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D2121F8" w14:textId="77777777" w:rsidR="004C6B31" w:rsidRPr="00134488" w:rsidRDefault="007711C9" w:rsidP="007711C9">
      <w:pPr>
        <w:pStyle w:val="SupportType"/>
        <w:ind w:left="0"/>
        <w:rPr>
          <w:sz w:val="28"/>
          <w:szCs w:val="28"/>
        </w:rPr>
      </w:pPr>
      <w:r>
        <w:drawing>
          <wp:anchor distT="0" distB="0" distL="114300" distR="114300" simplePos="0" relativeHeight="251669504" behindDoc="0" locked="0" layoutInCell="1" allowOverlap="1" wp14:anchorId="05289F31" wp14:editId="26448A6F">
            <wp:simplePos x="0" y="0"/>
            <wp:positionH relativeFrom="column">
              <wp:posOffset>-205740</wp:posOffset>
            </wp:positionH>
            <wp:positionV relativeFrom="paragraph">
              <wp:posOffset>-352425</wp:posOffset>
            </wp:positionV>
            <wp:extent cx="2795270" cy="449580"/>
            <wp:effectExtent l="0" t="0" r="5080" b="7620"/>
            <wp:wrapNone/>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3">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14:sizeRelH relativeFrom="page">
              <wp14:pctWidth>0</wp14:pctWidth>
            </wp14:sizeRelH>
            <wp14:sizeRelV relativeFrom="page">
              <wp14:pctHeight>0</wp14:pctHeight>
            </wp14:sizeRelV>
          </wp:anchor>
        </w:drawing>
      </w:r>
    </w:p>
    <w:p w14:paraId="1B20FACB" w14:textId="77777777" w:rsidR="004C6B31" w:rsidRPr="004C6B31" w:rsidRDefault="004C6B31" w:rsidP="00E044F9">
      <w:pPr>
        <w:pStyle w:val="SupportType"/>
      </w:pPr>
    </w:p>
    <w:p w14:paraId="5B41ED19" w14:textId="77777777" w:rsidR="004E106E" w:rsidRPr="00161BDF" w:rsidRDefault="00E044F9" w:rsidP="006F0A36">
      <w:pPr>
        <w:pStyle w:val="SupportType"/>
        <w:spacing w:before="0"/>
        <w:ind w:left="0"/>
        <w:rPr>
          <w:rFonts w:cs="Open Sans Light"/>
          <w:szCs w:val="52"/>
        </w:rPr>
      </w:pPr>
      <w:r w:rsidRPr="00161BDF">
        <w:rPr>
          <w:rFonts w:cs="Open Sans Light"/>
          <w:szCs w:val="52"/>
        </w:rPr>
        <w:t>Scheme of Work</w:t>
      </w:r>
    </w:p>
    <w:p w14:paraId="0B31D07F" w14:textId="77777777" w:rsidR="009B3DA9" w:rsidRPr="00161BDF" w:rsidRDefault="009B3DA9" w:rsidP="00161BDF">
      <w:pPr>
        <w:pStyle w:val="Qualification"/>
        <w:spacing w:before="240" w:after="0"/>
        <w:rPr>
          <w:rFonts w:cs="Open Sans Light"/>
        </w:rPr>
      </w:pPr>
      <w:r w:rsidRPr="00161BDF">
        <w:rPr>
          <w:rFonts w:cs="Open Sans Light"/>
        </w:rPr>
        <w:t xml:space="preserve">Cambridge </w:t>
      </w:r>
      <w:r w:rsidR="0023443A" w:rsidRPr="00161BDF">
        <w:rPr>
          <w:rFonts w:cs="Open Sans Light"/>
        </w:rPr>
        <w:t>International AS &amp; A Level</w:t>
      </w:r>
    </w:p>
    <w:p w14:paraId="6B813E8F" w14:textId="37F59199" w:rsidR="009B3DA9" w:rsidRPr="00161BDF" w:rsidRDefault="00A53DC2" w:rsidP="006F0A36">
      <w:pPr>
        <w:rPr>
          <w:rFonts w:ascii="Bliss Pro Regular" w:hAnsi="Bliss Pro Regular" w:cs="Open Sans Light"/>
          <w:color w:val="E21951"/>
          <w:sz w:val="52"/>
          <w:szCs w:val="52"/>
        </w:rPr>
      </w:pPr>
      <w:r>
        <w:rPr>
          <w:rStyle w:val="SubjectChar"/>
          <w:rFonts w:cs="Open Sans Light"/>
        </w:rPr>
        <w:t xml:space="preserve">Art </w:t>
      </w:r>
      <w:r w:rsidR="00306C71">
        <w:rPr>
          <w:rStyle w:val="SubjectChar"/>
          <w:rFonts w:cs="Open Sans Light"/>
        </w:rPr>
        <w:t>&amp;</w:t>
      </w:r>
      <w:r w:rsidR="00646E02">
        <w:rPr>
          <w:rStyle w:val="SubjectChar"/>
          <w:rFonts w:cs="Open Sans Light"/>
        </w:rPr>
        <w:t xml:space="preserve"> </w:t>
      </w:r>
      <w:r>
        <w:rPr>
          <w:rStyle w:val="SubjectChar"/>
          <w:rFonts w:cs="Open Sans Light"/>
        </w:rPr>
        <w:t>Design</w:t>
      </w:r>
      <w:r w:rsidR="00D23F71" w:rsidRPr="002D7381">
        <w:rPr>
          <w:rFonts w:ascii="Bliss Pro Regular" w:hAnsi="Bliss Pro Regular" w:cs="Open Sans Light"/>
          <w:color w:val="E21951"/>
          <w:sz w:val="52"/>
          <w:szCs w:val="52"/>
        </w:rPr>
        <w:t xml:space="preserve"> </w:t>
      </w:r>
      <w:r>
        <w:rPr>
          <w:rStyle w:val="S-CodeChar"/>
          <w:rFonts w:cs="Open Sans Light"/>
        </w:rPr>
        <w:t>9479</w:t>
      </w:r>
    </w:p>
    <w:p w14:paraId="5849E7F0" w14:textId="77777777" w:rsidR="00042BFC" w:rsidRPr="002D7381" w:rsidRDefault="00042BFC" w:rsidP="006F0A36">
      <w:pPr>
        <w:pStyle w:val="Forexaminationfrom"/>
        <w:ind w:left="0"/>
        <w:rPr>
          <w:rFonts w:cs="Open Sans Light"/>
        </w:rPr>
      </w:pPr>
    </w:p>
    <w:p w14:paraId="2653C2EC" w14:textId="71751EB5" w:rsidR="00F116EA" w:rsidRPr="00161BDF" w:rsidRDefault="00E044F9" w:rsidP="006F0A36">
      <w:pPr>
        <w:pStyle w:val="Forexaminationfrom"/>
        <w:ind w:left="0"/>
        <w:rPr>
          <w:rFonts w:ascii="Bliss Pro Light" w:hAnsi="Bliss Pro Light" w:cs="Open Sans Light"/>
          <w:szCs w:val="24"/>
        </w:rPr>
      </w:pPr>
      <w:r w:rsidRPr="00161BDF">
        <w:rPr>
          <w:rFonts w:ascii="Bliss Pro Light" w:hAnsi="Bliss Pro Light" w:cs="Open Sans Light"/>
          <w:szCs w:val="24"/>
        </w:rPr>
        <w:t>F</w:t>
      </w:r>
      <w:r w:rsidR="009B3DA9" w:rsidRPr="00161BDF">
        <w:rPr>
          <w:rFonts w:ascii="Bliss Pro Light" w:hAnsi="Bliss Pro Light" w:cs="Open Sans Light"/>
          <w:szCs w:val="24"/>
        </w:rPr>
        <w:t xml:space="preserve">or examination from </w:t>
      </w:r>
      <w:r w:rsidR="009B3DA9" w:rsidRPr="002B1231">
        <w:rPr>
          <w:rFonts w:ascii="Bliss Pro Light" w:hAnsi="Bliss Pro Light" w:cs="Open Sans Light"/>
          <w:szCs w:val="24"/>
        </w:rPr>
        <w:t>20</w:t>
      </w:r>
      <w:r w:rsidR="00A53DC2" w:rsidRPr="002B1231">
        <w:rPr>
          <w:rFonts w:ascii="Bliss Pro Light" w:hAnsi="Bliss Pro Light" w:cs="Open Sans Light"/>
          <w:szCs w:val="24"/>
        </w:rPr>
        <w:t>19</w:t>
      </w:r>
    </w:p>
    <w:p w14:paraId="3E4A2597" w14:textId="77777777" w:rsidR="00387419" w:rsidRDefault="00387419" w:rsidP="00387419">
      <w:pPr>
        <w:ind w:left="-142"/>
        <w:rPr>
          <w:rFonts w:ascii="Calisto MT" w:hAnsi="Calisto MT"/>
          <w:sz w:val="28"/>
          <w:szCs w:val="28"/>
        </w:rPr>
      </w:pPr>
    </w:p>
    <w:p w14:paraId="5DBEA0C4" w14:textId="7BF698A0" w:rsidR="00E044F9" w:rsidRPr="00387419" w:rsidRDefault="002B1231" w:rsidP="00387419">
      <w:pPr>
        <w:ind w:left="-142"/>
        <w:rPr>
          <w:rFonts w:ascii="Calisto MT" w:hAnsi="Calisto MT"/>
          <w:sz w:val="28"/>
          <w:szCs w:val="28"/>
        </w:rPr>
      </w:pPr>
      <w:r>
        <w:rPr>
          <w:noProof/>
          <w:lang w:eastAsia="en-GB"/>
        </w:rPr>
        <w:drawing>
          <wp:anchor distT="0" distB="0" distL="114300" distR="114300" simplePos="0" relativeHeight="251659264" behindDoc="0" locked="0" layoutInCell="1" allowOverlap="1" wp14:anchorId="14386344" wp14:editId="78D2C2A5">
            <wp:simplePos x="0" y="0"/>
            <wp:positionH relativeFrom="margin">
              <wp:posOffset>5404485</wp:posOffset>
            </wp:positionH>
            <wp:positionV relativeFrom="margin">
              <wp:posOffset>2936875</wp:posOffset>
            </wp:positionV>
            <wp:extent cx="3840480" cy="2872105"/>
            <wp:effectExtent l="0" t="0" r="7620" b="4445"/>
            <wp:wrapNone/>
            <wp:docPr id="3"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4">
                      <a:extLst>
                        <a:ext uri="{28A0092B-C50C-407E-A947-70E740481C1C}">
                          <a14:useLocalDpi xmlns:a14="http://schemas.microsoft.com/office/drawing/2010/main" val="0"/>
                        </a:ext>
                      </a:extLst>
                    </a:blip>
                    <a:stretch>
                      <a:fillRect/>
                    </a:stretch>
                  </pic:blipFill>
                  <pic:spPr bwMode="auto">
                    <a:xfrm>
                      <a:off x="0" y="0"/>
                      <a:ext cx="3840480" cy="28721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52A7357" w14:textId="77777777" w:rsidR="00E044F9" w:rsidRPr="00FE3ADB" w:rsidRDefault="00E044F9" w:rsidP="008743EC">
      <w:pPr>
        <w:ind w:left="-142"/>
        <w:rPr>
          <w:sz w:val="28"/>
          <w:szCs w:val="28"/>
        </w:rPr>
      </w:pPr>
    </w:p>
    <w:p w14:paraId="7897BF45" w14:textId="77777777" w:rsidR="00E044F9" w:rsidRPr="008743EC" w:rsidRDefault="00E044F9" w:rsidP="008743EC">
      <w:pPr>
        <w:ind w:left="-142"/>
        <w:rPr>
          <w:rFonts w:ascii="Arial" w:hAnsi="Arial"/>
          <w:sz w:val="28"/>
          <w:szCs w:val="28"/>
        </w:rPr>
        <w:sectPr w:rsidR="00E044F9" w:rsidRPr="008743EC" w:rsidSect="0046331A">
          <w:headerReference w:type="even" r:id="rId15"/>
          <w:headerReference w:type="default" r:id="rId16"/>
          <w:footerReference w:type="even" r:id="rId17"/>
          <w:footerReference w:type="default" r:id="rId18"/>
          <w:headerReference w:type="first" r:id="rId19"/>
          <w:footerReference w:type="first" r:id="rId20"/>
          <w:pgSz w:w="16840" w:h="11900" w:orient="landscape" w:code="9"/>
          <w:pgMar w:top="1134" w:right="1134" w:bottom="1134" w:left="1134" w:header="0" w:footer="454" w:gutter="0"/>
          <w:cols w:space="708"/>
          <w:titlePg/>
          <w:docGrid w:linePitch="326"/>
        </w:sectPr>
      </w:pPr>
    </w:p>
    <w:p w14:paraId="7091C535" w14:textId="77777777" w:rsidR="00751874" w:rsidRDefault="00751874" w:rsidP="00751874">
      <w:bookmarkStart w:id="0" w:name="_Toc442785067"/>
      <w:bookmarkStart w:id="1" w:name="Contents"/>
    </w:p>
    <w:p w14:paraId="38373427" w14:textId="77777777" w:rsidR="00751874" w:rsidRDefault="00751874" w:rsidP="00751874"/>
    <w:p w14:paraId="38D88AC5" w14:textId="77777777" w:rsidR="00751874" w:rsidRDefault="00751874" w:rsidP="00751874"/>
    <w:p w14:paraId="66506FCC" w14:textId="77777777" w:rsidR="00751874" w:rsidRDefault="00751874" w:rsidP="00751874"/>
    <w:p w14:paraId="36DDC2D8" w14:textId="77777777" w:rsidR="00751874" w:rsidRDefault="00751874" w:rsidP="00751874"/>
    <w:p w14:paraId="7488BB39" w14:textId="77777777" w:rsidR="00751874" w:rsidRDefault="00751874" w:rsidP="00751874"/>
    <w:p w14:paraId="3C8362FB" w14:textId="77777777" w:rsidR="00751874" w:rsidRDefault="00751874" w:rsidP="00751874"/>
    <w:p w14:paraId="177918F8" w14:textId="77777777" w:rsidR="00751874" w:rsidRDefault="00751874" w:rsidP="00751874"/>
    <w:p w14:paraId="1BBF9725" w14:textId="77777777" w:rsidR="00751874" w:rsidRDefault="00751874" w:rsidP="00751874"/>
    <w:p w14:paraId="201630FF" w14:textId="77777777" w:rsidR="00751874" w:rsidRDefault="00751874" w:rsidP="00751874"/>
    <w:p w14:paraId="0E627637" w14:textId="77777777" w:rsidR="00751874" w:rsidRDefault="00751874" w:rsidP="00751874"/>
    <w:p w14:paraId="725DCBB5" w14:textId="77777777" w:rsidR="00751874" w:rsidRDefault="00751874" w:rsidP="00751874"/>
    <w:p w14:paraId="135CD3A5" w14:textId="77777777" w:rsidR="00751874" w:rsidRDefault="00751874" w:rsidP="00751874"/>
    <w:p w14:paraId="6B302234" w14:textId="77777777" w:rsidR="00751874" w:rsidRDefault="00751874" w:rsidP="00751874"/>
    <w:p w14:paraId="309D06C0" w14:textId="77777777" w:rsidR="00751874" w:rsidRDefault="00751874" w:rsidP="00751874"/>
    <w:p w14:paraId="35219EBE" w14:textId="29EBEE02" w:rsidR="00751874" w:rsidRDefault="00751874" w:rsidP="00751874">
      <w:pPr>
        <w:rPr>
          <w:sz w:val="20"/>
          <w:szCs w:val="20"/>
        </w:rPr>
      </w:pPr>
    </w:p>
    <w:p w14:paraId="5B167DEB" w14:textId="08E98D3F" w:rsidR="00387419" w:rsidRDefault="00387419" w:rsidP="00751874">
      <w:pPr>
        <w:rPr>
          <w:sz w:val="20"/>
          <w:szCs w:val="20"/>
        </w:rPr>
      </w:pPr>
    </w:p>
    <w:p w14:paraId="02DC5A72" w14:textId="5A866F80" w:rsidR="00387419" w:rsidRDefault="00387419" w:rsidP="00751874">
      <w:pPr>
        <w:rPr>
          <w:sz w:val="20"/>
          <w:szCs w:val="20"/>
        </w:rPr>
      </w:pPr>
    </w:p>
    <w:p w14:paraId="72706228" w14:textId="5C729583" w:rsidR="00387419" w:rsidRDefault="00387419" w:rsidP="00751874">
      <w:pPr>
        <w:rPr>
          <w:sz w:val="20"/>
          <w:szCs w:val="20"/>
        </w:rPr>
      </w:pPr>
    </w:p>
    <w:p w14:paraId="32DE9B88" w14:textId="21017B30" w:rsidR="00387419" w:rsidRDefault="00387419" w:rsidP="00751874">
      <w:pPr>
        <w:rPr>
          <w:sz w:val="20"/>
          <w:szCs w:val="20"/>
        </w:rPr>
      </w:pPr>
    </w:p>
    <w:p w14:paraId="50DF9E8D" w14:textId="2DD27751" w:rsidR="00387419" w:rsidRDefault="00387419" w:rsidP="00751874">
      <w:pPr>
        <w:rPr>
          <w:sz w:val="20"/>
          <w:szCs w:val="20"/>
        </w:rPr>
      </w:pPr>
    </w:p>
    <w:p w14:paraId="7E382E12" w14:textId="4C4C6BF6" w:rsidR="00387419" w:rsidRDefault="00387419" w:rsidP="00751874">
      <w:pPr>
        <w:rPr>
          <w:sz w:val="20"/>
          <w:szCs w:val="20"/>
        </w:rPr>
      </w:pPr>
    </w:p>
    <w:p w14:paraId="2AD6AD49" w14:textId="08C29919" w:rsidR="00387419" w:rsidRDefault="00387419" w:rsidP="00751874">
      <w:pPr>
        <w:rPr>
          <w:sz w:val="20"/>
          <w:szCs w:val="20"/>
        </w:rPr>
      </w:pPr>
    </w:p>
    <w:p w14:paraId="2C7803D0" w14:textId="13371117" w:rsidR="00387419" w:rsidRDefault="00387419" w:rsidP="00751874">
      <w:pPr>
        <w:rPr>
          <w:sz w:val="20"/>
          <w:szCs w:val="20"/>
        </w:rPr>
      </w:pPr>
    </w:p>
    <w:p w14:paraId="4297609E" w14:textId="44626F41" w:rsidR="00387419" w:rsidRDefault="00387419" w:rsidP="00751874">
      <w:pPr>
        <w:rPr>
          <w:sz w:val="20"/>
          <w:szCs w:val="20"/>
        </w:rPr>
      </w:pPr>
    </w:p>
    <w:p w14:paraId="0F52F2FF" w14:textId="7C40E711" w:rsidR="00387419" w:rsidRDefault="00387419" w:rsidP="00751874">
      <w:pPr>
        <w:rPr>
          <w:sz w:val="20"/>
          <w:szCs w:val="20"/>
        </w:rPr>
      </w:pPr>
    </w:p>
    <w:p w14:paraId="60ED6D7C" w14:textId="0F8E270F" w:rsidR="00387419" w:rsidRDefault="00387419" w:rsidP="00751874">
      <w:pPr>
        <w:rPr>
          <w:sz w:val="20"/>
          <w:szCs w:val="20"/>
        </w:rPr>
      </w:pPr>
    </w:p>
    <w:p w14:paraId="5B7D2B56" w14:textId="6BF4679E" w:rsidR="00387419" w:rsidRDefault="00387419" w:rsidP="00751874">
      <w:pPr>
        <w:rPr>
          <w:sz w:val="20"/>
          <w:szCs w:val="20"/>
        </w:rPr>
      </w:pPr>
    </w:p>
    <w:p w14:paraId="1A380F63" w14:textId="73B30D85" w:rsidR="00387419" w:rsidRDefault="00387419" w:rsidP="00751874">
      <w:pPr>
        <w:rPr>
          <w:sz w:val="20"/>
          <w:szCs w:val="20"/>
        </w:rPr>
      </w:pPr>
    </w:p>
    <w:p w14:paraId="371AAF3D" w14:textId="15C17DD2" w:rsidR="00387419" w:rsidRDefault="00387419" w:rsidP="00751874">
      <w:pPr>
        <w:rPr>
          <w:sz w:val="20"/>
          <w:szCs w:val="20"/>
        </w:rPr>
      </w:pPr>
    </w:p>
    <w:p w14:paraId="3B049FC8" w14:textId="3B7281DD" w:rsidR="00387419" w:rsidRDefault="00387419" w:rsidP="00751874">
      <w:pPr>
        <w:rPr>
          <w:sz w:val="20"/>
          <w:szCs w:val="20"/>
        </w:rPr>
      </w:pPr>
    </w:p>
    <w:p w14:paraId="5D9C36DF" w14:textId="77777777" w:rsidR="00387419" w:rsidRPr="007C4DC0" w:rsidRDefault="00387419" w:rsidP="00751874">
      <w:pPr>
        <w:rPr>
          <w:sz w:val="20"/>
          <w:szCs w:val="20"/>
        </w:rPr>
      </w:pPr>
    </w:p>
    <w:p w14:paraId="65D3A6BA" w14:textId="6252343D" w:rsidR="00751874" w:rsidRPr="007C4DC0" w:rsidRDefault="00751874" w:rsidP="00751874">
      <w:pPr>
        <w:pStyle w:val="Body"/>
      </w:pPr>
      <w:r w:rsidRPr="007C4DC0">
        <w:t xml:space="preserve">Copyright © UCLES </w:t>
      </w:r>
      <w:r w:rsidR="002B1231">
        <w:t>2018</w:t>
      </w:r>
    </w:p>
    <w:p w14:paraId="03B02742" w14:textId="77777777" w:rsidR="00751874" w:rsidRPr="007C4DC0" w:rsidRDefault="00751874" w:rsidP="00751874">
      <w:pPr>
        <w:pStyle w:val="Body"/>
      </w:pPr>
      <w:r w:rsidRPr="007C4DC0">
        <w:t>Cambridge Assessment International Education is part of the Cambridge Assessment Group. Cambridge Assessment is the brand name of the University of Cambridge Local Examinations Syndicate (UCLES), which itself is a department of the University of Cambridge.</w:t>
      </w:r>
    </w:p>
    <w:p w14:paraId="17DEC1DB" w14:textId="77777777" w:rsidR="00751874" w:rsidRPr="007C4DC0" w:rsidRDefault="00751874" w:rsidP="00751874">
      <w:pPr>
        <w:pStyle w:val="Body"/>
      </w:pPr>
    </w:p>
    <w:p w14:paraId="57BFAED9" w14:textId="77777777" w:rsidR="00751874" w:rsidRPr="007C4DC0" w:rsidRDefault="00751874" w:rsidP="00751874">
      <w:pPr>
        <w:rPr>
          <w:sz w:val="20"/>
          <w:szCs w:val="20"/>
        </w:rPr>
        <w:sectPr w:rsidR="00751874" w:rsidRPr="007C4DC0" w:rsidSect="00387419">
          <w:headerReference w:type="default" r:id="rId21"/>
          <w:headerReference w:type="first" r:id="rId22"/>
          <w:footerReference w:type="first" r:id="rId23"/>
          <w:pgSz w:w="16840" w:h="11900" w:orient="landscape" w:code="9"/>
          <w:pgMar w:top="1134" w:right="1134" w:bottom="1134" w:left="1134" w:header="567" w:footer="567" w:gutter="0"/>
          <w:cols w:space="708"/>
          <w:titlePg/>
          <w:docGrid w:linePitch="326"/>
        </w:sectPr>
      </w:pPr>
      <w:r w:rsidRPr="007C4DC0">
        <w:rPr>
          <w:rFonts w:ascii="Arial" w:hAnsi="Arial" w:cs="Arial"/>
          <w:sz w:val="20"/>
          <w:szCs w:val="20"/>
        </w:rPr>
        <w:t>UCLES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p>
    <w:p w14:paraId="6FA38ED3" w14:textId="5AEDA7F8" w:rsidR="00F116EA" w:rsidRPr="00134488" w:rsidRDefault="00F116EA" w:rsidP="00005425">
      <w:pPr>
        <w:pStyle w:val="Heading1"/>
      </w:pPr>
      <w:bookmarkStart w:id="2" w:name="_Toc510020088"/>
      <w:bookmarkStart w:id="3" w:name="_Toc46845342"/>
      <w:bookmarkStart w:id="4" w:name="_Toc46845444"/>
      <w:r w:rsidRPr="00134488">
        <w:lastRenderedPageBreak/>
        <w:t>C</w:t>
      </w:r>
      <w:r w:rsidRPr="00A54741">
        <w:t>onte</w:t>
      </w:r>
      <w:r w:rsidRPr="00134488">
        <w:t>nts</w:t>
      </w:r>
      <w:bookmarkEnd w:id="0"/>
      <w:bookmarkEnd w:id="2"/>
      <w:bookmarkEnd w:id="3"/>
      <w:bookmarkEnd w:id="4"/>
    </w:p>
    <w:bookmarkEnd w:id="1"/>
    <w:p w14:paraId="5CF01F6C" w14:textId="254873BD" w:rsidR="0049008A" w:rsidRPr="00860E1A" w:rsidRDefault="003C678D">
      <w:pPr>
        <w:pStyle w:val="TOC1"/>
        <w:rPr>
          <w:rFonts w:asciiTheme="minorHAnsi" w:eastAsiaTheme="minorEastAsia" w:hAnsiTheme="minorHAnsi" w:cstheme="minorBidi"/>
          <w:noProof/>
          <w:sz w:val="24"/>
          <w:lang w:eastAsia="en-GB"/>
        </w:rPr>
      </w:pPr>
      <w:r>
        <w:rPr>
          <w:bCs/>
          <w:szCs w:val="20"/>
        </w:rPr>
        <w:fldChar w:fldCharType="begin"/>
      </w:r>
      <w:r>
        <w:rPr>
          <w:bCs/>
          <w:szCs w:val="20"/>
        </w:rPr>
        <w:instrText xml:space="preserve"> TOC \o "1-1" \h \z \u </w:instrText>
      </w:r>
      <w:r>
        <w:rPr>
          <w:bCs/>
          <w:szCs w:val="20"/>
        </w:rPr>
        <w:fldChar w:fldCharType="separate"/>
      </w:r>
    </w:p>
    <w:p w14:paraId="02F253F2" w14:textId="06341561" w:rsidR="0049008A" w:rsidRPr="00860E1A" w:rsidRDefault="00387419">
      <w:pPr>
        <w:pStyle w:val="TOC1"/>
        <w:rPr>
          <w:rFonts w:asciiTheme="minorHAnsi" w:eastAsiaTheme="minorEastAsia" w:hAnsiTheme="minorHAnsi" w:cstheme="minorBidi"/>
          <w:noProof/>
          <w:sz w:val="24"/>
          <w:lang w:eastAsia="en-GB"/>
        </w:rPr>
      </w:pPr>
      <w:hyperlink w:anchor="_Toc46845445" w:history="1">
        <w:r w:rsidR="0049008A" w:rsidRPr="00860E1A">
          <w:rPr>
            <w:rStyle w:val="Hyperlink"/>
            <w:noProof/>
            <w:sz w:val="24"/>
          </w:rPr>
          <w:t>Introduction</w:t>
        </w:r>
        <w:r w:rsidR="0049008A" w:rsidRPr="00860E1A">
          <w:rPr>
            <w:noProof/>
            <w:webHidden/>
            <w:sz w:val="24"/>
          </w:rPr>
          <w:tab/>
        </w:r>
        <w:r w:rsidR="0049008A" w:rsidRPr="00860E1A">
          <w:rPr>
            <w:noProof/>
            <w:webHidden/>
            <w:sz w:val="24"/>
          </w:rPr>
          <w:fldChar w:fldCharType="begin"/>
        </w:r>
        <w:r w:rsidR="0049008A" w:rsidRPr="00860E1A">
          <w:rPr>
            <w:noProof/>
            <w:webHidden/>
            <w:sz w:val="24"/>
          </w:rPr>
          <w:instrText xml:space="preserve"> PAGEREF _Toc46845445 \h </w:instrText>
        </w:r>
        <w:r w:rsidR="0049008A" w:rsidRPr="00860E1A">
          <w:rPr>
            <w:noProof/>
            <w:webHidden/>
            <w:sz w:val="24"/>
          </w:rPr>
        </w:r>
        <w:r w:rsidR="0049008A" w:rsidRPr="00860E1A">
          <w:rPr>
            <w:noProof/>
            <w:webHidden/>
            <w:sz w:val="24"/>
          </w:rPr>
          <w:fldChar w:fldCharType="separate"/>
        </w:r>
        <w:r w:rsidR="00860E1A" w:rsidRPr="00860E1A">
          <w:rPr>
            <w:noProof/>
            <w:webHidden/>
            <w:sz w:val="24"/>
          </w:rPr>
          <w:t>4</w:t>
        </w:r>
        <w:r w:rsidR="0049008A" w:rsidRPr="00860E1A">
          <w:rPr>
            <w:noProof/>
            <w:webHidden/>
            <w:sz w:val="24"/>
          </w:rPr>
          <w:fldChar w:fldCharType="end"/>
        </w:r>
      </w:hyperlink>
    </w:p>
    <w:p w14:paraId="258B18FF" w14:textId="365712B5" w:rsidR="0049008A" w:rsidRPr="00860E1A" w:rsidRDefault="00387419">
      <w:pPr>
        <w:pStyle w:val="TOC1"/>
        <w:rPr>
          <w:rFonts w:asciiTheme="minorHAnsi" w:eastAsiaTheme="minorEastAsia" w:hAnsiTheme="minorHAnsi" w:cstheme="minorBidi"/>
          <w:noProof/>
          <w:sz w:val="24"/>
          <w:lang w:eastAsia="en-GB"/>
        </w:rPr>
      </w:pPr>
      <w:hyperlink w:anchor="_Toc46845446" w:history="1">
        <w:r w:rsidR="0049008A" w:rsidRPr="00860E1A">
          <w:rPr>
            <w:rStyle w:val="Hyperlink"/>
            <w:noProof/>
            <w:sz w:val="24"/>
          </w:rPr>
          <w:t>Component 1 Coursework</w:t>
        </w:r>
        <w:r w:rsidR="0049008A" w:rsidRPr="00860E1A">
          <w:rPr>
            <w:noProof/>
            <w:webHidden/>
            <w:sz w:val="24"/>
          </w:rPr>
          <w:tab/>
        </w:r>
        <w:r w:rsidR="0049008A" w:rsidRPr="00860E1A">
          <w:rPr>
            <w:noProof/>
            <w:webHidden/>
            <w:sz w:val="24"/>
          </w:rPr>
          <w:fldChar w:fldCharType="begin"/>
        </w:r>
        <w:r w:rsidR="0049008A" w:rsidRPr="00860E1A">
          <w:rPr>
            <w:noProof/>
            <w:webHidden/>
            <w:sz w:val="24"/>
          </w:rPr>
          <w:instrText xml:space="preserve"> PAGEREF _Toc46845446 \h </w:instrText>
        </w:r>
        <w:r w:rsidR="0049008A" w:rsidRPr="00860E1A">
          <w:rPr>
            <w:noProof/>
            <w:webHidden/>
            <w:sz w:val="24"/>
          </w:rPr>
        </w:r>
        <w:r w:rsidR="0049008A" w:rsidRPr="00860E1A">
          <w:rPr>
            <w:noProof/>
            <w:webHidden/>
            <w:sz w:val="24"/>
          </w:rPr>
          <w:fldChar w:fldCharType="separate"/>
        </w:r>
        <w:r w:rsidR="00860E1A" w:rsidRPr="00860E1A">
          <w:rPr>
            <w:noProof/>
            <w:webHidden/>
            <w:sz w:val="24"/>
          </w:rPr>
          <w:t>8</w:t>
        </w:r>
        <w:r w:rsidR="0049008A" w:rsidRPr="00860E1A">
          <w:rPr>
            <w:noProof/>
            <w:webHidden/>
            <w:sz w:val="24"/>
          </w:rPr>
          <w:fldChar w:fldCharType="end"/>
        </w:r>
      </w:hyperlink>
    </w:p>
    <w:p w14:paraId="644ABD50" w14:textId="02A8A2D9" w:rsidR="0049008A" w:rsidRPr="00860E1A" w:rsidRDefault="00387419">
      <w:pPr>
        <w:pStyle w:val="TOC1"/>
        <w:rPr>
          <w:rFonts w:asciiTheme="minorHAnsi" w:eastAsiaTheme="minorEastAsia" w:hAnsiTheme="minorHAnsi" w:cstheme="minorBidi"/>
          <w:noProof/>
          <w:sz w:val="24"/>
          <w:lang w:eastAsia="en-GB"/>
        </w:rPr>
      </w:pPr>
      <w:hyperlink w:anchor="_Toc46845447" w:history="1">
        <w:r w:rsidR="0049008A" w:rsidRPr="00860E1A">
          <w:rPr>
            <w:rStyle w:val="Hyperlink"/>
            <w:noProof/>
            <w:sz w:val="24"/>
          </w:rPr>
          <w:t>Component 2 Externally Set Assignment</w:t>
        </w:r>
        <w:r w:rsidR="0049008A" w:rsidRPr="00860E1A">
          <w:rPr>
            <w:noProof/>
            <w:webHidden/>
            <w:sz w:val="24"/>
          </w:rPr>
          <w:tab/>
        </w:r>
        <w:r w:rsidR="0049008A" w:rsidRPr="00860E1A">
          <w:rPr>
            <w:noProof/>
            <w:webHidden/>
            <w:sz w:val="24"/>
          </w:rPr>
          <w:fldChar w:fldCharType="begin"/>
        </w:r>
        <w:r w:rsidR="0049008A" w:rsidRPr="00860E1A">
          <w:rPr>
            <w:noProof/>
            <w:webHidden/>
            <w:sz w:val="24"/>
          </w:rPr>
          <w:instrText xml:space="preserve"> PAGEREF _Toc46845447 \h </w:instrText>
        </w:r>
        <w:r w:rsidR="0049008A" w:rsidRPr="00860E1A">
          <w:rPr>
            <w:noProof/>
            <w:webHidden/>
            <w:sz w:val="24"/>
          </w:rPr>
        </w:r>
        <w:r w:rsidR="0049008A" w:rsidRPr="00860E1A">
          <w:rPr>
            <w:noProof/>
            <w:webHidden/>
            <w:sz w:val="24"/>
          </w:rPr>
          <w:fldChar w:fldCharType="separate"/>
        </w:r>
        <w:r w:rsidR="00860E1A" w:rsidRPr="00860E1A">
          <w:rPr>
            <w:noProof/>
            <w:webHidden/>
            <w:sz w:val="24"/>
          </w:rPr>
          <w:t>23</w:t>
        </w:r>
        <w:r w:rsidR="0049008A" w:rsidRPr="00860E1A">
          <w:rPr>
            <w:noProof/>
            <w:webHidden/>
            <w:sz w:val="24"/>
          </w:rPr>
          <w:fldChar w:fldCharType="end"/>
        </w:r>
      </w:hyperlink>
    </w:p>
    <w:p w14:paraId="224D8C44" w14:textId="5114F3FC" w:rsidR="0049008A" w:rsidRDefault="00387419">
      <w:pPr>
        <w:pStyle w:val="TOC1"/>
        <w:rPr>
          <w:rFonts w:asciiTheme="minorHAnsi" w:eastAsiaTheme="minorEastAsia" w:hAnsiTheme="minorHAnsi" w:cstheme="minorBidi"/>
          <w:noProof/>
          <w:sz w:val="22"/>
          <w:szCs w:val="22"/>
          <w:lang w:eastAsia="en-GB"/>
        </w:rPr>
      </w:pPr>
      <w:hyperlink w:anchor="_Toc46845448" w:history="1">
        <w:r w:rsidR="0049008A" w:rsidRPr="00860E1A">
          <w:rPr>
            <w:rStyle w:val="Hyperlink"/>
            <w:noProof/>
            <w:sz w:val="24"/>
          </w:rPr>
          <w:t>Component 3 Personal Investigation</w:t>
        </w:r>
        <w:r w:rsidR="0049008A" w:rsidRPr="00860E1A">
          <w:rPr>
            <w:noProof/>
            <w:webHidden/>
            <w:sz w:val="24"/>
          </w:rPr>
          <w:tab/>
        </w:r>
        <w:r w:rsidR="0049008A" w:rsidRPr="00860E1A">
          <w:rPr>
            <w:noProof/>
            <w:webHidden/>
            <w:sz w:val="24"/>
          </w:rPr>
          <w:fldChar w:fldCharType="begin"/>
        </w:r>
        <w:r w:rsidR="0049008A" w:rsidRPr="00860E1A">
          <w:rPr>
            <w:noProof/>
            <w:webHidden/>
            <w:sz w:val="24"/>
          </w:rPr>
          <w:instrText xml:space="preserve"> PAGEREF _Toc46845448 \h </w:instrText>
        </w:r>
        <w:r w:rsidR="0049008A" w:rsidRPr="00860E1A">
          <w:rPr>
            <w:noProof/>
            <w:webHidden/>
            <w:sz w:val="24"/>
          </w:rPr>
        </w:r>
        <w:r w:rsidR="0049008A" w:rsidRPr="00860E1A">
          <w:rPr>
            <w:noProof/>
            <w:webHidden/>
            <w:sz w:val="24"/>
          </w:rPr>
          <w:fldChar w:fldCharType="separate"/>
        </w:r>
        <w:r w:rsidR="00860E1A" w:rsidRPr="00860E1A">
          <w:rPr>
            <w:noProof/>
            <w:webHidden/>
            <w:sz w:val="24"/>
          </w:rPr>
          <w:t>26</w:t>
        </w:r>
        <w:r w:rsidR="0049008A" w:rsidRPr="00860E1A">
          <w:rPr>
            <w:noProof/>
            <w:webHidden/>
            <w:sz w:val="24"/>
          </w:rPr>
          <w:fldChar w:fldCharType="end"/>
        </w:r>
      </w:hyperlink>
    </w:p>
    <w:p w14:paraId="7103CF4C" w14:textId="1D97A05F" w:rsidR="00F116EA" w:rsidRPr="004A4E17" w:rsidRDefault="003C678D" w:rsidP="003D2B2A">
      <w:pPr>
        <w:rPr>
          <w:rFonts w:ascii="Arial" w:hAnsi="Arial"/>
          <w:bCs/>
          <w:sz w:val="20"/>
          <w:szCs w:val="20"/>
        </w:rPr>
      </w:pPr>
      <w:r>
        <w:rPr>
          <w:rFonts w:ascii="Arial" w:hAnsi="Arial"/>
          <w:bCs/>
          <w:sz w:val="20"/>
          <w:szCs w:val="20"/>
        </w:rPr>
        <w:fldChar w:fldCharType="end"/>
      </w:r>
    </w:p>
    <w:p w14:paraId="3A347B17" w14:textId="77777777" w:rsidR="00F116EA" w:rsidRPr="004A4E17" w:rsidRDefault="00F116EA" w:rsidP="003D2B2A">
      <w:pPr>
        <w:rPr>
          <w:rFonts w:ascii="Arial" w:hAnsi="Arial"/>
          <w:bCs/>
          <w:sz w:val="20"/>
          <w:szCs w:val="20"/>
        </w:rPr>
        <w:sectPr w:rsidR="00F116EA" w:rsidRPr="004A4E17" w:rsidSect="00387419">
          <w:pgSz w:w="16840" w:h="11900" w:orient="landscape" w:code="9"/>
          <w:pgMar w:top="1134" w:right="1134" w:bottom="1134" w:left="1134" w:header="567" w:footer="567" w:gutter="0"/>
          <w:cols w:space="708"/>
          <w:titlePg/>
          <w:docGrid w:linePitch="326"/>
        </w:sectPr>
      </w:pPr>
      <w:bookmarkStart w:id="5" w:name="_GoBack"/>
      <w:bookmarkEnd w:id="5"/>
    </w:p>
    <w:p w14:paraId="0A62EB2A" w14:textId="77777777" w:rsidR="00D429D1" w:rsidRPr="004A4E17" w:rsidRDefault="001803D8" w:rsidP="00393536">
      <w:pPr>
        <w:pStyle w:val="Heading1"/>
        <w:ind w:right="142"/>
      </w:pPr>
      <w:bookmarkStart w:id="6" w:name="_Toc46845445"/>
      <w:bookmarkStart w:id="7" w:name="Overview"/>
      <w:r>
        <w:lastRenderedPageBreak/>
        <w:t>Introduction</w:t>
      </w:r>
      <w:bookmarkEnd w:id="6"/>
    </w:p>
    <w:bookmarkEnd w:id="7"/>
    <w:p w14:paraId="324EEE0A" w14:textId="6C806240" w:rsidR="00016598" w:rsidRDefault="00016598" w:rsidP="00563A94">
      <w:pPr>
        <w:spacing w:before="120" w:after="120" w:line="276" w:lineRule="auto"/>
        <w:rPr>
          <w:rFonts w:ascii="Arial"/>
          <w:sz w:val="20"/>
          <w:szCs w:val="20"/>
        </w:rPr>
      </w:pPr>
      <w:r>
        <w:rPr>
          <w:rFonts w:ascii="Arial" w:hAnsi="Arial" w:cs="Arial"/>
          <w:sz w:val="20"/>
          <w:szCs w:val="20"/>
        </w:rPr>
        <w:t xml:space="preserve">This scheme of work has been designed to support you in your teaching and lesson planning. Making full use of this scheme of work will help you to improve both your teaching and your learners’ potential. </w:t>
      </w:r>
      <w:r w:rsidRPr="000E35A0">
        <w:rPr>
          <w:rFonts w:ascii="Arial" w:hAnsi="Arial" w:cs="Arial"/>
          <w:sz w:val="20"/>
          <w:szCs w:val="20"/>
        </w:rPr>
        <w:t>It</w:t>
      </w:r>
      <w:r w:rsidRPr="000E35A0">
        <w:rPr>
          <w:rFonts w:ascii="Arial" w:hAnsi="Arial" w:cs="Arial"/>
          <w:spacing w:val="12"/>
          <w:sz w:val="20"/>
          <w:szCs w:val="20"/>
        </w:rPr>
        <w:t xml:space="preserve"> </w:t>
      </w:r>
      <w:r w:rsidRPr="000E35A0">
        <w:rPr>
          <w:rFonts w:ascii="Arial" w:hAnsi="Arial" w:cs="Arial"/>
          <w:sz w:val="20"/>
          <w:szCs w:val="20"/>
        </w:rPr>
        <w:t>is</w:t>
      </w:r>
      <w:r w:rsidRPr="000E35A0">
        <w:rPr>
          <w:rFonts w:ascii="Arial" w:hAnsi="Arial" w:cs="Arial"/>
          <w:spacing w:val="13"/>
          <w:sz w:val="20"/>
          <w:szCs w:val="20"/>
        </w:rPr>
        <w:t xml:space="preserve"> </w:t>
      </w:r>
      <w:r w:rsidRPr="000E35A0">
        <w:rPr>
          <w:rFonts w:ascii="Arial" w:hAnsi="Arial" w:cs="Arial"/>
          <w:sz w:val="20"/>
          <w:szCs w:val="20"/>
        </w:rPr>
        <w:t>important</w:t>
      </w:r>
      <w:r w:rsidRPr="000E35A0">
        <w:rPr>
          <w:rFonts w:ascii="Arial" w:hAnsi="Arial" w:cs="Arial"/>
          <w:spacing w:val="13"/>
          <w:sz w:val="20"/>
          <w:szCs w:val="20"/>
        </w:rPr>
        <w:t xml:space="preserve"> </w:t>
      </w:r>
      <w:r w:rsidRPr="000E35A0">
        <w:rPr>
          <w:rFonts w:ascii="Arial" w:hAnsi="Arial" w:cs="Arial"/>
          <w:sz w:val="20"/>
          <w:szCs w:val="20"/>
        </w:rPr>
        <w:t>to</w:t>
      </w:r>
      <w:r w:rsidRPr="000E35A0">
        <w:rPr>
          <w:rFonts w:ascii="Arial" w:hAnsi="Arial" w:cs="Arial"/>
          <w:spacing w:val="13"/>
          <w:sz w:val="20"/>
          <w:szCs w:val="20"/>
        </w:rPr>
        <w:t xml:space="preserve"> </w:t>
      </w:r>
      <w:r w:rsidRPr="000E35A0">
        <w:rPr>
          <w:rFonts w:ascii="Arial" w:hAnsi="Arial" w:cs="Arial"/>
          <w:sz w:val="20"/>
          <w:szCs w:val="20"/>
        </w:rPr>
        <w:t>have</w:t>
      </w:r>
      <w:r w:rsidRPr="000E35A0">
        <w:rPr>
          <w:rFonts w:ascii="Arial" w:hAnsi="Arial" w:cs="Arial"/>
          <w:spacing w:val="13"/>
          <w:sz w:val="20"/>
          <w:szCs w:val="20"/>
        </w:rPr>
        <w:t xml:space="preserve"> </w:t>
      </w:r>
      <w:r w:rsidRPr="000E35A0">
        <w:rPr>
          <w:rFonts w:ascii="Arial" w:hAnsi="Arial" w:cs="Arial"/>
          <w:sz w:val="20"/>
          <w:szCs w:val="20"/>
        </w:rPr>
        <w:t>a</w:t>
      </w:r>
      <w:r w:rsidRPr="000E35A0">
        <w:rPr>
          <w:rFonts w:ascii="Arial" w:hAnsi="Arial" w:cs="Arial"/>
          <w:spacing w:val="12"/>
          <w:sz w:val="20"/>
          <w:szCs w:val="20"/>
        </w:rPr>
        <w:t xml:space="preserve"> </w:t>
      </w:r>
      <w:r w:rsidRPr="000E35A0">
        <w:rPr>
          <w:rFonts w:ascii="Arial" w:hAnsi="Arial" w:cs="Arial"/>
          <w:sz w:val="20"/>
          <w:szCs w:val="20"/>
        </w:rPr>
        <w:t>scheme</w:t>
      </w:r>
      <w:r w:rsidRPr="000E35A0">
        <w:rPr>
          <w:rFonts w:ascii="Arial" w:hAnsi="Arial" w:cs="Arial"/>
          <w:spacing w:val="12"/>
          <w:sz w:val="20"/>
          <w:szCs w:val="20"/>
        </w:rPr>
        <w:t xml:space="preserve"> </w:t>
      </w:r>
      <w:r w:rsidRPr="000E35A0">
        <w:rPr>
          <w:rFonts w:ascii="Arial" w:hAnsi="Arial" w:cs="Arial"/>
          <w:sz w:val="20"/>
          <w:szCs w:val="20"/>
        </w:rPr>
        <w:t>of</w:t>
      </w:r>
      <w:r w:rsidRPr="000E35A0">
        <w:rPr>
          <w:rFonts w:ascii="Arial" w:hAnsi="Arial" w:cs="Arial"/>
          <w:spacing w:val="12"/>
          <w:sz w:val="20"/>
          <w:szCs w:val="20"/>
        </w:rPr>
        <w:t xml:space="preserve"> </w:t>
      </w:r>
      <w:r w:rsidRPr="000E35A0">
        <w:rPr>
          <w:rFonts w:ascii="Arial" w:hAnsi="Arial" w:cs="Arial"/>
          <w:sz w:val="20"/>
          <w:szCs w:val="20"/>
        </w:rPr>
        <w:t>work</w:t>
      </w:r>
      <w:r w:rsidRPr="000E35A0">
        <w:rPr>
          <w:rFonts w:ascii="Arial" w:hAnsi="Arial" w:cs="Arial"/>
          <w:spacing w:val="12"/>
          <w:sz w:val="20"/>
          <w:szCs w:val="20"/>
        </w:rPr>
        <w:t xml:space="preserve"> </w:t>
      </w:r>
      <w:r w:rsidRPr="000E35A0">
        <w:rPr>
          <w:rFonts w:ascii="Arial" w:hAnsi="Arial" w:cs="Arial"/>
          <w:sz w:val="20"/>
          <w:szCs w:val="20"/>
        </w:rPr>
        <w:t>in</w:t>
      </w:r>
      <w:r w:rsidRPr="000E35A0">
        <w:rPr>
          <w:rFonts w:ascii="Arial" w:hAnsi="Arial" w:cs="Arial"/>
          <w:spacing w:val="13"/>
          <w:sz w:val="20"/>
          <w:szCs w:val="20"/>
        </w:rPr>
        <w:t xml:space="preserve"> </w:t>
      </w:r>
      <w:r w:rsidRPr="000E35A0">
        <w:rPr>
          <w:rFonts w:ascii="Arial" w:hAnsi="Arial" w:cs="Arial"/>
          <w:sz w:val="20"/>
          <w:szCs w:val="20"/>
        </w:rPr>
        <w:t>place</w:t>
      </w:r>
      <w:r w:rsidRPr="000E35A0">
        <w:rPr>
          <w:rFonts w:ascii="Arial" w:hAnsi="Arial" w:cs="Arial"/>
          <w:spacing w:val="12"/>
          <w:sz w:val="20"/>
          <w:szCs w:val="20"/>
        </w:rPr>
        <w:t xml:space="preserve"> </w:t>
      </w:r>
      <w:proofErr w:type="gramStart"/>
      <w:r w:rsidRPr="000E35A0">
        <w:rPr>
          <w:rFonts w:ascii="Arial" w:hAnsi="Arial" w:cs="Arial"/>
          <w:sz w:val="20"/>
          <w:szCs w:val="20"/>
        </w:rPr>
        <w:t>in</w:t>
      </w:r>
      <w:r w:rsidRPr="000E35A0">
        <w:rPr>
          <w:rFonts w:ascii="Arial" w:hAnsi="Arial" w:cs="Arial"/>
          <w:spacing w:val="13"/>
          <w:sz w:val="20"/>
          <w:szCs w:val="20"/>
        </w:rPr>
        <w:t xml:space="preserve"> </w:t>
      </w:r>
      <w:r w:rsidRPr="000E35A0">
        <w:rPr>
          <w:rFonts w:ascii="Arial" w:hAnsi="Arial" w:cs="Arial"/>
          <w:sz w:val="20"/>
          <w:szCs w:val="20"/>
        </w:rPr>
        <w:t>order</w:t>
      </w:r>
      <w:r w:rsidRPr="000E35A0">
        <w:rPr>
          <w:rFonts w:ascii="Arial" w:hAnsi="Arial" w:cs="Arial"/>
          <w:spacing w:val="13"/>
          <w:sz w:val="20"/>
          <w:szCs w:val="20"/>
        </w:rPr>
        <w:t xml:space="preserve"> </w:t>
      </w:r>
      <w:r>
        <w:rPr>
          <w:rFonts w:ascii="Arial" w:hAnsi="Arial" w:cs="Arial"/>
          <w:spacing w:val="13"/>
          <w:sz w:val="20"/>
          <w:szCs w:val="20"/>
        </w:rPr>
        <w:t>for</w:t>
      </w:r>
      <w:proofErr w:type="gramEnd"/>
      <w:r>
        <w:rPr>
          <w:rFonts w:ascii="Arial" w:hAnsi="Arial" w:cs="Arial"/>
          <w:spacing w:val="13"/>
          <w:sz w:val="20"/>
          <w:szCs w:val="20"/>
        </w:rPr>
        <w:t xml:space="preserve"> you </w:t>
      </w:r>
      <w:r w:rsidRPr="000E35A0">
        <w:rPr>
          <w:rFonts w:ascii="Arial" w:hAnsi="Arial" w:cs="Arial"/>
          <w:sz w:val="20"/>
          <w:szCs w:val="20"/>
        </w:rPr>
        <w:t>to</w:t>
      </w:r>
      <w:r w:rsidRPr="000E35A0">
        <w:rPr>
          <w:rFonts w:ascii="Arial" w:hAnsi="Arial" w:cs="Arial"/>
          <w:spacing w:val="13"/>
          <w:sz w:val="20"/>
          <w:szCs w:val="20"/>
        </w:rPr>
        <w:t xml:space="preserve"> </w:t>
      </w:r>
      <w:r w:rsidRPr="000E35A0">
        <w:rPr>
          <w:rFonts w:ascii="Arial" w:hAnsi="Arial" w:cs="Arial"/>
          <w:sz w:val="20"/>
          <w:szCs w:val="20"/>
        </w:rPr>
        <w:t>guarantee</w:t>
      </w:r>
      <w:r w:rsidRPr="000E35A0">
        <w:rPr>
          <w:rFonts w:ascii="Arial" w:hAnsi="Arial" w:cs="Arial"/>
          <w:w w:val="99"/>
          <w:sz w:val="20"/>
          <w:szCs w:val="20"/>
        </w:rPr>
        <w:t xml:space="preserve"> </w:t>
      </w:r>
      <w:r w:rsidRPr="000E35A0">
        <w:rPr>
          <w:rFonts w:ascii="Arial" w:hAnsi="Arial" w:cs="Arial"/>
          <w:sz w:val="20"/>
          <w:szCs w:val="20"/>
        </w:rPr>
        <w:t>that</w:t>
      </w:r>
      <w:r w:rsidRPr="000E35A0">
        <w:rPr>
          <w:rFonts w:ascii="Arial" w:hAnsi="Arial" w:cs="Arial"/>
          <w:spacing w:val="4"/>
          <w:sz w:val="20"/>
          <w:szCs w:val="20"/>
        </w:rPr>
        <w:t xml:space="preserve"> </w:t>
      </w:r>
      <w:r w:rsidRPr="000E35A0">
        <w:rPr>
          <w:rFonts w:ascii="Arial" w:hAnsi="Arial" w:cs="Arial"/>
          <w:sz w:val="20"/>
          <w:szCs w:val="20"/>
        </w:rPr>
        <w:t>the</w:t>
      </w:r>
      <w:r w:rsidRPr="000E35A0">
        <w:rPr>
          <w:rFonts w:ascii="Arial" w:hAnsi="Arial" w:cs="Arial"/>
          <w:spacing w:val="4"/>
          <w:sz w:val="20"/>
          <w:szCs w:val="20"/>
        </w:rPr>
        <w:t xml:space="preserve"> syllabus</w:t>
      </w:r>
      <w:r w:rsidRPr="000E35A0">
        <w:rPr>
          <w:rFonts w:ascii="Arial" w:hAnsi="Arial" w:cs="Arial"/>
          <w:spacing w:val="5"/>
          <w:sz w:val="20"/>
          <w:szCs w:val="20"/>
        </w:rPr>
        <w:t xml:space="preserve"> </w:t>
      </w:r>
      <w:r w:rsidRPr="000E35A0">
        <w:rPr>
          <w:rFonts w:ascii="Arial" w:hAnsi="Arial" w:cs="Arial"/>
          <w:sz w:val="20"/>
          <w:szCs w:val="20"/>
        </w:rPr>
        <w:t>is</w:t>
      </w:r>
      <w:r w:rsidRPr="000E35A0">
        <w:rPr>
          <w:rFonts w:ascii="Arial" w:hAnsi="Arial" w:cs="Arial"/>
          <w:spacing w:val="4"/>
          <w:sz w:val="20"/>
          <w:szCs w:val="20"/>
        </w:rPr>
        <w:t xml:space="preserve"> </w:t>
      </w:r>
      <w:r w:rsidRPr="000E35A0">
        <w:rPr>
          <w:rFonts w:ascii="Arial" w:hAnsi="Arial" w:cs="Arial"/>
          <w:sz w:val="20"/>
          <w:szCs w:val="20"/>
        </w:rPr>
        <w:t>covered</w:t>
      </w:r>
      <w:r w:rsidRPr="000E35A0">
        <w:rPr>
          <w:rFonts w:ascii="Arial" w:hAnsi="Arial" w:cs="Arial"/>
          <w:spacing w:val="4"/>
          <w:sz w:val="20"/>
          <w:szCs w:val="20"/>
        </w:rPr>
        <w:t xml:space="preserve"> </w:t>
      </w:r>
      <w:r w:rsidRPr="000E35A0">
        <w:rPr>
          <w:rFonts w:ascii="Arial" w:hAnsi="Arial" w:cs="Arial"/>
          <w:spacing w:val="-1"/>
          <w:sz w:val="20"/>
          <w:szCs w:val="20"/>
        </w:rPr>
        <w:t>fully</w:t>
      </w:r>
      <w:r>
        <w:rPr>
          <w:rFonts w:ascii="Arial" w:hAnsi="Arial" w:cs="Arial"/>
          <w:sz w:val="20"/>
          <w:szCs w:val="20"/>
        </w:rPr>
        <w:t xml:space="preserve">. </w:t>
      </w:r>
      <w:r>
        <w:rPr>
          <w:rFonts w:ascii="Arial" w:hAnsi="Arial" w:cs="Arial"/>
          <w:spacing w:val="5"/>
          <w:sz w:val="20"/>
          <w:szCs w:val="20"/>
        </w:rPr>
        <w:t xml:space="preserve">You can </w:t>
      </w:r>
      <w:r w:rsidRPr="000E35A0">
        <w:rPr>
          <w:rFonts w:ascii="Arial" w:hAnsi="Arial" w:cs="Arial"/>
          <w:sz w:val="20"/>
          <w:szCs w:val="20"/>
        </w:rPr>
        <w:t>choose</w:t>
      </w:r>
      <w:r w:rsidRPr="000E35A0">
        <w:rPr>
          <w:rFonts w:ascii="Arial" w:hAnsi="Arial" w:cs="Arial"/>
          <w:spacing w:val="19"/>
          <w:sz w:val="20"/>
          <w:szCs w:val="20"/>
        </w:rPr>
        <w:t xml:space="preserve"> </w:t>
      </w:r>
      <w:r w:rsidRPr="000E35A0">
        <w:rPr>
          <w:rFonts w:ascii="Arial" w:hAnsi="Arial" w:cs="Arial"/>
          <w:sz w:val="20"/>
          <w:szCs w:val="20"/>
        </w:rPr>
        <w:t>what</w:t>
      </w:r>
      <w:r w:rsidRPr="000E35A0">
        <w:rPr>
          <w:rFonts w:ascii="Arial" w:hAnsi="Arial" w:cs="Arial"/>
          <w:spacing w:val="19"/>
          <w:sz w:val="20"/>
          <w:szCs w:val="20"/>
        </w:rPr>
        <w:t xml:space="preserve"> </w:t>
      </w:r>
      <w:r w:rsidRPr="000E35A0">
        <w:rPr>
          <w:rFonts w:ascii="Arial" w:hAnsi="Arial" w:cs="Arial"/>
          <w:sz w:val="20"/>
          <w:szCs w:val="20"/>
        </w:rPr>
        <w:t>approach</w:t>
      </w:r>
      <w:r w:rsidRPr="000E35A0">
        <w:rPr>
          <w:rFonts w:ascii="Arial" w:hAnsi="Arial" w:cs="Arial"/>
          <w:spacing w:val="20"/>
          <w:sz w:val="20"/>
          <w:szCs w:val="20"/>
        </w:rPr>
        <w:t xml:space="preserve"> </w:t>
      </w:r>
      <w:r w:rsidRPr="000E35A0">
        <w:rPr>
          <w:rFonts w:ascii="Arial" w:hAnsi="Arial" w:cs="Arial"/>
          <w:sz w:val="20"/>
          <w:szCs w:val="20"/>
        </w:rPr>
        <w:t>to</w:t>
      </w:r>
      <w:r w:rsidRPr="000E35A0">
        <w:rPr>
          <w:rFonts w:ascii="Arial" w:hAnsi="Arial" w:cs="Arial"/>
          <w:spacing w:val="19"/>
          <w:sz w:val="20"/>
          <w:szCs w:val="20"/>
        </w:rPr>
        <w:t xml:space="preserve"> </w:t>
      </w:r>
      <w:r w:rsidRPr="000E35A0">
        <w:rPr>
          <w:rFonts w:ascii="Arial" w:hAnsi="Arial" w:cs="Arial"/>
          <w:sz w:val="20"/>
          <w:szCs w:val="20"/>
        </w:rPr>
        <w:t>take</w:t>
      </w:r>
      <w:r>
        <w:rPr>
          <w:rFonts w:ascii="Arial" w:hAnsi="Arial" w:cs="Arial"/>
          <w:sz w:val="20"/>
          <w:szCs w:val="20"/>
        </w:rPr>
        <w:t xml:space="preserve"> and you </w:t>
      </w:r>
      <w:r w:rsidRPr="000E35A0">
        <w:rPr>
          <w:rFonts w:ascii="Arial" w:hAnsi="Arial" w:cs="Arial"/>
          <w:sz w:val="20"/>
          <w:szCs w:val="20"/>
        </w:rPr>
        <w:t>know</w:t>
      </w:r>
      <w:r w:rsidRPr="000E35A0">
        <w:rPr>
          <w:rFonts w:ascii="Arial" w:hAnsi="Arial" w:cs="Arial"/>
          <w:spacing w:val="19"/>
          <w:sz w:val="20"/>
          <w:szCs w:val="20"/>
        </w:rPr>
        <w:t xml:space="preserve"> </w:t>
      </w:r>
      <w:r w:rsidRPr="000E35A0">
        <w:rPr>
          <w:rFonts w:ascii="Arial" w:hAnsi="Arial" w:cs="Arial"/>
          <w:sz w:val="20"/>
          <w:szCs w:val="20"/>
        </w:rPr>
        <w:t>the</w:t>
      </w:r>
      <w:r w:rsidRPr="000E35A0">
        <w:rPr>
          <w:rFonts w:ascii="Arial" w:hAnsi="Arial" w:cs="Arial"/>
          <w:spacing w:val="19"/>
          <w:sz w:val="20"/>
          <w:szCs w:val="20"/>
        </w:rPr>
        <w:t xml:space="preserve"> </w:t>
      </w:r>
      <w:r w:rsidRPr="000E35A0">
        <w:rPr>
          <w:rFonts w:ascii="Arial" w:hAnsi="Arial" w:cs="Arial"/>
          <w:sz w:val="20"/>
          <w:szCs w:val="20"/>
        </w:rPr>
        <w:t>nature</w:t>
      </w:r>
      <w:r w:rsidRPr="000E35A0">
        <w:rPr>
          <w:rFonts w:ascii="Arial" w:hAnsi="Arial" w:cs="Arial"/>
          <w:spacing w:val="19"/>
          <w:sz w:val="20"/>
          <w:szCs w:val="20"/>
        </w:rPr>
        <w:t xml:space="preserve"> </w:t>
      </w:r>
      <w:r w:rsidRPr="000E35A0">
        <w:rPr>
          <w:rFonts w:ascii="Arial" w:hAnsi="Arial" w:cs="Arial"/>
          <w:sz w:val="20"/>
          <w:szCs w:val="20"/>
        </w:rPr>
        <w:t>of</w:t>
      </w:r>
      <w:r w:rsidRPr="000E35A0">
        <w:rPr>
          <w:rFonts w:ascii="Arial" w:hAnsi="Arial" w:cs="Arial"/>
          <w:spacing w:val="19"/>
          <w:sz w:val="20"/>
          <w:szCs w:val="20"/>
        </w:rPr>
        <w:t xml:space="preserve"> </w:t>
      </w:r>
      <w:r>
        <w:rPr>
          <w:rFonts w:ascii="Arial" w:hAnsi="Arial" w:cs="Arial"/>
          <w:spacing w:val="19"/>
          <w:sz w:val="20"/>
          <w:szCs w:val="20"/>
        </w:rPr>
        <w:t>your</w:t>
      </w:r>
      <w:r w:rsidRPr="000E35A0">
        <w:rPr>
          <w:rFonts w:ascii="Arial" w:hAnsi="Arial" w:cs="Arial"/>
          <w:w w:val="99"/>
          <w:sz w:val="20"/>
          <w:szCs w:val="20"/>
        </w:rPr>
        <w:t xml:space="preserve"> </w:t>
      </w:r>
      <w:r w:rsidRPr="000E35A0">
        <w:rPr>
          <w:rFonts w:ascii="Arial" w:hAnsi="Arial" w:cs="Arial"/>
          <w:sz w:val="20"/>
          <w:szCs w:val="20"/>
        </w:rPr>
        <w:t>institution and the</w:t>
      </w:r>
      <w:r w:rsidRPr="000E35A0">
        <w:rPr>
          <w:rFonts w:ascii="Arial" w:hAnsi="Arial" w:cs="Arial"/>
          <w:spacing w:val="27"/>
          <w:w w:val="99"/>
          <w:sz w:val="20"/>
          <w:szCs w:val="20"/>
        </w:rPr>
        <w:t xml:space="preserve"> </w:t>
      </w:r>
      <w:r w:rsidRPr="000E35A0">
        <w:rPr>
          <w:rFonts w:ascii="Arial" w:hAnsi="Arial" w:cs="Arial"/>
          <w:sz w:val="20"/>
          <w:szCs w:val="20"/>
        </w:rPr>
        <w:t>levels</w:t>
      </w:r>
      <w:r w:rsidRPr="000E35A0">
        <w:rPr>
          <w:rFonts w:ascii="Arial" w:hAnsi="Arial" w:cs="Arial"/>
          <w:spacing w:val="-8"/>
          <w:sz w:val="20"/>
          <w:szCs w:val="20"/>
        </w:rPr>
        <w:t xml:space="preserve"> </w:t>
      </w:r>
      <w:r w:rsidRPr="000E35A0">
        <w:rPr>
          <w:rFonts w:ascii="Arial" w:hAnsi="Arial" w:cs="Arial"/>
          <w:sz w:val="20"/>
          <w:szCs w:val="20"/>
        </w:rPr>
        <w:t>of</w:t>
      </w:r>
      <w:r w:rsidRPr="000E35A0">
        <w:rPr>
          <w:rFonts w:ascii="Arial" w:hAnsi="Arial" w:cs="Arial"/>
          <w:spacing w:val="-8"/>
          <w:sz w:val="20"/>
          <w:szCs w:val="20"/>
        </w:rPr>
        <w:t xml:space="preserve"> </w:t>
      </w:r>
      <w:r w:rsidRPr="000E35A0">
        <w:rPr>
          <w:rFonts w:ascii="Arial" w:hAnsi="Arial" w:cs="Arial"/>
          <w:sz w:val="20"/>
          <w:szCs w:val="20"/>
        </w:rPr>
        <w:t>ability</w:t>
      </w:r>
      <w:r w:rsidRPr="000E35A0">
        <w:rPr>
          <w:rFonts w:ascii="Arial" w:hAnsi="Arial" w:cs="Arial"/>
          <w:spacing w:val="-8"/>
          <w:sz w:val="20"/>
          <w:szCs w:val="20"/>
        </w:rPr>
        <w:t xml:space="preserve"> </w:t>
      </w:r>
      <w:r w:rsidRPr="000E35A0">
        <w:rPr>
          <w:rFonts w:ascii="Arial" w:hAnsi="Arial" w:cs="Arial"/>
          <w:sz w:val="20"/>
          <w:szCs w:val="20"/>
        </w:rPr>
        <w:t>of</w:t>
      </w:r>
      <w:r w:rsidRPr="000E35A0">
        <w:rPr>
          <w:rFonts w:ascii="Arial" w:hAnsi="Arial" w:cs="Arial"/>
          <w:spacing w:val="-8"/>
          <w:sz w:val="20"/>
          <w:szCs w:val="20"/>
        </w:rPr>
        <w:t xml:space="preserve"> </w:t>
      </w:r>
      <w:r>
        <w:rPr>
          <w:rFonts w:ascii="Arial" w:hAnsi="Arial" w:cs="Arial"/>
          <w:spacing w:val="-8"/>
          <w:sz w:val="20"/>
          <w:szCs w:val="20"/>
        </w:rPr>
        <w:t>your</w:t>
      </w:r>
      <w:r w:rsidRPr="000E35A0">
        <w:rPr>
          <w:rFonts w:ascii="Arial" w:hAnsi="Arial" w:cs="Arial"/>
          <w:spacing w:val="-8"/>
          <w:sz w:val="20"/>
          <w:szCs w:val="20"/>
        </w:rPr>
        <w:t xml:space="preserve"> learner</w:t>
      </w:r>
      <w:r w:rsidRPr="000E35A0">
        <w:rPr>
          <w:rFonts w:ascii="Arial" w:hAnsi="Arial" w:cs="Arial"/>
          <w:sz w:val="20"/>
          <w:szCs w:val="20"/>
        </w:rPr>
        <w:t>s.</w:t>
      </w:r>
      <w:r>
        <w:rPr>
          <w:rFonts w:ascii="Arial" w:hAnsi="Arial" w:cs="Arial"/>
          <w:sz w:val="20"/>
          <w:szCs w:val="20"/>
        </w:rPr>
        <w:t xml:space="preserve"> </w:t>
      </w:r>
      <w:r w:rsidRPr="00240BDA">
        <w:rPr>
          <w:rFonts w:ascii="Arial"/>
          <w:sz w:val="20"/>
          <w:szCs w:val="20"/>
        </w:rPr>
        <w:t>What</w:t>
      </w:r>
      <w:r w:rsidRPr="00240BDA">
        <w:rPr>
          <w:rFonts w:ascii="Arial"/>
          <w:spacing w:val="-9"/>
          <w:sz w:val="20"/>
          <w:szCs w:val="20"/>
        </w:rPr>
        <w:t xml:space="preserve"> </w:t>
      </w:r>
      <w:r w:rsidRPr="00240BDA">
        <w:rPr>
          <w:rFonts w:ascii="Arial"/>
          <w:spacing w:val="-1"/>
          <w:sz w:val="20"/>
          <w:szCs w:val="20"/>
        </w:rPr>
        <w:t>follows</w:t>
      </w:r>
      <w:r w:rsidRPr="00240BDA">
        <w:rPr>
          <w:rFonts w:ascii="Arial"/>
          <w:spacing w:val="-10"/>
          <w:sz w:val="20"/>
          <w:szCs w:val="20"/>
        </w:rPr>
        <w:t xml:space="preserve"> </w:t>
      </w:r>
      <w:r w:rsidRPr="00240BDA">
        <w:rPr>
          <w:rFonts w:ascii="Arial"/>
          <w:sz w:val="20"/>
          <w:szCs w:val="20"/>
        </w:rPr>
        <w:t>is</w:t>
      </w:r>
      <w:r w:rsidRPr="00240BDA">
        <w:rPr>
          <w:rFonts w:ascii="Arial"/>
          <w:spacing w:val="-9"/>
          <w:sz w:val="20"/>
          <w:szCs w:val="20"/>
        </w:rPr>
        <w:t xml:space="preserve"> </w:t>
      </w:r>
      <w:r w:rsidRPr="00240BDA">
        <w:rPr>
          <w:rFonts w:ascii="Arial"/>
          <w:spacing w:val="-1"/>
          <w:sz w:val="20"/>
          <w:szCs w:val="20"/>
        </w:rPr>
        <w:t>just</w:t>
      </w:r>
      <w:r w:rsidRPr="00240BDA">
        <w:rPr>
          <w:rFonts w:ascii="Arial"/>
          <w:spacing w:val="-8"/>
          <w:sz w:val="20"/>
          <w:szCs w:val="20"/>
        </w:rPr>
        <w:t xml:space="preserve"> </w:t>
      </w:r>
      <w:r w:rsidRPr="00240BDA">
        <w:rPr>
          <w:rFonts w:ascii="Arial"/>
          <w:sz w:val="20"/>
          <w:szCs w:val="20"/>
        </w:rPr>
        <w:t>one</w:t>
      </w:r>
      <w:r w:rsidRPr="00240BDA">
        <w:rPr>
          <w:rFonts w:ascii="Arial"/>
          <w:spacing w:val="-9"/>
          <w:sz w:val="20"/>
          <w:szCs w:val="20"/>
        </w:rPr>
        <w:t xml:space="preserve"> </w:t>
      </w:r>
      <w:r w:rsidRPr="00240BDA">
        <w:rPr>
          <w:rFonts w:ascii="Arial"/>
          <w:spacing w:val="-1"/>
          <w:sz w:val="20"/>
          <w:szCs w:val="20"/>
        </w:rPr>
        <w:t>possible</w:t>
      </w:r>
      <w:r w:rsidRPr="00240BDA">
        <w:rPr>
          <w:rFonts w:ascii="Arial"/>
          <w:spacing w:val="-9"/>
          <w:sz w:val="20"/>
          <w:szCs w:val="20"/>
        </w:rPr>
        <w:t xml:space="preserve"> </w:t>
      </w:r>
      <w:r w:rsidRPr="00240BDA">
        <w:rPr>
          <w:rFonts w:ascii="Arial"/>
          <w:sz w:val="20"/>
          <w:szCs w:val="20"/>
        </w:rPr>
        <w:t>approach</w:t>
      </w:r>
      <w:r>
        <w:rPr>
          <w:rFonts w:ascii="Arial"/>
          <w:sz w:val="20"/>
          <w:szCs w:val="20"/>
        </w:rPr>
        <w:t xml:space="preserve"> you could take and you should always check the syllabus for the content of your course.</w:t>
      </w:r>
    </w:p>
    <w:p w14:paraId="682BC746" w14:textId="77777777" w:rsidR="00016598" w:rsidRDefault="00016598" w:rsidP="00563A94">
      <w:pPr>
        <w:spacing w:before="120" w:after="120" w:line="276" w:lineRule="auto"/>
        <w:rPr>
          <w:rFonts w:ascii="Arial"/>
          <w:sz w:val="20"/>
          <w:szCs w:val="20"/>
        </w:rPr>
      </w:pPr>
      <w:r w:rsidRPr="00B61AC8">
        <w:rPr>
          <w:rFonts w:ascii="Arial" w:hAnsi="Arial" w:cs="Arial"/>
          <w:spacing w:val="-1"/>
          <w:sz w:val="20"/>
          <w:szCs w:val="20"/>
        </w:rPr>
        <w:t>Suggestions</w:t>
      </w:r>
      <w:r w:rsidRPr="00B61AC8">
        <w:rPr>
          <w:rFonts w:ascii="Arial" w:hAnsi="Arial" w:cs="Arial"/>
          <w:spacing w:val="-5"/>
          <w:sz w:val="20"/>
          <w:szCs w:val="20"/>
        </w:rPr>
        <w:t xml:space="preserve"> </w:t>
      </w:r>
      <w:r w:rsidRPr="00B61AC8">
        <w:rPr>
          <w:rFonts w:ascii="Arial" w:hAnsi="Arial" w:cs="Arial"/>
          <w:sz w:val="20"/>
          <w:szCs w:val="20"/>
        </w:rPr>
        <w:t>for</w:t>
      </w:r>
      <w:r w:rsidRPr="00B61AC8">
        <w:rPr>
          <w:rFonts w:ascii="Arial" w:hAnsi="Arial" w:cs="Arial"/>
          <w:spacing w:val="-5"/>
          <w:sz w:val="20"/>
          <w:szCs w:val="20"/>
        </w:rPr>
        <w:t xml:space="preserve"> independent study</w:t>
      </w:r>
      <w:r w:rsidRPr="00B61AC8">
        <w:rPr>
          <w:rFonts w:ascii="Arial" w:hAnsi="Arial" w:cs="Arial"/>
          <w:spacing w:val="-3"/>
          <w:sz w:val="20"/>
          <w:szCs w:val="20"/>
        </w:rPr>
        <w:t xml:space="preserve"> </w:t>
      </w:r>
      <w:r w:rsidRPr="00B61AC8">
        <w:rPr>
          <w:rFonts w:ascii="Arial" w:hAnsi="Arial" w:cs="Arial"/>
          <w:b/>
          <w:sz w:val="20"/>
          <w:szCs w:val="20"/>
        </w:rPr>
        <w:t>(I)</w:t>
      </w:r>
      <w:r w:rsidRPr="00B61AC8">
        <w:rPr>
          <w:rFonts w:ascii="Arial" w:hAnsi="Arial" w:cs="Arial"/>
          <w:b/>
          <w:spacing w:val="-4"/>
          <w:sz w:val="20"/>
          <w:szCs w:val="20"/>
        </w:rPr>
        <w:t xml:space="preserve"> </w:t>
      </w:r>
      <w:r w:rsidRPr="00B61AC8">
        <w:rPr>
          <w:rFonts w:ascii="Arial" w:hAnsi="Arial" w:cs="Arial"/>
          <w:spacing w:val="-1"/>
          <w:sz w:val="20"/>
          <w:szCs w:val="20"/>
        </w:rPr>
        <w:t>and</w:t>
      </w:r>
      <w:r>
        <w:rPr>
          <w:rFonts w:ascii="Arial" w:hAnsi="Arial" w:cs="Arial"/>
          <w:spacing w:val="-1"/>
          <w:sz w:val="20"/>
          <w:szCs w:val="20"/>
        </w:rPr>
        <w:t xml:space="preserve"> </w:t>
      </w:r>
      <w:r w:rsidRPr="00B61AC8">
        <w:rPr>
          <w:rFonts w:ascii="Arial" w:hAnsi="Arial" w:cs="Arial"/>
          <w:spacing w:val="-1"/>
          <w:sz w:val="20"/>
          <w:szCs w:val="20"/>
        </w:rPr>
        <w:t>formative</w:t>
      </w:r>
      <w:r w:rsidRPr="00B61AC8">
        <w:rPr>
          <w:rFonts w:ascii="Arial" w:hAnsi="Arial" w:cs="Arial"/>
          <w:spacing w:val="-6"/>
          <w:sz w:val="20"/>
          <w:szCs w:val="20"/>
        </w:rPr>
        <w:t xml:space="preserve"> </w:t>
      </w:r>
      <w:r w:rsidRPr="00B61AC8">
        <w:rPr>
          <w:rFonts w:ascii="Arial" w:hAnsi="Arial" w:cs="Arial"/>
          <w:sz w:val="20"/>
          <w:szCs w:val="20"/>
        </w:rPr>
        <w:t>assessment</w:t>
      </w:r>
      <w:r w:rsidRPr="00B61AC8">
        <w:rPr>
          <w:rFonts w:ascii="Arial" w:hAnsi="Arial" w:cs="Arial"/>
          <w:spacing w:val="-6"/>
          <w:sz w:val="20"/>
          <w:szCs w:val="20"/>
        </w:rPr>
        <w:t xml:space="preserve"> </w:t>
      </w:r>
      <w:r w:rsidRPr="00B61AC8">
        <w:rPr>
          <w:rFonts w:ascii="Arial" w:hAnsi="Arial" w:cs="Arial"/>
          <w:b/>
          <w:sz w:val="20"/>
          <w:szCs w:val="20"/>
        </w:rPr>
        <w:t>(F)</w:t>
      </w:r>
      <w:r w:rsidRPr="00B61AC8">
        <w:rPr>
          <w:rFonts w:ascii="Arial" w:hAnsi="Arial" w:cs="Arial"/>
          <w:b/>
          <w:spacing w:val="-5"/>
          <w:sz w:val="20"/>
          <w:szCs w:val="20"/>
        </w:rPr>
        <w:t xml:space="preserve"> </w:t>
      </w:r>
      <w:r w:rsidRPr="00B61AC8">
        <w:rPr>
          <w:rFonts w:ascii="Arial" w:hAnsi="Arial" w:cs="Arial"/>
          <w:spacing w:val="-1"/>
          <w:sz w:val="20"/>
          <w:szCs w:val="20"/>
        </w:rPr>
        <w:t>are</w:t>
      </w:r>
      <w:r w:rsidRPr="00B61AC8">
        <w:rPr>
          <w:rFonts w:ascii="Arial" w:hAnsi="Arial" w:cs="Arial"/>
          <w:spacing w:val="-5"/>
          <w:sz w:val="20"/>
          <w:szCs w:val="20"/>
        </w:rPr>
        <w:t xml:space="preserve"> </w:t>
      </w:r>
      <w:r w:rsidRPr="00B61AC8">
        <w:rPr>
          <w:rFonts w:ascii="Arial" w:hAnsi="Arial" w:cs="Arial"/>
          <w:spacing w:val="-1"/>
          <w:sz w:val="20"/>
          <w:szCs w:val="20"/>
        </w:rPr>
        <w:t>also</w:t>
      </w:r>
      <w:r w:rsidRPr="00B61AC8">
        <w:rPr>
          <w:rFonts w:ascii="Arial" w:hAnsi="Arial" w:cs="Arial"/>
          <w:spacing w:val="-4"/>
          <w:sz w:val="20"/>
          <w:szCs w:val="20"/>
        </w:rPr>
        <w:t xml:space="preserve"> </w:t>
      </w:r>
      <w:r w:rsidRPr="00B61AC8">
        <w:rPr>
          <w:rFonts w:ascii="Arial" w:hAnsi="Arial" w:cs="Arial"/>
          <w:spacing w:val="-1"/>
          <w:sz w:val="20"/>
          <w:szCs w:val="20"/>
        </w:rPr>
        <w:t xml:space="preserve">included. </w:t>
      </w:r>
      <w:r w:rsidRPr="00B61AC8">
        <w:rPr>
          <w:rFonts w:ascii="Arial" w:hAnsi="Arial" w:cs="Arial"/>
          <w:bCs/>
          <w:sz w:val="20"/>
          <w:szCs w:val="20"/>
          <w:lang w:eastAsia="en-GB"/>
        </w:rPr>
        <w:t xml:space="preserve">Opportunities for differentiation are indicated as </w:t>
      </w:r>
      <w:r>
        <w:rPr>
          <w:rFonts w:ascii="Arial" w:hAnsi="Arial" w:cs="Arial"/>
          <w:b/>
          <w:bCs/>
          <w:sz w:val="20"/>
          <w:szCs w:val="20"/>
          <w:lang w:eastAsia="en-GB"/>
        </w:rPr>
        <w:t>Extension activities</w:t>
      </w:r>
      <w:r w:rsidRPr="00B61AC8">
        <w:rPr>
          <w:rFonts w:ascii="Arial" w:hAnsi="Arial" w:cs="Arial"/>
          <w:bCs/>
          <w:sz w:val="20"/>
          <w:szCs w:val="20"/>
          <w:lang w:eastAsia="en-GB"/>
        </w:rPr>
        <w:t>; there is the potential for differentiation by resource, grouping, expected level of outcome, and degree of support by teacher, throughout the scheme of work. Timings for</w:t>
      </w:r>
      <w:r w:rsidRPr="000017C0">
        <w:rPr>
          <w:rFonts w:ascii="Arial" w:hAnsi="Arial" w:cs="Arial"/>
          <w:bCs/>
          <w:sz w:val="20"/>
          <w:szCs w:val="20"/>
          <w:lang w:eastAsia="en-GB"/>
        </w:rPr>
        <w:t xml:space="preserve"> activities and feedback are left to the judgment of the teacher, according to the level of the </w:t>
      </w:r>
      <w:r>
        <w:rPr>
          <w:rFonts w:ascii="Arial" w:hAnsi="Arial" w:cs="Arial"/>
          <w:bCs/>
          <w:sz w:val="20"/>
          <w:szCs w:val="20"/>
          <w:lang w:eastAsia="en-GB"/>
        </w:rPr>
        <w:t>learner</w:t>
      </w:r>
      <w:r w:rsidRPr="000017C0">
        <w:rPr>
          <w:rFonts w:ascii="Arial" w:hAnsi="Arial" w:cs="Arial"/>
          <w:bCs/>
          <w:sz w:val="20"/>
          <w:szCs w:val="20"/>
          <w:lang w:eastAsia="en-GB"/>
        </w:rPr>
        <w:t>s and size of the class. Length of time allocated to a task is another possible area for differentiation</w:t>
      </w:r>
      <w:r>
        <w:rPr>
          <w:rFonts w:ascii="Arial" w:hAnsi="Arial" w:cs="Arial"/>
          <w:bCs/>
          <w:sz w:val="20"/>
          <w:szCs w:val="20"/>
          <w:lang w:eastAsia="en-GB"/>
        </w:rPr>
        <w:t>.</w:t>
      </w:r>
    </w:p>
    <w:p w14:paraId="5695B2A5" w14:textId="77777777" w:rsidR="00387419" w:rsidRDefault="00387419" w:rsidP="00563A94">
      <w:pPr>
        <w:spacing w:before="120" w:after="120" w:line="276" w:lineRule="auto"/>
        <w:rPr>
          <w:rFonts w:ascii="Arial" w:hAnsi="Arial" w:cs="Arial"/>
          <w:bCs/>
          <w:color w:val="E21951"/>
          <w:lang w:eastAsia="en-GB"/>
        </w:rPr>
      </w:pPr>
    </w:p>
    <w:p w14:paraId="6D612AB6" w14:textId="7AC79B17" w:rsidR="00016598" w:rsidRPr="00563A94" w:rsidRDefault="00016598" w:rsidP="00563A94">
      <w:pPr>
        <w:spacing w:before="120" w:after="120" w:line="276" w:lineRule="auto"/>
        <w:rPr>
          <w:rFonts w:ascii="Arial" w:hAnsi="Arial" w:cs="Arial"/>
          <w:bCs/>
          <w:color w:val="E21951"/>
          <w:lang w:eastAsia="en-GB"/>
        </w:rPr>
      </w:pPr>
      <w:r w:rsidRPr="00563A94">
        <w:rPr>
          <w:rFonts w:ascii="Arial" w:hAnsi="Arial" w:cs="Arial"/>
          <w:bCs/>
          <w:color w:val="E21951"/>
          <w:lang w:eastAsia="en-GB"/>
        </w:rPr>
        <w:t>Key concepts</w:t>
      </w:r>
    </w:p>
    <w:p w14:paraId="43B0755D" w14:textId="260753EF" w:rsidR="00016598" w:rsidRPr="00863D4F" w:rsidRDefault="00016598" w:rsidP="00563A94">
      <w:pPr>
        <w:spacing w:before="120" w:after="120" w:line="276" w:lineRule="auto"/>
        <w:rPr>
          <w:rFonts w:ascii="Arial" w:hAnsi="Arial" w:cs="Arial"/>
          <w:bCs/>
          <w:sz w:val="20"/>
          <w:szCs w:val="20"/>
          <w:lang w:eastAsia="en-GB"/>
        </w:rPr>
      </w:pPr>
      <w:r>
        <w:rPr>
          <w:rFonts w:ascii="Arial" w:hAnsi="Arial" w:cs="Arial"/>
          <w:bCs/>
          <w:sz w:val="20"/>
          <w:szCs w:val="20"/>
          <w:lang w:eastAsia="en-GB"/>
        </w:rPr>
        <w:t xml:space="preserve">This scheme of work is underpinned by the assumption that </w:t>
      </w:r>
      <w:r w:rsidR="00A53DC2" w:rsidRPr="002B1231">
        <w:rPr>
          <w:rFonts w:ascii="Arial" w:hAnsi="Arial" w:cs="Arial"/>
          <w:bCs/>
          <w:sz w:val="20"/>
          <w:szCs w:val="20"/>
          <w:lang w:eastAsia="en-GB"/>
        </w:rPr>
        <w:t>Art &amp; Design</w:t>
      </w:r>
      <w:r w:rsidRPr="002B1231">
        <w:rPr>
          <w:rFonts w:ascii="Arial" w:hAnsi="Arial" w:cs="Arial"/>
          <w:bCs/>
          <w:sz w:val="20"/>
          <w:szCs w:val="20"/>
          <w:lang w:eastAsia="en-GB"/>
        </w:rPr>
        <w:t xml:space="preserve"> is a </w:t>
      </w:r>
      <w:r w:rsidR="00A53DC2" w:rsidRPr="002B1231">
        <w:rPr>
          <w:rFonts w:ascii="Arial" w:hAnsi="Arial" w:cs="Arial"/>
          <w:bCs/>
          <w:sz w:val="20"/>
          <w:szCs w:val="20"/>
          <w:lang w:eastAsia="en-GB"/>
        </w:rPr>
        <w:t>practical</w:t>
      </w:r>
      <w:r w:rsidRPr="002B1231">
        <w:rPr>
          <w:rFonts w:ascii="Arial" w:hAnsi="Arial" w:cs="Arial"/>
          <w:bCs/>
          <w:sz w:val="20"/>
          <w:szCs w:val="20"/>
          <w:lang w:eastAsia="en-GB"/>
        </w:rPr>
        <w:t xml:space="preserve"> discipline and, as such, is conducted using </w:t>
      </w:r>
      <w:r w:rsidR="00A53DC2" w:rsidRPr="002B1231">
        <w:rPr>
          <w:rFonts w:ascii="Arial" w:hAnsi="Arial" w:cs="Arial"/>
          <w:bCs/>
          <w:sz w:val="20"/>
          <w:szCs w:val="20"/>
          <w:lang w:eastAsia="en-GB"/>
        </w:rPr>
        <w:t>various art and design approaches, materials and processes</w:t>
      </w:r>
      <w:r w:rsidRPr="002B1231">
        <w:rPr>
          <w:rFonts w:ascii="Arial" w:hAnsi="Arial" w:cs="Arial"/>
          <w:bCs/>
          <w:sz w:val="20"/>
          <w:szCs w:val="20"/>
          <w:lang w:eastAsia="en-GB"/>
        </w:rPr>
        <w:t xml:space="preserve">. </w:t>
      </w:r>
      <w:r w:rsidR="00A53DC2" w:rsidRPr="00863D4F">
        <w:rPr>
          <w:rFonts w:ascii="Arial" w:hAnsi="Arial" w:cs="Arial"/>
          <w:bCs/>
          <w:sz w:val="20"/>
          <w:szCs w:val="20"/>
          <w:lang w:eastAsia="en-GB"/>
        </w:rPr>
        <w:t>Key concepts are essential ideas that help students develop a deep understanding of their s</w:t>
      </w:r>
      <w:r w:rsidR="00860EDA" w:rsidRPr="00863D4F">
        <w:rPr>
          <w:rFonts w:ascii="Arial" w:hAnsi="Arial" w:cs="Arial"/>
          <w:bCs/>
          <w:sz w:val="20"/>
          <w:szCs w:val="20"/>
          <w:lang w:eastAsia="en-GB"/>
        </w:rPr>
        <w:t xml:space="preserve">ubject and make links between different aspects. Key concepts may </w:t>
      </w:r>
      <w:proofErr w:type="gramStart"/>
      <w:r w:rsidR="00860EDA" w:rsidRPr="00863D4F">
        <w:rPr>
          <w:rFonts w:ascii="Arial" w:hAnsi="Arial" w:cs="Arial"/>
          <w:bCs/>
          <w:sz w:val="20"/>
          <w:szCs w:val="20"/>
          <w:lang w:eastAsia="en-GB"/>
        </w:rPr>
        <w:t>open up</w:t>
      </w:r>
      <w:proofErr w:type="gramEnd"/>
      <w:r w:rsidR="00860EDA" w:rsidRPr="00863D4F">
        <w:rPr>
          <w:rFonts w:ascii="Arial" w:hAnsi="Arial" w:cs="Arial"/>
          <w:bCs/>
          <w:sz w:val="20"/>
          <w:szCs w:val="20"/>
          <w:lang w:eastAsia="en-GB"/>
        </w:rPr>
        <w:t xml:space="preserve"> new ways of thinking about, understanding or interpreting the important things to be learned. The key concepts identified below, carefully introduced and developed, will help to underpin the course you will teach. You may identify additional key concepts which will also enrich teaching and learning.</w:t>
      </w:r>
      <w:r w:rsidRPr="00863D4F">
        <w:rPr>
          <w:rFonts w:ascii="Arial" w:hAnsi="Arial" w:cs="Arial"/>
          <w:bCs/>
          <w:sz w:val="20"/>
          <w:szCs w:val="20"/>
          <w:lang w:eastAsia="en-GB"/>
        </w:rPr>
        <w:t xml:space="preserve"> Reference to the Key concepts is made throughout the scheme of work using the key shown below:</w:t>
      </w:r>
    </w:p>
    <w:p w14:paraId="2720D117" w14:textId="261EF6E1" w:rsidR="00016598" w:rsidRPr="00863D4F" w:rsidRDefault="00016598"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Key Concept 1 (KC1)</w:t>
      </w:r>
      <w:r w:rsidRPr="00863D4F">
        <w:rPr>
          <w:rFonts w:ascii="Arial" w:hAnsi="Arial" w:cs="Arial"/>
          <w:bCs/>
          <w:sz w:val="20"/>
          <w:szCs w:val="20"/>
          <w:lang w:eastAsia="en-GB"/>
        </w:rPr>
        <w:t xml:space="preserve"> – </w:t>
      </w:r>
      <w:r w:rsidR="00A53DC2" w:rsidRPr="00863D4F">
        <w:rPr>
          <w:rFonts w:ascii="Arial" w:hAnsi="Arial" w:cs="Arial"/>
          <w:bCs/>
          <w:sz w:val="20"/>
          <w:szCs w:val="20"/>
          <w:lang w:eastAsia="en-GB"/>
        </w:rPr>
        <w:t>Communication</w:t>
      </w:r>
    </w:p>
    <w:p w14:paraId="3102183A" w14:textId="0CF1CEC3" w:rsidR="00016598" w:rsidRPr="00863D4F" w:rsidRDefault="00016598"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Key Concept 2 (KC2)</w:t>
      </w:r>
      <w:r w:rsidRPr="00863D4F">
        <w:rPr>
          <w:rFonts w:ascii="Arial" w:hAnsi="Arial" w:cs="Arial"/>
          <w:bCs/>
          <w:sz w:val="20"/>
          <w:szCs w:val="20"/>
          <w:lang w:eastAsia="en-GB"/>
        </w:rPr>
        <w:t xml:space="preserve"> –</w:t>
      </w:r>
      <w:r w:rsidR="00A53DC2" w:rsidRPr="00863D4F">
        <w:rPr>
          <w:rFonts w:ascii="Arial" w:hAnsi="Arial" w:cs="Arial"/>
          <w:bCs/>
          <w:sz w:val="20"/>
          <w:szCs w:val="20"/>
          <w:lang w:eastAsia="en-GB"/>
        </w:rPr>
        <w:t xml:space="preserve"> Creativity</w:t>
      </w:r>
    </w:p>
    <w:p w14:paraId="38683DBD" w14:textId="3395CB15" w:rsidR="00016598" w:rsidRPr="00863D4F" w:rsidRDefault="00016598"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Key Concept 3 (KC3)</w:t>
      </w:r>
      <w:r w:rsidRPr="00863D4F">
        <w:rPr>
          <w:rFonts w:ascii="Arial" w:hAnsi="Arial" w:cs="Arial"/>
          <w:bCs/>
          <w:sz w:val="20"/>
          <w:szCs w:val="20"/>
          <w:lang w:eastAsia="en-GB"/>
        </w:rPr>
        <w:t xml:space="preserve"> –</w:t>
      </w:r>
      <w:r w:rsidR="00A53DC2" w:rsidRPr="00863D4F">
        <w:rPr>
          <w:rFonts w:ascii="Arial" w:hAnsi="Arial" w:cs="Arial"/>
          <w:bCs/>
          <w:sz w:val="20"/>
          <w:szCs w:val="20"/>
          <w:lang w:eastAsia="en-GB"/>
        </w:rPr>
        <w:t xml:space="preserve"> Intention</w:t>
      </w:r>
    </w:p>
    <w:p w14:paraId="12155F3E" w14:textId="149CBFF8" w:rsidR="00016598" w:rsidRPr="00863D4F" w:rsidRDefault="00016598"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Key Concept 4 (KC4)</w:t>
      </w:r>
      <w:r w:rsidRPr="00863D4F">
        <w:rPr>
          <w:rFonts w:ascii="Arial" w:hAnsi="Arial" w:cs="Arial"/>
          <w:bCs/>
          <w:sz w:val="20"/>
          <w:szCs w:val="20"/>
          <w:lang w:eastAsia="en-GB"/>
        </w:rPr>
        <w:t xml:space="preserve"> – </w:t>
      </w:r>
      <w:r w:rsidR="00A53DC2" w:rsidRPr="00863D4F">
        <w:rPr>
          <w:rFonts w:ascii="Arial" w:hAnsi="Arial" w:cs="Arial"/>
          <w:bCs/>
          <w:sz w:val="20"/>
          <w:szCs w:val="20"/>
          <w:lang w:eastAsia="en-GB"/>
        </w:rPr>
        <w:t>Materials and processes</w:t>
      </w:r>
    </w:p>
    <w:p w14:paraId="58F3905C" w14:textId="4E8CF6E8" w:rsidR="00016598" w:rsidRDefault="00016598"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Key Concept 5 (KC5)</w:t>
      </w:r>
      <w:r w:rsidRPr="00863D4F">
        <w:rPr>
          <w:rFonts w:ascii="Arial" w:hAnsi="Arial" w:cs="Arial"/>
          <w:bCs/>
          <w:sz w:val="20"/>
          <w:szCs w:val="20"/>
          <w:lang w:eastAsia="en-GB"/>
        </w:rPr>
        <w:t xml:space="preserve"> – </w:t>
      </w:r>
      <w:r w:rsidR="00A53DC2" w:rsidRPr="00863D4F">
        <w:rPr>
          <w:rFonts w:ascii="Arial" w:hAnsi="Arial" w:cs="Arial"/>
          <w:bCs/>
          <w:sz w:val="20"/>
          <w:szCs w:val="20"/>
          <w:lang w:eastAsia="en-GB"/>
        </w:rPr>
        <w:t>Critical reflection</w:t>
      </w:r>
    </w:p>
    <w:p w14:paraId="70825FE6" w14:textId="5434B6D6" w:rsidR="002B1231" w:rsidRPr="00863D4F" w:rsidRDefault="002B1231" w:rsidP="00563A94">
      <w:pPr>
        <w:spacing w:before="120" w:after="120" w:line="276" w:lineRule="auto"/>
        <w:rPr>
          <w:rFonts w:ascii="Arial" w:hAnsi="Arial" w:cs="Arial"/>
          <w:bCs/>
          <w:sz w:val="20"/>
          <w:szCs w:val="20"/>
          <w:lang w:eastAsia="en-GB"/>
        </w:rPr>
      </w:pPr>
      <w:r w:rsidRPr="00863D4F">
        <w:rPr>
          <w:rFonts w:ascii="Arial" w:hAnsi="Arial" w:cs="Arial"/>
          <w:b/>
          <w:bCs/>
          <w:color w:val="E21951"/>
          <w:sz w:val="20"/>
          <w:szCs w:val="20"/>
          <w:lang w:eastAsia="en-GB"/>
        </w:rPr>
        <w:t xml:space="preserve">Key Concept </w:t>
      </w:r>
      <w:r>
        <w:rPr>
          <w:rFonts w:ascii="Arial" w:hAnsi="Arial" w:cs="Arial"/>
          <w:b/>
          <w:bCs/>
          <w:color w:val="E21951"/>
          <w:sz w:val="20"/>
          <w:szCs w:val="20"/>
          <w:lang w:eastAsia="en-GB"/>
        </w:rPr>
        <w:t xml:space="preserve">6 </w:t>
      </w:r>
      <w:r w:rsidRPr="00863D4F">
        <w:rPr>
          <w:rFonts w:ascii="Arial" w:hAnsi="Arial" w:cs="Arial"/>
          <w:b/>
          <w:bCs/>
          <w:color w:val="E21951"/>
          <w:sz w:val="20"/>
          <w:szCs w:val="20"/>
          <w:lang w:eastAsia="en-GB"/>
        </w:rPr>
        <w:t>(KC</w:t>
      </w:r>
      <w:r>
        <w:rPr>
          <w:rFonts w:ascii="Arial" w:hAnsi="Arial" w:cs="Arial"/>
          <w:b/>
          <w:bCs/>
          <w:color w:val="E21951"/>
          <w:sz w:val="20"/>
          <w:szCs w:val="20"/>
          <w:lang w:eastAsia="en-GB"/>
        </w:rPr>
        <w:t>6</w:t>
      </w:r>
      <w:r w:rsidRPr="00863D4F">
        <w:rPr>
          <w:rFonts w:ascii="Arial" w:hAnsi="Arial" w:cs="Arial"/>
          <w:b/>
          <w:bCs/>
          <w:color w:val="E21951"/>
          <w:sz w:val="20"/>
          <w:szCs w:val="20"/>
          <w:lang w:eastAsia="en-GB"/>
        </w:rPr>
        <w:t>)</w:t>
      </w:r>
      <w:r w:rsidRPr="00863D4F">
        <w:rPr>
          <w:rFonts w:ascii="Arial" w:hAnsi="Arial" w:cs="Arial"/>
          <w:bCs/>
          <w:sz w:val="20"/>
          <w:szCs w:val="20"/>
          <w:lang w:eastAsia="en-GB"/>
        </w:rPr>
        <w:t xml:space="preserve"> – </w:t>
      </w:r>
      <w:r>
        <w:rPr>
          <w:rFonts w:ascii="Arial" w:hAnsi="Arial" w:cs="Arial"/>
          <w:bCs/>
          <w:sz w:val="20"/>
          <w:szCs w:val="20"/>
          <w:lang w:eastAsia="en-GB"/>
        </w:rPr>
        <w:t>Research and context</w:t>
      </w:r>
    </w:p>
    <w:p w14:paraId="555D63B9" w14:textId="77777777" w:rsidR="00387419" w:rsidRDefault="00387419" w:rsidP="003E2368">
      <w:pPr>
        <w:spacing w:before="120" w:after="120" w:line="276" w:lineRule="auto"/>
        <w:rPr>
          <w:rFonts w:ascii="Arial" w:hAnsi="Arial" w:cs="Arial"/>
          <w:bCs/>
          <w:color w:val="E21951"/>
          <w:lang w:eastAsia="en-GB"/>
        </w:rPr>
      </w:pPr>
      <w:r>
        <w:rPr>
          <w:rFonts w:ascii="Arial" w:hAnsi="Arial" w:cs="Arial"/>
          <w:bCs/>
          <w:color w:val="E21951"/>
          <w:lang w:eastAsia="en-GB"/>
        </w:rPr>
        <w:br w:type="page"/>
      </w:r>
    </w:p>
    <w:p w14:paraId="513DA6A3" w14:textId="045F416B" w:rsidR="003E2368" w:rsidRDefault="003E2368" w:rsidP="003E2368">
      <w:pPr>
        <w:spacing w:before="120" w:after="120" w:line="276" w:lineRule="auto"/>
        <w:rPr>
          <w:rFonts w:ascii="Arial" w:hAnsi="Arial" w:cs="Arial"/>
          <w:bCs/>
          <w:color w:val="E21951"/>
          <w:lang w:eastAsia="en-GB"/>
        </w:rPr>
      </w:pPr>
      <w:r>
        <w:rPr>
          <w:rFonts w:ascii="Arial" w:hAnsi="Arial" w:cs="Arial"/>
          <w:bCs/>
          <w:color w:val="E21951"/>
          <w:lang w:eastAsia="en-GB"/>
        </w:rPr>
        <w:lastRenderedPageBreak/>
        <w:t>Assessment objectives</w:t>
      </w:r>
    </w:p>
    <w:tbl>
      <w:tblPr>
        <w:tblW w:w="14595" w:type="dxa"/>
        <w:jc w:val="center"/>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CellMar>
          <w:top w:w="113" w:type="dxa"/>
          <w:bottom w:w="113" w:type="dxa"/>
        </w:tblCellMar>
        <w:tblLook w:val="0000" w:firstRow="0" w:lastRow="0" w:firstColumn="0" w:lastColumn="0" w:noHBand="0" w:noVBand="0"/>
      </w:tblPr>
      <w:tblGrid>
        <w:gridCol w:w="2263"/>
        <w:gridCol w:w="12332"/>
      </w:tblGrid>
      <w:tr w:rsidR="003E2368" w:rsidRPr="00223A8B" w14:paraId="67E47CAF" w14:textId="77777777" w:rsidTr="003E2368">
        <w:trPr>
          <w:jc w:val="center"/>
        </w:trPr>
        <w:tc>
          <w:tcPr>
            <w:tcW w:w="14595" w:type="dxa"/>
            <w:gridSpan w:val="2"/>
            <w:shd w:val="clear" w:color="auto" w:fill="E21951"/>
            <w:tcMar>
              <w:top w:w="113" w:type="dxa"/>
              <w:bottom w:w="113" w:type="dxa"/>
            </w:tcMar>
            <w:vAlign w:val="center"/>
          </w:tcPr>
          <w:p w14:paraId="6CDCA64B" w14:textId="33F31669" w:rsidR="003E2368" w:rsidRPr="00223A8B" w:rsidRDefault="003E2368" w:rsidP="00FA4670">
            <w:pPr>
              <w:pStyle w:val="TableHead"/>
              <w:rPr>
                <w:b w:val="0"/>
              </w:rPr>
            </w:pPr>
            <w:r w:rsidRPr="00223A8B">
              <w:rPr>
                <w:b w:val="0"/>
              </w:rPr>
              <w:t>Assessment objectives</w:t>
            </w:r>
          </w:p>
        </w:tc>
      </w:tr>
      <w:tr w:rsidR="003E2368" w:rsidRPr="004A4E17" w14:paraId="1131E8B0" w14:textId="77777777" w:rsidTr="003E2368">
        <w:tblPrEx>
          <w:tblCellMar>
            <w:top w:w="0" w:type="dxa"/>
            <w:bottom w:w="0" w:type="dxa"/>
          </w:tblCellMar>
        </w:tblPrEx>
        <w:trPr>
          <w:jc w:val="center"/>
        </w:trPr>
        <w:tc>
          <w:tcPr>
            <w:tcW w:w="2263" w:type="dxa"/>
            <w:tcMar>
              <w:top w:w="113" w:type="dxa"/>
              <w:bottom w:w="113" w:type="dxa"/>
            </w:tcMar>
            <w:vAlign w:val="center"/>
          </w:tcPr>
          <w:p w14:paraId="43904614" w14:textId="77777777" w:rsidR="003E2368" w:rsidRPr="00B41733" w:rsidRDefault="003E2368" w:rsidP="00FA4670">
            <w:pPr>
              <w:pStyle w:val="BodyText"/>
              <w:rPr>
                <w:b/>
              </w:rPr>
            </w:pPr>
            <w:r w:rsidRPr="00B41733">
              <w:rPr>
                <w:b/>
                <w:lang w:eastAsia="en-GB"/>
              </w:rPr>
              <w:t>AO1 Record</w:t>
            </w:r>
          </w:p>
        </w:tc>
        <w:tc>
          <w:tcPr>
            <w:tcW w:w="12332" w:type="dxa"/>
            <w:tcMar>
              <w:top w:w="113" w:type="dxa"/>
              <w:bottom w:w="113" w:type="dxa"/>
            </w:tcMar>
            <w:vAlign w:val="center"/>
          </w:tcPr>
          <w:p w14:paraId="10DD3473" w14:textId="77777777" w:rsidR="003E2368" w:rsidRDefault="003E2368" w:rsidP="00FA4670">
            <w:pPr>
              <w:pStyle w:val="BodyText"/>
              <w:rPr>
                <w:lang w:eastAsia="en-GB"/>
              </w:rPr>
            </w:pPr>
            <w:r>
              <w:rPr>
                <w:lang w:eastAsia="en-GB"/>
              </w:rPr>
              <w:t>Record ideas, observations and insights relevant to intentions, reflecting critically on work and progress</w:t>
            </w:r>
          </w:p>
        </w:tc>
      </w:tr>
      <w:tr w:rsidR="003E2368" w:rsidRPr="004A4E17" w14:paraId="7305BDDC" w14:textId="77777777" w:rsidTr="003E2368">
        <w:tblPrEx>
          <w:tblCellMar>
            <w:top w:w="0" w:type="dxa"/>
            <w:bottom w:w="0" w:type="dxa"/>
          </w:tblCellMar>
        </w:tblPrEx>
        <w:trPr>
          <w:jc w:val="center"/>
        </w:trPr>
        <w:tc>
          <w:tcPr>
            <w:tcW w:w="2263" w:type="dxa"/>
            <w:tcMar>
              <w:top w:w="113" w:type="dxa"/>
              <w:bottom w:w="113" w:type="dxa"/>
            </w:tcMar>
            <w:vAlign w:val="center"/>
          </w:tcPr>
          <w:p w14:paraId="42B8514C" w14:textId="77777777" w:rsidR="003E2368" w:rsidRPr="00B41733" w:rsidRDefault="003E2368" w:rsidP="00FA4670">
            <w:pPr>
              <w:pStyle w:val="BodyText"/>
              <w:rPr>
                <w:b/>
              </w:rPr>
            </w:pPr>
            <w:r w:rsidRPr="00B41733">
              <w:rPr>
                <w:b/>
                <w:lang w:eastAsia="en-GB"/>
              </w:rPr>
              <w:t>AO2 Explore</w:t>
            </w:r>
          </w:p>
        </w:tc>
        <w:tc>
          <w:tcPr>
            <w:tcW w:w="12332" w:type="dxa"/>
            <w:tcMar>
              <w:top w:w="113" w:type="dxa"/>
              <w:bottom w:w="113" w:type="dxa"/>
            </w:tcMar>
            <w:vAlign w:val="center"/>
          </w:tcPr>
          <w:p w14:paraId="3413B4A4" w14:textId="77777777" w:rsidR="003E2368" w:rsidRDefault="003E2368" w:rsidP="00FA4670">
            <w:pPr>
              <w:pStyle w:val="BodyText"/>
              <w:rPr>
                <w:lang w:eastAsia="en-GB"/>
              </w:rPr>
            </w:pPr>
            <w:r>
              <w:rPr>
                <w:lang w:eastAsia="en-GB"/>
              </w:rPr>
              <w:t>Explore and select appropriate resources, media, materials, techniques and processes, reviewing and refining ideas as work develops</w:t>
            </w:r>
          </w:p>
        </w:tc>
      </w:tr>
      <w:tr w:rsidR="003E2368" w:rsidRPr="004A4E17" w14:paraId="634C05A3" w14:textId="77777777" w:rsidTr="003E2368">
        <w:tblPrEx>
          <w:tblCellMar>
            <w:top w:w="0" w:type="dxa"/>
            <w:bottom w:w="0" w:type="dxa"/>
          </w:tblCellMar>
        </w:tblPrEx>
        <w:trPr>
          <w:jc w:val="center"/>
        </w:trPr>
        <w:tc>
          <w:tcPr>
            <w:tcW w:w="2263" w:type="dxa"/>
            <w:tcMar>
              <w:top w:w="113" w:type="dxa"/>
              <w:bottom w:w="113" w:type="dxa"/>
            </w:tcMar>
            <w:vAlign w:val="center"/>
          </w:tcPr>
          <w:p w14:paraId="3E51894C" w14:textId="77777777" w:rsidR="003E2368" w:rsidRPr="00B41733" w:rsidRDefault="003E2368" w:rsidP="00FA4670">
            <w:pPr>
              <w:pStyle w:val="BodyText"/>
              <w:rPr>
                <w:b/>
              </w:rPr>
            </w:pPr>
            <w:r w:rsidRPr="00B41733">
              <w:rPr>
                <w:b/>
                <w:lang w:eastAsia="en-GB"/>
              </w:rPr>
              <w:t>AO3 Develop</w:t>
            </w:r>
          </w:p>
        </w:tc>
        <w:tc>
          <w:tcPr>
            <w:tcW w:w="12332" w:type="dxa"/>
            <w:tcMar>
              <w:top w:w="113" w:type="dxa"/>
              <w:bottom w:w="113" w:type="dxa"/>
            </w:tcMar>
            <w:vAlign w:val="center"/>
          </w:tcPr>
          <w:p w14:paraId="590D037F" w14:textId="77777777" w:rsidR="003E2368" w:rsidRDefault="003E2368" w:rsidP="00FA4670">
            <w:pPr>
              <w:pStyle w:val="BodyText"/>
              <w:rPr>
                <w:lang w:eastAsia="en-GB"/>
              </w:rPr>
            </w:pPr>
            <w:r>
              <w:rPr>
                <w:lang w:eastAsia="en-GB"/>
              </w:rPr>
              <w:t>Develop ideas through investigations informed by contextual and other sources, demonstrating analytical and critical understanding</w:t>
            </w:r>
          </w:p>
        </w:tc>
      </w:tr>
      <w:tr w:rsidR="003E2368" w:rsidRPr="004A4E17" w14:paraId="7CC976CF" w14:textId="77777777" w:rsidTr="003E2368">
        <w:tblPrEx>
          <w:tblCellMar>
            <w:top w:w="0" w:type="dxa"/>
            <w:bottom w:w="0" w:type="dxa"/>
          </w:tblCellMar>
        </w:tblPrEx>
        <w:trPr>
          <w:jc w:val="center"/>
        </w:trPr>
        <w:tc>
          <w:tcPr>
            <w:tcW w:w="2263" w:type="dxa"/>
            <w:tcMar>
              <w:top w:w="113" w:type="dxa"/>
              <w:bottom w:w="113" w:type="dxa"/>
            </w:tcMar>
            <w:vAlign w:val="center"/>
          </w:tcPr>
          <w:p w14:paraId="7220EC76" w14:textId="36445D7F" w:rsidR="003E2368" w:rsidRPr="00B41733" w:rsidRDefault="003E2368" w:rsidP="00FA4670">
            <w:pPr>
              <w:pStyle w:val="BodyText"/>
              <w:rPr>
                <w:b/>
                <w:lang w:eastAsia="en-GB"/>
              </w:rPr>
            </w:pPr>
            <w:r>
              <w:rPr>
                <w:b/>
                <w:lang w:eastAsia="en-GB"/>
              </w:rPr>
              <w:t>AO4 Present</w:t>
            </w:r>
          </w:p>
        </w:tc>
        <w:tc>
          <w:tcPr>
            <w:tcW w:w="12332" w:type="dxa"/>
            <w:tcMar>
              <w:top w:w="113" w:type="dxa"/>
              <w:bottom w:w="113" w:type="dxa"/>
            </w:tcMar>
            <w:vAlign w:val="center"/>
          </w:tcPr>
          <w:p w14:paraId="741C4D2C" w14:textId="56F97BE5" w:rsidR="003E2368" w:rsidRDefault="003E2368" w:rsidP="003E2368">
            <w:pPr>
              <w:pStyle w:val="BodyText"/>
              <w:rPr>
                <w:lang w:eastAsia="en-GB"/>
              </w:rPr>
            </w:pPr>
            <w:r>
              <w:rPr>
                <w:lang w:eastAsia="en-GB"/>
              </w:rPr>
              <w:t>Present a personal and c</w:t>
            </w:r>
            <w:r w:rsidRPr="00037F8C">
              <w:t>oherent response that realises intentions and, where appropriate, makes conne</w:t>
            </w:r>
            <w:r>
              <w:t>ctions between visual and other elements</w:t>
            </w:r>
          </w:p>
        </w:tc>
      </w:tr>
    </w:tbl>
    <w:p w14:paraId="5D44C8E8" w14:textId="77777777" w:rsidR="00387419" w:rsidRDefault="00387419" w:rsidP="00563A94">
      <w:pPr>
        <w:spacing w:before="120" w:after="120" w:line="276" w:lineRule="auto"/>
        <w:rPr>
          <w:rFonts w:ascii="Arial" w:hAnsi="Arial" w:cs="Arial"/>
          <w:bCs/>
          <w:color w:val="E21951"/>
          <w:lang w:eastAsia="en-GB"/>
        </w:rPr>
      </w:pPr>
    </w:p>
    <w:p w14:paraId="46D2FA2B" w14:textId="47F3565B" w:rsidR="00016598" w:rsidRPr="00563A94" w:rsidRDefault="00016598" w:rsidP="00563A94">
      <w:pPr>
        <w:spacing w:before="120" w:after="120" w:line="276" w:lineRule="auto"/>
        <w:rPr>
          <w:rFonts w:ascii="Arial" w:hAnsi="Arial" w:cs="Arial"/>
          <w:bCs/>
          <w:color w:val="E21951"/>
          <w:lang w:eastAsia="en-GB"/>
        </w:rPr>
      </w:pPr>
      <w:r w:rsidRPr="00563A94">
        <w:rPr>
          <w:rFonts w:ascii="Arial" w:hAnsi="Arial" w:cs="Arial"/>
          <w:bCs/>
          <w:color w:val="E21951"/>
          <w:lang w:eastAsia="en-GB"/>
        </w:rPr>
        <w:t>Guided learning hours</w:t>
      </w:r>
    </w:p>
    <w:p w14:paraId="26D41658" w14:textId="2AA9270B" w:rsidR="00016598" w:rsidRDefault="00016598" w:rsidP="00563A94">
      <w:pPr>
        <w:spacing w:before="120" w:after="120" w:line="276" w:lineRule="auto"/>
        <w:ind w:right="43"/>
        <w:rPr>
          <w:rFonts w:ascii="Arial" w:hAnsi="Arial" w:cs="Arial"/>
          <w:sz w:val="20"/>
          <w:szCs w:val="20"/>
        </w:rPr>
      </w:pPr>
      <w:r>
        <w:rPr>
          <w:rFonts w:ascii="Arial" w:hAnsi="Arial" w:cs="Arial"/>
          <w:sz w:val="20"/>
          <w:szCs w:val="20"/>
        </w:rPr>
        <w:t xml:space="preserve">Guided learning hours give an indication of the amount of contact time teachers need to have with learners to deliver a </w:t>
      </w:r>
      <w:proofErr w:type="gramStart"/>
      <w:r>
        <w:rPr>
          <w:rFonts w:ascii="Arial" w:hAnsi="Arial" w:cs="Arial"/>
          <w:sz w:val="20"/>
          <w:szCs w:val="20"/>
        </w:rPr>
        <w:t>particular course</w:t>
      </w:r>
      <w:proofErr w:type="gramEnd"/>
      <w:r>
        <w:rPr>
          <w:rFonts w:ascii="Arial" w:hAnsi="Arial" w:cs="Arial"/>
          <w:sz w:val="20"/>
          <w:szCs w:val="20"/>
        </w:rPr>
        <w:t>. Our syllabuses are designed around 180 hours for Cambridge International AS Level, and 360 hours for Cambridge International A Level. The number of hours may vary depending on local practice and your learners’ previous experience of the subject. The table below give some guidance about how many hours are recommended for each topic.</w:t>
      </w:r>
    </w:p>
    <w:tbl>
      <w:tblPr>
        <w:tblW w:w="14595" w:type="dxa"/>
        <w:jc w:val="center"/>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000" w:firstRow="0" w:lastRow="0" w:firstColumn="0" w:lastColumn="0" w:noHBand="0" w:noVBand="0"/>
      </w:tblPr>
      <w:tblGrid>
        <w:gridCol w:w="4248"/>
        <w:gridCol w:w="10347"/>
      </w:tblGrid>
      <w:tr w:rsidR="00563A94" w:rsidRPr="003E2368" w14:paraId="175C14D8" w14:textId="77777777" w:rsidTr="003E2368">
        <w:trPr>
          <w:trHeight w:hRule="exact" w:val="440"/>
          <w:tblHeader/>
          <w:jc w:val="center"/>
        </w:trPr>
        <w:tc>
          <w:tcPr>
            <w:tcW w:w="4248" w:type="dxa"/>
            <w:shd w:val="clear" w:color="auto" w:fill="E21951"/>
            <w:tcMar>
              <w:top w:w="113" w:type="dxa"/>
              <w:bottom w:w="113" w:type="dxa"/>
            </w:tcMar>
          </w:tcPr>
          <w:p w14:paraId="09BF12DC" w14:textId="520D8B6A" w:rsidR="00563A94" w:rsidRPr="003E2368" w:rsidRDefault="00563A94" w:rsidP="000E08F0">
            <w:pPr>
              <w:pStyle w:val="TableHead"/>
              <w:rPr>
                <w:b w:val="0"/>
              </w:rPr>
            </w:pPr>
            <w:r w:rsidRPr="003E2368">
              <w:rPr>
                <w:b w:val="0"/>
              </w:rPr>
              <w:t>Topic</w:t>
            </w:r>
          </w:p>
          <w:p w14:paraId="02432657" w14:textId="77777777" w:rsidR="00563A94" w:rsidRPr="003E2368" w:rsidRDefault="00563A94" w:rsidP="000E08F0">
            <w:pPr>
              <w:pStyle w:val="TableHead"/>
              <w:rPr>
                <w:b w:val="0"/>
              </w:rPr>
            </w:pPr>
            <w:r w:rsidRPr="003E2368">
              <w:rPr>
                <w:b w:val="0"/>
              </w:rPr>
              <w:tab/>
            </w:r>
            <w:r w:rsidRPr="003E2368">
              <w:rPr>
                <w:b w:val="0"/>
              </w:rPr>
              <w:tab/>
            </w:r>
            <w:r w:rsidRPr="003E2368">
              <w:rPr>
                <w:b w:val="0"/>
              </w:rPr>
              <w:tab/>
              <w:t>op</w:t>
            </w:r>
          </w:p>
        </w:tc>
        <w:tc>
          <w:tcPr>
            <w:tcW w:w="10347" w:type="dxa"/>
            <w:shd w:val="clear" w:color="auto" w:fill="E21951"/>
            <w:tcMar>
              <w:top w:w="113" w:type="dxa"/>
              <w:bottom w:w="113" w:type="dxa"/>
            </w:tcMar>
          </w:tcPr>
          <w:p w14:paraId="652295B8" w14:textId="1514736C" w:rsidR="00563A94" w:rsidRPr="003E2368" w:rsidRDefault="00563A94" w:rsidP="000E08F0">
            <w:pPr>
              <w:pStyle w:val="TableHead"/>
              <w:rPr>
                <w:b w:val="0"/>
              </w:rPr>
            </w:pPr>
            <w:r w:rsidRPr="003E2368">
              <w:rPr>
                <w:b w:val="0"/>
              </w:rPr>
              <w:t>Suggested teaching time (hours / % of the course)</w:t>
            </w:r>
          </w:p>
        </w:tc>
      </w:tr>
      <w:tr w:rsidR="00563A94" w:rsidRPr="005010EA" w14:paraId="5A1A29EA" w14:textId="77777777" w:rsidTr="00930116">
        <w:tblPrEx>
          <w:tblCellMar>
            <w:top w:w="0" w:type="dxa"/>
            <w:bottom w:w="0" w:type="dxa"/>
          </w:tblCellMar>
        </w:tblPrEx>
        <w:trPr>
          <w:jc w:val="center"/>
        </w:trPr>
        <w:tc>
          <w:tcPr>
            <w:tcW w:w="4248" w:type="dxa"/>
            <w:tcMar>
              <w:top w:w="113" w:type="dxa"/>
              <w:bottom w:w="113" w:type="dxa"/>
            </w:tcMar>
            <w:vAlign w:val="center"/>
          </w:tcPr>
          <w:p w14:paraId="42985040" w14:textId="1E9B0A01" w:rsidR="00563A94" w:rsidRPr="003E2368" w:rsidRDefault="00563A94" w:rsidP="00930116">
            <w:pPr>
              <w:pStyle w:val="BodyText"/>
              <w:rPr>
                <w:b/>
                <w:lang w:eastAsia="en-GB"/>
              </w:rPr>
            </w:pPr>
            <w:r w:rsidRPr="003E2368">
              <w:rPr>
                <w:b/>
                <w:lang w:eastAsia="en-GB"/>
              </w:rPr>
              <w:t>Component 1 Coursework</w:t>
            </w:r>
          </w:p>
        </w:tc>
        <w:tc>
          <w:tcPr>
            <w:tcW w:w="10347" w:type="dxa"/>
            <w:tcMar>
              <w:top w:w="113" w:type="dxa"/>
              <w:bottom w:w="113" w:type="dxa"/>
            </w:tcMar>
            <w:vAlign w:val="center"/>
          </w:tcPr>
          <w:p w14:paraId="684B806A" w14:textId="73DACAC7" w:rsidR="00563A94" w:rsidRPr="005010EA" w:rsidRDefault="00563A94" w:rsidP="00930116">
            <w:pPr>
              <w:pStyle w:val="BodyText"/>
              <w:rPr>
                <w:lang w:eastAsia="en-GB"/>
              </w:rPr>
            </w:pPr>
            <w:r w:rsidRPr="005010EA">
              <w:t xml:space="preserve">It is recommended that this </w:t>
            </w:r>
            <w:r>
              <w:t>component should take about 90 hours/ 50</w:t>
            </w:r>
            <w:r w:rsidRPr="005010EA">
              <w:t>% of the</w:t>
            </w:r>
            <w:r w:rsidR="003E2368">
              <w:t xml:space="preserve"> </w:t>
            </w:r>
            <w:r>
              <w:t>AS Level and 25% of the A Level</w:t>
            </w:r>
            <w:r w:rsidR="00930116">
              <w:t xml:space="preserve"> course</w:t>
            </w:r>
            <w:r w:rsidRPr="005010EA">
              <w:t xml:space="preserve"> </w:t>
            </w:r>
          </w:p>
        </w:tc>
      </w:tr>
      <w:tr w:rsidR="00563A94" w:rsidRPr="005010EA" w14:paraId="454D921A" w14:textId="77777777" w:rsidTr="00930116">
        <w:tblPrEx>
          <w:tblCellMar>
            <w:top w:w="0" w:type="dxa"/>
            <w:bottom w:w="0" w:type="dxa"/>
          </w:tblCellMar>
        </w:tblPrEx>
        <w:trPr>
          <w:jc w:val="center"/>
        </w:trPr>
        <w:tc>
          <w:tcPr>
            <w:tcW w:w="4248" w:type="dxa"/>
            <w:tcMar>
              <w:top w:w="113" w:type="dxa"/>
              <w:bottom w:w="113" w:type="dxa"/>
            </w:tcMar>
            <w:vAlign w:val="center"/>
          </w:tcPr>
          <w:p w14:paraId="38C6E73A" w14:textId="0048FF14" w:rsidR="00563A94" w:rsidRPr="003E2368" w:rsidRDefault="00563A94" w:rsidP="00930116">
            <w:pPr>
              <w:pStyle w:val="BodyText"/>
              <w:rPr>
                <w:b/>
                <w:lang w:eastAsia="en-GB"/>
              </w:rPr>
            </w:pPr>
            <w:r w:rsidRPr="003E2368">
              <w:rPr>
                <w:b/>
                <w:lang w:eastAsia="en-GB"/>
              </w:rPr>
              <w:t>Component 2 Externally Set Assignment</w:t>
            </w:r>
          </w:p>
        </w:tc>
        <w:tc>
          <w:tcPr>
            <w:tcW w:w="10347" w:type="dxa"/>
            <w:tcMar>
              <w:top w:w="113" w:type="dxa"/>
              <w:bottom w:w="113" w:type="dxa"/>
            </w:tcMar>
            <w:vAlign w:val="center"/>
          </w:tcPr>
          <w:p w14:paraId="41A16128" w14:textId="4BE41716" w:rsidR="00563A94" w:rsidRPr="005010EA" w:rsidRDefault="00563A94" w:rsidP="00930116">
            <w:pPr>
              <w:pStyle w:val="BodyText"/>
              <w:rPr>
                <w:lang w:eastAsia="en-GB"/>
              </w:rPr>
            </w:pPr>
            <w:r w:rsidRPr="005010EA">
              <w:t xml:space="preserve">It is recommended that this </w:t>
            </w:r>
            <w:r w:rsidR="00B41733">
              <w:t>component</w:t>
            </w:r>
            <w:r>
              <w:t xml:space="preserve"> should take about 90 hours/ 50</w:t>
            </w:r>
            <w:r w:rsidRPr="005010EA">
              <w:t xml:space="preserve">% of the </w:t>
            </w:r>
            <w:r>
              <w:t>AS Level and 25% of the A Level</w:t>
            </w:r>
            <w:r w:rsidR="00930116">
              <w:t xml:space="preserve"> course</w:t>
            </w:r>
            <w:r w:rsidRPr="005010EA">
              <w:t>.</w:t>
            </w:r>
          </w:p>
        </w:tc>
      </w:tr>
      <w:tr w:rsidR="00563A94" w:rsidRPr="005010EA" w14:paraId="04FDF138" w14:textId="77777777" w:rsidTr="00930116">
        <w:tblPrEx>
          <w:tblCellMar>
            <w:top w:w="0" w:type="dxa"/>
            <w:bottom w:w="0" w:type="dxa"/>
          </w:tblCellMar>
        </w:tblPrEx>
        <w:trPr>
          <w:jc w:val="center"/>
        </w:trPr>
        <w:tc>
          <w:tcPr>
            <w:tcW w:w="4248" w:type="dxa"/>
            <w:tcMar>
              <w:top w:w="113" w:type="dxa"/>
              <w:bottom w:w="113" w:type="dxa"/>
            </w:tcMar>
            <w:vAlign w:val="center"/>
          </w:tcPr>
          <w:p w14:paraId="4BEAC8FC" w14:textId="62730CBE" w:rsidR="00563A94" w:rsidRPr="003E2368" w:rsidRDefault="00563A94" w:rsidP="00930116">
            <w:pPr>
              <w:pStyle w:val="BodyText"/>
              <w:rPr>
                <w:b/>
                <w:lang w:eastAsia="en-GB"/>
              </w:rPr>
            </w:pPr>
            <w:r w:rsidRPr="003E2368">
              <w:rPr>
                <w:b/>
                <w:lang w:eastAsia="en-GB"/>
              </w:rPr>
              <w:t>Component 3 Personal Investigation</w:t>
            </w:r>
          </w:p>
        </w:tc>
        <w:tc>
          <w:tcPr>
            <w:tcW w:w="10347" w:type="dxa"/>
            <w:tcMar>
              <w:top w:w="113" w:type="dxa"/>
              <w:bottom w:w="113" w:type="dxa"/>
            </w:tcMar>
            <w:vAlign w:val="center"/>
          </w:tcPr>
          <w:p w14:paraId="092D47B6" w14:textId="120C3000" w:rsidR="00563A94" w:rsidRPr="005010EA" w:rsidRDefault="00563A94" w:rsidP="00930116">
            <w:pPr>
              <w:pStyle w:val="BodyText"/>
              <w:rPr>
                <w:lang w:eastAsia="en-GB"/>
              </w:rPr>
            </w:pPr>
            <w:r w:rsidRPr="005010EA">
              <w:t xml:space="preserve">It is recommended that this </w:t>
            </w:r>
            <w:r w:rsidR="00B41733">
              <w:t>component</w:t>
            </w:r>
            <w:r>
              <w:t xml:space="preserve"> should take about 180 hours/ 50</w:t>
            </w:r>
            <w:r w:rsidRPr="005010EA">
              <w:t xml:space="preserve">% of the </w:t>
            </w:r>
            <w:r>
              <w:t>A Level</w:t>
            </w:r>
            <w:r w:rsidR="00930116">
              <w:t xml:space="preserve"> course</w:t>
            </w:r>
            <w:r w:rsidRPr="005010EA">
              <w:t>.</w:t>
            </w:r>
          </w:p>
        </w:tc>
      </w:tr>
    </w:tbl>
    <w:p w14:paraId="36765C25" w14:textId="77777777" w:rsidR="00D429D1" w:rsidRPr="004A4E17" w:rsidRDefault="00D429D1" w:rsidP="00BB6CF1">
      <w:pPr>
        <w:rPr>
          <w:rFonts w:ascii="Arial" w:hAnsi="Arial" w:cs="Arial"/>
          <w:sz w:val="20"/>
          <w:szCs w:val="20"/>
        </w:rPr>
      </w:pPr>
    </w:p>
    <w:p w14:paraId="202FF565" w14:textId="77777777" w:rsidR="003E2368" w:rsidRDefault="003E2368">
      <w:pPr>
        <w:rPr>
          <w:rFonts w:ascii="Arial" w:hAnsi="Arial" w:cs="Arial"/>
          <w:color w:val="E21951"/>
          <w:szCs w:val="20"/>
        </w:rPr>
      </w:pPr>
      <w:r>
        <w:br w:type="page"/>
      </w:r>
    </w:p>
    <w:p w14:paraId="75B9C36A" w14:textId="48D7F71D" w:rsidR="001803D8" w:rsidRPr="00C364FD" w:rsidRDefault="001803D8" w:rsidP="003E2368">
      <w:pPr>
        <w:pStyle w:val="Heading2"/>
        <w:spacing w:before="120" w:after="120" w:line="276" w:lineRule="auto"/>
        <w:rPr>
          <w:bCs/>
        </w:rPr>
      </w:pPr>
      <w:r w:rsidRPr="00C364FD">
        <w:lastRenderedPageBreak/>
        <w:t>Resources</w:t>
      </w:r>
    </w:p>
    <w:p w14:paraId="0044C371" w14:textId="32D42F0A" w:rsidR="00387419" w:rsidRPr="00387419" w:rsidRDefault="00387419" w:rsidP="00387419">
      <w:pPr>
        <w:spacing w:before="120" w:after="120" w:line="276" w:lineRule="auto"/>
        <w:rPr>
          <w:rFonts w:ascii="Arial" w:hAnsi="Arial" w:cs="Arial"/>
          <w:sz w:val="18"/>
          <w:szCs w:val="20"/>
        </w:rPr>
      </w:pPr>
      <w:r w:rsidRPr="00387419">
        <w:rPr>
          <w:rFonts w:ascii="Arial" w:hAnsi="Arial" w:cs="Arial"/>
          <w:sz w:val="20"/>
          <w:szCs w:val="20"/>
        </w:rPr>
        <w:t xml:space="preserve">You can find the </w:t>
      </w:r>
      <w:r w:rsidRPr="00387419">
        <w:rPr>
          <w:rFonts w:ascii="Arial" w:hAnsi="Arial" w:cs="Arial"/>
          <w:spacing w:val="-1"/>
          <w:sz w:val="20"/>
          <w:szCs w:val="20"/>
        </w:rPr>
        <w:t>endorsed</w:t>
      </w:r>
      <w:r w:rsidRPr="00387419">
        <w:rPr>
          <w:rFonts w:ascii="Arial" w:hAnsi="Arial" w:cs="Arial"/>
          <w:spacing w:val="-6"/>
          <w:sz w:val="20"/>
          <w:szCs w:val="20"/>
        </w:rPr>
        <w:t xml:space="preserve"> </w:t>
      </w:r>
      <w:r w:rsidRPr="00387419">
        <w:rPr>
          <w:rFonts w:ascii="Arial" w:hAnsi="Arial" w:cs="Arial"/>
          <w:spacing w:val="1"/>
          <w:sz w:val="20"/>
          <w:szCs w:val="20"/>
        </w:rPr>
        <w:t xml:space="preserve">resources to support </w:t>
      </w:r>
      <w:r w:rsidRPr="005969F8">
        <w:rPr>
          <w:rFonts w:ascii="Arial" w:hAnsi="Arial" w:cs="Arial"/>
          <w:spacing w:val="1"/>
          <w:sz w:val="20"/>
          <w:szCs w:val="20"/>
        </w:rPr>
        <w:t xml:space="preserve">Cambridge International </w:t>
      </w:r>
      <w:r w:rsidR="005969F8">
        <w:rPr>
          <w:rFonts w:ascii="Arial" w:hAnsi="Arial" w:cs="Arial"/>
          <w:spacing w:val="1"/>
          <w:sz w:val="20"/>
          <w:szCs w:val="20"/>
        </w:rPr>
        <w:t xml:space="preserve">AS &amp; A Level </w:t>
      </w:r>
      <w:r w:rsidRPr="005969F8">
        <w:rPr>
          <w:rFonts w:ascii="Arial" w:hAnsi="Arial" w:cs="Arial"/>
          <w:spacing w:val="1"/>
          <w:sz w:val="20"/>
          <w:szCs w:val="20"/>
        </w:rPr>
        <w:t xml:space="preserve">Art &amp; Design </w:t>
      </w:r>
      <w:r w:rsidRPr="005969F8">
        <w:rPr>
          <w:rFonts w:ascii="Arial" w:hAnsi="Arial" w:cs="Arial"/>
          <w:sz w:val="20"/>
          <w:szCs w:val="20"/>
        </w:rPr>
        <w:t xml:space="preserve">on the </w:t>
      </w:r>
      <w:r w:rsidRPr="00387419">
        <w:rPr>
          <w:rFonts w:ascii="Arial" w:hAnsi="Arial" w:cs="Arial"/>
          <w:sz w:val="20"/>
          <w:szCs w:val="20"/>
        </w:rPr>
        <w:t xml:space="preserve">Published resources tab of the syllabus page on our </w:t>
      </w:r>
      <w:hyperlink r:id="rId24" w:history="1">
        <w:r w:rsidRPr="00387419">
          <w:rPr>
            <w:rFonts w:ascii="Arial" w:hAnsi="Arial" w:cs="Arial"/>
            <w:color w:val="4A4A4A"/>
            <w:sz w:val="20"/>
            <w:szCs w:val="20"/>
            <w:u w:val="single"/>
          </w:rPr>
          <w:t>public website</w:t>
        </w:r>
      </w:hyperlink>
      <w:r w:rsidRPr="00387419">
        <w:rPr>
          <w:rFonts w:ascii="Arial" w:hAnsi="Arial" w:cs="Arial"/>
          <w:sz w:val="20"/>
          <w:szCs w:val="20"/>
        </w:rPr>
        <w:t xml:space="preserve"> </w:t>
      </w:r>
    </w:p>
    <w:p w14:paraId="690A8596" w14:textId="028B6124" w:rsidR="00387419" w:rsidRPr="00387419" w:rsidRDefault="00387419" w:rsidP="00387419">
      <w:pPr>
        <w:spacing w:before="120" w:after="120" w:line="276" w:lineRule="auto"/>
        <w:rPr>
          <w:rFonts w:ascii="Arial" w:hAnsi="Arial" w:cs="Arial"/>
          <w:sz w:val="20"/>
          <w:szCs w:val="20"/>
        </w:rPr>
      </w:pPr>
      <w:r w:rsidRPr="00387419">
        <w:rPr>
          <w:rFonts w:ascii="Arial" w:hAnsi="Arial" w:cs="Arial"/>
          <w:sz w:val="20"/>
          <w:szCs w:val="20"/>
        </w:rPr>
        <w:t>Endorsed</w:t>
      </w:r>
      <w:r w:rsidRPr="00387419">
        <w:rPr>
          <w:rFonts w:ascii="Arial" w:hAnsi="Arial" w:cs="Arial"/>
          <w:spacing w:val="-4"/>
          <w:sz w:val="20"/>
          <w:szCs w:val="20"/>
        </w:rPr>
        <w:t xml:space="preserve"> </w:t>
      </w:r>
      <w:r w:rsidRPr="00387419">
        <w:rPr>
          <w:rFonts w:ascii="Arial" w:hAnsi="Arial" w:cs="Arial"/>
          <w:sz w:val="20"/>
          <w:szCs w:val="20"/>
        </w:rPr>
        <w:t>textbooks</w:t>
      </w:r>
      <w:r w:rsidRPr="00387419">
        <w:rPr>
          <w:rFonts w:ascii="Arial" w:hAnsi="Arial" w:cs="Arial"/>
          <w:b/>
          <w:spacing w:val="-4"/>
          <w:sz w:val="20"/>
          <w:szCs w:val="20"/>
        </w:rPr>
        <w:t xml:space="preserve"> </w:t>
      </w:r>
      <w:r w:rsidRPr="00387419">
        <w:rPr>
          <w:rFonts w:ascii="Arial" w:hAnsi="Arial" w:cs="Arial"/>
          <w:sz w:val="20"/>
          <w:szCs w:val="20"/>
        </w:rPr>
        <w:t>have</w:t>
      </w:r>
      <w:r w:rsidRPr="00387419">
        <w:rPr>
          <w:rFonts w:ascii="Arial" w:hAnsi="Arial" w:cs="Arial"/>
          <w:spacing w:val="-5"/>
          <w:sz w:val="20"/>
          <w:szCs w:val="20"/>
        </w:rPr>
        <w:t xml:space="preserve"> </w:t>
      </w:r>
      <w:r w:rsidRPr="00387419">
        <w:rPr>
          <w:rFonts w:ascii="Arial" w:hAnsi="Arial" w:cs="Arial"/>
          <w:sz w:val="20"/>
          <w:szCs w:val="20"/>
        </w:rPr>
        <w:t>been</w:t>
      </w:r>
      <w:r w:rsidRPr="00387419">
        <w:rPr>
          <w:rFonts w:ascii="Arial" w:hAnsi="Arial" w:cs="Arial"/>
          <w:spacing w:val="-4"/>
          <w:sz w:val="20"/>
          <w:szCs w:val="20"/>
        </w:rPr>
        <w:t xml:space="preserve"> </w:t>
      </w:r>
      <w:r w:rsidRPr="00387419">
        <w:rPr>
          <w:rFonts w:ascii="Arial" w:hAnsi="Arial" w:cs="Arial"/>
          <w:sz w:val="20"/>
          <w:szCs w:val="20"/>
        </w:rPr>
        <w:t>written</w:t>
      </w:r>
      <w:r w:rsidRPr="00387419">
        <w:rPr>
          <w:rFonts w:ascii="Arial" w:hAnsi="Arial" w:cs="Arial"/>
          <w:spacing w:val="-6"/>
          <w:sz w:val="20"/>
          <w:szCs w:val="20"/>
        </w:rPr>
        <w:t xml:space="preserve"> </w:t>
      </w:r>
      <w:r w:rsidRPr="00387419">
        <w:rPr>
          <w:rFonts w:ascii="Arial" w:hAnsi="Arial" w:cs="Arial"/>
          <w:spacing w:val="1"/>
          <w:sz w:val="20"/>
          <w:szCs w:val="20"/>
        </w:rPr>
        <w:t>to</w:t>
      </w:r>
      <w:r w:rsidRPr="00387419">
        <w:rPr>
          <w:rFonts w:ascii="Arial" w:hAnsi="Arial" w:cs="Arial"/>
          <w:spacing w:val="-6"/>
          <w:sz w:val="20"/>
          <w:szCs w:val="20"/>
        </w:rPr>
        <w:t xml:space="preserve"> </w:t>
      </w:r>
      <w:r w:rsidRPr="00387419">
        <w:rPr>
          <w:rFonts w:ascii="Arial" w:hAnsi="Arial" w:cs="Arial"/>
          <w:spacing w:val="1"/>
          <w:sz w:val="20"/>
          <w:szCs w:val="20"/>
        </w:rPr>
        <w:t>be</w:t>
      </w:r>
      <w:r w:rsidRPr="00387419">
        <w:rPr>
          <w:rFonts w:ascii="Arial" w:hAnsi="Arial" w:cs="Arial"/>
          <w:spacing w:val="-6"/>
          <w:sz w:val="20"/>
          <w:szCs w:val="20"/>
        </w:rPr>
        <w:t xml:space="preserve"> </w:t>
      </w:r>
      <w:r w:rsidRPr="00387419">
        <w:rPr>
          <w:rFonts w:ascii="Arial" w:hAnsi="Arial" w:cs="Arial"/>
          <w:sz w:val="20"/>
          <w:szCs w:val="20"/>
        </w:rPr>
        <w:t>closely</w:t>
      </w:r>
      <w:r w:rsidRPr="00387419">
        <w:rPr>
          <w:rFonts w:ascii="Arial" w:hAnsi="Arial" w:cs="Arial"/>
          <w:spacing w:val="-8"/>
          <w:sz w:val="20"/>
          <w:szCs w:val="20"/>
        </w:rPr>
        <w:t xml:space="preserve"> </w:t>
      </w:r>
      <w:r w:rsidRPr="00387419">
        <w:rPr>
          <w:rFonts w:ascii="Arial" w:hAnsi="Arial" w:cs="Arial"/>
          <w:sz w:val="20"/>
          <w:szCs w:val="20"/>
        </w:rPr>
        <w:t>aligned</w:t>
      </w:r>
      <w:r w:rsidRPr="00387419">
        <w:rPr>
          <w:rFonts w:ascii="Arial" w:hAnsi="Arial" w:cs="Arial"/>
          <w:spacing w:val="-6"/>
          <w:sz w:val="20"/>
          <w:szCs w:val="20"/>
        </w:rPr>
        <w:t xml:space="preserve"> </w:t>
      </w:r>
      <w:r w:rsidRPr="00387419">
        <w:rPr>
          <w:rFonts w:ascii="Arial" w:hAnsi="Arial" w:cs="Arial"/>
          <w:sz w:val="20"/>
          <w:szCs w:val="20"/>
        </w:rPr>
        <w:t>to</w:t>
      </w:r>
      <w:r w:rsidRPr="00387419">
        <w:rPr>
          <w:rFonts w:ascii="Arial" w:hAnsi="Arial" w:cs="Arial"/>
          <w:spacing w:val="-4"/>
          <w:sz w:val="20"/>
          <w:szCs w:val="20"/>
        </w:rPr>
        <w:t xml:space="preserve"> </w:t>
      </w:r>
      <w:r w:rsidRPr="00387419">
        <w:rPr>
          <w:rFonts w:ascii="Arial" w:hAnsi="Arial" w:cs="Arial"/>
          <w:sz w:val="20"/>
          <w:szCs w:val="20"/>
        </w:rPr>
        <w:t>the</w:t>
      </w:r>
      <w:r w:rsidRPr="00387419">
        <w:rPr>
          <w:rFonts w:ascii="Arial" w:hAnsi="Arial" w:cs="Arial"/>
          <w:spacing w:val="-4"/>
          <w:sz w:val="20"/>
          <w:szCs w:val="20"/>
        </w:rPr>
        <w:t xml:space="preserve"> </w:t>
      </w:r>
      <w:r w:rsidRPr="00387419">
        <w:rPr>
          <w:rFonts w:ascii="Arial" w:hAnsi="Arial" w:cs="Arial"/>
          <w:sz w:val="20"/>
          <w:szCs w:val="20"/>
        </w:rPr>
        <w:t>syllabus</w:t>
      </w:r>
      <w:r w:rsidRPr="00387419">
        <w:rPr>
          <w:rFonts w:ascii="Arial" w:hAnsi="Arial" w:cs="Arial"/>
          <w:spacing w:val="-6"/>
          <w:sz w:val="20"/>
          <w:szCs w:val="20"/>
        </w:rPr>
        <w:t xml:space="preserve"> </w:t>
      </w:r>
      <w:r w:rsidRPr="00387419">
        <w:rPr>
          <w:rFonts w:ascii="Arial" w:hAnsi="Arial" w:cs="Arial"/>
          <w:sz w:val="20"/>
          <w:szCs w:val="20"/>
        </w:rPr>
        <w:t>they</w:t>
      </w:r>
      <w:r w:rsidRPr="00387419">
        <w:rPr>
          <w:rFonts w:ascii="Arial" w:hAnsi="Arial" w:cs="Arial"/>
          <w:spacing w:val="-7"/>
          <w:sz w:val="20"/>
          <w:szCs w:val="20"/>
        </w:rPr>
        <w:t xml:space="preserve"> </w:t>
      </w:r>
      <w:r w:rsidRPr="00387419">
        <w:rPr>
          <w:rFonts w:ascii="Arial" w:hAnsi="Arial" w:cs="Arial"/>
          <w:sz w:val="20"/>
          <w:szCs w:val="20"/>
        </w:rPr>
        <w:t>support,</w:t>
      </w:r>
      <w:r w:rsidRPr="00387419">
        <w:rPr>
          <w:rFonts w:ascii="Arial" w:hAnsi="Arial" w:cs="Arial"/>
          <w:spacing w:val="-4"/>
          <w:sz w:val="20"/>
          <w:szCs w:val="20"/>
        </w:rPr>
        <w:t xml:space="preserve"> </w:t>
      </w:r>
      <w:r w:rsidRPr="00387419">
        <w:rPr>
          <w:rFonts w:ascii="Arial" w:hAnsi="Arial" w:cs="Arial"/>
          <w:sz w:val="20"/>
          <w:szCs w:val="20"/>
        </w:rPr>
        <w:t>and</w:t>
      </w:r>
      <w:r w:rsidRPr="00387419">
        <w:rPr>
          <w:rFonts w:ascii="Arial" w:hAnsi="Arial" w:cs="Arial"/>
          <w:spacing w:val="-4"/>
          <w:sz w:val="20"/>
          <w:szCs w:val="20"/>
        </w:rPr>
        <w:t xml:space="preserve"> </w:t>
      </w:r>
      <w:r w:rsidRPr="00387419">
        <w:rPr>
          <w:rFonts w:ascii="Arial" w:hAnsi="Arial" w:cs="Arial"/>
          <w:sz w:val="20"/>
          <w:szCs w:val="20"/>
        </w:rPr>
        <w:t>have</w:t>
      </w:r>
      <w:r w:rsidRPr="00387419">
        <w:rPr>
          <w:rFonts w:ascii="Arial" w:hAnsi="Arial" w:cs="Arial"/>
          <w:spacing w:val="-5"/>
          <w:sz w:val="20"/>
          <w:szCs w:val="20"/>
        </w:rPr>
        <w:t xml:space="preserve"> </w:t>
      </w:r>
      <w:r w:rsidRPr="00387419">
        <w:rPr>
          <w:rFonts w:ascii="Arial" w:hAnsi="Arial" w:cs="Arial"/>
          <w:sz w:val="20"/>
          <w:szCs w:val="20"/>
        </w:rPr>
        <w:t>been</w:t>
      </w:r>
      <w:r w:rsidRPr="00387419">
        <w:rPr>
          <w:rFonts w:ascii="Arial" w:hAnsi="Arial" w:cs="Arial"/>
          <w:spacing w:val="-6"/>
          <w:sz w:val="20"/>
          <w:szCs w:val="20"/>
        </w:rPr>
        <w:t xml:space="preserve"> </w:t>
      </w:r>
      <w:r w:rsidRPr="00387419">
        <w:rPr>
          <w:rFonts w:ascii="Arial" w:hAnsi="Arial" w:cs="Arial"/>
          <w:sz w:val="20"/>
          <w:szCs w:val="20"/>
        </w:rPr>
        <w:t>through</w:t>
      </w:r>
      <w:r w:rsidRPr="00387419">
        <w:rPr>
          <w:rFonts w:ascii="Arial" w:hAnsi="Arial" w:cs="Arial"/>
          <w:spacing w:val="-4"/>
          <w:sz w:val="20"/>
          <w:szCs w:val="20"/>
        </w:rPr>
        <w:t xml:space="preserve"> </w:t>
      </w:r>
      <w:r w:rsidRPr="00387419">
        <w:rPr>
          <w:rFonts w:ascii="Arial" w:hAnsi="Arial" w:cs="Arial"/>
          <w:sz w:val="20"/>
          <w:szCs w:val="20"/>
        </w:rPr>
        <w:t>a</w:t>
      </w:r>
      <w:r w:rsidRPr="00387419">
        <w:rPr>
          <w:rFonts w:ascii="Arial" w:hAnsi="Arial" w:cs="Arial"/>
          <w:spacing w:val="-6"/>
          <w:sz w:val="20"/>
          <w:szCs w:val="20"/>
        </w:rPr>
        <w:t xml:space="preserve"> </w:t>
      </w:r>
      <w:r w:rsidRPr="00387419">
        <w:rPr>
          <w:rFonts w:ascii="Arial" w:hAnsi="Arial" w:cs="Arial"/>
          <w:sz w:val="20"/>
          <w:szCs w:val="20"/>
        </w:rPr>
        <w:t>detailed</w:t>
      </w:r>
      <w:r w:rsidRPr="00387419">
        <w:rPr>
          <w:rFonts w:ascii="Arial" w:hAnsi="Arial" w:cs="Arial"/>
          <w:spacing w:val="-7"/>
          <w:sz w:val="20"/>
          <w:szCs w:val="20"/>
        </w:rPr>
        <w:t xml:space="preserve"> </w:t>
      </w:r>
      <w:r w:rsidRPr="00387419">
        <w:rPr>
          <w:rFonts w:ascii="Arial" w:hAnsi="Arial" w:cs="Arial"/>
          <w:sz w:val="20"/>
          <w:szCs w:val="20"/>
        </w:rPr>
        <w:t>quality</w:t>
      </w:r>
      <w:r w:rsidRPr="00387419">
        <w:rPr>
          <w:rFonts w:ascii="Arial" w:hAnsi="Arial" w:cs="Arial"/>
          <w:spacing w:val="-7"/>
          <w:sz w:val="20"/>
          <w:szCs w:val="20"/>
        </w:rPr>
        <w:t xml:space="preserve"> </w:t>
      </w:r>
      <w:r w:rsidRPr="00387419">
        <w:rPr>
          <w:rFonts w:ascii="Arial" w:hAnsi="Arial" w:cs="Arial"/>
          <w:sz w:val="20"/>
          <w:szCs w:val="20"/>
        </w:rPr>
        <w:t>assurance</w:t>
      </w:r>
      <w:r w:rsidRPr="00387419">
        <w:rPr>
          <w:rFonts w:ascii="Arial" w:hAnsi="Arial" w:cs="Arial"/>
          <w:spacing w:val="-6"/>
          <w:sz w:val="20"/>
          <w:szCs w:val="20"/>
        </w:rPr>
        <w:t xml:space="preserve"> </w:t>
      </w:r>
      <w:r w:rsidRPr="00387419">
        <w:rPr>
          <w:rFonts w:ascii="Arial" w:hAnsi="Arial" w:cs="Arial"/>
          <w:sz w:val="20"/>
          <w:szCs w:val="20"/>
        </w:rPr>
        <w:t>process. All textbooks</w:t>
      </w:r>
      <w:r w:rsidRPr="00387419">
        <w:rPr>
          <w:rFonts w:ascii="Arial" w:hAnsi="Arial" w:cs="Arial"/>
          <w:spacing w:val="-6"/>
          <w:sz w:val="20"/>
          <w:szCs w:val="20"/>
        </w:rPr>
        <w:t xml:space="preserve"> </w:t>
      </w:r>
      <w:r w:rsidRPr="00387419">
        <w:rPr>
          <w:rFonts w:ascii="Arial" w:hAnsi="Arial" w:cs="Arial"/>
          <w:sz w:val="20"/>
          <w:szCs w:val="20"/>
        </w:rPr>
        <w:t>endorsed</w:t>
      </w:r>
      <w:r w:rsidRPr="00387419">
        <w:rPr>
          <w:rFonts w:ascii="Arial" w:hAnsi="Arial" w:cs="Arial"/>
          <w:spacing w:val="-4"/>
          <w:sz w:val="20"/>
          <w:szCs w:val="20"/>
        </w:rPr>
        <w:t xml:space="preserve"> </w:t>
      </w:r>
      <w:r w:rsidRPr="00387419">
        <w:rPr>
          <w:rFonts w:ascii="Arial" w:hAnsi="Arial" w:cs="Arial"/>
          <w:spacing w:val="2"/>
          <w:sz w:val="20"/>
          <w:szCs w:val="20"/>
        </w:rPr>
        <w:t>by</w:t>
      </w:r>
      <w:r w:rsidRPr="00387419">
        <w:rPr>
          <w:rFonts w:ascii="Arial" w:hAnsi="Arial" w:cs="Arial"/>
          <w:spacing w:val="-9"/>
          <w:sz w:val="20"/>
          <w:szCs w:val="20"/>
        </w:rPr>
        <w:t xml:space="preserve"> </w:t>
      </w:r>
      <w:r w:rsidRPr="00387419">
        <w:rPr>
          <w:rFonts w:ascii="Arial" w:hAnsi="Arial" w:cs="Arial"/>
          <w:sz w:val="20"/>
          <w:szCs w:val="20"/>
        </w:rPr>
        <w:t>Cambridge International</w:t>
      </w:r>
      <w:r w:rsidRPr="00387419">
        <w:rPr>
          <w:rFonts w:ascii="Arial" w:hAnsi="Arial" w:cs="Arial"/>
          <w:spacing w:val="-6"/>
          <w:sz w:val="20"/>
          <w:szCs w:val="20"/>
        </w:rPr>
        <w:t xml:space="preserve"> </w:t>
      </w:r>
      <w:r w:rsidRPr="00387419">
        <w:rPr>
          <w:rFonts w:ascii="Arial" w:hAnsi="Arial" w:cs="Arial"/>
          <w:sz w:val="20"/>
          <w:szCs w:val="20"/>
        </w:rPr>
        <w:t>for</w:t>
      </w:r>
      <w:r w:rsidRPr="00387419">
        <w:rPr>
          <w:rFonts w:ascii="Arial" w:hAnsi="Arial" w:cs="Arial"/>
          <w:spacing w:val="-5"/>
          <w:sz w:val="20"/>
          <w:szCs w:val="20"/>
        </w:rPr>
        <w:t xml:space="preserve"> </w:t>
      </w:r>
      <w:r w:rsidRPr="00387419">
        <w:rPr>
          <w:rFonts w:ascii="Arial" w:hAnsi="Arial" w:cs="Arial"/>
          <w:sz w:val="20"/>
          <w:szCs w:val="20"/>
        </w:rPr>
        <w:t>this</w:t>
      </w:r>
      <w:r w:rsidRPr="00387419">
        <w:rPr>
          <w:rFonts w:ascii="Arial" w:hAnsi="Arial" w:cs="Arial"/>
          <w:spacing w:val="-5"/>
          <w:sz w:val="20"/>
          <w:szCs w:val="20"/>
        </w:rPr>
        <w:t xml:space="preserve"> </w:t>
      </w:r>
      <w:r w:rsidRPr="00387419">
        <w:rPr>
          <w:rFonts w:ascii="Arial" w:hAnsi="Arial" w:cs="Arial"/>
          <w:sz w:val="20"/>
          <w:szCs w:val="20"/>
        </w:rPr>
        <w:t>syllabus</w:t>
      </w:r>
      <w:r w:rsidRPr="00387419">
        <w:rPr>
          <w:rFonts w:ascii="Arial" w:hAnsi="Arial" w:cs="Arial"/>
          <w:spacing w:val="-5"/>
          <w:sz w:val="20"/>
          <w:szCs w:val="20"/>
        </w:rPr>
        <w:t xml:space="preserve"> </w:t>
      </w:r>
      <w:r w:rsidRPr="00387419">
        <w:rPr>
          <w:rFonts w:ascii="Arial" w:hAnsi="Arial" w:cs="Arial"/>
          <w:sz w:val="20"/>
          <w:szCs w:val="20"/>
        </w:rPr>
        <w:t>are</w:t>
      </w:r>
      <w:r w:rsidRPr="00387419">
        <w:rPr>
          <w:rFonts w:ascii="Arial" w:hAnsi="Arial" w:cs="Arial"/>
          <w:spacing w:val="-6"/>
          <w:sz w:val="20"/>
          <w:szCs w:val="20"/>
        </w:rPr>
        <w:t xml:space="preserve"> </w:t>
      </w:r>
      <w:r w:rsidRPr="00387419">
        <w:rPr>
          <w:rFonts w:ascii="Arial" w:hAnsi="Arial" w:cs="Arial"/>
          <w:sz w:val="20"/>
          <w:szCs w:val="20"/>
        </w:rPr>
        <w:t>the</w:t>
      </w:r>
      <w:r w:rsidRPr="00387419">
        <w:rPr>
          <w:rFonts w:ascii="Arial" w:hAnsi="Arial" w:cs="Arial"/>
          <w:spacing w:val="-4"/>
          <w:sz w:val="20"/>
          <w:szCs w:val="20"/>
        </w:rPr>
        <w:t xml:space="preserve"> </w:t>
      </w:r>
      <w:r w:rsidRPr="00387419">
        <w:rPr>
          <w:rFonts w:ascii="Arial" w:hAnsi="Arial" w:cs="Arial"/>
          <w:sz w:val="20"/>
          <w:szCs w:val="20"/>
        </w:rPr>
        <w:t>ideal</w:t>
      </w:r>
      <w:r w:rsidRPr="00387419">
        <w:rPr>
          <w:rFonts w:ascii="Arial" w:hAnsi="Arial" w:cs="Arial"/>
          <w:spacing w:val="-7"/>
          <w:sz w:val="20"/>
          <w:szCs w:val="20"/>
        </w:rPr>
        <w:t xml:space="preserve"> </w:t>
      </w:r>
      <w:r w:rsidRPr="00387419">
        <w:rPr>
          <w:rFonts w:ascii="Arial" w:hAnsi="Arial" w:cs="Arial"/>
          <w:sz w:val="20"/>
          <w:szCs w:val="20"/>
        </w:rPr>
        <w:t>resource</w:t>
      </w:r>
      <w:r w:rsidRPr="00387419">
        <w:rPr>
          <w:rFonts w:ascii="Arial" w:hAnsi="Arial" w:cs="Arial"/>
          <w:spacing w:val="-6"/>
          <w:sz w:val="20"/>
          <w:szCs w:val="20"/>
        </w:rPr>
        <w:t xml:space="preserve"> </w:t>
      </w:r>
      <w:r w:rsidRPr="00387419">
        <w:rPr>
          <w:rFonts w:ascii="Arial" w:hAnsi="Arial" w:cs="Arial"/>
          <w:spacing w:val="1"/>
          <w:sz w:val="20"/>
          <w:szCs w:val="20"/>
        </w:rPr>
        <w:t>to</w:t>
      </w:r>
      <w:r w:rsidRPr="00387419">
        <w:rPr>
          <w:rFonts w:ascii="Arial" w:hAnsi="Arial" w:cs="Arial"/>
          <w:spacing w:val="-7"/>
          <w:sz w:val="20"/>
          <w:szCs w:val="20"/>
        </w:rPr>
        <w:t xml:space="preserve"> </w:t>
      </w:r>
      <w:r w:rsidRPr="00387419">
        <w:rPr>
          <w:rFonts w:ascii="Arial" w:hAnsi="Arial" w:cs="Arial"/>
          <w:spacing w:val="1"/>
          <w:sz w:val="20"/>
          <w:szCs w:val="20"/>
        </w:rPr>
        <w:t>be</w:t>
      </w:r>
      <w:r w:rsidRPr="00387419">
        <w:rPr>
          <w:rFonts w:ascii="Arial" w:hAnsi="Arial" w:cs="Arial"/>
          <w:spacing w:val="-6"/>
          <w:sz w:val="20"/>
          <w:szCs w:val="20"/>
        </w:rPr>
        <w:t xml:space="preserve"> </w:t>
      </w:r>
      <w:r w:rsidRPr="00387419">
        <w:rPr>
          <w:rFonts w:ascii="Arial" w:hAnsi="Arial" w:cs="Arial"/>
          <w:sz w:val="20"/>
          <w:szCs w:val="20"/>
        </w:rPr>
        <w:t>used</w:t>
      </w:r>
      <w:r w:rsidRPr="00387419">
        <w:rPr>
          <w:rFonts w:ascii="Arial" w:hAnsi="Arial" w:cs="Arial"/>
          <w:spacing w:val="-6"/>
          <w:sz w:val="20"/>
          <w:szCs w:val="20"/>
        </w:rPr>
        <w:t xml:space="preserve"> </w:t>
      </w:r>
      <w:r w:rsidRPr="00387419">
        <w:rPr>
          <w:rFonts w:ascii="Arial" w:hAnsi="Arial" w:cs="Arial"/>
          <w:sz w:val="20"/>
          <w:szCs w:val="20"/>
        </w:rPr>
        <w:t>alongside</w:t>
      </w:r>
      <w:r w:rsidRPr="00387419">
        <w:rPr>
          <w:rFonts w:ascii="Arial" w:hAnsi="Arial" w:cs="Arial"/>
          <w:spacing w:val="-4"/>
          <w:sz w:val="20"/>
          <w:szCs w:val="20"/>
        </w:rPr>
        <w:t xml:space="preserve"> </w:t>
      </w:r>
      <w:r w:rsidRPr="00387419">
        <w:rPr>
          <w:rFonts w:ascii="Arial" w:hAnsi="Arial" w:cs="Arial"/>
          <w:sz w:val="20"/>
          <w:szCs w:val="20"/>
        </w:rPr>
        <w:t>this</w:t>
      </w:r>
      <w:r w:rsidRPr="00387419">
        <w:rPr>
          <w:rFonts w:ascii="Arial" w:hAnsi="Arial" w:cs="Arial"/>
          <w:spacing w:val="-5"/>
          <w:sz w:val="20"/>
          <w:szCs w:val="20"/>
        </w:rPr>
        <w:t xml:space="preserve"> </w:t>
      </w:r>
      <w:r w:rsidRPr="00387419">
        <w:rPr>
          <w:rFonts w:ascii="Arial" w:hAnsi="Arial" w:cs="Arial"/>
          <w:sz w:val="20"/>
          <w:szCs w:val="20"/>
        </w:rPr>
        <w:t>scheme</w:t>
      </w:r>
      <w:r w:rsidRPr="00387419">
        <w:rPr>
          <w:rFonts w:ascii="Arial" w:hAnsi="Arial" w:cs="Arial"/>
          <w:spacing w:val="-6"/>
          <w:sz w:val="20"/>
          <w:szCs w:val="20"/>
        </w:rPr>
        <w:t xml:space="preserve"> </w:t>
      </w:r>
      <w:r w:rsidRPr="00387419">
        <w:rPr>
          <w:rFonts w:ascii="Arial" w:hAnsi="Arial" w:cs="Arial"/>
          <w:sz w:val="20"/>
          <w:szCs w:val="20"/>
        </w:rPr>
        <w:t>of</w:t>
      </w:r>
      <w:r w:rsidRPr="00387419">
        <w:rPr>
          <w:rFonts w:ascii="Arial" w:hAnsi="Arial" w:cs="Arial"/>
          <w:spacing w:val="-4"/>
          <w:sz w:val="20"/>
          <w:szCs w:val="20"/>
        </w:rPr>
        <w:t xml:space="preserve"> </w:t>
      </w:r>
      <w:r w:rsidRPr="00387419">
        <w:rPr>
          <w:rFonts w:ascii="Arial" w:hAnsi="Arial" w:cs="Arial"/>
          <w:sz w:val="20"/>
          <w:szCs w:val="20"/>
        </w:rPr>
        <w:t>work</w:t>
      </w:r>
      <w:r w:rsidRPr="00387419">
        <w:rPr>
          <w:rFonts w:ascii="Arial" w:hAnsi="Arial" w:cs="Arial"/>
          <w:spacing w:val="-3"/>
          <w:sz w:val="20"/>
          <w:szCs w:val="20"/>
        </w:rPr>
        <w:t xml:space="preserve"> </w:t>
      </w:r>
      <w:r w:rsidRPr="00387419">
        <w:rPr>
          <w:rFonts w:ascii="Arial" w:hAnsi="Arial" w:cs="Arial"/>
          <w:sz w:val="20"/>
          <w:szCs w:val="20"/>
        </w:rPr>
        <w:t>as</w:t>
      </w:r>
      <w:r w:rsidRPr="00387419">
        <w:rPr>
          <w:rFonts w:ascii="Arial" w:hAnsi="Arial" w:cs="Arial"/>
          <w:spacing w:val="-5"/>
          <w:sz w:val="20"/>
          <w:szCs w:val="20"/>
        </w:rPr>
        <w:t xml:space="preserve"> </w:t>
      </w:r>
      <w:r w:rsidRPr="00387419">
        <w:rPr>
          <w:rFonts w:ascii="Arial" w:hAnsi="Arial" w:cs="Arial"/>
          <w:sz w:val="20"/>
          <w:szCs w:val="20"/>
        </w:rPr>
        <w:t>they</w:t>
      </w:r>
      <w:r w:rsidRPr="00387419">
        <w:rPr>
          <w:rFonts w:ascii="Arial" w:hAnsi="Arial" w:cs="Arial"/>
          <w:spacing w:val="-10"/>
          <w:sz w:val="20"/>
          <w:szCs w:val="20"/>
        </w:rPr>
        <w:t xml:space="preserve"> </w:t>
      </w:r>
      <w:r w:rsidRPr="00387419">
        <w:rPr>
          <w:rFonts w:ascii="Arial" w:hAnsi="Arial" w:cs="Arial"/>
          <w:sz w:val="20"/>
          <w:szCs w:val="20"/>
        </w:rPr>
        <w:t>cover</w:t>
      </w:r>
      <w:r w:rsidRPr="00387419">
        <w:rPr>
          <w:rFonts w:ascii="Arial" w:hAnsi="Arial" w:cs="Arial"/>
          <w:spacing w:val="-5"/>
          <w:sz w:val="20"/>
          <w:szCs w:val="20"/>
        </w:rPr>
        <w:t xml:space="preserve"> </w:t>
      </w:r>
      <w:r w:rsidRPr="00387419">
        <w:rPr>
          <w:rFonts w:ascii="Arial" w:hAnsi="Arial" w:cs="Arial"/>
          <w:sz w:val="20"/>
          <w:szCs w:val="20"/>
        </w:rPr>
        <w:t>each</w:t>
      </w:r>
      <w:r w:rsidRPr="00387419">
        <w:rPr>
          <w:rFonts w:ascii="Arial" w:hAnsi="Arial" w:cs="Arial"/>
          <w:spacing w:val="-4"/>
          <w:sz w:val="20"/>
          <w:szCs w:val="20"/>
        </w:rPr>
        <w:t xml:space="preserve"> </w:t>
      </w:r>
      <w:r w:rsidRPr="00387419">
        <w:rPr>
          <w:rFonts w:ascii="Arial" w:hAnsi="Arial" w:cs="Arial"/>
          <w:sz w:val="20"/>
          <w:szCs w:val="20"/>
        </w:rPr>
        <w:t>learning</w:t>
      </w:r>
      <w:r w:rsidRPr="00387419">
        <w:rPr>
          <w:rFonts w:ascii="Arial" w:hAnsi="Arial" w:cs="Arial"/>
          <w:spacing w:val="-6"/>
          <w:sz w:val="20"/>
          <w:szCs w:val="20"/>
        </w:rPr>
        <w:t xml:space="preserve"> </w:t>
      </w:r>
      <w:r w:rsidRPr="00387419">
        <w:rPr>
          <w:rFonts w:ascii="Arial" w:hAnsi="Arial" w:cs="Arial"/>
          <w:sz w:val="20"/>
          <w:szCs w:val="20"/>
        </w:rPr>
        <w:t>objective. In addition to reading the syllabus, teachers should refer to the specimen assessment materials.</w:t>
      </w:r>
    </w:p>
    <w:p w14:paraId="4A837C71" w14:textId="77777777" w:rsidR="00C364FD" w:rsidRPr="00387419" w:rsidRDefault="00C364FD" w:rsidP="003E2368">
      <w:pPr>
        <w:spacing w:before="120" w:after="120" w:line="276" w:lineRule="auto"/>
        <w:rPr>
          <w:rFonts w:ascii="Arial" w:hAnsi="Arial" w:cs="Arial"/>
          <w:bCs/>
          <w:color w:val="E21951"/>
          <w:lang w:eastAsia="en-GB"/>
        </w:rPr>
      </w:pPr>
    </w:p>
    <w:p w14:paraId="3149C8FA" w14:textId="77777777" w:rsidR="00470135" w:rsidRPr="00C364FD" w:rsidRDefault="0090224F" w:rsidP="003E2368">
      <w:pPr>
        <w:pStyle w:val="Heading2"/>
        <w:spacing w:before="120" w:after="120" w:line="276" w:lineRule="auto"/>
        <w:rPr>
          <w:i/>
          <w:spacing w:val="-1"/>
        </w:rPr>
      </w:pPr>
      <w:r>
        <w:t>School Support Hub</w:t>
      </w:r>
    </w:p>
    <w:p w14:paraId="65091D7E" w14:textId="77777777" w:rsidR="00387419" w:rsidRPr="00387419" w:rsidRDefault="00387419" w:rsidP="00387419">
      <w:pPr>
        <w:spacing w:before="120" w:after="120" w:line="276" w:lineRule="auto"/>
        <w:rPr>
          <w:rFonts w:ascii="Arial" w:hAnsi="Arial" w:cs="Arial"/>
          <w:sz w:val="20"/>
          <w:szCs w:val="20"/>
        </w:rPr>
      </w:pPr>
      <w:hyperlink r:id="rId25" w:history="1">
        <w:r w:rsidRPr="00387419">
          <w:rPr>
            <w:rFonts w:ascii="Arial" w:hAnsi="Arial"/>
            <w:color w:val="4A4A4A"/>
            <w:sz w:val="20"/>
            <w:szCs w:val="20"/>
            <w:u w:val="single"/>
          </w:rPr>
          <w:t>School Support Hub</w:t>
        </w:r>
      </w:hyperlink>
      <w:r w:rsidRPr="00387419">
        <w:rPr>
          <w:rFonts w:ascii="Arial" w:hAnsi="Arial"/>
          <w:color w:val="4A4A4A"/>
          <w:sz w:val="20"/>
          <w:szCs w:val="20"/>
        </w:rPr>
        <w:t xml:space="preserve"> </w:t>
      </w:r>
      <w:r w:rsidRPr="00387419">
        <w:rPr>
          <w:rFonts w:ascii="Arial" w:hAnsi="Arial" w:cs="Arial"/>
          <w:color w:val="000000" w:themeColor="text1"/>
          <w:spacing w:val="-1"/>
          <w:sz w:val="20"/>
          <w:szCs w:val="20"/>
        </w:rPr>
        <w:t>i</w:t>
      </w:r>
      <w:r w:rsidRPr="00387419">
        <w:rPr>
          <w:rFonts w:ascii="Arial" w:hAnsi="Arial" w:cs="Arial"/>
          <w:spacing w:val="-1"/>
          <w:sz w:val="20"/>
          <w:szCs w:val="20"/>
        </w:rPr>
        <w:t>s</w:t>
      </w:r>
      <w:r w:rsidRPr="00387419">
        <w:rPr>
          <w:rFonts w:ascii="Arial" w:hAnsi="Arial" w:cs="Arial"/>
          <w:spacing w:val="-7"/>
          <w:sz w:val="20"/>
          <w:szCs w:val="20"/>
        </w:rPr>
        <w:t xml:space="preserve"> </w:t>
      </w:r>
      <w:r w:rsidRPr="00387419">
        <w:rPr>
          <w:rFonts w:ascii="Arial" w:hAnsi="Arial" w:cs="Arial"/>
          <w:sz w:val="20"/>
          <w:szCs w:val="20"/>
        </w:rPr>
        <w:t>a</w:t>
      </w:r>
      <w:r w:rsidRPr="00387419">
        <w:rPr>
          <w:rFonts w:ascii="Arial" w:hAnsi="Arial" w:cs="Arial"/>
          <w:spacing w:val="-8"/>
          <w:sz w:val="20"/>
          <w:szCs w:val="20"/>
        </w:rPr>
        <w:t xml:space="preserve"> </w:t>
      </w:r>
      <w:r w:rsidRPr="00387419">
        <w:rPr>
          <w:rFonts w:ascii="Arial" w:hAnsi="Arial" w:cs="Arial"/>
          <w:sz w:val="20"/>
          <w:szCs w:val="20"/>
        </w:rPr>
        <w:t>secure</w:t>
      </w:r>
      <w:r w:rsidRPr="00387419">
        <w:rPr>
          <w:rFonts w:ascii="Arial" w:hAnsi="Arial" w:cs="Arial"/>
          <w:spacing w:val="-7"/>
          <w:sz w:val="20"/>
          <w:szCs w:val="20"/>
        </w:rPr>
        <w:t xml:space="preserve"> </w:t>
      </w:r>
      <w:r w:rsidRPr="00387419">
        <w:rPr>
          <w:rFonts w:ascii="Arial" w:hAnsi="Arial" w:cs="Arial"/>
          <w:sz w:val="20"/>
          <w:szCs w:val="20"/>
        </w:rPr>
        <w:t>online</w:t>
      </w:r>
      <w:r w:rsidRPr="00387419">
        <w:rPr>
          <w:rFonts w:ascii="Arial" w:hAnsi="Arial" w:cs="Arial"/>
          <w:spacing w:val="-8"/>
          <w:sz w:val="20"/>
          <w:szCs w:val="20"/>
        </w:rPr>
        <w:t xml:space="preserve"> </w:t>
      </w:r>
      <w:r w:rsidRPr="00387419">
        <w:rPr>
          <w:rFonts w:ascii="Arial" w:hAnsi="Arial" w:cs="Arial"/>
          <w:sz w:val="20"/>
          <w:szCs w:val="20"/>
        </w:rPr>
        <w:t>resource</w:t>
      </w:r>
      <w:r w:rsidRPr="00387419">
        <w:rPr>
          <w:rFonts w:ascii="Arial" w:hAnsi="Arial" w:cs="Arial"/>
          <w:spacing w:val="-8"/>
          <w:sz w:val="20"/>
          <w:szCs w:val="20"/>
        </w:rPr>
        <w:t xml:space="preserve"> </w:t>
      </w:r>
      <w:r w:rsidRPr="00387419">
        <w:rPr>
          <w:rFonts w:ascii="Arial" w:hAnsi="Arial" w:cs="Arial"/>
          <w:sz w:val="20"/>
          <w:szCs w:val="20"/>
        </w:rPr>
        <w:t>bank</w:t>
      </w:r>
      <w:r w:rsidRPr="00387419">
        <w:rPr>
          <w:rFonts w:ascii="Arial" w:hAnsi="Arial" w:cs="Arial"/>
          <w:spacing w:val="-4"/>
          <w:sz w:val="20"/>
          <w:szCs w:val="20"/>
        </w:rPr>
        <w:t xml:space="preserve"> </w:t>
      </w:r>
      <w:r w:rsidRPr="00387419">
        <w:rPr>
          <w:rFonts w:ascii="Arial" w:hAnsi="Arial" w:cs="Arial"/>
          <w:spacing w:val="-1"/>
          <w:sz w:val="20"/>
          <w:szCs w:val="20"/>
        </w:rPr>
        <w:t>and</w:t>
      </w:r>
      <w:r w:rsidRPr="00387419">
        <w:rPr>
          <w:rFonts w:ascii="Arial" w:hAnsi="Arial" w:cs="Arial"/>
          <w:spacing w:val="-7"/>
          <w:sz w:val="20"/>
          <w:szCs w:val="20"/>
        </w:rPr>
        <w:t xml:space="preserve"> </w:t>
      </w:r>
      <w:r w:rsidRPr="00387419">
        <w:rPr>
          <w:rFonts w:ascii="Arial" w:hAnsi="Arial" w:cs="Arial"/>
          <w:sz w:val="20"/>
          <w:szCs w:val="20"/>
        </w:rPr>
        <w:t>community</w:t>
      </w:r>
      <w:r w:rsidRPr="00387419">
        <w:rPr>
          <w:rFonts w:ascii="Arial" w:hAnsi="Arial" w:cs="Arial"/>
          <w:spacing w:val="-10"/>
          <w:sz w:val="20"/>
          <w:szCs w:val="20"/>
        </w:rPr>
        <w:t xml:space="preserve"> </w:t>
      </w:r>
      <w:r w:rsidRPr="00387419">
        <w:rPr>
          <w:rFonts w:ascii="Arial" w:hAnsi="Arial" w:cs="Arial"/>
          <w:sz w:val="20"/>
          <w:szCs w:val="20"/>
        </w:rPr>
        <w:t>forum</w:t>
      </w:r>
      <w:r w:rsidRPr="00387419">
        <w:rPr>
          <w:rFonts w:ascii="Arial" w:hAnsi="Arial" w:cs="Arial"/>
          <w:spacing w:val="-4"/>
          <w:sz w:val="20"/>
          <w:szCs w:val="20"/>
        </w:rPr>
        <w:t xml:space="preserve"> </w:t>
      </w:r>
      <w:r w:rsidRPr="00387419">
        <w:rPr>
          <w:rFonts w:ascii="Arial" w:hAnsi="Arial" w:cs="Arial"/>
          <w:sz w:val="20"/>
          <w:szCs w:val="20"/>
        </w:rPr>
        <w:t>for</w:t>
      </w:r>
      <w:r w:rsidRPr="00387419">
        <w:rPr>
          <w:rFonts w:ascii="Arial" w:hAnsi="Arial" w:cs="Arial"/>
          <w:spacing w:val="-6"/>
          <w:sz w:val="20"/>
          <w:szCs w:val="20"/>
        </w:rPr>
        <w:t xml:space="preserve"> </w:t>
      </w:r>
      <w:r w:rsidRPr="00387419">
        <w:rPr>
          <w:rFonts w:ascii="Arial" w:hAnsi="Arial" w:cs="Arial"/>
          <w:spacing w:val="-1"/>
          <w:sz w:val="20"/>
          <w:szCs w:val="20"/>
        </w:rPr>
        <w:t>Cambridge</w:t>
      </w:r>
      <w:r w:rsidRPr="00387419">
        <w:rPr>
          <w:rFonts w:ascii="Arial" w:hAnsi="Arial" w:cs="Arial"/>
          <w:spacing w:val="-8"/>
          <w:sz w:val="20"/>
          <w:szCs w:val="20"/>
        </w:rPr>
        <w:t xml:space="preserve"> </w:t>
      </w:r>
      <w:r w:rsidRPr="00387419">
        <w:rPr>
          <w:rFonts w:ascii="Arial" w:hAnsi="Arial" w:cs="Arial"/>
          <w:sz w:val="20"/>
          <w:szCs w:val="20"/>
        </w:rPr>
        <w:t>teachers,</w:t>
      </w:r>
      <w:r w:rsidRPr="00387419">
        <w:rPr>
          <w:rFonts w:ascii="Arial" w:hAnsi="Arial" w:cs="Arial"/>
          <w:spacing w:val="-6"/>
          <w:sz w:val="20"/>
          <w:szCs w:val="20"/>
        </w:rPr>
        <w:t xml:space="preserve"> </w:t>
      </w:r>
      <w:r w:rsidRPr="00387419">
        <w:rPr>
          <w:rFonts w:ascii="Arial" w:hAnsi="Arial" w:cs="Arial"/>
          <w:spacing w:val="-1"/>
          <w:sz w:val="20"/>
          <w:szCs w:val="20"/>
        </w:rPr>
        <w:t>where</w:t>
      </w:r>
      <w:r w:rsidRPr="00387419">
        <w:rPr>
          <w:rFonts w:ascii="Arial" w:hAnsi="Arial" w:cs="Arial"/>
          <w:spacing w:val="-3"/>
          <w:sz w:val="20"/>
          <w:szCs w:val="20"/>
        </w:rPr>
        <w:t xml:space="preserve"> </w:t>
      </w:r>
      <w:r w:rsidRPr="00387419">
        <w:rPr>
          <w:rFonts w:ascii="Arial" w:hAnsi="Arial" w:cs="Arial"/>
          <w:spacing w:val="-2"/>
          <w:sz w:val="20"/>
          <w:szCs w:val="20"/>
        </w:rPr>
        <w:t>you</w:t>
      </w:r>
      <w:r w:rsidRPr="00387419">
        <w:rPr>
          <w:rFonts w:ascii="Arial" w:hAnsi="Arial" w:cs="Arial"/>
          <w:spacing w:val="-6"/>
          <w:sz w:val="20"/>
          <w:szCs w:val="20"/>
        </w:rPr>
        <w:t xml:space="preserve"> </w:t>
      </w:r>
      <w:r w:rsidRPr="00387419">
        <w:rPr>
          <w:rFonts w:ascii="Arial" w:hAnsi="Arial" w:cs="Arial"/>
          <w:sz w:val="20"/>
          <w:szCs w:val="20"/>
        </w:rPr>
        <w:t>can</w:t>
      </w:r>
      <w:r w:rsidRPr="00387419">
        <w:rPr>
          <w:rFonts w:ascii="Arial" w:hAnsi="Arial" w:cs="Arial"/>
          <w:spacing w:val="-7"/>
          <w:sz w:val="20"/>
          <w:szCs w:val="20"/>
        </w:rPr>
        <w:t xml:space="preserve"> </w:t>
      </w:r>
      <w:r w:rsidRPr="00387419">
        <w:rPr>
          <w:rFonts w:ascii="Arial" w:hAnsi="Arial" w:cs="Arial"/>
          <w:spacing w:val="-1"/>
          <w:sz w:val="20"/>
          <w:szCs w:val="20"/>
        </w:rPr>
        <w:t>download</w:t>
      </w:r>
      <w:r w:rsidRPr="00387419">
        <w:rPr>
          <w:rFonts w:ascii="Arial" w:hAnsi="Arial" w:cs="Arial"/>
          <w:spacing w:val="-6"/>
          <w:sz w:val="20"/>
          <w:szCs w:val="20"/>
        </w:rPr>
        <w:t xml:space="preserve"> </w:t>
      </w:r>
      <w:r w:rsidRPr="00387419">
        <w:rPr>
          <w:rFonts w:ascii="Arial" w:hAnsi="Arial" w:cs="Arial"/>
          <w:sz w:val="20"/>
          <w:szCs w:val="20"/>
        </w:rPr>
        <w:t>specimen</w:t>
      </w:r>
      <w:r w:rsidRPr="00387419">
        <w:rPr>
          <w:rFonts w:ascii="Arial" w:hAnsi="Arial" w:cs="Arial"/>
          <w:spacing w:val="-8"/>
          <w:sz w:val="20"/>
          <w:szCs w:val="20"/>
        </w:rPr>
        <w:t xml:space="preserve"> </w:t>
      </w:r>
      <w:r w:rsidRPr="00387419">
        <w:rPr>
          <w:rFonts w:ascii="Arial" w:hAnsi="Arial" w:cs="Arial"/>
          <w:sz w:val="20"/>
          <w:szCs w:val="20"/>
        </w:rPr>
        <w:t xml:space="preserve">and </w:t>
      </w:r>
      <w:r w:rsidRPr="00387419">
        <w:rPr>
          <w:rFonts w:ascii="Arial" w:hAnsi="Arial" w:cs="Arial"/>
          <w:spacing w:val="-1"/>
          <w:sz w:val="20"/>
          <w:szCs w:val="20"/>
        </w:rPr>
        <w:t>past</w:t>
      </w:r>
      <w:r w:rsidRPr="00387419">
        <w:rPr>
          <w:rFonts w:ascii="Arial" w:hAnsi="Arial" w:cs="Arial"/>
          <w:spacing w:val="-8"/>
          <w:sz w:val="20"/>
          <w:szCs w:val="20"/>
        </w:rPr>
        <w:t xml:space="preserve"> </w:t>
      </w:r>
      <w:r w:rsidRPr="00387419">
        <w:rPr>
          <w:rFonts w:ascii="Arial" w:hAnsi="Arial" w:cs="Arial"/>
          <w:sz w:val="20"/>
          <w:szCs w:val="20"/>
        </w:rPr>
        <w:t>question</w:t>
      </w:r>
      <w:r w:rsidRPr="00387419">
        <w:rPr>
          <w:rFonts w:ascii="Arial" w:hAnsi="Arial" w:cs="Arial"/>
          <w:spacing w:val="-7"/>
          <w:sz w:val="20"/>
          <w:szCs w:val="20"/>
        </w:rPr>
        <w:t xml:space="preserve"> </w:t>
      </w:r>
      <w:r w:rsidRPr="00387419">
        <w:rPr>
          <w:rFonts w:ascii="Arial" w:hAnsi="Arial" w:cs="Arial"/>
          <w:sz w:val="20"/>
          <w:szCs w:val="20"/>
        </w:rPr>
        <w:t>papers,</w:t>
      </w:r>
      <w:r w:rsidRPr="00387419">
        <w:rPr>
          <w:rFonts w:ascii="Arial" w:hAnsi="Arial" w:cs="Arial"/>
          <w:spacing w:val="-7"/>
          <w:sz w:val="20"/>
          <w:szCs w:val="20"/>
        </w:rPr>
        <w:t xml:space="preserve"> </w:t>
      </w:r>
      <w:r w:rsidRPr="00387419">
        <w:rPr>
          <w:rFonts w:ascii="Arial" w:hAnsi="Arial" w:cs="Arial"/>
          <w:sz w:val="20"/>
          <w:szCs w:val="20"/>
        </w:rPr>
        <w:t>mark</w:t>
      </w:r>
      <w:r w:rsidRPr="00387419">
        <w:rPr>
          <w:rFonts w:ascii="Arial" w:hAnsi="Arial" w:cs="Arial"/>
          <w:spacing w:val="-6"/>
          <w:sz w:val="20"/>
          <w:szCs w:val="20"/>
        </w:rPr>
        <w:t xml:space="preserve"> </w:t>
      </w:r>
      <w:r w:rsidRPr="00387419">
        <w:rPr>
          <w:rFonts w:ascii="Arial" w:hAnsi="Arial" w:cs="Arial"/>
          <w:sz w:val="20"/>
          <w:szCs w:val="20"/>
        </w:rPr>
        <w:t>schemes</w:t>
      </w:r>
      <w:r w:rsidRPr="00387419">
        <w:rPr>
          <w:rFonts w:ascii="Arial" w:hAnsi="Arial" w:cs="Arial"/>
          <w:spacing w:val="-6"/>
          <w:sz w:val="20"/>
          <w:szCs w:val="20"/>
        </w:rPr>
        <w:t xml:space="preserve"> </w:t>
      </w:r>
      <w:r w:rsidRPr="00387419">
        <w:rPr>
          <w:rFonts w:ascii="Arial" w:hAnsi="Arial" w:cs="Arial"/>
          <w:spacing w:val="-1"/>
          <w:sz w:val="20"/>
          <w:szCs w:val="20"/>
        </w:rPr>
        <w:t>and</w:t>
      </w:r>
      <w:r w:rsidRPr="00387419">
        <w:rPr>
          <w:rFonts w:ascii="Arial" w:hAnsi="Arial" w:cs="Arial"/>
          <w:spacing w:val="-7"/>
          <w:sz w:val="20"/>
          <w:szCs w:val="20"/>
        </w:rPr>
        <w:t xml:space="preserve"> </w:t>
      </w:r>
      <w:r w:rsidRPr="00387419">
        <w:rPr>
          <w:rFonts w:ascii="Arial" w:hAnsi="Arial" w:cs="Arial"/>
          <w:spacing w:val="-1"/>
          <w:sz w:val="20"/>
          <w:szCs w:val="20"/>
        </w:rPr>
        <w:t>other teaching and learning</w:t>
      </w:r>
      <w:r w:rsidRPr="00387419">
        <w:rPr>
          <w:rFonts w:ascii="Arial" w:hAnsi="Arial" w:cs="Arial"/>
          <w:spacing w:val="-7"/>
          <w:sz w:val="20"/>
          <w:szCs w:val="20"/>
        </w:rPr>
        <w:t xml:space="preserve"> </w:t>
      </w:r>
      <w:r w:rsidRPr="00387419">
        <w:rPr>
          <w:rFonts w:ascii="Arial" w:hAnsi="Arial" w:cs="Arial"/>
          <w:sz w:val="20"/>
          <w:szCs w:val="20"/>
        </w:rPr>
        <w:t>resources.</w:t>
      </w:r>
      <w:r w:rsidRPr="00387419">
        <w:rPr>
          <w:rFonts w:ascii="Arial" w:hAnsi="Arial" w:cs="Arial"/>
          <w:spacing w:val="-11"/>
          <w:sz w:val="20"/>
          <w:szCs w:val="20"/>
        </w:rPr>
        <w:t xml:space="preserve"> </w:t>
      </w:r>
      <w:r w:rsidRPr="00387419">
        <w:rPr>
          <w:rFonts w:ascii="Arial" w:hAnsi="Arial" w:cs="Arial"/>
          <w:spacing w:val="4"/>
          <w:sz w:val="20"/>
          <w:szCs w:val="20"/>
        </w:rPr>
        <w:t>We</w:t>
      </w:r>
      <w:r w:rsidRPr="00387419">
        <w:rPr>
          <w:rFonts w:ascii="Arial" w:hAnsi="Arial" w:cs="Arial"/>
          <w:spacing w:val="-7"/>
          <w:sz w:val="20"/>
          <w:szCs w:val="20"/>
        </w:rPr>
        <w:t xml:space="preserve"> </w:t>
      </w:r>
      <w:r w:rsidRPr="00387419">
        <w:rPr>
          <w:rFonts w:ascii="Arial" w:hAnsi="Arial" w:cs="Arial"/>
          <w:spacing w:val="-1"/>
          <w:sz w:val="20"/>
          <w:szCs w:val="20"/>
        </w:rPr>
        <w:t>also</w:t>
      </w:r>
      <w:r w:rsidRPr="00387419">
        <w:rPr>
          <w:rFonts w:ascii="Arial" w:hAnsi="Arial" w:cs="Arial"/>
          <w:spacing w:val="-7"/>
          <w:sz w:val="20"/>
          <w:szCs w:val="20"/>
        </w:rPr>
        <w:t xml:space="preserve"> </w:t>
      </w:r>
      <w:r w:rsidRPr="00387419">
        <w:rPr>
          <w:rFonts w:ascii="Arial" w:hAnsi="Arial" w:cs="Arial"/>
          <w:sz w:val="20"/>
          <w:szCs w:val="20"/>
        </w:rPr>
        <w:t>offer</w:t>
      </w:r>
      <w:r w:rsidRPr="00387419">
        <w:rPr>
          <w:rFonts w:ascii="Arial" w:hAnsi="Arial" w:cs="Arial"/>
          <w:spacing w:val="-6"/>
          <w:sz w:val="20"/>
          <w:szCs w:val="20"/>
        </w:rPr>
        <w:t xml:space="preserve"> </w:t>
      </w:r>
      <w:r w:rsidRPr="00387419">
        <w:rPr>
          <w:rFonts w:ascii="Arial" w:hAnsi="Arial" w:cs="Arial"/>
          <w:spacing w:val="-1"/>
          <w:sz w:val="20"/>
          <w:szCs w:val="20"/>
        </w:rPr>
        <w:t>online</w:t>
      </w:r>
      <w:r w:rsidRPr="00387419">
        <w:rPr>
          <w:rFonts w:ascii="Arial" w:hAnsi="Arial" w:cs="Arial"/>
          <w:spacing w:val="-8"/>
          <w:sz w:val="20"/>
          <w:szCs w:val="20"/>
        </w:rPr>
        <w:t xml:space="preserve"> </w:t>
      </w:r>
      <w:r w:rsidRPr="00387419">
        <w:rPr>
          <w:rFonts w:ascii="Arial" w:hAnsi="Arial" w:cs="Arial"/>
          <w:sz w:val="20"/>
          <w:szCs w:val="20"/>
        </w:rPr>
        <w:t>and</w:t>
      </w:r>
      <w:r w:rsidRPr="00387419">
        <w:rPr>
          <w:rFonts w:ascii="Arial" w:hAnsi="Arial" w:cs="Arial"/>
          <w:spacing w:val="-7"/>
          <w:sz w:val="20"/>
          <w:szCs w:val="20"/>
        </w:rPr>
        <w:t xml:space="preserve"> </w:t>
      </w:r>
      <w:r w:rsidRPr="00387419">
        <w:rPr>
          <w:rFonts w:ascii="Arial" w:hAnsi="Arial" w:cs="Arial"/>
          <w:sz w:val="20"/>
          <w:szCs w:val="20"/>
        </w:rPr>
        <w:t>face-to-face</w:t>
      </w:r>
      <w:r w:rsidRPr="00387419">
        <w:rPr>
          <w:rFonts w:ascii="Arial" w:hAnsi="Arial" w:cs="Arial"/>
          <w:spacing w:val="-7"/>
          <w:sz w:val="20"/>
          <w:szCs w:val="20"/>
        </w:rPr>
        <w:t xml:space="preserve"> </w:t>
      </w:r>
      <w:r w:rsidRPr="00387419">
        <w:rPr>
          <w:rFonts w:ascii="Arial" w:hAnsi="Arial" w:cs="Arial"/>
          <w:spacing w:val="-1"/>
          <w:sz w:val="20"/>
          <w:szCs w:val="20"/>
        </w:rPr>
        <w:t>training;</w:t>
      </w:r>
      <w:r w:rsidRPr="00387419">
        <w:rPr>
          <w:rFonts w:ascii="Arial" w:hAnsi="Arial" w:cs="Arial"/>
          <w:spacing w:val="-7"/>
          <w:sz w:val="20"/>
          <w:szCs w:val="20"/>
        </w:rPr>
        <w:t xml:space="preserve"> </w:t>
      </w:r>
      <w:r w:rsidRPr="00387419">
        <w:rPr>
          <w:rFonts w:ascii="Arial" w:hAnsi="Arial" w:cs="Arial"/>
          <w:spacing w:val="-1"/>
          <w:sz w:val="20"/>
          <w:szCs w:val="20"/>
        </w:rPr>
        <w:t>details</w:t>
      </w:r>
      <w:r w:rsidRPr="00387419">
        <w:rPr>
          <w:rFonts w:ascii="Arial" w:hAnsi="Arial" w:cs="Arial"/>
          <w:spacing w:val="-3"/>
          <w:sz w:val="20"/>
          <w:szCs w:val="20"/>
        </w:rPr>
        <w:t xml:space="preserve"> </w:t>
      </w:r>
      <w:r w:rsidRPr="00387419">
        <w:rPr>
          <w:rFonts w:ascii="Arial" w:hAnsi="Arial" w:cs="Arial"/>
          <w:spacing w:val="-1"/>
          <w:sz w:val="20"/>
          <w:szCs w:val="20"/>
        </w:rPr>
        <w:t>of</w:t>
      </w:r>
      <w:r w:rsidRPr="00387419">
        <w:rPr>
          <w:rFonts w:ascii="Arial" w:hAnsi="Arial" w:cs="Arial"/>
          <w:spacing w:val="-6"/>
          <w:sz w:val="20"/>
          <w:szCs w:val="20"/>
        </w:rPr>
        <w:t xml:space="preserve"> </w:t>
      </w:r>
      <w:r w:rsidRPr="00387419">
        <w:rPr>
          <w:rFonts w:ascii="Arial" w:hAnsi="Arial" w:cs="Arial"/>
          <w:spacing w:val="-1"/>
          <w:sz w:val="20"/>
          <w:szCs w:val="20"/>
        </w:rPr>
        <w:t>forthcoming</w:t>
      </w:r>
      <w:r w:rsidRPr="00387419">
        <w:rPr>
          <w:rFonts w:ascii="Arial" w:hAnsi="Arial" w:cs="Arial"/>
          <w:spacing w:val="-7"/>
          <w:sz w:val="20"/>
          <w:szCs w:val="20"/>
        </w:rPr>
        <w:t xml:space="preserve"> </w:t>
      </w:r>
      <w:r w:rsidRPr="00387419">
        <w:rPr>
          <w:rFonts w:ascii="Arial" w:hAnsi="Arial" w:cs="Arial"/>
          <w:spacing w:val="-1"/>
          <w:sz w:val="20"/>
          <w:szCs w:val="20"/>
        </w:rPr>
        <w:t>training</w:t>
      </w:r>
      <w:r w:rsidRPr="00387419">
        <w:rPr>
          <w:rFonts w:ascii="Arial" w:hAnsi="Arial" w:cs="Arial"/>
          <w:spacing w:val="-4"/>
          <w:sz w:val="20"/>
          <w:szCs w:val="20"/>
        </w:rPr>
        <w:t xml:space="preserve"> </w:t>
      </w:r>
      <w:r w:rsidRPr="00387419">
        <w:rPr>
          <w:rFonts w:ascii="Arial" w:hAnsi="Arial" w:cs="Arial"/>
          <w:spacing w:val="-1"/>
          <w:sz w:val="20"/>
          <w:szCs w:val="20"/>
        </w:rPr>
        <w:t>opportunities</w:t>
      </w:r>
      <w:r w:rsidRPr="00387419">
        <w:rPr>
          <w:rFonts w:ascii="Arial" w:hAnsi="Arial" w:cs="Arial"/>
          <w:spacing w:val="-6"/>
          <w:sz w:val="20"/>
          <w:szCs w:val="20"/>
        </w:rPr>
        <w:t xml:space="preserve"> </w:t>
      </w:r>
      <w:r w:rsidRPr="00387419">
        <w:rPr>
          <w:rFonts w:ascii="Arial" w:hAnsi="Arial" w:cs="Arial"/>
          <w:spacing w:val="-1"/>
          <w:sz w:val="20"/>
          <w:szCs w:val="20"/>
        </w:rPr>
        <w:t>are</w:t>
      </w:r>
      <w:r w:rsidRPr="00387419">
        <w:rPr>
          <w:rFonts w:ascii="Arial" w:hAnsi="Arial" w:cs="Arial"/>
          <w:spacing w:val="-8"/>
          <w:sz w:val="20"/>
          <w:szCs w:val="20"/>
        </w:rPr>
        <w:t xml:space="preserve"> </w:t>
      </w:r>
      <w:r w:rsidRPr="00387419">
        <w:rPr>
          <w:rFonts w:ascii="Arial" w:hAnsi="Arial" w:cs="Arial"/>
          <w:sz w:val="20"/>
          <w:szCs w:val="20"/>
        </w:rPr>
        <w:t>posted</w:t>
      </w:r>
      <w:r w:rsidRPr="00387419">
        <w:rPr>
          <w:rFonts w:ascii="Arial" w:hAnsi="Arial" w:cs="Arial"/>
          <w:spacing w:val="-5"/>
          <w:sz w:val="20"/>
          <w:szCs w:val="20"/>
        </w:rPr>
        <w:t xml:space="preserve"> </w:t>
      </w:r>
      <w:r w:rsidRPr="00387419">
        <w:rPr>
          <w:rFonts w:ascii="Arial" w:hAnsi="Arial" w:cs="Arial"/>
          <w:sz w:val="20"/>
          <w:szCs w:val="20"/>
        </w:rPr>
        <w:t>online. This</w:t>
      </w:r>
      <w:r w:rsidRPr="00387419">
        <w:rPr>
          <w:rFonts w:ascii="Arial" w:hAnsi="Arial" w:cs="Arial"/>
          <w:spacing w:val="-6"/>
          <w:sz w:val="20"/>
          <w:szCs w:val="20"/>
        </w:rPr>
        <w:t xml:space="preserve"> </w:t>
      </w:r>
      <w:r w:rsidRPr="00387419">
        <w:rPr>
          <w:rFonts w:ascii="Arial" w:hAnsi="Arial" w:cs="Arial"/>
          <w:sz w:val="20"/>
          <w:szCs w:val="20"/>
        </w:rPr>
        <w:t>scheme</w:t>
      </w:r>
      <w:r w:rsidRPr="00387419">
        <w:rPr>
          <w:rFonts w:ascii="Arial" w:hAnsi="Arial" w:cs="Arial"/>
          <w:spacing w:val="-6"/>
          <w:sz w:val="20"/>
          <w:szCs w:val="20"/>
        </w:rPr>
        <w:t xml:space="preserve"> </w:t>
      </w:r>
      <w:r w:rsidRPr="00387419">
        <w:rPr>
          <w:rFonts w:ascii="Arial" w:hAnsi="Arial" w:cs="Arial"/>
          <w:spacing w:val="-1"/>
          <w:sz w:val="20"/>
          <w:szCs w:val="20"/>
        </w:rPr>
        <w:t>of</w:t>
      </w:r>
      <w:r w:rsidRPr="00387419">
        <w:rPr>
          <w:rFonts w:ascii="Arial" w:hAnsi="Arial" w:cs="Arial"/>
          <w:spacing w:val="-4"/>
          <w:sz w:val="20"/>
          <w:szCs w:val="20"/>
        </w:rPr>
        <w:t xml:space="preserve"> </w:t>
      </w:r>
      <w:r w:rsidRPr="00387419">
        <w:rPr>
          <w:rFonts w:ascii="Arial" w:hAnsi="Arial" w:cs="Arial"/>
          <w:spacing w:val="-1"/>
          <w:sz w:val="20"/>
          <w:szCs w:val="20"/>
        </w:rPr>
        <w:t>work</w:t>
      </w:r>
      <w:r w:rsidRPr="00387419">
        <w:rPr>
          <w:rFonts w:ascii="Arial" w:hAnsi="Arial" w:cs="Arial"/>
          <w:spacing w:val="-3"/>
          <w:sz w:val="20"/>
          <w:szCs w:val="20"/>
        </w:rPr>
        <w:t xml:space="preserve"> </w:t>
      </w:r>
      <w:r w:rsidRPr="00387419">
        <w:rPr>
          <w:rFonts w:ascii="Arial" w:hAnsi="Arial" w:cs="Arial"/>
          <w:spacing w:val="-1"/>
          <w:sz w:val="20"/>
          <w:szCs w:val="20"/>
        </w:rPr>
        <w:t>is</w:t>
      </w:r>
      <w:r w:rsidRPr="00387419">
        <w:rPr>
          <w:rFonts w:ascii="Arial" w:hAnsi="Arial" w:cs="Arial"/>
          <w:spacing w:val="-5"/>
          <w:sz w:val="20"/>
          <w:szCs w:val="20"/>
        </w:rPr>
        <w:t xml:space="preserve"> </w:t>
      </w:r>
      <w:r w:rsidRPr="00387419">
        <w:rPr>
          <w:rFonts w:ascii="Arial" w:hAnsi="Arial" w:cs="Arial"/>
          <w:spacing w:val="-1"/>
          <w:sz w:val="20"/>
          <w:szCs w:val="20"/>
        </w:rPr>
        <w:t>available</w:t>
      </w:r>
      <w:r w:rsidRPr="00387419">
        <w:rPr>
          <w:rFonts w:ascii="Arial" w:hAnsi="Arial" w:cs="Arial"/>
          <w:spacing w:val="-6"/>
          <w:sz w:val="20"/>
          <w:szCs w:val="20"/>
        </w:rPr>
        <w:t xml:space="preserve"> </w:t>
      </w:r>
      <w:r w:rsidRPr="00387419">
        <w:rPr>
          <w:rFonts w:ascii="Arial" w:hAnsi="Arial" w:cs="Arial"/>
          <w:spacing w:val="-1"/>
          <w:sz w:val="20"/>
          <w:szCs w:val="20"/>
        </w:rPr>
        <w:t>as</w:t>
      </w:r>
      <w:r w:rsidRPr="00387419">
        <w:rPr>
          <w:rFonts w:ascii="Arial" w:hAnsi="Arial" w:cs="Arial"/>
          <w:spacing w:val="-3"/>
          <w:sz w:val="20"/>
          <w:szCs w:val="20"/>
        </w:rPr>
        <w:t xml:space="preserve"> </w:t>
      </w:r>
      <w:r w:rsidRPr="00387419">
        <w:rPr>
          <w:rFonts w:ascii="Arial" w:hAnsi="Arial" w:cs="Arial"/>
          <w:spacing w:val="-1"/>
          <w:sz w:val="20"/>
          <w:szCs w:val="20"/>
        </w:rPr>
        <w:t>PDF</w:t>
      </w:r>
      <w:r w:rsidRPr="00387419">
        <w:rPr>
          <w:rFonts w:ascii="Arial" w:hAnsi="Arial" w:cs="Arial"/>
          <w:spacing w:val="-5"/>
          <w:sz w:val="20"/>
          <w:szCs w:val="20"/>
        </w:rPr>
        <w:t xml:space="preserve"> </w:t>
      </w:r>
      <w:r w:rsidRPr="00387419">
        <w:rPr>
          <w:rFonts w:ascii="Arial" w:hAnsi="Arial" w:cs="Arial"/>
          <w:sz w:val="20"/>
          <w:szCs w:val="20"/>
        </w:rPr>
        <w:t>and</w:t>
      </w:r>
      <w:r w:rsidRPr="00387419">
        <w:rPr>
          <w:rFonts w:ascii="Arial" w:hAnsi="Arial" w:cs="Arial"/>
          <w:spacing w:val="-6"/>
          <w:sz w:val="20"/>
          <w:szCs w:val="20"/>
        </w:rPr>
        <w:t xml:space="preserve"> </w:t>
      </w:r>
      <w:r w:rsidRPr="00387419">
        <w:rPr>
          <w:rFonts w:ascii="Arial" w:hAnsi="Arial" w:cs="Arial"/>
          <w:spacing w:val="1"/>
          <w:sz w:val="20"/>
          <w:szCs w:val="20"/>
        </w:rPr>
        <w:t>an</w:t>
      </w:r>
      <w:r w:rsidRPr="00387419">
        <w:rPr>
          <w:rFonts w:ascii="Arial" w:hAnsi="Arial" w:cs="Arial"/>
          <w:spacing w:val="-6"/>
          <w:sz w:val="20"/>
          <w:szCs w:val="20"/>
        </w:rPr>
        <w:t xml:space="preserve"> </w:t>
      </w:r>
      <w:r w:rsidRPr="00387419">
        <w:rPr>
          <w:rFonts w:ascii="Arial" w:hAnsi="Arial" w:cs="Arial"/>
          <w:sz w:val="20"/>
          <w:szCs w:val="20"/>
        </w:rPr>
        <w:t>editable</w:t>
      </w:r>
      <w:r w:rsidRPr="00387419">
        <w:rPr>
          <w:rFonts w:ascii="Arial" w:hAnsi="Arial" w:cs="Arial"/>
          <w:spacing w:val="-5"/>
          <w:sz w:val="20"/>
          <w:szCs w:val="20"/>
        </w:rPr>
        <w:t xml:space="preserve"> </w:t>
      </w:r>
      <w:r w:rsidRPr="00387419">
        <w:rPr>
          <w:rFonts w:ascii="Arial" w:hAnsi="Arial" w:cs="Arial"/>
          <w:spacing w:val="-1"/>
          <w:sz w:val="20"/>
          <w:szCs w:val="20"/>
        </w:rPr>
        <w:t>version</w:t>
      </w:r>
      <w:r w:rsidRPr="00387419">
        <w:rPr>
          <w:rFonts w:ascii="Arial" w:hAnsi="Arial" w:cs="Arial"/>
          <w:spacing w:val="-4"/>
          <w:sz w:val="20"/>
          <w:szCs w:val="20"/>
        </w:rPr>
        <w:t xml:space="preserve"> </w:t>
      </w:r>
      <w:r w:rsidRPr="00387419">
        <w:rPr>
          <w:rFonts w:ascii="Arial" w:hAnsi="Arial" w:cs="Arial"/>
          <w:spacing w:val="-1"/>
          <w:sz w:val="20"/>
          <w:szCs w:val="20"/>
        </w:rPr>
        <w:t>in</w:t>
      </w:r>
      <w:r w:rsidRPr="00387419">
        <w:rPr>
          <w:rFonts w:ascii="Arial" w:hAnsi="Arial" w:cs="Arial"/>
          <w:spacing w:val="-4"/>
          <w:sz w:val="20"/>
          <w:szCs w:val="20"/>
        </w:rPr>
        <w:t xml:space="preserve"> </w:t>
      </w:r>
      <w:r w:rsidRPr="00387419">
        <w:rPr>
          <w:rFonts w:ascii="Arial" w:hAnsi="Arial" w:cs="Arial"/>
          <w:sz w:val="20"/>
          <w:szCs w:val="20"/>
        </w:rPr>
        <w:t>Microsoft</w:t>
      </w:r>
      <w:r w:rsidRPr="00387419">
        <w:rPr>
          <w:rFonts w:ascii="Arial" w:hAnsi="Arial" w:cs="Arial"/>
          <w:spacing w:val="-11"/>
          <w:sz w:val="20"/>
          <w:szCs w:val="20"/>
        </w:rPr>
        <w:t xml:space="preserve"> </w:t>
      </w:r>
      <w:r w:rsidRPr="00387419">
        <w:rPr>
          <w:rFonts w:ascii="Arial" w:hAnsi="Arial" w:cs="Arial"/>
          <w:spacing w:val="1"/>
          <w:sz w:val="20"/>
          <w:szCs w:val="20"/>
        </w:rPr>
        <w:t>Word</w:t>
      </w:r>
      <w:r w:rsidRPr="00387419">
        <w:rPr>
          <w:rFonts w:ascii="Arial" w:hAnsi="Arial" w:cs="Arial"/>
          <w:spacing w:val="-6"/>
          <w:sz w:val="20"/>
          <w:szCs w:val="20"/>
        </w:rPr>
        <w:t xml:space="preserve"> </w:t>
      </w:r>
      <w:r w:rsidRPr="00387419">
        <w:rPr>
          <w:rFonts w:ascii="Arial" w:hAnsi="Arial" w:cs="Arial"/>
          <w:sz w:val="20"/>
          <w:szCs w:val="20"/>
        </w:rPr>
        <w:t>format;</w:t>
      </w:r>
      <w:r w:rsidRPr="00387419">
        <w:rPr>
          <w:rFonts w:ascii="Arial" w:hAnsi="Arial" w:cs="Arial"/>
          <w:spacing w:val="-6"/>
          <w:sz w:val="20"/>
          <w:szCs w:val="20"/>
        </w:rPr>
        <w:t xml:space="preserve"> </w:t>
      </w:r>
      <w:r w:rsidRPr="00387419">
        <w:rPr>
          <w:rFonts w:ascii="Arial" w:hAnsi="Arial" w:cs="Arial"/>
          <w:spacing w:val="-1"/>
          <w:sz w:val="20"/>
          <w:szCs w:val="20"/>
        </w:rPr>
        <w:t>both</w:t>
      </w:r>
      <w:r w:rsidRPr="00387419">
        <w:rPr>
          <w:rFonts w:ascii="Arial" w:hAnsi="Arial" w:cs="Arial"/>
          <w:spacing w:val="-7"/>
          <w:sz w:val="20"/>
          <w:szCs w:val="20"/>
        </w:rPr>
        <w:t xml:space="preserve"> </w:t>
      </w:r>
      <w:r w:rsidRPr="00387419">
        <w:rPr>
          <w:rFonts w:ascii="Arial" w:hAnsi="Arial" w:cs="Arial"/>
          <w:sz w:val="20"/>
          <w:szCs w:val="20"/>
        </w:rPr>
        <w:t>are</w:t>
      </w:r>
      <w:r w:rsidRPr="00387419">
        <w:rPr>
          <w:rFonts w:ascii="Arial" w:hAnsi="Arial" w:cs="Arial"/>
          <w:spacing w:val="-6"/>
          <w:sz w:val="20"/>
          <w:szCs w:val="20"/>
        </w:rPr>
        <w:t xml:space="preserve"> </w:t>
      </w:r>
      <w:r w:rsidRPr="00387419">
        <w:rPr>
          <w:rFonts w:ascii="Arial" w:hAnsi="Arial" w:cs="Arial"/>
          <w:sz w:val="20"/>
          <w:szCs w:val="20"/>
        </w:rPr>
        <w:t>available</w:t>
      </w:r>
      <w:r w:rsidRPr="00387419">
        <w:rPr>
          <w:rFonts w:ascii="Arial" w:hAnsi="Arial" w:cs="Arial"/>
          <w:spacing w:val="-6"/>
          <w:sz w:val="20"/>
          <w:szCs w:val="20"/>
        </w:rPr>
        <w:t xml:space="preserve"> </w:t>
      </w:r>
      <w:r w:rsidRPr="00387419">
        <w:rPr>
          <w:rFonts w:ascii="Arial" w:hAnsi="Arial" w:cs="Arial"/>
          <w:spacing w:val="-1"/>
          <w:sz w:val="20"/>
          <w:szCs w:val="20"/>
        </w:rPr>
        <w:t>on</w:t>
      </w:r>
      <w:r w:rsidRPr="00387419">
        <w:rPr>
          <w:rFonts w:ascii="Arial" w:hAnsi="Arial" w:cs="Arial"/>
          <w:spacing w:val="-5"/>
          <w:sz w:val="20"/>
          <w:szCs w:val="20"/>
        </w:rPr>
        <w:t xml:space="preserve"> </w:t>
      </w:r>
      <w:r w:rsidRPr="00387419">
        <w:rPr>
          <w:rFonts w:ascii="Arial" w:hAnsi="Arial" w:cs="Arial"/>
          <w:sz w:val="20"/>
          <w:szCs w:val="20"/>
        </w:rPr>
        <w:t xml:space="preserve">the </w:t>
      </w:r>
      <w:hyperlink r:id="rId26" w:history="1">
        <w:r w:rsidRPr="00387419">
          <w:rPr>
            <w:rFonts w:ascii="Arial" w:hAnsi="Arial"/>
            <w:color w:val="4A4A4A"/>
            <w:sz w:val="20"/>
            <w:szCs w:val="20"/>
            <w:u w:val="single"/>
          </w:rPr>
          <w:t>School Support Hub</w:t>
        </w:r>
      </w:hyperlink>
      <w:r w:rsidRPr="00387419">
        <w:rPr>
          <w:rFonts w:ascii="Arial" w:hAnsi="Arial"/>
          <w:color w:val="4A4A4A"/>
          <w:sz w:val="20"/>
          <w:szCs w:val="20"/>
          <w:u w:val="single"/>
        </w:rPr>
        <w:t>.</w:t>
      </w:r>
      <w:r w:rsidRPr="00387419">
        <w:rPr>
          <w:rFonts w:ascii="Arial" w:hAnsi="Arial" w:cs="Arial"/>
          <w:spacing w:val="-6"/>
          <w:sz w:val="20"/>
          <w:szCs w:val="20"/>
        </w:rPr>
        <w:t xml:space="preserve"> </w:t>
      </w:r>
      <w:r w:rsidRPr="00387419">
        <w:rPr>
          <w:rFonts w:ascii="Arial" w:hAnsi="Arial" w:cs="Arial"/>
          <w:spacing w:val="-1"/>
          <w:sz w:val="20"/>
          <w:szCs w:val="20"/>
        </w:rPr>
        <w:t>If</w:t>
      </w:r>
      <w:r w:rsidRPr="00387419">
        <w:rPr>
          <w:rFonts w:ascii="Arial" w:hAnsi="Arial" w:cs="Arial"/>
          <w:spacing w:val="-2"/>
          <w:sz w:val="20"/>
          <w:szCs w:val="20"/>
        </w:rPr>
        <w:t xml:space="preserve"> </w:t>
      </w:r>
      <w:r w:rsidRPr="00387419">
        <w:rPr>
          <w:rFonts w:ascii="Arial" w:hAnsi="Arial" w:cs="Arial"/>
          <w:spacing w:val="-1"/>
          <w:sz w:val="20"/>
          <w:szCs w:val="20"/>
        </w:rPr>
        <w:t>you are unable</w:t>
      </w:r>
      <w:r w:rsidRPr="00387419">
        <w:rPr>
          <w:rFonts w:ascii="Arial" w:hAnsi="Arial" w:cs="Arial"/>
          <w:spacing w:val="-7"/>
          <w:sz w:val="20"/>
          <w:szCs w:val="20"/>
        </w:rPr>
        <w:t xml:space="preserve"> </w:t>
      </w:r>
      <w:r w:rsidRPr="00387419">
        <w:rPr>
          <w:rFonts w:ascii="Arial" w:hAnsi="Arial" w:cs="Arial"/>
          <w:spacing w:val="1"/>
          <w:sz w:val="20"/>
          <w:szCs w:val="20"/>
        </w:rPr>
        <w:t>to</w:t>
      </w:r>
      <w:r w:rsidRPr="00387419">
        <w:rPr>
          <w:rFonts w:ascii="Arial" w:hAnsi="Arial" w:cs="Arial"/>
          <w:spacing w:val="-6"/>
          <w:sz w:val="20"/>
          <w:szCs w:val="20"/>
        </w:rPr>
        <w:t xml:space="preserve"> </w:t>
      </w:r>
      <w:r w:rsidRPr="00387419">
        <w:rPr>
          <w:rFonts w:ascii="Arial" w:hAnsi="Arial" w:cs="Arial"/>
          <w:sz w:val="20"/>
          <w:szCs w:val="20"/>
        </w:rPr>
        <w:t>use</w:t>
      </w:r>
      <w:r w:rsidRPr="00387419">
        <w:rPr>
          <w:rFonts w:ascii="Arial" w:hAnsi="Arial" w:cs="Arial"/>
          <w:spacing w:val="-5"/>
          <w:sz w:val="20"/>
          <w:szCs w:val="20"/>
        </w:rPr>
        <w:t xml:space="preserve"> </w:t>
      </w:r>
      <w:r w:rsidRPr="00387419">
        <w:rPr>
          <w:rFonts w:ascii="Arial" w:hAnsi="Arial" w:cs="Arial"/>
          <w:sz w:val="20"/>
          <w:szCs w:val="20"/>
        </w:rPr>
        <w:t>Microsoft</w:t>
      </w:r>
      <w:r w:rsidRPr="00387419">
        <w:rPr>
          <w:rFonts w:ascii="Arial" w:hAnsi="Arial" w:cs="Arial"/>
          <w:spacing w:val="-11"/>
          <w:sz w:val="20"/>
          <w:szCs w:val="20"/>
        </w:rPr>
        <w:t xml:space="preserve"> </w:t>
      </w:r>
      <w:r w:rsidRPr="00387419">
        <w:rPr>
          <w:rFonts w:ascii="Arial" w:hAnsi="Arial" w:cs="Arial"/>
          <w:spacing w:val="1"/>
          <w:sz w:val="20"/>
          <w:szCs w:val="20"/>
        </w:rPr>
        <w:t>Word</w:t>
      </w:r>
      <w:r w:rsidRPr="00387419">
        <w:rPr>
          <w:rFonts w:ascii="Arial" w:hAnsi="Arial" w:cs="Arial"/>
          <w:spacing w:val="-5"/>
          <w:sz w:val="20"/>
          <w:szCs w:val="20"/>
        </w:rPr>
        <w:t xml:space="preserve"> </w:t>
      </w:r>
      <w:r w:rsidRPr="00387419">
        <w:rPr>
          <w:rFonts w:ascii="Arial" w:hAnsi="Arial" w:cs="Arial"/>
          <w:spacing w:val="-2"/>
          <w:sz w:val="20"/>
          <w:szCs w:val="20"/>
        </w:rPr>
        <w:t>you</w:t>
      </w:r>
      <w:r w:rsidRPr="00387419">
        <w:rPr>
          <w:rFonts w:ascii="Arial" w:hAnsi="Arial" w:cs="Arial"/>
          <w:spacing w:val="-7"/>
          <w:sz w:val="20"/>
          <w:szCs w:val="20"/>
        </w:rPr>
        <w:t xml:space="preserve"> </w:t>
      </w:r>
      <w:r w:rsidRPr="00387419">
        <w:rPr>
          <w:rFonts w:ascii="Arial" w:hAnsi="Arial" w:cs="Arial"/>
          <w:sz w:val="20"/>
          <w:szCs w:val="20"/>
        </w:rPr>
        <w:t>can</w:t>
      </w:r>
      <w:r w:rsidRPr="00387419">
        <w:rPr>
          <w:rFonts w:ascii="Arial" w:hAnsi="Arial" w:cs="Arial"/>
          <w:spacing w:val="-5"/>
          <w:sz w:val="20"/>
          <w:szCs w:val="20"/>
        </w:rPr>
        <w:t xml:space="preserve"> </w:t>
      </w:r>
      <w:r w:rsidRPr="00387419">
        <w:rPr>
          <w:rFonts w:ascii="Arial" w:hAnsi="Arial" w:cs="Arial"/>
          <w:spacing w:val="-1"/>
          <w:sz w:val="20"/>
          <w:szCs w:val="20"/>
        </w:rPr>
        <w:t>download</w:t>
      </w:r>
      <w:r w:rsidRPr="00387419">
        <w:rPr>
          <w:rFonts w:ascii="Arial" w:hAnsi="Arial" w:cs="Arial"/>
          <w:spacing w:val="-6"/>
          <w:sz w:val="20"/>
          <w:szCs w:val="20"/>
        </w:rPr>
        <w:t xml:space="preserve"> </w:t>
      </w:r>
      <w:r w:rsidRPr="00387419">
        <w:rPr>
          <w:rFonts w:ascii="Arial" w:hAnsi="Arial" w:cs="Arial"/>
          <w:sz w:val="20"/>
          <w:szCs w:val="20"/>
        </w:rPr>
        <w:t>Open</w:t>
      </w:r>
      <w:r w:rsidRPr="00387419">
        <w:rPr>
          <w:rFonts w:ascii="Arial" w:hAnsi="Arial" w:cs="Arial"/>
          <w:spacing w:val="-7"/>
          <w:sz w:val="20"/>
          <w:szCs w:val="20"/>
        </w:rPr>
        <w:t xml:space="preserve"> </w:t>
      </w:r>
      <w:r w:rsidRPr="00387419">
        <w:rPr>
          <w:rFonts w:ascii="Arial" w:hAnsi="Arial" w:cs="Arial"/>
          <w:sz w:val="20"/>
          <w:szCs w:val="20"/>
        </w:rPr>
        <w:t>Office</w:t>
      </w:r>
      <w:r w:rsidRPr="00387419">
        <w:rPr>
          <w:rFonts w:ascii="Arial" w:hAnsi="Arial" w:cs="Arial"/>
          <w:spacing w:val="-7"/>
          <w:sz w:val="20"/>
          <w:szCs w:val="20"/>
        </w:rPr>
        <w:t xml:space="preserve"> </w:t>
      </w:r>
      <w:r w:rsidRPr="00387419">
        <w:rPr>
          <w:rFonts w:ascii="Arial" w:hAnsi="Arial" w:cs="Arial"/>
          <w:sz w:val="20"/>
          <w:szCs w:val="20"/>
        </w:rPr>
        <w:t>free</w:t>
      </w:r>
      <w:r w:rsidRPr="00387419">
        <w:rPr>
          <w:rFonts w:ascii="Arial" w:hAnsi="Arial" w:cs="Arial"/>
          <w:spacing w:val="-6"/>
          <w:sz w:val="20"/>
          <w:szCs w:val="20"/>
        </w:rPr>
        <w:t xml:space="preserve"> </w:t>
      </w:r>
      <w:r w:rsidRPr="00387419">
        <w:rPr>
          <w:rFonts w:ascii="Arial" w:hAnsi="Arial" w:cs="Arial"/>
          <w:spacing w:val="-1"/>
          <w:sz w:val="20"/>
          <w:szCs w:val="20"/>
        </w:rPr>
        <w:t>of</w:t>
      </w:r>
      <w:r w:rsidRPr="00387419">
        <w:rPr>
          <w:rFonts w:ascii="Arial" w:hAnsi="Arial" w:cs="Arial"/>
          <w:spacing w:val="-5"/>
          <w:sz w:val="20"/>
          <w:szCs w:val="20"/>
        </w:rPr>
        <w:t xml:space="preserve"> </w:t>
      </w:r>
      <w:r w:rsidRPr="00387419">
        <w:rPr>
          <w:rFonts w:ascii="Arial" w:hAnsi="Arial" w:cs="Arial"/>
          <w:spacing w:val="-1"/>
          <w:sz w:val="20"/>
          <w:szCs w:val="20"/>
        </w:rPr>
        <w:t>charge</w:t>
      </w:r>
      <w:r w:rsidRPr="00387419">
        <w:rPr>
          <w:rFonts w:ascii="Arial" w:hAnsi="Arial" w:cs="Arial"/>
          <w:spacing w:val="-7"/>
          <w:sz w:val="20"/>
          <w:szCs w:val="20"/>
        </w:rPr>
        <w:t xml:space="preserve"> </w:t>
      </w:r>
      <w:r w:rsidRPr="00387419">
        <w:rPr>
          <w:rFonts w:ascii="Arial" w:hAnsi="Arial" w:cs="Arial"/>
          <w:spacing w:val="-1"/>
          <w:sz w:val="20"/>
          <w:szCs w:val="20"/>
        </w:rPr>
        <w:t>from</w:t>
      </w:r>
      <w:r w:rsidRPr="00387419">
        <w:rPr>
          <w:rFonts w:ascii="Arial" w:hAnsi="Arial" w:cs="Arial"/>
          <w:spacing w:val="-4"/>
          <w:sz w:val="20"/>
          <w:szCs w:val="20"/>
        </w:rPr>
        <w:t xml:space="preserve"> </w:t>
      </w:r>
      <w:hyperlink r:id="rId27" w:history="1">
        <w:r w:rsidRPr="00387419">
          <w:rPr>
            <w:rFonts w:ascii="Arial" w:hAnsi="Arial"/>
            <w:color w:val="4A4A4A"/>
            <w:sz w:val="20"/>
            <w:szCs w:val="20"/>
            <w:u w:val="single"/>
          </w:rPr>
          <w:t>www.openoffice.org</w:t>
        </w:r>
      </w:hyperlink>
    </w:p>
    <w:p w14:paraId="13573CB4" w14:textId="77777777" w:rsidR="00016598" w:rsidRPr="00387419" w:rsidRDefault="00016598" w:rsidP="003E2368">
      <w:pPr>
        <w:spacing w:before="120" w:after="120" w:line="276" w:lineRule="auto"/>
        <w:rPr>
          <w:rFonts w:ascii="Arial" w:hAnsi="Arial" w:cs="Arial"/>
          <w:bCs/>
          <w:color w:val="E21951"/>
          <w:lang w:eastAsia="en-GB"/>
        </w:rPr>
      </w:pPr>
    </w:p>
    <w:p w14:paraId="1676B3F7" w14:textId="692AC37C" w:rsidR="001803D8" w:rsidRPr="00016598" w:rsidRDefault="00016598" w:rsidP="003E2368">
      <w:pPr>
        <w:pStyle w:val="Heading2"/>
        <w:spacing w:before="120" w:after="120" w:line="276" w:lineRule="auto"/>
        <w:rPr>
          <w:sz w:val="22"/>
          <w:szCs w:val="22"/>
        </w:rPr>
      </w:pPr>
      <w:r w:rsidRPr="00016598">
        <w:rPr>
          <w:sz w:val="22"/>
          <w:szCs w:val="22"/>
        </w:rPr>
        <w:t>Web</w:t>
      </w:r>
      <w:r w:rsidR="00470135" w:rsidRPr="00016598">
        <w:t>sites</w:t>
      </w:r>
    </w:p>
    <w:p w14:paraId="62E2D4E8" w14:textId="2750FAE7" w:rsidR="001803D8" w:rsidRDefault="001803D8" w:rsidP="003E2368">
      <w:pPr>
        <w:pStyle w:val="BodyText"/>
        <w:spacing w:before="120" w:after="120" w:line="276" w:lineRule="auto"/>
      </w:pPr>
      <w:r>
        <w:t>This</w:t>
      </w:r>
      <w:r>
        <w:rPr>
          <w:spacing w:val="-7"/>
        </w:rPr>
        <w:t xml:space="preserve"> </w:t>
      </w:r>
      <w:r>
        <w:t>scheme</w:t>
      </w:r>
      <w:r>
        <w:rPr>
          <w:spacing w:val="-7"/>
        </w:rPr>
        <w:t xml:space="preserve"> </w:t>
      </w:r>
      <w:r>
        <w:t>of</w:t>
      </w:r>
      <w:r>
        <w:rPr>
          <w:spacing w:val="-5"/>
        </w:rPr>
        <w:t xml:space="preserve"> </w:t>
      </w:r>
      <w:r>
        <w:t>work</w:t>
      </w:r>
      <w:r>
        <w:rPr>
          <w:spacing w:val="-3"/>
        </w:rPr>
        <w:t xml:space="preserve"> </w:t>
      </w:r>
      <w:r>
        <w:t>includes</w:t>
      </w:r>
      <w:r>
        <w:rPr>
          <w:spacing w:val="-6"/>
        </w:rPr>
        <w:t xml:space="preserve"> </w:t>
      </w:r>
      <w:r>
        <w:t>website</w:t>
      </w:r>
      <w:r>
        <w:rPr>
          <w:spacing w:val="-7"/>
        </w:rPr>
        <w:t xml:space="preserve"> </w:t>
      </w:r>
      <w:r>
        <w:t>links</w:t>
      </w:r>
      <w:r>
        <w:rPr>
          <w:spacing w:val="-6"/>
        </w:rPr>
        <w:t xml:space="preserve"> </w:t>
      </w:r>
      <w:r>
        <w:t>providing</w:t>
      </w:r>
      <w:r>
        <w:rPr>
          <w:spacing w:val="-7"/>
        </w:rPr>
        <w:t xml:space="preserve"> </w:t>
      </w:r>
      <w:r>
        <w:t>direct</w:t>
      </w:r>
      <w:r>
        <w:rPr>
          <w:spacing w:val="-7"/>
        </w:rPr>
        <w:t xml:space="preserve"> </w:t>
      </w:r>
      <w:r>
        <w:t>access</w:t>
      </w:r>
      <w:r>
        <w:rPr>
          <w:spacing w:val="-7"/>
        </w:rPr>
        <w:t xml:space="preserve"> </w:t>
      </w:r>
      <w:r>
        <w:t>to</w:t>
      </w:r>
      <w:r>
        <w:rPr>
          <w:spacing w:val="-7"/>
        </w:rPr>
        <w:t xml:space="preserve"> </w:t>
      </w:r>
      <w:r>
        <w:t>internet</w:t>
      </w:r>
      <w:r>
        <w:rPr>
          <w:spacing w:val="-7"/>
        </w:rPr>
        <w:t xml:space="preserve"> </w:t>
      </w:r>
      <w:r>
        <w:t>resource</w:t>
      </w:r>
      <w:r w:rsidRPr="002D7381">
        <w:t>s.</w:t>
      </w:r>
      <w:r w:rsidRPr="002D7381">
        <w:rPr>
          <w:spacing w:val="-7"/>
        </w:rPr>
        <w:t xml:space="preserve"> </w:t>
      </w:r>
      <w:r w:rsidRPr="002D7381">
        <w:t>Cambridge</w:t>
      </w:r>
      <w:r w:rsidRPr="002D7381">
        <w:rPr>
          <w:spacing w:val="-7"/>
        </w:rPr>
        <w:t xml:space="preserve"> </w:t>
      </w:r>
      <w:r w:rsidR="00042BFC" w:rsidRPr="002D7381">
        <w:rPr>
          <w:spacing w:val="-7"/>
        </w:rPr>
        <w:t xml:space="preserve">Assessment </w:t>
      </w:r>
      <w:r w:rsidRPr="002D7381">
        <w:t>International</w:t>
      </w:r>
      <w:r w:rsidRPr="002D7381">
        <w:rPr>
          <w:spacing w:val="-8"/>
        </w:rPr>
        <w:t xml:space="preserve"> </w:t>
      </w:r>
      <w:r w:rsidR="00042BFC" w:rsidRPr="002D7381">
        <w:t xml:space="preserve">Education </w:t>
      </w:r>
      <w:r w:rsidRPr="002D7381">
        <w:t>i</w:t>
      </w:r>
      <w:r>
        <w:t>s</w:t>
      </w:r>
      <w:r>
        <w:rPr>
          <w:spacing w:val="-6"/>
        </w:rPr>
        <w:t xml:space="preserve"> </w:t>
      </w:r>
      <w:r>
        <w:t>not</w:t>
      </w:r>
      <w:r>
        <w:rPr>
          <w:spacing w:val="-5"/>
        </w:rPr>
        <w:t xml:space="preserve"> </w:t>
      </w:r>
      <w:r>
        <w:t>responsible</w:t>
      </w:r>
      <w:r>
        <w:rPr>
          <w:spacing w:val="-7"/>
        </w:rPr>
        <w:t xml:space="preserve"> </w:t>
      </w:r>
      <w:r>
        <w:t>for</w:t>
      </w:r>
      <w:r>
        <w:rPr>
          <w:spacing w:val="-6"/>
        </w:rPr>
        <w:t xml:space="preserve"> </w:t>
      </w:r>
      <w:r>
        <w:t>the</w:t>
      </w:r>
      <w:r>
        <w:rPr>
          <w:spacing w:val="-7"/>
        </w:rPr>
        <w:t xml:space="preserve"> </w:t>
      </w:r>
      <w:r>
        <w:t>accuracy</w:t>
      </w:r>
      <w:r>
        <w:rPr>
          <w:spacing w:val="-8"/>
        </w:rPr>
        <w:t xml:space="preserve"> </w:t>
      </w:r>
      <w:r w:rsidR="006F102A">
        <w:t>or content</w:t>
      </w:r>
      <w:r>
        <w:rPr>
          <w:spacing w:val="-4"/>
        </w:rPr>
        <w:t xml:space="preserve"> </w:t>
      </w:r>
      <w:r>
        <w:t>of</w:t>
      </w:r>
      <w:r>
        <w:rPr>
          <w:spacing w:val="-4"/>
        </w:rPr>
        <w:t xml:space="preserve"> </w:t>
      </w:r>
      <w:r>
        <w:t>information</w:t>
      </w:r>
      <w:r>
        <w:rPr>
          <w:spacing w:val="-5"/>
        </w:rPr>
        <w:t xml:space="preserve"> </w:t>
      </w:r>
      <w:r>
        <w:t>contained</w:t>
      </w:r>
      <w:r>
        <w:rPr>
          <w:spacing w:val="-4"/>
        </w:rPr>
        <w:t xml:space="preserve"> </w:t>
      </w:r>
      <w:r>
        <w:t>in</w:t>
      </w:r>
      <w:r>
        <w:rPr>
          <w:spacing w:val="-5"/>
        </w:rPr>
        <w:t xml:space="preserve"> </w:t>
      </w:r>
      <w:r>
        <w:t>these</w:t>
      </w:r>
      <w:r>
        <w:rPr>
          <w:spacing w:val="-6"/>
        </w:rPr>
        <w:t xml:space="preserve"> </w:t>
      </w:r>
      <w:r>
        <w:t>sites.</w:t>
      </w:r>
      <w:r>
        <w:rPr>
          <w:spacing w:val="-4"/>
        </w:rPr>
        <w:t xml:space="preserve"> </w:t>
      </w:r>
      <w:r>
        <w:t>The</w:t>
      </w:r>
      <w:r>
        <w:rPr>
          <w:spacing w:val="-6"/>
        </w:rPr>
        <w:t xml:space="preserve"> </w:t>
      </w:r>
      <w:r>
        <w:t>inclusion</w:t>
      </w:r>
      <w:r>
        <w:rPr>
          <w:spacing w:val="-4"/>
        </w:rPr>
        <w:t xml:space="preserve"> </w:t>
      </w:r>
      <w:r>
        <w:t>of</w:t>
      </w:r>
      <w:r>
        <w:rPr>
          <w:spacing w:val="-3"/>
        </w:rPr>
        <w:t xml:space="preserve"> </w:t>
      </w:r>
      <w:r>
        <w:t>a</w:t>
      </w:r>
      <w:r>
        <w:rPr>
          <w:spacing w:val="-6"/>
        </w:rPr>
        <w:t xml:space="preserve"> </w:t>
      </w:r>
      <w:r>
        <w:t>link</w:t>
      </w:r>
      <w:r>
        <w:rPr>
          <w:spacing w:val="-2"/>
        </w:rPr>
        <w:t xml:space="preserve"> </w:t>
      </w:r>
      <w:r>
        <w:t>to</w:t>
      </w:r>
      <w:r>
        <w:rPr>
          <w:spacing w:val="-5"/>
        </w:rPr>
        <w:t xml:space="preserve"> </w:t>
      </w:r>
      <w:r>
        <w:t>an</w:t>
      </w:r>
      <w:r>
        <w:rPr>
          <w:spacing w:val="-4"/>
        </w:rPr>
        <w:t xml:space="preserve"> </w:t>
      </w:r>
      <w:r>
        <w:t>external</w:t>
      </w:r>
      <w:r>
        <w:rPr>
          <w:spacing w:val="-4"/>
        </w:rPr>
        <w:t xml:space="preserve"> </w:t>
      </w:r>
      <w:r>
        <w:t>website</w:t>
      </w:r>
      <w:r>
        <w:rPr>
          <w:spacing w:val="-6"/>
        </w:rPr>
        <w:t xml:space="preserve"> </w:t>
      </w:r>
      <w:r>
        <w:t>should</w:t>
      </w:r>
      <w:r>
        <w:rPr>
          <w:spacing w:val="-5"/>
        </w:rPr>
        <w:t xml:space="preserve"> </w:t>
      </w:r>
      <w:r>
        <w:t>not</w:t>
      </w:r>
      <w:r>
        <w:rPr>
          <w:spacing w:val="-6"/>
        </w:rPr>
        <w:t xml:space="preserve"> </w:t>
      </w:r>
      <w:r>
        <w:rPr>
          <w:spacing w:val="1"/>
        </w:rPr>
        <w:t>be</w:t>
      </w:r>
      <w:r>
        <w:rPr>
          <w:spacing w:val="-5"/>
        </w:rPr>
        <w:t xml:space="preserve"> </w:t>
      </w:r>
      <w:r>
        <w:t>understood</w:t>
      </w:r>
      <w:r>
        <w:rPr>
          <w:spacing w:val="-6"/>
        </w:rPr>
        <w:t xml:space="preserve"> </w:t>
      </w:r>
      <w:r>
        <w:t>to</w:t>
      </w:r>
      <w:r>
        <w:rPr>
          <w:spacing w:val="-3"/>
        </w:rPr>
        <w:t xml:space="preserve"> </w:t>
      </w:r>
      <w:r>
        <w:t>be</w:t>
      </w:r>
      <w:r>
        <w:rPr>
          <w:spacing w:val="-4"/>
        </w:rPr>
        <w:t xml:space="preserve"> </w:t>
      </w:r>
      <w:r>
        <w:t>an</w:t>
      </w:r>
      <w:r>
        <w:rPr>
          <w:spacing w:val="-4"/>
        </w:rPr>
        <w:t xml:space="preserve"> </w:t>
      </w:r>
      <w:r>
        <w:t>endorsement</w:t>
      </w:r>
      <w:r>
        <w:rPr>
          <w:spacing w:val="-5"/>
        </w:rPr>
        <w:t xml:space="preserve"> </w:t>
      </w:r>
      <w:r>
        <w:t>of</w:t>
      </w:r>
      <w:r>
        <w:rPr>
          <w:spacing w:val="-4"/>
        </w:rPr>
        <w:t xml:space="preserve"> </w:t>
      </w:r>
      <w:r>
        <w:t>that</w:t>
      </w:r>
      <w:r>
        <w:rPr>
          <w:spacing w:val="-5"/>
        </w:rPr>
        <w:t xml:space="preserve"> </w:t>
      </w:r>
      <w:r>
        <w:t>website</w:t>
      </w:r>
      <w:r>
        <w:rPr>
          <w:spacing w:val="-6"/>
        </w:rPr>
        <w:t xml:space="preserve"> </w:t>
      </w:r>
      <w:r>
        <w:t>or</w:t>
      </w:r>
      <w:r>
        <w:rPr>
          <w:spacing w:val="-4"/>
        </w:rPr>
        <w:t xml:space="preserve"> </w:t>
      </w:r>
      <w:r>
        <w:t>the</w:t>
      </w:r>
      <w:r w:rsidR="00470135">
        <w:t xml:space="preserve"> </w:t>
      </w:r>
      <w:r>
        <w:t>site's</w:t>
      </w:r>
      <w:r>
        <w:rPr>
          <w:spacing w:val="-9"/>
        </w:rPr>
        <w:t xml:space="preserve"> </w:t>
      </w:r>
      <w:r>
        <w:t>owners</w:t>
      </w:r>
      <w:r>
        <w:rPr>
          <w:spacing w:val="-9"/>
        </w:rPr>
        <w:t xml:space="preserve"> </w:t>
      </w:r>
      <w:r>
        <w:t>(or</w:t>
      </w:r>
      <w:r>
        <w:rPr>
          <w:spacing w:val="-8"/>
        </w:rPr>
        <w:t xml:space="preserve"> </w:t>
      </w:r>
      <w:r>
        <w:t>their</w:t>
      </w:r>
      <w:r>
        <w:rPr>
          <w:spacing w:val="-9"/>
        </w:rPr>
        <w:t xml:space="preserve"> </w:t>
      </w:r>
      <w:r>
        <w:t>products/services).</w:t>
      </w:r>
    </w:p>
    <w:p w14:paraId="582B5A5B" w14:textId="77777777" w:rsidR="001803D8" w:rsidRDefault="001803D8" w:rsidP="003E2368">
      <w:pPr>
        <w:pStyle w:val="BodyText"/>
        <w:spacing w:before="120" w:after="120" w:line="276" w:lineRule="auto"/>
      </w:pPr>
      <w:r>
        <w:t>The</w:t>
      </w:r>
      <w:r>
        <w:rPr>
          <w:spacing w:val="-6"/>
        </w:rPr>
        <w:t xml:space="preserve"> </w:t>
      </w:r>
      <w:r>
        <w:t>website</w:t>
      </w:r>
      <w:r>
        <w:rPr>
          <w:spacing w:val="-4"/>
        </w:rPr>
        <w:t xml:space="preserve"> </w:t>
      </w:r>
      <w:r>
        <w:t>pages</w:t>
      </w:r>
      <w:r>
        <w:rPr>
          <w:spacing w:val="-5"/>
        </w:rPr>
        <w:t xml:space="preserve"> referenced in</w:t>
      </w:r>
      <w:r>
        <w:rPr>
          <w:spacing w:val="-4"/>
        </w:rPr>
        <w:t xml:space="preserve"> </w:t>
      </w:r>
      <w:r>
        <w:t>this</w:t>
      </w:r>
      <w:r>
        <w:rPr>
          <w:spacing w:val="-5"/>
        </w:rPr>
        <w:t xml:space="preserve"> </w:t>
      </w:r>
      <w:r>
        <w:t>scheme</w:t>
      </w:r>
      <w:r>
        <w:rPr>
          <w:spacing w:val="-6"/>
        </w:rPr>
        <w:t xml:space="preserve"> </w:t>
      </w:r>
      <w:r>
        <w:t>of</w:t>
      </w:r>
      <w:r>
        <w:rPr>
          <w:spacing w:val="-4"/>
        </w:rPr>
        <w:t xml:space="preserve"> </w:t>
      </w:r>
      <w:r>
        <w:t>work</w:t>
      </w:r>
      <w:r>
        <w:rPr>
          <w:spacing w:val="-2"/>
        </w:rPr>
        <w:t xml:space="preserve"> </w:t>
      </w:r>
      <w:r>
        <w:t>were</w:t>
      </w:r>
      <w:r>
        <w:rPr>
          <w:spacing w:val="-6"/>
        </w:rPr>
        <w:t xml:space="preserve"> </w:t>
      </w:r>
      <w:r>
        <w:t>selected</w:t>
      </w:r>
      <w:r>
        <w:rPr>
          <w:spacing w:val="-4"/>
        </w:rPr>
        <w:t xml:space="preserve"> </w:t>
      </w:r>
      <w:r>
        <w:t>when</w:t>
      </w:r>
      <w:r>
        <w:rPr>
          <w:spacing w:val="-6"/>
        </w:rPr>
        <w:t xml:space="preserve"> </w:t>
      </w:r>
      <w:r>
        <w:t>the</w:t>
      </w:r>
      <w:r>
        <w:rPr>
          <w:spacing w:val="-4"/>
        </w:rPr>
        <w:t xml:space="preserve"> </w:t>
      </w:r>
      <w:r>
        <w:t>scheme</w:t>
      </w:r>
      <w:r>
        <w:rPr>
          <w:spacing w:val="-5"/>
        </w:rPr>
        <w:t xml:space="preserve"> </w:t>
      </w:r>
      <w:r>
        <w:t>of</w:t>
      </w:r>
      <w:r>
        <w:rPr>
          <w:spacing w:val="-4"/>
        </w:rPr>
        <w:t xml:space="preserve"> </w:t>
      </w:r>
      <w:r>
        <w:t>work</w:t>
      </w:r>
      <w:r>
        <w:rPr>
          <w:spacing w:val="-3"/>
        </w:rPr>
        <w:t xml:space="preserve"> </w:t>
      </w:r>
      <w:r>
        <w:rPr>
          <w:spacing w:val="-2"/>
        </w:rPr>
        <w:t>was</w:t>
      </w:r>
      <w:r>
        <w:rPr>
          <w:spacing w:val="-4"/>
        </w:rPr>
        <w:t xml:space="preserve"> </w:t>
      </w:r>
      <w:r>
        <w:t>produced.</w:t>
      </w:r>
      <w:r>
        <w:rPr>
          <w:spacing w:val="-6"/>
        </w:rPr>
        <w:t xml:space="preserve"> </w:t>
      </w:r>
      <w:r>
        <w:t>Other</w:t>
      </w:r>
      <w:r>
        <w:rPr>
          <w:spacing w:val="-3"/>
        </w:rPr>
        <w:t xml:space="preserve"> </w:t>
      </w:r>
      <w:r>
        <w:t>aspects</w:t>
      </w:r>
      <w:r>
        <w:rPr>
          <w:spacing w:val="-5"/>
        </w:rPr>
        <w:t xml:space="preserve"> </w:t>
      </w:r>
      <w:r>
        <w:t>of</w:t>
      </w:r>
      <w:r>
        <w:rPr>
          <w:spacing w:val="-4"/>
        </w:rPr>
        <w:t xml:space="preserve"> </w:t>
      </w:r>
      <w:r>
        <w:t>the</w:t>
      </w:r>
      <w:r>
        <w:rPr>
          <w:spacing w:val="-6"/>
        </w:rPr>
        <w:t xml:space="preserve"> </w:t>
      </w:r>
      <w:r>
        <w:t>sites</w:t>
      </w:r>
      <w:r w:rsidR="00470135">
        <w:t xml:space="preserve"> </w:t>
      </w:r>
      <w:r>
        <w:t>were</w:t>
      </w:r>
      <w:r>
        <w:rPr>
          <w:spacing w:val="-8"/>
        </w:rPr>
        <w:t xml:space="preserve"> </w:t>
      </w:r>
      <w:r>
        <w:t>not</w:t>
      </w:r>
      <w:r>
        <w:rPr>
          <w:spacing w:val="-7"/>
        </w:rPr>
        <w:t xml:space="preserve"> </w:t>
      </w:r>
      <w:r>
        <w:t>checked</w:t>
      </w:r>
      <w:r>
        <w:rPr>
          <w:spacing w:val="-7"/>
        </w:rPr>
        <w:t xml:space="preserve"> </w:t>
      </w:r>
      <w:r>
        <w:t>and</w:t>
      </w:r>
      <w:r>
        <w:rPr>
          <w:spacing w:val="-6"/>
        </w:rPr>
        <w:t xml:space="preserve"> </w:t>
      </w:r>
      <w:r>
        <w:t>only</w:t>
      </w:r>
      <w:r>
        <w:rPr>
          <w:spacing w:val="-6"/>
        </w:rPr>
        <w:t xml:space="preserve"> </w:t>
      </w:r>
      <w:r>
        <w:t>the</w:t>
      </w:r>
      <w:r>
        <w:rPr>
          <w:spacing w:val="-8"/>
        </w:rPr>
        <w:t xml:space="preserve"> </w:t>
      </w:r>
      <w:proofErr w:type="gramStart"/>
      <w:r>
        <w:t>particular</w:t>
      </w:r>
      <w:r>
        <w:rPr>
          <w:spacing w:val="-6"/>
        </w:rPr>
        <w:t xml:space="preserve"> </w:t>
      </w:r>
      <w:r>
        <w:t>resources</w:t>
      </w:r>
      <w:proofErr w:type="gramEnd"/>
      <w:r>
        <w:rPr>
          <w:spacing w:val="-7"/>
        </w:rPr>
        <w:t xml:space="preserve"> </w:t>
      </w:r>
      <w:r>
        <w:t>are</w:t>
      </w:r>
      <w:r>
        <w:rPr>
          <w:spacing w:val="-5"/>
        </w:rPr>
        <w:t xml:space="preserve"> </w:t>
      </w:r>
      <w:r>
        <w:t>recommended.</w:t>
      </w:r>
    </w:p>
    <w:p w14:paraId="12364814" w14:textId="4AE6AF1B" w:rsidR="00B41733" w:rsidRDefault="00B41733" w:rsidP="003E2368">
      <w:pPr>
        <w:spacing w:before="120" w:after="120" w:line="276" w:lineRule="auto"/>
        <w:rPr>
          <w:spacing w:val="-1"/>
        </w:rPr>
      </w:pPr>
      <w:r>
        <w:rPr>
          <w:spacing w:val="-1"/>
        </w:rPr>
        <w:br w:type="page"/>
      </w:r>
    </w:p>
    <w:p w14:paraId="45892B52" w14:textId="77777777" w:rsidR="00470135" w:rsidRPr="0043639B" w:rsidRDefault="00470135" w:rsidP="00B41733">
      <w:pPr>
        <w:pStyle w:val="Heading2"/>
        <w:spacing w:before="120" w:after="120" w:line="276" w:lineRule="auto"/>
      </w:pPr>
      <w:r w:rsidRPr="0043639B">
        <w:lastRenderedPageBreak/>
        <w:t>How to get the most out of this scheme of work – integrating syllabus content, skills and teaching strategies</w:t>
      </w:r>
    </w:p>
    <w:p w14:paraId="3A4FC03B" w14:textId="2417E9D6" w:rsidR="003F6BD3" w:rsidRDefault="00470135" w:rsidP="00B41733">
      <w:pPr>
        <w:pStyle w:val="BodyText"/>
        <w:spacing w:before="120" w:after="120" w:line="276" w:lineRule="auto"/>
      </w:pPr>
      <w:r w:rsidRPr="00CA1031">
        <w:t>We have written this scheme of work for the Cambridge</w:t>
      </w:r>
      <w:r>
        <w:t xml:space="preserve"> </w:t>
      </w:r>
      <w:r w:rsidR="00B41733">
        <w:t xml:space="preserve">International AS &amp; A Level </w:t>
      </w:r>
      <w:r w:rsidR="00860EDA" w:rsidRPr="002B1231">
        <w:t xml:space="preserve">Art </w:t>
      </w:r>
      <w:r w:rsidR="00B41733">
        <w:t>&amp;</w:t>
      </w:r>
      <w:r w:rsidR="00860EDA" w:rsidRPr="002B1231">
        <w:t xml:space="preserve"> Design </w:t>
      </w:r>
      <w:r w:rsidRPr="00CA1031">
        <w:t xml:space="preserve">syllabus and it provides some ideas and suggestions of how to cover the </w:t>
      </w:r>
      <w:r w:rsidR="003F6BD3">
        <w:t>content</w:t>
      </w:r>
      <w:r w:rsidRPr="00CA1031">
        <w:t xml:space="preserve"> of the syllabus. We have designed the following features to help guide you through your course. </w:t>
      </w:r>
    </w:p>
    <w:p w14:paraId="1376FDC9" w14:textId="7A0B73F4" w:rsidR="00DB2C1F" w:rsidRDefault="00B41733" w:rsidP="00321D1B">
      <w:pPr>
        <w:jc w:val="center"/>
        <w:rPr>
          <w:rFonts w:ascii="Arial" w:hAnsi="Arial"/>
          <w:bCs/>
          <w:noProof/>
          <w:sz w:val="20"/>
          <w:szCs w:val="20"/>
          <w:lang w:eastAsia="en-GB"/>
        </w:rPr>
      </w:pPr>
      <w:r>
        <w:rPr>
          <w:noProof/>
          <w:lang w:eastAsia="en-GB"/>
        </w:rPr>
        <mc:AlternateContent>
          <mc:Choice Requires="wpg">
            <w:drawing>
              <wp:anchor distT="0" distB="0" distL="114300" distR="114300" simplePos="0" relativeHeight="251663360" behindDoc="0" locked="0" layoutInCell="1" allowOverlap="1" wp14:anchorId="352F2CAF" wp14:editId="3D78E0DD">
                <wp:simplePos x="0" y="0"/>
                <wp:positionH relativeFrom="column">
                  <wp:posOffset>-243840</wp:posOffset>
                </wp:positionH>
                <wp:positionV relativeFrom="paragraph">
                  <wp:posOffset>175895</wp:posOffset>
                </wp:positionV>
                <wp:extent cx="9530080" cy="5020945"/>
                <wp:effectExtent l="38100" t="38100" r="109220" b="122555"/>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530080" cy="5020945"/>
                          <a:chOff x="-152400" y="183515"/>
                          <a:chExt cx="9530080" cy="5020945"/>
                        </a:xfrm>
                      </wpg:grpSpPr>
                      <wps:wsp>
                        <wps:cNvPr id="5" name="AutoShape 2"/>
                        <wps:cNvSpPr>
                          <a:spLocks noChangeArrowheads="1"/>
                        </wps:cNvSpPr>
                        <wps:spPr bwMode="auto">
                          <a:xfrm>
                            <a:off x="-21291" y="183515"/>
                            <a:ext cx="3309620" cy="834390"/>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2BFBCB63" w14:textId="77777777" w:rsidR="00387419" w:rsidRPr="0043639B" w:rsidRDefault="00387419" w:rsidP="00EF031C">
                              <w:pPr>
                                <w:rPr>
                                  <w:rStyle w:val="BodyTextChar"/>
                                  <w:lang w:val="en-GB"/>
                                </w:rPr>
                              </w:pPr>
                              <w:r w:rsidRPr="002D7381">
                                <w:rPr>
                                  <w:rFonts w:ascii="Arial" w:hAnsi="Arial"/>
                                  <w:b/>
                                  <w:color w:val="E21951"/>
                                  <w:sz w:val="20"/>
                                </w:rPr>
                                <w:t>Learning objectives</w:t>
                              </w:r>
                              <w:r w:rsidRPr="00134488">
                                <w:rPr>
                                  <w:rFonts w:ascii="Arial" w:hAnsi="Arial"/>
                                  <w:color w:val="C30045"/>
                                  <w:sz w:val="20"/>
                                </w:rPr>
                                <w:t xml:space="preserve"> </w:t>
                              </w:r>
                              <w:r w:rsidRPr="0043639B">
                                <w:rPr>
                                  <w:rStyle w:val="BodyTextChar"/>
                                  <w:lang w:val="en-GB"/>
                                </w:rPr>
                                <w:t>help your learners by making it clear the knowledge they are trying to build. Pass these on to your learners by expressing them as ‘We are learning to / about…’.</w:t>
                              </w:r>
                            </w:p>
                          </w:txbxContent>
                        </wps:txbx>
                        <wps:bodyPr rot="0" vert="horz" wrap="square" lIns="91440" tIns="91440" rIns="91440" bIns="91440" anchor="t" anchorCtr="0" upright="1">
                          <a:noAutofit/>
                        </wps:bodyPr>
                      </wps:wsp>
                      <wps:wsp>
                        <wps:cNvPr id="6" name="AutoShape 3"/>
                        <wps:cNvSpPr>
                          <a:spLocks noChangeArrowheads="1"/>
                        </wps:cNvSpPr>
                        <wps:spPr bwMode="auto">
                          <a:xfrm>
                            <a:off x="-152400" y="1884269"/>
                            <a:ext cx="2528374" cy="1206168"/>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6DC0C050" w14:textId="6AABA0C2" w:rsidR="00387419" w:rsidRPr="0043639B" w:rsidRDefault="00387419" w:rsidP="00EF031C">
                              <w:pPr>
                                <w:rPr>
                                  <w:rStyle w:val="BodyTextChar"/>
                                  <w:lang w:val="en-GB"/>
                                </w:rPr>
                              </w:pPr>
                              <w:r w:rsidRPr="002D7381">
                                <w:rPr>
                                  <w:rFonts w:ascii="Arial" w:hAnsi="Arial"/>
                                  <w:b/>
                                  <w:color w:val="E21951"/>
                                  <w:sz w:val="20"/>
                                </w:rPr>
                                <w:t>Extension activities</w:t>
                              </w:r>
                              <w:r w:rsidRPr="00134488">
                                <w:rPr>
                                  <w:rFonts w:ascii="Arial" w:hAnsi="Arial"/>
                                  <w:color w:val="C30045"/>
                                  <w:sz w:val="20"/>
                                </w:rPr>
                                <w:t xml:space="preserve"> </w:t>
                              </w:r>
                              <w:r w:rsidRPr="0043639B">
                                <w:rPr>
                                  <w:rStyle w:val="BodyTextChar"/>
                                  <w:lang w:val="en-GB"/>
                                </w:rPr>
                                <w:t xml:space="preserve">provide your </w:t>
                              </w:r>
                              <w:r>
                                <w:rPr>
                                  <w:rStyle w:val="BodyTextChar"/>
                                  <w:lang w:val="en-GB"/>
                                </w:rPr>
                                <w:t>more able</w:t>
                              </w:r>
                              <w:r w:rsidRPr="0043639B">
                                <w:rPr>
                                  <w:rStyle w:val="BodyTextChar"/>
                                  <w:lang w:val="en-GB"/>
                                </w:rPr>
                                <w:t xml:space="preserve"> learners with further challenge beyond the basic content of the course. Innovation and independent learning are the basis of these activities.</w:t>
                              </w:r>
                            </w:p>
                          </w:txbxContent>
                        </wps:txbx>
                        <wps:bodyPr rot="0" vert="horz" wrap="square" lIns="91440" tIns="91440" rIns="91440" bIns="91440" anchor="t" anchorCtr="0" upright="1">
                          <a:noAutofit/>
                        </wps:bodyPr>
                      </wps:wsp>
                      <wps:wsp>
                        <wps:cNvPr id="7" name="AutoShape 4"/>
                        <wps:cNvSpPr>
                          <a:spLocks noChangeArrowheads="1"/>
                        </wps:cNvSpPr>
                        <wps:spPr bwMode="auto">
                          <a:xfrm>
                            <a:off x="217395" y="3762375"/>
                            <a:ext cx="3459480" cy="1341755"/>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33B0A427" w14:textId="77777777" w:rsidR="005969F8" w:rsidRPr="00EC0FD8" w:rsidRDefault="005969F8" w:rsidP="005969F8">
                              <w:pPr>
                                <w:pStyle w:val="BodyText"/>
                                <w:rPr>
                                  <w:rStyle w:val="WebLink"/>
                                </w:rPr>
                              </w:pPr>
                              <w:r w:rsidRPr="00986115">
                                <w:rPr>
                                  <w:b/>
                                  <w:color w:val="E21951"/>
                                </w:rPr>
                                <w:t>Past papers, specimen papers</w:t>
                              </w:r>
                              <w:r w:rsidRPr="00E0484B">
                                <w:t xml:space="preserve"> </w:t>
                              </w:r>
                              <w:r>
                                <w:t>and</w:t>
                              </w:r>
                              <w:r w:rsidRPr="00C7515C">
                                <w:rPr>
                                  <w:color w:val="EA5B0C"/>
                                </w:rPr>
                                <w:t xml:space="preserve"> </w:t>
                              </w:r>
                              <w:r w:rsidRPr="00986115">
                                <w:rPr>
                                  <w:b/>
                                  <w:color w:val="E21951"/>
                                </w:rPr>
                                <w:t>mark schemes</w:t>
                              </w:r>
                              <w:r w:rsidRPr="00986115">
                                <w:rPr>
                                  <w:color w:val="E21951"/>
                                </w:rPr>
                                <w:t xml:space="preserve"> </w:t>
                              </w:r>
                              <w:r w:rsidRPr="00EC0FD8">
                                <w:t xml:space="preserve">are available for you to download from the </w:t>
                              </w:r>
                              <w:hyperlink r:id="rId28" w:history="1">
                                <w:r w:rsidRPr="00EC0FD8">
                                  <w:rPr>
                                    <w:rStyle w:val="WebLink"/>
                                  </w:rPr>
                                  <w:t>School Support Hub</w:t>
                                </w:r>
                              </w:hyperlink>
                              <w:r>
                                <w:rPr>
                                  <w:rStyle w:val="WebLink"/>
                                </w:rPr>
                                <w:t>.</w:t>
                              </w:r>
                            </w:p>
                            <w:p w14:paraId="1A96475C" w14:textId="77777777" w:rsidR="005969F8" w:rsidRPr="00EC0FD8" w:rsidRDefault="005969F8" w:rsidP="005969F8">
                              <w:pPr>
                                <w:pStyle w:val="BodyText"/>
                                <w:rPr>
                                  <w:b/>
                                  <w:color w:val="DD5D2B"/>
                                </w:rPr>
                              </w:pPr>
                              <w:r w:rsidRPr="00EC0FD8">
                                <w:t>Using these resources with your learners allows you to check their progress and give them confidence and understanding.</w:t>
                              </w:r>
                            </w:p>
                          </w:txbxContent>
                        </wps:txbx>
                        <wps:bodyPr rot="0" vert="horz" wrap="square" lIns="91440" tIns="91440" rIns="91440" bIns="91440" anchor="t" anchorCtr="0" upright="1">
                          <a:noAutofit/>
                        </wps:bodyPr>
                      </wps:wsp>
                      <wps:wsp>
                        <wps:cNvPr id="8" name="AutoShape 5"/>
                        <wps:cNvSpPr>
                          <a:spLocks noChangeArrowheads="1"/>
                        </wps:cNvSpPr>
                        <wps:spPr bwMode="auto">
                          <a:xfrm>
                            <a:off x="4807884" y="4017010"/>
                            <a:ext cx="3538220" cy="1187450"/>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71C0FFF3" w14:textId="77777777" w:rsidR="00387419" w:rsidRPr="00E0484B" w:rsidRDefault="00387419" w:rsidP="0043639B">
                              <w:pPr>
                                <w:pStyle w:val="BodyText"/>
                              </w:pPr>
                              <w:r w:rsidRPr="002D7381">
                                <w:rPr>
                                  <w:b/>
                                  <w:color w:val="E21951"/>
                                </w:rPr>
                                <w:t>Formative assessment (F)</w:t>
                              </w:r>
                              <w:r w:rsidRPr="00134488">
                                <w:rPr>
                                  <w:color w:val="C30045"/>
                                </w:rPr>
                                <w:t xml:space="preserve"> </w:t>
                              </w:r>
                              <w:r>
                                <w:t>is</w:t>
                              </w:r>
                              <w:r w:rsidRPr="00E0484B">
                                <w:t xml:space="preserve"> </w:t>
                              </w:r>
                              <w:r>
                                <w:t xml:space="preserve">on-going assessment which informs you about the progress of your learners. </w:t>
                              </w:r>
                              <w:proofErr w:type="gramStart"/>
                              <w:r>
                                <w:t>Don’t</w:t>
                              </w:r>
                              <w:proofErr w:type="gramEnd"/>
                              <w:r>
                                <w:t xml:space="preserve"> forget to leave time to review what your learners have learnt, you could try question and answer, tests, quizzes, ‘mind maps’, or ‘concept maps’. These kinds of activities can be found in the scheme of work</w:t>
                              </w:r>
                              <w:r w:rsidRPr="00E0484B">
                                <w:t>.</w:t>
                              </w:r>
                            </w:p>
                          </w:txbxContent>
                        </wps:txbx>
                        <wps:bodyPr rot="0" vert="horz" wrap="square" lIns="91440" tIns="91440" rIns="91440" bIns="91440" anchor="t" anchorCtr="0" upright="1">
                          <a:noAutofit/>
                        </wps:bodyPr>
                      </wps:wsp>
                      <wps:wsp>
                        <wps:cNvPr id="9" name="AutoShape 6"/>
                        <wps:cNvSpPr>
                          <a:spLocks noChangeArrowheads="1"/>
                        </wps:cNvSpPr>
                        <wps:spPr bwMode="auto">
                          <a:xfrm>
                            <a:off x="5065059" y="183515"/>
                            <a:ext cx="3028950" cy="1017905"/>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5EB123FB" w14:textId="77777777" w:rsidR="00387419" w:rsidRPr="00E0484B" w:rsidRDefault="00387419" w:rsidP="00EF031C">
                              <w:pPr>
                                <w:rPr>
                                  <w:rFonts w:ascii="Arial" w:hAnsi="Arial"/>
                                  <w:sz w:val="20"/>
                                </w:rPr>
                              </w:pPr>
                              <w:r w:rsidRPr="002D7381">
                                <w:rPr>
                                  <w:rFonts w:ascii="Arial" w:hAnsi="Arial"/>
                                  <w:b/>
                                  <w:color w:val="E21951"/>
                                  <w:sz w:val="20"/>
                                </w:rPr>
                                <w:t>Suggested teaching activities</w:t>
                              </w:r>
                              <w:r w:rsidRPr="00134488">
                                <w:rPr>
                                  <w:rFonts w:ascii="Arial" w:hAnsi="Arial"/>
                                  <w:color w:val="C30045"/>
                                  <w:sz w:val="20"/>
                                </w:rPr>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wps:txbx>
                        <wps:bodyPr rot="0" vert="horz" wrap="square" lIns="91440" tIns="91440" rIns="91440" bIns="91440" anchor="t" anchorCtr="0" upright="1">
                          <a:noAutofit/>
                        </wps:bodyPr>
                      </wps:wsp>
                      <wps:wsp>
                        <wps:cNvPr id="10" name="AutoShape 7"/>
                        <wps:cNvSpPr>
                          <a:spLocks noChangeArrowheads="1"/>
                        </wps:cNvSpPr>
                        <wps:spPr bwMode="auto">
                          <a:xfrm>
                            <a:off x="8162925" y="1376643"/>
                            <a:ext cx="1214755" cy="1762760"/>
                          </a:xfrm>
                          <a:prstGeom prst="roundRect">
                            <a:avLst>
                              <a:gd name="adj" fmla="val 16667"/>
                            </a:avLst>
                          </a:prstGeom>
                          <a:solidFill>
                            <a:schemeClr val="bg1">
                              <a:lumMod val="100000"/>
                              <a:lumOff val="0"/>
                            </a:schemeClr>
                          </a:solidFill>
                          <a:ln w="12700">
                            <a:solidFill>
                              <a:srgbClr val="E21951"/>
                            </a:solidFill>
                            <a:round/>
                            <a:headEnd type="none" w="med" len="med"/>
                            <a:tailEnd type="none" w="med" len="med"/>
                          </a:ln>
                          <a:effectLst>
                            <a:outerShdw blurRad="50800" dist="38100" dir="2700000" algn="tl" rotWithShape="0">
                              <a:prstClr val="black">
                                <a:alpha val="40000"/>
                              </a:prstClr>
                            </a:outerShdw>
                          </a:effectLst>
                        </wps:spPr>
                        <wps:txbx>
                          <w:txbxContent>
                            <w:p w14:paraId="37460A5C" w14:textId="77777777" w:rsidR="00387419" w:rsidRPr="0043639B" w:rsidRDefault="00387419" w:rsidP="00EF031C">
                              <w:pPr>
                                <w:rPr>
                                  <w:rStyle w:val="BodyTextChar"/>
                                  <w:lang w:val="en-GB"/>
                                </w:rPr>
                              </w:pPr>
                              <w:r w:rsidRPr="002D7381">
                                <w:rPr>
                                  <w:rFonts w:ascii="Arial" w:hAnsi="Arial"/>
                                  <w:b/>
                                  <w:color w:val="E21951"/>
                                  <w:sz w:val="20"/>
                                </w:rPr>
                                <w:t>Independent study (I)</w:t>
                              </w:r>
                              <w:r w:rsidRPr="00134488">
                                <w:rPr>
                                  <w:rFonts w:ascii="Arial" w:hAnsi="Arial"/>
                                  <w:color w:val="C30045"/>
                                  <w:sz w:val="20"/>
                                </w:rPr>
                                <w:t xml:space="preserve"> </w:t>
                              </w:r>
                              <w:r w:rsidRPr="0043639B">
                                <w:rPr>
                                  <w:rStyle w:val="BodyTextChar"/>
                                  <w:lang w:val="en-GB"/>
                                </w:rPr>
                                <w:t>gives your learners the opportunity to develop their own ideas and understanding with direct input from you.</w:t>
                              </w:r>
                            </w:p>
                          </w:txbxContent>
                        </wps:txbx>
                        <wps:bodyPr rot="0" vert="horz" wrap="square" lIns="91440" tIns="91440" rIns="91440" bIns="91440" anchor="t" anchorCtr="0" upright="1">
                          <a:noAutofit/>
                        </wps:bodyPr>
                      </wps:wsp>
                    </wpg:wgp>
                  </a:graphicData>
                </a:graphic>
                <wp14:sizeRelH relativeFrom="page">
                  <wp14:pctWidth>0</wp14:pctWidth>
                </wp14:sizeRelH>
                <wp14:sizeRelV relativeFrom="margin">
                  <wp14:pctHeight>0</wp14:pctHeight>
                </wp14:sizeRelV>
              </wp:anchor>
            </w:drawing>
          </mc:Choice>
          <mc:Fallback>
            <w:pict>
              <v:group w14:anchorId="352F2CAF" id="Group 1" o:spid="_x0000_s1026" style="position:absolute;left:0;text-align:left;margin-left:-19.2pt;margin-top:13.85pt;width:750.4pt;height:395.35pt;z-index:251663360;mso-height-relative:margin" coordorigin="-1524,1835" coordsize="95300,502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jibQbwQAAG8bAAAOAAAAZHJzL2Uyb0RvYy54bWzsWdtu3DYQfS/QfyD0bq9I3RdeB4HjGAXS&#10;Nohb9JkrUZeGElWKa6379R2OLpZ3UTSNGwMF5IcFKZHDmTPD40Pq6s2xluRB6K5Szc6hl65DRJOq&#10;rGqKnfPrL+8vYod0hjcZl6oRO+dRdM6b6++/u+rbrWCqVDITmoCRptv27c4pjWm3m02XlqLm3aVq&#10;RQMvc6VrbqCri02meQ/Wa7lhrhtueqWzVqtUdB08fTe8dK7Rfp6L1Pyc550wRO4c8M3gr8bfvf3d&#10;XF/xbaF5W1bp6Ab/Ci9qXjWw6GzqHTecHHR1ZqquUq06lZvLVNUbledVKjAGiIa6J9HcaXVoMZZi&#10;2xftDBNAe4LTV5tNf3r4qEmVQe4c0vAaUoSrEmqh6dtiCyPudHvfftRDfND8oNLPHbzenL63/eJp&#10;8DHXtZ0EYZIjYv44Yy6OhqTwMAk8140hNSm8C1zmJn4wZCUtIXV23gUNmO/CEBhBYy+g84DbfzCy&#10;4dvBB/R09qxvodi6Jzy7l+F5X/JWYJo6i9aIZzDh+fZgFA4hbMAUR02AdgOapFE3JW8K8VZr1ZeC&#10;Z+AU5gBcX0ywnQ5yQfb9jyqDbHGwjpV3AvYFoyyBnJ5gNsHueW4SshH22PO9BPfCDBjftrozd0LV&#10;xDZ2DpRik32C/YSL8YcPncF6yMaq4dnvDslrCbvngUtCwzCMbLhgcRwMrcmmndkpWWXvKymxY/e7&#10;uJGawOSdsy8oLiMPNUQ5PKOu/RtKA57b2sCxk99IGdYErvnMumxID2iyCOafL62L/bzwLaNJMMB+&#10;4iHGj2xhk3PbZMQ8toB/A7TmWPO1yBwiBbCgbeFIwyv5JSMBGdlYxwQy1gitOhih78usJ3t50J84&#10;7NEAdgrkLKtsRrwYILEdoDMbmkWHcFmAB0Y6RCvzW2VKrDy766x9i/8c617y9DM+5rIt+YAm7DMw&#10;M+RtHI14zs5gb+EnlqetSMsW3dYc90eYbZt7lT1CoYIfuPXhnwQ0SqX/BLiAcHdO98eBawBP/tBA&#10;sSfU9yEAs+zoZWe/7PAmBVMQKYSMzRszsPqh1VVRwkpDBTXKbr+8MjakJ6/GDpDA4Os3Z4PwnA08&#10;C7N1CTjjm7PBMwqNfRYmQ4lOfMACFnuRP9AwZW5Iw3gsg4lYps27EgJS1koIAzt9ASGM+mLlhXOV&#10;EJ3zgv+KvMBo5CWgVEAleFHIvGiUVhMteH6Q+JM6o55PowBHrDph1Qkv1glIC7MmXuXC4vAAp+bh&#10;MPZ0eMB990pyAbZ8FMegBoAXfJdGcDR9Lhe8wIvZdHygNI78YFKNq1xYzw9WbM+nDWz/m/MD8sKs&#10;jldeWPBCcs4L4SvKhcANAzcAJ/7uVsFlcQJMgJc5FIgjcVe5APcZ67XCf3CtgLQwi+OVFha0AP+e&#10;z/QC3r69kl6IacgSNpwjKBwkQh/pGy60xgtayqhvjw4DMcBJIwpXvbASg1WXL79vRGKY5fH/hRjw&#10;kwR81UF5NH6Bsp+Nln1oL7+TXf8FAAD//wMAUEsDBBQABgAIAAAAIQCISL9W4QAAAAsBAAAPAAAA&#10;ZHJzL2Rvd25yZXYueG1sTI/BboJAEIbvTfoOmzHpTRfQKkEGY0zbk2lSbdL0NsIIRHaXsCvg23c9&#10;1ePM/+Wfb9LNqBrRc2droxHCWQCCdW6KWpcI38f3aQzCOtIFNUYzwo0tbLLnp5SSwgz6i/uDK4Uv&#10;0TYhhMq5NpHS5hUrsjPTsvbZ2XSKnB+7UhYdDb5cNTIKgqVUVGt/oaKWdxXnl8NVIXwMNGzn4Vu/&#10;v5x3t9/j6+fPPmTEl8m4XYNwPLp/GO76Xh0y73QyV11Y0SBM5/HCowjRagXiDiyWkd+cEOLQRzJL&#10;5eMP2R8AAAD//wMAUEsBAi0AFAAGAAgAAAAhALaDOJL+AAAA4QEAABMAAAAAAAAAAAAAAAAAAAAA&#10;AFtDb250ZW50X1R5cGVzXS54bWxQSwECLQAUAAYACAAAACEAOP0h/9YAAACUAQAACwAAAAAAAAAA&#10;AAAAAAAvAQAAX3JlbHMvLnJlbHNQSwECLQAUAAYACAAAACEAx44m0G8EAABvGwAADgAAAAAAAAAA&#10;AAAAAAAuAgAAZHJzL2Uyb0RvYy54bWxQSwECLQAUAAYACAAAACEAiEi/VuEAAAALAQAADwAAAAAA&#10;AAAAAAAAAADJBgAAZHJzL2Rvd25yZXYueG1sUEsFBgAAAAAEAAQA8wAAANcHAAAAAA==&#10;">
                <v:roundrect id="AutoShape 2" o:spid="_x0000_s1027" style="position:absolute;left:-212;top:1835;width:33095;height:8344;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Uie4wwAAANoAAAAPAAAAZHJzL2Rvd25yZXYueG1sRI9PawIx&#10;FMTvBb9DeEJvNWuhUlejiFhaRIr/Dh4fm+fu4uZlSdLd9NsbodDjMDO/YebLaBrRkfO1ZQXjUQaC&#10;uLC65lLB+fTx8g7CB2SNjWVS8EselovB0xxzbXs+UHcMpUgQ9jkqqEJocyl9UZFBP7ItcfKu1hkM&#10;SbpSaod9gptGvmbZRBqsOS1U2NK6ouJ2/DEK3PT66bq49ftNX1Pctrvvw8Ur9TyMqxmIQDH8h//a&#10;X1rBGzyupBsgF3cAAAD//wMAUEsBAi0AFAAGAAgAAAAhANvh9svuAAAAhQEAABMAAAAAAAAAAAAA&#10;AAAAAAAAAFtDb250ZW50X1R5cGVzXS54bWxQSwECLQAUAAYACAAAACEAWvQsW78AAAAVAQAACwAA&#10;AAAAAAAAAAAAAAAfAQAAX3JlbHMvLnJlbHNQSwECLQAUAAYACAAAACEAg1InuMMAAADaAAAADwAA&#10;AAAAAAAAAAAAAAAHAgAAZHJzL2Rvd25yZXYueG1sUEsFBgAAAAADAAMAtwAAAPcCAAAAAA==&#10;" fillcolor="white [3212]" strokecolor="#e21951" strokeweight="1pt">
                  <v:shadow on="t" color="black" opacity="26214f" origin="-.5,-.5" offset=".74836mm,.74836mm"/>
                  <v:textbox inset=",7.2pt,,7.2pt">
                    <w:txbxContent>
                      <w:p w14:paraId="2BFBCB63" w14:textId="77777777" w:rsidR="00387419" w:rsidRPr="0043639B" w:rsidRDefault="00387419" w:rsidP="00EF031C">
                        <w:pPr>
                          <w:rPr>
                            <w:rStyle w:val="BodyTextChar"/>
                            <w:lang w:val="en-GB"/>
                          </w:rPr>
                        </w:pPr>
                        <w:r w:rsidRPr="002D7381">
                          <w:rPr>
                            <w:rFonts w:ascii="Arial" w:hAnsi="Arial"/>
                            <w:b/>
                            <w:color w:val="E21951"/>
                            <w:sz w:val="20"/>
                          </w:rPr>
                          <w:t>Learning objectives</w:t>
                        </w:r>
                        <w:r w:rsidRPr="00134488">
                          <w:rPr>
                            <w:rFonts w:ascii="Arial" w:hAnsi="Arial"/>
                            <w:color w:val="C30045"/>
                            <w:sz w:val="20"/>
                          </w:rPr>
                          <w:t xml:space="preserve"> </w:t>
                        </w:r>
                        <w:r w:rsidRPr="0043639B">
                          <w:rPr>
                            <w:rStyle w:val="BodyTextChar"/>
                            <w:lang w:val="en-GB"/>
                          </w:rPr>
                          <w:t>help your learners by making it clear the knowledge they are trying to build. Pass these on to your learners by expressing them as ‘We are learning to / about…’.</w:t>
                        </w:r>
                      </w:p>
                    </w:txbxContent>
                  </v:textbox>
                </v:roundrect>
                <v:roundrect id="AutoShape 3" o:spid="_x0000_s1028" style="position:absolute;left:-1524;top:18842;width:25283;height:12062;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gLnPwwAAANoAAAAPAAAAZHJzL2Rvd25yZXYueG1sRI9La8Mw&#10;EITvhfwHsYHcGjk9hMSJHEpJaQih5HXocbHWD2qtjKTa6r+vCoUeh5n5htnuounEQM63lhUs5hkI&#10;4tLqlmsF99vr4wqED8gaO8uk4Js87IrJwxZzbUe+0HANtUgQ9jkqaELocyl92ZBBP7c9cfIq6wyG&#10;JF0ttcMxwU0nn7JsKQ22nBYa7OmlofLz+mUUuHX15oZ49Of92FI89qf3y4dXajaNzxsQgWL4D/+1&#10;D1rBEn6vpBsgix8AAAD//wMAUEsBAi0AFAAGAAgAAAAhANvh9svuAAAAhQEAABMAAAAAAAAAAAAA&#10;AAAAAAAAAFtDb250ZW50X1R5cGVzXS54bWxQSwECLQAUAAYACAAAACEAWvQsW78AAAAVAQAACwAA&#10;AAAAAAAAAAAAAAAfAQAAX3JlbHMvLnJlbHNQSwECLQAUAAYACAAAACEAc4C5z8MAAADaAAAADwAA&#10;AAAAAAAAAAAAAAAHAgAAZHJzL2Rvd25yZXYueG1sUEsFBgAAAAADAAMAtwAAAPcCAAAAAA==&#10;" fillcolor="white [3212]" strokecolor="#e21951" strokeweight="1pt">
                  <v:shadow on="t" color="black" opacity="26214f" origin="-.5,-.5" offset=".74836mm,.74836mm"/>
                  <v:textbox inset=",7.2pt,,7.2pt">
                    <w:txbxContent>
                      <w:p w14:paraId="6DC0C050" w14:textId="6AABA0C2" w:rsidR="00387419" w:rsidRPr="0043639B" w:rsidRDefault="00387419" w:rsidP="00EF031C">
                        <w:pPr>
                          <w:rPr>
                            <w:rStyle w:val="BodyTextChar"/>
                            <w:lang w:val="en-GB"/>
                          </w:rPr>
                        </w:pPr>
                        <w:r w:rsidRPr="002D7381">
                          <w:rPr>
                            <w:rFonts w:ascii="Arial" w:hAnsi="Arial"/>
                            <w:b/>
                            <w:color w:val="E21951"/>
                            <w:sz w:val="20"/>
                          </w:rPr>
                          <w:t>Extension activities</w:t>
                        </w:r>
                        <w:r w:rsidRPr="00134488">
                          <w:rPr>
                            <w:rFonts w:ascii="Arial" w:hAnsi="Arial"/>
                            <w:color w:val="C30045"/>
                            <w:sz w:val="20"/>
                          </w:rPr>
                          <w:t xml:space="preserve"> </w:t>
                        </w:r>
                        <w:r w:rsidRPr="0043639B">
                          <w:rPr>
                            <w:rStyle w:val="BodyTextChar"/>
                            <w:lang w:val="en-GB"/>
                          </w:rPr>
                          <w:t xml:space="preserve">provide your </w:t>
                        </w:r>
                        <w:r>
                          <w:rPr>
                            <w:rStyle w:val="BodyTextChar"/>
                            <w:lang w:val="en-GB"/>
                          </w:rPr>
                          <w:t>more able</w:t>
                        </w:r>
                        <w:r w:rsidRPr="0043639B">
                          <w:rPr>
                            <w:rStyle w:val="BodyTextChar"/>
                            <w:lang w:val="en-GB"/>
                          </w:rPr>
                          <w:t xml:space="preserve"> learners with further challenge beyond the basic content of the course. Innovation and independent learning are the basis of these activities.</w:t>
                        </w:r>
                      </w:p>
                    </w:txbxContent>
                  </v:textbox>
                </v:roundrect>
                <v:roundrect id="AutoShape 4" o:spid="_x0000_s1029" style="position:absolute;left:2173;top:37623;width:34595;height:13418;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BxUwwAAANoAAAAPAAAAZHJzL2Rvd25yZXYueG1sRI9PawIx&#10;FMTvBb9DeEJvNWsPta5GEbG0iBT/HTw+Ns/dxc3LkqS76bc3QqHHYWZ+w8yX0TSiI+drywrGowwE&#10;cWF1zaWC8+nj5R2ED8gaG8uk4Jc8LBeDpznm2vZ8oO4YSpEg7HNUUIXQ5lL6oiKDfmRb4uRdrTMY&#10;knSl1A77BDeNfM2yN2mw5rRQYUvriorb8ccocNPrp+vi1u83fU1x2+6+Dxev1PMwrmYgAsXwH/5r&#10;f2kFE3hcSTdALu4AAAD//wMAUEsBAi0AFAAGAAgAAAAhANvh9svuAAAAhQEAABMAAAAAAAAAAAAA&#10;AAAAAAAAAFtDb250ZW50X1R5cGVzXS54bWxQSwECLQAUAAYACAAAACEAWvQsW78AAAAVAQAACwAA&#10;AAAAAAAAAAAAAAAfAQAAX3JlbHMvLnJlbHNQSwECLQAUAAYACAAAACEAHMwcVMMAAADaAAAADwAA&#10;AAAAAAAAAAAAAAAHAgAAZHJzL2Rvd25yZXYueG1sUEsFBgAAAAADAAMAtwAAAPcCAAAAAA==&#10;" fillcolor="white [3212]" strokecolor="#e21951" strokeweight="1pt">
                  <v:shadow on="t" color="black" opacity="26214f" origin="-.5,-.5" offset=".74836mm,.74836mm"/>
                  <v:textbox inset=",7.2pt,,7.2pt">
                    <w:txbxContent>
                      <w:p w14:paraId="33B0A427" w14:textId="77777777" w:rsidR="005969F8" w:rsidRPr="00EC0FD8" w:rsidRDefault="005969F8" w:rsidP="005969F8">
                        <w:pPr>
                          <w:pStyle w:val="BodyText"/>
                          <w:rPr>
                            <w:rStyle w:val="WebLink"/>
                          </w:rPr>
                        </w:pPr>
                        <w:r w:rsidRPr="00986115">
                          <w:rPr>
                            <w:b/>
                            <w:color w:val="E21951"/>
                          </w:rPr>
                          <w:t>Past papers, specimen papers</w:t>
                        </w:r>
                        <w:r w:rsidRPr="00E0484B">
                          <w:t xml:space="preserve"> </w:t>
                        </w:r>
                        <w:r>
                          <w:t>and</w:t>
                        </w:r>
                        <w:r w:rsidRPr="00C7515C">
                          <w:rPr>
                            <w:color w:val="EA5B0C"/>
                          </w:rPr>
                          <w:t xml:space="preserve"> </w:t>
                        </w:r>
                        <w:r w:rsidRPr="00986115">
                          <w:rPr>
                            <w:b/>
                            <w:color w:val="E21951"/>
                          </w:rPr>
                          <w:t>mark schemes</w:t>
                        </w:r>
                        <w:r w:rsidRPr="00986115">
                          <w:rPr>
                            <w:color w:val="E21951"/>
                          </w:rPr>
                          <w:t xml:space="preserve"> </w:t>
                        </w:r>
                        <w:r w:rsidRPr="00EC0FD8">
                          <w:t xml:space="preserve">are available for you to download from the </w:t>
                        </w:r>
                        <w:hyperlink r:id="rId29" w:history="1">
                          <w:r w:rsidRPr="00EC0FD8">
                            <w:rPr>
                              <w:rStyle w:val="WebLink"/>
                            </w:rPr>
                            <w:t>School Support Hub</w:t>
                          </w:r>
                        </w:hyperlink>
                        <w:r>
                          <w:rPr>
                            <w:rStyle w:val="WebLink"/>
                          </w:rPr>
                          <w:t>.</w:t>
                        </w:r>
                      </w:p>
                      <w:p w14:paraId="1A96475C" w14:textId="77777777" w:rsidR="005969F8" w:rsidRPr="00EC0FD8" w:rsidRDefault="005969F8" w:rsidP="005969F8">
                        <w:pPr>
                          <w:pStyle w:val="BodyText"/>
                          <w:rPr>
                            <w:b/>
                            <w:color w:val="DD5D2B"/>
                          </w:rPr>
                        </w:pPr>
                        <w:r w:rsidRPr="00EC0FD8">
                          <w:t>Using these resources with your learners allows you to check their progress and give them confidence and understanding.</w:t>
                        </w:r>
                      </w:p>
                    </w:txbxContent>
                  </v:textbox>
                </v:roundrect>
                <v:roundrect id="AutoShape 5" o:spid="_x0000_s1030" style="position:absolute;left:48078;top:40170;width:35383;height:11874;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U4gmvwAAANoAAAAPAAAAZHJzL2Rvd25yZXYueG1sRE/Pa8Iw&#10;FL4P/B/CE7zNVA9jq0YRUTZExqoePD6aZ1tsXkqStfG/N4fBjh/f7+U6mlb05HxjWcFsmoEgLq1u&#10;uFJwOe9f30H4gKyxtUwKHuRhvRq9LDHXduCC+lOoRAphn6OCOoQul9KXNRn0U9sRJ+5mncGQoKuk&#10;djikcNPKeZa9SYMNp4YaO9rWVN5Pv0aB+7h9uj4e/M9uaCgeuuN3cfVKTcZxswARKIZ/8Z/7SytI&#10;W9OVdAPk6gkAAP//AwBQSwECLQAUAAYACAAAACEA2+H2y+4AAACFAQAAEwAAAAAAAAAAAAAAAAAA&#10;AAAAW0NvbnRlbnRfVHlwZXNdLnhtbFBLAQItABQABgAIAAAAIQBa9CxbvwAAABUBAAALAAAAAAAA&#10;AAAAAAAAAB8BAABfcmVscy8ucmVsc1BLAQItABQABgAIAAAAIQBtU4gmvwAAANoAAAAPAAAAAAAA&#10;AAAAAAAAAAcCAABkcnMvZG93bnJldi54bWxQSwUGAAAAAAMAAwC3AAAA8wIAAAAA&#10;" fillcolor="white [3212]" strokecolor="#e21951" strokeweight="1pt">
                  <v:shadow on="t" color="black" opacity="26214f" origin="-.5,-.5" offset=".74836mm,.74836mm"/>
                  <v:textbox inset=",7.2pt,,7.2pt">
                    <w:txbxContent>
                      <w:p w14:paraId="71C0FFF3" w14:textId="77777777" w:rsidR="00387419" w:rsidRPr="00E0484B" w:rsidRDefault="00387419" w:rsidP="0043639B">
                        <w:pPr>
                          <w:pStyle w:val="BodyText"/>
                        </w:pPr>
                        <w:r w:rsidRPr="002D7381">
                          <w:rPr>
                            <w:b/>
                            <w:color w:val="E21951"/>
                          </w:rPr>
                          <w:t>Formative assessment (F)</w:t>
                        </w:r>
                        <w:r w:rsidRPr="00134488">
                          <w:rPr>
                            <w:color w:val="C30045"/>
                          </w:rPr>
                          <w:t xml:space="preserve"> </w:t>
                        </w:r>
                        <w:r>
                          <w:t>is</w:t>
                        </w:r>
                        <w:r w:rsidRPr="00E0484B">
                          <w:t xml:space="preserve"> </w:t>
                        </w:r>
                        <w:r>
                          <w:t xml:space="preserve">on-going assessment which informs you about the progress of your learners. </w:t>
                        </w:r>
                        <w:proofErr w:type="gramStart"/>
                        <w:r>
                          <w:t>Don’t</w:t>
                        </w:r>
                        <w:proofErr w:type="gramEnd"/>
                        <w:r>
                          <w:t xml:space="preserve"> forget to leave time to review what your learners have learnt, you could try question and answer, tests, quizzes, ‘mind maps’, or ‘concept maps’. These kinds of activities can be found in the scheme of work</w:t>
                        </w:r>
                        <w:r w:rsidRPr="00E0484B">
                          <w:t>.</w:t>
                        </w:r>
                      </w:p>
                    </w:txbxContent>
                  </v:textbox>
                </v:roundrect>
                <v:roundrect id="AutoShape 6" o:spid="_x0000_s1031" style="position:absolute;left:50650;top:1835;width:30290;height:10179;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Hy29wwAAANoAAAAPAAAAZHJzL2Rvd25yZXYueG1sRI9PawIx&#10;FMTvBb9DeEJvNasHqatRRJSKFKl/Dh4fm+fu4uZlSdLd9Ns3BaHHYWZ+wyxW0TSiI+drywrGowwE&#10;cWF1zaWC62X39g7CB2SNjWVS8EMeVsvBywJzbXs+UXcOpUgQ9jkqqEJocyl9UZFBP7ItcfLu1hkM&#10;SbpSaod9gptGTrJsKg3WnBYqbGlTUfE4fxsFbnb/cF08+K9tX1M8tJ/H080r9TqM6zmIQDH8h5/t&#10;vVYwg78r6QbI5S8AAAD//wMAUEsBAi0AFAAGAAgAAAAhANvh9svuAAAAhQEAABMAAAAAAAAAAAAA&#10;AAAAAAAAAFtDb250ZW50X1R5cGVzXS54bWxQSwECLQAUAAYACAAAACEAWvQsW78AAAAVAQAACwAA&#10;AAAAAAAAAAAAAAAfAQAAX3JlbHMvLnJlbHNQSwECLQAUAAYACAAAACEAAh8tvcMAAADaAAAADwAA&#10;AAAAAAAAAAAAAAAHAgAAZHJzL2Rvd25yZXYueG1sUEsFBgAAAAADAAMAtwAAAPcCAAAAAA==&#10;" fillcolor="white [3212]" strokecolor="#e21951" strokeweight="1pt">
                  <v:shadow on="t" color="black" opacity="26214f" origin="-.5,-.5" offset=".74836mm,.74836mm"/>
                  <v:textbox inset=",7.2pt,,7.2pt">
                    <w:txbxContent>
                      <w:p w14:paraId="5EB123FB" w14:textId="77777777" w:rsidR="00387419" w:rsidRPr="00E0484B" w:rsidRDefault="00387419" w:rsidP="00EF031C">
                        <w:pPr>
                          <w:rPr>
                            <w:rFonts w:ascii="Arial" w:hAnsi="Arial"/>
                            <w:sz w:val="20"/>
                          </w:rPr>
                        </w:pPr>
                        <w:r w:rsidRPr="002D7381">
                          <w:rPr>
                            <w:rFonts w:ascii="Arial" w:hAnsi="Arial"/>
                            <w:b/>
                            <w:color w:val="E21951"/>
                            <w:sz w:val="20"/>
                          </w:rPr>
                          <w:t>Suggested teaching activities</w:t>
                        </w:r>
                        <w:r w:rsidRPr="00134488">
                          <w:rPr>
                            <w:rFonts w:ascii="Arial" w:hAnsi="Arial"/>
                            <w:color w:val="C30045"/>
                            <w:sz w:val="20"/>
                          </w:rPr>
                          <w:t xml:space="preserve"> </w:t>
                        </w:r>
                        <w:r w:rsidRPr="0043639B">
                          <w:rPr>
                            <w:rStyle w:val="BodyTextChar"/>
                            <w:lang w:val="en-GB"/>
                          </w:rPr>
                          <w:t>give you lots of ideas about how you can present learners with new information without teacher talk or videos. Try more active methods which get your learners motivated and practising new skills.</w:t>
                        </w:r>
                      </w:p>
                    </w:txbxContent>
                  </v:textbox>
                </v:roundrect>
                <v:roundrect id="AutoShape 7" o:spid="_x0000_s1032" style="position:absolute;left:81629;top:13766;width:12147;height:17628;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4s2xAAAANsAAAAPAAAAZHJzL2Rvd25yZXYueG1sRI9Ba8Mw&#10;DIXvg/0Ho8Fuq7MdSpfVLaVstJRR1naHHUWsJmGxHGw38f79dCj0JvGe3vs0X2bXqYFCbD0beJ4U&#10;oIgrb1uuDXyfPp5moGJCtth5JgN/FGG5uL+bY2n9yAcajqlWEsKxRANNSn2pdawachgnvicW7eyD&#10;wyRrqLUNOEq46/RLUUy1w5alocGe1g1Vv8eLMxBez5sw5F38eh9byrv+c3/4icY8PuTVG6hEOd3M&#10;1+utFXyhl19kAL34BwAA//8DAFBLAQItABQABgAIAAAAIQDb4fbL7gAAAIUBAAATAAAAAAAAAAAA&#10;AAAAAAAAAABbQ29udGVudF9UeXBlc10ueG1sUEsBAi0AFAAGAAgAAAAhAFr0LFu/AAAAFQEAAAsA&#10;AAAAAAAAAAAAAAAAHwEAAF9yZWxzLy5yZWxzUEsBAi0AFAAGAAgAAAAhAO0HizbEAAAA2wAAAA8A&#10;AAAAAAAAAAAAAAAABwIAAGRycy9kb3ducmV2LnhtbFBLBQYAAAAAAwADALcAAAD4AgAAAAA=&#10;" fillcolor="white [3212]" strokecolor="#e21951" strokeweight="1pt">
                  <v:shadow on="t" color="black" opacity="26214f" origin="-.5,-.5" offset=".74836mm,.74836mm"/>
                  <v:textbox inset=",7.2pt,,7.2pt">
                    <w:txbxContent>
                      <w:p w14:paraId="37460A5C" w14:textId="77777777" w:rsidR="00387419" w:rsidRPr="0043639B" w:rsidRDefault="00387419" w:rsidP="00EF031C">
                        <w:pPr>
                          <w:rPr>
                            <w:rStyle w:val="BodyTextChar"/>
                            <w:lang w:val="en-GB"/>
                          </w:rPr>
                        </w:pPr>
                        <w:r w:rsidRPr="002D7381">
                          <w:rPr>
                            <w:rFonts w:ascii="Arial" w:hAnsi="Arial"/>
                            <w:b/>
                            <w:color w:val="E21951"/>
                            <w:sz w:val="20"/>
                          </w:rPr>
                          <w:t>Independent study (I)</w:t>
                        </w:r>
                        <w:r w:rsidRPr="00134488">
                          <w:rPr>
                            <w:rFonts w:ascii="Arial" w:hAnsi="Arial"/>
                            <w:color w:val="C30045"/>
                            <w:sz w:val="20"/>
                          </w:rPr>
                          <w:t xml:space="preserve"> </w:t>
                        </w:r>
                        <w:r w:rsidRPr="0043639B">
                          <w:rPr>
                            <w:rStyle w:val="BodyTextChar"/>
                            <w:lang w:val="en-GB"/>
                          </w:rPr>
                          <w:t>gives your learners the opportunity to develop their own ideas and understanding with direct input from you.</w:t>
                        </w:r>
                      </w:p>
                    </w:txbxContent>
                  </v:textbox>
                </v:roundrect>
              </v:group>
            </w:pict>
          </mc:Fallback>
        </mc:AlternateContent>
      </w:r>
    </w:p>
    <w:p w14:paraId="56F2CA41" w14:textId="77777777" w:rsidR="00DB2C1F" w:rsidRDefault="00DB2C1F" w:rsidP="00321D1B">
      <w:pPr>
        <w:jc w:val="center"/>
        <w:rPr>
          <w:rFonts w:ascii="Arial" w:hAnsi="Arial" w:cs="Arial"/>
          <w:b/>
          <w:sz w:val="20"/>
          <w:szCs w:val="20"/>
        </w:rPr>
      </w:pPr>
    </w:p>
    <w:p w14:paraId="3B460F55" w14:textId="77777777" w:rsidR="00EF031C" w:rsidRDefault="00EF031C" w:rsidP="00321D1B">
      <w:pPr>
        <w:jc w:val="center"/>
        <w:rPr>
          <w:rFonts w:ascii="Arial" w:hAnsi="Arial" w:cs="Arial"/>
          <w:b/>
          <w:sz w:val="20"/>
          <w:szCs w:val="20"/>
        </w:rPr>
      </w:pPr>
    </w:p>
    <w:p w14:paraId="09C7030E" w14:textId="77777777" w:rsidR="00EF031C" w:rsidRDefault="00EF031C" w:rsidP="00321D1B">
      <w:pPr>
        <w:jc w:val="center"/>
        <w:rPr>
          <w:rFonts w:ascii="Arial" w:hAnsi="Arial" w:cs="Arial"/>
          <w:b/>
          <w:sz w:val="20"/>
          <w:szCs w:val="20"/>
        </w:rPr>
      </w:pPr>
    </w:p>
    <w:p w14:paraId="32CCD507" w14:textId="77777777" w:rsidR="00EF031C" w:rsidRDefault="00EF031C" w:rsidP="00321D1B">
      <w:pPr>
        <w:jc w:val="center"/>
        <w:rPr>
          <w:rFonts w:ascii="Arial" w:hAnsi="Arial" w:cs="Arial"/>
          <w:b/>
          <w:sz w:val="20"/>
          <w:szCs w:val="20"/>
        </w:rPr>
      </w:pPr>
    </w:p>
    <w:p w14:paraId="77153612" w14:textId="77777777" w:rsidR="00EF031C" w:rsidRPr="00DB2C1F" w:rsidRDefault="00EF031C" w:rsidP="00321D1B">
      <w:pPr>
        <w:jc w:val="center"/>
        <w:rPr>
          <w:rFonts w:ascii="Arial" w:hAnsi="Arial" w:cs="Arial"/>
          <w:b/>
          <w:sz w:val="20"/>
          <w:szCs w:val="20"/>
        </w:rPr>
      </w:pPr>
    </w:p>
    <w:p w14:paraId="03C84A27" w14:textId="77777777" w:rsidR="00C13066" w:rsidRPr="004A4E17" w:rsidRDefault="00C13066" w:rsidP="003D2B2A">
      <w:pPr>
        <w:rPr>
          <w:rFonts w:ascii="Arial" w:hAnsi="Arial" w:cs="Arial"/>
          <w:sz w:val="20"/>
          <w:szCs w:val="20"/>
        </w:rPr>
      </w:pPr>
    </w:p>
    <w:tbl>
      <w:tblPr>
        <w:tblW w:w="12049" w:type="dxa"/>
        <w:jc w:val="center"/>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CellMar>
          <w:top w:w="113" w:type="dxa"/>
          <w:bottom w:w="113" w:type="dxa"/>
        </w:tblCellMar>
        <w:tblLook w:val="0000" w:firstRow="0" w:lastRow="0" w:firstColumn="0" w:lastColumn="0" w:noHBand="0" w:noVBand="0"/>
      </w:tblPr>
      <w:tblGrid>
        <w:gridCol w:w="1696"/>
        <w:gridCol w:w="1701"/>
        <w:gridCol w:w="8652"/>
      </w:tblGrid>
      <w:tr w:rsidR="00EF031C" w:rsidRPr="007E37FE" w14:paraId="521CF38C" w14:textId="77777777" w:rsidTr="009B38FB">
        <w:trPr>
          <w:trHeight w:hRule="exact" w:val="977"/>
          <w:tblHeader/>
          <w:jc w:val="center"/>
        </w:trPr>
        <w:tc>
          <w:tcPr>
            <w:tcW w:w="1696" w:type="dxa"/>
            <w:shd w:val="clear" w:color="auto" w:fill="E21951"/>
            <w:tcMar>
              <w:top w:w="113" w:type="dxa"/>
              <w:bottom w:w="113" w:type="dxa"/>
            </w:tcMar>
            <w:vAlign w:val="center"/>
          </w:tcPr>
          <w:p w14:paraId="35D16627" w14:textId="1FE4A413" w:rsidR="00EF031C" w:rsidRPr="007E37FE" w:rsidRDefault="00EF031C" w:rsidP="00AD62B2">
            <w:pPr>
              <w:pStyle w:val="TableHead"/>
              <w:rPr>
                <w:sz w:val="16"/>
                <w:szCs w:val="16"/>
              </w:rPr>
            </w:pPr>
            <w:r w:rsidRPr="007E37FE">
              <w:rPr>
                <w:sz w:val="16"/>
                <w:szCs w:val="16"/>
              </w:rPr>
              <w:t>Syllabus ref.</w:t>
            </w:r>
            <w:r w:rsidR="009B38FB">
              <w:rPr>
                <w:sz w:val="16"/>
                <w:szCs w:val="16"/>
              </w:rPr>
              <w:t xml:space="preserve"> and Key Concepts (KC)</w:t>
            </w:r>
          </w:p>
        </w:tc>
        <w:tc>
          <w:tcPr>
            <w:tcW w:w="1701" w:type="dxa"/>
            <w:shd w:val="clear" w:color="auto" w:fill="E21951"/>
            <w:tcMar>
              <w:top w:w="113" w:type="dxa"/>
              <w:bottom w:w="113" w:type="dxa"/>
            </w:tcMar>
            <w:vAlign w:val="center"/>
          </w:tcPr>
          <w:p w14:paraId="3D48B18C" w14:textId="6278A519" w:rsidR="00EF031C" w:rsidRPr="007E37FE" w:rsidRDefault="009B38FB" w:rsidP="009B38FB">
            <w:pPr>
              <w:pStyle w:val="TableHead"/>
              <w:rPr>
                <w:sz w:val="16"/>
                <w:szCs w:val="16"/>
              </w:rPr>
            </w:pPr>
            <w:r>
              <w:rPr>
                <w:sz w:val="16"/>
                <w:szCs w:val="16"/>
              </w:rPr>
              <w:t>Assessment and l</w:t>
            </w:r>
            <w:r w:rsidR="00EF031C" w:rsidRPr="007E37FE">
              <w:rPr>
                <w:sz w:val="16"/>
                <w:szCs w:val="16"/>
              </w:rPr>
              <w:t>earning objectives</w:t>
            </w:r>
          </w:p>
        </w:tc>
        <w:tc>
          <w:tcPr>
            <w:tcW w:w="8652" w:type="dxa"/>
            <w:shd w:val="clear" w:color="auto" w:fill="E21951"/>
            <w:tcMar>
              <w:top w:w="113" w:type="dxa"/>
              <w:bottom w:w="113" w:type="dxa"/>
            </w:tcMar>
            <w:vAlign w:val="center"/>
          </w:tcPr>
          <w:p w14:paraId="28D0175C" w14:textId="77777777" w:rsidR="00EF031C" w:rsidRPr="007E37FE" w:rsidRDefault="00EF031C" w:rsidP="00AD62B2">
            <w:pPr>
              <w:pStyle w:val="TableHead"/>
              <w:rPr>
                <w:sz w:val="16"/>
                <w:szCs w:val="16"/>
              </w:rPr>
            </w:pPr>
            <w:r w:rsidRPr="007E37FE">
              <w:rPr>
                <w:sz w:val="16"/>
                <w:szCs w:val="16"/>
              </w:rPr>
              <w:t xml:space="preserve">Suggested teaching activities </w:t>
            </w:r>
          </w:p>
        </w:tc>
      </w:tr>
      <w:tr w:rsidR="00EF031C" w:rsidRPr="007E37FE" w14:paraId="7543BF46" w14:textId="77777777" w:rsidTr="009B38FB">
        <w:tblPrEx>
          <w:tblCellMar>
            <w:top w:w="0" w:type="dxa"/>
            <w:bottom w:w="0" w:type="dxa"/>
          </w:tblCellMar>
        </w:tblPrEx>
        <w:trPr>
          <w:trHeight w:val="487"/>
          <w:jc w:val="center"/>
        </w:trPr>
        <w:tc>
          <w:tcPr>
            <w:tcW w:w="1696" w:type="dxa"/>
            <w:tcMar>
              <w:top w:w="113" w:type="dxa"/>
              <w:bottom w:w="113" w:type="dxa"/>
            </w:tcMar>
          </w:tcPr>
          <w:p w14:paraId="3BB81482" w14:textId="1353923C" w:rsidR="00EF031C" w:rsidRPr="0090224F" w:rsidRDefault="00EF031C" w:rsidP="00716D43">
            <w:pPr>
              <w:pStyle w:val="WalkTable"/>
              <w:rPr>
                <w:highlight w:val="yellow"/>
                <w:lang w:eastAsia="en-GB"/>
              </w:rPr>
            </w:pPr>
          </w:p>
        </w:tc>
        <w:tc>
          <w:tcPr>
            <w:tcW w:w="1701" w:type="dxa"/>
            <w:tcMar>
              <w:top w:w="113" w:type="dxa"/>
              <w:bottom w:w="113" w:type="dxa"/>
            </w:tcMar>
          </w:tcPr>
          <w:p w14:paraId="4DA4D924" w14:textId="0EB169FD" w:rsidR="00AE1CEE" w:rsidRDefault="00AE1CEE" w:rsidP="00AE1CEE">
            <w:pPr>
              <w:pStyle w:val="BodyText"/>
              <w:rPr>
                <w:lang w:eastAsia="en-GB"/>
              </w:rPr>
            </w:pPr>
            <w:r>
              <w:rPr>
                <w:lang w:eastAsia="en-GB"/>
              </w:rPr>
              <w:t>AO1 Gather images relating to ‘Self’</w:t>
            </w:r>
          </w:p>
          <w:p w14:paraId="1FF7801E" w14:textId="482B11D2" w:rsidR="00EF031C" w:rsidRPr="0090224F" w:rsidRDefault="00AE1CEE" w:rsidP="00AE1CEE">
            <w:pPr>
              <w:pStyle w:val="WalkTable"/>
              <w:rPr>
                <w:highlight w:val="yellow"/>
                <w:lang w:eastAsia="en-GB"/>
              </w:rPr>
            </w:pPr>
            <w:r>
              <w:rPr>
                <w:lang w:eastAsia="en-GB"/>
              </w:rPr>
              <w:t>Explore a topic using photography</w:t>
            </w:r>
          </w:p>
        </w:tc>
        <w:tc>
          <w:tcPr>
            <w:tcW w:w="8652" w:type="dxa"/>
            <w:tcMar>
              <w:top w:w="113" w:type="dxa"/>
              <w:bottom w:w="113" w:type="dxa"/>
            </w:tcMar>
          </w:tcPr>
          <w:p w14:paraId="21277CD8" w14:textId="77777777" w:rsidR="00AE1CEE" w:rsidRPr="00512118" w:rsidRDefault="00AE1CEE" w:rsidP="0018203A">
            <w:pPr>
              <w:pStyle w:val="ListParagraph"/>
              <w:numPr>
                <w:ilvl w:val="0"/>
                <w:numId w:val="6"/>
              </w:numPr>
              <w:rPr>
                <w:rFonts w:cs="Arial"/>
              </w:rPr>
            </w:pPr>
            <w:r w:rsidRPr="00512118">
              <w:rPr>
                <w:rFonts w:cs="Arial"/>
              </w:rPr>
              <w:t xml:space="preserve">Continue to build on these initial ideas by taking photographs related to and exploring the topic. </w:t>
            </w:r>
          </w:p>
          <w:p w14:paraId="02ED3EEB" w14:textId="77777777" w:rsidR="00AE1CEE" w:rsidRPr="00512118" w:rsidRDefault="00AE1CEE" w:rsidP="0018203A">
            <w:pPr>
              <w:pStyle w:val="ListParagraph"/>
              <w:numPr>
                <w:ilvl w:val="0"/>
                <w:numId w:val="6"/>
              </w:numPr>
              <w:rPr>
                <w:rFonts w:cs="Arial"/>
              </w:rPr>
            </w:pPr>
            <w:r w:rsidRPr="00512118">
              <w:rPr>
                <w:rFonts w:cs="Arial"/>
              </w:rPr>
              <w:t xml:space="preserve">These might directly link to the work previously seen on the PowerPoint or might be an expansion and development of them. </w:t>
            </w:r>
          </w:p>
          <w:p w14:paraId="62937CAF" w14:textId="09BE9796" w:rsidR="00AE1CEE" w:rsidRDefault="00AE1CEE" w:rsidP="0018203A">
            <w:pPr>
              <w:pStyle w:val="ListParagraph"/>
              <w:numPr>
                <w:ilvl w:val="0"/>
                <w:numId w:val="6"/>
              </w:numPr>
              <w:rPr>
                <w:rFonts w:cs="Arial"/>
              </w:rPr>
            </w:pPr>
            <w:r w:rsidRPr="00512118">
              <w:rPr>
                <w:rFonts w:cs="Arial"/>
              </w:rPr>
              <w:t>This could include photographs of special interests, friends, inside of handbag/ruck-sack, your home, parents, grandparents, brother/sisters, face, hands, gestures, meals, places of special significance such as bedroom, tree house, so</w:t>
            </w:r>
            <w:r w:rsidR="00C76C6B">
              <w:rPr>
                <w:rFonts w:cs="Arial"/>
              </w:rPr>
              <w:t>fa, my bathroom cabinet,</w:t>
            </w:r>
            <w:r w:rsidRPr="00512118">
              <w:rPr>
                <w:rFonts w:cs="Arial"/>
              </w:rPr>
              <w:t xml:space="preserve"> my shoe collection, my foot on the bike pedal, my reflection in the reversing mirror</w:t>
            </w:r>
            <w:r w:rsidR="00A61394">
              <w:rPr>
                <w:rFonts w:cs="Arial"/>
              </w:rPr>
              <w:t>.</w:t>
            </w:r>
            <w:r w:rsidRPr="00512118">
              <w:rPr>
                <w:rFonts w:cs="Arial"/>
              </w:rPr>
              <w:t xml:space="preserve"> </w:t>
            </w:r>
            <w:r w:rsidRPr="00A61394">
              <w:rPr>
                <w:rFonts w:cs="Arial"/>
                <w:b/>
              </w:rPr>
              <w:t>(I)</w:t>
            </w:r>
          </w:p>
          <w:p w14:paraId="4E36695D" w14:textId="77777777" w:rsidR="00C76C6B" w:rsidRPr="00512118" w:rsidRDefault="00C76C6B" w:rsidP="00C76C6B">
            <w:pPr>
              <w:pStyle w:val="ListParagraph"/>
              <w:rPr>
                <w:rFonts w:cs="Arial"/>
              </w:rPr>
            </w:pPr>
          </w:p>
          <w:p w14:paraId="7F9AEB59" w14:textId="4F233212" w:rsidR="00EF031C" w:rsidRPr="00B41733" w:rsidRDefault="00AE1CEE" w:rsidP="00AE1CEE">
            <w:pPr>
              <w:pStyle w:val="WalkTable"/>
              <w:rPr>
                <w:sz w:val="20"/>
                <w:szCs w:val="20"/>
                <w:highlight w:val="yellow"/>
              </w:rPr>
            </w:pPr>
            <w:r w:rsidRPr="00B41733">
              <w:rPr>
                <w:b/>
                <w:sz w:val="20"/>
                <w:szCs w:val="20"/>
              </w:rPr>
              <w:t>Extension activity:</w:t>
            </w:r>
            <w:r w:rsidRPr="00B41733">
              <w:rPr>
                <w:sz w:val="20"/>
                <w:szCs w:val="20"/>
              </w:rPr>
              <w:t xml:space="preserve"> Learners research a photographer or artist that links to some of the photographs they have chosen to take.</w:t>
            </w:r>
          </w:p>
        </w:tc>
      </w:tr>
      <w:tr w:rsidR="00EF031C" w:rsidRPr="007E37FE" w14:paraId="02FFE02D" w14:textId="77777777" w:rsidTr="002D7381">
        <w:trPr>
          <w:trHeight w:hRule="exact" w:val="440"/>
          <w:tblHeader/>
          <w:jc w:val="center"/>
        </w:trPr>
        <w:tc>
          <w:tcPr>
            <w:tcW w:w="12049" w:type="dxa"/>
            <w:gridSpan w:val="3"/>
            <w:shd w:val="clear" w:color="auto" w:fill="E21951"/>
            <w:tcMar>
              <w:top w:w="113" w:type="dxa"/>
              <w:bottom w:w="113" w:type="dxa"/>
            </w:tcMar>
            <w:vAlign w:val="center"/>
          </w:tcPr>
          <w:p w14:paraId="430DC9B4" w14:textId="77777777" w:rsidR="00EF031C" w:rsidRPr="007E37FE" w:rsidRDefault="00EF031C" w:rsidP="00AD62B2">
            <w:pPr>
              <w:rPr>
                <w:rFonts w:ascii="Arial" w:hAnsi="Arial" w:cs="Arial"/>
                <w:b/>
                <w:color w:val="FFFFFF"/>
                <w:sz w:val="16"/>
                <w:szCs w:val="16"/>
              </w:rPr>
            </w:pPr>
            <w:r w:rsidRPr="007E37FE">
              <w:rPr>
                <w:rFonts w:ascii="Arial" w:hAnsi="Arial" w:cs="Arial"/>
                <w:b/>
                <w:color w:val="FFFFFF"/>
                <w:sz w:val="16"/>
                <w:szCs w:val="16"/>
              </w:rPr>
              <w:t>Past and specimen papers</w:t>
            </w:r>
          </w:p>
        </w:tc>
      </w:tr>
      <w:tr w:rsidR="00EF031C" w:rsidRPr="007E37FE" w14:paraId="32E52825" w14:textId="77777777" w:rsidTr="002D7381">
        <w:tblPrEx>
          <w:tblCellMar>
            <w:top w:w="0" w:type="dxa"/>
            <w:bottom w:w="0" w:type="dxa"/>
          </w:tblCellMar>
        </w:tblPrEx>
        <w:trPr>
          <w:jc w:val="center"/>
        </w:trPr>
        <w:tc>
          <w:tcPr>
            <w:tcW w:w="12049" w:type="dxa"/>
            <w:gridSpan w:val="3"/>
            <w:tcMar>
              <w:top w:w="113" w:type="dxa"/>
              <w:bottom w:w="113" w:type="dxa"/>
            </w:tcMar>
          </w:tcPr>
          <w:p w14:paraId="721F3946" w14:textId="44C9690E" w:rsidR="00EF031C" w:rsidRPr="007E37FE" w:rsidRDefault="00A61394" w:rsidP="00B41733">
            <w:pPr>
              <w:pStyle w:val="WalkTable"/>
              <w:rPr>
                <w:i/>
              </w:rPr>
            </w:pPr>
            <w:r>
              <w:rPr>
                <w:lang w:eastAsia="en-GB"/>
              </w:rPr>
              <w:t xml:space="preserve">Past/specimen papers and mark schemes are available to download at </w:t>
            </w:r>
            <w:hyperlink r:id="rId30" w:history="1">
              <w:r w:rsidRPr="00EF1EBD">
                <w:rPr>
                  <w:rStyle w:val="WebLink"/>
                </w:rPr>
                <w:t>www.cambridgeinternational.org/support</w:t>
              </w:r>
            </w:hyperlink>
            <w:r w:rsidRPr="00EF1EBD">
              <w:rPr>
                <w:rStyle w:val="Bold"/>
              </w:rPr>
              <w:t xml:space="preserve"> (F)</w:t>
            </w:r>
          </w:p>
        </w:tc>
      </w:tr>
    </w:tbl>
    <w:p w14:paraId="1C41D4B5" w14:textId="77777777" w:rsidR="00C92F05" w:rsidRDefault="00C92F05" w:rsidP="00716D43">
      <w:pPr>
        <w:pStyle w:val="WalkTable"/>
        <w:rPr>
          <w:bCs/>
          <w:sz w:val="20"/>
          <w:szCs w:val="20"/>
        </w:rPr>
      </w:pPr>
    </w:p>
    <w:p w14:paraId="2489DF40" w14:textId="77777777" w:rsidR="00EF031C" w:rsidRPr="004A4E17" w:rsidRDefault="00EF031C" w:rsidP="003D2B2A">
      <w:pPr>
        <w:rPr>
          <w:rFonts w:ascii="Arial" w:hAnsi="Arial"/>
          <w:bCs/>
          <w:sz w:val="20"/>
          <w:szCs w:val="20"/>
        </w:rPr>
        <w:sectPr w:rsidR="00EF031C" w:rsidRPr="004A4E17" w:rsidSect="00563A94">
          <w:headerReference w:type="even" r:id="rId31"/>
          <w:headerReference w:type="default" r:id="rId32"/>
          <w:headerReference w:type="first" r:id="rId33"/>
          <w:footerReference w:type="first" r:id="rId34"/>
          <w:pgSz w:w="16840" w:h="11900" w:orient="landscape" w:code="9"/>
          <w:pgMar w:top="238" w:right="1134" w:bottom="1134" w:left="1134" w:header="567" w:footer="567" w:gutter="0"/>
          <w:cols w:space="708"/>
          <w:docGrid w:linePitch="326"/>
        </w:sectPr>
      </w:pPr>
    </w:p>
    <w:p w14:paraId="58465644" w14:textId="111D7398" w:rsidR="00C92F05" w:rsidRPr="00393536" w:rsidRDefault="00BB33D1" w:rsidP="00B41733">
      <w:pPr>
        <w:pStyle w:val="Heading1"/>
      </w:pPr>
      <w:bookmarkStart w:id="8" w:name="_Toc46845446"/>
      <w:bookmarkStart w:id="9" w:name="Unit01"/>
      <w:r>
        <w:lastRenderedPageBreak/>
        <w:t>C</w:t>
      </w:r>
      <w:r w:rsidRPr="00223A8B">
        <w:t>om</w:t>
      </w:r>
      <w:r>
        <w:t>ponent 1</w:t>
      </w:r>
      <w:r w:rsidR="00306C71">
        <w:t xml:space="preserve"> Coursework</w:t>
      </w:r>
      <w:bookmarkEnd w:id="8"/>
    </w:p>
    <w:tbl>
      <w:tblPr>
        <w:tblW w:w="14596"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Look w:val="0000" w:firstRow="0" w:lastRow="0" w:firstColumn="0" w:lastColumn="0" w:noHBand="0" w:noVBand="0"/>
      </w:tblPr>
      <w:tblGrid>
        <w:gridCol w:w="2166"/>
        <w:gridCol w:w="2126"/>
        <w:gridCol w:w="10304"/>
      </w:tblGrid>
      <w:tr w:rsidR="00446B5C" w:rsidRPr="00223A8B" w14:paraId="2E548618" w14:textId="77777777" w:rsidTr="00066D5F">
        <w:trPr>
          <w:tblHeader/>
        </w:trPr>
        <w:tc>
          <w:tcPr>
            <w:tcW w:w="2166" w:type="dxa"/>
            <w:shd w:val="clear" w:color="auto" w:fill="E21951"/>
            <w:tcMar>
              <w:top w:w="113" w:type="dxa"/>
              <w:bottom w:w="113" w:type="dxa"/>
            </w:tcMar>
            <w:vAlign w:val="center"/>
          </w:tcPr>
          <w:bookmarkEnd w:id="9"/>
          <w:p w14:paraId="40AB0CE4" w14:textId="33D78B93" w:rsidR="00446B5C" w:rsidRPr="00223A8B" w:rsidRDefault="00446B5C" w:rsidP="00B41733">
            <w:pPr>
              <w:pStyle w:val="BodyText"/>
              <w:rPr>
                <w:color w:val="FFFFFF" w:themeColor="background1"/>
              </w:rPr>
            </w:pPr>
            <w:r w:rsidRPr="00223A8B">
              <w:rPr>
                <w:color w:val="FFFFFF" w:themeColor="background1"/>
              </w:rPr>
              <w:t xml:space="preserve">Syllabus ref. and </w:t>
            </w:r>
          </w:p>
          <w:p w14:paraId="3C63118B" w14:textId="70CE4B17" w:rsidR="00446B5C" w:rsidRPr="00223A8B" w:rsidRDefault="00446B5C" w:rsidP="00B41733">
            <w:pPr>
              <w:pStyle w:val="BodyText"/>
              <w:rPr>
                <w:color w:val="FFFFFF" w:themeColor="background1"/>
              </w:rPr>
            </w:pPr>
            <w:r w:rsidRPr="00223A8B">
              <w:rPr>
                <w:color w:val="FFFFFF" w:themeColor="background1"/>
              </w:rPr>
              <w:t>Key Concepts</w:t>
            </w:r>
            <w:r w:rsidR="00B41733" w:rsidRPr="00223A8B">
              <w:rPr>
                <w:color w:val="FFFFFF" w:themeColor="background1"/>
              </w:rPr>
              <w:t xml:space="preserve"> (KC)</w:t>
            </w:r>
          </w:p>
        </w:tc>
        <w:tc>
          <w:tcPr>
            <w:tcW w:w="2126" w:type="dxa"/>
            <w:shd w:val="clear" w:color="auto" w:fill="E21951"/>
            <w:tcMar>
              <w:top w:w="113" w:type="dxa"/>
              <w:bottom w:w="113" w:type="dxa"/>
            </w:tcMar>
            <w:vAlign w:val="center"/>
          </w:tcPr>
          <w:p w14:paraId="3FA4CE86" w14:textId="54BB532D" w:rsidR="00446B5C" w:rsidRPr="00223A8B" w:rsidRDefault="009B38FB" w:rsidP="009B38FB">
            <w:pPr>
              <w:pStyle w:val="BodyText"/>
              <w:rPr>
                <w:color w:val="FFFFFF" w:themeColor="background1"/>
              </w:rPr>
            </w:pPr>
            <w:r>
              <w:rPr>
                <w:color w:val="FFFFFF" w:themeColor="background1"/>
              </w:rPr>
              <w:t>L</w:t>
            </w:r>
            <w:r w:rsidR="00B41733" w:rsidRPr="00223A8B">
              <w:rPr>
                <w:color w:val="FFFFFF" w:themeColor="background1"/>
              </w:rPr>
              <w:t>earning o</w:t>
            </w:r>
            <w:r w:rsidR="00446B5C" w:rsidRPr="00223A8B">
              <w:rPr>
                <w:color w:val="FFFFFF" w:themeColor="background1"/>
              </w:rPr>
              <w:t>bjectives</w:t>
            </w:r>
          </w:p>
        </w:tc>
        <w:tc>
          <w:tcPr>
            <w:tcW w:w="10304" w:type="dxa"/>
            <w:shd w:val="clear" w:color="auto" w:fill="E21951"/>
            <w:tcMar>
              <w:top w:w="113" w:type="dxa"/>
              <w:bottom w:w="113" w:type="dxa"/>
            </w:tcMar>
            <w:vAlign w:val="center"/>
          </w:tcPr>
          <w:p w14:paraId="3093BA08" w14:textId="68337A9E" w:rsidR="00446B5C" w:rsidRPr="00223A8B" w:rsidRDefault="00446B5C" w:rsidP="00B41733">
            <w:pPr>
              <w:pStyle w:val="BodyText"/>
              <w:rPr>
                <w:color w:val="FFFFFF" w:themeColor="background1"/>
              </w:rPr>
            </w:pPr>
            <w:r w:rsidRPr="00223A8B">
              <w:rPr>
                <w:color w:val="FFFFFF" w:themeColor="background1"/>
              </w:rPr>
              <w:t>Suggested teaching activities</w:t>
            </w:r>
          </w:p>
        </w:tc>
      </w:tr>
      <w:tr w:rsidR="00066D5F" w:rsidRPr="00066D5F" w14:paraId="44F9F2E0" w14:textId="77777777" w:rsidTr="00066D5F">
        <w:trPr>
          <w:tblHeader/>
        </w:trPr>
        <w:tc>
          <w:tcPr>
            <w:tcW w:w="14596" w:type="dxa"/>
            <w:gridSpan w:val="3"/>
            <w:shd w:val="clear" w:color="auto" w:fill="F6ACC1"/>
            <w:tcMar>
              <w:top w:w="113" w:type="dxa"/>
              <w:bottom w:w="113" w:type="dxa"/>
            </w:tcMar>
          </w:tcPr>
          <w:p w14:paraId="7C3CD666" w14:textId="6674788A" w:rsidR="00066D5F" w:rsidRPr="00066D5F" w:rsidRDefault="00066D5F" w:rsidP="00B41733">
            <w:pPr>
              <w:pStyle w:val="BodyText"/>
              <w:rPr>
                <w:b/>
                <w:lang w:eastAsia="en-GB"/>
              </w:rPr>
            </w:pPr>
            <w:r w:rsidRPr="00066D5F">
              <w:rPr>
                <w:b/>
                <w:lang w:eastAsia="en-GB"/>
              </w:rPr>
              <w:t>Course outline</w:t>
            </w:r>
          </w:p>
        </w:tc>
      </w:tr>
      <w:tr w:rsidR="00446B5C" w:rsidRPr="004A4E17" w14:paraId="28DEEB5B" w14:textId="77777777" w:rsidTr="00B41733">
        <w:trPr>
          <w:trHeight w:val="487"/>
        </w:trPr>
        <w:tc>
          <w:tcPr>
            <w:tcW w:w="2166" w:type="dxa"/>
            <w:tcMar>
              <w:top w:w="113" w:type="dxa"/>
              <w:bottom w:w="113" w:type="dxa"/>
            </w:tcMar>
          </w:tcPr>
          <w:p w14:paraId="3A53D7E6" w14:textId="77777777" w:rsidR="00DE1864" w:rsidRPr="00183666" w:rsidRDefault="00DE1864" w:rsidP="00B41733">
            <w:pPr>
              <w:pStyle w:val="BodyText"/>
              <w:rPr>
                <w:b/>
                <w:lang w:eastAsia="en-GB"/>
              </w:rPr>
            </w:pPr>
            <w:r w:rsidRPr="00183666">
              <w:rPr>
                <w:b/>
                <w:lang w:eastAsia="en-GB"/>
              </w:rPr>
              <w:t>Week 1</w:t>
            </w:r>
          </w:p>
          <w:p w14:paraId="03DD9234" w14:textId="3D8E5D55" w:rsidR="00446B5C" w:rsidRDefault="00446B5C" w:rsidP="00B41733">
            <w:pPr>
              <w:pStyle w:val="BodyText"/>
              <w:rPr>
                <w:lang w:eastAsia="en-GB"/>
              </w:rPr>
            </w:pPr>
            <w:r>
              <w:rPr>
                <w:lang w:eastAsia="en-GB"/>
              </w:rPr>
              <w:t>Course outline</w:t>
            </w:r>
          </w:p>
          <w:p w14:paraId="75CA39A2" w14:textId="77777777" w:rsidR="00B41733" w:rsidRDefault="00B41733" w:rsidP="00B41733">
            <w:pPr>
              <w:pStyle w:val="BodyText"/>
              <w:rPr>
                <w:lang w:eastAsia="en-GB"/>
              </w:rPr>
            </w:pPr>
          </w:p>
          <w:p w14:paraId="4267DE50" w14:textId="70C2A25F" w:rsidR="00446B5C" w:rsidRDefault="00B41733" w:rsidP="00B41733">
            <w:pPr>
              <w:pStyle w:val="BodyText"/>
              <w:rPr>
                <w:lang w:eastAsia="en-GB"/>
              </w:rPr>
            </w:pPr>
            <w:r>
              <w:rPr>
                <w:lang w:eastAsia="en-GB"/>
              </w:rPr>
              <w:t>Understanding the a</w:t>
            </w:r>
            <w:r w:rsidR="00446B5C">
              <w:rPr>
                <w:lang w:eastAsia="en-GB"/>
              </w:rPr>
              <w:t xml:space="preserve">ssessment </w:t>
            </w:r>
            <w:r>
              <w:rPr>
                <w:lang w:eastAsia="en-GB"/>
              </w:rPr>
              <w:t>o</w:t>
            </w:r>
            <w:r w:rsidR="00446B5C">
              <w:rPr>
                <w:lang w:eastAsia="en-GB"/>
              </w:rPr>
              <w:t>bjectives and the different components</w:t>
            </w:r>
          </w:p>
          <w:p w14:paraId="7FA3D5C7" w14:textId="77777777" w:rsidR="00B41733" w:rsidRDefault="00B41733" w:rsidP="00B41733">
            <w:pPr>
              <w:pStyle w:val="BodyText"/>
              <w:rPr>
                <w:lang w:eastAsia="en-GB"/>
              </w:rPr>
            </w:pPr>
          </w:p>
          <w:p w14:paraId="037C4D8A" w14:textId="4B2FB0F0" w:rsidR="00446B5C" w:rsidRPr="00930116" w:rsidRDefault="00446B5C" w:rsidP="00B41733">
            <w:pPr>
              <w:pStyle w:val="BodyText"/>
              <w:rPr>
                <w:b/>
                <w:lang w:eastAsia="en-GB"/>
              </w:rPr>
            </w:pPr>
            <w:r w:rsidRPr="00930116">
              <w:rPr>
                <w:b/>
                <w:color w:val="E21951"/>
                <w:lang w:eastAsia="en-GB"/>
              </w:rPr>
              <w:t>KC1</w:t>
            </w:r>
          </w:p>
        </w:tc>
        <w:tc>
          <w:tcPr>
            <w:tcW w:w="2126" w:type="dxa"/>
            <w:tcMar>
              <w:top w:w="113" w:type="dxa"/>
              <w:bottom w:w="113" w:type="dxa"/>
            </w:tcMar>
          </w:tcPr>
          <w:p w14:paraId="52B75104" w14:textId="2DBB07D4" w:rsidR="00446B5C" w:rsidRPr="004A4E17" w:rsidRDefault="00446B5C" w:rsidP="00B41733">
            <w:pPr>
              <w:pStyle w:val="BodyText"/>
              <w:rPr>
                <w:lang w:eastAsia="en-GB"/>
              </w:rPr>
            </w:pPr>
            <w:r w:rsidRPr="00D6763F">
              <w:t>Understanding the demands and requirements of the course.</w:t>
            </w:r>
          </w:p>
        </w:tc>
        <w:tc>
          <w:tcPr>
            <w:tcW w:w="10304" w:type="dxa"/>
            <w:tcMar>
              <w:top w:w="113" w:type="dxa"/>
              <w:bottom w:w="113" w:type="dxa"/>
            </w:tcMar>
          </w:tcPr>
          <w:p w14:paraId="22AF2F18" w14:textId="366C587E" w:rsidR="00962093" w:rsidRDefault="00962093" w:rsidP="00B41733">
            <w:pPr>
              <w:pStyle w:val="BodyText"/>
              <w:rPr>
                <w:lang w:eastAsia="en-GB"/>
              </w:rPr>
            </w:pPr>
            <w:r>
              <w:rPr>
                <w:lang w:eastAsia="en-GB"/>
              </w:rPr>
              <w:t xml:space="preserve">Provide an outline of the </w:t>
            </w:r>
            <w:r w:rsidR="00930116">
              <w:rPr>
                <w:lang w:eastAsia="en-GB"/>
              </w:rPr>
              <w:t>one- or two-</w:t>
            </w:r>
            <w:r>
              <w:rPr>
                <w:lang w:eastAsia="en-GB"/>
              </w:rPr>
              <w:t xml:space="preserve">year course. This will depend on your </w:t>
            </w:r>
            <w:r w:rsidR="00E85C1F">
              <w:rPr>
                <w:lang w:eastAsia="en-GB"/>
              </w:rPr>
              <w:t xml:space="preserve">learners, your </w:t>
            </w:r>
            <w:r>
              <w:rPr>
                <w:lang w:eastAsia="en-GB"/>
              </w:rPr>
              <w:t xml:space="preserve">school calendar, how many lessons a week your </w:t>
            </w:r>
            <w:r w:rsidR="00E85C1F">
              <w:rPr>
                <w:lang w:eastAsia="en-GB"/>
              </w:rPr>
              <w:t>learners</w:t>
            </w:r>
            <w:r>
              <w:rPr>
                <w:lang w:eastAsia="en-GB"/>
              </w:rPr>
              <w:t xml:space="preserve"> have for Art and Design and how much time is expected on independent study.</w:t>
            </w:r>
          </w:p>
          <w:p w14:paraId="53216A6B" w14:textId="77777777" w:rsidR="00930116" w:rsidRDefault="00930116" w:rsidP="00B41733">
            <w:pPr>
              <w:pStyle w:val="BodyText"/>
              <w:rPr>
                <w:lang w:eastAsia="en-GB"/>
              </w:rPr>
            </w:pPr>
          </w:p>
          <w:p w14:paraId="1F9ACA6B" w14:textId="77777777" w:rsidR="00FA4670" w:rsidRDefault="00962093" w:rsidP="00B41733">
            <w:pPr>
              <w:pStyle w:val="BodyText"/>
              <w:rPr>
                <w:lang w:eastAsia="en-GB"/>
              </w:rPr>
            </w:pPr>
            <w:r>
              <w:rPr>
                <w:lang w:eastAsia="en-GB"/>
              </w:rPr>
              <w:t xml:space="preserve">Here are </w:t>
            </w:r>
            <w:r w:rsidR="00306C71">
              <w:rPr>
                <w:lang w:eastAsia="en-GB"/>
              </w:rPr>
              <w:t>three</w:t>
            </w:r>
            <w:r w:rsidR="00073AD6">
              <w:rPr>
                <w:lang w:eastAsia="en-GB"/>
              </w:rPr>
              <w:t xml:space="preserve"> example timelines</w:t>
            </w:r>
            <w:r w:rsidR="00FA4670">
              <w:rPr>
                <w:lang w:eastAsia="en-GB"/>
              </w:rPr>
              <w:t>. T</w:t>
            </w:r>
            <w:r w:rsidR="007C4A46">
              <w:rPr>
                <w:lang w:eastAsia="en-GB"/>
              </w:rPr>
              <w:t>hese examples use</w:t>
            </w:r>
            <w:r w:rsidR="00C76C6B">
              <w:rPr>
                <w:lang w:eastAsia="en-GB"/>
              </w:rPr>
              <w:t xml:space="preserve"> a start month of September and the June examination series</w:t>
            </w:r>
            <w:r w:rsidR="00930116">
              <w:rPr>
                <w:lang w:eastAsia="en-GB"/>
              </w:rPr>
              <w:t>,</w:t>
            </w:r>
            <w:r w:rsidR="00C76C6B">
              <w:rPr>
                <w:lang w:eastAsia="en-GB"/>
              </w:rPr>
              <w:t xml:space="preserve"> but can be adapted to suit the November or March examination series</w:t>
            </w:r>
            <w:r w:rsidR="00662855">
              <w:rPr>
                <w:lang w:eastAsia="en-GB"/>
              </w:rPr>
              <w:t xml:space="preserve">. </w:t>
            </w:r>
          </w:p>
          <w:p w14:paraId="16DACD47" w14:textId="77777777" w:rsidR="00FA4670" w:rsidRDefault="00FA4670" w:rsidP="00B41733">
            <w:pPr>
              <w:pStyle w:val="BodyText"/>
              <w:rPr>
                <w:lang w:eastAsia="en-GB"/>
              </w:rPr>
            </w:pPr>
          </w:p>
          <w:p w14:paraId="6F02C1EA" w14:textId="059D358C" w:rsidR="00073AD6" w:rsidRDefault="00662855" w:rsidP="00B41733">
            <w:pPr>
              <w:pStyle w:val="BodyText"/>
              <w:rPr>
                <w:lang w:eastAsia="en-GB"/>
              </w:rPr>
            </w:pPr>
            <w:r>
              <w:rPr>
                <w:lang w:eastAsia="en-GB"/>
              </w:rPr>
              <w:t>Remember the question paper for Component 2</w:t>
            </w:r>
            <w:r w:rsidR="00930116">
              <w:rPr>
                <w:lang w:eastAsia="en-GB"/>
              </w:rPr>
              <w:t xml:space="preserve"> Extended Set Assignment </w:t>
            </w:r>
            <w:r>
              <w:rPr>
                <w:lang w:eastAsia="en-GB"/>
              </w:rPr>
              <w:t>is available from the 1 January</w:t>
            </w:r>
            <w:r w:rsidR="00306C71">
              <w:rPr>
                <w:lang w:eastAsia="en-GB"/>
              </w:rPr>
              <w:t xml:space="preserve"> for the June series</w:t>
            </w:r>
            <w:r w:rsidR="00930116">
              <w:rPr>
                <w:lang w:eastAsia="en-GB"/>
              </w:rPr>
              <w:t>,</w:t>
            </w:r>
            <w:r w:rsidR="00306C71">
              <w:rPr>
                <w:lang w:eastAsia="en-GB"/>
              </w:rPr>
              <w:t xml:space="preserve"> and 1 July for the November series</w:t>
            </w:r>
            <w:r>
              <w:rPr>
                <w:lang w:eastAsia="en-GB"/>
              </w:rPr>
              <w:t>.</w:t>
            </w:r>
          </w:p>
          <w:p w14:paraId="4A25C154" w14:textId="76FE24D3" w:rsidR="00662855" w:rsidRDefault="00662855" w:rsidP="00B41733">
            <w:pPr>
              <w:pStyle w:val="BodyText"/>
              <w:rPr>
                <w:lang w:eastAsia="en-GB"/>
              </w:rPr>
            </w:pPr>
          </w:p>
          <w:p w14:paraId="0ED7970F" w14:textId="77777777" w:rsidR="00FA4670" w:rsidRDefault="00FA4670" w:rsidP="00B41733">
            <w:pPr>
              <w:pStyle w:val="BodyText"/>
              <w:rPr>
                <w:lang w:eastAsia="en-GB"/>
              </w:rPr>
            </w:pPr>
          </w:p>
          <w:p w14:paraId="1D4FD2FE" w14:textId="7B4D8584" w:rsidR="007E5426" w:rsidRDefault="00073AD6" w:rsidP="00B41733">
            <w:pPr>
              <w:pStyle w:val="BodyText"/>
              <w:rPr>
                <w:b/>
                <w:lang w:eastAsia="en-GB"/>
              </w:rPr>
            </w:pPr>
            <w:r w:rsidRPr="00662855">
              <w:rPr>
                <w:b/>
                <w:lang w:eastAsia="en-GB"/>
              </w:rPr>
              <w:t xml:space="preserve">Example </w:t>
            </w:r>
            <w:r w:rsidR="007E5426" w:rsidRPr="00662855">
              <w:rPr>
                <w:b/>
                <w:lang w:eastAsia="en-GB"/>
              </w:rPr>
              <w:t>1</w:t>
            </w:r>
          </w:p>
          <w:p w14:paraId="6808097E" w14:textId="77777777" w:rsidR="00EE5AF1" w:rsidRPr="00662855" w:rsidRDefault="00EE5AF1" w:rsidP="00B41733">
            <w:pPr>
              <w:pStyle w:val="BodyText"/>
              <w:rPr>
                <w:b/>
                <w:lang w:eastAsia="en-GB"/>
              </w:rPr>
            </w:pPr>
          </w:p>
          <w:p w14:paraId="5664F878" w14:textId="31E84358" w:rsidR="00962093" w:rsidRDefault="00962093" w:rsidP="00B41733">
            <w:pPr>
              <w:pStyle w:val="BodyText"/>
              <w:rPr>
                <w:lang w:eastAsia="en-GB"/>
              </w:rPr>
            </w:pPr>
            <w:r>
              <w:rPr>
                <w:lang w:eastAsia="en-GB"/>
              </w:rPr>
              <w:t xml:space="preserve">AS </w:t>
            </w:r>
            <w:r w:rsidR="00B41733">
              <w:rPr>
                <w:lang w:eastAsia="en-GB"/>
              </w:rPr>
              <w:t>L</w:t>
            </w:r>
            <w:r w:rsidR="00C346CC">
              <w:rPr>
                <w:lang w:eastAsia="en-GB"/>
              </w:rPr>
              <w:t>evel only</w:t>
            </w:r>
            <w:r w:rsidR="00FA4670">
              <w:rPr>
                <w:lang w:eastAsia="en-GB"/>
              </w:rPr>
              <w:t>:</w:t>
            </w:r>
            <w:r w:rsidR="00C346CC">
              <w:rPr>
                <w:lang w:eastAsia="en-GB"/>
              </w:rPr>
              <w:t xml:space="preserve"> </w:t>
            </w:r>
            <w:r w:rsidR="00FA4670">
              <w:rPr>
                <w:lang w:eastAsia="en-GB"/>
              </w:rPr>
              <w:t>C</w:t>
            </w:r>
            <w:r w:rsidR="00E85C1F">
              <w:rPr>
                <w:lang w:eastAsia="en-GB"/>
              </w:rPr>
              <w:t xml:space="preserve">andidates take </w:t>
            </w:r>
            <w:r w:rsidR="00306C71">
              <w:rPr>
                <w:lang w:eastAsia="en-GB"/>
              </w:rPr>
              <w:t>C</w:t>
            </w:r>
            <w:r w:rsidR="007E5426">
              <w:rPr>
                <w:lang w:eastAsia="en-GB"/>
              </w:rPr>
              <w:t>omponent 1</w:t>
            </w:r>
            <w:r w:rsidR="00306C71">
              <w:rPr>
                <w:lang w:eastAsia="en-GB"/>
              </w:rPr>
              <w:t xml:space="preserve"> Coursework </w:t>
            </w:r>
            <w:r w:rsidR="007E5426">
              <w:rPr>
                <w:lang w:eastAsia="en-GB"/>
              </w:rPr>
              <w:t xml:space="preserve">and </w:t>
            </w:r>
            <w:r w:rsidR="00306C71">
              <w:rPr>
                <w:lang w:eastAsia="en-GB"/>
              </w:rPr>
              <w:t xml:space="preserve">Component </w:t>
            </w:r>
            <w:r w:rsidR="007E5426">
              <w:rPr>
                <w:lang w:eastAsia="en-GB"/>
              </w:rPr>
              <w:t>2</w:t>
            </w:r>
            <w:r w:rsidR="00306C71">
              <w:rPr>
                <w:lang w:eastAsia="en-GB"/>
              </w:rPr>
              <w:t xml:space="preserve"> E</w:t>
            </w:r>
            <w:r w:rsidR="00FA4670">
              <w:rPr>
                <w:lang w:eastAsia="en-GB"/>
              </w:rPr>
              <w:t>xtended Set Assignment at the end of Y</w:t>
            </w:r>
            <w:r w:rsidR="00C346CC">
              <w:rPr>
                <w:lang w:eastAsia="en-GB"/>
              </w:rPr>
              <w:t>ear 1.</w:t>
            </w:r>
          </w:p>
          <w:tbl>
            <w:tblPr>
              <w:tblStyle w:val="TableGrid"/>
              <w:tblW w:w="6784" w:type="dxa"/>
              <w:tblLayout w:type="fixed"/>
              <w:tblLook w:val="04A0" w:firstRow="1" w:lastRow="0" w:firstColumn="1" w:lastColumn="0" w:noHBand="0" w:noVBand="1"/>
            </w:tblPr>
            <w:tblGrid>
              <w:gridCol w:w="874"/>
              <w:gridCol w:w="876"/>
              <w:gridCol w:w="880"/>
              <w:gridCol w:w="880"/>
              <w:gridCol w:w="762"/>
              <w:gridCol w:w="762"/>
              <w:gridCol w:w="899"/>
              <w:gridCol w:w="851"/>
            </w:tblGrid>
            <w:tr w:rsidR="0026586A" w:rsidRPr="007466BE" w14:paraId="2E98FDAA" w14:textId="77777777" w:rsidTr="00FA4670">
              <w:trPr>
                <w:gridAfter w:val="2"/>
                <w:wAfter w:w="1750" w:type="dxa"/>
              </w:trPr>
              <w:tc>
                <w:tcPr>
                  <w:tcW w:w="5034" w:type="dxa"/>
                  <w:gridSpan w:val="6"/>
                  <w:tcBorders>
                    <w:right w:val="single" w:sz="4" w:space="0" w:color="000000" w:themeColor="text1"/>
                  </w:tcBorders>
                  <w:shd w:val="clear" w:color="auto" w:fill="D9D9D9" w:themeFill="background1" w:themeFillShade="D9"/>
                </w:tcPr>
                <w:p w14:paraId="47E524F7" w14:textId="77777777" w:rsidR="00EE5AF1" w:rsidRDefault="0026586A" w:rsidP="00FF3452">
                  <w:pPr>
                    <w:spacing w:before="60" w:after="60"/>
                    <w:jc w:val="center"/>
                    <w:rPr>
                      <w:rFonts w:ascii="Arial" w:hAnsi="Arial"/>
                      <w:b/>
                      <w:sz w:val="20"/>
                      <w:szCs w:val="20"/>
                    </w:rPr>
                  </w:pPr>
                  <w:r w:rsidRPr="00930116">
                    <w:rPr>
                      <w:rFonts w:ascii="Arial" w:hAnsi="Arial"/>
                      <w:b/>
                      <w:sz w:val="20"/>
                      <w:szCs w:val="20"/>
                    </w:rPr>
                    <w:t>Component 1</w:t>
                  </w:r>
                </w:p>
                <w:p w14:paraId="51AC6AC1" w14:textId="4773FE07" w:rsidR="0026586A" w:rsidRPr="00930116" w:rsidRDefault="00306C71" w:rsidP="00FF3452">
                  <w:pPr>
                    <w:spacing w:before="60" w:after="60"/>
                    <w:jc w:val="center"/>
                    <w:rPr>
                      <w:rFonts w:ascii="Arial" w:hAnsi="Arial"/>
                      <w:b/>
                      <w:sz w:val="20"/>
                      <w:szCs w:val="20"/>
                    </w:rPr>
                  </w:pPr>
                  <w:r w:rsidRPr="00930116">
                    <w:rPr>
                      <w:rFonts w:ascii="Arial" w:hAnsi="Arial"/>
                      <w:b/>
                      <w:sz w:val="20"/>
                      <w:szCs w:val="20"/>
                    </w:rPr>
                    <w:t>Coursework</w:t>
                  </w:r>
                </w:p>
              </w:tc>
            </w:tr>
            <w:tr w:rsidR="0026586A" w14:paraId="2AFA7BBC" w14:textId="77777777" w:rsidTr="00FF3452">
              <w:trPr>
                <w:trHeight w:val="78"/>
              </w:trPr>
              <w:tc>
                <w:tcPr>
                  <w:tcW w:w="874" w:type="dxa"/>
                  <w:tcBorders>
                    <w:left w:val="single" w:sz="4" w:space="0" w:color="auto"/>
                  </w:tcBorders>
                  <w:shd w:val="clear" w:color="auto" w:fill="D9D9D9" w:themeFill="background1" w:themeFillShade="D9"/>
                </w:tcPr>
                <w:p w14:paraId="3E483C39" w14:textId="1F2A2D7F" w:rsidR="0026586A" w:rsidRPr="007466BE" w:rsidRDefault="0026586A" w:rsidP="00FF3452">
                  <w:pPr>
                    <w:spacing w:before="60" w:after="60"/>
                    <w:jc w:val="center"/>
                    <w:rPr>
                      <w:rFonts w:ascii="Arial" w:hAnsi="Arial"/>
                      <w:sz w:val="20"/>
                      <w:szCs w:val="20"/>
                    </w:rPr>
                  </w:pPr>
                  <w:r>
                    <w:rPr>
                      <w:rFonts w:ascii="Arial" w:hAnsi="Arial"/>
                      <w:sz w:val="20"/>
                      <w:szCs w:val="20"/>
                    </w:rPr>
                    <w:t>Sept</w:t>
                  </w:r>
                </w:p>
              </w:tc>
              <w:tc>
                <w:tcPr>
                  <w:tcW w:w="876" w:type="dxa"/>
                  <w:shd w:val="clear" w:color="auto" w:fill="D9D9D9" w:themeFill="background1" w:themeFillShade="D9"/>
                </w:tcPr>
                <w:p w14:paraId="743B2BE6" w14:textId="5B9B077F" w:rsidR="0026586A" w:rsidRDefault="0026586A" w:rsidP="00FF3452">
                  <w:pPr>
                    <w:spacing w:before="60" w:after="60"/>
                    <w:jc w:val="center"/>
                  </w:pPr>
                  <w:r>
                    <w:rPr>
                      <w:rFonts w:ascii="Arial" w:hAnsi="Arial"/>
                      <w:sz w:val="20"/>
                      <w:szCs w:val="20"/>
                    </w:rPr>
                    <w:t>Oct</w:t>
                  </w:r>
                </w:p>
              </w:tc>
              <w:tc>
                <w:tcPr>
                  <w:tcW w:w="880" w:type="dxa"/>
                  <w:shd w:val="clear" w:color="auto" w:fill="D9D9D9" w:themeFill="background1" w:themeFillShade="D9"/>
                </w:tcPr>
                <w:p w14:paraId="1D10048D" w14:textId="4D32ABEB" w:rsidR="0026586A" w:rsidRDefault="0026586A" w:rsidP="00FF3452">
                  <w:pPr>
                    <w:spacing w:before="60" w:after="60"/>
                    <w:jc w:val="center"/>
                  </w:pPr>
                  <w:r>
                    <w:rPr>
                      <w:rFonts w:ascii="Arial" w:hAnsi="Arial"/>
                      <w:sz w:val="20"/>
                      <w:szCs w:val="20"/>
                    </w:rPr>
                    <w:t>Nov</w:t>
                  </w:r>
                </w:p>
              </w:tc>
              <w:tc>
                <w:tcPr>
                  <w:tcW w:w="880" w:type="dxa"/>
                  <w:shd w:val="clear" w:color="auto" w:fill="D9D9D9" w:themeFill="background1" w:themeFillShade="D9"/>
                </w:tcPr>
                <w:p w14:paraId="0A8B6194" w14:textId="3B6B3302" w:rsidR="0026586A" w:rsidRDefault="0026586A" w:rsidP="00FF3452">
                  <w:pPr>
                    <w:spacing w:before="60" w:after="60"/>
                    <w:jc w:val="center"/>
                  </w:pPr>
                  <w:r>
                    <w:rPr>
                      <w:rFonts w:ascii="Arial" w:hAnsi="Arial"/>
                      <w:sz w:val="20"/>
                      <w:szCs w:val="20"/>
                    </w:rPr>
                    <w:t>Dec</w:t>
                  </w:r>
                </w:p>
              </w:tc>
              <w:tc>
                <w:tcPr>
                  <w:tcW w:w="762" w:type="dxa"/>
                  <w:shd w:val="clear" w:color="auto" w:fill="D9D9D9" w:themeFill="background1" w:themeFillShade="D9"/>
                </w:tcPr>
                <w:p w14:paraId="202B21C4" w14:textId="3C7918AD" w:rsidR="0026586A" w:rsidRDefault="0026586A" w:rsidP="00FF3452">
                  <w:pPr>
                    <w:spacing w:before="60" w:after="60"/>
                    <w:jc w:val="center"/>
                  </w:pPr>
                  <w:r>
                    <w:rPr>
                      <w:rFonts w:ascii="Arial" w:hAnsi="Arial"/>
                      <w:sz w:val="20"/>
                      <w:szCs w:val="20"/>
                    </w:rPr>
                    <w:t>Jan</w:t>
                  </w:r>
                </w:p>
              </w:tc>
              <w:tc>
                <w:tcPr>
                  <w:tcW w:w="762" w:type="dxa"/>
                  <w:shd w:val="clear" w:color="auto" w:fill="D9D9D9" w:themeFill="background1" w:themeFillShade="D9"/>
                </w:tcPr>
                <w:p w14:paraId="31BB1C1E" w14:textId="00539B4F" w:rsidR="0026586A" w:rsidRDefault="0026586A" w:rsidP="00FF3452">
                  <w:pPr>
                    <w:spacing w:before="60" w:after="60"/>
                    <w:jc w:val="center"/>
                  </w:pPr>
                  <w:r>
                    <w:rPr>
                      <w:rFonts w:ascii="Arial" w:hAnsi="Arial"/>
                      <w:sz w:val="20"/>
                      <w:szCs w:val="20"/>
                    </w:rPr>
                    <w:t>Feb</w:t>
                  </w:r>
                </w:p>
              </w:tc>
              <w:tc>
                <w:tcPr>
                  <w:tcW w:w="1750" w:type="dxa"/>
                  <w:gridSpan w:val="2"/>
                  <w:tcBorders>
                    <w:top w:val="nil"/>
                    <w:right w:val="nil"/>
                  </w:tcBorders>
                </w:tcPr>
                <w:p w14:paraId="16C1FC58" w14:textId="20156C11" w:rsidR="0026586A" w:rsidRDefault="0026586A" w:rsidP="00FA4670">
                  <w:pPr>
                    <w:jc w:val="center"/>
                  </w:pPr>
                </w:p>
              </w:tc>
            </w:tr>
            <w:tr w:rsidR="00544B35" w:rsidRPr="007466BE" w14:paraId="240D00A4" w14:textId="77777777" w:rsidTr="00FA4670">
              <w:tc>
                <w:tcPr>
                  <w:tcW w:w="3510" w:type="dxa"/>
                  <w:gridSpan w:val="4"/>
                  <w:tcBorders>
                    <w:left w:val="nil"/>
                    <w:bottom w:val="nil"/>
                    <w:right w:val="single" w:sz="4" w:space="0" w:color="auto"/>
                  </w:tcBorders>
                  <w:shd w:val="clear" w:color="auto" w:fill="auto"/>
                </w:tcPr>
                <w:p w14:paraId="3D17869C" w14:textId="17CE36DD" w:rsidR="00544B35" w:rsidRPr="007466BE" w:rsidRDefault="00544B35" w:rsidP="00FA4670">
                  <w:pPr>
                    <w:jc w:val="center"/>
                    <w:rPr>
                      <w:rFonts w:ascii="Arial" w:hAnsi="Arial"/>
                      <w:sz w:val="20"/>
                      <w:szCs w:val="20"/>
                    </w:rPr>
                  </w:pPr>
                </w:p>
              </w:tc>
              <w:tc>
                <w:tcPr>
                  <w:tcW w:w="3274" w:type="dxa"/>
                  <w:gridSpan w:val="4"/>
                  <w:tcBorders>
                    <w:left w:val="single" w:sz="4" w:space="0" w:color="auto"/>
                    <w:right w:val="single" w:sz="4" w:space="0" w:color="000000" w:themeColor="text1"/>
                  </w:tcBorders>
                  <w:shd w:val="clear" w:color="auto" w:fill="auto"/>
                </w:tcPr>
                <w:p w14:paraId="7C29939C" w14:textId="77777777" w:rsidR="00EE5AF1" w:rsidRDefault="00544B35" w:rsidP="00FF3452">
                  <w:pPr>
                    <w:spacing w:before="60" w:after="60"/>
                    <w:ind w:left="159"/>
                    <w:jc w:val="center"/>
                    <w:rPr>
                      <w:rFonts w:ascii="Arial" w:hAnsi="Arial"/>
                      <w:b/>
                      <w:sz w:val="20"/>
                      <w:szCs w:val="20"/>
                    </w:rPr>
                  </w:pPr>
                  <w:r w:rsidRPr="00930116">
                    <w:rPr>
                      <w:rFonts w:ascii="Arial" w:hAnsi="Arial"/>
                      <w:b/>
                      <w:sz w:val="20"/>
                      <w:szCs w:val="20"/>
                    </w:rPr>
                    <w:t>Component 2</w:t>
                  </w:r>
                  <w:r w:rsidR="00306C71" w:rsidRPr="00930116">
                    <w:rPr>
                      <w:rFonts w:ascii="Arial" w:hAnsi="Arial"/>
                      <w:b/>
                      <w:sz w:val="20"/>
                      <w:szCs w:val="20"/>
                    </w:rPr>
                    <w:t xml:space="preserve"> </w:t>
                  </w:r>
                </w:p>
                <w:p w14:paraId="4A93D2DB" w14:textId="19DE31CF" w:rsidR="0026586A" w:rsidRPr="00930116" w:rsidRDefault="00306C71" w:rsidP="00FF3452">
                  <w:pPr>
                    <w:spacing w:before="60" w:after="60"/>
                    <w:ind w:left="159"/>
                    <w:jc w:val="center"/>
                    <w:rPr>
                      <w:rFonts w:ascii="Arial" w:hAnsi="Arial"/>
                      <w:b/>
                      <w:sz w:val="20"/>
                      <w:szCs w:val="20"/>
                    </w:rPr>
                  </w:pPr>
                  <w:r w:rsidRPr="00930116">
                    <w:rPr>
                      <w:rFonts w:ascii="Arial" w:hAnsi="Arial"/>
                      <w:b/>
                      <w:sz w:val="20"/>
                      <w:szCs w:val="20"/>
                    </w:rPr>
                    <w:t>E</w:t>
                  </w:r>
                  <w:r w:rsidR="00EE5AF1">
                    <w:rPr>
                      <w:rFonts w:ascii="Arial" w:hAnsi="Arial"/>
                      <w:b/>
                      <w:sz w:val="20"/>
                      <w:szCs w:val="20"/>
                    </w:rPr>
                    <w:t>xternally Set Assignment</w:t>
                  </w:r>
                </w:p>
              </w:tc>
            </w:tr>
            <w:tr w:rsidR="00544B35" w14:paraId="4A050181" w14:textId="77777777" w:rsidTr="00FA4670">
              <w:trPr>
                <w:gridBefore w:val="4"/>
                <w:wBefore w:w="3510" w:type="dxa"/>
              </w:trPr>
              <w:tc>
                <w:tcPr>
                  <w:tcW w:w="762" w:type="dxa"/>
                  <w:shd w:val="clear" w:color="auto" w:fill="auto"/>
                </w:tcPr>
                <w:p w14:paraId="608AA97B" w14:textId="238EE1AD" w:rsidR="00544B35" w:rsidRDefault="00544B35" w:rsidP="00FF3452">
                  <w:pPr>
                    <w:spacing w:before="60" w:after="60"/>
                    <w:jc w:val="center"/>
                    <w:rPr>
                      <w:rFonts w:ascii="Arial" w:hAnsi="Arial"/>
                      <w:sz w:val="20"/>
                      <w:szCs w:val="20"/>
                    </w:rPr>
                  </w:pPr>
                  <w:r>
                    <w:rPr>
                      <w:rFonts w:ascii="Arial" w:hAnsi="Arial"/>
                      <w:sz w:val="20"/>
                      <w:szCs w:val="20"/>
                    </w:rPr>
                    <w:t>Jan</w:t>
                  </w:r>
                </w:p>
              </w:tc>
              <w:tc>
                <w:tcPr>
                  <w:tcW w:w="762" w:type="dxa"/>
                  <w:shd w:val="clear" w:color="auto" w:fill="auto"/>
                </w:tcPr>
                <w:p w14:paraId="4294C01B" w14:textId="3B74711B" w:rsidR="00544B35" w:rsidRDefault="00544B35" w:rsidP="00FF3452">
                  <w:pPr>
                    <w:spacing w:before="60" w:after="60"/>
                    <w:jc w:val="center"/>
                    <w:rPr>
                      <w:rFonts w:ascii="Arial" w:hAnsi="Arial"/>
                      <w:sz w:val="20"/>
                      <w:szCs w:val="20"/>
                    </w:rPr>
                  </w:pPr>
                  <w:r>
                    <w:rPr>
                      <w:rFonts w:ascii="Arial" w:hAnsi="Arial"/>
                      <w:sz w:val="20"/>
                      <w:szCs w:val="20"/>
                    </w:rPr>
                    <w:t>Feb</w:t>
                  </w:r>
                </w:p>
              </w:tc>
              <w:tc>
                <w:tcPr>
                  <w:tcW w:w="899" w:type="dxa"/>
                </w:tcPr>
                <w:p w14:paraId="5F9A9F47" w14:textId="7D23E8AE" w:rsidR="00544B35" w:rsidRDefault="00544B35" w:rsidP="00FF3452">
                  <w:pPr>
                    <w:spacing w:before="60" w:after="60"/>
                    <w:jc w:val="center"/>
                    <w:rPr>
                      <w:rFonts w:ascii="Arial" w:hAnsi="Arial"/>
                      <w:sz w:val="20"/>
                      <w:szCs w:val="20"/>
                    </w:rPr>
                  </w:pPr>
                  <w:r>
                    <w:rPr>
                      <w:rFonts w:ascii="Arial" w:hAnsi="Arial"/>
                      <w:sz w:val="20"/>
                      <w:szCs w:val="20"/>
                    </w:rPr>
                    <w:t>March</w:t>
                  </w:r>
                </w:p>
              </w:tc>
              <w:tc>
                <w:tcPr>
                  <w:tcW w:w="851" w:type="dxa"/>
                  <w:tcBorders>
                    <w:right w:val="single" w:sz="4" w:space="0" w:color="000000" w:themeColor="text1"/>
                  </w:tcBorders>
                </w:tcPr>
                <w:p w14:paraId="49DD4DF8" w14:textId="65A24D2D" w:rsidR="00544B35" w:rsidRDefault="00544B35" w:rsidP="00FF3452">
                  <w:pPr>
                    <w:spacing w:before="60" w:after="60"/>
                    <w:jc w:val="center"/>
                    <w:rPr>
                      <w:rFonts w:ascii="Arial" w:hAnsi="Arial"/>
                      <w:sz w:val="20"/>
                      <w:szCs w:val="20"/>
                    </w:rPr>
                  </w:pPr>
                  <w:r>
                    <w:rPr>
                      <w:rFonts w:ascii="Arial" w:hAnsi="Arial"/>
                      <w:sz w:val="20"/>
                      <w:szCs w:val="20"/>
                    </w:rPr>
                    <w:t>April</w:t>
                  </w:r>
                </w:p>
              </w:tc>
            </w:tr>
          </w:tbl>
          <w:p w14:paraId="1C687813" w14:textId="1830EDB3" w:rsidR="00FA4670" w:rsidRDefault="00FA4670" w:rsidP="00B41733">
            <w:pPr>
              <w:pStyle w:val="BodyText"/>
              <w:rPr>
                <w:lang w:eastAsia="en-GB"/>
              </w:rPr>
            </w:pPr>
          </w:p>
          <w:p w14:paraId="281BB203" w14:textId="65488333" w:rsidR="00FA4670" w:rsidRDefault="00FA4670" w:rsidP="00B41733">
            <w:pPr>
              <w:pStyle w:val="BodyText"/>
              <w:rPr>
                <w:lang w:eastAsia="en-GB"/>
              </w:rPr>
            </w:pPr>
          </w:p>
          <w:p w14:paraId="29DE3A28" w14:textId="000CEA00" w:rsidR="00FA4670" w:rsidRDefault="00FA4670" w:rsidP="00B41733">
            <w:pPr>
              <w:pStyle w:val="BodyText"/>
              <w:rPr>
                <w:lang w:eastAsia="en-GB"/>
              </w:rPr>
            </w:pPr>
          </w:p>
          <w:p w14:paraId="0A79A4B2" w14:textId="0B28CA21" w:rsidR="00FA4670" w:rsidRDefault="00FA4670" w:rsidP="00B41733">
            <w:pPr>
              <w:pStyle w:val="BodyText"/>
              <w:rPr>
                <w:lang w:eastAsia="en-GB"/>
              </w:rPr>
            </w:pPr>
          </w:p>
          <w:p w14:paraId="36DF04FE" w14:textId="3DBCF4D5" w:rsidR="00FA4670" w:rsidRDefault="00FA4670" w:rsidP="00B41733">
            <w:pPr>
              <w:pStyle w:val="BodyText"/>
              <w:rPr>
                <w:lang w:eastAsia="en-GB"/>
              </w:rPr>
            </w:pPr>
          </w:p>
          <w:p w14:paraId="15095C43" w14:textId="77B50F54" w:rsidR="00FA4670" w:rsidRDefault="00FA4670" w:rsidP="00B41733">
            <w:pPr>
              <w:pStyle w:val="BodyText"/>
              <w:rPr>
                <w:lang w:eastAsia="en-GB"/>
              </w:rPr>
            </w:pPr>
          </w:p>
          <w:p w14:paraId="781A00CC" w14:textId="2B5486CF" w:rsidR="00FA4670" w:rsidRDefault="00FA4670" w:rsidP="00B41733">
            <w:pPr>
              <w:pStyle w:val="BodyText"/>
              <w:rPr>
                <w:lang w:eastAsia="en-GB"/>
              </w:rPr>
            </w:pPr>
          </w:p>
          <w:p w14:paraId="2E2468F5" w14:textId="77777777" w:rsidR="00FA4670" w:rsidRDefault="00FA4670" w:rsidP="00B41733">
            <w:pPr>
              <w:pStyle w:val="BodyText"/>
              <w:rPr>
                <w:lang w:eastAsia="en-GB"/>
              </w:rPr>
            </w:pPr>
          </w:p>
          <w:p w14:paraId="0DD7C822" w14:textId="7ACD8332" w:rsidR="00E85C1F" w:rsidRDefault="00E85C1F" w:rsidP="00B41733">
            <w:pPr>
              <w:pStyle w:val="BodyText"/>
              <w:rPr>
                <w:b/>
                <w:lang w:eastAsia="en-GB"/>
              </w:rPr>
            </w:pPr>
            <w:r w:rsidRPr="00662855">
              <w:rPr>
                <w:b/>
                <w:lang w:eastAsia="en-GB"/>
              </w:rPr>
              <w:lastRenderedPageBreak/>
              <w:t>Example 2</w:t>
            </w:r>
          </w:p>
          <w:p w14:paraId="392F15F7" w14:textId="77777777" w:rsidR="00EE5AF1" w:rsidRPr="00662855" w:rsidRDefault="00EE5AF1" w:rsidP="00B41733">
            <w:pPr>
              <w:pStyle w:val="BodyText"/>
              <w:rPr>
                <w:b/>
                <w:lang w:eastAsia="en-GB"/>
              </w:rPr>
            </w:pPr>
          </w:p>
          <w:p w14:paraId="2A256FA2" w14:textId="6E00994A" w:rsidR="00E85C1F" w:rsidRDefault="00FA4670" w:rsidP="00B41733">
            <w:pPr>
              <w:pStyle w:val="BodyText"/>
              <w:rPr>
                <w:lang w:eastAsia="en-GB"/>
              </w:rPr>
            </w:pPr>
            <w:r>
              <w:rPr>
                <w:lang w:eastAsia="en-GB"/>
              </w:rPr>
              <w:t xml:space="preserve">The </w:t>
            </w:r>
            <w:r w:rsidR="00B41733">
              <w:rPr>
                <w:lang w:eastAsia="en-GB"/>
              </w:rPr>
              <w:t>A L</w:t>
            </w:r>
            <w:r w:rsidR="00C346CC">
              <w:rPr>
                <w:lang w:eastAsia="en-GB"/>
              </w:rPr>
              <w:t xml:space="preserve">evel </w:t>
            </w:r>
            <w:r>
              <w:rPr>
                <w:lang w:eastAsia="en-GB"/>
              </w:rPr>
              <w:t xml:space="preserve">is </w:t>
            </w:r>
            <w:r w:rsidR="00E85C1F">
              <w:rPr>
                <w:lang w:eastAsia="en-GB"/>
              </w:rPr>
              <w:t>staged over two years</w:t>
            </w:r>
            <w:r>
              <w:rPr>
                <w:lang w:eastAsia="en-GB"/>
              </w:rPr>
              <w:t>. C</w:t>
            </w:r>
            <w:r w:rsidR="00E85C1F">
              <w:rPr>
                <w:lang w:eastAsia="en-GB"/>
              </w:rPr>
              <w:t xml:space="preserve">andidates take </w:t>
            </w:r>
            <w:r w:rsidR="00306C71">
              <w:rPr>
                <w:lang w:eastAsia="en-GB"/>
              </w:rPr>
              <w:t>C</w:t>
            </w:r>
            <w:r w:rsidR="00E85C1F">
              <w:rPr>
                <w:lang w:eastAsia="en-GB"/>
              </w:rPr>
              <w:t>omponent 1</w:t>
            </w:r>
            <w:r w:rsidR="00306C71">
              <w:rPr>
                <w:lang w:eastAsia="en-GB"/>
              </w:rPr>
              <w:t xml:space="preserve"> Coursework</w:t>
            </w:r>
            <w:r w:rsidR="00E85C1F">
              <w:rPr>
                <w:lang w:eastAsia="en-GB"/>
              </w:rPr>
              <w:t xml:space="preserve"> and </w:t>
            </w:r>
            <w:r w:rsidR="00306C71">
              <w:rPr>
                <w:lang w:eastAsia="en-GB"/>
              </w:rPr>
              <w:t xml:space="preserve">Component </w:t>
            </w:r>
            <w:r w:rsidR="00E85C1F">
              <w:rPr>
                <w:lang w:eastAsia="en-GB"/>
              </w:rPr>
              <w:t>2</w:t>
            </w:r>
            <w:r w:rsidR="00306C71">
              <w:rPr>
                <w:lang w:eastAsia="en-GB"/>
              </w:rPr>
              <w:t xml:space="preserve"> E</w:t>
            </w:r>
            <w:r>
              <w:rPr>
                <w:lang w:eastAsia="en-GB"/>
              </w:rPr>
              <w:t>xtended Set Assignment</w:t>
            </w:r>
            <w:r w:rsidR="00306C71">
              <w:rPr>
                <w:lang w:eastAsia="en-GB"/>
              </w:rPr>
              <w:t xml:space="preserve"> </w:t>
            </w:r>
            <w:r w:rsidR="00E85C1F">
              <w:rPr>
                <w:lang w:eastAsia="en-GB"/>
              </w:rPr>
              <w:t xml:space="preserve">at the </w:t>
            </w:r>
            <w:r>
              <w:rPr>
                <w:lang w:eastAsia="en-GB"/>
              </w:rPr>
              <w:t>end of the Y</w:t>
            </w:r>
            <w:r w:rsidR="00D50917">
              <w:rPr>
                <w:lang w:eastAsia="en-GB"/>
              </w:rPr>
              <w:t>ear</w:t>
            </w:r>
            <w:r>
              <w:rPr>
                <w:lang w:eastAsia="en-GB"/>
              </w:rPr>
              <w:t xml:space="preserve"> 1,</w:t>
            </w:r>
            <w:r w:rsidR="00D50917">
              <w:rPr>
                <w:lang w:eastAsia="en-GB"/>
              </w:rPr>
              <w:t xml:space="preserve"> and </w:t>
            </w:r>
            <w:r w:rsidR="00306C71">
              <w:rPr>
                <w:lang w:eastAsia="en-GB"/>
              </w:rPr>
              <w:t>C</w:t>
            </w:r>
            <w:r w:rsidR="00D50917">
              <w:rPr>
                <w:lang w:eastAsia="en-GB"/>
              </w:rPr>
              <w:t>ompo</w:t>
            </w:r>
            <w:r w:rsidR="00E85C1F">
              <w:rPr>
                <w:lang w:eastAsia="en-GB"/>
              </w:rPr>
              <w:t>ne</w:t>
            </w:r>
            <w:r w:rsidR="00D50917">
              <w:rPr>
                <w:lang w:eastAsia="en-GB"/>
              </w:rPr>
              <w:t>n</w:t>
            </w:r>
            <w:r w:rsidR="00E85C1F">
              <w:rPr>
                <w:lang w:eastAsia="en-GB"/>
              </w:rPr>
              <w:t xml:space="preserve">t </w:t>
            </w:r>
            <w:r w:rsidR="00C346CC">
              <w:rPr>
                <w:lang w:eastAsia="en-GB"/>
              </w:rPr>
              <w:t>3</w:t>
            </w:r>
            <w:r w:rsidR="00306C71">
              <w:rPr>
                <w:lang w:eastAsia="en-GB"/>
              </w:rPr>
              <w:t xml:space="preserve"> Personal Investigation </w:t>
            </w:r>
            <w:r w:rsidR="00C346CC">
              <w:rPr>
                <w:lang w:eastAsia="en-GB"/>
              </w:rPr>
              <w:t xml:space="preserve">at the end of the </w:t>
            </w:r>
            <w:r>
              <w:rPr>
                <w:lang w:eastAsia="en-GB"/>
              </w:rPr>
              <w:t>Year 2.</w:t>
            </w:r>
          </w:p>
          <w:tbl>
            <w:tblPr>
              <w:tblStyle w:val="TableGrid"/>
              <w:tblW w:w="0" w:type="auto"/>
              <w:tblLayout w:type="fixed"/>
              <w:tblLook w:val="04A0" w:firstRow="1" w:lastRow="0" w:firstColumn="1" w:lastColumn="0" w:noHBand="0" w:noVBand="1"/>
            </w:tblPr>
            <w:tblGrid>
              <w:gridCol w:w="847"/>
              <w:gridCol w:w="848"/>
              <w:gridCol w:w="851"/>
              <w:gridCol w:w="851"/>
              <w:gridCol w:w="852"/>
              <w:gridCol w:w="852"/>
              <w:gridCol w:w="852"/>
              <w:gridCol w:w="832"/>
              <w:gridCol w:w="878"/>
              <w:gridCol w:w="853"/>
            </w:tblGrid>
            <w:tr w:rsidR="0026586A" w:rsidRPr="00FA4670" w14:paraId="5C0507BD" w14:textId="77777777" w:rsidTr="0026586A">
              <w:tc>
                <w:tcPr>
                  <w:tcW w:w="5101" w:type="dxa"/>
                  <w:gridSpan w:val="6"/>
                  <w:shd w:val="clear" w:color="auto" w:fill="D9D9D9" w:themeFill="background1" w:themeFillShade="D9"/>
                </w:tcPr>
                <w:p w14:paraId="32018E98" w14:textId="77777777" w:rsidR="00EE5AF1" w:rsidRDefault="0026586A" w:rsidP="00FF3452">
                  <w:pPr>
                    <w:spacing w:before="60" w:after="60"/>
                    <w:jc w:val="center"/>
                    <w:rPr>
                      <w:rFonts w:ascii="Arial" w:hAnsi="Arial"/>
                      <w:b/>
                      <w:sz w:val="20"/>
                      <w:szCs w:val="20"/>
                    </w:rPr>
                  </w:pPr>
                  <w:r w:rsidRPr="00FA4670">
                    <w:rPr>
                      <w:rFonts w:ascii="Arial" w:hAnsi="Arial"/>
                      <w:b/>
                      <w:sz w:val="20"/>
                      <w:szCs w:val="20"/>
                    </w:rPr>
                    <w:t>Component 1</w:t>
                  </w:r>
                  <w:r w:rsidR="00306C71" w:rsidRPr="00FA4670">
                    <w:rPr>
                      <w:rFonts w:ascii="Arial" w:hAnsi="Arial"/>
                      <w:b/>
                      <w:sz w:val="20"/>
                      <w:szCs w:val="20"/>
                    </w:rPr>
                    <w:t xml:space="preserve"> </w:t>
                  </w:r>
                </w:p>
                <w:p w14:paraId="77D92822" w14:textId="2387F653" w:rsidR="00306C71" w:rsidRPr="00FA4670" w:rsidRDefault="00306C71" w:rsidP="00FF3452">
                  <w:pPr>
                    <w:spacing w:before="60" w:after="60"/>
                    <w:jc w:val="center"/>
                    <w:rPr>
                      <w:rFonts w:ascii="Arial" w:hAnsi="Arial"/>
                      <w:b/>
                      <w:sz w:val="20"/>
                      <w:szCs w:val="20"/>
                    </w:rPr>
                  </w:pPr>
                  <w:r w:rsidRPr="00FA4670">
                    <w:rPr>
                      <w:rFonts w:ascii="Arial" w:hAnsi="Arial"/>
                      <w:b/>
                      <w:sz w:val="20"/>
                      <w:szCs w:val="20"/>
                    </w:rPr>
                    <w:t>Coursework</w:t>
                  </w:r>
                </w:p>
              </w:tc>
              <w:tc>
                <w:tcPr>
                  <w:tcW w:w="3415" w:type="dxa"/>
                  <w:gridSpan w:val="4"/>
                  <w:tcBorders>
                    <w:top w:val="nil"/>
                    <w:bottom w:val="nil"/>
                    <w:right w:val="nil"/>
                  </w:tcBorders>
                </w:tcPr>
                <w:p w14:paraId="65612CEA" w14:textId="6FDAD82C" w:rsidR="0026586A" w:rsidRPr="00FA4670" w:rsidRDefault="0026586A" w:rsidP="00FA4670">
                  <w:pPr>
                    <w:ind w:left="237"/>
                    <w:jc w:val="center"/>
                    <w:rPr>
                      <w:rFonts w:ascii="Arial" w:hAnsi="Arial"/>
                      <w:b/>
                      <w:sz w:val="20"/>
                      <w:szCs w:val="20"/>
                    </w:rPr>
                  </w:pPr>
                </w:p>
              </w:tc>
            </w:tr>
            <w:tr w:rsidR="0026586A" w14:paraId="13BAEDFF" w14:textId="77777777" w:rsidTr="0026586A">
              <w:tc>
                <w:tcPr>
                  <w:tcW w:w="847" w:type="dxa"/>
                  <w:shd w:val="clear" w:color="auto" w:fill="D9D9D9" w:themeFill="background1" w:themeFillShade="D9"/>
                </w:tcPr>
                <w:p w14:paraId="4806CBBB" w14:textId="2FF12735" w:rsidR="0026586A" w:rsidRPr="007466BE" w:rsidRDefault="0026586A" w:rsidP="00FF3452">
                  <w:pPr>
                    <w:spacing w:before="60" w:after="60"/>
                    <w:jc w:val="center"/>
                    <w:rPr>
                      <w:rFonts w:ascii="Arial" w:hAnsi="Arial"/>
                      <w:sz w:val="20"/>
                      <w:szCs w:val="20"/>
                    </w:rPr>
                  </w:pPr>
                  <w:r>
                    <w:rPr>
                      <w:rFonts w:ascii="Arial" w:hAnsi="Arial"/>
                      <w:sz w:val="20"/>
                      <w:szCs w:val="20"/>
                    </w:rPr>
                    <w:t>Sept</w:t>
                  </w:r>
                </w:p>
              </w:tc>
              <w:tc>
                <w:tcPr>
                  <w:tcW w:w="848" w:type="dxa"/>
                  <w:shd w:val="clear" w:color="auto" w:fill="D9D9D9" w:themeFill="background1" w:themeFillShade="D9"/>
                </w:tcPr>
                <w:p w14:paraId="47C29841" w14:textId="59184F86" w:rsidR="0026586A" w:rsidRDefault="0026586A" w:rsidP="00FF3452">
                  <w:pPr>
                    <w:spacing w:before="60" w:after="60"/>
                    <w:jc w:val="center"/>
                  </w:pPr>
                  <w:r>
                    <w:rPr>
                      <w:rFonts w:ascii="Arial" w:hAnsi="Arial"/>
                      <w:sz w:val="20"/>
                      <w:szCs w:val="20"/>
                    </w:rPr>
                    <w:t>Oct</w:t>
                  </w:r>
                </w:p>
              </w:tc>
              <w:tc>
                <w:tcPr>
                  <w:tcW w:w="851" w:type="dxa"/>
                  <w:shd w:val="clear" w:color="auto" w:fill="D9D9D9" w:themeFill="background1" w:themeFillShade="D9"/>
                </w:tcPr>
                <w:p w14:paraId="0F57CEDB" w14:textId="77777777" w:rsidR="0026586A" w:rsidRDefault="0026586A" w:rsidP="00FF3452">
                  <w:pPr>
                    <w:spacing w:before="60" w:after="60"/>
                    <w:jc w:val="center"/>
                  </w:pPr>
                  <w:r>
                    <w:rPr>
                      <w:rFonts w:ascii="Arial" w:hAnsi="Arial"/>
                      <w:sz w:val="20"/>
                      <w:szCs w:val="20"/>
                    </w:rPr>
                    <w:t>Nov</w:t>
                  </w:r>
                </w:p>
              </w:tc>
              <w:tc>
                <w:tcPr>
                  <w:tcW w:w="851" w:type="dxa"/>
                  <w:shd w:val="clear" w:color="auto" w:fill="D9D9D9" w:themeFill="background1" w:themeFillShade="D9"/>
                </w:tcPr>
                <w:p w14:paraId="36A767D9" w14:textId="77777777" w:rsidR="0026586A" w:rsidRDefault="0026586A" w:rsidP="00FF3452">
                  <w:pPr>
                    <w:spacing w:before="60" w:after="60"/>
                    <w:jc w:val="center"/>
                  </w:pPr>
                  <w:r>
                    <w:rPr>
                      <w:rFonts w:ascii="Arial" w:hAnsi="Arial"/>
                      <w:sz w:val="20"/>
                      <w:szCs w:val="20"/>
                    </w:rPr>
                    <w:t>Dec</w:t>
                  </w:r>
                </w:p>
              </w:tc>
              <w:tc>
                <w:tcPr>
                  <w:tcW w:w="852" w:type="dxa"/>
                  <w:shd w:val="clear" w:color="auto" w:fill="D9D9D9" w:themeFill="background1" w:themeFillShade="D9"/>
                </w:tcPr>
                <w:p w14:paraId="4F47C3D3" w14:textId="77777777" w:rsidR="0026586A" w:rsidRDefault="0026586A" w:rsidP="00FF3452">
                  <w:pPr>
                    <w:spacing w:before="60" w:after="60"/>
                    <w:jc w:val="center"/>
                  </w:pPr>
                  <w:r>
                    <w:rPr>
                      <w:rFonts w:ascii="Arial" w:hAnsi="Arial"/>
                      <w:sz w:val="20"/>
                      <w:szCs w:val="20"/>
                    </w:rPr>
                    <w:t>Jan</w:t>
                  </w:r>
                </w:p>
              </w:tc>
              <w:tc>
                <w:tcPr>
                  <w:tcW w:w="852" w:type="dxa"/>
                  <w:shd w:val="clear" w:color="auto" w:fill="D9D9D9" w:themeFill="background1" w:themeFillShade="D9"/>
                </w:tcPr>
                <w:p w14:paraId="0F30673F" w14:textId="77777777" w:rsidR="0026586A" w:rsidRDefault="0026586A" w:rsidP="00FF3452">
                  <w:pPr>
                    <w:spacing w:before="60" w:after="60"/>
                    <w:jc w:val="center"/>
                  </w:pPr>
                  <w:r>
                    <w:rPr>
                      <w:rFonts w:ascii="Arial" w:hAnsi="Arial"/>
                      <w:sz w:val="20"/>
                      <w:szCs w:val="20"/>
                    </w:rPr>
                    <w:t>Feb</w:t>
                  </w:r>
                </w:p>
              </w:tc>
              <w:tc>
                <w:tcPr>
                  <w:tcW w:w="3415" w:type="dxa"/>
                  <w:gridSpan w:val="4"/>
                  <w:tcBorders>
                    <w:top w:val="nil"/>
                    <w:right w:val="nil"/>
                  </w:tcBorders>
                </w:tcPr>
                <w:p w14:paraId="2AAB968A" w14:textId="39A4125C" w:rsidR="0026586A" w:rsidRDefault="0026586A" w:rsidP="00B41733"/>
              </w:tc>
            </w:tr>
            <w:tr w:rsidR="0026586A" w14:paraId="611F7D3A" w14:textId="77777777" w:rsidTr="0026586A">
              <w:tc>
                <w:tcPr>
                  <w:tcW w:w="3397" w:type="dxa"/>
                  <w:gridSpan w:val="4"/>
                  <w:vMerge w:val="restart"/>
                  <w:tcBorders>
                    <w:left w:val="nil"/>
                  </w:tcBorders>
                  <w:shd w:val="clear" w:color="auto" w:fill="auto"/>
                </w:tcPr>
                <w:p w14:paraId="0803AA4A" w14:textId="77777777" w:rsidR="0026586A" w:rsidRDefault="0026586A" w:rsidP="00B41733">
                  <w:pPr>
                    <w:rPr>
                      <w:rFonts w:ascii="Arial" w:hAnsi="Arial"/>
                      <w:sz w:val="20"/>
                      <w:szCs w:val="20"/>
                    </w:rPr>
                  </w:pPr>
                </w:p>
              </w:tc>
              <w:tc>
                <w:tcPr>
                  <w:tcW w:w="3388" w:type="dxa"/>
                  <w:gridSpan w:val="4"/>
                  <w:shd w:val="clear" w:color="auto" w:fill="auto"/>
                </w:tcPr>
                <w:p w14:paraId="01E496E2" w14:textId="77777777" w:rsidR="00EE5AF1" w:rsidRDefault="0026586A" w:rsidP="00FA4670">
                  <w:pPr>
                    <w:spacing w:before="120"/>
                    <w:jc w:val="center"/>
                    <w:rPr>
                      <w:rFonts w:ascii="Arial" w:hAnsi="Arial"/>
                      <w:b/>
                      <w:sz w:val="20"/>
                      <w:szCs w:val="20"/>
                    </w:rPr>
                  </w:pPr>
                  <w:r w:rsidRPr="00FA4670">
                    <w:rPr>
                      <w:rFonts w:ascii="Arial" w:hAnsi="Arial"/>
                      <w:b/>
                      <w:sz w:val="20"/>
                      <w:szCs w:val="20"/>
                    </w:rPr>
                    <w:t>Component 2</w:t>
                  </w:r>
                </w:p>
                <w:p w14:paraId="51F3D965" w14:textId="6690A864" w:rsidR="0026586A" w:rsidRPr="00FA4670" w:rsidRDefault="00306C71" w:rsidP="00EE5AF1">
                  <w:pPr>
                    <w:jc w:val="center"/>
                    <w:rPr>
                      <w:rFonts w:ascii="Arial" w:hAnsi="Arial"/>
                      <w:b/>
                      <w:sz w:val="20"/>
                      <w:szCs w:val="20"/>
                    </w:rPr>
                  </w:pPr>
                  <w:r w:rsidRPr="00FA4670">
                    <w:rPr>
                      <w:rFonts w:ascii="Arial" w:hAnsi="Arial"/>
                      <w:b/>
                      <w:sz w:val="20"/>
                      <w:szCs w:val="20"/>
                    </w:rPr>
                    <w:t>E</w:t>
                  </w:r>
                  <w:r w:rsidR="00FA4670" w:rsidRPr="00FA4670">
                    <w:rPr>
                      <w:rFonts w:ascii="Arial" w:hAnsi="Arial"/>
                      <w:b/>
                      <w:sz w:val="20"/>
                      <w:szCs w:val="20"/>
                    </w:rPr>
                    <w:t>xtended Set Assignment</w:t>
                  </w:r>
                </w:p>
              </w:tc>
              <w:tc>
                <w:tcPr>
                  <w:tcW w:w="1731" w:type="dxa"/>
                  <w:gridSpan w:val="2"/>
                  <w:shd w:val="clear" w:color="auto" w:fill="F2F2F2" w:themeFill="background1" w:themeFillShade="F2"/>
                </w:tcPr>
                <w:p w14:paraId="6601762D" w14:textId="00A2784C" w:rsidR="0026586A" w:rsidRPr="00FA4670" w:rsidRDefault="0026586A" w:rsidP="00FF3452">
                  <w:pPr>
                    <w:spacing w:before="60" w:after="60"/>
                    <w:jc w:val="center"/>
                    <w:rPr>
                      <w:rFonts w:ascii="Arial" w:hAnsi="Arial"/>
                      <w:b/>
                      <w:sz w:val="20"/>
                      <w:szCs w:val="20"/>
                    </w:rPr>
                  </w:pPr>
                  <w:r w:rsidRPr="00FA4670">
                    <w:rPr>
                      <w:rFonts w:ascii="Arial" w:hAnsi="Arial"/>
                      <w:b/>
                      <w:sz w:val="20"/>
                      <w:szCs w:val="20"/>
                    </w:rPr>
                    <w:t>Component 3</w:t>
                  </w:r>
                  <w:r w:rsidR="00306C71" w:rsidRPr="00FA4670">
                    <w:rPr>
                      <w:rFonts w:ascii="Arial" w:hAnsi="Arial"/>
                      <w:b/>
                      <w:sz w:val="20"/>
                      <w:szCs w:val="20"/>
                    </w:rPr>
                    <w:t xml:space="preserve"> Personal Investigation</w:t>
                  </w:r>
                </w:p>
              </w:tc>
            </w:tr>
            <w:tr w:rsidR="0026586A" w14:paraId="273C0D4E" w14:textId="77777777" w:rsidTr="0026586A">
              <w:tc>
                <w:tcPr>
                  <w:tcW w:w="3397" w:type="dxa"/>
                  <w:gridSpan w:val="4"/>
                  <w:vMerge/>
                  <w:tcBorders>
                    <w:left w:val="nil"/>
                  </w:tcBorders>
                  <w:shd w:val="clear" w:color="auto" w:fill="auto"/>
                </w:tcPr>
                <w:p w14:paraId="082A73F7" w14:textId="77777777" w:rsidR="0026586A" w:rsidRDefault="0026586A" w:rsidP="00B41733">
                  <w:pPr>
                    <w:rPr>
                      <w:rFonts w:ascii="Arial" w:hAnsi="Arial"/>
                      <w:sz w:val="20"/>
                      <w:szCs w:val="20"/>
                    </w:rPr>
                  </w:pPr>
                </w:p>
              </w:tc>
              <w:tc>
                <w:tcPr>
                  <w:tcW w:w="852" w:type="dxa"/>
                  <w:shd w:val="clear" w:color="auto" w:fill="auto"/>
                </w:tcPr>
                <w:p w14:paraId="5FAF6F98" w14:textId="42753981" w:rsidR="0026586A" w:rsidRDefault="0026586A" w:rsidP="00FF3452">
                  <w:pPr>
                    <w:spacing w:before="60" w:after="60"/>
                    <w:jc w:val="center"/>
                    <w:rPr>
                      <w:rFonts w:ascii="Arial" w:hAnsi="Arial"/>
                      <w:sz w:val="20"/>
                      <w:szCs w:val="20"/>
                    </w:rPr>
                  </w:pPr>
                  <w:r>
                    <w:rPr>
                      <w:rFonts w:ascii="Arial" w:hAnsi="Arial"/>
                      <w:sz w:val="20"/>
                      <w:szCs w:val="20"/>
                    </w:rPr>
                    <w:t>Jan</w:t>
                  </w:r>
                </w:p>
              </w:tc>
              <w:tc>
                <w:tcPr>
                  <w:tcW w:w="852" w:type="dxa"/>
                  <w:shd w:val="clear" w:color="auto" w:fill="auto"/>
                </w:tcPr>
                <w:p w14:paraId="68590224" w14:textId="262BE08F" w:rsidR="0026586A" w:rsidRDefault="0026586A" w:rsidP="00FF3452">
                  <w:pPr>
                    <w:spacing w:before="60" w:after="60"/>
                    <w:jc w:val="center"/>
                    <w:rPr>
                      <w:rFonts w:ascii="Arial" w:hAnsi="Arial"/>
                      <w:sz w:val="20"/>
                      <w:szCs w:val="20"/>
                    </w:rPr>
                  </w:pPr>
                  <w:r>
                    <w:rPr>
                      <w:rFonts w:ascii="Arial" w:hAnsi="Arial"/>
                      <w:sz w:val="20"/>
                      <w:szCs w:val="20"/>
                    </w:rPr>
                    <w:t>Feb</w:t>
                  </w:r>
                </w:p>
              </w:tc>
              <w:tc>
                <w:tcPr>
                  <w:tcW w:w="852" w:type="dxa"/>
                </w:tcPr>
                <w:p w14:paraId="39B41CCF" w14:textId="06841484" w:rsidR="0026586A" w:rsidRDefault="0026586A" w:rsidP="00FF3452">
                  <w:pPr>
                    <w:spacing w:before="60" w:after="60"/>
                    <w:jc w:val="center"/>
                    <w:rPr>
                      <w:rFonts w:ascii="Arial" w:hAnsi="Arial"/>
                      <w:sz w:val="20"/>
                      <w:szCs w:val="20"/>
                    </w:rPr>
                  </w:pPr>
                  <w:r>
                    <w:rPr>
                      <w:rFonts w:ascii="Arial" w:hAnsi="Arial"/>
                      <w:sz w:val="20"/>
                      <w:szCs w:val="20"/>
                    </w:rPr>
                    <w:t>March</w:t>
                  </w:r>
                </w:p>
              </w:tc>
              <w:tc>
                <w:tcPr>
                  <w:tcW w:w="832" w:type="dxa"/>
                </w:tcPr>
                <w:p w14:paraId="4DC20318" w14:textId="1413C14E" w:rsidR="0026586A" w:rsidRDefault="0026586A" w:rsidP="00FF3452">
                  <w:pPr>
                    <w:spacing w:before="60" w:after="60"/>
                    <w:jc w:val="center"/>
                    <w:rPr>
                      <w:rFonts w:ascii="Arial" w:hAnsi="Arial"/>
                      <w:sz w:val="20"/>
                      <w:szCs w:val="20"/>
                    </w:rPr>
                  </w:pPr>
                  <w:r>
                    <w:rPr>
                      <w:rFonts w:ascii="Arial" w:hAnsi="Arial"/>
                      <w:sz w:val="20"/>
                      <w:szCs w:val="20"/>
                    </w:rPr>
                    <w:t>April</w:t>
                  </w:r>
                </w:p>
              </w:tc>
              <w:tc>
                <w:tcPr>
                  <w:tcW w:w="878" w:type="dxa"/>
                  <w:tcBorders>
                    <w:bottom w:val="single" w:sz="4" w:space="0" w:color="auto"/>
                  </w:tcBorders>
                  <w:shd w:val="clear" w:color="auto" w:fill="F2F2F2" w:themeFill="background1" w:themeFillShade="F2"/>
                </w:tcPr>
                <w:p w14:paraId="26FD9E04" w14:textId="4883582E" w:rsidR="0026586A" w:rsidRDefault="0026586A" w:rsidP="00FF3452">
                  <w:pPr>
                    <w:spacing w:before="60" w:after="60"/>
                    <w:jc w:val="center"/>
                    <w:rPr>
                      <w:rFonts w:ascii="Arial" w:hAnsi="Arial"/>
                      <w:sz w:val="20"/>
                      <w:szCs w:val="20"/>
                    </w:rPr>
                  </w:pPr>
                  <w:r>
                    <w:rPr>
                      <w:rFonts w:ascii="Arial" w:hAnsi="Arial"/>
                      <w:sz w:val="20"/>
                      <w:szCs w:val="20"/>
                    </w:rPr>
                    <w:t>May</w:t>
                  </w:r>
                </w:p>
              </w:tc>
              <w:tc>
                <w:tcPr>
                  <w:tcW w:w="853" w:type="dxa"/>
                  <w:tcBorders>
                    <w:bottom w:val="single" w:sz="4" w:space="0" w:color="auto"/>
                  </w:tcBorders>
                  <w:shd w:val="clear" w:color="auto" w:fill="F2F2F2" w:themeFill="background1" w:themeFillShade="F2"/>
                </w:tcPr>
                <w:p w14:paraId="6AA3C150" w14:textId="71DAAA42" w:rsidR="0026586A" w:rsidRDefault="0026586A" w:rsidP="00FF3452">
                  <w:pPr>
                    <w:spacing w:before="60" w:after="60"/>
                    <w:jc w:val="center"/>
                    <w:rPr>
                      <w:rFonts w:ascii="Arial" w:hAnsi="Arial"/>
                      <w:sz w:val="20"/>
                      <w:szCs w:val="20"/>
                    </w:rPr>
                  </w:pPr>
                  <w:r>
                    <w:rPr>
                      <w:rFonts w:ascii="Arial" w:hAnsi="Arial"/>
                      <w:sz w:val="20"/>
                      <w:szCs w:val="20"/>
                    </w:rPr>
                    <w:t>June</w:t>
                  </w:r>
                </w:p>
              </w:tc>
            </w:tr>
            <w:tr w:rsidR="007E5426" w14:paraId="4E55A094" w14:textId="77777777" w:rsidTr="0026586A">
              <w:tc>
                <w:tcPr>
                  <w:tcW w:w="6785" w:type="dxa"/>
                  <w:gridSpan w:val="8"/>
                  <w:tcBorders>
                    <w:right w:val="single" w:sz="4" w:space="0" w:color="auto"/>
                  </w:tcBorders>
                  <w:shd w:val="clear" w:color="auto" w:fill="F2F2F2" w:themeFill="background1" w:themeFillShade="F2"/>
                </w:tcPr>
                <w:p w14:paraId="11D3CBD9" w14:textId="77777777" w:rsidR="00EE5AF1" w:rsidRDefault="007E5426" w:rsidP="00FF3452">
                  <w:pPr>
                    <w:spacing w:before="60" w:after="60"/>
                    <w:jc w:val="center"/>
                    <w:rPr>
                      <w:rFonts w:ascii="Arial" w:hAnsi="Arial"/>
                      <w:b/>
                      <w:sz w:val="20"/>
                      <w:szCs w:val="20"/>
                    </w:rPr>
                  </w:pPr>
                  <w:r w:rsidRPr="00FA4670">
                    <w:rPr>
                      <w:rFonts w:ascii="Arial" w:hAnsi="Arial"/>
                      <w:b/>
                      <w:sz w:val="20"/>
                      <w:szCs w:val="20"/>
                    </w:rPr>
                    <w:t>Component 3</w:t>
                  </w:r>
                </w:p>
                <w:p w14:paraId="05491C84" w14:textId="3CD9FD36" w:rsidR="007E5426" w:rsidRPr="00FA4670" w:rsidRDefault="00306C71" w:rsidP="00FF3452">
                  <w:pPr>
                    <w:spacing w:before="60" w:after="60"/>
                    <w:jc w:val="center"/>
                    <w:rPr>
                      <w:b/>
                    </w:rPr>
                  </w:pPr>
                  <w:r w:rsidRPr="00FA4670">
                    <w:rPr>
                      <w:rFonts w:ascii="Arial" w:hAnsi="Arial"/>
                      <w:b/>
                      <w:sz w:val="20"/>
                      <w:szCs w:val="20"/>
                    </w:rPr>
                    <w:t>Personal Investigation</w:t>
                  </w:r>
                </w:p>
              </w:tc>
              <w:tc>
                <w:tcPr>
                  <w:tcW w:w="1731" w:type="dxa"/>
                  <w:gridSpan w:val="2"/>
                  <w:tcBorders>
                    <w:top w:val="single" w:sz="4" w:space="0" w:color="auto"/>
                    <w:left w:val="single" w:sz="4" w:space="0" w:color="auto"/>
                    <w:bottom w:val="nil"/>
                    <w:right w:val="nil"/>
                  </w:tcBorders>
                </w:tcPr>
                <w:p w14:paraId="60D7B55D" w14:textId="475E27AC" w:rsidR="007E5426" w:rsidRDefault="007E5426" w:rsidP="00B41733"/>
              </w:tc>
            </w:tr>
            <w:tr w:rsidR="0068149D" w14:paraId="3F4F0E70" w14:textId="77777777" w:rsidTr="0068149D">
              <w:trPr>
                <w:gridAfter w:val="2"/>
                <w:wAfter w:w="1731" w:type="dxa"/>
              </w:trPr>
              <w:tc>
                <w:tcPr>
                  <w:tcW w:w="847" w:type="dxa"/>
                  <w:shd w:val="clear" w:color="auto" w:fill="F2F2F2" w:themeFill="background1" w:themeFillShade="F2"/>
                </w:tcPr>
                <w:p w14:paraId="45FE27E8" w14:textId="77777777" w:rsidR="0068149D" w:rsidRPr="007466BE" w:rsidRDefault="0068149D" w:rsidP="00FF3452">
                  <w:pPr>
                    <w:spacing w:before="60" w:after="60"/>
                    <w:jc w:val="center"/>
                    <w:rPr>
                      <w:rFonts w:ascii="Arial" w:hAnsi="Arial"/>
                      <w:sz w:val="20"/>
                      <w:szCs w:val="20"/>
                    </w:rPr>
                  </w:pPr>
                  <w:r>
                    <w:rPr>
                      <w:rFonts w:ascii="Arial" w:hAnsi="Arial"/>
                      <w:sz w:val="20"/>
                      <w:szCs w:val="20"/>
                    </w:rPr>
                    <w:t>S</w:t>
                  </w:r>
                  <w:r w:rsidRPr="007466BE">
                    <w:rPr>
                      <w:rFonts w:ascii="Arial" w:hAnsi="Arial"/>
                      <w:sz w:val="20"/>
                      <w:szCs w:val="20"/>
                    </w:rPr>
                    <w:t>ept</w:t>
                  </w:r>
                </w:p>
              </w:tc>
              <w:tc>
                <w:tcPr>
                  <w:tcW w:w="848" w:type="dxa"/>
                  <w:shd w:val="clear" w:color="auto" w:fill="F2F2F2" w:themeFill="background1" w:themeFillShade="F2"/>
                </w:tcPr>
                <w:p w14:paraId="424DB677" w14:textId="77777777" w:rsidR="0068149D" w:rsidRDefault="0068149D" w:rsidP="00FF3452">
                  <w:pPr>
                    <w:spacing w:before="60" w:after="60"/>
                    <w:jc w:val="center"/>
                  </w:pPr>
                  <w:r>
                    <w:rPr>
                      <w:rFonts w:ascii="Arial" w:hAnsi="Arial"/>
                      <w:sz w:val="20"/>
                      <w:szCs w:val="20"/>
                    </w:rPr>
                    <w:t>Oct</w:t>
                  </w:r>
                </w:p>
              </w:tc>
              <w:tc>
                <w:tcPr>
                  <w:tcW w:w="851" w:type="dxa"/>
                  <w:shd w:val="clear" w:color="auto" w:fill="F2F2F2" w:themeFill="background1" w:themeFillShade="F2"/>
                </w:tcPr>
                <w:p w14:paraId="3A5DBC23" w14:textId="77777777" w:rsidR="0068149D" w:rsidRDefault="0068149D" w:rsidP="00FF3452">
                  <w:pPr>
                    <w:spacing w:before="60" w:after="60"/>
                    <w:jc w:val="center"/>
                  </w:pPr>
                  <w:r>
                    <w:rPr>
                      <w:rFonts w:ascii="Arial" w:hAnsi="Arial"/>
                      <w:sz w:val="20"/>
                      <w:szCs w:val="20"/>
                    </w:rPr>
                    <w:t>Nov</w:t>
                  </w:r>
                </w:p>
              </w:tc>
              <w:tc>
                <w:tcPr>
                  <w:tcW w:w="851" w:type="dxa"/>
                  <w:shd w:val="clear" w:color="auto" w:fill="F2F2F2" w:themeFill="background1" w:themeFillShade="F2"/>
                </w:tcPr>
                <w:p w14:paraId="39075A70" w14:textId="77777777" w:rsidR="0068149D" w:rsidRDefault="0068149D" w:rsidP="00FF3452">
                  <w:pPr>
                    <w:spacing w:before="60" w:after="60"/>
                    <w:jc w:val="center"/>
                  </w:pPr>
                  <w:r>
                    <w:rPr>
                      <w:rFonts w:ascii="Arial" w:hAnsi="Arial"/>
                      <w:sz w:val="20"/>
                      <w:szCs w:val="20"/>
                    </w:rPr>
                    <w:t>Dec</w:t>
                  </w:r>
                </w:p>
              </w:tc>
              <w:tc>
                <w:tcPr>
                  <w:tcW w:w="852" w:type="dxa"/>
                  <w:shd w:val="clear" w:color="auto" w:fill="F2F2F2" w:themeFill="background1" w:themeFillShade="F2"/>
                </w:tcPr>
                <w:p w14:paraId="6A255EB7" w14:textId="77777777" w:rsidR="0068149D" w:rsidRDefault="0068149D" w:rsidP="00FF3452">
                  <w:pPr>
                    <w:spacing w:before="60" w:after="60"/>
                    <w:jc w:val="center"/>
                  </w:pPr>
                  <w:r>
                    <w:rPr>
                      <w:rFonts w:ascii="Arial" w:hAnsi="Arial"/>
                      <w:sz w:val="20"/>
                      <w:szCs w:val="20"/>
                    </w:rPr>
                    <w:t>Jan</w:t>
                  </w:r>
                </w:p>
              </w:tc>
              <w:tc>
                <w:tcPr>
                  <w:tcW w:w="852" w:type="dxa"/>
                  <w:shd w:val="clear" w:color="auto" w:fill="F2F2F2" w:themeFill="background1" w:themeFillShade="F2"/>
                </w:tcPr>
                <w:p w14:paraId="36AF7F21" w14:textId="77777777" w:rsidR="0068149D" w:rsidRDefault="0068149D" w:rsidP="00FF3452">
                  <w:pPr>
                    <w:spacing w:before="60" w:after="60"/>
                    <w:jc w:val="center"/>
                  </w:pPr>
                  <w:r>
                    <w:rPr>
                      <w:rFonts w:ascii="Arial" w:hAnsi="Arial"/>
                      <w:sz w:val="20"/>
                      <w:szCs w:val="20"/>
                    </w:rPr>
                    <w:t>Feb</w:t>
                  </w:r>
                </w:p>
              </w:tc>
              <w:tc>
                <w:tcPr>
                  <w:tcW w:w="852" w:type="dxa"/>
                  <w:shd w:val="clear" w:color="auto" w:fill="F2F2F2" w:themeFill="background1" w:themeFillShade="F2"/>
                </w:tcPr>
                <w:p w14:paraId="05ACD701" w14:textId="77777777" w:rsidR="0068149D" w:rsidRDefault="0068149D" w:rsidP="00FF3452">
                  <w:pPr>
                    <w:spacing w:before="60" w:after="60"/>
                    <w:jc w:val="center"/>
                  </w:pPr>
                  <w:r>
                    <w:rPr>
                      <w:rFonts w:ascii="Arial" w:hAnsi="Arial"/>
                      <w:sz w:val="20"/>
                      <w:szCs w:val="20"/>
                    </w:rPr>
                    <w:t>March</w:t>
                  </w:r>
                </w:p>
              </w:tc>
              <w:tc>
                <w:tcPr>
                  <w:tcW w:w="832" w:type="dxa"/>
                  <w:shd w:val="clear" w:color="auto" w:fill="F2F2F2" w:themeFill="background1" w:themeFillShade="F2"/>
                </w:tcPr>
                <w:p w14:paraId="52C0F5D0" w14:textId="77777777" w:rsidR="0068149D" w:rsidRDefault="0068149D" w:rsidP="00FF3452">
                  <w:pPr>
                    <w:spacing w:before="60" w:after="60"/>
                    <w:jc w:val="center"/>
                  </w:pPr>
                  <w:r>
                    <w:rPr>
                      <w:rFonts w:ascii="Arial" w:hAnsi="Arial"/>
                      <w:sz w:val="20"/>
                      <w:szCs w:val="20"/>
                    </w:rPr>
                    <w:t>April</w:t>
                  </w:r>
                </w:p>
              </w:tc>
            </w:tr>
          </w:tbl>
          <w:p w14:paraId="4C807A1A" w14:textId="789617A6" w:rsidR="007E5426" w:rsidRDefault="007E5426" w:rsidP="00B41733">
            <w:pPr>
              <w:pStyle w:val="BodyText"/>
              <w:rPr>
                <w:lang w:eastAsia="en-GB"/>
              </w:rPr>
            </w:pPr>
          </w:p>
          <w:p w14:paraId="022BB56C" w14:textId="77777777" w:rsidR="00EE5AF1" w:rsidRDefault="00EE5AF1" w:rsidP="00B41733">
            <w:pPr>
              <w:pStyle w:val="BodyText"/>
              <w:rPr>
                <w:lang w:eastAsia="en-GB"/>
              </w:rPr>
            </w:pPr>
          </w:p>
          <w:p w14:paraId="6949E2A3" w14:textId="55A2AE2E" w:rsidR="00E07C56" w:rsidRDefault="00D50917" w:rsidP="00B41733">
            <w:pPr>
              <w:pStyle w:val="BodyText"/>
              <w:rPr>
                <w:b/>
                <w:lang w:eastAsia="en-GB"/>
              </w:rPr>
            </w:pPr>
            <w:r w:rsidRPr="00662855">
              <w:rPr>
                <w:b/>
                <w:lang w:eastAsia="en-GB"/>
              </w:rPr>
              <w:t>Example 3</w:t>
            </w:r>
          </w:p>
          <w:p w14:paraId="5D01081B" w14:textId="77777777" w:rsidR="00EE5AF1" w:rsidRPr="00662855" w:rsidRDefault="00EE5AF1" w:rsidP="00B41733">
            <w:pPr>
              <w:pStyle w:val="BodyText"/>
              <w:rPr>
                <w:b/>
                <w:lang w:eastAsia="en-GB"/>
              </w:rPr>
            </w:pPr>
          </w:p>
          <w:p w14:paraId="03E2372D" w14:textId="5069488D" w:rsidR="00E85C1F" w:rsidRDefault="00E85C1F" w:rsidP="00B41733">
            <w:pPr>
              <w:pStyle w:val="BodyText"/>
              <w:rPr>
                <w:lang w:eastAsia="en-GB"/>
              </w:rPr>
            </w:pPr>
            <w:r>
              <w:rPr>
                <w:lang w:eastAsia="en-GB"/>
              </w:rPr>
              <w:t>The</w:t>
            </w:r>
            <w:r w:rsidR="00B41733">
              <w:rPr>
                <w:lang w:eastAsia="en-GB"/>
              </w:rPr>
              <w:t xml:space="preserve"> A L</w:t>
            </w:r>
            <w:r>
              <w:rPr>
                <w:lang w:eastAsia="en-GB"/>
              </w:rPr>
              <w:t xml:space="preserve">evel </w:t>
            </w:r>
            <w:r w:rsidR="00FA4670">
              <w:rPr>
                <w:lang w:eastAsia="en-GB"/>
              </w:rPr>
              <w:t xml:space="preserve">is </w:t>
            </w:r>
            <w:r>
              <w:rPr>
                <w:lang w:eastAsia="en-GB"/>
              </w:rPr>
              <w:t xml:space="preserve">taken over </w:t>
            </w:r>
            <w:r w:rsidR="00306C71">
              <w:rPr>
                <w:lang w:eastAsia="en-GB"/>
              </w:rPr>
              <w:t xml:space="preserve">two </w:t>
            </w:r>
            <w:r w:rsidR="00FA4670">
              <w:rPr>
                <w:lang w:eastAsia="en-GB"/>
              </w:rPr>
              <w:t>years, C</w:t>
            </w:r>
            <w:r>
              <w:rPr>
                <w:lang w:eastAsia="en-GB"/>
              </w:rPr>
              <w:t>omponents 1, 2 and 3</w:t>
            </w:r>
            <w:r w:rsidR="00FA4670">
              <w:rPr>
                <w:lang w:eastAsia="en-GB"/>
              </w:rPr>
              <w:t xml:space="preserve"> are</w:t>
            </w:r>
            <w:r>
              <w:rPr>
                <w:lang w:eastAsia="en-GB"/>
              </w:rPr>
              <w:t xml:space="preserve"> taken </w:t>
            </w:r>
            <w:r w:rsidR="00D50917">
              <w:rPr>
                <w:lang w:eastAsia="en-GB"/>
              </w:rPr>
              <w:t xml:space="preserve">in the same examination series, </w:t>
            </w:r>
            <w:r>
              <w:rPr>
                <w:lang w:eastAsia="en-GB"/>
              </w:rPr>
              <w:t xml:space="preserve">at the end of the </w:t>
            </w:r>
            <w:r w:rsidR="00FA4670">
              <w:rPr>
                <w:lang w:eastAsia="en-GB"/>
              </w:rPr>
              <w:t>Year 2</w:t>
            </w:r>
            <w:r>
              <w:rPr>
                <w:lang w:eastAsia="en-GB"/>
              </w:rPr>
              <w:t>.</w:t>
            </w:r>
          </w:p>
          <w:tbl>
            <w:tblPr>
              <w:tblStyle w:val="TableGrid"/>
              <w:tblW w:w="0" w:type="auto"/>
              <w:tblLayout w:type="fixed"/>
              <w:tblLook w:val="04A0" w:firstRow="1" w:lastRow="0" w:firstColumn="1" w:lastColumn="0" w:noHBand="0" w:noVBand="1"/>
            </w:tblPr>
            <w:tblGrid>
              <w:gridCol w:w="847"/>
              <w:gridCol w:w="848"/>
              <w:gridCol w:w="851"/>
              <w:gridCol w:w="851"/>
              <w:gridCol w:w="7"/>
              <w:gridCol w:w="845"/>
              <w:gridCol w:w="852"/>
              <w:gridCol w:w="852"/>
              <w:gridCol w:w="832"/>
              <w:gridCol w:w="878"/>
              <w:gridCol w:w="853"/>
            </w:tblGrid>
            <w:tr w:rsidR="007E5426" w14:paraId="1CFBCA7F" w14:textId="77777777" w:rsidTr="007E5426">
              <w:tc>
                <w:tcPr>
                  <w:tcW w:w="6785" w:type="dxa"/>
                  <w:gridSpan w:val="9"/>
                  <w:shd w:val="clear" w:color="auto" w:fill="D9D9D9" w:themeFill="background1" w:themeFillShade="D9"/>
                </w:tcPr>
                <w:p w14:paraId="17F69824" w14:textId="77777777" w:rsidR="00EE5AF1" w:rsidRDefault="007E5426" w:rsidP="00FF3452">
                  <w:pPr>
                    <w:spacing w:before="60" w:after="60"/>
                    <w:jc w:val="center"/>
                    <w:rPr>
                      <w:rFonts w:ascii="Arial" w:hAnsi="Arial"/>
                      <w:b/>
                      <w:sz w:val="20"/>
                      <w:szCs w:val="20"/>
                    </w:rPr>
                  </w:pPr>
                  <w:r w:rsidRPr="00FA4670">
                    <w:rPr>
                      <w:rFonts w:ascii="Arial" w:hAnsi="Arial"/>
                      <w:b/>
                      <w:sz w:val="20"/>
                      <w:szCs w:val="20"/>
                    </w:rPr>
                    <w:t>Component 1</w:t>
                  </w:r>
                </w:p>
                <w:p w14:paraId="2701A3AB" w14:textId="3F1B5E1F" w:rsidR="007E5426" w:rsidRPr="00FA4670" w:rsidRDefault="00306C71" w:rsidP="00FF3452">
                  <w:pPr>
                    <w:spacing w:before="60" w:after="60"/>
                    <w:jc w:val="center"/>
                    <w:rPr>
                      <w:b/>
                    </w:rPr>
                  </w:pPr>
                  <w:r w:rsidRPr="00FA4670">
                    <w:rPr>
                      <w:rFonts w:ascii="Arial" w:hAnsi="Arial"/>
                      <w:b/>
                      <w:sz w:val="20"/>
                      <w:szCs w:val="20"/>
                    </w:rPr>
                    <w:t xml:space="preserve">Coursework </w:t>
                  </w:r>
                </w:p>
              </w:tc>
              <w:tc>
                <w:tcPr>
                  <w:tcW w:w="1731" w:type="dxa"/>
                  <w:gridSpan w:val="2"/>
                  <w:shd w:val="clear" w:color="auto" w:fill="F2F2F2" w:themeFill="background1" w:themeFillShade="F2"/>
                </w:tcPr>
                <w:p w14:paraId="04F097CA" w14:textId="5E477A96" w:rsidR="007E5426" w:rsidRPr="00FA4670" w:rsidRDefault="007E5426" w:rsidP="00FF3452">
                  <w:pPr>
                    <w:spacing w:before="60" w:after="60"/>
                    <w:ind w:left="199"/>
                    <w:jc w:val="center"/>
                    <w:rPr>
                      <w:b/>
                    </w:rPr>
                  </w:pPr>
                  <w:r w:rsidRPr="00FA4670">
                    <w:rPr>
                      <w:rFonts w:ascii="Arial" w:hAnsi="Arial"/>
                      <w:b/>
                      <w:sz w:val="20"/>
                      <w:szCs w:val="20"/>
                    </w:rPr>
                    <w:t>Component 3</w:t>
                  </w:r>
                  <w:r w:rsidR="00EE5AF1">
                    <w:rPr>
                      <w:rFonts w:ascii="Arial" w:hAnsi="Arial"/>
                      <w:b/>
                      <w:sz w:val="20"/>
                      <w:szCs w:val="20"/>
                    </w:rPr>
                    <w:t xml:space="preserve"> </w:t>
                  </w:r>
                  <w:r w:rsidR="00306C71" w:rsidRPr="00FA4670">
                    <w:rPr>
                      <w:rFonts w:ascii="Arial" w:hAnsi="Arial"/>
                      <w:b/>
                      <w:sz w:val="20"/>
                      <w:szCs w:val="20"/>
                    </w:rPr>
                    <w:t xml:space="preserve">Personal Investigation </w:t>
                  </w:r>
                </w:p>
              </w:tc>
            </w:tr>
            <w:tr w:rsidR="007E5426" w14:paraId="597B735D" w14:textId="77777777" w:rsidTr="007E5426">
              <w:tc>
                <w:tcPr>
                  <w:tcW w:w="847" w:type="dxa"/>
                  <w:shd w:val="clear" w:color="auto" w:fill="D9D9D9" w:themeFill="background1" w:themeFillShade="D9"/>
                </w:tcPr>
                <w:p w14:paraId="029420C3" w14:textId="77777777" w:rsidR="007E5426" w:rsidRPr="007466BE" w:rsidRDefault="007E5426" w:rsidP="00FF3452">
                  <w:pPr>
                    <w:spacing w:before="60" w:after="60"/>
                    <w:jc w:val="center"/>
                    <w:rPr>
                      <w:rFonts w:ascii="Arial" w:hAnsi="Arial"/>
                      <w:sz w:val="20"/>
                      <w:szCs w:val="20"/>
                    </w:rPr>
                  </w:pPr>
                  <w:r>
                    <w:rPr>
                      <w:rFonts w:ascii="Arial" w:hAnsi="Arial"/>
                      <w:sz w:val="20"/>
                      <w:szCs w:val="20"/>
                    </w:rPr>
                    <w:t>S</w:t>
                  </w:r>
                  <w:r w:rsidRPr="007466BE">
                    <w:rPr>
                      <w:rFonts w:ascii="Arial" w:hAnsi="Arial"/>
                      <w:sz w:val="20"/>
                      <w:szCs w:val="20"/>
                    </w:rPr>
                    <w:t>ept</w:t>
                  </w:r>
                </w:p>
              </w:tc>
              <w:tc>
                <w:tcPr>
                  <w:tcW w:w="848" w:type="dxa"/>
                  <w:shd w:val="clear" w:color="auto" w:fill="D9D9D9" w:themeFill="background1" w:themeFillShade="D9"/>
                </w:tcPr>
                <w:p w14:paraId="07B99C47" w14:textId="77777777" w:rsidR="007E5426" w:rsidRDefault="007E5426" w:rsidP="00FF3452">
                  <w:pPr>
                    <w:spacing w:before="60" w:after="60"/>
                    <w:jc w:val="center"/>
                  </w:pPr>
                  <w:r>
                    <w:rPr>
                      <w:rFonts w:ascii="Arial" w:hAnsi="Arial"/>
                      <w:sz w:val="20"/>
                      <w:szCs w:val="20"/>
                    </w:rPr>
                    <w:t>Oct</w:t>
                  </w:r>
                </w:p>
              </w:tc>
              <w:tc>
                <w:tcPr>
                  <w:tcW w:w="851" w:type="dxa"/>
                  <w:shd w:val="clear" w:color="auto" w:fill="D9D9D9" w:themeFill="background1" w:themeFillShade="D9"/>
                </w:tcPr>
                <w:p w14:paraId="76AD158D" w14:textId="77777777" w:rsidR="007E5426" w:rsidRDefault="007E5426" w:rsidP="00FF3452">
                  <w:pPr>
                    <w:spacing w:before="60" w:after="60"/>
                    <w:jc w:val="center"/>
                  </w:pPr>
                  <w:r>
                    <w:rPr>
                      <w:rFonts w:ascii="Arial" w:hAnsi="Arial"/>
                      <w:sz w:val="20"/>
                      <w:szCs w:val="20"/>
                    </w:rPr>
                    <w:t>Nov</w:t>
                  </w:r>
                </w:p>
              </w:tc>
              <w:tc>
                <w:tcPr>
                  <w:tcW w:w="851" w:type="dxa"/>
                  <w:shd w:val="clear" w:color="auto" w:fill="D9D9D9" w:themeFill="background1" w:themeFillShade="D9"/>
                </w:tcPr>
                <w:p w14:paraId="6920B72D" w14:textId="77777777" w:rsidR="007E5426" w:rsidRDefault="007E5426" w:rsidP="00FF3452">
                  <w:pPr>
                    <w:spacing w:before="60" w:after="60"/>
                    <w:jc w:val="center"/>
                  </w:pPr>
                  <w:r>
                    <w:rPr>
                      <w:rFonts w:ascii="Arial" w:hAnsi="Arial"/>
                      <w:sz w:val="20"/>
                      <w:szCs w:val="20"/>
                    </w:rPr>
                    <w:t>Dec</w:t>
                  </w:r>
                </w:p>
              </w:tc>
              <w:tc>
                <w:tcPr>
                  <w:tcW w:w="852" w:type="dxa"/>
                  <w:gridSpan w:val="2"/>
                  <w:shd w:val="clear" w:color="auto" w:fill="D9D9D9" w:themeFill="background1" w:themeFillShade="D9"/>
                </w:tcPr>
                <w:p w14:paraId="272018BC" w14:textId="77777777" w:rsidR="007E5426" w:rsidRDefault="007E5426" w:rsidP="00FF3452">
                  <w:pPr>
                    <w:spacing w:before="60" w:after="60"/>
                    <w:jc w:val="center"/>
                  </w:pPr>
                  <w:r>
                    <w:rPr>
                      <w:rFonts w:ascii="Arial" w:hAnsi="Arial"/>
                      <w:sz w:val="20"/>
                      <w:szCs w:val="20"/>
                    </w:rPr>
                    <w:t>Jan</w:t>
                  </w:r>
                </w:p>
              </w:tc>
              <w:tc>
                <w:tcPr>
                  <w:tcW w:w="852" w:type="dxa"/>
                  <w:shd w:val="clear" w:color="auto" w:fill="D9D9D9" w:themeFill="background1" w:themeFillShade="D9"/>
                </w:tcPr>
                <w:p w14:paraId="1561A08B" w14:textId="77777777" w:rsidR="007E5426" w:rsidRDefault="007E5426" w:rsidP="00FF3452">
                  <w:pPr>
                    <w:spacing w:before="60" w:after="60"/>
                    <w:jc w:val="center"/>
                  </w:pPr>
                  <w:r>
                    <w:rPr>
                      <w:rFonts w:ascii="Arial" w:hAnsi="Arial"/>
                      <w:sz w:val="20"/>
                      <w:szCs w:val="20"/>
                    </w:rPr>
                    <w:t>Feb</w:t>
                  </w:r>
                </w:p>
              </w:tc>
              <w:tc>
                <w:tcPr>
                  <w:tcW w:w="852" w:type="dxa"/>
                  <w:shd w:val="clear" w:color="auto" w:fill="D9D9D9" w:themeFill="background1" w:themeFillShade="D9"/>
                </w:tcPr>
                <w:p w14:paraId="5D58A978" w14:textId="77777777" w:rsidR="007E5426" w:rsidRDefault="007E5426" w:rsidP="00FF3452">
                  <w:pPr>
                    <w:spacing w:before="60" w:after="60"/>
                    <w:jc w:val="center"/>
                  </w:pPr>
                  <w:r>
                    <w:rPr>
                      <w:rFonts w:ascii="Arial" w:hAnsi="Arial"/>
                      <w:sz w:val="20"/>
                      <w:szCs w:val="20"/>
                    </w:rPr>
                    <w:t>March</w:t>
                  </w:r>
                </w:p>
              </w:tc>
              <w:tc>
                <w:tcPr>
                  <w:tcW w:w="832" w:type="dxa"/>
                  <w:shd w:val="clear" w:color="auto" w:fill="D9D9D9" w:themeFill="background1" w:themeFillShade="D9"/>
                </w:tcPr>
                <w:p w14:paraId="2D6A4A8B" w14:textId="77777777" w:rsidR="007E5426" w:rsidRDefault="007E5426" w:rsidP="00FF3452">
                  <w:pPr>
                    <w:spacing w:before="60" w:after="60"/>
                    <w:jc w:val="center"/>
                  </w:pPr>
                  <w:r>
                    <w:rPr>
                      <w:rFonts w:ascii="Arial" w:hAnsi="Arial"/>
                      <w:sz w:val="20"/>
                      <w:szCs w:val="20"/>
                    </w:rPr>
                    <w:t>April</w:t>
                  </w:r>
                </w:p>
              </w:tc>
              <w:tc>
                <w:tcPr>
                  <w:tcW w:w="878" w:type="dxa"/>
                  <w:shd w:val="clear" w:color="auto" w:fill="F2F2F2" w:themeFill="background1" w:themeFillShade="F2"/>
                </w:tcPr>
                <w:p w14:paraId="61BA8A30" w14:textId="77777777" w:rsidR="007E5426" w:rsidRDefault="007E5426" w:rsidP="00FF3452">
                  <w:pPr>
                    <w:spacing w:before="60" w:after="60"/>
                    <w:jc w:val="center"/>
                  </w:pPr>
                  <w:r>
                    <w:rPr>
                      <w:rFonts w:ascii="Arial" w:hAnsi="Arial"/>
                      <w:sz w:val="20"/>
                      <w:szCs w:val="20"/>
                    </w:rPr>
                    <w:t>May</w:t>
                  </w:r>
                </w:p>
              </w:tc>
              <w:tc>
                <w:tcPr>
                  <w:tcW w:w="853" w:type="dxa"/>
                  <w:shd w:val="clear" w:color="auto" w:fill="F2F2F2" w:themeFill="background1" w:themeFillShade="F2"/>
                </w:tcPr>
                <w:p w14:paraId="4C544F85" w14:textId="77777777" w:rsidR="007E5426" w:rsidRDefault="007E5426" w:rsidP="00FF3452">
                  <w:pPr>
                    <w:spacing w:before="60" w:after="60"/>
                    <w:jc w:val="center"/>
                  </w:pPr>
                  <w:r>
                    <w:rPr>
                      <w:rFonts w:ascii="Arial" w:hAnsi="Arial"/>
                      <w:sz w:val="20"/>
                      <w:szCs w:val="20"/>
                    </w:rPr>
                    <w:t>June</w:t>
                  </w:r>
                </w:p>
              </w:tc>
            </w:tr>
            <w:tr w:rsidR="00662855" w14:paraId="645C53D9" w14:textId="77777777" w:rsidTr="00662855">
              <w:trPr>
                <w:gridAfter w:val="2"/>
                <w:wAfter w:w="1731" w:type="dxa"/>
              </w:trPr>
              <w:tc>
                <w:tcPr>
                  <w:tcW w:w="3404" w:type="dxa"/>
                  <w:gridSpan w:val="5"/>
                  <w:shd w:val="clear" w:color="auto" w:fill="F2F2F2" w:themeFill="background1" w:themeFillShade="F2"/>
                </w:tcPr>
                <w:p w14:paraId="4BED84C1" w14:textId="77777777" w:rsidR="00EE5AF1" w:rsidRDefault="00662855" w:rsidP="00FF3452">
                  <w:pPr>
                    <w:spacing w:before="60" w:after="60"/>
                    <w:jc w:val="center"/>
                    <w:rPr>
                      <w:rFonts w:ascii="Arial" w:hAnsi="Arial"/>
                      <w:b/>
                      <w:sz w:val="20"/>
                      <w:szCs w:val="20"/>
                    </w:rPr>
                  </w:pPr>
                  <w:r w:rsidRPr="00FA4670">
                    <w:rPr>
                      <w:rFonts w:ascii="Arial" w:hAnsi="Arial"/>
                      <w:b/>
                      <w:sz w:val="20"/>
                      <w:szCs w:val="20"/>
                    </w:rPr>
                    <w:t>Component 3</w:t>
                  </w:r>
                </w:p>
                <w:p w14:paraId="70058CA6" w14:textId="0815EB38" w:rsidR="00662855" w:rsidRPr="00FA4670" w:rsidRDefault="00306C71" w:rsidP="00FF3452">
                  <w:pPr>
                    <w:spacing w:before="60" w:after="60"/>
                    <w:jc w:val="center"/>
                    <w:rPr>
                      <w:b/>
                    </w:rPr>
                  </w:pPr>
                  <w:r w:rsidRPr="00FA4670">
                    <w:rPr>
                      <w:rFonts w:ascii="Arial" w:hAnsi="Arial"/>
                      <w:b/>
                      <w:sz w:val="20"/>
                      <w:szCs w:val="20"/>
                    </w:rPr>
                    <w:t>Personal Investigation</w:t>
                  </w:r>
                </w:p>
              </w:tc>
              <w:tc>
                <w:tcPr>
                  <w:tcW w:w="3381" w:type="dxa"/>
                  <w:gridSpan w:val="4"/>
                  <w:shd w:val="clear" w:color="auto" w:fill="auto"/>
                </w:tcPr>
                <w:p w14:paraId="307F2B85" w14:textId="77777777" w:rsidR="00EE5AF1" w:rsidRDefault="00662855" w:rsidP="00FF3452">
                  <w:pPr>
                    <w:spacing w:before="60" w:after="60"/>
                    <w:ind w:left="212"/>
                    <w:jc w:val="center"/>
                    <w:rPr>
                      <w:rFonts w:ascii="Arial" w:hAnsi="Arial"/>
                      <w:b/>
                      <w:sz w:val="20"/>
                      <w:szCs w:val="20"/>
                    </w:rPr>
                  </w:pPr>
                  <w:r w:rsidRPr="00FA4670">
                    <w:rPr>
                      <w:rFonts w:ascii="Arial" w:hAnsi="Arial"/>
                      <w:b/>
                      <w:sz w:val="20"/>
                      <w:szCs w:val="20"/>
                    </w:rPr>
                    <w:t>Component 2</w:t>
                  </w:r>
                </w:p>
                <w:p w14:paraId="1FF1C2A7" w14:textId="179EA512" w:rsidR="00662855" w:rsidRPr="00FA4670" w:rsidRDefault="00306C71" w:rsidP="00FF3452">
                  <w:pPr>
                    <w:spacing w:before="60" w:after="60"/>
                    <w:ind w:left="212"/>
                    <w:jc w:val="center"/>
                    <w:rPr>
                      <w:b/>
                    </w:rPr>
                  </w:pPr>
                  <w:r w:rsidRPr="00FA4670">
                    <w:rPr>
                      <w:rFonts w:ascii="Arial" w:hAnsi="Arial"/>
                      <w:b/>
                      <w:sz w:val="20"/>
                      <w:szCs w:val="20"/>
                    </w:rPr>
                    <w:t>E</w:t>
                  </w:r>
                  <w:r w:rsidR="00FA4670">
                    <w:rPr>
                      <w:rFonts w:ascii="Arial" w:hAnsi="Arial"/>
                      <w:b/>
                      <w:sz w:val="20"/>
                      <w:szCs w:val="20"/>
                    </w:rPr>
                    <w:t>xtended Set Assignment</w:t>
                  </w:r>
                </w:p>
              </w:tc>
            </w:tr>
            <w:tr w:rsidR="0068149D" w14:paraId="72112E84" w14:textId="77777777" w:rsidTr="00662855">
              <w:trPr>
                <w:gridAfter w:val="2"/>
                <w:wAfter w:w="1731" w:type="dxa"/>
              </w:trPr>
              <w:tc>
                <w:tcPr>
                  <w:tcW w:w="847" w:type="dxa"/>
                  <w:shd w:val="clear" w:color="auto" w:fill="F2F2F2" w:themeFill="background1" w:themeFillShade="F2"/>
                </w:tcPr>
                <w:p w14:paraId="450994A8" w14:textId="77777777" w:rsidR="0068149D" w:rsidRPr="007466BE" w:rsidRDefault="0068149D" w:rsidP="00FF3452">
                  <w:pPr>
                    <w:spacing w:before="60" w:after="60"/>
                    <w:jc w:val="center"/>
                    <w:rPr>
                      <w:rFonts w:ascii="Arial" w:hAnsi="Arial"/>
                      <w:sz w:val="20"/>
                      <w:szCs w:val="20"/>
                    </w:rPr>
                  </w:pPr>
                  <w:r>
                    <w:rPr>
                      <w:rFonts w:ascii="Arial" w:hAnsi="Arial"/>
                      <w:sz w:val="20"/>
                      <w:szCs w:val="20"/>
                    </w:rPr>
                    <w:t>S</w:t>
                  </w:r>
                  <w:r w:rsidRPr="007466BE">
                    <w:rPr>
                      <w:rFonts w:ascii="Arial" w:hAnsi="Arial"/>
                      <w:sz w:val="20"/>
                      <w:szCs w:val="20"/>
                    </w:rPr>
                    <w:t>ept</w:t>
                  </w:r>
                </w:p>
              </w:tc>
              <w:tc>
                <w:tcPr>
                  <w:tcW w:w="848" w:type="dxa"/>
                  <w:shd w:val="clear" w:color="auto" w:fill="F2F2F2" w:themeFill="background1" w:themeFillShade="F2"/>
                </w:tcPr>
                <w:p w14:paraId="1B98CF4B" w14:textId="77777777" w:rsidR="0068149D" w:rsidRDefault="0068149D" w:rsidP="00FF3452">
                  <w:pPr>
                    <w:spacing w:before="60" w:after="60"/>
                    <w:jc w:val="center"/>
                  </w:pPr>
                  <w:r>
                    <w:rPr>
                      <w:rFonts w:ascii="Arial" w:hAnsi="Arial"/>
                      <w:sz w:val="20"/>
                      <w:szCs w:val="20"/>
                    </w:rPr>
                    <w:t>Oct</w:t>
                  </w:r>
                </w:p>
              </w:tc>
              <w:tc>
                <w:tcPr>
                  <w:tcW w:w="851" w:type="dxa"/>
                  <w:shd w:val="clear" w:color="auto" w:fill="F2F2F2" w:themeFill="background1" w:themeFillShade="F2"/>
                </w:tcPr>
                <w:p w14:paraId="5055370D" w14:textId="77777777" w:rsidR="0068149D" w:rsidRDefault="0068149D" w:rsidP="00FF3452">
                  <w:pPr>
                    <w:spacing w:before="60" w:after="60"/>
                    <w:jc w:val="center"/>
                  </w:pPr>
                  <w:r>
                    <w:rPr>
                      <w:rFonts w:ascii="Arial" w:hAnsi="Arial"/>
                      <w:sz w:val="20"/>
                      <w:szCs w:val="20"/>
                    </w:rPr>
                    <w:t>Nov</w:t>
                  </w:r>
                </w:p>
              </w:tc>
              <w:tc>
                <w:tcPr>
                  <w:tcW w:w="851" w:type="dxa"/>
                  <w:shd w:val="clear" w:color="auto" w:fill="F2F2F2" w:themeFill="background1" w:themeFillShade="F2"/>
                </w:tcPr>
                <w:p w14:paraId="702DE083" w14:textId="77777777" w:rsidR="0068149D" w:rsidRDefault="0068149D" w:rsidP="00FF3452">
                  <w:pPr>
                    <w:spacing w:before="60" w:after="60"/>
                    <w:jc w:val="center"/>
                  </w:pPr>
                  <w:r>
                    <w:rPr>
                      <w:rFonts w:ascii="Arial" w:hAnsi="Arial"/>
                      <w:sz w:val="20"/>
                      <w:szCs w:val="20"/>
                    </w:rPr>
                    <w:t>Dec</w:t>
                  </w:r>
                </w:p>
              </w:tc>
              <w:tc>
                <w:tcPr>
                  <w:tcW w:w="852" w:type="dxa"/>
                  <w:gridSpan w:val="2"/>
                  <w:shd w:val="clear" w:color="auto" w:fill="auto"/>
                </w:tcPr>
                <w:p w14:paraId="2B0AE5EC" w14:textId="77777777" w:rsidR="0068149D" w:rsidRDefault="0068149D" w:rsidP="00FF3452">
                  <w:pPr>
                    <w:spacing w:before="60" w:after="60"/>
                    <w:jc w:val="center"/>
                  </w:pPr>
                  <w:r>
                    <w:rPr>
                      <w:rFonts w:ascii="Arial" w:hAnsi="Arial"/>
                      <w:sz w:val="20"/>
                      <w:szCs w:val="20"/>
                    </w:rPr>
                    <w:t>Jan</w:t>
                  </w:r>
                </w:p>
              </w:tc>
              <w:tc>
                <w:tcPr>
                  <w:tcW w:w="852" w:type="dxa"/>
                  <w:shd w:val="clear" w:color="auto" w:fill="auto"/>
                </w:tcPr>
                <w:p w14:paraId="5C234A9A" w14:textId="77777777" w:rsidR="0068149D" w:rsidRDefault="0068149D" w:rsidP="00FF3452">
                  <w:pPr>
                    <w:spacing w:before="60" w:after="60"/>
                    <w:jc w:val="center"/>
                  </w:pPr>
                  <w:r>
                    <w:rPr>
                      <w:rFonts w:ascii="Arial" w:hAnsi="Arial"/>
                      <w:sz w:val="20"/>
                      <w:szCs w:val="20"/>
                    </w:rPr>
                    <w:t>Feb</w:t>
                  </w:r>
                </w:p>
              </w:tc>
              <w:tc>
                <w:tcPr>
                  <w:tcW w:w="852" w:type="dxa"/>
                </w:tcPr>
                <w:p w14:paraId="50F1D4CE" w14:textId="77777777" w:rsidR="0068149D" w:rsidRDefault="0068149D" w:rsidP="00FF3452">
                  <w:pPr>
                    <w:spacing w:before="60" w:after="60"/>
                    <w:jc w:val="center"/>
                  </w:pPr>
                  <w:r>
                    <w:rPr>
                      <w:rFonts w:ascii="Arial" w:hAnsi="Arial"/>
                      <w:sz w:val="20"/>
                      <w:szCs w:val="20"/>
                    </w:rPr>
                    <w:t>March</w:t>
                  </w:r>
                </w:p>
              </w:tc>
              <w:tc>
                <w:tcPr>
                  <w:tcW w:w="832" w:type="dxa"/>
                </w:tcPr>
                <w:p w14:paraId="687DBB06" w14:textId="77777777" w:rsidR="0068149D" w:rsidRDefault="0068149D" w:rsidP="00FF3452">
                  <w:pPr>
                    <w:spacing w:before="60" w:after="60"/>
                    <w:jc w:val="center"/>
                  </w:pPr>
                  <w:r>
                    <w:rPr>
                      <w:rFonts w:ascii="Arial" w:hAnsi="Arial"/>
                      <w:sz w:val="20"/>
                      <w:szCs w:val="20"/>
                    </w:rPr>
                    <w:t>April</w:t>
                  </w:r>
                </w:p>
              </w:tc>
            </w:tr>
          </w:tbl>
          <w:p w14:paraId="5DF40ACF" w14:textId="77777777" w:rsidR="00446B5C" w:rsidRDefault="00446B5C" w:rsidP="00B41733">
            <w:pPr>
              <w:pStyle w:val="BodyText"/>
              <w:rPr>
                <w:lang w:eastAsia="en-GB"/>
              </w:rPr>
            </w:pPr>
          </w:p>
          <w:p w14:paraId="5DABF4E5" w14:textId="4E45456C" w:rsidR="002F78E6" w:rsidRPr="00DB2C1F" w:rsidRDefault="00E17068" w:rsidP="00FA4670">
            <w:pPr>
              <w:pStyle w:val="BodyText"/>
              <w:rPr>
                <w:lang w:eastAsia="en-GB"/>
              </w:rPr>
            </w:pPr>
            <w:r w:rsidRPr="00E17068">
              <w:rPr>
                <w:b/>
                <w:lang w:eastAsia="en-GB"/>
              </w:rPr>
              <w:t>Activity</w:t>
            </w:r>
            <w:r w:rsidR="00FA4670">
              <w:rPr>
                <w:b/>
                <w:lang w:eastAsia="en-GB"/>
              </w:rPr>
              <w:t xml:space="preserve">: </w:t>
            </w:r>
            <w:r w:rsidR="00FA4670">
              <w:rPr>
                <w:lang w:eastAsia="en-GB"/>
              </w:rPr>
              <w:t>L</w:t>
            </w:r>
            <w:r w:rsidR="00E85C1F">
              <w:rPr>
                <w:lang w:eastAsia="en-GB"/>
              </w:rPr>
              <w:t xml:space="preserve">earners discuss their prior experience of Art </w:t>
            </w:r>
            <w:r w:rsidR="006B4C2E">
              <w:rPr>
                <w:lang w:eastAsia="en-GB"/>
              </w:rPr>
              <w:t xml:space="preserve">and </w:t>
            </w:r>
            <w:r w:rsidR="00E85C1F">
              <w:rPr>
                <w:lang w:eastAsia="en-GB"/>
              </w:rPr>
              <w:t>Design</w:t>
            </w:r>
            <w:r w:rsidR="00FA4670">
              <w:rPr>
                <w:lang w:eastAsia="en-GB"/>
              </w:rPr>
              <w:t xml:space="preserve"> and then</w:t>
            </w:r>
            <w:r w:rsidR="00E85C1F">
              <w:rPr>
                <w:lang w:eastAsia="en-GB"/>
              </w:rPr>
              <w:t xml:space="preserve"> whole class Questions </w:t>
            </w:r>
            <w:r w:rsidR="00306C71">
              <w:rPr>
                <w:lang w:eastAsia="en-GB"/>
              </w:rPr>
              <w:t xml:space="preserve">and </w:t>
            </w:r>
            <w:r w:rsidR="00E85C1F">
              <w:rPr>
                <w:lang w:eastAsia="en-GB"/>
              </w:rPr>
              <w:t>Answers.</w:t>
            </w:r>
            <w:r w:rsidR="00FA4670">
              <w:rPr>
                <w:lang w:eastAsia="en-GB"/>
              </w:rPr>
              <w:t xml:space="preserve"> </w:t>
            </w:r>
            <w:r w:rsidR="00E85C1F">
              <w:rPr>
                <w:lang w:eastAsia="en-GB"/>
              </w:rPr>
              <w:t>Explain the require</w:t>
            </w:r>
            <w:r w:rsidR="00B42A5C">
              <w:rPr>
                <w:lang w:eastAsia="en-GB"/>
              </w:rPr>
              <w:t>ments of each of the components</w:t>
            </w:r>
            <w:r w:rsidR="00FA4670">
              <w:rPr>
                <w:lang w:eastAsia="en-GB"/>
              </w:rPr>
              <w:t xml:space="preserve"> and refer</w:t>
            </w:r>
            <w:r>
              <w:rPr>
                <w:lang w:eastAsia="en-GB"/>
              </w:rPr>
              <w:t xml:space="preserve"> to the syllabus for more information.</w:t>
            </w:r>
          </w:p>
        </w:tc>
      </w:tr>
      <w:tr w:rsidR="00223A8B" w:rsidRPr="004A4E17" w14:paraId="54DA6289" w14:textId="77777777" w:rsidTr="00066D5F">
        <w:trPr>
          <w:tblHeader/>
        </w:trPr>
        <w:tc>
          <w:tcPr>
            <w:tcW w:w="14596" w:type="dxa"/>
            <w:gridSpan w:val="3"/>
            <w:shd w:val="clear" w:color="auto" w:fill="F6ACC1"/>
            <w:tcMar>
              <w:top w:w="113" w:type="dxa"/>
              <w:bottom w:w="113" w:type="dxa"/>
            </w:tcMar>
            <w:vAlign w:val="center"/>
          </w:tcPr>
          <w:p w14:paraId="507C8A81" w14:textId="550189B2" w:rsidR="00223A8B" w:rsidRPr="00223A8B" w:rsidRDefault="00223A8B" w:rsidP="00EE5AF1">
            <w:pPr>
              <w:pStyle w:val="BodyText"/>
              <w:rPr>
                <w:b/>
                <w:lang w:eastAsia="en-GB"/>
              </w:rPr>
            </w:pPr>
            <w:r w:rsidRPr="00223A8B">
              <w:rPr>
                <w:b/>
              </w:rPr>
              <w:lastRenderedPageBreak/>
              <w:t>Component 1 Coursework</w:t>
            </w:r>
          </w:p>
        </w:tc>
      </w:tr>
      <w:tr w:rsidR="00EE2510" w:rsidRPr="004A4E17" w14:paraId="1FE46F19" w14:textId="77777777" w:rsidTr="00B41733">
        <w:tc>
          <w:tcPr>
            <w:tcW w:w="2166" w:type="dxa"/>
            <w:tcMar>
              <w:top w:w="113" w:type="dxa"/>
              <w:bottom w:w="113" w:type="dxa"/>
            </w:tcMar>
          </w:tcPr>
          <w:p w14:paraId="2ED31B21" w14:textId="64E8E0B6" w:rsidR="00183666" w:rsidRDefault="00183666" w:rsidP="00234697">
            <w:pPr>
              <w:pStyle w:val="BodyText"/>
              <w:rPr>
                <w:lang w:eastAsia="en-GB"/>
              </w:rPr>
            </w:pPr>
            <w:r w:rsidRPr="00183666">
              <w:rPr>
                <w:b/>
                <w:lang w:eastAsia="en-GB"/>
              </w:rPr>
              <w:t>Week 1</w:t>
            </w:r>
          </w:p>
          <w:p w14:paraId="42A95C0A" w14:textId="31554209" w:rsidR="00EE2510" w:rsidRDefault="00EE2510" w:rsidP="00234697">
            <w:pPr>
              <w:pStyle w:val="BodyText"/>
              <w:rPr>
                <w:lang w:eastAsia="en-GB"/>
              </w:rPr>
            </w:pPr>
            <w:r>
              <w:rPr>
                <w:lang w:eastAsia="en-GB"/>
              </w:rPr>
              <w:t xml:space="preserve">Introduction to </w:t>
            </w:r>
            <w:r w:rsidR="001A2147">
              <w:rPr>
                <w:lang w:eastAsia="en-GB"/>
              </w:rPr>
              <w:t>C</w:t>
            </w:r>
            <w:r>
              <w:rPr>
                <w:lang w:eastAsia="en-GB"/>
              </w:rPr>
              <w:t>omponent 1</w:t>
            </w:r>
            <w:r w:rsidR="00FA4670">
              <w:rPr>
                <w:lang w:eastAsia="en-GB"/>
              </w:rPr>
              <w:t xml:space="preserve"> </w:t>
            </w:r>
            <w:r>
              <w:rPr>
                <w:lang w:eastAsia="en-GB"/>
              </w:rPr>
              <w:t>(total 24 weeks)</w:t>
            </w:r>
          </w:p>
        </w:tc>
        <w:tc>
          <w:tcPr>
            <w:tcW w:w="2126" w:type="dxa"/>
            <w:tcMar>
              <w:top w:w="113" w:type="dxa"/>
              <w:bottom w:w="113" w:type="dxa"/>
            </w:tcMar>
          </w:tcPr>
          <w:p w14:paraId="763CCB8A" w14:textId="77777777" w:rsidR="00EE2510" w:rsidRDefault="00EE2510" w:rsidP="00B41733">
            <w:pPr>
              <w:pStyle w:val="Ariel"/>
              <w:rPr>
                <w:rFonts w:ascii="Arial" w:hAnsi="Arial" w:cs="Arial"/>
                <w:sz w:val="20"/>
                <w:szCs w:val="20"/>
              </w:rPr>
            </w:pPr>
          </w:p>
        </w:tc>
        <w:tc>
          <w:tcPr>
            <w:tcW w:w="10304" w:type="dxa"/>
            <w:tcMar>
              <w:top w:w="113" w:type="dxa"/>
              <w:bottom w:w="113" w:type="dxa"/>
            </w:tcMar>
          </w:tcPr>
          <w:p w14:paraId="589FFE8B" w14:textId="4ADBDDBF" w:rsidR="00863D4F" w:rsidRDefault="00863D4F" w:rsidP="00B41733">
            <w:pPr>
              <w:pStyle w:val="BodyText"/>
              <w:rPr>
                <w:lang w:eastAsia="en-GB"/>
              </w:rPr>
            </w:pPr>
            <w:r>
              <w:rPr>
                <w:lang w:eastAsia="en-GB"/>
              </w:rPr>
              <w:t xml:space="preserve">Go through the requirements of Component 1 and explain that it is made up of </w:t>
            </w:r>
            <w:r w:rsidR="00EE5AF1">
              <w:rPr>
                <w:lang w:eastAsia="en-GB"/>
              </w:rPr>
              <w:t>two</w:t>
            </w:r>
            <w:r>
              <w:rPr>
                <w:lang w:eastAsia="en-GB"/>
              </w:rPr>
              <w:t xml:space="preserve"> parts, the portfolio and the </w:t>
            </w:r>
            <w:proofErr w:type="gramStart"/>
            <w:r>
              <w:rPr>
                <w:lang w:eastAsia="en-GB"/>
              </w:rPr>
              <w:t>final</w:t>
            </w:r>
            <w:r w:rsidR="00FF3452">
              <w:rPr>
                <w:lang w:eastAsia="en-GB"/>
              </w:rPr>
              <w:t xml:space="preserve"> </w:t>
            </w:r>
            <w:r>
              <w:rPr>
                <w:lang w:eastAsia="en-GB"/>
              </w:rPr>
              <w:t>outcome</w:t>
            </w:r>
            <w:proofErr w:type="gramEnd"/>
            <w:r>
              <w:rPr>
                <w:lang w:eastAsia="en-GB"/>
              </w:rPr>
              <w:t>. Refer to the syllabus for more information.</w:t>
            </w:r>
          </w:p>
          <w:p w14:paraId="6D964FC4" w14:textId="77777777" w:rsidR="00863D4F" w:rsidRDefault="00863D4F" w:rsidP="00B41733">
            <w:pPr>
              <w:pStyle w:val="BodyText"/>
              <w:rPr>
                <w:lang w:eastAsia="en-GB"/>
              </w:rPr>
            </w:pPr>
          </w:p>
          <w:p w14:paraId="71D97C1C" w14:textId="05217C46" w:rsidR="00EE2510" w:rsidRDefault="00863D4F" w:rsidP="00B41733">
            <w:pPr>
              <w:pStyle w:val="BodyText"/>
              <w:rPr>
                <w:lang w:eastAsia="en-GB"/>
              </w:rPr>
            </w:pPr>
            <w:r>
              <w:rPr>
                <w:lang w:eastAsia="en-GB"/>
              </w:rPr>
              <w:t xml:space="preserve">Explain that the first year will </w:t>
            </w:r>
            <w:r w:rsidR="001A2147">
              <w:rPr>
                <w:lang w:eastAsia="en-GB"/>
              </w:rPr>
              <w:t>in</w:t>
            </w:r>
            <w:r>
              <w:rPr>
                <w:lang w:eastAsia="en-GB"/>
              </w:rPr>
              <w:t>form Component 1</w:t>
            </w:r>
            <w:r w:rsidR="001A2147">
              <w:rPr>
                <w:lang w:eastAsia="en-GB"/>
              </w:rPr>
              <w:t xml:space="preserve"> Coursework</w:t>
            </w:r>
            <w:r>
              <w:rPr>
                <w:lang w:eastAsia="en-GB"/>
              </w:rPr>
              <w:t xml:space="preserve">. </w:t>
            </w:r>
            <w:r w:rsidR="00662855">
              <w:rPr>
                <w:lang w:eastAsia="en-GB"/>
              </w:rPr>
              <w:t>One approach could be to divide the work in this first year into</w:t>
            </w:r>
            <w:r w:rsidR="00EE2510">
              <w:rPr>
                <w:lang w:eastAsia="en-GB"/>
              </w:rPr>
              <w:t xml:space="preserve"> two projects, the first project </w:t>
            </w:r>
            <w:r w:rsidR="0075642E">
              <w:rPr>
                <w:lang w:eastAsia="en-GB"/>
              </w:rPr>
              <w:t xml:space="preserve">could </w:t>
            </w:r>
            <w:r w:rsidR="00EE2510">
              <w:rPr>
                <w:lang w:eastAsia="en-GB"/>
              </w:rPr>
              <w:t>be set by the teacher and w</w:t>
            </w:r>
            <w:r w:rsidR="0075642E">
              <w:rPr>
                <w:lang w:eastAsia="en-GB"/>
              </w:rPr>
              <w:t xml:space="preserve">ould </w:t>
            </w:r>
            <w:r w:rsidR="00EE2510">
              <w:rPr>
                <w:lang w:eastAsia="en-GB"/>
              </w:rPr>
              <w:t xml:space="preserve">introduce learners to the content, structure and expectations of the course by taking them through the process of recording, exploring, developing and presenting. Learners </w:t>
            </w:r>
            <w:r w:rsidR="0075642E">
              <w:rPr>
                <w:lang w:eastAsia="en-GB"/>
              </w:rPr>
              <w:t>would</w:t>
            </w:r>
            <w:r w:rsidR="00EE2510">
              <w:rPr>
                <w:lang w:eastAsia="en-GB"/>
              </w:rPr>
              <w:t xml:space="preserve"> select their own topic for the second project </w:t>
            </w:r>
            <w:r w:rsidR="0075642E">
              <w:rPr>
                <w:lang w:eastAsia="en-GB"/>
              </w:rPr>
              <w:t>(</w:t>
            </w:r>
            <w:r w:rsidR="00EE2510">
              <w:rPr>
                <w:lang w:eastAsia="en-GB"/>
              </w:rPr>
              <w:t>with the</w:t>
            </w:r>
            <w:r w:rsidR="0075642E">
              <w:rPr>
                <w:lang w:eastAsia="en-GB"/>
              </w:rPr>
              <w:t xml:space="preserve"> guidance of the teacher), building on the</w:t>
            </w:r>
            <w:r w:rsidR="00EE2510">
              <w:rPr>
                <w:lang w:eastAsia="en-GB"/>
              </w:rPr>
              <w:t xml:space="preserve"> strengths, interests and ideas </w:t>
            </w:r>
            <w:r w:rsidR="0075642E">
              <w:rPr>
                <w:lang w:eastAsia="en-GB"/>
              </w:rPr>
              <w:t xml:space="preserve">they </w:t>
            </w:r>
            <w:r w:rsidR="00EE2510">
              <w:rPr>
                <w:lang w:eastAsia="en-GB"/>
              </w:rPr>
              <w:t>developed in the first project.</w:t>
            </w:r>
            <w:r w:rsidR="0075642E">
              <w:rPr>
                <w:lang w:eastAsia="en-GB"/>
              </w:rPr>
              <w:t xml:space="preserve"> </w:t>
            </w:r>
            <w:proofErr w:type="gramStart"/>
            <w:r w:rsidR="0075642E">
              <w:rPr>
                <w:lang w:eastAsia="en-GB"/>
              </w:rPr>
              <w:t>Alternatively</w:t>
            </w:r>
            <w:proofErr w:type="gramEnd"/>
            <w:r w:rsidR="0075642E">
              <w:rPr>
                <w:lang w:eastAsia="en-GB"/>
              </w:rPr>
              <w:t xml:space="preserve"> learners could attempt more than two projects which they have selected themselves with advice from the teacher.</w:t>
            </w:r>
          </w:p>
          <w:p w14:paraId="3F2E2625" w14:textId="77777777" w:rsidR="00662855" w:rsidRDefault="00662855" w:rsidP="00B41733">
            <w:pPr>
              <w:pStyle w:val="BodyText"/>
              <w:rPr>
                <w:lang w:eastAsia="en-GB"/>
              </w:rPr>
            </w:pPr>
          </w:p>
          <w:tbl>
            <w:tblPr>
              <w:tblStyle w:val="TableGrid"/>
              <w:tblW w:w="0" w:type="auto"/>
              <w:tblLayout w:type="fixed"/>
              <w:tblLook w:val="04A0" w:firstRow="1" w:lastRow="0" w:firstColumn="1" w:lastColumn="0" w:noHBand="0" w:noVBand="1"/>
            </w:tblPr>
            <w:tblGrid>
              <w:gridCol w:w="847"/>
              <w:gridCol w:w="848"/>
              <w:gridCol w:w="851"/>
              <w:gridCol w:w="851"/>
              <w:gridCol w:w="852"/>
              <w:gridCol w:w="852"/>
            </w:tblGrid>
            <w:tr w:rsidR="00EE2510" w:rsidRPr="007466BE" w14:paraId="61BA36A0" w14:textId="77777777" w:rsidTr="00662855">
              <w:tc>
                <w:tcPr>
                  <w:tcW w:w="5101" w:type="dxa"/>
                  <w:gridSpan w:val="6"/>
                  <w:tcBorders>
                    <w:top w:val="single" w:sz="4" w:space="0" w:color="auto"/>
                    <w:right w:val="single" w:sz="4" w:space="0" w:color="000000" w:themeColor="text1"/>
                  </w:tcBorders>
                  <w:shd w:val="clear" w:color="auto" w:fill="D9D9D9" w:themeFill="background1" w:themeFillShade="D9"/>
                </w:tcPr>
                <w:p w14:paraId="4E8C9B6A" w14:textId="77777777" w:rsidR="00EE5AF1" w:rsidRDefault="00EE2510" w:rsidP="00FF3452">
                  <w:pPr>
                    <w:spacing w:before="60" w:after="60"/>
                    <w:jc w:val="center"/>
                    <w:rPr>
                      <w:rFonts w:ascii="Arial" w:hAnsi="Arial"/>
                      <w:b/>
                      <w:sz w:val="20"/>
                      <w:szCs w:val="20"/>
                    </w:rPr>
                  </w:pPr>
                  <w:r w:rsidRPr="00FA4670">
                    <w:rPr>
                      <w:rFonts w:ascii="Arial" w:hAnsi="Arial"/>
                      <w:b/>
                      <w:sz w:val="20"/>
                      <w:szCs w:val="20"/>
                    </w:rPr>
                    <w:t>Component 1</w:t>
                  </w:r>
                </w:p>
                <w:p w14:paraId="7223C7F0" w14:textId="49835625" w:rsidR="00EE2510" w:rsidRPr="00FA4670" w:rsidRDefault="001A2147" w:rsidP="00FF3452">
                  <w:pPr>
                    <w:spacing w:before="60" w:after="60"/>
                    <w:jc w:val="center"/>
                    <w:rPr>
                      <w:rFonts w:ascii="Arial" w:hAnsi="Arial"/>
                      <w:b/>
                      <w:sz w:val="20"/>
                      <w:szCs w:val="20"/>
                    </w:rPr>
                  </w:pPr>
                  <w:r w:rsidRPr="00FA4670">
                    <w:rPr>
                      <w:rFonts w:ascii="Arial" w:hAnsi="Arial"/>
                      <w:b/>
                      <w:sz w:val="20"/>
                      <w:szCs w:val="20"/>
                    </w:rPr>
                    <w:t>Coursework</w:t>
                  </w:r>
                </w:p>
              </w:tc>
            </w:tr>
            <w:tr w:rsidR="00EE2510" w14:paraId="02FFB77F" w14:textId="77777777" w:rsidTr="00EB5E9E">
              <w:tc>
                <w:tcPr>
                  <w:tcW w:w="847" w:type="dxa"/>
                  <w:shd w:val="clear" w:color="auto" w:fill="D9D9D9" w:themeFill="background1" w:themeFillShade="D9"/>
                </w:tcPr>
                <w:p w14:paraId="3FCE7C74" w14:textId="77777777" w:rsidR="00EE2510" w:rsidRPr="007466BE" w:rsidRDefault="00EE2510" w:rsidP="00FF3452">
                  <w:pPr>
                    <w:spacing w:before="60" w:after="60"/>
                    <w:jc w:val="center"/>
                    <w:rPr>
                      <w:rFonts w:ascii="Arial" w:hAnsi="Arial"/>
                      <w:sz w:val="20"/>
                      <w:szCs w:val="20"/>
                    </w:rPr>
                  </w:pPr>
                  <w:r>
                    <w:rPr>
                      <w:rFonts w:ascii="Arial" w:hAnsi="Arial"/>
                      <w:sz w:val="20"/>
                      <w:szCs w:val="20"/>
                    </w:rPr>
                    <w:t>S</w:t>
                  </w:r>
                  <w:r w:rsidRPr="007466BE">
                    <w:rPr>
                      <w:rFonts w:ascii="Arial" w:hAnsi="Arial"/>
                      <w:sz w:val="20"/>
                      <w:szCs w:val="20"/>
                    </w:rPr>
                    <w:t>ept</w:t>
                  </w:r>
                </w:p>
              </w:tc>
              <w:tc>
                <w:tcPr>
                  <w:tcW w:w="848" w:type="dxa"/>
                  <w:shd w:val="clear" w:color="auto" w:fill="D9D9D9" w:themeFill="background1" w:themeFillShade="D9"/>
                </w:tcPr>
                <w:p w14:paraId="6F89504B" w14:textId="77777777" w:rsidR="00EE2510" w:rsidRDefault="00EE2510" w:rsidP="00FF3452">
                  <w:pPr>
                    <w:spacing w:before="60" w:after="60"/>
                    <w:jc w:val="center"/>
                  </w:pPr>
                  <w:r>
                    <w:rPr>
                      <w:rFonts w:ascii="Arial" w:hAnsi="Arial"/>
                      <w:sz w:val="20"/>
                      <w:szCs w:val="20"/>
                    </w:rPr>
                    <w:t>Oct</w:t>
                  </w:r>
                </w:p>
              </w:tc>
              <w:tc>
                <w:tcPr>
                  <w:tcW w:w="851" w:type="dxa"/>
                  <w:shd w:val="clear" w:color="auto" w:fill="D9D9D9" w:themeFill="background1" w:themeFillShade="D9"/>
                </w:tcPr>
                <w:p w14:paraId="01DA4B81" w14:textId="77777777" w:rsidR="00EE2510" w:rsidRDefault="00EE2510" w:rsidP="00FF3452">
                  <w:pPr>
                    <w:spacing w:before="60" w:after="60"/>
                    <w:jc w:val="center"/>
                  </w:pPr>
                  <w:r>
                    <w:rPr>
                      <w:rFonts w:ascii="Arial" w:hAnsi="Arial"/>
                      <w:sz w:val="20"/>
                      <w:szCs w:val="20"/>
                    </w:rPr>
                    <w:t>Nov</w:t>
                  </w:r>
                </w:p>
              </w:tc>
              <w:tc>
                <w:tcPr>
                  <w:tcW w:w="851" w:type="dxa"/>
                  <w:shd w:val="clear" w:color="auto" w:fill="D9D9D9" w:themeFill="background1" w:themeFillShade="D9"/>
                </w:tcPr>
                <w:p w14:paraId="2E8F49E3" w14:textId="77777777" w:rsidR="00EE2510" w:rsidRDefault="00EE2510" w:rsidP="00FF3452">
                  <w:pPr>
                    <w:spacing w:before="60" w:after="60"/>
                    <w:jc w:val="center"/>
                  </w:pPr>
                  <w:r>
                    <w:rPr>
                      <w:rFonts w:ascii="Arial" w:hAnsi="Arial"/>
                      <w:sz w:val="20"/>
                      <w:szCs w:val="20"/>
                    </w:rPr>
                    <w:t>Dec</w:t>
                  </w:r>
                </w:p>
              </w:tc>
              <w:tc>
                <w:tcPr>
                  <w:tcW w:w="852" w:type="dxa"/>
                  <w:shd w:val="clear" w:color="auto" w:fill="D9D9D9" w:themeFill="background1" w:themeFillShade="D9"/>
                </w:tcPr>
                <w:p w14:paraId="4A1261E2" w14:textId="77777777" w:rsidR="00EE2510" w:rsidRDefault="00EE2510" w:rsidP="00FF3452">
                  <w:pPr>
                    <w:spacing w:before="60" w:after="60"/>
                    <w:jc w:val="center"/>
                  </w:pPr>
                  <w:r>
                    <w:rPr>
                      <w:rFonts w:ascii="Arial" w:hAnsi="Arial"/>
                      <w:sz w:val="20"/>
                      <w:szCs w:val="20"/>
                    </w:rPr>
                    <w:t>Jan</w:t>
                  </w:r>
                </w:p>
              </w:tc>
              <w:tc>
                <w:tcPr>
                  <w:tcW w:w="852" w:type="dxa"/>
                  <w:shd w:val="clear" w:color="auto" w:fill="D9D9D9" w:themeFill="background1" w:themeFillShade="D9"/>
                </w:tcPr>
                <w:p w14:paraId="3E41F278" w14:textId="77777777" w:rsidR="00EE2510" w:rsidRDefault="00EE2510" w:rsidP="00FF3452">
                  <w:pPr>
                    <w:spacing w:before="60" w:after="60"/>
                    <w:jc w:val="center"/>
                  </w:pPr>
                  <w:r>
                    <w:rPr>
                      <w:rFonts w:ascii="Arial" w:hAnsi="Arial"/>
                      <w:sz w:val="20"/>
                      <w:szCs w:val="20"/>
                    </w:rPr>
                    <w:t>Feb</w:t>
                  </w:r>
                </w:p>
              </w:tc>
            </w:tr>
          </w:tbl>
          <w:p w14:paraId="272F24B5" w14:textId="77777777" w:rsidR="00EE2510" w:rsidRDefault="00EE2510" w:rsidP="00B41733">
            <w:pPr>
              <w:pStyle w:val="BodyText"/>
              <w:rPr>
                <w:lang w:eastAsia="en-GB"/>
              </w:rPr>
            </w:pPr>
          </w:p>
          <w:p w14:paraId="569FF59E" w14:textId="04CD469E" w:rsidR="00EE2510" w:rsidRPr="00FA4670" w:rsidRDefault="00EE2510" w:rsidP="00B41733">
            <w:pPr>
              <w:pStyle w:val="BodyText"/>
              <w:rPr>
                <w:b/>
                <w:lang w:eastAsia="en-GB"/>
              </w:rPr>
            </w:pPr>
            <w:r w:rsidRPr="00FA4670">
              <w:rPr>
                <w:b/>
                <w:lang w:eastAsia="en-GB"/>
              </w:rPr>
              <w:t>Project 1</w:t>
            </w:r>
          </w:p>
          <w:p w14:paraId="0252FF3B" w14:textId="1D44BB12" w:rsidR="00FA4670" w:rsidRDefault="00EE2510" w:rsidP="00B41733">
            <w:pPr>
              <w:rPr>
                <w:rFonts w:ascii="Arial" w:hAnsi="Arial" w:cs="Arial"/>
                <w:sz w:val="20"/>
                <w:szCs w:val="20"/>
                <w:lang w:eastAsia="en-GB"/>
              </w:rPr>
            </w:pPr>
            <w:r w:rsidRPr="00EE2510">
              <w:rPr>
                <w:rFonts w:ascii="Arial" w:hAnsi="Arial" w:cs="Arial"/>
                <w:sz w:val="20"/>
                <w:szCs w:val="20"/>
                <w:lang w:eastAsia="en-GB"/>
              </w:rPr>
              <w:t>Teacher led</w:t>
            </w:r>
            <w:r w:rsidR="00FA4670">
              <w:rPr>
                <w:rFonts w:ascii="Arial" w:hAnsi="Arial" w:cs="Arial"/>
                <w:sz w:val="20"/>
                <w:szCs w:val="20"/>
                <w:lang w:eastAsia="en-GB"/>
              </w:rPr>
              <w:t xml:space="preserve"> –</w:t>
            </w:r>
            <w:r w:rsidRPr="00EE2510">
              <w:rPr>
                <w:rFonts w:ascii="Arial" w:hAnsi="Arial" w:cs="Arial"/>
                <w:sz w:val="20"/>
                <w:szCs w:val="20"/>
                <w:lang w:eastAsia="en-GB"/>
              </w:rPr>
              <w:t xml:space="preserve"> 10 weeks</w:t>
            </w:r>
          </w:p>
          <w:p w14:paraId="2A7DD375" w14:textId="77777777" w:rsidR="00FA4670" w:rsidRDefault="00FA4670" w:rsidP="00B41733">
            <w:pPr>
              <w:rPr>
                <w:lang w:eastAsia="en-GB"/>
              </w:rPr>
            </w:pPr>
          </w:p>
          <w:p w14:paraId="613D7DF4" w14:textId="77777777" w:rsidR="00FA4670" w:rsidRPr="00FA4670" w:rsidRDefault="00FA4670" w:rsidP="00B41733">
            <w:pPr>
              <w:rPr>
                <w:rFonts w:ascii="Arial" w:hAnsi="Arial" w:cs="Arial"/>
                <w:b/>
                <w:sz w:val="20"/>
                <w:szCs w:val="20"/>
                <w:lang w:eastAsia="en-GB"/>
              </w:rPr>
            </w:pPr>
            <w:r w:rsidRPr="00FA4670">
              <w:rPr>
                <w:rFonts w:ascii="Arial" w:hAnsi="Arial" w:cs="Arial"/>
                <w:b/>
                <w:sz w:val="20"/>
                <w:szCs w:val="20"/>
                <w:lang w:eastAsia="en-GB"/>
              </w:rPr>
              <w:t>Project 2</w:t>
            </w:r>
            <w:r w:rsidR="00EE2510" w:rsidRPr="00FA4670">
              <w:rPr>
                <w:rFonts w:ascii="Arial" w:hAnsi="Arial" w:cs="Arial"/>
                <w:b/>
                <w:sz w:val="20"/>
                <w:szCs w:val="20"/>
                <w:lang w:eastAsia="en-GB"/>
              </w:rPr>
              <w:t xml:space="preserve"> </w:t>
            </w:r>
          </w:p>
          <w:p w14:paraId="15595A28" w14:textId="34CBEA3C" w:rsidR="00EE2510" w:rsidRPr="00FA4670" w:rsidRDefault="00EE2510" w:rsidP="00B41733">
            <w:pPr>
              <w:rPr>
                <w:rFonts w:ascii="Arial" w:hAnsi="Arial" w:cs="Arial"/>
                <w:sz w:val="20"/>
                <w:szCs w:val="20"/>
              </w:rPr>
            </w:pPr>
            <w:r w:rsidRPr="00FA4670">
              <w:rPr>
                <w:rFonts w:ascii="Arial" w:hAnsi="Arial" w:cs="Arial"/>
                <w:sz w:val="20"/>
                <w:szCs w:val="20"/>
                <w:lang w:eastAsia="en-GB"/>
              </w:rPr>
              <w:t>Student led</w:t>
            </w:r>
            <w:r w:rsidR="00FA4670">
              <w:rPr>
                <w:rFonts w:ascii="Arial" w:hAnsi="Arial" w:cs="Arial"/>
                <w:sz w:val="20"/>
                <w:szCs w:val="20"/>
                <w:lang w:eastAsia="en-GB"/>
              </w:rPr>
              <w:t xml:space="preserve"> –</w:t>
            </w:r>
            <w:r w:rsidRPr="00FA4670">
              <w:rPr>
                <w:rFonts w:ascii="Arial" w:hAnsi="Arial" w:cs="Arial"/>
                <w:sz w:val="20"/>
                <w:szCs w:val="20"/>
                <w:lang w:eastAsia="en-GB"/>
              </w:rPr>
              <w:t xml:space="preserve"> 14 weeks</w:t>
            </w:r>
          </w:p>
        </w:tc>
      </w:tr>
      <w:tr w:rsidR="00EE2510" w:rsidRPr="004A4E17" w14:paraId="12058DB6" w14:textId="77777777" w:rsidTr="00B41733">
        <w:tc>
          <w:tcPr>
            <w:tcW w:w="2166" w:type="dxa"/>
            <w:tcMar>
              <w:top w:w="113" w:type="dxa"/>
              <w:bottom w:w="113" w:type="dxa"/>
            </w:tcMar>
          </w:tcPr>
          <w:p w14:paraId="0920D519" w14:textId="456427BC" w:rsidR="00EE2510" w:rsidRDefault="00EE2510" w:rsidP="00B41733">
            <w:pPr>
              <w:pStyle w:val="BodyText"/>
              <w:rPr>
                <w:lang w:eastAsia="en-GB"/>
              </w:rPr>
            </w:pPr>
            <w:r>
              <w:rPr>
                <w:lang w:eastAsia="en-GB"/>
              </w:rPr>
              <w:t xml:space="preserve">Introduction to </w:t>
            </w:r>
            <w:r w:rsidR="00E845C5">
              <w:rPr>
                <w:lang w:eastAsia="en-GB"/>
              </w:rPr>
              <w:t>Project</w:t>
            </w:r>
            <w:r>
              <w:rPr>
                <w:lang w:eastAsia="en-GB"/>
              </w:rPr>
              <w:t xml:space="preserve"> 1 (total 10 weeks)</w:t>
            </w:r>
          </w:p>
          <w:p w14:paraId="7DF9C60E" w14:textId="7643FC7B" w:rsidR="00EE2510" w:rsidRDefault="00EE2510" w:rsidP="00B41733">
            <w:pPr>
              <w:pStyle w:val="BodyText"/>
              <w:rPr>
                <w:lang w:eastAsia="en-GB"/>
              </w:rPr>
            </w:pPr>
            <w:r>
              <w:rPr>
                <w:lang w:eastAsia="en-GB"/>
              </w:rPr>
              <w:t xml:space="preserve">Suggested theme: </w:t>
            </w:r>
            <w:r w:rsidR="00E17068">
              <w:rPr>
                <w:lang w:eastAsia="en-GB"/>
              </w:rPr>
              <w:t>‘</w:t>
            </w:r>
            <w:r>
              <w:rPr>
                <w:lang w:eastAsia="en-GB"/>
              </w:rPr>
              <w:t>Self</w:t>
            </w:r>
            <w:r w:rsidR="00E17068">
              <w:rPr>
                <w:lang w:eastAsia="en-GB"/>
              </w:rPr>
              <w:t>’</w:t>
            </w:r>
          </w:p>
          <w:p w14:paraId="2939F498" w14:textId="77777777" w:rsidR="009A2680" w:rsidRDefault="009A2680" w:rsidP="00B41733">
            <w:pPr>
              <w:pStyle w:val="BodyText"/>
              <w:rPr>
                <w:lang w:eastAsia="en-GB"/>
              </w:rPr>
            </w:pPr>
          </w:p>
          <w:p w14:paraId="0DF5CB5B" w14:textId="77777777" w:rsidR="00C35B86" w:rsidRPr="009A2680" w:rsidRDefault="00C35B86" w:rsidP="00B41733">
            <w:pPr>
              <w:pStyle w:val="BodyText"/>
              <w:rPr>
                <w:b/>
                <w:color w:val="E21951"/>
                <w:lang w:eastAsia="en-GB"/>
              </w:rPr>
            </w:pPr>
            <w:r w:rsidRPr="009A2680">
              <w:rPr>
                <w:b/>
                <w:color w:val="E21951"/>
                <w:lang w:eastAsia="en-GB"/>
              </w:rPr>
              <w:t>KC5</w:t>
            </w:r>
          </w:p>
          <w:p w14:paraId="0AF7C6B2" w14:textId="37BFA8B2" w:rsidR="00EE2510" w:rsidRPr="004A4E17" w:rsidRDefault="00EE2510" w:rsidP="00B41733">
            <w:pPr>
              <w:pStyle w:val="BodyText"/>
              <w:rPr>
                <w:lang w:eastAsia="en-GB"/>
              </w:rPr>
            </w:pPr>
            <w:r w:rsidRPr="009A2680">
              <w:rPr>
                <w:b/>
                <w:color w:val="E21951"/>
                <w:lang w:eastAsia="en-GB"/>
              </w:rPr>
              <w:t>KC6</w:t>
            </w:r>
          </w:p>
        </w:tc>
        <w:tc>
          <w:tcPr>
            <w:tcW w:w="2126" w:type="dxa"/>
            <w:tcMar>
              <w:top w:w="113" w:type="dxa"/>
              <w:bottom w:w="113" w:type="dxa"/>
            </w:tcMar>
          </w:tcPr>
          <w:p w14:paraId="1C09004B" w14:textId="6C77D9A1" w:rsidR="00EE2510" w:rsidRPr="006E5DBC" w:rsidRDefault="00EE2510" w:rsidP="00B41733">
            <w:pPr>
              <w:pStyle w:val="Ariel"/>
              <w:rPr>
                <w:rFonts w:ascii="Arial" w:hAnsi="Arial" w:cs="Arial"/>
                <w:sz w:val="20"/>
                <w:szCs w:val="20"/>
              </w:rPr>
            </w:pPr>
            <w:r w:rsidRPr="006E5DBC">
              <w:rPr>
                <w:rFonts w:ascii="Arial" w:hAnsi="Arial" w:cs="Arial"/>
                <w:sz w:val="20"/>
                <w:szCs w:val="20"/>
              </w:rPr>
              <w:t xml:space="preserve">AO1 Record ideas, observations and insights </w:t>
            </w:r>
          </w:p>
          <w:p w14:paraId="4CE4F7B7" w14:textId="77777777" w:rsidR="00B41733" w:rsidRPr="006E5DBC" w:rsidRDefault="00B41733" w:rsidP="00B41733">
            <w:pPr>
              <w:pStyle w:val="Ariel"/>
              <w:rPr>
                <w:rFonts w:ascii="Arial" w:hAnsi="Arial" w:cs="Arial"/>
                <w:sz w:val="20"/>
                <w:szCs w:val="20"/>
              </w:rPr>
            </w:pPr>
          </w:p>
          <w:p w14:paraId="5E8E5CD3" w14:textId="57BC41FE" w:rsidR="003A704A" w:rsidRPr="006E5DBC" w:rsidRDefault="00EE2510" w:rsidP="006E5DBC">
            <w:pPr>
              <w:pStyle w:val="Ariel"/>
              <w:rPr>
                <w:rFonts w:ascii="Arial" w:hAnsi="Arial" w:cs="Arial"/>
                <w:sz w:val="20"/>
                <w:szCs w:val="20"/>
                <w:lang w:eastAsia="en-GB"/>
              </w:rPr>
            </w:pPr>
            <w:r w:rsidRPr="006E5DBC">
              <w:rPr>
                <w:rFonts w:ascii="Arial" w:hAnsi="Arial" w:cs="Arial"/>
                <w:sz w:val="20"/>
                <w:szCs w:val="20"/>
              </w:rPr>
              <w:t xml:space="preserve">AO3 </w:t>
            </w:r>
            <w:r w:rsidR="006E5DBC" w:rsidRPr="006E5DBC">
              <w:rPr>
                <w:rFonts w:ascii="Arial" w:hAnsi="Arial" w:cs="Arial"/>
                <w:sz w:val="20"/>
                <w:szCs w:val="20"/>
                <w:lang w:eastAsia="en-GB"/>
              </w:rPr>
              <w:t xml:space="preserve">Develop ideas through investigations informed by contextual and other sources, demonstrating analytical and critical understanding </w:t>
            </w:r>
            <w:r w:rsidR="006E5DBC">
              <w:rPr>
                <w:rFonts w:ascii="Arial" w:hAnsi="Arial" w:cs="Arial"/>
                <w:sz w:val="20"/>
                <w:szCs w:val="20"/>
                <w:lang w:eastAsia="en-GB"/>
              </w:rPr>
              <w:lastRenderedPageBreak/>
              <w:t>(d</w:t>
            </w:r>
            <w:r w:rsidRPr="006E5DBC">
              <w:rPr>
                <w:rFonts w:ascii="Arial" w:hAnsi="Arial" w:cs="Arial"/>
                <w:sz w:val="20"/>
                <w:szCs w:val="20"/>
              </w:rPr>
              <w:t>evelop knowledge of artists</w:t>
            </w:r>
            <w:r w:rsidR="006E5DBC">
              <w:rPr>
                <w:rFonts w:ascii="Arial" w:hAnsi="Arial" w:cs="Arial"/>
                <w:sz w:val="20"/>
                <w:szCs w:val="20"/>
              </w:rPr>
              <w:t>)</w:t>
            </w:r>
            <w:r w:rsidRPr="006E5DBC">
              <w:rPr>
                <w:rFonts w:ascii="Arial" w:hAnsi="Arial" w:cs="Arial"/>
                <w:sz w:val="20"/>
                <w:szCs w:val="20"/>
              </w:rPr>
              <w:t xml:space="preserve"> </w:t>
            </w:r>
          </w:p>
        </w:tc>
        <w:tc>
          <w:tcPr>
            <w:tcW w:w="10304" w:type="dxa"/>
            <w:tcMar>
              <w:top w:w="113" w:type="dxa"/>
              <w:bottom w:w="113" w:type="dxa"/>
            </w:tcMar>
          </w:tcPr>
          <w:p w14:paraId="1725C8B6" w14:textId="40673910" w:rsidR="00EE2510" w:rsidRDefault="00EE2510" w:rsidP="00B41733">
            <w:pPr>
              <w:rPr>
                <w:rFonts w:ascii="Arial" w:hAnsi="Arial" w:cs="Arial"/>
                <w:sz w:val="20"/>
                <w:szCs w:val="20"/>
              </w:rPr>
            </w:pPr>
            <w:r>
              <w:rPr>
                <w:rFonts w:ascii="Arial" w:hAnsi="Arial" w:cs="Arial"/>
                <w:sz w:val="20"/>
                <w:szCs w:val="20"/>
              </w:rPr>
              <w:lastRenderedPageBreak/>
              <w:t xml:space="preserve">Start </w:t>
            </w:r>
            <w:r w:rsidR="00FA4670">
              <w:rPr>
                <w:rFonts w:ascii="Arial" w:hAnsi="Arial" w:cs="Arial"/>
                <w:sz w:val="20"/>
                <w:szCs w:val="20"/>
              </w:rPr>
              <w:t>P</w:t>
            </w:r>
            <w:r>
              <w:rPr>
                <w:rFonts w:ascii="Arial" w:hAnsi="Arial" w:cs="Arial"/>
                <w:sz w:val="20"/>
                <w:szCs w:val="20"/>
              </w:rPr>
              <w:t xml:space="preserve">roject 1 by introducing a theme. Keep it broad and one that allows opportunities to work from observation and expansion into other topics. For </w:t>
            </w:r>
            <w:proofErr w:type="gramStart"/>
            <w:r>
              <w:rPr>
                <w:rFonts w:ascii="Arial" w:hAnsi="Arial" w:cs="Arial"/>
                <w:sz w:val="20"/>
                <w:szCs w:val="20"/>
              </w:rPr>
              <w:t>example</w:t>
            </w:r>
            <w:proofErr w:type="gramEnd"/>
            <w:r>
              <w:rPr>
                <w:rFonts w:ascii="Arial" w:hAnsi="Arial" w:cs="Arial"/>
                <w:sz w:val="20"/>
                <w:szCs w:val="20"/>
              </w:rPr>
              <w:t xml:space="preserve"> ‘Self’</w:t>
            </w:r>
            <w:r w:rsidR="00B41733">
              <w:rPr>
                <w:rFonts w:ascii="Arial" w:hAnsi="Arial" w:cs="Arial"/>
                <w:sz w:val="20"/>
                <w:szCs w:val="20"/>
              </w:rPr>
              <w:t>.</w:t>
            </w:r>
          </w:p>
          <w:p w14:paraId="4F26A245" w14:textId="77777777" w:rsidR="00B41733" w:rsidRDefault="00B41733" w:rsidP="00B41733">
            <w:pPr>
              <w:rPr>
                <w:rFonts w:ascii="Arial" w:hAnsi="Arial" w:cs="Arial"/>
                <w:sz w:val="20"/>
                <w:szCs w:val="20"/>
              </w:rPr>
            </w:pPr>
          </w:p>
          <w:p w14:paraId="2954D8AF" w14:textId="42A48A83" w:rsidR="00EE2510" w:rsidRDefault="00EE2510" w:rsidP="00B41733">
            <w:pPr>
              <w:rPr>
                <w:rFonts w:ascii="Arial" w:hAnsi="Arial" w:cs="Arial"/>
                <w:sz w:val="20"/>
                <w:szCs w:val="20"/>
              </w:rPr>
            </w:pPr>
            <w:r>
              <w:rPr>
                <w:rFonts w:ascii="Arial" w:hAnsi="Arial" w:cs="Arial"/>
                <w:sz w:val="20"/>
                <w:szCs w:val="20"/>
              </w:rPr>
              <w:t xml:space="preserve">Create a PowerPoint showing a collection of artists whose work links to </w:t>
            </w:r>
            <w:r w:rsidR="00B41733">
              <w:rPr>
                <w:rFonts w:ascii="Arial" w:hAnsi="Arial" w:cs="Arial"/>
                <w:sz w:val="20"/>
                <w:szCs w:val="20"/>
              </w:rPr>
              <w:t>the theme of ‘Self’</w:t>
            </w:r>
            <w:r w:rsidR="00FA4670">
              <w:rPr>
                <w:rFonts w:ascii="Arial" w:hAnsi="Arial" w:cs="Arial"/>
                <w:sz w:val="20"/>
                <w:szCs w:val="20"/>
              </w:rPr>
              <w:t>,</w:t>
            </w:r>
            <w:r w:rsidR="00B41733">
              <w:rPr>
                <w:rFonts w:ascii="Arial" w:hAnsi="Arial" w:cs="Arial"/>
                <w:sz w:val="20"/>
                <w:szCs w:val="20"/>
              </w:rPr>
              <w:t xml:space="preserve"> for example:</w:t>
            </w:r>
          </w:p>
          <w:p w14:paraId="3709760F" w14:textId="77777777" w:rsidR="00EE2510" w:rsidRPr="00B41733" w:rsidRDefault="00EE2510" w:rsidP="003E2368">
            <w:pPr>
              <w:pStyle w:val="ListParagraph"/>
              <w:numPr>
                <w:ilvl w:val="0"/>
                <w:numId w:val="33"/>
              </w:numPr>
              <w:rPr>
                <w:rFonts w:cs="Arial"/>
              </w:rPr>
            </w:pPr>
            <w:r w:rsidRPr="00B41733">
              <w:rPr>
                <w:rFonts w:cs="Arial"/>
              </w:rPr>
              <w:t>Frida Kahlo</w:t>
            </w:r>
          </w:p>
          <w:p w14:paraId="77661218" w14:textId="77777777" w:rsidR="00EE2510" w:rsidRPr="00B41733" w:rsidRDefault="00EE2510" w:rsidP="003E2368">
            <w:pPr>
              <w:pStyle w:val="ListParagraph"/>
              <w:numPr>
                <w:ilvl w:val="0"/>
                <w:numId w:val="33"/>
              </w:numPr>
              <w:rPr>
                <w:rFonts w:cs="Arial"/>
              </w:rPr>
            </w:pPr>
            <w:r w:rsidRPr="00B41733">
              <w:rPr>
                <w:rFonts w:cs="Arial"/>
              </w:rPr>
              <w:t xml:space="preserve">Colin </w:t>
            </w:r>
            <w:proofErr w:type="spellStart"/>
            <w:r w:rsidRPr="00B41733">
              <w:rPr>
                <w:rFonts w:cs="Arial"/>
              </w:rPr>
              <w:t>McCahon</w:t>
            </w:r>
            <w:proofErr w:type="spellEnd"/>
          </w:p>
          <w:p w14:paraId="6D979C1A" w14:textId="77777777" w:rsidR="00EE2510" w:rsidRPr="00B41733" w:rsidRDefault="00EE2510" w:rsidP="003E2368">
            <w:pPr>
              <w:pStyle w:val="ListParagraph"/>
              <w:numPr>
                <w:ilvl w:val="0"/>
                <w:numId w:val="33"/>
              </w:numPr>
              <w:rPr>
                <w:rFonts w:cs="Arial"/>
              </w:rPr>
            </w:pPr>
            <w:r w:rsidRPr="00B41733">
              <w:rPr>
                <w:rFonts w:cs="Arial"/>
              </w:rPr>
              <w:t>Rita Angus</w:t>
            </w:r>
          </w:p>
          <w:p w14:paraId="13B181FC" w14:textId="77777777" w:rsidR="00EE2510" w:rsidRPr="00B41733" w:rsidRDefault="00EE2510" w:rsidP="003E2368">
            <w:pPr>
              <w:pStyle w:val="ListParagraph"/>
              <w:numPr>
                <w:ilvl w:val="0"/>
                <w:numId w:val="33"/>
              </w:numPr>
              <w:rPr>
                <w:rFonts w:cs="Arial"/>
              </w:rPr>
            </w:pPr>
            <w:r w:rsidRPr="00B41733">
              <w:rPr>
                <w:rFonts w:cs="Arial"/>
              </w:rPr>
              <w:t>Cindy Sherman</w:t>
            </w:r>
          </w:p>
          <w:p w14:paraId="677F2E03" w14:textId="3EB058EF" w:rsidR="00EE2510" w:rsidRPr="00B41733" w:rsidRDefault="00EE2510" w:rsidP="003E2368">
            <w:pPr>
              <w:pStyle w:val="ListParagraph"/>
              <w:numPr>
                <w:ilvl w:val="0"/>
                <w:numId w:val="33"/>
              </w:numPr>
              <w:rPr>
                <w:rFonts w:cs="Arial"/>
              </w:rPr>
            </w:pPr>
            <w:r w:rsidRPr="00B41733">
              <w:rPr>
                <w:rFonts w:cs="Arial"/>
              </w:rPr>
              <w:t xml:space="preserve">Amrita </w:t>
            </w:r>
            <w:proofErr w:type="spellStart"/>
            <w:r w:rsidRPr="00B41733">
              <w:rPr>
                <w:rFonts w:cs="Arial"/>
              </w:rPr>
              <w:t>Shergil</w:t>
            </w:r>
            <w:proofErr w:type="spellEnd"/>
            <w:r w:rsidRPr="00B41733">
              <w:rPr>
                <w:rFonts w:cs="Arial"/>
              </w:rPr>
              <w:t xml:space="preserve"> </w:t>
            </w:r>
          </w:p>
          <w:p w14:paraId="7D7E97F6" w14:textId="7802D8D7" w:rsidR="00EE2510" w:rsidRPr="00B41733" w:rsidRDefault="00EE2510" w:rsidP="003E2368">
            <w:pPr>
              <w:pStyle w:val="ListParagraph"/>
              <w:numPr>
                <w:ilvl w:val="0"/>
                <w:numId w:val="33"/>
              </w:numPr>
              <w:rPr>
                <w:rFonts w:cs="Arial"/>
              </w:rPr>
            </w:pPr>
            <w:r w:rsidRPr="00B41733">
              <w:t xml:space="preserve">Robert </w:t>
            </w:r>
            <w:proofErr w:type="spellStart"/>
            <w:r w:rsidRPr="00B41733">
              <w:t>Rauschenbough</w:t>
            </w:r>
            <w:proofErr w:type="spellEnd"/>
          </w:p>
          <w:p w14:paraId="5324E958" w14:textId="04CA87E0" w:rsidR="00EE2510" w:rsidRPr="00B41733" w:rsidRDefault="00EE2510" w:rsidP="003E2368">
            <w:pPr>
              <w:pStyle w:val="ListParagraph"/>
              <w:numPr>
                <w:ilvl w:val="0"/>
                <w:numId w:val="33"/>
              </w:numPr>
              <w:rPr>
                <w:rFonts w:cs="Arial"/>
              </w:rPr>
            </w:pPr>
            <w:r w:rsidRPr="00B41733">
              <w:rPr>
                <w:rFonts w:cs="Arial"/>
              </w:rPr>
              <w:t xml:space="preserve">Chris </w:t>
            </w:r>
            <w:proofErr w:type="spellStart"/>
            <w:r w:rsidRPr="00B41733">
              <w:rPr>
                <w:rFonts w:cs="Arial"/>
              </w:rPr>
              <w:t>Ofili</w:t>
            </w:r>
            <w:proofErr w:type="spellEnd"/>
          </w:p>
          <w:p w14:paraId="151522DA" w14:textId="77777777" w:rsidR="00EE2510" w:rsidRPr="00B41733" w:rsidRDefault="00EE2510" w:rsidP="003E2368">
            <w:pPr>
              <w:pStyle w:val="ListParagraph"/>
              <w:numPr>
                <w:ilvl w:val="0"/>
                <w:numId w:val="33"/>
              </w:numPr>
              <w:rPr>
                <w:rFonts w:cs="Arial"/>
              </w:rPr>
            </w:pPr>
            <w:r w:rsidRPr="00B41733">
              <w:rPr>
                <w:rFonts w:cs="Arial"/>
              </w:rPr>
              <w:t>Francis Bacon</w:t>
            </w:r>
          </w:p>
          <w:p w14:paraId="5829A80C" w14:textId="52F1A6A3" w:rsidR="00EE2510" w:rsidRPr="00B41733" w:rsidRDefault="00EE2510" w:rsidP="003E2368">
            <w:pPr>
              <w:pStyle w:val="ListParagraph"/>
              <w:numPr>
                <w:ilvl w:val="0"/>
                <w:numId w:val="33"/>
              </w:numPr>
              <w:rPr>
                <w:rFonts w:cs="Arial"/>
                <w:i/>
              </w:rPr>
            </w:pPr>
            <w:r w:rsidRPr="00B41733">
              <w:rPr>
                <w:rFonts w:cs="Arial"/>
              </w:rPr>
              <w:lastRenderedPageBreak/>
              <w:t xml:space="preserve">Ai Weiwei </w:t>
            </w:r>
          </w:p>
          <w:p w14:paraId="3907B0A1" w14:textId="5120BE88" w:rsidR="00EE2510" w:rsidRPr="00B41733" w:rsidRDefault="00EE2510" w:rsidP="003E2368">
            <w:pPr>
              <w:pStyle w:val="ListParagraph"/>
              <w:numPr>
                <w:ilvl w:val="0"/>
                <w:numId w:val="33"/>
              </w:numPr>
              <w:rPr>
                <w:rFonts w:cs="Arial"/>
                <w:i/>
              </w:rPr>
            </w:pPr>
            <w:r w:rsidRPr="00B41733">
              <w:rPr>
                <w:rFonts w:cs="Arial"/>
              </w:rPr>
              <w:t>Jenny Saville</w:t>
            </w:r>
          </w:p>
          <w:p w14:paraId="0DA69E2D" w14:textId="77777777" w:rsidR="00EE2510" w:rsidRPr="00B41733" w:rsidRDefault="00EE2510" w:rsidP="003E2368">
            <w:pPr>
              <w:pStyle w:val="ListParagraph"/>
              <w:numPr>
                <w:ilvl w:val="0"/>
                <w:numId w:val="33"/>
              </w:numPr>
              <w:rPr>
                <w:rFonts w:cs="Arial"/>
              </w:rPr>
            </w:pPr>
            <w:r w:rsidRPr="00B41733">
              <w:rPr>
                <w:rFonts w:cs="Arial"/>
              </w:rPr>
              <w:t xml:space="preserve">Nam June Paik </w:t>
            </w:r>
          </w:p>
          <w:p w14:paraId="4C0ED1FB" w14:textId="1B9295A8" w:rsidR="00EE2510" w:rsidRPr="00B41733" w:rsidRDefault="00EE2510" w:rsidP="003E2368">
            <w:pPr>
              <w:pStyle w:val="ListParagraph"/>
              <w:numPr>
                <w:ilvl w:val="0"/>
                <w:numId w:val="33"/>
              </w:numPr>
              <w:rPr>
                <w:rFonts w:cs="Arial"/>
              </w:rPr>
            </w:pPr>
            <w:r w:rsidRPr="00B41733">
              <w:rPr>
                <w:rFonts w:cs="Arial"/>
              </w:rPr>
              <w:t xml:space="preserve">Tracey </w:t>
            </w:r>
            <w:proofErr w:type="spellStart"/>
            <w:r w:rsidRPr="00B41733">
              <w:rPr>
                <w:rFonts w:cs="Arial"/>
              </w:rPr>
              <w:t>Emin</w:t>
            </w:r>
            <w:proofErr w:type="spellEnd"/>
            <w:r w:rsidRPr="00B41733">
              <w:rPr>
                <w:rFonts w:cs="Arial"/>
              </w:rPr>
              <w:t xml:space="preserve"> </w:t>
            </w:r>
          </w:p>
          <w:p w14:paraId="6F9A5569" w14:textId="61840AB9" w:rsidR="00EE2510" w:rsidRPr="00B41733" w:rsidRDefault="00EE2510" w:rsidP="003E2368">
            <w:pPr>
              <w:pStyle w:val="ListParagraph"/>
              <w:numPr>
                <w:ilvl w:val="0"/>
                <w:numId w:val="33"/>
              </w:numPr>
              <w:rPr>
                <w:rFonts w:cs="Arial"/>
              </w:rPr>
            </w:pPr>
            <w:r w:rsidRPr="00B41733">
              <w:rPr>
                <w:rFonts w:cs="Arial"/>
              </w:rPr>
              <w:t xml:space="preserve">Damien Hirst </w:t>
            </w:r>
          </w:p>
          <w:p w14:paraId="1A80AE7A" w14:textId="77777777" w:rsidR="00EE2510" w:rsidRPr="00B41733" w:rsidRDefault="00EE2510" w:rsidP="003E2368">
            <w:pPr>
              <w:pStyle w:val="ListParagraph"/>
              <w:numPr>
                <w:ilvl w:val="0"/>
                <w:numId w:val="33"/>
              </w:numPr>
            </w:pPr>
            <w:proofErr w:type="spellStart"/>
            <w:r w:rsidRPr="00B41733">
              <w:t>Naum</w:t>
            </w:r>
            <w:proofErr w:type="spellEnd"/>
            <w:r w:rsidRPr="00B41733">
              <w:t xml:space="preserve"> Gabo</w:t>
            </w:r>
          </w:p>
          <w:p w14:paraId="4C14C692" w14:textId="77777777" w:rsidR="00EE2510" w:rsidRDefault="00EE2510" w:rsidP="00B41733">
            <w:pPr>
              <w:rPr>
                <w:rFonts w:ascii="Arial" w:hAnsi="Arial"/>
                <w:sz w:val="20"/>
                <w:szCs w:val="20"/>
              </w:rPr>
            </w:pPr>
          </w:p>
          <w:p w14:paraId="636673A2" w14:textId="390F9CED" w:rsidR="00EE2510" w:rsidRDefault="00EE2510" w:rsidP="00B41733">
            <w:pPr>
              <w:rPr>
                <w:rFonts w:ascii="Arial" w:hAnsi="Arial"/>
                <w:sz w:val="20"/>
                <w:szCs w:val="20"/>
              </w:rPr>
            </w:pPr>
            <w:r>
              <w:rPr>
                <w:rFonts w:ascii="Arial" w:hAnsi="Arial"/>
                <w:sz w:val="20"/>
                <w:szCs w:val="20"/>
              </w:rPr>
              <w:t>Encourage a class discussion gathering ideas generate</w:t>
            </w:r>
            <w:r w:rsidR="00E17068">
              <w:rPr>
                <w:rFonts w:ascii="Arial" w:hAnsi="Arial"/>
                <w:sz w:val="20"/>
                <w:szCs w:val="20"/>
              </w:rPr>
              <w:t>d by these images and collect</w:t>
            </w:r>
            <w:r>
              <w:rPr>
                <w:rFonts w:ascii="Arial" w:hAnsi="Arial"/>
                <w:sz w:val="20"/>
                <w:szCs w:val="20"/>
              </w:rPr>
              <w:t xml:space="preserve"> them by writing them on a board. The class could combine ideas in small groups and feedback to the whole class. </w:t>
            </w:r>
          </w:p>
          <w:p w14:paraId="7157536F" w14:textId="77777777" w:rsidR="00EE2510" w:rsidRDefault="00EE2510" w:rsidP="00B41733">
            <w:pPr>
              <w:rPr>
                <w:rFonts w:ascii="Arial" w:hAnsi="Arial" w:cs="Arial"/>
                <w:sz w:val="20"/>
                <w:szCs w:val="20"/>
              </w:rPr>
            </w:pPr>
          </w:p>
          <w:p w14:paraId="1C239D8B" w14:textId="3BC28361" w:rsidR="00F6211D" w:rsidRDefault="00F6211D" w:rsidP="00B41733">
            <w:pPr>
              <w:pStyle w:val="BodyText"/>
            </w:pPr>
            <w:r>
              <w:t>Some informative websites that may be useful as inspiration throughout the course both for learners and for teachers as support in g</w:t>
            </w:r>
            <w:r w:rsidR="009A2680">
              <w:t>athering teaching resources include:</w:t>
            </w:r>
          </w:p>
          <w:p w14:paraId="3E28B8E5" w14:textId="77777777" w:rsidR="00F6211D" w:rsidRPr="00B41733" w:rsidRDefault="00387419" w:rsidP="00B41733">
            <w:pPr>
              <w:pStyle w:val="BodyText"/>
              <w:rPr>
                <w:rStyle w:val="WebLink"/>
              </w:rPr>
            </w:pPr>
            <w:hyperlink r:id="rId35" w:history="1">
              <w:r w:rsidR="00F6211D" w:rsidRPr="00B41733">
                <w:rPr>
                  <w:rStyle w:val="WebLink"/>
                </w:rPr>
                <w:t>www.npg.org.uk</w:t>
              </w:r>
            </w:hyperlink>
          </w:p>
          <w:p w14:paraId="3B49EE80" w14:textId="77777777" w:rsidR="00F6211D" w:rsidRPr="00B41733" w:rsidRDefault="00387419" w:rsidP="00B41733">
            <w:pPr>
              <w:pStyle w:val="BodyText"/>
              <w:rPr>
                <w:rStyle w:val="WebLink"/>
              </w:rPr>
            </w:pPr>
            <w:hyperlink r:id="rId36" w:history="1">
              <w:r w:rsidR="00F6211D" w:rsidRPr="00B41733">
                <w:rPr>
                  <w:rStyle w:val="WebLink"/>
                </w:rPr>
                <w:t>www.moma.org</w:t>
              </w:r>
            </w:hyperlink>
          </w:p>
          <w:p w14:paraId="1E4F7F04" w14:textId="77777777" w:rsidR="00F6211D" w:rsidRPr="00B41733" w:rsidRDefault="00387419" w:rsidP="00B41733">
            <w:pPr>
              <w:pStyle w:val="BodyText"/>
              <w:rPr>
                <w:rStyle w:val="WebLink"/>
              </w:rPr>
            </w:pPr>
            <w:hyperlink r:id="rId37" w:history="1">
              <w:r w:rsidR="00F6211D" w:rsidRPr="00B41733">
                <w:rPr>
                  <w:rStyle w:val="WebLink"/>
                </w:rPr>
                <w:t>www.portraitgallery.org</w:t>
              </w:r>
            </w:hyperlink>
          </w:p>
          <w:p w14:paraId="6AC8801C" w14:textId="77777777" w:rsidR="00F6211D" w:rsidRPr="00B41733" w:rsidRDefault="00387419" w:rsidP="00B41733">
            <w:pPr>
              <w:pStyle w:val="BodyText"/>
              <w:rPr>
                <w:rStyle w:val="WebLink"/>
              </w:rPr>
            </w:pPr>
            <w:hyperlink r:id="rId38" w:history="1">
              <w:r w:rsidR="00F6211D" w:rsidRPr="00B41733">
                <w:rPr>
                  <w:rStyle w:val="WebLink"/>
                </w:rPr>
                <w:t>www.thephotographersgallery.org.uk</w:t>
              </w:r>
            </w:hyperlink>
          </w:p>
          <w:p w14:paraId="28E7B333" w14:textId="77777777" w:rsidR="00F6211D" w:rsidRPr="00B41733" w:rsidRDefault="00387419" w:rsidP="00B41733">
            <w:pPr>
              <w:pStyle w:val="BodyText"/>
              <w:rPr>
                <w:rStyle w:val="WebLink"/>
              </w:rPr>
            </w:pPr>
            <w:hyperlink r:id="rId39" w:history="1">
              <w:r w:rsidR="00F6211D" w:rsidRPr="00B41733">
                <w:rPr>
                  <w:rStyle w:val="WebLink"/>
                </w:rPr>
                <w:t>www.vam.ac.uk</w:t>
              </w:r>
            </w:hyperlink>
          </w:p>
          <w:p w14:paraId="5BD27D46" w14:textId="77777777" w:rsidR="00F6211D" w:rsidRPr="00B41733" w:rsidRDefault="00387419" w:rsidP="00B41733">
            <w:pPr>
              <w:pStyle w:val="BodyText"/>
              <w:rPr>
                <w:rStyle w:val="WebLink"/>
              </w:rPr>
            </w:pPr>
            <w:hyperlink r:id="rId40" w:history="1">
              <w:r w:rsidR="00F6211D" w:rsidRPr="00B41733">
                <w:rPr>
                  <w:rStyle w:val="WebLink"/>
                </w:rPr>
                <w:t>www.aucklandmuseum.com</w:t>
              </w:r>
            </w:hyperlink>
          </w:p>
          <w:p w14:paraId="351CC6CA" w14:textId="77777777" w:rsidR="00F6211D" w:rsidRPr="00B41733" w:rsidRDefault="00387419" w:rsidP="00B41733">
            <w:pPr>
              <w:pStyle w:val="BodyText"/>
              <w:rPr>
                <w:rStyle w:val="WebLink"/>
              </w:rPr>
            </w:pPr>
            <w:hyperlink r:id="rId41" w:history="1">
              <w:r w:rsidR="00F6211D" w:rsidRPr="00B41733">
                <w:rPr>
                  <w:rStyle w:val="WebLink"/>
                </w:rPr>
                <w:t>www.tate.org.uk</w:t>
              </w:r>
            </w:hyperlink>
          </w:p>
          <w:p w14:paraId="09C3708A" w14:textId="77777777" w:rsidR="00F6211D" w:rsidRPr="00B41733" w:rsidRDefault="00387419" w:rsidP="00B41733">
            <w:pPr>
              <w:pStyle w:val="BodyText"/>
              <w:rPr>
                <w:rStyle w:val="WebLink"/>
              </w:rPr>
            </w:pPr>
            <w:hyperlink r:id="rId42" w:history="1">
              <w:r w:rsidR="00F6211D" w:rsidRPr="00B41733">
                <w:rPr>
                  <w:rStyle w:val="WebLink"/>
                </w:rPr>
                <w:t>http://indiaart.com</w:t>
              </w:r>
            </w:hyperlink>
          </w:p>
          <w:p w14:paraId="29C12697" w14:textId="77777777" w:rsidR="00F6211D" w:rsidRPr="00B41733" w:rsidRDefault="00387419" w:rsidP="00B41733">
            <w:pPr>
              <w:pStyle w:val="BodyText"/>
              <w:rPr>
                <w:rStyle w:val="WebLink"/>
              </w:rPr>
            </w:pPr>
            <w:hyperlink r:id="rId43" w:history="1">
              <w:r w:rsidR="00F6211D" w:rsidRPr="00B41733">
                <w:rPr>
                  <w:rStyle w:val="WebLink"/>
                </w:rPr>
                <w:t>www.louvre.fr/en</w:t>
              </w:r>
            </w:hyperlink>
          </w:p>
          <w:p w14:paraId="71F23B21" w14:textId="77777777" w:rsidR="00F6211D" w:rsidRPr="00B41733" w:rsidRDefault="00387419" w:rsidP="00B41733">
            <w:pPr>
              <w:pStyle w:val="BodyText"/>
              <w:rPr>
                <w:rStyle w:val="WebLink"/>
              </w:rPr>
            </w:pPr>
            <w:hyperlink r:id="rId44" w:history="1">
              <w:r w:rsidR="00F6211D" w:rsidRPr="00B41733">
                <w:rPr>
                  <w:rStyle w:val="WebLink"/>
                </w:rPr>
                <w:t>www.textileartist.org</w:t>
              </w:r>
            </w:hyperlink>
          </w:p>
          <w:p w14:paraId="74D35DBE" w14:textId="77777777" w:rsidR="00F6211D" w:rsidRPr="00B41733" w:rsidRDefault="00387419" w:rsidP="00B41733">
            <w:pPr>
              <w:pStyle w:val="BodyText"/>
              <w:rPr>
                <w:rStyle w:val="WebLink"/>
              </w:rPr>
            </w:pPr>
            <w:hyperlink r:id="rId45" w:history="1">
              <w:r w:rsidR="00F6211D" w:rsidRPr="00B41733">
                <w:rPr>
                  <w:rStyle w:val="WebLink"/>
                </w:rPr>
                <w:t>www.worldofwearableart.com</w:t>
              </w:r>
            </w:hyperlink>
          </w:p>
          <w:p w14:paraId="6BC02C7F" w14:textId="77777777" w:rsidR="00F6211D" w:rsidRPr="00B41733" w:rsidRDefault="00387419" w:rsidP="00B41733">
            <w:pPr>
              <w:pStyle w:val="BodyText"/>
              <w:rPr>
                <w:rStyle w:val="WebLink"/>
              </w:rPr>
            </w:pPr>
            <w:hyperlink r:id="rId46" w:history="1">
              <w:r w:rsidR="00F6211D" w:rsidRPr="00B41733">
                <w:rPr>
                  <w:rStyle w:val="WebLink"/>
                </w:rPr>
                <w:t>www.studentartguide.com</w:t>
              </w:r>
            </w:hyperlink>
          </w:p>
          <w:p w14:paraId="168BF368" w14:textId="7AA79C25" w:rsidR="00F6211D" w:rsidRPr="007603CE" w:rsidRDefault="00387419" w:rsidP="00B41733">
            <w:pPr>
              <w:pStyle w:val="BodyText"/>
            </w:pPr>
            <w:hyperlink r:id="rId47" w:history="1">
              <w:r w:rsidR="00F6211D" w:rsidRPr="00B41733">
                <w:rPr>
                  <w:rStyle w:val="WebLink"/>
                </w:rPr>
                <w:t>www.slideshare.net</w:t>
              </w:r>
            </w:hyperlink>
          </w:p>
        </w:tc>
      </w:tr>
      <w:tr w:rsidR="00EE2510" w:rsidRPr="004A4E17" w14:paraId="0BCFE7E9" w14:textId="77777777" w:rsidTr="00B41733">
        <w:tc>
          <w:tcPr>
            <w:tcW w:w="2166" w:type="dxa"/>
            <w:tcMar>
              <w:top w:w="113" w:type="dxa"/>
              <w:bottom w:w="113" w:type="dxa"/>
            </w:tcMar>
          </w:tcPr>
          <w:p w14:paraId="13C01528" w14:textId="6C4C83C9" w:rsidR="00EE2510" w:rsidRPr="00B94C9F" w:rsidRDefault="00EE2510" w:rsidP="00B41733">
            <w:pPr>
              <w:pStyle w:val="BodyText"/>
              <w:rPr>
                <w:b/>
                <w:lang w:eastAsia="en-GB"/>
              </w:rPr>
            </w:pPr>
            <w:r w:rsidRPr="00B94C9F">
              <w:rPr>
                <w:b/>
                <w:lang w:eastAsia="en-GB"/>
              </w:rPr>
              <w:lastRenderedPageBreak/>
              <w:t xml:space="preserve">Week 2 </w:t>
            </w:r>
          </w:p>
          <w:p w14:paraId="3FEFE7D2" w14:textId="32D5BA53" w:rsidR="00EE2510" w:rsidRDefault="00EE2510" w:rsidP="00B41733">
            <w:pPr>
              <w:pStyle w:val="BodyText"/>
              <w:rPr>
                <w:lang w:eastAsia="en-GB"/>
              </w:rPr>
            </w:pPr>
            <w:r>
              <w:rPr>
                <w:lang w:eastAsia="en-GB"/>
              </w:rPr>
              <w:t>Gathering images related to theme</w:t>
            </w:r>
          </w:p>
          <w:p w14:paraId="4C59CAC2" w14:textId="77777777" w:rsidR="009A2680" w:rsidRDefault="009A2680" w:rsidP="00B41733">
            <w:pPr>
              <w:pStyle w:val="BodyText"/>
              <w:rPr>
                <w:lang w:eastAsia="en-GB"/>
              </w:rPr>
            </w:pPr>
          </w:p>
          <w:p w14:paraId="6A233507" w14:textId="77777777" w:rsidR="00C35B86" w:rsidRPr="009A2680" w:rsidRDefault="00C35B86" w:rsidP="00B41733">
            <w:pPr>
              <w:pStyle w:val="BodyText"/>
              <w:rPr>
                <w:b/>
                <w:color w:val="E21951"/>
                <w:lang w:eastAsia="en-GB"/>
              </w:rPr>
            </w:pPr>
            <w:r w:rsidRPr="009A2680">
              <w:rPr>
                <w:b/>
                <w:color w:val="E21951"/>
                <w:lang w:eastAsia="en-GB"/>
              </w:rPr>
              <w:t>KC3</w:t>
            </w:r>
          </w:p>
          <w:p w14:paraId="7A1A4A0B" w14:textId="63B63BE9" w:rsidR="00C35B86" w:rsidRPr="004A4E17" w:rsidRDefault="00C35B86" w:rsidP="00B41733">
            <w:pPr>
              <w:pStyle w:val="BodyText"/>
              <w:rPr>
                <w:lang w:eastAsia="en-GB"/>
              </w:rPr>
            </w:pPr>
            <w:r w:rsidRPr="009A2680">
              <w:rPr>
                <w:b/>
                <w:color w:val="E21951"/>
                <w:lang w:eastAsia="en-GB"/>
              </w:rPr>
              <w:t>KC6</w:t>
            </w:r>
          </w:p>
        </w:tc>
        <w:tc>
          <w:tcPr>
            <w:tcW w:w="2126" w:type="dxa"/>
            <w:tcMar>
              <w:top w:w="113" w:type="dxa"/>
              <w:bottom w:w="113" w:type="dxa"/>
            </w:tcMar>
          </w:tcPr>
          <w:p w14:paraId="4A09DB58" w14:textId="74C606E3" w:rsidR="00EE2510" w:rsidRDefault="00EE2510" w:rsidP="00B41733">
            <w:pPr>
              <w:pStyle w:val="BodyText"/>
              <w:rPr>
                <w:lang w:eastAsia="en-GB"/>
              </w:rPr>
            </w:pPr>
            <w:r>
              <w:rPr>
                <w:lang w:eastAsia="en-GB"/>
              </w:rPr>
              <w:t xml:space="preserve">AO1 </w:t>
            </w:r>
            <w:r w:rsidR="00812BE1">
              <w:rPr>
                <w:lang w:eastAsia="en-GB"/>
              </w:rPr>
              <w:t>G</w:t>
            </w:r>
            <w:r>
              <w:rPr>
                <w:lang w:eastAsia="en-GB"/>
              </w:rPr>
              <w:t>ather images relating to ‘Self’</w:t>
            </w:r>
          </w:p>
          <w:p w14:paraId="6C0316A4" w14:textId="77777777" w:rsidR="009A2680" w:rsidRDefault="009A2680" w:rsidP="00B41733">
            <w:pPr>
              <w:pStyle w:val="BodyText"/>
              <w:rPr>
                <w:lang w:eastAsia="en-GB"/>
              </w:rPr>
            </w:pPr>
          </w:p>
          <w:p w14:paraId="5D977A69" w14:textId="72B6948F" w:rsidR="00EE2510" w:rsidRPr="004A4E17" w:rsidRDefault="00EE2510" w:rsidP="00B41733">
            <w:pPr>
              <w:pStyle w:val="BodyText"/>
              <w:rPr>
                <w:lang w:eastAsia="en-GB"/>
              </w:rPr>
            </w:pPr>
            <w:r>
              <w:rPr>
                <w:lang w:eastAsia="en-GB"/>
              </w:rPr>
              <w:t>Explore a topic using photography</w:t>
            </w:r>
          </w:p>
        </w:tc>
        <w:tc>
          <w:tcPr>
            <w:tcW w:w="10304" w:type="dxa"/>
            <w:tcMar>
              <w:top w:w="113" w:type="dxa"/>
              <w:bottom w:w="113" w:type="dxa"/>
            </w:tcMar>
          </w:tcPr>
          <w:p w14:paraId="47F45072" w14:textId="7333E4F7" w:rsidR="00EE2510" w:rsidRPr="009A2680" w:rsidRDefault="00EE2510" w:rsidP="009A2680">
            <w:pPr>
              <w:rPr>
                <w:rFonts w:ascii="Arial" w:hAnsi="Arial" w:cs="Arial"/>
                <w:sz w:val="20"/>
                <w:szCs w:val="20"/>
              </w:rPr>
            </w:pPr>
            <w:r w:rsidRPr="009A2680">
              <w:rPr>
                <w:rFonts w:ascii="Arial" w:hAnsi="Arial" w:cs="Arial"/>
                <w:sz w:val="20"/>
                <w:szCs w:val="20"/>
              </w:rPr>
              <w:t xml:space="preserve">Continue to build on these initial ideas by taking photographs related to and exploring the theme. </w:t>
            </w:r>
          </w:p>
          <w:p w14:paraId="1170B5CA" w14:textId="77777777" w:rsidR="009A2680" w:rsidRPr="009A2680" w:rsidRDefault="009A2680" w:rsidP="009A2680">
            <w:pPr>
              <w:rPr>
                <w:rFonts w:ascii="Arial" w:hAnsi="Arial" w:cs="Arial"/>
                <w:sz w:val="20"/>
                <w:szCs w:val="20"/>
              </w:rPr>
            </w:pPr>
          </w:p>
          <w:p w14:paraId="32BE6CDC" w14:textId="6FD6B6D6" w:rsidR="00EE2510" w:rsidRPr="009A2680" w:rsidRDefault="00EE2510" w:rsidP="009A2680">
            <w:pPr>
              <w:rPr>
                <w:rFonts w:ascii="Arial" w:hAnsi="Arial" w:cs="Arial"/>
                <w:sz w:val="20"/>
                <w:szCs w:val="20"/>
              </w:rPr>
            </w:pPr>
            <w:r w:rsidRPr="009A2680">
              <w:rPr>
                <w:rFonts w:ascii="Arial" w:hAnsi="Arial" w:cs="Arial"/>
                <w:sz w:val="20"/>
                <w:szCs w:val="20"/>
              </w:rPr>
              <w:t>These might directly link to the work previously seen on the PowerPoint or might be an expansion and development of them.</w:t>
            </w:r>
          </w:p>
          <w:p w14:paraId="1EBAD636" w14:textId="77777777" w:rsidR="009A2680" w:rsidRPr="009A2680" w:rsidRDefault="009A2680" w:rsidP="009A2680">
            <w:pPr>
              <w:rPr>
                <w:rFonts w:ascii="Arial" w:hAnsi="Arial" w:cs="Arial"/>
                <w:sz w:val="20"/>
                <w:szCs w:val="20"/>
              </w:rPr>
            </w:pPr>
          </w:p>
          <w:p w14:paraId="0DD8216C" w14:textId="640022FB" w:rsidR="00EE2510" w:rsidRPr="009A2680" w:rsidRDefault="00EE2510" w:rsidP="009A2680">
            <w:pPr>
              <w:rPr>
                <w:rFonts w:ascii="Arial" w:hAnsi="Arial" w:cs="Arial"/>
                <w:sz w:val="20"/>
                <w:szCs w:val="20"/>
              </w:rPr>
            </w:pPr>
            <w:r w:rsidRPr="009A2680">
              <w:rPr>
                <w:rFonts w:ascii="Arial" w:hAnsi="Arial" w:cs="Arial"/>
                <w:sz w:val="20"/>
                <w:szCs w:val="20"/>
              </w:rPr>
              <w:t xml:space="preserve">This could include photographs of special interests, friends, inside of handbag/ruck-sack, home, parents, grandparents, brother/sisters, face, hands, gestures, meals, places of special significance such as bedroom, </w:t>
            </w:r>
            <w:r w:rsidRPr="009A2680">
              <w:rPr>
                <w:rFonts w:ascii="Arial" w:hAnsi="Arial" w:cs="Arial"/>
                <w:sz w:val="20"/>
                <w:szCs w:val="20"/>
              </w:rPr>
              <w:lastRenderedPageBreak/>
              <w:t>library, school, sofa, my bathroom cabinet, shoe collection, foot on the bike pedal, reflection in the reversing mirror</w:t>
            </w:r>
            <w:r w:rsidR="009A2680">
              <w:rPr>
                <w:rFonts w:ascii="Arial" w:hAnsi="Arial" w:cs="Arial"/>
                <w:sz w:val="20"/>
                <w:szCs w:val="20"/>
              </w:rPr>
              <w:t>.</w:t>
            </w:r>
            <w:r w:rsidRPr="009A2680">
              <w:rPr>
                <w:rFonts w:ascii="Arial" w:hAnsi="Arial" w:cs="Arial"/>
                <w:sz w:val="20"/>
                <w:szCs w:val="20"/>
              </w:rPr>
              <w:t xml:space="preserve"> </w:t>
            </w:r>
            <w:r w:rsidRPr="009A2680">
              <w:rPr>
                <w:rFonts w:ascii="Arial" w:hAnsi="Arial" w:cs="Arial"/>
                <w:b/>
                <w:sz w:val="20"/>
                <w:szCs w:val="20"/>
              </w:rPr>
              <w:t>(I)</w:t>
            </w:r>
          </w:p>
          <w:p w14:paraId="357BCC7A" w14:textId="77777777" w:rsidR="00C35B86" w:rsidRDefault="00C35B86" w:rsidP="00B41733">
            <w:pPr>
              <w:pStyle w:val="BodyText"/>
            </w:pPr>
          </w:p>
          <w:p w14:paraId="173FF613" w14:textId="10190287" w:rsidR="00EE2510" w:rsidRPr="004A4E17" w:rsidRDefault="00EE2510" w:rsidP="00B41733">
            <w:pPr>
              <w:pStyle w:val="BodyText"/>
            </w:pPr>
            <w:r w:rsidRPr="00E17068">
              <w:rPr>
                <w:b/>
              </w:rPr>
              <w:t>Extension activity</w:t>
            </w:r>
            <w:r>
              <w:t>: Learners research a photographer or artist that links to some of the photographs they have chosen to take.</w:t>
            </w:r>
          </w:p>
        </w:tc>
      </w:tr>
      <w:tr w:rsidR="00EE2510" w:rsidRPr="004A4E17" w14:paraId="79A01BF3" w14:textId="77777777" w:rsidTr="00B41733">
        <w:tc>
          <w:tcPr>
            <w:tcW w:w="2166" w:type="dxa"/>
            <w:tcMar>
              <w:top w:w="113" w:type="dxa"/>
              <w:bottom w:w="113" w:type="dxa"/>
            </w:tcMar>
          </w:tcPr>
          <w:p w14:paraId="4BB8FCCD" w14:textId="73729FB0" w:rsidR="00EE2510" w:rsidRDefault="00EE2510" w:rsidP="00B41733">
            <w:pPr>
              <w:pStyle w:val="BodyText"/>
              <w:rPr>
                <w:lang w:eastAsia="en-GB"/>
              </w:rPr>
            </w:pPr>
            <w:r w:rsidRPr="00B94C9F">
              <w:rPr>
                <w:b/>
                <w:lang w:eastAsia="en-GB"/>
              </w:rPr>
              <w:lastRenderedPageBreak/>
              <w:t>Week</w:t>
            </w:r>
            <w:r w:rsidR="00B94C9F">
              <w:rPr>
                <w:b/>
                <w:lang w:eastAsia="en-GB"/>
              </w:rPr>
              <w:t>s</w:t>
            </w:r>
            <w:r w:rsidRPr="00B94C9F">
              <w:rPr>
                <w:b/>
                <w:lang w:eastAsia="en-GB"/>
              </w:rPr>
              <w:t xml:space="preserve"> 3</w:t>
            </w:r>
            <w:r w:rsidR="00B94C9F">
              <w:rPr>
                <w:b/>
                <w:lang w:eastAsia="en-GB"/>
              </w:rPr>
              <w:t xml:space="preserve">–5 </w:t>
            </w:r>
            <w:r>
              <w:rPr>
                <w:lang w:eastAsia="en-GB"/>
              </w:rPr>
              <w:t>Investigation and recording</w:t>
            </w:r>
          </w:p>
          <w:p w14:paraId="63C9340F" w14:textId="77777777" w:rsidR="009A2680" w:rsidRDefault="009A2680" w:rsidP="00B41733">
            <w:pPr>
              <w:pStyle w:val="BodyText"/>
              <w:rPr>
                <w:lang w:eastAsia="en-GB"/>
              </w:rPr>
            </w:pPr>
          </w:p>
          <w:p w14:paraId="12C71FBD" w14:textId="77777777" w:rsidR="00EE2510" w:rsidRPr="009A2680" w:rsidRDefault="00C35B86" w:rsidP="00B41733">
            <w:pPr>
              <w:pStyle w:val="BodyText"/>
              <w:rPr>
                <w:b/>
                <w:color w:val="E21951"/>
                <w:lang w:eastAsia="en-GB"/>
              </w:rPr>
            </w:pPr>
            <w:r w:rsidRPr="009A2680">
              <w:rPr>
                <w:b/>
                <w:color w:val="E21951"/>
                <w:lang w:eastAsia="en-GB"/>
              </w:rPr>
              <w:t>KC2</w:t>
            </w:r>
          </w:p>
          <w:p w14:paraId="4200812E" w14:textId="78003C3E" w:rsidR="00EE2510" w:rsidRPr="00DB2C1F" w:rsidRDefault="00C35B86" w:rsidP="00B41733">
            <w:pPr>
              <w:pStyle w:val="BodyText"/>
              <w:rPr>
                <w:lang w:eastAsia="en-GB"/>
              </w:rPr>
            </w:pPr>
            <w:r w:rsidRPr="009A2680">
              <w:rPr>
                <w:b/>
                <w:color w:val="E21951"/>
                <w:lang w:eastAsia="en-GB"/>
              </w:rPr>
              <w:t>KC4</w:t>
            </w:r>
          </w:p>
        </w:tc>
        <w:tc>
          <w:tcPr>
            <w:tcW w:w="2126" w:type="dxa"/>
            <w:tcMar>
              <w:top w:w="113" w:type="dxa"/>
              <w:bottom w:w="113" w:type="dxa"/>
            </w:tcMar>
          </w:tcPr>
          <w:p w14:paraId="18E954FD" w14:textId="10DEA919" w:rsidR="00EE2510" w:rsidRDefault="00EE2510" w:rsidP="00B41733">
            <w:pPr>
              <w:pStyle w:val="BodyText"/>
              <w:rPr>
                <w:lang w:eastAsia="en-GB"/>
              </w:rPr>
            </w:pPr>
            <w:r>
              <w:rPr>
                <w:lang w:eastAsia="en-GB"/>
              </w:rPr>
              <w:t xml:space="preserve">AO1 </w:t>
            </w:r>
            <w:r w:rsidR="00812BE1">
              <w:rPr>
                <w:lang w:eastAsia="en-GB"/>
              </w:rPr>
              <w:t>E</w:t>
            </w:r>
            <w:r>
              <w:rPr>
                <w:lang w:eastAsia="en-GB"/>
              </w:rPr>
              <w:t xml:space="preserve">xpand on gathering and recording using observational drawings </w:t>
            </w:r>
          </w:p>
          <w:p w14:paraId="4909F049" w14:textId="77777777" w:rsidR="00B41733" w:rsidRDefault="00B41733" w:rsidP="00B41733">
            <w:pPr>
              <w:pStyle w:val="BodyText"/>
              <w:rPr>
                <w:lang w:eastAsia="en-GB"/>
              </w:rPr>
            </w:pPr>
          </w:p>
          <w:p w14:paraId="286889A5" w14:textId="53CCED2C" w:rsidR="00EE2510" w:rsidRPr="004A4E17" w:rsidRDefault="006E5DBC" w:rsidP="00B41733">
            <w:pPr>
              <w:pStyle w:val="BodyText"/>
              <w:rPr>
                <w:lang w:eastAsia="en-GB"/>
              </w:rPr>
            </w:pPr>
            <w:r>
              <w:rPr>
                <w:lang w:eastAsia="en-GB"/>
              </w:rPr>
              <w:t>AO2 Explore and select appropriate resources, media, materials, techniques and processes, reviewing and refining ideas as work develops (use a range of media)</w:t>
            </w:r>
          </w:p>
        </w:tc>
        <w:tc>
          <w:tcPr>
            <w:tcW w:w="10304" w:type="dxa"/>
            <w:tcMar>
              <w:top w:w="113" w:type="dxa"/>
              <w:bottom w:w="113" w:type="dxa"/>
            </w:tcMar>
          </w:tcPr>
          <w:p w14:paraId="573A9EB3" w14:textId="7C3F91C5" w:rsidR="00EE2510" w:rsidRDefault="00EE2510" w:rsidP="009A2680">
            <w:pPr>
              <w:pStyle w:val="BodyText"/>
              <w:rPr>
                <w:b/>
              </w:rPr>
            </w:pPr>
            <w:r w:rsidRPr="003608F7">
              <w:rPr>
                <w:b/>
              </w:rPr>
              <w:t>Introduce the can</w:t>
            </w:r>
            <w:r w:rsidR="009A2680">
              <w:rPr>
                <w:b/>
              </w:rPr>
              <w:t>didates to the visual elements: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72"/>
              <w:gridCol w:w="1134"/>
              <w:gridCol w:w="992"/>
              <w:gridCol w:w="992"/>
              <w:gridCol w:w="851"/>
              <w:gridCol w:w="992"/>
              <w:gridCol w:w="851"/>
              <w:gridCol w:w="1275"/>
              <w:gridCol w:w="2019"/>
            </w:tblGrid>
            <w:tr w:rsidR="009A2680" w:rsidRPr="009A2680" w14:paraId="464F325B" w14:textId="77777777" w:rsidTr="009A2680">
              <w:tc>
                <w:tcPr>
                  <w:tcW w:w="972" w:type="dxa"/>
                </w:tcPr>
                <w:p w14:paraId="5137E2FA" w14:textId="2627F176" w:rsidR="009A2680" w:rsidRPr="009A2680" w:rsidRDefault="009A2680" w:rsidP="009A2680">
                  <w:pPr>
                    <w:pStyle w:val="BodyText"/>
                    <w:rPr>
                      <w:b/>
                    </w:rPr>
                  </w:pPr>
                  <w:r w:rsidRPr="009A2680">
                    <w:rPr>
                      <w:b/>
                    </w:rPr>
                    <w:t>Line</w:t>
                  </w:r>
                </w:p>
              </w:tc>
              <w:tc>
                <w:tcPr>
                  <w:tcW w:w="1134" w:type="dxa"/>
                </w:tcPr>
                <w:p w14:paraId="680B7599" w14:textId="1ED0A2BE" w:rsidR="009A2680" w:rsidRPr="009A2680" w:rsidRDefault="009A2680" w:rsidP="009A2680">
                  <w:pPr>
                    <w:pStyle w:val="BodyText"/>
                    <w:rPr>
                      <w:b/>
                    </w:rPr>
                  </w:pPr>
                  <w:r w:rsidRPr="009A2680">
                    <w:rPr>
                      <w:b/>
                    </w:rPr>
                    <w:t>Texture</w:t>
                  </w:r>
                </w:p>
              </w:tc>
              <w:tc>
                <w:tcPr>
                  <w:tcW w:w="992" w:type="dxa"/>
                </w:tcPr>
                <w:p w14:paraId="1AAB5430" w14:textId="556EAAAA" w:rsidR="009A2680" w:rsidRPr="009A2680" w:rsidRDefault="009A2680" w:rsidP="009A2680">
                  <w:pPr>
                    <w:pStyle w:val="BodyText"/>
                    <w:rPr>
                      <w:b/>
                    </w:rPr>
                  </w:pPr>
                  <w:r w:rsidRPr="009A2680">
                    <w:rPr>
                      <w:b/>
                    </w:rPr>
                    <w:t>Colour</w:t>
                  </w:r>
                </w:p>
              </w:tc>
              <w:tc>
                <w:tcPr>
                  <w:tcW w:w="992" w:type="dxa"/>
                </w:tcPr>
                <w:p w14:paraId="39C9749A" w14:textId="112A23FD" w:rsidR="009A2680" w:rsidRPr="009A2680" w:rsidRDefault="009A2680" w:rsidP="009A2680">
                  <w:pPr>
                    <w:pStyle w:val="BodyText"/>
                    <w:rPr>
                      <w:b/>
                    </w:rPr>
                  </w:pPr>
                  <w:r w:rsidRPr="009A2680">
                    <w:rPr>
                      <w:b/>
                    </w:rPr>
                    <w:t>Shape</w:t>
                  </w:r>
                </w:p>
              </w:tc>
              <w:tc>
                <w:tcPr>
                  <w:tcW w:w="851" w:type="dxa"/>
                </w:tcPr>
                <w:p w14:paraId="008B1682" w14:textId="0BFA6991" w:rsidR="009A2680" w:rsidRPr="009A2680" w:rsidRDefault="009A2680" w:rsidP="009A2680">
                  <w:pPr>
                    <w:pStyle w:val="BodyText"/>
                    <w:rPr>
                      <w:b/>
                    </w:rPr>
                  </w:pPr>
                  <w:r w:rsidRPr="009A2680">
                    <w:rPr>
                      <w:b/>
                    </w:rPr>
                    <w:t>Size</w:t>
                  </w:r>
                </w:p>
              </w:tc>
              <w:tc>
                <w:tcPr>
                  <w:tcW w:w="992" w:type="dxa"/>
                </w:tcPr>
                <w:p w14:paraId="72EB358B" w14:textId="3BB3FB03" w:rsidR="009A2680" w:rsidRPr="009A2680" w:rsidRDefault="009A2680" w:rsidP="009A2680">
                  <w:pPr>
                    <w:pStyle w:val="BodyText"/>
                    <w:rPr>
                      <w:b/>
                    </w:rPr>
                  </w:pPr>
                  <w:r w:rsidRPr="009A2680">
                    <w:rPr>
                      <w:b/>
                    </w:rPr>
                    <w:t>Pattern</w:t>
                  </w:r>
                </w:p>
              </w:tc>
              <w:tc>
                <w:tcPr>
                  <w:tcW w:w="851" w:type="dxa"/>
                </w:tcPr>
                <w:p w14:paraId="4471F7CE" w14:textId="7F6A85F0" w:rsidR="009A2680" w:rsidRPr="009A2680" w:rsidRDefault="009A2680" w:rsidP="009A2680">
                  <w:pPr>
                    <w:pStyle w:val="BodyText"/>
                    <w:rPr>
                      <w:b/>
                    </w:rPr>
                  </w:pPr>
                  <w:r w:rsidRPr="009A2680">
                    <w:rPr>
                      <w:b/>
                    </w:rPr>
                    <w:t>Form</w:t>
                  </w:r>
                </w:p>
              </w:tc>
              <w:tc>
                <w:tcPr>
                  <w:tcW w:w="1275" w:type="dxa"/>
                </w:tcPr>
                <w:p w14:paraId="633C64D6" w14:textId="6488854E" w:rsidR="009A2680" w:rsidRPr="009A2680" w:rsidRDefault="009A2680" w:rsidP="009A2680">
                  <w:pPr>
                    <w:pStyle w:val="BodyText"/>
                    <w:rPr>
                      <w:b/>
                    </w:rPr>
                  </w:pPr>
                  <w:r w:rsidRPr="009A2680">
                    <w:rPr>
                      <w:b/>
                    </w:rPr>
                    <w:t>Movement</w:t>
                  </w:r>
                </w:p>
              </w:tc>
              <w:tc>
                <w:tcPr>
                  <w:tcW w:w="2019" w:type="dxa"/>
                </w:tcPr>
                <w:p w14:paraId="1EF55F21" w14:textId="449DF531" w:rsidR="009A2680" w:rsidRPr="009A2680" w:rsidRDefault="009A2680" w:rsidP="009A2680">
                  <w:pPr>
                    <w:pStyle w:val="BodyText"/>
                    <w:rPr>
                      <w:b/>
                    </w:rPr>
                  </w:pPr>
                  <w:r w:rsidRPr="009A2680">
                    <w:rPr>
                      <w:b/>
                    </w:rPr>
                    <w:t>Composition</w:t>
                  </w:r>
                </w:p>
              </w:tc>
            </w:tr>
          </w:tbl>
          <w:p w14:paraId="3EDAF02A" w14:textId="77777777" w:rsidR="00EE2510" w:rsidRDefault="00EE2510" w:rsidP="00B41733">
            <w:pPr>
              <w:rPr>
                <w:rFonts w:ascii="Arial" w:hAnsi="Arial"/>
                <w:sz w:val="20"/>
                <w:szCs w:val="20"/>
              </w:rPr>
            </w:pPr>
          </w:p>
          <w:p w14:paraId="2F3A1320" w14:textId="48B2CB42" w:rsidR="00EE2510" w:rsidRDefault="00EE2510" w:rsidP="00B41733">
            <w:pPr>
              <w:rPr>
                <w:rFonts w:ascii="Arial" w:hAnsi="Arial"/>
                <w:sz w:val="20"/>
                <w:szCs w:val="20"/>
              </w:rPr>
            </w:pPr>
            <w:r w:rsidRPr="00223A8B">
              <w:rPr>
                <w:rFonts w:ascii="Arial" w:hAnsi="Arial"/>
                <w:b/>
                <w:sz w:val="20"/>
                <w:szCs w:val="20"/>
              </w:rPr>
              <w:t>Activity</w:t>
            </w:r>
            <w:r w:rsidR="00B41733" w:rsidRPr="00223A8B">
              <w:rPr>
                <w:rFonts w:ascii="Arial" w:hAnsi="Arial"/>
                <w:b/>
                <w:sz w:val="20"/>
                <w:szCs w:val="20"/>
              </w:rPr>
              <w:t>:</w:t>
            </w:r>
            <w:r>
              <w:rPr>
                <w:rFonts w:ascii="Arial" w:hAnsi="Arial"/>
                <w:sz w:val="20"/>
                <w:szCs w:val="20"/>
              </w:rPr>
              <w:t xml:space="preserve"> Group work – hand out a series of artworks from your initial PowerPoint and ask candidates to identify these elements.</w:t>
            </w:r>
          </w:p>
          <w:p w14:paraId="46D36763" w14:textId="77777777" w:rsidR="00EE2510" w:rsidRPr="00AE1CEE" w:rsidRDefault="00EE2510" w:rsidP="00B41733">
            <w:pPr>
              <w:rPr>
                <w:rFonts w:ascii="Arial" w:hAnsi="Arial"/>
                <w:sz w:val="20"/>
                <w:szCs w:val="20"/>
              </w:rPr>
            </w:pPr>
          </w:p>
          <w:p w14:paraId="25FFCEFE" w14:textId="1F2AB4D5" w:rsidR="00EE2510" w:rsidRDefault="00EE2510" w:rsidP="00B41733">
            <w:pPr>
              <w:rPr>
                <w:rFonts w:ascii="Arial" w:hAnsi="Arial"/>
                <w:sz w:val="20"/>
                <w:szCs w:val="20"/>
              </w:rPr>
            </w:pPr>
            <w:r w:rsidRPr="00E62D9E">
              <w:rPr>
                <w:rFonts w:ascii="Arial" w:hAnsi="Arial"/>
                <w:sz w:val="20"/>
                <w:szCs w:val="20"/>
              </w:rPr>
              <w:t xml:space="preserve">Over the following </w:t>
            </w:r>
            <w:r w:rsidR="001A2147">
              <w:rPr>
                <w:rFonts w:ascii="Arial" w:hAnsi="Arial"/>
                <w:sz w:val="20"/>
                <w:szCs w:val="20"/>
              </w:rPr>
              <w:t>three</w:t>
            </w:r>
            <w:r w:rsidRPr="00E62D9E">
              <w:rPr>
                <w:rFonts w:ascii="Arial" w:hAnsi="Arial"/>
                <w:sz w:val="20"/>
                <w:szCs w:val="20"/>
              </w:rPr>
              <w:t xml:space="preserve"> weeks explain that you will demonstrate a new medium or technique focusing on each of the visual elements in turn</w:t>
            </w:r>
          </w:p>
          <w:p w14:paraId="37322E10" w14:textId="77777777" w:rsidR="00EE2510" w:rsidRPr="00E62D9E" w:rsidRDefault="00EE2510" w:rsidP="00B41733">
            <w:pPr>
              <w:rPr>
                <w:rFonts w:ascii="Arial" w:hAnsi="Arial"/>
                <w:sz w:val="20"/>
                <w:szCs w:val="20"/>
              </w:rPr>
            </w:pPr>
          </w:p>
          <w:p w14:paraId="7ACFC16C" w14:textId="08159B20" w:rsidR="00EE2510" w:rsidRPr="003608F7" w:rsidRDefault="00EE2510" w:rsidP="009A2680">
            <w:pPr>
              <w:pStyle w:val="BodyText"/>
              <w:rPr>
                <w:b/>
              </w:rPr>
            </w:pPr>
            <w:r w:rsidRPr="003608F7">
              <w:rPr>
                <w:b/>
              </w:rPr>
              <w:t xml:space="preserve">Explore the </w:t>
            </w:r>
            <w:r>
              <w:rPr>
                <w:b/>
              </w:rPr>
              <w:t>theme</w:t>
            </w:r>
            <w:r w:rsidRPr="003608F7">
              <w:rPr>
                <w:b/>
              </w:rPr>
              <w:t xml:space="preserve"> through gathering, recording and investigating using drawings and p</w:t>
            </w:r>
            <w:r w:rsidR="009A2680">
              <w:rPr>
                <w:b/>
              </w:rPr>
              <w:t>aintings</w:t>
            </w:r>
          </w:p>
          <w:p w14:paraId="4E64601D" w14:textId="27040E82" w:rsidR="00EE2510" w:rsidRPr="00E62D9E" w:rsidRDefault="00EE2510" w:rsidP="00B41733">
            <w:pPr>
              <w:pStyle w:val="BodyText"/>
              <w:numPr>
                <w:ilvl w:val="0"/>
                <w:numId w:val="16"/>
              </w:numPr>
            </w:pPr>
            <w:r w:rsidRPr="00E62D9E">
              <w:t>Focus on observation</w:t>
            </w:r>
            <w:r>
              <w:t xml:space="preserve"> from</w:t>
            </w:r>
            <w:r w:rsidRPr="00E62D9E">
              <w:t xml:space="preserve"> objects relating to the </w:t>
            </w:r>
            <w:r>
              <w:t>theme</w:t>
            </w:r>
            <w:r w:rsidRPr="00E62D9E">
              <w:t xml:space="preserve"> ‘Self’</w:t>
            </w:r>
            <w:r>
              <w:t xml:space="preserve"> that learners have brought in to class or you provide</w:t>
            </w:r>
            <w:r w:rsidRPr="00E62D9E">
              <w:t>.</w:t>
            </w:r>
            <w:r w:rsidR="00E17068" w:rsidRPr="009A2680">
              <w:rPr>
                <w:b/>
              </w:rPr>
              <w:t xml:space="preserve"> (I)</w:t>
            </w:r>
          </w:p>
          <w:p w14:paraId="283D7D28" w14:textId="65BDF7AB" w:rsidR="00EE2510" w:rsidRPr="00E62D9E" w:rsidRDefault="00EE2510" w:rsidP="00B41733">
            <w:pPr>
              <w:pStyle w:val="BodyText"/>
              <w:numPr>
                <w:ilvl w:val="0"/>
                <w:numId w:val="16"/>
              </w:numPr>
            </w:pPr>
            <w:r>
              <w:t>I</w:t>
            </w:r>
            <w:r w:rsidRPr="00E62D9E">
              <w:t xml:space="preserve">deas for these will have been generated from their investigations with photography and the initial </w:t>
            </w:r>
            <w:r>
              <w:t>class discussion</w:t>
            </w:r>
            <w:r w:rsidRPr="00E62D9E">
              <w:t xml:space="preserve">. The teacher may also bring in a collection of interesting objects and items such as clothing, musical </w:t>
            </w:r>
            <w:r>
              <w:t>instruments</w:t>
            </w:r>
            <w:r w:rsidR="006F102A">
              <w:t xml:space="preserve"> and </w:t>
            </w:r>
            <w:r>
              <w:t>sport equipment</w:t>
            </w:r>
            <w:r w:rsidRPr="00E62D9E">
              <w:t>.</w:t>
            </w:r>
          </w:p>
          <w:p w14:paraId="23B147D2" w14:textId="77777777" w:rsidR="00EE2510" w:rsidRDefault="00EE2510" w:rsidP="00B41733">
            <w:pPr>
              <w:pStyle w:val="BodyText"/>
              <w:numPr>
                <w:ilvl w:val="0"/>
                <w:numId w:val="16"/>
              </w:numPr>
            </w:pPr>
            <w:r w:rsidRPr="00E62D9E">
              <w:t>Each lesson the teacher should demonstrate a new medium or t</w:t>
            </w:r>
            <w:r>
              <w:t>echnique.</w:t>
            </w:r>
          </w:p>
          <w:p w14:paraId="60AC8A88" w14:textId="1B0E4F75" w:rsidR="00EE2510" w:rsidRDefault="00EE2510" w:rsidP="00B41733">
            <w:pPr>
              <w:pStyle w:val="BodyText"/>
              <w:numPr>
                <w:ilvl w:val="0"/>
                <w:numId w:val="16"/>
              </w:numPr>
            </w:pPr>
            <w:r>
              <w:t>S</w:t>
            </w:r>
            <w:r w:rsidRPr="00E62D9E">
              <w:t xml:space="preserve">upply a variety of coloured paper and materials for the learners to choose </w:t>
            </w:r>
            <w:r>
              <w:t xml:space="preserve">from </w:t>
            </w:r>
            <w:r w:rsidRPr="00E62D9E">
              <w:t>to draw on and with</w:t>
            </w:r>
            <w:r>
              <w:t>.</w:t>
            </w:r>
          </w:p>
          <w:p w14:paraId="0B6AF3F8" w14:textId="1AC2DA99" w:rsidR="00EE2510" w:rsidRDefault="00EE2510" w:rsidP="00B41733">
            <w:pPr>
              <w:pStyle w:val="BodyText"/>
              <w:numPr>
                <w:ilvl w:val="0"/>
                <w:numId w:val="16"/>
              </w:numPr>
            </w:pPr>
            <w:r>
              <w:t xml:space="preserve">Complete between </w:t>
            </w:r>
            <w:r w:rsidR="001A2147">
              <w:t xml:space="preserve">two </w:t>
            </w:r>
            <w:r>
              <w:t xml:space="preserve">and </w:t>
            </w:r>
            <w:r w:rsidR="001A2147">
              <w:t>three</w:t>
            </w:r>
            <w:r>
              <w:t xml:space="preserve"> outcomes each week. Vary the scale and focus in each study.</w:t>
            </w:r>
          </w:p>
          <w:p w14:paraId="0CFAD3E5" w14:textId="77777777" w:rsidR="00EE2510" w:rsidRDefault="00EE2510" w:rsidP="00B41733">
            <w:pPr>
              <w:pStyle w:val="BodyText"/>
            </w:pPr>
          </w:p>
          <w:p w14:paraId="6CA54227" w14:textId="1B311067" w:rsidR="00EE2510" w:rsidRPr="003608F7" w:rsidRDefault="00EE2510" w:rsidP="00223A8B">
            <w:pPr>
              <w:pStyle w:val="BodyText"/>
              <w:rPr>
                <w:b/>
              </w:rPr>
            </w:pPr>
            <w:r>
              <w:rPr>
                <w:b/>
              </w:rPr>
              <w:t>Demonstrate how to annotate outcomes.</w:t>
            </w:r>
          </w:p>
          <w:p w14:paraId="1F0AB378" w14:textId="58E60556" w:rsidR="00EE2510" w:rsidRDefault="00EE2510" w:rsidP="00B41733">
            <w:pPr>
              <w:pStyle w:val="BodyText"/>
            </w:pPr>
            <w:r>
              <w:t xml:space="preserve">Demonstrate how learners should annotate their work, use past examples to explain how to </w:t>
            </w:r>
            <w:r w:rsidRPr="003608F7">
              <w:t xml:space="preserve">outline the </w:t>
            </w:r>
            <w:r>
              <w:t xml:space="preserve">media used, </w:t>
            </w:r>
            <w:r w:rsidRPr="003608F7">
              <w:t>technique, characteristics of the process and the effect they give.</w:t>
            </w:r>
          </w:p>
          <w:p w14:paraId="75E1AF85" w14:textId="77777777" w:rsidR="00EE2510" w:rsidRPr="003608F7" w:rsidRDefault="00EE2510" w:rsidP="00B41733">
            <w:pPr>
              <w:pStyle w:val="BodyText"/>
            </w:pPr>
          </w:p>
          <w:p w14:paraId="2DB7A776" w14:textId="5E435A3F" w:rsidR="00EE2510" w:rsidRPr="004A4E17" w:rsidRDefault="00EE2510" w:rsidP="009A2680">
            <w:pPr>
              <w:pStyle w:val="BodyText"/>
            </w:pPr>
            <w:r>
              <w:t xml:space="preserve">Suggestions for media use include pen, paint, wire, pastel, pencil, thread </w:t>
            </w:r>
            <w:proofErr w:type="gramStart"/>
            <w:r>
              <w:t>in order to</w:t>
            </w:r>
            <w:proofErr w:type="gramEnd"/>
            <w:r>
              <w:t xml:space="preserve"> explore line, colour, shape, pattern, form, texture, composition</w:t>
            </w:r>
            <w:r w:rsidR="009A2680">
              <w:t xml:space="preserve">. </w:t>
            </w:r>
            <w:r>
              <w:t>Some examples of activities are listed below.</w:t>
            </w:r>
          </w:p>
        </w:tc>
      </w:tr>
      <w:tr w:rsidR="00EE2510" w:rsidRPr="004A4E17" w14:paraId="2A624E9B" w14:textId="77777777" w:rsidTr="00B41733">
        <w:tc>
          <w:tcPr>
            <w:tcW w:w="2166" w:type="dxa"/>
            <w:tcMar>
              <w:top w:w="113" w:type="dxa"/>
              <w:bottom w:w="113" w:type="dxa"/>
            </w:tcMar>
          </w:tcPr>
          <w:p w14:paraId="02011A9F" w14:textId="631CF783" w:rsidR="00EE2510" w:rsidRDefault="00EE2510" w:rsidP="00B41733">
            <w:pPr>
              <w:pStyle w:val="BodyText"/>
              <w:rPr>
                <w:lang w:eastAsia="en-GB"/>
              </w:rPr>
            </w:pPr>
          </w:p>
        </w:tc>
        <w:tc>
          <w:tcPr>
            <w:tcW w:w="2126" w:type="dxa"/>
            <w:tcMar>
              <w:top w:w="113" w:type="dxa"/>
              <w:bottom w:w="113" w:type="dxa"/>
            </w:tcMar>
          </w:tcPr>
          <w:p w14:paraId="7F6704FF" w14:textId="77777777" w:rsidR="00EE2510" w:rsidRDefault="00EE2510" w:rsidP="00B41733">
            <w:pPr>
              <w:pStyle w:val="BodyText"/>
              <w:rPr>
                <w:lang w:eastAsia="en-GB"/>
              </w:rPr>
            </w:pPr>
          </w:p>
        </w:tc>
        <w:tc>
          <w:tcPr>
            <w:tcW w:w="10304" w:type="dxa"/>
            <w:tcMar>
              <w:top w:w="113" w:type="dxa"/>
              <w:bottom w:w="113" w:type="dxa"/>
            </w:tcMar>
          </w:tcPr>
          <w:p w14:paraId="0CBC4D4E" w14:textId="77777777" w:rsidR="00EE2510" w:rsidRPr="00DE1864" w:rsidRDefault="00EE2510" w:rsidP="00B41733">
            <w:pPr>
              <w:rPr>
                <w:rFonts w:ascii="Arial" w:hAnsi="Arial" w:cs="Arial"/>
                <w:b/>
                <w:sz w:val="20"/>
                <w:szCs w:val="20"/>
              </w:rPr>
            </w:pPr>
            <w:r w:rsidRPr="00DE1864">
              <w:rPr>
                <w:rFonts w:ascii="Arial" w:hAnsi="Arial" w:cs="Arial"/>
                <w:b/>
                <w:sz w:val="20"/>
                <w:szCs w:val="20"/>
              </w:rPr>
              <w:t>Line</w:t>
            </w:r>
          </w:p>
          <w:p w14:paraId="22F08334" w14:textId="77777777" w:rsidR="00EE2510" w:rsidRPr="00DE1864" w:rsidRDefault="00EE2510" w:rsidP="00B41733">
            <w:pPr>
              <w:numPr>
                <w:ilvl w:val="0"/>
                <w:numId w:val="7"/>
              </w:numPr>
              <w:rPr>
                <w:rFonts w:ascii="Arial" w:hAnsi="Arial" w:cs="Arial"/>
                <w:sz w:val="20"/>
                <w:szCs w:val="20"/>
              </w:rPr>
            </w:pPr>
            <w:r w:rsidRPr="00DE1864">
              <w:rPr>
                <w:rFonts w:ascii="Arial" w:hAnsi="Arial" w:cs="Arial"/>
                <w:sz w:val="20"/>
                <w:szCs w:val="20"/>
                <w:lang w:val="en-US"/>
              </w:rPr>
              <w:t>Pen and ink, pencil, drawing with card or other objects (feather)</w:t>
            </w:r>
          </w:p>
          <w:p w14:paraId="7FE6282B" w14:textId="77777777" w:rsidR="00EE2510" w:rsidRPr="00DE1864" w:rsidRDefault="00EE2510" w:rsidP="00B41733">
            <w:pPr>
              <w:numPr>
                <w:ilvl w:val="0"/>
                <w:numId w:val="7"/>
              </w:numPr>
              <w:rPr>
                <w:rFonts w:ascii="Arial" w:hAnsi="Arial" w:cs="Arial"/>
                <w:sz w:val="20"/>
                <w:szCs w:val="20"/>
              </w:rPr>
            </w:pPr>
            <w:r w:rsidRPr="00DE1864">
              <w:rPr>
                <w:rFonts w:ascii="Arial" w:hAnsi="Arial" w:cs="Arial"/>
                <w:sz w:val="20"/>
                <w:szCs w:val="20"/>
                <w:lang w:val="en-US"/>
              </w:rPr>
              <w:t>Vary the weight of the line to explore the effects</w:t>
            </w:r>
          </w:p>
          <w:p w14:paraId="3BA0085C" w14:textId="77777777" w:rsidR="00EE2510" w:rsidRPr="00DE1864" w:rsidRDefault="00EE2510" w:rsidP="00B41733">
            <w:pPr>
              <w:numPr>
                <w:ilvl w:val="0"/>
                <w:numId w:val="7"/>
              </w:numPr>
              <w:rPr>
                <w:rFonts w:ascii="Arial" w:hAnsi="Arial" w:cs="Arial"/>
                <w:sz w:val="20"/>
                <w:szCs w:val="20"/>
              </w:rPr>
            </w:pPr>
            <w:r w:rsidRPr="00DE1864">
              <w:rPr>
                <w:rFonts w:ascii="Arial" w:hAnsi="Arial" w:cs="Arial"/>
                <w:sz w:val="20"/>
                <w:szCs w:val="20"/>
                <w:lang w:val="en-US"/>
              </w:rPr>
              <w:lastRenderedPageBreak/>
              <w:t>Explore different mark making techniques to convey tone, cross hatching /stippling</w:t>
            </w:r>
          </w:p>
          <w:p w14:paraId="056D8C50" w14:textId="77777777" w:rsidR="00EE2510" w:rsidRPr="00DE1864" w:rsidRDefault="00EE2510" w:rsidP="00B41733">
            <w:pPr>
              <w:numPr>
                <w:ilvl w:val="0"/>
                <w:numId w:val="7"/>
              </w:numPr>
              <w:rPr>
                <w:rFonts w:ascii="Arial" w:hAnsi="Arial" w:cs="Arial"/>
                <w:sz w:val="20"/>
                <w:szCs w:val="20"/>
              </w:rPr>
            </w:pPr>
            <w:r w:rsidRPr="00DE1864">
              <w:rPr>
                <w:rFonts w:ascii="Arial" w:hAnsi="Arial" w:cs="Arial"/>
                <w:sz w:val="20"/>
                <w:szCs w:val="20"/>
                <w:lang w:val="en-US"/>
              </w:rPr>
              <w:t>Draw with wire</w:t>
            </w:r>
          </w:p>
          <w:p w14:paraId="2EEE5518" w14:textId="25CA938D" w:rsidR="00EE2510" w:rsidRPr="00DE1864" w:rsidRDefault="00EE2510" w:rsidP="00B41733">
            <w:pPr>
              <w:numPr>
                <w:ilvl w:val="0"/>
                <w:numId w:val="7"/>
              </w:numPr>
              <w:rPr>
                <w:rFonts w:ascii="Arial" w:hAnsi="Arial" w:cs="Arial"/>
                <w:sz w:val="20"/>
                <w:szCs w:val="20"/>
              </w:rPr>
            </w:pPr>
            <w:r w:rsidRPr="00DE1864">
              <w:rPr>
                <w:rFonts w:ascii="Arial" w:hAnsi="Arial" w:cs="Arial"/>
                <w:sz w:val="20"/>
                <w:szCs w:val="20"/>
                <w:lang w:val="en-US"/>
              </w:rPr>
              <w:t xml:space="preserve">Draw onto fabric </w:t>
            </w:r>
            <w:r w:rsidR="001A2147">
              <w:rPr>
                <w:rFonts w:ascii="Arial" w:hAnsi="Arial" w:cs="Arial"/>
                <w:sz w:val="20"/>
                <w:szCs w:val="20"/>
                <w:lang w:val="en-US"/>
              </w:rPr>
              <w:t xml:space="preserve">using </w:t>
            </w:r>
            <w:r w:rsidRPr="00DE1864">
              <w:rPr>
                <w:rFonts w:ascii="Arial" w:hAnsi="Arial" w:cs="Arial"/>
                <w:sz w:val="20"/>
                <w:szCs w:val="20"/>
                <w:lang w:val="en-US"/>
              </w:rPr>
              <w:t>a sewing machine and thread</w:t>
            </w:r>
            <w:r w:rsidR="009A2680">
              <w:rPr>
                <w:rFonts w:ascii="Arial" w:hAnsi="Arial" w:cs="Arial"/>
                <w:sz w:val="20"/>
                <w:szCs w:val="20"/>
                <w:lang w:val="en-US"/>
              </w:rPr>
              <w:t>.</w:t>
            </w:r>
          </w:p>
          <w:p w14:paraId="41851C8C" w14:textId="486965E3" w:rsidR="00EE2510" w:rsidRPr="00804B22" w:rsidRDefault="00804B22" w:rsidP="00B41733">
            <w:pPr>
              <w:rPr>
                <w:rFonts w:ascii="Arial" w:hAnsi="Arial" w:cs="Arial"/>
                <w:b/>
                <w:sz w:val="20"/>
                <w:szCs w:val="20"/>
              </w:rPr>
            </w:pPr>
            <w:r>
              <w:rPr>
                <w:rFonts w:ascii="Arial" w:hAnsi="Arial" w:cs="Arial"/>
                <w:b/>
                <w:sz w:val="20"/>
                <w:szCs w:val="20"/>
              </w:rPr>
              <w:t>Colour</w:t>
            </w:r>
          </w:p>
          <w:p w14:paraId="4B64B462" w14:textId="77777777" w:rsidR="00EE2510" w:rsidRPr="00DE1864" w:rsidRDefault="00EE2510" w:rsidP="00B41733">
            <w:pPr>
              <w:numPr>
                <w:ilvl w:val="0"/>
                <w:numId w:val="8"/>
              </w:numPr>
              <w:rPr>
                <w:rFonts w:ascii="Arial" w:hAnsi="Arial" w:cs="Arial"/>
                <w:sz w:val="20"/>
                <w:szCs w:val="20"/>
              </w:rPr>
            </w:pPr>
            <w:r w:rsidRPr="00DE1864">
              <w:rPr>
                <w:rFonts w:ascii="Arial" w:hAnsi="Arial" w:cs="Arial"/>
                <w:sz w:val="20"/>
                <w:szCs w:val="20"/>
                <w:lang w:val="en-US"/>
              </w:rPr>
              <w:t xml:space="preserve">Use paint, pastel, </w:t>
            </w:r>
            <w:proofErr w:type="spellStart"/>
            <w:r w:rsidRPr="00DE1864">
              <w:rPr>
                <w:rFonts w:ascii="Arial" w:hAnsi="Arial" w:cs="Arial"/>
                <w:sz w:val="20"/>
                <w:szCs w:val="20"/>
                <w:lang w:val="en-US"/>
              </w:rPr>
              <w:t>coloured</w:t>
            </w:r>
            <w:proofErr w:type="spellEnd"/>
            <w:r w:rsidRPr="00DE1864">
              <w:rPr>
                <w:rFonts w:ascii="Arial" w:hAnsi="Arial" w:cs="Arial"/>
                <w:sz w:val="20"/>
                <w:szCs w:val="20"/>
                <w:lang w:val="en-US"/>
              </w:rPr>
              <w:t xml:space="preserve"> pencils, inks</w:t>
            </w:r>
          </w:p>
          <w:p w14:paraId="7168FCB9" w14:textId="77777777" w:rsidR="00EE2510" w:rsidRPr="00DE1864" w:rsidRDefault="00EE2510" w:rsidP="00B41733">
            <w:pPr>
              <w:numPr>
                <w:ilvl w:val="0"/>
                <w:numId w:val="8"/>
              </w:numPr>
              <w:rPr>
                <w:rFonts w:ascii="Arial" w:hAnsi="Arial" w:cs="Arial"/>
                <w:sz w:val="20"/>
                <w:szCs w:val="20"/>
              </w:rPr>
            </w:pPr>
            <w:r w:rsidRPr="00DE1864">
              <w:rPr>
                <w:rFonts w:ascii="Arial" w:hAnsi="Arial" w:cs="Arial"/>
                <w:sz w:val="20"/>
                <w:szCs w:val="20"/>
                <w:lang w:val="en-US"/>
              </w:rPr>
              <w:t xml:space="preserve">Examine the different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 in depth, mixing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 tones/tints/shades</w:t>
            </w:r>
          </w:p>
          <w:p w14:paraId="63B43F57" w14:textId="77777777" w:rsidR="00EE2510" w:rsidRPr="00DE1864" w:rsidRDefault="00EE2510" w:rsidP="00B41733">
            <w:pPr>
              <w:numPr>
                <w:ilvl w:val="0"/>
                <w:numId w:val="8"/>
              </w:numPr>
              <w:rPr>
                <w:rFonts w:ascii="Arial" w:hAnsi="Arial" w:cs="Arial"/>
                <w:sz w:val="20"/>
                <w:szCs w:val="20"/>
              </w:rPr>
            </w:pPr>
            <w:r w:rsidRPr="00DE1864">
              <w:rPr>
                <w:rFonts w:ascii="Arial" w:hAnsi="Arial" w:cs="Arial"/>
                <w:sz w:val="20"/>
                <w:szCs w:val="20"/>
                <w:lang w:val="en-US"/>
              </w:rPr>
              <w:t xml:space="preserve">Explore harmonious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/complementary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 - use this opportunity to demonstrate understanding of the </w:t>
            </w:r>
            <w:proofErr w:type="spellStart"/>
            <w:r w:rsidRPr="00DE1864">
              <w:rPr>
                <w:rFonts w:ascii="Arial" w:hAnsi="Arial" w:cs="Arial"/>
                <w:sz w:val="20"/>
                <w:szCs w:val="20"/>
                <w:lang w:val="en-US"/>
              </w:rPr>
              <w:t>colour</w:t>
            </w:r>
            <w:proofErr w:type="spellEnd"/>
            <w:r w:rsidRPr="00DE1864">
              <w:rPr>
                <w:rFonts w:ascii="Arial" w:hAnsi="Arial" w:cs="Arial"/>
                <w:sz w:val="20"/>
                <w:szCs w:val="20"/>
                <w:lang w:val="en-US"/>
              </w:rPr>
              <w:t xml:space="preserve"> wheel</w:t>
            </w:r>
          </w:p>
          <w:p w14:paraId="14EEC972" w14:textId="77777777" w:rsidR="00EE2510" w:rsidRPr="00DE1864" w:rsidRDefault="00EE2510" w:rsidP="00B41733">
            <w:pPr>
              <w:numPr>
                <w:ilvl w:val="0"/>
                <w:numId w:val="8"/>
              </w:numPr>
              <w:rPr>
                <w:rFonts w:ascii="Arial" w:hAnsi="Arial" w:cs="Arial"/>
                <w:sz w:val="20"/>
                <w:szCs w:val="20"/>
              </w:rPr>
            </w:pPr>
            <w:r w:rsidRPr="00DE1864">
              <w:rPr>
                <w:rFonts w:ascii="Arial" w:hAnsi="Arial" w:cs="Arial"/>
                <w:sz w:val="20"/>
                <w:szCs w:val="20"/>
                <w:lang w:val="en-US"/>
              </w:rPr>
              <w:t xml:space="preserve">Use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 to express mood and atmosphere</w:t>
            </w:r>
          </w:p>
          <w:p w14:paraId="27B2CFEA" w14:textId="1CEFCF3B" w:rsidR="00EE2510" w:rsidRPr="00DE1864" w:rsidRDefault="00EE2510" w:rsidP="00B41733">
            <w:pPr>
              <w:numPr>
                <w:ilvl w:val="0"/>
                <w:numId w:val="8"/>
              </w:numPr>
              <w:rPr>
                <w:rFonts w:ascii="Arial" w:hAnsi="Arial" w:cs="Arial"/>
                <w:sz w:val="20"/>
                <w:szCs w:val="20"/>
              </w:rPr>
            </w:pPr>
            <w:r w:rsidRPr="00DE1864">
              <w:rPr>
                <w:rFonts w:ascii="Arial" w:hAnsi="Arial" w:cs="Arial"/>
                <w:sz w:val="20"/>
                <w:szCs w:val="20"/>
                <w:lang w:val="en-US"/>
              </w:rPr>
              <w:t xml:space="preserve">Layer transparent </w:t>
            </w:r>
            <w:proofErr w:type="spellStart"/>
            <w:r w:rsidRPr="00DE1864">
              <w:rPr>
                <w:rFonts w:ascii="Arial" w:hAnsi="Arial" w:cs="Arial"/>
                <w:sz w:val="20"/>
                <w:szCs w:val="20"/>
                <w:lang w:val="en-US"/>
              </w:rPr>
              <w:t>coloured</w:t>
            </w:r>
            <w:proofErr w:type="spellEnd"/>
            <w:r w:rsidRPr="00DE1864">
              <w:rPr>
                <w:rFonts w:ascii="Arial" w:hAnsi="Arial" w:cs="Arial"/>
                <w:sz w:val="20"/>
                <w:szCs w:val="20"/>
                <w:lang w:val="en-US"/>
              </w:rPr>
              <w:t xml:space="preserve"> paper</w:t>
            </w:r>
            <w:r w:rsidR="00223A8B">
              <w:rPr>
                <w:rFonts w:ascii="Arial" w:hAnsi="Arial" w:cs="Arial"/>
                <w:sz w:val="20"/>
                <w:szCs w:val="20"/>
                <w:lang w:val="en-US"/>
              </w:rPr>
              <w:t>.</w:t>
            </w:r>
            <w:r w:rsidRPr="00DE1864">
              <w:rPr>
                <w:rFonts w:ascii="Arial" w:hAnsi="Arial" w:cs="Arial"/>
                <w:sz w:val="20"/>
                <w:szCs w:val="20"/>
                <w:lang w:val="en-US"/>
              </w:rPr>
              <w:t xml:space="preserve"> </w:t>
            </w:r>
          </w:p>
          <w:p w14:paraId="4122BD47" w14:textId="77777777" w:rsidR="00EE2510" w:rsidRPr="00DE1864" w:rsidRDefault="00EE2510" w:rsidP="00B41733">
            <w:pPr>
              <w:rPr>
                <w:rFonts w:ascii="Arial" w:hAnsi="Arial" w:cs="Arial"/>
                <w:b/>
                <w:sz w:val="20"/>
                <w:szCs w:val="20"/>
              </w:rPr>
            </w:pPr>
            <w:r w:rsidRPr="00DE1864">
              <w:rPr>
                <w:rFonts w:ascii="Arial" w:hAnsi="Arial" w:cs="Arial"/>
                <w:b/>
                <w:sz w:val="20"/>
                <w:szCs w:val="20"/>
              </w:rPr>
              <w:t>Shape</w:t>
            </w:r>
          </w:p>
          <w:p w14:paraId="10D6872D" w14:textId="77777777" w:rsidR="00EE2510" w:rsidRPr="00DE1864" w:rsidRDefault="00EE2510" w:rsidP="00B41733">
            <w:pPr>
              <w:numPr>
                <w:ilvl w:val="0"/>
                <w:numId w:val="9"/>
              </w:numPr>
              <w:rPr>
                <w:rFonts w:ascii="Arial" w:hAnsi="Arial" w:cs="Arial"/>
                <w:sz w:val="20"/>
                <w:szCs w:val="20"/>
              </w:rPr>
            </w:pPr>
            <w:r w:rsidRPr="00DE1864">
              <w:rPr>
                <w:rFonts w:ascii="Arial" w:hAnsi="Arial" w:cs="Arial"/>
                <w:sz w:val="20"/>
                <w:szCs w:val="20"/>
                <w:lang w:val="en-US"/>
              </w:rPr>
              <w:t xml:space="preserve">Block </w:t>
            </w:r>
            <w:proofErr w:type="spellStart"/>
            <w:r w:rsidRPr="00DE1864">
              <w:rPr>
                <w:rFonts w:ascii="Arial" w:hAnsi="Arial" w:cs="Arial"/>
                <w:sz w:val="20"/>
                <w:szCs w:val="20"/>
                <w:lang w:val="en-US"/>
              </w:rPr>
              <w:t>colours</w:t>
            </w:r>
            <w:proofErr w:type="spellEnd"/>
            <w:r w:rsidRPr="00DE1864">
              <w:rPr>
                <w:rFonts w:ascii="Arial" w:hAnsi="Arial" w:cs="Arial"/>
                <w:sz w:val="20"/>
                <w:szCs w:val="20"/>
                <w:lang w:val="en-US"/>
              </w:rPr>
              <w:t xml:space="preserve">, collage, line drawings </w:t>
            </w:r>
          </w:p>
          <w:p w14:paraId="110C7901" w14:textId="77777777" w:rsidR="00EE2510" w:rsidRPr="00DE1864" w:rsidRDefault="00EE2510" w:rsidP="00B41733">
            <w:pPr>
              <w:numPr>
                <w:ilvl w:val="0"/>
                <w:numId w:val="9"/>
              </w:numPr>
              <w:rPr>
                <w:rFonts w:ascii="Arial" w:hAnsi="Arial" w:cs="Arial"/>
                <w:sz w:val="20"/>
                <w:szCs w:val="20"/>
              </w:rPr>
            </w:pPr>
            <w:r w:rsidRPr="00DE1864">
              <w:rPr>
                <w:rFonts w:ascii="Arial" w:hAnsi="Arial" w:cs="Arial"/>
                <w:sz w:val="20"/>
                <w:szCs w:val="20"/>
                <w:lang w:val="en-US"/>
              </w:rPr>
              <w:t>Negative space</w:t>
            </w:r>
          </w:p>
          <w:p w14:paraId="268AE2EC" w14:textId="77777777" w:rsidR="00EE2510" w:rsidRPr="00DE1864" w:rsidRDefault="00EE2510" w:rsidP="00B41733">
            <w:pPr>
              <w:numPr>
                <w:ilvl w:val="0"/>
                <w:numId w:val="9"/>
              </w:numPr>
              <w:rPr>
                <w:rFonts w:ascii="Arial" w:hAnsi="Arial" w:cs="Arial"/>
                <w:sz w:val="20"/>
                <w:szCs w:val="20"/>
              </w:rPr>
            </w:pPr>
            <w:r w:rsidRPr="00DE1864">
              <w:rPr>
                <w:rFonts w:ascii="Arial" w:hAnsi="Arial" w:cs="Arial"/>
                <w:sz w:val="20"/>
                <w:szCs w:val="20"/>
                <w:lang w:val="en-US"/>
              </w:rPr>
              <w:t>Alter the shape of the object, distort it and photograph it.</w:t>
            </w:r>
          </w:p>
          <w:p w14:paraId="39303D1E" w14:textId="77777777" w:rsidR="00EE2510" w:rsidRPr="00DE1864" w:rsidRDefault="00EE2510" w:rsidP="00B41733">
            <w:pPr>
              <w:numPr>
                <w:ilvl w:val="0"/>
                <w:numId w:val="9"/>
              </w:numPr>
              <w:rPr>
                <w:rFonts w:ascii="Arial" w:hAnsi="Arial" w:cs="Arial"/>
                <w:sz w:val="20"/>
                <w:szCs w:val="20"/>
              </w:rPr>
            </w:pPr>
            <w:r w:rsidRPr="00DE1864">
              <w:rPr>
                <w:rFonts w:ascii="Arial" w:hAnsi="Arial" w:cs="Arial"/>
                <w:sz w:val="20"/>
                <w:szCs w:val="20"/>
                <w:lang w:val="en-US"/>
              </w:rPr>
              <w:t>Outline objects with a variety of media such as string or wire.</w:t>
            </w:r>
          </w:p>
          <w:p w14:paraId="5A8B9A86" w14:textId="77777777" w:rsidR="00BE4C84" w:rsidRPr="009A2680" w:rsidRDefault="00EE2510" w:rsidP="00223A8B">
            <w:pPr>
              <w:numPr>
                <w:ilvl w:val="0"/>
                <w:numId w:val="9"/>
              </w:numPr>
              <w:rPr>
                <w:rFonts w:ascii="Arial" w:hAnsi="Arial" w:cs="Arial"/>
                <w:sz w:val="20"/>
                <w:szCs w:val="20"/>
              </w:rPr>
            </w:pPr>
            <w:r w:rsidRPr="00DE1864">
              <w:rPr>
                <w:rFonts w:ascii="Arial" w:hAnsi="Arial" w:cs="Arial"/>
                <w:sz w:val="20"/>
                <w:szCs w:val="20"/>
                <w:lang w:val="en-US"/>
              </w:rPr>
              <w:t>Repeat shapes using printing techniques</w:t>
            </w:r>
            <w:r w:rsidR="00223A8B">
              <w:rPr>
                <w:rFonts w:ascii="Arial" w:hAnsi="Arial" w:cs="Arial"/>
                <w:sz w:val="20"/>
                <w:szCs w:val="20"/>
                <w:lang w:val="en-US"/>
              </w:rPr>
              <w:t>.</w:t>
            </w:r>
          </w:p>
          <w:p w14:paraId="5BC0DBAA" w14:textId="77777777" w:rsidR="009A2680" w:rsidRPr="00881498" w:rsidRDefault="009A2680" w:rsidP="009A2680">
            <w:pPr>
              <w:rPr>
                <w:rFonts w:ascii="Arial" w:hAnsi="Arial" w:cs="Arial"/>
                <w:sz w:val="20"/>
                <w:szCs w:val="20"/>
                <w:lang w:val="en-US"/>
              </w:rPr>
            </w:pPr>
            <w:r w:rsidRPr="00DE1864">
              <w:rPr>
                <w:rFonts w:ascii="Arial" w:hAnsi="Arial" w:cs="Arial"/>
                <w:b/>
                <w:sz w:val="20"/>
                <w:szCs w:val="20"/>
                <w:lang w:val="en-US"/>
              </w:rPr>
              <w:t>Pattern</w:t>
            </w:r>
          </w:p>
          <w:p w14:paraId="10B7E91E" w14:textId="19253F7B" w:rsidR="009A2680" w:rsidRPr="00DE1864" w:rsidRDefault="009A2680" w:rsidP="009A2680">
            <w:pPr>
              <w:numPr>
                <w:ilvl w:val="0"/>
                <w:numId w:val="13"/>
              </w:numPr>
              <w:rPr>
                <w:rFonts w:ascii="Arial" w:hAnsi="Arial" w:cs="Arial"/>
                <w:sz w:val="20"/>
                <w:szCs w:val="20"/>
              </w:rPr>
            </w:pPr>
            <w:r w:rsidRPr="00DE1864">
              <w:rPr>
                <w:rFonts w:ascii="Arial" w:hAnsi="Arial" w:cs="Arial"/>
                <w:sz w:val="20"/>
                <w:szCs w:val="20"/>
                <w:lang w:val="en-US"/>
              </w:rPr>
              <w:t>Arrange objects i</w:t>
            </w:r>
            <w:r>
              <w:rPr>
                <w:rFonts w:ascii="Arial" w:hAnsi="Arial" w:cs="Arial"/>
                <w:sz w:val="20"/>
                <w:szCs w:val="20"/>
                <w:lang w:val="en-US"/>
              </w:rPr>
              <w:t>n an interesting repetitive way</w:t>
            </w:r>
            <w:r w:rsidRPr="00DE1864">
              <w:rPr>
                <w:rFonts w:ascii="Arial" w:hAnsi="Arial" w:cs="Arial"/>
                <w:sz w:val="20"/>
                <w:szCs w:val="20"/>
                <w:lang w:val="en-US"/>
              </w:rPr>
              <w:t xml:space="preserve"> </w:t>
            </w:r>
          </w:p>
          <w:p w14:paraId="7A76EE00" w14:textId="77777777" w:rsidR="009A2680" w:rsidRPr="00DE1864" w:rsidRDefault="009A2680" w:rsidP="009A2680">
            <w:pPr>
              <w:numPr>
                <w:ilvl w:val="0"/>
                <w:numId w:val="13"/>
              </w:numPr>
              <w:rPr>
                <w:rFonts w:ascii="Arial" w:hAnsi="Arial" w:cs="Arial"/>
                <w:sz w:val="20"/>
                <w:szCs w:val="20"/>
              </w:rPr>
            </w:pPr>
            <w:r w:rsidRPr="00DE1864">
              <w:rPr>
                <w:rFonts w:ascii="Arial" w:hAnsi="Arial" w:cs="Arial"/>
                <w:sz w:val="20"/>
                <w:szCs w:val="20"/>
                <w:lang w:val="en-US"/>
              </w:rPr>
              <w:t>Use reflective surfaces to create reflections and repetitive shapes</w:t>
            </w:r>
          </w:p>
          <w:p w14:paraId="3F95687E" w14:textId="77777777" w:rsidR="009A2680" w:rsidRPr="00DE1864" w:rsidRDefault="009A2680" w:rsidP="009A2680">
            <w:pPr>
              <w:numPr>
                <w:ilvl w:val="0"/>
                <w:numId w:val="13"/>
              </w:numPr>
              <w:rPr>
                <w:rFonts w:ascii="Arial" w:hAnsi="Arial" w:cs="Arial"/>
                <w:sz w:val="20"/>
                <w:szCs w:val="20"/>
              </w:rPr>
            </w:pPr>
            <w:r w:rsidRPr="00DE1864">
              <w:rPr>
                <w:rFonts w:ascii="Arial" w:hAnsi="Arial" w:cs="Arial"/>
                <w:sz w:val="20"/>
                <w:szCs w:val="20"/>
                <w:lang w:val="en-US"/>
              </w:rPr>
              <w:t>Use light and shadow</w:t>
            </w:r>
          </w:p>
          <w:p w14:paraId="61D6723A" w14:textId="7DA67AC1" w:rsidR="009A2680" w:rsidRPr="00DE1864" w:rsidRDefault="009A2680" w:rsidP="009A2680">
            <w:pPr>
              <w:numPr>
                <w:ilvl w:val="0"/>
                <w:numId w:val="13"/>
              </w:numPr>
              <w:rPr>
                <w:rFonts w:ascii="Arial" w:hAnsi="Arial" w:cs="Arial"/>
                <w:sz w:val="20"/>
                <w:szCs w:val="20"/>
              </w:rPr>
            </w:pPr>
            <w:r w:rsidRPr="00DE1864">
              <w:rPr>
                <w:rFonts w:ascii="Arial" w:hAnsi="Arial" w:cs="Arial"/>
                <w:sz w:val="20"/>
                <w:szCs w:val="20"/>
                <w:lang w:val="en-US"/>
              </w:rPr>
              <w:t xml:space="preserve">Look </w:t>
            </w:r>
            <w:r>
              <w:rPr>
                <w:rFonts w:ascii="Arial" w:hAnsi="Arial" w:cs="Arial"/>
                <w:sz w:val="20"/>
                <w:szCs w:val="20"/>
                <w:lang w:val="en-US"/>
              </w:rPr>
              <w:t>for surface pattern on objects</w:t>
            </w:r>
          </w:p>
          <w:p w14:paraId="77BECD68" w14:textId="77777777" w:rsidR="009A2680" w:rsidRPr="009A2680" w:rsidRDefault="009A2680" w:rsidP="009A2680">
            <w:pPr>
              <w:pStyle w:val="ListParagraph"/>
              <w:numPr>
                <w:ilvl w:val="0"/>
                <w:numId w:val="13"/>
              </w:numPr>
              <w:rPr>
                <w:rFonts w:cs="Arial"/>
                <w:b/>
              </w:rPr>
            </w:pPr>
            <w:r w:rsidRPr="009A2680">
              <w:rPr>
                <w:rFonts w:cs="Arial"/>
                <w:lang w:val="en-US"/>
              </w:rPr>
              <w:t>Carve pattern into surfaces and take a print from it.</w:t>
            </w:r>
          </w:p>
          <w:p w14:paraId="0155BB45" w14:textId="77777777" w:rsidR="009A2680" w:rsidRPr="00DE1864" w:rsidRDefault="009A2680" w:rsidP="009A2680">
            <w:pPr>
              <w:rPr>
                <w:rFonts w:ascii="Arial" w:hAnsi="Arial" w:cs="Arial"/>
                <w:b/>
                <w:sz w:val="20"/>
                <w:szCs w:val="20"/>
              </w:rPr>
            </w:pPr>
            <w:r w:rsidRPr="00DE1864">
              <w:rPr>
                <w:rFonts w:ascii="Arial" w:hAnsi="Arial" w:cs="Arial"/>
                <w:b/>
                <w:sz w:val="20"/>
                <w:szCs w:val="20"/>
              </w:rPr>
              <w:t>Form</w:t>
            </w:r>
          </w:p>
          <w:p w14:paraId="50FDF1D3" w14:textId="77777777" w:rsidR="009A2680" w:rsidRPr="00DE1864" w:rsidRDefault="009A2680" w:rsidP="009A2680">
            <w:pPr>
              <w:numPr>
                <w:ilvl w:val="0"/>
                <w:numId w:val="10"/>
              </w:numPr>
              <w:rPr>
                <w:rFonts w:ascii="Arial" w:hAnsi="Arial" w:cs="Arial"/>
                <w:sz w:val="20"/>
                <w:szCs w:val="20"/>
              </w:rPr>
            </w:pPr>
            <w:r w:rsidRPr="00DE1864">
              <w:rPr>
                <w:rFonts w:ascii="Arial" w:hAnsi="Arial" w:cs="Arial"/>
                <w:sz w:val="20"/>
                <w:szCs w:val="20"/>
                <w:lang w:val="en-US"/>
              </w:rPr>
              <w:t>Use a variety of viewpoints to explore the three-dimensional qualities of the objects.</w:t>
            </w:r>
          </w:p>
          <w:p w14:paraId="3933087E" w14:textId="77777777" w:rsidR="009A2680" w:rsidRPr="00DE1864" w:rsidRDefault="009A2680" w:rsidP="009A2680">
            <w:pPr>
              <w:numPr>
                <w:ilvl w:val="0"/>
                <w:numId w:val="10"/>
              </w:numPr>
              <w:rPr>
                <w:rFonts w:ascii="Arial" w:hAnsi="Arial" w:cs="Arial"/>
                <w:sz w:val="20"/>
                <w:szCs w:val="20"/>
              </w:rPr>
            </w:pPr>
            <w:r w:rsidRPr="00DE1864">
              <w:rPr>
                <w:rFonts w:ascii="Arial" w:hAnsi="Arial" w:cs="Arial"/>
                <w:sz w:val="20"/>
                <w:szCs w:val="20"/>
                <w:lang w:val="en-US"/>
              </w:rPr>
              <w:t xml:space="preserve">Use light and/ or shadows to accentuate the form. </w:t>
            </w:r>
          </w:p>
          <w:p w14:paraId="75D98ABC" w14:textId="77777777" w:rsidR="009A2680" w:rsidRPr="00DE1864" w:rsidRDefault="009A2680" w:rsidP="009A2680">
            <w:pPr>
              <w:numPr>
                <w:ilvl w:val="0"/>
                <w:numId w:val="10"/>
              </w:numPr>
              <w:rPr>
                <w:rFonts w:ascii="Arial" w:hAnsi="Arial" w:cs="Arial"/>
                <w:sz w:val="20"/>
                <w:szCs w:val="20"/>
              </w:rPr>
            </w:pPr>
            <w:r w:rsidRPr="00DE1864">
              <w:rPr>
                <w:rFonts w:ascii="Arial" w:hAnsi="Arial" w:cs="Arial"/>
                <w:sz w:val="20"/>
                <w:szCs w:val="20"/>
                <w:lang w:val="en-US"/>
              </w:rPr>
              <w:t>Take casts of objects using clay or plaster</w:t>
            </w:r>
            <w:r>
              <w:rPr>
                <w:rFonts w:ascii="Arial" w:hAnsi="Arial" w:cs="Arial"/>
                <w:sz w:val="20"/>
                <w:szCs w:val="20"/>
                <w:lang w:val="en-US"/>
              </w:rPr>
              <w:t>.</w:t>
            </w:r>
          </w:p>
          <w:p w14:paraId="2B529898" w14:textId="77777777" w:rsidR="009A2680" w:rsidRPr="00DE1864" w:rsidRDefault="009A2680" w:rsidP="009A2680">
            <w:pPr>
              <w:rPr>
                <w:rFonts w:ascii="Arial" w:hAnsi="Arial" w:cs="Arial"/>
                <w:b/>
                <w:sz w:val="20"/>
                <w:szCs w:val="20"/>
              </w:rPr>
            </w:pPr>
            <w:r w:rsidRPr="00DE1864">
              <w:rPr>
                <w:rFonts w:ascii="Arial" w:hAnsi="Arial" w:cs="Arial"/>
                <w:b/>
                <w:sz w:val="20"/>
                <w:szCs w:val="20"/>
              </w:rPr>
              <w:t>Texture</w:t>
            </w:r>
          </w:p>
          <w:p w14:paraId="1AB4D218" w14:textId="77777777" w:rsidR="009A2680" w:rsidRPr="00DE1864" w:rsidRDefault="009A2680" w:rsidP="009A2680">
            <w:pPr>
              <w:numPr>
                <w:ilvl w:val="0"/>
                <w:numId w:val="11"/>
              </w:numPr>
              <w:rPr>
                <w:rFonts w:ascii="Arial" w:hAnsi="Arial" w:cs="Arial"/>
                <w:sz w:val="20"/>
                <w:szCs w:val="20"/>
              </w:rPr>
            </w:pPr>
            <w:r w:rsidRPr="00DE1864">
              <w:rPr>
                <w:rFonts w:ascii="Arial" w:hAnsi="Arial" w:cs="Arial"/>
                <w:sz w:val="20"/>
                <w:szCs w:val="20"/>
                <w:lang w:val="en-US"/>
              </w:rPr>
              <w:t xml:space="preserve">Look for similarities of texture to use as a background. </w:t>
            </w:r>
          </w:p>
          <w:p w14:paraId="25EC9226" w14:textId="77777777" w:rsidR="009A2680" w:rsidRPr="00DE1864" w:rsidRDefault="009A2680" w:rsidP="009A2680">
            <w:pPr>
              <w:numPr>
                <w:ilvl w:val="0"/>
                <w:numId w:val="11"/>
              </w:numPr>
              <w:rPr>
                <w:rFonts w:ascii="Arial" w:hAnsi="Arial" w:cs="Arial"/>
                <w:sz w:val="20"/>
                <w:szCs w:val="20"/>
              </w:rPr>
            </w:pPr>
            <w:r w:rsidRPr="00DE1864">
              <w:rPr>
                <w:rFonts w:ascii="Arial" w:hAnsi="Arial" w:cs="Arial"/>
                <w:sz w:val="20"/>
                <w:szCs w:val="20"/>
                <w:lang w:val="en-US"/>
              </w:rPr>
              <w:t>Use textural contrast as a background to highlight the qualities of the object.</w:t>
            </w:r>
          </w:p>
          <w:p w14:paraId="3D31847F" w14:textId="77777777" w:rsidR="009A2680" w:rsidRPr="009A2680" w:rsidRDefault="009A2680" w:rsidP="009A2680">
            <w:pPr>
              <w:numPr>
                <w:ilvl w:val="0"/>
                <w:numId w:val="11"/>
              </w:numPr>
              <w:rPr>
                <w:rFonts w:cs="Arial"/>
                <w:b/>
              </w:rPr>
            </w:pPr>
            <w:r w:rsidRPr="00DE1864">
              <w:rPr>
                <w:rFonts w:ascii="Arial" w:hAnsi="Arial" w:cs="Arial"/>
                <w:sz w:val="20"/>
                <w:szCs w:val="20"/>
                <w:lang w:val="en-US"/>
              </w:rPr>
              <w:t>Use mixed media, work on paper that has a texture such as corrugated card or torn layers of paper built up to create a textured ground to draw on.</w:t>
            </w:r>
          </w:p>
          <w:p w14:paraId="63FDEF86" w14:textId="77777777" w:rsidR="009A2680" w:rsidRPr="009A2680" w:rsidRDefault="009A2680" w:rsidP="009A2680">
            <w:pPr>
              <w:numPr>
                <w:ilvl w:val="0"/>
                <w:numId w:val="11"/>
              </w:numPr>
              <w:rPr>
                <w:rFonts w:cs="Arial"/>
                <w:b/>
              </w:rPr>
            </w:pPr>
            <w:r>
              <w:rPr>
                <w:rFonts w:ascii="Arial" w:hAnsi="Arial" w:cs="Arial"/>
                <w:sz w:val="20"/>
                <w:szCs w:val="20"/>
                <w:lang w:val="en-US"/>
              </w:rPr>
              <w:t xml:space="preserve">Using media that has opposing qualities, such as oil pastel and </w:t>
            </w:r>
            <w:proofErr w:type="spellStart"/>
            <w:r>
              <w:rPr>
                <w:rFonts w:ascii="Arial" w:hAnsi="Arial" w:cs="Arial"/>
                <w:sz w:val="20"/>
                <w:szCs w:val="20"/>
                <w:lang w:val="en-US"/>
              </w:rPr>
              <w:t>watercolour</w:t>
            </w:r>
            <w:proofErr w:type="spellEnd"/>
            <w:r>
              <w:rPr>
                <w:rFonts w:ascii="Arial" w:hAnsi="Arial" w:cs="Arial"/>
                <w:sz w:val="20"/>
                <w:szCs w:val="20"/>
                <w:lang w:val="en-US"/>
              </w:rPr>
              <w:t xml:space="preserve"> together can help </w:t>
            </w:r>
            <w:proofErr w:type="spellStart"/>
            <w:r>
              <w:rPr>
                <w:rFonts w:ascii="Arial" w:hAnsi="Arial" w:cs="Arial"/>
                <w:sz w:val="20"/>
                <w:szCs w:val="20"/>
                <w:lang w:val="en-US"/>
              </w:rPr>
              <w:t>emphasise</w:t>
            </w:r>
            <w:proofErr w:type="spellEnd"/>
            <w:r>
              <w:rPr>
                <w:rFonts w:ascii="Arial" w:hAnsi="Arial" w:cs="Arial"/>
                <w:sz w:val="20"/>
                <w:szCs w:val="20"/>
                <w:lang w:val="en-US"/>
              </w:rPr>
              <w:t xml:space="preserve"> texture.</w:t>
            </w:r>
          </w:p>
          <w:p w14:paraId="60540A9F" w14:textId="77777777" w:rsidR="009A2680" w:rsidRPr="00DE1864" w:rsidRDefault="009A2680" w:rsidP="009A2680">
            <w:pPr>
              <w:rPr>
                <w:rFonts w:ascii="Arial" w:hAnsi="Arial" w:cs="Arial"/>
                <w:b/>
                <w:sz w:val="20"/>
                <w:szCs w:val="20"/>
              </w:rPr>
            </w:pPr>
            <w:r w:rsidRPr="00DE1864">
              <w:rPr>
                <w:rFonts w:ascii="Arial" w:hAnsi="Arial" w:cs="Arial"/>
                <w:b/>
                <w:sz w:val="20"/>
                <w:szCs w:val="20"/>
              </w:rPr>
              <w:lastRenderedPageBreak/>
              <w:t>Composition</w:t>
            </w:r>
          </w:p>
          <w:p w14:paraId="13285872"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Consider the background and the placing of the object in the space</w:t>
            </w:r>
          </w:p>
          <w:p w14:paraId="0DD5C95C"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Use photograms to explore composition and placement in 2D</w:t>
            </w:r>
          </w:p>
          <w:p w14:paraId="5D9A8DE2"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Think of scale and viewpoint.</w:t>
            </w:r>
          </w:p>
          <w:p w14:paraId="0D42118A"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Use foreground mid ground and background</w:t>
            </w:r>
          </w:p>
          <w:p w14:paraId="3AA786F7"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Experiment with different formats of the ground you are working on, for example round, square, portrait and landscape. Vary the dimensions to extremes.</w:t>
            </w:r>
          </w:p>
          <w:p w14:paraId="47F19589"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Consider negative space</w:t>
            </w:r>
          </w:p>
          <w:p w14:paraId="1A028083" w14:textId="77777777" w:rsidR="009A2680" w:rsidRPr="00DE1864" w:rsidRDefault="009A2680" w:rsidP="009A2680">
            <w:pPr>
              <w:numPr>
                <w:ilvl w:val="0"/>
                <w:numId w:val="12"/>
              </w:numPr>
              <w:rPr>
                <w:rFonts w:ascii="Arial" w:hAnsi="Arial" w:cs="Arial"/>
                <w:sz w:val="20"/>
                <w:szCs w:val="20"/>
              </w:rPr>
            </w:pPr>
            <w:r w:rsidRPr="00DE1864">
              <w:rPr>
                <w:rFonts w:ascii="Arial" w:hAnsi="Arial" w:cs="Arial"/>
                <w:sz w:val="20"/>
                <w:szCs w:val="20"/>
                <w:lang w:val="en-US"/>
              </w:rPr>
              <w:t>Use Photography to quickly capture a variety of arrangements</w:t>
            </w:r>
          </w:p>
          <w:p w14:paraId="6D08EFF6" w14:textId="77777777" w:rsidR="009A2680" w:rsidRPr="00DE1864" w:rsidRDefault="009A2680" w:rsidP="009A2680">
            <w:pPr>
              <w:pStyle w:val="ListParagraph"/>
              <w:numPr>
                <w:ilvl w:val="0"/>
                <w:numId w:val="12"/>
              </w:numPr>
              <w:spacing w:after="160" w:line="259" w:lineRule="auto"/>
              <w:rPr>
                <w:rFonts w:cs="Arial"/>
                <w:lang w:val="en-US"/>
              </w:rPr>
            </w:pPr>
            <w:r w:rsidRPr="00DE1864">
              <w:rPr>
                <w:rFonts w:cs="Arial"/>
                <w:lang w:val="en-US"/>
              </w:rPr>
              <w:t>Use lines in your composition- horizon/vertical/diagonal</w:t>
            </w:r>
            <w:r>
              <w:rPr>
                <w:rFonts w:cs="Arial"/>
                <w:lang w:val="en-US"/>
              </w:rPr>
              <w:t>.</w:t>
            </w:r>
          </w:p>
          <w:p w14:paraId="2E37B688" w14:textId="0AEAB06C" w:rsidR="009A2680" w:rsidRPr="009A2680" w:rsidRDefault="009A2680" w:rsidP="009A2680">
            <w:pPr>
              <w:rPr>
                <w:rFonts w:cs="Arial"/>
                <w:b/>
              </w:rPr>
            </w:pPr>
            <w:r>
              <w:rPr>
                <w:rFonts w:ascii="Arial" w:hAnsi="Arial" w:cs="Arial"/>
                <w:sz w:val="20"/>
                <w:szCs w:val="20"/>
              </w:rPr>
              <w:t>Learners should select at least three</w:t>
            </w:r>
            <w:r w:rsidRPr="00DE1864">
              <w:rPr>
                <w:rFonts w:ascii="Arial" w:hAnsi="Arial" w:cs="Arial"/>
                <w:sz w:val="20"/>
                <w:szCs w:val="20"/>
              </w:rPr>
              <w:t xml:space="preserve"> of these processes wh</w:t>
            </w:r>
            <w:r>
              <w:rPr>
                <w:rFonts w:ascii="Arial" w:hAnsi="Arial" w:cs="Arial"/>
                <w:sz w:val="20"/>
                <w:szCs w:val="20"/>
              </w:rPr>
              <w:t xml:space="preserve">en gathering visual imagery, </w:t>
            </w:r>
            <w:r w:rsidRPr="00DE1864">
              <w:rPr>
                <w:rFonts w:ascii="Arial" w:hAnsi="Arial" w:cs="Arial"/>
                <w:sz w:val="20"/>
                <w:szCs w:val="20"/>
              </w:rPr>
              <w:t xml:space="preserve">it will encourage </w:t>
            </w:r>
            <w:r>
              <w:rPr>
                <w:rFonts w:ascii="Arial" w:hAnsi="Arial" w:cs="Arial"/>
                <w:sz w:val="20"/>
                <w:szCs w:val="20"/>
              </w:rPr>
              <w:t>them</w:t>
            </w:r>
            <w:r w:rsidRPr="00DE1864">
              <w:rPr>
                <w:rFonts w:ascii="Arial" w:hAnsi="Arial" w:cs="Arial"/>
                <w:sz w:val="20"/>
                <w:szCs w:val="20"/>
              </w:rPr>
              <w:t xml:space="preserve"> to look closely at </w:t>
            </w:r>
            <w:r>
              <w:rPr>
                <w:rFonts w:ascii="Arial" w:hAnsi="Arial" w:cs="Arial"/>
                <w:sz w:val="20"/>
                <w:szCs w:val="20"/>
              </w:rPr>
              <w:t>their</w:t>
            </w:r>
            <w:r w:rsidRPr="00DE1864">
              <w:rPr>
                <w:rFonts w:ascii="Arial" w:hAnsi="Arial" w:cs="Arial"/>
                <w:sz w:val="20"/>
                <w:szCs w:val="20"/>
              </w:rPr>
              <w:t xml:space="preserve"> subject matter and examine it fully. This </w:t>
            </w:r>
            <w:proofErr w:type="gramStart"/>
            <w:r w:rsidRPr="00DE1864">
              <w:rPr>
                <w:rFonts w:ascii="Arial" w:hAnsi="Arial" w:cs="Arial"/>
                <w:sz w:val="20"/>
                <w:szCs w:val="20"/>
              </w:rPr>
              <w:t>in itself can</w:t>
            </w:r>
            <w:proofErr w:type="gramEnd"/>
            <w:r w:rsidRPr="00DE1864">
              <w:rPr>
                <w:rFonts w:ascii="Arial" w:hAnsi="Arial" w:cs="Arial"/>
                <w:sz w:val="20"/>
                <w:szCs w:val="20"/>
              </w:rPr>
              <w:t xml:space="preserve"> lead to other ideas and </w:t>
            </w:r>
            <w:r>
              <w:rPr>
                <w:rFonts w:ascii="Arial" w:hAnsi="Arial" w:cs="Arial"/>
                <w:sz w:val="20"/>
                <w:szCs w:val="20"/>
              </w:rPr>
              <w:t>objects</w:t>
            </w:r>
            <w:r w:rsidRPr="00DE1864">
              <w:rPr>
                <w:rFonts w:ascii="Arial" w:hAnsi="Arial" w:cs="Arial"/>
                <w:sz w:val="20"/>
                <w:szCs w:val="20"/>
              </w:rPr>
              <w:t xml:space="preserve"> </w:t>
            </w:r>
            <w:r>
              <w:rPr>
                <w:rFonts w:ascii="Arial" w:hAnsi="Arial" w:cs="Arial"/>
                <w:sz w:val="20"/>
                <w:szCs w:val="20"/>
              </w:rPr>
              <w:t>they</w:t>
            </w:r>
            <w:r w:rsidRPr="00DE1864">
              <w:rPr>
                <w:rFonts w:ascii="Arial" w:hAnsi="Arial" w:cs="Arial"/>
                <w:sz w:val="20"/>
                <w:szCs w:val="20"/>
              </w:rPr>
              <w:t xml:space="preserve"> may want to explore</w:t>
            </w:r>
            <w:r>
              <w:rPr>
                <w:rFonts w:ascii="Arial" w:hAnsi="Arial" w:cs="Arial"/>
                <w:sz w:val="20"/>
                <w:szCs w:val="20"/>
              </w:rPr>
              <w:t xml:space="preserve">. </w:t>
            </w:r>
            <w:r w:rsidRPr="009A2680">
              <w:rPr>
                <w:rFonts w:ascii="Arial" w:hAnsi="Arial" w:cs="Arial"/>
                <w:b/>
                <w:sz w:val="20"/>
                <w:szCs w:val="20"/>
              </w:rPr>
              <w:t>(I)</w:t>
            </w:r>
          </w:p>
        </w:tc>
      </w:tr>
      <w:tr w:rsidR="00EE2510" w:rsidRPr="004A4E17" w14:paraId="1823207B" w14:textId="77777777" w:rsidTr="00B41733">
        <w:tc>
          <w:tcPr>
            <w:tcW w:w="2166" w:type="dxa"/>
            <w:tcMar>
              <w:top w:w="113" w:type="dxa"/>
              <w:bottom w:w="113" w:type="dxa"/>
            </w:tcMar>
          </w:tcPr>
          <w:p w14:paraId="2A3C5238" w14:textId="374966F6" w:rsidR="00EE2510" w:rsidRPr="00B94C9F" w:rsidRDefault="00EE2510" w:rsidP="00B41733">
            <w:pPr>
              <w:pStyle w:val="BodyText"/>
              <w:rPr>
                <w:b/>
                <w:lang w:eastAsia="en-GB"/>
              </w:rPr>
            </w:pPr>
            <w:r w:rsidRPr="00B94C9F">
              <w:rPr>
                <w:b/>
                <w:lang w:eastAsia="en-GB"/>
              </w:rPr>
              <w:lastRenderedPageBreak/>
              <w:t xml:space="preserve">Week 6 </w:t>
            </w:r>
          </w:p>
          <w:p w14:paraId="696027AE" w14:textId="6F3D68B2" w:rsidR="00EE2510" w:rsidRDefault="00EE2510" w:rsidP="00B41733">
            <w:pPr>
              <w:pStyle w:val="BodyText"/>
              <w:rPr>
                <w:lang w:eastAsia="en-GB"/>
              </w:rPr>
            </w:pPr>
            <w:r>
              <w:rPr>
                <w:lang w:eastAsia="en-GB"/>
              </w:rPr>
              <w:t>Complete an artist study and use this to develop</w:t>
            </w:r>
            <w:r w:rsidR="00B94C9F">
              <w:rPr>
                <w:lang w:eastAsia="en-GB"/>
              </w:rPr>
              <w:t xml:space="preserve"> a range of composition options</w:t>
            </w:r>
          </w:p>
          <w:p w14:paraId="2D395CDA" w14:textId="77777777" w:rsidR="00B94C9F" w:rsidRDefault="00B94C9F" w:rsidP="00B41733">
            <w:pPr>
              <w:pStyle w:val="BodyText"/>
              <w:rPr>
                <w:lang w:eastAsia="en-GB"/>
              </w:rPr>
            </w:pPr>
          </w:p>
          <w:p w14:paraId="612548D6" w14:textId="77777777" w:rsidR="00C35B86" w:rsidRPr="00B94C9F" w:rsidRDefault="00C35B86" w:rsidP="00B41733">
            <w:pPr>
              <w:pStyle w:val="BodyText"/>
              <w:rPr>
                <w:b/>
                <w:color w:val="E21951"/>
                <w:lang w:eastAsia="en-GB"/>
              </w:rPr>
            </w:pPr>
            <w:r w:rsidRPr="00B94C9F">
              <w:rPr>
                <w:b/>
                <w:color w:val="E21951"/>
                <w:lang w:eastAsia="en-GB"/>
              </w:rPr>
              <w:t>KC2</w:t>
            </w:r>
          </w:p>
          <w:p w14:paraId="42AC6867" w14:textId="28DF235E" w:rsidR="00C35B86" w:rsidRDefault="00C35B86" w:rsidP="00B41733">
            <w:pPr>
              <w:pStyle w:val="BodyText"/>
              <w:rPr>
                <w:lang w:eastAsia="en-GB"/>
              </w:rPr>
            </w:pPr>
            <w:r w:rsidRPr="00B94C9F">
              <w:rPr>
                <w:b/>
                <w:color w:val="E21951"/>
                <w:lang w:eastAsia="en-GB"/>
              </w:rPr>
              <w:t>KC5</w:t>
            </w:r>
          </w:p>
        </w:tc>
        <w:tc>
          <w:tcPr>
            <w:tcW w:w="2126" w:type="dxa"/>
            <w:tcMar>
              <w:top w:w="113" w:type="dxa"/>
              <w:bottom w:w="113" w:type="dxa"/>
            </w:tcMar>
          </w:tcPr>
          <w:p w14:paraId="6B2E1633" w14:textId="303A42D7" w:rsidR="00EE2510" w:rsidRDefault="00EE2510" w:rsidP="00223A8B">
            <w:pPr>
              <w:pStyle w:val="BodyText"/>
              <w:rPr>
                <w:lang w:eastAsia="en-GB"/>
              </w:rPr>
            </w:pPr>
            <w:r>
              <w:rPr>
                <w:lang w:eastAsia="en-GB"/>
              </w:rPr>
              <w:t>AO3</w:t>
            </w:r>
            <w:r w:rsidR="00E845C5">
              <w:rPr>
                <w:lang w:eastAsia="en-GB"/>
              </w:rPr>
              <w:t xml:space="preserve"> </w:t>
            </w:r>
            <w:r w:rsidR="00812BE1">
              <w:rPr>
                <w:lang w:eastAsia="en-GB"/>
              </w:rPr>
              <w:t>D</w:t>
            </w:r>
            <w:r>
              <w:rPr>
                <w:lang w:eastAsia="en-GB"/>
              </w:rPr>
              <w:t xml:space="preserve">evelop ideas through investigations informed by contextual and other sources, demonstrating analytical and critical understanding </w:t>
            </w:r>
          </w:p>
        </w:tc>
        <w:tc>
          <w:tcPr>
            <w:tcW w:w="10304" w:type="dxa"/>
            <w:tcMar>
              <w:top w:w="113" w:type="dxa"/>
              <w:bottom w:w="113" w:type="dxa"/>
            </w:tcMar>
          </w:tcPr>
          <w:p w14:paraId="4EADCEB8" w14:textId="77777777" w:rsidR="00EE2510" w:rsidRDefault="00EE2510" w:rsidP="00223A8B">
            <w:pPr>
              <w:pStyle w:val="BodyText"/>
              <w:rPr>
                <w:b/>
              </w:rPr>
            </w:pPr>
            <w:r w:rsidRPr="003E7BAB">
              <w:rPr>
                <w:b/>
              </w:rPr>
              <w:t>Artist copy</w:t>
            </w:r>
          </w:p>
          <w:p w14:paraId="317139AC" w14:textId="58B155E0" w:rsidR="00EE2510" w:rsidRPr="00B00F52" w:rsidRDefault="00EE2510" w:rsidP="00B41733">
            <w:pPr>
              <w:pStyle w:val="BodyText"/>
              <w:numPr>
                <w:ilvl w:val="0"/>
                <w:numId w:val="17"/>
              </w:numPr>
            </w:pPr>
            <w:r w:rsidRPr="00B00F52">
              <w:t xml:space="preserve">Learners select an artwork from one of the initial artists used in the PowerPoint. </w:t>
            </w:r>
            <w:r w:rsidR="00C35B86">
              <w:t>(I)</w:t>
            </w:r>
          </w:p>
          <w:p w14:paraId="39AD1C78" w14:textId="51201C55" w:rsidR="00EE2510" w:rsidRPr="00B235DD" w:rsidRDefault="00EE2510" w:rsidP="00B41733">
            <w:pPr>
              <w:pStyle w:val="ListParagraph"/>
              <w:numPr>
                <w:ilvl w:val="0"/>
                <w:numId w:val="17"/>
              </w:numPr>
              <w:rPr>
                <w:rFonts w:cs="Arial"/>
              </w:rPr>
            </w:pPr>
            <w:r w:rsidRPr="00B235DD">
              <w:rPr>
                <w:rFonts w:cs="Arial"/>
              </w:rPr>
              <w:t xml:space="preserve">Learners complete an artist study of the artwork, by taking a section that is of interest and making a careful and accurate copy in appropriate media. </w:t>
            </w:r>
          </w:p>
          <w:p w14:paraId="378C566A" w14:textId="61E8950E" w:rsidR="00EE2510" w:rsidRPr="00B235DD" w:rsidRDefault="00EE2510" w:rsidP="00B41733">
            <w:pPr>
              <w:pStyle w:val="ListParagraph"/>
              <w:numPr>
                <w:ilvl w:val="0"/>
                <w:numId w:val="17"/>
              </w:numPr>
              <w:rPr>
                <w:rFonts w:cs="Arial"/>
              </w:rPr>
            </w:pPr>
            <w:r w:rsidRPr="00B235DD">
              <w:rPr>
                <w:rFonts w:cs="Arial"/>
              </w:rPr>
              <w:t xml:space="preserve">Learners analyse the artwork- focus on describing how the artist has used the visual elements in their work, for example composition, subject matter, colour, line. </w:t>
            </w:r>
          </w:p>
          <w:p w14:paraId="620774EC" w14:textId="77777777" w:rsidR="00EE2510" w:rsidRPr="00B00F52" w:rsidRDefault="00EE2510" w:rsidP="00B41733">
            <w:pPr>
              <w:rPr>
                <w:rFonts w:ascii="Arial" w:hAnsi="Arial" w:cs="Arial"/>
                <w:sz w:val="20"/>
                <w:szCs w:val="20"/>
              </w:rPr>
            </w:pPr>
          </w:p>
          <w:p w14:paraId="62169A1C" w14:textId="0F02A48C" w:rsidR="00EE2510" w:rsidRPr="002B1231" w:rsidRDefault="00C35B86" w:rsidP="00B41733">
            <w:r w:rsidRPr="00E17068">
              <w:rPr>
                <w:rFonts w:ascii="Arial" w:hAnsi="Arial" w:cs="Arial"/>
                <w:b/>
                <w:sz w:val="20"/>
                <w:szCs w:val="20"/>
              </w:rPr>
              <w:t>Extension activity</w:t>
            </w:r>
            <w:r w:rsidRPr="00C35B86">
              <w:rPr>
                <w:rFonts w:ascii="Arial" w:hAnsi="Arial" w:cs="Arial"/>
                <w:sz w:val="20"/>
                <w:szCs w:val="20"/>
              </w:rPr>
              <w:t xml:space="preserve">: research an additional artwork </w:t>
            </w:r>
            <w:r w:rsidR="00E17068">
              <w:rPr>
                <w:rFonts w:ascii="Arial" w:hAnsi="Arial" w:cs="Arial"/>
                <w:sz w:val="20"/>
                <w:szCs w:val="20"/>
              </w:rPr>
              <w:t xml:space="preserve">to </w:t>
            </w:r>
            <w:proofErr w:type="gramStart"/>
            <w:r w:rsidRPr="00C35B86">
              <w:rPr>
                <w:rFonts w:ascii="Arial" w:hAnsi="Arial" w:cs="Arial"/>
                <w:sz w:val="20"/>
                <w:szCs w:val="20"/>
              </w:rPr>
              <w:t>compare and contrast</w:t>
            </w:r>
            <w:proofErr w:type="gramEnd"/>
          </w:p>
        </w:tc>
      </w:tr>
      <w:tr w:rsidR="00EE2510" w:rsidRPr="004A4E17" w14:paraId="12225884" w14:textId="77777777" w:rsidTr="00B41733">
        <w:tc>
          <w:tcPr>
            <w:tcW w:w="2166" w:type="dxa"/>
            <w:tcMar>
              <w:top w:w="113" w:type="dxa"/>
              <w:bottom w:w="113" w:type="dxa"/>
            </w:tcMar>
          </w:tcPr>
          <w:p w14:paraId="7B38B491" w14:textId="3F011350" w:rsidR="00EE2510" w:rsidRPr="00B94C9F" w:rsidRDefault="00EE2510" w:rsidP="00B41733">
            <w:pPr>
              <w:pStyle w:val="BodyText"/>
              <w:rPr>
                <w:b/>
                <w:lang w:eastAsia="en-GB"/>
              </w:rPr>
            </w:pPr>
            <w:r w:rsidRPr="00B94C9F">
              <w:rPr>
                <w:b/>
                <w:lang w:eastAsia="en-GB"/>
              </w:rPr>
              <w:t>Week 7</w:t>
            </w:r>
          </w:p>
          <w:p w14:paraId="55E29C19" w14:textId="091B652A" w:rsidR="00EE2510" w:rsidRDefault="00EE2510" w:rsidP="00B41733">
            <w:pPr>
              <w:pStyle w:val="BodyText"/>
              <w:rPr>
                <w:lang w:eastAsia="en-GB"/>
              </w:rPr>
            </w:pPr>
            <w:r>
              <w:rPr>
                <w:lang w:eastAsia="en-GB"/>
              </w:rPr>
              <w:t>Reflect on work to develop ideas</w:t>
            </w:r>
          </w:p>
          <w:p w14:paraId="7B04BBA5" w14:textId="77777777" w:rsidR="00B94C9F" w:rsidRDefault="00B94C9F" w:rsidP="00B41733">
            <w:pPr>
              <w:pStyle w:val="BodyText"/>
              <w:rPr>
                <w:lang w:eastAsia="en-GB"/>
              </w:rPr>
            </w:pPr>
          </w:p>
          <w:p w14:paraId="0F48FEEC" w14:textId="0495DC67" w:rsidR="00C35B86" w:rsidRPr="00B94C9F" w:rsidRDefault="00C35B86" w:rsidP="00B41733">
            <w:pPr>
              <w:pStyle w:val="BodyText"/>
              <w:rPr>
                <w:b/>
                <w:color w:val="E21951"/>
                <w:lang w:eastAsia="en-GB"/>
              </w:rPr>
            </w:pPr>
            <w:r w:rsidRPr="00B94C9F">
              <w:rPr>
                <w:b/>
                <w:color w:val="E21951"/>
                <w:lang w:eastAsia="en-GB"/>
              </w:rPr>
              <w:t>KC3</w:t>
            </w:r>
          </w:p>
          <w:p w14:paraId="7F734A85" w14:textId="10AB5976" w:rsidR="00EE2510" w:rsidRDefault="00EE2510" w:rsidP="00B94C9F">
            <w:pPr>
              <w:pStyle w:val="BodyText"/>
              <w:rPr>
                <w:lang w:eastAsia="en-GB"/>
              </w:rPr>
            </w:pPr>
            <w:r w:rsidRPr="00B94C9F">
              <w:rPr>
                <w:b/>
                <w:color w:val="E21951"/>
                <w:lang w:eastAsia="en-GB"/>
              </w:rPr>
              <w:t>KC5</w:t>
            </w:r>
          </w:p>
        </w:tc>
        <w:tc>
          <w:tcPr>
            <w:tcW w:w="2126" w:type="dxa"/>
            <w:tcMar>
              <w:top w:w="113" w:type="dxa"/>
              <w:bottom w:w="113" w:type="dxa"/>
            </w:tcMar>
          </w:tcPr>
          <w:p w14:paraId="42E7F54C" w14:textId="661D6A94" w:rsidR="00EE2510" w:rsidRDefault="00EE2510" w:rsidP="00B41733">
            <w:pPr>
              <w:pStyle w:val="BodyText"/>
              <w:rPr>
                <w:lang w:eastAsia="en-GB"/>
              </w:rPr>
            </w:pPr>
            <w:r>
              <w:rPr>
                <w:lang w:eastAsia="en-GB"/>
              </w:rPr>
              <w:t>AO3</w:t>
            </w:r>
            <w:r w:rsidR="00812BE1">
              <w:rPr>
                <w:lang w:eastAsia="en-GB"/>
              </w:rPr>
              <w:t xml:space="preserve"> D</w:t>
            </w:r>
            <w:r>
              <w:rPr>
                <w:lang w:eastAsia="en-GB"/>
              </w:rPr>
              <w:t>evelop ideas through investigations informed by contextual and other sources, demonstrating analytical and critical understanding</w:t>
            </w:r>
          </w:p>
          <w:p w14:paraId="1E3FBBDC" w14:textId="77777777" w:rsidR="00EE2510" w:rsidRDefault="00EE2510" w:rsidP="00B41733">
            <w:pPr>
              <w:pStyle w:val="BodyText"/>
              <w:rPr>
                <w:lang w:eastAsia="en-GB"/>
              </w:rPr>
            </w:pPr>
          </w:p>
          <w:p w14:paraId="04FECC2D" w14:textId="26689C66" w:rsidR="00EE2510" w:rsidRDefault="00EE2510" w:rsidP="006E5DBC">
            <w:pPr>
              <w:pStyle w:val="BodyText"/>
              <w:rPr>
                <w:lang w:eastAsia="en-GB"/>
              </w:rPr>
            </w:pPr>
            <w:r>
              <w:rPr>
                <w:lang w:eastAsia="en-GB"/>
              </w:rPr>
              <w:lastRenderedPageBreak/>
              <w:t>AO2</w:t>
            </w:r>
            <w:r w:rsidR="00E845C5">
              <w:rPr>
                <w:lang w:eastAsia="en-GB"/>
              </w:rPr>
              <w:t xml:space="preserve"> </w:t>
            </w:r>
            <w:r w:rsidR="00812BE1">
              <w:rPr>
                <w:lang w:eastAsia="en-GB"/>
              </w:rPr>
              <w:t>R</w:t>
            </w:r>
            <w:r>
              <w:rPr>
                <w:lang w:eastAsia="en-GB"/>
              </w:rPr>
              <w:t>eview and refin</w:t>
            </w:r>
            <w:r w:rsidR="006E5DBC">
              <w:rPr>
                <w:lang w:eastAsia="en-GB"/>
              </w:rPr>
              <w:t>e</w:t>
            </w:r>
            <w:r>
              <w:rPr>
                <w:lang w:eastAsia="en-GB"/>
              </w:rPr>
              <w:t xml:space="preserve"> ideas as work develops</w:t>
            </w:r>
          </w:p>
        </w:tc>
        <w:tc>
          <w:tcPr>
            <w:tcW w:w="10304" w:type="dxa"/>
            <w:tcMar>
              <w:top w:w="113" w:type="dxa"/>
              <w:bottom w:w="113" w:type="dxa"/>
            </w:tcMar>
          </w:tcPr>
          <w:p w14:paraId="4AAA7454" w14:textId="35AD9CA4" w:rsidR="00EE2510" w:rsidRDefault="00EE2510" w:rsidP="00223A8B">
            <w:pPr>
              <w:rPr>
                <w:rFonts w:ascii="Arial" w:hAnsi="Arial" w:cs="Arial"/>
                <w:b/>
                <w:sz w:val="20"/>
                <w:szCs w:val="20"/>
              </w:rPr>
            </w:pPr>
            <w:r w:rsidRPr="00223A8B">
              <w:rPr>
                <w:rFonts w:ascii="Arial" w:hAnsi="Arial" w:cs="Arial"/>
                <w:b/>
                <w:sz w:val="20"/>
                <w:szCs w:val="20"/>
              </w:rPr>
              <w:lastRenderedPageBreak/>
              <w:t>Developing ideas linked to the theme</w:t>
            </w:r>
          </w:p>
          <w:p w14:paraId="784BA581" w14:textId="0BA1D327" w:rsidR="00AC0DA3" w:rsidRDefault="00AC0DA3" w:rsidP="00B41733">
            <w:pPr>
              <w:pStyle w:val="BodyText"/>
              <w:numPr>
                <w:ilvl w:val="0"/>
                <w:numId w:val="18"/>
              </w:numPr>
            </w:pPr>
            <w:r>
              <w:t xml:space="preserve">The more </w:t>
            </w:r>
            <w:r w:rsidR="0090496A">
              <w:t xml:space="preserve">learners </w:t>
            </w:r>
            <w:proofErr w:type="gramStart"/>
            <w:r w:rsidR="0090496A">
              <w:t>are able to</w:t>
            </w:r>
            <w:proofErr w:type="gramEnd"/>
            <w:r w:rsidR="0090496A">
              <w:t xml:space="preserve"> gather in-</w:t>
            </w:r>
            <w:r>
              <w:t>depth and detailed images exploring the theme, the more options they will have for developing them into a final outcome.</w:t>
            </w:r>
          </w:p>
          <w:p w14:paraId="7E75036D" w14:textId="2D4385D1" w:rsidR="00EE2510" w:rsidRDefault="00EE2510" w:rsidP="00B41733">
            <w:pPr>
              <w:pStyle w:val="BodyText"/>
              <w:numPr>
                <w:ilvl w:val="0"/>
                <w:numId w:val="18"/>
              </w:numPr>
            </w:pPr>
            <w:r>
              <w:t xml:space="preserve">Learners use this artist research as inspiration for developing a composition for their </w:t>
            </w:r>
            <w:proofErr w:type="gramStart"/>
            <w:r>
              <w:t>final outcome</w:t>
            </w:r>
            <w:proofErr w:type="gramEnd"/>
            <w:r>
              <w:t xml:space="preserve">. This could be in terms of subject matter, context, media use, </w:t>
            </w:r>
            <w:r w:rsidR="006F102A">
              <w:t>and colour</w:t>
            </w:r>
            <w:r>
              <w:t xml:space="preserve"> use.</w:t>
            </w:r>
          </w:p>
          <w:p w14:paraId="6A115E7D" w14:textId="12716BE9" w:rsidR="00EE2510" w:rsidRDefault="00EE2510" w:rsidP="00B41733">
            <w:pPr>
              <w:pStyle w:val="BodyText"/>
              <w:numPr>
                <w:ilvl w:val="0"/>
                <w:numId w:val="18"/>
              </w:numPr>
            </w:pPr>
            <w:r>
              <w:t xml:space="preserve">Complete </w:t>
            </w:r>
            <w:r w:rsidR="001A2147">
              <w:t xml:space="preserve">three </w:t>
            </w:r>
            <w:r>
              <w:t xml:space="preserve">thumbnail pencil sketches outlining different composition options. </w:t>
            </w:r>
          </w:p>
          <w:p w14:paraId="21909C7B" w14:textId="77777777" w:rsidR="00EE2510" w:rsidRDefault="00EE2510" w:rsidP="00B41733">
            <w:pPr>
              <w:pStyle w:val="BodyText"/>
              <w:rPr>
                <w:b/>
              </w:rPr>
            </w:pPr>
          </w:p>
          <w:p w14:paraId="43CFDF2B" w14:textId="0C6EBAD8" w:rsidR="00EE2510" w:rsidRPr="0088731E" w:rsidRDefault="002B1231" w:rsidP="00223A8B">
            <w:pPr>
              <w:pStyle w:val="BodyText"/>
              <w:rPr>
                <w:b/>
              </w:rPr>
            </w:pPr>
            <w:r>
              <w:rPr>
                <w:b/>
              </w:rPr>
              <w:t>Using peer / self-</w:t>
            </w:r>
            <w:r w:rsidR="00EE2510" w:rsidRPr="0088731E">
              <w:rPr>
                <w:b/>
              </w:rPr>
              <w:t xml:space="preserve">assessment </w:t>
            </w:r>
            <w:r w:rsidR="00EE2510">
              <w:rPr>
                <w:b/>
              </w:rPr>
              <w:t>to</w:t>
            </w:r>
            <w:r w:rsidR="00EE2510" w:rsidRPr="0088731E">
              <w:rPr>
                <w:b/>
              </w:rPr>
              <w:t xml:space="preserve"> reflect on work</w:t>
            </w:r>
            <w:r w:rsidR="00EE2510">
              <w:rPr>
                <w:b/>
              </w:rPr>
              <w:t xml:space="preserve"> completed so far</w:t>
            </w:r>
          </w:p>
          <w:p w14:paraId="6538953E" w14:textId="58C89B42" w:rsidR="00EE2510" w:rsidRDefault="00EE2510" w:rsidP="00B41733">
            <w:pPr>
              <w:pStyle w:val="BodyText"/>
              <w:numPr>
                <w:ilvl w:val="0"/>
                <w:numId w:val="19"/>
              </w:numPr>
            </w:pPr>
            <w:r>
              <w:lastRenderedPageBreak/>
              <w:t xml:space="preserve">Teacher creates a checklist of tasks set so far which learners use to review their work, completing any outstanding tasks. </w:t>
            </w:r>
          </w:p>
          <w:p w14:paraId="46C2686E" w14:textId="77777777" w:rsidR="00EE2510" w:rsidRDefault="00EE2510" w:rsidP="00B41733">
            <w:pPr>
              <w:pStyle w:val="BodyText"/>
              <w:numPr>
                <w:ilvl w:val="0"/>
                <w:numId w:val="19"/>
              </w:numPr>
            </w:pPr>
            <w:r>
              <w:t>Peer assessment – learners refer to the mark scheme to assess each other’s work done so far.</w:t>
            </w:r>
          </w:p>
          <w:p w14:paraId="2B2D15EF" w14:textId="77777777" w:rsidR="00EE2510" w:rsidRDefault="00EE2510" w:rsidP="00B41733">
            <w:pPr>
              <w:pStyle w:val="BodyText"/>
              <w:numPr>
                <w:ilvl w:val="0"/>
                <w:numId w:val="19"/>
              </w:numPr>
            </w:pPr>
            <w:r>
              <w:t xml:space="preserve">Learners review their own work and identify strengths in terms of media and process. </w:t>
            </w:r>
          </w:p>
          <w:p w14:paraId="7BAF40B8" w14:textId="244579FA" w:rsidR="00EE2510" w:rsidRDefault="00EE2510" w:rsidP="00B41733">
            <w:pPr>
              <w:pStyle w:val="BodyText"/>
              <w:numPr>
                <w:ilvl w:val="0"/>
                <w:numId w:val="19"/>
              </w:numPr>
            </w:pPr>
            <w:r>
              <w:t xml:space="preserve">Learners reflect on their work to identify the most successful option from the </w:t>
            </w:r>
            <w:r w:rsidR="001A2147">
              <w:t xml:space="preserve">three </w:t>
            </w:r>
            <w:r>
              <w:t xml:space="preserve">thumbnail sketches </w:t>
            </w:r>
            <w:proofErr w:type="gramStart"/>
            <w:r>
              <w:t>in order to</w:t>
            </w:r>
            <w:proofErr w:type="gramEnd"/>
            <w:r>
              <w:t xml:space="preserve"> select the one they would like to pursue further to develop their final outcome.  </w:t>
            </w:r>
          </w:p>
          <w:p w14:paraId="0B072D03" w14:textId="77777777" w:rsidR="008F00D8" w:rsidRDefault="008F00D8" w:rsidP="00B41733">
            <w:pPr>
              <w:pStyle w:val="BodyText"/>
            </w:pPr>
          </w:p>
          <w:p w14:paraId="47F1B9A6" w14:textId="26B85C49" w:rsidR="008F00D8" w:rsidRDefault="00EE2510" w:rsidP="00B41733">
            <w:pPr>
              <w:pStyle w:val="BodyText"/>
            </w:pPr>
            <w:r>
              <w:t>Annotate ideas and reflections making links to artists’ research where necessary.</w:t>
            </w:r>
          </w:p>
          <w:p w14:paraId="09B92308" w14:textId="77777777" w:rsidR="00223A8B" w:rsidRDefault="00223A8B" w:rsidP="00B41733">
            <w:pPr>
              <w:pStyle w:val="BodyText"/>
            </w:pPr>
          </w:p>
          <w:p w14:paraId="3DEB9791" w14:textId="4D1B9868" w:rsidR="008F00D8" w:rsidRPr="003E7BAB" w:rsidRDefault="008F00D8" w:rsidP="00B94C9F">
            <w:pPr>
              <w:pStyle w:val="BodyText"/>
              <w:rPr>
                <w:b/>
              </w:rPr>
            </w:pPr>
            <w:r w:rsidRPr="008F00D8">
              <w:rPr>
                <w:b/>
              </w:rPr>
              <w:t>Extension activity</w:t>
            </w:r>
            <w:r w:rsidR="00B94C9F">
              <w:t>: E</w:t>
            </w:r>
            <w:r>
              <w:t>xtend a study that they had found most interesting by developing it using a different media.</w:t>
            </w:r>
          </w:p>
        </w:tc>
      </w:tr>
      <w:tr w:rsidR="00EE2510" w:rsidRPr="004A4E17" w14:paraId="502465F7" w14:textId="77777777" w:rsidTr="00B41733">
        <w:trPr>
          <w:trHeight w:val="3705"/>
        </w:trPr>
        <w:tc>
          <w:tcPr>
            <w:tcW w:w="2166" w:type="dxa"/>
            <w:tcMar>
              <w:top w:w="113" w:type="dxa"/>
              <w:bottom w:w="113" w:type="dxa"/>
            </w:tcMar>
          </w:tcPr>
          <w:p w14:paraId="1B092257" w14:textId="76709E52" w:rsidR="00EE2510" w:rsidRPr="00B94C9F" w:rsidRDefault="00EE2510" w:rsidP="00B41733">
            <w:pPr>
              <w:pStyle w:val="BodyText"/>
              <w:rPr>
                <w:b/>
                <w:lang w:eastAsia="en-GB"/>
              </w:rPr>
            </w:pPr>
            <w:r w:rsidRPr="00B94C9F">
              <w:rPr>
                <w:b/>
                <w:lang w:eastAsia="en-GB"/>
              </w:rPr>
              <w:lastRenderedPageBreak/>
              <w:t>Week</w:t>
            </w:r>
            <w:r w:rsidR="00B94C9F">
              <w:rPr>
                <w:b/>
                <w:lang w:eastAsia="en-GB"/>
              </w:rPr>
              <w:t>s</w:t>
            </w:r>
            <w:r w:rsidRPr="00B94C9F">
              <w:rPr>
                <w:b/>
                <w:lang w:eastAsia="en-GB"/>
              </w:rPr>
              <w:t xml:space="preserve"> 8</w:t>
            </w:r>
            <w:r w:rsidR="00223A8B" w:rsidRPr="00B94C9F">
              <w:rPr>
                <w:b/>
                <w:lang w:eastAsia="en-GB"/>
              </w:rPr>
              <w:t>–</w:t>
            </w:r>
            <w:r w:rsidRPr="00B94C9F">
              <w:rPr>
                <w:b/>
                <w:lang w:eastAsia="en-GB"/>
              </w:rPr>
              <w:t>10</w:t>
            </w:r>
          </w:p>
          <w:p w14:paraId="204E978F" w14:textId="21AD8D46" w:rsidR="00EE2510" w:rsidRDefault="00EE2510" w:rsidP="00223A8B">
            <w:pPr>
              <w:pStyle w:val="BodyText"/>
              <w:rPr>
                <w:lang w:eastAsia="en-GB"/>
              </w:rPr>
            </w:pPr>
            <w:r>
              <w:rPr>
                <w:lang w:eastAsia="en-GB"/>
              </w:rPr>
              <w:t xml:space="preserve">Complete </w:t>
            </w:r>
            <w:proofErr w:type="gramStart"/>
            <w:r>
              <w:rPr>
                <w:lang w:eastAsia="en-GB"/>
              </w:rPr>
              <w:t>a final outcome</w:t>
            </w:r>
            <w:proofErr w:type="gramEnd"/>
          </w:p>
        </w:tc>
        <w:tc>
          <w:tcPr>
            <w:tcW w:w="2126" w:type="dxa"/>
            <w:tcMar>
              <w:top w:w="113" w:type="dxa"/>
              <w:bottom w:w="113" w:type="dxa"/>
            </w:tcMar>
          </w:tcPr>
          <w:p w14:paraId="653DD211" w14:textId="2D01C760" w:rsidR="00EE2510" w:rsidRDefault="00EE2510" w:rsidP="00B41733">
            <w:pPr>
              <w:pStyle w:val="BodyText"/>
              <w:rPr>
                <w:lang w:eastAsia="en-GB"/>
              </w:rPr>
            </w:pPr>
            <w:r>
              <w:rPr>
                <w:lang w:eastAsia="en-GB"/>
              </w:rPr>
              <w:t>AO2</w:t>
            </w:r>
            <w:r w:rsidR="00812BE1">
              <w:rPr>
                <w:lang w:eastAsia="en-GB"/>
              </w:rPr>
              <w:t xml:space="preserve"> E</w:t>
            </w:r>
            <w:r>
              <w:rPr>
                <w:lang w:eastAsia="en-GB"/>
              </w:rPr>
              <w:t xml:space="preserve">xplore and select appropriate resources, media, materials, techniques and processes, reviewing and refining ideas as work develops </w:t>
            </w:r>
          </w:p>
          <w:p w14:paraId="0AE41E08" w14:textId="77777777" w:rsidR="00EE2510" w:rsidRDefault="00EE2510" w:rsidP="00B41733">
            <w:pPr>
              <w:pStyle w:val="BodyText"/>
              <w:rPr>
                <w:lang w:eastAsia="en-GB"/>
              </w:rPr>
            </w:pPr>
          </w:p>
          <w:p w14:paraId="0219086B" w14:textId="47504FC4" w:rsidR="00EE2510" w:rsidRDefault="00EE2510" w:rsidP="00B41733">
            <w:pPr>
              <w:pStyle w:val="BodyText"/>
              <w:rPr>
                <w:lang w:eastAsia="en-GB"/>
              </w:rPr>
            </w:pPr>
            <w:r>
              <w:rPr>
                <w:lang w:eastAsia="en-GB"/>
              </w:rPr>
              <w:t>AO4</w:t>
            </w:r>
            <w:r w:rsidR="00E845C5">
              <w:rPr>
                <w:lang w:eastAsia="en-GB"/>
              </w:rPr>
              <w:t xml:space="preserve"> </w:t>
            </w:r>
            <w:r w:rsidR="00812BE1">
              <w:t>P</w:t>
            </w:r>
            <w:r w:rsidRPr="00037F8C">
              <w:t>resent a personal and coherent response that realises intentions and, where appropriate, makes conne</w:t>
            </w:r>
            <w:r>
              <w:t>ctions between visual and other elements</w:t>
            </w:r>
          </w:p>
        </w:tc>
        <w:tc>
          <w:tcPr>
            <w:tcW w:w="10304" w:type="dxa"/>
            <w:tcMar>
              <w:top w:w="113" w:type="dxa"/>
              <w:bottom w:w="113" w:type="dxa"/>
            </w:tcMar>
          </w:tcPr>
          <w:p w14:paraId="5E15975B" w14:textId="58887C24" w:rsidR="00EE2510" w:rsidRDefault="00EE2510" w:rsidP="00223A8B">
            <w:pPr>
              <w:pStyle w:val="BodyText"/>
              <w:rPr>
                <w:b/>
              </w:rPr>
            </w:pPr>
            <w:r w:rsidRPr="0088731E">
              <w:rPr>
                <w:b/>
              </w:rPr>
              <w:t xml:space="preserve">Develop a final composition having identified areas of </w:t>
            </w:r>
            <w:r w:rsidR="006971E4">
              <w:rPr>
                <w:b/>
              </w:rPr>
              <w:t xml:space="preserve">interest and areas of </w:t>
            </w:r>
            <w:r w:rsidRPr="0088731E">
              <w:rPr>
                <w:b/>
              </w:rPr>
              <w:t>strength in media use</w:t>
            </w:r>
          </w:p>
          <w:p w14:paraId="070F637F" w14:textId="77777777" w:rsidR="00B94C9F" w:rsidRDefault="00B94C9F" w:rsidP="00223A8B">
            <w:pPr>
              <w:pStyle w:val="BodyText"/>
              <w:rPr>
                <w:b/>
              </w:rPr>
            </w:pPr>
          </w:p>
          <w:p w14:paraId="3F9AD19A" w14:textId="1D440B7E" w:rsidR="00EE2510" w:rsidRDefault="00EE2510" w:rsidP="00B41733">
            <w:pPr>
              <w:pStyle w:val="BodyText"/>
              <w:numPr>
                <w:ilvl w:val="0"/>
                <w:numId w:val="20"/>
              </w:numPr>
            </w:pPr>
            <w:r>
              <w:t>Learners c</w:t>
            </w:r>
            <w:r w:rsidRPr="00F521BA">
              <w:t xml:space="preserve">arry out experiments with technique </w:t>
            </w:r>
            <w:r>
              <w:t xml:space="preserve">and processes in their chosen media, </w:t>
            </w:r>
            <w:r w:rsidRPr="00F521BA">
              <w:t>focusing on the formal elements, line, form, colour and composition</w:t>
            </w:r>
            <w:r>
              <w:t>.</w:t>
            </w:r>
          </w:p>
          <w:p w14:paraId="25A27CAB" w14:textId="02D32CC7" w:rsidR="00EE2510" w:rsidRDefault="00EE2510" w:rsidP="00B41733">
            <w:pPr>
              <w:pStyle w:val="BodyText"/>
              <w:numPr>
                <w:ilvl w:val="0"/>
                <w:numId w:val="20"/>
              </w:numPr>
            </w:pPr>
            <w:r>
              <w:t xml:space="preserve">Identify any new visual imagery that may need to be sourced for the </w:t>
            </w:r>
            <w:proofErr w:type="gramStart"/>
            <w:r>
              <w:t>final outcome</w:t>
            </w:r>
            <w:proofErr w:type="gramEnd"/>
            <w:r>
              <w:t xml:space="preserve"> and complete necessary studies. This may be from direct observation or it may be from second source material.</w:t>
            </w:r>
          </w:p>
          <w:p w14:paraId="412C8B02" w14:textId="359BCDED" w:rsidR="00EE2510" w:rsidRDefault="00EE2510" w:rsidP="00B41733">
            <w:pPr>
              <w:pStyle w:val="BodyText"/>
              <w:numPr>
                <w:ilvl w:val="0"/>
                <w:numId w:val="20"/>
              </w:numPr>
            </w:pPr>
            <w:r>
              <w:t>Lea</w:t>
            </w:r>
            <w:r w:rsidR="00274DBB">
              <w:t>r</w:t>
            </w:r>
            <w:r>
              <w:t>ners p</w:t>
            </w:r>
            <w:r w:rsidRPr="00037F8C">
              <w:t>resent a personal and coherent response that realises intentions and, where appropriate, makes conne</w:t>
            </w:r>
            <w:r>
              <w:t>ctions between visual and other elements</w:t>
            </w:r>
            <w:r w:rsidR="00B94C9F">
              <w:t>.</w:t>
            </w:r>
          </w:p>
          <w:p w14:paraId="15649E95" w14:textId="547C35F1" w:rsidR="00EE2510" w:rsidRPr="00AE1CEE" w:rsidRDefault="00EE2510" w:rsidP="00223A8B">
            <w:pPr>
              <w:pStyle w:val="BodyText"/>
              <w:numPr>
                <w:ilvl w:val="0"/>
                <w:numId w:val="20"/>
              </w:numPr>
            </w:pPr>
            <w:r>
              <w:t xml:space="preserve">Learners </w:t>
            </w:r>
            <w:r w:rsidR="006971E4">
              <w:t>reflect on</w:t>
            </w:r>
            <w:r>
              <w:t xml:space="preserve"> their investigation into their theme and complete </w:t>
            </w:r>
            <w:proofErr w:type="gramStart"/>
            <w:r>
              <w:t>a final outcome</w:t>
            </w:r>
            <w:proofErr w:type="gramEnd"/>
            <w:r>
              <w:t xml:space="preserve"> using ideas, media and process</w:t>
            </w:r>
            <w:r w:rsidR="006971E4">
              <w:t>es</w:t>
            </w:r>
            <w:r>
              <w:t>, and the final compo</w:t>
            </w:r>
            <w:r w:rsidR="00566CC3">
              <w:t>sition sketch</w:t>
            </w:r>
            <w:r w:rsidR="006971E4">
              <w:t>,</w:t>
            </w:r>
            <w:r w:rsidR="00566CC3">
              <w:t xml:space="preserve"> to in</w:t>
            </w:r>
            <w:r>
              <w:t>form their work. They may adapt and change the work as it progresses and they should be encouraged to annotate and reflect on any changes during this process.</w:t>
            </w:r>
          </w:p>
        </w:tc>
      </w:tr>
      <w:tr w:rsidR="00EE2510" w:rsidRPr="004A4E17" w14:paraId="4FC1BC13" w14:textId="77777777" w:rsidTr="00B41733">
        <w:tc>
          <w:tcPr>
            <w:tcW w:w="2166" w:type="dxa"/>
            <w:tcMar>
              <w:top w:w="113" w:type="dxa"/>
              <w:bottom w:w="113" w:type="dxa"/>
            </w:tcMar>
          </w:tcPr>
          <w:p w14:paraId="592DD879" w14:textId="3AEFE84E" w:rsidR="00EE2510" w:rsidRPr="00B94C9F" w:rsidRDefault="00EE2510" w:rsidP="00B41733">
            <w:pPr>
              <w:pStyle w:val="BodyText"/>
              <w:rPr>
                <w:b/>
                <w:lang w:eastAsia="en-GB"/>
              </w:rPr>
            </w:pPr>
            <w:r w:rsidRPr="00B94C9F">
              <w:rPr>
                <w:b/>
                <w:lang w:eastAsia="en-GB"/>
              </w:rPr>
              <w:t xml:space="preserve">Week 11 </w:t>
            </w:r>
          </w:p>
          <w:p w14:paraId="42C4D30E" w14:textId="02DE94A3" w:rsidR="00EE2510" w:rsidRDefault="00EE2510" w:rsidP="00B41733">
            <w:pPr>
              <w:pStyle w:val="BodyText"/>
              <w:rPr>
                <w:lang w:eastAsia="en-GB"/>
              </w:rPr>
            </w:pPr>
            <w:r>
              <w:rPr>
                <w:lang w:eastAsia="en-GB"/>
              </w:rPr>
              <w:t>Int</w:t>
            </w:r>
            <w:r w:rsidR="00566CC3">
              <w:rPr>
                <w:lang w:eastAsia="en-GB"/>
              </w:rPr>
              <w:t xml:space="preserve">roduction to </w:t>
            </w:r>
            <w:r w:rsidR="00E845C5">
              <w:rPr>
                <w:lang w:eastAsia="en-GB"/>
              </w:rPr>
              <w:t>Project</w:t>
            </w:r>
            <w:r w:rsidR="00566CC3">
              <w:rPr>
                <w:lang w:eastAsia="en-GB"/>
              </w:rPr>
              <w:t xml:space="preserve"> 2 (total 12</w:t>
            </w:r>
            <w:r>
              <w:rPr>
                <w:lang w:eastAsia="en-GB"/>
              </w:rPr>
              <w:t xml:space="preserve"> weeks)</w:t>
            </w:r>
          </w:p>
          <w:p w14:paraId="1C39E119" w14:textId="77777777" w:rsidR="00223A8B" w:rsidRDefault="00223A8B" w:rsidP="00B41733">
            <w:pPr>
              <w:pStyle w:val="BodyText"/>
              <w:rPr>
                <w:lang w:eastAsia="en-GB"/>
              </w:rPr>
            </w:pPr>
          </w:p>
          <w:p w14:paraId="13E1AAA3" w14:textId="7D82C12D" w:rsidR="00EE2510" w:rsidRDefault="00223A8B" w:rsidP="00B41733">
            <w:pPr>
              <w:pStyle w:val="BodyText"/>
              <w:rPr>
                <w:lang w:eastAsia="en-GB"/>
              </w:rPr>
            </w:pPr>
            <w:r>
              <w:rPr>
                <w:lang w:eastAsia="en-GB"/>
              </w:rPr>
              <w:t>Learner led</w:t>
            </w:r>
          </w:p>
          <w:p w14:paraId="5889BA98" w14:textId="77777777" w:rsidR="00223A8B" w:rsidRDefault="00223A8B" w:rsidP="00B41733">
            <w:pPr>
              <w:pStyle w:val="BodyText"/>
              <w:rPr>
                <w:lang w:eastAsia="en-GB"/>
              </w:rPr>
            </w:pPr>
          </w:p>
          <w:p w14:paraId="2D97FDCA" w14:textId="0C05E0B2" w:rsidR="00566CC3" w:rsidRPr="00B94C9F" w:rsidRDefault="00566CC3" w:rsidP="00B41733">
            <w:pPr>
              <w:pStyle w:val="BodyText"/>
              <w:rPr>
                <w:b/>
                <w:color w:val="E21951"/>
                <w:lang w:eastAsia="en-GB"/>
              </w:rPr>
            </w:pPr>
            <w:r w:rsidRPr="00B94C9F">
              <w:rPr>
                <w:b/>
                <w:color w:val="E21951"/>
                <w:lang w:eastAsia="en-GB"/>
              </w:rPr>
              <w:t>KC1</w:t>
            </w:r>
          </w:p>
          <w:p w14:paraId="7A86FCE8" w14:textId="535BEDEE" w:rsidR="00EE2510" w:rsidRPr="00DB2C1F" w:rsidRDefault="00EE2510" w:rsidP="00B41733">
            <w:pPr>
              <w:pStyle w:val="BodyText"/>
              <w:rPr>
                <w:lang w:eastAsia="en-GB"/>
              </w:rPr>
            </w:pPr>
            <w:r w:rsidRPr="00B94C9F">
              <w:rPr>
                <w:b/>
                <w:color w:val="E21951"/>
                <w:lang w:eastAsia="en-GB"/>
              </w:rPr>
              <w:t>KC6</w:t>
            </w:r>
          </w:p>
        </w:tc>
        <w:tc>
          <w:tcPr>
            <w:tcW w:w="2126" w:type="dxa"/>
            <w:tcMar>
              <w:top w:w="113" w:type="dxa"/>
              <w:bottom w:w="113" w:type="dxa"/>
            </w:tcMar>
          </w:tcPr>
          <w:p w14:paraId="27A13D3B" w14:textId="43842025" w:rsidR="00EE2510" w:rsidRDefault="00EE2510" w:rsidP="006E5DBC">
            <w:pPr>
              <w:pStyle w:val="BodyText"/>
              <w:rPr>
                <w:lang w:eastAsia="en-GB"/>
              </w:rPr>
            </w:pPr>
            <w:r>
              <w:rPr>
                <w:lang w:eastAsia="en-GB"/>
              </w:rPr>
              <w:lastRenderedPageBreak/>
              <w:t>AO1</w:t>
            </w:r>
            <w:r w:rsidR="00812BE1">
              <w:rPr>
                <w:lang w:eastAsia="en-GB"/>
              </w:rPr>
              <w:t xml:space="preserve"> R</w:t>
            </w:r>
            <w:r w:rsidR="006E5DBC">
              <w:rPr>
                <w:lang w:eastAsia="en-GB"/>
              </w:rPr>
              <w:t>eflect</w:t>
            </w:r>
            <w:r>
              <w:rPr>
                <w:lang w:eastAsia="en-GB"/>
              </w:rPr>
              <w:t xml:space="preserve"> critically on work and progress</w:t>
            </w:r>
          </w:p>
        </w:tc>
        <w:tc>
          <w:tcPr>
            <w:tcW w:w="10304" w:type="dxa"/>
            <w:tcMar>
              <w:top w:w="113" w:type="dxa"/>
              <w:bottom w:w="113" w:type="dxa"/>
            </w:tcMar>
          </w:tcPr>
          <w:p w14:paraId="6BC6AE00" w14:textId="154E5881" w:rsidR="00EE2510" w:rsidRPr="003A5AE4" w:rsidRDefault="00EE2510" w:rsidP="00223A8B">
            <w:pPr>
              <w:pStyle w:val="BodyText"/>
              <w:rPr>
                <w:b/>
              </w:rPr>
            </w:pPr>
            <w:r w:rsidRPr="003A5AE4">
              <w:rPr>
                <w:b/>
              </w:rPr>
              <w:t xml:space="preserve">Learners select their own theme for </w:t>
            </w:r>
            <w:r w:rsidR="00B94C9F">
              <w:rPr>
                <w:b/>
              </w:rPr>
              <w:t>P</w:t>
            </w:r>
            <w:r w:rsidRPr="003A5AE4">
              <w:rPr>
                <w:b/>
              </w:rPr>
              <w:t>roject</w:t>
            </w:r>
            <w:r w:rsidR="00B94C9F">
              <w:rPr>
                <w:b/>
              </w:rPr>
              <w:t xml:space="preserve"> 2</w:t>
            </w:r>
            <w:r w:rsidRPr="003A5AE4">
              <w:rPr>
                <w:b/>
              </w:rPr>
              <w:t xml:space="preserve"> based on strengths and interests identified in </w:t>
            </w:r>
            <w:r w:rsidR="00E845C5">
              <w:rPr>
                <w:b/>
              </w:rPr>
              <w:t>P</w:t>
            </w:r>
            <w:r w:rsidRPr="003A5AE4">
              <w:rPr>
                <w:b/>
              </w:rPr>
              <w:t>roject 1</w:t>
            </w:r>
          </w:p>
          <w:p w14:paraId="05FE92E3" w14:textId="77777777" w:rsidR="00EE2510" w:rsidRDefault="00EE2510" w:rsidP="00B41733">
            <w:pPr>
              <w:pStyle w:val="BodyText"/>
            </w:pPr>
          </w:p>
          <w:p w14:paraId="419F78BA" w14:textId="444EFF2F" w:rsidR="00B94C9F" w:rsidRDefault="00EE2510" w:rsidP="00B41733">
            <w:pPr>
              <w:pStyle w:val="BodyText"/>
            </w:pPr>
            <w:r w:rsidRPr="0056690C">
              <w:rPr>
                <w:b/>
              </w:rPr>
              <w:t>Independent evaluation</w:t>
            </w:r>
            <w:r>
              <w:t xml:space="preserve"> – lea</w:t>
            </w:r>
            <w:r w:rsidR="006971E4">
              <w:t>r</w:t>
            </w:r>
            <w:r>
              <w:t xml:space="preserve">ners review </w:t>
            </w:r>
            <w:r w:rsidR="00E845C5">
              <w:t>Project</w:t>
            </w:r>
            <w:r w:rsidR="00B94C9F">
              <w:t xml:space="preserve"> 1</w:t>
            </w:r>
            <w:r>
              <w:t xml:space="preserve">. </w:t>
            </w:r>
            <w:r w:rsidR="00566CC3" w:rsidRPr="00B94C9F">
              <w:rPr>
                <w:b/>
              </w:rPr>
              <w:t>(I)</w:t>
            </w:r>
          </w:p>
          <w:p w14:paraId="46195838" w14:textId="7D591CEB" w:rsidR="00EE2510" w:rsidRDefault="00B94C9F" w:rsidP="00B41733">
            <w:pPr>
              <w:pStyle w:val="BodyText"/>
            </w:pPr>
            <w:r>
              <w:t>Suggested activities:</w:t>
            </w:r>
          </w:p>
          <w:p w14:paraId="10576721" w14:textId="50A07D85" w:rsidR="00EE2510" w:rsidRDefault="00EE2510" w:rsidP="00B41733">
            <w:pPr>
              <w:pStyle w:val="BodyText"/>
              <w:numPr>
                <w:ilvl w:val="0"/>
                <w:numId w:val="14"/>
              </w:numPr>
            </w:pPr>
            <w:r>
              <w:t xml:space="preserve">Identify strengths and interests from </w:t>
            </w:r>
            <w:r w:rsidR="00E845C5">
              <w:t>Project</w:t>
            </w:r>
            <w:r>
              <w:t xml:space="preserve"> 1 and give reasons for these decisions.</w:t>
            </w:r>
          </w:p>
          <w:p w14:paraId="44AA8BA7" w14:textId="37FC4324" w:rsidR="00EE2510" w:rsidRDefault="00EE2510" w:rsidP="00B41733">
            <w:pPr>
              <w:pStyle w:val="BodyText"/>
              <w:numPr>
                <w:ilvl w:val="0"/>
                <w:numId w:val="14"/>
              </w:numPr>
            </w:pPr>
            <w:r>
              <w:lastRenderedPageBreak/>
              <w:t xml:space="preserve">Identify two examples from </w:t>
            </w:r>
            <w:r w:rsidR="00E845C5">
              <w:t>Project</w:t>
            </w:r>
            <w:r>
              <w:t xml:space="preserve"> 1 that could be used as a starting point for development in this second project.</w:t>
            </w:r>
          </w:p>
          <w:p w14:paraId="40C74B95" w14:textId="77777777" w:rsidR="00EE2510" w:rsidRDefault="00EE2510" w:rsidP="00B41733">
            <w:pPr>
              <w:pStyle w:val="BodyText"/>
            </w:pPr>
          </w:p>
          <w:p w14:paraId="53F5CCD9" w14:textId="4F7753EE" w:rsidR="00EE2510" w:rsidRDefault="00EE2510" w:rsidP="00B41733">
            <w:pPr>
              <w:pStyle w:val="BodyText"/>
            </w:pPr>
            <w:r w:rsidRPr="0056690C">
              <w:rPr>
                <w:b/>
              </w:rPr>
              <w:t>Peer evaluation</w:t>
            </w:r>
            <w:r w:rsidR="004F0A50">
              <w:rPr>
                <w:b/>
              </w:rPr>
              <w:t xml:space="preserve">: </w:t>
            </w:r>
            <w:r w:rsidR="004F0A50" w:rsidRPr="004F0A50">
              <w:t>L</w:t>
            </w:r>
            <w:r>
              <w:t>earners answer the above questions regarding their peer’s work and share their observations.</w:t>
            </w:r>
          </w:p>
          <w:p w14:paraId="6FB6B81A" w14:textId="49D40C0C" w:rsidR="00EE2510" w:rsidRDefault="00EE2510" w:rsidP="004F0A50">
            <w:r>
              <w:rPr>
                <w:rFonts w:ascii="Arial" w:hAnsi="Arial" w:cs="Arial"/>
                <w:sz w:val="20"/>
                <w:szCs w:val="20"/>
              </w:rPr>
              <w:t xml:space="preserve">Learners may want to continue with the theme introduced in </w:t>
            </w:r>
            <w:r w:rsidR="00E845C5">
              <w:rPr>
                <w:rFonts w:ascii="Arial" w:hAnsi="Arial" w:cs="Arial"/>
                <w:sz w:val="20"/>
                <w:szCs w:val="20"/>
              </w:rPr>
              <w:t>Project</w:t>
            </w:r>
            <w:r>
              <w:rPr>
                <w:rFonts w:ascii="Arial" w:hAnsi="Arial" w:cs="Arial"/>
                <w:sz w:val="20"/>
                <w:szCs w:val="20"/>
              </w:rPr>
              <w:t xml:space="preserve"> </w:t>
            </w:r>
            <w:r w:rsidR="001A2147">
              <w:rPr>
                <w:rFonts w:ascii="Arial" w:hAnsi="Arial" w:cs="Arial"/>
                <w:sz w:val="20"/>
                <w:szCs w:val="20"/>
              </w:rPr>
              <w:t>1</w:t>
            </w:r>
            <w:r w:rsidR="004F0A50">
              <w:rPr>
                <w:rFonts w:ascii="Arial" w:hAnsi="Arial" w:cs="Arial"/>
                <w:sz w:val="20"/>
                <w:szCs w:val="20"/>
              </w:rPr>
              <w:t>.</w:t>
            </w:r>
            <w:r>
              <w:rPr>
                <w:rFonts w:ascii="Arial" w:hAnsi="Arial" w:cs="Arial"/>
                <w:sz w:val="20"/>
                <w:szCs w:val="20"/>
              </w:rPr>
              <w:t xml:space="preserve"> </w:t>
            </w:r>
            <w:r w:rsidR="004F0A50">
              <w:rPr>
                <w:rFonts w:ascii="Arial" w:hAnsi="Arial" w:cs="Arial"/>
                <w:sz w:val="20"/>
                <w:szCs w:val="20"/>
              </w:rPr>
              <w:t>T</w:t>
            </w:r>
            <w:r>
              <w:rPr>
                <w:rFonts w:ascii="Arial" w:hAnsi="Arial" w:cs="Arial"/>
                <w:sz w:val="20"/>
                <w:szCs w:val="20"/>
              </w:rPr>
              <w:t xml:space="preserve">hey may </w:t>
            </w:r>
            <w:r w:rsidR="006971E4">
              <w:rPr>
                <w:rFonts w:ascii="Arial" w:hAnsi="Arial" w:cs="Arial"/>
                <w:sz w:val="20"/>
                <w:szCs w:val="20"/>
              </w:rPr>
              <w:t>wish</w:t>
            </w:r>
            <w:r>
              <w:rPr>
                <w:rFonts w:ascii="Arial" w:hAnsi="Arial" w:cs="Arial"/>
                <w:sz w:val="20"/>
                <w:szCs w:val="20"/>
              </w:rPr>
              <w:t xml:space="preserve"> to select a theme that builds on aspects </w:t>
            </w:r>
            <w:r w:rsidR="00AA77AD">
              <w:rPr>
                <w:rFonts w:ascii="Arial" w:hAnsi="Arial" w:cs="Arial"/>
                <w:sz w:val="20"/>
                <w:szCs w:val="20"/>
              </w:rPr>
              <w:t>of</w:t>
            </w:r>
            <w:r>
              <w:rPr>
                <w:rFonts w:ascii="Arial" w:hAnsi="Arial" w:cs="Arial"/>
                <w:sz w:val="20"/>
                <w:szCs w:val="20"/>
              </w:rPr>
              <w:t xml:space="preserve"> their studies from </w:t>
            </w:r>
            <w:r w:rsidR="00E845C5">
              <w:rPr>
                <w:rFonts w:ascii="Arial" w:hAnsi="Arial" w:cs="Arial"/>
                <w:sz w:val="20"/>
                <w:szCs w:val="20"/>
              </w:rPr>
              <w:t>Project</w:t>
            </w:r>
            <w:r>
              <w:rPr>
                <w:rFonts w:ascii="Arial" w:hAnsi="Arial" w:cs="Arial"/>
                <w:sz w:val="20"/>
                <w:szCs w:val="20"/>
              </w:rPr>
              <w:t xml:space="preserve"> </w:t>
            </w:r>
            <w:r w:rsidR="001A2147">
              <w:rPr>
                <w:rFonts w:ascii="Arial" w:hAnsi="Arial" w:cs="Arial"/>
                <w:sz w:val="20"/>
                <w:szCs w:val="20"/>
              </w:rPr>
              <w:t>1</w:t>
            </w:r>
            <w:r>
              <w:rPr>
                <w:rFonts w:ascii="Arial" w:hAnsi="Arial" w:cs="Arial"/>
                <w:sz w:val="20"/>
                <w:szCs w:val="20"/>
              </w:rPr>
              <w:t xml:space="preserve">, for example local architecture relevant to them in some way (school, home, spiritual, leisure) or their local landscape, or they may have been inspired to investigate a new theme completely from artists work they have seen. </w:t>
            </w:r>
          </w:p>
        </w:tc>
      </w:tr>
      <w:tr w:rsidR="00EE2510" w:rsidRPr="004A4E17" w14:paraId="653B46F2" w14:textId="77777777" w:rsidTr="00B41733">
        <w:tc>
          <w:tcPr>
            <w:tcW w:w="2166" w:type="dxa"/>
            <w:tcMar>
              <w:top w:w="113" w:type="dxa"/>
              <w:bottom w:w="113" w:type="dxa"/>
            </w:tcMar>
          </w:tcPr>
          <w:p w14:paraId="39785512" w14:textId="6DBE402F" w:rsidR="00EE2510" w:rsidRPr="00B62A17" w:rsidRDefault="00EE2510" w:rsidP="00B41733">
            <w:pPr>
              <w:pStyle w:val="BodyText"/>
              <w:rPr>
                <w:b/>
                <w:lang w:eastAsia="en-GB"/>
              </w:rPr>
            </w:pPr>
            <w:r w:rsidRPr="00B62A17">
              <w:rPr>
                <w:b/>
                <w:lang w:eastAsia="en-GB"/>
              </w:rPr>
              <w:lastRenderedPageBreak/>
              <w:t>Week 12</w:t>
            </w:r>
          </w:p>
          <w:p w14:paraId="26385668" w14:textId="5183592C" w:rsidR="00EE2510" w:rsidRDefault="00EE2510" w:rsidP="00B41733">
            <w:pPr>
              <w:pStyle w:val="BodyText"/>
              <w:rPr>
                <w:lang w:eastAsia="en-GB"/>
              </w:rPr>
            </w:pPr>
            <w:r>
              <w:rPr>
                <w:lang w:eastAsia="en-GB"/>
              </w:rPr>
              <w:t>Artist research</w:t>
            </w:r>
          </w:p>
          <w:p w14:paraId="3700DC1B" w14:textId="77777777" w:rsidR="00223A8B" w:rsidRDefault="00223A8B" w:rsidP="00B41733">
            <w:pPr>
              <w:pStyle w:val="BodyText"/>
              <w:rPr>
                <w:lang w:eastAsia="en-GB"/>
              </w:rPr>
            </w:pPr>
          </w:p>
          <w:p w14:paraId="5A579A10" w14:textId="52287333" w:rsidR="00C35B86" w:rsidRPr="00B94C9F" w:rsidRDefault="00C35B86" w:rsidP="00B41733">
            <w:pPr>
              <w:pStyle w:val="BodyText"/>
              <w:rPr>
                <w:b/>
                <w:color w:val="E21951"/>
                <w:lang w:eastAsia="en-GB"/>
              </w:rPr>
            </w:pPr>
            <w:r w:rsidRPr="00B94C9F">
              <w:rPr>
                <w:b/>
                <w:color w:val="E21951"/>
                <w:lang w:eastAsia="en-GB"/>
              </w:rPr>
              <w:t>KC6</w:t>
            </w:r>
          </w:p>
          <w:p w14:paraId="43F4E2E1" w14:textId="36B14C40" w:rsidR="00C35B86" w:rsidRPr="00DB2C1F" w:rsidRDefault="00C35B86" w:rsidP="00B41733">
            <w:pPr>
              <w:pStyle w:val="BodyText"/>
              <w:rPr>
                <w:lang w:eastAsia="en-GB"/>
              </w:rPr>
            </w:pPr>
            <w:r w:rsidRPr="00B94C9F">
              <w:rPr>
                <w:b/>
                <w:color w:val="E21951"/>
                <w:lang w:eastAsia="en-GB"/>
              </w:rPr>
              <w:t>KC5</w:t>
            </w:r>
          </w:p>
        </w:tc>
        <w:tc>
          <w:tcPr>
            <w:tcW w:w="2126" w:type="dxa"/>
            <w:tcMar>
              <w:top w:w="113" w:type="dxa"/>
              <w:bottom w:w="113" w:type="dxa"/>
            </w:tcMar>
          </w:tcPr>
          <w:p w14:paraId="24B0A164" w14:textId="66FD735C" w:rsidR="00EE2510" w:rsidRDefault="00EE2510" w:rsidP="00223A8B">
            <w:pPr>
              <w:pStyle w:val="BodyText"/>
              <w:rPr>
                <w:lang w:eastAsia="en-GB"/>
              </w:rPr>
            </w:pPr>
            <w:r>
              <w:rPr>
                <w:lang w:eastAsia="en-GB"/>
              </w:rPr>
              <w:t>AO3</w:t>
            </w:r>
            <w:r w:rsidR="00E845C5">
              <w:rPr>
                <w:lang w:eastAsia="en-GB"/>
              </w:rPr>
              <w:t xml:space="preserve"> </w:t>
            </w:r>
            <w:r w:rsidR="00812BE1">
              <w:rPr>
                <w:lang w:eastAsia="en-GB"/>
              </w:rPr>
              <w:t>D</w:t>
            </w:r>
            <w:r>
              <w:rPr>
                <w:lang w:eastAsia="en-GB"/>
              </w:rPr>
              <w:t>evelop ideas through investigations informed by contextual and other sources, demonstrating analytical and critical understanding</w:t>
            </w:r>
          </w:p>
        </w:tc>
        <w:tc>
          <w:tcPr>
            <w:tcW w:w="10304" w:type="dxa"/>
            <w:tcMar>
              <w:top w:w="113" w:type="dxa"/>
              <w:bottom w:w="113" w:type="dxa"/>
            </w:tcMar>
          </w:tcPr>
          <w:p w14:paraId="21662A0E" w14:textId="02C07A05" w:rsidR="00223A8B" w:rsidRDefault="00EE2510" w:rsidP="00223A8B">
            <w:pPr>
              <w:pStyle w:val="BodyText"/>
              <w:rPr>
                <w:b/>
              </w:rPr>
            </w:pPr>
            <w:r w:rsidRPr="003A5AE4">
              <w:rPr>
                <w:b/>
              </w:rPr>
              <w:t>Gallery, artist, museum or site visits</w:t>
            </w:r>
          </w:p>
          <w:p w14:paraId="2D15BBB4" w14:textId="77777777" w:rsidR="00B94C9F" w:rsidRDefault="00B94C9F" w:rsidP="00223A8B">
            <w:pPr>
              <w:pStyle w:val="BodyText"/>
              <w:rPr>
                <w:b/>
              </w:rPr>
            </w:pPr>
          </w:p>
          <w:p w14:paraId="134102AD" w14:textId="15C77F2A" w:rsidR="00EE2510" w:rsidRDefault="00EE2510" w:rsidP="00223A8B">
            <w:pPr>
              <w:pStyle w:val="BodyText"/>
            </w:pPr>
            <w:r>
              <w:t xml:space="preserve">Learners continue to explore options for their theme for this project. Gallery, museum and site visits </w:t>
            </w:r>
            <w:r w:rsidRPr="009124D1">
              <w:t xml:space="preserve">can inspire and generate interest and create a sense of investigation and curiosity. </w:t>
            </w:r>
            <w:r>
              <w:t>It is important that learners get the opportunity to view the work of other artists first hand. This includes local architecture or crafts people at work.</w:t>
            </w:r>
          </w:p>
          <w:p w14:paraId="31056832" w14:textId="77777777" w:rsidR="00B94C9F" w:rsidRDefault="00B94C9F" w:rsidP="00B41733">
            <w:pPr>
              <w:rPr>
                <w:rFonts w:ascii="Arial" w:hAnsi="Arial" w:cs="Arial"/>
                <w:sz w:val="20"/>
                <w:szCs w:val="20"/>
              </w:rPr>
            </w:pPr>
          </w:p>
          <w:p w14:paraId="578C2A03" w14:textId="03808AC6" w:rsidR="00EE2510" w:rsidRPr="0056690C" w:rsidRDefault="00EE2510" w:rsidP="00B41733">
            <w:pPr>
              <w:rPr>
                <w:rFonts w:ascii="Arial" w:hAnsi="Arial" w:cs="Arial"/>
                <w:sz w:val="20"/>
                <w:szCs w:val="20"/>
              </w:rPr>
            </w:pPr>
            <w:r w:rsidRPr="0056690C">
              <w:rPr>
                <w:rFonts w:ascii="Arial" w:hAnsi="Arial" w:cs="Arial"/>
                <w:sz w:val="20"/>
                <w:szCs w:val="20"/>
              </w:rPr>
              <w:t>Learners</w:t>
            </w:r>
            <w:r w:rsidR="00B94C9F">
              <w:rPr>
                <w:rFonts w:ascii="Arial" w:hAnsi="Arial" w:cs="Arial"/>
                <w:sz w:val="20"/>
                <w:szCs w:val="20"/>
              </w:rPr>
              <w:t xml:space="preserve"> </w:t>
            </w:r>
            <w:r w:rsidRPr="0056690C">
              <w:rPr>
                <w:rFonts w:ascii="Arial" w:hAnsi="Arial" w:cs="Arial"/>
                <w:sz w:val="20"/>
                <w:szCs w:val="20"/>
              </w:rPr>
              <w:t>complete the following tasks;</w:t>
            </w:r>
          </w:p>
          <w:p w14:paraId="7A36A8F7" w14:textId="0FF3AF6B" w:rsidR="00EE2510" w:rsidRPr="0056690C" w:rsidRDefault="00EE2510" w:rsidP="00B41733">
            <w:pPr>
              <w:pStyle w:val="ListParagraph"/>
              <w:numPr>
                <w:ilvl w:val="0"/>
                <w:numId w:val="14"/>
              </w:numPr>
              <w:rPr>
                <w:rFonts w:cs="Arial"/>
              </w:rPr>
            </w:pPr>
            <w:r w:rsidRPr="0056690C">
              <w:rPr>
                <w:rFonts w:cs="Arial"/>
              </w:rPr>
              <w:t>Select one piece from the exhibition, museum or location site</w:t>
            </w:r>
            <w:r w:rsidR="00B94C9F">
              <w:rPr>
                <w:rFonts w:cs="Arial"/>
              </w:rPr>
              <w:t>.</w:t>
            </w:r>
            <w:r w:rsidR="00C35B86">
              <w:rPr>
                <w:rFonts w:cs="Arial"/>
              </w:rPr>
              <w:t xml:space="preserve"> </w:t>
            </w:r>
            <w:r w:rsidR="00C35B86" w:rsidRPr="00B94C9F">
              <w:rPr>
                <w:rFonts w:cs="Arial"/>
                <w:b/>
              </w:rPr>
              <w:t>(I)</w:t>
            </w:r>
          </w:p>
          <w:p w14:paraId="0D3ED471" w14:textId="3F971AC1" w:rsidR="00EE2510" w:rsidRPr="0056690C" w:rsidRDefault="00EE2510" w:rsidP="00B41733">
            <w:pPr>
              <w:pStyle w:val="ListParagraph"/>
              <w:numPr>
                <w:ilvl w:val="0"/>
                <w:numId w:val="14"/>
              </w:numPr>
              <w:rPr>
                <w:rFonts w:cs="Arial"/>
              </w:rPr>
            </w:pPr>
            <w:r w:rsidRPr="0056690C">
              <w:rPr>
                <w:rFonts w:cs="Arial"/>
              </w:rPr>
              <w:t xml:space="preserve">Discuss and analyse their choice. </w:t>
            </w:r>
          </w:p>
          <w:p w14:paraId="55B4A93E" w14:textId="4FA1497E" w:rsidR="00EE2510" w:rsidRDefault="00EE2510" w:rsidP="00B41733">
            <w:pPr>
              <w:pStyle w:val="ListParagraph"/>
              <w:numPr>
                <w:ilvl w:val="0"/>
                <w:numId w:val="14"/>
              </w:numPr>
              <w:rPr>
                <w:rFonts w:cs="Arial"/>
              </w:rPr>
            </w:pPr>
            <w:r>
              <w:rPr>
                <w:rFonts w:cs="Arial"/>
              </w:rPr>
              <w:t>Document the work by drawing, photographing or painting</w:t>
            </w:r>
            <w:r w:rsidRPr="0056690C">
              <w:rPr>
                <w:rFonts w:cs="Arial"/>
              </w:rPr>
              <w:t xml:space="preserve"> </w:t>
            </w:r>
            <w:r>
              <w:rPr>
                <w:rFonts w:cs="Arial"/>
              </w:rPr>
              <w:t xml:space="preserve">it </w:t>
            </w:r>
            <w:r w:rsidRPr="0056690C">
              <w:rPr>
                <w:rFonts w:cs="Arial"/>
              </w:rPr>
              <w:t xml:space="preserve">and write a description of it. Imagine they are describing it to someone over the phone and they </w:t>
            </w:r>
            <w:proofErr w:type="gramStart"/>
            <w:r w:rsidRPr="0056690C">
              <w:rPr>
                <w:rFonts w:cs="Arial"/>
              </w:rPr>
              <w:t>have to</w:t>
            </w:r>
            <w:proofErr w:type="gramEnd"/>
            <w:r w:rsidRPr="0056690C">
              <w:rPr>
                <w:rFonts w:cs="Arial"/>
              </w:rPr>
              <w:t xml:space="preserve"> visualise it.</w:t>
            </w:r>
          </w:p>
          <w:p w14:paraId="7307C99A" w14:textId="4593747C" w:rsidR="00EE2510" w:rsidRPr="0056690C" w:rsidRDefault="00EE2510" w:rsidP="00B41733">
            <w:pPr>
              <w:pStyle w:val="ListParagraph"/>
              <w:numPr>
                <w:ilvl w:val="0"/>
                <w:numId w:val="14"/>
              </w:numPr>
              <w:rPr>
                <w:rFonts w:cs="Arial"/>
              </w:rPr>
            </w:pPr>
            <w:r>
              <w:rPr>
                <w:rFonts w:cs="Arial"/>
              </w:rPr>
              <w:t>Present this work to the class</w:t>
            </w:r>
            <w:r w:rsidR="00B94C9F">
              <w:rPr>
                <w:rFonts w:cs="Arial"/>
              </w:rPr>
              <w:t>.</w:t>
            </w:r>
          </w:p>
          <w:p w14:paraId="0ECD8CBD" w14:textId="77777777" w:rsidR="00EE2510" w:rsidRPr="009124D1" w:rsidRDefault="00EE2510" w:rsidP="00B41733">
            <w:pPr>
              <w:rPr>
                <w:rFonts w:ascii="Arial" w:hAnsi="Arial" w:cs="Arial"/>
                <w:sz w:val="20"/>
                <w:szCs w:val="20"/>
              </w:rPr>
            </w:pPr>
          </w:p>
          <w:p w14:paraId="272C3007" w14:textId="37183B73" w:rsidR="00EE2510" w:rsidRDefault="00EE2510" w:rsidP="00223A8B">
            <w:r w:rsidRPr="009124D1">
              <w:rPr>
                <w:rFonts w:ascii="Arial" w:hAnsi="Arial" w:cs="Arial"/>
                <w:sz w:val="20"/>
                <w:szCs w:val="20"/>
              </w:rPr>
              <w:t xml:space="preserve">From this study </w:t>
            </w:r>
            <w:r>
              <w:rPr>
                <w:rFonts w:ascii="Arial" w:hAnsi="Arial" w:cs="Arial"/>
                <w:sz w:val="20"/>
                <w:szCs w:val="20"/>
              </w:rPr>
              <w:t>learners identify</w:t>
            </w:r>
            <w:r w:rsidR="00B94C9F">
              <w:rPr>
                <w:rFonts w:ascii="Arial" w:hAnsi="Arial" w:cs="Arial"/>
                <w:sz w:val="20"/>
                <w:szCs w:val="20"/>
              </w:rPr>
              <w:t xml:space="preserve"> aspects of the work, e.g.</w:t>
            </w:r>
            <w:r w:rsidRPr="009124D1">
              <w:rPr>
                <w:rFonts w:ascii="Arial" w:hAnsi="Arial" w:cs="Arial"/>
                <w:sz w:val="20"/>
                <w:szCs w:val="20"/>
              </w:rPr>
              <w:t xml:space="preserve"> </w:t>
            </w:r>
            <w:r>
              <w:rPr>
                <w:rFonts w:ascii="Arial" w:hAnsi="Arial" w:cs="Arial"/>
                <w:sz w:val="20"/>
                <w:szCs w:val="20"/>
              </w:rPr>
              <w:t xml:space="preserve">media use, </w:t>
            </w:r>
            <w:r w:rsidRPr="009124D1">
              <w:rPr>
                <w:rFonts w:ascii="Arial" w:hAnsi="Arial" w:cs="Arial"/>
                <w:sz w:val="20"/>
                <w:szCs w:val="20"/>
              </w:rPr>
              <w:t>col</w:t>
            </w:r>
            <w:r>
              <w:rPr>
                <w:rFonts w:ascii="Arial" w:hAnsi="Arial" w:cs="Arial"/>
                <w:sz w:val="20"/>
                <w:szCs w:val="20"/>
              </w:rPr>
              <w:t>our, content, composition, mood that are of interest to them.</w:t>
            </w:r>
            <w:r w:rsidR="00C35B86">
              <w:rPr>
                <w:rFonts w:ascii="Arial" w:hAnsi="Arial" w:cs="Arial"/>
                <w:sz w:val="20"/>
                <w:szCs w:val="20"/>
              </w:rPr>
              <w:t xml:space="preserve"> </w:t>
            </w:r>
            <w:r w:rsidR="00C35B86" w:rsidRPr="00223A8B">
              <w:rPr>
                <w:rFonts w:ascii="Arial" w:hAnsi="Arial" w:cs="Arial"/>
                <w:b/>
                <w:sz w:val="20"/>
                <w:szCs w:val="20"/>
              </w:rPr>
              <w:t>(I)</w:t>
            </w:r>
          </w:p>
        </w:tc>
      </w:tr>
      <w:tr w:rsidR="00EE2510" w:rsidRPr="004A4E17" w14:paraId="73D95B5C" w14:textId="77777777" w:rsidTr="00B41733">
        <w:tc>
          <w:tcPr>
            <w:tcW w:w="2166" w:type="dxa"/>
            <w:tcMar>
              <w:top w:w="113" w:type="dxa"/>
              <w:bottom w:w="113" w:type="dxa"/>
            </w:tcMar>
          </w:tcPr>
          <w:p w14:paraId="4FF76FA2" w14:textId="4C199FDD" w:rsidR="00EE2510" w:rsidRPr="00B94C9F" w:rsidRDefault="00EE2510" w:rsidP="00B41733">
            <w:pPr>
              <w:pStyle w:val="BodyText"/>
              <w:rPr>
                <w:b/>
                <w:lang w:eastAsia="en-GB"/>
              </w:rPr>
            </w:pPr>
            <w:r w:rsidRPr="00B94C9F">
              <w:rPr>
                <w:b/>
                <w:lang w:eastAsia="en-GB"/>
              </w:rPr>
              <w:t>Week</w:t>
            </w:r>
            <w:r w:rsidR="00B94C9F" w:rsidRPr="00B94C9F">
              <w:rPr>
                <w:b/>
                <w:lang w:eastAsia="en-GB"/>
              </w:rPr>
              <w:t>s</w:t>
            </w:r>
            <w:r w:rsidR="001A2147" w:rsidRPr="00B94C9F">
              <w:rPr>
                <w:b/>
                <w:lang w:eastAsia="en-GB"/>
              </w:rPr>
              <w:t xml:space="preserve"> </w:t>
            </w:r>
            <w:r w:rsidRPr="00B94C9F">
              <w:rPr>
                <w:b/>
                <w:lang w:eastAsia="en-GB"/>
              </w:rPr>
              <w:t>13</w:t>
            </w:r>
            <w:r w:rsidR="00B94C9F" w:rsidRPr="00B94C9F">
              <w:rPr>
                <w:b/>
                <w:lang w:eastAsia="en-GB"/>
              </w:rPr>
              <w:t>–</w:t>
            </w:r>
            <w:r w:rsidRPr="00B94C9F">
              <w:rPr>
                <w:b/>
                <w:lang w:eastAsia="en-GB"/>
              </w:rPr>
              <w:t>15</w:t>
            </w:r>
          </w:p>
          <w:p w14:paraId="113A2F86" w14:textId="77777777" w:rsidR="00EE2510" w:rsidRDefault="00EE2510" w:rsidP="00B41733">
            <w:pPr>
              <w:pStyle w:val="BodyText"/>
              <w:rPr>
                <w:lang w:eastAsia="en-GB"/>
              </w:rPr>
            </w:pPr>
            <w:r>
              <w:rPr>
                <w:lang w:eastAsia="en-GB"/>
              </w:rPr>
              <w:t>Investigate theme by recording and gathering relevant images</w:t>
            </w:r>
          </w:p>
          <w:p w14:paraId="6290417B" w14:textId="77777777" w:rsidR="00B94C9F" w:rsidRDefault="00B94C9F" w:rsidP="00B41733">
            <w:pPr>
              <w:pStyle w:val="BodyText"/>
              <w:rPr>
                <w:lang w:eastAsia="en-GB"/>
              </w:rPr>
            </w:pPr>
          </w:p>
          <w:p w14:paraId="003DD431" w14:textId="6FC1380D" w:rsidR="00C35B86" w:rsidRPr="00B94C9F" w:rsidRDefault="00C35B86" w:rsidP="00B41733">
            <w:pPr>
              <w:pStyle w:val="BodyText"/>
              <w:rPr>
                <w:b/>
                <w:color w:val="E21951"/>
                <w:lang w:eastAsia="en-GB"/>
              </w:rPr>
            </w:pPr>
            <w:r w:rsidRPr="00B94C9F">
              <w:rPr>
                <w:b/>
                <w:color w:val="E21951"/>
                <w:lang w:eastAsia="en-GB"/>
              </w:rPr>
              <w:t>KC1</w:t>
            </w:r>
          </w:p>
          <w:p w14:paraId="6C75AF73" w14:textId="77777777" w:rsidR="00C35B86" w:rsidRPr="00B94C9F" w:rsidRDefault="00C35B86" w:rsidP="00B41733">
            <w:pPr>
              <w:pStyle w:val="BodyText"/>
              <w:rPr>
                <w:b/>
                <w:color w:val="E21951"/>
                <w:lang w:eastAsia="en-GB"/>
              </w:rPr>
            </w:pPr>
            <w:r w:rsidRPr="00B94C9F">
              <w:rPr>
                <w:b/>
                <w:color w:val="E21951"/>
                <w:lang w:eastAsia="en-GB"/>
              </w:rPr>
              <w:t>KC2</w:t>
            </w:r>
          </w:p>
          <w:p w14:paraId="7D59F4B0" w14:textId="08BAFC49" w:rsidR="00C35B86" w:rsidRPr="00DB2C1F" w:rsidRDefault="00C35B86" w:rsidP="00B41733">
            <w:pPr>
              <w:pStyle w:val="BodyText"/>
              <w:rPr>
                <w:lang w:eastAsia="en-GB"/>
              </w:rPr>
            </w:pPr>
            <w:r w:rsidRPr="00B94C9F">
              <w:rPr>
                <w:b/>
                <w:color w:val="E21951"/>
                <w:lang w:eastAsia="en-GB"/>
              </w:rPr>
              <w:t>KC3</w:t>
            </w:r>
          </w:p>
        </w:tc>
        <w:tc>
          <w:tcPr>
            <w:tcW w:w="2126" w:type="dxa"/>
            <w:tcMar>
              <w:top w:w="113" w:type="dxa"/>
              <w:bottom w:w="113" w:type="dxa"/>
            </w:tcMar>
          </w:tcPr>
          <w:p w14:paraId="7F0D0F00" w14:textId="103488F8" w:rsidR="00EE2510" w:rsidRDefault="00EE2510" w:rsidP="00B41733">
            <w:pPr>
              <w:pStyle w:val="BodyText"/>
              <w:rPr>
                <w:lang w:eastAsia="en-GB"/>
              </w:rPr>
            </w:pPr>
            <w:r>
              <w:rPr>
                <w:lang w:eastAsia="en-GB"/>
              </w:rPr>
              <w:t>AO1</w:t>
            </w:r>
            <w:r w:rsidR="00812BE1">
              <w:rPr>
                <w:lang w:eastAsia="en-GB"/>
              </w:rPr>
              <w:t xml:space="preserve"> R</w:t>
            </w:r>
            <w:r>
              <w:rPr>
                <w:lang w:eastAsia="en-GB"/>
              </w:rPr>
              <w:t>ecord ideas, observations and insights relevant to intentions, reflecting critically on work and progress</w:t>
            </w:r>
          </w:p>
        </w:tc>
        <w:tc>
          <w:tcPr>
            <w:tcW w:w="10304" w:type="dxa"/>
            <w:tcMar>
              <w:top w:w="113" w:type="dxa"/>
              <w:bottom w:w="113" w:type="dxa"/>
            </w:tcMar>
          </w:tcPr>
          <w:p w14:paraId="1EAE6614" w14:textId="0D634783" w:rsidR="00EE2510" w:rsidRDefault="00EE2510" w:rsidP="00223A8B">
            <w:pPr>
              <w:pStyle w:val="BodyText"/>
              <w:rPr>
                <w:b/>
              </w:rPr>
            </w:pPr>
            <w:r>
              <w:rPr>
                <w:b/>
              </w:rPr>
              <w:t xml:space="preserve">Learners complete at least </w:t>
            </w:r>
            <w:r w:rsidR="001A2147">
              <w:rPr>
                <w:b/>
              </w:rPr>
              <w:t>eight</w:t>
            </w:r>
            <w:r w:rsidR="001A2147" w:rsidRPr="003A5AE4">
              <w:rPr>
                <w:b/>
              </w:rPr>
              <w:t xml:space="preserve"> </w:t>
            </w:r>
            <w:r>
              <w:rPr>
                <w:b/>
              </w:rPr>
              <w:t>observational studies</w:t>
            </w:r>
            <w:r w:rsidRPr="003A5AE4">
              <w:rPr>
                <w:b/>
              </w:rPr>
              <w:t xml:space="preserve"> </w:t>
            </w:r>
            <w:r>
              <w:rPr>
                <w:b/>
              </w:rPr>
              <w:t>investigating</w:t>
            </w:r>
            <w:r w:rsidRPr="003A5AE4">
              <w:rPr>
                <w:b/>
              </w:rPr>
              <w:t xml:space="preserve"> </w:t>
            </w:r>
            <w:r>
              <w:rPr>
                <w:b/>
              </w:rPr>
              <w:t>their</w:t>
            </w:r>
            <w:r w:rsidRPr="003A5AE4">
              <w:rPr>
                <w:b/>
              </w:rPr>
              <w:t xml:space="preserve"> chosen theme</w:t>
            </w:r>
          </w:p>
          <w:p w14:paraId="34BB2037" w14:textId="77777777" w:rsidR="00B94C9F" w:rsidRPr="003A5AE4" w:rsidRDefault="00B94C9F" w:rsidP="00223A8B">
            <w:pPr>
              <w:pStyle w:val="BodyText"/>
              <w:rPr>
                <w:b/>
              </w:rPr>
            </w:pPr>
          </w:p>
          <w:p w14:paraId="4918B021" w14:textId="0838F15C" w:rsidR="00EE2510" w:rsidRDefault="00EE2510" w:rsidP="00B41733">
            <w:pPr>
              <w:pStyle w:val="BodyText"/>
            </w:pPr>
            <w:r>
              <w:t xml:space="preserve">Learners </w:t>
            </w:r>
            <w:proofErr w:type="gramStart"/>
            <w:r>
              <w:t>refer back</w:t>
            </w:r>
            <w:proofErr w:type="gramEnd"/>
            <w:r>
              <w:t xml:space="preserve"> to </w:t>
            </w:r>
            <w:r w:rsidR="00B94C9F">
              <w:t>W</w:t>
            </w:r>
            <w:r>
              <w:t>eeks 3</w:t>
            </w:r>
            <w:r w:rsidR="00B94C9F">
              <w:t>–</w:t>
            </w:r>
            <w:r>
              <w:t xml:space="preserve">6 of </w:t>
            </w:r>
            <w:r w:rsidR="00E845C5">
              <w:t>P</w:t>
            </w:r>
            <w:r>
              <w:t xml:space="preserve">roject </w:t>
            </w:r>
            <w:r w:rsidR="001A2147">
              <w:t xml:space="preserve">1 </w:t>
            </w:r>
            <w:r>
              <w:t xml:space="preserve">and select a combination of </w:t>
            </w:r>
            <w:r w:rsidR="001A2147">
              <w:t xml:space="preserve">three </w:t>
            </w:r>
            <w:r>
              <w:t xml:space="preserve">media to use to record and gather images related to their chosen theme. The emphasis is recording from direct observation as in </w:t>
            </w:r>
            <w:r w:rsidR="00E845C5">
              <w:t>Project</w:t>
            </w:r>
            <w:r>
              <w:t xml:space="preserve"> </w:t>
            </w:r>
            <w:r w:rsidR="001A2147">
              <w:t>1</w:t>
            </w:r>
            <w:r>
              <w:t>. You may want to introduce new techniques to them, for example print</w:t>
            </w:r>
            <w:r w:rsidR="001A2147">
              <w:t xml:space="preserve"> </w:t>
            </w:r>
            <w:r>
              <w:t>making or clay.</w:t>
            </w:r>
          </w:p>
          <w:p w14:paraId="1FF3C449" w14:textId="77777777" w:rsidR="00EE2510" w:rsidRDefault="00EE2510" w:rsidP="00B41733">
            <w:pPr>
              <w:pStyle w:val="BodyText"/>
            </w:pPr>
          </w:p>
          <w:p w14:paraId="08C9B0A5" w14:textId="77777777" w:rsidR="00B94C9F" w:rsidRDefault="00EE2510" w:rsidP="00B41733">
            <w:pPr>
              <w:pStyle w:val="BodyText"/>
            </w:pPr>
            <w:r>
              <w:t xml:space="preserve">Introduce learners to different approaches to gathering images. The more able learners may be confident and able to select objects for this investigation </w:t>
            </w:r>
            <w:r w:rsidRPr="00B94C9F">
              <w:rPr>
                <w:b/>
              </w:rPr>
              <w:t>(I)</w:t>
            </w:r>
            <w:r w:rsidR="007C4A46">
              <w:t>;</w:t>
            </w:r>
            <w:r>
              <w:t xml:space="preserve"> others may need more guidance at this stage. </w:t>
            </w:r>
          </w:p>
          <w:p w14:paraId="2423E66B" w14:textId="77777777" w:rsidR="00B94C9F" w:rsidRDefault="00B94C9F" w:rsidP="00B41733">
            <w:pPr>
              <w:pStyle w:val="BodyText"/>
            </w:pPr>
          </w:p>
          <w:p w14:paraId="65BDF344" w14:textId="21E9DF30" w:rsidR="00EE2510" w:rsidRDefault="00EE2510" w:rsidP="00B41733">
            <w:pPr>
              <w:pStyle w:val="BodyText"/>
            </w:pPr>
            <w:r>
              <w:lastRenderedPageBreak/>
              <w:t xml:space="preserve">Here are a couple of examples of different approaches. As their teacher you may point them in the direction of appropriate artists or designers to inspire </w:t>
            </w:r>
            <w:r w:rsidR="001A2147">
              <w:t>them</w:t>
            </w:r>
            <w:r>
              <w:t>.</w:t>
            </w:r>
            <w:r w:rsidR="001A2147">
              <w:t xml:space="preserve"> </w:t>
            </w:r>
            <w:proofErr w:type="gramStart"/>
            <w:r w:rsidR="004A2AB9">
              <w:t>Similarly</w:t>
            </w:r>
            <w:proofErr w:type="gramEnd"/>
            <w:r w:rsidR="004A2AB9">
              <w:t xml:space="preserve"> yo</w:t>
            </w:r>
            <w:r w:rsidR="001A2147">
              <w:t xml:space="preserve">u could </w:t>
            </w:r>
            <w:r w:rsidR="004A2AB9">
              <w:t xml:space="preserve">introduce them to poems, newspaper articles, ballet or music as sources for inspiration. </w:t>
            </w:r>
          </w:p>
          <w:p w14:paraId="72209A40" w14:textId="77777777" w:rsidR="00EE2510" w:rsidRDefault="00EE2510" w:rsidP="00B41733">
            <w:pPr>
              <w:pStyle w:val="BodyText"/>
            </w:pPr>
          </w:p>
          <w:p w14:paraId="219264A3" w14:textId="0548EF19" w:rsidR="00EE2510" w:rsidRDefault="00EE2510" w:rsidP="00B41733">
            <w:pPr>
              <w:rPr>
                <w:rFonts w:ascii="Arial" w:hAnsi="Arial"/>
                <w:b/>
                <w:sz w:val="20"/>
                <w:szCs w:val="20"/>
              </w:rPr>
            </w:pPr>
            <w:r w:rsidRPr="00B94C9F">
              <w:rPr>
                <w:rFonts w:ascii="Arial" w:hAnsi="Arial"/>
                <w:b/>
                <w:sz w:val="20"/>
                <w:szCs w:val="20"/>
              </w:rPr>
              <w:t>1. Use artists’ work to inspire ways of gathering images</w:t>
            </w:r>
          </w:p>
          <w:p w14:paraId="5A0941E3" w14:textId="77777777" w:rsidR="004F0A50" w:rsidRPr="00B94C9F" w:rsidRDefault="004F0A50" w:rsidP="00B41733">
            <w:pPr>
              <w:rPr>
                <w:rFonts w:ascii="Arial" w:hAnsi="Arial"/>
                <w:b/>
                <w:sz w:val="20"/>
                <w:szCs w:val="20"/>
              </w:rPr>
            </w:pPr>
          </w:p>
          <w:p w14:paraId="082B8015" w14:textId="5F20AFE5" w:rsidR="00EE2510" w:rsidRPr="00881498" w:rsidRDefault="00EE2510" w:rsidP="00B41733">
            <w:pPr>
              <w:rPr>
                <w:rFonts w:ascii="Arial" w:hAnsi="Arial"/>
                <w:b/>
                <w:sz w:val="20"/>
                <w:szCs w:val="20"/>
              </w:rPr>
            </w:pPr>
            <w:r w:rsidRPr="00881498">
              <w:rPr>
                <w:rFonts w:ascii="Arial" w:hAnsi="Arial"/>
                <w:b/>
                <w:sz w:val="20"/>
                <w:szCs w:val="20"/>
              </w:rPr>
              <w:t>Vanitas - Audrey Flack</w:t>
            </w:r>
          </w:p>
          <w:p w14:paraId="07DD6852" w14:textId="77777777" w:rsidR="00EE2510" w:rsidRPr="00881498" w:rsidRDefault="00EE2510" w:rsidP="00B41733">
            <w:pPr>
              <w:rPr>
                <w:rFonts w:ascii="Arial" w:hAnsi="Arial"/>
                <w:b/>
                <w:sz w:val="20"/>
                <w:szCs w:val="20"/>
              </w:rPr>
            </w:pPr>
            <w:r w:rsidRPr="00881498">
              <w:rPr>
                <w:rFonts w:ascii="Arial" w:hAnsi="Arial" w:cs="Helvetica"/>
                <w:noProof/>
                <w:sz w:val="20"/>
                <w:szCs w:val="20"/>
                <w:lang w:eastAsia="en-GB"/>
              </w:rPr>
              <mc:AlternateContent>
                <mc:Choice Requires="wps">
                  <w:drawing>
                    <wp:anchor distT="0" distB="0" distL="114300" distR="114300" simplePos="0" relativeHeight="251673600" behindDoc="0" locked="0" layoutInCell="1" allowOverlap="1" wp14:anchorId="717B4499" wp14:editId="210391FA">
                      <wp:simplePos x="0" y="0"/>
                      <wp:positionH relativeFrom="column">
                        <wp:posOffset>2171700</wp:posOffset>
                      </wp:positionH>
                      <wp:positionV relativeFrom="paragraph">
                        <wp:posOffset>46990</wp:posOffset>
                      </wp:positionV>
                      <wp:extent cx="4114800" cy="1028700"/>
                      <wp:effectExtent l="0" t="0" r="0" b="12700"/>
                      <wp:wrapSquare wrapText="bothSides"/>
                      <wp:docPr id="25" name="Text Box 25"/>
                      <wp:cNvGraphicFramePr/>
                      <a:graphic xmlns:a="http://schemas.openxmlformats.org/drawingml/2006/main">
                        <a:graphicData uri="http://schemas.microsoft.com/office/word/2010/wordprocessingShape">
                          <wps:wsp>
                            <wps:cNvSpPr txBox="1"/>
                            <wps:spPr>
                              <a:xfrm>
                                <a:off x="0" y="0"/>
                                <a:ext cx="4114800" cy="102870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67CA80AF"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b/>
                                      <w:sz w:val="20"/>
                                      <w:szCs w:val="20"/>
                                    </w:rPr>
                                  </w:pPr>
                                  <w:r w:rsidRPr="00881498">
                                    <w:rPr>
                                      <w:rFonts w:ascii="Arial" w:hAnsi="Arial"/>
                                      <w:b/>
                                      <w:sz w:val="20"/>
                                      <w:szCs w:val="20"/>
                                    </w:rPr>
                                    <w:t xml:space="preserve">Key word </w:t>
                                  </w:r>
                                </w:p>
                                <w:p w14:paraId="5EB7A818"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b/>
                                      <w:sz w:val="20"/>
                                      <w:szCs w:val="20"/>
                                    </w:rPr>
                                  </w:pPr>
                                  <w:r w:rsidRPr="00881498">
                                    <w:rPr>
                                      <w:rFonts w:ascii="Arial" w:hAnsi="Arial"/>
                                      <w:b/>
                                      <w:sz w:val="20"/>
                                      <w:szCs w:val="20"/>
                                    </w:rPr>
                                    <w:t xml:space="preserve">Vanitas – </w:t>
                                  </w:r>
                                </w:p>
                                <w:p w14:paraId="46B8777C"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sz w:val="20"/>
                                      <w:szCs w:val="20"/>
                                    </w:rPr>
                                  </w:pPr>
                                  <w:r w:rsidRPr="00881498">
                                    <w:rPr>
                                      <w:rFonts w:ascii="Arial" w:hAnsi="Arial"/>
                                      <w:sz w:val="20"/>
                                      <w:szCs w:val="20"/>
                                    </w:rPr>
                                    <w:t>A type of Dutch still life painting common in the 16</w:t>
                                  </w:r>
                                  <w:r w:rsidRPr="00881498">
                                    <w:rPr>
                                      <w:rFonts w:ascii="Arial" w:hAnsi="Arial"/>
                                      <w:sz w:val="20"/>
                                      <w:szCs w:val="20"/>
                                      <w:vertAlign w:val="superscript"/>
                                    </w:rPr>
                                    <w:t>th</w:t>
                                  </w:r>
                                  <w:r w:rsidRPr="00881498">
                                    <w:rPr>
                                      <w:rFonts w:ascii="Arial" w:hAnsi="Arial"/>
                                      <w:sz w:val="20"/>
                                      <w:szCs w:val="20"/>
                                    </w:rPr>
                                    <w:t xml:space="preserve"> and 17</w:t>
                                  </w:r>
                                  <w:r w:rsidRPr="00881498">
                                    <w:rPr>
                                      <w:rFonts w:ascii="Arial" w:hAnsi="Arial"/>
                                      <w:sz w:val="20"/>
                                      <w:szCs w:val="20"/>
                                      <w:vertAlign w:val="superscript"/>
                                    </w:rPr>
                                    <w:t>th</w:t>
                                  </w:r>
                                  <w:r w:rsidRPr="00881498">
                                    <w:rPr>
                                      <w:rFonts w:ascii="Arial" w:hAnsi="Arial"/>
                                      <w:sz w:val="20"/>
                                      <w:szCs w:val="20"/>
                                    </w:rPr>
                                    <w:t xml:space="preserve"> centuries.</w:t>
                                  </w:r>
                                </w:p>
                                <w:p w14:paraId="2DCCB6ED" w14:textId="77777777" w:rsidR="00387419" w:rsidRPr="00881498" w:rsidRDefault="00387419" w:rsidP="00E50217">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717B4499" id="_x0000_t202" coordsize="21600,21600" o:spt="202" path="m,l,21600r21600,l21600,xe">
                      <v:stroke joinstyle="miter"/>
                      <v:path gradientshapeok="t" o:connecttype="rect"/>
                    </v:shapetype>
                    <v:shape id="Text Box 25" o:spid="_x0000_s1033" type="#_x0000_t202" style="position:absolute;margin-left:171pt;margin-top:3.7pt;width:324pt;height:81pt;z-index:25167360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vpLrQIAAK0FAAAOAAAAZHJzL2Uyb0RvYy54bWysVN9P2zAQfp+0/8Hye0lSpVAiUhSKOk1C&#10;gAYTz65j02iJz7PdJt3E/76zk5SO7YVpL8n57vP57rsfF5ddU5OdMLYCldPkJKZEKA5lpZ5z+vVx&#10;NZlTYh1TJatBiZzuhaWXi48fLlqdiSlsoC6FIehE2azVOd04p7MosnwjGmZPQAuFRgmmYQ6P5jkq&#10;DWvRe1NH0zg+jVowpTbAhbWove6NdBH8Sym4u5PSCkfqnGJsLnxN+K79N1pcsOzZML2p+BAG+4co&#10;GlYpfPTg6po5Rram+sNVU3EDFqQ74dBEIGXFRcgBs0niN9k8bJgWIRckx+oDTfb/ueW3u3tDqjKn&#10;0xklijVYo0fROXIFHUEV8tNqmyHsQSPQdajHOo96i0qfdidN4/+YEEE7Mr0/sOu9cVSmSZLOYzRx&#10;tCXxdH6GB/QfvV7XxrpPAhrihZwaLF9gle1urOuhI8S/pmBV1XUoYa1+U6DPXiNCD/S3WYahoOiR&#10;PqhQn5/L2dm0OJudT06LWTJJk3g+KYp4OrleFXERp6vleXr1MsQ53o88J33uQXL7WnivtfoiJLIZ&#10;KPCK0MdiWRuyY9iBjHOhXGAvRIhoj5KYxXsuDviQR8jvPZd7RsaXQbnD5aZSYALfb8Iuv40hyx6P&#10;RTvK24uuW3ehjU7H1lhDuceOMdDPnNV8VWFVb5h198zgkGEn4OJwd/iRNbQ5hUGiZAPmx9/0Ho+9&#10;j1ZKWhzanNrvW2YEJfVnhVNxnqSpn/JwSLGweDDHlvWxRW2bJWBVElxRmgfR4109itJA84T7pfCv&#10;ookpjm/n1I3i0vWrBPcTF0URQDjXmrkb9aC5d+2L5Hv2sXtiRg+N7bCRbmEcb5a96e8e628qKLYO&#10;ZBWa3/PcszrwjzshjM+wv/zSOT4H1OuWXfwCAAD//wMAUEsDBBQABgAIAAAAIQDcD0fv3AAAAAkB&#10;AAAPAAAAZHJzL2Rvd25yZXYueG1sTI/NTsMwEITvSLyDtUjcqE0JhYRsKgTiCmr5kbi58TaJiNdR&#10;7Dbh7VlOcBzNaOabcj37Xh1pjF1ghMuFAUVcB9dxg/D2+nRxCyomy872gQnhmyKsq9OT0hYuTLyh&#10;4zY1Sko4FhahTWkotI51S97GRRiIxduH0dskcmy0G+0k5b7XS2NW2tuOZaG1Az20VH9tDx7h/Xn/&#10;+ZGZl+bRXw9TmI1mn2vE87P5/g5Uojn9heEXX9ChEqZdOLCLqke4ypbyJSHcZKDEz3MjeifBVZ6B&#10;rkr9/0H1AwAA//8DAFBLAQItABQABgAIAAAAIQC2gziS/gAAAOEBAAATAAAAAAAAAAAAAAAAAAAA&#10;AABbQ29udGVudF9UeXBlc10ueG1sUEsBAi0AFAAGAAgAAAAhADj9If/WAAAAlAEAAAsAAAAAAAAA&#10;AAAAAAAALwEAAF9yZWxzLy5yZWxzUEsBAi0AFAAGAAgAAAAhAJNO+kutAgAArQUAAA4AAAAAAAAA&#10;AAAAAAAALgIAAGRycy9lMm9Eb2MueG1sUEsBAi0AFAAGAAgAAAAhANwPR+/cAAAACQEAAA8AAAAA&#10;AAAAAAAAAAAABwUAAGRycy9kb3ducmV2LnhtbFBLBQYAAAAABAAEAPMAAAAQBgAAAAA=&#10;" filled="f" stroked="f">
                      <v:textbox>
                        <w:txbxContent>
                          <w:p w14:paraId="67CA80AF"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b/>
                                <w:sz w:val="20"/>
                                <w:szCs w:val="20"/>
                              </w:rPr>
                            </w:pPr>
                            <w:r w:rsidRPr="00881498">
                              <w:rPr>
                                <w:rFonts w:ascii="Arial" w:hAnsi="Arial"/>
                                <w:b/>
                                <w:sz w:val="20"/>
                                <w:szCs w:val="20"/>
                              </w:rPr>
                              <w:t xml:space="preserve">Key word </w:t>
                            </w:r>
                          </w:p>
                          <w:p w14:paraId="5EB7A818"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b/>
                                <w:sz w:val="20"/>
                                <w:szCs w:val="20"/>
                              </w:rPr>
                            </w:pPr>
                            <w:r w:rsidRPr="00881498">
                              <w:rPr>
                                <w:rFonts w:ascii="Arial" w:hAnsi="Arial"/>
                                <w:b/>
                                <w:sz w:val="20"/>
                                <w:szCs w:val="20"/>
                              </w:rPr>
                              <w:t xml:space="preserve">Vanitas – </w:t>
                            </w:r>
                          </w:p>
                          <w:p w14:paraId="46B8777C" w14:textId="77777777" w:rsidR="00387419" w:rsidRPr="00881498" w:rsidRDefault="00387419" w:rsidP="00E50217">
                            <w:pPr>
                              <w:pBdr>
                                <w:top w:val="single" w:sz="4" w:space="1" w:color="auto"/>
                                <w:left w:val="single" w:sz="4" w:space="4" w:color="auto"/>
                                <w:bottom w:val="single" w:sz="4" w:space="1" w:color="auto"/>
                                <w:right w:val="single" w:sz="4" w:space="4" w:color="auto"/>
                              </w:pBdr>
                              <w:rPr>
                                <w:rFonts w:ascii="Arial" w:hAnsi="Arial"/>
                                <w:sz w:val="20"/>
                                <w:szCs w:val="20"/>
                              </w:rPr>
                            </w:pPr>
                            <w:r w:rsidRPr="00881498">
                              <w:rPr>
                                <w:rFonts w:ascii="Arial" w:hAnsi="Arial"/>
                                <w:sz w:val="20"/>
                                <w:szCs w:val="20"/>
                              </w:rPr>
                              <w:t>A type of Dutch still life painting common in the 16</w:t>
                            </w:r>
                            <w:r w:rsidRPr="00881498">
                              <w:rPr>
                                <w:rFonts w:ascii="Arial" w:hAnsi="Arial"/>
                                <w:sz w:val="20"/>
                                <w:szCs w:val="20"/>
                                <w:vertAlign w:val="superscript"/>
                              </w:rPr>
                              <w:t>th</w:t>
                            </w:r>
                            <w:r w:rsidRPr="00881498">
                              <w:rPr>
                                <w:rFonts w:ascii="Arial" w:hAnsi="Arial"/>
                                <w:sz w:val="20"/>
                                <w:szCs w:val="20"/>
                              </w:rPr>
                              <w:t xml:space="preserve"> and 17</w:t>
                            </w:r>
                            <w:r w:rsidRPr="00881498">
                              <w:rPr>
                                <w:rFonts w:ascii="Arial" w:hAnsi="Arial"/>
                                <w:sz w:val="20"/>
                                <w:szCs w:val="20"/>
                                <w:vertAlign w:val="superscript"/>
                              </w:rPr>
                              <w:t>th</w:t>
                            </w:r>
                            <w:r w:rsidRPr="00881498">
                              <w:rPr>
                                <w:rFonts w:ascii="Arial" w:hAnsi="Arial"/>
                                <w:sz w:val="20"/>
                                <w:szCs w:val="20"/>
                              </w:rPr>
                              <w:t xml:space="preserve"> centuries.</w:t>
                            </w:r>
                          </w:p>
                          <w:p w14:paraId="2DCCB6ED" w14:textId="77777777" w:rsidR="00387419" w:rsidRPr="00881498" w:rsidRDefault="00387419" w:rsidP="00E50217">
                            <w:pPr>
                              <w:rPr>
                                <w:sz w:val="20"/>
                                <w:szCs w:val="20"/>
                              </w:rPr>
                            </w:pPr>
                          </w:p>
                        </w:txbxContent>
                      </v:textbox>
                      <w10:wrap type="square"/>
                    </v:shape>
                  </w:pict>
                </mc:Fallback>
              </mc:AlternateContent>
            </w:r>
            <w:r w:rsidRPr="00881498">
              <w:rPr>
                <w:rFonts w:ascii="Arial" w:hAnsi="Arial" w:cs="Helvetica"/>
                <w:noProof/>
                <w:sz w:val="20"/>
                <w:szCs w:val="20"/>
                <w:lang w:eastAsia="en-GB"/>
              </w:rPr>
              <w:drawing>
                <wp:inline distT="0" distB="0" distL="0" distR="0" wp14:anchorId="2103E8FB" wp14:editId="2E0DB1C3">
                  <wp:extent cx="1719508" cy="1704331"/>
                  <wp:effectExtent l="0" t="0" r="8255"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1719965" cy="1704784"/>
                          </a:xfrm>
                          <a:prstGeom prst="rect">
                            <a:avLst/>
                          </a:prstGeom>
                          <a:noFill/>
                          <a:ln>
                            <a:noFill/>
                          </a:ln>
                        </pic:spPr>
                      </pic:pic>
                    </a:graphicData>
                  </a:graphic>
                </wp:inline>
              </w:drawing>
            </w:r>
          </w:p>
          <w:p w14:paraId="53F7B83A" w14:textId="77777777" w:rsidR="00EE2510" w:rsidRPr="00274DBB" w:rsidRDefault="00EE2510" w:rsidP="00B41733">
            <w:pPr>
              <w:rPr>
                <w:rFonts w:ascii="Arial" w:hAnsi="Arial"/>
                <w:i/>
                <w:sz w:val="18"/>
                <w:szCs w:val="20"/>
              </w:rPr>
            </w:pPr>
            <w:r w:rsidRPr="00274DBB">
              <w:rPr>
                <w:rFonts w:ascii="Arial" w:hAnsi="Arial"/>
                <w:i/>
                <w:sz w:val="18"/>
                <w:szCs w:val="20"/>
              </w:rPr>
              <w:t>[World war II  (vanitas) 1976- 77 – Audrey Flack  Bridgeman Images, CH1770544]</w:t>
            </w:r>
          </w:p>
          <w:p w14:paraId="616369E0" w14:textId="77777777" w:rsidR="00EE2510" w:rsidRPr="00881498" w:rsidRDefault="00EE2510" w:rsidP="00B41733">
            <w:pPr>
              <w:rPr>
                <w:rFonts w:ascii="Arial" w:hAnsi="Arial"/>
                <w:sz w:val="20"/>
                <w:szCs w:val="20"/>
              </w:rPr>
            </w:pPr>
          </w:p>
          <w:p w14:paraId="3DE1AA4A" w14:textId="77777777" w:rsidR="00EE2510" w:rsidRPr="00881498" w:rsidRDefault="00EE2510" w:rsidP="00B41733">
            <w:pPr>
              <w:rPr>
                <w:rFonts w:ascii="Arial" w:hAnsi="Arial"/>
                <w:sz w:val="20"/>
                <w:szCs w:val="20"/>
              </w:rPr>
            </w:pPr>
            <w:r w:rsidRPr="00881498">
              <w:rPr>
                <w:rFonts w:ascii="Arial" w:hAnsi="Arial"/>
                <w:sz w:val="20"/>
                <w:szCs w:val="20"/>
              </w:rPr>
              <w:t xml:space="preserve">Concentrate on the symbolism of the object choice. Discuss </w:t>
            </w:r>
            <w:r w:rsidRPr="00881498">
              <w:rPr>
                <w:rFonts w:ascii="Arial" w:hAnsi="Arial"/>
                <w:b/>
                <w:sz w:val="20"/>
                <w:szCs w:val="20"/>
              </w:rPr>
              <w:t>vanitas</w:t>
            </w:r>
            <w:r w:rsidRPr="00881498">
              <w:rPr>
                <w:rFonts w:ascii="Arial" w:hAnsi="Arial"/>
                <w:sz w:val="20"/>
                <w:szCs w:val="20"/>
              </w:rPr>
              <w:t xml:space="preserve"> and memorabilia.</w:t>
            </w:r>
          </w:p>
          <w:p w14:paraId="77550535" w14:textId="77777777" w:rsidR="00B94C9F" w:rsidRDefault="00B94C9F" w:rsidP="00B41733">
            <w:pPr>
              <w:rPr>
                <w:rFonts w:ascii="Arial" w:hAnsi="Arial"/>
                <w:sz w:val="20"/>
                <w:szCs w:val="20"/>
              </w:rPr>
            </w:pPr>
          </w:p>
          <w:p w14:paraId="154EB2A6" w14:textId="4496ECF2" w:rsidR="00EE2510" w:rsidRDefault="00EE2510" w:rsidP="00B41733">
            <w:pPr>
              <w:rPr>
                <w:rFonts w:ascii="Arial" w:hAnsi="Arial"/>
                <w:sz w:val="20"/>
                <w:szCs w:val="20"/>
              </w:rPr>
            </w:pPr>
            <w:r>
              <w:rPr>
                <w:rFonts w:ascii="Arial" w:hAnsi="Arial"/>
                <w:sz w:val="20"/>
                <w:szCs w:val="20"/>
              </w:rPr>
              <w:t>The learner should g</w:t>
            </w:r>
            <w:r w:rsidRPr="00881498">
              <w:rPr>
                <w:rFonts w:ascii="Arial" w:hAnsi="Arial"/>
                <w:sz w:val="20"/>
                <w:szCs w:val="20"/>
              </w:rPr>
              <w:t xml:space="preserve">ather several objects that are personal to </w:t>
            </w:r>
            <w:r>
              <w:rPr>
                <w:rFonts w:ascii="Arial" w:hAnsi="Arial"/>
                <w:sz w:val="20"/>
                <w:szCs w:val="20"/>
              </w:rPr>
              <w:t>them</w:t>
            </w:r>
            <w:r w:rsidRPr="00881498">
              <w:rPr>
                <w:rFonts w:ascii="Arial" w:hAnsi="Arial"/>
                <w:sz w:val="20"/>
                <w:szCs w:val="20"/>
              </w:rPr>
              <w:t xml:space="preserve">. Using </w:t>
            </w:r>
            <w:r w:rsidR="004A2AB9">
              <w:rPr>
                <w:rFonts w:ascii="Arial" w:hAnsi="Arial"/>
                <w:sz w:val="20"/>
                <w:szCs w:val="20"/>
              </w:rPr>
              <w:t>three</w:t>
            </w:r>
            <w:r w:rsidRPr="00881498">
              <w:rPr>
                <w:rFonts w:ascii="Arial" w:hAnsi="Arial"/>
                <w:sz w:val="20"/>
                <w:szCs w:val="20"/>
              </w:rPr>
              <w:t xml:space="preserve"> different media from the above list </w:t>
            </w:r>
            <w:r>
              <w:rPr>
                <w:rFonts w:ascii="Arial" w:hAnsi="Arial"/>
                <w:sz w:val="20"/>
                <w:szCs w:val="20"/>
              </w:rPr>
              <w:t xml:space="preserve">they </w:t>
            </w:r>
            <w:r w:rsidRPr="00881498">
              <w:rPr>
                <w:rFonts w:ascii="Arial" w:hAnsi="Arial"/>
                <w:sz w:val="20"/>
                <w:szCs w:val="20"/>
              </w:rPr>
              <w:t>make careful detailed studies of the objects.</w:t>
            </w:r>
          </w:p>
          <w:p w14:paraId="6D0CCB5D" w14:textId="77777777" w:rsidR="00B94C9F" w:rsidRPr="00881498" w:rsidRDefault="00B94C9F" w:rsidP="00B41733">
            <w:pPr>
              <w:rPr>
                <w:rFonts w:ascii="Arial" w:hAnsi="Arial"/>
                <w:sz w:val="20"/>
                <w:szCs w:val="20"/>
              </w:rPr>
            </w:pPr>
          </w:p>
          <w:p w14:paraId="4EE530BB" w14:textId="77777777" w:rsidR="00B94C9F" w:rsidRDefault="00EE2510" w:rsidP="00B41733">
            <w:pPr>
              <w:rPr>
                <w:rFonts w:ascii="Arial" w:hAnsi="Arial"/>
                <w:sz w:val="20"/>
                <w:szCs w:val="20"/>
              </w:rPr>
            </w:pPr>
            <w:r w:rsidRPr="00881498">
              <w:rPr>
                <w:rFonts w:ascii="Arial" w:hAnsi="Arial"/>
                <w:sz w:val="20"/>
                <w:szCs w:val="20"/>
              </w:rPr>
              <w:t xml:space="preserve">Next combine the objects in a variety of arrangements. Consider </w:t>
            </w:r>
            <w:proofErr w:type="gramStart"/>
            <w:r w:rsidRPr="00881498">
              <w:rPr>
                <w:rFonts w:ascii="Arial" w:hAnsi="Arial"/>
                <w:sz w:val="20"/>
                <w:szCs w:val="20"/>
              </w:rPr>
              <w:t>a number of</w:t>
            </w:r>
            <w:proofErr w:type="gramEnd"/>
            <w:r w:rsidRPr="00881498">
              <w:rPr>
                <w:rFonts w:ascii="Arial" w:hAnsi="Arial"/>
                <w:sz w:val="20"/>
                <w:szCs w:val="20"/>
              </w:rPr>
              <w:t xml:space="preserve"> light sources and viewpoints such as seen from overhead, from below, through glass s</w:t>
            </w:r>
            <w:r w:rsidR="00566CC3">
              <w:rPr>
                <w:rFonts w:ascii="Arial" w:hAnsi="Arial"/>
                <w:sz w:val="20"/>
                <w:szCs w:val="20"/>
              </w:rPr>
              <w:t>urface, reflected in a mirror.</w:t>
            </w:r>
          </w:p>
          <w:p w14:paraId="4BB97DCD" w14:textId="77777777" w:rsidR="00B94C9F" w:rsidRDefault="00B94C9F" w:rsidP="00B41733">
            <w:pPr>
              <w:rPr>
                <w:rFonts w:ascii="Arial" w:hAnsi="Arial"/>
                <w:sz w:val="20"/>
                <w:szCs w:val="20"/>
              </w:rPr>
            </w:pPr>
          </w:p>
          <w:p w14:paraId="07285503" w14:textId="2DA98969" w:rsidR="00EE2510" w:rsidRPr="00881498" w:rsidRDefault="00566CC3" w:rsidP="00B41733">
            <w:pPr>
              <w:rPr>
                <w:rFonts w:ascii="Arial" w:hAnsi="Arial"/>
                <w:sz w:val="20"/>
                <w:szCs w:val="20"/>
              </w:rPr>
            </w:pPr>
            <w:r>
              <w:rPr>
                <w:rFonts w:ascii="Arial" w:hAnsi="Arial"/>
                <w:sz w:val="20"/>
                <w:szCs w:val="20"/>
              </w:rPr>
              <w:t>Learners should e</w:t>
            </w:r>
            <w:r w:rsidR="00EE2510" w:rsidRPr="00881498">
              <w:rPr>
                <w:rFonts w:ascii="Arial" w:hAnsi="Arial"/>
                <w:sz w:val="20"/>
                <w:szCs w:val="20"/>
              </w:rPr>
              <w:t>xperiment with the different way</w:t>
            </w:r>
            <w:r w:rsidR="00EE2510">
              <w:rPr>
                <w:rFonts w:ascii="Arial" w:hAnsi="Arial"/>
                <w:sz w:val="20"/>
                <w:szCs w:val="20"/>
              </w:rPr>
              <w:t>s</w:t>
            </w:r>
            <w:r w:rsidR="00EE2510" w:rsidRPr="00881498">
              <w:rPr>
                <w:rFonts w:ascii="Arial" w:hAnsi="Arial"/>
                <w:sz w:val="20"/>
                <w:szCs w:val="20"/>
              </w:rPr>
              <w:t xml:space="preserve"> </w:t>
            </w:r>
            <w:r>
              <w:rPr>
                <w:rFonts w:ascii="Arial" w:hAnsi="Arial"/>
                <w:sz w:val="20"/>
                <w:szCs w:val="20"/>
              </w:rPr>
              <w:t>to</w:t>
            </w:r>
            <w:r w:rsidR="00EE2510" w:rsidRPr="00881498">
              <w:rPr>
                <w:rFonts w:ascii="Arial" w:hAnsi="Arial"/>
                <w:sz w:val="20"/>
                <w:szCs w:val="20"/>
              </w:rPr>
              <w:t xml:space="preserve"> view the objects</w:t>
            </w:r>
            <w:r w:rsidR="00EE2510">
              <w:rPr>
                <w:rFonts w:ascii="Arial" w:hAnsi="Arial"/>
                <w:sz w:val="20"/>
                <w:szCs w:val="20"/>
              </w:rPr>
              <w:t xml:space="preserve"> and how they are arranged</w:t>
            </w:r>
            <w:r w:rsidR="00EE2510" w:rsidRPr="00881498">
              <w:rPr>
                <w:rFonts w:ascii="Arial" w:hAnsi="Arial"/>
                <w:sz w:val="20"/>
                <w:szCs w:val="20"/>
              </w:rPr>
              <w:t xml:space="preserve">. </w:t>
            </w:r>
          </w:p>
          <w:p w14:paraId="31520B3D" w14:textId="27AA6017" w:rsidR="00EE2510" w:rsidRDefault="00EE2510" w:rsidP="00B41733">
            <w:pPr>
              <w:rPr>
                <w:rFonts w:ascii="Arial" w:hAnsi="Arial"/>
                <w:i/>
                <w:sz w:val="20"/>
                <w:szCs w:val="20"/>
              </w:rPr>
            </w:pPr>
          </w:p>
          <w:p w14:paraId="4E350B3A" w14:textId="77777777" w:rsidR="00B94C9F" w:rsidRPr="00881498" w:rsidRDefault="00B94C9F" w:rsidP="00B41733">
            <w:pPr>
              <w:rPr>
                <w:rFonts w:ascii="Arial" w:hAnsi="Arial"/>
                <w:i/>
                <w:sz w:val="20"/>
                <w:szCs w:val="20"/>
              </w:rPr>
            </w:pPr>
          </w:p>
          <w:p w14:paraId="3385F103" w14:textId="77777777" w:rsidR="00EE2510" w:rsidRPr="00B94C9F" w:rsidRDefault="00EE2510" w:rsidP="00B41733">
            <w:pPr>
              <w:rPr>
                <w:rFonts w:ascii="Arial" w:hAnsi="Arial"/>
                <w:b/>
                <w:sz w:val="20"/>
                <w:szCs w:val="20"/>
              </w:rPr>
            </w:pPr>
            <w:r w:rsidRPr="00B94C9F">
              <w:rPr>
                <w:rFonts w:ascii="Arial" w:hAnsi="Arial"/>
                <w:b/>
                <w:sz w:val="20"/>
                <w:szCs w:val="20"/>
              </w:rPr>
              <w:t>2. Use a documentary approach</w:t>
            </w:r>
          </w:p>
          <w:p w14:paraId="347BCF5D" w14:textId="77777777" w:rsidR="00EE2510" w:rsidRPr="00B94C9F" w:rsidRDefault="00EE2510" w:rsidP="00B41733">
            <w:pPr>
              <w:rPr>
                <w:rFonts w:ascii="Arial" w:hAnsi="Arial"/>
                <w:b/>
                <w:i/>
                <w:sz w:val="20"/>
                <w:szCs w:val="20"/>
              </w:rPr>
            </w:pPr>
          </w:p>
          <w:p w14:paraId="0CCF035F" w14:textId="77777777" w:rsidR="00EE2510" w:rsidRPr="00881498" w:rsidRDefault="00EE2510" w:rsidP="00B41733">
            <w:pPr>
              <w:rPr>
                <w:rFonts w:ascii="Arial" w:hAnsi="Arial"/>
                <w:sz w:val="20"/>
                <w:szCs w:val="20"/>
              </w:rPr>
            </w:pPr>
            <w:r w:rsidRPr="00881498">
              <w:rPr>
                <w:rFonts w:ascii="Arial" w:hAnsi="Arial" w:cs="Helvetica"/>
                <w:noProof/>
                <w:sz w:val="20"/>
                <w:szCs w:val="20"/>
                <w:lang w:eastAsia="en-GB"/>
              </w:rPr>
              <w:lastRenderedPageBreak/>
              <w:drawing>
                <wp:inline distT="0" distB="0" distL="0" distR="0" wp14:anchorId="5E6951BE" wp14:editId="0971BFF1">
                  <wp:extent cx="1172527" cy="876300"/>
                  <wp:effectExtent l="0" t="0" r="0" b="0"/>
                  <wp:docPr id="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1175135" cy="878249"/>
                          </a:xfrm>
                          <a:prstGeom prst="rect">
                            <a:avLst/>
                          </a:prstGeom>
                          <a:noFill/>
                          <a:ln>
                            <a:noFill/>
                          </a:ln>
                        </pic:spPr>
                      </pic:pic>
                    </a:graphicData>
                  </a:graphic>
                </wp:inline>
              </w:drawing>
            </w:r>
            <w:r w:rsidRPr="00881498">
              <w:rPr>
                <w:rFonts w:ascii="Arial" w:hAnsi="Arial"/>
                <w:sz w:val="20"/>
                <w:szCs w:val="20"/>
              </w:rPr>
              <w:t xml:space="preserve"> </w:t>
            </w:r>
          </w:p>
          <w:p w14:paraId="7CC10C27" w14:textId="77777777" w:rsidR="00EE2510" w:rsidRPr="00274DBB" w:rsidRDefault="00EE2510" w:rsidP="00B41733">
            <w:pPr>
              <w:rPr>
                <w:rFonts w:ascii="Arial" w:hAnsi="Arial"/>
                <w:i/>
                <w:sz w:val="18"/>
                <w:szCs w:val="20"/>
              </w:rPr>
            </w:pPr>
            <w:r w:rsidRPr="00274DBB">
              <w:rPr>
                <w:rFonts w:ascii="Arial" w:hAnsi="Arial"/>
                <w:i/>
                <w:sz w:val="18"/>
                <w:szCs w:val="20"/>
              </w:rPr>
              <w:t>[</w:t>
            </w:r>
            <w:proofErr w:type="spellStart"/>
            <w:r w:rsidRPr="00274DBB">
              <w:rPr>
                <w:rFonts w:ascii="Arial" w:hAnsi="Arial"/>
                <w:i/>
                <w:sz w:val="18"/>
                <w:szCs w:val="20"/>
              </w:rPr>
              <w:t>Grock</w:t>
            </w:r>
            <w:proofErr w:type="spellEnd"/>
            <w:r w:rsidRPr="00274DBB">
              <w:rPr>
                <w:rFonts w:ascii="Arial" w:hAnsi="Arial"/>
                <w:i/>
                <w:sz w:val="18"/>
                <w:szCs w:val="20"/>
              </w:rPr>
              <w:t xml:space="preserve">. Swiss clown, composer, portrait, in his dressing room before a show, </w:t>
            </w:r>
            <w:proofErr w:type="spellStart"/>
            <w:r w:rsidRPr="00274DBB">
              <w:rPr>
                <w:rFonts w:ascii="Arial" w:hAnsi="Arial"/>
                <w:i/>
                <w:sz w:val="18"/>
                <w:szCs w:val="20"/>
              </w:rPr>
              <w:t>alamy</w:t>
            </w:r>
            <w:proofErr w:type="spellEnd"/>
            <w:r w:rsidRPr="00274DBB">
              <w:rPr>
                <w:rFonts w:ascii="Arial" w:hAnsi="Arial"/>
                <w:i/>
                <w:sz w:val="18"/>
                <w:szCs w:val="20"/>
              </w:rPr>
              <w:t>, CPG4GT]</w:t>
            </w:r>
          </w:p>
          <w:p w14:paraId="14FC40A9" w14:textId="77777777" w:rsidR="00EE2510" w:rsidRPr="00881498" w:rsidRDefault="00EE2510" w:rsidP="00B41733">
            <w:pPr>
              <w:rPr>
                <w:rFonts w:ascii="Arial" w:hAnsi="Arial"/>
                <w:sz w:val="20"/>
                <w:szCs w:val="20"/>
              </w:rPr>
            </w:pPr>
          </w:p>
          <w:p w14:paraId="15838468" w14:textId="71AB3327" w:rsidR="00EE2510" w:rsidRDefault="00EE2510" w:rsidP="00B41733">
            <w:pPr>
              <w:rPr>
                <w:rFonts w:ascii="Arial" w:hAnsi="Arial"/>
                <w:sz w:val="20"/>
                <w:szCs w:val="20"/>
              </w:rPr>
            </w:pPr>
            <w:r>
              <w:rPr>
                <w:rFonts w:ascii="Arial" w:hAnsi="Arial"/>
                <w:sz w:val="20"/>
                <w:szCs w:val="20"/>
              </w:rPr>
              <w:t>Learners s</w:t>
            </w:r>
            <w:r w:rsidRPr="00881498">
              <w:rPr>
                <w:rFonts w:ascii="Arial" w:hAnsi="Arial"/>
                <w:sz w:val="20"/>
                <w:szCs w:val="20"/>
              </w:rPr>
              <w:t xml:space="preserve">elect a span of time over which </w:t>
            </w:r>
            <w:r>
              <w:rPr>
                <w:rFonts w:ascii="Arial" w:hAnsi="Arial"/>
                <w:sz w:val="20"/>
                <w:szCs w:val="20"/>
              </w:rPr>
              <w:t>they</w:t>
            </w:r>
            <w:r w:rsidRPr="00881498">
              <w:rPr>
                <w:rFonts w:ascii="Arial" w:hAnsi="Arial"/>
                <w:sz w:val="20"/>
                <w:szCs w:val="20"/>
              </w:rPr>
              <w:t xml:space="preserve"> can record the changes experienced. For example, for the </w:t>
            </w:r>
            <w:r>
              <w:rPr>
                <w:rFonts w:ascii="Arial" w:hAnsi="Arial"/>
                <w:sz w:val="20"/>
                <w:szCs w:val="20"/>
              </w:rPr>
              <w:t>theme</w:t>
            </w:r>
            <w:r w:rsidRPr="00881498">
              <w:rPr>
                <w:rFonts w:ascii="Arial" w:hAnsi="Arial"/>
                <w:sz w:val="20"/>
                <w:szCs w:val="20"/>
              </w:rPr>
              <w:t xml:space="preserve"> ‘</w:t>
            </w:r>
            <w:r>
              <w:rPr>
                <w:rFonts w:ascii="Arial" w:hAnsi="Arial"/>
                <w:sz w:val="20"/>
                <w:szCs w:val="20"/>
              </w:rPr>
              <w:t>Self’</w:t>
            </w:r>
            <w:r w:rsidRPr="00881498">
              <w:rPr>
                <w:rFonts w:ascii="Arial" w:hAnsi="Arial"/>
                <w:sz w:val="20"/>
                <w:szCs w:val="20"/>
              </w:rPr>
              <w:t xml:space="preserve"> </w:t>
            </w:r>
            <w:r>
              <w:rPr>
                <w:rFonts w:ascii="Arial" w:hAnsi="Arial"/>
                <w:sz w:val="20"/>
                <w:szCs w:val="20"/>
              </w:rPr>
              <w:t>they</w:t>
            </w:r>
            <w:r w:rsidRPr="00881498">
              <w:rPr>
                <w:rFonts w:ascii="Arial" w:hAnsi="Arial"/>
                <w:sz w:val="20"/>
                <w:szCs w:val="20"/>
              </w:rPr>
              <w:t xml:space="preserve"> could document a short span of time</w:t>
            </w:r>
            <w:r>
              <w:rPr>
                <w:rFonts w:ascii="Arial" w:hAnsi="Arial"/>
                <w:sz w:val="20"/>
                <w:szCs w:val="20"/>
              </w:rPr>
              <w:t>,</w:t>
            </w:r>
            <w:r w:rsidRPr="00881498">
              <w:rPr>
                <w:rFonts w:ascii="Arial" w:hAnsi="Arial"/>
                <w:sz w:val="20"/>
                <w:szCs w:val="20"/>
              </w:rPr>
              <w:t xml:space="preserve"> such as </w:t>
            </w:r>
            <w:r>
              <w:rPr>
                <w:rFonts w:ascii="Arial" w:hAnsi="Arial"/>
                <w:sz w:val="20"/>
                <w:szCs w:val="20"/>
              </w:rPr>
              <w:t>the</w:t>
            </w:r>
            <w:r w:rsidRPr="00881498">
              <w:rPr>
                <w:rFonts w:ascii="Arial" w:hAnsi="Arial"/>
                <w:sz w:val="20"/>
                <w:szCs w:val="20"/>
              </w:rPr>
              <w:t xml:space="preserve"> journey to college or the </w:t>
            </w:r>
            <w:r w:rsidR="004A2AB9">
              <w:rPr>
                <w:rFonts w:ascii="Arial" w:hAnsi="Arial"/>
                <w:sz w:val="20"/>
                <w:szCs w:val="20"/>
              </w:rPr>
              <w:t xml:space="preserve">two </w:t>
            </w:r>
            <w:r>
              <w:rPr>
                <w:rFonts w:ascii="Arial" w:hAnsi="Arial"/>
                <w:sz w:val="20"/>
                <w:szCs w:val="20"/>
              </w:rPr>
              <w:t>hours after returning home,</w:t>
            </w:r>
            <w:r w:rsidRPr="00881498">
              <w:rPr>
                <w:rFonts w:ascii="Arial" w:hAnsi="Arial"/>
                <w:sz w:val="20"/>
                <w:szCs w:val="20"/>
              </w:rPr>
              <w:t xml:space="preserve"> by describing objects or scenes </w:t>
            </w:r>
            <w:r>
              <w:rPr>
                <w:rFonts w:ascii="Arial" w:hAnsi="Arial"/>
                <w:sz w:val="20"/>
                <w:szCs w:val="20"/>
              </w:rPr>
              <w:t>they</w:t>
            </w:r>
            <w:r w:rsidRPr="00881498">
              <w:rPr>
                <w:rFonts w:ascii="Arial" w:hAnsi="Arial"/>
                <w:sz w:val="20"/>
                <w:szCs w:val="20"/>
              </w:rPr>
              <w:t xml:space="preserve"> see, drawing quick sketches or by taking photographs. This could include photographs of special interests, places of special significance</w:t>
            </w:r>
            <w:r>
              <w:rPr>
                <w:rFonts w:ascii="Arial" w:hAnsi="Arial"/>
                <w:sz w:val="20"/>
                <w:szCs w:val="20"/>
              </w:rPr>
              <w:t>,</w:t>
            </w:r>
            <w:r w:rsidRPr="00881498">
              <w:rPr>
                <w:rFonts w:ascii="Arial" w:hAnsi="Arial"/>
                <w:sz w:val="20"/>
                <w:szCs w:val="20"/>
              </w:rPr>
              <w:t xml:space="preserve"> </w:t>
            </w:r>
            <w:r>
              <w:rPr>
                <w:rFonts w:ascii="Arial" w:hAnsi="Arial"/>
                <w:sz w:val="20"/>
                <w:szCs w:val="20"/>
              </w:rPr>
              <w:t>objects they use, people they pass, observations on the street, train or bus as they travel.</w:t>
            </w:r>
          </w:p>
          <w:p w14:paraId="1726EEC8" w14:textId="77777777" w:rsidR="00EE2510" w:rsidRDefault="00EE2510" w:rsidP="00B41733">
            <w:pPr>
              <w:pStyle w:val="BodyText"/>
            </w:pPr>
          </w:p>
          <w:p w14:paraId="33057800" w14:textId="7D5E98EB" w:rsidR="00925E89" w:rsidRDefault="00C35B86" w:rsidP="00223A8B">
            <w:pPr>
              <w:pStyle w:val="BodyText"/>
            </w:pPr>
            <w:r w:rsidRPr="00566CC3">
              <w:rPr>
                <w:b/>
              </w:rPr>
              <w:t>Extension activity</w:t>
            </w:r>
            <w:r>
              <w:t xml:space="preserve">: </w:t>
            </w:r>
            <w:r w:rsidR="00B94C9F">
              <w:t>U</w:t>
            </w:r>
            <w:r w:rsidR="006361A0">
              <w:t>sing their own artist research as inspiration, produce an alternative approach to recording from direct observation.</w:t>
            </w:r>
          </w:p>
        </w:tc>
      </w:tr>
      <w:tr w:rsidR="00EE2510" w:rsidRPr="004A4E17" w14:paraId="306522F0" w14:textId="77777777" w:rsidTr="00B41733">
        <w:tc>
          <w:tcPr>
            <w:tcW w:w="2166" w:type="dxa"/>
            <w:tcMar>
              <w:top w:w="113" w:type="dxa"/>
              <w:bottom w:w="113" w:type="dxa"/>
            </w:tcMar>
          </w:tcPr>
          <w:p w14:paraId="093C14D2" w14:textId="4488C6F8" w:rsidR="00EE2510" w:rsidRPr="00B62A17" w:rsidRDefault="00EE2510" w:rsidP="00B41733">
            <w:pPr>
              <w:pStyle w:val="BodyText"/>
              <w:rPr>
                <w:b/>
                <w:lang w:eastAsia="en-GB"/>
              </w:rPr>
            </w:pPr>
            <w:r w:rsidRPr="00B62A17">
              <w:rPr>
                <w:b/>
                <w:lang w:eastAsia="en-GB"/>
              </w:rPr>
              <w:lastRenderedPageBreak/>
              <w:t>Week</w:t>
            </w:r>
            <w:r w:rsidR="00B62A17" w:rsidRPr="00B62A17">
              <w:rPr>
                <w:b/>
                <w:lang w:eastAsia="en-GB"/>
              </w:rPr>
              <w:t>s</w:t>
            </w:r>
            <w:r w:rsidRPr="00B62A17">
              <w:rPr>
                <w:b/>
                <w:lang w:eastAsia="en-GB"/>
              </w:rPr>
              <w:t xml:space="preserve"> 16</w:t>
            </w:r>
            <w:r w:rsidR="00B62A17" w:rsidRPr="00B62A17">
              <w:rPr>
                <w:b/>
                <w:lang w:eastAsia="en-GB"/>
              </w:rPr>
              <w:t>–</w:t>
            </w:r>
            <w:r w:rsidRPr="00B62A17">
              <w:rPr>
                <w:b/>
                <w:lang w:eastAsia="en-GB"/>
              </w:rPr>
              <w:t>18</w:t>
            </w:r>
          </w:p>
          <w:p w14:paraId="22106141" w14:textId="77777777" w:rsidR="00EE2510" w:rsidRDefault="00EE2510" w:rsidP="00B41733">
            <w:pPr>
              <w:pStyle w:val="BodyText"/>
              <w:rPr>
                <w:lang w:eastAsia="en-GB"/>
              </w:rPr>
            </w:pPr>
            <w:r>
              <w:rPr>
                <w:lang w:eastAsia="en-GB"/>
              </w:rPr>
              <w:t>Media experiments</w:t>
            </w:r>
          </w:p>
          <w:p w14:paraId="7FE758D0" w14:textId="77777777" w:rsidR="00223A8B" w:rsidRDefault="00223A8B" w:rsidP="00B41733">
            <w:pPr>
              <w:pStyle w:val="BodyText"/>
              <w:rPr>
                <w:lang w:eastAsia="en-GB"/>
              </w:rPr>
            </w:pPr>
          </w:p>
          <w:p w14:paraId="4FEC29E2" w14:textId="267C0C0F" w:rsidR="006361A0" w:rsidRPr="00B62A17" w:rsidRDefault="006361A0" w:rsidP="00B41733">
            <w:pPr>
              <w:pStyle w:val="BodyText"/>
              <w:rPr>
                <w:b/>
                <w:color w:val="E21951"/>
                <w:lang w:eastAsia="en-GB"/>
              </w:rPr>
            </w:pPr>
            <w:r w:rsidRPr="00B62A17">
              <w:rPr>
                <w:b/>
                <w:color w:val="E21951"/>
                <w:lang w:eastAsia="en-GB"/>
              </w:rPr>
              <w:t>KC2</w:t>
            </w:r>
          </w:p>
          <w:p w14:paraId="0B225E9F" w14:textId="65E64785" w:rsidR="006361A0" w:rsidRDefault="006361A0" w:rsidP="009B38FB">
            <w:pPr>
              <w:pStyle w:val="BodyText"/>
              <w:rPr>
                <w:lang w:eastAsia="en-GB"/>
              </w:rPr>
            </w:pPr>
            <w:r w:rsidRPr="00B62A17">
              <w:rPr>
                <w:b/>
                <w:color w:val="E21951"/>
                <w:lang w:eastAsia="en-GB"/>
              </w:rPr>
              <w:t>KC4</w:t>
            </w:r>
          </w:p>
        </w:tc>
        <w:tc>
          <w:tcPr>
            <w:tcW w:w="2126" w:type="dxa"/>
            <w:tcMar>
              <w:top w:w="113" w:type="dxa"/>
              <w:bottom w:w="113" w:type="dxa"/>
            </w:tcMar>
          </w:tcPr>
          <w:p w14:paraId="05DB19BC" w14:textId="10F62D45" w:rsidR="00EE2510" w:rsidRDefault="00EE2510" w:rsidP="00B41733">
            <w:pPr>
              <w:pStyle w:val="BodyText"/>
              <w:rPr>
                <w:lang w:eastAsia="en-GB"/>
              </w:rPr>
            </w:pPr>
            <w:r>
              <w:rPr>
                <w:lang w:eastAsia="en-GB"/>
              </w:rPr>
              <w:t>AO2</w:t>
            </w:r>
            <w:r w:rsidR="00812BE1">
              <w:rPr>
                <w:lang w:eastAsia="en-GB"/>
              </w:rPr>
              <w:t xml:space="preserve"> E</w:t>
            </w:r>
            <w:r>
              <w:rPr>
                <w:lang w:eastAsia="en-GB"/>
              </w:rPr>
              <w:t>xplore and select appropriate resources, media, materials, techniques and processes, reviewing and refining ideas as work develops</w:t>
            </w:r>
          </w:p>
          <w:p w14:paraId="7DD939A8" w14:textId="77777777" w:rsidR="00223A8B" w:rsidRDefault="00223A8B" w:rsidP="00B41733">
            <w:pPr>
              <w:pStyle w:val="BodyText"/>
              <w:rPr>
                <w:lang w:eastAsia="en-GB"/>
              </w:rPr>
            </w:pPr>
          </w:p>
          <w:p w14:paraId="4094A645" w14:textId="1CE1B221" w:rsidR="00566CC3" w:rsidRDefault="00566CC3" w:rsidP="00223A8B">
            <w:pPr>
              <w:pStyle w:val="BodyText"/>
              <w:rPr>
                <w:lang w:eastAsia="en-GB"/>
              </w:rPr>
            </w:pPr>
            <w:r>
              <w:rPr>
                <w:lang w:eastAsia="en-GB"/>
              </w:rPr>
              <w:t>AO3</w:t>
            </w:r>
            <w:r w:rsidR="00812BE1">
              <w:rPr>
                <w:lang w:eastAsia="en-GB"/>
              </w:rPr>
              <w:t xml:space="preserve"> D</w:t>
            </w:r>
            <w:r>
              <w:rPr>
                <w:lang w:eastAsia="en-GB"/>
              </w:rPr>
              <w:t>evelop ideas through investigations informed by contextual and other sources</w:t>
            </w:r>
          </w:p>
        </w:tc>
        <w:tc>
          <w:tcPr>
            <w:tcW w:w="10304" w:type="dxa"/>
            <w:tcMar>
              <w:top w:w="113" w:type="dxa"/>
              <w:bottom w:w="113" w:type="dxa"/>
            </w:tcMar>
          </w:tcPr>
          <w:p w14:paraId="6D59B559" w14:textId="6D364040" w:rsidR="00EE2510" w:rsidRDefault="00EE2510" w:rsidP="00223A8B">
            <w:pPr>
              <w:pStyle w:val="BodyText"/>
              <w:rPr>
                <w:b/>
              </w:rPr>
            </w:pPr>
            <w:r w:rsidRPr="00A3780B">
              <w:rPr>
                <w:b/>
              </w:rPr>
              <w:t>Learners develop ideas using media experiments</w:t>
            </w:r>
          </w:p>
          <w:p w14:paraId="554BD6DA" w14:textId="77777777" w:rsidR="004F0A50" w:rsidRPr="00A3780B" w:rsidRDefault="004F0A50" w:rsidP="00223A8B">
            <w:pPr>
              <w:pStyle w:val="BodyText"/>
              <w:rPr>
                <w:b/>
              </w:rPr>
            </w:pPr>
          </w:p>
          <w:p w14:paraId="42DCC9C5" w14:textId="54F843DB" w:rsidR="009B38FB" w:rsidRDefault="00EE2510" w:rsidP="00223A8B">
            <w:pPr>
              <w:pStyle w:val="BodyText"/>
            </w:pPr>
            <w:r>
              <w:t xml:space="preserve">At this point in the course learners will be following a variety of interests, </w:t>
            </w:r>
            <w:r w:rsidR="00566CC3">
              <w:t xml:space="preserve">processes </w:t>
            </w:r>
            <w:r>
              <w:t>and using a range of media.</w:t>
            </w:r>
            <w:r w:rsidR="009B38FB">
              <w:t xml:space="preserve"> </w:t>
            </w:r>
          </w:p>
          <w:p w14:paraId="4D00EE77" w14:textId="34463839" w:rsidR="00EE2510" w:rsidRDefault="00EE2510" w:rsidP="00223A8B">
            <w:pPr>
              <w:pStyle w:val="BodyText"/>
            </w:pPr>
            <w:r>
              <w:t xml:space="preserve">Try and direct learners to appropriate media choice that suit their interest. Continually </w:t>
            </w:r>
            <w:proofErr w:type="gramStart"/>
            <w:r>
              <w:t>referring back</w:t>
            </w:r>
            <w:proofErr w:type="gramEnd"/>
            <w:r>
              <w:t xml:space="preserve"> to artists for inspiration is useful. </w:t>
            </w:r>
          </w:p>
          <w:p w14:paraId="2517723C" w14:textId="77777777" w:rsidR="00EE2510" w:rsidRDefault="00EE2510" w:rsidP="00B41733">
            <w:pPr>
              <w:pStyle w:val="BodyText"/>
              <w:ind w:left="360"/>
            </w:pPr>
          </w:p>
          <w:p w14:paraId="0C9A5D5D" w14:textId="733B5EB2" w:rsidR="00EE2510" w:rsidRPr="00461576" w:rsidRDefault="00EE2510" w:rsidP="00223A8B">
            <w:pPr>
              <w:pStyle w:val="BodyText"/>
              <w:rPr>
                <w:i/>
              </w:rPr>
            </w:pPr>
            <w:r w:rsidRPr="00461576">
              <w:rPr>
                <w:i/>
              </w:rPr>
              <w:t>Learners should select an artist that relates to their choice of media and complete an artist study. This includes making a copy of a section of the work and analy</w:t>
            </w:r>
            <w:r w:rsidR="00566CC3">
              <w:rPr>
                <w:i/>
              </w:rPr>
              <w:t xml:space="preserve">sing it as in </w:t>
            </w:r>
            <w:r w:rsidR="004A2AB9">
              <w:rPr>
                <w:i/>
              </w:rPr>
              <w:t>Project 1</w:t>
            </w:r>
            <w:r w:rsidR="00B94C9F">
              <w:rPr>
                <w:i/>
              </w:rPr>
              <w:t>,</w:t>
            </w:r>
            <w:r w:rsidR="004A2AB9">
              <w:rPr>
                <w:i/>
              </w:rPr>
              <w:t xml:space="preserve"> </w:t>
            </w:r>
            <w:r w:rsidR="00B94C9F">
              <w:rPr>
                <w:i/>
              </w:rPr>
              <w:t>W</w:t>
            </w:r>
            <w:r w:rsidR="00566CC3">
              <w:rPr>
                <w:i/>
              </w:rPr>
              <w:t>eek 6</w:t>
            </w:r>
            <w:r w:rsidRPr="00461576">
              <w:rPr>
                <w:i/>
              </w:rPr>
              <w:t>.</w:t>
            </w:r>
          </w:p>
          <w:p w14:paraId="0F862611" w14:textId="77777777" w:rsidR="00EE2510" w:rsidRDefault="00EE2510" w:rsidP="00B41733">
            <w:pPr>
              <w:pStyle w:val="BodyText"/>
              <w:ind w:left="360"/>
            </w:pPr>
          </w:p>
          <w:p w14:paraId="488CA04A" w14:textId="0B8D8B16" w:rsidR="00EE2510" w:rsidRDefault="00EE2510" w:rsidP="00223A8B">
            <w:pPr>
              <w:pStyle w:val="BodyText"/>
            </w:pPr>
            <w:r>
              <w:t xml:space="preserve">Learners should annotate their work to </w:t>
            </w:r>
            <w:r w:rsidRPr="003608F7">
              <w:t xml:space="preserve">outline the </w:t>
            </w:r>
            <w:r>
              <w:t xml:space="preserve">media used, </w:t>
            </w:r>
            <w:r w:rsidRPr="003608F7">
              <w:t>technique, characteristics of the process and the effect they give.</w:t>
            </w:r>
          </w:p>
          <w:p w14:paraId="286F0B7B" w14:textId="77777777" w:rsidR="00EE2510" w:rsidRDefault="00EE2510" w:rsidP="00B41733">
            <w:pPr>
              <w:pStyle w:val="BodyText"/>
              <w:ind w:left="360"/>
            </w:pPr>
          </w:p>
          <w:p w14:paraId="47183517" w14:textId="7EE3FB1D" w:rsidR="00EE2510" w:rsidRDefault="00EE2510" w:rsidP="00223A8B">
            <w:pPr>
              <w:pStyle w:val="BodyText"/>
            </w:pPr>
            <w:r>
              <w:t xml:space="preserve">Some examples of the way </w:t>
            </w:r>
            <w:r w:rsidR="007C4A46">
              <w:t>artist’s</w:t>
            </w:r>
            <w:r>
              <w:t xml:space="preserve"> work can </w:t>
            </w:r>
            <w:r w:rsidR="007C4A46">
              <w:t>influence</w:t>
            </w:r>
            <w:r>
              <w:t xml:space="preserve"> inspire a</w:t>
            </w:r>
            <w:r w:rsidR="00566CC3">
              <w:t>nd inform media experimentation:</w:t>
            </w:r>
          </w:p>
          <w:p w14:paraId="7D4B70CD" w14:textId="77777777" w:rsidR="00EE2510" w:rsidRDefault="00EE2510" w:rsidP="00B41733">
            <w:pPr>
              <w:pStyle w:val="BodyText"/>
              <w:ind w:left="360"/>
            </w:pPr>
          </w:p>
          <w:p w14:paraId="79671C27" w14:textId="03AFFAA2" w:rsidR="00EE2510" w:rsidRPr="00A16531" w:rsidRDefault="00EE2510" w:rsidP="00223A8B">
            <w:pPr>
              <w:pStyle w:val="BodyText"/>
              <w:rPr>
                <w:u w:val="single"/>
              </w:rPr>
            </w:pPr>
            <w:r w:rsidRPr="00A16531">
              <w:rPr>
                <w:u w:val="single"/>
              </w:rPr>
              <w:t>Line</w:t>
            </w:r>
          </w:p>
          <w:p w14:paraId="18800F64" w14:textId="48EA9CE3" w:rsidR="00EE2510" w:rsidRPr="00A16531" w:rsidRDefault="00EE2510" w:rsidP="00B41733">
            <w:pPr>
              <w:numPr>
                <w:ilvl w:val="0"/>
                <w:numId w:val="7"/>
              </w:numPr>
              <w:rPr>
                <w:rFonts w:ascii="Arial" w:hAnsi="Arial" w:cs="Arial"/>
                <w:sz w:val="20"/>
                <w:szCs w:val="20"/>
              </w:rPr>
            </w:pPr>
            <w:r w:rsidRPr="00683BE7">
              <w:rPr>
                <w:rFonts w:ascii="Arial" w:hAnsi="Arial" w:cs="Arial"/>
                <w:sz w:val="20"/>
                <w:szCs w:val="20"/>
                <w:lang w:val="en-US"/>
              </w:rPr>
              <w:t>Draw with wire</w:t>
            </w:r>
            <w:r w:rsidR="006024FB">
              <w:rPr>
                <w:rFonts w:ascii="Arial" w:hAnsi="Arial" w:cs="Arial"/>
                <w:sz w:val="20"/>
                <w:szCs w:val="20"/>
                <w:lang w:val="en-US"/>
              </w:rPr>
              <w:t xml:space="preserve"> (bend the wire to follow the outline of an object)</w:t>
            </w:r>
          </w:p>
          <w:p w14:paraId="112ED313" w14:textId="78097B49" w:rsidR="00EE2510" w:rsidRPr="00A16531" w:rsidRDefault="00EE2510" w:rsidP="00B41733">
            <w:pPr>
              <w:numPr>
                <w:ilvl w:val="0"/>
                <w:numId w:val="7"/>
              </w:numPr>
              <w:rPr>
                <w:rFonts w:ascii="Arial" w:hAnsi="Arial" w:cs="Arial"/>
                <w:sz w:val="20"/>
                <w:szCs w:val="20"/>
              </w:rPr>
            </w:pPr>
            <w:r>
              <w:rPr>
                <w:rFonts w:ascii="Arial" w:hAnsi="Arial" w:cs="Arial"/>
                <w:sz w:val="20"/>
                <w:szCs w:val="20"/>
                <w:lang w:val="en-US"/>
              </w:rPr>
              <w:t xml:space="preserve">Pen and ink, drawing with cut card, feathers </w:t>
            </w:r>
          </w:p>
          <w:p w14:paraId="7EBCEF0E" w14:textId="391BBC09" w:rsidR="00EE2510" w:rsidRPr="00683BE7" w:rsidRDefault="00EE2510" w:rsidP="00B41733">
            <w:pPr>
              <w:numPr>
                <w:ilvl w:val="0"/>
                <w:numId w:val="7"/>
              </w:numPr>
              <w:rPr>
                <w:rFonts w:ascii="Arial" w:hAnsi="Arial" w:cs="Arial"/>
                <w:sz w:val="20"/>
                <w:szCs w:val="20"/>
              </w:rPr>
            </w:pPr>
            <w:r>
              <w:rPr>
                <w:rFonts w:ascii="Arial" w:hAnsi="Arial" w:cs="Arial"/>
                <w:sz w:val="20"/>
                <w:szCs w:val="20"/>
                <w:lang w:val="en-US"/>
              </w:rPr>
              <w:t>Vary the weight of the line</w:t>
            </w:r>
          </w:p>
          <w:p w14:paraId="03DB3504" w14:textId="6D1E3E08" w:rsidR="00EE2510" w:rsidRPr="00683BE7" w:rsidRDefault="00EE2510" w:rsidP="00B41733">
            <w:pPr>
              <w:numPr>
                <w:ilvl w:val="0"/>
                <w:numId w:val="7"/>
              </w:numPr>
              <w:rPr>
                <w:rFonts w:ascii="Arial" w:hAnsi="Arial" w:cs="Arial"/>
                <w:sz w:val="20"/>
                <w:szCs w:val="20"/>
              </w:rPr>
            </w:pPr>
            <w:r w:rsidRPr="00683BE7">
              <w:rPr>
                <w:rFonts w:ascii="Arial" w:hAnsi="Arial" w:cs="Arial"/>
                <w:sz w:val="20"/>
                <w:szCs w:val="20"/>
                <w:lang w:val="en-US"/>
              </w:rPr>
              <w:lastRenderedPageBreak/>
              <w:t xml:space="preserve">Draw onto fabric </w:t>
            </w:r>
            <w:r w:rsidR="004A2AB9">
              <w:rPr>
                <w:rFonts w:ascii="Arial" w:hAnsi="Arial" w:cs="Arial"/>
                <w:sz w:val="20"/>
                <w:szCs w:val="20"/>
                <w:lang w:val="en-US"/>
              </w:rPr>
              <w:t xml:space="preserve">using a </w:t>
            </w:r>
            <w:r w:rsidRPr="00683BE7">
              <w:rPr>
                <w:rFonts w:ascii="Arial" w:hAnsi="Arial" w:cs="Arial"/>
                <w:sz w:val="20"/>
                <w:szCs w:val="20"/>
                <w:lang w:val="en-US"/>
              </w:rPr>
              <w:t>sewing machine and thread</w:t>
            </w:r>
          </w:p>
          <w:p w14:paraId="3C6BE085" w14:textId="77777777" w:rsidR="00EE2510" w:rsidRDefault="00EE2510" w:rsidP="00B41733">
            <w:pPr>
              <w:pStyle w:val="BodyText"/>
            </w:pPr>
          </w:p>
          <w:p w14:paraId="7A92B673" w14:textId="74084BA8" w:rsidR="00EE2510" w:rsidRPr="00A3780B" w:rsidRDefault="00EE2510" w:rsidP="00B41733">
            <w:pPr>
              <w:ind w:left="720"/>
              <w:rPr>
                <w:rFonts w:ascii="Arial" w:hAnsi="Arial" w:cs="Arial"/>
              </w:rPr>
            </w:pPr>
            <w:r w:rsidRPr="0091545A">
              <w:rPr>
                <w:rFonts w:ascii="Arial" w:hAnsi="Arial" w:cs="Helvetica"/>
                <w:noProof/>
                <w:sz w:val="22"/>
                <w:szCs w:val="22"/>
                <w:lang w:eastAsia="en-GB"/>
              </w:rPr>
              <w:drawing>
                <wp:inline distT="0" distB="0" distL="0" distR="0" wp14:anchorId="725FDB11" wp14:editId="626412FC">
                  <wp:extent cx="2062408" cy="1523785"/>
                  <wp:effectExtent l="0" t="0" r="0" b="63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2064483" cy="1525318"/>
                          </a:xfrm>
                          <a:prstGeom prst="rect">
                            <a:avLst/>
                          </a:prstGeom>
                          <a:noFill/>
                          <a:ln>
                            <a:noFill/>
                          </a:ln>
                        </pic:spPr>
                      </pic:pic>
                    </a:graphicData>
                  </a:graphic>
                </wp:inline>
              </w:drawing>
            </w:r>
            <w:r w:rsidRPr="00683BE7">
              <w:rPr>
                <w:rFonts w:ascii="Arial" w:hAnsi="Arial" w:cs="Arial"/>
                <w:sz w:val="20"/>
                <w:szCs w:val="20"/>
                <w:lang w:val="en-US"/>
              </w:rPr>
              <w:t xml:space="preserve"> </w:t>
            </w:r>
          </w:p>
          <w:p w14:paraId="11912084" w14:textId="7398034E" w:rsidR="00EE2510" w:rsidRPr="00274DBB" w:rsidRDefault="00EE2510" w:rsidP="00B41733">
            <w:pPr>
              <w:rPr>
                <w:rFonts w:ascii="Arial" w:hAnsi="Arial"/>
                <w:i/>
                <w:sz w:val="18"/>
                <w:szCs w:val="20"/>
              </w:rPr>
            </w:pPr>
            <w:r w:rsidRPr="00274DBB">
              <w:rPr>
                <w:rFonts w:ascii="Arial" w:hAnsi="Arial"/>
                <w:i/>
                <w:sz w:val="18"/>
                <w:szCs w:val="20"/>
              </w:rPr>
              <w:t xml:space="preserve">[b/w photo of Fernand Leger, 1934, </w:t>
            </w:r>
            <w:proofErr w:type="spellStart"/>
            <w:r w:rsidRPr="00274DBB">
              <w:rPr>
                <w:rFonts w:ascii="Arial" w:hAnsi="Arial"/>
                <w:i/>
                <w:sz w:val="18"/>
                <w:szCs w:val="20"/>
              </w:rPr>
              <w:t>Limot</w:t>
            </w:r>
            <w:proofErr w:type="spellEnd"/>
            <w:r w:rsidRPr="00274DBB">
              <w:rPr>
                <w:rFonts w:ascii="Arial" w:hAnsi="Arial"/>
                <w:i/>
                <w:sz w:val="18"/>
                <w:szCs w:val="20"/>
              </w:rPr>
              <w:t>, Wal</w:t>
            </w:r>
            <w:r w:rsidR="00274DBB" w:rsidRPr="00274DBB">
              <w:rPr>
                <w:rFonts w:ascii="Arial" w:hAnsi="Arial"/>
                <w:i/>
                <w:sz w:val="18"/>
                <w:szCs w:val="20"/>
              </w:rPr>
              <w:t>ter. Bridgeman Images LIM992145</w:t>
            </w:r>
            <w:r w:rsidRPr="00274DBB">
              <w:rPr>
                <w:rFonts w:ascii="Arial" w:hAnsi="Arial"/>
                <w:i/>
                <w:sz w:val="18"/>
                <w:szCs w:val="20"/>
              </w:rPr>
              <w:t>]</w:t>
            </w:r>
          </w:p>
          <w:p w14:paraId="696E6332" w14:textId="77777777" w:rsidR="00EE2510" w:rsidRDefault="00EE2510" w:rsidP="00B41733"/>
          <w:p w14:paraId="2DB8BDCD" w14:textId="5364E993" w:rsidR="00EE2510" w:rsidRPr="00A16531" w:rsidRDefault="00EE2510" w:rsidP="00B41733">
            <w:pPr>
              <w:rPr>
                <w:rFonts w:ascii="Arial" w:hAnsi="Arial" w:cs="Arial"/>
                <w:sz w:val="20"/>
                <w:szCs w:val="20"/>
                <w:u w:val="single"/>
              </w:rPr>
            </w:pPr>
            <w:r>
              <w:rPr>
                <w:rFonts w:ascii="Arial" w:hAnsi="Arial" w:cs="Arial"/>
                <w:sz w:val="20"/>
                <w:szCs w:val="20"/>
                <w:u w:val="single"/>
              </w:rPr>
              <w:t>Colour</w:t>
            </w:r>
          </w:p>
          <w:p w14:paraId="7AB9090F" w14:textId="77777777" w:rsidR="00EE2510" w:rsidRPr="00683BE7" w:rsidRDefault="00EE2510" w:rsidP="00B41733">
            <w:pPr>
              <w:numPr>
                <w:ilvl w:val="0"/>
                <w:numId w:val="8"/>
              </w:numPr>
              <w:rPr>
                <w:rFonts w:ascii="Arial" w:hAnsi="Arial" w:cs="Arial"/>
                <w:sz w:val="20"/>
                <w:szCs w:val="20"/>
              </w:rPr>
            </w:pPr>
            <w:r w:rsidRPr="00683BE7">
              <w:rPr>
                <w:rFonts w:ascii="Arial" w:hAnsi="Arial" w:cs="Arial"/>
                <w:sz w:val="20"/>
                <w:szCs w:val="20"/>
                <w:lang w:val="en-US"/>
              </w:rPr>
              <w:t xml:space="preserve">Use paint, pastel, </w:t>
            </w:r>
            <w:proofErr w:type="spellStart"/>
            <w:r w:rsidRPr="00683BE7">
              <w:rPr>
                <w:rFonts w:ascii="Arial" w:hAnsi="Arial" w:cs="Arial"/>
                <w:sz w:val="20"/>
                <w:szCs w:val="20"/>
                <w:lang w:val="en-US"/>
              </w:rPr>
              <w:t>coloured</w:t>
            </w:r>
            <w:proofErr w:type="spellEnd"/>
            <w:r w:rsidRPr="00683BE7">
              <w:rPr>
                <w:rFonts w:ascii="Arial" w:hAnsi="Arial" w:cs="Arial"/>
                <w:sz w:val="20"/>
                <w:szCs w:val="20"/>
                <w:lang w:val="en-US"/>
              </w:rPr>
              <w:t xml:space="preserve"> pencils, inks</w:t>
            </w:r>
          </w:p>
          <w:p w14:paraId="279D7CDC" w14:textId="77777777" w:rsidR="00EE2510" w:rsidRPr="00683BE7" w:rsidRDefault="00EE2510" w:rsidP="00B41733">
            <w:pPr>
              <w:numPr>
                <w:ilvl w:val="0"/>
                <w:numId w:val="8"/>
              </w:numPr>
              <w:rPr>
                <w:rFonts w:ascii="Arial" w:hAnsi="Arial" w:cs="Arial"/>
                <w:sz w:val="20"/>
                <w:szCs w:val="20"/>
              </w:rPr>
            </w:pPr>
            <w:r w:rsidRPr="00683BE7">
              <w:rPr>
                <w:rFonts w:ascii="Arial" w:hAnsi="Arial" w:cs="Arial"/>
                <w:sz w:val="20"/>
                <w:szCs w:val="20"/>
                <w:lang w:val="en-US"/>
              </w:rPr>
              <w:t xml:space="preserve">Examine the different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 in depth, mixing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 tones/tints/shades</w:t>
            </w:r>
          </w:p>
          <w:p w14:paraId="5FCBD9DD" w14:textId="77777777" w:rsidR="00EE2510" w:rsidRPr="00683BE7" w:rsidRDefault="00EE2510" w:rsidP="00B41733">
            <w:pPr>
              <w:numPr>
                <w:ilvl w:val="0"/>
                <w:numId w:val="8"/>
              </w:numPr>
              <w:rPr>
                <w:rFonts w:ascii="Arial" w:hAnsi="Arial" w:cs="Arial"/>
                <w:sz w:val="20"/>
                <w:szCs w:val="20"/>
              </w:rPr>
            </w:pPr>
            <w:r w:rsidRPr="00683BE7">
              <w:rPr>
                <w:rFonts w:ascii="Arial" w:hAnsi="Arial" w:cs="Arial"/>
                <w:sz w:val="20"/>
                <w:szCs w:val="20"/>
                <w:lang w:val="en-US"/>
              </w:rPr>
              <w:t xml:space="preserve">Explore harmonious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/complementary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 - use this opportunity to demonstrate understanding of the </w:t>
            </w:r>
            <w:proofErr w:type="spellStart"/>
            <w:r w:rsidRPr="00683BE7">
              <w:rPr>
                <w:rFonts w:ascii="Arial" w:hAnsi="Arial" w:cs="Arial"/>
                <w:sz w:val="20"/>
                <w:szCs w:val="20"/>
                <w:lang w:val="en-US"/>
              </w:rPr>
              <w:t>colour</w:t>
            </w:r>
            <w:proofErr w:type="spellEnd"/>
            <w:r w:rsidRPr="00683BE7">
              <w:rPr>
                <w:rFonts w:ascii="Arial" w:hAnsi="Arial" w:cs="Arial"/>
                <w:sz w:val="20"/>
                <w:szCs w:val="20"/>
                <w:lang w:val="en-US"/>
              </w:rPr>
              <w:t xml:space="preserve"> wheel</w:t>
            </w:r>
          </w:p>
          <w:p w14:paraId="2A71DA3D" w14:textId="77777777" w:rsidR="00EE2510" w:rsidRPr="00683BE7" w:rsidRDefault="00EE2510" w:rsidP="00B41733">
            <w:pPr>
              <w:numPr>
                <w:ilvl w:val="0"/>
                <w:numId w:val="8"/>
              </w:numPr>
              <w:rPr>
                <w:rFonts w:ascii="Arial" w:hAnsi="Arial" w:cs="Arial"/>
                <w:sz w:val="20"/>
                <w:szCs w:val="20"/>
              </w:rPr>
            </w:pPr>
            <w:r w:rsidRPr="00683BE7">
              <w:rPr>
                <w:rFonts w:ascii="Arial" w:hAnsi="Arial" w:cs="Arial"/>
                <w:sz w:val="20"/>
                <w:szCs w:val="20"/>
                <w:lang w:val="en-US"/>
              </w:rPr>
              <w:t xml:space="preserve">Use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 to express mood and atmosphere</w:t>
            </w:r>
          </w:p>
          <w:p w14:paraId="6CCE1FAA" w14:textId="77777777" w:rsidR="00EE2510" w:rsidRPr="00683BE7" w:rsidRDefault="00EE2510" w:rsidP="00B41733">
            <w:pPr>
              <w:numPr>
                <w:ilvl w:val="0"/>
                <w:numId w:val="8"/>
              </w:numPr>
              <w:rPr>
                <w:rFonts w:ascii="Arial" w:hAnsi="Arial" w:cs="Arial"/>
                <w:sz w:val="20"/>
                <w:szCs w:val="20"/>
              </w:rPr>
            </w:pPr>
            <w:r w:rsidRPr="00683BE7">
              <w:rPr>
                <w:rFonts w:ascii="Arial" w:hAnsi="Arial" w:cs="Arial"/>
                <w:sz w:val="20"/>
                <w:szCs w:val="20"/>
                <w:lang w:val="en-US"/>
              </w:rPr>
              <w:t xml:space="preserve">Layer transparent </w:t>
            </w:r>
            <w:proofErr w:type="spellStart"/>
            <w:r w:rsidRPr="00683BE7">
              <w:rPr>
                <w:rFonts w:ascii="Arial" w:hAnsi="Arial" w:cs="Arial"/>
                <w:sz w:val="20"/>
                <w:szCs w:val="20"/>
                <w:lang w:val="en-US"/>
              </w:rPr>
              <w:t>coloured</w:t>
            </w:r>
            <w:proofErr w:type="spellEnd"/>
            <w:r w:rsidRPr="00683BE7">
              <w:rPr>
                <w:rFonts w:ascii="Arial" w:hAnsi="Arial" w:cs="Arial"/>
                <w:sz w:val="20"/>
                <w:szCs w:val="20"/>
                <w:lang w:val="en-US"/>
              </w:rPr>
              <w:t xml:space="preserve"> paper </w:t>
            </w:r>
          </w:p>
          <w:p w14:paraId="60781B37" w14:textId="77777777" w:rsidR="00EE2510" w:rsidRDefault="00EE2510" w:rsidP="00B41733"/>
          <w:p w14:paraId="1B07223E" w14:textId="26213960" w:rsidR="00EE2510" w:rsidRDefault="00EE2510" w:rsidP="00B41733">
            <w:pPr>
              <w:ind w:left="720"/>
            </w:pPr>
            <w:r w:rsidRPr="0091545A">
              <w:rPr>
                <w:rFonts w:ascii="Arial" w:hAnsi="Arial" w:cs="Helvetica"/>
                <w:noProof/>
                <w:sz w:val="22"/>
                <w:szCs w:val="22"/>
                <w:lang w:eastAsia="en-GB"/>
              </w:rPr>
              <w:lastRenderedPageBreak/>
              <w:drawing>
                <wp:inline distT="0" distB="0" distL="0" distR="0" wp14:anchorId="34393878" wp14:editId="12383527">
                  <wp:extent cx="1256520" cy="1884780"/>
                  <wp:effectExtent l="0" t="0" r="0"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1257659" cy="1886489"/>
                          </a:xfrm>
                          <a:prstGeom prst="rect">
                            <a:avLst/>
                          </a:prstGeom>
                          <a:noFill/>
                          <a:ln>
                            <a:noFill/>
                          </a:ln>
                        </pic:spPr>
                      </pic:pic>
                    </a:graphicData>
                  </a:graphic>
                </wp:inline>
              </w:drawing>
            </w:r>
            <w:r>
              <w:t xml:space="preserve"> </w:t>
            </w:r>
          </w:p>
          <w:p w14:paraId="145FDC69" w14:textId="52DF97F0" w:rsidR="00EE2510" w:rsidRPr="00274DBB" w:rsidRDefault="00EE2510" w:rsidP="00B41733">
            <w:pPr>
              <w:rPr>
                <w:rFonts w:ascii="Arial" w:hAnsi="Arial"/>
                <w:i/>
                <w:sz w:val="18"/>
                <w:szCs w:val="20"/>
              </w:rPr>
            </w:pPr>
            <w:r w:rsidRPr="00274DBB">
              <w:rPr>
                <w:rFonts w:ascii="Arial" w:hAnsi="Arial"/>
                <w:i/>
                <w:sz w:val="18"/>
                <w:szCs w:val="20"/>
              </w:rPr>
              <w:t xml:space="preserve">[untitled, 1965, </w:t>
            </w:r>
            <w:proofErr w:type="spellStart"/>
            <w:r w:rsidRPr="00274DBB">
              <w:rPr>
                <w:rFonts w:ascii="Arial" w:hAnsi="Arial"/>
                <w:i/>
                <w:sz w:val="18"/>
                <w:szCs w:val="20"/>
              </w:rPr>
              <w:t>Rauschenbough</w:t>
            </w:r>
            <w:proofErr w:type="spellEnd"/>
            <w:r w:rsidRPr="00274DBB">
              <w:rPr>
                <w:rFonts w:ascii="Arial" w:hAnsi="Arial"/>
                <w:i/>
                <w:sz w:val="18"/>
                <w:szCs w:val="20"/>
              </w:rPr>
              <w:t>, Rob</w:t>
            </w:r>
            <w:r w:rsidR="00274DBB" w:rsidRPr="00274DBB">
              <w:rPr>
                <w:rFonts w:ascii="Arial" w:hAnsi="Arial"/>
                <w:i/>
                <w:sz w:val="18"/>
                <w:szCs w:val="20"/>
              </w:rPr>
              <w:t>ert. Bridgeman Images CH1771205</w:t>
            </w:r>
            <w:r w:rsidRPr="00274DBB">
              <w:rPr>
                <w:rFonts w:ascii="Arial" w:hAnsi="Arial"/>
                <w:i/>
                <w:sz w:val="18"/>
                <w:szCs w:val="20"/>
              </w:rPr>
              <w:t>]</w:t>
            </w:r>
          </w:p>
          <w:p w14:paraId="3C976A9B" w14:textId="77777777" w:rsidR="00EE2510" w:rsidRDefault="00EE2510" w:rsidP="00B41733"/>
          <w:p w14:paraId="4FC61935" w14:textId="761D0C11" w:rsidR="00EE2510" w:rsidRPr="00A16531" w:rsidRDefault="00EE2510" w:rsidP="00B41733">
            <w:pPr>
              <w:rPr>
                <w:rFonts w:ascii="Arial" w:hAnsi="Arial" w:cs="Arial"/>
                <w:sz w:val="20"/>
                <w:szCs w:val="20"/>
                <w:u w:val="single"/>
              </w:rPr>
            </w:pPr>
            <w:r>
              <w:rPr>
                <w:rFonts w:ascii="Arial" w:hAnsi="Arial" w:cs="Arial"/>
                <w:sz w:val="20"/>
                <w:szCs w:val="20"/>
                <w:u w:val="single"/>
              </w:rPr>
              <w:t>S</w:t>
            </w:r>
            <w:r w:rsidRPr="00A16531">
              <w:rPr>
                <w:rFonts w:ascii="Arial" w:hAnsi="Arial" w:cs="Arial"/>
                <w:sz w:val="20"/>
                <w:szCs w:val="20"/>
                <w:u w:val="single"/>
              </w:rPr>
              <w:t>hape</w:t>
            </w:r>
          </w:p>
          <w:p w14:paraId="3068EEE0" w14:textId="77777777" w:rsidR="00EE2510" w:rsidRPr="00683BE7" w:rsidRDefault="00EE2510" w:rsidP="00B41733">
            <w:pPr>
              <w:numPr>
                <w:ilvl w:val="0"/>
                <w:numId w:val="9"/>
              </w:numPr>
              <w:rPr>
                <w:rFonts w:ascii="Arial" w:hAnsi="Arial" w:cs="Arial"/>
                <w:sz w:val="20"/>
                <w:szCs w:val="20"/>
              </w:rPr>
            </w:pPr>
            <w:r w:rsidRPr="00683BE7">
              <w:rPr>
                <w:rFonts w:ascii="Arial" w:hAnsi="Arial" w:cs="Arial"/>
                <w:sz w:val="20"/>
                <w:szCs w:val="20"/>
                <w:lang w:val="en-US"/>
              </w:rPr>
              <w:t xml:space="preserve">Block </w:t>
            </w:r>
            <w:proofErr w:type="spellStart"/>
            <w:r w:rsidRPr="00683BE7">
              <w:rPr>
                <w:rFonts w:ascii="Arial" w:hAnsi="Arial" w:cs="Arial"/>
                <w:sz w:val="20"/>
                <w:szCs w:val="20"/>
                <w:lang w:val="en-US"/>
              </w:rPr>
              <w:t>colours</w:t>
            </w:r>
            <w:proofErr w:type="spellEnd"/>
            <w:r w:rsidRPr="00683BE7">
              <w:rPr>
                <w:rFonts w:ascii="Arial" w:hAnsi="Arial" w:cs="Arial"/>
                <w:sz w:val="20"/>
                <w:szCs w:val="20"/>
                <w:lang w:val="en-US"/>
              </w:rPr>
              <w:t xml:space="preserve">, collage, line drawings </w:t>
            </w:r>
          </w:p>
          <w:p w14:paraId="44A0C976" w14:textId="77777777" w:rsidR="00EE2510" w:rsidRPr="00683BE7" w:rsidRDefault="00EE2510" w:rsidP="00B41733">
            <w:pPr>
              <w:numPr>
                <w:ilvl w:val="0"/>
                <w:numId w:val="9"/>
              </w:numPr>
              <w:rPr>
                <w:rFonts w:ascii="Arial" w:hAnsi="Arial" w:cs="Arial"/>
                <w:sz w:val="20"/>
                <w:szCs w:val="20"/>
              </w:rPr>
            </w:pPr>
            <w:r w:rsidRPr="00683BE7">
              <w:rPr>
                <w:rFonts w:ascii="Arial" w:hAnsi="Arial" w:cs="Arial"/>
                <w:sz w:val="20"/>
                <w:szCs w:val="20"/>
                <w:lang w:val="en-US"/>
              </w:rPr>
              <w:t>Negative space</w:t>
            </w:r>
          </w:p>
          <w:p w14:paraId="675D95A6" w14:textId="77777777" w:rsidR="00EE2510" w:rsidRPr="00683BE7" w:rsidRDefault="00EE2510" w:rsidP="00B41733">
            <w:pPr>
              <w:numPr>
                <w:ilvl w:val="0"/>
                <w:numId w:val="9"/>
              </w:numPr>
              <w:rPr>
                <w:rFonts w:ascii="Arial" w:hAnsi="Arial" w:cs="Arial"/>
                <w:sz w:val="20"/>
                <w:szCs w:val="20"/>
              </w:rPr>
            </w:pPr>
            <w:r w:rsidRPr="00683BE7">
              <w:rPr>
                <w:rFonts w:ascii="Arial" w:hAnsi="Arial" w:cs="Arial"/>
                <w:sz w:val="20"/>
                <w:szCs w:val="20"/>
                <w:lang w:val="en-US"/>
              </w:rPr>
              <w:t>Alter the shape of the object, distort it and photograph it.</w:t>
            </w:r>
          </w:p>
          <w:p w14:paraId="0C42DCB8" w14:textId="77777777" w:rsidR="00EE2510" w:rsidRPr="00683BE7" w:rsidRDefault="00EE2510" w:rsidP="00B41733">
            <w:pPr>
              <w:numPr>
                <w:ilvl w:val="0"/>
                <w:numId w:val="9"/>
              </w:numPr>
              <w:rPr>
                <w:rFonts w:ascii="Arial" w:hAnsi="Arial" w:cs="Arial"/>
                <w:sz w:val="20"/>
                <w:szCs w:val="20"/>
              </w:rPr>
            </w:pPr>
            <w:r w:rsidRPr="00683BE7">
              <w:rPr>
                <w:rFonts w:ascii="Arial" w:hAnsi="Arial" w:cs="Arial"/>
                <w:sz w:val="20"/>
                <w:szCs w:val="20"/>
                <w:lang w:val="en-US"/>
              </w:rPr>
              <w:t>Outline objects with a variety of media such as string or wire.</w:t>
            </w:r>
          </w:p>
          <w:p w14:paraId="451E2471" w14:textId="7C1A4965" w:rsidR="00EE2510" w:rsidRPr="00A16531" w:rsidRDefault="00EE2510" w:rsidP="00B41733">
            <w:pPr>
              <w:pStyle w:val="ListParagraph"/>
              <w:numPr>
                <w:ilvl w:val="0"/>
                <w:numId w:val="9"/>
              </w:numPr>
            </w:pPr>
            <w:r w:rsidRPr="00A16531">
              <w:rPr>
                <w:rFonts w:cs="Arial"/>
                <w:lang w:val="en-US"/>
              </w:rPr>
              <w:t>Repeat shapes using printing techniques</w:t>
            </w:r>
          </w:p>
          <w:p w14:paraId="3138168E" w14:textId="77777777" w:rsidR="00EE2510" w:rsidRDefault="00EE2510" w:rsidP="00B41733">
            <w:pPr>
              <w:pStyle w:val="ListParagraph"/>
            </w:pPr>
          </w:p>
          <w:p w14:paraId="17E19A92" w14:textId="77777777" w:rsidR="00EE2510" w:rsidRDefault="00EE2510" w:rsidP="00B41733">
            <w:r w:rsidRPr="0091545A">
              <w:rPr>
                <w:rFonts w:ascii="Arial" w:hAnsi="Arial" w:cs="Helvetica"/>
                <w:noProof/>
                <w:sz w:val="22"/>
                <w:szCs w:val="22"/>
                <w:lang w:eastAsia="en-GB"/>
              </w:rPr>
              <w:drawing>
                <wp:inline distT="0" distB="0" distL="0" distR="0" wp14:anchorId="115BDFAE" wp14:editId="0CA0C6C5">
                  <wp:extent cx="1148008" cy="1483936"/>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1148883" cy="1485067"/>
                          </a:xfrm>
                          <a:prstGeom prst="rect">
                            <a:avLst/>
                          </a:prstGeom>
                          <a:noFill/>
                          <a:ln>
                            <a:noFill/>
                          </a:ln>
                        </pic:spPr>
                      </pic:pic>
                    </a:graphicData>
                  </a:graphic>
                </wp:inline>
              </w:drawing>
            </w:r>
          </w:p>
          <w:p w14:paraId="44F399D9" w14:textId="77777777" w:rsidR="00EE2510" w:rsidRPr="00274DBB" w:rsidRDefault="00EE2510" w:rsidP="00B41733">
            <w:pPr>
              <w:rPr>
                <w:rFonts w:ascii="Arial" w:hAnsi="Arial"/>
                <w:i/>
                <w:sz w:val="18"/>
                <w:szCs w:val="20"/>
              </w:rPr>
            </w:pPr>
            <w:r w:rsidRPr="00274DBB">
              <w:rPr>
                <w:rFonts w:ascii="Arial" w:hAnsi="Arial"/>
                <w:i/>
                <w:sz w:val="18"/>
                <w:szCs w:val="20"/>
              </w:rPr>
              <w:t xml:space="preserve">[Untitled (kissing couple), 2003, (gold leaf, gouache, charcoal on paper). </w:t>
            </w:r>
            <w:proofErr w:type="spellStart"/>
            <w:r w:rsidRPr="00274DBB">
              <w:rPr>
                <w:rFonts w:ascii="Arial" w:hAnsi="Arial"/>
                <w:i/>
                <w:sz w:val="18"/>
                <w:szCs w:val="20"/>
              </w:rPr>
              <w:t>Ofili</w:t>
            </w:r>
            <w:proofErr w:type="spellEnd"/>
            <w:r w:rsidRPr="00274DBB">
              <w:rPr>
                <w:rFonts w:ascii="Arial" w:hAnsi="Arial"/>
                <w:i/>
                <w:sz w:val="18"/>
                <w:szCs w:val="20"/>
              </w:rPr>
              <w:t>, Chris. Bridgeman Images CH1199415]</w:t>
            </w:r>
          </w:p>
          <w:p w14:paraId="0B25815F" w14:textId="77777777" w:rsidR="00566CC3" w:rsidRDefault="00566CC3" w:rsidP="00B41733">
            <w:pPr>
              <w:rPr>
                <w:rFonts w:ascii="Arial" w:hAnsi="Arial" w:cs="Arial"/>
                <w:sz w:val="20"/>
                <w:szCs w:val="20"/>
                <w:u w:val="single"/>
              </w:rPr>
            </w:pPr>
          </w:p>
          <w:p w14:paraId="5061E642" w14:textId="1ECB8D71" w:rsidR="00EE2510" w:rsidRDefault="00EE2510" w:rsidP="00B41733">
            <w:pPr>
              <w:rPr>
                <w:rFonts w:ascii="Arial" w:hAnsi="Arial" w:cs="Arial"/>
                <w:sz w:val="20"/>
                <w:szCs w:val="20"/>
                <w:u w:val="single"/>
              </w:rPr>
            </w:pPr>
            <w:r w:rsidRPr="00A16531">
              <w:rPr>
                <w:rFonts w:ascii="Arial" w:hAnsi="Arial" w:cs="Arial"/>
                <w:sz w:val="20"/>
                <w:szCs w:val="20"/>
                <w:u w:val="single"/>
              </w:rPr>
              <w:t>Pattern</w:t>
            </w:r>
          </w:p>
          <w:p w14:paraId="5675BEFF" w14:textId="77777777" w:rsidR="00EE2510" w:rsidRPr="00683BE7" w:rsidRDefault="00EE2510" w:rsidP="00B41733">
            <w:pPr>
              <w:numPr>
                <w:ilvl w:val="0"/>
                <w:numId w:val="13"/>
              </w:numPr>
              <w:rPr>
                <w:rFonts w:ascii="Arial" w:hAnsi="Arial" w:cs="Arial"/>
                <w:sz w:val="20"/>
                <w:szCs w:val="20"/>
              </w:rPr>
            </w:pPr>
            <w:r w:rsidRPr="00683BE7">
              <w:rPr>
                <w:rFonts w:ascii="Arial" w:hAnsi="Arial" w:cs="Arial"/>
                <w:sz w:val="20"/>
                <w:szCs w:val="20"/>
                <w:lang w:val="en-US"/>
              </w:rPr>
              <w:lastRenderedPageBreak/>
              <w:t xml:space="preserve">Arrange objects in an interesting repetitive way. </w:t>
            </w:r>
          </w:p>
          <w:p w14:paraId="7E2D1B58" w14:textId="77777777" w:rsidR="00EE2510" w:rsidRPr="00683BE7" w:rsidRDefault="00EE2510" w:rsidP="00B41733">
            <w:pPr>
              <w:numPr>
                <w:ilvl w:val="0"/>
                <w:numId w:val="13"/>
              </w:numPr>
              <w:rPr>
                <w:rFonts w:ascii="Arial" w:hAnsi="Arial" w:cs="Arial"/>
                <w:sz w:val="20"/>
                <w:szCs w:val="20"/>
              </w:rPr>
            </w:pPr>
            <w:r w:rsidRPr="00683BE7">
              <w:rPr>
                <w:rFonts w:ascii="Arial" w:hAnsi="Arial" w:cs="Arial"/>
                <w:sz w:val="20"/>
                <w:szCs w:val="20"/>
                <w:lang w:val="en-US"/>
              </w:rPr>
              <w:t>Use reflective surfaces to create reflections and repetitive shapes</w:t>
            </w:r>
          </w:p>
          <w:p w14:paraId="57BA27A1" w14:textId="77777777" w:rsidR="00EE2510" w:rsidRPr="00683BE7" w:rsidRDefault="00EE2510" w:rsidP="00B41733">
            <w:pPr>
              <w:numPr>
                <w:ilvl w:val="0"/>
                <w:numId w:val="13"/>
              </w:numPr>
              <w:rPr>
                <w:rFonts w:ascii="Arial" w:hAnsi="Arial" w:cs="Arial"/>
                <w:sz w:val="20"/>
                <w:szCs w:val="20"/>
              </w:rPr>
            </w:pPr>
            <w:r w:rsidRPr="00683BE7">
              <w:rPr>
                <w:rFonts w:ascii="Arial" w:hAnsi="Arial" w:cs="Arial"/>
                <w:sz w:val="20"/>
                <w:szCs w:val="20"/>
                <w:lang w:val="en-US"/>
              </w:rPr>
              <w:t>Look for surface pattern on objects.</w:t>
            </w:r>
          </w:p>
          <w:p w14:paraId="1B8F3909" w14:textId="77777777" w:rsidR="00EE2510" w:rsidRPr="00683BE7" w:rsidRDefault="00EE2510" w:rsidP="00B41733">
            <w:pPr>
              <w:numPr>
                <w:ilvl w:val="0"/>
                <w:numId w:val="13"/>
              </w:numPr>
              <w:rPr>
                <w:rFonts w:ascii="Arial" w:hAnsi="Arial" w:cs="Arial"/>
                <w:sz w:val="20"/>
                <w:szCs w:val="20"/>
              </w:rPr>
            </w:pPr>
            <w:r w:rsidRPr="00683BE7">
              <w:rPr>
                <w:rFonts w:ascii="Arial" w:hAnsi="Arial" w:cs="Arial"/>
                <w:sz w:val="20"/>
                <w:szCs w:val="20"/>
                <w:lang w:val="en-US"/>
              </w:rPr>
              <w:t>Carve pattern into surfaces and take a print from it</w:t>
            </w:r>
          </w:p>
          <w:p w14:paraId="2FE099B7" w14:textId="77777777" w:rsidR="00EE2510" w:rsidRPr="00A16531" w:rsidRDefault="00EE2510" w:rsidP="00B41733">
            <w:pPr>
              <w:rPr>
                <w:rFonts w:ascii="Arial" w:hAnsi="Arial" w:cs="Arial"/>
                <w:sz w:val="20"/>
                <w:szCs w:val="20"/>
                <w:u w:val="single"/>
              </w:rPr>
            </w:pPr>
          </w:p>
          <w:p w14:paraId="56CB564E" w14:textId="77777777" w:rsidR="00EE2510" w:rsidRDefault="00EE2510" w:rsidP="00B41733">
            <w:r w:rsidRPr="0091545A">
              <w:rPr>
                <w:rFonts w:ascii="Arial" w:hAnsi="Arial" w:cs="Helvetica"/>
                <w:noProof/>
                <w:sz w:val="22"/>
                <w:szCs w:val="22"/>
                <w:lang w:eastAsia="en-GB"/>
              </w:rPr>
              <w:drawing>
                <wp:inline distT="0" distB="0" distL="0" distR="0" wp14:anchorId="0EF61BA8" wp14:editId="128FB654">
                  <wp:extent cx="805108" cy="1505657"/>
                  <wp:effectExtent l="0" t="0" r="8255"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805108" cy="1505657"/>
                          </a:xfrm>
                          <a:prstGeom prst="rect">
                            <a:avLst/>
                          </a:prstGeom>
                          <a:noFill/>
                          <a:ln>
                            <a:noFill/>
                          </a:ln>
                        </pic:spPr>
                      </pic:pic>
                    </a:graphicData>
                  </a:graphic>
                </wp:inline>
              </w:drawing>
            </w:r>
          </w:p>
          <w:p w14:paraId="51BAD07E" w14:textId="77777777" w:rsidR="00EE2510" w:rsidRDefault="00EE2510" w:rsidP="00B41733"/>
          <w:p w14:paraId="21BB7ADD" w14:textId="726D0EDD" w:rsidR="00EE2510" w:rsidRDefault="00EE2510" w:rsidP="00223A8B">
            <w:pPr>
              <w:pStyle w:val="BodyText"/>
            </w:pPr>
            <w:r w:rsidRPr="00274DBB">
              <w:rPr>
                <w:i/>
                <w:sz w:val="18"/>
              </w:rPr>
              <w:t>[</w:t>
            </w:r>
            <w:proofErr w:type="spellStart"/>
            <w:r w:rsidRPr="00274DBB">
              <w:rPr>
                <w:i/>
                <w:sz w:val="18"/>
              </w:rPr>
              <w:t>Koruru</w:t>
            </w:r>
            <w:proofErr w:type="spellEnd"/>
            <w:r w:rsidRPr="00274DBB">
              <w:rPr>
                <w:i/>
                <w:sz w:val="18"/>
              </w:rPr>
              <w:t>, gable mask, New Zealand 1800’s wood. Bridgeman Images, TEP445701</w:t>
            </w:r>
            <w:r w:rsidR="00274DBB" w:rsidRPr="00274DBB">
              <w:rPr>
                <w:i/>
                <w:sz w:val="18"/>
              </w:rPr>
              <w:t>]</w:t>
            </w:r>
          </w:p>
        </w:tc>
      </w:tr>
      <w:tr w:rsidR="00EE2510" w:rsidRPr="004A4E17" w14:paraId="6B18DB3F" w14:textId="77777777" w:rsidTr="00B41733">
        <w:tc>
          <w:tcPr>
            <w:tcW w:w="2166" w:type="dxa"/>
            <w:tcMar>
              <w:top w:w="113" w:type="dxa"/>
              <w:bottom w:w="113" w:type="dxa"/>
            </w:tcMar>
          </w:tcPr>
          <w:p w14:paraId="12515D7B" w14:textId="00255941" w:rsidR="00EE2510" w:rsidRPr="00B62A17" w:rsidRDefault="00EE2510" w:rsidP="00B41733">
            <w:pPr>
              <w:pStyle w:val="BodyText"/>
              <w:rPr>
                <w:b/>
                <w:lang w:eastAsia="en-GB"/>
              </w:rPr>
            </w:pPr>
            <w:r w:rsidRPr="00B62A17">
              <w:rPr>
                <w:b/>
                <w:lang w:eastAsia="en-GB"/>
              </w:rPr>
              <w:lastRenderedPageBreak/>
              <w:t>Week 19</w:t>
            </w:r>
          </w:p>
          <w:p w14:paraId="6FCFF89D" w14:textId="3D42BB21" w:rsidR="00EE2510" w:rsidRDefault="00EE2510" w:rsidP="00B41733">
            <w:pPr>
              <w:pStyle w:val="BodyText"/>
              <w:rPr>
                <w:lang w:eastAsia="en-GB"/>
              </w:rPr>
            </w:pPr>
            <w:r>
              <w:rPr>
                <w:lang w:eastAsia="en-GB"/>
              </w:rPr>
              <w:t xml:space="preserve">Reflect on work </w:t>
            </w:r>
          </w:p>
          <w:p w14:paraId="4411BD60" w14:textId="77777777" w:rsidR="00223A8B" w:rsidRDefault="00223A8B" w:rsidP="00B41733">
            <w:pPr>
              <w:pStyle w:val="BodyText"/>
              <w:rPr>
                <w:lang w:eastAsia="en-GB"/>
              </w:rPr>
            </w:pPr>
          </w:p>
          <w:p w14:paraId="1565DEE9" w14:textId="77777777" w:rsidR="006361A0" w:rsidRPr="00B62A17" w:rsidRDefault="006361A0" w:rsidP="00B41733">
            <w:pPr>
              <w:pStyle w:val="BodyText"/>
              <w:rPr>
                <w:b/>
                <w:color w:val="E21951"/>
                <w:lang w:eastAsia="en-GB"/>
              </w:rPr>
            </w:pPr>
            <w:r w:rsidRPr="00B62A17">
              <w:rPr>
                <w:b/>
                <w:color w:val="E21951"/>
                <w:lang w:eastAsia="en-GB"/>
              </w:rPr>
              <w:t>KC3</w:t>
            </w:r>
          </w:p>
          <w:p w14:paraId="2D40B4D7" w14:textId="0DD8E672" w:rsidR="00EE2510" w:rsidRDefault="00EE2510" w:rsidP="00B62A17">
            <w:pPr>
              <w:pStyle w:val="BodyText"/>
              <w:rPr>
                <w:lang w:eastAsia="en-GB"/>
              </w:rPr>
            </w:pPr>
            <w:r w:rsidRPr="00B62A17">
              <w:rPr>
                <w:b/>
                <w:color w:val="E21951"/>
                <w:lang w:eastAsia="en-GB"/>
              </w:rPr>
              <w:t>KC5</w:t>
            </w:r>
          </w:p>
        </w:tc>
        <w:tc>
          <w:tcPr>
            <w:tcW w:w="2126" w:type="dxa"/>
            <w:tcMar>
              <w:top w:w="113" w:type="dxa"/>
              <w:bottom w:w="113" w:type="dxa"/>
            </w:tcMar>
          </w:tcPr>
          <w:p w14:paraId="26666490" w14:textId="29E566ED" w:rsidR="00EE2510" w:rsidRDefault="00EE2510" w:rsidP="006E5DBC">
            <w:pPr>
              <w:pStyle w:val="BodyText"/>
              <w:rPr>
                <w:lang w:eastAsia="en-GB"/>
              </w:rPr>
            </w:pPr>
            <w:r>
              <w:rPr>
                <w:lang w:eastAsia="en-GB"/>
              </w:rPr>
              <w:t>AO2</w:t>
            </w:r>
            <w:r w:rsidR="00812BE1">
              <w:rPr>
                <w:lang w:eastAsia="en-GB"/>
              </w:rPr>
              <w:t xml:space="preserve"> R</w:t>
            </w:r>
            <w:r>
              <w:rPr>
                <w:lang w:eastAsia="en-GB"/>
              </w:rPr>
              <w:t>eview and refin</w:t>
            </w:r>
            <w:r w:rsidR="006E5DBC">
              <w:rPr>
                <w:lang w:eastAsia="en-GB"/>
              </w:rPr>
              <w:t>e</w:t>
            </w:r>
            <w:r>
              <w:rPr>
                <w:lang w:eastAsia="en-GB"/>
              </w:rPr>
              <w:t xml:space="preserve"> ideas as work develops</w:t>
            </w:r>
          </w:p>
        </w:tc>
        <w:tc>
          <w:tcPr>
            <w:tcW w:w="10304" w:type="dxa"/>
            <w:tcMar>
              <w:top w:w="113" w:type="dxa"/>
              <w:bottom w:w="113" w:type="dxa"/>
            </w:tcMar>
          </w:tcPr>
          <w:p w14:paraId="7643CE92" w14:textId="6EFB20E6" w:rsidR="00EE2510" w:rsidRPr="00863717" w:rsidRDefault="00EE2510" w:rsidP="00B94C9F">
            <w:pPr>
              <w:pStyle w:val="BodyText"/>
              <w:rPr>
                <w:lang w:eastAsia="en-GB"/>
              </w:rPr>
            </w:pPr>
            <w:r w:rsidRPr="0088731E">
              <w:rPr>
                <w:b/>
              </w:rPr>
              <w:t>Us</w:t>
            </w:r>
            <w:r w:rsidR="00B94C9F">
              <w:rPr>
                <w:b/>
              </w:rPr>
              <w:t xml:space="preserve">e </w:t>
            </w:r>
            <w:r w:rsidRPr="0088731E">
              <w:rPr>
                <w:b/>
              </w:rPr>
              <w:t>peer / self</w:t>
            </w:r>
            <w:r w:rsidR="004A2AB9">
              <w:rPr>
                <w:b/>
              </w:rPr>
              <w:t>-</w:t>
            </w:r>
            <w:r w:rsidRPr="0088731E">
              <w:rPr>
                <w:b/>
              </w:rPr>
              <w:t xml:space="preserve">assessment </w:t>
            </w:r>
            <w:r>
              <w:rPr>
                <w:b/>
              </w:rPr>
              <w:t>to</w:t>
            </w:r>
            <w:r w:rsidRPr="0088731E">
              <w:rPr>
                <w:b/>
              </w:rPr>
              <w:t xml:space="preserve"> reflect on work</w:t>
            </w:r>
            <w:r>
              <w:rPr>
                <w:b/>
              </w:rPr>
              <w:t xml:space="preserve"> completed so far and </w:t>
            </w:r>
            <w:r w:rsidRPr="00863717">
              <w:rPr>
                <w:b/>
                <w:lang w:eastAsia="en-GB"/>
              </w:rPr>
              <w:t xml:space="preserve">complete </w:t>
            </w:r>
            <w:r w:rsidR="004A2AB9">
              <w:rPr>
                <w:b/>
                <w:lang w:eastAsia="en-GB"/>
              </w:rPr>
              <w:t>three</w:t>
            </w:r>
            <w:r w:rsidR="004A2AB9" w:rsidRPr="00863717">
              <w:rPr>
                <w:b/>
                <w:lang w:eastAsia="en-GB"/>
              </w:rPr>
              <w:t xml:space="preserve"> </w:t>
            </w:r>
            <w:r w:rsidRPr="00863717">
              <w:rPr>
                <w:b/>
                <w:lang w:eastAsia="en-GB"/>
              </w:rPr>
              <w:t xml:space="preserve">thumbnail sketches of possible </w:t>
            </w:r>
            <w:proofErr w:type="gramStart"/>
            <w:r w:rsidRPr="00863717">
              <w:rPr>
                <w:b/>
                <w:lang w:eastAsia="en-GB"/>
              </w:rPr>
              <w:t>final outcome</w:t>
            </w:r>
            <w:proofErr w:type="gramEnd"/>
            <w:r w:rsidRPr="00863717">
              <w:rPr>
                <w:b/>
                <w:lang w:eastAsia="en-GB"/>
              </w:rPr>
              <w:t xml:space="preserve"> comp</w:t>
            </w:r>
            <w:r>
              <w:rPr>
                <w:b/>
                <w:lang w:eastAsia="en-GB"/>
              </w:rPr>
              <w:t>o</w:t>
            </w:r>
            <w:r w:rsidRPr="00863717">
              <w:rPr>
                <w:b/>
                <w:lang w:eastAsia="en-GB"/>
              </w:rPr>
              <w:t>sitions</w:t>
            </w:r>
            <w:r w:rsidR="006361A0">
              <w:rPr>
                <w:b/>
                <w:lang w:eastAsia="en-GB"/>
              </w:rPr>
              <w:t xml:space="preserve"> (F)</w:t>
            </w:r>
          </w:p>
          <w:p w14:paraId="2258C0C2" w14:textId="77777777" w:rsidR="00EE2510" w:rsidRDefault="00EE2510" w:rsidP="00B41733">
            <w:pPr>
              <w:pStyle w:val="BodyText"/>
            </w:pPr>
          </w:p>
          <w:p w14:paraId="271EAF96" w14:textId="43A4C7EE" w:rsidR="00EE2510" w:rsidRDefault="00EE2510" w:rsidP="00B94C9F">
            <w:pPr>
              <w:pStyle w:val="BodyText"/>
              <w:numPr>
                <w:ilvl w:val="0"/>
                <w:numId w:val="50"/>
              </w:numPr>
            </w:pPr>
            <w:r>
              <w:t xml:space="preserve">Learners review their own work and identify strengths in terms of media and process and consider ideas for </w:t>
            </w:r>
            <w:proofErr w:type="gramStart"/>
            <w:r>
              <w:t>a final outcome</w:t>
            </w:r>
            <w:proofErr w:type="gramEnd"/>
            <w:r>
              <w:t>. Share these with a peer explaining their concerns and problems they foresee.</w:t>
            </w:r>
          </w:p>
          <w:p w14:paraId="6EFB7A68" w14:textId="381CE956" w:rsidR="00EE2510" w:rsidRDefault="00EE2510" w:rsidP="00B94C9F">
            <w:pPr>
              <w:pStyle w:val="BodyText"/>
              <w:numPr>
                <w:ilvl w:val="0"/>
                <w:numId w:val="50"/>
              </w:numPr>
            </w:pPr>
            <w:r>
              <w:t xml:space="preserve">Peer assessment – </w:t>
            </w:r>
            <w:r w:rsidR="006F102A">
              <w:t>learner’s</w:t>
            </w:r>
            <w:r>
              <w:t xml:space="preserve"> review </w:t>
            </w:r>
            <w:r w:rsidR="006F102A">
              <w:t>each other’s</w:t>
            </w:r>
            <w:r>
              <w:t xml:space="preserve"> work to identify areas that they think have worked well and that could be developed further.</w:t>
            </w:r>
          </w:p>
          <w:p w14:paraId="13708880" w14:textId="77777777" w:rsidR="00EE2510" w:rsidRDefault="00EE2510" w:rsidP="00B94C9F">
            <w:pPr>
              <w:pStyle w:val="BodyText"/>
              <w:numPr>
                <w:ilvl w:val="0"/>
                <w:numId w:val="50"/>
              </w:numPr>
            </w:pPr>
            <w:r>
              <w:t>Annotate ideas and reflections making links to artists’ research where necessary.</w:t>
            </w:r>
          </w:p>
          <w:p w14:paraId="5F3163C0" w14:textId="77777777" w:rsidR="00EE2510" w:rsidRDefault="00EE2510" w:rsidP="00B41733">
            <w:pPr>
              <w:pStyle w:val="BodyText"/>
            </w:pPr>
          </w:p>
          <w:p w14:paraId="412CB497" w14:textId="0EF79B42" w:rsidR="00EE2510" w:rsidRDefault="00EE2510" w:rsidP="00B94C9F">
            <w:pPr>
              <w:pStyle w:val="BodyText"/>
            </w:pPr>
            <w:r>
              <w:t xml:space="preserve">Learners reflect on this review of their work and complete </w:t>
            </w:r>
            <w:r w:rsidR="004A2AB9">
              <w:t xml:space="preserve">three </w:t>
            </w:r>
            <w:r>
              <w:t xml:space="preserve">thumbnail sketches of possible final outcomes. </w:t>
            </w:r>
          </w:p>
        </w:tc>
      </w:tr>
      <w:tr w:rsidR="00EE2510" w:rsidRPr="004A4E17" w14:paraId="2DE24D8C" w14:textId="77777777" w:rsidTr="00B41733">
        <w:tc>
          <w:tcPr>
            <w:tcW w:w="2166" w:type="dxa"/>
            <w:tcMar>
              <w:top w:w="113" w:type="dxa"/>
              <w:bottom w:w="113" w:type="dxa"/>
            </w:tcMar>
          </w:tcPr>
          <w:p w14:paraId="6D42840A" w14:textId="01BFF180" w:rsidR="00EE2510" w:rsidRPr="00B62A17" w:rsidRDefault="00EE2510" w:rsidP="00B41733">
            <w:pPr>
              <w:pStyle w:val="BodyText"/>
              <w:rPr>
                <w:b/>
                <w:lang w:eastAsia="en-GB"/>
              </w:rPr>
            </w:pPr>
            <w:r w:rsidRPr="00B62A17">
              <w:rPr>
                <w:b/>
                <w:lang w:eastAsia="en-GB"/>
              </w:rPr>
              <w:t>Week</w:t>
            </w:r>
            <w:r w:rsidR="00B62A17">
              <w:rPr>
                <w:b/>
                <w:lang w:eastAsia="en-GB"/>
              </w:rPr>
              <w:t>s</w:t>
            </w:r>
            <w:r w:rsidRPr="00B62A17">
              <w:rPr>
                <w:b/>
                <w:lang w:eastAsia="en-GB"/>
              </w:rPr>
              <w:t xml:space="preserve"> 20</w:t>
            </w:r>
            <w:r w:rsidR="00B62A17">
              <w:rPr>
                <w:b/>
                <w:lang w:eastAsia="en-GB"/>
              </w:rPr>
              <w:t>–</w:t>
            </w:r>
            <w:r w:rsidRPr="00B62A17">
              <w:rPr>
                <w:b/>
                <w:lang w:eastAsia="en-GB"/>
              </w:rPr>
              <w:t>22</w:t>
            </w:r>
          </w:p>
          <w:p w14:paraId="33DDC677" w14:textId="77777777" w:rsidR="00EE2510" w:rsidRDefault="00EE2510" w:rsidP="00B41733">
            <w:pPr>
              <w:pStyle w:val="BodyText"/>
              <w:rPr>
                <w:lang w:eastAsia="en-GB"/>
              </w:rPr>
            </w:pPr>
            <w:r>
              <w:rPr>
                <w:lang w:eastAsia="en-GB"/>
              </w:rPr>
              <w:t xml:space="preserve">Create </w:t>
            </w:r>
            <w:proofErr w:type="gramStart"/>
            <w:r>
              <w:rPr>
                <w:lang w:eastAsia="en-GB"/>
              </w:rPr>
              <w:t>a final outcome</w:t>
            </w:r>
            <w:proofErr w:type="gramEnd"/>
            <w:r>
              <w:rPr>
                <w:lang w:eastAsia="en-GB"/>
              </w:rPr>
              <w:t xml:space="preserve"> </w:t>
            </w:r>
          </w:p>
          <w:p w14:paraId="26D6AE9E" w14:textId="77777777" w:rsidR="00223A8B" w:rsidRDefault="00223A8B" w:rsidP="00B41733">
            <w:pPr>
              <w:pStyle w:val="BodyText"/>
              <w:rPr>
                <w:lang w:eastAsia="en-GB"/>
              </w:rPr>
            </w:pPr>
          </w:p>
          <w:p w14:paraId="07DE8A3D" w14:textId="13E3D7B3" w:rsidR="006361A0" w:rsidRPr="00B62A17" w:rsidRDefault="006361A0" w:rsidP="00B41733">
            <w:pPr>
              <w:pStyle w:val="BodyText"/>
              <w:rPr>
                <w:b/>
                <w:color w:val="E21951"/>
                <w:lang w:eastAsia="en-GB"/>
              </w:rPr>
            </w:pPr>
            <w:r w:rsidRPr="00B62A17">
              <w:rPr>
                <w:b/>
                <w:color w:val="E21951"/>
                <w:lang w:eastAsia="en-GB"/>
              </w:rPr>
              <w:t>KC2</w:t>
            </w:r>
          </w:p>
          <w:p w14:paraId="3F95090B" w14:textId="1D02B1C3" w:rsidR="006361A0" w:rsidRDefault="006361A0" w:rsidP="00B41733">
            <w:pPr>
              <w:pStyle w:val="BodyText"/>
              <w:rPr>
                <w:lang w:eastAsia="en-GB"/>
              </w:rPr>
            </w:pPr>
            <w:r w:rsidRPr="00B62A17">
              <w:rPr>
                <w:b/>
                <w:color w:val="E21951"/>
                <w:lang w:eastAsia="en-GB"/>
              </w:rPr>
              <w:lastRenderedPageBreak/>
              <w:t>KC3</w:t>
            </w:r>
          </w:p>
        </w:tc>
        <w:tc>
          <w:tcPr>
            <w:tcW w:w="2126" w:type="dxa"/>
            <w:tcMar>
              <w:top w:w="113" w:type="dxa"/>
              <w:bottom w:w="113" w:type="dxa"/>
            </w:tcMar>
          </w:tcPr>
          <w:p w14:paraId="5388D219" w14:textId="5F6097B3" w:rsidR="00EE2510" w:rsidRDefault="00EE2510" w:rsidP="006E5DBC">
            <w:pPr>
              <w:pStyle w:val="BodyText"/>
              <w:rPr>
                <w:lang w:eastAsia="en-GB"/>
              </w:rPr>
            </w:pPr>
            <w:r>
              <w:rPr>
                <w:lang w:eastAsia="en-GB"/>
              </w:rPr>
              <w:lastRenderedPageBreak/>
              <w:t>AO4</w:t>
            </w:r>
            <w:r w:rsidR="006E5DBC">
              <w:rPr>
                <w:lang w:eastAsia="en-GB"/>
              </w:rPr>
              <w:t xml:space="preserve"> </w:t>
            </w:r>
            <w:r w:rsidR="00812BE1">
              <w:t>P</w:t>
            </w:r>
            <w:r w:rsidRPr="00037F8C">
              <w:t xml:space="preserve">resent a personal and coherent response that realises intentions and, where </w:t>
            </w:r>
            <w:r w:rsidRPr="00037F8C">
              <w:lastRenderedPageBreak/>
              <w:t>appropriate, makes conne</w:t>
            </w:r>
            <w:r>
              <w:t>ctions between visual and other elements</w:t>
            </w:r>
          </w:p>
        </w:tc>
        <w:tc>
          <w:tcPr>
            <w:tcW w:w="10304" w:type="dxa"/>
            <w:tcMar>
              <w:top w:w="113" w:type="dxa"/>
              <w:bottom w:w="113" w:type="dxa"/>
            </w:tcMar>
          </w:tcPr>
          <w:p w14:paraId="58751E84" w14:textId="4C7C8401" w:rsidR="00EE2510" w:rsidRDefault="00EE2510" w:rsidP="00B41733">
            <w:pPr>
              <w:pStyle w:val="BodyText"/>
            </w:pPr>
            <w:r>
              <w:lastRenderedPageBreak/>
              <w:t>Learners select the most successf</w:t>
            </w:r>
            <w:r w:rsidR="00B94C9F">
              <w:t>ul composition option from the three</w:t>
            </w:r>
            <w:r>
              <w:t xml:space="preserve"> thumbnail sketches and develop this into </w:t>
            </w:r>
            <w:proofErr w:type="gramStart"/>
            <w:r>
              <w:t>a final outcome</w:t>
            </w:r>
            <w:proofErr w:type="gramEnd"/>
            <w:r>
              <w:t xml:space="preserve"> using ideas, media and process from the previous weeks to inform their work. They may adapt and change the work as it progresses and they should be encouraged to annotate and reflect on any changes during this process.</w:t>
            </w:r>
          </w:p>
          <w:p w14:paraId="42F0E086" w14:textId="77777777" w:rsidR="00EE2510" w:rsidRDefault="00EE2510" w:rsidP="00B41733">
            <w:pPr>
              <w:pStyle w:val="BodyText"/>
            </w:pPr>
          </w:p>
        </w:tc>
      </w:tr>
      <w:tr w:rsidR="00EE2510" w:rsidRPr="004A4E17" w14:paraId="336FE151" w14:textId="77777777" w:rsidTr="00B41733">
        <w:tc>
          <w:tcPr>
            <w:tcW w:w="2166" w:type="dxa"/>
            <w:tcMar>
              <w:top w:w="113" w:type="dxa"/>
              <w:bottom w:w="113" w:type="dxa"/>
            </w:tcMar>
          </w:tcPr>
          <w:p w14:paraId="422E219D" w14:textId="6E219448" w:rsidR="00EE2510" w:rsidRPr="00B62A17" w:rsidRDefault="00EE2510" w:rsidP="00B41733">
            <w:pPr>
              <w:pStyle w:val="BodyText"/>
              <w:rPr>
                <w:b/>
                <w:lang w:eastAsia="en-GB"/>
              </w:rPr>
            </w:pPr>
            <w:r w:rsidRPr="00B62A17">
              <w:rPr>
                <w:b/>
                <w:lang w:eastAsia="en-GB"/>
              </w:rPr>
              <w:t>Week</w:t>
            </w:r>
            <w:r w:rsidR="00B62A17" w:rsidRPr="00B62A17">
              <w:rPr>
                <w:b/>
                <w:lang w:eastAsia="en-GB"/>
              </w:rPr>
              <w:t>s</w:t>
            </w:r>
            <w:r w:rsidRPr="00B62A17">
              <w:rPr>
                <w:b/>
                <w:lang w:eastAsia="en-GB"/>
              </w:rPr>
              <w:t xml:space="preserve"> 23</w:t>
            </w:r>
            <w:r w:rsidR="00B62A17" w:rsidRPr="00B62A17">
              <w:rPr>
                <w:b/>
                <w:lang w:eastAsia="en-GB"/>
              </w:rPr>
              <w:t>–</w:t>
            </w:r>
            <w:r w:rsidRPr="00B62A17">
              <w:rPr>
                <w:b/>
                <w:lang w:eastAsia="en-GB"/>
              </w:rPr>
              <w:t>24</w:t>
            </w:r>
          </w:p>
          <w:p w14:paraId="09C5F4D2" w14:textId="60F1BCD6" w:rsidR="00EE2510" w:rsidRDefault="00EE2510" w:rsidP="00B41733">
            <w:pPr>
              <w:pStyle w:val="BodyText"/>
              <w:rPr>
                <w:lang w:eastAsia="en-GB"/>
              </w:rPr>
            </w:pPr>
            <w:r>
              <w:rPr>
                <w:lang w:eastAsia="en-GB"/>
              </w:rPr>
              <w:t>Select and present work for submission</w:t>
            </w:r>
            <w:r w:rsidR="00566CC3">
              <w:rPr>
                <w:lang w:eastAsia="en-GB"/>
              </w:rPr>
              <w:t xml:space="preserve"> of C</w:t>
            </w:r>
            <w:r>
              <w:rPr>
                <w:lang w:eastAsia="en-GB"/>
              </w:rPr>
              <w:t>omponent 1 to Cambridge</w:t>
            </w:r>
          </w:p>
          <w:p w14:paraId="2AD131AE" w14:textId="77777777" w:rsidR="00223A8B" w:rsidRDefault="00223A8B" w:rsidP="00B41733">
            <w:pPr>
              <w:pStyle w:val="BodyText"/>
              <w:rPr>
                <w:lang w:eastAsia="en-GB"/>
              </w:rPr>
            </w:pPr>
          </w:p>
          <w:p w14:paraId="0A4DC56E" w14:textId="1A46D7CA" w:rsidR="006361A0" w:rsidRPr="00B62A17" w:rsidRDefault="006361A0" w:rsidP="00B41733">
            <w:pPr>
              <w:pStyle w:val="BodyText"/>
              <w:rPr>
                <w:b/>
                <w:color w:val="E21951"/>
                <w:lang w:eastAsia="en-GB"/>
              </w:rPr>
            </w:pPr>
            <w:r w:rsidRPr="00B62A17">
              <w:rPr>
                <w:b/>
                <w:color w:val="E21951"/>
                <w:lang w:eastAsia="en-GB"/>
              </w:rPr>
              <w:t>KC1</w:t>
            </w:r>
          </w:p>
          <w:p w14:paraId="7B6C2E71" w14:textId="77777777" w:rsidR="006361A0" w:rsidRPr="00B62A17" w:rsidRDefault="006361A0" w:rsidP="00B41733">
            <w:pPr>
              <w:pStyle w:val="BodyText"/>
              <w:rPr>
                <w:b/>
                <w:color w:val="E21951"/>
                <w:lang w:eastAsia="en-GB"/>
              </w:rPr>
            </w:pPr>
            <w:r w:rsidRPr="00B62A17">
              <w:rPr>
                <w:b/>
                <w:color w:val="E21951"/>
                <w:lang w:eastAsia="en-GB"/>
              </w:rPr>
              <w:t>KC3</w:t>
            </w:r>
          </w:p>
          <w:p w14:paraId="58A2FC7B" w14:textId="60F20EAB" w:rsidR="006361A0" w:rsidRDefault="006361A0" w:rsidP="00B62A17">
            <w:pPr>
              <w:pStyle w:val="BodyText"/>
              <w:rPr>
                <w:lang w:eastAsia="en-GB"/>
              </w:rPr>
            </w:pPr>
            <w:r w:rsidRPr="00B62A17">
              <w:rPr>
                <w:b/>
                <w:color w:val="E21951"/>
                <w:lang w:eastAsia="en-GB"/>
              </w:rPr>
              <w:t>KC5</w:t>
            </w:r>
          </w:p>
        </w:tc>
        <w:tc>
          <w:tcPr>
            <w:tcW w:w="2126" w:type="dxa"/>
            <w:tcMar>
              <w:top w:w="113" w:type="dxa"/>
              <w:bottom w:w="113" w:type="dxa"/>
            </w:tcMar>
          </w:tcPr>
          <w:p w14:paraId="7FBCEC59" w14:textId="7678742A" w:rsidR="00EE2510" w:rsidRDefault="00EE2510" w:rsidP="006E5DBC">
            <w:pPr>
              <w:pStyle w:val="BodyText"/>
              <w:rPr>
                <w:lang w:eastAsia="en-GB"/>
              </w:rPr>
            </w:pPr>
            <w:r>
              <w:rPr>
                <w:lang w:eastAsia="en-GB"/>
              </w:rPr>
              <w:t>AO4</w:t>
            </w:r>
            <w:r w:rsidR="006E5DBC">
              <w:rPr>
                <w:lang w:eastAsia="en-GB"/>
              </w:rPr>
              <w:t xml:space="preserve"> </w:t>
            </w:r>
            <w:r w:rsidR="00812BE1">
              <w:t>P</w:t>
            </w:r>
            <w:r w:rsidRPr="00037F8C">
              <w:t>resent a personal and coherent response that realises intentions and, where appropriate, makes conne</w:t>
            </w:r>
            <w:r>
              <w:t>ctions between visual and other elements</w:t>
            </w:r>
          </w:p>
        </w:tc>
        <w:tc>
          <w:tcPr>
            <w:tcW w:w="10304" w:type="dxa"/>
            <w:tcMar>
              <w:top w:w="113" w:type="dxa"/>
              <w:bottom w:w="113" w:type="dxa"/>
            </w:tcMar>
          </w:tcPr>
          <w:p w14:paraId="313189C5" w14:textId="4E5D8514" w:rsidR="00EE2510" w:rsidRPr="00A547BD" w:rsidRDefault="00EE2510" w:rsidP="00B62A17">
            <w:pPr>
              <w:pStyle w:val="BodyText"/>
              <w:rPr>
                <w:b/>
              </w:rPr>
            </w:pPr>
            <w:r w:rsidRPr="00A547BD">
              <w:rPr>
                <w:b/>
              </w:rPr>
              <w:t xml:space="preserve">Select work from </w:t>
            </w:r>
            <w:r w:rsidR="004A2AB9">
              <w:rPr>
                <w:b/>
              </w:rPr>
              <w:t>P</w:t>
            </w:r>
            <w:r w:rsidRPr="00A547BD">
              <w:rPr>
                <w:b/>
              </w:rPr>
              <w:t xml:space="preserve">roject 1 and </w:t>
            </w:r>
            <w:r w:rsidR="004A2AB9">
              <w:rPr>
                <w:b/>
              </w:rPr>
              <w:t>P</w:t>
            </w:r>
            <w:r w:rsidRPr="00A547BD">
              <w:rPr>
                <w:b/>
              </w:rPr>
              <w:t>roj</w:t>
            </w:r>
            <w:r w:rsidR="00566CC3">
              <w:rPr>
                <w:b/>
              </w:rPr>
              <w:t xml:space="preserve">ect </w:t>
            </w:r>
            <w:r w:rsidR="006024FB">
              <w:rPr>
                <w:b/>
              </w:rPr>
              <w:t>2 for submission of Component 1</w:t>
            </w:r>
            <w:r w:rsidR="004A2AB9">
              <w:rPr>
                <w:b/>
              </w:rPr>
              <w:t xml:space="preserve"> Coursework</w:t>
            </w:r>
            <w:r w:rsidR="006024FB">
              <w:rPr>
                <w:b/>
              </w:rPr>
              <w:t xml:space="preserve">, to include </w:t>
            </w:r>
            <w:proofErr w:type="gramStart"/>
            <w:r w:rsidRPr="00A547BD">
              <w:rPr>
                <w:b/>
              </w:rPr>
              <w:t>a final outcome</w:t>
            </w:r>
            <w:proofErr w:type="gramEnd"/>
            <w:r w:rsidRPr="00A547BD">
              <w:rPr>
                <w:b/>
              </w:rPr>
              <w:t xml:space="preserve"> and a portfolio</w:t>
            </w:r>
          </w:p>
          <w:p w14:paraId="61416B84" w14:textId="77777777" w:rsidR="00EE2510" w:rsidRDefault="00EE2510" w:rsidP="00B41733">
            <w:pPr>
              <w:pStyle w:val="BodyText"/>
            </w:pPr>
          </w:p>
          <w:p w14:paraId="659454AF" w14:textId="212694A0" w:rsidR="00EE2510" w:rsidRDefault="00EE2510" w:rsidP="00B41733">
            <w:pPr>
              <w:pStyle w:val="BodyText"/>
            </w:pPr>
            <w:r>
              <w:t xml:space="preserve">From the work completed in </w:t>
            </w:r>
            <w:r w:rsidR="004A2AB9">
              <w:t>P</w:t>
            </w:r>
            <w:r>
              <w:t xml:space="preserve">roject 1 and </w:t>
            </w:r>
            <w:r w:rsidR="004A2AB9">
              <w:t xml:space="preserve">Project </w:t>
            </w:r>
            <w:r>
              <w:t>2</w:t>
            </w:r>
            <w:r w:rsidR="00B62A17">
              <w:t>,</w:t>
            </w:r>
            <w:r>
              <w:t xml:space="preserve"> learners select the</w:t>
            </w:r>
            <w:r w:rsidR="004A2AB9">
              <w:t xml:space="preserve">ir </w:t>
            </w:r>
            <w:r>
              <w:t xml:space="preserve">best </w:t>
            </w:r>
            <w:r w:rsidR="007C4A46">
              <w:t>outcome;</w:t>
            </w:r>
            <w:r>
              <w:t xml:space="preserve"> this could be a single response or a series of outcomes</w:t>
            </w:r>
            <w:r w:rsidR="004A2AB9">
              <w:t xml:space="preserve"> (if related)</w:t>
            </w:r>
            <w:r>
              <w:t>.</w:t>
            </w:r>
          </w:p>
          <w:p w14:paraId="2411C98B" w14:textId="77777777" w:rsidR="00B62A17" w:rsidRDefault="00B62A17" w:rsidP="00B41733">
            <w:pPr>
              <w:pStyle w:val="BodyText"/>
            </w:pPr>
          </w:p>
          <w:p w14:paraId="58B36EF5" w14:textId="150A575A" w:rsidR="00B62A17" w:rsidRDefault="00EE2510" w:rsidP="00B41733">
            <w:pPr>
              <w:pStyle w:val="BodyText"/>
            </w:pPr>
            <w:r>
              <w:t xml:space="preserve">Learners select work from </w:t>
            </w:r>
            <w:r w:rsidR="004A2AB9">
              <w:t>P</w:t>
            </w:r>
            <w:r>
              <w:t xml:space="preserve">roject 1 and </w:t>
            </w:r>
            <w:r w:rsidR="004A2AB9">
              <w:t xml:space="preserve">Project </w:t>
            </w:r>
            <w:r>
              <w:t xml:space="preserve">2 that best demonstrates a personal and coherent process leading to the production of the </w:t>
            </w:r>
            <w:proofErr w:type="gramStart"/>
            <w:r>
              <w:t>final outcome</w:t>
            </w:r>
            <w:proofErr w:type="gramEnd"/>
            <w:r w:rsidR="00B62A17">
              <w:t>.</w:t>
            </w:r>
            <w:r>
              <w:t xml:space="preserve"> Make sure there is evidence of work to cover </w:t>
            </w:r>
            <w:proofErr w:type="gramStart"/>
            <w:r>
              <w:t>al</w:t>
            </w:r>
            <w:r w:rsidR="008D1C79">
              <w:t>l of</w:t>
            </w:r>
            <w:proofErr w:type="gramEnd"/>
            <w:r w:rsidR="008D1C79">
              <w:t xml:space="preserve"> the assessment objectives and select work to be presented on </w:t>
            </w:r>
            <w:r w:rsidR="008D1C79" w:rsidRPr="00D5760B">
              <w:rPr>
                <w:b/>
              </w:rPr>
              <w:t>up to</w:t>
            </w:r>
            <w:r w:rsidR="00354D99" w:rsidRPr="00D5760B">
              <w:rPr>
                <w:b/>
              </w:rPr>
              <w:t xml:space="preserve"> a maximum</w:t>
            </w:r>
            <w:r w:rsidR="00354D99">
              <w:t xml:space="preserve"> of</w:t>
            </w:r>
            <w:r w:rsidR="008D1C79">
              <w:t xml:space="preserve"> five sheets of A2 paper or card (learners may use both sides</w:t>
            </w:r>
            <w:r w:rsidR="00354D99">
              <w:t xml:space="preserve"> if required</w:t>
            </w:r>
            <w:r w:rsidR="008D1C79">
              <w:t>)</w:t>
            </w:r>
            <w:r w:rsidR="00B62A17">
              <w:t>.</w:t>
            </w:r>
          </w:p>
          <w:p w14:paraId="7F8D6C6B" w14:textId="77777777" w:rsidR="00B62A17" w:rsidRDefault="00B62A17" w:rsidP="00B41733">
            <w:pPr>
              <w:pStyle w:val="BodyText"/>
            </w:pPr>
          </w:p>
          <w:p w14:paraId="689D3A45" w14:textId="22FDD97E" w:rsidR="00EE2510" w:rsidRDefault="00EE2510" w:rsidP="00B41733">
            <w:pPr>
              <w:pStyle w:val="BodyText"/>
            </w:pPr>
            <w:r>
              <w:t>The portfolio should demonstrate that the learner has:</w:t>
            </w:r>
          </w:p>
          <w:p w14:paraId="79A098F9" w14:textId="2D6BB30A" w:rsidR="00EE2510" w:rsidRDefault="00EE2510" w:rsidP="00B41733">
            <w:pPr>
              <w:pStyle w:val="BodyText"/>
              <w:numPr>
                <w:ilvl w:val="0"/>
                <w:numId w:val="14"/>
              </w:numPr>
            </w:pPr>
            <w:r>
              <w:t>Recorded ideas and observations form first-hand studies, such as drawings and photography, and secondary imagery and sources</w:t>
            </w:r>
          </w:p>
          <w:p w14:paraId="17C057A2" w14:textId="40833DA9" w:rsidR="00EE2510" w:rsidRDefault="00EE2510" w:rsidP="00B41733">
            <w:pPr>
              <w:pStyle w:val="BodyText"/>
              <w:numPr>
                <w:ilvl w:val="0"/>
                <w:numId w:val="14"/>
              </w:numPr>
            </w:pPr>
            <w:r>
              <w:t>Explored and experimented with different media, techniques and processes</w:t>
            </w:r>
          </w:p>
          <w:p w14:paraId="2EC3C4E9" w14:textId="595E3BFC" w:rsidR="00EE2510" w:rsidRDefault="00EE2510" w:rsidP="00B41733">
            <w:pPr>
              <w:pStyle w:val="BodyText"/>
              <w:numPr>
                <w:ilvl w:val="0"/>
                <w:numId w:val="14"/>
              </w:numPr>
            </w:pPr>
            <w:r>
              <w:t>Carried out in-depth research into artists, designers and cultural influences to inform the development of ideas</w:t>
            </w:r>
          </w:p>
          <w:p w14:paraId="0F302172" w14:textId="01FF0B30" w:rsidR="00EE2510" w:rsidRDefault="00EE2510" w:rsidP="00B41733">
            <w:pPr>
              <w:pStyle w:val="BodyText"/>
              <w:numPr>
                <w:ilvl w:val="0"/>
                <w:numId w:val="14"/>
              </w:numPr>
            </w:pPr>
            <w:r>
              <w:t>Selected, reviewed and refined their work throughout the whole process to plan and produce a personal and coherent outcome.</w:t>
            </w:r>
          </w:p>
          <w:p w14:paraId="48E9F478" w14:textId="77777777" w:rsidR="006024FB" w:rsidRDefault="006024FB" w:rsidP="00B41733">
            <w:pPr>
              <w:pStyle w:val="BodyText"/>
              <w:ind w:left="720"/>
            </w:pPr>
          </w:p>
          <w:p w14:paraId="535713D8" w14:textId="6570A1D3" w:rsidR="00EE2510" w:rsidRDefault="00001D05" w:rsidP="00B41733">
            <w:pPr>
              <w:pStyle w:val="BodyText"/>
            </w:pPr>
            <w:r>
              <w:t xml:space="preserve">Use peer and </w:t>
            </w:r>
            <w:r w:rsidR="007C4A46">
              <w:t>self-assessment</w:t>
            </w:r>
            <w:r>
              <w:t xml:space="preserve"> to review the selection. </w:t>
            </w:r>
            <w:r w:rsidR="006361A0" w:rsidRPr="00223A8B">
              <w:rPr>
                <w:b/>
              </w:rPr>
              <w:t>(F)</w:t>
            </w:r>
          </w:p>
          <w:p w14:paraId="46766563" w14:textId="77777777" w:rsidR="00001D05" w:rsidRDefault="00001D05" w:rsidP="003E2368">
            <w:pPr>
              <w:pStyle w:val="BodyText"/>
              <w:numPr>
                <w:ilvl w:val="0"/>
                <w:numId w:val="32"/>
              </w:numPr>
            </w:pPr>
            <w:r>
              <w:t xml:space="preserve">Get learners to present their work to a peer and explain why they selected the pieces they did. </w:t>
            </w:r>
          </w:p>
          <w:p w14:paraId="7847B983" w14:textId="77777777" w:rsidR="00001D05" w:rsidRDefault="00001D05" w:rsidP="003E2368">
            <w:pPr>
              <w:pStyle w:val="BodyText"/>
              <w:numPr>
                <w:ilvl w:val="0"/>
                <w:numId w:val="32"/>
              </w:numPr>
            </w:pPr>
            <w:r>
              <w:t xml:space="preserve">In turn their partner can point out any areas they feel are not covered or communicated well. </w:t>
            </w:r>
          </w:p>
          <w:p w14:paraId="064FFA5A" w14:textId="28DBCECA" w:rsidR="00001D05" w:rsidRDefault="00001D05" w:rsidP="003E2368">
            <w:pPr>
              <w:pStyle w:val="BodyText"/>
              <w:numPr>
                <w:ilvl w:val="0"/>
                <w:numId w:val="32"/>
              </w:numPr>
            </w:pPr>
            <w:r>
              <w:t>Learners should consider how the work has been placed on the A2 sheets and make sure links are made b</w:t>
            </w:r>
            <w:r w:rsidR="008D1C79">
              <w:t>etween pieces either visually and</w:t>
            </w:r>
            <w:r>
              <w:t xml:space="preserve"> /or written.</w:t>
            </w:r>
          </w:p>
          <w:p w14:paraId="4E110663" w14:textId="05532B1F" w:rsidR="00001D05" w:rsidRDefault="00001D05" w:rsidP="003E2368">
            <w:pPr>
              <w:pStyle w:val="BodyText"/>
              <w:numPr>
                <w:ilvl w:val="0"/>
                <w:numId w:val="32"/>
              </w:numPr>
            </w:pPr>
            <w:r>
              <w:t>Get the learners to complete a mark sheet that you create based on the mark scheme in the syllabus to see if there are areas that need more communication or evidence.</w:t>
            </w:r>
          </w:p>
          <w:p w14:paraId="0DC4013B" w14:textId="55C7285A" w:rsidR="00001D05" w:rsidRDefault="00001D05" w:rsidP="003E2368">
            <w:pPr>
              <w:pStyle w:val="BodyText"/>
              <w:numPr>
                <w:ilvl w:val="0"/>
                <w:numId w:val="32"/>
              </w:numPr>
            </w:pPr>
            <w:r>
              <w:t>Time allowed for reflection and refining the selection.</w:t>
            </w:r>
          </w:p>
        </w:tc>
      </w:tr>
    </w:tbl>
    <w:p w14:paraId="400C2A06" w14:textId="77777777" w:rsidR="00223A8B" w:rsidRDefault="00223A8B">
      <w:pPr>
        <w:sectPr w:rsidR="00223A8B" w:rsidSect="00563A94">
          <w:headerReference w:type="first" r:id="rId54"/>
          <w:pgSz w:w="16839" w:h="11907" w:orient="landscape" w:code="9"/>
          <w:pgMar w:top="1134" w:right="1134" w:bottom="1134" w:left="1134" w:header="567" w:footer="567" w:gutter="0"/>
          <w:cols w:space="708"/>
          <w:docGrid w:linePitch="326"/>
        </w:sectPr>
      </w:pPr>
    </w:p>
    <w:p w14:paraId="52A4B729" w14:textId="3D5FD70B" w:rsidR="001520CF" w:rsidRDefault="001520CF" w:rsidP="001520CF">
      <w:pPr>
        <w:pStyle w:val="Heading1"/>
      </w:pPr>
      <w:bookmarkStart w:id="10" w:name="_Toc46845447"/>
      <w:r>
        <w:lastRenderedPageBreak/>
        <w:t>Component 2</w:t>
      </w:r>
      <w:r w:rsidR="0049008A">
        <w:t xml:space="preserve"> Externally S</w:t>
      </w:r>
      <w:r>
        <w:t xml:space="preserve">et </w:t>
      </w:r>
      <w:r w:rsidR="0049008A">
        <w:t>A</w:t>
      </w:r>
      <w:r>
        <w:t>ssignment</w:t>
      </w:r>
      <w:bookmarkEnd w:id="10"/>
    </w:p>
    <w:tbl>
      <w:tblPr>
        <w:tblW w:w="14596"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Look w:val="0000" w:firstRow="0" w:lastRow="0" w:firstColumn="0" w:lastColumn="0" w:noHBand="0" w:noVBand="0"/>
      </w:tblPr>
      <w:tblGrid>
        <w:gridCol w:w="2237"/>
        <w:gridCol w:w="2091"/>
        <w:gridCol w:w="10268"/>
      </w:tblGrid>
      <w:tr w:rsidR="00223A8B" w:rsidRPr="00223A8B" w14:paraId="266C1B32" w14:textId="77777777" w:rsidTr="00E87CA4">
        <w:trPr>
          <w:tblHeader/>
        </w:trPr>
        <w:tc>
          <w:tcPr>
            <w:tcW w:w="2237" w:type="dxa"/>
            <w:shd w:val="clear" w:color="auto" w:fill="E21951"/>
            <w:tcMar>
              <w:top w:w="113" w:type="dxa"/>
              <w:bottom w:w="113" w:type="dxa"/>
            </w:tcMar>
            <w:vAlign w:val="center"/>
          </w:tcPr>
          <w:p w14:paraId="4253195C" w14:textId="77777777" w:rsidR="00223A8B" w:rsidRPr="00223A8B" w:rsidRDefault="00223A8B" w:rsidP="003E6937">
            <w:pPr>
              <w:pStyle w:val="BodyText"/>
              <w:rPr>
                <w:color w:val="FFFFFF" w:themeColor="background1"/>
              </w:rPr>
            </w:pPr>
            <w:r w:rsidRPr="00223A8B">
              <w:rPr>
                <w:color w:val="FFFFFF" w:themeColor="background1"/>
              </w:rPr>
              <w:t xml:space="preserve">Syllabus ref. and </w:t>
            </w:r>
          </w:p>
          <w:p w14:paraId="388094AE" w14:textId="0900C155" w:rsidR="00223A8B" w:rsidRPr="00223A8B" w:rsidRDefault="00223A8B" w:rsidP="003E6937">
            <w:pPr>
              <w:pStyle w:val="BodyText"/>
              <w:rPr>
                <w:b/>
                <w:lang w:eastAsia="en-GB"/>
              </w:rPr>
            </w:pPr>
            <w:r w:rsidRPr="00223A8B">
              <w:rPr>
                <w:color w:val="FFFFFF" w:themeColor="background1"/>
              </w:rPr>
              <w:t>Key Concepts (KC)</w:t>
            </w:r>
          </w:p>
        </w:tc>
        <w:tc>
          <w:tcPr>
            <w:tcW w:w="2091" w:type="dxa"/>
            <w:shd w:val="clear" w:color="auto" w:fill="E21951"/>
            <w:tcMar>
              <w:top w:w="113" w:type="dxa"/>
              <w:bottom w:w="113" w:type="dxa"/>
            </w:tcMar>
            <w:vAlign w:val="center"/>
          </w:tcPr>
          <w:p w14:paraId="37D499AC" w14:textId="51DAA19B" w:rsidR="00223A8B" w:rsidRPr="00223A8B" w:rsidRDefault="006E5DBC" w:rsidP="003E6937">
            <w:pPr>
              <w:pStyle w:val="BodyText"/>
              <w:rPr>
                <w:b/>
                <w:lang w:eastAsia="en-GB"/>
              </w:rPr>
            </w:pPr>
            <w:r>
              <w:rPr>
                <w:color w:val="FFFFFF" w:themeColor="background1"/>
              </w:rPr>
              <w:t>Assessment and l</w:t>
            </w:r>
            <w:r w:rsidRPr="00223A8B">
              <w:rPr>
                <w:color w:val="FFFFFF" w:themeColor="background1"/>
              </w:rPr>
              <w:t>earning objectives</w:t>
            </w:r>
          </w:p>
        </w:tc>
        <w:tc>
          <w:tcPr>
            <w:tcW w:w="10268" w:type="dxa"/>
            <w:shd w:val="clear" w:color="auto" w:fill="E21951"/>
            <w:tcMar>
              <w:top w:w="113" w:type="dxa"/>
              <w:bottom w:w="113" w:type="dxa"/>
            </w:tcMar>
            <w:vAlign w:val="center"/>
          </w:tcPr>
          <w:p w14:paraId="721839BE" w14:textId="57B3BD40" w:rsidR="00223A8B" w:rsidRPr="00223A8B" w:rsidRDefault="00223A8B" w:rsidP="009B38FB">
            <w:pPr>
              <w:pStyle w:val="BodyText"/>
              <w:rPr>
                <w:b/>
              </w:rPr>
            </w:pPr>
            <w:r w:rsidRPr="00223A8B">
              <w:rPr>
                <w:color w:val="FFFFFF" w:themeColor="background1"/>
              </w:rPr>
              <w:t>Suggested teaching activities</w:t>
            </w:r>
          </w:p>
        </w:tc>
      </w:tr>
      <w:tr w:rsidR="00223A8B" w:rsidRPr="00223A8B" w14:paraId="056D4933" w14:textId="77777777" w:rsidTr="00E87CA4">
        <w:trPr>
          <w:tblHeader/>
        </w:trPr>
        <w:tc>
          <w:tcPr>
            <w:tcW w:w="14596" w:type="dxa"/>
            <w:gridSpan w:val="3"/>
            <w:shd w:val="clear" w:color="auto" w:fill="F6ACC1"/>
            <w:tcMar>
              <w:top w:w="113" w:type="dxa"/>
              <w:bottom w:w="113" w:type="dxa"/>
            </w:tcMar>
            <w:vAlign w:val="center"/>
          </w:tcPr>
          <w:p w14:paraId="3E380038" w14:textId="7BA9032B" w:rsidR="00223A8B" w:rsidRPr="00223A8B" w:rsidRDefault="00223A8B" w:rsidP="003E6937">
            <w:pPr>
              <w:pStyle w:val="BodyText"/>
              <w:rPr>
                <w:b/>
                <w:color w:val="FFFFFF" w:themeColor="background1"/>
              </w:rPr>
            </w:pPr>
            <w:r w:rsidRPr="00223A8B">
              <w:rPr>
                <w:b/>
              </w:rPr>
              <w:t>Component 2</w:t>
            </w:r>
            <w:r w:rsidR="0049008A">
              <w:rPr>
                <w:b/>
              </w:rPr>
              <w:t xml:space="preserve"> Externally Set A</w:t>
            </w:r>
            <w:r w:rsidR="00EE5AF1">
              <w:rPr>
                <w:b/>
              </w:rPr>
              <w:t>ssignment</w:t>
            </w:r>
          </w:p>
        </w:tc>
      </w:tr>
      <w:tr w:rsidR="00223A8B" w:rsidRPr="004A4E17" w14:paraId="513CA5B8" w14:textId="77777777" w:rsidTr="003E6937">
        <w:tc>
          <w:tcPr>
            <w:tcW w:w="2237" w:type="dxa"/>
            <w:tcMar>
              <w:top w:w="113" w:type="dxa"/>
              <w:bottom w:w="113" w:type="dxa"/>
            </w:tcMar>
          </w:tcPr>
          <w:p w14:paraId="494B2853" w14:textId="77777777" w:rsidR="00223A8B" w:rsidRPr="00B62A17" w:rsidRDefault="00223A8B" w:rsidP="003E6937">
            <w:pPr>
              <w:pStyle w:val="BodyText"/>
              <w:rPr>
                <w:b/>
                <w:lang w:eastAsia="en-GB"/>
              </w:rPr>
            </w:pPr>
            <w:r w:rsidRPr="00B62A17">
              <w:rPr>
                <w:b/>
                <w:lang w:eastAsia="en-GB"/>
              </w:rPr>
              <w:t>Week 25</w:t>
            </w:r>
          </w:p>
          <w:p w14:paraId="27555A74" w14:textId="749FA910" w:rsidR="00223A8B" w:rsidRDefault="003E6937" w:rsidP="00EE5AF1">
            <w:pPr>
              <w:pStyle w:val="BodyText"/>
              <w:rPr>
                <w:lang w:eastAsia="en-GB"/>
              </w:rPr>
            </w:pPr>
            <w:r>
              <w:rPr>
                <w:lang w:eastAsia="en-GB"/>
              </w:rPr>
              <w:t>Introduction to C</w:t>
            </w:r>
            <w:r w:rsidR="00223A8B">
              <w:rPr>
                <w:lang w:eastAsia="en-GB"/>
              </w:rPr>
              <w:t>omponent 2 (total 8 weeks)</w:t>
            </w:r>
          </w:p>
        </w:tc>
        <w:tc>
          <w:tcPr>
            <w:tcW w:w="2091" w:type="dxa"/>
            <w:tcMar>
              <w:top w:w="113" w:type="dxa"/>
              <w:bottom w:w="113" w:type="dxa"/>
            </w:tcMar>
          </w:tcPr>
          <w:p w14:paraId="107BDAF3" w14:textId="77777777" w:rsidR="00223A8B" w:rsidRDefault="00223A8B" w:rsidP="003E6937">
            <w:pPr>
              <w:pStyle w:val="BodyText"/>
              <w:rPr>
                <w:lang w:eastAsia="en-GB"/>
              </w:rPr>
            </w:pPr>
          </w:p>
        </w:tc>
        <w:tc>
          <w:tcPr>
            <w:tcW w:w="10268" w:type="dxa"/>
            <w:tcMar>
              <w:top w:w="113" w:type="dxa"/>
              <w:bottom w:w="113" w:type="dxa"/>
            </w:tcMar>
          </w:tcPr>
          <w:p w14:paraId="0EBE1FB5" w14:textId="0665FE47" w:rsidR="00223A8B" w:rsidRDefault="00223A8B" w:rsidP="003E6937">
            <w:pPr>
              <w:rPr>
                <w:rFonts w:ascii="Arial" w:hAnsi="Arial" w:cs="Arial"/>
                <w:b/>
                <w:sz w:val="20"/>
                <w:szCs w:val="20"/>
              </w:rPr>
            </w:pPr>
            <w:r w:rsidRPr="00177274">
              <w:rPr>
                <w:rFonts w:ascii="Arial" w:hAnsi="Arial" w:cs="Arial"/>
                <w:b/>
                <w:sz w:val="20"/>
                <w:szCs w:val="20"/>
              </w:rPr>
              <w:t xml:space="preserve">Introduce the </w:t>
            </w:r>
            <w:r w:rsidR="0049008A">
              <w:rPr>
                <w:rFonts w:ascii="Arial" w:hAnsi="Arial" w:cs="Arial"/>
                <w:b/>
                <w:sz w:val="20"/>
                <w:szCs w:val="20"/>
              </w:rPr>
              <w:t>Externally Set A</w:t>
            </w:r>
            <w:r>
              <w:rPr>
                <w:rFonts w:ascii="Arial" w:hAnsi="Arial" w:cs="Arial"/>
                <w:b/>
                <w:sz w:val="20"/>
                <w:szCs w:val="20"/>
              </w:rPr>
              <w:t>ssignment</w:t>
            </w:r>
          </w:p>
          <w:p w14:paraId="11D88C0A" w14:textId="77777777" w:rsidR="004F0A50" w:rsidRPr="00177274" w:rsidRDefault="004F0A50" w:rsidP="003E6937">
            <w:pPr>
              <w:rPr>
                <w:rFonts w:ascii="Arial" w:hAnsi="Arial" w:cs="Arial"/>
                <w:b/>
                <w:sz w:val="20"/>
                <w:szCs w:val="20"/>
              </w:rPr>
            </w:pPr>
          </w:p>
          <w:p w14:paraId="77AE7033" w14:textId="0F6958E5" w:rsidR="00223A8B" w:rsidRPr="00177274" w:rsidRDefault="00223A8B" w:rsidP="003E6937">
            <w:pPr>
              <w:pStyle w:val="ListParagraph"/>
              <w:numPr>
                <w:ilvl w:val="0"/>
                <w:numId w:val="21"/>
              </w:numPr>
              <w:rPr>
                <w:rFonts w:cs="Arial"/>
              </w:rPr>
            </w:pPr>
            <w:r w:rsidRPr="00177274">
              <w:rPr>
                <w:rFonts w:cs="Arial"/>
              </w:rPr>
              <w:t xml:space="preserve">Start </w:t>
            </w:r>
            <w:r>
              <w:rPr>
                <w:rFonts w:cs="Arial"/>
              </w:rPr>
              <w:t>C</w:t>
            </w:r>
            <w:r w:rsidRPr="00177274">
              <w:rPr>
                <w:rFonts w:cs="Arial"/>
              </w:rPr>
              <w:t>omponent 2</w:t>
            </w:r>
            <w:r>
              <w:rPr>
                <w:rFonts w:cs="Arial"/>
              </w:rPr>
              <w:t xml:space="preserve"> Externally Set Assignment</w:t>
            </w:r>
            <w:r w:rsidRPr="00177274">
              <w:rPr>
                <w:rFonts w:cs="Arial"/>
              </w:rPr>
              <w:t xml:space="preserve">, by explaining the process. </w:t>
            </w:r>
          </w:p>
          <w:p w14:paraId="3A94F4E6" w14:textId="7DE8B618" w:rsidR="00223A8B" w:rsidRPr="00177274" w:rsidRDefault="00223A8B" w:rsidP="003E6937">
            <w:pPr>
              <w:pStyle w:val="ListParagraph"/>
              <w:numPr>
                <w:ilvl w:val="0"/>
                <w:numId w:val="21"/>
              </w:numPr>
              <w:rPr>
                <w:rFonts w:cs="Arial"/>
              </w:rPr>
            </w:pPr>
            <w:r w:rsidRPr="00177274">
              <w:rPr>
                <w:rFonts w:cs="Arial"/>
              </w:rPr>
              <w:t xml:space="preserve">Supporting studies </w:t>
            </w:r>
            <w:r w:rsidR="003E6937">
              <w:rPr>
                <w:rFonts w:cs="Arial"/>
              </w:rPr>
              <w:t>–</w:t>
            </w:r>
            <w:r w:rsidRPr="00177274">
              <w:rPr>
                <w:rFonts w:cs="Arial"/>
              </w:rPr>
              <w:t xml:space="preserve"> 7 weeks</w:t>
            </w:r>
            <w:r w:rsidR="00B62A17">
              <w:rPr>
                <w:rFonts w:cs="Arial"/>
              </w:rPr>
              <w:t>.</w:t>
            </w:r>
          </w:p>
          <w:p w14:paraId="3DACA03F" w14:textId="60002091" w:rsidR="00223A8B" w:rsidRPr="00177274" w:rsidRDefault="00223A8B" w:rsidP="003E6937">
            <w:pPr>
              <w:pStyle w:val="ListParagraph"/>
              <w:numPr>
                <w:ilvl w:val="0"/>
                <w:numId w:val="21"/>
              </w:numPr>
              <w:rPr>
                <w:rFonts w:cs="Arial"/>
              </w:rPr>
            </w:pPr>
            <w:r w:rsidRPr="00177274">
              <w:rPr>
                <w:rFonts w:cs="Arial"/>
              </w:rPr>
              <w:t>15</w:t>
            </w:r>
            <w:r w:rsidR="00B62A17">
              <w:rPr>
                <w:rFonts w:cs="Arial"/>
              </w:rPr>
              <w:t xml:space="preserve"> </w:t>
            </w:r>
            <w:r w:rsidRPr="00177274">
              <w:rPr>
                <w:rFonts w:cs="Arial"/>
              </w:rPr>
              <w:t>h</w:t>
            </w:r>
            <w:r w:rsidR="00B62A17">
              <w:rPr>
                <w:rFonts w:cs="Arial"/>
              </w:rPr>
              <w:t>our</w:t>
            </w:r>
            <w:r w:rsidRPr="00177274">
              <w:rPr>
                <w:rFonts w:cs="Arial"/>
              </w:rPr>
              <w:t xml:space="preserve"> </w:t>
            </w:r>
            <w:r>
              <w:rPr>
                <w:rFonts w:cs="Arial"/>
              </w:rPr>
              <w:t>supervised test</w:t>
            </w:r>
            <w:r w:rsidRPr="00177274">
              <w:rPr>
                <w:rFonts w:cs="Arial"/>
              </w:rPr>
              <w:t xml:space="preserve"> – 1 week</w:t>
            </w:r>
            <w:r w:rsidR="00B62A17">
              <w:rPr>
                <w:rFonts w:cs="Arial"/>
              </w:rPr>
              <w:t>.</w:t>
            </w:r>
          </w:p>
          <w:p w14:paraId="4CE90836" w14:textId="15E5EEFD" w:rsidR="00223A8B" w:rsidRPr="00177274" w:rsidRDefault="00223A8B" w:rsidP="003E6937">
            <w:pPr>
              <w:pStyle w:val="ListParagraph"/>
              <w:numPr>
                <w:ilvl w:val="0"/>
                <w:numId w:val="21"/>
              </w:numPr>
              <w:rPr>
                <w:rFonts w:cs="Arial"/>
              </w:rPr>
            </w:pPr>
            <w:proofErr w:type="gramStart"/>
            <w:r w:rsidRPr="00177274">
              <w:rPr>
                <w:rFonts w:cs="Arial"/>
              </w:rPr>
              <w:t>Read through</w:t>
            </w:r>
            <w:proofErr w:type="gramEnd"/>
            <w:r w:rsidRPr="00177274">
              <w:rPr>
                <w:rFonts w:cs="Arial"/>
              </w:rPr>
              <w:t xml:space="preserve"> the question paper with </w:t>
            </w:r>
            <w:r>
              <w:rPr>
                <w:rFonts w:cs="Arial"/>
              </w:rPr>
              <w:t xml:space="preserve">the </w:t>
            </w:r>
            <w:r w:rsidRPr="00177274">
              <w:rPr>
                <w:rFonts w:cs="Arial"/>
              </w:rPr>
              <w:t>learners.</w:t>
            </w:r>
            <w:r>
              <w:rPr>
                <w:rFonts w:cs="Arial"/>
              </w:rPr>
              <w:t xml:space="preserve"> Remind them that the question is to act as a starting point.</w:t>
            </w:r>
          </w:p>
          <w:p w14:paraId="1053D3DB" w14:textId="3C989982" w:rsidR="00223A8B" w:rsidRPr="00177274" w:rsidRDefault="00223A8B" w:rsidP="003E6937">
            <w:pPr>
              <w:pStyle w:val="ListParagraph"/>
              <w:numPr>
                <w:ilvl w:val="0"/>
                <w:numId w:val="21"/>
              </w:numPr>
              <w:rPr>
                <w:rFonts w:cs="Arial"/>
              </w:rPr>
            </w:pPr>
            <w:r w:rsidRPr="00177274">
              <w:rPr>
                <w:rFonts w:cs="Arial"/>
              </w:rPr>
              <w:t xml:space="preserve">Make sure they understand that the supporting studies must be completed before the </w:t>
            </w:r>
            <w:r>
              <w:rPr>
                <w:rFonts w:cs="Arial"/>
              </w:rPr>
              <w:t>supervised test</w:t>
            </w:r>
            <w:r w:rsidRPr="00177274">
              <w:rPr>
                <w:rFonts w:cs="Arial"/>
              </w:rPr>
              <w:t xml:space="preserve"> and must be taken</w:t>
            </w:r>
            <w:r>
              <w:rPr>
                <w:rFonts w:cs="Arial"/>
              </w:rPr>
              <w:t xml:space="preserve"> into the supervised test with them. T</w:t>
            </w:r>
            <w:r w:rsidRPr="00177274">
              <w:rPr>
                <w:rFonts w:cs="Arial"/>
              </w:rPr>
              <w:t xml:space="preserve">hey will use these to inform their </w:t>
            </w:r>
            <w:proofErr w:type="gramStart"/>
            <w:r>
              <w:rPr>
                <w:rFonts w:cs="Arial"/>
              </w:rPr>
              <w:t>final</w:t>
            </w:r>
            <w:r w:rsidRPr="00177274">
              <w:rPr>
                <w:rFonts w:cs="Arial"/>
              </w:rPr>
              <w:t xml:space="preserve"> </w:t>
            </w:r>
            <w:r>
              <w:rPr>
                <w:rFonts w:cs="Arial"/>
              </w:rPr>
              <w:t>outcome</w:t>
            </w:r>
            <w:proofErr w:type="gramEnd"/>
            <w:r w:rsidRPr="00177274">
              <w:rPr>
                <w:rFonts w:cs="Arial"/>
              </w:rPr>
              <w:t>.</w:t>
            </w:r>
            <w:r>
              <w:rPr>
                <w:rFonts w:cs="Arial"/>
              </w:rPr>
              <w:t xml:space="preserve"> Supporting studies must be mounted on </w:t>
            </w:r>
            <w:r w:rsidRPr="00D5760B">
              <w:rPr>
                <w:rFonts w:cs="Arial"/>
                <w:b/>
              </w:rPr>
              <w:t>up to a maximum</w:t>
            </w:r>
            <w:r>
              <w:rPr>
                <w:rFonts w:cs="Arial"/>
              </w:rPr>
              <w:t xml:space="preserve"> of </w:t>
            </w:r>
            <w:r w:rsidR="00B62A17">
              <w:rPr>
                <w:rFonts w:cs="Arial"/>
              </w:rPr>
              <w:t>three</w:t>
            </w:r>
            <w:r>
              <w:rPr>
                <w:rFonts w:cs="Arial"/>
              </w:rPr>
              <w:t xml:space="preserve"> sheets of A2 paper or card (learners may use both sides if required). Refer to the syllabus and the Cambridge Handbook for more information on presenting and submitting work to Cambridge.</w:t>
            </w:r>
          </w:p>
          <w:p w14:paraId="3C9E5C5E" w14:textId="5C28670E" w:rsidR="00223A8B" w:rsidRPr="00177274" w:rsidRDefault="00223A8B" w:rsidP="003E6937">
            <w:pPr>
              <w:pStyle w:val="ListParagraph"/>
              <w:numPr>
                <w:ilvl w:val="0"/>
                <w:numId w:val="21"/>
              </w:numPr>
              <w:rPr>
                <w:rFonts w:cs="Arial"/>
              </w:rPr>
            </w:pPr>
            <w:r w:rsidRPr="00177274">
              <w:rPr>
                <w:rFonts w:cs="Arial"/>
              </w:rPr>
              <w:t xml:space="preserve">You will </w:t>
            </w:r>
            <w:r>
              <w:rPr>
                <w:rFonts w:cs="Arial"/>
              </w:rPr>
              <w:t xml:space="preserve">already </w:t>
            </w:r>
            <w:r w:rsidRPr="00177274">
              <w:rPr>
                <w:rFonts w:cs="Arial"/>
              </w:rPr>
              <w:t>have had access to the question paper and will have had time to create a PowerPoint showing a collection of artists whose work relates in some way to the questions.</w:t>
            </w:r>
          </w:p>
          <w:p w14:paraId="55428B40" w14:textId="4042277B" w:rsidR="00223A8B" w:rsidRDefault="00223A8B" w:rsidP="003E6937">
            <w:pPr>
              <w:pStyle w:val="ListParagraph"/>
              <w:numPr>
                <w:ilvl w:val="0"/>
                <w:numId w:val="21"/>
              </w:numPr>
            </w:pPr>
            <w:r w:rsidRPr="00177274">
              <w:t xml:space="preserve">Encourage a class discussion gathering ideas </w:t>
            </w:r>
            <w:r>
              <w:t xml:space="preserve">for each question </w:t>
            </w:r>
            <w:r w:rsidRPr="00177274">
              <w:t>generate</w:t>
            </w:r>
            <w:r>
              <w:t>d by these images and collect</w:t>
            </w:r>
            <w:r w:rsidRPr="00177274">
              <w:t xml:space="preserve"> them by writing them on a board. The class could combine ideas in small groups and feedback to the whole class. </w:t>
            </w:r>
          </w:p>
          <w:p w14:paraId="7A8B68B3" w14:textId="5BFED352" w:rsidR="00223A8B" w:rsidRDefault="00223A8B" w:rsidP="003E6937">
            <w:pPr>
              <w:pStyle w:val="ListParagraph"/>
              <w:numPr>
                <w:ilvl w:val="0"/>
                <w:numId w:val="21"/>
              </w:numPr>
            </w:pPr>
            <w:r>
              <w:t xml:space="preserve">Learners select a question and use photography and second source images to gather initial images that explore the question. </w:t>
            </w:r>
            <w:r w:rsidRPr="003E6937">
              <w:rPr>
                <w:b/>
              </w:rPr>
              <w:t>(I)</w:t>
            </w:r>
          </w:p>
        </w:tc>
      </w:tr>
      <w:tr w:rsidR="00223A8B" w:rsidRPr="004A4E17" w14:paraId="56D27465" w14:textId="77777777" w:rsidTr="003E6937">
        <w:tc>
          <w:tcPr>
            <w:tcW w:w="2237" w:type="dxa"/>
            <w:tcMar>
              <w:top w:w="113" w:type="dxa"/>
              <w:bottom w:w="113" w:type="dxa"/>
            </w:tcMar>
          </w:tcPr>
          <w:p w14:paraId="25E61842" w14:textId="42C4FC76" w:rsidR="00223A8B" w:rsidRPr="00B62A17" w:rsidRDefault="00223A8B" w:rsidP="003E6937">
            <w:pPr>
              <w:pStyle w:val="BodyText"/>
              <w:rPr>
                <w:b/>
                <w:lang w:eastAsia="en-GB"/>
              </w:rPr>
            </w:pPr>
            <w:r w:rsidRPr="00B62A17">
              <w:rPr>
                <w:b/>
                <w:lang w:eastAsia="en-GB"/>
              </w:rPr>
              <w:t>Week</w:t>
            </w:r>
            <w:r w:rsidR="00B62A17" w:rsidRPr="00B62A17">
              <w:rPr>
                <w:b/>
                <w:lang w:eastAsia="en-GB"/>
              </w:rPr>
              <w:t>s</w:t>
            </w:r>
            <w:r w:rsidRPr="00B62A17">
              <w:rPr>
                <w:b/>
                <w:lang w:eastAsia="en-GB"/>
              </w:rPr>
              <w:t xml:space="preserve"> 26-27</w:t>
            </w:r>
          </w:p>
          <w:p w14:paraId="7342F55B" w14:textId="0B381C42" w:rsidR="00223A8B" w:rsidRDefault="00223A8B" w:rsidP="003E6937">
            <w:pPr>
              <w:pStyle w:val="BodyText"/>
              <w:rPr>
                <w:lang w:eastAsia="en-GB"/>
              </w:rPr>
            </w:pPr>
            <w:r>
              <w:rPr>
                <w:lang w:eastAsia="en-GB"/>
              </w:rPr>
              <w:t>Investigation and recording</w:t>
            </w:r>
          </w:p>
          <w:p w14:paraId="02A0C15C" w14:textId="77777777" w:rsidR="003E6937" w:rsidRDefault="003E6937" w:rsidP="003E6937">
            <w:pPr>
              <w:pStyle w:val="BodyText"/>
              <w:rPr>
                <w:lang w:eastAsia="en-GB"/>
              </w:rPr>
            </w:pPr>
          </w:p>
          <w:p w14:paraId="6ACBAC80" w14:textId="77777777" w:rsidR="00223A8B" w:rsidRPr="00B62A17" w:rsidRDefault="00223A8B" w:rsidP="003E6937">
            <w:pPr>
              <w:pStyle w:val="BodyText"/>
              <w:rPr>
                <w:b/>
                <w:color w:val="E21951"/>
                <w:lang w:eastAsia="en-GB"/>
              </w:rPr>
            </w:pPr>
            <w:r w:rsidRPr="00B62A17">
              <w:rPr>
                <w:b/>
                <w:color w:val="E21951"/>
                <w:lang w:eastAsia="en-GB"/>
              </w:rPr>
              <w:t>KC2</w:t>
            </w:r>
          </w:p>
          <w:p w14:paraId="4A2A6800" w14:textId="473F5C66" w:rsidR="00223A8B" w:rsidRDefault="00223A8B" w:rsidP="003E6937">
            <w:pPr>
              <w:pStyle w:val="BodyText"/>
              <w:rPr>
                <w:lang w:eastAsia="en-GB"/>
              </w:rPr>
            </w:pPr>
            <w:r w:rsidRPr="00B62A17">
              <w:rPr>
                <w:b/>
                <w:color w:val="E21951"/>
                <w:lang w:eastAsia="en-GB"/>
              </w:rPr>
              <w:t>KC6</w:t>
            </w:r>
          </w:p>
        </w:tc>
        <w:tc>
          <w:tcPr>
            <w:tcW w:w="2091" w:type="dxa"/>
            <w:tcMar>
              <w:top w:w="113" w:type="dxa"/>
              <w:bottom w:w="113" w:type="dxa"/>
            </w:tcMar>
          </w:tcPr>
          <w:p w14:paraId="5161C6F8" w14:textId="45D39DEB" w:rsidR="00223A8B" w:rsidRDefault="00223A8B" w:rsidP="003E6937">
            <w:pPr>
              <w:pStyle w:val="BodyText"/>
              <w:rPr>
                <w:lang w:eastAsia="en-GB"/>
              </w:rPr>
            </w:pPr>
            <w:r>
              <w:rPr>
                <w:lang w:eastAsia="en-GB"/>
              </w:rPr>
              <w:t>AO1 Record ideas, observations and insights relevant to intentions</w:t>
            </w:r>
          </w:p>
          <w:p w14:paraId="7F72969D" w14:textId="77777777" w:rsidR="003E6937" w:rsidRDefault="003E6937" w:rsidP="003E6937">
            <w:pPr>
              <w:pStyle w:val="BodyText"/>
              <w:rPr>
                <w:lang w:eastAsia="en-GB"/>
              </w:rPr>
            </w:pPr>
          </w:p>
          <w:p w14:paraId="57E4B1CC" w14:textId="61D2839C" w:rsidR="00223A8B" w:rsidRDefault="00223A8B" w:rsidP="006E5DBC">
            <w:pPr>
              <w:pStyle w:val="BodyText"/>
              <w:rPr>
                <w:lang w:eastAsia="en-GB"/>
              </w:rPr>
            </w:pPr>
            <w:r>
              <w:rPr>
                <w:lang w:eastAsia="en-GB"/>
              </w:rPr>
              <w:t xml:space="preserve">AO2 </w:t>
            </w:r>
            <w:r w:rsidR="006E5DBC">
              <w:rPr>
                <w:lang w:eastAsia="en-GB"/>
              </w:rPr>
              <w:t xml:space="preserve">Explore and select appropriate resources, media, materials, techniques and processes, reviewing </w:t>
            </w:r>
            <w:r w:rsidR="006E5DBC">
              <w:rPr>
                <w:lang w:eastAsia="en-GB"/>
              </w:rPr>
              <w:lastRenderedPageBreak/>
              <w:t>and refining ideas as work develops (u</w:t>
            </w:r>
            <w:r>
              <w:rPr>
                <w:lang w:eastAsia="en-GB"/>
              </w:rPr>
              <w:t>se a range of media</w:t>
            </w:r>
            <w:r w:rsidR="006E5DBC">
              <w:rPr>
                <w:lang w:eastAsia="en-GB"/>
              </w:rPr>
              <w:t>)</w:t>
            </w:r>
          </w:p>
        </w:tc>
        <w:tc>
          <w:tcPr>
            <w:tcW w:w="10268" w:type="dxa"/>
            <w:tcMar>
              <w:top w:w="113" w:type="dxa"/>
              <w:bottom w:w="113" w:type="dxa"/>
            </w:tcMar>
          </w:tcPr>
          <w:p w14:paraId="2D560E73" w14:textId="6F7FEDB4" w:rsidR="00223A8B" w:rsidRDefault="00223A8B" w:rsidP="003E6937">
            <w:pPr>
              <w:pStyle w:val="BodyText"/>
              <w:rPr>
                <w:b/>
              </w:rPr>
            </w:pPr>
            <w:r w:rsidRPr="003608F7">
              <w:rPr>
                <w:b/>
              </w:rPr>
              <w:lastRenderedPageBreak/>
              <w:t xml:space="preserve">Explore the </w:t>
            </w:r>
            <w:r>
              <w:rPr>
                <w:b/>
              </w:rPr>
              <w:t>question</w:t>
            </w:r>
            <w:r w:rsidRPr="003608F7">
              <w:rPr>
                <w:b/>
              </w:rPr>
              <w:t xml:space="preserve"> through gathering, recording and investigating using drawings and paintings</w:t>
            </w:r>
          </w:p>
          <w:p w14:paraId="19CF1093" w14:textId="77777777" w:rsidR="004F0A50" w:rsidRPr="003608F7" w:rsidRDefault="004F0A50" w:rsidP="003E6937">
            <w:pPr>
              <w:pStyle w:val="BodyText"/>
              <w:rPr>
                <w:b/>
              </w:rPr>
            </w:pPr>
          </w:p>
          <w:p w14:paraId="59751F41" w14:textId="7D496F37" w:rsidR="00223A8B" w:rsidRPr="00E62D9E" w:rsidRDefault="00223A8B" w:rsidP="003E6937">
            <w:pPr>
              <w:pStyle w:val="BodyText"/>
              <w:numPr>
                <w:ilvl w:val="0"/>
                <w:numId w:val="16"/>
              </w:numPr>
            </w:pPr>
            <w:r w:rsidRPr="00E62D9E">
              <w:t>Focus on observation</w:t>
            </w:r>
            <w:r>
              <w:t xml:space="preserve"> from</w:t>
            </w:r>
            <w:r w:rsidRPr="00E62D9E">
              <w:t xml:space="preserve"> objects relating to the </w:t>
            </w:r>
            <w:r>
              <w:t>starting point that learners have brought in to class. (I)</w:t>
            </w:r>
          </w:p>
          <w:p w14:paraId="7D3CD368" w14:textId="4BAC8E16" w:rsidR="00223A8B" w:rsidRPr="00E62D9E" w:rsidRDefault="00223A8B" w:rsidP="003E6937">
            <w:pPr>
              <w:pStyle w:val="BodyText"/>
              <w:numPr>
                <w:ilvl w:val="0"/>
                <w:numId w:val="16"/>
              </w:numPr>
            </w:pPr>
            <w:r>
              <w:t>I</w:t>
            </w:r>
            <w:r w:rsidRPr="00E62D9E">
              <w:t xml:space="preserve">deas for these will have been generated from their investigations with photography and the initial </w:t>
            </w:r>
            <w:r>
              <w:t>class discussion</w:t>
            </w:r>
            <w:r w:rsidRPr="00E62D9E">
              <w:t xml:space="preserve">. </w:t>
            </w:r>
            <w:r w:rsidR="00B62A17">
              <w:t>You</w:t>
            </w:r>
            <w:r w:rsidRPr="00E62D9E">
              <w:t xml:space="preserve"> may also bring in a collection of interesting objects and items </w:t>
            </w:r>
            <w:r>
              <w:t>that could relate to the questions</w:t>
            </w:r>
            <w:r w:rsidRPr="00E62D9E">
              <w:t>.</w:t>
            </w:r>
          </w:p>
          <w:p w14:paraId="5A94D43A" w14:textId="77777777" w:rsidR="00223A8B" w:rsidRDefault="00223A8B" w:rsidP="003E6937">
            <w:pPr>
              <w:pStyle w:val="BodyText"/>
              <w:numPr>
                <w:ilvl w:val="0"/>
                <w:numId w:val="16"/>
              </w:numPr>
            </w:pPr>
            <w:r>
              <w:t>S</w:t>
            </w:r>
            <w:r w:rsidRPr="00E62D9E">
              <w:t xml:space="preserve">upply a variety of coloured paper and materials for the learners to choose </w:t>
            </w:r>
            <w:r>
              <w:t xml:space="preserve">from </w:t>
            </w:r>
            <w:r w:rsidRPr="00E62D9E">
              <w:t>to draw on and with</w:t>
            </w:r>
            <w:r>
              <w:t>.</w:t>
            </w:r>
          </w:p>
          <w:p w14:paraId="1A9EACCF" w14:textId="75F4B077" w:rsidR="00223A8B" w:rsidRDefault="00223A8B" w:rsidP="003E6937">
            <w:pPr>
              <w:pStyle w:val="BodyText"/>
              <w:numPr>
                <w:ilvl w:val="0"/>
                <w:numId w:val="16"/>
              </w:numPr>
            </w:pPr>
            <w:r>
              <w:t xml:space="preserve">Learners complete between two and three observational studies each week. Vary the scale and focus in each study. Use a range of media, </w:t>
            </w:r>
            <w:proofErr w:type="gramStart"/>
            <w:r>
              <w:t>refer back</w:t>
            </w:r>
            <w:proofErr w:type="gramEnd"/>
            <w:r>
              <w:t xml:space="preserve"> to Project 1 for ideas.</w:t>
            </w:r>
          </w:p>
          <w:p w14:paraId="7B85CB3A" w14:textId="36E32F72" w:rsidR="00223A8B" w:rsidRDefault="00223A8B" w:rsidP="003E6937">
            <w:pPr>
              <w:pStyle w:val="BodyText"/>
              <w:numPr>
                <w:ilvl w:val="0"/>
                <w:numId w:val="16"/>
              </w:numPr>
            </w:pPr>
            <w:r>
              <w:t>Learners may work from second source images and own photographs as well as first hand sources.</w:t>
            </w:r>
          </w:p>
        </w:tc>
      </w:tr>
      <w:tr w:rsidR="003E6937" w:rsidRPr="004A4E17" w14:paraId="5449D953" w14:textId="77777777" w:rsidTr="003E6937">
        <w:tc>
          <w:tcPr>
            <w:tcW w:w="2237" w:type="dxa"/>
            <w:tcMar>
              <w:top w:w="113" w:type="dxa"/>
              <w:bottom w:w="113" w:type="dxa"/>
            </w:tcMar>
          </w:tcPr>
          <w:p w14:paraId="5C2F5D9B" w14:textId="77777777" w:rsidR="003E6937" w:rsidRPr="00B62A17" w:rsidRDefault="003E6937" w:rsidP="003E6937">
            <w:pPr>
              <w:pStyle w:val="BodyText"/>
              <w:rPr>
                <w:b/>
                <w:lang w:eastAsia="en-GB"/>
              </w:rPr>
            </w:pPr>
            <w:r w:rsidRPr="00B62A17">
              <w:rPr>
                <w:b/>
                <w:lang w:eastAsia="en-GB"/>
              </w:rPr>
              <w:t xml:space="preserve">Week 28 </w:t>
            </w:r>
          </w:p>
          <w:p w14:paraId="2026E983" w14:textId="0EE1C102" w:rsidR="003E6937" w:rsidRDefault="003E6937" w:rsidP="003E6937">
            <w:pPr>
              <w:pStyle w:val="BodyText"/>
              <w:rPr>
                <w:lang w:eastAsia="en-GB"/>
              </w:rPr>
            </w:pPr>
            <w:r>
              <w:rPr>
                <w:lang w:eastAsia="en-GB"/>
              </w:rPr>
              <w:t>Complete an artist study</w:t>
            </w:r>
          </w:p>
          <w:p w14:paraId="05B612B7" w14:textId="77777777" w:rsidR="003E6937" w:rsidRDefault="003E6937" w:rsidP="003E6937">
            <w:pPr>
              <w:pStyle w:val="BodyText"/>
              <w:rPr>
                <w:lang w:eastAsia="en-GB"/>
              </w:rPr>
            </w:pPr>
          </w:p>
          <w:p w14:paraId="0FD91724" w14:textId="77777777" w:rsidR="003E6937" w:rsidRPr="00B62A17" w:rsidRDefault="003E6937" w:rsidP="003E6937">
            <w:pPr>
              <w:pStyle w:val="BodyText"/>
              <w:rPr>
                <w:b/>
                <w:color w:val="E21951"/>
                <w:lang w:eastAsia="en-GB"/>
              </w:rPr>
            </w:pPr>
            <w:r w:rsidRPr="00B62A17">
              <w:rPr>
                <w:b/>
                <w:color w:val="E21951"/>
                <w:lang w:eastAsia="en-GB"/>
              </w:rPr>
              <w:t>KC5</w:t>
            </w:r>
          </w:p>
          <w:p w14:paraId="16597DAC" w14:textId="77777777" w:rsidR="003E6937" w:rsidRDefault="003E6937" w:rsidP="003E6937">
            <w:pPr>
              <w:pStyle w:val="BodyText"/>
              <w:rPr>
                <w:lang w:eastAsia="en-GB"/>
              </w:rPr>
            </w:pPr>
            <w:r w:rsidRPr="00B62A17">
              <w:rPr>
                <w:b/>
                <w:color w:val="E21951"/>
                <w:lang w:eastAsia="en-GB"/>
              </w:rPr>
              <w:t>KC6</w:t>
            </w:r>
          </w:p>
        </w:tc>
        <w:tc>
          <w:tcPr>
            <w:tcW w:w="2091" w:type="dxa"/>
            <w:tcMar>
              <w:top w:w="113" w:type="dxa"/>
              <w:bottom w:w="113" w:type="dxa"/>
            </w:tcMar>
          </w:tcPr>
          <w:p w14:paraId="0236EECE" w14:textId="6D0FDC1D" w:rsidR="003E6937" w:rsidRDefault="003E6937" w:rsidP="003E6937">
            <w:pPr>
              <w:pStyle w:val="BodyText"/>
              <w:rPr>
                <w:lang w:eastAsia="en-GB"/>
              </w:rPr>
            </w:pPr>
            <w:r>
              <w:rPr>
                <w:lang w:eastAsia="en-GB"/>
              </w:rPr>
              <w:t>AO3 Develop ideas through investigations informed by contextual and other sources, demonstrating analytical and critical understanding</w:t>
            </w:r>
          </w:p>
        </w:tc>
        <w:tc>
          <w:tcPr>
            <w:tcW w:w="10267" w:type="dxa"/>
            <w:tcMar>
              <w:top w:w="113" w:type="dxa"/>
              <w:bottom w:w="113" w:type="dxa"/>
            </w:tcMar>
          </w:tcPr>
          <w:p w14:paraId="1073F49C" w14:textId="594783FF" w:rsidR="003E6937" w:rsidRDefault="003E6937" w:rsidP="003E6937">
            <w:pPr>
              <w:pStyle w:val="BodyText"/>
              <w:rPr>
                <w:b/>
              </w:rPr>
            </w:pPr>
            <w:r w:rsidRPr="003E7BAB">
              <w:rPr>
                <w:b/>
              </w:rPr>
              <w:t>Artist copy</w:t>
            </w:r>
          </w:p>
          <w:p w14:paraId="279FA7C7" w14:textId="77777777" w:rsidR="004F0A50" w:rsidRDefault="004F0A50" w:rsidP="003E6937">
            <w:pPr>
              <w:pStyle w:val="BodyText"/>
              <w:rPr>
                <w:b/>
              </w:rPr>
            </w:pPr>
          </w:p>
          <w:p w14:paraId="646B7171" w14:textId="77777777" w:rsidR="003E6937" w:rsidRDefault="003E6937" w:rsidP="003E6937">
            <w:pPr>
              <w:pStyle w:val="BodyText"/>
              <w:numPr>
                <w:ilvl w:val="0"/>
                <w:numId w:val="17"/>
              </w:numPr>
            </w:pPr>
            <w:r w:rsidRPr="00B00F52">
              <w:t xml:space="preserve">Learners select an artwork from </w:t>
            </w:r>
            <w:r>
              <w:t>an artist</w:t>
            </w:r>
            <w:r w:rsidRPr="00B00F52">
              <w:t xml:space="preserve"> </w:t>
            </w:r>
            <w:r>
              <w:t>that relates in some way to their question, for example because of subject matter, media choice or process</w:t>
            </w:r>
            <w:r w:rsidRPr="00B00F52">
              <w:t xml:space="preserve">. </w:t>
            </w:r>
          </w:p>
          <w:p w14:paraId="08EBF823" w14:textId="77777777" w:rsidR="003E6937" w:rsidRPr="00B235DD" w:rsidRDefault="003E6937" w:rsidP="003E6937">
            <w:pPr>
              <w:pStyle w:val="ListParagraph"/>
              <w:numPr>
                <w:ilvl w:val="0"/>
                <w:numId w:val="17"/>
              </w:numPr>
              <w:rPr>
                <w:rFonts w:cs="Arial"/>
              </w:rPr>
            </w:pPr>
            <w:r w:rsidRPr="00B235DD">
              <w:rPr>
                <w:rFonts w:cs="Arial"/>
              </w:rPr>
              <w:t xml:space="preserve">Learners complete an artist study of the artwork, by taking a section that is of interest and making a careful and accurate copy in appropriate media. </w:t>
            </w:r>
          </w:p>
          <w:p w14:paraId="5F9B0265" w14:textId="77777777" w:rsidR="003E6937" w:rsidRPr="00B235DD" w:rsidRDefault="003E6937" w:rsidP="003E6937">
            <w:pPr>
              <w:pStyle w:val="ListParagraph"/>
              <w:numPr>
                <w:ilvl w:val="0"/>
                <w:numId w:val="17"/>
              </w:numPr>
              <w:rPr>
                <w:rFonts w:cs="Arial"/>
              </w:rPr>
            </w:pPr>
            <w:r w:rsidRPr="00B235DD">
              <w:rPr>
                <w:rFonts w:cs="Arial"/>
              </w:rPr>
              <w:t xml:space="preserve">Learners analyse the artwork- focus on describing how the artist has used the visual elements in their work, for example composition, subject matter, colour, line. </w:t>
            </w:r>
          </w:p>
          <w:p w14:paraId="58B7D8EC" w14:textId="77777777" w:rsidR="003E6937" w:rsidRDefault="003E6937" w:rsidP="003E6937">
            <w:pPr>
              <w:pStyle w:val="BodyText"/>
            </w:pPr>
          </w:p>
          <w:p w14:paraId="2F8D2179" w14:textId="2CFD9AE4" w:rsidR="003E6937" w:rsidRDefault="003E6937" w:rsidP="003E6937">
            <w:pPr>
              <w:pStyle w:val="BodyText"/>
            </w:pPr>
            <w:r w:rsidRPr="006024FB">
              <w:rPr>
                <w:b/>
              </w:rPr>
              <w:t>Extension activity</w:t>
            </w:r>
            <w:r>
              <w:rPr>
                <w:b/>
              </w:rPr>
              <w:t>:</w:t>
            </w:r>
            <w:r w:rsidR="00B62A17">
              <w:t xml:space="preserve"> L</w:t>
            </w:r>
            <w:r>
              <w:t xml:space="preserve">earners may visit exhibitions or galleries to view art work first hand. </w:t>
            </w:r>
          </w:p>
        </w:tc>
      </w:tr>
      <w:tr w:rsidR="003E6937" w:rsidRPr="004A4E17" w14:paraId="4A511AE4" w14:textId="77777777" w:rsidTr="003E6937">
        <w:tc>
          <w:tcPr>
            <w:tcW w:w="2237" w:type="dxa"/>
            <w:tcMar>
              <w:top w:w="113" w:type="dxa"/>
              <w:bottom w:w="113" w:type="dxa"/>
            </w:tcMar>
          </w:tcPr>
          <w:p w14:paraId="30233219" w14:textId="77777777" w:rsidR="003E6937" w:rsidRPr="00B62A17" w:rsidRDefault="003E6937" w:rsidP="003E6937">
            <w:pPr>
              <w:pStyle w:val="BodyText"/>
              <w:rPr>
                <w:b/>
                <w:lang w:eastAsia="en-GB"/>
              </w:rPr>
            </w:pPr>
            <w:r w:rsidRPr="00B62A17">
              <w:rPr>
                <w:b/>
                <w:lang w:eastAsia="en-GB"/>
              </w:rPr>
              <w:t>Week 29</w:t>
            </w:r>
          </w:p>
          <w:p w14:paraId="5145C6F7" w14:textId="05AE44CD" w:rsidR="003E6937" w:rsidRDefault="003E6937" w:rsidP="003E6937">
            <w:pPr>
              <w:pStyle w:val="BodyText"/>
              <w:rPr>
                <w:lang w:eastAsia="en-GB"/>
              </w:rPr>
            </w:pPr>
            <w:r>
              <w:rPr>
                <w:lang w:eastAsia="en-GB"/>
              </w:rPr>
              <w:t>Reflect on work to develop ideas</w:t>
            </w:r>
          </w:p>
          <w:p w14:paraId="09922486" w14:textId="77777777" w:rsidR="003E6937" w:rsidRDefault="003E6937" w:rsidP="003E6937">
            <w:pPr>
              <w:pStyle w:val="BodyText"/>
              <w:rPr>
                <w:lang w:eastAsia="en-GB"/>
              </w:rPr>
            </w:pPr>
          </w:p>
          <w:p w14:paraId="7CEEE26B" w14:textId="77777777" w:rsidR="003E6937" w:rsidRPr="00B62A17" w:rsidRDefault="003E6937" w:rsidP="003E6937">
            <w:pPr>
              <w:pStyle w:val="BodyText"/>
              <w:rPr>
                <w:b/>
                <w:color w:val="E21951"/>
                <w:lang w:eastAsia="en-GB"/>
              </w:rPr>
            </w:pPr>
            <w:r w:rsidRPr="00B62A17">
              <w:rPr>
                <w:b/>
                <w:color w:val="E21951"/>
                <w:lang w:eastAsia="en-GB"/>
              </w:rPr>
              <w:t>KC3</w:t>
            </w:r>
          </w:p>
          <w:p w14:paraId="576F553C" w14:textId="3936D1D4" w:rsidR="003E6937" w:rsidRDefault="003E6937" w:rsidP="003E6937">
            <w:pPr>
              <w:pStyle w:val="BodyText"/>
              <w:rPr>
                <w:lang w:eastAsia="en-GB"/>
              </w:rPr>
            </w:pPr>
            <w:r w:rsidRPr="00B62A17">
              <w:rPr>
                <w:b/>
                <w:color w:val="E21951"/>
                <w:lang w:eastAsia="en-GB"/>
              </w:rPr>
              <w:t>KC5</w:t>
            </w:r>
          </w:p>
        </w:tc>
        <w:tc>
          <w:tcPr>
            <w:tcW w:w="2091" w:type="dxa"/>
            <w:tcMar>
              <w:top w:w="113" w:type="dxa"/>
              <w:bottom w:w="113" w:type="dxa"/>
            </w:tcMar>
          </w:tcPr>
          <w:p w14:paraId="6525B33D" w14:textId="49C15F4D" w:rsidR="003E6937" w:rsidRDefault="003E6937" w:rsidP="003E6937">
            <w:pPr>
              <w:pStyle w:val="BodyText"/>
              <w:rPr>
                <w:lang w:eastAsia="en-GB"/>
              </w:rPr>
            </w:pPr>
            <w:r>
              <w:rPr>
                <w:lang w:eastAsia="en-GB"/>
              </w:rPr>
              <w:t>AO3 Develop ideas through investigations informed by contextual and other sources, demonstrating analytical and critical understanding</w:t>
            </w:r>
          </w:p>
          <w:p w14:paraId="725A2032" w14:textId="77777777" w:rsidR="003E6937" w:rsidRDefault="003E6937" w:rsidP="003E6937">
            <w:pPr>
              <w:pStyle w:val="BodyText"/>
              <w:rPr>
                <w:lang w:eastAsia="en-GB"/>
              </w:rPr>
            </w:pPr>
          </w:p>
          <w:p w14:paraId="069213BB" w14:textId="6D873827" w:rsidR="003E6937" w:rsidRDefault="003E6937" w:rsidP="006E5DBC">
            <w:pPr>
              <w:pStyle w:val="BodyText"/>
              <w:rPr>
                <w:lang w:eastAsia="en-GB"/>
              </w:rPr>
            </w:pPr>
            <w:r>
              <w:rPr>
                <w:lang w:eastAsia="en-GB"/>
              </w:rPr>
              <w:t>AO2 Review and refin</w:t>
            </w:r>
            <w:r w:rsidR="006E5DBC">
              <w:rPr>
                <w:lang w:eastAsia="en-GB"/>
              </w:rPr>
              <w:t>e</w:t>
            </w:r>
            <w:r>
              <w:rPr>
                <w:lang w:eastAsia="en-GB"/>
              </w:rPr>
              <w:t xml:space="preserve"> ideas as work develops</w:t>
            </w:r>
          </w:p>
        </w:tc>
        <w:tc>
          <w:tcPr>
            <w:tcW w:w="10267" w:type="dxa"/>
            <w:tcMar>
              <w:top w:w="113" w:type="dxa"/>
              <w:bottom w:w="113" w:type="dxa"/>
            </w:tcMar>
          </w:tcPr>
          <w:p w14:paraId="2D0BA043" w14:textId="58111B3C" w:rsidR="003E6937" w:rsidRDefault="003E6937" w:rsidP="003E6937">
            <w:pPr>
              <w:rPr>
                <w:rFonts w:ascii="Arial" w:hAnsi="Arial" w:cs="Arial"/>
                <w:b/>
                <w:sz w:val="20"/>
                <w:szCs w:val="20"/>
              </w:rPr>
            </w:pPr>
            <w:r w:rsidRPr="003E6937">
              <w:rPr>
                <w:rFonts w:ascii="Arial" w:hAnsi="Arial" w:cs="Arial"/>
                <w:b/>
                <w:sz w:val="20"/>
                <w:szCs w:val="20"/>
              </w:rPr>
              <w:t>Developing ideas linked to the question</w:t>
            </w:r>
          </w:p>
          <w:p w14:paraId="234EB087" w14:textId="77777777" w:rsidR="004F0A50" w:rsidRPr="003E6937" w:rsidRDefault="004F0A50" w:rsidP="003E6937">
            <w:pPr>
              <w:rPr>
                <w:rFonts w:ascii="Arial" w:hAnsi="Arial" w:cs="Arial"/>
                <w:b/>
                <w:sz w:val="20"/>
                <w:szCs w:val="20"/>
              </w:rPr>
            </w:pPr>
          </w:p>
          <w:p w14:paraId="282D3089" w14:textId="77777777" w:rsidR="003E6937" w:rsidRDefault="003E6937" w:rsidP="003E6937">
            <w:pPr>
              <w:pStyle w:val="BodyText"/>
              <w:numPr>
                <w:ilvl w:val="0"/>
                <w:numId w:val="19"/>
              </w:numPr>
            </w:pPr>
            <w:r>
              <w:t xml:space="preserve">Learners use their artist research as inspiration for developing a composition for their </w:t>
            </w:r>
            <w:proofErr w:type="gramStart"/>
            <w:r>
              <w:t>final outcome</w:t>
            </w:r>
            <w:proofErr w:type="gramEnd"/>
            <w:r>
              <w:t>. This could be in terms of subject matter, context, media use and colour use.</w:t>
            </w:r>
          </w:p>
          <w:p w14:paraId="68ABC53E" w14:textId="77777777" w:rsidR="003E6937" w:rsidRDefault="003E6937" w:rsidP="003E6937">
            <w:pPr>
              <w:pStyle w:val="BodyText"/>
              <w:numPr>
                <w:ilvl w:val="0"/>
                <w:numId w:val="19"/>
              </w:numPr>
            </w:pPr>
            <w:r>
              <w:t xml:space="preserve">Complete three thumbnail pencil sketches outlining different composition options. </w:t>
            </w:r>
          </w:p>
          <w:p w14:paraId="20BAD4AF" w14:textId="77777777" w:rsidR="003E6937" w:rsidRDefault="003E6937" w:rsidP="003E6937">
            <w:pPr>
              <w:pStyle w:val="BodyText"/>
              <w:rPr>
                <w:b/>
              </w:rPr>
            </w:pPr>
          </w:p>
          <w:p w14:paraId="3A7E0C66" w14:textId="77777777" w:rsidR="003E6937" w:rsidRPr="0088731E" w:rsidRDefault="003E6937" w:rsidP="003E6937">
            <w:pPr>
              <w:pStyle w:val="BodyText"/>
              <w:rPr>
                <w:b/>
              </w:rPr>
            </w:pPr>
            <w:r>
              <w:rPr>
                <w:b/>
              </w:rPr>
              <w:t>Using peer / self-</w:t>
            </w:r>
            <w:r w:rsidRPr="0088731E">
              <w:rPr>
                <w:b/>
              </w:rPr>
              <w:t xml:space="preserve">assessment </w:t>
            </w:r>
            <w:r>
              <w:rPr>
                <w:b/>
              </w:rPr>
              <w:t>to</w:t>
            </w:r>
            <w:r w:rsidRPr="0088731E">
              <w:rPr>
                <w:b/>
              </w:rPr>
              <w:t xml:space="preserve"> reflect on work</w:t>
            </w:r>
            <w:r>
              <w:rPr>
                <w:b/>
              </w:rPr>
              <w:t xml:space="preserve"> completed so far and to inform development of final idea (F)</w:t>
            </w:r>
          </w:p>
          <w:p w14:paraId="11C5632D" w14:textId="77777777" w:rsidR="003E6937" w:rsidRDefault="003E6937" w:rsidP="003E6937">
            <w:pPr>
              <w:pStyle w:val="BodyText"/>
              <w:numPr>
                <w:ilvl w:val="0"/>
                <w:numId w:val="19"/>
              </w:numPr>
            </w:pPr>
            <w:r>
              <w:t>Peer assessment – learners’ review each other’s work to identify areas that they think have worked well and that could be developed further.</w:t>
            </w:r>
          </w:p>
          <w:p w14:paraId="5C7A72DD" w14:textId="77777777" w:rsidR="003E6937" w:rsidRDefault="003E6937" w:rsidP="003E6937">
            <w:pPr>
              <w:pStyle w:val="BodyText"/>
              <w:numPr>
                <w:ilvl w:val="0"/>
                <w:numId w:val="19"/>
              </w:numPr>
            </w:pPr>
            <w:r>
              <w:t xml:space="preserve">Learners review their own work and identify strengths in terms of media and process and consider ideas for </w:t>
            </w:r>
            <w:proofErr w:type="gramStart"/>
            <w:r>
              <w:t>a final outcome</w:t>
            </w:r>
            <w:proofErr w:type="gramEnd"/>
            <w:r>
              <w:t xml:space="preserve">. Learners share these with a peer explaining their concerns and any problems they foresee. </w:t>
            </w:r>
          </w:p>
          <w:p w14:paraId="609566FE" w14:textId="77777777" w:rsidR="003E6937" w:rsidRDefault="003E6937" w:rsidP="003E6937">
            <w:pPr>
              <w:pStyle w:val="BodyText"/>
              <w:numPr>
                <w:ilvl w:val="0"/>
                <w:numId w:val="19"/>
              </w:numPr>
            </w:pPr>
            <w:r>
              <w:t xml:space="preserve">Learners reflect on their work to identify the most successful option from the 3 thumbnail sketches </w:t>
            </w:r>
            <w:proofErr w:type="gramStart"/>
            <w:r>
              <w:t>in order to</w:t>
            </w:r>
            <w:proofErr w:type="gramEnd"/>
            <w:r>
              <w:t xml:space="preserve"> select the one they would like to pursue further to develop their final outcome in the examination.  </w:t>
            </w:r>
          </w:p>
          <w:p w14:paraId="5E9D0EE4" w14:textId="77777777" w:rsidR="003E6937" w:rsidRPr="00FD48D8" w:rsidRDefault="003E6937" w:rsidP="003E6937">
            <w:pPr>
              <w:pStyle w:val="ListParagraph"/>
              <w:numPr>
                <w:ilvl w:val="0"/>
                <w:numId w:val="19"/>
              </w:numPr>
              <w:rPr>
                <w:rFonts w:cs="Arial"/>
              </w:rPr>
            </w:pPr>
            <w:r w:rsidRPr="00FD48D8">
              <w:rPr>
                <w:rFonts w:cs="Arial"/>
              </w:rPr>
              <w:t>Annotate ideas and reflections making links to artists’ research where necessary.</w:t>
            </w:r>
          </w:p>
        </w:tc>
      </w:tr>
      <w:tr w:rsidR="003E6937" w:rsidRPr="004A4E17" w14:paraId="32229810" w14:textId="77777777" w:rsidTr="003E6937">
        <w:tc>
          <w:tcPr>
            <w:tcW w:w="2237" w:type="dxa"/>
            <w:tcMar>
              <w:top w:w="113" w:type="dxa"/>
              <w:bottom w:w="113" w:type="dxa"/>
            </w:tcMar>
          </w:tcPr>
          <w:p w14:paraId="24818368" w14:textId="3B97AA52" w:rsidR="003E6937" w:rsidRPr="00B62A17" w:rsidRDefault="003E6937" w:rsidP="003E6937">
            <w:pPr>
              <w:pStyle w:val="BodyText"/>
              <w:rPr>
                <w:b/>
                <w:lang w:eastAsia="en-GB"/>
              </w:rPr>
            </w:pPr>
            <w:r w:rsidRPr="00B62A17">
              <w:rPr>
                <w:b/>
                <w:lang w:eastAsia="en-GB"/>
              </w:rPr>
              <w:t>Week</w:t>
            </w:r>
            <w:r w:rsidR="00B62A17" w:rsidRPr="00B62A17">
              <w:rPr>
                <w:b/>
                <w:lang w:eastAsia="en-GB"/>
              </w:rPr>
              <w:t>s</w:t>
            </w:r>
            <w:r w:rsidRPr="00B62A17">
              <w:rPr>
                <w:b/>
                <w:lang w:eastAsia="en-GB"/>
              </w:rPr>
              <w:t xml:space="preserve"> 30</w:t>
            </w:r>
            <w:r w:rsidR="00B62A17" w:rsidRPr="00B62A17">
              <w:rPr>
                <w:b/>
                <w:lang w:eastAsia="en-GB"/>
              </w:rPr>
              <w:t>–</w:t>
            </w:r>
            <w:r w:rsidRPr="00B62A17">
              <w:rPr>
                <w:b/>
                <w:lang w:eastAsia="en-GB"/>
              </w:rPr>
              <w:t>31</w:t>
            </w:r>
          </w:p>
          <w:p w14:paraId="179AF9CF" w14:textId="4F0E31FB" w:rsidR="003E6937" w:rsidRDefault="003E6937" w:rsidP="003E6937">
            <w:pPr>
              <w:pStyle w:val="BodyText"/>
              <w:rPr>
                <w:lang w:eastAsia="en-GB"/>
              </w:rPr>
            </w:pPr>
            <w:r>
              <w:rPr>
                <w:lang w:eastAsia="en-GB"/>
              </w:rPr>
              <w:t>Media experiments</w:t>
            </w:r>
          </w:p>
          <w:p w14:paraId="6EA03BB4" w14:textId="77777777" w:rsidR="003E6937" w:rsidRDefault="003E6937" w:rsidP="003E6937">
            <w:pPr>
              <w:pStyle w:val="BodyText"/>
              <w:rPr>
                <w:lang w:eastAsia="en-GB"/>
              </w:rPr>
            </w:pPr>
          </w:p>
          <w:p w14:paraId="2F6E498D" w14:textId="77777777" w:rsidR="003E6937" w:rsidRPr="00B62A17" w:rsidRDefault="003E6937" w:rsidP="003E6937">
            <w:pPr>
              <w:pStyle w:val="BodyText"/>
              <w:rPr>
                <w:b/>
                <w:color w:val="E21951"/>
                <w:lang w:eastAsia="en-GB"/>
              </w:rPr>
            </w:pPr>
            <w:r w:rsidRPr="00B62A17">
              <w:rPr>
                <w:b/>
                <w:color w:val="E21951"/>
                <w:lang w:eastAsia="en-GB"/>
              </w:rPr>
              <w:lastRenderedPageBreak/>
              <w:t>KC2</w:t>
            </w:r>
          </w:p>
          <w:p w14:paraId="35086769" w14:textId="77777777" w:rsidR="003E6937" w:rsidRDefault="003E6937" w:rsidP="003E6937">
            <w:pPr>
              <w:pStyle w:val="BodyText"/>
              <w:rPr>
                <w:lang w:eastAsia="en-GB"/>
              </w:rPr>
            </w:pPr>
            <w:r w:rsidRPr="00B62A17">
              <w:rPr>
                <w:b/>
                <w:color w:val="E21951"/>
                <w:lang w:eastAsia="en-GB"/>
              </w:rPr>
              <w:t>KC4</w:t>
            </w:r>
          </w:p>
        </w:tc>
        <w:tc>
          <w:tcPr>
            <w:tcW w:w="2091" w:type="dxa"/>
            <w:tcMar>
              <w:top w:w="113" w:type="dxa"/>
              <w:bottom w:w="113" w:type="dxa"/>
            </w:tcMar>
          </w:tcPr>
          <w:p w14:paraId="1E740209" w14:textId="2534BB86" w:rsidR="003E6937" w:rsidRDefault="003E6937" w:rsidP="00B62A17">
            <w:pPr>
              <w:pStyle w:val="BodyText"/>
              <w:rPr>
                <w:lang w:eastAsia="en-GB"/>
              </w:rPr>
            </w:pPr>
            <w:r>
              <w:rPr>
                <w:lang w:eastAsia="en-GB"/>
              </w:rPr>
              <w:lastRenderedPageBreak/>
              <w:t xml:space="preserve">AO2 Explore and select appropriate resources, media, </w:t>
            </w:r>
            <w:r>
              <w:rPr>
                <w:lang w:eastAsia="en-GB"/>
              </w:rPr>
              <w:lastRenderedPageBreak/>
              <w:t>materials, techniques and processes, reviewing and refining ideas as work develops</w:t>
            </w:r>
          </w:p>
        </w:tc>
        <w:tc>
          <w:tcPr>
            <w:tcW w:w="10267" w:type="dxa"/>
            <w:tcMar>
              <w:top w:w="113" w:type="dxa"/>
              <w:bottom w:w="113" w:type="dxa"/>
            </w:tcMar>
          </w:tcPr>
          <w:p w14:paraId="637ED368" w14:textId="77777777" w:rsidR="003E6937" w:rsidRPr="00A3780B" w:rsidRDefault="003E6937" w:rsidP="003E6937">
            <w:pPr>
              <w:pStyle w:val="BodyText"/>
              <w:rPr>
                <w:b/>
              </w:rPr>
            </w:pPr>
            <w:r w:rsidRPr="00A3780B">
              <w:rPr>
                <w:b/>
              </w:rPr>
              <w:lastRenderedPageBreak/>
              <w:t>Learners develop ideas using media experiments</w:t>
            </w:r>
          </w:p>
          <w:p w14:paraId="5D16835C" w14:textId="77777777" w:rsidR="003E6937" w:rsidRDefault="003E6937" w:rsidP="003E2368">
            <w:pPr>
              <w:pStyle w:val="BodyText"/>
              <w:numPr>
                <w:ilvl w:val="0"/>
                <w:numId w:val="34"/>
              </w:numPr>
              <w:ind w:left="723"/>
            </w:pPr>
            <w:r>
              <w:t>Explore and refine media use, processes and technical skills to develop the outline composition sketch they have selected.</w:t>
            </w:r>
          </w:p>
          <w:p w14:paraId="43BA4799" w14:textId="77777777" w:rsidR="003E6937" w:rsidRDefault="003E6937" w:rsidP="003E2368">
            <w:pPr>
              <w:pStyle w:val="BodyText"/>
              <w:numPr>
                <w:ilvl w:val="0"/>
                <w:numId w:val="34"/>
              </w:numPr>
              <w:ind w:left="723"/>
            </w:pPr>
            <w:r>
              <w:lastRenderedPageBreak/>
              <w:t xml:space="preserve">Learners should annotate their work to </w:t>
            </w:r>
            <w:r w:rsidRPr="003608F7">
              <w:t xml:space="preserve">outline the </w:t>
            </w:r>
            <w:r>
              <w:t xml:space="preserve">media used, </w:t>
            </w:r>
            <w:r w:rsidRPr="003608F7">
              <w:t>technique, characteristics of the process and the effect they give.</w:t>
            </w:r>
          </w:p>
          <w:p w14:paraId="5C5996FE" w14:textId="77777777" w:rsidR="003E6937" w:rsidRDefault="003E6937" w:rsidP="003E2368">
            <w:pPr>
              <w:pStyle w:val="BodyText"/>
              <w:numPr>
                <w:ilvl w:val="0"/>
                <w:numId w:val="34"/>
              </w:numPr>
              <w:ind w:left="723"/>
            </w:pPr>
            <w:r>
              <w:t>Learners should refer to their chosen artists work to influence, inspire and inform media experimentation.</w:t>
            </w:r>
          </w:p>
          <w:p w14:paraId="74026304" w14:textId="77777777" w:rsidR="003E6937" w:rsidRDefault="003E6937" w:rsidP="003E2368">
            <w:pPr>
              <w:pStyle w:val="BodyText"/>
              <w:numPr>
                <w:ilvl w:val="0"/>
                <w:numId w:val="34"/>
              </w:numPr>
              <w:ind w:left="723"/>
            </w:pPr>
            <w:r>
              <w:t>Adapt and refine final composition, sketch and gather new images through drawings and photography if necessary.</w:t>
            </w:r>
          </w:p>
          <w:p w14:paraId="47375E1F" w14:textId="19F28A7A" w:rsidR="003E6937" w:rsidRDefault="003E6937" w:rsidP="003E2368">
            <w:pPr>
              <w:pStyle w:val="BodyText"/>
              <w:numPr>
                <w:ilvl w:val="0"/>
                <w:numId w:val="34"/>
              </w:numPr>
              <w:ind w:left="723"/>
            </w:pPr>
            <w:r>
              <w:t xml:space="preserve">Learners present to you a plan for the exam. This should include a composition sketch/design outline, media choice and a proposed plan for the </w:t>
            </w:r>
            <w:proofErr w:type="gramStart"/>
            <w:r>
              <w:t>15 hour</w:t>
            </w:r>
            <w:proofErr w:type="gramEnd"/>
            <w:r>
              <w:t xml:space="preserve"> supervised test.</w:t>
            </w:r>
          </w:p>
        </w:tc>
      </w:tr>
      <w:tr w:rsidR="003E6937" w:rsidRPr="004A4E17" w14:paraId="1BFE7F0F" w14:textId="77777777" w:rsidTr="003E6937">
        <w:tc>
          <w:tcPr>
            <w:tcW w:w="2237" w:type="dxa"/>
            <w:tcMar>
              <w:top w:w="113" w:type="dxa"/>
              <w:bottom w:w="113" w:type="dxa"/>
            </w:tcMar>
          </w:tcPr>
          <w:p w14:paraId="74307E9E" w14:textId="77777777" w:rsidR="003E6937" w:rsidRPr="00B62A17" w:rsidRDefault="003E6937" w:rsidP="003E6937">
            <w:pPr>
              <w:pStyle w:val="BodyText"/>
              <w:rPr>
                <w:b/>
                <w:lang w:eastAsia="en-GB"/>
              </w:rPr>
            </w:pPr>
            <w:r w:rsidRPr="00B62A17">
              <w:rPr>
                <w:b/>
                <w:lang w:eastAsia="en-GB"/>
              </w:rPr>
              <w:lastRenderedPageBreak/>
              <w:t>Week 32</w:t>
            </w:r>
          </w:p>
          <w:p w14:paraId="03766751" w14:textId="264A6E91" w:rsidR="003E6937" w:rsidRDefault="003E6937" w:rsidP="003E6937">
            <w:pPr>
              <w:pStyle w:val="BodyText"/>
              <w:rPr>
                <w:lang w:eastAsia="en-GB"/>
              </w:rPr>
            </w:pPr>
            <w:r>
              <w:rPr>
                <w:lang w:eastAsia="en-GB"/>
              </w:rPr>
              <w:t xml:space="preserve">Create </w:t>
            </w:r>
            <w:proofErr w:type="gramStart"/>
            <w:r>
              <w:rPr>
                <w:lang w:eastAsia="en-GB"/>
              </w:rPr>
              <w:t>a final outcome</w:t>
            </w:r>
            <w:proofErr w:type="gramEnd"/>
          </w:p>
          <w:p w14:paraId="10806535" w14:textId="77777777" w:rsidR="003E6937" w:rsidRDefault="003E6937" w:rsidP="003E6937">
            <w:pPr>
              <w:pStyle w:val="BodyText"/>
              <w:rPr>
                <w:lang w:eastAsia="en-GB"/>
              </w:rPr>
            </w:pPr>
          </w:p>
          <w:p w14:paraId="706641E6" w14:textId="77777777" w:rsidR="003E6937" w:rsidRPr="00B62A17" w:rsidRDefault="003E6937" w:rsidP="003E6937">
            <w:pPr>
              <w:pStyle w:val="BodyText"/>
              <w:rPr>
                <w:b/>
                <w:color w:val="E21951"/>
                <w:lang w:eastAsia="en-GB"/>
              </w:rPr>
            </w:pPr>
            <w:r w:rsidRPr="00B62A17">
              <w:rPr>
                <w:b/>
                <w:color w:val="E21951"/>
                <w:lang w:eastAsia="en-GB"/>
              </w:rPr>
              <w:t>KC1</w:t>
            </w:r>
          </w:p>
          <w:p w14:paraId="1DFB0C98" w14:textId="77777777" w:rsidR="003E6937" w:rsidRDefault="003E6937" w:rsidP="003E6937">
            <w:pPr>
              <w:pStyle w:val="BodyText"/>
              <w:rPr>
                <w:lang w:eastAsia="en-GB"/>
              </w:rPr>
            </w:pPr>
            <w:r w:rsidRPr="00B62A17">
              <w:rPr>
                <w:b/>
                <w:color w:val="E21951"/>
                <w:lang w:eastAsia="en-GB"/>
              </w:rPr>
              <w:t>KC3</w:t>
            </w:r>
          </w:p>
        </w:tc>
        <w:tc>
          <w:tcPr>
            <w:tcW w:w="2091" w:type="dxa"/>
            <w:tcMar>
              <w:top w:w="113" w:type="dxa"/>
              <w:bottom w:w="113" w:type="dxa"/>
            </w:tcMar>
          </w:tcPr>
          <w:p w14:paraId="1113BCDB" w14:textId="65FC72B4" w:rsidR="003E6937" w:rsidRDefault="003E6937" w:rsidP="006E5DBC">
            <w:pPr>
              <w:pStyle w:val="BodyText"/>
              <w:rPr>
                <w:lang w:eastAsia="en-GB"/>
              </w:rPr>
            </w:pPr>
            <w:r>
              <w:rPr>
                <w:lang w:eastAsia="en-GB"/>
              </w:rPr>
              <w:t>AO4</w:t>
            </w:r>
            <w:r w:rsidR="006E5DBC">
              <w:rPr>
                <w:lang w:eastAsia="en-GB"/>
              </w:rPr>
              <w:t xml:space="preserve"> </w:t>
            </w:r>
            <w:r>
              <w:t>P</w:t>
            </w:r>
            <w:r w:rsidRPr="00037F8C">
              <w:t>resent a personal and coherent response that realises intentions and, where appropriate, makes conne</w:t>
            </w:r>
            <w:r>
              <w:t>ctions between visual and other elements</w:t>
            </w:r>
          </w:p>
        </w:tc>
        <w:tc>
          <w:tcPr>
            <w:tcW w:w="10267" w:type="dxa"/>
            <w:tcMar>
              <w:top w:w="113" w:type="dxa"/>
              <w:bottom w:w="113" w:type="dxa"/>
            </w:tcMar>
          </w:tcPr>
          <w:p w14:paraId="7D073C43" w14:textId="0D0B271D" w:rsidR="003E6937" w:rsidRDefault="003E6937" w:rsidP="003E6937">
            <w:pPr>
              <w:pStyle w:val="BodyText"/>
              <w:rPr>
                <w:b/>
              </w:rPr>
            </w:pPr>
            <w:r>
              <w:rPr>
                <w:b/>
              </w:rPr>
              <w:t>15 hour supervised test</w:t>
            </w:r>
          </w:p>
          <w:p w14:paraId="7FE83E93" w14:textId="77777777" w:rsidR="004F0A50" w:rsidRDefault="004F0A50" w:rsidP="003E6937">
            <w:pPr>
              <w:pStyle w:val="BodyText"/>
              <w:rPr>
                <w:b/>
              </w:rPr>
            </w:pPr>
          </w:p>
          <w:p w14:paraId="199FD68B" w14:textId="77777777" w:rsidR="003E6937" w:rsidRPr="00145F5A" w:rsidRDefault="003E6937" w:rsidP="003E2368">
            <w:pPr>
              <w:pStyle w:val="BodyText"/>
              <w:numPr>
                <w:ilvl w:val="0"/>
                <w:numId w:val="35"/>
              </w:numPr>
              <w:ind w:left="723"/>
            </w:pPr>
            <w:r w:rsidRPr="00145F5A">
              <w:t xml:space="preserve">Learners take </w:t>
            </w:r>
            <w:proofErr w:type="gramStart"/>
            <w:r w:rsidRPr="00145F5A">
              <w:t>all of</w:t>
            </w:r>
            <w:proofErr w:type="gramEnd"/>
            <w:r w:rsidRPr="00145F5A">
              <w:t xml:space="preserve"> their supporting work that they have completed over the previous 7</w:t>
            </w:r>
            <w:r>
              <w:t>-8</w:t>
            </w:r>
            <w:r w:rsidRPr="00145F5A">
              <w:t xml:space="preserve"> weeks into the supervised test.</w:t>
            </w:r>
          </w:p>
          <w:p w14:paraId="23F6643F" w14:textId="77777777" w:rsidR="003E6937" w:rsidRPr="00145F5A" w:rsidRDefault="003E6937" w:rsidP="003E2368">
            <w:pPr>
              <w:pStyle w:val="BodyText"/>
              <w:numPr>
                <w:ilvl w:val="0"/>
                <w:numId w:val="35"/>
              </w:numPr>
              <w:ind w:left="723"/>
            </w:pPr>
            <w:r w:rsidRPr="00145F5A">
              <w:t xml:space="preserve">They complete </w:t>
            </w:r>
            <w:proofErr w:type="gramStart"/>
            <w:r w:rsidRPr="00145F5A">
              <w:t>a final outcome</w:t>
            </w:r>
            <w:proofErr w:type="gramEnd"/>
            <w:r w:rsidRPr="00145F5A">
              <w:t xml:space="preserve"> over the 15 hours in exam conditions. </w:t>
            </w:r>
          </w:p>
          <w:p w14:paraId="3E707EE2" w14:textId="77777777" w:rsidR="003E6937" w:rsidRPr="00145F5A" w:rsidRDefault="003E6937" w:rsidP="003E2368">
            <w:pPr>
              <w:pStyle w:val="BodyText"/>
              <w:numPr>
                <w:ilvl w:val="0"/>
                <w:numId w:val="35"/>
              </w:numPr>
              <w:ind w:left="723"/>
            </w:pPr>
            <w:r w:rsidRPr="00145F5A">
              <w:t>This is submitted along with the supporting studies to Cambridge International.</w:t>
            </w:r>
          </w:p>
          <w:p w14:paraId="7D50B361" w14:textId="533B2DD8" w:rsidR="003E6937" w:rsidRPr="00A3780B" w:rsidRDefault="003E6937" w:rsidP="003E2368">
            <w:pPr>
              <w:pStyle w:val="BodyText"/>
              <w:numPr>
                <w:ilvl w:val="0"/>
                <w:numId w:val="35"/>
              </w:numPr>
              <w:ind w:left="723"/>
              <w:rPr>
                <w:b/>
              </w:rPr>
            </w:pPr>
            <w:r w:rsidRPr="00145F5A">
              <w:t>Refer to the Cambridge Handbook for the year of examination to find examination guidelines.</w:t>
            </w:r>
          </w:p>
        </w:tc>
      </w:tr>
    </w:tbl>
    <w:p w14:paraId="7FF8A53B" w14:textId="77777777" w:rsidR="003E6937" w:rsidRDefault="003E6937">
      <w:pPr>
        <w:sectPr w:rsidR="003E6937" w:rsidSect="00563A94">
          <w:pgSz w:w="16839" w:h="11907" w:orient="landscape" w:code="9"/>
          <w:pgMar w:top="1134" w:right="1134" w:bottom="1134" w:left="1134" w:header="567" w:footer="567" w:gutter="0"/>
          <w:cols w:space="708"/>
          <w:docGrid w:linePitch="326"/>
        </w:sectPr>
      </w:pPr>
    </w:p>
    <w:p w14:paraId="51F7D5C8" w14:textId="6FACAE95" w:rsidR="001520CF" w:rsidRDefault="001520CF" w:rsidP="001520CF">
      <w:pPr>
        <w:pStyle w:val="Heading1"/>
      </w:pPr>
      <w:bookmarkStart w:id="11" w:name="_Toc46845448"/>
      <w:r>
        <w:lastRenderedPageBreak/>
        <w:t xml:space="preserve">Component 3 Personal </w:t>
      </w:r>
      <w:r w:rsidR="00EE5AF1">
        <w:t>I</w:t>
      </w:r>
      <w:r>
        <w:t>nvestigation</w:t>
      </w:r>
      <w:bookmarkEnd w:id="11"/>
    </w:p>
    <w:tbl>
      <w:tblPr>
        <w:tblW w:w="14595" w:type="dxa"/>
        <w:tblBorders>
          <w:top w:val="single" w:sz="4" w:space="0" w:color="E21951"/>
          <w:left w:val="single" w:sz="4" w:space="0" w:color="E21951"/>
          <w:bottom w:val="single" w:sz="4" w:space="0" w:color="E21951"/>
          <w:right w:val="single" w:sz="4" w:space="0" w:color="E21951"/>
          <w:insideH w:val="single" w:sz="4" w:space="0" w:color="E21951"/>
          <w:insideV w:val="single" w:sz="4" w:space="0" w:color="E21951"/>
        </w:tblBorders>
        <w:tblLayout w:type="fixed"/>
        <w:tblLook w:val="0000" w:firstRow="0" w:lastRow="0" w:firstColumn="0" w:lastColumn="0" w:noHBand="0" w:noVBand="0"/>
      </w:tblPr>
      <w:tblGrid>
        <w:gridCol w:w="2265"/>
        <w:gridCol w:w="2109"/>
        <w:gridCol w:w="10221"/>
      </w:tblGrid>
      <w:tr w:rsidR="003E6937" w:rsidRPr="004A4E17" w14:paraId="25B5ABF0" w14:textId="77777777" w:rsidTr="00E87CA4">
        <w:trPr>
          <w:tblHeader/>
        </w:trPr>
        <w:tc>
          <w:tcPr>
            <w:tcW w:w="2265" w:type="dxa"/>
            <w:shd w:val="clear" w:color="auto" w:fill="E21951"/>
            <w:tcMar>
              <w:top w:w="113" w:type="dxa"/>
              <w:bottom w:w="113" w:type="dxa"/>
            </w:tcMar>
            <w:vAlign w:val="center"/>
          </w:tcPr>
          <w:p w14:paraId="6E558DB2" w14:textId="77777777" w:rsidR="003E6937" w:rsidRPr="00223A8B" w:rsidRDefault="003E6937" w:rsidP="003E6937">
            <w:pPr>
              <w:pStyle w:val="BodyText"/>
              <w:rPr>
                <w:color w:val="FFFFFF" w:themeColor="background1"/>
              </w:rPr>
            </w:pPr>
            <w:r w:rsidRPr="00223A8B">
              <w:rPr>
                <w:color w:val="FFFFFF" w:themeColor="background1"/>
              </w:rPr>
              <w:t xml:space="preserve">Syllabus ref. and </w:t>
            </w:r>
          </w:p>
          <w:p w14:paraId="1EAD8983" w14:textId="6329C57F" w:rsidR="003E6937" w:rsidRPr="003E6937" w:rsidRDefault="003E6937" w:rsidP="003E6937">
            <w:pPr>
              <w:pStyle w:val="BodyText"/>
            </w:pPr>
            <w:r w:rsidRPr="00223A8B">
              <w:rPr>
                <w:color w:val="FFFFFF" w:themeColor="background1"/>
              </w:rPr>
              <w:t>Key Concepts (KC)</w:t>
            </w:r>
          </w:p>
        </w:tc>
        <w:tc>
          <w:tcPr>
            <w:tcW w:w="2109" w:type="dxa"/>
            <w:shd w:val="clear" w:color="auto" w:fill="E21951"/>
            <w:tcMar>
              <w:top w:w="113" w:type="dxa"/>
              <w:bottom w:w="113" w:type="dxa"/>
            </w:tcMar>
            <w:vAlign w:val="center"/>
          </w:tcPr>
          <w:p w14:paraId="02812A08" w14:textId="1E84C571" w:rsidR="003E6937" w:rsidRPr="003E6937" w:rsidRDefault="00567553" w:rsidP="003E6937">
            <w:pPr>
              <w:pStyle w:val="BodyText"/>
              <w:rPr>
                <w:lang w:eastAsia="en-GB"/>
              </w:rPr>
            </w:pPr>
            <w:r>
              <w:rPr>
                <w:color w:val="FFFFFF" w:themeColor="background1"/>
              </w:rPr>
              <w:t>Assessment and l</w:t>
            </w:r>
            <w:r w:rsidRPr="00223A8B">
              <w:rPr>
                <w:color w:val="FFFFFF" w:themeColor="background1"/>
              </w:rPr>
              <w:t>earning objectives</w:t>
            </w:r>
          </w:p>
        </w:tc>
        <w:tc>
          <w:tcPr>
            <w:tcW w:w="10221" w:type="dxa"/>
            <w:shd w:val="clear" w:color="auto" w:fill="E21951"/>
            <w:tcMar>
              <w:top w:w="113" w:type="dxa"/>
              <w:bottom w:w="113" w:type="dxa"/>
            </w:tcMar>
            <w:vAlign w:val="center"/>
          </w:tcPr>
          <w:p w14:paraId="3036144D" w14:textId="63B0B5B5" w:rsidR="003E6937" w:rsidRPr="003E6937" w:rsidRDefault="003E6937" w:rsidP="009B38FB">
            <w:pPr>
              <w:pStyle w:val="BodyText"/>
            </w:pPr>
            <w:r w:rsidRPr="00223A8B">
              <w:rPr>
                <w:color w:val="FFFFFF" w:themeColor="background1"/>
              </w:rPr>
              <w:t>Suggested teaching activities</w:t>
            </w:r>
          </w:p>
        </w:tc>
      </w:tr>
      <w:tr w:rsidR="003E6937" w:rsidRPr="004A4E17" w14:paraId="36CB39D5" w14:textId="77777777" w:rsidTr="00E87CA4">
        <w:trPr>
          <w:tblHeader/>
        </w:trPr>
        <w:tc>
          <w:tcPr>
            <w:tcW w:w="14595" w:type="dxa"/>
            <w:gridSpan w:val="3"/>
            <w:shd w:val="clear" w:color="auto" w:fill="F6ACC1"/>
            <w:tcMar>
              <w:top w:w="113" w:type="dxa"/>
              <w:bottom w:w="113" w:type="dxa"/>
            </w:tcMar>
            <w:vAlign w:val="center"/>
          </w:tcPr>
          <w:p w14:paraId="7F7B4321" w14:textId="60209258" w:rsidR="003E6937" w:rsidRPr="003E6937" w:rsidRDefault="003E6937" w:rsidP="003E6937">
            <w:pPr>
              <w:pStyle w:val="BodyText"/>
              <w:rPr>
                <w:b/>
              </w:rPr>
            </w:pPr>
            <w:r w:rsidRPr="003E6937">
              <w:rPr>
                <w:b/>
              </w:rPr>
              <w:t>Component 3</w:t>
            </w:r>
            <w:r w:rsidR="00EE5AF1">
              <w:rPr>
                <w:b/>
              </w:rPr>
              <w:t xml:space="preserve"> Personal Investigation</w:t>
            </w:r>
          </w:p>
        </w:tc>
      </w:tr>
      <w:tr w:rsidR="00EE2510" w:rsidRPr="004A4E17" w14:paraId="604F547F" w14:textId="77777777" w:rsidTr="003E6937">
        <w:tc>
          <w:tcPr>
            <w:tcW w:w="2265" w:type="dxa"/>
            <w:tcMar>
              <w:top w:w="113" w:type="dxa"/>
              <w:bottom w:w="113" w:type="dxa"/>
            </w:tcMar>
          </w:tcPr>
          <w:p w14:paraId="3EF534D0" w14:textId="419FD244" w:rsidR="00EE2510" w:rsidRPr="00B62A17" w:rsidRDefault="00EE2510" w:rsidP="003E6937">
            <w:pPr>
              <w:pStyle w:val="BodyText"/>
              <w:rPr>
                <w:b/>
                <w:lang w:eastAsia="en-GB"/>
              </w:rPr>
            </w:pPr>
            <w:r w:rsidRPr="00B62A17">
              <w:rPr>
                <w:b/>
                <w:lang w:eastAsia="en-GB"/>
              </w:rPr>
              <w:t>Week 1</w:t>
            </w:r>
          </w:p>
          <w:p w14:paraId="477917D9" w14:textId="114C9BCB" w:rsidR="003E6937" w:rsidRDefault="00EE2510" w:rsidP="003E6937">
            <w:pPr>
              <w:pStyle w:val="BodyText"/>
              <w:rPr>
                <w:lang w:eastAsia="en-GB"/>
              </w:rPr>
            </w:pPr>
            <w:r>
              <w:rPr>
                <w:lang w:eastAsia="en-GB"/>
              </w:rPr>
              <w:t>Introduc</w:t>
            </w:r>
            <w:r w:rsidR="00B62A17">
              <w:rPr>
                <w:lang w:eastAsia="en-GB"/>
              </w:rPr>
              <w:t>tion to Component 3</w:t>
            </w:r>
          </w:p>
          <w:p w14:paraId="4D597E17" w14:textId="77777777" w:rsidR="00B62A17" w:rsidRDefault="00B62A17" w:rsidP="003E6937">
            <w:pPr>
              <w:pStyle w:val="BodyText"/>
              <w:rPr>
                <w:lang w:eastAsia="en-GB"/>
              </w:rPr>
            </w:pPr>
          </w:p>
          <w:p w14:paraId="3529F077" w14:textId="4E65F9FC" w:rsidR="006361A0" w:rsidRDefault="00EE2510" w:rsidP="00CD5B39">
            <w:pPr>
              <w:pStyle w:val="BodyText"/>
              <w:rPr>
                <w:lang w:eastAsia="en-GB"/>
              </w:rPr>
            </w:pPr>
            <w:r w:rsidRPr="00B62A17">
              <w:rPr>
                <w:b/>
                <w:color w:val="E21951"/>
                <w:lang w:eastAsia="en-GB"/>
              </w:rPr>
              <w:t>KC1</w:t>
            </w:r>
          </w:p>
        </w:tc>
        <w:tc>
          <w:tcPr>
            <w:tcW w:w="2109" w:type="dxa"/>
            <w:tcMar>
              <w:top w:w="113" w:type="dxa"/>
              <w:bottom w:w="113" w:type="dxa"/>
            </w:tcMar>
          </w:tcPr>
          <w:p w14:paraId="24FACE4A" w14:textId="77777777" w:rsidR="00EE2510" w:rsidRDefault="00EE2510" w:rsidP="003E6937">
            <w:pPr>
              <w:pStyle w:val="BodyText"/>
              <w:rPr>
                <w:lang w:eastAsia="en-GB"/>
              </w:rPr>
            </w:pPr>
          </w:p>
        </w:tc>
        <w:tc>
          <w:tcPr>
            <w:tcW w:w="10221" w:type="dxa"/>
            <w:tcMar>
              <w:top w:w="113" w:type="dxa"/>
              <w:bottom w:w="113" w:type="dxa"/>
            </w:tcMar>
          </w:tcPr>
          <w:p w14:paraId="2544F00D" w14:textId="0FE37B72" w:rsidR="00B62A17" w:rsidRPr="00B62A17" w:rsidRDefault="00EE2510" w:rsidP="003E6937">
            <w:pPr>
              <w:pStyle w:val="BodyText"/>
              <w:rPr>
                <w:b/>
                <w:lang w:eastAsia="en-GB"/>
              </w:rPr>
            </w:pPr>
            <w:r w:rsidRPr="00B62A17">
              <w:rPr>
                <w:b/>
                <w:lang w:eastAsia="en-GB"/>
              </w:rPr>
              <w:t xml:space="preserve">Explain the requirements of </w:t>
            </w:r>
            <w:r w:rsidR="006C7AF5" w:rsidRPr="00B62A17">
              <w:rPr>
                <w:b/>
                <w:lang w:eastAsia="en-GB"/>
              </w:rPr>
              <w:t>C</w:t>
            </w:r>
            <w:r w:rsidRPr="00B62A17">
              <w:rPr>
                <w:b/>
                <w:lang w:eastAsia="en-GB"/>
              </w:rPr>
              <w:t>omponent 3</w:t>
            </w:r>
            <w:r w:rsidR="006C7AF5" w:rsidRPr="00B62A17">
              <w:rPr>
                <w:b/>
                <w:lang w:eastAsia="en-GB"/>
              </w:rPr>
              <w:t xml:space="preserve"> </w:t>
            </w:r>
            <w:r w:rsidR="001E6747" w:rsidRPr="00B62A17">
              <w:rPr>
                <w:b/>
                <w:lang w:eastAsia="en-GB"/>
              </w:rPr>
              <w:t>Personal Investigation</w:t>
            </w:r>
          </w:p>
          <w:p w14:paraId="70ED1734" w14:textId="77777777" w:rsidR="00B62A17" w:rsidRPr="00B62A17" w:rsidRDefault="00B62A17" w:rsidP="003E6937">
            <w:pPr>
              <w:pStyle w:val="BodyText"/>
              <w:rPr>
                <w:b/>
                <w:lang w:eastAsia="en-GB"/>
              </w:rPr>
            </w:pPr>
          </w:p>
          <w:p w14:paraId="04E54F2A" w14:textId="0E889453" w:rsidR="00723C7C" w:rsidRDefault="006C7AF5" w:rsidP="003E6937">
            <w:pPr>
              <w:pStyle w:val="BodyText"/>
              <w:rPr>
                <w:lang w:eastAsia="en-GB"/>
              </w:rPr>
            </w:pPr>
            <w:r>
              <w:rPr>
                <w:lang w:eastAsia="en-GB"/>
              </w:rPr>
              <w:t>Learners investigate a theme, idea, concept or process that is personal to them. It i</w:t>
            </w:r>
            <w:r w:rsidR="006A0194">
              <w:rPr>
                <w:lang w:eastAsia="en-GB"/>
              </w:rPr>
              <w:t>s marked by Cambrid</w:t>
            </w:r>
            <w:r w:rsidR="00723C7C">
              <w:rPr>
                <w:lang w:eastAsia="en-GB"/>
              </w:rPr>
              <w:t xml:space="preserve">ge International and is made up of </w:t>
            </w:r>
            <w:r w:rsidR="00723C7C" w:rsidRPr="00D5760B">
              <w:rPr>
                <w:b/>
                <w:lang w:eastAsia="en-GB"/>
              </w:rPr>
              <w:t xml:space="preserve">two </w:t>
            </w:r>
            <w:r w:rsidR="00354D99" w:rsidRPr="00D5760B">
              <w:rPr>
                <w:b/>
                <w:lang w:eastAsia="en-GB"/>
              </w:rPr>
              <w:t>integrated</w:t>
            </w:r>
            <w:r w:rsidR="00354D99">
              <w:rPr>
                <w:lang w:eastAsia="en-GB"/>
              </w:rPr>
              <w:t xml:space="preserve"> </w:t>
            </w:r>
            <w:r w:rsidR="00723C7C">
              <w:rPr>
                <w:lang w:eastAsia="en-GB"/>
              </w:rPr>
              <w:t>elements</w:t>
            </w:r>
            <w:r w:rsidR="00DF3E3E">
              <w:rPr>
                <w:lang w:eastAsia="en-GB"/>
              </w:rPr>
              <w:t>:</w:t>
            </w:r>
          </w:p>
          <w:p w14:paraId="28AEE409" w14:textId="77777777" w:rsidR="00DF3E3E" w:rsidRDefault="00DF3E3E" w:rsidP="003E6937">
            <w:pPr>
              <w:pStyle w:val="BodyText"/>
              <w:rPr>
                <w:lang w:eastAsia="en-GB"/>
              </w:rPr>
            </w:pPr>
          </w:p>
          <w:p w14:paraId="6CD66081" w14:textId="77777777" w:rsidR="00723C7C" w:rsidRDefault="00723C7C" w:rsidP="003E2368">
            <w:pPr>
              <w:pStyle w:val="BodyText"/>
              <w:numPr>
                <w:ilvl w:val="0"/>
                <w:numId w:val="22"/>
              </w:numPr>
              <w:rPr>
                <w:lang w:eastAsia="en-GB"/>
              </w:rPr>
            </w:pPr>
            <w:r>
              <w:rPr>
                <w:lang w:eastAsia="en-GB"/>
              </w:rPr>
              <w:t>Practical work</w:t>
            </w:r>
          </w:p>
          <w:p w14:paraId="5BA56187" w14:textId="77777777" w:rsidR="00723C7C" w:rsidRDefault="00723C7C" w:rsidP="003E2368">
            <w:pPr>
              <w:pStyle w:val="BodyText"/>
              <w:numPr>
                <w:ilvl w:val="0"/>
                <w:numId w:val="22"/>
              </w:numPr>
              <w:rPr>
                <w:lang w:eastAsia="en-GB"/>
              </w:rPr>
            </w:pPr>
            <w:r>
              <w:rPr>
                <w:lang w:eastAsia="en-GB"/>
              </w:rPr>
              <w:t>Written analysis of between 1000 and 1500 words</w:t>
            </w:r>
          </w:p>
          <w:p w14:paraId="0C0C2929" w14:textId="77777777" w:rsidR="00B62A17" w:rsidRDefault="00B62A17" w:rsidP="003E6937">
            <w:pPr>
              <w:pStyle w:val="BodyText"/>
              <w:rPr>
                <w:lang w:eastAsia="en-GB"/>
              </w:rPr>
            </w:pPr>
          </w:p>
          <w:p w14:paraId="6FA8F971" w14:textId="5C9B1A1A" w:rsidR="00EE2510" w:rsidRDefault="001E6747" w:rsidP="003E6937">
            <w:pPr>
              <w:pStyle w:val="BodyText"/>
              <w:rPr>
                <w:lang w:eastAsia="en-GB"/>
              </w:rPr>
            </w:pPr>
            <w:r>
              <w:rPr>
                <w:lang w:eastAsia="en-GB"/>
              </w:rPr>
              <w:t xml:space="preserve">Refer to the syllabus for </w:t>
            </w:r>
            <w:r w:rsidR="00723C7C">
              <w:rPr>
                <w:lang w:eastAsia="en-GB"/>
              </w:rPr>
              <w:t>further guidance.</w:t>
            </w:r>
          </w:p>
          <w:p w14:paraId="7FB911F9" w14:textId="77777777" w:rsidR="00B62A17" w:rsidRDefault="00B62A17" w:rsidP="003E6937">
            <w:pPr>
              <w:pStyle w:val="BodyText"/>
              <w:rPr>
                <w:lang w:eastAsia="en-GB"/>
              </w:rPr>
            </w:pPr>
          </w:p>
          <w:p w14:paraId="4079CE63" w14:textId="0AC2AC38" w:rsidR="0090496A" w:rsidRDefault="00DB7BB2" w:rsidP="003E6937">
            <w:pPr>
              <w:pStyle w:val="BodyText"/>
            </w:pPr>
            <w:r>
              <w:t xml:space="preserve">Learners will need to select work from this year’s course that best demonstrates their ability to carry out independent research from a starting point of their choice through to a fully realised and coherent conclusion. Make sure there is evidence of work to cover </w:t>
            </w:r>
            <w:proofErr w:type="gramStart"/>
            <w:r>
              <w:t>all of</w:t>
            </w:r>
            <w:proofErr w:type="gramEnd"/>
            <w:r>
              <w:t xml:space="preserve"> the assessment objectives</w:t>
            </w:r>
            <w:r w:rsidR="00860E1A">
              <w:t>.</w:t>
            </w:r>
          </w:p>
          <w:p w14:paraId="7D60D9A3" w14:textId="77777777" w:rsidR="00DB7BB2" w:rsidRDefault="00DB7BB2" w:rsidP="003E6937">
            <w:pPr>
              <w:pStyle w:val="BodyText"/>
            </w:pPr>
          </w:p>
          <w:p w14:paraId="5EC6AD2B" w14:textId="45453302" w:rsidR="00DB7BB2" w:rsidRDefault="00DB7BB2" w:rsidP="003E6937">
            <w:pPr>
              <w:pStyle w:val="BodyText"/>
            </w:pPr>
            <w:r>
              <w:t>Learners can work on a larger scale or in three-dimensions throughout the course but they must submit photographs of work that is larger, fragile or three-dimensional on sheets of A2.</w:t>
            </w:r>
          </w:p>
          <w:p w14:paraId="5AC1A792" w14:textId="77777777" w:rsidR="00DB7BB2" w:rsidRDefault="00DB7BB2" w:rsidP="003E6937">
            <w:pPr>
              <w:pStyle w:val="BodyText"/>
              <w:rPr>
                <w:lang w:eastAsia="en-GB"/>
              </w:rPr>
            </w:pPr>
          </w:p>
          <w:p w14:paraId="31E51EBF" w14:textId="372F80CD" w:rsidR="00EE2510" w:rsidRDefault="00723C7C" w:rsidP="003E6937">
            <w:pPr>
              <w:pStyle w:val="BodyText"/>
              <w:rPr>
                <w:lang w:eastAsia="en-GB"/>
              </w:rPr>
            </w:pPr>
            <w:r>
              <w:rPr>
                <w:lang w:eastAsia="en-GB"/>
              </w:rPr>
              <w:t xml:space="preserve">Explain that the whole of this year will form </w:t>
            </w:r>
            <w:r w:rsidR="006C7AF5">
              <w:rPr>
                <w:lang w:eastAsia="en-GB"/>
              </w:rPr>
              <w:t>C</w:t>
            </w:r>
            <w:r w:rsidR="001E6747">
              <w:rPr>
                <w:lang w:eastAsia="en-GB"/>
              </w:rPr>
              <w:t>omponent 3</w:t>
            </w:r>
            <w:r w:rsidR="006C7AF5">
              <w:rPr>
                <w:lang w:eastAsia="en-GB"/>
              </w:rPr>
              <w:t>: Personal Investigation</w:t>
            </w:r>
            <w:r w:rsidR="0090496A">
              <w:rPr>
                <w:lang w:eastAsia="en-GB"/>
              </w:rPr>
              <w:t>,</w:t>
            </w:r>
            <w:r w:rsidR="001E6747">
              <w:rPr>
                <w:lang w:eastAsia="en-GB"/>
              </w:rPr>
              <w:t xml:space="preserve"> </w:t>
            </w:r>
            <w:r>
              <w:rPr>
                <w:lang w:eastAsia="en-GB"/>
              </w:rPr>
              <w:t xml:space="preserve">which is the A </w:t>
            </w:r>
            <w:r w:rsidR="00567553">
              <w:rPr>
                <w:lang w:eastAsia="en-GB"/>
              </w:rPr>
              <w:t>L</w:t>
            </w:r>
            <w:r>
              <w:rPr>
                <w:lang w:eastAsia="en-GB"/>
              </w:rPr>
              <w:t xml:space="preserve">evel component. The year </w:t>
            </w:r>
            <w:r w:rsidR="006C7AF5">
              <w:rPr>
                <w:lang w:eastAsia="en-GB"/>
              </w:rPr>
              <w:t xml:space="preserve">may </w:t>
            </w:r>
            <w:r w:rsidR="00EE2510">
              <w:rPr>
                <w:lang w:eastAsia="en-GB"/>
              </w:rPr>
              <w:t xml:space="preserve">be divided into three </w:t>
            </w:r>
            <w:r w:rsidR="00B1718B">
              <w:rPr>
                <w:lang w:eastAsia="en-GB"/>
              </w:rPr>
              <w:t>units/projects</w:t>
            </w:r>
            <w:r w:rsidR="00CD5B39">
              <w:rPr>
                <w:lang w:eastAsia="en-GB"/>
              </w:rPr>
              <w:t>:</w:t>
            </w:r>
          </w:p>
          <w:p w14:paraId="76993140" w14:textId="77777777" w:rsidR="00CD5B39" w:rsidRDefault="00CD5B39" w:rsidP="003E6937">
            <w:pPr>
              <w:pStyle w:val="BodyText"/>
              <w:rPr>
                <w:lang w:eastAsia="en-GB"/>
              </w:rPr>
            </w:pPr>
          </w:p>
          <w:p w14:paraId="6E8ED23A" w14:textId="5E3AF31D" w:rsidR="00EE2510" w:rsidRDefault="00B1718B" w:rsidP="003E2368">
            <w:pPr>
              <w:pStyle w:val="BodyText"/>
              <w:numPr>
                <w:ilvl w:val="0"/>
                <w:numId w:val="23"/>
              </w:numPr>
              <w:rPr>
                <w:lang w:eastAsia="en-GB"/>
              </w:rPr>
            </w:pPr>
            <w:r>
              <w:rPr>
                <w:lang w:eastAsia="en-GB"/>
              </w:rPr>
              <w:t>Unit/</w:t>
            </w:r>
            <w:r w:rsidR="006C7AF5">
              <w:rPr>
                <w:lang w:eastAsia="en-GB"/>
              </w:rPr>
              <w:t>P</w:t>
            </w:r>
            <w:r w:rsidR="00EE2510">
              <w:rPr>
                <w:lang w:eastAsia="en-GB"/>
              </w:rPr>
              <w:t xml:space="preserve">roject </w:t>
            </w:r>
            <w:r w:rsidR="006C7AF5">
              <w:rPr>
                <w:lang w:eastAsia="en-GB"/>
              </w:rPr>
              <w:t>1</w:t>
            </w:r>
            <w:r w:rsidR="00567553">
              <w:rPr>
                <w:lang w:eastAsia="en-GB"/>
              </w:rPr>
              <w:t>:</w:t>
            </w:r>
            <w:r w:rsidR="00723C7C">
              <w:rPr>
                <w:lang w:eastAsia="en-GB"/>
              </w:rPr>
              <w:t xml:space="preserve"> Teacher led </w:t>
            </w:r>
            <w:r w:rsidR="00EE2510">
              <w:rPr>
                <w:lang w:eastAsia="en-GB"/>
              </w:rPr>
              <w:t>and will involve artist</w:t>
            </w:r>
            <w:r>
              <w:rPr>
                <w:lang w:eastAsia="en-GB"/>
              </w:rPr>
              <w:t>s’</w:t>
            </w:r>
            <w:r w:rsidR="00EE2510">
              <w:rPr>
                <w:lang w:eastAsia="en-GB"/>
              </w:rPr>
              <w:t xml:space="preserve"> research, visits to local galleries and museums exploring a range of artists, designers and crafts people. </w:t>
            </w:r>
            <w:r>
              <w:rPr>
                <w:lang w:eastAsia="en-GB"/>
              </w:rPr>
              <w:t>The focus will be on developing techniques and ways of looking, analysing and discussing artists work.</w:t>
            </w:r>
          </w:p>
          <w:p w14:paraId="295C5E8B" w14:textId="64BA86D8" w:rsidR="00EE2510" w:rsidRDefault="00B1718B" w:rsidP="003E2368">
            <w:pPr>
              <w:pStyle w:val="BodyText"/>
              <w:numPr>
                <w:ilvl w:val="0"/>
                <w:numId w:val="23"/>
              </w:numPr>
              <w:rPr>
                <w:lang w:eastAsia="en-GB"/>
              </w:rPr>
            </w:pPr>
            <w:r>
              <w:rPr>
                <w:lang w:eastAsia="en-GB"/>
              </w:rPr>
              <w:t>Unit/</w:t>
            </w:r>
            <w:r w:rsidR="006C7AF5">
              <w:rPr>
                <w:lang w:eastAsia="en-GB"/>
              </w:rPr>
              <w:t>P</w:t>
            </w:r>
            <w:r w:rsidR="00EE2510">
              <w:rPr>
                <w:lang w:eastAsia="en-GB"/>
              </w:rPr>
              <w:t xml:space="preserve">roject </w:t>
            </w:r>
            <w:r w:rsidR="006C7AF5">
              <w:rPr>
                <w:lang w:eastAsia="en-GB"/>
              </w:rPr>
              <w:t>2</w:t>
            </w:r>
            <w:r w:rsidR="00567553">
              <w:rPr>
                <w:lang w:eastAsia="en-GB"/>
              </w:rPr>
              <w:t>:</w:t>
            </w:r>
            <w:r w:rsidR="00723C7C">
              <w:rPr>
                <w:lang w:eastAsia="en-GB"/>
              </w:rPr>
              <w:t xml:space="preserve"> </w:t>
            </w:r>
            <w:r w:rsidR="00EE2510">
              <w:rPr>
                <w:lang w:eastAsia="en-GB"/>
              </w:rPr>
              <w:t xml:space="preserve">Learners will select their own </w:t>
            </w:r>
            <w:r w:rsidR="00723C7C">
              <w:rPr>
                <w:lang w:eastAsia="en-GB"/>
              </w:rPr>
              <w:t>theme informed by an aspect of art and design, photography or craft for the investigation and set themselves a specific brief which clarifies the content, direction and research</w:t>
            </w:r>
            <w:r w:rsidR="006A0194">
              <w:rPr>
                <w:lang w:eastAsia="en-GB"/>
              </w:rPr>
              <w:t xml:space="preserve"> material to be explored. This will be</w:t>
            </w:r>
            <w:r w:rsidR="00EE2510">
              <w:rPr>
                <w:lang w:eastAsia="en-GB"/>
              </w:rPr>
              <w:t xml:space="preserve"> with the guidance of the teacher. </w:t>
            </w:r>
            <w:r w:rsidR="006A0194">
              <w:rPr>
                <w:lang w:eastAsia="en-GB"/>
              </w:rPr>
              <w:t>Learners will gather their written research and analysis.</w:t>
            </w:r>
          </w:p>
          <w:p w14:paraId="40765977" w14:textId="3D4CB5CC" w:rsidR="00EE2510" w:rsidRDefault="00B1718B" w:rsidP="003E2368">
            <w:pPr>
              <w:pStyle w:val="BodyText"/>
              <w:numPr>
                <w:ilvl w:val="0"/>
                <w:numId w:val="23"/>
              </w:numPr>
              <w:rPr>
                <w:lang w:eastAsia="en-GB"/>
              </w:rPr>
            </w:pPr>
            <w:r>
              <w:rPr>
                <w:lang w:eastAsia="en-GB"/>
              </w:rPr>
              <w:t>Unit/</w:t>
            </w:r>
            <w:r w:rsidR="006C7AF5">
              <w:rPr>
                <w:lang w:eastAsia="en-GB"/>
              </w:rPr>
              <w:t>P</w:t>
            </w:r>
            <w:r w:rsidR="00EE2510">
              <w:rPr>
                <w:lang w:eastAsia="en-GB"/>
              </w:rPr>
              <w:t xml:space="preserve">roject </w:t>
            </w:r>
            <w:r w:rsidR="006C7AF5">
              <w:rPr>
                <w:lang w:eastAsia="en-GB"/>
              </w:rPr>
              <w:t xml:space="preserve">3 </w:t>
            </w:r>
            <w:r w:rsidR="00EE2510">
              <w:rPr>
                <w:lang w:eastAsia="en-GB"/>
              </w:rPr>
              <w:t>will focus on the</w:t>
            </w:r>
            <w:r w:rsidR="00C7434B">
              <w:rPr>
                <w:lang w:eastAsia="en-GB"/>
              </w:rPr>
              <w:t xml:space="preserve"> learners’</w:t>
            </w:r>
            <w:r w:rsidR="006A0194">
              <w:rPr>
                <w:lang w:eastAsia="en-GB"/>
              </w:rPr>
              <w:t xml:space="preserve"> practical</w:t>
            </w:r>
            <w:r w:rsidR="00EE2510">
              <w:rPr>
                <w:lang w:eastAsia="en-GB"/>
              </w:rPr>
              <w:t xml:space="preserve"> </w:t>
            </w:r>
            <w:r w:rsidR="006A0194">
              <w:rPr>
                <w:lang w:eastAsia="en-GB"/>
              </w:rPr>
              <w:t>work in response to their investigation</w:t>
            </w:r>
            <w:r w:rsidR="00EE2510">
              <w:rPr>
                <w:lang w:eastAsia="en-GB"/>
              </w:rPr>
              <w:t>.</w:t>
            </w:r>
          </w:p>
          <w:p w14:paraId="5A2E2B99" w14:textId="77777777" w:rsidR="0090496A" w:rsidRDefault="0090496A" w:rsidP="003E6937">
            <w:pPr>
              <w:pStyle w:val="BodyText"/>
              <w:rPr>
                <w:lang w:eastAsia="en-GB"/>
              </w:rPr>
            </w:pPr>
          </w:p>
          <w:p w14:paraId="44C8A42E" w14:textId="5E3DDA1C" w:rsidR="00BB548C" w:rsidRPr="00C7434B" w:rsidRDefault="00B1718B" w:rsidP="00CD5B39">
            <w:pPr>
              <w:pStyle w:val="BodyText"/>
            </w:pPr>
            <w:r w:rsidRPr="0090496A">
              <w:rPr>
                <w:i/>
                <w:lang w:eastAsia="en-GB"/>
              </w:rPr>
              <w:t>Units/</w:t>
            </w:r>
            <w:r w:rsidR="006C7AF5">
              <w:rPr>
                <w:i/>
                <w:lang w:eastAsia="en-GB"/>
              </w:rPr>
              <w:t>P</w:t>
            </w:r>
            <w:r w:rsidRPr="0090496A">
              <w:rPr>
                <w:i/>
                <w:lang w:eastAsia="en-GB"/>
              </w:rPr>
              <w:t>roject 2 and</w:t>
            </w:r>
            <w:r w:rsidR="00B62A17">
              <w:rPr>
                <w:i/>
                <w:lang w:eastAsia="en-GB"/>
              </w:rPr>
              <w:t xml:space="preserve"> Project</w:t>
            </w:r>
            <w:r w:rsidRPr="0090496A">
              <w:rPr>
                <w:i/>
                <w:lang w:eastAsia="en-GB"/>
              </w:rPr>
              <w:t xml:space="preserve"> 3 </w:t>
            </w:r>
            <w:r w:rsidR="006A0194" w:rsidRPr="0090496A">
              <w:rPr>
                <w:i/>
                <w:lang w:eastAsia="en-GB"/>
              </w:rPr>
              <w:t>will</w:t>
            </w:r>
            <w:r w:rsidRPr="0090496A">
              <w:rPr>
                <w:i/>
                <w:lang w:eastAsia="en-GB"/>
              </w:rPr>
              <w:t xml:space="preserve"> overlap ea</w:t>
            </w:r>
            <w:r w:rsidR="006A0194" w:rsidRPr="0090496A">
              <w:rPr>
                <w:i/>
                <w:lang w:eastAsia="en-GB"/>
              </w:rPr>
              <w:t xml:space="preserve">ch other and run alongside each </w:t>
            </w:r>
            <w:r w:rsidRPr="0090496A">
              <w:rPr>
                <w:i/>
                <w:lang w:eastAsia="en-GB"/>
              </w:rPr>
              <w:t>other</w:t>
            </w:r>
            <w:r w:rsidR="006A0194" w:rsidRPr="0090496A">
              <w:rPr>
                <w:i/>
                <w:lang w:eastAsia="en-GB"/>
              </w:rPr>
              <w:t>,</w:t>
            </w:r>
            <w:r w:rsidRPr="0090496A">
              <w:rPr>
                <w:i/>
                <w:lang w:eastAsia="en-GB"/>
              </w:rPr>
              <w:t xml:space="preserve"> as each will inform the other.</w:t>
            </w:r>
          </w:p>
        </w:tc>
      </w:tr>
      <w:tr w:rsidR="00CD5B39" w:rsidRPr="004A4E17" w14:paraId="67553C24" w14:textId="77777777" w:rsidTr="003E6937">
        <w:tc>
          <w:tcPr>
            <w:tcW w:w="2265" w:type="dxa"/>
            <w:tcMar>
              <w:top w:w="113" w:type="dxa"/>
              <w:bottom w:w="113" w:type="dxa"/>
            </w:tcMar>
          </w:tcPr>
          <w:p w14:paraId="6AF64456" w14:textId="77777777" w:rsidR="00CD5B39" w:rsidRPr="00CD5B39" w:rsidRDefault="00CD5B39" w:rsidP="00CD5B39">
            <w:pPr>
              <w:pStyle w:val="BodyText"/>
              <w:rPr>
                <w:b/>
                <w:lang w:eastAsia="en-GB"/>
              </w:rPr>
            </w:pPr>
            <w:r w:rsidRPr="00CD5B39">
              <w:rPr>
                <w:b/>
                <w:lang w:eastAsia="en-GB"/>
              </w:rPr>
              <w:lastRenderedPageBreak/>
              <w:t>Week 1</w:t>
            </w:r>
          </w:p>
          <w:p w14:paraId="04A87847" w14:textId="77777777" w:rsidR="00CD5B39" w:rsidRDefault="00CD5B39" w:rsidP="00CD5B39">
            <w:pPr>
              <w:pStyle w:val="BodyText"/>
              <w:rPr>
                <w:lang w:eastAsia="en-GB"/>
              </w:rPr>
            </w:pPr>
            <w:r>
              <w:rPr>
                <w:lang w:eastAsia="en-GB"/>
              </w:rPr>
              <w:t>Reviewing and evaluating work from Component 1 and Component 2</w:t>
            </w:r>
          </w:p>
          <w:p w14:paraId="4E1AF7F6" w14:textId="77777777" w:rsidR="00CD5B39" w:rsidRDefault="00CD5B39" w:rsidP="00CD5B39">
            <w:pPr>
              <w:pStyle w:val="BodyText"/>
              <w:rPr>
                <w:lang w:eastAsia="en-GB"/>
              </w:rPr>
            </w:pPr>
          </w:p>
          <w:p w14:paraId="7BA76CBC" w14:textId="77777777" w:rsidR="00CD5B39" w:rsidRPr="00CD5B39" w:rsidRDefault="00CD5B39" w:rsidP="00CD5B39">
            <w:pPr>
              <w:pStyle w:val="BodyText"/>
              <w:rPr>
                <w:b/>
                <w:color w:val="E21951"/>
                <w:lang w:eastAsia="en-GB"/>
              </w:rPr>
            </w:pPr>
            <w:r w:rsidRPr="00CD5B39">
              <w:rPr>
                <w:b/>
                <w:color w:val="E21951"/>
                <w:lang w:eastAsia="en-GB"/>
              </w:rPr>
              <w:t>KC1</w:t>
            </w:r>
          </w:p>
          <w:p w14:paraId="2F9F5BD4" w14:textId="6103565D" w:rsidR="00CD5B39" w:rsidRPr="00B62A17" w:rsidRDefault="00CD5B39" w:rsidP="00CD5B39">
            <w:pPr>
              <w:pStyle w:val="BodyText"/>
              <w:rPr>
                <w:b/>
                <w:lang w:eastAsia="en-GB"/>
              </w:rPr>
            </w:pPr>
            <w:r w:rsidRPr="00CD5B39">
              <w:rPr>
                <w:b/>
                <w:color w:val="E21951"/>
                <w:lang w:eastAsia="en-GB"/>
              </w:rPr>
              <w:t>KC5</w:t>
            </w:r>
          </w:p>
        </w:tc>
        <w:tc>
          <w:tcPr>
            <w:tcW w:w="2109" w:type="dxa"/>
            <w:tcMar>
              <w:top w:w="113" w:type="dxa"/>
              <w:bottom w:w="113" w:type="dxa"/>
            </w:tcMar>
          </w:tcPr>
          <w:p w14:paraId="0F92A0D3" w14:textId="77777777" w:rsidR="00CD5B39" w:rsidRDefault="00CD5B39" w:rsidP="003E6937">
            <w:pPr>
              <w:pStyle w:val="BodyText"/>
              <w:rPr>
                <w:lang w:eastAsia="en-GB"/>
              </w:rPr>
            </w:pPr>
          </w:p>
        </w:tc>
        <w:tc>
          <w:tcPr>
            <w:tcW w:w="10221" w:type="dxa"/>
            <w:tcMar>
              <w:top w:w="113" w:type="dxa"/>
              <w:bottom w:w="113" w:type="dxa"/>
            </w:tcMar>
          </w:tcPr>
          <w:p w14:paraId="4DBF5A05" w14:textId="77777777" w:rsidR="00CD5B39" w:rsidRDefault="00CD5B39" w:rsidP="00CD5B39">
            <w:pPr>
              <w:pStyle w:val="BodyText"/>
              <w:rPr>
                <w:b/>
              </w:rPr>
            </w:pPr>
            <w:r>
              <w:rPr>
                <w:b/>
              </w:rPr>
              <w:t>Reviewing and evaluation of AS Level work</w:t>
            </w:r>
          </w:p>
          <w:p w14:paraId="40ED58C5" w14:textId="77777777" w:rsidR="00CD5B39" w:rsidRDefault="00CD5B39" w:rsidP="00860E1A">
            <w:pPr>
              <w:pStyle w:val="BodyText"/>
            </w:pPr>
          </w:p>
          <w:p w14:paraId="6C734712" w14:textId="77777777" w:rsidR="00CD5B39" w:rsidRPr="00C7434B" w:rsidRDefault="00CD5B39" w:rsidP="00CD5B39">
            <w:pPr>
              <w:pStyle w:val="BodyText"/>
              <w:rPr>
                <w:u w:val="single"/>
              </w:rPr>
            </w:pPr>
            <w:r w:rsidRPr="00C7434B">
              <w:rPr>
                <w:u w:val="single"/>
              </w:rPr>
              <w:t>Independent evaluation</w:t>
            </w:r>
            <w:r>
              <w:rPr>
                <w:u w:val="single"/>
              </w:rPr>
              <w:t xml:space="preserve"> </w:t>
            </w:r>
            <w:r w:rsidRPr="003E6937">
              <w:rPr>
                <w:b/>
                <w:u w:val="single"/>
              </w:rPr>
              <w:t>(I)</w:t>
            </w:r>
          </w:p>
          <w:p w14:paraId="1D7A5EA6" w14:textId="77777777" w:rsidR="00CD5B39" w:rsidRDefault="00CD5B39" w:rsidP="00CD5B39">
            <w:pPr>
              <w:pStyle w:val="BodyText"/>
            </w:pPr>
            <w:r>
              <w:t xml:space="preserve">Learners reflect on their previous years’ work by considering the following questions; </w:t>
            </w:r>
          </w:p>
          <w:p w14:paraId="7A8DC95D" w14:textId="1B2708C5" w:rsidR="00CD5B39" w:rsidRDefault="00CD5B39" w:rsidP="00CD5B39">
            <w:pPr>
              <w:pStyle w:val="BodyText"/>
              <w:numPr>
                <w:ilvl w:val="0"/>
                <w:numId w:val="24"/>
              </w:numPr>
              <w:ind w:left="723"/>
            </w:pPr>
            <w:r>
              <w:t>What are your strengths and interests in your work from Component 1 Coursework? Why do you think this is?</w:t>
            </w:r>
          </w:p>
          <w:p w14:paraId="2C72E46E" w14:textId="005C122A" w:rsidR="00CD5B39" w:rsidRDefault="00CD5B39" w:rsidP="00CD5B39">
            <w:pPr>
              <w:pStyle w:val="BodyText"/>
              <w:numPr>
                <w:ilvl w:val="0"/>
                <w:numId w:val="24"/>
              </w:numPr>
              <w:ind w:left="723"/>
            </w:pPr>
            <w:r>
              <w:t>What are your areas for development from Component 1 Coursework? Why do you think this is?</w:t>
            </w:r>
          </w:p>
          <w:p w14:paraId="4EB21C50" w14:textId="77777777" w:rsidR="00CD5B39" w:rsidRDefault="00CD5B39" w:rsidP="00CD5B39">
            <w:pPr>
              <w:pStyle w:val="BodyText"/>
              <w:numPr>
                <w:ilvl w:val="0"/>
                <w:numId w:val="24"/>
              </w:numPr>
              <w:ind w:left="723"/>
            </w:pPr>
            <w:r>
              <w:t xml:space="preserve">Identify a </w:t>
            </w:r>
            <w:proofErr w:type="gramStart"/>
            <w:r>
              <w:t>particular area</w:t>
            </w:r>
            <w:proofErr w:type="gramEnd"/>
            <w:r>
              <w:t xml:space="preserve"> of study for consideration for Component 3 Personal Investigation.</w:t>
            </w:r>
          </w:p>
          <w:p w14:paraId="21F5066D" w14:textId="77777777" w:rsidR="00CD5B39" w:rsidRDefault="00CD5B39" w:rsidP="00CD5B39">
            <w:pPr>
              <w:pStyle w:val="BodyText"/>
              <w:numPr>
                <w:ilvl w:val="0"/>
                <w:numId w:val="24"/>
              </w:numPr>
              <w:ind w:left="723"/>
            </w:pPr>
            <w:r>
              <w:t xml:space="preserve">Identify an artist, art movement or aspect of art and design, photography or craft of interest, for consideration for the theme for Component 3 Personal Investigation. </w:t>
            </w:r>
          </w:p>
          <w:p w14:paraId="50044383" w14:textId="77777777" w:rsidR="00CD5B39" w:rsidRDefault="00CD5B39" w:rsidP="00860E1A">
            <w:pPr>
              <w:pStyle w:val="BodyText"/>
            </w:pPr>
          </w:p>
          <w:p w14:paraId="4E9ED01B" w14:textId="77777777" w:rsidR="00CD5B39" w:rsidRPr="00C7434B" w:rsidRDefault="00CD5B39" w:rsidP="00CD5B39">
            <w:pPr>
              <w:pStyle w:val="BodyText"/>
              <w:rPr>
                <w:u w:val="single"/>
              </w:rPr>
            </w:pPr>
            <w:r w:rsidRPr="00C7434B">
              <w:rPr>
                <w:u w:val="single"/>
              </w:rPr>
              <w:t>Peer evaluation</w:t>
            </w:r>
          </w:p>
          <w:p w14:paraId="3DA27BA4" w14:textId="77777777" w:rsidR="00CD5B39" w:rsidRDefault="00CD5B39" w:rsidP="00CD5B39">
            <w:pPr>
              <w:pStyle w:val="BodyText"/>
            </w:pPr>
            <w:r>
              <w:t>In pairs, learners take it in turns to share their responses to these questions and explain their reasons, adding and adapting ideas.</w:t>
            </w:r>
          </w:p>
          <w:p w14:paraId="1D6E28A2" w14:textId="77777777" w:rsidR="00CD5B39" w:rsidRDefault="00CD5B39" w:rsidP="00860E1A">
            <w:pPr>
              <w:pStyle w:val="BodyText"/>
            </w:pPr>
          </w:p>
          <w:p w14:paraId="33B30619" w14:textId="77777777" w:rsidR="00CD5B39" w:rsidRDefault="00CD5B39" w:rsidP="00CD5B39">
            <w:pPr>
              <w:pStyle w:val="BodyText"/>
            </w:pPr>
            <w:r w:rsidRPr="00C7434B">
              <w:t xml:space="preserve">At this point learners will still be considering their theme for their personal investigation. They should keep this in mind as they work through </w:t>
            </w:r>
            <w:r>
              <w:t>P</w:t>
            </w:r>
            <w:r w:rsidRPr="00C7434B">
              <w:t>roject 1 and be open to adapting or changing their idea.</w:t>
            </w:r>
            <w:r>
              <w:t xml:space="preserve"> </w:t>
            </w:r>
          </w:p>
          <w:p w14:paraId="1A283EF9" w14:textId="77777777" w:rsidR="00CD5B39" w:rsidRDefault="00CD5B39" w:rsidP="00CD5B39">
            <w:pPr>
              <w:pStyle w:val="BodyText"/>
            </w:pPr>
          </w:p>
          <w:p w14:paraId="073069BD" w14:textId="130DF978" w:rsidR="00CD5B39" w:rsidRPr="00CD5B39" w:rsidRDefault="00CD5B39" w:rsidP="00CD5B39">
            <w:pPr>
              <w:pStyle w:val="BodyText"/>
              <w:rPr>
                <w:lang w:eastAsia="en-GB"/>
              </w:rPr>
            </w:pPr>
            <w:r>
              <w:t>Explain that they will be expected to present their final theme by the end of Week 6.</w:t>
            </w:r>
          </w:p>
        </w:tc>
      </w:tr>
      <w:tr w:rsidR="00EE2510" w:rsidRPr="004A4E17" w14:paraId="360305F9" w14:textId="77777777" w:rsidTr="003E6937">
        <w:tc>
          <w:tcPr>
            <w:tcW w:w="2265" w:type="dxa"/>
            <w:tcMar>
              <w:top w:w="113" w:type="dxa"/>
              <w:bottom w:w="113" w:type="dxa"/>
            </w:tcMar>
          </w:tcPr>
          <w:p w14:paraId="18FD187D" w14:textId="6ED192FE" w:rsidR="00EE2510" w:rsidRPr="00CD5B39" w:rsidRDefault="00EE2510" w:rsidP="003E6937">
            <w:pPr>
              <w:pStyle w:val="BodyText"/>
              <w:rPr>
                <w:b/>
                <w:lang w:eastAsia="en-GB"/>
              </w:rPr>
            </w:pPr>
            <w:r w:rsidRPr="00CD5B39">
              <w:rPr>
                <w:b/>
                <w:lang w:eastAsia="en-GB"/>
              </w:rPr>
              <w:t>Week</w:t>
            </w:r>
            <w:r w:rsidR="00CD5B39">
              <w:rPr>
                <w:b/>
                <w:lang w:eastAsia="en-GB"/>
              </w:rPr>
              <w:t>s</w:t>
            </w:r>
            <w:r w:rsidRPr="00CD5B39">
              <w:rPr>
                <w:b/>
                <w:lang w:eastAsia="en-GB"/>
              </w:rPr>
              <w:t xml:space="preserve"> 2</w:t>
            </w:r>
            <w:r w:rsidR="00CD5B39">
              <w:rPr>
                <w:b/>
                <w:lang w:eastAsia="en-GB"/>
              </w:rPr>
              <w:t>–</w:t>
            </w:r>
            <w:r w:rsidRPr="00CD5B39">
              <w:rPr>
                <w:b/>
                <w:lang w:eastAsia="en-GB"/>
              </w:rPr>
              <w:t>5</w:t>
            </w:r>
          </w:p>
          <w:p w14:paraId="76F35CF8" w14:textId="77777777" w:rsidR="00BB548C" w:rsidRPr="00CD5B39" w:rsidRDefault="00BB548C" w:rsidP="003E6937">
            <w:pPr>
              <w:pStyle w:val="BodyText"/>
              <w:rPr>
                <w:b/>
                <w:lang w:eastAsia="en-GB"/>
              </w:rPr>
            </w:pPr>
            <w:r w:rsidRPr="00CD5B39">
              <w:rPr>
                <w:b/>
                <w:lang w:eastAsia="en-GB"/>
              </w:rPr>
              <w:t xml:space="preserve">Project 1 </w:t>
            </w:r>
          </w:p>
          <w:p w14:paraId="17793FD4" w14:textId="20D03D07" w:rsidR="00BB548C" w:rsidRDefault="00BB548C" w:rsidP="003E6937">
            <w:pPr>
              <w:pStyle w:val="BodyText"/>
              <w:rPr>
                <w:lang w:eastAsia="en-GB"/>
              </w:rPr>
            </w:pPr>
            <w:r>
              <w:rPr>
                <w:lang w:eastAsia="en-GB"/>
              </w:rPr>
              <w:t>Teacher led</w:t>
            </w:r>
          </w:p>
          <w:p w14:paraId="41253FAA" w14:textId="77777777" w:rsidR="00BB548C" w:rsidRDefault="00BB548C" w:rsidP="003E6937">
            <w:pPr>
              <w:pStyle w:val="BodyText"/>
              <w:rPr>
                <w:lang w:eastAsia="en-GB"/>
              </w:rPr>
            </w:pPr>
            <w:r>
              <w:rPr>
                <w:lang w:eastAsia="en-GB"/>
              </w:rPr>
              <w:t xml:space="preserve">Gallery visits </w:t>
            </w:r>
          </w:p>
          <w:p w14:paraId="47916B66" w14:textId="77777777" w:rsidR="00CD5B39" w:rsidRDefault="00CD5B39" w:rsidP="003E6937">
            <w:pPr>
              <w:pStyle w:val="BodyText"/>
              <w:rPr>
                <w:lang w:eastAsia="en-GB"/>
              </w:rPr>
            </w:pPr>
          </w:p>
          <w:p w14:paraId="27C34E68" w14:textId="56DD5263" w:rsidR="00F76C59" w:rsidRDefault="00BB548C" w:rsidP="00CD5B39">
            <w:pPr>
              <w:pStyle w:val="BodyText"/>
              <w:rPr>
                <w:lang w:eastAsia="en-GB"/>
              </w:rPr>
            </w:pPr>
            <w:r>
              <w:rPr>
                <w:lang w:eastAsia="en-GB"/>
              </w:rPr>
              <w:t>How to analyse artists work</w:t>
            </w:r>
          </w:p>
        </w:tc>
        <w:tc>
          <w:tcPr>
            <w:tcW w:w="2109" w:type="dxa"/>
            <w:tcMar>
              <w:top w:w="113" w:type="dxa"/>
              <w:bottom w:w="113" w:type="dxa"/>
            </w:tcMar>
          </w:tcPr>
          <w:p w14:paraId="1884873B" w14:textId="426BBB5D" w:rsidR="00F76C59" w:rsidRDefault="00F76C59" w:rsidP="003E6937">
            <w:pPr>
              <w:pStyle w:val="BodyText"/>
              <w:rPr>
                <w:lang w:eastAsia="en-GB"/>
              </w:rPr>
            </w:pPr>
            <w:r>
              <w:rPr>
                <w:lang w:eastAsia="en-GB"/>
              </w:rPr>
              <w:t>AO3</w:t>
            </w:r>
            <w:r w:rsidR="00E845C5">
              <w:rPr>
                <w:lang w:eastAsia="en-GB"/>
              </w:rPr>
              <w:t xml:space="preserve"> </w:t>
            </w:r>
            <w:r w:rsidR="00812BE1">
              <w:rPr>
                <w:lang w:eastAsia="en-GB"/>
              </w:rPr>
              <w:t>D</w:t>
            </w:r>
            <w:r>
              <w:rPr>
                <w:lang w:eastAsia="en-GB"/>
              </w:rPr>
              <w:t>evelop ideas through investigations informed by contextual and critical understanding</w:t>
            </w:r>
          </w:p>
          <w:p w14:paraId="2F44A412" w14:textId="77777777" w:rsidR="00F76C59" w:rsidRDefault="00F76C59" w:rsidP="003E6937">
            <w:pPr>
              <w:pStyle w:val="BodyText"/>
              <w:rPr>
                <w:lang w:eastAsia="en-GB"/>
              </w:rPr>
            </w:pPr>
          </w:p>
          <w:p w14:paraId="6BCBD6CD" w14:textId="7FBD52C9" w:rsidR="002B64E8" w:rsidRDefault="00EE2510" w:rsidP="003E6937">
            <w:pPr>
              <w:pStyle w:val="BodyText"/>
              <w:rPr>
                <w:lang w:eastAsia="en-GB"/>
              </w:rPr>
            </w:pPr>
            <w:r>
              <w:rPr>
                <w:lang w:eastAsia="en-GB"/>
              </w:rPr>
              <w:t>Intro</w:t>
            </w:r>
            <w:r w:rsidR="00CD5B39">
              <w:rPr>
                <w:lang w:eastAsia="en-GB"/>
              </w:rPr>
              <w:t>duction to artists</w:t>
            </w:r>
          </w:p>
          <w:p w14:paraId="5B30C083" w14:textId="68AA6404" w:rsidR="00EE2510" w:rsidRDefault="00EE2510" w:rsidP="003E6937">
            <w:pPr>
              <w:pStyle w:val="BodyText"/>
              <w:rPr>
                <w:lang w:eastAsia="en-GB"/>
              </w:rPr>
            </w:pPr>
            <w:r>
              <w:rPr>
                <w:lang w:eastAsia="en-GB"/>
              </w:rPr>
              <w:t xml:space="preserve"> </w:t>
            </w:r>
          </w:p>
          <w:p w14:paraId="0C504CB0" w14:textId="5CA8A516" w:rsidR="00EE2510" w:rsidRDefault="00EE2510" w:rsidP="003E6937">
            <w:pPr>
              <w:pStyle w:val="BodyText"/>
              <w:rPr>
                <w:lang w:eastAsia="en-GB"/>
              </w:rPr>
            </w:pPr>
            <w:r>
              <w:rPr>
                <w:lang w:eastAsia="en-GB"/>
              </w:rPr>
              <w:t>Gallery visits</w:t>
            </w:r>
          </w:p>
          <w:p w14:paraId="4CD22CEF" w14:textId="77777777" w:rsidR="002B64E8" w:rsidRDefault="002B64E8" w:rsidP="003E6937">
            <w:pPr>
              <w:pStyle w:val="BodyText"/>
              <w:rPr>
                <w:lang w:eastAsia="en-GB"/>
              </w:rPr>
            </w:pPr>
          </w:p>
          <w:p w14:paraId="0DF48111" w14:textId="4273D67F" w:rsidR="00EE2510" w:rsidRDefault="00EE2510" w:rsidP="003E6937">
            <w:pPr>
              <w:pStyle w:val="BodyText"/>
              <w:rPr>
                <w:lang w:eastAsia="en-GB"/>
              </w:rPr>
            </w:pPr>
            <w:r>
              <w:rPr>
                <w:lang w:eastAsia="en-GB"/>
              </w:rPr>
              <w:t>Analysing artist work</w:t>
            </w:r>
          </w:p>
          <w:p w14:paraId="70F8AB10" w14:textId="77777777" w:rsidR="002B64E8" w:rsidRDefault="002B64E8" w:rsidP="003E6937">
            <w:pPr>
              <w:pStyle w:val="BodyText"/>
              <w:rPr>
                <w:lang w:eastAsia="en-GB"/>
              </w:rPr>
            </w:pPr>
          </w:p>
          <w:p w14:paraId="348ED156" w14:textId="140E4E5A" w:rsidR="00EE2510" w:rsidRDefault="00EE2510" w:rsidP="003E6937">
            <w:pPr>
              <w:pStyle w:val="BodyText"/>
              <w:rPr>
                <w:lang w:eastAsia="en-GB"/>
              </w:rPr>
            </w:pPr>
            <w:r>
              <w:rPr>
                <w:lang w:eastAsia="en-GB"/>
              </w:rPr>
              <w:t>Ways of looking at artist work</w:t>
            </w:r>
          </w:p>
          <w:p w14:paraId="03E09E87" w14:textId="77777777" w:rsidR="002B64E8" w:rsidRDefault="002B64E8" w:rsidP="003E6937">
            <w:pPr>
              <w:pStyle w:val="BodyText"/>
              <w:rPr>
                <w:lang w:eastAsia="en-GB"/>
              </w:rPr>
            </w:pPr>
          </w:p>
          <w:p w14:paraId="0AA3B91C" w14:textId="71B33969" w:rsidR="00EE2510" w:rsidRDefault="00BB548C" w:rsidP="00CD5B39">
            <w:pPr>
              <w:pStyle w:val="BodyText"/>
              <w:rPr>
                <w:lang w:eastAsia="en-GB"/>
              </w:rPr>
            </w:pPr>
            <w:r>
              <w:rPr>
                <w:lang w:eastAsia="en-GB"/>
              </w:rPr>
              <w:t xml:space="preserve">Group work </w:t>
            </w:r>
            <w:r w:rsidR="002B64E8">
              <w:rPr>
                <w:lang w:eastAsia="en-GB"/>
              </w:rPr>
              <w:t>–</w:t>
            </w:r>
            <w:r>
              <w:rPr>
                <w:lang w:eastAsia="en-GB"/>
              </w:rPr>
              <w:t xml:space="preserve"> </w:t>
            </w:r>
            <w:r w:rsidR="00C7434B">
              <w:rPr>
                <w:lang w:eastAsia="en-GB"/>
              </w:rPr>
              <w:t xml:space="preserve">Select </w:t>
            </w:r>
            <w:r w:rsidR="00E845C5">
              <w:rPr>
                <w:lang w:eastAsia="en-GB"/>
              </w:rPr>
              <w:t xml:space="preserve">two  </w:t>
            </w:r>
            <w:r w:rsidR="00C7434B">
              <w:rPr>
                <w:lang w:eastAsia="en-GB"/>
              </w:rPr>
              <w:t xml:space="preserve">aspects of art </w:t>
            </w:r>
            <w:r w:rsidR="006C7AF5">
              <w:rPr>
                <w:lang w:eastAsia="en-GB"/>
              </w:rPr>
              <w:t>and</w:t>
            </w:r>
            <w:r w:rsidR="00CD5B39">
              <w:rPr>
                <w:lang w:eastAsia="en-GB"/>
              </w:rPr>
              <w:t xml:space="preserve"> </w:t>
            </w:r>
            <w:r w:rsidR="00C7434B">
              <w:rPr>
                <w:lang w:eastAsia="en-GB"/>
              </w:rPr>
              <w:t>design to compare and</w:t>
            </w:r>
            <w:r>
              <w:rPr>
                <w:lang w:eastAsia="en-GB"/>
              </w:rPr>
              <w:t xml:space="preserve"> analyse</w:t>
            </w:r>
          </w:p>
        </w:tc>
        <w:tc>
          <w:tcPr>
            <w:tcW w:w="10221" w:type="dxa"/>
            <w:tcMar>
              <w:top w:w="113" w:type="dxa"/>
              <w:bottom w:w="113" w:type="dxa"/>
            </w:tcMar>
          </w:tcPr>
          <w:p w14:paraId="39F1B830" w14:textId="37FC14F0" w:rsidR="00EE2510" w:rsidRDefault="00001D05" w:rsidP="002B64E8">
            <w:pPr>
              <w:pStyle w:val="BodyText"/>
              <w:rPr>
                <w:b/>
              </w:rPr>
            </w:pPr>
            <w:r>
              <w:rPr>
                <w:b/>
              </w:rPr>
              <w:lastRenderedPageBreak/>
              <w:t>Visits to galleries, museums, artist studios, crafts people, local areas of interest, lo</w:t>
            </w:r>
            <w:r w:rsidR="00CD5B39">
              <w:rPr>
                <w:b/>
              </w:rPr>
              <w:t>cal architecture</w:t>
            </w:r>
          </w:p>
          <w:p w14:paraId="5CBBFE9F" w14:textId="77777777" w:rsidR="00CD5B39" w:rsidRDefault="00CD5B39" w:rsidP="002B64E8">
            <w:pPr>
              <w:pStyle w:val="BodyText"/>
              <w:rPr>
                <w:b/>
              </w:rPr>
            </w:pPr>
          </w:p>
          <w:p w14:paraId="2DB37245" w14:textId="77777777" w:rsidR="00CD5B39" w:rsidRDefault="00001D05" w:rsidP="002B64E8">
            <w:pPr>
              <w:pStyle w:val="BodyText"/>
            </w:pPr>
            <w:r w:rsidRPr="00D95C61">
              <w:t xml:space="preserve">This will depend greatly on where you are based and what facilities </w:t>
            </w:r>
            <w:r w:rsidR="006C7AF5">
              <w:t xml:space="preserve">are </w:t>
            </w:r>
            <w:r w:rsidRPr="00D95C61">
              <w:t xml:space="preserve">available. The important thing is that </w:t>
            </w:r>
            <w:r w:rsidR="00C7434B">
              <w:t xml:space="preserve">your learners see art, craft, design, </w:t>
            </w:r>
            <w:r w:rsidR="006F102A">
              <w:t>and architecture</w:t>
            </w:r>
            <w:r w:rsidR="00C7434B">
              <w:t xml:space="preserve"> </w:t>
            </w:r>
            <w:r w:rsidRPr="00D95C61">
              <w:t xml:space="preserve">of some kind first hand and </w:t>
            </w:r>
            <w:r w:rsidR="00C7434B">
              <w:t xml:space="preserve">you </w:t>
            </w:r>
            <w:proofErr w:type="gramStart"/>
            <w:r w:rsidR="00D95C61" w:rsidRPr="00D95C61">
              <w:t>are able to</w:t>
            </w:r>
            <w:proofErr w:type="gramEnd"/>
            <w:r w:rsidR="00D95C61" w:rsidRPr="00D95C61">
              <w:t xml:space="preserve"> </w:t>
            </w:r>
            <w:r w:rsidR="00C7434B">
              <w:t>lead</w:t>
            </w:r>
            <w:r w:rsidR="00D95C61" w:rsidRPr="00D95C61">
              <w:t xml:space="preserve"> </w:t>
            </w:r>
            <w:r w:rsidR="00C7434B">
              <w:t>them</w:t>
            </w:r>
            <w:r w:rsidR="00D95C61" w:rsidRPr="00D95C61">
              <w:t xml:space="preserve"> through vario</w:t>
            </w:r>
            <w:r w:rsidR="009B67DF">
              <w:t>us strategies on how to analyse</w:t>
            </w:r>
            <w:r w:rsidR="00D95C61" w:rsidRPr="00D95C61">
              <w:t xml:space="preserve"> </w:t>
            </w:r>
            <w:r w:rsidR="00C7434B">
              <w:t xml:space="preserve">this </w:t>
            </w:r>
            <w:r w:rsidR="00D95C61" w:rsidRPr="00D95C61">
              <w:t>work.</w:t>
            </w:r>
            <w:r w:rsidR="0073708F">
              <w:t xml:space="preserve"> </w:t>
            </w:r>
          </w:p>
          <w:p w14:paraId="1C45DB31" w14:textId="77777777" w:rsidR="00CD5B39" w:rsidRDefault="00CD5B39" w:rsidP="002B64E8">
            <w:pPr>
              <w:pStyle w:val="BodyText"/>
            </w:pPr>
          </w:p>
          <w:p w14:paraId="6532693E" w14:textId="280D2B60" w:rsidR="002B64E8" w:rsidRDefault="0073708F" w:rsidP="002B64E8">
            <w:pPr>
              <w:pStyle w:val="BodyText"/>
            </w:pPr>
            <w:r>
              <w:t xml:space="preserve">You may want to arrange more than one visit at this point if you have access to galleries and museums or it could be a visit to a local crafts person or building of significance in your local area (for example a place of worship or historical interest). It is important that learners base their personal investigation on an aspect of art </w:t>
            </w:r>
            <w:r w:rsidR="00DE4E84">
              <w:t xml:space="preserve">and </w:t>
            </w:r>
            <w:r>
              <w:t xml:space="preserve">design that they have some access to first hand, but it may be that </w:t>
            </w:r>
            <w:r w:rsidR="0090496A">
              <w:t>some</w:t>
            </w:r>
            <w:r>
              <w:t xml:space="preserve"> of the research</w:t>
            </w:r>
            <w:r w:rsidR="009B67DF">
              <w:t xml:space="preserve"> is</w:t>
            </w:r>
            <w:r>
              <w:t xml:space="preserve"> from good quality books and reproduction images. </w:t>
            </w:r>
          </w:p>
          <w:p w14:paraId="6F712309" w14:textId="77777777" w:rsidR="002B64E8" w:rsidRDefault="002B64E8" w:rsidP="002B64E8">
            <w:pPr>
              <w:pStyle w:val="BodyText"/>
            </w:pPr>
          </w:p>
          <w:p w14:paraId="6B85CCCA" w14:textId="488CCA86" w:rsidR="002B64E8" w:rsidRDefault="0073708F" w:rsidP="002B64E8">
            <w:pPr>
              <w:pStyle w:val="BodyText"/>
            </w:pPr>
            <w:r>
              <w:t>You could do these tasks with a collection</w:t>
            </w:r>
            <w:r w:rsidR="009B67DF">
              <w:t xml:space="preserve"> of images in the class</w:t>
            </w:r>
            <w:r>
              <w:t xml:space="preserve">room if you have no access to museums or galleries and think it would be more relevant to the learners than to arrange a local visit somewhere. You may </w:t>
            </w:r>
            <w:r>
              <w:lastRenderedPageBreak/>
              <w:t>want to use virtual tours of well</w:t>
            </w:r>
            <w:r w:rsidR="00DE4E84">
              <w:t>-</w:t>
            </w:r>
            <w:r>
              <w:t>known galleries such as the national gallery</w:t>
            </w:r>
            <w:r w:rsidR="00860E1A">
              <w:t xml:space="preserve"> </w:t>
            </w:r>
            <w:hyperlink r:id="rId55" w:history="1">
              <w:r w:rsidR="00860E1A" w:rsidRPr="00860E1A">
                <w:rPr>
                  <w:rStyle w:val="Hyperlink"/>
                  <w:rFonts w:cs="Arial"/>
                  <w:color w:val="4A4A4A"/>
                </w:rPr>
                <w:t>ww</w:t>
              </w:r>
              <w:r w:rsidR="00860E1A" w:rsidRPr="00860E1A">
                <w:rPr>
                  <w:rStyle w:val="Hyperlink"/>
                  <w:rFonts w:cs="Arial"/>
                  <w:color w:val="4A4A4A"/>
                </w:rPr>
                <w:t>w</w:t>
              </w:r>
              <w:r w:rsidR="00860E1A" w:rsidRPr="00860E1A">
                <w:rPr>
                  <w:rStyle w:val="Hyperlink"/>
                  <w:rFonts w:cs="Arial"/>
                  <w:color w:val="4A4A4A"/>
                </w:rPr>
                <w:t>.nationalgallery.org.uk/visiting/virtual-tours</w:t>
              </w:r>
            </w:hyperlink>
          </w:p>
          <w:p w14:paraId="79F4CF02" w14:textId="77777777" w:rsidR="00860E1A" w:rsidRDefault="00860E1A" w:rsidP="002B64E8">
            <w:pPr>
              <w:pStyle w:val="BodyText"/>
            </w:pPr>
          </w:p>
          <w:p w14:paraId="2F735A26" w14:textId="5C4263A0" w:rsidR="00354D99" w:rsidRPr="002B64E8" w:rsidRDefault="00DE4E84" w:rsidP="002B64E8">
            <w:pPr>
              <w:pStyle w:val="BodyText"/>
            </w:pPr>
            <w:r>
              <w:t>Comparing and contrasting with locally available resources such as buildings, artists</w:t>
            </w:r>
            <w:r w:rsidR="006C7AF5">
              <w:t xml:space="preserve"> and </w:t>
            </w:r>
            <w:r>
              <w:t>crafts that can be</w:t>
            </w:r>
            <w:r w:rsidR="00CD5B39">
              <w:t xml:space="preserve"> </w:t>
            </w:r>
            <w:r>
              <w:t>accessed at first-hand with those cannot is a useful way of approaching this component.</w:t>
            </w:r>
          </w:p>
          <w:p w14:paraId="775639E5" w14:textId="77777777" w:rsidR="00354D99" w:rsidRDefault="00354D99" w:rsidP="00860E1A">
            <w:pPr>
              <w:pStyle w:val="BodyText"/>
              <w:rPr>
                <w:b/>
              </w:rPr>
            </w:pPr>
          </w:p>
          <w:p w14:paraId="426A3FF8" w14:textId="04462D5B" w:rsidR="00916262" w:rsidRPr="00916262" w:rsidRDefault="00916262" w:rsidP="002B64E8">
            <w:pPr>
              <w:pStyle w:val="BodyText"/>
              <w:rPr>
                <w:b/>
              </w:rPr>
            </w:pPr>
            <w:r w:rsidRPr="00916262">
              <w:rPr>
                <w:b/>
              </w:rPr>
              <w:t>Specialist vocabulary</w:t>
            </w:r>
          </w:p>
          <w:p w14:paraId="1346BDD9" w14:textId="09DE00C3" w:rsidR="00916262" w:rsidRDefault="00916262" w:rsidP="002B64E8">
            <w:pPr>
              <w:pStyle w:val="BodyText"/>
            </w:pPr>
            <w:r>
              <w:t>Learners will be expected to use specialist vocabulary in their written analysis.</w:t>
            </w:r>
          </w:p>
          <w:p w14:paraId="3F1AB329" w14:textId="77777777" w:rsidR="002B64E8" w:rsidRDefault="002B64E8" w:rsidP="002B64E8">
            <w:pPr>
              <w:pStyle w:val="BodyText"/>
            </w:pPr>
          </w:p>
          <w:p w14:paraId="7F7BD00F" w14:textId="3F39A6EC" w:rsidR="00916262" w:rsidRDefault="00916262" w:rsidP="002B64E8">
            <w:pPr>
              <w:pStyle w:val="BodyText"/>
            </w:pPr>
            <w:r>
              <w:t xml:space="preserve">As a group activity, select several images for learners to look at and </w:t>
            </w:r>
            <w:proofErr w:type="gramStart"/>
            <w:r>
              <w:t>come up with</w:t>
            </w:r>
            <w:proofErr w:type="gramEnd"/>
            <w:r>
              <w:t xml:space="preserve"> as many art specialist words as they can in their group. Share these back to the whole group and compile a glossary of art specialist vocabulary and their meanings. You can add to this, make sure each learner has a copy and </w:t>
            </w:r>
            <w:r w:rsidR="000D0F9F">
              <w:t>that they refer</w:t>
            </w:r>
            <w:r>
              <w:t xml:space="preserve"> to it through</w:t>
            </w:r>
            <w:r w:rsidR="000D0F9F">
              <w:t>out</w:t>
            </w:r>
            <w:r>
              <w:t xml:space="preserve"> their </w:t>
            </w:r>
            <w:r w:rsidR="006C7AF5">
              <w:t>Component 3 P</w:t>
            </w:r>
            <w:r>
              <w:t xml:space="preserve">ersonal </w:t>
            </w:r>
            <w:r w:rsidR="006C7AF5">
              <w:t>I</w:t>
            </w:r>
            <w:r>
              <w:t xml:space="preserve">nvestigation. </w:t>
            </w:r>
          </w:p>
          <w:p w14:paraId="6CF9FE02" w14:textId="77777777" w:rsidR="00925E89" w:rsidRDefault="00925E89" w:rsidP="002B64E8">
            <w:pPr>
              <w:pStyle w:val="BodyText"/>
            </w:pPr>
          </w:p>
          <w:p w14:paraId="1C357131" w14:textId="6955A7AC" w:rsidR="00D95C61" w:rsidRDefault="00CD5B39" w:rsidP="002B64E8">
            <w:pPr>
              <w:pStyle w:val="BodyText"/>
              <w:rPr>
                <w:b/>
              </w:rPr>
            </w:pPr>
            <w:r>
              <w:rPr>
                <w:b/>
              </w:rPr>
              <w:t>Gallery</w:t>
            </w:r>
            <w:r w:rsidR="00355D4A" w:rsidRPr="00485570">
              <w:rPr>
                <w:b/>
              </w:rPr>
              <w:t xml:space="preserve"> </w:t>
            </w:r>
            <w:proofErr w:type="gramStart"/>
            <w:r w:rsidR="00355D4A" w:rsidRPr="00485570">
              <w:rPr>
                <w:b/>
              </w:rPr>
              <w:t>visit</w:t>
            </w:r>
            <w:proofErr w:type="gramEnd"/>
          </w:p>
          <w:p w14:paraId="0366F43B" w14:textId="24C3EF05" w:rsidR="00D95C61" w:rsidRDefault="00D95C61" w:rsidP="002B64E8">
            <w:pPr>
              <w:pStyle w:val="BodyText"/>
            </w:pPr>
            <w:r>
              <w:t xml:space="preserve">Before </w:t>
            </w:r>
            <w:r w:rsidR="002B6CBE">
              <w:t>the planned visit</w:t>
            </w:r>
            <w:r w:rsidR="00CD5B39">
              <w:t>,</w:t>
            </w:r>
            <w:r>
              <w:t xml:space="preserve"> provide </w:t>
            </w:r>
            <w:r w:rsidR="00355D4A">
              <w:t>learners</w:t>
            </w:r>
            <w:r>
              <w:t xml:space="preserve"> with back ground information</w:t>
            </w:r>
            <w:r w:rsidR="00AA1C94">
              <w:t>.</w:t>
            </w:r>
          </w:p>
          <w:p w14:paraId="4F113BB0" w14:textId="77777777" w:rsidR="002B64E8" w:rsidRDefault="002B64E8" w:rsidP="002B64E8">
            <w:pPr>
              <w:pStyle w:val="BodyText"/>
            </w:pPr>
          </w:p>
          <w:p w14:paraId="184975F6" w14:textId="67D957FC" w:rsidR="00AA1C94" w:rsidRDefault="00AA1C94" w:rsidP="002B64E8">
            <w:pPr>
              <w:pStyle w:val="BodyText"/>
            </w:pPr>
            <w:r>
              <w:t xml:space="preserve">Put the work into context and </w:t>
            </w:r>
            <w:r w:rsidR="0090496A">
              <w:t xml:space="preserve">create a worksheet </w:t>
            </w:r>
            <w:r>
              <w:t>on how to look at art</w:t>
            </w:r>
            <w:r w:rsidR="002B6CBE">
              <w:t>work</w:t>
            </w:r>
            <w:r w:rsidR="0079515F">
              <w:t>, which you should go through</w:t>
            </w:r>
            <w:r w:rsidR="0090496A">
              <w:t xml:space="preserve"> with them before the visit</w:t>
            </w:r>
            <w:r>
              <w:t>.</w:t>
            </w:r>
          </w:p>
          <w:p w14:paraId="1811413B" w14:textId="77777777" w:rsidR="002B64E8" w:rsidRDefault="002B64E8" w:rsidP="002B64E8">
            <w:pPr>
              <w:pStyle w:val="BodyText"/>
            </w:pPr>
          </w:p>
          <w:p w14:paraId="08ED1CA5" w14:textId="76BB489F" w:rsidR="00CD5B39" w:rsidRDefault="00CF4FF6" w:rsidP="002B64E8">
            <w:pPr>
              <w:pStyle w:val="BodyText"/>
            </w:pPr>
            <w:r>
              <w:t>Arrange learners</w:t>
            </w:r>
            <w:r w:rsidR="00355D4A">
              <w:t xml:space="preserve"> into small groups. Try to arrange them so they are in groups who share similar interests in their possible choice of theme for their personal investigation.</w:t>
            </w:r>
          </w:p>
          <w:p w14:paraId="31082C5F" w14:textId="77777777" w:rsidR="00CD5B39" w:rsidRDefault="00CD5B39" w:rsidP="002B64E8">
            <w:pPr>
              <w:pStyle w:val="BodyText"/>
            </w:pPr>
          </w:p>
          <w:p w14:paraId="36AC8EF3" w14:textId="160E6EB1" w:rsidR="00355D4A" w:rsidRDefault="00355D4A" w:rsidP="002B64E8">
            <w:pPr>
              <w:pStyle w:val="BodyText"/>
            </w:pPr>
            <w:r>
              <w:t xml:space="preserve">Remember this </w:t>
            </w:r>
            <w:r w:rsidR="00CF4FF6">
              <w:t xml:space="preserve">initial </w:t>
            </w:r>
            <w:r>
              <w:t>project does not have to relate exactly to their theme as you are simply demonstra</w:t>
            </w:r>
            <w:r w:rsidR="0073708F">
              <w:t>ting to them how to analyse art</w:t>
            </w:r>
            <w:r>
              <w:t xml:space="preserve">work and show best practise for gathering research. Learners are still considering their theme for their </w:t>
            </w:r>
            <w:r w:rsidR="006C7AF5">
              <w:t>Component 3 P</w:t>
            </w:r>
            <w:r>
              <w:t>ersonal</w:t>
            </w:r>
            <w:r w:rsidR="006C7AF5">
              <w:t xml:space="preserve"> I</w:t>
            </w:r>
            <w:r>
              <w:t>nvestigation.</w:t>
            </w:r>
          </w:p>
          <w:p w14:paraId="5470C83E" w14:textId="77777777" w:rsidR="002B6CBE" w:rsidRDefault="002B6CBE" w:rsidP="00860E1A">
            <w:pPr>
              <w:pStyle w:val="BodyText"/>
            </w:pPr>
          </w:p>
          <w:p w14:paraId="1E707E59" w14:textId="06252BB4" w:rsidR="002B6CBE" w:rsidRDefault="002B6CBE" w:rsidP="002B64E8">
            <w:pPr>
              <w:pStyle w:val="BodyText"/>
              <w:rPr>
                <w:u w:val="single"/>
              </w:rPr>
            </w:pPr>
            <w:r w:rsidRPr="002B6CBE">
              <w:rPr>
                <w:u w:val="single"/>
              </w:rPr>
              <w:t>Tasks during the visit</w:t>
            </w:r>
          </w:p>
          <w:p w14:paraId="5B0A3935" w14:textId="77777777" w:rsidR="00CD5B39" w:rsidRPr="002B6CBE" w:rsidRDefault="00CD5B39" w:rsidP="002B64E8">
            <w:pPr>
              <w:pStyle w:val="BodyText"/>
              <w:rPr>
                <w:u w:val="single"/>
              </w:rPr>
            </w:pPr>
          </w:p>
          <w:p w14:paraId="2ACB53A5" w14:textId="42B943C8" w:rsidR="00AA1C94" w:rsidRDefault="00355D4A" w:rsidP="003E2368">
            <w:pPr>
              <w:pStyle w:val="BodyText"/>
              <w:numPr>
                <w:ilvl w:val="0"/>
                <w:numId w:val="26"/>
              </w:numPr>
              <w:ind w:left="363"/>
            </w:pPr>
            <w:r>
              <w:t xml:space="preserve">In small groups learners will be expected to identify and select </w:t>
            </w:r>
            <w:r w:rsidR="006C7AF5">
              <w:t xml:space="preserve">two </w:t>
            </w:r>
            <w:r>
              <w:t xml:space="preserve">aspects of art </w:t>
            </w:r>
            <w:r w:rsidR="006C7AF5">
              <w:t xml:space="preserve">and </w:t>
            </w:r>
            <w:r>
              <w:t>design for research</w:t>
            </w:r>
            <w:r w:rsidR="00675C4B">
              <w:t>, these should have a link to each other of some sort, f</w:t>
            </w:r>
            <w:r w:rsidR="00AA77AD">
              <w:t>or example content, colour, age,</w:t>
            </w:r>
            <w:r w:rsidR="00675C4B">
              <w:t xml:space="preserve"> scale, as the lear</w:t>
            </w:r>
            <w:r w:rsidR="0079515F">
              <w:t>ners will be making a compar</w:t>
            </w:r>
            <w:r w:rsidR="006C7AF5">
              <w:t>a</w:t>
            </w:r>
            <w:r w:rsidR="0079515F">
              <w:t>tive</w:t>
            </w:r>
            <w:r w:rsidR="00675C4B">
              <w:t xml:space="preserve"> study of them</w:t>
            </w:r>
            <w:r>
              <w:t>.</w:t>
            </w:r>
          </w:p>
          <w:p w14:paraId="48569013" w14:textId="586A346F" w:rsidR="002B6CBE" w:rsidRDefault="00355D4A" w:rsidP="003E2368">
            <w:pPr>
              <w:pStyle w:val="BodyText"/>
              <w:numPr>
                <w:ilvl w:val="0"/>
                <w:numId w:val="26"/>
              </w:numPr>
              <w:ind w:left="363"/>
            </w:pPr>
            <w:r>
              <w:t>They should make sketches of the work</w:t>
            </w:r>
          </w:p>
          <w:p w14:paraId="011EAC47" w14:textId="5444A601" w:rsidR="00355D4A" w:rsidRDefault="002B6CBE" w:rsidP="003E2368">
            <w:pPr>
              <w:pStyle w:val="BodyText"/>
              <w:numPr>
                <w:ilvl w:val="0"/>
                <w:numId w:val="26"/>
              </w:numPr>
              <w:ind w:left="363"/>
            </w:pPr>
            <w:r>
              <w:t xml:space="preserve">They should </w:t>
            </w:r>
            <w:r w:rsidR="00355D4A">
              <w:t>write detailed notes using a worksheet of possible questions to guide them.</w:t>
            </w:r>
          </w:p>
          <w:p w14:paraId="663EED47" w14:textId="7D6A6BEC" w:rsidR="00916262" w:rsidRDefault="00916262" w:rsidP="003E2368">
            <w:pPr>
              <w:pStyle w:val="BodyText"/>
              <w:numPr>
                <w:ilvl w:val="0"/>
                <w:numId w:val="26"/>
              </w:numPr>
              <w:ind w:left="363"/>
            </w:pPr>
            <w:r>
              <w:t>Make sure they are aware of specialist vocabulary for analysing the work.</w:t>
            </w:r>
          </w:p>
          <w:p w14:paraId="79D55038" w14:textId="51675677" w:rsidR="002B6CBE" w:rsidRDefault="002B6CBE" w:rsidP="00860E1A">
            <w:pPr>
              <w:pStyle w:val="BodyText"/>
              <w:ind w:left="3"/>
            </w:pPr>
          </w:p>
          <w:p w14:paraId="5D0F037A" w14:textId="77777777" w:rsidR="00355D4A" w:rsidRDefault="00355D4A" w:rsidP="002B64E8">
            <w:pPr>
              <w:pStyle w:val="BodyText"/>
            </w:pPr>
            <w:r>
              <w:t>Possible questions include;</w:t>
            </w:r>
          </w:p>
          <w:p w14:paraId="28D0AD92" w14:textId="49A61F3E" w:rsidR="00286EB9" w:rsidRDefault="00286EB9" w:rsidP="003E2368">
            <w:pPr>
              <w:pStyle w:val="BodyText"/>
              <w:numPr>
                <w:ilvl w:val="0"/>
                <w:numId w:val="25"/>
              </w:numPr>
              <w:ind w:left="723"/>
            </w:pPr>
            <w:r>
              <w:t>Initial reactions to the work, how does it make you feel, does it question your attitudes</w:t>
            </w:r>
            <w:r w:rsidR="00AA77AD">
              <w:t xml:space="preserve"> or</w:t>
            </w:r>
            <w:r>
              <w:t xml:space="preserve"> beliefs in any way?</w:t>
            </w:r>
          </w:p>
          <w:p w14:paraId="40F70B13" w14:textId="32B898BA" w:rsidR="00286EB9" w:rsidRDefault="00286EB9" w:rsidP="003E2368">
            <w:pPr>
              <w:pStyle w:val="BodyText"/>
              <w:numPr>
                <w:ilvl w:val="0"/>
                <w:numId w:val="25"/>
              </w:numPr>
              <w:ind w:left="723"/>
            </w:pPr>
            <w:r>
              <w:t>Does it have any connections to memories or past experiences you might have?</w:t>
            </w:r>
          </w:p>
          <w:p w14:paraId="6EC7DF0D" w14:textId="7DDC36AD" w:rsidR="00286EB9" w:rsidRDefault="00286EB9" w:rsidP="003E2368">
            <w:pPr>
              <w:pStyle w:val="BodyText"/>
              <w:numPr>
                <w:ilvl w:val="0"/>
                <w:numId w:val="25"/>
              </w:numPr>
              <w:ind w:left="723"/>
            </w:pPr>
            <w:r>
              <w:t>Write a description of the work/object. Include the visual elements you see (line</w:t>
            </w:r>
            <w:r w:rsidR="00AA77AD">
              <w:t>,</w:t>
            </w:r>
            <w:r>
              <w:t xml:space="preserve"> form</w:t>
            </w:r>
            <w:r w:rsidR="00AA77AD">
              <w:t>,</w:t>
            </w:r>
            <w:r>
              <w:t xml:space="preserve"> tone</w:t>
            </w:r>
            <w:r w:rsidR="00AA77AD">
              <w:t>,</w:t>
            </w:r>
            <w:r>
              <w:t xml:space="preserve"> colour</w:t>
            </w:r>
            <w:r w:rsidR="00AA77AD">
              <w:t>,</w:t>
            </w:r>
            <w:r>
              <w:t xml:space="preserve"> </w:t>
            </w:r>
            <w:r w:rsidR="006F102A">
              <w:t>texture</w:t>
            </w:r>
            <w:r>
              <w:t>), what it is made of, the scale and position of it.</w:t>
            </w:r>
          </w:p>
          <w:p w14:paraId="761D1253" w14:textId="1EE8A864" w:rsidR="00286EB9" w:rsidRDefault="00286EB9" w:rsidP="003E2368">
            <w:pPr>
              <w:pStyle w:val="BodyText"/>
              <w:numPr>
                <w:ilvl w:val="0"/>
                <w:numId w:val="25"/>
              </w:numPr>
              <w:ind w:left="723"/>
            </w:pPr>
            <w:r>
              <w:t>What is the work about, does the title make you think differently about it or add anything new to your understanding of it? Are there any symbols that you recognise? Does it relate to traditional genres of such as still life, figure, landscape</w:t>
            </w:r>
            <w:r w:rsidR="006C7AF5">
              <w:t>s</w:t>
            </w:r>
            <w:r>
              <w:t>, what is its theme?</w:t>
            </w:r>
          </w:p>
          <w:p w14:paraId="0F732E6C" w14:textId="5A0B15AE" w:rsidR="002B6CBE" w:rsidRDefault="00286EB9" w:rsidP="003E2368">
            <w:pPr>
              <w:pStyle w:val="BodyText"/>
              <w:numPr>
                <w:ilvl w:val="0"/>
                <w:numId w:val="25"/>
              </w:numPr>
              <w:ind w:left="723"/>
            </w:pPr>
            <w:r>
              <w:t xml:space="preserve">Context – where and when was it </w:t>
            </w:r>
            <w:r w:rsidR="007C4A46">
              <w:t>made?</w:t>
            </w:r>
            <w:r>
              <w:t xml:space="preserve"> Are there connections to historical events that you are aware of? (This may require more back ground research back in the</w:t>
            </w:r>
            <w:r w:rsidR="00485570">
              <w:t xml:space="preserve"> classroom) If it was made </w:t>
            </w:r>
            <w:r w:rsidR="007C4A46">
              <w:t>a while</w:t>
            </w:r>
            <w:r w:rsidR="00485570">
              <w:t xml:space="preserve"> ago, what </w:t>
            </w:r>
            <w:r>
              <w:t>do you think people thoug</w:t>
            </w:r>
            <w:r w:rsidR="00485570">
              <w:t>ht of it when it was first made?</w:t>
            </w:r>
          </w:p>
          <w:p w14:paraId="5C44764D" w14:textId="764B964A" w:rsidR="00286EB9" w:rsidRDefault="00485570" w:rsidP="003E2368">
            <w:pPr>
              <w:pStyle w:val="BodyText"/>
              <w:numPr>
                <w:ilvl w:val="0"/>
                <w:numId w:val="25"/>
              </w:numPr>
              <w:ind w:left="723"/>
            </w:pPr>
            <w:r>
              <w:t xml:space="preserve">Does it relate to other cultures or times or to other subjects such as theatre, music, science, geography, </w:t>
            </w:r>
            <w:r w:rsidR="006F102A">
              <w:t>and maths</w:t>
            </w:r>
            <w:r>
              <w:t>?</w:t>
            </w:r>
          </w:p>
          <w:p w14:paraId="6269656E" w14:textId="77777777" w:rsidR="00485570" w:rsidRDefault="00485570" w:rsidP="00860E1A">
            <w:pPr>
              <w:pStyle w:val="BodyText"/>
            </w:pPr>
          </w:p>
          <w:p w14:paraId="00651CE8" w14:textId="41860B93" w:rsidR="00485570" w:rsidRPr="00675C4B" w:rsidRDefault="00675C4B" w:rsidP="002B64E8">
            <w:pPr>
              <w:pStyle w:val="BodyText"/>
              <w:rPr>
                <w:b/>
              </w:rPr>
            </w:pPr>
            <w:r w:rsidRPr="00675C4B">
              <w:rPr>
                <w:b/>
              </w:rPr>
              <w:t>Research work and preparation for presentation</w:t>
            </w:r>
          </w:p>
          <w:p w14:paraId="3E46A340" w14:textId="73977A3A" w:rsidR="00485570" w:rsidRDefault="00485570" w:rsidP="003E2368">
            <w:pPr>
              <w:pStyle w:val="BodyText"/>
              <w:numPr>
                <w:ilvl w:val="0"/>
                <w:numId w:val="36"/>
              </w:numPr>
              <w:ind w:left="723"/>
            </w:pPr>
            <w:r>
              <w:t>In groups learners discuss their initial resea</w:t>
            </w:r>
            <w:r w:rsidR="008D0941">
              <w:t>rch gathered during the visit. T</w:t>
            </w:r>
            <w:r>
              <w:t xml:space="preserve">hey should build on this research and use books, magazines, radio and video pod casts, the </w:t>
            </w:r>
            <w:r w:rsidR="007C4A46">
              <w:t>Internet</w:t>
            </w:r>
            <w:r>
              <w:t>, to fill in gaps in their knowledge and to build around the initial questions.</w:t>
            </w:r>
          </w:p>
          <w:p w14:paraId="7F5747A3" w14:textId="4CD18C2B" w:rsidR="00675C4B" w:rsidRDefault="00675C4B" w:rsidP="003E2368">
            <w:pPr>
              <w:pStyle w:val="BodyText"/>
              <w:numPr>
                <w:ilvl w:val="0"/>
                <w:numId w:val="36"/>
              </w:numPr>
              <w:ind w:left="723"/>
            </w:pPr>
            <w:r>
              <w:t xml:space="preserve">Identify an </w:t>
            </w:r>
            <w:r w:rsidR="003813E0">
              <w:t>area of focus for the compar</w:t>
            </w:r>
            <w:r w:rsidR="00DE4E84">
              <w:t>a</w:t>
            </w:r>
            <w:r w:rsidR="003813E0">
              <w:t>tive</w:t>
            </w:r>
            <w:r>
              <w:t xml:space="preserve"> study. It may be necessary to select another artwork from research on the </w:t>
            </w:r>
            <w:r w:rsidR="007C4A46">
              <w:t>Internet</w:t>
            </w:r>
            <w:r>
              <w:t xml:space="preserve"> or books to act as a comparison, depending on the type of visit you</w:t>
            </w:r>
            <w:r w:rsidR="00CD5B39">
              <w:t xml:space="preserve"> were able to arrange.</w:t>
            </w:r>
          </w:p>
          <w:p w14:paraId="469B2C4F" w14:textId="06FDA1C5" w:rsidR="00485570" w:rsidRDefault="00675C4B" w:rsidP="003E2368">
            <w:pPr>
              <w:pStyle w:val="BodyText"/>
              <w:numPr>
                <w:ilvl w:val="0"/>
                <w:numId w:val="36"/>
              </w:numPr>
              <w:ind w:left="723"/>
            </w:pPr>
            <w:r>
              <w:t>Individual learners work</w:t>
            </w:r>
            <w:r w:rsidR="00485570">
              <w:t xml:space="preserve"> into the</w:t>
            </w:r>
            <w:r>
              <w:t>ir</w:t>
            </w:r>
            <w:r w:rsidR="00485570">
              <w:t xml:space="preserve"> initial sketches to illustrate the</w:t>
            </w:r>
            <w:r w:rsidR="0073708F">
              <w:t xml:space="preserve"> complete art</w:t>
            </w:r>
            <w:r w:rsidR="00485570">
              <w:t xml:space="preserve">work using line only. </w:t>
            </w:r>
            <w:r w:rsidR="00F76C59" w:rsidRPr="00CD5B39">
              <w:rPr>
                <w:b/>
              </w:rPr>
              <w:t>(I)</w:t>
            </w:r>
          </w:p>
          <w:p w14:paraId="4BF466B0" w14:textId="48CD171F" w:rsidR="00675C4B" w:rsidRDefault="00485570" w:rsidP="003E2368">
            <w:pPr>
              <w:pStyle w:val="BodyText"/>
              <w:numPr>
                <w:ilvl w:val="0"/>
                <w:numId w:val="36"/>
              </w:numPr>
              <w:ind w:left="723"/>
            </w:pPr>
            <w:r>
              <w:t>Annotate this with relevant information such as</w:t>
            </w:r>
            <w:r w:rsidR="00D024B1">
              <w:t>;</w:t>
            </w:r>
            <w:r>
              <w:t xml:space="preserve"> measurements to indicate scale, written notes refer</w:t>
            </w:r>
            <w:r w:rsidR="00675C4B">
              <w:t>r</w:t>
            </w:r>
            <w:r>
              <w:t xml:space="preserve">ing to areas of interest, colours used, composition </w:t>
            </w:r>
            <w:r w:rsidR="00AA77AD">
              <w:t xml:space="preserve">to describe their </w:t>
            </w:r>
            <w:r>
              <w:t>observations</w:t>
            </w:r>
            <w:r w:rsidR="00AA77AD">
              <w:t xml:space="preserve"> in more detail</w:t>
            </w:r>
            <w:r>
              <w:t>.</w:t>
            </w:r>
            <w:r w:rsidR="00675C4B">
              <w:t xml:space="preserve"> </w:t>
            </w:r>
          </w:p>
          <w:p w14:paraId="15D27C54" w14:textId="027AC6D8" w:rsidR="00916262" w:rsidRDefault="00916262" w:rsidP="003E2368">
            <w:pPr>
              <w:pStyle w:val="BodyText"/>
              <w:numPr>
                <w:ilvl w:val="0"/>
                <w:numId w:val="36"/>
              </w:numPr>
              <w:ind w:left="723"/>
            </w:pPr>
            <w:r>
              <w:t>Use specialist vocabulary.</w:t>
            </w:r>
          </w:p>
          <w:p w14:paraId="2B48D91B" w14:textId="754C4365" w:rsidR="00485570" w:rsidRDefault="00675C4B" w:rsidP="003E2368">
            <w:pPr>
              <w:pStyle w:val="BodyText"/>
              <w:numPr>
                <w:ilvl w:val="0"/>
                <w:numId w:val="36"/>
              </w:numPr>
              <w:ind w:left="723"/>
            </w:pPr>
            <w:r>
              <w:t xml:space="preserve">Collaborate as a group to gather and generate ideas on how the selected pieces relate, </w:t>
            </w:r>
            <w:proofErr w:type="gramStart"/>
            <w:r>
              <w:t>compare and contrast</w:t>
            </w:r>
            <w:proofErr w:type="gramEnd"/>
            <w:r>
              <w:t xml:space="preserve"> to each other.</w:t>
            </w:r>
          </w:p>
          <w:p w14:paraId="4CEFB638" w14:textId="1DFB2E0E" w:rsidR="00675C4B" w:rsidRDefault="00485570" w:rsidP="003E2368">
            <w:pPr>
              <w:pStyle w:val="BodyText"/>
              <w:numPr>
                <w:ilvl w:val="0"/>
                <w:numId w:val="36"/>
              </w:numPr>
              <w:ind w:left="723"/>
            </w:pPr>
            <w:r>
              <w:t>Identify an aspect of the work of interest and make a detailed colour copy of it. For example</w:t>
            </w:r>
            <w:r w:rsidR="00860E1A">
              <w:t>,</w:t>
            </w:r>
            <w:r>
              <w:t xml:space="preserve"> if it is a painting </w:t>
            </w:r>
            <w:r w:rsidR="0073708F">
              <w:t>that</w:t>
            </w:r>
            <w:r>
              <w:t xml:space="preserve"> contains interesting brush marks, focus on a</w:t>
            </w:r>
            <w:r w:rsidR="0073708F">
              <w:t>n area that demonstrates this and</w:t>
            </w:r>
            <w:r>
              <w:t xml:space="preserve"> aim to reproduce the colours and mark making. </w:t>
            </w:r>
            <w:r w:rsidR="00675C4B">
              <w:t>It</w:t>
            </w:r>
            <w:r w:rsidR="009B67DF">
              <w:t xml:space="preserve"> may be that each memb</w:t>
            </w:r>
            <w:r w:rsidR="00675C4B">
              <w:t>er of the group selects a dif</w:t>
            </w:r>
            <w:r w:rsidR="009B67DF">
              <w:t>f</w:t>
            </w:r>
            <w:r w:rsidR="00675C4B">
              <w:t>erent part of the work for this task.</w:t>
            </w:r>
          </w:p>
          <w:p w14:paraId="46012C08" w14:textId="70A5E4C3" w:rsidR="00BE4C84" w:rsidRPr="00D95C61" w:rsidRDefault="00675C4B" w:rsidP="00CD5B39">
            <w:pPr>
              <w:pStyle w:val="BodyText"/>
              <w:numPr>
                <w:ilvl w:val="0"/>
                <w:numId w:val="36"/>
              </w:numPr>
              <w:ind w:left="723"/>
            </w:pPr>
            <w:r>
              <w:t>Select the best work and nominate a spokesperson to present to the rest of the group.</w:t>
            </w:r>
          </w:p>
        </w:tc>
      </w:tr>
      <w:tr w:rsidR="00EE2510" w:rsidRPr="004A4E17" w14:paraId="4AE72715" w14:textId="77777777" w:rsidTr="003E6937">
        <w:tc>
          <w:tcPr>
            <w:tcW w:w="2265" w:type="dxa"/>
            <w:tcMar>
              <w:top w:w="113" w:type="dxa"/>
              <w:bottom w:w="113" w:type="dxa"/>
            </w:tcMar>
          </w:tcPr>
          <w:p w14:paraId="66B82E40" w14:textId="294F34A6" w:rsidR="00EE2510" w:rsidRPr="00CD5B39" w:rsidRDefault="00EE2510" w:rsidP="003E6937">
            <w:pPr>
              <w:pStyle w:val="BodyText"/>
              <w:rPr>
                <w:b/>
                <w:lang w:eastAsia="en-GB"/>
              </w:rPr>
            </w:pPr>
            <w:r w:rsidRPr="00CD5B39">
              <w:rPr>
                <w:b/>
                <w:lang w:eastAsia="en-GB"/>
              </w:rPr>
              <w:lastRenderedPageBreak/>
              <w:t>Week 6</w:t>
            </w:r>
          </w:p>
          <w:p w14:paraId="1785B092" w14:textId="555EFE9F" w:rsidR="00BB548C" w:rsidRDefault="00F76C59" w:rsidP="003E6937">
            <w:pPr>
              <w:pStyle w:val="BodyText"/>
              <w:rPr>
                <w:lang w:eastAsia="en-GB"/>
              </w:rPr>
            </w:pPr>
            <w:r>
              <w:rPr>
                <w:lang w:eastAsia="en-GB"/>
              </w:rPr>
              <w:t>P</w:t>
            </w:r>
            <w:r w:rsidR="00BB548C">
              <w:rPr>
                <w:lang w:eastAsia="en-GB"/>
              </w:rPr>
              <w:t>resentations</w:t>
            </w:r>
          </w:p>
          <w:p w14:paraId="385B0715" w14:textId="77777777" w:rsidR="002B64E8" w:rsidRDefault="002B64E8" w:rsidP="003E6937">
            <w:pPr>
              <w:pStyle w:val="BodyText"/>
              <w:rPr>
                <w:lang w:eastAsia="en-GB"/>
              </w:rPr>
            </w:pPr>
          </w:p>
          <w:p w14:paraId="3FFB5DED" w14:textId="77777777" w:rsidR="00F76C59" w:rsidRPr="00CD5B39" w:rsidRDefault="00F76C59" w:rsidP="003E6937">
            <w:pPr>
              <w:pStyle w:val="BodyText"/>
              <w:rPr>
                <w:b/>
                <w:color w:val="E21951"/>
                <w:lang w:eastAsia="en-GB"/>
              </w:rPr>
            </w:pPr>
            <w:r w:rsidRPr="00CD5B39">
              <w:rPr>
                <w:b/>
                <w:color w:val="E21951"/>
                <w:lang w:eastAsia="en-GB"/>
              </w:rPr>
              <w:t>KC1</w:t>
            </w:r>
          </w:p>
          <w:p w14:paraId="1E7B8D2A" w14:textId="5EA39F31" w:rsidR="00F76C59" w:rsidRDefault="00F76C59" w:rsidP="003E6937">
            <w:pPr>
              <w:pStyle w:val="BodyText"/>
              <w:rPr>
                <w:lang w:eastAsia="en-GB"/>
              </w:rPr>
            </w:pPr>
            <w:r w:rsidRPr="00CD5B39">
              <w:rPr>
                <w:b/>
                <w:color w:val="E21951"/>
                <w:lang w:eastAsia="en-GB"/>
              </w:rPr>
              <w:t>KC6</w:t>
            </w:r>
          </w:p>
        </w:tc>
        <w:tc>
          <w:tcPr>
            <w:tcW w:w="2109" w:type="dxa"/>
            <w:tcMar>
              <w:top w:w="113" w:type="dxa"/>
              <w:bottom w:w="113" w:type="dxa"/>
            </w:tcMar>
          </w:tcPr>
          <w:p w14:paraId="128B1D4B" w14:textId="37FE40B8" w:rsidR="00F76C59" w:rsidRDefault="00812BE1" w:rsidP="003E6937">
            <w:pPr>
              <w:pStyle w:val="BodyText"/>
              <w:rPr>
                <w:lang w:eastAsia="en-GB"/>
              </w:rPr>
            </w:pPr>
            <w:r>
              <w:rPr>
                <w:lang w:eastAsia="en-GB"/>
              </w:rPr>
              <w:t>AO3  D</w:t>
            </w:r>
            <w:r w:rsidR="00F76C59">
              <w:rPr>
                <w:lang w:eastAsia="en-GB"/>
              </w:rPr>
              <w:t>evelop ideas through investigations informed by contextual and critical understanding</w:t>
            </w:r>
          </w:p>
          <w:p w14:paraId="3005B3F4" w14:textId="77777777" w:rsidR="002B64E8" w:rsidRDefault="002B64E8" w:rsidP="003E6937">
            <w:pPr>
              <w:pStyle w:val="BodyText"/>
              <w:rPr>
                <w:lang w:eastAsia="en-GB"/>
              </w:rPr>
            </w:pPr>
          </w:p>
          <w:p w14:paraId="04E342FA" w14:textId="4B54E2BC" w:rsidR="00EE2510" w:rsidRDefault="00875EC0" w:rsidP="003E6937">
            <w:pPr>
              <w:pStyle w:val="BodyText"/>
              <w:rPr>
                <w:lang w:eastAsia="en-GB"/>
              </w:rPr>
            </w:pPr>
            <w:r>
              <w:rPr>
                <w:lang w:eastAsia="en-GB"/>
              </w:rPr>
              <w:t>Presenting comparative study</w:t>
            </w:r>
            <w:r w:rsidR="00EE2510">
              <w:rPr>
                <w:lang w:eastAsia="en-GB"/>
              </w:rPr>
              <w:t xml:space="preserve"> to class</w:t>
            </w:r>
          </w:p>
        </w:tc>
        <w:tc>
          <w:tcPr>
            <w:tcW w:w="10221" w:type="dxa"/>
            <w:tcMar>
              <w:top w:w="113" w:type="dxa"/>
              <w:bottom w:w="113" w:type="dxa"/>
            </w:tcMar>
          </w:tcPr>
          <w:p w14:paraId="32375D32" w14:textId="27BF8814" w:rsidR="00875EC0" w:rsidRDefault="00875EC0" w:rsidP="002B64E8">
            <w:pPr>
              <w:pStyle w:val="BodyText"/>
              <w:rPr>
                <w:b/>
              </w:rPr>
            </w:pPr>
            <w:r>
              <w:rPr>
                <w:b/>
              </w:rPr>
              <w:t xml:space="preserve">Presentation of the comparative </w:t>
            </w:r>
            <w:r w:rsidR="00286EB9">
              <w:rPr>
                <w:b/>
              </w:rPr>
              <w:t>study</w:t>
            </w:r>
            <w:r>
              <w:rPr>
                <w:b/>
              </w:rPr>
              <w:t xml:space="preserve"> to the class</w:t>
            </w:r>
          </w:p>
          <w:p w14:paraId="79D42993" w14:textId="77777777" w:rsidR="004F0A50" w:rsidRDefault="004F0A50" w:rsidP="002B64E8">
            <w:pPr>
              <w:pStyle w:val="BodyText"/>
              <w:rPr>
                <w:b/>
              </w:rPr>
            </w:pPr>
          </w:p>
          <w:p w14:paraId="0CD0A06C" w14:textId="74BDFC3E" w:rsidR="00EE2510" w:rsidRDefault="00875EC0" w:rsidP="002B64E8">
            <w:pPr>
              <w:pStyle w:val="BodyText"/>
            </w:pPr>
            <w:r w:rsidRPr="00675C4B">
              <w:t xml:space="preserve">In their </w:t>
            </w:r>
            <w:proofErr w:type="gramStart"/>
            <w:r w:rsidRPr="00675C4B">
              <w:t>groups</w:t>
            </w:r>
            <w:proofErr w:type="gramEnd"/>
            <w:r w:rsidRPr="00675C4B">
              <w:t xml:space="preserve"> learners present their research</w:t>
            </w:r>
            <w:r w:rsidR="00675C4B" w:rsidRPr="00675C4B">
              <w:t xml:space="preserve"> to the cla</w:t>
            </w:r>
            <w:r w:rsidRPr="00675C4B">
              <w:t>ss</w:t>
            </w:r>
            <w:r w:rsidR="002B64E8">
              <w:t>.</w:t>
            </w:r>
          </w:p>
          <w:p w14:paraId="59EF1B2A" w14:textId="77777777" w:rsidR="002B64E8" w:rsidRDefault="002B64E8" w:rsidP="002B64E8">
            <w:pPr>
              <w:pStyle w:val="BodyText"/>
            </w:pPr>
          </w:p>
          <w:p w14:paraId="1D8D2592" w14:textId="38B1077E" w:rsidR="00875EC0" w:rsidRDefault="00875EC0" w:rsidP="002B64E8">
            <w:pPr>
              <w:pStyle w:val="BodyText"/>
              <w:rPr>
                <w:b/>
              </w:rPr>
            </w:pPr>
            <w:r w:rsidRPr="00675C4B">
              <w:t>Learners should feed back to the group after their presentation and tel</w:t>
            </w:r>
            <w:r w:rsidR="00675C4B" w:rsidRPr="00675C4B">
              <w:t>l</w:t>
            </w:r>
            <w:r w:rsidRPr="00675C4B">
              <w:t xml:space="preserve"> them what they found interesting and informative about their presentation and what they would have liked to </w:t>
            </w:r>
            <w:r w:rsidR="009B67DF">
              <w:t>know</w:t>
            </w:r>
            <w:r w:rsidRPr="00675C4B">
              <w:t xml:space="preserve"> more about.</w:t>
            </w:r>
            <w:r w:rsidR="00F76C59" w:rsidRPr="002B64E8">
              <w:rPr>
                <w:b/>
              </w:rPr>
              <w:t xml:space="preserve"> (F)</w:t>
            </w:r>
          </w:p>
        </w:tc>
      </w:tr>
      <w:tr w:rsidR="00EE2510" w:rsidRPr="004A4E17" w14:paraId="1DC526B5" w14:textId="77777777" w:rsidTr="003E6937">
        <w:tc>
          <w:tcPr>
            <w:tcW w:w="2265" w:type="dxa"/>
            <w:tcMar>
              <w:top w:w="113" w:type="dxa"/>
              <w:bottom w:w="113" w:type="dxa"/>
            </w:tcMar>
          </w:tcPr>
          <w:p w14:paraId="6BA4B83B" w14:textId="59EC65FF" w:rsidR="00875EC0" w:rsidRPr="00CD5B39" w:rsidRDefault="00875EC0" w:rsidP="003E6937">
            <w:pPr>
              <w:pStyle w:val="BodyText"/>
              <w:rPr>
                <w:b/>
                <w:lang w:eastAsia="en-GB"/>
              </w:rPr>
            </w:pPr>
            <w:r w:rsidRPr="00CD5B39">
              <w:rPr>
                <w:b/>
                <w:lang w:eastAsia="en-GB"/>
              </w:rPr>
              <w:t>Week 7</w:t>
            </w:r>
          </w:p>
          <w:p w14:paraId="14E93778" w14:textId="7CA987DC" w:rsidR="00875EC0" w:rsidRDefault="00875EC0" w:rsidP="003E6937">
            <w:pPr>
              <w:pStyle w:val="BodyText"/>
              <w:rPr>
                <w:lang w:eastAsia="en-GB"/>
              </w:rPr>
            </w:pPr>
            <w:r>
              <w:rPr>
                <w:lang w:eastAsia="en-GB"/>
              </w:rPr>
              <w:t>Decide on a sp</w:t>
            </w:r>
            <w:r w:rsidR="00D024B1">
              <w:rPr>
                <w:lang w:eastAsia="en-GB"/>
              </w:rPr>
              <w:t>ecific brief for the Personal I</w:t>
            </w:r>
            <w:r>
              <w:rPr>
                <w:lang w:eastAsia="en-GB"/>
              </w:rPr>
              <w:t xml:space="preserve">nvestigation </w:t>
            </w:r>
          </w:p>
          <w:p w14:paraId="79A2D21F" w14:textId="77777777" w:rsidR="002B64E8" w:rsidRDefault="002B64E8" w:rsidP="003E6937">
            <w:pPr>
              <w:pStyle w:val="BodyText"/>
              <w:rPr>
                <w:lang w:eastAsia="en-GB"/>
              </w:rPr>
            </w:pPr>
          </w:p>
          <w:p w14:paraId="1DA4E4DB" w14:textId="77777777" w:rsidR="00F76C59" w:rsidRPr="00CD5B39" w:rsidRDefault="00F76C59" w:rsidP="003E6937">
            <w:pPr>
              <w:pStyle w:val="BodyText"/>
              <w:rPr>
                <w:b/>
                <w:color w:val="E21951"/>
                <w:lang w:eastAsia="en-GB"/>
              </w:rPr>
            </w:pPr>
            <w:r w:rsidRPr="00CD5B39">
              <w:rPr>
                <w:b/>
                <w:color w:val="E21951"/>
                <w:lang w:eastAsia="en-GB"/>
              </w:rPr>
              <w:t>KC1</w:t>
            </w:r>
          </w:p>
          <w:p w14:paraId="0FF6D388" w14:textId="1FDA8820" w:rsidR="00EE2510" w:rsidRDefault="00F76C59" w:rsidP="003E6937">
            <w:pPr>
              <w:pStyle w:val="BodyText"/>
              <w:rPr>
                <w:lang w:eastAsia="en-GB"/>
              </w:rPr>
            </w:pPr>
            <w:r w:rsidRPr="00CD5B39">
              <w:rPr>
                <w:b/>
                <w:color w:val="E21951"/>
                <w:lang w:eastAsia="en-GB"/>
              </w:rPr>
              <w:t>KC3</w:t>
            </w:r>
          </w:p>
        </w:tc>
        <w:tc>
          <w:tcPr>
            <w:tcW w:w="2109" w:type="dxa"/>
            <w:tcMar>
              <w:top w:w="113" w:type="dxa"/>
              <w:bottom w:w="113" w:type="dxa"/>
            </w:tcMar>
          </w:tcPr>
          <w:p w14:paraId="0B1DAFF9" w14:textId="42CFC5C8" w:rsidR="00EE2510" w:rsidRDefault="00875EC0" w:rsidP="00CD5B39">
            <w:pPr>
              <w:pStyle w:val="BodyText"/>
              <w:rPr>
                <w:lang w:eastAsia="en-GB"/>
              </w:rPr>
            </w:pPr>
            <w:r>
              <w:rPr>
                <w:lang w:eastAsia="en-GB"/>
              </w:rPr>
              <w:t>Learners decide</w:t>
            </w:r>
            <w:r w:rsidR="00D024B1">
              <w:rPr>
                <w:lang w:eastAsia="en-GB"/>
              </w:rPr>
              <w:t xml:space="preserve"> on a specific brief for their Personal I</w:t>
            </w:r>
            <w:r>
              <w:rPr>
                <w:lang w:eastAsia="en-GB"/>
              </w:rPr>
              <w:t>nvestigation in consultation with the teacher</w:t>
            </w:r>
            <w:r w:rsidRPr="00D92836">
              <w:rPr>
                <w:color w:val="008000"/>
                <w:lang w:eastAsia="en-GB"/>
              </w:rPr>
              <w:t xml:space="preserve"> </w:t>
            </w:r>
          </w:p>
        </w:tc>
        <w:tc>
          <w:tcPr>
            <w:tcW w:w="10221" w:type="dxa"/>
            <w:tcMar>
              <w:top w:w="113" w:type="dxa"/>
              <w:bottom w:w="113" w:type="dxa"/>
            </w:tcMar>
          </w:tcPr>
          <w:p w14:paraId="6831B810" w14:textId="6B555196" w:rsidR="009B67DF" w:rsidRDefault="009B67DF" w:rsidP="002B64E8">
            <w:pPr>
              <w:pStyle w:val="BodyText"/>
              <w:rPr>
                <w:b/>
              </w:rPr>
            </w:pPr>
            <w:r>
              <w:rPr>
                <w:b/>
              </w:rPr>
              <w:t xml:space="preserve">Learners create a specific brief for </w:t>
            </w:r>
            <w:r w:rsidR="006C7AF5">
              <w:rPr>
                <w:b/>
              </w:rPr>
              <w:t>C</w:t>
            </w:r>
            <w:r>
              <w:rPr>
                <w:b/>
              </w:rPr>
              <w:t>omponent</w:t>
            </w:r>
            <w:r w:rsidR="008F756B">
              <w:rPr>
                <w:b/>
              </w:rPr>
              <w:t xml:space="preserve"> 3</w:t>
            </w:r>
            <w:r w:rsidR="006C7AF5">
              <w:rPr>
                <w:b/>
              </w:rPr>
              <w:t xml:space="preserve">: </w:t>
            </w:r>
            <w:r w:rsidR="00D024B1">
              <w:rPr>
                <w:b/>
              </w:rPr>
              <w:t>Personal I</w:t>
            </w:r>
            <w:r>
              <w:rPr>
                <w:b/>
              </w:rPr>
              <w:t>nvestigation.</w:t>
            </w:r>
          </w:p>
          <w:p w14:paraId="0177B5FD" w14:textId="77777777" w:rsidR="009B67DF" w:rsidRDefault="009B67DF" w:rsidP="002B64E8">
            <w:pPr>
              <w:pStyle w:val="BodyText"/>
              <w:rPr>
                <w:b/>
              </w:rPr>
            </w:pPr>
          </w:p>
          <w:p w14:paraId="017CAE6D" w14:textId="34FD84ED" w:rsidR="00EE2510" w:rsidRDefault="009B67DF" w:rsidP="002B64E8">
            <w:pPr>
              <w:pStyle w:val="BodyText"/>
            </w:pPr>
            <w:r>
              <w:t xml:space="preserve">Learners </w:t>
            </w:r>
            <w:r w:rsidRPr="009B67DF">
              <w:t>r</w:t>
            </w:r>
            <w:r w:rsidR="00D024B1">
              <w:t>eflect on the</w:t>
            </w:r>
            <w:r w:rsidR="008F756B">
              <w:t xml:space="preserve"> review of their work</w:t>
            </w:r>
            <w:r w:rsidR="00D024B1">
              <w:t xml:space="preserve"> </w:t>
            </w:r>
            <w:r w:rsidR="00DF3E3E">
              <w:t>from W</w:t>
            </w:r>
            <w:r w:rsidR="008F756B">
              <w:t xml:space="preserve">eek 2, </w:t>
            </w:r>
            <w:r w:rsidRPr="009B67DF">
              <w:t>as well as their experience of presenting a mini research project</w:t>
            </w:r>
            <w:r>
              <w:t>,</w:t>
            </w:r>
            <w:r w:rsidRPr="009B67DF">
              <w:t xml:space="preserve"> and select an appropriate </w:t>
            </w:r>
            <w:r w:rsidR="00D024B1">
              <w:t>and achievable theme for their P</w:t>
            </w:r>
            <w:r w:rsidRPr="009B67DF">
              <w:t>erson</w:t>
            </w:r>
            <w:r w:rsidR="00D024B1">
              <w:t>al I</w:t>
            </w:r>
            <w:r w:rsidRPr="009B67DF">
              <w:t>nvestigation.</w:t>
            </w:r>
          </w:p>
          <w:p w14:paraId="273C35A2" w14:textId="77777777" w:rsidR="009B67DF" w:rsidRDefault="009B67DF" w:rsidP="002B64E8">
            <w:pPr>
              <w:pStyle w:val="BodyText"/>
            </w:pPr>
          </w:p>
          <w:p w14:paraId="57EC6629" w14:textId="3CBC8A36" w:rsidR="009B67DF" w:rsidRDefault="009B67DF" w:rsidP="002B64E8">
            <w:pPr>
              <w:pStyle w:val="BodyText"/>
            </w:pPr>
            <w:r>
              <w:t xml:space="preserve">This could be </w:t>
            </w:r>
            <w:r w:rsidR="006C7AF5">
              <w:t xml:space="preserve">carried out </w:t>
            </w:r>
            <w:r>
              <w:t xml:space="preserve">in their small groups, in pairs or individually. It is important that learners create a brief that identifies aspects of art </w:t>
            </w:r>
            <w:r w:rsidR="00A605C6">
              <w:t>and</w:t>
            </w:r>
            <w:r>
              <w:t xml:space="preserve"> design they will research, where they will get </w:t>
            </w:r>
            <w:r w:rsidR="006F102A">
              <w:t>first-hand</w:t>
            </w:r>
            <w:r>
              <w:t xml:space="preserve"> experience of this, and what direction their research will take.</w:t>
            </w:r>
          </w:p>
          <w:p w14:paraId="0707B4F9" w14:textId="77777777" w:rsidR="00097C2F" w:rsidRDefault="00097C2F" w:rsidP="002B64E8">
            <w:pPr>
              <w:pStyle w:val="BodyText"/>
            </w:pPr>
          </w:p>
          <w:p w14:paraId="063F4B2E" w14:textId="11ACB588" w:rsidR="009B67DF" w:rsidRDefault="009B67DF" w:rsidP="002B64E8">
            <w:pPr>
              <w:pStyle w:val="BodyText"/>
            </w:pPr>
            <w:r>
              <w:t xml:space="preserve">You may want to give some examples of briefs. However, it is important that learners work to their individual interests and strengths, which may be linked directly to some aspect of their work from </w:t>
            </w:r>
            <w:r w:rsidR="00A605C6">
              <w:t>C</w:t>
            </w:r>
            <w:r>
              <w:t xml:space="preserve">omponent 1 </w:t>
            </w:r>
            <w:r w:rsidR="00A605C6">
              <w:t>and/</w:t>
            </w:r>
            <w:r>
              <w:t xml:space="preserve">or </w:t>
            </w:r>
            <w:r w:rsidR="00A605C6">
              <w:t>C</w:t>
            </w:r>
            <w:r>
              <w:t xml:space="preserve">omponent 2, or they may want to work in a new direction. </w:t>
            </w:r>
          </w:p>
          <w:p w14:paraId="7BBC6F53" w14:textId="77777777" w:rsidR="00097C2F" w:rsidRDefault="00097C2F" w:rsidP="002B64E8">
            <w:pPr>
              <w:pStyle w:val="BodyText"/>
            </w:pPr>
          </w:p>
          <w:p w14:paraId="2CC531E7" w14:textId="77777777" w:rsidR="009B67DF" w:rsidRDefault="009B67DF" w:rsidP="002B64E8">
            <w:pPr>
              <w:pStyle w:val="BodyText"/>
            </w:pPr>
            <w:r>
              <w:t>Some ideas could be;</w:t>
            </w:r>
          </w:p>
          <w:p w14:paraId="64491F03" w14:textId="66C6AAD8" w:rsidR="009B67DF" w:rsidRDefault="009B67DF" w:rsidP="003E2368">
            <w:pPr>
              <w:pStyle w:val="BodyText"/>
              <w:numPr>
                <w:ilvl w:val="0"/>
                <w:numId w:val="37"/>
              </w:numPr>
            </w:pPr>
            <w:r>
              <w:t xml:space="preserve">A study into the use of light </w:t>
            </w:r>
            <w:r w:rsidR="00915D0D">
              <w:t xml:space="preserve">in still life paintings from the </w:t>
            </w:r>
            <w:r w:rsidR="008F756B">
              <w:t>17</w:t>
            </w:r>
            <w:r w:rsidR="00915D0D" w:rsidRPr="00915D0D">
              <w:rPr>
                <w:vertAlign w:val="superscript"/>
              </w:rPr>
              <w:t>th</w:t>
            </w:r>
            <w:r w:rsidR="00915D0D">
              <w:t xml:space="preserve"> centu</w:t>
            </w:r>
            <w:r w:rsidR="00CD5B39">
              <w:t>ry</w:t>
            </w:r>
          </w:p>
          <w:p w14:paraId="1C5B3B83" w14:textId="2494A9C8" w:rsidR="00915D0D" w:rsidRDefault="00915D0D" w:rsidP="003E2368">
            <w:pPr>
              <w:pStyle w:val="BodyText"/>
              <w:numPr>
                <w:ilvl w:val="0"/>
                <w:numId w:val="37"/>
              </w:numPr>
            </w:pPr>
            <w:r>
              <w:t xml:space="preserve">How have </w:t>
            </w:r>
            <w:r w:rsidR="00347312">
              <w:t xml:space="preserve">artists </w:t>
            </w:r>
            <w:r>
              <w:t xml:space="preserve">represented the </w:t>
            </w:r>
            <w:r w:rsidR="008F756B">
              <w:t>advance</w:t>
            </w:r>
            <w:r>
              <w:t xml:space="preserve"> of digital technology </w:t>
            </w:r>
          </w:p>
          <w:p w14:paraId="301031B7" w14:textId="5B2EB0B0" w:rsidR="00915D0D" w:rsidRDefault="00915D0D" w:rsidP="003E2368">
            <w:pPr>
              <w:pStyle w:val="BodyText"/>
              <w:numPr>
                <w:ilvl w:val="0"/>
                <w:numId w:val="37"/>
              </w:numPr>
            </w:pPr>
            <w:r>
              <w:t>The use of architecture design to create a space of worship</w:t>
            </w:r>
          </w:p>
          <w:p w14:paraId="293D341E" w14:textId="5FBAE3FB" w:rsidR="00915D0D" w:rsidRDefault="00915D0D" w:rsidP="003E2368">
            <w:pPr>
              <w:pStyle w:val="BodyText"/>
              <w:numPr>
                <w:ilvl w:val="0"/>
                <w:numId w:val="37"/>
              </w:numPr>
            </w:pPr>
            <w:r>
              <w:t>An analysis of sculpture informed by the local landscape</w:t>
            </w:r>
            <w:r w:rsidR="008F756B">
              <w:t>/cityscape</w:t>
            </w:r>
          </w:p>
          <w:p w14:paraId="4DB664A3" w14:textId="21C17B22" w:rsidR="00915D0D" w:rsidRDefault="00915D0D" w:rsidP="003E2368">
            <w:pPr>
              <w:pStyle w:val="BodyText"/>
              <w:numPr>
                <w:ilvl w:val="0"/>
                <w:numId w:val="37"/>
              </w:numPr>
            </w:pPr>
            <w:r>
              <w:t xml:space="preserve">A comparison of the use of colour in portraits by </w:t>
            </w:r>
            <w:r w:rsidR="00340015">
              <w:t>Henri</w:t>
            </w:r>
            <w:r w:rsidR="008F756B">
              <w:t xml:space="preserve"> </w:t>
            </w:r>
            <w:r>
              <w:t xml:space="preserve">Matisse and </w:t>
            </w:r>
            <w:r w:rsidR="00340015">
              <w:t xml:space="preserve">Pablo Picasso (or </w:t>
            </w:r>
            <w:r w:rsidR="00A605C6">
              <w:t xml:space="preserve">two </w:t>
            </w:r>
            <w:r w:rsidR="00340015">
              <w:t>local artists)</w:t>
            </w:r>
            <w:r w:rsidR="00CD5B39">
              <w:t>.</w:t>
            </w:r>
          </w:p>
          <w:p w14:paraId="693F932F" w14:textId="77777777" w:rsidR="00097C2F" w:rsidRDefault="00097C2F" w:rsidP="00860E1A">
            <w:pPr>
              <w:pStyle w:val="BodyText"/>
            </w:pPr>
          </w:p>
          <w:p w14:paraId="5D56EC68" w14:textId="4822A028" w:rsidR="00CD5B39" w:rsidRDefault="00097C2F" w:rsidP="002B64E8">
            <w:pPr>
              <w:pStyle w:val="BodyText"/>
            </w:pPr>
            <w:r>
              <w:t>Learners should present to you a plan that outlines the area of study, title and where appropriate, list of source material to be consulted.</w:t>
            </w:r>
          </w:p>
          <w:p w14:paraId="496ACFF7" w14:textId="77777777" w:rsidR="00CD5B39" w:rsidRDefault="00CD5B39" w:rsidP="002B64E8">
            <w:pPr>
              <w:pStyle w:val="BodyText"/>
            </w:pPr>
          </w:p>
          <w:p w14:paraId="6C119228" w14:textId="77777777" w:rsidR="00216DE3" w:rsidRPr="00216DE3" w:rsidRDefault="00216DE3" w:rsidP="00216DE3">
            <w:pPr>
              <w:pStyle w:val="BodyText"/>
            </w:pPr>
            <w:r w:rsidRPr="00216DE3">
              <w:lastRenderedPageBreak/>
              <w:t xml:space="preserve">Outline proposal forms are no longer in use for this syllabus for entries from 2022 series onwards. As part of teaching, you should give guidance and feedback to candidates on whether their coursework, essay or project title is suitable. </w:t>
            </w:r>
          </w:p>
          <w:p w14:paraId="792104AF" w14:textId="0E89269A" w:rsidR="00216DE3" w:rsidRPr="00216DE3" w:rsidRDefault="00216DE3" w:rsidP="00216DE3">
            <w:pPr>
              <w:pStyle w:val="BodyText"/>
            </w:pPr>
            <w:r w:rsidRPr="00216DE3">
              <w:t xml:space="preserve">For guidance on developing suitable titles for coursework, essays or projects go to our </w:t>
            </w:r>
            <w:hyperlink r:id="rId56" w:history="1">
              <w:r w:rsidRPr="00860E1A">
                <w:rPr>
                  <w:rStyle w:val="Hyperlink"/>
                  <w:rFonts w:cs="Arial"/>
                  <w:color w:val="4A4A4A"/>
                </w:rPr>
                <w:t>School Support Hub</w:t>
              </w:r>
            </w:hyperlink>
            <w:r w:rsidRPr="00216DE3">
              <w:t xml:space="preserve"> </w:t>
            </w:r>
          </w:p>
          <w:p w14:paraId="0CF49357" w14:textId="5E2C9962" w:rsidR="00097C2F" w:rsidRPr="009B67DF" w:rsidRDefault="00216DE3" w:rsidP="00216DE3">
            <w:pPr>
              <w:pStyle w:val="BodyText"/>
            </w:pPr>
            <w:r w:rsidRPr="00216DE3">
              <w:t xml:space="preserve">For further information, see the </w:t>
            </w:r>
            <w:hyperlink r:id="rId57" w:history="1">
              <w:r w:rsidRPr="00860E1A">
                <w:rPr>
                  <w:rStyle w:val="Hyperlink"/>
                  <w:rFonts w:cs="Arial"/>
                  <w:color w:val="4A4A4A"/>
                </w:rPr>
                <w:t>Cambridge Handbook</w:t>
              </w:r>
            </w:hyperlink>
            <w:r w:rsidRPr="00216DE3">
              <w:t xml:space="preserve"> for the relevant year of assessment</w:t>
            </w:r>
            <w:r w:rsidR="00860E1A">
              <w:t>.</w:t>
            </w:r>
          </w:p>
        </w:tc>
      </w:tr>
      <w:tr w:rsidR="00875EC0" w:rsidRPr="004A4E17" w14:paraId="05E64C3F" w14:textId="77777777" w:rsidTr="003E6937">
        <w:tc>
          <w:tcPr>
            <w:tcW w:w="2265" w:type="dxa"/>
            <w:tcMar>
              <w:top w:w="113" w:type="dxa"/>
              <w:bottom w:w="113" w:type="dxa"/>
            </w:tcMar>
          </w:tcPr>
          <w:p w14:paraId="03653C06" w14:textId="160D9840" w:rsidR="00875EC0" w:rsidRPr="00CD5B39" w:rsidRDefault="00875EC0" w:rsidP="003E6937">
            <w:pPr>
              <w:pStyle w:val="BodyText"/>
              <w:rPr>
                <w:b/>
                <w:lang w:eastAsia="en-GB"/>
              </w:rPr>
            </w:pPr>
            <w:r w:rsidRPr="00CD5B39">
              <w:rPr>
                <w:b/>
                <w:lang w:eastAsia="en-GB"/>
              </w:rPr>
              <w:lastRenderedPageBreak/>
              <w:t>Week</w:t>
            </w:r>
            <w:r w:rsidR="00CD5B39" w:rsidRPr="00CD5B39">
              <w:rPr>
                <w:b/>
                <w:lang w:eastAsia="en-GB"/>
              </w:rPr>
              <w:t>s</w:t>
            </w:r>
            <w:r w:rsidRPr="00CD5B39">
              <w:rPr>
                <w:b/>
                <w:lang w:eastAsia="en-GB"/>
              </w:rPr>
              <w:t xml:space="preserve"> 8</w:t>
            </w:r>
            <w:r w:rsidR="00CD5B39" w:rsidRPr="00CD5B39">
              <w:rPr>
                <w:b/>
                <w:lang w:eastAsia="en-GB"/>
              </w:rPr>
              <w:t>–</w:t>
            </w:r>
            <w:r w:rsidRPr="00CD5B39">
              <w:rPr>
                <w:b/>
                <w:lang w:eastAsia="en-GB"/>
              </w:rPr>
              <w:t>10</w:t>
            </w:r>
          </w:p>
          <w:p w14:paraId="6325D94A" w14:textId="3C4D6904" w:rsidR="00875EC0" w:rsidRDefault="00F76C59" w:rsidP="003E6937">
            <w:pPr>
              <w:pStyle w:val="BodyText"/>
              <w:rPr>
                <w:lang w:eastAsia="en-GB"/>
              </w:rPr>
            </w:pPr>
            <w:r>
              <w:rPr>
                <w:lang w:eastAsia="en-GB"/>
              </w:rPr>
              <w:t>Artist research</w:t>
            </w:r>
          </w:p>
          <w:p w14:paraId="00C29BBE" w14:textId="77777777" w:rsidR="00CD5B39" w:rsidRDefault="00CD5B39" w:rsidP="003E6937">
            <w:pPr>
              <w:pStyle w:val="BodyText"/>
              <w:rPr>
                <w:lang w:eastAsia="en-GB"/>
              </w:rPr>
            </w:pPr>
          </w:p>
          <w:p w14:paraId="3E0DC4E6" w14:textId="77777777" w:rsidR="008D0776" w:rsidRPr="00CD5B39" w:rsidRDefault="008D0776" w:rsidP="003E6937">
            <w:pPr>
              <w:pStyle w:val="BodyText"/>
              <w:rPr>
                <w:b/>
                <w:color w:val="E21951"/>
                <w:lang w:eastAsia="en-GB"/>
              </w:rPr>
            </w:pPr>
            <w:r w:rsidRPr="00CD5B39">
              <w:rPr>
                <w:b/>
                <w:color w:val="E21951"/>
                <w:lang w:eastAsia="en-GB"/>
              </w:rPr>
              <w:t>KC1</w:t>
            </w:r>
          </w:p>
          <w:p w14:paraId="1E9ED355" w14:textId="77777777" w:rsidR="008D0776" w:rsidRPr="00CD5B39" w:rsidRDefault="008D0776" w:rsidP="003E6937">
            <w:pPr>
              <w:pStyle w:val="BodyText"/>
              <w:rPr>
                <w:b/>
                <w:color w:val="E21951"/>
                <w:lang w:eastAsia="en-GB"/>
              </w:rPr>
            </w:pPr>
            <w:r w:rsidRPr="00CD5B39">
              <w:rPr>
                <w:b/>
                <w:color w:val="E21951"/>
                <w:lang w:eastAsia="en-GB"/>
              </w:rPr>
              <w:t>KC5</w:t>
            </w:r>
          </w:p>
          <w:p w14:paraId="668A472B" w14:textId="76D6E8AC" w:rsidR="008D0776" w:rsidRDefault="008D0776" w:rsidP="003E6937">
            <w:pPr>
              <w:pStyle w:val="BodyText"/>
              <w:rPr>
                <w:lang w:eastAsia="en-GB"/>
              </w:rPr>
            </w:pPr>
            <w:r w:rsidRPr="00CD5B39">
              <w:rPr>
                <w:b/>
                <w:color w:val="E21951"/>
                <w:lang w:eastAsia="en-GB"/>
              </w:rPr>
              <w:t>KC6</w:t>
            </w:r>
          </w:p>
        </w:tc>
        <w:tc>
          <w:tcPr>
            <w:tcW w:w="2109" w:type="dxa"/>
            <w:tcMar>
              <w:top w:w="113" w:type="dxa"/>
              <w:bottom w:w="113" w:type="dxa"/>
            </w:tcMar>
          </w:tcPr>
          <w:p w14:paraId="5A8B83BD" w14:textId="1FB014FA" w:rsidR="008D0776" w:rsidRDefault="00812BE1" w:rsidP="003E6937">
            <w:pPr>
              <w:pStyle w:val="BodyText"/>
              <w:rPr>
                <w:lang w:eastAsia="en-GB"/>
              </w:rPr>
            </w:pPr>
            <w:r>
              <w:rPr>
                <w:lang w:eastAsia="en-GB"/>
              </w:rPr>
              <w:t>AO1 R</w:t>
            </w:r>
            <w:r w:rsidR="00F76C59" w:rsidRPr="00CA5C36">
              <w:rPr>
                <w:lang w:eastAsia="en-GB"/>
              </w:rPr>
              <w:t xml:space="preserve">ecord ideas observations and insights relevant to intentions, reflecting critically </w:t>
            </w:r>
            <w:r w:rsidR="008D0776" w:rsidRPr="00CA5C36">
              <w:rPr>
                <w:lang w:eastAsia="en-GB"/>
              </w:rPr>
              <w:t>on work and progress</w:t>
            </w:r>
          </w:p>
          <w:p w14:paraId="412181A1" w14:textId="77777777" w:rsidR="00CD5B39" w:rsidRPr="00CA5C36" w:rsidRDefault="00CD5B39" w:rsidP="003E6937">
            <w:pPr>
              <w:pStyle w:val="BodyText"/>
              <w:rPr>
                <w:lang w:eastAsia="en-GB"/>
              </w:rPr>
            </w:pPr>
          </w:p>
          <w:p w14:paraId="5D2BD05D" w14:textId="7B516B86" w:rsidR="008D0776" w:rsidRPr="00CA5C36" w:rsidRDefault="00812BE1" w:rsidP="003E6937">
            <w:pPr>
              <w:pStyle w:val="BodyText"/>
              <w:rPr>
                <w:lang w:eastAsia="en-GB"/>
              </w:rPr>
            </w:pPr>
            <w:r>
              <w:rPr>
                <w:lang w:eastAsia="en-GB"/>
              </w:rPr>
              <w:t>AO3 D</w:t>
            </w:r>
            <w:r w:rsidR="008D0776" w:rsidRPr="00CA5C36">
              <w:rPr>
                <w:lang w:eastAsia="en-GB"/>
              </w:rPr>
              <w:t>evelop ideas through investigations informed by contextual and other sources, demonstrating critical understanding</w:t>
            </w:r>
          </w:p>
          <w:p w14:paraId="4415810C" w14:textId="77777777" w:rsidR="00CD5B39" w:rsidRDefault="00CD5B39" w:rsidP="003E6937">
            <w:pPr>
              <w:pStyle w:val="BodyText"/>
              <w:rPr>
                <w:lang w:eastAsia="en-GB"/>
              </w:rPr>
            </w:pPr>
          </w:p>
          <w:p w14:paraId="366AEFFC" w14:textId="6207109F" w:rsidR="00875EC0" w:rsidRPr="00CA5C36" w:rsidRDefault="00875EC0" w:rsidP="003E6937">
            <w:pPr>
              <w:pStyle w:val="BodyText"/>
              <w:rPr>
                <w:lang w:eastAsia="en-GB"/>
              </w:rPr>
            </w:pPr>
            <w:r w:rsidRPr="00CA5C36">
              <w:rPr>
                <w:lang w:eastAsia="en-GB"/>
              </w:rPr>
              <w:t>Artist research learner led</w:t>
            </w:r>
          </w:p>
          <w:p w14:paraId="5E227ABD" w14:textId="77777777" w:rsidR="00CD5B39" w:rsidRDefault="00CD5B39" w:rsidP="003E6937">
            <w:pPr>
              <w:pStyle w:val="BodyText"/>
              <w:rPr>
                <w:lang w:eastAsia="en-GB"/>
              </w:rPr>
            </w:pPr>
          </w:p>
          <w:p w14:paraId="61D9399A" w14:textId="2089B647" w:rsidR="00875EC0" w:rsidRPr="00D92836" w:rsidRDefault="00875EC0" w:rsidP="003E6937">
            <w:pPr>
              <w:pStyle w:val="BodyText"/>
              <w:rPr>
                <w:color w:val="008000"/>
                <w:lang w:eastAsia="en-GB"/>
              </w:rPr>
            </w:pPr>
            <w:r w:rsidRPr="00CA5C36">
              <w:rPr>
                <w:lang w:eastAsia="en-GB"/>
              </w:rPr>
              <w:t>Written work 1500 words</w:t>
            </w:r>
          </w:p>
        </w:tc>
        <w:tc>
          <w:tcPr>
            <w:tcW w:w="10221" w:type="dxa"/>
            <w:tcMar>
              <w:top w:w="113" w:type="dxa"/>
              <w:bottom w:w="113" w:type="dxa"/>
            </w:tcMar>
          </w:tcPr>
          <w:p w14:paraId="7E4B04BC" w14:textId="26FE1785" w:rsidR="002A2073" w:rsidRDefault="002A2073" w:rsidP="003E6937">
            <w:pPr>
              <w:pStyle w:val="BodyText"/>
              <w:rPr>
                <w:b/>
              </w:rPr>
            </w:pPr>
            <w:r>
              <w:rPr>
                <w:b/>
              </w:rPr>
              <w:t>Gather research</w:t>
            </w:r>
          </w:p>
          <w:p w14:paraId="7CD913A4" w14:textId="77777777" w:rsidR="004F0A50" w:rsidRDefault="004F0A50" w:rsidP="003E6937">
            <w:pPr>
              <w:pStyle w:val="BodyText"/>
              <w:rPr>
                <w:b/>
              </w:rPr>
            </w:pPr>
          </w:p>
          <w:p w14:paraId="0A37A7D8" w14:textId="1E1FCAB6" w:rsidR="00BA4ADB" w:rsidRDefault="002A2073" w:rsidP="002B64E8">
            <w:pPr>
              <w:pStyle w:val="BodyText"/>
            </w:pPr>
            <w:r w:rsidRPr="002A2073">
              <w:t xml:space="preserve">Learners spend the following </w:t>
            </w:r>
            <w:r w:rsidR="006F102A">
              <w:t>three weeks</w:t>
            </w:r>
            <w:r>
              <w:t xml:space="preserve"> gathering research into their chosen </w:t>
            </w:r>
            <w:r w:rsidR="00D4144D">
              <w:t>theme</w:t>
            </w:r>
            <w:r>
              <w:t>. This</w:t>
            </w:r>
            <w:r w:rsidR="00CA7840">
              <w:t xml:space="preserve"> will depend on the</w:t>
            </w:r>
            <w:r w:rsidR="00A605C6">
              <w:t xml:space="preserve"> theme of </w:t>
            </w:r>
            <w:r w:rsidR="006F102A">
              <w:t>their Personal</w:t>
            </w:r>
            <w:r w:rsidR="00CA7840">
              <w:t xml:space="preserve"> I</w:t>
            </w:r>
            <w:r w:rsidR="007D2AD8">
              <w:t xml:space="preserve">nvestigation </w:t>
            </w:r>
            <w:r>
              <w:t xml:space="preserve">and will include research from primary sources such as visits to local galleries, studios or buildings or contact with local </w:t>
            </w:r>
            <w:r w:rsidR="006F102A">
              <w:t>artist’s</w:t>
            </w:r>
            <w:r>
              <w:t xml:space="preserve"> designers or crafts people. </w:t>
            </w:r>
            <w:r w:rsidR="008D0776">
              <w:t>(I)</w:t>
            </w:r>
          </w:p>
          <w:p w14:paraId="61413401" w14:textId="77777777" w:rsidR="00BA4ADB" w:rsidRDefault="00BA4ADB" w:rsidP="003E6937">
            <w:pPr>
              <w:pStyle w:val="BodyText"/>
              <w:ind w:left="720"/>
            </w:pPr>
          </w:p>
          <w:p w14:paraId="2DCBBF4C" w14:textId="142EC4D1" w:rsidR="00875EC0" w:rsidRDefault="007D2AD8" w:rsidP="002B64E8">
            <w:pPr>
              <w:pStyle w:val="BodyText"/>
            </w:pPr>
            <w:r>
              <w:t>Learners should explore art specific language and technical vocabulary relevant to</w:t>
            </w:r>
            <w:r w:rsidR="0015407A">
              <w:t xml:space="preserve"> t</w:t>
            </w:r>
            <w:r>
              <w:t>heir theme, for example if they</w:t>
            </w:r>
            <w:r w:rsidR="0015407A">
              <w:t xml:space="preserve"> are resear</w:t>
            </w:r>
            <w:r>
              <w:t xml:space="preserve">ching elements of </w:t>
            </w:r>
            <w:proofErr w:type="gramStart"/>
            <w:r>
              <w:t>Photography</w:t>
            </w:r>
            <w:proofErr w:type="gramEnd"/>
            <w:r>
              <w:t xml:space="preserve"> they should be aware of terms and vocabulary such as aperture, </w:t>
            </w:r>
            <w:r w:rsidR="0015407A">
              <w:t>exposure and</w:t>
            </w:r>
            <w:r>
              <w:t xml:space="preserve"> depth of field</w:t>
            </w:r>
            <w:r w:rsidR="0015407A">
              <w:t xml:space="preserve"> as well as art specialist language describing the formal elements such as</w:t>
            </w:r>
            <w:r w:rsidR="00916262">
              <w:t xml:space="preserve"> complementary, contrasting, harmonious or primary secondary te</w:t>
            </w:r>
            <w:r w:rsidR="00347312">
              <w:t>rtiar</w:t>
            </w:r>
            <w:r w:rsidR="00340015">
              <w:t>y when describing colour. Remind learners to u</w:t>
            </w:r>
            <w:r w:rsidR="00916262">
              <w:t>se the glossary of art words produced in the first project and get learners to build on this</w:t>
            </w:r>
            <w:r w:rsidR="00340015">
              <w:t>,</w:t>
            </w:r>
            <w:r w:rsidR="00916262">
              <w:t xml:space="preserve"> relevant to their chosen theme.</w:t>
            </w:r>
          </w:p>
          <w:p w14:paraId="7C768EB0" w14:textId="77777777" w:rsidR="002A2073" w:rsidRDefault="002A2073" w:rsidP="002B64E8">
            <w:pPr>
              <w:pStyle w:val="BodyText"/>
            </w:pPr>
          </w:p>
          <w:p w14:paraId="08EB59C8" w14:textId="5F3E514F" w:rsidR="00347312" w:rsidRPr="00347312" w:rsidRDefault="00347312" w:rsidP="003E2368">
            <w:pPr>
              <w:pStyle w:val="BodyText"/>
              <w:numPr>
                <w:ilvl w:val="0"/>
                <w:numId w:val="38"/>
              </w:numPr>
              <w:ind w:left="360"/>
              <w:rPr>
                <w:b/>
              </w:rPr>
            </w:pPr>
            <w:r w:rsidRPr="00347312">
              <w:rPr>
                <w:b/>
              </w:rPr>
              <w:t>Identify key works for research</w:t>
            </w:r>
            <w:r w:rsidR="00BE1B1B">
              <w:rPr>
                <w:b/>
              </w:rPr>
              <w:t xml:space="preserve"> from primary source</w:t>
            </w:r>
          </w:p>
          <w:p w14:paraId="3712BE4B" w14:textId="44B06628" w:rsidR="00BE1B1B" w:rsidRDefault="00BE1B1B" w:rsidP="002B64E8">
            <w:pPr>
              <w:pStyle w:val="BodyText"/>
            </w:pPr>
            <w:r>
              <w:t xml:space="preserve">During the initial research learners should select at least </w:t>
            </w:r>
            <w:r w:rsidR="00A605C6">
              <w:t xml:space="preserve">two </w:t>
            </w:r>
            <w:r>
              <w:t xml:space="preserve">pieces of work to analyse and research. When viewing work first </w:t>
            </w:r>
            <w:proofErr w:type="gramStart"/>
            <w:r>
              <w:t>hand</w:t>
            </w:r>
            <w:proofErr w:type="gramEnd"/>
            <w:r>
              <w:t xml:space="preserve"> </w:t>
            </w:r>
            <w:r w:rsidR="00340015">
              <w:t xml:space="preserve">they should </w:t>
            </w:r>
            <w:r>
              <w:t>focus on recording</w:t>
            </w:r>
            <w:r w:rsidR="00D4144D">
              <w:t xml:space="preserve"> and documenting what they observe</w:t>
            </w:r>
            <w:r>
              <w:t xml:space="preserve">. </w:t>
            </w:r>
          </w:p>
          <w:p w14:paraId="16E0B74E" w14:textId="2A1B8532" w:rsidR="00BE1B1B" w:rsidRDefault="00BE1B1B" w:rsidP="003E2368">
            <w:pPr>
              <w:pStyle w:val="BodyText"/>
              <w:numPr>
                <w:ilvl w:val="0"/>
                <w:numId w:val="39"/>
              </w:numPr>
            </w:pPr>
            <w:r>
              <w:t>Sketches and photographs of the work analysing composition, structure, layout or any of the formal elements. Make</w:t>
            </w:r>
            <w:r w:rsidR="000843BA">
              <w:t xml:space="preserve"> studies</w:t>
            </w:r>
            <w:r>
              <w:t xml:space="preserve"> showi</w:t>
            </w:r>
            <w:r w:rsidR="000843BA">
              <w:t>ng use of colour, techniques and</w:t>
            </w:r>
            <w:r>
              <w:t xml:space="preserve"> materials, or samples of processes such as weaving, printing, or construction depending on </w:t>
            </w:r>
            <w:r w:rsidR="00F94A28">
              <w:t xml:space="preserve">the </w:t>
            </w:r>
            <w:r>
              <w:t>area of study</w:t>
            </w:r>
          </w:p>
          <w:p w14:paraId="6C804653" w14:textId="146B3E84" w:rsidR="00BE1B1B" w:rsidRDefault="00F94A28" w:rsidP="003E2368">
            <w:pPr>
              <w:pStyle w:val="BodyText"/>
              <w:numPr>
                <w:ilvl w:val="0"/>
                <w:numId w:val="39"/>
              </w:numPr>
            </w:pPr>
            <w:r>
              <w:t>Make w</w:t>
            </w:r>
            <w:r w:rsidR="00BE1B1B">
              <w:t>ritten notes describing what they see</w:t>
            </w:r>
          </w:p>
          <w:p w14:paraId="56BB6BA9" w14:textId="1EA688A8" w:rsidR="00BE1B1B" w:rsidRDefault="00F94A28" w:rsidP="003E2368">
            <w:pPr>
              <w:pStyle w:val="BodyText"/>
              <w:numPr>
                <w:ilvl w:val="0"/>
                <w:numId w:val="39"/>
              </w:numPr>
            </w:pPr>
            <w:r>
              <w:t>Make w</w:t>
            </w:r>
            <w:r w:rsidR="00BE1B1B">
              <w:t>ritten notes recording initial observations and reactions to the work.</w:t>
            </w:r>
          </w:p>
          <w:p w14:paraId="0F107D64" w14:textId="584512BF" w:rsidR="00BE1B1B" w:rsidRDefault="00BE1B1B" w:rsidP="003E6937">
            <w:pPr>
              <w:pStyle w:val="BodyText"/>
              <w:ind w:left="720"/>
            </w:pPr>
          </w:p>
          <w:p w14:paraId="6CED05B2" w14:textId="77777777" w:rsidR="00CD5B39" w:rsidRDefault="00CD5B39" w:rsidP="003E6937">
            <w:pPr>
              <w:pStyle w:val="BodyText"/>
              <w:ind w:left="720"/>
            </w:pPr>
          </w:p>
          <w:p w14:paraId="0B566749" w14:textId="150733A3" w:rsidR="00BE1B1B" w:rsidRPr="00BE1B1B" w:rsidRDefault="00BE1B1B" w:rsidP="003E2368">
            <w:pPr>
              <w:pStyle w:val="BodyText"/>
              <w:numPr>
                <w:ilvl w:val="0"/>
                <w:numId w:val="38"/>
              </w:numPr>
              <w:ind w:left="360"/>
              <w:rPr>
                <w:b/>
              </w:rPr>
            </w:pPr>
            <w:r w:rsidRPr="00BE1B1B">
              <w:rPr>
                <w:b/>
              </w:rPr>
              <w:t>Building on initial research</w:t>
            </w:r>
          </w:p>
          <w:p w14:paraId="4A976F01" w14:textId="07FFC198" w:rsidR="00BE1B1B" w:rsidRDefault="00BE1B1B" w:rsidP="003E6937">
            <w:pPr>
              <w:pStyle w:val="BodyText"/>
              <w:rPr>
                <w:u w:val="single"/>
              </w:rPr>
            </w:pPr>
            <w:r w:rsidRPr="00247281">
              <w:rPr>
                <w:u w:val="single"/>
              </w:rPr>
              <w:t>Visual analysis</w:t>
            </w:r>
            <w:r w:rsidR="00B04C76" w:rsidRPr="00247281">
              <w:rPr>
                <w:u w:val="single"/>
              </w:rPr>
              <w:t xml:space="preserve"> </w:t>
            </w:r>
          </w:p>
          <w:p w14:paraId="1B8AC66D" w14:textId="145B8DB7" w:rsidR="00BE1B1B" w:rsidRDefault="00B04C76" w:rsidP="003E2368">
            <w:pPr>
              <w:pStyle w:val="BodyText"/>
              <w:numPr>
                <w:ilvl w:val="0"/>
                <w:numId w:val="31"/>
              </w:numPr>
              <w:tabs>
                <w:tab w:val="left" w:pos="1613"/>
              </w:tabs>
            </w:pPr>
            <w:r>
              <w:t>Learners t</w:t>
            </w:r>
            <w:r w:rsidR="000843BA">
              <w:t xml:space="preserve">ake a small section of </w:t>
            </w:r>
            <w:r>
              <w:t xml:space="preserve">each of </w:t>
            </w:r>
            <w:r w:rsidR="000843BA">
              <w:t>the work</w:t>
            </w:r>
            <w:r>
              <w:t>s</w:t>
            </w:r>
            <w:r w:rsidR="000843BA">
              <w:t xml:space="preserve"> and reproduce it using the same media, materials and</w:t>
            </w:r>
            <w:r>
              <w:t xml:space="preserve">                    </w:t>
            </w:r>
            <w:r w:rsidR="00340015">
              <w:t xml:space="preserve">  </w:t>
            </w:r>
            <w:r w:rsidR="000843BA">
              <w:t>techniques.</w:t>
            </w:r>
          </w:p>
          <w:p w14:paraId="73C34F7A" w14:textId="35CCA815" w:rsidR="00B04C76" w:rsidRDefault="00247281" w:rsidP="003E2368">
            <w:pPr>
              <w:pStyle w:val="BodyText"/>
              <w:numPr>
                <w:ilvl w:val="0"/>
                <w:numId w:val="31"/>
              </w:numPr>
              <w:tabs>
                <w:tab w:val="left" w:pos="1613"/>
              </w:tabs>
            </w:pPr>
            <w:r w:rsidRPr="00F94A28">
              <w:lastRenderedPageBreak/>
              <w:t xml:space="preserve">Annotate </w:t>
            </w:r>
            <w:r>
              <w:t>the studies</w:t>
            </w:r>
            <w:r w:rsidRPr="00F94A28">
              <w:t>, outline the technique, the characteristics of the process and the effect they give</w:t>
            </w:r>
          </w:p>
          <w:p w14:paraId="1AAB04EE" w14:textId="77777777" w:rsidR="00247281" w:rsidRDefault="00247281" w:rsidP="003E6937">
            <w:pPr>
              <w:pStyle w:val="BodyText"/>
              <w:tabs>
                <w:tab w:val="left" w:pos="1613"/>
              </w:tabs>
            </w:pPr>
          </w:p>
          <w:p w14:paraId="1876D9B9" w14:textId="3E4BF5A8" w:rsidR="000843BA" w:rsidRDefault="00B04C76" w:rsidP="003E6937">
            <w:pPr>
              <w:pStyle w:val="BodyText"/>
              <w:tabs>
                <w:tab w:val="left" w:pos="1613"/>
              </w:tabs>
            </w:pPr>
            <w:r w:rsidRPr="00CA7840">
              <w:rPr>
                <w:b/>
              </w:rPr>
              <w:t>Extension activity</w:t>
            </w:r>
            <w:r>
              <w:t xml:space="preserve">: </w:t>
            </w:r>
            <w:r w:rsidR="000843BA">
              <w:t xml:space="preserve">Make at least </w:t>
            </w:r>
            <w:r w:rsidR="00A605C6">
              <w:t xml:space="preserve">two </w:t>
            </w:r>
            <w:r w:rsidR="000843BA">
              <w:t xml:space="preserve">carefully observed studies from each of the works. </w:t>
            </w:r>
          </w:p>
          <w:p w14:paraId="4FDB2BC4" w14:textId="77777777" w:rsidR="002B64E8" w:rsidRDefault="002B64E8" w:rsidP="003E6937">
            <w:pPr>
              <w:pStyle w:val="BodyText"/>
              <w:rPr>
                <w:u w:val="single"/>
              </w:rPr>
            </w:pPr>
          </w:p>
          <w:p w14:paraId="7A2C3C14" w14:textId="2A0D008F" w:rsidR="00BE1B1B" w:rsidRDefault="002A2073" w:rsidP="003E6937">
            <w:pPr>
              <w:pStyle w:val="BodyText"/>
              <w:rPr>
                <w:u w:val="single"/>
              </w:rPr>
            </w:pPr>
            <w:r w:rsidRPr="00247281">
              <w:rPr>
                <w:u w:val="single"/>
              </w:rPr>
              <w:t>Written</w:t>
            </w:r>
            <w:r w:rsidR="007D2AD8" w:rsidRPr="00247281">
              <w:rPr>
                <w:u w:val="single"/>
              </w:rPr>
              <w:t xml:space="preserve"> </w:t>
            </w:r>
            <w:r w:rsidR="00BE1B1B" w:rsidRPr="00247281">
              <w:rPr>
                <w:u w:val="single"/>
              </w:rPr>
              <w:t>analysis</w:t>
            </w:r>
          </w:p>
          <w:p w14:paraId="5A472D95" w14:textId="784002B5" w:rsidR="000843BA" w:rsidRDefault="000843BA" w:rsidP="003E6937">
            <w:pPr>
              <w:pStyle w:val="BodyText"/>
              <w:tabs>
                <w:tab w:val="left" w:pos="1613"/>
              </w:tabs>
            </w:pPr>
            <w:r w:rsidRPr="00247281">
              <w:t>Technical analysis</w:t>
            </w:r>
            <w:r>
              <w:t xml:space="preserve"> </w:t>
            </w:r>
            <w:r w:rsidR="00B04C76">
              <w:t>–</w:t>
            </w:r>
            <w:r>
              <w:t xml:space="preserve"> </w:t>
            </w:r>
            <w:r w:rsidR="00B04C76">
              <w:t xml:space="preserve">learners </w:t>
            </w:r>
            <w:r>
              <w:t xml:space="preserve">analyse the technical qualities of the work. How has it been created; the media, materials, </w:t>
            </w:r>
            <w:r w:rsidR="00B04C76">
              <w:t>processes and techniques used. They should i</w:t>
            </w:r>
            <w:r>
              <w:t>nclude pers</w:t>
            </w:r>
            <w:r w:rsidR="00B04C76">
              <w:t xml:space="preserve">onal observations and reactions. </w:t>
            </w:r>
            <w:r>
              <w:t>Make sure learners qualify comments such as ‘I like’ by explaining why</w:t>
            </w:r>
            <w:r w:rsidR="00B04C76">
              <w:t xml:space="preserve">. </w:t>
            </w:r>
          </w:p>
          <w:p w14:paraId="5A9F1545" w14:textId="77777777" w:rsidR="00247281" w:rsidRDefault="00247281" w:rsidP="003E6937">
            <w:pPr>
              <w:pStyle w:val="BodyText"/>
              <w:tabs>
                <w:tab w:val="left" w:pos="1613"/>
              </w:tabs>
              <w:rPr>
                <w:b/>
              </w:rPr>
            </w:pPr>
          </w:p>
          <w:p w14:paraId="318D28AE" w14:textId="470A65B0" w:rsidR="00B04C76" w:rsidRDefault="000843BA" w:rsidP="003E6937">
            <w:pPr>
              <w:pStyle w:val="BodyText"/>
              <w:tabs>
                <w:tab w:val="left" w:pos="1613"/>
              </w:tabs>
            </w:pPr>
            <w:r w:rsidRPr="00247281">
              <w:t>Ae</w:t>
            </w:r>
            <w:r w:rsidR="00B04C76" w:rsidRPr="00247281">
              <w:t>sthetic qualities</w:t>
            </w:r>
            <w:r w:rsidR="00B04C76">
              <w:t xml:space="preserve"> – learners analyse the aesthetic qualities of the work by describing how it has used the formal </w:t>
            </w:r>
            <w:r w:rsidR="00B04C76" w:rsidRPr="000D0F9F">
              <w:t>element</w:t>
            </w:r>
            <w:r w:rsidR="00B04C76">
              <w:t>s.</w:t>
            </w:r>
            <w:r w:rsidR="000D0F9F">
              <w:t xml:space="preserve"> Provide learners with some examples of descriptive words they may want to use for describing the visual elements in the work. Also refer to the </w:t>
            </w:r>
            <w:r w:rsidR="00247281">
              <w:t xml:space="preserve">specialist vocabulary </w:t>
            </w:r>
            <w:r w:rsidR="000D0F9F">
              <w:t>gloss</w:t>
            </w:r>
            <w:r w:rsidR="00247281">
              <w:t>ar</w:t>
            </w:r>
            <w:r w:rsidR="000D0F9F">
              <w:t>y they already have.</w:t>
            </w:r>
            <w:r w:rsidR="008D0776">
              <w:t xml:space="preserve"> </w:t>
            </w:r>
            <w:r w:rsidR="008D0776" w:rsidRPr="00A61394">
              <w:rPr>
                <w:b/>
              </w:rPr>
              <w:t>(I)</w:t>
            </w:r>
          </w:p>
          <w:p w14:paraId="37EC7170" w14:textId="77777777" w:rsidR="00F94A28" w:rsidRDefault="00F94A28" w:rsidP="003E6937">
            <w:pPr>
              <w:pStyle w:val="BodyText"/>
              <w:tabs>
                <w:tab w:val="left" w:pos="1613"/>
              </w:tabs>
            </w:pPr>
          </w:p>
          <w:p w14:paraId="4E549B78" w14:textId="13E5227E" w:rsidR="00E87FBD" w:rsidRDefault="00E87FBD" w:rsidP="003E6937">
            <w:pPr>
              <w:pStyle w:val="BodyText"/>
              <w:tabs>
                <w:tab w:val="left" w:pos="1613"/>
              </w:tabs>
            </w:pPr>
            <w:r w:rsidRPr="000D0F9F">
              <w:rPr>
                <w:b/>
              </w:rPr>
              <w:t>Line</w:t>
            </w:r>
            <w:r w:rsidR="002B64E8">
              <w:rPr>
                <w:b/>
              </w:rPr>
              <w:t xml:space="preserve"> – </w:t>
            </w:r>
            <w:r>
              <w:t>straight, wavy, controlled, short, thick, thin, continuous, broken, dashed solid, heavy, meandering</w:t>
            </w:r>
          </w:p>
          <w:p w14:paraId="1B2F4989" w14:textId="66E568F2" w:rsidR="00E87FBD" w:rsidRDefault="00E87FBD" w:rsidP="003E6937">
            <w:pPr>
              <w:pStyle w:val="BodyText"/>
              <w:tabs>
                <w:tab w:val="left" w:pos="1613"/>
              </w:tabs>
            </w:pPr>
            <w:r w:rsidRPr="000D0F9F">
              <w:rPr>
                <w:b/>
              </w:rPr>
              <w:t>Shape</w:t>
            </w:r>
            <w:r>
              <w:t xml:space="preserve"> </w:t>
            </w:r>
            <w:r w:rsidR="002B64E8">
              <w:t>–</w:t>
            </w:r>
            <w:r w:rsidR="000D0F9F">
              <w:t xml:space="preserve"> 3D, flat, overlapping, distinct, indistinct, balanced, asymmetrical, distorted, exaggerated, hard edged, soft edged.</w:t>
            </w:r>
          </w:p>
          <w:p w14:paraId="0024CA37" w14:textId="76F6248C" w:rsidR="00E87FBD" w:rsidRDefault="00E87FBD" w:rsidP="003E6937">
            <w:pPr>
              <w:pStyle w:val="BodyText"/>
              <w:tabs>
                <w:tab w:val="left" w:pos="1613"/>
              </w:tabs>
            </w:pPr>
            <w:r w:rsidRPr="000D0F9F">
              <w:rPr>
                <w:b/>
              </w:rPr>
              <w:t>Form</w:t>
            </w:r>
            <w:r w:rsidR="002B64E8">
              <w:rPr>
                <w:b/>
              </w:rPr>
              <w:t xml:space="preserve"> </w:t>
            </w:r>
            <w:r w:rsidR="002B64E8">
              <w:t xml:space="preserve">– </w:t>
            </w:r>
            <w:r w:rsidR="000D0F9F">
              <w:t xml:space="preserve">depth, height, width, light, heavy, imposing, organic, realistic, abstract, </w:t>
            </w:r>
            <w:r w:rsidR="006F102A">
              <w:t>and natural</w:t>
            </w:r>
            <w:r w:rsidR="000D0F9F">
              <w:t>.</w:t>
            </w:r>
          </w:p>
          <w:p w14:paraId="0AC66661" w14:textId="0A5FE9A2" w:rsidR="00E87FBD" w:rsidRDefault="00E87FBD" w:rsidP="003E6937">
            <w:pPr>
              <w:pStyle w:val="BodyText"/>
              <w:tabs>
                <w:tab w:val="left" w:pos="1613"/>
              </w:tabs>
            </w:pPr>
            <w:r w:rsidRPr="000D0F9F">
              <w:rPr>
                <w:b/>
              </w:rPr>
              <w:t>Texture</w:t>
            </w:r>
            <w:r w:rsidR="000D0F9F">
              <w:t xml:space="preserve"> – flat, raised, smooth, rough, coarse, shiny, glossy, reflective, scratched, matt, satin, frosted, visible, smooth, blended, impasto, washes, glazes, stippled, splattered, bold, timid, lively, layered. </w:t>
            </w:r>
          </w:p>
          <w:p w14:paraId="733F24EF" w14:textId="7227DE85" w:rsidR="00E87FBD" w:rsidRDefault="00E87FBD" w:rsidP="003E6937">
            <w:pPr>
              <w:pStyle w:val="BodyText"/>
              <w:tabs>
                <w:tab w:val="left" w:pos="1613"/>
              </w:tabs>
            </w:pPr>
            <w:r w:rsidRPr="000D0F9F">
              <w:rPr>
                <w:b/>
              </w:rPr>
              <w:t>Colour</w:t>
            </w:r>
            <w:r>
              <w:t xml:space="preserve"> – warm, cool, flat, vibrant,</w:t>
            </w:r>
            <w:r w:rsidR="000D0F9F">
              <w:t xml:space="preserve"> luminous, saturated, transpare</w:t>
            </w:r>
            <w:r>
              <w:t>nt, translucent</w:t>
            </w:r>
            <w:r w:rsidR="000D0F9F">
              <w:t>, opaque</w:t>
            </w:r>
            <w:r>
              <w:t>, mixed, muddy, pure, blended, natural, earthy, subtle, complementary, harmonious, contrasting, monochromatic, polychromatic, primary, secondary, tertiary</w:t>
            </w:r>
          </w:p>
          <w:p w14:paraId="5054AE2F" w14:textId="2F51A603" w:rsidR="00E87FBD" w:rsidRDefault="00E87FBD" w:rsidP="003E6937">
            <w:pPr>
              <w:pStyle w:val="BodyText"/>
              <w:tabs>
                <w:tab w:val="left" w:pos="1613"/>
              </w:tabs>
            </w:pPr>
            <w:r w:rsidRPr="000D0F9F">
              <w:rPr>
                <w:b/>
              </w:rPr>
              <w:t>Tone</w:t>
            </w:r>
            <w:r>
              <w:t xml:space="preserve"> – dark</w:t>
            </w:r>
            <w:r w:rsidR="000D0F9F">
              <w:t>,</w:t>
            </w:r>
            <w:r>
              <w:t xml:space="preserve"> light or mid, graduated, contr</w:t>
            </w:r>
            <w:r w:rsidR="000D0F9F">
              <w:t>a</w:t>
            </w:r>
            <w:r>
              <w:t>sting, flat, uniform, smooth, varied, constant, changing, shade, tint</w:t>
            </w:r>
          </w:p>
          <w:p w14:paraId="1EDD306C" w14:textId="77777777" w:rsidR="00E87FBD" w:rsidRDefault="00E87FBD" w:rsidP="003E6937">
            <w:pPr>
              <w:pStyle w:val="BodyText"/>
              <w:tabs>
                <w:tab w:val="left" w:pos="1613"/>
              </w:tabs>
            </w:pPr>
          </w:p>
          <w:p w14:paraId="4C3FAF9B" w14:textId="77777777" w:rsidR="00247281" w:rsidRPr="00247281" w:rsidRDefault="00B04C76" w:rsidP="003E6937">
            <w:pPr>
              <w:pStyle w:val="BodyText"/>
              <w:tabs>
                <w:tab w:val="left" w:pos="1613"/>
              </w:tabs>
              <w:rPr>
                <w:u w:val="single"/>
              </w:rPr>
            </w:pPr>
            <w:r w:rsidRPr="00247281">
              <w:rPr>
                <w:u w:val="single"/>
              </w:rPr>
              <w:t xml:space="preserve">Context </w:t>
            </w:r>
          </w:p>
          <w:p w14:paraId="29EBBEA7" w14:textId="128A172F" w:rsidR="001D4728" w:rsidRDefault="00BE1B1B" w:rsidP="003E6937">
            <w:pPr>
              <w:pStyle w:val="BodyText"/>
              <w:tabs>
                <w:tab w:val="left" w:pos="1613"/>
              </w:tabs>
            </w:pPr>
            <w:r>
              <w:t xml:space="preserve">Using </w:t>
            </w:r>
            <w:r w:rsidR="00340015">
              <w:t>re</w:t>
            </w:r>
            <w:r>
              <w:t>sources such as book</w:t>
            </w:r>
            <w:r w:rsidR="00340015">
              <w:t>s</w:t>
            </w:r>
            <w:r>
              <w:t>, magazines, videos, pod casts and the internet, learners gather</w:t>
            </w:r>
            <w:r w:rsidR="007D2AD8">
              <w:t xml:space="preserve"> back</w:t>
            </w:r>
            <w:r w:rsidR="002A2073">
              <w:t xml:space="preserve">ground research into the </w:t>
            </w:r>
            <w:r w:rsidR="00CA7840">
              <w:t>artist/</w:t>
            </w:r>
            <w:r w:rsidR="002D46E0">
              <w:t xml:space="preserve"> de</w:t>
            </w:r>
            <w:r w:rsidR="007D2AD8">
              <w:t>signer as well as into the</w:t>
            </w:r>
            <w:r w:rsidR="002D46E0">
              <w:t xml:space="preserve"> </w:t>
            </w:r>
            <w:r w:rsidR="002A2073">
              <w:t xml:space="preserve">time, place and context that the work was created. </w:t>
            </w:r>
          </w:p>
          <w:p w14:paraId="3ED3C8CC" w14:textId="53FDCCE1" w:rsidR="002A2073" w:rsidRDefault="001D4728" w:rsidP="003E6937">
            <w:pPr>
              <w:pStyle w:val="BodyText"/>
              <w:tabs>
                <w:tab w:val="left" w:pos="1613"/>
              </w:tabs>
            </w:pPr>
            <w:r>
              <w:t>Make sure all sources are documented so that learners can list them in a bibliography.</w:t>
            </w:r>
          </w:p>
          <w:p w14:paraId="1BC3F9A2" w14:textId="110B5D60" w:rsidR="00BE1B1B" w:rsidRDefault="00BE1B1B" w:rsidP="003E6937">
            <w:pPr>
              <w:pStyle w:val="BodyText"/>
            </w:pPr>
            <w:r>
              <w:t xml:space="preserve">Prompt questions </w:t>
            </w:r>
            <w:r w:rsidR="00F94A28">
              <w:t xml:space="preserve">such </w:t>
            </w:r>
            <w:r>
              <w:t>as</w:t>
            </w:r>
            <w:r w:rsidR="00CD5B39">
              <w:t>:</w:t>
            </w:r>
          </w:p>
          <w:p w14:paraId="7DFFFDD1" w14:textId="6129CDAB" w:rsidR="002A2073" w:rsidRDefault="002A2073" w:rsidP="003E2368">
            <w:pPr>
              <w:pStyle w:val="BodyText"/>
              <w:numPr>
                <w:ilvl w:val="0"/>
                <w:numId w:val="27"/>
              </w:numPr>
              <w:ind w:left="723"/>
            </w:pPr>
            <w:r>
              <w:t>Where and when was the work made?</w:t>
            </w:r>
            <w:r w:rsidR="002D46E0">
              <w:t xml:space="preserve"> By who?</w:t>
            </w:r>
          </w:p>
          <w:p w14:paraId="0A751B06" w14:textId="77777777" w:rsidR="002A2073" w:rsidRDefault="002A2073" w:rsidP="003E2368">
            <w:pPr>
              <w:pStyle w:val="BodyText"/>
              <w:numPr>
                <w:ilvl w:val="0"/>
                <w:numId w:val="27"/>
              </w:numPr>
              <w:ind w:left="723"/>
            </w:pPr>
            <w:r>
              <w:t>How might this have influenced the work?</w:t>
            </w:r>
          </w:p>
          <w:p w14:paraId="70077816" w14:textId="77777777" w:rsidR="002A2073" w:rsidRDefault="002A2073" w:rsidP="003E2368">
            <w:pPr>
              <w:pStyle w:val="BodyText"/>
              <w:numPr>
                <w:ilvl w:val="0"/>
                <w:numId w:val="27"/>
              </w:numPr>
              <w:ind w:left="723"/>
            </w:pPr>
            <w:r>
              <w:t xml:space="preserve">What was the work made for? </w:t>
            </w:r>
          </w:p>
          <w:p w14:paraId="3CBAFFA9" w14:textId="77777777" w:rsidR="002D46E0" w:rsidRDefault="002D46E0" w:rsidP="003E2368">
            <w:pPr>
              <w:pStyle w:val="BodyText"/>
              <w:numPr>
                <w:ilvl w:val="0"/>
                <w:numId w:val="27"/>
              </w:numPr>
              <w:ind w:left="723"/>
            </w:pPr>
            <w:r>
              <w:t>Are there social and political histories that may have influenced the creation of the work?</w:t>
            </w:r>
          </w:p>
          <w:p w14:paraId="2EEAD5B5" w14:textId="77777777" w:rsidR="002D46E0" w:rsidRDefault="002D46E0" w:rsidP="003E2368">
            <w:pPr>
              <w:pStyle w:val="BodyText"/>
              <w:numPr>
                <w:ilvl w:val="0"/>
                <w:numId w:val="27"/>
              </w:numPr>
              <w:ind w:left="723"/>
            </w:pPr>
            <w:r>
              <w:t>How is it viewed today?</w:t>
            </w:r>
          </w:p>
          <w:p w14:paraId="2B65CD40" w14:textId="77777777" w:rsidR="00CD5B39" w:rsidRDefault="00CD5B39" w:rsidP="003E6937">
            <w:pPr>
              <w:pStyle w:val="BodyText"/>
            </w:pPr>
          </w:p>
          <w:p w14:paraId="08F9429E" w14:textId="6F2B9F57" w:rsidR="00D4144D" w:rsidRPr="00E87FBD" w:rsidRDefault="002B64E8" w:rsidP="002B64E8">
            <w:pPr>
              <w:pStyle w:val="BodyText"/>
              <w:rPr>
                <w:b/>
              </w:rPr>
            </w:pPr>
            <w:r>
              <w:rPr>
                <w:b/>
              </w:rPr>
              <w:t xml:space="preserve">3. </w:t>
            </w:r>
            <w:r w:rsidR="00D4144D" w:rsidRPr="00E87FBD">
              <w:rPr>
                <w:b/>
              </w:rPr>
              <w:t>Compare and contrast</w:t>
            </w:r>
          </w:p>
          <w:p w14:paraId="5C15CABA" w14:textId="647DF228" w:rsidR="00D4144D" w:rsidRDefault="00D4144D" w:rsidP="003E6937">
            <w:pPr>
              <w:pStyle w:val="BodyText"/>
            </w:pPr>
            <w:r>
              <w:t xml:space="preserve">Learners should </w:t>
            </w:r>
            <w:proofErr w:type="gramStart"/>
            <w:r>
              <w:t xml:space="preserve">compare </w:t>
            </w:r>
            <w:r w:rsidR="0018203A">
              <w:t>and contrast</w:t>
            </w:r>
            <w:proofErr w:type="gramEnd"/>
            <w:r w:rsidR="0018203A">
              <w:t xml:space="preserve"> </w:t>
            </w:r>
            <w:r>
              <w:t xml:space="preserve">the </w:t>
            </w:r>
            <w:r w:rsidR="00A605C6">
              <w:t xml:space="preserve">two </w:t>
            </w:r>
            <w:r>
              <w:t xml:space="preserve">pieces of work that they have </w:t>
            </w:r>
            <w:r w:rsidR="00E87FBD">
              <w:t xml:space="preserve">researched. </w:t>
            </w:r>
          </w:p>
          <w:p w14:paraId="0DB846A6" w14:textId="77777777" w:rsidR="00E87FBD" w:rsidRDefault="00E87FBD" w:rsidP="003E2368">
            <w:pPr>
              <w:pStyle w:val="BodyText"/>
              <w:numPr>
                <w:ilvl w:val="0"/>
                <w:numId w:val="40"/>
              </w:numPr>
            </w:pPr>
            <w:r>
              <w:t>Ask learners to organise their observations in terms of aesthetic, technical and contextual similarities and differences.</w:t>
            </w:r>
          </w:p>
          <w:p w14:paraId="6583A1E2" w14:textId="3BD19D5D" w:rsidR="00E87FBD" w:rsidRPr="002A2073" w:rsidRDefault="00E87FBD" w:rsidP="003E2368">
            <w:pPr>
              <w:pStyle w:val="BodyText"/>
              <w:numPr>
                <w:ilvl w:val="0"/>
                <w:numId w:val="40"/>
              </w:numPr>
            </w:pPr>
            <w:r>
              <w:t>Learners share these with a peer and justify their opinions.</w:t>
            </w:r>
          </w:p>
        </w:tc>
      </w:tr>
      <w:tr w:rsidR="00EE2510" w:rsidRPr="004A4E17" w14:paraId="311470AF" w14:textId="77777777" w:rsidTr="003E6937">
        <w:tc>
          <w:tcPr>
            <w:tcW w:w="2265" w:type="dxa"/>
            <w:tcMar>
              <w:top w:w="113" w:type="dxa"/>
              <w:bottom w:w="113" w:type="dxa"/>
            </w:tcMar>
          </w:tcPr>
          <w:p w14:paraId="623B917F" w14:textId="638E4121" w:rsidR="00EE2510" w:rsidRPr="00CD5B39" w:rsidRDefault="00EE2510" w:rsidP="003E6937">
            <w:pPr>
              <w:pStyle w:val="BodyText"/>
              <w:rPr>
                <w:b/>
                <w:lang w:eastAsia="en-GB"/>
              </w:rPr>
            </w:pPr>
            <w:r w:rsidRPr="00CD5B39">
              <w:rPr>
                <w:b/>
                <w:lang w:eastAsia="en-GB"/>
              </w:rPr>
              <w:lastRenderedPageBreak/>
              <w:t>Week 11</w:t>
            </w:r>
          </w:p>
          <w:p w14:paraId="04D4276C" w14:textId="1C59FF7C" w:rsidR="008D0776" w:rsidRDefault="008D0776" w:rsidP="003E6937">
            <w:pPr>
              <w:pStyle w:val="BodyText"/>
              <w:rPr>
                <w:lang w:eastAsia="en-GB"/>
              </w:rPr>
            </w:pPr>
            <w:r>
              <w:rPr>
                <w:lang w:eastAsia="en-GB"/>
              </w:rPr>
              <w:t>Peer and self</w:t>
            </w:r>
            <w:r w:rsidR="00274DBB">
              <w:rPr>
                <w:lang w:eastAsia="en-GB"/>
              </w:rPr>
              <w:t>-</w:t>
            </w:r>
            <w:r>
              <w:rPr>
                <w:lang w:eastAsia="en-GB"/>
              </w:rPr>
              <w:t xml:space="preserve"> assessment</w:t>
            </w:r>
          </w:p>
          <w:p w14:paraId="43AAF68A" w14:textId="77777777" w:rsidR="002B64E8" w:rsidRDefault="002B64E8" w:rsidP="003E6937">
            <w:pPr>
              <w:pStyle w:val="BodyText"/>
              <w:rPr>
                <w:lang w:eastAsia="en-GB"/>
              </w:rPr>
            </w:pPr>
          </w:p>
          <w:p w14:paraId="44B7B7F5" w14:textId="77777777" w:rsidR="008D0776" w:rsidRPr="00CD5B39" w:rsidRDefault="008D0776" w:rsidP="003E6937">
            <w:pPr>
              <w:pStyle w:val="BodyText"/>
              <w:rPr>
                <w:b/>
                <w:color w:val="E21951"/>
                <w:lang w:eastAsia="en-GB"/>
              </w:rPr>
            </w:pPr>
            <w:r w:rsidRPr="00CD5B39">
              <w:rPr>
                <w:b/>
                <w:color w:val="E21951"/>
                <w:lang w:eastAsia="en-GB"/>
              </w:rPr>
              <w:t>KC1</w:t>
            </w:r>
          </w:p>
          <w:p w14:paraId="78FED715" w14:textId="77777777" w:rsidR="008D0776" w:rsidRPr="00CD5B39" w:rsidRDefault="008D0776" w:rsidP="003E6937">
            <w:pPr>
              <w:pStyle w:val="BodyText"/>
              <w:rPr>
                <w:b/>
                <w:color w:val="E21951"/>
                <w:lang w:eastAsia="en-GB"/>
              </w:rPr>
            </w:pPr>
            <w:r w:rsidRPr="00CD5B39">
              <w:rPr>
                <w:b/>
                <w:color w:val="E21951"/>
                <w:lang w:eastAsia="en-GB"/>
              </w:rPr>
              <w:t>KC3</w:t>
            </w:r>
          </w:p>
          <w:p w14:paraId="3E5DE40A" w14:textId="63657C9B" w:rsidR="008D0776" w:rsidRDefault="008D0776" w:rsidP="003E6937">
            <w:pPr>
              <w:pStyle w:val="BodyText"/>
              <w:rPr>
                <w:lang w:eastAsia="en-GB"/>
              </w:rPr>
            </w:pPr>
            <w:r w:rsidRPr="00CD5B39">
              <w:rPr>
                <w:b/>
                <w:color w:val="E21951"/>
                <w:lang w:eastAsia="en-GB"/>
              </w:rPr>
              <w:t>KC5</w:t>
            </w:r>
          </w:p>
        </w:tc>
        <w:tc>
          <w:tcPr>
            <w:tcW w:w="2109" w:type="dxa"/>
            <w:tcMar>
              <w:top w:w="113" w:type="dxa"/>
              <w:bottom w:w="113" w:type="dxa"/>
            </w:tcMar>
          </w:tcPr>
          <w:p w14:paraId="33ED571D" w14:textId="442D1497" w:rsidR="008D0776" w:rsidRDefault="00812BE1" w:rsidP="003E6937">
            <w:pPr>
              <w:pStyle w:val="BodyText"/>
              <w:rPr>
                <w:lang w:eastAsia="en-GB"/>
              </w:rPr>
            </w:pPr>
            <w:r>
              <w:rPr>
                <w:lang w:eastAsia="en-GB"/>
              </w:rPr>
              <w:t>AO1 R</w:t>
            </w:r>
            <w:r w:rsidR="008D0776">
              <w:rPr>
                <w:lang w:eastAsia="en-GB"/>
              </w:rPr>
              <w:t>eflecting critically on work and progress</w:t>
            </w:r>
          </w:p>
          <w:p w14:paraId="107BBE06" w14:textId="77777777" w:rsidR="002B64E8" w:rsidRDefault="002B64E8" w:rsidP="003E6937">
            <w:pPr>
              <w:pStyle w:val="BodyText"/>
              <w:rPr>
                <w:lang w:eastAsia="en-GB"/>
              </w:rPr>
            </w:pPr>
          </w:p>
          <w:p w14:paraId="33022096" w14:textId="047A4D1F" w:rsidR="00EE2510" w:rsidRDefault="00EE2510" w:rsidP="002B64E8">
            <w:pPr>
              <w:pStyle w:val="BodyText"/>
              <w:rPr>
                <w:lang w:eastAsia="en-GB"/>
              </w:rPr>
            </w:pPr>
            <w:r w:rsidRPr="00944933">
              <w:rPr>
                <w:lang w:eastAsia="en-GB"/>
              </w:rPr>
              <w:t>Review refine</w:t>
            </w:r>
            <w:r w:rsidR="002B64E8">
              <w:rPr>
                <w:lang w:eastAsia="en-GB"/>
              </w:rPr>
              <w:t xml:space="preserve"> p</w:t>
            </w:r>
            <w:r>
              <w:rPr>
                <w:lang w:eastAsia="en-GB"/>
              </w:rPr>
              <w:t>eer and self</w:t>
            </w:r>
            <w:r w:rsidR="00274DBB">
              <w:rPr>
                <w:lang w:eastAsia="en-GB"/>
              </w:rPr>
              <w:t>-</w:t>
            </w:r>
            <w:r>
              <w:rPr>
                <w:lang w:eastAsia="en-GB"/>
              </w:rPr>
              <w:t xml:space="preserve"> assessment</w:t>
            </w:r>
          </w:p>
        </w:tc>
        <w:tc>
          <w:tcPr>
            <w:tcW w:w="10221" w:type="dxa"/>
            <w:tcMar>
              <w:top w:w="113" w:type="dxa"/>
              <w:bottom w:w="113" w:type="dxa"/>
            </w:tcMar>
          </w:tcPr>
          <w:p w14:paraId="1C25B397" w14:textId="0347C94C" w:rsidR="00B04C76" w:rsidRPr="0088731E" w:rsidRDefault="00274DBB" w:rsidP="002B64E8">
            <w:pPr>
              <w:pStyle w:val="BodyText"/>
              <w:rPr>
                <w:b/>
              </w:rPr>
            </w:pPr>
            <w:r>
              <w:rPr>
                <w:b/>
              </w:rPr>
              <w:t>Using peer / self-</w:t>
            </w:r>
            <w:r w:rsidR="00B04C76" w:rsidRPr="0088731E">
              <w:rPr>
                <w:b/>
              </w:rPr>
              <w:t xml:space="preserve">assessment </w:t>
            </w:r>
            <w:r w:rsidR="00B04C76">
              <w:rPr>
                <w:b/>
              </w:rPr>
              <w:t>to</w:t>
            </w:r>
            <w:r w:rsidR="00B04C76" w:rsidRPr="0088731E">
              <w:rPr>
                <w:b/>
              </w:rPr>
              <w:t xml:space="preserve"> reflect on work</w:t>
            </w:r>
            <w:r w:rsidR="00B04C76">
              <w:rPr>
                <w:b/>
              </w:rPr>
              <w:t xml:space="preserve"> completed so far and to inform development </w:t>
            </w:r>
            <w:r w:rsidR="008D0776">
              <w:rPr>
                <w:b/>
              </w:rPr>
              <w:t>(F)</w:t>
            </w:r>
          </w:p>
          <w:p w14:paraId="3466582D" w14:textId="0DC35EC4" w:rsidR="00B04C76" w:rsidRDefault="00B04C76" w:rsidP="003E6937">
            <w:pPr>
              <w:pStyle w:val="BodyText"/>
              <w:numPr>
                <w:ilvl w:val="0"/>
                <w:numId w:val="19"/>
              </w:numPr>
            </w:pPr>
            <w:r>
              <w:t xml:space="preserve">Peer assessment – </w:t>
            </w:r>
            <w:r w:rsidR="006F102A">
              <w:t>learners’</w:t>
            </w:r>
            <w:r>
              <w:t xml:space="preserve"> review </w:t>
            </w:r>
            <w:r w:rsidR="006F102A">
              <w:t>each other’s</w:t>
            </w:r>
            <w:r>
              <w:t xml:space="preserve"> work to identify areas that they think have worked well and that could be developed further.</w:t>
            </w:r>
          </w:p>
          <w:p w14:paraId="73A8E2DF" w14:textId="3172A32D" w:rsidR="00EE2510" w:rsidRDefault="00186885" w:rsidP="002B64E8">
            <w:pPr>
              <w:pStyle w:val="BodyText"/>
              <w:numPr>
                <w:ilvl w:val="0"/>
                <w:numId w:val="19"/>
              </w:numPr>
              <w:rPr>
                <w:b/>
              </w:rPr>
            </w:pPr>
            <w:r>
              <w:t xml:space="preserve">Learners review their own work, </w:t>
            </w:r>
            <w:r w:rsidR="00B04C76">
              <w:t xml:space="preserve">identify areas of interest and consider ideas for </w:t>
            </w:r>
            <w:r>
              <w:t>practical work</w:t>
            </w:r>
            <w:r w:rsidR="00B04C76">
              <w:t xml:space="preserve">. Learners share these with a peer explaining their concerns and any problems they foresee. </w:t>
            </w:r>
          </w:p>
        </w:tc>
      </w:tr>
      <w:tr w:rsidR="00EE2510" w:rsidRPr="004A4E17" w14:paraId="2B7A36EC" w14:textId="77777777" w:rsidTr="003E6937">
        <w:tc>
          <w:tcPr>
            <w:tcW w:w="2265" w:type="dxa"/>
            <w:tcMar>
              <w:top w:w="113" w:type="dxa"/>
              <w:bottom w:w="113" w:type="dxa"/>
            </w:tcMar>
          </w:tcPr>
          <w:p w14:paraId="476A3C8C" w14:textId="4304AA18" w:rsidR="00EE2510" w:rsidRPr="00CD5B39" w:rsidRDefault="00D92836" w:rsidP="003E6937">
            <w:pPr>
              <w:pStyle w:val="BodyText"/>
              <w:rPr>
                <w:b/>
                <w:lang w:eastAsia="en-GB"/>
              </w:rPr>
            </w:pPr>
            <w:r w:rsidRPr="00CD5B39">
              <w:rPr>
                <w:b/>
                <w:lang w:eastAsia="en-GB"/>
              </w:rPr>
              <w:t>Week</w:t>
            </w:r>
            <w:r w:rsidR="00CD5B39" w:rsidRPr="00CD5B39">
              <w:rPr>
                <w:b/>
                <w:lang w:eastAsia="en-GB"/>
              </w:rPr>
              <w:t xml:space="preserve">s </w:t>
            </w:r>
            <w:r w:rsidRPr="00CD5B39">
              <w:rPr>
                <w:b/>
                <w:lang w:eastAsia="en-GB"/>
              </w:rPr>
              <w:t>12</w:t>
            </w:r>
            <w:r w:rsidR="008D0776" w:rsidRPr="00CD5B39">
              <w:rPr>
                <w:b/>
                <w:lang w:eastAsia="en-GB"/>
              </w:rPr>
              <w:t>–</w:t>
            </w:r>
            <w:r w:rsidRPr="00CD5B39">
              <w:rPr>
                <w:b/>
                <w:lang w:eastAsia="en-GB"/>
              </w:rPr>
              <w:t>15</w:t>
            </w:r>
          </w:p>
          <w:p w14:paraId="3C2130C7" w14:textId="77777777" w:rsidR="008D0776" w:rsidRPr="00CA5C36" w:rsidRDefault="008D0776" w:rsidP="003E6937">
            <w:pPr>
              <w:pStyle w:val="BodyText"/>
              <w:rPr>
                <w:lang w:eastAsia="en-GB"/>
              </w:rPr>
            </w:pPr>
            <w:r w:rsidRPr="00CA5C36">
              <w:rPr>
                <w:lang w:eastAsia="en-GB"/>
              </w:rPr>
              <w:t xml:space="preserve">Develop practical work in response to artist study </w:t>
            </w:r>
          </w:p>
          <w:p w14:paraId="0FB93923" w14:textId="77777777" w:rsidR="008D0776" w:rsidRPr="00CA5C36" w:rsidRDefault="008D0776" w:rsidP="003E6937">
            <w:pPr>
              <w:pStyle w:val="BodyText"/>
              <w:rPr>
                <w:lang w:eastAsia="en-GB"/>
              </w:rPr>
            </w:pPr>
          </w:p>
          <w:p w14:paraId="4DAA4931" w14:textId="77777777" w:rsidR="008D0776" w:rsidRPr="00CD5B39" w:rsidRDefault="008D0776" w:rsidP="003E6937">
            <w:pPr>
              <w:pStyle w:val="BodyText"/>
              <w:rPr>
                <w:b/>
                <w:color w:val="E21951"/>
                <w:lang w:eastAsia="en-GB"/>
              </w:rPr>
            </w:pPr>
            <w:r w:rsidRPr="00CD5B39">
              <w:rPr>
                <w:b/>
                <w:color w:val="E21951"/>
                <w:lang w:eastAsia="en-GB"/>
              </w:rPr>
              <w:t>KC2</w:t>
            </w:r>
          </w:p>
          <w:p w14:paraId="3C5EA880" w14:textId="1970ADBA" w:rsidR="008D0776" w:rsidRPr="00CA5C36" w:rsidRDefault="008D0776" w:rsidP="003E6937">
            <w:pPr>
              <w:pStyle w:val="BodyText"/>
              <w:rPr>
                <w:lang w:eastAsia="en-GB"/>
              </w:rPr>
            </w:pPr>
            <w:r w:rsidRPr="00CD5B39">
              <w:rPr>
                <w:b/>
                <w:color w:val="E21951"/>
                <w:lang w:eastAsia="en-GB"/>
              </w:rPr>
              <w:t>KC4</w:t>
            </w:r>
          </w:p>
        </w:tc>
        <w:tc>
          <w:tcPr>
            <w:tcW w:w="2109" w:type="dxa"/>
            <w:tcMar>
              <w:top w:w="113" w:type="dxa"/>
              <w:bottom w:w="113" w:type="dxa"/>
            </w:tcMar>
          </w:tcPr>
          <w:p w14:paraId="12C58680" w14:textId="6A2417C8" w:rsidR="008D0776" w:rsidRDefault="00812BE1" w:rsidP="003E6937">
            <w:pPr>
              <w:pStyle w:val="BodyText"/>
              <w:rPr>
                <w:lang w:eastAsia="en-GB"/>
              </w:rPr>
            </w:pPr>
            <w:r>
              <w:rPr>
                <w:lang w:eastAsia="en-GB"/>
              </w:rPr>
              <w:t>AO1 R</w:t>
            </w:r>
            <w:r w:rsidR="008D0776" w:rsidRPr="00CA5C36">
              <w:rPr>
                <w:lang w:eastAsia="en-GB"/>
              </w:rPr>
              <w:t>ecord ideas, observations and insights relevant to intentions, reflecting critically on work and progress</w:t>
            </w:r>
          </w:p>
          <w:p w14:paraId="05B14194" w14:textId="77777777" w:rsidR="002B64E8" w:rsidRPr="00CA5C36" w:rsidRDefault="002B64E8" w:rsidP="003E6937">
            <w:pPr>
              <w:pStyle w:val="BodyText"/>
              <w:rPr>
                <w:lang w:eastAsia="en-GB"/>
              </w:rPr>
            </w:pPr>
          </w:p>
          <w:p w14:paraId="7C27D5F3" w14:textId="380D37CC" w:rsidR="008D0776" w:rsidRDefault="00812BE1" w:rsidP="003E6937">
            <w:pPr>
              <w:pStyle w:val="BodyText"/>
              <w:rPr>
                <w:lang w:eastAsia="en-GB"/>
              </w:rPr>
            </w:pPr>
            <w:r>
              <w:rPr>
                <w:lang w:eastAsia="en-GB"/>
              </w:rPr>
              <w:t>AO2 E</w:t>
            </w:r>
            <w:r w:rsidR="008D0776" w:rsidRPr="00CA5C36">
              <w:rPr>
                <w:lang w:eastAsia="en-GB"/>
              </w:rPr>
              <w:t>xplore and select appropriate resources, media, materials, techniques and processes, reviewing and refining ideas as work progresses</w:t>
            </w:r>
          </w:p>
          <w:p w14:paraId="5AC195BE" w14:textId="77777777" w:rsidR="002B64E8" w:rsidRPr="00CA5C36" w:rsidRDefault="002B64E8" w:rsidP="003E6937">
            <w:pPr>
              <w:pStyle w:val="BodyText"/>
              <w:rPr>
                <w:lang w:eastAsia="en-GB"/>
              </w:rPr>
            </w:pPr>
          </w:p>
          <w:p w14:paraId="1673180F" w14:textId="5736002A" w:rsidR="00EE2510" w:rsidRPr="00CA5C36" w:rsidRDefault="006E5DBC" w:rsidP="006E5DBC">
            <w:pPr>
              <w:pStyle w:val="BodyText"/>
              <w:rPr>
                <w:lang w:eastAsia="en-GB"/>
              </w:rPr>
            </w:pPr>
            <w:r>
              <w:rPr>
                <w:lang w:eastAsia="en-GB"/>
              </w:rPr>
              <w:t>AO4 P</w:t>
            </w:r>
            <w:r w:rsidRPr="00CA5C36">
              <w:rPr>
                <w:lang w:eastAsia="en-GB"/>
              </w:rPr>
              <w:t xml:space="preserve">resent a personal and coherent response that realises </w:t>
            </w:r>
            <w:r w:rsidRPr="00CA5C36">
              <w:rPr>
                <w:lang w:eastAsia="en-GB"/>
              </w:rPr>
              <w:lastRenderedPageBreak/>
              <w:t>intentions and</w:t>
            </w:r>
            <w:r>
              <w:rPr>
                <w:lang w:eastAsia="en-GB"/>
              </w:rPr>
              <w:t>,</w:t>
            </w:r>
            <w:r w:rsidRPr="00CA5C36">
              <w:rPr>
                <w:lang w:eastAsia="en-GB"/>
              </w:rPr>
              <w:t xml:space="preserve"> where appropriate makes connections between visual and other elements</w:t>
            </w:r>
          </w:p>
        </w:tc>
        <w:tc>
          <w:tcPr>
            <w:tcW w:w="10221" w:type="dxa"/>
            <w:tcMar>
              <w:top w:w="113" w:type="dxa"/>
              <w:bottom w:w="113" w:type="dxa"/>
            </w:tcMar>
          </w:tcPr>
          <w:p w14:paraId="4A519393" w14:textId="516BF9C5" w:rsidR="00EE2510" w:rsidRDefault="00186885" w:rsidP="002B64E8">
            <w:pPr>
              <w:pStyle w:val="BodyText"/>
              <w:rPr>
                <w:b/>
              </w:rPr>
            </w:pPr>
            <w:r>
              <w:rPr>
                <w:b/>
              </w:rPr>
              <w:lastRenderedPageBreak/>
              <w:t xml:space="preserve">Produce two final outcomes in response to </w:t>
            </w:r>
            <w:r w:rsidR="00340015">
              <w:rPr>
                <w:b/>
              </w:rPr>
              <w:t>the</w:t>
            </w:r>
            <w:r>
              <w:rPr>
                <w:b/>
              </w:rPr>
              <w:t xml:space="preserve"> research</w:t>
            </w:r>
            <w:r w:rsidR="00340015">
              <w:rPr>
                <w:b/>
              </w:rPr>
              <w:t xml:space="preserve"> completed so far</w:t>
            </w:r>
          </w:p>
          <w:p w14:paraId="3659CC3D" w14:textId="77777777" w:rsidR="00E127BC" w:rsidRDefault="00E127BC" w:rsidP="002B64E8">
            <w:pPr>
              <w:pStyle w:val="BodyText"/>
              <w:rPr>
                <w:b/>
              </w:rPr>
            </w:pPr>
          </w:p>
          <w:p w14:paraId="62B01BBB" w14:textId="3E115BDA" w:rsidR="00340015" w:rsidRPr="00CA7840" w:rsidRDefault="00340015" w:rsidP="003E2368">
            <w:pPr>
              <w:pStyle w:val="BodyText"/>
              <w:numPr>
                <w:ilvl w:val="0"/>
                <w:numId w:val="30"/>
              </w:numPr>
              <w:ind w:left="360"/>
              <w:rPr>
                <w:b/>
              </w:rPr>
            </w:pPr>
            <w:r w:rsidRPr="00CA7840">
              <w:rPr>
                <w:b/>
              </w:rPr>
              <w:t>Explor</w:t>
            </w:r>
            <w:r w:rsidR="0018203A" w:rsidRPr="00CA7840">
              <w:rPr>
                <w:b/>
              </w:rPr>
              <w:t xml:space="preserve">e the medium, </w:t>
            </w:r>
            <w:r w:rsidRPr="00CA7840">
              <w:rPr>
                <w:b/>
              </w:rPr>
              <w:t>technique</w:t>
            </w:r>
            <w:r w:rsidR="0018203A" w:rsidRPr="00CA7840">
              <w:rPr>
                <w:b/>
              </w:rPr>
              <w:t xml:space="preserve"> and process</w:t>
            </w:r>
            <w:r w:rsidRPr="00CA7840">
              <w:rPr>
                <w:b/>
              </w:rPr>
              <w:t xml:space="preserve"> </w:t>
            </w:r>
            <w:r w:rsidR="0018203A" w:rsidRPr="00CA7840">
              <w:rPr>
                <w:b/>
              </w:rPr>
              <w:t xml:space="preserve">identified in </w:t>
            </w:r>
            <w:r w:rsidRPr="00CA7840">
              <w:rPr>
                <w:b/>
              </w:rPr>
              <w:t>the research</w:t>
            </w:r>
            <w:r w:rsidR="00EF353A" w:rsidRPr="00CA7840">
              <w:rPr>
                <w:b/>
              </w:rPr>
              <w:t xml:space="preserve">. </w:t>
            </w:r>
          </w:p>
          <w:p w14:paraId="41057DF9" w14:textId="5FEB9B8E" w:rsidR="0018203A" w:rsidRDefault="0018203A" w:rsidP="003E6937">
            <w:pPr>
              <w:pStyle w:val="BodyText"/>
              <w:numPr>
                <w:ilvl w:val="0"/>
                <w:numId w:val="19"/>
              </w:numPr>
            </w:pPr>
            <w:r>
              <w:t>L</w:t>
            </w:r>
            <w:r w:rsidR="00340015">
              <w:t xml:space="preserve">earners gather </w:t>
            </w:r>
            <w:r>
              <w:t xml:space="preserve">their own </w:t>
            </w:r>
            <w:r w:rsidR="00340015">
              <w:t xml:space="preserve">images relevant to the </w:t>
            </w:r>
            <w:r w:rsidR="00EF353A">
              <w:t>personal investigation</w:t>
            </w:r>
            <w:r w:rsidR="00340015">
              <w:t xml:space="preserve"> </w:t>
            </w:r>
            <w:r>
              <w:t>using photography and drawings</w:t>
            </w:r>
          </w:p>
          <w:p w14:paraId="27F65E01" w14:textId="6CBB6F00" w:rsidR="0018203A" w:rsidRDefault="0018203A" w:rsidP="003E6937">
            <w:pPr>
              <w:pStyle w:val="BodyText"/>
              <w:numPr>
                <w:ilvl w:val="0"/>
                <w:numId w:val="19"/>
              </w:numPr>
            </w:pPr>
            <w:r>
              <w:t>Learners d</w:t>
            </w:r>
            <w:r w:rsidR="00340015">
              <w:t>evelop these im</w:t>
            </w:r>
            <w:r w:rsidR="00EF353A">
              <w:t>a</w:t>
            </w:r>
            <w:r w:rsidR="00340015">
              <w:t xml:space="preserve">ges into </w:t>
            </w:r>
            <w:r w:rsidR="00EF353A">
              <w:t>a series of studies</w:t>
            </w:r>
            <w:r>
              <w:t xml:space="preserve"> that experiment with the medium, technique and processes that they have been analysing</w:t>
            </w:r>
            <w:r w:rsidR="00340015">
              <w:t xml:space="preserve">. </w:t>
            </w:r>
          </w:p>
          <w:p w14:paraId="6A196F9B" w14:textId="742282B6" w:rsidR="0018203A" w:rsidRDefault="0018203A" w:rsidP="003E6937">
            <w:pPr>
              <w:pStyle w:val="BodyText"/>
              <w:numPr>
                <w:ilvl w:val="0"/>
                <w:numId w:val="19"/>
              </w:numPr>
            </w:pPr>
            <w:r w:rsidRPr="00F94A28">
              <w:t xml:space="preserve">Annotate </w:t>
            </w:r>
            <w:r>
              <w:t xml:space="preserve">the </w:t>
            </w:r>
            <w:r w:rsidR="007C4A46">
              <w:t>studies</w:t>
            </w:r>
            <w:r w:rsidR="007C4A46" w:rsidRPr="00F94A28">
              <w:t>;</w:t>
            </w:r>
            <w:r w:rsidRPr="00F94A28">
              <w:t xml:space="preserve"> outline the technique, the characteristics of the process and the effect they give</w:t>
            </w:r>
            <w:r>
              <w:rPr>
                <w:sz w:val="22"/>
                <w:szCs w:val="22"/>
              </w:rPr>
              <w:t>.</w:t>
            </w:r>
          </w:p>
          <w:p w14:paraId="412DBB60" w14:textId="77777777" w:rsidR="0018203A" w:rsidRDefault="0018203A" w:rsidP="003E6937">
            <w:pPr>
              <w:pStyle w:val="BodyText"/>
              <w:ind w:left="720"/>
            </w:pPr>
          </w:p>
          <w:p w14:paraId="127A29EB" w14:textId="317C83D6" w:rsidR="0018203A" w:rsidRDefault="00340015" w:rsidP="002B64E8">
            <w:pPr>
              <w:pStyle w:val="BodyText"/>
            </w:pPr>
            <w:r>
              <w:t xml:space="preserve">For example, if they are investigating the portraits of Matisse and the use of bold colours to </w:t>
            </w:r>
            <w:r w:rsidR="00FF6F2F">
              <w:t>create emotion, they c</w:t>
            </w:r>
            <w:r w:rsidR="00EF353A">
              <w:t xml:space="preserve">ould gather a range of portraits through their own photography or sketches and then develop these into colour paintings using the same medium and technique they have identified in Matisse’s work. </w:t>
            </w:r>
          </w:p>
          <w:p w14:paraId="63F60D2E" w14:textId="77777777" w:rsidR="0018203A" w:rsidRDefault="0018203A" w:rsidP="003E6937">
            <w:pPr>
              <w:pStyle w:val="BodyText"/>
              <w:ind w:left="720"/>
            </w:pPr>
          </w:p>
          <w:p w14:paraId="02A2F590" w14:textId="6461F1BE" w:rsidR="0018203A" w:rsidRDefault="00EF353A" w:rsidP="002B64E8">
            <w:pPr>
              <w:pStyle w:val="BodyText"/>
            </w:pPr>
            <w:r>
              <w:t xml:space="preserve">They should keep in mind </w:t>
            </w:r>
            <w:r w:rsidR="002B64E8">
              <w:t>the brief that they set out in W</w:t>
            </w:r>
            <w:r>
              <w:t>eek 7</w:t>
            </w:r>
            <w:r w:rsidR="00F94A28">
              <w:t xml:space="preserve"> </w:t>
            </w:r>
          </w:p>
          <w:p w14:paraId="1C83F6DE" w14:textId="77777777" w:rsidR="00E127BC" w:rsidRDefault="00E127BC" w:rsidP="002B64E8">
            <w:pPr>
              <w:pStyle w:val="BodyText"/>
            </w:pPr>
          </w:p>
          <w:p w14:paraId="0D3A215A" w14:textId="5A5D769C" w:rsidR="00F94A28" w:rsidRDefault="00F94A28" w:rsidP="003E6937">
            <w:pPr>
              <w:pStyle w:val="BodyText"/>
              <w:ind w:left="720"/>
            </w:pPr>
          </w:p>
          <w:p w14:paraId="504E1E28" w14:textId="6B39492D" w:rsidR="00340015" w:rsidRPr="00CA7840" w:rsidRDefault="00340015" w:rsidP="003E2368">
            <w:pPr>
              <w:pStyle w:val="BodyText"/>
              <w:numPr>
                <w:ilvl w:val="0"/>
                <w:numId w:val="30"/>
              </w:numPr>
              <w:ind w:left="360"/>
              <w:rPr>
                <w:b/>
              </w:rPr>
            </w:pPr>
            <w:r w:rsidRPr="00CA7840">
              <w:rPr>
                <w:b/>
              </w:rPr>
              <w:t>Experiment more extensively with this style on their own images</w:t>
            </w:r>
            <w:r w:rsidR="008D0776" w:rsidRPr="00CA7840">
              <w:rPr>
                <w:b/>
              </w:rPr>
              <w:t xml:space="preserve"> (I)</w:t>
            </w:r>
          </w:p>
          <w:p w14:paraId="185D5BF7" w14:textId="77777777" w:rsidR="0018203A" w:rsidRDefault="00EF353A" w:rsidP="003E2368">
            <w:pPr>
              <w:pStyle w:val="BodyText"/>
              <w:numPr>
                <w:ilvl w:val="0"/>
                <w:numId w:val="41"/>
              </w:numPr>
              <w:ind w:left="723"/>
            </w:pPr>
            <w:r w:rsidRPr="00EF353A">
              <w:t xml:space="preserve">From these experiments and studies learners should select one composition to develop into </w:t>
            </w:r>
            <w:proofErr w:type="gramStart"/>
            <w:r w:rsidRPr="00EF353A">
              <w:t>a final outcome</w:t>
            </w:r>
            <w:proofErr w:type="gramEnd"/>
            <w:r w:rsidRPr="00EF353A">
              <w:t xml:space="preserve">. </w:t>
            </w:r>
          </w:p>
          <w:p w14:paraId="309FFB55" w14:textId="7DA65178" w:rsidR="00340015" w:rsidRDefault="00EF353A" w:rsidP="003E2368">
            <w:pPr>
              <w:pStyle w:val="BodyText"/>
              <w:numPr>
                <w:ilvl w:val="0"/>
                <w:numId w:val="41"/>
              </w:numPr>
              <w:ind w:left="723"/>
            </w:pPr>
            <w:r w:rsidRPr="00EF353A">
              <w:t>They should produce one outcome for each artist</w:t>
            </w:r>
            <w:r>
              <w:t>/crafts person/designer</w:t>
            </w:r>
            <w:r w:rsidRPr="00EF353A">
              <w:t xml:space="preserve"> they have researched.</w:t>
            </w:r>
          </w:p>
          <w:p w14:paraId="0479A833" w14:textId="77777777" w:rsidR="00EF353A" w:rsidRDefault="00EF353A" w:rsidP="003E6937">
            <w:pPr>
              <w:pStyle w:val="BodyText"/>
              <w:ind w:left="720"/>
            </w:pPr>
          </w:p>
          <w:p w14:paraId="038AD348" w14:textId="77777777" w:rsidR="00E127BC" w:rsidRDefault="00E127BC" w:rsidP="002B64E8">
            <w:pPr>
              <w:pStyle w:val="BodyText"/>
              <w:tabs>
                <w:tab w:val="left" w:pos="1613"/>
              </w:tabs>
              <w:rPr>
                <w:b/>
              </w:rPr>
            </w:pPr>
          </w:p>
          <w:p w14:paraId="586EBDF5" w14:textId="7959C295" w:rsidR="00EF353A" w:rsidRPr="00EF353A" w:rsidRDefault="00EF353A" w:rsidP="002B64E8">
            <w:pPr>
              <w:pStyle w:val="BodyText"/>
              <w:tabs>
                <w:tab w:val="left" w:pos="1613"/>
              </w:tabs>
            </w:pPr>
            <w:r w:rsidRPr="00CA7840">
              <w:rPr>
                <w:b/>
              </w:rPr>
              <w:t>Extension activity</w:t>
            </w:r>
            <w:r>
              <w:t xml:space="preserve">: Make at least </w:t>
            </w:r>
            <w:r w:rsidR="00A605C6">
              <w:t xml:space="preserve">two </w:t>
            </w:r>
            <w:r>
              <w:t xml:space="preserve">final outcomes from each </w:t>
            </w:r>
            <w:r w:rsidRPr="00EF353A">
              <w:t>artist</w:t>
            </w:r>
            <w:r>
              <w:t>/crafts person/designer</w:t>
            </w:r>
            <w:r w:rsidRPr="00EF353A">
              <w:t xml:space="preserve"> </w:t>
            </w:r>
            <w:r>
              <w:t xml:space="preserve">study. </w:t>
            </w:r>
          </w:p>
        </w:tc>
      </w:tr>
      <w:tr w:rsidR="00D92836" w:rsidRPr="004A4E17" w14:paraId="23AE2584" w14:textId="77777777" w:rsidTr="003E6937">
        <w:tc>
          <w:tcPr>
            <w:tcW w:w="2265" w:type="dxa"/>
            <w:tcMar>
              <w:top w:w="113" w:type="dxa"/>
              <w:bottom w:w="113" w:type="dxa"/>
            </w:tcMar>
          </w:tcPr>
          <w:p w14:paraId="6059292B" w14:textId="5FA8AA17" w:rsidR="00D92836" w:rsidRPr="00E127BC" w:rsidRDefault="00D92836" w:rsidP="003E6937">
            <w:pPr>
              <w:pStyle w:val="BodyText"/>
              <w:rPr>
                <w:b/>
                <w:lang w:eastAsia="en-GB"/>
              </w:rPr>
            </w:pPr>
            <w:r w:rsidRPr="00E127BC">
              <w:rPr>
                <w:b/>
                <w:lang w:eastAsia="en-GB"/>
              </w:rPr>
              <w:lastRenderedPageBreak/>
              <w:t>Week 16</w:t>
            </w:r>
          </w:p>
          <w:p w14:paraId="4094665A" w14:textId="77777777" w:rsidR="008D0776" w:rsidRDefault="008D0776" w:rsidP="003E6937">
            <w:pPr>
              <w:pStyle w:val="BodyText"/>
              <w:rPr>
                <w:lang w:eastAsia="en-GB"/>
              </w:rPr>
            </w:pPr>
            <w:r>
              <w:rPr>
                <w:lang w:eastAsia="en-GB"/>
              </w:rPr>
              <w:t>Review and refine</w:t>
            </w:r>
          </w:p>
          <w:p w14:paraId="3B28E35B" w14:textId="73AB3E42" w:rsidR="008D0776" w:rsidRDefault="008D0776" w:rsidP="003E6937">
            <w:pPr>
              <w:pStyle w:val="BodyText"/>
              <w:rPr>
                <w:lang w:eastAsia="en-GB"/>
              </w:rPr>
            </w:pPr>
            <w:r>
              <w:rPr>
                <w:lang w:eastAsia="en-GB"/>
              </w:rPr>
              <w:t>Peer and self</w:t>
            </w:r>
            <w:r w:rsidR="00274DBB">
              <w:rPr>
                <w:lang w:eastAsia="en-GB"/>
              </w:rPr>
              <w:t>-</w:t>
            </w:r>
            <w:r>
              <w:rPr>
                <w:lang w:eastAsia="en-GB"/>
              </w:rPr>
              <w:t xml:space="preserve"> assessment</w:t>
            </w:r>
          </w:p>
          <w:p w14:paraId="0B8064F0" w14:textId="77777777" w:rsidR="002B64E8" w:rsidRDefault="002B64E8" w:rsidP="003E6937">
            <w:pPr>
              <w:pStyle w:val="BodyText"/>
              <w:rPr>
                <w:lang w:eastAsia="en-GB"/>
              </w:rPr>
            </w:pPr>
          </w:p>
          <w:p w14:paraId="2AA6E4EA" w14:textId="77777777" w:rsidR="008D0776" w:rsidRPr="00E127BC" w:rsidRDefault="008D0776" w:rsidP="003E6937">
            <w:pPr>
              <w:pStyle w:val="BodyText"/>
              <w:rPr>
                <w:b/>
                <w:color w:val="E21951"/>
                <w:lang w:eastAsia="en-GB"/>
              </w:rPr>
            </w:pPr>
            <w:r w:rsidRPr="00E127BC">
              <w:rPr>
                <w:b/>
                <w:color w:val="E21951"/>
                <w:lang w:eastAsia="en-GB"/>
              </w:rPr>
              <w:t>KC1</w:t>
            </w:r>
          </w:p>
          <w:p w14:paraId="7E14DEF2" w14:textId="64922053" w:rsidR="008D0776" w:rsidRDefault="008D0776" w:rsidP="003E6937">
            <w:pPr>
              <w:pStyle w:val="BodyText"/>
              <w:rPr>
                <w:lang w:eastAsia="en-GB"/>
              </w:rPr>
            </w:pPr>
            <w:r w:rsidRPr="00E127BC">
              <w:rPr>
                <w:b/>
                <w:color w:val="E21951"/>
                <w:lang w:eastAsia="en-GB"/>
              </w:rPr>
              <w:t>KC5</w:t>
            </w:r>
          </w:p>
        </w:tc>
        <w:tc>
          <w:tcPr>
            <w:tcW w:w="2109" w:type="dxa"/>
            <w:tcMar>
              <w:top w:w="113" w:type="dxa"/>
              <w:bottom w:w="113" w:type="dxa"/>
            </w:tcMar>
          </w:tcPr>
          <w:p w14:paraId="01B9DB96" w14:textId="5F57BBE8" w:rsidR="00D92836" w:rsidRDefault="00812BE1" w:rsidP="00E127BC">
            <w:pPr>
              <w:pStyle w:val="BodyText"/>
              <w:rPr>
                <w:lang w:eastAsia="en-GB"/>
              </w:rPr>
            </w:pPr>
            <w:r>
              <w:rPr>
                <w:lang w:eastAsia="en-GB"/>
              </w:rPr>
              <w:t>AO2 R</w:t>
            </w:r>
            <w:r w:rsidR="008D0776">
              <w:rPr>
                <w:lang w:eastAsia="en-GB"/>
              </w:rPr>
              <w:t>eview and refine ideas as work develops</w:t>
            </w:r>
          </w:p>
        </w:tc>
        <w:tc>
          <w:tcPr>
            <w:tcW w:w="10221" w:type="dxa"/>
            <w:tcMar>
              <w:top w:w="113" w:type="dxa"/>
              <w:bottom w:w="113" w:type="dxa"/>
            </w:tcMar>
          </w:tcPr>
          <w:p w14:paraId="73F49FD8" w14:textId="3F69B499" w:rsidR="00EF353A" w:rsidRDefault="00274DBB" w:rsidP="00E127BC">
            <w:pPr>
              <w:pStyle w:val="BodyText"/>
              <w:rPr>
                <w:b/>
              </w:rPr>
            </w:pPr>
            <w:r>
              <w:rPr>
                <w:b/>
              </w:rPr>
              <w:t>Using peer / self-</w:t>
            </w:r>
            <w:r w:rsidR="00EF353A" w:rsidRPr="0088731E">
              <w:rPr>
                <w:b/>
              </w:rPr>
              <w:t xml:space="preserve">assessment </w:t>
            </w:r>
            <w:r w:rsidR="00EF353A">
              <w:rPr>
                <w:b/>
              </w:rPr>
              <w:t>to</w:t>
            </w:r>
            <w:r w:rsidR="00EF353A" w:rsidRPr="0088731E">
              <w:rPr>
                <w:b/>
              </w:rPr>
              <w:t xml:space="preserve"> reflect on work</w:t>
            </w:r>
            <w:r w:rsidR="00EF353A">
              <w:rPr>
                <w:b/>
              </w:rPr>
              <w:t xml:space="preserve"> completed so far and to inform development </w:t>
            </w:r>
            <w:r w:rsidR="008D0776">
              <w:rPr>
                <w:b/>
              </w:rPr>
              <w:t>(F)</w:t>
            </w:r>
          </w:p>
          <w:p w14:paraId="554233F6" w14:textId="77777777" w:rsidR="004F0A50" w:rsidRPr="0088731E" w:rsidRDefault="004F0A50" w:rsidP="00E127BC">
            <w:pPr>
              <w:pStyle w:val="BodyText"/>
              <w:rPr>
                <w:b/>
              </w:rPr>
            </w:pPr>
          </w:p>
          <w:p w14:paraId="7A9F6586" w14:textId="7ABC6D7B" w:rsidR="00EF353A" w:rsidRDefault="00EF353A" w:rsidP="003E6937">
            <w:pPr>
              <w:pStyle w:val="BodyText"/>
              <w:numPr>
                <w:ilvl w:val="0"/>
                <w:numId w:val="19"/>
              </w:numPr>
            </w:pPr>
            <w:r>
              <w:t xml:space="preserve">Peer assessment – </w:t>
            </w:r>
            <w:r w:rsidR="006F102A">
              <w:t>learners’</w:t>
            </w:r>
            <w:r>
              <w:t xml:space="preserve"> review </w:t>
            </w:r>
            <w:r w:rsidR="006F102A">
              <w:t>each other’s</w:t>
            </w:r>
            <w:r>
              <w:t xml:space="preserve"> work to identify areas that they think have worked well and that could be developed further.</w:t>
            </w:r>
          </w:p>
          <w:p w14:paraId="62969F0D" w14:textId="02DCAB88" w:rsidR="00A70D58" w:rsidRDefault="00EF353A" w:rsidP="003E6937">
            <w:pPr>
              <w:pStyle w:val="BodyText"/>
              <w:numPr>
                <w:ilvl w:val="0"/>
                <w:numId w:val="19"/>
              </w:numPr>
            </w:pPr>
            <w:r>
              <w:t xml:space="preserve">Learners review their own work, identify areas of interest and consider ideas for </w:t>
            </w:r>
            <w:r w:rsidR="00A70D58">
              <w:t>further artist research</w:t>
            </w:r>
            <w:r>
              <w:t>. Learners share these with a peer explaining their concerns and any problems they foresee</w:t>
            </w:r>
            <w:r w:rsidR="00A70D58">
              <w:t>.</w:t>
            </w:r>
          </w:p>
          <w:p w14:paraId="5229ABBC" w14:textId="3CCDFC0F" w:rsidR="00D92836" w:rsidRDefault="00A70D58" w:rsidP="00E127BC">
            <w:pPr>
              <w:pStyle w:val="BodyText"/>
              <w:numPr>
                <w:ilvl w:val="0"/>
                <w:numId w:val="19"/>
              </w:numPr>
              <w:rPr>
                <w:b/>
              </w:rPr>
            </w:pPr>
            <w:r>
              <w:t>Identify how they will gather this research.</w:t>
            </w:r>
            <w:r w:rsidR="00EF353A">
              <w:t xml:space="preserve"> </w:t>
            </w:r>
          </w:p>
        </w:tc>
      </w:tr>
      <w:tr w:rsidR="00D92836" w:rsidRPr="004A4E17" w14:paraId="4BE34270" w14:textId="77777777" w:rsidTr="003E6937">
        <w:tc>
          <w:tcPr>
            <w:tcW w:w="2265" w:type="dxa"/>
            <w:tcMar>
              <w:top w:w="113" w:type="dxa"/>
              <w:bottom w:w="113" w:type="dxa"/>
            </w:tcMar>
          </w:tcPr>
          <w:p w14:paraId="03ACD066" w14:textId="12FE90CD" w:rsidR="00D92836" w:rsidRPr="00E127BC" w:rsidRDefault="00D92836" w:rsidP="003E6937">
            <w:pPr>
              <w:pStyle w:val="BodyText"/>
              <w:rPr>
                <w:b/>
                <w:lang w:eastAsia="en-GB"/>
              </w:rPr>
            </w:pPr>
            <w:r w:rsidRPr="00E127BC">
              <w:rPr>
                <w:b/>
                <w:lang w:eastAsia="en-GB"/>
              </w:rPr>
              <w:t>Week</w:t>
            </w:r>
            <w:r w:rsidR="00E127BC" w:rsidRPr="00E127BC">
              <w:rPr>
                <w:b/>
                <w:lang w:eastAsia="en-GB"/>
              </w:rPr>
              <w:t>s</w:t>
            </w:r>
            <w:r w:rsidRPr="00E127BC">
              <w:rPr>
                <w:b/>
                <w:lang w:eastAsia="en-GB"/>
              </w:rPr>
              <w:t xml:space="preserve"> 17</w:t>
            </w:r>
            <w:r w:rsidR="002B64E8" w:rsidRPr="00E127BC">
              <w:rPr>
                <w:b/>
                <w:lang w:eastAsia="en-GB"/>
              </w:rPr>
              <w:t>–</w:t>
            </w:r>
            <w:r w:rsidRPr="00E127BC">
              <w:rPr>
                <w:b/>
                <w:lang w:eastAsia="en-GB"/>
              </w:rPr>
              <w:t>20</w:t>
            </w:r>
          </w:p>
          <w:p w14:paraId="17C3844B" w14:textId="54E6C793" w:rsidR="00EE70D9" w:rsidRDefault="00EE70D9" w:rsidP="003E6937">
            <w:pPr>
              <w:pStyle w:val="BodyText"/>
              <w:rPr>
                <w:lang w:eastAsia="en-GB"/>
              </w:rPr>
            </w:pPr>
            <w:r w:rsidRPr="00CA5C36">
              <w:rPr>
                <w:lang w:eastAsia="en-GB"/>
              </w:rPr>
              <w:t>Artist research learner led</w:t>
            </w:r>
          </w:p>
          <w:p w14:paraId="34833C34" w14:textId="77777777" w:rsidR="002B64E8" w:rsidRPr="00CA5C36" w:rsidRDefault="002B64E8" w:rsidP="003E6937">
            <w:pPr>
              <w:pStyle w:val="BodyText"/>
              <w:rPr>
                <w:lang w:eastAsia="en-GB"/>
              </w:rPr>
            </w:pPr>
          </w:p>
          <w:p w14:paraId="5C16C3F3" w14:textId="55D4FBE9" w:rsidR="00EE70D9" w:rsidRDefault="00EE70D9" w:rsidP="003E6937">
            <w:pPr>
              <w:pStyle w:val="BodyText"/>
              <w:rPr>
                <w:lang w:eastAsia="en-GB"/>
              </w:rPr>
            </w:pPr>
            <w:r w:rsidRPr="00CA5C36">
              <w:rPr>
                <w:lang w:eastAsia="en-GB"/>
              </w:rPr>
              <w:t>Written work 1000</w:t>
            </w:r>
            <w:r w:rsidR="00EE5AF1">
              <w:rPr>
                <w:lang w:eastAsia="en-GB"/>
              </w:rPr>
              <w:t>–</w:t>
            </w:r>
            <w:r w:rsidRPr="00CA5C36">
              <w:rPr>
                <w:lang w:eastAsia="en-GB"/>
              </w:rPr>
              <w:t>1500 words</w:t>
            </w:r>
          </w:p>
          <w:p w14:paraId="3EA1A47E" w14:textId="77777777" w:rsidR="002B64E8" w:rsidRPr="00CA5C36" w:rsidRDefault="002B64E8" w:rsidP="003E6937">
            <w:pPr>
              <w:pStyle w:val="BodyText"/>
              <w:rPr>
                <w:lang w:eastAsia="en-GB"/>
              </w:rPr>
            </w:pPr>
          </w:p>
          <w:p w14:paraId="2D77EDD9" w14:textId="77777777" w:rsidR="00EE70D9" w:rsidRPr="00E127BC" w:rsidRDefault="00EE70D9" w:rsidP="003E6937">
            <w:pPr>
              <w:pStyle w:val="BodyText"/>
              <w:rPr>
                <w:b/>
                <w:color w:val="E21951"/>
                <w:lang w:eastAsia="en-GB"/>
              </w:rPr>
            </w:pPr>
            <w:r w:rsidRPr="00E127BC">
              <w:rPr>
                <w:b/>
                <w:color w:val="E21951"/>
                <w:lang w:eastAsia="en-GB"/>
              </w:rPr>
              <w:t>KC1</w:t>
            </w:r>
          </w:p>
          <w:p w14:paraId="2CE8A8C2" w14:textId="4C145D4C" w:rsidR="00EE70D9" w:rsidRDefault="00EE70D9" w:rsidP="00AE75F2">
            <w:pPr>
              <w:pStyle w:val="BodyText"/>
              <w:rPr>
                <w:lang w:eastAsia="en-GB"/>
              </w:rPr>
            </w:pPr>
            <w:r w:rsidRPr="00E127BC">
              <w:rPr>
                <w:b/>
                <w:color w:val="E21951"/>
                <w:lang w:eastAsia="en-GB"/>
              </w:rPr>
              <w:t>KC6</w:t>
            </w:r>
          </w:p>
        </w:tc>
        <w:tc>
          <w:tcPr>
            <w:tcW w:w="2109" w:type="dxa"/>
            <w:tcMar>
              <w:top w:w="113" w:type="dxa"/>
              <w:bottom w:w="113" w:type="dxa"/>
            </w:tcMar>
          </w:tcPr>
          <w:p w14:paraId="25D30526" w14:textId="5B51DBED" w:rsidR="00D92836" w:rsidRDefault="00812BE1" w:rsidP="003E6937">
            <w:pPr>
              <w:pStyle w:val="BodyText"/>
              <w:rPr>
                <w:lang w:eastAsia="en-GB"/>
              </w:rPr>
            </w:pPr>
            <w:r>
              <w:rPr>
                <w:lang w:eastAsia="en-GB"/>
              </w:rPr>
              <w:t>AO1</w:t>
            </w:r>
            <w:r w:rsidR="00A605C6">
              <w:rPr>
                <w:lang w:eastAsia="en-GB"/>
              </w:rPr>
              <w:t xml:space="preserve"> </w:t>
            </w:r>
            <w:r>
              <w:rPr>
                <w:lang w:eastAsia="en-GB"/>
              </w:rPr>
              <w:t>R</w:t>
            </w:r>
            <w:r w:rsidR="00EE70D9">
              <w:rPr>
                <w:lang w:eastAsia="en-GB"/>
              </w:rPr>
              <w:t>ecord ideas, observations and insights relevant to intentions, reflecting critically on work and progress</w:t>
            </w:r>
          </w:p>
          <w:p w14:paraId="6AAFBEF9" w14:textId="77777777" w:rsidR="002B64E8" w:rsidRDefault="002B64E8" w:rsidP="003E6937">
            <w:pPr>
              <w:pStyle w:val="BodyText"/>
              <w:rPr>
                <w:lang w:eastAsia="en-GB"/>
              </w:rPr>
            </w:pPr>
          </w:p>
          <w:p w14:paraId="749EEE2B" w14:textId="7B61A5E3" w:rsidR="00EE70D9" w:rsidRDefault="00EE70D9" w:rsidP="003E6937">
            <w:pPr>
              <w:pStyle w:val="BodyText"/>
              <w:rPr>
                <w:lang w:eastAsia="en-GB"/>
              </w:rPr>
            </w:pPr>
            <w:r>
              <w:rPr>
                <w:lang w:eastAsia="en-GB"/>
              </w:rPr>
              <w:t xml:space="preserve">AO3 </w:t>
            </w:r>
            <w:r w:rsidR="00812BE1">
              <w:rPr>
                <w:lang w:eastAsia="en-GB"/>
              </w:rPr>
              <w:t>D</w:t>
            </w:r>
            <w:r>
              <w:rPr>
                <w:lang w:eastAsia="en-GB"/>
              </w:rPr>
              <w:t>evelop ideas through investigations informed by contextual and other sources, demonstrating analytical and critical understanding</w:t>
            </w:r>
          </w:p>
        </w:tc>
        <w:tc>
          <w:tcPr>
            <w:tcW w:w="10221" w:type="dxa"/>
            <w:tcMar>
              <w:top w:w="113" w:type="dxa"/>
              <w:bottom w:w="113" w:type="dxa"/>
            </w:tcMar>
          </w:tcPr>
          <w:p w14:paraId="12742CDA" w14:textId="5BBD2931" w:rsidR="00247281" w:rsidRDefault="00247281" w:rsidP="003E6937">
            <w:pPr>
              <w:pStyle w:val="BodyText"/>
              <w:rPr>
                <w:b/>
              </w:rPr>
            </w:pPr>
            <w:r>
              <w:rPr>
                <w:b/>
              </w:rPr>
              <w:t>Gather research</w:t>
            </w:r>
          </w:p>
          <w:p w14:paraId="02E2204F" w14:textId="77777777" w:rsidR="004F0A50" w:rsidRDefault="004F0A50" w:rsidP="003E6937">
            <w:pPr>
              <w:pStyle w:val="BodyText"/>
              <w:rPr>
                <w:b/>
              </w:rPr>
            </w:pPr>
          </w:p>
          <w:p w14:paraId="50057F17" w14:textId="095CD299" w:rsidR="00247281" w:rsidRDefault="00BB17B0" w:rsidP="003E2368">
            <w:pPr>
              <w:pStyle w:val="BodyText"/>
              <w:numPr>
                <w:ilvl w:val="0"/>
                <w:numId w:val="42"/>
              </w:numPr>
              <w:ind w:left="723"/>
            </w:pPr>
            <w:r>
              <w:t xml:space="preserve">Learners spend the following </w:t>
            </w:r>
            <w:r w:rsidR="00A605C6">
              <w:t>four</w:t>
            </w:r>
            <w:r w:rsidR="00A605C6" w:rsidRPr="002A2073">
              <w:t xml:space="preserve"> </w:t>
            </w:r>
            <w:r w:rsidR="00247281">
              <w:t xml:space="preserve">weeks </w:t>
            </w:r>
            <w:r>
              <w:t>building on their</w:t>
            </w:r>
            <w:r w:rsidR="00247281">
              <w:t xml:space="preserve"> research into their chosen </w:t>
            </w:r>
            <w:r w:rsidR="00A70D58">
              <w:t xml:space="preserve">theme. This will depend on the </w:t>
            </w:r>
            <w:r w:rsidR="00A605C6">
              <w:t xml:space="preserve">theme of their </w:t>
            </w:r>
            <w:r w:rsidR="00A70D58">
              <w:t>Personal I</w:t>
            </w:r>
            <w:r w:rsidR="00247281">
              <w:t>nve</w:t>
            </w:r>
            <w:r>
              <w:t>stigation</w:t>
            </w:r>
            <w:r w:rsidR="00247281">
              <w:t xml:space="preserve">. </w:t>
            </w:r>
          </w:p>
          <w:p w14:paraId="4AA9C721" w14:textId="5AC78477" w:rsidR="001D4728" w:rsidRDefault="001D4728" w:rsidP="003E2368">
            <w:pPr>
              <w:pStyle w:val="BodyText"/>
              <w:numPr>
                <w:ilvl w:val="0"/>
                <w:numId w:val="42"/>
              </w:numPr>
              <w:ind w:left="723"/>
            </w:pPr>
            <w:r>
              <w:t xml:space="preserve">Learners should select </w:t>
            </w:r>
            <w:r w:rsidR="00A605C6">
              <w:t xml:space="preserve">two </w:t>
            </w:r>
            <w:r>
              <w:t>more artworks to research. These may be sourced from first hand</w:t>
            </w:r>
            <w:r w:rsidR="00DF3E3E">
              <w:t>,</w:t>
            </w:r>
            <w:r>
              <w:t xml:space="preserve"> or they may research </w:t>
            </w:r>
            <w:r w:rsidR="00DF3E3E">
              <w:t>from second images of the work.</w:t>
            </w:r>
          </w:p>
          <w:p w14:paraId="4E5765C9" w14:textId="6DDE4D5F" w:rsidR="001D4728" w:rsidRDefault="001D4728" w:rsidP="003E2368">
            <w:pPr>
              <w:pStyle w:val="BodyText"/>
              <w:numPr>
                <w:ilvl w:val="0"/>
                <w:numId w:val="42"/>
              </w:numPr>
              <w:ind w:left="723"/>
            </w:pPr>
            <w:r>
              <w:t>Consider their brief when selecting the work, it may be a comparison from a different period of the same artist or it may be a different artist responding to similar themes or issues.</w:t>
            </w:r>
          </w:p>
          <w:p w14:paraId="165C96B4" w14:textId="7335B0D8" w:rsidR="00BB17B0" w:rsidRDefault="00BB17B0" w:rsidP="003E2368">
            <w:pPr>
              <w:pStyle w:val="BodyText"/>
              <w:numPr>
                <w:ilvl w:val="0"/>
                <w:numId w:val="42"/>
              </w:numPr>
              <w:ind w:left="723"/>
            </w:pPr>
            <w:r>
              <w:t xml:space="preserve">Learners should consider how they will be presenting the personal investigation and start to write up their research in an appropriate way. </w:t>
            </w:r>
          </w:p>
          <w:p w14:paraId="4A0AAF12" w14:textId="77777777" w:rsidR="00247281" w:rsidRDefault="00247281" w:rsidP="003E6937">
            <w:pPr>
              <w:pStyle w:val="BodyText"/>
            </w:pPr>
          </w:p>
          <w:p w14:paraId="05DE0E80" w14:textId="77777777" w:rsidR="00247281" w:rsidRDefault="00247281" w:rsidP="003E6937">
            <w:pPr>
              <w:pStyle w:val="BodyText"/>
              <w:rPr>
                <w:u w:val="single"/>
              </w:rPr>
            </w:pPr>
            <w:r w:rsidRPr="00247281">
              <w:rPr>
                <w:u w:val="single"/>
              </w:rPr>
              <w:t>Written analysis</w:t>
            </w:r>
          </w:p>
          <w:p w14:paraId="73AFFC6E" w14:textId="4E10B797" w:rsidR="00D4144D" w:rsidRPr="00CA5C36" w:rsidRDefault="00563E94" w:rsidP="002B64E8">
            <w:pPr>
              <w:pStyle w:val="BodyText"/>
            </w:pPr>
            <w:r w:rsidRPr="00CA5C36">
              <w:t>Focus on the key areas for analysis</w:t>
            </w:r>
            <w:r w:rsidR="00CA5C36">
              <w:t>:</w:t>
            </w:r>
          </w:p>
          <w:p w14:paraId="4CE0BE76" w14:textId="4BCD9E62" w:rsidR="00563E94" w:rsidRPr="00CA5C36" w:rsidRDefault="00563E94" w:rsidP="003E2368">
            <w:pPr>
              <w:pStyle w:val="BodyText"/>
              <w:numPr>
                <w:ilvl w:val="0"/>
                <w:numId w:val="43"/>
              </w:numPr>
              <w:ind w:left="723"/>
            </w:pPr>
            <w:r w:rsidRPr="00DF3E3E">
              <w:rPr>
                <w:b/>
              </w:rPr>
              <w:t>Personal experience</w:t>
            </w:r>
            <w:r w:rsidRPr="00CA5C36">
              <w:t xml:space="preserve"> – learners should consider what they bring with them when they view the work. Their past experiences, their identity and their prior knowledge/expectations of the work.</w:t>
            </w:r>
          </w:p>
          <w:p w14:paraId="7A087C49" w14:textId="735C054C" w:rsidR="00563E94" w:rsidRPr="00CA5C36" w:rsidRDefault="00563E94" w:rsidP="003E2368">
            <w:pPr>
              <w:pStyle w:val="BodyText"/>
              <w:numPr>
                <w:ilvl w:val="0"/>
                <w:numId w:val="43"/>
              </w:numPr>
              <w:ind w:left="723"/>
            </w:pPr>
            <w:r w:rsidRPr="00DF3E3E">
              <w:rPr>
                <w:b/>
              </w:rPr>
              <w:t>Content</w:t>
            </w:r>
            <w:r w:rsidRPr="00CA5C36">
              <w:t xml:space="preserve"> – </w:t>
            </w:r>
            <w:r w:rsidR="00CA5C36" w:rsidRPr="00CA5C36">
              <w:t>research</w:t>
            </w:r>
            <w:r w:rsidRPr="00CA5C36">
              <w:t xml:space="preserve"> when, </w:t>
            </w:r>
            <w:r w:rsidR="00CA5C36" w:rsidRPr="00CA5C36">
              <w:t xml:space="preserve">where and </w:t>
            </w:r>
            <w:r w:rsidRPr="00CA5C36">
              <w:t>who made the work. Consider the reason</w:t>
            </w:r>
            <w:r w:rsidR="00CA5C36" w:rsidRPr="00CA5C36">
              <w:t>s</w:t>
            </w:r>
            <w:r w:rsidRPr="00CA5C36">
              <w:t xml:space="preserve"> it was made and what was happening in the local and wider world at the time.</w:t>
            </w:r>
            <w:r w:rsidR="00CA5C36" w:rsidRPr="00CA5C36">
              <w:t xml:space="preserve"> Influences and inspirations of the artist/ crafts person/designer</w:t>
            </w:r>
          </w:p>
          <w:p w14:paraId="3294F2D5" w14:textId="302740BF" w:rsidR="00563E94" w:rsidRPr="00CA5C36" w:rsidRDefault="00563E94" w:rsidP="003E2368">
            <w:pPr>
              <w:pStyle w:val="BodyText"/>
              <w:numPr>
                <w:ilvl w:val="0"/>
                <w:numId w:val="43"/>
              </w:numPr>
              <w:ind w:left="723"/>
            </w:pPr>
            <w:r w:rsidRPr="00DF3E3E">
              <w:rPr>
                <w:b/>
              </w:rPr>
              <w:t>Subject</w:t>
            </w:r>
            <w:r w:rsidRPr="00CA5C36">
              <w:t xml:space="preserve"> – what </w:t>
            </w:r>
            <w:r w:rsidR="00CA5C36" w:rsidRPr="00CA5C36">
              <w:t xml:space="preserve">impact or influence does the </w:t>
            </w:r>
            <w:r w:rsidRPr="00CA5C36">
              <w:t>title</w:t>
            </w:r>
            <w:r w:rsidR="00CA5C36" w:rsidRPr="00CA5C36">
              <w:t xml:space="preserve"> have on the understanding or evaluation of the work</w:t>
            </w:r>
            <w:r w:rsidRPr="00CA5C36">
              <w:t xml:space="preserve">, </w:t>
            </w:r>
            <w:r w:rsidR="00CA5C36" w:rsidRPr="00CA5C36">
              <w:t>does it come under a</w:t>
            </w:r>
            <w:r w:rsidRPr="00CA5C36">
              <w:t xml:space="preserve"> genre</w:t>
            </w:r>
            <w:r w:rsidR="00CA5C36" w:rsidRPr="00CA5C36">
              <w:t xml:space="preserve"> or explore a theme.</w:t>
            </w:r>
          </w:p>
          <w:p w14:paraId="1023E3B5" w14:textId="2C933CDF" w:rsidR="00925E89" w:rsidRDefault="00563E94" w:rsidP="003E2368">
            <w:pPr>
              <w:pStyle w:val="BodyText"/>
              <w:numPr>
                <w:ilvl w:val="0"/>
                <w:numId w:val="43"/>
              </w:numPr>
              <w:ind w:left="723"/>
              <w:rPr>
                <w:b/>
              </w:rPr>
            </w:pPr>
            <w:r w:rsidRPr="00DF3E3E">
              <w:rPr>
                <w:b/>
              </w:rPr>
              <w:lastRenderedPageBreak/>
              <w:t>Object</w:t>
            </w:r>
            <w:r w:rsidRPr="00CA5C36">
              <w:t xml:space="preserve"> – </w:t>
            </w:r>
            <w:r w:rsidR="00CA5C36" w:rsidRPr="00CA5C36">
              <w:t>analyse the aesthetic and technical qualities of the work, its</w:t>
            </w:r>
            <w:r w:rsidRPr="00CA5C36">
              <w:t xml:space="preserve"> colour, shape surface, materials, process, scale</w:t>
            </w:r>
            <w:r w:rsidR="00CA5C36" w:rsidRPr="00CA5C36">
              <w:t>,</w:t>
            </w:r>
            <w:r w:rsidRPr="00CA5C36">
              <w:t xml:space="preserve"> composition, viewpoint</w:t>
            </w:r>
            <w:r w:rsidR="00A61394">
              <w:t>.</w:t>
            </w:r>
          </w:p>
        </w:tc>
      </w:tr>
      <w:tr w:rsidR="00AE75F2" w:rsidRPr="004A4E17" w14:paraId="25547C2A" w14:textId="77777777" w:rsidTr="003E6937">
        <w:tc>
          <w:tcPr>
            <w:tcW w:w="2265" w:type="dxa"/>
            <w:tcMar>
              <w:top w:w="113" w:type="dxa"/>
              <w:bottom w:w="113" w:type="dxa"/>
            </w:tcMar>
          </w:tcPr>
          <w:p w14:paraId="6BC7687C" w14:textId="77777777" w:rsidR="00AE75F2" w:rsidRPr="00E127BC" w:rsidRDefault="00AE75F2" w:rsidP="00AE75F2">
            <w:pPr>
              <w:pStyle w:val="BodyText"/>
              <w:rPr>
                <w:b/>
                <w:lang w:eastAsia="en-GB"/>
              </w:rPr>
            </w:pPr>
            <w:r w:rsidRPr="00E127BC">
              <w:rPr>
                <w:b/>
                <w:lang w:eastAsia="en-GB"/>
              </w:rPr>
              <w:lastRenderedPageBreak/>
              <w:t>Week 21</w:t>
            </w:r>
          </w:p>
          <w:p w14:paraId="5C005D19" w14:textId="77777777" w:rsidR="00AE75F2" w:rsidRDefault="00AE75F2" w:rsidP="00AE75F2">
            <w:pPr>
              <w:pStyle w:val="BodyText"/>
              <w:rPr>
                <w:lang w:eastAsia="en-GB"/>
              </w:rPr>
            </w:pPr>
            <w:r>
              <w:rPr>
                <w:lang w:eastAsia="en-GB"/>
              </w:rPr>
              <w:t>Review and refine</w:t>
            </w:r>
          </w:p>
          <w:p w14:paraId="15007242" w14:textId="265F25FC" w:rsidR="00AE75F2" w:rsidRDefault="00AE75F2" w:rsidP="00AE75F2">
            <w:pPr>
              <w:pStyle w:val="BodyText"/>
              <w:rPr>
                <w:lang w:eastAsia="en-GB"/>
              </w:rPr>
            </w:pPr>
            <w:r>
              <w:rPr>
                <w:lang w:eastAsia="en-GB"/>
              </w:rPr>
              <w:t>Peer and self-assessment</w:t>
            </w:r>
          </w:p>
          <w:p w14:paraId="2B40EF11" w14:textId="77777777" w:rsidR="00E127BC" w:rsidRDefault="00E127BC" w:rsidP="00AE75F2">
            <w:pPr>
              <w:pStyle w:val="BodyText"/>
              <w:rPr>
                <w:lang w:eastAsia="en-GB"/>
              </w:rPr>
            </w:pPr>
          </w:p>
          <w:p w14:paraId="4D2C1036" w14:textId="77777777" w:rsidR="00AE75F2" w:rsidRPr="00E127BC" w:rsidRDefault="00AE75F2" w:rsidP="00AE75F2">
            <w:pPr>
              <w:pStyle w:val="BodyText"/>
              <w:rPr>
                <w:b/>
                <w:color w:val="E21951"/>
                <w:lang w:eastAsia="en-GB"/>
              </w:rPr>
            </w:pPr>
            <w:r w:rsidRPr="00E127BC">
              <w:rPr>
                <w:b/>
                <w:color w:val="E21951"/>
                <w:lang w:eastAsia="en-GB"/>
              </w:rPr>
              <w:t>KC1</w:t>
            </w:r>
          </w:p>
          <w:p w14:paraId="3898DFC9" w14:textId="2E76D756" w:rsidR="00AE75F2" w:rsidRDefault="00AE75F2" w:rsidP="00AE75F2">
            <w:pPr>
              <w:pStyle w:val="BodyText"/>
              <w:rPr>
                <w:lang w:eastAsia="en-GB"/>
              </w:rPr>
            </w:pPr>
            <w:r w:rsidRPr="00E127BC">
              <w:rPr>
                <w:b/>
                <w:color w:val="E21951"/>
                <w:lang w:eastAsia="en-GB"/>
              </w:rPr>
              <w:t>KC5</w:t>
            </w:r>
          </w:p>
        </w:tc>
        <w:tc>
          <w:tcPr>
            <w:tcW w:w="2109" w:type="dxa"/>
            <w:tcMar>
              <w:top w:w="113" w:type="dxa"/>
              <w:bottom w:w="113" w:type="dxa"/>
            </w:tcMar>
          </w:tcPr>
          <w:p w14:paraId="5BCDE8FA" w14:textId="202FD16A" w:rsidR="00AE75F2" w:rsidRDefault="00AE75F2" w:rsidP="00AE75F2">
            <w:pPr>
              <w:pStyle w:val="BodyText"/>
              <w:rPr>
                <w:lang w:eastAsia="en-GB"/>
              </w:rPr>
            </w:pPr>
            <w:r>
              <w:rPr>
                <w:lang w:eastAsia="en-GB"/>
              </w:rPr>
              <w:t>AO2 Review and refine ideas as work develops</w:t>
            </w:r>
          </w:p>
        </w:tc>
        <w:tc>
          <w:tcPr>
            <w:tcW w:w="10221" w:type="dxa"/>
            <w:tcMar>
              <w:top w:w="113" w:type="dxa"/>
              <w:bottom w:w="113" w:type="dxa"/>
            </w:tcMar>
          </w:tcPr>
          <w:p w14:paraId="65819ACF" w14:textId="1226B8E9" w:rsidR="00AE75F2" w:rsidRDefault="00AE75F2" w:rsidP="00AE75F2">
            <w:pPr>
              <w:pStyle w:val="BodyText"/>
              <w:rPr>
                <w:b/>
              </w:rPr>
            </w:pPr>
            <w:r>
              <w:rPr>
                <w:b/>
              </w:rPr>
              <w:t>Using peer / self-assessment to</w:t>
            </w:r>
            <w:r w:rsidRPr="0088731E">
              <w:rPr>
                <w:b/>
              </w:rPr>
              <w:t xml:space="preserve"> reflect on work</w:t>
            </w:r>
            <w:r>
              <w:rPr>
                <w:b/>
              </w:rPr>
              <w:t xml:space="preserve"> completed so far and to inform development (F)</w:t>
            </w:r>
          </w:p>
          <w:p w14:paraId="72907F7C" w14:textId="77777777" w:rsidR="00E127BC" w:rsidRPr="0088731E" w:rsidRDefault="00E127BC" w:rsidP="00AE75F2">
            <w:pPr>
              <w:pStyle w:val="BodyText"/>
              <w:rPr>
                <w:b/>
              </w:rPr>
            </w:pPr>
          </w:p>
          <w:p w14:paraId="381CE618" w14:textId="77777777" w:rsidR="00AE75F2" w:rsidRDefault="00AE75F2" w:rsidP="00E127BC">
            <w:pPr>
              <w:pStyle w:val="BodyText"/>
            </w:pPr>
            <w:r>
              <w:t>Peer assessment – learners review each other’s work to identify areas that they think could be developed further in the practical work.</w:t>
            </w:r>
          </w:p>
          <w:p w14:paraId="056F9930" w14:textId="47B3F9F7" w:rsidR="00AE75F2" w:rsidRDefault="00AE75F2" w:rsidP="00AE75F2">
            <w:pPr>
              <w:pStyle w:val="BodyText"/>
              <w:rPr>
                <w:b/>
              </w:rPr>
            </w:pPr>
            <w:r>
              <w:t xml:space="preserve">Learners review their own work, identify areas of interest and consider ideas for practical work. Learners share these with a peer explaining their concerns and any problems they foresee. </w:t>
            </w:r>
          </w:p>
        </w:tc>
      </w:tr>
      <w:tr w:rsidR="00AE75F2" w:rsidRPr="004A4E17" w14:paraId="28FCE8E8" w14:textId="77777777" w:rsidTr="003E6937">
        <w:tc>
          <w:tcPr>
            <w:tcW w:w="2265" w:type="dxa"/>
            <w:tcMar>
              <w:top w:w="113" w:type="dxa"/>
              <w:bottom w:w="113" w:type="dxa"/>
            </w:tcMar>
          </w:tcPr>
          <w:p w14:paraId="097FC827" w14:textId="22C51841" w:rsidR="00AE75F2" w:rsidRPr="00E127BC" w:rsidRDefault="00AE75F2" w:rsidP="00AE75F2">
            <w:pPr>
              <w:pStyle w:val="BodyText"/>
              <w:rPr>
                <w:b/>
                <w:lang w:eastAsia="en-GB"/>
              </w:rPr>
            </w:pPr>
            <w:r w:rsidRPr="00E127BC">
              <w:rPr>
                <w:b/>
                <w:lang w:eastAsia="en-GB"/>
              </w:rPr>
              <w:t>Week</w:t>
            </w:r>
            <w:r w:rsidR="00E127BC" w:rsidRPr="00E127BC">
              <w:rPr>
                <w:b/>
                <w:lang w:eastAsia="en-GB"/>
              </w:rPr>
              <w:t>s</w:t>
            </w:r>
            <w:r w:rsidRPr="00E127BC">
              <w:rPr>
                <w:b/>
                <w:lang w:eastAsia="en-GB"/>
              </w:rPr>
              <w:t xml:space="preserve"> 22</w:t>
            </w:r>
            <w:r w:rsidR="00E127BC" w:rsidRPr="00E127BC">
              <w:rPr>
                <w:b/>
                <w:lang w:eastAsia="en-GB"/>
              </w:rPr>
              <w:t>–</w:t>
            </w:r>
            <w:r w:rsidRPr="00E127BC">
              <w:rPr>
                <w:b/>
                <w:lang w:eastAsia="en-GB"/>
              </w:rPr>
              <w:t>25</w:t>
            </w:r>
          </w:p>
          <w:p w14:paraId="062E38AB" w14:textId="2CDC97E5" w:rsidR="00AE75F2" w:rsidRDefault="00AE75F2" w:rsidP="00AE75F2">
            <w:pPr>
              <w:pStyle w:val="BodyText"/>
              <w:rPr>
                <w:lang w:eastAsia="en-GB"/>
              </w:rPr>
            </w:pPr>
            <w:r w:rsidRPr="00CA5C36">
              <w:rPr>
                <w:lang w:eastAsia="en-GB"/>
              </w:rPr>
              <w:t xml:space="preserve">Develop practical work in response to artist study </w:t>
            </w:r>
          </w:p>
          <w:p w14:paraId="25BBFA6B" w14:textId="77777777" w:rsidR="00E127BC" w:rsidRPr="00CA5C36" w:rsidRDefault="00E127BC" w:rsidP="00AE75F2">
            <w:pPr>
              <w:pStyle w:val="BodyText"/>
              <w:rPr>
                <w:lang w:eastAsia="en-GB"/>
              </w:rPr>
            </w:pPr>
          </w:p>
          <w:p w14:paraId="3640A9F3" w14:textId="77777777" w:rsidR="00AE75F2" w:rsidRPr="00E127BC" w:rsidRDefault="00AE75F2" w:rsidP="00AE75F2">
            <w:pPr>
              <w:pStyle w:val="BodyText"/>
              <w:rPr>
                <w:b/>
                <w:color w:val="E21951"/>
                <w:lang w:eastAsia="en-GB"/>
              </w:rPr>
            </w:pPr>
            <w:r w:rsidRPr="00E127BC">
              <w:rPr>
                <w:b/>
                <w:color w:val="E21951"/>
                <w:lang w:eastAsia="en-GB"/>
              </w:rPr>
              <w:t>KC2</w:t>
            </w:r>
          </w:p>
          <w:p w14:paraId="109843FA" w14:textId="69C4A119" w:rsidR="00AE75F2" w:rsidRDefault="00AE75F2" w:rsidP="00AE75F2">
            <w:pPr>
              <w:pStyle w:val="BodyText"/>
              <w:rPr>
                <w:lang w:eastAsia="en-GB"/>
              </w:rPr>
            </w:pPr>
            <w:r w:rsidRPr="00E127BC">
              <w:rPr>
                <w:b/>
                <w:color w:val="E21951"/>
                <w:lang w:eastAsia="en-GB"/>
              </w:rPr>
              <w:t>KC4</w:t>
            </w:r>
          </w:p>
        </w:tc>
        <w:tc>
          <w:tcPr>
            <w:tcW w:w="2109" w:type="dxa"/>
            <w:tcMar>
              <w:top w:w="113" w:type="dxa"/>
              <w:bottom w:w="113" w:type="dxa"/>
            </w:tcMar>
          </w:tcPr>
          <w:p w14:paraId="37652369" w14:textId="77777777" w:rsidR="00AE75F2" w:rsidRPr="00CA5C36" w:rsidRDefault="00AE75F2" w:rsidP="00AE75F2">
            <w:pPr>
              <w:pStyle w:val="BodyText"/>
              <w:rPr>
                <w:lang w:eastAsia="en-GB"/>
              </w:rPr>
            </w:pPr>
            <w:r>
              <w:rPr>
                <w:lang w:eastAsia="en-GB"/>
              </w:rPr>
              <w:t>AO1 R</w:t>
            </w:r>
            <w:r w:rsidRPr="00CA5C36">
              <w:rPr>
                <w:lang w:eastAsia="en-GB"/>
              </w:rPr>
              <w:t>ecord ideas, observations and insights relevant to intentions, reflecting critically on work and progress</w:t>
            </w:r>
          </w:p>
          <w:p w14:paraId="3C747DA0" w14:textId="3E0C3921" w:rsidR="00AE75F2" w:rsidRDefault="00AE75F2" w:rsidP="00AE75F2">
            <w:pPr>
              <w:pStyle w:val="BodyText"/>
              <w:rPr>
                <w:lang w:eastAsia="en-GB"/>
              </w:rPr>
            </w:pPr>
            <w:r w:rsidRPr="00CA5C36">
              <w:rPr>
                <w:lang w:eastAsia="en-GB"/>
              </w:rPr>
              <w:t xml:space="preserve">AO2 </w:t>
            </w:r>
            <w:r>
              <w:rPr>
                <w:lang w:eastAsia="en-GB"/>
              </w:rPr>
              <w:t>E</w:t>
            </w:r>
            <w:r w:rsidRPr="00CA5C36">
              <w:rPr>
                <w:lang w:eastAsia="en-GB"/>
              </w:rPr>
              <w:t>xplore and select appropriate resources, media, materials, techniques and processes, reviewing and refining ideas as work progresses</w:t>
            </w:r>
          </w:p>
        </w:tc>
        <w:tc>
          <w:tcPr>
            <w:tcW w:w="10221" w:type="dxa"/>
            <w:tcMar>
              <w:top w:w="113" w:type="dxa"/>
              <w:bottom w:w="113" w:type="dxa"/>
            </w:tcMar>
          </w:tcPr>
          <w:p w14:paraId="75F8737D" w14:textId="77777777" w:rsidR="00AE75F2" w:rsidRDefault="00AE75F2" w:rsidP="00AE75F2">
            <w:pPr>
              <w:pStyle w:val="BodyText"/>
              <w:rPr>
                <w:b/>
              </w:rPr>
            </w:pPr>
            <w:r>
              <w:rPr>
                <w:b/>
              </w:rPr>
              <w:t>Produce two final outcomes in response to artist research (I)</w:t>
            </w:r>
          </w:p>
          <w:p w14:paraId="2B3C832E" w14:textId="77777777" w:rsidR="00E127BC" w:rsidRDefault="00E127BC" w:rsidP="00E127BC">
            <w:pPr>
              <w:pStyle w:val="BodyText"/>
            </w:pPr>
          </w:p>
          <w:p w14:paraId="57736DB5" w14:textId="70B357CF" w:rsidR="00AE75F2" w:rsidRDefault="00AE75F2" w:rsidP="00E127BC">
            <w:pPr>
              <w:pStyle w:val="BodyText"/>
            </w:pPr>
            <w:r>
              <w:t>From the research undertaken so far</w:t>
            </w:r>
            <w:r w:rsidR="00E127BC">
              <w:t>,</w:t>
            </w:r>
            <w:r>
              <w:t xml:space="preserve"> learners should develop their own ideas for their practical work. This could be as a response to the contextual research of the investigation so far, or it could be based on technical research, exploring media and processes. </w:t>
            </w:r>
          </w:p>
          <w:p w14:paraId="67E54A2C" w14:textId="77777777" w:rsidR="00E127BC" w:rsidRDefault="00E127BC" w:rsidP="00E127BC">
            <w:pPr>
              <w:pStyle w:val="BodyText"/>
            </w:pPr>
          </w:p>
          <w:p w14:paraId="024496CB" w14:textId="6E5C5993" w:rsidR="00AE75F2" w:rsidRDefault="00AE75F2" w:rsidP="00E127BC">
            <w:pPr>
              <w:pStyle w:val="BodyText"/>
            </w:pPr>
            <w:r>
              <w:t xml:space="preserve">Experiment more extensively with ideas generated from their artist research to influence and stimulate manipulation of their own images. </w:t>
            </w:r>
          </w:p>
          <w:p w14:paraId="68820271" w14:textId="77777777" w:rsidR="00E127BC" w:rsidRDefault="00E127BC" w:rsidP="00E127BC">
            <w:pPr>
              <w:pStyle w:val="BodyText"/>
            </w:pPr>
          </w:p>
          <w:p w14:paraId="1C599BA7" w14:textId="03311B5B" w:rsidR="00AE75F2" w:rsidRDefault="00AE75F2" w:rsidP="00E127BC">
            <w:pPr>
              <w:pStyle w:val="BodyText"/>
            </w:pPr>
            <w:r w:rsidRPr="00BB17B0">
              <w:t>Annotate all studies</w:t>
            </w:r>
          </w:p>
          <w:p w14:paraId="1A64252F" w14:textId="77777777" w:rsidR="00E127BC" w:rsidRDefault="00E127BC" w:rsidP="00E127BC">
            <w:pPr>
              <w:pStyle w:val="BodyText"/>
            </w:pPr>
          </w:p>
          <w:p w14:paraId="34B50819" w14:textId="4E5E8013" w:rsidR="00AE75F2" w:rsidRDefault="00AE75F2" w:rsidP="00E127BC">
            <w:pPr>
              <w:pStyle w:val="BodyText"/>
            </w:pPr>
            <w:r>
              <w:t>Produce two final outcomes in response to artist research</w:t>
            </w:r>
          </w:p>
          <w:p w14:paraId="20047AEE" w14:textId="77777777" w:rsidR="00AE75F2" w:rsidRDefault="00AE75F2" w:rsidP="00AE75F2">
            <w:pPr>
              <w:pStyle w:val="BodyText"/>
            </w:pPr>
          </w:p>
          <w:p w14:paraId="5C04389E" w14:textId="66ECB9C0" w:rsidR="00AE75F2" w:rsidRDefault="00AE75F2" w:rsidP="00AE75F2">
            <w:pPr>
              <w:pStyle w:val="BodyText"/>
              <w:rPr>
                <w:b/>
              </w:rPr>
            </w:pPr>
            <w:r w:rsidRPr="00A70D58">
              <w:rPr>
                <w:b/>
              </w:rPr>
              <w:t>Extension activity</w:t>
            </w:r>
            <w:r>
              <w:t xml:space="preserve">: Make a further two final outcomes in response to the </w:t>
            </w:r>
            <w:r w:rsidRPr="00EF353A">
              <w:t>artist</w:t>
            </w:r>
            <w:r>
              <w:t>/crafts person/designer</w:t>
            </w:r>
            <w:r w:rsidRPr="00EF353A">
              <w:t xml:space="preserve"> </w:t>
            </w:r>
            <w:r>
              <w:t xml:space="preserve">study. </w:t>
            </w:r>
          </w:p>
        </w:tc>
      </w:tr>
      <w:tr w:rsidR="00AE75F2" w:rsidRPr="004A4E17" w14:paraId="26AB2906" w14:textId="77777777" w:rsidTr="003E6937">
        <w:tc>
          <w:tcPr>
            <w:tcW w:w="2265" w:type="dxa"/>
            <w:tcMar>
              <w:top w:w="113" w:type="dxa"/>
              <w:bottom w:w="113" w:type="dxa"/>
            </w:tcMar>
          </w:tcPr>
          <w:p w14:paraId="0F5181E1" w14:textId="77777777" w:rsidR="00AE75F2" w:rsidRPr="00E127BC" w:rsidRDefault="00AE75F2" w:rsidP="00AE75F2">
            <w:pPr>
              <w:pStyle w:val="BodyText"/>
              <w:rPr>
                <w:b/>
                <w:lang w:eastAsia="en-GB"/>
              </w:rPr>
            </w:pPr>
            <w:r w:rsidRPr="00E127BC">
              <w:rPr>
                <w:b/>
                <w:lang w:eastAsia="en-GB"/>
              </w:rPr>
              <w:t>Week 26</w:t>
            </w:r>
          </w:p>
          <w:p w14:paraId="44F05F24" w14:textId="77777777" w:rsidR="00AE75F2" w:rsidRDefault="00AE75F2" w:rsidP="00AE75F2">
            <w:pPr>
              <w:pStyle w:val="BodyText"/>
              <w:rPr>
                <w:lang w:eastAsia="en-GB"/>
              </w:rPr>
            </w:pPr>
            <w:r>
              <w:rPr>
                <w:lang w:eastAsia="en-GB"/>
              </w:rPr>
              <w:t>Review and refine</w:t>
            </w:r>
          </w:p>
          <w:p w14:paraId="547ED014" w14:textId="77777777" w:rsidR="00AE75F2" w:rsidRDefault="00AE75F2" w:rsidP="00AE75F2">
            <w:pPr>
              <w:pStyle w:val="BodyText"/>
              <w:rPr>
                <w:lang w:eastAsia="en-GB"/>
              </w:rPr>
            </w:pPr>
            <w:r>
              <w:rPr>
                <w:lang w:eastAsia="en-GB"/>
              </w:rPr>
              <w:t>Peer and self-assessment</w:t>
            </w:r>
          </w:p>
          <w:p w14:paraId="20016D9A" w14:textId="77777777" w:rsidR="00AE75F2" w:rsidRDefault="00AE75F2" w:rsidP="00AE75F2">
            <w:pPr>
              <w:pStyle w:val="BodyText"/>
              <w:rPr>
                <w:lang w:eastAsia="en-GB"/>
              </w:rPr>
            </w:pPr>
          </w:p>
          <w:p w14:paraId="71D67AB8" w14:textId="77777777" w:rsidR="00AE75F2" w:rsidRPr="00E127BC" w:rsidRDefault="00AE75F2" w:rsidP="00AE75F2">
            <w:pPr>
              <w:pStyle w:val="BodyText"/>
              <w:rPr>
                <w:b/>
                <w:color w:val="E21951"/>
                <w:lang w:eastAsia="en-GB"/>
              </w:rPr>
            </w:pPr>
            <w:r w:rsidRPr="00E127BC">
              <w:rPr>
                <w:b/>
                <w:color w:val="E21951"/>
                <w:lang w:eastAsia="en-GB"/>
              </w:rPr>
              <w:t>KC1</w:t>
            </w:r>
          </w:p>
          <w:p w14:paraId="4C2ED383" w14:textId="77777777" w:rsidR="00AE75F2" w:rsidRPr="00E127BC" w:rsidRDefault="00AE75F2" w:rsidP="00AE75F2">
            <w:pPr>
              <w:pStyle w:val="BodyText"/>
              <w:rPr>
                <w:b/>
                <w:color w:val="E21951"/>
                <w:lang w:eastAsia="en-GB"/>
              </w:rPr>
            </w:pPr>
            <w:r w:rsidRPr="00E127BC">
              <w:rPr>
                <w:b/>
                <w:color w:val="E21951"/>
                <w:lang w:eastAsia="en-GB"/>
              </w:rPr>
              <w:t>KC3</w:t>
            </w:r>
          </w:p>
          <w:p w14:paraId="3CA7B6F9" w14:textId="3B752D5E" w:rsidR="00AE75F2" w:rsidRDefault="00AE75F2" w:rsidP="00AE75F2">
            <w:pPr>
              <w:pStyle w:val="BodyText"/>
              <w:rPr>
                <w:lang w:eastAsia="en-GB"/>
              </w:rPr>
            </w:pPr>
            <w:r w:rsidRPr="00E127BC">
              <w:rPr>
                <w:b/>
                <w:color w:val="E21951"/>
                <w:lang w:eastAsia="en-GB"/>
              </w:rPr>
              <w:t>KC5</w:t>
            </w:r>
          </w:p>
        </w:tc>
        <w:tc>
          <w:tcPr>
            <w:tcW w:w="2109" w:type="dxa"/>
            <w:tcMar>
              <w:top w:w="113" w:type="dxa"/>
              <w:bottom w:w="113" w:type="dxa"/>
            </w:tcMar>
          </w:tcPr>
          <w:p w14:paraId="195A54C1" w14:textId="77777777" w:rsidR="00AE75F2" w:rsidRDefault="00AE75F2" w:rsidP="00AE75F2">
            <w:pPr>
              <w:pStyle w:val="BodyText"/>
              <w:rPr>
                <w:lang w:eastAsia="en-GB"/>
              </w:rPr>
            </w:pPr>
            <w:r>
              <w:rPr>
                <w:lang w:eastAsia="en-GB"/>
              </w:rPr>
              <w:t>AO2 Review and refine ideas as work develops</w:t>
            </w:r>
          </w:p>
          <w:p w14:paraId="39722F47" w14:textId="77777777" w:rsidR="00AE75F2" w:rsidRDefault="00AE75F2" w:rsidP="00AE75F2">
            <w:pPr>
              <w:pStyle w:val="BodyText"/>
              <w:rPr>
                <w:lang w:eastAsia="en-GB"/>
              </w:rPr>
            </w:pPr>
          </w:p>
          <w:p w14:paraId="092352F1" w14:textId="10405387" w:rsidR="00AE75F2" w:rsidRDefault="006E5DBC" w:rsidP="00AE75F2">
            <w:pPr>
              <w:pStyle w:val="BodyText"/>
              <w:rPr>
                <w:lang w:eastAsia="en-GB"/>
              </w:rPr>
            </w:pPr>
            <w:r>
              <w:rPr>
                <w:lang w:eastAsia="en-GB"/>
              </w:rPr>
              <w:t>AO4 P</w:t>
            </w:r>
            <w:r w:rsidRPr="00CA5C36">
              <w:rPr>
                <w:lang w:eastAsia="en-GB"/>
              </w:rPr>
              <w:t>resent a personal and coherent response that realises intentions and</w:t>
            </w:r>
            <w:r>
              <w:rPr>
                <w:lang w:eastAsia="en-GB"/>
              </w:rPr>
              <w:t>,</w:t>
            </w:r>
            <w:r w:rsidRPr="00CA5C36">
              <w:rPr>
                <w:lang w:eastAsia="en-GB"/>
              </w:rPr>
              <w:t xml:space="preserve"> </w:t>
            </w:r>
            <w:r w:rsidRPr="00CA5C36">
              <w:rPr>
                <w:lang w:eastAsia="en-GB"/>
              </w:rPr>
              <w:lastRenderedPageBreak/>
              <w:t>where appropriate makes connections between visual and other elements</w:t>
            </w:r>
          </w:p>
        </w:tc>
        <w:tc>
          <w:tcPr>
            <w:tcW w:w="10221" w:type="dxa"/>
            <w:tcMar>
              <w:top w:w="113" w:type="dxa"/>
              <w:bottom w:w="113" w:type="dxa"/>
            </w:tcMar>
          </w:tcPr>
          <w:p w14:paraId="684A8060" w14:textId="7996C360" w:rsidR="00AE75F2" w:rsidRPr="00E127BC" w:rsidRDefault="00AE75F2" w:rsidP="00E127BC">
            <w:pPr>
              <w:pStyle w:val="BodyText"/>
              <w:rPr>
                <w:b/>
              </w:rPr>
            </w:pPr>
            <w:r w:rsidRPr="00953C66">
              <w:lastRenderedPageBreak/>
              <w:t>Learners use the mark scheme to assess progress so far and identify any areas for improvement</w:t>
            </w:r>
            <w:r w:rsidR="004F0A50">
              <w:t>.</w:t>
            </w:r>
            <w:r>
              <w:t xml:space="preserve"> </w:t>
            </w:r>
            <w:r w:rsidRPr="00E127BC">
              <w:rPr>
                <w:b/>
              </w:rPr>
              <w:t>(F)</w:t>
            </w:r>
          </w:p>
          <w:p w14:paraId="2672D590" w14:textId="77777777" w:rsidR="00E127BC" w:rsidRDefault="00E127BC" w:rsidP="00E127BC">
            <w:pPr>
              <w:pStyle w:val="BodyText"/>
            </w:pPr>
          </w:p>
          <w:p w14:paraId="0D2BC542" w14:textId="70A9413F" w:rsidR="00AE75F2" w:rsidRPr="00953C66" w:rsidRDefault="00AE75F2" w:rsidP="00E127BC">
            <w:pPr>
              <w:pStyle w:val="BodyText"/>
              <w:rPr>
                <w:b/>
              </w:rPr>
            </w:pPr>
            <w:r w:rsidRPr="00953C66">
              <w:t xml:space="preserve">Focus on the </w:t>
            </w:r>
            <w:r>
              <w:t xml:space="preserve">four </w:t>
            </w:r>
            <w:r w:rsidR="00E127BC">
              <w:t>a</w:t>
            </w:r>
            <w:r w:rsidRPr="00953C66">
              <w:t xml:space="preserve">ssessment </w:t>
            </w:r>
            <w:r w:rsidR="00E127BC">
              <w:t>o</w:t>
            </w:r>
            <w:r w:rsidRPr="00953C66">
              <w:t>bjectives</w:t>
            </w:r>
            <w:r w:rsidR="00E127BC">
              <w:t xml:space="preserve"> (AOs)</w:t>
            </w:r>
            <w:r w:rsidRPr="00953C66">
              <w:t xml:space="preserve"> and make sure work covers each of them.</w:t>
            </w:r>
            <w:r>
              <w:t xml:space="preserve"> </w:t>
            </w:r>
          </w:p>
          <w:p w14:paraId="06DE3F28" w14:textId="77777777" w:rsidR="00E127BC" w:rsidRDefault="00E127BC" w:rsidP="00E127BC">
            <w:pPr>
              <w:pStyle w:val="BodyText"/>
            </w:pPr>
          </w:p>
          <w:p w14:paraId="633B3B68" w14:textId="362F9B53" w:rsidR="00AE75F2" w:rsidRPr="00AE75F2" w:rsidRDefault="00AE75F2" w:rsidP="00E127BC">
            <w:pPr>
              <w:pStyle w:val="BodyText"/>
              <w:rPr>
                <w:b/>
              </w:rPr>
            </w:pPr>
            <w:proofErr w:type="gramStart"/>
            <w:r>
              <w:t>Refer back</w:t>
            </w:r>
            <w:proofErr w:type="gramEnd"/>
            <w:r>
              <w:t xml:space="preserve"> to the initial brief for their Personal </w:t>
            </w:r>
            <w:r w:rsidR="00E127BC">
              <w:t>Investigation</w:t>
            </w:r>
            <w:r>
              <w:t xml:space="preserve"> and assess whether they have reached a conclusion to their study.</w:t>
            </w:r>
          </w:p>
          <w:p w14:paraId="7262FB17" w14:textId="77777777" w:rsidR="00AE75F2" w:rsidRPr="001D4728" w:rsidRDefault="00AE75F2" w:rsidP="00860E1A">
            <w:pPr>
              <w:pStyle w:val="BodyText"/>
              <w:rPr>
                <w:b/>
              </w:rPr>
            </w:pPr>
          </w:p>
          <w:p w14:paraId="5A479A4A" w14:textId="27F0219E" w:rsidR="00AE75F2" w:rsidRDefault="00AE75F2" w:rsidP="00E127BC">
            <w:pPr>
              <w:pStyle w:val="BodyText"/>
            </w:pPr>
            <w:r>
              <w:t>Make sure they consider how they intend to present the written element and the practical element so that they are integrated in a considered and meaningful way</w:t>
            </w:r>
            <w:r w:rsidR="00E127BC">
              <w:t>.</w:t>
            </w:r>
          </w:p>
          <w:p w14:paraId="42466AE9" w14:textId="77777777" w:rsidR="00E127BC" w:rsidRPr="00953C66" w:rsidRDefault="00E127BC" w:rsidP="00E127BC">
            <w:pPr>
              <w:pStyle w:val="BodyText"/>
              <w:rPr>
                <w:b/>
              </w:rPr>
            </w:pPr>
          </w:p>
          <w:p w14:paraId="2B318AEB" w14:textId="07F6E952" w:rsidR="00AE75F2" w:rsidRDefault="00AE75F2" w:rsidP="00AE75F2">
            <w:pPr>
              <w:pStyle w:val="BodyText"/>
              <w:rPr>
                <w:b/>
              </w:rPr>
            </w:pPr>
            <w:r>
              <w:t>Learners should present their work to their peer and explain how their work has achieved the brief or if not, identify what needs to be done.</w:t>
            </w:r>
          </w:p>
        </w:tc>
      </w:tr>
      <w:tr w:rsidR="00AE75F2" w:rsidRPr="004A4E17" w14:paraId="7C0B4ED0" w14:textId="77777777" w:rsidTr="003E6937">
        <w:tc>
          <w:tcPr>
            <w:tcW w:w="2265" w:type="dxa"/>
            <w:tcMar>
              <w:top w:w="113" w:type="dxa"/>
              <w:bottom w:w="113" w:type="dxa"/>
            </w:tcMar>
          </w:tcPr>
          <w:p w14:paraId="58DB7C7B" w14:textId="3CBB0145" w:rsidR="00AE75F2" w:rsidRPr="00E127BC" w:rsidRDefault="00AE75F2" w:rsidP="00AE75F2">
            <w:pPr>
              <w:pStyle w:val="BodyText"/>
              <w:rPr>
                <w:b/>
                <w:lang w:eastAsia="en-GB"/>
              </w:rPr>
            </w:pPr>
            <w:r w:rsidRPr="00E127BC">
              <w:rPr>
                <w:b/>
                <w:lang w:eastAsia="en-GB"/>
              </w:rPr>
              <w:lastRenderedPageBreak/>
              <w:t>Week</w:t>
            </w:r>
            <w:r w:rsidR="00E127BC" w:rsidRPr="00E127BC">
              <w:rPr>
                <w:b/>
                <w:lang w:eastAsia="en-GB"/>
              </w:rPr>
              <w:t>s</w:t>
            </w:r>
            <w:r w:rsidRPr="00E127BC">
              <w:rPr>
                <w:b/>
                <w:lang w:eastAsia="en-GB"/>
              </w:rPr>
              <w:t xml:space="preserve"> 27</w:t>
            </w:r>
            <w:r w:rsidR="00E127BC" w:rsidRPr="00E127BC">
              <w:rPr>
                <w:b/>
                <w:lang w:eastAsia="en-GB"/>
              </w:rPr>
              <w:t>–</w:t>
            </w:r>
            <w:r w:rsidRPr="00E127BC">
              <w:rPr>
                <w:b/>
                <w:lang w:eastAsia="en-GB"/>
              </w:rPr>
              <w:t>28</w:t>
            </w:r>
          </w:p>
          <w:p w14:paraId="5BFAEE66" w14:textId="77777777" w:rsidR="00E127BC" w:rsidRDefault="00AE75F2" w:rsidP="00AE75F2">
            <w:pPr>
              <w:pStyle w:val="BodyText"/>
              <w:rPr>
                <w:lang w:eastAsia="en-GB"/>
              </w:rPr>
            </w:pPr>
            <w:r w:rsidRPr="00CA5C36">
              <w:rPr>
                <w:lang w:eastAsia="en-GB"/>
              </w:rPr>
              <w:t>Artist research</w:t>
            </w:r>
          </w:p>
          <w:p w14:paraId="7743671A" w14:textId="257CB305" w:rsidR="00AE75F2" w:rsidRPr="00CA5C36" w:rsidRDefault="00E127BC" w:rsidP="00AE75F2">
            <w:pPr>
              <w:pStyle w:val="BodyText"/>
              <w:rPr>
                <w:lang w:eastAsia="en-GB"/>
              </w:rPr>
            </w:pPr>
            <w:r>
              <w:rPr>
                <w:lang w:eastAsia="en-GB"/>
              </w:rPr>
              <w:t>Le</w:t>
            </w:r>
            <w:r w:rsidR="00AE75F2" w:rsidRPr="00CA5C36">
              <w:rPr>
                <w:lang w:eastAsia="en-GB"/>
              </w:rPr>
              <w:t>arner led</w:t>
            </w:r>
          </w:p>
          <w:p w14:paraId="6FD74A47" w14:textId="2D8316BB" w:rsidR="00AE75F2" w:rsidRDefault="00AE75F2" w:rsidP="00AE75F2">
            <w:pPr>
              <w:pStyle w:val="BodyText"/>
              <w:rPr>
                <w:lang w:eastAsia="en-GB"/>
              </w:rPr>
            </w:pPr>
            <w:r w:rsidRPr="00CA5C36">
              <w:rPr>
                <w:lang w:eastAsia="en-GB"/>
              </w:rPr>
              <w:t>Written work 1000</w:t>
            </w:r>
            <w:r w:rsidR="00E127BC">
              <w:rPr>
                <w:lang w:eastAsia="en-GB"/>
              </w:rPr>
              <w:t>–</w:t>
            </w:r>
            <w:r w:rsidRPr="00CA5C36">
              <w:rPr>
                <w:lang w:eastAsia="en-GB"/>
              </w:rPr>
              <w:t xml:space="preserve">1500 words </w:t>
            </w:r>
          </w:p>
          <w:p w14:paraId="31496D1F" w14:textId="77777777" w:rsidR="00AE75F2" w:rsidRPr="00CA5C36" w:rsidRDefault="00AE75F2" w:rsidP="00AE75F2">
            <w:pPr>
              <w:pStyle w:val="BodyText"/>
              <w:rPr>
                <w:lang w:eastAsia="en-GB"/>
              </w:rPr>
            </w:pPr>
          </w:p>
          <w:p w14:paraId="68EC0451" w14:textId="77777777" w:rsidR="00AE75F2" w:rsidRPr="00E127BC" w:rsidRDefault="00AE75F2" w:rsidP="00AE75F2">
            <w:pPr>
              <w:pStyle w:val="BodyText"/>
              <w:rPr>
                <w:b/>
                <w:color w:val="E21951"/>
                <w:lang w:eastAsia="en-GB"/>
              </w:rPr>
            </w:pPr>
            <w:r w:rsidRPr="00E127BC">
              <w:rPr>
                <w:b/>
                <w:color w:val="E21951"/>
                <w:lang w:eastAsia="en-GB"/>
              </w:rPr>
              <w:t>KC1</w:t>
            </w:r>
          </w:p>
          <w:p w14:paraId="416E9142" w14:textId="77777777" w:rsidR="00AE75F2" w:rsidRPr="00E127BC" w:rsidRDefault="00AE75F2" w:rsidP="00AE75F2">
            <w:pPr>
              <w:pStyle w:val="BodyText"/>
              <w:rPr>
                <w:b/>
                <w:color w:val="E21951"/>
                <w:lang w:eastAsia="en-GB"/>
              </w:rPr>
            </w:pPr>
            <w:r w:rsidRPr="00E127BC">
              <w:rPr>
                <w:b/>
                <w:color w:val="E21951"/>
                <w:lang w:eastAsia="en-GB"/>
              </w:rPr>
              <w:t>KC5</w:t>
            </w:r>
          </w:p>
          <w:p w14:paraId="49C77827" w14:textId="77777777" w:rsidR="00AE75F2" w:rsidRPr="00E127BC" w:rsidRDefault="00AE75F2" w:rsidP="00AE75F2">
            <w:pPr>
              <w:pStyle w:val="BodyText"/>
              <w:rPr>
                <w:b/>
                <w:color w:val="E21951"/>
                <w:lang w:eastAsia="en-GB"/>
              </w:rPr>
            </w:pPr>
            <w:r w:rsidRPr="00E127BC">
              <w:rPr>
                <w:b/>
                <w:color w:val="E21951"/>
                <w:lang w:eastAsia="en-GB"/>
              </w:rPr>
              <w:t>KC6</w:t>
            </w:r>
          </w:p>
          <w:p w14:paraId="21ED8A8B" w14:textId="77777777" w:rsidR="00E127BC" w:rsidRDefault="00E127BC" w:rsidP="00AE75F2">
            <w:pPr>
              <w:pStyle w:val="BodyText"/>
              <w:rPr>
                <w:i/>
                <w:lang w:eastAsia="en-GB"/>
              </w:rPr>
            </w:pPr>
          </w:p>
          <w:p w14:paraId="04594E95" w14:textId="505A55F6" w:rsidR="00AE75F2" w:rsidRDefault="00E127BC" w:rsidP="00AE75F2">
            <w:pPr>
              <w:pStyle w:val="BodyText"/>
              <w:rPr>
                <w:i/>
                <w:lang w:eastAsia="en-GB"/>
              </w:rPr>
            </w:pPr>
            <w:r w:rsidRPr="00CA5C36">
              <w:rPr>
                <w:i/>
                <w:lang w:eastAsia="en-GB"/>
              </w:rPr>
              <w:t>O</w:t>
            </w:r>
            <w:r w:rsidR="00AE75F2" w:rsidRPr="00CA5C36">
              <w:rPr>
                <w:i/>
                <w:lang w:eastAsia="en-GB"/>
              </w:rPr>
              <w:t>r</w:t>
            </w:r>
          </w:p>
          <w:p w14:paraId="6C303333" w14:textId="77777777" w:rsidR="00E127BC" w:rsidRPr="00CA5C36" w:rsidRDefault="00E127BC" w:rsidP="00AE75F2">
            <w:pPr>
              <w:pStyle w:val="BodyText"/>
              <w:rPr>
                <w:lang w:eastAsia="en-GB"/>
              </w:rPr>
            </w:pPr>
          </w:p>
          <w:p w14:paraId="71285882" w14:textId="77777777" w:rsidR="00AE75F2" w:rsidRDefault="00AE75F2" w:rsidP="00AE75F2">
            <w:pPr>
              <w:pStyle w:val="BodyText"/>
              <w:rPr>
                <w:lang w:eastAsia="en-GB"/>
              </w:rPr>
            </w:pPr>
            <w:r w:rsidRPr="00CA5C36">
              <w:rPr>
                <w:lang w:eastAsia="en-GB"/>
              </w:rPr>
              <w:t>Studio work in response to artist study</w:t>
            </w:r>
          </w:p>
          <w:p w14:paraId="33D85DC7" w14:textId="77777777" w:rsidR="00AE75F2" w:rsidRPr="00CA5C36" w:rsidRDefault="00AE75F2" w:rsidP="00AE75F2">
            <w:pPr>
              <w:pStyle w:val="BodyText"/>
              <w:rPr>
                <w:lang w:eastAsia="en-GB"/>
              </w:rPr>
            </w:pPr>
          </w:p>
          <w:p w14:paraId="0E925A29" w14:textId="77777777" w:rsidR="00AE75F2" w:rsidRPr="00E127BC" w:rsidRDefault="00AE75F2" w:rsidP="00AE75F2">
            <w:pPr>
              <w:pStyle w:val="BodyText"/>
              <w:rPr>
                <w:b/>
                <w:color w:val="E21951"/>
                <w:lang w:eastAsia="en-GB"/>
              </w:rPr>
            </w:pPr>
            <w:r w:rsidRPr="00E127BC">
              <w:rPr>
                <w:b/>
                <w:color w:val="E21951"/>
                <w:lang w:eastAsia="en-GB"/>
              </w:rPr>
              <w:t>KC2</w:t>
            </w:r>
          </w:p>
          <w:p w14:paraId="1F999995" w14:textId="77777777" w:rsidR="00AE75F2" w:rsidRPr="00E127BC" w:rsidRDefault="00AE75F2" w:rsidP="00AE75F2">
            <w:pPr>
              <w:pStyle w:val="BodyText"/>
              <w:rPr>
                <w:b/>
                <w:color w:val="E21951"/>
                <w:lang w:eastAsia="en-GB"/>
              </w:rPr>
            </w:pPr>
            <w:r w:rsidRPr="00E127BC">
              <w:rPr>
                <w:b/>
                <w:color w:val="E21951"/>
                <w:lang w:eastAsia="en-GB"/>
              </w:rPr>
              <w:t>KC4</w:t>
            </w:r>
          </w:p>
          <w:p w14:paraId="4905DF34" w14:textId="62A5B5EE" w:rsidR="00AE75F2" w:rsidRDefault="00AE75F2" w:rsidP="00AE75F2">
            <w:pPr>
              <w:pStyle w:val="BodyText"/>
              <w:rPr>
                <w:lang w:eastAsia="en-GB"/>
              </w:rPr>
            </w:pPr>
            <w:r w:rsidRPr="00E127BC">
              <w:rPr>
                <w:b/>
                <w:color w:val="E21951"/>
                <w:lang w:eastAsia="en-GB"/>
              </w:rPr>
              <w:t>KC5</w:t>
            </w:r>
          </w:p>
        </w:tc>
        <w:tc>
          <w:tcPr>
            <w:tcW w:w="2109" w:type="dxa"/>
            <w:tcMar>
              <w:top w:w="113" w:type="dxa"/>
              <w:bottom w:w="113" w:type="dxa"/>
            </w:tcMar>
          </w:tcPr>
          <w:p w14:paraId="0A414C46" w14:textId="77777777" w:rsidR="00AE75F2" w:rsidRDefault="00AE75F2" w:rsidP="00AE75F2">
            <w:pPr>
              <w:pStyle w:val="BodyText"/>
              <w:rPr>
                <w:lang w:eastAsia="en-GB"/>
              </w:rPr>
            </w:pPr>
            <w:r>
              <w:rPr>
                <w:lang w:eastAsia="en-GB"/>
              </w:rPr>
              <w:t>AO2 Explore and select appropriate resources, media, materials, techniques and processes, reviewing and refining ideas as work develops</w:t>
            </w:r>
          </w:p>
          <w:p w14:paraId="0617C09F" w14:textId="77777777" w:rsidR="00AE75F2" w:rsidRDefault="00AE75F2" w:rsidP="00AE75F2">
            <w:pPr>
              <w:pStyle w:val="BodyText"/>
              <w:rPr>
                <w:lang w:eastAsia="en-GB"/>
              </w:rPr>
            </w:pPr>
          </w:p>
          <w:p w14:paraId="0150B60C" w14:textId="58454729" w:rsidR="00AE75F2" w:rsidRDefault="00AE75F2" w:rsidP="00AE75F2">
            <w:pPr>
              <w:pStyle w:val="BodyText"/>
              <w:rPr>
                <w:lang w:eastAsia="en-GB"/>
              </w:rPr>
            </w:pPr>
            <w:r>
              <w:rPr>
                <w:lang w:eastAsia="en-GB"/>
              </w:rPr>
              <w:t>AO3 Develop ideas through investigations informed by contextual and other sources, demonstrating analytical and critical understanding</w:t>
            </w:r>
          </w:p>
        </w:tc>
        <w:tc>
          <w:tcPr>
            <w:tcW w:w="10221" w:type="dxa"/>
            <w:tcMar>
              <w:top w:w="113" w:type="dxa"/>
              <w:bottom w:w="113" w:type="dxa"/>
            </w:tcMar>
          </w:tcPr>
          <w:p w14:paraId="74C7E0F5" w14:textId="08EA17AC" w:rsidR="00AE75F2" w:rsidRDefault="00AE75F2" w:rsidP="00AE75F2">
            <w:pPr>
              <w:pStyle w:val="BodyText"/>
            </w:pPr>
            <w:r w:rsidRPr="00953C66">
              <w:t>Based on the outcome from the previous w</w:t>
            </w:r>
            <w:r>
              <w:t>eek, learners should use these</w:t>
            </w:r>
            <w:r w:rsidRPr="00953C66">
              <w:t xml:space="preserve"> weeks to complete more research, gather mo</w:t>
            </w:r>
            <w:r>
              <w:t xml:space="preserve">re images, </w:t>
            </w:r>
            <w:r w:rsidRPr="00953C66">
              <w:t>experiment with media and techniques</w:t>
            </w:r>
            <w:r>
              <w:t xml:space="preserve"> or</w:t>
            </w:r>
            <w:r w:rsidRPr="00953C66">
              <w:t xml:space="preserve"> </w:t>
            </w:r>
            <w:r>
              <w:t xml:space="preserve">create more final outcomes, </w:t>
            </w:r>
            <w:r w:rsidRPr="00953C66">
              <w:t xml:space="preserve">to make sure they have covered each of the </w:t>
            </w:r>
            <w:r>
              <w:t xml:space="preserve">four </w:t>
            </w:r>
            <w:r w:rsidR="00E127BC">
              <w:t>a</w:t>
            </w:r>
            <w:r w:rsidRPr="00953C66">
              <w:t>s</w:t>
            </w:r>
            <w:r w:rsidR="00E127BC">
              <w:t>s</w:t>
            </w:r>
            <w:r w:rsidRPr="00953C66">
              <w:t xml:space="preserve">essment </w:t>
            </w:r>
            <w:r w:rsidR="00E127BC">
              <w:t>o</w:t>
            </w:r>
            <w:r w:rsidRPr="00953C66">
              <w:t>bjectives</w:t>
            </w:r>
            <w:r w:rsidR="00E127BC">
              <w:t xml:space="preserve"> (AOs)</w:t>
            </w:r>
            <w:r w:rsidRPr="00953C66">
              <w:t xml:space="preserve"> in their work</w:t>
            </w:r>
            <w:r>
              <w:t xml:space="preserve"> and achieved all that they had set out to achieve in their specific brief</w:t>
            </w:r>
            <w:r w:rsidRPr="00953C66">
              <w:t>.</w:t>
            </w:r>
          </w:p>
          <w:p w14:paraId="330E1AE1" w14:textId="77777777" w:rsidR="00AE75F2" w:rsidRDefault="00AE75F2" w:rsidP="00AE75F2">
            <w:pPr>
              <w:pStyle w:val="BodyText"/>
            </w:pPr>
          </w:p>
          <w:p w14:paraId="106489E8" w14:textId="0F1A0C5B" w:rsidR="00AE75F2" w:rsidRPr="00953C66" w:rsidRDefault="00E127BC" w:rsidP="00E127BC">
            <w:pPr>
              <w:pStyle w:val="BodyText"/>
            </w:pPr>
            <w:r>
              <w:t>Learners</w:t>
            </w:r>
            <w:r w:rsidR="00AE75F2">
              <w:t xml:space="preserve"> need to consider how they are going to present their work and adapt their work to suit if necessary.</w:t>
            </w:r>
          </w:p>
        </w:tc>
      </w:tr>
      <w:tr w:rsidR="00AE75F2" w:rsidRPr="004A4E17" w14:paraId="13B110EE" w14:textId="77777777" w:rsidTr="003E6937">
        <w:tc>
          <w:tcPr>
            <w:tcW w:w="2265" w:type="dxa"/>
            <w:tcMar>
              <w:top w:w="113" w:type="dxa"/>
              <w:bottom w:w="113" w:type="dxa"/>
            </w:tcMar>
          </w:tcPr>
          <w:p w14:paraId="0AE324B9" w14:textId="47162981" w:rsidR="00AE75F2" w:rsidRPr="00E127BC" w:rsidRDefault="00AE75F2" w:rsidP="00AE75F2">
            <w:pPr>
              <w:pStyle w:val="BodyText"/>
              <w:rPr>
                <w:b/>
                <w:lang w:eastAsia="en-GB"/>
              </w:rPr>
            </w:pPr>
            <w:r w:rsidRPr="00E127BC">
              <w:rPr>
                <w:b/>
                <w:lang w:eastAsia="en-GB"/>
              </w:rPr>
              <w:t>Week</w:t>
            </w:r>
            <w:r w:rsidR="00E127BC" w:rsidRPr="00E127BC">
              <w:rPr>
                <w:b/>
                <w:lang w:eastAsia="en-GB"/>
              </w:rPr>
              <w:t>s</w:t>
            </w:r>
            <w:r w:rsidRPr="00E127BC">
              <w:rPr>
                <w:b/>
                <w:lang w:eastAsia="en-GB"/>
              </w:rPr>
              <w:t xml:space="preserve"> 29–32</w:t>
            </w:r>
          </w:p>
          <w:p w14:paraId="470491C4" w14:textId="77777777" w:rsidR="00AE75F2" w:rsidRDefault="00AE75F2" w:rsidP="00AE75F2">
            <w:pPr>
              <w:pStyle w:val="BodyText"/>
              <w:rPr>
                <w:lang w:eastAsia="en-GB"/>
              </w:rPr>
            </w:pPr>
            <w:r>
              <w:rPr>
                <w:lang w:eastAsia="en-GB"/>
              </w:rPr>
              <w:t>Select and present work ready to submit to Cambridge</w:t>
            </w:r>
          </w:p>
          <w:p w14:paraId="1558EDC3" w14:textId="77777777" w:rsidR="00AE75F2" w:rsidRDefault="00AE75F2" w:rsidP="00AE75F2">
            <w:pPr>
              <w:pStyle w:val="BodyText"/>
              <w:rPr>
                <w:lang w:eastAsia="en-GB"/>
              </w:rPr>
            </w:pPr>
          </w:p>
          <w:p w14:paraId="0FA6185A" w14:textId="77777777" w:rsidR="00AE75F2" w:rsidRPr="00E127BC" w:rsidRDefault="00AE75F2" w:rsidP="00AE75F2">
            <w:pPr>
              <w:pStyle w:val="BodyText"/>
              <w:rPr>
                <w:b/>
                <w:color w:val="E21951"/>
                <w:lang w:eastAsia="en-GB"/>
              </w:rPr>
            </w:pPr>
            <w:r w:rsidRPr="00E127BC">
              <w:rPr>
                <w:b/>
                <w:color w:val="E21951"/>
                <w:lang w:eastAsia="en-GB"/>
              </w:rPr>
              <w:t>KC1</w:t>
            </w:r>
          </w:p>
          <w:p w14:paraId="110B2B7D" w14:textId="7200E53F" w:rsidR="00AE75F2" w:rsidRDefault="00AE75F2" w:rsidP="00AE75F2">
            <w:pPr>
              <w:pStyle w:val="BodyText"/>
              <w:rPr>
                <w:lang w:eastAsia="en-GB"/>
              </w:rPr>
            </w:pPr>
            <w:r w:rsidRPr="00E127BC">
              <w:rPr>
                <w:b/>
                <w:color w:val="E21951"/>
                <w:lang w:eastAsia="en-GB"/>
              </w:rPr>
              <w:t>KC3</w:t>
            </w:r>
          </w:p>
        </w:tc>
        <w:tc>
          <w:tcPr>
            <w:tcW w:w="2109" w:type="dxa"/>
            <w:tcMar>
              <w:top w:w="113" w:type="dxa"/>
              <w:bottom w:w="113" w:type="dxa"/>
            </w:tcMar>
          </w:tcPr>
          <w:p w14:paraId="749023FD" w14:textId="276796B4" w:rsidR="00AE75F2" w:rsidRDefault="00AE75F2" w:rsidP="00AE75F2">
            <w:pPr>
              <w:pStyle w:val="BodyText"/>
              <w:rPr>
                <w:lang w:eastAsia="en-GB"/>
              </w:rPr>
            </w:pPr>
            <w:r>
              <w:rPr>
                <w:lang w:eastAsia="en-GB"/>
              </w:rPr>
              <w:t>AO4 P</w:t>
            </w:r>
            <w:r w:rsidRPr="00037F8C">
              <w:t>resent a personal and coherent response that realises intentions and, where appropriate, makes conne</w:t>
            </w:r>
            <w:r>
              <w:t>ctions between visual and other elements</w:t>
            </w:r>
          </w:p>
        </w:tc>
        <w:tc>
          <w:tcPr>
            <w:tcW w:w="10221" w:type="dxa"/>
            <w:tcMar>
              <w:top w:w="113" w:type="dxa"/>
              <w:bottom w:w="113" w:type="dxa"/>
            </w:tcMar>
          </w:tcPr>
          <w:p w14:paraId="4C0D31C2" w14:textId="10A8E9B2" w:rsidR="00AE75F2" w:rsidRDefault="00AE75F2" w:rsidP="00AE75F2">
            <w:pPr>
              <w:pStyle w:val="BodyText"/>
              <w:rPr>
                <w:b/>
              </w:rPr>
            </w:pPr>
            <w:r w:rsidRPr="00A547BD">
              <w:rPr>
                <w:b/>
              </w:rPr>
              <w:t xml:space="preserve">Select work </w:t>
            </w:r>
            <w:r>
              <w:rPr>
                <w:b/>
              </w:rPr>
              <w:t>for Component 3 Personal Investigation, including</w:t>
            </w:r>
            <w:r w:rsidRPr="00A547BD">
              <w:rPr>
                <w:b/>
              </w:rPr>
              <w:t xml:space="preserve"> </w:t>
            </w:r>
            <w:r>
              <w:rPr>
                <w:b/>
              </w:rPr>
              <w:t>practical work and written analysis of between 1000–1500 words (I)</w:t>
            </w:r>
          </w:p>
          <w:p w14:paraId="6EC6DEE4" w14:textId="77777777" w:rsidR="00E127BC" w:rsidRPr="00A547BD" w:rsidRDefault="00E127BC" w:rsidP="00AE75F2">
            <w:pPr>
              <w:pStyle w:val="BodyText"/>
              <w:rPr>
                <w:b/>
              </w:rPr>
            </w:pPr>
          </w:p>
          <w:p w14:paraId="313ACC6C" w14:textId="77777777" w:rsidR="00AE75F2" w:rsidRDefault="00AE75F2" w:rsidP="00AE75F2">
            <w:pPr>
              <w:pStyle w:val="BodyText"/>
            </w:pPr>
            <w:r>
              <w:t xml:space="preserve">Learners will select work from this year’s course work that best demonstrates their ability to carry out independent research from a starting point of their choice through to a fully realised and coherent conclusion. Make sure there is evidence of work to cover </w:t>
            </w:r>
            <w:proofErr w:type="gramStart"/>
            <w:r>
              <w:t>all of</w:t>
            </w:r>
            <w:proofErr w:type="gramEnd"/>
            <w:r>
              <w:t xml:space="preserve"> the assessment objectives.</w:t>
            </w:r>
          </w:p>
          <w:p w14:paraId="37C1291F" w14:textId="77777777" w:rsidR="00AE75F2" w:rsidRDefault="00AE75F2" w:rsidP="00AE75F2">
            <w:pPr>
              <w:pStyle w:val="BodyText"/>
            </w:pPr>
          </w:p>
          <w:p w14:paraId="08535498" w14:textId="77777777" w:rsidR="00AE75F2" w:rsidRDefault="00AE75F2" w:rsidP="00AE75F2">
            <w:pPr>
              <w:pStyle w:val="BodyText"/>
            </w:pPr>
            <w:r>
              <w:t>Learners should present the two elements of written analysis and practical work into a cohesive and integrated submission and this should demonstrate that the learner has:</w:t>
            </w:r>
          </w:p>
          <w:p w14:paraId="7FE105E2" w14:textId="0B0C4285" w:rsidR="00AE75F2" w:rsidRDefault="00AE75F2" w:rsidP="00AE75F2">
            <w:pPr>
              <w:pStyle w:val="BodyText"/>
              <w:numPr>
                <w:ilvl w:val="0"/>
                <w:numId w:val="49"/>
              </w:numPr>
            </w:pPr>
            <w:r>
              <w:lastRenderedPageBreak/>
              <w:t>Recorded ideas and observations form first-hand studies, such as drawings and photography, and secondary imagery and sources</w:t>
            </w:r>
            <w:r w:rsidR="00E127BC">
              <w:t>.</w:t>
            </w:r>
          </w:p>
          <w:p w14:paraId="76ABB7EB" w14:textId="0B769E8C" w:rsidR="00AE75F2" w:rsidRDefault="00AE75F2" w:rsidP="00AE75F2">
            <w:pPr>
              <w:pStyle w:val="BodyText"/>
              <w:numPr>
                <w:ilvl w:val="0"/>
                <w:numId w:val="49"/>
              </w:numPr>
            </w:pPr>
            <w:r>
              <w:t>Explored and experimented with different media, techniques and processes</w:t>
            </w:r>
            <w:r w:rsidR="00E127BC">
              <w:t>.</w:t>
            </w:r>
          </w:p>
          <w:p w14:paraId="34BBA649" w14:textId="4EA3CC23" w:rsidR="00AE75F2" w:rsidRDefault="00AE75F2" w:rsidP="00AE75F2">
            <w:pPr>
              <w:pStyle w:val="BodyText"/>
              <w:numPr>
                <w:ilvl w:val="0"/>
                <w:numId w:val="49"/>
              </w:numPr>
            </w:pPr>
            <w:r>
              <w:t>Carried out in-depth research into artists, designers and cultural influences to inform the development of ideas</w:t>
            </w:r>
            <w:r w:rsidR="00E127BC">
              <w:t>.</w:t>
            </w:r>
          </w:p>
          <w:p w14:paraId="1DE7185C" w14:textId="77777777" w:rsidR="00AE75F2" w:rsidRDefault="00AE75F2" w:rsidP="00AE75F2">
            <w:pPr>
              <w:pStyle w:val="BodyText"/>
              <w:numPr>
                <w:ilvl w:val="0"/>
                <w:numId w:val="49"/>
              </w:numPr>
            </w:pPr>
            <w:r>
              <w:t>Selected, reviewed and refined their work throughout the whole process to plan and produce a personal and coherent outcome.</w:t>
            </w:r>
          </w:p>
          <w:p w14:paraId="459E5318" w14:textId="77777777" w:rsidR="00AE75F2" w:rsidRDefault="00AE75F2" w:rsidP="00AE75F2">
            <w:pPr>
              <w:pStyle w:val="BodyText"/>
            </w:pPr>
          </w:p>
          <w:p w14:paraId="65E6991B" w14:textId="77777777" w:rsidR="00AE75F2" w:rsidRDefault="00AE75F2" w:rsidP="00AE75F2">
            <w:pPr>
              <w:pStyle w:val="BodyText"/>
            </w:pPr>
            <w:r>
              <w:t xml:space="preserve">Use peer and self-assessment to review the selection. </w:t>
            </w:r>
          </w:p>
          <w:p w14:paraId="5A8C9565" w14:textId="77777777" w:rsidR="00AE75F2" w:rsidRDefault="00AE75F2" w:rsidP="00AE75F2">
            <w:pPr>
              <w:pStyle w:val="BodyText"/>
            </w:pPr>
          </w:p>
          <w:p w14:paraId="2CB9122E" w14:textId="4878967D" w:rsidR="00AE75F2" w:rsidRDefault="00E127BC" w:rsidP="00AE75F2">
            <w:pPr>
              <w:pStyle w:val="BodyText"/>
            </w:pPr>
            <w:r>
              <w:t xml:space="preserve">Learners </w:t>
            </w:r>
            <w:r w:rsidR="00AE75F2">
              <w:t xml:space="preserve">present their work to a peer and explain why they selected the pieces they did. In turn their partner can point out any areas they feel are not covered or communicated well. </w:t>
            </w:r>
          </w:p>
          <w:p w14:paraId="52FB293B" w14:textId="77777777" w:rsidR="00AE75F2" w:rsidRDefault="00AE75F2" w:rsidP="00AE75F2">
            <w:pPr>
              <w:pStyle w:val="BodyText"/>
            </w:pPr>
          </w:p>
          <w:p w14:paraId="086990F5" w14:textId="77777777" w:rsidR="00AE75F2" w:rsidRDefault="00AE75F2" w:rsidP="00AE75F2">
            <w:pPr>
              <w:pStyle w:val="BodyText"/>
            </w:pPr>
            <w:r>
              <w:t xml:space="preserve">Learners can work on a larger scale or in three-dimensions throughout the course but they must submit photographs of work that is larger, fragile or three-dimensional on sheets of A2. </w:t>
            </w:r>
          </w:p>
          <w:p w14:paraId="54EAB648" w14:textId="77777777" w:rsidR="00AE75F2" w:rsidRDefault="00AE75F2" w:rsidP="00AE75F2">
            <w:pPr>
              <w:pStyle w:val="BodyText"/>
            </w:pPr>
          </w:p>
          <w:p w14:paraId="4B5FD999" w14:textId="77777777" w:rsidR="00AE75F2" w:rsidRDefault="00AE75F2" w:rsidP="00AE75F2">
            <w:pPr>
              <w:pStyle w:val="BodyText"/>
            </w:pPr>
            <w:r>
              <w:t>Learners should consider how the work has been placed on the A2 sheets and make sure links are made between pieces either visually and /or written.</w:t>
            </w:r>
          </w:p>
          <w:p w14:paraId="372B9C92" w14:textId="77777777" w:rsidR="00AE75F2" w:rsidRDefault="00AE75F2" w:rsidP="00AE75F2">
            <w:pPr>
              <w:pStyle w:val="BodyText"/>
            </w:pPr>
          </w:p>
          <w:p w14:paraId="1F226CA6" w14:textId="77777777" w:rsidR="00AE75F2" w:rsidRDefault="00AE75F2" w:rsidP="00AE75F2">
            <w:pPr>
              <w:pStyle w:val="BodyText"/>
            </w:pPr>
            <w:r>
              <w:t>Get the learners to complete a mark grid that you create based on the mark scheme for Component 3: Personal Investigation in the syllabus to see if there are areas that need more communication or evidence. (F)</w:t>
            </w:r>
          </w:p>
          <w:p w14:paraId="06AEED75" w14:textId="77777777" w:rsidR="00AE75F2" w:rsidRDefault="00AE75F2" w:rsidP="00AE75F2">
            <w:pPr>
              <w:pStyle w:val="BodyText"/>
            </w:pPr>
          </w:p>
          <w:p w14:paraId="7FD84A1D" w14:textId="78C05F13" w:rsidR="00AE75F2" w:rsidRDefault="00AE75F2" w:rsidP="00AE75F2">
            <w:pPr>
              <w:pStyle w:val="BodyText"/>
            </w:pPr>
            <w:r>
              <w:t xml:space="preserve">Text should be written in continuous prose (which can be integrated with the practical work), use specialist vocabulary and include a bibliography. </w:t>
            </w:r>
          </w:p>
          <w:p w14:paraId="070C4BC6" w14:textId="77777777" w:rsidR="00E127BC" w:rsidRDefault="00E127BC" w:rsidP="00AE75F2">
            <w:pPr>
              <w:pStyle w:val="BodyText"/>
            </w:pPr>
          </w:p>
          <w:p w14:paraId="58C188FC" w14:textId="0FA7CC29" w:rsidR="00AE75F2" w:rsidRPr="00953C66" w:rsidRDefault="00AE75F2" w:rsidP="00AE75F2">
            <w:pPr>
              <w:pStyle w:val="BodyText"/>
            </w:pPr>
            <w:r>
              <w:t>Refer to the syllabus for more information on the requirements of the written analysis and how the work should be prepared for submission.</w:t>
            </w:r>
          </w:p>
        </w:tc>
      </w:tr>
      <w:tr w:rsidR="00E127BC" w:rsidRPr="004A4E17" w14:paraId="318BED8E" w14:textId="77777777" w:rsidTr="009B38FB">
        <w:tc>
          <w:tcPr>
            <w:tcW w:w="14595" w:type="dxa"/>
            <w:gridSpan w:val="3"/>
            <w:shd w:val="clear" w:color="auto" w:fill="E21951"/>
            <w:tcMar>
              <w:top w:w="113" w:type="dxa"/>
              <w:bottom w:w="113" w:type="dxa"/>
            </w:tcMar>
          </w:tcPr>
          <w:p w14:paraId="0EC83452" w14:textId="719BBC33" w:rsidR="00E127BC" w:rsidRPr="00E127BC" w:rsidRDefault="00E127BC" w:rsidP="00AE75F2">
            <w:pPr>
              <w:pStyle w:val="BodyText"/>
              <w:rPr>
                <w:b/>
                <w:color w:val="FFFFFF" w:themeColor="background1"/>
              </w:rPr>
            </w:pPr>
            <w:r>
              <w:rPr>
                <w:b/>
                <w:color w:val="FFFFFF" w:themeColor="background1"/>
              </w:rPr>
              <w:lastRenderedPageBreak/>
              <w:t>Past and specimen papers</w:t>
            </w:r>
          </w:p>
        </w:tc>
      </w:tr>
      <w:tr w:rsidR="00E127BC" w:rsidRPr="004A4E17" w14:paraId="05ED8E1D" w14:textId="77777777" w:rsidTr="009B38FB">
        <w:tc>
          <w:tcPr>
            <w:tcW w:w="14595" w:type="dxa"/>
            <w:gridSpan w:val="3"/>
            <w:tcMar>
              <w:top w:w="113" w:type="dxa"/>
              <w:bottom w:w="113" w:type="dxa"/>
            </w:tcMar>
          </w:tcPr>
          <w:p w14:paraId="1183BCC5" w14:textId="3F5029A7" w:rsidR="00E127BC" w:rsidRPr="00A547BD" w:rsidRDefault="00E127BC" w:rsidP="00AE75F2">
            <w:pPr>
              <w:pStyle w:val="BodyText"/>
              <w:rPr>
                <w:b/>
              </w:rPr>
            </w:pPr>
            <w:r>
              <w:rPr>
                <w:b/>
              </w:rPr>
              <w:t xml:space="preserve">Past/specimen papers and mark schemes are available to download at </w:t>
            </w:r>
            <w:hyperlink r:id="rId58" w:history="1">
              <w:r w:rsidRPr="00E127BC">
                <w:rPr>
                  <w:rStyle w:val="WebLink"/>
                </w:rPr>
                <w:t>www.cambridgeinternational.or/support</w:t>
              </w:r>
            </w:hyperlink>
            <w:r w:rsidRPr="00E127BC">
              <w:rPr>
                <w:rStyle w:val="WebLink"/>
              </w:rPr>
              <w:t xml:space="preserve"> </w:t>
            </w:r>
          </w:p>
        </w:tc>
      </w:tr>
    </w:tbl>
    <w:p w14:paraId="0BA8DFDB" w14:textId="22903C6B" w:rsidR="00BE4C84" w:rsidRDefault="00BE4C84"/>
    <w:p w14:paraId="751A16B0" w14:textId="1F3E978E" w:rsidR="00407515" w:rsidRDefault="00407515" w:rsidP="00407515">
      <w:pPr>
        <w:ind w:right="-1134"/>
        <w:rPr>
          <w:rFonts w:ascii="Arial" w:hAnsi="Arial"/>
          <w:bCs/>
          <w:sz w:val="20"/>
          <w:szCs w:val="20"/>
        </w:rPr>
      </w:pPr>
    </w:p>
    <w:p w14:paraId="3F48F096" w14:textId="77777777" w:rsidR="00E87CA4" w:rsidRDefault="00E87CA4" w:rsidP="00407515">
      <w:pPr>
        <w:ind w:right="-1134"/>
        <w:rPr>
          <w:rFonts w:ascii="Arial" w:hAnsi="Arial"/>
          <w:bCs/>
          <w:sz w:val="20"/>
          <w:szCs w:val="20"/>
        </w:rPr>
        <w:sectPr w:rsidR="00E87CA4" w:rsidSect="00563A94">
          <w:pgSz w:w="16839" w:h="11907" w:orient="landscape" w:code="9"/>
          <w:pgMar w:top="1134" w:right="1134" w:bottom="1134" w:left="1134" w:header="567" w:footer="567" w:gutter="0"/>
          <w:cols w:space="708"/>
          <w:docGrid w:linePitch="326"/>
        </w:sectPr>
      </w:pPr>
    </w:p>
    <w:p w14:paraId="61A18A6F" w14:textId="77777777" w:rsidR="00407515" w:rsidRDefault="00407515" w:rsidP="00407515">
      <w:pPr>
        <w:ind w:right="-1134"/>
        <w:rPr>
          <w:rFonts w:ascii="Arial" w:hAnsi="Arial"/>
          <w:bCs/>
          <w:sz w:val="20"/>
          <w:szCs w:val="20"/>
        </w:rPr>
      </w:pPr>
    </w:p>
    <w:p w14:paraId="0D48B5EB" w14:textId="77777777" w:rsidR="00407515" w:rsidRDefault="00407515" w:rsidP="00407515">
      <w:pPr>
        <w:ind w:right="-1134"/>
        <w:rPr>
          <w:rFonts w:ascii="Arial" w:hAnsi="Arial"/>
          <w:bCs/>
          <w:sz w:val="20"/>
          <w:szCs w:val="20"/>
        </w:rPr>
      </w:pPr>
    </w:p>
    <w:p w14:paraId="3977B9EF" w14:textId="77777777" w:rsidR="00407515" w:rsidRDefault="00407515" w:rsidP="00407515">
      <w:pPr>
        <w:ind w:right="-1134"/>
        <w:rPr>
          <w:rFonts w:ascii="Arial" w:hAnsi="Arial"/>
          <w:bCs/>
          <w:sz w:val="20"/>
          <w:szCs w:val="20"/>
        </w:rPr>
      </w:pPr>
    </w:p>
    <w:p w14:paraId="4124DD31" w14:textId="77777777" w:rsidR="00407515" w:rsidRDefault="00407515" w:rsidP="00407515">
      <w:pPr>
        <w:ind w:right="-1134"/>
        <w:rPr>
          <w:rFonts w:ascii="Arial" w:hAnsi="Arial"/>
          <w:bCs/>
          <w:sz w:val="20"/>
          <w:szCs w:val="20"/>
        </w:rPr>
      </w:pPr>
    </w:p>
    <w:p w14:paraId="3E4672B3" w14:textId="77777777" w:rsidR="00407515" w:rsidRDefault="00407515" w:rsidP="00407515">
      <w:pPr>
        <w:ind w:right="-1134"/>
        <w:rPr>
          <w:rFonts w:ascii="Arial" w:hAnsi="Arial"/>
          <w:bCs/>
          <w:sz w:val="20"/>
          <w:szCs w:val="20"/>
        </w:rPr>
      </w:pPr>
    </w:p>
    <w:p w14:paraId="2FAB04F6" w14:textId="77777777" w:rsidR="00407515" w:rsidRDefault="00407515" w:rsidP="00407515">
      <w:pPr>
        <w:ind w:right="-1134"/>
        <w:rPr>
          <w:rFonts w:ascii="Arial" w:hAnsi="Arial"/>
          <w:bCs/>
          <w:sz w:val="20"/>
          <w:szCs w:val="20"/>
        </w:rPr>
      </w:pPr>
    </w:p>
    <w:p w14:paraId="4EEA133B" w14:textId="77777777" w:rsidR="00407515" w:rsidRDefault="00407515" w:rsidP="00407515">
      <w:pPr>
        <w:ind w:right="-1134"/>
        <w:rPr>
          <w:rFonts w:ascii="Arial" w:hAnsi="Arial"/>
          <w:bCs/>
          <w:sz w:val="20"/>
          <w:szCs w:val="20"/>
        </w:rPr>
      </w:pPr>
    </w:p>
    <w:p w14:paraId="04F08B50" w14:textId="77777777" w:rsidR="00407515" w:rsidRDefault="00407515" w:rsidP="00407515">
      <w:pPr>
        <w:ind w:right="-1134"/>
        <w:rPr>
          <w:rFonts w:ascii="Arial" w:hAnsi="Arial"/>
          <w:bCs/>
          <w:sz w:val="20"/>
          <w:szCs w:val="20"/>
        </w:rPr>
      </w:pPr>
    </w:p>
    <w:p w14:paraId="1B1D3D7A" w14:textId="77777777" w:rsidR="00407515" w:rsidRDefault="00407515" w:rsidP="00407515">
      <w:pPr>
        <w:ind w:right="-1134"/>
        <w:rPr>
          <w:rFonts w:ascii="Arial" w:hAnsi="Arial"/>
          <w:bCs/>
          <w:sz w:val="20"/>
          <w:szCs w:val="20"/>
        </w:rPr>
      </w:pPr>
    </w:p>
    <w:p w14:paraId="4BCC3AC0" w14:textId="77777777" w:rsidR="00407515" w:rsidRDefault="00407515" w:rsidP="00407515">
      <w:pPr>
        <w:ind w:right="-1134"/>
        <w:rPr>
          <w:rFonts w:ascii="Arial" w:hAnsi="Arial"/>
          <w:bCs/>
          <w:sz w:val="20"/>
          <w:szCs w:val="20"/>
        </w:rPr>
      </w:pPr>
    </w:p>
    <w:p w14:paraId="74F6B1E3" w14:textId="77777777" w:rsidR="00407515" w:rsidRDefault="00407515" w:rsidP="00407515">
      <w:pPr>
        <w:ind w:right="-1134"/>
        <w:rPr>
          <w:rFonts w:ascii="Arial" w:hAnsi="Arial"/>
          <w:bCs/>
          <w:sz w:val="20"/>
          <w:szCs w:val="20"/>
        </w:rPr>
      </w:pPr>
    </w:p>
    <w:p w14:paraId="7D644D6C" w14:textId="77777777" w:rsidR="00407515" w:rsidRDefault="00407515" w:rsidP="00407515">
      <w:pPr>
        <w:ind w:right="-1134"/>
        <w:rPr>
          <w:rFonts w:ascii="Arial" w:hAnsi="Arial"/>
          <w:bCs/>
          <w:sz w:val="20"/>
          <w:szCs w:val="20"/>
        </w:rPr>
      </w:pPr>
    </w:p>
    <w:p w14:paraId="0BFB109D" w14:textId="77777777" w:rsidR="00407515" w:rsidRDefault="00407515" w:rsidP="00407515">
      <w:pPr>
        <w:ind w:right="-1134"/>
        <w:rPr>
          <w:rFonts w:ascii="Arial" w:hAnsi="Arial"/>
          <w:bCs/>
          <w:sz w:val="20"/>
          <w:szCs w:val="20"/>
        </w:rPr>
      </w:pPr>
    </w:p>
    <w:p w14:paraId="39B90B90" w14:textId="77777777" w:rsidR="00407515" w:rsidRDefault="00407515" w:rsidP="00407515">
      <w:pPr>
        <w:ind w:right="-1134"/>
        <w:rPr>
          <w:rFonts w:ascii="Arial" w:hAnsi="Arial"/>
          <w:bCs/>
          <w:sz w:val="20"/>
          <w:szCs w:val="20"/>
        </w:rPr>
      </w:pPr>
    </w:p>
    <w:p w14:paraId="0AFD5374" w14:textId="77777777" w:rsidR="00407515" w:rsidRDefault="00407515" w:rsidP="00407515">
      <w:pPr>
        <w:ind w:right="-1134"/>
        <w:rPr>
          <w:rFonts w:ascii="Arial" w:hAnsi="Arial"/>
          <w:bCs/>
          <w:sz w:val="20"/>
          <w:szCs w:val="20"/>
        </w:rPr>
      </w:pPr>
    </w:p>
    <w:p w14:paraId="33774F33" w14:textId="77777777" w:rsidR="00407515" w:rsidRDefault="00407515" w:rsidP="00407515">
      <w:pPr>
        <w:ind w:right="-1134"/>
        <w:rPr>
          <w:rFonts w:ascii="Arial" w:hAnsi="Arial"/>
          <w:bCs/>
          <w:sz w:val="20"/>
          <w:szCs w:val="20"/>
        </w:rPr>
      </w:pPr>
    </w:p>
    <w:p w14:paraId="03262B00" w14:textId="77777777" w:rsidR="00407515" w:rsidRDefault="00407515" w:rsidP="00407515">
      <w:pPr>
        <w:ind w:right="-1134"/>
        <w:rPr>
          <w:rFonts w:ascii="Arial" w:hAnsi="Arial"/>
          <w:bCs/>
          <w:sz w:val="20"/>
          <w:szCs w:val="20"/>
        </w:rPr>
      </w:pPr>
    </w:p>
    <w:p w14:paraId="6A4C5FD0" w14:textId="77777777" w:rsidR="00407515" w:rsidRDefault="00407515" w:rsidP="00407515">
      <w:pPr>
        <w:ind w:right="-1134"/>
        <w:rPr>
          <w:rFonts w:ascii="Arial" w:hAnsi="Arial"/>
          <w:bCs/>
          <w:sz w:val="20"/>
          <w:szCs w:val="20"/>
        </w:rPr>
      </w:pPr>
    </w:p>
    <w:p w14:paraId="0F048CFA" w14:textId="77777777" w:rsidR="00407515" w:rsidRDefault="00407515" w:rsidP="00407515">
      <w:pPr>
        <w:ind w:right="-1134"/>
        <w:rPr>
          <w:rFonts w:ascii="Arial" w:hAnsi="Arial"/>
          <w:bCs/>
          <w:sz w:val="20"/>
          <w:szCs w:val="20"/>
        </w:rPr>
      </w:pPr>
    </w:p>
    <w:p w14:paraId="18CC347A" w14:textId="77777777" w:rsidR="00407515" w:rsidRDefault="00407515" w:rsidP="00407515">
      <w:pPr>
        <w:ind w:right="-1134"/>
        <w:rPr>
          <w:rFonts w:ascii="Arial" w:hAnsi="Arial"/>
          <w:bCs/>
          <w:sz w:val="20"/>
          <w:szCs w:val="20"/>
        </w:rPr>
      </w:pPr>
    </w:p>
    <w:p w14:paraId="6D05E676" w14:textId="77777777" w:rsidR="00407515" w:rsidRDefault="00407515" w:rsidP="00407515">
      <w:pPr>
        <w:ind w:right="-1134"/>
        <w:rPr>
          <w:rFonts w:ascii="Arial" w:hAnsi="Arial"/>
          <w:bCs/>
          <w:sz w:val="20"/>
          <w:szCs w:val="20"/>
        </w:rPr>
      </w:pPr>
    </w:p>
    <w:p w14:paraId="16673B46" w14:textId="77777777" w:rsidR="00407515" w:rsidRDefault="00407515" w:rsidP="00407515">
      <w:pPr>
        <w:ind w:right="-1134"/>
        <w:rPr>
          <w:rFonts w:ascii="Arial" w:hAnsi="Arial"/>
          <w:bCs/>
          <w:sz w:val="20"/>
          <w:szCs w:val="20"/>
        </w:rPr>
      </w:pPr>
    </w:p>
    <w:p w14:paraId="1159B065" w14:textId="77777777" w:rsidR="00407515" w:rsidRDefault="00407515" w:rsidP="00407515">
      <w:pPr>
        <w:ind w:right="-1134"/>
        <w:rPr>
          <w:rFonts w:ascii="Arial" w:hAnsi="Arial"/>
          <w:bCs/>
          <w:sz w:val="20"/>
          <w:szCs w:val="20"/>
        </w:rPr>
      </w:pPr>
    </w:p>
    <w:p w14:paraId="38D0BC81" w14:textId="77777777" w:rsidR="00407515" w:rsidRDefault="00407515" w:rsidP="00407515">
      <w:pPr>
        <w:ind w:right="-1134"/>
        <w:rPr>
          <w:rFonts w:ascii="Arial" w:hAnsi="Arial"/>
          <w:bCs/>
          <w:sz w:val="20"/>
          <w:szCs w:val="20"/>
        </w:rPr>
      </w:pPr>
    </w:p>
    <w:p w14:paraId="3ADC61FA" w14:textId="3EEA732C" w:rsidR="00407515" w:rsidRDefault="00407515" w:rsidP="00407515">
      <w:pPr>
        <w:ind w:right="-1134"/>
        <w:rPr>
          <w:rFonts w:ascii="Arial" w:hAnsi="Arial"/>
          <w:bCs/>
          <w:sz w:val="20"/>
          <w:szCs w:val="20"/>
        </w:rPr>
      </w:pPr>
    </w:p>
    <w:p w14:paraId="43513560" w14:textId="27D1E141" w:rsidR="00AE75F2" w:rsidRDefault="00AE75F2" w:rsidP="00407515">
      <w:pPr>
        <w:ind w:right="-1134"/>
        <w:rPr>
          <w:rFonts w:ascii="Arial" w:hAnsi="Arial"/>
          <w:bCs/>
          <w:sz w:val="20"/>
          <w:szCs w:val="20"/>
        </w:rPr>
      </w:pPr>
    </w:p>
    <w:p w14:paraId="39BB3E6D" w14:textId="7F5D4F87" w:rsidR="00AE75F2" w:rsidRDefault="00AE75F2" w:rsidP="00407515">
      <w:pPr>
        <w:ind w:right="-1134"/>
        <w:rPr>
          <w:rFonts w:ascii="Arial" w:hAnsi="Arial"/>
          <w:bCs/>
          <w:sz w:val="20"/>
          <w:szCs w:val="20"/>
        </w:rPr>
      </w:pPr>
    </w:p>
    <w:p w14:paraId="39C0D8F7" w14:textId="0C7A1392" w:rsidR="00AE75F2" w:rsidRDefault="00AE75F2" w:rsidP="00407515">
      <w:pPr>
        <w:ind w:right="-1134"/>
        <w:rPr>
          <w:rFonts w:ascii="Arial" w:hAnsi="Arial"/>
          <w:bCs/>
          <w:sz w:val="20"/>
          <w:szCs w:val="20"/>
        </w:rPr>
      </w:pPr>
    </w:p>
    <w:p w14:paraId="424D8063" w14:textId="2863F363" w:rsidR="00AE75F2" w:rsidRDefault="00AE75F2" w:rsidP="00407515">
      <w:pPr>
        <w:ind w:right="-1134"/>
        <w:rPr>
          <w:rFonts w:ascii="Arial" w:hAnsi="Arial"/>
          <w:bCs/>
          <w:sz w:val="20"/>
          <w:szCs w:val="20"/>
        </w:rPr>
      </w:pPr>
    </w:p>
    <w:p w14:paraId="1D7CEB0B" w14:textId="31BFD140" w:rsidR="00AE75F2" w:rsidRDefault="00AE75F2" w:rsidP="00407515">
      <w:pPr>
        <w:ind w:right="-1134"/>
        <w:rPr>
          <w:rFonts w:ascii="Arial" w:hAnsi="Arial"/>
          <w:bCs/>
          <w:sz w:val="20"/>
          <w:szCs w:val="20"/>
        </w:rPr>
      </w:pPr>
    </w:p>
    <w:p w14:paraId="26CB479D" w14:textId="0EC9595D" w:rsidR="00AE75F2" w:rsidRDefault="00AE75F2" w:rsidP="00407515">
      <w:pPr>
        <w:ind w:right="-1134"/>
        <w:rPr>
          <w:rFonts w:ascii="Arial" w:hAnsi="Arial"/>
          <w:bCs/>
          <w:sz w:val="20"/>
          <w:szCs w:val="20"/>
        </w:rPr>
      </w:pPr>
    </w:p>
    <w:p w14:paraId="5D760D8A" w14:textId="0E1E0E11" w:rsidR="00AE75F2" w:rsidRDefault="00AE75F2" w:rsidP="00407515">
      <w:pPr>
        <w:ind w:right="-1134"/>
        <w:rPr>
          <w:rFonts w:ascii="Arial" w:hAnsi="Arial"/>
          <w:bCs/>
          <w:sz w:val="20"/>
          <w:szCs w:val="20"/>
        </w:rPr>
      </w:pPr>
    </w:p>
    <w:p w14:paraId="320E5D25" w14:textId="77777777" w:rsidR="00AE75F2" w:rsidRDefault="00AE75F2" w:rsidP="00407515">
      <w:pPr>
        <w:ind w:right="-1134"/>
        <w:rPr>
          <w:rFonts w:ascii="Arial" w:hAnsi="Arial"/>
          <w:bCs/>
          <w:sz w:val="20"/>
          <w:szCs w:val="20"/>
        </w:rPr>
      </w:pPr>
    </w:p>
    <w:p w14:paraId="33A787BE" w14:textId="77777777" w:rsidR="00407515" w:rsidRDefault="00407515" w:rsidP="00407515">
      <w:pPr>
        <w:ind w:right="-1134"/>
        <w:rPr>
          <w:rFonts w:ascii="Arial" w:hAnsi="Arial"/>
          <w:bCs/>
          <w:sz w:val="20"/>
          <w:szCs w:val="20"/>
        </w:rPr>
      </w:pPr>
    </w:p>
    <w:p w14:paraId="3CA11834" w14:textId="77777777" w:rsidR="00407515" w:rsidRDefault="00407515" w:rsidP="00407515">
      <w:pPr>
        <w:ind w:right="-1134"/>
        <w:rPr>
          <w:rFonts w:ascii="Arial" w:hAnsi="Arial"/>
          <w:bCs/>
          <w:sz w:val="20"/>
          <w:szCs w:val="20"/>
        </w:rPr>
      </w:pPr>
    </w:p>
    <w:p w14:paraId="0B2A6460" w14:textId="77777777" w:rsidR="00407515" w:rsidRDefault="00407515" w:rsidP="00407515">
      <w:pPr>
        <w:ind w:right="-1134"/>
        <w:rPr>
          <w:rFonts w:ascii="Arial" w:hAnsi="Arial"/>
          <w:bCs/>
          <w:sz w:val="20"/>
          <w:szCs w:val="20"/>
        </w:rPr>
      </w:pPr>
    </w:p>
    <w:p w14:paraId="27209B8C" w14:textId="77777777" w:rsidR="00407515" w:rsidRPr="00497057" w:rsidRDefault="00407515" w:rsidP="00407515">
      <w:pPr>
        <w:pStyle w:val="BodyText"/>
        <w:rPr>
          <w:rStyle w:val="Hyperlink"/>
          <w:rFonts w:ascii="Bliss Pro Light" w:eastAsia="Times New Roman" w:hAnsi="Bliss Pro Light" w:cs="Open Sans Light"/>
          <w:b/>
          <w:color w:val="auto"/>
          <w:sz w:val="24"/>
          <w:szCs w:val="24"/>
          <w:u w:val="none"/>
        </w:rPr>
      </w:pPr>
      <w:r w:rsidRPr="00497057">
        <w:rPr>
          <w:rFonts w:ascii="Bliss Pro Light" w:hAnsi="Bliss Pro Light" w:cs="Open Sans Light"/>
          <w:sz w:val="24"/>
          <w:szCs w:val="24"/>
        </w:rPr>
        <w:t>Cambridge Assessment International Education</w:t>
      </w:r>
      <w:r w:rsidRPr="00497057">
        <w:rPr>
          <w:rFonts w:ascii="Bliss Pro Light" w:hAnsi="Bliss Pro Light" w:cs="Open Sans Light"/>
          <w:sz w:val="24"/>
          <w:szCs w:val="24"/>
        </w:rPr>
        <w:br/>
      </w:r>
      <w:r>
        <w:rPr>
          <w:rFonts w:ascii="Bliss Pro Light" w:hAnsi="Bliss Pro Light" w:cs="Open Sans Light"/>
          <w:sz w:val="24"/>
          <w:szCs w:val="24"/>
        </w:rPr>
        <w:t>The Triangle Building, Shaftesbury Avenue, Cambridge, CB2 8EA, United Kingdom</w:t>
      </w:r>
      <w:r w:rsidRPr="00497057">
        <w:rPr>
          <w:rFonts w:ascii="Bliss Pro Light" w:hAnsi="Bliss Pro Light" w:cs="Open Sans Light"/>
          <w:sz w:val="24"/>
          <w:szCs w:val="24"/>
        </w:rPr>
        <w:br/>
        <w:t xml:space="preserve">t: +44 1223 553554     </w:t>
      </w:r>
      <w:r w:rsidRPr="00497057">
        <w:rPr>
          <w:rFonts w:ascii="Bliss Pro Light" w:hAnsi="Bliss Pro Light" w:cs="Open Sans Light"/>
          <w:sz w:val="24"/>
          <w:szCs w:val="24"/>
        </w:rPr>
        <w:br/>
        <w:t>e:</w:t>
      </w:r>
      <w:r w:rsidRPr="00EF1EBD">
        <w:rPr>
          <w:rFonts w:ascii="Bliss Pro Light" w:hAnsi="Bliss Pro Light" w:cs="Open Sans Light"/>
          <w:b/>
          <w:sz w:val="24"/>
          <w:szCs w:val="24"/>
        </w:rPr>
        <w:t xml:space="preserve"> </w:t>
      </w:r>
      <w:hyperlink r:id="rId59" w:history="1">
        <w:r w:rsidRPr="00EF1EBD">
          <w:rPr>
            <w:rStyle w:val="CAIELinkChar"/>
            <w:rFonts w:ascii="Bliss Pro Light" w:hAnsi="Bliss Pro Light"/>
            <w:b w:val="0"/>
            <w:sz w:val="24"/>
            <w:szCs w:val="24"/>
          </w:rPr>
          <w:t>info@cambridgeinternational.org</w:t>
        </w:r>
      </w:hyperlink>
      <w:r w:rsidRPr="00EF1EBD">
        <w:rPr>
          <w:rStyle w:val="CAIELinkChar"/>
          <w:rFonts w:ascii="Bliss Pro Light" w:hAnsi="Bliss Pro Light"/>
          <w:b w:val="0"/>
          <w:sz w:val="24"/>
          <w:szCs w:val="24"/>
        </w:rPr>
        <w:t xml:space="preserve">    </w:t>
      </w:r>
      <w:hyperlink r:id="rId60" w:history="1">
        <w:r w:rsidRPr="00EF1EBD">
          <w:rPr>
            <w:rStyle w:val="CAIELinkChar"/>
            <w:rFonts w:ascii="Bliss Pro Light" w:hAnsi="Bliss Pro Light"/>
            <w:b w:val="0"/>
            <w:sz w:val="24"/>
            <w:szCs w:val="24"/>
          </w:rPr>
          <w:t>www.cambridgeinternational.org</w:t>
        </w:r>
      </w:hyperlink>
    </w:p>
    <w:p w14:paraId="28FC1803" w14:textId="77777777" w:rsidR="00407515" w:rsidRPr="00497057" w:rsidRDefault="00407515" w:rsidP="00407515">
      <w:pPr>
        <w:pStyle w:val="BodyText"/>
        <w:rPr>
          <w:rStyle w:val="Hyperlink"/>
          <w:rFonts w:ascii="Bliss Pro Light" w:eastAsia="Times New Roman" w:hAnsi="Bliss Pro Light" w:cs="Open Sans Light"/>
          <w:b/>
          <w:color w:val="auto"/>
          <w:sz w:val="24"/>
          <w:szCs w:val="24"/>
          <w:u w:val="none"/>
        </w:rPr>
      </w:pPr>
    </w:p>
    <w:p w14:paraId="65F889A9" w14:textId="0AC60D70" w:rsidR="00387419" w:rsidRPr="00387419" w:rsidRDefault="00407515" w:rsidP="00387419">
      <w:pPr>
        <w:pStyle w:val="BodyText"/>
        <w:rPr>
          <w:rFonts w:ascii="Bliss Pro Light" w:hAnsi="Bliss Pro Light" w:cs="Open Sans Light"/>
          <w:sz w:val="24"/>
          <w:szCs w:val="24"/>
        </w:rPr>
      </w:pPr>
      <w:r w:rsidRPr="00497057">
        <w:rPr>
          <w:rFonts w:ascii="Bliss Pro Light" w:hAnsi="Bliss Pro Light" w:cs="Open Sans Light"/>
          <w:sz w:val="24"/>
          <w:szCs w:val="24"/>
        </w:rPr>
        <w:t xml:space="preserve">Copyright © UCLES </w:t>
      </w:r>
      <w:r>
        <w:rPr>
          <w:rFonts w:ascii="Bliss Pro Light" w:hAnsi="Bliss Pro Light" w:cs="Open Sans Light"/>
          <w:sz w:val="24"/>
          <w:szCs w:val="24"/>
        </w:rPr>
        <w:t>March 2018</w:t>
      </w:r>
      <w:r w:rsidR="00387419">
        <w:rPr>
          <w:rFonts w:ascii="Bliss Pro Light" w:hAnsi="Bliss Pro Light" w:cs="Open Sans Light"/>
          <w:sz w:val="24"/>
          <w:szCs w:val="24"/>
        </w:rPr>
        <w:t xml:space="preserve"> (updated Nov 2022)</w:t>
      </w:r>
    </w:p>
    <w:sectPr w:rsidR="00387419" w:rsidRPr="00387419" w:rsidSect="00387419">
      <w:headerReference w:type="even" r:id="rId61"/>
      <w:headerReference w:type="default" r:id="rId62"/>
      <w:footerReference w:type="even" r:id="rId63"/>
      <w:footerReference w:type="default" r:id="rId64"/>
      <w:pgSz w:w="16838" w:h="11906" w:orient="landscape"/>
      <w:pgMar w:top="1134" w:right="1134" w:bottom="284" w:left="1134" w:header="0"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8FD819A" w14:textId="77777777" w:rsidR="00387419" w:rsidRDefault="00387419" w:rsidP="00BD38B4">
      <w:r>
        <w:separator/>
      </w:r>
    </w:p>
  </w:endnote>
  <w:endnote w:type="continuationSeparator" w:id="0">
    <w:p w14:paraId="3ED07F2E" w14:textId="77777777" w:rsidR="00387419" w:rsidRDefault="00387419" w:rsidP="00BD38B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w:panose1 w:val="02020603050405020304"/>
    <w:charset w:val="00"/>
    <w:family w:val="auto"/>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
    <w:altName w:val="MS Gothic"/>
    <w:panose1 w:val="00000000000000000000"/>
    <w:charset w:val="80"/>
    <w:family w:val="auto"/>
    <w:notTrueType/>
    <w:pitch w:val="variable"/>
    <w:sig w:usb0="00000000" w:usb1="08070000" w:usb2="00000010" w:usb3="00000000" w:csb0="00020000" w:csb1="00000000"/>
  </w:font>
  <w:font w:name="Arial">
    <w:panose1 w:val="020B0604020202020204"/>
    <w:charset w:val="00"/>
    <w:family w:val="swiss"/>
    <w:pitch w:val="variable"/>
    <w:sig w:usb0="E0002EFF" w:usb1="C000785B" w:usb2="00000009" w:usb3="00000000" w:csb0="000001FF" w:csb1="00000000"/>
  </w:font>
  <w:font w:name="Univers 65 Bold">
    <w:altName w:val="Cambria"/>
    <w:charset w:val="00"/>
    <w:family w:val="auto"/>
    <w:pitch w:val="variable"/>
    <w:sig w:usb0="00000003" w:usb1="00000000" w:usb2="00000000" w:usb3="00000000" w:csb0="00000001" w:csb1="00000000"/>
  </w:font>
  <w:font w:name="Univers 45 Light">
    <w:altName w:val="Cambria"/>
    <w:charset w:val="00"/>
    <w:family w:val="auto"/>
    <w:pitch w:val="variable"/>
    <w:sig w:usb0="00000003" w:usb1="00000000" w:usb2="00000000" w:usb3="00000000" w:csb0="00000001" w:csb1="00000000"/>
  </w:font>
  <w:font w:name="Univers-Bold">
    <w:altName w:val="Cambria"/>
    <w:panose1 w:val="00000000000000000000"/>
    <w:charset w:val="00"/>
    <w:family w:val="swiss"/>
    <w:notTrueType/>
    <w:pitch w:val="default"/>
    <w:sig w:usb0="00000003" w:usb1="00000000" w:usb2="00000000" w:usb3="00000000" w:csb0="00000001" w:csb1="00000000"/>
  </w:font>
  <w:font w:name="Univers-Light">
    <w:altName w:val="Cambria"/>
    <w:panose1 w:val="00000000000000000000"/>
    <w:charset w:val="00"/>
    <w:family w:val="swiss"/>
    <w:notTrueType/>
    <w:pitch w:val="default"/>
    <w:sig w:usb0="00000003" w:usb1="00000000" w:usb2="00000000" w:usb3="00000000" w:csb0="00000001" w:csb1="00000000"/>
  </w:font>
  <w:font w:name="Lucida Grande">
    <w:altName w:val="Arial"/>
    <w:charset w:val="00"/>
    <w:family w:val="auto"/>
    <w:pitch w:val="variable"/>
    <w:sig w:usb0="00000000" w:usb1="5000A1FF" w:usb2="00000000" w:usb3="00000000" w:csb0="000001BF" w:csb1="00000000"/>
  </w:font>
  <w:font w:name="Bliss Pro Regular">
    <w:altName w:val="Arial"/>
    <w:panose1 w:val="02010006030000020004"/>
    <w:charset w:val="00"/>
    <w:family w:val="modern"/>
    <w:notTrueType/>
    <w:pitch w:val="variable"/>
    <w:sig w:usb0="A00002EF" w:usb1="5000205B" w:usb2="00000000" w:usb3="00000000" w:csb0="0000009F" w:csb1="00000000"/>
  </w:font>
  <w:font w:name="Calibri">
    <w:panose1 w:val="020F0502020204030204"/>
    <w:charset w:val="00"/>
    <w:family w:val="swiss"/>
    <w:pitch w:val="variable"/>
    <w:sig w:usb0="E4002EFF" w:usb1="C000247B" w:usb2="00000009" w:usb3="00000000" w:csb0="000001FF" w:csb1="00000000"/>
  </w:font>
  <w:font w:name="Bliss Pro Light">
    <w:altName w:val="Arial"/>
    <w:panose1 w:val="02010006030000020004"/>
    <w:charset w:val="00"/>
    <w:family w:val="modern"/>
    <w:notTrueType/>
    <w:pitch w:val="variable"/>
    <w:sig w:usb0="A00002EF" w:usb1="5000205B" w:usb2="00000000" w:usb3="00000000" w:csb0="0000009F" w:csb1="00000000"/>
  </w:font>
  <w:font w:name="Bliss Pro Medium">
    <w:altName w:val="Arial"/>
    <w:panose1 w:val="02010006030000020004"/>
    <w:charset w:val="00"/>
    <w:family w:val="modern"/>
    <w:notTrueType/>
    <w:pitch w:val="variable"/>
    <w:sig w:usb0="A00002EF" w:usb1="5000205B"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Open Sans Light">
    <w:altName w:val="Calibri"/>
    <w:charset w:val="00"/>
    <w:family w:val="swiss"/>
    <w:pitch w:val="variable"/>
    <w:sig w:usb0="E00002EF" w:usb1="4000205B" w:usb2="00000028" w:usb3="00000000" w:csb0="0000019F" w:csb1="00000000"/>
  </w:font>
  <w:font w:name="Calisto MT">
    <w:panose1 w:val="02040603050505030304"/>
    <w:charset w:val="00"/>
    <w:family w:val="roman"/>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notTrueType/>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518546309"/>
      <w:docPartObj>
        <w:docPartGallery w:val="Page Numbers (Bottom of Page)"/>
        <w:docPartUnique/>
      </w:docPartObj>
    </w:sdtPr>
    <w:sdtEndPr>
      <w:rPr>
        <w:rFonts w:ascii="Arial" w:hAnsi="Arial" w:cs="Arial"/>
        <w:noProof/>
        <w:sz w:val="20"/>
        <w:szCs w:val="20"/>
      </w:rPr>
    </w:sdtEndPr>
    <w:sdtContent>
      <w:p w14:paraId="21AA7C27" w14:textId="0DC387A2" w:rsidR="00387419" w:rsidRPr="00563A94" w:rsidRDefault="00387419">
        <w:pPr>
          <w:pStyle w:val="Footer"/>
          <w:rPr>
            <w:rFonts w:ascii="Arial" w:hAnsi="Arial" w:cs="Arial"/>
            <w:sz w:val="20"/>
            <w:szCs w:val="20"/>
          </w:rPr>
        </w:pPr>
        <w:r w:rsidRPr="00563A94">
          <w:rPr>
            <w:rFonts w:ascii="Arial" w:hAnsi="Arial" w:cs="Arial"/>
            <w:sz w:val="20"/>
            <w:szCs w:val="20"/>
          </w:rPr>
          <w:fldChar w:fldCharType="begin"/>
        </w:r>
        <w:r w:rsidRPr="00563A94">
          <w:rPr>
            <w:rFonts w:ascii="Arial" w:hAnsi="Arial" w:cs="Arial"/>
            <w:sz w:val="20"/>
            <w:szCs w:val="20"/>
          </w:rPr>
          <w:instrText xml:space="preserve"> PAGE   \* MERGEFORMAT </w:instrText>
        </w:r>
        <w:r w:rsidRPr="00563A94">
          <w:rPr>
            <w:rFonts w:ascii="Arial" w:hAnsi="Arial" w:cs="Arial"/>
            <w:sz w:val="20"/>
            <w:szCs w:val="20"/>
          </w:rPr>
          <w:fldChar w:fldCharType="separate"/>
        </w:r>
        <w:r>
          <w:rPr>
            <w:rFonts w:ascii="Arial" w:hAnsi="Arial" w:cs="Arial"/>
            <w:noProof/>
            <w:sz w:val="20"/>
            <w:szCs w:val="20"/>
          </w:rPr>
          <w:t>36</w:t>
        </w:r>
        <w:r w:rsidRPr="00563A94">
          <w:rPr>
            <w:rFonts w:ascii="Arial" w:hAnsi="Arial" w:cs="Arial"/>
            <w:noProof/>
            <w:sz w:val="20"/>
            <w:szCs w:val="20"/>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993924501"/>
      <w:docPartObj>
        <w:docPartGallery w:val="Page Numbers (Bottom of Page)"/>
        <w:docPartUnique/>
      </w:docPartObj>
    </w:sdtPr>
    <w:sdtEndPr>
      <w:rPr>
        <w:noProof/>
      </w:rPr>
    </w:sdtEndPr>
    <w:sdtContent>
      <w:p w14:paraId="0FDEC856" w14:textId="5A4F5118" w:rsidR="00387419" w:rsidRDefault="00387419">
        <w:pPr>
          <w:pStyle w:val="Footer"/>
          <w:jc w:val="right"/>
        </w:pPr>
        <w:r w:rsidRPr="00563A94">
          <w:rPr>
            <w:rFonts w:ascii="Arial" w:hAnsi="Arial" w:cs="Arial"/>
            <w:sz w:val="20"/>
            <w:szCs w:val="20"/>
          </w:rPr>
          <w:fldChar w:fldCharType="begin"/>
        </w:r>
        <w:r w:rsidRPr="00563A94">
          <w:rPr>
            <w:rFonts w:ascii="Arial" w:hAnsi="Arial" w:cs="Arial"/>
            <w:sz w:val="20"/>
            <w:szCs w:val="20"/>
          </w:rPr>
          <w:instrText xml:space="preserve"> PAGE   \* MERGEFORMAT </w:instrText>
        </w:r>
        <w:r w:rsidRPr="00563A94">
          <w:rPr>
            <w:rFonts w:ascii="Arial" w:hAnsi="Arial" w:cs="Arial"/>
            <w:sz w:val="20"/>
            <w:szCs w:val="20"/>
          </w:rPr>
          <w:fldChar w:fldCharType="separate"/>
        </w:r>
        <w:r>
          <w:rPr>
            <w:rFonts w:ascii="Arial" w:hAnsi="Arial" w:cs="Arial"/>
            <w:noProof/>
            <w:sz w:val="20"/>
            <w:szCs w:val="20"/>
          </w:rPr>
          <w:t>37</w:t>
        </w:r>
        <w:r w:rsidRPr="00563A94">
          <w:rPr>
            <w:rFonts w:ascii="Arial" w:hAnsi="Arial" w:cs="Arial"/>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FEFD86" w14:textId="458C1419" w:rsidR="00387419" w:rsidRPr="00161BDF" w:rsidRDefault="00387419">
    <w:pPr>
      <w:pStyle w:val="Footer"/>
      <w:rPr>
        <w:rFonts w:ascii="Bliss Pro Light" w:hAnsi="Bliss Pro Light"/>
      </w:rPr>
    </w:pPr>
    <w:r w:rsidRPr="00161BDF">
      <w:rPr>
        <w:rFonts w:ascii="Bliss Pro Light" w:hAnsi="Bliss Pro Light"/>
        <w:noProof/>
        <w:lang w:eastAsia="en-GB"/>
      </w:rPr>
      <w:drawing>
        <wp:anchor distT="0" distB="0" distL="114300" distR="114300" simplePos="0" relativeHeight="251658240" behindDoc="0" locked="0" layoutInCell="1" allowOverlap="1" wp14:anchorId="71D5B0E8" wp14:editId="659304E3">
          <wp:simplePos x="0" y="0"/>
          <wp:positionH relativeFrom="column">
            <wp:posOffset>7947660</wp:posOffset>
          </wp:positionH>
          <wp:positionV relativeFrom="paragraph">
            <wp:posOffset>-218977</wp:posOffset>
          </wp:positionV>
          <wp:extent cx="1292400" cy="450000"/>
          <wp:effectExtent l="0" t="0" r="3175" b="762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A123E9" w14:textId="77777777" w:rsidR="00387419" w:rsidRPr="004146F4" w:rsidRDefault="00387419" w:rsidP="004146F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51235896"/>
      <w:docPartObj>
        <w:docPartGallery w:val="Page Numbers (Bottom of Page)"/>
        <w:docPartUnique/>
      </w:docPartObj>
    </w:sdtPr>
    <w:sdtEndPr>
      <w:rPr>
        <w:rFonts w:ascii="Arial" w:hAnsi="Arial" w:cs="Arial"/>
        <w:noProof/>
        <w:sz w:val="20"/>
        <w:szCs w:val="20"/>
      </w:rPr>
    </w:sdtEndPr>
    <w:sdtContent>
      <w:p w14:paraId="65D32EE2" w14:textId="4E9F0923" w:rsidR="00387419" w:rsidRPr="00563A94" w:rsidRDefault="00387419">
        <w:pPr>
          <w:pStyle w:val="Footer"/>
          <w:rPr>
            <w:rFonts w:ascii="Arial" w:hAnsi="Arial" w:cs="Arial"/>
            <w:sz w:val="20"/>
            <w:szCs w:val="20"/>
          </w:rPr>
        </w:pPr>
        <w:r w:rsidRPr="00563A94">
          <w:rPr>
            <w:rFonts w:ascii="Arial" w:hAnsi="Arial" w:cs="Arial"/>
            <w:sz w:val="20"/>
            <w:szCs w:val="20"/>
          </w:rPr>
          <w:fldChar w:fldCharType="begin"/>
        </w:r>
        <w:r w:rsidRPr="00563A94">
          <w:rPr>
            <w:rFonts w:ascii="Arial" w:hAnsi="Arial" w:cs="Arial"/>
            <w:sz w:val="20"/>
            <w:szCs w:val="20"/>
          </w:rPr>
          <w:instrText xml:space="preserve"> PAGE   \* MERGEFORMAT </w:instrText>
        </w:r>
        <w:r w:rsidRPr="00563A94">
          <w:rPr>
            <w:rFonts w:ascii="Arial" w:hAnsi="Arial" w:cs="Arial"/>
            <w:sz w:val="20"/>
            <w:szCs w:val="20"/>
          </w:rPr>
          <w:fldChar w:fldCharType="separate"/>
        </w:r>
        <w:r>
          <w:rPr>
            <w:rFonts w:ascii="Arial" w:hAnsi="Arial" w:cs="Arial"/>
            <w:noProof/>
            <w:sz w:val="20"/>
            <w:szCs w:val="20"/>
          </w:rPr>
          <w:t>4</w:t>
        </w:r>
        <w:r w:rsidRPr="00563A94">
          <w:rPr>
            <w:rFonts w:ascii="Arial" w:hAnsi="Arial" w:cs="Arial"/>
            <w:noProof/>
            <w:sz w:val="20"/>
            <w:szCs w:val="20"/>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9B410" w14:textId="46CB14C4" w:rsidR="00387419" w:rsidRPr="00563A94" w:rsidRDefault="00387419">
    <w:pPr>
      <w:pStyle w:val="Footer"/>
      <w:rPr>
        <w:rFonts w:ascii="Arial" w:hAnsi="Arial" w:cs="Arial"/>
        <w:sz w:val="20"/>
        <w:szCs w:val="2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FD1641" w14:textId="7D748C00" w:rsidR="00387419" w:rsidRPr="00042BFC" w:rsidRDefault="00387419" w:rsidP="00134488">
    <w:pPr>
      <w:pStyle w:val="HeadFoot"/>
      <w:rPr>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D624D80" w14:textId="77777777" w:rsidR="00387419" w:rsidRDefault="00387419" w:rsidP="00BD38B4">
      <w:r>
        <w:separator/>
      </w:r>
    </w:p>
  </w:footnote>
  <w:footnote w:type="continuationSeparator" w:id="0">
    <w:p w14:paraId="5F5BB39F" w14:textId="77777777" w:rsidR="00387419" w:rsidRDefault="00387419" w:rsidP="00BD38B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9EACF" w14:textId="668D1C33" w:rsidR="00387419" w:rsidRDefault="00387419">
    <w:pPr>
      <w:pStyle w:val="Header"/>
    </w:pPr>
    <w:r w:rsidRPr="00563A94">
      <w:rPr>
        <w:rFonts w:ascii="Arial" w:hAnsi="Arial" w:cs="Arial"/>
        <w:sz w:val="20"/>
        <w:szCs w:val="20"/>
      </w:rPr>
      <w:t>Scheme of Work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09F173" w14:textId="77777777" w:rsidR="00387419" w:rsidRDefault="00387419" w:rsidP="00316C61">
    <w:pPr>
      <w:pStyle w:val="Header"/>
      <w:ind w:left="-141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861C98" w14:textId="77777777" w:rsidR="00387419" w:rsidRDefault="00387419" w:rsidP="0093529B">
    <w:pPr>
      <w:tabs>
        <w:tab w:val="left" w:pos="9795"/>
      </w:tabs>
      <w:rPr>
        <w:rFonts w:ascii="Arial" w:hAnsi="Arial"/>
        <w:b/>
        <w:bCs/>
        <w:color w:val="FFFFFF"/>
        <w:sz w:val="32"/>
        <w:szCs w:val="32"/>
      </w:rPr>
    </w:pPr>
  </w:p>
  <w:p w14:paraId="2C03C5DE" w14:textId="77777777" w:rsidR="00387419" w:rsidRDefault="00387419" w:rsidP="0093529B">
    <w:pPr>
      <w:tabs>
        <w:tab w:val="left" w:pos="9795"/>
      </w:tabs>
      <w:rPr>
        <w:rFonts w:ascii="Arial" w:hAnsi="Arial"/>
        <w:b/>
        <w:bCs/>
        <w:color w:val="FFFFFF"/>
        <w:sz w:val="32"/>
        <w:szCs w:val="32"/>
      </w:rPr>
    </w:pPr>
  </w:p>
  <w:p w14:paraId="27CA968A" w14:textId="77777777" w:rsidR="00387419" w:rsidRDefault="00387419" w:rsidP="0093529B">
    <w:pPr>
      <w:tabs>
        <w:tab w:val="left" w:pos="9795"/>
      </w:tabs>
      <w:rPr>
        <w:rFonts w:ascii="Arial" w:hAnsi="Arial"/>
        <w:b/>
        <w:bCs/>
        <w:color w:val="FFFFFF"/>
        <w:sz w:val="32"/>
        <w:szCs w:val="32"/>
      </w:rPr>
    </w:pPr>
  </w:p>
  <w:p w14:paraId="21FDEB26" w14:textId="77777777" w:rsidR="00387419" w:rsidRPr="00F116EA" w:rsidRDefault="00387419">
    <w:pPr>
      <w:rPr>
        <w:color w:val="FFFFFF" w:themeColor="background1"/>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D12FE1" w14:textId="77777777" w:rsidR="00387419" w:rsidRDefault="00387419" w:rsidP="004146F4">
    <w:pPr>
      <w:pStyle w:val="Header"/>
      <w:rPr>
        <w:rFonts w:ascii="Arial" w:hAnsi="Arial" w:cs="Arial"/>
        <w:color w:val="F79646" w:themeColor="accent6"/>
        <w:sz w:val="22"/>
        <w:szCs w:val="22"/>
      </w:rPr>
    </w:pPr>
  </w:p>
  <w:p w14:paraId="6B26C817" w14:textId="77777777" w:rsidR="00387419" w:rsidRDefault="00387419" w:rsidP="004146F4">
    <w:pPr>
      <w:pStyle w:val="Header"/>
      <w:rPr>
        <w:rFonts w:ascii="Arial" w:hAnsi="Arial" w:cs="Arial"/>
        <w:color w:val="F79646" w:themeColor="accent6"/>
        <w:sz w:val="22"/>
        <w:szCs w:val="22"/>
      </w:rPr>
    </w:pPr>
  </w:p>
  <w:p w14:paraId="49D71623" w14:textId="0AD2C2C0" w:rsidR="00387419" w:rsidRPr="00042BFC" w:rsidRDefault="00387419" w:rsidP="00925E89">
    <w:pPr>
      <w:pStyle w:val="HeadFoot"/>
      <w:tabs>
        <w:tab w:val="clear" w:pos="14459"/>
        <w:tab w:val="left" w:pos="13892"/>
        <w:tab w:val="right" w:pos="16443"/>
      </w:tabs>
      <w:rPr>
        <w:szCs w:val="20"/>
      </w:rPr>
    </w:pPr>
    <w:r w:rsidRPr="00042BFC">
      <w:rPr>
        <w:szCs w:val="20"/>
      </w:rPr>
      <w:t xml:space="preserve">Cambridge </w:t>
    </w:r>
    <w:r>
      <w:rPr>
        <w:szCs w:val="20"/>
      </w:rPr>
      <w:t>International AS &amp; A Level</w:t>
    </w:r>
    <w:r w:rsidRPr="00042BFC">
      <w:rPr>
        <w:szCs w:val="20"/>
      </w:rPr>
      <w:t xml:space="preserve"> </w:t>
    </w:r>
    <w:r w:rsidRPr="002B1231">
      <w:rPr>
        <w:szCs w:val="20"/>
      </w:rPr>
      <w:t>Art &amp; Design 9479 – from 2019</w:t>
    </w:r>
    <w:r>
      <w:rPr>
        <w:szCs w:val="20"/>
      </w:rPr>
      <w:tab/>
    </w:r>
    <w:r>
      <w:rPr>
        <w:szCs w:val="20"/>
      </w:rPr>
      <w:tab/>
    </w:r>
    <w:r w:rsidRPr="00042BFC">
      <w:rPr>
        <w:szCs w:val="20"/>
      </w:rPr>
      <w:t>Scheme of Work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66FC6E" w14:textId="77777777" w:rsidR="00387419" w:rsidRPr="00563A94" w:rsidRDefault="00387419" w:rsidP="00563A9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C03CF2" w14:textId="77777777" w:rsidR="00387419" w:rsidRDefault="00387419">
    <w:pPr>
      <w:pStyle w:val="Header"/>
    </w:pPr>
    <w:r w:rsidRPr="00563A94">
      <w:rPr>
        <w:rFonts w:ascii="Arial" w:hAnsi="Arial" w:cs="Arial"/>
        <w:sz w:val="20"/>
        <w:szCs w:val="20"/>
      </w:rPr>
      <w:t>Scheme of 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0F2240" w14:textId="61D3A705" w:rsidR="00387419" w:rsidRPr="00563A94" w:rsidRDefault="00387419" w:rsidP="00563A94">
    <w:pPr>
      <w:pStyle w:val="Header"/>
      <w:jc w:val="right"/>
      <w:rPr>
        <w:rFonts w:ascii="Arial" w:hAnsi="Arial" w:cs="Arial"/>
        <w:sz w:val="20"/>
        <w:szCs w:val="20"/>
      </w:rPr>
    </w:pPr>
    <w:r w:rsidRPr="00563A94">
      <w:rPr>
        <w:rFonts w:ascii="Arial" w:hAnsi="Arial" w:cs="Arial"/>
        <w:sz w:val="20"/>
        <w:szCs w:val="20"/>
      </w:rPr>
      <w:t>Scheme of Work</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136F51" w14:textId="32124281" w:rsidR="00387419" w:rsidRPr="00563A94" w:rsidRDefault="00387419" w:rsidP="00563A94">
    <w:pPr>
      <w:pStyle w:val="Header"/>
    </w:pPr>
    <w:r w:rsidRPr="00563A94">
      <w:rPr>
        <w:rFonts w:ascii="Arial" w:hAnsi="Arial" w:cs="Arial"/>
        <w:sz w:val="20"/>
        <w:szCs w:val="20"/>
      </w:rPr>
      <w:t>Scheme of Work</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00E7B" w14:textId="77777777" w:rsidR="00387419" w:rsidRPr="00563A94" w:rsidRDefault="00387419" w:rsidP="00563A94">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BC08CB" w14:textId="68EDD8EA" w:rsidR="00387419" w:rsidRPr="00AE75F2" w:rsidRDefault="00387419" w:rsidP="00AE75F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96733F" w14:textId="44B52CAB" w:rsidR="00387419" w:rsidRPr="00407515" w:rsidRDefault="00387419" w:rsidP="0040751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831AA0"/>
    <w:multiLevelType w:val="hybridMultilevel"/>
    <w:tmpl w:val="863E993A"/>
    <w:lvl w:ilvl="0" w:tplc="E63ABCF6">
      <w:start w:val="1"/>
      <w:numFmt w:val="bullet"/>
      <w:lvlText w:val=""/>
      <w:lvlJc w:val="left"/>
      <w:pPr>
        <w:tabs>
          <w:tab w:val="num" w:pos="720"/>
        </w:tabs>
        <w:ind w:left="720" w:hanging="360"/>
      </w:pPr>
      <w:rPr>
        <w:rFonts w:ascii="Symbol" w:hAnsi="Symbol" w:hint="default"/>
        <w:color w:val="E21951"/>
      </w:rPr>
    </w:lvl>
    <w:lvl w:ilvl="1" w:tplc="7276BC68" w:tentative="1">
      <w:start w:val="1"/>
      <w:numFmt w:val="bullet"/>
      <w:lvlText w:val="•"/>
      <w:lvlJc w:val="left"/>
      <w:pPr>
        <w:tabs>
          <w:tab w:val="num" w:pos="1440"/>
        </w:tabs>
        <w:ind w:left="1440" w:hanging="360"/>
      </w:pPr>
      <w:rPr>
        <w:rFonts w:ascii="Times" w:hAnsi="Times" w:hint="default"/>
      </w:rPr>
    </w:lvl>
    <w:lvl w:ilvl="2" w:tplc="879E602E" w:tentative="1">
      <w:start w:val="1"/>
      <w:numFmt w:val="bullet"/>
      <w:lvlText w:val="•"/>
      <w:lvlJc w:val="left"/>
      <w:pPr>
        <w:tabs>
          <w:tab w:val="num" w:pos="2160"/>
        </w:tabs>
        <w:ind w:left="2160" w:hanging="360"/>
      </w:pPr>
      <w:rPr>
        <w:rFonts w:ascii="Times" w:hAnsi="Times" w:hint="default"/>
      </w:rPr>
    </w:lvl>
    <w:lvl w:ilvl="3" w:tplc="50C61FC6" w:tentative="1">
      <w:start w:val="1"/>
      <w:numFmt w:val="bullet"/>
      <w:lvlText w:val="•"/>
      <w:lvlJc w:val="left"/>
      <w:pPr>
        <w:tabs>
          <w:tab w:val="num" w:pos="2880"/>
        </w:tabs>
        <w:ind w:left="2880" w:hanging="360"/>
      </w:pPr>
      <w:rPr>
        <w:rFonts w:ascii="Times" w:hAnsi="Times" w:hint="default"/>
      </w:rPr>
    </w:lvl>
    <w:lvl w:ilvl="4" w:tplc="481E163A" w:tentative="1">
      <w:start w:val="1"/>
      <w:numFmt w:val="bullet"/>
      <w:lvlText w:val="•"/>
      <w:lvlJc w:val="left"/>
      <w:pPr>
        <w:tabs>
          <w:tab w:val="num" w:pos="3600"/>
        </w:tabs>
        <w:ind w:left="3600" w:hanging="360"/>
      </w:pPr>
      <w:rPr>
        <w:rFonts w:ascii="Times" w:hAnsi="Times" w:hint="default"/>
      </w:rPr>
    </w:lvl>
    <w:lvl w:ilvl="5" w:tplc="158AD0B8" w:tentative="1">
      <w:start w:val="1"/>
      <w:numFmt w:val="bullet"/>
      <w:lvlText w:val="•"/>
      <w:lvlJc w:val="left"/>
      <w:pPr>
        <w:tabs>
          <w:tab w:val="num" w:pos="4320"/>
        </w:tabs>
        <w:ind w:left="4320" w:hanging="360"/>
      </w:pPr>
      <w:rPr>
        <w:rFonts w:ascii="Times" w:hAnsi="Times" w:hint="default"/>
      </w:rPr>
    </w:lvl>
    <w:lvl w:ilvl="6" w:tplc="E1529186" w:tentative="1">
      <w:start w:val="1"/>
      <w:numFmt w:val="bullet"/>
      <w:lvlText w:val="•"/>
      <w:lvlJc w:val="left"/>
      <w:pPr>
        <w:tabs>
          <w:tab w:val="num" w:pos="5040"/>
        </w:tabs>
        <w:ind w:left="5040" w:hanging="360"/>
      </w:pPr>
      <w:rPr>
        <w:rFonts w:ascii="Times" w:hAnsi="Times" w:hint="default"/>
      </w:rPr>
    </w:lvl>
    <w:lvl w:ilvl="7" w:tplc="435229D6" w:tentative="1">
      <w:start w:val="1"/>
      <w:numFmt w:val="bullet"/>
      <w:lvlText w:val="•"/>
      <w:lvlJc w:val="left"/>
      <w:pPr>
        <w:tabs>
          <w:tab w:val="num" w:pos="5760"/>
        </w:tabs>
        <w:ind w:left="5760" w:hanging="360"/>
      </w:pPr>
      <w:rPr>
        <w:rFonts w:ascii="Times" w:hAnsi="Times" w:hint="default"/>
      </w:rPr>
    </w:lvl>
    <w:lvl w:ilvl="8" w:tplc="8116CE5C" w:tentative="1">
      <w:start w:val="1"/>
      <w:numFmt w:val="bullet"/>
      <w:lvlText w:val="•"/>
      <w:lvlJc w:val="left"/>
      <w:pPr>
        <w:tabs>
          <w:tab w:val="num" w:pos="6480"/>
        </w:tabs>
        <w:ind w:left="6480" w:hanging="360"/>
      </w:pPr>
      <w:rPr>
        <w:rFonts w:ascii="Times" w:hAnsi="Times" w:hint="default"/>
      </w:rPr>
    </w:lvl>
  </w:abstractNum>
  <w:abstractNum w:abstractNumId="1" w15:restartNumberingAfterBreak="0">
    <w:nsid w:val="01CE62A8"/>
    <w:multiLevelType w:val="hybridMultilevel"/>
    <w:tmpl w:val="35B267A8"/>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22E5A3E"/>
    <w:multiLevelType w:val="hybridMultilevel"/>
    <w:tmpl w:val="8C786E22"/>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7587CE7"/>
    <w:multiLevelType w:val="hybridMultilevel"/>
    <w:tmpl w:val="AC827530"/>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9361B0F"/>
    <w:multiLevelType w:val="hybridMultilevel"/>
    <w:tmpl w:val="4E14C6F4"/>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6F0D52"/>
    <w:multiLevelType w:val="hybridMultilevel"/>
    <w:tmpl w:val="696CF360"/>
    <w:lvl w:ilvl="0" w:tplc="E63ABCF6">
      <w:start w:val="1"/>
      <w:numFmt w:val="bullet"/>
      <w:lvlText w:val=""/>
      <w:lvlJc w:val="left"/>
      <w:pPr>
        <w:tabs>
          <w:tab w:val="num" w:pos="720"/>
        </w:tabs>
        <w:ind w:left="720" w:hanging="360"/>
      </w:pPr>
      <w:rPr>
        <w:rFonts w:ascii="Symbol" w:hAnsi="Symbol" w:hint="default"/>
        <w:color w:val="E21951"/>
      </w:rPr>
    </w:lvl>
    <w:lvl w:ilvl="1" w:tplc="A678D994" w:tentative="1">
      <w:start w:val="1"/>
      <w:numFmt w:val="bullet"/>
      <w:lvlText w:val="•"/>
      <w:lvlJc w:val="left"/>
      <w:pPr>
        <w:tabs>
          <w:tab w:val="num" w:pos="1440"/>
        </w:tabs>
        <w:ind w:left="1440" w:hanging="360"/>
      </w:pPr>
      <w:rPr>
        <w:rFonts w:ascii="Times" w:hAnsi="Times" w:hint="default"/>
      </w:rPr>
    </w:lvl>
    <w:lvl w:ilvl="2" w:tplc="7DFA4E14" w:tentative="1">
      <w:start w:val="1"/>
      <w:numFmt w:val="bullet"/>
      <w:lvlText w:val="•"/>
      <w:lvlJc w:val="left"/>
      <w:pPr>
        <w:tabs>
          <w:tab w:val="num" w:pos="2160"/>
        </w:tabs>
        <w:ind w:left="2160" w:hanging="360"/>
      </w:pPr>
      <w:rPr>
        <w:rFonts w:ascii="Times" w:hAnsi="Times" w:hint="default"/>
      </w:rPr>
    </w:lvl>
    <w:lvl w:ilvl="3" w:tplc="DD72F92A" w:tentative="1">
      <w:start w:val="1"/>
      <w:numFmt w:val="bullet"/>
      <w:lvlText w:val="•"/>
      <w:lvlJc w:val="left"/>
      <w:pPr>
        <w:tabs>
          <w:tab w:val="num" w:pos="2880"/>
        </w:tabs>
        <w:ind w:left="2880" w:hanging="360"/>
      </w:pPr>
      <w:rPr>
        <w:rFonts w:ascii="Times" w:hAnsi="Times" w:hint="default"/>
      </w:rPr>
    </w:lvl>
    <w:lvl w:ilvl="4" w:tplc="763C3766" w:tentative="1">
      <w:start w:val="1"/>
      <w:numFmt w:val="bullet"/>
      <w:lvlText w:val="•"/>
      <w:lvlJc w:val="left"/>
      <w:pPr>
        <w:tabs>
          <w:tab w:val="num" w:pos="3600"/>
        </w:tabs>
        <w:ind w:left="3600" w:hanging="360"/>
      </w:pPr>
      <w:rPr>
        <w:rFonts w:ascii="Times" w:hAnsi="Times" w:hint="default"/>
      </w:rPr>
    </w:lvl>
    <w:lvl w:ilvl="5" w:tplc="C15C67FA" w:tentative="1">
      <w:start w:val="1"/>
      <w:numFmt w:val="bullet"/>
      <w:lvlText w:val="•"/>
      <w:lvlJc w:val="left"/>
      <w:pPr>
        <w:tabs>
          <w:tab w:val="num" w:pos="4320"/>
        </w:tabs>
        <w:ind w:left="4320" w:hanging="360"/>
      </w:pPr>
      <w:rPr>
        <w:rFonts w:ascii="Times" w:hAnsi="Times" w:hint="default"/>
      </w:rPr>
    </w:lvl>
    <w:lvl w:ilvl="6" w:tplc="43962B7C" w:tentative="1">
      <w:start w:val="1"/>
      <w:numFmt w:val="bullet"/>
      <w:lvlText w:val="•"/>
      <w:lvlJc w:val="left"/>
      <w:pPr>
        <w:tabs>
          <w:tab w:val="num" w:pos="5040"/>
        </w:tabs>
        <w:ind w:left="5040" w:hanging="360"/>
      </w:pPr>
      <w:rPr>
        <w:rFonts w:ascii="Times" w:hAnsi="Times" w:hint="default"/>
      </w:rPr>
    </w:lvl>
    <w:lvl w:ilvl="7" w:tplc="846EF68A" w:tentative="1">
      <w:start w:val="1"/>
      <w:numFmt w:val="bullet"/>
      <w:lvlText w:val="•"/>
      <w:lvlJc w:val="left"/>
      <w:pPr>
        <w:tabs>
          <w:tab w:val="num" w:pos="5760"/>
        </w:tabs>
        <w:ind w:left="5760" w:hanging="360"/>
      </w:pPr>
      <w:rPr>
        <w:rFonts w:ascii="Times" w:hAnsi="Times" w:hint="default"/>
      </w:rPr>
    </w:lvl>
    <w:lvl w:ilvl="8" w:tplc="AFDE8DC4" w:tentative="1">
      <w:start w:val="1"/>
      <w:numFmt w:val="bullet"/>
      <w:lvlText w:val="•"/>
      <w:lvlJc w:val="left"/>
      <w:pPr>
        <w:tabs>
          <w:tab w:val="num" w:pos="6480"/>
        </w:tabs>
        <w:ind w:left="6480" w:hanging="360"/>
      </w:pPr>
      <w:rPr>
        <w:rFonts w:ascii="Times" w:hAnsi="Times" w:hint="default"/>
      </w:rPr>
    </w:lvl>
  </w:abstractNum>
  <w:abstractNum w:abstractNumId="6" w15:restartNumberingAfterBreak="0">
    <w:nsid w:val="0AD66FAE"/>
    <w:multiLevelType w:val="hybridMultilevel"/>
    <w:tmpl w:val="2EBA12DA"/>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 w15:restartNumberingAfterBreak="0">
    <w:nsid w:val="0ADF307A"/>
    <w:multiLevelType w:val="hybridMultilevel"/>
    <w:tmpl w:val="7A2A341A"/>
    <w:lvl w:ilvl="0" w:tplc="32E4C13A">
      <w:start w:val="1"/>
      <w:numFmt w:val="decimal"/>
      <w:pStyle w:val="Numb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8" w15:restartNumberingAfterBreak="0">
    <w:nsid w:val="13DE587B"/>
    <w:multiLevelType w:val="hybridMultilevel"/>
    <w:tmpl w:val="52389D52"/>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5614FEA"/>
    <w:multiLevelType w:val="hybridMultilevel"/>
    <w:tmpl w:val="EE1C6A58"/>
    <w:lvl w:ilvl="0" w:tplc="E63ABCF6">
      <w:start w:val="1"/>
      <w:numFmt w:val="bullet"/>
      <w:lvlText w:val=""/>
      <w:lvlJc w:val="left"/>
      <w:pPr>
        <w:ind w:left="1080" w:hanging="360"/>
      </w:pPr>
      <w:rPr>
        <w:rFonts w:ascii="Symbol" w:hAnsi="Symbol" w:hint="default"/>
        <w:color w:val="E21951"/>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0" w15:restartNumberingAfterBreak="0">
    <w:nsid w:val="1B425BDE"/>
    <w:multiLevelType w:val="hybridMultilevel"/>
    <w:tmpl w:val="1DA24680"/>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FED10AE"/>
    <w:multiLevelType w:val="hybridMultilevel"/>
    <w:tmpl w:val="EEAAB344"/>
    <w:lvl w:ilvl="0" w:tplc="E9C4A304">
      <w:start w:val="1"/>
      <w:numFmt w:val="lowerLetter"/>
      <w:pStyle w:val="Lett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2" w15:restartNumberingAfterBreak="0">
    <w:nsid w:val="27395FB0"/>
    <w:multiLevelType w:val="hybridMultilevel"/>
    <w:tmpl w:val="4050956A"/>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9653B61"/>
    <w:multiLevelType w:val="hybridMultilevel"/>
    <w:tmpl w:val="745EBDC4"/>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B3C538D"/>
    <w:multiLevelType w:val="hybridMultilevel"/>
    <w:tmpl w:val="87DEE624"/>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FC1403C"/>
    <w:multiLevelType w:val="hybridMultilevel"/>
    <w:tmpl w:val="FCF4BBCC"/>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6" w15:restartNumberingAfterBreak="0">
    <w:nsid w:val="305F6761"/>
    <w:multiLevelType w:val="hybridMultilevel"/>
    <w:tmpl w:val="C04E0130"/>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2576987"/>
    <w:multiLevelType w:val="hybridMultilevel"/>
    <w:tmpl w:val="2216275E"/>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40434CA"/>
    <w:multiLevelType w:val="hybridMultilevel"/>
    <w:tmpl w:val="C6A8C04A"/>
    <w:lvl w:ilvl="0" w:tplc="E63ABCF6">
      <w:start w:val="1"/>
      <w:numFmt w:val="bullet"/>
      <w:lvlText w:val=""/>
      <w:lvlJc w:val="left"/>
      <w:pPr>
        <w:tabs>
          <w:tab w:val="num" w:pos="720"/>
        </w:tabs>
        <w:ind w:left="720" w:hanging="360"/>
      </w:pPr>
      <w:rPr>
        <w:rFonts w:ascii="Symbol" w:hAnsi="Symbol" w:hint="default"/>
        <w:color w:val="E21951"/>
      </w:rPr>
    </w:lvl>
    <w:lvl w:ilvl="1" w:tplc="7D9E9F8A" w:tentative="1">
      <w:start w:val="1"/>
      <w:numFmt w:val="bullet"/>
      <w:lvlText w:val="•"/>
      <w:lvlJc w:val="left"/>
      <w:pPr>
        <w:tabs>
          <w:tab w:val="num" w:pos="1440"/>
        </w:tabs>
        <w:ind w:left="1440" w:hanging="360"/>
      </w:pPr>
      <w:rPr>
        <w:rFonts w:ascii="Times" w:hAnsi="Times" w:hint="default"/>
      </w:rPr>
    </w:lvl>
    <w:lvl w:ilvl="2" w:tplc="F472477C" w:tentative="1">
      <w:start w:val="1"/>
      <w:numFmt w:val="bullet"/>
      <w:lvlText w:val="•"/>
      <w:lvlJc w:val="left"/>
      <w:pPr>
        <w:tabs>
          <w:tab w:val="num" w:pos="2160"/>
        </w:tabs>
        <w:ind w:left="2160" w:hanging="360"/>
      </w:pPr>
      <w:rPr>
        <w:rFonts w:ascii="Times" w:hAnsi="Times" w:hint="default"/>
      </w:rPr>
    </w:lvl>
    <w:lvl w:ilvl="3" w:tplc="C5E0C848" w:tentative="1">
      <w:start w:val="1"/>
      <w:numFmt w:val="bullet"/>
      <w:lvlText w:val="•"/>
      <w:lvlJc w:val="left"/>
      <w:pPr>
        <w:tabs>
          <w:tab w:val="num" w:pos="2880"/>
        </w:tabs>
        <w:ind w:left="2880" w:hanging="360"/>
      </w:pPr>
      <w:rPr>
        <w:rFonts w:ascii="Times" w:hAnsi="Times" w:hint="default"/>
      </w:rPr>
    </w:lvl>
    <w:lvl w:ilvl="4" w:tplc="1ABE4326" w:tentative="1">
      <w:start w:val="1"/>
      <w:numFmt w:val="bullet"/>
      <w:lvlText w:val="•"/>
      <w:lvlJc w:val="left"/>
      <w:pPr>
        <w:tabs>
          <w:tab w:val="num" w:pos="3600"/>
        </w:tabs>
        <w:ind w:left="3600" w:hanging="360"/>
      </w:pPr>
      <w:rPr>
        <w:rFonts w:ascii="Times" w:hAnsi="Times" w:hint="default"/>
      </w:rPr>
    </w:lvl>
    <w:lvl w:ilvl="5" w:tplc="5AAE53CC" w:tentative="1">
      <w:start w:val="1"/>
      <w:numFmt w:val="bullet"/>
      <w:lvlText w:val="•"/>
      <w:lvlJc w:val="left"/>
      <w:pPr>
        <w:tabs>
          <w:tab w:val="num" w:pos="4320"/>
        </w:tabs>
        <w:ind w:left="4320" w:hanging="360"/>
      </w:pPr>
      <w:rPr>
        <w:rFonts w:ascii="Times" w:hAnsi="Times" w:hint="default"/>
      </w:rPr>
    </w:lvl>
    <w:lvl w:ilvl="6" w:tplc="259AD910" w:tentative="1">
      <w:start w:val="1"/>
      <w:numFmt w:val="bullet"/>
      <w:lvlText w:val="•"/>
      <w:lvlJc w:val="left"/>
      <w:pPr>
        <w:tabs>
          <w:tab w:val="num" w:pos="5040"/>
        </w:tabs>
        <w:ind w:left="5040" w:hanging="360"/>
      </w:pPr>
      <w:rPr>
        <w:rFonts w:ascii="Times" w:hAnsi="Times" w:hint="default"/>
      </w:rPr>
    </w:lvl>
    <w:lvl w:ilvl="7" w:tplc="D5443786" w:tentative="1">
      <w:start w:val="1"/>
      <w:numFmt w:val="bullet"/>
      <w:lvlText w:val="•"/>
      <w:lvlJc w:val="left"/>
      <w:pPr>
        <w:tabs>
          <w:tab w:val="num" w:pos="5760"/>
        </w:tabs>
        <w:ind w:left="5760" w:hanging="360"/>
      </w:pPr>
      <w:rPr>
        <w:rFonts w:ascii="Times" w:hAnsi="Times" w:hint="default"/>
      </w:rPr>
    </w:lvl>
    <w:lvl w:ilvl="8" w:tplc="A114F1BA" w:tentative="1">
      <w:start w:val="1"/>
      <w:numFmt w:val="bullet"/>
      <w:lvlText w:val="•"/>
      <w:lvlJc w:val="left"/>
      <w:pPr>
        <w:tabs>
          <w:tab w:val="num" w:pos="6480"/>
        </w:tabs>
        <w:ind w:left="6480" w:hanging="360"/>
      </w:pPr>
      <w:rPr>
        <w:rFonts w:ascii="Times" w:hAnsi="Times" w:hint="default"/>
      </w:rPr>
    </w:lvl>
  </w:abstractNum>
  <w:abstractNum w:abstractNumId="19" w15:restartNumberingAfterBreak="0">
    <w:nsid w:val="3424051B"/>
    <w:multiLevelType w:val="hybridMultilevel"/>
    <w:tmpl w:val="3718FC0A"/>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0" w15:restartNumberingAfterBreak="0">
    <w:nsid w:val="35F64CDD"/>
    <w:multiLevelType w:val="hybridMultilevel"/>
    <w:tmpl w:val="089C9B28"/>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37E638B6"/>
    <w:multiLevelType w:val="hybridMultilevel"/>
    <w:tmpl w:val="B6A8FB4E"/>
    <w:lvl w:ilvl="0" w:tplc="E63ABCF6">
      <w:start w:val="1"/>
      <w:numFmt w:val="bullet"/>
      <w:lvlText w:val=""/>
      <w:lvlJc w:val="left"/>
      <w:pPr>
        <w:ind w:left="3337" w:hanging="360"/>
      </w:pPr>
      <w:rPr>
        <w:rFonts w:ascii="Symbol" w:hAnsi="Symbol" w:hint="default"/>
        <w:color w:val="E21951"/>
      </w:rPr>
    </w:lvl>
    <w:lvl w:ilvl="1" w:tplc="04090003" w:tentative="1">
      <w:start w:val="1"/>
      <w:numFmt w:val="bullet"/>
      <w:lvlText w:val="o"/>
      <w:lvlJc w:val="left"/>
      <w:pPr>
        <w:ind w:left="4057" w:hanging="360"/>
      </w:pPr>
      <w:rPr>
        <w:rFonts w:ascii="Courier New" w:hAnsi="Courier New" w:hint="default"/>
      </w:rPr>
    </w:lvl>
    <w:lvl w:ilvl="2" w:tplc="04090005" w:tentative="1">
      <w:start w:val="1"/>
      <w:numFmt w:val="bullet"/>
      <w:lvlText w:val=""/>
      <w:lvlJc w:val="left"/>
      <w:pPr>
        <w:ind w:left="4777" w:hanging="360"/>
      </w:pPr>
      <w:rPr>
        <w:rFonts w:ascii="Wingdings" w:hAnsi="Wingdings" w:hint="default"/>
      </w:rPr>
    </w:lvl>
    <w:lvl w:ilvl="3" w:tplc="04090001" w:tentative="1">
      <w:start w:val="1"/>
      <w:numFmt w:val="bullet"/>
      <w:lvlText w:val=""/>
      <w:lvlJc w:val="left"/>
      <w:pPr>
        <w:ind w:left="5497" w:hanging="360"/>
      </w:pPr>
      <w:rPr>
        <w:rFonts w:ascii="Symbol" w:hAnsi="Symbol" w:hint="default"/>
      </w:rPr>
    </w:lvl>
    <w:lvl w:ilvl="4" w:tplc="04090003" w:tentative="1">
      <w:start w:val="1"/>
      <w:numFmt w:val="bullet"/>
      <w:lvlText w:val="o"/>
      <w:lvlJc w:val="left"/>
      <w:pPr>
        <w:ind w:left="6217" w:hanging="360"/>
      </w:pPr>
      <w:rPr>
        <w:rFonts w:ascii="Courier New" w:hAnsi="Courier New" w:hint="default"/>
      </w:rPr>
    </w:lvl>
    <w:lvl w:ilvl="5" w:tplc="04090005" w:tentative="1">
      <w:start w:val="1"/>
      <w:numFmt w:val="bullet"/>
      <w:lvlText w:val=""/>
      <w:lvlJc w:val="left"/>
      <w:pPr>
        <w:ind w:left="6937" w:hanging="360"/>
      </w:pPr>
      <w:rPr>
        <w:rFonts w:ascii="Wingdings" w:hAnsi="Wingdings" w:hint="default"/>
      </w:rPr>
    </w:lvl>
    <w:lvl w:ilvl="6" w:tplc="04090001" w:tentative="1">
      <w:start w:val="1"/>
      <w:numFmt w:val="bullet"/>
      <w:lvlText w:val=""/>
      <w:lvlJc w:val="left"/>
      <w:pPr>
        <w:ind w:left="7657" w:hanging="360"/>
      </w:pPr>
      <w:rPr>
        <w:rFonts w:ascii="Symbol" w:hAnsi="Symbol" w:hint="default"/>
      </w:rPr>
    </w:lvl>
    <w:lvl w:ilvl="7" w:tplc="04090003" w:tentative="1">
      <w:start w:val="1"/>
      <w:numFmt w:val="bullet"/>
      <w:lvlText w:val="o"/>
      <w:lvlJc w:val="left"/>
      <w:pPr>
        <w:ind w:left="8377" w:hanging="360"/>
      </w:pPr>
      <w:rPr>
        <w:rFonts w:ascii="Courier New" w:hAnsi="Courier New" w:hint="default"/>
      </w:rPr>
    </w:lvl>
    <w:lvl w:ilvl="8" w:tplc="04090005" w:tentative="1">
      <w:start w:val="1"/>
      <w:numFmt w:val="bullet"/>
      <w:lvlText w:val=""/>
      <w:lvlJc w:val="left"/>
      <w:pPr>
        <w:ind w:left="9097" w:hanging="360"/>
      </w:pPr>
      <w:rPr>
        <w:rFonts w:ascii="Wingdings" w:hAnsi="Wingdings" w:hint="default"/>
      </w:rPr>
    </w:lvl>
  </w:abstractNum>
  <w:abstractNum w:abstractNumId="22" w15:restartNumberingAfterBreak="0">
    <w:nsid w:val="44F34EFF"/>
    <w:multiLevelType w:val="hybridMultilevel"/>
    <w:tmpl w:val="FA1491D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5423D4B"/>
    <w:multiLevelType w:val="hybridMultilevel"/>
    <w:tmpl w:val="665C5352"/>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4" w15:restartNumberingAfterBreak="0">
    <w:nsid w:val="470418C1"/>
    <w:multiLevelType w:val="hybridMultilevel"/>
    <w:tmpl w:val="FCD87DF4"/>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8047BF7"/>
    <w:multiLevelType w:val="hybridMultilevel"/>
    <w:tmpl w:val="13EA66D0"/>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6" w15:restartNumberingAfterBreak="0">
    <w:nsid w:val="491142DB"/>
    <w:multiLevelType w:val="hybridMultilevel"/>
    <w:tmpl w:val="14A67294"/>
    <w:lvl w:ilvl="0" w:tplc="E63ABCF6">
      <w:start w:val="1"/>
      <w:numFmt w:val="bullet"/>
      <w:lvlText w:val=""/>
      <w:lvlJc w:val="left"/>
      <w:pPr>
        <w:ind w:left="3337" w:hanging="360"/>
      </w:pPr>
      <w:rPr>
        <w:rFonts w:ascii="Symbol" w:hAnsi="Symbol" w:hint="default"/>
        <w:color w:val="E21951"/>
      </w:rPr>
    </w:lvl>
    <w:lvl w:ilvl="1" w:tplc="04090003" w:tentative="1">
      <w:start w:val="1"/>
      <w:numFmt w:val="bullet"/>
      <w:lvlText w:val="o"/>
      <w:lvlJc w:val="left"/>
      <w:pPr>
        <w:ind w:left="4057" w:hanging="360"/>
      </w:pPr>
      <w:rPr>
        <w:rFonts w:ascii="Courier New" w:hAnsi="Courier New" w:hint="default"/>
      </w:rPr>
    </w:lvl>
    <w:lvl w:ilvl="2" w:tplc="04090005" w:tentative="1">
      <w:start w:val="1"/>
      <w:numFmt w:val="bullet"/>
      <w:lvlText w:val=""/>
      <w:lvlJc w:val="left"/>
      <w:pPr>
        <w:ind w:left="4777" w:hanging="360"/>
      </w:pPr>
      <w:rPr>
        <w:rFonts w:ascii="Wingdings" w:hAnsi="Wingdings" w:hint="default"/>
      </w:rPr>
    </w:lvl>
    <w:lvl w:ilvl="3" w:tplc="04090001" w:tentative="1">
      <w:start w:val="1"/>
      <w:numFmt w:val="bullet"/>
      <w:lvlText w:val=""/>
      <w:lvlJc w:val="left"/>
      <w:pPr>
        <w:ind w:left="5497" w:hanging="360"/>
      </w:pPr>
      <w:rPr>
        <w:rFonts w:ascii="Symbol" w:hAnsi="Symbol" w:hint="default"/>
      </w:rPr>
    </w:lvl>
    <w:lvl w:ilvl="4" w:tplc="04090003" w:tentative="1">
      <w:start w:val="1"/>
      <w:numFmt w:val="bullet"/>
      <w:lvlText w:val="o"/>
      <w:lvlJc w:val="left"/>
      <w:pPr>
        <w:ind w:left="6217" w:hanging="360"/>
      </w:pPr>
      <w:rPr>
        <w:rFonts w:ascii="Courier New" w:hAnsi="Courier New" w:hint="default"/>
      </w:rPr>
    </w:lvl>
    <w:lvl w:ilvl="5" w:tplc="04090005" w:tentative="1">
      <w:start w:val="1"/>
      <w:numFmt w:val="bullet"/>
      <w:lvlText w:val=""/>
      <w:lvlJc w:val="left"/>
      <w:pPr>
        <w:ind w:left="6937" w:hanging="360"/>
      </w:pPr>
      <w:rPr>
        <w:rFonts w:ascii="Wingdings" w:hAnsi="Wingdings" w:hint="default"/>
      </w:rPr>
    </w:lvl>
    <w:lvl w:ilvl="6" w:tplc="04090001" w:tentative="1">
      <w:start w:val="1"/>
      <w:numFmt w:val="bullet"/>
      <w:lvlText w:val=""/>
      <w:lvlJc w:val="left"/>
      <w:pPr>
        <w:ind w:left="7657" w:hanging="360"/>
      </w:pPr>
      <w:rPr>
        <w:rFonts w:ascii="Symbol" w:hAnsi="Symbol" w:hint="default"/>
      </w:rPr>
    </w:lvl>
    <w:lvl w:ilvl="7" w:tplc="04090003" w:tentative="1">
      <w:start w:val="1"/>
      <w:numFmt w:val="bullet"/>
      <w:lvlText w:val="o"/>
      <w:lvlJc w:val="left"/>
      <w:pPr>
        <w:ind w:left="8377" w:hanging="360"/>
      </w:pPr>
      <w:rPr>
        <w:rFonts w:ascii="Courier New" w:hAnsi="Courier New" w:hint="default"/>
      </w:rPr>
    </w:lvl>
    <w:lvl w:ilvl="8" w:tplc="04090005" w:tentative="1">
      <w:start w:val="1"/>
      <w:numFmt w:val="bullet"/>
      <w:lvlText w:val=""/>
      <w:lvlJc w:val="left"/>
      <w:pPr>
        <w:ind w:left="9097" w:hanging="360"/>
      </w:pPr>
      <w:rPr>
        <w:rFonts w:ascii="Wingdings" w:hAnsi="Wingdings" w:hint="default"/>
      </w:rPr>
    </w:lvl>
  </w:abstractNum>
  <w:abstractNum w:abstractNumId="27" w15:restartNumberingAfterBreak="0">
    <w:nsid w:val="49A15C94"/>
    <w:multiLevelType w:val="hybridMultilevel"/>
    <w:tmpl w:val="A7E216E6"/>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A4E5CD7"/>
    <w:multiLevelType w:val="hybridMultilevel"/>
    <w:tmpl w:val="75B64BD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9" w15:restartNumberingAfterBreak="0">
    <w:nsid w:val="4AD62C00"/>
    <w:multiLevelType w:val="hybridMultilevel"/>
    <w:tmpl w:val="8A52D472"/>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2530D89"/>
    <w:multiLevelType w:val="hybridMultilevel"/>
    <w:tmpl w:val="8FCE509C"/>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3C2037D"/>
    <w:multiLevelType w:val="hybridMultilevel"/>
    <w:tmpl w:val="E1528DAE"/>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4867215"/>
    <w:multiLevelType w:val="hybridMultilevel"/>
    <w:tmpl w:val="BBEE4032"/>
    <w:lvl w:ilvl="0" w:tplc="20222520">
      <w:start w:val="1"/>
      <w:numFmt w:val="bullet"/>
      <w:pStyle w:val="Sub-bullet"/>
      <w:lvlText w:val="o"/>
      <w:lvlJc w:val="left"/>
      <w:pPr>
        <w:ind w:left="1800" w:hanging="360"/>
      </w:pPr>
      <w:rPr>
        <w:rFonts w:ascii="Courier New" w:hAnsi="Courier New" w:hint="default"/>
        <w:color w:val="E21951"/>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33" w15:restartNumberingAfterBreak="0">
    <w:nsid w:val="55CC33BE"/>
    <w:multiLevelType w:val="hybridMultilevel"/>
    <w:tmpl w:val="707A8384"/>
    <w:lvl w:ilvl="0" w:tplc="E63ABCF6">
      <w:start w:val="1"/>
      <w:numFmt w:val="bullet"/>
      <w:lvlText w:val=""/>
      <w:lvlJc w:val="left"/>
      <w:pPr>
        <w:tabs>
          <w:tab w:val="num" w:pos="720"/>
        </w:tabs>
        <w:ind w:left="720" w:hanging="360"/>
      </w:pPr>
      <w:rPr>
        <w:rFonts w:ascii="Symbol" w:hAnsi="Symbol" w:hint="default"/>
        <w:color w:val="E21951"/>
      </w:rPr>
    </w:lvl>
    <w:lvl w:ilvl="1" w:tplc="8DFA3F84" w:tentative="1">
      <w:start w:val="1"/>
      <w:numFmt w:val="bullet"/>
      <w:lvlText w:val="•"/>
      <w:lvlJc w:val="left"/>
      <w:pPr>
        <w:tabs>
          <w:tab w:val="num" w:pos="1440"/>
        </w:tabs>
        <w:ind w:left="1440" w:hanging="360"/>
      </w:pPr>
      <w:rPr>
        <w:rFonts w:ascii="Times" w:hAnsi="Times" w:hint="default"/>
      </w:rPr>
    </w:lvl>
    <w:lvl w:ilvl="2" w:tplc="0F325FB2" w:tentative="1">
      <w:start w:val="1"/>
      <w:numFmt w:val="bullet"/>
      <w:lvlText w:val="•"/>
      <w:lvlJc w:val="left"/>
      <w:pPr>
        <w:tabs>
          <w:tab w:val="num" w:pos="2160"/>
        </w:tabs>
        <w:ind w:left="2160" w:hanging="360"/>
      </w:pPr>
      <w:rPr>
        <w:rFonts w:ascii="Times" w:hAnsi="Times" w:hint="default"/>
      </w:rPr>
    </w:lvl>
    <w:lvl w:ilvl="3" w:tplc="94F2A2B0" w:tentative="1">
      <w:start w:val="1"/>
      <w:numFmt w:val="bullet"/>
      <w:lvlText w:val="•"/>
      <w:lvlJc w:val="left"/>
      <w:pPr>
        <w:tabs>
          <w:tab w:val="num" w:pos="2880"/>
        </w:tabs>
        <w:ind w:left="2880" w:hanging="360"/>
      </w:pPr>
      <w:rPr>
        <w:rFonts w:ascii="Times" w:hAnsi="Times" w:hint="default"/>
      </w:rPr>
    </w:lvl>
    <w:lvl w:ilvl="4" w:tplc="AE5CA1B4" w:tentative="1">
      <w:start w:val="1"/>
      <w:numFmt w:val="bullet"/>
      <w:lvlText w:val="•"/>
      <w:lvlJc w:val="left"/>
      <w:pPr>
        <w:tabs>
          <w:tab w:val="num" w:pos="3600"/>
        </w:tabs>
        <w:ind w:left="3600" w:hanging="360"/>
      </w:pPr>
      <w:rPr>
        <w:rFonts w:ascii="Times" w:hAnsi="Times" w:hint="default"/>
      </w:rPr>
    </w:lvl>
    <w:lvl w:ilvl="5" w:tplc="19040644" w:tentative="1">
      <w:start w:val="1"/>
      <w:numFmt w:val="bullet"/>
      <w:lvlText w:val="•"/>
      <w:lvlJc w:val="left"/>
      <w:pPr>
        <w:tabs>
          <w:tab w:val="num" w:pos="4320"/>
        </w:tabs>
        <w:ind w:left="4320" w:hanging="360"/>
      </w:pPr>
      <w:rPr>
        <w:rFonts w:ascii="Times" w:hAnsi="Times" w:hint="default"/>
      </w:rPr>
    </w:lvl>
    <w:lvl w:ilvl="6" w:tplc="AC166162" w:tentative="1">
      <w:start w:val="1"/>
      <w:numFmt w:val="bullet"/>
      <w:lvlText w:val="•"/>
      <w:lvlJc w:val="left"/>
      <w:pPr>
        <w:tabs>
          <w:tab w:val="num" w:pos="5040"/>
        </w:tabs>
        <w:ind w:left="5040" w:hanging="360"/>
      </w:pPr>
      <w:rPr>
        <w:rFonts w:ascii="Times" w:hAnsi="Times" w:hint="default"/>
      </w:rPr>
    </w:lvl>
    <w:lvl w:ilvl="7" w:tplc="68C26338" w:tentative="1">
      <w:start w:val="1"/>
      <w:numFmt w:val="bullet"/>
      <w:lvlText w:val="•"/>
      <w:lvlJc w:val="left"/>
      <w:pPr>
        <w:tabs>
          <w:tab w:val="num" w:pos="5760"/>
        </w:tabs>
        <w:ind w:left="5760" w:hanging="360"/>
      </w:pPr>
      <w:rPr>
        <w:rFonts w:ascii="Times" w:hAnsi="Times" w:hint="default"/>
      </w:rPr>
    </w:lvl>
    <w:lvl w:ilvl="8" w:tplc="E8082AB8" w:tentative="1">
      <w:start w:val="1"/>
      <w:numFmt w:val="bullet"/>
      <w:lvlText w:val="•"/>
      <w:lvlJc w:val="left"/>
      <w:pPr>
        <w:tabs>
          <w:tab w:val="num" w:pos="6480"/>
        </w:tabs>
        <w:ind w:left="6480" w:hanging="360"/>
      </w:pPr>
      <w:rPr>
        <w:rFonts w:ascii="Times" w:hAnsi="Times" w:hint="default"/>
      </w:rPr>
    </w:lvl>
  </w:abstractNum>
  <w:abstractNum w:abstractNumId="34" w15:restartNumberingAfterBreak="0">
    <w:nsid w:val="58073CDA"/>
    <w:multiLevelType w:val="hybridMultilevel"/>
    <w:tmpl w:val="0EBCA05A"/>
    <w:lvl w:ilvl="0" w:tplc="0366D1F2">
      <w:start w:val="1"/>
      <w:numFmt w:val="lowerRoman"/>
      <w:pStyle w:val="Numerallist"/>
      <w:lvlText w:val="(%1)"/>
      <w:lvlJc w:val="righ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5" w15:restartNumberingAfterBreak="0">
    <w:nsid w:val="5F1D2C0A"/>
    <w:multiLevelType w:val="hybridMultilevel"/>
    <w:tmpl w:val="707E2E20"/>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4EA2386"/>
    <w:multiLevelType w:val="hybridMultilevel"/>
    <w:tmpl w:val="E76A610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68A00F98"/>
    <w:multiLevelType w:val="hybridMultilevel"/>
    <w:tmpl w:val="B8865C7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8" w15:restartNumberingAfterBreak="0">
    <w:nsid w:val="6A3B3951"/>
    <w:multiLevelType w:val="hybridMultilevel"/>
    <w:tmpl w:val="889AFFDA"/>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EFD3AA0"/>
    <w:multiLevelType w:val="hybridMultilevel"/>
    <w:tmpl w:val="B0961684"/>
    <w:lvl w:ilvl="0" w:tplc="E63ABCF6">
      <w:start w:val="1"/>
      <w:numFmt w:val="bullet"/>
      <w:lvlText w:val=""/>
      <w:lvlJc w:val="left"/>
      <w:pPr>
        <w:tabs>
          <w:tab w:val="num" w:pos="720"/>
        </w:tabs>
        <w:ind w:left="720" w:hanging="360"/>
      </w:pPr>
      <w:rPr>
        <w:rFonts w:ascii="Symbol" w:hAnsi="Symbol" w:hint="default"/>
        <w:color w:val="E21951"/>
      </w:rPr>
    </w:lvl>
    <w:lvl w:ilvl="1" w:tplc="5310EA06" w:tentative="1">
      <w:start w:val="1"/>
      <w:numFmt w:val="bullet"/>
      <w:lvlText w:val="•"/>
      <w:lvlJc w:val="left"/>
      <w:pPr>
        <w:tabs>
          <w:tab w:val="num" w:pos="1440"/>
        </w:tabs>
        <w:ind w:left="1440" w:hanging="360"/>
      </w:pPr>
      <w:rPr>
        <w:rFonts w:ascii="Times" w:hAnsi="Times" w:hint="default"/>
      </w:rPr>
    </w:lvl>
    <w:lvl w:ilvl="2" w:tplc="767E3C86" w:tentative="1">
      <w:start w:val="1"/>
      <w:numFmt w:val="bullet"/>
      <w:lvlText w:val="•"/>
      <w:lvlJc w:val="left"/>
      <w:pPr>
        <w:tabs>
          <w:tab w:val="num" w:pos="2160"/>
        </w:tabs>
        <w:ind w:left="2160" w:hanging="360"/>
      </w:pPr>
      <w:rPr>
        <w:rFonts w:ascii="Times" w:hAnsi="Times" w:hint="default"/>
      </w:rPr>
    </w:lvl>
    <w:lvl w:ilvl="3" w:tplc="41CC9C68" w:tentative="1">
      <w:start w:val="1"/>
      <w:numFmt w:val="bullet"/>
      <w:lvlText w:val="•"/>
      <w:lvlJc w:val="left"/>
      <w:pPr>
        <w:tabs>
          <w:tab w:val="num" w:pos="2880"/>
        </w:tabs>
        <w:ind w:left="2880" w:hanging="360"/>
      </w:pPr>
      <w:rPr>
        <w:rFonts w:ascii="Times" w:hAnsi="Times" w:hint="default"/>
      </w:rPr>
    </w:lvl>
    <w:lvl w:ilvl="4" w:tplc="BE26310C" w:tentative="1">
      <w:start w:val="1"/>
      <w:numFmt w:val="bullet"/>
      <w:lvlText w:val="•"/>
      <w:lvlJc w:val="left"/>
      <w:pPr>
        <w:tabs>
          <w:tab w:val="num" w:pos="3600"/>
        </w:tabs>
        <w:ind w:left="3600" w:hanging="360"/>
      </w:pPr>
      <w:rPr>
        <w:rFonts w:ascii="Times" w:hAnsi="Times" w:hint="default"/>
      </w:rPr>
    </w:lvl>
    <w:lvl w:ilvl="5" w:tplc="25D0E346" w:tentative="1">
      <w:start w:val="1"/>
      <w:numFmt w:val="bullet"/>
      <w:lvlText w:val="•"/>
      <w:lvlJc w:val="left"/>
      <w:pPr>
        <w:tabs>
          <w:tab w:val="num" w:pos="4320"/>
        </w:tabs>
        <w:ind w:left="4320" w:hanging="360"/>
      </w:pPr>
      <w:rPr>
        <w:rFonts w:ascii="Times" w:hAnsi="Times" w:hint="default"/>
      </w:rPr>
    </w:lvl>
    <w:lvl w:ilvl="6" w:tplc="85AA2EA2" w:tentative="1">
      <w:start w:val="1"/>
      <w:numFmt w:val="bullet"/>
      <w:lvlText w:val="•"/>
      <w:lvlJc w:val="left"/>
      <w:pPr>
        <w:tabs>
          <w:tab w:val="num" w:pos="5040"/>
        </w:tabs>
        <w:ind w:left="5040" w:hanging="360"/>
      </w:pPr>
      <w:rPr>
        <w:rFonts w:ascii="Times" w:hAnsi="Times" w:hint="default"/>
      </w:rPr>
    </w:lvl>
    <w:lvl w:ilvl="7" w:tplc="7D9EB244" w:tentative="1">
      <w:start w:val="1"/>
      <w:numFmt w:val="bullet"/>
      <w:lvlText w:val="•"/>
      <w:lvlJc w:val="left"/>
      <w:pPr>
        <w:tabs>
          <w:tab w:val="num" w:pos="5760"/>
        </w:tabs>
        <w:ind w:left="5760" w:hanging="360"/>
      </w:pPr>
      <w:rPr>
        <w:rFonts w:ascii="Times" w:hAnsi="Times" w:hint="default"/>
      </w:rPr>
    </w:lvl>
    <w:lvl w:ilvl="8" w:tplc="8C6A2F76" w:tentative="1">
      <w:start w:val="1"/>
      <w:numFmt w:val="bullet"/>
      <w:lvlText w:val="•"/>
      <w:lvlJc w:val="left"/>
      <w:pPr>
        <w:tabs>
          <w:tab w:val="num" w:pos="6480"/>
        </w:tabs>
        <w:ind w:left="6480" w:hanging="360"/>
      </w:pPr>
      <w:rPr>
        <w:rFonts w:ascii="Times" w:hAnsi="Times" w:hint="default"/>
      </w:rPr>
    </w:lvl>
  </w:abstractNum>
  <w:abstractNum w:abstractNumId="40" w15:restartNumberingAfterBreak="0">
    <w:nsid w:val="70ED08E5"/>
    <w:multiLevelType w:val="hybridMultilevel"/>
    <w:tmpl w:val="DAD020FC"/>
    <w:lvl w:ilvl="0" w:tplc="E63ABCF6">
      <w:start w:val="1"/>
      <w:numFmt w:val="bullet"/>
      <w:lvlText w:val=""/>
      <w:lvlJc w:val="left"/>
      <w:pPr>
        <w:ind w:left="720" w:hanging="360"/>
      </w:pPr>
      <w:rPr>
        <w:rFonts w:ascii="Symbol" w:hAnsi="Symbol" w:hint="default"/>
        <w:color w:val="E2195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283647D"/>
    <w:multiLevelType w:val="hybridMultilevel"/>
    <w:tmpl w:val="5BAC3D46"/>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2" w15:restartNumberingAfterBreak="0">
    <w:nsid w:val="74E41211"/>
    <w:multiLevelType w:val="hybridMultilevel"/>
    <w:tmpl w:val="C3B22CD2"/>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60A3087"/>
    <w:multiLevelType w:val="hybridMultilevel"/>
    <w:tmpl w:val="130C2208"/>
    <w:lvl w:ilvl="0" w:tplc="E63ABCF6">
      <w:start w:val="1"/>
      <w:numFmt w:val="bullet"/>
      <w:lvlText w:val=""/>
      <w:lvlJc w:val="left"/>
      <w:pPr>
        <w:ind w:left="1440" w:hanging="360"/>
      </w:pPr>
      <w:rPr>
        <w:rFonts w:ascii="Symbol" w:hAnsi="Symbol" w:hint="default"/>
        <w:color w:val="E21951"/>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4" w15:restartNumberingAfterBreak="0">
    <w:nsid w:val="7728124E"/>
    <w:multiLevelType w:val="hybridMultilevel"/>
    <w:tmpl w:val="2982D5B0"/>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7D21332"/>
    <w:multiLevelType w:val="hybridMultilevel"/>
    <w:tmpl w:val="489611C2"/>
    <w:lvl w:ilvl="0" w:tplc="E63ABCF6">
      <w:start w:val="1"/>
      <w:numFmt w:val="bullet"/>
      <w:lvlText w:val=""/>
      <w:lvlJc w:val="left"/>
      <w:pPr>
        <w:ind w:left="720" w:hanging="360"/>
      </w:pPr>
      <w:rPr>
        <w:rFonts w:ascii="Symbol" w:hAnsi="Symbol" w:hint="default"/>
        <w:color w:val="E2195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78291AA9"/>
    <w:multiLevelType w:val="hybridMultilevel"/>
    <w:tmpl w:val="B4025D2E"/>
    <w:lvl w:ilvl="0" w:tplc="306C1722">
      <w:start w:val="1"/>
      <w:numFmt w:val="bullet"/>
      <w:pStyle w:val="Bulletedlist"/>
      <w:lvlText w:val=""/>
      <w:lvlJc w:val="left"/>
      <w:pPr>
        <w:ind w:left="720" w:hanging="360"/>
      </w:pPr>
      <w:rPr>
        <w:rFonts w:ascii="Symbol" w:hAnsi="Symbol" w:hint="default"/>
        <w:color w:val="E21951"/>
        <w:w w:val="131"/>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7BB81516"/>
    <w:multiLevelType w:val="hybridMultilevel"/>
    <w:tmpl w:val="83085DDC"/>
    <w:lvl w:ilvl="0" w:tplc="E63ABCF6">
      <w:start w:val="1"/>
      <w:numFmt w:val="bullet"/>
      <w:lvlText w:val=""/>
      <w:lvlJc w:val="left"/>
      <w:pPr>
        <w:tabs>
          <w:tab w:val="num" w:pos="720"/>
        </w:tabs>
        <w:ind w:left="720" w:hanging="360"/>
      </w:pPr>
      <w:rPr>
        <w:rFonts w:ascii="Symbol" w:hAnsi="Symbol" w:hint="default"/>
        <w:color w:val="E21951"/>
      </w:rPr>
    </w:lvl>
    <w:lvl w:ilvl="1" w:tplc="A9F82494" w:tentative="1">
      <w:start w:val="1"/>
      <w:numFmt w:val="bullet"/>
      <w:lvlText w:val="•"/>
      <w:lvlJc w:val="left"/>
      <w:pPr>
        <w:tabs>
          <w:tab w:val="num" w:pos="1440"/>
        </w:tabs>
        <w:ind w:left="1440" w:hanging="360"/>
      </w:pPr>
      <w:rPr>
        <w:rFonts w:ascii="Times" w:hAnsi="Times" w:hint="default"/>
      </w:rPr>
    </w:lvl>
    <w:lvl w:ilvl="2" w:tplc="A3104CD6" w:tentative="1">
      <w:start w:val="1"/>
      <w:numFmt w:val="bullet"/>
      <w:lvlText w:val="•"/>
      <w:lvlJc w:val="left"/>
      <w:pPr>
        <w:tabs>
          <w:tab w:val="num" w:pos="2160"/>
        </w:tabs>
        <w:ind w:left="2160" w:hanging="360"/>
      </w:pPr>
      <w:rPr>
        <w:rFonts w:ascii="Times" w:hAnsi="Times" w:hint="default"/>
      </w:rPr>
    </w:lvl>
    <w:lvl w:ilvl="3" w:tplc="11449A2E" w:tentative="1">
      <w:start w:val="1"/>
      <w:numFmt w:val="bullet"/>
      <w:lvlText w:val="•"/>
      <w:lvlJc w:val="left"/>
      <w:pPr>
        <w:tabs>
          <w:tab w:val="num" w:pos="2880"/>
        </w:tabs>
        <w:ind w:left="2880" w:hanging="360"/>
      </w:pPr>
      <w:rPr>
        <w:rFonts w:ascii="Times" w:hAnsi="Times" w:hint="default"/>
      </w:rPr>
    </w:lvl>
    <w:lvl w:ilvl="4" w:tplc="5C08FEB4" w:tentative="1">
      <w:start w:val="1"/>
      <w:numFmt w:val="bullet"/>
      <w:lvlText w:val="•"/>
      <w:lvlJc w:val="left"/>
      <w:pPr>
        <w:tabs>
          <w:tab w:val="num" w:pos="3600"/>
        </w:tabs>
        <w:ind w:left="3600" w:hanging="360"/>
      </w:pPr>
      <w:rPr>
        <w:rFonts w:ascii="Times" w:hAnsi="Times" w:hint="default"/>
      </w:rPr>
    </w:lvl>
    <w:lvl w:ilvl="5" w:tplc="DBB2E8CC" w:tentative="1">
      <w:start w:val="1"/>
      <w:numFmt w:val="bullet"/>
      <w:lvlText w:val="•"/>
      <w:lvlJc w:val="left"/>
      <w:pPr>
        <w:tabs>
          <w:tab w:val="num" w:pos="4320"/>
        </w:tabs>
        <w:ind w:left="4320" w:hanging="360"/>
      </w:pPr>
      <w:rPr>
        <w:rFonts w:ascii="Times" w:hAnsi="Times" w:hint="default"/>
      </w:rPr>
    </w:lvl>
    <w:lvl w:ilvl="6" w:tplc="8092FC78" w:tentative="1">
      <w:start w:val="1"/>
      <w:numFmt w:val="bullet"/>
      <w:lvlText w:val="•"/>
      <w:lvlJc w:val="left"/>
      <w:pPr>
        <w:tabs>
          <w:tab w:val="num" w:pos="5040"/>
        </w:tabs>
        <w:ind w:left="5040" w:hanging="360"/>
      </w:pPr>
      <w:rPr>
        <w:rFonts w:ascii="Times" w:hAnsi="Times" w:hint="default"/>
      </w:rPr>
    </w:lvl>
    <w:lvl w:ilvl="7" w:tplc="0FB6F78C" w:tentative="1">
      <w:start w:val="1"/>
      <w:numFmt w:val="bullet"/>
      <w:lvlText w:val="•"/>
      <w:lvlJc w:val="left"/>
      <w:pPr>
        <w:tabs>
          <w:tab w:val="num" w:pos="5760"/>
        </w:tabs>
        <w:ind w:left="5760" w:hanging="360"/>
      </w:pPr>
      <w:rPr>
        <w:rFonts w:ascii="Times" w:hAnsi="Times" w:hint="default"/>
      </w:rPr>
    </w:lvl>
    <w:lvl w:ilvl="8" w:tplc="3CAE5948" w:tentative="1">
      <w:start w:val="1"/>
      <w:numFmt w:val="bullet"/>
      <w:lvlText w:val="•"/>
      <w:lvlJc w:val="left"/>
      <w:pPr>
        <w:tabs>
          <w:tab w:val="num" w:pos="6480"/>
        </w:tabs>
        <w:ind w:left="6480" w:hanging="360"/>
      </w:pPr>
      <w:rPr>
        <w:rFonts w:ascii="Times" w:hAnsi="Times" w:hint="default"/>
      </w:rPr>
    </w:lvl>
  </w:abstractNum>
  <w:abstractNum w:abstractNumId="48" w15:restartNumberingAfterBreak="0">
    <w:nsid w:val="7CD8305D"/>
    <w:multiLevelType w:val="hybridMultilevel"/>
    <w:tmpl w:val="C28CFDF8"/>
    <w:lvl w:ilvl="0" w:tplc="E63ABCF6">
      <w:start w:val="1"/>
      <w:numFmt w:val="bullet"/>
      <w:lvlText w:val=""/>
      <w:lvlJc w:val="left"/>
      <w:pPr>
        <w:tabs>
          <w:tab w:val="num" w:pos="720"/>
        </w:tabs>
        <w:ind w:left="720" w:hanging="360"/>
      </w:pPr>
      <w:rPr>
        <w:rFonts w:ascii="Symbol" w:hAnsi="Symbol" w:hint="default"/>
        <w:color w:val="E21951"/>
      </w:rPr>
    </w:lvl>
    <w:lvl w:ilvl="1" w:tplc="80E8E10A" w:tentative="1">
      <w:start w:val="1"/>
      <w:numFmt w:val="bullet"/>
      <w:lvlText w:val="•"/>
      <w:lvlJc w:val="left"/>
      <w:pPr>
        <w:tabs>
          <w:tab w:val="num" w:pos="1440"/>
        </w:tabs>
        <w:ind w:left="1440" w:hanging="360"/>
      </w:pPr>
      <w:rPr>
        <w:rFonts w:ascii="Times" w:hAnsi="Times" w:hint="default"/>
      </w:rPr>
    </w:lvl>
    <w:lvl w:ilvl="2" w:tplc="CD12CB4A" w:tentative="1">
      <w:start w:val="1"/>
      <w:numFmt w:val="bullet"/>
      <w:lvlText w:val="•"/>
      <w:lvlJc w:val="left"/>
      <w:pPr>
        <w:tabs>
          <w:tab w:val="num" w:pos="2160"/>
        </w:tabs>
        <w:ind w:left="2160" w:hanging="360"/>
      </w:pPr>
      <w:rPr>
        <w:rFonts w:ascii="Times" w:hAnsi="Times" w:hint="default"/>
      </w:rPr>
    </w:lvl>
    <w:lvl w:ilvl="3" w:tplc="5CBC2784" w:tentative="1">
      <w:start w:val="1"/>
      <w:numFmt w:val="bullet"/>
      <w:lvlText w:val="•"/>
      <w:lvlJc w:val="left"/>
      <w:pPr>
        <w:tabs>
          <w:tab w:val="num" w:pos="2880"/>
        </w:tabs>
        <w:ind w:left="2880" w:hanging="360"/>
      </w:pPr>
      <w:rPr>
        <w:rFonts w:ascii="Times" w:hAnsi="Times" w:hint="default"/>
      </w:rPr>
    </w:lvl>
    <w:lvl w:ilvl="4" w:tplc="43903B56" w:tentative="1">
      <w:start w:val="1"/>
      <w:numFmt w:val="bullet"/>
      <w:lvlText w:val="•"/>
      <w:lvlJc w:val="left"/>
      <w:pPr>
        <w:tabs>
          <w:tab w:val="num" w:pos="3600"/>
        </w:tabs>
        <w:ind w:left="3600" w:hanging="360"/>
      </w:pPr>
      <w:rPr>
        <w:rFonts w:ascii="Times" w:hAnsi="Times" w:hint="default"/>
      </w:rPr>
    </w:lvl>
    <w:lvl w:ilvl="5" w:tplc="DCECE7FC" w:tentative="1">
      <w:start w:val="1"/>
      <w:numFmt w:val="bullet"/>
      <w:lvlText w:val="•"/>
      <w:lvlJc w:val="left"/>
      <w:pPr>
        <w:tabs>
          <w:tab w:val="num" w:pos="4320"/>
        </w:tabs>
        <w:ind w:left="4320" w:hanging="360"/>
      </w:pPr>
      <w:rPr>
        <w:rFonts w:ascii="Times" w:hAnsi="Times" w:hint="default"/>
      </w:rPr>
    </w:lvl>
    <w:lvl w:ilvl="6" w:tplc="6C683346" w:tentative="1">
      <w:start w:val="1"/>
      <w:numFmt w:val="bullet"/>
      <w:lvlText w:val="•"/>
      <w:lvlJc w:val="left"/>
      <w:pPr>
        <w:tabs>
          <w:tab w:val="num" w:pos="5040"/>
        </w:tabs>
        <w:ind w:left="5040" w:hanging="360"/>
      </w:pPr>
      <w:rPr>
        <w:rFonts w:ascii="Times" w:hAnsi="Times" w:hint="default"/>
      </w:rPr>
    </w:lvl>
    <w:lvl w:ilvl="7" w:tplc="75526966" w:tentative="1">
      <w:start w:val="1"/>
      <w:numFmt w:val="bullet"/>
      <w:lvlText w:val="•"/>
      <w:lvlJc w:val="left"/>
      <w:pPr>
        <w:tabs>
          <w:tab w:val="num" w:pos="5760"/>
        </w:tabs>
        <w:ind w:left="5760" w:hanging="360"/>
      </w:pPr>
      <w:rPr>
        <w:rFonts w:ascii="Times" w:hAnsi="Times" w:hint="default"/>
      </w:rPr>
    </w:lvl>
    <w:lvl w:ilvl="8" w:tplc="F2901136" w:tentative="1">
      <w:start w:val="1"/>
      <w:numFmt w:val="bullet"/>
      <w:lvlText w:val="•"/>
      <w:lvlJc w:val="left"/>
      <w:pPr>
        <w:tabs>
          <w:tab w:val="num" w:pos="6480"/>
        </w:tabs>
        <w:ind w:left="6480" w:hanging="360"/>
      </w:pPr>
      <w:rPr>
        <w:rFonts w:ascii="Times" w:hAnsi="Times" w:hint="default"/>
      </w:rPr>
    </w:lvl>
  </w:abstractNum>
  <w:abstractNum w:abstractNumId="49" w15:restartNumberingAfterBreak="0">
    <w:nsid w:val="7E62438E"/>
    <w:multiLevelType w:val="hybridMultilevel"/>
    <w:tmpl w:val="7F9C157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46"/>
  </w:num>
  <w:num w:numId="2">
    <w:abstractNumId w:val="11"/>
  </w:num>
  <w:num w:numId="3">
    <w:abstractNumId w:val="34"/>
  </w:num>
  <w:num w:numId="4">
    <w:abstractNumId w:val="7"/>
  </w:num>
  <w:num w:numId="5">
    <w:abstractNumId w:val="32"/>
  </w:num>
  <w:num w:numId="6">
    <w:abstractNumId w:val="14"/>
  </w:num>
  <w:num w:numId="7">
    <w:abstractNumId w:val="48"/>
  </w:num>
  <w:num w:numId="8">
    <w:abstractNumId w:val="33"/>
  </w:num>
  <w:num w:numId="9">
    <w:abstractNumId w:val="5"/>
  </w:num>
  <w:num w:numId="10">
    <w:abstractNumId w:val="47"/>
  </w:num>
  <w:num w:numId="11">
    <w:abstractNumId w:val="18"/>
  </w:num>
  <w:num w:numId="12">
    <w:abstractNumId w:val="0"/>
  </w:num>
  <w:num w:numId="13">
    <w:abstractNumId w:val="39"/>
  </w:num>
  <w:num w:numId="14">
    <w:abstractNumId w:val="17"/>
  </w:num>
  <w:num w:numId="15">
    <w:abstractNumId w:val="22"/>
  </w:num>
  <w:num w:numId="16">
    <w:abstractNumId w:val="4"/>
  </w:num>
  <w:num w:numId="17">
    <w:abstractNumId w:val="16"/>
  </w:num>
  <w:num w:numId="18">
    <w:abstractNumId w:val="8"/>
  </w:num>
  <w:num w:numId="19">
    <w:abstractNumId w:val="38"/>
  </w:num>
  <w:num w:numId="20">
    <w:abstractNumId w:val="2"/>
  </w:num>
  <w:num w:numId="21">
    <w:abstractNumId w:val="42"/>
  </w:num>
  <w:num w:numId="22">
    <w:abstractNumId w:val="44"/>
  </w:num>
  <w:num w:numId="23">
    <w:abstractNumId w:val="24"/>
  </w:num>
  <w:num w:numId="24">
    <w:abstractNumId w:val="43"/>
  </w:num>
  <w:num w:numId="25">
    <w:abstractNumId w:val="6"/>
  </w:num>
  <w:num w:numId="26">
    <w:abstractNumId w:val="37"/>
  </w:num>
  <w:num w:numId="27">
    <w:abstractNumId w:val="41"/>
  </w:num>
  <w:num w:numId="28">
    <w:abstractNumId w:val="36"/>
  </w:num>
  <w:num w:numId="29">
    <w:abstractNumId w:val="29"/>
  </w:num>
  <w:num w:numId="30">
    <w:abstractNumId w:val="28"/>
  </w:num>
  <w:num w:numId="31">
    <w:abstractNumId w:val="3"/>
  </w:num>
  <w:num w:numId="32">
    <w:abstractNumId w:val="30"/>
  </w:num>
  <w:num w:numId="33">
    <w:abstractNumId w:val="10"/>
  </w:num>
  <w:num w:numId="34">
    <w:abstractNumId w:val="9"/>
  </w:num>
  <w:num w:numId="35">
    <w:abstractNumId w:val="20"/>
  </w:num>
  <w:num w:numId="36">
    <w:abstractNumId w:val="19"/>
  </w:num>
  <w:num w:numId="37">
    <w:abstractNumId w:val="40"/>
  </w:num>
  <w:num w:numId="38">
    <w:abstractNumId w:val="49"/>
  </w:num>
  <w:num w:numId="39">
    <w:abstractNumId w:val="1"/>
  </w:num>
  <w:num w:numId="40">
    <w:abstractNumId w:val="35"/>
  </w:num>
  <w:num w:numId="41">
    <w:abstractNumId w:val="23"/>
  </w:num>
  <w:num w:numId="42">
    <w:abstractNumId w:val="25"/>
  </w:num>
  <w:num w:numId="43">
    <w:abstractNumId w:val="15"/>
  </w:num>
  <w:num w:numId="44">
    <w:abstractNumId w:val="21"/>
  </w:num>
  <w:num w:numId="45">
    <w:abstractNumId w:val="26"/>
  </w:num>
  <w:num w:numId="46">
    <w:abstractNumId w:val="13"/>
  </w:num>
  <w:num w:numId="47">
    <w:abstractNumId w:val="12"/>
  </w:num>
  <w:num w:numId="48">
    <w:abstractNumId w:val="31"/>
  </w:num>
  <w:num w:numId="49">
    <w:abstractNumId w:val="45"/>
  </w:num>
  <w:num w:numId="50">
    <w:abstractNumId w:val="27"/>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displayBackgroundShape/>
  <w:embedSystemFonts/>
  <w:proofState w:spelling="clean" w:grammar="clean"/>
  <w:documentProtection w:formatting="1" w:enforcement="0"/>
  <w:defaultTabStop w:val="720"/>
  <w:evenAndOddHeaders/>
  <w:displayHorizontalDrawingGridEvery w:val="0"/>
  <w:displayVerticalDrawingGridEvery w:val="0"/>
  <w:doNotUseMarginsForDrawingGridOrigin/>
  <w:noPunctuationKerning/>
  <w:characterSpacingControl w:val="doNotCompress"/>
  <w:hdrShapeDefaults>
    <o:shapedefaults v:ext="edit" spidmax="4097"/>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10FF2"/>
    <w:rsid w:val="000017C0"/>
    <w:rsid w:val="00001D05"/>
    <w:rsid w:val="00002453"/>
    <w:rsid w:val="00005425"/>
    <w:rsid w:val="00010C0E"/>
    <w:rsid w:val="00012CDC"/>
    <w:rsid w:val="00016598"/>
    <w:rsid w:val="00027BD9"/>
    <w:rsid w:val="00030893"/>
    <w:rsid w:val="00031FAE"/>
    <w:rsid w:val="00037383"/>
    <w:rsid w:val="00037F8C"/>
    <w:rsid w:val="00042BFC"/>
    <w:rsid w:val="00044CC2"/>
    <w:rsid w:val="0005232A"/>
    <w:rsid w:val="000548EC"/>
    <w:rsid w:val="000609B0"/>
    <w:rsid w:val="00061DB1"/>
    <w:rsid w:val="00066D5F"/>
    <w:rsid w:val="000731A9"/>
    <w:rsid w:val="00073AD6"/>
    <w:rsid w:val="00075E57"/>
    <w:rsid w:val="000801DA"/>
    <w:rsid w:val="000820EC"/>
    <w:rsid w:val="000843BA"/>
    <w:rsid w:val="00084B7F"/>
    <w:rsid w:val="00087E8E"/>
    <w:rsid w:val="00091E0C"/>
    <w:rsid w:val="0009292E"/>
    <w:rsid w:val="00093A0A"/>
    <w:rsid w:val="000962AF"/>
    <w:rsid w:val="00097C2F"/>
    <w:rsid w:val="000A6C57"/>
    <w:rsid w:val="000B3AAB"/>
    <w:rsid w:val="000B4BCD"/>
    <w:rsid w:val="000C1C95"/>
    <w:rsid w:val="000C43E7"/>
    <w:rsid w:val="000C76AF"/>
    <w:rsid w:val="000D0F9F"/>
    <w:rsid w:val="000D19D6"/>
    <w:rsid w:val="000D6D06"/>
    <w:rsid w:val="000D71C5"/>
    <w:rsid w:val="000E08F0"/>
    <w:rsid w:val="000E0BEE"/>
    <w:rsid w:val="000E6656"/>
    <w:rsid w:val="000F3E5F"/>
    <w:rsid w:val="000F54D2"/>
    <w:rsid w:val="000F6E15"/>
    <w:rsid w:val="0010273F"/>
    <w:rsid w:val="00105770"/>
    <w:rsid w:val="00107AF9"/>
    <w:rsid w:val="00114B72"/>
    <w:rsid w:val="001222E5"/>
    <w:rsid w:val="0012296B"/>
    <w:rsid w:val="00126BFB"/>
    <w:rsid w:val="001306EC"/>
    <w:rsid w:val="00134488"/>
    <w:rsid w:val="00145F5A"/>
    <w:rsid w:val="001467BD"/>
    <w:rsid w:val="001520CF"/>
    <w:rsid w:val="0015407A"/>
    <w:rsid w:val="00161BDF"/>
    <w:rsid w:val="00163231"/>
    <w:rsid w:val="00163A23"/>
    <w:rsid w:val="00171DCB"/>
    <w:rsid w:val="00172D4F"/>
    <w:rsid w:val="00177274"/>
    <w:rsid w:val="001776B8"/>
    <w:rsid w:val="00177907"/>
    <w:rsid w:val="001803D8"/>
    <w:rsid w:val="0018072E"/>
    <w:rsid w:val="0018203A"/>
    <w:rsid w:val="00182AF9"/>
    <w:rsid w:val="00183666"/>
    <w:rsid w:val="001856FB"/>
    <w:rsid w:val="00186885"/>
    <w:rsid w:val="00192DEA"/>
    <w:rsid w:val="001A2147"/>
    <w:rsid w:val="001A22BC"/>
    <w:rsid w:val="001A33A9"/>
    <w:rsid w:val="001A51F5"/>
    <w:rsid w:val="001A54F8"/>
    <w:rsid w:val="001B5149"/>
    <w:rsid w:val="001C6EC8"/>
    <w:rsid w:val="001D0F38"/>
    <w:rsid w:val="001D4728"/>
    <w:rsid w:val="001D6457"/>
    <w:rsid w:val="001D776B"/>
    <w:rsid w:val="001D7776"/>
    <w:rsid w:val="001D7D9B"/>
    <w:rsid w:val="001E164A"/>
    <w:rsid w:val="001E6747"/>
    <w:rsid w:val="001F33D1"/>
    <w:rsid w:val="001F4CBF"/>
    <w:rsid w:val="00211D99"/>
    <w:rsid w:val="002161B4"/>
    <w:rsid w:val="00216DE3"/>
    <w:rsid w:val="00223A8B"/>
    <w:rsid w:val="0023056C"/>
    <w:rsid w:val="0023443A"/>
    <w:rsid w:val="00234697"/>
    <w:rsid w:val="00234B61"/>
    <w:rsid w:val="002356AD"/>
    <w:rsid w:val="00237D39"/>
    <w:rsid w:val="00244C59"/>
    <w:rsid w:val="00247281"/>
    <w:rsid w:val="00251374"/>
    <w:rsid w:val="002545A5"/>
    <w:rsid w:val="00254F3D"/>
    <w:rsid w:val="0026586A"/>
    <w:rsid w:val="00274DBB"/>
    <w:rsid w:val="002814CA"/>
    <w:rsid w:val="002833F2"/>
    <w:rsid w:val="002846C6"/>
    <w:rsid w:val="00286EB9"/>
    <w:rsid w:val="00287FE8"/>
    <w:rsid w:val="00293D86"/>
    <w:rsid w:val="002A15AB"/>
    <w:rsid w:val="002A19A5"/>
    <w:rsid w:val="002A2073"/>
    <w:rsid w:val="002A37A1"/>
    <w:rsid w:val="002A5420"/>
    <w:rsid w:val="002A7685"/>
    <w:rsid w:val="002B0DFE"/>
    <w:rsid w:val="002B1231"/>
    <w:rsid w:val="002B24B1"/>
    <w:rsid w:val="002B2FDA"/>
    <w:rsid w:val="002B3C9D"/>
    <w:rsid w:val="002B64E8"/>
    <w:rsid w:val="002B67B9"/>
    <w:rsid w:val="002B6CBE"/>
    <w:rsid w:val="002C5034"/>
    <w:rsid w:val="002C7E77"/>
    <w:rsid w:val="002D1124"/>
    <w:rsid w:val="002D46E0"/>
    <w:rsid w:val="002D5063"/>
    <w:rsid w:val="002D7381"/>
    <w:rsid w:val="002E1307"/>
    <w:rsid w:val="002E65EB"/>
    <w:rsid w:val="002F3FCD"/>
    <w:rsid w:val="002F436C"/>
    <w:rsid w:val="002F78E6"/>
    <w:rsid w:val="00300233"/>
    <w:rsid w:val="00300E6D"/>
    <w:rsid w:val="003046A7"/>
    <w:rsid w:val="00306C71"/>
    <w:rsid w:val="003126DF"/>
    <w:rsid w:val="00316C61"/>
    <w:rsid w:val="00320030"/>
    <w:rsid w:val="00321D1B"/>
    <w:rsid w:val="00322DC7"/>
    <w:rsid w:val="00324976"/>
    <w:rsid w:val="00324C96"/>
    <w:rsid w:val="003250C5"/>
    <w:rsid w:val="00327D94"/>
    <w:rsid w:val="00332006"/>
    <w:rsid w:val="00333C84"/>
    <w:rsid w:val="00334EAF"/>
    <w:rsid w:val="00340015"/>
    <w:rsid w:val="00340637"/>
    <w:rsid w:val="0034313A"/>
    <w:rsid w:val="00345F42"/>
    <w:rsid w:val="00347312"/>
    <w:rsid w:val="00351CF5"/>
    <w:rsid w:val="003536A1"/>
    <w:rsid w:val="00354D99"/>
    <w:rsid w:val="00355D4A"/>
    <w:rsid w:val="003608F7"/>
    <w:rsid w:val="003631E6"/>
    <w:rsid w:val="003722E3"/>
    <w:rsid w:val="0037469F"/>
    <w:rsid w:val="00380F4B"/>
    <w:rsid w:val="003813E0"/>
    <w:rsid w:val="003831B0"/>
    <w:rsid w:val="00387419"/>
    <w:rsid w:val="00393536"/>
    <w:rsid w:val="003970D8"/>
    <w:rsid w:val="003A1BF8"/>
    <w:rsid w:val="003A232C"/>
    <w:rsid w:val="003A5AE4"/>
    <w:rsid w:val="003A6189"/>
    <w:rsid w:val="003A704A"/>
    <w:rsid w:val="003B579B"/>
    <w:rsid w:val="003C0C6A"/>
    <w:rsid w:val="003C0F14"/>
    <w:rsid w:val="003C678D"/>
    <w:rsid w:val="003C7828"/>
    <w:rsid w:val="003D2B2A"/>
    <w:rsid w:val="003D4BA0"/>
    <w:rsid w:val="003D5469"/>
    <w:rsid w:val="003E0387"/>
    <w:rsid w:val="003E2257"/>
    <w:rsid w:val="003E2368"/>
    <w:rsid w:val="003E2B93"/>
    <w:rsid w:val="003E2C47"/>
    <w:rsid w:val="003E6937"/>
    <w:rsid w:val="003E7BAB"/>
    <w:rsid w:val="003F07E6"/>
    <w:rsid w:val="003F1664"/>
    <w:rsid w:val="003F6BD3"/>
    <w:rsid w:val="003F7370"/>
    <w:rsid w:val="00407515"/>
    <w:rsid w:val="00411E84"/>
    <w:rsid w:val="004146F4"/>
    <w:rsid w:val="00414711"/>
    <w:rsid w:val="0043374F"/>
    <w:rsid w:val="004359ED"/>
    <w:rsid w:val="0043639B"/>
    <w:rsid w:val="004401CA"/>
    <w:rsid w:val="00441E0B"/>
    <w:rsid w:val="00444BDF"/>
    <w:rsid w:val="00446B5C"/>
    <w:rsid w:val="00456C20"/>
    <w:rsid w:val="00460FEC"/>
    <w:rsid w:val="00461576"/>
    <w:rsid w:val="0046331A"/>
    <w:rsid w:val="00463D65"/>
    <w:rsid w:val="0046425E"/>
    <w:rsid w:val="004669D0"/>
    <w:rsid w:val="00470135"/>
    <w:rsid w:val="00471325"/>
    <w:rsid w:val="00475A7E"/>
    <w:rsid w:val="00483CB0"/>
    <w:rsid w:val="00485570"/>
    <w:rsid w:val="0049008A"/>
    <w:rsid w:val="004928B8"/>
    <w:rsid w:val="00497057"/>
    <w:rsid w:val="004976D3"/>
    <w:rsid w:val="004A2AB9"/>
    <w:rsid w:val="004A3F3F"/>
    <w:rsid w:val="004A4E17"/>
    <w:rsid w:val="004A4EBC"/>
    <w:rsid w:val="004A5820"/>
    <w:rsid w:val="004A711F"/>
    <w:rsid w:val="004B2916"/>
    <w:rsid w:val="004B6AAC"/>
    <w:rsid w:val="004C39FB"/>
    <w:rsid w:val="004C438E"/>
    <w:rsid w:val="004C6B31"/>
    <w:rsid w:val="004C7D48"/>
    <w:rsid w:val="004D2BDF"/>
    <w:rsid w:val="004D6139"/>
    <w:rsid w:val="004E106E"/>
    <w:rsid w:val="004E2C7C"/>
    <w:rsid w:val="004E2FD6"/>
    <w:rsid w:val="004E2FED"/>
    <w:rsid w:val="004E3EFE"/>
    <w:rsid w:val="004E77FB"/>
    <w:rsid w:val="004F0A50"/>
    <w:rsid w:val="004F55C7"/>
    <w:rsid w:val="004F7B2B"/>
    <w:rsid w:val="005010EA"/>
    <w:rsid w:val="00512118"/>
    <w:rsid w:val="0051346E"/>
    <w:rsid w:val="005149E8"/>
    <w:rsid w:val="005169AB"/>
    <w:rsid w:val="005212BF"/>
    <w:rsid w:val="00521339"/>
    <w:rsid w:val="00526D5A"/>
    <w:rsid w:val="005314A0"/>
    <w:rsid w:val="00531DEE"/>
    <w:rsid w:val="00536C8A"/>
    <w:rsid w:val="00541BDC"/>
    <w:rsid w:val="00544B35"/>
    <w:rsid w:val="00546CFA"/>
    <w:rsid w:val="005558D3"/>
    <w:rsid w:val="005565E6"/>
    <w:rsid w:val="005638D2"/>
    <w:rsid w:val="00563A94"/>
    <w:rsid w:val="00563E94"/>
    <w:rsid w:val="00564474"/>
    <w:rsid w:val="0056494E"/>
    <w:rsid w:val="0056690C"/>
    <w:rsid w:val="00566CC3"/>
    <w:rsid w:val="00567553"/>
    <w:rsid w:val="00567A53"/>
    <w:rsid w:val="00571301"/>
    <w:rsid w:val="00571368"/>
    <w:rsid w:val="00573871"/>
    <w:rsid w:val="00575DE3"/>
    <w:rsid w:val="005858F1"/>
    <w:rsid w:val="00592515"/>
    <w:rsid w:val="00595446"/>
    <w:rsid w:val="00595E85"/>
    <w:rsid w:val="005969F8"/>
    <w:rsid w:val="00596AA7"/>
    <w:rsid w:val="005B140D"/>
    <w:rsid w:val="005B1B4C"/>
    <w:rsid w:val="005B6D99"/>
    <w:rsid w:val="005C1815"/>
    <w:rsid w:val="005C6A8B"/>
    <w:rsid w:val="005D44DF"/>
    <w:rsid w:val="005E32E9"/>
    <w:rsid w:val="005E374E"/>
    <w:rsid w:val="005E4BD5"/>
    <w:rsid w:val="005E7BA6"/>
    <w:rsid w:val="0060080C"/>
    <w:rsid w:val="006024FB"/>
    <w:rsid w:val="0060320C"/>
    <w:rsid w:val="006078AC"/>
    <w:rsid w:val="00614887"/>
    <w:rsid w:val="00616E28"/>
    <w:rsid w:val="00620AE0"/>
    <w:rsid w:val="0062112D"/>
    <w:rsid w:val="0062372A"/>
    <w:rsid w:val="00626A03"/>
    <w:rsid w:val="00630F93"/>
    <w:rsid w:val="006325F3"/>
    <w:rsid w:val="00634BC4"/>
    <w:rsid w:val="006361A0"/>
    <w:rsid w:val="00640A89"/>
    <w:rsid w:val="0064122D"/>
    <w:rsid w:val="0064256C"/>
    <w:rsid w:val="00643D1C"/>
    <w:rsid w:val="00646BC8"/>
    <w:rsid w:val="00646C76"/>
    <w:rsid w:val="00646E02"/>
    <w:rsid w:val="006471F0"/>
    <w:rsid w:val="00647A8A"/>
    <w:rsid w:val="00647F29"/>
    <w:rsid w:val="00651A27"/>
    <w:rsid w:val="00651E89"/>
    <w:rsid w:val="00652F9B"/>
    <w:rsid w:val="00660BBC"/>
    <w:rsid w:val="006614A2"/>
    <w:rsid w:val="00662855"/>
    <w:rsid w:val="00663E13"/>
    <w:rsid w:val="0066672D"/>
    <w:rsid w:val="00666ADE"/>
    <w:rsid w:val="00671D77"/>
    <w:rsid w:val="0067457E"/>
    <w:rsid w:val="00675C4B"/>
    <w:rsid w:val="0068149D"/>
    <w:rsid w:val="00684032"/>
    <w:rsid w:val="006870FB"/>
    <w:rsid w:val="0068760D"/>
    <w:rsid w:val="00687BF7"/>
    <w:rsid w:val="0069105C"/>
    <w:rsid w:val="006971E4"/>
    <w:rsid w:val="006A0194"/>
    <w:rsid w:val="006A2FE7"/>
    <w:rsid w:val="006A6139"/>
    <w:rsid w:val="006B3F15"/>
    <w:rsid w:val="006B4C2E"/>
    <w:rsid w:val="006C0459"/>
    <w:rsid w:val="006C3234"/>
    <w:rsid w:val="006C340F"/>
    <w:rsid w:val="006C7AF5"/>
    <w:rsid w:val="006D0BDC"/>
    <w:rsid w:val="006D4295"/>
    <w:rsid w:val="006D580E"/>
    <w:rsid w:val="006E5DBC"/>
    <w:rsid w:val="006E71EB"/>
    <w:rsid w:val="006F0A36"/>
    <w:rsid w:val="006F102A"/>
    <w:rsid w:val="006F2ED3"/>
    <w:rsid w:val="00700D29"/>
    <w:rsid w:val="00702D06"/>
    <w:rsid w:val="007030B7"/>
    <w:rsid w:val="00703949"/>
    <w:rsid w:val="007131A1"/>
    <w:rsid w:val="00716068"/>
    <w:rsid w:val="00716D43"/>
    <w:rsid w:val="007170B3"/>
    <w:rsid w:val="00722711"/>
    <w:rsid w:val="007228AE"/>
    <w:rsid w:val="00723C7C"/>
    <w:rsid w:val="00723C87"/>
    <w:rsid w:val="007317BA"/>
    <w:rsid w:val="00735219"/>
    <w:rsid w:val="0073708F"/>
    <w:rsid w:val="007434A5"/>
    <w:rsid w:val="007456EC"/>
    <w:rsid w:val="00746B24"/>
    <w:rsid w:val="00751874"/>
    <w:rsid w:val="00753A30"/>
    <w:rsid w:val="0075642E"/>
    <w:rsid w:val="0075747A"/>
    <w:rsid w:val="007603CE"/>
    <w:rsid w:val="00760A69"/>
    <w:rsid w:val="00760C04"/>
    <w:rsid w:val="00764EA3"/>
    <w:rsid w:val="00765B88"/>
    <w:rsid w:val="007711C9"/>
    <w:rsid w:val="00775D4B"/>
    <w:rsid w:val="00776027"/>
    <w:rsid w:val="00780019"/>
    <w:rsid w:val="00781380"/>
    <w:rsid w:val="007819B8"/>
    <w:rsid w:val="00782626"/>
    <w:rsid w:val="00792609"/>
    <w:rsid w:val="0079461C"/>
    <w:rsid w:val="00794FF1"/>
    <w:rsid w:val="0079515F"/>
    <w:rsid w:val="007A1810"/>
    <w:rsid w:val="007A47AB"/>
    <w:rsid w:val="007A4AF7"/>
    <w:rsid w:val="007A4F07"/>
    <w:rsid w:val="007A645A"/>
    <w:rsid w:val="007B2E19"/>
    <w:rsid w:val="007B6045"/>
    <w:rsid w:val="007C4A46"/>
    <w:rsid w:val="007C4DC0"/>
    <w:rsid w:val="007C5368"/>
    <w:rsid w:val="007D2AD8"/>
    <w:rsid w:val="007D5941"/>
    <w:rsid w:val="007D67D5"/>
    <w:rsid w:val="007E1BF7"/>
    <w:rsid w:val="007E37FE"/>
    <w:rsid w:val="007E5426"/>
    <w:rsid w:val="007F0529"/>
    <w:rsid w:val="007F7180"/>
    <w:rsid w:val="008001C1"/>
    <w:rsid w:val="00804B22"/>
    <w:rsid w:val="008071E2"/>
    <w:rsid w:val="00812BE1"/>
    <w:rsid w:val="00813AFC"/>
    <w:rsid w:val="00814636"/>
    <w:rsid w:val="00816702"/>
    <w:rsid w:val="00817E0B"/>
    <w:rsid w:val="00821C74"/>
    <w:rsid w:val="00825885"/>
    <w:rsid w:val="00827380"/>
    <w:rsid w:val="00837DB4"/>
    <w:rsid w:val="00840FD1"/>
    <w:rsid w:val="0084129D"/>
    <w:rsid w:val="00842FC7"/>
    <w:rsid w:val="00850A0C"/>
    <w:rsid w:val="00860E1A"/>
    <w:rsid w:val="00860EDA"/>
    <w:rsid w:val="00863717"/>
    <w:rsid w:val="00863D4F"/>
    <w:rsid w:val="00863F1D"/>
    <w:rsid w:val="00871C11"/>
    <w:rsid w:val="00874059"/>
    <w:rsid w:val="008743EC"/>
    <w:rsid w:val="00874AC5"/>
    <w:rsid w:val="00875EC0"/>
    <w:rsid w:val="00876AC6"/>
    <w:rsid w:val="00881498"/>
    <w:rsid w:val="00882B36"/>
    <w:rsid w:val="0088731E"/>
    <w:rsid w:val="008900D9"/>
    <w:rsid w:val="00891244"/>
    <w:rsid w:val="008938EA"/>
    <w:rsid w:val="008A12DD"/>
    <w:rsid w:val="008A4C65"/>
    <w:rsid w:val="008A7665"/>
    <w:rsid w:val="008B1C6D"/>
    <w:rsid w:val="008B4477"/>
    <w:rsid w:val="008B5073"/>
    <w:rsid w:val="008C27E2"/>
    <w:rsid w:val="008D0776"/>
    <w:rsid w:val="008D0941"/>
    <w:rsid w:val="008D1C79"/>
    <w:rsid w:val="008D4DE6"/>
    <w:rsid w:val="008E08EC"/>
    <w:rsid w:val="008E2713"/>
    <w:rsid w:val="008E4090"/>
    <w:rsid w:val="008E42D3"/>
    <w:rsid w:val="008E4CA8"/>
    <w:rsid w:val="008E5308"/>
    <w:rsid w:val="008E5ADC"/>
    <w:rsid w:val="008F00D8"/>
    <w:rsid w:val="008F3845"/>
    <w:rsid w:val="008F43AB"/>
    <w:rsid w:val="008F57ED"/>
    <w:rsid w:val="008F7312"/>
    <w:rsid w:val="008F756B"/>
    <w:rsid w:val="0090224F"/>
    <w:rsid w:val="0090496A"/>
    <w:rsid w:val="00905234"/>
    <w:rsid w:val="00910E37"/>
    <w:rsid w:val="009124D1"/>
    <w:rsid w:val="00914E06"/>
    <w:rsid w:val="0091545A"/>
    <w:rsid w:val="00915D0D"/>
    <w:rsid w:val="00916262"/>
    <w:rsid w:val="00925E89"/>
    <w:rsid w:val="00927BA9"/>
    <w:rsid w:val="00930116"/>
    <w:rsid w:val="009335B8"/>
    <w:rsid w:val="0093529B"/>
    <w:rsid w:val="009469B0"/>
    <w:rsid w:val="00950D00"/>
    <w:rsid w:val="00953C66"/>
    <w:rsid w:val="00962093"/>
    <w:rsid w:val="00962D2C"/>
    <w:rsid w:val="009652F1"/>
    <w:rsid w:val="00972914"/>
    <w:rsid w:val="009749DD"/>
    <w:rsid w:val="00974CDF"/>
    <w:rsid w:val="009861C8"/>
    <w:rsid w:val="00986205"/>
    <w:rsid w:val="00986C69"/>
    <w:rsid w:val="009872C6"/>
    <w:rsid w:val="009A0141"/>
    <w:rsid w:val="009A2680"/>
    <w:rsid w:val="009B30B9"/>
    <w:rsid w:val="009B38FB"/>
    <w:rsid w:val="009B3DA9"/>
    <w:rsid w:val="009B67DF"/>
    <w:rsid w:val="009B7B44"/>
    <w:rsid w:val="009D0A07"/>
    <w:rsid w:val="009D6005"/>
    <w:rsid w:val="009E7BD3"/>
    <w:rsid w:val="009F1B62"/>
    <w:rsid w:val="009F76CA"/>
    <w:rsid w:val="00A134CD"/>
    <w:rsid w:val="00A16148"/>
    <w:rsid w:val="00A16531"/>
    <w:rsid w:val="00A2135B"/>
    <w:rsid w:val="00A21C00"/>
    <w:rsid w:val="00A22FB6"/>
    <w:rsid w:val="00A24C94"/>
    <w:rsid w:val="00A33EB6"/>
    <w:rsid w:val="00A3511C"/>
    <w:rsid w:val="00A35794"/>
    <w:rsid w:val="00A3780B"/>
    <w:rsid w:val="00A53DC2"/>
    <w:rsid w:val="00A54741"/>
    <w:rsid w:val="00A547BD"/>
    <w:rsid w:val="00A54A7B"/>
    <w:rsid w:val="00A54C5F"/>
    <w:rsid w:val="00A5534B"/>
    <w:rsid w:val="00A55768"/>
    <w:rsid w:val="00A605C6"/>
    <w:rsid w:val="00A61394"/>
    <w:rsid w:val="00A63653"/>
    <w:rsid w:val="00A654CE"/>
    <w:rsid w:val="00A70183"/>
    <w:rsid w:val="00A70D58"/>
    <w:rsid w:val="00A71E3A"/>
    <w:rsid w:val="00A73CC3"/>
    <w:rsid w:val="00A74BDF"/>
    <w:rsid w:val="00A81BF8"/>
    <w:rsid w:val="00A866C9"/>
    <w:rsid w:val="00A92B7A"/>
    <w:rsid w:val="00A96D11"/>
    <w:rsid w:val="00A978E1"/>
    <w:rsid w:val="00AA1C94"/>
    <w:rsid w:val="00AA33F5"/>
    <w:rsid w:val="00AA44C1"/>
    <w:rsid w:val="00AA77AD"/>
    <w:rsid w:val="00AB26F9"/>
    <w:rsid w:val="00AB316A"/>
    <w:rsid w:val="00AB3E51"/>
    <w:rsid w:val="00AB7D65"/>
    <w:rsid w:val="00AC0DA3"/>
    <w:rsid w:val="00AC60E8"/>
    <w:rsid w:val="00AC74C7"/>
    <w:rsid w:val="00AD39A8"/>
    <w:rsid w:val="00AD62B2"/>
    <w:rsid w:val="00AE1CEE"/>
    <w:rsid w:val="00AE3446"/>
    <w:rsid w:val="00AE3961"/>
    <w:rsid w:val="00AE75F2"/>
    <w:rsid w:val="00AF027D"/>
    <w:rsid w:val="00AF1D68"/>
    <w:rsid w:val="00AF2806"/>
    <w:rsid w:val="00AF2E1D"/>
    <w:rsid w:val="00AF2F56"/>
    <w:rsid w:val="00AF3126"/>
    <w:rsid w:val="00AF4E55"/>
    <w:rsid w:val="00B00F52"/>
    <w:rsid w:val="00B012B1"/>
    <w:rsid w:val="00B017A6"/>
    <w:rsid w:val="00B01FF3"/>
    <w:rsid w:val="00B04BB8"/>
    <w:rsid w:val="00B04C76"/>
    <w:rsid w:val="00B079EB"/>
    <w:rsid w:val="00B16E4C"/>
    <w:rsid w:val="00B1718B"/>
    <w:rsid w:val="00B235DD"/>
    <w:rsid w:val="00B30144"/>
    <w:rsid w:val="00B314C6"/>
    <w:rsid w:val="00B3209A"/>
    <w:rsid w:val="00B35A42"/>
    <w:rsid w:val="00B41733"/>
    <w:rsid w:val="00B42A5C"/>
    <w:rsid w:val="00B42B98"/>
    <w:rsid w:val="00B43E42"/>
    <w:rsid w:val="00B44551"/>
    <w:rsid w:val="00B457A9"/>
    <w:rsid w:val="00B46969"/>
    <w:rsid w:val="00B47E8B"/>
    <w:rsid w:val="00B55FA6"/>
    <w:rsid w:val="00B616C9"/>
    <w:rsid w:val="00B62A17"/>
    <w:rsid w:val="00B71AEB"/>
    <w:rsid w:val="00B72362"/>
    <w:rsid w:val="00B731A0"/>
    <w:rsid w:val="00B82E0A"/>
    <w:rsid w:val="00B91064"/>
    <w:rsid w:val="00B92A02"/>
    <w:rsid w:val="00B92D1B"/>
    <w:rsid w:val="00B93476"/>
    <w:rsid w:val="00B94C9F"/>
    <w:rsid w:val="00B9585D"/>
    <w:rsid w:val="00B97139"/>
    <w:rsid w:val="00BA046C"/>
    <w:rsid w:val="00BA0A83"/>
    <w:rsid w:val="00BA43FB"/>
    <w:rsid w:val="00BA4ADB"/>
    <w:rsid w:val="00BA7952"/>
    <w:rsid w:val="00BB0252"/>
    <w:rsid w:val="00BB17B0"/>
    <w:rsid w:val="00BB297A"/>
    <w:rsid w:val="00BB33D1"/>
    <w:rsid w:val="00BB4631"/>
    <w:rsid w:val="00BB548C"/>
    <w:rsid w:val="00BB5AFB"/>
    <w:rsid w:val="00BB67A8"/>
    <w:rsid w:val="00BB6CF1"/>
    <w:rsid w:val="00BC174D"/>
    <w:rsid w:val="00BC4301"/>
    <w:rsid w:val="00BC735E"/>
    <w:rsid w:val="00BC78DE"/>
    <w:rsid w:val="00BD38B4"/>
    <w:rsid w:val="00BE1B1B"/>
    <w:rsid w:val="00BE4C84"/>
    <w:rsid w:val="00BE4F11"/>
    <w:rsid w:val="00BE551F"/>
    <w:rsid w:val="00BE68BE"/>
    <w:rsid w:val="00BE70CC"/>
    <w:rsid w:val="00BF101F"/>
    <w:rsid w:val="00BF64A6"/>
    <w:rsid w:val="00C00108"/>
    <w:rsid w:val="00C011E0"/>
    <w:rsid w:val="00C019CF"/>
    <w:rsid w:val="00C02889"/>
    <w:rsid w:val="00C0496A"/>
    <w:rsid w:val="00C13066"/>
    <w:rsid w:val="00C14445"/>
    <w:rsid w:val="00C1660E"/>
    <w:rsid w:val="00C275F0"/>
    <w:rsid w:val="00C328E3"/>
    <w:rsid w:val="00C33E60"/>
    <w:rsid w:val="00C346CC"/>
    <w:rsid w:val="00C350BB"/>
    <w:rsid w:val="00C3562B"/>
    <w:rsid w:val="00C35B86"/>
    <w:rsid w:val="00C364FD"/>
    <w:rsid w:val="00C3660B"/>
    <w:rsid w:val="00C50C94"/>
    <w:rsid w:val="00C63480"/>
    <w:rsid w:val="00C641A7"/>
    <w:rsid w:val="00C64EBC"/>
    <w:rsid w:val="00C7434B"/>
    <w:rsid w:val="00C76C6B"/>
    <w:rsid w:val="00C7708E"/>
    <w:rsid w:val="00C8260A"/>
    <w:rsid w:val="00C832F0"/>
    <w:rsid w:val="00C83A9B"/>
    <w:rsid w:val="00C92F05"/>
    <w:rsid w:val="00C93633"/>
    <w:rsid w:val="00C93D38"/>
    <w:rsid w:val="00CA1031"/>
    <w:rsid w:val="00CA4F0F"/>
    <w:rsid w:val="00CA588F"/>
    <w:rsid w:val="00CA5C36"/>
    <w:rsid w:val="00CA5FD0"/>
    <w:rsid w:val="00CA74C8"/>
    <w:rsid w:val="00CA7840"/>
    <w:rsid w:val="00CB0A4E"/>
    <w:rsid w:val="00CB4E5B"/>
    <w:rsid w:val="00CB4E6C"/>
    <w:rsid w:val="00CD33E2"/>
    <w:rsid w:val="00CD5B39"/>
    <w:rsid w:val="00CD6817"/>
    <w:rsid w:val="00CD79EC"/>
    <w:rsid w:val="00CE0133"/>
    <w:rsid w:val="00CE25F5"/>
    <w:rsid w:val="00CE2C74"/>
    <w:rsid w:val="00CE7D00"/>
    <w:rsid w:val="00CF4FF6"/>
    <w:rsid w:val="00CF6AB6"/>
    <w:rsid w:val="00D01595"/>
    <w:rsid w:val="00D024B1"/>
    <w:rsid w:val="00D024FA"/>
    <w:rsid w:val="00D03822"/>
    <w:rsid w:val="00D10FF2"/>
    <w:rsid w:val="00D16D4D"/>
    <w:rsid w:val="00D1718C"/>
    <w:rsid w:val="00D17AEB"/>
    <w:rsid w:val="00D23F71"/>
    <w:rsid w:val="00D27688"/>
    <w:rsid w:val="00D30CBF"/>
    <w:rsid w:val="00D326F4"/>
    <w:rsid w:val="00D3360D"/>
    <w:rsid w:val="00D40AD1"/>
    <w:rsid w:val="00D4144D"/>
    <w:rsid w:val="00D42916"/>
    <w:rsid w:val="00D429D1"/>
    <w:rsid w:val="00D50917"/>
    <w:rsid w:val="00D50FFE"/>
    <w:rsid w:val="00D519EC"/>
    <w:rsid w:val="00D5760B"/>
    <w:rsid w:val="00D626F4"/>
    <w:rsid w:val="00D62B39"/>
    <w:rsid w:val="00D7612D"/>
    <w:rsid w:val="00D92836"/>
    <w:rsid w:val="00D94F40"/>
    <w:rsid w:val="00D95C61"/>
    <w:rsid w:val="00D96923"/>
    <w:rsid w:val="00DA164D"/>
    <w:rsid w:val="00DA1992"/>
    <w:rsid w:val="00DA665E"/>
    <w:rsid w:val="00DA7B98"/>
    <w:rsid w:val="00DB2C1F"/>
    <w:rsid w:val="00DB4B5D"/>
    <w:rsid w:val="00DB5857"/>
    <w:rsid w:val="00DB770F"/>
    <w:rsid w:val="00DB7BB2"/>
    <w:rsid w:val="00DC4F8C"/>
    <w:rsid w:val="00DC59C5"/>
    <w:rsid w:val="00DD5065"/>
    <w:rsid w:val="00DE1864"/>
    <w:rsid w:val="00DE3968"/>
    <w:rsid w:val="00DE4E84"/>
    <w:rsid w:val="00DF006B"/>
    <w:rsid w:val="00DF2AEF"/>
    <w:rsid w:val="00DF3E3E"/>
    <w:rsid w:val="00DF3EF8"/>
    <w:rsid w:val="00DF71EE"/>
    <w:rsid w:val="00DF72ED"/>
    <w:rsid w:val="00E02731"/>
    <w:rsid w:val="00E0289F"/>
    <w:rsid w:val="00E044F9"/>
    <w:rsid w:val="00E0484B"/>
    <w:rsid w:val="00E056A2"/>
    <w:rsid w:val="00E07C56"/>
    <w:rsid w:val="00E127BC"/>
    <w:rsid w:val="00E13BF3"/>
    <w:rsid w:val="00E17068"/>
    <w:rsid w:val="00E33324"/>
    <w:rsid w:val="00E35DDB"/>
    <w:rsid w:val="00E50217"/>
    <w:rsid w:val="00E54957"/>
    <w:rsid w:val="00E54BE8"/>
    <w:rsid w:val="00E57424"/>
    <w:rsid w:val="00E62D9E"/>
    <w:rsid w:val="00E6418C"/>
    <w:rsid w:val="00E80E6C"/>
    <w:rsid w:val="00E845C5"/>
    <w:rsid w:val="00E85A3B"/>
    <w:rsid w:val="00E85B71"/>
    <w:rsid w:val="00E85C1F"/>
    <w:rsid w:val="00E87CA4"/>
    <w:rsid w:val="00E87FBD"/>
    <w:rsid w:val="00E95B79"/>
    <w:rsid w:val="00EA4120"/>
    <w:rsid w:val="00EA4A62"/>
    <w:rsid w:val="00EB3BA4"/>
    <w:rsid w:val="00EB49D8"/>
    <w:rsid w:val="00EB4DF0"/>
    <w:rsid w:val="00EB5E9E"/>
    <w:rsid w:val="00EB6F9B"/>
    <w:rsid w:val="00EC5B08"/>
    <w:rsid w:val="00EC6A91"/>
    <w:rsid w:val="00ED53A2"/>
    <w:rsid w:val="00EE2510"/>
    <w:rsid w:val="00EE3494"/>
    <w:rsid w:val="00EE41FC"/>
    <w:rsid w:val="00EE42E3"/>
    <w:rsid w:val="00EE5AF1"/>
    <w:rsid w:val="00EE70D9"/>
    <w:rsid w:val="00EF031C"/>
    <w:rsid w:val="00EF150F"/>
    <w:rsid w:val="00EF1EBD"/>
    <w:rsid w:val="00EF300A"/>
    <w:rsid w:val="00EF353A"/>
    <w:rsid w:val="00EF745C"/>
    <w:rsid w:val="00F00491"/>
    <w:rsid w:val="00F0062F"/>
    <w:rsid w:val="00F035B1"/>
    <w:rsid w:val="00F04623"/>
    <w:rsid w:val="00F05772"/>
    <w:rsid w:val="00F10F1B"/>
    <w:rsid w:val="00F116EA"/>
    <w:rsid w:val="00F129C9"/>
    <w:rsid w:val="00F138D6"/>
    <w:rsid w:val="00F17E6F"/>
    <w:rsid w:val="00F2036A"/>
    <w:rsid w:val="00F20C5B"/>
    <w:rsid w:val="00F25C43"/>
    <w:rsid w:val="00F314A1"/>
    <w:rsid w:val="00F34094"/>
    <w:rsid w:val="00F35E97"/>
    <w:rsid w:val="00F36084"/>
    <w:rsid w:val="00F417B5"/>
    <w:rsid w:val="00F419A7"/>
    <w:rsid w:val="00F41D8D"/>
    <w:rsid w:val="00F45C53"/>
    <w:rsid w:val="00F472D1"/>
    <w:rsid w:val="00F51D73"/>
    <w:rsid w:val="00F521BA"/>
    <w:rsid w:val="00F55AEE"/>
    <w:rsid w:val="00F60EF7"/>
    <w:rsid w:val="00F6164D"/>
    <w:rsid w:val="00F6211D"/>
    <w:rsid w:val="00F66726"/>
    <w:rsid w:val="00F72DFC"/>
    <w:rsid w:val="00F75C79"/>
    <w:rsid w:val="00F76C59"/>
    <w:rsid w:val="00F7725A"/>
    <w:rsid w:val="00F8704F"/>
    <w:rsid w:val="00F91A35"/>
    <w:rsid w:val="00F922F6"/>
    <w:rsid w:val="00F93962"/>
    <w:rsid w:val="00F94706"/>
    <w:rsid w:val="00F94A28"/>
    <w:rsid w:val="00F97ECC"/>
    <w:rsid w:val="00FA0BE5"/>
    <w:rsid w:val="00FA15EF"/>
    <w:rsid w:val="00FA25D6"/>
    <w:rsid w:val="00FA34F0"/>
    <w:rsid w:val="00FA4670"/>
    <w:rsid w:val="00FA58E2"/>
    <w:rsid w:val="00FA772A"/>
    <w:rsid w:val="00FB251D"/>
    <w:rsid w:val="00FB2A77"/>
    <w:rsid w:val="00FB2E1E"/>
    <w:rsid w:val="00FD0638"/>
    <w:rsid w:val="00FD48D8"/>
    <w:rsid w:val="00FD7FFC"/>
    <w:rsid w:val="00FE039A"/>
    <w:rsid w:val="00FE0B1D"/>
    <w:rsid w:val="00FE21B6"/>
    <w:rsid w:val="00FE26F7"/>
    <w:rsid w:val="00FE3ADB"/>
    <w:rsid w:val="00FF3452"/>
    <w:rsid w:val="00FF459E"/>
    <w:rsid w:val="00FF5E90"/>
    <w:rsid w:val="00FF62A0"/>
    <w:rsid w:val="00FF6F2F"/>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4097"/>
    <o:shapelayout v:ext="edit">
      <o:idmap v:ext="edit" data="1"/>
    </o:shapelayout>
  </w:shapeDefaults>
  <w:decimalSymbol w:val="."/>
  <w:listSeparator w:val=","/>
  <w14:docId w14:val="18BD6B31"/>
  <w14:defaultImageDpi w14:val="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MS ??" w:hAnsi="Times New Roman" w:cs="Times New Roman"/>
        <w:sz w:val="22"/>
        <w:szCs w:val="22"/>
        <w:lang w:val="en-GB" w:eastAsia="en-GB" w:bidi="ar-SA"/>
      </w:rPr>
    </w:rPrDefault>
    <w:pPrDefault/>
  </w:docDefaults>
  <w:latentStyles w:defLockedState="1" w:defUIPriority="99" w:defSemiHidden="0" w:defUnhideWhenUsed="0" w:defQFormat="0" w:count="375">
    <w:lsdException w:name="Normal" w:uiPriority="0"/>
    <w:lsdException w:name="heading 1" w:uiPriority="0"/>
    <w:lsdException w:name="heading 3" w:uiPriority="0"/>
    <w:lsdException w:name="heading 4" w:semiHidden="1" w:uiPriority="0" w:unhideWhenUsed="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locked="0" w:uiPriority="0"/>
    <w:lsdException w:name="toc 3" w:locked="0" w:uiPriority="0"/>
    <w:lsdException w:name="toc 4" w:locked="0" w:uiPriority="0"/>
    <w:lsdException w:name="toc 5" w:locked="0" w:uiPriority="0"/>
    <w:lsdException w:name="toc 6" w:locked="0" w:uiPriority="0"/>
    <w:lsdException w:name="toc 7" w:locked="0" w:uiPriority="0"/>
    <w:lsdException w:name="toc 8" w:locked="0" w:uiPriority="0"/>
    <w:lsdException w:name="toc 9" w:locked="0" w:uiPriority="0"/>
    <w:lsdException w:name="Normal Indent" w:semiHidden="1" w:unhideWhenUsed="1"/>
    <w:lsdException w:name="footnote text" w:semiHidden="1" w:unhideWhenUsed="1"/>
    <w:lsdException w:name="annotation text" w:locked="0" w:semiHidden="1" w:unhideWhenUsed="1"/>
    <w:lsdException w:name="header" w:locked="0" w:semiHidden="1" w:unhideWhenUsed="1"/>
    <w:lsdException w:name="footer" w:locked="0"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locked="0" w:semiHidden="1" w:unhideWhenUsed="1"/>
    <w:lsdException w:name="line number" w:semiHidden="1" w:unhideWhenUsed="1"/>
    <w:lsdException w:name="page number" w:locked="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locked="0"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uiPriority="0"/>
    <w:lsdException w:name="Body Text" w:locked="0"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nhideWhenUsed="1"/>
    <w:lsdException w:name="Strong" w:uiPriority="0"/>
    <w:lsdException w:name="Emphasis" w:uiPriority="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59"/>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atentStyles>
  <w:style w:type="paragraph" w:default="1" w:styleId="Normal">
    <w:name w:val="Normal"/>
    <w:rsid w:val="00B93476"/>
    <w:rPr>
      <w:sz w:val="24"/>
      <w:szCs w:val="24"/>
      <w:lang w:eastAsia="en-US"/>
    </w:rPr>
  </w:style>
  <w:style w:type="paragraph" w:styleId="Heading1">
    <w:name w:val="heading 1"/>
    <w:aliases w:val="A Head"/>
    <w:basedOn w:val="Normal"/>
    <w:next w:val="Normal"/>
    <w:link w:val="Heading1Char"/>
    <w:uiPriority w:val="99"/>
    <w:rsid w:val="002D7381"/>
    <w:pPr>
      <w:pBdr>
        <w:top w:val="single" w:sz="8" w:space="8" w:color="E21951"/>
        <w:bottom w:val="single" w:sz="8" w:space="8" w:color="E21951"/>
      </w:pBdr>
      <w:spacing w:before="120" w:after="120"/>
      <w:outlineLvl w:val="0"/>
    </w:pPr>
    <w:rPr>
      <w:rFonts w:ascii="Arial" w:hAnsi="Arial"/>
      <w:bCs/>
      <w:color w:val="E21951"/>
      <w:sz w:val="28"/>
      <w:szCs w:val="28"/>
    </w:rPr>
  </w:style>
  <w:style w:type="paragraph" w:styleId="Heading2">
    <w:name w:val="heading 2"/>
    <w:aliases w:val="B Head"/>
    <w:basedOn w:val="Normal"/>
    <w:next w:val="Normal"/>
    <w:link w:val="Heading2Char"/>
    <w:uiPriority w:val="99"/>
    <w:rsid w:val="002D7381"/>
    <w:pPr>
      <w:spacing w:before="60" w:after="60"/>
      <w:outlineLvl w:val="1"/>
    </w:pPr>
    <w:rPr>
      <w:rFonts w:ascii="Arial" w:hAnsi="Arial" w:cs="Arial"/>
      <w:color w:val="E21951"/>
      <w:szCs w:val="20"/>
    </w:rPr>
  </w:style>
  <w:style w:type="paragraph" w:styleId="Heading3">
    <w:name w:val="heading 3"/>
    <w:basedOn w:val="Normal"/>
    <w:next w:val="Normal"/>
    <w:link w:val="Heading3Char"/>
    <w:uiPriority w:val="99"/>
    <w:locked/>
    <w:rsid w:val="000E6656"/>
    <w:pPr>
      <w:keepNext/>
      <w:spacing w:before="240" w:after="60"/>
      <w:outlineLvl w:val="2"/>
    </w:pPr>
    <w:rPr>
      <w:rFonts w:ascii="Arial" w:hAnsi="Arial" w:cs="Arial"/>
      <w:b/>
      <w:bCs/>
      <w:sz w:val="26"/>
      <w:szCs w:val="2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A Head Char"/>
    <w:basedOn w:val="DefaultParagraphFont"/>
    <w:link w:val="Heading1"/>
    <w:uiPriority w:val="99"/>
    <w:locked/>
    <w:rsid w:val="002D7381"/>
    <w:rPr>
      <w:rFonts w:ascii="Arial" w:hAnsi="Arial"/>
      <w:bCs/>
      <w:color w:val="E21951"/>
      <w:sz w:val="28"/>
      <w:szCs w:val="28"/>
      <w:lang w:eastAsia="en-US"/>
    </w:rPr>
  </w:style>
  <w:style w:type="character" w:customStyle="1" w:styleId="Heading2Char">
    <w:name w:val="Heading 2 Char"/>
    <w:aliases w:val="B Head Char"/>
    <w:basedOn w:val="DefaultParagraphFont"/>
    <w:link w:val="Heading2"/>
    <w:uiPriority w:val="99"/>
    <w:locked/>
    <w:rsid w:val="002D7381"/>
    <w:rPr>
      <w:rFonts w:ascii="Arial" w:hAnsi="Arial" w:cs="Arial"/>
      <w:color w:val="E21951"/>
      <w:sz w:val="24"/>
      <w:szCs w:val="20"/>
      <w:lang w:eastAsia="en-US"/>
    </w:rPr>
  </w:style>
  <w:style w:type="character" w:customStyle="1" w:styleId="Heading3Char">
    <w:name w:val="Heading 3 Char"/>
    <w:basedOn w:val="DefaultParagraphFont"/>
    <w:link w:val="Heading3"/>
    <w:uiPriority w:val="99"/>
    <w:semiHidden/>
    <w:locked/>
    <w:rsid w:val="000E6656"/>
    <w:rPr>
      <w:rFonts w:ascii="Arial" w:eastAsia="MS ??" w:hAnsi="Arial" w:cs="Arial"/>
      <w:b/>
      <w:bCs/>
      <w:sz w:val="26"/>
      <w:szCs w:val="26"/>
      <w:lang w:val="en-GB" w:eastAsia="en-GB" w:bidi="ar-SA"/>
    </w:rPr>
  </w:style>
  <w:style w:type="paragraph" w:customStyle="1" w:styleId="MainHeading">
    <w:name w:val="Main Heading"/>
    <w:basedOn w:val="Normal"/>
    <w:uiPriority w:val="99"/>
    <w:locked/>
    <w:rsid w:val="00651E89"/>
    <w:rPr>
      <w:rFonts w:ascii="Univers 65 Bold" w:hAnsi="Univers 65 Bold"/>
      <w:color w:val="FFFFFF"/>
      <w:sz w:val="40"/>
    </w:rPr>
  </w:style>
  <w:style w:type="paragraph" w:customStyle="1" w:styleId="SecondHeading">
    <w:name w:val="Second Heading"/>
    <w:basedOn w:val="MainHeading"/>
    <w:uiPriority w:val="99"/>
    <w:locked/>
    <w:rsid w:val="00651E89"/>
    <w:rPr>
      <w:rFonts w:ascii="Univers 45 Light" w:hAnsi="Univers 45 Light"/>
    </w:rPr>
  </w:style>
  <w:style w:type="paragraph" w:customStyle="1" w:styleId="subheading">
    <w:name w:val="sub heading"/>
    <w:basedOn w:val="Normal"/>
    <w:uiPriority w:val="99"/>
    <w:locked/>
    <w:rsid w:val="00651E89"/>
    <w:pPr>
      <w:widowControl w:val="0"/>
      <w:tabs>
        <w:tab w:val="left" w:pos="400"/>
      </w:tabs>
      <w:suppressAutoHyphens/>
      <w:autoSpaceDE w:val="0"/>
      <w:autoSpaceDN w:val="0"/>
      <w:adjustRightInd w:val="0"/>
      <w:spacing w:after="113" w:line="300" w:lineRule="atLeast"/>
      <w:ind w:left="170" w:right="170"/>
      <w:textAlignment w:val="center"/>
    </w:pPr>
    <w:rPr>
      <w:rFonts w:ascii="Univers-Bold" w:hAnsi="Univers-Bold" w:cs="Univers-Bold"/>
      <w:b/>
      <w:bCs/>
    </w:rPr>
  </w:style>
  <w:style w:type="paragraph" w:customStyle="1" w:styleId="BodyText1">
    <w:name w:val="Body Text1"/>
    <w:basedOn w:val="Normal"/>
    <w:uiPriority w:val="99"/>
    <w:locked/>
    <w:rsid w:val="00651E89"/>
    <w:pPr>
      <w:widowControl w:val="0"/>
      <w:tabs>
        <w:tab w:val="left" w:pos="400"/>
      </w:tabs>
      <w:suppressAutoHyphens/>
      <w:autoSpaceDE w:val="0"/>
      <w:autoSpaceDN w:val="0"/>
      <w:adjustRightInd w:val="0"/>
      <w:spacing w:after="28" w:line="300" w:lineRule="atLeast"/>
      <w:ind w:right="170"/>
      <w:textAlignment w:val="center"/>
    </w:pPr>
    <w:rPr>
      <w:rFonts w:ascii="Univers-Light" w:hAnsi="Univers-Light" w:cs="Univers-Light"/>
      <w:color w:val="000000"/>
      <w:sz w:val="18"/>
      <w:szCs w:val="18"/>
    </w:rPr>
  </w:style>
  <w:style w:type="paragraph" w:customStyle="1" w:styleId="Footer1">
    <w:name w:val="Footer1"/>
    <w:basedOn w:val="Normal"/>
    <w:uiPriority w:val="99"/>
    <w:locked/>
    <w:rsid w:val="00651E89"/>
    <w:pPr>
      <w:widowControl w:val="0"/>
      <w:suppressAutoHyphens/>
      <w:autoSpaceDE w:val="0"/>
      <w:autoSpaceDN w:val="0"/>
      <w:adjustRightInd w:val="0"/>
      <w:spacing w:line="288" w:lineRule="auto"/>
      <w:jc w:val="center"/>
      <w:textAlignment w:val="center"/>
    </w:pPr>
    <w:rPr>
      <w:rFonts w:ascii="Univers-Light" w:hAnsi="Univers-Light" w:cs="Univers-Light"/>
      <w:outline/>
      <w:color w:val="FFFFFF"/>
      <w:sz w:val="16"/>
      <w:szCs w:val="16"/>
      <w14:textOutline w14:w="9525" w14:cap="flat" w14:cmpd="sng" w14:algn="ctr">
        <w14:solidFill>
          <w14:srgbClr w14:val="FFFFFF"/>
        </w14:solidFill>
        <w14:prstDash w14:val="solid"/>
        <w14:round/>
      </w14:textOutline>
      <w14:textFill>
        <w14:noFill/>
      </w14:textFill>
    </w:rPr>
  </w:style>
  <w:style w:type="paragraph" w:styleId="BalloonText">
    <w:name w:val="Balloon Text"/>
    <w:basedOn w:val="Normal"/>
    <w:link w:val="BalloonTextChar"/>
    <w:uiPriority w:val="99"/>
    <w:semiHidden/>
    <w:locked/>
    <w:rsid w:val="00651E89"/>
    <w:rPr>
      <w:rFonts w:ascii="Lucida Grande" w:hAnsi="Lucida Grande"/>
      <w:sz w:val="18"/>
      <w:szCs w:val="18"/>
    </w:rPr>
  </w:style>
  <w:style w:type="character" w:customStyle="1" w:styleId="BalloonTextChar">
    <w:name w:val="Balloon Text Char"/>
    <w:basedOn w:val="DefaultParagraphFont"/>
    <w:link w:val="BalloonText"/>
    <w:uiPriority w:val="99"/>
    <w:semiHidden/>
    <w:locked/>
    <w:rsid w:val="00950D00"/>
    <w:rPr>
      <w:rFonts w:cs="Times New Roman"/>
      <w:sz w:val="2"/>
      <w:lang w:val="en-US" w:eastAsia="en-US"/>
    </w:rPr>
  </w:style>
  <w:style w:type="paragraph" w:styleId="Header">
    <w:name w:val="header"/>
    <w:basedOn w:val="Normal"/>
    <w:link w:val="HeaderChar"/>
    <w:uiPriority w:val="99"/>
    <w:locked/>
    <w:rsid w:val="00BD38B4"/>
    <w:pPr>
      <w:tabs>
        <w:tab w:val="center" w:pos="4320"/>
        <w:tab w:val="right" w:pos="8640"/>
      </w:tabs>
    </w:pPr>
  </w:style>
  <w:style w:type="character" w:customStyle="1" w:styleId="HeaderChar">
    <w:name w:val="Header Char"/>
    <w:basedOn w:val="DefaultParagraphFont"/>
    <w:link w:val="Header"/>
    <w:uiPriority w:val="99"/>
    <w:locked/>
    <w:rsid w:val="00BD38B4"/>
    <w:rPr>
      <w:rFonts w:eastAsia="Times New Roman" w:cs="Times New Roman"/>
      <w:sz w:val="24"/>
      <w:szCs w:val="24"/>
      <w:lang w:val="x-none" w:eastAsia="en-US"/>
    </w:rPr>
  </w:style>
  <w:style w:type="paragraph" w:styleId="Footer">
    <w:name w:val="footer"/>
    <w:basedOn w:val="Normal"/>
    <w:link w:val="FooterChar"/>
    <w:uiPriority w:val="99"/>
    <w:locked/>
    <w:rsid w:val="00BD38B4"/>
    <w:pPr>
      <w:tabs>
        <w:tab w:val="center" w:pos="4320"/>
        <w:tab w:val="right" w:pos="8640"/>
      </w:tabs>
    </w:pPr>
  </w:style>
  <w:style w:type="character" w:customStyle="1" w:styleId="FooterChar">
    <w:name w:val="Footer Char"/>
    <w:basedOn w:val="DefaultParagraphFont"/>
    <w:link w:val="Footer"/>
    <w:uiPriority w:val="99"/>
    <w:locked/>
    <w:rsid w:val="00BD38B4"/>
    <w:rPr>
      <w:rFonts w:eastAsia="Times New Roman" w:cs="Times New Roman"/>
      <w:sz w:val="24"/>
      <w:szCs w:val="24"/>
      <w:lang w:val="x-none" w:eastAsia="en-US"/>
    </w:rPr>
  </w:style>
  <w:style w:type="character" w:styleId="PageNumber">
    <w:name w:val="page number"/>
    <w:basedOn w:val="DefaultParagraphFont"/>
    <w:uiPriority w:val="99"/>
    <w:locked/>
    <w:rsid w:val="00CE25F5"/>
    <w:rPr>
      <w:rFonts w:ascii="Arial" w:hAnsi="Arial" w:cs="Times New Roman"/>
      <w:sz w:val="20"/>
    </w:rPr>
  </w:style>
  <w:style w:type="character" w:styleId="Hyperlink">
    <w:name w:val="Hyperlink"/>
    <w:basedOn w:val="DefaultParagraphFont"/>
    <w:uiPriority w:val="99"/>
    <w:locked/>
    <w:rsid w:val="000E6656"/>
    <w:rPr>
      <w:rFonts w:cs="Times New Roman"/>
      <w:color w:val="0000FF"/>
      <w:u w:val="single"/>
    </w:rPr>
  </w:style>
  <w:style w:type="paragraph" w:customStyle="1" w:styleId="Default">
    <w:name w:val="Default"/>
    <w:uiPriority w:val="99"/>
    <w:locked/>
    <w:rsid w:val="000E6656"/>
    <w:pPr>
      <w:autoSpaceDE w:val="0"/>
      <w:autoSpaceDN w:val="0"/>
      <w:adjustRightInd w:val="0"/>
    </w:pPr>
    <w:rPr>
      <w:rFonts w:ascii="Arial" w:hAnsi="Arial" w:cs="Arial"/>
      <w:color w:val="000000"/>
      <w:sz w:val="24"/>
      <w:szCs w:val="24"/>
      <w:lang w:val="en-US" w:eastAsia="en-US"/>
    </w:rPr>
  </w:style>
  <w:style w:type="character" w:styleId="Strong">
    <w:name w:val="Strong"/>
    <w:basedOn w:val="DefaultParagraphFont"/>
    <w:uiPriority w:val="99"/>
    <w:locked/>
    <w:rsid w:val="000E6656"/>
    <w:rPr>
      <w:rFonts w:cs="Times New Roman"/>
      <w:b/>
      <w:bCs/>
    </w:rPr>
  </w:style>
  <w:style w:type="character" w:customStyle="1" w:styleId="content27">
    <w:name w:val="content27"/>
    <w:basedOn w:val="DefaultParagraphFont"/>
    <w:uiPriority w:val="99"/>
    <w:locked/>
    <w:rsid w:val="000E6656"/>
    <w:rPr>
      <w:rFonts w:cs="Times New Roman"/>
    </w:rPr>
  </w:style>
  <w:style w:type="character" w:customStyle="1" w:styleId="st1">
    <w:name w:val="st1"/>
    <w:basedOn w:val="DefaultParagraphFont"/>
    <w:uiPriority w:val="99"/>
    <w:locked/>
    <w:rsid w:val="000E6656"/>
    <w:rPr>
      <w:rFonts w:cs="Times New Roman"/>
    </w:rPr>
  </w:style>
  <w:style w:type="paragraph" w:styleId="ListParagraph">
    <w:name w:val="List Paragraph"/>
    <w:basedOn w:val="Normal"/>
    <w:uiPriority w:val="34"/>
    <w:qFormat/>
    <w:locked/>
    <w:rsid w:val="003631E6"/>
    <w:pPr>
      <w:ind w:left="720"/>
      <w:contextualSpacing/>
    </w:pPr>
    <w:rPr>
      <w:rFonts w:ascii="Arial" w:hAnsi="Arial"/>
      <w:sz w:val="20"/>
      <w:szCs w:val="20"/>
    </w:rPr>
  </w:style>
  <w:style w:type="paragraph" w:customStyle="1" w:styleId="Contentsheading">
    <w:name w:val="Contents heading"/>
    <w:basedOn w:val="Normal"/>
    <w:uiPriority w:val="99"/>
    <w:locked/>
    <w:rsid w:val="00F51D73"/>
    <w:pPr>
      <w:tabs>
        <w:tab w:val="left" w:pos="425"/>
      </w:tabs>
    </w:pPr>
    <w:rPr>
      <w:rFonts w:ascii="Arial" w:hAnsi="Arial"/>
      <w:b/>
      <w:bCs/>
      <w:color w:val="E05206"/>
      <w:sz w:val="28"/>
      <w:szCs w:val="28"/>
    </w:rPr>
  </w:style>
  <w:style w:type="paragraph" w:customStyle="1" w:styleId="notcontents">
    <w:name w:val="not contents"/>
    <w:basedOn w:val="Contentsheading"/>
    <w:uiPriority w:val="99"/>
    <w:locked/>
    <w:rsid w:val="00F51D73"/>
  </w:style>
  <w:style w:type="paragraph" w:styleId="TOC1">
    <w:name w:val="toc 1"/>
    <w:basedOn w:val="Normal"/>
    <w:next w:val="Normal"/>
    <w:autoRedefine/>
    <w:uiPriority w:val="39"/>
    <w:rsid w:val="00A54741"/>
    <w:pPr>
      <w:tabs>
        <w:tab w:val="right" w:leader="dot" w:pos="14562"/>
      </w:tabs>
      <w:spacing w:before="120" w:after="120"/>
    </w:pPr>
    <w:rPr>
      <w:rFonts w:ascii="Arial" w:hAnsi="Arial"/>
      <w:sz w:val="20"/>
    </w:rPr>
  </w:style>
  <w:style w:type="character" w:styleId="FollowedHyperlink">
    <w:name w:val="FollowedHyperlink"/>
    <w:basedOn w:val="DefaultParagraphFont"/>
    <w:uiPriority w:val="99"/>
    <w:semiHidden/>
    <w:unhideWhenUsed/>
    <w:locked/>
    <w:rsid w:val="00E54957"/>
    <w:rPr>
      <w:rFonts w:cs="Times New Roman"/>
      <w:color w:val="800080" w:themeColor="followedHyperlink"/>
      <w:u w:val="single"/>
    </w:rPr>
  </w:style>
  <w:style w:type="character" w:styleId="CommentReference">
    <w:name w:val="annotation reference"/>
    <w:basedOn w:val="DefaultParagraphFont"/>
    <w:uiPriority w:val="99"/>
    <w:semiHidden/>
    <w:unhideWhenUsed/>
    <w:locked/>
    <w:rsid w:val="004E77FB"/>
    <w:rPr>
      <w:sz w:val="16"/>
    </w:rPr>
  </w:style>
  <w:style w:type="paragraph" w:styleId="CommentText">
    <w:name w:val="annotation text"/>
    <w:basedOn w:val="Normal"/>
    <w:link w:val="CommentTextChar"/>
    <w:uiPriority w:val="99"/>
    <w:unhideWhenUsed/>
    <w:locked/>
    <w:rsid w:val="004E77FB"/>
    <w:rPr>
      <w:sz w:val="20"/>
      <w:szCs w:val="20"/>
    </w:rPr>
  </w:style>
  <w:style w:type="character" w:customStyle="1" w:styleId="CommentTextChar">
    <w:name w:val="Comment Text Char"/>
    <w:basedOn w:val="DefaultParagraphFont"/>
    <w:link w:val="CommentText"/>
    <w:uiPriority w:val="99"/>
    <w:locked/>
    <w:rsid w:val="004E77FB"/>
    <w:rPr>
      <w:rFonts w:cs="Times New Roman"/>
      <w:sz w:val="20"/>
      <w:szCs w:val="20"/>
      <w:lang w:val="en-US" w:eastAsia="en-US"/>
    </w:rPr>
  </w:style>
  <w:style w:type="paragraph" w:styleId="Revision">
    <w:name w:val="Revision"/>
    <w:hidden/>
    <w:uiPriority w:val="99"/>
    <w:semiHidden/>
    <w:rsid w:val="005169AB"/>
    <w:rPr>
      <w:sz w:val="24"/>
      <w:szCs w:val="24"/>
      <w:lang w:val="en-US" w:eastAsia="en-US"/>
    </w:rPr>
  </w:style>
  <w:style w:type="table" w:styleId="TableGrid">
    <w:name w:val="Table Grid"/>
    <w:basedOn w:val="TableNormal"/>
    <w:uiPriority w:val="59"/>
    <w:locked/>
    <w:rsid w:val="00B934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locked/>
    <w:rsid w:val="00A55768"/>
    <w:rPr>
      <w:b/>
      <w:bCs/>
    </w:rPr>
  </w:style>
  <w:style w:type="character" w:customStyle="1" w:styleId="CommentSubjectChar">
    <w:name w:val="Comment Subject Char"/>
    <w:basedOn w:val="CommentTextChar"/>
    <w:link w:val="CommentSubject"/>
    <w:uiPriority w:val="99"/>
    <w:semiHidden/>
    <w:locked/>
    <w:rsid w:val="00A55768"/>
    <w:rPr>
      <w:rFonts w:cs="Times New Roman"/>
      <w:b/>
      <w:bCs/>
      <w:sz w:val="20"/>
      <w:szCs w:val="20"/>
      <w:lang w:val="en-US" w:eastAsia="en-US"/>
    </w:rPr>
  </w:style>
  <w:style w:type="paragraph" w:customStyle="1" w:styleId="DSBasic">
    <w:name w:val="DS_Basic"/>
    <w:link w:val="DSBasicChar"/>
    <w:locked/>
    <w:rsid w:val="00B82E0A"/>
    <w:rPr>
      <w:rFonts w:ascii="Arial" w:hAnsi="Arial"/>
      <w:lang w:eastAsia="en-US"/>
    </w:rPr>
  </w:style>
  <w:style w:type="paragraph" w:styleId="BodyText">
    <w:name w:val="Body Text"/>
    <w:basedOn w:val="Normal"/>
    <w:link w:val="BodyTextChar"/>
    <w:uiPriority w:val="1"/>
    <w:qFormat/>
    <w:rsid w:val="005010EA"/>
    <w:rPr>
      <w:rFonts w:ascii="Arial" w:hAnsi="Arial" w:cs="Arial"/>
      <w:sz w:val="20"/>
      <w:szCs w:val="20"/>
    </w:rPr>
  </w:style>
  <w:style w:type="character" w:customStyle="1" w:styleId="BodyTextChar">
    <w:name w:val="Body Text Char"/>
    <w:basedOn w:val="DefaultParagraphFont"/>
    <w:link w:val="BodyText"/>
    <w:uiPriority w:val="1"/>
    <w:locked/>
    <w:rsid w:val="005010EA"/>
    <w:rPr>
      <w:rFonts w:ascii="Arial" w:hAnsi="Arial" w:cs="Arial"/>
      <w:sz w:val="20"/>
      <w:szCs w:val="20"/>
      <w:lang w:val="x-none" w:eastAsia="en-US"/>
    </w:rPr>
  </w:style>
  <w:style w:type="paragraph" w:customStyle="1" w:styleId="TableHead">
    <w:name w:val="Table Head"/>
    <w:basedOn w:val="DSBasic"/>
    <w:link w:val="TableHeadChar"/>
    <w:qFormat/>
    <w:rsid w:val="005010EA"/>
    <w:pPr>
      <w:spacing w:before="60" w:after="60"/>
    </w:pPr>
    <w:rPr>
      <w:b/>
      <w:color w:val="FFFFFF" w:themeColor="background1"/>
      <w:sz w:val="20"/>
      <w:szCs w:val="20"/>
    </w:rPr>
  </w:style>
  <w:style w:type="paragraph" w:styleId="Title">
    <w:name w:val="Title"/>
    <w:basedOn w:val="Normal"/>
    <w:next w:val="Normal"/>
    <w:link w:val="TitleChar"/>
    <w:uiPriority w:val="10"/>
    <w:locked/>
    <w:rsid w:val="00C019CF"/>
    <w:pPr>
      <w:spacing w:before="120"/>
      <w:ind w:left="-142"/>
    </w:pPr>
    <w:rPr>
      <w:rFonts w:ascii="Bliss Pro Regular" w:hAnsi="Bliss Pro Regular"/>
      <w:color w:val="E21951"/>
      <w:sz w:val="44"/>
    </w:rPr>
  </w:style>
  <w:style w:type="character" w:customStyle="1" w:styleId="TitleChar">
    <w:name w:val="Title Char"/>
    <w:basedOn w:val="DefaultParagraphFont"/>
    <w:link w:val="Title"/>
    <w:uiPriority w:val="10"/>
    <w:locked/>
    <w:rsid w:val="00C019CF"/>
    <w:rPr>
      <w:rFonts w:ascii="Bliss Pro Regular" w:hAnsi="Bliss Pro Regular"/>
      <w:color w:val="E21951"/>
      <w:sz w:val="44"/>
      <w:szCs w:val="24"/>
      <w:lang w:eastAsia="en-US"/>
    </w:rPr>
  </w:style>
  <w:style w:type="character" w:customStyle="1" w:styleId="DSBasicChar">
    <w:name w:val="DS_Basic Char"/>
    <w:basedOn w:val="DefaultParagraphFont"/>
    <w:link w:val="DSBasic"/>
    <w:locked/>
    <w:rsid w:val="005010EA"/>
    <w:rPr>
      <w:rFonts w:ascii="Arial" w:hAnsi="Arial" w:cs="Times New Roman"/>
      <w:lang w:val="x-none" w:eastAsia="en-US"/>
    </w:rPr>
  </w:style>
  <w:style w:type="character" w:customStyle="1" w:styleId="TableHeadChar">
    <w:name w:val="Table Head Char"/>
    <w:basedOn w:val="DSBasicChar"/>
    <w:link w:val="TableHead"/>
    <w:locked/>
    <w:rsid w:val="005010EA"/>
    <w:rPr>
      <w:rFonts w:ascii="Arial" w:hAnsi="Arial" w:cs="Times New Roman"/>
      <w:b/>
      <w:color w:val="FFFFFF" w:themeColor="background1"/>
      <w:sz w:val="20"/>
      <w:szCs w:val="20"/>
      <w:lang w:val="x-none" w:eastAsia="en-US"/>
    </w:rPr>
  </w:style>
  <w:style w:type="paragraph" w:styleId="NoSpacing">
    <w:name w:val="No Spacing"/>
    <w:uiPriority w:val="1"/>
    <w:qFormat/>
    <w:locked/>
    <w:rsid w:val="00876AC6"/>
    <w:rPr>
      <w:rFonts w:asciiTheme="minorHAnsi" w:hAnsiTheme="minorHAnsi"/>
      <w:lang w:eastAsia="en-US"/>
    </w:rPr>
  </w:style>
  <w:style w:type="paragraph" w:customStyle="1" w:styleId="SupportType">
    <w:name w:val="Support Type"/>
    <w:basedOn w:val="Title"/>
    <w:link w:val="SupportTypeChar"/>
    <w:qFormat/>
    <w:rsid w:val="002A37A1"/>
    <w:rPr>
      <w:rFonts w:ascii="Bliss Pro Light" w:hAnsi="Bliss Pro Light"/>
      <w:noProof/>
      <w:color w:val="auto"/>
      <w:sz w:val="52"/>
      <w:lang w:eastAsia="en-GB"/>
    </w:rPr>
  </w:style>
  <w:style w:type="character" w:customStyle="1" w:styleId="SupportTypeChar">
    <w:name w:val="Support Type Char"/>
    <w:basedOn w:val="DefaultParagraphFont"/>
    <w:link w:val="SupportType"/>
    <w:locked/>
    <w:rsid w:val="002A37A1"/>
    <w:rPr>
      <w:rFonts w:ascii="Bliss Pro Light" w:hAnsi="Bliss Pro Light"/>
      <w:noProof/>
      <w:sz w:val="52"/>
      <w:szCs w:val="24"/>
    </w:rPr>
  </w:style>
  <w:style w:type="paragraph" w:customStyle="1" w:styleId="Qualification">
    <w:name w:val="Qualification"/>
    <w:basedOn w:val="Normal"/>
    <w:link w:val="QualificationChar"/>
    <w:qFormat/>
    <w:rsid w:val="008E08EC"/>
    <w:pPr>
      <w:spacing w:after="120"/>
    </w:pPr>
    <w:rPr>
      <w:rFonts w:ascii="Bliss Pro Medium" w:hAnsi="Bliss Pro Medium"/>
      <w:color w:val="E21951"/>
      <w:sz w:val="52"/>
      <w:szCs w:val="52"/>
    </w:rPr>
  </w:style>
  <w:style w:type="paragraph" w:customStyle="1" w:styleId="Subject">
    <w:name w:val="Subject"/>
    <w:basedOn w:val="Normal"/>
    <w:link w:val="SubjectChar"/>
    <w:qFormat/>
    <w:rsid w:val="008E08EC"/>
    <w:pPr>
      <w:spacing w:after="360"/>
    </w:pPr>
    <w:rPr>
      <w:rFonts w:ascii="Bliss Pro Regular" w:hAnsi="Bliss Pro Regular"/>
      <w:color w:val="E21951"/>
      <w:sz w:val="52"/>
      <w:szCs w:val="52"/>
    </w:rPr>
  </w:style>
  <w:style w:type="character" w:customStyle="1" w:styleId="QualificationChar">
    <w:name w:val="Qualification Char"/>
    <w:basedOn w:val="DefaultParagraphFont"/>
    <w:link w:val="Qualification"/>
    <w:locked/>
    <w:rsid w:val="008E08EC"/>
    <w:rPr>
      <w:rFonts w:ascii="Bliss Pro Medium" w:hAnsi="Bliss Pro Medium"/>
      <w:color w:val="E21951"/>
      <w:sz w:val="52"/>
      <w:szCs w:val="52"/>
      <w:lang w:eastAsia="en-US"/>
    </w:rPr>
  </w:style>
  <w:style w:type="paragraph" w:customStyle="1" w:styleId="S-Code">
    <w:name w:val="S-Code"/>
    <w:basedOn w:val="Normal"/>
    <w:link w:val="S-CodeChar"/>
    <w:qFormat/>
    <w:rsid w:val="008E08EC"/>
    <w:pPr>
      <w:spacing w:after="360"/>
    </w:pPr>
    <w:rPr>
      <w:rFonts w:ascii="Bliss Pro Regular" w:hAnsi="Bliss Pro Regular"/>
      <w:color w:val="E21951"/>
      <w:sz w:val="52"/>
      <w:szCs w:val="52"/>
    </w:rPr>
  </w:style>
  <w:style w:type="character" w:customStyle="1" w:styleId="SubjectChar">
    <w:name w:val="Subject Char"/>
    <w:basedOn w:val="DefaultParagraphFont"/>
    <w:link w:val="Subject"/>
    <w:locked/>
    <w:rsid w:val="008E08EC"/>
    <w:rPr>
      <w:rFonts w:ascii="Bliss Pro Regular" w:hAnsi="Bliss Pro Regular"/>
      <w:color w:val="E21951"/>
      <w:sz w:val="52"/>
      <w:szCs w:val="52"/>
      <w:lang w:eastAsia="en-US"/>
    </w:rPr>
  </w:style>
  <w:style w:type="paragraph" w:customStyle="1" w:styleId="Forexaminationfrom">
    <w:name w:val="For examination from"/>
    <w:basedOn w:val="Normal"/>
    <w:link w:val="ForexaminationfromChar"/>
    <w:qFormat/>
    <w:rsid w:val="002A37A1"/>
    <w:pPr>
      <w:ind w:left="-142"/>
    </w:pPr>
    <w:rPr>
      <w:rFonts w:ascii="Bliss Pro Regular" w:hAnsi="Bliss Pro Regular"/>
      <w:szCs w:val="28"/>
    </w:rPr>
  </w:style>
  <w:style w:type="character" w:customStyle="1" w:styleId="S-CodeChar">
    <w:name w:val="S-Code Char"/>
    <w:basedOn w:val="DefaultParagraphFont"/>
    <w:link w:val="S-Code"/>
    <w:locked/>
    <w:rsid w:val="008E08EC"/>
    <w:rPr>
      <w:rFonts w:ascii="Bliss Pro Regular" w:hAnsi="Bliss Pro Regular"/>
      <w:color w:val="E21951"/>
      <w:sz w:val="52"/>
      <w:szCs w:val="52"/>
      <w:lang w:eastAsia="en-US"/>
    </w:rPr>
  </w:style>
  <w:style w:type="character" w:customStyle="1" w:styleId="WebLink">
    <w:name w:val="Web Link"/>
    <w:basedOn w:val="DefaultParagraphFont"/>
    <w:uiPriority w:val="1"/>
    <w:qFormat/>
    <w:rsid w:val="00EF1EBD"/>
    <w:rPr>
      <w:rFonts w:ascii="Arial" w:hAnsi="Arial" w:cs="Times New Roman"/>
      <w:b w:val="0"/>
      <w:color w:val="4A4A4A"/>
      <w:sz w:val="20"/>
      <w:u w:val="single"/>
    </w:rPr>
  </w:style>
  <w:style w:type="character" w:customStyle="1" w:styleId="ForexaminationfromChar">
    <w:name w:val="For examination from Char"/>
    <w:basedOn w:val="DefaultParagraphFont"/>
    <w:link w:val="Forexaminationfrom"/>
    <w:locked/>
    <w:rsid w:val="002A37A1"/>
    <w:rPr>
      <w:rFonts w:ascii="Bliss Pro Regular" w:hAnsi="Bliss Pro Regular"/>
      <w:sz w:val="24"/>
      <w:szCs w:val="28"/>
      <w:lang w:eastAsia="en-US"/>
    </w:rPr>
  </w:style>
  <w:style w:type="character" w:customStyle="1" w:styleId="Weblink0">
    <w:name w:val="Weblink"/>
    <w:basedOn w:val="DefaultParagraphFont"/>
    <w:uiPriority w:val="1"/>
    <w:rsid w:val="0043639B"/>
    <w:rPr>
      <w:rFonts w:ascii="Arial" w:hAnsi="Arial" w:cs="Times New Roman"/>
      <w:b/>
      <w:color w:val="0065BD"/>
      <w:sz w:val="20"/>
      <w:u w:val="single"/>
    </w:rPr>
  </w:style>
  <w:style w:type="paragraph" w:customStyle="1" w:styleId="Boxedtext">
    <w:name w:val="Boxed text"/>
    <w:basedOn w:val="Normal"/>
    <w:rsid w:val="002A37A1"/>
    <w:pPr>
      <w:pBdr>
        <w:top w:val="single" w:sz="4" w:space="5" w:color="575756"/>
        <w:left w:val="single" w:sz="4" w:space="5" w:color="575756"/>
        <w:bottom w:val="single" w:sz="4" w:space="5" w:color="575756"/>
        <w:right w:val="single" w:sz="4" w:space="5" w:color="575756"/>
      </w:pBdr>
      <w:shd w:val="clear" w:color="auto" w:fill="575756"/>
      <w:ind w:left="567" w:right="820"/>
    </w:pPr>
    <w:rPr>
      <w:rFonts w:ascii="Arial" w:hAnsi="Arial" w:cs="Arial"/>
      <w:color w:val="FFFFFF" w:themeColor="background1"/>
      <w:sz w:val="20"/>
      <w:szCs w:val="20"/>
      <w:lang w:eastAsia="en-GB"/>
    </w:rPr>
  </w:style>
  <w:style w:type="paragraph" w:customStyle="1" w:styleId="Body">
    <w:name w:val="Body"/>
    <w:basedOn w:val="DSBasic"/>
    <w:link w:val="BodyChar"/>
    <w:qFormat/>
    <w:locked/>
    <w:rsid w:val="0043639B"/>
    <w:rPr>
      <w:rFonts w:cs="Arial"/>
      <w:sz w:val="20"/>
      <w:szCs w:val="20"/>
    </w:rPr>
  </w:style>
  <w:style w:type="character" w:customStyle="1" w:styleId="BodyChar">
    <w:name w:val="Body Char"/>
    <w:basedOn w:val="DSBasicChar"/>
    <w:link w:val="Body"/>
    <w:locked/>
    <w:rsid w:val="0043639B"/>
    <w:rPr>
      <w:rFonts w:ascii="Arial" w:hAnsi="Arial" w:cs="Arial"/>
      <w:sz w:val="20"/>
      <w:szCs w:val="20"/>
      <w:lang w:val="x-none" w:eastAsia="en-US"/>
    </w:rPr>
  </w:style>
  <w:style w:type="character" w:customStyle="1" w:styleId="Link">
    <w:name w:val="Link"/>
    <w:basedOn w:val="Strong"/>
    <w:uiPriority w:val="1"/>
    <w:locked/>
    <w:rsid w:val="0043639B"/>
    <w:rPr>
      <w:rFonts w:ascii="Arial" w:hAnsi="Arial" w:cs="Times New Roman"/>
      <w:b/>
      <w:bCs/>
      <w:sz w:val="20"/>
    </w:rPr>
  </w:style>
  <w:style w:type="character" w:customStyle="1" w:styleId="Italics">
    <w:name w:val="Italics"/>
    <w:basedOn w:val="DefaultParagraphFont"/>
    <w:uiPriority w:val="1"/>
    <w:qFormat/>
    <w:rsid w:val="0043639B"/>
    <w:rPr>
      <w:rFonts w:ascii="Arial" w:hAnsi="Arial" w:cs="Times New Roman"/>
      <w:i/>
      <w:sz w:val="20"/>
    </w:rPr>
  </w:style>
  <w:style w:type="character" w:customStyle="1" w:styleId="Bold">
    <w:name w:val="Bold"/>
    <w:basedOn w:val="DefaultParagraphFont"/>
    <w:uiPriority w:val="1"/>
    <w:qFormat/>
    <w:rsid w:val="0043639B"/>
    <w:rPr>
      <w:rFonts w:ascii="Arial" w:hAnsi="Arial" w:cs="Times New Roman"/>
      <w:b/>
      <w:sz w:val="20"/>
    </w:rPr>
  </w:style>
  <w:style w:type="paragraph" w:customStyle="1" w:styleId="Code">
    <w:name w:val="Code"/>
    <w:basedOn w:val="Body"/>
    <w:link w:val="CodeChar"/>
    <w:qFormat/>
    <w:rsid w:val="0043639B"/>
    <w:rPr>
      <w:rFonts w:ascii="Courier New" w:hAnsi="Courier New" w:cs="Courier New"/>
    </w:rPr>
  </w:style>
  <w:style w:type="paragraph" w:customStyle="1" w:styleId="Symbols">
    <w:name w:val="Symbols"/>
    <w:basedOn w:val="Body"/>
    <w:link w:val="SymbolsChar"/>
    <w:qFormat/>
    <w:rsid w:val="0043639B"/>
    <w:rPr>
      <w:rFonts w:ascii="Cambria Math" w:hAnsi="Cambria Math"/>
    </w:rPr>
  </w:style>
  <w:style w:type="character" w:customStyle="1" w:styleId="CodeChar">
    <w:name w:val="Code Char"/>
    <w:basedOn w:val="BodyChar"/>
    <w:link w:val="Code"/>
    <w:locked/>
    <w:rsid w:val="0043639B"/>
    <w:rPr>
      <w:rFonts w:ascii="Courier New" w:hAnsi="Courier New" w:cs="Courier New"/>
      <w:sz w:val="20"/>
      <w:szCs w:val="20"/>
      <w:lang w:val="x-none" w:eastAsia="en-US"/>
    </w:rPr>
  </w:style>
  <w:style w:type="character" w:customStyle="1" w:styleId="SymbolsChar">
    <w:name w:val="Symbols Char"/>
    <w:basedOn w:val="BodyChar"/>
    <w:link w:val="Symbols"/>
    <w:locked/>
    <w:rsid w:val="0043639B"/>
    <w:rPr>
      <w:rFonts w:ascii="Cambria Math" w:hAnsi="Cambria Math" w:cs="Arial"/>
      <w:sz w:val="20"/>
      <w:szCs w:val="20"/>
      <w:lang w:val="x-none" w:eastAsia="en-US"/>
    </w:rPr>
  </w:style>
  <w:style w:type="paragraph" w:customStyle="1" w:styleId="Bulletedlist">
    <w:name w:val="Bulleted list"/>
    <w:basedOn w:val="Body"/>
    <w:link w:val="BulletedlistChar"/>
    <w:qFormat/>
    <w:rsid w:val="002D7381"/>
    <w:pPr>
      <w:numPr>
        <w:numId w:val="1"/>
      </w:numPr>
    </w:pPr>
  </w:style>
  <w:style w:type="paragraph" w:customStyle="1" w:styleId="Sub-bullet">
    <w:name w:val="Sub-bullet"/>
    <w:basedOn w:val="Body"/>
    <w:link w:val="Sub-bulletChar"/>
    <w:qFormat/>
    <w:rsid w:val="002D7381"/>
    <w:pPr>
      <w:numPr>
        <w:numId w:val="5"/>
      </w:numPr>
    </w:pPr>
  </w:style>
  <w:style w:type="character" w:customStyle="1" w:styleId="BulletedlistChar">
    <w:name w:val="Bulleted list Char"/>
    <w:basedOn w:val="BodyChar"/>
    <w:link w:val="Bulletedlist"/>
    <w:locked/>
    <w:rsid w:val="002D7381"/>
    <w:rPr>
      <w:rFonts w:ascii="Arial" w:hAnsi="Arial" w:cs="Arial"/>
      <w:sz w:val="20"/>
      <w:szCs w:val="20"/>
      <w:lang w:val="x-none" w:eastAsia="en-US"/>
    </w:rPr>
  </w:style>
  <w:style w:type="paragraph" w:customStyle="1" w:styleId="Letteredlist">
    <w:name w:val="Lettered list"/>
    <w:basedOn w:val="Body"/>
    <w:link w:val="LetteredlistChar"/>
    <w:qFormat/>
    <w:rsid w:val="0043639B"/>
    <w:pPr>
      <w:numPr>
        <w:numId w:val="2"/>
      </w:numPr>
    </w:pPr>
  </w:style>
  <w:style w:type="character" w:customStyle="1" w:styleId="Sub-bulletChar">
    <w:name w:val="Sub-bullet Char"/>
    <w:basedOn w:val="BodyChar"/>
    <w:link w:val="Sub-bullet"/>
    <w:locked/>
    <w:rsid w:val="002D7381"/>
    <w:rPr>
      <w:rFonts w:ascii="Arial" w:hAnsi="Arial" w:cs="Arial"/>
      <w:sz w:val="20"/>
      <w:szCs w:val="20"/>
      <w:lang w:val="x-none" w:eastAsia="en-US"/>
    </w:rPr>
  </w:style>
  <w:style w:type="paragraph" w:customStyle="1" w:styleId="Numerallist">
    <w:name w:val="Numeral list"/>
    <w:basedOn w:val="Body"/>
    <w:link w:val="NumerallistChar"/>
    <w:qFormat/>
    <w:rsid w:val="0043639B"/>
    <w:pPr>
      <w:numPr>
        <w:numId w:val="3"/>
      </w:numPr>
      <w:ind w:hanging="153"/>
    </w:pPr>
  </w:style>
  <w:style w:type="character" w:customStyle="1" w:styleId="LetteredlistChar">
    <w:name w:val="Lettered list Char"/>
    <w:basedOn w:val="BodyChar"/>
    <w:link w:val="Letteredlist"/>
    <w:locked/>
    <w:rsid w:val="0043639B"/>
    <w:rPr>
      <w:rFonts w:ascii="Arial" w:hAnsi="Arial" w:cs="Arial"/>
      <w:sz w:val="20"/>
      <w:szCs w:val="20"/>
      <w:lang w:val="x-none" w:eastAsia="en-US"/>
    </w:rPr>
  </w:style>
  <w:style w:type="paragraph" w:customStyle="1" w:styleId="Numberedlist">
    <w:name w:val="Numbered list"/>
    <w:basedOn w:val="Body"/>
    <w:link w:val="NumberedlistChar"/>
    <w:qFormat/>
    <w:rsid w:val="0043639B"/>
    <w:pPr>
      <w:numPr>
        <w:numId w:val="4"/>
      </w:numPr>
    </w:pPr>
  </w:style>
  <w:style w:type="character" w:customStyle="1" w:styleId="NumerallistChar">
    <w:name w:val="Numeral list Char"/>
    <w:basedOn w:val="BodyChar"/>
    <w:link w:val="Numerallist"/>
    <w:locked/>
    <w:rsid w:val="0043639B"/>
    <w:rPr>
      <w:rFonts w:ascii="Arial" w:hAnsi="Arial" w:cs="Arial"/>
      <w:sz w:val="20"/>
      <w:szCs w:val="20"/>
      <w:lang w:val="x-none" w:eastAsia="en-US"/>
    </w:rPr>
  </w:style>
  <w:style w:type="character" w:customStyle="1" w:styleId="subscript">
    <w:name w:val="subscript"/>
    <w:basedOn w:val="DefaultParagraphFont"/>
    <w:uiPriority w:val="1"/>
    <w:qFormat/>
    <w:rsid w:val="0043639B"/>
    <w:rPr>
      <w:rFonts w:cs="Times New Roman"/>
      <w:vertAlign w:val="subscript"/>
    </w:rPr>
  </w:style>
  <w:style w:type="character" w:customStyle="1" w:styleId="NumberedlistChar">
    <w:name w:val="Numbered list Char"/>
    <w:basedOn w:val="BodyChar"/>
    <w:link w:val="Numberedlist"/>
    <w:locked/>
    <w:rsid w:val="0043639B"/>
    <w:rPr>
      <w:rFonts w:ascii="Arial" w:hAnsi="Arial" w:cs="Arial"/>
      <w:sz w:val="20"/>
      <w:szCs w:val="20"/>
      <w:lang w:val="x-none" w:eastAsia="en-US"/>
    </w:rPr>
  </w:style>
  <w:style w:type="character" w:customStyle="1" w:styleId="superscript">
    <w:name w:val="superscript"/>
    <w:basedOn w:val="DefaultParagraphFont"/>
    <w:uiPriority w:val="1"/>
    <w:qFormat/>
    <w:rsid w:val="0043639B"/>
    <w:rPr>
      <w:rFonts w:cs="Times New Roman"/>
      <w:vertAlign w:val="superscript"/>
    </w:rPr>
  </w:style>
  <w:style w:type="paragraph" w:customStyle="1" w:styleId="HeadFoot">
    <w:name w:val="Head/Foot"/>
    <w:basedOn w:val="Header"/>
    <w:link w:val="HeadFootChar"/>
    <w:qFormat/>
    <w:rsid w:val="00C019CF"/>
    <w:pPr>
      <w:tabs>
        <w:tab w:val="clear" w:pos="8640"/>
        <w:tab w:val="right" w:pos="14459"/>
      </w:tabs>
      <w:spacing w:before="120" w:after="120"/>
    </w:pPr>
    <w:rPr>
      <w:rFonts w:ascii="Arial" w:hAnsi="Arial" w:cs="Arial"/>
      <w:sz w:val="20"/>
      <w:szCs w:val="22"/>
    </w:rPr>
  </w:style>
  <w:style w:type="paragraph" w:customStyle="1" w:styleId="WalkTable">
    <w:name w:val="Walk Table"/>
    <w:basedOn w:val="Normal"/>
    <w:link w:val="WalkTableChar"/>
    <w:qFormat/>
    <w:rsid w:val="00716D43"/>
    <w:pPr>
      <w:widowControl w:val="0"/>
    </w:pPr>
    <w:rPr>
      <w:rFonts w:ascii="Arial" w:hAnsi="Arial" w:cs="Arial"/>
      <w:sz w:val="16"/>
      <w:szCs w:val="16"/>
    </w:rPr>
  </w:style>
  <w:style w:type="character" w:customStyle="1" w:styleId="HeadFootChar">
    <w:name w:val="Head/Foot Char"/>
    <w:basedOn w:val="HeaderChar"/>
    <w:link w:val="HeadFoot"/>
    <w:locked/>
    <w:rsid w:val="00C019CF"/>
    <w:rPr>
      <w:rFonts w:ascii="Arial" w:eastAsia="Times New Roman" w:hAnsi="Arial" w:cs="Arial"/>
      <w:sz w:val="20"/>
      <w:szCs w:val="24"/>
      <w:lang w:val="x-none" w:eastAsia="en-US"/>
    </w:rPr>
  </w:style>
  <w:style w:type="character" w:customStyle="1" w:styleId="WalkTableChar">
    <w:name w:val="Walk Table Char"/>
    <w:basedOn w:val="DefaultParagraphFont"/>
    <w:link w:val="WalkTable"/>
    <w:locked/>
    <w:rsid w:val="00716D43"/>
    <w:rPr>
      <w:rFonts w:ascii="Arial" w:hAnsi="Arial" w:cs="Arial"/>
      <w:sz w:val="16"/>
      <w:szCs w:val="16"/>
      <w:lang w:val="x-none" w:eastAsia="en-US"/>
    </w:rPr>
  </w:style>
  <w:style w:type="paragraph" w:customStyle="1" w:styleId="CAIELink">
    <w:name w:val="CAIE Link"/>
    <w:basedOn w:val="BodyText"/>
    <w:link w:val="CAIELinkChar"/>
    <w:rsid w:val="00497057"/>
    <w:rPr>
      <w:rFonts w:cs="Open Sans Light"/>
      <w:b/>
    </w:rPr>
  </w:style>
  <w:style w:type="character" w:customStyle="1" w:styleId="CAIELinkChar">
    <w:name w:val="CAIE Link Char"/>
    <w:basedOn w:val="BodyTextChar"/>
    <w:link w:val="CAIELink"/>
    <w:rsid w:val="00497057"/>
    <w:rPr>
      <w:rFonts w:ascii="Arial" w:hAnsi="Arial" w:cs="Open Sans Light"/>
      <w:b/>
      <w:sz w:val="20"/>
      <w:szCs w:val="20"/>
      <w:lang w:val="x-none" w:eastAsia="en-US"/>
    </w:rPr>
  </w:style>
  <w:style w:type="paragraph" w:customStyle="1" w:styleId="Ariel">
    <w:name w:val="Ariel"/>
    <w:basedOn w:val="Normal"/>
    <w:rsid w:val="00B92D1B"/>
  </w:style>
  <w:style w:type="character" w:styleId="UnresolvedMention">
    <w:name w:val="Unresolved Mention"/>
    <w:basedOn w:val="DefaultParagraphFont"/>
    <w:uiPriority w:val="99"/>
    <w:semiHidden/>
    <w:unhideWhenUsed/>
    <w:rsid w:val="00216DE3"/>
    <w:rPr>
      <w:color w:val="808080"/>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90481091">
      <w:bodyDiv w:val="1"/>
      <w:marLeft w:val="0"/>
      <w:marRight w:val="0"/>
      <w:marTop w:val="0"/>
      <w:marBottom w:val="0"/>
      <w:divBdr>
        <w:top w:val="none" w:sz="0" w:space="0" w:color="auto"/>
        <w:left w:val="none" w:sz="0" w:space="0" w:color="auto"/>
        <w:bottom w:val="none" w:sz="0" w:space="0" w:color="auto"/>
        <w:right w:val="none" w:sz="0" w:space="0" w:color="auto"/>
      </w:divBdr>
    </w:div>
    <w:div w:id="495338057">
      <w:bodyDiv w:val="1"/>
      <w:marLeft w:val="0"/>
      <w:marRight w:val="0"/>
      <w:marTop w:val="0"/>
      <w:marBottom w:val="0"/>
      <w:divBdr>
        <w:top w:val="none" w:sz="0" w:space="0" w:color="auto"/>
        <w:left w:val="none" w:sz="0" w:space="0" w:color="auto"/>
        <w:bottom w:val="none" w:sz="0" w:space="0" w:color="auto"/>
        <w:right w:val="none" w:sz="0" w:space="0" w:color="auto"/>
      </w:divBdr>
    </w:div>
    <w:div w:id="827483843">
      <w:marLeft w:val="0"/>
      <w:marRight w:val="0"/>
      <w:marTop w:val="0"/>
      <w:marBottom w:val="0"/>
      <w:divBdr>
        <w:top w:val="none" w:sz="0" w:space="0" w:color="auto"/>
        <w:left w:val="none" w:sz="0" w:space="0" w:color="auto"/>
        <w:bottom w:val="none" w:sz="0" w:space="0" w:color="auto"/>
        <w:right w:val="none" w:sz="0" w:space="0" w:color="auto"/>
      </w:divBdr>
    </w:div>
    <w:div w:id="8643648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www.cambridgeinternational.org/support" TargetMode="External"/><Relationship Id="rId21" Type="http://schemas.openxmlformats.org/officeDocument/2006/relationships/header" Target="header4.xml"/><Relationship Id="rId34" Type="http://schemas.openxmlformats.org/officeDocument/2006/relationships/footer" Target="footer5.xml"/><Relationship Id="rId42" Type="http://schemas.openxmlformats.org/officeDocument/2006/relationships/hyperlink" Target="http://indiaart.com" TargetMode="External"/><Relationship Id="rId47" Type="http://schemas.openxmlformats.org/officeDocument/2006/relationships/hyperlink" Target="http://www.slideshare.net" TargetMode="External"/><Relationship Id="rId50" Type="http://schemas.openxmlformats.org/officeDocument/2006/relationships/image" Target="media/image6.jpeg"/><Relationship Id="rId55" Type="http://schemas.openxmlformats.org/officeDocument/2006/relationships/hyperlink" Target="http://www.nationalgallery.org.uk/visiting/virtual-tours" TargetMode="External"/><Relationship Id="rId63" Type="http://schemas.openxmlformats.org/officeDocument/2006/relationships/footer" Target="footer6.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yperlink" Target="http://www.cambridgeinternational.org/support" TargetMode="External"/><Relationship Id="rId11" Type="http://schemas.openxmlformats.org/officeDocument/2006/relationships/footnotes" Target="footnotes.xml"/><Relationship Id="rId24" Type="http://schemas.openxmlformats.org/officeDocument/2006/relationships/hyperlink" Target="https://www.cambridgeinternational.org/programmes-and-qualifications/cambridge-international-as-and-a-level-art-and-design-9479/published-resources/" TargetMode="External"/><Relationship Id="rId32" Type="http://schemas.openxmlformats.org/officeDocument/2006/relationships/header" Target="header7.xml"/><Relationship Id="rId37" Type="http://schemas.openxmlformats.org/officeDocument/2006/relationships/hyperlink" Target="http://www.portraitgallery.org" TargetMode="External"/><Relationship Id="rId40" Type="http://schemas.openxmlformats.org/officeDocument/2006/relationships/hyperlink" Target="http://www.aucklandmuseum.com" TargetMode="External"/><Relationship Id="rId45" Type="http://schemas.openxmlformats.org/officeDocument/2006/relationships/hyperlink" Target="http://www.worldofwearableart.com" TargetMode="External"/><Relationship Id="rId53" Type="http://schemas.openxmlformats.org/officeDocument/2006/relationships/image" Target="media/image9.jpeg"/><Relationship Id="rId58" Type="http://schemas.openxmlformats.org/officeDocument/2006/relationships/hyperlink" Target="http://www.cambridgeinternational.or/support" TargetMode="External"/><Relationship Id="rId66"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eader" Target="header10.xml"/><Relationship Id="rId19" Type="http://schemas.openxmlformats.org/officeDocument/2006/relationships/header" Target="header3.xml"/><Relationship Id="rId14" Type="http://schemas.openxmlformats.org/officeDocument/2006/relationships/image" Target="media/image2.jpg"/><Relationship Id="rId22" Type="http://schemas.openxmlformats.org/officeDocument/2006/relationships/header" Target="header5.xml"/><Relationship Id="rId27" Type="http://schemas.openxmlformats.org/officeDocument/2006/relationships/hyperlink" Target="http://www.openoffice.org/" TargetMode="External"/><Relationship Id="rId30" Type="http://schemas.openxmlformats.org/officeDocument/2006/relationships/hyperlink" Target="http://www.cambridgeinternational.org/support" TargetMode="External"/><Relationship Id="rId35" Type="http://schemas.openxmlformats.org/officeDocument/2006/relationships/hyperlink" Target="http://www.npg.org.uk" TargetMode="External"/><Relationship Id="rId43" Type="http://schemas.openxmlformats.org/officeDocument/2006/relationships/hyperlink" Target="http://www.louvre.fr/en" TargetMode="External"/><Relationship Id="rId48" Type="http://schemas.openxmlformats.org/officeDocument/2006/relationships/image" Target="media/image4.jpeg"/><Relationship Id="rId56" Type="http://schemas.openxmlformats.org/officeDocument/2006/relationships/hyperlink" Target="http://www.cambridgeinternational.org/support" TargetMode="External"/><Relationship Id="rId64" Type="http://schemas.openxmlformats.org/officeDocument/2006/relationships/footer" Target="footer7.xml"/><Relationship Id="rId8" Type="http://schemas.openxmlformats.org/officeDocument/2006/relationships/styles" Target="styles.xml"/><Relationship Id="rId51" Type="http://schemas.openxmlformats.org/officeDocument/2006/relationships/image" Target="media/image7.jpeg"/><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cambridgeinternational.org/support" TargetMode="External"/><Relationship Id="rId33" Type="http://schemas.openxmlformats.org/officeDocument/2006/relationships/header" Target="header8.xml"/><Relationship Id="rId38" Type="http://schemas.openxmlformats.org/officeDocument/2006/relationships/hyperlink" Target="http://www.thephotographersgallery.org.uk" TargetMode="External"/><Relationship Id="rId46" Type="http://schemas.openxmlformats.org/officeDocument/2006/relationships/hyperlink" Target="http://www.studentartguide.com" TargetMode="External"/><Relationship Id="rId59" Type="http://schemas.openxmlformats.org/officeDocument/2006/relationships/hyperlink" Target="mailto:info@cambridgeinternational.org" TargetMode="External"/><Relationship Id="rId20" Type="http://schemas.openxmlformats.org/officeDocument/2006/relationships/footer" Target="footer3.xml"/><Relationship Id="rId41" Type="http://schemas.openxmlformats.org/officeDocument/2006/relationships/hyperlink" Target="http://www.tate.org.uk" TargetMode="External"/><Relationship Id="rId54" Type="http://schemas.openxmlformats.org/officeDocument/2006/relationships/header" Target="header9.xml"/><Relationship Id="rId62" Type="http://schemas.openxmlformats.org/officeDocument/2006/relationships/header" Target="header1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yperlink" Target="http://www.cambridgeinternational.org/support" TargetMode="External"/><Relationship Id="rId36" Type="http://schemas.openxmlformats.org/officeDocument/2006/relationships/hyperlink" Target="http://www.moma.org" TargetMode="External"/><Relationship Id="rId49" Type="http://schemas.openxmlformats.org/officeDocument/2006/relationships/image" Target="media/image5.jpeg"/><Relationship Id="rId57" Type="http://schemas.openxmlformats.org/officeDocument/2006/relationships/hyperlink" Target="http://www.cambridgeinternational.org/eoguide" TargetMode="External"/><Relationship Id="rId10" Type="http://schemas.openxmlformats.org/officeDocument/2006/relationships/webSettings" Target="webSettings.xml"/><Relationship Id="rId31" Type="http://schemas.openxmlformats.org/officeDocument/2006/relationships/header" Target="header6.xml"/><Relationship Id="rId44" Type="http://schemas.openxmlformats.org/officeDocument/2006/relationships/hyperlink" Target="http://www.textileartist.org" TargetMode="External"/><Relationship Id="rId52" Type="http://schemas.openxmlformats.org/officeDocument/2006/relationships/image" Target="media/image8.jpeg"/><Relationship Id="rId60" Type="http://schemas.openxmlformats.org/officeDocument/2006/relationships/hyperlink" Target="http://www.cambridgeinternational.org" TargetMode="External"/><Relationship Id="rId65" Type="http://schemas.openxmlformats.org/officeDocument/2006/relationships/fontTable" Target="fontTable.xml"/><Relationship Id="rId9" Type="http://schemas.openxmlformats.org/officeDocument/2006/relationships/settings" Target="settings.xml"/><Relationship Id="rId13" Type="http://schemas.openxmlformats.org/officeDocument/2006/relationships/image" Target="media/image1.jpg"/><Relationship Id="rId18" Type="http://schemas.openxmlformats.org/officeDocument/2006/relationships/footer" Target="footer2.xml"/><Relationship Id="rId39" Type="http://schemas.openxmlformats.org/officeDocument/2006/relationships/hyperlink" Target="http://www.vam.ac.uk"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7VPTP7ZE6X33-363670939-1340</_dlc_DocId>
    <_dlc_DocIdUrl xmlns="9ad1216b-cdc1-40e2-a0c2-94597fd44697">
      <Url>https://cambridgeorg.sharepoint.com/sites/cie/education/pd/Curriculum_Support/_layouts/15/DocIdRedir.aspx?ID=7VPTP7ZE6X33-363670939-1340</Url>
      <Description>7VPTP7ZE6X33-363670939-1340</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034836F79BBC34E92A4ACA102047425" ma:contentTypeVersion="4" ma:contentTypeDescription="Create a new document." ma:contentTypeScope="" ma:versionID="72389db5435a9660dec8fbfdd0c966b1">
  <xsd:schema xmlns:xsd="http://www.w3.org/2001/XMLSchema" xmlns:xs="http://www.w3.org/2001/XMLSchema" xmlns:p="http://schemas.microsoft.com/office/2006/metadata/properties" xmlns:ns2="23ef5532-8139-4f9f-8b5e-72e3fd441b7c" xmlns:ns3="66055572-6b70-467f-875f-ae65d4397986" targetNamespace="http://schemas.microsoft.com/office/2006/metadata/properties" ma:root="true" ma:fieldsID="b87ba6a9d841de6dcfbeaa0322a1e261" ns2:_="" ns3:_="">
    <xsd:import namespace="23ef5532-8139-4f9f-8b5e-72e3fd441b7c"/>
    <xsd:import namespace="66055572-6b70-467f-875f-ae65d4397986"/>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ef5532-8139-4f9f-8b5e-72e3fd441b7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6055572-6b70-467f-875f-ae65d439798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t:contentTypeSchema xmlns:ct="http://schemas.microsoft.com/office/2006/metadata/contentType" xmlns:ma="http://schemas.microsoft.com/office/2006/metadata/properties/metaAttributes" ct:_="" ma:_="" ma:contentTypeName="Document" ma:contentTypeID="0x01010061ECCC0805196646A1375D0F3D2AD59A" ma:contentTypeVersion="9" ma:contentTypeDescription="Create a new document." ma:contentTypeScope="" ma:versionID="b0bb4e4d2b844b9bb7f505abce4c8865">
  <xsd:schema xmlns:xsd="http://www.w3.org/2001/XMLSchema" xmlns:xs="http://www.w3.org/2001/XMLSchema" xmlns:p="http://schemas.microsoft.com/office/2006/metadata/properties" xmlns:ns2="9ad1216b-cdc1-40e2-a0c2-94597fd44697" xmlns:ns3="a987b4be-a292-4396-99bc-7b5470350a43" targetNamespace="http://schemas.microsoft.com/office/2006/metadata/properties" ma:root="true" ma:fieldsID="afd92c0be8426c8861a579c81109390f" ns2:_="" ns3:_="">
    <xsd:import namespace="9ad1216b-cdc1-40e2-a0c2-94597fd44697"/>
    <xsd:import namespace="a987b4be-a292-4396-99bc-7b5470350a43"/>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87b4be-a292-4396-99bc-7b5470350a4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B06BF53E-66CC-44C0-9447-3687CF4CC858}">
  <ds:schemaRefs>
    <ds:schemaRef ds:uri="http://schemas.microsoft.com/sharepoint/events"/>
  </ds:schemaRefs>
</ds:datastoreItem>
</file>

<file path=customXml/itemProps2.xml><?xml version="1.0" encoding="utf-8"?>
<ds:datastoreItem xmlns:ds="http://schemas.openxmlformats.org/officeDocument/2006/customXml" ds:itemID="{06382E8B-AA4A-40A7-9685-8F5A1E31EE75}">
  <ds:schemaRefs>
    <ds:schemaRef ds:uri="http://schemas.microsoft.com/office/2006/metadata/properties"/>
    <ds:schemaRef ds:uri="http://schemas.microsoft.com/office/infopath/2007/PartnerControls"/>
    <ds:schemaRef ds:uri="23ef5532-8139-4f9f-8b5e-72e3fd441b7c"/>
  </ds:schemaRefs>
</ds:datastoreItem>
</file>

<file path=customXml/itemProps3.xml><?xml version="1.0" encoding="utf-8"?>
<ds:datastoreItem xmlns:ds="http://schemas.openxmlformats.org/officeDocument/2006/customXml" ds:itemID="{E4418CBE-C866-4B41-B78C-0107E50B5FB5}">
  <ds:schemaRefs>
    <ds:schemaRef ds:uri="http://schemas.microsoft.com/sharepoint/v3/contenttype/forms"/>
  </ds:schemaRefs>
</ds:datastoreItem>
</file>

<file path=customXml/itemProps4.xml><?xml version="1.0" encoding="utf-8"?>
<ds:datastoreItem xmlns:ds="http://schemas.openxmlformats.org/officeDocument/2006/customXml" ds:itemID="{753FF767-2D3F-4A82-977F-A4E019BFC9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ef5532-8139-4f9f-8b5e-72e3fd441b7c"/>
    <ds:schemaRef ds:uri="66055572-6b70-467f-875f-ae65d43979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A185CB7-C3A5-4966-8087-7D66016E0CBE}"/>
</file>

<file path=customXml/itemProps6.xml><?xml version="1.0" encoding="utf-8"?>
<ds:datastoreItem xmlns:ds="http://schemas.openxmlformats.org/officeDocument/2006/customXml" ds:itemID="{5E24B3CD-8D9C-48BE-88C6-81830A619F8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38</Pages>
  <Words>9951</Words>
  <Characters>55423</Characters>
  <Application>Microsoft Office Word</Application>
  <DocSecurity>0</DocSecurity>
  <Lines>461</Lines>
  <Paragraphs>130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65244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2022-11-07T09:32:00Z</dcterms:created>
  <dcterms:modified xsi:type="dcterms:W3CDTF">2022-11-07T10:21:00Z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0x01010061ECCC0805196646A1375D0F3D2AD59A</vt:lpwstr>
  </property>
  <property fmtid="{D5CDD505-2E9C-101B-9397-08002B2CF9AE}" pid="3" name="_dlc_DocIdItemGuid">
    <vt:lpwstr>5c1aea5e-71bf-460d-8975-af5a4ef54a80</vt:lpwstr>
  </property>
</Properties>
</file>