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1D2121F8" w14:textId="385FEC57" w:rsidR="004C6B31" w:rsidRPr="00134488" w:rsidRDefault="007711C9" w:rsidP="007711C9">
      <w:pPr>
        <w:pStyle w:val="SupportType"/>
        <w:ind w:left="0"/>
        <w:rPr>
          <w:sz w:val="28"/>
          <w:szCs w:val="28"/>
        </w:rPr>
      </w:pPr>
      <w:r>
        <w:drawing>
          <wp:anchor distT="0" distB="0" distL="114300" distR="114300" simplePos="0" relativeHeight="251658240" behindDoc="0" locked="0" layoutInCell="1" allowOverlap="1" wp14:anchorId="05289F31" wp14:editId="6631ADDE">
            <wp:simplePos x="0" y="0"/>
            <wp:positionH relativeFrom="column">
              <wp:posOffset>-205740</wp:posOffset>
            </wp:positionH>
            <wp:positionV relativeFrom="paragraph">
              <wp:posOffset>-352425</wp:posOffset>
            </wp:positionV>
            <wp:extent cx="2795270" cy="449580"/>
            <wp:effectExtent l="0" t="0" r="5080" b="7620"/>
            <wp:wrapNone/>
            <wp:docPr id="2" name="Picture 2"/>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2">
                      <a:extLst>
                        <a:ext uri="{28A0092B-C50C-407E-A947-70E740481C1C}">
                          <a14:useLocalDpi xmlns:a14="http://schemas.microsoft.com/office/drawing/2010/main" val="0"/>
                        </a:ext>
                      </a:extLst>
                    </a:blip>
                    <a:stretch>
                      <a:fillRect/>
                    </a:stretch>
                  </pic:blipFill>
                  <pic:spPr>
                    <a:xfrm>
                      <a:off x="0" y="0"/>
                      <a:ext cx="2795270" cy="449580"/>
                    </a:xfrm>
                    <a:prstGeom prst="rect">
                      <a:avLst/>
                    </a:prstGeom>
                  </pic:spPr>
                </pic:pic>
              </a:graphicData>
            </a:graphic>
            <wp14:sizeRelH relativeFrom="page">
              <wp14:pctWidth>0</wp14:pctWidth>
            </wp14:sizeRelH>
            <wp14:sizeRelV relativeFrom="page">
              <wp14:pctHeight>0</wp14:pctHeight>
            </wp14:sizeRelV>
          </wp:anchor>
        </w:drawing>
      </w:r>
    </w:p>
    <w:p w14:paraId="1B20FACB" w14:textId="1DA120AF" w:rsidR="004C6B31" w:rsidRPr="004C6B31" w:rsidRDefault="004C6B31" w:rsidP="00E044F9">
      <w:pPr>
        <w:pStyle w:val="SupportType"/>
      </w:pPr>
    </w:p>
    <w:p w14:paraId="3425999E" w14:textId="65499935" w:rsidR="009A6143" w:rsidRPr="002720FC" w:rsidRDefault="00E044F9" w:rsidP="006F0A36">
      <w:pPr>
        <w:pStyle w:val="SupportType"/>
        <w:spacing w:before="0"/>
        <w:ind w:left="0"/>
        <w:rPr>
          <w:rFonts w:cs="Open Sans Light"/>
          <w:szCs w:val="52"/>
        </w:rPr>
      </w:pPr>
      <w:r w:rsidRPr="00161BDF">
        <w:rPr>
          <w:rFonts w:cs="Open Sans Light"/>
          <w:szCs w:val="52"/>
        </w:rPr>
        <w:t>Scheme of Work</w:t>
      </w:r>
    </w:p>
    <w:p w14:paraId="0B31D07F" w14:textId="74A12985" w:rsidR="009B3DA9" w:rsidRPr="00161BDF" w:rsidRDefault="009B3DA9" w:rsidP="0005631D">
      <w:pPr>
        <w:pStyle w:val="Qualification"/>
        <w:spacing w:before="240"/>
        <w:rPr>
          <w:rFonts w:cs="Open Sans Light"/>
        </w:rPr>
      </w:pPr>
      <w:r w:rsidRPr="00161BDF">
        <w:rPr>
          <w:rFonts w:cs="Open Sans Light"/>
        </w:rPr>
        <w:t xml:space="preserve">Cambridge </w:t>
      </w:r>
      <w:r w:rsidR="0023443A" w:rsidRPr="00161BDF">
        <w:rPr>
          <w:rFonts w:cs="Open Sans Light"/>
        </w:rPr>
        <w:t>International AS &amp; A Level</w:t>
      </w:r>
    </w:p>
    <w:p w14:paraId="6B813E8F" w14:textId="0C001243" w:rsidR="009B3DA9" w:rsidRPr="00161BDF" w:rsidRDefault="00677E23" w:rsidP="006F0A36">
      <w:pPr>
        <w:rPr>
          <w:rFonts w:ascii="Bliss Pro Regular" w:hAnsi="Bliss Pro Regular" w:cs="Open Sans Light"/>
          <w:color w:val="E21951"/>
          <w:sz w:val="52"/>
          <w:szCs w:val="52"/>
        </w:rPr>
      </w:pPr>
      <w:r>
        <w:rPr>
          <w:rStyle w:val="SubjectChar"/>
          <w:rFonts w:cs="Open Sans Light"/>
        </w:rPr>
        <w:t>Psychology</w:t>
      </w:r>
      <w:r w:rsidR="00D23F71" w:rsidRPr="002D7381">
        <w:rPr>
          <w:rFonts w:ascii="Bliss Pro Regular" w:hAnsi="Bliss Pro Regular" w:cs="Open Sans Light"/>
          <w:color w:val="E21951"/>
          <w:sz w:val="52"/>
          <w:szCs w:val="52"/>
        </w:rPr>
        <w:t xml:space="preserve"> </w:t>
      </w:r>
      <w:r>
        <w:rPr>
          <w:rStyle w:val="S-CodeChar"/>
          <w:rFonts w:cs="Open Sans Light"/>
        </w:rPr>
        <w:t>999</w:t>
      </w:r>
      <w:r w:rsidR="00D23F71" w:rsidRPr="002D7381">
        <w:rPr>
          <w:rStyle w:val="S-CodeChar"/>
          <w:rFonts w:cs="Open Sans Light"/>
        </w:rPr>
        <w:t>0</w:t>
      </w:r>
    </w:p>
    <w:p w14:paraId="5849E7F0" w14:textId="125FFB6C" w:rsidR="00042BFC" w:rsidRPr="002D7381" w:rsidRDefault="00042BFC" w:rsidP="006F0A36">
      <w:pPr>
        <w:pStyle w:val="Forexaminationfrom"/>
        <w:ind w:left="0"/>
        <w:rPr>
          <w:rFonts w:cs="Open Sans Light"/>
        </w:rPr>
      </w:pPr>
    </w:p>
    <w:p w14:paraId="2653C2EC" w14:textId="6EF4934F" w:rsidR="00F116EA" w:rsidRDefault="00350B87" w:rsidP="006F0A36">
      <w:pPr>
        <w:pStyle w:val="Forexaminationfrom"/>
        <w:ind w:left="0"/>
        <w:rPr>
          <w:rFonts w:ascii="Bliss Pro Light" w:hAnsi="Bliss Pro Light" w:cs="Open Sans Light"/>
          <w:szCs w:val="24"/>
        </w:rPr>
      </w:pPr>
      <w:r>
        <w:rPr>
          <w:noProof/>
        </w:rPr>
        <w:drawing>
          <wp:anchor distT="0" distB="0" distL="114300" distR="114300" simplePos="0" relativeHeight="251658243" behindDoc="0" locked="0" layoutInCell="1" allowOverlap="1" wp14:anchorId="6F9BD288" wp14:editId="55F025BD">
            <wp:simplePos x="0" y="0"/>
            <wp:positionH relativeFrom="margin">
              <wp:posOffset>5943600</wp:posOffset>
            </wp:positionH>
            <wp:positionV relativeFrom="margin">
              <wp:posOffset>2332990</wp:posOffset>
            </wp:positionV>
            <wp:extent cx="2185035" cy="2879725"/>
            <wp:effectExtent l="0" t="0" r="5715" b="0"/>
            <wp:wrapNone/>
            <wp:docPr id="3" name="Picture 16"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16" descr="Icon&#10;&#10;Description automatically generated"/>
                    <pic:cNvPicPr>
                      <a:picLocks noChangeAspect="1" noChangeArrowheads="1"/>
                    </pic:cNvPicPr>
                  </pic:nvPicPr>
                  <pic:blipFill>
                    <a:blip r:embed="rId13">
                      <a:extLst>
                        <a:ext uri="{28A0092B-C50C-407E-A947-70E740481C1C}">
                          <a14:useLocalDpi xmlns:a14="http://schemas.microsoft.com/office/drawing/2010/main" val="0"/>
                        </a:ext>
                      </a:extLst>
                    </a:blip>
                    <a:stretch>
                      <a:fillRect/>
                    </a:stretch>
                  </pic:blipFill>
                  <pic:spPr bwMode="auto">
                    <a:xfrm>
                      <a:off x="0" y="0"/>
                      <a:ext cx="2185035" cy="2879725"/>
                    </a:xfrm>
                    <a:prstGeom prst="rect">
                      <a:avLst/>
                    </a:prstGeom>
                    <a:noFill/>
                    <a:ln>
                      <a:noFill/>
                    </a:ln>
                  </pic:spPr>
                </pic:pic>
              </a:graphicData>
            </a:graphic>
            <wp14:sizeRelH relativeFrom="page">
              <wp14:pctWidth>0</wp14:pctWidth>
            </wp14:sizeRelH>
            <wp14:sizeRelV relativeFrom="page">
              <wp14:pctHeight>0</wp14:pctHeight>
            </wp14:sizeRelV>
          </wp:anchor>
        </w:drawing>
      </w:r>
      <w:r w:rsidR="00E044F9" w:rsidRPr="00161BDF">
        <w:rPr>
          <w:rFonts w:ascii="Bliss Pro Light" w:hAnsi="Bliss Pro Light" w:cs="Open Sans Light"/>
          <w:szCs w:val="24"/>
        </w:rPr>
        <w:t>F</w:t>
      </w:r>
      <w:r w:rsidR="009B3DA9" w:rsidRPr="00161BDF">
        <w:rPr>
          <w:rFonts w:ascii="Bliss Pro Light" w:hAnsi="Bliss Pro Light" w:cs="Open Sans Light"/>
          <w:szCs w:val="24"/>
        </w:rPr>
        <w:t xml:space="preserve">or examination </w:t>
      </w:r>
      <w:r w:rsidR="00063C5B">
        <w:rPr>
          <w:rFonts w:ascii="Bliss Pro Light" w:hAnsi="Bliss Pro Light" w:cs="Open Sans Light"/>
          <w:szCs w:val="24"/>
        </w:rPr>
        <w:t>from</w:t>
      </w:r>
      <w:r w:rsidR="00D1644A">
        <w:rPr>
          <w:rFonts w:ascii="Bliss Pro Light" w:hAnsi="Bliss Pro Light" w:cs="Open Sans Light"/>
          <w:szCs w:val="24"/>
        </w:rPr>
        <w:t xml:space="preserve"> </w:t>
      </w:r>
      <w:r w:rsidR="009B3DA9" w:rsidRPr="00161BDF">
        <w:rPr>
          <w:rFonts w:ascii="Bliss Pro Light" w:hAnsi="Bliss Pro Light" w:cs="Open Sans Light"/>
          <w:szCs w:val="24"/>
        </w:rPr>
        <w:t>20</w:t>
      </w:r>
      <w:r w:rsidR="00677E23">
        <w:rPr>
          <w:rFonts w:ascii="Bliss Pro Light" w:hAnsi="Bliss Pro Light" w:cs="Open Sans Light"/>
          <w:szCs w:val="24"/>
        </w:rPr>
        <w:t>24</w:t>
      </w:r>
    </w:p>
    <w:p w14:paraId="37C41FEE" w14:textId="7A09CC64" w:rsidR="002B1D8D" w:rsidRDefault="002B1D8D" w:rsidP="006F0A36">
      <w:pPr>
        <w:pStyle w:val="Forexaminationfrom"/>
        <w:ind w:left="0"/>
        <w:rPr>
          <w:rFonts w:ascii="Bliss Pro Light" w:hAnsi="Bliss Pro Light" w:cs="Open Sans Light"/>
          <w:szCs w:val="24"/>
        </w:rPr>
      </w:pPr>
    </w:p>
    <w:p w14:paraId="7897BF45" w14:textId="7D49051A" w:rsidR="00E044F9" w:rsidRPr="00621F92" w:rsidRDefault="00E044F9" w:rsidP="00621F92">
      <w:pPr>
        <w:ind w:left="-142"/>
        <w:jc w:val="center"/>
        <w:rPr>
          <w:rFonts w:ascii="Calisto MT" w:hAnsi="Calisto MT"/>
          <w:sz w:val="28"/>
          <w:szCs w:val="28"/>
        </w:rPr>
        <w:sectPr w:rsidR="00E044F9" w:rsidRPr="00621F92" w:rsidSect="00737689">
          <w:headerReference w:type="even" r:id="rId14"/>
          <w:headerReference w:type="default" r:id="rId15"/>
          <w:footerReference w:type="even" r:id="rId16"/>
          <w:footerReference w:type="default" r:id="rId17"/>
          <w:headerReference w:type="first" r:id="rId18"/>
          <w:footerReference w:type="first" r:id="rId19"/>
          <w:pgSz w:w="16840" w:h="11900" w:orient="landscape" w:code="9"/>
          <w:pgMar w:top="1134" w:right="1134" w:bottom="1134" w:left="1134" w:header="567" w:footer="567" w:gutter="0"/>
          <w:cols w:space="708"/>
          <w:titlePg/>
          <w:docGrid w:linePitch="326"/>
        </w:sectPr>
      </w:pPr>
    </w:p>
    <w:p w14:paraId="46D1664C" w14:textId="77777777" w:rsidR="00737689" w:rsidRDefault="00737689" w:rsidP="00081315">
      <w:pPr>
        <w:rPr>
          <w:rFonts w:ascii="Arial" w:hAnsi="Arial" w:cs="Arial"/>
          <w:sz w:val="20"/>
          <w:szCs w:val="20"/>
        </w:rPr>
      </w:pPr>
      <w:bookmarkStart w:id="0" w:name="_Toc442785067"/>
      <w:bookmarkStart w:id="1" w:name="Contents"/>
    </w:p>
    <w:p w14:paraId="5807B414" w14:textId="77777777" w:rsidR="00737689" w:rsidRDefault="00737689" w:rsidP="00081315">
      <w:pPr>
        <w:rPr>
          <w:rFonts w:ascii="Arial" w:hAnsi="Arial" w:cs="Arial"/>
          <w:sz w:val="20"/>
          <w:szCs w:val="20"/>
        </w:rPr>
      </w:pPr>
    </w:p>
    <w:p w14:paraId="65D910E2" w14:textId="77777777" w:rsidR="00737689" w:rsidRDefault="00737689" w:rsidP="00081315">
      <w:pPr>
        <w:rPr>
          <w:rFonts w:ascii="Arial" w:hAnsi="Arial" w:cs="Arial"/>
          <w:sz w:val="20"/>
          <w:szCs w:val="20"/>
        </w:rPr>
      </w:pPr>
    </w:p>
    <w:p w14:paraId="12D8D6FE" w14:textId="23BC8D5D" w:rsidR="00737689" w:rsidRDefault="00737689" w:rsidP="00081315">
      <w:pPr>
        <w:rPr>
          <w:rFonts w:ascii="Arial" w:hAnsi="Arial" w:cs="Arial"/>
          <w:sz w:val="20"/>
          <w:szCs w:val="20"/>
        </w:rPr>
      </w:pPr>
    </w:p>
    <w:p w14:paraId="13880061" w14:textId="638349AD" w:rsidR="00737689" w:rsidRDefault="00737689" w:rsidP="00081315">
      <w:pPr>
        <w:rPr>
          <w:rFonts w:ascii="Arial" w:hAnsi="Arial" w:cs="Arial"/>
          <w:sz w:val="20"/>
          <w:szCs w:val="20"/>
        </w:rPr>
      </w:pPr>
    </w:p>
    <w:p w14:paraId="3EAE53C8" w14:textId="40D0E2A4" w:rsidR="00737689" w:rsidRDefault="00737689" w:rsidP="00081315">
      <w:pPr>
        <w:rPr>
          <w:rFonts w:ascii="Arial" w:hAnsi="Arial" w:cs="Arial"/>
          <w:sz w:val="20"/>
          <w:szCs w:val="20"/>
        </w:rPr>
      </w:pPr>
    </w:p>
    <w:p w14:paraId="28939641" w14:textId="40F80BF0" w:rsidR="00737689" w:rsidRDefault="00737689" w:rsidP="00081315">
      <w:pPr>
        <w:rPr>
          <w:rFonts w:ascii="Arial" w:hAnsi="Arial" w:cs="Arial"/>
          <w:sz w:val="20"/>
          <w:szCs w:val="20"/>
        </w:rPr>
      </w:pPr>
    </w:p>
    <w:p w14:paraId="06EEC53E" w14:textId="77777777" w:rsidR="00737689" w:rsidRDefault="00737689" w:rsidP="00081315">
      <w:pPr>
        <w:rPr>
          <w:rFonts w:ascii="Arial" w:hAnsi="Arial" w:cs="Arial"/>
          <w:sz w:val="20"/>
          <w:szCs w:val="20"/>
        </w:rPr>
      </w:pPr>
    </w:p>
    <w:p w14:paraId="6F185578" w14:textId="77777777" w:rsidR="00621F92" w:rsidRDefault="00621F92" w:rsidP="00081315">
      <w:pPr>
        <w:rPr>
          <w:rFonts w:ascii="Arial" w:hAnsi="Arial" w:cs="Arial"/>
          <w:sz w:val="20"/>
          <w:szCs w:val="20"/>
        </w:rPr>
      </w:pPr>
    </w:p>
    <w:p w14:paraId="264EA0B0" w14:textId="77777777" w:rsidR="00621F92" w:rsidRDefault="00621F92" w:rsidP="00081315">
      <w:pPr>
        <w:rPr>
          <w:rFonts w:ascii="Arial" w:hAnsi="Arial" w:cs="Arial"/>
          <w:sz w:val="20"/>
          <w:szCs w:val="20"/>
        </w:rPr>
      </w:pPr>
    </w:p>
    <w:p w14:paraId="49DEA2EC" w14:textId="77777777" w:rsidR="00621F92" w:rsidRDefault="00621F92" w:rsidP="00081315">
      <w:pPr>
        <w:rPr>
          <w:rFonts w:ascii="Arial" w:hAnsi="Arial" w:cs="Arial"/>
          <w:sz w:val="20"/>
          <w:szCs w:val="20"/>
        </w:rPr>
      </w:pPr>
    </w:p>
    <w:p w14:paraId="60B654DF" w14:textId="77777777" w:rsidR="00621F92" w:rsidRDefault="00621F92" w:rsidP="00081315">
      <w:pPr>
        <w:rPr>
          <w:rFonts w:ascii="Arial" w:hAnsi="Arial" w:cs="Arial"/>
          <w:sz w:val="20"/>
          <w:szCs w:val="20"/>
        </w:rPr>
      </w:pPr>
    </w:p>
    <w:p w14:paraId="144AF650" w14:textId="77777777" w:rsidR="00621F92" w:rsidRDefault="00621F92" w:rsidP="00081315">
      <w:pPr>
        <w:rPr>
          <w:rFonts w:ascii="Arial" w:hAnsi="Arial" w:cs="Arial"/>
          <w:sz w:val="20"/>
          <w:szCs w:val="20"/>
        </w:rPr>
      </w:pPr>
    </w:p>
    <w:p w14:paraId="6F8440DA" w14:textId="77777777" w:rsidR="00621F92" w:rsidRDefault="00621F92" w:rsidP="00081315">
      <w:pPr>
        <w:rPr>
          <w:rFonts w:ascii="Arial" w:hAnsi="Arial" w:cs="Arial"/>
          <w:sz w:val="20"/>
          <w:szCs w:val="20"/>
        </w:rPr>
      </w:pPr>
    </w:p>
    <w:p w14:paraId="31CA1538" w14:textId="77777777" w:rsidR="00621F92" w:rsidRDefault="00621F92" w:rsidP="00081315">
      <w:pPr>
        <w:rPr>
          <w:rFonts w:ascii="Arial" w:hAnsi="Arial" w:cs="Arial"/>
          <w:sz w:val="20"/>
          <w:szCs w:val="20"/>
        </w:rPr>
      </w:pPr>
    </w:p>
    <w:p w14:paraId="0CD78380" w14:textId="77777777" w:rsidR="00621F92" w:rsidRDefault="00621F92" w:rsidP="00081315">
      <w:pPr>
        <w:rPr>
          <w:rFonts w:ascii="Arial" w:hAnsi="Arial" w:cs="Arial"/>
          <w:sz w:val="20"/>
          <w:szCs w:val="20"/>
        </w:rPr>
      </w:pPr>
    </w:p>
    <w:p w14:paraId="1FB239A4" w14:textId="77777777" w:rsidR="00621F92" w:rsidRDefault="00621F92" w:rsidP="00081315">
      <w:pPr>
        <w:rPr>
          <w:rFonts w:ascii="Arial" w:hAnsi="Arial" w:cs="Arial"/>
          <w:sz w:val="20"/>
          <w:szCs w:val="20"/>
        </w:rPr>
      </w:pPr>
    </w:p>
    <w:p w14:paraId="7FD9833A" w14:textId="77777777" w:rsidR="00621F92" w:rsidRDefault="00621F92" w:rsidP="00081315">
      <w:pPr>
        <w:rPr>
          <w:rFonts w:ascii="Arial" w:hAnsi="Arial" w:cs="Arial"/>
          <w:sz w:val="20"/>
          <w:szCs w:val="20"/>
        </w:rPr>
      </w:pPr>
    </w:p>
    <w:p w14:paraId="5D67667D" w14:textId="77777777" w:rsidR="00621F92" w:rsidRDefault="00621F92" w:rsidP="00081315">
      <w:pPr>
        <w:rPr>
          <w:rFonts w:ascii="Arial" w:hAnsi="Arial" w:cs="Arial"/>
          <w:sz w:val="20"/>
          <w:szCs w:val="20"/>
        </w:rPr>
      </w:pPr>
    </w:p>
    <w:p w14:paraId="709A0CD6" w14:textId="77777777" w:rsidR="00621F92" w:rsidRDefault="00621F92" w:rsidP="00081315">
      <w:pPr>
        <w:rPr>
          <w:rFonts w:ascii="Arial" w:hAnsi="Arial" w:cs="Arial"/>
          <w:sz w:val="20"/>
          <w:szCs w:val="20"/>
        </w:rPr>
      </w:pPr>
    </w:p>
    <w:p w14:paraId="40592BF1" w14:textId="77777777" w:rsidR="00621F92" w:rsidRDefault="00621F92" w:rsidP="00081315">
      <w:pPr>
        <w:rPr>
          <w:rFonts w:ascii="Arial" w:hAnsi="Arial" w:cs="Arial"/>
          <w:sz w:val="20"/>
          <w:szCs w:val="20"/>
        </w:rPr>
      </w:pPr>
    </w:p>
    <w:p w14:paraId="3276534D" w14:textId="77777777" w:rsidR="00621F92" w:rsidRDefault="00621F92" w:rsidP="00081315">
      <w:pPr>
        <w:rPr>
          <w:rFonts w:ascii="Arial" w:hAnsi="Arial" w:cs="Arial"/>
          <w:sz w:val="20"/>
          <w:szCs w:val="20"/>
        </w:rPr>
      </w:pPr>
    </w:p>
    <w:p w14:paraId="75DD2247" w14:textId="77777777" w:rsidR="00621F92" w:rsidRDefault="00621F92" w:rsidP="00081315">
      <w:pPr>
        <w:rPr>
          <w:rFonts w:ascii="Arial" w:hAnsi="Arial" w:cs="Arial"/>
          <w:sz w:val="20"/>
          <w:szCs w:val="20"/>
        </w:rPr>
      </w:pPr>
    </w:p>
    <w:p w14:paraId="2047991A" w14:textId="77777777" w:rsidR="00621F92" w:rsidRDefault="00621F92" w:rsidP="00081315">
      <w:pPr>
        <w:rPr>
          <w:rFonts w:ascii="Arial" w:hAnsi="Arial" w:cs="Arial"/>
          <w:sz w:val="20"/>
          <w:szCs w:val="20"/>
        </w:rPr>
      </w:pPr>
    </w:p>
    <w:p w14:paraId="4429CEEE" w14:textId="77777777" w:rsidR="00621F92" w:rsidRDefault="00621F92" w:rsidP="00081315">
      <w:pPr>
        <w:rPr>
          <w:rFonts w:ascii="Arial" w:hAnsi="Arial" w:cs="Arial"/>
          <w:sz w:val="20"/>
          <w:szCs w:val="20"/>
        </w:rPr>
      </w:pPr>
    </w:p>
    <w:p w14:paraId="423C1906" w14:textId="77777777" w:rsidR="00621F92" w:rsidRDefault="00621F92" w:rsidP="00081315">
      <w:pPr>
        <w:rPr>
          <w:rFonts w:ascii="Arial" w:hAnsi="Arial" w:cs="Arial"/>
          <w:sz w:val="20"/>
          <w:szCs w:val="20"/>
        </w:rPr>
      </w:pPr>
    </w:p>
    <w:p w14:paraId="02BA9544" w14:textId="77777777" w:rsidR="00621F92" w:rsidRDefault="00621F92" w:rsidP="00081315">
      <w:pPr>
        <w:rPr>
          <w:rFonts w:ascii="Arial" w:hAnsi="Arial" w:cs="Arial"/>
          <w:sz w:val="20"/>
          <w:szCs w:val="20"/>
        </w:rPr>
      </w:pPr>
    </w:p>
    <w:p w14:paraId="66131A86" w14:textId="77777777" w:rsidR="00621F92" w:rsidRDefault="00621F92" w:rsidP="00081315">
      <w:pPr>
        <w:rPr>
          <w:rFonts w:ascii="Arial" w:hAnsi="Arial" w:cs="Arial"/>
          <w:sz w:val="20"/>
          <w:szCs w:val="20"/>
        </w:rPr>
      </w:pPr>
    </w:p>
    <w:p w14:paraId="01685FCA" w14:textId="77777777" w:rsidR="00621F92" w:rsidRDefault="00621F92" w:rsidP="00081315">
      <w:pPr>
        <w:rPr>
          <w:rFonts w:ascii="Arial" w:hAnsi="Arial" w:cs="Arial"/>
          <w:sz w:val="20"/>
          <w:szCs w:val="20"/>
        </w:rPr>
      </w:pPr>
    </w:p>
    <w:p w14:paraId="661108B0" w14:textId="77777777" w:rsidR="00621F92" w:rsidRDefault="00621F92" w:rsidP="00081315">
      <w:pPr>
        <w:rPr>
          <w:rFonts w:ascii="Arial" w:hAnsi="Arial" w:cs="Arial"/>
          <w:sz w:val="20"/>
          <w:szCs w:val="20"/>
        </w:rPr>
      </w:pPr>
    </w:p>
    <w:p w14:paraId="79964BF2" w14:textId="77777777" w:rsidR="00621F92" w:rsidRDefault="00621F92" w:rsidP="00081315">
      <w:pPr>
        <w:rPr>
          <w:rFonts w:ascii="Arial" w:hAnsi="Arial" w:cs="Arial"/>
          <w:sz w:val="20"/>
          <w:szCs w:val="20"/>
        </w:rPr>
      </w:pPr>
    </w:p>
    <w:p w14:paraId="2C10376D" w14:textId="650AACB2" w:rsidR="00621F92" w:rsidRDefault="00621F92" w:rsidP="00081315">
      <w:pPr>
        <w:rPr>
          <w:rFonts w:ascii="Arial" w:hAnsi="Arial" w:cs="Arial"/>
          <w:sz w:val="20"/>
          <w:szCs w:val="20"/>
        </w:rPr>
      </w:pPr>
    </w:p>
    <w:p w14:paraId="5EA53C80" w14:textId="77777777" w:rsidR="00F4573C" w:rsidRDefault="00F4573C" w:rsidP="00081315">
      <w:pPr>
        <w:rPr>
          <w:rFonts w:ascii="Arial" w:hAnsi="Arial" w:cs="Arial"/>
          <w:sz w:val="20"/>
          <w:szCs w:val="20"/>
        </w:rPr>
      </w:pPr>
    </w:p>
    <w:p w14:paraId="5FDD6C56" w14:textId="77777777" w:rsidR="00621F92" w:rsidRDefault="00621F92" w:rsidP="00081315">
      <w:pPr>
        <w:rPr>
          <w:rFonts w:ascii="Arial" w:hAnsi="Arial" w:cs="Arial"/>
          <w:sz w:val="20"/>
          <w:szCs w:val="20"/>
        </w:rPr>
      </w:pPr>
    </w:p>
    <w:p w14:paraId="7754DF3D" w14:textId="0F22D064" w:rsidR="00081315" w:rsidRPr="00D147D6" w:rsidRDefault="00081315" w:rsidP="00081315">
      <w:pPr>
        <w:rPr>
          <w:rFonts w:ascii="Arial" w:hAnsi="Arial" w:cs="Arial"/>
          <w:sz w:val="20"/>
          <w:szCs w:val="20"/>
        </w:rPr>
      </w:pPr>
      <w:r w:rsidRPr="003B7BE6">
        <w:rPr>
          <w:rFonts w:ascii="Arial" w:hAnsi="Arial" w:cs="Arial"/>
          <w:sz w:val="20"/>
          <w:szCs w:val="20"/>
        </w:rPr>
        <w:t>© Cambridge University Press &amp; Assessment</w:t>
      </w:r>
      <w:r w:rsidRPr="003B7BE6">
        <w:rPr>
          <w:rFonts w:ascii="Arial" w:hAnsi="Arial" w:cs="Arial"/>
          <w:color w:val="FF0000"/>
          <w:sz w:val="20"/>
          <w:szCs w:val="20"/>
        </w:rPr>
        <w:t xml:space="preserve"> </w:t>
      </w:r>
      <w:r w:rsidR="000473DB" w:rsidRPr="00677E23">
        <w:rPr>
          <w:rFonts w:ascii="Arial" w:hAnsi="Arial" w:cs="Arial"/>
          <w:sz w:val="20"/>
          <w:szCs w:val="20"/>
        </w:rPr>
        <w:t>202</w:t>
      </w:r>
      <w:r w:rsidR="00677E23" w:rsidRPr="00677E23">
        <w:rPr>
          <w:rFonts w:ascii="Arial" w:hAnsi="Arial" w:cs="Arial"/>
          <w:sz w:val="20"/>
          <w:szCs w:val="20"/>
        </w:rPr>
        <w:t>2</w:t>
      </w:r>
      <w:r w:rsidR="000473DB" w:rsidRPr="00677E23">
        <w:rPr>
          <w:rFonts w:ascii="Arial" w:hAnsi="Arial" w:cs="Arial"/>
          <w:sz w:val="20"/>
          <w:szCs w:val="20"/>
        </w:rPr>
        <w:t xml:space="preserve"> </w:t>
      </w:r>
      <w:r w:rsidR="000473DB" w:rsidRPr="00D147D6">
        <w:rPr>
          <w:rFonts w:ascii="Arial" w:hAnsi="Arial" w:cs="Arial"/>
          <w:sz w:val="20"/>
          <w:szCs w:val="20"/>
        </w:rPr>
        <w:t>v</w:t>
      </w:r>
      <w:r w:rsidR="00D147D6" w:rsidRPr="00D147D6">
        <w:rPr>
          <w:rFonts w:ascii="Arial" w:hAnsi="Arial" w:cs="Arial"/>
          <w:sz w:val="20"/>
          <w:szCs w:val="20"/>
        </w:rPr>
        <w:t>4</w:t>
      </w:r>
    </w:p>
    <w:p w14:paraId="07B5594D" w14:textId="77777777" w:rsidR="002138F4" w:rsidRDefault="002138F4" w:rsidP="002138F4">
      <w:pPr>
        <w:rPr>
          <w:rFonts w:ascii="Arial" w:hAnsi="Arial" w:cs="Arial"/>
          <w:sz w:val="20"/>
          <w:szCs w:val="20"/>
        </w:rPr>
      </w:pPr>
      <w:r>
        <w:rPr>
          <w:rFonts w:ascii="Arial" w:hAnsi="Arial" w:cs="Arial"/>
          <w:color w:val="000000"/>
          <w:sz w:val="20"/>
          <w:szCs w:val="20"/>
        </w:rPr>
        <w:t>Cambridge Assessment International Education is part of Cambridge University Press &amp; Assessment. Cambridge University Press &amp; Assessment is a department of the University of Cambridge.</w:t>
      </w:r>
    </w:p>
    <w:p w14:paraId="532F954B" w14:textId="77777777" w:rsidR="002138F4" w:rsidRDefault="002138F4" w:rsidP="002138F4">
      <w:pPr>
        <w:rPr>
          <w:rFonts w:ascii="Arial" w:hAnsi="Arial" w:cs="Arial"/>
          <w:color w:val="000000"/>
          <w:sz w:val="20"/>
          <w:szCs w:val="20"/>
        </w:rPr>
      </w:pPr>
    </w:p>
    <w:p w14:paraId="57BFAED9" w14:textId="08EFE7F3" w:rsidR="00751874" w:rsidRPr="007C4DC0" w:rsidRDefault="002138F4" w:rsidP="00751874">
      <w:pPr>
        <w:rPr>
          <w:sz w:val="20"/>
          <w:szCs w:val="20"/>
        </w:rPr>
        <w:sectPr w:rsidR="00751874" w:rsidRPr="007C4DC0" w:rsidSect="009B3DA9">
          <w:headerReference w:type="default" r:id="rId20"/>
          <w:headerReference w:type="first" r:id="rId21"/>
          <w:footerReference w:type="first" r:id="rId22"/>
          <w:pgSz w:w="16840" w:h="11900" w:orient="landscape" w:code="9"/>
          <w:pgMar w:top="1134" w:right="1134" w:bottom="1134" w:left="1134" w:header="0" w:footer="454" w:gutter="0"/>
          <w:cols w:space="708"/>
          <w:titlePg/>
          <w:docGrid w:linePitch="326"/>
        </w:sectPr>
      </w:pPr>
      <w:r>
        <w:rPr>
          <w:rFonts w:ascii="Arial" w:hAnsi="Arial" w:cs="Arial"/>
          <w:color w:val="000000"/>
          <w:sz w:val="20"/>
          <w:szCs w:val="20"/>
        </w:rPr>
        <w:t>Cambridge University Press &amp; Assessment retains the copyright on all its publications. Registered centres are permitted to copy material from this booklet for their own internal use. However, we cannot give permission to centres to photocopy any material that is acknowledged to a third party even for internal use within a centre</w:t>
      </w:r>
      <w:r w:rsidR="00751874" w:rsidRPr="007C4DC0">
        <w:rPr>
          <w:rFonts w:ascii="Arial" w:hAnsi="Arial" w:cs="Arial"/>
          <w:sz w:val="20"/>
          <w:szCs w:val="20"/>
        </w:rPr>
        <w:t>.</w:t>
      </w:r>
    </w:p>
    <w:p w14:paraId="6FA38ED3" w14:textId="0660A87A" w:rsidR="00F116EA" w:rsidRPr="00134488" w:rsidRDefault="00F116EA" w:rsidP="00005425">
      <w:pPr>
        <w:pStyle w:val="Heading1"/>
      </w:pPr>
      <w:bookmarkStart w:id="2" w:name="_Toc99629150"/>
      <w:bookmarkStart w:id="3" w:name="_Toc177384349"/>
      <w:r w:rsidRPr="00134488">
        <w:lastRenderedPageBreak/>
        <w:t>C</w:t>
      </w:r>
      <w:r w:rsidRPr="00A54741">
        <w:t>onte</w:t>
      </w:r>
      <w:r w:rsidRPr="00134488">
        <w:t>nts</w:t>
      </w:r>
      <w:bookmarkEnd w:id="0"/>
      <w:bookmarkEnd w:id="2"/>
      <w:bookmarkEnd w:id="3"/>
    </w:p>
    <w:bookmarkEnd w:id="1"/>
    <w:p w14:paraId="5DD113CD" w14:textId="26DB3446" w:rsidR="00AF3855" w:rsidRDefault="003C678D">
      <w:pPr>
        <w:pStyle w:val="TOC1"/>
        <w:rPr>
          <w:rFonts w:asciiTheme="minorHAnsi" w:eastAsiaTheme="minorEastAsia" w:hAnsiTheme="minorHAnsi" w:cstheme="minorBidi"/>
          <w:noProof/>
          <w:kern w:val="2"/>
          <w:sz w:val="24"/>
          <w14:ligatures w14:val="standardContextual"/>
        </w:rPr>
      </w:pPr>
      <w:r>
        <w:rPr>
          <w:bCs/>
          <w:szCs w:val="20"/>
        </w:rPr>
        <w:fldChar w:fldCharType="begin"/>
      </w:r>
      <w:r>
        <w:rPr>
          <w:bCs/>
          <w:szCs w:val="20"/>
        </w:rPr>
        <w:instrText xml:space="preserve"> TOC \o "1-1" \h \z \u </w:instrText>
      </w:r>
      <w:r>
        <w:rPr>
          <w:bCs/>
          <w:szCs w:val="20"/>
        </w:rPr>
        <w:fldChar w:fldCharType="separate"/>
      </w:r>
      <w:hyperlink w:anchor="_Toc177384350" w:history="1">
        <w:r w:rsidR="00AF3855" w:rsidRPr="00BC5067">
          <w:rPr>
            <w:rStyle w:val="Hyperlink"/>
            <w:noProof/>
          </w:rPr>
          <w:t>Introduction</w:t>
        </w:r>
        <w:r w:rsidR="00AF3855">
          <w:rPr>
            <w:noProof/>
            <w:webHidden/>
          </w:rPr>
          <w:tab/>
        </w:r>
        <w:r w:rsidR="00AF3855">
          <w:rPr>
            <w:noProof/>
            <w:webHidden/>
          </w:rPr>
          <w:fldChar w:fldCharType="begin"/>
        </w:r>
        <w:r w:rsidR="00AF3855">
          <w:rPr>
            <w:noProof/>
            <w:webHidden/>
          </w:rPr>
          <w:instrText xml:space="preserve"> PAGEREF _Toc177384350 \h </w:instrText>
        </w:r>
        <w:r w:rsidR="00AF3855">
          <w:rPr>
            <w:noProof/>
            <w:webHidden/>
          </w:rPr>
        </w:r>
        <w:r w:rsidR="00AF3855">
          <w:rPr>
            <w:noProof/>
            <w:webHidden/>
          </w:rPr>
          <w:fldChar w:fldCharType="separate"/>
        </w:r>
        <w:r w:rsidR="00AF3855">
          <w:rPr>
            <w:noProof/>
            <w:webHidden/>
          </w:rPr>
          <w:t>4</w:t>
        </w:r>
        <w:r w:rsidR="00AF3855">
          <w:rPr>
            <w:noProof/>
            <w:webHidden/>
          </w:rPr>
          <w:fldChar w:fldCharType="end"/>
        </w:r>
      </w:hyperlink>
    </w:p>
    <w:p w14:paraId="38F18D51" w14:textId="2D9D4643" w:rsidR="00AF3855" w:rsidRDefault="000C517A">
      <w:pPr>
        <w:pStyle w:val="TOC1"/>
        <w:rPr>
          <w:rFonts w:asciiTheme="minorHAnsi" w:eastAsiaTheme="minorEastAsia" w:hAnsiTheme="minorHAnsi" w:cstheme="minorBidi"/>
          <w:noProof/>
          <w:kern w:val="2"/>
          <w:sz w:val="24"/>
          <w14:ligatures w14:val="standardContextual"/>
        </w:rPr>
      </w:pPr>
      <w:hyperlink w:anchor="_Toc177384351" w:history="1">
        <w:r w:rsidR="00AF3855" w:rsidRPr="00BC5067">
          <w:rPr>
            <w:rStyle w:val="Hyperlink"/>
            <w:noProof/>
          </w:rPr>
          <w:t>1. Introduction to AS Level content and Research Methods</w:t>
        </w:r>
        <w:r w:rsidR="00AF3855">
          <w:rPr>
            <w:noProof/>
            <w:webHidden/>
          </w:rPr>
          <w:tab/>
        </w:r>
        <w:r w:rsidR="00AF3855">
          <w:rPr>
            <w:noProof/>
            <w:webHidden/>
          </w:rPr>
          <w:fldChar w:fldCharType="begin"/>
        </w:r>
        <w:r w:rsidR="00AF3855">
          <w:rPr>
            <w:noProof/>
            <w:webHidden/>
          </w:rPr>
          <w:instrText xml:space="preserve"> PAGEREF _Toc177384351 \h </w:instrText>
        </w:r>
        <w:r w:rsidR="00AF3855">
          <w:rPr>
            <w:noProof/>
            <w:webHidden/>
          </w:rPr>
        </w:r>
        <w:r w:rsidR="00AF3855">
          <w:rPr>
            <w:noProof/>
            <w:webHidden/>
          </w:rPr>
          <w:fldChar w:fldCharType="separate"/>
        </w:r>
        <w:r w:rsidR="00AF3855">
          <w:rPr>
            <w:noProof/>
            <w:webHidden/>
          </w:rPr>
          <w:t>8</w:t>
        </w:r>
        <w:r w:rsidR="00AF3855">
          <w:rPr>
            <w:noProof/>
            <w:webHidden/>
          </w:rPr>
          <w:fldChar w:fldCharType="end"/>
        </w:r>
      </w:hyperlink>
    </w:p>
    <w:p w14:paraId="25C74135" w14:textId="24760ED9" w:rsidR="00AF3855" w:rsidRDefault="000C517A">
      <w:pPr>
        <w:pStyle w:val="TOC1"/>
        <w:rPr>
          <w:rFonts w:asciiTheme="minorHAnsi" w:eastAsiaTheme="minorEastAsia" w:hAnsiTheme="minorHAnsi" w:cstheme="minorBidi"/>
          <w:noProof/>
          <w:kern w:val="2"/>
          <w:sz w:val="24"/>
          <w14:ligatures w14:val="standardContextual"/>
        </w:rPr>
      </w:pPr>
      <w:hyperlink w:anchor="_Toc177384352" w:history="1">
        <w:r w:rsidR="00AF3855" w:rsidRPr="00BC5067">
          <w:rPr>
            <w:rStyle w:val="Hyperlink"/>
            <w:noProof/>
          </w:rPr>
          <w:t>2. Biological approach</w:t>
        </w:r>
        <w:r w:rsidR="00AF3855">
          <w:rPr>
            <w:noProof/>
            <w:webHidden/>
          </w:rPr>
          <w:tab/>
        </w:r>
        <w:r w:rsidR="00AF3855">
          <w:rPr>
            <w:noProof/>
            <w:webHidden/>
          </w:rPr>
          <w:fldChar w:fldCharType="begin"/>
        </w:r>
        <w:r w:rsidR="00AF3855">
          <w:rPr>
            <w:noProof/>
            <w:webHidden/>
          </w:rPr>
          <w:instrText xml:space="preserve"> PAGEREF _Toc177384352 \h </w:instrText>
        </w:r>
        <w:r w:rsidR="00AF3855">
          <w:rPr>
            <w:noProof/>
            <w:webHidden/>
          </w:rPr>
        </w:r>
        <w:r w:rsidR="00AF3855">
          <w:rPr>
            <w:noProof/>
            <w:webHidden/>
          </w:rPr>
          <w:fldChar w:fldCharType="separate"/>
        </w:r>
        <w:r w:rsidR="00AF3855">
          <w:rPr>
            <w:noProof/>
            <w:webHidden/>
          </w:rPr>
          <w:t>14</w:t>
        </w:r>
        <w:r w:rsidR="00AF3855">
          <w:rPr>
            <w:noProof/>
            <w:webHidden/>
          </w:rPr>
          <w:fldChar w:fldCharType="end"/>
        </w:r>
      </w:hyperlink>
    </w:p>
    <w:p w14:paraId="681D4D7E" w14:textId="1FB2EC29" w:rsidR="00AF3855" w:rsidRDefault="000C517A">
      <w:pPr>
        <w:pStyle w:val="TOC1"/>
        <w:rPr>
          <w:rFonts w:asciiTheme="minorHAnsi" w:eastAsiaTheme="minorEastAsia" w:hAnsiTheme="minorHAnsi" w:cstheme="minorBidi"/>
          <w:noProof/>
          <w:kern w:val="2"/>
          <w:sz w:val="24"/>
          <w14:ligatures w14:val="standardContextual"/>
        </w:rPr>
      </w:pPr>
      <w:hyperlink w:anchor="_Toc177384353" w:history="1">
        <w:r w:rsidR="00AF3855" w:rsidRPr="00BC5067">
          <w:rPr>
            <w:rStyle w:val="Hyperlink"/>
            <w:noProof/>
          </w:rPr>
          <w:t>3. Cognitive approach</w:t>
        </w:r>
        <w:r w:rsidR="00AF3855">
          <w:rPr>
            <w:noProof/>
            <w:webHidden/>
          </w:rPr>
          <w:tab/>
        </w:r>
        <w:r w:rsidR="00AF3855">
          <w:rPr>
            <w:noProof/>
            <w:webHidden/>
          </w:rPr>
          <w:fldChar w:fldCharType="begin"/>
        </w:r>
        <w:r w:rsidR="00AF3855">
          <w:rPr>
            <w:noProof/>
            <w:webHidden/>
          </w:rPr>
          <w:instrText xml:space="preserve"> PAGEREF _Toc177384353 \h </w:instrText>
        </w:r>
        <w:r w:rsidR="00AF3855">
          <w:rPr>
            <w:noProof/>
            <w:webHidden/>
          </w:rPr>
        </w:r>
        <w:r w:rsidR="00AF3855">
          <w:rPr>
            <w:noProof/>
            <w:webHidden/>
          </w:rPr>
          <w:fldChar w:fldCharType="separate"/>
        </w:r>
        <w:r w:rsidR="00AF3855">
          <w:rPr>
            <w:noProof/>
            <w:webHidden/>
          </w:rPr>
          <w:t>20</w:t>
        </w:r>
        <w:r w:rsidR="00AF3855">
          <w:rPr>
            <w:noProof/>
            <w:webHidden/>
          </w:rPr>
          <w:fldChar w:fldCharType="end"/>
        </w:r>
      </w:hyperlink>
    </w:p>
    <w:p w14:paraId="4732C04D" w14:textId="78F8848E" w:rsidR="00AF3855" w:rsidRDefault="000C517A">
      <w:pPr>
        <w:pStyle w:val="TOC1"/>
        <w:rPr>
          <w:rFonts w:asciiTheme="minorHAnsi" w:eastAsiaTheme="minorEastAsia" w:hAnsiTheme="minorHAnsi" w:cstheme="minorBidi"/>
          <w:noProof/>
          <w:kern w:val="2"/>
          <w:sz w:val="24"/>
          <w14:ligatures w14:val="standardContextual"/>
        </w:rPr>
      </w:pPr>
      <w:hyperlink w:anchor="_Toc177384354" w:history="1">
        <w:r w:rsidR="00AF3855" w:rsidRPr="00BC5067">
          <w:rPr>
            <w:rStyle w:val="Hyperlink"/>
            <w:noProof/>
          </w:rPr>
          <w:t>4. Learning approach</w:t>
        </w:r>
        <w:r w:rsidR="00AF3855">
          <w:rPr>
            <w:noProof/>
            <w:webHidden/>
          </w:rPr>
          <w:tab/>
        </w:r>
        <w:r w:rsidR="00AF3855">
          <w:rPr>
            <w:noProof/>
            <w:webHidden/>
          </w:rPr>
          <w:fldChar w:fldCharType="begin"/>
        </w:r>
        <w:r w:rsidR="00AF3855">
          <w:rPr>
            <w:noProof/>
            <w:webHidden/>
          </w:rPr>
          <w:instrText xml:space="preserve"> PAGEREF _Toc177384354 \h </w:instrText>
        </w:r>
        <w:r w:rsidR="00AF3855">
          <w:rPr>
            <w:noProof/>
            <w:webHidden/>
          </w:rPr>
        </w:r>
        <w:r w:rsidR="00AF3855">
          <w:rPr>
            <w:noProof/>
            <w:webHidden/>
          </w:rPr>
          <w:fldChar w:fldCharType="separate"/>
        </w:r>
        <w:r w:rsidR="00AF3855">
          <w:rPr>
            <w:noProof/>
            <w:webHidden/>
          </w:rPr>
          <w:t>27</w:t>
        </w:r>
        <w:r w:rsidR="00AF3855">
          <w:rPr>
            <w:noProof/>
            <w:webHidden/>
          </w:rPr>
          <w:fldChar w:fldCharType="end"/>
        </w:r>
      </w:hyperlink>
    </w:p>
    <w:p w14:paraId="01082889" w14:textId="4E16F1B8" w:rsidR="00AF3855" w:rsidRDefault="000C517A">
      <w:pPr>
        <w:pStyle w:val="TOC1"/>
        <w:rPr>
          <w:rFonts w:asciiTheme="minorHAnsi" w:eastAsiaTheme="minorEastAsia" w:hAnsiTheme="minorHAnsi" w:cstheme="minorBidi"/>
          <w:noProof/>
          <w:kern w:val="2"/>
          <w:sz w:val="24"/>
          <w14:ligatures w14:val="standardContextual"/>
        </w:rPr>
      </w:pPr>
      <w:hyperlink w:anchor="_Toc177384355" w:history="1">
        <w:r w:rsidR="00AF3855" w:rsidRPr="00BC5067">
          <w:rPr>
            <w:rStyle w:val="Hyperlink"/>
            <w:noProof/>
          </w:rPr>
          <w:t>5. Social approach</w:t>
        </w:r>
        <w:r w:rsidR="00AF3855">
          <w:rPr>
            <w:noProof/>
            <w:webHidden/>
          </w:rPr>
          <w:tab/>
        </w:r>
        <w:r w:rsidR="00AF3855">
          <w:rPr>
            <w:noProof/>
            <w:webHidden/>
          </w:rPr>
          <w:fldChar w:fldCharType="begin"/>
        </w:r>
        <w:r w:rsidR="00AF3855">
          <w:rPr>
            <w:noProof/>
            <w:webHidden/>
          </w:rPr>
          <w:instrText xml:space="preserve"> PAGEREF _Toc177384355 \h </w:instrText>
        </w:r>
        <w:r w:rsidR="00AF3855">
          <w:rPr>
            <w:noProof/>
            <w:webHidden/>
          </w:rPr>
        </w:r>
        <w:r w:rsidR="00AF3855">
          <w:rPr>
            <w:noProof/>
            <w:webHidden/>
          </w:rPr>
          <w:fldChar w:fldCharType="separate"/>
        </w:r>
        <w:r w:rsidR="00AF3855">
          <w:rPr>
            <w:noProof/>
            <w:webHidden/>
          </w:rPr>
          <w:t>33</w:t>
        </w:r>
        <w:r w:rsidR="00AF3855">
          <w:rPr>
            <w:noProof/>
            <w:webHidden/>
          </w:rPr>
          <w:fldChar w:fldCharType="end"/>
        </w:r>
      </w:hyperlink>
    </w:p>
    <w:p w14:paraId="3107CC17" w14:textId="12661E16" w:rsidR="00AF3855" w:rsidRDefault="000C517A">
      <w:pPr>
        <w:pStyle w:val="TOC1"/>
        <w:rPr>
          <w:rFonts w:asciiTheme="minorHAnsi" w:eastAsiaTheme="minorEastAsia" w:hAnsiTheme="minorHAnsi" w:cstheme="minorBidi"/>
          <w:noProof/>
          <w:kern w:val="2"/>
          <w:sz w:val="24"/>
          <w14:ligatures w14:val="standardContextual"/>
        </w:rPr>
      </w:pPr>
      <w:hyperlink w:anchor="_Toc177384356" w:history="1">
        <w:r w:rsidR="00AF3855" w:rsidRPr="00BC5067">
          <w:rPr>
            <w:rStyle w:val="Hyperlink"/>
            <w:noProof/>
          </w:rPr>
          <w:t>6. Issues and debates</w:t>
        </w:r>
        <w:r w:rsidR="00AF3855">
          <w:rPr>
            <w:noProof/>
            <w:webHidden/>
          </w:rPr>
          <w:tab/>
        </w:r>
        <w:r w:rsidR="00AF3855">
          <w:rPr>
            <w:noProof/>
            <w:webHidden/>
          </w:rPr>
          <w:fldChar w:fldCharType="begin"/>
        </w:r>
        <w:r w:rsidR="00AF3855">
          <w:rPr>
            <w:noProof/>
            <w:webHidden/>
          </w:rPr>
          <w:instrText xml:space="preserve"> PAGEREF _Toc177384356 \h </w:instrText>
        </w:r>
        <w:r w:rsidR="00AF3855">
          <w:rPr>
            <w:noProof/>
            <w:webHidden/>
          </w:rPr>
        </w:r>
        <w:r w:rsidR="00AF3855">
          <w:rPr>
            <w:noProof/>
            <w:webHidden/>
          </w:rPr>
          <w:fldChar w:fldCharType="separate"/>
        </w:r>
        <w:r w:rsidR="00AF3855">
          <w:rPr>
            <w:noProof/>
            <w:webHidden/>
          </w:rPr>
          <w:t>40</w:t>
        </w:r>
        <w:r w:rsidR="00AF3855">
          <w:rPr>
            <w:noProof/>
            <w:webHidden/>
          </w:rPr>
          <w:fldChar w:fldCharType="end"/>
        </w:r>
      </w:hyperlink>
    </w:p>
    <w:p w14:paraId="132D4A4D" w14:textId="6D746631" w:rsidR="00AF3855" w:rsidRDefault="000C517A">
      <w:pPr>
        <w:pStyle w:val="TOC1"/>
        <w:rPr>
          <w:rFonts w:asciiTheme="minorHAnsi" w:eastAsiaTheme="minorEastAsia" w:hAnsiTheme="minorHAnsi" w:cstheme="minorBidi"/>
          <w:noProof/>
          <w:kern w:val="2"/>
          <w:sz w:val="24"/>
          <w14:ligatures w14:val="standardContextual"/>
        </w:rPr>
      </w:pPr>
      <w:hyperlink w:anchor="_Toc177384357" w:history="1">
        <w:r w:rsidR="00AF3855" w:rsidRPr="00BC5067">
          <w:rPr>
            <w:rStyle w:val="Hyperlink"/>
            <w:noProof/>
          </w:rPr>
          <w:t>Specialist Option 1: Clinical Psychology</w:t>
        </w:r>
        <w:r w:rsidR="00AF3855">
          <w:rPr>
            <w:noProof/>
            <w:webHidden/>
          </w:rPr>
          <w:tab/>
        </w:r>
        <w:r w:rsidR="00AF3855">
          <w:rPr>
            <w:noProof/>
            <w:webHidden/>
          </w:rPr>
          <w:fldChar w:fldCharType="begin"/>
        </w:r>
        <w:r w:rsidR="00AF3855">
          <w:rPr>
            <w:noProof/>
            <w:webHidden/>
          </w:rPr>
          <w:instrText xml:space="preserve"> PAGEREF _Toc177384357 \h </w:instrText>
        </w:r>
        <w:r w:rsidR="00AF3855">
          <w:rPr>
            <w:noProof/>
            <w:webHidden/>
          </w:rPr>
        </w:r>
        <w:r w:rsidR="00AF3855">
          <w:rPr>
            <w:noProof/>
            <w:webHidden/>
          </w:rPr>
          <w:fldChar w:fldCharType="separate"/>
        </w:r>
        <w:r w:rsidR="00AF3855">
          <w:rPr>
            <w:noProof/>
            <w:webHidden/>
          </w:rPr>
          <w:t>42</w:t>
        </w:r>
        <w:r w:rsidR="00AF3855">
          <w:rPr>
            <w:noProof/>
            <w:webHidden/>
          </w:rPr>
          <w:fldChar w:fldCharType="end"/>
        </w:r>
      </w:hyperlink>
    </w:p>
    <w:p w14:paraId="4B8836F0" w14:textId="2F6E9143" w:rsidR="00AF3855" w:rsidRDefault="000C517A">
      <w:pPr>
        <w:pStyle w:val="TOC1"/>
        <w:rPr>
          <w:rFonts w:asciiTheme="minorHAnsi" w:eastAsiaTheme="minorEastAsia" w:hAnsiTheme="minorHAnsi" w:cstheme="minorBidi"/>
          <w:noProof/>
          <w:kern w:val="2"/>
          <w:sz w:val="24"/>
          <w14:ligatures w14:val="standardContextual"/>
        </w:rPr>
      </w:pPr>
      <w:hyperlink w:anchor="_Toc177384358" w:history="1">
        <w:r w:rsidR="00AF3855" w:rsidRPr="00BC5067">
          <w:rPr>
            <w:rStyle w:val="Hyperlink"/>
            <w:noProof/>
          </w:rPr>
          <w:t>Specialist Option 2: Consumer Psychology</w:t>
        </w:r>
        <w:r w:rsidR="00AF3855">
          <w:rPr>
            <w:noProof/>
            <w:webHidden/>
          </w:rPr>
          <w:tab/>
        </w:r>
        <w:r w:rsidR="00AF3855">
          <w:rPr>
            <w:noProof/>
            <w:webHidden/>
          </w:rPr>
          <w:fldChar w:fldCharType="begin"/>
        </w:r>
        <w:r w:rsidR="00AF3855">
          <w:rPr>
            <w:noProof/>
            <w:webHidden/>
          </w:rPr>
          <w:instrText xml:space="preserve"> PAGEREF _Toc177384358 \h </w:instrText>
        </w:r>
        <w:r w:rsidR="00AF3855">
          <w:rPr>
            <w:noProof/>
            <w:webHidden/>
          </w:rPr>
        </w:r>
        <w:r w:rsidR="00AF3855">
          <w:rPr>
            <w:noProof/>
            <w:webHidden/>
          </w:rPr>
          <w:fldChar w:fldCharType="separate"/>
        </w:r>
        <w:r w:rsidR="00AF3855">
          <w:rPr>
            <w:noProof/>
            <w:webHidden/>
          </w:rPr>
          <w:t>60</w:t>
        </w:r>
        <w:r w:rsidR="00AF3855">
          <w:rPr>
            <w:noProof/>
            <w:webHidden/>
          </w:rPr>
          <w:fldChar w:fldCharType="end"/>
        </w:r>
      </w:hyperlink>
    </w:p>
    <w:p w14:paraId="43B077E8" w14:textId="6752EB0D" w:rsidR="00AF3855" w:rsidRDefault="000C517A">
      <w:pPr>
        <w:pStyle w:val="TOC1"/>
        <w:rPr>
          <w:rFonts w:asciiTheme="minorHAnsi" w:eastAsiaTheme="minorEastAsia" w:hAnsiTheme="minorHAnsi" w:cstheme="minorBidi"/>
          <w:noProof/>
          <w:kern w:val="2"/>
          <w:sz w:val="24"/>
          <w14:ligatures w14:val="standardContextual"/>
        </w:rPr>
      </w:pPr>
      <w:hyperlink w:anchor="_Toc177384359" w:history="1">
        <w:r w:rsidR="00AF3855" w:rsidRPr="00BC5067">
          <w:rPr>
            <w:rStyle w:val="Hyperlink"/>
            <w:noProof/>
          </w:rPr>
          <w:t>Specialist Option 3: Health Psychology</w:t>
        </w:r>
        <w:r w:rsidR="00AF3855">
          <w:rPr>
            <w:noProof/>
            <w:webHidden/>
          </w:rPr>
          <w:tab/>
        </w:r>
        <w:r w:rsidR="00AF3855">
          <w:rPr>
            <w:noProof/>
            <w:webHidden/>
          </w:rPr>
          <w:fldChar w:fldCharType="begin"/>
        </w:r>
        <w:r w:rsidR="00AF3855">
          <w:rPr>
            <w:noProof/>
            <w:webHidden/>
          </w:rPr>
          <w:instrText xml:space="preserve"> PAGEREF _Toc177384359 \h </w:instrText>
        </w:r>
        <w:r w:rsidR="00AF3855">
          <w:rPr>
            <w:noProof/>
            <w:webHidden/>
          </w:rPr>
        </w:r>
        <w:r w:rsidR="00AF3855">
          <w:rPr>
            <w:noProof/>
            <w:webHidden/>
          </w:rPr>
          <w:fldChar w:fldCharType="separate"/>
        </w:r>
        <w:r w:rsidR="00AF3855">
          <w:rPr>
            <w:noProof/>
            <w:webHidden/>
          </w:rPr>
          <w:t>79</w:t>
        </w:r>
        <w:r w:rsidR="00AF3855">
          <w:rPr>
            <w:noProof/>
            <w:webHidden/>
          </w:rPr>
          <w:fldChar w:fldCharType="end"/>
        </w:r>
      </w:hyperlink>
    </w:p>
    <w:p w14:paraId="63F4D1DA" w14:textId="67CFD348" w:rsidR="00AF3855" w:rsidRDefault="000C517A">
      <w:pPr>
        <w:pStyle w:val="TOC1"/>
        <w:rPr>
          <w:rFonts w:asciiTheme="minorHAnsi" w:eastAsiaTheme="minorEastAsia" w:hAnsiTheme="minorHAnsi" w:cstheme="minorBidi"/>
          <w:noProof/>
          <w:kern w:val="2"/>
          <w:sz w:val="24"/>
          <w14:ligatures w14:val="standardContextual"/>
        </w:rPr>
      </w:pPr>
      <w:hyperlink w:anchor="_Toc177384360" w:history="1">
        <w:r w:rsidR="00AF3855" w:rsidRPr="00BC5067">
          <w:rPr>
            <w:rStyle w:val="Hyperlink"/>
            <w:noProof/>
          </w:rPr>
          <w:t>Specialist Option 4: Organisational Psychology</w:t>
        </w:r>
        <w:r w:rsidR="00AF3855">
          <w:rPr>
            <w:noProof/>
            <w:webHidden/>
          </w:rPr>
          <w:tab/>
        </w:r>
        <w:r w:rsidR="00AF3855">
          <w:rPr>
            <w:noProof/>
            <w:webHidden/>
          </w:rPr>
          <w:fldChar w:fldCharType="begin"/>
        </w:r>
        <w:r w:rsidR="00AF3855">
          <w:rPr>
            <w:noProof/>
            <w:webHidden/>
          </w:rPr>
          <w:instrText xml:space="preserve"> PAGEREF _Toc177384360 \h </w:instrText>
        </w:r>
        <w:r w:rsidR="00AF3855">
          <w:rPr>
            <w:noProof/>
            <w:webHidden/>
          </w:rPr>
        </w:r>
        <w:r w:rsidR="00AF3855">
          <w:rPr>
            <w:noProof/>
            <w:webHidden/>
          </w:rPr>
          <w:fldChar w:fldCharType="separate"/>
        </w:r>
        <w:r w:rsidR="00AF3855">
          <w:rPr>
            <w:noProof/>
            <w:webHidden/>
          </w:rPr>
          <w:t>96</w:t>
        </w:r>
        <w:r w:rsidR="00AF3855">
          <w:rPr>
            <w:noProof/>
            <w:webHidden/>
          </w:rPr>
          <w:fldChar w:fldCharType="end"/>
        </w:r>
      </w:hyperlink>
    </w:p>
    <w:p w14:paraId="7103CF4C" w14:textId="4223787A" w:rsidR="00F116EA" w:rsidRPr="004A4E17" w:rsidRDefault="003C678D" w:rsidP="003D2B2A">
      <w:pPr>
        <w:rPr>
          <w:rFonts w:ascii="Arial" w:hAnsi="Arial"/>
          <w:bCs/>
          <w:sz w:val="20"/>
          <w:szCs w:val="20"/>
        </w:rPr>
      </w:pPr>
      <w:r>
        <w:rPr>
          <w:rFonts w:ascii="Arial" w:hAnsi="Arial"/>
          <w:bCs/>
          <w:sz w:val="20"/>
          <w:szCs w:val="20"/>
        </w:rPr>
        <w:fldChar w:fldCharType="end"/>
      </w:r>
    </w:p>
    <w:p w14:paraId="3A347B17" w14:textId="77777777" w:rsidR="00F116EA" w:rsidRPr="004A4E17" w:rsidRDefault="00F116EA" w:rsidP="003D2B2A">
      <w:pPr>
        <w:rPr>
          <w:rFonts w:ascii="Arial" w:hAnsi="Arial"/>
          <w:bCs/>
          <w:sz w:val="20"/>
          <w:szCs w:val="20"/>
        </w:rPr>
        <w:sectPr w:rsidR="00F116EA" w:rsidRPr="004A4E17" w:rsidSect="009B3DA9">
          <w:pgSz w:w="16840" w:h="11900" w:orient="landscape" w:code="9"/>
          <w:pgMar w:top="1134" w:right="1134" w:bottom="1134" w:left="1134" w:header="0" w:footer="454" w:gutter="0"/>
          <w:cols w:space="708"/>
          <w:titlePg/>
          <w:docGrid w:linePitch="326"/>
        </w:sectPr>
      </w:pPr>
    </w:p>
    <w:p w14:paraId="0A62EB2A" w14:textId="77777777" w:rsidR="00D429D1" w:rsidRPr="004A4E17" w:rsidRDefault="001803D8" w:rsidP="00393536">
      <w:pPr>
        <w:pStyle w:val="Heading1"/>
        <w:ind w:right="142"/>
      </w:pPr>
      <w:bookmarkStart w:id="4" w:name="_Toc177384350"/>
      <w:bookmarkStart w:id="5" w:name="Overview"/>
      <w:r>
        <w:lastRenderedPageBreak/>
        <w:t>Introduction</w:t>
      </w:r>
      <w:bookmarkEnd w:id="4"/>
    </w:p>
    <w:bookmarkEnd w:id="5"/>
    <w:p w14:paraId="6AE2C5DC" w14:textId="77777777" w:rsidR="000540AA" w:rsidRPr="000540AA" w:rsidRDefault="000540AA" w:rsidP="000540AA">
      <w:pPr>
        <w:spacing w:before="120" w:after="120" w:line="276" w:lineRule="auto"/>
        <w:rPr>
          <w:rFonts w:ascii="Arial" w:eastAsia="MS ??"/>
          <w:sz w:val="20"/>
          <w:szCs w:val="20"/>
          <w:lang w:eastAsia="en-US"/>
        </w:rPr>
      </w:pPr>
      <w:r w:rsidRPr="000540AA">
        <w:rPr>
          <w:rFonts w:ascii="Arial" w:eastAsia="MS ??" w:hAnsi="Arial" w:cs="Arial"/>
          <w:sz w:val="20"/>
          <w:szCs w:val="20"/>
          <w:lang w:eastAsia="en-US"/>
        </w:rPr>
        <w:t xml:space="preserve">This scheme of work has been designed to support you in your teaching and lesson planning. </w:t>
      </w:r>
      <w:r w:rsidRPr="000540AA">
        <w:rPr>
          <w:rFonts w:ascii="Arial" w:eastAsia="MS ??" w:hAnsi="Arial" w:cs="Arial"/>
          <w:spacing w:val="5"/>
          <w:sz w:val="20"/>
          <w:szCs w:val="20"/>
          <w:lang w:eastAsia="en-US"/>
        </w:rPr>
        <w:t xml:space="preserve">You can </w:t>
      </w:r>
      <w:r w:rsidRPr="000540AA">
        <w:rPr>
          <w:rFonts w:ascii="Arial" w:eastAsia="MS ??" w:hAnsi="Arial" w:cs="Arial"/>
          <w:sz w:val="20"/>
          <w:szCs w:val="20"/>
          <w:lang w:eastAsia="en-US"/>
        </w:rPr>
        <w:t>choose</w:t>
      </w:r>
      <w:r w:rsidRPr="000540AA">
        <w:rPr>
          <w:rFonts w:ascii="Arial" w:eastAsia="MS ??" w:hAnsi="Arial" w:cs="Arial"/>
          <w:spacing w:val="19"/>
          <w:sz w:val="20"/>
          <w:szCs w:val="20"/>
          <w:lang w:eastAsia="en-US"/>
        </w:rPr>
        <w:t xml:space="preserve"> </w:t>
      </w:r>
      <w:r w:rsidRPr="000540AA">
        <w:rPr>
          <w:rFonts w:ascii="Arial" w:eastAsia="MS ??" w:hAnsi="Arial" w:cs="Arial"/>
          <w:sz w:val="20"/>
          <w:szCs w:val="20"/>
          <w:lang w:eastAsia="en-US"/>
        </w:rPr>
        <w:t>what</w:t>
      </w:r>
      <w:r w:rsidRPr="000540AA">
        <w:rPr>
          <w:rFonts w:ascii="Arial" w:eastAsia="MS ??" w:hAnsi="Arial" w:cs="Arial"/>
          <w:spacing w:val="19"/>
          <w:sz w:val="20"/>
          <w:szCs w:val="20"/>
          <w:lang w:eastAsia="en-US"/>
        </w:rPr>
        <w:t xml:space="preserve"> </w:t>
      </w:r>
      <w:r w:rsidRPr="000540AA">
        <w:rPr>
          <w:rFonts w:ascii="Arial" w:eastAsia="MS ??" w:hAnsi="Arial" w:cs="Arial"/>
          <w:sz w:val="20"/>
          <w:szCs w:val="20"/>
          <w:lang w:eastAsia="en-US"/>
        </w:rPr>
        <w:t>approach</w:t>
      </w:r>
      <w:r w:rsidRPr="000540AA">
        <w:rPr>
          <w:rFonts w:ascii="Arial" w:eastAsia="MS ??" w:hAnsi="Arial" w:cs="Arial"/>
          <w:spacing w:val="20"/>
          <w:sz w:val="20"/>
          <w:szCs w:val="20"/>
          <w:lang w:eastAsia="en-US"/>
        </w:rPr>
        <w:t xml:space="preserve"> </w:t>
      </w:r>
      <w:r w:rsidRPr="000540AA">
        <w:rPr>
          <w:rFonts w:ascii="Arial" w:eastAsia="MS ??" w:hAnsi="Arial" w:cs="Arial"/>
          <w:sz w:val="20"/>
          <w:szCs w:val="20"/>
          <w:lang w:eastAsia="en-US"/>
        </w:rPr>
        <w:t>to</w:t>
      </w:r>
      <w:r w:rsidRPr="000540AA">
        <w:rPr>
          <w:rFonts w:ascii="Arial" w:eastAsia="MS ??" w:hAnsi="Arial" w:cs="Arial"/>
          <w:spacing w:val="19"/>
          <w:sz w:val="20"/>
          <w:szCs w:val="20"/>
          <w:lang w:eastAsia="en-US"/>
        </w:rPr>
        <w:t xml:space="preserve"> </w:t>
      </w:r>
      <w:r w:rsidRPr="000540AA">
        <w:rPr>
          <w:rFonts w:ascii="Arial" w:eastAsia="MS ??" w:hAnsi="Arial" w:cs="Arial"/>
          <w:sz w:val="20"/>
          <w:szCs w:val="20"/>
          <w:lang w:eastAsia="en-US"/>
        </w:rPr>
        <w:t>take and you know</w:t>
      </w:r>
      <w:r w:rsidRPr="000540AA">
        <w:rPr>
          <w:rFonts w:ascii="Arial" w:eastAsia="MS ??" w:hAnsi="Arial" w:cs="Arial"/>
          <w:spacing w:val="19"/>
          <w:sz w:val="20"/>
          <w:szCs w:val="20"/>
          <w:lang w:eastAsia="en-US"/>
        </w:rPr>
        <w:t xml:space="preserve"> </w:t>
      </w:r>
      <w:r w:rsidRPr="000540AA">
        <w:rPr>
          <w:rFonts w:ascii="Arial" w:eastAsia="MS ??" w:hAnsi="Arial" w:cs="Arial"/>
          <w:sz w:val="20"/>
          <w:szCs w:val="20"/>
          <w:lang w:eastAsia="en-US"/>
        </w:rPr>
        <w:t>the</w:t>
      </w:r>
      <w:r w:rsidRPr="000540AA">
        <w:rPr>
          <w:rFonts w:ascii="Arial" w:eastAsia="MS ??" w:hAnsi="Arial" w:cs="Arial"/>
          <w:spacing w:val="19"/>
          <w:sz w:val="20"/>
          <w:szCs w:val="20"/>
          <w:lang w:eastAsia="en-US"/>
        </w:rPr>
        <w:t xml:space="preserve"> </w:t>
      </w:r>
      <w:r w:rsidRPr="000540AA">
        <w:rPr>
          <w:rFonts w:ascii="Arial" w:eastAsia="MS ??" w:hAnsi="Arial" w:cs="Arial"/>
          <w:sz w:val="20"/>
          <w:szCs w:val="20"/>
          <w:lang w:eastAsia="en-US"/>
        </w:rPr>
        <w:t>nature</w:t>
      </w:r>
      <w:r w:rsidRPr="000540AA">
        <w:rPr>
          <w:rFonts w:ascii="Arial" w:eastAsia="MS ??" w:hAnsi="Arial" w:cs="Arial"/>
          <w:spacing w:val="19"/>
          <w:sz w:val="20"/>
          <w:szCs w:val="20"/>
          <w:lang w:eastAsia="en-US"/>
        </w:rPr>
        <w:t xml:space="preserve"> </w:t>
      </w:r>
      <w:r w:rsidRPr="000540AA">
        <w:rPr>
          <w:rFonts w:ascii="Arial" w:eastAsia="MS ??" w:hAnsi="Arial" w:cs="Arial"/>
          <w:sz w:val="20"/>
          <w:szCs w:val="20"/>
          <w:lang w:eastAsia="en-US"/>
        </w:rPr>
        <w:t>of</w:t>
      </w:r>
      <w:r w:rsidRPr="000540AA">
        <w:rPr>
          <w:rFonts w:ascii="Arial" w:eastAsia="MS ??" w:hAnsi="Arial" w:cs="Arial"/>
          <w:spacing w:val="19"/>
          <w:sz w:val="20"/>
          <w:szCs w:val="20"/>
          <w:lang w:eastAsia="en-US"/>
        </w:rPr>
        <w:t xml:space="preserve"> your</w:t>
      </w:r>
      <w:r w:rsidRPr="000540AA">
        <w:rPr>
          <w:rFonts w:ascii="Arial" w:eastAsia="MS ??" w:hAnsi="Arial" w:cs="Arial"/>
          <w:w w:val="99"/>
          <w:sz w:val="20"/>
          <w:szCs w:val="20"/>
          <w:lang w:eastAsia="en-US"/>
        </w:rPr>
        <w:t xml:space="preserve"> </w:t>
      </w:r>
      <w:r w:rsidRPr="000540AA">
        <w:rPr>
          <w:rFonts w:ascii="Arial" w:eastAsia="MS ??" w:hAnsi="Arial" w:cs="Arial"/>
          <w:sz w:val="20"/>
          <w:szCs w:val="20"/>
          <w:lang w:eastAsia="en-US"/>
        </w:rPr>
        <w:t>institution and the</w:t>
      </w:r>
      <w:r w:rsidRPr="000540AA">
        <w:rPr>
          <w:rFonts w:ascii="Arial" w:eastAsia="MS ??" w:hAnsi="Arial" w:cs="Arial"/>
          <w:spacing w:val="27"/>
          <w:w w:val="99"/>
          <w:sz w:val="20"/>
          <w:szCs w:val="20"/>
          <w:lang w:eastAsia="en-US"/>
        </w:rPr>
        <w:t xml:space="preserve"> </w:t>
      </w:r>
      <w:r w:rsidRPr="000540AA">
        <w:rPr>
          <w:rFonts w:ascii="Arial" w:eastAsia="MS ??" w:hAnsi="Arial" w:cs="Arial"/>
          <w:sz w:val="20"/>
          <w:szCs w:val="20"/>
          <w:lang w:eastAsia="en-US"/>
        </w:rPr>
        <w:t>levels</w:t>
      </w:r>
      <w:r w:rsidRPr="000540AA">
        <w:rPr>
          <w:rFonts w:ascii="Arial" w:eastAsia="MS ??" w:hAnsi="Arial" w:cs="Arial"/>
          <w:spacing w:val="-8"/>
          <w:sz w:val="20"/>
          <w:szCs w:val="20"/>
          <w:lang w:eastAsia="en-US"/>
        </w:rPr>
        <w:t xml:space="preserve"> </w:t>
      </w:r>
      <w:r w:rsidRPr="000540AA">
        <w:rPr>
          <w:rFonts w:ascii="Arial" w:eastAsia="MS ??" w:hAnsi="Arial" w:cs="Arial"/>
          <w:sz w:val="20"/>
          <w:szCs w:val="20"/>
          <w:lang w:eastAsia="en-US"/>
        </w:rPr>
        <w:t>of</w:t>
      </w:r>
      <w:r w:rsidRPr="000540AA">
        <w:rPr>
          <w:rFonts w:ascii="Arial" w:eastAsia="MS ??" w:hAnsi="Arial" w:cs="Arial"/>
          <w:spacing w:val="-8"/>
          <w:sz w:val="20"/>
          <w:szCs w:val="20"/>
          <w:lang w:eastAsia="en-US"/>
        </w:rPr>
        <w:t xml:space="preserve"> </w:t>
      </w:r>
      <w:r w:rsidRPr="000540AA">
        <w:rPr>
          <w:rFonts w:ascii="Arial" w:eastAsia="MS ??" w:hAnsi="Arial" w:cs="Arial"/>
          <w:sz w:val="20"/>
          <w:szCs w:val="20"/>
          <w:lang w:eastAsia="en-US"/>
        </w:rPr>
        <w:t>ability</w:t>
      </w:r>
      <w:r w:rsidRPr="000540AA">
        <w:rPr>
          <w:rFonts w:ascii="Arial" w:eastAsia="MS ??" w:hAnsi="Arial" w:cs="Arial"/>
          <w:spacing w:val="-8"/>
          <w:sz w:val="20"/>
          <w:szCs w:val="20"/>
          <w:lang w:eastAsia="en-US"/>
        </w:rPr>
        <w:t xml:space="preserve"> </w:t>
      </w:r>
      <w:r w:rsidRPr="000540AA">
        <w:rPr>
          <w:rFonts w:ascii="Arial" w:eastAsia="MS ??" w:hAnsi="Arial" w:cs="Arial"/>
          <w:sz w:val="20"/>
          <w:szCs w:val="20"/>
          <w:lang w:eastAsia="en-US"/>
        </w:rPr>
        <w:t>of</w:t>
      </w:r>
      <w:r w:rsidRPr="000540AA">
        <w:rPr>
          <w:rFonts w:ascii="Arial" w:eastAsia="MS ??" w:hAnsi="Arial" w:cs="Arial"/>
          <w:spacing w:val="-8"/>
          <w:sz w:val="20"/>
          <w:szCs w:val="20"/>
          <w:lang w:eastAsia="en-US"/>
        </w:rPr>
        <w:t xml:space="preserve"> your learner</w:t>
      </w:r>
      <w:r w:rsidRPr="000540AA">
        <w:rPr>
          <w:rFonts w:ascii="Arial" w:eastAsia="MS ??" w:hAnsi="Arial" w:cs="Arial"/>
          <w:sz w:val="20"/>
          <w:szCs w:val="20"/>
          <w:lang w:eastAsia="en-US"/>
        </w:rPr>
        <w:t xml:space="preserve">s. </w:t>
      </w:r>
      <w:r w:rsidRPr="000540AA">
        <w:rPr>
          <w:rFonts w:ascii="Arial" w:eastAsia="MS ??"/>
          <w:sz w:val="20"/>
          <w:szCs w:val="20"/>
          <w:lang w:eastAsia="en-US"/>
        </w:rPr>
        <w:t>What</w:t>
      </w:r>
      <w:r w:rsidRPr="000540AA">
        <w:rPr>
          <w:rFonts w:ascii="Arial" w:eastAsia="MS ??"/>
          <w:spacing w:val="-9"/>
          <w:sz w:val="20"/>
          <w:szCs w:val="20"/>
          <w:lang w:eastAsia="en-US"/>
        </w:rPr>
        <w:t xml:space="preserve"> </w:t>
      </w:r>
      <w:r w:rsidRPr="000540AA">
        <w:rPr>
          <w:rFonts w:ascii="Arial" w:eastAsia="MS ??"/>
          <w:spacing w:val="-1"/>
          <w:sz w:val="20"/>
          <w:szCs w:val="20"/>
          <w:lang w:eastAsia="en-US"/>
        </w:rPr>
        <w:t>follows</w:t>
      </w:r>
      <w:r w:rsidRPr="000540AA">
        <w:rPr>
          <w:rFonts w:ascii="Arial" w:eastAsia="MS ??"/>
          <w:spacing w:val="-10"/>
          <w:sz w:val="20"/>
          <w:szCs w:val="20"/>
          <w:lang w:eastAsia="en-US"/>
        </w:rPr>
        <w:t xml:space="preserve"> </w:t>
      </w:r>
      <w:r w:rsidRPr="000540AA">
        <w:rPr>
          <w:rFonts w:ascii="Arial" w:eastAsia="MS ??"/>
          <w:sz w:val="20"/>
          <w:szCs w:val="20"/>
          <w:lang w:eastAsia="en-US"/>
        </w:rPr>
        <w:t>is</w:t>
      </w:r>
      <w:r w:rsidRPr="000540AA">
        <w:rPr>
          <w:rFonts w:ascii="Arial" w:eastAsia="MS ??"/>
          <w:spacing w:val="-9"/>
          <w:sz w:val="20"/>
          <w:szCs w:val="20"/>
          <w:lang w:eastAsia="en-US"/>
        </w:rPr>
        <w:t xml:space="preserve"> </w:t>
      </w:r>
      <w:r w:rsidRPr="000540AA">
        <w:rPr>
          <w:rFonts w:ascii="Arial" w:eastAsia="MS ??"/>
          <w:spacing w:val="-1"/>
          <w:sz w:val="20"/>
          <w:szCs w:val="20"/>
          <w:lang w:eastAsia="en-US"/>
        </w:rPr>
        <w:t>just</w:t>
      </w:r>
      <w:r w:rsidRPr="000540AA">
        <w:rPr>
          <w:rFonts w:ascii="Arial" w:eastAsia="MS ??"/>
          <w:spacing w:val="-8"/>
          <w:sz w:val="20"/>
          <w:szCs w:val="20"/>
          <w:lang w:eastAsia="en-US"/>
        </w:rPr>
        <w:t xml:space="preserve"> </w:t>
      </w:r>
      <w:r w:rsidRPr="000540AA">
        <w:rPr>
          <w:rFonts w:ascii="Arial" w:eastAsia="MS ??"/>
          <w:sz w:val="20"/>
          <w:szCs w:val="20"/>
          <w:lang w:eastAsia="en-US"/>
        </w:rPr>
        <w:t>one</w:t>
      </w:r>
      <w:r w:rsidRPr="000540AA">
        <w:rPr>
          <w:rFonts w:ascii="Arial" w:eastAsia="MS ??"/>
          <w:spacing w:val="-9"/>
          <w:sz w:val="20"/>
          <w:szCs w:val="20"/>
          <w:lang w:eastAsia="en-US"/>
        </w:rPr>
        <w:t xml:space="preserve"> </w:t>
      </w:r>
      <w:r w:rsidRPr="000540AA">
        <w:rPr>
          <w:rFonts w:ascii="Arial" w:eastAsia="MS ??"/>
          <w:spacing w:val="-1"/>
          <w:sz w:val="20"/>
          <w:szCs w:val="20"/>
          <w:lang w:eastAsia="en-US"/>
        </w:rPr>
        <w:t>possible</w:t>
      </w:r>
      <w:r w:rsidRPr="000540AA">
        <w:rPr>
          <w:rFonts w:ascii="Arial" w:eastAsia="MS ??"/>
          <w:spacing w:val="-9"/>
          <w:sz w:val="20"/>
          <w:szCs w:val="20"/>
          <w:lang w:eastAsia="en-US"/>
        </w:rPr>
        <w:t xml:space="preserve"> </w:t>
      </w:r>
      <w:r w:rsidRPr="000540AA">
        <w:rPr>
          <w:rFonts w:ascii="Arial" w:eastAsia="MS ??"/>
          <w:sz w:val="20"/>
          <w:szCs w:val="20"/>
          <w:lang w:eastAsia="en-US"/>
        </w:rPr>
        <w:t>approach you could take and you should always check the syllabus for the content of your course.</w:t>
      </w:r>
    </w:p>
    <w:p w14:paraId="7918CBBB" w14:textId="500A7C24" w:rsidR="00612CFF" w:rsidRPr="00CF6AC2" w:rsidRDefault="00612CFF" w:rsidP="00612CFF">
      <w:pPr>
        <w:spacing w:before="120" w:after="120" w:line="276" w:lineRule="auto"/>
        <w:ind w:right="45"/>
        <w:rPr>
          <w:rFonts w:ascii="Arial" w:hAnsi="Arial" w:cs="Arial"/>
          <w:sz w:val="20"/>
          <w:szCs w:val="20"/>
        </w:rPr>
      </w:pPr>
      <w:r w:rsidRPr="006D5F1B">
        <w:rPr>
          <w:rFonts w:ascii="Arial" w:hAnsi="Arial" w:cs="Arial"/>
          <w:spacing w:val="-1"/>
          <w:sz w:val="20"/>
          <w:szCs w:val="20"/>
        </w:rPr>
        <w:t>Suggestions</w:t>
      </w:r>
      <w:r w:rsidRPr="006D5F1B">
        <w:rPr>
          <w:rFonts w:ascii="Arial" w:hAnsi="Arial" w:cs="Arial"/>
          <w:spacing w:val="-5"/>
          <w:sz w:val="20"/>
          <w:szCs w:val="20"/>
        </w:rPr>
        <w:t xml:space="preserve"> </w:t>
      </w:r>
      <w:r w:rsidRPr="006D5F1B">
        <w:rPr>
          <w:rFonts w:ascii="Arial" w:hAnsi="Arial" w:cs="Arial"/>
          <w:sz w:val="20"/>
          <w:szCs w:val="20"/>
        </w:rPr>
        <w:t>for</w:t>
      </w:r>
      <w:r w:rsidRPr="006D5F1B">
        <w:rPr>
          <w:rFonts w:ascii="Arial" w:hAnsi="Arial" w:cs="Arial"/>
          <w:spacing w:val="-5"/>
          <w:sz w:val="20"/>
          <w:szCs w:val="20"/>
        </w:rPr>
        <w:t xml:space="preserve"> independent study</w:t>
      </w:r>
      <w:r w:rsidRPr="006D5F1B">
        <w:rPr>
          <w:rFonts w:ascii="Arial" w:hAnsi="Arial" w:cs="Arial"/>
          <w:spacing w:val="-3"/>
          <w:sz w:val="20"/>
          <w:szCs w:val="20"/>
        </w:rPr>
        <w:t xml:space="preserve"> </w:t>
      </w:r>
      <w:r w:rsidRPr="006D5F1B">
        <w:rPr>
          <w:rFonts w:ascii="Arial" w:hAnsi="Arial" w:cs="Arial"/>
          <w:b/>
          <w:sz w:val="20"/>
          <w:szCs w:val="20"/>
        </w:rPr>
        <w:t>(I)</w:t>
      </w:r>
      <w:r>
        <w:rPr>
          <w:rFonts w:ascii="Arial" w:hAnsi="Arial" w:cs="Arial"/>
          <w:b/>
          <w:sz w:val="20"/>
          <w:szCs w:val="20"/>
        </w:rPr>
        <w:t xml:space="preserve"> </w:t>
      </w:r>
      <w:r w:rsidRPr="002404C7">
        <w:rPr>
          <w:rFonts w:ascii="Arial" w:hAnsi="Arial" w:cs="Arial"/>
          <w:bCs/>
          <w:sz w:val="20"/>
          <w:szCs w:val="20"/>
        </w:rPr>
        <w:t>and</w:t>
      </w:r>
      <w:r w:rsidRPr="006D5F1B">
        <w:rPr>
          <w:rFonts w:ascii="Arial" w:hAnsi="Arial" w:cs="Arial"/>
          <w:b/>
          <w:spacing w:val="-4"/>
          <w:sz w:val="20"/>
          <w:szCs w:val="20"/>
        </w:rPr>
        <w:t xml:space="preserve"> </w:t>
      </w:r>
      <w:r w:rsidRPr="006D5F1B">
        <w:rPr>
          <w:rFonts w:ascii="Arial" w:hAnsi="Arial" w:cs="Arial"/>
          <w:spacing w:val="-1"/>
          <w:sz w:val="20"/>
          <w:szCs w:val="20"/>
        </w:rPr>
        <w:t>formative</w:t>
      </w:r>
      <w:r w:rsidRPr="006D5F1B">
        <w:rPr>
          <w:rFonts w:ascii="Arial" w:hAnsi="Arial" w:cs="Arial"/>
          <w:spacing w:val="-6"/>
          <w:sz w:val="20"/>
          <w:szCs w:val="20"/>
        </w:rPr>
        <w:t xml:space="preserve"> </w:t>
      </w:r>
      <w:r w:rsidRPr="006D5F1B">
        <w:rPr>
          <w:rFonts w:ascii="Arial" w:hAnsi="Arial" w:cs="Arial"/>
          <w:sz w:val="20"/>
          <w:szCs w:val="20"/>
        </w:rPr>
        <w:t>assessment</w:t>
      </w:r>
      <w:r w:rsidRPr="006D5F1B">
        <w:rPr>
          <w:rFonts w:ascii="Arial" w:hAnsi="Arial" w:cs="Arial"/>
          <w:spacing w:val="-6"/>
          <w:sz w:val="20"/>
          <w:szCs w:val="20"/>
        </w:rPr>
        <w:t xml:space="preserve"> </w:t>
      </w:r>
      <w:r w:rsidRPr="006D5F1B">
        <w:rPr>
          <w:rFonts w:ascii="Arial" w:hAnsi="Arial" w:cs="Arial"/>
          <w:b/>
          <w:sz w:val="20"/>
          <w:szCs w:val="20"/>
        </w:rPr>
        <w:t>(F)</w:t>
      </w:r>
      <w:r w:rsidRPr="006D5F1B">
        <w:rPr>
          <w:rFonts w:ascii="Arial" w:hAnsi="Arial" w:cs="Arial"/>
          <w:b/>
          <w:spacing w:val="-5"/>
          <w:sz w:val="20"/>
          <w:szCs w:val="20"/>
        </w:rPr>
        <w:t xml:space="preserve"> </w:t>
      </w:r>
      <w:r w:rsidRPr="006D5F1B">
        <w:rPr>
          <w:rFonts w:ascii="Arial" w:hAnsi="Arial" w:cs="Arial"/>
          <w:spacing w:val="-1"/>
          <w:sz w:val="20"/>
          <w:szCs w:val="20"/>
        </w:rPr>
        <w:t>are</w:t>
      </w:r>
      <w:r w:rsidRPr="006D5F1B">
        <w:rPr>
          <w:rFonts w:ascii="Arial" w:hAnsi="Arial" w:cs="Arial"/>
          <w:spacing w:val="-5"/>
          <w:sz w:val="20"/>
          <w:szCs w:val="20"/>
        </w:rPr>
        <w:t xml:space="preserve"> </w:t>
      </w:r>
      <w:r w:rsidRPr="006D5F1B">
        <w:rPr>
          <w:rFonts w:ascii="Arial" w:hAnsi="Arial" w:cs="Arial"/>
          <w:spacing w:val="-1"/>
          <w:sz w:val="20"/>
          <w:szCs w:val="20"/>
        </w:rPr>
        <w:t xml:space="preserve">included. </w:t>
      </w:r>
      <w:r w:rsidRPr="00CF6AC2">
        <w:rPr>
          <w:rFonts w:ascii="Arial" w:hAnsi="Arial" w:cs="Arial"/>
          <w:bCs/>
          <w:sz w:val="20"/>
          <w:szCs w:val="20"/>
        </w:rPr>
        <w:t xml:space="preserve">Throughout the scheme of work we have included reference to the </w:t>
      </w:r>
      <w:hyperlink r:id="rId23" w:history="1">
        <w:r w:rsidRPr="00CF6AC2">
          <w:rPr>
            <w:rStyle w:val="WebLink"/>
          </w:rPr>
          <w:t>Sustainability Development Goal</w:t>
        </w:r>
      </w:hyperlink>
      <w:r w:rsidRPr="00CF6AC2">
        <w:rPr>
          <w:rStyle w:val="Hyperlink"/>
          <w:rFonts w:ascii="Arial" w:hAnsi="Arial" w:cs="Arial"/>
          <w:bCs/>
          <w:color w:val="auto"/>
          <w:sz w:val="20"/>
          <w:szCs w:val="20"/>
          <w:u w:val="none"/>
        </w:rPr>
        <w:t xml:space="preserve"> (</w:t>
      </w:r>
      <w:r w:rsidRPr="008C532B">
        <w:rPr>
          <w:rStyle w:val="Hyperlink"/>
          <w:rFonts w:ascii="Arial" w:hAnsi="Arial" w:cs="Arial"/>
          <w:b/>
          <w:color w:val="auto"/>
          <w:sz w:val="20"/>
          <w:szCs w:val="20"/>
          <w:u w:val="none"/>
        </w:rPr>
        <w:t xml:space="preserve">SDG </w:t>
      </w:r>
      <w:r w:rsidR="00744D9B" w:rsidRPr="008C532B">
        <w:rPr>
          <w:rStyle w:val="Hyperlink"/>
          <w:rFonts w:ascii="Arial" w:hAnsi="Arial" w:cs="Arial"/>
          <w:b/>
          <w:color w:val="auto"/>
          <w:sz w:val="20"/>
          <w:szCs w:val="20"/>
          <w:u w:val="none"/>
        </w:rPr>
        <w:t>3</w:t>
      </w:r>
      <w:r w:rsidR="00CF6AC2" w:rsidRPr="00CF6AC2">
        <w:rPr>
          <w:rStyle w:val="Hyperlink"/>
          <w:rFonts w:ascii="Arial" w:hAnsi="Arial" w:cs="Arial"/>
          <w:bCs/>
          <w:color w:val="auto"/>
          <w:sz w:val="20"/>
          <w:szCs w:val="20"/>
          <w:u w:val="none"/>
        </w:rPr>
        <w:t xml:space="preserve"> Good Health and Wellbeing</w:t>
      </w:r>
      <w:r w:rsidRPr="00CF6AC2">
        <w:rPr>
          <w:rStyle w:val="Hyperlink"/>
          <w:rFonts w:ascii="Arial" w:hAnsi="Arial" w:cs="Arial"/>
          <w:bCs/>
          <w:color w:val="auto"/>
          <w:sz w:val="20"/>
          <w:szCs w:val="20"/>
          <w:u w:val="none"/>
        </w:rPr>
        <w:t>)</w:t>
      </w:r>
      <w:r w:rsidRPr="00CF6AC2">
        <w:rPr>
          <w:rFonts w:ascii="Arial" w:hAnsi="Arial" w:cs="Arial"/>
          <w:bCs/>
          <w:sz w:val="20"/>
          <w:szCs w:val="20"/>
        </w:rPr>
        <w:t>, if and where relevant and applicable. Please be aware that the topic of sustainability is not explicitly part of this syllabus and will not be directly assessed in the examinations.</w:t>
      </w:r>
    </w:p>
    <w:p w14:paraId="35EB7906" w14:textId="6FD3BF60" w:rsidR="00376583" w:rsidRPr="00376583" w:rsidRDefault="00376583" w:rsidP="00376583">
      <w:pPr>
        <w:spacing w:before="120" w:after="120" w:line="276" w:lineRule="auto"/>
        <w:ind w:right="-142"/>
        <w:rPr>
          <w:rFonts w:ascii="Arial" w:eastAsia="MS ??" w:hAnsi="Arial" w:cs="Arial"/>
          <w:bCs/>
          <w:sz w:val="20"/>
          <w:szCs w:val="20"/>
          <w:lang w:eastAsia="en-US"/>
        </w:rPr>
      </w:pPr>
      <w:r w:rsidRPr="00376583">
        <w:rPr>
          <w:rFonts w:ascii="Arial" w:eastAsia="MS ??" w:hAnsi="Arial" w:cs="Arial"/>
          <w:bCs/>
          <w:sz w:val="20"/>
          <w:szCs w:val="20"/>
        </w:rPr>
        <w:t xml:space="preserve">Opportunities for differentiation are indicated as </w:t>
      </w:r>
      <w:r w:rsidRPr="00376583">
        <w:rPr>
          <w:rFonts w:ascii="Arial" w:eastAsia="MS ??" w:hAnsi="Arial" w:cs="Arial"/>
          <w:b/>
          <w:bCs/>
          <w:sz w:val="20"/>
          <w:szCs w:val="20"/>
        </w:rPr>
        <w:t>Extension activities</w:t>
      </w:r>
      <w:r w:rsidRPr="00376583">
        <w:rPr>
          <w:rFonts w:ascii="Arial" w:eastAsia="MS ??" w:hAnsi="Arial" w:cs="Arial"/>
          <w:bCs/>
          <w:sz w:val="20"/>
          <w:szCs w:val="20"/>
        </w:rPr>
        <w:t>; there is the potential for differentiation by resource, grouping, expected level of outcome, and degree of support by teacher. Timings for activities and feedback are left to the judgment of the teacher, according to the level of the learners and size of the class.</w:t>
      </w:r>
    </w:p>
    <w:p w14:paraId="6D612AB6" w14:textId="46DC4035" w:rsidR="00016598" w:rsidRPr="00B15213" w:rsidRDefault="00016598" w:rsidP="003D4067">
      <w:pPr>
        <w:spacing w:before="120" w:after="120" w:line="276" w:lineRule="auto"/>
        <w:rPr>
          <w:rFonts w:ascii="Arial" w:hAnsi="Arial" w:cs="Arial"/>
          <w:bCs/>
          <w:color w:val="E21951"/>
        </w:rPr>
      </w:pPr>
      <w:r w:rsidRPr="00B15213">
        <w:rPr>
          <w:rFonts w:ascii="Arial" w:hAnsi="Arial" w:cs="Arial"/>
          <w:bCs/>
          <w:color w:val="E21951"/>
        </w:rPr>
        <w:t>Key concepts</w:t>
      </w:r>
    </w:p>
    <w:p w14:paraId="43B0755D" w14:textId="4F9F72E2" w:rsidR="00016598" w:rsidRDefault="00016598" w:rsidP="003D4067">
      <w:pPr>
        <w:spacing w:before="120" w:after="120" w:line="276" w:lineRule="auto"/>
        <w:rPr>
          <w:rFonts w:ascii="Arial" w:hAnsi="Arial" w:cs="Arial"/>
          <w:bCs/>
          <w:sz w:val="20"/>
          <w:szCs w:val="20"/>
        </w:rPr>
      </w:pPr>
      <w:r>
        <w:rPr>
          <w:rFonts w:ascii="Arial" w:hAnsi="Arial" w:cs="Arial"/>
          <w:bCs/>
          <w:sz w:val="20"/>
          <w:szCs w:val="20"/>
        </w:rPr>
        <w:t xml:space="preserve">This scheme of work is underpinned by the assumption </w:t>
      </w:r>
      <w:r w:rsidRPr="00677E23">
        <w:rPr>
          <w:rFonts w:ascii="Arial" w:hAnsi="Arial" w:cs="Arial"/>
          <w:bCs/>
          <w:sz w:val="20"/>
          <w:szCs w:val="20"/>
        </w:rPr>
        <w:t xml:space="preserve">that Psychology is a scientific discipline and, as such, is conducted using rigorous research methods. The key </w:t>
      </w:r>
      <w:r>
        <w:rPr>
          <w:rFonts w:ascii="Arial" w:hAnsi="Arial" w:cs="Arial"/>
          <w:bCs/>
          <w:sz w:val="20"/>
          <w:szCs w:val="20"/>
        </w:rPr>
        <w:t>concepts are highlighted as a separate item in the new</w:t>
      </w:r>
      <w:r w:rsidR="00B15213">
        <w:rPr>
          <w:rFonts w:ascii="Arial" w:hAnsi="Arial" w:cs="Arial"/>
          <w:bCs/>
          <w:sz w:val="20"/>
          <w:szCs w:val="20"/>
        </w:rPr>
        <w:t xml:space="preserve"> syllabus</w:t>
      </w:r>
      <w:r>
        <w:rPr>
          <w:rFonts w:ascii="Arial" w:hAnsi="Arial" w:cs="Arial"/>
          <w:bCs/>
          <w:sz w:val="20"/>
          <w:szCs w:val="20"/>
        </w:rPr>
        <w:t>.</w:t>
      </w:r>
      <w:r w:rsidR="00B15213">
        <w:rPr>
          <w:rFonts w:ascii="Arial" w:hAnsi="Arial" w:cs="Arial"/>
          <w:bCs/>
          <w:sz w:val="20"/>
          <w:szCs w:val="20"/>
        </w:rPr>
        <w:t xml:space="preserve"> Reference to the </w:t>
      </w:r>
      <w:r w:rsidR="00CD047F">
        <w:rPr>
          <w:rFonts w:ascii="Arial" w:hAnsi="Arial" w:cs="Arial"/>
          <w:bCs/>
          <w:sz w:val="20"/>
          <w:szCs w:val="20"/>
        </w:rPr>
        <w:t>k</w:t>
      </w:r>
      <w:r w:rsidR="00B15213">
        <w:rPr>
          <w:rFonts w:ascii="Arial" w:hAnsi="Arial" w:cs="Arial"/>
          <w:bCs/>
          <w:sz w:val="20"/>
          <w:szCs w:val="20"/>
        </w:rPr>
        <w:t xml:space="preserve">ey </w:t>
      </w:r>
      <w:r w:rsidR="00CD047F">
        <w:rPr>
          <w:rFonts w:ascii="Arial" w:hAnsi="Arial" w:cs="Arial"/>
          <w:bCs/>
          <w:sz w:val="20"/>
          <w:szCs w:val="20"/>
        </w:rPr>
        <w:t>c</w:t>
      </w:r>
      <w:r>
        <w:rPr>
          <w:rFonts w:ascii="Arial" w:hAnsi="Arial" w:cs="Arial"/>
          <w:bCs/>
          <w:sz w:val="20"/>
          <w:szCs w:val="20"/>
        </w:rPr>
        <w:t>oncepts is made throughout the scheme of work using the key shown below:</w:t>
      </w:r>
    </w:p>
    <w:p w14:paraId="025D7B61" w14:textId="77777777" w:rsidR="005F7364" w:rsidRPr="005F7364" w:rsidRDefault="005F7364" w:rsidP="004A6F13">
      <w:pPr>
        <w:spacing w:before="60" w:after="60" w:line="276" w:lineRule="auto"/>
        <w:rPr>
          <w:rFonts w:ascii="Arial" w:hAnsi="Arial" w:cs="Arial"/>
          <w:bCs/>
          <w:color w:val="E21951"/>
          <w:sz w:val="20"/>
          <w:szCs w:val="20"/>
        </w:rPr>
      </w:pPr>
      <w:r w:rsidRPr="005F7364">
        <w:rPr>
          <w:rFonts w:ascii="Arial" w:hAnsi="Arial" w:cs="Arial"/>
          <w:b/>
          <w:bCs/>
          <w:color w:val="E21951"/>
          <w:sz w:val="20"/>
          <w:szCs w:val="20"/>
        </w:rPr>
        <w:t>Key Concept 1 (KC1)</w:t>
      </w:r>
      <w:r w:rsidRPr="005F7364">
        <w:rPr>
          <w:rFonts w:ascii="Arial" w:hAnsi="Arial" w:cs="Arial"/>
          <w:bCs/>
          <w:color w:val="E21951"/>
          <w:sz w:val="20"/>
          <w:szCs w:val="20"/>
        </w:rPr>
        <w:t xml:space="preserve"> – Nature versus nurture</w:t>
      </w:r>
    </w:p>
    <w:p w14:paraId="5752F767" w14:textId="08B9CE3F" w:rsidR="005F7364" w:rsidRPr="005F7364" w:rsidRDefault="005F7364" w:rsidP="004A6F13">
      <w:pPr>
        <w:spacing w:before="60" w:after="60" w:line="276" w:lineRule="auto"/>
        <w:rPr>
          <w:rFonts w:ascii="Arial" w:hAnsi="Arial" w:cs="Arial"/>
          <w:bCs/>
          <w:color w:val="E21951"/>
          <w:sz w:val="20"/>
          <w:szCs w:val="20"/>
        </w:rPr>
      </w:pPr>
      <w:r w:rsidRPr="005F7364">
        <w:rPr>
          <w:rFonts w:ascii="Arial" w:hAnsi="Arial" w:cs="Arial"/>
          <w:b/>
          <w:bCs/>
          <w:color w:val="E21951"/>
          <w:sz w:val="20"/>
          <w:szCs w:val="20"/>
        </w:rPr>
        <w:t>Key Concept 2 (KC2)</w:t>
      </w:r>
      <w:r w:rsidRPr="005F7364">
        <w:rPr>
          <w:rFonts w:ascii="Arial" w:hAnsi="Arial" w:cs="Arial"/>
          <w:bCs/>
          <w:color w:val="E21951"/>
          <w:sz w:val="20"/>
          <w:szCs w:val="20"/>
        </w:rPr>
        <w:t xml:space="preserve"> – Ethics</w:t>
      </w:r>
    </w:p>
    <w:p w14:paraId="24EA08FB" w14:textId="31627295" w:rsidR="005F7364" w:rsidRPr="005F7364" w:rsidRDefault="005F7364" w:rsidP="004A6F13">
      <w:pPr>
        <w:spacing w:before="60" w:after="60" w:line="276" w:lineRule="auto"/>
        <w:rPr>
          <w:rFonts w:ascii="Arial" w:hAnsi="Arial" w:cs="Arial"/>
          <w:bCs/>
          <w:color w:val="E21951"/>
          <w:sz w:val="20"/>
          <w:szCs w:val="20"/>
        </w:rPr>
      </w:pPr>
      <w:r w:rsidRPr="005F7364">
        <w:rPr>
          <w:rFonts w:ascii="Arial" w:hAnsi="Arial" w:cs="Arial"/>
          <w:b/>
          <w:bCs/>
          <w:color w:val="E21951"/>
          <w:sz w:val="20"/>
          <w:szCs w:val="20"/>
        </w:rPr>
        <w:t>Key Concept 3 (KC3)</w:t>
      </w:r>
      <w:r w:rsidRPr="005F7364">
        <w:rPr>
          <w:rFonts w:ascii="Arial" w:hAnsi="Arial" w:cs="Arial"/>
          <w:bCs/>
          <w:color w:val="E21951"/>
          <w:sz w:val="20"/>
          <w:szCs w:val="20"/>
        </w:rPr>
        <w:t xml:space="preserve"> – </w:t>
      </w:r>
      <w:r w:rsidR="0093176A">
        <w:rPr>
          <w:rFonts w:ascii="Arial" w:hAnsi="Arial" w:cs="Arial"/>
          <w:bCs/>
          <w:color w:val="E21951"/>
          <w:sz w:val="20"/>
          <w:szCs w:val="20"/>
        </w:rPr>
        <w:t>R</w:t>
      </w:r>
      <w:r w:rsidRPr="005F7364">
        <w:rPr>
          <w:rFonts w:ascii="Arial" w:hAnsi="Arial" w:cs="Arial"/>
          <w:bCs/>
          <w:color w:val="E21951"/>
          <w:sz w:val="20"/>
          <w:szCs w:val="20"/>
        </w:rPr>
        <w:t>esearch methods</w:t>
      </w:r>
    </w:p>
    <w:p w14:paraId="41675881" w14:textId="77777777" w:rsidR="005F7364" w:rsidRPr="005F7364" w:rsidRDefault="005F7364" w:rsidP="004A6F13">
      <w:pPr>
        <w:spacing w:before="60" w:after="60" w:line="276" w:lineRule="auto"/>
        <w:rPr>
          <w:rFonts w:ascii="Arial" w:hAnsi="Arial" w:cs="Arial"/>
          <w:bCs/>
          <w:color w:val="E21951"/>
          <w:sz w:val="20"/>
          <w:szCs w:val="20"/>
        </w:rPr>
      </w:pPr>
      <w:r w:rsidRPr="005F7364">
        <w:rPr>
          <w:rFonts w:ascii="Arial" w:hAnsi="Arial" w:cs="Arial"/>
          <w:b/>
          <w:bCs/>
          <w:color w:val="E21951"/>
          <w:sz w:val="20"/>
          <w:szCs w:val="20"/>
        </w:rPr>
        <w:t>Key Concept 4 (KC4)</w:t>
      </w:r>
      <w:r w:rsidRPr="005F7364">
        <w:rPr>
          <w:rFonts w:ascii="Arial" w:hAnsi="Arial" w:cs="Arial"/>
          <w:bCs/>
          <w:color w:val="E21951"/>
          <w:sz w:val="20"/>
          <w:szCs w:val="20"/>
        </w:rPr>
        <w:t xml:space="preserve"> – No one view of psychology is definitive</w:t>
      </w:r>
    </w:p>
    <w:p w14:paraId="34BB261B" w14:textId="77777777" w:rsidR="005F7364" w:rsidRPr="005F7364" w:rsidRDefault="005F7364" w:rsidP="004A6F13">
      <w:pPr>
        <w:spacing w:before="60" w:after="60" w:line="276" w:lineRule="auto"/>
        <w:rPr>
          <w:rFonts w:ascii="Arial" w:hAnsi="Arial" w:cs="Arial"/>
          <w:bCs/>
          <w:color w:val="E21951"/>
          <w:sz w:val="20"/>
          <w:szCs w:val="20"/>
        </w:rPr>
      </w:pPr>
      <w:r w:rsidRPr="005F7364">
        <w:rPr>
          <w:rFonts w:ascii="Arial" w:hAnsi="Arial" w:cs="Arial"/>
          <w:b/>
          <w:bCs/>
          <w:color w:val="E21951"/>
          <w:sz w:val="20"/>
          <w:szCs w:val="20"/>
        </w:rPr>
        <w:t>Key Concept 5 (KC5)</w:t>
      </w:r>
      <w:r w:rsidRPr="005F7364">
        <w:rPr>
          <w:rFonts w:ascii="Arial" w:hAnsi="Arial" w:cs="Arial"/>
          <w:bCs/>
          <w:color w:val="E21951"/>
          <w:sz w:val="20"/>
          <w:szCs w:val="20"/>
        </w:rPr>
        <w:t xml:space="preserve"> – Relevance of psychology in contemporary society</w:t>
      </w:r>
    </w:p>
    <w:p w14:paraId="6D5FA563" w14:textId="77777777" w:rsidR="00964866" w:rsidRPr="00251CFF" w:rsidRDefault="00964866">
      <w:pPr>
        <w:rPr>
          <w:rFonts w:ascii="Arial" w:hAnsi="Arial" w:cs="Arial"/>
          <w:bCs/>
        </w:rPr>
      </w:pPr>
      <w:r>
        <w:rPr>
          <w:rFonts w:ascii="Arial" w:hAnsi="Arial" w:cs="Arial"/>
          <w:bCs/>
          <w:color w:val="E21951"/>
        </w:rPr>
        <w:br w:type="page"/>
      </w:r>
    </w:p>
    <w:p w14:paraId="46D2FA2B" w14:textId="3C463B59" w:rsidR="00016598" w:rsidRPr="00B15213" w:rsidRDefault="00016598" w:rsidP="003D4067">
      <w:pPr>
        <w:spacing w:before="120" w:after="120" w:line="276" w:lineRule="auto"/>
        <w:rPr>
          <w:rFonts w:ascii="Arial" w:hAnsi="Arial" w:cs="Arial"/>
          <w:bCs/>
          <w:color w:val="E21951"/>
        </w:rPr>
      </w:pPr>
      <w:r w:rsidRPr="00B15213">
        <w:rPr>
          <w:rFonts w:ascii="Arial" w:hAnsi="Arial" w:cs="Arial"/>
          <w:bCs/>
          <w:color w:val="E21951"/>
        </w:rPr>
        <w:lastRenderedPageBreak/>
        <w:t>Guided learning hours</w:t>
      </w:r>
    </w:p>
    <w:p w14:paraId="26D41658" w14:textId="546465DA" w:rsidR="00016598" w:rsidRDefault="00016598" w:rsidP="003D4067">
      <w:pPr>
        <w:spacing w:before="120" w:after="120" w:line="276" w:lineRule="auto"/>
        <w:ind w:right="43"/>
        <w:rPr>
          <w:rFonts w:ascii="Arial" w:hAnsi="Arial" w:cs="Arial"/>
          <w:sz w:val="20"/>
          <w:szCs w:val="20"/>
        </w:rPr>
      </w:pPr>
      <w:r>
        <w:rPr>
          <w:rFonts w:ascii="Arial" w:hAnsi="Arial" w:cs="Arial"/>
          <w:sz w:val="20"/>
          <w:szCs w:val="20"/>
        </w:rPr>
        <w:t>Guided learning hours give an indication of the amount of contact time teachers need to have with learners to deliver a particular course. Our syllabuses are designed around 180 hours for Cambridge International AS Level, and 360 hours for Cambridge International A Level. The number of hours may vary depending on local practice and your learners’ previous experience of the subject. The table below give some guidance about how many hours are recommended for each topic.</w:t>
      </w:r>
    </w:p>
    <w:tbl>
      <w:tblPr>
        <w:tblW w:w="14596" w:type="dxa"/>
        <w:jc w:val="center"/>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000" w:firstRow="0" w:lastRow="0" w:firstColumn="0" w:lastColumn="0" w:noHBand="0" w:noVBand="0"/>
      </w:tblPr>
      <w:tblGrid>
        <w:gridCol w:w="6690"/>
        <w:gridCol w:w="7906"/>
      </w:tblGrid>
      <w:tr w:rsidR="00AB49E9" w:rsidRPr="000A16B2" w14:paraId="0D961F50" w14:textId="77777777" w:rsidTr="00AB49E9">
        <w:trPr>
          <w:tblHeader/>
          <w:jc w:val="center"/>
        </w:trPr>
        <w:tc>
          <w:tcPr>
            <w:tcW w:w="6690" w:type="dxa"/>
            <w:shd w:val="clear" w:color="auto" w:fill="E21951"/>
            <w:tcMar>
              <w:top w:w="113" w:type="dxa"/>
              <w:bottom w:w="113" w:type="dxa"/>
            </w:tcMar>
            <w:vAlign w:val="center"/>
          </w:tcPr>
          <w:p w14:paraId="01429A9D" w14:textId="38EBCC9A" w:rsidR="00B221AA" w:rsidRPr="000A16B2" w:rsidRDefault="00B221AA" w:rsidP="00F35616">
            <w:pPr>
              <w:rPr>
                <w:rFonts w:ascii="Arial" w:hAnsi="Arial" w:cs="Arial"/>
                <w:b/>
                <w:color w:val="FFFFFF" w:themeColor="background1"/>
                <w:sz w:val="20"/>
                <w:szCs w:val="20"/>
              </w:rPr>
            </w:pPr>
            <w:r>
              <w:rPr>
                <w:rFonts w:ascii="Arial" w:hAnsi="Arial" w:cs="Arial"/>
                <w:b/>
                <w:color w:val="FFFFFF" w:themeColor="background1"/>
                <w:sz w:val="20"/>
                <w:szCs w:val="20"/>
              </w:rPr>
              <w:t>Subject content</w:t>
            </w:r>
          </w:p>
        </w:tc>
        <w:tc>
          <w:tcPr>
            <w:tcW w:w="7906" w:type="dxa"/>
            <w:shd w:val="clear" w:color="auto" w:fill="E21951"/>
            <w:tcMar>
              <w:top w:w="113" w:type="dxa"/>
              <w:bottom w:w="113" w:type="dxa"/>
            </w:tcMar>
            <w:vAlign w:val="center"/>
          </w:tcPr>
          <w:p w14:paraId="73323C3E" w14:textId="77777777" w:rsidR="00B221AA" w:rsidRPr="000A16B2" w:rsidRDefault="00B221AA" w:rsidP="00F35616">
            <w:pPr>
              <w:rPr>
                <w:rFonts w:ascii="Arial" w:hAnsi="Arial" w:cs="Arial"/>
                <w:b/>
                <w:color w:val="FFFFFF" w:themeColor="background1"/>
                <w:sz w:val="20"/>
                <w:szCs w:val="20"/>
              </w:rPr>
            </w:pPr>
            <w:r w:rsidRPr="000A16B2">
              <w:rPr>
                <w:rFonts w:ascii="Arial" w:hAnsi="Arial" w:cs="Arial"/>
                <w:b/>
                <w:color w:val="FFFFFF" w:themeColor="background1"/>
                <w:sz w:val="20"/>
                <w:szCs w:val="20"/>
              </w:rPr>
              <w:t>Suggested teaching time (hours / % of the course)</w:t>
            </w:r>
          </w:p>
        </w:tc>
      </w:tr>
      <w:tr w:rsidR="00AB49E9" w:rsidRPr="000A16B2" w14:paraId="27BA004D" w14:textId="77777777" w:rsidTr="00AB49E9">
        <w:tblPrEx>
          <w:tblCellMar>
            <w:top w:w="0" w:type="dxa"/>
            <w:bottom w:w="0" w:type="dxa"/>
          </w:tblCellMar>
        </w:tblPrEx>
        <w:trPr>
          <w:trHeight w:val="20"/>
          <w:jc w:val="center"/>
        </w:trPr>
        <w:tc>
          <w:tcPr>
            <w:tcW w:w="6690" w:type="dxa"/>
            <w:tcMar>
              <w:top w:w="113" w:type="dxa"/>
              <w:bottom w:w="113" w:type="dxa"/>
            </w:tcMar>
            <w:vAlign w:val="center"/>
          </w:tcPr>
          <w:p w14:paraId="533BE8D3" w14:textId="3007F9A1" w:rsidR="00B221AA" w:rsidRPr="000A16B2" w:rsidRDefault="00B221AA" w:rsidP="000A16B2">
            <w:pPr>
              <w:rPr>
                <w:rFonts w:ascii="Arial" w:hAnsi="Arial" w:cs="Arial"/>
                <w:sz w:val="20"/>
                <w:szCs w:val="20"/>
              </w:rPr>
            </w:pPr>
            <w:r w:rsidRPr="000A16B2">
              <w:rPr>
                <w:rFonts w:ascii="Arial" w:hAnsi="Arial" w:cs="Arial"/>
                <w:b/>
                <w:sz w:val="20"/>
                <w:szCs w:val="20"/>
              </w:rPr>
              <w:t xml:space="preserve">Introduction to Cambridge AS Level </w:t>
            </w:r>
            <w:r w:rsidR="00C8739C">
              <w:rPr>
                <w:rFonts w:ascii="Arial" w:hAnsi="Arial" w:cs="Arial"/>
                <w:b/>
                <w:sz w:val="20"/>
                <w:szCs w:val="20"/>
              </w:rPr>
              <w:t>c</w:t>
            </w:r>
            <w:r>
              <w:rPr>
                <w:rFonts w:ascii="Arial" w:hAnsi="Arial" w:cs="Arial"/>
                <w:b/>
                <w:sz w:val="20"/>
                <w:szCs w:val="20"/>
              </w:rPr>
              <w:t>ontent</w:t>
            </w:r>
            <w:r w:rsidRPr="000A16B2">
              <w:rPr>
                <w:rFonts w:ascii="Arial" w:hAnsi="Arial" w:cs="Arial"/>
                <w:b/>
                <w:sz w:val="20"/>
                <w:szCs w:val="20"/>
              </w:rPr>
              <w:t xml:space="preserve"> and Research Methods</w:t>
            </w:r>
          </w:p>
        </w:tc>
        <w:tc>
          <w:tcPr>
            <w:tcW w:w="7906" w:type="dxa"/>
            <w:tcMar>
              <w:top w:w="113" w:type="dxa"/>
              <w:bottom w:w="113" w:type="dxa"/>
            </w:tcMar>
            <w:vAlign w:val="center"/>
          </w:tcPr>
          <w:p w14:paraId="3C5FB94C" w14:textId="1B9B8AB8" w:rsidR="00B221AA" w:rsidRPr="000A16B2" w:rsidRDefault="00B221AA" w:rsidP="000A16B2">
            <w:pPr>
              <w:rPr>
                <w:rFonts w:ascii="Arial" w:hAnsi="Arial" w:cs="Arial"/>
                <w:sz w:val="20"/>
                <w:szCs w:val="20"/>
              </w:rPr>
            </w:pPr>
            <w:r w:rsidRPr="00A802B2">
              <w:rPr>
                <w:rFonts w:ascii="Arial" w:eastAsia="MS ??" w:hAnsi="Arial" w:cs="Arial"/>
                <w:sz w:val="20"/>
                <w:szCs w:val="20"/>
                <w:lang w:eastAsia="en-US"/>
              </w:rPr>
              <w:t>It is recommended that this should</w:t>
            </w:r>
            <w:r w:rsidRPr="000A16B2">
              <w:rPr>
                <w:rFonts w:ascii="Arial" w:hAnsi="Arial" w:cs="Arial"/>
                <w:sz w:val="20"/>
                <w:szCs w:val="20"/>
              </w:rPr>
              <w:t xml:space="preserve"> take about 36 hours</w:t>
            </w:r>
            <w:r>
              <w:rPr>
                <w:rFonts w:ascii="Arial" w:hAnsi="Arial" w:cs="Arial"/>
                <w:sz w:val="20"/>
                <w:szCs w:val="20"/>
              </w:rPr>
              <w:t xml:space="preserve"> </w:t>
            </w:r>
            <w:r w:rsidRPr="000A16B2">
              <w:rPr>
                <w:rFonts w:ascii="Arial" w:hAnsi="Arial" w:cs="Arial"/>
                <w:sz w:val="20"/>
                <w:szCs w:val="20"/>
              </w:rPr>
              <w:t>/</w:t>
            </w:r>
            <w:r>
              <w:rPr>
                <w:rFonts w:ascii="Arial" w:hAnsi="Arial" w:cs="Arial"/>
                <w:sz w:val="20"/>
                <w:szCs w:val="20"/>
              </w:rPr>
              <w:t xml:space="preserve"> </w:t>
            </w:r>
            <w:r w:rsidRPr="000A16B2">
              <w:rPr>
                <w:rFonts w:ascii="Arial" w:hAnsi="Arial" w:cs="Arial"/>
                <w:sz w:val="20"/>
                <w:szCs w:val="20"/>
              </w:rPr>
              <w:t xml:space="preserve">20% of the AS </w:t>
            </w:r>
            <w:r>
              <w:rPr>
                <w:rFonts w:ascii="Arial" w:hAnsi="Arial" w:cs="Arial"/>
                <w:sz w:val="20"/>
                <w:szCs w:val="20"/>
              </w:rPr>
              <w:t xml:space="preserve">Level </w:t>
            </w:r>
            <w:r w:rsidRPr="000A16B2">
              <w:rPr>
                <w:rFonts w:ascii="Arial" w:hAnsi="Arial" w:cs="Arial"/>
                <w:sz w:val="20"/>
                <w:szCs w:val="20"/>
              </w:rPr>
              <w:t>course.</w:t>
            </w:r>
          </w:p>
        </w:tc>
      </w:tr>
      <w:tr w:rsidR="00AB49E9" w:rsidRPr="000A16B2" w14:paraId="1F4125BA" w14:textId="77777777" w:rsidTr="00AB49E9">
        <w:tblPrEx>
          <w:tblCellMar>
            <w:top w:w="0" w:type="dxa"/>
            <w:bottom w:w="0" w:type="dxa"/>
          </w:tblCellMar>
        </w:tblPrEx>
        <w:trPr>
          <w:trHeight w:val="20"/>
          <w:jc w:val="center"/>
        </w:trPr>
        <w:tc>
          <w:tcPr>
            <w:tcW w:w="6690" w:type="dxa"/>
            <w:tcMar>
              <w:top w:w="113" w:type="dxa"/>
              <w:bottom w:w="113" w:type="dxa"/>
            </w:tcMar>
            <w:vAlign w:val="center"/>
          </w:tcPr>
          <w:p w14:paraId="25AA5A99" w14:textId="77777777" w:rsidR="00B221AA" w:rsidRPr="000A16B2" w:rsidRDefault="00B221AA" w:rsidP="000A16B2">
            <w:pPr>
              <w:rPr>
                <w:rFonts w:ascii="Arial" w:hAnsi="Arial" w:cs="Arial"/>
                <w:sz w:val="20"/>
                <w:szCs w:val="20"/>
              </w:rPr>
            </w:pPr>
            <w:r w:rsidRPr="000A16B2">
              <w:rPr>
                <w:rFonts w:ascii="Arial" w:hAnsi="Arial" w:cs="Arial"/>
                <w:b/>
                <w:sz w:val="20"/>
                <w:szCs w:val="20"/>
              </w:rPr>
              <w:t>Biological approach</w:t>
            </w:r>
          </w:p>
        </w:tc>
        <w:tc>
          <w:tcPr>
            <w:tcW w:w="7906" w:type="dxa"/>
            <w:tcMar>
              <w:top w:w="113" w:type="dxa"/>
              <w:bottom w:w="113" w:type="dxa"/>
            </w:tcMar>
            <w:vAlign w:val="center"/>
          </w:tcPr>
          <w:p w14:paraId="13626425" w14:textId="1F9BC9F8" w:rsidR="00B221AA" w:rsidRPr="000A16B2" w:rsidRDefault="00B221AA" w:rsidP="000A16B2">
            <w:pPr>
              <w:rPr>
                <w:rFonts w:ascii="Arial" w:hAnsi="Arial" w:cs="Arial"/>
                <w:sz w:val="20"/>
                <w:szCs w:val="20"/>
              </w:rPr>
            </w:pPr>
            <w:r w:rsidRPr="000A16B2">
              <w:rPr>
                <w:rFonts w:ascii="Arial" w:hAnsi="Arial" w:cs="Arial"/>
                <w:sz w:val="20"/>
                <w:szCs w:val="20"/>
              </w:rPr>
              <w:t>It is recommended that this should take about 36 hours</w:t>
            </w:r>
            <w:r>
              <w:rPr>
                <w:rFonts w:ascii="Arial" w:hAnsi="Arial" w:cs="Arial"/>
                <w:sz w:val="20"/>
                <w:szCs w:val="20"/>
              </w:rPr>
              <w:t xml:space="preserve"> </w:t>
            </w:r>
            <w:r w:rsidRPr="000A16B2">
              <w:rPr>
                <w:rFonts w:ascii="Arial" w:hAnsi="Arial" w:cs="Arial"/>
                <w:sz w:val="20"/>
                <w:szCs w:val="20"/>
              </w:rPr>
              <w:t>/</w:t>
            </w:r>
            <w:r>
              <w:rPr>
                <w:rFonts w:ascii="Arial" w:hAnsi="Arial" w:cs="Arial"/>
                <w:sz w:val="20"/>
                <w:szCs w:val="20"/>
              </w:rPr>
              <w:t xml:space="preserve"> </w:t>
            </w:r>
            <w:r w:rsidRPr="000A16B2">
              <w:rPr>
                <w:rFonts w:ascii="Arial" w:hAnsi="Arial" w:cs="Arial"/>
                <w:sz w:val="20"/>
                <w:szCs w:val="20"/>
              </w:rPr>
              <w:t xml:space="preserve">20% of the AS </w:t>
            </w:r>
            <w:r>
              <w:rPr>
                <w:rFonts w:ascii="Arial" w:hAnsi="Arial" w:cs="Arial"/>
                <w:sz w:val="20"/>
                <w:szCs w:val="20"/>
              </w:rPr>
              <w:t xml:space="preserve">Level </w:t>
            </w:r>
            <w:r w:rsidRPr="000A16B2">
              <w:rPr>
                <w:rFonts w:ascii="Arial" w:hAnsi="Arial" w:cs="Arial"/>
                <w:sz w:val="20"/>
                <w:szCs w:val="20"/>
              </w:rPr>
              <w:t>course.</w:t>
            </w:r>
          </w:p>
        </w:tc>
      </w:tr>
      <w:tr w:rsidR="00AB49E9" w:rsidRPr="000A16B2" w14:paraId="2D2F77EE" w14:textId="77777777" w:rsidTr="00AB49E9">
        <w:tblPrEx>
          <w:tblCellMar>
            <w:top w:w="0" w:type="dxa"/>
            <w:bottom w:w="0" w:type="dxa"/>
          </w:tblCellMar>
        </w:tblPrEx>
        <w:trPr>
          <w:trHeight w:val="20"/>
          <w:jc w:val="center"/>
        </w:trPr>
        <w:tc>
          <w:tcPr>
            <w:tcW w:w="6690" w:type="dxa"/>
            <w:tcMar>
              <w:top w:w="113" w:type="dxa"/>
              <w:bottom w:w="113" w:type="dxa"/>
            </w:tcMar>
            <w:vAlign w:val="center"/>
          </w:tcPr>
          <w:p w14:paraId="21510120" w14:textId="77777777" w:rsidR="00B221AA" w:rsidRPr="000A16B2" w:rsidRDefault="00B221AA" w:rsidP="000A16B2">
            <w:pPr>
              <w:rPr>
                <w:rFonts w:ascii="Arial" w:hAnsi="Arial" w:cs="Arial"/>
                <w:sz w:val="20"/>
                <w:szCs w:val="20"/>
              </w:rPr>
            </w:pPr>
            <w:r w:rsidRPr="000A16B2">
              <w:rPr>
                <w:rFonts w:ascii="Arial" w:hAnsi="Arial" w:cs="Arial"/>
                <w:b/>
                <w:sz w:val="20"/>
                <w:szCs w:val="20"/>
              </w:rPr>
              <w:t>Cognitive approach</w:t>
            </w:r>
          </w:p>
        </w:tc>
        <w:tc>
          <w:tcPr>
            <w:tcW w:w="7906" w:type="dxa"/>
            <w:tcMar>
              <w:top w:w="113" w:type="dxa"/>
              <w:bottom w:w="113" w:type="dxa"/>
            </w:tcMar>
            <w:vAlign w:val="center"/>
          </w:tcPr>
          <w:p w14:paraId="3BA4F713" w14:textId="661384D6" w:rsidR="00B221AA" w:rsidRPr="000A16B2" w:rsidRDefault="00B221AA" w:rsidP="000A16B2">
            <w:pPr>
              <w:rPr>
                <w:rFonts w:ascii="Arial" w:hAnsi="Arial" w:cs="Arial"/>
                <w:sz w:val="20"/>
                <w:szCs w:val="20"/>
              </w:rPr>
            </w:pPr>
            <w:r w:rsidRPr="000A16B2">
              <w:rPr>
                <w:rFonts w:ascii="Arial" w:hAnsi="Arial" w:cs="Arial"/>
                <w:sz w:val="20"/>
                <w:szCs w:val="20"/>
              </w:rPr>
              <w:t>It is recommended that this should take about 36 hours</w:t>
            </w:r>
            <w:r>
              <w:rPr>
                <w:rFonts w:ascii="Arial" w:hAnsi="Arial" w:cs="Arial"/>
                <w:sz w:val="20"/>
                <w:szCs w:val="20"/>
              </w:rPr>
              <w:t xml:space="preserve"> </w:t>
            </w:r>
            <w:r w:rsidRPr="000A16B2">
              <w:rPr>
                <w:rFonts w:ascii="Arial" w:hAnsi="Arial" w:cs="Arial"/>
                <w:sz w:val="20"/>
                <w:szCs w:val="20"/>
              </w:rPr>
              <w:t>/</w:t>
            </w:r>
            <w:r>
              <w:rPr>
                <w:rFonts w:ascii="Arial" w:hAnsi="Arial" w:cs="Arial"/>
                <w:sz w:val="20"/>
                <w:szCs w:val="20"/>
              </w:rPr>
              <w:t xml:space="preserve"> </w:t>
            </w:r>
            <w:r w:rsidRPr="000A16B2">
              <w:rPr>
                <w:rFonts w:ascii="Arial" w:hAnsi="Arial" w:cs="Arial"/>
                <w:sz w:val="20"/>
                <w:szCs w:val="20"/>
              </w:rPr>
              <w:t xml:space="preserve">20% of the AS </w:t>
            </w:r>
            <w:r>
              <w:rPr>
                <w:rFonts w:ascii="Arial" w:hAnsi="Arial" w:cs="Arial"/>
                <w:sz w:val="20"/>
                <w:szCs w:val="20"/>
              </w:rPr>
              <w:t xml:space="preserve">Level </w:t>
            </w:r>
            <w:r w:rsidRPr="000A16B2">
              <w:rPr>
                <w:rFonts w:ascii="Arial" w:hAnsi="Arial" w:cs="Arial"/>
                <w:sz w:val="20"/>
                <w:szCs w:val="20"/>
              </w:rPr>
              <w:t>course.</w:t>
            </w:r>
          </w:p>
        </w:tc>
      </w:tr>
      <w:tr w:rsidR="00AB49E9" w:rsidRPr="000A16B2" w14:paraId="1871DE8B" w14:textId="77777777" w:rsidTr="00307074">
        <w:trPr>
          <w:jc w:val="center"/>
        </w:trPr>
        <w:tc>
          <w:tcPr>
            <w:tcW w:w="6690" w:type="dxa"/>
            <w:tcMar>
              <w:top w:w="113" w:type="dxa"/>
              <w:bottom w:w="113" w:type="dxa"/>
            </w:tcMar>
            <w:vAlign w:val="center"/>
          </w:tcPr>
          <w:p w14:paraId="1118A11B" w14:textId="77777777" w:rsidR="00B221AA" w:rsidRPr="000A16B2" w:rsidRDefault="00B221AA" w:rsidP="000A16B2">
            <w:pPr>
              <w:rPr>
                <w:rFonts w:ascii="Arial" w:hAnsi="Arial" w:cs="Arial"/>
                <w:sz w:val="20"/>
                <w:szCs w:val="20"/>
              </w:rPr>
            </w:pPr>
            <w:r w:rsidRPr="000A16B2">
              <w:rPr>
                <w:rFonts w:ascii="Arial" w:hAnsi="Arial" w:cs="Arial"/>
                <w:b/>
                <w:sz w:val="20"/>
                <w:szCs w:val="20"/>
              </w:rPr>
              <w:t>Learning approach</w:t>
            </w:r>
          </w:p>
        </w:tc>
        <w:tc>
          <w:tcPr>
            <w:tcW w:w="7906" w:type="dxa"/>
            <w:tcMar>
              <w:top w:w="113" w:type="dxa"/>
              <w:bottom w:w="113" w:type="dxa"/>
            </w:tcMar>
            <w:vAlign w:val="center"/>
          </w:tcPr>
          <w:p w14:paraId="78E952C2" w14:textId="2F17B4CA" w:rsidR="00B221AA" w:rsidRPr="000A16B2" w:rsidRDefault="00B221AA" w:rsidP="000A16B2">
            <w:pPr>
              <w:rPr>
                <w:rFonts w:ascii="Arial" w:hAnsi="Arial" w:cs="Arial"/>
                <w:sz w:val="20"/>
                <w:szCs w:val="20"/>
              </w:rPr>
            </w:pPr>
            <w:r w:rsidRPr="000A16B2">
              <w:rPr>
                <w:rFonts w:ascii="Arial" w:hAnsi="Arial" w:cs="Arial"/>
                <w:sz w:val="20"/>
                <w:szCs w:val="20"/>
              </w:rPr>
              <w:t>It is recommended that this should take about 36 hours</w:t>
            </w:r>
            <w:r>
              <w:rPr>
                <w:rFonts w:ascii="Arial" w:hAnsi="Arial" w:cs="Arial"/>
                <w:sz w:val="20"/>
                <w:szCs w:val="20"/>
              </w:rPr>
              <w:t xml:space="preserve"> </w:t>
            </w:r>
            <w:r w:rsidRPr="000A16B2">
              <w:rPr>
                <w:rFonts w:ascii="Arial" w:hAnsi="Arial" w:cs="Arial"/>
                <w:sz w:val="20"/>
                <w:szCs w:val="20"/>
              </w:rPr>
              <w:t>/</w:t>
            </w:r>
            <w:r>
              <w:rPr>
                <w:rFonts w:ascii="Arial" w:hAnsi="Arial" w:cs="Arial"/>
                <w:sz w:val="20"/>
                <w:szCs w:val="20"/>
              </w:rPr>
              <w:t xml:space="preserve"> </w:t>
            </w:r>
            <w:r w:rsidRPr="000A16B2">
              <w:rPr>
                <w:rFonts w:ascii="Arial" w:hAnsi="Arial" w:cs="Arial"/>
                <w:sz w:val="20"/>
                <w:szCs w:val="20"/>
              </w:rPr>
              <w:t xml:space="preserve">20% of the AS </w:t>
            </w:r>
            <w:r>
              <w:rPr>
                <w:rFonts w:ascii="Arial" w:hAnsi="Arial" w:cs="Arial"/>
                <w:sz w:val="20"/>
                <w:szCs w:val="20"/>
              </w:rPr>
              <w:t xml:space="preserve">Level </w:t>
            </w:r>
            <w:r w:rsidRPr="000A16B2">
              <w:rPr>
                <w:rFonts w:ascii="Arial" w:hAnsi="Arial" w:cs="Arial"/>
                <w:sz w:val="20"/>
                <w:szCs w:val="20"/>
              </w:rPr>
              <w:t>course.</w:t>
            </w:r>
          </w:p>
        </w:tc>
      </w:tr>
      <w:tr w:rsidR="00AB49E9" w:rsidRPr="000A16B2" w14:paraId="43151873" w14:textId="77777777" w:rsidTr="00AB49E9">
        <w:tblPrEx>
          <w:tblCellMar>
            <w:top w:w="0" w:type="dxa"/>
            <w:bottom w:w="0" w:type="dxa"/>
          </w:tblCellMar>
        </w:tblPrEx>
        <w:trPr>
          <w:trHeight w:val="20"/>
          <w:jc w:val="center"/>
        </w:trPr>
        <w:tc>
          <w:tcPr>
            <w:tcW w:w="6690" w:type="dxa"/>
            <w:tcMar>
              <w:top w:w="113" w:type="dxa"/>
              <w:bottom w:w="113" w:type="dxa"/>
            </w:tcMar>
            <w:vAlign w:val="center"/>
          </w:tcPr>
          <w:p w14:paraId="63732D98" w14:textId="77777777" w:rsidR="00B221AA" w:rsidRPr="000A16B2" w:rsidRDefault="00B221AA" w:rsidP="000A16B2">
            <w:pPr>
              <w:rPr>
                <w:rFonts w:ascii="Arial" w:hAnsi="Arial" w:cs="Arial"/>
                <w:sz w:val="20"/>
                <w:szCs w:val="20"/>
              </w:rPr>
            </w:pPr>
            <w:r w:rsidRPr="000A16B2">
              <w:rPr>
                <w:rFonts w:ascii="Arial" w:hAnsi="Arial" w:cs="Arial"/>
                <w:b/>
                <w:sz w:val="20"/>
                <w:szCs w:val="20"/>
              </w:rPr>
              <w:t>Social approach</w:t>
            </w:r>
          </w:p>
        </w:tc>
        <w:tc>
          <w:tcPr>
            <w:tcW w:w="7906" w:type="dxa"/>
            <w:tcMar>
              <w:top w:w="113" w:type="dxa"/>
              <w:bottom w:w="113" w:type="dxa"/>
            </w:tcMar>
            <w:vAlign w:val="center"/>
          </w:tcPr>
          <w:p w14:paraId="54A91BC6" w14:textId="53B0D848" w:rsidR="00B221AA" w:rsidRPr="000A16B2" w:rsidRDefault="00B221AA" w:rsidP="000A16B2">
            <w:pPr>
              <w:rPr>
                <w:rFonts w:ascii="Arial" w:hAnsi="Arial" w:cs="Arial"/>
                <w:sz w:val="20"/>
                <w:szCs w:val="20"/>
              </w:rPr>
            </w:pPr>
            <w:r w:rsidRPr="000A16B2">
              <w:rPr>
                <w:rFonts w:ascii="Arial" w:hAnsi="Arial" w:cs="Arial"/>
                <w:sz w:val="20"/>
                <w:szCs w:val="20"/>
              </w:rPr>
              <w:t>It is recommended that this should take about 36 hours</w:t>
            </w:r>
            <w:r>
              <w:rPr>
                <w:rFonts w:ascii="Arial" w:hAnsi="Arial" w:cs="Arial"/>
                <w:sz w:val="20"/>
                <w:szCs w:val="20"/>
              </w:rPr>
              <w:t xml:space="preserve"> </w:t>
            </w:r>
            <w:r w:rsidRPr="000A16B2">
              <w:rPr>
                <w:rFonts w:ascii="Arial" w:hAnsi="Arial" w:cs="Arial"/>
                <w:sz w:val="20"/>
                <w:szCs w:val="20"/>
              </w:rPr>
              <w:t>/</w:t>
            </w:r>
            <w:r>
              <w:rPr>
                <w:rFonts w:ascii="Arial" w:hAnsi="Arial" w:cs="Arial"/>
                <w:sz w:val="20"/>
                <w:szCs w:val="20"/>
              </w:rPr>
              <w:t xml:space="preserve"> </w:t>
            </w:r>
            <w:r w:rsidRPr="000A16B2">
              <w:rPr>
                <w:rFonts w:ascii="Arial" w:hAnsi="Arial" w:cs="Arial"/>
                <w:sz w:val="20"/>
                <w:szCs w:val="20"/>
              </w:rPr>
              <w:t xml:space="preserve">20% of the AS </w:t>
            </w:r>
            <w:r>
              <w:rPr>
                <w:rFonts w:ascii="Arial" w:hAnsi="Arial" w:cs="Arial"/>
                <w:sz w:val="20"/>
                <w:szCs w:val="20"/>
              </w:rPr>
              <w:t xml:space="preserve">Level </w:t>
            </w:r>
            <w:r w:rsidRPr="000A16B2">
              <w:rPr>
                <w:rFonts w:ascii="Arial" w:hAnsi="Arial" w:cs="Arial"/>
                <w:sz w:val="20"/>
                <w:szCs w:val="20"/>
              </w:rPr>
              <w:t>course.</w:t>
            </w:r>
          </w:p>
        </w:tc>
      </w:tr>
      <w:tr w:rsidR="00AB49E9" w:rsidRPr="000A16B2" w14:paraId="311C9E9F" w14:textId="77777777" w:rsidTr="00AB49E9">
        <w:tblPrEx>
          <w:tblCellMar>
            <w:top w:w="0" w:type="dxa"/>
            <w:bottom w:w="0" w:type="dxa"/>
          </w:tblCellMar>
        </w:tblPrEx>
        <w:trPr>
          <w:trHeight w:val="20"/>
          <w:jc w:val="center"/>
        </w:trPr>
        <w:tc>
          <w:tcPr>
            <w:tcW w:w="6690" w:type="dxa"/>
            <w:tcMar>
              <w:top w:w="113" w:type="dxa"/>
              <w:bottom w:w="113" w:type="dxa"/>
            </w:tcMar>
            <w:vAlign w:val="center"/>
          </w:tcPr>
          <w:p w14:paraId="6EA8D876" w14:textId="4915C24A" w:rsidR="0026195B" w:rsidRPr="000A16B2" w:rsidRDefault="0026195B" w:rsidP="0026195B">
            <w:pPr>
              <w:rPr>
                <w:rFonts w:ascii="Arial" w:hAnsi="Arial" w:cs="Arial"/>
                <w:b/>
                <w:sz w:val="20"/>
                <w:szCs w:val="20"/>
              </w:rPr>
            </w:pPr>
            <w:r>
              <w:rPr>
                <w:rFonts w:ascii="Arial" w:hAnsi="Arial" w:cs="Arial"/>
                <w:b/>
                <w:bCs/>
                <w:sz w:val="20"/>
                <w:szCs w:val="20"/>
              </w:rPr>
              <w:t xml:space="preserve">Specialist Option 1: </w:t>
            </w:r>
            <w:r w:rsidRPr="000A16B2">
              <w:rPr>
                <w:rFonts w:ascii="Arial" w:hAnsi="Arial" w:cs="Arial"/>
                <w:b/>
                <w:bCs/>
                <w:sz w:val="20"/>
                <w:szCs w:val="20"/>
              </w:rPr>
              <w:t>Clinical Psychology</w:t>
            </w:r>
          </w:p>
        </w:tc>
        <w:tc>
          <w:tcPr>
            <w:tcW w:w="7906" w:type="dxa"/>
            <w:vMerge w:val="restart"/>
            <w:tcMar>
              <w:top w:w="113" w:type="dxa"/>
              <w:bottom w:w="113" w:type="dxa"/>
            </w:tcMar>
            <w:vAlign w:val="center"/>
          </w:tcPr>
          <w:p w14:paraId="5E850BA5" w14:textId="4113DCF8" w:rsidR="0026195B" w:rsidRPr="000A16B2" w:rsidRDefault="0026195B" w:rsidP="0026195B">
            <w:pPr>
              <w:rPr>
                <w:rFonts w:ascii="Arial" w:hAnsi="Arial" w:cs="Arial"/>
                <w:sz w:val="20"/>
                <w:szCs w:val="20"/>
              </w:rPr>
            </w:pPr>
            <w:r w:rsidRPr="000A16B2">
              <w:rPr>
                <w:rFonts w:ascii="Arial" w:hAnsi="Arial" w:cs="Arial"/>
                <w:bCs/>
                <w:sz w:val="20"/>
                <w:szCs w:val="20"/>
              </w:rPr>
              <w:t>Choose</w:t>
            </w:r>
            <w:r w:rsidRPr="000A16B2">
              <w:rPr>
                <w:rFonts w:ascii="Arial" w:hAnsi="Arial" w:cs="Arial"/>
                <w:b/>
                <w:sz w:val="20"/>
                <w:szCs w:val="20"/>
              </w:rPr>
              <w:t xml:space="preserve"> two </w:t>
            </w:r>
            <w:r w:rsidRPr="000A16B2">
              <w:rPr>
                <w:rFonts w:ascii="Arial" w:hAnsi="Arial" w:cs="Arial"/>
                <w:bCs/>
                <w:sz w:val="20"/>
                <w:szCs w:val="20"/>
              </w:rPr>
              <w:t xml:space="preserve">from the four specialist options, each </w:t>
            </w:r>
            <w:r w:rsidRPr="000A16B2">
              <w:rPr>
                <w:rFonts w:ascii="Arial" w:hAnsi="Arial" w:cs="Arial"/>
                <w:sz w:val="20"/>
                <w:szCs w:val="20"/>
              </w:rPr>
              <w:t>should take about 90 hours</w:t>
            </w:r>
            <w:r>
              <w:rPr>
                <w:rFonts w:ascii="Arial" w:hAnsi="Arial" w:cs="Arial"/>
                <w:sz w:val="20"/>
                <w:szCs w:val="20"/>
              </w:rPr>
              <w:t xml:space="preserve"> </w:t>
            </w:r>
            <w:r w:rsidRPr="000A16B2">
              <w:rPr>
                <w:rFonts w:ascii="Arial" w:hAnsi="Arial" w:cs="Arial"/>
                <w:sz w:val="20"/>
                <w:szCs w:val="20"/>
              </w:rPr>
              <w:t>/</w:t>
            </w:r>
            <w:r>
              <w:rPr>
                <w:rFonts w:ascii="Arial" w:hAnsi="Arial" w:cs="Arial"/>
                <w:sz w:val="20"/>
                <w:szCs w:val="20"/>
              </w:rPr>
              <w:t xml:space="preserve"> </w:t>
            </w:r>
            <w:r w:rsidRPr="000A16B2">
              <w:rPr>
                <w:rFonts w:ascii="Arial" w:hAnsi="Arial" w:cs="Arial"/>
                <w:bCs/>
                <w:sz w:val="20"/>
                <w:szCs w:val="20"/>
              </w:rPr>
              <w:t>50% of the A Level course</w:t>
            </w:r>
            <w:r>
              <w:rPr>
                <w:rFonts w:ascii="Arial" w:hAnsi="Arial" w:cs="Arial"/>
                <w:bCs/>
                <w:sz w:val="20"/>
                <w:szCs w:val="20"/>
              </w:rPr>
              <w:t>.</w:t>
            </w:r>
          </w:p>
        </w:tc>
      </w:tr>
      <w:tr w:rsidR="00AB49E9" w:rsidRPr="000A16B2" w14:paraId="5A31CC2C" w14:textId="77777777" w:rsidTr="00307074">
        <w:trPr>
          <w:jc w:val="center"/>
        </w:trPr>
        <w:tc>
          <w:tcPr>
            <w:tcW w:w="6690" w:type="dxa"/>
            <w:tcMar>
              <w:top w:w="113" w:type="dxa"/>
              <w:bottom w:w="113" w:type="dxa"/>
            </w:tcMar>
            <w:vAlign w:val="center"/>
          </w:tcPr>
          <w:p w14:paraId="016C5370" w14:textId="62CB7CA1" w:rsidR="0026195B" w:rsidRPr="000A16B2" w:rsidRDefault="0026195B" w:rsidP="0026195B">
            <w:pPr>
              <w:rPr>
                <w:rFonts w:ascii="Arial" w:hAnsi="Arial" w:cs="Arial"/>
                <w:b/>
                <w:sz w:val="20"/>
                <w:szCs w:val="20"/>
              </w:rPr>
            </w:pPr>
            <w:r>
              <w:rPr>
                <w:rFonts w:ascii="Arial" w:hAnsi="Arial" w:cs="Arial"/>
                <w:b/>
                <w:bCs/>
                <w:sz w:val="20"/>
                <w:szCs w:val="20"/>
              </w:rPr>
              <w:t xml:space="preserve">Specialist Option 2: </w:t>
            </w:r>
            <w:r w:rsidRPr="000A16B2">
              <w:rPr>
                <w:rFonts w:ascii="Arial" w:hAnsi="Arial" w:cs="Arial"/>
                <w:b/>
                <w:bCs/>
                <w:sz w:val="20"/>
                <w:szCs w:val="20"/>
              </w:rPr>
              <w:t>Consumer Psychology</w:t>
            </w:r>
          </w:p>
        </w:tc>
        <w:tc>
          <w:tcPr>
            <w:tcW w:w="7906" w:type="dxa"/>
            <w:vMerge/>
            <w:tcMar>
              <w:top w:w="113" w:type="dxa"/>
              <w:bottom w:w="113" w:type="dxa"/>
            </w:tcMar>
            <w:vAlign w:val="center"/>
          </w:tcPr>
          <w:p w14:paraId="33C9A7A9" w14:textId="77777777" w:rsidR="0026195B" w:rsidRPr="000A16B2" w:rsidRDefault="0026195B" w:rsidP="0026195B">
            <w:pPr>
              <w:rPr>
                <w:rFonts w:ascii="Arial" w:hAnsi="Arial" w:cs="Arial"/>
                <w:bCs/>
                <w:sz w:val="20"/>
                <w:szCs w:val="20"/>
              </w:rPr>
            </w:pPr>
          </w:p>
        </w:tc>
      </w:tr>
      <w:tr w:rsidR="00AB49E9" w:rsidRPr="000A16B2" w14:paraId="5FDC6BDB" w14:textId="77777777" w:rsidTr="00307074">
        <w:trPr>
          <w:jc w:val="center"/>
        </w:trPr>
        <w:tc>
          <w:tcPr>
            <w:tcW w:w="6690" w:type="dxa"/>
            <w:tcMar>
              <w:top w:w="113" w:type="dxa"/>
              <w:bottom w:w="113" w:type="dxa"/>
            </w:tcMar>
            <w:vAlign w:val="center"/>
          </w:tcPr>
          <w:p w14:paraId="1FC4D248" w14:textId="33790DF9" w:rsidR="0026195B" w:rsidRPr="000A16B2" w:rsidRDefault="0026195B" w:rsidP="0026195B">
            <w:pPr>
              <w:rPr>
                <w:rFonts w:ascii="Arial" w:hAnsi="Arial" w:cs="Arial"/>
                <w:b/>
                <w:sz w:val="20"/>
                <w:szCs w:val="20"/>
              </w:rPr>
            </w:pPr>
            <w:r>
              <w:rPr>
                <w:rFonts w:ascii="Arial" w:hAnsi="Arial" w:cs="Arial"/>
                <w:b/>
                <w:bCs/>
                <w:sz w:val="20"/>
                <w:szCs w:val="20"/>
              </w:rPr>
              <w:t xml:space="preserve">Specialist Option 3: </w:t>
            </w:r>
            <w:r w:rsidRPr="000A16B2">
              <w:rPr>
                <w:rFonts w:ascii="Arial" w:hAnsi="Arial" w:cs="Arial"/>
                <w:b/>
                <w:bCs/>
                <w:sz w:val="20"/>
                <w:szCs w:val="20"/>
              </w:rPr>
              <w:t>Health Psychology</w:t>
            </w:r>
          </w:p>
        </w:tc>
        <w:tc>
          <w:tcPr>
            <w:tcW w:w="7906" w:type="dxa"/>
            <w:vMerge/>
            <w:tcMar>
              <w:top w:w="113" w:type="dxa"/>
              <w:bottom w:w="113" w:type="dxa"/>
            </w:tcMar>
            <w:vAlign w:val="center"/>
          </w:tcPr>
          <w:p w14:paraId="5CC3D558" w14:textId="77777777" w:rsidR="0026195B" w:rsidRPr="000A16B2" w:rsidRDefault="0026195B" w:rsidP="0026195B">
            <w:pPr>
              <w:rPr>
                <w:rFonts w:ascii="Arial" w:hAnsi="Arial" w:cs="Arial"/>
                <w:bCs/>
                <w:sz w:val="20"/>
                <w:szCs w:val="20"/>
              </w:rPr>
            </w:pPr>
          </w:p>
        </w:tc>
      </w:tr>
      <w:tr w:rsidR="00AB49E9" w:rsidRPr="000A16B2" w14:paraId="18248356" w14:textId="77777777" w:rsidTr="00307074">
        <w:trPr>
          <w:jc w:val="center"/>
        </w:trPr>
        <w:tc>
          <w:tcPr>
            <w:tcW w:w="6690" w:type="dxa"/>
            <w:tcMar>
              <w:top w:w="113" w:type="dxa"/>
              <w:bottom w:w="113" w:type="dxa"/>
            </w:tcMar>
            <w:vAlign w:val="center"/>
          </w:tcPr>
          <w:p w14:paraId="53B66C7B" w14:textId="4619C8FF" w:rsidR="0026195B" w:rsidRPr="000A16B2" w:rsidRDefault="0026195B" w:rsidP="0026195B">
            <w:pPr>
              <w:rPr>
                <w:rFonts w:ascii="Arial" w:hAnsi="Arial" w:cs="Arial"/>
                <w:b/>
                <w:sz w:val="20"/>
                <w:szCs w:val="20"/>
              </w:rPr>
            </w:pPr>
            <w:r>
              <w:rPr>
                <w:rFonts w:ascii="Arial" w:hAnsi="Arial" w:cs="Arial"/>
                <w:b/>
                <w:bCs/>
                <w:sz w:val="20"/>
                <w:szCs w:val="20"/>
              </w:rPr>
              <w:t xml:space="preserve">Specialist Option 4: </w:t>
            </w:r>
            <w:r w:rsidRPr="000A16B2">
              <w:rPr>
                <w:rFonts w:ascii="Arial" w:hAnsi="Arial" w:cs="Arial"/>
                <w:b/>
                <w:bCs/>
                <w:sz w:val="20"/>
                <w:szCs w:val="20"/>
              </w:rPr>
              <w:t>Organisational Psychology</w:t>
            </w:r>
          </w:p>
        </w:tc>
        <w:tc>
          <w:tcPr>
            <w:tcW w:w="7906" w:type="dxa"/>
            <w:vMerge/>
            <w:tcMar>
              <w:top w:w="113" w:type="dxa"/>
              <w:bottom w:w="113" w:type="dxa"/>
            </w:tcMar>
            <w:vAlign w:val="center"/>
          </w:tcPr>
          <w:p w14:paraId="186C91DD" w14:textId="77777777" w:rsidR="0026195B" w:rsidRPr="000A16B2" w:rsidRDefault="0026195B" w:rsidP="0026195B">
            <w:pPr>
              <w:rPr>
                <w:rFonts w:ascii="Arial" w:hAnsi="Arial" w:cs="Arial"/>
                <w:bCs/>
                <w:sz w:val="20"/>
                <w:szCs w:val="20"/>
              </w:rPr>
            </w:pPr>
          </w:p>
        </w:tc>
      </w:tr>
    </w:tbl>
    <w:p w14:paraId="75B9C36A" w14:textId="1C48130C" w:rsidR="001803D8" w:rsidRPr="00B15213" w:rsidRDefault="001803D8" w:rsidP="00E31B2F">
      <w:pPr>
        <w:spacing w:before="120" w:after="120" w:line="276" w:lineRule="auto"/>
        <w:rPr>
          <w:rFonts w:ascii="Arial" w:hAnsi="Arial" w:cs="Arial"/>
          <w:bCs/>
          <w:color w:val="E21951"/>
        </w:rPr>
      </w:pPr>
      <w:r w:rsidRPr="00B15213">
        <w:rPr>
          <w:rFonts w:ascii="Arial" w:hAnsi="Arial" w:cs="Arial"/>
          <w:bCs/>
          <w:color w:val="E21951"/>
        </w:rPr>
        <w:t>Resources</w:t>
      </w:r>
    </w:p>
    <w:p w14:paraId="448535A7" w14:textId="734BA56F" w:rsidR="00D62193" w:rsidRPr="00E61C92" w:rsidRDefault="006225AB" w:rsidP="006858F2">
      <w:pPr>
        <w:pStyle w:val="Body"/>
        <w:spacing w:before="120" w:after="120" w:line="276" w:lineRule="auto"/>
        <w:rPr>
          <w:rStyle w:val="Hyperlink"/>
          <w:rFonts w:cs="Arial"/>
          <w:color w:val="auto"/>
        </w:rPr>
      </w:pPr>
      <w:r w:rsidRPr="00F2297B">
        <w:t xml:space="preserve">You can find the </w:t>
      </w:r>
      <w:r w:rsidRPr="00F2297B">
        <w:rPr>
          <w:spacing w:val="-1"/>
        </w:rPr>
        <w:t>endorsed</w:t>
      </w:r>
      <w:r w:rsidRPr="00F2297B">
        <w:rPr>
          <w:spacing w:val="-6"/>
        </w:rPr>
        <w:t xml:space="preserve"> </w:t>
      </w:r>
      <w:r w:rsidRPr="00F2297B">
        <w:rPr>
          <w:spacing w:val="1"/>
        </w:rPr>
        <w:t xml:space="preserve">resources </w:t>
      </w:r>
      <w:r w:rsidRPr="00F2297B">
        <w:t xml:space="preserve">on the </w:t>
      </w:r>
      <w:r w:rsidR="00FD071B">
        <w:t>Endorsed</w:t>
      </w:r>
      <w:r w:rsidRPr="00F2297B">
        <w:t xml:space="preserve"> resources tab of the syllabus page on our</w:t>
      </w:r>
      <w:hyperlink w:history="1"/>
      <w:r w:rsidR="00C6118E" w:rsidRPr="00C6118E">
        <w:t xml:space="preserve"> </w:t>
      </w:r>
      <w:hyperlink r:id="rId24" w:history="1">
        <w:r w:rsidR="00C6118E" w:rsidRPr="00307074">
          <w:rPr>
            <w:rStyle w:val="Hyperlink"/>
            <w:rFonts w:cs="Arial"/>
            <w:color w:val="4D4D4D"/>
          </w:rPr>
          <w:t>public website</w:t>
        </w:r>
      </w:hyperlink>
      <w:r w:rsidR="00C6118E">
        <w:t xml:space="preserve"> </w:t>
      </w:r>
    </w:p>
    <w:p w14:paraId="2E50274E" w14:textId="1C1F138F" w:rsidR="006225AB" w:rsidRDefault="006225AB" w:rsidP="006858F2">
      <w:pPr>
        <w:pStyle w:val="Body"/>
        <w:spacing w:before="120" w:after="120" w:line="276" w:lineRule="auto"/>
      </w:pPr>
      <w:r w:rsidRPr="00F2297B">
        <w:t>Endorsed</w:t>
      </w:r>
      <w:r w:rsidRPr="00F2297B">
        <w:rPr>
          <w:spacing w:val="-4"/>
        </w:rPr>
        <w:t xml:space="preserve"> </w:t>
      </w:r>
      <w:r w:rsidRPr="00F2297B">
        <w:t>textbooks</w:t>
      </w:r>
      <w:r w:rsidRPr="3EB877F8">
        <w:rPr>
          <w:b/>
          <w:bCs/>
          <w:spacing w:val="-4"/>
        </w:rPr>
        <w:t xml:space="preserve"> </w:t>
      </w:r>
      <w:r w:rsidRPr="00F2297B">
        <w:t>have</w:t>
      </w:r>
      <w:r w:rsidRPr="00F2297B">
        <w:rPr>
          <w:spacing w:val="-5"/>
        </w:rPr>
        <w:t xml:space="preserve"> </w:t>
      </w:r>
      <w:r w:rsidRPr="00F2297B">
        <w:t>been</w:t>
      </w:r>
      <w:r w:rsidRPr="00F2297B">
        <w:rPr>
          <w:spacing w:val="-4"/>
        </w:rPr>
        <w:t xml:space="preserve"> </w:t>
      </w:r>
      <w:r w:rsidRPr="00F2297B">
        <w:t>written</w:t>
      </w:r>
      <w:r w:rsidRPr="00F2297B">
        <w:rPr>
          <w:spacing w:val="-6"/>
        </w:rPr>
        <w:t xml:space="preserve"> </w:t>
      </w:r>
      <w:r w:rsidRPr="00F2297B">
        <w:rPr>
          <w:spacing w:val="1"/>
        </w:rPr>
        <w:t>to</w:t>
      </w:r>
      <w:r w:rsidRPr="00F2297B">
        <w:rPr>
          <w:spacing w:val="-6"/>
        </w:rPr>
        <w:t xml:space="preserve"> </w:t>
      </w:r>
      <w:r w:rsidRPr="00F2297B">
        <w:rPr>
          <w:spacing w:val="1"/>
        </w:rPr>
        <w:t>be</w:t>
      </w:r>
      <w:r w:rsidRPr="00F2297B">
        <w:rPr>
          <w:spacing w:val="-6"/>
        </w:rPr>
        <w:t xml:space="preserve"> </w:t>
      </w:r>
      <w:r w:rsidRPr="00F2297B">
        <w:t>closely</w:t>
      </w:r>
      <w:r w:rsidRPr="00F2297B">
        <w:rPr>
          <w:spacing w:val="-8"/>
        </w:rPr>
        <w:t xml:space="preserve"> </w:t>
      </w:r>
      <w:r w:rsidRPr="00F2297B">
        <w:t>aligned</w:t>
      </w:r>
      <w:r w:rsidRPr="00F2297B">
        <w:rPr>
          <w:spacing w:val="-6"/>
        </w:rPr>
        <w:t xml:space="preserve"> </w:t>
      </w:r>
      <w:r w:rsidRPr="00F2297B">
        <w:t>to</w:t>
      </w:r>
      <w:r w:rsidRPr="00F2297B">
        <w:rPr>
          <w:spacing w:val="-4"/>
        </w:rPr>
        <w:t xml:space="preserve"> </w:t>
      </w:r>
      <w:r w:rsidRPr="00F2297B">
        <w:t>the</w:t>
      </w:r>
      <w:r w:rsidRPr="00F2297B">
        <w:rPr>
          <w:spacing w:val="-4"/>
        </w:rPr>
        <w:t xml:space="preserve"> </w:t>
      </w:r>
      <w:r w:rsidRPr="00F2297B">
        <w:t>syllabus</w:t>
      </w:r>
      <w:r w:rsidRPr="00F2297B">
        <w:rPr>
          <w:spacing w:val="-6"/>
        </w:rPr>
        <w:t xml:space="preserve"> </w:t>
      </w:r>
      <w:r w:rsidRPr="00F2297B">
        <w:t>they</w:t>
      </w:r>
      <w:r w:rsidRPr="00F2297B">
        <w:rPr>
          <w:spacing w:val="-7"/>
        </w:rPr>
        <w:t xml:space="preserve"> </w:t>
      </w:r>
      <w:r w:rsidRPr="00F2297B">
        <w:t>support,</w:t>
      </w:r>
      <w:r w:rsidRPr="00F2297B">
        <w:rPr>
          <w:spacing w:val="-4"/>
        </w:rPr>
        <w:t xml:space="preserve"> </w:t>
      </w:r>
      <w:r w:rsidRPr="00F2297B">
        <w:t>and</w:t>
      </w:r>
      <w:r w:rsidRPr="00F2297B">
        <w:rPr>
          <w:spacing w:val="-4"/>
        </w:rPr>
        <w:t xml:space="preserve"> </w:t>
      </w:r>
      <w:r w:rsidRPr="00F2297B">
        <w:t>have</w:t>
      </w:r>
      <w:r w:rsidRPr="00F2297B">
        <w:rPr>
          <w:spacing w:val="-5"/>
        </w:rPr>
        <w:t xml:space="preserve"> </w:t>
      </w:r>
      <w:r w:rsidRPr="00F2297B">
        <w:t>been</w:t>
      </w:r>
      <w:r w:rsidRPr="00F2297B">
        <w:rPr>
          <w:spacing w:val="-6"/>
        </w:rPr>
        <w:t xml:space="preserve"> </w:t>
      </w:r>
      <w:r w:rsidRPr="00F2297B">
        <w:t>through</w:t>
      </w:r>
      <w:r w:rsidRPr="00F2297B">
        <w:rPr>
          <w:spacing w:val="-4"/>
        </w:rPr>
        <w:t xml:space="preserve"> </w:t>
      </w:r>
      <w:r w:rsidRPr="00F2297B">
        <w:t>a</w:t>
      </w:r>
      <w:r w:rsidRPr="00F2297B">
        <w:rPr>
          <w:spacing w:val="-6"/>
        </w:rPr>
        <w:t xml:space="preserve"> </w:t>
      </w:r>
      <w:r w:rsidRPr="00F2297B">
        <w:t>detailed</w:t>
      </w:r>
      <w:r w:rsidRPr="00F2297B">
        <w:rPr>
          <w:spacing w:val="-7"/>
        </w:rPr>
        <w:t xml:space="preserve"> </w:t>
      </w:r>
      <w:r w:rsidRPr="00F2297B">
        <w:t>quality</w:t>
      </w:r>
      <w:r w:rsidRPr="00F2297B">
        <w:rPr>
          <w:spacing w:val="-7"/>
        </w:rPr>
        <w:t xml:space="preserve"> </w:t>
      </w:r>
      <w:r w:rsidRPr="00F2297B">
        <w:t>assurance</w:t>
      </w:r>
      <w:r w:rsidRPr="00F2297B">
        <w:rPr>
          <w:spacing w:val="-6"/>
        </w:rPr>
        <w:t xml:space="preserve"> </w:t>
      </w:r>
      <w:r w:rsidRPr="00F2297B">
        <w:t>process. All textbooks</w:t>
      </w:r>
      <w:r w:rsidRPr="00F2297B">
        <w:rPr>
          <w:spacing w:val="-6"/>
        </w:rPr>
        <w:t xml:space="preserve"> </w:t>
      </w:r>
      <w:r w:rsidRPr="00F2297B">
        <w:t>endorsed</w:t>
      </w:r>
      <w:r w:rsidRPr="00F2297B">
        <w:rPr>
          <w:spacing w:val="-4"/>
        </w:rPr>
        <w:t xml:space="preserve"> </w:t>
      </w:r>
      <w:r w:rsidRPr="00F2297B">
        <w:rPr>
          <w:spacing w:val="2"/>
        </w:rPr>
        <w:t>by</w:t>
      </w:r>
      <w:r w:rsidRPr="00F2297B">
        <w:rPr>
          <w:spacing w:val="-9"/>
        </w:rPr>
        <w:t xml:space="preserve"> </w:t>
      </w:r>
      <w:r w:rsidRPr="00F2297B">
        <w:t>Cambridge International</w:t>
      </w:r>
      <w:r w:rsidRPr="00F2297B">
        <w:rPr>
          <w:spacing w:val="-6"/>
        </w:rPr>
        <w:t xml:space="preserve"> </w:t>
      </w:r>
      <w:r w:rsidRPr="00F2297B">
        <w:t>for</w:t>
      </w:r>
      <w:r w:rsidRPr="00F2297B">
        <w:rPr>
          <w:spacing w:val="-5"/>
        </w:rPr>
        <w:t xml:space="preserve"> </w:t>
      </w:r>
      <w:r w:rsidRPr="00F2297B">
        <w:t>this</w:t>
      </w:r>
      <w:r w:rsidRPr="00F2297B">
        <w:rPr>
          <w:spacing w:val="-5"/>
        </w:rPr>
        <w:t xml:space="preserve"> </w:t>
      </w:r>
      <w:r w:rsidRPr="00F2297B">
        <w:t>syllabus</w:t>
      </w:r>
      <w:r w:rsidRPr="00F2297B">
        <w:rPr>
          <w:spacing w:val="-5"/>
        </w:rPr>
        <w:t xml:space="preserve"> </w:t>
      </w:r>
      <w:r w:rsidRPr="00F2297B">
        <w:t>are</w:t>
      </w:r>
      <w:r w:rsidRPr="00F2297B">
        <w:rPr>
          <w:spacing w:val="-6"/>
        </w:rPr>
        <w:t xml:space="preserve"> </w:t>
      </w:r>
      <w:r w:rsidRPr="00F2297B">
        <w:t>the</w:t>
      </w:r>
      <w:r w:rsidRPr="00F2297B">
        <w:rPr>
          <w:spacing w:val="-4"/>
        </w:rPr>
        <w:t xml:space="preserve"> </w:t>
      </w:r>
      <w:r w:rsidRPr="00F2297B">
        <w:t>ideal</w:t>
      </w:r>
      <w:r w:rsidRPr="00F2297B">
        <w:rPr>
          <w:spacing w:val="-7"/>
        </w:rPr>
        <w:t xml:space="preserve"> </w:t>
      </w:r>
      <w:r w:rsidRPr="00F2297B">
        <w:t>resource</w:t>
      </w:r>
      <w:r w:rsidRPr="00F2297B">
        <w:rPr>
          <w:spacing w:val="-6"/>
        </w:rPr>
        <w:t xml:space="preserve"> </w:t>
      </w:r>
      <w:r w:rsidRPr="00F2297B">
        <w:rPr>
          <w:spacing w:val="1"/>
        </w:rPr>
        <w:t>to</w:t>
      </w:r>
      <w:r w:rsidRPr="00F2297B">
        <w:rPr>
          <w:spacing w:val="-7"/>
        </w:rPr>
        <w:t xml:space="preserve"> </w:t>
      </w:r>
      <w:r w:rsidRPr="00F2297B">
        <w:rPr>
          <w:spacing w:val="1"/>
        </w:rPr>
        <w:t>be</w:t>
      </w:r>
      <w:r w:rsidRPr="00F2297B">
        <w:rPr>
          <w:spacing w:val="-6"/>
        </w:rPr>
        <w:t xml:space="preserve"> </w:t>
      </w:r>
      <w:r w:rsidRPr="00F2297B">
        <w:t>used</w:t>
      </w:r>
      <w:r w:rsidRPr="00F2297B">
        <w:rPr>
          <w:spacing w:val="-6"/>
        </w:rPr>
        <w:t xml:space="preserve"> </w:t>
      </w:r>
      <w:r w:rsidRPr="00F2297B">
        <w:t>alongside</w:t>
      </w:r>
      <w:r w:rsidRPr="00F2297B">
        <w:rPr>
          <w:spacing w:val="-4"/>
        </w:rPr>
        <w:t xml:space="preserve"> </w:t>
      </w:r>
      <w:r w:rsidRPr="00F2297B">
        <w:t>this</w:t>
      </w:r>
      <w:r w:rsidRPr="00F2297B">
        <w:rPr>
          <w:spacing w:val="-5"/>
        </w:rPr>
        <w:t xml:space="preserve"> </w:t>
      </w:r>
      <w:r w:rsidRPr="00F2297B">
        <w:t>scheme</w:t>
      </w:r>
      <w:r w:rsidRPr="00F2297B">
        <w:rPr>
          <w:spacing w:val="-6"/>
        </w:rPr>
        <w:t xml:space="preserve"> </w:t>
      </w:r>
      <w:r w:rsidRPr="00F2297B">
        <w:t>of</w:t>
      </w:r>
      <w:r w:rsidRPr="00F2297B">
        <w:rPr>
          <w:spacing w:val="-4"/>
        </w:rPr>
        <w:t xml:space="preserve"> </w:t>
      </w:r>
      <w:r w:rsidRPr="00F2297B">
        <w:t>work</w:t>
      </w:r>
      <w:r w:rsidRPr="00F2297B">
        <w:rPr>
          <w:spacing w:val="-3"/>
        </w:rPr>
        <w:t xml:space="preserve"> </w:t>
      </w:r>
      <w:r w:rsidRPr="00F2297B">
        <w:t>as</w:t>
      </w:r>
      <w:r w:rsidRPr="00F2297B">
        <w:rPr>
          <w:spacing w:val="-5"/>
        </w:rPr>
        <w:t xml:space="preserve"> </w:t>
      </w:r>
      <w:r w:rsidRPr="00F2297B">
        <w:t>they</w:t>
      </w:r>
      <w:r w:rsidRPr="00F2297B">
        <w:rPr>
          <w:spacing w:val="-10"/>
        </w:rPr>
        <w:t xml:space="preserve"> </w:t>
      </w:r>
      <w:r w:rsidRPr="00F2297B">
        <w:t>cover</w:t>
      </w:r>
      <w:r w:rsidRPr="00F2297B">
        <w:rPr>
          <w:spacing w:val="-5"/>
        </w:rPr>
        <w:t xml:space="preserve"> </w:t>
      </w:r>
      <w:r w:rsidRPr="00F2297B">
        <w:t>each</w:t>
      </w:r>
      <w:r w:rsidRPr="00F2297B">
        <w:rPr>
          <w:spacing w:val="-4"/>
        </w:rPr>
        <w:t xml:space="preserve"> </w:t>
      </w:r>
      <w:r w:rsidRPr="00F2297B">
        <w:t>learning</w:t>
      </w:r>
      <w:r w:rsidRPr="00F2297B">
        <w:rPr>
          <w:spacing w:val="-6"/>
        </w:rPr>
        <w:t xml:space="preserve"> </w:t>
      </w:r>
      <w:r w:rsidRPr="00F2297B">
        <w:t>objective. In addition to reading the syllabus, teachers should refer to the</w:t>
      </w:r>
      <w:r w:rsidRPr="00F2297B">
        <w:rPr>
          <w:color w:val="000000" w:themeColor="text1"/>
        </w:rPr>
        <w:t xml:space="preserve"> </w:t>
      </w:r>
      <w:r w:rsidRPr="00F2297B">
        <w:t>specimen assessment materials.</w:t>
      </w:r>
    </w:p>
    <w:p w14:paraId="2338EFE7" w14:textId="79060016" w:rsidR="00AF1247" w:rsidRPr="00AF1247" w:rsidRDefault="000C517A" w:rsidP="00AF1247">
      <w:pPr>
        <w:spacing w:before="120" w:after="120" w:line="276" w:lineRule="auto"/>
        <w:rPr>
          <w:rFonts w:ascii="Arial" w:eastAsia="MS ??" w:hAnsi="Arial" w:cs="Arial"/>
          <w:sz w:val="20"/>
          <w:szCs w:val="20"/>
          <w:lang w:eastAsia="en-US"/>
        </w:rPr>
      </w:pPr>
      <w:hyperlink r:id="rId25" w:history="1">
        <w:r w:rsidR="00AF1247" w:rsidRPr="00AF1247">
          <w:rPr>
            <w:rFonts w:ascii="Arial" w:eastAsia="MS ??" w:hAnsi="Arial"/>
            <w:color w:val="4A4A4A"/>
            <w:sz w:val="20"/>
            <w:szCs w:val="20"/>
            <w:u w:val="single"/>
            <w:lang w:eastAsia="en-US"/>
          </w:rPr>
          <w:t>Teaching tools</w:t>
        </w:r>
      </w:hyperlink>
      <w:r w:rsidR="00AF1247" w:rsidRPr="00AF1247">
        <w:rPr>
          <w:rFonts w:ascii="Arial" w:eastAsia="Calibri" w:hAnsi="Arial" w:cs="Arial"/>
          <w:b/>
          <w:sz w:val="20"/>
          <w:szCs w:val="20"/>
          <w:lang w:eastAsia="en-US"/>
        </w:rPr>
        <w:t xml:space="preserve"> – </w:t>
      </w:r>
      <w:r w:rsidR="00AF1247" w:rsidRPr="00AF1247">
        <w:rPr>
          <w:rFonts w:ascii="Arial" w:eastAsia="Calibri" w:hAnsi="Arial" w:cs="Arial"/>
          <w:bCs/>
          <w:sz w:val="20"/>
          <w:szCs w:val="20"/>
          <w:lang w:eastAsia="en-US"/>
        </w:rPr>
        <w:t>designed to help you to deliver interactive classroom activities and engage learners.</w:t>
      </w:r>
    </w:p>
    <w:p w14:paraId="50FE5B26" w14:textId="34292DCC" w:rsidR="009A43EA" w:rsidRPr="009A43EA" w:rsidRDefault="000C517A" w:rsidP="00E31B2F">
      <w:pPr>
        <w:pStyle w:val="BodyText"/>
        <w:spacing w:before="120" w:after="120" w:line="276" w:lineRule="auto"/>
        <w:rPr>
          <w:rStyle w:val="WebLink"/>
          <w:color w:val="auto"/>
          <w:u w:val="none"/>
        </w:rPr>
      </w:pPr>
      <w:hyperlink r:id="rId26" w:history="1">
        <w:r w:rsidR="009A43EA">
          <w:rPr>
            <w:rStyle w:val="Hyperlink"/>
            <w:color w:val="4A4A4A"/>
          </w:rPr>
          <w:t>Tools to support remote teaching and learning</w:t>
        </w:r>
      </w:hyperlink>
      <w:r w:rsidR="009A43EA" w:rsidRPr="009A43EA">
        <w:rPr>
          <w:rStyle w:val="WebLink"/>
          <w:u w:val="none"/>
        </w:rPr>
        <w:t xml:space="preserve"> </w:t>
      </w:r>
      <w:r w:rsidR="009A43EA" w:rsidRPr="009A43EA">
        <w:rPr>
          <w:rStyle w:val="WebLink"/>
          <w:color w:val="auto"/>
          <w:u w:val="none"/>
        </w:rPr>
        <w:t xml:space="preserve">– </w:t>
      </w:r>
      <w:r w:rsidR="0015555F">
        <w:rPr>
          <w:rStyle w:val="WebLink"/>
          <w:color w:val="auto"/>
          <w:u w:val="none"/>
        </w:rPr>
        <w:t xml:space="preserve">to </w:t>
      </w:r>
      <w:r w:rsidR="009A43EA" w:rsidRPr="009A43EA">
        <w:rPr>
          <w:rStyle w:val="WebLink"/>
          <w:color w:val="auto"/>
          <w:u w:val="none"/>
        </w:rPr>
        <w:t>find out about and explore the various online tools available for teachers and learners.</w:t>
      </w:r>
    </w:p>
    <w:p w14:paraId="7DF83FA6" w14:textId="77777777" w:rsidR="00093B0F" w:rsidRPr="00251CFF" w:rsidRDefault="00093B0F">
      <w:pPr>
        <w:rPr>
          <w:rFonts w:ascii="Arial" w:hAnsi="Arial" w:cs="Arial"/>
          <w:bCs/>
        </w:rPr>
      </w:pPr>
      <w:r>
        <w:rPr>
          <w:rFonts w:ascii="Arial" w:hAnsi="Arial" w:cs="Arial"/>
          <w:bCs/>
          <w:color w:val="E21951"/>
        </w:rPr>
        <w:br w:type="page"/>
      </w:r>
    </w:p>
    <w:p w14:paraId="3149C8FA" w14:textId="5EE478B9" w:rsidR="00470135" w:rsidRPr="00B15213" w:rsidRDefault="0090224F" w:rsidP="00E31B2F">
      <w:pPr>
        <w:spacing w:before="120" w:after="120" w:line="276" w:lineRule="auto"/>
        <w:rPr>
          <w:rFonts w:ascii="Arial" w:hAnsi="Arial" w:cs="Arial"/>
          <w:bCs/>
          <w:color w:val="E21951"/>
        </w:rPr>
      </w:pPr>
      <w:r w:rsidRPr="00B15213">
        <w:rPr>
          <w:rFonts w:ascii="Arial" w:hAnsi="Arial" w:cs="Arial"/>
          <w:bCs/>
          <w:color w:val="E21951"/>
        </w:rPr>
        <w:lastRenderedPageBreak/>
        <w:t>School Support Hub</w:t>
      </w:r>
    </w:p>
    <w:p w14:paraId="1EEDF8DF" w14:textId="77777777" w:rsidR="00CB3F43" w:rsidRPr="00CB3F43" w:rsidRDefault="00CB3F43" w:rsidP="00CB3F43">
      <w:pPr>
        <w:spacing w:before="120" w:after="120" w:line="276" w:lineRule="auto"/>
        <w:rPr>
          <w:rFonts w:ascii="Arial" w:eastAsia="MS ??" w:hAnsi="Arial" w:cs="Arial"/>
          <w:sz w:val="20"/>
          <w:szCs w:val="20"/>
          <w:lang w:eastAsia="en-US"/>
        </w:rPr>
      </w:pPr>
      <w:r w:rsidRPr="00CB3F43">
        <w:rPr>
          <w:rFonts w:ascii="Arial" w:eastAsia="MS ??" w:hAnsi="Arial" w:cs="Arial"/>
          <w:sz w:val="20"/>
          <w:szCs w:val="20"/>
          <w:lang w:eastAsia="en-US"/>
        </w:rPr>
        <w:t xml:space="preserve">The </w:t>
      </w:r>
      <w:hyperlink r:id="rId27" w:history="1">
        <w:r w:rsidRPr="00CB3F43">
          <w:rPr>
            <w:rFonts w:ascii="Arial" w:eastAsia="MS ??" w:hAnsi="Arial"/>
            <w:color w:val="4A4A4A"/>
            <w:sz w:val="20"/>
            <w:szCs w:val="20"/>
            <w:u w:val="single"/>
            <w:lang w:eastAsia="en-US"/>
          </w:rPr>
          <w:t>School Support Hub</w:t>
        </w:r>
      </w:hyperlink>
      <w:r w:rsidRPr="00CB3F43">
        <w:rPr>
          <w:rFonts w:ascii="Arial" w:eastAsia="MS ??" w:hAnsi="Arial"/>
          <w:color w:val="4A4A4A"/>
          <w:sz w:val="20"/>
          <w:szCs w:val="20"/>
          <w:lang w:eastAsia="en-US"/>
        </w:rPr>
        <w:t xml:space="preserve"> </w:t>
      </w:r>
      <w:r w:rsidRPr="00CB3F43">
        <w:rPr>
          <w:rFonts w:ascii="Arial" w:eastAsia="MS ??" w:hAnsi="Arial" w:cs="Arial"/>
          <w:color w:val="000000" w:themeColor="text1"/>
          <w:spacing w:val="-1"/>
          <w:sz w:val="20"/>
          <w:szCs w:val="20"/>
          <w:lang w:eastAsia="en-US"/>
        </w:rPr>
        <w:t>i</w:t>
      </w:r>
      <w:r w:rsidRPr="00CB3F43">
        <w:rPr>
          <w:rFonts w:ascii="Arial" w:eastAsia="MS ??" w:hAnsi="Arial" w:cs="Arial"/>
          <w:spacing w:val="-1"/>
          <w:sz w:val="20"/>
          <w:szCs w:val="20"/>
          <w:lang w:eastAsia="en-US"/>
        </w:rPr>
        <w:t>s</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a</w:t>
      </w:r>
      <w:r w:rsidRPr="00CB3F43">
        <w:rPr>
          <w:rFonts w:ascii="Arial" w:eastAsia="MS ??" w:hAnsi="Arial" w:cs="Arial"/>
          <w:spacing w:val="-8"/>
          <w:sz w:val="20"/>
          <w:szCs w:val="20"/>
          <w:lang w:eastAsia="en-US"/>
        </w:rPr>
        <w:t xml:space="preserve"> </w:t>
      </w:r>
      <w:r w:rsidRPr="00CB3F43">
        <w:rPr>
          <w:rFonts w:ascii="Arial" w:eastAsia="MS ??" w:hAnsi="Arial" w:cs="Arial"/>
          <w:sz w:val="20"/>
          <w:szCs w:val="20"/>
          <w:lang w:eastAsia="en-US"/>
        </w:rPr>
        <w:t>secure</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online</w:t>
      </w:r>
      <w:r w:rsidRPr="00CB3F43">
        <w:rPr>
          <w:rFonts w:ascii="Arial" w:eastAsia="MS ??" w:hAnsi="Arial" w:cs="Arial"/>
          <w:spacing w:val="-8"/>
          <w:sz w:val="20"/>
          <w:szCs w:val="20"/>
          <w:lang w:eastAsia="en-US"/>
        </w:rPr>
        <w:t xml:space="preserve"> </w:t>
      </w:r>
      <w:r w:rsidRPr="00CB3F43">
        <w:rPr>
          <w:rFonts w:ascii="Arial" w:eastAsia="MS ??" w:hAnsi="Arial" w:cs="Arial"/>
          <w:sz w:val="20"/>
          <w:szCs w:val="20"/>
          <w:lang w:eastAsia="en-US"/>
        </w:rPr>
        <w:t>resource</w:t>
      </w:r>
      <w:r w:rsidRPr="00CB3F43">
        <w:rPr>
          <w:rFonts w:ascii="Arial" w:eastAsia="MS ??" w:hAnsi="Arial" w:cs="Arial"/>
          <w:spacing w:val="-8"/>
          <w:sz w:val="20"/>
          <w:szCs w:val="20"/>
          <w:lang w:eastAsia="en-US"/>
        </w:rPr>
        <w:t xml:space="preserve"> </w:t>
      </w:r>
      <w:r w:rsidRPr="00CB3F43">
        <w:rPr>
          <w:rFonts w:ascii="Arial" w:eastAsia="MS ??" w:hAnsi="Arial" w:cs="Arial"/>
          <w:sz w:val="20"/>
          <w:szCs w:val="20"/>
          <w:lang w:eastAsia="en-US"/>
        </w:rPr>
        <w:t>bank</w:t>
      </w:r>
      <w:r w:rsidRPr="00CB3F43">
        <w:rPr>
          <w:rFonts w:ascii="Arial" w:eastAsia="MS ??" w:hAnsi="Arial" w:cs="Arial"/>
          <w:spacing w:val="-4"/>
          <w:sz w:val="20"/>
          <w:szCs w:val="20"/>
          <w:lang w:eastAsia="en-US"/>
        </w:rPr>
        <w:t xml:space="preserve"> </w:t>
      </w:r>
      <w:r w:rsidRPr="00CB3F43">
        <w:rPr>
          <w:rFonts w:ascii="Arial" w:eastAsia="MS ??" w:hAnsi="Arial" w:cs="Arial"/>
          <w:spacing w:val="-1"/>
          <w:sz w:val="20"/>
          <w:szCs w:val="20"/>
          <w:lang w:eastAsia="en-US"/>
        </w:rPr>
        <w:t>and</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community</w:t>
      </w:r>
      <w:r w:rsidRPr="00CB3F43">
        <w:rPr>
          <w:rFonts w:ascii="Arial" w:eastAsia="MS ??" w:hAnsi="Arial" w:cs="Arial"/>
          <w:spacing w:val="-4"/>
          <w:sz w:val="20"/>
          <w:szCs w:val="20"/>
          <w:lang w:eastAsia="en-US"/>
        </w:rPr>
        <w:t xml:space="preserve"> </w:t>
      </w:r>
      <w:r w:rsidRPr="00CB3F43">
        <w:rPr>
          <w:rFonts w:ascii="Arial" w:eastAsia="MS ??" w:hAnsi="Arial" w:cs="Arial"/>
          <w:sz w:val="20"/>
          <w:szCs w:val="20"/>
          <w:lang w:eastAsia="en-US"/>
        </w:rPr>
        <w:t>for</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Cambridge</w:t>
      </w:r>
      <w:r w:rsidRPr="00CB3F43">
        <w:rPr>
          <w:rFonts w:ascii="Arial" w:eastAsia="MS ??" w:hAnsi="Arial" w:cs="Arial"/>
          <w:spacing w:val="-8"/>
          <w:sz w:val="20"/>
          <w:szCs w:val="20"/>
          <w:lang w:eastAsia="en-US"/>
        </w:rPr>
        <w:t xml:space="preserve"> </w:t>
      </w:r>
      <w:r w:rsidRPr="00CB3F43">
        <w:rPr>
          <w:rFonts w:ascii="Arial" w:eastAsia="MS ??" w:hAnsi="Arial" w:cs="Arial"/>
          <w:sz w:val="20"/>
          <w:szCs w:val="20"/>
          <w:lang w:eastAsia="en-US"/>
        </w:rPr>
        <w:t>teachers,</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where</w:t>
      </w:r>
      <w:r w:rsidRPr="00CB3F43">
        <w:rPr>
          <w:rFonts w:ascii="Arial" w:eastAsia="MS ??" w:hAnsi="Arial" w:cs="Arial"/>
          <w:spacing w:val="-3"/>
          <w:sz w:val="20"/>
          <w:szCs w:val="20"/>
          <w:lang w:eastAsia="en-US"/>
        </w:rPr>
        <w:t xml:space="preserve"> </w:t>
      </w:r>
      <w:r w:rsidRPr="00CB3F43">
        <w:rPr>
          <w:rFonts w:ascii="Arial" w:eastAsia="MS ??" w:hAnsi="Arial" w:cs="Arial"/>
          <w:spacing w:val="-2"/>
          <w:sz w:val="20"/>
          <w:szCs w:val="20"/>
          <w:lang w:eastAsia="en-US"/>
        </w:rPr>
        <w:t>you</w:t>
      </w:r>
      <w:r w:rsidRPr="00CB3F43">
        <w:rPr>
          <w:rFonts w:ascii="Arial" w:eastAsia="MS ??" w:hAnsi="Arial" w:cs="Arial"/>
          <w:spacing w:val="-6"/>
          <w:sz w:val="20"/>
          <w:szCs w:val="20"/>
          <w:lang w:eastAsia="en-US"/>
        </w:rPr>
        <w:t xml:space="preserve"> </w:t>
      </w:r>
      <w:r w:rsidRPr="00CB3F43">
        <w:rPr>
          <w:rFonts w:ascii="Arial" w:eastAsia="MS ??" w:hAnsi="Arial" w:cs="Arial"/>
          <w:sz w:val="20"/>
          <w:szCs w:val="20"/>
          <w:lang w:eastAsia="en-US"/>
        </w:rPr>
        <w:t>can</w:t>
      </w:r>
      <w:r w:rsidRPr="00CB3F43">
        <w:rPr>
          <w:rFonts w:ascii="Arial" w:eastAsia="MS ??" w:hAnsi="Arial" w:cs="Arial"/>
          <w:spacing w:val="-7"/>
          <w:sz w:val="20"/>
          <w:szCs w:val="20"/>
          <w:lang w:eastAsia="en-US"/>
        </w:rPr>
        <w:t xml:space="preserve"> </w:t>
      </w:r>
      <w:r w:rsidRPr="00CB3F43">
        <w:rPr>
          <w:rFonts w:ascii="Arial" w:eastAsia="MS ??" w:hAnsi="Arial" w:cs="Arial"/>
          <w:spacing w:val="-1"/>
          <w:sz w:val="20"/>
          <w:szCs w:val="20"/>
          <w:lang w:eastAsia="en-US"/>
        </w:rPr>
        <w:t>download</w:t>
      </w:r>
      <w:r w:rsidRPr="00CB3F43">
        <w:rPr>
          <w:rFonts w:ascii="Arial" w:eastAsia="MS ??" w:hAnsi="Arial" w:cs="Arial"/>
          <w:spacing w:val="-6"/>
          <w:sz w:val="20"/>
          <w:szCs w:val="20"/>
          <w:lang w:eastAsia="en-US"/>
        </w:rPr>
        <w:t xml:space="preserve"> </w:t>
      </w:r>
      <w:r w:rsidRPr="00CB3F43">
        <w:rPr>
          <w:rFonts w:ascii="Arial" w:eastAsia="MS ??" w:hAnsi="Arial" w:cs="Arial"/>
          <w:sz w:val="20"/>
          <w:szCs w:val="20"/>
          <w:lang w:eastAsia="en-US"/>
        </w:rPr>
        <w:t>specimen</w:t>
      </w:r>
      <w:r w:rsidRPr="00CB3F43">
        <w:rPr>
          <w:rFonts w:ascii="Arial" w:eastAsia="MS ??" w:hAnsi="Arial" w:cs="Arial"/>
          <w:spacing w:val="-8"/>
          <w:sz w:val="20"/>
          <w:szCs w:val="20"/>
          <w:lang w:eastAsia="en-US"/>
        </w:rPr>
        <w:t xml:space="preserve"> </w:t>
      </w:r>
      <w:r w:rsidRPr="00CB3F43">
        <w:rPr>
          <w:rFonts w:ascii="Arial" w:eastAsia="MS ??" w:hAnsi="Arial" w:cs="Arial"/>
          <w:sz w:val="20"/>
          <w:szCs w:val="20"/>
          <w:lang w:eastAsia="en-US"/>
        </w:rPr>
        <w:t xml:space="preserve">and </w:t>
      </w:r>
      <w:r w:rsidRPr="00CB3F43">
        <w:rPr>
          <w:rFonts w:ascii="Arial" w:eastAsia="MS ??" w:hAnsi="Arial" w:cs="Arial"/>
          <w:spacing w:val="-1"/>
          <w:sz w:val="20"/>
          <w:szCs w:val="20"/>
          <w:lang w:eastAsia="en-US"/>
        </w:rPr>
        <w:t>past</w:t>
      </w:r>
      <w:r w:rsidRPr="00CB3F43">
        <w:rPr>
          <w:rFonts w:ascii="Arial" w:eastAsia="MS ??" w:hAnsi="Arial" w:cs="Arial"/>
          <w:spacing w:val="-8"/>
          <w:sz w:val="20"/>
          <w:szCs w:val="20"/>
          <w:lang w:eastAsia="en-US"/>
        </w:rPr>
        <w:t xml:space="preserve"> </w:t>
      </w:r>
      <w:r w:rsidRPr="00CB3F43">
        <w:rPr>
          <w:rFonts w:ascii="Arial" w:eastAsia="MS ??" w:hAnsi="Arial" w:cs="Arial"/>
          <w:sz w:val="20"/>
          <w:szCs w:val="20"/>
          <w:lang w:eastAsia="en-US"/>
        </w:rPr>
        <w:t>question</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papers,</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mark</w:t>
      </w:r>
      <w:r w:rsidRPr="00CB3F43">
        <w:rPr>
          <w:rFonts w:ascii="Arial" w:eastAsia="MS ??" w:hAnsi="Arial" w:cs="Arial"/>
          <w:spacing w:val="-6"/>
          <w:sz w:val="20"/>
          <w:szCs w:val="20"/>
          <w:lang w:eastAsia="en-US"/>
        </w:rPr>
        <w:t xml:space="preserve"> </w:t>
      </w:r>
      <w:r w:rsidRPr="00CB3F43">
        <w:rPr>
          <w:rFonts w:ascii="Arial" w:eastAsia="MS ??" w:hAnsi="Arial" w:cs="Arial"/>
          <w:sz w:val="20"/>
          <w:szCs w:val="20"/>
          <w:lang w:eastAsia="en-US"/>
        </w:rPr>
        <w:t>schemes</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and</w:t>
      </w:r>
      <w:r w:rsidRPr="00CB3F43">
        <w:rPr>
          <w:rFonts w:ascii="Arial" w:eastAsia="MS ??" w:hAnsi="Arial" w:cs="Arial"/>
          <w:spacing w:val="-7"/>
          <w:sz w:val="20"/>
          <w:szCs w:val="20"/>
          <w:lang w:eastAsia="en-US"/>
        </w:rPr>
        <w:t xml:space="preserve"> </w:t>
      </w:r>
      <w:r w:rsidRPr="00CB3F43">
        <w:rPr>
          <w:rFonts w:ascii="Arial" w:eastAsia="MS ??" w:hAnsi="Arial" w:cs="Arial"/>
          <w:spacing w:val="-1"/>
          <w:sz w:val="20"/>
          <w:szCs w:val="20"/>
          <w:lang w:eastAsia="en-US"/>
        </w:rPr>
        <w:t>other teaching and learning</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resources.</w:t>
      </w:r>
      <w:r w:rsidRPr="00CB3F43">
        <w:rPr>
          <w:rFonts w:ascii="Arial" w:eastAsia="MS ??" w:hAnsi="Arial" w:cs="Arial"/>
          <w:spacing w:val="-11"/>
          <w:sz w:val="20"/>
          <w:szCs w:val="20"/>
          <w:lang w:eastAsia="en-US"/>
        </w:rPr>
        <w:t xml:space="preserve"> </w:t>
      </w:r>
      <w:r w:rsidRPr="00CB3F43">
        <w:rPr>
          <w:rFonts w:ascii="Arial" w:eastAsia="MS ??" w:hAnsi="Arial" w:cs="Arial"/>
          <w:spacing w:val="4"/>
          <w:sz w:val="20"/>
          <w:szCs w:val="20"/>
          <w:lang w:eastAsia="en-US"/>
        </w:rPr>
        <w:t>We</w:t>
      </w:r>
      <w:r w:rsidRPr="00CB3F43">
        <w:rPr>
          <w:rFonts w:ascii="Arial" w:eastAsia="MS ??" w:hAnsi="Arial" w:cs="Arial"/>
          <w:spacing w:val="-7"/>
          <w:sz w:val="20"/>
          <w:szCs w:val="20"/>
          <w:lang w:eastAsia="en-US"/>
        </w:rPr>
        <w:t xml:space="preserve"> </w:t>
      </w:r>
      <w:r w:rsidRPr="00CB3F43">
        <w:rPr>
          <w:rFonts w:ascii="Arial" w:eastAsia="MS ??" w:hAnsi="Arial" w:cs="Arial"/>
          <w:spacing w:val="-1"/>
          <w:sz w:val="20"/>
          <w:szCs w:val="20"/>
          <w:lang w:eastAsia="en-US"/>
        </w:rPr>
        <w:t>also</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offer</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online</w:t>
      </w:r>
      <w:r w:rsidRPr="00CB3F43">
        <w:rPr>
          <w:rFonts w:ascii="Arial" w:eastAsia="MS ??" w:hAnsi="Arial" w:cs="Arial"/>
          <w:spacing w:val="-8"/>
          <w:sz w:val="20"/>
          <w:szCs w:val="20"/>
          <w:lang w:eastAsia="en-US"/>
        </w:rPr>
        <w:t xml:space="preserve"> </w:t>
      </w:r>
      <w:r w:rsidRPr="00CB3F43">
        <w:rPr>
          <w:rFonts w:ascii="Arial" w:eastAsia="MS ??" w:hAnsi="Arial" w:cs="Arial"/>
          <w:sz w:val="20"/>
          <w:szCs w:val="20"/>
          <w:lang w:eastAsia="en-US"/>
        </w:rPr>
        <w:t>and</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face-to-face</w:t>
      </w:r>
      <w:r w:rsidRPr="00CB3F43">
        <w:rPr>
          <w:rFonts w:ascii="Arial" w:eastAsia="MS ??" w:hAnsi="Arial" w:cs="Arial"/>
          <w:spacing w:val="-7"/>
          <w:sz w:val="20"/>
          <w:szCs w:val="20"/>
          <w:lang w:eastAsia="en-US"/>
        </w:rPr>
        <w:t xml:space="preserve"> </w:t>
      </w:r>
      <w:r w:rsidRPr="00CB3F43">
        <w:rPr>
          <w:rFonts w:ascii="Arial" w:eastAsia="MS ??" w:hAnsi="Arial" w:cs="Arial"/>
          <w:spacing w:val="-1"/>
          <w:sz w:val="20"/>
          <w:szCs w:val="20"/>
          <w:lang w:eastAsia="en-US"/>
        </w:rPr>
        <w:t>training;</w:t>
      </w:r>
      <w:r w:rsidRPr="00CB3F43">
        <w:rPr>
          <w:rFonts w:ascii="Arial" w:eastAsia="MS ??" w:hAnsi="Arial" w:cs="Arial"/>
          <w:spacing w:val="-7"/>
          <w:sz w:val="20"/>
          <w:szCs w:val="20"/>
          <w:lang w:eastAsia="en-US"/>
        </w:rPr>
        <w:t xml:space="preserve"> </w:t>
      </w:r>
      <w:r w:rsidRPr="00CB3F43">
        <w:rPr>
          <w:rFonts w:ascii="Arial" w:eastAsia="MS ??" w:hAnsi="Arial" w:cs="Arial"/>
          <w:spacing w:val="-1"/>
          <w:sz w:val="20"/>
          <w:szCs w:val="20"/>
          <w:lang w:eastAsia="en-US"/>
        </w:rPr>
        <w:t>details</w:t>
      </w:r>
      <w:r w:rsidRPr="00CB3F43">
        <w:rPr>
          <w:rFonts w:ascii="Arial" w:eastAsia="MS ??" w:hAnsi="Arial" w:cs="Arial"/>
          <w:spacing w:val="-3"/>
          <w:sz w:val="20"/>
          <w:szCs w:val="20"/>
          <w:lang w:eastAsia="en-US"/>
        </w:rPr>
        <w:t xml:space="preserve"> </w:t>
      </w:r>
      <w:r w:rsidRPr="00CB3F43">
        <w:rPr>
          <w:rFonts w:ascii="Arial" w:eastAsia="MS ??" w:hAnsi="Arial" w:cs="Arial"/>
          <w:spacing w:val="-1"/>
          <w:sz w:val="20"/>
          <w:szCs w:val="20"/>
          <w:lang w:eastAsia="en-US"/>
        </w:rPr>
        <w:t>of</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forthcoming</w:t>
      </w:r>
      <w:r w:rsidRPr="00CB3F43">
        <w:rPr>
          <w:rFonts w:ascii="Arial" w:eastAsia="MS ??" w:hAnsi="Arial" w:cs="Arial"/>
          <w:spacing w:val="-7"/>
          <w:sz w:val="20"/>
          <w:szCs w:val="20"/>
          <w:lang w:eastAsia="en-US"/>
        </w:rPr>
        <w:t xml:space="preserve"> </w:t>
      </w:r>
      <w:r w:rsidRPr="00CB3F43">
        <w:rPr>
          <w:rFonts w:ascii="Arial" w:eastAsia="MS ??" w:hAnsi="Arial" w:cs="Arial"/>
          <w:spacing w:val="-1"/>
          <w:sz w:val="20"/>
          <w:szCs w:val="20"/>
          <w:lang w:eastAsia="en-US"/>
        </w:rPr>
        <w:t>training</w:t>
      </w:r>
      <w:r w:rsidRPr="00CB3F43">
        <w:rPr>
          <w:rFonts w:ascii="Arial" w:eastAsia="MS ??" w:hAnsi="Arial" w:cs="Arial"/>
          <w:spacing w:val="-4"/>
          <w:sz w:val="20"/>
          <w:szCs w:val="20"/>
          <w:lang w:eastAsia="en-US"/>
        </w:rPr>
        <w:t xml:space="preserve"> </w:t>
      </w:r>
      <w:r w:rsidRPr="00CB3F43">
        <w:rPr>
          <w:rFonts w:ascii="Arial" w:eastAsia="MS ??" w:hAnsi="Arial" w:cs="Arial"/>
          <w:spacing w:val="-1"/>
          <w:sz w:val="20"/>
          <w:szCs w:val="20"/>
          <w:lang w:eastAsia="en-US"/>
        </w:rPr>
        <w:t>opportunities</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are</w:t>
      </w:r>
      <w:r w:rsidRPr="00CB3F43">
        <w:rPr>
          <w:rFonts w:ascii="Arial" w:eastAsia="MS ??" w:hAnsi="Arial" w:cs="Arial"/>
          <w:spacing w:val="-8"/>
          <w:sz w:val="20"/>
          <w:szCs w:val="20"/>
          <w:lang w:eastAsia="en-US"/>
        </w:rPr>
        <w:t xml:space="preserve"> </w:t>
      </w:r>
      <w:r w:rsidRPr="00CB3F43">
        <w:rPr>
          <w:rFonts w:ascii="Arial" w:eastAsia="MS ??" w:hAnsi="Arial" w:cs="Arial"/>
          <w:sz w:val="20"/>
          <w:szCs w:val="20"/>
          <w:lang w:eastAsia="en-US"/>
        </w:rPr>
        <w:t>posted</w:t>
      </w:r>
      <w:r w:rsidRPr="00CB3F43">
        <w:rPr>
          <w:rFonts w:ascii="Arial" w:eastAsia="MS ??" w:hAnsi="Arial" w:cs="Arial"/>
          <w:spacing w:val="-5"/>
          <w:sz w:val="20"/>
          <w:szCs w:val="20"/>
          <w:lang w:eastAsia="en-US"/>
        </w:rPr>
        <w:t xml:space="preserve"> </w:t>
      </w:r>
      <w:r w:rsidRPr="00CB3F43">
        <w:rPr>
          <w:rFonts w:ascii="Arial" w:eastAsia="MS ??" w:hAnsi="Arial" w:cs="Arial"/>
          <w:sz w:val="20"/>
          <w:szCs w:val="20"/>
          <w:lang w:eastAsia="en-US"/>
        </w:rPr>
        <w:t>online. This</w:t>
      </w:r>
      <w:r w:rsidRPr="00CB3F43">
        <w:rPr>
          <w:rFonts w:ascii="Arial" w:eastAsia="MS ??" w:hAnsi="Arial" w:cs="Arial"/>
          <w:spacing w:val="-6"/>
          <w:sz w:val="20"/>
          <w:szCs w:val="20"/>
          <w:lang w:eastAsia="en-US"/>
        </w:rPr>
        <w:t xml:space="preserve"> </w:t>
      </w:r>
      <w:r w:rsidRPr="00CB3F43">
        <w:rPr>
          <w:rFonts w:ascii="Arial" w:eastAsia="MS ??" w:hAnsi="Arial" w:cs="Arial"/>
          <w:sz w:val="20"/>
          <w:szCs w:val="20"/>
          <w:lang w:eastAsia="en-US"/>
        </w:rPr>
        <w:t>scheme</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of</w:t>
      </w:r>
      <w:r w:rsidRPr="00CB3F43">
        <w:rPr>
          <w:rFonts w:ascii="Arial" w:eastAsia="MS ??" w:hAnsi="Arial" w:cs="Arial"/>
          <w:spacing w:val="-4"/>
          <w:sz w:val="20"/>
          <w:szCs w:val="20"/>
          <w:lang w:eastAsia="en-US"/>
        </w:rPr>
        <w:t xml:space="preserve"> </w:t>
      </w:r>
      <w:r w:rsidRPr="00CB3F43">
        <w:rPr>
          <w:rFonts w:ascii="Arial" w:eastAsia="MS ??" w:hAnsi="Arial" w:cs="Arial"/>
          <w:spacing w:val="-1"/>
          <w:sz w:val="20"/>
          <w:szCs w:val="20"/>
          <w:lang w:eastAsia="en-US"/>
        </w:rPr>
        <w:t>work</w:t>
      </w:r>
      <w:r w:rsidRPr="00CB3F43">
        <w:rPr>
          <w:rFonts w:ascii="Arial" w:eastAsia="MS ??" w:hAnsi="Arial" w:cs="Arial"/>
          <w:spacing w:val="-3"/>
          <w:sz w:val="20"/>
          <w:szCs w:val="20"/>
          <w:lang w:eastAsia="en-US"/>
        </w:rPr>
        <w:t xml:space="preserve"> </w:t>
      </w:r>
      <w:r w:rsidRPr="00CB3F43">
        <w:rPr>
          <w:rFonts w:ascii="Arial" w:eastAsia="MS ??" w:hAnsi="Arial" w:cs="Arial"/>
          <w:spacing w:val="-1"/>
          <w:sz w:val="20"/>
          <w:szCs w:val="20"/>
          <w:lang w:eastAsia="en-US"/>
        </w:rPr>
        <w:t>is</w:t>
      </w:r>
      <w:r w:rsidRPr="00CB3F43">
        <w:rPr>
          <w:rFonts w:ascii="Arial" w:eastAsia="MS ??" w:hAnsi="Arial" w:cs="Arial"/>
          <w:spacing w:val="-5"/>
          <w:sz w:val="20"/>
          <w:szCs w:val="20"/>
          <w:lang w:eastAsia="en-US"/>
        </w:rPr>
        <w:t xml:space="preserve"> </w:t>
      </w:r>
      <w:r w:rsidRPr="00CB3F43">
        <w:rPr>
          <w:rFonts w:ascii="Arial" w:eastAsia="MS ??" w:hAnsi="Arial" w:cs="Arial"/>
          <w:spacing w:val="-1"/>
          <w:sz w:val="20"/>
          <w:szCs w:val="20"/>
          <w:lang w:eastAsia="en-US"/>
        </w:rPr>
        <w:t>available</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as</w:t>
      </w:r>
      <w:r w:rsidRPr="00CB3F43">
        <w:rPr>
          <w:rFonts w:ascii="Arial" w:eastAsia="MS ??" w:hAnsi="Arial" w:cs="Arial"/>
          <w:spacing w:val="-3"/>
          <w:sz w:val="20"/>
          <w:szCs w:val="20"/>
          <w:lang w:eastAsia="en-US"/>
        </w:rPr>
        <w:t xml:space="preserve"> </w:t>
      </w:r>
      <w:r w:rsidRPr="00CB3F43">
        <w:rPr>
          <w:rFonts w:ascii="Arial" w:eastAsia="MS ??" w:hAnsi="Arial" w:cs="Arial"/>
          <w:spacing w:val="-1"/>
          <w:sz w:val="20"/>
          <w:szCs w:val="20"/>
          <w:lang w:eastAsia="en-US"/>
        </w:rPr>
        <w:t>PDF</w:t>
      </w:r>
      <w:r w:rsidRPr="00CB3F43">
        <w:rPr>
          <w:rFonts w:ascii="Arial" w:eastAsia="MS ??" w:hAnsi="Arial" w:cs="Arial"/>
          <w:spacing w:val="-5"/>
          <w:sz w:val="20"/>
          <w:szCs w:val="20"/>
          <w:lang w:eastAsia="en-US"/>
        </w:rPr>
        <w:t xml:space="preserve"> </w:t>
      </w:r>
      <w:r w:rsidRPr="00CB3F43">
        <w:rPr>
          <w:rFonts w:ascii="Arial" w:eastAsia="MS ??" w:hAnsi="Arial" w:cs="Arial"/>
          <w:sz w:val="20"/>
          <w:szCs w:val="20"/>
          <w:lang w:eastAsia="en-US"/>
        </w:rPr>
        <w:t>and</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an</w:t>
      </w:r>
      <w:r w:rsidRPr="00CB3F43">
        <w:rPr>
          <w:rFonts w:ascii="Arial" w:eastAsia="MS ??" w:hAnsi="Arial" w:cs="Arial"/>
          <w:spacing w:val="-6"/>
          <w:sz w:val="20"/>
          <w:szCs w:val="20"/>
          <w:lang w:eastAsia="en-US"/>
        </w:rPr>
        <w:t xml:space="preserve"> </w:t>
      </w:r>
      <w:r w:rsidRPr="00CB3F43">
        <w:rPr>
          <w:rFonts w:ascii="Arial" w:eastAsia="MS ??" w:hAnsi="Arial" w:cs="Arial"/>
          <w:sz w:val="20"/>
          <w:szCs w:val="20"/>
          <w:lang w:eastAsia="en-US"/>
        </w:rPr>
        <w:t>editable</w:t>
      </w:r>
      <w:r w:rsidRPr="00CB3F43">
        <w:rPr>
          <w:rFonts w:ascii="Arial" w:eastAsia="MS ??" w:hAnsi="Arial" w:cs="Arial"/>
          <w:spacing w:val="-5"/>
          <w:sz w:val="20"/>
          <w:szCs w:val="20"/>
          <w:lang w:eastAsia="en-US"/>
        </w:rPr>
        <w:t xml:space="preserve"> </w:t>
      </w:r>
      <w:r w:rsidRPr="00CB3F43">
        <w:rPr>
          <w:rFonts w:ascii="Arial" w:eastAsia="MS ??" w:hAnsi="Arial" w:cs="Arial"/>
          <w:spacing w:val="-1"/>
          <w:sz w:val="20"/>
          <w:szCs w:val="20"/>
          <w:lang w:eastAsia="en-US"/>
        </w:rPr>
        <w:t>version</w:t>
      </w:r>
      <w:r w:rsidRPr="00CB3F43">
        <w:rPr>
          <w:rFonts w:ascii="Arial" w:eastAsia="MS ??" w:hAnsi="Arial" w:cs="Arial"/>
          <w:spacing w:val="-4"/>
          <w:sz w:val="20"/>
          <w:szCs w:val="20"/>
          <w:lang w:eastAsia="en-US"/>
        </w:rPr>
        <w:t xml:space="preserve"> </w:t>
      </w:r>
      <w:r w:rsidRPr="00CB3F43">
        <w:rPr>
          <w:rFonts w:ascii="Arial" w:eastAsia="MS ??" w:hAnsi="Arial" w:cs="Arial"/>
          <w:spacing w:val="-1"/>
          <w:sz w:val="20"/>
          <w:szCs w:val="20"/>
          <w:lang w:eastAsia="en-US"/>
        </w:rPr>
        <w:t>in</w:t>
      </w:r>
      <w:r w:rsidRPr="00CB3F43">
        <w:rPr>
          <w:rFonts w:ascii="Arial" w:eastAsia="MS ??" w:hAnsi="Arial" w:cs="Arial"/>
          <w:spacing w:val="-4"/>
          <w:sz w:val="20"/>
          <w:szCs w:val="20"/>
          <w:lang w:eastAsia="en-US"/>
        </w:rPr>
        <w:t xml:space="preserve"> </w:t>
      </w:r>
      <w:r w:rsidRPr="00CB3F43">
        <w:rPr>
          <w:rFonts w:ascii="Arial" w:eastAsia="MS ??" w:hAnsi="Arial" w:cs="Arial"/>
          <w:sz w:val="20"/>
          <w:szCs w:val="20"/>
          <w:lang w:eastAsia="en-US"/>
        </w:rPr>
        <w:t>Microsoft</w:t>
      </w:r>
      <w:r w:rsidRPr="00CB3F43">
        <w:rPr>
          <w:rFonts w:ascii="Arial" w:eastAsia="MS ??" w:hAnsi="Arial" w:cs="Arial"/>
          <w:spacing w:val="-11"/>
          <w:sz w:val="20"/>
          <w:szCs w:val="20"/>
          <w:lang w:eastAsia="en-US"/>
        </w:rPr>
        <w:t xml:space="preserve"> </w:t>
      </w:r>
      <w:r w:rsidRPr="00CB3F43">
        <w:rPr>
          <w:rFonts w:ascii="Arial" w:eastAsia="MS ??" w:hAnsi="Arial" w:cs="Arial"/>
          <w:spacing w:val="1"/>
          <w:sz w:val="20"/>
          <w:szCs w:val="20"/>
          <w:lang w:eastAsia="en-US"/>
        </w:rPr>
        <w:t>Word</w:t>
      </w:r>
      <w:r w:rsidRPr="00CB3F43">
        <w:rPr>
          <w:rFonts w:ascii="Arial" w:eastAsia="MS ??" w:hAnsi="Arial" w:cs="Arial"/>
          <w:spacing w:val="-6"/>
          <w:sz w:val="20"/>
          <w:szCs w:val="20"/>
          <w:lang w:eastAsia="en-US"/>
        </w:rPr>
        <w:t xml:space="preserve"> </w:t>
      </w:r>
      <w:r w:rsidRPr="00CB3F43">
        <w:rPr>
          <w:rFonts w:ascii="Arial" w:eastAsia="MS ??" w:hAnsi="Arial" w:cs="Arial"/>
          <w:sz w:val="20"/>
          <w:szCs w:val="20"/>
          <w:lang w:eastAsia="en-US"/>
        </w:rPr>
        <w:t>format</w:t>
      </w:r>
      <w:r w:rsidRPr="00CB3F43">
        <w:rPr>
          <w:rFonts w:ascii="Arial" w:eastAsia="MS ??" w:hAnsi="Arial"/>
          <w:color w:val="4A4A4A"/>
          <w:sz w:val="20"/>
          <w:szCs w:val="20"/>
          <w:u w:val="single"/>
          <w:lang w:eastAsia="en-US"/>
        </w:rPr>
        <w:t>.</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If</w:t>
      </w:r>
      <w:r w:rsidRPr="00CB3F43">
        <w:rPr>
          <w:rFonts w:ascii="Arial" w:eastAsia="MS ??" w:hAnsi="Arial" w:cs="Arial"/>
          <w:spacing w:val="-2"/>
          <w:sz w:val="20"/>
          <w:szCs w:val="20"/>
          <w:lang w:eastAsia="en-US"/>
        </w:rPr>
        <w:t xml:space="preserve"> </w:t>
      </w:r>
      <w:r w:rsidRPr="00CB3F43">
        <w:rPr>
          <w:rFonts w:ascii="Arial" w:eastAsia="MS ??" w:hAnsi="Arial" w:cs="Arial"/>
          <w:spacing w:val="-1"/>
          <w:sz w:val="20"/>
          <w:szCs w:val="20"/>
          <w:lang w:eastAsia="en-US"/>
        </w:rPr>
        <w:t>you are unable</w:t>
      </w:r>
      <w:r w:rsidRPr="00CB3F43">
        <w:rPr>
          <w:rFonts w:ascii="Arial" w:eastAsia="MS ??" w:hAnsi="Arial" w:cs="Arial"/>
          <w:spacing w:val="-7"/>
          <w:sz w:val="20"/>
          <w:szCs w:val="20"/>
          <w:lang w:eastAsia="en-US"/>
        </w:rPr>
        <w:t xml:space="preserve"> </w:t>
      </w:r>
      <w:r w:rsidRPr="00CB3F43">
        <w:rPr>
          <w:rFonts w:ascii="Arial" w:eastAsia="MS ??" w:hAnsi="Arial" w:cs="Arial"/>
          <w:spacing w:val="1"/>
          <w:sz w:val="20"/>
          <w:szCs w:val="20"/>
          <w:lang w:eastAsia="en-US"/>
        </w:rPr>
        <w:t>to</w:t>
      </w:r>
      <w:r w:rsidRPr="00CB3F43">
        <w:rPr>
          <w:rFonts w:ascii="Arial" w:eastAsia="MS ??" w:hAnsi="Arial" w:cs="Arial"/>
          <w:spacing w:val="-6"/>
          <w:sz w:val="20"/>
          <w:szCs w:val="20"/>
          <w:lang w:eastAsia="en-US"/>
        </w:rPr>
        <w:t xml:space="preserve"> </w:t>
      </w:r>
      <w:r w:rsidRPr="00CB3F43">
        <w:rPr>
          <w:rFonts w:ascii="Arial" w:eastAsia="MS ??" w:hAnsi="Arial" w:cs="Arial"/>
          <w:sz w:val="20"/>
          <w:szCs w:val="20"/>
          <w:lang w:eastAsia="en-US"/>
        </w:rPr>
        <w:t>use</w:t>
      </w:r>
      <w:r w:rsidRPr="00CB3F43">
        <w:rPr>
          <w:rFonts w:ascii="Arial" w:eastAsia="MS ??" w:hAnsi="Arial" w:cs="Arial"/>
          <w:spacing w:val="-5"/>
          <w:sz w:val="20"/>
          <w:szCs w:val="20"/>
          <w:lang w:eastAsia="en-US"/>
        </w:rPr>
        <w:t xml:space="preserve"> </w:t>
      </w:r>
      <w:r w:rsidRPr="00CB3F43">
        <w:rPr>
          <w:rFonts w:ascii="Arial" w:eastAsia="MS ??" w:hAnsi="Arial" w:cs="Arial"/>
          <w:sz w:val="20"/>
          <w:szCs w:val="20"/>
          <w:lang w:eastAsia="en-US"/>
        </w:rPr>
        <w:t>Microsoft</w:t>
      </w:r>
      <w:r w:rsidRPr="00CB3F43">
        <w:rPr>
          <w:rFonts w:ascii="Arial" w:eastAsia="MS ??" w:hAnsi="Arial" w:cs="Arial"/>
          <w:spacing w:val="-11"/>
          <w:sz w:val="20"/>
          <w:szCs w:val="20"/>
          <w:lang w:eastAsia="en-US"/>
        </w:rPr>
        <w:t xml:space="preserve"> </w:t>
      </w:r>
      <w:r w:rsidRPr="00CB3F43">
        <w:rPr>
          <w:rFonts w:ascii="Arial" w:eastAsia="MS ??" w:hAnsi="Arial" w:cs="Arial"/>
          <w:spacing w:val="1"/>
          <w:sz w:val="20"/>
          <w:szCs w:val="20"/>
          <w:lang w:eastAsia="en-US"/>
        </w:rPr>
        <w:t>Word</w:t>
      </w:r>
      <w:r w:rsidRPr="00CB3F43">
        <w:rPr>
          <w:rFonts w:ascii="Arial" w:eastAsia="MS ??" w:hAnsi="Arial" w:cs="Arial"/>
          <w:spacing w:val="-5"/>
          <w:sz w:val="20"/>
          <w:szCs w:val="20"/>
          <w:lang w:eastAsia="en-US"/>
        </w:rPr>
        <w:t xml:space="preserve"> </w:t>
      </w:r>
      <w:r w:rsidRPr="00CB3F43">
        <w:rPr>
          <w:rFonts w:ascii="Arial" w:eastAsia="MS ??" w:hAnsi="Arial" w:cs="Arial"/>
          <w:spacing w:val="-2"/>
          <w:sz w:val="20"/>
          <w:szCs w:val="20"/>
          <w:lang w:eastAsia="en-US"/>
        </w:rPr>
        <w:t>you</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can</w:t>
      </w:r>
      <w:r w:rsidRPr="00CB3F43">
        <w:rPr>
          <w:rFonts w:ascii="Arial" w:eastAsia="MS ??" w:hAnsi="Arial" w:cs="Arial"/>
          <w:spacing w:val="-5"/>
          <w:sz w:val="20"/>
          <w:szCs w:val="20"/>
          <w:lang w:eastAsia="en-US"/>
        </w:rPr>
        <w:t xml:space="preserve"> </w:t>
      </w:r>
      <w:r w:rsidRPr="00CB3F43">
        <w:rPr>
          <w:rFonts w:ascii="Arial" w:eastAsia="MS ??" w:hAnsi="Arial" w:cs="Arial"/>
          <w:spacing w:val="-1"/>
          <w:sz w:val="20"/>
          <w:szCs w:val="20"/>
          <w:lang w:eastAsia="en-US"/>
        </w:rPr>
        <w:t>download</w:t>
      </w:r>
      <w:r w:rsidRPr="00CB3F43">
        <w:rPr>
          <w:rFonts w:ascii="Arial" w:eastAsia="MS ??" w:hAnsi="Arial" w:cs="Arial"/>
          <w:spacing w:val="-6"/>
          <w:sz w:val="20"/>
          <w:szCs w:val="20"/>
          <w:lang w:eastAsia="en-US"/>
        </w:rPr>
        <w:t xml:space="preserve"> </w:t>
      </w:r>
      <w:r w:rsidRPr="00CB3F43">
        <w:rPr>
          <w:rFonts w:ascii="Arial" w:eastAsia="MS ??" w:hAnsi="Arial" w:cs="Arial"/>
          <w:sz w:val="20"/>
          <w:szCs w:val="20"/>
          <w:lang w:eastAsia="en-US"/>
        </w:rPr>
        <w:t>Open</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Office</w:t>
      </w:r>
      <w:r w:rsidRPr="00CB3F43">
        <w:rPr>
          <w:rFonts w:ascii="Arial" w:eastAsia="MS ??" w:hAnsi="Arial" w:cs="Arial"/>
          <w:spacing w:val="-7"/>
          <w:sz w:val="20"/>
          <w:szCs w:val="20"/>
          <w:lang w:eastAsia="en-US"/>
        </w:rPr>
        <w:t xml:space="preserve"> </w:t>
      </w:r>
      <w:r w:rsidRPr="00CB3F43">
        <w:rPr>
          <w:rFonts w:ascii="Arial" w:eastAsia="MS ??" w:hAnsi="Arial" w:cs="Arial"/>
          <w:sz w:val="20"/>
          <w:szCs w:val="20"/>
          <w:lang w:eastAsia="en-US"/>
        </w:rPr>
        <w:t>free</w:t>
      </w:r>
      <w:r w:rsidRPr="00CB3F43">
        <w:rPr>
          <w:rFonts w:ascii="Arial" w:eastAsia="MS ??" w:hAnsi="Arial" w:cs="Arial"/>
          <w:spacing w:val="-6"/>
          <w:sz w:val="20"/>
          <w:szCs w:val="20"/>
          <w:lang w:eastAsia="en-US"/>
        </w:rPr>
        <w:t xml:space="preserve"> </w:t>
      </w:r>
      <w:r w:rsidRPr="00CB3F43">
        <w:rPr>
          <w:rFonts w:ascii="Arial" w:eastAsia="MS ??" w:hAnsi="Arial" w:cs="Arial"/>
          <w:spacing w:val="-1"/>
          <w:sz w:val="20"/>
          <w:szCs w:val="20"/>
          <w:lang w:eastAsia="en-US"/>
        </w:rPr>
        <w:t>of</w:t>
      </w:r>
      <w:r w:rsidRPr="00CB3F43">
        <w:rPr>
          <w:rFonts w:ascii="Arial" w:eastAsia="MS ??" w:hAnsi="Arial" w:cs="Arial"/>
          <w:spacing w:val="-5"/>
          <w:sz w:val="20"/>
          <w:szCs w:val="20"/>
          <w:lang w:eastAsia="en-US"/>
        </w:rPr>
        <w:t xml:space="preserve"> </w:t>
      </w:r>
      <w:r w:rsidRPr="00CB3F43">
        <w:rPr>
          <w:rFonts w:ascii="Arial" w:eastAsia="MS ??" w:hAnsi="Arial" w:cs="Arial"/>
          <w:spacing w:val="-1"/>
          <w:sz w:val="20"/>
          <w:szCs w:val="20"/>
          <w:lang w:eastAsia="en-US"/>
        </w:rPr>
        <w:t>charge</w:t>
      </w:r>
      <w:r w:rsidRPr="00CB3F43">
        <w:rPr>
          <w:rFonts w:ascii="Arial" w:eastAsia="MS ??" w:hAnsi="Arial" w:cs="Arial"/>
          <w:spacing w:val="-7"/>
          <w:sz w:val="20"/>
          <w:szCs w:val="20"/>
          <w:lang w:eastAsia="en-US"/>
        </w:rPr>
        <w:t xml:space="preserve"> </w:t>
      </w:r>
      <w:r w:rsidRPr="00CB3F43">
        <w:rPr>
          <w:rFonts w:ascii="Arial" w:eastAsia="MS ??" w:hAnsi="Arial" w:cs="Arial"/>
          <w:spacing w:val="-1"/>
          <w:sz w:val="20"/>
          <w:szCs w:val="20"/>
          <w:lang w:eastAsia="en-US"/>
        </w:rPr>
        <w:t>from</w:t>
      </w:r>
      <w:r w:rsidRPr="00CB3F43">
        <w:rPr>
          <w:rFonts w:ascii="Arial" w:eastAsia="MS ??" w:hAnsi="Arial" w:cs="Arial"/>
          <w:spacing w:val="-4"/>
          <w:sz w:val="20"/>
          <w:szCs w:val="20"/>
          <w:lang w:eastAsia="en-US"/>
        </w:rPr>
        <w:t xml:space="preserve"> </w:t>
      </w:r>
      <w:hyperlink r:id="rId28" w:history="1">
        <w:r w:rsidRPr="00CB3F43">
          <w:rPr>
            <w:rFonts w:ascii="Arial" w:eastAsia="MS ??" w:hAnsi="Arial"/>
            <w:color w:val="4A4A4A"/>
            <w:sz w:val="20"/>
            <w:szCs w:val="20"/>
            <w:u w:val="single"/>
            <w:lang w:eastAsia="en-US"/>
          </w:rPr>
          <w:t>www.openoffice.org</w:t>
        </w:r>
      </w:hyperlink>
    </w:p>
    <w:p w14:paraId="1676B3F7" w14:textId="692AC37C" w:rsidR="001803D8" w:rsidRPr="00B15213" w:rsidRDefault="00016598" w:rsidP="00E31B2F">
      <w:pPr>
        <w:spacing w:before="120" w:after="120" w:line="276" w:lineRule="auto"/>
        <w:rPr>
          <w:rFonts w:ascii="Arial" w:hAnsi="Arial" w:cs="Arial"/>
          <w:bCs/>
          <w:color w:val="E21951"/>
        </w:rPr>
      </w:pPr>
      <w:r w:rsidRPr="00B15213">
        <w:rPr>
          <w:rFonts w:ascii="Arial" w:hAnsi="Arial" w:cs="Arial"/>
          <w:bCs/>
          <w:color w:val="E21951"/>
        </w:rPr>
        <w:t>Web</w:t>
      </w:r>
      <w:r w:rsidR="00470135" w:rsidRPr="00B15213">
        <w:rPr>
          <w:rFonts w:ascii="Arial" w:hAnsi="Arial" w:cs="Arial"/>
          <w:bCs/>
          <w:color w:val="E21951"/>
        </w:rPr>
        <w:t>sites</w:t>
      </w:r>
    </w:p>
    <w:p w14:paraId="62E2D4E8" w14:textId="77777777" w:rsidR="001803D8" w:rsidRDefault="001803D8" w:rsidP="00E31B2F">
      <w:pPr>
        <w:pStyle w:val="BodyText"/>
        <w:spacing w:before="120" w:after="120" w:line="276" w:lineRule="auto"/>
      </w:pPr>
      <w:r>
        <w:t>This</w:t>
      </w:r>
      <w:r>
        <w:rPr>
          <w:spacing w:val="-7"/>
        </w:rPr>
        <w:t xml:space="preserve"> </w:t>
      </w:r>
      <w:r>
        <w:t>scheme</w:t>
      </w:r>
      <w:r>
        <w:rPr>
          <w:spacing w:val="-7"/>
        </w:rPr>
        <w:t xml:space="preserve"> </w:t>
      </w:r>
      <w:r>
        <w:t>of</w:t>
      </w:r>
      <w:r>
        <w:rPr>
          <w:spacing w:val="-5"/>
        </w:rPr>
        <w:t xml:space="preserve"> </w:t>
      </w:r>
      <w:r>
        <w:t>work</w:t>
      </w:r>
      <w:r>
        <w:rPr>
          <w:spacing w:val="-3"/>
        </w:rPr>
        <w:t xml:space="preserve"> </w:t>
      </w:r>
      <w:r>
        <w:t>includes</w:t>
      </w:r>
      <w:r>
        <w:rPr>
          <w:spacing w:val="-6"/>
        </w:rPr>
        <w:t xml:space="preserve"> </w:t>
      </w:r>
      <w:r>
        <w:t>website</w:t>
      </w:r>
      <w:r>
        <w:rPr>
          <w:spacing w:val="-7"/>
        </w:rPr>
        <w:t xml:space="preserve"> </w:t>
      </w:r>
      <w:r>
        <w:t>links</w:t>
      </w:r>
      <w:r>
        <w:rPr>
          <w:spacing w:val="-6"/>
        </w:rPr>
        <w:t xml:space="preserve"> </w:t>
      </w:r>
      <w:r>
        <w:t>providing</w:t>
      </w:r>
      <w:r>
        <w:rPr>
          <w:spacing w:val="-7"/>
        </w:rPr>
        <w:t xml:space="preserve"> </w:t>
      </w:r>
      <w:r>
        <w:t>direct</w:t>
      </w:r>
      <w:r>
        <w:rPr>
          <w:spacing w:val="-7"/>
        </w:rPr>
        <w:t xml:space="preserve"> </w:t>
      </w:r>
      <w:r>
        <w:t>access</w:t>
      </w:r>
      <w:r>
        <w:rPr>
          <w:spacing w:val="-7"/>
        </w:rPr>
        <w:t xml:space="preserve"> </w:t>
      </w:r>
      <w:r>
        <w:t>to</w:t>
      </w:r>
      <w:r>
        <w:rPr>
          <w:spacing w:val="-7"/>
        </w:rPr>
        <w:t xml:space="preserve"> </w:t>
      </w:r>
      <w:r>
        <w:t>internet</w:t>
      </w:r>
      <w:r>
        <w:rPr>
          <w:spacing w:val="-7"/>
        </w:rPr>
        <w:t xml:space="preserve"> </w:t>
      </w:r>
      <w:r>
        <w:t>resource</w:t>
      </w:r>
      <w:r w:rsidRPr="002D7381">
        <w:t>s.</w:t>
      </w:r>
      <w:r w:rsidRPr="002D7381">
        <w:rPr>
          <w:spacing w:val="-7"/>
        </w:rPr>
        <w:t xml:space="preserve"> </w:t>
      </w:r>
      <w:r w:rsidRPr="002D7381">
        <w:t>Cambridge</w:t>
      </w:r>
      <w:r w:rsidRPr="002D7381">
        <w:rPr>
          <w:spacing w:val="-7"/>
        </w:rPr>
        <w:t xml:space="preserve"> </w:t>
      </w:r>
      <w:r w:rsidR="00042BFC" w:rsidRPr="002D7381">
        <w:rPr>
          <w:spacing w:val="-7"/>
        </w:rPr>
        <w:t xml:space="preserve">Assessment </w:t>
      </w:r>
      <w:r w:rsidRPr="002D7381">
        <w:t>International</w:t>
      </w:r>
      <w:r w:rsidRPr="002D7381">
        <w:rPr>
          <w:spacing w:val="-8"/>
        </w:rPr>
        <w:t xml:space="preserve"> </w:t>
      </w:r>
      <w:r w:rsidR="00042BFC" w:rsidRPr="002D7381">
        <w:t xml:space="preserve">Education </w:t>
      </w:r>
      <w:r w:rsidRPr="002D7381">
        <w:t>i</w:t>
      </w:r>
      <w:r>
        <w:t>s</w:t>
      </w:r>
      <w:r>
        <w:rPr>
          <w:spacing w:val="-6"/>
        </w:rPr>
        <w:t xml:space="preserve"> </w:t>
      </w:r>
      <w:r>
        <w:t>not</w:t>
      </w:r>
      <w:r>
        <w:rPr>
          <w:spacing w:val="-5"/>
        </w:rPr>
        <w:t xml:space="preserve"> </w:t>
      </w:r>
      <w:r>
        <w:t>responsible</w:t>
      </w:r>
      <w:r>
        <w:rPr>
          <w:spacing w:val="-7"/>
        </w:rPr>
        <w:t xml:space="preserve"> </w:t>
      </w:r>
      <w:r>
        <w:t>for</w:t>
      </w:r>
      <w:r>
        <w:rPr>
          <w:spacing w:val="-6"/>
        </w:rPr>
        <w:t xml:space="preserve"> </w:t>
      </w:r>
      <w:r>
        <w:t>the</w:t>
      </w:r>
      <w:r>
        <w:rPr>
          <w:spacing w:val="-7"/>
        </w:rPr>
        <w:t xml:space="preserve"> </w:t>
      </w:r>
      <w:r>
        <w:t>accuracy</w:t>
      </w:r>
      <w:r>
        <w:rPr>
          <w:spacing w:val="-8"/>
        </w:rPr>
        <w:t xml:space="preserve"> </w:t>
      </w:r>
      <w:r>
        <w:t>or</w:t>
      </w:r>
      <w:r>
        <w:rPr>
          <w:spacing w:val="118"/>
          <w:w w:val="99"/>
        </w:rPr>
        <w:t xml:space="preserve"> </w:t>
      </w:r>
      <w:r>
        <w:t>content</w:t>
      </w:r>
      <w:r>
        <w:rPr>
          <w:spacing w:val="-4"/>
        </w:rPr>
        <w:t xml:space="preserve"> </w:t>
      </w:r>
      <w:r>
        <w:t>of</w:t>
      </w:r>
      <w:r>
        <w:rPr>
          <w:spacing w:val="-4"/>
        </w:rPr>
        <w:t xml:space="preserve"> </w:t>
      </w:r>
      <w:r>
        <w:t>information</w:t>
      </w:r>
      <w:r>
        <w:rPr>
          <w:spacing w:val="-5"/>
        </w:rPr>
        <w:t xml:space="preserve"> </w:t>
      </w:r>
      <w:r>
        <w:t>contained</w:t>
      </w:r>
      <w:r>
        <w:rPr>
          <w:spacing w:val="-4"/>
        </w:rPr>
        <w:t xml:space="preserve"> </w:t>
      </w:r>
      <w:r>
        <w:t>in</w:t>
      </w:r>
      <w:r>
        <w:rPr>
          <w:spacing w:val="-5"/>
        </w:rPr>
        <w:t xml:space="preserve"> </w:t>
      </w:r>
      <w:r>
        <w:t>these</w:t>
      </w:r>
      <w:r>
        <w:rPr>
          <w:spacing w:val="-6"/>
        </w:rPr>
        <w:t xml:space="preserve"> </w:t>
      </w:r>
      <w:r>
        <w:t>sites.</w:t>
      </w:r>
      <w:r>
        <w:rPr>
          <w:spacing w:val="-4"/>
        </w:rPr>
        <w:t xml:space="preserve"> </w:t>
      </w:r>
      <w:r>
        <w:t>The</w:t>
      </w:r>
      <w:r>
        <w:rPr>
          <w:spacing w:val="-6"/>
        </w:rPr>
        <w:t xml:space="preserve"> </w:t>
      </w:r>
      <w:r>
        <w:t>inclusion</w:t>
      </w:r>
      <w:r>
        <w:rPr>
          <w:spacing w:val="-4"/>
        </w:rPr>
        <w:t xml:space="preserve"> </w:t>
      </w:r>
      <w:r>
        <w:t>of</w:t>
      </w:r>
      <w:r>
        <w:rPr>
          <w:spacing w:val="-3"/>
        </w:rPr>
        <w:t xml:space="preserve"> </w:t>
      </w:r>
      <w:r>
        <w:t>a</w:t>
      </w:r>
      <w:r>
        <w:rPr>
          <w:spacing w:val="-6"/>
        </w:rPr>
        <w:t xml:space="preserve"> </w:t>
      </w:r>
      <w:r>
        <w:t>link</w:t>
      </w:r>
      <w:r>
        <w:rPr>
          <w:spacing w:val="-2"/>
        </w:rPr>
        <w:t xml:space="preserve"> </w:t>
      </w:r>
      <w:r>
        <w:t>to</w:t>
      </w:r>
      <w:r>
        <w:rPr>
          <w:spacing w:val="-5"/>
        </w:rPr>
        <w:t xml:space="preserve"> </w:t>
      </w:r>
      <w:r>
        <w:t>an</w:t>
      </w:r>
      <w:r>
        <w:rPr>
          <w:spacing w:val="-4"/>
        </w:rPr>
        <w:t xml:space="preserve"> </w:t>
      </w:r>
      <w:r>
        <w:t>external</w:t>
      </w:r>
      <w:r>
        <w:rPr>
          <w:spacing w:val="-4"/>
        </w:rPr>
        <w:t xml:space="preserve"> </w:t>
      </w:r>
      <w:r>
        <w:t>website</w:t>
      </w:r>
      <w:r>
        <w:rPr>
          <w:spacing w:val="-6"/>
        </w:rPr>
        <w:t xml:space="preserve"> </w:t>
      </w:r>
      <w:r>
        <w:t>should</w:t>
      </w:r>
      <w:r>
        <w:rPr>
          <w:spacing w:val="-5"/>
        </w:rPr>
        <w:t xml:space="preserve"> </w:t>
      </w:r>
      <w:r>
        <w:t>not</w:t>
      </w:r>
      <w:r>
        <w:rPr>
          <w:spacing w:val="-6"/>
        </w:rPr>
        <w:t xml:space="preserve"> </w:t>
      </w:r>
      <w:r>
        <w:rPr>
          <w:spacing w:val="1"/>
        </w:rPr>
        <w:t>be</w:t>
      </w:r>
      <w:r>
        <w:rPr>
          <w:spacing w:val="-5"/>
        </w:rPr>
        <w:t xml:space="preserve"> </w:t>
      </w:r>
      <w:r>
        <w:t>understood</w:t>
      </w:r>
      <w:r>
        <w:rPr>
          <w:spacing w:val="-6"/>
        </w:rPr>
        <w:t xml:space="preserve"> </w:t>
      </w:r>
      <w:r>
        <w:t>to</w:t>
      </w:r>
      <w:r>
        <w:rPr>
          <w:spacing w:val="-3"/>
        </w:rPr>
        <w:t xml:space="preserve"> </w:t>
      </w:r>
      <w:r>
        <w:t>be</w:t>
      </w:r>
      <w:r>
        <w:rPr>
          <w:spacing w:val="-4"/>
        </w:rPr>
        <w:t xml:space="preserve"> </w:t>
      </w:r>
      <w:r>
        <w:t>an</w:t>
      </w:r>
      <w:r>
        <w:rPr>
          <w:spacing w:val="-4"/>
        </w:rPr>
        <w:t xml:space="preserve"> </w:t>
      </w:r>
      <w:r>
        <w:t>endorsement</w:t>
      </w:r>
      <w:r>
        <w:rPr>
          <w:spacing w:val="-5"/>
        </w:rPr>
        <w:t xml:space="preserve"> </w:t>
      </w:r>
      <w:r>
        <w:t>of</w:t>
      </w:r>
      <w:r>
        <w:rPr>
          <w:spacing w:val="-4"/>
        </w:rPr>
        <w:t xml:space="preserve"> </w:t>
      </w:r>
      <w:r>
        <w:t>that</w:t>
      </w:r>
      <w:r>
        <w:rPr>
          <w:spacing w:val="-5"/>
        </w:rPr>
        <w:t xml:space="preserve"> </w:t>
      </w:r>
      <w:r>
        <w:t>website</w:t>
      </w:r>
      <w:r>
        <w:rPr>
          <w:spacing w:val="-6"/>
        </w:rPr>
        <w:t xml:space="preserve"> </w:t>
      </w:r>
      <w:r>
        <w:t>or</w:t>
      </w:r>
      <w:r>
        <w:rPr>
          <w:spacing w:val="-4"/>
        </w:rPr>
        <w:t xml:space="preserve"> </w:t>
      </w:r>
      <w:r>
        <w:t>the</w:t>
      </w:r>
      <w:r w:rsidR="00470135">
        <w:t xml:space="preserve"> </w:t>
      </w:r>
      <w:r>
        <w:t>site's</w:t>
      </w:r>
      <w:r>
        <w:rPr>
          <w:spacing w:val="-9"/>
        </w:rPr>
        <w:t xml:space="preserve"> </w:t>
      </w:r>
      <w:r>
        <w:t>owners</w:t>
      </w:r>
      <w:r>
        <w:rPr>
          <w:spacing w:val="-9"/>
        </w:rPr>
        <w:t xml:space="preserve"> </w:t>
      </w:r>
      <w:r>
        <w:t>(or</w:t>
      </w:r>
      <w:r>
        <w:rPr>
          <w:spacing w:val="-8"/>
        </w:rPr>
        <w:t xml:space="preserve"> </w:t>
      </w:r>
      <w:r>
        <w:t>their</w:t>
      </w:r>
      <w:r>
        <w:rPr>
          <w:spacing w:val="-9"/>
        </w:rPr>
        <w:t xml:space="preserve"> </w:t>
      </w:r>
      <w:r>
        <w:t>products/services).</w:t>
      </w:r>
    </w:p>
    <w:p w14:paraId="4777D3C6" w14:textId="72D839DC" w:rsidR="00B15213" w:rsidRDefault="001803D8" w:rsidP="00E31B2F">
      <w:pPr>
        <w:pStyle w:val="BodyText"/>
        <w:spacing w:before="120" w:after="120" w:line="276" w:lineRule="auto"/>
        <w:rPr>
          <w:spacing w:val="-1"/>
        </w:rPr>
      </w:pPr>
      <w:r>
        <w:t>The</w:t>
      </w:r>
      <w:r>
        <w:rPr>
          <w:spacing w:val="-6"/>
        </w:rPr>
        <w:t xml:space="preserve"> </w:t>
      </w:r>
      <w:r>
        <w:t>website</w:t>
      </w:r>
      <w:r>
        <w:rPr>
          <w:spacing w:val="-4"/>
        </w:rPr>
        <w:t xml:space="preserve"> </w:t>
      </w:r>
      <w:r>
        <w:t>pages</w:t>
      </w:r>
      <w:r>
        <w:rPr>
          <w:spacing w:val="-5"/>
        </w:rPr>
        <w:t xml:space="preserve"> referenced in</w:t>
      </w:r>
      <w:r>
        <w:rPr>
          <w:spacing w:val="-4"/>
        </w:rPr>
        <w:t xml:space="preserve"> </w:t>
      </w:r>
      <w:r>
        <w:t>this</w:t>
      </w:r>
      <w:r>
        <w:rPr>
          <w:spacing w:val="-5"/>
        </w:rPr>
        <w:t xml:space="preserve"> </w:t>
      </w:r>
      <w:r>
        <w:t>scheme</w:t>
      </w:r>
      <w:r>
        <w:rPr>
          <w:spacing w:val="-6"/>
        </w:rPr>
        <w:t xml:space="preserve"> </w:t>
      </w:r>
      <w:r>
        <w:t>of</w:t>
      </w:r>
      <w:r>
        <w:rPr>
          <w:spacing w:val="-4"/>
        </w:rPr>
        <w:t xml:space="preserve"> </w:t>
      </w:r>
      <w:r>
        <w:t>work</w:t>
      </w:r>
      <w:r>
        <w:rPr>
          <w:spacing w:val="-2"/>
        </w:rPr>
        <w:t xml:space="preserve"> </w:t>
      </w:r>
      <w:r>
        <w:t>were</w:t>
      </w:r>
      <w:r>
        <w:rPr>
          <w:spacing w:val="-6"/>
        </w:rPr>
        <w:t xml:space="preserve"> </w:t>
      </w:r>
      <w:r>
        <w:t>selected</w:t>
      </w:r>
      <w:r>
        <w:rPr>
          <w:spacing w:val="-4"/>
        </w:rPr>
        <w:t xml:space="preserve"> </w:t>
      </w:r>
      <w:r>
        <w:t>when</w:t>
      </w:r>
      <w:r>
        <w:rPr>
          <w:spacing w:val="-6"/>
        </w:rPr>
        <w:t xml:space="preserve"> </w:t>
      </w:r>
      <w:r>
        <w:t>the</w:t>
      </w:r>
      <w:r>
        <w:rPr>
          <w:spacing w:val="-4"/>
        </w:rPr>
        <w:t xml:space="preserve"> </w:t>
      </w:r>
      <w:r>
        <w:t>scheme</w:t>
      </w:r>
      <w:r>
        <w:rPr>
          <w:spacing w:val="-5"/>
        </w:rPr>
        <w:t xml:space="preserve"> </w:t>
      </w:r>
      <w:r>
        <w:t>of</w:t>
      </w:r>
      <w:r>
        <w:rPr>
          <w:spacing w:val="-4"/>
        </w:rPr>
        <w:t xml:space="preserve"> </w:t>
      </w:r>
      <w:r>
        <w:t>work</w:t>
      </w:r>
      <w:r>
        <w:rPr>
          <w:spacing w:val="-3"/>
        </w:rPr>
        <w:t xml:space="preserve"> </w:t>
      </w:r>
      <w:r>
        <w:rPr>
          <w:spacing w:val="-2"/>
        </w:rPr>
        <w:t>was</w:t>
      </w:r>
      <w:r>
        <w:rPr>
          <w:spacing w:val="-4"/>
        </w:rPr>
        <w:t xml:space="preserve"> </w:t>
      </w:r>
      <w:r>
        <w:t>produced.</w:t>
      </w:r>
      <w:r>
        <w:rPr>
          <w:spacing w:val="-6"/>
        </w:rPr>
        <w:t xml:space="preserve"> </w:t>
      </w:r>
      <w:r>
        <w:t>Other</w:t>
      </w:r>
      <w:r>
        <w:rPr>
          <w:spacing w:val="-3"/>
        </w:rPr>
        <w:t xml:space="preserve"> </w:t>
      </w:r>
      <w:r>
        <w:t>aspects</w:t>
      </w:r>
      <w:r>
        <w:rPr>
          <w:spacing w:val="-5"/>
        </w:rPr>
        <w:t xml:space="preserve"> </w:t>
      </w:r>
      <w:r>
        <w:t>of</w:t>
      </w:r>
      <w:r>
        <w:rPr>
          <w:spacing w:val="-4"/>
        </w:rPr>
        <w:t xml:space="preserve"> </w:t>
      </w:r>
      <w:r>
        <w:t>the</w:t>
      </w:r>
      <w:r>
        <w:rPr>
          <w:spacing w:val="-6"/>
        </w:rPr>
        <w:t xml:space="preserve"> </w:t>
      </w:r>
      <w:r>
        <w:t>sites</w:t>
      </w:r>
      <w:r w:rsidR="00470135">
        <w:t xml:space="preserve"> </w:t>
      </w:r>
      <w:r>
        <w:t>were</w:t>
      </w:r>
      <w:r>
        <w:rPr>
          <w:spacing w:val="-8"/>
        </w:rPr>
        <w:t xml:space="preserve"> </w:t>
      </w:r>
      <w:r>
        <w:t>not</w:t>
      </w:r>
      <w:r>
        <w:rPr>
          <w:spacing w:val="-7"/>
        </w:rPr>
        <w:t xml:space="preserve"> </w:t>
      </w:r>
      <w:r>
        <w:t>checked</w:t>
      </w:r>
      <w:r>
        <w:rPr>
          <w:spacing w:val="-7"/>
        </w:rPr>
        <w:t xml:space="preserve"> </w:t>
      </w:r>
      <w:r>
        <w:t>and</w:t>
      </w:r>
      <w:r>
        <w:rPr>
          <w:spacing w:val="-6"/>
        </w:rPr>
        <w:t xml:space="preserve"> </w:t>
      </w:r>
      <w:r>
        <w:t>only</w:t>
      </w:r>
      <w:r>
        <w:rPr>
          <w:spacing w:val="-6"/>
        </w:rPr>
        <w:t xml:space="preserve"> </w:t>
      </w:r>
      <w:r>
        <w:t>the</w:t>
      </w:r>
      <w:r>
        <w:rPr>
          <w:spacing w:val="-8"/>
        </w:rPr>
        <w:t xml:space="preserve"> </w:t>
      </w:r>
      <w:r>
        <w:t>particular</w:t>
      </w:r>
      <w:r>
        <w:rPr>
          <w:spacing w:val="-6"/>
        </w:rPr>
        <w:t xml:space="preserve"> </w:t>
      </w:r>
      <w:r>
        <w:t>resources</w:t>
      </w:r>
      <w:r>
        <w:rPr>
          <w:spacing w:val="-7"/>
        </w:rPr>
        <w:t xml:space="preserve"> </w:t>
      </w:r>
      <w:r>
        <w:t>are</w:t>
      </w:r>
      <w:r>
        <w:rPr>
          <w:spacing w:val="-5"/>
        </w:rPr>
        <w:t xml:space="preserve"> </w:t>
      </w:r>
      <w:r>
        <w:t>recommended.</w:t>
      </w:r>
      <w:r w:rsidR="00B15213">
        <w:rPr>
          <w:spacing w:val="-1"/>
        </w:rPr>
        <w:br w:type="page"/>
      </w:r>
    </w:p>
    <w:p w14:paraId="45892B52" w14:textId="77777777" w:rsidR="00470135" w:rsidRPr="00EC1F4A" w:rsidRDefault="00470135" w:rsidP="008A2AFB">
      <w:pPr>
        <w:spacing w:before="120" w:after="120" w:line="276" w:lineRule="auto"/>
        <w:rPr>
          <w:rFonts w:ascii="Arial" w:hAnsi="Arial" w:cs="Arial"/>
          <w:bCs/>
          <w:color w:val="E21951"/>
        </w:rPr>
      </w:pPr>
      <w:r w:rsidRPr="00EC1F4A">
        <w:rPr>
          <w:rFonts w:ascii="Arial" w:hAnsi="Arial" w:cs="Arial"/>
          <w:bCs/>
          <w:color w:val="E21951"/>
        </w:rPr>
        <w:lastRenderedPageBreak/>
        <w:t>How to get the most out of this scheme of work – integrating syllabus content, skills and teaching strategies</w:t>
      </w:r>
    </w:p>
    <w:p w14:paraId="3A4FC03B" w14:textId="63CCFEDA" w:rsidR="003F6BD3" w:rsidRDefault="0047302A" w:rsidP="008A2AFB">
      <w:pPr>
        <w:pStyle w:val="BodyText"/>
        <w:spacing w:before="120" w:after="120" w:line="276" w:lineRule="auto"/>
      </w:pPr>
      <w:r>
        <w:t>T</w:t>
      </w:r>
      <w:r w:rsidR="00470135" w:rsidRPr="00CA1031">
        <w:t xml:space="preserve">his scheme of work provides some ideas and suggestions of how to cover the </w:t>
      </w:r>
      <w:r w:rsidR="003F6BD3">
        <w:t>content</w:t>
      </w:r>
      <w:r w:rsidR="00470135" w:rsidRPr="00CA1031">
        <w:t xml:space="preserve"> of the syllabus. </w:t>
      </w:r>
      <w:r>
        <w:t>T</w:t>
      </w:r>
      <w:r w:rsidR="00470135" w:rsidRPr="00CA1031">
        <w:t>he following features help guide you through your course.</w:t>
      </w:r>
    </w:p>
    <w:p w14:paraId="56F2CA41" w14:textId="750762EF" w:rsidR="00DB2C1F" w:rsidRDefault="00DB2C1F" w:rsidP="00321D1B">
      <w:pPr>
        <w:jc w:val="center"/>
        <w:rPr>
          <w:rFonts w:ascii="Arial" w:hAnsi="Arial" w:cs="Arial"/>
          <w:b/>
          <w:sz w:val="20"/>
          <w:szCs w:val="20"/>
        </w:rPr>
      </w:pPr>
    </w:p>
    <w:p w14:paraId="3B460F55" w14:textId="690D794B" w:rsidR="00EF031C" w:rsidRDefault="00EF031C" w:rsidP="00321D1B">
      <w:pPr>
        <w:jc w:val="center"/>
        <w:rPr>
          <w:rFonts w:ascii="Arial" w:hAnsi="Arial" w:cs="Arial"/>
          <w:b/>
          <w:sz w:val="20"/>
          <w:szCs w:val="20"/>
        </w:rPr>
      </w:pPr>
    </w:p>
    <w:p w14:paraId="09C7030E" w14:textId="77777777" w:rsidR="00EF031C" w:rsidRDefault="00EF031C" w:rsidP="00321D1B">
      <w:pPr>
        <w:jc w:val="center"/>
        <w:rPr>
          <w:rFonts w:ascii="Arial" w:hAnsi="Arial" w:cs="Arial"/>
          <w:b/>
          <w:sz w:val="20"/>
          <w:szCs w:val="20"/>
        </w:rPr>
      </w:pPr>
    </w:p>
    <w:p w14:paraId="32CCD507" w14:textId="77777777" w:rsidR="00EF031C" w:rsidRDefault="00EF031C" w:rsidP="00321D1B">
      <w:pPr>
        <w:jc w:val="center"/>
        <w:rPr>
          <w:rFonts w:ascii="Arial" w:hAnsi="Arial" w:cs="Arial"/>
          <w:b/>
          <w:sz w:val="20"/>
          <w:szCs w:val="20"/>
        </w:rPr>
      </w:pPr>
    </w:p>
    <w:p w14:paraId="77153612" w14:textId="508D85B5" w:rsidR="00EF031C" w:rsidRPr="00DB2C1F" w:rsidRDefault="00EF031C" w:rsidP="00321D1B">
      <w:pPr>
        <w:jc w:val="center"/>
        <w:rPr>
          <w:rFonts w:ascii="Arial" w:hAnsi="Arial" w:cs="Arial"/>
          <w:b/>
          <w:sz w:val="20"/>
          <w:szCs w:val="20"/>
        </w:rPr>
      </w:pPr>
    </w:p>
    <w:p w14:paraId="37E0BF74" w14:textId="71ECAEE2" w:rsidR="005C3197" w:rsidRPr="00DB2C1F" w:rsidRDefault="005C3197" w:rsidP="00321D1B">
      <w:pPr>
        <w:jc w:val="center"/>
        <w:rPr>
          <w:rFonts w:ascii="Arial" w:hAnsi="Arial" w:cs="Arial"/>
          <w:b/>
          <w:sz w:val="20"/>
          <w:szCs w:val="20"/>
        </w:rPr>
      </w:pPr>
    </w:p>
    <w:p w14:paraId="03C84A27" w14:textId="5C9D49A5" w:rsidR="00C13066" w:rsidRPr="004A4E17" w:rsidRDefault="00C13066" w:rsidP="003D2B2A">
      <w:pPr>
        <w:rPr>
          <w:rFonts w:ascii="Arial" w:hAnsi="Arial" w:cs="Arial"/>
          <w:sz w:val="20"/>
          <w:szCs w:val="20"/>
        </w:rPr>
      </w:pPr>
    </w:p>
    <w:tbl>
      <w:tblPr>
        <w:tblW w:w="12049" w:type="dxa"/>
        <w:jc w:val="center"/>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000" w:firstRow="0" w:lastRow="0" w:firstColumn="0" w:lastColumn="0" w:noHBand="0" w:noVBand="0"/>
      </w:tblPr>
      <w:tblGrid>
        <w:gridCol w:w="1701"/>
        <w:gridCol w:w="2410"/>
        <w:gridCol w:w="7938"/>
      </w:tblGrid>
      <w:tr w:rsidR="00EF031C" w:rsidRPr="007E37FE" w14:paraId="521CF38C" w14:textId="77777777" w:rsidTr="00762A14">
        <w:trPr>
          <w:tblHeader/>
          <w:jc w:val="center"/>
        </w:trPr>
        <w:tc>
          <w:tcPr>
            <w:tcW w:w="1701" w:type="dxa"/>
            <w:shd w:val="clear" w:color="auto" w:fill="E21951"/>
            <w:tcMar>
              <w:top w:w="113" w:type="dxa"/>
              <w:bottom w:w="113" w:type="dxa"/>
            </w:tcMar>
            <w:vAlign w:val="center"/>
          </w:tcPr>
          <w:p w14:paraId="35D16627" w14:textId="74962006" w:rsidR="00EF031C" w:rsidRPr="007E37FE" w:rsidRDefault="00EF031C" w:rsidP="005C3197">
            <w:pPr>
              <w:pStyle w:val="TableHead"/>
              <w:spacing w:before="0" w:after="0"/>
              <w:rPr>
                <w:sz w:val="16"/>
                <w:szCs w:val="16"/>
              </w:rPr>
            </w:pPr>
            <w:r w:rsidRPr="007E37FE">
              <w:rPr>
                <w:sz w:val="16"/>
                <w:szCs w:val="16"/>
              </w:rPr>
              <w:t>Syllabus ref.</w:t>
            </w:r>
            <w:r w:rsidR="00762A14">
              <w:rPr>
                <w:sz w:val="16"/>
                <w:szCs w:val="16"/>
              </w:rPr>
              <w:t xml:space="preserve"> and</w:t>
            </w:r>
            <w:r w:rsidR="004E5923">
              <w:rPr>
                <w:sz w:val="16"/>
                <w:szCs w:val="16"/>
              </w:rPr>
              <w:t xml:space="preserve"> </w:t>
            </w:r>
            <w:r w:rsidR="00573AA7">
              <w:rPr>
                <w:sz w:val="16"/>
                <w:szCs w:val="16"/>
              </w:rPr>
              <w:t>Key Concepts (KC)</w:t>
            </w:r>
          </w:p>
        </w:tc>
        <w:tc>
          <w:tcPr>
            <w:tcW w:w="2410" w:type="dxa"/>
            <w:shd w:val="clear" w:color="auto" w:fill="E21951"/>
            <w:tcMar>
              <w:top w:w="113" w:type="dxa"/>
              <w:bottom w:w="113" w:type="dxa"/>
            </w:tcMar>
            <w:vAlign w:val="center"/>
          </w:tcPr>
          <w:p w14:paraId="3D48B18C" w14:textId="0D4B4F67" w:rsidR="00EF031C" w:rsidRPr="007E37FE" w:rsidRDefault="00EF031C" w:rsidP="005C3197">
            <w:pPr>
              <w:pStyle w:val="TableHead"/>
              <w:spacing w:before="0" w:after="0"/>
              <w:rPr>
                <w:sz w:val="16"/>
                <w:szCs w:val="16"/>
              </w:rPr>
            </w:pPr>
            <w:r w:rsidRPr="007E37FE">
              <w:rPr>
                <w:sz w:val="16"/>
                <w:szCs w:val="16"/>
              </w:rPr>
              <w:t>Learning objectives</w:t>
            </w:r>
          </w:p>
        </w:tc>
        <w:tc>
          <w:tcPr>
            <w:tcW w:w="7938" w:type="dxa"/>
            <w:shd w:val="clear" w:color="auto" w:fill="E21951"/>
            <w:tcMar>
              <w:top w:w="113" w:type="dxa"/>
              <w:bottom w:w="113" w:type="dxa"/>
            </w:tcMar>
            <w:vAlign w:val="center"/>
          </w:tcPr>
          <w:p w14:paraId="28D0175C" w14:textId="77777777" w:rsidR="00EF031C" w:rsidRPr="007E37FE" w:rsidRDefault="00EF031C" w:rsidP="005C3197">
            <w:pPr>
              <w:pStyle w:val="TableHead"/>
              <w:spacing w:before="0" w:after="0"/>
              <w:rPr>
                <w:sz w:val="16"/>
                <w:szCs w:val="16"/>
              </w:rPr>
            </w:pPr>
            <w:r w:rsidRPr="007E37FE">
              <w:rPr>
                <w:sz w:val="16"/>
                <w:szCs w:val="16"/>
              </w:rPr>
              <w:t xml:space="preserve">Suggested teaching activities </w:t>
            </w:r>
          </w:p>
        </w:tc>
      </w:tr>
      <w:tr w:rsidR="00A7134D" w:rsidRPr="007E37FE" w14:paraId="7543BF46" w14:textId="77777777" w:rsidTr="00295813">
        <w:tblPrEx>
          <w:tblCellMar>
            <w:top w:w="0" w:type="dxa"/>
            <w:bottom w:w="0" w:type="dxa"/>
          </w:tblCellMar>
        </w:tblPrEx>
        <w:trPr>
          <w:trHeight w:val="487"/>
          <w:jc w:val="center"/>
        </w:trPr>
        <w:tc>
          <w:tcPr>
            <w:tcW w:w="1701" w:type="dxa"/>
            <w:tcBorders>
              <w:top w:val="single" w:sz="4" w:space="0" w:color="E21951"/>
              <w:left w:val="single" w:sz="4" w:space="0" w:color="E21951"/>
              <w:bottom w:val="single" w:sz="4" w:space="0" w:color="E21951"/>
              <w:right w:val="single" w:sz="4" w:space="0" w:color="E21951"/>
            </w:tcBorders>
            <w:tcMar>
              <w:top w:w="113" w:type="dxa"/>
              <w:bottom w:w="113" w:type="dxa"/>
            </w:tcMar>
          </w:tcPr>
          <w:p w14:paraId="107C53B8" w14:textId="77777777" w:rsidR="00A7134D" w:rsidRDefault="00A7134D" w:rsidP="00A7134D">
            <w:pPr>
              <w:rPr>
                <w:rFonts w:ascii="Arial" w:hAnsi="Arial" w:cs="Arial"/>
                <w:sz w:val="20"/>
                <w:szCs w:val="20"/>
              </w:rPr>
            </w:pPr>
            <w:r w:rsidRPr="00CA1B43">
              <w:rPr>
                <w:rFonts w:ascii="Arial" w:hAnsi="Arial" w:cs="Arial"/>
                <w:sz w:val="20"/>
                <w:szCs w:val="20"/>
              </w:rPr>
              <w:t>Data Collection: Self Reports</w:t>
            </w:r>
          </w:p>
          <w:p w14:paraId="0CA46A53" w14:textId="77777777" w:rsidR="00A7134D" w:rsidRPr="009F00F4" w:rsidRDefault="00A7134D" w:rsidP="00A7134D">
            <w:pPr>
              <w:rPr>
                <w:rFonts w:ascii="Arial" w:hAnsi="Arial" w:cs="Arial"/>
                <w:b/>
                <w:bCs/>
                <w:sz w:val="20"/>
                <w:szCs w:val="20"/>
              </w:rPr>
            </w:pPr>
          </w:p>
          <w:p w14:paraId="3BB81482" w14:textId="33E70176" w:rsidR="00A7134D" w:rsidRPr="00D62193" w:rsidRDefault="00A7134D" w:rsidP="00A7134D">
            <w:pPr>
              <w:pStyle w:val="WalkTable"/>
              <w:rPr>
                <w:b/>
                <w:sz w:val="18"/>
                <w:szCs w:val="18"/>
                <w:highlight w:val="yellow"/>
              </w:rPr>
            </w:pPr>
            <w:r w:rsidRPr="00D904A8">
              <w:rPr>
                <w:noProof/>
              </w:rPr>
              <mc:AlternateContent>
                <mc:Choice Requires="wps">
                  <w:drawing>
                    <wp:anchor distT="0" distB="0" distL="114300" distR="114300" simplePos="0" relativeHeight="251658242" behindDoc="0" locked="0" layoutInCell="1" allowOverlap="1" wp14:anchorId="40EFEC05" wp14:editId="5A5084DB">
                      <wp:simplePos x="0" y="0"/>
                      <wp:positionH relativeFrom="column">
                        <wp:posOffset>-658352</wp:posOffset>
                      </wp:positionH>
                      <wp:positionV relativeFrom="paragraph">
                        <wp:posOffset>1227918</wp:posOffset>
                      </wp:positionV>
                      <wp:extent cx="3028950" cy="581025"/>
                      <wp:effectExtent l="38100" t="38100" r="114300" b="123825"/>
                      <wp:wrapNone/>
                      <wp:docPr id="14" name="AutoShap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028950" cy="581025"/>
                              </a:xfrm>
                              <a:prstGeom prst="roundRect">
                                <a:avLst>
                                  <a:gd name="adj" fmla="val 16667"/>
                                </a:avLst>
                              </a:prstGeom>
                              <a:solidFill>
                                <a:sysClr val="window" lastClr="FFFFFF">
                                  <a:lumMod val="100000"/>
                                  <a:lumOff val="0"/>
                                </a:sys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4D74565B" w14:textId="4C8262C0" w:rsidR="00D904A8" w:rsidRPr="00360015" w:rsidRDefault="00D904A8" w:rsidP="00D904A8">
                                  <w:pPr>
                                    <w:rPr>
                                      <w:rFonts w:ascii="Arial" w:hAnsi="Arial"/>
                                      <w:color w:val="FF0000"/>
                                      <w:sz w:val="20"/>
                                    </w:rPr>
                                  </w:pPr>
                                  <w:r w:rsidRPr="002D7381">
                                    <w:rPr>
                                      <w:rFonts w:ascii="Arial" w:hAnsi="Arial"/>
                                      <w:b/>
                                      <w:color w:val="E21951"/>
                                      <w:sz w:val="20"/>
                                    </w:rPr>
                                    <w:t>Su</w:t>
                                  </w:r>
                                  <w:r>
                                    <w:rPr>
                                      <w:rFonts w:ascii="Arial" w:hAnsi="Arial"/>
                                      <w:b/>
                                      <w:color w:val="E21951"/>
                                      <w:sz w:val="20"/>
                                    </w:rPr>
                                    <w:t>stainability Development Goals (S</w:t>
                                  </w:r>
                                  <w:r w:rsidR="00F12ED4">
                                    <w:rPr>
                                      <w:rFonts w:ascii="Arial" w:hAnsi="Arial"/>
                                      <w:b/>
                                      <w:color w:val="E21951"/>
                                      <w:sz w:val="20"/>
                                    </w:rPr>
                                    <w:t>DG</w:t>
                                  </w:r>
                                  <w:r>
                                    <w:rPr>
                                      <w:rFonts w:ascii="Arial" w:hAnsi="Arial"/>
                                      <w:b/>
                                      <w:color w:val="E21951"/>
                                      <w:sz w:val="20"/>
                                    </w:rPr>
                                    <w:t>)</w:t>
                                  </w:r>
                                  <w:r w:rsidRPr="00134488">
                                    <w:rPr>
                                      <w:rFonts w:ascii="Arial" w:hAnsi="Arial"/>
                                      <w:color w:val="C30045"/>
                                      <w:sz w:val="20"/>
                                    </w:rPr>
                                    <w:t xml:space="preserve"> </w:t>
                                  </w:r>
                                  <w:r w:rsidRPr="00D904A8">
                                    <w:rPr>
                                      <w:rStyle w:val="BodyTextChar"/>
                                      <w:lang w:val="en-GB"/>
                                    </w:rPr>
                                    <w:t>references to a focus on sustainability.</w:t>
                                  </w:r>
                                </w:p>
                              </w:txbxContent>
                            </wps:txbx>
                            <wps:bodyPr rot="0" vert="horz" wrap="square" lIns="91440" tIns="91440" rIns="91440" bIns="9144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40EFEC05" id="AutoShape 6" o:spid="_x0000_s1026" style="position:absolute;margin-left:-51.85pt;margin-top:96.7pt;width:238.5pt;height:45.7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VeFYsAIAAHwFAAAOAAAAZHJzL2Uyb0RvYy54bWysVE1v2zAMvQ/YfxB0X22nTZoadYqiH8OA&#10;7gPthp1lSba1ypImyXHSXz+KSd2gvQzDfBBIWXzke6R0frHpNVlLH5Q1FS2Ockqk4VYo01b0x/fb&#10;D0tKQmRGMG2NrOhWBnqxev/ufHSlnNnOaiE9ARATytFVtIvRlVkWeCd7Fo6skwZ+Ntb3LILr20x4&#10;NgJ6r7NZni+y0XrhvOUyBNi93v2kK8RvGsnj16YJMhJdUagt4upxrdOarc5Z2XrmOsX3ZbB/qKJn&#10;ykDSCeqaRUYGr95A9Yp7G2wTj7jtM9s0ikvkAGyK/BWbh445iVxAnOAmmcL/g+Vf1g/um0+lB3dn&#10;+WMgxl51zLTy0ns7dpIJSFckobLRhXIKSE6AUFKPn62A1rIhWtRg0/g+AQI7skGpt5PUchMJh83j&#10;fLY8m0NHOPybL4t8NscUrHyOdj7Ej9L2JBkV9XYw4h76iSnY+i5E1FsQw/qUXfyipOk1dG/NNCkW&#10;i8XpHnF/OGPlMybStVqJW6U1OttwpT2ByIrCdAk7UqJZiLBZ0Vv8MK8eeiC7O1fk6dtNEOzDnO32&#10;cQuSBcQE2cA8zKUNGUHR2SkEvy3Et/VUyc2sOJvvpH+FgWrg7KYG3RhB4taBCgYuGU3wvRTAQMKd&#10;TBaejEzpvzkJ9WqTCpN4f/ZC2yFK/9CJkdR68PdMQNvyJVAgQqX+HEMP0QHBErUkDWG6hQqipsTb&#10;+FPFDic6DUPCT92YuNaa8cddb7Xr2E7KE4RJozedRnsqBr2DOnFE01SmByCUcVNvIDqZtRVbGFao&#10;AycSniwwOuufQC64/hUNvwfmQTz9ycDAnxUnJ0AgHjr+0KkPHWY4QAFToIzmVQQP4gfnVdtBpgKp&#10;GXsJl6RRMVF6qWrvwBVHPvvnKL0hhz6eenk0V38AAAD//wMAUEsDBBQABgAIAAAAIQBYJE8k4gAA&#10;AAwBAAAPAAAAZHJzL2Rvd25yZXYueG1sTI9RS8MwFIXfBf9DuIJvW7pm2K5rOkZhIoKg072nTWzL&#10;mpvSZF33770+6ePlfJzz3Xw3255NZvSdQwmrZQTMYO10h42Er8/DIgXmg0KteodGws142BX3d7nK&#10;tLvih5mOoWFUgj5TEtoQhoxzX7fGKr90g0HKvt1oVaBzbLge1ZXKbc/jKHriVnVIC60aTNma+ny8&#10;WAnllNRv+/PwWp5eng9x5cuUv9+kfHyY91tgwczhD4ZffVKHgpwqd0HtWS9hsYpEQiwlG7EGRohI&#10;hABWSYjT9QZ4kfP/TxQ/AAAA//8DAFBLAQItABQABgAIAAAAIQC2gziS/gAAAOEBAAATAAAAAAAA&#10;AAAAAAAAAAAAAABbQ29udGVudF9UeXBlc10ueG1sUEsBAi0AFAAGAAgAAAAhADj9If/WAAAAlAEA&#10;AAsAAAAAAAAAAAAAAAAALwEAAF9yZWxzLy5yZWxzUEsBAi0AFAAGAAgAAAAhAKZV4ViwAgAAfAUA&#10;AA4AAAAAAAAAAAAAAAAALgIAAGRycy9lMm9Eb2MueG1sUEsBAi0AFAAGAAgAAAAhAFgkTyTiAAAA&#10;DAEAAA8AAAAAAAAAAAAAAAAACgUAAGRycy9kb3ducmV2LnhtbFBLBQYAAAAABAAEAPMAAAAZBgAA&#10;AAA=&#10;" strokecolor="#e21951" strokeweight="1pt">
                      <v:shadow on="t" color="black" opacity="26214f" origin="-.5,-.5" offset=".74836mm,.74836mm"/>
                      <v:textbox inset=",7.2pt,,7.2pt">
                        <w:txbxContent>
                          <w:p w14:paraId="4D74565B" w14:textId="4C8262C0" w:rsidR="00D904A8" w:rsidRPr="00360015" w:rsidRDefault="00D904A8" w:rsidP="00D904A8">
                            <w:pPr>
                              <w:rPr>
                                <w:rFonts w:ascii="Arial" w:hAnsi="Arial"/>
                                <w:color w:val="FF0000"/>
                                <w:sz w:val="20"/>
                              </w:rPr>
                            </w:pPr>
                            <w:r w:rsidRPr="002D7381">
                              <w:rPr>
                                <w:rFonts w:ascii="Arial" w:hAnsi="Arial"/>
                                <w:b/>
                                <w:color w:val="E21951"/>
                                <w:sz w:val="20"/>
                              </w:rPr>
                              <w:t>Su</w:t>
                            </w:r>
                            <w:r>
                              <w:rPr>
                                <w:rFonts w:ascii="Arial" w:hAnsi="Arial"/>
                                <w:b/>
                                <w:color w:val="E21951"/>
                                <w:sz w:val="20"/>
                              </w:rPr>
                              <w:t>stainability Development Goals (S</w:t>
                            </w:r>
                            <w:r w:rsidR="00F12ED4">
                              <w:rPr>
                                <w:rFonts w:ascii="Arial" w:hAnsi="Arial"/>
                                <w:b/>
                                <w:color w:val="E21951"/>
                                <w:sz w:val="20"/>
                              </w:rPr>
                              <w:t>DG</w:t>
                            </w:r>
                            <w:r>
                              <w:rPr>
                                <w:rFonts w:ascii="Arial" w:hAnsi="Arial"/>
                                <w:b/>
                                <w:color w:val="E21951"/>
                                <w:sz w:val="20"/>
                              </w:rPr>
                              <w:t>)</w:t>
                            </w:r>
                            <w:r w:rsidRPr="00134488">
                              <w:rPr>
                                <w:rFonts w:ascii="Arial" w:hAnsi="Arial"/>
                                <w:color w:val="C30045"/>
                                <w:sz w:val="20"/>
                              </w:rPr>
                              <w:t xml:space="preserve"> </w:t>
                            </w:r>
                            <w:r w:rsidRPr="00D904A8">
                              <w:rPr>
                                <w:rStyle w:val="BodyTextChar"/>
                                <w:lang w:val="en-GB"/>
                              </w:rPr>
                              <w:t>references to a focus on sustainability.</w:t>
                            </w:r>
                          </w:p>
                        </w:txbxContent>
                      </v:textbox>
                    </v:roundrect>
                  </w:pict>
                </mc:Fallback>
              </mc:AlternateContent>
            </w:r>
            <w:r w:rsidRPr="00CA1B43">
              <w:rPr>
                <w:b/>
                <w:bCs/>
                <w:color w:val="E21951"/>
                <w:sz w:val="20"/>
                <w:szCs w:val="20"/>
              </w:rPr>
              <w:t>KC3</w:t>
            </w:r>
          </w:p>
        </w:tc>
        <w:tc>
          <w:tcPr>
            <w:tcW w:w="2410" w:type="dxa"/>
            <w:tcBorders>
              <w:top w:val="single" w:sz="4" w:space="0" w:color="E21951"/>
              <w:left w:val="single" w:sz="4" w:space="0" w:color="E21951"/>
              <w:bottom w:val="single" w:sz="4" w:space="0" w:color="E21951"/>
              <w:right w:val="single" w:sz="4" w:space="0" w:color="E21951"/>
            </w:tcBorders>
            <w:tcMar>
              <w:top w:w="113" w:type="dxa"/>
              <w:bottom w:w="113" w:type="dxa"/>
            </w:tcMar>
          </w:tcPr>
          <w:p w14:paraId="1FF7801E" w14:textId="7974E616" w:rsidR="00A7134D" w:rsidRPr="00D62193" w:rsidRDefault="00A7134D" w:rsidP="00A7134D">
            <w:pPr>
              <w:pStyle w:val="WalkTable"/>
              <w:rPr>
                <w:sz w:val="18"/>
                <w:szCs w:val="18"/>
                <w:highlight w:val="yellow"/>
              </w:rPr>
            </w:pPr>
            <w:r w:rsidRPr="00CA1B43">
              <w:rPr>
                <w:sz w:val="20"/>
                <w:szCs w:val="20"/>
              </w:rPr>
              <w:t>Learners can identify, explain and evaluate the use of different types of questions in self-reports.</w:t>
            </w:r>
          </w:p>
        </w:tc>
        <w:tc>
          <w:tcPr>
            <w:tcW w:w="7938" w:type="dxa"/>
            <w:tcBorders>
              <w:top w:val="single" w:sz="4" w:space="0" w:color="E21951"/>
              <w:left w:val="single" w:sz="4" w:space="0" w:color="E21951"/>
              <w:bottom w:val="single" w:sz="4" w:space="0" w:color="E21951"/>
              <w:right w:val="single" w:sz="4" w:space="0" w:color="E21951"/>
            </w:tcBorders>
            <w:tcMar>
              <w:top w:w="113" w:type="dxa"/>
              <w:bottom w:w="113" w:type="dxa"/>
            </w:tcMar>
          </w:tcPr>
          <w:p w14:paraId="219EEDBD" w14:textId="376B61BC" w:rsidR="00A7134D" w:rsidRDefault="00A7134D" w:rsidP="00A7134D">
            <w:pPr>
              <w:spacing w:after="120"/>
              <w:rPr>
                <w:rFonts w:ascii="Arial" w:hAnsi="Arial" w:cs="Arial"/>
                <w:b/>
                <w:bCs/>
                <w:sz w:val="20"/>
                <w:szCs w:val="20"/>
                <w:lang w:val="en-US"/>
              </w:rPr>
            </w:pPr>
            <w:r w:rsidRPr="00AE00E4">
              <w:rPr>
                <w:noProof/>
              </w:rPr>
              <mc:AlternateContent>
                <mc:Choice Requires="wpg">
                  <w:drawing>
                    <wp:anchor distT="0" distB="0" distL="114300" distR="114300" simplePos="0" relativeHeight="251658241" behindDoc="0" locked="0" layoutInCell="1" allowOverlap="1" wp14:anchorId="1B8B51A3" wp14:editId="1ECC8C73">
                      <wp:simplePos x="0" y="0"/>
                      <wp:positionH relativeFrom="column">
                        <wp:posOffset>-3547158</wp:posOffset>
                      </wp:positionH>
                      <wp:positionV relativeFrom="paragraph">
                        <wp:posOffset>-1221296</wp:posOffset>
                      </wp:positionV>
                      <wp:extent cx="9321800" cy="5196193"/>
                      <wp:effectExtent l="38100" t="38100" r="107950" b="119380"/>
                      <wp:wrapNone/>
                      <wp:docPr id="1"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9321800" cy="5196193"/>
                                <a:chOff x="-106455" y="184150"/>
                                <a:chExt cx="9322210" cy="5196204"/>
                              </a:xfrm>
                            </wpg:grpSpPr>
                            <wps:wsp>
                              <wps:cNvPr id="5" name="AutoShape 2"/>
                              <wps:cNvSpPr>
                                <a:spLocks noChangeArrowheads="1"/>
                              </wps:cNvSpPr>
                              <wps:spPr bwMode="auto">
                                <a:xfrm>
                                  <a:off x="1877420" y="184162"/>
                                  <a:ext cx="3309620" cy="834390"/>
                                </a:xfrm>
                                <a:prstGeom prst="roundRect">
                                  <a:avLst>
                                    <a:gd name="adj" fmla="val 16667"/>
                                  </a:avLst>
                                </a:prstGeom>
                                <a:solidFill>
                                  <a:sysClr val="window" lastClr="FFFFFF">
                                    <a:lumMod val="100000"/>
                                    <a:lumOff val="0"/>
                                  </a:sys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60F45BBF" w14:textId="77777777" w:rsidR="00AE00E4" w:rsidRPr="0043639B" w:rsidRDefault="00AE00E4" w:rsidP="00AE00E4">
                                    <w:pPr>
                                      <w:rPr>
                                        <w:rStyle w:val="BodyTextChar"/>
                                        <w:lang w:val="en-GB"/>
                                      </w:rPr>
                                    </w:pPr>
                                    <w:r w:rsidRPr="002D7381">
                                      <w:rPr>
                                        <w:rFonts w:ascii="Arial" w:hAnsi="Arial"/>
                                        <w:b/>
                                        <w:color w:val="E21951"/>
                                        <w:sz w:val="20"/>
                                      </w:rPr>
                                      <w:t>Learning objectives</w:t>
                                    </w:r>
                                    <w:r w:rsidRPr="00134488">
                                      <w:rPr>
                                        <w:rFonts w:ascii="Arial" w:hAnsi="Arial"/>
                                        <w:color w:val="C30045"/>
                                        <w:sz w:val="20"/>
                                      </w:rPr>
                                      <w:t xml:space="preserve"> </w:t>
                                    </w:r>
                                    <w:r w:rsidRPr="0043639B">
                                      <w:rPr>
                                        <w:rStyle w:val="BodyTextChar"/>
                                        <w:lang w:val="en-GB"/>
                                      </w:rPr>
                                      <w:t>help your learners by making it clear the knowledge they are trying to build. Pass these on to your learners by expressing them as ‘We are learning to / about…’.</w:t>
                                    </w:r>
                                  </w:p>
                                </w:txbxContent>
                              </wps:txbx>
                              <wps:bodyPr rot="0" vert="horz" wrap="square" lIns="91440" tIns="91440" rIns="91440" bIns="91440" anchor="t" anchorCtr="0" upright="1">
                                <a:noAutofit/>
                              </wps:bodyPr>
                            </wps:wsp>
                            <wps:wsp>
                              <wps:cNvPr id="6" name="AutoShape 3"/>
                              <wps:cNvSpPr>
                                <a:spLocks noChangeArrowheads="1"/>
                              </wps:cNvSpPr>
                              <wps:spPr bwMode="auto">
                                <a:xfrm>
                                  <a:off x="511197" y="1823943"/>
                                  <a:ext cx="2528374" cy="1206168"/>
                                </a:xfrm>
                                <a:prstGeom prst="roundRect">
                                  <a:avLst>
                                    <a:gd name="adj" fmla="val 16667"/>
                                  </a:avLst>
                                </a:prstGeom>
                                <a:solidFill>
                                  <a:sysClr val="window" lastClr="FFFFFF">
                                    <a:lumMod val="100000"/>
                                    <a:lumOff val="0"/>
                                  </a:sys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1970A719" w14:textId="77777777" w:rsidR="00AE00E4" w:rsidRPr="0043639B" w:rsidRDefault="00AE00E4" w:rsidP="00AE00E4">
                                    <w:pPr>
                                      <w:rPr>
                                        <w:rStyle w:val="BodyTextChar"/>
                                        <w:lang w:val="en-GB"/>
                                      </w:rPr>
                                    </w:pPr>
                                    <w:r w:rsidRPr="002D7381">
                                      <w:rPr>
                                        <w:rFonts w:ascii="Arial" w:hAnsi="Arial"/>
                                        <w:b/>
                                        <w:color w:val="E21951"/>
                                        <w:sz w:val="20"/>
                                      </w:rPr>
                                      <w:t>Extension activities</w:t>
                                    </w:r>
                                    <w:r w:rsidRPr="00134488">
                                      <w:rPr>
                                        <w:rFonts w:ascii="Arial" w:hAnsi="Arial"/>
                                        <w:color w:val="C30045"/>
                                        <w:sz w:val="20"/>
                                      </w:rPr>
                                      <w:t xml:space="preserve"> </w:t>
                                    </w:r>
                                    <w:r w:rsidRPr="0043639B">
                                      <w:rPr>
                                        <w:rStyle w:val="BodyTextChar"/>
                                        <w:lang w:val="en-GB"/>
                                      </w:rPr>
                                      <w:t>provide your</w:t>
                                    </w:r>
                                    <w:r>
                                      <w:rPr>
                                        <w:rStyle w:val="BodyTextChar"/>
                                        <w:lang w:val="en-GB"/>
                                      </w:rPr>
                                      <w:t xml:space="preserve"> more</w:t>
                                    </w:r>
                                    <w:r w:rsidRPr="0043639B">
                                      <w:rPr>
                                        <w:rStyle w:val="BodyTextChar"/>
                                        <w:lang w:val="en-GB"/>
                                      </w:rPr>
                                      <w:t xml:space="preserve"> able learners with further challenge beyond the basic content of the course. Innovation and independent learning are the basis of these activities.</w:t>
                                    </w:r>
                                  </w:p>
                                </w:txbxContent>
                              </wps:txbx>
                              <wps:bodyPr rot="0" vert="horz" wrap="square" lIns="91440" tIns="91440" rIns="91440" bIns="91440" anchor="t" anchorCtr="0" upright="1">
                                <a:noAutofit/>
                              </wps:bodyPr>
                            </wps:wsp>
                            <wps:wsp>
                              <wps:cNvPr id="7" name="AutoShape 4"/>
                              <wps:cNvSpPr>
                                <a:spLocks noChangeArrowheads="1"/>
                              </wps:cNvSpPr>
                              <wps:spPr bwMode="auto">
                                <a:xfrm>
                                  <a:off x="-106455" y="4038599"/>
                                  <a:ext cx="3459480" cy="1341755"/>
                                </a:xfrm>
                                <a:prstGeom prst="roundRect">
                                  <a:avLst>
                                    <a:gd name="adj" fmla="val 16667"/>
                                  </a:avLst>
                                </a:prstGeom>
                                <a:solidFill>
                                  <a:sysClr val="window" lastClr="FFFFFF">
                                    <a:lumMod val="100000"/>
                                    <a:lumOff val="0"/>
                                  </a:sys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11C73577" w14:textId="77777777" w:rsidR="00AE00E4" w:rsidRPr="00E0484B" w:rsidRDefault="00AE00E4" w:rsidP="00AE00E4">
                                    <w:pPr>
                                      <w:pStyle w:val="BodyText"/>
                                      <w:rPr>
                                        <w:b/>
                                        <w:color w:val="DD5D2B"/>
                                      </w:rPr>
                                    </w:pPr>
                                    <w:r>
                                      <w:rPr>
                                        <w:b/>
                                        <w:color w:val="E21951"/>
                                      </w:rPr>
                                      <w:t>Past papers, s</w:t>
                                    </w:r>
                                    <w:r w:rsidRPr="002D7381">
                                      <w:rPr>
                                        <w:b/>
                                        <w:color w:val="E21951"/>
                                      </w:rPr>
                                      <w:t xml:space="preserve">pecimen </w:t>
                                    </w:r>
                                    <w:r>
                                      <w:rPr>
                                        <w:b/>
                                        <w:color w:val="E21951"/>
                                      </w:rPr>
                                      <w:t>p</w:t>
                                    </w:r>
                                    <w:r w:rsidRPr="002D7381">
                                      <w:rPr>
                                        <w:b/>
                                        <w:color w:val="E21951"/>
                                      </w:rPr>
                                      <w:t>apers</w:t>
                                    </w:r>
                                    <w:r w:rsidRPr="00134488">
                                      <w:rPr>
                                        <w:color w:val="C30045"/>
                                      </w:rPr>
                                      <w:t xml:space="preserve"> </w:t>
                                    </w:r>
                                    <w:r>
                                      <w:t xml:space="preserve">and </w:t>
                                    </w:r>
                                    <w:r>
                                      <w:rPr>
                                        <w:b/>
                                        <w:color w:val="E21951"/>
                                      </w:rPr>
                                      <w:t>m</w:t>
                                    </w:r>
                                    <w:r w:rsidRPr="002D7381">
                                      <w:rPr>
                                        <w:b/>
                                        <w:color w:val="E21951"/>
                                      </w:rPr>
                                      <w:t xml:space="preserve">ark </w:t>
                                    </w:r>
                                    <w:r>
                                      <w:rPr>
                                        <w:b/>
                                        <w:color w:val="E21951"/>
                                      </w:rPr>
                                      <w:t>s</w:t>
                                    </w:r>
                                    <w:r w:rsidRPr="002D7381">
                                      <w:rPr>
                                        <w:b/>
                                        <w:color w:val="E21951"/>
                                      </w:rPr>
                                      <w:t>chemes</w:t>
                                    </w:r>
                                    <w:r w:rsidRPr="00134488">
                                      <w:rPr>
                                        <w:color w:val="C30045"/>
                                      </w:rPr>
                                      <w:t xml:space="preserve"> </w:t>
                                    </w:r>
                                    <w:r>
                                      <w:t xml:space="preserve">are available for you to download at: </w:t>
                                    </w:r>
                                    <w:hyperlink r:id="rId29" w:history="1">
                                      <w:r>
                                        <w:rPr>
                                          <w:rStyle w:val="Hyperlink"/>
                                          <w:color w:val="4A4A4A"/>
                                        </w:rPr>
                                        <w:t>www.cambridgeinternational.org/support</w:t>
                                      </w:r>
                                    </w:hyperlink>
                                    <w:r>
                                      <w:rPr>
                                        <w:rStyle w:val="WebLink"/>
                                      </w:rPr>
                                      <w:t xml:space="preserve"> </w:t>
                                    </w:r>
                                    <w:r>
                                      <w:t>Using these resources with your learners allows you to check their progress and give them confidence and understanding.</w:t>
                                    </w:r>
                                  </w:p>
                                </w:txbxContent>
                              </wps:txbx>
                              <wps:bodyPr rot="0" vert="horz" wrap="square" lIns="91440" tIns="91440" rIns="91440" bIns="91440" anchor="t" anchorCtr="0" upright="1">
                                <a:noAutofit/>
                              </wps:bodyPr>
                            </wps:wsp>
                            <wps:wsp>
                              <wps:cNvPr id="8" name="AutoShape 5"/>
                              <wps:cNvSpPr>
                                <a:spLocks noChangeArrowheads="1"/>
                              </wps:cNvSpPr>
                              <wps:spPr bwMode="auto">
                                <a:xfrm>
                                  <a:off x="5398443" y="3859486"/>
                                  <a:ext cx="3538220" cy="1187450"/>
                                </a:xfrm>
                                <a:prstGeom prst="roundRect">
                                  <a:avLst>
                                    <a:gd name="adj" fmla="val 16667"/>
                                  </a:avLst>
                                </a:prstGeom>
                                <a:solidFill>
                                  <a:sysClr val="window" lastClr="FFFFFF">
                                    <a:lumMod val="100000"/>
                                    <a:lumOff val="0"/>
                                  </a:sys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225ABF5E" w14:textId="77777777" w:rsidR="00AE00E4" w:rsidRPr="00E0484B" w:rsidRDefault="00AE00E4" w:rsidP="00AE00E4">
                                    <w:pPr>
                                      <w:pStyle w:val="BodyText"/>
                                    </w:pPr>
                                    <w:r w:rsidRPr="002D7381">
                                      <w:rPr>
                                        <w:b/>
                                        <w:color w:val="E21951"/>
                                      </w:rPr>
                                      <w:t>Formative assessment (F)</w:t>
                                    </w:r>
                                    <w:r w:rsidRPr="00134488">
                                      <w:rPr>
                                        <w:color w:val="C30045"/>
                                      </w:rPr>
                                      <w:t xml:space="preserve"> </w:t>
                                    </w:r>
                                    <w:r>
                                      <w:t>is</w:t>
                                    </w:r>
                                    <w:r w:rsidRPr="00E0484B">
                                      <w:t xml:space="preserve"> </w:t>
                                    </w:r>
                                    <w:r>
                                      <w:t>on-going assessment which informs you about the progress of your learners. Don’t forget to leave time to review what your learners have learnt, you could try question and answer, tests, quizzes, ‘mind maps’, or ‘concept maps’. These kinds of activities can be found in the scheme of work</w:t>
                                    </w:r>
                                    <w:r w:rsidRPr="00E0484B">
                                      <w:t>.</w:t>
                                    </w:r>
                                  </w:p>
                                </w:txbxContent>
                              </wps:txbx>
                              <wps:bodyPr rot="0" vert="horz" wrap="square" lIns="91440" tIns="91440" rIns="91440" bIns="91440" anchor="t" anchorCtr="0" upright="1">
                                <a:noAutofit/>
                              </wps:bodyPr>
                            </wps:wsp>
                            <wps:wsp>
                              <wps:cNvPr id="9" name="AutoShape 6"/>
                              <wps:cNvSpPr>
                                <a:spLocks noChangeArrowheads="1"/>
                              </wps:cNvSpPr>
                              <wps:spPr bwMode="auto">
                                <a:xfrm>
                                  <a:off x="5707679" y="184150"/>
                                  <a:ext cx="3028950" cy="1017905"/>
                                </a:xfrm>
                                <a:prstGeom prst="roundRect">
                                  <a:avLst>
                                    <a:gd name="adj" fmla="val 16667"/>
                                  </a:avLst>
                                </a:prstGeom>
                                <a:solidFill>
                                  <a:sysClr val="window" lastClr="FFFFFF">
                                    <a:lumMod val="100000"/>
                                    <a:lumOff val="0"/>
                                  </a:sys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0E6C4847" w14:textId="77777777" w:rsidR="00AE00E4" w:rsidRPr="00E0484B" w:rsidRDefault="00AE00E4" w:rsidP="00AE00E4">
                                    <w:pPr>
                                      <w:rPr>
                                        <w:rFonts w:ascii="Arial" w:hAnsi="Arial"/>
                                        <w:sz w:val="20"/>
                                      </w:rPr>
                                    </w:pPr>
                                    <w:r w:rsidRPr="002D7381">
                                      <w:rPr>
                                        <w:rFonts w:ascii="Arial" w:hAnsi="Arial"/>
                                        <w:b/>
                                        <w:color w:val="E21951"/>
                                        <w:sz w:val="20"/>
                                      </w:rPr>
                                      <w:t>Suggested teaching activities</w:t>
                                    </w:r>
                                    <w:r w:rsidRPr="00134488">
                                      <w:rPr>
                                        <w:rFonts w:ascii="Arial" w:hAnsi="Arial"/>
                                        <w:color w:val="C30045"/>
                                        <w:sz w:val="20"/>
                                      </w:rPr>
                                      <w:t xml:space="preserve"> </w:t>
                                    </w:r>
                                    <w:r w:rsidRPr="0043639B">
                                      <w:rPr>
                                        <w:rStyle w:val="BodyTextChar"/>
                                        <w:lang w:val="en-GB"/>
                                      </w:rPr>
                                      <w:t>give you lots of ideas about how you can present learners with new information without teacher talk or videos. Try more active methods which get your learners motivated and practising new skills.</w:t>
                                    </w:r>
                                  </w:p>
                                </w:txbxContent>
                              </wps:txbx>
                              <wps:bodyPr rot="0" vert="horz" wrap="square" lIns="91440" tIns="91440" rIns="91440" bIns="91440" anchor="t" anchorCtr="0" upright="1">
                                <a:noAutofit/>
                              </wps:bodyPr>
                            </wps:wsp>
                            <wps:wsp>
                              <wps:cNvPr id="10" name="AutoShape 7"/>
                              <wps:cNvSpPr>
                                <a:spLocks noChangeArrowheads="1"/>
                              </wps:cNvSpPr>
                              <wps:spPr bwMode="auto">
                                <a:xfrm>
                                  <a:off x="8001000" y="1481418"/>
                                  <a:ext cx="1214755" cy="1762760"/>
                                </a:xfrm>
                                <a:prstGeom prst="roundRect">
                                  <a:avLst>
                                    <a:gd name="adj" fmla="val 16667"/>
                                  </a:avLst>
                                </a:prstGeom>
                                <a:solidFill>
                                  <a:sysClr val="window" lastClr="FFFFFF">
                                    <a:lumMod val="100000"/>
                                    <a:lumOff val="0"/>
                                  </a:sys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6B1D7813" w14:textId="77777777" w:rsidR="00AE00E4" w:rsidRPr="0043639B" w:rsidRDefault="00AE00E4" w:rsidP="00AE00E4">
                                    <w:pPr>
                                      <w:rPr>
                                        <w:rStyle w:val="BodyTextChar"/>
                                        <w:lang w:val="en-GB"/>
                                      </w:rPr>
                                    </w:pPr>
                                    <w:r w:rsidRPr="002D7381">
                                      <w:rPr>
                                        <w:rFonts w:ascii="Arial" w:hAnsi="Arial"/>
                                        <w:b/>
                                        <w:color w:val="E21951"/>
                                        <w:sz w:val="20"/>
                                      </w:rPr>
                                      <w:t>Independent study (I)</w:t>
                                    </w:r>
                                    <w:r w:rsidRPr="00134488">
                                      <w:rPr>
                                        <w:rFonts w:ascii="Arial" w:hAnsi="Arial"/>
                                        <w:color w:val="C30045"/>
                                        <w:sz w:val="20"/>
                                      </w:rPr>
                                      <w:t xml:space="preserve"> </w:t>
                                    </w:r>
                                    <w:r w:rsidRPr="0043639B">
                                      <w:rPr>
                                        <w:rStyle w:val="BodyTextChar"/>
                                        <w:lang w:val="en-GB"/>
                                      </w:rPr>
                                      <w:t>gives your learners the opportunity to develop their own ideas and understanding with</w:t>
                                    </w:r>
                                    <w:r>
                                      <w:rPr>
                                        <w:rStyle w:val="BodyTextChar"/>
                                        <w:lang w:val="en-GB"/>
                                      </w:rPr>
                                      <w:t>out</w:t>
                                    </w:r>
                                    <w:r w:rsidRPr="0043639B">
                                      <w:rPr>
                                        <w:rStyle w:val="BodyTextChar"/>
                                        <w:lang w:val="en-GB"/>
                                      </w:rPr>
                                      <w:t xml:space="preserve"> direct input from you.</w:t>
                                    </w:r>
                                  </w:p>
                                </w:txbxContent>
                              </wps:txbx>
                              <wps:bodyPr rot="0" vert="horz" wrap="square" lIns="91440" tIns="91440" rIns="91440" bIns="91440" anchor="t" anchorCtr="0" upright="1">
                                <a:noAutofit/>
                              </wps:bodyPr>
                            </wps:wsp>
                          </wpg:wgp>
                        </a:graphicData>
                      </a:graphic>
                      <wp14:sizeRelH relativeFrom="page">
                        <wp14:pctWidth>0</wp14:pctWidth>
                      </wp14:sizeRelH>
                      <wp14:sizeRelV relativeFrom="margin">
                        <wp14:pctHeight>0</wp14:pctHeight>
                      </wp14:sizeRelV>
                    </wp:anchor>
                  </w:drawing>
                </mc:Choice>
                <mc:Fallback>
                  <w:pict>
                    <v:group w14:anchorId="1B8B51A3" id="Group 1" o:spid="_x0000_s1027" style="position:absolute;margin-left:-279.3pt;margin-top:-96.15pt;width:734pt;height:409.15pt;z-index:251658241;mso-height-relative:margin" coordorigin="-1064,1841" coordsize="93222,519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vMFcwQAAKkbAAAOAAAAZHJzL2Uyb0RvYy54bWzsWUtv3DYQvhfofyB0j1fUWwuvg8CxjQJp&#10;G8QNcubq3VCiSnKtdX59h0NJK68vQRobKKA9LESRHM58w/k4HF2+PbacPBRSNaLbOfTCdUjRZSJv&#10;umrnfP7r9k3iEKVZlzMuumLnPBbKeXv16y+XQ78tPFELnheSgJBObYd+59Ra99vNRmV10TJ1Ifqi&#10;g85SyJZpaMpqk0s2gPSWbzzXjTaDkHkvRVYoBW/f207nCuWXZZHpP8tSFZrwnQO6afyX+L83/5ur&#10;S7atJOvrJhvVYD+gRcuaDhadRb1nmpGDbJ6JaptMCiVKfZGJdiPKsskKtAGsoe6ZNXdSHHq0pdoO&#10;VT/DBNCe4fTDYrM/Hu5kf99/lFZ7ePwgsq8KcNkMfbVd9pt2dRp8LGVrJoER5IiIPs6IFkdNMniZ&#10;+h5NXAA+g76QphFNfYt5VoNjzLw31I2CMHQIjKBJQMPRKVl9cxLieXQhxHMDI2TDtlYH1HTWbOhh&#10;K6kTWuq/oXVfs75AJyiDxkdJmhxscUjHWtjQ7w5a4BDiGZ3M4jBqAlRZNEknrmvWVcU7KcVQFywH&#10;pSja8GSCaSjwBdkPv4scpDOQjvvqDGyaxHHgASQjaBEuzrYT7r7vppHpN7gnfuCniOqMGNv2Uum7&#10;QrTEPOwc2Gld/gnCBVdjDx+Uxg2Rj2ay/G+HlC2H4HhgnNAoiuLRB+NgkD3JNDOV4E1+23COjUd1&#10;zSWBmTsHgjcXg0M4Uxpe7pxb/OG6/NCC3XYcdc3PrMG28N7sFpw/GaJQJu6CJ2vxjgwArhfD5OeK&#10;yGo/a3Lj0TS0XjjTF9HAlY2vbrqc6Mce3NEBhzlGfFvkYEEBlGeecKRmDf+ekYAT74xiBdLTCLQ4&#10;6ELe1/lA9vwgPzGzxVyMnLwx/vETwMMheQOAGdMMNITxCjTQ3CFS6C+NrnEjmiA08o03Zlv3nGVf&#10;rW95XzMLZYBiQPvRdzAan2dlsLXQEwLNblC70fVxf8RoQBBN317kj7B9QR0kBDgY4KEW8hugBiS7&#10;c9Q/ByYBQ/5bByGQ0iAAO/SyIZeN/bLBugxEgcFgOT5ea2jB/EMvm6qGlSha2AkTlGWjjWUnrcYG&#10;UIPV/sU5InrOEUh+RqVX4IiQUprGI0V4fhqMzDtxhBd6iR8HliOo50Y0SsaQnthmCuiVJGyQPCGa&#10;lSQsY30vSczn40oSi0QCAvQ8kcDk5pVIYpl9Ba6fhGlqj7OJJfwgTIMESNZkEtQPaAy5mo2GlSXm&#10;43VNJX5WKjGfkCtLLFgCbtHnLIFR+EosEfppEkD+YK4bhiOCJDpjidBPvOm+QeF2Ethr3HrhWC8c&#10;7AUuHPMRubLEgiXS5yyBcfpaLBG7cRSDEmNRYqrkzKmE6yUpvLSphEvj1F1TCSxRrCTxEiQxn5Ar&#10;SSxIwhRSz3MJLOW9EktAUcuU9ixLBAkNKFYdTrVL6tHAXDIsTcSRF0dTzW+9caw3jp9evJyPyP8L&#10;TeDnDvgehIWX8duV+eC0bGOx8/SF7epfAAAA//8DAFBLAwQUAAYACAAAACEA8UYC7+QAAAANAQAA&#10;DwAAAGRycy9kb3ducmV2LnhtbEyPwWrDMAyG74O9g9Fgt9ZOuoQmi1NK2XYqg7WDsZsbq0lobIfY&#10;TdK3n3babhL6+PX9xWY2HRtx8K2zEqKlAIa2crq1tYTP4+tiDcwHZbXqnEUJN/SwKe/vCpVrN9kP&#10;HA+hZhRifa4kNCH0Oee+atAov3Q9Wrqd3WBUoHWouR7UROGm47EQKTeqtfShUT3uGqwuh6uR8Dap&#10;abuKXsb95by7fR+T9699hFI+PszbZ2AB5/AHw68+qUNJTid3tdqzTsIiSdYpsTRFWbwCRkwmsidg&#10;JwlpnArgZcH/tyh/AAAA//8DAFBLAQItABQABgAIAAAAIQC2gziS/gAAAOEBAAATAAAAAAAAAAAA&#10;AAAAAAAAAABbQ29udGVudF9UeXBlc10ueG1sUEsBAi0AFAAGAAgAAAAhADj9If/WAAAAlAEAAAsA&#10;AAAAAAAAAAAAAAAALwEAAF9yZWxzLy5yZWxzUEsBAi0AFAAGAAgAAAAhAOL+8wVzBAAAqRsAAA4A&#10;AAAAAAAAAAAAAAAALgIAAGRycy9lMm9Eb2MueG1sUEsBAi0AFAAGAAgAAAAhAPFGAu/kAAAADQEA&#10;AA8AAAAAAAAAAAAAAAAAzQYAAGRycy9kb3ducmV2LnhtbFBLBQYAAAAABAAEAPMAAADeBwAAAAA=&#10;">
                      <v:roundrect id="AutoShape 2" o:spid="_x0000_s1028" style="position:absolute;left:18774;top:1841;width:33096;height:8344;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fNlKwwAAANoAAAAPAAAAZHJzL2Rvd25yZXYueG1sRI/dasJA&#10;FITvC77DcgTv6qaCVlLXEAKWUBCsP/en2dMkmD0bstskvn1XELwcZuYbZpOMphE9da62rOBtHoEg&#10;LqyuuVRwPu1e1yCcR9bYWCYFN3KQbCcvG4y1Hfib+qMvRYCwi1FB5X0bS+mKigy6uW2Jg/drO4M+&#10;yK6UusMhwE0jF1G0kgZrDgsVtpRVVFyPf0ZB1r8X+/TafmWX/HO3+HHZWh5uSs2mY/oBwtPon+FH&#10;O9cKlnC/Em6A3P4DAAD//wMAUEsBAi0AFAAGAAgAAAAhANvh9svuAAAAhQEAABMAAAAAAAAAAAAA&#10;AAAAAAAAAFtDb250ZW50X1R5cGVzXS54bWxQSwECLQAUAAYACAAAACEAWvQsW78AAAAVAQAACwAA&#10;AAAAAAAAAAAAAAAfAQAAX3JlbHMvLnJlbHNQSwECLQAUAAYACAAAACEAsHzZSsMAAADaAAAADwAA&#10;AAAAAAAAAAAAAAAHAgAAZHJzL2Rvd25yZXYueG1sUEsFBgAAAAADAAMAtwAAAPcCAAAAAA==&#10;" strokecolor="#e21951" strokeweight="1pt">
                        <v:shadow on="t" color="black" opacity="26214f" origin="-.5,-.5" offset=".74836mm,.74836mm"/>
                        <v:textbox inset=",7.2pt,,7.2pt">
                          <w:txbxContent>
                            <w:p w14:paraId="60F45BBF" w14:textId="77777777" w:rsidR="00AE00E4" w:rsidRPr="0043639B" w:rsidRDefault="00AE00E4" w:rsidP="00AE00E4">
                              <w:pPr>
                                <w:rPr>
                                  <w:rStyle w:val="BodyTextChar"/>
                                  <w:lang w:val="en-GB"/>
                                </w:rPr>
                              </w:pPr>
                              <w:r w:rsidRPr="002D7381">
                                <w:rPr>
                                  <w:rFonts w:ascii="Arial" w:hAnsi="Arial"/>
                                  <w:b/>
                                  <w:color w:val="E21951"/>
                                  <w:sz w:val="20"/>
                                </w:rPr>
                                <w:t>Learning objectives</w:t>
                              </w:r>
                              <w:r w:rsidRPr="00134488">
                                <w:rPr>
                                  <w:rFonts w:ascii="Arial" w:hAnsi="Arial"/>
                                  <w:color w:val="C30045"/>
                                  <w:sz w:val="20"/>
                                </w:rPr>
                                <w:t xml:space="preserve"> </w:t>
                              </w:r>
                              <w:r w:rsidRPr="0043639B">
                                <w:rPr>
                                  <w:rStyle w:val="BodyTextChar"/>
                                  <w:lang w:val="en-GB"/>
                                </w:rPr>
                                <w:t>help your learners by making it clear the knowledge they are trying to build. Pass these on to your learners by expressing them as ‘We are learning to / about…’.</w:t>
                              </w:r>
                            </w:p>
                          </w:txbxContent>
                        </v:textbox>
                      </v:roundrect>
                      <v:roundrect id="AutoShape 3" o:spid="_x0000_s1029" style="position:absolute;left:5111;top:18239;width:25284;height:12062;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rkc9wwAAANoAAAAPAAAAZHJzL2Rvd25yZXYueG1sRI9Ba4NA&#10;FITvgf6H5RV6S9bmkAbjKiJYQiHQJu39xX1V0X0r7taYf58NBHocZuYbJslm04uJRtdaVvC6ikAQ&#10;V1a3XCv4PpXLLQjnkTX2lknBlRxk6dMiwVjbC3/RdPS1CBB2MSpovB9iKV3VkEG3sgNx8H7taNAH&#10;OdZSj3gJcNPLdRRtpMGWw0KDAxUNVd3xzygoprfqkHfDR/Gzfy/XZ1ds5edVqZfnOd+B8DT7//Cj&#10;vdcKNnC/Em6ATG8AAAD//wMAUEsBAi0AFAAGAAgAAAAhANvh9svuAAAAhQEAABMAAAAAAAAAAAAA&#10;AAAAAAAAAFtDb250ZW50X1R5cGVzXS54bWxQSwECLQAUAAYACAAAACEAWvQsW78AAAAVAQAACwAA&#10;AAAAAAAAAAAAAAAfAQAAX3JlbHMvLnJlbHNQSwECLQAUAAYACAAAACEAQK5HPcMAAADaAAAADwAA&#10;AAAAAAAAAAAAAAAHAgAAZHJzL2Rvd25yZXYueG1sUEsFBgAAAAADAAMAtwAAAPcCAAAAAA==&#10;" strokecolor="#e21951" strokeweight="1pt">
                        <v:shadow on="t" color="black" opacity="26214f" origin="-.5,-.5" offset=".74836mm,.74836mm"/>
                        <v:textbox inset=",7.2pt,,7.2pt">
                          <w:txbxContent>
                            <w:p w14:paraId="1970A719" w14:textId="77777777" w:rsidR="00AE00E4" w:rsidRPr="0043639B" w:rsidRDefault="00AE00E4" w:rsidP="00AE00E4">
                              <w:pPr>
                                <w:rPr>
                                  <w:rStyle w:val="BodyTextChar"/>
                                  <w:lang w:val="en-GB"/>
                                </w:rPr>
                              </w:pPr>
                              <w:r w:rsidRPr="002D7381">
                                <w:rPr>
                                  <w:rFonts w:ascii="Arial" w:hAnsi="Arial"/>
                                  <w:b/>
                                  <w:color w:val="E21951"/>
                                  <w:sz w:val="20"/>
                                </w:rPr>
                                <w:t>Extension activities</w:t>
                              </w:r>
                              <w:r w:rsidRPr="00134488">
                                <w:rPr>
                                  <w:rFonts w:ascii="Arial" w:hAnsi="Arial"/>
                                  <w:color w:val="C30045"/>
                                  <w:sz w:val="20"/>
                                </w:rPr>
                                <w:t xml:space="preserve"> </w:t>
                              </w:r>
                              <w:r w:rsidRPr="0043639B">
                                <w:rPr>
                                  <w:rStyle w:val="BodyTextChar"/>
                                  <w:lang w:val="en-GB"/>
                                </w:rPr>
                                <w:t>provide your</w:t>
                              </w:r>
                              <w:r>
                                <w:rPr>
                                  <w:rStyle w:val="BodyTextChar"/>
                                  <w:lang w:val="en-GB"/>
                                </w:rPr>
                                <w:t xml:space="preserve"> more</w:t>
                              </w:r>
                              <w:r w:rsidRPr="0043639B">
                                <w:rPr>
                                  <w:rStyle w:val="BodyTextChar"/>
                                  <w:lang w:val="en-GB"/>
                                </w:rPr>
                                <w:t xml:space="preserve"> able learners with further challenge beyond the basic content of the course. Innovation and independent learning are the basis of these activities.</w:t>
                              </w:r>
                            </w:p>
                          </w:txbxContent>
                        </v:textbox>
                      </v:roundrect>
                      <v:roundrect id="AutoShape 4" o:spid="_x0000_s1030" style="position:absolute;left:-1064;top:40385;width:34594;height:13418;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4uKmwwAAANoAAAAPAAAAZHJzL2Rvd25yZXYueG1sRI9La8Mw&#10;EITvhf4HsYXeGjk5NMGxbIIhJRQKebT3jbWxja2VsVQ//n1UKOQ4zMw3TJJNphUD9a62rGC5iEAQ&#10;F1bXXCr4vuzfNiCcR9bYWiYFMznI0uenBGNtRz7RcPalCBB2MSqovO9iKV1RkUG3sB1x8G62N+iD&#10;7EupexwD3LRyFUXv0mDNYaHCjvKKiub8axTkw7r42jXdZ/5z+Nivri7fyOOs1OvLtNuC8DT5R/i/&#10;fdAK1vB3JdwAmd4BAAD//wMAUEsBAi0AFAAGAAgAAAAhANvh9svuAAAAhQEAABMAAAAAAAAAAAAA&#10;AAAAAAAAAFtDb250ZW50X1R5cGVzXS54bWxQSwECLQAUAAYACAAAACEAWvQsW78AAAAVAQAACwAA&#10;AAAAAAAAAAAAAAAfAQAAX3JlbHMvLnJlbHNQSwECLQAUAAYACAAAACEAL+LipsMAAADaAAAADwAA&#10;AAAAAAAAAAAAAAAHAgAAZHJzL2Rvd25yZXYueG1sUEsFBgAAAAADAAMAtwAAAPcCAAAAAA==&#10;" strokecolor="#e21951" strokeweight="1pt">
                        <v:shadow on="t" color="black" opacity="26214f" origin="-.5,-.5" offset=".74836mm,.74836mm"/>
                        <v:textbox inset=",7.2pt,,7.2pt">
                          <w:txbxContent>
                            <w:p w14:paraId="11C73577" w14:textId="77777777" w:rsidR="00AE00E4" w:rsidRPr="00E0484B" w:rsidRDefault="00AE00E4" w:rsidP="00AE00E4">
                              <w:pPr>
                                <w:pStyle w:val="BodyText"/>
                                <w:rPr>
                                  <w:b/>
                                  <w:color w:val="DD5D2B"/>
                                </w:rPr>
                              </w:pPr>
                              <w:r>
                                <w:rPr>
                                  <w:b/>
                                  <w:color w:val="E21951"/>
                                </w:rPr>
                                <w:t>Past papers, s</w:t>
                              </w:r>
                              <w:r w:rsidRPr="002D7381">
                                <w:rPr>
                                  <w:b/>
                                  <w:color w:val="E21951"/>
                                </w:rPr>
                                <w:t xml:space="preserve">pecimen </w:t>
                              </w:r>
                              <w:r>
                                <w:rPr>
                                  <w:b/>
                                  <w:color w:val="E21951"/>
                                </w:rPr>
                                <w:t>p</w:t>
                              </w:r>
                              <w:r w:rsidRPr="002D7381">
                                <w:rPr>
                                  <w:b/>
                                  <w:color w:val="E21951"/>
                                </w:rPr>
                                <w:t>apers</w:t>
                              </w:r>
                              <w:r w:rsidRPr="00134488">
                                <w:rPr>
                                  <w:color w:val="C30045"/>
                                </w:rPr>
                                <w:t xml:space="preserve"> </w:t>
                              </w:r>
                              <w:r>
                                <w:t xml:space="preserve">and </w:t>
                              </w:r>
                              <w:r>
                                <w:rPr>
                                  <w:b/>
                                  <w:color w:val="E21951"/>
                                </w:rPr>
                                <w:t>m</w:t>
                              </w:r>
                              <w:r w:rsidRPr="002D7381">
                                <w:rPr>
                                  <w:b/>
                                  <w:color w:val="E21951"/>
                                </w:rPr>
                                <w:t xml:space="preserve">ark </w:t>
                              </w:r>
                              <w:r>
                                <w:rPr>
                                  <w:b/>
                                  <w:color w:val="E21951"/>
                                </w:rPr>
                                <w:t>s</w:t>
                              </w:r>
                              <w:r w:rsidRPr="002D7381">
                                <w:rPr>
                                  <w:b/>
                                  <w:color w:val="E21951"/>
                                </w:rPr>
                                <w:t>chemes</w:t>
                              </w:r>
                              <w:r w:rsidRPr="00134488">
                                <w:rPr>
                                  <w:color w:val="C30045"/>
                                </w:rPr>
                                <w:t xml:space="preserve"> </w:t>
                              </w:r>
                              <w:r>
                                <w:t xml:space="preserve">are available for you to download at: </w:t>
                              </w:r>
                              <w:hyperlink r:id="rId30" w:history="1">
                                <w:r>
                                  <w:rPr>
                                    <w:rStyle w:val="Hyperlink"/>
                                    <w:color w:val="4A4A4A"/>
                                  </w:rPr>
                                  <w:t>www.cambridgeinternational.org/support</w:t>
                                </w:r>
                              </w:hyperlink>
                              <w:r>
                                <w:rPr>
                                  <w:rStyle w:val="WebLink"/>
                                </w:rPr>
                                <w:t xml:space="preserve"> </w:t>
                              </w:r>
                              <w:r>
                                <w:t>Using these resources with your learners allows you to check their progress and give them confidence and understanding.</w:t>
                              </w:r>
                            </w:p>
                          </w:txbxContent>
                        </v:textbox>
                      </v:roundrect>
                      <v:roundrect id="AutoShape 5" o:spid="_x0000_s1031" style="position:absolute;left:53984;top:38594;width:35382;height:11875;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XbUvAAAANoAAAAPAAAAZHJzL2Rvd25yZXYueG1sRE9LCsIw&#10;EN0L3iGM4E5TXahUo0hBEUHwux+bsS02k9LEWm9vFoLLx/svVq0pRUO1KywrGA0jEMSp1QVnCq6X&#10;zWAGwnlkjaVlUvAhB6tlt7PAWNs3n6g5+0yEEHYxKsi9r2IpXZqTQTe0FXHgHrY26AOsM6lrfIdw&#10;U8pxFE2kwYJDQ44VJTmlz/PLKEiaaXpYP6t9ctttN+O7S2by+FGq32vXcxCeWv8X/9w7rSBsDVfC&#10;DZDLLwAAAP//AwBQSwECLQAUAAYACAAAACEA2+H2y+4AAACFAQAAEwAAAAAAAAAAAAAAAAAAAAAA&#10;W0NvbnRlbnRfVHlwZXNdLnhtbFBLAQItABQABgAIAAAAIQBa9CxbvwAAABUBAAALAAAAAAAAAAAA&#10;AAAAAB8BAABfcmVscy8ucmVsc1BLAQItABQABgAIAAAAIQBefXbUvAAAANoAAAAPAAAAAAAAAAAA&#10;AAAAAAcCAABkcnMvZG93bnJldi54bWxQSwUGAAAAAAMAAwC3AAAA8AIAAAAA&#10;" strokecolor="#e21951" strokeweight="1pt">
                        <v:shadow on="t" color="black" opacity="26214f" origin="-.5,-.5" offset=".74836mm,.74836mm"/>
                        <v:textbox inset=",7.2pt,,7.2pt">
                          <w:txbxContent>
                            <w:p w14:paraId="225ABF5E" w14:textId="77777777" w:rsidR="00AE00E4" w:rsidRPr="00E0484B" w:rsidRDefault="00AE00E4" w:rsidP="00AE00E4">
                              <w:pPr>
                                <w:pStyle w:val="BodyText"/>
                              </w:pPr>
                              <w:r w:rsidRPr="002D7381">
                                <w:rPr>
                                  <w:b/>
                                  <w:color w:val="E21951"/>
                                </w:rPr>
                                <w:t>Formative assessment (F)</w:t>
                              </w:r>
                              <w:r w:rsidRPr="00134488">
                                <w:rPr>
                                  <w:color w:val="C30045"/>
                                </w:rPr>
                                <w:t xml:space="preserve"> </w:t>
                              </w:r>
                              <w:r>
                                <w:t>is</w:t>
                              </w:r>
                              <w:r w:rsidRPr="00E0484B">
                                <w:t xml:space="preserve"> </w:t>
                              </w:r>
                              <w:r>
                                <w:t>on-going assessment which informs you about the progress of your learners. Don’t forget to leave time to review what your learners have learnt, you could try question and answer, tests, quizzes, ‘mind maps’, or ‘concept maps’. These kinds of activities can be found in the scheme of work</w:t>
                              </w:r>
                              <w:r w:rsidRPr="00E0484B">
                                <w:t>.</w:t>
                              </w:r>
                            </w:p>
                          </w:txbxContent>
                        </v:textbox>
                      </v:roundrect>
                      <v:roundrect id="_x0000_s1032" style="position:absolute;left:57076;top:1841;width:30290;height:10179;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MdNPwQAAANoAAAAPAAAAZHJzL2Rvd25yZXYueG1sRI9Lq8Iw&#10;FIT3gv8hHOHuNNWFj2oUKShy4YLP/bE5tsXmpDSx1n9/Iwguh5n5hlmsWlOKhmpXWFYwHEQgiFOr&#10;C84UnE+b/hSE88gaS8uk4EUOVstuZ4Gxtk8+UHP0mQgQdjEqyL2vYildmpNBN7AVcfButjbog6wz&#10;qWt8Brgp5SiKxtJgwWEhx4qSnNL78WEUJM0k/Vvfq9/ksttuRleXTOX+pdRPr13PQXhq/Tf8ae+0&#10;ghm8r4QbIJf/AAAA//8DAFBLAQItABQABgAIAAAAIQDb4fbL7gAAAIUBAAATAAAAAAAAAAAAAAAA&#10;AAAAAABbQ29udGVudF9UeXBlc10ueG1sUEsBAi0AFAAGAAgAAAAhAFr0LFu/AAAAFQEAAAsAAAAA&#10;AAAAAAAAAAAAHwEAAF9yZWxzLy5yZWxzUEsBAi0AFAAGAAgAAAAhADEx00/BAAAA2gAAAA8AAAAA&#10;AAAAAAAAAAAABwIAAGRycy9kb3ducmV2LnhtbFBLBQYAAAAAAwADALcAAAD1AgAAAAA=&#10;" strokecolor="#e21951" strokeweight="1pt">
                        <v:shadow on="t" color="black" opacity="26214f" origin="-.5,-.5" offset=".74836mm,.74836mm"/>
                        <v:textbox inset=",7.2pt,,7.2pt">
                          <w:txbxContent>
                            <w:p w14:paraId="0E6C4847" w14:textId="77777777" w:rsidR="00AE00E4" w:rsidRPr="00E0484B" w:rsidRDefault="00AE00E4" w:rsidP="00AE00E4">
                              <w:pPr>
                                <w:rPr>
                                  <w:rFonts w:ascii="Arial" w:hAnsi="Arial"/>
                                  <w:sz w:val="20"/>
                                </w:rPr>
                              </w:pPr>
                              <w:r w:rsidRPr="002D7381">
                                <w:rPr>
                                  <w:rFonts w:ascii="Arial" w:hAnsi="Arial"/>
                                  <w:b/>
                                  <w:color w:val="E21951"/>
                                  <w:sz w:val="20"/>
                                </w:rPr>
                                <w:t>Suggested teaching activities</w:t>
                              </w:r>
                              <w:r w:rsidRPr="00134488">
                                <w:rPr>
                                  <w:rFonts w:ascii="Arial" w:hAnsi="Arial"/>
                                  <w:color w:val="C30045"/>
                                  <w:sz w:val="20"/>
                                </w:rPr>
                                <w:t xml:space="preserve"> </w:t>
                              </w:r>
                              <w:r w:rsidRPr="0043639B">
                                <w:rPr>
                                  <w:rStyle w:val="BodyTextChar"/>
                                  <w:lang w:val="en-GB"/>
                                </w:rPr>
                                <w:t>give you lots of ideas about how you can present learners with new information without teacher talk or videos. Try more active methods which get your learners motivated and practising new skills.</w:t>
                              </w:r>
                            </w:p>
                          </w:txbxContent>
                        </v:textbox>
                      </v:roundrect>
                      <v:roundrect id="AutoShape 7" o:spid="_x0000_s1033" style="position:absolute;left:80010;top:14814;width:12147;height:17627;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mKmJwwAAANsAAAAPAAAAZHJzL2Rvd25yZXYueG1sRI9Pi8JA&#10;DMXvC36HIYK3daoHV6qjSEERQdj1zz12YlvsZEpnrPXbbw4Le0t4L+/9slz3rlYdtaHybGAyTkAR&#10;595WXBi4nLefc1AhIlusPZOBNwVYrwYfS0ytf/EPdadYKAnhkKKBMsYm1TrkJTkMY98Qi3b3rcMo&#10;a1to2+JLwl2tp0ky0w4rloYSG8pKyh+npzOQdV/5cfNoDtl1v9tObyGb6++3MaNhv1mAitTHf/Pf&#10;9d4KvtDLLzKAXv0CAAD//wMAUEsBAi0AFAAGAAgAAAAhANvh9svuAAAAhQEAABMAAAAAAAAAAAAA&#10;AAAAAAAAAFtDb250ZW50X1R5cGVzXS54bWxQSwECLQAUAAYACAAAACEAWvQsW78AAAAVAQAACwAA&#10;AAAAAAAAAAAAAAAfAQAAX3JlbHMvLnJlbHNQSwECLQAUAAYACAAAACEA1ZipicMAAADbAAAADwAA&#10;AAAAAAAAAAAAAAAHAgAAZHJzL2Rvd25yZXYueG1sUEsFBgAAAAADAAMAtwAAAPcCAAAAAA==&#10;" strokecolor="#e21951" strokeweight="1pt">
                        <v:shadow on="t" color="black" opacity="26214f" origin="-.5,-.5" offset=".74836mm,.74836mm"/>
                        <v:textbox inset=",7.2pt,,7.2pt">
                          <w:txbxContent>
                            <w:p w14:paraId="6B1D7813" w14:textId="77777777" w:rsidR="00AE00E4" w:rsidRPr="0043639B" w:rsidRDefault="00AE00E4" w:rsidP="00AE00E4">
                              <w:pPr>
                                <w:rPr>
                                  <w:rStyle w:val="BodyTextChar"/>
                                  <w:lang w:val="en-GB"/>
                                </w:rPr>
                              </w:pPr>
                              <w:r w:rsidRPr="002D7381">
                                <w:rPr>
                                  <w:rFonts w:ascii="Arial" w:hAnsi="Arial"/>
                                  <w:b/>
                                  <w:color w:val="E21951"/>
                                  <w:sz w:val="20"/>
                                </w:rPr>
                                <w:t>Independent study (I)</w:t>
                              </w:r>
                              <w:r w:rsidRPr="00134488">
                                <w:rPr>
                                  <w:rFonts w:ascii="Arial" w:hAnsi="Arial"/>
                                  <w:color w:val="C30045"/>
                                  <w:sz w:val="20"/>
                                </w:rPr>
                                <w:t xml:space="preserve"> </w:t>
                              </w:r>
                              <w:r w:rsidRPr="0043639B">
                                <w:rPr>
                                  <w:rStyle w:val="BodyTextChar"/>
                                  <w:lang w:val="en-GB"/>
                                </w:rPr>
                                <w:t>gives your learners the opportunity to develop their own ideas and understanding with</w:t>
                              </w:r>
                              <w:r>
                                <w:rPr>
                                  <w:rStyle w:val="BodyTextChar"/>
                                  <w:lang w:val="en-GB"/>
                                </w:rPr>
                                <w:t>out</w:t>
                              </w:r>
                              <w:r w:rsidRPr="0043639B">
                                <w:rPr>
                                  <w:rStyle w:val="BodyTextChar"/>
                                  <w:lang w:val="en-GB"/>
                                </w:rPr>
                                <w:t xml:space="preserve"> direct input from you.</w:t>
                              </w:r>
                            </w:p>
                          </w:txbxContent>
                        </v:textbox>
                      </v:roundrect>
                    </v:group>
                  </w:pict>
                </mc:Fallback>
              </mc:AlternateContent>
            </w:r>
            <w:r w:rsidRPr="00060E25">
              <w:rPr>
                <w:rFonts w:ascii="Arial" w:hAnsi="Arial" w:cs="Arial"/>
                <w:sz w:val="20"/>
                <w:szCs w:val="20"/>
                <w:lang w:val="en-US"/>
              </w:rPr>
              <w:t>Learners create a questionnaire on some aspect of school life and share ideas.</w:t>
            </w:r>
            <w:r>
              <w:rPr>
                <w:rFonts w:ascii="Arial" w:hAnsi="Arial" w:cs="Arial"/>
                <w:sz w:val="20"/>
                <w:szCs w:val="20"/>
                <w:lang w:val="en-US"/>
              </w:rPr>
              <w:t xml:space="preserve"> </w:t>
            </w:r>
            <w:r w:rsidRPr="00060E25">
              <w:rPr>
                <w:rFonts w:ascii="Arial" w:hAnsi="Arial" w:cs="Arial"/>
                <w:b/>
                <w:bCs/>
                <w:sz w:val="20"/>
                <w:szCs w:val="20"/>
                <w:lang w:val="en-US"/>
              </w:rPr>
              <w:t>(I)</w:t>
            </w:r>
          </w:p>
          <w:p w14:paraId="69132EF2" w14:textId="77777777" w:rsidR="00A7134D" w:rsidRPr="00060E25" w:rsidRDefault="00A7134D" w:rsidP="00A7134D">
            <w:pPr>
              <w:spacing w:before="120" w:after="120"/>
              <w:rPr>
                <w:rFonts w:ascii="Arial" w:hAnsi="Arial" w:cs="Arial"/>
                <w:sz w:val="20"/>
                <w:szCs w:val="20"/>
                <w:lang w:val="en-US"/>
              </w:rPr>
            </w:pPr>
            <w:r w:rsidRPr="00060E25">
              <w:rPr>
                <w:rFonts w:ascii="Arial" w:hAnsi="Arial" w:cs="Arial"/>
                <w:sz w:val="20"/>
                <w:szCs w:val="20"/>
                <w:lang w:val="en-US"/>
              </w:rPr>
              <w:t xml:space="preserve">Introduce </w:t>
            </w:r>
            <w:r>
              <w:rPr>
                <w:rFonts w:ascii="Arial" w:hAnsi="Arial" w:cs="Arial"/>
                <w:sz w:val="20"/>
                <w:szCs w:val="20"/>
                <w:lang w:val="en-US"/>
              </w:rPr>
              <w:t xml:space="preserve">the </w:t>
            </w:r>
            <w:r w:rsidRPr="00060E25">
              <w:rPr>
                <w:rFonts w:ascii="Arial" w:hAnsi="Arial" w:cs="Arial"/>
                <w:sz w:val="20"/>
                <w:szCs w:val="20"/>
                <w:lang w:val="en-US"/>
              </w:rPr>
              <w:t>idea of closed and open questions and ensure learners can generate samples of each. Learners swap and complete each other’s and return and analyse results.</w:t>
            </w:r>
          </w:p>
          <w:p w14:paraId="1FFCD81A" w14:textId="77777777" w:rsidR="00A7134D" w:rsidRPr="00060E25" w:rsidRDefault="00A7134D" w:rsidP="00A7134D">
            <w:pPr>
              <w:spacing w:before="120" w:after="120"/>
              <w:rPr>
                <w:rFonts w:ascii="Arial" w:hAnsi="Arial" w:cs="Arial"/>
                <w:sz w:val="20"/>
                <w:szCs w:val="20"/>
                <w:lang w:val="en-US"/>
              </w:rPr>
            </w:pPr>
            <w:r w:rsidRPr="00060E25">
              <w:rPr>
                <w:rFonts w:ascii="Arial" w:hAnsi="Arial" w:cs="Arial"/>
                <w:b/>
                <w:bCs/>
                <w:sz w:val="20"/>
                <w:szCs w:val="20"/>
                <w:lang w:val="en-US"/>
              </w:rPr>
              <w:t>Extension activity:</w:t>
            </w:r>
            <w:r w:rsidRPr="00060E25">
              <w:rPr>
                <w:rFonts w:ascii="Arial" w:hAnsi="Arial" w:cs="Arial"/>
                <w:sz w:val="20"/>
                <w:szCs w:val="20"/>
                <w:lang w:val="en-US"/>
              </w:rPr>
              <w:t xml:space="preserve"> </w:t>
            </w:r>
            <w:r>
              <w:rPr>
                <w:rFonts w:ascii="Arial" w:hAnsi="Arial" w:cs="Arial"/>
                <w:sz w:val="20"/>
                <w:szCs w:val="20"/>
                <w:lang w:val="en-US"/>
              </w:rPr>
              <w:t>l</w:t>
            </w:r>
            <w:r w:rsidRPr="00060E25">
              <w:rPr>
                <w:rFonts w:ascii="Arial" w:hAnsi="Arial" w:cs="Arial"/>
                <w:sz w:val="20"/>
                <w:szCs w:val="20"/>
                <w:lang w:val="en-US"/>
              </w:rPr>
              <w:t>earners suggest strengths and weaknesses of using questionnaires and tabulate including issues relating to the type of data collected and the media used (</w:t>
            </w:r>
            <w:r w:rsidRPr="00060E25">
              <w:rPr>
                <w:rFonts w:ascii="Arial" w:hAnsi="Arial" w:cs="Arial"/>
                <w:sz w:val="20"/>
                <w:szCs w:val="20"/>
              </w:rPr>
              <w:t>paper and pencil/online)</w:t>
            </w:r>
            <w:r w:rsidRPr="00060E25">
              <w:rPr>
                <w:rFonts w:ascii="Arial" w:hAnsi="Arial" w:cs="Arial"/>
                <w:sz w:val="20"/>
                <w:szCs w:val="20"/>
                <w:lang w:val="en-US"/>
              </w:rPr>
              <w:t>.</w:t>
            </w:r>
          </w:p>
          <w:p w14:paraId="41FB1D49" w14:textId="77777777" w:rsidR="00A7134D" w:rsidRPr="00060E25" w:rsidRDefault="00A7134D" w:rsidP="00A7134D">
            <w:pPr>
              <w:spacing w:before="120" w:after="120"/>
              <w:rPr>
                <w:rFonts w:ascii="Arial" w:hAnsi="Arial" w:cs="Arial"/>
                <w:sz w:val="20"/>
                <w:szCs w:val="20"/>
                <w:lang w:val="en-US"/>
              </w:rPr>
            </w:pPr>
            <w:r w:rsidRPr="00060E25">
              <w:rPr>
                <w:rFonts w:ascii="Arial" w:hAnsi="Arial" w:cs="Arial"/>
                <w:b/>
                <w:bCs/>
                <w:sz w:val="20"/>
                <w:szCs w:val="20"/>
                <w:lang w:val="en-US"/>
              </w:rPr>
              <w:t>Extension activity:</w:t>
            </w:r>
            <w:r w:rsidRPr="00060E25">
              <w:rPr>
                <w:rFonts w:ascii="Arial" w:hAnsi="Arial" w:cs="Arial"/>
                <w:sz w:val="20"/>
                <w:szCs w:val="20"/>
                <w:lang w:val="en-US"/>
              </w:rPr>
              <w:t xml:space="preserve"> </w:t>
            </w:r>
            <w:r>
              <w:rPr>
                <w:rFonts w:ascii="Arial" w:hAnsi="Arial" w:cs="Arial"/>
                <w:sz w:val="20"/>
                <w:szCs w:val="20"/>
                <w:lang w:val="en-US"/>
              </w:rPr>
              <w:t>l</w:t>
            </w:r>
            <w:r w:rsidRPr="00060E25">
              <w:rPr>
                <w:rFonts w:ascii="Arial" w:hAnsi="Arial" w:cs="Arial"/>
                <w:sz w:val="20"/>
                <w:szCs w:val="20"/>
                <w:lang w:val="en-US"/>
              </w:rPr>
              <w:t xml:space="preserve">earners consider the use of interviews to investigate the same issue. Consider the implications of </w:t>
            </w:r>
            <w:r w:rsidRPr="00060E25">
              <w:rPr>
                <w:rFonts w:ascii="Arial" w:hAnsi="Arial" w:cs="Arial"/>
                <w:sz w:val="20"/>
                <w:szCs w:val="20"/>
              </w:rPr>
              <w:t>telephone</w:t>
            </w:r>
            <w:r w:rsidRPr="00060E25">
              <w:rPr>
                <w:rFonts w:ascii="Arial" w:hAnsi="Arial" w:cs="Arial"/>
                <w:sz w:val="20"/>
                <w:szCs w:val="20"/>
                <w:lang w:val="en-US"/>
              </w:rPr>
              <w:t xml:space="preserve"> and </w:t>
            </w:r>
            <w:r w:rsidRPr="00060E25">
              <w:rPr>
                <w:rFonts w:ascii="Arial" w:hAnsi="Arial" w:cs="Arial"/>
                <w:sz w:val="20"/>
                <w:szCs w:val="20"/>
              </w:rPr>
              <w:t>face-to</w:t>
            </w:r>
            <w:r w:rsidRPr="00060E25">
              <w:rPr>
                <w:rFonts w:ascii="Arial" w:hAnsi="Arial" w:cs="Arial"/>
                <w:sz w:val="20"/>
                <w:szCs w:val="20"/>
                <w:lang w:val="en-US"/>
              </w:rPr>
              <w:t>-</w:t>
            </w:r>
            <w:r w:rsidRPr="00060E25">
              <w:rPr>
                <w:rFonts w:ascii="Arial" w:hAnsi="Arial" w:cs="Arial"/>
                <w:sz w:val="20"/>
                <w:szCs w:val="20"/>
              </w:rPr>
              <w:t>face</w:t>
            </w:r>
            <w:r w:rsidRPr="00060E25">
              <w:rPr>
                <w:rFonts w:ascii="Arial" w:hAnsi="Arial" w:cs="Arial"/>
                <w:sz w:val="20"/>
                <w:szCs w:val="20"/>
                <w:lang w:val="en-US"/>
              </w:rPr>
              <w:t xml:space="preserve"> interviews and the similarities and differences between questionnaires and the different types of interviews, ensuring learners appreciate the differences between structured, semi-structured and unstructured interviews and evaluate each.</w:t>
            </w:r>
          </w:p>
          <w:p w14:paraId="599F4A11" w14:textId="77777777" w:rsidR="00A7134D" w:rsidRPr="00445779" w:rsidRDefault="00A7134D" w:rsidP="00A7134D">
            <w:pPr>
              <w:spacing w:before="120" w:after="120"/>
              <w:rPr>
                <w:rFonts w:ascii="Arial" w:hAnsi="Arial" w:cs="Arial"/>
                <w:color w:val="4B4B4B"/>
                <w:sz w:val="20"/>
                <w:szCs w:val="20"/>
                <w:lang w:val="en-US"/>
              </w:rPr>
            </w:pPr>
            <w:r>
              <w:rPr>
                <w:rFonts w:ascii="Arial" w:hAnsi="Arial" w:cs="Arial"/>
                <w:sz w:val="20"/>
                <w:szCs w:val="20"/>
                <w:lang w:val="en-US"/>
              </w:rPr>
              <w:t>V</w:t>
            </w:r>
            <w:r w:rsidRPr="00060E25">
              <w:rPr>
                <w:rFonts w:ascii="Arial" w:hAnsi="Arial" w:cs="Arial"/>
                <w:sz w:val="20"/>
                <w:szCs w:val="20"/>
                <w:lang w:val="en-US"/>
              </w:rPr>
              <w:t xml:space="preserve">ideo to support the construction of good questions for questionnaires available here: </w:t>
            </w:r>
            <w:hyperlink r:id="rId31" w:history="1">
              <w:r w:rsidRPr="00445779">
                <w:rPr>
                  <w:rFonts w:ascii="Arial" w:hAnsi="Arial" w:cs="Arial"/>
                  <w:color w:val="4B4B4B"/>
                  <w:sz w:val="20"/>
                  <w:szCs w:val="20"/>
                  <w:u w:val="single"/>
                  <w:lang w:val="en-US"/>
                </w:rPr>
                <w:t>www.youtube.com/watch?v=7onVHIkS1YY</w:t>
              </w:r>
            </w:hyperlink>
          </w:p>
          <w:p w14:paraId="7F9AEB59" w14:textId="4EE95221" w:rsidR="00A7134D" w:rsidRPr="00D62193" w:rsidRDefault="00A7134D" w:rsidP="00A7134D">
            <w:pPr>
              <w:pStyle w:val="WalkTable"/>
              <w:rPr>
                <w:sz w:val="18"/>
                <w:szCs w:val="18"/>
                <w:highlight w:val="yellow"/>
              </w:rPr>
            </w:pPr>
            <w:r w:rsidRPr="00060E25">
              <w:rPr>
                <w:sz w:val="20"/>
                <w:szCs w:val="20"/>
                <w:lang w:val="en-US"/>
              </w:rPr>
              <w:t xml:space="preserve">A self-assessment exercise for self-reports can be accessed at: </w:t>
            </w:r>
            <w:hyperlink r:id="rId32" w:history="1">
              <w:r w:rsidRPr="00445779">
                <w:rPr>
                  <w:rStyle w:val="Hyperlink"/>
                  <w:rFonts w:cs="Arial"/>
                  <w:color w:val="4B4B4B"/>
                  <w:sz w:val="20"/>
                  <w:szCs w:val="20"/>
                  <w:lang w:val="en-US"/>
                </w:rPr>
                <w:t>www.youtube.com/watch?v=7onVHIkS1YY</w:t>
              </w:r>
            </w:hyperlink>
            <w:r>
              <w:rPr>
                <w:rStyle w:val="Hyperlink"/>
                <w:rFonts w:cs="Arial"/>
                <w:sz w:val="20"/>
                <w:szCs w:val="20"/>
                <w:u w:val="none"/>
                <w:lang w:val="en-US"/>
              </w:rPr>
              <w:t xml:space="preserve"> </w:t>
            </w:r>
            <w:r w:rsidRPr="00060E25">
              <w:rPr>
                <w:b/>
                <w:bCs/>
                <w:sz w:val="20"/>
                <w:szCs w:val="20"/>
                <w:lang w:val="en-US"/>
              </w:rPr>
              <w:t>(F)</w:t>
            </w:r>
          </w:p>
        </w:tc>
      </w:tr>
      <w:tr w:rsidR="009057CE" w:rsidRPr="007E37FE" w14:paraId="02FFE02D" w14:textId="77777777" w:rsidTr="0067183D">
        <w:trPr>
          <w:tblHeader/>
          <w:jc w:val="center"/>
        </w:trPr>
        <w:tc>
          <w:tcPr>
            <w:tcW w:w="12049" w:type="dxa"/>
            <w:gridSpan w:val="3"/>
            <w:shd w:val="clear" w:color="auto" w:fill="E21951"/>
            <w:tcMar>
              <w:top w:w="113" w:type="dxa"/>
              <w:bottom w:w="113" w:type="dxa"/>
            </w:tcMar>
            <w:vAlign w:val="center"/>
          </w:tcPr>
          <w:p w14:paraId="430DC9B4" w14:textId="15683FE8" w:rsidR="009057CE" w:rsidRPr="007E37FE" w:rsidRDefault="009057CE" w:rsidP="009057CE">
            <w:pPr>
              <w:rPr>
                <w:rFonts w:ascii="Arial" w:hAnsi="Arial" w:cs="Arial"/>
                <w:b/>
                <w:color w:val="FFFFFF"/>
                <w:sz w:val="16"/>
                <w:szCs w:val="16"/>
              </w:rPr>
            </w:pPr>
            <w:r w:rsidRPr="007E37FE">
              <w:rPr>
                <w:rFonts w:ascii="Arial" w:hAnsi="Arial" w:cs="Arial"/>
                <w:b/>
                <w:color w:val="FFFFFF"/>
                <w:sz w:val="16"/>
                <w:szCs w:val="16"/>
              </w:rPr>
              <w:t>Past and specimen papers</w:t>
            </w:r>
          </w:p>
        </w:tc>
      </w:tr>
      <w:tr w:rsidR="009057CE" w:rsidRPr="007E37FE" w14:paraId="32E52825" w14:textId="77777777" w:rsidTr="002D7381">
        <w:tblPrEx>
          <w:tblCellMar>
            <w:top w:w="0" w:type="dxa"/>
            <w:bottom w:w="0" w:type="dxa"/>
          </w:tblCellMar>
        </w:tblPrEx>
        <w:trPr>
          <w:jc w:val="center"/>
        </w:trPr>
        <w:tc>
          <w:tcPr>
            <w:tcW w:w="12049" w:type="dxa"/>
            <w:gridSpan w:val="3"/>
            <w:tcMar>
              <w:top w:w="113" w:type="dxa"/>
              <w:bottom w:w="113" w:type="dxa"/>
            </w:tcMar>
          </w:tcPr>
          <w:p w14:paraId="721F3946" w14:textId="6B528A3C" w:rsidR="009057CE" w:rsidRPr="00ED47D8" w:rsidRDefault="009057CE" w:rsidP="009057CE">
            <w:pPr>
              <w:pStyle w:val="WalkTable"/>
              <w:rPr>
                <w:i/>
              </w:rPr>
            </w:pPr>
            <w:r w:rsidRPr="00ED47D8">
              <w:t xml:space="preserve">Past/specimen papers and mark schemes are available to download </w:t>
            </w:r>
            <w:r w:rsidRPr="0046586E">
              <w:t>at</w:t>
            </w:r>
            <w:r w:rsidRPr="0046586E">
              <w:rPr>
                <w:b/>
              </w:rPr>
              <w:t xml:space="preserve"> </w:t>
            </w:r>
            <w:hyperlink r:id="rId33" w:history="1">
              <w:r w:rsidRPr="0046586E">
                <w:rPr>
                  <w:rStyle w:val="Hyperlink"/>
                  <w:color w:val="4A4A4A"/>
                </w:rPr>
                <w:t>www.cambridgeinternational.org/support</w:t>
              </w:r>
            </w:hyperlink>
          </w:p>
        </w:tc>
      </w:tr>
    </w:tbl>
    <w:p w14:paraId="1C41D4B5" w14:textId="053A9807" w:rsidR="00C92F05" w:rsidRDefault="00C92F05" w:rsidP="00716D43">
      <w:pPr>
        <w:pStyle w:val="WalkTable"/>
        <w:rPr>
          <w:bCs/>
          <w:sz w:val="20"/>
          <w:szCs w:val="20"/>
        </w:rPr>
      </w:pPr>
    </w:p>
    <w:p w14:paraId="2489DF40" w14:textId="77777777" w:rsidR="00EF031C" w:rsidRPr="004A4E17" w:rsidRDefault="00EF031C" w:rsidP="003D2B2A">
      <w:pPr>
        <w:rPr>
          <w:rFonts w:ascii="Arial" w:hAnsi="Arial"/>
          <w:bCs/>
          <w:sz w:val="20"/>
          <w:szCs w:val="20"/>
        </w:rPr>
        <w:sectPr w:rsidR="00EF031C" w:rsidRPr="004A4E17" w:rsidSect="00107B4A">
          <w:headerReference w:type="first" r:id="rId34"/>
          <w:footerReference w:type="first" r:id="rId35"/>
          <w:pgSz w:w="16840" w:h="11900" w:orient="landscape" w:code="9"/>
          <w:pgMar w:top="78" w:right="1105" w:bottom="1134" w:left="1134" w:header="567" w:footer="567" w:gutter="0"/>
          <w:cols w:space="708"/>
          <w:docGrid w:linePitch="326"/>
        </w:sectPr>
      </w:pPr>
    </w:p>
    <w:p w14:paraId="58465644" w14:textId="1DBA8201" w:rsidR="00C92F05" w:rsidRPr="00393536" w:rsidRDefault="001E67E0" w:rsidP="00393536">
      <w:pPr>
        <w:pStyle w:val="Heading1"/>
      </w:pPr>
      <w:bookmarkStart w:id="6" w:name="_Toc177384351"/>
      <w:bookmarkStart w:id="7" w:name="Unit01"/>
      <w:r>
        <w:lastRenderedPageBreak/>
        <w:t>1</w:t>
      </w:r>
      <w:r w:rsidR="006640A6">
        <w:t>.</w:t>
      </w:r>
      <w:r>
        <w:t xml:space="preserve"> </w:t>
      </w:r>
      <w:r w:rsidR="00442875">
        <w:t xml:space="preserve">Introduction to AS Level </w:t>
      </w:r>
      <w:r w:rsidR="00C8739C">
        <w:t>content</w:t>
      </w:r>
      <w:r w:rsidR="00442875">
        <w:t xml:space="preserve"> and </w:t>
      </w:r>
      <w:r w:rsidR="00DD7C53">
        <w:t>R</w:t>
      </w:r>
      <w:r w:rsidR="00640975">
        <w:t xml:space="preserve">esearch </w:t>
      </w:r>
      <w:r w:rsidR="00AF3855">
        <w:t>M</w:t>
      </w:r>
      <w:r w:rsidR="00640975">
        <w:t>ethods</w:t>
      </w:r>
      <w:bookmarkEnd w:id="6"/>
    </w:p>
    <w:tbl>
      <w:tblPr>
        <w:tblW w:w="14595"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127"/>
        <w:gridCol w:w="2268"/>
        <w:gridCol w:w="10200"/>
      </w:tblGrid>
      <w:tr w:rsidR="00CA1B43" w:rsidRPr="00CA1B43" w14:paraId="04D96F12" w14:textId="77777777" w:rsidTr="00AA0E58">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bookmarkEnd w:id="7"/>
          <w:p w14:paraId="610C04DD" w14:textId="37A479AB" w:rsidR="00CA1B43" w:rsidRPr="00CA1B43" w:rsidRDefault="00CA1B43" w:rsidP="00547461">
            <w:pPr>
              <w:rPr>
                <w:rFonts w:ascii="Arial" w:hAnsi="Arial" w:cs="Arial"/>
                <w:b/>
                <w:color w:val="FFFFFF" w:themeColor="background1"/>
                <w:sz w:val="20"/>
                <w:szCs w:val="20"/>
              </w:rPr>
            </w:pPr>
            <w:r w:rsidRPr="00CA1B43">
              <w:rPr>
                <w:rFonts w:ascii="Arial" w:hAnsi="Arial" w:cs="Arial"/>
                <w:b/>
                <w:color w:val="FFFFFF" w:themeColor="background1"/>
                <w:sz w:val="20"/>
                <w:szCs w:val="20"/>
              </w:rPr>
              <w:t>Syllabus ref.</w:t>
            </w:r>
            <w:r w:rsidR="00F15F80">
              <w:rPr>
                <w:rFonts w:ascii="Arial" w:hAnsi="Arial" w:cs="Arial"/>
                <w:b/>
                <w:color w:val="FFFFFF" w:themeColor="background1"/>
                <w:sz w:val="20"/>
                <w:szCs w:val="20"/>
              </w:rPr>
              <w:t xml:space="preserve"> and</w:t>
            </w:r>
            <w:r w:rsidRPr="00CA1B43">
              <w:rPr>
                <w:rFonts w:ascii="Arial" w:hAnsi="Arial" w:cs="Arial"/>
                <w:b/>
                <w:color w:val="FFFFFF" w:themeColor="background1"/>
                <w:sz w:val="20"/>
                <w:szCs w:val="20"/>
              </w:rPr>
              <w:t xml:space="preserve"> Key Concepts (KC)</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2523739E" w14:textId="77777777" w:rsidR="00CA1B43" w:rsidRPr="00CA1B43" w:rsidRDefault="00CA1B43" w:rsidP="00547461">
            <w:pPr>
              <w:rPr>
                <w:rFonts w:ascii="Arial" w:hAnsi="Arial" w:cs="Arial"/>
                <w:b/>
                <w:color w:val="FFFFFF" w:themeColor="background1"/>
                <w:sz w:val="20"/>
                <w:szCs w:val="20"/>
              </w:rPr>
            </w:pPr>
            <w:r w:rsidRPr="00CA1B43">
              <w:rPr>
                <w:rFonts w:ascii="Arial" w:hAnsi="Arial" w:cs="Arial"/>
                <w:b/>
                <w:color w:val="FFFFFF" w:themeColor="background1"/>
                <w:sz w:val="20"/>
                <w:szCs w:val="20"/>
              </w:rPr>
              <w:t>Learning objectives</w:t>
            </w:r>
          </w:p>
        </w:tc>
        <w:tc>
          <w:tcPr>
            <w:tcW w:w="10200"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5C174C5D" w14:textId="7DA1506A" w:rsidR="00CA1B43" w:rsidRPr="00CA1B43" w:rsidRDefault="00CA1B43" w:rsidP="00547461">
            <w:pPr>
              <w:rPr>
                <w:rFonts w:ascii="Arial" w:hAnsi="Arial" w:cs="Arial"/>
                <w:b/>
                <w:color w:val="FFFFFF" w:themeColor="background1"/>
                <w:sz w:val="20"/>
                <w:szCs w:val="20"/>
              </w:rPr>
            </w:pPr>
            <w:r w:rsidRPr="00CA1B43">
              <w:rPr>
                <w:rFonts w:ascii="Arial" w:hAnsi="Arial" w:cs="Arial"/>
                <w:b/>
                <w:color w:val="FFFFFF" w:themeColor="background1"/>
                <w:sz w:val="20"/>
                <w:szCs w:val="20"/>
              </w:rPr>
              <w:t>Suggested teaching activities</w:t>
            </w:r>
          </w:p>
        </w:tc>
      </w:tr>
      <w:tr w:rsidR="00CA1B43" w:rsidRPr="00CA1B43" w14:paraId="1ADBC894"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2486AC81" w14:textId="5948D4B3" w:rsidR="00CA1B43" w:rsidRPr="00CA1B43" w:rsidRDefault="00CA1B43" w:rsidP="00CA1B43">
            <w:pPr>
              <w:rPr>
                <w:rFonts w:ascii="Arial" w:hAnsi="Arial" w:cs="Arial"/>
                <w:sz w:val="20"/>
                <w:szCs w:val="20"/>
              </w:rPr>
            </w:pPr>
            <w:r w:rsidRPr="00CA1B43">
              <w:rPr>
                <w:rFonts w:ascii="Arial" w:hAnsi="Arial" w:cs="Arial"/>
                <w:sz w:val="20"/>
                <w:szCs w:val="20"/>
              </w:rPr>
              <w:t>General introduction/expectations/engagement</w:t>
            </w:r>
          </w:p>
        </w:tc>
        <w:tc>
          <w:tcPr>
            <w:tcW w:w="2268" w:type="dxa"/>
            <w:tcBorders>
              <w:top w:val="single" w:sz="4" w:space="0" w:color="E21951"/>
              <w:left w:val="single" w:sz="4" w:space="0" w:color="E21951"/>
              <w:bottom w:val="single" w:sz="4" w:space="0" w:color="E21951"/>
              <w:right w:val="single" w:sz="4" w:space="0" w:color="E21951"/>
            </w:tcBorders>
          </w:tcPr>
          <w:p w14:paraId="5D9495B9" w14:textId="77777777" w:rsidR="00CA1B43" w:rsidRPr="00CA1B43" w:rsidRDefault="00CA1B43" w:rsidP="00CA1B43">
            <w:pPr>
              <w:rPr>
                <w:rFonts w:ascii="Arial" w:hAnsi="Arial" w:cs="Arial"/>
                <w:sz w:val="20"/>
                <w:szCs w:val="20"/>
              </w:rPr>
            </w:pPr>
            <w:r w:rsidRPr="00CA1B43">
              <w:rPr>
                <w:rFonts w:ascii="Arial" w:hAnsi="Arial" w:cs="Arial"/>
                <w:sz w:val="20"/>
                <w:szCs w:val="20"/>
              </w:rPr>
              <w:t>Learners gain an understanding of what they already know, what they can expect to learn and how they are responsible for their learning.</w:t>
            </w:r>
          </w:p>
        </w:tc>
        <w:tc>
          <w:tcPr>
            <w:tcW w:w="10200" w:type="dxa"/>
            <w:tcBorders>
              <w:top w:val="single" w:sz="4" w:space="0" w:color="E21951"/>
              <w:left w:val="single" w:sz="4" w:space="0" w:color="E21951"/>
              <w:bottom w:val="single" w:sz="4" w:space="0" w:color="E21951"/>
              <w:right w:val="single" w:sz="4" w:space="0" w:color="E21951"/>
            </w:tcBorders>
          </w:tcPr>
          <w:p w14:paraId="2840B147" w14:textId="77777777" w:rsidR="00CA1B43" w:rsidRPr="00060E25" w:rsidRDefault="00CA1B43" w:rsidP="00C16FB8">
            <w:pPr>
              <w:autoSpaceDE w:val="0"/>
              <w:autoSpaceDN w:val="0"/>
              <w:adjustRightInd w:val="0"/>
              <w:spacing w:after="120"/>
              <w:rPr>
                <w:rFonts w:ascii="Arial" w:hAnsi="Arial" w:cs="Arial"/>
                <w:sz w:val="20"/>
                <w:szCs w:val="20"/>
                <w:lang w:val="en-US"/>
              </w:rPr>
            </w:pPr>
            <w:r w:rsidRPr="00060E25">
              <w:rPr>
                <w:rFonts w:ascii="Arial" w:hAnsi="Arial" w:cs="Arial"/>
                <w:sz w:val="20"/>
                <w:szCs w:val="20"/>
                <w:lang w:val="en-US"/>
              </w:rPr>
              <w:t>Conduct initial learner assessment: what they know; what they expect; why they are studying psychology, etc.</w:t>
            </w:r>
          </w:p>
          <w:p w14:paraId="56557857" w14:textId="2CDD960D" w:rsidR="00CA1B43" w:rsidRPr="007C69E9" w:rsidRDefault="00CA1B43" w:rsidP="00C16FB8">
            <w:pPr>
              <w:spacing w:before="120" w:after="120"/>
              <w:rPr>
                <w:rFonts w:ascii="Arial" w:hAnsi="Arial" w:cs="Arial"/>
                <w:color w:val="4B4B4B"/>
                <w:sz w:val="20"/>
                <w:szCs w:val="20"/>
              </w:rPr>
            </w:pPr>
            <w:r w:rsidRPr="00060E25">
              <w:rPr>
                <w:rFonts w:ascii="Arial" w:hAnsi="Arial" w:cs="Arial"/>
                <w:sz w:val="20"/>
                <w:szCs w:val="20"/>
              </w:rPr>
              <w:t xml:space="preserve">Use this opportunity to discuss learning styles and psychometric tests and ask them to complete the </w:t>
            </w:r>
            <w:hyperlink r:id="rId36" w:history="1">
              <w:r w:rsidR="00B221AA" w:rsidRPr="007C69E9">
                <w:rPr>
                  <w:rFonts w:ascii="Arial" w:hAnsi="Arial" w:cs="Arial"/>
                  <w:color w:val="4B4B4B"/>
                  <w:sz w:val="20"/>
                  <w:szCs w:val="20"/>
                  <w:u w:val="single"/>
                </w:rPr>
                <w:t>www.</w:t>
              </w:r>
              <w:r w:rsidRPr="007C69E9">
                <w:rPr>
                  <w:rFonts w:ascii="Arial" w:hAnsi="Arial" w:cs="Arial"/>
                  <w:color w:val="4B4B4B"/>
                  <w:sz w:val="20"/>
                  <w:szCs w:val="20"/>
                  <w:u w:val="single"/>
                </w:rPr>
                <w:t>learning-styles-online.com/inventory/</w:t>
              </w:r>
            </w:hyperlink>
          </w:p>
          <w:p w14:paraId="37D8FFD8" w14:textId="6E992B4E" w:rsidR="00CA1B43" w:rsidRPr="00CA1B43" w:rsidRDefault="00CA1B43" w:rsidP="00C16FB8">
            <w:pPr>
              <w:spacing w:before="120"/>
              <w:rPr>
                <w:rFonts w:ascii="Arial" w:hAnsi="Arial" w:cs="Arial"/>
                <w:sz w:val="20"/>
                <w:szCs w:val="20"/>
              </w:rPr>
            </w:pPr>
            <w:r w:rsidRPr="00060E25">
              <w:rPr>
                <w:rFonts w:ascii="Arial" w:hAnsi="Arial" w:cs="Arial"/>
                <w:bCs/>
                <w:sz w:val="20"/>
                <w:szCs w:val="20"/>
              </w:rPr>
              <w:t>Learne</w:t>
            </w:r>
            <w:r w:rsidRPr="00060E25">
              <w:rPr>
                <w:rFonts w:ascii="Arial" w:hAnsi="Arial" w:cs="Arial"/>
                <w:sz w:val="20"/>
                <w:szCs w:val="20"/>
              </w:rPr>
              <w:t xml:space="preserve">rs carry out some independent research and prepare a presentation on a key characteristic that will be covered or provide supplementary reading/study during the </w:t>
            </w:r>
            <w:r w:rsidRPr="00060E25">
              <w:rPr>
                <w:rFonts w:ascii="Arial" w:hAnsi="Arial" w:cs="Arial"/>
                <w:color w:val="000000" w:themeColor="text1"/>
                <w:sz w:val="20"/>
                <w:szCs w:val="20"/>
              </w:rPr>
              <w:t xml:space="preserve">course (e.g., theories of dreaming (Dement and Kleitman); autism and Asperger’s syndrome (Baron-Cohen); phobias (Saavedra and Silverman); Pavlov’s dogs </w:t>
            </w:r>
            <w:r w:rsidR="00115403" w:rsidRPr="00060E25">
              <w:rPr>
                <w:rFonts w:ascii="Arial" w:hAnsi="Arial" w:cs="Arial"/>
                <w:color w:val="000000" w:themeColor="text1"/>
                <w:sz w:val="20"/>
                <w:szCs w:val="20"/>
              </w:rPr>
              <w:t>and</w:t>
            </w:r>
            <w:r w:rsidRPr="00060E25">
              <w:rPr>
                <w:rFonts w:ascii="Arial" w:hAnsi="Arial" w:cs="Arial"/>
                <w:color w:val="000000" w:themeColor="text1"/>
                <w:sz w:val="20"/>
                <w:szCs w:val="20"/>
              </w:rPr>
              <w:t xml:space="preserve"> the Case of Little Albert (Learning </w:t>
            </w:r>
            <w:r w:rsidR="004E61EA">
              <w:rPr>
                <w:rFonts w:ascii="Arial" w:hAnsi="Arial" w:cs="Arial"/>
                <w:color w:val="000000" w:themeColor="text1"/>
                <w:sz w:val="20"/>
                <w:szCs w:val="20"/>
              </w:rPr>
              <w:t>a</w:t>
            </w:r>
            <w:r w:rsidRPr="00060E25">
              <w:rPr>
                <w:rFonts w:ascii="Arial" w:hAnsi="Arial" w:cs="Arial"/>
                <w:color w:val="000000" w:themeColor="text1"/>
                <w:sz w:val="20"/>
                <w:szCs w:val="20"/>
              </w:rPr>
              <w:t>pproach); Kitty Genovese (Piliavin</w:t>
            </w:r>
            <w:r w:rsidR="00442875" w:rsidRPr="00060E25">
              <w:rPr>
                <w:rFonts w:ascii="Arial" w:hAnsi="Arial" w:cs="Arial"/>
                <w:color w:val="000000" w:themeColor="text1"/>
                <w:sz w:val="20"/>
                <w:szCs w:val="20"/>
              </w:rPr>
              <w:t>)</w:t>
            </w:r>
            <w:r w:rsidRPr="00060E25">
              <w:rPr>
                <w:rFonts w:ascii="Arial" w:hAnsi="Arial" w:cs="Arial"/>
                <w:color w:val="000000" w:themeColor="text1"/>
                <w:sz w:val="20"/>
                <w:szCs w:val="20"/>
              </w:rPr>
              <w:t>.</w:t>
            </w:r>
            <w:r w:rsidR="000A3695">
              <w:rPr>
                <w:rFonts w:ascii="Arial" w:hAnsi="Arial" w:cs="Arial"/>
                <w:color w:val="000000" w:themeColor="text1"/>
                <w:sz w:val="20"/>
                <w:szCs w:val="20"/>
              </w:rPr>
              <w:t xml:space="preserve"> </w:t>
            </w:r>
            <w:r w:rsidR="00805B26" w:rsidRPr="00805B26">
              <w:rPr>
                <w:rFonts w:ascii="Arial" w:hAnsi="Arial" w:cs="Arial"/>
                <w:b/>
                <w:bCs/>
                <w:color w:val="000000" w:themeColor="text1"/>
                <w:sz w:val="20"/>
                <w:szCs w:val="20"/>
              </w:rPr>
              <w:t>(I)</w:t>
            </w:r>
          </w:p>
        </w:tc>
      </w:tr>
      <w:tr w:rsidR="00CA1B43" w:rsidRPr="00CA1B43" w14:paraId="5DB05795"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5D64E986" w14:textId="7469D3BC" w:rsidR="00CA1B43" w:rsidRPr="00CA1B43" w:rsidRDefault="00CA1B43" w:rsidP="00B87D8D">
            <w:pPr>
              <w:spacing w:after="120"/>
              <w:rPr>
                <w:rFonts w:ascii="Arial" w:hAnsi="Arial" w:cs="Arial"/>
                <w:sz w:val="20"/>
                <w:szCs w:val="20"/>
              </w:rPr>
            </w:pPr>
            <w:r w:rsidRPr="00CA1B43">
              <w:rPr>
                <w:rFonts w:ascii="Arial" w:hAnsi="Arial" w:cs="Arial"/>
                <w:sz w:val="20"/>
                <w:szCs w:val="20"/>
              </w:rPr>
              <w:t xml:space="preserve">Research </w:t>
            </w:r>
            <w:r w:rsidR="00DD7C53">
              <w:rPr>
                <w:rFonts w:ascii="Arial" w:hAnsi="Arial" w:cs="Arial"/>
                <w:sz w:val="20"/>
                <w:szCs w:val="20"/>
              </w:rPr>
              <w:t>m</w:t>
            </w:r>
            <w:r w:rsidRPr="00CA1B43">
              <w:rPr>
                <w:rFonts w:ascii="Arial" w:hAnsi="Arial" w:cs="Arial"/>
                <w:sz w:val="20"/>
                <w:szCs w:val="20"/>
              </w:rPr>
              <w:t>ethods</w:t>
            </w:r>
          </w:p>
          <w:p w14:paraId="035FB0D2" w14:textId="77777777" w:rsidR="00CA1B43" w:rsidRP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Correlations</w:t>
            </w:r>
          </w:p>
          <w:p w14:paraId="090F146D" w14:textId="77777777" w:rsidR="00CA1B43" w:rsidRP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Hypotheses and aims</w:t>
            </w:r>
          </w:p>
          <w:p w14:paraId="0EB908B0" w14:textId="77777777" w:rsid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Variables</w:t>
            </w:r>
          </w:p>
          <w:p w14:paraId="228F4C8D" w14:textId="5675FA69" w:rsidR="00805B26" w:rsidRPr="00CA1B43" w:rsidRDefault="00805B26" w:rsidP="00D22D5B">
            <w:pPr>
              <w:spacing w:before="120"/>
              <w:rPr>
                <w:rFonts w:ascii="Arial" w:hAnsi="Arial" w:cs="Arial"/>
                <w:sz w:val="20"/>
                <w:szCs w:val="20"/>
              </w:rPr>
            </w:pPr>
            <w:r w:rsidRPr="00CA1B43">
              <w:rPr>
                <w:rFonts w:ascii="Arial" w:hAnsi="Arial" w:cs="Arial"/>
                <w:b/>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6E78847A" w14:textId="7F84781E" w:rsidR="00CA1B43" w:rsidRPr="00CA1B43" w:rsidRDefault="00CA1B43" w:rsidP="00CA1B43">
            <w:pPr>
              <w:rPr>
                <w:rFonts w:ascii="Arial" w:hAnsi="Arial" w:cs="Arial"/>
                <w:sz w:val="20"/>
                <w:szCs w:val="20"/>
              </w:rPr>
            </w:pPr>
            <w:r w:rsidRPr="00CA1B43">
              <w:rPr>
                <w:rFonts w:ascii="Arial" w:hAnsi="Arial" w:cs="Arial"/>
                <w:sz w:val="20"/>
                <w:szCs w:val="20"/>
              </w:rPr>
              <w:t xml:space="preserve">Learners </w:t>
            </w:r>
            <w:r w:rsidR="002301C0">
              <w:rPr>
                <w:rFonts w:ascii="Arial" w:hAnsi="Arial" w:cs="Arial"/>
                <w:sz w:val="20"/>
                <w:szCs w:val="20"/>
              </w:rPr>
              <w:t>can</w:t>
            </w:r>
            <w:r w:rsidRPr="00CA1B43">
              <w:rPr>
                <w:rFonts w:ascii="Arial" w:hAnsi="Arial" w:cs="Arial"/>
                <w:sz w:val="20"/>
                <w:szCs w:val="20"/>
              </w:rPr>
              <w:t xml:space="preserve"> describe, explain and apply the main features of experimentation, hypotheses, correlations and variables.</w:t>
            </w:r>
          </w:p>
        </w:tc>
        <w:tc>
          <w:tcPr>
            <w:tcW w:w="10200" w:type="dxa"/>
            <w:tcBorders>
              <w:top w:val="single" w:sz="4" w:space="0" w:color="E21951"/>
              <w:left w:val="single" w:sz="4" w:space="0" w:color="E21951"/>
              <w:bottom w:val="single" w:sz="4" w:space="0" w:color="E21951"/>
              <w:right w:val="single" w:sz="4" w:space="0" w:color="E21951"/>
            </w:tcBorders>
          </w:tcPr>
          <w:p w14:paraId="207F328F" w14:textId="77777777" w:rsidR="00CA1B43" w:rsidRPr="00060E25" w:rsidRDefault="00CA1B43" w:rsidP="00C16FB8">
            <w:pPr>
              <w:spacing w:after="120"/>
              <w:rPr>
                <w:rFonts w:ascii="Arial" w:hAnsi="Arial" w:cs="Arial"/>
                <w:sz w:val="20"/>
                <w:szCs w:val="20"/>
              </w:rPr>
            </w:pPr>
            <w:r w:rsidRPr="00060E25">
              <w:rPr>
                <w:rFonts w:ascii="Arial" w:hAnsi="Arial" w:cs="Arial"/>
                <w:sz w:val="20"/>
                <w:szCs w:val="20"/>
              </w:rPr>
              <w:t>Ask learners what they know about conducting experiments from their IGCSE courses and ask them to list the essential elements or processes.</w:t>
            </w:r>
          </w:p>
          <w:p w14:paraId="44D4BC5E" w14:textId="7D13158D" w:rsidR="00CA1B43" w:rsidRPr="00060E25" w:rsidRDefault="00CA1B43" w:rsidP="00C16FB8">
            <w:pPr>
              <w:spacing w:before="120" w:after="120"/>
              <w:rPr>
                <w:rFonts w:ascii="Arial" w:hAnsi="Arial" w:cs="Arial"/>
                <w:sz w:val="20"/>
                <w:szCs w:val="20"/>
              </w:rPr>
            </w:pPr>
            <w:r w:rsidRPr="00060E25">
              <w:rPr>
                <w:rFonts w:ascii="Arial" w:hAnsi="Arial" w:cs="Arial"/>
                <w:b/>
                <w:bCs/>
                <w:color w:val="000000"/>
                <w:sz w:val="20"/>
                <w:szCs w:val="20"/>
                <w:shd w:val="clear" w:color="auto" w:fill="FCFCFC"/>
                <w:lang w:val="en-US"/>
              </w:rPr>
              <w:t xml:space="preserve">Extension </w:t>
            </w:r>
            <w:r w:rsidR="002074C2" w:rsidRPr="00060E25">
              <w:rPr>
                <w:rFonts w:ascii="Arial" w:hAnsi="Arial" w:cs="Arial"/>
                <w:b/>
                <w:bCs/>
                <w:color w:val="000000"/>
                <w:sz w:val="20"/>
                <w:szCs w:val="20"/>
                <w:shd w:val="clear" w:color="auto" w:fill="FCFCFC"/>
                <w:lang w:val="en-US"/>
              </w:rPr>
              <w:t>a</w:t>
            </w:r>
            <w:r w:rsidRPr="00060E25">
              <w:rPr>
                <w:rFonts w:ascii="Arial" w:hAnsi="Arial" w:cs="Arial"/>
                <w:b/>
                <w:bCs/>
                <w:color w:val="000000"/>
                <w:sz w:val="20"/>
                <w:szCs w:val="20"/>
                <w:shd w:val="clear" w:color="auto" w:fill="FCFCFC"/>
                <w:lang w:val="en-US"/>
              </w:rPr>
              <w:t>ctivity:</w:t>
            </w:r>
            <w:r w:rsidRPr="00060E25">
              <w:rPr>
                <w:rFonts w:ascii="Arial" w:hAnsi="Arial" w:cs="Arial"/>
                <w:color w:val="000000"/>
                <w:sz w:val="20"/>
                <w:szCs w:val="20"/>
                <w:shd w:val="clear" w:color="auto" w:fill="FCFCFC"/>
                <w:lang w:val="en-US"/>
              </w:rPr>
              <w:t xml:space="preserve"> </w:t>
            </w:r>
            <w:r w:rsidR="00F8279E">
              <w:rPr>
                <w:rFonts w:ascii="Arial" w:hAnsi="Arial" w:cs="Arial"/>
                <w:color w:val="000000"/>
                <w:sz w:val="20"/>
                <w:szCs w:val="20"/>
                <w:shd w:val="clear" w:color="auto" w:fill="FCFCFC"/>
              </w:rPr>
              <w:t>l</w:t>
            </w:r>
            <w:r w:rsidRPr="00060E25">
              <w:rPr>
                <w:rFonts w:ascii="Arial" w:hAnsi="Arial" w:cs="Arial"/>
                <w:color w:val="000000"/>
                <w:sz w:val="20"/>
                <w:szCs w:val="20"/>
                <w:shd w:val="clear" w:color="auto" w:fill="FCFCFC"/>
              </w:rPr>
              <w:t>earners</w:t>
            </w:r>
            <w:r w:rsidRPr="00060E25">
              <w:rPr>
                <w:rFonts w:ascii="Arial" w:hAnsi="Arial" w:cs="Arial"/>
                <w:sz w:val="20"/>
                <w:szCs w:val="20"/>
              </w:rPr>
              <w:t xml:space="preserve"> imagine the equivalent parts when conducting psychology experiments and then introduce the concept of a laboratory study.</w:t>
            </w:r>
          </w:p>
          <w:p w14:paraId="52575E6D" w14:textId="77777777" w:rsidR="00CA1B43" w:rsidRPr="00060E25" w:rsidRDefault="00CA1B43" w:rsidP="00C16FB8">
            <w:pPr>
              <w:spacing w:before="120" w:after="120"/>
              <w:rPr>
                <w:rFonts w:ascii="Arial" w:hAnsi="Arial" w:cs="Arial"/>
                <w:sz w:val="20"/>
                <w:szCs w:val="20"/>
              </w:rPr>
            </w:pPr>
            <w:r w:rsidRPr="00060E25">
              <w:rPr>
                <w:rFonts w:ascii="Arial" w:hAnsi="Arial" w:cs="Arial"/>
                <w:sz w:val="20"/>
                <w:szCs w:val="20"/>
              </w:rPr>
              <w:t>Write the word ‘hypothesis’ and explain the relationship between the aim and the hypothesis of an experiment. Ask learners what associations/understanding they have of this key term. Introduce the concept of a null and alternate hypothesis if needed or review learners’ existing understanding of this.</w:t>
            </w:r>
          </w:p>
          <w:p w14:paraId="120F829B" w14:textId="72316EE5" w:rsidR="00CA1B43" w:rsidRPr="00060E25" w:rsidRDefault="00CA1B43" w:rsidP="00C16FB8">
            <w:pPr>
              <w:spacing w:before="120" w:after="120"/>
              <w:rPr>
                <w:rFonts w:ascii="Arial" w:hAnsi="Arial" w:cs="Arial"/>
                <w:sz w:val="20"/>
                <w:szCs w:val="20"/>
              </w:rPr>
            </w:pPr>
            <w:r w:rsidRPr="00060E25">
              <w:rPr>
                <w:rFonts w:ascii="Arial" w:hAnsi="Arial" w:cs="Arial"/>
                <w:sz w:val="20"/>
                <w:szCs w:val="20"/>
              </w:rPr>
              <w:t>Learners develop an appropriate hypothesis and null-hypothesis for an area of study of their choice and ask them to share.</w:t>
            </w:r>
          </w:p>
          <w:p w14:paraId="6B989B2C" w14:textId="6D783D6D" w:rsidR="00CA1B43" w:rsidRPr="00060E25" w:rsidRDefault="00CA1B43" w:rsidP="00C16FB8">
            <w:pPr>
              <w:spacing w:before="120" w:after="120"/>
              <w:rPr>
                <w:rFonts w:ascii="Arial" w:hAnsi="Arial" w:cs="Arial"/>
                <w:sz w:val="20"/>
                <w:szCs w:val="20"/>
              </w:rPr>
            </w:pPr>
            <w:r w:rsidRPr="00060E25">
              <w:rPr>
                <w:rFonts w:ascii="Arial" w:hAnsi="Arial" w:cs="Arial"/>
                <w:sz w:val="20"/>
                <w:szCs w:val="20"/>
              </w:rPr>
              <w:t>Explain ‘an independent variable’ and ‘a dependent variable’ and introduce the concept of operationalisation. Learners identify the independent variable and the dependent variable in different examples of experiments or scenarios and whether each has been operationalised or not.</w:t>
            </w:r>
          </w:p>
          <w:p w14:paraId="217F0B28" w14:textId="4D259F2F" w:rsidR="00CA1B43" w:rsidRPr="00060E25" w:rsidRDefault="00CA1B43" w:rsidP="00C16FB8">
            <w:pPr>
              <w:spacing w:before="120" w:after="120"/>
              <w:rPr>
                <w:rFonts w:ascii="Arial" w:hAnsi="Arial" w:cs="Arial"/>
                <w:sz w:val="20"/>
                <w:szCs w:val="20"/>
              </w:rPr>
            </w:pPr>
            <w:r w:rsidRPr="00060E25">
              <w:rPr>
                <w:rFonts w:ascii="Arial" w:hAnsi="Arial" w:cs="Arial"/>
                <w:sz w:val="20"/>
                <w:szCs w:val="20"/>
              </w:rPr>
              <w:t xml:space="preserve">Explain the concepts and differences between ‘a directional (one-tailed) hypothesis’ and a </w:t>
            </w:r>
            <w:r w:rsidR="00D73214">
              <w:rPr>
                <w:rFonts w:ascii="Arial" w:hAnsi="Arial" w:cs="Arial"/>
                <w:sz w:val="20"/>
                <w:szCs w:val="20"/>
              </w:rPr>
              <w:t>‘</w:t>
            </w:r>
            <w:r w:rsidRPr="00060E25">
              <w:rPr>
                <w:rFonts w:ascii="Arial" w:hAnsi="Arial" w:cs="Arial"/>
                <w:sz w:val="20"/>
                <w:szCs w:val="20"/>
              </w:rPr>
              <w:t>non-directional (two-tailed) hypothesis’. Generate some examples to display and learners identify whether each is directional or non-directional</w:t>
            </w:r>
            <w:r w:rsidR="004813D4" w:rsidRPr="00060E25">
              <w:rPr>
                <w:rFonts w:ascii="Arial" w:hAnsi="Arial" w:cs="Arial"/>
                <w:sz w:val="20"/>
                <w:szCs w:val="20"/>
              </w:rPr>
              <w:t xml:space="preserve"> and</w:t>
            </w:r>
            <w:r w:rsidRPr="00060E25">
              <w:rPr>
                <w:rFonts w:ascii="Arial" w:hAnsi="Arial" w:cs="Arial"/>
                <w:sz w:val="20"/>
                <w:szCs w:val="20"/>
              </w:rPr>
              <w:t xml:space="preserve"> explain how they decided which was which. More information and examples can be found</w:t>
            </w:r>
            <w:r w:rsidR="00CD16FC">
              <w:rPr>
                <w:rFonts w:ascii="Arial" w:hAnsi="Arial" w:cs="Arial"/>
                <w:sz w:val="20"/>
                <w:szCs w:val="20"/>
              </w:rPr>
              <w:t xml:space="preserve"> at:</w:t>
            </w:r>
            <w:r w:rsidRPr="00060E25">
              <w:rPr>
                <w:rFonts w:ascii="Arial" w:hAnsi="Arial" w:cs="Arial"/>
                <w:sz w:val="20"/>
                <w:szCs w:val="20"/>
              </w:rPr>
              <w:t xml:space="preserve"> </w:t>
            </w:r>
            <w:hyperlink r:id="rId37" w:history="1">
              <w:r w:rsidR="00B221AA" w:rsidRPr="00190DF0">
                <w:rPr>
                  <w:rFonts w:ascii="Arial" w:hAnsi="Arial" w:cs="Arial"/>
                  <w:color w:val="4B4B4B"/>
                  <w:sz w:val="20"/>
                  <w:szCs w:val="20"/>
                  <w:u w:val="single"/>
                </w:rPr>
                <w:t>www.</w:t>
              </w:r>
              <w:r w:rsidRPr="00190DF0">
                <w:rPr>
                  <w:rFonts w:ascii="Arial" w:hAnsi="Arial" w:cs="Arial"/>
                  <w:color w:val="4B4B4B"/>
                  <w:sz w:val="20"/>
                  <w:szCs w:val="20"/>
                  <w:u w:val="single"/>
                </w:rPr>
                <w:t>verywellmind.com/what-is-a-hypothesis-2795239</w:t>
              </w:r>
            </w:hyperlink>
          </w:p>
          <w:p w14:paraId="05787C03" w14:textId="38FA99D6" w:rsidR="00CA1B43" w:rsidRPr="00060E25" w:rsidRDefault="00CA1B43" w:rsidP="00C16FB8">
            <w:pPr>
              <w:spacing w:before="120" w:after="120"/>
              <w:rPr>
                <w:rFonts w:ascii="Arial" w:hAnsi="Arial" w:cs="Arial"/>
                <w:sz w:val="20"/>
                <w:szCs w:val="20"/>
              </w:rPr>
            </w:pPr>
            <w:r w:rsidRPr="00060E25">
              <w:rPr>
                <w:rFonts w:ascii="Arial" w:hAnsi="Arial" w:cs="Arial"/>
                <w:sz w:val="20"/>
                <w:szCs w:val="20"/>
              </w:rPr>
              <w:t>Introduce the concepts of a field experiment and a natural experiment. Using one of these, learners create their own hypothesis and null-hypothesis; explain (and justify) whether it is a one or a two-tailed hypothesis; whether they are expecting a positive or a negative correlation and demonstrate effective operationalisation of the variables. Peer review each in turn.</w:t>
            </w:r>
          </w:p>
          <w:p w14:paraId="26E088C5" w14:textId="081CB333" w:rsidR="00CA1B43" w:rsidRPr="00060E25" w:rsidRDefault="00CA1B43" w:rsidP="00C16FB8">
            <w:pPr>
              <w:spacing w:before="120" w:after="120"/>
              <w:rPr>
                <w:rFonts w:ascii="Arial" w:hAnsi="Arial" w:cs="Arial"/>
                <w:sz w:val="20"/>
                <w:szCs w:val="20"/>
                <w:lang w:val="en-US"/>
              </w:rPr>
            </w:pPr>
            <w:r w:rsidRPr="00060E25">
              <w:rPr>
                <w:rFonts w:ascii="Arial" w:hAnsi="Arial" w:cs="Arial"/>
                <w:sz w:val="20"/>
                <w:szCs w:val="20"/>
              </w:rPr>
              <w:lastRenderedPageBreak/>
              <w:t xml:space="preserve">Learners generate </w:t>
            </w:r>
            <w:r w:rsidR="004813D4" w:rsidRPr="00060E25">
              <w:rPr>
                <w:rFonts w:ascii="Arial" w:hAnsi="Arial" w:cs="Arial"/>
                <w:sz w:val="20"/>
                <w:szCs w:val="20"/>
              </w:rPr>
              <w:t>(</w:t>
            </w:r>
            <w:r w:rsidRPr="00060E25">
              <w:rPr>
                <w:rFonts w:ascii="Arial" w:hAnsi="Arial" w:cs="Arial"/>
                <w:sz w:val="20"/>
                <w:szCs w:val="20"/>
              </w:rPr>
              <w:t xml:space="preserve">or provide </w:t>
            </w:r>
            <w:r w:rsidR="004813D4" w:rsidRPr="00060E25">
              <w:rPr>
                <w:rFonts w:ascii="Arial" w:hAnsi="Arial" w:cs="Arial"/>
                <w:sz w:val="20"/>
                <w:szCs w:val="20"/>
              </w:rPr>
              <w:t>them</w:t>
            </w:r>
            <w:r w:rsidRPr="00060E25">
              <w:rPr>
                <w:rFonts w:ascii="Arial" w:hAnsi="Arial" w:cs="Arial"/>
                <w:sz w:val="20"/>
                <w:szCs w:val="20"/>
              </w:rPr>
              <w:t xml:space="preserve"> with</w:t>
            </w:r>
            <w:r w:rsidR="004813D4" w:rsidRPr="00060E25">
              <w:rPr>
                <w:rFonts w:ascii="Arial" w:hAnsi="Arial" w:cs="Arial"/>
                <w:sz w:val="20"/>
                <w:szCs w:val="20"/>
              </w:rPr>
              <w:t>)</w:t>
            </w:r>
            <w:r w:rsidRPr="00060E25">
              <w:rPr>
                <w:rFonts w:ascii="Arial" w:hAnsi="Arial" w:cs="Arial"/>
                <w:sz w:val="20"/>
                <w:szCs w:val="20"/>
              </w:rPr>
              <w:t xml:space="preserve"> examples of data that demonstrate a positive correlation and others a negative correlation</w:t>
            </w:r>
            <w:r w:rsidRPr="00060E25">
              <w:rPr>
                <w:rFonts w:ascii="Arial" w:hAnsi="Arial" w:cs="Arial"/>
                <w:sz w:val="20"/>
                <w:szCs w:val="20"/>
                <w:lang w:val="en-US"/>
              </w:rPr>
              <w:t xml:space="preserve"> and create diagrams with differing strengths</w:t>
            </w:r>
            <w:r w:rsidR="00190DF0">
              <w:rPr>
                <w:rFonts w:ascii="Arial" w:hAnsi="Arial" w:cs="Arial"/>
                <w:sz w:val="20"/>
                <w:szCs w:val="20"/>
                <w:lang w:val="en-US"/>
              </w:rPr>
              <w:t xml:space="preserve"> </w:t>
            </w:r>
            <w:r w:rsidRPr="00060E25">
              <w:rPr>
                <w:rFonts w:ascii="Arial" w:hAnsi="Arial" w:cs="Arial"/>
                <w:sz w:val="20"/>
                <w:szCs w:val="20"/>
                <w:lang w:val="en-US"/>
              </w:rPr>
              <w:t>/</w:t>
            </w:r>
            <w:r w:rsidR="00190DF0">
              <w:rPr>
                <w:rFonts w:ascii="Arial" w:hAnsi="Arial" w:cs="Arial"/>
                <w:sz w:val="20"/>
                <w:szCs w:val="20"/>
                <w:lang w:val="en-US"/>
              </w:rPr>
              <w:t xml:space="preserve"> </w:t>
            </w:r>
            <w:r w:rsidRPr="00060E25">
              <w:rPr>
                <w:rFonts w:ascii="Arial" w:hAnsi="Arial" w:cs="Arial"/>
                <w:sz w:val="20"/>
                <w:szCs w:val="20"/>
                <w:lang w:val="en-US"/>
              </w:rPr>
              <w:t xml:space="preserve">coefficients and explain </w:t>
            </w:r>
            <w:r w:rsidR="00AB082E" w:rsidRPr="00060E25">
              <w:rPr>
                <w:rFonts w:ascii="Arial" w:hAnsi="Arial" w:cs="Arial"/>
                <w:sz w:val="20"/>
                <w:szCs w:val="20"/>
                <w:lang w:val="en-US"/>
              </w:rPr>
              <w:t>them</w:t>
            </w:r>
            <w:r w:rsidRPr="00060E25">
              <w:rPr>
                <w:rFonts w:ascii="Arial" w:hAnsi="Arial" w:cs="Arial"/>
                <w:sz w:val="20"/>
                <w:szCs w:val="20"/>
                <w:lang w:val="en-US"/>
              </w:rPr>
              <w:t xml:space="preserve">. </w:t>
            </w:r>
            <w:r w:rsidR="00805B26" w:rsidRPr="00060E25">
              <w:rPr>
                <w:rFonts w:ascii="Arial" w:hAnsi="Arial" w:cs="Arial"/>
                <w:b/>
                <w:bCs/>
                <w:sz w:val="20"/>
                <w:szCs w:val="20"/>
                <w:lang w:val="en-US"/>
              </w:rPr>
              <w:t>(I)</w:t>
            </w:r>
          </w:p>
          <w:p w14:paraId="04A44599" w14:textId="1C258EEE" w:rsidR="00CA1B43" w:rsidRPr="00060E25" w:rsidRDefault="00CA1B43" w:rsidP="00C16FB8">
            <w:pPr>
              <w:spacing w:before="120" w:after="120"/>
              <w:rPr>
                <w:rFonts w:ascii="Arial" w:hAnsi="Arial" w:cs="Arial"/>
                <w:sz w:val="20"/>
                <w:szCs w:val="20"/>
                <w:lang w:val="en-US"/>
              </w:rPr>
            </w:pPr>
            <w:r w:rsidRPr="00060E25">
              <w:rPr>
                <w:rFonts w:ascii="Arial" w:hAnsi="Arial" w:cs="Arial"/>
                <w:b/>
                <w:bCs/>
                <w:sz w:val="20"/>
                <w:szCs w:val="20"/>
                <w:lang w:val="en-US"/>
              </w:rPr>
              <w:t xml:space="preserve">Extension </w:t>
            </w:r>
            <w:r w:rsidR="004813D4" w:rsidRPr="00060E25">
              <w:rPr>
                <w:rFonts w:ascii="Arial" w:hAnsi="Arial" w:cs="Arial"/>
                <w:b/>
                <w:bCs/>
                <w:sz w:val="20"/>
                <w:szCs w:val="20"/>
                <w:lang w:val="en-US"/>
              </w:rPr>
              <w:t>a</w:t>
            </w:r>
            <w:r w:rsidRPr="00060E25">
              <w:rPr>
                <w:rFonts w:ascii="Arial" w:hAnsi="Arial" w:cs="Arial"/>
                <w:b/>
                <w:bCs/>
                <w:sz w:val="20"/>
                <w:szCs w:val="20"/>
                <w:lang w:val="en-US"/>
              </w:rPr>
              <w:t>ctivity:</w:t>
            </w:r>
            <w:r w:rsidRPr="00060E25">
              <w:rPr>
                <w:rFonts w:ascii="Arial" w:hAnsi="Arial" w:cs="Arial"/>
                <w:sz w:val="20"/>
                <w:szCs w:val="20"/>
                <w:lang w:val="en-US"/>
              </w:rPr>
              <w:t xml:space="preserve"> </w:t>
            </w:r>
            <w:r w:rsidR="00190DF0">
              <w:rPr>
                <w:rFonts w:ascii="Arial" w:hAnsi="Arial" w:cs="Arial"/>
                <w:sz w:val="20"/>
                <w:szCs w:val="20"/>
                <w:lang w:val="en-US"/>
              </w:rPr>
              <w:t>l</w:t>
            </w:r>
            <w:r w:rsidRPr="00060E25">
              <w:rPr>
                <w:rFonts w:ascii="Arial" w:hAnsi="Arial" w:cs="Arial"/>
                <w:sz w:val="20"/>
                <w:szCs w:val="20"/>
                <w:lang w:val="en-US"/>
              </w:rPr>
              <w:t xml:space="preserve">earners recreate diagrams for each in their notes and suggest correlations which could apply to each and label the </w:t>
            </w:r>
            <w:r w:rsidRPr="00060E25">
              <w:rPr>
                <w:rFonts w:ascii="Arial" w:hAnsi="Arial" w:cs="Arial"/>
                <w:sz w:val="20"/>
                <w:szCs w:val="20"/>
              </w:rPr>
              <w:t xml:space="preserve">co-variables (measured variables) </w:t>
            </w:r>
            <w:r w:rsidRPr="00060E25">
              <w:rPr>
                <w:rFonts w:ascii="Arial" w:hAnsi="Arial" w:cs="Arial"/>
                <w:sz w:val="20"/>
                <w:szCs w:val="20"/>
                <w:lang w:val="en-US"/>
              </w:rPr>
              <w:t>in the respective diagrams, reinforcing the new terminology. Share the positive correlations between the number of murders in the UK and the sales of ice-cream and using a ‘Think</w:t>
            </w:r>
            <w:r w:rsidR="001B619B">
              <w:rPr>
                <w:rFonts w:ascii="Arial" w:hAnsi="Arial" w:cs="Arial"/>
                <w:sz w:val="20"/>
                <w:szCs w:val="20"/>
                <w:lang w:val="en-US"/>
              </w:rPr>
              <w:t>-</w:t>
            </w:r>
            <w:r w:rsidR="0048549B">
              <w:rPr>
                <w:rFonts w:ascii="Arial" w:hAnsi="Arial" w:cs="Arial"/>
                <w:sz w:val="20"/>
                <w:szCs w:val="20"/>
                <w:lang w:val="en-US"/>
              </w:rPr>
              <w:t>p</w:t>
            </w:r>
            <w:r w:rsidRPr="00060E25">
              <w:rPr>
                <w:rFonts w:ascii="Arial" w:hAnsi="Arial" w:cs="Arial"/>
                <w:sz w:val="20"/>
                <w:szCs w:val="20"/>
                <w:lang w:val="en-US"/>
              </w:rPr>
              <w:t>air</w:t>
            </w:r>
            <w:r w:rsidR="001B619B">
              <w:rPr>
                <w:rFonts w:ascii="Arial" w:hAnsi="Arial" w:cs="Arial"/>
                <w:sz w:val="20"/>
                <w:szCs w:val="20"/>
                <w:lang w:val="en-US"/>
              </w:rPr>
              <w:t>-</w:t>
            </w:r>
            <w:r w:rsidR="0048549B">
              <w:rPr>
                <w:rFonts w:ascii="Arial" w:hAnsi="Arial" w:cs="Arial"/>
                <w:sz w:val="20"/>
                <w:szCs w:val="20"/>
                <w:lang w:val="en-US"/>
              </w:rPr>
              <w:t>s</w:t>
            </w:r>
            <w:r w:rsidRPr="00060E25">
              <w:rPr>
                <w:rFonts w:ascii="Arial" w:hAnsi="Arial" w:cs="Arial"/>
                <w:sz w:val="20"/>
                <w:szCs w:val="20"/>
                <w:lang w:val="en-US"/>
              </w:rPr>
              <w:t xml:space="preserve">hare’ (TPS) activity ask them to consider the relationship between the </w:t>
            </w:r>
            <w:r w:rsidR="00AB082E" w:rsidRPr="00060E25">
              <w:rPr>
                <w:rFonts w:ascii="Arial" w:hAnsi="Arial" w:cs="Arial"/>
                <w:sz w:val="20"/>
                <w:szCs w:val="20"/>
                <w:lang w:val="en-US"/>
              </w:rPr>
              <w:t>two</w:t>
            </w:r>
            <w:r w:rsidRPr="00060E25">
              <w:rPr>
                <w:rFonts w:ascii="Arial" w:hAnsi="Arial" w:cs="Arial"/>
                <w:sz w:val="20"/>
                <w:szCs w:val="20"/>
                <w:lang w:val="en-US"/>
              </w:rPr>
              <w:t xml:space="preserve"> co-variables.</w:t>
            </w:r>
          </w:p>
          <w:p w14:paraId="272B02A0" w14:textId="1B236714" w:rsidR="00CA1B43" w:rsidRPr="00060E25" w:rsidRDefault="00CA1B43" w:rsidP="00C16FB8">
            <w:pPr>
              <w:spacing w:before="120" w:after="120"/>
              <w:rPr>
                <w:rFonts w:ascii="Arial" w:hAnsi="Arial" w:cs="Arial"/>
                <w:sz w:val="20"/>
                <w:szCs w:val="20"/>
                <w:lang w:val="en-US"/>
              </w:rPr>
            </w:pPr>
            <w:r w:rsidRPr="00060E25">
              <w:rPr>
                <w:rFonts w:ascii="Arial" w:hAnsi="Arial" w:cs="Arial"/>
                <w:sz w:val="20"/>
                <w:szCs w:val="20"/>
                <w:lang w:val="en-US"/>
              </w:rPr>
              <w:t>Learners create a table of strengths and weaknesses and populate</w:t>
            </w:r>
            <w:r w:rsidR="002277B8" w:rsidRPr="00060E25">
              <w:rPr>
                <w:rFonts w:ascii="Arial" w:hAnsi="Arial" w:cs="Arial"/>
                <w:sz w:val="20"/>
                <w:szCs w:val="20"/>
                <w:lang w:val="en-US"/>
              </w:rPr>
              <w:t>,</w:t>
            </w:r>
            <w:r w:rsidRPr="00060E25">
              <w:rPr>
                <w:rFonts w:ascii="Arial" w:hAnsi="Arial" w:cs="Arial"/>
                <w:sz w:val="20"/>
                <w:szCs w:val="20"/>
              </w:rPr>
              <w:t xml:space="preserve"> including lack of causality </w:t>
            </w:r>
            <w:r w:rsidRPr="00060E25">
              <w:rPr>
                <w:rFonts w:ascii="Arial" w:hAnsi="Arial" w:cs="Arial"/>
                <w:sz w:val="20"/>
                <w:szCs w:val="20"/>
                <w:lang w:val="en-US"/>
              </w:rPr>
              <w:t>and the 3</w:t>
            </w:r>
            <w:r w:rsidRPr="00060E25">
              <w:rPr>
                <w:rFonts w:ascii="Arial" w:hAnsi="Arial" w:cs="Arial"/>
                <w:sz w:val="20"/>
                <w:szCs w:val="20"/>
                <w:vertAlign w:val="superscript"/>
                <w:lang w:val="en-US"/>
              </w:rPr>
              <w:t>rd</w:t>
            </w:r>
            <w:r w:rsidRPr="00060E25">
              <w:rPr>
                <w:rFonts w:ascii="Arial" w:hAnsi="Arial" w:cs="Arial"/>
                <w:sz w:val="20"/>
                <w:szCs w:val="20"/>
                <w:lang w:val="en-US"/>
              </w:rPr>
              <w:t xml:space="preserve"> variable problem and generate ideas of other 3</w:t>
            </w:r>
            <w:r w:rsidRPr="00060E25">
              <w:rPr>
                <w:rFonts w:ascii="Arial" w:hAnsi="Arial" w:cs="Arial"/>
                <w:sz w:val="20"/>
                <w:szCs w:val="20"/>
                <w:vertAlign w:val="superscript"/>
                <w:lang w:val="en-US"/>
              </w:rPr>
              <w:t>rd</w:t>
            </w:r>
            <w:r w:rsidRPr="00060E25">
              <w:rPr>
                <w:rFonts w:ascii="Arial" w:hAnsi="Arial" w:cs="Arial"/>
                <w:sz w:val="20"/>
                <w:szCs w:val="20"/>
                <w:lang w:val="en-US"/>
              </w:rPr>
              <w:t xml:space="preserve"> variables than could create similar correlations (positive or negative)</w:t>
            </w:r>
            <w:r w:rsidR="002277B8" w:rsidRPr="00060E25">
              <w:rPr>
                <w:rFonts w:ascii="Arial" w:hAnsi="Arial" w:cs="Arial"/>
                <w:sz w:val="20"/>
                <w:szCs w:val="20"/>
                <w:lang w:val="en-US"/>
              </w:rPr>
              <w:t>.</w:t>
            </w:r>
            <w:r w:rsidR="00E55333">
              <w:rPr>
                <w:rFonts w:ascii="Arial" w:hAnsi="Arial" w:cs="Arial"/>
                <w:color w:val="4A4A4A"/>
                <w:sz w:val="20"/>
                <w:szCs w:val="20"/>
              </w:rPr>
              <w:t xml:space="preserve"> </w:t>
            </w:r>
            <w:r w:rsidR="00805B26" w:rsidRPr="00060E25">
              <w:rPr>
                <w:rFonts w:ascii="Arial" w:hAnsi="Arial" w:cs="Arial"/>
                <w:b/>
                <w:bCs/>
                <w:sz w:val="20"/>
                <w:szCs w:val="20"/>
                <w:lang w:val="en-US"/>
              </w:rPr>
              <w:t>(I)</w:t>
            </w:r>
          </w:p>
          <w:p w14:paraId="69A54221" w14:textId="7A7F4DAD" w:rsidR="00CA1B43" w:rsidRPr="00060E25" w:rsidRDefault="000D6921" w:rsidP="00E3762B">
            <w:pPr>
              <w:spacing w:before="120"/>
              <w:rPr>
                <w:rFonts w:ascii="Arial" w:hAnsi="Arial" w:cs="Arial"/>
                <w:sz w:val="20"/>
                <w:szCs w:val="20"/>
                <w:lang w:val="en-US"/>
              </w:rPr>
            </w:pPr>
            <w:r>
              <w:rPr>
                <w:rFonts w:ascii="Arial" w:hAnsi="Arial" w:cs="Arial"/>
                <w:sz w:val="20"/>
                <w:szCs w:val="20"/>
              </w:rPr>
              <w:t>Learners</w:t>
            </w:r>
            <w:r w:rsidR="00CA1B43" w:rsidRPr="00060E25">
              <w:rPr>
                <w:rFonts w:ascii="Arial" w:hAnsi="Arial" w:cs="Arial"/>
                <w:sz w:val="20"/>
                <w:szCs w:val="20"/>
              </w:rPr>
              <w:t xml:space="preserve"> generate a glossary of research methods terms in their notes and test each other on meanings and definitions of these key concepts and terminology as they are covered in the course.</w:t>
            </w:r>
            <w:r w:rsidR="00CA1B43" w:rsidRPr="00060E25">
              <w:rPr>
                <w:rFonts w:ascii="Arial" w:hAnsi="Arial" w:cs="Arial"/>
                <w:sz w:val="20"/>
                <w:szCs w:val="20"/>
                <w:lang w:val="en-US"/>
              </w:rPr>
              <w:t xml:space="preserve"> </w:t>
            </w:r>
            <w:r w:rsidR="00CA1B43" w:rsidRPr="00060E25">
              <w:rPr>
                <w:rFonts w:ascii="Arial" w:hAnsi="Arial" w:cs="Arial"/>
                <w:sz w:val="20"/>
                <w:szCs w:val="20"/>
              </w:rPr>
              <w:t>Two websites will help in this task</w:t>
            </w:r>
            <w:r w:rsidR="002277B8" w:rsidRPr="00060E25">
              <w:rPr>
                <w:rFonts w:ascii="Arial" w:hAnsi="Arial" w:cs="Arial"/>
                <w:sz w:val="20"/>
                <w:szCs w:val="20"/>
                <w:lang w:val="en-US"/>
              </w:rPr>
              <w:t>:</w:t>
            </w:r>
          </w:p>
          <w:p w14:paraId="03E6EA8C" w14:textId="45C31607" w:rsidR="00CA1B43" w:rsidRPr="00514774" w:rsidRDefault="000C517A" w:rsidP="00D072C3">
            <w:pPr>
              <w:numPr>
                <w:ilvl w:val="0"/>
                <w:numId w:val="12"/>
              </w:numPr>
              <w:rPr>
                <w:rFonts w:ascii="Arial" w:hAnsi="Arial" w:cs="Arial"/>
                <w:color w:val="4B4B4B"/>
                <w:sz w:val="20"/>
                <w:szCs w:val="20"/>
                <w:u w:val="single"/>
                <w:lang w:val="en-US"/>
              </w:rPr>
            </w:pPr>
            <w:hyperlink r:id="rId38" w:history="1">
              <w:r w:rsidR="00B221AA" w:rsidRPr="00514774">
                <w:rPr>
                  <w:rFonts w:ascii="Arial" w:hAnsi="Arial" w:cs="Arial"/>
                  <w:color w:val="4B4B4B"/>
                  <w:sz w:val="20"/>
                  <w:szCs w:val="20"/>
                  <w:u w:val="single"/>
                  <w:lang w:val="en-US"/>
                </w:rPr>
                <w:t>www.</w:t>
              </w:r>
              <w:r w:rsidR="00CA1B43" w:rsidRPr="00514774">
                <w:rPr>
                  <w:rFonts w:ascii="Arial" w:hAnsi="Arial" w:cs="Arial"/>
                  <w:color w:val="4B4B4B"/>
                  <w:sz w:val="20"/>
                  <w:szCs w:val="20"/>
                  <w:u w:val="single"/>
                  <w:lang w:val="en-US"/>
                </w:rPr>
                <w:t>tutor2u.net/psychology/reference/research-methods-key-term-glossary</w:t>
              </w:r>
            </w:hyperlink>
          </w:p>
          <w:p w14:paraId="4CC0A851" w14:textId="361B1C42" w:rsidR="00CA1B43" w:rsidRPr="00514774" w:rsidRDefault="000C517A" w:rsidP="00D072C3">
            <w:pPr>
              <w:numPr>
                <w:ilvl w:val="0"/>
                <w:numId w:val="12"/>
              </w:numPr>
              <w:rPr>
                <w:rFonts w:ascii="Arial" w:hAnsi="Arial" w:cs="Arial"/>
                <w:color w:val="4B4B4B"/>
                <w:sz w:val="20"/>
                <w:szCs w:val="20"/>
                <w:u w:val="single"/>
                <w:lang w:val="en-US"/>
              </w:rPr>
            </w:pPr>
            <w:hyperlink r:id="rId39" w:history="1">
              <w:r w:rsidR="00B221AA" w:rsidRPr="00514774">
                <w:rPr>
                  <w:rFonts w:ascii="Arial" w:hAnsi="Arial" w:cs="Arial"/>
                  <w:color w:val="4B4B4B"/>
                  <w:sz w:val="20"/>
                  <w:szCs w:val="20"/>
                  <w:u w:val="single"/>
                  <w:lang w:val="en-US"/>
                </w:rPr>
                <w:t>www.</w:t>
              </w:r>
              <w:r w:rsidR="00CA1B43" w:rsidRPr="00514774">
                <w:rPr>
                  <w:rFonts w:ascii="Arial" w:hAnsi="Arial" w:cs="Arial"/>
                  <w:color w:val="4B4B4B"/>
                  <w:sz w:val="20"/>
                  <w:szCs w:val="20"/>
                  <w:u w:val="single"/>
                  <w:lang w:val="en-US"/>
                </w:rPr>
                <w:t>simplypsychology.org/research-methods.html</w:t>
              </w:r>
            </w:hyperlink>
          </w:p>
          <w:p w14:paraId="020A3C1A" w14:textId="1DE7B3C5" w:rsidR="00CA1B43" w:rsidRPr="00060E25" w:rsidRDefault="00296839" w:rsidP="00C16FB8">
            <w:pPr>
              <w:spacing w:before="120"/>
              <w:rPr>
                <w:rFonts w:ascii="Arial" w:hAnsi="Arial" w:cs="Arial"/>
                <w:sz w:val="20"/>
                <w:szCs w:val="20"/>
                <w:lang w:val="en-US"/>
              </w:rPr>
            </w:pPr>
            <w:r>
              <w:rPr>
                <w:rFonts w:ascii="Arial" w:hAnsi="Arial" w:cs="Arial"/>
                <w:sz w:val="20"/>
                <w:szCs w:val="20"/>
                <w:lang w:val="en-US"/>
              </w:rPr>
              <w:t>L</w:t>
            </w:r>
            <w:r w:rsidR="00CA1B43" w:rsidRPr="00060E25">
              <w:rPr>
                <w:rFonts w:ascii="Arial" w:hAnsi="Arial" w:cs="Arial"/>
                <w:sz w:val="20"/>
                <w:szCs w:val="20"/>
                <w:lang w:val="en-US"/>
              </w:rPr>
              <w:t>earners complete this self</w:t>
            </w:r>
            <w:r w:rsidR="002277B8" w:rsidRPr="00060E25">
              <w:rPr>
                <w:rFonts w:ascii="Arial" w:hAnsi="Arial" w:cs="Arial"/>
                <w:sz w:val="20"/>
                <w:szCs w:val="20"/>
                <w:lang w:val="en-US"/>
              </w:rPr>
              <w:t>-</w:t>
            </w:r>
            <w:r w:rsidR="00CA1B43" w:rsidRPr="00060E25">
              <w:rPr>
                <w:rFonts w:ascii="Arial" w:hAnsi="Arial" w:cs="Arial"/>
                <w:sz w:val="20"/>
                <w:szCs w:val="20"/>
                <w:lang w:val="en-US"/>
              </w:rPr>
              <w:t xml:space="preserve">assessment: </w:t>
            </w:r>
            <w:hyperlink r:id="rId40" w:history="1">
              <w:r w:rsidR="00CA1B43" w:rsidRPr="00E55333">
                <w:rPr>
                  <w:rFonts w:ascii="Arial" w:hAnsi="Arial" w:cs="Arial"/>
                  <w:color w:val="4B4B4B"/>
                  <w:sz w:val="20"/>
                  <w:szCs w:val="20"/>
                  <w:u w:val="single"/>
                  <w:lang w:val="en-US"/>
                </w:rPr>
                <w:t>www.tutor2u.net/psychology/reference/correlations-revision-quiz</w:t>
              </w:r>
            </w:hyperlink>
            <w:r w:rsidR="00E55333">
              <w:rPr>
                <w:rFonts w:ascii="Arial" w:hAnsi="Arial" w:cs="Arial"/>
                <w:color w:val="4B4B4B"/>
                <w:sz w:val="20"/>
                <w:szCs w:val="20"/>
                <w:lang w:val="en-US"/>
              </w:rPr>
              <w:t xml:space="preserve"> </w:t>
            </w:r>
            <w:r w:rsidR="00805B26" w:rsidRPr="00060E25">
              <w:rPr>
                <w:rFonts w:ascii="Arial" w:hAnsi="Arial" w:cs="Arial"/>
                <w:b/>
                <w:bCs/>
                <w:sz w:val="20"/>
                <w:szCs w:val="20"/>
                <w:lang w:val="en-US"/>
              </w:rPr>
              <w:t>(F)</w:t>
            </w:r>
          </w:p>
        </w:tc>
      </w:tr>
      <w:tr w:rsidR="00CA1B43" w:rsidRPr="00CA1B43" w14:paraId="0E28ADB9"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705E4869" w14:textId="77777777" w:rsidR="00CA1B43" w:rsidRPr="00CA1B43" w:rsidRDefault="00CA1B43" w:rsidP="00B87D8D">
            <w:pPr>
              <w:spacing w:after="120"/>
              <w:rPr>
                <w:rFonts w:ascii="Arial" w:hAnsi="Arial" w:cs="Arial"/>
                <w:sz w:val="20"/>
                <w:szCs w:val="20"/>
              </w:rPr>
            </w:pPr>
            <w:r w:rsidRPr="00CA1B43">
              <w:rPr>
                <w:rFonts w:ascii="Arial" w:hAnsi="Arial" w:cs="Arial"/>
                <w:sz w:val="20"/>
                <w:szCs w:val="20"/>
              </w:rPr>
              <w:lastRenderedPageBreak/>
              <w:t>Research methods</w:t>
            </w:r>
          </w:p>
          <w:p w14:paraId="6C0CE41F" w14:textId="77777777" w:rsidR="00CA1B43" w:rsidRP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Experiments</w:t>
            </w:r>
          </w:p>
          <w:p w14:paraId="45985C64" w14:textId="77777777" w:rsidR="00CA1B43" w:rsidRP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Experimental design</w:t>
            </w:r>
          </w:p>
          <w:p w14:paraId="011D4E29" w14:textId="77777777" w:rsidR="00CA1B43" w:rsidRP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Controlling of variables</w:t>
            </w:r>
          </w:p>
          <w:p w14:paraId="5C4C2899" w14:textId="77777777" w:rsidR="00CA1B43" w:rsidRP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Validity</w:t>
            </w:r>
          </w:p>
          <w:p w14:paraId="70BE6E24" w14:textId="77777777" w:rsidR="00CA1B43" w:rsidRP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Reliability</w:t>
            </w:r>
          </w:p>
          <w:p w14:paraId="54944A59" w14:textId="77777777" w:rsidR="00CA1B43" w:rsidRP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Replicability</w:t>
            </w:r>
          </w:p>
          <w:p w14:paraId="34D34AFF" w14:textId="77777777" w:rsidR="00CA1B43" w:rsidRDefault="00CA1B43" w:rsidP="00B87D8D">
            <w:pPr>
              <w:numPr>
                <w:ilvl w:val="0"/>
                <w:numId w:val="67"/>
              </w:numPr>
              <w:ind w:left="284" w:hanging="284"/>
              <w:rPr>
                <w:rFonts w:ascii="Arial" w:hAnsi="Arial" w:cs="Arial"/>
                <w:sz w:val="20"/>
                <w:szCs w:val="20"/>
              </w:rPr>
            </w:pPr>
            <w:r w:rsidRPr="00CA1B43">
              <w:rPr>
                <w:rFonts w:ascii="Arial" w:hAnsi="Arial" w:cs="Arial"/>
                <w:sz w:val="20"/>
                <w:szCs w:val="20"/>
              </w:rPr>
              <w:t>Standardisation</w:t>
            </w:r>
          </w:p>
          <w:p w14:paraId="57F50821" w14:textId="0F16BA77" w:rsidR="00805B26" w:rsidRPr="00CA1B43" w:rsidRDefault="00805B26" w:rsidP="00D22D5B">
            <w:pPr>
              <w:spacing w:before="120"/>
              <w:rPr>
                <w:rFonts w:ascii="Arial" w:hAnsi="Arial" w:cs="Arial"/>
                <w:sz w:val="20"/>
                <w:szCs w:val="20"/>
              </w:rPr>
            </w:pPr>
            <w:r w:rsidRPr="00CA1B43">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6E45C4FC" w14:textId="57747A92" w:rsidR="00CA1B43" w:rsidRPr="00CA1B43" w:rsidRDefault="00CA1B43" w:rsidP="00CA1B43">
            <w:pPr>
              <w:rPr>
                <w:rFonts w:ascii="Arial" w:hAnsi="Arial" w:cs="Arial"/>
                <w:sz w:val="20"/>
                <w:szCs w:val="20"/>
              </w:rPr>
            </w:pPr>
            <w:r w:rsidRPr="00CA1B43">
              <w:rPr>
                <w:rFonts w:ascii="Arial" w:hAnsi="Arial" w:cs="Arial"/>
                <w:sz w:val="20"/>
                <w:szCs w:val="20"/>
              </w:rPr>
              <w:t xml:space="preserve">Learners </w:t>
            </w:r>
            <w:r w:rsidR="002301C0">
              <w:rPr>
                <w:rFonts w:ascii="Arial" w:hAnsi="Arial" w:cs="Arial"/>
                <w:sz w:val="20"/>
                <w:szCs w:val="20"/>
              </w:rPr>
              <w:t>can</w:t>
            </w:r>
            <w:r w:rsidRPr="00CA1B43">
              <w:rPr>
                <w:rFonts w:ascii="Arial" w:hAnsi="Arial" w:cs="Arial"/>
                <w:sz w:val="20"/>
                <w:szCs w:val="20"/>
              </w:rPr>
              <w:t xml:space="preserve"> describe, explain and identify issues affecting the validity and reliability of experiments.</w:t>
            </w:r>
          </w:p>
        </w:tc>
        <w:tc>
          <w:tcPr>
            <w:tcW w:w="10200" w:type="dxa"/>
            <w:tcBorders>
              <w:top w:val="single" w:sz="4" w:space="0" w:color="E21951"/>
              <w:left w:val="single" w:sz="4" w:space="0" w:color="E21951"/>
              <w:bottom w:val="single" w:sz="4" w:space="0" w:color="E21951"/>
              <w:right w:val="single" w:sz="4" w:space="0" w:color="E21951"/>
            </w:tcBorders>
          </w:tcPr>
          <w:p w14:paraId="05A2E013" w14:textId="5CE850E6" w:rsidR="00CA1B43" w:rsidRPr="00CA1B43" w:rsidRDefault="00CA1B43" w:rsidP="00C16FB8">
            <w:pPr>
              <w:spacing w:after="120"/>
              <w:rPr>
                <w:rFonts w:ascii="Arial" w:hAnsi="Arial" w:cs="Arial"/>
                <w:sz w:val="20"/>
                <w:szCs w:val="20"/>
              </w:rPr>
            </w:pPr>
            <w:r w:rsidRPr="00CA1B43">
              <w:rPr>
                <w:rFonts w:ascii="Arial" w:hAnsi="Arial" w:cs="Arial"/>
                <w:sz w:val="20"/>
                <w:szCs w:val="20"/>
              </w:rPr>
              <w:t>Explain the concepts of ‘validity’ and ‘reliability’.</w:t>
            </w:r>
          </w:p>
          <w:p w14:paraId="0D09FD0C" w14:textId="4BE29170" w:rsidR="00CA1B43" w:rsidRPr="00CA1B43" w:rsidRDefault="00CA1B43" w:rsidP="00C16FB8">
            <w:pPr>
              <w:spacing w:before="120" w:after="120"/>
              <w:rPr>
                <w:rFonts w:ascii="Arial" w:hAnsi="Arial" w:cs="Arial"/>
                <w:sz w:val="20"/>
                <w:szCs w:val="20"/>
                <w:lang w:val="en-US"/>
              </w:rPr>
            </w:pPr>
            <w:r w:rsidRPr="00CA1B43">
              <w:rPr>
                <w:rFonts w:ascii="Arial" w:hAnsi="Arial" w:cs="Arial"/>
                <w:b/>
                <w:bCs/>
                <w:sz w:val="20"/>
                <w:szCs w:val="20"/>
                <w:lang w:val="en-US"/>
              </w:rPr>
              <w:t xml:space="preserve">Extension </w:t>
            </w:r>
            <w:r w:rsidR="002277B8">
              <w:rPr>
                <w:rFonts w:ascii="Arial" w:hAnsi="Arial" w:cs="Arial"/>
                <w:b/>
                <w:bCs/>
                <w:sz w:val="20"/>
                <w:szCs w:val="20"/>
                <w:lang w:val="en-US"/>
              </w:rPr>
              <w:t>a</w:t>
            </w:r>
            <w:r w:rsidRPr="00CA1B43">
              <w:rPr>
                <w:rFonts w:ascii="Arial" w:hAnsi="Arial" w:cs="Arial"/>
                <w:b/>
                <w:bCs/>
                <w:sz w:val="20"/>
                <w:szCs w:val="20"/>
                <w:lang w:val="en-US"/>
              </w:rPr>
              <w:t>ctivity:</w:t>
            </w:r>
            <w:r w:rsidRPr="00CA1B43">
              <w:rPr>
                <w:rFonts w:ascii="Arial" w:hAnsi="Arial" w:cs="Arial"/>
                <w:sz w:val="20"/>
                <w:szCs w:val="20"/>
                <w:lang w:val="en-US"/>
              </w:rPr>
              <w:t xml:space="preserve"> </w:t>
            </w:r>
            <w:r w:rsidR="00E55333">
              <w:rPr>
                <w:rFonts w:ascii="Arial" w:hAnsi="Arial" w:cs="Arial"/>
                <w:sz w:val="20"/>
                <w:szCs w:val="20"/>
              </w:rPr>
              <w:t>l</w:t>
            </w:r>
            <w:r w:rsidR="00296839">
              <w:rPr>
                <w:rFonts w:ascii="Arial" w:hAnsi="Arial" w:cs="Arial"/>
                <w:sz w:val="20"/>
                <w:szCs w:val="20"/>
              </w:rPr>
              <w:t>earners suggest</w:t>
            </w:r>
            <w:r w:rsidRPr="00CA1B43">
              <w:rPr>
                <w:rFonts w:ascii="Arial" w:hAnsi="Arial" w:cs="Arial"/>
                <w:sz w:val="20"/>
                <w:szCs w:val="20"/>
              </w:rPr>
              <w:t xml:space="preserve"> how we can ensure validity and reliability in psychological research.</w:t>
            </w:r>
            <w:r w:rsidRPr="00CA1B43">
              <w:rPr>
                <w:rFonts w:ascii="Arial" w:hAnsi="Arial" w:cs="Arial"/>
                <w:sz w:val="20"/>
                <w:szCs w:val="20"/>
                <w:lang w:val="en-US"/>
              </w:rPr>
              <w:t xml:space="preserve"> Reiterate the importance of evaluating psychological research with these concepts in mind.</w:t>
            </w:r>
          </w:p>
          <w:p w14:paraId="78D14A0B" w14:textId="2C7DF6D1" w:rsidR="00CA1B43" w:rsidRPr="00CA1B43" w:rsidRDefault="00007E5F" w:rsidP="00C16FB8">
            <w:pPr>
              <w:spacing w:before="120" w:after="120"/>
              <w:rPr>
                <w:rFonts w:ascii="Arial" w:hAnsi="Arial" w:cs="Arial"/>
                <w:sz w:val="20"/>
                <w:szCs w:val="20"/>
                <w:lang w:val="en-US"/>
              </w:rPr>
            </w:pPr>
            <w:r>
              <w:rPr>
                <w:rFonts w:ascii="Arial" w:hAnsi="Arial" w:cs="Arial"/>
                <w:sz w:val="20"/>
                <w:szCs w:val="20"/>
              </w:rPr>
              <w:t>Discuss</w:t>
            </w:r>
            <w:r w:rsidR="00CA1B43" w:rsidRPr="00CA1B43">
              <w:rPr>
                <w:rFonts w:ascii="Arial" w:hAnsi="Arial" w:cs="Arial"/>
                <w:sz w:val="20"/>
                <w:szCs w:val="20"/>
              </w:rPr>
              <w:t xml:space="preserve"> the importance of controlling variables to enhance validity, explaining the significance of extraneous, uncontrolled, participant and situational variables and how they can distort validit</w:t>
            </w:r>
            <w:r>
              <w:rPr>
                <w:rFonts w:ascii="Arial" w:hAnsi="Arial" w:cs="Arial"/>
                <w:sz w:val="20"/>
                <w:szCs w:val="20"/>
              </w:rPr>
              <w:t>y</w:t>
            </w:r>
            <w:r w:rsidR="00CA1B43" w:rsidRPr="00CA1B43">
              <w:rPr>
                <w:rFonts w:ascii="Arial" w:hAnsi="Arial" w:cs="Arial"/>
                <w:sz w:val="20"/>
                <w:szCs w:val="20"/>
              </w:rPr>
              <w:t>.</w:t>
            </w:r>
          </w:p>
          <w:p w14:paraId="33924C2B" w14:textId="777289E9" w:rsidR="00CA1B43" w:rsidRPr="00060E25" w:rsidRDefault="00007E5F" w:rsidP="00C16FB8">
            <w:pPr>
              <w:spacing w:before="120" w:after="120"/>
              <w:rPr>
                <w:rFonts w:ascii="Arial" w:hAnsi="Arial" w:cs="Arial"/>
                <w:sz w:val="20"/>
                <w:szCs w:val="20"/>
                <w:lang w:val="en-US"/>
              </w:rPr>
            </w:pPr>
            <w:r>
              <w:rPr>
                <w:rFonts w:ascii="Arial" w:hAnsi="Arial" w:cs="Arial"/>
                <w:sz w:val="20"/>
                <w:szCs w:val="20"/>
              </w:rPr>
              <w:t>Explain</w:t>
            </w:r>
            <w:r w:rsidR="00CA1B43" w:rsidRPr="00CA1B43">
              <w:rPr>
                <w:rFonts w:ascii="Arial" w:hAnsi="Arial" w:cs="Arial"/>
                <w:sz w:val="20"/>
                <w:szCs w:val="20"/>
              </w:rPr>
              <w:t xml:space="preserve"> the importance of </w:t>
            </w:r>
            <w:r w:rsidR="00CA1B43" w:rsidRPr="00CA1B43">
              <w:rPr>
                <w:rFonts w:ascii="Arial" w:hAnsi="Arial" w:cs="Arial"/>
                <w:sz w:val="20"/>
                <w:szCs w:val="20"/>
                <w:lang w:val="en-US"/>
              </w:rPr>
              <w:t xml:space="preserve">the necessity of replicating experimental research to check the reliability and the </w:t>
            </w:r>
            <w:r w:rsidR="00CA1B43" w:rsidRPr="00060E25">
              <w:rPr>
                <w:rFonts w:ascii="Arial" w:hAnsi="Arial" w:cs="Arial"/>
                <w:sz w:val="20"/>
                <w:szCs w:val="20"/>
                <w:lang w:val="en-US"/>
              </w:rPr>
              <w:t>validity of the research. Consider ways that research could be unreliable and share key term</w:t>
            </w:r>
            <w:r w:rsidRPr="00060E25">
              <w:rPr>
                <w:rFonts w:ascii="Arial" w:hAnsi="Arial" w:cs="Arial"/>
                <w:sz w:val="20"/>
                <w:szCs w:val="20"/>
                <w:lang w:val="en-US"/>
              </w:rPr>
              <w:t>s</w:t>
            </w:r>
            <w:r w:rsidR="00CA1B43" w:rsidRPr="00060E25">
              <w:rPr>
                <w:rFonts w:ascii="Arial" w:hAnsi="Arial" w:cs="Arial"/>
                <w:sz w:val="20"/>
                <w:szCs w:val="20"/>
                <w:lang w:val="en-US"/>
              </w:rPr>
              <w:t>, including;</w:t>
            </w:r>
            <w:r w:rsidR="00CA1B43" w:rsidRPr="00060E25">
              <w:rPr>
                <w:rFonts w:ascii="Arial" w:hAnsi="Arial" w:cs="Arial"/>
                <w:color w:val="000000" w:themeColor="text1"/>
                <w:sz w:val="20"/>
                <w:szCs w:val="20"/>
                <w:lang w:val="en-US"/>
              </w:rPr>
              <w:t xml:space="preserve"> types of reliability that can be tested – inter-rater reliability/inter-observer, split half and test-retest for </w:t>
            </w:r>
            <w:r w:rsidR="008224A6" w:rsidRPr="00060E25">
              <w:rPr>
                <w:rFonts w:ascii="Arial" w:hAnsi="Arial" w:cs="Arial"/>
                <w:color w:val="000000" w:themeColor="text1"/>
                <w:sz w:val="20"/>
                <w:szCs w:val="20"/>
                <w:lang w:val="en-US"/>
              </w:rPr>
              <w:t>learners</w:t>
            </w:r>
            <w:r w:rsidR="00CA1B43" w:rsidRPr="00060E25">
              <w:rPr>
                <w:rFonts w:ascii="Arial" w:hAnsi="Arial" w:cs="Arial"/>
                <w:color w:val="000000" w:themeColor="text1"/>
                <w:sz w:val="20"/>
                <w:szCs w:val="20"/>
                <w:lang w:val="en-US"/>
              </w:rPr>
              <w:t xml:space="preserve"> to capture in their notes/glossaries.</w:t>
            </w:r>
          </w:p>
          <w:p w14:paraId="02FD02E1" w14:textId="3A45BBF1" w:rsidR="00CA1B43" w:rsidRPr="00060E25" w:rsidRDefault="00CA1B43" w:rsidP="00C16FB8">
            <w:pPr>
              <w:spacing w:before="120" w:after="120"/>
              <w:rPr>
                <w:rFonts w:ascii="Arial" w:hAnsi="Arial" w:cs="Arial"/>
                <w:sz w:val="20"/>
                <w:szCs w:val="20"/>
              </w:rPr>
            </w:pPr>
            <w:r w:rsidRPr="00060E25">
              <w:rPr>
                <w:rFonts w:ascii="Arial" w:hAnsi="Arial" w:cs="Arial"/>
                <w:sz w:val="20"/>
                <w:szCs w:val="20"/>
              </w:rPr>
              <w:t>Write the term ‘standardisation’ and ask learners what this means and how it can be used to enhance the validity and reliability of research in turn. Refer back to correlations covered previously and explain the connection between the two.</w:t>
            </w:r>
          </w:p>
          <w:p w14:paraId="7EC0EE7D" w14:textId="0021B59F" w:rsidR="00CA1B43" w:rsidRPr="00060E25" w:rsidRDefault="00CA1B43" w:rsidP="00C16FB8">
            <w:pPr>
              <w:spacing w:before="120" w:after="120"/>
              <w:jc w:val="both"/>
              <w:rPr>
                <w:rFonts w:ascii="Arial" w:hAnsi="Arial" w:cs="Arial"/>
                <w:sz w:val="20"/>
                <w:szCs w:val="20"/>
                <w:lang w:val="en-US"/>
              </w:rPr>
            </w:pPr>
            <w:r w:rsidRPr="00060E25">
              <w:rPr>
                <w:rFonts w:ascii="Arial" w:hAnsi="Arial" w:cs="Arial"/>
                <w:sz w:val="20"/>
                <w:szCs w:val="20"/>
                <w:lang w:val="en-US"/>
              </w:rPr>
              <w:t xml:space="preserve">Return to the different types of experiments. </w:t>
            </w:r>
            <w:r w:rsidR="00EB4B9C">
              <w:rPr>
                <w:rFonts w:ascii="Arial" w:hAnsi="Arial" w:cs="Arial"/>
                <w:sz w:val="20"/>
                <w:szCs w:val="20"/>
                <w:lang w:val="en-US"/>
              </w:rPr>
              <w:t>L</w:t>
            </w:r>
            <w:r w:rsidR="00EB4B9C" w:rsidRPr="00144AA1">
              <w:rPr>
                <w:rFonts w:ascii="Arial" w:hAnsi="Arial" w:cs="Arial"/>
                <w:sz w:val="20"/>
                <w:szCs w:val="20"/>
              </w:rPr>
              <w:t>earners</w:t>
            </w:r>
            <w:r w:rsidRPr="00060E25">
              <w:rPr>
                <w:rFonts w:ascii="Arial" w:hAnsi="Arial" w:cs="Arial"/>
                <w:sz w:val="20"/>
                <w:szCs w:val="20"/>
                <w:lang w:val="en-US"/>
              </w:rPr>
              <w:t xml:space="preserve"> consider examples of the various extraneous variables that would need to be controlled in each case. </w:t>
            </w:r>
            <w:r w:rsidR="00BE3E83">
              <w:rPr>
                <w:rFonts w:ascii="Arial" w:hAnsi="Arial" w:cs="Arial"/>
                <w:sz w:val="20"/>
                <w:szCs w:val="20"/>
                <w:lang w:val="en-US"/>
              </w:rPr>
              <w:t>L</w:t>
            </w:r>
            <w:r w:rsidR="008224A6" w:rsidRPr="00060E25">
              <w:rPr>
                <w:rFonts w:ascii="Arial" w:hAnsi="Arial" w:cs="Arial"/>
                <w:sz w:val="20"/>
                <w:szCs w:val="20"/>
                <w:lang w:val="en-US"/>
              </w:rPr>
              <w:t>earners</w:t>
            </w:r>
            <w:r w:rsidRPr="00060E25">
              <w:rPr>
                <w:rFonts w:ascii="Arial" w:hAnsi="Arial" w:cs="Arial"/>
                <w:sz w:val="20"/>
                <w:szCs w:val="20"/>
                <w:lang w:val="en-US"/>
              </w:rPr>
              <w:t xml:space="preserve"> create tables (or bullet points) and consider the strengths and </w:t>
            </w:r>
            <w:r w:rsidRPr="00060E25">
              <w:rPr>
                <w:rFonts w:ascii="Arial" w:hAnsi="Arial" w:cs="Arial"/>
                <w:sz w:val="20"/>
                <w:szCs w:val="20"/>
                <w:lang w:val="en-US"/>
              </w:rPr>
              <w:lastRenderedPageBreak/>
              <w:t xml:space="preserve">weaknesses of each type considering the ability to control variables, </w:t>
            </w:r>
            <w:proofErr w:type="spellStart"/>
            <w:r w:rsidRPr="00060E25">
              <w:rPr>
                <w:rFonts w:ascii="Arial" w:hAnsi="Arial" w:cs="Arial"/>
                <w:sz w:val="20"/>
                <w:szCs w:val="20"/>
                <w:lang w:val="en-US"/>
              </w:rPr>
              <w:t>standardi</w:t>
            </w:r>
            <w:r w:rsidR="008224A6" w:rsidRPr="00060E25">
              <w:rPr>
                <w:rFonts w:ascii="Arial" w:hAnsi="Arial" w:cs="Arial"/>
                <w:sz w:val="20"/>
                <w:szCs w:val="20"/>
                <w:lang w:val="en-US"/>
              </w:rPr>
              <w:t>s</w:t>
            </w:r>
            <w:r w:rsidRPr="00060E25">
              <w:rPr>
                <w:rFonts w:ascii="Arial" w:hAnsi="Arial" w:cs="Arial"/>
                <w:sz w:val="20"/>
                <w:szCs w:val="20"/>
                <w:lang w:val="en-US"/>
              </w:rPr>
              <w:t>e</w:t>
            </w:r>
            <w:proofErr w:type="spellEnd"/>
            <w:r w:rsidRPr="00060E25">
              <w:rPr>
                <w:rFonts w:ascii="Arial" w:hAnsi="Arial" w:cs="Arial"/>
                <w:sz w:val="20"/>
                <w:szCs w:val="20"/>
                <w:lang w:val="en-US"/>
              </w:rPr>
              <w:t xml:space="preserve"> and replicate each in turn and share ideas. Supplement/correct as necessary.</w:t>
            </w:r>
          </w:p>
          <w:p w14:paraId="3316E05A" w14:textId="18C5B590" w:rsidR="00CA1B43" w:rsidRPr="00060E25" w:rsidRDefault="00CA1B43" w:rsidP="00E3762B">
            <w:pPr>
              <w:spacing w:before="120"/>
              <w:rPr>
                <w:rFonts w:ascii="Arial" w:hAnsi="Arial" w:cs="Arial"/>
                <w:sz w:val="20"/>
                <w:szCs w:val="20"/>
              </w:rPr>
            </w:pPr>
            <w:r w:rsidRPr="00060E25">
              <w:rPr>
                <w:rFonts w:ascii="Arial" w:hAnsi="Arial" w:cs="Arial"/>
                <w:sz w:val="20"/>
                <w:szCs w:val="20"/>
              </w:rPr>
              <w:t xml:space="preserve">Explain ‘experimental conditions’ </w:t>
            </w:r>
            <w:r w:rsidRPr="00060E25">
              <w:rPr>
                <w:rFonts w:ascii="Arial" w:hAnsi="Arial" w:cs="Arial"/>
                <w:sz w:val="20"/>
                <w:szCs w:val="20"/>
                <w:lang w:val="en-US"/>
              </w:rPr>
              <w:t xml:space="preserve">in relation to the IV </w:t>
            </w:r>
            <w:r w:rsidRPr="00060E25">
              <w:rPr>
                <w:rFonts w:ascii="Arial" w:hAnsi="Arial" w:cs="Arial"/>
                <w:sz w:val="20"/>
                <w:szCs w:val="20"/>
              </w:rPr>
              <w:t xml:space="preserve">and share an example of a study with two or three conditions. Issue </w:t>
            </w:r>
            <w:r w:rsidR="0092492B" w:rsidRPr="00060E25">
              <w:rPr>
                <w:rFonts w:ascii="Arial" w:hAnsi="Arial" w:cs="Arial"/>
                <w:sz w:val="20"/>
                <w:szCs w:val="20"/>
              </w:rPr>
              <w:t>learners</w:t>
            </w:r>
            <w:r w:rsidRPr="00060E25">
              <w:rPr>
                <w:rFonts w:ascii="Arial" w:hAnsi="Arial" w:cs="Arial"/>
                <w:sz w:val="20"/>
                <w:szCs w:val="20"/>
              </w:rPr>
              <w:t xml:space="preserve"> with coloured counters, describe and explain the differences between experimental designs, namely independent measures, matched pairs and repeated measures respectively. Using the counters, introduce the concepts of:</w:t>
            </w:r>
          </w:p>
          <w:p w14:paraId="0FA9A96D" w14:textId="77777777" w:rsidR="00CA1B43" w:rsidRPr="00060E25" w:rsidRDefault="00CA1B43" w:rsidP="00D072C3">
            <w:pPr>
              <w:numPr>
                <w:ilvl w:val="0"/>
                <w:numId w:val="12"/>
              </w:numPr>
              <w:rPr>
                <w:rFonts w:ascii="Arial" w:hAnsi="Arial" w:cs="Arial"/>
                <w:sz w:val="20"/>
                <w:szCs w:val="20"/>
              </w:rPr>
            </w:pPr>
            <w:r w:rsidRPr="00060E25">
              <w:rPr>
                <w:rFonts w:ascii="Arial" w:hAnsi="Arial" w:cs="Arial"/>
                <w:sz w:val="20"/>
                <w:szCs w:val="20"/>
              </w:rPr>
              <w:t>counterbalancing</w:t>
            </w:r>
          </w:p>
          <w:p w14:paraId="7AD56E12" w14:textId="77777777" w:rsidR="00CA1B43" w:rsidRPr="00060E25" w:rsidRDefault="00CA1B43" w:rsidP="00D072C3">
            <w:pPr>
              <w:numPr>
                <w:ilvl w:val="0"/>
                <w:numId w:val="12"/>
              </w:numPr>
              <w:rPr>
                <w:rFonts w:ascii="Arial" w:hAnsi="Arial" w:cs="Arial"/>
                <w:sz w:val="20"/>
                <w:szCs w:val="20"/>
              </w:rPr>
            </w:pPr>
            <w:r w:rsidRPr="00060E25">
              <w:rPr>
                <w:rFonts w:ascii="Arial" w:hAnsi="Arial" w:cs="Arial"/>
                <w:sz w:val="20"/>
                <w:szCs w:val="20"/>
              </w:rPr>
              <w:t>random allocation</w:t>
            </w:r>
          </w:p>
          <w:p w14:paraId="68ECA092" w14:textId="77777777" w:rsidR="00CA1B43" w:rsidRPr="00060E25" w:rsidRDefault="00CA1B43" w:rsidP="00D072C3">
            <w:pPr>
              <w:numPr>
                <w:ilvl w:val="0"/>
                <w:numId w:val="12"/>
              </w:numPr>
              <w:rPr>
                <w:rFonts w:ascii="Arial" w:hAnsi="Arial" w:cs="Arial"/>
                <w:sz w:val="20"/>
                <w:szCs w:val="20"/>
              </w:rPr>
            </w:pPr>
            <w:r w:rsidRPr="00060E25">
              <w:rPr>
                <w:rFonts w:ascii="Arial" w:hAnsi="Arial" w:cs="Arial"/>
                <w:sz w:val="20"/>
                <w:szCs w:val="20"/>
              </w:rPr>
              <w:t>order effects – both fatigue and practice.</w:t>
            </w:r>
          </w:p>
          <w:p w14:paraId="3849A4FE" w14:textId="3A3C3D65" w:rsidR="00CA1B43" w:rsidRPr="00060E25" w:rsidRDefault="00CA1B43" w:rsidP="00C16FB8">
            <w:pPr>
              <w:spacing w:before="120" w:after="120"/>
              <w:rPr>
                <w:rFonts w:ascii="Arial" w:hAnsi="Arial" w:cs="Arial"/>
                <w:sz w:val="20"/>
                <w:szCs w:val="20"/>
                <w:lang w:val="en-US"/>
              </w:rPr>
            </w:pPr>
            <w:r w:rsidRPr="00060E25">
              <w:rPr>
                <w:rFonts w:ascii="Arial" w:hAnsi="Arial" w:cs="Arial"/>
                <w:sz w:val="20"/>
                <w:szCs w:val="20"/>
                <w:lang w:val="en-US"/>
              </w:rPr>
              <w:t xml:space="preserve">Display the remaining key concepts and relate each to the class discussion </w:t>
            </w:r>
            <w:r w:rsidRPr="00060E25">
              <w:rPr>
                <w:rFonts w:ascii="Arial" w:hAnsi="Arial" w:cs="Arial"/>
                <w:sz w:val="20"/>
                <w:szCs w:val="20"/>
              </w:rPr>
              <w:t>including ecological validity</w:t>
            </w:r>
            <w:r w:rsidRPr="00060E25">
              <w:rPr>
                <w:rFonts w:ascii="Arial" w:hAnsi="Arial" w:cs="Arial"/>
                <w:sz w:val="20"/>
                <w:szCs w:val="20"/>
                <w:lang w:val="en-US"/>
              </w:rPr>
              <w:t>; population validity; objectivity</w:t>
            </w:r>
            <w:r w:rsidR="00415C4F">
              <w:rPr>
                <w:rFonts w:ascii="Arial" w:hAnsi="Arial" w:cs="Arial"/>
                <w:sz w:val="20"/>
                <w:szCs w:val="20"/>
                <w:lang w:val="en-US"/>
              </w:rPr>
              <w:t xml:space="preserve"> </w:t>
            </w:r>
            <w:r w:rsidRPr="00060E25">
              <w:rPr>
                <w:rFonts w:ascii="Arial" w:hAnsi="Arial" w:cs="Arial"/>
                <w:sz w:val="20"/>
                <w:szCs w:val="20"/>
                <w:lang w:val="en-US"/>
              </w:rPr>
              <w:t>/</w:t>
            </w:r>
            <w:r w:rsidR="00415C4F">
              <w:rPr>
                <w:rFonts w:ascii="Arial" w:hAnsi="Arial" w:cs="Arial"/>
                <w:sz w:val="20"/>
                <w:szCs w:val="20"/>
                <w:lang w:val="en-US"/>
              </w:rPr>
              <w:t xml:space="preserve"> </w:t>
            </w:r>
            <w:r w:rsidRPr="00060E25">
              <w:rPr>
                <w:rFonts w:ascii="Arial" w:hAnsi="Arial" w:cs="Arial"/>
                <w:sz w:val="20"/>
                <w:szCs w:val="20"/>
                <w:lang w:val="en-US"/>
              </w:rPr>
              <w:t>subjectivity</w:t>
            </w:r>
            <w:r w:rsidR="00415C4F">
              <w:rPr>
                <w:rFonts w:ascii="Arial" w:hAnsi="Arial" w:cs="Arial"/>
                <w:sz w:val="20"/>
                <w:szCs w:val="20"/>
                <w:lang w:val="en-US"/>
              </w:rPr>
              <w:t>. L</w:t>
            </w:r>
            <w:r w:rsidRPr="00060E25">
              <w:rPr>
                <w:rFonts w:ascii="Arial" w:hAnsi="Arial" w:cs="Arial"/>
                <w:sz w:val="20"/>
                <w:szCs w:val="20"/>
                <w:lang w:val="en-US"/>
              </w:rPr>
              <w:t>earners add to the</w:t>
            </w:r>
            <w:r w:rsidR="00415C4F">
              <w:rPr>
                <w:rFonts w:ascii="Arial" w:hAnsi="Arial" w:cs="Arial"/>
                <w:sz w:val="20"/>
                <w:szCs w:val="20"/>
                <w:lang w:val="en-US"/>
              </w:rPr>
              <w:t>ir</w:t>
            </w:r>
            <w:r w:rsidRPr="00060E25">
              <w:rPr>
                <w:rFonts w:ascii="Arial" w:hAnsi="Arial" w:cs="Arial"/>
                <w:sz w:val="20"/>
                <w:szCs w:val="20"/>
                <w:lang w:val="en-US"/>
              </w:rPr>
              <w:t xml:space="preserve"> glossaries.</w:t>
            </w:r>
          </w:p>
          <w:p w14:paraId="753AE6D6" w14:textId="00855F1C" w:rsidR="00CA1B43" w:rsidRPr="00060E25" w:rsidRDefault="00CA1B43" w:rsidP="00C16FB8">
            <w:pPr>
              <w:spacing w:before="120" w:after="120"/>
              <w:rPr>
                <w:rFonts w:ascii="Arial" w:hAnsi="Arial" w:cs="Arial"/>
                <w:sz w:val="20"/>
                <w:szCs w:val="20"/>
                <w:lang w:val="en-US"/>
              </w:rPr>
            </w:pPr>
            <w:r w:rsidRPr="00060E25">
              <w:rPr>
                <w:rFonts w:ascii="Arial" w:hAnsi="Arial" w:cs="Arial"/>
                <w:sz w:val="20"/>
                <w:szCs w:val="20"/>
              </w:rPr>
              <w:t>Categorise the different types of validity covered so far into ‘internal’ and ‘external’ validity. Introduce the concept of ‘demand characteristics’ (with examples) and learners consider whether this would be classified as an internal or external validity issue.</w:t>
            </w:r>
            <w:r w:rsidRPr="00060E25">
              <w:rPr>
                <w:rFonts w:ascii="Arial" w:hAnsi="Arial" w:cs="Arial"/>
                <w:sz w:val="20"/>
                <w:szCs w:val="20"/>
                <w:lang w:val="en-US"/>
              </w:rPr>
              <w:t xml:space="preserve"> </w:t>
            </w:r>
            <w:r w:rsidR="0018783D" w:rsidRPr="00060E25">
              <w:rPr>
                <w:rFonts w:ascii="Arial" w:hAnsi="Arial" w:cs="Arial"/>
                <w:sz w:val="20"/>
                <w:szCs w:val="20"/>
                <w:lang w:val="en-US"/>
              </w:rPr>
              <w:t>Learners</w:t>
            </w:r>
            <w:r w:rsidRPr="00060E25">
              <w:rPr>
                <w:rFonts w:ascii="Arial" w:hAnsi="Arial" w:cs="Arial"/>
                <w:sz w:val="20"/>
                <w:szCs w:val="20"/>
                <w:lang w:val="en-US"/>
              </w:rPr>
              <w:t xml:space="preserve"> add ‘demand characteristics’ into their tables.</w:t>
            </w:r>
          </w:p>
          <w:p w14:paraId="6FB697DA" w14:textId="31A2CAD9" w:rsidR="00CA1B43" w:rsidRPr="00060E25" w:rsidRDefault="00CA1B43" w:rsidP="00C16FB8">
            <w:pPr>
              <w:spacing w:before="120" w:after="120"/>
              <w:rPr>
                <w:rFonts w:ascii="Arial" w:hAnsi="Arial" w:cs="Arial"/>
                <w:sz w:val="20"/>
                <w:szCs w:val="20"/>
                <w:lang w:val="en-US"/>
              </w:rPr>
            </w:pPr>
            <w:r w:rsidRPr="00060E25">
              <w:rPr>
                <w:rFonts w:ascii="Arial" w:hAnsi="Arial" w:cs="Arial"/>
                <w:b/>
                <w:bCs/>
                <w:sz w:val="20"/>
                <w:szCs w:val="20"/>
                <w:lang w:val="en-US"/>
              </w:rPr>
              <w:t xml:space="preserve">Extension </w:t>
            </w:r>
            <w:r w:rsidR="009946F3" w:rsidRPr="00060E25">
              <w:rPr>
                <w:rFonts w:ascii="Arial" w:hAnsi="Arial" w:cs="Arial"/>
                <w:b/>
                <w:bCs/>
                <w:sz w:val="20"/>
                <w:szCs w:val="20"/>
                <w:lang w:val="en-US"/>
              </w:rPr>
              <w:t>a</w:t>
            </w:r>
            <w:r w:rsidRPr="00060E25">
              <w:rPr>
                <w:rFonts w:ascii="Arial" w:hAnsi="Arial" w:cs="Arial"/>
                <w:b/>
                <w:bCs/>
                <w:sz w:val="20"/>
                <w:szCs w:val="20"/>
                <w:lang w:val="en-US"/>
              </w:rPr>
              <w:t>ctivity:</w:t>
            </w:r>
            <w:r w:rsidRPr="00060E25">
              <w:rPr>
                <w:rFonts w:ascii="Arial" w:hAnsi="Arial" w:cs="Arial"/>
                <w:sz w:val="20"/>
                <w:szCs w:val="20"/>
                <w:lang w:val="en-US"/>
              </w:rPr>
              <w:t xml:space="preserve"> </w:t>
            </w:r>
            <w:r w:rsidR="007A15F5">
              <w:rPr>
                <w:rFonts w:ascii="Arial" w:hAnsi="Arial" w:cs="Arial"/>
                <w:sz w:val="20"/>
                <w:szCs w:val="20"/>
                <w:lang w:val="en-US"/>
              </w:rPr>
              <w:t>s</w:t>
            </w:r>
            <w:r w:rsidRPr="00060E25">
              <w:rPr>
                <w:rFonts w:ascii="Arial" w:hAnsi="Arial" w:cs="Arial"/>
                <w:sz w:val="20"/>
                <w:szCs w:val="20"/>
                <w:lang w:val="en-US"/>
              </w:rPr>
              <w:t>hare some novel research ideas (from previous research conducted)</w:t>
            </w:r>
            <w:r w:rsidR="007A15F5">
              <w:rPr>
                <w:rFonts w:ascii="Arial" w:hAnsi="Arial" w:cs="Arial"/>
                <w:sz w:val="20"/>
                <w:szCs w:val="20"/>
                <w:lang w:val="en-US"/>
              </w:rPr>
              <w:t>. L</w:t>
            </w:r>
            <w:r w:rsidR="0018783D" w:rsidRPr="00060E25">
              <w:rPr>
                <w:rFonts w:ascii="Arial" w:hAnsi="Arial" w:cs="Arial"/>
                <w:sz w:val="20"/>
                <w:szCs w:val="20"/>
                <w:lang w:val="en-US"/>
              </w:rPr>
              <w:t>earners</w:t>
            </w:r>
            <w:r w:rsidRPr="00060E25">
              <w:rPr>
                <w:rFonts w:ascii="Arial" w:hAnsi="Arial" w:cs="Arial"/>
                <w:sz w:val="20"/>
                <w:szCs w:val="20"/>
                <w:lang w:val="en-US"/>
              </w:rPr>
              <w:t xml:space="preserve"> use the key features of the experimental method to design two different experiments, using two different experimental methods to investigate two of the research questions displayed and share.</w:t>
            </w:r>
          </w:p>
          <w:p w14:paraId="6A29FFA2" w14:textId="2AEAB851" w:rsidR="00CA1B43" w:rsidRPr="00060E25" w:rsidRDefault="0018783D" w:rsidP="00C16FB8">
            <w:pPr>
              <w:spacing w:before="120" w:after="120"/>
              <w:rPr>
                <w:rFonts w:ascii="Arial" w:hAnsi="Arial" w:cs="Arial"/>
                <w:sz w:val="20"/>
                <w:szCs w:val="20"/>
                <w:lang w:val="en-US"/>
              </w:rPr>
            </w:pPr>
            <w:r w:rsidRPr="00060E25">
              <w:rPr>
                <w:rFonts w:ascii="Arial" w:hAnsi="Arial" w:cs="Arial"/>
                <w:sz w:val="20"/>
                <w:szCs w:val="20"/>
                <w:lang w:val="en-US"/>
              </w:rPr>
              <w:t>Learners</w:t>
            </w:r>
            <w:r w:rsidR="00CA1B43" w:rsidRPr="00060E25">
              <w:rPr>
                <w:rFonts w:ascii="Arial" w:hAnsi="Arial" w:cs="Arial"/>
                <w:sz w:val="20"/>
                <w:szCs w:val="20"/>
                <w:lang w:val="en-US"/>
              </w:rPr>
              <w:t xml:space="preserve"> select two and divide class to identify and evaluate the strengths</w:t>
            </w:r>
            <w:r w:rsidRPr="00060E25">
              <w:rPr>
                <w:rFonts w:ascii="Arial" w:hAnsi="Arial" w:cs="Arial"/>
                <w:sz w:val="20"/>
                <w:szCs w:val="20"/>
                <w:lang w:val="en-US"/>
              </w:rPr>
              <w:t>,</w:t>
            </w:r>
            <w:r w:rsidR="00CA1B43" w:rsidRPr="00060E25">
              <w:rPr>
                <w:rFonts w:ascii="Arial" w:hAnsi="Arial" w:cs="Arial"/>
                <w:sz w:val="20"/>
                <w:szCs w:val="20"/>
                <w:lang w:val="en-US"/>
              </w:rPr>
              <w:t xml:space="preserve"> weaknesses</w:t>
            </w:r>
            <w:r w:rsidRPr="00060E25">
              <w:rPr>
                <w:rFonts w:ascii="Arial" w:hAnsi="Arial" w:cs="Arial"/>
                <w:sz w:val="20"/>
                <w:szCs w:val="20"/>
                <w:lang w:val="en-US"/>
              </w:rPr>
              <w:t>,</w:t>
            </w:r>
            <w:r w:rsidR="00CA1B43" w:rsidRPr="00060E25">
              <w:rPr>
                <w:rFonts w:ascii="Arial" w:hAnsi="Arial" w:cs="Arial"/>
                <w:sz w:val="20"/>
                <w:szCs w:val="20"/>
                <w:lang w:val="en-US"/>
              </w:rPr>
              <w:t xml:space="preserve"> validity issues</w:t>
            </w:r>
            <w:r w:rsidR="00E86393" w:rsidRPr="00060E25">
              <w:rPr>
                <w:rFonts w:ascii="Arial" w:hAnsi="Arial" w:cs="Arial"/>
                <w:sz w:val="20"/>
                <w:szCs w:val="20"/>
                <w:lang w:val="en-US"/>
              </w:rPr>
              <w:t xml:space="preserve"> and</w:t>
            </w:r>
            <w:r w:rsidR="00CA1B43" w:rsidRPr="00060E25">
              <w:rPr>
                <w:rFonts w:ascii="Arial" w:hAnsi="Arial" w:cs="Arial"/>
                <w:sz w:val="20"/>
                <w:szCs w:val="20"/>
                <w:lang w:val="en-US"/>
              </w:rPr>
              <w:t xml:space="preserve"> reliability issues. Supplement/correct as necessary. </w:t>
            </w:r>
            <w:r w:rsidR="00805B26" w:rsidRPr="00060E25">
              <w:rPr>
                <w:rFonts w:ascii="Arial" w:hAnsi="Arial" w:cs="Arial"/>
                <w:b/>
                <w:bCs/>
                <w:sz w:val="20"/>
                <w:szCs w:val="20"/>
                <w:lang w:val="en-US"/>
              </w:rPr>
              <w:t>(F)</w:t>
            </w:r>
          </w:p>
          <w:p w14:paraId="1BBF1F83" w14:textId="1269109A" w:rsidR="00CA1B43" w:rsidRPr="00CA1B43" w:rsidRDefault="00E86393" w:rsidP="00C16FB8">
            <w:pPr>
              <w:spacing w:before="120"/>
              <w:rPr>
                <w:rFonts w:ascii="Arial" w:hAnsi="Arial" w:cs="Arial"/>
                <w:sz w:val="20"/>
                <w:szCs w:val="20"/>
                <w:lang w:val="en-US"/>
              </w:rPr>
            </w:pPr>
            <w:r w:rsidRPr="00060E25">
              <w:rPr>
                <w:rFonts w:ascii="Arial" w:hAnsi="Arial" w:cs="Arial"/>
                <w:sz w:val="20"/>
                <w:szCs w:val="20"/>
                <w:lang w:val="en-US"/>
              </w:rPr>
              <w:t>L</w:t>
            </w:r>
            <w:r w:rsidR="00CA1B43" w:rsidRPr="00060E25">
              <w:rPr>
                <w:rFonts w:ascii="Arial" w:hAnsi="Arial" w:cs="Arial"/>
                <w:sz w:val="20"/>
                <w:szCs w:val="20"/>
                <w:lang w:val="en-US"/>
              </w:rPr>
              <w:t>earners complete some self</w:t>
            </w:r>
            <w:r w:rsidRPr="00060E25">
              <w:rPr>
                <w:rFonts w:ascii="Arial" w:hAnsi="Arial" w:cs="Arial"/>
                <w:sz w:val="20"/>
                <w:szCs w:val="20"/>
                <w:lang w:val="en-US"/>
              </w:rPr>
              <w:t>-</w:t>
            </w:r>
            <w:r w:rsidR="00CA1B43" w:rsidRPr="00060E25">
              <w:rPr>
                <w:rFonts w:ascii="Arial" w:hAnsi="Arial" w:cs="Arial"/>
                <w:sz w:val="20"/>
                <w:szCs w:val="20"/>
                <w:lang w:val="en-US"/>
              </w:rPr>
              <w:t xml:space="preserve"> assessment activities: </w:t>
            </w:r>
            <w:hyperlink r:id="rId41" w:history="1">
              <w:r w:rsidR="00B221AA" w:rsidRPr="007A15F5">
                <w:rPr>
                  <w:rFonts w:ascii="Arial" w:hAnsi="Arial" w:cs="Arial"/>
                  <w:color w:val="4B4B4B"/>
                  <w:sz w:val="20"/>
                  <w:szCs w:val="20"/>
                  <w:u w:val="single"/>
                  <w:lang w:val="en-US"/>
                </w:rPr>
                <w:t>www.</w:t>
              </w:r>
              <w:r w:rsidR="00CA1B43" w:rsidRPr="007A15F5">
                <w:rPr>
                  <w:rFonts w:ascii="Arial" w:hAnsi="Arial" w:cs="Arial"/>
                  <w:color w:val="4B4B4B"/>
                  <w:sz w:val="20"/>
                  <w:szCs w:val="20"/>
                  <w:u w:val="single"/>
                  <w:lang w:val="en-US"/>
                </w:rPr>
                <w:t>tutor2u.net/psychology/reference/variables-revision-quiz</w:t>
              </w:r>
            </w:hyperlink>
            <w:r w:rsidR="007A15F5">
              <w:rPr>
                <w:rFonts w:ascii="Arial" w:hAnsi="Arial" w:cs="Arial"/>
                <w:b/>
                <w:bCs/>
                <w:sz w:val="20"/>
                <w:szCs w:val="20"/>
                <w:lang w:val="en-US"/>
              </w:rPr>
              <w:t xml:space="preserve"> </w:t>
            </w:r>
            <w:r w:rsidR="00805B26" w:rsidRPr="00060E25">
              <w:rPr>
                <w:rFonts w:ascii="Arial" w:hAnsi="Arial" w:cs="Arial"/>
                <w:b/>
                <w:bCs/>
                <w:sz w:val="20"/>
                <w:szCs w:val="20"/>
                <w:lang w:val="en-US"/>
              </w:rPr>
              <w:t>(F)</w:t>
            </w:r>
          </w:p>
        </w:tc>
      </w:tr>
      <w:tr w:rsidR="00CA1B43" w:rsidRPr="00CA1B43" w14:paraId="029B0009"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2EEF0688" w14:textId="77777777" w:rsidR="00CA1B43" w:rsidRPr="00CA1B43" w:rsidRDefault="00CA1B43" w:rsidP="00D22D5B">
            <w:pPr>
              <w:spacing w:after="120"/>
              <w:rPr>
                <w:rFonts w:ascii="Arial" w:hAnsi="Arial" w:cs="Arial"/>
                <w:sz w:val="20"/>
                <w:szCs w:val="20"/>
              </w:rPr>
            </w:pPr>
            <w:r w:rsidRPr="00CA1B43">
              <w:rPr>
                <w:rFonts w:ascii="Arial" w:hAnsi="Arial" w:cs="Arial"/>
                <w:sz w:val="20"/>
                <w:szCs w:val="20"/>
              </w:rPr>
              <w:lastRenderedPageBreak/>
              <w:t>Research methods</w:t>
            </w:r>
          </w:p>
          <w:p w14:paraId="5DB53B70" w14:textId="77777777" w:rsidR="00CA1B43" w:rsidRPr="00427A30" w:rsidRDefault="00CA1B43" w:rsidP="00D22D5B">
            <w:pPr>
              <w:spacing w:before="120" w:after="120"/>
              <w:contextualSpacing/>
              <w:rPr>
                <w:rFonts w:ascii="Arial" w:hAnsi="Arial" w:cs="Arial"/>
                <w:sz w:val="20"/>
                <w:szCs w:val="20"/>
              </w:rPr>
            </w:pPr>
            <w:r w:rsidRPr="00427A30">
              <w:rPr>
                <w:rFonts w:ascii="Arial" w:hAnsi="Arial" w:cs="Arial"/>
                <w:sz w:val="20"/>
                <w:szCs w:val="20"/>
              </w:rPr>
              <w:t>Types of data</w:t>
            </w:r>
          </w:p>
          <w:p w14:paraId="22DA6D38" w14:textId="0ABA5E03" w:rsidR="00805B26" w:rsidRPr="00CA1B43" w:rsidRDefault="00805B26" w:rsidP="00D22D5B">
            <w:pPr>
              <w:spacing w:before="120"/>
              <w:rPr>
                <w:rFonts w:ascii="Arial" w:hAnsi="Arial" w:cs="Arial"/>
                <w:sz w:val="20"/>
                <w:szCs w:val="20"/>
              </w:rPr>
            </w:pPr>
            <w:r w:rsidRPr="00CA1B43">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309CC0B5" w14:textId="63AEA295" w:rsidR="00CA1B43" w:rsidRPr="00CA1B43" w:rsidRDefault="00CA1B43" w:rsidP="00CA1B43">
            <w:pPr>
              <w:rPr>
                <w:rFonts w:ascii="Arial" w:hAnsi="Arial" w:cs="Arial"/>
                <w:sz w:val="20"/>
                <w:szCs w:val="20"/>
              </w:rPr>
            </w:pPr>
            <w:r w:rsidRPr="00CA1B43">
              <w:rPr>
                <w:rFonts w:ascii="Arial" w:hAnsi="Arial" w:cs="Arial"/>
                <w:sz w:val="20"/>
                <w:szCs w:val="20"/>
              </w:rPr>
              <w:t>Learners can describe, explain and evaluate quantitative and qualitative data and conduct some data analysis.</w:t>
            </w:r>
          </w:p>
        </w:tc>
        <w:tc>
          <w:tcPr>
            <w:tcW w:w="10200" w:type="dxa"/>
            <w:tcBorders>
              <w:top w:val="single" w:sz="4" w:space="0" w:color="E21951"/>
              <w:left w:val="single" w:sz="4" w:space="0" w:color="E21951"/>
              <w:bottom w:val="single" w:sz="4" w:space="0" w:color="E21951"/>
              <w:right w:val="single" w:sz="4" w:space="0" w:color="E21951"/>
            </w:tcBorders>
          </w:tcPr>
          <w:p w14:paraId="08999E8C" w14:textId="3DA028A3" w:rsidR="00CA1B43" w:rsidRPr="00060E25" w:rsidRDefault="00CA1B43" w:rsidP="00D523DF">
            <w:pPr>
              <w:spacing w:after="120"/>
              <w:rPr>
                <w:rFonts w:ascii="Arial" w:hAnsi="Arial" w:cs="Arial"/>
                <w:sz w:val="20"/>
                <w:szCs w:val="20"/>
              </w:rPr>
            </w:pPr>
            <w:r w:rsidRPr="00060E25">
              <w:rPr>
                <w:rFonts w:ascii="Arial" w:hAnsi="Arial" w:cs="Arial"/>
                <w:sz w:val="20"/>
                <w:szCs w:val="20"/>
              </w:rPr>
              <w:t>Ask learners what they know and understand of quantitative and qualitative data.</w:t>
            </w:r>
          </w:p>
          <w:p w14:paraId="03A92AB1" w14:textId="5FE7BBD9" w:rsidR="00CA1B43" w:rsidRPr="00060E25" w:rsidRDefault="00CA1B43" w:rsidP="00D523DF">
            <w:pPr>
              <w:spacing w:before="120" w:after="120"/>
              <w:rPr>
                <w:rFonts w:ascii="Arial" w:hAnsi="Arial" w:cs="Arial"/>
                <w:sz w:val="20"/>
                <w:szCs w:val="20"/>
              </w:rPr>
            </w:pPr>
            <w:r w:rsidRPr="00060E25">
              <w:rPr>
                <w:rFonts w:ascii="Arial" w:hAnsi="Arial" w:cs="Arial"/>
                <w:b/>
                <w:bCs/>
                <w:sz w:val="20"/>
                <w:szCs w:val="20"/>
                <w:lang w:val="en-US"/>
              </w:rPr>
              <w:t xml:space="preserve">Extension </w:t>
            </w:r>
            <w:r w:rsidR="00E86393" w:rsidRPr="00060E25">
              <w:rPr>
                <w:rFonts w:ascii="Arial" w:hAnsi="Arial" w:cs="Arial"/>
                <w:b/>
                <w:bCs/>
                <w:sz w:val="20"/>
                <w:szCs w:val="20"/>
                <w:lang w:val="en-US"/>
              </w:rPr>
              <w:t>a</w:t>
            </w:r>
            <w:r w:rsidRPr="00060E25">
              <w:rPr>
                <w:rFonts w:ascii="Arial" w:hAnsi="Arial" w:cs="Arial"/>
                <w:b/>
                <w:bCs/>
                <w:sz w:val="20"/>
                <w:szCs w:val="20"/>
                <w:lang w:val="en-US"/>
              </w:rPr>
              <w:t>ctivity:</w:t>
            </w:r>
            <w:r w:rsidRPr="00060E25">
              <w:rPr>
                <w:rFonts w:ascii="Arial" w:hAnsi="Arial" w:cs="Arial"/>
                <w:sz w:val="20"/>
                <w:szCs w:val="20"/>
                <w:lang w:val="en-US"/>
              </w:rPr>
              <w:t xml:space="preserve"> </w:t>
            </w:r>
            <w:r w:rsidR="007A15F5">
              <w:rPr>
                <w:rFonts w:ascii="Arial" w:hAnsi="Arial" w:cs="Arial"/>
                <w:sz w:val="20"/>
                <w:szCs w:val="20"/>
                <w:lang w:val="en-US"/>
              </w:rPr>
              <w:t>l</w:t>
            </w:r>
            <w:r w:rsidR="004511C3" w:rsidRPr="00060E25">
              <w:rPr>
                <w:rFonts w:ascii="Arial" w:hAnsi="Arial" w:cs="Arial"/>
                <w:sz w:val="20"/>
                <w:szCs w:val="20"/>
                <w:lang w:val="en-US"/>
              </w:rPr>
              <w:t>earners</w:t>
            </w:r>
            <w:r w:rsidRPr="00060E25">
              <w:rPr>
                <w:rFonts w:ascii="Arial" w:hAnsi="Arial" w:cs="Arial"/>
                <w:sz w:val="20"/>
                <w:szCs w:val="20"/>
              </w:rPr>
              <w:t xml:space="preserve"> generate examples of each and share these. They then consider the strengths and weaknesses of quantitative and qualitative data and tabulate these in their notes.</w:t>
            </w:r>
          </w:p>
          <w:p w14:paraId="65B14795" w14:textId="581E650C" w:rsidR="00CA1B43" w:rsidRPr="00060E25" w:rsidRDefault="00CA1B43" w:rsidP="00D523DF">
            <w:pPr>
              <w:spacing w:before="120" w:after="120"/>
              <w:rPr>
                <w:rFonts w:ascii="Arial" w:hAnsi="Arial" w:cs="Arial"/>
                <w:sz w:val="20"/>
                <w:szCs w:val="20"/>
              </w:rPr>
            </w:pPr>
            <w:r w:rsidRPr="00060E25">
              <w:rPr>
                <w:rFonts w:ascii="Arial" w:hAnsi="Arial" w:cs="Arial"/>
                <w:sz w:val="20"/>
                <w:szCs w:val="20"/>
              </w:rPr>
              <w:t>Hand out some quantitative data, ask each group to calculate the mean, the median and the mode as a measure of central tendency and identify the range and explain how this measure of spread is connected to the measures of central tendency.</w:t>
            </w:r>
          </w:p>
          <w:p w14:paraId="6556B054" w14:textId="1A1C92CF" w:rsidR="00CA1B43" w:rsidRPr="009F00F4" w:rsidRDefault="00CA1B43" w:rsidP="00D523DF">
            <w:pPr>
              <w:spacing w:before="120" w:after="120"/>
              <w:rPr>
                <w:rFonts w:ascii="Arial" w:hAnsi="Arial" w:cs="Arial"/>
                <w:color w:val="4B4B4B"/>
                <w:sz w:val="20"/>
                <w:szCs w:val="20"/>
                <w:lang w:val="en-US"/>
              </w:rPr>
            </w:pPr>
            <w:r w:rsidRPr="00060E25">
              <w:rPr>
                <w:rFonts w:ascii="Arial" w:hAnsi="Arial" w:cs="Arial"/>
                <w:b/>
                <w:bCs/>
                <w:sz w:val="20"/>
                <w:szCs w:val="20"/>
                <w:lang w:val="en-US"/>
              </w:rPr>
              <w:t xml:space="preserve">Extension </w:t>
            </w:r>
            <w:r w:rsidR="00E86393" w:rsidRPr="00060E25">
              <w:rPr>
                <w:rFonts w:ascii="Arial" w:hAnsi="Arial" w:cs="Arial"/>
                <w:b/>
                <w:bCs/>
                <w:sz w:val="20"/>
                <w:szCs w:val="20"/>
                <w:lang w:val="en-US"/>
              </w:rPr>
              <w:t>a</w:t>
            </w:r>
            <w:r w:rsidRPr="00060E25">
              <w:rPr>
                <w:rFonts w:ascii="Arial" w:hAnsi="Arial" w:cs="Arial"/>
                <w:b/>
                <w:bCs/>
                <w:sz w:val="20"/>
                <w:szCs w:val="20"/>
                <w:lang w:val="en-US"/>
              </w:rPr>
              <w:t>ctivity:</w:t>
            </w:r>
            <w:r w:rsidRPr="00060E25">
              <w:rPr>
                <w:rFonts w:ascii="Arial" w:hAnsi="Arial" w:cs="Arial"/>
                <w:sz w:val="20"/>
                <w:szCs w:val="20"/>
                <w:lang w:val="en-US"/>
              </w:rPr>
              <w:t xml:space="preserve"> </w:t>
            </w:r>
            <w:r w:rsidR="007A15F5">
              <w:rPr>
                <w:rFonts w:ascii="Arial" w:hAnsi="Arial" w:cs="Arial"/>
                <w:sz w:val="20"/>
                <w:szCs w:val="20"/>
              </w:rPr>
              <w:t>a</w:t>
            </w:r>
            <w:r w:rsidRPr="00060E25">
              <w:rPr>
                <w:rFonts w:ascii="Arial" w:hAnsi="Arial" w:cs="Arial"/>
                <w:sz w:val="20"/>
                <w:szCs w:val="20"/>
              </w:rPr>
              <w:t>ssign each group to construct</w:t>
            </w:r>
            <w:r w:rsidR="00B35EEF" w:rsidRPr="00060E25">
              <w:rPr>
                <w:rFonts w:ascii="Arial" w:hAnsi="Arial" w:cs="Arial"/>
                <w:sz w:val="20"/>
                <w:szCs w:val="20"/>
              </w:rPr>
              <w:t xml:space="preserve"> either</w:t>
            </w:r>
            <w:r w:rsidRPr="00060E25">
              <w:rPr>
                <w:rFonts w:ascii="Arial" w:hAnsi="Arial" w:cs="Arial"/>
                <w:sz w:val="20"/>
                <w:szCs w:val="20"/>
              </w:rPr>
              <w:t xml:space="preserve"> a bar chart, a histogram and a scatter graph respectively and use the data and display. Explain ‘normal distribution’ and ask learners whether the data they have analysed represents a ‘normal distribution’. </w:t>
            </w:r>
            <w:r w:rsidRPr="00060E25">
              <w:rPr>
                <w:rFonts w:ascii="Arial" w:hAnsi="Arial" w:cs="Arial"/>
                <w:sz w:val="20"/>
                <w:szCs w:val="20"/>
                <w:lang w:val="en-US"/>
              </w:rPr>
              <w:t xml:space="preserve">A </w:t>
            </w:r>
            <w:r w:rsidRPr="00060E25">
              <w:rPr>
                <w:rFonts w:ascii="Arial" w:hAnsi="Arial" w:cs="Arial"/>
                <w:sz w:val="20"/>
                <w:szCs w:val="20"/>
              </w:rPr>
              <w:t>good description explaining the difference between a bar chart and a histogram</w:t>
            </w:r>
            <w:r w:rsidRPr="00060E25">
              <w:rPr>
                <w:rFonts w:ascii="Arial" w:hAnsi="Arial" w:cs="Arial"/>
                <w:sz w:val="20"/>
                <w:szCs w:val="20"/>
                <w:lang w:val="en-US"/>
              </w:rPr>
              <w:t xml:space="preserve"> is available at: </w:t>
            </w:r>
            <w:hyperlink r:id="rId42" w:history="1">
              <w:r w:rsidRPr="009F00F4">
                <w:rPr>
                  <w:rFonts w:ascii="Arial" w:hAnsi="Arial" w:cs="Arial"/>
                  <w:color w:val="4B4B4B"/>
                  <w:sz w:val="20"/>
                  <w:szCs w:val="20"/>
                  <w:u w:val="single"/>
                  <w:lang w:val="en-US"/>
                </w:rPr>
                <w:t>https://stattrek.com/statistics/charts/histogram.aspx?Tutorial=AP</w:t>
              </w:r>
            </w:hyperlink>
          </w:p>
          <w:p w14:paraId="1E28B001" w14:textId="68A14AA7" w:rsidR="00CA1B43" w:rsidRPr="00060E25" w:rsidRDefault="00CA1B43" w:rsidP="00D523DF">
            <w:pPr>
              <w:spacing w:before="120" w:after="120"/>
              <w:rPr>
                <w:rFonts w:ascii="Arial" w:hAnsi="Arial" w:cs="Arial"/>
                <w:sz w:val="20"/>
                <w:szCs w:val="20"/>
              </w:rPr>
            </w:pPr>
            <w:r w:rsidRPr="00060E25">
              <w:rPr>
                <w:rFonts w:ascii="Arial" w:hAnsi="Arial" w:cs="Arial"/>
                <w:sz w:val="20"/>
                <w:szCs w:val="20"/>
              </w:rPr>
              <w:lastRenderedPageBreak/>
              <w:t>Display a table of results from a study to show how the mean and standard deviation are displayed.</w:t>
            </w:r>
          </w:p>
          <w:p w14:paraId="61B32EF6" w14:textId="6834C70E" w:rsidR="00CA1B43" w:rsidRPr="00060E25" w:rsidRDefault="005676C9" w:rsidP="00D523DF">
            <w:pPr>
              <w:spacing w:before="120" w:after="120"/>
              <w:rPr>
                <w:rFonts w:ascii="Arial" w:hAnsi="Arial" w:cs="Arial"/>
                <w:sz w:val="20"/>
                <w:szCs w:val="20"/>
                <w:lang w:val="en-US"/>
              </w:rPr>
            </w:pPr>
            <w:r>
              <w:rPr>
                <w:rFonts w:ascii="Arial" w:hAnsi="Arial" w:cs="Arial"/>
                <w:sz w:val="20"/>
                <w:szCs w:val="20"/>
                <w:lang w:val="en-US"/>
              </w:rPr>
              <w:t>L</w:t>
            </w:r>
            <w:r w:rsidR="00CA1B43" w:rsidRPr="00060E25">
              <w:rPr>
                <w:rFonts w:ascii="Arial" w:hAnsi="Arial" w:cs="Arial"/>
                <w:sz w:val="20"/>
                <w:szCs w:val="20"/>
                <w:lang w:val="en-US"/>
              </w:rPr>
              <w:t>earners complete some self</w:t>
            </w:r>
            <w:r w:rsidR="006F7A4D" w:rsidRPr="00060E25">
              <w:rPr>
                <w:rFonts w:ascii="Arial" w:hAnsi="Arial" w:cs="Arial"/>
                <w:sz w:val="20"/>
                <w:szCs w:val="20"/>
                <w:lang w:val="en-US"/>
              </w:rPr>
              <w:t>-</w:t>
            </w:r>
            <w:r w:rsidR="00CA1B43" w:rsidRPr="00060E25">
              <w:rPr>
                <w:rFonts w:ascii="Arial" w:hAnsi="Arial" w:cs="Arial"/>
                <w:sz w:val="20"/>
                <w:szCs w:val="20"/>
                <w:lang w:val="en-US"/>
              </w:rPr>
              <w:t>assessment activities:</w:t>
            </w:r>
          </w:p>
          <w:p w14:paraId="5524876D" w14:textId="77777777" w:rsidR="009F00F4" w:rsidRPr="009F00F4" w:rsidRDefault="000C517A" w:rsidP="00D523DF">
            <w:pPr>
              <w:spacing w:before="120" w:after="120"/>
              <w:rPr>
                <w:rFonts w:ascii="Arial" w:hAnsi="Arial" w:cs="Arial"/>
                <w:color w:val="4B4B4B"/>
                <w:sz w:val="20"/>
                <w:szCs w:val="20"/>
                <w:lang w:val="en-US"/>
              </w:rPr>
            </w:pPr>
            <w:hyperlink r:id="rId43" w:history="1">
              <w:r w:rsidR="009F00F4" w:rsidRPr="009F00F4">
                <w:rPr>
                  <w:rFonts w:ascii="Arial" w:hAnsi="Arial" w:cs="Arial"/>
                  <w:color w:val="4B4B4B"/>
                  <w:sz w:val="20"/>
                  <w:szCs w:val="20"/>
                  <w:u w:val="single"/>
                  <w:lang w:val="en-US"/>
                </w:rPr>
                <w:t>www.tutor2u.net/psychology/reference/types-of-data-revision-quiz</w:t>
              </w:r>
            </w:hyperlink>
          </w:p>
          <w:p w14:paraId="7B518CFF" w14:textId="582C7CC4" w:rsidR="00CA1B43" w:rsidRPr="00CA1B43" w:rsidRDefault="000C517A" w:rsidP="00D523DF">
            <w:pPr>
              <w:spacing w:before="120"/>
              <w:rPr>
                <w:rFonts w:ascii="Arial" w:hAnsi="Arial" w:cs="Arial"/>
                <w:sz w:val="20"/>
                <w:szCs w:val="20"/>
                <w:lang w:val="en-US"/>
              </w:rPr>
            </w:pPr>
            <w:hyperlink r:id="rId44" w:history="1">
              <w:r w:rsidR="009F00F4" w:rsidRPr="009F00F4">
                <w:rPr>
                  <w:rFonts w:ascii="Arial" w:hAnsi="Arial" w:cs="Arial"/>
                  <w:color w:val="4B4B4B"/>
                  <w:sz w:val="20"/>
                  <w:szCs w:val="20"/>
                  <w:u w:val="single"/>
                  <w:lang w:val="en-US"/>
                </w:rPr>
                <w:t>www.tutor2u.net/psychology/reference/descriptive-statistics-revision-quiz</w:t>
              </w:r>
            </w:hyperlink>
            <w:r w:rsidR="009F00F4" w:rsidRPr="009F00F4">
              <w:rPr>
                <w:rFonts w:ascii="Arial" w:hAnsi="Arial" w:cs="Arial"/>
                <w:b/>
                <w:bCs/>
                <w:color w:val="4B4B4B"/>
                <w:sz w:val="20"/>
                <w:szCs w:val="20"/>
                <w:lang w:val="en-US"/>
              </w:rPr>
              <w:t xml:space="preserve"> </w:t>
            </w:r>
            <w:r w:rsidR="00805B26" w:rsidRPr="00060E25">
              <w:rPr>
                <w:rFonts w:ascii="Arial" w:hAnsi="Arial" w:cs="Arial"/>
                <w:b/>
                <w:bCs/>
                <w:sz w:val="20"/>
                <w:szCs w:val="20"/>
                <w:lang w:val="en-US"/>
              </w:rPr>
              <w:t>(F)</w:t>
            </w:r>
          </w:p>
        </w:tc>
      </w:tr>
      <w:tr w:rsidR="00CA1B43" w:rsidRPr="00CA1B43" w14:paraId="1ED64060"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694F05E8" w14:textId="77777777" w:rsidR="00CA1B43" w:rsidRPr="00CA1B43" w:rsidRDefault="00CA1B43" w:rsidP="00D22D5B">
            <w:pPr>
              <w:rPr>
                <w:rFonts w:ascii="Arial" w:hAnsi="Arial" w:cs="Arial"/>
                <w:sz w:val="20"/>
                <w:szCs w:val="20"/>
              </w:rPr>
            </w:pPr>
            <w:r w:rsidRPr="00CA1B43">
              <w:rPr>
                <w:rFonts w:ascii="Arial" w:hAnsi="Arial" w:cs="Arial"/>
                <w:sz w:val="20"/>
                <w:szCs w:val="20"/>
              </w:rPr>
              <w:lastRenderedPageBreak/>
              <w:t>Research methods</w:t>
            </w:r>
          </w:p>
          <w:p w14:paraId="39AAEEE9" w14:textId="77777777" w:rsidR="00CA1B43" w:rsidRDefault="00CA1B43" w:rsidP="00D22D5B">
            <w:pPr>
              <w:spacing w:before="120"/>
              <w:rPr>
                <w:rFonts w:ascii="Arial" w:hAnsi="Arial" w:cs="Arial"/>
                <w:sz w:val="20"/>
                <w:szCs w:val="20"/>
              </w:rPr>
            </w:pPr>
            <w:r w:rsidRPr="00CA1B43">
              <w:rPr>
                <w:rFonts w:ascii="Arial" w:hAnsi="Arial" w:cs="Arial"/>
                <w:sz w:val="20"/>
                <w:szCs w:val="20"/>
              </w:rPr>
              <w:t>Sampling of participants</w:t>
            </w:r>
          </w:p>
          <w:p w14:paraId="17A27FE8" w14:textId="013969B8" w:rsidR="00805B26" w:rsidRPr="00CA1B43" w:rsidRDefault="00805B26" w:rsidP="00D22D5B">
            <w:pPr>
              <w:spacing w:before="120"/>
              <w:rPr>
                <w:rFonts w:ascii="Arial" w:hAnsi="Arial" w:cs="Arial"/>
                <w:i/>
                <w:sz w:val="20"/>
                <w:szCs w:val="20"/>
              </w:rPr>
            </w:pPr>
            <w:r w:rsidRPr="00CA1B43">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5011B86E" w14:textId="77777777" w:rsidR="00CA1B43" w:rsidRPr="00CA1B43" w:rsidRDefault="00CA1B43" w:rsidP="00CA1B43">
            <w:pPr>
              <w:rPr>
                <w:rFonts w:ascii="Arial" w:hAnsi="Arial" w:cs="Arial"/>
                <w:sz w:val="20"/>
                <w:szCs w:val="20"/>
              </w:rPr>
            </w:pPr>
            <w:r w:rsidRPr="00CA1B43">
              <w:rPr>
                <w:rFonts w:ascii="Arial" w:hAnsi="Arial" w:cs="Arial"/>
                <w:sz w:val="20"/>
                <w:szCs w:val="20"/>
              </w:rPr>
              <w:t>Learners will understand the different types of sampling.</w:t>
            </w:r>
          </w:p>
        </w:tc>
        <w:tc>
          <w:tcPr>
            <w:tcW w:w="10200" w:type="dxa"/>
            <w:tcBorders>
              <w:top w:val="single" w:sz="4" w:space="0" w:color="E21951"/>
              <w:left w:val="single" w:sz="4" w:space="0" w:color="E21951"/>
              <w:bottom w:val="single" w:sz="4" w:space="0" w:color="E21951"/>
              <w:right w:val="single" w:sz="4" w:space="0" w:color="E21951"/>
            </w:tcBorders>
          </w:tcPr>
          <w:p w14:paraId="52DD22EF" w14:textId="56E620EE" w:rsidR="00CA1B43" w:rsidRPr="00060E25" w:rsidRDefault="00CA1B43" w:rsidP="00D523DF">
            <w:pPr>
              <w:spacing w:after="120"/>
              <w:rPr>
                <w:rFonts w:ascii="Arial" w:hAnsi="Arial" w:cs="Arial"/>
                <w:sz w:val="20"/>
                <w:szCs w:val="20"/>
              </w:rPr>
            </w:pPr>
            <w:r w:rsidRPr="00060E25">
              <w:rPr>
                <w:rFonts w:ascii="Arial" w:hAnsi="Arial" w:cs="Arial"/>
                <w:sz w:val="20"/>
                <w:szCs w:val="20"/>
              </w:rPr>
              <w:t xml:space="preserve">Share some scenarios </w:t>
            </w:r>
            <w:r w:rsidR="00D523DF">
              <w:rPr>
                <w:rFonts w:ascii="Arial" w:hAnsi="Arial" w:cs="Arial"/>
                <w:sz w:val="20"/>
                <w:szCs w:val="20"/>
              </w:rPr>
              <w:t xml:space="preserve">with learners </w:t>
            </w:r>
            <w:r w:rsidRPr="00060E25">
              <w:rPr>
                <w:rFonts w:ascii="Arial" w:hAnsi="Arial" w:cs="Arial"/>
                <w:sz w:val="20"/>
                <w:szCs w:val="20"/>
              </w:rPr>
              <w:t>which reflect different types of sampling (including random sampling, opportunity sampling, and volunteer sampling</w:t>
            </w:r>
            <w:r w:rsidR="006F7A4D" w:rsidRPr="00060E25">
              <w:rPr>
                <w:rFonts w:ascii="Arial" w:hAnsi="Arial" w:cs="Arial"/>
                <w:sz w:val="20"/>
                <w:szCs w:val="20"/>
              </w:rPr>
              <w:t>,</w:t>
            </w:r>
            <w:r w:rsidRPr="00060E25">
              <w:rPr>
                <w:rFonts w:ascii="Arial" w:hAnsi="Arial" w:cs="Arial"/>
                <w:sz w:val="20"/>
                <w:szCs w:val="20"/>
              </w:rPr>
              <w:t xml:space="preserve"> etc)</w:t>
            </w:r>
            <w:r w:rsidR="009F00F4">
              <w:rPr>
                <w:rFonts w:ascii="Arial" w:hAnsi="Arial" w:cs="Arial"/>
                <w:sz w:val="20"/>
                <w:szCs w:val="20"/>
              </w:rPr>
              <w:t>. L</w:t>
            </w:r>
            <w:r w:rsidRPr="00060E25">
              <w:rPr>
                <w:rFonts w:ascii="Arial" w:hAnsi="Arial" w:cs="Arial"/>
                <w:sz w:val="20"/>
                <w:szCs w:val="20"/>
              </w:rPr>
              <w:t xml:space="preserve">earners identify the differences and evaluate each type of sampling strategy. </w:t>
            </w:r>
            <w:r w:rsidR="00D523DF">
              <w:rPr>
                <w:rFonts w:ascii="Arial" w:hAnsi="Arial" w:cs="Arial"/>
                <w:sz w:val="20"/>
                <w:szCs w:val="20"/>
              </w:rPr>
              <w:t>Learners l</w:t>
            </w:r>
            <w:r w:rsidRPr="00060E25">
              <w:rPr>
                <w:rFonts w:ascii="Arial" w:hAnsi="Arial" w:cs="Arial"/>
                <w:sz w:val="20"/>
                <w:szCs w:val="20"/>
              </w:rPr>
              <w:t>abel each scenario with the appropriate sampling strategy and tabulate strengths and weaknesses.</w:t>
            </w:r>
          </w:p>
          <w:p w14:paraId="675EE1AF" w14:textId="4635CDF6" w:rsidR="00CA1B43" w:rsidRPr="00060E25" w:rsidRDefault="00CA1B43" w:rsidP="00D523DF">
            <w:pPr>
              <w:spacing w:before="120" w:after="120"/>
              <w:rPr>
                <w:rFonts w:ascii="Arial" w:hAnsi="Arial" w:cs="Arial"/>
                <w:sz w:val="20"/>
                <w:szCs w:val="20"/>
              </w:rPr>
            </w:pPr>
            <w:r w:rsidRPr="00060E25">
              <w:rPr>
                <w:rFonts w:ascii="Arial" w:hAnsi="Arial" w:cs="Arial"/>
                <w:sz w:val="20"/>
                <w:szCs w:val="20"/>
              </w:rPr>
              <w:t>Learners add ‘generalisability’ and ‘representative’ to their glossary and connect back to the concept of validity.</w:t>
            </w:r>
          </w:p>
          <w:p w14:paraId="5B5A318E" w14:textId="70F0E6DA" w:rsidR="00CA1B43" w:rsidRPr="009F00F4" w:rsidRDefault="00CA1B43" w:rsidP="00D523DF">
            <w:pPr>
              <w:spacing w:before="120" w:after="120"/>
              <w:rPr>
                <w:rFonts w:ascii="Arial" w:hAnsi="Arial" w:cs="Arial"/>
                <w:color w:val="4B4B4B"/>
                <w:sz w:val="20"/>
                <w:szCs w:val="20"/>
              </w:rPr>
            </w:pPr>
            <w:r w:rsidRPr="00060E25">
              <w:rPr>
                <w:rFonts w:ascii="Arial" w:hAnsi="Arial" w:cs="Arial"/>
                <w:sz w:val="20"/>
                <w:szCs w:val="20"/>
              </w:rPr>
              <w:t xml:space="preserve">The connection between the sample and the population can be found here: </w:t>
            </w:r>
            <w:hyperlink r:id="rId45" w:history="1">
              <w:r w:rsidR="00B221AA" w:rsidRPr="009F00F4">
                <w:rPr>
                  <w:rFonts w:ascii="Arial" w:hAnsi="Arial" w:cs="Arial"/>
                  <w:color w:val="4B4B4B"/>
                  <w:sz w:val="20"/>
                  <w:szCs w:val="20"/>
                  <w:u w:val="single"/>
                </w:rPr>
                <w:t>www.</w:t>
              </w:r>
              <w:r w:rsidRPr="009F00F4">
                <w:rPr>
                  <w:rFonts w:ascii="Arial" w:hAnsi="Arial" w:cs="Arial"/>
                  <w:color w:val="4B4B4B"/>
                  <w:sz w:val="20"/>
                  <w:szCs w:val="20"/>
                  <w:u w:val="single"/>
                </w:rPr>
                <w:t>simplypsychology.org/sampling.html</w:t>
              </w:r>
            </w:hyperlink>
          </w:p>
          <w:p w14:paraId="69633ADE" w14:textId="2738E632" w:rsidR="00CA1B43" w:rsidRPr="00CA1B43" w:rsidRDefault="005676C9" w:rsidP="00D523DF">
            <w:pPr>
              <w:spacing w:before="120"/>
              <w:rPr>
                <w:rFonts w:ascii="Arial" w:hAnsi="Arial" w:cs="Arial"/>
                <w:sz w:val="20"/>
                <w:szCs w:val="20"/>
                <w:lang w:val="en-US"/>
              </w:rPr>
            </w:pPr>
            <w:r>
              <w:rPr>
                <w:rFonts w:ascii="Arial" w:hAnsi="Arial" w:cs="Arial"/>
                <w:sz w:val="20"/>
                <w:szCs w:val="20"/>
                <w:lang w:val="en-US"/>
              </w:rPr>
              <w:t>L</w:t>
            </w:r>
            <w:r w:rsidR="00CA1B43" w:rsidRPr="00060E25">
              <w:rPr>
                <w:rFonts w:ascii="Arial" w:hAnsi="Arial" w:cs="Arial"/>
                <w:sz w:val="20"/>
                <w:szCs w:val="20"/>
                <w:lang w:val="en-US"/>
              </w:rPr>
              <w:t>earners complete</w:t>
            </w:r>
            <w:r w:rsidR="00CA1B43" w:rsidRPr="00060E25">
              <w:rPr>
                <w:rFonts w:ascii="Arial" w:hAnsi="Arial" w:cs="Arial"/>
                <w:sz w:val="20"/>
                <w:szCs w:val="20"/>
              </w:rPr>
              <w:t xml:space="preserve"> complete this self</w:t>
            </w:r>
            <w:r w:rsidR="006F7A4D" w:rsidRPr="00060E25">
              <w:rPr>
                <w:rFonts w:ascii="Arial" w:hAnsi="Arial" w:cs="Arial"/>
                <w:sz w:val="20"/>
                <w:szCs w:val="20"/>
                <w:lang w:val="en-US"/>
              </w:rPr>
              <w:t>-</w:t>
            </w:r>
            <w:r w:rsidR="00CA1B43" w:rsidRPr="00060E25">
              <w:rPr>
                <w:rFonts w:ascii="Arial" w:hAnsi="Arial" w:cs="Arial"/>
                <w:sz w:val="20"/>
                <w:szCs w:val="20"/>
                <w:lang w:val="en-US"/>
              </w:rPr>
              <w:t xml:space="preserve"> assessment activity</w:t>
            </w:r>
            <w:r w:rsidR="00CA1B43" w:rsidRPr="009F00F4">
              <w:rPr>
                <w:rFonts w:ascii="Arial" w:hAnsi="Arial" w:cs="Arial"/>
                <w:color w:val="4B4B4B"/>
                <w:sz w:val="20"/>
                <w:szCs w:val="20"/>
                <w:lang w:val="en-US"/>
              </w:rPr>
              <w:t>:</w:t>
            </w:r>
            <w:r w:rsidR="006F7A4D" w:rsidRPr="009F00F4">
              <w:rPr>
                <w:rFonts w:ascii="Arial" w:hAnsi="Arial" w:cs="Arial"/>
                <w:color w:val="4B4B4B"/>
                <w:sz w:val="20"/>
                <w:szCs w:val="20"/>
                <w:lang w:val="en-US"/>
              </w:rPr>
              <w:t xml:space="preserve"> </w:t>
            </w:r>
            <w:hyperlink r:id="rId46" w:history="1">
              <w:r w:rsidR="00B221AA" w:rsidRPr="009F00F4">
                <w:rPr>
                  <w:rStyle w:val="Hyperlink"/>
                  <w:rFonts w:ascii="Arial" w:hAnsi="Arial" w:cs="Arial"/>
                  <w:color w:val="4B4B4B"/>
                  <w:sz w:val="20"/>
                  <w:szCs w:val="20"/>
                  <w:lang w:val="en-US"/>
                </w:rPr>
                <w:t>www.</w:t>
              </w:r>
              <w:r w:rsidR="006F7A4D" w:rsidRPr="009F00F4">
                <w:rPr>
                  <w:rStyle w:val="Hyperlink"/>
                  <w:rFonts w:ascii="Arial" w:hAnsi="Arial" w:cs="Arial"/>
                  <w:color w:val="4B4B4B"/>
                  <w:sz w:val="20"/>
                  <w:szCs w:val="20"/>
                  <w:lang w:val="en-US"/>
                </w:rPr>
                <w:t>tutor2u.net/psychology/reference/sampling-revision-quiz</w:t>
              </w:r>
            </w:hyperlink>
            <w:r w:rsidR="009F00F4">
              <w:rPr>
                <w:rFonts w:ascii="Arial" w:hAnsi="Arial" w:cs="Arial"/>
                <w:b/>
                <w:bCs/>
                <w:sz w:val="20"/>
                <w:szCs w:val="20"/>
                <w:lang w:val="en-US"/>
              </w:rPr>
              <w:t xml:space="preserve"> </w:t>
            </w:r>
            <w:r w:rsidR="00805B26" w:rsidRPr="00060E25">
              <w:rPr>
                <w:rFonts w:ascii="Arial" w:hAnsi="Arial" w:cs="Arial"/>
                <w:b/>
                <w:bCs/>
                <w:sz w:val="20"/>
                <w:szCs w:val="20"/>
                <w:lang w:val="en-US"/>
              </w:rPr>
              <w:t>(F)</w:t>
            </w:r>
          </w:p>
        </w:tc>
      </w:tr>
      <w:tr w:rsidR="00CA1B43" w:rsidRPr="00CA1B43" w14:paraId="6861471F"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0563856D" w14:textId="77777777" w:rsidR="00CA1B43" w:rsidRDefault="00CA1B43" w:rsidP="00D22D5B">
            <w:pPr>
              <w:rPr>
                <w:rFonts w:ascii="Arial" w:hAnsi="Arial" w:cs="Arial"/>
                <w:sz w:val="20"/>
                <w:szCs w:val="20"/>
              </w:rPr>
            </w:pPr>
            <w:r w:rsidRPr="00CA1B43">
              <w:rPr>
                <w:rFonts w:ascii="Arial" w:hAnsi="Arial" w:cs="Arial"/>
                <w:sz w:val="20"/>
                <w:szCs w:val="20"/>
              </w:rPr>
              <w:t>Data Collection: Self Reports</w:t>
            </w:r>
          </w:p>
          <w:p w14:paraId="54774107" w14:textId="281632A0" w:rsidR="00805B26" w:rsidRPr="00CA1B43" w:rsidRDefault="00805B26" w:rsidP="00D22D5B">
            <w:pPr>
              <w:spacing w:before="120"/>
              <w:rPr>
                <w:rFonts w:ascii="Arial" w:hAnsi="Arial" w:cs="Arial"/>
                <w:sz w:val="20"/>
                <w:szCs w:val="20"/>
              </w:rPr>
            </w:pPr>
            <w:r w:rsidRPr="00CA1B43">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7E0689F9" w14:textId="4A7EA2FD" w:rsidR="00CA1B43" w:rsidRPr="00CA1B43" w:rsidRDefault="00CA1B43" w:rsidP="00CA1B43">
            <w:pPr>
              <w:rPr>
                <w:rFonts w:ascii="Arial" w:hAnsi="Arial" w:cs="Arial"/>
                <w:sz w:val="20"/>
                <w:szCs w:val="20"/>
              </w:rPr>
            </w:pPr>
            <w:r w:rsidRPr="00CA1B43">
              <w:rPr>
                <w:rFonts w:ascii="Arial" w:hAnsi="Arial" w:cs="Arial"/>
                <w:sz w:val="20"/>
                <w:szCs w:val="20"/>
              </w:rPr>
              <w:t>Learners can identify, explain and evaluate the use of different types of questions in self-reports.</w:t>
            </w:r>
          </w:p>
        </w:tc>
        <w:tc>
          <w:tcPr>
            <w:tcW w:w="10200" w:type="dxa"/>
            <w:tcBorders>
              <w:top w:val="single" w:sz="4" w:space="0" w:color="E21951"/>
              <w:left w:val="single" w:sz="4" w:space="0" w:color="E21951"/>
              <w:bottom w:val="single" w:sz="4" w:space="0" w:color="E21951"/>
              <w:right w:val="single" w:sz="4" w:space="0" w:color="E21951"/>
            </w:tcBorders>
          </w:tcPr>
          <w:p w14:paraId="3A2DD5BD" w14:textId="77777777" w:rsidR="009F00F4" w:rsidRDefault="006F7A4D" w:rsidP="00D523DF">
            <w:pPr>
              <w:spacing w:after="120"/>
              <w:rPr>
                <w:rFonts w:ascii="Arial" w:hAnsi="Arial" w:cs="Arial"/>
                <w:b/>
                <w:bCs/>
                <w:sz w:val="20"/>
                <w:szCs w:val="20"/>
                <w:lang w:val="en-US"/>
              </w:rPr>
            </w:pPr>
            <w:r w:rsidRPr="00060E25">
              <w:rPr>
                <w:rFonts w:ascii="Arial" w:hAnsi="Arial" w:cs="Arial"/>
                <w:sz w:val="20"/>
                <w:szCs w:val="20"/>
                <w:lang w:val="en-US"/>
              </w:rPr>
              <w:t>L</w:t>
            </w:r>
            <w:r w:rsidR="00CA1B43" w:rsidRPr="00060E25">
              <w:rPr>
                <w:rFonts w:ascii="Arial" w:hAnsi="Arial" w:cs="Arial"/>
                <w:sz w:val="20"/>
                <w:szCs w:val="20"/>
                <w:lang w:val="en-US"/>
              </w:rPr>
              <w:t>earners create a questionnaire on some aspect of school life and share ideas.</w:t>
            </w:r>
            <w:r w:rsidR="00805B26">
              <w:rPr>
                <w:rFonts w:ascii="Arial" w:hAnsi="Arial" w:cs="Arial"/>
                <w:sz w:val="20"/>
                <w:szCs w:val="20"/>
                <w:lang w:val="en-US"/>
              </w:rPr>
              <w:t xml:space="preserve"> </w:t>
            </w:r>
            <w:r w:rsidR="00805B26" w:rsidRPr="00060E25">
              <w:rPr>
                <w:rFonts w:ascii="Arial" w:hAnsi="Arial" w:cs="Arial"/>
                <w:b/>
                <w:bCs/>
                <w:sz w:val="20"/>
                <w:szCs w:val="20"/>
                <w:lang w:val="en-US"/>
              </w:rPr>
              <w:t>(I)</w:t>
            </w:r>
          </w:p>
          <w:p w14:paraId="66F9AE19" w14:textId="3522929B" w:rsidR="00CA1B43" w:rsidRPr="00060E25" w:rsidRDefault="00CA1B43" w:rsidP="00D523DF">
            <w:pPr>
              <w:spacing w:before="120" w:after="120"/>
              <w:rPr>
                <w:rFonts w:ascii="Arial" w:hAnsi="Arial" w:cs="Arial"/>
                <w:sz w:val="20"/>
                <w:szCs w:val="20"/>
                <w:lang w:val="en-US"/>
              </w:rPr>
            </w:pPr>
            <w:r w:rsidRPr="00060E25">
              <w:rPr>
                <w:rFonts w:ascii="Arial" w:hAnsi="Arial" w:cs="Arial"/>
                <w:sz w:val="20"/>
                <w:szCs w:val="20"/>
                <w:lang w:val="en-US"/>
              </w:rPr>
              <w:t xml:space="preserve">Introduce </w:t>
            </w:r>
            <w:r w:rsidR="009F00F4">
              <w:rPr>
                <w:rFonts w:ascii="Arial" w:hAnsi="Arial" w:cs="Arial"/>
                <w:sz w:val="20"/>
                <w:szCs w:val="20"/>
                <w:lang w:val="en-US"/>
              </w:rPr>
              <w:t xml:space="preserve">the </w:t>
            </w:r>
            <w:r w:rsidRPr="00060E25">
              <w:rPr>
                <w:rFonts w:ascii="Arial" w:hAnsi="Arial" w:cs="Arial"/>
                <w:sz w:val="20"/>
                <w:szCs w:val="20"/>
                <w:lang w:val="en-US"/>
              </w:rPr>
              <w:t xml:space="preserve">idea of closed and open questions and ensure learners can generate samples of each. </w:t>
            </w:r>
            <w:r w:rsidR="007B49BA" w:rsidRPr="00060E25">
              <w:rPr>
                <w:rFonts w:ascii="Arial" w:hAnsi="Arial" w:cs="Arial"/>
                <w:sz w:val="20"/>
                <w:szCs w:val="20"/>
                <w:lang w:val="en-US"/>
              </w:rPr>
              <w:t>L</w:t>
            </w:r>
            <w:r w:rsidRPr="00060E25">
              <w:rPr>
                <w:rFonts w:ascii="Arial" w:hAnsi="Arial" w:cs="Arial"/>
                <w:sz w:val="20"/>
                <w:szCs w:val="20"/>
                <w:lang w:val="en-US"/>
              </w:rPr>
              <w:t>earners swap and complete each other’s and return and analyse results.</w:t>
            </w:r>
          </w:p>
          <w:p w14:paraId="1398DC1D" w14:textId="73ED0ED6" w:rsidR="00CA1B43" w:rsidRPr="00060E25" w:rsidRDefault="00CA1B43" w:rsidP="00D523DF">
            <w:pPr>
              <w:spacing w:before="120" w:after="120"/>
              <w:rPr>
                <w:rFonts w:ascii="Arial" w:hAnsi="Arial" w:cs="Arial"/>
                <w:sz w:val="20"/>
                <w:szCs w:val="20"/>
                <w:lang w:val="en-US"/>
              </w:rPr>
            </w:pPr>
            <w:r w:rsidRPr="00060E25">
              <w:rPr>
                <w:rFonts w:ascii="Arial" w:hAnsi="Arial" w:cs="Arial"/>
                <w:b/>
                <w:bCs/>
                <w:sz w:val="20"/>
                <w:szCs w:val="20"/>
                <w:lang w:val="en-US"/>
              </w:rPr>
              <w:t xml:space="preserve">Extension </w:t>
            </w:r>
            <w:r w:rsidR="007B49BA" w:rsidRPr="00060E25">
              <w:rPr>
                <w:rFonts w:ascii="Arial" w:hAnsi="Arial" w:cs="Arial"/>
                <w:b/>
                <w:bCs/>
                <w:sz w:val="20"/>
                <w:szCs w:val="20"/>
                <w:lang w:val="en-US"/>
              </w:rPr>
              <w:t>a</w:t>
            </w:r>
            <w:r w:rsidRPr="00060E25">
              <w:rPr>
                <w:rFonts w:ascii="Arial" w:hAnsi="Arial" w:cs="Arial"/>
                <w:b/>
                <w:bCs/>
                <w:sz w:val="20"/>
                <w:szCs w:val="20"/>
                <w:lang w:val="en-US"/>
              </w:rPr>
              <w:t>ctivity:</w:t>
            </w:r>
            <w:r w:rsidRPr="00060E25">
              <w:rPr>
                <w:rFonts w:ascii="Arial" w:hAnsi="Arial" w:cs="Arial"/>
                <w:sz w:val="20"/>
                <w:szCs w:val="20"/>
                <w:lang w:val="en-US"/>
              </w:rPr>
              <w:t xml:space="preserve"> </w:t>
            </w:r>
            <w:r w:rsidR="009F00F4">
              <w:rPr>
                <w:rFonts w:ascii="Arial" w:hAnsi="Arial" w:cs="Arial"/>
                <w:sz w:val="20"/>
                <w:szCs w:val="20"/>
                <w:lang w:val="en-US"/>
              </w:rPr>
              <w:t>l</w:t>
            </w:r>
            <w:r w:rsidRPr="00060E25">
              <w:rPr>
                <w:rFonts w:ascii="Arial" w:hAnsi="Arial" w:cs="Arial"/>
                <w:sz w:val="20"/>
                <w:szCs w:val="20"/>
                <w:lang w:val="en-US"/>
              </w:rPr>
              <w:t>earners suggest strengths and weaknesses of using questionnaires and tabulate including issues relating to the type of data collected and the media used (</w:t>
            </w:r>
            <w:r w:rsidRPr="00060E25">
              <w:rPr>
                <w:rFonts w:ascii="Arial" w:hAnsi="Arial" w:cs="Arial"/>
                <w:sz w:val="20"/>
                <w:szCs w:val="20"/>
              </w:rPr>
              <w:t>paper and pencil/online)</w:t>
            </w:r>
            <w:r w:rsidRPr="00060E25">
              <w:rPr>
                <w:rFonts w:ascii="Arial" w:hAnsi="Arial" w:cs="Arial"/>
                <w:sz w:val="20"/>
                <w:szCs w:val="20"/>
                <w:lang w:val="en-US"/>
              </w:rPr>
              <w:t>.</w:t>
            </w:r>
          </w:p>
          <w:p w14:paraId="58100CED" w14:textId="634A07D5" w:rsidR="00CA1B43" w:rsidRPr="00060E25" w:rsidRDefault="00CA1B43" w:rsidP="00D523DF">
            <w:pPr>
              <w:spacing w:before="120" w:after="120"/>
              <w:rPr>
                <w:rFonts w:ascii="Arial" w:hAnsi="Arial" w:cs="Arial"/>
                <w:sz w:val="20"/>
                <w:szCs w:val="20"/>
                <w:lang w:val="en-US"/>
              </w:rPr>
            </w:pPr>
            <w:r w:rsidRPr="00060E25">
              <w:rPr>
                <w:rFonts w:ascii="Arial" w:hAnsi="Arial" w:cs="Arial"/>
                <w:b/>
                <w:bCs/>
                <w:sz w:val="20"/>
                <w:szCs w:val="20"/>
                <w:lang w:val="en-US"/>
              </w:rPr>
              <w:t xml:space="preserve">Extension </w:t>
            </w:r>
            <w:r w:rsidR="007B49BA" w:rsidRPr="00060E25">
              <w:rPr>
                <w:rFonts w:ascii="Arial" w:hAnsi="Arial" w:cs="Arial"/>
                <w:b/>
                <w:bCs/>
                <w:sz w:val="20"/>
                <w:szCs w:val="20"/>
                <w:lang w:val="en-US"/>
              </w:rPr>
              <w:t>a</w:t>
            </w:r>
            <w:r w:rsidRPr="00060E25">
              <w:rPr>
                <w:rFonts w:ascii="Arial" w:hAnsi="Arial" w:cs="Arial"/>
                <w:b/>
                <w:bCs/>
                <w:sz w:val="20"/>
                <w:szCs w:val="20"/>
                <w:lang w:val="en-US"/>
              </w:rPr>
              <w:t>ctivity:</w:t>
            </w:r>
            <w:r w:rsidRPr="00060E25">
              <w:rPr>
                <w:rFonts w:ascii="Arial" w:hAnsi="Arial" w:cs="Arial"/>
                <w:sz w:val="20"/>
                <w:szCs w:val="20"/>
                <w:lang w:val="en-US"/>
              </w:rPr>
              <w:t xml:space="preserve"> </w:t>
            </w:r>
            <w:r w:rsidR="009F00F4">
              <w:rPr>
                <w:rFonts w:ascii="Arial" w:hAnsi="Arial" w:cs="Arial"/>
                <w:sz w:val="20"/>
                <w:szCs w:val="20"/>
                <w:lang w:val="en-US"/>
              </w:rPr>
              <w:t>l</w:t>
            </w:r>
            <w:r w:rsidRPr="00060E25">
              <w:rPr>
                <w:rFonts w:ascii="Arial" w:hAnsi="Arial" w:cs="Arial"/>
                <w:sz w:val="20"/>
                <w:szCs w:val="20"/>
                <w:lang w:val="en-US"/>
              </w:rPr>
              <w:t xml:space="preserve">earners consider the use of interviews to investigate the same issue. Consider the implications of </w:t>
            </w:r>
            <w:r w:rsidRPr="00060E25">
              <w:rPr>
                <w:rFonts w:ascii="Arial" w:hAnsi="Arial" w:cs="Arial"/>
                <w:sz w:val="20"/>
                <w:szCs w:val="20"/>
              </w:rPr>
              <w:t>telephone</w:t>
            </w:r>
            <w:r w:rsidRPr="00060E25">
              <w:rPr>
                <w:rFonts w:ascii="Arial" w:hAnsi="Arial" w:cs="Arial"/>
                <w:sz w:val="20"/>
                <w:szCs w:val="20"/>
                <w:lang w:val="en-US"/>
              </w:rPr>
              <w:t xml:space="preserve"> and </w:t>
            </w:r>
            <w:r w:rsidRPr="00060E25">
              <w:rPr>
                <w:rFonts w:ascii="Arial" w:hAnsi="Arial" w:cs="Arial"/>
                <w:sz w:val="20"/>
                <w:szCs w:val="20"/>
              </w:rPr>
              <w:t>face-to</w:t>
            </w:r>
            <w:r w:rsidRPr="00060E25">
              <w:rPr>
                <w:rFonts w:ascii="Arial" w:hAnsi="Arial" w:cs="Arial"/>
                <w:sz w:val="20"/>
                <w:szCs w:val="20"/>
                <w:lang w:val="en-US"/>
              </w:rPr>
              <w:t>-</w:t>
            </w:r>
            <w:r w:rsidRPr="00060E25">
              <w:rPr>
                <w:rFonts w:ascii="Arial" w:hAnsi="Arial" w:cs="Arial"/>
                <w:sz w:val="20"/>
                <w:szCs w:val="20"/>
              </w:rPr>
              <w:t>face</w:t>
            </w:r>
            <w:r w:rsidRPr="00060E25">
              <w:rPr>
                <w:rFonts w:ascii="Arial" w:hAnsi="Arial" w:cs="Arial"/>
                <w:sz w:val="20"/>
                <w:szCs w:val="20"/>
                <w:lang w:val="en-US"/>
              </w:rPr>
              <w:t xml:space="preserve"> interviews and the similarities and differences between questionnaires and the different types of interviews, ensuring learners appreciate the differences between structured, semi-structured and unstructured interviews and evaluate each.</w:t>
            </w:r>
          </w:p>
          <w:p w14:paraId="1D6A4251" w14:textId="71CC2D2E" w:rsidR="00CA1B43" w:rsidRPr="00445779" w:rsidRDefault="00BE5DC9" w:rsidP="00D523DF">
            <w:pPr>
              <w:spacing w:before="120" w:after="120"/>
              <w:rPr>
                <w:rFonts w:ascii="Arial" w:hAnsi="Arial" w:cs="Arial"/>
                <w:color w:val="4B4B4B"/>
                <w:sz w:val="20"/>
                <w:szCs w:val="20"/>
                <w:lang w:val="en-US"/>
              </w:rPr>
            </w:pPr>
            <w:r>
              <w:rPr>
                <w:rFonts w:ascii="Arial" w:hAnsi="Arial" w:cs="Arial"/>
                <w:sz w:val="20"/>
                <w:szCs w:val="20"/>
                <w:lang w:val="en-US"/>
              </w:rPr>
              <w:t>V</w:t>
            </w:r>
            <w:r w:rsidR="00CA1B43" w:rsidRPr="00060E25">
              <w:rPr>
                <w:rFonts w:ascii="Arial" w:hAnsi="Arial" w:cs="Arial"/>
                <w:sz w:val="20"/>
                <w:szCs w:val="20"/>
                <w:lang w:val="en-US"/>
              </w:rPr>
              <w:t xml:space="preserve">ideo to support the construction of good questions for questionnaires available here: </w:t>
            </w:r>
            <w:hyperlink r:id="rId47" w:history="1">
              <w:r w:rsidR="00B221AA" w:rsidRPr="00445779">
                <w:rPr>
                  <w:rFonts w:ascii="Arial" w:hAnsi="Arial" w:cs="Arial"/>
                  <w:color w:val="4B4B4B"/>
                  <w:sz w:val="20"/>
                  <w:szCs w:val="20"/>
                  <w:u w:val="single"/>
                  <w:lang w:val="en-US"/>
                </w:rPr>
                <w:t>www.</w:t>
              </w:r>
              <w:r w:rsidR="00CA1B43" w:rsidRPr="00445779">
                <w:rPr>
                  <w:rFonts w:ascii="Arial" w:hAnsi="Arial" w:cs="Arial"/>
                  <w:color w:val="4B4B4B"/>
                  <w:sz w:val="20"/>
                  <w:szCs w:val="20"/>
                  <w:u w:val="single"/>
                  <w:lang w:val="en-US"/>
                </w:rPr>
                <w:t>youtube.com/watch?v=7onVHIkS1YY</w:t>
              </w:r>
            </w:hyperlink>
          </w:p>
          <w:p w14:paraId="6CC1F858" w14:textId="62869831" w:rsidR="00CA1B43" w:rsidRPr="00060E25" w:rsidRDefault="00CA1B43" w:rsidP="00D523DF">
            <w:pPr>
              <w:spacing w:before="120" w:after="120"/>
              <w:rPr>
                <w:rFonts w:ascii="Arial" w:hAnsi="Arial" w:cs="Arial"/>
                <w:sz w:val="20"/>
                <w:szCs w:val="20"/>
                <w:lang w:val="en-US"/>
              </w:rPr>
            </w:pPr>
            <w:r w:rsidRPr="00060E25">
              <w:rPr>
                <w:rFonts w:ascii="Arial" w:hAnsi="Arial" w:cs="Arial"/>
                <w:sz w:val="20"/>
                <w:szCs w:val="20"/>
                <w:lang w:val="en-US"/>
              </w:rPr>
              <w:t xml:space="preserve">A self-assessment exercise for self-reports can be accessed at: </w:t>
            </w:r>
            <w:hyperlink r:id="rId48" w:history="1">
              <w:r w:rsidR="00B221AA" w:rsidRPr="00445779">
                <w:rPr>
                  <w:rStyle w:val="Hyperlink"/>
                  <w:rFonts w:ascii="Arial" w:hAnsi="Arial" w:cs="Arial"/>
                  <w:color w:val="4B4B4B"/>
                  <w:sz w:val="20"/>
                  <w:szCs w:val="20"/>
                  <w:lang w:val="en-US"/>
                </w:rPr>
                <w:t>www.</w:t>
              </w:r>
              <w:r w:rsidR="003E71C1" w:rsidRPr="00445779">
                <w:rPr>
                  <w:rStyle w:val="Hyperlink"/>
                  <w:rFonts w:ascii="Arial" w:hAnsi="Arial" w:cs="Arial"/>
                  <w:color w:val="4B4B4B"/>
                  <w:sz w:val="20"/>
                  <w:szCs w:val="20"/>
                  <w:lang w:val="en-US"/>
                </w:rPr>
                <w:t>youtube.com/watch?v=7onVHIkS1YY</w:t>
              </w:r>
            </w:hyperlink>
            <w:r w:rsidR="00445779">
              <w:rPr>
                <w:rStyle w:val="Hyperlink"/>
                <w:rFonts w:ascii="Arial" w:hAnsi="Arial" w:cs="Arial"/>
                <w:sz w:val="20"/>
                <w:szCs w:val="20"/>
                <w:u w:val="none"/>
                <w:lang w:val="en-US"/>
              </w:rPr>
              <w:t xml:space="preserve"> </w:t>
            </w:r>
            <w:r w:rsidR="00805B26" w:rsidRPr="00060E25">
              <w:rPr>
                <w:rFonts w:ascii="Arial" w:hAnsi="Arial" w:cs="Arial"/>
                <w:b/>
                <w:bCs/>
                <w:sz w:val="20"/>
                <w:szCs w:val="20"/>
                <w:lang w:val="en-US"/>
              </w:rPr>
              <w:t>(F)</w:t>
            </w:r>
          </w:p>
        </w:tc>
      </w:tr>
      <w:tr w:rsidR="00CA1B43" w:rsidRPr="00CA1B43" w14:paraId="3E559C37"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68D30F4B" w14:textId="77777777" w:rsidR="00CA1B43" w:rsidRDefault="00CA1B43" w:rsidP="00D22D5B">
            <w:pPr>
              <w:rPr>
                <w:rFonts w:ascii="Arial" w:hAnsi="Arial" w:cs="Arial"/>
                <w:sz w:val="20"/>
                <w:szCs w:val="20"/>
              </w:rPr>
            </w:pPr>
            <w:r w:rsidRPr="00CA1B43">
              <w:rPr>
                <w:rFonts w:ascii="Arial" w:hAnsi="Arial" w:cs="Arial"/>
                <w:sz w:val="20"/>
                <w:szCs w:val="20"/>
              </w:rPr>
              <w:lastRenderedPageBreak/>
              <w:t>Data Collection: Observations</w:t>
            </w:r>
          </w:p>
          <w:p w14:paraId="2CD40B83" w14:textId="14BD9FDC" w:rsidR="00805B26" w:rsidRPr="00CA1B43" w:rsidRDefault="00805B26" w:rsidP="00D22D5B">
            <w:pPr>
              <w:spacing w:before="120"/>
              <w:rPr>
                <w:rFonts w:ascii="Arial" w:hAnsi="Arial" w:cs="Arial"/>
                <w:sz w:val="20"/>
                <w:szCs w:val="20"/>
              </w:rPr>
            </w:pPr>
            <w:r w:rsidRPr="00CA1B43">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5DCA77A8" w14:textId="2D93EFB5" w:rsidR="00CA1B43" w:rsidRPr="00CA1B43" w:rsidRDefault="00CA1B43" w:rsidP="00CA1B43">
            <w:pPr>
              <w:rPr>
                <w:rFonts w:ascii="Arial" w:hAnsi="Arial" w:cs="Arial"/>
                <w:sz w:val="20"/>
                <w:szCs w:val="20"/>
              </w:rPr>
            </w:pPr>
            <w:r w:rsidRPr="00CA1B43">
              <w:rPr>
                <w:rFonts w:ascii="Arial" w:hAnsi="Arial" w:cs="Arial"/>
                <w:sz w:val="20"/>
                <w:szCs w:val="20"/>
              </w:rPr>
              <w:t>Learners can identify, describe explain and evaluate the use of different types of observations.</w:t>
            </w:r>
          </w:p>
        </w:tc>
        <w:tc>
          <w:tcPr>
            <w:tcW w:w="10200" w:type="dxa"/>
            <w:tcBorders>
              <w:top w:val="single" w:sz="4" w:space="0" w:color="E21951"/>
              <w:left w:val="single" w:sz="4" w:space="0" w:color="E21951"/>
              <w:bottom w:val="single" w:sz="4" w:space="0" w:color="E21951"/>
              <w:right w:val="single" w:sz="4" w:space="0" w:color="E21951"/>
            </w:tcBorders>
          </w:tcPr>
          <w:p w14:paraId="3B5D446B" w14:textId="13C5FD52" w:rsidR="00CA1B43" w:rsidRPr="00060E25" w:rsidRDefault="00CA1B43" w:rsidP="006E2525">
            <w:pPr>
              <w:spacing w:after="120"/>
              <w:rPr>
                <w:rFonts w:ascii="Arial" w:hAnsi="Arial" w:cs="Arial"/>
                <w:sz w:val="20"/>
                <w:szCs w:val="20"/>
                <w:lang w:val="en-US"/>
              </w:rPr>
            </w:pPr>
            <w:r w:rsidRPr="00060E25">
              <w:rPr>
                <w:rFonts w:ascii="Arial" w:hAnsi="Arial" w:cs="Arial"/>
                <w:b/>
                <w:bCs/>
                <w:sz w:val="20"/>
                <w:szCs w:val="20"/>
                <w:lang w:val="en-US"/>
              </w:rPr>
              <w:t xml:space="preserve">Extension </w:t>
            </w:r>
            <w:r w:rsidR="003E71C1" w:rsidRPr="00060E25">
              <w:rPr>
                <w:rFonts w:ascii="Arial" w:hAnsi="Arial" w:cs="Arial"/>
                <w:b/>
                <w:bCs/>
                <w:sz w:val="20"/>
                <w:szCs w:val="20"/>
                <w:lang w:val="en-US"/>
              </w:rPr>
              <w:t>a</w:t>
            </w:r>
            <w:r w:rsidRPr="00060E25">
              <w:rPr>
                <w:rFonts w:ascii="Arial" w:hAnsi="Arial" w:cs="Arial"/>
                <w:b/>
                <w:bCs/>
                <w:sz w:val="20"/>
                <w:szCs w:val="20"/>
                <w:lang w:val="en-US"/>
              </w:rPr>
              <w:t>ctivity:</w:t>
            </w:r>
            <w:r w:rsidRPr="00060E25">
              <w:rPr>
                <w:rFonts w:ascii="Arial" w:hAnsi="Arial" w:cs="Arial"/>
                <w:sz w:val="20"/>
                <w:szCs w:val="20"/>
                <w:lang w:val="en-US"/>
              </w:rPr>
              <w:t xml:space="preserve"> </w:t>
            </w:r>
            <w:r w:rsidR="00445779">
              <w:rPr>
                <w:rFonts w:ascii="Arial" w:hAnsi="Arial" w:cs="Arial"/>
                <w:sz w:val="20"/>
                <w:szCs w:val="20"/>
                <w:lang w:val="en-US"/>
              </w:rPr>
              <w:t>i</w:t>
            </w:r>
            <w:r w:rsidR="00CD07C9">
              <w:rPr>
                <w:rFonts w:ascii="Arial" w:hAnsi="Arial" w:cs="Arial"/>
                <w:sz w:val="20"/>
                <w:szCs w:val="20"/>
                <w:lang w:val="en-US"/>
              </w:rPr>
              <w:t>n</w:t>
            </w:r>
            <w:r w:rsidRPr="00060E25">
              <w:rPr>
                <w:rFonts w:ascii="Arial" w:hAnsi="Arial" w:cs="Arial"/>
                <w:sz w:val="20"/>
                <w:szCs w:val="20"/>
                <w:lang w:val="en-US"/>
              </w:rPr>
              <w:t xml:space="preserve"> groups learners conduct observational research during a breaktime, explaining that different groups can conduct the research in different ways, using structured</w:t>
            </w:r>
            <w:r w:rsidR="003E71C1" w:rsidRPr="00060E25">
              <w:rPr>
                <w:rFonts w:ascii="Arial" w:hAnsi="Arial" w:cs="Arial"/>
                <w:sz w:val="20"/>
                <w:szCs w:val="20"/>
                <w:lang w:val="en-US"/>
              </w:rPr>
              <w:t>,</w:t>
            </w:r>
            <w:r w:rsidRPr="00060E25">
              <w:rPr>
                <w:rFonts w:ascii="Arial" w:hAnsi="Arial" w:cs="Arial"/>
                <w:sz w:val="20"/>
                <w:szCs w:val="20"/>
                <w:lang w:val="en-US"/>
              </w:rPr>
              <w:t xml:space="preserve"> unstructured</w:t>
            </w:r>
            <w:r w:rsidR="003E71C1" w:rsidRPr="00060E25">
              <w:rPr>
                <w:rFonts w:ascii="Arial" w:hAnsi="Arial" w:cs="Arial"/>
                <w:sz w:val="20"/>
                <w:szCs w:val="20"/>
                <w:lang w:val="en-US"/>
              </w:rPr>
              <w:t>,</w:t>
            </w:r>
            <w:r w:rsidRPr="00060E25">
              <w:rPr>
                <w:rFonts w:ascii="Arial" w:hAnsi="Arial" w:cs="Arial"/>
                <w:sz w:val="20"/>
                <w:szCs w:val="20"/>
                <w:lang w:val="en-US"/>
              </w:rPr>
              <w:t xml:space="preserve"> participant and non-participant techniques a</w:t>
            </w:r>
            <w:r w:rsidR="003E71C1" w:rsidRPr="00060E25">
              <w:rPr>
                <w:rFonts w:ascii="Arial" w:hAnsi="Arial" w:cs="Arial"/>
                <w:sz w:val="20"/>
                <w:szCs w:val="20"/>
                <w:lang w:val="en-US"/>
              </w:rPr>
              <w:t>s well as</w:t>
            </w:r>
            <w:r w:rsidRPr="00060E25">
              <w:rPr>
                <w:rFonts w:ascii="Arial" w:hAnsi="Arial" w:cs="Arial"/>
                <w:sz w:val="20"/>
                <w:szCs w:val="20"/>
                <w:lang w:val="en-US"/>
              </w:rPr>
              <w:t xml:space="preserve"> combinations of the</w:t>
            </w:r>
            <w:r w:rsidR="003E71C1" w:rsidRPr="00060E25">
              <w:rPr>
                <w:rFonts w:ascii="Arial" w:hAnsi="Arial" w:cs="Arial"/>
                <w:sz w:val="20"/>
                <w:szCs w:val="20"/>
                <w:lang w:val="en-US"/>
              </w:rPr>
              <w:t>se</w:t>
            </w:r>
            <w:r w:rsidRPr="00060E25">
              <w:rPr>
                <w:rFonts w:ascii="Arial" w:hAnsi="Arial" w:cs="Arial"/>
                <w:sz w:val="20"/>
                <w:szCs w:val="20"/>
                <w:lang w:val="en-US"/>
              </w:rPr>
              <w:t>.</w:t>
            </w:r>
          </w:p>
          <w:p w14:paraId="11B46975" w14:textId="059C6C52" w:rsidR="00CA1B43" w:rsidRPr="00060E25" w:rsidRDefault="003E71C1" w:rsidP="00D523DF">
            <w:pPr>
              <w:spacing w:before="120" w:after="120"/>
              <w:rPr>
                <w:rFonts w:ascii="Arial" w:hAnsi="Arial" w:cs="Arial"/>
                <w:sz w:val="20"/>
                <w:szCs w:val="20"/>
                <w:lang w:val="en-US"/>
              </w:rPr>
            </w:pPr>
            <w:r w:rsidRPr="00060E25">
              <w:rPr>
                <w:rFonts w:ascii="Arial" w:hAnsi="Arial" w:cs="Arial"/>
                <w:sz w:val="20"/>
                <w:szCs w:val="20"/>
                <w:lang w:val="en-US"/>
              </w:rPr>
              <w:t>L</w:t>
            </w:r>
            <w:r w:rsidR="00CA1B43" w:rsidRPr="00060E25">
              <w:rPr>
                <w:rFonts w:ascii="Arial" w:hAnsi="Arial" w:cs="Arial"/>
                <w:sz w:val="20"/>
                <w:szCs w:val="20"/>
                <w:lang w:val="en-US"/>
              </w:rPr>
              <w:t xml:space="preserve">earners share what each group did (the features) and challenges </w:t>
            </w:r>
            <w:r w:rsidRPr="00060E25">
              <w:rPr>
                <w:rFonts w:ascii="Arial" w:hAnsi="Arial" w:cs="Arial"/>
                <w:sz w:val="20"/>
                <w:szCs w:val="20"/>
                <w:lang w:val="en-US"/>
              </w:rPr>
              <w:t>they</w:t>
            </w:r>
            <w:r w:rsidR="00CA1B43" w:rsidRPr="00060E25">
              <w:rPr>
                <w:rFonts w:ascii="Arial" w:hAnsi="Arial" w:cs="Arial"/>
                <w:sz w:val="20"/>
                <w:szCs w:val="20"/>
                <w:lang w:val="en-US"/>
              </w:rPr>
              <w:t xml:space="preserve"> experienced and based on these, learners can generate strengths and weaknesses of each in turn. </w:t>
            </w:r>
            <w:r w:rsidR="00CD07C9">
              <w:rPr>
                <w:rFonts w:ascii="Arial" w:hAnsi="Arial" w:cs="Arial"/>
                <w:sz w:val="20"/>
                <w:szCs w:val="20"/>
                <w:lang w:val="en-US"/>
              </w:rPr>
              <w:t>L</w:t>
            </w:r>
            <w:r w:rsidR="00CA1B43" w:rsidRPr="00060E25">
              <w:rPr>
                <w:rFonts w:ascii="Arial" w:hAnsi="Arial" w:cs="Arial"/>
                <w:sz w:val="20"/>
                <w:szCs w:val="20"/>
                <w:lang w:val="en-US"/>
              </w:rPr>
              <w:t>earners review issues relating to validity and reliability</w:t>
            </w:r>
            <w:r w:rsidR="00C36EF2">
              <w:rPr>
                <w:rFonts w:ascii="Arial" w:hAnsi="Arial" w:cs="Arial"/>
                <w:sz w:val="20"/>
                <w:szCs w:val="20"/>
                <w:lang w:val="en-US"/>
              </w:rPr>
              <w:t>,</w:t>
            </w:r>
            <w:r w:rsidR="00CA1B43" w:rsidRPr="00060E25">
              <w:rPr>
                <w:rFonts w:ascii="Arial" w:hAnsi="Arial" w:cs="Arial"/>
                <w:sz w:val="20"/>
                <w:szCs w:val="20"/>
                <w:lang w:val="en-US"/>
              </w:rPr>
              <w:t xml:space="preserve"> and assess which techniques are the most valid and reliable</w:t>
            </w:r>
            <w:r w:rsidR="00CD07C9">
              <w:rPr>
                <w:rFonts w:ascii="Arial" w:hAnsi="Arial" w:cs="Arial"/>
                <w:sz w:val="20"/>
                <w:szCs w:val="20"/>
                <w:lang w:val="en-US"/>
              </w:rPr>
              <w:t>,</w:t>
            </w:r>
            <w:r w:rsidR="00CA1B43" w:rsidRPr="00060E25">
              <w:rPr>
                <w:rFonts w:ascii="Arial" w:hAnsi="Arial" w:cs="Arial"/>
                <w:sz w:val="20"/>
                <w:szCs w:val="20"/>
                <w:lang w:val="en-US"/>
              </w:rPr>
              <w:t xml:space="preserve"> and why.</w:t>
            </w:r>
          </w:p>
          <w:p w14:paraId="24648D89" w14:textId="17501ACC" w:rsidR="00CA1B43" w:rsidRPr="00060E25" w:rsidRDefault="00CA1B43" w:rsidP="00D523DF">
            <w:pPr>
              <w:spacing w:before="120" w:after="120"/>
              <w:rPr>
                <w:rFonts w:ascii="Arial" w:hAnsi="Arial" w:cs="Arial"/>
                <w:sz w:val="20"/>
                <w:szCs w:val="20"/>
                <w:lang w:val="en-US"/>
              </w:rPr>
            </w:pPr>
            <w:r w:rsidRPr="00060E25">
              <w:rPr>
                <w:rFonts w:ascii="Arial" w:hAnsi="Arial" w:cs="Arial"/>
                <w:sz w:val="20"/>
                <w:szCs w:val="20"/>
                <w:lang w:val="en-US"/>
              </w:rPr>
              <w:t xml:space="preserve">Share scenarios and learners identify which type of observation would be the most suited to the scenario and introduce the concepts of overt and covert observations, considering the strengths and weaknesses of these and add to their previous notes on evaluation. </w:t>
            </w:r>
            <w:r w:rsidR="00921805">
              <w:rPr>
                <w:rFonts w:ascii="Arial" w:hAnsi="Arial" w:cs="Arial"/>
                <w:sz w:val="20"/>
                <w:szCs w:val="20"/>
                <w:lang w:val="en-US"/>
              </w:rPr>
              <w:t>L</w:t>
            </w:r>
            <w:r w:rsidRPr="00060E25">
              <w:rPr>
                <w:rFonts w:ascii="Arial" w:hAnsi="Arial" w:cs="Arial"/>
                <w:sz w:val="20"/>
                <w:szCs w:val="20"/>
                <w:lang w:val="en-US"/>
              </w:rPr>
              <w:t>earners review the use of laboratory and field studies in psychological research and design a laboratory study using observation</w:t>
            </w:r>
            <w:r w:rsidR="00921805">
              <w:rPr>
                <w:rFonts w:ascii="Arial" w:hAnsi="Arial" w:cs="Arial"/>
                <w:sz w:val="20"/>
                <w:szCs w:val="20"/>
                <w:lang w:val="en-US"/>
              </w:rPr>
              <w:t>,</w:t>
            </w:r>
            <w:r w:rsidRPr="00060E25">
              <w:rPr>
                <w:rFonts w:ascii="Arial" w:hAnsi="Arial" w:cs="Arial"/>
                <w:sz w:val="20"/>
                <w:szCs w:val="20"/>
                <w:lang w:val="en-US"/>
              </w:rPr>
              <w:t xml:space="preserve"> </w:t>
            </w:r>
            <w:r w:rsidR="00E11276" w:rsidRPr="00060E25">
              <w:rPr>
                <w:rFonts w:ascii="Arial" w:hAnsi="Arial" w:cs="Arial"/>
                <w:sz w:val="20"/>
                <w:szCs w:val="20"/>
                <w:lang w:val="en-US"/>
              </w:rPr>
              <w:t>conclude</w:t>
            </w:r>
            <w:r w:rsidRPr="00060E25">
              <w:rPr>
                <w:rFonts w:ascii="Arial" w:hAnsi="Arial" w:cs="Arial"/>
                <w:sz w:val="20"/>
                <w:szCs w:val="20"/>
                <w:lang w:val="en-US"/>
              </w:rPr>
              <w:t xml:space="preserve"> with a discussion on the strengths and weaknesses of </w:t>
            </w:r>
            <w:r w:rsidRPr="00060E25">
              <w:rPr>
                <w:rFonts w:ascii="Arial" w:hAnsi="Arial" w:cs="Arial"/>
                <w:sz w:val="20"/>
                <w:szCs w:val="20"/>
              </w:rPr>
              <w:t>naturalistic</w:t>
            </w:r>
            <w:r w:rsidRPr="00060E25">
              <w:rPr>
                <w:rFonts w:ascii="Arial" w:hAnsi="Arial" w:cs="Arial"/>
                <w:sz w:val="20"/>
                <w:szCs w:val="20"/>
                <w:lang w:val="en-US"/>
              </w:rPr>
              <w:t xml:space="preserve"> and </w:t>
            </w:r>
            <w:r w:rsidRPr="00060E25">
              <w:rPr>
                <w:rFonts w:ascii="Arial" w:hAnsi="Arial" w:cs="Arial"/>
                <w:sz w:val="20"/>
                <w:szCs w:val="20"/>
              </w:rPr>
              <w:t>controlled</w:t>
            </w:r>
            <w:r w:rsidRPr="00060E25">
              <w:rPr>
                <w:rFonts w:ascii="Arial" w:hAnsi="Arial" w:cs="Arial"/>
                <w:sz w:val="20"/>
                <w:szCs w:val="20"/>
                <w:lang w:val="en-US"/>
              </w:rPr>
              <w:t xml:space="preserve"> observations.</w:t>
            </w:r>
          </w:p>
          <w:p w14:paraId="6BCD4ED1" w14:textId="632D3333" w:rsidR="00CA1B43" w:rsidRPr="00CA1B43" w:rsidRDefault="00CA1B43" w:rsidP="008F6186">
            <w:pPr>
              <w:spacing w:before="120"/>
              <w:rPr>
                <w:rFonts w:ascii="Arial" w:hAnsi="Arial" w:cs="Arial"/>
                <w:sz w:val="20"/>
                <w:szCs w:val="20"/>
                <w:lang w:val="en-US"/>
              </w:rPr>
            </w:pPr>
            <w:r w:rsidRPr="00060E25">
              <w:rPr>
                <w:rFonts w:ascii="Arial" w:hAnsi="Arial" w:cs="Arial"/>
                <w:sz w:val="20"/>
                <w:szCs w:val="20"/>
                <w:lang w:val="en-US"/>
              </w:rPr>
              <w:t xml:space="preserve">A self-assessment activity for observations can be accessed at: </w:t>
            </w:r>
            <w:hyperlink r:id="rId49" w:history="1">
              <w:r w:rsidR="00445779" w:rsidRPr="00445779">
                <w:rPr>
                  <w:rStyle w:val="Hyperlink"/>
                  <w:rFonts w:ascii="Arial" w:hAnsi="Arial" w:cs="Arial"/>
                  <w:color w:val="4B4B4B"/>
                  <w:sz w:val="20"/>
                  <w:szCs w:val="20"/>
                  <w:lang w:val="en-US"/>
                </w:rPr>
                <w:t>www.tutor2u.net/psychology/reference/observational-techniques-revision-quiz</w:t>
              </w:r>
            </w:hyperlink>
            <w:r w:rsidR="00445779">
              <w:rPr>
                <w:rStyle w:val="Hyperlink"/>
                <w:u w:val="none"/>
              </w:rPr>
              <w:t xml:space="preserve"> </w:t>
            </w:r>
            <w:r w:rsidR="00805B26" w:rsidRPr="00060E25">
              <w:rPr>
                <w:rFonts w:ascii="Arial" w:hAnsi="Arial" w:cs="Arial"/>
                <w:b/>
                <w:bCs/>
                <w:sz w:val="20"/>
                <w:szCs w:val="20"/>
                <w:lang w:val="en-US"/>
              </w:rPr>
              <w:t>(F)</w:t>
            </w:r>
          </w:p>
        </w:tc>
      </w:tr>
      <w:tr w:rsidR="00CA1B43" w:rsidRPr="00CA1B43" w14:paraId="14A58B51"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544B6EC7" w14:textId="77777777" w:rsidR="00CA1B43" w:rsidRDefault="00CA1B43" w:rsidP="00D22D5B">
            <w:pPr>
              <w:rPr>
                <w:rFonts w:ascii="Arial" w:hAnsi="Arial" w:cs="Arial"/>
                <w:sz w:val="20"/>
                <w:szCs w:val="20"/>
              </w:rPr>
            </w:pPr>
            <w:r w:rsidRPr="00CA1B43">
              <w:rPr>
                <w:rFonts w:ascii="Arial" w:hAnsi="Arial" w:cs="Arial"/>
                <w:sz w:val="20"/>
                <w:szCs w:val="20"/>
              </w:rPr>
              <w:t>Case Studies</w:t>
            </w:r>
          </w:p>
          <w:p w14:paraId="0C007C28" w14:textId="10788A2D" w:rsidR="00805B26" w:rsidRPr="00CA1B43" w:rsidRDefault="00805B26" w:rsidP="00D22D5B">
            <w:pPr>
              <w:spacing w:before="120"/>
              <w:rPr>
                <w:rFonts w:ascii="Arial" w:hAnsi="Arial" w:cs="Arial"/>
                <w:sz w:val="20"/>
                <w:szCs w:val="20"/>
              </w:rPr>
            </w:pPr>
            <w:r w:rsidRPr="00CA1B43">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09A7D4B7" w14:textId="78A8FE4A" w:rsidR="00CA1B43" w:rsidRPr="00CB3A6F" w:rsidRDefault="00CA1B43" w:rsidP="00CA1B43">
            <w:pPr>
              <w:rPr>
                <w:rFonts w:ascii="Arial" w:hAnsi="Arial" w:cs="Arial"/>
                <w:sz w:val="20"/>
                <w:szCs w:val="20"/>
              </w:rPr>
            </w:pPr>
            <w:r w:rsidRPr="00CA1B43">
              <w:rPr>
                <w:rFonts w:ascii="Arial" w:hAnsi="Arial" w:cs="Arial"/>
                <w:sz w:val="20"/>
                <w:szCs w:val="20"/>
              </w:rPr>
              <w:t xml:space="preserve">Learners </w:t>
            </w:r>
            <w:r w:rsidR="002301C0">
              <w:rPr>
                <w:rFonts w:ascii="Arial" w:hAnsi="Arial" w:cs="Arial"/>
                <w:sz w:val="20"/>
                <w:szCs w:val="20"/>
              </w:rPr>
              <w:t>can</w:t>
            </w:r>
            <w:r w:rsidRPr="00CA1B43">
              <w:rPr>
                <w:rFonts w:ascii="Arial" w:hAnsi="Arial" w:cs="Arial"/>
                <w:sz w:val="20"/>
                <w:szCs w:val="20"/>
              </w:rPr>
              <w:t xml:space="preserve"> describe and explain case studies and when and why they are used in psychological research.</w:t>
            </w:r>
          </w:p>
        </w:tc>
        <w:tc>
          <w:tcPr>
            <w:tcW w:w="10200" w:type="dxa"/>
            <w:tcBorders>
              <w:top w:val="single" w:sz="4" w:space="0" w:color="E21951"/>
              <w:left w:val="single" w:sz="4" w:space="0" w:color="E21951"/>
              <w:bottom w:val="single" w:sz="4" w:space="0" w:color="E21951"/>
              <w:right w:val="single" w:sz="4" w:space="0" w:color="E21951"/>
            </w:tcBorders>
          </w:tcPr>
          <w:p w14:paraId="06981D37" w14:textId="6A726957" w:rsidR="00CA1B43" w:rsidRPr="00CA1B43" w:rsidRDefault="00CA1B43" w:rsidP="00CA1B43">
            <w:pPr>
              <w:rPr>
                <w:rFonts w:ascii="Arial" w:hAnsi="Arial" w:cs="Arial"/>
                <w:sz w:val="20"/>
                <w:szCs w:val="20"/>
                <w:lang w:val="en-US"/>
              </w:rPr>
            </w:pPr>
            <w:r w:rsidRPr="00CA1B43">
              <w:rPr>
                <w:rFonts w:ascii="Arial" w:hAnsi="Arial" w:cs="Arial"/>
                <w:color w:val="000000" w:themeColor="text1"/>
                <w:sz w:val="20"/>
                <w:szCs w:val="20"/>
                <w:lang w:val="en-US"/>
              </w:rPr>
              <w:t xml:space="preserve">This research method is covered as introductory material for </w:t>
            </w:r>
            <w:r w:rsidRPr="00CA1B43">
              <w:rPr>
                <w:rFonts w:ascii="Arial" w:hAnsi="Arial" w:cs="Arial"/>
                <w:color w:val="000000" w:themeColor="text1"/>
                <w:sz w:val="20"/>
                <w:szCs w:val="20"/>
              </w:rPr>
              <w:t>Saavedra and Silverman;</w:t>
            </w:r>
            <w:r w:rsidRPr="00CA1B43">
              <w:rPr>
                <w:rFonts w:ascii="Arial" w:hAnsi="Arial" w:cs="Arial"/>
                <w:color w:val="000000" w:themeColor="text1"/>
                <w:sz w:val="20"/>
                <w:szCs w:val="20"/>
                <w:lang w:val="en-US"/>
              </w:rPr>
              <w:t xml:space="preserve"> (button phobia) under </w:t>
            </w:r>
            <w:r w:rsidRPr="00C1513A">
              <w:rPr>
                <w:rFonts w:ascii="Arial" w:hAnsi="Arial" w:cs="Arial"/>
                <w:color w:val="000000" w:themeColor="text1"/>
                <w:sz w:val="20"/>
                <w:szCs w:val="20"/>
                <w:lang w:val="en-US"/>
              </w:rPr>
              <w:t xml:space="preserve">Learning </w:t>
            </w:r>
            <w:r w:rsidR="008F6186" w:rsidRPr="00C1513A">
              <w:rPr>
                <w:rFonts w:ascii="Arial" w:hAnsi="Arial" w:cs="Arial"/>
                <w:color w:val="000000" w:themeColor="text1"/>
                <w:sz w:val="20"/>
                <w:szCs w:val="20"/>
                <w:lang w:val="en-US"/>
              </w:rPr>
              <w:t>a</w:t>
            </w:r>
            <w:r w:rsidRPr="00C1513A">
              <w:rPr>
                <w:rFonts w:ascii="Arial" w:hAnsi="Arial" w:cs="Arial"/>
                <w:color w:val="000000" w:themeColor="text1"/>
                <w:sz w:val="20"/>
                <w:szCs w:val="20"/>
                <w:lang w:val="en-US"/>
              </w:rPr>
              <w:t>pproach</w:t>
            </w:r>
            <w:r w:rsidR="006D14AA">
              <w:rPr>
                <w:rFonts w:ascii="Arial" w:hAnsi="Arial" w:cs="Arial"/>
                <w:color w:val="000000" w:themeColor="text1"/>
                <w:sz w:val="20"/>
                <w:szCs w:val="20"/>
                <w:lang w:val="en-US"/>
              </w:rPr>
              <w:t xml:space="preserve"> in the syllabus</w:t>
            </w:r>
            <w:r w:rsidRPr="00CA1B43">
              <w:rPr>
                <w:rFonts w:ascii="Arial" w:hAnsi="Arial" w:cs="Arial"/>
                <w:color w:val="000000" w:themeColor="text1"/>
                <w:sz w:val="20"/>
                <w:szCs w:val="20"/>
                <w:lang w:val="en-US"/>
              </w:rPr>
              <w:t>.</w:t>
            </w:r>
          </w:p>
        </w:tc>
      </w:tr>
      <w:tr w:rsidR="00CA1B43" w:rsidRPr="00CA1B43" w14:paraId="2B80F06D"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2858AEF9" w14:textId="77777777" w:rsidR="00CA1B43" w:rsidRDefault="00CA1B43" w:rsidP="00D22D5B">
            <w:pPr>
              <w:rPr>
                <w:rFonts w:ascii="Arial" w:hAnsi="Arial" w:cs="Arial"/>
                <w:sz w:val="20"/>
                <w:szCs w:val="20"/>
              </w:rPr>
            </w:pPr>
            <w:r w:rsidRPr="00CA1B43">
              <w:rPr>
                <w:rFonts w:ascii="Arial" w:hAnsi="Arial" w:cs="Arial"/>
                <w:sz w:val="20"/>
                <w:szCs w:val="20"/>
              </w:rPr>
              <w:t>Longitudinal studies</w:t>
            </w:r>
          </w:p>
          <w:p w14:paraId="55958582" w14:textId="3630EDC6" w:rsidR="00805B26" w:rsidRPr="00CA1B43" w:rsidRDefault="00805B26" w:rsidP="00D22D5B">
            <w:pPr>
              <w:spacing w:before="120"/>
              <w:rPr>
                <w:rFonts w:ascii="Arial" w:hAnsi="Arial" w:cs="Arial"/>
                <w:i/>
                <w:sz w:val="20"/>
                <w:szCs w:val="20"/>
              </w:rPr>
            </w:pPr>
            <w:r w:rsidRPr="00CA1B43">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642FA53D" w14:textId="473DC363" w:rsidR="00CA1B43" w:rsidRPr="00CA1B43" w:rsidRDefault="00CA1B43" w:rsidP="00CA1B43">
            <w:pPr>
              <w:rPr>
                <w:rFonts w:ascii="Arial" w:hAnsi="Arial" w:cs="Arial"/>
                <w:sz w:val="20"/>
                <w:szCs w:val="20"/>
              </w:rPr>
            </w:pPr>
            <w:r w:rsidRPr="00CA1B43">
              <w:rPr>
                <w:rFonts w:ascii="Arial" w:hAnsi="Arial" w:cs="Arial"/>
                <w:sz w:val="20"/>
                <w:szCs w:val="20"/>
              </w:rPr>
              <w:t xml:space="preserve">Learners </w:t>
            </w:r>
            <w:r w:rsidR="002301C0">
              <w:rPr>
                <w:rFonts w:ascii="Arial" w:hAnsi="Arial" w:cs="Arial"/>
                <w:sz w:val="20"/>
                <w:szCs w:val="20"/>
              </w:rPr>
              <w:t>can</w:t>
            </w:r>
            <w:r w:rsidRPr="00CA1B43">
              <w:rPr>
                <w:rFonts w:ascii="Arial" w:hAnsi="Arial" w:cs="Arial"/>
                <w:sz w:val="20"/>
                <w:szCs w:val="20"/>
              </w:rPr>
              <w:t xml:space="preserve"> describe and explain longitudinal studies and when and why they are used in psychological research.</w:t>
            </w:r>
          </w:p>
        </w:tc>
        <w:tc>
          <w:tcPr>
            <w:tcW w:w="10200" w:type="dxa"/>
            <w:tcBorders>
              <w:top w:val="single" w:sz="4" w:space="0" w:color="E21951"/>
              <w:left w:val="single" w:sz="4" w:space="0" w:color="E21951"/>
              <w:bottom w:val="single" w:sz="4" w:space="0" w:color="E21951"/>
              <w:right w:val="single" w:sz="4" w:space="0" w:color="E21951"/>
            </w:tcBorders>
          </w:tcPr>
          <w:p w14:paraId="12E30D46" w14:textId="331FAF12" w:rsidR="00CA1B43" w:rsidRPr="00CA1B43" w:rsidRDefault="00CA1B43" w:rsidP="00C1513A">
            <w:pPr>
              <w:spacing w:before="100" w:beforeAutospacing="1" w:after="100" w:afterAutospacing="1"/>
              <w:rPr>
                <w:rFonts w:ascii="Arial" w:hAnsi="Arial" w:cs="Arial"/>
                <w:sz w:val="20"/>
                <w:szCs w:val="20"/>
              </w:rPr>
            </w:pPr>
            <w:r w:rsidRPr="00CA1B43">
              <w:rPr>
                <w:rFonts w:ascii="Arial" w:hAnsi="Arial" w:cs="Arial"/>
                <w:color w:val="000000" w:themeColor="text1"/>
                <w:sz w:val="20"/>
                <w:szCs w:val="20"/>
                <w:lang w:val="en-US"/>
              </w:rPr>
              <w:t xml:space="preserve">This research method is covered in the evaluation of </w:t>
            </w:r>
            <w:r w:rsidRPr="00CA1B43">
              <w:rPr>
                <w:rFonts w:ascii="Arial" w:hAnsi="Arial" w:cs="Arial"/>
                <w:sz w:val="20"/>
                <w:szCs w:val="20"/>
              </w:rPr>
              <w:t xml:space="preserve">Hölzel et al. (mindfulness and brain scans) </w:t>
            </w:r>
            <w:r w:rsidRPr="00CA1B43">
              <w:rPr>
                <w:rFonts w:ascii="Arial" w:hAnsi="Arial" w:cs="Arial"/>
                <w:color w:val="000000" w:themeColor="text1"/>
                <w:sz w:val="20"/>
                <w:szCs w:val="20"/>
                <w:lang w:val="en-US"/>
              </w:rPr>
              <w:t xml:space="preserve">under </w:t>
            </w:r>
            <w:r w:rsidRPr="00C1513A">
              <w:rPr>
                <w:rFonts w:ascii="Arial" w:hAnsi="Arial" w:cs="Arial"/>
                <w:color w:val="000000" w:themeColor="text1"/>
                <w:sz w:val="20"/>
                <w:szCs w:val="20"/>
                <w:lang w:val="en-US"/>
              </w:rPr>
              <w:t xml:space="preserve">Biological </w:t>
            </w:r>
            <w:r w:rsidR="008F6186" w:rsidRPr="00C1513A">
              <w:rPr>
                <w:rFonts w:ascii="Arial" w:hAnsi="Arial" w:cs="Arial"/>
                <w:color w:val="000000" w:themeColor="text1"/>
                <w:sz w:val="20"/>
                <w:szCs w:val="20"/>
                <w:lang w:val="en-US"/>
              </w:rPr>
              <w:t>a</w:t>
            </w:r>
            <w:r w:rsidRPr="00C1513A">
              <w:rPr>
                <w:rFonts w:ascii="Arial" w:hAnsi="Arial" w:cs="Arial"/>
                <w:color w:val="000000" w:themeColor="text1"/>
                <w:sz w:val="20"/>
                <w:szCs w:val="20"/>
                <w:lang w:val="en-US"/>
              </w:rPr>
              <w:t>pproach</w:t>
            </w:r>
            <w:r w:rsidR="006D14AA">
              <w:rPr>
                <w:rFonts w:ascii="Arial" w:hAnsi="Arial" w:cs="Arial"/>
                <w:color w:val="000000" w:themeColor="text1"/>
                <w:sz w:val="20"/>
                <w:szCs w:val="20"/>
                <w:lang w:val="en-US"/>
              </w:rPr>
              <w:t xml:space="preserve"> in the syllabus</w:t>
            </w:r>
            <w:r w:rsidRPr="00CA1B43">
              <w:rPr>
                <w:rFonts w:ascii="Arial" w:hAnsi="Arial" w:cs="Arial"/>
                <w:color w:val="000000" w:themeColor="text1"/>
                <w:sz w:val="20"/>
                <w:szCs w:val="20"/>
                <w:lang w:val="en-US"/>
              </w:rPr>
              <w:t>.</w:t>
            </w:r>
          </w:p>
        </w:tc>
      </w:tr>
      <w:tr w:rsidR="00CA1B43" w:rsidRPr="00CA1B43" w14:paraId="1BC4FB2E"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0A8DD6EF" w14:textId="77777777" w:rsidR="00CA1B43" w:rsidRDefault="00CA1B43" w:rsidP="00D22D5B">
            <w:pPr>
              <w:rPr>
                <w:rFonts w:ascii="Arial" w:hAnsi="Arial" w:cs="Arial"/>
                <w:iCs/>
                <w:sz w:val="20"/>
                <w:szCs w:val="20"/>
              </w:rPr>
            </w:pPr>
            <w:r w:rsidRPr="00CA1B43">
              <w:rPr>
                <w:rFonts w:ascii="Arial" w:hAnsi="Arial" w:cs="Arial"/>
                <w:iCs/>
                <w:sz w:val="20"/>
                <w:szCs w:val="20"/>
              </w:rPr>
              <w:t>Ethics</w:t>
            </w:r>
          </w:p>
          <w:p w14:paraId="40862F29" w14:textId="387FA938" w:rsidR="00805B26" w:rsidRPr="00CA1B43" w:rsidRDefault="00805B26" w:rsidP="00D22D5B">
            <w:pPr>
              <w:spacing w:before="120"/>
              <w:rPr>
                <w:rFonts w:ascii="Arial" w:hAnsi="Arial" w:cs="Arial"/>
                <w:b/>
                <w:bCs/>
                <w:color w:val="E21951"/>
                <w:sz w:val="20"/>
                <w:szCs w:val="20"/>
                <w:lang w:val="en-US"/>
              </w:rPr>
            </w:pPr>
            <w:r w:rsidRPr="00CA1B43">
              <w:rPr>
                <w:rFonts w:ascii="Arial" w:hAnsi="Arial" w:cs="Arial"/>
                <w:b/>
                <w:bCs/>
                <w:color w:val="E21951"/>
                <w:sz w:val="20"/>
                <w:szCs w:val="20"/>
              </w:rPr>
              <w:t>KC</w:t>
            </w:r>
            <w:r w:rsidRPr="00CA1B43">
              <w:rPr>
                <w:rFonts w:ascii="Arial" w:hAnsi="Arial" w:cs="Arial"/>
                <w:b/>
                <w:bCs/>
                <w:color w:val="E21951"/>
                <w:sz w:val="20"/>
                <w:szCs w:val="20"/>
                <w:lang w:val="en-US"/>
              </w:rPr>
              <w:t>2</w:t>
            </w:r>
          </w:p>
          <w:p w14:paraId="3458CE35" w14:textId="4ADB37D5" w:rsidR="00805B26" w:rsidRPr="00CA1B43" w:rsidRDefault="00805B26" w:rsidP="00D22D5B">
            <w:pPr>
              <w:spacing w:before="120"/>
              <w:rPr>
                <w:rFonts w:ascii="Arial" w:hAnsi="Arial" w:cs="Arial"/>
                <w:iCs/>
                <w:sz w:val="20"/>
                <w:szCs w:val="20"/>
              </w:rPr>
            </w:pPr>
            <w:r w:rsidRPr="00CA1B43">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4DEB9DA5" w14:textId="0760600E" w:rsidR="00CA1B43" w:rsidRPr="00CA1B43" w:rsidRDefault="00CA1B43" w:rsidP="00CA1B43">
            <w:pPr>
              <w:rPr>
                <w:rFonts w:ascii="Arial" w:hAnsi="Arial" w:cs="Arial"/>
                <w:sz w:val="20"/>
                <w:szCs w:val="20"/>
              </w:rPr>
            </w:pPr>
            <w:r w:rsidRPr="00CA1B43">
              <w:rPr>
                <w:rFonts w:ascii="Arial" w:hAnsi="Arial" w:cs="Arial"/>
                <w:sz w:val="20"/>
                <w:szCs w:val="20"/>
              </w:rPr>
              <w:t xml:space="preserve">Learners </w:t>
            </w:r>
            <w:r w:rsidR="002301C0">
              <w:rPr>
                <w:rFonts w:ascii="Arial" w:hAnsi="Arial" w:cs="Arial"/>
                <w:sz w:val="20"/>
                <w:szCs w:val="20"/>
              </w:rPr>
              <w:t>can</w:t>
            </w:r>
            <w:r w:rsidRPr="00CA1B43">
              <w:rPr>
                <w:rFonts w:ascii="Arial" w:hAnsi="Arial" w:cs="Arial"/>
                <w:sz w:val="20"/>
                <w:szCs w:val="20"/>
              </w:rPr>
              <w:t xml:space="preserve"> describe and explain the ethical guidelines in relation to both human and non-human subjects.</w:t>
            </w:r>
          </w:p>
        </w:tc>
        <w:tc>
          <w:tcPr>
            <w:tcW w:w="10200" w:type="dxa"/>
            <w:tcBorders>
              <w:top w:val="single" w:sz="4" w:space="0" w:color="E21951"/>
              <w:left w:val="single" w:sz="4" w:space="0" w:color="E21951"/>
              <w:bottom w:val="single" w:sz="4" w:space="0" w:color="E21951"/>
              <w:right w:val="single" w:sz="4" w:space="0" w:color="E21951"/>
            </w:tcBorders>
          </w:tcPr>
          <w:p w14:paraId="40B3B7BE" w14:textId="578665DD" w:rsidR="00CA1B43" w:rsidRPr="00676CAC" w:rsidRDefault="00CA1B43" w:rsidP="008F6186">
            <w:pPr>
              <w:spacing w:after="120"/>
              <w:rPr>
                <w:rFonts w:ascii="Arial" w:hAnsi="Arial" w:cs="Arial"/>
                <w:sz w:val="20"/>
                <w:szCs w:val="20"/>
                <w:lang w:val="en-US"/>
              </w:rPr>
            </w:pPr>
            <w:r w:rsidRPr="00676CAC">
              <w:rPr>
                <w:rFonts w:ascii="Arial" w:hAnsi="Arial" w:cs="Arial"/>
                <w:sz w:val="20"/>
                <w:szCs w:val="20"/>
                <w:lang w:val="en-US"/>
              </w:rPr>
              <w:t>Generate a variety of procedures from research that raises ethical issues (e.g., asking children to watch violent videos</w:t>
            </w:r>
            <w:r w:rsidR="009F3FF2" w:rsidRPr="00676CAC">
              <w:rPr>
                <w:rFonts w:ascii="Arial" w:hAnsi="Arial" w:cs="Arial"/>
                <w:sz w:val="20"/>
                <w:szCs w:val="20"/>
                <w:lang w:val="en-US"/>
              </w:rPr>
              <w:t>,</w:t>
            </w:r>
            <w:r w:rsidRPr="00676CAC">
              <w:rPr>
                <w:rFonts w:ascii="Arial" w:hAnsi="Arial" w:cs="Arial"/>
                <w:sz w:val="20"/>
                <w:szCs w:val="20"/>
                <w:lang w:val="en-US"/>
              </w:rPr>
              <w:t xml:space="preserve"> following customers through a shopping mall</w:t>
            </w:r>
            <w:r w:rsidR="009F3FF2" w:rsidRPr="00676CAC">
              <w:rPr>
                <w:rFonts w:ascii="Arial" w:hAnsi="Arial" w:cs="Arial"/>
                <w:sz w:val="20"/>
                <w:szCs w:val="20"/>
                <w:lang w:val="en-US"/>
              </w:rPr>
              <w:t>,</w:t>
            </w:r>
            <w:r w:rsidRPr="00676CAC">
              <w:rPr>
                <w:rFonts w:ascii="Arial" w:hAnsi="Arial" w:cs="Arial"/>
                <w:sz w:val="20"/>
                <w:szCs w:val="20"/>
                <w:lang w:val="en-US"/>
              </w:rPr>
              <w:t xml:space="preserve"> observing passengers on a train without their knowledge</w:t>
            </w:r>
            <w:r w:rsidR="009F3FF2" w:rsidRPr="00676CAC">
              <w:rPr>
                <w:rFonts w:ascii="Arial" w:hAnsi="Arial" w:cs="Arial"/>
                <w:sz w:val="20"/>
                <w:szCs w:val="20"/>
                <w:lang w:val="en-US"/>
              </w:rPr>
              <w:t>,</w:t>
            </w:r>
            <w:r w:rsidRPr="00676CAC">
              <w:rPr>
                <w:rFonts w:ascii="Arial" w:hAnsi="Arial" w:cs="Arial"/>
                <w:sz w:val="20"/>
                <w:szCs w:val="20"/>
                <w:lang w:val="en-US"/>
              </w:rPr>
              <w:t xml:space="preserve"> asking adults to ‘shock’ another participant</w:t>
            </w:r>
            <w:r w:rsidR="009F3FF2" w:rsidRPr="00676CAC">
              <w:rPr>
                <w:rFonts w:ascii="Arial" w:hAnsi="Arial" w:cs="Arial"/>
                <w:sz w:val="20"/>
                <w:szCs w:val="20"/>
                <w:lang w:val="en-US"/>
              </w:rPr>
              <w:t>,</w:t>
            </w:r>
            <w:r w:rsidRPr="00676CAC">
              <w:rPr>
                <w:rFonts w:ascii="Arial" w:hAnsi="Arial" w:cs="Arial"/>
                <w:sz w:val="20"/>
                <w:szCs w:val="20"/>
                <w:lang w:val="en-US"/>
              </w:rPr>
              <w:t xml:space="preserve"> testing chimpanzees</w:t>
            </w:r>
            <w:r w:rsidR="009F3FF2" w:rsidRPr="00676CAC">
              <w:rPr>
                <w:rFonts w:ascii="Arial" w:hAnsi="Arial" w:cs="Arial"/>
                <w:sz w:val="20"/>
                <w:szCs w:val="20"/>
                <w:lang w:val="en-US"/>
              </w:rPr>
              <w:t>,</w:t>
            </w:r>
            <w:r w:rsidRPr="00676CAC">
              <w:rPr>
                <w:rFonts w:ascii="Arial" w:hAnsi="Arial" w:cs="Arial"/>
                <w:sz w:val="20"/>
                <w:szCs w:val="20"/>
                <w:lang w:val="en-US"/>
              </w:rPr>
              <w:t xml:space="preserve"> electrocuting dogs to see how they react</w:t>
            </w:r>
            <w:r w:rsidR="009F3FF2" w:rsidRPr="00676CAC">
              <w:rPr>
                <w:rFonts w:ascii="Arial" w:hAnsi="Arial" w:cs="Arial"/>
                <w:sz w:val="20"/>
                <w:szCs w:val="20"/>
                <w:lang w:val="en-US"/>
              </w:rPr>
              <w:t>,</w:t>
            </w:r>
            <w:r w:rsidRPr="00676CAC">
              <w:rPr>
                <w:rFonts w:ascii="Arial" w:hAnsi="Arial" w:cs="Arial"/>
                <w:sz w:val="20"/>
                <w:szCs w:val="20"/>
                <w:lang w:val="en-US"/>
              </w:rPr>
              <w:t xml:space="preserve"> etc. ensuring each ethical issue has been included)</w:t>
            </w:r>
            <w:r w:rsidR="00AA0E58">
              <w:rPr>
                <w:rFonts w:ascii="Arial" w:hAnsi="Arial" w:cs="Arial"/>
                <w:sz w:val="20"/>
                <w:szCs w:val="20"/>
                <w:lang w:val="en-US"/>
              </w:rPr>
              <w:t>. L</w:t>
            </w:r>
            <w:r w:rsidRPr="00676CAC">
              <w:rPr>
                <w:rFonts w:ascii="Arial" w:hAnsi="Arial" w:cs="Arial"/>
                <w:sz w:val="20"/>
                <w:szCs w:val="20"/>
                <w:lang w:val="en-US"/>
              </w:rPr>
              <w:t xml:space="preserve">earners rank them from ethically ‘least’ to ‘worst’ and justify their responses. </w:t>
            </w:r>
            <w:r w:rsidR="00917838">
              <w:rPr>
                <w:rFonts w:ascii="Arial" w:hAnsi="Arial" w:cs="Arial"/>
                <w:sz w:val="20"/>
                <w:szCs w:val="20"/>
                <w:lang w:val="en-US"/>
              </w:rPr>
              <w:t>L</w:t>
            </w:r>
            <w:r w:rsidRPr="00676CAC">
              <w:rPr>
                <w:rFonts w:ascii="Arial" w:hAnsi="Arial" w:cs="Arial"/>
                <w:sz w:val="20"/>
                <w:szCs w:val="20"/>
                <w:lang w:val="en-US"/>
              </w:rPr>
              <w:t xml:space="preserve">earners consider which ethical issues have been raised and list each in their notes with a </w:t>
            </w:r>
            <w:r w:rsidRPr="00676CAC">
              <w:rPr>
                <w:rFonts w:ascii="Arial" w:hAnsi="Arial" w:cs="Arial"/>
                <w:sz w:val="20"/>
                <w:szCs w:val="20"/>
                <w:lang w:val="en-US"/>
              </w:rPr>
              <w:lastRenderedPageBreak/>
              <w:t xml:space="preserve">description and consider what reasons for each to </w:t>
            </w:r>
            <w:r w:rsidR="00DB3909">
              <w:rPr>
                <w:rFonts w:ascii="Arial" w:hAnsi="Arial" w:cs="Arial"/>
                <w:sz w:val="20"/>
                <w:szCs w:val="20"/>
                <w:lang w:val="en-US"/>
              </w:rPr>
              <w:t xml:space="preserve">be </w:t>
            </w:r>
            <w:r w:rsidRPr="00676CAC">
              <w:rPr>
                <w:rFonts w:ascii="Arial" w:hAnsi="Arial" w:cs="Arial"/>
                <w:sz w:val="20"/>
                <w:szCs w:val="20"/>
                <w:lang w:val="en-US"/>
              </w:rPr>
              <w:t xml:space="preserve">broken and to what extent (consider the </w:t>
            </w:r>
            <w:r w:rsidR="00141CF1" w:rsidRPr="00676CAC">
              <w:rPr>
                <w:rFonts w:ascii="Arial" w:hAnsi="Arial" w:cs="Arial"/>
                <w:sz w:val="20"/>
                <w:szCs w:val="20"/>
                <w:lang w:val="en-US"/>
              </w:rPr>
              <w:t>cost: benefit</w:t>
            </w:r>
            <w:r w:rsidRPr="00676CAC">
              <w:rPr>
                <w:rFonts w:ascii="Arial" w:hAnsi="Arial" w:cs="Arial"/>
                <w:sz w:val="20"/>
                <w:szCs w:val="20"/>
                <w:lang w:val="en-US"/>
              </w:rPr>
              <w:t xml:space="preserve"> analysis in each case).</w:t>
            </w:r>
          </w:p>
          <w:p w14:paraId="5C29B9E9" w14:textId="6204CBB2" w:rsidR="00CA1B43" w:rsidRPr="00AA0E58" w:rsidRDefault="00CA1B43" w:rsidP="008F6186">
            <w:pPr>
              <w:spacing w:before="120" w:after="120"/>
              <w:rPr>
                <w:rFonts w:ascii="Arial" w:hAnsi="Arial" w:cs="Arial"/>
                <w:color w:val="4B4B4B"/>
                <w:sz w:val="20"/>
                <w:szCs w:val="20"/>
                <w:lang w:val="en-US"/>
              </w:rPr>
            </w:pPr>
            <w:r w:rsidRPr="00676CAC">
              <w:rPr>
                <w:rFonts w:ascii="Arial" w:hAnsi="Arial" w:cs="Arial"/>
                <w:sz w:val="20"/>
                <w:szCs w:val="20"/>
                <w:lang w:val="en-US"/>
              </w:rPr>
              <w:t xml:space="preserve">More information and definitions on ethics can be accessed at: </w:t>
            </w:r>
            <w:hyperlink r:id="rId50" w:history="1">
              <w:r w:rsidR="00B221AA" w:rsidRPr="00AA0E58">
                <w:rPr>
                  <w:rFonts w:ascii="Arial" w:hAnsi="Arial" w:cs="Arial"/>
                  <w:color w:val="4B4B4B"/>
                  <w:sz w:val="20"/>
                  <w:szCs w:val="20"/>
                  <w:u w:val="single"/>
                  <w:lang w:val="en-US"/>
                </w:rPr>
                <w:t>www.</w:t>
              </w:r>
              <w:r w:rsidRPr="00AA0E58">
                <w:rPr>
                  <w:rFonts w:ascii="Arial" w:hAnsi="Arial" w:cs="Arial"/>
                  <w:color w:val="4B4B4B"/>
                  <w:sz w:val="20"/>
                  <w:szCs w:val="20"/>
                  <w:u w:val="single"/>
                  <w:lang w:val="en-US"/>
                </w:rPr>
                <w:t>simplypsychology.org/Ethics.html</w:t>
              </w:r>
            </w:hyperlink>
          </w:p>
          <w:p w14:paraId="46613F44" w14:textId="53D2C2C2" w:rsidR="00CA1B43" w:rsidRPr="00676CAC" w:rsidRDefault="00CA1B43" w:rsidP="008F6186">
            <w:pPr>
              <w:spacing w:before="120"/>
              <w:rPr>
                <w:rFonts w:ascii="Arial" w:hAnsi="Arial" w:cs="Arial"/>
                <w:sz w:val="20"/>
                <w:szCs w:val="20"/>
                <w:lang w:val="en-US"/>
              </w:rPr>
            </w:pPr>
            <w:r w:rsidRPr="00676CAC">
              <w:rPr>
                <w:rFonts w:ascii="Arial" w:hAnsi="Arial" w:cs="Arial"/>
                <w:sz w:val="20"/>
                <w:szCs w:val="20"/>
                <w:lang w:val="en-US"/>
              </w:rPr>
              <w:t>A self</w:t>
            </w:r>
            <w:r w:rsidR="00141CF1" w:rsidRPr="00676CAC">
              <w:rPr>
                <w:rFonts w:ascii="Arial" w:hAnsi="Arial" w:cs="Arial"/>
                <w:sz w:val="20"/>
                <w:szCs w:val="20"/>
                <w:lang w:val="en-US"/>
              </w:rPr>
              <w:t>-</w:t>
            </w:r>
            <w:r w:rsidRPr="00676CAC">
              <w:rPr>
                <w:rFonts w:ascii="Arial" w:hAnsi="Arial" w:cs="Arial"/>
                <w:sz w:val="20"/>
                <w:szCs w:val="20"/>
                <w:lang w:val="en-US"/>
              </w:rPr>
              <w:t xml:space="preserve"> assessment activity on ethics can be accessed at:</w:t>
            </w:r>
            <w:r w:rsidRPr="00676CAC">
              <w:rPr>
                <w:rFonts w:ascii="Arial" w:hAnsi="Arial" w:cs="Arial"/>
                <w:sz w:val="20"/>
                <w:szCs w:val="20"/>
              </w:rPr>
              <w:t xml:space="preserve"> </w:t>
            </w:r>
            <w:hyperlink r:id="rId51" w:history="1">
              <w:r w:rsidR="00B221AA" w:rsidRPr="00AA0E58">
                <w:rPr>
                  <w:rFonts w:ascii="Arial" w:hAnsi="Arial" w:cs="Arial"/>
                  <w:color w:val="4B4B4B"/>
                  <w:sz w:val="20"/>
                  <w:szCs w:val="20"/>
                  <w:u w:val="single"/>
                  <w:lang w:val="en-US"/>
                </w:rPr>
                <w:t>www.</w:t>
              </w:r>
              <w:r w:rsidRPr="00AA0E58">
                <w:rPr>
                  <w:rFonts w:ascii="Arial" w:hAnsi="Arial" w:cs="Arial"/>
                  <w:color w:val="4B4B4B"/>
                  <w:sz w:val="20"/>
                  <w:szCs w:val="20"/>
                  <w:u w:val="single"/>
                  <w:lang w:val="en-US"/>
                </w:rPr>
                <w:t>tutor2u.net/psychology/reference/research-ethics-revision-quiz</w:t>
              </w:r>
            </w:hyperlink>
            <w:r w:rsidR="00AA0E58">
              <w:rPr>
                <w:rFonts w:ascii="Arial" w:hAnsi="Arial" w:cs="Arial"/>
                <w:color w:val="4B4B4B"/>
                <w:sz w:val="20"/>
                <w:szCs w:val="20"/>
                <w:lang w:val="en-US"/>
              </w:rPr>
              <w:t xml:space="preserve"> </w:t>
            </w:r>
            <w:r w:rsidR="00805B26" w:rsidRPr="00676CAC">
              <w:rPr>
                <w:rFonts w:ascii="Arial" w:hAnsi="Arial" w:cs="Arial"/>
                <w:b/>
                <w:bCs/>
                <w:sz w:val="20"/>
                <w:szCs w:val="20"/>
                <w:lang w:val="en-US"/>
              </w:rPr>
              <w:t>(F)</w:t>
            </w:r>
          </w:p>
        </w:tc>
      </w:tr>
      <w:tr w:rsidR="00CA1B43" w:rsidRPr="00CA1B43" w14:paraId="5E96F61C" w14:textId="77777777" w:rsidTr="00AA0E58">
        <w:tc>
          <w:tcPr>
            <w:tcW w:w="10200"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6EE4E7A1" w14:textId="570A0579" w:rsidR="00CA1B43" w:rsidRPr="00CA1B43" w:rsidRDefault="00CA1B43" w:rsidP="00CA1B43">
            <w:pPr>
              <w:rPr>
                <w:rFonts w:ascii="Arial" w:hAnsi="Arial" w:cs="Arial"/>
                <w:b/>
                <w:color w:val="FFFFFF"/>
                <w:sz w:val="20"/>
                <w:szCs w:val="20"/>
              </w:rPr>
            </w:pPr>
            <w:r w:rsidRPr="00CA1B43">
              <w:rPr>
                <w:rFonts w:ascii="Arial" w:hAnsi="Arial" w:cs="Arial"/>
                <w:b/>
                <w:color w:val="FFFFFF"/>
                <w:sz w:val="20"/>
                <w:szCs w:val="20"/>
              </w:rPr>
              <w:lastRenderedPageBreak/>
              <w:t>Past and specimen pape</w:t>
            </w:r>
            <w:r w:rsidR="00EF3F94">
              <w:rPr>
                <w:rFonts w:ascii="Arial" w:hAnsi="Arial" w:cs="Arial"/>
                <w:b/>
                <w:color w:val="FFFFFF"/>
                <w:sz w:val="20"/>
                <w:szCs w:val="20"/>
              </w:rPr>
              <w:t>rs</w:t>
            </w:r>
          </w:p>
        </w:tc>
      </w:tr>
      <w:tr w:rsidR="00CA1B43" w:rsidRPr="00CA1B43" w14:paraId="3CE92735" w14:textId="77777777" w:rsidTr="00AA0E58">
        <w:tc>
          <w:tcPr>
            <w:tcW w:w="10200" w:type="dxa"/>
            <w:gridSpan w:val="3"/>
            <w:tcBorders>
              <w:top w:val="single" w:sz="4" w:space="0" w:color="E21951"/>
              <w:left w:val="single" w:sz="4" w:space="0" w:color="E21951"/>
              <w:bottom w:val="single" w:sz="4" w:space="0" w:color="E21951"/>
              <w:right w:val="single" w:sz="4" w:space="0" w:color="E21951"/>
            </w:tcBorders>
            <w:hideMark/>
          </w:tcPr>
          <w:p w14:paraId="606C7C4B" w14:textId="2DD79761" w:rsidR="00CA1B43" w:rsidRPr="006F6953" w:rsidRDefault="006F6953" w:rsidP="00CA1B43">
            <w:pPr>
              <w:rPr>
                <w:rFonts w:ascii="Arial" w:eastAsia="MS ??" w:hAnsi="Arial"/>
                <w:b/>
                <w:sz w:val="20"/>
                <w:szCs w:val="20"/>
                <w:lang w:eastAsia="en-US"/>
              </w:rPr>
            </w:pPr>
            <w:r w:rsidRPr="006F6953">
              <w:rPr>
                <w:rFonts w:ascii="Arial" w:eastAsia="MS ??" w:hAnsi="Arial" w:cs="Arial"/>
                <w:sz w:val="20"/>
                <w:szCs w:val="20"/>
              </w:rPr>
              <w:t xml:space="preserve">Past/specimen papers and mark schemes are available to download from the </w:t>
            </w:r>
            <w:hyperlink r:id="rId52" w:history="1">
              <w:r w:rsidRPr="006F6953">
                <w:rPr>
                  <w:rFonts w:ascii="Arial" w:eastAsia="MS ??" w:hAnsi="Arial"/>
                  <w:color w:val="4A4A4A"/>
                  <w:sz w:val="20"/>
                  <w:szCs w:val="20"/>
                  <w:u w:val="single"/>
                  <w:lang w:eastAsia="en-US"/>
                </w:rPr>
                <w:t>School Support Hub</w:t>
              </w:r>
            </w:hyperlink>
            <w:r w:rsidRPr="006F6953">
              <w:rPr>
                <w:rFonts w:ascii="Arial" w:eastAsia="MS ??" w:hAnsi="Arial"/>
                <w:color w:val="4A4A4A"/>
                <w:sz w:val="20"/>
                <w:szCs w:val="20"/>
                <w:lang w:eastAsia="en-US"/>
              </w:rPr>
              <w:t xml:space="preserve"> </w:t>
            </w:r>
            <w:r w:rsidRPr="006F6953">
              <w:rPr>
                <w:rFonts w:ascii="Arial" w:eastAsia="MS ??" w:hAnsi="Arial"/>
                <w:b/>
                <w:sz w:val="20"/>
                <w:szCs w:val="20"/>
                <w:lang w:eastAsia="en-US"/>
              </w:rPr>
              <w:t>(F)</w:t>
            </w:r>
          </w:p>
        </w:tc>
      </w:tr>
    </w:tbl>
    <w:p w14:paraId="5455794C" w14:textId="77777777" w:rsidR="00573AA7" w:rsidRDefault="00573AA7" w:rsidP="00C92F05">
      <w:pPr>
        <w:rPr>
          <w:rFonts w:ascii="Arial" w:hAnsi="Arial"/>
          <w:bCs/>
          <w:sz w:val="20"/>
          <w:szCs w:val="20"/>
        </w:rPr>
        <w:sectPr w:rsidR="00573AA7" w:rsidSect="00F72458">
          <w:pgSz w:w="16840" w:h="11900" w:orient="landscape" w:code="9"/>
          <w:pgMar w:top="1134" w:right="1134" w:bottom="1134" w:left="1134" w:header="567" w:footer="567" w:gutter="0"/>
          <w:cols w:space="708"/>
          <w:docGrid w:linePitch="326"/>
        </w:sectPr>
      </w:pPr>
    </w:p>
    <w:p w14:paraId="5F737BEF" w14:textId="59FEC3DF" w:rsidR="00573AA7" w:rsidRPr="00393536" w:rsidRDefault="000A6E95" w:rsidP="00573AA7">
      <w:pPr>
        <w:pStyle w:val="Heading1"/>
      </w:pPr>
      <w:bookmarkStart w:id="8" w:name="_Toc177384352"/>
      <w:r>
        <w:lastRenderedPageBreak/>
        <w:t>2</w:t>
      </w:r>
      <w:r w:rsidR="006640A6">
        <w:t>.</w:t>
      </w:r>
      <w:r>
        <w:t xml:space="preserve"> </w:t>
      </w:r>
      <w:r w:rsidR="00962DA4">
        <w:t xml:space="preserve">Biological </w:t>
      </w:r>
      <w:r w:rsidR="0081313F">
        <w:t>a</w:t>
      </w:r>
      <w:r w:rsidR="00962DA4">
        <w:t>pproach</w:t>
      </w:r>
      <w:bookmarkEnd w:id="8"/>
    </w:p>
    <w:tbl>
      <w:tblPr>
        <w:tblW w:w="14595"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127"/>
        <w:gridCol w:w="2268"/>
        <w:gridCol w:w="10200"/>
      </w:tblGrid>
      <w:tr w:rsidR="00A677D0" w:rsidRPr="00A677D0" w14:paraId="3D805D15" w14:textId="77777777" w:rsidTr="00AA0E58">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053BD4BB" w14:textId="18B5A1F8" w:rsidR="00A677D0" w:rsidRPr="00A677D0" w:rsidRDefault="00A677D0" w:rsidP="00547461">
            <w:pPr>
              <w:rPr>
                <w:rFonts w:ascii="Arial" w:hAnsi="Arial" w:cs="Arial"/>
                <w:b/>
                <w:color w:val="FFFFFF" w:themeColor="background1"/>
                <w:sz w:val="20"/>
                <w:szCs w:val="20"/>
              </w:rPr>
            </w:pPr>
            <w:r w:rsidRPr="00A677D0">
              <w:rPr>
                <w:rFonts w:ascii="Arial" w:hAnsi="Arial" w:cs="Arial"/>
                <w:b/>
                <w:color w:val="FFFFFF" w:themeColor="background1"/>
                <w:sz w:val="20"/>
                <w:szCs w:val="20"/>
              </w:rPr>
              <w:t>Syllabus ref.</w:t>
            </w:r>
            <w:r w:rsidR="005F1183">
              <w:rPr>
                <w:rFonts w:ascii="Arial" w:hAnsi="Arial" w:cs="Arial"/>
                <w:b/>
                <w:color w:val="FFFFFF" w:themeColor="background1"/>
                <w:sz w:val="20"/>
                <w:szCs w:val="20"/>
              </w:rPr>
              <w:t xml:space="preserve"> and</w:t>
            </w:r>
            <w:r w:rsidRPr="00A677D0">
              <w:rPr>
                <w:rFonts w:ascii="Arial" w:hAnsi="Arial" w:cs="Arial"/>
                <w:b/>
                <w:color w:val="FFFFFF" w:themeColor="background1"/>
                <w:sz w:val="20"/>
                <w:szCs w:val="20"/>
              </w:rPr>
              <w:t xml:space="preserve"> Key Concepts (KC</w:t>
            </w:r>
            <w:r w:rsidRPr="00AF1F28">
              <w:rPr>
                <w:rFonts w:ascii="Arial" w:hAnsi="Arial" w:cs="Arial"/>
                <w:b/>
                <w:color w:val="FFFFFF" w:themeColor="background1"/>
                <w:sz w:val="20"/>
                <w:szCs w:val="20"/>
              </w:rPr>
              <w:t>)</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635CC1AE" w14:textId="77777777" w:rsidR="00A677D0" w:rsidRPr="00A677D0" w:rsidRDefault="00A677D0" w:rsidP="00547461">
            <w:pPr>
              <w:rPr>
                <w:rFonts w:ascii="Arial" w:hAnsi="Arial" w:cs="Arial"/>
                <w:b/>
                <w:color w:val="FFFFFF" w:themeColor="background1"/>
                <w:sz w:val="20"/>
                <w:szCs w:val="20"/>
              </w:rPr>
            </w:pPr>
            <w:r w:rsidRPr="00A677D0">
              <w:rPr>
                <w:rFonts w:ascii="Arial" w:hAnsi="Arial" w:cs="Arial"/>
                <w:b/>
                <w:color w:val="FFFFFF" w:themeColor="background1"/>
                <w:sz w:val="20"/>
                <w:szCs w:val="20"/>
              </w:rPr>
              <w:t>Learning objectives</w:t>
            </w:r>
          </w:p>
        </w:tc>
        <w:tc>
          <w:tcPr>
            <w:tcW w:w="10200"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787F0F71" w14:textId="1DAD3421" w:rsidR="00A677D0" w:rsidRPr="00A677D0" w:rsidRDefault="00A677D0" w:rsidP="00547461">
            <w:pPr>
              <w:rPr>
                <w:rFonts w:ascii="Arial" w:hAnsi="Arial" w:cs="Arial"/>
                <w:b/>
                <w:color w:val="FFFFFF" w:themeColor="background1"/>
                <w:sz w:val="20"/>
                <w:szCs w:val="20"/>
              </w:rPr>
            </w:pPr>
            <w:r w:rsidRPr="00A677D0">
              <w:rPr>
                <w:rFonts w:ascii="Arial" w:hAnsi="Arial" w:cs="Arial"/>
                <w:b/>
                <w:color w:val="FFFFFF" w:themeColor="background1"/>
                <w:sz w:val="20"/>
                <w:szCs w:val="20"/>
              </w:rPr>
              <w:t>Suggested teaching activities</w:t>
            </w:r>
          </w:p>
        </w:tc>
      </w:tr>
      <w:tr w:rsidR="00A677D0" w:rsidRPr="00A677D0" w14:paraId="368079A4" w14:textId="77777777" w:rsidTr="00AA0E58">
        <w:trPr>
          <w:trHeight w:val="2945"/>
        </w:trPr>
        <w:tc>
          <w:tcPr>
            <w:tcW w:w="2127" w:type="dxa"/>
            <w:tcBorders>
              <w:top w:val="single" w:sz="4" w:space="0" w:color="E21951"/>
              <w:left w:val="single" w:sz="4" w:space="0" w:color="E21951"/>
              <w:bottom w:val="single" w:sz="4" w:space="0" w:color="E21951"/>
              <w:right w:val="single" w:sz="4" w:space="0" w:color="E21951"/>
            </w:tcBorders>
          </w:tcPr>
          <w:p w14:paraId="52DD0EB3" w14:textId="1E6C70C9" w:rsidR="00A677D0" w:rsidRDefault="00A677D0" w:rsidP="00D22D5B">
            <w:pPr>
              <w:rPr>
                <w:rFonts w:ascii="Arial" w:hAnsi="Arial" w:cs="Arial"/>
                <w:iCs/>
                <w:sz w:val="20"/>
                <w:szCs w:val="20"/>
              </w:rPr>
            </w:pPr>
            <w:r w:rsidRPr="00A677D0">
              <w:rPr>
                <w:rFonts w:ascii="Arial" w:hAnsi="Arial" w:cs="Arial"/>
                <w:iCs/>
                <w:sz w:val="20"/>
                <w:szCs w:val="20"/>
              </w:rPr>
              <w:t xml:space="preserve">Biological </w:t>
            </w:r>
            <w:r w:rsidR="00172ECE">
              <w:rPr>
                <w:rFonts w:ascii="Arial" w:hAnsi="Arial" w:cs="Arial"/>
                <w:iCs/>
                <w:sz w:val="20"/>
                <w:szCs w:val="20"/>
              </w:rPr>
              <w:t>a</w:t>
            </w:r>
            <w:r w:rsidRPr="00A677D0">
              <w:rPr>
                <w:rFonts w:ascii="Arial" w:hAnsi="Arial" w:cs="Arial"/>
                <w:iCs/>
                <w:sz w:val="20"/>
                <w:szCs w:val="20"/>
              </w:rPr>
              <w:t>pproach</w:t>
            </w:r>
            <w:r w:rsidR="006A0044">
              <w:rPr>
                <w:rFonts w:ascii="Arial" w:hAnsi="Arial" w:cs="Arial"/>
                <w:iCs/>
                <w:sz w:val="20"/>
                <w:szCs w:val="20"/>
              </w:rPr>
              <w:t xml:space="preserve"> </w:t>
            </w:r>
            <w:r w:rsidR="004E3BBC">
              <w:rPr>
                <w:rFonts w:ascii="Arial" w:hAnsi="Arial" w:cs="Arial"/>
                <w:iCs/>
                <w:sz w:val="20"/>
                <w:szCs w:val="20"/>
              </w:rPr>
              <w:t>–</w:t>
            </w:r>
            <w:r w:rsidR="006A0044">
              <w:rPr>
                <w:rFonts w:ascii="Arial" w:hAnsi="Arial" w:cs="Arial"/>
                <w:iCs/>
                <w:sz w:val="20"/>
                <w:szCs w:val="20"/>
              </w:rPr>
              <w:t xml:space="preserve"> </w:t>
            </w:r>
            <w:r w:rsidR="004E3BBC">
              <w:rPr>
                <w:rFonts w:ascii="Arial" w:hAnsi="Arial" w:cs="Arial"/>
                <w:iCs/>
                <w:sz w:val="20"/>
                <w:szCs w:val="20"/>
              </w:rPr>
              <w:t>i</w:t>
            </w:r>
            <w:r w:rsidRPr="00A677D0">
              <w:rPr>
                <w:rFonts w:ascii="Arial" w:hAnsi="Arial" w:cs="Arial"/>
                <w:iCs/>
                <w:sz w:val="20"/>
                <w:szCs w:val="20"/>
              </w:rPr>
              <w:t>ntroduction</w:t>
            </w:r>
          </w:p>
          <w:p w14:paraId="7FBFF326" w14:textId="77777777" w:rsidR="00072628" w:rsidRPr="00A677D0" w:rsidRDefault="00072628" w:rsidP="00D22D5B">
            <w:pPr>
              <w:spacing w:before="120"/>
              <w:rPr>
                <w:rFonts w:ascii="Arial" w:hAnsi="Arial" w:cs="Arial"/>
                <w:b/>
                <w:bCs/>
                <w:color w:val="E21951"/>
                <w:sz w:val="20"/>
                <w:szCs w:val="20"/>
                <w:lang w:val="en-US"/>
              </w:rPr>
            </w:pPr>
            <w:r w:rsidRPr="00A677D0">
              <w:rPr>
                <w:rFonts w:ascii="Arial" w:hAnsi="Arial" w:cs="Arial"/>
                <w:b/>
                <w:bCs/>
                <w:color w:val="E21951"/>
                <w:sz w:val="20"/>
                <w:szCs w:val="20"/>
              </w:rPr>
              <w:t>KC</w:t>
            </w:r>
            <w:r w:rsidRPr="00A677D0">
              <w:rPr>
                <w:rFonts w:ascii="Arial" w:hAnsi="Arial" w:cs="Arial"/>
                <w:b/>
                <w:bCs/>
                <w:color w:val="E21951"/>
                <w:sz w:val="20"/>
                <w:szCs w:val="20"/>
                <w:lang w:val="en-US"/>
              </w:rPr>
              <w:t>4</w:t>
            </w:r>
          </w:p>
          <w:p w14:paraId="21407506" w14:textId="601523F6" w:rsidR="00072628" w:rsidRPr="00A677D0" w:rsidRDefault="00072628" w:rsidP="00D22D5B">
            <w:pPr>
              <w:spacing w:before="120"/>
              <w:rPr>
                <w:rFonts w:ascii="Arial" w:hAnsi="Arial" w:cs="Arial"/>
                <w:iCs/>
                <w:sz w:val="20"/>
                <w:szCs w:val="20"/>
              </w:rPr>
            </w:pPr>
            <w:r w:rsidRPr="00A677D0">
              <w:rPr>
                <w:rFonts w:ascii="Arial" w:hAnsi="Arial" w:cs="Arial"/>
                <w:b/>
                <w:bCs/>
                <w:color w:val="E21951"/>
                <w:sz w:val="20"/>
                <w:szCs w:val="20"/>
              </w:rPr>
              <w:t>KC</w:t>
            </w:r>
            <w:r w:rsidRPr="00A677D0">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40D61F60" w14:textId="2E604C19" w:rsidR="00A677D0" w:rsidRPr="00A677D0" w:rsidRDefault="00A677D0" w:rsidP="00A677D0">
            <w:pPr>
              <w:spacing w:before="100" w:beforeAutospacing="1" w:after="100" w:afterAutospacing="1"/>
              <w:rPr>
                <w:rFonts w:ascii="Arial" w:hAnsi="Arial" w:cs="Arial"/>
                <w:sz w:val="20"/>
                <w:szCs w:val="20"/>
                <w:lang w:val="en-US"/>
              </w:rPr>
            </w:pPr>
            <w:r w:rsidRPr="00A677D0">
              <w:rPr>
                <w:rFonts w:ascii="Arial" w:hAnsi="Arial" w:cs="Arial"/>
                <w:sz w:val="20"/>
                <w:szCs w:val="20"/>
                <w:lang w:val="en-US"/>
              </w:rPr>
              <w:t>Learners understand that b</w:t>
            </w:r>
            <w:r w:rsidRPr="00A677D0">
              <w:rPr>
                <w:rFonts w:ascii="Arial" w:hAnsi="Arial" w:cs="Arial"/>
                <w:sz w:val="20"/>
                <w:szCs w:val="20"/>
              </w:rPr>
              <w:t>ehaviour, cognition and emotions can be explained in terms of the working of the brain and the effect of hormones, genetics and evolution</w:t>
            </w:r>
            <w:r w:rsidRPr="00A677D0">
              <w:rPr>
                <w:rFonts w:ascii="Arial" w:hAnsi="Arial" w:cs="Arial"/>
                <w:sz w:val="20"/>
                <w:szCs w:val="20"/>
                <w:lang w:val="en-US"/>
              </w:rPr>
              <w:t xml:space="preserve"> and that biological factors can explain s</w:t>
            </w:r>
            <w:r w:rsidRPr="00A677D0">
              <w:rPr>
                <w:rFonts w:ascii="Arial" w:hAnsi="Arial" w:cs="Arial"/>
                <w:sz w:val="20"/>
                <w:szCs w:val="20"/>
              </w:rPr>
              <w:t>imilarities and differences between people</w:t>
            </w:r>
            <w:r w:rsidRPr="00A677D0">
              <w:rPr>
                <w:rFonts w:ascii="Arial" w:hAnsi="Arial" w:cs="Arial"/>
                <w:sz w:val="20"/>
                <w:szCs w:val="20"/>
                <w:lang w:val="en-US"/>
              </w:rPr>
              <w:t>.</w:t>
            </w:r>
          </w:p>
        </w:tc>
        <w:tc>
          <w:tcPr>
            <w:tcW w:w="10200" w:type="dxa"/>
            <w:tcBorders>
              <w:top w:val="single" w:sz="4" w:space="0" w:color="E21951"/>
              <w:left w:val="single" w:sz="4" w:space="0" w:color="E21951"/>
              <w:bottom w:val="single" w:sz="4" w:space="0" w:color="E21951"/>
              <w:right w:val="single" w:sz="4" w:space="0" w:color="E21951"/>
            </w:tcBorders>
          </w:tcPr>
          <w:p w14:paraId="717E888E" w14:textId="0B13619E" w:rsidR="00A677D0" w:rsidRPr="00676CAC" w:rsidRDefault="00175F7C" w:rsidP="008B7AFF">
            <w:pPr>
              <w:spacing w:after="120"/>
              <w:rPr>
                <w:rFonts w:ascii="Arial" w:hAnsi="Arial" w:cs="Arial"/>
                <w:sz w:val="20"/>
                <w:szCs w:val="20"/>
              </w:rPr>
            </w:pPr>
            <w:r>
              <w:rPr>
                <w:rFonts w:ascii="Arial" w:hAnsi="Arial" w:cs="Arial"/>
                <w:iCs/>
                <w:sz w:val="20"/>
                <w:szCs w:val="20"/>
              </w:rPr>
              <w:t>L</w:t>
            </w:r>
            <w:r w:rsidR="00AF1F28" w:rsidRPr="00676CAC">
              <w:rPr>
                <w:rFonts w:ascii="Arial" w:hAnsi="Arial" w:cs="Arial"/>
                <w:iCs/>
                <w:sz w:val="20"/>
                <w:szCs w:val="20"/>
              </w:rPr>
              <w:t>earners</w:t>
            </w:r>
            <w:r w:rsidR="00A677D0" w:rsidRPr="00676CAC">
              <w:rPr>
                <w:rFonts w:ascii="Arial" w:hAnsi="Arial" w:cs="Arial"/>
                <w:iCs/>
                <w:sz w:val="20"/>
                <w:szCs w:val="20"/>
              </w:rPr>
              <w:t xml:space="preserve"> share their </w:t>
            </w:r>
            <w:r w:rsidR="00A677D0" w:rsidRPr="00676CAC">
              <w:rPr>
                <w:rFonts w:ascii="Arial" w:hAnsi="Arial" w:cs="Arial"/>
                <w:iCs/>
                <w:sz w:val="20"/>
                <w:szCs w:val="20"/>
                <w:lang w:val="en-US"/>
              </w:rPr>
              <w:t xml:space="preserve">present </w:t>
            </w:r>
            <w:r w:rsidR="00A677D0" w:rsidRPr="00676CAC">
              <w:rPr>
                <w:rFonts w:ascii="Arial" w:hAnsi="Arial" w:cs="Arial"/>
                <w:iCs/>
                <w:sz w:val="20"/>
                <w:szCs w:val="20"/>
              </w:rPr>
              <w:t xml:space="preserve">understanding of brains, </w:t>
            </w:r>
            <w:r w:rsidR="00A677D0" w:rsidRPr="00676CAC">
              <w:rPr>
                <w:rFonts w:ascii="Arial" w:hAnsi="Arial" w:cs="Arial"/>
                <w:sz w:val="20"/>
                <w:szCs w:val="20"/>
              </w:rPr>
              <w:t>hormones, genetics and evolution.</w:t>
            </w:r>
          </w:p>
          <w:p w14:paraId="1E4991E5" w14:textId="00F151F1" w:rsidR="00A677D0" w:rsidRPr="00676CAC" w:rsidRDefault="00A677D0" w:rsidP="008B7AFF">
            <w:pPr>
              <w:spacing w:before="120" w:after="120"/>
              <w:rPr>
                <w:rFonts w:ascii="Arial" w:hAnsi="Arial" w:cs="Arial"/>
                <w:sz w:val="20"/>
                <w:szCs w:val="20"/>
                <w:lang w:val="en-US"/>
              </w:rPr>
            </w:pPr>
            <w:r w:rsidRPr="00676CAC">
              <w:rPr>
                <w:rFonts w:ascii="Arial" w:hAnsi="Arial" w:cs="Arial"/>
                <w:sz w:val="20"/>
                <w:szCs w:val="20"/>
                <w:lang w:val="en-US"/>
              </w:rPr>
              <w:t>Share an accessible and interactive set of resources outlining the main areas and functions of the brain available at:</w:t>
            </w:r>
            <w:r w:rsidRPr="00676CAC">
              <w:rPr>
                <w:rFonts w:ascii="Arial" w:hAnsi="Arial" w:cs="Arial"/>
                <w:sz w:val="20"/>
                <w:szCs w:val="20"/>
              </w:rPr>
              <w:t xml:space="preserve"> </w:t>
            </w:r>
            <w:hyperlink r:id="rId53" w:history="1">
              <w:r w:rsidR="00B221AA" w:rsidRPr="00AA0E58">
                <w:rPr>
                  <w:rFonts w:ascii="Arial" w:hAnsi="Arial" w:cs="Arial"/>
                  <w:color w:val="4B4B4B"/>
                  <w:sz w:val="20"/>
                  <w:szCs w:val="20"/>
                  <w:u w:val="single"/>
                  <w:lang w:val="en-US"/>
                </w:rPr>
                <w:t>www.</w:t>
              </w:r>
              <w:r w:rsidRPr="00AA0E58">
                <w:rPr>
                  <w:rFonts w:ascii="Arial" w:hAnsi="Arial" w:cs="Arial"/>
                  <w:color w:val="4B4B4B"/>
                  <w:sz w:val="20"/>
                  <w:szCs w:val="20"/>
                  <w:u w:val="single"/>
                  <w:lang w:val="en-US"/>
                </w:rPr>
                <w:t>education.com/lesson-plan/learn-about-the-brain/</w:t>
              </w:r>
            </w:hyperlink>
            <w:r w:rsidR="00072628">
              <w:rPr>
                <w:rFonts w:ascii="Arial" w:hAnsi="Arial" w:cs="Arial"/>
                <w:b/>
                <w:bCs/>
                <w:sz w:val="20"/>
                <w:szCs w:val="20"/>
                <w:lang w:val="en-US"/>
              </w:rPr>
              <w:t xml:space="preserve"> </w:t>
            </w:r>
            <w:r w:rsidR="00072628" w:rsidRPr="00676CAC">
              <w:rPr>
                <w:rFonts w:ascii="Arial" w:hAnsi="Arial" w:cs="Arial"/>
                <w:b/>
                <w:bCs/>
                <w:sz w:val="20"/>
                <w:szCs w:val="20"/>
                <w:lang w:val="en-US"/>
              </w:rPr>
              <w:t>(I)</w:t>
            </w:r>
          </w:p>
          <w:p w14:paraId="076EBDA9" w14:textId="60AB8383" w:rsidR="00A677D0" w:rsidRPr="00AA0E58" w:rsidRDefault="00A677D0" w:rsidP="008B7AFF">
            <w:pPr>
              <w:spacing w:before="120" w:after="120"/>
              <w:rPr>
                <w:rFonts w:ascii="Arial" w:hAnsi="Arial" w:cs="Arial"/>
                <w:color w:val="4B4B4B"/>
                <w:sz w:val="20"/>
                <w:szCs w:val="20"/>
                <w:lang w:val="en-US"/>
              </w:rPr>
            </w:pPr>
            <w:r w:rsidRPr="00676CAC">
              <w:rPr>
                <w:rFonts w:ascii="Arial" w:hAnsi="Arial" w:cs="Arial"/>
                <w:b/>
                <w:bCs/>
                <w:sz w:val="20"/>
                <w:szCs w:val="20"/>
                <w:lang w:val="en-US"/>
              </w:rPr>
              <w:t xml:space="preserve">Extension </w:t>
            </w:r>
            <w:r w:rsidR="00072B56" w:rsidRPr="00676CAC">
              <w:rPr>
                <w:rFonts w:ascii="Arial" w:hAnsi="Arial" w:cs="Arial"/>
                <w:b/>
                <w:bCs/>
                <w:sz w:val="20"/>
                <w:szCs w:val="20"/>
                <w:lang w:val="en-US"/>
              </w:rPr>
              <w:t>a</w:t>
            </w:r>
            <w:r w:rsidRPr="00676CAC">
              <w:rPr>
                <w:rFonts w:ascii="Arial" w:hAnsi="Arial" w:cs="Arial"/>
                <w:b/>
                <w:bCs/>
                <w:sz w:val="20"/>
                <w:szCs w:val="20"/>
                <w:lang w:val="en-US"/>
              </w:rPr>
              <w:t>ctivity:</w:t>
            </w:r>
            <w:r w:rsidRPr="00676CAC">
              <w:rPr>
                <w:rFonts w:ascii="Arial" w:hAnsi="Arial" w:cs="Arial"/>
                <w:sz w:val="20"/>
                <w:szCs w:val="20"/>
                <w:lang w:val="en-US"/>
              </w:rPr>
              <w:t xml:space="preserve"> </w:t>
            </w:r>
            <w:r w:rsidR="00AA0E58">
              <w:rPr>
                <w:rFonts w:ascii="Arial" w:hAnsi="Arial" w:cs="Arial"/>
                <w:sz w:val="20"/>
                <w:szCs w:val="20"/>
                <w:lang w:val="en-US"/>
              </w:rPr>
              <w:t>l</w:t>
            </w:r>
            <w:r w:rsidR="004A5640" w:rsidRPr="00676CAC">
              <w:rPr>
                <w:rFonts w:ascii="Arial" w:hAnsi="Arial" w:cs="Arial"/>
                <w:sz w:val="20"/>
                <w:szCs w:val="20"/>
                <w:lang w:val="en-US"/>
              </w:rPr>
              <w:t>earners</w:t>
            </w:r>
            <w:r w:rsidRPr="00676CAC">
              <w:rPr>
                <w:rFonts w:ascii="Arial" w:hAnsi="Arial" w:cs="Arial"/>
                <w:sz w:val="20"/>
                <w:szCs w:val="20"/>
                <w:lang w:val="en-US"/>
              </w:rPr>
              <w:t xml:space="preserve"> consider how they might investigate the brain and either set as a research activity to explore different types of brain scans and share back or work through a set of slides outlining the main brain scans available at: </w:t>
            </w:r>
            <w:hyperlink r:id="rId54" w:anchor="slide=id.p1" w:history="1">
              <w:r w:rsidRPr="00AA0E58">
                <w:rPr>
                  <w:rFonts w:ascii="Arial" w:hAnsi="Arial" w:cs="Arial"/>
                  <w:color w:val="4B4B4B"/>
                  <w:sz w:val="20"/>
                  <w:szCs w:val="20"/>
                  <w:u w:val="single"/>
                  <w:lang w:val="en-US"/>
                </w:rPr>
                <w:t>https://docs.google.com/presentation/d/12MhNG17Iz4ALK_p6K2Hr3cNt7Nos7r8K/edit#slide=id.p1</w:t>
              </w:r>
            </w:hyperlink>
          </w:p>
          <w:p w14:paraId="3E6EAA1A" w14:textId="4CA102C5" w:rsidR="00A677D0" w:rsidRPr="00A677D0" w:rsidRDefault="00A677D0" w:rsidP="008B7AFF">
            <w:pPr>
              <w:spacing w:before="120"/>
              <w:rPr>
                <w:rFonts w:ascii="Arial" w:hAnsi="Arial" w:cs="Arial"/>
                <w:sz w:val="20"/>
                <w:szCs w:val="20"/>
                <w:lang w:val="en-US"/>
              </w:rPr>
            </w:pPr>
            <w:r w:rsidRPr="00676CAC">
              <w:rPr>
                <w:rFonts w:ascii="Arial" w:hAnsi="Arial" w:cs="Arial"/>
                <w:sz w:val="20"/>
                <w:szCs w:val="20"/>
                <w:lang w:val="en-US"/>
              </w:rPr>
              <w:t>Learners can watch a provocative TedTalk, ‘The most important lesson from 83,000 brain scans’ by Daniel Amen available at:</w:t>
            </w:r>
            <w:r w:rsidRPr="00676CAC">
              <w:rPr>
                <w:rFonts w:ascii="Arial" w:hAnsi="Arial" w:cs="Arial"/>
                <w:sz w:val="20"/>
                <w:szCs w:val="20"/>
              </w:rPr>
              <w:t xml:space="preserve"> </w:t>
            </w:r>
            <w:hyperlink r:id="rId55" w:history="1">
              <w:r w:rsidR="00B221AA" w:rsidRPr="00AA0E58">
                <w:rPr>
                  <w:rFonts w:ascii="Arial" w:hAnsi="Arial" w:cs="Arial"/>
                  <w:color w:val="4B4B4B"/>
                  <w:sz w:val="20"/>
                  <w:szCs w:val="20"/>
                  <w:u w:val="single"/>
                  <w:lang w:val="en-US"/>
                </w:rPr>
                <w:t>www.</w:t>
              </w:r>
              <w:r w:rsidRPr="00AA0E58">
                <w:rPr>
                  <w:rFonts w:ascii="Arial" w:hAnsi="Arial" w:cs="Arial"/>
                  <w:color w:val="4B4B4B"/>
                  <w:sz w:val="20"/>
                  <w:szCs w:val="20"/>
                  <w:u w:val="single"/>
                  <w:lang w:val="en-US"/>
                </w:rPr>
                <w:t>youtube.com/watch?v=esPRsT-lmw</w:t>
              </w:r>
            </w:hyperlink>
            <w:r w:rsidR="00AA0E58">
              <w:rPr>
                <w:rFonts w:ascii="Arial" w:hAnsi="Arial" w:cs="Arial"/>
                <w:color w:val="4B4B4B"/>
                <w:sz w:val="20"/>
                <w:szCs w:val="20"/>
                <w:lang w:val="en-US"/>
              </w:rPr>
              <w:t xml:space="preserve"> </w:t>
            </w:r>
            <w:r w:rsidR="00072628" w:rsidRPr="00676CAC">
              <w:rPr>
                <w:rFonts w:ascii="Arial" w:hAnsi="Arial" w:cs="Arial"/>
                <w:b/>
                <w:bCs/>
                <w:sz w:val="20"/>
                <w:szCs w:val="20"/>
                <w:lang w:val="en-US"/>
              </w:rPr>
              <w:t>(I)</w:t>
            </w:r>
          </w:p>
        </w:tc>
      </w:tr>
      <w:tr w:rsidR="00A677D0" w:rsidRPr="00A677D0" w14:paraId="4E9A50DA"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4CC00256" w14:textId="77777777" w:rsidR="004E3BBC" w:rsidRDefault="00A677D0" w:rsidP="00D22D5B">
            <w:pPr>
              <w:rPr>
                <w:rFonts w:ascii="Arial" w:hAnsi="Arial" w:cs="Arial"/>
                <w:iCs/>
                <w:sz w:val="20"/>
                <w:szCs w:val="20"/>
              </w:rPr>
            </w:pPr>
            <w:r w:rsidRPr="00A677D0">
              <w:rPr>
                <w:rFonts w:ascii="Arial" w:hAnsi="Arial" w:cs="Arial"/>
                <w:sz w:val="20"/>
                <w:szCs w:val="20"/>
              </w:rPr>
              <w:t>Dement and Kleitman (sleep and dreams)</w:t>
            </w:r>
            <w:r w:rsidR="004E3BBC">
              <w:rPr>
                <w:rFonts w:ascii="Arial" w:hAnsi="Arial" w:cs="Arial"/>
                <w:sz w:val="20"/>
                <w:szCs w:val="20"/>
              </w:rPr>
              <w:t xml:space="preserve"> </w:t>
            </w:r>
            <w:r w:rsidR="004E3BBC">
              <w:rPr>
                <w:rFonts w:ascii="Arial" w:hAnsi="Arial" w:cs="Arial"/>
                <w:iCs/>
                <w:sz w:val="20"/>
                <w:szCs w:val="20"/>
              </w:rPr>
              <w:t>– i</w:t>
            </w:r>
            <w:r w:rsidR="004E3BBC" w:rsidRPr="00A677D0">
              <w:rPr>
                <w:rFonts w:ascii="Arial" w:hAnsi="Arial" w:cs="Arial"/>
                <w:iCs/>
                <w:sz w:val="20"/>
                <w:szCs w:val="20"/>
              </w:rPr>
              <w:t>ntroduction</w:t>
            </w:r>
          </w:p>
          <w:p w14:paraId="25A90296" w14:textId="3FAF95E6" w:rsidR="00444524" w:rsidRPr="00A677D0" w:rsidRDefault="00444524" w:rsidP="00D22D5B">
            <w:pPr>
              <w:spacing w:before="120"/>
              <w:rPr>
                <w:rFonts w:ascii="Arial" w:hAnsi="Arial" w:cs="Arial"/>
                <w:sz w:val="20"/>
                <w:szCs w:val="20"/>
                <w:lang w:val="en-US"/>
              </w:rPr>
            </w:pPr>
            <w:r w:rsidRPr="00A677D0">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08A28670" w14:textId="3B093B4C" w:rsidR="00A677D0" w:rsidRPr="00A677D0" w:rsidRDefault="00A677D0" w:rsidP="004E3BBC">
            <w:pPr>
              <w:autoSpaceDE w:val="0"/>
              <w:autoSpaceDN w:val="0"/>
              <w:adjustRightInd w:val="0"/>
              <w:rPr>
                <w:rFonts w:ascii="Arial" w:hAnsi="Arial" w:cs="Arial"/>
                <w:sz w:val="20"/>
                <w:szCs w:val="20"/>
              </w:rPr>
            </w:pPr>
            <w:r w:rsidRPr="00A677D0">
              <w:rPr>
                <w:rFonts w:ascii="Arial" w:hAnsi="Arial" w:cs="Arial"/>
                <w:color w:val="000000"/>
                <w:sz w:val="20"/>
                <w:szCs w:val="20"/>
                <w:lang w:val="en-US"/>
              </w:rPr>
              <w:t>Learners understand the importance of sleep, research into sleep and different theories of sleeping and dreaming.</w:t>
            </w:r>
          </w:p>
        </w:tc>
        <w:tc>
          <w:tcPr>
            <w:tcW w:w="10200" w:type="dxa"/>
            <w:tcBorders>
              <w:top w:val="single" w:sz="4" w:space="0" w:color="E21951"/>
              <w:left w:val="single" w:sz="4" w:space="0" w:color="E21951"/>
              <w:bottom w:val="single" w:sz="4" w:space="0" w:color="E21951"/>
              <w:right w:val="single" w:sz="4" w:space="0" w:color="E21951"/>
            </w:tcBorders>
          </w:tcPr>
          <w:p w14:paraId="3A8CCA6B" w14:textId="57F42F49" w:rsidR="00A677D0" w:rsidRPr="00676CAC" w:rsidRDefault="00A677D0" w:rsidP="008B7AFF">
            <w:pPr>
              <w:spacing w:after="120"/>
              <w:rPr>
                <w:rFonts w:ascii="Arial" w:hAnsi="Arial" w:cs="Arial"/>
                <w:sz w:val="20"/>
                <w:szCs w:val="20"/>
                <w:lang w:val="en-US"/>
              </w:rPr>
            </w:pPr>
            <w:r w:rsidRPr="00676CAC">
              <w:rPr>
                <w:rFonts w:ascii="Arial" w:hAnsi="Arial" w:cs="Arial"/>
                <w:sz w:val="20"/>
                <w:szCs w:val="20"/>
                <w:lang w:val="en-US"/>
              </w:rPr>
              <w:t xml:space="preserve">Share the video available at: </w:t>
            </w:r>
            <w:hyperlink r:id="rId56" w:history="1">
              <w:r w:rsidR="00B221AA" w:rsidRPr="00AA0E58">
                <w:rPr>
                  <w:rFonts w:ascii="Arial" w:hAnsi="Arial" w:cs="Arial"/>
                  <w:color w:val="4B4B4B"/>
                  <w:sz w:val="20"/>
                  <w:szCs w:val="20"/>
                  <w:u w:val="single"/>
                  <w:lang w:val="en-US"/>
                </w:rPr>
                <w:t>www.</w:t>
              </w:r>
              <w:r w:rsidRPr="00AA0E58">
                <w:rPr>
                  <w:rFonts w:ascii="Arial" w:hAnsi="Arial" w:cs="Arial"/>
                  <w:color w:val="4B4B4B"/>
                  <w:sz w:val="20"/>
                  <w:szCs w:val="20"/>
                  <w:u w:val="single"/>
                  <w:lang w:val="en-US"/>
                </w:rPr>
                <w:t>youtube.com/watch?v=Y-8b99rGpkM</w:t>
              </w:r>
            </w:hyperlink>
            <w:r w:rsidRPr="00676CAC">
              <w:rPr>
                <w:rFonts w:ascii="Arial" w:hAnsi="Arial" w:cs="Arial"/>
                <w:sz w:val="20"/>
                <w:szCs w:val="20"/>
                <w:lang w:val="en-US"/>
              </w:rPr>
              <w:t xml:space="preserve"> as a starter activity for the class on the value of sleep and the importance of the research on sleep.</w:t>
            </w:r>
          </w:p>
          <w:p w14:paraId="5A32D614" w14:textId="7A062814" w:rsidR="00A677D0" w:rsidRPr="00676CAC" w:rsidRDefault="00A677D0" w:rsidP="008B7AFF">
            <w:pPr>
              <w:spacing w:before="120" w:after="120"/>
              <w:rPr>
                <w:rFonts w:ascii="Arial" w:hAnsi="Arial" w:cs="Arial"/>
                <w:sz w:val="20"/>
                <w:szCs w:val="20"/>
              </w:rPr>
            </w:pPr>
            <w:r w:rsidRPr="00676CAC">
              <w:rPr>
                <w:rFonts w:ascii="Arial" w:hAnsi="Arial" w:cs="Arial"/>
                <w:sz w:val="20"/>
                <w:szCs w:val="20"/>
              </w:rPr>
              <w:t>Learner</w:t>
            </w:r>
            <w:r w:rsidR="008B7AFF">
              <w:rPr>
                <w:rFonts w:ascii="Arial" w:hAnsi="Arial" w:cs="Arial"/>
                <w:sz w:val="20"/>
                <w:szCs w:val="20"/>
              </w:rPr>
              <w:t>s give</w:t>
            </w:r>
            <w:r w:rsidRPr="00676CAC">
              <w:rPr>
                <w:rFonts w:ascii="Arial" w:hAnsi="Arial" w:cs="Arial"/>
                <w:sz w:val="20"/>
                <w:szCs w:val="20"/>
              </w:rPr>
              <w:t xml:space="preserve"> presentation</w:t>
            </w:r>
            <w:r w:rsidR="004821EC" w:rsidRPr="00676CAC">
              <w:rPr>
                <w:rFonts w:ascii="Arial" w:hAnsi="Arial" w:cs="Arial"/>
                <w:sz w:val="20"/>
                <w:szCs w:val="20"/>
                <w:lang w:val="en-US"/>
              </w:rPr>
              <w:t>s</w:t>
            </w:r>
            <w:r w:rsidRPr="00676CAC">
              <w:rPr>
                <w:rFonts w:ascii="Arial" w:hAnsi="Arial" w:cs="Arial"/>
                <w:sz w:val="20"/>
                <w:szCs w:val="20"/>
              </w:rPr>
              <w:t xml:space="preserve"> on the background</w:t>
            </w:r>
            <w:r w:rsidRPr="00676CAC">
              <w:rPr>
                <w:rFonts w:ascii="Arial" w:hAnsi="Arial" w:cs="Arial"/>
                <w:sz w:val="20"/>
                <w:szCs w:val="20"/>
                <w:lang w:val="en-US"/>
              </w:rPr>
              <w:t xml:space="preserve"> theories</w:t>
            </w:r>
            <w:r w:rsidRPr="00676CAC">
              <w:rPr>
                <w:rFonts w:ascii="Arial" w:hAnsi="Arial" w:cs="Arial"/>
                <w:sz w:val="20"/>
                <w:szCs w:val="20"/>
              </w:rPr>
              <w:t xml:space="preserve"> </w:t>
            </w:r>
            <w:r w:rsidRPr="00676CAC">
              <w:rPr>
                <w:rFonts w:ascii="Arial" w:hAnsi="Arial" w:cs="Arial"/>
                <w:sz w:val="20"/>
                <w:szCs w:val="20"/>
                <w:lang w:val="en-US"/>
              </w:rPr>
              <w:t>of</w:t>
            </w:r>
            <w:r w:rsidRPr="00676CAC">
              <w:rPr>
                <w:rFonts w:ascii="Arial" w:hAnsi="Arial" w:cs="Arial"/>
                <w:sz w:val="20"/>
                <w:szCs w:val="20"/>
              </w:rPr>
              <w:t xml:space="preserve"> sleeping and dreaming </w:t>
            </w:r>
            <w:r w:rsidRPr="00676CAC">
              <w:rPr>
                <w:rFonts w:ascii="Arial" w:hAnsi="Arial" w:cs="Arial"/>
                <w:sz w:val="20"/>
                <w:szCs w:val="20"/>
                <w:lang w:val="en-US"/>
              </w:rPr>
              <w:t>are</w:t>
            </w:r>
            <w:r w:rsidRPr="00676CAC">
              <w:rPr>
                <w:rFonts w:ascii="Arial" w:hAnsi="Arial" w:cs="Arial"/>
                <w:sz w:val="20"/>
                <w:szCs w:val="20"/>
              </w:rPr>
              <w:t xml:space="preserve"> shared and </w:t>
            </w:r>
            <w:r w:rsidR="004821EC" w:rsidRPr="00676CAC">
              <w:rPr>
                <w:rFonts w:ascii="Arial" w:hAnsi="Arial" w:cs="Arial"/>
                <w:sz w:val="20"/>
                <w:szCs w:val="20"/>
              </w:rPr>
              <w:t>discussed.</w:t>
            </w:r>
            <w:r w:rsidR="00072628" w:rsidRPr="00676CAC">
              <w:rPr>
                <w:rFonts w:ascii="Arial" w:hAnsi="Arial" w:cs="Arial"/>
                <w:b/>
                <w:bCs/>
                <w:sz w:val="20"/>
                <w:szCs w:val="20"/>
                <w:lang w:val="en-US"/>
              </w:rPr>
              <w:t xml:space="preserve"> (I</w:t>
            </w:r>
            <w:r w:rsidR="00072628">
              <w:rPr>
                <w:rFonts w:ascii="Arial" w:hAnsi="Arial" w:cs="Arial"/>
                <w:b/>
                <w:bCs/>
                <w:sz w:val="20"/>
                <w:szCs w:val="20"/>
                <w:lang w:val="en-US"/>
              </w:rPr>
              <w:t>)(</w:t>
            </w:r>
            <w:r w:rsidR="00072628" w:rsidRPr="00676CAC">
              <w:rPr>
                <w:rFonts w:ascii="Arial" w:hAnsi="Arial" w:cs="Arial"/>
                <w:b/>
                <w:bCs/>
                <w:sz w:val="20"/>
                <w:szCs w:val="20"/>
                <w:lang w:val="en-US"/>
              </w:rPr>
              <w:t>F)</w:t>
            </w:r>
          </w:p>
          <w:p w14:paraId="2044D1B4" w14:textId="60270F9A" w:rsidR="00A677D0" w:rsidRDefault="00A677D0" w:rsidP="008B7AFF">
            <w:pPr>
              <w:spacing w:before="120" w:after="120"/>
              <w:rPr>
                <w:rFonts w:ascii="Arial" w:hAnsi="Arial" w:cs="Arial"/>
                <w:b/>
                <w:bCs/>
                <w:sz w:val="20"/>
                <w:szCs w:val="20"/>
                <w:lang w:val="en-US"/>
              </w:rPr>
            </w:pPr>
            <w:r w:rsidRPr="00676CAC">
              <w:rPr>
                <w:rFonts w:ascii="Arial" w:hAnsi="Arial" w:cs="Arial"/>
                <w:sz w:val="20"/>
                <w:szCs w:val="20"/>
              </w:rPr>
              <w:t>Learners look up ultradian rhythms</w:t>
            </w:r>
            <w:r w:rsidRPr="00676CAC">
              <w:rPr>
                <w:rFonts w:ascii="Arial" w:hAnsi="Arial" w:cs="Arial"/>
                <w:sz w:val="20"/>
                <w:szCs w:val="20"/>
                <w:lang w:val="en-US"/>
              </w:rPr>
              <w:t xml:space="preserve"> and then </w:t>
            </w:r>
            <w:r w:rsidRPr="00676CAC">
              <w:rPr>
                <w:rFonts w:ascii="Arial" w:hAnsi="Arial" w:cs="Arial"/>
                <w:sz w:val="20"/>
                <w:szCs w:val="20"/>
              </w:rPr>
              <w:t>sleep cycles on the internet and draw in their notes. Go through the sleep cycle and introduce use of the Electroencephalography (EEG) to determine the stages of sleep and rapid eye movement (REM) and non-rapid eye movement (N-REM) sleep – checking for previous knowledge and understanding.</w:t>
            </w:r>
            <w:r w:rsidRPr="00A677D0">
              <w:rPr>
                <w:rFonts w:ascii="Arial" w:hAnsi="Arial" w:cs="Arial"/>
                <w:sz w:val="20"/>
                <w:szCs w:val="20"/>
              </w:rPr>
              <w:t xml:space="preserve"> </w:t>
            </w:r>
            <w:r w:rsidR="00072628" w:rsidRPr="00676CAC">
              <w:rPr>
                <w:rFonts w:ascii="Arial" w:hAnsi="Arial" w:cs="Arial"/>
                <w:b/>
                <w:bCs/>
                <w:sz w:val="20"/>
                <w:szCs w:val="20"/>
                <w:lang w:val="en-US"/>
              </w:rPr>
              <w:t>(I)</w:t>
            </w:r>
          </w:p>
          <w:p w14:paraId="6B4B9B86" w14:textId="646DEA6A" w:rsidR="007E5A6E" w:rsidRPr="00A677D0" w:rsidRDefault="007E5A6E" w:rsidP="008B7AFF">
            <w:pPr>
              <w:spacing w:before="120"/>
              <w:rPr>
                <w:rFonts w:ascii="Arial" w:hAnsi="Arial" w:cs="Arial"/>
                <w:sz w:val="20"/>
                <w:szCs w:val="20"/>
                <w:lang w:val="en-US"/>
              </w:rPr>
            </w:pPr>
            <w:r>
              <w:rPr>
                <w:rFonts w:ascii="Arial" w:hAnsi="Arial" w:cs="Arial"/>
                <w:b/>
                <w:bCs/>
                <w:sz w:val="20"/>
                <w:szCs w:val="20"/>
                <w:lang w:val="en-US"/>
              </w:rPr>
              <w:t>SDG</w:t>
            </w:r>
            <w:r w:rsidR="00AD4911">
              <w:rPr>
                <w:rFonts w:ascii="Arial" w:hAnsi="Arial" w:cs="Arial"/>
                <w:b/>
                <w:bCs/>
                <w:sz w:val="20"/>
                <w:szCs w:val="20"/>
                <w:lang w:val="en-US"/>
              </w:rPr>
              <w:t xml:space="preserve"> </w:t>
            </w:r>
            <w:r>
              <w:rPr>
                <w:rFonts w:ascii="Arial" w:hAnsi="Arial" w:cs="Arial"/>
                <w:b/>
                <w:bCs/>
                <w:sz w:val="20"/>
                <w:szCs w:val="20"/>
                <w:lang w:val="en-US"/>
              </w:rPr>
              <w:t>3</w:t>
            </w:r>
          </w:p>
        </w:tc>
      </w:tr>
      <w:tr w:rsidR="00A677D0" w:rsidRPr="00A677D0" w14:paraId="673B50D0"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179124C9" w14:textId="34CCF050" w:rsidR="00A677D0" w:rsidRDefault="00A677D0" w:rsidP="00D22D5B">
            <w:pPr>
              <w:rPr>
                <w:rFonts w:ascii="Arial" w:hAnsi="Arial" w:cs="Arial"/>
                <w:sz w:val="20"/>
                <w:szCs w:val="20"/>
              </w:rPr>
            </w:pPr>
            <w:r w:rsidRPr="00A677D0">
              <w:rPr>
                <w:rFonts w:ascii="Arial" w:hAnsi="Arial" w:cs="Arial"/>
                <w:sz w:val="20"/>
                <w:szCs w:val="20"/>
              </w:rPr>
              <w:t>Dement and Kleitman (sleep and dreams)</w:t>
            </w:r>
            <w:r w:rsidR="004E3BBC">
              <w:rPr>
                <w:rFonts w:ascii="Arial" w:hAnsi="Arial" w:cs="Arial"/>
                <w:sz w:val="20"/>
                <w:szCs w:val="20"/>
              </w:rPr>
              <w:t xml:space="preserve"> – the</w:t>
            </w:r>
            <w:r w:rsidRPr="00A677D0">
              <w:rPr>
                <w:rFonts w:ascii="Arial" w:hAnsi="Arial" w:cs="Arial"/>
                <w:sz w:val="20"/>
                <w:szCs w:val="20"/>
              </w:rPr>
              <w:t xml:space="preserve"> study</w:t>
            </w:r>
          </w:p>
          <w:p w14:paraId="110E9568" w14:textId="2F3890F9" w:rsidR="0015000C" w:rsidRPr="00A677D0" w:rsidRDefault="0015000C" w:rsidP="00D22D5B">
            <w:pPr>
              <w:spacing w:before="120"/>
              <w:rPr>
                <w:rFonts w:ascii="Arial" w:hAnsi="Arial" w:cs="Arial"/>
                <w:sz w:val="20"/>
                <w:szCs w:val="20"/>
              </w:rPr>
            </w:pPr>
            <w:r w:rsidRPr="00A677D0">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778668AE" w14:textId="77777777" w:rsidR="00A677D0" w:rsidRPr="00A677D0" w:rsidRDefault="00A677D0" w:rsidP="00D22D5B">
            <w:pPr>
              <w:autoSpaceDE w:val="0"/>
              <w:autoSpaceDN w:val="0"/>
              <w:adjustRightInd w:val="0"/>
              <w:rPr>
                <w:rFonts w:ascii="Arial" w:hAnsi="Arial" w:cs="Arial"/>
                <w:sz w:val="20"/>
                <w:szCs w:val="20"/>
              </w:rPr>
            </w:pPr>
            <w:r w:rsidRPr="00A677D0">
              <w:rPr>
                <w:rFonts w:ascii="Arial" w:hAnsi="Arial" w:cs="Arial"/>
                <w:sz w:val="20"/>
                <w:szCs w:val="20"/>
              </w:rPr>
              <w:t>Learners can describe sleep cycles and explain difficulties of investigating sleeping and dreaming.</w:t>
            </w:r>
          </w:p>
          <w:p w14:paraId="70480510" w14:textId="77777777" w:rsidR="00A677D0" w:rsidRPr="00A677D0" w:rsidRDefault="00A677D0" w:rsidP="00D22D5B">
            <w:pPr>
              <w:spacing w:before="120"/>
              <w:rPr>
                <w:rFonts w:ascii="Arial" w:hAnsi="Arial" w:cs="Arial"/>
                <w:sz w:val="20"/>
                <w:szCs w:val="20"/>
              </w:rPr>
            </w:pPr>
            <w:r w:rsidRPr="00A677D0">
              <w:rPr>
                <w:rFonts w:ascii="Arial" w:hAnsi="Arial" w:cs="Arial"/>
                <w:sz w:val="20"/>
                <w:szCs w:val="20"/>
              </w:rPr>
              <w:t xml:space="preserve">Learners can describe and explain the aim, the hypotheses, the </w:t>
            </w:r>
            <w:r w:rsidRPr="00A677D0">
              <w:rPr>
                <w:rFonts w:ascii="Arial" w:hAnsi="Arial" w:cs="Arial"/>
                <w:sz w:val="20"/>
                <w:szCs w:val="20"/>
              </w:rPr>
              <w:lastRenderedPageBreak/>
              <w:t>methodology and the findings of the study.</w:t>
            </w:r>
          </w:p>
          <w:p w14:paraId="46293BAB" w14:textId="12F94527" w:rsidR="00A677D0" w:rsidRPr="00A677D0" w:rsidRDefault="00A677D0" w:rsidP="00D22D5B">
            <w:pPr>
              <w:spacing w:before="120"/>
              <w:rPr>
                <w:rFonts w:ascii="Arial" w:hAnsi="Arial" w:cs="Arial"/>
                <w:sz w:val="20"/>
                <w:szCs w:val="20"/>
              </w:rPr>
            </w:pPr>
            <w:r w:rsidRPr="00A677D0">
              <w:rPr>
                <w:rFonts w:ascii="Arial" w:hAnsi="Arial" w:cs="Arial"/>
                <w:sz w:val="20"/>
                <w:szCs w:val="20"/>
              </w:rPr>
              <w:t>Learners develop examination skills</w:t>
            </w:r>
            <w:r w:rsidR="00B87D8D">
              <w:rPr>
                <w:rFonts w:ascii="Arial" w:hAnsi="Arial" w:cs="Arial"/>
                <w:sz w:val="20"/>
                <w:szCs w:val="20"/>
              </w:rPr>
              <w:t>.</w:t>
            </w:r>
          </w:p>
          <w:p w14:paraId="36E2E909" w14:textId="77777777" w:rsidR="00A677D0" w:rsidRPr="00A677D0" w:rsidRDefault="00A677D0" w:rsidP="00D22D5B">
            <w:pPr>
              <w:spacing w:before="120"/>
              <w:rPr>
                <w:rFonts w:ascii="Arial" w:hAnsi="Arial" w:cs="Arial"/>
                <w:sz w:val="20"/>
                <w:szCs w:val="20"/>
              </w:rPr>
            </w:pPr>
            <w:r w:rsidRPr="00A677D0">
              <w:rPr>
                <w:rFonts w:ascii="Arial" w:hAnsi="Arial" w:cs="Arial"/>
                <w:sz w:val="20"/>
                <w:szCs w:val="20"/>
              </w:rPr>
              <w:t>Learners can consolidate the material and self-assess their ability to recall the necessary detail.</w:t>
            </w:r>
          </w:p>
        </w:tc>
        <w:tc>
          <w:tcPr>
            <w:tcW w:w="10200" w:type="dxa"/>
            <w:tcBorders>
              <w:top w:val="single" w:sz="4" w:space="0" w:color="E21951"/>
              <w:left w:val="single" w:sz="4" w:space="0" w:color="E21951"/>
              <w:bottom w:val="single" w:sz="4" w:space="0" w:color="E21951"/>
              <w:right w:val="single" w:sz="4" w:space="0" w:color="E21951"/>
            </w:tcBorders>
          </w:tcPr>
          <w:p w14:paraId="3A12D6E9" w14:textId="58840CEE" w:rsidR="00A677D0" w:rsidRPr="00676CAC" w:rsidRDefault="00A677D0" w:rsidP="008B7AFF">
            <w:pPr>
              <w:autoSpaceDE w:val="0"/>
              <w:autoSpaceDN w:val="0"/>
              <w:adjustRightInd w:val="0"/>
              <w:spacing w:after="120"/>
              <w:rPr>
                <w:rFonts w:ascii="Arial" w:hAnsi="Arial" w:cs="Arial"/>
                <w:color w:val="000000"/>
                <w:sz w:val="20"/>
                <w:szCs w:val="20"/>
                <w:lang w:val="en-US"/>
              </w:rPr>
            </w:pPr>
            <w:r w:rsidRPr="00676CAC">
              <w:rPr>
                <w:rFonts w:ascii="Arial" w:hAnsi="Arial" w:cs="Arial"/>
                <w:b/>
                <w:bCs/>
                <w:color w:val="000000"/>
                <w:sz w:val="20"/>
                <w:szCs w:val="20"/>
                <w:lang w:val="en-US"/>
              </w:rPr>
              <w:lastRenderedPageBreak/>
              <w:t xml:space="preserve">Extension </w:t>
            </w:r>
            <w:r w:rsidR="00C9312C" w:rsidRPr="00676CAC">
              <w:rPr>
                <w:rFonts w:ascii="Arial" w:hAnsi="Arial" w:cs="Arial"/>
                <w:b/>
                <w:bCs/>
                <w:color w:val="000000"/>
                <w:sz w:val="20"/>
                <w:szCs w:val="20"/>
                <w:lang w:val="en-US"/>
              </w:rPr>
              <w:t>a</w:t>
            </w:r>
            <w:r w:rsidRPr="00676CAC">
              <w:rPr>
                <w:rFonts w:ascii="Arial" w:hAnsi="Arial" w:cs="Arial"/>
                <w:b/>
                <w:bCs/>
                <w:color w:val="000000"/>
                <w:sz w:val="20"/>
                <w:szCs w:val="20"/>
                <w:lang w:val="en-US"/>
              </w:rPr>
              <w:t>ctivity:</w:t>
            </w:r>
            <w:r w:rsidRPr="00676CAC">
              <w:rPr>
                <w:rFonts w:ascii="Arial" w:hAnsi="Arial" w:cs="Arial"/>
                <w:color w:val="000000"/>
                <w:sz w:val="20"/>
                <w:szCs w:val="20"/>
                <w:lang w:val="en-US"/>
              </w:rPr>
              <w:t xml:space="preserve"> </w:t>
            </w:r>
            <w:r w:rsidR="00AA0E58">
              <w:rPr>
                <w:rFonts w:ascii="Arial" w:hAnsi="Arial" w:cs="Arial"/>
                <w:color w:val="000000"/>
                <w:sz w:val="20"/>
                <w:szCs w:val="20"/>
                <w:lang w:val="en-US"/>
              </w:rPr>
              <w:t>d</w:t>
            </w:r>
            <w:r w:rsidRPr="00676CAC">
              <w:rPr>
                <w:rFonts w:ascii="Arial" w:hAnsi="Arial" w:cs="Arial"/>
                <w:color w:val="000000"/>
                <w:sz w:val="20"/>
                <w:szCs w:val="20"/>
                <w:lang w:val="en-US"/>
              </w:rPr>
              <w:t>isplay the overall aim of the study on the board and learners design an experiment to investigate the relationship between sleeping and dreaming using the EEG to determine the levels of sleep.</w:t>
            </w:r>
          </w:p>
          <w:p w14:paraId="7FCB7DE9" w14:textId="77777777" w:rsidR="00A677D0" w:rsidRPr="00676CAC" w:rsidRDefault="00A677D0" w:rsidP="008B7AFF">
            <w:pPr>
              <w:autoSpaceDE w:val="0"/>
              <w:autoSpaceDN w:val="0"/>
              <w:adjustRightInd w:val="0"/>
              <w:spacing w:before="120" w:after="120"/>
              <w:rPr>
                <w:rFonts w:ascii="Arial" w:hAnsi="Arial" w:cs="Arial"/>
                <w:color w:val="000000"/>
                <w:sz w:val="20"/>
                <w:szCs w:val="20"/>
                <w:lang w:val="en-US"/>
              </w:rPr>
            </w:pPr>
            <w:r w:rsidRPr="00676CAC">
              <w:rPr>
                <w:rFonts w:ascii="Arial" w:hAnsi="Arial" w:cs="Arial"/>
                <w:color w:val="000000"/>
                <w:sz w:val="20"/>
                <w:szCs w:val="20"/>
                <w:lang w:val="en-US"/>
              </w:rPr>
              <w:t>Break down the overall aim into the three hypotheses and divide them between the groups and repeat design activity and share responses.</w:t>
            </w:r>
          </w:p>
          <w:p w14:paraId="6BB050FA" w14:textId="460526BA" w:rsidR="00A677D0" w:rsidRPr="00676CAC" w:rsidRDefault="00A677D0" w:rsidP="008B7AFF">
            <w:pPr>
              <w:spacing w:before="120" w:after="120"/>
              <w:rPr>
                <w:rFonts w:ascii="Arial" w:hAnsi="Arial" w:cs="Arial"/>
                <w:color w:val="4A4A4A"/>
                <w:sz w:val="20"/>
                <w:szCs w:val="20"/>
                <w:u w:val="single"/>
                <w:lang w:val="en-US"/>
              </w:rPr>
            </w:pPr>
            <w:r w:rsidRPr="00676CAC">
              <w:rPr>
                <w:rFonts w:ascii="Arial" w:hAnsi="Arial" w:cs="Arial"/>
                <w:sz w:val="20"/>
                <w:szCs w:val="20"/>
              </w:rPr>
              <w:t xml:space="preserve">Hand out </w:t>
            </w:r>
            <w:r w:rsidRPr="00676CAC">
              <w:rPr>
                <w:rFonts w:ascii="Arial" w:hAnsi="Arial" w:cs="Arial"/>
                <w:sz w:val="20"/>
                <w:szCs w:val="20"/>
                <w:lang w:val="en-US"/>
              </w:rPr>
              <w:t xml:space="preserve">a summary of </w:t>
            </w:r>
            <w:r w:rsidRPr="00676CAC">
              <w:rPr>
                <w:rFonts w:ascii="Arial" w:hAnsi="Arial" w:cs="Arial"/>
                <w:sz w:val="20"/>
                <w:szCs w:val="20"/>
              </w:rPr>
              <w:t xml:space="preserve">the study </w:t>
            </w:r>
            <w:r w:rsidRPr="00676CAC">
              <w:rPr>
                <w:rFonts w:ascii="Arial" w:hAnsi="Arial" w:cs="Arial"/>
                <w:sz w:val="20"/>
                <w:szCs w:val="20"/>
                <w:lang w:val="en-US"/>
              </w:rPr>
              <w:t xml:space="preserve">available at: </w:t>
            </w:r>
            <w:hyperlink r:id="rId57" w:history="1">
              <w:r w:rsidR="004033AB" w:rsidRPr="004033AB">
                <w:rPr>
                  <w:rStyle w:val="Hyperlink"/>
                  <w:rFonts w:ascii="Arial" w:hAnsi="Arial" w:cs="Arial"/>
                  <w:color w:val="4B4B4B"/>
                  <w:sz w:val="20"/>
                  <w:szCs w:val="20"/>
                  <w:lang w:val="en-US"/>
                </w:rPr>
                <w:t>www.holah.karoo.net/dement.htm</w:t>
              </w:r>
            </w:hyperlink>
            <w:r w:rsidR="004033AB">
              <w:rPr>
                <w:rFonts w:ascii="Arial" w:hAnsi="Arial" w:cs="Arial"/>
                <w:color w:val="4B4B4B"/>
                <w:sz w:val="20"/>
                <w:szCs w:val="20"/>
                <w:u w:val="single"/>
                <w:lang w:val="en-US"/>
              </w:rPr>
              <w:t>.</w:t>
            </w:r>
            <w:r w:rsidRPr="00676CAC">
              <w:rPr>
                <w:rFonts w:ascii="Arial" w:hAnsi="Arial" w:cs="Arial"/>
                <w:sz w:val="20"/>
                <w:szCs w:val="20"/>
                <w:lang w:val="en-US"/>
              </w:rPr>
              <w:t xml:space="preserve"> </w:t>
            </w:r>
            <w:r w:rsidR="004033AB">
              <w:rPr>
                <w:rFonts w:ascii="Arial" w:hAnsi="Arial" w:cs="Arial"/>
                <w:sz w:val="20"/>
                <w:szCs w:val="20"/>
              </w:rPr>
              <w:t>L</w:t>
            </w:r>
            <w:r w:rsidRPr="00676CAC">
              <w:rPr>
                <w:rFonts w:ascii="Arial" w:hAnsi="Arial" w:cs="Arial"/>
                <w:sz w:val="20"/>
                <w:szCs w:val="20"/>
              </w:rPr>
              <w:t xml:space="preserve">earners compare the original study with their experiments and evaluate each difference in turn. </w:t>
            </w:r>
            <w:r w:rsidR="00BE3E83">
              <w:rPr>
                <w:rFonts w:ascii="Arial" w:hAnsi="Arial" w:cs="Arial"/>
                <w:sz w:val="20"/>
                <w:szCs w:val="20"/>
              </w:rPr>
              <w:t>L</w:t>
            </w:r>
            <w:r w:rsidRPr="00676CAC">
              <w:rPr>
                <w:rFonts w:ascii="Arial" w:hAnsi="Arial" w:cs="Arial"/>
                <w:sz w:val="20"/>
                <w:szCs w:val="20"/>
                <w:lang w:val="en-US"/>
              </w:rPr>
              <w:t>earners complete the activities to help them engage with the material.</w:t>
            </w:r>
          </w:p>
          <w:p w14:paraId="5E6CD250" w14:textId="4EAB90A0" w:rsidR="00A677D0" w:rsidRPr="00676CAC" w:rsidRDefault="00A677D0" w:rsidP="008B7AFF">
            <w:pPr>
              <w:spacing w:before="120" w:after="120"/>
              <w:rPr>
                <w:rFonts w:ascii="Arial" w:hAnsi="Arial" w:cs="Arial"/>
                <w:sz w:val="20"/>
                <w:szCs w:val="20"/>
              </w:rPr>
            </w:pPr>
            <w:r w:rsidRPr="00676CAC">
              <w:rPr>
                <w:rFonts w:ascii="Arial" w:hAnsi="Arial" w:cs="Arial"/>
                <w:sz w:val="20"/>
                <w:szCs w:val="20"/>
              </w:rPr>
              <w:lastRenderedPageBreak/>
              <w:t>Learners create an ‘organogram’ (diagram that shows the structure of an organisation), representing the overall aim, the three hypotheses and the results relating to each.</w:t>
            </w:r>
          </w:p>
          <w:p w14:paraId="4DD2944D" w14:textId="573314F9" w:rsidR="00A677D0" w:rsidRPr="00676CAC" w:rsidRDefault="00A677D0" w:rsidP="008B7AFF">
            <w:pPr>
              <w:spacing w:before="120" w:after="120"/>
              <w:rPr>
                <w:rFonts w:ascii="Arial" w:hAnsi="Arial" w:cs="Arial"/>
                <w:sz w:val="20"/>
                <w:szCs w:val="20"/>
              </w:rPr>
            </w:pPr>
            <w:r w:rsidRPr="00676CAC">
              <w:rPr>
                <w:rFonts w:ascii="Arial" w:hAnsi="Arial" w:cs="Arial"/>
                <w:sz w:val="20"/>
                <w:szCs w:val="20"/>
              </w:rPr>
              <w:t>In pairs, share a past Paper 1 (for example</w:t>
            </w:r>
            <w:r w:rsidR="00585A73" w:rsidRPr="00676CAC">
              <w:rPr>
                <w:rFonts w:ascii="Arial" w:hAnsi="Arial" w:cs="Arial"/>
                <w:sz w:val="20"/>
                <w:szCs w:val="20"/>
              </w:rPr>
              <w:t>,</w:t>
            </w:r>
            <w:r w:rsidRPr="00676CAC">
              <w:rPr>
                <w:rFonts w:ascii="Arial" w:hAnsi="Arial" w:cs="Arial"/>
                <w:sz w:val="20"/>
                <w:szCs w:val="20"/>
              </w:rPr>
              <w:t xml:space="preserve"> 9990</w:t>
            </w:r>
            <w:r w:rsidR="0088451D">
              <w:rPr>
                <w:rFonts w:ascii="Arial" w:hAnsi="Arial" w:cs="Arial"/>
                <w:sz w:val="20"/>
                <w:szCs w:val="20"/>
              </w:rPr>
              <w:t xml:space="preserve"> Jun 2020 </w:t>
            </w:r>
            <w:r w:rsidR="00FF6A65">
              <w:rPr>
                <w:rFonts w:ascii="Arial" w:hAnsi="Arial" w:cs="Arial"/>
                <w:sz w:val="20"/>
                <w:szCs w:val="20"/>
              </w:rPr>
              <w:t xml:space="preserve">Paper </w:t>
            </w:r>
            <w:r w:rsidRPr="00676CAC">
              <w:rPr>
                <w:rFonts w:ascii="Arial" w:hAnsi="Arial" w:cs="Arial"/>
                <w:sz w:val="20"/>
                <w:szCs w:val="20"/>
              </w:rPr>
              <w:t xml:space="preserve">11) and ask </w:t>
            </w:r>
            <w:r w:rsidR="000C0486">
              <w:rPr>
                <w:rFonts w:ascii="Arial" w:hAnsi="Arial" w:cs="Arial"/>
                <w:sz w:val="20"/>
                <w:szCs w:val="20"/>
              </w:rPr>
              <w:t>learners</w:t>
            </w:r>
            <w:r w:rsidRPr="00676CAC">
              <w:rPr>
                <w:rFonts w:ascii="Arial" w:hAnsi="Arial" w:cs="Arial"/>
                <w:sz w:val="20"/>
                <w:szCs w:val="20"/>
              </w:rPr>
              <w:t xml:space="preserve"> to work through the questions, modifying each as if it was focussed on Dement and Kleitman and prepare an appropriate mark scheme. Share questions and suggested responses. Respond to any discrepancies relating to content </w:t>
            </w:r>
            <w:r w:rsidR="00B93C23" w:rsidRPr="00676CAC">
              <w:rPr>
                <w:rFonts w:ascii="Arial" w:hAnsi="Arial" w:cs="Arial"/>
                <w:sz w:val="20"/>
                <w:szCs w:val="20"/>
              </w:rPr>
              <w:t xml:space="preserve">or </w:t>
            </w:r>
            <w:r w:rsidRPr="00676CAC">
              <w:rPr>
                <w:rFonts w:ascii="Arial" w:hAnsi="Arial" w:cs="Arial"/>
                <w:sz w:val="20"/>
                <w:szCs w:val="20"/>
              </w:rPr>
              <w:t>assessment objectives.</w:t>
            </w:r>
          </w:p>
          <w:p w14:paraId="112E72E6" w14:textId="128BB443" w:rsidR="00A677D0" w:rsidRPr="00676CAC" w:rsidRDefault="00BE3E83" w:rsidP="008B7AFF">
            <w:pPr>
              <w:spacing w:before="120" w:after="120"/>
              <w:rPr>
                <w:rFonts w:ascii="Arial" w:hAnsi="Arial" w:cs="Arial"/>
                <w:sz w:val="20"/>
                <w:szCs w:val="20"/>
              </w:rPr>
            </w:pPr>
            <w:r>
              <w:rPr>
                <w:rFonts w:ascii="Arial" w:hAnsi="Arial" w:cs="Arial"/>
                <w:sz w:val="20"/>
                <w:szCs w:val="20"/>
              </w:rPr>
              <w:t>L</w:t>
            </w:r>
            <w:r w:rsidR="00A677D0" w:rsidRPr="00676CAC">
              <w:rPr>
                <w:rFonts w:ascii="Arial" w:hAnsi="Arial" w:cs="Arial"/>
                <w:sz w:val="20"/>
                <w:szCs w:val="20"/>
              </w:rPr>
              <w:t xml:space="preserve">earners complete a recall activity </w:t>
            </w:r>
            <w:r w:rsidR="00B93C23" w:rsidRPr="00676CAC">
              <w:rPr>
                <w:rFonts w:ascii="Arial" w:hAnsi="Arial" w:cs="Arial"/>
                <w:sz w:val="20"/>
                <w:szCs w:val="20"/>
              </w:rPr>
              <w:t xml:space="preserve">which </w:t>
            </w:r>
            <w:r w:rsidR="00A677D0" w:rsidRPr="00676CAC">
              <w:rPr>
                <w:rFonts w:ascii="Arial" w:hAnsi="Arial" w:cs="Arial"/>
                <w:sz w:val="20"/>
                <w:szCs w:val="20"/>
              </w:rPr>
              <w:t xml:space="preserve">can be accessed at: </w:t>
            </w:r>
            <w:hyperlink r:id="rId58" w:history="1">
              <w:r w:rsidR="00A677D0" w:rsidRPr="00B9545B">
                <w:rPr>
                  <w:rFonts w:ascii="Arial" w:hAnsi="Arial" w:cs="Arial"/>
                  <w:color w:val="4B4B4B"/>
                  <w:sz w:val="20"/>
                  <w:szCs w:val="20"/>
                  <w:u w:val="single"/>
                </w:rPr>
                <w:t>https://quizizz.com/admin/quiz/619f49648cf168001df4cd0d/sleep-and-dreams</w:t>
              </w:r>
            </w:hyperlink>
            <w:r w:rsidR="00121489">
              <w:rPr>
                <w:rFonts w:ascii="Arial" w:hAnsi="Arial" w:cs="Arial"/>
                <w:b/>
                <w:bCs/>
                <w:sz w:val="20"/>
                <w:szCs w:val="20"/>
              </w:rPr>
              <w:t xml:space="preserve"> </w:t>
            </w:r>
            <w:r w:rsidR="00121489" w:rsidRPr="00676CAC">
              <w:rPr>
                <w:rFonts w:ascii="Arial" w:hAnsi="Arial" w:cs="Arial"/>
                <w:b/>
                <w:bCs/>
                <w:sz w:val="20"/>
                <w:szCs w:val="20"/>
              </w:rPr>
              <w:t>(F)</w:t>
            </w:r>
          </w:p>
          <w:p w14:paraId="52B8341E" w14:textId="6B94ACE4" w:rsidR="00A677D0" w:rsidRPr="00676CAC" w:rsidRDefault="00A677D0" w:rsidP="00BA11BC">
            <w:pPr>
              <w:spacing w:before="120"/>
              <w:rPr>
                <w:rFonts w:ascii="Arial" w:hAnsi="Arial" w:cs="Arial"/>
                <w:sz w:val="20"/>
                <w:szCs w:val="20"/>
              </w:rPr>
            </w:pPr>
            <w:r w:rsidRPr="00676CAC">
              <w:rPr>
                <w:rFonts w:ascii="Arial" w:hAnsi="Arial" w:cs="Arial"/>
                <w:sz w:val="20"/>
                <w:szCs w:val="20"/>
              </w:rPr>
              <w:t>There are a number of revision activities that can be accessed on Quizlet available at:</w:t>
            </w:r>
          </w:p>
          <w:p w14:paraId="7FB44F64" w14:textId="41B987EF" w:rsidR="00A677D0" w:rsidRPr="009B31CD" w:rsidRDefault="000C517A" w:rsidP="00D072C3">
            <w:pPr>
              <w:numPr>
                <w:ilvl w:val="0"/>
                <w:numId w:val="12"/>
              </w:numPr>
              <w:rPr>
                <w:rFonts w:ascii="Arial" w:hAnsi="Arial" w:cs="Arial"/>
                <w:color w:val="4B4B4B"/>
                <w:sz w:val="20"/>
                <w:szCs w:val="20"/>
                <w:u w:val="single"/>
              </w:rPr>
            </w:pPr>
            <w:hyperlink r:id="rId59" w:history="1">
              <w:r w:rsidR="00FF6A65" w:rsidRPr="009B31CD">
                <w:rPr>
                  <w:rFonts w:ascii="Arial" w:hAnsi="Arial" w:cs="Arial"/>
                  <w:color w:val="4B4B4B"/>
                  <w:sz w:val="20"/>
                  <w:szCs w:val="20"/>
                  <w:u w:val="single"/>
                </w:rPr>
                <w:t>https://quizlet.com/548112936/dement-and-kleitman-flash-cards/</w:t>
              </w:r>
            </w:hyperlink>
          </w:p>
          <w:p w14:paraId="4356B021" w14:textId="05A0C541" w:rsidR="00A677D0" w:rsidRPr="009B31CD" w:rsidRDefault="000C517A" w:rsidP="00D072C3">
            <w:pPr>
              <w:numPr>
                <w:ilvl w:val="0"/>
                <w:numId w:val="12"/>
              </w:numPr>
              <w:rPr>
                <w:rFonts w:ascii="Arial" w:hAnsi="Arial" w:cs="Arial"/>
                <w:color w:val="4B4B4B"/>
                <w:sz w:val="20"/>
                <w:szCs w:val="20"/>
                <w:u w:val="single"/>
              </w:rPr>
            </w:pPr>
            <w:hyperlink r:id="rId60" w:history="1">
              <w:r w:rsidR="00FF6A65" w:rsidRPr="009B31CD">
                <w:rPr>
                  <w:rFonts w:ascii="Arial" w:hAnsi="Arial" w:cs="Arial"/>
                  <w:color w:val="4B4B4B"/>
                  <w:sz w:val="20"/>
                  <w:szCs w:val="20"/>
                  <w:u w:val="single"/>
                </w:rPr>
                <w:t>https://quizlet.com/548471606/dement-and-kleitman-flash-cards/</w:t>
              </w:r>
            </w:hyperlink>
          </w:p>
          <w:p w14:paraId="6FAFC51E" w14:textId="03BBF189" w:rsidR="00A677D0" w:rsidRPr="009B31CD" w:rsidRDefault="000C517A" w:rsidP="00D072C3">
            <w:pPr>
              <w:numPr>
                <w:ilvl w:val="0"/>
                <w:numId w:val="12"/>
              </w:numPr>
              <w:rPr>
                <w:rFonts w:ascii="Arial" w:hAnsi="Arial" w:cs="Arial"/>
                <w:color w:val="4B4B4B"/>
                <w:sz w:val="20"/>
                <w:szCs w:val="20"/>
                <w:u w:val="single"/>
              </w:rPr>
            </w:pPr>
            <w:hyperlink r:id="rId61" w:history="1">
              <w:r w:rsidR="00FF6A65" w:rsidRPr="009B31CD">
                <w:rPr>
                  <w:rFonts w:ascii="Arial" w:hAnsi="Arial" w:cs="Arial"/>
                  <w:color w:val="4B4B4B"/>
                  <w:sz w:val="20"/>
                  <w:szCs w:val="20"/>
                  <w:u w:val="single"/>
                </w:rPr>
                <w:t>https://quizlet.com/547640934/dement-and-kleitman-flash-cards/</w:t>
              </w:r>
            </w:hyperlink>
          </w:p>
          <w:p w14:paraId="5A541876" w14:textId="2C602A42" w:rsidR="00A677D0" w:rsidRPr="00676CAC" w:rsidRDefault="00A677D0" w:rsidP="008B7AFF">
            <w:pPr>
              <w:spacing w:before="120"/>
              <w:rPr>
                <w:rFonts w:ascii="Arial" w:hAnsi="Arial" w:cs="Arial"/>
                <w:color w:val="000000" w:themeColor="text1"/>
                <w:sz w:val="20"/>
                <w:szCs w:val="20"/>
              </w:rPr>
            </w:pPr>
            <w:r w:rsidRPr="00676CAC">
              <w:rPr>
                <w:rFonts w:ascii="Arial" w:hAnsi="Arial" w:cs="Arial"/>
                <w:sz w:val="20"/>
                <w:szCs w:val="20"/>
              </w:rPr>
              <w:t>A</w:t>
            </w:r>
            <w:r w:rsidRPr="00676CAC">
              <w:rPr>
                <w:rFonts w:ascii="Arial" w:hAnsi="Arial" w:cs="Arial"/>
                <w:color w:val="000000" w:themeColor="text1"/>
                <w:sz w:val="20"/>
                <w:szCs w:val="20"/>
              </w:rPr>
              <w:t xml:space="preserve"> set of flashcards learners can use to self-test on their ability to recall the material is available at: </w:t>
            </w:r>
            <w:hyperlink r:id="rId62" w:history="1">
              <w:r w:rsidRPr="00B9545B">
                <w:rPr>
                  <w:rFonts w:ascii="Arial" w:hAnsi="Arial" w:cs="Arial"/>
                  <w:color w:val="4B4B4B"/>
                  <w:sz w:val="20"/>
                  <w:szCs w:val="20"/>
                  <w:u w:val="single"/>
                </w:rPr>
                <w:t>https://drive.google.com/file/d/1I1t1YMUjWQIGZ24945Ts0Ocnv2bhzkcD/view</w:t>
              </w:r>
            </w:hyperlink>
            <w:r w:rsidR="00B9545B">
              <w:rPr>
                <w:rFonts w:ascii="Arial" w:hAnsi="Arial" w:cs="Arial"/>
                <w:color w:val="4B4B4B"/>
                <w:sz w:val="20"/>
                <w:szCs w:val="20"/>
              </w:rPr>
              <w:t xml:space="preserve"> </w:t>
            </w:r>
            <w:r w:rsidR="00121489" w:rsidRPr="00676CAC">
              <w:rPr>
                <w:rFonts w:ascii="Arial" w:hAnsi="Arial" w:cs="Arial"/>
                <w:b/>
                <w:bCs/>
                <w:color w:val="000000" w:themeColor="text1"/>
                <w:sz w:val="20"/>
                <w:szCs w:val="20"/>
              </w:rPr>
              <w:t>(F)</w:t>
            </w:r>
          </w:p>
        </w:tc>
      </w:tr>
      <w:tr w:rsidR="00A677D0" w:rsidRPr="00A677D0" w14:paraId="4AAE9076"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7D4C0474" w14:textId="48A63651" w:rsidR="00A677D0" w:rsidRDefault="00A677D0" w:rsidP="00D22D5B">
            <w:pPr>
              <w:rPr>
                <w:rFonts w:ascii="Arial" w:hAnsi="Arial" w:cs="Arial"/>
                <w:sz w:val="20"/>
                <w:szCs w:val="20"/>
                <w:lang w:val="en-US"/>
              </w:rPr>
            </w:pPr>
            <w:r w:rsidRPr="00A677D0">
              <w:rPr>
                <w:rFonts w:ascii="Arial" w:hAnsi="Arial" w:cs="Arial"/>
                <w:sz w:val="20"/>
                <w:szCs w:val="20"/>
              </w:rPr>
              <w:lastRenderedPageBreak/>
              <w:t>Dement and Kleitman (sleep and dreams)</w:t>
            </w:r>
            <w:r w:rsidR="001935AF">
              <w:rPr>
                <w:rFonts w:ascii="Arial" w:hAnsi="Arial" w:cs="Arial"/>
                <w:sz w:val="20"/>
                <w:szCs w:val="20"/>
              </w:rPr>
              <w:t xml:space="preserve"> – evaluation</w:t>
            </w:r>
          </w:p>
          <w:p w14:paraId="38F1D5CD" w14:textId="6B0F8F9D" w:rsidR="00121489" w:rsidRPr="00A677D0" w:rsidRDefault="00121489" w:rsidP="00D22D5B">
            <w:pPr>
              <w:spacing w:before="120"/>
              <w:rPr>
                <w:rFonts w:ascii="Arial" w:hAnsi="Arial" w:cs="Arial"/>
                <w:sz w:val="20"/>
                <w:szCs w:val="20"/>
                <w:lang w:val="en-US"/>
              </w:rPr>
            </w:pPr>
            <w:r w:rsidRPr="00A677D0">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30A3F975" w14:textId="77777777" w:rsidR="00A677D0" w:rsidRPr="00A677D0" w:rsidRDefault="00A677D0" w:rsidP="00A677D0">
            <w:pPr>
              <w:rPr>
                <w:rFonts w:ascii="Arial" w:hAnsi="Arial" w:cs="Arial"/>
                <w:sz w:val="20"/>
                <w:szCs w:val="20"/>
              </w:rPr>
            </w:pPr>
            <w:r w:rsidRPr="00A677D0">
              <w:rPr>
                <w:rFonts w:ascii="Arial" w:hAnsi="Arial" w:cs="Arial"/>
                <w:sz w:val="20"/>
                <w:szCs w:val="20"/>
              </w:rPr>
              <w:t>Learners can identify, describe and explain strengths and weaknesses of the original study.</w:t>
            </w:r>
          </w:p>
        </w:tc>
        <w:tc>
          <w:tcPr>
            <w:tcW w:w="10200" w:type="dxa"/>
            <w:tcBorders>
              <w:top w:val="single" w:sz="4" w:space="0" w:color="E21951"/>
              <w:left w:val="single" w:sz="4" w:space="0" w:color="E21951"/>
              <w:bottom w:val="single" w:sz="4" w:space="0" w:color="E21951"/>
              <w:right w:val="single" w:sz="4" w:space="0" w:color="E21951"/>
            </w:tcBorders>
          </w:tcPr>
          <w:p w14:paraId="1DA5CB22" w14:textId="43EB888B" w:rsidR="00A677D0" w:rsidRPr="00A677D0" w:rsidRDefault="00A677D0" w:rsidP="008B7AFF">
            <w:pPr>
              <w:spacing w:after="120"/>
              <w:rPr>
                <w:rFonts w:ascii="Arial" w:hAnsi="Arial" w:cs="Arial"/>
                <w:sz w:val="20"/>
                <w:szCs w:val="20"/>
              </w:rPr>
            </w:pPr>
            <w:r w:rsidRPr="00A677D0">
              <w:rPr>
                <w:rFonts w:ascii="Arial" w:hAnsi="Arial" w:cs="Arial"/>
                <w:sz w:val="20"/>
                <w:szCs w:val="20"/>
              </w:rPr>
              <w:t xml:space="preserve">Display the following issues (covered in Research </w:t>
            </w:r>
            <w:r w:rsidR="00500011">
              <w:rPr>
                <w:rFonts w:ascii="Arial" w:hAnsi="Arial" w:cs="Arial"/>
                <w:sz w:val="20"/>
                <w:szCs w:val="20"/>
              </w:rPr>
              <w:t>M</w:t>
            </w:r>
            <w:r w:rsidRPr="00A677D0">
              <w:rPr>
                <w:rFonts w:ascii="Arial" w:hAnsi="Arial" w:cs="Arial"/>
                <w:sz w:val="20"/>
                <w:szCs w:val="20"/>
              </w:rPr>
              <w:t xml:space="preserve">ethods) and ask </w:t>
            </w:r>
            <w:r w:rsidR="003E4861">
              <w:rPr>
                <w:rFonts w:ascii="Arial" w:hAnsi="Arial" w:cs="Arial"/>
                <w:sz w:val="20"/>
                <w:szCs w:val="20"/>
              </w:rPr>
              <w:t>learners</w:t>
            </w:r>
            <w:r w:rsidRPr="00A677D0">
              <w:rPr>
                <w:rFonts w:ascii="Arial" w:hAnsi="Arial" w:cs="Arial"/>
                <w:sz w:val="20"/>
                <w:szCs w:val="20"/>
              </w:rPr>
              <w:t>, in pairs, t</w:t>
            </w:r>
            <w:r w:rsidR="003E4861">
              <w:rPr>
                <w:rFonts w:ascii="Arial" w:hAnsi="Arial" w:cs="Arial"/>
                <w:sz w:val="20"/>
                <w:szCs w:val="20"/>
              </w:rPr>
              <w:t>o</w:t>
            </w:r>
            <w:r w:rsidRPr="00A677D0">
              <w:rPr>
                <w:rFonts w:ascii="Arial" w:hAnsi="Arial" w:cs="Arial"/>
                <w:sz w:val="20"/>
                <w:szCs w:val="20"/>
              </w:rPr>
              <w:t xml:space="preserve"> identify whether it is a strength or a weakness and then describe and explain each from the Dement and Kleitman study: Ecological Validity; Population Validity; Replicability; Generalisability; Ethics; The Use of Quantitative Data; The Use of Technical Equipment; Demand Characteristics; The Experimental Design (and any others) and record their ideas in their notes.</w:t>
            </w:r>
            <w:r w:rsidR="00121489" w:rsidRPr="00A677D0">
              <w:rPr>
                <w:rFonts w:ascii="Arial" w:hAnsi="Arial" w:cs="Arial"/>
                <w:b/>
                <w:bCs/>
                <w:sz w:val="20"/>
                <w:szCs w:val="20"/>
              </w:rPr>
              <w:t xml:space="preserve"> (F)</w:t>
            </w:r>
          </w:p>
          <w:p w14:paraId="38D92CCA" w14:textId="19BBF441" w:rsidR="00A677D0" w:rsidRPr="00A677D0" w:rsidRDefault="00495641" w:rsidP="008B7AFF">
            <w:pPr>
              <w:spacing w:before="120" w:after="120"/>
              <w:rPr>
                <w:rFonts w:ascii="Arial" w:hAnsi="Arial" w:cs="Arial"/>
                <w:sz w:val="20"/>
                <w:szCs w:val="20"/>
              </w:rPr>
            </w:pPr>
            <w:r>
              <w:rPr>
                <w:rFonts w:ascii="Arial" w:hAnsi="Arial" w:cs="Arial"/>
                <w:sz w:val="20"/>
                <w:szCs w:val="20"/>
              </w:rPr>
              <w:t>E</w:t>
            </w:r>
            <w:r w:rsidR="00A677D0" w:rsidRPr="00A677D0">
              <w:rPr>
                <w:rFonts w:ascii="Arial" w:hAnsi="Arial" w:cs="Arial"/>
                <w:sz w:val="20"/>
                <w:szCs w:val="20"/>
              </w:rPr>
              <w:t>ach pair share</w:t>
            </w:r>
            <w:r>
              <w:rPr>
                <w:rFonts w:ascii="Arial" w:hAnsi="Arial" w:cs="Arial"/>
                <w:sz w:val="20"/>
                <w:szCs w:val="20"/>
              </w:rPr>
              <w:t>s</w:t>
            </w:r>
            <w:r w:rsidR="00A677D0" w:rsidRPr="00A677D0">
              <w:rPr>
                <w:rFonts w:ascii="Arial" w:hAnsi="Arial" w:cs="Arial"/>
                <w:sz w:val="20"/>
                <w:szCs w:val="20"/>
              </w:rPr>
              <w:t xml:space="preserve"> their ideas with another pair</w:t>
            </w:r>
            <w:r>
              <w:rPr>
                <w:rFonts w:ascii="Arial" w:hAnsi="Arial" w:cs="Arial"/>
                <w:sz w:val="20"/>
                <w:szCs w:val="20"/>
              </w:rPr>
              <w:t>.</w:t>
            </w:r>
            <w:r w:rsidR="00A677D0" w:rsidRPr="00A677D0">
              <w:rPr>
                <w:rFonts w:ascii="Arial" w:hAnsi="Arial" w:cs="Arial"/>
                <w:sz w:val="20"/>
                <w:szCs w:val="20"/>
              </w:rPr>
              <w:t xml:space="preserve"> </w:t>
            </w:r>
            <w:r w:rsidR="003A6D22">
              <w:rPr>
                <w:rFonts w:ascii="Arial" w:hAnsi="Arial" w:cs="Arial"/>
                <w:sz w:val="20"/>
                <w:szCs w:val="20"/>
              </w:rPr>
              <w:t>Answer</w:t>
            </w:r>
            <w:r w:rsidR="00A677D0" w:rsidRPr="00A677D0">
              <w:rPr>
                <w:rFonts w:ascii="Arial" w:hAnsi="Arial" w:cs="Arial"/>
                <w:sz w:val="20"/>
                <w:szCs w:val="20"/>
              </w:rPr>
              <w:t xml:space="preserve"> any questions or concerns and supplement any gaps as necessary.</w:t>
            </w:r>
          </w:p>
          <w:p w14:paraId="2CFA2423" w14:textId="77777777" w:rsidR="00A677D0" w:rsidRPr="00A677D0" w:rsidRDefault="00A677D0" w:rsidP="00BA11BC">
            <w:pPr>
              <w:spacing w:before="120"/>
              <w:rPr>
                <w:rFonts w:ascii="Arial" w:hAnsi="Arial" w:cs="Arial"/>
                <w:sz w:val="20"/>
                <w:szCs w:val="20"/>
              </w:rPr>
            </w:pPr>
            <w:r w:rsidRPr="00A677D0">
              <w:rPr>
                <w:rFonts w:ascii="Arial" w:hAnsi="Arial" w:cs="Arial"/>
                <w:sz w:val="20"/>
                <w:szCs w:val="20"/>
              </w:rPr>
              <w:t>Share the methodological issues and debates as follows:</w:t>
            </w:r>
          </w:p>
          <w:p w14:paraId="13492BA8" w14:textId="5A96220D" w:rsidR="00A677D0" w:rsidRPr="00A677D0" w:rsidRDefault="00A677D0" w:rsidP="00D072C3">
            <w:pPr>
              <w:numPr>
                <w:ilvl w:val="0"/>
                <w:numId w:val="14"/>
              </w:numPr>
              <w:rPr>
                <w:rFonts w:ascii="Arial" w:hAnsi="Arial" w:cs="Arial"/>
                <w:sz w:val="20"/>
                <w:szCs w:val="20"/>
              </w:rPr>
            </w:pPr>
            <w:r w:rsidRPr="00A677D0">
              <w:rPr>
                <w:rFonts w:ascii="Arial" w:hAnsi="Arial" w:cs="Arial"/>
                <w:sz w:val="20"/>
                <w:szCs w:val="20"/>
              </w:rPr>
              <w:t>the application of psychology to everyday life</w:t>
            </w:r>
          </w:p>
          <w:p w14:paraId="791C96CE" w14:textId="4CA52EA7" w:rsidR="00A677D0" w:rsidRPr="00A677D0" w:rsidRDefault="00A677D0" w:rsidP="00D072C3">
            <w:pPr>
              <w:numPr>
                <w:ilvl w:val="0"/>
                <w:numId w:val="14"/>
              </w:numPr>
              <w:rPr>
                <w:rFonts w:ascii="Arial" w:hAnsi="Arial" w:cs="Arial"/>
                <w:sz w:val="20"/>
                <w:szCs w:val="20"/>
              </w:rPr>
            </w:pPr>
            <w:r w:rsidRPr="00A677D0">
              <w:rPr>
                <w:rFonts w:ascii="Arial" w:hAnsi="Arial" w:cs="Arial"/>
                <w:sz w:val="20"/>
                <w:szCs w:val="20"/>
              </w:rPr>
              <w:t>individual and situational explanations</w:t>
            </w:r>
          </w:p>
          <w:p w14:paraId="58D267AD" w14:textId="77FBA604" w:rsidR="00A677D0" w:rsidRPr="00A677D0" w:rsidRDefault="00A677D0" w:rsidP="00D072C3">
            <w:pPr>
              <w:numPr>
                <w:ilvl w:val="0"/>
                <w:numId w:val="14"/>
              </w:numPr>
              <w:rPr>
                <w:rFonts w:ascii="Arial" w:hAnsi="Arial" w:cs="Arial"/>
                <w:sz w:val="20"/>
                <w:szCs w:val="20"/>
              </w:rPr>
            </w:pPr>
            <w:r w:rsidRPr="00A677D0">
              <w:rPr>
                <w:rFonts w:ascii="Arial" w:hAnsi="Arial" w:cs="Arial"/>
                <w:sz w:val="20"/>
                <w:szCs w:val="20"/>
              </w:rPr>
              <w:t>nature versus nurture</w:t>
            </w:r>
          </w:p>
          <w:p w14:paraId="1AE04805" w14:textId="0C1CD022" w:rsidR="00A677D0" w:rsidRPr="00A677D0" w:rsidRDefault="00A677D0" w:rsidP="00D072C3">
            <w:pPr>
              <w:numPr>
                <w:ilvl w:val="0"/>
                <w:numId w:val="14"/>
              </w:numPr>
              <w:rPr>
                <w:rFonts w:ascii="Arial" w:hAnsi="Arial" w:cs="Arial"/>
                <w:sz w:val="20"/>
                <w:szCs w:val="20"/>
              </w:rPr>
            </w:pPr>
            <w:r w:rsidRPr="00A677D0">
              <w:rPr>
                <w:rFonts w:ascii="Arial" w:hAnsi="Arial" w:cs="Arial"/>
                <w:sz w:val="20"/>
                <w:szCs w:val="20"/>
              </w:rPr>
              <w:t>the use of children in psychological research</w:t>
            </w:r>
          </w:p>
          <w:p w14:paraId="29379812" w14:textId="48695263" w:rsidR="00A677D0" w:rsidRPr="00A677D0" w:rsidRDefault="00A677D0" w:rsidP="00D072C3">
            <w:pPr>
              <w:numPr>
                <w:ilvl w:val="0"/>
                <w:numId w:val="14"/>
              </w:numPr>
              <w:rPr>
                <w:rFonts w:ascii="Arial" w:hAnsi="Arial" w:cs="Arial"/>
                <w:sz w:val="20"/>
                <w:szCs w:val="20"/>
              </w:rPr>
            </w:pPr>
            <w:r w:rsidRPr="00A677D0">
              <w:rPr>
                <w:rFonts w:ascii="Arial" w:hAnsi="Arial" w:cs="Arial"/>
                <w:sz w:val="20"/>
                <w:szCs w:val="20"/>
              </w:rPr>
              <w:t>the use of animals in psychological research.</w:t>
            </w:r>
          </w:p>
          <w:p w14:paraId="54D1C37A" w14:textId="59DD0C1A" w:rsidR="00A677D0" w:rsidRPr="00A677D0" w:rsidRDefault="00A677D0" w:rsidP="00BA11BC">
            <w:pPr>
              <w:spacing w:before="120"/>
              <w:rPr>
                <w:rFonts w:ascii="Arial" w:hAnsi="Arial" w:cs="Arial"/>
                <w:sz w:val="20"/>
                <w:szCs w:val="20"/>
                <w:lang w:val="en-US"/>
              </w:rPr>
            </w:pPr>
            <w:r w:rsidRPr="00A677D0">
              <w:rPr>
                <w:rFonts w:ascii="Arial" w:hAnsi="Arial" w:cs="Arial"/>
                <w:sz w:val="20"/>
                <w:szCs w:val="20"/>
                <w:lang w:val="en-US"/>
              </w:rPr>
              <w:t>Ask learners which are relevant to the Dement and Kleitman study and ask them to explain</w:t>
            </w:r>
            <w:r w:rsidR="003A6D22">
              <w:rPr>
                <w:rFonts w:ascii="Arial" w:hAnsi="Arial" w:cs="Arial"/>
                <w:sz w:val="20"/>
                <w:szCs w:val="20"/>
                <w:lang w:val="en-US"/>
              </w:rPr>
              <w:t>:</w:t>
            </w:r>
          </w:p>
          <w:p w14:paraId="0E451077" w14:textId="10262D32" w:rsidR="00A677D0" w:rsidRPr="00A677D0" w:rsidRDefault="00A677D0" w:rsidP="00D072C3">
            <w:pPr>
              <w:numPr>
                <w:ilvl w:val="0"/>
                <w:numId w:val="14"/>
              </w:numPr>
              <w:rPr>
                <w:rFonts w:ascii="Arial" w:hAnsi="Arial" w:cs="Arial"/>
                <w:sz w:val="20"/>
                <w:szCs w:val="20"/>
              </w:rPr>
            </w:pPr>
            <w:r w:rsidRPr="00A677D0">
              <w:rPr>
                <w:rFonts w:ascii="Arial" w:hAnsi="Arial" w:cs="Arial"/>
                <w:sz w:val="20"/>
                <w:szCs w:val="20"/>
              </w:rPr>
              <w:t>the application of psychology to everyday life</w:t>
            </w:r>
          </w:p>
          <w:p w14:paraId="20111710" w14:textId="23A09249" w:rsidR="00A677D0" w:rsidRPr="003E4861" w:rsidRDefault="00A677D0" w:rsidP="00D072C3">
            <w:pPr>
              <w:numPr>
                <w:ilvl w:val="0"/>
                <w:numId w:val="14"/>
              </w:numPr>
              <w:rPr>
                <w:rFonts w:ascii="Arial" w:hAnsi="Arial" w:cs="Arial"/>
                <w:sz w:val="20"/>
                <w:szCs w:val="20"/>
              </w:rPr>
            </w:pPr>
            <w:r w:rsidRPr="00A677D0">
              <w:rPr>
                <w:rFonts w:ascii="Arial" w:hAnsi="Arial" w:cs="Arial"/>
                <w:sz w:val="20"/>
                <w:szCs w:val="20"/>
              </w:rPr>
              <w:t>individual and situational explanations</w:t>
            </w:r>
            <w:r w:rsidR="003216C3">
              <w:rPr>
                <w:rFonts w:ascii="Arial" w:hAnsi="Arial" w:cs="Arial"/>
                <w:sz w:val="20"/>
                <w:szCs w:val="20"/>
              </w:rPr>
              <w:t>.</w:t>
            </w:r>
          </w:p>
        </w:tc>
      </w:tr>
      <w:tr w:rsidR="00A677D0" w:rsidRPr="00A677D0" w14:paraId="637A1A66"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2DDBFD30" w14:textId="77777777" w:rsidR="001935AF" w:rsidRDefault="00A677D0" w:rsidP="00B87D8D">
            <w:pPr>
              <w:spacing w:after="120"/>
              <w:rPr>
                <w:rFonts w:ascii="Arial" w:hAnsi="Arial" w:cs="Arial"/>
                <w:iCs/>
                <w:sz w:val="20"/>
                <w:szCs w:val="20"/>
              </w:rPr>
            </w:pPr>
            <w:r w:rsidRPr="00A677D0">
              <w:rPr>
                <w:rFonts w:ascii="Arial" w:hAnsi="Arial" w:cs="Arial"/>
                <w:sz w:val="20"/>
                <w:szCs w:val="20"/>
              </w:rPr>
              <w:lastRenderedPageBreak/>
              <w:t>Hassett et al. (monkey toy preferences)</w:t>
            </w:r>
            <w:r w:rsidR="001935AF">
              <w:rPr>
                <w:rFonts w:ascii="Arial" w:hAnsi="Arial" w:cs="Arial"/>
                <w:sz w:val="20"/>
                <w:szCs w:val="20"/>
              </w:rPr>
              <w:t xml:space="preserve"> </w:t>
            </w:r>
            <w:r w:rsidR="001935AF">
              <w:rPr>
                <w:rFonts w:ascii="Arial" w:hAnsi="Arial" w:cs="Arial"/>
                <w:iCs/>
                <w:sz w:val="20"/>
                <w:szCs w:val="20"/>
              </w:rPr>
              <w:t>– i</w:t>
            </w:r>
            <w:r w:rsidR="001935AF" w:rsidRPr="00A677D0">
              <w:rPr>
                <w:rFonts w:ascii="Arial" w:hAnsi="Arial" w:cs="Arial"/>
                <w:iCs/>
                <w:sz w:val="20"/>
                <w:szCs w:val="20"/>
              </w:rPr>
              <w:t>ntroduction</w:t>
            </w:r>
          </w:p>
          <w:p w14:paraId="3B80ECEF" w14:textId="6599DF8E" w:rsidR="00A677D0" w:rsidRPr="00CC180A" w:rsidRDefault="00A677D0" w:rsidP="00B87D8D">
            <w:pPr>
              <w:numPr>
                <w:ilvl w:val="0"/>
                <w:numId w:val="67"/>
              </w:numPr>
              <w:ind w:left="284" w:hanging="284"/>
              <w:rPr>
                <w:rFonts w:ascii="Arial" w:hAnsi="Arial" w:cs="Arial"/>
                <w:sz w:val="20"/>
                <w:szCs w:val="20"/>
              </w:rPr>
            </w:pPr>
            <w:r w:rsidRPr="00CC180A">
              <w:rPr>
                <w:rFonts w:ascii="Arial" w:hAnsi="Arial" w:cs="Arial"/>
                <w:sz w:val="20"/>
                <w:szCs w:val="20"/>
              </w:rPr>
              <w:t>Nature</w:t>
            </w:r>
            <w:r w:rsidR="00087F70" w:rsidRPr="00CC180A">
              <w:rPr>
                <w:rFonts w:ascii="Arial" w:hAnsi="Arial" w:cs="Arial"/>
                <w:sz w:val="20"/>
                <w:szCs w:val="20"/>
              </w:rPr>
              <w:t xml:space="preserve"> versus nurture</w:t>
            </w:r>
          </w:p>
          <w:p w14:paraId="27E544EC" w14:textId="77777777" w:rsidR="00121489" w:rsidRPr="00A677D0" w:rsidRDefault="00121489" w:rsidP="00B87D8D">
            <w:pPr>
              <w:spacing w:before="120" w:after="120"/>
              <w:rPr>
                <w:rFonts w:ascii="Arial" w:hAnsi="Arial" w:cs="Arial"/>
                <w:b/>
                <w:bCs/>
                <w:color w:val="E21951"/>
                <w:sz w:val="20"/>
                <w:szCs w:val="20"/>
              </w:rPr>
            </w:pPr>
            <w:r w:rsidRPr="00A677D0">
              <w:rPr>
                <w:rFonts w:ascii="Arial" w:hAnsi="Arial" w:cs="Arial"/>
                <w:b/>
                <w:bCs/>
                <w:color w:val="E21951"/>
                <w:sz w:val="20"/>
                <w:szCs w:val="20"/>
              </w:rPr>
              <w:t>KC1</w:t>
            </w:r>
          </w:p>
          <w:p w14:paraId="2191E6C8" w14:textId="77777777" w:rsidR="00121489" w:rsidRPr="00A677D0" w:rsidRDefault="00121489" w:rsidP="00B87D8D">
            <w:pPr>
              <w:spacing w:before="120" w:after="120"/>
              <w:rPr>
                <w:rFonts w:ascii="Arial" w:hAnsi="Arial" w:cs="Arial"/>
                <w:b/>
                <w:bCs/>
                <w:color w:val="E21951"/>
                <w:sz w:val="20"/>
                <w:szCs w:val="20"/>
              </w:rPr>
            </w:pPr>
            <w:r w:rsidRPr="00A677D0">
              <w:rPr>
                <w:rFonts w:ascii="Arial" w:hAnsi="Arial" w:cs="Arial"/>
                <w:b/>
                <w:bCs/>
                <w:color w:val="E21951"/>
                <w:sz w:val="20"/>
                <w:szCs w:val="20"/>
              </w:rPr>
              <w:t>KC2</w:t>
            </w:r>
          </w:p>
          <w:p w14:paraId="754F4059" w14:textId="77777777" w:rsidR="00121489" w:rsidRPr="00A677D0" w:rsidRDefault="00121489" w:rsidP="00B87D8D">
            <w:pPr>
              <w:spacing w:before="120" w:after="120"/>
              <w:rPr>
                <w:rFonts w:ascii="Arial" w:hAnsi="Arial" w:cs="Arial"/>
                <w:b/>
                <w:bCs/>
                <w:color w:val="E21951"/>
                <w:sz w:val="20"/>
                <w:szCs w:val="20"/>
                <w:lang w:val="en-US"/>
              </w:rPr>
            </w:pPr>
            <w:r w:rsidRPr="00A677D0">
              <w:rPr>
                <w:rFonts w:ascii="Arial" w:hAnsi="Arial" w:cs="Arial"/>
                <w:b/>
                <w:bCs/>
                <w:color w:val="E21951"/>
                <w:sz w:val="20"/>
                <w:szCs w:val="20"/>
              </w:rPr>
              <w:t>KC</w:t>
            </w:r>
            <w:r w:rsidRPr="00A677D0">
              <w:rPr>
                <w:rFonts w:ascii="Arial" w:hAnsi="Arial" w:cs="Arial"/>
                <w:b/>
                <w:bCs/>
                <w:color w:val="E21951"/>
                <w:sz w:val="20"/>
                <w:szCs w:val="20"/>
                <w:lang w:val="en-US"/>
              </w:rPr>
              <w:t>4</w:t>
            </w:r>
          </w:p>
          <w:p w14:paraId="15DB5F91" w14:textId="6345107D" w:rsidR="00121489" w:rsidRPr="00A677D0" w:rsidRDefault="00121489" w:rsidP="00D22D5B">
            <w:pPr>
              <w:spacing w:before="120"/>
              <w:rPr>
                <w:rFonts w:ascii="Arial" w:hAnsi="Arial" w:cs="Arial"/>
                <w:iCs/>
                <w:sz w:val="20"/>
                <w:szCs w:val="20"/>
              </w:rPr>
            </w:pPr>
            <w:r w:rsidRPr="00A677D0">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1BEDF580" w14:textId="77777777" w:rsidR="00A677D0" w:rsidRPr="00A677D0" w:rsidRDefault="00A677D0" w:rsidP="00D22D5B">
            <w:pPr>
              <w:rPr>
                <w:rFonts w:ascii="Arial" w:hAnsi="Arial" w:cs="Arial"/>
                <w:sz w:val="20"/>
                <w:szCs w:val="20"/>
              </w:rPr>
            </w:pPr>
            <w:r w:rsidRPr="00A677D0">
              <w:rPr>
                <w:rFonts w:ascii="Arial" w:hAnsi="Arial" w:cs="Arial"/>
                <w:sz w:val="20"/>
                <w:szCs w:val="20"/>
              </w:rPr>
              <w:t>Learners understand the background to the study.</w:t>
            </w:r>
          </w:p>
          <w:p w14:paraId="19BDAD28" w14:textId="77777777" w:rsidR="00A677D0" w:rsidRPr="00A677D0" w:rsidRDefault="00A677D0" w:rsidP="00D22D5B">
            <w:pPr>
              <w:spacing w:before="120"/>
              <w:rPr>
                <w:rFonts w:ascii="Arial" w:hAnsi="Arial" w:cs="Arial"/>
                <w:sz w:val="20"/>
                <w:szCs w:val="20"/>
              </w:rPr>
            </w:pPr>
            <w:r w:rsidRPr="00A677D0">
              <w:rPr>
                <w:rFonts w:ascii="Arial" w:hAnsi="Arial" w:cs="Arial"/>
                <w:sz w:val="20"/>
                <w:szCs w:val="20"/>
              </w:rPr>
              <w:t>Learners and describe and explain the factors that contribute to the nature nurture debate with appropriate examples.</w:t>
            </w:r>
          </w:p>
          <w:p w14:paraId="2C6A02AF" w14:textId="3ECA7484" w:rsidR="00A677D0" w:rsidRPr="00A677D0" w:rsidRDefault="00A677D0" w:rsidP="00D22D5B">
            <w:pPr>
              <w:spacing w:before="120"/>
              <w:rPr>
                <w:rFonts w:ascii="Arial" w:hAnsi="Arial" w:cs="Arial"/>
                <w:sz w:val="20"/>
                <w:szCs w:val="20"/>
              </w:rPr>
            </w:pPr>
            <w:r w:rsidRPr="00A677D0">
              <w:rPr>
                <w:rFonts w:ascii="Arial" w:hAnsi="Arial" w:cs="Arial"/>
                <w:sz w:val="20"/>
                <w:szCs w:val="20"/>
              </w:rPr>
              <w:t>Learners and describe and explain the ethics of using non-human subjects in psychological research.</w:t>
            </w:r>
          </w:p>
        </w:tc>
        <w:tc>
          <w:tcPr>
            <w:tcW w:w="10200" w:type="dxa"/>
            <w:tcBorders>
              <w:top w:val="single" w:sz="4" w:space="0" w:color="E21951"/>
              <w:left w:val="single" w:sz="4" w:space="0" w:color="E21951"/>
              <w:bottom w:val="single" w:sz="4" w:space="0" w:color="E21951"/>
              <w:right w:val="single" w:sz="4" w:space="0" w:color="E21951"/>
            </w:tcBorders>
          </w:tcPr>
          <w:p w14:paraId="79F5CE02" w14:textId="234152EA" w:rsidR="00A677D0" w:rsidRPr="00676CAC" w:rsidRDefault="00A677D0" w:rsidP="00FF0790">
            <w:pPr>
              <w:rPr>
                <w:rFonts w:ascii="Arial" w:hAnsi="Arial" w:cs="Arial"/>
                <w:sz w:val="20"/>
                <w:szCs w:val="20"/>
              </w:rPr>
            </w:pPr>
            <w:r w:rsidRPr="00676CAC">
              <w:rPr>
                <w:rFonts w:ascii="Arial" w:hAnsi="Arial" w:cs="Arial"/>
                <w:sz w:val="20"/>
                <w:szCs w:val="20"/>
              </w:rPr>
              <w:t xml:space="preserve">Set the following key </w:t>
            </w:r>
            <w:r w:rsidR="003E4861" w:rsidRPr="00676CAC">
              <w:rPr>
                <w:rFonts w:ascii="Arial" w:hAnsi="Arial" w:cs="Arial"/>
                <w:sz w:val="20"/>
                <w:szCs w:val="20"/>
              </w:rPr>
              <w:t>q</w:t>
            </w:r>
            <w:r w:rsidRPr="00676CAC">
              <w:rPr>
                <w:rFonts w:ascii="Arial" w:hAnsi="Arial" w:cs="Arial"/>
                <w:sz w:val="20"/>
                <w:szCs w:val="20"/>
              </w:rPr>
              <w:t>uestions for initial class discussion:</w:t>
            </w:r>
          </w:p>
          <w:p w14:paraId="65ED2C25" w14:textId="77777777" w:rsidR="00A677D0" w:rsidRPr="00676CAC" w:rsidRDefault="00A677D0" w:rsidP="00D072C3">
            <w:pPr>
              <w:numPr>
                <w:ilvl w:val="0"/>
                <w:numId w:val="9"/>
              </w:numPr>
              <w:rPr>
                <w:rFonts w:ascii="Arial" w:hAnsi="Arial" w:cs="Arial"/>
                <w:sz w:val="20"/>
                <w:szCs w:val="20"/>
              </w:rPr>
            </w:pPr>
            <w:r w:rsidRPr="00676CAC">
              <w:rPr>
                <w:rFonts w:ascii="Arial" w:hAnsi="Arial" w:cs="Arial"/>
                <w:sz w:val="20"/>
                <w:szCs w:val="20"/>
              </w:rPr>
              <w:t>Is there a difference between the toys that young boys and young girls play with?</w:t>
            </w:r>
          </w:p>
          <w:p w14:paraId="56C36660" w14:textId="77777777" w:rsidR="00A677D0" w:rsidRPr="00676CAC" w:rsidRDefault="00A677D0" w:rsidP="00D072C3">
            <w:pPr>
              <w:numPr>
                <w:ilvl w:val="0"/>
                <w:numId w:val="9"/>
              </w:numPr>
              <w:rPr>
                <w:rFonts w:ascii="Arial" w:hAnsi="Arial" w:cs="Arial"/>
                <w:sz w:val="20"/>
                <w:szCs w:val="20"/>
              </w:rPr>
            </w:pPr>
            <w:r w:rsidRPr="00676CAC">
              <w:rPr>
                <w:rFonts w:ascii="Arial" w:hAnsi="Arial" w:cs="Arial"/>
                <w:sz w:val="20"/>
                <w:szCs w:val="20"/>
              </w:rPr>
              <w:t>Do boys play with ‘boy’ toys and girls play with ‘girl’ toys because of gender socialisation?</w:t>
            </w:r>
          </w:p>
          <w:p w14:paraId="213B5009" w14:textId="77777777" w:rsidR="00A677D0" w:rsidRPr="00676CAC" w:rsidRDefault="00A677D0" w:rsidP="00D072C3">
            <w:pPr>
              <w:numPr>
                <w:ilvl w:val="0"/>
                <w:numId w:val="9"/>
              </w:numPr>
              <w:rPr>
                <w:rFonts w:ascii="Arial" w:hAnsi="Arial" w:cs="Arial"/>
                <w:sz w:val="20"/>
                <w:szCs w:val="20"/>
              </w:rPr>
            </w:pPr>
            <w:r w:rsidRPr="00676CAC">
              <w:rPr>
                <w:rFonts w:ascii="Arial" w:hAnsi="Arial" w:cs="Arial"/>
                <w:sz w:val="20"/>
                <w:szCs w:val="20"/>
              </w:rPr>
              <w:t>What would be considered ‘boy’ toys and ‘girl’ toys and why?</w:t>
            </w:r>
          </w:p>
          <w:p w14:paraId="7B7A36F8" w14:textId="2BA578E4" w:rsidR="00A677D0" w:rsidRPr="00676CAC" w:rsidRDefault="00A677D0" w:rsidP="008B7AFF">
            <w:pPr>
              <w:spacing w:before="120" w:after="120"/>
              <w:rPr>
                <w:rFonts w:ascii="Arial" w:hAnsi="Arial" w:cs="Arial"/>
                <w:sz w:val="20"/>
                <w:szCs w:val="20"/>
              </w:rPr>
            </w:pPr>
            <w:r w:rsidRPr="00676CAC">
              <w:rPr>
                <w:rFonts w:ascii="Arial" w:hAnsi="Arial" w:cs="Arial"/>
                <w:sz w:val="20"/>
                <w:szCs w:val="20"/>
              </w:rPr>
              <w:t>Clarify understanding of ideas and terms.</w:t>
            </w:r>
          </w:p>
          <w:p w14:paraId="61B3E792" w14:textId="6804D44E" w:rsidR="00A677D0" w:rsidRPr="00676CAC" w:rsidRDefault="00A677D0" w:rsidP="008B7AFF">
            <w:pPr>
              <w:spacing w:before="120" w:after="120"/>
              <w:rPr>
                <w:rFonts w:ascii="Arial" w:hAnsi="Arial" w:cs="Arial"/>
                <w:sz w:val="20"/>
                <w:szCs w:val="20"/>
              </w:rPr>
            </w:pPr>
            <w:r w:rsidRPr="00676CAC">
              <w:rPr>
                <w:rFonts w:ascii="Arial" w:hAnsi="Arial" w:cs="Arial"/>
                <w:sz w:val="20"/>
                <w:szCs w:val="20"/>
              </w:rPr>
              <w:t>Introduce the idea of ‘Nature’ and ‘Nurture’ and</w:t>
            </w:r>
            <w:r w:rsidR="001E5922" w:rsidRPr="00676CAC">
              <w:rPr>
                <w:rFonts w:ascii="Arial" w:hAnsi="Arial" w:cs="Arial"/>
                <w:sz w:val="20"/>
                <w:szCs w:val="20"/>
              </w:rPr>
              <w:t xml:space="preserve"> let</w:t>
            </w:r>
            <w:r w:rsidRPr="00676CAC">
              <w:rPr>
                <w:rFonts w:ascii="Arial" w:hAnsi="Arial" w:cs="Arial"/>
                <w:sz w:val="20"/>
                <w:szCs w:val="20"/>
              </w:rPr>
              <w:t xml:space="preserve"> learners look up definitions of the nature/nurture debate and include in their notes in their own words. Learners create </w:t>
            </w:r>
            <w:r w:rsidR="00285871">
              <w:rPr>
                <w:rFonts w:ascii="Arial" w:hAnsi="Arial" w:cs="Arial"/>
                <w:sz w:val="20"/>
                <w:szCs w:val="20"/>
              </w:rPr>
              <w:t>two</w:t>
            </w:r>
            <w:r w:rsidRPr="00676CAC">
              <w:rPr>
                <w:rFonts w:ascii="Arial" w:hAnsi="Arial" w:cs="Arial"/>
                <w:sz w:val="20"/>
                <w:szCs w:val="20"/>
              </w:rPr>
              <w:t xml:space="preserve"> columns and generate ideas of factors falling under each and share.</w:t>
            </w:r>
          </w:p>
          <w:p w14:paraId="0979E0E3" w14:textId="23DD9D6B" w:rsidR="00285871" w:rsidRPr="00285871" w:rsidRDefault="00495641" w:rsidP="008B7AFF">
            <w:pPr>
              <w:spacing w:before="120" w:after="120"/>
              <w:rPr>
                <w:rFonts w:ascii="Arial" w:hAnsi="Arial" w:cs="Arial"/>
                <w:color w:val="4B4B4B"/>
                <w:sz w:val="20"/>
                <w:szCs w:val="20"/>
                <w:u w:val="single"/>
              </w:rPr>
            </w:pPr>
            <w:r>
              <w:rPr>
                <w:rFonts w:ascii="Arial" w:hAnsi="Arial" w:cs="Arial"/>
                <w:sz w:val="20"/>
                <w:szCs w:val="20"/>
              </w:rPr>
              <w:t>L</w:t>
            </w:r>
            <w:r w:rsidR="00A677D0" w:rsidRPr="00676CAC">
              <w:rPr>
                <w:rFonts w:ascii="Arial" w:hAnsi="Arial" w:cs="Arial"/>
                <w:sz w:val="20"/>
                <w:szCs w:val="20"/>
              </w:rPr>
              <w:t>earners watch a good starter BBC video to introduce the key issue available at:</w:t>
            </w:r>
            <w:r w:rsidR="00285871">
              <w:rPr>
                <w:rFonts w:ascii="Arial" w:hAnsi="Arial" w:cs="Arial"/>
                <w:sz w:val="20"/>
                <w:szCs w:val="20"/>
              </w:rPr>
              <w:t xml:space="preserve"> </w:t>
            </w:r>
            <w:hyperlink r:id="rId63" w:history="1">
              <w:r w:rsidR="00285871" w:rsidRPr="00285871">
                <w:rPr>
                  <w:rStyle w:val="Hyperlink"/>
                  <w:rFonts w:ascii="Arial" w:hAnsi="Arial" w:cs="Arial"/>
                  <w:color w:val="4B4B4B"/>
                  <w:sz w:val="20"/>
                  <w:szCs w:val="20"/>
                </w:rPr>
                <w:t>www.youtube.com/watch?v=nWu44AqF0iI</w:t>
              </w:r>
            </w:hyperlink>
          </w:p>
          <w:p w14:paraId="5BB4BCF5" w14:textId="23B50955" w:rsidR="00A677D0" w:rsidRPr="00676CAC" w:rsidRDefault="00FA4A96" w:rsidP="008B7AFF">
            <w:pPr>
              <w:spacing w:before="120" w:after="120"/>
              <w:rPr>
                <w:rFonts w:ascii="Arial" w:hAnsi="Arial" w:cs="Arial"/>
                <w:sz w:val="20"/>
                <w:szCs w:val="20"/>
              </w:rPr>
            </w:pPr>
            <w:r w:rsidRPr="00676CAC">
              <w:rPr>
                <w:rFonts w:ascii="Arial" w:hAnsi="Arial" w:cs="Arial"/>
                <w:sz w:val="20"/>
                <w:szCs w:val="20"/>
              </w:rPr>
              <w:t>Share</w:t>
            </w:r>
            <w:r w:rsidR="00A677D0" w:rsidRPr="00676CAC">
              <w:rPr>
                <w:rFonts w:ascii="Arial" w:hAnsi="Arial" w:cs="Arial"/>
                <w:sz w:val="20"/>
                <w:szCs w:val="20"/>
              </w:rPr>
              <w:t xml:space="preserve"> ideas generated from watching the video concerning socialisation and stereotyping and discuss in relation to the nature nurture debate, including natural differences between girls and boys. </w:t>
            </w:r>
            <w:r w:rsidR="00121489" w:rsidRPr="00676CAC">
              <w:rPr>
                <w:rFonts w:ascii="Arial" w:hAnsi="Arial" w:cs="Arial"/>
                <w:b/>
                <w:bCs/>
                <w:sz w:val="20"/>
                <w:szCs w:val="20"/>
              </w:rPr>
              <w:t>(I)</w:t>
            </w:r>
          </w:p>
          <w:p w14:paraId="0C812DCA" w14:textId="1BFF79E9" w:rsidR="00A677D0" w:rsidRPr="00676CAC" w:rsidRDefault="00A677D0" w:rsidP="008B7AFF">
            <w:pPr>
              <w:spacing w:before="120" w:after="120"/>
              <w:rPr>
                <w:rFonts w:ascii="Arial" w:hAnsi="Arial" w:cs="Arial"/>
                <w:sz w:val="20"/>
                <w:szCs w:val="20"/>
              </w:rPr>
            </w:pPr>
            <w:r w:rsidRPr="00676CAC">
              <w:rPr>
                <w:rFonts w:ascii="Arial" w:hAnsi="Arial" w:cs="Arial"/>
                <w:b/>
                <w:bCs/>
                <w:sz w:val="20"/>
                <w:szCs w:val="20"/>
              </w:rPr>
              <w:t xml:space="preserve">Extension </w:t>
            </w:r>
            <w:r w:rsidR="00FA4A96" w:rsidRPr="00676CAC">
              <w:rPr>
                <w:rFonts w:ascii="Arial" w:hAnsi="Arial" w:cs="Arial"/>
                <w:b/>
                <w:bCs/>
                <w:sz w:val="20"/>
                <w:szCs w:val="20"/>
              </w:rPr>
              <w:t>a</w:t>
            </w:r>
            <w:r w:rsidRPr="00676CAC">
              <w:rPr>
                <w:rFonts w:ascii="Arial" w:hAnsi="Arial" w:cs="Arial"/>
                <w:b/>
                <w:bCs/>
                <w:sz w:val="20"/>
                <w:szCs w:val="20"/>
              </w:rPr>
              <w:t>ctivity:</w:t>
            </w:r>
            <w:r w:rsidRPr="00676CAC">
              <w:rPr>
                <w:rFonts w:ascii="Arial" w:hAnsi="Arial" w:cs="Arial"/>
                <w:sz w:val="20"/>
                <w:szCs w:val="20"/>
              </w:rPr>
              <w:t xml:space="preserve"> </w:t>
            </w:r>
            <w:r w:rsidR="00285871">
              <w:rPr>
                <w:rFonts w:ascii="Arial" w:hAnsi="Arial" w:cs="Arial"/>
                <w:sz w:val="20"/>
                <w:szCs w:val="20"/>
              </w:rPr>
              <w:t>d</w:t>
            </w:r>
            <w:r w:rsidRPr="00676CAC">
              <w:rPr>
                <w:rFonts w:ascii="Arial" w:hAnsi="Arial" w:cs="Arial"/>
                <w:sz w:val="20"/>
                <w:szCs w:val="20"/>
              </w:rPr>
              <w:t>isplay the Key Question for a TPS activity - What might we conclude if we found that male and female monkeys also had different toy preferences?</w:t>
            </w:r>
          </w:p>
          <w:p w14:paraId="1D9E1254" w14:textId="4C840F57" w:rsidR="00A677D0" w:rsidRPr="00676CAC" w:rsidRDefault="00A677D0" w:rsidP="008B7AFF">
            <w:pPr>
              <w:spacing w:before="120" w:after="120"/>
              <w:rPr>
                <w:rFonts w:ascii="Arial" w:hAnsi="Arial" w:cs="Arial"/>
                <w:sz w:val="20"/>
                <w:szCs w:val="20"/>
              </w:rPr>
            </w:pPr>
            <w:r w:rsidRPr="00676CAC">
              <w:rPr>
                <w:rFonts w:ascii="Arial" w:hAnsi="Arial" w:cs="Arial"/>
                <w:sz w:val="20"/>
                <w:szCs w:val="20"/>
              </w:rPr>
              <w:t xml:space="preserve">Watch the short BBC video clip together, available at: </w:t>
            </w:r>
            <w:hyperlink r:id="rId64" w:history="1">
              <w:r w:rsidR="00B221AA" w:rsidRPr="00285871">
                <w:rPr>
                  <w:rFonts w:ascii="Arial" w:hAnsi="Arial" w:cs="Arial"/>
                  <w:color w:val="4B4B4B"/>
                  <w:sz w:val="20"/>
                  <w:szCs w:val="20"/>
                  <w:u w:val="single"/>
                </w:rPr>
                <w:t>www.</w:t>
              </w:r>
              <w:r w:rsidRPr="00285871">
                <w:rPr>
                  <w:rFonts w:ascii="Arial" w:hAnsi="Arial" w:cs="Arial"/>
                  <w:color w:val="4B4B4B"/>
                  <w:sz w:val="20"/>
                  <w:szCs w:val="20"/>
                  <w:u w:val="single"/>
                </w:rPr>
                <w:t>youtube.com/watch?v=Bm9xXyw2f7g</w:t>
              </w:r>
            </w:hyperlink>
            <w:r w:rsidRPr="00676CAC">
              <w:rPr>
                <w:rFonts w:ascii="Arial" w:hAnsi="Arial" w:cs="Arial"/>
                <w:sz w:val="20"/>
                <w:szCs w:val="20"/>
              </w:rPr>
              <w:t xml:space="preserve"> and again, share responses. Ask </w:t>
            </w:r>
            <w:r w:rsidR="00FA4A96" w:rsidRPr="00676CAC">
              <w:rPr>
                <w:rFonts w:ascii="Arial" w:hAnsi="Arial" w:cs="Arial"/>
                <w:sz w:val="20"/>
                <w:szCs w:val="20"/>
              </w:rPr>
              <w:t>learners</w:t>
            </w:r>
            <w:r w:rsidRPr="00676CAC">
              <w:rPr>
                <w:rFonts w:ascii="Arial" w:hAnsi="Arial" w:cs="Arial"/>
                <w:sz w:val="20"/>
                <w:szCs w:val="20"/>
              </w:rPr>
              <w:t xml:space="preserve"> how the data was collected and how it could have been ‘more scientific’ in relation to reliability</w:t>
            </w:r>
            <w:r w:rsidR="00FA4A96" w:rsidRPr="00676CAC">
              <w:rPr>
                <w:rFonts w:ascii="Arial" w:hAnsi="Arial" w:cs="Arial"/>
                <w:sz w:val="20"/>
                <w:szCs w:val="20"/>
              </w:rPr>
              <w:t>,</w:t>
            </w:r>
            <w:r w:rsidRPr="00676CAC">
              <w:rPr>
                <w:rFonts w:ascii="Arial" w:hAnsi="Arial" w:cs="Arial"/>
                <w:sz w:val="20"/>
                <w:szCs w:val="20"/>
              </w:rPr>
              <w:t xml:space="preserve"> validity</w:t>
            </w:r>
            <w:r w:rsidR="00FA4A96" w:rsidRPr="00676CAC">
              <w:rPr>
                <w:rFonts w:ascii="Arial" w:hAnsi="Arial" w:cs="Arial"/>
                <w:sz w:val="20"/>
                <w:szCs w:val="20"/>
              </w:rPr>
              <w:t>,</w:t>
            </w:r>
            <w:r w:rsidRPr="00676CAC">
              <w:rPr>
                <w:rFonts w:ascii="Arial" w:hAnsi="Arial" w:cs="Arial"/>
                <w:sz w:val="20"/>
                <w:szCs w:val="20"/>
              </w:rPr>
              <w:t xml:space="preserve"> objectivity</w:t>
            </w:r>
            <w:r w:rsidR="00FA4A96" w:rsidRPr="00676CAC">
              <w:rPr>
                <w:rFonts w:ascii="Arial" w:hAnsi="Arial" w:cs="Arial"/>
                <w:sz w:val="20"/>
                <w:szCs w:val="20"/>
              </w:rPr>
              <w:t>,</w:t>
            </w:r>
            <w:r w:rsidRPr="00676CAC">
              <w:rPr>
                <w:rFonts w:ascii="Arial" w:hAnsi="Arial" w:cs="Arial"/>
                <w:sz w:val="20"/>
                <w:szCs w:val="20"/>
              </w:rPr>
              <w:t xml:space="preserve"> replicability.</w:t>
            </w:r>
          </w:p>
          <w:p w14:paraId="192B0B97" w14:textId="28A9FB06" w:rsidR="00A677D0" w:rsidRPr="00285871" w:rsidRDefault="00A677D0" w:rsidP="008B7AFF">
            <w:pPr>
              <w:spacing w:before="120" w:after="120"/>
              <w:rPr>
                <w:rFonts w:ascii="Arial" w:hAnsi="Arial" w:cs="Arial"/>
                <w:sz w:val="20"/>
                <w:szCs w:val="20"/>
              </w:rPr>
            </w:pPr>
            <w:r w:rsidRPr="00676CAC">
              <w:rPr>
                <w:rFonts w:ascii="Arial" w:hAnsi="Arial" w:cs="Arial"/>
                <w:b/>
                <w:bCs/>
                <w:sz w:val="20"/>
                <w:szCs w:val="20"/>
              </w:rPr>
              <w:t xml:space="preserve">Extension </w:t>
            </w:r>
            <w:r w:rsidR="00FA4A96" w:rsidRPr="00676CAC">
              <w:rPr>
                <w:rFonts w:ascii="Arial" w:hAnsi="Arial" w:cs="Arial"/>
                <w:b/>
                <w:bCs/>
                <w:sz w:val="20"/>
                <w:szCs w:val="20"/>
              </w:rPr>
              <w:t>a</w:t>
            </w:r>
            <w:r w:rsidRPr="00676CAC">
              <w:rPr>
                <w:rFonts w:ascii="Arial" w:hAnsi="Arial" w:cs="Arial"/>
                <w:b/>
                <w:bCs/>
                <w:sz w:val="20"/>
                <w:szCs w:val="20"/>
              </w:rPr>
              <w:t>ctivity:</w:t>
            </w:r>
            <w:r w:rsidRPr="00676CAC">
              <w:rPr>
                <w:rFonts w:ascii="Arial" w:hAnsi="Arial" w:cs="Arial"/>
                <w:sz w:val="20"/>
                <w:szCs w:val="20"/>
              </w:rPr>
              <w:t xml:space="preserve"> </w:t>
            </w:r>
            <w:r w:rsidR="00285871">
              <w:rPr>
                <w:rFonts w:ascii="Arial" w:hAnsi="Arial" w:cs="Arial"/>
                <w:sz w:val="20"/>
                <w:szCs w:val="20"/>
              </w:rPr>
              <w:t>d</w:t>
            </w:r>
            <w:r w:rsidRPr="00676CAC">
              <w:rPr>
                <w:rFonts w:ascii="Arial" w:hAnsi="Arial" w:cs="Arial"/>
                <w:sz w:val="20"/>
                <w:szCs w:val="20"/>
              </w:rPr>
              <w:t xml:space="preserve">isplay the Key Question for a TPS activity </w:t>
            </w:r>
            <w:r w:rsidR="00FF0790">
              <w:rPr>
                <w:rFonts w:ascii="Arial" w:hAnsi="Arial" w:cs="Arial"/>
                <w:sz w:val="20"/>
                <w:szCs w:val="20"/>
              </w:rPr>
              <w:t>–</w:t>
            </w:r>
            <w:r w:rsidRPr="00676CAC">
              <w:rPr>
                <w:rFonts w:ascii="Arial" w:hAnsi="Arial" w:cs="Arial"/>
                <w:sz w:val="20"/>
                <w:szCs w:val="20"/>
              </w:rPr>
              <w:t xml:space="preserve"> Was the study ethical? What ethical issues do we need to consider when using non-human subjects in psychological research</w:t>
            </w:r>
            <w:r w:rsidR="00285871">
              <w:rPr>
                <w:rFonts w:ascii="Arial" w:hAnsi="Arial" w:cs="Arial"/>
                <w:sz w:val="20"/>
                <w:szCs w:val="20"/>
              </w:rPr>
              <w:t>?</w:t>
            </w:r>
          </w:p>
          <w:p w14:paraId="77C9ED96" w14:textId="4A8F9AC1" w:rsidR="00A677D0" w:rsidRPr="00676CAC" w:rsidRDefault="00FA4A96" w:rsidP="008B7AFF">
            <w:pPr>
              <w:spacing w:before="120" w:after="120"/>
              <w:rPr>
                <w:rFonts w:ascii="Arial" w:hAnsi="Arial" w:cs="Arial"/>
                <w:sz w:val="20"/>
                <w:szCs w:val="20"/>
              </w:rPr>
            </w:pPr>
            <w:r w:rsidRPr="00676CAC">
              <w:rPr>
                <w:rFonts w:ascii="Arial" w:hAnsi="Arial" w:cs="Arial"/>
                <w:sz w:val="20"/>
                <w:szCs w:val="20"/>
              </w:rPr>
              <w:t>Learners</w:t>
            </w:r>
            <w:r w:rsidR="00A677D0" w:rsidRPr="00676CAC">
              <w:rPr>
                <w:rFonts w:ascii="Arial" w:hAnsi="Arial" w:cs="Arial"/>
                <w:sz w:val="20"/>
                <w:szCs w:val="20"/>
              </w:rPr>
              <w:t xml:space="preserve"> progress through the quizlet available at: </w:t>
            </w:r>
            <w:hyperlink r:id="rId65" w:history="1">
              <w:r w:rsidR="00A677D0" w:rsidRPr="00285871">
                <w:rPr>
                  <w:rFonts w:ascii="Arial" w:hAnsi="Arial" w:cs="Arial"/>
                  <w:color w:val="4B4B4B"/>
                  <w:sz w:val="20"/>
                  <w:szCs w:val="20"/>
                  <w:u w:val="single"/>
                </w:rPr>
                <w:t>https://quizlet.com/gb/638542904/ethical-issues-using-animals-in-research-flash-cards/</w:t>
              </w:r>
            </w:hyperlink>
            <w:r w:rsidR="00A677D0" w:rsidRPr="00676CAC">
              <w:rPr>
                <w:rFonts w:ascii="Arial" w:hAnsi="Arial" w:cs="Arial"/>
                <w:sz w:val="20"/>
                <w:szCs w:val="20"/>
              </w:rPr>
              <w:t xml:space="preserve"> outlining the key issues of the ethics relating to the use of animals in psychological research and self-test their ability to recall the relevant material</w:t>
            </w:r>
            <w:r w:rsidR="004B2F92" w:rsidRPr="00676CAC">
              <w:rPr>
                <w:rFonts w:ascii="Arial" w:hAnsi="Arial" w:cs="Arial"/>
                <w:sz w:val="20"/>
                <w:szCs w:val="20"/>
              </w:rPr>
              <w:t>.</w:t>
            </w:r>
          </w:p>
          <w:p w14:paraId="18AC8BD4" w14:textId="37BDB3EB" w:rsidR="00A677D0" w:rsidRPr="00676CAC" w:rsidRDefault="00BE3E83" w:rsidP="008B7AFF">
            <w:pPr>
              <w:spacing w:before="120" w:after="120"/>
              <w:rPr>
                <w:rFonts w:ascii="Arial" w:hAnsi="Arial" w:cs="Arial"/>
                <w:sz w:val="20"/>
                <w:szCs w:val="20"/>
              </w:rPr>
            </w:pPr>
            <w:r>
              <w:rPr>
                <w:rFonts w:ascii="Arial" w:hAnsi="Arial" w:cs="Arial"/>
                <w:sz w:val="20"/>
                <w:szCs w:val="20"/>
              </w:rPr>
              <w:t>L</w:t>
            </w:r>
            <w:r w:rsidR="00A677D0" w:rsidRPr="00676CAC">
              <w:rPr>
                <w:rFonts w:ascii="Arial" w:hAnsi="Arial" w:cs="Arial"/>
                <w:sz w:val="20"/>
                <w:szCs w:val="20"/>
              </w:rPr>
              <w:t>earners reconsider the ethics of the study just seen in light of their new understanding</w:t>
            </w:r>
            <w:r w:rsidR="004B2F92" w:rsidRPr="00676CAC">
              <w:rPr>
                <w:rFonts w:ascii="Arial" w:hAnsi="Arial" w:cs="Arial"/>
                <w:sz w:val="20"/>
                <w:szCs w:val="20"/>
              </w:rPr>
              <w:t xml:space="preserve"> of</w:t>
            </w:r>
            <w:r w:rsidR="00A677D0" w:rsidRPr="00676CAC">
              <w:rPr>
                <w:rFonts w:ascii="Arial" w:hAnsi="Arial" w:cs="Arial"/>
                <w:sz w:val="20"/>
                <w:szCs w:val="20"/>
              </w:rPr>
              <w:t xml:space="preserve"> the ethics relating to the use of animals in psychological research.</w:t>
            </w:r>
            <w:r w:rsidR="00121489">
              <w:rPr>
                <w:rFonts w:ascii="Arial" w:hAnsi="Arial" w:cs="Arial"/>
                <w:sz w:val="20"/>
                <w:szCs w:val="20"/>
              </w:rPr>
              <w:t xml:space="preserve"> </w:t>
            </w:r>
            <w:r w:rsidR="00121489" w:rsidRPr="00676CAC">
              <w:rPr>
                <w:rFonts w:ascii="Arial" w:hAnsi="Arial" w:cs="Arial"/>
                <w:b/>
                <w:bCs/>
                <w:sz w:val="20"/>
                <w:szCs w:val="20"/>
              </w:rPr>
              <w:t>(F)</w:t>
            </w:r>
          </w:p>
          <w:p w14:paraId="0F513EDB" w14:textId="1A3E394D" w:rsidR="00A677D0" w:rsidRPr="00676CAC" w:rsidRDefault="00A677D0" w:rsidP="00A677D0">
            <w:pPr>
              <w:rPr>
                <w:rFonts w:ascii="Arial" w:hAnsi="Arial" w:cs="Arial"/>
                <w:sz w:val="20"/>
                <w:szCs w:val="20"/>
              </w:rPr>
            </w:pPr>
            <w:r w:rsidRPr="00676CAC">
              <w:rPr>
                <w:rFonts w:ascii="Arial" w:hAnsi="Arial" w:cs="Arial"/>
                <w:sz w:val="20"/>
                <w:szCs w:val="20"/>
              </w:rPr>
              <w:t xml:space="preserve">Watch a final video available at: </w:t>
            </w:r>
            <w:hyperlink r:id="rId66" w:history="1">
              <w:r w:rsidR="00B221AA" w:rsidRPr="00285871">
                <w:rPr>
                  <w:rFonts w:ascii="Arial" w:hAnsi="Arial" w:cs="Arial"/>
                  <w:color w:val="4B4B4B"/>
                  <w:sz w:val="20"/>
                  <w:szCs w:val="20"/>
                  <w:u w:val="single"/>
                </w:rPr>
                <w:t>www.</w:t>
              </w:r>
              <w:r w:rsidRPr="00285871">
                <w:rPr>
                  <w:rFonts w:ascii="Arial" w:hAnsi="Arial" w:cs="Arial"/>
                  <w:color w:val="4B4B4B"/>
                  <w:sz w:val="20"/>
                  <w:szCs w:val="20"/>
                  <w:u w:val="single"/>
                </w:rPr>
                <w:t>youtube.com/watch?v=8mvZ4EbPbME</w:t>
              </w:r>
            </w:hyperlink>
            <w:r w:rsidRPr="00676CAC">
              <w:rPr>
                <w:rFonts w:ascii="Arial" w:hAnsi="Arial" w:cs="Arial"/>
                <w:sz w:val="20"/>
                <w:szCs w:val="20"/>
              </w:rPr>
              <w:t xml:space="preserve"> combining content from both previous videos and a discussion of the nature nurture debate. </w:t>
            </w:r>
            <w:r w:rsidR="00121489" w:rsidRPr="00676CAC">
              <w:rPr>
                <w:rFonts w:ascii="Arial" w:hAnsi="Arial" w:cs="Arial"/>
                <w:b/>
                <w:bCs/>
                <w:sz w:val="20"/>
                <w:szCs w:val="20"/>
              </w:rPr>
              <w:t>(I)</w:t>
            </w:r>
          </w:p>
          <w:p w14:paraId="0285CBAF" w14:textId="201D5E1B" w:rsidR="00A677D0" w:rsidRPr="00676CAC" w:rsidRDefault="00121489" w:rsidP="00C62F88">
            <w:pPr>
              <w:spacing w:before="120"/>
              <w:rPr>
                <w:rFonts w:ascii="Arial" w:hAnsi="Arial" w:cs="Arial"/>
                <w:sz w:val="20"/>
                <w:szCs w:val="20"/>
              </w:rPr>
            </w:pPr>
            <w:r>
              <w:rPr>
                <w:rFonts w:ascii="Arial" w:hAnsi="Arial" w:cs="Arial"/>
                <w:sz w:val="20"/>
                <w:szCs w:val="20"/>
              </w:rPr>
              <w:t>L</w:t>
            </w:r>
            <w:r w:rsidR="00A677D0" w:rsidRPr="00676CAC">
              <w:rPr>
                <w:rFonts w:ascii="Arial" w:hAnsi="Arial" w:cs="Arial"/>
                <w:sz w:val="20"/>
                <w:szCs w:val="20"/>
              </w:rPr>
              <w:t xml:space="preserve">earners watch an excellent video available at: </w:t>
            </w:r>
            <w:hyperlink r:id="rId67" w:history="1">
              <w:r w:rsidR="00B221AA" w:rsidRPr="00285871">
                <w:rPr>
                  <w:rStyle w:val="Hyperlink"/>
                  <w:rFonts w:ascii="Arial" w:hAnsi="Arial" w:cs="Arial"/>
                  <w:color w:val="4B4B4B"/>
                  <w:sz w:val="20"/>
                  <w:szCs w:val="20"/>
                </w:rPr>
                <w:t>www.</w:t>
              </w:r>
              <w:r w:rsidR="004B2F92" w:rsidRPr="00285871">
                <w:rPr>
                  <w:rStyle w:val="Hyperlink"/>
                  <w:rFonts w:ascii="Arial" w:hAnsi="Arial" w:cs="Arial"/>
                  <w:color w:val="4B4B4B"/>
                  <w:sz w:val="20"/>
                  <w:szCs w:val="20"/>
                </w:rPr>
                <w:t>youtube.com/watch?v=ikBi6qc6C90</w:t>
              </w:r>
            </w:hyperlink>
            <w:r w:rsidR="004B2F92" w:rsidRPr="00676CAC">
              <w:rPr>
                <w:rFonts w:ascii="Arial" w:hAnsi="Arial" w:cs="Arial"/>
                <w:sz w:val="20"/>
                <w:szCs w:val="20"/>
              </w:rPr>
              <w:t xml:space="preserve"> </w:t>
            </w:r>
          </w:p>
          <w:p w14:paraId="61E3A65B" w14:textId="4F83996C" w:rsidR="00A677D0" w:rsidRPr="00676CAC" w:rsidRDefault="00A677D0" w:rsidP="00C62F88">
            <w:pPr>
              <w:spacing w:after="120"/>
              <w:rPr>
                <w:rFonts w:ascii="Arial" w:hAnsi="Arial" w:cs="Arial"/>
                <w:sz w:val="20"/>
                <w:szCs w:val="20"/>
              </w:rPr>
            </w:pPr>
            <w:r w:rsidRPr="00676CAC">
              <w:rPr>
                <w:rFonts w:ascii="Arial" w:hAnsi="Arial" w:cs="Arial"/>
                <w:sz w:val="20"/>
                <w:szCs w:val="20"/>
              </w:rPr>
              <w:t xml:space="preserve">which considers whether gender is a biological or social construct and also introduces other psychological theories, congenital adrenal hyperplasia (CAH) and the Hassett et al (2008) study. </w:t>
            </w:r>
            <w:r w:rsidR="00121489" w:rsidRPr="00676CAC">
              <w:rPr>
                <w:rFonts w:ascii="Arial" w:hAnsi="Arial" w:cs="Arial"/>
                <w:b/>
                <w:bCs/>
                <w:sz w:val="20"/>
                <w:szCs w:val="20"/>
              </w:rPr>
              <w:t>(I)</w:t>
            </w:r>
          </w:p>
          <w:p w14:paraId="2967E365" w14:textId="739A3796" w:rsidR="00A677D0" w:rsidRPr="00676CAC" w:rsidRDefault="00A677D0" w:rsidP="008B7AFF">
            <w:pPr>
              <w:spacing w:before="120" w:after="120"/>
              <w:rPr>
                <w:rFonts w:ascii="Arial" w:hAnsi="Arial" w:cs="Arial"/>
                <w:sz w:val="20"/>
                <w:szCs w:val="20"/>
              </w:rPr>
            </w:pPr>
            <w:r w:rsidRPr="00676CAC">
              <w:rPr>
                <w:rFonts w:ascii="Arial" w:hAnsi="Arial" w:cs="Arial"/>
                <w:sz w:val="20"/>
                <w:szCs w:val="20"/>
              </w:rPr>
              <w:t>Learners can access an extremely detailed and supported outline of the nature/nurture debate available at</w:t>
            </w:r>
            <w:r w:rsidR="0073727A" w:rsidRPr="00676CAC">
              <w:rPr>
                <w:rFonts w:ascii="Arial" w:hAnsi="Arial" w:cs="Arial"/>
                <w:sz w:val="20"/>
                <w:szCs w:val="20"/>
              </w:rPr>
              <w:t>:</w:t>
            </w:r>
            <w:r w:rsidRPr="00676CAC">
              <w:rPr>
                <w:rFonts w:ascii="Arial" w:hAnsi="Arial" w:cs="Arial"/>
                <w:sz w:val="20"/>
                <w:szCs w:val="20"/>
              </w:rPr>
              <w:t xml:space="preserve"> </w:t>
            </w:r>
            <w:hyperlink r:id="rId68" w:history="1">
              <w:r w:rsidR="00B221AA" w:rsidRPr="00285871">
                <w:rPr>
                  <w:rStyle w:val="Hyperlink"/>
                  <w:rFonts w:ascii="Arial" w:hAnsi="Arial" w:cs="Arial"/>
                  <w:color w:val="4B4B4B"/>
                  <w:sz w:val="20"/>
                  <w:szCs w:val="20"/>
                </w:rPr>
                <w:t>www.</w:t>
              </w:r>
              <w:r w:rsidR="0073727A" w:rsidRPr="00285871">
                <w:rPr>
                  <w:rStyle w:val="Hyperlink"/>
                  <w:rFonts w:ascii="Arial" w:hAnsi="Arial" w:cs="Arial"/>
                  <w:color w:val="4B4B4B"/>
                  <w:sz w:val="20"/>
                  <w:szCs w:val="20"/>
                </w:rPr>
                <w:t>simplypsychology.org/naturevsnurture.html</w:t>
              </w:r>
            </w:hyperlink>
            <w:r w:rsidR="0073727A" w:rsidRPr="00676CAC">
              <w:rPr>
                <w:rFonts w:ascii="Arial" w:hAnsi="Arial" w:cs="Arial"/>
                <w:sz w:val="20"/>
                <w:szCs w:val="20"/>
              </w:rPr>
              <w:t xml:space="preserve"> </w:t>
            </w:r>
            <w:r w:rsidR="00121489" w:rsidRPr="00676CAC">
              <w:rPr>
                <w:rFonts w:ascii="Arial" w:hAnsi="Arial" w:cs="Arial"/>
                <w:b/>
                <w:bCs/>
                <w:sz w:val="20"/>
                <w:szCs w:val="20"/>
              </w:rPr>
              <w:t>(I)</w:t>
            </w:r>
          </w:p>
          <w:p w14:paraId="2C3E0CB4" w14:textId="13061E58" w:rsidR="00A677D0" w:rsidRPr="00676CAC" w:rsidRDefault="0073727A" w:rsidP="008B7AFF">
            <w:pPr>
              <w:spacing w:before="120"/>
              <w:rPr>
                <w:rFonts w:ascii="Arial" w:hAnsi="Arial" w:cs="Arial"/>
                <w:color w:val="000000" w:themeColor="text1"/>
                <w:sz w:val="20"/>
                <w:szCs w:val="20"/>
                <w:lang w:val="en-US"/>
              </w:rPr>
            </w:pPr>
            <w:r w:rsidRPr="00676CAC">
              <w:rPr>
                <w:rFonts w:ascii="Arial" w:hAnsi="Arial" w:cs="Arial"/>
                <w:color w:val="000000" w:themeColor="text1"/>
                <w:sz w:val="20"/>
                <w:szCs w:val="20"/>
                <w:lang w:val="en-US"/>
              </w:rPr>
              <w:lastRenderedPageBreak/>
              <w:t>Engage</w:t>
            </w:r>
            <w:r w:rsidR="00A677D0" w:rsidRPr="00676CAC">
              <w:rPr>
                <w:rFonts w:ascii="Arial" w:hAnsi="Arial" w:cs="Arial"/>
                <w:color w:val="000000" w:themeColor="text1"/>
                <w:sz w:val="20"/>
                <w:szCs w:val="20"/>
                <w:lang w:val="en-US"/>
              </w:rPr>
              <w:t xml:space="preserve"> learners with a </w:t>
            </w:r>
            <w:r w:rsidR="00A677D0" w:rsidRPr="00676CAC">
              <w:rPr>
                <w:rFonts w:ascii="Arial" w:hAnsi="Arial" w:cs="Arial"/>
                <w:sz w:val="20"/>
                <w:szCs w:val="20"/>
                <w:lang w:val="en-US"/>
              </w:rPr>
              <w:t xml:space="preserve">kahoot </w:t>
            </w:r>
            <w:r w:rsidR="00285871">
              <w:rPr>
                <w:rFonts w:ascii="Arial" w:hAnsi="Arial" w:cs="Arial"/>
                <w:sz w:val="20"/>
                <w:szCs w:val="20"/>
                <w:lang w:val="en-US"/>
              </w:rPr>
              <w:t xml:space="preserve">activity </w:t>
            </w:r>
            <w:r w:rsidR="00A677D0" w:rsidRPr="00676CAC">
              <w:rPr>
                <w:rFonts w:ascii="Arial" w:hAnsi="Arial" w:cs="Arial"/>
                <w:color w:val="000000" w:themeColor="text1"/>
                <w:sz w:val="20"/>
                <w:szCs w:val="20"/>
                <w:lang w:val="en-US"/>
              </w:rPr>
              <w:t xml:space="preserve">covering the ethics relating to the use of animals in research available at: </w:t>
            </w:r>
            <w:hyperlink r:id="rId69" w:history="1">
              <w:r w:rsidR="00A677D0" w:rsidRPr="00285871">
                <w:rPr>
                  <w:rFonts w:ascii="Arial" w:hAnsi="Arial" w:cs="Arial"/>
                  <w:color w:val="4B4B4B"/>
                  <w:sz w:val="20"/>
                  <w:szCs w:val="20"/>
                  <w:u w:val="single"/>
                  <w:lang w:val="en-US"/>
                </w:rPr>
                <w:t>https://create.kahoot.it/share/the-ethics-of-the-use-of-animals-in-research/16a18d9f-7284-4179-a0bc-a135a9926ed9</w:t>
              </w:r>
            </w:hyperlink>
            <w:r w:rsidR="00285871">
              <w:rPr>
                <w:rFonts w:ascii="Arial" w:hAnsi="Arial" w:cs="Arial"/>
                <w:color w:val="4B4B4B"/>
                <w:sz w:val="20"/>
                <w:szCs w:val="20"/>
                <w:lang w:val="en-US"/>
              </w:rPr>
              <w:t xml:space="preserve"> </w:t>
            </w:r>
            <w:r w:rsidR="00121489" w:rsidRPr="00676CAC">
              <w:rPr>
                <w:rFonts w:ascii="Arial" w:hAnsi="Arial" w:cs="Arial"/>
                <w:b/>
                <w:bCs/>
                <w:sz w:val="20"/>
                <w:szCs w:val="20"/>
              </w:rPr>
              <w:t>(F)</w:t>
            </w:r>
          </w:p>
        </w:tc>
      </w:tr>
      <w:tr w:rsidR="00A677D0" w:rsidRPr="00A677D0" w14:paraId="7F0DD1C7"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0EB8C454" w14:textId="309F5D6E" w:rsidR="00121489" w:rsidRDefault="00A677D0" w:rsidP="00D22D5B">
            <w:pPr>
              <w:rPr>
                <w:rFonts w:ascii="Arial" w:hAnsi="Arial" w:cs="Arial"/>
                <w:sz w:val="20"/>
                <w:szCs w:val="20"/>
              </w:rPr>
            </w:pPr>
            <w:r w:rsidRPr="00A677D0">
              <w:rPr>
                <w:rFonts w:ascii="Arial" w:hAnsi="Arial" w:cs="Arial"/>
                <w:sz w:val="20"/>
                <w:szCs w:val="20"/>
              </w:rPr>
              <w:lastRenderedPageBreak/>
              <w:t>Hassett et al. (monkey toy preferences)</w:t>
            </w:r>
            <w:r w:rsidR="00590D9D">
              <w:rPr>
                <w:rFonts w:ascii="Arial" w:hAnsi="Arial" w:cs="Arial"/>
                <w:sz w:val="20"/>
                <w:szCs w:val="20"/>
              </w:rPr>
              <w:t xml:space="preserve"> – the</w:t>
            </w:r>
            <w:r>
              <w:rPr>
                <w:rFonts w:ascii="Arial" w:hAnsi="Arial" w:cs="Arial"/>
                <w:sz w:val="20"/>
                <w:szCs w:val="20"/>
              </w:rPr>
              <w:t xml:space="preserve"> study</w:t>
            </w:r>
          </w:p>
          <w:p w14:paraId="26365AA3" w14:textId="0775FF53" w:rsidR="00A677D0" w:rsidRPr="00A677D0" w:rsidRDefault="00121489" w:rsidP="00D22D5B">
            <w:pPr>
              <w:spacing w:before="120"/>
              <w:rPr>
                <w:rFonts w:ascii="Arial" w:hAnsi="Arial" w:cs="Arial"/>
                <w:sz w:val="20"/>
                <w:szCs w:val="20"/>
              </w:rPr>
            </w:pPr>
            <w:r w:rsidRPr="00A677D0">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0E3FEA12" w14:textId="0899397C" w:rsidR="00A677D0" w:rsidRPr="00A677D0" w:rsidRDefault="00A677D0" w:rsidP="00A677D0">
            <w:pPr>
              <w:rPr>
                <w:rFonts w:ascii="Arial" w:hAnsi="Arial" w:cs="Arial"/>
                <w:sz w:val="20"/>
                <w:szCs w:val="20"/>
              </w:rPr>
            </w:pPr>
            <w:r w:rsidRPr="00A677D0">
              <w:rPr>
                <w:rFonts w:ascii="Arial" w:hAnsi="Arial" w:cs="Arial"/>
                <w:sz w:val="20"/>
                <w:szCs w:val="20"/>
              </w:rPr>
              <w:t>Learners can identify and describe the aim, the sample, the method, the results and the conclusion of the Hassett et al (2008) study</w:t>
            </w:r>
            <w:r w:rsidR="00E83C19">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4503799F" w14:textId="60C61735" w:rsidR="00A677D0" w:rsidRPr="00285871" w:rsidRDefault="00E83074" w:rsidP="008B7AFF">
            <w:pPr>
              <w:spacing w:after="120"/>
              <w:rPr>
                <w:rFonts w:ascii="Arial" w:hAnsi="Arial" w:cs="Arial"/>
                <w:color w:val="4B4B4B"/>
                <w:sz w:val="20"/>
                <w:szCs w:val="20"/>
              </w:rPr>
            </w:pPr>
            <w:r w:rsidRPr="00257F35">
              <w:rPr>
                <w:rFonts w:ascii="Arial" w:hAnsi="Arial" w:cs="Arial"/>
                <w:sz w:val="20"/>
                <w:szCs w:val="20"/>
              </w:rPr>
              <w:t>D</w:t>
            </w:r>
            <w:r w:rsidR="00A677D0" w:rsidRPr="00257F35">
              <w:rPr>
                <w:rFonts w:ascii="Arial" w:hAnsi="Arial" w:cs="Arial"/>
                <w:sz w:val="20"/>
                <w:szCs w:val="20"/>
              </w:rPr>
              <w:t xml:space="preserve">irect learners to the original study available at: </w:t>
            </w:r>
            <w:hyperlink r:id="rId70" w:history="1">
              <w:r w:rsidR="00B221AA" w:rsidRPr="00285871">
                <w:rPr>
                  <w:rFonts w:ascii="Arial" w:hAnsi="Arial" w:cs="Arial"/>
                  <w:color w:val="4B4B4B"/>
                  <w:sz w:val="20"/>
                  <w:szCs w:val="20"/>
                  <w:u w:val="single"/>
                </w:rPr>
                <w:t>www.</w:t>
              </w:r>
              <w:r w:rsidR="00A677D0" w:rsidRPr="00285871">
                <w:rPr>
                  <w:rFonts w:ascii="Arial" w:hAnsi="Arial" w:cs="Arial"/>
                  <w:color w:val="4B4B4B"/>
                  <w:sz w:val="20"/>
                  <w:szCs w:val="20"/>
                  <w:u w:val="single"/>
                </w:rPr>
                <w:t>ncbi.nlm.nih.gov/pmc/articles/PMC2583786/</w:t>
              </w:r>
            </w:hyperlink>
            <w:r w:rsidR="00A677D0" w:rsidRPr="00257F35">
              <w:rPr>
                <w:rFonts w:ascii="Arial" w:hAnsi="Arial" w:cs="Arial"/>
                <w:sz w:val="20"/>
                <w:szCs w:val="20"/>
              </w:rPr>
              <w:t xml:space="preserve"> or </w:t>
            </w:r>
            <w:hyperlink r:id="rId71" w:history="1">
              <w:r w:rsidR="00A677D0" w:rsidRPr="00285871">
                <w:rPr>
                  <w:rFonts w:ascii="Arial" w:hAnsi="Arial" w:cs="Arial"/>
                  <w:color w:val="4B4B4B"/>
                  <w:sz w:val="20"/>
                  <w:szCs w:val="20"/>
                  <w:u w:val="single"/>
                </w:rPr>
                <w:t>https://drive.google.com/file/d/1RglZXQmba7Lwgjn5r7y89mOBe68OYft8/view?usp=sharing</w:t>
              </w:r>
            </w:hyperlink>
          </w:p>
          <w:p w14:paraId="72EB6051" w14:textId="65E4B651" w:rsidR="00A677D0" w:rsidRPr="00257F35" w:rsidRDefault="00DA11E3" w:rsidP="008B7AFF">
            <w:pPr>
              <w:spacing w:before="120" w:after="120"/>
              <w:rPr>
                <w:rFonts w:ascii="Arial" w:hAnsi="Arial" w:cs="Arial"/>
                <w:sz w:val="20"/>
                <w:szCs w:val="20"/>
              </w:rPr>
            </w:pPr>
            <w:r>
              <w:rPr>
                <w:rFonts w:ascii="Arial" w:hAnsi="Arial" w:cs="Arial"/>
                <w:sz w:val="20"/>
                <w:szCs w:val="20"/>
              </w:rPr>
              <w:t>L</w:t>
            </w:r>
            <w:r w:rsidR="00A677D0" w:rsidRPr="00257F35">
              <w:rPr>
                <w:rFonts w:ascii="Arial" w:hAnsi="Arial" w:cs="Arial"/>
                <w:sz w:val="20"/>
                <w:szCs w:val="20"/>
              </w:rPr>
              <w:t>earners create a table based on how they would describe a piece of scientific research (aim, sample, method/procedure, results and conclusion) and identify and summarise the essential details from the study into their notes.</w:t>
            </w:r>
          </w:p>
          <w:p w14:paraId="4F1B89C0" w14:textId="194EE425" w:rsidR="00A677D0" w:rsidRPr="00257F35" w:rsidRDefault="00A677D0" w:rsidP="008B7AFF">
            <w:pPr>
              <w:spacing w:before="120" w:after="120"/>
              <w:rPr>
                <w:rFonts w:ascii="Arial" w:hAnsi="Arial" w:cs="Arial"/>
                <w:sz w:val="20"/>
                <w:szCs w:val="20"/>
              </w:rPr>
            </w:pPr>
            <w:r w:rsidRPr="00257F35">
              <w:rPr>
                <w:rFonts w:ascii="Arial" w:hAnsi="Arial" w:cs="Arial"/>
                <w:sz w:val="20"/>
                <w:szCs w:val="20"/>
              </w:rPr>
              <w:t>This could be peer reviewed for accuracy/accountability.</w:t>
            </w:r>
            <w:r w:rsidR="00121489" w:rsidRPr="00257F35">
              <w:rPr>
                <w:rFonts w:ascii="Arial" w:hAnsi="Arial" w:cs="Arial"/>
                <w:b/>
                <w:bCs/>
                <w:sz w:val="20"/>
                <w:szCs w:val="20"/>
              </w:rPr>
              <w:t xml:space="preserve"> (F)</w:t>
            </w:r>
          </w:p>
          <w:p w14:paraId="52123ED3" w14:textId="12333FC2" w:rsidR="00A677D0" w:rsidRPr="00257F35" w:rsidRDefault="00A677D0" w:rsidP="008B7AFF">
            <w:pPr>
              <w:spacing w:before="120" w:after="120"/>
              <w:rPr>
                <w:rFonts w:ascii="Arial" w:hAnsi="Arial" w:cs="Arial"/>
                <w:sz w:val="20"/>
                <w:szCs w:val="20"/>
              </w:rPr>
            </w:pPr>
            <w:r w:rsidRPr="00257F35">
              <w:rPr>
                <w:rFonts w:ascii="Arial" w:hAnsi="Arial" w:cs="Arial"/>
                <w:sz w:val="20"/>
                <w:szCs w:val="20"/>
              </w:rPr>
              <w:t xml:space="preserve">In pairs, learners take it in turns to talk for a minute about the study </w:t>
            </w:r>
            <w:r w:rsidR="006F16D9" w:rsidRPr="00257F35">
              <w:rPr>
                <w:rFonts w:ascii="Arial" w:hAnsi="Arial" w:cs="Arial"/>
                <w:sz w:val="20"/>
                <w:szCs w:val="20"/>
              </w:rPr>
              <w:t xml:space="preserve">in order </w:t>
            </w:r>
            <w:r w:rsidRPr="00257F35">
              <w:rPr>
                <w:rFonts w:ascii="Arial" w:hAnsi="Arial" w:cs="Arial"/>
                <w:sz w:val="20"/>
                <w:szCs w:val="20"/>
              </w:rPr>
              <w:t>to consolidate their learning, their partner picking up any missing detail and where they left off in order to complete the study.</w:t>
            </w:r>
          </w:p>
          <w:p w14:paraId="3E4138AB" w14:textId="24C6516E" w:rsidR="00A677D0" w:rsidRPr="00257F35" w:rsidRDefault="00A677D0" w:rsidP="008B7AFF">
            <w:pPr>
              <w:spacing w:before="120" w:after="120"/>
              <w:rPr>
                <w:rFonts w:ascii="Arial" w:hAnsi="Arial" w:cs="Arial"/>
                <w:sz w:val="20"/>
                <w:szCs w:val="20"/>
              </w:rPr>
            </w:pPr>
            <w:r w:rsidRPr="00257F35">
              <w:rPr>
                <w:rFonts w:ascii="Arial" w:hAnsi="Arial" w:cs="Arial"/>
                <w:sz w:val="20"/>
                <w:szCs w:val="20"/>
              </w:rPr>
              <w:t>Without referring to past papers, learners try and recall the types of questions they generated in their previous class and self-assess their ability to answer them using the Hassett et el (2008) material.</w:t>
            </w:r>
            <w:r w:rsidR="00121489" w:rsidRPr="00257F35">
              <w:rPr>
                <w:rFonts w:ascii="Arial" w:hAnsi="Arial" w:cs="Arial"/>
                <w:b/>
                <w:bCs/>
                <w:sz w:val="20"/>
                <w:szCs w:val="20"/>
              </w:rPr>
              <w:t xml:space="preserve"> (F)</w:t>
            </w:r>
          </w:p>
          <w:p w14:paraId="7FA88546" w14:textId="5042C7F2" w:rsidR="00A677D0" w:rsidRPr="00A677D0" w:rsidRDefault="00A677D0" w:rsidP="008B7AFF">
            <w:pPr>
              <w:spacing w:before="120"/>
              <w:rPr>
                <w:rFonts w:ascii="Arial" w:hAnsi="Arial" w:cs="Arial"/>
                <w:sz w:val="20"/>
                <w:szCs w:val="20"/>
              </w:rPr>
            </w:pPr>
            <w:r w:rsidRPr="00257F35">
              <w:rPr>
                <w:rFonts w:ascii="Arial" w:hAnsi="Arial" w:cs="Arial"/>
                <w:sz w:val="20"/>
                <w:szCs w:val="20"/>
              </w:rPr>
              <w:t xml:space="preserve">Learners create revision tools of their choice for the class using a variety of resources such as multiple-choice questions (PPT/Slides/Docs); a new quizlet; flashcards; or a free online crossword maker, for example: </w:t>
            </w:r>
            <w:hyperlink r:id="rId72" w:history="1">
              <w:r w:rsidRPr="00582C53">
                <w:rPr>
                  <w:rFonts w:ascii="Arial" w:hAnsi="Arial" w:cs="Arial"/>
                  <w:color w:val="4B4B4B"/>
                  <w:sz w:val="20"/>
                  <w:szCs w:val="20"/>
                  <w:u w:val="single"/>
                </w:rPr>
                <w:t>https://worksheets.theteacherscorner.net/make-your-own/crossword/</w:t>
              </w:r>
            </w:hyperlink>
            <w:r w:rsidR="00582C53">
              <w:rPr>
                <w:rFonts w:ascii="Arial" w:hAnsi="Arial" w:cs="Arial"/>
                <w:color w:val="4B4B4B"/>
                <w:sz w:val="20"/>
                <w:szCs w:val="20"/>
              </w:rPr>
              <w:t xml:space="preserve"> </w:t>
            </w:r>
            <w:r w:rsidR="00121489" w:rsidRPr="00257F35">
              <w:rPr>
                <w:rFonts w:ascii="Arial" w:hAnsi="Arial" w:cs="Arial"/>
                <w:b/>
                <w:bCs/>
                <w:sz w:val="20"/>
                <w:szCs w:val="20"/>
              </w:rPr>
              <w:t>(I)</w:t>
            </w:r>
          </w:p>
        </w:tc>
      </w:tr>
      <w:tr w:rsidR="00A677D0" w:rsidRPr="00A677D0" w14:paraId="39DBC193"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34E953B5" w14:textId="72CB06BC" w:rsidR="00A677D0" w:rsidRDefault="00A677D0" w:rsidP="00D22D5B">
            <w:pPr>
              <w:rPr>
                <w:rFonts w:ascii="Arial" w:hAnsi="Arial" w:cs="Arial"/>
                <w:sz w:val="20"/>
                <w:szCs w:val="20"/>
                <w:lang w:val="en-US"/>
              </w:rPr>
            </w:pPr>
            <w:r w:rsidRPr="00A677D0">
              <w:rPr>
                <w:rFonts w:ascii="Arial" w:hAnsi="Arial" w:cs="Arial"/>
                <w:sz w:val="20"/>
                <w:szCs w:val="20"/>
              </w:rPr>
              <w:t>Hassett et al. (monkey toy preferences)</w:t>
            </w:r>
            <w:r w:rsidR="00590D9D">
              <w:rPr>
                <w:rFonts w:ascii="Arial" w:hAnsi="Arial" w:cs="Arial"/>
                <w:sz w:val="20"/>
                <w:szCs w:val="20"/>
              </w:rPr>
              <w:t xml:space="preserve"> – evaluation</w:t>
            </w:r>
          </w:p>
          <w:p w14:paraId="5BC7452B" w14:textId="77777777" w:rsidR="00121489" w:rsidRPr="00A677D0" w:rsidRDefault="00121489" w:rsidP="00D22D5B">
            <w:pPr>
              <w:spacing w:before="120"/>
              <w:rPr>
                <w:rFonts w:ascii="Arial" w:hAnsi="Arial" w:cs="Arial"/>
                <w:b/>
                <w:bCs/>
                <w:color w:val="E21951"/>
                <w:sz w:val="20"/>
                <w:szCs w:val="20"/>
              </w:rPr>
            </w:pPr>
            <w:r w:rsidRPr="00A677D0">
              <w:rPr>
                <w:rFonts w:ascii="Arial" w:hAnsi="Arial" w:cs="Arial"/>
                <w:b/>
                <w:bCs/>
                <w:color w:val="E21951"/>
                <w:sz w:val="20"/>
                <w:szCs w:val="20"/>
              </w:rPr>
              <w:t>KC2</w:t>
            </w:r>
          </w:p>
          <w:p w14:paraId="1FB35AB3" w14:textId="39317F59" w:rsidR="00121489" w:rsidRPr="00A677D0" w:rsidRDefault="00121489" w:rsidP="00D22D5B">
            <w:pPr>
              <w:spacing w:before="120"/>
              <w:rPr>
                <w:rFonts w:ascii="Arial" w:hAnsi="Arial" w:cs="Arial"/>
                <w:sz w:val="20"/>
                <w:szCs w:val="20"/>
                <w:lang w:val="en-US"/>
              </w:rPr>
            </w:pPr>
            <w:r w:rsidRPr="00A677D0">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3EAB56B3" w14:textId="2CFD684E" w:rsidR="00A677D0" w:rsidRPr="00A677D0" w:rsidRDefault="00A677D0" w:rsidP="00A677D0">
            <w:pPr>
              <w:rPr>
                <w:rFonts w:ascii="Arial" w:hAnsi="Arial" w:cs="Arial"/>
                <w:sz w:val="20"/>
                <w:szCs w:val="20"/>
              </w:rPr>
            </w:pPr>
            <w:r w:rsidRPr="00A677D0">
              <w:rPr>
                <w:rFonts w:ascii="Arial" w:hAnsi="Arial" w:cs="Arial"/>
                <w:sz w:val="20"/>
                <w:szCs w:val="20"/>
              </w:rPr>
              <w:t>Learners can identify, describe, explain and evaluate the strengths and weaknesses of the research conducted.</w:t>
            </w:r>
          </w:p>
        </w:tc>
        <w:tc>
          <w:tcPr>
            <w:tcW w:w="10200" w:type="dxa"/>
            <w:tcBorders>
              <w:top w:val="single" w:sz="4" w:space="0" w:color="E21951"/>
              <w:left w:val="single" w:sz="4" w:space="0" w:color="E21951"/>
              <w:bottom w:val="single" w:sz="4" w:space="0" w:color="E21951"/>
              <w:right w:val="single" w:sz="4" w:space="0" w:color="E21951"/>
            </w:tcBorders>
          </w:tcPr>
          <w:p w14:paraId="4E29EA6B" w14:textId="00402E28" w:rsidR="00A677D0" w:rsidRPr="00A677D0" w:rsidRDefault="00A677D0" w:rsidP="008B7AFF">
            <w:pPr>
              <w:autoSpaceDE w:val="0"/>
              <w:autoSpaceDN w:val="0"/>
              <w:adjustRightInd w:val="0"/>
              <w:spacing w:after="120"/>
              <w:rPr>
                <w:rFonts w:ascii="Arial" w:hAnsi="Arial" w:cs="Arial"/>
                <w:bCs/>
                <w:color w:val="000000" w:themeColor="text1"/>
                <w:sz w:val="20"/>
                <w:szCs w:val="20"/>
                <w:lang w:val="en-US"/>
              </w:rPr>
            </w:pPr>
            <w:r w:rsidRPr="00A677D0">
              <w:rPr>
                <w:rFonts w:ascii="Arial" w:hAnsi="Arial" w:cs="Arial"/>
                <w:b/>
                <w:color w:val="000000" w:themeColor="text1"/>
                <w:sz w:val="20"/>
                <w:szCs w:val="20"/>
                <w:lang w:val="en-US"/>
              </w:rPr>
              <w:t xml:space="preserve">Extension </w:t>
            </w:r>
            <w:r w:rsidR="006F16D9">
              <w:rPr>
                <w:rFonts w:ascii="Arial" w:hAnsi="Arial" w:cs="Arial"/>
                <w:b/>
                <w:color w:val="000000" w:themeColor="text1"/>
                <w:sz w:val="20"/>
                <w:szCs w:val="20"/>
                <w:lang w:val="en-US"/>
              </w:rPr>
              <w:t>a</w:t>
            </w:r>
            <w:r w:rsidRPr="00A677D0">
              <w:rPr>
                <w:rFonts w:ascii="Arial" w:hAnsi="Arial" w:cs="Arial"/>
                <w:b/>
                <w:color w:val="000000" w:themeColor="text1"/>
                <w:sz w:val="20"/>
                <w:szCs w:val="20"/>
                <w:lang w:val="en-US"/>
              </w:rPr>
              <w:t>ctivity:</w:t>
            </w:r>
            <w:r w:rsidRPr="00A677D0">
              <w:rPr>
                <w:rFonts w:ascii="Arial" w:hAnsi="Arial" w:cs="Arial"/>
                <w:bCs/>
                <w:color w:val="000000" w:themeColor="text1"/>
                <w:sz w:val="20"/>
                <w:szCs w:val="20"/>
                <w:lang w:val="en-US"/>
              </w:rPr>
              <w:t xml:space="preserve"> </w:t>
            </w:r>
            <w:r w:rsidR="00582C53">
              <w:rPr>
                <w:rFonts w:ascii="Arial" w:hAnsi="Arial" w:cs="Arial"/>
                <w:bCs/>
                <w:color w:val="000000" w:themeColor="text1"/>
                <w:sz w:val="20"/>
                <w:szCs w:val="20"/>
                <w:lang w:val="en-US"/>
              </w:rPr>
              <w:t>i</w:t>
            </w:r>
            <w:r w:rsidRPr="00A677D0">
              <w:rPr>
                <w:rFonts w:ascii="Arial" w:hAnsi="Arial" w:cs="Arial"/>
                <w:bCs/>
                <w:color w:val="000000" w:themeColor="text1"/>
                <w:sz w:val="20"/>
                <w:szCs w:val="20"/>
                <w:lang w:val="en-US"/>
              </w:rPr>
              <w:t xml:space="preserve">n pairs or groups, learners mind map as many evaluative issues as they can identify in the study and share </w:t>
            </w:r>
            <w:r w:rsidR="006F16D9">
              <w:rPr>
                <w:rFonts w:ascii="Arial" w:hAnsi="Arial" w:cs="Arial"/>
                <w:bCs/>
                <w:color w:val="000000" w:themeColor="text1"/>
                <w:sz w:val="20"/>
                <w:szCs w:val="20"/>
                <w:lang w:val="en-US"/>
              </w:rPr>
              <w:t>with the rest of the class.</w:t>
            </w:r>
          </w:p>
          <w:p w14:paraId="231F5FD6" w14:textId="74193ACA" w:rsidR="00A677D0" w:rsidRPr="00A677D0" w:rsidRDefault="00DA11E3" w:rsidP="00C62F88">
            <w:pPr>
              <w:autoSpaceDE w:val="0"/>
              <w:autoSpaceDN w:val="0"/>
              <w:adjustRightInd w:val="0"/>
              <w:spacing w:before="120"/>
              <w:rPr>
                <w:rFonts w:ascii="Arial" w:hAnsi="Arial" w:cs="Arial"/>
                <w:bCs/>
                <w:color w:val="000000" w:themeColor="text1"/>
                <w:sz w:val="20"/>
                <w:szCs w:val="20"/>
                <w:lang w:val="en-US"/>
              </w:rPr>
            </w:pPr>
            <w:r>
              <w:rPr>
                <w:rFonts w:ascii="Arial" w:hAnsi="Arial" w:cs="Arial"/>
                <w:bCs/>
                <w:color w:val="000000" w:themeColor="text1"/>
                <w:sz w:val="20"/>
                <w:szCs w:val="20"/>
                <w:lang w:val="en-US"/>
              </w:rPr>
              <w:t>L</w:t>
            </w:r>
            <w:r w:rsidR="00A677D0" w:rsidRPr="00A677D0">
              <w:rPr>
                <w:rFonts w:ascii="Arial" w:hAnsi="Arial" w:cs="Arial"/>
                <w:bCs/>
                <w:color w:val="000000" w:themeColor="text1"/>
                <w:sz w:val="20"/>
                <w:szCs w:val="20"/>
                <w:lang w:val="en-US"/>
              </w:rPr>
              <w:t>earners identify at least two strengths and two weaknesses regarding the following issues:</w:t>
            </w:r>
          </w:p>
          <w:p w14:paraId="05AC60B9" w14:textId="009467F7" w:rsidR="00A677D0" w:rsidRPr="00A677D0" w:rsidRDefault="003216C3" w:rsidP="00D072C3">
            <w:pPr>
              <w:numPr>
                <w:ilvl w:val="0"/>
                <w:numId w:val="13"/>
              </w:numPr>
              <w:autoSpaceDE w:val="0"/>
              <w:autoSpaceDN w:val="0"/>
              <w:adjustRightInd w:val="0"/>
              <w:rPr>
                <w:rFonts w:ascii="Arial" w:hAnsi="Arial" w:cs="Arial"/>
                <w:bCs/>
                <w:color w:val="000000" w:themeColor="text1"/>
                <w:sz w:val="20"/>
                <w:szCs w:val="20"/>
                <w:lang w:val="en-US"/>
              </w:rPr>
            </w:pPr>
            <w:r>
              <w:rPr>
                <w:rFonts w:ascii="Arial" w:hAnsi="Arial" w:cs="Arial"/>
                <w:bCs/>
                <w:color w:val="000000" w:themeColor="text1"/>
                <w:sz w:val="20"/>
                <w:szCs w:val="20"/>
                <w:lang w:val="en-US"/>
              </w:rPr>
              <w:t>t</w:t>
            </w:r>
            <w:r w:rsidR="00A677D0" w:rsidRPr="00A677D0">
              <w:rPr>
                <w:rFonts w:ascii="Arial" w:hAnsi="Arial" w:cs="Arial"/>
                <w:bCs/>
                <w:color w:val="000000" w:themeColor="text1"/>
                <w:sz w:val="20"/>
                <w:szCs w:val="20"/>
                <w:lang w:val="en-US"/>
              </w:rPr>
              <w:t>he use of animals for psychological research</w:t>
            </w:r>
          </w:p>
          <w:p w14:paraId="410753BA" w14:textId="3C7C0A4E" w:rsidR="00A677D0" w:rsidRPr="00A677D0" w:rsidRDefault="003216C3" w:rsidP="00D072C3">
            <w:pPr>
              <w:numPr>
                <w:ilvl w:val="0"/>
                <w:numId w:val="13"/>
              </w:numPr>
              <w:autoSpaceDE w:val="0"/>
              <w:autoSpaceDN w:val="0"/>
              <w:adjustRightInd w:val="0"/>
              <w:rPr>
                <w:rFonts w:ascii="Arial" w:hAnsi="Arial" w:cs="Arial"/>
                <w:bCs/>
                <w:color w:val="000000" w:themeColor="text1"/>
                <w:sz w:val="20"/>
                <w:szCs w:val="20"/>
                <w:lang w:val="en-US"/>
              </w:rPr>
            </w:pPr>
            <w:r>
              <w:rPr>
                <w:rFonts w:ascii="Arial" w:hAnsi="Arial" w:cs="Arial"/>
                <w:bCs/>
                <w:color w:val="000000" w:themeColor="text1"/>
                <w:sz w:val="20"/>
                <w:szCs w:val="20"/>
                <w:lang w:val="en-US"/>
              </w:rPr>
              <w:t>t</w:t>
            </w:r>
            <w:r w:rsidR="00A677D0" w:rsidRPr="00A677D0">
              <w:rPr>
                <w:rFonts w:ascii="Arial" w:hAnsi="Arial" w:cs="Arial"/>
                <w:bCs/>
                <w:color w:val="000000" w:themeColor="text1"/>
                <w:sz w:val="20"/>
                <w:szCs w:val="20"/>
                <w:lang w:val="en-US"/>
              </w:rPr>
              <w:t>he use of quantitative data</w:t>
            </w:r>
          </w:p>
          <w:p w14:paraId="5123DB17" w14:textId="3C0BFA36" w:rsidR="00A677D0" w:rsidRPr="00A677D0" w:rsidRDefault="003216C3" w:rsidP="00D072C3">
            <w:pPr>
              <w:numPr>
                <w:ilvl w:val="0"/>
                <w:numId w:val="13"/>
              </w:numPr>
              <w:autoSpaceDE w:val="0"/>
              <w:autoSpaceDN w:val="0"/>
              <w:adjustRightInd w:val="0"/>
              <w:rPr>
                <w:rFonts w:ascii="Arial" w:hAnsi="Arial" w:cs="Arial"/>
                <w:bCs/>
                <w:color w:val="000000" w:themeColor="text1"/>
                <w:sz w:val="20"/>
                <w:szCs w:val="20"/>
                <w:lang w:val="en-US"/>
              </w:rPr>
            </w:pPr>
            <w:r>
              <w:rPr>
                <w:rFonts w:ascii="Arial" w:hAnsi="Arial" w:cs="Arial"/>
                <w:bCs/>
                <w:color w:val="000000" w:themeColor="text1"/>
                <w:sz w:val="20"/>
                <w:szCs w:val="20"/>
                <w:lang w:val="en-US"/>
              </w:rPr>
              <w:t>t</w:t>
            </w:r>
            <w:r w:rsidR="00A677D0" w:rsidRPr="00A677D0">
              <w:rPr>
                <w:rFonts w:ascii="Arial" w:hAnsi="Arial" w:cs="Arial"/>
                <w:bCs/>
                <w:color w:val="000000" w:themeColor="text1"/>
                <w:sz w:val="20"/>
                <w:szCs w:val="20"/>
                <w:lang w:val="en-US"/>
              </w:rPr>
              <w:t>he use of observation as a data collection technique</w:t>
            </w:r>
          </w:p>
          <w:p w14:paraId="6798D6FF" w14:textId="39376F0D" w:rsidR="00A677D0" w:rsidRPr="00A677D0" w:rsidRDefault="003216C3" w:rsidP="00D072C3">
            <w:pPr>
              <w:numPr>
                <w:ilvl w:val="0"/>
                <w:numId w:val="13"/>
              </w:numPr>
              <w:rPr>
                <w:rFonts w:ascii="Arial" w:hAnsi="Arial" w:cs="Arial"/>
                <w:sz w:val="20"/>
                <w:szCs w:val="20"/>
              </w:rPr>
            </w:pPr>
            <w:r>
              <w:rPr>
                <w:rFonts w:ascii="Arial" w:hAnsi="Arial" w:cs="Arial"/>
                <w:sz w:val="20"/>
                <w:szCs w:val="20"/>
              </w:rPr>
              <w:t>i</w:t>
            </w:r>
            <w:r w:rsidR="00A677D0" w:rsidRPr="00A677D0">
              <w:rPr>
                <w:rFonts w:ascii="Arial" w:hAnsi="Arial" w:cs="Arial"/>
                <w:sz w:val="20"/>
                <w:szCs w:val="20"/>
              </w:rPr>
              <w:t>ndividual and situational explanations</w:t>
            </w:r>
          </w:p>
          <w:p w14:paraId="6D7CE613" w14:textId="7437F1A4" w:rsidR="00A677D0" w:rsidRPr="00A677D0" w:rsidRDefault="003216C3" w:rsidP="00D072C3">
            <w:pPr>
              <w:numPr>
                <w:ilvl w:val="0"/>
                <w:numId w:val="13"/>
              </w:numPr>
              <w:autoSpaceDE w:val="0"/>
              <w:autoSpaceDN w:val="0"/>
              <w:adjustRightInd w:val="0"/>
              <w:rPr>
                <w:rFonts w:ascii="Arial" w:hAnsi="Arial" w:cs="Arial"/>
                <w:bCs/>
                <w:color w:val="000000" w:themeColor="text1"/>
                <w:sz w:val="20"/>
                <w:szCs w:val="20"/>
                <w:lang w:val="en-US"/>
              </w:rPr>
            </w:pPr>
            <w:r>
              <w:rPr>
                <w:rFonts w:ascii="Arial" w:hAnsi="Arial" w:cs="Arial"/>
                <w:color w:val="000000"/>
                <w:sz w:val="20"/>
                <w:szCs w:val="20"/>
                <w:lang w:val="en-US"/>
              </w:rPr>
              <w:t>n</w:t>
            </w:r>
            <w:r w:rsidR="00A677D0" w:rsidRPr="00A677D0">
              <w:rPr>
                <w:rFonts w:ascii="Arial" w:hAnsi="Arial" w:cs="Arial"/>
                <w:color w:val="000000"/>
                <w:sz w:val="20"/>
                <w:szCs w:val="20"/>
                <w:lang w:val="en-US"/>
              </w:rPr>
              <w:t>ature versus nurture</w:t>
            </w:r>
            <w:r>
              <w:rPr>
                <w:rFonts w:ascii="Arial" w:hAnsi="Arial" w:cs="Arial"/>
                <w:color w:val="000000"/>
                <w:sz w:val="20"/>
                <w:szCs w:val="20"/>
                <w:lang w:val="en-US"/>
              </w:rPr>
              <w:t>.</w:t>
            </w:r>
          </w:p>
          <w:p w14:paraId="4CBE414B" w14:textId="5B41DBBA" w:rsidR="00A677D0" w:rsidRPr="004C01E2" w:rsidRDefault="00A677D0" w:rsidP="008B7AFF">
            <w:pPr>
              <w:spacing w:before="120"/>
              <w:rPr>
                <w:rFonts w:ascii="Arial" w:hAnsi="Arial" w:cs="Arial"/>
                <w:color w:val="000000" w:themeColor="text1"/>
                <w:sz w:val="20"/>
                <w:szCs w:val="20"/>
                <w:lang w:val="en-US"/>
              </w:rPr>
            </w:pPr>
            <w:r w:rsidRPr="00A677D0">
              <w:rPr>
                <w:rFonts w:ascii="Arial" w:hAnsi="Arial" w:cs="Arial"/>
                <w:color w:val="000000" w:themeColor="text1"/>
                <w:sz w:val="20"/>
                <w:szCs w:val="20"/>
                <w:lang w:val="en-US"/>
              </w:rPr>
              <w:t>Introduce learners to the concepts(s) of individual differences and individual explanations and ask the</w:t>
            </w:r>
            <w:r w:rsidR="00582C53">
              <w:rPr>
                <w:rFonts w:ascii="Arial" w:hAnsi="Arial" w:cs="Arial"/>
                <w:color w:val="000000" w:themeColor="text1"/>
                <w:sz w:val="20"/>
                <w:szCs w:val="20"/>
                <w:lang w:val="en-US"/>
              </w:rPr>
              <w:t>m</w:t>
            </w:r>
            <w:r w:rsidRPr="00A677D0">
              <w:rPr>
                <w:rFonts w:ascii="Arial" w:hAnsi="Arial" w:cs="Arial"/>
                <w:color w:val="000000" w:themeColor="text1"/>
                <w:sz w:val="20"/>
                <w:szCs w:val="20"/>
                <w:lang w:val="en-US"/>
              </w:rPr>
              <w:t xml:space="preserve"> to identify any examples of differences of behaviours between the monkeys in the study. </w:t>
            </w:r>
            <w:r w:rsidR="006F16D9">
              <w:rPr>
                <w:rFonts w:ascii="Arial" w:hAnsi="Arial" w:cs="Arial"/>
                <w:color w:val="000000" w:themeColor="text1"/>
                <w:sz w:val="20"/>
                <w:szCs w:val="20"/>
                <w:lang w:val="en-US"/>
              </w:rPr>
              <w:t>Learners</w:t>
            </w:r>
            <w:r w:rsidRPr="00A677D0">
              <w:rPr>
                <w:rFonts w:ascii="Arial" w:hAnsi="Arial" w:cs="Arial"/>
                <w:color w:val="000000" w:themeColor="text1"/>
                <w:sz w:val="20"/>
                <w:szCs w:val="20"/>
                <w:lang w:val="en-US"/>
              </w:rPr>
              <w:t xml:space="preserve"> consider how these findings could be applied to everyday life and the implications of the research. </w:t>
            </w:r>
            <w:r w:rsidR="00582C53">
              <w:rPr>
                <w:rFonts w:ascii="Arial" w:hAnsi="Arial" w:cs="Arial"/>
                <w:color w:val="000000" w:themeColor="text1"/>
                <w:sz w:val="20"/>
                <w:szCs w:val="20"/>
                <w:lang w:val="en-US"/>
              </w:rPr>
              <w:t>L</w:t>
            </w:r>
            <w:r w:rsidRPr="00A677D0">
              <w:rPr>
                <w:rFonts w:ascii="Arial" w:hAnsi="Arial" w:cs="Arial"/>
                <w:color w:val="000000" w:themeColor="text1"/>
                <w:sz w:val="20"/>
                <w:szCs w:val="20"/>
                <w:lang w:val="en-US"/>
              </w:rPr>
              <w:t>earners reflect on their own views relating to gender socialisation.</w:t>
            </w:r>
          </w:p>
        </w:tc>
      </w:tr>
      <w:tr w:rsidR="00A677D0" w:rsidRPr="00A677D0" w14:paraId="00D34278"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07FC1EF6" w14:textId="77777777" w:rsidR="00590D9D" w:rsidRDefault="00A677D0" w:rsidP="00D22D5B">
            <w:pPr>
              <w:rPr>
                <w:rFonts w:ascii="Arial" w:hAnsi="Arial" w:cs="Arial"/>
                <w:iCs/>
                <w:sz w:val="20"/>
                <w:szCs w:val="20"/>
              </w:rPr>
            </w:pPr>
            <w:r w:rsidRPr="00A677D0">
              <w:rPr>
                <w:rFonts w:ascii="Arial" w:hAnsi="Arial" w:cs="Arial"/>
                <w:sz w:val="20"/>
                <w:szCs w:val="20"/>
              </w:rPr>
              <w:lastRenderedPageBreak/>
              <w:t>Hölzel et al. (mindfulness and brain scans)</w:t>
            </w:r>
            <w:r w:rsidR="00590D9D">
              <w:rPr>
                <w:rFonts w:ascii="Arial" w:hAnsi="Arial" w:cs="Arial"/>
                <w:sz w:val="20"/>
                <w:szCs w:val="20"/>
              </w:rPr>
              <w:t xml:space="preserve"> </w:t>
            </w:r>
            <w:r w:rsidR="00590D9D">
              <w:rPr>
                <w:rFonts w:ascii="Arial" w:hAnsi="Arial" w:cs="Arial"/>
                <w:iCs/>
                <w:sz w:val="20"/>
                <w:szCs w:val="20"/>
              </w:rPr>
              <w:t>– i</w:t>
            </w:r>
            <w:r w:rsidR="00590D9D" w:rsidRPr="00A677D0">
              <w:rPr>
                <w:rFonts w:ascii="Arial" w:hAnsi="Arial" w:cs="Arial"/>
                <w:iCs/>
                <w:sz w:val="20"/>
                <w:szCs w:val="20"/>
              </w:rPr>
              <w:t>ntroduction</w:t>
            </w:r>
          </w:p>
          <w:p w14:paraId="3D8E535F" w14:textId="7F63B132" w:rsidR="00A677D0" w:rsidRPr="00A677D0" w:rsidRDefault="00121489" w:rsidP="00D22D5B">
            <w:pPr>
              <w:spacing w:before="120"/>
              <w:rPr>
                <w:rFonts w:ascii="Arial" w:hAnsi="Arial" w:cs="Arial"/>
                <w:i/>
                <w:sz w:val="20"/>
                <w:szCs w:val="20"/>
              </w:rPr>
            </w:pPr>
            <w:r w:rsidRPr="00A677D0">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4B5018FE" w14:textId="24008619" w:rsidR="00A677D0" w:rsidRPr="00A677D0" w:rsidRDefault="00A677D0" w:rsidP="00A677D0">
            <w:pPr>
              <w:rPr>
                <w:rFonts w:ascii="Arial" w:hAnsi="Arial" w:cs="Arial"/>
                <w:sz w:val="20"/>
                <w:szCs w:val="20"/>
              </w:rPr>
            </w:pPr>
            <w:r w:rsidRPr="00A677D0">
              <w:rPr>
                <w:rFonts w:ascii="Arial" w:hAnsi="Arial" w:cs="Arial"/>
                <w:sz w:val="20"/>
                <w:szCs w:val="20"/>
              </w:rPr>
              <w:t xml:space="preserve">Learners can understand the background to the study in relation to the use of yoga and meditation for </w:t>
            </w:r>
            <w:r w:rsidRPr="00A677D0">
              <w:rPr>
                <w:rFonts w:ascii="Arial" w:hAnsi="Arial" w:cs="Arial"/>
                <w:sz w:val="20"/>
                <w:szCs w:val="20"/>
                <w:lang w:val="en-US"/>
              </w:rPr>
              <w:t>mental and physical well-being.</w:t>
            </w:r>
          </w:p>
        </w:tc>
        <w:tc>
          <w:tcPr>
            <w:tcW w:w="10200" w:type="dxa"/>
            <w:tcBorders>
              <w:top w:val="single" w:sz="4" w:space="0" w:color="E21951"/>
              <w:left w:val="single" w:sz="4" w:space="0" w:color="E21951"/>
              <w:bottom w:val="single" w:sz="4" w:space="0" w:color="E21951"/>
              <w:right w:val="single" w:sz="4" w:space="0" w:color="E21951"/>
            </w:tcBorders>
          </w:tcPr>
          <w:p w14:paraId="5ADB9EF7" w14:textId="68EEF876" w:rsidR="00A677D0" w:rsidRPr="00257F35" w:rsidRDefault="00A677D0" w:rsidP="008B7AFF">
            <w:pPr>
              <w:spacing w:after="120"/>
              <w:rPr>
                <w:rFonts w:ascii="Arial" w:hAnsi="Arial" w:cs="Arial"/>
                <w:sz w:val="20"/>
                <w:szCs w:val="20"/>
                <w:lang w:val="en-US"/>
              </w:rPr>
            </w:pPr>
            <w:r w:rsidRPr="00257F35">
              <w:rPr>
                <w:rFonts w:ascii="Arial" w:hAnsi="Arial" w:cs="Arial"/>
                <w:sz w:val="20"/>
                <w:szCs w:val="20"/>
                <w:lang w:val="en-US"/>
              </w:rPr>
              <w:t xml:space="preserve">Ask learners </w:t>
            </w:r>
            <w:r w:rsidR="00E43AE0" w:rsidRPr="00257F35">
              <w:rPr>
                <w:rFonts w:ascii="Arial" w:hAnsi="Arial" w:cs="Arial"/>
                <w:sz w:val="20"/>
                <w:szCs w:val="20"/>
                <w:lang w:val="en-US"/>
              </w:rPr>
              <w:t xml:space="preserve">about </w:t>
            </w:r>
            <w:r w:rsidR="00582C53">
              <w:rPr>
                <w:rFonts w:ascii="Arial" w:hAnsi="Arial" w:cs="Arial"/>
                <w:sz w:val="20"/>
                <w:szCs w:val="20"/>
                <w:lang w:val="en-US"/>
              </w:rPr>
              <w:t xml:space="preserve">their </w:t>
            </w:r>
            <w:r w:rsidRPr="00257F35">
              <w:rPr>
                <w:rFonts w:ascii="Arial" w:hAnsi="Arial" w:cs="Arial"/>
                <w:sz w:val="20"/>
                <w:szCs w:val="20"/>
                <w:lang w:val="en-US"/>
              </w:rPr>
              <w:t>previous knowledge/experience of yoga or meditation techniques and share experiences/outcomes. Learners record their initial thoughts about the value of yoga and meditation in relation to mental and physical well-being.</w:t>
            </w:r>
          </w:p>
          <w:p w14:paraId="400BDF3C" w14:textId="364EB6D0" w:rsidR="00A677D0" w:rsidRPr="00257F35" w:rsidRDefault="00A677D0" w:rsidP="008B7AFF">
            <w:pPr>
              <w:spacing w:before="120" w:after="120"/>
              <w:rPr>
                <w:rFonts w:ascii="Arial" w:hAnsi="Arial" w:cs="Arial"/>
                <w:color w:val="202124"/>
                <w:sz w:val="20"/>
                <w:szCs w:val="20"/>
                <w:shd w:val="clear" w:color="auto" w:fill="FFFFFF"/>
                <w:lang w:val="en-US"/>
              </w:rPr>
            </w:pPr>
            <w:r w:rsidRPr="00257F35">
              <w:rPr>
                <w:rFonts w:ascii="Arial" w:hAnsi="Arial" w:cs="Arial"/>
                <w:sz w:val="20"/>
                <w:szCs w:val="20"/>
              </w:rPr>
              <w:t>Learner</w:t>
            </w:r>
            <w:r w:rsidR="008B7AFF">
              <w:rPr>
                <w:rFonts w:ascii="Arial" w:hAnsi="Arial" w:cs="Arial"/>
                <w:sz w:val="20"/>
                <w:szCs w:val="20"/>
              </w:rPr>
              <w:t>d give a</w:t>
            </w:r>
            <w:r w:rsidRPr="00257F35">
              <w:rPr>
                <w:rFonts w:ascii="Arial" w:hAnsi="Arial" w:cs="Arial"/>
                <w:sz w:val="20"/>
                <w:szCs w:val="20"/>
              </w:rPr>
              <w:t xml:space="preserve"> presentation on </w:t>
            </w:r>
            <w:r w:rsidRPr="00257F35">
              <w:rPr>
                <w:rFonts w:ascii="Arial" w:hAnsi="Arial" w:cs="Arial"/>
                <w:color w:val="202124"/>
                <w:sz w:val="20"/>
                <w:szCs w:val="20"/>
                <w:shd w:val="clear" w:color="auto" w:fill="FFFFFF"/>
              </w:rPr>
              <w:t>Mindfulness Based Stress Reduction</w:t>
            </w:r>
            <w:r w:rsidRPr="00257F35">
              <w:rPr>
                <w:rFonts w:ascii="Arial" w:hAnsi="Arial" w:cs="Arial"/>
                <w:color w:val="202124"/>
                <w:sz w:val="20"/>
                <w:szCs w:val="20"/>
                <w:shd w:val="clear" w:color="auto" w:fill="FFFFFF"/>
                <w:lang w:val="en-US"/>
              </w:rPr>
              <w:t xml:space="preserve"> techniques (allocated at the beginning of the course) which can be peer reviewed.</w:t>
            </w:r>
          </w:p>
          <w:p w14:paraId="1F99FDE1" w14:textId="31FEA665" w:rsidR="00A677D0" w:rsidRPr="00257F35" w:rsidRDefault="005B204C" w:rsidP="00C62F88">
            <w:pPr>
              <w:spacing w:before="120"/>
              <w:rPr>
                <w:rFonts w:ascii="Arial" w:hAnsi="Arial" w:cs="Arial"/>
                <w:color w:val="202124"/>
                <w:sz w:val="20"/>
                <w:szCs w:val="20"/>
                <w:shd w:val="clear" w:color="auto" w:fill="FFFFFF"/>
                <w:lang w:val="en-US"/>
              </w:rPr>
            </w:pPr>
            <w:r>
              <w:rPr>
                <w:rFonts w:ascii="Arial" w:hAnsi="Arial" w:cs="Arial"/>
                <w:color w:val="202124"/>
                <w:sz w:val="20"/>
                <w:szCs w:val="20"/>
                <w:shd w:val="clear" w:color="auto" w:fill="FFFFFF"/>
                <w:lang w:val="en-US"/>
              </w:rPr>
              <w:t>L</w:t>
            </w:r>
            <w:r w:rsidR="00A677D0" w:rsidRPr="00257F35">
              <w:rPr>
                <w:rFonts w:ascii="Arial" w:hAnsi="Arial" w:cs="Arial"/>
                <w:color w:val="202124"/>
                <w:sz w:val="20"/>
                <w:szCs w:val="20"/>
                <w:shd w:val="clear" w:color="auto" w:fill="FFFFFF"/>
                <w:lang w:val="en-US"/>
              </w:rPr>
              <w:t>earners review their diagrams of the brain from their previous classes and look up and add the locations and functions of the following areas of the brain:</w:t>
            </w:r>
          </w:p>
          <w:p w14:paraId="71AD5BC7" w14:textId="678AC9AE" w:rsidR="00A677D0" w:rsidRPr="009B31CD" w:rsidRDefault="003216C3" w:rsidP="00D072C3">
            <w:pPr>
              <w:numPr>
                <w:ilvl w:val="0"/>
                <w:numId w:val="12"/>
              </w:numPr>
              <w:rPr>
                <w:rFonts w:ascii="Arial" w:hAnsi="Arial" w:cs="Arial"/>
                <w:sz w:val="20"/>
                <w:szCs w:val="20"/>
              </w:rPr>
            </w:pPr>
            <w:r w:rsidRPr="009B31CD">
              <w:rPr>
                <w:rFonts w:ascii="Arial" w:hAnsi="Arial" w:cs="Arial"/>
                <w:sz w:val="20"/>
                <w:szCs w:val="20"/>
              </w:rPr>
              <w:t>t</w:t>
            </w:r>
            <w:r w:rsidR="00A677D0" w:rsidRPr="009B31CD">
              <w:rPr>
                <w:rFonts w:ascii="Arial" w:hAnsi="Arial" w:cs="Arial"/>
                <w:sz w:val="20"/>
                <w:szCs w:val="20"/>
              </w:rPr>
              <w:t>he frontal; parietal; occipital and temporal cortices</w:t>
            </w:r>
          </w:p>
          <w:p w14:paraId="22A6E698" w14:textId="7B55B084" w:rsidR="00A677D0" w:rsidRPr="009B31CD" w:rsidRDefault="003216C3" w:rsidP="00D072C3">
            <w:pPr>
              <w:numPr>
                <w:ilvl w:val="0"/>
                <w:numId w:val="12"/>
              </w:numPr>
              <w:rPr>
                <w:rFonts w:ascii="Arial" w:hAnsi="Arial" w:cs="Arial"/>
                <w:sz w:val="20"/>
                <w:szCs w:val="20"/>
              </w:rPr>
            </w:pPr>
            <w:r w:rsidRPr="009B31CD">
              <w:rPr>
                <w:rFonts w:ascii="Arial" w:hAnsi="Arial" w:cs="Arial"/>
                <w:sz w:val="20"/>
                <w:szCs w:val="20"/>
              </w:rPr>
              <w:t>t</w:t>
            </w:r>
            <w:r w:rsidR="00A677D0" w:rsidRPr="009B31CD">
              <w:rPr>
                <w:rFonts w:ascii="Arial" w:hAnsi="Arial" w:cs="Arial"/>
                <w:sz w:val="20"/>
                <w:szCs w:val="20"/>
              </w:rPr>
              <w:t>he limbic system including the amygdala; the posterior cingulate cortex</w:t>
            </w:r>
          </w:p>
          <w:p w14:paraId="77E90E16" w14:textId="34D67C8D" w:rsidR="00A677D0" w:rsidRPr="009B31CD" w:rsidRDefault="003216C3" w:rsidP="00D072C3">
            <w:pPr>
              <w:numPr>
                <w:ilvl w:val="0"/>
                <w:numId w:val="12"/>
              </w:numPr>
              <w:rPr>
                <w:rFonts w:ascii="Arial" w:hAnsi="Arial" w:cs="Arial"/>
                <w:sz w:val="20"/>
                <w:szCs w:val="20"/>
              </w:rPr>
            </w:pPr>
            <w:r w:rsidRPr="009B31CD">
              <w:rPr>
                <w:rFonts w:ascii="Arial" w:hAnsi="Arial" w:cs="Arial"/>
                <w:sz w:val="20"/>
                <w:szCs w:val="20"/>
              </w:rPr>
              <w:t>t</w:t>
            </w:r>
            <w:r w:rsidR="00A677D0" w:rsidRPr="009B31CD">
              <w:rPr>
                <w:rFonts w:ascii="Arial" w:hAnsi="Arial" w:cs="Arial"/>
                <w:sz w:val="20"/>
                <w:szCs w:val="20"/>
              </w:rPr>
              <w:t>he hippocampus</w:t>
            </w:r>
            <w:r w:rsidRPr="009B31CD">
              <w:rPr>
                <w:rFonts w:ascii="Arial" w:hAnsi="Arial" w:cs="Arial"/>
                <w:sz w:val="20"/>
                <w:szCs w:val="20"/>
              </w:rPr>
              <w:t>.</w:t>
            </w:r>
          </w:p>
          <w:p w14:paraId="01D392EA" w14:textId="6AE73C87" w:rsidR="00A677D0" w:rsidRPr="00257F35" w:rsidRDefault="00A677D0" w:rsidP="008B7AFF">
            <w:pPr>
              <w:spacing w:before="120" w:after="120"/>
              <w:rPr>
                <w:rFonts w:ascii="Arial" w:hAnsi="Arial" w:cs="Arial"/>
                <w:color w:val="202124"/>
                <w:sz w:val="20"/>
                <w:szCs w:val="20"/>
                <w:shd w:val="clear" w:color="auto" w:fill="FFFFFF"/>
                <w:lang w:val="en-US"/>
              </w:rPr>
            </w:pPr>
            <w:r w:rsidRPr="00257F35">
              <w:rPr>
                <w:rFonts w:ascii="Arial" w:hAnsi="Arial" w:cs="Arial"/>
                <w:color w:val="202124"/>
                <w:sz w:val="20"/>
                <w:szCs w:val="20"/>
                <w:shd w:val="clear" w:color="auto" w:fill="FFFFFF"/>
                <w:lang w:val="en-US"/>
              </w:rPr>
              <w:t xml:space="preserve">Learners can engage in some pre-reading </w:t>
            </w:r>
            <w:r w:rsidRPr="00257F35">
              <w:rPr>
                <w:rFonts w:ascii="Arial" w:hAnsi="Arial" w:cs="Arial"/>
                <w:sz w:val="20"/>
                <w:szCs w:val="20"/>
                <w:lang w:val="en-US"/>
              </w:rPr>
              <w:t xml:space="preserve">at: </w:t>
            </w:r>
            <w:hyperlink r:id="rId73" w:history="1">
              <w:r w:rsidR="00B221AA" w:rsidRPr="00273FDF">
                <w:rPr>
                  <w:rFonts w:ascii="Arial" w:hAnsi="Arial" w:cs="Arial"/>
                  <w:color w:val="4B4B4B"/>
                  <w:sz w:val="20"/>
                  <w:szCs w:val="20"/>
                  <w:u w:val="single"/>
                  <w:lang w:val="en-US"/>
                </w:rPr>
                <w:t>www.</w:t>
              </w:r>
              <w:r w:rsidRPr="00273FDF">
                <w:rPr>
                  <w:rFonts w:ascii="Arial" w:hAnsi="Arial" w:cs="Arial"/>
                  <w:color w:val="4B4B4B"/>
                  <w:sz w:val="20"/>
                  <w:szCs w:val="20"/>
                  <w:u w:val="single"/>
                  <w:lang w:val="en-US"/>
                </w:rPr>
                <w:t>forbes.com/sites/alicegwalton/2015/02/09/7-ways-meditation-can-actually-change-the-brain/?sh=3d41f1731465</w:t>
              </w:r>
            </w:hyperlink>
            <w:r w:rsidRPr="00257F35">
              <w:rPr>
                <w:rFonts w:ascii="Arial" w:hAnsi="Arial" w:cs="Arial"/>
                <w:sz w:val="20"/>
                <w:szCs w:val="20"/>
                <w:lang w:val="en-US"/>
              </w:rPr>
              <w:t xml:space="preserve"> </w:t>
            </w:r>
            <w:r w:rsidRPr="00257F35">
              <w:rPr>
                <w:rFonts w:ascii="Arial" w:hAnsi="Arial" w:cs="Arial"/>
                <w:color w:val="202124"/>
                <w:sz w:val="20"/>
                <w:szCs w:val="20"/>
                <w:shd w:val="clear" w:color="auto" w:fill="FFFFFF"/>
                <w:lang w:val="en-US"/>
              </w:rPr>
              <w:t xml:space="preserve">as introductory material. </w:t>
            </w:r>
            <w:r w:rsidR="00121489" w:rsidRPr="00257F35">
              <w:rPr>
                <w:rFonts w:ascii="Arial" w:hAnsi="Arial" w:cs="Arial"/>
                <w:b/>
                <w:bCs/>
                <w:color w:val="202124"/>
                <w:sz w:val="20"/>
                <w:szCs w:val="20"/>
                <w:shd w:val="clear" w:color="auto" w:fill="FFFFFF"/>
                <w:lang w:val="en-US"/>
              </w:rPr>
              <w:t>(I)</w:t>
            </w:r>
          </w:p>
          <w:p w14:paraId="174BB25E" w14:textId="77777777" w:rsidR="00A677D0" w:rsidRDefault="00A677D0" w:rsidP="008B7AFF">
            <w:pPr>
              <w:spacing w:before="120" w:after="120"/>
              <w:rPr>
                <w:rFonts w:ascii="Arial" w:hAnsi="Arial" w:cs="Arial"/>
                <w:b/>
                <w:bCs/>
                <w:color w:val="202124"/>
                <w:sz w:val="20"/>
                <w:szCs w:val="20"/>
                <w:shd w:val="clear" w:color="auto" w:fill="FFFFFF"/>
                <w:lang w:val="en-US"/>
              </w:rPr>
            </w:pPr>
            <w:r w:rsidRPr="00257F35">
              <w:rPr>
                <w:rFonts w:ascii="Arial" w:hAnsi="Arial" w:cs="Arial"/>
                <w:color w:val="202124"/>
                <w:sz w:val="20"/>
                <w:szCs w:val="20"/>
                <w:shd w:val="clear" w:color="auto" w:fill="FFFFFF"/>
                <w:lang w:val="en-US"/>
              </w:rPr>
              <w:t xml:space="preserve">Learners can watch a </w:t>
            </w:r>
            <w:r w:rsidRPr="00257F35">
              <w:rPr>
                <w:rFonts w:ascii="Arial" w:hAnsi="Arial" w:cs="Arial"/>
                <w:sz w:val="20"/>
                <w:szCs w:val="20"/>
                <w:lang w:val="en-US"/>
              </w:rPr>
              <w:t xml:space="preserve">video </w:t>
            </w:r>
            <w:r w:rsidRPr="00257F35">
              <w:rPr>
                <w:rFonts w:ascii="Arial" w:hAnsi="Arial" w:cs="Arial"/>
                <w:color w:val="202124"/>
                <w:sz w:val="20"/>
                <w:szCs w:val="20"/>
                <w:shd w:val="clear" w:color="auto" w:fill="FFFFFF"/>
                <w:lang w:val="en-US"/>
              </w:rPr>
              <w:t xml:space="preserve">on the research in this area which can be accessed at: </w:t>
            </w:r>
            <w:hyperlink r:id="rId74" w:history="1">
              <w:r w:rsidR="00B221AA" w:rsidRPr="00273FDF">
                <w:rPr>
                  <w:rStyle w:val="Hyperlink"/>
                  <w:rFonts w:ascii="Arial" w:hAnsi="Arial" w:cs="Arial"/>
                  <w:color w:val="4B4B4B"/>
                  <w:sz w:val="20"/>
                  <w:szCs w:val="20"/>
                  <w:shd w:val="clear" w:color="auto" w:fill="FFFFFF"/>
                  <w:lang w:val="en-US"/>
                </w:rPr>
                <w:t>www.</w:t>
              </w:r>
              <w:r w:rsidR="00257F35" w:rsidRPr="00273FDF">
                <w:rPr>
                  <w:rStyle w:val="Hyperlink"/>
                  <w:rFonts w:ascii="Arial" w:hAnsi="Arial" w:cs="Arial"/>
                  <w:color w:val="4B4B4B"/>
                  <w:sz w:val="20"/>
                  <w:szCs w:val="20"/>
                  <w:shd w:val="clear" w:color="auto" w:fill="FFFFFF"/>
                  <w:lang w:val="en-US"/>
                </w:rPr>
                <w:t>youtube.com/watch?v=m8rRzTtP7Tc&amp;t=503s</w:t>
              </w:r>
            </w:hyperlink>
            <w:r w:rsidR="00257F35">
              <w:rPr>
                <w:rFonts w:ascii="Arial" w:hAnsi="Arial" w:cs="Arial"/>
                <w:color w:val="202124"/>
                <w:sz w:val="20"/>
                <w:szCs w:val="20"/>
                <w:shd w:val="clear" w:color="auto" w:fill="FFFFFF"/>
                <w:lang w:val="en-US"/>
              </w:rPr>
              <w:t xml:space="preserve"> </w:t>
            </w:r>
            <w:r w:rsidR="00121489" w:rsidRPr="00257F35">
              <w:rPr>
                <w:rFonts w:ascii="Arial" w:hAnsi="Arial" w:cs="Arial"/>
                <w:b/>
                <w:bCs/>
                <w:color w:val="202124"/>
                <w:sz w:val="20"/>
                <w:szCs w:val="20"/>
                <w:shd w:val="clear" w:color="auto" w:fill="FFFFFF"/>
                <w:lang w:val="en-US"/>
              </w:rPr>
              <w:t>(I)</w:t>
            </w:r>
          </w:p>
          <w:p w14:paraId="211D6C5F" w14:textId="7ADC0269" w:rsidR="007E5A6E" w:rsidRPr="00A677D0" w:rsidRDefault="007E5A6E" w:rsidP="008B7AFF">
            <w:pPr>
              <w:spacing w:before="120"/>
              <w:rPr>
                <w:rFonts w:ascii="Arial" w:hAnsi="Arial" w:cs="Arial"/>
                <w:color w:val="202124"/>
                <w:sz w:val="20"/>
                <w:szCs w:val="20"/>
                <w:shd w:val="clear" w:color="auto" w:fill="FFFFFF"/>
                <w:lang w:val="en-US"/>
              </w:rPr>
            </w:pPr>
            <w:r>
              <w:rPr>
                <w:rFonts w:ascii="Arial" w:hAnsi="Arial" w:cs="Arial"/>
                <w:b/>
                <w:bCs/>
                <w:color w:val="202124"/>
                <w:sz w:val="20"/>
                <w:szCs w:val="20"/>
                <w:shd w:val="clear" w:color="auto" w:fill="FFFFFF"/>
                <w:lang w:val="en-US"/>
              </w:rPr>
              <w:t>SDG</w:t>
            </w:r>
            <w:r w:rsidR="00CB200F">
              <w:rPr>
                <w:rFonts w:ascii="Arial" w:hAnsi="Arial" w:cs="Arial"/>
                <w:b/>
                <w:bCs/>
                <w:color w:val="202124"/>
                <w:sz w:val="20"/>
                <w:szCs w:val="20"/>
                <w:shd w:val="clear" w:color="auto" w:fill="FFFFFF"/>
                <w:lang w:val="en-US"/>
              </w:rPr>
              <w:t xml:space="preserve"> </w:t>
            </w:r>
            <w:r>
              <w:rPr>
                <w:rFonts w:ascii="Arial" w:hAnsi="Arial" w:cs="Arial"/>
                <w:b/>
                <w:bCs/>
                <w:color w:val="202124"/>
                <w:sz w:val="20"/>
                <w:szCs w:val="20"/>
                <w:shd w:val="clear" w:color="auto" w:fill="FFFFFF"/>
                <w:lang w:val="en-US"/>
              </w:rPr>
              <w:t>3</w:t>
            </w:r>
          </w:p>
        </w:tc>
      </w:tr>
      <w:tr w:rsidR="00A677D0" w:rsidRPr="00A677D0" w14:paraId="66612478"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0BAB804F" w14:textId="41791383" w:rsidR="00A677D0" w:rsidRDefault="00A677D0" w:rsidP="00D22D5B">
            <w:pPr>
              <w:rPr>
                <w:rFonts w:ascii="Arial" w:hAnsi="Arial" w:cs="Arial"/>
                <w:sz w:val="20"/>
                <w:szCs w:val="20"/>
              </w:rPr>
            </w:pPr>
            <w:r w:rsidRPr="00A677D0">
              <w:rPr>
                <w:rFonts w:ascii="Arial" w:hAnsi="Arial" w:cs="Arial"/>
                <w:sz w:val="20"/>
                <w:szCs w:val="20"/>
              </w:rPr>
              <w:t>Hölzel et al. (mindfulness and brain scans)</w:t>
            </w:r>
            <w:r w:rsidR="00590D9D">
              <w:rPr>
                <w:rFonts w:ascii="Arial" w:hAnsi="Arial" w:cs="Arial"/>
                <w:sz w:val="20"/>
                <w:szCs w:val="20"/>
              </w:rPr>
              <w:t xml:space="preserve"> – the study</w:t>
            </w:r>
          </w:p>
          <w:p w14:paraId="4D661783" w14:textId="22FCF203" w:rsidR="00121489" w:rsidRPr="00A677D0" w:rsidRDefault="00121489" w:rsidP="00D22D5B">
            <w:pPr>
              <w:spacing w:before="120"/>
              <w:rPr>
                <w:rFonts w:ascii="Arial" w:hAnsi="Arial" w:cs="Arial"/>
                <w:b/>
                <w:bCs/>
                <w:color w:val="E21951"/>
                <w:sz w:val="20"/>
                <w:szCs w:val="20"/>
              </w:rPr>
            </w:pPr>
            <w:r w:rsidRPr="00A677D0">
              <w:rPr>
                <w:rFonts w:ascii="Arial" w:hAnsi="Arial" w:cs="Arial"/>
                <w:b/>
                <w:bCs/>
                <w:color w:val="E21951"/>
                <w:sz w:val="20"/>
                <w:szCs w:val="20"/>
              </w:rPr>
              <w:t>KC2</w:t>
            </w:r>
          </w:p>
          <w:p w14:paraId="180B2B6F" w14:textId="40CC549F" w:rsidR="00121489" w:rsidRPr="00A677D0" w:rsidRDefault="00121489" w:rsidP="00D22D5B">
            <w:pPr>
              <w:spacing w:before="120"/>
              <w:rPr>
                <w:rFonts w:ascii="Arial" w:hAnsi="Arial" w:cs="Arial"/>
                <w:i/>
                <w:sz w:val="20"/>
                <w:szCs w:val="20"/>
              </w:rPr>
            </w:pPr>
            <w:r w:rsidRPr="00A677D0">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7F8E014F" w14:textId="0A1A35DC" w:rsidR="00A677D0" w:rsidRPr="00A677D0" w:rsidRDefault="00A677D0" w:rsidP="00A677D0">
            <w:pPr>
              <w:rPr>
                <w:rFonts w:ascii="Arial" w:hAnsi="Arial" w:cs="Arial"/>
                <w:sz w:val="20"/>
                <w:szCs w:val="20"/>
              </w:rPr>
            </w:pPr>
            <w:r w:rsidRPr="00A677D0">
              <w:rPr>
                <w:rFonts w:ascii="Arial" w:hAnsi="Arial" w:cs="Arial"/>
                <w:sz w:val="20"/>
                <w:szCs w:val="20"/>
              </w:rPr>
              <w:t>Learners can describe and explain the research conducted.</w:t>
            </w:r>
          </w:p>
        </w:tc>
        <w:tc>
          <w:tcPr>
            <w:tcW w:w="10200" w:type="dxa"/>
            <w:tcBorders>
              <w:top w:val="single" w:sz="4" w:space="0" w:color="E21951"/>
              <w:left w:val="single" w:sz="4" w:space="0" w:color="E21951"/>
              <w:bottom w:val="single" w:sz="4" w:space="0" w:color="E21951"/>
              <w:right w:val="single" w:sz="4" w:space="0" w:color="E21951"/>
            </w:tcBorders>
          </w:tcPr>
          <w:p w14:paraId="05D5388D" w14:textId="1197E61C" w:rsidR="00A677D0" w:rsidRPr="00273FDF" w:rsidRDefault="00A677D0" w:rsidP="008B7AFF">
            <w:pPr>
              <w:spacing w:after="120"/>
              <w:rPr>
                <w:rFonts w:ascii="Arial" w:hAnsi="Arial" w:cs="Arial"/>
                <w:color w:val="4B4B4B"/>
                <w:sz w:val="20"/>
                <w:szCs w:val="20"/>
              </w:rPr>
            </w:pPr>
            <w:r w:rsidRPr="00A677D0">
              <w:rPr>
                <w:rFonts w:ascii="Arial" w:hAnsi="Arial" w:cs="Arial"/>
                <w:sz w:val="20"/>
                <w:szCs w:val="20"/>
                <w:lang w:val="en-US"/>
              </w:rPr>
              <w:t xml:space="preserve">Share a copy of the original research available at: </w:t>
            </w:r>
            <w:hyperlink r:id="rId75" w:history="1">
              <w:r w:rsidR="00B221AA" w:rsidRPr="00273FDF">
                <w:rPr>
                  <w:rFonts w:ascii="Arial" w:hAnsi="Arial" w:cs="Arial"/>
                  <w:color w:val="4B4B4B"/>
                  <w:sz w:val="20"/>
                  <w:szCs w:val="20"/>
                  <w:u w:val="single"/>
                  <w:lang w:val="en-US"/>
                </w:rPr>
                <w:t>www.</w:t>
              </w:r>
              <w:r w:rsidRPr="00273FDF">
                <w:rPr>
                  <w:rFonts w:ascii="Arial" w:hAnsi="Arial" w:cs="Arial"/>
                  <w:color w:val="4B4B4B"/>
                  <w:sz w:val="20"/>
                  <w:szCs w:val="20"/>
                  <w:u w:val="single"/>
                  <w:lang w:val="en-US"/>
                </w:rPr>
                <w:t>ncbi.nlm.nih.gov/pmc/articles/PMC3004979/</w:t>
              </w:r>
            </w:hyperlink>
            <w:r w:rsidRPr="00273FDF">
              <w:rPr>
                <w:rFonts w:ascii="Arial" w:hAnsi="Arial" w:cs="Arial"/>
                <w:color w:val="4B4B4B"/>
                <w:sz w:val="20"/>
                <w:szCs w:val="20"/>
                <w:lang w:val="en-US"/>
              </w:rPr>
              <w:t xml:space="preserve"> or </w:t>
            </w:r>
            <w:hyperlink r:id="rId76" w:history="1">
              <w:r w:rsidRPr="00273FDF">
                <w:rPr>
                  <w:rFonts w:ascii="Arial" w:hAnsi="Arial" w:cs="Arial"/>
                  <w:color w:val="4B4B4B"/>
                  <w:sz w:val="20"/>
                  <w:szCs w:val="20"/>
                  <w:u w:val="single"/>
                </w:rPr>
                <w:t>https://drive.google.com/file/d/1Lew1EZgbR3vlSUDCpobpQK1WAnU5_THg/view</w:t>
              </w:r>
            </w:hyperlink>
          </w:p>
          <w:p w14:paraId="5FE72EA5" w14:textId="4CD19F9B" w:rsidR="00A677D0" w:rsidRPr="00A677D0" w:rsidRDefault="00A677D0" w:rsidP="00C62F88">
            <w:pPr>
              <w:spacing w:before="120"/>
              <w:rPr>
                <w:rFonts w:ascii="Arial" w:hAnsi="Arial" w:cs="Arial"/>
                <w:sz w:val="20"/>
                <w:szCs w:val="20"/>
                <w:lang w:val="en-US"/>
              </w:rPr>
            </w:pPr>
            <w:r w:rsidRPr="00A677D0">
              <w:rPr>
                <w:rFonts w:ascii="Arial" w:hAnsi="Arial" w:cs="Arial"/>
                <w:sz w:val="20"/>
                <w:szCs w:val="20"/>
                <w:lang w:val="en-US"/>
              </w:rPr>
              <w:t>with learners and working through the research together, ask the</w:t>
            </w:r>
            <w:r w:rsidR="00273FDF">
              <w:rPr>
                <w:rFonts w:ascii="Arial" w:hAnsi="Arial" w:cs="Arial"/>
                <w:sz w:val="20"/>
                <w:szCs w:val="20"/>
                <w:lang w:val="en-US"/>
              </w:rPr>
              <w:t>m</w:t>
            </w:r>
            <w:r w:rsidRPr="00A677D0">
              <w:rPr>
                <w:rFonts w:ascii="Arial" w:hAnsi="Arial" w:cs="Arial"/>
                <w:sz w:val="20"/>
                <w:szCs w:val="20"/>
                <w:lang w:val="en-US"/>
              </w:rPr>
              <w:t xml:space="preserve"> to:</w:t>
            </w:r>
          </w:p>
          <w:p w14:paraId="42F55D56" w14:textId="06CE14B7" w:rsidR="00A677D0" w:rsidRPr="009B31CD" w:rsidRDefault="003216C3" w:rsidP="00D072C3">
            <w:pPr>
              <w:numPr>
                <w:ilvl w:val="0"/>
                <w:numId w:val="12"/>
              </w:numPr>
              <w:rPr>
                <w:rFonts w:ascii="Arial" w:hAnsi="Arial" w:cs="Arial"/>
                <w:sz w:val="20"/>
                <w:szCs w:val="20"/>
              </w:rPr>
            </w:pPr>
            <w:r w:rsidRPr="009B31CD">
              <w:rPr>
                <w:rFonts w:ascii="Arial" w:hAnsi="Arial" w:cs="Arial"/>
                <w:sz w:val="20"/>
                <w:szCs w:val="20"/>
              </w:rPr>
              <w:t>s</w:t>
            </w:r>
            <w:r w:rsidR="00A677D0" w:rsidRPr="009B31CD">
              <w:rPr>
                <w:rFonts w:ascii="Arial" w:hAnsi="Arial" w:cs="Arial"/>
                <w:sz w:val="20"/>
                <w:szCs w:val="20"/>
              </w:rPr>
              <w:t>ummarise the participants and identify all the controls, explaining each in turn</w:t>
            </w:r>
          </w:p>
          <w:p w14:paraId="5A0A8D93" w14:textId="36153997" w:rsidR="00A677D0" w:rsidRPr="009B31CD" w:rsidRDefault="003216C3" w:rsidP="00D072C3">
            <w:pPr>
              <w:numPr>
                <w:ilvl w:val="0"/>
                <w:numId w:val="12"/>
              </w:numPr>
              <w:rPr>
                <w:rFonts w:ascii="Arial" w:hAnsi="Arial" w:cs="Arial"/>
                <w:sz w:val="20"/>
                <w:szCs w:val="20"/>
              </w:rPr>
            </w:pPr>
            <w:r w:rsidRPr="009B31CD">
              <w:rPr>
                <w:rFonts w:ascii="Arial" w:hAnsi="Arial" w:cs="Arial"/>
                <w:sz w:val="20"/>
                <w:szCs w:val="20"/>
              </w:rPr>
              <w:t>i</w:t>
            </w:r>
            <w:r w:rsidR="00A677D0" w:rsidRPr="009B31CD">
              <w:rPr>
                <w:rFonts w:ascii="Arial" w:hAnsi="Arial" w:cs="Arial"/>
                <w:sz w:val="20"/>
                <w:szCs w:val="20"/>
              </w:rPr>
              <w:t>dentify any ethical issues and why they are important</w:t>
            </w:r>
          </w:p>
          <w:p w14:paraId="61E6185E" w14:textId="3C9A6E5F" w:rsidR="00A677D0" w:rsidRPr="009B31CD" w:rsidRDefault="003216C3" w:rsidP="00D072C3">
            <w:pPr>
              <w:numPr>
                <w:ilvl w:val="0"/>
                <w:numId w:val="12"/>
              </w:numPr>
              <w:rPr>
                <w:rFonts w:ascii="Arial" w:hAnsi="Arial" w:cs="Arial"/>
                <w:sz w:val="20"/>
                <w:szCs w:val="20"/>
              </w:rPr>
            </w:pPr>
            <w:r w:rsidRPr="009B31CD">
              <w:rPr>
                <w:rFonts w:ascii="Arial" w:hAnsi="Arial" w:cs="Arial"/>
                <w:sz w:val="20"/>
                <w:szCs w:val="20"/>
              </w:rPr>
              <w:t>s</w:t>
            </w:r>
            <w:r w:rsidR="00A677D0" w:rsidRPr="009B31CD">
              <w:rPr>
                <w:rFonts w:ascii="Arial" w:hAnsi="Arial" w:cs="Arial"/>
                <w:sz w:val="20"/>
                <w:szCs w:val="20"/>
              </w:rPr>
              <w:t>ummarise the method/intervention into manageable sized chunks</w:t>
            </w:r>
          </w:p>
          <w:p w14:paraId="5341B16D" w14:textId="3F76043B" w:rsidR="00A677D0" w:rsidRPr="009B31CD" w:rsidRDefault="003216C3" w:rsidP="00D072C3">
            <w:pPr>
              <w:numPr>
                <w:ilvl w:val="0"/>
                <w:numId w:val="12"/>
              </w:numPr>
              <w:rPr>
                <w:rFonts w:ascii="Arial" w:hAnsi="Arial" w:cs="Arial"/>
                <w:sz w:val="20"/>
                <w:szCs w:val="20"/>
              </w:rPr>
            </w:pPr>
            <w:r w:rsidRPr="009B31CD">
              <w:rPr>
                <w:rFonts w:ascii="Arial" w:hAnsi="Arial" w:cs="Arial"/>
                <w:sz w:val="20"/>
                <w:szCs w:val="20"/>
              </w:rPr>
              <w:t>s</w:t>
            </w:r>
            <w:r w:rsidR="00A677D0" w:rsidRPr="009B31CD">
              <w:rPr>
                <w:rFonts w:ascii="Arial" w:hAnsi="Arial" w:cs="Arial"/>
                <w:sz w:val="20"/>
                <w:szCs w:val="20"/>
              </w:rPr>
              <w:t>ummarise the FFMQ and consider aspects relating to validity and reliability</w:t>
            </w:r>
          </w:p>
          <w:p w14:paraId="1A40964A" w14:textId="600A574C" w:rsidR="00A677D0" w:rsidRPr="009B31CD" w:rsidRDefault="003216C3" w:rsidP="00D072C3">
            <w:pPr>
              <w:numPr>
                <w:ilvl w:val="0"/>
                <w:numId w:val="12"/>
              </w:numPr>
              <w:rPr>
                <w:rFonts w:ascii="Arial" w:hAnsi="Arial" w:cs="Arial"/>
                <w:sz w:val="20"/>
                <w:szCs w:val="20"/>
              </w:rPr>
            </w:pPr>
            <w:r w:rsidRPr="009B31CD">
              <w:rPr>
                <w:rFonts w:ascii="Arial" w:hAnsi="Arial" w:cs="Arial"/>
                <w:sz w:val="20"/>
                <w:szCs w:val="20"/>
              </w:rPr>
              <w:t>r</w:t>
            </w:r>
            <w:r w:rsidR="00A677D0" w:rsidRPr="009B31CD">
              <w:rPr>
                <w:rFonts w:ascii="Arial" w:hAnsi="Arial" w:cs="Arial"/>
                <w:sz w:val="20"/>
                <w:szCs w:val="20"/>
              </w:rPr>
              <w:t>ecord the data collection scanning schedules and techniques</w:t>
            </w:r>
          </w:p>
          <w:p w14:paraId="3AD259BE" w14:textId="02AEFEC9" w:rsidR="00A677D0" w:rsidRPr="009B31CD" w:rsidRDefault="003216C3" w:rsidP="00D072C3">
            <w:pPr>
              <w:numPr>
                <w:ilvl w:val="0"/>
                <w:numId w:val="12"/>
              </w:numPr>
              <w:rPr>
                <w:rFonts w:ascii="Arial" w:hAnsi="Arial" w:cs="Arial"/>
                <w:sz w:val="20"/>
                <w:szCs w:val="20"/>
              </w:rPr>
            </w:pPr>
            <w:r w:rsidRPr="009B31CD">
              <w:rPr>
                <w:rFonts w:ascii="Arial" w:hAnsi="Arial" w:cs="Arial"/>
                <w:sz w:val="20"/>
                <w:szCs w:val="20"/>
              </w:rPr>
              <w:t>i</w:t>
            </w:r>
            <w:r w:rsidR="00A677D0" w:rsidRPr="009B31CD">
              <w:rPr>
                <w:rFonts w:ascii="Arial" w:hAnsi="Arial" w:cs="Arial"/>
                <w:sz w:val="20"/>
                <w:szCs w:val="20"/>
              </w:rPr>
              <w:t>dentify the key elements of the analysis to ensure statistical significance.</w:t>
            </w:r>
          </w:p>
          <w:p w14:paraId="7CCF3FBD" w14:textId="02E36472" w:rsidR="00A677D0" w:rsidRPr="00A677D0" w:rsidRDefault="00A677D0" w:rsidP="008B7AFF">
            <w:pPr>
              <w:spacing w:before="120" w:after="120"/>
              <w:rPr>
                <w:rFonts w:ascii="Arial" w:hAnsi="Arial" w:cs="Arial"/>
                <w:sz w:val="20"/>
                <w:szCs w:val="20"/>
                <w:lang w:val="en-US"/>
              </w:rPr>
            </w:pPr>
            <w:r w:rsidRPr="00A677D0">
              <w:rPr>
                <w:rFonts w:ascii="Arial" w:hAnsi="Arial" w:cs="Arial"/>
                <w:b/>
                <w:bCs/>
                <w:sz w:val="20"/>
                <w:szCs w:val="20"/>
                <w:lang w:val="en-US"/>
              </w:rPr>
              <w:t xml:space="preserve">Extension </w:t>
            </w:r>
            <w:r w:rsidR="006A532C">
              <w:rPr>
                <w:rFonts w:ascii="Arial" w:hAnsi="Arial" w:cs="Arial"/>
                <w:b/>
                <w:bCs/>
                <w:sz w:val="20"/>
                <w:szCs w:val="20"/>
                <w:lang w:val="en-US"/>
              </w:rPr>
              <w:t>a</w:t>
            </w:r>
            <w:r w:rsidRPr="00A677D0">
              <w:rPr>
                <w:rFonts w:ascii="Arial" w:hAnsi="Arial" w:cs="Arial"/>
                <w:b/>
                <w:bCs/>
                <w:sz w:val="20"/>
                <w:szCs w:val="20"/>
                <w:lang w:val="en-US"/>
              </w:rPr>
              <w:t>ctivity:</w:t>
            </w:r>
            <w:r w:rsidRPr="00A677D0">
              <w:rPr>
                <w:rFonts w:ascii="Arial" w:hAnsi="Arial" w:cs="Arial"/>
                <w:sz w:val="20"/>
                <w:szCs w:val="20"/>
                <w:lang w:val="en-US"/>
              </w:rPr>
              <w:t xml:space="preserve"> </w:t>
            </w:r>
            <w:r w:rsidR="001014EF">
              <w:rPr>
                <w:rFonts w:ascii="Arial" w:hAnsi="Arial" w:cs="Arial"/>
                <w:sz w:val="20"/>
                <w:szCs w:val="20"/>
                <w:lang w:val="en-US"/>
              </w:rPr>
              <w:t>d</w:t>
            </w:r>
            <w:r w:rsidRPr="00A677D0">
              <w:rPr>
                <w:rFonts w:ascii="Arial" w:hAnsi="Arial" w:cs="Arial"/>
                <w:sz w:val="20"/>
                <w:szCs w:val="20"/>
                <w:lang w:val="en-US"/>
              </w:rPr>
              <w:t>iscuss the most important results and the most effective way to record</w:t>
            </w:r>
            <w:r w:rsidR="006A532C">
              <w:rPr>
                <w:rFonts w:ascii="Arial" w:hAnsi="Arial" w:cs="Arial"/>
                <w:sz w:val="20"/>
                <w:szCs w:val="20"/>
                <w:lang w:val="en-US"/>
              </w:rPr>
              <w:t xml:space="preserve"> and capture</w:t>
            </w:r>
            <w:r w:rsidRPr="00A677D0">
              <w:rPr>
                <w:rFonts w:ascii="Arial" w:hAnsi="Arial" w:cs="Arial"/>
                <w:sz w:val="20"/>
                <w:szCs w:val="20"/>
                <w:lang w:val="en-US"/>
              </w:rPr>
              <w:t xml:space="preserve"> them. Support learners in understanding the features of both scans and the bar chart and learners replicate the bar chart referring to the increases of GMC regarding the key regions in their notes.</w:t>
            </w:r>
          </w:p>
          <w:p w14:paraId="1C61936B" w14:textId="537F6F13" w:rsidR="00A677D0" w:rsidRPr="00A677D0" w:rsidRDefault="00A677D0" w:rsidP="008B7AFF">
            <w:pPr>
              <w:spacing w:before="120"/>
              <w:rPr>
                <w:rFonts w:ascii="Arial" w:hAnsi="Arial" w:cs="Arial"/>
                <w:sz w:val="20"/>
                <w:szCs w:val="20"/>
                <w:lang w:val="en-US"/>
              </w:rPr>
            </w:pPr>
            <w:r w:rsidRPr="00A677D0">
              <w:rPr>
                <w:rFonts w:ascii="Arial" w:hAnsi="Arial" w:cs="Arial"/>
                <w:b/>
                <w:bCs/>
                <w:sz w:val="20"/>
                <w:szCs w:val="20"/>
                <w:lang w:val="en-US"/>
              </w:rPr>
              <w:t xml:space="preserve">Extension </w:t>
            </w:r>
            <w:r w:rsidR="006A532C">
              <w:rPr>
                <w:rFonts w:ascii="Arial" w:hAnsi="Arial" w:cs="Arial"/>
                <w:b/>
                <w:bCs/>
                <w:sz w:val="20"/>
                <w:szCs w:val="20"/>
                <w:lang w:val="en-US"/>
              </w:rPr>
              <w:t>a</w:t>
            </w:r>
            <w:r w:rsidRPr="00A677D0">
              <w:rPr>
                <w:rFonts w:ascii="Arial" w:hAnsi="Arial" w:cs="Arial"/>
                <w:b/>
                <w:bCs/>
                <w:sz w:val="20"/>
                <w:szCs w:val="20"/>
                <w:lang w:val="en-US"/>
              </w:rPr>
              <w:t>ctivity:</w:t>
            </w:r>
            <w:r w:rsidRPr="00A677D0">
              <w:rPr>
                <w:rFonts w:ascii="Arial" w:hAnsi="Arial" w:cs="Arial"/>
                <w:sz w:val="20"/>
                <w:szCs w:val="20"/>
                <w:lang w:val="en-US"/>
              </w:rPr>
              <w:t xml:space="preserve"> </w:t>
            </w:r>
            <w:r w:rsidR="001014EF">
              <w:rPr>
                <w:rFonts w:ascii="Arial" w:hAnsi="Arial" w:cs="Arial"/>
                <w:sz w:val="20"/>
                <w:szCs w:val="20"/>
                <w:lang w:val="en-US"/>
              </w:rPr>
              <w:t>l</w:t>
            </w:r>
            <w:r w:rsidRPr="00A677D0">
              <w:rPr>
                <w:rFonts w:ascii="Arial" w:hAnsi="Arial" w:cs="Arial"/>
                <w:sz w:val="20"/>
                <w:szCs w:val="20"/>
                <w:lang w:val="en-US"/>
              </w:rPr>
              <w:t>earners review and reflect on their initial thoughts regarding yoga and meditation and whether these have changed following their understanding of the study. Capture the conclusions of the study’s findings and direct their attention to the differences between results and conclusions.</w:t>
            </w:r>
          </w:p>
        </w:tc>
      </w:tr>
      <w:tr w:rsidR="00A677D0" w:rsidRPr="00A677D0" w14:paraId="07835C0C" w14:textId="77777777" w:rsidTr="00AA0E58">
        <w:tc>
          <w:tcPr>
            <w:tcW w:w="2127" w:type="dxa"/>
            <w:tcBorders>
              <w:top w:val="single" w:sz="4" w:space="0" w:color="E21951"/>
              <w:left w:val="single" w:sz="4" w:space="0" w:color="E21951"/>
              <w:bottom w:val="single" w:sz="4" w:space="0" w:color="E21951"/>
              <w:right w:val="single" w:sz="4" w:space="0" w:color="E21951"/>
            </w:tcBorders>
          </w:tcPr>
          <w:p w14:paraId="1AEE868E" w14:textId="5629A4D0" w:rsidR="00A677D0" w:rsidRPr="00A677D0" w:rsidRDefault="00A677D0" w:rsidP="00B87D8D">
            <w:pPr>
              <w:spacing w:after="120"/>
              <w:rPr>
                <w:rFonts w:ascii="Arial" w:hAnsi="Arial" w:cs="Arial"/>
                <w:sz w:val="20"/>
                <w:szCs w:val="20"/>
              </w:rPr>
            </w:pPr>
            <w:r w:rsidRPr="00A677D0">
              <w:rPr>
                <w:rFonts w:ascii="Arial" w:hAnsi="Arial" w:cs="Arial"/>
                <w:sz w:val="20"/>
                <w:szCs w:val="20"/>
              </w:rPr>
              <w:t xml:space="preserve">Hölzel et al. (mindfulness and </w:t>
            </w:r>
            <w:r w:rsidRPr="00A677D0">
              <w:rPr>
                <w:rFonts w:ascii="Arial" w:hAnsi="Arial" w:cs="Arial"/>
                <w:sz w:val="20"/>
                <w:szCs w:val="20"/>
              </w:rPr>
              <w:lastRenderedPageBreak/>
              <w:t>brain scans)</w:t>
            </w:r>
            <w:r w:rsidR="00753DA8">
              <w:rPr>
                <w:rFonts w:ascii="Arial" w:hAnsi="Arial" w:cs="Arial"/>
                <w:sz w:val="20"/>
                <w:szCs w:val="20"/>
              </w:rPr>
              <w:t xml:space="preserve"> </w:t>
            </w:r>
            <w:r w:rsidR="0067183D">
              <w:rPr>
                <w:rFonts w:ascii="Arial" w:hAnsi="Arial" w:cs="Arial"/>
                <w:sz w:val="20"/>
                <w:szCs w:val="20"/>
              </w:rPr>
              <w:t>–</w:t>
            </w:r>
            <w:r w:rsidR="00753DA8">
              <w:rPr>
                <w:rFonts w:ascii="Arial" w:hAnsi="Arial" w:cs="Arial"/>
                <w:sz w:val="20"/>
                <w:szCs w:val="20"/>
              </w:rPr>
              <w:t xml:space="preserve"> </w:t>
            </w:r>
            <w:r w:rsidR="0067183D">
              <w:rPr>
                <w:rFonts w:ascii="Arial" w:hAnsi="Arial" w:cs="Arial"/>
                <w:sz w:val="20"/>
                <w:szCs w:val="20"/>
              </w:rPr>
              <w:t>evaluation</w:t>
            </w:r>
          </w:p>
          <w:p w14:paraId="39DBBC9D" w14:textId="2DAC7CD9" w:rsidR="00A677D0" w:rsidRPr="00CC180A" w:rsidRDefault="00A677D0" w:rsidP="00B87D8D">
            <w:pPr>
              <w:numPr>
                <w:ilvl w:val="0"/>
                <w:numId w:val="67"/>
              </w:numPr>
              <w:ind w:left="284" w:hanging="284"/>
              <w:rPr>
                <w:rFonts w:ascii="Arial" w:hAnsi="Arial" w:cs="Arial"/>
                <w:sz w:val="20"/>
                <w:szCs w:val="20"/>
              </w:rPr>
            </w:pPr>
            <w:r w:rsidRPr="00CC180A">
              <w:rPr>
                <w:rFonts w:ascii="Arial" w:hAnsi="Arial" w:cs="Arial"/>
                <w:sz w:val="20"/>
                <w:szCs w:val="20"/>
              </w:rPr>
              <w:t xml:space="preserve">Longitudinal </w:t>
            </w:r>
            <w:r w:rsidR="0067183D" w:rsidRPr="00CC180A">
              <w:rPr>
                <w:rFonts w:ascii="Arial" w:hAnsi="Arial" w:cs="Arial"/>
                <w:sz w:val="20"/>
                <w:szCs w:val="20"/>
              </w:rPr>
              <w:t>s</w:t>
            </w:r>
            <w:r w:rsidRPr="00CC180A">
              <w:rPr>
                <w:rFonts w:ascii="Arial" w:hAnsi="Arial" w:cs="Arial"/>
                <w:sz w:val="20"/>
                <w:szCs w:val="20"/>
              </w:rPr>
              <w:t>tudies</w:t>
            </w:r>
          </w:p>
          <w:p w14:paraId="3DDFB08C" w14:textId="77777777" w:rsidR="00A677D0" w:rsidRPr="00CC180A" w:rsidRDefault="00A677D0" w:rsidP="00B87D8D">
            <w:pPr>
              <w:numPr>
                <w:ilvl w:val="0"/>
                <w:numId w:val="67"/>
              </w:numPr>
              <w:ind w:left="284" w:hanging="284"/>
              <w:rPr>
                <w:rFonts w:ascii="Arial" w:hAnsi="Arial" w:cs="Arial"/>
                <w:sz w:val="20"/>
                <w:szCs w:val="20"/>
              </w:rPr>
            </w:pPr>
            <w:r w:rsidRPr="00CC180A">
              <w:rPr>
                <w:rFonts w:ascii="Arial" w:hAnsi="Arial" w:cs="Arial"/>
                <w:sz w:val="20"/>
                <w:szCs w:val="20"/>
              </w:rPr>
              <w:t>Use of technical equipment</w:t>
            </w:r>
          </w:p>
          <w:p w14:paraId="00A85A0F" w14:textId="5142675B" w:rsidR="00121489" w:rsidRPr="00A677D0" w:rsidRDefault="00121489" w:rsidP="00B87D8D">
            <w:pPr>
              <w:spacing w:before="120" w:after="120"/>
              <w:rPr>
                <w:rFonts w:ascii="Arial" w:hAnsi="Arial" w:cs="Arial"/>
                <w:b/>
                <w:bCs/>
                <w:color w:val="E21951"/>
                <w:sz w:val="20"/>
                <w:szCs w:val="20"/>
              </w:rPr>
            </w:pPr>
            <w:r w:rsidRPr="00A677D0">
              <w:rPr>
                <w:rFonts w:ascii="Arial" w:hAnsi="Arial" w:cs="Arial"/>
                <w:b/>
                <w:bCs/>
                <w:color w:val="E21951"/>
                <w:sz w:val="20"/>
                <w:szCs w:val="20"/>
              </w:rPr>
              <w:t>KC2</w:t>
            </w:r>
          </w:p>
          <w:p w14:paraId="5593B46F" w14:textId="77777777" w:rsidR="00121489" w:rsidRPr="00A677D0" w:rsidRDefault="00121489" w:rsidP="00B87D8D">
            <w:pPr>
              <w:spacing w:before="120" w:after="120"/>
              <w:rPr>
                <w:rFonts w:ascii="Arial" w:hAnsi="Arial" w:cs="Arial"/>
                <w:b/>
                <w:bCs/>
                <w:color w:val="E21951"/>
                <w:sz w:val="20"/>
                <w:szCs w:val="20"/>
              </w:rPr>
            </w:pPr>
            <w:r w:rsidRPr="00A677D0">
              <w:rPr>
                <w:rFonts w:ascii="Arial" w:hAnsi="Arial" w:cs="Arial"/>
                <w:b/>
                <w:bCs/>
                <w:color w:val="E21951"/>
                <w:sz w:val="20"/>
                <w:szCs w:val="20"/>
              </w:rPr>
              <w:t>KC3</w:t>
            </w:r>
          </w:p>
          <w:p w14:paraId="4984B8B6" w14:textId="7CCA0B3C" w:rsidR="00A677D0" w:rsidRPr="00A677D0" w:rsidRDefault="00121489" w:rsidP="00D22D5B">
            <w:pPr>
              <w:spacing w:before="120"/>
              <w:rPr>
                <w:rFonts w:ascii="Arial" w:hAnsi="Arial" w:cs="Arial"/>
                <w:sz w:val="20"/>
                <w:szCs w:val="20"/>
              </w:rPr>
            </w:pPr>
            <w:r w:rsidRPr="00A677D0">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03AEED65" w14:textId="77777777" w:rsidR="00A677D0" w:rsidRPr="00A677D0" w:rsidRDefault="00A677D0" w:rsidP="00B87D8D">
            <w:pPr>
              <w:spacing w:after="120"/>
              <w:rPr>
                <w:rFonts w:ascii="Arial" w:hAnsi="Arial" w:cs="Arial"/>
                <w:sz w:val="20"/>
                <w:szCs w:val="20"/>
                <w:lang w:val="en-US"/>
              </w:rPr>
            </w:pPr>
            <w:r w:rsidRPr="00A677D0">
              <w:rPr>
                <w:rFonts w:ascii="Arial" w:hAnsi="Arial" w:cs="Arial"/>
                <w:sz w:val="20"/>
                <w:szCs w:val="20"/>
                <w:lang w:val="en-US"/>
              </w:rPr>
              <w:lastRenderedPageBreak/>
              <w:t xml:space="preserve">Learners are </w:t>
            </w:r>
            <w:r w:rsidRPr="00A677D0">
              <w:rPr>
                <w:rFonts w:ascii="Arial" w:hAnsi="Arial" w:cs="Arial"/>
                <w:sz w:val="20"/>
                <w:szCs w:val="20"/>
              </w:rPr>
              <w:t>able to</w:t>
            </w:r>
            <w:r w:rsidRPr="00A677D0">
              <w:rPr>
                <w:rFonts w:ascii="Arial" w:hAnsi="Arial" w:cs="Arial"/>
                <w:sz w:val="20"/>
                <w:szCs w:val="20"/>
                <w:lang w:val="en-US"/>
              </w:rPr>
              <w:t xml:space="preserve"> </w:t>
            </w:r>
            <w:r w:rsidRPr="00A677D0">
              <w:rPr>
                <w:rFonts w:ascii="Arial" w:hAnsi="Arial" w:cs="Arial"/>
                <w:sz w:val="20"/>
                <w:szCs w:val="20"/>
              </w:rPr>
              <w:t>describe</w:t>
            </w:r>
            <w:r w:rsidRPr="00A677D0">
              <w:rPr>
                <w:rFonts w:ascii="Arial" w:hAnsi="Arial" w:cs="Arial"/>
                <w:sz w:val="20"/>
                <w:szCs w:val="20"/>
                <w:lang w:val="en-US"/>
              </w:rPr>
              <w:t>, explain</w:t>
            </w:r>
            <w:r w:rsidRPr="00A677D0">
              <w:rPr>
                <w:rFonts w:ascii="Arial" w:hAnsi="Arial" w:cs="Arial"/>
                <w:sz w:val="20"/>
                <w:szCs w:val="20"/>
              </w:rPr>
              <w:t xml:space="preserve"> </w:t>
            </w:r>
            <w:r w:rsidRPr="00A677D0">
              <w:rPr>
                <w:rFonts w:ascii="Arial" w:hAnsi="Arial" w:cs="Arial"/>
                <w:sz w:val="20"/>
                <w:szCs w:val="20"/>
                <w:lang w:val="en-US"/>
              </w:rPr>
              <w:t xml:space="preserve">and </w:t>
            </w:r>
            <w:r w:rsidRPr="00A677D0">
              <w:rPr>
                <w:rFonts w:ascii="Arial" w:hAnsi="Arial" w:cs="Arial"/>
                <w:sz w:val="20"/>
                <w:szCs w:val="20"/>
                <w:lang w:val="en-US"/>
              </w:rPr>
              <w:lastRenderedPageBreak/>
              <w:t xml:space="preserve">evaluate </w:t>
            </w:r>
            <w:r w:rsidRPr="00A677D0">
              <w:rPr>
                <w:rFonts w:ascii="Arial" w:hAnsi="Arial" w:cs="Arial"/>
                <w:sz w:val="20"/>
                <w:szCs w:val="20"/>
              </w:rPr>
              <w:t>longitudinal studies</w:t>
            </w:r>
            <w:r w:rsidRPr="00A677D0">
              <w:rPr>
                <w:rFonts w:ascii="Arial" w:hAnsi="Arial" w:cs="Arial"/>
                <w:sz w:val="20"/>
                <w:szCs w:val="20"/>
                <w:lang w:val="en-US"/>
              </w:rPr>
              <w:t>.</w:t>
            </w:r>
          </w:p>
          <w:p w14:paraId="7347CAA7" w14:textId="77777777" w:rsidR="00A677D0" w:rsidRPr="00A677D0" w:rsidRDefault="00A677D0" w:rsidP="00B87D8D">
            <w:pPr>
              <w:spacing w:before="120"/>
              <w:rPr>
                <w:rFonts w:ascii="Arial" w:hAnsi="Arial" w:cs="Arial"/>
                <w:sz w:val="20"/>
                <w:szCs w:val="20"/>
                <w:lang w:val="en-US"/>
              </w:rPr>
            </w:pPr>
            <w:r w:rsidRPr="00A677D0">
              <w:rPr>
                <w:rFonts w:ascii="Arial" w:hAnsi="Arial" w:cs="Arial"/>
                <w:sz w:val="20"/>
                <w:szCs w:val="20"/>
                <w:lang w:val="en-US"/>
              </w:rPr>
              <w:t>Learners are able to describe, explain and evaluate the use of technical equipment.</w:t>
            </w:r>
          </w:p>
        </w:tc>
        <w:tc>
          <w:tcPr>
            <w:tcW w:w="10200" w:type="dxa"/>
            <w:tcBorders>
              <w:top w:val="single" w:sz="4" w:space="0" w:color="E21951"/>
              <w:left w:val="single" w:sz="4" w:space="0" w:color="E21951"/>
              <w:bottom w:val="single" w:sz="4" w:space="0" w:color="E21951"/>
              <w:right w:val="single" w:sz="4" w:space="0" w:color="E21951"/>
            </w:tcBorders>
          </w:tcPr>
          <w:p w14:paraId="24364ECC" w14:textId="6E4CDC42" w:rsidR="00A677D0" w:rsidRPr="00A677D0" w:rsidRDefault="005B204C" w:rsidP="00C62F88">
            <w:pPr>
              <w:rPr>
                <w:rFonts w:ascii="Arial" w:hAnsi="Arial" w:cs="Arial"/>
                <w:sz w:val="20"/>
                <w:szCs w:val="20"/>
              </w:rPr>
            </w:pPr>
            <w:r>
              <w:rPr>
                <w:rFonts w:ascii="Arial" w:hAnsi="Arial" w:cs="Arial"/>
                <w:sz w:val="20"/>
                <w:szCs w:val="20"/>
              </w:rPr>
              <w:lastRenderedPageBreak/>
              <w:t>L</w:t>
            </w:r>
            <w:r w:rsidR="00A677D0" w:rsidRPr="00A677D0">
              <w:rPr>
                <w:rFonts w:ascii="Arial" w:hAnsi="Arial" w:cs="Arial"/>
                <w:sz w:val="20"/>
                <w:szCs w:val="20"/>
              </w:rPr>
              <w:t>earners identify all the relevant research methods used in the study and the related strengths and weaknesses as a revision exercise under the following categories:</w:t>
            </w:r>
          </w:p>
          <w:p w14:paraId="5279B1C3" w14:textId="2304FA7A" w:rsidR="00A677D0" w:rsidRPr="00A677D0" w:rsidRDefault="003216C3" w:rsidP="00D072C3">
            <w:pPr>
              <w:numPr>
                <w:ilvl w:val="0"/>
                <w:numId w:val="12"/>
              </w:numPr>
              <w:rPr>
                <w:rFonts w:ascii="Arial" w:hAnsi="Arial" w:cs="Arial"/>
                <w:sz w:val="20"/>
                <w:szCs w:val="20"/>
              </w:rPr>
            </w:pPr>
            <w:r>
              <w:rPr>
                <w:rFonts w:ascii="Arial" w:hAnsi="Arial" w:cs="Arial"/>
                <w:sz w:val="20"/>
                <w:szCs w:val="20"/>
              </w:rPr>
              <w:lastRenderedPageBreak/>
              <w:t>l</w:t>
            </w:r>
            <w:r w:rsidR="00A677D0" w:rsidRPr="00A677D0">
              <w:rPr>
                <w:rFonts w:ascii="Arial" w:hAnsi="Arial" w:cs="Arial"/>
                <w:sz w:val="20"/>
                <w:szCs w:val="20"/>
              </w:rPr>
              <w:t>ab studies</w:t>
            </w:r>
          </w:p>
          <w:p w14:paraId="21A574E3" w14:textId="44AC68CB" w:rsidR="00A677D0" w:rsidRPr="00A677D0" w:rsidRDefault="003216C3" w:rsidP="00D072C3">
            <w:pPr>
              <w:numPr>
                <w:ilvl w:val="0"/>
                <w:numId w:val="11"/>
              </w:numPr>
              <w:rPr>
                <w:rFonts w:ascii="Arial" w:hAnsi="Arial" w:cs="Arial"/>
                <w:sz w:val="20"/>
                <w:szCs w:val="20"/>
              </w:rPr>
            </w:pPr>
            <w:r>
              <w:rPr>
                <w:rFonts w:ascii="Arial" w:hAnsi="Arial" w:cs="Arial"/>
                <w:sz w:val="20"/>
                <w:szCs w:val="20"/>
              </w:rPr>
              <w:t>s</w:t>
            </w:r>
            <w:r w:rsidR="00A677D0" w:rsidRPr="00A677D0">
              <w:rPr>
                <w:rFonts w:ascii="Arial" w:hAnsi="Arial" w:cs="Arial"/>
                <w:sz w:val="20"/>
                <w:szCs w:val="20"/>
              </w:rPr>
              <w:t>elf-reports/psychometric tests</w:t>
            </w:r>
          </w:p>
          <w:p w14:paraId="6381E348" w14:textId="311F9219" w:rsidR="00A677D0" w:rsidRPr="00A677D0" w:rsidRDefault="003216C3" w:rsidP="00D072C3">
            <w:pPr>
              <w:numPr>
                <w:ilvl w:val="0"/>
                <w:numId w:val="11"/>
              </w:numPr>
              <w:rPr>
                <w:rFonts w:ascii="Arial" w:hAnsi="Arial" w:cs="Arial"/>
                <w:sz w:val="20"/>
                <w:szCs w:val="20"/>
              </w:rPr>
            </w:pPr>
            <w:r>
              <w:rPr>
                <w:rFonts w:ascii="Arial" w:hAnsi="Arial" w:cs="Arial"/>
                <w:sz w:val="20"/>
                <w:szCs w:val="20"/>
              </w:rPr>
              <w:t>i</w:t>
            </w:r>
            <w:r w:rsidR="00A677D0" w:rsidRPr="00A677D0">
              <w:rPr>
                <w:rFonts w:ascii="Arial" w:hAnsi="Arial" w:cs="Arial"/>
                <w:sz w:val="20"/>
                <w:szCs w:val="20"/>
              </w:rPr>
              <w:t>ndependent measures design and allocation of participants</w:t>
            </w:r>
          </w:p>
          <w:p w14:paraId="08F9318D" w14:textId="0E8F9F43" w:rsidR="00A677D0" w:rsidRPr="00A677D0" w:rsidRDefault="003216C3" w:rsidP="00D072C3">
            <w:pPr>
              <w:numPr>
                <w:ilvl w:val="0"/>
                <w:numId w:val="11"/>
              </w:numPr>
              <w:rPr>
                <w:rFonts w:ascii="Arial" w:hAnsi="Arial" w:cs="Arial"/>
                <w:sz w:val="20"/>
                <w:szCs w:val="20"/>
              </w:rPr>
            </w:pPr>
            <w:r>
              <w:rPr>
                <w:rFonts w:ascii="Arial" w:hAnsi="Arial" w:cs="Arial"/>
                <w:sz w:val="20"/>
                <w:szCs w:val="20"/>
              </w:rPr>
              <w:t>e</w:t>
            </w:r>
            <w:r w:rsidR="00A677D0" w:rsidRPr="00A677D0">
              <w:rPr>
                <w:rFonts w:ascii="Arial" w:hAnsi="Arial" w:cs="Arial"/>
                <w:sz w:val="20"/>
                <w:szCs w:val="20"/>
              </w:rPr>
              <w:t>thics</w:t>
            </w:r>
            <w:r>
              <w:rPr>
                <w:rFonts w:ascii="Arial" w:hAnsi="Arial" w:cs="Arial"/>
                <w:sz w:val="20"/>
                <w:szCs w:val="20"/>
              </w:rPr>
              <w:t>.</w:t>
            </w:r>
          </w:p>
          <w:p w14:paraId="400D2BF3" w14:textId="4D1FE527" w:rsidR="00A677D0" w:rsidRPr="00F27B3A" w:rsidRDefault="00A677D0" w:rsidP="008B7AFF">
            <w:pPr>
              <w:spacing w:before="120" w:after="120"/>
              <w:rPr>
                <w:rFonts w:ascii="Arial" w:hAnsi="Arial" w:cs="Arial"/>
                <w:sz w:val="20"/>
                <w:szCs w:val="20"/>
                <w:lang w:val="en-US"/>
              </w:rPr>
            </w:pPr>
            <w:r w:rsidRPr="00A677D0">
              <w:rPr>
                <w:rFonts w:ascii="Arial" w:hAnsi="Arial" w:cs="Arial"/>
                <w:sz w:val="20"/>
                <w:szCs w:val="20"/>
              </w:rPr>
              <w:t xml:space="preserve">Learners create paragraphs to capture the strengths and weaknesses of longitudinal studies and practice the ‘PEEL’ structure to effectively identify, explain, illustrate and link each strength and weakness to this </w:t>
            </w:r>
            <w:r w:rsidRPr="00F27B3A">
              <w:rPr>
                <w:rFonts w:ascii="Arial" w:hAnsi="Arial" w:cs="Arial"/>
                <w:sz w:val="20"/>
                <w:szCs w:val="20"/>
              </w:rPr>
              <w:t>study</w:t>
            </w:r>
            <w:r w:rsidR="00F27B3A" w:rsidRPr="00F27B3A">
              <w:rPr>
                <w:rFonts w:ascii="Arial" w:hAnsi="Arial" w:cs="Arial"/>
                <w:sz w:val="20"/>
                <w:szCs w:val="20"/>
                <w:lang w:val="en-US"/>
              </w:rPr>
              <w:t xml:space="preserve"> in relation to </w:t>
            </w:r>
            <w:r w:rsidR="00F27B3A" w:rsidRPr="00F27B3A">
              <w:rPr>
                <w:rFonts w:ascii="Arial" w:hAnsi="Arial" w:cs="Arial"/>
                <w:sz w:val="20"/>
                <w:szCs w:val="20"/>
              </w:rPr>
              <w:t>tests/tasks</w:t>
            </w:r>
            <w:r w:rsidR="00F27B3A">
              <w:rPr>
                <w:rFonts w:ascii="Arial" w:hAnsi="Arial" w:cs="Arial"/>
                <w:sz w:val="20"/>
                <w:szCs w:val="20"/>
                <w:lang w:val="en-US"/>
              </w:rPr>
              <w:t xml:space="preserve">, the </w:t>
            </w:r>
            <w:r w:rsidR="00F27B3A" w:rsidRPr="00F27B3A">
              <w:rPr>
                <w:rFonts w:ascii="Arial" w:hAnsi="Arial" w:cs="Arial"/>
                <w:sz w:val="20"/>
                <w:szCs w:val="20"/>
              </w:rPr>
              <w:t>scoring</w:t>
            </w:r>
            <w:r w:rsidR="00F27B3A">
              <w:rPr>
                <w:rFonts w:ascii="Arial" w:hAnsi="Arial" w:cs="Arial"/>
                <w:sz w:val="20"/>
                <w:szCs w:val="20"/>
                <w:lang w:val="en-US"/>
              </w:rPr>
              <w:t xml:space="preserve"> of the DV; the</w:t>
            </w:r>
            <w:r w:rsidR="00F27B3A" w:rsidRPr="00F27B3A">
              <w:rPr>
                <w:rFonts w:ascii="Arial" w:hAnsi="Arial" w:cs="Arial"/>
                <w:sz w:val="20"/>
                <w:szCs w:val="20"/>
              </w:rPr>
              <w:t xml:space="preserve"> frequency/interval </w:t>
            </w:r>
            <w:r w:rsidR="00F27B3A">
              <w:rPr>
                <w:rFonts w:ascii="Arial" w:hAnsi="Arial" w:cs="Arial"/>
                <w:sz w:val="20"/>
                <w:szCs w:val="20"/>
                <w:lang w:val="en-US"/>
              </w:rPr>
              <w:t xml:space="preserve">between testing times; </w:t>
            </w:r>
            <w:r w:rsidR="00F27B3A" w:rsidRPr="00F27B3A">
              <w:rPr>
                <w:rFonts w:ascii="Arial" w:hAnsi="Arial" w:cs="Arial"/>
                <w:sz w:val="20"/>
                <w:szCs w:val="20"/>
              </w:rPr>
              <w:t xml:space="preserve">re-contacting of participants (for repeated testing) </w:t>
            </w:r>
            <w:r w:rsidR="00F27B3A">
              <w:rPr>
                <w:rFonts w:ascii="Arial" w:hAnsi="Arial" w:cs="Arial"/>
                <w:sz w:val="20"/>
                <w:szCs w:val="20"/>
                <w:lang w:val="en-US"/>
              </w:rPr>
              <w:t xml:space="preserve">and the </w:t>
            </w:r>
            <w:r w:rsidR="00F27B3A" w:rsidRPr="00F27B3A">
              <w:rPr>
                <w:rFonts w:ascii="Arial" w:hAnsi="Arial" w:cs="Arial"/>
                <w:sz w:val="20"/>
                <w:szCs w:val="20"/>
              </w:rPr>
              <w:t>controls/standardisation</w:t>
            </w:r>
            <w:r w:rsidR="00F27B3A">
              <w:rPr>
                <w:rFonts w:ascii="Arial" w:hAnsi="Arial" w:cs="Arial"/>
                <w:sz w:val="20"/>
                <w:szCs w:val="20"/>
                <w:lang w:val="en-US"/>
              </w:rPr>
              <w:t xml:space="preserve"> measures.</w:t>
            </w:r>
          </w:p>
          <w:p w14:paraId="2A5D17F2" w14:textId="54DD3A05" w:rsidR="00A677D0" w:rsidRPr="00A677D0" w:rsidRDefault="00DD5528" w:rsidP="008B7AFF">
            <w:pPr>
              <w:spacing w:before="120" w:after="120"/>
              <w:rPr>
                <w:rFonts w:ascii="Arial" w:hAnsi="Arial" w:cs="Arial"/>
                <w:sz w:val="20"/>
                <w:szCs w:val="20"/>
              </w:rPr>
            </w:pPr>
            <w:r>
              <w:rPr>
                <w:rFonts w:ascii="Arial" w:hAnsi="Arial" w:cs="Arial"/>
                <w:sz w:val="20"/>
                <w:szCs w:val="20"/>
              </w:rPr>
              <w:t>L</w:t>
            </w:r>
            <w:r w:rsidR="00A677D0" w:rsidRPr="00A677D0">
              <w:rPr>
                <w:rFonts w:ascii="Arial" w:hAnsi="Arial" w:cs="Arial"/>
                <w:sz w:val="20"/>
                <w:szCs w:val="20"/>
              </w:rPr>
              <w:t>earners repeat the process above independently for the use of technical equipment and guide, supplement and check for understanding.</w:t>
            </w:r>
            <w:r w:rsidR="004C01E2">
              <w:rPr>
                <w:rFonts w:ascii="Arial" w:hAnsi="Arial" w:cs="Arial"/>
                <w:sz w:val="20"/>
                <w:szCs w:val="20"/>
              </w:rPr>
              <w:t xml:space="preserve"> </w:t>
            </w:r>
            <w:r w:rsidR="00EF3F94">
              <w:rPr>
                <w:rFonts w:ascii="Arial" w:hAnsi="Arial" w:cs="Arial"/>
                <w:sz w:val="20"/>
                <w:szCs w:val="20"/>
              </w:rPr>
              <w:t>Learners</w:t>
            </w:r>
            <w:r w:rsidR="00A677D0" w:rsidRPr="00A677D0">
              <w:rPr>
                <w:rFonts w:ascii="Arial" w:hAnsi="Arial" w:cs="Arial"/>
                <w:sz w:val="20"/>
                <w:szCs w:val="20"/>
              </w:rPr>
              <w:t xml:space="preserve"> list all the reasons why </w:t>
            </w:r>
            <w:r w:rsidR="004C01E2">
              <w:rPr>
                <w:rFonts w:ascii="Arial" w:hAnsi="Arial" w:cs="Arial"/>
                <w:sz w:val="20"/>
                <w:szCs w:val="20"/>
              </w:rPr>
              <w:t>this process</w:t>
            </w:r>
            <w:r w:rsidR="00A677D0" w:rsidRPr="00A677D0">
              <w:rPr>
                <w:rFonts w:ascii="Arial" w:hAnsi="Arial" w:cs="Arial"/>
                <w:sz w:val="20"/>
                <w:szCs w:val="20"/>
              </w:rPr>
              <w:t xml:space="preserve"> could be considered useful and reasons which could detract from its usefulness.</w:t>
            </w:r>
            <w:r w:rsidR="00121489" w:rsidRPr="00A677D0">
              <w:rPr>
                <w:rFonts w:ascii="Arial" w:hAnsi="Arial" w:cs="Arial"/>
                <w:b/>
                <w:bCs/>
                <w:sz w:val="20"/>
                <w:szCs w:val="20"/>
              </w:rPr>
              <w:t xml:space="preserve"> (I)</w:t>
            </w:r>
          </w:p>
          <w:p w14:paraId="76E342B7" w14:textId="30592F9D" w:rsidR="00A677D0" w:rsidRPr="00A677D0" w:rsidRDefault="00A677D0" w:rsidP="008B7AFF">
            <w:pPr>
              <w:spacing w:before="120"/>
              <w:rPr>
                <w:rFonts w:ascii="Arial" w:hAnsi="Arial" w:cs="Arial"/>
                <w:sz w:val="20"/>
                <w:szCs w:val="20"/>
              </w:rPr>
            </w:pPr>
            <w:r w:rsidRPr="00A677D0">
              <w:rPr>
                <w:rFonts w:ascii="Arial" w:hAnsi="Arial" w:cs="Arial"/>
                <w:sz w:val="20"/>
                <w:szCs w:val="20"/>
              </w:rPr>
              <w:t>Divide the class into groups and distribute a variety of specimen Paper 2 questions and ask learners to use the format of the questions to check the knowledge, understanding and exam techniques to effectively answer the three biological studies they have covered to date.</w:t>
            </w:r>
            <w:r w:rsidR="00121489" w:rsidRPr="00A677D0">
              <w:rPr>
                <w:rFonts w:ascii="Arial" w:hAnsi="Arial" w:cs="Arial"/>
                <w:b/>
                <w:bCs/>
                <w:sz w:val="20"/>
                <w:szCs w:val="20"/>
              </w:rPr>
              <w:t xml:space="preserve"> (F)</w:t>
            </w:r>
          </w:p>
        </w:tc>
      </w:tr>
      <w:tr w:rsidR="00A677D0" w:rsidRPr="00A677D0" w14:paraId="1B5482AD" w14:textId="77777777" w:rsidTr="00AA0E58">
        <w:tc>
          <w:tcPr>
            <w:tcW w:w="10200"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556EEBAF" w14:textId="77777777" w:rsidR="00A677D0" w:rsidRPr="00A677D0" w:rsidRDefault="00A677D0" w:rsidP="00EF3F94">
            <w:pPr>
              <w:contextualSpacing/>
              <w:rPr>
                <w:rFonts w:ascii="Arial" w:hAnsi="Arial" w:cs="Arial"/>
                <w:b/>
                <w:color w:val="FFFFFF"/>
                <w:sz w:val="20"/>
                <w:szCs w:val="20"/>
              </w:rPr>
            </w:pPr>
            <w:r w:rsidRPr="00A677D0">
              <w:rPr>
                <w:rFonts w:ascii="Arial" w:hAnsi="Arial" w:cs="Arial"/>
                <w:b/>
                <w:color w:val="FFFFFF"/>
                <w:sz w:val="20"/>
                <w:szCs w:val="20"/>
              </w:rPr>
              <w:lastRenderedPageBreak/>
              <w:t>Past and specimen papers</w:t>
            </w:r>
          </w:p>
        </w:tc>
      </w:tr>
      <w:tr w:rsidR="00A677D0" w:rsidRPr="00A677D0" w14:paraId="0C606661" w14:textId="77777777" w:rsidTr="00AA0E58">
        <w:tc>
          <w:tcPr>
            <w:tcW w:w="10200" w:type="dxa"/>
            <w:gridSpan w:val="3"/>
            <w:tcBorders>
              <w:top w:val="single" w:sz="4" w:space="0" w:color="E21951"/>
              <w:left w:val="single" w:sz="4" w:space="0" w:color="E21951"/>
              <w:bottom w:val="single" w:sz="4" w:space="0" w:color="E21951"/>
              <w:right w:val="single" w:sz="4" w:space="0" w:color="E21951"/>
            </w:tcBorders>
            <w:hideMark/>
          </w:tcPr>
          <w:p w14:paraId="1425E21E" w14:textId="17AED96A" w:rsidR="00A677D0" w:rsidRPr="006F6953" w:rsidRDefault="006F6953" w:rsidP="00A677D0">
            <w:pPr>
              <w:rPr>
                <w:rFonts w:ascii="Arial" w:eastAsia="MS ??" w:hAnsi="Arial"/>
                <w:b/>
                <w:sz w:val="20"/>
                <w:szCs w:val="20"/>
                <w:lang w:eastAsia="en-US"/>
              </w:rPr>
            </w:pPr>
            <w:r w:rsidRPr="006F6953">
              <w:rPr>
                <w:rFonts w:ascii="Arial" w:eastAsia="MS ??" w:hAnsi="Arial" w:cs="Arial"/>
                <w:sz w:val="20"/>
                <w:szCs w:val="20"/>
              </w:rPr>
              <w:t xml:space="preserve">Past/specimen papers and mark schemes are available to download from the </w:t>
            </w:r>
            <w:hyperlink r:id="rId77" w:history="1">
              <w:r w:rsidRPr="006F6953">
                <w:rPr>
                  <w:rFonts w:ascii="Arial" w:eastAsia="MS ??" w:hAnsi="Arial"/>
                  <w:color w:val="4A4A4A"/>
                  <w:sz w:val="20"/>
                  <w:szCs w:val="20"/>
                  <w:u w:val="single"/>
                  <w:lang w:eastAsia="en-US"/>
                </w:rPr>
                <w:t>School Support Hub</w:t>
              </w:r>
            </w:hyperlink>
            <w:r w:rsidRPr="006F6953">
              <w:rPr>
                <w:rFonts w:ascii="Arial" w:eastAsia="MS ??" w:hAnsi="Arial"/>
                <w:color w:val="4A4A4A"/>
                <w:sz w:val="20"/>
                <w:szCs w:val="20"/>
                <w:lang w:eastAsia="en-US"/>
              </w:rPr>
              <w:t xml:space="preserve"> </w:t>
            </w:r>
            <w:r w:rsidRPr="006F6953">
              <w:rPr>
                <w:rFonts w:ascii="Arial" w:eastAsia="MS ??" w:hAnsi="Arial"/>
                <w:b/>
                <w:sz w:val="20"/>
                <w:szCs w:val="20"/>
                <w:lang w:eastAsia="en-US"/>
              </w:rPr>
              <w:t>(F)</w:t>
            </w:r>
          </w:p>
        </w:tc>
      </w:tr>
    </w:tbl>
    <w:p w14:paraId="242126BC" w14:textId="77777777" w:rsidR="0067183D" w:rsidRDefault="0067183D" w:rsidP="00573AA7">
      <w:pPr>
        <w:pStyle w:val="Heading1"/>
        <w:sectPr w:rsidR="0067183D" w:rsidSect="00F72458">
          <w:headerReference w:type="even" r:id="rId78"/>
          <w:footerReference w:type="even" r:id="rId79"/>
          <w:pgSz w:w="16838" w:h="11906" w:orient="landscape"/>
          <w:pgMar w:top="1134" w:right="1134" w:bottom="284" w:left="1134" w:header="567" w:footer="567" w:gutter="0"/>
          <w:cols w:space="708"/>
          <w:docGrid w:linePitch="360"/>
        </w:sectPr>
      </w:pPr>
    </w:p>
    <w:p w14:paraId="02CBE8AC" w14:textId="6884742C" w:rsidR="00573AA7" w:rsidRPr="00393536" w:rsidRDefault="007610C5" w:rsidP="00573AA7">
      <w:pPr>
        <w:pStyle w:val="Heading1"/>
      </w:pPr>
      <w:bookmarkStart w:id="9" w:name="_Toc177384353"/>
      <w:r>
        <w:lastRenderedPageBreak/>
        <w:t>3</w:t>
      </w:r>
      <w:r w:rsidR="006640A6">
        <w:t>.</w:t>
      </w:r>
      <w:r>
        <w:t xml:space="preserve"> </w:t>
      </w:r>
      <w:r w:rsidR="006F3AEE">
        <w:t xml:space="preserve">Cognitive </w:t>
      </w:r>
      <w:r w:rsidR="00FC099C">
        <w:t>a</w:t>
      </w:r>
      <w:r w:rsidR="006F3AEE">
        <w:t>pproach</w:t>
      </w:r>
      <w:bookmarkEnd w:id="9"/>
    </w:p>
    <w:tbl>
      <w:tblPr>
        <w:tblW w:w="14595"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127"/>
        <w:gridCol w:w="2268"/>
        <w:gridCol w:w="10200"/>
      </w:tblGrid>
      <w:tr w:rsidR="00B1663A" w:rsidRPr="00B1663A" w14:paraId="03E0992F" w14:textId="77777777" w:rsidTr="00346F8E">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09026846" w14:textId="67945151" w:rsidR="00B1663A" w:rsidRPr="00B1663A" w:rsidRDefault="00B1663A" w:rsidP="004473FE">
            <w:pPr>
              <w:rPr>
                <w:rFonts w:ascii="Arial" w:hAnsi="Arial" w:cs="Arial"/>
                <w:b/>
                <w:color w:val="FFFFFF" w:themeColor="background1"/>
                <w:sz w:val="20"/>
                <w:szCs w:val="20"/>
              </w:rPr>
            </w:pPr>
            <w:r w:rsidRPr="00B1663A">
              <w:rPr>
                <w:rFonts w:ascii="Arial" w:hAnsi="Arial" w:cs="Arial"/>
                <w:b/>
                <w:color w:val="FFFFFF" w:themeColor="background1"/>
                <w:sz w:val="20"/>
                <w:szCs w:val="20"/>
              </w:rPr>
              <w:t>Syllabus ref.</w:t>
            </w:r>
            <w:r w:rsidR="006C2FBB">
              <w:rPr>
                <w:rFonts w:ascii="Arial" w:hAnsi="Arial" w:cs="Arial"/>
                <w:b/>
                <w:color w:val="FFFFFF" w:themeColor="background1"/>
                <w:sz w:val="20"/>
                <w:szCs w:val="20"/>
              </w:rPr>
              <w:t xml:space="preserve"> and</w:t>
            </w:r>
            <w:r w:rsidRPr="00B1663A">
              <w:rPr>
                <w:rFonts w:ascii="Arial" w:hAnsi="Arial" w:cs="Arial"/>
                <w:b/>
                <w:color w:val="FFFFFF" w:themeColor="background1"/>
                <w:sz w:val="20"/>
                <w:szCs w:val="20"/>
              </w:rPr>
              <w:t xml:space="preserve"> Key Concepts (KC)</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3C66EC78" w14:textId="77777777" w:rsidR="00B1663A" w:rsidRPr="00B1663A" w:rsidRDefault="00B1663A" w:rsidP="004473FE">
            <w:pPr>
              <w:rPr>
                <w:rFonts w:ascii="Arial" w:hAnsi="Arial" w:cs="Arial"/>
                <w:b/>
                <w:color w:val="FFFFFF" w:themeColor="background1"/>
                <w:sz w:val="20"/>
                <w:szCs w:val="20"/>
              </w:rPr>
            </w:pPr>
            <w:r w:rsidRPr="00B1663A">
              <w:rPr>
                <w:rFonts w:ascii="Arial" w:hAnsi="Arial" w:cs="Arial"/>
                <w:b/>
                <w:color w:val="FFFFFF" w:themeColor="background1"/>
                <w:sz w:val="20"/>
                <w:szCs w:val="20"/>
              </w:rPr>
              <w:t>Learning objectives</w:t>
            </w:r>
          </w:p>
        </w:tc>
        <w:tc>
          <w:tcPr>
            <w:tcW w:w="10200"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538A836C" w14:textId="40007701" w:rsidR="00B1663A" w:rsidRPr="00B1663A" w:rsidRDefault="00B1663A" w:rsidP="004473FE">
            <w:pPr>
              <w:rPr>
                <w:rFonts w:ascii="Arial" w:hAnsi="Arial" w:cs="Arial"/>
                <w:b/>
                <w:color w:val="FFFFFF" w:themeColor="background1"/>
                <w:sz w:val="20"/>
                <w:szCs w:val="20"/>
              </w:rPr>
            </w:pPr>
            <w:r w:rsidRPr="00B1663A">
              <w:rPr>
                <w:rFonts w:ascii="Arial" w:hAnsi="Arial" w:cs="Arial"/>
                <w:b/>
                <w:color w:val="FFFFFF" w:themeColor="background1"/>
                <w:sz w:val="20"/>
                <w:szCs w:val="20"/>
              </w:rPr>
              <w:t>Suggested teaching activities</w:t>
            </w:r>
          </w:p>
        </w:tc>
      </w:tr>
      <w:tr w:rsidR="00B1663A" w:rsidRPr="00B1663A" w14:paraId="1C041AE6"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0ADB6152" w14:textId="592E92B4" w:rsidR="00B1663A" w:rsidRPr="00B1663A" w:rsidRDefault="00B1663A" w:rsidP="00D22D5B">
            <w:pPr>
              <w:rPr>
                <w:rFonts w:ascii="Arial" w:hAnsi="Arial" w:cs="Arial"/>
                <w:iCs/>
                <w:sz w:val="20"/>
                <w:szCs w:val="20"/>
              </w:rPr>
            </w:pPr>
            <w:r w:rsidRPr="00B1663A">
              <w:rPr>
                <w:rFonts w:ascii="Arial" w:hAnsi="Arial" w:cs="Arial"/>
                <w:iCs/>
                <w:sz w:val="20"/>
                <w:szCs w:val="20"/>
              </w:rPr>
              <w:t xml:space="preserve">Cognitive </w:t>
            </w:r>
            <w:r w:rsidR="00FC099C">
              <w:rPr>
                <w:rFonts w:ascii="Arial" w:hAnsi="Arial" w:cs="Arial"/>
                <w:iCs/>
                <w:sz w:val="20"/>
                <w:szCs w:val="20"/>
              </w:rPr>
              <w:t>a</w:t>
            </w:r>
            <w:r w:rsidRPr="00B1663A">
              <w:rPr>
                <w:rFonts w:ascii="Arial" w:hAnsi="Arial" w:cs="Arial"/>
                <w:iCs/>
                <w:sz w:val="20"/>
                <w:szCs w:val="20"/>
              </w:rPr>
              <w:t>pproach</w:t>
            </w:r>
            <w:r w:rsidR="0018722D">
              <w:rPr>
                <w:rFonts w:ascii="Arial" w:hAnsi="Arial" w:cs="Arial"/>
                <w:iCs/>
                <w:sz w:val="20"/>
                <w:szCs w:val="20"/>
              </w:rPr>
              <w:t xml:space="preserve"> </w:t>
            </w:r>
            <w:r w:rsidR="00FC099C">
              <w:rPr>
                <w:rFonts w:ascii="Arial" w:hAnsi="Arial" w:cs="Arial"/>
                <w:iCs/>
                <w:sz w:val="20"/>
                <w:szCs w:val="20"/>
              </w:rPr>
              <w:t>–</w:t>
            </w:r>
            <w:r w:rsidR="0018722D">
              <w:rPr>
                <w:rFonts w:ascii="Arial" w:hAnsi="Arial" w:cs="Arial"/>
                <w:iCs/>
                <w:sz w:val="20"/>
                <w:szCs w:val="20"/>
              </w:rPr>
              <w:t xml:space="preserve"> background</w:t>
            </w:r>
          </w:p>
          <w:p w14:paraId="1D313D44" w14:textId="73AD93E0" w:rsidR="00544EF1" w:rsidRPr="00B1663A" w:rsidRDefault="00544EF1" w:rsidP="00D22D5B">
            <w:pPr>
              <w:spacing w:before="120"/>
              <w:rPr>
                <w:rFonts w:ascii="Arial" w:hAnsi="Arial" w:cs="Arial"/>
                <w:iCs/>
                <w:sz w:val="20"/>
                <w:szCs w:val="20"/>
              </w:rPr>
            </w:pPr>
            <w:r w:rsidRPr="00B1663A">
              <w:rPr>
                <w:rFonts w:ascii="Arial" w:hAnsi="Arial" w:cs="Arial"/>
                <w:b/>
                <w:bCs/>
                <w:color w:val="E21951"/>
                <w:sz w:val="20"/>
                <w:szCs w:val="20"/>
              </w:rPr>
              <w:t>KC4</w:t>
            </w:r>
          </w:p>
        </w:tc>
        <w:tc>
          <w:tcPr>
            <w:tcW w:w="2268" w:type="dxa"/>
            <w:tcBorders>
              <w:top w:val="single" w:sz="4" w:space="0" w:color="E21951"/>
              <w:left w:val="single" w:sz="4" w:space="0" w:color="E21951"/>
              <w:bottom w:val="single" w:sz="4" w:space="0" w:color="E21951"/>
              <w:right w:val="single" w:sz="4" w:space="0" w:color="E21951"/>
            </w:tcBorders>
          </w:tcPr>
          <w:p w14:paraId="05080F35" w14:textId="77777777" w:rsidR="00B1663A" w:rsidRPr="00B1663A" w:rsidRDefault="00B1663A" w:rsidP="00B1663A">
            <w:pPr>
              <w:rPr>
                <w:rFonts w:ascii="Arial" w:hAnsi="Arial" w:cs="Arial"/>
                <w:sz w:val="20"/>
                <w:szCs w:val="20"/>
              </w:rPr>
            </w:pPr>
            <w:r w:rsidRPr="00B1663A">
              <w:rPr>
                <w:rFonts w:ascii="Arial" w:hAnsi="Arial" w:cs="Arial"/>
                <w:sz w:val="20"/>
                <w:szCs w:val="20"/>
              </w:rPr>
              <w:t>Learners can explain the essential features of the cognitive approach.</w:t>
            </w:r>
          </w:p>
        </w:tc>
        <w:tc>
          <w:tcPr>
            <w:tcW w:w="10200" w:type="dxa"/>
            <w:tcBorders>
              <w:top w:val="single" w:sz="4" w:space="0" w:color="E21951"/>
              <w:left w:val="single" w:sz="4" w:space="0" w:color="E21951"/>
              <w:bottom w:val="single" w:sz="4" w:space="0" w:color="E21951"/>
              <w:right w:val="single" w:sz="4" w:space="0" w:color="E21951"/>
            </w:tcBorders>
          </w:tcPr>
          <w:p w14:paraId="213C0BE5" w14:textId="226CFE8C" w:rsidR="00B1663A" w:rsidRPr="0086685C" w:rsidRDefault="0034722F" w:rsidP="0096713B">
            <w:pPr>
              <w:spacing w:after="120"/>
              <w:rPr>
                <w:rFonts w:ascii="Arial" w:hAnsi="Arial" w:cs="Arial"/>
                <w:iCs/>
                <w:sz w:val="20"/>
                <w:szCs w:val="20"/>
              </w:rPr>
            </w:pPr>
            <w:r>
              <w:rPr>
                <w:rFonts w:ascii="Arial" w:hAnsi="Arial" w:cs="Arial"/>
                <w:iCs/>
                <w:sz w:val="20"/>
                <w:szCs w:val="20"/>
              </w:rPr>
              <w:t>L</w:t>
            </w:r>
            <w:r w:rsidR="00B1663A" w:rsidRPr="0086685C">
              <w:rPr>
                <w:rFonts w:ascii="Arial" w:hAnsi="Arial" w:cs="Arial"/>
                <w:iCs/>
                <w:sz w:val="20"/>
                <w:szCs w:val="20"/>
              </w:rPr>
              <w:t xml:space="preserve">earners create </w:t>
            </w:r>
            <w:r>
              <w:rPr>
                <w:rFonts w:ascii="Arial" w:hAnsi="Arial" w:cs="Arial"/>
                <w:iCs/>
                <w:sz w:val="20"/>
                <w:szCs w:val="20"/>
              </w:rPr>
              <w:t xml:space="preserve">a </w:t>
            </w:r>
            <w:r w:rsidR="00B1663A" w:rsidRPr="0086685C">
              <w:rPr>
                <w:rFonts w:ascii="Arial" w:hAnsi="Arial" w:cs="Arial"/>
                <w:iCs/>
                <w:sz w:val="20"/>
                <w:szCs w:val="20"/>
              </w:rPr>
              <w:t>diagram of how a computer works</w:t>
            </w:r>
            <w:r>
              <w:rPr>
                <w:rFonts w:ascii="Arial" w:hAnsi="Arial" w:cs="Arial"/>
                <w:iCs/>
                <w:sz w:val="20"/>
                <w:szCs w:val="20"/>
              </w:rPr>
              <w:t xml:space="preserve"> and</w:t>
            </w:r>
            <w:r w:rsidR="00B1663A" w:rsidRPr="0086685C">
              <w:rPr>
                <w:rFonts w:ascii="Arial" w:hAnsi="Arial" w:cs="Arial"/>
                <w:iCs/>
                <w:sz w:val="20"/>
                <w:szCs w:val="20"/>
              </w:rPr>
              <w:t xml:space="preserve"> consider the analogy that their mind works ‘like a computer’</w:t>
            </w:r>
            <w:r w:rsidR="002A5F5A">
              <w:rPr>
                <w:rFonts w:ascii="Arial" w:hAnsi="Arial" w:cs="Arial"/>
                <w:iCs/>
                <w:sz w:val="20"/>
                <w:szCs w:val="20"/>
              </w:rPr>
              <w:t>. S</w:t>
            </w:r>
            <w:r w:rsidR="00B1663A" w:rsidRPr="0086685C">
              <w:rPr>
                <w:rFonts w:ascii="Arial" w:hAnsi="Arial" w:cs="Arial"/>
                <w:iCs/>
                <w:sz w:val="20"/>
                <w:szCs w:val="20"/>
              </w:rPr>
              <w:t>ee if they can identify any strengths or weaknesses of adopting that model.</w:t>
            </w:r>
          </w:p>
          <w:p w14:paraId="1797E2FA" w14:textId="5EE43423" w:rsidR="00B1663A" w:rsidRPr="0086685C" w:rsidRDefault="00B1663A" w:rsidP="00346F8E">
            <w:pPr>
              <w:spacing w:before="120" w:after="120"/>
              <w:rPr>
                <w:rFonts w:ascii="Arial" w:hAnsi="Arial" w:cs="Arial"/>
                <w:iCs/>
                <w:sz w:val="20"/>
                <w:szCs w:val="20"/>
              </w:rPr>
            </w:pPr>
            <w:r w:rsidRPr="0086685C">
              <w:rPr>
                <w:rFonts w:ascii="Arial" w:hAnsi="Arial" w:cs="Arial"/>
                <w:iCs/>
                <w:sz w:val="20"/>
                <w:szCs w:val="20"/>
              </w:rPr>
              <w:t>Learners generate and list various mental processes/mental aspects.</w:t>
            </w:r>
          </w:p>
          <w:p w14:paraId="358AFF11" w14:textId="04F8EF35" w:rsidR="00B1663A" w:rsidRPr="0096713B" w:rsidRDefault="00B1663A" w:rsidP="00346F8E">
            <w:pPr>
              <w:spacing w:before="120" w:after="120"/>
              <w:rPr>
                <w:rFonts w:ascii="Arial" w:hAnsi="Arial" w:cs="Arial"/>
                <w:iCs/>
                <w:color w:val="4B4B4B"/>
                <w:sz w:val="20"/>
                <w:szCs w:val="20"/>
              </w:rPr>
            </w:pPr>
            <w:r w:rsidRPr="0086685C">
              <w:rPr>
                <w:rFonts w:ascii="Arial" w:hAnsi="Arial" w:cs="Arial"/>
                <w:iCs/>
                <w:sz w:val="20"/>
                <w:szCs w:val="20"/>
              </w:rPr>
              <w:t xml:space="preserve">Share a </w:t>
            </w:r>
            <w:r w:rsidRPr="0086685C">
              <w:rPr>
                <w:rFonts w:ascii="Arial" w:hAnsi="Arial" w:cs="Arial"/>
                <w:sz w:val="20"/>
                <w:szCs w:val="20"/>
              </w:rPr>
              <w:t xml:space="preserve">video </w:t>
            </w:r>
            <w:r w:rsidRPr="0086685C">
              <w:rPr>
                <w:rFonts w:ascii="Arial" w:hAnsi="Arial" w:cs="Arial"/>
                <w:iCs/>
                <w:sz w:val="20"/>
                <w:szCs w:val="20"/>
              </w:rPr>
              <w:t xml:space="preserve">on the emergence and justification for the cognitive approach. Learners can add anything new to their notes which can be accessed at: </w:t>
            </w:r>
            <w:hyperlink r:id="rId80" w:history="1">
              <w:r w:rsidR="00B221AA" w:rsidRPr="0096713B">
                <w:rPr>
                  <w:rFonts w:ascii="Arial" w:hAnsi="Arial" w:cs="Arial"/>
                  <w:iCs/>
                  <w:color w:val="4B4B4B"/>
                  <w:sz w:val="20"/>
                  <w:szCs w:val="20"/>
                  <w:u w:val="single"/>
                </w:rPr>
                <w:t>www.</w:t>
              </w:r>
              <w:r w:rsidRPr="0096713B">
                <w:rPr>
                  <w:rFonts w:ascii="Arial" w:hAnsi="Arial" w:cs="Arial"/>
                  <w:iCs/>
                  <w:color w:val="4B4B4B"/>
                  <w:sz w:val="20"/>
                  <w:szCs w:val="20"/>
                  <w:u w:val="single"/>
                </w:rPr>
                <w:t>youtube.com/watch?v=VcaAVWtP48A</w:t>
              </w:r>
            </w:hyperlink>
          </w:p>
          <w:p w14:paraId="1F51B11B" w14:textId="408E0D81" w:rsidR="00B1663A" w:rsidRPr="00B1663A" w:rsidRDefault="00B1663A" w:rsidP="0096713B">
            <w:pPr>
              <w:spacing w:before="120"/>
              <w:rPr>
                <w:rFonts w:ascii="Arial" w:hAnsi="Arial" w:cs="Arial"/>
                <w:sz w:val="20"/>
                <w:szCs w:val="20"/>
              </w:rPr>
            </w:pPr>
            <w:r w:rsidRPr="0086685C">
              <w:rPr>
                <w:rFonts w:ascii="Arial" w:hAnsi="Arial" w:cs="Arial"/>
                <w:iCs/>
                <w:sz w:val="20"/>
                <w:szCs w:val="20"/>
              </w:rPr>
              <w:t xml:space="preserve">Learners can access a fairly straightforward </w:t>
            </w:r>
            <w:r w:rsidRPr="0086685C">
              <w:rPr>
                <w:rFonts w:ascii="Arial" w:hAnsi="Arial" w:cs="Arial"/>
                <w:sz w:val="20"/>
                <w:szCs w:val="20"/>
              </w:rPr>
              <w:t xml:space="preserve">write-up </w:t>
            </w:r>
            <w:r w:rsidRPr="0086685C">
              <w:rPr>
                <w:rFonts w:ascii="Arial" w:hAnsi="Arial" w:cs="Arial"/>
                <w:iCs/>
                <w:sz w:val="20"/>
                <w:szCs w:val="20"/>
              </w:rPr>
              <w:t xml:space="preserve">of the Cognitive </w:t>
            </w:r>
            <w:r w:rsidR="00C62F88">
              <w:rPr>
                <w:rFonts w:ascii="Arial" w:hAnsi="Arial" w:cs="Arial"/>
                <w:iCs/>
                <w:sz w:val="20"/>
                <w:szCs w:val="20"/>
              </w:rPr>
              <w:t>a</w:t>
            </w:r>
            <w:r w:rsidRPr="0086685C">
              <w:rPr>
                <w:rFonts w:ascii="Arial" w:hAnsi="Arial" w:cs="Arial"/>
                <w:iCs/>
                <w:sz w:val="20"/>
                <w:szCs w:val="20"/>
              </w:rPr>
              <w:t>pproach at</w:t>
            </w:r>
            <w:r w:rsidR="000D6C29">
              <w:rPr>
                <w:rFonts w:ascii="Arial" w:hAnsi="Arial" w:cs="Arial"/>
                <w:iCs/>
                <w:sz w:val="20"/>
                <w:szCs w:val="20"/>
              </w:rPr>
              <w:t>:</w:t>
            </w:r>
            <w:r w:rsidRPr="0086685C">
              <w:rPr>
                <w:rFonts w:ascii="Arial" w:hAnsi="Arial" w:cs="Arial"/>
                <w:iCs/>
                <w:sz w:val="20"/>
                <w:szCs w:val="20"/>
              </w:rPr>
              <w:t xml:space="preserve"> </w:t>
            </w:r>
            <w:hyperlink r:id="rId81" w:history="1">
              <w:r w:rsidR="00B221AA" w:rsidRPr="0096713B">
                <w:rPr>
                  <w:rFonts w:ascii="Arial" w:hAnsi="Arial" w:cs="Arial"/>
                  <w:iCs/>
                  <w:color w:val="4B4B4B"/>
                  <w:sz w:val="20"/>
                  <w:szCs w:val="20"/>
                  <w:u w:val="single"/>
                </w:rPr>
                <w:t>www.</w:t>
              </w:r>
              <w:r w:rsidRPr="0096713B">
                <w:rPr>
                  <w:rFonts w:ascii="Arial" w:hAnsi="Arial" w:cs="Arial"/>
                  <w:iCs/>
                  <w:color w:val="4B4B4B"/>
                  <w:sz w:val="20"/>
                  <w:szCs w:val="20"/>
                  <w:u w:val="single"/>
                </w:rPr>
                <w:t>tutor2u.net/psychology/reference/the-cognitive-approach</w:t>
              </w:r>
            </w:hyperlink>
            <w:r w:rsidRPr="0086685C">
              <w:rPr>
                <w:rFonts w:ascii="Arial" w:hAnsi="Arial" w:cs="Arial"/>
                <w:iCs/>
                <w:sz w:val="20"/>
                <w:szCs w:val="20"/>
              </w:rPr>
              <w:t xml:space="preserve"> and a more detailed and extensive description </w:t>
            </w:r>
            <w:r w:rsidRPr="0086685C">
              <w:rPr>
                <w:rFonts w:ascii="Arial" w:hAnsi="Arial" w:cs="Arial"/>
                <w:sz w:val="20"/>
                <w:szCs w:val="20"/>
              </w:rPr>
              <w:t xml:space="preserve">available at: </w:t>
            </w:r>
            <w:hyperlink r:id="rId82" w:history="1">
              <w:r w:rsidR="00B221AA" w:rsidRPr="0096713B">
                <w:rPr>
                  <w:rStyle w:val="Hyperlink"/>
                  <w:rFonts w:ascii="Arial" w:hAnsi="Arial" w:cs="Arial"/>
                  <w:color w:val="4B4B4B"/>
                  <w:sz w:val="20"/>
                  <w:szCs w:val="20"/>
                </w:rPr>
                <w:t>www.</w:t>
              </w:r>
              <w:r w:rsidR="00305634" w:rsidRPr="0096713B">
                <w:rPr>
                  <w:rStyle w:val="Hyperlink"/>
                  <w:rFonts w:ascii="Arial" w:hAnsi="Arial" w:cs="Arial"/>
                  <w:color w:val="4B4B4B"/>
                  <w:sz w:val="20"/>
                  <w:szCs w:val="20"/>
                </w:rPr>
                <w:t>simplypsychology.org/cognitive.html</w:t>
              </w:r>
            </w:hyperlink>
            <w:r w:rsidR="00305634">
              <w:rPr>
                <w:rFonts w:ascii="Arial" w:hAnsi="Arial" w:cs="Arial"/>
                <w:sz w:val="20"/>
                <w:szCs w:val="20"/>
              </w:rPr>
              <w:t xml:space="preserve"> </w:t>
            </w:r>
            <w:r w:rsidR="002A5F5A" w:rsidRPr="0086685C">
              <w:rPr>
                <w:rFonts w:ascii="Arial" w:hAnsi="Arial" w:cs="Arial"/>
                <w:b/>
                <w:bCs/>
                <w:iCs/>
                <w:sz w:val="20"/>
                <w:szCs w:val="20"/>
              </w:rPr>
              <w:t>(I)</w:t>
            </w:r>
          </w:p>
        </w:tc>
      </w:tr>
      <w:tr w:rsidR="00B1663A" w:rsidRPr="00B1663A" w14:paraId="395D2F53"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3728B2E2" w14:textId="77777777" w:rsidR="00FC099C" w:rsidRDefault="00B1663A" w:rsidP="00B87D8D">
            <w:pPr>
              <w:spacing w:after="120"/>
              <w:rPr>
                <w:rFonts w:ascii="Arial" w:hAnsi="Arial" w:cs="Arial"/>
                <w:iCs/>
                <w:sz w:val="20"/>
                <w:szCs w:val="20"/>
              </w:rPr>
            </w:pPr>
            <w:r w:rsidRPr="00B1663A">
              <w:rPr>
                <w:rFonts w:ascii="Arial" w:hAnsi="Arial" w:cs="Arial"/>
                <w:sz w:val="20"/>
                <w:szCs w:val="20"/>
              </w:rPr>
              <w:t>Andrade (doodling)</w:t>
            </w:r>
            <w:r w:rsidR="00FC099C">
              <w:rPr>
                <w:rFonts w:ascii="Arial" w:hAnsi="Arial" w:cs="Arial"/>
                <w:sz w:val="20"/>
                <w:szCs w:val="20"/>
              </w:rPr>
              <w:t xml:space="preserve"> </w:t>
            </w:r>
            <w:r w:rsidR="00FC099C">
              <w:rPr>
                <w:rFonts w:ascii="Arial" w:hAnsi="Arial" w:cs="Arial"/>
                <w:iCs/>
                <w:sz w:val="20"/>
                <w:szCs w:val="20"/>
              </w:rPr>
              <w:t>– i</w:t>
            </w:r>
            <w:r w:rsidR="00FC099C" w:rsidRPr="00A677D0">
              <w:rPr>
                <w:rFonts w:ascii="Arial" w:hAnsi="Arial" w:cs="Arial"/>
                <w:iCs/>
                <w:sz w:val="20"/>
                <w:szCs w:val="20"/>
              </w:rPr>
              <w:t>ntroduction</w:t>
            </w:r>
          </w:p>
          <w:p w14:paraId="221820EA" w14:textId="77777777" w:rsidR="00B1663A" w:rsidRPr="00B1663A" w:rsidRDefault="00B1663A" w:rsidP="00B87D8D">
            <w:pPr>
              <w:spacing w:before="120" w:after="120"/>
              <w:rPr>
                <w:rFonts w:ascii="Arial" w:hAnsi="Arial" w:cs="Arial"/>
                <w:sz w:val="20"/>
                <w:szCs w:val="20"/>
              </w:rPr>
            </w:pPr>
            <w:r w:rsidRPr="00B1663A">
              <w:rPr>
                <w:rFonts w:ascii="Arial" w:hAnsi="Arial" w:cs="Arial"/>
                <w:sz w:val="20"/>
                <w:szCs w:val="20"/>
              </w:rPr>
              <w:t>Research methods</w:t>
            </w:r>
          </w:p>
          <w:p w14:paraId="12B3787E" w14:textId="77777777" w:rsidR="00B1663A" w:rsidRPr="00B1663A" w:rsidRDefault="00B1663A" w:rsidP="00B87D8D">
            <w:pPr>
              <w:numPr>
                <w:ilvl w:val="0"/>
                <w:numId w:val="67"/>
              </w:numPr>
              <w:ind w:left="284" w:hanging="284"/>
              <w:rPr>
                <w:rFonts w:ascii="Arial" w:hAnsi="Arial" w:cs="Arial"/>
                <w:sz w:val="20"/>
                <w:szCs w:val="20"/>
              </w:rPr>
            </w:pPr>
            <w:r w:rsidRPr="00B1663A">
              <w:rPr>
                <w:rFonts w:ascii="Arial" w:hAnsi="Arial" w:cs="Arial"/>
                <w:sz w:val="20"/>
                <w:szCs w:val="20"/>
              </w:rPr>
              <w:t>Research design</w:t>
            </w:r>
          </w:p>
          <w:p w14:paraId="0A223831" w14:textId="77777777" w:rsidR="00B1663A" w:rsidRPr="00B1663A" w:rsidRDefault="00B1663A" w:rsidP="00B87D8D">
            <w:pPr>
              <w:numPr>
                <w:ilvl w:val="0"/>
                <w:numId w:val="67"/>
              </w:numPr>
              <w:ind w:left="284" w:hanging="284"/>
              <w:rPr>
                <w:rFonts w:ascii="Arial" w:hAnsi="Arial" w:cs="Arial"/>
                <w:sz w:val="20"/>
                <w:szCs w:val="20"/>
              </w:rPr>
            </w:pPr>
            <w:r w:rsidRPr="00B1663A">
              <w:rPr>
                <w:rFonts w:ascii="Arial" w:hAnsi="Arial" w:cs="Arial"/>
                <w:sz w:val="20"/>
                <w:szCs w:val="20"/>
              </w:rPr>
              <w:t>Types of data</w:t>
            </w:r>
          </w:p>
          <w:p w14:paraId="5DD26F0A" w14:textId="77777777" w:rsidR="00B1663A" w:rsidRPr="00B1663A" w:rsidRDefault="00B1663A" w:rsidP="00B87D8D">
            <w:pPr>
              <w:numPr>
                <w:ilvl w:val="0"/>
                <w:numId w:val="67"/>
              </w:numPr>
              <w:ind w:left="284" w:hanging="284"/>
              <w:rPr>
                <w:rFonts w:ascii="Arial" w:hAnsi="Arial" w:cs="Arial"/>
                <w:sz w:val="20"/>
                <w:szCs w:val="20"/>
              </w:rPr>
            </w:pPr>
            <w:r w:rsidRPr="00B1663A">
              <w:rPr>
                <w:rFonts w:ascii="Arial" w:hAnsi="Arial" w:cs="Arial"/>
                <w:sz w:val="20"/>
                <w:szCs w:val="20"/>
              </w:rPr>
              <w:t>Demand characteristics</w:t>
            </w:r>
          </w:p>
          <w:p w14:paraId="6CFAB829" w14:textId="77777777" w:rsidR="00B1663A" w:rsidRPr="00B1663A" w:rsidRDefault="00B1663A" w:rsidP="00B87D8D">
            <w:pPr>
              <w:numPr>
                <w:ilvl w:val="0"/>
                <w:numId w:val="67"/>
              </w:numPr>
              <w:ind w:left="284" w:hanging="284"/>
              <w:rPr>
                <w:rFonts w:ascii="Arial" w:hAnsi="Arial" w:cs="Arial"/>
                <w:sz w:val="20"/>
                <w:szCs w:val="20"/>
              </w:rPr>
            </w:pPr>
            <w:r w:rsidRPr="00B1663A">
              <w:rPr>
                <w:rFonts w:ascii="Arial" w:hAnsi="Arial" w:cs="Arial"/>
                <w:sz w:val="20"/>
                <w:szCs w:val="20"/>
              </w:rPr>
              <w:t>Ethics</w:t>
            </w:r>
          </w:p>
          <w:p w14:paraId="6977DB74" w14:textId="77777777" w:rsidR="00B1663A" w:rsidRPr="00B1663A" w:rsidRDefault="00B1663A" w:rsidP="00B87D8D">
            <w:pPr>
              <w:numPr>
                <w:ilvl w:val="0"/>
                <w:numId w:val="67"/>
              </w:numPr>
              <w:ind w:left="284" w:hanging="284"/>
              <w:rPr>
                <w:rFonts w:ascii="Arial" w:hAnsi="Arial" w:cs="Arial"/>
                <w:sz w:val="20"/>
                <w:szCs w:val="20"/>
              </w:rPr>
            </w:pPr>
            <w:r w:rsidRPr="00B1663A">
              <w:rPr>
                <w:rFonts w:ascii="Arial" w:hAnsi="Arial" w:cs="Arial"/>
                <w:sz w:val="20"/>
                <w:szCs w:val="20"/>
              </w:rPr>
              <w:t>Variables</w:t>
            </w:r>
          </w:p>
          <w:p w14:paraId="362AD3F9" w14:textId="77777777" w:rsidR="00B1663A" w:rsidRPr="00B1663A" w:rsidRDefault="00B1663A" w:rsidP="00B87D8D">
            <w:pPr>
              <w:numPr>
                <w:ilvl w:val="0"/>
                <w:numId w:val="67"/>
              </w:numPr>
              <w:ind w:left="284" w:hanging="284"/>
              <w:rPr>
                <w:rFonts w:ascii="Arial" w:hAnsi="Arial" w:cs="Arial"/>
                <w:sz w:val="20"/>
                <w:szCs w:val="20"/>
              </w:rPr>
            </w:pPr>
            <w:r w:rsidRPr="00B1663A">
              <w:rPr>
                <w:rFonts w:ascii="Arial" w:hAnsi="Arial" w:cs="Arial"/>
                <w:sz w:val="20"/>
                <w:szCs w:val="20"/>
              </w:rPr>
              <w:t>Reliability</w:t>
            </w:r>
          </w:p>
          <w:p w14:paraId="2412C157" w14:textId="77777777" w:rsidR="00B1663A" w:rsidRPr="00B1663A" w:rsidRDefault="00B1663A" w:rsidP="00B87D8D">
            <w:pPr>
              <w:numPr>
                <w:ilvl w:val="0"/>
                <w:numId w:val="67"/>
              </w:numPr>
              <w:ind w:left="284" w:hanging="284"/>
              <w:rPr>
                <w:rFonts w:ascii="Arial" w:hAnsi="Arial" w:cs="Arial"/>
                <w:sz w:val="20"/>
                <w:szCs w:val="20"/>
              </w:rPr>
            </w:pPr>
            <w:r w:rsidRPr="00CC180A">
              <w:rPr>
                <w:rFonts w:ascii="Arial" w:hAnsi="Arial" w:cs="Arial"/>
                <w:sz w:val="20"/>
                <w:szCs w:val="20"/>
              </w:rPr>
              <w:t>Random allocation</w:t>
            </w:r>
          </w:p>
          <w:p w14:paraId="0A4D4E0C" w14:textId="0DB790B8" w:rsidR="00544EF1" w:rsidRPr="00B1663A" w:rsidRDefault="00544EF1" w:rsidP="00B87D8D">
            <w:pPr>
              <w:spacing w:before="120" w:after="120"/>
              <w:rPr>
                <w:rFonts w:ascii="Arial" w:hAnsi="Arial" w:cs="Arial"/>
                <w:b/>
                <w:bCs/>
                <w:color w:val="E21951"/>
                <w:sz w:val="20"/>
                <w:szCs w:val="20"/>
                <w:lang w:val="en-US"/>
              </w:rPr>
            </w:pPr>
            <w:r w:rsidRPr="00B1663A">
              <w:rPr>
                <w:rFonts w:ascii="Arial" w:hAnsi="Arial" w:cs="Arial"/>
                <w:b/>
                <w:bCs/>
                <w:color w:val="E21951"/>
                <w:sz w:val="20"/>
                <w:szCs w:val="20"/>
              </w:rPr>
              <w:t>KC</w:t>
            </w:r>
            <w:r w:rsidRPr="00B1663A">
              <w:rPr>
                <w:rFonts w:ascii="Arial" w:hAnsi="Arial" w:cs="Arial"/>
                <w:b/>
                <w:bCs/>
                <w:color w:val="E21951"/>
                <w:sz w:val="20"/>
                <w:szCs w:val="20"/>
                <w:lang w:val="en-US"/>
              </w:rPr>
              <w:t>2</w:t>
            </w:r>
          </w:p>
          <w:p w14:paraId="52B7D862" w14:textId="77777777" w:rsidR="00544EF1" w:rsidRPr="00B1663A" w:rsidRDefault="00544EF1" w:rsidP="00B87D8D">
            <w:pPr>
              <w:spacing w:before="120" w:after="120"/>
              <w:rPr>
                <w:rFonts w:ascii="Arial" w:hAnsi="Arial" w:cs="Arial"/>
                <w:b/>
                <w:bCs/>
                <w:color w:val="E21951"/>
                <w:sz w:val="20"/>
                <w:szCs w:val="20"/>
              </w:rPr>
            </w:pPr>
            <w:r w:rsidRPr="00B1663A">
              <w:rPr>
                <w:rFonts w:ascii="Arial" w:hAnsi="Arial" w:cs="Arial"/>
                <w:b/>
                <w:bCs/>
                <w:color w:val="E21951"/>
                <w:sz w:val="20"/>
                <w:szCs w:val="20"/>
              </w:rPr>
              <w:t>KC3</w:t>
            </w:r>
          </w:p>
          <w:p w14:paraId="7E8FDDD3" w14:textId="55D43C45" w:rsidR="00B1663A" w:rsidRPr="00B1663A" w:rsidRDefault="00544EF1" w:rsidP="00D22D5B">
            <w:pPr>
              <w:spacing w:before="120"/>
              <w:rPr>
                <w:rFonts w:ascii="Arial" w:hAnsi="Arial" w:cs="Arial"/>
                <w:sz w:val="20"/>
                <w:szCs w:val="20"/>
              </w:rPr>
            </w:pPr>
            <w:r w:rsidRPr="00B1663A">
              <w:rPr>
                <w:rFonts w:ascii="Arial" w:hAnsi="Arial" w:cs="Arial"/>
                <w:b/>
                <w:bCs/>
                <w:color w:val="E21951"/>
                <w:sz w:val="20"/>
                <w:szCs w:val="20"/>
              </w:rPr>
              <w:t>KC</w:t>
            </w:r>
            <w:r w:rsidRPr="00B1663A">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703DE2D5" w14:textId="77777777" w:rsidR="00B1663A" w:rsidRPr="00B1663A" w:rsidRDefault="00B1663A" w:rsidP="00B1663A">
            <w:pPr>
              <w:widowControl w:val="0"/>
              <w:autoSpaceDE w:val="0"/>
              <w:autoSpaceDN w:val="0"/>
              <w:adjustRightInd w:val="0"/>
              <w:rPr>
                <w:rFonts w:ascii="Arial" w:hAnsi="Arial" w:cs="Arial"/>
                <w:sz w:val="20"/>
                <w:szCs w:val="20"/>
              </w:rPr>
            </w:pPr>
            <w:r w:rsidRPr="00B1663A">
              <w:rPr>
                <w:rFonts w:ascii="Arial" w:hAnsi="Arial" w:cs="Arial"/>
                <w:sz w:val="20"/>
                <w:szCs w:val="20"/>
              </w:rPr>
              <w:t>Learners undertake experiential activities so they can explain:</w:t>
            </w:r>
          </w:p>
          <w:p w14:paraId="1193903A" w14:textId="34F71339" w:rsidR="00B1663A" w:rsidRPr="00B1663A" w:rsidRDefault="00B1663A" w:rsidP="00CC180A">
            <w:pPr>
              <w:numPr>
                <w:ilvl w:val="0"/>
                <w:numId w:val="67"/>
              </w:numPr>
              <w:ind w:left="284" w:hanging="284"/>
              <w:rPr>
                <w:rFonts w:ascii="Arial" w:hAnsi="Arial" w:cs="Arial"/>
                <w:b/>
                <w:sz w:val="20"/>
                <w:szCs w:val="20"/>
                <w:u w:val="single"/>
              </w:rPr>
            </w:pPr>
            <w:r w:rsidRPr="00CC180A">
              <w:rPr>
                <w:rFonts w:ascii="Arial" w:hAnsi="Arial" w:cs="Arial"/>
                <w:sz w:val="20"/>
                <w:szCs w:val="20"/>
              </w:rPr>
              <w:t>P</w:t>
            </w:r>
            <w:r w:rsidRPr="00B1663A">
              <w:rPr>
                <w:rFonts w:ascii="Arial" w:hAnsi="Arial" w:cs="Arial"/>
                <w:sz w:val="20"/>
                <w:szCs w:val="20"/>
              </w:rPr>
              <w:t>articipation in an experiment.</w:t>
            </w:r>
          </w:p>
        </w:tc>
        <w:tc>
          <w:tcPr>
            <w:tcW w:w="10200" w:type="dxa"/>
            <w:tcBorders>
              <w:top w:val="single" w:sz="4" w:space="0" w:color="E21951"/>
              <w:left w:val="single" w:sz="4" w:space="0" w:color="E21951"/>
              <w:bottom w:val="single" w:sz="4" w:space="0" w:color="E21951"/>
              <w:right w:val="single" w:sz="4" w:space="0" w:color="E21951"/>
            </w:tcBorders>
          </w:tcPr>
          <w:p w14:paraId="6510BD29" w14:textId="3A706AD7" w:rsidR="00B1663A" w:rsidRPr="0086685C" w:rsidRDefault="00B1663A" w:rsidP="00196F1B">
            <w:pPr>
              <w:spacing w:after="120"/>
              <w:rPr>
                <w:rFonts w:ascii="Arial" w:hAnsi="Arial" w:cs="Arial"/>
                <w:sz w:val="20"/>
                <w:szCs w:val="20"/>
              </w:rPr>
            </w:pPr>
            <w:r w:rsidRPr="0086685C">
              <w:rPr>
                <w:rFonts w:ascii="Arial" w:hAnsi="Arial" w:cs="Arial"/>
                <w:sz w:val="20"/>
                <w:szCs w:val="20"/>
              </w:rPr>
              <w:t xml:space="preserve">Explain to the class you will conduct a study about cognitive processes. </w:t>
            </w:r>
            <w:r w:rsidRPr="0086685C">
              <w:rPr>
                <w:rFonts w:ascii="Arial" w:hAnsi="Arial" w:cs="Arial"/>
                <w:sz w:val="20"/>
                <w:szCs w:val="20"/>
                <w:lang w:val="en-US"/>
              </w:rPr>
              <w:t xml:space="preserve">Randomly </w:t>
            </w:r>
            <w:r w:rsidR="000E5612">
              <w:rPr>
                <w:rFonts w:ascii="Arial" w:hAnsi="Arial" w:cs="Arial"/>
                <w:sz w:val="20"/>
                <w:szCs w:val="20"/>
                <w:lang w:val="en-US"/>
              </w:rPr>
              <w:t>div</w:t>
            </w:r>
            <w:r w:rsidRPr="0086685C">
              <w:rPr>
                <w:rFonts w:ascii="Arial" w:hAnsi="Arial" w:cs="Arial"/>
                <w:sz w:val="20"/>
                <w:szCs w:val="20"/>
              </w:rPr>
              <w:t xml:space="preserve">ide the class into two groups </w:t>
            </w:r>
            <w:r w:rsidRPr="0086685C">
              <w:rPr>
                <w:rFonts w:ascii="Arial" w:hAnsi="Arial" w:cs="Arial"/>
                <w:sz w:val="20"/>
                <w:szCs w:val="20"/>
                <w:lang w:val="en-US"/>
              </w:rPr>
              <w:t xml:space="preserve">and separate across two sides of the classroom </w:t>
            </w:r>
            <w:r w:rsidRPr="0086685C">
              <w:rPr>
                <w:rFonts w:ascii="Arial" w:hAnsi="Arial" w:cs="Arial"/>
                <w:sz w:val="20"/>
                <w:szCs w:val="20"/>
              </w:rPr>
              <w:t>(based on the experimental conditions in the Andrade study) and issue instructions (on paper, as in the study) so each group does not receive the instructions of the other groups</w:t>
            </w:r>
            <w:r w:rsidRPr="0086685C">
              <w:rPr>
                <w:rFonts w:ascii="Arial" w:hAnsi="Arial" w:cs="Arial"/>
                <w:sz w:val="20"/>
                <w:szCs w:val="20"/>
                <w:lang w:val="en-US"/>
              </w:rPr>
              <w:t>. P</w:t>
            </w:r>
            <w:r w:rsidRPr="0086685C">
              <w:rPr>
                <w:rFonts w:ascii="Arial" w:hAnsi="Arial" w:cs="Arial"/>
                <w:sz w:val="20"/>
                <w:szCs w:val="20"/>
              </w:rPr>
              <w:t>lay a pre-recorded telephone message (as outlined in the appendix of the study). Continue to follow the procedure as outlined in the study. Collect the response sheets.</w:t>
            </w:r>
          </w:p>
          <w:p w14:paraId="7F533C38" w14:textId="77777777" w:rsidR="00B1663A" w:rsidRPr="00917D28" w:rsidRDefault="00B1663A" w:rsidP="00196F1B">
            <w:pPr>
              <w:spacing w:before="120" w:after="120"/>
              <w:rPr>
                <w:rFonts w:ascii="Arial" w:hAnsi="Arial" w:cs="Arial"/>
                <w:color w:val="4B4B4B"/>
                <w:sz w:val="20"/>
                <w:szCs w:val="20"/>
                <w:lang w:val="en-US"/>
              </w:rPr>
            </w:pPr>
            <w:r w:rsidRPr="0086685C">
              <w:rPr>
                <w:rFonts w:ascii="Arial" w:hAnsi="Arial" w:cs="Arial"/>
                <w:sz w:val="20"/>
                <w:szCs w:val="20"/>
                <w:lang w:val="en-US"/>
              </w:rPr>
              <w:t xml:space="preserve">Share the pre-recorded ‘telephone conversation’ available at: </w:t>
            </w:r>
            <w:hyperlink r:id="rId83" w:history="1">
              <w:r w:rsidRPr="00917D28">
                <w:rPr>
                  <w:rFonts w:ascii="Arial" w:hAnsi="Arial" w:cs="Arial"/>
                  <w:color w:val="4B4B4B"/>
                  <w:sz w:val="20"/>
                  <w:szCs w:val="20"/>
                  <w:u w:val="single"/>
                  <w:lang w:val="en-US"/>
                </w:rPr>
                <w:t>https://drive.google.com/file/d/19e7XhT-gSF4CR7OqN5DgDnE_Z4vP1tQ-/view</w:t>
              </w:r>
            </w:hyperlink>
          </w:p>
          <w:p w14:paraId="4D5CC881" w14:textId="7A63F744" w:rsidR="00B1663A" w:rsidRPr="0086685C" w:rsidRDefault="00B1663A" w:rsidP="00196F1B">
            <w:pPr>
              <w:spacing w:before="120" w:after="120"/>
              <w:rPr>
                <w:rFonts w:ascii="Arial" w:hAnsi="Arial" w:cs="Arial"/>
                <w:sz w:val="20"/>
                <w:szCs w:val="20"/>
              </w:rPr>
            </w:pPr>
            <w:r w:rsidRPr="0086685C">
              <w:rPr>
                <w:rFonts w:ascii="Arial" w:hAnsi="Arial" w:cs="Arial"/>
                <w:sz w:val="20"/>
                <w:szCs w:val="20"/>
              </w:rPr>
              <w:t xml:space="preserve">Explain that they have just participated in </w:t>
            </w:r>
            <w:r w:rsidRPr="0086685C">
              <w:rPr>
                <w:rFonts w:ascii="Arial" w:hAnsi="Arial" w:cs="Arial"/>
                <w:sz w:val="20"/>
                <w:szCs w:val="20"/>
                <w:lang w:val="en-US"/>
              </w:rPr>
              <w:t>the</w:t>
            </w:r>
            <w:r w:rsidRPr="0086685C">
              <w:rPr>
                <w:rFonts w:ascii="Arial" w:hAnsi="Arial" w:cs="Arial"/>
                <w:sz w:val="20"/>
                <w:szCs w:val="20"/>
              </w:rPr>
              <w:t xml:space="preserve"> experiment that they </w:t>
            </w:r>
            <w:r w:rsidRPr="0086685C">
              <w:rPr>
                <w:rFonts w:ascii="Arial" w:hAnsi="Arial" w:cs="Arial"/>
                <w:sz w:val="20"/>
                <w:szCs w:val="20"/>
                <w:lang w:val="en-US"/>
              </w:rPr>
              <w:t xml:space="preserve">are just about to </w:t>
            </w:r>
            <w:r w:rsidRPr="0086685C">
              <w:rPr>
                <w:rFonts w:ascii="Arial" w:hAnsi="Arial" w:cs="Arial"/>
                <w:sz w:val="20"/>
                <w:szCs w:val="20"/>
              </w:rPr>
              <w:t>stud</w:t>
            </w:r>
            <w:r w:rsidRPr="0086685C">
              <w:rPr>
                <w:rFonts w:ascii="Arial" w:hAnsi="Arial" w:cs="Arial"/>
                <w:sz w:val="20"/>
                <w:szCs w:val="20"/>
                <w:lang w:val="en-US"/>
              </w:rPr>
              <w:t xml:space="preserve">y. </w:t>
            </w:r>
            <w:r w:rsidRPr="0086685C">
              <w:rPr>
                <w:rFonts w:ascii="Arial" w:hAnsi="Arial" w:cs="Arial"/>
                <w:sz w:val="20"/>
                <w:szCs w:val="20"/>
              </w:rPr>
              <w:t xml:space="preserve">Redistribute the response sheets across the two groups, explaining the difference and learners </w:t>
            </w:r>
            <w:r w:rsidRPr="0086685C">
              <w:rPr>
                <w:rFonts w:ascii="Arial" w:hAnsi="Arial" w:cs="Arial"/>
                <w:sz w:val="20"/>
                <w:szCs w:val="20"/>
                <w:lang w:val="en-US"/>
              </w:rPr>
              <w:t xml:space="preserve">can </w:t>
            </w:r>
            <w:r w:rsidRPr="0086685C">
              <w:rPr>
                <w:rFonts w:ascii="Arial" w:hAnsi="Arial" w:cs="Arial"/>
                <w:sz w:val="20"/>
                <w:szCs w:val="20"/>
              </w:rPr>
              <w:t xml:space="preserve">mark each </w:t>
            </w:r>
            <w:r w:rsidRPr="0086685C">
              <w:rPr>
                <w:rFonts w:ascii="Arial" w:hAnsi="Arial" w:cs="Arial"/>
                <w:sz w:val="20"/>
                <w:szCs w:val="20"/>
                <w:lang w:val="en-US"/>
              </w:rPr>
              <w:t xml:space="preserve">others </w:t>
            </w:r>
            <w:r w:rsidRPr="0086685C">
              <w:rPr>
                <w:rFonts w:ascii="Arial" w:hAnsi="Arial" w:cs="Arial"/>
                <w:sz w:val="20"/>
                <w:szCs w:val="20"/>
              </w:rPr>
              <w:t>and share the results on the board. Analyse the results across the conditions and see if those who doodled were better able to remember the names than those who didn’t. Use this activity to reinforce the strengths and weaknesses of quantitative data.</w:t>
            </w:r>
          </w:p>
          <w:p w14:paraId="327B2592" w14:textId="6811F2CC" w:rsidR="00B1663A" w:rsidRPr="00B1663A" w:rsidRDefault="002A5F5A" w:rsidP="00917D28">
            <w:pPr>
              <w:spacing w:before="120"/>
              <w:rPr>
                <w:rFonts w:ascii="Arial" w:hAnsi="Arial" w:cs="Arial"/>
                <w:sz w:val="20"/>
                <w:szCs w:val="20"/>
              </w:rPr>
            </w:pPr>
            <w:r>
              <w:rPr>
                <w:rFonts w:ascii="Arial" w:hAnsi="Arial" w:cs="Arial"/>
                <w:sz w:val="20"/>
                <w:szCs w:val="20"/>
              </w:rPr>
              <w:t>Discuss how learners</w:t>
            </w:r>
            <w:r w:rsidR="00B1663A" w:rsidRPr="0086685C">
              <w:rPr>
                <w:rFonts w:ascii="Arial" w:hAnsi="Arial" w:cs="Arial"/>
                <w:sz w:val="20"/>
                <w:szCs w:val="20"/>
              </w:rPr>
              <w:t xml:space="preserve"> felt about being deceived and why it was necessary. </w:t>
            </w:r>
            <w:r w:rsidR="00B1663A" w:rsidRPr="0086685C">
              <w:rPr>
                <w:rFonts w:ascii="Arial" w:hAnsi="Arial" w:cs="Arial"/>
                <w:sz w:val="20"/>
                <w:szCs w:val="20"/>
                <w:lang w:val="en-US"/>
              </w:rPr>
              <w:t>Revise</w:t>
            </w:r>
            <w:r w:rsidR="00B1663A" w:rsidRPr="0086685C">
              <w:rPr>
                <w:rFonts w:ascii="Arial" w:hAnsi="Arial" w:cs="Arial"/>
                <w:sz w:val="20"/>
                <w:szCs w:val="20"/>
              </w:rPr>
              <w:t xml:space="preserve"> the concept of ‘demand characteristics’ and </w:t>
            </w:r>
            <w:r w:rsidR="00B1663A" w:rsidRPr="0086685C">
              <w:rPr>
                <w:rFonts w:ascii="Arial" w:hAnsi="Arial" w:cs="Arial"/>
                <w:sz w:val="20"/>
                <w:szCs w:val="20"/>
                <w:lang w:val="en-US"/>
              </w:rPr>
              <w:t xml:space="preserve">ensure </w:t>
            </w:r>
            <w:r w:rsidR="00B1663A" w:rsidRPr="0086685C">
              <w:rPr>
                <w:rFonts w:ascii="Arial" w:hAnsi="Arial" w:cs="Arial"/>
                <w:sz w:val="20"/>
                <w:szCs w:val="20"/>
              </w:rPr>
              <w:t xml:space="preserve">learners </w:t>
            </w:r>
            <w:r w:rsidR="00B1663A" w:rsidRPr="0086685C">
              <w:rPr>
                <w:rFonts w:ascii="Arial" w:hAnsi="Arial" w:cs="Arial"/>
                <w:sz w:val="20"/>
                <w:szCs w:val="20"/>
                <w:lang w:val="en-US"/>
              </w:rPr>
              <w:t xml:space="preserve">have </w:t>
            </w:r>
            <w:r w:rsidR="00B1663A" w:rsidRPr="0086685C">
              <w:rPr>
                <w:rFonts w:ascii="Arial" w:hAnsi="Arial" w:cs="Arial"/>
                <w:sz w:val="20"/>
                <w:szCs w:val="20"/>
              </w:rPr>
              <w:t>add</w:t>
            </w:r>
            <w:r w:rsidR="00B1663A" w:rsidRPr="0086685C">
              <w:rPr>
                <w:rFonts w:ascii="Arial" w:hAnsi="Arial" w:cs="Arial"/>
                <w:sz w:val="20"/>
                <w:szCs w:val="20"/>
                <w:lang w:val="en-US"/>
              </w:rPr>
              <w:t xml:space="preserve">ed it </w:t>
            </w:r>
            <w:r w:rsidR="00B1663A" w:rsidRPr="0086685C">
              <w:rPr>
                <w:rFonts w:ascii="Arial" w:hAnsi="Arial" w:cs="Arial"/>
                <w:sz w:val="20"/>
                <w:szCs w:val="20"/>
              </w:rPr>
              <w:t xml:space="preserve">to their </w:t>
            </w:r>
            <w:r w:rsidR="00B1663A" w:rsidRPr="0086685C">
              <w:rPr>
                <w:rFonts w:ascii="Arial" w:hAnsi="Arial" w:cs="Arial"/>
                <w:sz w:val="20"/>
                <w:szCs w:val="20"/>
                <w:lang w:val="en-US"/>
              </w:rPr>
              <w:t>glossaries.</w:t>
            </w:r>
          </w:p>
        </w:tc>
      </w:tr>
      <w:tr w:rsidR="00B1663A" w:rsidRPr="00B1663A" w14:paraId="39B7EA77"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79D82D25" w14:textId="694C5A5B" w:rsidR="00B1663A" w:rsidRDefault="00B1663A" w:rsidP="00B87D8D">
            <w:pPr>
              <w:spacing w:after="120"/>
              <w:rPr>
                <w:rFonts w:ascii="Arial" w:hAnsi="Arial" w:cs="Arial"/>
                <w:sz w:val="20"/>
                <w:szCs w:val="20"/>
              </w:rPr>
            </w:pPr>
            <w:r w:rsidRPr="00B1663A">
              <w:rPr>
                <w:rFonts w:ascii="Arial" w:hAnsi="Arial" w:cs="Arial"/>
                <w:sz w:val="20"/>
                <w:szCs w:val="20"/>
              </w:rPr>
              <w:t>Andrade (doodling)</w:t>
            </w:r>
            <w:r w:rsidR="00FC099C">
              <w:rPr>
                <w:rFonts w:ascii="Arial" w:hAnsi="Arial" w:cs="Arial"/>
                <w:sz w:val="20"/>
                <w:szCs w:val="20"/>
              </w:rPr>
              <w:t xml:space="preserve"> – the</w:t>
            </w:r>
            <w:r>
              <w:rPr>
                <w:rFonts w:ascii="Arial" w:hAnsi="Arial" w:cs="Arial"/>
                <w:sz w:val="20"/>
                <w:szCs w:val="20"/>
              </w:rPr>
              <w:t xml:space="preserve"> study</w:t>
            </w:r>
          </w:p>
          <w:p w14:paraId="27935B5D" w14:textId="16C50013" w:rsidR="00544EF1" w:rsidRPr="00B1663A" w:rsidRDefault="00544EF1" w:rsidP="00B87D8D">
            <w:pPr>
              <w:spacing w:before="120" w:after="120"/>
              <w:rPr>
                <w:rFonts w:ascii="Arial" w:hAnsi="Arial" w:cs="Arial"/>
                <w:sz w:val="20"/>
                <w:szCs w:val="20"/>
              </w:rPr>
            </w:pPr>
            <w:r w:rsidRPr="00B1663A">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5B24D600" w14:textId="7B3FC670" w:rsidR="00B1663A" w:rsidRPr="00B1663A" w:rsidRDefault="00B1663A" w:rsidP="00B1663A">
            <w:pPr>
              <w:rPr>
                <w:rFonts w:ascii="Arial" w:hAnsi="Arial" w:cs="Arial"/>
                <w:sz w:val="20"/>
                <w:szCs w:val="20"/>
              </w:rPr>
            </w:pPr>
            <w:r w:rsidRPr="00B1663A">
              <w:rPr>
                <w:rFonts w:ascii="Arial" w:hAnsi="Arial" w:cs="Arial"/>
                <w:sz w:val="20"/>
                <w:szCs w:val="20"/>
              </w:rPr>
              <w:t xml:space="preserve">Learners can describe and explain the key aspects of the research including the aim; the sample; the </w:t>
            </w:r>
            <w:r w:rsidRPr="00B1663A">
              <w:rPr>
                <w:rFonts w:ascii="Arial" w:hAnsi="Arial" w:cs="Arial"/>
                <w:sz w:val="20"/>
                <w:szCs w:val="20"/>
              </w:rPr>
              <w:lastRenderedPageBreak/>
              <w:t>method; results and conclusion.</w:t>
            </w:r>
          </w:p>
        </w:tc>
        <w:tc>
          <w:tcPr>
            <w:tcW w:w="10200" w:type="dxa"/>
            <w:tcBorders>
              <w:top w:val="single" w:sz="4" w:space="0" w:color="E21951"/>
              <w:left w:val="single" w:sz="4" w:space="0" w:color="E21951"/>
              <w:bottom w:val="single" w:sz="4" w:space="0" w:color="E21951"/>
              <w:right w:val="single" w:sz="4" w:space="0" w:color="E21951"/>
            </w:tcBorders>
          </w:tcPr>
          <w:p w14:paraId="7D2A93ED" w14:textId="76C86A6F" w:rsidR="00014F70" w:rsidRPr="00C527B0" w:rsidRDefault="00B1663A" w:rsidP="00C527B0">
            <w:pPr>
              <w:spacing w:after="120"/>
              <w:rPr>
                <w:rFonts w:ascii="Arial" w:hAnsi="Arial" w:cs="Arial"/>
                <w:color w:val="4B4B4B"/>
                <w:sz w:val="20"/>
                <w:szCs w:val="20"/>
              </w:rPr>
            </w:pPr>
            <w:r w:rsidRPr="00B1663A">
              <w:rPr>
                <w:rFonts w:ascii="Arial" w:hAnsi="Arial" w:cs="Arial"/>
                <w:sz w:val="20"/>
                <w:szCs w:val="20"/>
                <w:lang w:val="en-US"/>
              </w:rPr>
              <w:lastRenderedPageBreak/>
              <w:t xml:space="preserve">Share the </w:t>
            </w:r>
            <w:r w:rsidRPr="00B1663A">
              <w:rPr>
                <w:rFonts w:ascii="Arial" w:hAnsi="Arial" w:cs="Arial"/>
                <w:sz w:val="20"/>
                <w:szCs w:val="20"/>
              </w:rPr>
              <w:t xml:space="preserve">original study at: </w:t>
            </w:r>
            <w:hyperlink r:id="rId84" w:history="1">
              <w:r w:rsidRPr="00917D28">
                <w:rPr>
                  <w:rFonts w:ascii="Arial" w:hAnsi="Arial" w:cs="Arial"/>
                  <w:color w:val="4B4B4B"/>
                  <w:sz w:val="20"/>
                  <w:szCs w:val="20"/>
                  <w:u w:val="single"/>
                </w:rPr>
                <w:t>http://pignottia.faculty.mjc.edu/math134/homework/doodlingCaseStudy.pdf</w:t>
              </w:r>
            </w:hyperlink>
            <w:r w:rsidR="00C527B0">
              <w:rPr>
                <w:rFonts w:ascii="Arial" w:hAnsi="Arial" w:cs="Arial"/>
                <w:color w:val="4B4B4B"/>
                <w:sz w:val="20"/>
                <w:szCs w:val="20"/>
              </w:rPr>
              <w:t xml:space="preserve"> </w:t>
            </w:r>
            <w:r w:rsidRPr="00B1663A">
              <w:rPr>
                <w:rFonts w:ascii="Arial" w:hAnsi="Arial" w:cs="Arial"/>
                <w:sz w:val="20"/>
                <w:szCs w:val="20"/>
                <w:lang w:val="en-US"/>
              </w:rPr>
              <w:t>or</w:t>
            </w:r>
          </w:p>
          <w:p w14:paraId="45704853" w14:textId="77045B2C" w:rsidR="00B1663A" w:rsidRPr="00B1663A" w:rsidRDefault="000C517A" w:rsidP="00917D28">
            <w:pPr>
              <w:spacing w:before="120" w:after="120"/>
              <w:rPr>
                <w:rFonts w:ascii="Arial" w:hAnsi="Arial" w:cs="Arial"/>
                <w:sz w:val="20"/>
                <w:szCs w:val="20"/>
                <w:lang w:val="en-US"/>
              </w:rPr>
            </w:pPr>
            <w:hyperlink r:id="rId85" w:history="1">
              <w:r w:rsidR="00B1663A" w:rsidRPr="00917D28">
                <w:rPr>
                  <w:rFonts w:ascii="Arial" w:hAnsi="Arial" w:cs="Arial"/>
                  <w:color w:val="4B4B4B"/>
                  <w:sz w:val="20"/>
                  <w:szCs w:val="20"/>
                  <w:u w:val="single"/>
                  <w:lang w:val="en-US"/>
                </w:rPr>
                <w:t>https://drive.google.com/file/d/1DsFh_qj1JyJxDiZ9ZPI6fy7UVoGglubC/view</w:t>
              </w:r>
            </w:hyperlink>
            <w:r w:rsidR="00B1663A" w:rsidRPr="00B1663A">
              <w:rPr>
                <w:rFonts w:ascii="Arial" w:hAnsi="Arial" w:cs="Arial"/>
                <w:sz w:val="20"/>
                <w:szCs w:val="20"/>
                <w:lang w:val="en-US"/>
              </w:rPr>
              <w:t xml:space="preserve"> for learners to read through.</w:t>
            </w:r>
          </w:p>
          <w:p w14:paraId="7F937FA0" w14:textId="77ACB815" w:rsidR="00B1663A" w:rsidRPr="00B1663A" w:rsidRDefault="002A5F5A" w:rsidP="00917D28">
            <w:pPr>
              <w:spacing w:before="120" w:after="120"/>
              <w:rPr>
                <w:rFonts w:ascii="Arial" w:hAnsi="Arial" w:cs="Arial"/>
                <w:sz w:val="20"/>
                <w:szCs w:val="20"/>
                <w:lang w:val="en-US"/>
              </w:rPr>
            </w:pPr>
            <w:r>
              <w:rPr>
                <w:rFonts w:ascii="Arial" w:hAnsi="Arial" w:cs="Arial"/>
                <w:sz w:val="20"/>
                <w:szCs w:val="20"/>
                <w:lang w:val="en-US"/>
              </w:rPr>
              <w:t>L</w:t>
            </w:r>
            <w:r w:rsidR="00B1663A" w:rsidRPr="00B1663A">
              <w:rPr>
                <w:rFonts w:ascii="Arial" w:hAnsi="Arial" w:cs="Arial"/>
                <w:sz w:val="20"/>
                <w:szCs w:val="20"/>
                <w:lang w:val="en-US"/>
              </w:rPr>
              <w:t xml:space="preserve">earners tabulate the results to support their learning and recall of these across the conditions. Engage learners in some metacognition and consider how they will attempt to remember this data. </w:t>
            </w:r>
            <w:r w:rsidRPr="00B1663A">
              <w:rPr>
                <w:rFonts w:ascii="Arial" w:hAnsi="Arial" w:cs="Arial"/>
                <w:b/>
                <w:bCs/>
                <w:sz w:val="20"/>
                <w:szCs w:val="20"/>
                <w:lang w:val="en-US"/>
              </w:rPr>
              <w:t>(I)</w:t>
            </w:r>
          </w:p>
          <w:p w14:paraId="4452DB67" w14:textId="5318D8BE" w:rsidR="00B1663A" w:rsidRPr="00716497" w:rsidRDefault="002A5F5A" w:rsidP="00917D28">
            <w:pPr>
              <w:spacing w:before="120"/>
              <w:rPr>
                <w:rFonts w:ascii="Arial" w:hAnsi="Arial" w:cs="Arial"/>
                <w:sz w:val="20"/>
                <w:szCs w:val="20"/>
              </w:rPr>
            </w:pPr>
            <w:r>
              <w:rPr>
                <w:rFonts w:ascii="Arial" w:hAnsi="Arial" w:cs="Arial"/>
                <w:sz w:val="20"/>
                <w:szCs w:val="20"/>
                <w:lang w:val="en-US"/>
              </w:rPr>
              <w:lastRenderedPageBreak/>
              <w:t>L</w:t>
            </w:r>
            <w:r w:rsidR="00B1663A" w:rsidRPr="00B1663A">
              <w:rPr>
                <w:rFonts w:ascii="Arial" w:hAnsi="Arial" w:cs="Arial"/>
                <w:sz w:val="20"/>
                <w:szCs w:val="20"/>
                <w:lang w:val="en-US"/>
              </w:rPr>
              <w:t xml:space="preserve">earners complete a range of </w:t>
            </w:r>
            <w:r w:rsidR="00B1663A" w:rsidRPr="00B1663A">
              <w:rPr>
                <w:rFonts w:ascii="Arial" w:hAnsi="Arial" w:cs="Arial"/>
                <w:sz w:val="20"/>
                <w:szCs w:val="20"/>
              </w:rPr>
              <w:t xml:space="preserve">comprehension questions which can be accessed at: </w:t>
            </w:r>
            <w:hyperlink r:id="rId86" w:history="1">
              <w:r w:rsidR="00B1663A" w:rsidRPr="00917D28">
                <w:rPr>
                  <w:rFonts w:ascii="Arial" w:hAnsi="Arial" w:cs="Arial"/>
                  <w:color w:val="4B4B4B"/>
                  <w:sz w:val="20"/>
                  <w:szCs w:val="20"/>
                  <w:u w:val="single"/>
                </w:rPr>
                <w:t>https://docs.google.com/document/d/1LvPCin0PiO_vOrB7YGRf-pxfBBNygxwbSnVYX-Sto3A/edit</w:t>
              </w:r>
            </w:hyperlink>
            <w:r w:rsidR="00917D28">
              <w:rPr>
                <w:rFonts w:ascii="Arial" w:hAnsi="Arial" w:cs="Arial"/>
                <w:color w:val="0000FF"/>
                <w:sz w:val="20"/>
                <w:szCs w:val="20"/>
              </w:rPr>
              <w:t xml:space="preserve"> </w:t>
            </w:r>
            <w:r w:rsidRPr="00B1663A">
              <w:rPr>
                <w:rFonts w:ascii="Arial" w:hAnsi="Arial" w:cs="Arial"/>
                <w:b/>
                <w:bCs/>
                <w:sz w:val="20"/>
                <w:szCs w:val="20"/>
                <w:lang w:val="en-US"/>
              </w:rPr>
              <w:t>(F)</w:t>
            </w:r>
          </w:p>
        </w:tc>
      </w:tr>
      <w:tr w:rsidR="00B1663A" w:rsidRPr="00B1663A" w14:paraId="63897C0C"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474D245F" w14:textId="6E007560" w:rsidR="00B1663A" w:rsidRPr="00B1663A" w:rsidRDefault="00B1663A" w:rsidP="00B87D8D">
            <w:pPr>
              <w:spacing w:after="120"/>
              <w:rPr>
                <w:rFonts w:ascii="Arial" w:hAnsi="Arial" w:cs="Arial"/>
                <w:sz w:val="20"/>
                <w:szCs w:val="20"/>
              </w:rPr>
            </w:pPr>
            <w:r w:rsidRPr="00B1663A">
              <w:rPr>
                <w:rFonts w:ascii="Arial" w:hAnsi="Arial" w:cs="Arial"/>
                <w:sz w:val="20"/>
                <w:szCs w:val="20"/>
              </w:rPr>
              <w:lastRenderedPageBreak/>
              <w:t>Andrade (doodling)</w:t>
            </w:r>
            <w:r w:rsidR="00FC099C">
              <w:rPr>
                <w:rFonts w:ascii="Arial" w:hAnsi="Arial" w:cs="Arial"/>
                <w:sz w:val="20"/>
                <w:szCs w:val="20"/>
              </w:rPr>
              <w:t xml:space="preserve"> – evaluation </w:t>
            </w:r>
          </w:p>
          <w:p w14:paraId="44A26D22" w14:textId="77777777" w:rsidR="00B1663A" w:rsidRPr="00B1663A" w:rsidRDefault="00B1663A" w:rsidP="00B87D8D">
            <w:pPr>
              <w:numPr>
                <w:ilvl w:val="0"/>
                <w:numId w:val="67"/>
              </w:numPr>
              <w:ind w:left="284" w:hanging="284"/>
              <w:rPr>
                <w:rFonts w:ascii="Arial" w:hAnsi="Arial" w:cs="Arial"/>
                <w:sz w:val="20"/>
                <w:szCs w:val="20"/>
              </w:rPr>
            </w:pPr>
            <w:r w:rsidRPr="00B1663A">
              <w:rPr>
                <w:rFonts w:ascii="Arial" w:hAnsi="Arial" w:cs="Arial"/>
                <w:sz w:val="20"/>
                <w:szCs w:val="20"/>
              </w:rPr>
              <w:t>Psychometric tests</w:t>
            </w:r>
          </w:p>
          <w:p w14:paraId="327ABF4A" w14:textId="77777777" w:rsidR="00B1663A" w:rsidRDefault="00B1663A" w:rsidP="00B87D8D">
            <w:pPr>
              <w:numPr>
                <w:ilvl w:val="0"/>
                <w:numId w:val="67"/>
              </w:numPr>
              <w:ind w:left="284" w:hanging="284"/>
              <w:rPr>
                <w:rFonts w:ascii="Arial" w:hAnsi="Arial" w:cs="Arial"/>
                <w:sz w:val="20"/>
                <w:szCs w:val="20"/>
              </w:rPr>
            </w:pPr>
            <w:r w:rsidRPr="00B1663A">
              <w:rPr>
                <w:rFonts w:ascii="Arial" w:hAnsi="Arial" w:cs="Arial"/>
                <w:sz w:val="20"/>
                <w:szCs w:val="20"/>
              </w:rPr>
              <w:t>Application of psychology to everyday life</w:t>
            </w:r>
          </w:p>
          <w:p w14:paraId="46A08816" w14:textId="77777777" w:rsidR="00544EF1" w:rsidRPr="00B1663A" w:rsidRDefault="00544EF1" w:rsidP="00B87D8D">
            <w:pPr>
              <w:spacing w:before="120" w:after="120"/>
              <w:rPr>
                <w:rFonts w:ascii="Arial" w:hAnsi="Arial" w:cs="Arial"/>
                <w:b/>
                <w:bCs/>
                <w:color w:val="E21951"/>
                <w:sz w:val="20"/>
                <w:szCs w:val="20"/>
                <w:lang w:val="en-US"/>
              </w:rPr>
            </w:pPr>
            <w:r w:rsidRPr="00B1663A">
              <w:rPr>
                <w:rFonts w:ascii="Arial" w:hAnsi="Arial" w:cs="Arial"/>
                <w:b/>
                <w:bCs/>
                <w:color w:val="E21951"/>
                <w:sz w:val="20"/>
                <w:szCs w:val="20"/>
              </w:rPr>
              <w:t>KC</w:t>
            </w:r>
            <w:r w:rsidRPr="00B1663A">
              <w:rPr>
                <w:rFonts w:ascii="Arial" w:hAnsi="Arial" w:cs="Arial"/>
                <w:b/>
                <w:bCs/>
                <w:color w:val="E21951"/>
                <w:sz w:val="20"/>
                <w:szCs w:val="20"/>
                <w:lang w:val="en-US"/>
              </w:rPr>
              <w:t>2</w:t>
            </w:r>
          </w:p>
          <w:p w14:paraId="264196E2" w14:textId="326DA633" w:rsidR="00544EF1" w:rsidRPr="00B1663A" w:rsidRDefault="00544EF1" w:rsidP="00D22D5B">
            <w:pPr>
              <w:spacing w:before="120"/>
              <w:rPr>
                <w:rFonts w:ascii="Arial" w:hAnsi="Arial" w:cs="Arial"/>
                <w:sz w:val="20"/>
                <w:szCs w:val="20"/>
              </w:rPr>
            </w:pPr>
            <w:r w:rsidRPr="00B1663A">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3D46144C" w14:textId="58ACB996" w:rsidR="00B1663A" w:rsidRPr="00B1663A" w:rsidRDefault="00B1663A" w:rsidP="00B87D8D">
            <w:pPr>
              <w:spacing w:after="120"/>
              <w:rPr>
                <w:rFonts w:ascii="Arial" w:hAnsi="Arial" w:cs="Arial"/>
                <w:sz w:val="20"/>
                <w:szCs w:val="20"/>
              </w:rPr>
            </w:pPr>
            <w:r w:rsidRPr="00B1663A">
              <w:rPr>
                <w:rFonts w:ascii="Arial" w:hAnsi="Arial" w:cs="Arial"/>
                <w:sz w:val="20"/>
                <w:szCs w:val="20"/>
              </w:rPr>
              <w:t>Learners reinforce their ability to recognise ethical issues and guidelines in psychological research.</w:t>
            </w:r>
          </w:p>
          <w:p w14:paraId="52171B30" w14:textId="755895EB" w:rsidR="00B1663A" w:rsidRPr="00B1663A" w:rsidRDefault="00B1663A" w:rsidP="00B87D8D">
            <w:pPr>
              <w:spacing w:before="120" w:after="120"/>
              <w:rPr>
                <w:rFonts w:ascii="Arial" w:hAnsi="Arial" w:cs="Arial"/>
                <w:sz w:val="20"/>
                <w:szCs w:val="20"/>
              </w:rPr>
            </w:pPr>
            <w:r w:rsidRPr="00B1663A">
              <w:rPr>
                <w:rFonts w:ascii="Arial" w:hAnsi="Arial" w:cs="Arial"/>
                <w:sz w:val="20"/>
                <w:szCs w:val="20"/>
              </w:rPr>
              <w:t>Learners understand the use of psychometric tests and can recognise and illustrate the strengths and weaknesses respectively.</w:t>
            </w:r>
          </w:p>
          <w:p w14:paraId="6652176D" w14:textId="4BB6F6EA" w:rsidR="00B1663A" w:rsidRPr="00B1663A" w:rsidRDefault="00B1663A" w:rsidP="00B87D8D">
            <w:pPr>
              <w:spacing w:before="120" w:after="120"/>
              <w:rPr>
                <w:rFonts w:ascii="Arial" w:hAnsi="Arial" w:cs="Arial"/>
                <w:sz w:val="20"/>
                <w:szCs w:val="20"/>
              </w:rPr>
            </w:pPr>
            <w:r w:rsidRPr="00B1663A">
              <w:rPr>
                <w:rFonts w:ascii="Arial" w:hAnsi="Arial" w:cs="Arial"/>
                <w:sz w:val="20"/>
                <w:szCs w:val="20"/>
              </w:rPr>
              <w:t>Learners can apply their knowledge of Research Methods to novel research and evaluate the research.</w:t>
            </w:r>
          </w:p>
        </w:tc>
        <w:tc>
          <w:tcPr>
            <w:tcW w:w="10200" w:type="dxa"/>
            <w:tcBorders>
              <w:top w:val="single" w:sz="4" w:space="0" w:color="E21951"/>
              <w:left w:val="single" w:sz="4" w:space="0" w:color="E21951"/>
              <w:bottom w:val="single" w:sz="4" w:space="0" w:color="E21951"/>
              <w:right w:val="single" w:sz="4" w:space="0" w:color="E21951"/>
            </w:tcBorders>
          </w:tcPr>
          <w:p w14:paraId="7659AEB3" w14:textId="0BA220BB" w:rsidR="00B1663A" w:rsidRPr="00B1663A" w:rsidRDefault="002A5F5A" w:rsidP="00917D28">
            <w:pPr>
              <w:spacing w:after="120"/>
              <w:rPr>
                <w:rFonts w:ascii="Arial" w:hAnsi="Arial" w:cs="Arial"/>
                <w:sz w:val="20"/>
                <w:szCs w:val="20"/>
                <w:lang w:val="en-US"/>
              </w:rPr>
            </w:pPr>
            <w:r>
              <w:rPr>
                <w:rFonts w:ascii="Arial" w:hAnsi="Arial" w:cs="Arial"/>
                <w:sz w:val="20"/>
                <w:szCs w:val="20"/>
                <w:lang w:val="en-US"/>
              </w:rPr>
              <w:t>L</w:t>
            </w:r>
            <w:r w:rsidR="00B1663A" w:rsidRPr="00B1663A">
              <w:rPr>
                <w:rFonts w:ascii="Arial" w:hAnsi="Arial" w:cs="Arial"/>
                <w:color w:val="000000"/>
                <w:sz w:val="20"/>
                <w:szCs w:val="20"/>
                <w:shd w:val="clear" w:color="auto" w:fill="FCFCFC"/>
              </w:rPr>
              <w:t>earners</w:t>
            </w:r>
            <w:r w:rsidR="00B1663A" w:rsidRPr="00B1663A">
              <w:rPr>
                <w:rFonts w:ascii="Arial" w:hAnsi="Arial" w:cs="Arial"/>
                <w:sz w:val="20"/>
                <w:szCs w:val="20"/>
              </w:rPr>
              <w:t xml:space="preserve"> create a table</w:t>
            </w:r>
            <w:r w:rsidR="00B1663A" w:rsidRPr="00B1663A">
              <w:rPr>
                <w:rFonts w:ascii="Arial" w:hAnsi="Arial" w:cs="Arial"/>
                <w:sz w:val="20"/>
                <w:szCs w:val="20"/>
                <w:lang w:val="en-US"/>
              </w:rPr>
              <w:t>/spreadsheet</w:t>
            </w:r>
            <w:r w:rsidR="00B1663A" w:rsidRPr="00B1663A">
              <w:rPr>
                <w:rFonts w:ascii="Arial" w:hAnsi="Arial" w:cs="Arial"/>
                <w:sz w:val="20"/>
                <w:szCs w:val="20"/>
              </w:rPr>
              <w:t xml:space="preserve"> headed ‘keeping ethical guidelines’ (this could be hand written, or </w:t>
            </w:r>
            <w:r w:rsidR="00B1663A" w:rsidRPr="00B1663A">
              <w:rPr>
                <w:rFonts w:ascii="Arial" w:hAnsi="Arial" w:cs="Arial"/>
                <w:sz w:val="20"/>
                <w:szCs w:val="20"/>
                <w:lang w:val="en-US"/>
              </w:rPr>
              <w:t>online</w:t>
            </w:r>
            <w:r w:rsidR="00B1663A" w:rsidRPr="00B1663A">
              <w:rPr>
                <w:rFonts w:ascii="Arial" w:hAnsi="Arial" w:cs="Arial"/>
                <w:sz w:val="20"/>
                <w:szCs w:val="20"/>
              </w:rPr>
              <w:t xml:space="preserve"> in </w:t>
            </w:r>
            <w:r w:rsidR="00B1663A" w:rsidRPr="00B1663A">
              <w:rPr>
                <w:rFonts w:ascii="Arial" w:hAnsi="Arial" w:cs="Arial"/>
                <w:sz w:val="20"/>
                <w:szCs w:val="20"/>
                <w:lang w:val="en-US"/>
              </w:rPr>
              <w:t>Docs/Sheets</w:t>
            </w:r>
            <w:r w:rsidR="00F03F26">
              <w:rPr>
                <w:rFonts w:ascii="Arial" w:hAnsi="Arial" w:cs="Arial"/>
                <w:sz w:val="20"/>
                <w:szCs w:val="20"/>
                <w:lang w:val="en-US"/>
              </w:rPr>
              <w:t>,</w:t>
            </w:r>
            <w:r w:rsidR="00B1663A" w:rsidRPr="00B1663A">
              <w:rPr>
                <w:rFonts w:ascii="Arial" w:hAnsi="Arial" w:cs="Arial"/>
                <w:sz w:val="20"/>
                <w:szCs w:val="20"/>
                <w:lang w:val="en-US"/>
              </w:rPr>
              <w:t xml:space="preserve"> etc.</w:t>
            </w:r>
            <w:r w:rsidR="00B1663A" w:rsidRPr="00B1663A">
              <w:rPr>
                <w:rFonts w:ascii="Arial" w:hAnsi="Arial" w:cs="Arial"/>
                <w:sz w:val="20"/>
                <w:szCs w:val="20"/>
              </w:rPr>
              <w:t>) with the seven ethical issues along the top and all 12 studies down the left side</w:t>
            </w:r>
            <w:r w:rsidR="00B1663A" w:rsidRPr="00B1663A">
              <w:rPr>
                <w:rFonts w:ascii="Arial" w:hAnsi="Arial" w:cs="Arial"/>
                <w:sz w:val="20"/>
                <w:szCs w:val="20"/>
                <w:lang w:val="en-US"/>
              </w:rPr>
              <w:t xml:space="preserve"> and reviewing all </w:t>
            </w:r>
            <w:r w:rsidR="00B1663A" w:rsidRPr="00B1663A">
              <w:rPr>
                <w:rFonts w:ascii="Arial" w:hAnsi="Arial" w:cs="Arial"/>
                <w:sz w:val="20"/>
                <w:szCs w:val="20"/>
              </w:rPr>
              <w:t>the research studied previously</w:t>
            </w:r>
            <w:r w:rsidR="00B1663A" w:rsidRPr="00B1663A">
              <w:rPr>
                <w:rFonts w:ascii="Arial" w:hAnsi="Arial" w:cs="Arial"/>
                <w:sz w:val="20"/>
                <w:szCs w:val="20"/>
                <w:lang w:val="en-US"/>
              </w:rPr>
              <w:t xml:space="preserve">, </w:t>
            </w:r>
            <w:r w:rsidR="00B1663A" w:rsidRPr="00B1663A">
              <w:rPr>
                <w:rFonts w:ascii="Arial" w:hAnsi="Arial" w:cs="Arial"/>
                <w:sz w:val="20"/>
                <w:szCs w:val="20"/>
              </w:rPr>
              <w:t xml:space="preserve">consider which ethical guidelines were followed (or not) and indicate with a tick or a cross and </w:t>
            </w:r>
            <w:r w:rsidR="00B1663A" w:rsidRPr="00B1663A">
              <w:rPr>
                <w:rFonts w:ascii="Arial" w:hAnsi="Arial" w:cs="Arial"/>
                <w:sz w:val="20"/>
                <w:szCs w:val="20"/>
                <w:lang w:val="en-US"/>
              </w:rPr>
              <w:t xml:space="preserve">a </w:t>
            </w:r>
            <w:r w:rsidR="00B1663A" w:rsidRPr="00B1663A">
              <w:rPr>
                <w:rFonts w:ascii="Arial" w:hAnsi="Arial" w:cs="Arial"/>
                <w:sz w:val="20"/>
                <w:szCs w:val="20"/>
              </w:rPr>
              <w:t>comment</w:t>
            </w:r>
            <w:r w:rsidR="00B1663A" w:rsidRPr="00B1663A">
              <w:rPr>
                <w:rFonts w:ascii="Arial" w:hAnsi="Arial" w:cs="Arial"/>
                <w:sz w:val="20"/>
                <w:szCs w:val="20"/>
                <w:lang w:val="en-US"/>
              </w:rPr>
              <w:t xml:space="preserve"> as to which were kept (or not) and why/how</w:t>
            </w:r>
            <w:r w:rsidR="00F03F26">
              <w:rPr>
                <w:rFonts w:ascii="Arial" w:hAnsi="Arial" w:cs="Arial"/>
                <w:sz w:val="20"/>
                <w:szCs w:val="20"/>
                <w:lang w:val="en-US"/>
              </w:rPr>
              <w:t>,</w:t>
            </w:r>
            <w:r w:rsidR="00B1663A" w:rsidRPr="00B1663A">
              <w:rPr>
                <w:rFonts w:ascii="Arial" w:hAnsi="Arial" w:cs="Arial"/>
                <w:sz w:val="20"/>
                <w:szCs w:val="20"/>
                <w:lang w:val="en-US"/>
              </w:rPr>
              <w:t xml:space="preserve"> etc.</w:t>
            </w:r>
            <w:r w:rsidRPr="00B1663A">
              <w:rPr>
                <w:rFonts w:ascii="Arial" w:hAnsi="Arial" w:cs="Arial"/>
                <w:b/>
                <w:bCs/>
                <w:sz w:val="20"/>
                <w:szCs w:val="20"/>
                <w:lang w:val="en-US"/>
              </w:rPr>
              <w:t xml:space="preserve"> (I)</w:t>
            </w:r>
          </w:p>
          <w:p w14:paraId="5407220B" w14:textId="77777777" w:rsidR="00B1663A" w:rsidRPr="00B1663A" w:rsidRDefault="00B1663A" w:rsidP="00917D28">
            <w:pPr>
              <w:spacing w:before="120" w:after="120"/>
              <w:rPr>
                <w:rFonts w:ascii="Arial" w:hAnsi="Arial" w:cs="Arial"/>
                <w:sz w:val="20"/>
                <w:szCs w:val="20"/>
              </w:rPr>
            </w:pPr>
            <w:r w:rsidRPr="00B1663A">
              <w:rPr>
                <w:rFonts w:ascii="Arial" w:hAnsi="Arial" w:cs="Arial"/>
                <w:sz w:val="20"/>
                <w:szCs w:val="20"/>
              </w:rPr>
              <w:t>Learners identify the independent and dependent variables and comment about how valid and reliable the experiment was on a scale of 1 to 10 and justify their responses.</w:t>
            </w:r>
          </w:p>
          <w:p w14:paraId="30C56683" w14:textId="7BA80D61" w:rsidR="00B1663A" w:rsidRPr="00B1663A" w:rsidRDefault="00F03F26" w:rsidP="00917D28">
            <w:pPr>
              <w:spacing w:before="120" w:after="120"/>
              <w:rPr>
                <w:rFonts w:ascii="Arial" w:hAnsi="Arial" w:cs="Arial"/>
                <w:sz w:val="20"/>
                <w:szCs w:val="20"/>
              </w:rPr>
            </w:pPr>
            <w:r>
              <w:rPr>
                <w:rFonts w:ascii="Arial" w:hAnsi="Arial" w:cs="Arial"/>
                <w:sz w:val="20"/>
                <w:szCs w:val="20"/>
              </w:rPr>
              <w:t>S</w:t>
            </w:r>
            <w:r w:rsidR="00B1663A" w:rsidRPr="00B1663A">
              <w:rPr>
                <w:rFonts w:ascii="Arial" w:hAnsi="Arial" w:cs="Arial"/>
                <w:sz w:val="20"/>
                <w:szCs w:val="20"/>
              </w:rPr>
              <w:t xml:space="preserve">hare </w:t>
            </w:r>
            <w:r w:rsidR="00EA0227">
              <w:rPr>
                <w:rFonts w:ascii="Arial" w:hAnsi="Arial" w:cs="Arial"/>
                <w:sz w:val="20"/>
                <w:szCs w:val="20"/>
              </w:rPr>
              <w:t>S</w:t>
            </w:r>
            <w:r w:rsidR="00B1663A" w:rsidRPr="00B1663A">
              <w:rPr>
                <w:rFonts w:ascii="Arial" w:hAnsi="Arial" w:cs="Arial"/>
                <w:sz w:val="20"/>
                <w:szCs w:val="20"/>
              </w:rPr>
              <w:t>pecimen Papers 1 and 2 on the board and refer learners to some of the short (1), (2) and (3) mark answer questions. They should go through the study again and create their own short ‘knowledge and understanding’ questions following the style of the specimen papers.</w:t>
            </w:r>
          </w:p>
          <w:p w14:paraId="67B986AD" w14:textId="6B49092B" w:rsidR="00B1663A" w:rsidRPr="00B1663A" w:rsidRDefault="00B1663A" w:rsidP="00917D28">
            <w:pPr>
              <w:spacing w:before="120" w:after="120"/>
              <w:rPr>
                <w:rFonts w:ascii="Arial" w:hAnsi="Arial" w:cs="Arial"/>
                <w:sz w:val="20"/>
                <w:szCs w:val="20"/>
              </w:rPr>
            </w:pPr>
            <w:r w:rsidRPr="00B1663A">
              <w:rPr>
                <w:rFonts w:ascii="Arial" w:hAnsi="Arial" w:cs="Arial"/>
                <w:sz w:val="20"/>
                <w:szCs w:val="20"/>
              </w:rPr>
              <w:t xml:space="preserve">Introduce the concept of ‘a psychometric test’ and </w:t>
            </w:r>
            <w:r w:rsidRPr="00B1663A">
              <w:rPr>
                <w:rFonts w:ascii="Arial" w:hAnsi="Arial" w:cs="Arial"/>
                <w:sz w:val="20"/>
                <w:szCs w:val="20"/>
                <w:shd w:val="clear" w:color="auto" w:fill="FCFCFC"/>
              </w:rPr>
              <w:t>l</w:t>
            </w:r>
            <w:r w:rsidRPr="00B1663A">
              <w:rPr>
                <w:rFonts w:ascii="Arial" w:hAnsi="Arial" w:cs="Arial"/>
                <w:color w:val="000000"/>
                <w:sz w:val="20"/>
                <w:szCs w:val="20"/>
                <w:shd w:val="clear" w:color="auto" w:fill="FCFCFC"/>
              </w:rPr>
              <w:t>earners</w:t>
            </w:r>
            <w:r w:rsidRPr="00B1663A">
              <w:rPr>
                <w:rFonts w:ascii="Arial" w:hAnsi="Arial" w:cs="Arial"/>
                <w:sz w:val="20"/>
                <w:szCs w:val="20"/>
              </w:rPr>
              <w:t xml:space="preserve"> include this term in their glossary. Mind map the strengths and weaknesses of psychometric tests and record as appropriate.</w:t>
            </w:r>
          </w:p>
          <w:p w14:paraId="53708D30" w14:textId="6907E01C" w:rsidR="00B1663A" w:rsidRPr="00B1663A" w:rsidRDefault="00B1663A" w:rsidP="00917D28">
            <w:pPr>
              <w:spacing w:before="120" w:after="120"/>
              <w:rPr>
                <w:rFonts w:ascii="Arial" w:hAnsi="Arial" w:cs="Arial"/>
                <w:sz w:val="20"/>
                <w:szCs w:val="20"/>
              </w:rPr>
            </w:pPr>
            <w:r w:rsidRPr="00B1663A">
              <w:rPr>
                <w:rFonts w:ascii="Arial" w:hAnsi="Arial" w:cs="Arial"/>
                <w:b/>
                <w:bCs/>
                <w:sz w:val="20"/>
                <w:szCs w:val="20"/>
                <w:lang w:val="en-US"/>
              </w:rPr>
              <w:t xml:space="preserve">Extension </w:t>
            </w:r>
            <w:r w:rsidR="00EA0227">
              <w:rPr>
                <w:rFonts w:ascii="Arial" w:hAnsi="Arial" w:cs="Arial"/>
                <w:b/>
                <w:bCs/>
                <w:sz w:val="20"/>
                <w:szCs w:val="20"/>
                <w:lang w:val="en-US"/>
              </w:rPr>
              <w:t>a</w:t>
            </w:r>
            <w:r w:rsidRPr="00B1663A">
              <w:rPr>
                <w:rFonts w:ascii="Arial" w:hAnsi="Arial" w:cs="Arial"/>
                <w:b/>
                <w:bCs/>
                <w:sz w:val="20"/>
                <w:szCs w:val="20"/>
                <w:lang w:val="en-US"/>
              </w:rPr>
              <w:t>ctivity:</w:t>
            </w:r>
            <w:r w:rsidRPr="00B1663A">
              <w:rPr>
                <w:rFonts w:ascii="Arial" w:hAnsi="Arial" w:cs="Arial"/>
                <w:sz w:val="20"/>
                <w:szCs w:val="20"/>
                <w:lang w:val="en-US"/>
              </w:rPr>
              <w:t xml:space="preserve"> </w:t>
            </w:r>
            <w:r w:rsidR="00917D28">
              <w:rPr>
                <w:rFonts w:ascii="Arial" w:hAnsi="Arial" w:cs="Arial"/>
                <w:sz w:val="20"/>
                <w:szCs w:val="20"/>
                <w:lang w:val="en-US"/>
              </w:rPr>
              <w:t>l</w:t>
            </w:r>
            <w:r w:rsidRPr="00B1663A">
              <w:rPr>
                <w:rFonts w:ascii="Arial" w:hAnsi="Arial" w:cs="Arial"/>
                <w:sz w:val="20"/>
                <w:szCs w:val="20"/>
                <w:lang w:val="en-US"/>
              </w:rPr>
              <w:t xml:space="preserve">earners consider </w:t>
            </w:r>
            <w:r w:rsidRPr="00B1663A">
              <w:rPr>
                <w:rFonts w:ascii="Arial" w:hAnsi="Arial" w:cs="Arial"/>
                <w:sz w:val="20"/>
                <w:szCs w:val="20"/>
              </w:rPr>
              <w:t xml:space="preserve">the application of </w:t>
            </w:r>
            <w:r w:rsidRPr="00B1663A">
              <w:rPr>
                <w:rFonts w:ascii="Arial" w:hAnsi="Arial" w:cs="Arial"/>
                <w:sz w:val="20"/>
                <w:szCs w:val="20"/>
                <w:lang w:val="en-US"/>
              </w:rPr>
              <w:t>this research</w:t>
            </w:r>
            <w:r w:rsidRPr="00B1663A">
              <w:rPr>
                <w:rFonts w:ascii="Arial" w:hAnsi="Arial" w:cs="Arial"/>
                <w:sz w:val="20"/>
                <w:szCs w:val="20"/>
              </w:rPr>
              <w:t xml:space="preserve"> to everyday life </w:t>
            </w:r>
            <w:r w:rsidRPr="00B1663A">
              <w:rPr>
                <w:rFonts w:ascii="Arial" w:hAnsi="Arial" w:cs="Arial"/>
                <w:sz w:val="20"/>
                <w:szCs w:val="20"/>
                <w:lang w:val="en-US"/>
              </w:rPr>
              <w:t xml:space="preserve">and </w:t>
            </w:r>
            <w:r w:rsidRPr="00B1663A">
              <w:rPr>
                <w:rFonts w:ascii="Arial" w:hAnsi="Arial" w:cs="Arial"/>
                <w:sz w:val="20"/>
                <w:szCs w:val="20"/>
              </w:rPr>
              <w:t>individual and situational explanations</w:t>
            </w:r>
            <w:r w:rsidRPr="00B1663A">
              <w:rPr>
                <w:rFonts w:ascii="Arial" w:hAnsi="Arial" w:cs="Arial"/>
                <w:sz w:val="20"/>
                <w:szCs w:val="20"/>
                <w:lang w:val="en-US"/>
              </w:rPr>
              <w:t xml:space="preserve">. </w:t>
            </w:r>
            <w:r w:rsidR="000E5612">
              <w:rPr>
                <w:rFonts w:ascii="Arial" w:hAnsi="Arial" w:cs="Arial"/>
                <w:sz w:val="20"/>
                <w:szCs w:val="20"/>
                <w:lang w:val="en-US"/>
              </w:rPr>
              <w:t>Org</w:t>
            </w:r>
            <w:r w:rsidR="007243BC" w:rsidRPr="00B1663A">
              <w:rPr>
                <w:rFonts w:ascii="Arial" w:hAnsi="Arial" w:cs="Arial"/>
                <w:sz w:val="20"/>
                <w:szCs w:val="20"/>
              </w:rPr>
              <w:t>anise</w:t>
            </w:r>
            <w:r w:rsidRPr="00B1663A">
              <w:rPr>
                <w:rFonts w:ascii="Arial" w:hAnsi="Arial" w:cs="Arial"/>
                <w:sz w:val="20"/>
                <w:szCs w:val="20"/>
              </w:rPr>
              <w:t xml:space="preserve"> a competition to identify four other strengths or weaknesses of the research and share on the board (they cannot repeat an issue already identified) and reward the winning group. Correct and discuss any anomalies and </w:t>
            </w:r>
            <w:r w:rsidRPr="00B1663A">
              <w:rPr>
                <w:rFonts w:ascii="Arial" w:hAnsi="Arial" w:cs="Arial"/>
                <w:sz w:val="20"/>
                <w:szCs w:val="20"/>
                <w:shd w:val="clear" w:color="auto" w:fill="FCFCFC"/>
              </w:rPr>
              <w:t>l</w:t>
            </w:r>
            <w:r w:rsidRPr="00B1663A">
              <w:rPr>
                <w:rFonts w:ascii="Arial" w:hAnsi="Arial" w:cs="Arial"/>
                <w:color w:val="000000"/>
                <w:sz w:val="20"/>
                <w:szCs w:val="20"/>
                <w:shd w:val="clear" w:color="auto" w:fill="FCFCFC"/>
              </w:rPr>
              <w:t>earners</w:t>
            </w:r>
            <w:r w:rsidRPr="00B1663A">
              <w:rPr>
                <w:rFonts w:ascii="Arial" w:hAnsi="Arial" w:cs="Arial"/>
                <w:sz w:val="20"/>
                <w:szCs w:val="20"/>
              </w:rPr>
              <w:t xml:space="preserve"> capture the points in their notes.</w:t>
            </w:r>
          </w:p>
          <w:p w14:paraId="1FE54B52" w14:textId="2E2DA6B6" w:rsidR="00B1663A" w:rsidRPr="00B1663A" w:rsidRDefault="00B1663A" w:rsidP="00917D28">
            <w:pPr>
              <w:spacing w:before="120" w:after="120"/>
              <w:rPr>
                <w:rFonts w:ascii="Arial" w:hAnsi="Arial" w:cs="Arial"/>
                <w:sz w:val="20"/>
                <w:szCs w:val="20"/>
              </w:rPr>
            </w:pPr>
            <w:r w:rsidRPr="00B1663A">
              <w:rPr>
                <w:rFonts w:ascii="Arial" w:hAnsi="Arial" w:cs="Arial"/>
                <w:sz w:val="20"/>
                <w:szCs w:val="20"/>
              </w:rPr>
              <w:t xml:space="preserve">Learners create a revision activity – a crossword, a true/false activity; some multiple-choice questions, a mind-map or poster, etc. (one they have not done before) from the study. </w:t>
            </w:r>
            <w:r w:rsidR="002A5F5A" w:rsidRPr="00B1663A">
              <w:rPr>
                <w:rFonts w:ascii="Arial" w:hAnsi="Arial" w:cs="Arial"/>
                <w:b/>
                <w:sz w:val="20"/>
                <w:szCs w:val="20"/>
                <w:lang w:val="en-US"/>
              </w:rPr>
              <w:t>(I)</w:t>
            </w:r>
          </w:p>
          <w:p w14:paraId="76137557" w14:textId="5AEFC482" w:rsidR="00B1663A" w:rsidRPr="00B1663A" w:rsidRDefault="00B1663A" w:rsidP="0031613B">
            <w:pPr>
              <w:spacing w:before="120"/>
              <w:rPr>
                <w:rFonts w:ascii="Arial" w:hAnsi="Arial" w:cs="Arial"/>
                <w:sz w:val="20"/>
                <w:szCs w:val="20"/>
              </w:rPr>
            </w:pPr>
            <w:r w:rsidRPr="00B1663A">
              <w:rPr>
                <w:rFonts w:ascii="Arial" w:hAnsi="Arial" w:cs="Arial"/>
                <w:b/>
                <w:sz w:val="20"/>
                <w:szCs w:val="20"/>
              </w:rPr>
              <w:t xml:space="preserve">Extension activity: </w:t>
            </w:r>
            <w:r w:rsidR="0031613B">
              <w:rPr>
                <w:rFonts w:ascii="Arial" w:hAnsi="Arial" w:cs="Arial"/>
                <w:sz w:val="20"/>
                <w:szCs w:val="20"/>
              </w:rPr>
              <w:t>l</w:t>
            </w:r>
            <w:r w:rsidRPr="00B1663A">
              <w:rPr>
                <w:rFonts w:ascii="Arial" w:hAnsi="Arial" w:cs="Arial"/>
                <w:sz w:val="20"/>
                <w:szCs w:val="20"/>
              </w:rPr>
              <w:t xml:space="preserve">earners </w:t>
            </w:r>
            <w:r w:rsidR="005D0C58">
              <w:rPr>
                <w:rFonts w:ascii="Arial" w:hAnsi="Arial" w:cs="Arial"/>
                <w:sz w:val="20"/>
                <w:szCs w:val="20"/>
              </w:rPr>
              <w:t xml:space="preserve">discuss </w:t>
            </w:r>
            <w:r w:rsidRPr="00B1663A">
              <w:rPr>
                <w:rFonts w:ascii="Arial" w:hAnsi="Arial" w:cs="Arial"/>
                <w:sz w:val="20"/>
                <w:szCs w:val="20"/>
              </w:rPr>
              <w:t>who these findings/conclusions may be useful to and how and why. They should be able to present their ideas/suggestions to the rest of the class. This should add valuable ideas to their notes as they are effectively evaluating the study.</w:t>
            </w:r>
          </w:p>
        </w:tc>
      </w:tr>
      <w:tr w:rsidR="00ED632A" w:rsidRPr="00B1663A" w14:paraId="6B9EC0B9"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39067736" w14:textId="77777777" w:rsidR="00ED632A" w:rsidRPr="00D06A6B" w:rsidRDefault="00ED632A" w:rsidP="00ED632A">
            <w:pPr>
              <w:rPr>
                <w:rFonts w:ascii="Arial" w:hAnsi="Arial" w:cs="Arial"/>
                <w:iCs/>
                <w:sz w:val="20"/>
                <w:szCs w:val="20"/>
              </w:rPr>
            </w:pPr>
            <w:r w:rsidRPr="00D06A6B">
              <w:rPr>
                <w:rFonts w:ascii="Arial" w:hAnsi="Arial" w:cs="Arial"/>
                <w:sz w:val="20"/>
                <w:szCs w:val="20"/>
              </w:rPr>
              <w:t xml:space="preserve">Baron-Cohen et al. (eyes test) </w:t>
            </w:r>
            <w:r w:rsidRPr="00D06A6B">
              <w:rPr>
                <w:rFonts w:ascii="Arial" w:hAnsi="Arial" w:cs="Arial"/>
                <w:iCs/>
                <w:sz w:val="20"/>
                <w:szCs w:val="20"/>
              </w:rPr>
              <w:t>– introduction</w:t>
            </w:r>
          </w:p>
          <w:p w14:paraId="43E3ACD0" w14:textId="3AA5AF76" w:rsidR="00ED632A" w:rsidRPr="00D06A6B" w:rsidRDefault="00ED632A" w:rsidP="00ED632A">
            <w:pPr>
              <w:spacing w:before="120"/>
              <w:rPr>
                <w:rFonts w:ascii="Arial" w:hAnsi="Arial" w:cs="Arial"/>
                <w:iCs/>
                <w:sz w:val="20"/>
                <w:szCs w:val="20"/>
              </w:rPr>
            </w:pPr>
            <w:r w:rsidRPr="00D06A6B">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10696DD9" w14:textId="77777777" w:rsidR="00ED632A" w:rsidRPr="00D06A6B" w:rsidRDefault="00ED632A" w:rsidP="00ED632A">
            <w:pPr>
              <w:widowControl w:val="0"/>
              <w:autoSpaceDE w:val="0"/>
              <w:autoSpaceDN w:val="0"/>
              <w:adjustRightInd w:val="0"/>
              <w:spacing w:after="120"/>
              <w:rPr>
                <w:rFonts w:ascii="Arial" w:hAnsi="Arial" w:cs="Arial"/>
                <w:sz w:val="20"/>
                <w:szCs w:val="20"/>
              </w:rPr>
            </w:pPr>
            <w:r w:rsidRPr="00D06A6B">
              <w:rPr>
                <w:rFonts w:ascii="Arial" w:hAnsi="Arial" w:cs="Arial"/>
                <w:sz w:val="20"/>
                <w:szCs w:val="20"/>
              </w:rPr>
              <w:t>Learners gain knowledge and understanding of autism, Asperger’s syndrome and the Theory of Mind.</w:t>
            </w:r>
          </w:p>
          <w:p w14:paraId="346C75B1" w14:textId="541C2A0A" w:rsidR="00ED632A" w:rsidRPr="00D06A6B" w:rsidRDefault="00ED632A" w:rsidP="00ED632A">
            <w:pPr>
              <w:widowControl w:val="0"/>
              <w:autoSpaceDE w:val="0"/>
              <w:autoSpaceDN w:val="0"/>
              <w:adjustRightInd w:val="0"/>
              <w:spacing w:before="120" w:after="120"/>
              <w:rPr>
                <w:rFonts w:ascii="Arial" w:hAnsi="Arial" w:cs="Arial"/>
                <w:sz w:val="20"/>
                <w:szCs w:val="20"/>
              </w:rPr>
            </w:pPr>
            <w:r w:rsidRPr="00D06A6B">
              <w:rPr>
                <w:rFonts w:ascii="Arial" w:hAnsi="Arial" w:cs="Arial"/>
                <w:sz w:val="20"/>
                <w:szCs w:val="20"/>
              </w:rPr>
              <w:t xml:space="preserve">Learners participate to be able to explain the difference between the original test and the </w:t>
            </w:r>
            <w:r w:rsidRPr="00D06A6B">
              <w:rPr>
                <w:rFonts w:ascii="Arial" w:hAnsi="Arial" w:cs="Arial"/>
                <w:sz w:val="20"/>
                <w:szCs w:val="20"/>
              </w:rPr>
              <w:lastRenderedPageBreak/>
              <w:t>revised version.</w:t>
            </w:r>
          </w:p>
        </w:tc>
        <w:tc>
          <w:tcPr>
            <w:tcW w:w="10200" w:type="dxa"/>
            <w:tcBorders>
              <w:top w:val="single" w:sz="4" w:space="0" w:color="E21951"/>
              <w:left w:val="single" w:sz="4" w:space="0" w:color="E21951"/>
              <w:bottom w:val="single" w:sz="4" w:space="0" w:color="E21951"/>
              <w:right w:val="single" w:sz="4" w:space="0" w:color="E21951"/>
            </w:tcBorders>
          </w:tcPr>
          <w:p w14:paraId="198E4A14" w14:textId="1B8C5304" w:rsidR="00ED632A" w:rsidRPr="000C517A" w:rsidRDefault="00ED632A" w:rsidP="00723326">
            <w:pPr>
              <w:autoSpaceDE w:val="0"/>
              <w:autoSpaceDN w:val="0"/>
              <w:adjustRightInd w:val="0"/>
              <w:spacing w:after="120"/>
              <w:rPr>
                <w:rFonts w:ascii="Arial" w:hAnsi="Arial" w:cs="Arial"/>
                <w:sz w:val="20"/>
                <w:szCs w:val="20"/>
                <w:lang w:val="en-US"/>
              </w:rPr>
            </w:pPr>
            <w:r w:rsidRPr="000C517A">
              <w:rPr>
                <w:rFonts w:ascii="Arial" w:hAnsi="Arial" w:cs="Arial"/>
                <w:sz w:val="20"/>
                <w:szCs w:val="20"/>
                <w:lang w:val="en-US"/>
              </w:rPr>
              <w:lastRenderedPageBreak/>
              <w:t xml:space="preserve">Share the presentation on neurodiversity (from Neurodiversity Celebration Week 2024) available at: </w:t>
            </w:r>
            <w:hyperlink r:id="rId87" w:history="1">
              <w:r w:rsidRPr="000C517A">
                <w:rPr>
                  <w:rStyle w:val="Hyperlink"/>
                  <w:rFonts w:ascii="Arial" w:hAnsi="Arial" w:cs="Arial"/>
                  <w:color w:val="4D4D4D"/>
                  <w:sz w:val="20"/>
                  <w:szCs w:val="20"/>
                  <w:lang w:val="en-US"/>
                </w:rPr>
                <w:t>www.neurodiversityweek.com/powerpoint-presentations</w:t>
              </w:r>
            </w:hyperlink>
            <w:r w:rsidRPr="000C517A">
              <w:rPr>
                <w:rFonts w:ascii="Arial" w:hAnsi="Arial" w:cs="Arial"/>
                <w:sz w:val="20"/>
                <w:szCs w:val="20"/>
                <w:lang w:val="en-US"/>
              </w:rPr>
              <w:t xml:space="preserve"> or </w:t>
            </w:r>
            <w:hyperlink r:id="rId88" w:history="1">
              <w:r w:rsidRPr="000C517A">
                <w:rPr>
                  <w:rStyle w:val="Hyperlink"/>
                  <w:rFonts w:cs="Arial"/>
                  <w:color w:val="4D4D4D"/>
                  <w:sz w:val="20"/>
                  <w:szCs w:val="20"/>
                  <w:lang w:val="en-US"/>
                </w:rPr>
                <w:t>h</w:t>
              </w:r>
              <w:r w:rsidRPr="000C517A">
                <w:rPr>
                  <w:rStyle w:val="Hyperlink"/>
                  <w:rFonts w:ascii="Arial" w:hAnsi="Arial" w:cs="Arial"/>
                  <w:color w:val="4D4D4D"/>
                  <w:sz w:val="20"/>
                  <w:szCs w:val="20"/>
                  <w:lang w:val="en-US"/>
                </w:rPr>
                <w:t>ttps://docs.google.com/presentation/d/1ecHTGUS2XAFoS0GhcGDTmfdOr2m7hv68/edit?usp=sharing&amp;ouid=113405531117926988408&amp;rtpof=true&amp;sd=true</w:t>
              </w:r>
            </w:hyperlink>
            <w:r w:rsidRPr="000C517A">
              <w:rPr>
                <w:rFonts w:ascii="Arial" w:hAnsi="Arial" w:cs="Arial"/>
                <w:sz w:val="20"/>
                <w:szCs w:val="20"/>
                <w:lang w:val="en-US"/>
              </w:rPr>
              <w:t xml:space="preserve"> </w:t>
            </w:r>
            <w:r w:rsidR="00723326" w:rsidRPr="000C517A">
              <w:rPr>
                <w:rFonts w:ascii="Arial" w:hAnsi="Arial" w:cs="Arial"/>
                <w:sz w:val="20"/>
                <w:szCs w:val="20"/>
                <w:lang w:val="en-US"/>
              </w:rPr>
              <w:t>m</w:t>
            </w:r>
            <w:r w:rsidRPr="000C517A">
              <w:rPr>
                <w:rFonts w:ascii="Arial" w:hAnsi="Arial" w:cs="Arial"/>
                <w:sz w:val="20"/>
                <w:szCs w:val="20"/>
                <w:lang w:val="en-US"/>
              </w:rPr>
              <w:t>odify</w:t>
            </w:r>
            <w:r w:rsidR="00723326" w:rsidRPr="000C517A">
              <w:rPr>
                <w:rFonts w:ascii="Arial" w:hAnsi="Arial" w:cs="Arial"/>
                <w:sz w:val="20"/>
                <w:szCs w:val="20"/>
                <w:lang w:val="en-US"/>
              </w:rPr>
              <w:t>ing</w:t>
            </w:r>
            <w:r w:rsidRPr="000C517A">
              <w:rPr>
                <w:rFonts w:ascii="Arial" w:hAnsi="Arial" w:cs="Arial"/>
                <w:sz w:val="20"/>
                <w:szCs w:val="20"/>
                <w:lang w:val="en-US"/>
              </w:rPr>
              <w:t xml:space="preserve"> for the needs of your learners</w:t>
            </w:r>
            <w:r w:rsidR="00723326" w:rsidRPr="000C517A">
              <w:rPr>
                <w:rFonts w:ascii="Arial" w:hAnsi="Arial" w:cs="Arial"/>
                <w:sz w:val="20"/>
                <w:szCs w:val="20"/>
                <w:lang w:val="en-US"/>
              </w:rPr>
              <w:t>.</w:t>
            </w:r>
            <w:r w:rsidRPr="000C517A">
              <w:rPr>
                <w:rFonts w:ascii="Arial" w:hAnsi="Arial" w:cs="Arial"/>
                <w:sz w:val="20"/>
                <w:szCs w:val="20"/>
                <w:lang w:val="en-US"/>
              </w:rPr>
              <w:t xml:space="preserve"> </w:t>
            </w:r>
            <w:r w:rsidR="004300D8" w:rsidRPr="000C517A">
              <w:rPr>
                <w:rFonts w:ascii="Arial" w:hAnsi="Arial" w:cs="Arial"/>
                <w:sz w:val="20"/>
                <w:szCs w:val="20"/>
                <w:lang w:val="en-US"/>
              </w:rPr>
              <w:t>U</w:t>
            </w:r>
            <w:r w:rsidRPr="000C517A">
              <w:rPr>
                <w:rFonts w:ascii="Arial" w:hAnsi="Arial" w:cs="Arial"/>
                <w:sz w:val="20"/>
                <w:szCs w:val="20"/>
                <w:lang w:val="en-US"/>
              </w:rPr>
              <w:t>s</w:t>
            </w:r>
            <w:r w:rsidR="004300D8" w:rsidRPr="000C517A">
              <w:rPr>
                <w:rFonts w:ascii="Arial" w:hAnsi="Arial" w:cs="Arial"/>
                <w:sz w:val="20"/>
                <w:szCs w:val="20"/>
                <w:lang w:val="en-US"/>
              </w:rPr>
              <w:t>e</w:t>
            </w:r>
            <w:r w:rsidRPr="000C517A">
              <w:rPr>
                <w:rFonts w:ascii="Arial" w:hAnsi="Arial" w:cs="Arial"/>
                <w:sz w:val="20"/>
                <w:szCs w:val="20"/>
                <w:lang w:val="en-US"/>
              </w:rPr>
              <w:t xml:space="preserve"> the slides to engage learners’ previous knowledge and critical thinking concerning labelling (strengths and </w:t>
            </w:r>
            <w:r w:rsidR="00D06A6B" w:rsidRPr="000C517A">
              <w:rPr>
                <w:rFonts w:ascii="Arial" w:hAnsi="Arial" w:cs="Arial"/>
                <w:sz w:val="20"/>
                <w:szCs w:val="20"/>
                <w:lang w:val="en-US"/>
              </w:rPr>
              <w:t>weaknesses)</w:t>
            </w:r>
            <w:r w:rsidRPr="000C517A">
              <w:rPr>
                <w:rFonts w:ascii="Arial" w:hAnsi="Arial" w:cs="Arial"/>
                <w:sz w:val="20"/>
                <w:szCs w:val="20"/>
                <w:lang w:val="en-US"/>
              </w:rPr>
              <w:t xml:space="preserve"> as well as ‘myth-busting.</w:t>
            </w:r>
          </w:p>
          <w:p w14:paraId="02BC9C3D" w14:textId="77777777" w:rsidR="00ED632A" w:rsidRPr="000C517A" w:rsidRDefault="00ED632A" w:rsidP="00ED632A">
            <w:pPr>
              <w:autoSpaceDE w:val="0"/>
              <w:autoSpaceDN w:val="0"/>
              <w:adjustRightInd w:val="0"/>
              <w:spacing w:before="120" w:after="120"/>
              <w:rPr>
                <w:rFonts w:ascii="Arial" w:hAnsi="Arial" w:cs="Arial"/>
                <w:sz w:val="20"/>
                <w:szCs w:val="20"/>
                <w:lang w:val="en-US"/>
              </w:rPr>
            </w:pPr>
            <w:r w:rsidRPr="000C517A">
              <w:rPr>
                <w:rFonts w:ascii="Arial" w:hAnsi="Arial" w:cs="Arial"/>
                <w:sz w:val="20"/>
                <w:szCs w:val="20"/>
                <w:lang w:val="en-US"/>
              </w:rPr>
              <w:t>Q&amp;A: Respond to any questions regarding neurological differences that may be shared, e.g., the difference between Autism and Asperger’s syndrome.</w:t>
            </w:r>
          </w:p>
          <w:p w14:paraId="18C281C4" w14:textId="35931B70" w:rsidR="00ED632A" w:rsidRPr="000C517A" w:rsidRDefault="00ED632A" w:rsidP="00ED632A">
            <w:pPr>
              <w:autoSpaceDE w:val="0"/>
              <w:autoSpaceDN w:val="0"/>
              <w:adjustRightInd w:val="0"/>
              <w:spacing w:before="120" w:after="120"/>
              <w:rPr>
                <w:rFonts w:ascii="Arial" w:hAnsi="Arial" w:cs="Arial"/>
                <w:color w:val="4D4D4D"/>
                <w:sz w:val="20"/>
                <w:szCs w:val="20"/>
                <w:lang w:val="en-US"/>
              </w:rPr>
            </w:pPr>
            <w:r w:rsidRPr="000C517A">
              <w:rPr>
                <w:rFonts w:ascii="Arial" w:hAnsi="Arial" w:cs="Arial"/>
                <w:sz w:val="20"/>
                <w:szCs w:val="20"/>
                <w:lang w:val="en-US"/>
              </w:rPr>
              <w:lastRenderedPageBreak/>
              <w:t>Discuss the importan</w:t>
            </w:r>
            <w:r w:rsidR="00826837" w:rsidRPr="000C517A">
              <w:rPr>
                <w:rFonts w:ascii="Arial" w:hAnsi="Arial" w:cs="Arial"/>
                <w:sz w:val="20"/>
                <w:szCs w:val="20"/>
                <w:lang w:val="en-US"/>
              </w:rPr>
              <w:t>ce</w:t>
            </w:r>
            <w:r w:rsidRPr="000C517A">
              <w:rPr>
                <w:rFonts w:ascii="Arial" w:hAnsi="Arial" w:cs="Arial"/>
                <w:sz w:val="20"/>
                <w:szCs w:val="20"/>
                <w:lang w:val="en-US"/>
              </w:rPr>
              <w:t xml:space="preserve"> of using ableist language and </w:t>
            </w:r>
            <w:proofErr w:type="spellStart"/>
            <w:r w:rsidRPr="000C517A">
              <w:rPr>
                <w:rFonts w:ascii="Arial" w:hAnsi="Arial" w:cs="Arial"/>
                <w:sz w:val="20"/>
                <w:szCs w:val="20"/>
                <w:lang w:val="en-US"/>
              </w:rPr>
              <w:t>recognising</w:t>
            </w:r>
            <w:proofErr w:type="spellEnd"/>
            <w:r w:rsidRPr="000C517A">
              <w:rPr>
                <w:rFonts w:ascii="Arial" w:hAnsi="Arial" w:cs="Arial"/>
                <w:sz w:val="20"/>
                <w:szCs w:val="20"/>
                <w:lang w:val="en-US"/>
              </w:rPr>
              <w:t xml:space="preserve"> how and why this might have changed. Guidance and resources for which can be found at: </w:t>
            </w:r>
            <w:hyperlink r:id="rId89" w:history="1">
              <w:r w:rsidRPr="000C517A">
                <w:rPr>
                  <w:rStyle w:val="Hyperlink"/>
                  <w:rFonts w:ascii="Arial" w:hAnsi="Arial" w:cs="Arial"/>
                  <w:color w:val="4D4D4D"/>
                  <w:sz w:val="20"/>
                  <w:szCs w:val="20"/>
                  <w:lang w:val="en-US"/>
                </w:rPr>
                <w:t>https://drive.google.com/drive/folders/1lhzC3g2t_AjHyhrfAvdiZMWMDS6_NGc8?usp=sharing</w:t>
              </w:r>
            </w:hyperlink>
          </w:p>
          <w:p w14:paraId="0279FE98" w14:textId="69A87DA6" w:rsidR="00ED632A" w:rsidRPr="000C517A" w:rsidRDefault="00ED632A" w:rsidP="00ED632A">
            <w:pPr>
              <w:spacing w:before="120" w:after="120"/>
              <w:rPr>
                <w:rFonts w:ascii="Arial" w:hAnsi="Arial" w:cs="Arial"/>
                <w:sz w:val="20"/>
                <w:szCs w:val="20"/>
              </w:rPr>
            </w:pPr>
            <w:r w:rsidRPr="000C517A">
              <w:rPr>
                <w:rFonts w:ascii="Arial" w:hAnsi="Arial" w:cs="Arial"/>
                <w:sz w:val="20"/>
                <w:szCs w:val="20"/>
              </w:rPr>
              <w:t>Learners share what they understand about the concept of empathy and look up and discuss definitions, recording one accordingly.</w:t>
            </w:r>
          </w:p>
          <w:p w14:paraId="1D28C917" w14:textId="7AD1DB16" w:rsidR="00ED632A" w:rsidRPr="000C517A" w:rsidRDefault="00ED632A" w:rsidP="00ED632A">
            <w:pPr>
              <w:spacing w:before="120" w:after="120"/>
              <w:rPr>
                <w:rFonts w:ascii="Arial" w:hAnsi="Arial" w:cs="Arial"/>
                <w:color w:val="4B4B4B"/>
                <w:sz w:val="20"/>
                <w:szCs w:val="20"/>
                <w:lang w:val="en-US"/>
              </w:rPr>
            </w:pPr>
            <w:r w:rsidRPr="000C517A">
              <w:rPr>
                <w:rFonts w:ascii="Arial" w:hAnsi="Arial" w:cs="Arial"/>
                <w:sz w:val="20"/>
                <w:szCs w:val="20"/>
              </w:rPr>
              <w:t>Introduce the Theory of Mind using the Sally-Anne Test (if necessary, demonstrate)</w:t>
            </w:r>
            <w:r w:rsidRPr="000C517A">
              <w:rPr>
                <w:rFonts w:ascii="Arial" w:hAnsi="Arial" w:cs="Arial"/>
                <w:sz w:val="20"/>
                <w:szCs w:val="20"/>
                <w:lang w:val="en-US"/>
              </w:rPr>
              <w:t xml:space="preserve"> using a video </w:t>
            </w:r>
            <w:r w:rsidRPr="000C517A">
              <w:rPr>
                <w:rFonts w:ascii="Arial" w:hAnsi="Arial" w:cs="Arial"/>
                <w:sz w:val="20"/>
                <w:szCs w:val="20"/>
              </w:rPr>
              <w:t>of the Sally-Anne Test</w:t>
            </w:r>
            <w:r w:rsidRPr="000C517A">
              <w:rPr>
                <w:rFonts w:ascii="Arial" w:hAnsi="Arial" w:cs="Arial"/>
                <w:sz w:val="20"/>
                <w:szCs w:val="20"/>
                <w:lang w:val="en-US"/>
              </w:rPr>
              <w:t xml:space="preserve"> for children on the autistic spectrum and </w:t>
            </w:r>
            <w:r w:rsidR="002474E7" w:rsidRPr="000C517A">
              <w:rPr>
                <w:rFonts w:ascii="Arial" w:hAnsi="Arial" w:cs="Arial"/>
                <w:sz w:val="20"/>
                <w:szCs w:val="20"/>
                <w:lang w:val="en-US"/>
              </w:rPr>
              <w:t>make a note of</w:t>
            </w:r>
            <w:r w:rsidR="002B5DF2" w:rsidRPr="000C517A">
              <w:rPr>
                <w:rFonts w:ascii="Arial" w:hAnsi="Arial" w:cs="Arial"/>
                <w:sz w:val="20"/>
                <w:szCs w:val="20"/>
                <w:lang w:val="en-US"/>
              </w:rPr>
              <w:t xml:space="preserve"> any</w:t>
            </w:r>
            <w:r w:rsidR="002474E7" w:rsidRPr="000C517A">
              <w:rPr>
                <w:rFonts w:ascii="Arial" w:hAnsi="Arial" w:cs="Arial"/>
                <w:sz w:val="20"/>
                <w:szCs w:val="20"/>
                <w:lang w:val="en-US"/>
              </w:rPr>
              <w:t xml:space="preserve"> </w:t>
            </w:r>
            <w:r w:rsidRPr="000C517A">
              <w:rPr>
                <w:rFonts w:ascii="Arial" w:hAnsi="Arial" w:cs="Arial"/>
                <w:sz w:val="20"/>
                <w:szCs w:val="20"/>
                <w:lang w:val="en-US"/>
              </w:rPr>
              <w:t xml:space="preserve">ableist language available at: </w:t>
            </w:r>
            <w:hyperlink r:id="rId90" w:history="1">
              <w:r w:rsidRPr="000C517A">
                <w:rPr>
                  <w:rFonts w:ascii="Arial" w:hAnsi="Arial" w:cs="Arial"/>
                  <w:color w:val="4B4B4B"/>
                  <w:sz w:val="20"/>
                  <w:szCs w:val="20"/>
                  <w:u w:val="single"/>
                  <w:lang w:val="en-US"/>
                </w:rPr>
                <w:t>www.youtube.com/watch?v=QjkTQtggLH4</w:t>
              </w:r>
            </w:hyperlink>
          </w:p>
          <w:p w14:paraId="40B72FDB" w14:textId="6436B737" w:rsidR="00ED632A" w:rsidRPr="000C517A" w:rsidRDefault="00ED632A" w:rsidP="00ED632A">
            <w:pPr>
              <w:spacing w:before="120" w:after="120"/>
              <w:rPr>
                <w:rFonts w:ascii="Arial" w:hAnsi="Arial" w:cs="Arial"/>
                <w:color w:val="000000" w:themeColor="text1"/>
                <w:sz w:val="20"/>
                <w:szCs w:val="20"/>
                <w:lang w:val="en-US"/>
              </w:rPr>
            </w:pPr>
            <w:r w:rsidRPr="000C517A">
              <w:rPr>
                <w:rFonts w:ascii="Arial" w:hAnsi="Arial" w:cs="Arial"/>
                <w:color w:val="000000" w:themeColor="text1"/>
                <w:sz w:val="20"/>
                <w:szCs w:val="20"/>
                <w:lang w:val="en-US"/>
              </w:rPr>
              <w:t>Learners consider and discuss ways to identify autism spectrum disorder in adults. Introduce the idea of ‘reading the mind in the eyes’ test and how that relates to some of the possible signs of autism.</w:t>
            </w:r>
          </w:p>
          <w:p w14:paraId="4EB3AD63" w14:textId="58D32E20" w:rsidR="00ED632A" w:rsidRPr="000C517A" w:rsidRDefault="00ED632A" w:rsidP="00ED632A">
            <w:pPr>
              <w:spacing w:before="120" w:after="120"/>
              <w:rPr>
                <w:rFonts w:ascii="Arial" w:hAnsi="Arial" w:cs="Arial"/>
                <w:color w:val="4A4A4A"/>
                <w:sz w:val="20"/>
                <w:szCs w:val="20"/>
                <w:u w:val="single"/>
                <w:lang w:val="en-US"/>
              </w:rPr>
            </w:pPr>
            <w:r w:rsidRPr="000C517A">
              <w:rPr>
                <w:rFonts w:ascii="Arial" w:hAnsi="Arial" w:cs="Arial"/>
                <w:sz w:val="20"/>
                <w:szCs w:val="20"/>
              </w:rPr>
              <w:t xml:space="preserve">Learners work through the </w:t>
            </w:r>
            <w:r w:rsidRPr="000C517A">
              <w:rPr>
                <w:rFonts w:ascii="Arial" w:hAnsi="Arial" w:cs="Arial"/>
                <w:sz w:val="20"/>
                <w:szCs w:val="20"/>
                <w:lang w:val="en-US"/>
              </w:rPr>
              <w:t xml:space="preserve">mock-up/sample </w:t>
            </w:r>
            <w:r w:rsidRPr="000C517A">
              <w:rPr>
                <w:rFonts w:ascii="Arial" w:hAnsi="Arial" w:cs="Arial"/>
                <w:color w:val="000000" w:themeColor="text1"/>
                <w:sz w:val="20"/>
                <w:szCs w:val="20"/>
                <w:lang w:val="en-US"/>
              </w:rPr>
              <w:t xml:space="preserve">of the original eyes test available at </w:t>
            </w:r>
            <w:hyperlink r:id="rId91" w:history="1">
              <w:r w:rsidRPr="000C517A">
                <w:rPr>
                  <w:rFonts w:ascii="Arial" w:hAnsi="Arial" w:cs="Arial"/>
                  <w:color w:val="4B4B4B"/>
                  <w:sz w:val="20"/>
                  <w:szCs w:val="20"/>
                  <w:u w:val="single"/>
                  <w:lang w:val="en-US"/>
                </w:rPr>
                <w:t>https://docs.google.com/presentation/d/1uFlzZ-RU7FUi0Irwo27ZQk_H4lLipxmh/edit?usp=sharing&amp;ouid=113405531117926988408&amp;rtpof=true&amp;sd=true</w:t>
              </w:r>
            </w:hyperlink>
            <w:r w:rsidRPr="000C517A">
              <w:rPr>
                <w:rFonts w:ascii="Arial" w:hAnsi="Arial" w:cs="Arial"/>
                <w:color w:val="000000" w:themeColor="text1"/>
                <w:sz w:val="20"/>
                <w:szCs w:val="20"/>
                <w:lang w:val="en-US"/>
              </w:rPr>
              <w:t xml:space="preserve"> and share/compare results. Challenge learners</w:t>
            </w:r>
            <w:r w:rsidR="00FA39BA" w:rsidRPr="000C517A">
              <w:rPr>
                <w:rFonts w:ascii="Arial" w:hAnsi="Arial" w:cs="Arial"/>
                <w:color w:val="000000" w:themeColor="text1"/>
                <w:sz w:val="20"/>
                <w:szCs w:val="20"/>
                <w:lang w:val="en-US"/>
              </w:rPr>
              <w:t>,</w:t>
            </w:r>
            <w:r w:rsidRPr="000C517A">
              <w:rPr>
                <w:rFonts w:ascii="Arial" w:hAnsi="Arial" w:cs="Arial"/>
                <w:color w:val="000000" w:themeColor="text1"/>
                <w:sz w:val="20"/>
                <w:szCs w:val="20"/>
                <w:lang w:val="en-US"/>
              </w:rPr>
              <w:t xml:space="preserve"> through questioning</w:t>
            </w:r>
            <w:r w:rsidR="00FA39BA" w:rsidRPr="000C517A">
              <w:rPr>
                <w:rFonts w:ascii="Arial" w:hAnsi="Arial" w:cs="Arial"/>
                <w:color w:val="000000" w:themeColor="text1"/>
                <w:sz w:val="20"/>
                <w:szCs w:val="20"/>
                <w:lang w:val="en-US"/>
              </w:rPr>
              <w:t xml:space="preserve">, </w:t>
            </w:r>
            <w:r w:rsidRPr="000C517A">
              <w:rPr>
                <w:rFonts w:ascii="Arial" w:hAnsi="Arial" w:cs="Arial"/>
                <w:color w:val="000000" w:themeColor="text1"/>
                <w:sz w:val="20"/>
                <w:szCs w:val="20"/>
                <w:lang w:val="en-US"/>
              </w:rPr>
              <w:t xml:space="preserve">some of the </w:t>
            </w:r>
            <w:proofErr w:type="spellStart"/>
            <w:r w:rsidRPr="000C517A">
              <w:rPr>
                <w:rFonts w:ascii="Arial" w:hAnsi="Arial" w:cs="Arial"/>
                <w:color w:val="000000" w:themeColor="text1"/>
                <w:sz w:val="20"/>
                <w:szCs w:val="20"/>
                <w:lang w:val="en-US"/>
              </w:rPr>
              <w:t>recognised</w:t>
            </w:r>
            <w:proofErr w:type="spellEnd"/>
            <w:r w:rsidRPr="000C517A">
              <w:rPr>
                <w:rFonts w:ascii="Arial" w:hAnsi="Arial" w:cs="Arial"/>
                <w:color w:val="000000" w:themeColor="text1"/>
                <w:sz w:val="20"/>
                <w:szCs w:val="20"/>
                <w:lang w:val="en-US"/>
              </w:rPr>
              <w:t xml:space="preserve"> problems and issues of the original test.</w:t>
            </w:r>
          </w:p>
          <w:p w14:paraId="5E0F9E15" w14:textId="77777777" w:rsidR="00ED632A" w:rsidRPr="000C517A" w:rsidRDefault="00ED632A" w:rsidP="00ED632A">
            <w:pPr>
              <w:autoSpaceDE w:val="0"/>
              <w:autoSpaceDN w:val="0"/>
              <w:adjustRightInd w:val="0"/>
              <w:spacing w:before="120" w:after="120"/>
              <w:rPr>
                <w:rFonts w:ascii="Arial" w:hAnsi="Arial" w:cs="Arial"/>
                <w:sz w:val="20"/>
                <w:szCs w:val="20"/>
                <w:lang w:val="en-US"/>
              </w:rPr>
            </w:pPr>
            <w:r w:rsidRPr="000C517A">
              <w:rPr>
                <w:rFonts w:ascii="Arial" w:hAnsi="Arial" w:cs="Arial"/>
                <w:sz w:val="20"/>
                <w:szCs w:val="20"/>
                <w:lang w:val="en-US"/>
              </w:rPr>
              <w:t xml:space="preserve">Learners work through the </w:t>
            </w:r>
            <w:r w:rsidRPr="000C517A">
              <w:rPr>
                <w:rFonts w:ascii="Arial" w:hAnsi="Arial" w:cs="Arial"/>
                <w:color w:val="000000"/>
                <w:sz w:val="20"/>
                <w:szCs w:val="20"/>
                <w:lang w:val="en-US"/>
              </w:rPr>
              <w:t xml:space="preserve">revised version available at: </w:t>
            </w:r>
            <w:hyperlink r:id="rId92" w:history="1">
              <w:r w:rsidRPr="000C517A">
                <w:rPr>
                  <w:rFonts w:ascii="Arial" w:hAnsi="Arial" w:cs="Arial"/>
                  <w:color w:val="4B4B4B"/>
                  <w:sz w:val="20"/>
                  <w:szCs w:val="20"/>
                  <w:u w:val="single"/>
                  <w:lang w:val="en-US"/>
                </w:rPr>
                <w:t>https://s3.amazonaws.com/he-assets-prod/interactives/233_reading_the_mind_through_eyes/Launch.html</w:t>
              </w:r>
            </w:hyperlink>
            <w:r w:rsidRPr="000C517A">
              <w:rPr>
                <w:rFonts w:ascii="Arial" w:hAnsi="Arial" w:cs="Arial"/>
                <w:color w:val="000000"/>
                <w:sz w:val="20"/>
                <w:szCs w:val="20"/>
                <w:lang w:val="en-US"/>
              </w:rPr>
              <w:t xml:space="preserve"> </w:t>
            </w:r>
            <w:r w:rsidRPr="000C517A">
              <w:rPr>
                <w:rFonts w:ascii="Arial" w:hAnsi="Arial" w:cs="Arial"/>
                <w:sz w:val="20"/>
                <w:szCs w:val="20"/>
                <w:lang w:val="en-US"/>
              </w:rPr>
              <w:t xml:space="preserve">and record their individual scores. </w:t>
            </w:r>
            <w:r w:rsidRPr="000C517A">
              <w:rPr>
                <w:rFonts w:ascii="Arial" w:hAnsi="Arial" w:cs="Arial"/>
                <w:b/>
                <w:bCs/>
                <w:sz w:val="20"/>
                <w:szCs w:val="20"/>
                <w:lang w:val="en-US"/>
              </w:rPr>
              <w:t>(I)</w:t>
            </w:r>
          </w:p>
          <w:p w14:paraId="183073C8" w14:textId="77777777" w:rsidR="00ED632A" w:rsidRPr="000C517A" w:rsidRDefault="00ED632A" w:rsidP="00ED632A">
            <w:pPr>
              <w:spacing w:before="120" w:after="120"/>
              <w:rPr>
                <w:rFonts w:ascii="Arial" w:hAnsi="Arial" w:cs="Arial"/>
                <w:sz w:val="20"/>
                <w:szCs w:val="20"/>
              </w:rPr>
            </w:pPr>
            <w:r w:rsidRPr="000C517A">
              <w:rPr>
                <w:rFonts w:ascii="Arial" w:hAnsi="Arial" w:cs="Arial"/>
                <w:sz w:val="20"/>
                <w:szCs w:val="20"/>
              </w:rPr>
              <w:t>Learners identify as many differences between the two tests as they can and document.</w:t>
            </w:r>
          </w:p>
          <w:p w14:paraId="15D68591" w14:textId="6BB95E85" w:rsidR="00ED632A" w:rsidRPr="000C517A" w:rsidRDefault="00ED632A" w:rsidP="00ED632A">
            <w:pPr>
              <w:spacing w:before="120" w:after="120"/>
              <w:rPr>
                <w:rFonts w:ascii="Arial" w:hAnsi="Arial" w:cs="Arial"/>
                <w:b/>
                <w:bCs/>
                <w:sz w:val="20"/>
                <w:szCs w:val="20"/>
              </w:rPr>
            </w:pPr>
            <w:r w:rsidRPr="000C517A">
              <w:rPr>
                <w:rFonts w:ascii="Arial" w:hAnsi="Arial" w:cs="Arial"/>
                <w:b/>
                <w:bCs/>
                <w:sz w:val="20"/>
                <w:szCs w:val="20"/>
              </w:rPr>
              <w:t xml:space="preserve">Extension </w:t>
            </w:r>
            <w:r w:rsidR="00913A55" w:rsidRPr="000C517A">
              <w:rPr>
                <w:rFonts w:ascii="Arial" w:hAnsi="Arial" w:cs="Arial"/>
                <w:b/>
                <w:bCs/>
                <w:sz w:val="20"/>
                <w:szCs w:val="20"/>
              </w:rPr>
              <w:t>a</w:t>
            </w:r>
            <w:r w:rsidRPr="000C517A">
              <w:rPr>
                <w:rFonts w:ascii="Arial" w:hAnsi="Arial" w:cs="Arial"/>
                <w:b/>
                <w:bCs/>
                <w:sz w:val="20"/>
                <w:szCs w:val="20"/>
              </w:rPr>
              <w:t>ctivit</w:t>
            </w:r>
            <w:r w:rsidR="00913A55" w:rsidRPr="000C517A">
              <w:rPr>
                <w:rFonts w:ascii="Arial" w:hAnsi="Arial" w:cs="Arial"/>
                <w:b/>
                <w:bCs/>
                <w:sz w:val="20"/>
                <w:szCs w:val="20"/>
              </w:rPr>
              <w:t>y</w:t>
            </w:r>
            <w:r w:rsidRPr="000C517A">
              <w:rPr>
                <w:rFonts w:ascii="Arial" w:hAnsi="Arial" w:cs="Arial"/>
                <w:b/>
                <w:bCs/>
                <w:sz w:val="20"/>
                <w:szCs w:val="20"/>
              </w:rPr>
              <w:t>:</w:t>
            </w:r>
            <w:r w:rsidRPr="000C517A">
              <w:rPr>
                <w:rFonts w:ascii="Arial" w:hAnsi="Arial" w:cs="Arial"/>
                <w:sz w:val="20"/>
                <w:szCs w:val="20"/>
              </w:rPr>
              <w:t xml:space="preserve"> </w:t>
            </w:r>
            <w:r w:rsidR="00FA39BA" w:rsidRPr="000C517A">
              <w:rPr>
                <w:rFonts w:ascii="Arial" w:hAnsi="Arial" w:cs="Arial"/>
                <w:sz w:val="20"/>
                <w:szCs w:val="20"/>
              </w:rPr>
              <w:t>l</w:t>
            </w:r>
            <w:r w:rsidRPr="000C517A">
              <w:rPr>
                <w:rFonts w:ascii="Arial" w:hAnsi="Arial" w:cs="Arial"/>
                <w:sz w:val="20"/>
                <w:szCs w:val="20"/>
              </w:rPr>
              <w:t xml:space="preserve">earners can access other similar cognitive ability tests (including an empathy quiz) available at: </w:t>
            </w:r>
            <w:hyperlink r:id="rId93" w:history="1">
              <w:r w:rsidRPr="000C517A">
                <w:rPr>
                  <w:rStyle w:val="Hyperlink"/>
                  <w:rFonts w:ascii="Arial" w:hAnsi="Arial" w:cs="Arial"/>
                  <w:color w:val="4D4D4D"/>
                  <w:sz w:val="20"/>
                  <w:szCs w:val="20"/>
                </w:rPr>
                <w:t>https://greatergood.berkeley.edu/quizzes/</w:t>
              </w:r>
            </w:hyperlink>
            <w:r w:rsidRPr="000C517A">
              <w:rPr>
                <w:rFonts w:ascii="Arial" w:hAnsi="Arial" w:cs="Arial"/>
                <w:color w:val="4D4D4D"/>
                <w:sz w:val="20"/>
                <w:szCs w:val="20"/>
              </w:rPr>
              <w:t xml:space="preserve"> </w:t>
            </w:r>
            <w:r w:rsidRPr="000C517A">
              <w:rPr>
                <w:rFonts w:ascii="Arial" w:hAnsi="Arial" w:cs="Arial"/>
                <w:sz w:val="20"/>
                <w:szCs w:val="20"/>
              </w:rPr>
              <w:t xml:space="preserve">and consider the strengths and weaknesses of psychometric tests generally. </w:t>
            </w:r>
            <w:r w:rsidRPr="000C517A">
              <w:rPr>
                <w:rFonts w:ascii="Arial" w:hAnsi="Arial" w:cs="Arial"/>
                <w:b/>
                <w:bCs/>
                <w:sz w:val="20"/>
                <w:szCs w:val="20"/>
              </w:rPr>
              <w:t>(I)</w:t>
            </w:r>
          </w:p>
          <w:p w14:paraId="61CED135" w14:textId="1A50D405" w:rsidR="00ED632A" w:rsidRPr="000C517A" w:rsidRDefault="00ED632A" w:rsidP="00ED632A">
            <w:pPr>
              <w:spacing w:before="120" w:after="120"/>
              <w:rPr>
                <w:rFonts w:ascii="Arial" w:hAnsi="Arial" w:cs="Arial"/>
                <w:sz w:val="20"/>
                <w:szCs w:val="20"/>
              </w:rPr>
            </w:pPr>
            <w:r w:rsidRPr="000C517A">
              <w:rPr>
                <w:rFonts w:ascii="Arial" w:hAnsi="Arial" w:cs="Arial"/>
                <w:b/>
                <w:bCs/>
                <w:sz w:val="20"/>
                <w:szCs w:val="20"/>
              </w:rPr>
              <w:t>N</w:t>
            </w:r>
            <w:r w:rsidR="00DB1C52" w:rsidRPr="000C517A">
              <w:rPr>
                <w:rFonts w:ascii="Arial" w:hAnsi="Arial" w:cs="Arial"/>
                <w:b/>
                <w:bCs/>
                <w:sz w:val="20"/>
                <w:szCs w:val="20"/>
              </w:rPr>
              <w:t>ote</w:t>
            </w:r>
            <w:r w:rsidR="006B4161" w:rsidRPr="000C517A">
              <w:rPr>
                <w:rFonts w:ascii="Arial" w:hAnsi="Arial" w:cs="Arial"/>
                <w:b/>
                <w:bCs/>
                <w:sz w:val="20"/>
                <w:szCs w:val="20"/>
              </w:rPr>
              <w:t>:</w:t>
            </w:r>
            <w:r w:rsidRPr="000C517A">
              <w:rPr>
                <w:rFonts w:ascii="Arial" w:hAnsi="Arial" w:cs="Arial"/>
                <w:b/>
                <w:bCs/>
                <w:sz w:val="20"/>
                <w:szCs w:val="20"/>
              </w:rPr>
              <w:t xml:space="preserve"> </w:t>
            </w:r>
            <w:r w:rsidR="00A24734" w:rsidRPr="000C517A">
              <w:rPr>
                <w:rFonts w:ascii="Arial" w:hAnsi="Arial" w:cs="Arial"/>
                <w:sz w:val="20"/>
                <w:szCs w:val="20"/>
              </w:rPr>
              <w:t>r</w:t>
            </w:r>
            <w:r w:rsidRPr="000C517A">
              <w:rPr>
                <w:rFonts w:ascii="Arial" w:hAnsi="Arial" w:cs="Arial"/>
                <w:sz w:val="20"/>
                <w:szCs w:val="20"/>
              </w:rPr>
              <w:t>einforce that such tests are not definitive measures of empathy or social intelligence, but an indicative tool that reveals one aspect of social cognition which can vary widely among individuals.</w:t>
            </w:r>
          </w:p>
          <w:p w14:paraId="4D846836" w14:textId="563CCDAC" w:rsidR="00ED632A" w:rsidRPr="000C517A" w:rsidRDefault="00ED632A" w:rsidP="00ED632A">
            <w:pPr>
              <w:spacing w:before="120" w:after="120"/>
              <w:rPr>
                <w:rFonts w:ascii="Arial" w:hAnsi="Arial" w:cs="Arial"/>
                <w:sz w:val="20"/>
                <w:szCs w:val="20"/>
              </w:rPr>
            </w:pPr>
            <w:r w:rsidRPr="000C517A">
              <w:rPr>
                <w:rFonts w:ascii="Arial" w:hAnsi="Arial" w:cs="Arial"/>
                <w:b/>
                <w:bCs/>
                <w:color w:val="202124"/>
                <w:sz w:val="20"/>
                <w:szCs w:val="20"/>
                <w:shd w:val="clear" w:color="auto" w:fill="FFFFFF"/>
                <w:lang w:val="en-US"/>
              </w:rPr>
              <w:t>SDG 3</w:t>
            </w:r>
          </w:p>
        </w:tc>
      </w:tr>
      <w:tr w:rsidR="00ED632A" w:rsidRPr="00B1663A" w14:paraId="5692BBEA"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1521C8C4" w14:textId="51457779" w:rsidR="00ED632A" w:rsidRPr="007F4989" w:rsidRDefault="00ED632A" w:rsidP="00ED632A">
            <w:pPr>
              <w:rPr>
                <w:rFonts w:ascii="Arial" w:hAnsi="Arial" w:cs="Arial"/>
                <w:sz w:val="20"/>
                <w:szCs w:val="20"/>
              </w:rPr>
            </w:pPr>
            <w:r w:rsidRPr="007F4989">
              <w:rPr>
                <w:rFonts w:ascii="Arial" w:hAnsi="Arial" w:cs="Arial"/>
                <w:sz w:val="20"/>
                <w:szCs w:val="20"/>
              </w:rPr>
              <w:lastRenderedPageBreak/>
              <w:t>Baron-Cohen et al. (eyes test) – the study</w:t>
            </w:r>
          </w:p>
          <w:p w14:paraId="2BDFCF0D" w14:textId="25B83CBA" w:rsidR="00ED632A" w:rsidRPr="007F4989" w:rsidRDefault="00ED632A" w:rsidP="00ED632A">
            <w:pPr>
              <w:spacing w:before="120"/>
              <w:rPr>
                <w:rFonts w:ascii="Arial" w:hAnsi="Arial" w:cs="Arial"/>
                <w:sz w:val="20"/>
                <w:szCs w:val="20"/>
              </w:rPr>
            </w:pPr>
            <w:r w:rsidRPr="007F4989">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4416FC31" w14:textId="77777777" w:rsidR="00ED632A" w:rsidRPr="007F4989" w:rsidRDefault="00ED632A" w:rsidP="00ED632A">
            <w:pPr>
              <w:rPr>
                <w:rFonts w:ascii="Arial" w:hAnsi="Arial" w:cs="Arial"/>
                <w:sz w:val="20"/>
                <w:szCs w:val="20"/>
              </w:rPr>
            </w:pPr>
            <w:r w:rsidRPr="007F4989">
              <w:rPr>
                <w:rFonts w:ascii="Arial" w:hAnsi="Arial" w:cs="Arial"/>
                <w:sz w:val="20"/>
                <w:szCs w:val="20"/>
              </w:rPr>
              <w:t>Learners can describe and explain the key terms, the background, the key features and the findings of the study.</w:t>
            </w:r>
          </w:p>
        </w:tc>
        <w:tc>
          <w:tcPr>
            <w:tcW w:w="10200" w:type="dxa"/>
            <w:tcBorders>
              <w:top w:val="single" w:sz="4" w:space="0" w:color="E21951"/>
              <w:left w:val="single" w:sz="4" w:space="0" w:color="E21951"/>
              <w:bottom w:val="single" w:sz="4" w:space="0" w:color="E21951"/>
              <w:right w:val="single" w:sz="4" w:space="0" w:color="E21951"/>
            </w:tcBorders>
          </w:tcPr>
          <w:p w14:paraId="64E3209D" w14:textId="5E622672" w:rsidR="00913739" w:rsidRPr="000C517A" w:rsidRDefault="00913739" w:rsidP="00913739">
            <w:pPr>
              <w:autoSpaceDE w:val="0"/>
              <w:autoSpaceDN w:val="0"/>
              <w:adjustRightInd w:val="0"/>
              <w:spacing w:after="120"/>
              <w:rPr>
                <w:rFonts w:ascii="Arial" w:hAnsi="Arial" w:cs="Arial"/>
                <w:sz w:val="20"/>
                <w:szCs w:val="20"/>
                <w:lang w:val="en-US"/>
              </w:rPr>
            </w:pPr>
            <w:r w:rsidRPr="000C517A">
              <w:rPr>
                <w:rFonts w:ascii="Arial" w:hAnsi="Arial" w:cs="Arial"/>
                <w:sz w:val="20"/>
                <w:szCs w:val="20"/>
                <w:lang w:val="en-US"/>
              </w:rPr>
              <w:t xml:space="preserve">Learners </w:t>
            </w:r>
            <w:r w:rsidR="00BD25D5" w:rsidRPr="000C517A">
              <w:rPr>
                <w:rFonts w:ascii="Arial" w:hAnsi="Arial" w:cs="Arial"/>
                <w:sz w:val="20"/>
                <w:szCs w:val="20"/>
                <w:lang w:val="en-US"/>
              </w:rPr>
              <w:t>review the</w:t>
            </w:r>
            <w:r w:rsidRPr="000C517A">
              <w:rPr>
                <w:rFonts w:ascii="Arial" w:hAnsi="Arial" w:cs="Arial"/>
                <w:sz w:val="20"/>
                <w:szCs w:val="20"/>
                <w:lang w:val="en-US"/>
              </w:rPr>
              <w:t xml:space="preserve"> differences between the original and the revised version of the test from the previous lesson.</w:t>
            </w:r>
            <w:r w:rsidRPr="000C517A">
              <w:rPr>
                <w:rFonts w:ascii="Arial" w:hAnsi="Arial" w:cs="Arial"/>
                <w:b/>
                <w:bCs/>
                <w:sz w:val="20"/>
                <w:szCs w:val="20"/>
                <w:lang w:val="en-US"/>
              </w:rPr>
              <w:t xml:space="preserve"> (F)</w:t>
            </w:r>
          </w:p>
          <w:p w14:paraId="3C2B19AE" w14:textId="77777777" w:rsidR="00BD25D5" w:rsidRPr="000C517A" w:rsidRDefault="00913739" w:rsidP="00913739">
            <w:pPr>
              <w:spacing w:before="120" w:after="120"/>
              <w:rPr>
                <w:rFonts w:ascii="Arial" w:hAnsi="Arial" w:cs="Arial"/>
                <w:sz w:val="20"/>
                <w:szCs w:val="20"/>
              </w:rPr>
            </w:pPr>
            <w:r w:rsidRPr="000C517A">
              <w:rPr>
                <w:rFonts w:ascii="Arial" w:hAnsi="Arial" w:cs="Arial"/>
                <w:sz w:val="20"/>
                <w:szCs w:val="20"/>
              </w:rPr>
              <w:t xml:space="preserve">Share the original research available at: </w:t>
            </w:r>
            <w:hyperlink r:id="rId94" w:history="1">
              <w:r w:rsidRPr="000C517A">
                <w:rPr>
                  <w:rFonts w:ascii="Arial" w:hAnsi="Arial" w:cs="Arial"/>
                  <w:color w:val="4B4B4B"/>
                  <w:sz w:val="20"/>
                  <w:szCs w:val="20"/>
                  <w:u w:val="single"/>
                </w:rPr>
                <w:t>https://docs.autismresearchcentre.com/papers/2001_BCetal_adulteyes.pdf</w:t>
              </w:r>
            </w:hyperlink>
            <w:r w:rsidRPr="000C517A">
              <w:rPr>
                <w:rFonts w:ascii="Arial" w:hAnsi="Arial" w:cs="Arial"/>
                <w:color w:val="4B4B4B"/>
                <w:sz w:val="20"/>
                <w:szCs w:val="20"/>
              </w:rPr>
              <w:t xml:space="preserve"> </w:t>
            </w:r>
            <w:r w:rsidRPr="000C517A">
              <w:rPr>
                <w:rFonts w:ascii="Arial" w:hAnsi="Arial" w:cs="Arial"/>
                <w:sz w:val="20"/>
                <w:szCs w:val="20"/>
              </w:rPr>
              <w:t xml:space="preserve">or </w:t>
            </w:r>
            <w:hyperlink r:id="rId95" w:history="1">
              <w:r w:rsidRPr="000C517A">
                <w:rPr>
                  <w:rFonts w:ascii="Arial" w:hAnsi="Arial" w:cs="Arial"/>
                  <w:color w:val="4B4B4B"/>
                  <w:sz w:val="20"/>
                  <w:szCs w:val="20"/>
                  <w:u w:val="single"/>
                </w:rPr>
                <w:t>https://drive.google.com/file/d/16pH2Sz-d0JnfKle-amw2dZAup8nLE-NN/view</w:t>
              </w:r>
            </w:hyperlink>
            <w:r w:rsidRPr="000C517A">
              <w:rPr>
                <w:rFonts w:ascii="Arial" w:hAnsi="Arial" w:cs="Arial"/>
                <w:sz w:val="20"/>
                <w:szCs w:val="20"/>
              </w:rPr>
              <w:t xml:space="preserve">. </w:t>
            </w:r>
          </w:p>
          <w:p w14:paraId="786708AA" w14:textId="49F7A2BD" w:rsidR="00913739" w:rsidRPr="000C517A" w:rsidRDefault="00913739" w:rsidP="00913739">
            <w:pPr>
              <w:spacing w:before="120" w:after="120"/>
              <w:rPr>
                <w:rFonts w:ascii="Arial" w:hAnsi="Arial" w:cs="Arial"/>
                <w:sz w:val="20"/>
                <w:szCs w:val="20"/>
              </w:rPr>
            </w:pPr>
            <w:r w:rsidRPr="000C517A">
              <w:rPr>
                <w:rFonts w:ascii="Arial" w:hAnsi="Arial" w:cs="Arial"/>
                <w:sz w:val="20"/>
                <w:szCs w:val="20"/>
              </w:rPr>
              <w:t>Learners consider the different groups of participants and make predictions regarding their performance respectively. Compare these with the actual results and analyse what this means.</w:t>
            </w:r>
          </w:p>
          <w:p w14:paraId="23C45599" w14:textId="77777777" w:rsidR="00913739" w:rsidRPr="000C517A" w:rsidRDefault="00913739" w:rsidP="00913739">
            <w:pPr>
              <w:spacing w:before="120"/>
              <w:rPr>
                <w:rFonts w:ascii="Arial" w:hAnsi="Arial" w:cs="Arial"/>
                <w:sz w:val="20"/>
                <w:szCs w:val="20"/>
              </w:rPr>
            </w:pPr>
            <w:r w:rsidRPr="000C517A">
              <w:rPr>
                <w:rFonts w:ascii="Arial" w:hAnsi="Arial" w:cs="Arial"/>
                <w:sz w:val="20"/>
                <w:szCs w:val="20"/>
              </w:rPr>
              <w:lastRenderedPageBreak/>
              <w:t>Learners create a set of flashcards they can use later including:</w:t>
            </w:r>
          </w:p>
          <w:p w14:paraId="3E14A187" w14:textId="77777777" w:rsidR="00913739" w:rsidRPr="000C517A" w:rsidRDefault="00913739" w:rsidP="00913739">
            <w:pPr>
              <w:numPr>
                <w:ilvl w:val="0"/>
                <w:numId w:val="18"/>
              </w:numPr>
              <w:rPr>
                <w:rFonts w:ascii="Arial" w:hAnsi="Arial" w:cs="Arial"/>
                <w:sz w:val="20"/>
                <w:szCs w:val="20"/>
              </w:rPr>
            </w:pPr>
            <w:r w:rsidRPr="000C517A">
              <w:rPr>
                <w:rFonts w:ascii="Arial" w:hAnsi="Arial" w:cs="Arial"/>
                <w:sz w:val="20"/>
                <w:szCs w:val="20"/>
              </w:rPr>
              <w:t>the problems with the original test (page 242)</w:t>
            </w:r>
          </w:p>
          <w:p w14:paraId="388594CE" w14:textId="77777777" w:rsidR="00913739" w:rsidRPr="000C517A" w:rsidRDefault="00913739" w:rsidP="00913739">
            <w:pPr>
              <w:numPr>
                <w:ilvl w:val="0"/>
                <w:numId w:val="18"/>
              </w:numPr>
              <w:rPr>
                <w:rFonts w:ascii="Arial" w:hAnsi="Arial" w:cs="Arial"/>
                <w:sz w:val="20"/>
                <w:szCs w:val="20"/>
              </w:rPr>
            </w:pPr>
            <w:r w:rsidRPr="000C517A">
              <w:rPr>
                <w:rFonts w:ascii="Arial" w:hAnsi="Arial" w:cs="Arial"/>
                <w:sz w:val="20"/>
                <w:szCs w:val="20"/>
              </w:rPr>
              <w:t>the sample groups (page 243)</w:t>
            </w:r>
          </w:p>
          <w:p w14:paraId="77AA77BA" w14:textId="77777777" w:rsidR="00913739" w:rsidRPr="000C517A" w:rsidRDefault="00913739" w:rsidP="00913739">
            <w:pPr>
              <w:numPr>
                <w:ilvl w:val="0"/>
                <w:numId w:val="18"/>
              </w:numPr>
              <w:rPr>
                <w:rFonts w:ascii="Arial" w:hAnsi="Arial" w:cs="Arial"/>
                <w:sz w:val="20"/>
                <w:szCs w:val="20"/>
              </w:rPr>
            </w:pPr>
            <w:r w:rsidRPr="000C517A">
              <w:rPr>
                <w:rFonts w:ascii="Arial" w:hAnsi="Arial" w:cs="Arial"/>
                <w:sz w:val="20"/>
                <w:szCs w:val="20"/>
              </w:rPr>
              <w:t>the procedure ((page 243)</w:t>
            </w:r>
          </w:p>
          <w:p w14:paraId="61C0130E" w14:textId="77777777" w:rsidR="00913739" w:rsidRPr="000C517A" w:rsidRDefault="00913739" w:rsidP="00913739">
            <w:pPr>
              <w:numPr>
                <w:ilvl w:val="0"/>
                <w:numId w:val="18"/>
              </w:numPr>
              <w:rPr>
                <w:rFonts w:ascii="Arial" w:hAnsi="Arial" w:cs="Arial"/>
                <w:sz w:val="20"/>
                <w:szCs w:val="20"/>
              </w:rPr>
            </w:pPr>
            <w:r w:rsidRPr="000C517A">
              <w:rPr>
                <w:rFonts w:ascii="Arial" w:hAnsi="Arial" w:cs="Arial"/>
                <w:sz w:val="20"/>
                <w:szCs w:val="20"/>
              </w:rPr>
              <w:t>the Eyes Test Development (page 244)</w:t>
            </w:r>
          </w:p>
          <w:p w14:paraId="20A7DCED" w14:textId="77777777" w:rsidR="00913739" w:rsidRPr="000C517A" w:rsidRDefault="00913739" w:rsidP="00913739">
            <w:pPr>
              <w:numPr>
                <w:ilvl w:val="0"/>
                <w:numId w:val="18"/>
              </w:numPr>
              <w:rPr>
                <w:rFonts w:ascii="Arial" w:hAnsi="Arial" w:cs="Arial"/>
                <w:sz w:val="20"/>
                <w:szCs w:val="20"/>
              </w:rPr>
            </w:pPr>
            <w:r w:rsidRPr="000C517A">
              <w:rPr>
                <w:rFonts w:ascii="Arial" w:hAnsi="Arial" w:cs="Arial"/>
                <w:sz w:val="20"/>
                <w:szCs w:val="20"/>
              </w:rPr>
              <w:t>the Predictions (page 244)</w:t>
            </w:r>
          </w:p>
          <w:p w14:paraId="62D32598" w14:textId="77777777" w:rsidR="00913739" w:rsidRPr="000C517A" w:rsidRDefault="00913739" w:rsidP="00913739">
            <w:pPr>
              <w:numPr>
                <w:ilvl w:val="0"/>
                <w:numId w:val="18"/>
              </w:numPr>
              <w:rPr>
                <w:rFonts w:ascii="Arial" w:hAnsi="Arial" w:cs="Arial"/>
                <w:sz w:val="20"/>
                <w:szCs w:val="20"/>
              </w:rPr>
            </w:pPr>
            <w:r w:rsidRPr="000C517A">
              <w:rPr>
                <w:rFonts w:ascii="Arial" w:hAnsi="Arial" w:cs="Arial"/>
                <w:sz w:val="20"/>
                <w:szCs w:val="20"/>
              </w:rPr>
              <w:t>the results (page 244).</w:t>
            </w:r>
          </w:p>
          <w:p w14:paraId="59562C95" w14:textId="77777777" w:rsidR="00913739" w:rsidRPr="000C517A" w:rsidRDefault="00913739" w:rsidP="00913739">
            <w:pPr>
              <w:spacing w:before="120" w:after="120"/>
              <w:rPr>
                <w:rFonts w:ascii="Arial" w:hAnsi="Arial" w:cs="Arial"/>
                <w:color w:val="4B4B4B"/>
                <w:sz w:val="20"/>
                <w:szCs w:val="20"/>
              </w:rPr>
            </w:pPr>
            <w:r w:rsidRPr="000C517A">
              <w:rPr>
                <w:rFonts w:ascii="Arial" w:hAnsi="Arial" w:cs="Arial"/>
                <w:sz w:val="20"/>
                <w:szCs w:val="20"/>
              </w:rPr>
              <w:t xml:space="preserve">Flashcards can be created electronically using these websites: </w:t>
            </w:r>
            <w:hyperlink r:id="rId96" w:history="1">
              <w:r w:rsidRPr="000C517A">
                <w:rPr>
                  <w:rFonts w:ascii="Arial" w:hAnsi="Arial" w:cs="Arial"/>
                  <w:color w:val="4A4A4A"/>
                  <w:sz w:val="20"/>
                  <w:szCs w:val="20"/>
                  <w:u w:val="single"/>
                </w:rPr>
                <w:t>www.kitzkikz.com/flashcards/</w:t>
              </w:r>
            </w:hyperlink>
            <w:r w:rsidRPr="000C517A">
              <w:rPr>
                <w:rFonts w:ascii="Arial" w:hAnsi="Arial" w:cs="Arial"/>
                <w:sz w:val="20"/>
                <w:szCs w:val="20"/>
              </w:rPr>
              <w:t xml:space="preserve"> or </w:t>
            </w:r>
            <w:hyperlink r:id="rId97" w:history="1">
              <w:r w:rsidRPr="000C517A">
                <w:rPr>
                  <w:rFonts w:ascii="Arial" w:hAnsi="Arial" w:cs="Arial"/>
                  <w:color w:val="4B4B4B"/>
                  <w:sz w:val="20"/>
                  <w:szCs w:val="20"/>
                  <w:u w:val="single"/>
                </w:rPr>
                <w:t>https://quizlet.com/create-set</w:t>
              </w:r>
            </w:hyperlink>
          </w:p>
          <w:p w14:paraId="6402B2D0" w14:textId="59F92D57" w:rsidR="00ED632A" w:rsidRPr="000C517A" w:rsidRDefault="00913739" w:rsidP="00913739">
            <w:pPr>
              <w:spacing w:before="120"/>
              <w:rPr>
                <w:rFonts w:ascii="Arial" w:hAnsi="Arial" w:cs="Arial"/>
                <w:sz w:val="20"/>
                <w:szCs w:val="20"/>
              </w:rPr>
            </w:pPr>
            <w:r w:rsidRPr="000C517A">
              <w:rPr>
                <w:rFonts w:ascii="Arial" w:hAnsi="Arial" w:cs="Arial"/>
                <w:sz w:val="20"/>
                <w:szCs w:val="20"/>
              </w:rPr>
              <w:t>In pairs, learners share ways they can use the flashcards to effectively support their learning.</w:t>
            </w:r>
            <w:r w:rsidRPr="000C517A">
              <w:rPr>
                <w:rFonts w:ascii="Arial" w:hAnsi="Arial" w:cs="Arial"/>
                <w:b/>
                <w:bCs/>
                <w:sz w:val="20"/>
                <w:szCs w:val="20"/>
              </w:rPr>
              <w:t xml:space="preserve"> (F)</w:t>
            </w:r>
          </w:p>
        </w:tc>
      </w:tr>
      <w:tr w:rsidR="00ED632A" w:rsidRPr="00B1663A" w14:paraId="45BF87E6"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5767C8EF" w14:textId="3FF3DB43" w:rsidR="00ED632A" w:rsidRPr="007F4989" w:rsidRDefault="00ED632A" w:rsidP="00ED632A">
            <w:pPr>
              <w:rPr>
                <w:rFonts w:ascii="Arial" w:hAnsi="Arial" w:cs="Arial"/>
                <w:sz w:val="20"/>
                <w:szCs w:val="20"/>
              </w:rPr>
            </w:pPr>
            <w:r w:rsidRPr="007F4989">
              <w:rPr>
                <w:rFonts w:ascii="Arial" w:hAnsi="Arial" w:cs="Arial"/>
                <w:sz w:val="20"/>
                <w:szCs w:val="20"/>
              </w:rPr>
              <w:lastRenderedPageBreak/>
              <w:t>Baron-Cohen et al. (eyes test) – evaluation</w:t>
            </w:r>
          </w:p>
          <w:p w14:paraId="6DF4717B" w14:textId="6932B7C6" w:rsidR="00ED632A" w:rsidRPr="007F4989" w:rsidRDefault="00ED632A" w:rsidP="00ED632A">
            <w:pPr>
              <w:spacing w:before="120"/>
              <w:rPr>
                <w:rFonts w:ascii="Arial" w:hAnsi="Arial" w:cs="Arial"/>
                <w:sz w:val="20"/>
                <w:szCs w:val="20"/>
              </w:rPr>
            </w:pPr>
            <w:r w:rsidRPr="007F4989">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55B2809B" w14:textId="5DBF628E" w:rsidR="00ED632A" w:rsidRPr="007F4989" w:rsidRDefault="00ED632A" w:rsidP="00ED632A">
            <w:pPr>
              <w:rPr>
                <w:rFonts w:ascii="Arial" w:hAnsi="Arial" w:cs="Arial"/>
                <w:sz w:val="20"/>
                <w:szCs w:val="20"/>
              </w:rPr>
            </w:pPr>
            <w:r w:rsidRPr="007F4989">
              <w:rPr>
                <w:rFonts w:ascii="Arial" w:hAnsi="Arial" w:cs="Arial"/>
                <w:sz w:val="20"/>
                <w:szCs w:val="20"/>
              </w:rPr>
              <w:t>Learners can identify and explain a range of strengths and weaknesses of the study and the use of psychometric tests in psychological research.</w:t>
            </w:r>
          </w:p>
        </w:tc>
        <w:tc>
          <w:tcPr>
            <w:tcW w:w="10200" w:type="dxa"/>
            <w:tcBorders>
              <w:top w:val="single" w:sz="4" w:space="0" w:color="E21951"/>
              <w:left w:val="single" w:sz="4" w:space="0" w:color="E21951"/>
              <w:bottom w:val="single" w:sz="4" w:space="0" w:color="E21951"/>
              <w:right w:val="single" w:sz="4" w:space="0" w:color="E21951"/>
            </w:tcBorders>
          </w:tcPr>
          <w:p w14:paraId="35F4F03A" w14:textId="663B6093" w:rsidR="00B0779C" w:rsidRPr="000C517A" w:rsidRDefault="00B0779C" w:rsidP="00B0779C">
            <w:pPr>
              <w:spacing w:after="120"/>
              <w:rPr>
                <w:rFonts w:ascii="Arial" w:hAnsi="Arial" w:cs="Arial"/>
                <w:sz w:val="20"/>
                <w:szCs w:val="20"/>
              </w:rPr>
            </w:pPr>
            <w:r w:rsidRPr="000C517A">
              <w:rPr>
                <w:rFonts w:ascii="Arial" w:hAnsi="Arial" w:cs="Arial"/>
                <w:sz w:val="20"/>
                <w:szCs w:val="20"/>
              </w:rPr>
              <w:t xml:space="preserve">Learners retest themselves using their flashcards from the previous </w:t>
            </w:r>
            <w:r w:rsidR="002C312B" w:rsidRPr="000C517A">
              <w:rPr>
                <w:rFonts w:ascii="Arial" w:hAnsi="Arial" w:cs="Arial"/>
                <w:sz w:val="20"/>
                <w:szCs w:val="20"/>
              </w:rPr>
              <w:t>activity</w:t>
            </w:r>
            <w:r w:rsidRPr="000C517A">
              <w:rPr>
                <w:rFonts w:ascii="Arial" w:hAnsi="Arial" w:cs="Arial"/>
                <w:sz w:val="20"/>
                <w:szCs w:val="20"/>
              </w:rPr>
              <w:t>. In pairs/groups, learners identify any strengths and weaknesses regarding the use of psychometric tests.</w:t>
            </w:r>
          </w:p>
          <w:p w14:paraId="10B0A0EA" w14:textId="27EF5115" w:rsidR="00B0779C" w:rsidRPr="000C517A" w:rsidRDefault="00B0779C" w:rsidP="00B0779C">
            <w:pPr>
              <w:autoSpaceDE w:val="0"/>
              <w:autoSpaceDN w:val="0"/>
              <w:adjustRightInd w:val="0"/>
              <w:spacing w:before="120" w:after="120"/>
              <w:rPr>
                <w:rFonts w:ascii="Arial" w:hAnsi="Arial" w:cs="Arial"/>
                <w:b/>
                <w:bCs/>
                <w:sz w:val="20"/>
                <w:szCs w:val="20"/>
              </w:rPr>
            </w:pPr>
            <w:r w:rsidRPr="000C517A">
              <w:rPr>
                <w:rFonts w:ascii="Arial" w:hAnsi="Arial" w:cs="Arial"/>
                <w:color w:val="000000"/>
                <w:sz w:val="20"/>
                <w:szCs w:val="20"/>
                <w:lang w:val="en-US"/>
              </w:rPr>
              <w:t>Learners</w:t>
            </w:r>
            <w:r w:rsidRPr="000C517A">
              <w:rPr>
                <w:rFonts w:ascii="Arial" w:hAnsi="Arial" w:cs="Arial"/>
                <w:sz w:val="20"/>
                <w:szCs w:val="20"/>
                <w:lang w:val="en-US"/>
              </w:rPr>
              <w:t xml:space="preserve"> consider how the participants might have performed these tests if they were unwell that day and consider ways that could mitigate against this temporal effect. </w:t>
            </w:r>
            <w:r w:rsidRPr="000C517A">
              <w:rPr>
                <w:rFonts w:ascii="Arial" w:hAnsi="Arial" w:cs="Arial"/>
                <w:b/>
                <w:bCs/>
                <w:sz w:val="20"/>
                <w:szCs w:val="20"/>
              </w:rPr>
              <w:t>(F)</w:t>
            </w:r>
          </w:p>
          <w:p w14:paraId="6319DB31" w14:textId="376B7D7C" w:rsidR="00B0779C" w:rsidRPr="000C517A" w:rsidRDefault="00B0779C" w:rsidP="00B0779C">
            <w:pPr>
              <w:autoSpaceDE w:val="0"/>
              <w:autoSpaceDN w:val="0"/>
              <w:adjustRightInd w:val="0"/>
              <w:spacing w:before="120" w:after="120"/>
              <w:rPr>
                <w:rFonts w:ascii="Arial" w:hAnsi="Arial" w:cs="Arial"/>
                <w:sz w:val="20"/>
                <w:szCs w:val="20"/>
                <w:lang w:val="en-US"/>
              </w:rPr>
            </w:pPr>
            <w:r w:rsidRPr="000C517A">
              <w:rPr>
                <w:rFonts w:ascii="Arial" w:hAnsi="Arial" w:cs="Arial"/>
                <w:color w:val="000000"/>
                <w:sz w:val="20"/>
                <w:szCs w:val="20"/>
                <w:lang w:val="en-US"/>
              </w:rPr>
              <w:t>Learners</w:t>
            </w:r>
            <w:r w:rsidRPr="000C517A">
              <w:rPr>
                <w:rFonts w:ascii="Arial" w:hAnsi="Arial" w:cs="Arial"/>
                <w:sz w:val="20"/>
                <w:szCs w:val="20"/>
                <w:lang w:val="en-US"/>
              </w:rPr>
              <w:t xml:space="preserve"> consider the ethics of the </w:t>
            </w:r>
            <w:r w:rsidRPr="000C517A">
              <w:rPr>
                <w:rFonts w:ascii="Arial" w:hAnsi="Arial" w:cs="Arial"/>
                <w:sz w:val="20"/>
                <w:szCs w:val="20"/>
              </w:rPr>
              <w:t>test’s basic assumption that emotions are universally recogni</w:t>
            </w:r>
            <w:r w:rsidR="002C312B" w:rsidRPr="000C517A">
              <w:rPr>
                <w:rFonts w:ascii="Arial" w:hAnsi="Arial" w:cs="Arial"/>
                <w:sz w:val="20"/>
                <w:szCs w:val="20"/>
              </w:rPr>
              <w:t>s</w:t>
            </w:r>
            <w:r w:rsidRPr="000C517A">
              <w:rPr>
                <w:rFonts w:ascii="Arial" w:hAnsi="Arial" w:cs="Arial"/>
                <w:sz w:val="20"/>
                <w:szCs w:val="20"/>
              </w:rPr>
              <w:t>able through facial expressions, (not accounting for cultural differences or neurodiverse ways of processing) may lead to labelling and bias.</w:t>
            </w:r>
            <w:r w:rsidRPr="000C517A">
              <w:rPr>
                <w:rFonts w:ascii="Arial" w:hAnsi="Arial" w:cs="Arial"/>
                <w:sz w:val="20"/>
                <w:szCs w:val="20"/>
                <w:lang w:val="en-US"/>
              </w:rPr>
              <w:t xml:space="preserve"> </w:t>
            </w:r>
            <w:r w:rsidRPr="000C517A">
              <w:rPr>
                <w:rFonts w:ascii="Arial" w:hAnsi="Arial" w:cs="Arial"/>
                <w:b/>
                <w:bCs/>
                <w:sz w:val="20"/>
                <w:szCs w:val="20"/>
              </w:rPr>
              <w:t>(F)</w:t>
            </w:r>
          </w:p>
          <w:p w14:paraId="71FACAC1" w14:textId="77777777" w:rsidR="00B0779C" w:rsidRPr="000C517A" w:rsidRDefault="00B0779C" w:rsidP="00B0779C">
            <w:pPr>
              <w:spacing w:before="120" w:after="120"/>
              <w:rPr>
                <w:rFonts w:ascii="Arial" w:hAnsi="Arial" w:cs="Arial"/>
                <w:sz w:val="20"/>
                <w:szCs w:val="20"/>
              </w:rPr>
            </w:pPr>
            <w:r w:rsidRPr="000C517A">
              <w:rPr>
                <w:rFonts w:ascii="Arial" w:hAnsi="Arial" w:cs="Arial"/>
                <w:sz w:val="20"/>
                <w:szCs w:val="20"/>
              </w:rPr>
              <w:t>Reintroduce the concept of PEEL paragraphs (Point, Explanation, Evidence, Link).</w:t>
            </w:r>
          </w:p>
          <w:p w14:paraId="3D4133CB" w14:textId="23065CA9" w:rsidR="00B0779C" w:rsidRPr="000C517A" w:rsidRDefault="00B0779C" w:rsidP="00B0779C">
            <w:pPr>
              <w:spacing w:before="120" w:after="120"/>
              <w:rPr>
                <w:rFonts w:ascii="Arial" w:hAnsi="Arial" w:cs="Arial"/>
                <w:sz w:val="20"/>
                <w:szCs w:val="20"/>
              </w:rPr>
            </w:pPr>
            <w:r w:rsidRPr="000C517A">
              <w:rPr>
                <w:rFonts w:ascii="Arial" w:hAnsi="Arial" w:cs="Arial"/>
                <w:b/>
                <w:bCs/>
                <w:sz w:val="20"/>
                <w:szCs w:val="20"/>
              </w:rPr>
              <w:t xml:space="preserve">Extension </w:t>
            </w:r>
            <w:r w:rsidR="00913A55" w:rsidRPr="000C517A">
              <w:rPr>
                <w:rFonts w:ascii="Arial" w:hAnsi="Arial" w:cs="Arial"/>
                <w:b/>
                <w:bCs/>
                <w:sz w:val="20"/>
                <w:szCs w:val="20"/>
              </w:rPr>
              <w:t>activity</w:t>
            </w:r>
            <w:r w:rsidRPr="000C517A">
              <w:rPr>
                <w:rFonts w:ascii="Arial" w:hAnsi="Arial" w:cs="Arial"/>
                <w:b/>
                <w:bCs/>
                <w:sz w:val="20"/>
                <w:szCs w:val="20"/>
              </w:rPr>
              <w:t>:</w:t>
            </w:r>
            <w:r w:rsidRPr="000C517A">
              <w:rPr>
                <w:rFonts w:ascii="Arial" w:hAnsi="Arial" w:cs="Arial"/>
                <w:sz w:val="20"/>
                <w:szCs w:val="20"/>
              </w:rPr>
              <w:t xml:space="preserve"> using a template, learners populate the table with two strengths and two weaknesses. </w:t>
            </w:r>
            <w:r w:rsidRPr="000C517A">
              <w:rPr>
                <w:rFonts w:ascii="Arial" w:hAnsi="Arial" w:cs="Arial"/>
                <w:b/>
                <w:sz w:val="20"/>
                <w:szCs w:val="20"/>
              </w:rPr>
              <w:t>(I)</w:t>
            </w:r>
            <w:r w:rsidRPr="000C517A">
              <w:rPr>
                <w:rFonts w:ascii="Arial" w:hAnsi="Arial" w:cs="Arial"/>
                <w:sz w:val="20"/>
                <w:szCs w:val="20"/>
              </w:rPr>
              <w:t xml:space="preserve"> They share their responses and feedback, develop and share again before marking.</w:t>
            </w:r>
          </w:p>
          <w:p w14:paraId="096CB8F5" w14:textId="461D848E" w:rsidR="00B0779C" w:rsidRPr="000C517A" w:rsidRDefault="00B0779C" w:rsidP="00B0779C">
            <w:pPr>
              <w:spacing w:before="120" w:after="120"/>
              <w:rPr>
                <w:rFonts w:ascii="Arial" w:hAnsi="Arial" w:cs="Arial"/>
                <w:sz w:val="20"/>
                <w:szCs w:val="20"/>
              </w:rPr>
            </w:pPr>
            <w:r w:rsidRPr="000C517A">
              <w:rPr>
                <w:rFonts w:ascii="Arial" w:hAnsi="Arial" w:cs="Arial"/>
                <w:sz w:val="20"/>
                <w:szCs w:val="20"/>
              </w:rPr>
              <w:t>Ask learners who the findings/conclusions may be useful to, including an explanation of how and why. Remind learners of the need to use ableist language appropriately, they should present their ideas/suggestions to the class. This will help them to add valuable ideas to their notes. Repeat using the issue of individual and situational explanations</w:t>
            </w:r>
            <w:r w:rsidRPr="000C517A">
              <w:rPr>
                <w:rFonts w:ascii="Arial" w:hAnsi="Arial" w:cs="Arial"/>
                <w:sz w:val="20"/>
                <w:szCs w:val="20"/>
                <w:lang w:val="en-US"/>
              </w:rPr>
              <w:t>.</w:t>
            </w:r>
          </w:p>
          <w:p w14:paraId="328114A0" w14:textId="75730829" w:rsidR="00A24734" w:rsidRPr="000C517A" w:rsidRDefault="00B0779C" w:rsidP="00B0779C">
            <w:pPr>
              <w:spacing w:before="120" w:after="120"/>
              <w:rPr>
                <w:rFonts w:ascii="Arial" w:hAnsi="Arial" w:cs="Arial"/>
                <w:sz w:val="20"/>
                <w:szCs w:val="20"/>
              </w:rPr>
            </w:pPr>
            <w:r w:rsidRPr="000C517A">
              <w:rPr>
                <w:rFonts w:ascii="Arial" w:hAnsi="Arial" w:cs="Arial"/>
                <w:sz w:val="20"/>
                <w:szCs w:val="20"/>
              </w:rPr>
              <w:t>Learners review their notes on reliability and go through the expectations of the Paper 1 evaluation questions. Learners should plan/prepare a response to the following sample Paper 1 question:</w:t>
            </w:r>
          </w:p>
          <w:p w14:paraId="2B004A0D" w14:textId="702E124D" w:rsidR="00B0779C" w:rsidRPr="000C517A" w:rsidRDefault="00913A55" w:rsidP="00307074">
            <w:pPr>
              <w:spacing w:before="120" w:after="120"/>
              <w:ind w:left="227"/>
              <w:rPr>
                <w:rFonts w:ascii="Arial" w:hAnsi="Arial" w:cs="Arial"/>
                <w:sz w:val="20"/>
                <w:szCs w:val="20"/>
              </w:rPr>
            </w:pPr>
            <w:r w:rsidRPr="000C517A">
              <w:rPr>
                <w:rFonts w:ascii="Arial" w:hAnsi="Arial" w:cs="Arial"/>
                <w:sz w:val="20"/>
                <w:szCs w:val="20"/>
              </w:rPr>
              <w:t>‘</w:t>
            </w:r>
            <w:r w:rsidR="00B0779C" w:rsidRPr="000C517A">
              <w:rPr>
                <w:rFonts w:ascii="Arial" w:hAnsi="Arial" w:cs="Arial"/>
                <w:sz w:val="20"/>
                <w:szCs w:val="20"/>
              </w:rPr>
              <w:t>Evaluate the study by Baron-Cohen et al. (eyes test) in terms of two strengths and two weaknesses. At least one of your evaluation points must be about</w:t>
            </w:r>
            <w:r w:rsidR="00B0779C" w:rsidRPr="000C517A">
              <w:rPr>
                <w:rFonts w:ascii="Arial" w:hAnsi="Arial" w:cs="Arial"/>
                <w:sz w:val="20"/>
                <w:szCs w:val="20"/>
                <w:lang w:val="en-US"/>
              </w:rPr>
              <w:t xml:space="preserve"> </w:t>
            </w:r>
            <w:r w:rsidR="00B0779C" w:rsidRPr="000C517A">
              <w:rPr>
                <w:rFonts w:ascii="Arial" w:hAnsi="Arial" w:cs="Arial"/>
                <w:sz w:val="20"/>
                <w:szCs w:val="20"/>
              </w:rPr>
              <w:t>reliability</w:t>
            </w:r>
            <w:r w:rsidRPr="000C517A">
              <w:rPr>
                <w:rFonts w:ascii="Arial" w:hAnsi="Arial" w:cs="Arial"/>
                <w:sz w:val="20"/>
                <w:szCs w:val="20"/>
              </w:rPr>
              <w:t>’</w:t>
            </w:r>
            <w:r w:rsidR="00B0779C" w:rsidRPr="000C517A">
              <w:rPr>
                <w:rFonts w:ascii="Arial" w:hAnsi="Arial" w:cs="Arial"/>
                <w:sz w:val="20"/>
                <w:szCs w:val="20"/>
              </w:rPr>
              <w:t xml:space="preserve">. (10 marks) </w:t>
            </w:r>
            <w:r w:rsidR="00B0779C" w:rsidRPr="000C517A">
              <w:rPr>
                <w:rFonts w:ascii="Arial" w:hAnsi="Arial" w:cs="Arial"/>
                <w:b/>
                <w:bCs/>
                <w:sz w:val="20"/>
                <w:szCs w:val="20"/>
                <w:lang w:val="en-US"/>
              </w:rPr>
              <w:t>(I)</w:t>
            </w:r>
          </w:p>
          <w:p w14:paraId="45258D4B" w14:textId="77777777" w:rsidR="00B0779C" w:rsidRPr="000C517A" w:rsidRDefault="00B0779C" w:rsidP="00B0779C">
            <w:pPr>
              <w:spacing w:before="120"/>
              <w:rPr>
                <w:rFonts w:ascii="Arial" w:hAnsi="Arial" w:cs="Arial"/>
                <w:b/>
                <w:bCs/>
                <w:sz w:val="20"/>
                <w:szCs w:val="20"/>
              </w:rPr>
            </w:pPr>
            <w:r w:rsidRPr="000C517A">
              <w:rPr>
                <w:rFonts w:ascii="Arial" w:hAnsi="Arial" w:cs="Arial"/>
                <w:sz w:val="20"/>
                <w:szCs w:val="20"/>
              </w:rPr>
              <w:t xml:space="preserve">Learners self-assess their ability to recall the material using multiple choice questions on the study: </w:t>
            </w:r>
            <w:hyperlink r:id="rId98" w:anchor="slide=id.p1" w:history="1">
              <w:r w:rsidRPr="000C517A">
                <w:rPr>
                  <w:rFonts w:ascii="Arial" w:hAnsi="Arial" w:cs="Arial"/>
                  <w:color w:val="4B4B4B"/>
                  <w:sz w:val="20"/>
                  <w:szCs w:val="20"/>
                  <w:u w:val="single"/>
                </w:rPr>
                <w:t>https://docs.google.com/presentation/d/1x6o1-TNsJVNrFNidYYKaCEDQUqxpcjn_/edit#slide=id.p1</w:t>
              </w:r>
            </w:hyperlink>
            <w:r w:rsidRPr="000C517A">
              <w:rPr>
                <w:rFonts w:ascii="Arial" w:hAnsi="Arial" w:cs="Arial"/>
                <w:color w:val="4B4B4B"/>
                <w:sz w:val="20"/>
                <w:szCs w:val="20"/>
              </w:rPr>
              <w:t xml:space="preserve"> </w:t>
            </w:r>
            <w:r w:rsidRPr="000C517A">
              <w:rPr>
                <w:rFonts w:ascii="Arial" w:hAnsi="Arial" w:cs="Arial"/>
                <w:b/>
                <w:bCs/>
                <w:sz w:val="20"/>
                <w:szCs w:val="20"/>
              </w:rPr>
              <w:t>(F)</w:t>
            </w:r>
          </w:p>
          <w:p w14:paraId="362BB4B0" w14:textId="47A5569F" w:rsidR="00ED632A" w:rsidRPr="000C517A" w:rsidRDefault="00B0779C" w:rsidP="00B0779C">
            <w:pPr>
              <w:spacing w:before="120"/>
              <w:rPr>
                <w:rFonts w:ascii="Arial" w:hAnsi="Arial" w:cs="Arial"/>
                <w:sz w:val="20"/>
                <w:szCs w:val="20"/>
              </w:rPr>
            </w:pPr>
            <w:r w:rsidRPr="000C517A">
              <w:rPr>
                <w:rFonts w:ascii="Arial" w:hAnsi="Arial" w:cs="Arial"/>
                <w:sz w:val="20"/>
                <w:szCs w:val="20"/>
              </w:rPr>
              <w:lastRenderedPageBreak/>
              <w:t xml:space="preserve">More resources are available at: </w:t>
            </w:r>
            <w:hyperlink r:id="rId99" w:history="1">
              <w:r w:rsidR="00913A55" w:rsidRPr="000C517A">
                <w:rPr>
                  <w:rStyle w:val="Hyperlink"/>
                  <w:rFonts w:ascii="Arial" w:hAnsi="Arial" w:cs="Arial"/>
                  <w:color w:val="4D4D4D"/>
                  <w:sz w:val="20"/>
                  <w:szCs w:val="20"/>
                </w:rPr>
                <w:t>www.neurodiversityweek.com/introduction</w:t>
              </w:r>
            </w:hyperlink>
            <w:r w:rsidRPr="000C517A">
              <w:rPr>
                <w:rFonts w:ascii="Arial" w:hAnsi="Arial" w:cs="Arial"/>
                <w:sz w:val="20"/>
                <w:szCs w:val="20"/>
              </w:rPr>
              <w:t xml:space="preserve"> and </w:t>
            </w:r>
            <w:hyperlink r:id="rId100" w:history="1">
              <w:r w:rsidR="00A24734" w:rsidRPr="000C517A">
                <w:rPr>
                  <w:rStyle w:val="Hyperlink"/>
                  <w:rFonts w:ascii="Arial" w:hAnsi="Arial" w:cs="Arial"/>
                  <w:color w:val="4D4D4D"/>
                  <w:sz w:val="20"/>
                  <w:szCs w:val="20"/>
                </w:rPr>
                <w:t>www.neurodiversityweek.com/resource-hub</w:t>
              </w:r>
            </w:hyperlink>
          </w:p>
        </w:tc>
      </w:tr>
      <w:tr w:rsidR="00ED632A" w:rsidRPr="00B1663A" w14:paraId="05F43DFC"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61D91717" w14:textId="77777777" w:rsidR="00ED632A" w:rsidRDefault="00ED632A" w:rsidP="00ED632A">
            <w:pPr>
              <w:rPr>
                <w:rFonts w:ascii="Arial" w:hAnsi="Arial" w:cs="Arial"/>
                <w:iCs/>
                <w:sz w:val="20"/>
                <w:szCs w:val="20"/>
              </w:rPr>
            </w:pPr>
            <w:r w:rsidRPr="00B1663A">
              <w:rPr>
                <w:rFonts w:ascii="Arial" w:hAnsi="Arial" w:cs="Arial"/>
                <w:sz w:val="20"/>
                <w:szCs w:val="20"/>
              </w:rPr>
              <w:lastRenderedPageBreak/>
              <w:t>Pozzulo et al 2011</w:t>
            </w:r>
            <w:r>
              <w:rPr>
                <w:rFonts w:ascii="Arial" w:hAnsi="Arial" w:cs="Arial"/>
                <w:sz w:val="20"/>
                <w:szCs w:val="20"/>
              </w:rPr>
              <w:t xml:space="preserve"> </w:t>
            </w:r>
            <w:r>
              <w:rPr>
                <w:rFonts w:ascii="Arial" w:hAnsi="Arial" w:cs="Arial"/>
                <w:iCs/>
                <w:sz w:val="20"/>
                <w:szCs w:val="20"/>
              </w:rPr>
              <w:t>– i</w:t>
            </w:r>
            <w:r w:rsidRPr="00A677D0">
              <w:rPr>
                <w:rFonts w:ascii="Arial" w:hAnsi="Arial" w:cs="Arial"/>
                <w:iCs/>
                <w:sz w:val="20"/>
                <w:szCs w:val="20"/>
              </w:rPr>
              <w:t>ntroduction</w:t>
            </w:r>
          </w:p>
          <w:p w14:paraId="33D451E7" w14:textId="5A6D0A1E" w:rsidR="00ED632A" w:rsidRDefault="00ED632A" w:rsidP="00ED632A">
            <w:pPr>
              <w:spacing w:before="120"/>
              <w:rPr>
                <w:rFonts w:ascii="Arial" w:hAnsi="Arial" w:cs="Arial"/>
                <w:sz w:val="20"/>
                <w:szCs w:val="20"/>
              </w:rPr>
            </w:pPr>
            <w:r w:rsidRPr="00B1663A">
              <w:rPr>
                <w:rFonts w:ascii="Arial" w:hAnsi="Arial" w:cs="Arial"/>
                <w:sz w:val="20"/>
                <w:szCs w:val="20"/>
              </w:rPr>
              <w:t>The use of children in psychological research</w:t>
            </w:r>
          </w:p>
          <w:p w14:paraId="54730A94" w14:textId="4F78888E" w:rsidR="00ED632A" w:rsidRPr="00B1663A" w:rsidRDefault="00ED632A" w:rsidP="00ED632A">
            <w:pPr>
              <w:spacing w:before="120"/>
              <w:rPr>
                <w:rFonts w:ascii="Arial" w:hAnsi="Arial" w:cs="Arial"/>
                <w:sz w:val="20"/>
                <w:szCs w:val="20"/>
              </w:rPr>
            </w:pPr>
            <w:r w:rsidRPr="00B1663A">
              <w:rPr>
                <w:rFonts w:ascii="Arial" w:hAnsi="Arial" w:cs="Arial"/>
                <w:b/>
                <w:bCs/>
                <w:color w:val="E21951"/>
                <w:sz w:val="20"/>
                <w:szCs w:val="20"/>
              </w:rPr>
              <w:t>KC4</w:t>
            </w:r>
          </w:p>
        </w:tc>
        <w:tc>
          <w:tcPr>
            <w:tcW w:w="2268" w:type="dxa"/>
            <w:tcBorders>
              <w:top w:val="single" w:sz="4" w:space="0" w:color="E21951"/>
              <w:left w:val="single" w:sz="4" w:space="0" w:color="E21951"/>
              <w:bottom w:val="single" w:sz="4" w:space="0" w:color="E21951"/>
              <w:right w:val="single" w:sz="4" w:space="0" w:color="E21951"/>
            </w:tcBorders>
          </w:tcPr>
          <w:p w14:paraId="5C69C27B" w14:textId="77777777" w:rsidR="00ED632A" w:rsidRPr="00B1663A" w:rsidRDefault="00ED632A" w:rsidP="00ED632A">
            <w:pPr>
              <w:spacing w:after="120"/>
              <w:rPr>
                <w:rFonts w:ascii="Arial" w:hAnsi="Arial" w:cs="Arial"/>
                <w:sz w:val="20"/>
                <w:szCs w:val="20"/>
              </w:rPr>
            </w:pPr>
            <w:r w:rsidRPr="00B1663A">
              <w:rPr>
                <w:rFonts w:ascii="Arial" w:hAnsi="Arial" w:cs="Arial"/>
                <w:sz w:val="20"/>
                <w:szCs w:val="20"/>
              </w:rPr>
              <w:t>Learners learn and understand the concepts of memory; the fallibility of memory including reconstructive and false memories and the power of suggestion.</w:t>
            </w:r>
          </w:p>
          <w:p w14:paraId="7BF87A45" w14:textId="77777777" w:rsidR="00ED632A" w:rsidRPr="00B1663A" w:rsidRDefault="00ED632A" w:rsidP="00ED632A">
            <w:pPr>
              <w:spacing w:before="120" w:after="120"/>
              <w:rPr>
                <w:rFonts w:ascii="Arial" w:hAnsi="Arial" w:cs="Arial"/>
                <w:sz w:val="20"/>
                <w:szCs w:val="20"/>
              </w:rPr>
            </w:pPr>
            <w:r w:rsidRPr="00B1663A">
              <w:rPr>
                <w:rFonts w:ascii="Arial" w:hAnsi="Arial" w:cs="Arial"/>
                <w:sz w:val="20"/>
                <w:szCs w:val="20"/>
              </w:rPr>
              <w:t>Learners understand the advantages and disadvantages of investigating issues effecting children.</w:t>
            </w:r>
          </w:p>
        </w:tc>
        <w:tc>
          <w:tcPr>
            <w:tcW w:w="10200" w:type="dxa"/>
            <w:tcBorders>
              <w:top w:val="single" w:sz="4" w:space="0" w:color="E21951"/>
              <w:left w:val="single" w:sz="4" w:space="0" w:color="E21951"/>
              <w:bottom w:val="single" w:sz="4" w:space="0" w:color="E21951"/>
              <w:right w:val="single" w:sz="4" w:space="0" w:color="E21951"/>
            </w:tcBorders>
          </w:tcPr>
          <w:p w14:paraId="0677A6F3" w14:textId="25121391" w:rsidR="00ED632A" w:rsidRPr="0086685C" w:rsidRDefault="00ED632A" w:rsidP="00ED632A">
            <w:pPr>
              <w:autoSpaceDE w:val="0"/>
              <w:autoSpaceDN w:val="0"/>
              <w:adjustRightInd w:val="0"/>
              <w:spacing w:after="120"/>
              <w:rPr>
                <w:rFonts w:ascii="Arial" w:hAnsi="Arial" w:cs="Arial"/>
                <w:color w:val="000000"/>
                <w:sz w:val="20"/>
                <w:szCs w:val="20"/>
                <w:lang w:val="en-US"/>
              </w:rPr>
            </w:pPr>
            <w:r w:rsidRPr="0086685C">
              <w:rPr>
                <w:rFonts w:ascii="Arial" w:hAnsi="Arial" w:cs="Arial"/>
                <w:b/>
                <w:bCs/>
                <w:color w:val="000000"/>
                <w:sz w:val="20"/>
                <w:szCs w:val="20"/>
                <w:lang w:val="en-US"/>
              </w:rPr>
              <w:t>Extension activity:</w:t>
            </w:r>
            <w:r w:rsidRPr="0086685C">
              <w:rPr>
                <w:rFonts w:ascii="Arial" w:hAnsi="Arial" w:cs="Arial"/>
                <w:color w:val="000000"/>
                <w:sz w:val="20"/>
                <w:szCs w:val="20"/>
                <w:lang w:val="en-US"/>
              </w:rPr>
              <w:t xml:space="preserve"> </w:t>
            </w:r>
            <w:r>
              <w:rPr>
                <w:rFonts w:ascii="Arial" w:hAnsi="Arial" w:cs="Arial"/>
                <w:color w:val="000000"/>
                <w:sz w:val="20"/>
                <w:szCs w:val="20"/>
                <w:lang w:val="en-US"/>
              </w:rPr>
              <w:t>l</w:t>
            </w:r>
            <w:r w:rsidRPr="0086685C">
              <w:rPr>
                <w:rFonts w:ascii="Arial" w:hAnsi="Arial" w:cs="Arial"/>
                <w:color w:val="000000"/>
                <w:sz w:val="20"/>
                <w:szCs w:val="20"/>
                <w:lang w:val="en-US"/>
              </w:rPr>
              <w:t>earners recall some of their earliest memories and think about how they might check both the validity and reliability of their memories.</w:t>
            </w:r>
          </w:p>
          <w:p w14:paraId="0AB49271" w14:textId="099B1073" w:rsidR="00ED632A" w:rsidRPr="0086685C" w:rsidRDefault="00ED632A" w:rsidP="00ED632A">
            <w:pPr>
              <w:autoSpaceDE w:val="0"/>
              <w:autoSpaceDN w:val="0"/>
              <w:adjustRightInd w:val="0"/>
              <w:spacing w:before="120" w:after="120"/>
              <w:rPr>
                <w:rFonts w:ascii="Arial" w:hAnsi="Arial" w:cs="Arial"/>
                <w:color w:val="000000"/>
                <w:sz w:val="20"/>
                <w:szCs w:val="20"/>
                <w:lang w:val="en-US"/>
              </w:rPr>
            </w:pPr>
            <w:r w:rsidRPr="0086685C">
              <w:rPr>
                <w:rFonts w:ascii="Arial" w:hAnsi="Arial" w:cs="Arial"/>
                <w:color w:val="000000"/>
                <w:sz w:val="20"/>
                <w:szCs w:val="20"/>
                <w:lang w:val="en-US"/>
              </w:rPr>
              <w:t xml:space="preserve">Display the slides for </w:t>
            </w:r>
            <w:r w:rsidRPr="0086685C">
              <w:rPr>
                <w:rFonts w:ascii="Arial" w:hAnsi="Arial" w:cs="Arial"/>
                <w:color w:val="000000" w:themeColor="text1"/>
                <w:sz w:val="20"/>
                <w:szCs w:val="20"/>
                <w:lang w:val="en-US"/>
              </w:rPr>
              <w:t>a ‘memory activity’ from</w:t>
            </w:r>
            <w:r>
              <w:rPr>
                <w:rFonts w:ascii="Arial" w:hAnsi="Arial" w:cs="Arial"/>
                <w:color w:val="000000" w:themeColor="text1"/>
                <w:sz w:val="20"/>
                <w:szCs w:val="20"/>
                <w:lang w:val="en-US"/>
              </w:rPr>
              <w:t>:</w:t>
            </w:r>
            <w:r w:rsidRPr="0086685C">
              <w:rPr>
                <w:rFonts w:ascii="Arial" w:hAnsi="Arial" w:cs="Arial"/>
                <w:color w:val="000000" w:themeColor="text1"/>
                <w:sz w:val="20"/>
                <w:szCs w:val="20"/>
                <w:lang w:val="en-US"/>
              </w:rPr>
              <w:t xml:space="preserve"> </w:t>
            </w:r>
            <w:hyperlink r:id="rId101" w:anchor="slide=id.p1" w:history="1">
              <w:r w:rsidRPr="00DD602D">
                <w:rPr>
                  <w:rFonts w:ascii="Arial" w:hAnsi="Arial" w:cs="Arial"/>
                  <w:color w:val="4B4B4B"/>
                  <w:sz w:val="20"/>
                  <w:szCs w:val="20"/>
                  <w:u w:val="single"/>
                  <w:lang w:val="en-US"/>
                </w:rPr>
                <w:t>https://docs.google.com/presentation/d/1IFUgxhy9zzvmAHue93Mjz2TeB5tcgS8E/edit#slide=id.p1</w:t>
              </w:r>
            </w:hyperlink>
            <w:r w:rsidRPr="0086685C">
              <w:rPr>
                <w:rFonts w:ascii="Arial" w:hAnsi="Arial" w:cs="Arial"/>
                <w:color w:val="000000" w:themeColor="text1"/>
                <w:sz w:val="20"/>
                <w:szCs w:val="20"/>
                <w:lang w:val="en-US"/>
              </w:rPr>
              <w:t xml:space="preserve"> </w:t>
            </w:r>
            <w:r w:rsidRPr="0086685C">
              <w:rPr>
                <w:rFonts w:ascii="Arial" w:hAnsi="Arial" w:cs="Arial"/>
                <w:color w:val="000000"/>
                <w:sz w:val="20"/>
                <w:szCs w:val="20"/>
                <w:lang w:val="en-US"/>
              </w:rPr>
              <w:t>and ask learners to recall the words they have just seen and demonstrate the unreliability of our memory and the role of schema in coding and our retrieval of memories.</w:t>
            </w:r>
          </w:p>
          <w:p w14:paraId="02C62E98" w14:textId="1CD2B165" w:rsidR="00ED632A" w:rsidRPr="0086685C" w:rsidRDefault="00ED632A" w:rsidP="00ED632A">
            <w:pPr>
              <w:autoSpaceDE w:val="0"/>
              <w:autoSpaceDN w:val="0"/>
              <w:adjustRightInd w:val="0"/>
              <w:spacing w:before="120" w:after="120"/>
              <w:rPr>
                <w:rFonts w:ascii="Arial" w:hAnsi="Arial" w:cs="Arial"/>
                <w:color w:val="000000"/>
                <w:sz w:val="20"/>
                <w:szCs w:val="20"/>
                <w:lang w:val="en-US"/>
              </w:rPr>
            </w:pPr>
            <w:r w:rsidRPr="0086685C">
              <w:rPr>
                <w:rFonts w:ascii="Arial" w:hAnsi="Arial" w:cs="Arial"/>
                <w:color w:val="000000"/>
                <w:sz w:val="20"/>
                <w:szCs w:val="20"/>
                <w:lang w:val="en-US"/>
              </w:rPr>
              <w:t>Share the video</w:t>
            </w:r>
            <w:r>
              <w:rPr>
                <w:rFonts w:ascii="Arial" w:hAnsi="Arial" w:cs="Arial"/>
                <w:color w:val="000000"/>
                <w:sz w:val="20"/>
                <w:szCs w:val="20"/>
                <w:lang w:val="en-US"/>
              </w:rPr>
              <w:t>:</w:t>
            </w:r>
            <w:r w:rsidRPr="0086685C">
              <w:rPr>
                <w:rFonts w:ascii="Arial" w:hAnsi="Arial" w:cs="Arial"/>
                <w:color w:val="000000"/>
                <w:sz w:val="20"/>
                <w:szCs w:val="20"/>
                <w:lang w:val="en-US"/>
              </w:rPr>
              <w:t xml:space="preserve"> </w:t>
            </w:r>
            <w:hyperlink r:id="rId102" w:history="1">
              <w:r w:rsidRPr="00DD602D">
                <w:rPr>
                  <w:rFonts w:ascii="Arial" w:hAnsi="Arial" w:cs="Arial"/>
                  <w:color w:val="4B4B4B"/>
                  <w:sz w:val="20"/>
                  <w:szCs w:val="20"/>
                  <w:u w:val="single"/>
                  <w:lang w:val="en-US"/>
                </w:rPr>
                <w:t>www.youtube.com/watch?v=VTF7FUAoGWw</w:t>
              </w:r>
            </w:hyperlink>
            <w:r w:rsidRPr="0086685C">
              <w:rPr>
                <w:rFonts w:ascii="Arial" w:hAnsi="Arial" w:cs="Arial"/>
                <w:color w:val="000000"/>
                <w:sz w:val="20"/>
                <w:szCs w:val="20"/>
                <w:lang w:val="en-US"/>
              </w:rPr>
              <w:t xml:space="preserve"> of Loftus and Pickrell’s, </w:t>
            </w:r>
            <w:r w:rsidRPr="0086685C">
              <w:rPr>
                <w:rFonts w:ascii="Arial" w:hAnsi="Arial" w:cs="Arial"/>
                <w:color w:val="000000" w:themeColor="text1"/>
                <w:sz w:val="20"/>
                <w:szCs w:val="20"/>
                <w:lang w:val="en-US"/>
              </w:rPr>
              <w:t>‘Lost in the Mall,’ study on</w:t>
            </w:r>
            <w:r w:rsidRPr="0086685C">
              <w:rPr>
                <w:rFonts w:ascii="Arial" w:hAnsi="Arial" w:cs="Arial"/>
                <w:color w:val="000000"/>
                <w:sz w:val="20"/>
                <w:szCs w:val="20"/>
                <w:lang w:val="en-US"/>
              </w:rPr>
              <w:t xml:space="preserve"> the formation of false memories to demonstrate how susceptible we are to the power of suggestion.</w:t>
            </w:r>
          </w:p>
          <w:p w14:paraId="3A4DB966" w14:textId="6BF84D1C" w:rsidR="00ED632A" w:rsidRPr="0086685C" w:rsidRDefault="00ED632A" w:rsidP="00ED632A">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D</w:t>
            </w:r>
            <w:r w:rsidRPr="0086685C">
              <w:rPr>
                <w:rFonts w:ascii="Arial" w:hAnsi="Arial" w:cs="Arial"/>
                <w:color w:val="000000"/>
                <w:sz w:val="20"/>
                <w:szCs w:val="20"/>
                <w:lang w:val="en-US"/>
              </w:rPr>
              <w:t xml:space="preserve">raw a model of reconstructive memory and demonstrate how new information or expectations can alter someone’s memory and the legal implications that recognise the fallibility of eye-witness testimonies as evidence in the criminal justice system. </w:t>
            </w:r>
            <w:r>
              <w:rPr>
                <w:rFonts w:ascii="Arial" w:hAnsi="Arial" w:cs="Arial"/>
                <w:color w:val="000000"/>
                <w:sz w:val="20"/>
                <w:szCs w:val="20"/>
                <w:lang w:val="en-US"/>
              </w:rPr>
              <w:t>L</w:t>
            </w:r>
            <w:r w:rsidRPr="0086685C">
              <w:rPr>
                <w:rFonts w:ascii="Arial" w:hAnsi="Arial" w:cs="Arial"/>
                <w:color w:val="000000"/>
                <w:sz w:val="20"/>
                <w:szCs w:val="20"/>
                <w:lang w:val="en-US"/>
              </w:rPr>
              <w:t xml:space="preserve">earners list as many differences between adults and children as they can and share ideas. </w:t>
            </w:r>
            <w:r>
              <w:rPr>
                <w:rFonts w:ascii="Arial" w:hAnsi="Arial" w:cs="Arial"/>
                <w:color w:val="000000"/>
                <w:sz w:val="20"/>
                <w:szCs w:val="20"/>
                <w:lang w:val="en-US"/>
              </w:rPr>
              <w:t>Lead</w:t>
            </w:r>
            <w:r w:rsidRPr="0086685C">
              <w:rPr>
                <w:rFonts w:ascii="Arial" w:hAnsi="Arial" w:cs="Arial"/>
                <w:color w:val="000000"/>
                <w:sz w:val="20"/>
                <w:szCs w:val="20"/>
                <w:lang w:val="en-US"/>
              </w:rPr>
              <w:t xml:space="preserve"> discussion towards the experience of childhood and any psychological differences and add.</w:t>
            </w:r>
          </w:p>
          <w:p w14:paraId="34381091" w14:textId="49B9F680" w:rsidR="00ED632A" w:rsidRPr="00DD602D" w:rsidRDefault="00ED632A" w:rsidP="00ED632A">
            <w:pPr>
              <w:autoSpaceDE w:val="0"/>
              <w:autoSpaceDN w:val="0"/>
              <w:adjustRightInd w:val="0"/>
              <w:spacing w:before="120" w:after="120"/>
              <w:rPr>
                <w:rFonts w:ascii="Arial" w:hAnsi="Arial" w:cs="Arial"/>
                <w:sz w:val="20"/>
                <w:szCs w:val="20"/>
                <w:lang w:val="en-US"/>
              </w:rPr>
            </w:pPr>
            <w:r w:rsidRPr="0086685C">
              <w:rPr>
                <w:rFonts w:ascii="Arial" w:hAnsi="Arial" w:cs="Arial"/>
                <w:color w:val="000000"/>
                <w:sz w:val="20"/>
                <w:szCs w:val="20"/>
                <w:lang w:val="en-US"/>
              </w:rPr>
              <w:t xml:space="preserve">Learners consider what problems psychologists might experience when studying children and show a video clip of a replication of Piaget’s conservation experiment available </w:t>
            </w:r>
            <w:r w:rsidRPr="000D6C29">
              <w:rPr>
                <w:rFonts w:ascii="Arial" w:hAnsi="Arial" w:cs="Arial"/>
                <w:color w:val="000000"/>
                <w:sz w:val="20"/>
                <w:szCs w:val="20"/>
                <w:lang w:val="en-US"/>
              </w:rPr>
              <w:t>at</w:t>
            </w:r>
            <w:r>
              <w:rPr>
                <w:rFonts w:ascii="Arial" w:hAnsi="Arial" w:cs="Arial"/>
                <w:color w:val="000000"/>
                <w:sz w:val="20"/>
                <w:szCs w:val="20"/>
                <w:lang w:val="en-US"/>
              </w:rPr>
              <w:t>:</w:t>
            </w:r>
            <w:r w:rsidRPr="00DD602D">
              <w:rPr>
                <w:rFonts w:ascii="Arial" w:hAnsi="Arial" w:cs="Arial"/>
                <w:color w:val="4B4B4B"/>
                <w:sz w:val="20"/>
                <w:szCs w:val="20"/>
                <w:lang w:val="en-US"/>
              </w:rPr>
              <w:t xml:space="preserve"> </w:t>
            </w:r>
            <w:hyperlink r:id="rId103" w:history="1">
              <w:r w:rsidRPr="00DD602D">
                <w:rPr>
                  <w:rFonts w:ascii="Arial" w:hAnsi="Arial" w:cs="Arial"/>
                  <w:color w:val="4B4B4B"/>
                  <w:sz w:val="20"/>
                  <w:szCs w:val="20"/>
                  <w:u w:val="single"/>
                  <w:lang w:val="en-US"/>
                </w:rPr>
                <w:t>www.youtube.com/watch?v=MpREJIrpgv8</w:t>
              </w:r>
            </w:hyperlink>
            <w:r w:rsidRPr="0086685C">
              <w:rPr>
                <w:rFonts w:ascii="Arial" w:hAnsi="Arial" w:cs="Arial"/>
                <w:color w:val="000000"/>
                <w:sz w:val="20"/>
                <w:szCs w:val="20"/>
                <w:lang w:val="en-US"/>
              </w:rPr>
              <w:t xml:space="preserve"> and describe the behaviour of the children and create a list of challenges they can identify. Supplement with the advantages children present when being studied.</w:t>
            </w:r>
          </w:p>
          <w:p w14:paraId="6BED3417" w14:textId="54E4DFDA" w:rsidR="00ED632A" w:rsidRPr="00B1663A" w:rsidRDefault="00ED632A" w:rsidP="00ED632A">
            <w:pPr>
              <w:autoSpaceDE w:val="0"/>
              <w:autoSpaceDN w:val="0"/>
              <w:adjustRightInd w:val="0"/>
              <w:spacing w:before="120"/>
              <w:rPr>
                <w:rFonts w:ascii="Arial" w:hAnsi="Arial" w:cs="Arial"/>
                <w:color w:val="000000"/>
                <w:sz w:val="20"/>
                <w:szCs w:val="20"/>
                <w:lang w:val="en-US"/>
              </w:rPr>
            </w:pPr>
            <w:r>
              <w:rPr>
                <w:rFonts w:ascii="Arial" w:hAnsi="Arial" w:cs="Arial"/>
                <w:color w:val="000000"/>
                <w:sz w:val="20"/>
                <w:szCs w:val="20"/>
                <w:lang w:val="en-US"/>
              </w:rPr>
              <w:t>L</w:t>
            </w:r>
            <w:r w:rsidRPr="0086685C">
              <w:rPr>
                <w:rFonts w:ascii="Arial" w:hAnsi="Arial" w:cs="Arial"/>
                <w:color w:val="000000"/>
                <w:sz w:val="20"/>
                <w:szCs w:val="20"/>
                <w:lang w:val="en-US"/>
              </w:rPr>
              <w:t xml:space="preserve">earners consider how fallible </w:t>
            </w:r>
            <w:r>
              <w:rPr>
                <w:rFonts w:ascii="Arial" w:hAnsi="Arial" w:cs="Arial"/>
                <w:color w:val="000000"/>
                <w:sz w:val="20"/>
                <w:szCs w:val="20"/>
                <w:lang w:val="en-US"/>
              </w:rPr>
              <w:t xml:space="preserve">is </w:t>
            </w:r>
            <w:r w:rsidRPr="0086685C">
              <w:rPr>
                <w:rFonts w:ascii="Arial" w:hAnsi="Arial" w:cs="Arial"/>
                <w:color w:val="000000"/>
                <w:sz w:val="20"/>
                <w:szCs w:val="20"/>
                <w:lang w:val="en-US"/>
              </w:rPr>
              <w:t>a child’s memory in exercising their eye-witness testimony in relation to identifying suspects in a ‘lineup’ exercise, what problems might the children and the advocates might experience when using children as witnesses in criminal prosecutions.</w:t>
            </w:r>
          </w:p>
        </w:tc>
      </w:tr>
      <w:tr w:rsidR="00ED632A" w:rsidRPr="00B1663A" w14:paraId="5FF0A56E"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3E7CE9B7" w14:textId="55777974" w:rsidR="00ED632A" w:rsidRPr="00B1663A" w:rsidRDefault="00ED632A" w:rsidP="00ED632A">
            <w:pPr>
              <w:rPr>
                <w:rFonts w:ascii="Arial" w:hAnsi="Arial" w:cs="Arial"/>
                <w:sz w:val="20"/>
                <w:szCs w:val="20"/>
              </w:rPr>
            </w:pPr>
            <w:r w:rsidRPr="00B1663A">
              <w:rPr>
                <w:rFonts w:ascii="Arial" w:hAnsi="Arial" w:cs="Arial"/>
                <w:sz w:val="20"/>
                <w:szCs w:val="20"/>
              </w:rPr>
              <w:t>Pozzulo et al 2011</w:t>
            </w:r>
            <w:r>
              <w:rPr>
                <w:rFonts w:ascii="Arial" w:hAnsi="Arial" w:cs="Arial"/>
                <w:sz w:val="20"/>
                <w:szCs w:val="20"/>
              </w:rPr>
              <w:t xml:space="preserve"> – the study</w:t>
            </w:r>
          </w:p>
          <w:p w14:paraId="01B573FA" w14:textId="77777777" w:rsidR="00ED632A" w:rsidRPr="00B1663A" w:rsidRDefault="00ED632A" w:rsidP="00ED632A">
            <w:pPr>
              <w:spacing w:before="120"/>
              <w:rPr>
                <w:rFonts w:ascii="Arial" w:hAnsi="Arial" w:cs="Arial"/>
                <w:b/>
                <w:bCs/>
                <w:color w:val="E21951"/>
                <w:sz w:val="20"/>
                <w:szCs w:val="20"/>
              </w:rPr>
            </w:pPr>
            <w:r w:rsidRPr="00B1663A">
              <w:rPr>
                <w:rFonts w:ascii="Arial" w:hAnsi="Arial" w:cs="Arial"/>
                <w:b/>
                <w:bCs/>
                <w:color w:val="E21951"/>
                <w:sz w:val="20"/>
                <w:szCs w:val="20"/>
              </w:rPr>
              <w:t>KC2</w:t>
            </w:r>
          </w:p>
          <w:p w14:paraId="292EE3BC" w14:textId="77777777" w:rsidR="00ED632A" w:rsidRPr="00B1663A" w:rsidRDefault="00ED632A" w:rsidP="00ED632A">
            <w:pPr>
              <w:spacing w:before="120"/>
              <w:rPr>
                <w:rFonts w:ascii="Arial" w:hAnsi="Arial" w:cs="Arial"/>
                <w:b/>
                <w:bCs/>
                <w:color w:val="E21951"/>
                <w:sz w:val="20"/>
                <w:szCs w:val="20"/>
              </w:rPr>
            </w:pPr>
            <w:r w:rsidRPr="00B1663A">
              <w:rPr>
                <w:rFonts w:ascii="Arial" w:hAnsi="Arial" w:cs="Arial"/>
                <w:b/>
                <w:bCs/>
                <w:color w:val="E21951"/>
                <w:sz w:val="20"/>
                <w:szCs w:val="20"/>
              </w:rPr>
              <w:t>KC3</w:t>
            </w:r>
          </w:p>
          <w:p w14:paraId="135BAD46" w14:textId="5902521E" w:rsidR="00ED632A" w:rsidRPr="00B1663A" w:rsidRDefault="00ED632A" w:rsidP="00ED632A">
            <w:pPr>
              <w:spacing w:before="120"/>
              <w:rPr>
                <w:rFonts w:ascii="Arial" w:hAnsi="Arial" w:cs="Arial"/>
                <w:sz w:val="20"/>
                <w:szCs w:val="20"/>
              </w:rPr>
            </w:pPr>
            <w:r w:rsidRPr="00B1663A">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3F130B1B" w14:textId="77777777" w:rsidR="00ED632A" w:rsidRPr="00B1663A" w:rsidRDefault="00ED632A" w:rsidP="00ED632A">
            <w:pPr>
              <w:rPr>
                <w:rFonts w:ascii="Arial" w:hAnsi="Arial" w:cs="Arial"/>
                <w:sz w:val="20"/>
                <w:szCs w:val="20"/>
              </w:rPr>
            </w:pPr>
            <w:r w:rsidRPr="00B1663A">
              <w:rPr>
                <w:rFonts w:ascii="Arial" w:hAnsi="Arial" w:cs="Arial"/>
                <w:sz w:val="20"/>
                <w:szCs w:val="20"/>
              </w:rPr>
              <w:t>Learners can describe and explain the background to the study, the aim of the research, the sample, method, results and their explanations and articulate a conclusion.</w:t>
            </w:r>
          </w:p>
        </w:tc>
        <w:tc>
          <w:tcPr>
            <w:tcW w:w="10200" w:type="dxa"/>
            <w:tcBorders>
              <w:top w:val="single" w:sz="4" w:space="0" w:color="E21951"/>
              <w:left w:val="single" w:sz="4" w:space="0" w:color="E21951"/>
              <w:bottom w:val="single" w:sz="4" w:space="0" w:color="E21951"/>
              <w:right w:val="single" w:sz="4" w:space="0" w:color="E21951"/>
            </w:tcBorders>
          </w:tcPr>
          <w:p w14:paraId="37041A44" w14:textId="77777777" w:rsidR="00ED632A" w:rsidRDefault="00ED632A" w:rsidP="00ED632A">
            <w:pPr>
              <w:rPr>
                <w:rFonts w:ascii="Arial" w:hAnsi="Arial" w:cs="Arial"/>
                <w:sz w:val="20"/>
                <w:szCs w:val="20"/>
              </w:rPr>
            </w:pPr>
            <w:r>
              <w:rPr>
                <w:rFonts w:ascii="Arial" w:hAnsi="Arial" w:cs="Arial"/>
                <w:sz w:val="20"/>
                <w:szCs w:val="20"/>
              </w:rPr>
              <w:t>Share</w:t>
            </w:r>
            <w:r w:rsidRPr="0086685C">
              <w:rPr>
                <w:rFonts w:ascii="Arial" w:hAnsi="Arial" w:cs="Arial"/>
                <w:sz w:val="20"/>
                <w:szCs w:val="20"/>
              </w:rPr>
              <w:t xml:space="preserve"> </w:t>
            </w:r>
            <w:r w:rsidRPr="002204D6">
              <w:rPr>
                <w:rFonts w:ascii="Arial" w:hAnsi="Arial" w:cs="Arial"/>
                <w:sz w:val="20"/>
                <w:szCs w:val="20"/>
              </w:rPr>
              <w:t>the following terms in relation to lineup parades:</w:t>
            </w:r>
          </w:p>
          <w:p w14:paraId="2BF75F84" w14:textId="63B4F014" w:rsidR="00ED632A" w:rsidRPr="00DD602D" w:rsidRDefault="00ED632A" w:rsidP="00ED632A">
            <w:pPr>
              <w:numPr>
                <w:ilvl w:val="0"/>
                <w:numId w:val="18"/>
              </w:numPr>
              <w:rPr>
                <w:rFonts w:ascii="Arial" w:hAnsi="Arial" w:cs="Arial"/>
                <w:sz w:val="20"/>
                <w:szCs w:val="20"/>
              </w:rPr>
            </w:pPr>
            <w:r>
              <w:rPr>
                <w:rFonts w:ascii="Arial" w:hAnsi="Arial" w:cs="Arial"/>
                <w:sz w:val="20"/>
                <w:szCs w:val="20"/>
              </w:rPr>
              <w:t>c</w:t>
            </w:r>
            <w:r w:rsidRPr="00DD602D">
              <w:rPr>
                <w:rFonts w:ascii="Arial" w:hAnsi="Arial" w:cs="Arial"/>
                <w:sz w:val="20"/>
                <w:szCs w:val="20"/>
              </w:rPr>
              <w:t>orrect identification</w:t>
            </w:r>
          </w:p>
          <w:p w14:paraId="6931F267" w14:textId="77777777" w:rsidR="00ED632A" w:rsidRPr="00DD602D" w:rsidRDefault="00ED632A" w:rsidP="00ED632A">
            <w:pPr>
              <w:numPr>
                <w:ilvl w:val="0"/>
                <w:numId w:val="18"/>
              </w:numPr>
              <w:rPr>
                <w:rFonts w:ascii="Arial" w:hAnsi="Arial" w:cs="Arial"/>
                <w:sz w:val="20"/>
                <w:szCs w:val="20"/>
              </w:rPr>
            </w:pPr>
            <w:r w:rsidRPr="00DD602D">
              <w:rPr>
                <w:rFonts w:ascii="Arial" w:hAnsi="Arial" w:cs="Arial"/>
                <w:sz w:val="20"/>
                <w:szCs w:val="20"/>
              </w:rPr>
              <w:t>correct rejection</w:t>
            </w:r>
          </w:p>
          <w:p w14:paraId="5F58670E" w14:textId="77777777" w:rsidR="00ED632A" w:rsidRPr="00DD602D" w:rsidRDefault="00ED632A" w:rsidP="00ED632A">
            <w:pPr>
              <w:numPr>
                <w:ilvl w:val="0"/>
                <w:numId w:val="18"/>
              </w:numPr>
              <w:rPr>
                <w:rFonts w:ascii="Arial" w:hAnsi="Arial" w:cs="Arial"/>
                <w:sz w:val="20"/>
                <w:szCs w:val="20"/>
              </w:rPr>
            </w:pPr>
            <w:r w:rsidRPr="00DD602D">
              <w:rPr>
                <w:rFonts w:ascii="Arial" w:hAnsi="Arial" w:cs="Arial"/>
                <w:sz w:val="20"/>
                <w:szCs w:val="20"/>
              </w:rPr>
              <w:t>false positives</w:t>
            </w:r>
          </w:p>
          <w:p w14:paraId="3A963A48" w14:textId="1C6EBD14" w:rsidR="00ED632A" w:rsidRPr="00DD602D" w:rsidRDefault="00ED632A" w:rsidP="00ED632A">
            <w:pPr>
              <w:numPr>
                <w:ilvl w:val="0"/>
                <w:numId w:val="18"/>
              </w:numPr>
              <w:rPr>
                <w:rFonts w:ascii="Arial" w:hAnsi="Arial" w:cs="Arial"/>
                <w:sz w:val="20"/>
                <w:szCs w:val="20"/>
              </w:rPr>
            </w:pPr>
            <w:r w:rsidRPr="00DD602D">
              <w:rPr>
                <w:rFonts w:ascii="Arial" w:hAnsi="Arial" w:cs="Arial"/>
                <w:sz w:val="20"/>
                <w:szCs w:val="20"/>
              </w:rPr>
              <w:t>test for mastery.</w:t>
            </w:r>
          </w:p>
          <w:p w14:paraId="74158435" w14:textId="0625969B" w:rsidR="00ED632A" w:rsidRPr="002204D6" w:rsidRDefault="00ED632A" w:rsidP="00ED632A">
            <w:pPr>
              <w:pStyle w:val="NormalWeb"/>
              <w:spacing w:before="120" w:beforeAutospacing="0" w:after="120" w:afterAutospacing="0"/>
              <w:rPr>
                <w:sz w:val="20"/>
                <w:szCs w:val="20"/>
              </w:rPr>
            </w:pPr>
            <w:r>
              <w:rPr>
                <w:rFonts w:ascii="Arial" w:hAnsi="Arial" w:cs="Arial"/>
                <w:color w:val="000000"/>
                <w:sz w:val="20"/>
                <w:szCs w:val="20"/>
              </w:rPr>
              <w:t xml:space="preserve">Learners consider </w:t>
            </w:r>
            <w:r w:rsidRPr="002204D6">
              <w:rPr>
                <w:rFonts w:ascii="Arial" w:hAnsi="Arial" w:cs="Arial"/>
                <w:color w:val="000000"/>
                <w:sz w:val="20"/>
                <w:szCs w:val="20"/>
              </w:rPr>
              <w:t xml:space="preserve">the cognitive </w:t>
            </w:r>
            <w:r>
              <w:rPr>
                <w:rFonts w:ascii="Arial" w:hAnsi="Arial" w:cs="Arial"/>
                <w:color w:val="000000"/>
                <w:sz w:val="20"/>
                <w:szCs w:val="20"/>
              </w:rPr>
              <w:t xml:space="preserve">processes involved in the participation of lineups. </w:t>
            </w:r>
            <w:r w:rsidRPr="002204D6">
              <w:rPr>
                <w:rFonts w:ascii="Arial" w:hAnsi="Arial" w:cs="Arial"/>
                <w:color w:val="000000"/>
                <w:sz w:val="20"/>
                <w:szCs w:val="20"/>
              </w:rPr>
              <w:t>Consider both</w:t>
            </w:r>
            <w:r>
              <w:rPr>
                <w:rFonts w:ascii="Arial" w:hAnsi="Arial" w:cs="Arial"/>
                <w:color w:val="000000"/>
                <w:sz w:val="20"/>
                <w:szCs w:val="20"/>
              </w:rPr>
              <w:t xml:space="preserve"> types of lineups –</w:t>
            </w:r>
            <w:r w:rsidRPr="002204D6">
              <w:rPr>
                <w:rFonts w:ascii="Arial" w:hAnsi="Arial" w:cs="Arial"/>
                <w:color w:val="000000"/>
                <w:sz w:val="20"/>
                <w:szCs w:val="20"/>
              </w:rPr>
              <w:t xml:space="preserve"> target present &amp; target absent lineups</w:t>
            </w:r>
            <w:r>
              <w:rPr>
                <w:rFonts w:ascii="Arial" w:hAnsi="Arial" w:cs="Arial"/>
                <w:color w:val="000000"/>
                <w:sz w:val="20"/>
                <w:szCs w:val="20"/>
              </w:rPr>
              <w:t>, discuss and list.</w:t>
            </w:r>
          </w:p>
          <w:p w14:paraId="3E4A4C96" w14:textId="78598285" w:rsidR="00ED632A" w:rsidRDefault="00ED632A" w:rsidP="00ED632A">
            <w:pPr>
              <w:pStyle w:val="NormalWeb"/>
              <w:spacing w:before="120" w:beforeAutospacing="0" w:after="120" w:afterAutospacing="0"/>
              <w:rPr>
                <w:rFonts w:ascii="Arial" w:hAnsi="Arial" w:cs="Arial"/>
                <w:color w:val="000000"/>
                <w:sz w:val="20"/>
                <w:szCs w:val="20"/>
              </w:rPr>
            </w:pPr>
            <w:r>
              <w:rPr>
                <w:rFonts w:ascii="Arial" w:hAnsi="Arial" w:cs="Arial"/>
                <w:color w:val="000000"/>
                <w:sz w:val="20"/>
                <w:szCs w:val="20"/>
              </w:rPr>
              <w:t xml:space="preserve">Learners consider </w:t>
            </w:r>
            <w:r w:rsidRPr="002204D6">
              <w:rPr>
                <w:rFonts w:ascii="Arial" w:hAnsi="Arial" w:cs="Arial"/>
                <w:color w:val="000000"/>
                <w:sz w:val="20"/>
                <w:szCs w:val="20"/>
              </w:rPr>
              <w:t>the</w:t>
            </w:r>
            <w:r>
              <w:rPr>
                <w:rFonts w:ascii="Arial" w:hAnsi="Arial" w:cs="Arial"/>
                <w:color w:val="000000"/>
                <w:sz w:val="20"/>
                <w:szCs w:val="20"/>
              </w:rPr>
              <w:t xml:space="preserve"> </w:t>
            </w:r>
            <w:r w:rsidRPr="002204D6">
              <w:rPr>
                <w:rFonts w:ascii="Arial" w:hAnsi="Arial" w:cs="Arial"/>
                <w:color w:val="000000"/>
                <w:sz w:val="20"/>
                <w:szCs w:val="20"/>
              </w:rPr>
              <w:t>social factors when participating in a line up</w:t>
            </w:r>
            <w:r>
              <w:rPr>
                <w:rFonts w:ascii="Arial" w:hAnsi="Arial" w:cs="Arial"/>
                <w:color w:val="000000"/>
                <w:sz w:val="20"/>
                <w:szCs w:val="20"/>
              </w:rPr>
              <w:t xml:space="preserve">. </w:t>
            </w:r>
            <w:r w:rsidRPr="002204D6">
              <w:rPr>
                <w:rFonts w:ascii="Arial" w:hAnsi="Arial" w:cs="Arial"/>
                <w:color w:val="000000"/>
                <w:sz w:val="20"/>
                <w:szCs w:val="20"/>
              </w:rPr>
              <w:t>Consider both</w:t>
            </w:r>
            <w:r>
              <w:rPr>
                <w:rFonts w:ascii="Arial" w:hAnsi="Arial" w:cs="Arial"/>
                <w:color w:val="000000"/>
                <w:sz w:val="20"/>
                <w:szCs w:val="20"/>
              </w:rPr>
              <w:t xml:space="preserve"> types of lineups</w:t>
            </w:r>
            <w:r w:rsidRPr="002204D6">
              <w:rPr>
                <w:rFonts w:ascii="Arial" w:hAnsi="Arial" w:cs="Arial"/>
                <w:color w:val="000000"/>
                <w:sz w:val="20"/>
                <w:szCs w:val="20"/>
              </w:rPr>
              <w:t xml:space="preserve"> </w:t>
            </w:r>
            <w:r>
              <w:rPr>
                <w:rFonts w:ascii="Arial" w:hAnsi="Arial" w:cs="Arial"/>
                <w:color w:val="000000"/>
                <w:sz w:val="20"/>
                <w:szCs w:val="20"/>
              </w:rPr>
              <w:t>–</w:t>
            </w:r>
            <w:r w:rsidRPr="002204D6">
              <w:rPr>
                <w:rFonts w:ascii="Arial" w:hAnsi="Arial" w:cs="Arial"/>
                <w:color w:val="000000"/>
                <w:sz w:val="20"/>
                <w:szCs w:val="20"/>
              </w:rPr>
              <w:t xml:space="preserve"> target present &amp; target absent lineups</w:t>
            </w:r>
            <w:r>
              <w:rPr>
                <w:rFonts w:ascii="Arial" w:hAnsi="Arial" w:cs="Arial"/>
                <w:color w:val="000000"/>
                <w:sz w:val="20"/>
                <w:szCs w:val="20"/>
              </w:rPr>
              <w:t>, discuss and list.</w:t>
            </w:r>
          </w:p>
          <w:p w14:paraId="28EC628C" w14:textId="2BE62630" w:rsidR="00ED632A" w:rsidRPr="002204D6" w:rsidRDefault="00ED632A" w:rsidP="00ED632A">
            <w:pPr>
              <w:pStyle w:val="NormalWeb"/>
              <w:spacing w:before="120" w:beforeAutospacing="0" w:after="120" w:afterAutospacing="0"/>
              <w:rPr>
                <w:sz w:val="20"/>
                <w:szCs w:val="20"/>
              </w:rPr>
            </w:pPr>
            <w:r>
              <w:rPr>
                <w:rFonts w:ascii="Arial" w:hAnsi="Arial" w:cs="Arial"/>
                <w:color w:val="000000"/>
                <w:sz w:val="20"/>
                <w:szCs w:val="20"/>
              </w:rPr>
              <w:lastRenderedPageBreak/>
              <w:t>Consider which might exert a greater or a lesser influence in each of the two types of line-ups. Learners could be organised into groups and create a decision tree/flow diagram capturing how the different factors might impact on lineup judgments and share with the rest of the class.</w:t>
            </w:r>
            <w:r w:rsidRPr="002204D6">
              <w:rPr>
                <w:rFonts w:ascii="Arial" w:hAnsi="Arial" w:cs="Arial"/>
                <w:b/>
                <w:bCs/>
                <w:color w:val="000000"/>
                <w:sz w:val="20"/>
                <w:szCs w:val="20"/>
              </w:rPr>
              <w:t xml:space="preserve"> (F)</w:t>
            </w:r>
          </w:p>
          <w:p w14:paraId="038F8261" w14:textId="5F334B32" w:rsidR="00ED632A" w:rsidRDefault="00ED632A" w:rsidP="00ED632A">
            <w:pPr>
              <w:spacing w:before="120" w:after="120"/>
              <w:rPr>
                <w:rFonts w:ascii="Arial" w:hAnsi="Arial" w:cs="Arial"/>
                <w:sz w:val="20"/>
                <w:szCs w:val="20"/>
              </w:rPr>
            </w:pPr>
            <w:r w:rsidRPr="0086685C">
              <w:rPr>
                <w:rFonts w:ascii="Arial" w:hAnsi="Arial" w:cs="Arial"/>
                <w:b/>
                <w:bCs/>
                <w:sz w:val="20"/>
                <w:szCs w:val="20"/>
              </w:rPr>
              <w:t>Extension activity:</w:t>
            </w:r>
            <w:r w:rsidRPr="0086685C">
              <w:rPr>
                <w:rFonts w:ascii="Arial" w:hAnsi="Arial" w:cs="Arial"/>
                <w:sz w:val="20"/>
                <w:szCs w:val="20"/>
              </w:rPr>
              <w:t xml:space="preserve"> </w:t>
            </w:r>
            <w:r>
              <w:rPr>
                <w:rFonts w:ascii="Arial" w:hAnsi="Arial" w:cs="Arial"/>
                <w:sz w:val="20"/>
                <w:szCs w:val="20"/>
              </w:rPr>
              <w:t xml:space="preserve">discuss </w:t>
            </w:r>
            <w:r w:rsidRPr="0086685C">
              <w:rPr>
                <w:rFonts w:ascii="Arial" w:hAnsi="Arial" w:cs="Arial"/>
                <w:sz w:val="20"/>
                <w:szCs w:val="20"/>
              </w:rPr>
              <w:t xml:space="preserve">why children make more false positives than adults (70%:34%) when the </w:t>
            </w:r>
            <w:r>
              <w:rPr>
                <w:rFonts w:ascii="Arial" w:hAnsi="Arial" w:cs="Arial"/>
                <w:sz w:val="20"/>
                <w:szCs w:val="20"/>
                <w:lang w:val="en-US"/>
              </w:rPr>
              <w:t>target</w:t>
            </w:r>
            <w:r w:rsidRPr="0086685C">
              <w:rPr>
                <w:rFonts w:ascii="Arial" w:hAnsi="Arial" w:cs="Arial"/>
                <w:sz w:val="20"/>
                <w:szCs w:val="20"/>
              </w:rPr>
              <w:t xml:space="preserve"> isn’t present in the lineup</w:t>
            </w:r>
            <w:r>
              <w:rPr>
                <w:rFonts w:ascii="Arial" w:hAnsi="Arial" w:cs="Arial"/>
                <w:sz w:val="20"/>
                <w:szCs w:val="20"/>
                <w:lang w:val="en-US"/>
              </w:rPr>
              <w:t>.</w:t>
            </w:r>
          </w:p>
          <w:p w14:paraId="071EE474" w14:textId="77777777" w:rsidR="00ED632A" w:rsidRDefault="00ED632A" w:rsidP="00ED632A">
            <w:pPr>
              <w:spacing w:before="120" w:after="120"/>
              <w:rPr>
                <w:rFonts w:ascii="Arial" w:hAnsi="Arial" w:cs="Arial"/>
                <w:sz w:val="20"/>
                <w:szCs w:val="20"/>
                <w:lang w:val="en-US"/>
              </w:rPr>
            </w:pPr>
            <w:r>
              <w:rPr>
                <w:rFonts w:ascii="Arial" w:hAnsi="Arial" w:cs="Arial"/>
                <w:sz w:val="20"/>
                <w:szCs w:val="20"/>
                <w:lang w:val="en-US"/>
              </w:rPr>
              <w:t>Learners consider the difference between recognising a cartoon character and a human character in relation to target-present and target-absent lineups.</w:t>
            </w:r>
          </w:p>
          <w:p w14:paraId="59C38441" w14:textId="77777777" w:rsidR="00ED632A" w:rsidRPr="00BE3453" w:rsidRDefault="00ED632A" w:rsidP="00ED632A">
            <w:pPr>
              <w:spacing w:before="120" w:after="120"/>
              <w:rPr>
                <w:rFonts w:ascii="Arial" w:hAnsi="Arial" w:cs="Arial"/>
                <w:sz w:val="20"/>
                <w:szCs w:val="20"/>
                <w:lang w:val="en-US"/>
              </w:rPr>
            </w:pPr>
            <w:r w:rsidRPr="00BE3453">
              <w:rPr>
                <w:rFonts w:ascii="Arial" w:hAnsi="Arial" w:cs="Arial"/>
                <w:sz w:val="20"/>
                <w:szCs w:val="20"/>
                <w:lang w:val="en-US"/>
              </w:rPr>
              <w:t>Share 2 video clips introducing the 2 cartoon characters used in the research:</w:t>
            </w:r>
          </w:p>
          <w:p w14:paraId="6DCADA7B" w14:textId="5CA04720" w:rsidR="00ED632A" w:rsidRPr="00DD602D" w:rsidRDefault="00ED632A" w:rsidP="00ED632A">
            <w:pPr>
              <w:spacing w:before="120" w:after="120"/>
              <w:rPr>
                <w:rFonts w:ascii="Arial" w:hAnsi="Arial" w:cs="Arial"/>
                <w:color w:val="4B4B4B"/>
                <w:sz w:val="20"/>
                <w:szCs w:val="20"/>
              </w:rPr>
            </w:pPr>
            <w:r w:rsidRPr="00BE3453">
              <w:rPr>
                <w:rFonts w:ascii="Arial" w:hAnsi="Arial" w:cs="Arial"/>
                <w:sz w:val="20"/>
                <w:szCs w:val="20"/>
                <w:lang w:val="en-US"/>
              </w:rPr>
              <w:t>Dora the Explorer</w:t>
            </w:r>
            <w:r w:rsidRPr="00592A60">
              <w:rPr>
                <w:rFonts w:ascii="Arial" w:hAnsi="Arial" w:cs="Arial"/>
                <w:sz w:val="20"/>
                <w:szCs w:val="20"/>
                <w:lang w:val="en-US"/>
              </w:rPr>
              <w:t xml:space="preserve">: </w:t>
            </w:r>
            <w:hyperlink r:id="rId104" w:history="1">
              <w:r w:rsidRPr="00DD602D">
                <w:rPr>
                  <w:rStyle w:val="Hyperlink"/>
                  <w:rFonts w:ascii="Arial" w:hAnsi="Arial" w:cs="Arial"/>
                  <w:color w:val="4B4B4B"/>
                  <w:sz w:val="20"/>
                  <w:szCs w:val="20"/>
                </w:rPr>
                <w:t>www.youtube.com/watch?v=N33ldfKwdLs</w:t>
              </w:r>
            </w:hyperlink>
          </w:p>
          <w:p w14:paraId="33DFEC8C" w14:textId="4AAE63CA" w:rsidR="00ED632A" w:rsidRPr="00DD602D" w:rsidRDefault="00ED632A" w:rsidP="00ED632A">
            <w:pPr>
              <w:spacing w:before="120" w:after="120"/>
              <w:rPr>
                <w:rFonts w:ascii="Arial" w:hAnsi="Arial" w:cs="Arial"/>
                <w:color w:val="4B4B4B"/>
                <w:sz w:val="20"/>
                <w:szCs w:val="20"/>
              </w:rPr>
            </w:pPr>
            <w:r w:rsidRPr="00BE3453">
              <w:rPr>
                <w:rFonts w:ascii="Arial" w:hAnsi="Arial" w:cs="Arial"/>
                <w:color w:val="000000"/>
                <w:sz w:val="20"/>
                <w:szCs w:val="20"/>
                <w:lang w:val="en-US"/>
              </w:rPr>
              <w:t xml:space="preserve">Go Diego Go: </w:t>
            </w:r>
            <w:hyperlink r:id="rId105" w:history="1">
              <w:r w:rsidRPr="00DD602D">
                <w:rPr>
                  <w:rStyle w:val="Hyperlink"/>
                  <w:rFonts w:ascii="Arial" w:hAnsi="Arial" w:cs="Arial"/>
                  <w:color w:val="4B4B4B"/>
                  <w:sz w:val="20"/>
                  <w:szCs w:val="20"/>
                </w:rPr>
                <w:t>www.youtube.com/watch?v=P3vvJq8QeZ8</w:t>
              </w:r>
            </w:hyperlink>
          </w:p>
          <w:p w14:paraId="6BA8C82F" w14:textId="161BC155" w:rsidR="00ED632A" w:rsidRDefault="00ED632A" w:rsidP="00ED632A">
            <w:pPr>
              <w:pStyle w:val="NormalWeb"/>
              <w:spacing w:before="120" w:beforeAutospacing="0" w:after="120" w:afterAutospacing="0"/>
            </w:pPr>
            <w:r>
              <w:rPr>
                <w:rFonts w:ascii="Arial" w:hAnsi="Arial" w:cs="Arial"/>
                <w:color w:val="000000"/>
                <w:sz w:val="20"/>
                <w:szCs w:val="20"/>
              </w:rPr>
              <w:t xml:space="preserve">Learners make predictions for both adults and children for both human faces and cartoon faces and target present &amp; target absent lineups and </w:t>
            </w:r>
            <w:r>
              <w:rPr>
                <w:rFonts w:ascii="Arial" w:hAnsi="Arial" w:cs="Arial"/>
                <w:color w:val="000000"/>
                <w:sz w:val="20"/>
                <w:szCs w:val="20"/>
                <w:lang w:val="en-US"/>
              </w:rPr>
              <w:t xml:space="preserve">create a ‘rough’ table and </w:t>
            </w:r>
            <w:r>
              <w:rPr>
                <w:rFonts w:ascii="Arial" w:hAnsi="Arial" w:cs="Arial"/>
                <w:color w:val="000000"/>
                <w:sz w:val="20"/>
                <w:szCs w:val="20"/>
              </w:rPr>
              <w:t xml:space="preserve">tabulate </w:t>
            </w:r>
            <w:r>
              <w:rPr>
                <w:rFonts w:ascii="Arial" w:hAnsi="Arial" w:cs="Arial"/>
                <w:color w:val="000000"/>
                <w:sz w:val="20"/>
                <w:szCs w:val="20"/>
                <w:lang w:val="en-US"/>
              </w:rPr>
              <w:t xml:space="preserve">their predictions </w:t>
            </w:r>
            <w:r>
              <w:rPr>
                <w:rFonts w:ascii="Arial" w:hAnsi="Arial" w:cs="Arial"/>
                <w:color w:val="000000"/>
                <w:sz w:val="20"/>
                <w:szCs w:val="20"/>
              </w:rPr>
              <w:t>accordingly.</w:t>
            </w:r>
          </w:p>
          <w:p w14:paraId="7ACF2316" w14:textId="6E4A97A6" w:rsidR="00ED632A" w:rsidRPr="000E5612" w:rsidRDefault="00ED632A" w:rsidP="00ED632A">
            <w:pPr>
              <w:spacing w:before="120" w:after="120"/>
              <w:rPr>
                <w:rFonts w:ascii="Arial" w:hAnsi="Arial" w:cs="Arial"/>
                <w:sz w:val="20"/>
                <w:szCs w:val="20"/>
                <w:lang w:val="en-US"/>
              </w:rPr>
            </w:pPr>
            <w:r w:rsidRPr="0086685C">
              <w:rPr>
                <w:rFonts w:ascii="Arial" w:hAnsi="Arial" w:cs="Arial"/>
                <w:sz w:val="20"/>
                <w:szCs w:val="20"/>
              </w:rPr>
              <w:t>Share the original study available at</w:t>
            </w:r>
            <w:r>
              <w:rPr>
                <w:rFonts w:ascii="Arial" w:hAnsi="Arial" w:cs="Arial"/>
                <w:sz w:val="20"/>
                <w:szCs w:val="20"/>
                <w:lang w:val="en-US"/>
              </w:rPr>
              <w:t xml:space="preserve">: </w:t>
            </w:r>
            <w:hyperlink r:id="rId106" w:history="1">
              <w:r w:rsidRPr="00DD602D">
                <w:rPr>
                  <w:rStyle w:val="Hyperlink"/>
                  <w:rFonts w:ascii="Arial" w:hAnsi="Arial" w:cs="Arial"/>
                  <w:color w:val="4B4B4B"/>
                  <w:sz w:val="20"/>
                  <w:szCs w:val="20"/>
                </w:rPr>
                <w:t>www.researchgate.net/publication/251280429_The_Culprit_in_Target-Absent_Lineups_Understanding_Young_Children%27s_False_Positive_Responding</w:t>
              </w:r>
            </w:hyperlink>
            <w:r w:rsidRPr="0086685C">
              <w:rPr>
                <w:rFonts w:ascii="Arial" w:hAnsi="Arial" w:cs="Arial"/>
                <w:sz w:val="20"/>
                <w:szCs w:val="20"/>
              </w:rPr>
              <w:t xml:space="preserve"> or </w:t>
            </w:r>
            <w:hyperlink r:id="rId107" w:history="1">
              <w:r w:rsidRPr="00DD602D">
                <w:rPr>
                  <w:rFonts w:ascii="Arial" w:hAnsi="Arial" w:cs="Arial"/>
                  <w:color w:val="4B4B4B"/>
                  <w:sz w:val="20"/>
                  <w:szCs w:val="20"/>
                  <w:u w:val="single"/>
                </w:rPr>
                <w:t>www.academia.edu/6776965/The_Culprit_in_Target_Absent_Lineups_Understanding_Young_Children_s_False_Positive_Responding</w:t>
              </w:r>
            </w:hyperlink>
          </w:p>
          <w:p w14:paraId="0BA27ED5" w14:textId="37CF13D2" w:rsidR="00ED632A" w:rsidRDefault="00ED632A" w:rsidP="00ED632A">
            <w:pPr>
              <w:spacing w:before="120" w:after="120"/>
              <w:rPr>
                <w:rFonts w:ascii="Arial" w:hAnsi="Arial" w:cs="Arial"/>
                <w:sz w:val="20"/>
                <w:szCs w:val="20"/>
                <w:lang w:val="en-US"/>
              </w:rPr>
            </w:pPr>
            <w:r>
              <w:rPr>
                <w:rFonts w:ascii="Arial" w:hAnsi="Arial" w:cs="Arial"/>
                <w:sz w:val="20"/>
                <w:szCs w:val="20"/>
              </w:rPr>
              <w:t>L</w:t>
            </w:r>
            <w:r w:rsidRPr="0086685C">
              <w:rPr>
                <w:rFonts w:ascii="Arial" w:hAnsi="Arial" w:cs="Arial"/>
                <w:sz w:val="20"/>
                <w:szCs w:val="20"/>
              </w:rPr>
              <w:t>earners complete a template capturing the aim</w:t>
            </w:r>
            <w:r>
              <w:rPr>
                <w:rFonts w:ascii="Arial" w:hAnsi="Arial" w:cs="Arial"/>
                <w:sz w:val="20"/>
                <w:szCs w:val="20"/>
                <w:lang w:val="en-US"/>
              </w:rPr>
              <w:t xml:space="preserve"> and</w:t>
            </w:r>
            <w:r w:rsidRPr="0086685C">
              <w:rPr>
                <w:rFonts w:ascii="Arial" w:hAnsi="Arial" w:cs="Arial"/>
                <w:sz w:val="20"/>
                <w:szCs w:val="20"/>
              </w:rPr>
              <w:t xml:space="preserve"> the sample and </w:t>
            </w:r>
            <w:r>
              <w:rPr>
                <w:rFonts w:ascii="Arial" w:hAnsi="Arial" w:cs="Arial"/>
                <w:sz w:val="20"/>
                <w:szCs w:val="20"/>
                <w:lang w:val="en-US"/>
              </w:rPr>
              <w:t xml:space="preserve">memorise accordingly. Share verbally with their respective classmate. </w:t>
            </w:r>
            <w:r w:rsidRPr="00BE3453">
              <w:rPr>
                <w:rFonts w:ascii="Arial" w:hAnsi="Arial" w:cs="Arial"/>
                <w:b/>
                <w:bCs/>
                <w:sz w:val="20"/>
                <w:szCs w:val="20"/>
                <w:lang w:val="en-US"/>
              </w:rPr>
              <w:t>(F)</w:t>
            </w:r>
          </w:p>
          <w:p w14:paraId="49EB2718" w14:textId="10A3FC73" w:rsidR="00ED632A" w:rsidRDefault="00ED632A" w:rsidP="00ED632A">
            <w:pPr>
              <w:pStyle w:val="NormalWeb"/>
              <w:spacing w:before="120" w:beforeAutospacing="0" w:after="0" w:afterAutospacing="0"/>
            </w:pPr>
            <w:r>
              <w:rPr>
                <w:rFonts w:ascii="Arial" w:hAnsi="Arial" w:cs="Arial"/>
                <w:sz w:val="20"/>
                <w:szCs w:val="20"/>
                <w:lang w:val="en-US"/>
              </w:rPr>
              <w:t xml:space="preserve">Support learners through </w:t>
            </w:r>
            <w:r>
              <w:rPr>
                <w:rFonts w:ascii="Arial" w:hAnsi="Arial" w:cs="Arial"/>
                <w:color w:val="000000"/>
                <w:sz w:val="20"/>
                <w:szCs w:val="20"/>
              </w:rPr>
              <w:t>the materials in order:</w:t>
            </w:r>
          </w:p>
          <w:p w14:paraId="5D47A9C5" w14:textId="77777777" w:rsidR="00ED632A" w:rsidRDefault="00ED632A" w:rsidP="00ED632A">
            <w:pPr>
              <w:pStyle w:val="NormalWeb"/>
              <w:numPr>
                <w:ilvl w:val="0"/>
                <w:numId w:val="74"/>
              </w:numPr>
              <w:spacing w:before="0" w:beforeAutospacing="0" w:after="0" w:afterAutospacing="0"/>
              <w:ind w:left="714" w:hanging="357"/>
              <w:textAlignment w:val="baseline"/>
              <w:rPr>
                <w:rFonts w:ascii="Arial" w:hAnsi="Arial" w:cs="Arial"/>
                <w:color w:val="000000"/>
                <w:sz w:val="20"/>
                <w:szCs w:val="20"/>
              </w:rPr>
            </w:pPr>
            <w:r>
              <w:rPr>
                <w:rFonts w:ascii="Arial" w:hAnsi="Arial" w:cs="Arial"/>
                <w:color w:val="000000"/>
                <w:sz w:val="20"/>
                <w:szCs w:val="20"/>
              </w:rPr>
              <w:t>Cartoon Watching and Demographic Form</w:t>
            </w:r>
          </w:p>
          <w:p w14:paraId="2148D38B" w14:textId="77777777" w:rsidR="00ED632A" w:rsidRDefault="00ED632A" w:rsidP="00ED632A">
            <w:pPr>
              <w:pStyle w:val="NormalWeb"/>
              <w:numPr>
                <w:ilvl w:val="0"/>
                <w:numId w:val="74"/>
              </w:numPr>
              <w:spacing w:before="0" w:beforeAutospacing="0" w:after="0" w:afterAutospacing="0"/>
              <w:ind w:left="714" w:hanging="357"/>
              <w:textAlignment w:val="baseline"/>
              <w:rPr>
                <w:rFonts w:ascii="Arial" w:hAnsi="Arial" w:cs="Arial"/>
                <w:color w:val="000000"/>
                <w:sz w:val="20"/>
                <w:szCs w:val="20"/>
              </w:rPr>
            </w:pPr>
            <w:r>
              <w:rPr>
                <w:rFonts w:ascii="Arial" w:hAnsi="Arial" w:cs="Arial"/>
                <w:color w:val="000000"/>
                <w:sz w:val="20"/>
                <w:szCs w:val="20"/>
              </w:rPr>
              <w:t>Human Face Targets</w:t>
            </w:r>
          </w:p>
          <w:p w14:paraId="01E84155" w14:textId="77777777" w:rsidR="00ED632A" w:rsidRDefault="00ED632A" w:rsidP="00ED632A">
            <w:pPr>
              <w:pStyle w:val="NormalWeb"/>
              <w:numPr>
                <w:ilvl w:val="0"/>
                <w:numId w:val="74"/>
              </w:numPr>
              <w:spacing w:before="0" w:beforeAutospacing="0" w:after="0" w:afterAutospacing="0"/>
              <w:ind w:left="714" w:hanging="357"/>
              <w:textAlignment w:val="baseline"/>
              <w:rPr>
                <w:rFonts w:ascii="Arial" w:hAnsi="Arial" w:cs="Arial"/>
                <w:color w:val="000000"/>
                <w:sz w:val="20"/>
                <w:szCs w:val="20"/>
              </w:rPr>
            </w:pPr>
            <w:r>
              <w:rPr>
                <w:rFonts w:ascii="Arial" w:hAnsi="Arial" w:cs="Arial"/>
                <w:color w:val="000000"/>
                <w:sz w:val="20"/>
                <w:szCs w:val="20"/>
              </w:rPr>
              <w:t>Human Face Foils </w:t>
            </w:r>
          </w:p>
          <w:p w14:paraId="461F1872" w14:textId="77777777" w:rsidR="00ED632A" w:rsidRDefault="00ED632A" w:rsidP="00ED632A">
            <w:pPr>
              <w:pStyle w:val="NormalWeb"/>
              <w:numPr>
                <w:ilvl w:val="0"/>
                <w:numId w:val="74"/>
              </w:numPr>
              <w:spacing w:before="0" w:beforeAutospacing="0" w:after="0" w:afterAutospacing="0"/>
              <w:ind w:left="714" w:hanging="357"/>
              <w:textAlignment w:val="baseline"/>
              <w:rPr>
                <w:rFonts w:ascii="Arial" w:hAnsi="Arial" w:cs="Arial"/>
                <w:color w:val="000000"/>
                <w:sz w:val="20"/>
                <w:szCs w:val="20"/>
              </w:rPr>
            </w:pPr>
            <w:r>
              <w:rPr>
                <w:rFonts w:ascii="Arial" w:hAnsi="Arial" w:cs="Arial"/>
                <w:color w:val="000000"/>
                <w:sz w:val="20"/>
                <w:szCs w:val="20"/>
              </w:rPr>
              <w:t>Cartoon Face Targets</w:t>
            </w:r>
          </w:p>
          <w:p w14:paraId="31F99A98" w14:textId="77777777" w:rsidR="00ED632A" w:rsidRDefault="00ED632A" w:rsidP="00ED632A">
            <w:pPr>
              <w:pStyle w:val="NormalWeb"/>
              <w:numPr>
                <w:ilvl w:val="0"/>
                <w:numId w:val="74"/>
              </w:numPr>
              <w:spacing w:before="0" w:beforeAutospacing="0" w:after="0" w:afterAutospacing="0"/>
              <w:ind w:left="714" w:hanging="357"/>
              <w:textAlignment w:val="baseline"/>
              <w:rPr>
                <w:rFonts w:ascii="Arial" w:hAnsi="Arial" w:cs="Arial"/>
                <w:color w:val="000000"/>
                <w:sz w:val="20"/>
                <w:szCs w:val="20"/>
              </w:rPr>
            </w:pPr>
            <w:r>
              <w:rPr>
                <w:rFonts w:ascii="Arial" w:hAnsi="Arial" w:cs="Arial"/>
                <w:color w:val="000000"/>
                <w:sz w:val="20"/>
                <w:szCs w:val="20"/>
              </w:rPr>
              <w:t>Cartoon Face Foils</w:t>
            </w:r>
          </w:p>
          <w:p w14:paraId="6DCF1A57" w14:textId="72E8807E" w:rsidR="00ED632A" w:rsidRDefault="00ED632A" w:rsidP="00ED632A">
            <w:pPr>
              <w:spacing w:before="120" w:after="120"/>
              <w:rPr>
                <w:rFonts w:ascii="Arial" w:hAnsi="Arial" w:cs="Arial"/>
                <w:sz w:val="20"/>
                <w:szCs w:val="20"/>
                <w:lang w:val="en-US"/>
              </w:rPr>
            </w:pPr>
            <w:r>
              <w:rPr>
                <w:rFonts w:ascii="Arial" w:hAnsi="Arial" w:cs="Arial"/>
                <w:sz w:val="20"/>
                <w:szCs w:val="20"/>
                <w:lang w:val="en-US"/>
              </w:rPr>
              <w:t xml:space="preserve">Check for understanding in each case. </w:t>
            </w:r>
            <w:r>
              <w:rPr>
                <w:rFonts w:ascii="Arial" w:hAnsi="Arial" w:cs="Arial"/>
                <w:color w:val="000000"/>
                <w:sz w:val="20"/>
                <w:szCs w:val="20"/>
              </w:rPr>
              <w:t>Discuss issues relating to standardisation and controls and identify where appropriate and list</w:t>
            </w:r>
            <w:r>
              <w:rPr>
                <w:rFonts w:ascii="Arial" w:hAnsi="Arial" w:cs="Arial"/>
                <w:color w:val="000000"/>
                <w:sz w:val="20"/>
                <w:szCs w:val="20"/>
                <w:lang w:val="en-US"/>
              </w:rPr>
              <w:t xml:space="preserve"> as appropriate.</w:t>
            </w:r>
          </w:p>
          <w:p w14:paraId="24C1EA0B" w14:textId="6D4767EB" w:rsidR="00ED632A" w:rsidRDefault="00ED632A" w:rsidP="00ED632A">
            <w:pPr>
              <w:spacing w:before="120" w:after="120"/>
              <w:rPr>
                <w:rFonts w:ascii="Arial" w:hAnsi="Arial" w:cs="Arial"/>
                <w:color w:val="000000"/>
                <w:sz w:val="20"/>
                <w:szCs w:val="20"/>
                <w:lang w:val="en-US"/>
              </w:rPr>
            </w:pPr>
            <w:r>
              <w:rPr>
                <w:rFonts w:ascii="Arial" w:hAnsi="Arial" w:cs="Arial"/>
                <w:color w:val="000000"/>
                <w:sz w:val="20"/>
                <w:szCs w:val="20"/>
              </w:rPr>
              <w:t xml:space="preserve">Continue </w:t>
            </w:r>
            <w:r>
              <w:rPr>
                <w:rFonts w:ascii="Arial" w:hAnsi="Arial" w:cs="Arial"/>
                <w:color w:val="000000"/>
                <w:sz w:val="20"/>
                <w:szCs w:val="20"/>
                <w:lang w:val="en-US"/>
              </w:rPr>
              <w:t xml:space="preserve">on </w:t>
            </w:r>
            <w:r>
              <w:rPr>
                <w:rFonts w:ascii="Arial" w:hAnsi="Arial" w:cs="Arial"/>
                <w:color w:val="000000"/>
                <w:sz w:val="20"/>
                <w:szCs w:val="20"/>
              </w:rPr>
              <w:t>with ‘lineup presentation’ and then ask learners to consider the rest in light of the method/procedure and create a flow diagram (</w:t>
            </w:r>
            <w:r>
              <w:rPr>
                <w:rFonts w:ascii="Arial" w:hAnsi="Arial" w:cs="Arial"/>
                <w:color w:val="000000"/>
                <w:sz w:val="20"/>
                <w:szCs w:val="20"/>
                <w:lang w:val="en-US"/>
              </w:rPr>
              <w:t>o</w:t>
            </w:r>
            <w:r>
              <w:rPr>
                <w:rFonts w:ascii="Arial" w:hAnsi="Arial" w:cs="Arial"/>
                <w:color w:val="000000"/>
                <w:sz w:val="20"/>
                <w:szCs w:val="20"/>
              </w:rPr>
              <w:t xml:space="preserve">r equivalent) </w:t>
            </w:r>
            <w:r>
              <w:rPr>
                <w:rFonts w:ascii="Arial" w:hAnsi="Arial" w:cs="Arial"/>
                <w:color w:val="000000"/>
                <w:sz w:val="20"/>
                <w:szCs w:val="20"/>
                <w:lang w:val="en-US"/>
              </w:rPr>
              <w:t xml:space="preserve">and </w:t>
            </w:r>
            <w:r>
              <w:rPr>
                <w:rFonts w:ascii="Arial" w:hAnsi="Arial" w:cs="Arial"/>
                <w:color w:val="000000"/>
                <w:sz w:val="20"/>
                <w:szCs w:val="20"/>
              </w:rPr>
              <w:t>captur</w:t>
            </w:r>
            <w:r>
              <w:rPr>
                <w:rFonts w:ascii="Arial" w:hAnsi="Arial" w:cs="Arial"/>
                <w:color w:val="000000"/>
                <w:sz w:val="20"/>
                <w:szCs w:val="20"/>
                <w:lang w:val="en-US"/>
              </w:rPr>
              <w:t>e</w:t>
            </w:r>
            <w:r>
              <w:rPr>
                <w:rFonts w:ascii="Arial" w:hAnsi="Arial" w:cs="Arial"/>
                <w:color w:val="000000"/>
                <w:sz w:val="20"/>
                <w:szCs w:val="20"/>
              </w:rPr>
              <w:t xml:space="preserve"> in their notes</w:t>
            </w:r>
            <w:r>
              <w:rPr>
                <w:rFonts w:ascii="Arial" w:hAnsi="Arial" w:cs="Arial"/>
                <w:color w:val="000000"/>
                <w:sz w:val="20"/>
                <w:szCs w:val="20"/>
                <w:lang w:val="en-US"/>
              </w:rPr>
              <w:t>.</w:t>
            </w:r>
          </w:p>
          <w:p w14:paraId="46529BE1" w14:textId="37DFB91B" w:rsidR="00ED632A" w:rsidRDefault="00ED632A" w:rsidP="00ED632A">
            <w:pPr>
              <w:spacing w:before="120" w:after="120"/>
              <w:rPr>
                <w:rFonts w:ascii="Arial" w:hAnsi="Arial" w:cs="Arial"/>
                <w:color w:val="000000"/>
                <w:sz w:val="20"/>
                <w:szCs w:val="20"/>
                <w:lang w:val="en-US"/>
              </w:rPr>
            </w:pPr>
            <w:r>
              <w:rPr>
                <w:rFonts w:ascii="Arial" w:hAnsi="Arial" w:cs="Arial"/>
                <w:color w:val="000000"/>
                <w:sz w:val="20"/>
                <w:szCs w:val="20"/>
                <w:lang w:val="en-US"/>
              </w:rPr>
              <w:t>Support learners through the results outlines in Table 1, checking for understanding for both target-present and target absent lineups in turn.</w:t>
            </w:r>
          </w:p>
          <w:p w14:paraId="6E66C33D" w14:textId="7D0D2347" w:rsidR="00ED632A" w:rsidRDefault="00ED632A" w:rsidP="00ED632A">
            <w:pPr>
              <w:spacing w:before="120" w:after="120"/>
              <w:rPr>
                <w:rFonts w:ascii="Arial" w:hAnsi="Arial" w:cs="Arial"/>
                <w:color w:val="000000"/>
                <w:sz w:val="20"/>
                <w:szCs w:val="20"/>
                <w:lang w:val="en-US"/>
              </w:rPr>
            </w:pPr>
            <w:r>
              <w:rPr>
                <w:rFonts w:ascii="Arial" w:hAnsi="Arial" w:cs="Arial"/>
                <w:color w:val="000000"/>
                <w:sz w:val="20"/>
                <w:szCs w:val="20"/>
                <w:lang w:val="en-US"/>
              </w:rPr>
              <w:lastRenderedPageBreak/>
              <w:t>Organise a quick r</w:t>
            </w:r>
            <w:r>
              <w:rPr>
                <w:rFonts w:ascii="Arial" w:hAnsi="Arial" w:cs="Arial"/>
                <w:color w:val="000000"/>
                <w:sz w:val="20"/>
                <w:szCs w:val="20"/>
              </w:rPr>
              <w:t xml:space="preserve">evision </w:t>
            </w:r>
            <w:r>
              <w:rPr>
                <w:rFonts w:ascii="Arial" w:hAnsi="Arial" w:cs="Arial"/>
                <w:color w:val="000000"/>
                <w:sz w:val="20"/>
                <w:szCs w:val="20"/>
                <w:lang w:val="en-US"/>
              </w:rPr>
              <w:t xml:space="preserve">evaluating </w:t>
            </w:r>
            <w:r>
              <w:rPr>
                <w:rFonts w:ascii="Arial" w:hAnsi="Arial" w:cs="Arial"/>
                <w:color w:val="000000"/>
                <w:sz w:val="20"/>
                <w:szCs w:val="20"/>
              </w:rPr>
              <w:t xml:space="preserve">quantitative data. Learners tabulate the results into one table for comparison and ask them to </w:t>
            </w:r>
            <w:r>
              <w:rPr>
                <w:rFonts w:ascii="Arial" w:hAnsi="Arial" w:cs="Arial"/>
                <w:color w:val="000000"/>
                <w:sz w:val="20"/>
                <w:szCs w:val="20"/>
                <w:lang w:val="en-US"/>
              </w:rPr>
              <w:t>identify and discuss any</w:t>
            </w:r>
            <w:r>
              <w:rPr>
                <w:rFonts w:ascii="Arial" w:hAnsi="Arial" w:cs="Arial"/>
                <w:color w:val="000000"/>
                <w:sz w:val="20"/>
                <w:szCs w:val="20"/>
              </w:rPr>
              <w:t xml:space="preserve"> similarities and differences</w:t>
            </w:r>
            <w:r>
              <w:rPr>
                <w:rFonts w:ascii="Arial" w:hAnsi="Arial" w:cs="Arial"/>
                <w:color w:val="000000"/>
                <w:sz w:val="20"/>
                <w:szCs w:val="20"/>
                <w:lang w:val="en-US"/>
              </w:rPr>
              <w:t xml:space="preserve"> with their initial predictions, particularly any surprises/significant discrepancies. Discuss the findings in relation to the cognitive and social factors at play.</w:t>
            </w:r>
          </w:p>
          <w:p w14:paraId="329A2E58" w14:textId="1A4D63B8" w:rsidR="00ED632A" w:rsidRPr="00DF1B5B" w:rsidRDefault="00ED632A" w:rsidP="00ED632A">
            <w:pPr>
              <w:spacing w:before="120"/>
              <w:rPr>
                <w:rFonts w:ascii="Arial" w:hAnsi="Arial" w:cs="Arial"/>
                <w:color w:val="000000"/>
                <w:sz w:val="20"/>
                <w:szCs w:val="20"/>
                <w:lang w:val="en-US"/>
              </w:rPr>
            </w:pPr>
            <w:r>
              <w:rPr>
                <w:rFonts w:ascii="Arial" w:hAnsi="Arial" w:cs="Arial"/>
                <w:color w:val="000000"/>
                <w:sz w:val="20"/>
                <w:szCs w:val="20"/>
                <w:lang w:val="en-US"/>
              </w:rPr>
              <w:t xml:space="preserve">Learners make suggestions of ways in which interviewers could reduce social pressures to reduce chances of incorrect rejection and false positive judgements with child witnesses </w:t>
            </w:r>
            <w:r>
              <w:rPr>
                <w:rFonts w:ascii="Arial" w:hAnsi="Arial" w:cs="Arial"/>
                <w:color w:val="000000"/>
                <w:sz w:val="20"/>
                <w:szCs w:val="20"/>
              </w:rPr>
              <w:t>and read through the ‘elimination lineup procedure’ designed to reduce the social demands and focus on the cognitive factors when participating in lineups</w:t>
            </w:r>
            <w:r>
              <w:rPr>
                <w:rFonts w:ascii="Arial" w:hAnsi="Arial" w:cs="Arial"/>
                <w:color w:val="000000"/>
                <w:sz w:val="20"/>
                <w:szCs w:val="20"/>
                <w:lang w:val="en-US"/>
              </w:rPr>
              <w:t xml:space="preserve"> under the section ‘Implications’.</w:t>
            </w:r>
          </w:p>
        </w:tc>
      </w:tr>
      <w:tr w:rsidR="00ED632A" w:rsidRPr="00B1663A" w14:paraId="00132D06" w14:textId="77777777" w:rsidTr="00346F8E">
        <w:tc>
          <w:tcPr>
            <w:tcW w:w="2127" w:type="dxa"/>
            <w:tcBorders>
              <w:top w:val="single" w:sz="4" w:space="0" w:color="E21951"/>
              <w:left w:val="single" w:sz="4" w:space="0" w:color="E21951"/>
              <w:bottom w:val="single" w:sz="4" w:space="0" w:color="E21951"/>
              <w:right w:val="single" w:sz="4" w:space="0" w:color="E21951"/>
            </w:tcBorders>
          </w:tcPr>
          <w:p w14:paraId="0430BD3F" w14:textId="41E875EE" w:rsidR="00ED632A" w:rsidRDefault="00ED632A" w:rsidP="00ED632A">
            <w:pPr>
              <w:rPr>
                <w:rFonts w:ascii="Arial" w:hAnsi="Arial" w:cs="Arial"/>
                <w:sz w:val="20"/>
                <w:szCs w:val="20"/>
              </w:rPr>
            </w:pPr>
            <w:r w:rsidRPr="00B1663A">
              <w:rPr>
                <w:rFonts w:ascii="Arial" w:hAnsi="Arial" w:cs="Arial"/>
                <w:sz w:val="20"/>
                <w:szCs w:val="20"/>
              </w:rPr>
              <w:lastRenderedPageBreak/>
              <w:t>Pozzulo et al 2011</w:t>
            </w:r>
            <w:r>
              <w:rPr>
                <w:rFonts w:ascii="Arial" w:hAnsi="Arial" w:cs="Arial"/>
                <w:sz w:val="20"/>
                <w:szCs w:val="20"/>
              </w:rPr>
              <w:t xml:space="preserve"> – evaluation </w:t>
            </w:r>
          </w:p>
          <w:p w14:paraId="37314136" w14:textId="77777777" w:rsidR="00ED632A" w:rsidRPr="00B1663A" w:rsidRDefault="00ED632A" w:rsidP="00ED632A">
            <w:pPr>
              <w:spacing w:before="120"/>
              <w:rPr>
                <w:rFonts w:ascii="Arial" w:hAnsi="Arial" w:cs="Arial"/>
                <w:b/>
                <w:bCs/>
                <w:color w:val="E21951"/>
                <w:sz w:val="20"/>
                <w:szCs w:val="20"/>
              </w:rPr>
            </w:pPr>
            <w:r w:rsidRPr="00B1663A">
              <w:rPr>
                <w:rFonts w:ascii="Arial" w:hAnsi="Arial" w:cs="Arial"/>
                <w:b/>
                <w:bCs/>
                <w:color w:val="E21951"/>
                <w:sz w:val="20"/>
                <w:szCs w:val="20"/>
              </w:rPr>
              <w:t>KC2</w:t>
            </w:r>
          </w:p>
          <w:p w14:paraId="779F8F5A" w14:textId="77777777" w:rsidR="00ED632A" w:rsidRPr="00B1663A" w:rsidRDefault="00ED632A" w:rsidP="00ED632A">
            <w:pPr>
              <w:spacing w:before="120"/>
              <w:rPr>
                <w:rFonts w:ascii="Arial" w:hAnsi="Arial" w:cs="Arial"/>
                <w:b/>
                <w:bCs/>
                <w:color w:val="E21951"/>
                <w:sz w:val="20"/>
                <w:szCs w:val="20"/>
              </w:rPr>
            </w:pPr>
            <w:r w:rsidRPr="00B1663A">
              <w:rPr>
                <w:rFonts w:ascii="Arial" w:hAnsi="Arial" w:cs="Arial"/>
                <w:b/>
                <w:bCs/>
                <w:color w:val="E21951"/>
                <w:sz w:val="20"/>
                <w:szCs w:val="20"/>
              </w:rPr>
              <w:t>KC3</w:t>
            </w:r>
          </w:p>
          <w:p w14:paraId="5CD8C532" w14:textId="6B4632B5" w:rsidR="00ED632A" w:rsidRPr="00B1663A" w:rsidRDefault="00ED632A" w:rsidP="00ED632A">
            <w:pPr>
              <w:spacing w:before="120"/>
              <w:rPr>
                <w:rFonts w:ascii="Arial" w:hAnsi="Arial" w:cs="Arial"/>
                <w:i/>
                <w:sz w:val="20"/>
                <w:szCs w:val="20"/>
              </w:rPr>
            </w:pPr>
            <w:r w:rsidRPr="00B1663A">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0311E88F" w14:textId="25F744E4" w:rsidR="00ED632A" w:rsidRPr="00B1663A" w:rsidRDefault="00ED632A" w:rsidP="00ED632A">
            <w:pPr>
              <w:widowControl w:val="0"/>
              <w:autoSpaceDE w:val="0"/>
              <w:autoSpaceDN w:val="0"/>
              <w:adjustRightInd w:val="0"/>
              <w:rPr>
                <w:rFonts w:ascii="Arial" w:hAnsi="Arial" w:cs="Arial"/>
                <w:sz w:val="20"/>
                <w:szCs w:val="20"/>
                <w:lang w:val="en-US"/>
              </w:rPr>
            </w:pPr>
            <w:r w:rsidRPr="00B1663A">
              <w:rPr>
                <w:rFonts w:ascii="Arial" w:hAnsi="Arial" w:cs="Arial"/>
                <w:sz w:val="20"/>
                <w:szCs w:val="20"/>
              </w:rPr>
              <w:t xml:space="preserve">Learners </w:t>
            </w:r>
            <w:r w:rsidRPr="00B1663A">
              <w:rPr>
                <w:rFonts w:ascii="Arial" w:hAnsi="Arial" w:cs="Arial"/>
                <w:sz w:val="20"/>
                <w:szCs w:val="20"/>
                <w:lang w:val="en-US"/>
              </w:rPr>
              <w:t>reinforce their ability to evaluate research and articulate their ideas using a range of issues.</w:t>
            </w:r>
          </w:p>
        </w:tc>
        <w:tc>
          <w:tcPr>
            <w:tcW w:w="10200" w:type="dxa"/>
            <w:tcBorders>
              <w:top w:val="single" w:sz="4" w:space="0" w:color="E21951"/>
              <w:left w:val="single" w:sz="4" w:space="0" w:color="E21951"/>
              <w:bottom w:val="single" w:sz="4" w:space="0" w:color="E21951"/>
              <w:right w:val="single" w:sz="4" w:space="0" w:color="E21951"/>
            </w:tcBorders>
          </w:tcPr>
          <w:p w14:paraId="3F02C051" w14:textId="786428A7" w:rsidR="00ED632A" w:rsidRDefault="00ED632A" w:rsidP="00ED632A">
            <w:pPr>
              <w:spacing w:after="120"/>
              <w:rPr>
                <w:rFonts w:ascii="Arial" w:hAnsi="Arial" w:cs="Arial"/>
                <w:b/>
                <w:bCs/>
                <w:sz w:val="20"/>
                <w:szCs w:val="20"/>
              </w:rPr>
            </w:pPr>
            <w:r>
              <w:rPr>
                <w:rFonts w:ascii="Arial" w:hAnsi="Arial" w:cs="Arial"/>
                <w:sz w:val="20"/>
                <w:szCs w:val="20"/>
              </w:rPr>
              <w:t>L</w:t>
            </w:r>
            <w:r w:rsidRPr="00B1663A">
              <w:rPr>
                <w:rFonts w:ascii="Arial" w:hAnsi="Arial" w:cs="Arial"/>
                <w:sz w:val="20"/>
                <w:szCs w:val="20"/>
              </w:rPr>
              <w:t>earners</w:t>
            </w:r>
            <w:r>
              <w:rPr>
                <w:rFonts w:ascii="Arial" w:hAnsi="Arial" w:cs="Arial"/>
                <w:sz w:val="20"/>
                <w:szCs w:val="20"/>
                <w:lang w:val="en-US"/>
              </w:rPr>
              <w:t xml:space="preserve"> recall </w:t>
            </w:r>
            <w:r w:rsidRPr="00B1663A">
              <w:rPr>
                <w:rFonts w:ascii="Arial" w:hAnsi="Arial" w:cs="Arial"/>
                <w:sz w:val="20"/>
                <w:szCs w:val="20"/>
              </w:rPr>
              <w:t xml:space="preserve">the strengths and weaknesses of using quantitative data </w:t>
            </w:r>
            <w:r>
              <w:rPr>
                <w:rFonts w:ascii="Arial" w:hAnsi="Arial" w:cs="Arial"/>
                <w:sz w:val="20"/>
                <w:szCs w:val="20"/>
                <w:lang w:val="en-US"/>
              </w:rPr>
              <w:t xml:space="preserve">from the previous class </w:t>
            </w:r>
            <w:r w:rsidRPr="00B1663A">
              <w:rPr>
                <w:rFonts w:ascii="Arial" w:hAnsi="Arial" w:cs="Arial"/>
                <w:sz w:val="20"/>
                <w:szCs w:val="20"/>
              </w:rPr>
              <w:t>and the findings and</w:t>
            </w:r>
            <w:r>
              <w:rPr>
                <w:rFonts w:ascii="Arial" w:hAnsi="Arial" w:cs="Arial"/>
                <w:sz w:val="20"/>
                <w:szCs w:val="20"/>
                <w:lang w:val="en-US"/>
              </w:rPr>
              <w:t xml:space="preserve"> </w:t>
            </w:r>
            <w:r w:rsidRPr="00B1663A">
              <w:rPr>
                <w:rFonts w:ascii="Arial" w:hAnsi="Arial" w:cs="Arial"/>
                <w:sz w:val="20"/>
                <w:szCs w:val="20"/>
              </w:rPr>
              <w:t>to illustrate the points they raise to practice the PEE(L) format</w:t>
            </w:r>
            <w:r>
              <w:rPr>
                <w:rFonts w:ascii="Arial" w:hAnsi="Arial" w:cs="Arial"/>
                <w:sz w:val="20"/>
                <w:szCs w:val="20"/>
                <w:lang w:val="en-US"/>
              </w:rPr>
              <w:t xml:space="preserve"> for an ‘evaluate’ question.</w:t>
            </w:r>
            <w:r w:rsidRPr="00B1663A">
              <w:rPr>
                <w:rFonts w:ascii="Arial" w:hAnsi="Arial" w:cs="Arial"/>
                <w:sz w:val="20"/>
                <w:szCs w:val="20"/>
              </w:rPr>
              <w:t xml:space="preserve"> </w:t>
            </w:r>
            <w:r w:rsidRPr="00B1663A">
              <w:rPr>
                <w:rFonts w:ascii="Arial" w:hAnsi="Arial" w:cs="Arial"/>
                <w:b/>
                <w:bCs/>
                <w:sz w:val="20"/>
                <w:szCs w:val="20"/>
              </w:rPr>
              <w:t>(F)</w:t>
            </w:r>
          </w:p>
          <w:p w14:paraId="097B52B6" w14:textId="0C5970BE" w:rsidR="00ED632A" w:rsidRPr="00B1663A" w:rsidRDefault="00ED632A" w:rsidP="00ED632A">
            <w:pPr>
              <w:spacing w:before="120" w:after="120"/>
              <w:rPr>
                <w:rFonts w:ascii="Arial" w:hAnsi="Arial" w:cs="Arial"/>
                <w:sz w:val="20"/>
                <w:szCs w:val="20"/>
              </w:rPr>
            </w:pPr>
            <w:r>
              <w:rPr>
                <w:rFonts w:ascii="Arial" w:hAnsi="Arial" w:cs="Arial"/>
                <w:color w:val="000000"/>
                <w:sz w:val="20"/>
                <w:szCs w:val="20"/>
              </w:rPr>
              <w:t xml:space="preserve">Learners </w:t>
            </w:r>
            <w:r>
              <w:rPr>
                <w:rFonts w:ascii="Arial" w:hAnsi="Arial" w:cs="Arial"/>
                <w:color w:val="000000"/>
                <w:sz w:val="20"/>
                <w:szCs w:val="20"/>
                <w:lang w:val="en-US"/>
              </w:rPr>
              <w:t xml:space="preserve">identify and </w:t>
            </w:r>
            <w:r>
              <w:rPr>
                <w:rFonts w:ascii="Arial" w:hAnsi="Arial" w:cs="Arial"/>
                <w:color w:val="000000"/>
                <w:sz w:val="20"/>
                <w:szCs w:val="20"/>
              </w:rPr>
              <w:t xml:space="preserve">discuss </w:t>
            </w:r>
            <w:r>
              <w:rPr>
                <w:rFonts w:ascii="Arial" w:hAnsi="Arial" w:cs="Arial"/>
                <w:color w:val="000000"/>
                <w:sz w:val="20"/>
                <w:szCs w:val="20"/>
                <w:lang w:val="en-US"/>
              </w:rPr>
              <w:t xml:space="preserve">other evaluative issues and </w:t>
            </w:r>
            <w:r>
              <w:rPr>
                <w:rFonts w:ascii="Arial" w:hAnsi="Arial" w:cs="Arial"/>
                <w:color w:val="000000"/>
                <w:sz w:val="20"/>
                <w:szCs w:val="20"/>
              </w:rPr>
              <w:t xml:space="preserve">list and </w:t>
            </w:r>
            <w:r>
              <w:rPr>
                <w:rFonts w:ascii="Arial" w:hAnsi="Arial" w:cs="Arial"/>
                <w:color w:val="000000"/>
                <w:sz w:val="20"/>
                <w:szCs w:val="20"/>
                <w:lang w:val="en-US"/>
              </w:rPr>
              <w:t xml:space="preserve">then </w:t>
            </w:r>
            <w:r>
              <w:rPr>
                <w:rFonts w:ascii="Arial" w:hAnsi="Arial" w:cs="Arial"/>
                <w:color w:val="000000"/>
                <w:sz w:val="20"/>
                <w:szCs w:val="20"/>
              </w:rPr>
              <w:t xml:space="preserve">arrange in </w:t>
            </w:r>
            <w:r>
              <w:rPr>
                <w:rFonts w:ascii="Arial" w:hAnsi="Arial" w:cs="Arial"/>
                <w:color w:val="000000"/>
                <w:sz w:val="20"/>
                <w:szCs w:val="20"/>
                <w:lang w:val="en-US"/>
              </w:rPr>
              <w:t xml:space="preserve">the </w:t>
            </w:r>
            <w:r>
              <w:rPr>
                <w:rFonts w:ascii="Arial" w:hAnsi="Arial" w:cs="Arial"/>
                <w:color w:val="000000"/>
                <w:sz w:val="20"/>
                <w:szCs w:val="20"/>
              </w:rPr>
              <w:t xml:space="preserve">order of </w:t>
            </w:r>
            <w:r>
              <w:rPr>
                <w:rFonts w:ascii="Arial" w:hAnsi="Arial" w:cs="Arial"/>
                <w:color w:val="000000"/>
                <w:sz w:val="20"/>
                <w:szCs w:val="20"/>
                <w:lang w:val="en-US"/>
              </w:rPr>
              <w:t xml:space="preserve">their </w:t>
            </w:r>
            <w:r>
              <w:rPr>
                <w:rFonts w:ascii="Arial" w:hAnsi="Arial" w:cs="Arial"/>
                <w:color w:val="000000"/>
                <w:sz w:val="20"/>
                <w:szCs w:val="20"/>
              </w:rPr>
              <w:t>importance in relation to the outcomes/results of the study (e.g. use of repeated measures etc).</w:t>
            </w:r>
          </w:p>
          <w:p w14:paraId="6798C667" w14:textId="693DB22E" w:rsidR="00ED632A" w:rsidRPr="00B1663A" w:rsidRDefault="00ED632A" w:rsidP="00ED632A">
            <w:pPr>
              <w:spacing w:before="120"/>
              <w:rPr>
                <w:rFonts w:ascii="Arial" w:hAnsi="Arial" w:cs="Arial"/>
                <w:sz w:val="20"/>
                <w:szCs w:val="20"/>
              </w:rPr>
            </w:pPr>
            <w:r w:rsidRPr="005F7032">
              <w:rPr>
                <w:rFonts w:ascii="Arial" w:hAnsi="Arial" w:cs="Arial"/>
                <w:b/>
                <w:sz w:val="20"/>
                <w:szCs w:val="20"/>
              </w:rPr>
              <w:t>Extension activity</w:t>
            </w:r>
            <w:r w:rsidRPr="00336434">
              <w:rPr>
                <w:rFonts w:ascii="Arial" w:hAnsi="Arial" w:cs="Arial"/>
                <w:b/>
                <w:sz w:val="20"/>
                <w:szCs w:val="20"/>
              </w:rPr>
              <w:t xml:space="preserve">: </w:t>
            </w:r>
            <w:r w:rsidRPr="00B1663A">
              <w:rPr>
                <w:rFonts w:ascii="Arial" w:hAnsi="Arial" w:cs="Arial"/>
                <w:sz w:val="20"/>
                <w:szCs w:val="20"/>
              </w:rPr>
              <w:t>pair</w:t>
            </w:r>
            <w:r>
              <w:rPr>
                <w:rFonts w:ascii="Arial" w:hAnsi="Arial" w:cs="Arial"/>
                <w:sz w:val="20"/>
                <w:szCs w:val="20"/>
              </w:rPr>
              <w:t>s</w:t>
            </w:r>
            <w:r w:rsidRPr="00B1663A">
              <w:rPr>
                <w:rFonts w:ascii="Arial" w:hAnsi="Arial" w:cs="Arial"/>
                <w:sz w:val="20"/>
                <w:szCs w:val="20"/>
              </w:rPr>
              <w:t>/group</w:t>
            </w:r>
            <w:r>
              <w:rPr>
                <w:rFonts w:ascii="Arial" w:hAnsi="Arial" w:cs="Arial"/>
                <w:sz w:val="20"/>
                <w:szCs w:val="20"/>
              </w:rPr>
              <w:t>s</w:t>
            </w:r>
            <w:r w:rsidRPr="00B1663A">
              <w:rPr>
                <w:rFonts w:ascii="Arial" w:hAnsi="Arial" w:cs="Arial"/>
                <w:sz w:val="20"/>
                <w:szCs w:val="20"/>
              </w:rPr>
              <w:t xml:space="preserve"> </w:t>
            </w:r>
            <w:r>
              <w:rPr>
                <w:rFonts w:ascii="Arial" w:hAnsi="Arial" w:cs="Arial"/>
                <w:sz w:val="20"/>
                <w:szCs w:val="20"/>
              </w:rPr>
              <w:t>of learners</w:t>
            </w:r>
            <w:r w:rsidRPr="00B1663A">
              <w:rPr>
                <w:rFonts w:ascii="Arial" w:hAnsi="Arial" w:cs="Arial"/>
                <w:sz w:val="20"/>
                <w:szCs w:val="20"/>
              </w:rPr>
              <w:t xml:space="preserve"> present</w:t>
            </w:r>
            <w:r>
              <w:rPr>
                <w:rFonts w:ascii="Arial" w:hAnsi="Arial" w:cs="Arial"/>
                <w:sz w:val="20"/>
                <w:szCs w:val="20"/>
              </w:rPr>
              <w:t xml:space="preserve"> </w:t>
            </w:r>
            <w:r w:rsidRPr="00B1663A">
              <w:rPr>
                <w:rFonts w:ascii="Arial" w:hAnsi="Arial" w:cs="Arial"/>
                <w:sz w:val="20"/>
                <w:szCs w:val="20"/>
              </w:rPr>
              <w:t xml:space="preserve">the following evaluative issues (differentiate </w:t>
            </w:r>
            <w:r>
              <w:rPr>
                <w:rFonts w:ascii="Arial" w:hAnsi="Arial" w:cs="Arial"/>
                <w:sz w:val="20"/>
                <w:szCs w:val="20"/>
              </w:rPr>
              <w:t>for</w:t>
            </w:r>
            <w:r w:rsidRPr="00B1663A">
              <w:rPr>
                <w:rFonts w:ascii="Arial" w:hAnsi="Arial" w:cs="Arial"/>
                <w:sz w:val="20"/>
                <w:szCs w:val="20"/>
              </w:rPr>
              <w:t xml:space="preserve"> ability):</w:t>
            </w:r>
          </w:p>
          <w:p w14:paraId="6B005B98" w14:textId="058E1DB9" w:rsidR="00ED632A" w:rsidRPr="00B1663A" w:rsidRDefault="00ED632A" w:rsidP="00ED632A">
            <w:pPr>
              <w:numPr>
                <w:ilvl w:val="0"/>
                <w:numId w:val="19"/>
              </w:numPr>
              <w:ind w:hanging="357"/>
              <w:rPr>
                <w:rFonts w:ascii="Arial" w:hAnsi="Arial" w:cs="Arial"/>
                <w:sz w:val="20"/>
                <w:szCs w:val="20"/>
              </w:rPr>
            </w:pPr>
            <w:r>
              <w:rPr>
                <w:rFonts w:ascii="Arial" w:hAnsi="Arial" w:cs="Arial"/>
                <w:sz w:val="20"/>
                <w:szCs w:val="20"/>
              </w:rPr>
              <w:t>t</w:t>
            </w:r>
            <w:r w:rsidRPr="00B1663A">
              <w:rPr>
                <w:rFonts w:ascii="Arial" w:hAnsi="Arial" w:cs="Arial"/>
                <w:sz w:val="20"/>
                <w:szCs w:val="20"/>
              </w:rPr>
              <w:t>he usefulness/application of the research</w:t>
            </w:r>
          </w:p>
          <w:p w14:paraId="07C6D1EE" w14:textId="54BD319C" w:rsidR="00ED632A" w:rsidRPr="00B1663A" w:rsidRDefault="00ED632A" w:rsidP="00ED632A">
            <w:pPr>
              <w:numPr>
                <w:ilvl w:val="0"/>
                <w:numId w:val="19"/>
              </w:numPr>
              <w:ind w:hanging="357"/>
              <w:rPr>
                <w:rFonts w:ascii="Arial" w:hAnsi="Arial" w:cs="Arial"/>
                <w:sz w:val="20"/>
                <w:szCs w:val="20"/>
              </w:rPr>
            </w:pPr>
            <w:r w:rsidRPr="00B1663A">
              <w:rPr>
                <w:rFonts w:ascii="Arial" w:hAnsi="Arial" w:cs="Arial"/>
                <w:sz w:val="20"/>
                <w:szCs w:val="20"/>
              </w:rPr>
              <w:t>individual and situational explanations</w:t>
            </w:r>
          </w:p>
          <w:p w14:paraId="7B56B219" w14:textId="2D70B175" w:rsidR="00ED632A" w:rsidRPr="00B1663A" w:rsidRDefault="00ED632A" w:rsidP="00ED632A">
            <w:pPr>
              <w:numPr>
                <w:ilvl w:val="0"/>
                <w:numId w:val="19"/>
              </w:numPr>
              <w:ind w:hanging="357"/>
              <w:rPr>
                <w:rFonts w:ascii="Arial" w:hAnsi="Arial" w:cs="Arial"/>
                <w:sz w:val="20"/>
                <w:szCs w:val="20"/>
              </w:rPr>
            </w:pPr>
            <w:r>
              <w:rPr>
                <w:rFonts w:ascii="Arial" w:hAnsi="Arial" w:cs="Arial"/>
                <w:sz w:val="20"/>
                <w:szCs w:val="20"/>
              </w:rPr>
              <w:t>t</w:t>
            </w:r>
            <w:r w:rsidRPr="00B1663A">
              <w:rPr>
                <w:rFonts w:ascii="Arial" w:hAnsi="Arial" w:cs="Arial"/>
                <w:sz w:val="20"/>
                <w:szCs w:val="20"/>
              </w:rPr>
              <w:t>he ethical issues raised in the study</w:t>
            </w:r>
          </w:p>
          <w:p w14:paraId="47FB6995" w14:textId="655665F8" w:rsidR="00ED632A" w:rsidRPr="00B1663A" w:rsidRDefault="00ED632A" w:rsidP="00ED632A">
            <w:pPr>
              <w:numPr>
                <w:ilvl w:val="0"/>
                <w:numId w:val="19"/>
              </w:numPr>
              <w:ind w:hanging="357"/>
              <w:rPr>
                <w:rFonts w:ascii="Arial" w:hAnsi="Arial" w:cs="Arial"/>
                <w:sz w:val="20"/>
                <w:szCs w:val="20"/>
              </w:rPr>
            </w:pPr>
            <w:r>
              <w:rPr>
                <w:rFonts w:ascii="Arial" w:hAnsi="Arial" w:cs="Arial"/>
                <w:sz w:val="20"/>
                <w:szCs w:val="20"/>
              </w:rPr>
              <w:t>t</w:t>
            </w:r>
            <w:r w:rsidRPr="00B1663A">
              <w:rPr>
                <w:rFonts w:ascii="Arial" w:hAnsi="Arial" w:cs="Arial"/>
                <w:sz w:val="20"/>
                <w:szCs w:val="20"/>
              </w:rPr>
              <w:t>he experimental method and design</w:t>
            </w:r>
          </w:p>
          <w:p w14:paraId="130E66C1" w14:textId="1F676D27" w:rsidR="00ED632A" w:rsidRPr="00B1663A" w:rsidRDefault="00ED632A" w:rsidP="00ED632A">
            <w:pPr>
              <w:numPr>
                <w:ilvl w:val="0"/>
                <w:numId w:val="19"/>
              </w:numPr>
              <w:ind w:hanging="357"/>
              <w:rPr>
                <w:rFonts w:ascii="Arial" w:hAnsi="Arial" w:cs="Arial"/>
                <w:sz w:val="20"/>
                <w:szCs w:val="20"/>
              </w:rPr>
            </w:pPr>
            <w:r>
              <w:rPr>
                <w:rFonts w:ascii="Arial" w:hAnsi="Arial" w:cs="Arial"/>
                <w:sz w:val="20"/>
                <w:szCs w:val="20"/>
              </w:rPr>
              <w:t>t</w:t>
            </w:r>
            <w:r w:rsidRPr="00B1663A">
              <w:rPr>
                <w:rFonts w:ascii="Arial" w:hAnsi="Arial" w:cs="Arial"/>
                <w:sz w:val="20"/>
                <w:szCs w:val="20"/>
              </w:rPr>
              <w:t>he use of children in psychological research</w:t>
            </w:r>
          </w:p>
          <w:p w14:paraId="2A88A3A0" w14:textId="07CFE404" w:rsidR="00ED632A" w:rsidRPr="00B1663A" w:rsidRDefault="00ED632A" w:rsidP="00ED632A">
            <w:pPr>
              <w:numPr>
                <w:ilvl w:val="0"/>
                <w:numId w:val="19"/>
              </w:numPr>
              <w:ind w:hanging="357"/>
              <w:rPr>
                <w:rFonts w:ascii="Arial" w:hAnsi="Arial" w:cs="Arial"/>
                <w:sz w:val="20"/>
                <w:szCs w:val="20"/>
              </w:rPr>
            </w:pPr>
            <w:r>
              <w:rPr>
                <w:rFonts w:ascii="Arial" w:hAnsi="Arial" w:cs="Arial"/>
                <w:sz w:val="20"/>
                <w:szCs w:val="20"/>
              </w:rPr>
              <w:t>t</w:t>
            </w:r>
            <w:r w:rsidRPr="00B1663A">
              <w:rPr>
                <w:rFonts w:ascii="Arial" w:hAnsi="Arial" w:cs="Arial"/>
                <w:sz w:val="20"/>
                <w:szCs w:val="20"/>
              </w:rPr>
              <w:t>he external validity of the study (including the ecological validity and population validity).</w:t>
            </w:r>
          </w:p>
          <w:p w14:paraId="56F9FCBA" w14:textId="1FCA33EE" w:rsidR="00ED632A" w:rsidRPr="00B1663A" w:rsidRDefault="00ED632A" w:rsidP="00ED632A">
            <w:pPr>
              <w:numPr>
                <w:ilvl w:val="0"/>
                <w:numId w:val="19"/>
              </w:numPr>
              <w:ind w:hanging="357"/>
              <w:rPr>
                <w:rFonts w:ascii="Arial" w:hAnsi="Arial" w:cs="Arial"/>
                <w:sz w:val="20"/>
                <w:szCs w:val="20"/>
              </w:rPr>
            </w:pPr>
            <w:r>
              <w:rPr>
                <w:rFonts w:ascii="Arial" w:hAnsi="Arial" w:cs="Arial"/>
                <w:sz w:val="20"/>
                <w:szCs w:val="20"/>
              </w:rPr>
              <w:t>t</w:t>
            </w:r>
            <w:r w:rsidRPr="00B1663A">
              <w:rPr>
                <w:rFonts w:ascii="Arial" w:hAnsi="Arial" w:cs="Arial"/>
                <w:sz w:val="20"/>
                <w:szCs w:val="20"/>
              </w:rPr>
              <w:t>he internal validity of the study (including standardisation, control and demand characteristics)</w:t>
            </w:r>
          </w:p>
          <w:p w14:paraId="4F614FF9" w14:textId="784F2AF0" w:rsidR="00ED632A" w:rsidRPr="00B1663A" w:rsidRDefault="00ED632A" w:rsidP="00ED632A">
            <w:pPr>
              <w:numPr>
                <w:ilvl w:val="0"/>
                <w:numId w:val="19"/>
              </w:numPr>
              <w:ind w:hanging="357"/>
              <w:rPr>
                <w:rFonts w:ascii="Arial" w:hAnsi="Arial" w:cs="Arial"/>
                <w:sz w:val="20"/>
                <w:szCs w:val="20"/>
              </w:rPr>
            </w:pPr>
            <w:r>
              <w:rPr>
                <w:rFonts w:ascii="Arial" w:hAnsi="Arial" w:cs="Arial"/>
                <w:sz w:val="20"/>
                <w:szCs w:val="20"/>
              </w:rPr>
              <w:t>t</w:t>
            </w:r>
            <w:r w:rsidRPr="00B1663A">
              <w:rPr>
                <w:rFonts w:ascii="Arial" w:hAnsi="Arial" w:cs="Arial"/>
                <w:sz w:val="20"/>
                <w:szCs w:val="20"/>
              </w:rPr>
              <w:t>he reliability of the study</w:t>
            </w:r>
          </w:p>
          <w:p w14:paraId="6345EC94" w14:textId="7BFC22A1" w:rsidR="00ED632A" w:rsidRPr="00B1663A" w:rsidRDefault="00ED632A" w:rsidP="00ED632A">
            <w:pPr>
              <w:numPr>
                <w:ilvl w:val="0"/>
                <w:numId w:val="19"/>
              </w:numPr>
              <w:ind w:hanging="357"/>
              <w:rPr>
                <w:rFonts w:ascii="Arial" w:hAnsi="Arial" w:cs="Arial"/>
                <w:sz w:val="20"/>
                <w:szCs w:val="20"/>
              </w:rPr>
            </w:pPr>
            <w:r>
              <w:rPr>
                <w:rFonts w:ascii="Arial" w:hAnsi="Arial" w:cs="Arial"/>
                <w:sz w:val="20"/>
                <w:szCs w:val="20"/>
              </w:rPr>
              <w:t>a</w:t>
            </w:r>
            <w:r w:rsidRPr="00B1663A">
              <w:rPr>
                <w:rFonts w:ascii="Arial" w:hAnsi="Arial" w:cs="Arial"/>
                <w:sz w:val="20"/>
                <w:szCs w:val="20"/>
              </w:rPr>
              <w:t>ny other evaluative issues identified</w:t>
            </w:r>
            <w:r>
              <w:rPr>
                <w:rFonts w:ascii="Arial" w:hAnsi="Arial" w:cs="Arial"/>
                <w:sz w:val="20"/>
                <w:szCs w:val="20"/>
              </w:rPr>
              <w:t>.</w:t>
            </w:r>
          </w:p>
          <w:p w14:paraId="71E1D772" w14:textId="6E7AA848" w:rsidR="00ED632A" w:rsidRPr="00B1663A" w:rsidRDefault="00ED632A" w:rsidP="00ED632A">
            <w:pPr>
              <w:spacing w:before="120"/>
              <w:rPr>
                <w:rFonts w:ascii="Arial" w:hAnsi="Arial" w:cs="Arial"/>
                <w:sz w:val="20"/>
                <w:szCs w:val="20"/>
              </w:rPr>
            </w:pPr>
            <w:r>
              <w:rPr>
                <w:rFonts w:ascii="Arial" w:hAnsi="Arial" w:cs="Arial"/>
                <w:sz w:val="20"/>
                <w:szCs w:val="20"/>
              </w:rPr>
              <w:t>L</w:t>
            </w:r>
            <w:r w:rsidRPr="00B1663A">
              <w:rPr>
                <w:rFonts w:ascii="Arial" w:hAnsi="Arial" w:cs="Arial"/>
                <w:sz w:val="20"/>
                <w:szCs w:val="20"/>
              </w:rPr>
              <w:t xml:space="preserve">earners share their ideas in turn and record </w:t>
            </w:r>
            <w:r>
              <w:rPr>
                <w:rFonts w:ascii="Arial" w:hAnsi="Arial" w:cs="Arial"/>
                <w:sz w:val="20"/>
                <w:szCs w:val="20"/>
              </w:rPr>
              <w:t>their results</w:t>
            </w:r>
            <w:r w:rsidRPr="00B1663A">
              <w:rPr>
                <w:rFonts w:ascii="Arial" w:hAnsi="Arial" w:cs="Arial"/>
                <w:sz w:val="20"/>
                <w:szCs w:val="20"/>
              </w:rPr>
              <w:t>.</w:t>
            </w:r>
            <w:r>
              <w:rPr>
                <w:rFonts w:ascii="Arial" w:hAnsi="Arial" w:cs="Arial"/>
                <w:sz w:val="20"/>
                <w:szCs w:val="20"/>
              </w:rPr>
              <w:t xml:space="preserve"> L</w:t>
            </w:r>
            <w:r w:rsidRPr="00B1663A">
              <w:rPr>
                <w:rFonts w:ascii="Arial" w:hAnsi="Arial" w:cs="Arial"/>
                <w:sz w:val="20"/>
                <w:szCs w:val="20"/>
              </w:rPr>
              <w:t xml:space="preserve">earners </w:t>
            </w:r>
            <w:r>
              <w:rPr>
                <w:rFonts w:ascii="Arial" w:hAnsi="Arial" w:cs="Arial"/>
                <w:sz w:val="20"/>
                <w:szCs w:val="20"/>
              </w:rPr>
              <w:t>g</w:t>
            </w:r>
            <w:r w:rsidRPr="00B1663A">
              <w:rPr>
                <w:rFonts w:ascii="Arial" w:hAnsi="Arial" w:cs="Arial"/>
                <w:sz w:val="20"/>
                <w:szCs w:val="20"/>
              </w:rPr>
              <w:t>enerate a variety of revision tools they can use in future classes.</w:t>
            </w:r>
            <w:r w:rsidRPr="00B1663A">
              <w:rPr>
                <w:rFonts w:ascii="Arial" w:hAnsi="Arial" w:cs="Arial"/>
                <w:b/>
                <w:bCs/>
                <w:sz w:val="20"/>
                <w:szCs w:val="20"/>
              </w:rPr>
              <w:t xml:space="preserve"> (I)</w:t>
            </w:r>
          </w:p>
        </w:tc>
      </w:tr>
      <w:tr w:rsidR="00ED632A" w:rsidRPr="00B1663A" w14:paraId="3E7B640D" w14:textId="77777777" w:rsidTr="00ED632A">
        <w:tc>
          <w:tcPr>
            <w:tcW w:w="14595"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7AB2F559" w14:textId="77777777" w:rsidR="00ED632A" w:rsidRPr="00B1663A" w:rsidRDefault="00ED632A" w:rsidP="00ED632A">
            <w:pPr>
              <w:rPr>
                <w:rFonts w:ascii="Arial" w:hAnsi="Arial" w:cs="Arial"/>
                <w:b/>
                <w:color w:val="FFFFFF"/>
                <w:sz w:val="20"/>
                <w:szCs w:val="20"/>
              </w:rPr>
            </w:pPr>
            <w:r w:rsidRPr="00B1663A">
              <w:rPr>
                <w:rFonts w:ascii="Arial" w:hAnsi="Arial" w:cs="Arial"/>
                <w:b/>
                <w:color w:val="FFFFFF"/>
                <w:sz w:val="20"/>
                <w:szCs w:val="20"/>
              </w:rPr>
              <w:t>Past and specimen papers</w:t>
            </w:r>
          </w:p>
        </w:tc>
      </w:tr>
      <w:tr w:rsidR="00ED632A" w:rsidRPr="00B1663A" w14:paraId="62836862" w14:textId="77777777" w:rsidTr="00ED632A">
        <w:tc>
          <w:tcPr>
            <w:tcW w:w="14595" w:type="dxa"/>
            <w:gridSpan w:val="3"/>
            <w:tcBorders>
              <w:top w:val="single" w:sz="4" w:space="0" w:color="E21951"/>
              <w:left w:val="single" w:sz="4" w:space="0" w:color="E21951"/>
              <w:bottom w:val="single" w:sz="4" w:space="0" w:color="E21951"/>
              <w:right w:val="single" w:sz="4" w:space="0" w:color="E21951"/>
            </w:tcBorders>
            <w:hideMark/>
          </w:tcPr>
          <w:p w14:paraId="1EBA0CA2" w14:textId="238F0F10" w:rsidR="00ED632A" w:rsidRPr="006F6953" w:rsidRDefault="00ED632A" w:rsidP="00ED632A">
            <w:pPr>
              <w:rPr>
                <w:rFonts w:ascii="Arial" w:eastAsia="MS ??" w:hAnsi="Arial"/>
                <w:b/>
                <w:sz w:val="20"/>
                <w:szCs w:val="20"/>
                <w:lang w:eastAsia="en-US"/>
              </w:rPr>
            </w:pPr>
            <w:r w:rsidRPr="006F6953">
              <w:rPr>
                <w:rFonts w:ascii="Arial" w:eastAsia="MS ??" w:hAnsi="Arial" w:cs="Arial"/>
                <w:sz w:val="20"/>
                <w:szCs w:val="20"/>
              </w:rPr>
              <w:t xml:space="preserve">Past/specimen papers and mark schemes are available to download from the </w:t>
            </w:r>
            <w:hyperlink r:id="rId108" w:history="1">
              <w:r w:rsidRPr="006F6953">
                <w:rPr>
                  <w:rFonts w:ascii="Arial" w:eastAsia="MS ??" w:hAnsi="Arial"/>
                  <w:color w:val="4A4A4A"/>
                  <w:sz w:val="20"/>
                  <w:szCs w:val="20"/>
                  <w:u w:val="single"/>
                  <w:lang w:eastAsia="en-US"/>
                </w:rPr>
                <w:t>School Support Hub</w:t>
              </w:r>
            </w:hyperlink>
            <w:r w:rsidRPr="006F6953">
              <w:rPr>
                <w:rFonts w:ascii="Arial" w:eastAsia="MS ??" w:hAnsi="Arial"/>
                <w:color w:val="4A4A4A"/>
                <w:sz w:val="20"/>
                <w:szCs w:val="20"/>
                <w:lang w:eastAsia="en-US"/>
              </w:rPr>
              <w:t xml:space="preserve"> </w:t>
            </w:r>
            <w:r w:rsidRPr="006F6953">
              <w:rPr>
                <w:rFonts w:ascii="Arial" w:eastAsia="MS ??" w:hAnsi="Arial"/>
                <w:b/>
                <w:sz w:val="20"/>
                <w:szCs w:val="20"/>
                <w:lang w:eastAsia="en-US"/>
              </w:rPr>
              <w:t>(F)</w:t>
            </w:r>
          </w:p>
        </w:tc>
      </w:tr>
    </w:tbl>
    <w:p w14:paraId="02A5087B" w14:textId="77777777" w:rsidR="00B1663A" w:rsidRPr="00B1663A" w:rsidRDefault="00B1663A" w:rsidP="00B1663A">
      <w:pPr>
        <w:rPr>
          <w:rFonts w:ascii="Arial" w:hAnsi="Arial" w:cs="Arial"/>
          <w:bCs/>
          <w:sz w:val="20"/>
          <w:szCs w:val="20"/>
        </w:rPr>
      </w:pPr>
      <w:r w:rsidRPr="00B1663A">
        <w:rPr>
          <w:rFonts w:ascii="Arial" w:hAnsi="Arial" w:cs="Arial"/>
          <w:bCs/>
          <w:sz w:val="20"/>
          <w:szCs w:val="20"/>
        </w:rPr>
        <w:br w:type="page"/>
      </w:r>
    </w:p>
    <w:p w14:paraId="54A8BD0D" w14:textId="77777777" w:rsidR="00573AA7" w:rsidRDefault="00573AA7" w:rsidP="0043639B">
      <w:pPr>
        <w:pStyle w:val="Body"/>
        <w:rPr>
          <w:rStyle w:val="Italics"/>
          <w:rFonts w:cs="Arial"/>
        </w:rPr>
        <w:sectPr w:rsidR="00573AA7" w:rsidSect="00F72458">
          <w:pgSz w:w="16838" w:h="11906" w:orient="landscape"/>
          <w:pgMar w:top="1134" w:right="1134" w:bottom="284" w:left="1134" w:header="567" w:footer="567" w:gutter="0"/>
          <w:cols w:space="708"/>
          <w:docGrid w:linePitch="360"/>
        </w:sectPr>
      </w:pPr>
    </w:p>
    <w:p w14:paraId="4B4FD857" w14:textId="2FB32322" w:rsidR="005941A5" w:rsidRPr="005316E5" w:rsidRDefault="00F55DD3" w:rsidP="00F55DD3">
      <w:pPr>
        <w:pStyle w:val="Heading1"/>
      </w:pPr>
      <w:bookmarkStart w:id="10" w:name="_Toc177384354"/>
      <w:r>
        <w:lastRenderedPageBreak/>
        <w:t xml:space="preserve">4. </w:t>
      </w:r>
      <w:r w:rsidR="00C618C9" w:rsidRPr="005316E5">
        <w:t xml:space="preserve">Learning </w:t>
      </w:r>
      <w:r w:rsidR="00425DCB">
        <w:t>a</w:t>
      </w:r>
      <w:r w:rsidR="00C618C9" w:rsidRPr="005316E5">
        <w:t>pproach</w:t>
      </w:r>
      <w:bookmarkEnd w:id="10"/>
    </w:p>
    <w:tbl>
      <w:tblPr>
        <w:tblW w:w="14595"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127"/>
        <w:gridCol w:w="2268"/>
        <w:gridCol w:w="10200"/>
      </w:tblGrid>
      <w:tr w:rsidR="00F121ED" w:rsidRPr="00F121ED" w14:paraId="222AC4E2" w14:textId="77777777" w:rsidTr="00F12C4C">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2BFF46E6" w14:textId="0A815D0D" w:rsidR="00F121ED" w:rsidRPr="00F121ED" w:rsidRDefault="00F121ED" w:rsidP="00425DCB">
            <w:pPr>
              <w:rPr>
                <w:rFonts w:ascii="Arial" w:hAnsi="Arial" w:cs="Arial"/>
                <w:b/>
                <w:color w:val="FFFFFF" w:themeColor="background1"/>
                <w:sz w:val="20"/>
                <w:szCs w:val="20"/>
              </w:rPr>
            </w:pPr>
            <w:r w:rsidRPr="00F121ED">
              <w:rPr>
                <w:rFonts w:ascii="Arial" w:hAnsi="Arial" w:cs="Arial"/>
                <w:b/>
                <w:color w:val="FFFFFF" w:themeColor="background1"/>
                <w:sz w:val="20"/>
                <w:szCs w:val="20"/>
              </w:rPr>
              <w:t>Syllabus ref.</w:t>
            </w:r>
            <w:r w:rsidR="008D2982">
              <w:rPr>
                <w:rFonts w:ascii="Arial" w:hAnsi="Arial" w:cs="Arial"/>
                <w:b/>
                <w:color w:val="FFFFFF" w:themeColor="background1"/>
                <w:sz w:val="20"/>
                <w:szCs w:val="20"/>
              </w:rPr>
              <w:t xml:space="preserve"> and </w:t>
            </w:r>
            <w:r w:rsidRPr="00F121ED">
              <w:rPr>
                <w:rFonts w:ascii="Arial" w:hAnsi="Arial" w:cs="Arial"/>
                <w:b/>
                <w:color w:val="FFFFFF" w:themeColor="background1"/>
                <w:sz w:val="20"/>
                <w:szCs w:val="20"/>
              </w:rPr>
              <w:t>Key Concepts (KC)</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7B4FAFE1" w14:textId="77777777" w:rsidR="00F121ED" w:rsidRPr="00F121ED" w:rsidRDefault="00F121ED" w:rsidP="00425DCB">
            <w:pPr>
              <w:rPr>
                <w:rFonts w:ascii="Arial" w:hAnsi="Arial" w:cs="Arial"/>
                <w:b/>
                <w:color w:val="FFFFFF" w:themeColor="background1"/>
                <w:sz w:val="20"/>
                <w:szCs w:val="20"/>
              </w:rPr>
            </w:pPr>
            <w:r w:rsidRPr="00F121ED">
              <w:rPr>
                <w:rFonts w:ascii="Arial" w:hAnsi="Arial" w:cs="Arial"/>
                <w:b/>
                <w:color w:val="FFFFFF" w:themeColor="background1"/>
                <w:sz w:val="20"/>
                <w:szCs w:val="20"/>
              </w:rPr>
              <w:t>Learning objectives</w:t>
            </w:r>
          </w:p>
        </w:tc>
        <w:tc>
          <w:tcPr>
            <w:tcW w:w="10200"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3B1B5222" w14:textId="0657A1DA" w:rsidR="00F121ED" w:rsidRPr="00F121ED" w:rsidRDefault="00F121ED" w:rsidP="00425DCB">
            <w:pPr>
              <w:rPr>
                <w:rFonts w:ascii="Arial" w:hAnsi="Arial" w:cs="Arial"/>
                <w:b/>
                <w:color w:val="FFFFFF" w:themeColor="background1"/>
                <w:sz w:val="20"/>
                <w:szCs w:val="20"/>
              </w:rPr>
            </w:pPr>
            <w:r w:rsidRPr="00F121ED">
              <w:rPr>
                <w:rFonts w:ascii="Arial" w:hAnsi="Arial" w:cs="Arial"/>
                <w:b/>
                <w:color w:val="FFFFFF" w:themeColor="background1"/>
                <w:sz w:val="20"/>
                <w:szCs w:val="20"/>
              </w:rPr>
              <w:t>Suggested teaching activities</w:t>
            </w:r>
          </w:p>
        </w:tc>
      </w:tr>
      <w:tr w:rsidR="00F121ED" w:rsidRPr="00F121ED" w14:paraId="7020032F"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51C34B19" w14:textId="1FF35706" w:rsidR="00F121ED" w:rsidRPr="00F121ED" w:rsidRDefault="00F121ED" w:rsidP="00C640FC">
            <w:pPr>
              <w:rPr>
                <w:rFonts w:ascii="Arial" w:hAnsi="Arial" w:cs="Arial"/>
                <w:iCs/>
                <w:sz w:val="20"/>
                <w:szCs w:val="20"/>
              </w:rPr>
            </w:pPr>
            <w:r w:rsidRPr="00F121ED">
              <w:rPr>
                <w:rFonts w:ascii="Arial" w:hAnsi="Arial" w:cs="Arial"/>
                <w:iCs/>
                <w:sz w:val="20"/>
                <w:szCs w:val="20"/>
              </w:rPr>
              <w:t xml:space="preserve">Learning </w:t>
            </w:r>
            <w:r w:rsidR="00172ECE">
              <w:rPr>
                <w:rFonts w:ascii="Arial" w:hAnsi="Arial" w:cs="Arial"/>
                <w:iCs/>
                <w:sz w:val="20"/>
                <w:szCs w:val="20"/>
              </w:rPr>
              <w:t>a</w:t>
            </w:r>
            <w:r w:rsidRPr="00F121ED">
              <w:rPr>
                <w:rFonts w:ascii="Arial" w:hAnsi="Arial" w:cs="Arial"/>
                <w:iCs/>
                <w:sz w:val="20"/>
                <w:szCs w:val="20"/>
              </w:rPr>
              <w:t>pproach</w:t>
            </w:r>
            <w:r w:rsidR="00425DCB">
              <w:rPr>
                <w:rFonts w:ascii="Arial" w:hAnsi="Arial" w:cs="Arial"/>
                <w:iCs/>
                <w:sz w:val="20"/>
                <w:szCs w:val="20"/>
              </w:rPr>
              <w:t xml:space="preserve"> – i</w:t>
            </w:r>
            <w:r w:rsidR="00425DCB" w:rsidRPr="00A677D0">
              <w:rPr>
                <w:rFonts w:ascii="Arial" w:hAnsi="Arial" w:cs="Arial"/>
                <w:iCs/>
                <w:sz w:val="20"/>
                <w:szCs w:val="20"/>
              </w:rPr>
              <w:t>ntroduction</w:t>
            </w:r>
          </w:p>
          <w:p w14:paraId="5F62FB1E" w14:textId="1DBFEB35" w:rsidR="00F121ED" w:rsidRDefault="00F121ED" w:rsidP="00C640FC">
            <w:pPr>
              <w:spacing w:before="120"/>
              <w:rPr>
                <w:rFonts w:ascii="Arial" w:hAnsi="Arial" w:cs="Arial"/>
                <w:sz w:val="20"/>
                <w:szCs w:val="20"/>
              </w:rPr>
            </w:pPr>
            <w:r w:rsidRPr="00F121ED">
              <w:rPr>
                <w:rFonts w:ascii="Arial" w:hAnsi="Arial" w:cs="Arial"/>
                <w:sz w:val="20"/>
                <w:szCs w:val="20"/>
              </w:rPr>
              <w:t xml:space="preserve">The </w:t>
            </w:r>
            <w:r w:rsidR="00425DCB">
              <w:rPr>
                <w:rFonts w:ascii="Arial" w:hAnsi="Arial" w:cs="Arial"/>
                <w:sz w:val="20"/>
                <w:szCs w:val="20"/>
              </w:rPr>
              <w:t>l</w:t>
            </w:r>
            <w:r w:rsidRPr="00F121ED">
              <w:rPr>
                <w:rFonts w:ascii="Arial" w:hAnsi="Arial" w:cs="Arial"/>
                <w:sz w:val="20"/>
                <w:szCs w:val="20"/>
              </w:rPr>
              <w:t xml:space="preserve">earning </w:t>
            </w:r>
            <w:r w:rsidR="00425DCB">
              <w:rPr>
                <w:rFonts w:ascii="Arial" w:hAnsi="Arial" w:cs="Arial"/>
                <w:sz w:val="20"/>
                <w:szCs w:val="20"/>
              </w:rPr>
              <w:t>a</w:t>
            </w:r>
            <w:r w:rsidRPr="00F121ED">
              <w:rPr>
                <w:rFonts w:ascii="Arial" w:hAnsi="Arial" w:cs="Arial"/>
                <w:sz w:val="20"/>
                <w:szCs w:val="20"/>
              </w:rPr>
              <w:t>pproach and the behaviourist perspective</w:t>
            </w:r>
          </w:p>
          <w:p w14:paraId="5526DECC" w14:textId="77777777" w:rsidR="00323B74" w:rsidRPr="00F121ED" w:rsidRDefault="00323B74" w:rsidP="00C640FC">
            <w:pPr>
              <w:spacing w:before="120"/>
              <w:rPr>
                <w:rFonts w:ascii="Arial" w:hAnsi="Arial" w:cs="Arial"/>
                <w:b/>
                <w:bCs/>
                <w:color w:val="E21951"/>
                <w:sz w:val="20"/>
                <w:szCs w:val="20"/>
              </w:rPr>
            </w:pPr>
            <w:r w:rsidRPr="00F121ED">
              <w:rPr>
                <w:rFonts w:ascii="Arial" w:hAnsi="Arial" w:cs="Arial"/>
                <w:b/>
                <w:bCs/>
                <w:color w:val="E21951"/>
                <w:sz w:val="20"/>
                <w:szCs w:val="20"/>
              </w:rPr>
              <w:t>KC3</w:t>
            </w:r>
          </w:p>
          <w:p w14:paraId="4C24D73F" w14:textId="0BABB3AF" w:rsidR="00323B74" w:rsidRPr="00F121ED" w:rsidRDefault="00323B74" w:rsidP="00C640FC">
            <w:pPr>
              <w:spacing w:before="120"/>
              <w:rPr>
                <w:rFonts w:ascii="Arial" w:hAnsi="Arial" w:cs="Arial"/>
                <w:iCs/>
                <w:sz w:val="20"/>
                <w:szCs w:val="20"/>
              </w:rPr>
            </w:pPr>
            <w:r w:rsidRPr="00F121ED">
              <w:rPr>
                <w:rFonts w:ascii="Arial" w:hAnsi="Arial" w:cs="Arial"/>
                <w:b/>
                <w:bCs/>
                <w:color w:val="E21951"/>
                <w:sz w:val="20"/>
                <w:szCs w:val="20"/>
              </w:rPr>
              <w:t>KC4</w:t>
            </w:r>
          </w:p>
        </w:tc>
        <w:tc>
          <w:tcPr>
            <w:tcW w:w="2268" w:type="dxa"/>
            <w:tcBorders>
              <w:top w:val="single" w:sz="4" w:space="0" w:color="E21951"/>
              <w:left w:val="single" w:sz="4" w:space="0" w:color="E21951"/>
              <w:bottom w:val="single" w:sz="4" w:space="0" w:color="E21951"/>
              <w:right w:val="single" w:sz="4" w:space="0" w:color="E21951"/>
            </w:tcBorders>
          </w:tcPr>
          <w:p w14:paraId="3C626B92" w14:textId="4650E948" w:rsidR="00F121ED" w:rsidRPr="00F121ED" w:rsidRDefault="00F121ED" w:rsidP="00C640FC">
            <w:pPr>
              <w:rPr>
                <w:rFonts w:ascii="Arial" w:hAnsi="Arial" w:cs="Arial"/>
                <w:sz w:val="20"/>
                <w:szCs w:val="20"/>
              </w:rPr>
            </w:pPr>
            <w:r w:rsidRPr="00F121ED">
              <w:rPr>
                <w:rFonts w:ascii="Arial" w:hAnsi="Arial" w:cs="Arial"/>
                <w:sz w:val="20"/>
                <w:szCs w:val="20"/>
              </w:rPr>
              <w:t>Learners understand and can explain the assumptions and key characteristics of the learning approach based on the</w:t>
            </w:r>
          </w:p>
          <w:p w14:paraId="26C59828" w14:textId="77777777" w:rsidR="00F121ED" w:rsidRPr="00F121ED" w:rsidRDefault="00F121ED" w:rsidP="00C640FC">
            <w:pPr>
              <w:spacing w:before="120"/>
              <w:rPr>
                <w:rFonts w:ascii="Arial" w:hAnsi="Arial" w:cs="Arial"/>
                <w:sz w:val="20"/>
                <w:szCs w:val="20"/>
              </w:rPr>
            </w:pPr>
            <w:r w:rsidRPr="00F121ED">
              <w:rPr>
                <w:rFonts w:ascii="Arial" w:hAnsi="Arial" w:cs="Arial"/>
                <w:sz w:val="20"/>
                <w:szCs w:val="20"/>
              </w:rPr>
              <w:t>behaviourist perspective, classical and operant conditioning and understand social learning theory.</w:t>
            </w:r>
          </w:p>
          <w:p w14:paraId="7520F80C" w14:textId="77777777" w:rsidR="00F121ED" w:rsidRPr="00F121ED" w:rsidRDefault="00F121ED" w:rsidP="00C640FC">
            <w:pPr>
              <w:widowControl w:val="0"/>
              <w:autoSpaceDE w:val="0"/>
              <w:autoSpaceDN w:val="0"/>
              <w:adjustRightInd w:val="0"/>
              <w:spacing w:before="120"/>
              <w:rPr>
                <w:rFonts w:ascii="Arial" w:hAnsi="Arial" w:cs="Arial"/>
                <w:sz w:val="20"/>
                <w:szCs w:val="20"/>
              </w:rPr>
            </w:pPr>
            <w:r w:rsidRPr="00F121ED">
              <w:rPr>
                <w:rFonts w:ascii="Arial" w:hAnsi="Arial" w:cs="Arial"/>
                <w:sz w:val="20"/>
                <w:szCs w:val="20"/>
              </w:rPr>
              <w:t>Learners gain greater understanding of social learning theory (SLT) and its importance and relevance.</w:t>
            </w:r>
          </w:p>
        </w:tc>
        <w:tc>
          <w:tcPr>
            <w:tcW w:w="10200" w:type="dxa"/>
            <w:tcBorders>
              <w:top w:val="single" w:sz="4" w:space="0" w:color="E21951"/>
              <w:left w:val="single" w:sz="4" w:space="0" w:color="E21951"/>
              <w:bottom w:val="single" w:sz="4" w:space="0" w:color="E21951"/>
              <w:right w:val="single" w:sz="4" w:space="0" w:color="E21951"/>
            </w:tcBorders>
          </w:tcPr>
          <w:p w14:paraId="0CD8D056" w14:textId="64ED7841" w:rsidR="00F121ED" w:rsidRPr="0086685C" w:rsidRDefault="00F121ED" w:rsidP="00BE2F65">
            <w:pPr>
              <w:autoSpaceDE w:val="0"/>
              <w:autoSpaceDN w:val="0"/>
              <w:adjustRightInd w:val="0"/>
              <w:rPr>
                <w:rFonts w:ascii="Arial" w:hAnsi="Arial" w:cs="Arial"/>
                <w:color w:val="000000"/>
                <w:sz w:val="20"/>
                <w:szCs w:val="20"/>
                <w:lang w:val="en-US"/>
              </w:rPr>
            </w:pPr>
            <w:r w:rsidRPr="0086685C">
              <w:rPr>
                <w:rFonts w:ascii="Arial" w:hAnsi="Arial" w:cs="Arial"/>
                <w:color w:val="000000"/>
                <w:sz w:val="20"/>
                <w:szCs w:val="20"/>
                <w:lang w:val="en-US"/>
              </w:rPr>
              <w:t>Learner presentations on:</w:t>
            </w:r>
          </w:p>
          <w:p w14:paraId="74BD1CF9" w14:textId="77777777" w:rsidR="00F121ED" w:rsidRPr="00BE2F65" w:rsidRDefault="00F121ED" w:rsidP="00C640FC">
            <w:pPr>
              <w:numPr>
                <w:ilvl w:val="0"/>
                <w:numId w:val="19"/>
              </w:numPr>
              <w:ind w:hanging="357"/>
              <w:rPr>
                <w:rFonts w:ascii="Arial" w:hAnsi="Arial" w:cs="Arial"/>
                <w:sz w:val="20"/>
                <w:szCs w:val="20"/>
              </w:rPr>
            </w:pPr>
            <w:r w:rsidRPr="00BE2F65">
              <w:rPr>
                <w:rFonts w:ascii="Arial" w:hAnsi="Arial" w:cs="Arial"/>
                <w:sz w:val="20"/>
                <w:szCs w:val="20"/>
              </w:rPr>
              <w:t>Pavlov’s dogs</w:t>
            </w:r>
          </w:p>
          <w:p w14:paraId="160D8355" w14:textId="0D44991D" w:rsidR="00F121ED" w:rsidRPr="00BE2F65" w:rsidRDefault="00F121ED" w:rsidP="00C640FC">
            <w:pPr>
              <w:numPr>
                <w:ilvl w:val="0"/>
                <w:numId w:val="19"/>
              </w:numPr>
              <w:ind w:hanging="357"/>
              <w:rPr>
                <w:rFonts w:ascii="Arial" w:hAnsi="Arial" w:cs="Arial"/>
                <w:sz w:val="20"/>
                <w:szCs w:val="20"/>
              </w:rPr>
            </w:pPr>
            <w:r w:rsidRPr="00BE2F65">
              <w:rPr>
                <w:rFonts w:ascii="Arial" w:hAnsi="Arial" w:cs="Arial"/>
                <w:sz w:val="20"/>
                <w:szCs w:val="20"/>
              </w:rPr>
              <w:t>Little Albert</w:t>
            </w:r>
          </w:p>
          <w:p w14:paraId="1F74058F" w14:textId="67438A3B" w:rsidR="00F121ED" w:rsidRPr="0086685C" w:rsidRDefault="00F121ED" w:rsidP="00C640FC">
            <w:pPr>
              <w:numPr>
                <w:ilvl w:val="0"/>
                <w:numId w:val="19"/>
              </w:numPr>
              <w:spacing w:after="120"/>
              <w:ind w:hanging="357"/>
              <w:rPr>
                <w:rFonts w:ascii="Arial" w:hAnsi="Arial" w:cs="Arial"/>
                <w:color w:val="000000"/>
                <w:sz w:val="20"/>
                <w:szCs w:val="20"/>
                <w:lang w:val="en-US"/>
              </w:rPr>
            </w:pPr>
            <w:r w:rsidRPr="00BE2F65">
              <w:rPr>
                <w:rFonts w:ascii="Arial" w:hAnsi="Arial" w:cs="Arial"/>
                <w:sz w:val="20"/>
                <w:szCs w:val="20"/>
              </w:rPr>
              <w:t>Behaviourism</w:t>
            </w:r>
            <w:r w:rsidR="00323B74">
              <w:rPr>
                <w:rFonts w:ascii="Arial" w:hAnsi="Arial" w:cs="Arial"/>
                <w:color w:val="000000"/>
                <w:sz w:val="20"/>
                <w:szCs w:val="20"/>
                <w:lang w:val="en-US"/>
              </w:rPr>
              <w:t xml:space="preserve"> </w:t>
            </w:r>
            <w:r w:rsidR="00323B74" w:rsidRPr="0086685C">
              <w:rPr>
                <w:rFonts w:ascii="Arial" w:hAnsi="Arial" w:cs="Arial"/>
                <w:b/>
                <w:bCs/>
                <w:color w:val="000000"/>
                <w:sz w:val="20"/>
                <w:szCs w:val="20"/>
                <w:lang w:val="en-US"/>
              </w:rPr>
              <w:t>(I)</w:t>
            </w:r>
          </w:p>
          <w:p w14:paraId="1EA794F3" w14:textId="200A4797" w:rsidR="00F121ED" w:rsidRPr="0086685C" w:rsidRDefault="00F121ED" w:rsidP="00BE2F65">
            <w:pPr>
              <w:spacing w:before="120"/>
              <w:rPr>
                <w:rFonts w:ascii="Arial" w:hAnsi="Arial" w:cs="Arial"/>
                <w:sz w:val="20"/>
                <w:szCs w:val="20"/>
                <w:lang w:val="en-US"/>
              </w:rPr>
            </w:pPr>
            <w:r w:rsidRPr="0086685C">
              <w:rPr>
                <w:rFonts w:ascii="Arial" w:hAnsi="Arial" w:cs="Arial"/>
                <w:sz w:val="20"/>
                <w:szCs w:val="20"/>
              </w:rPr>
              <w:t>Learners create a document, leaflet or a poster outlining the behaviourist perspective, classical and operant conditioning.</w:t>
            </w:r>
            <w:r w:rsidRPr="0086685C">
              <w:rPr>
                <w:rFonts w:ascii="Arial" w:hAnsi="Arial" w:cs="Arial"/>
                <w:sz w:val="20"/>
                <w:szCs w:val="20"/>
                <w:lang w:val="en-US"/>
              </w:rPr>
              <w:t xml:space="preserve"> Information on these can be accessed at the following sites (though not exclusively) and there are a multitude of videos available on the same:</w:t>
            </w:r>
            <w:r w:rsidR="00323B74" w:rsidRPr="0086685C">
              <w:rPr>
                <w:rFonts w:ascii="Arial" w:hAnsi="Arial" w:cs="Arial"/>
                <w:b/>
                <w:bCs/>
                <w:sz w:val="20"/>
                <w:szCs w:val="20"/>
              </w:rPr>
              <w:t xml:space="preserve"> (I)</w:t>
            </w:r>
          </w:p>
          <w:p w14:paraId="1E09F383" w14:textId="05FEDD91" w:rsidR="00F121ED" w:rsidRPr="00BE2F65" w:rsidRDefault="000C517A" w:rsidP="00D072C3">
            <w:pPr>
              <w:numPr>
                <w:ilvl w:val="0"/>
                <w:numId w:val="20"/>
              </w:numPr>
              <w:spacing w:before="120" w:after="120"/>
              <w:contextualSpacing/>
              <w:rPr>
                <w:rFonts w:ascii="Arial" w:hAnsi="Arial" w:cs="Arial"/>
                <w:color w:val="4B4B4B"/>
                <w:sz w:val="20"/>
                <w:szCs w:val="20"/>
                <w:lang w:val="en-US"/>
              </w:rPr>
            </w:pPr>
            <w:hyperlink r:id="rId109" w:history="1">
              <w:r w:rsidR="00B221AA" w:rsidRPr="00BE2F65">
                <w:rPr>
                  <w:rFonts w:ascii="Arial" w:hAnsi="Arial" w:cs="Arial"/>
                  <w:color w:val="4B4B4B"/>
                  <w:sz w:val="20"/>
                  <w:szCs w:val="20"/>
                  <w:u w:val="single"/>
                </w:rPr>
                <w:t>www.</w:t>
              </w:r>
              <w:r w:rsidR="00F121ED" w:rsidRPr="00BE2F65">
                <w:rPr>
                  <w:rFonts w:ascii="Arial" w:hAnsi="Arial" w:cs="Arial"/>
                  <w:color w:val="4B4B4B"/>
                  <w:sz w:val="20"/>
                  <w:szCs w:val="20"/>
                  <w:u w:val="single"/>
                </w:rPr>
                <w:t>simplypsychology.org/behaviorism.html</w:t>
              </w:r>
            </w:hyperlink>
          </w:p>
          <w:p w14:paraId="7ECFBC22" w14:textId="538C2C15" w:rsidR="00F121ED" w:rsidRPr="00BE2F65" w:rsidRDefault="000C517A" w:rsidP="00D072C3">
            <w:pPr>
              <w:numPr>
                <w:ilvl w:val="0"/>
                <w:numId w:val="20"/>
              </w:numPr>
              <w:spacing w:before="120" w:after="120"/>
              <w:contextualSpacing/>
              <w:rPr>
                <w:rFonts w:ascii="Arial" w:hAnsi="Arial" w:cs="Arial"/>
                <w:color w:val="4B4B4B"/>
                <w:sz w:val="20"/>
                <w:szCs w:val="20"/>
                <w:lang w:val="en-US"/>
              </w:rPr>
            </w:pPr>
            <w:hyperlink r:id="rId110" w:anchor="toc-behavioral-psychology" w:history="1">
              <w:r w:rsidR="00B221AA" w:rsidRPr="00BE2F65">
                <w:rPr>
                  <w:rFonts w:ascii="Arial" w:hAnsi="Arial" w:cs="Arial"/>
                  <w:color w:val="4B4B4B"/>
                  <w:sz w:val="20"/>
                  <w:szCs w:val="20"/>
                  <w:u w:val="single"/>
                </w:rPr>
                <w:t>www.</w:t>
              </w:r>
              <w:r w:rsidR="00F121ED" w:rsidRPr="00BE2F65">
                <w:rPr>
                  <w:rFonts w:ascii="Arial" w:hAnsi="Arial" w:cs="Arial"/>
                  <w:color w:val="4B4B4B"/>
                  <w:sz w:val="20"/>
                  <w:szCs w:val="20"/>
                  <w:u w:val="single"/>
                </w:rPr>
                <w:t>verywellmind.com/major-branches-of-psychology-4139786#toc-behavioral-psychology</w:t>
              </w:r>
            </w:hyperlink>
          </w:p>
          <w:p w14:paraId="02715280" w14:textId="77777777" w:rsidR="00F121ED" w:rsidRPr="00BE2F65" w:rsidRDefault="000C517A" w:rsidP="00D072C3">
            <w:pPr>
              <w:numPr>
                <w:ilvl w:val="0"/>
                <w:numId w:val="20"/>
              </w:numPr>
              <w:spacing w:before="120" w:after="120"/>
              <w:contextualSpacing/>
              <w:rPr>
                <w:rFonts w:ascii="Arial" w:hAnsi="Arial" w:cs="Arial"/>
                <w:color w:val="4B4B4B"/>
                <w:sz w:val="20"/>
                <w:szCs w:val="20"/>
                <w:lang w:val="en-US"/>
              </w:rPr>
            </w:pPr>
            <w:hyperlink r:id="rId111" w:history="1">
              <w:r w:rsidR="00F121ED" w:rsidRPr="00BE2F65">
                <w:rPr>
                  <w:rFonts w:ascii="Arial" w:hAnsi="Arial" w:cs="Arial"/>
                  <w:color w:val="4B4B4B"/>
                  <w:sz w:val="20"/>
                  <w:szCs w:val="20"/>
                  <w:u w:val="single"/>
                </w:rPr>
                <w:t>https://courses.lumenlearning.com/adolescent/chapter/behavioral-approach/</w:t>
              </w:r>
            </w:hyperlink>
          </w:p>
          <w:p w14:paraId="5076AC93" w14:textId="3958BC02" w:rsidR="00F121ED" w:rsidRPr="00BE2F65" w:rsidRDefault="000C517A" w:rsidP="00D072C3">
            <w:pPr>
              <w:numPr>
                <w:ilvl w:val="0"/>
                <w:numId w:val="20"/>
              </w:numPr>
              <w:spacing w:before="120" w:after="120"/>
              <w:contextualSpacing/>
              <w:rPr>
                <w:rFonts w:ascii="Arial" w:hAnsi="Arial" w:cs="Arial"/>
                <w:color w:val="4B4B4B"/>
                <w:sz w:val="20"/>
                <w:szCs w:val="20"/>
                <w:lang w:val="en-US"/>
              </w:rPr>
            </w:pPr>
            <w:hyperlink r:id="rId112" w:history="1">
              <w:r w:rsidR="00B221AA" w:rsidRPr="00BE2F65">
                <w:rPr>
                  <w:rFonts w:ascii="Arial" w:hAnsi="Arial" w:cs="Arial"/>
                  <w:color w:val="4B4B4B"/>
                  <w:sz w:val="20"/>
                  <w:szCs w:val="20"/>
                  <w:u w:val="single"/>
                </w:rPr>
                <w:t>www.</w:t>
              </w:r>
              <w:r w:rsidR="00F121ED" w:rsidRPr="00BE2F65">
                <w:rPr>
                  <w:rFonts w:ascii="Arial" w:hAnsi="Arial" w:cs="Arial"/>
                  <w:color w:val="4B4B4B"/>
                  <w:sz w:val="20"/>
                  <w:szCs w:val="20"/>
                  <w:u w:val="single"/>
                </w:rPr>
                <w:t>tutor2u.net/psychology/reference/learning-approaches-the-behaviourist-approach</w:t>
              </w:r>
            </w:hyperlink>
          </w:p>
          <w:p w14:paraId="33BCE167" w14:textId="2EB7855A" w:rsidR="00F121ED" w:rsidRPr="0086685C" w:rsidRDefault="000C517A" w:rsidP="00D072C3">
            <w:pPr>
              <w:numPr>
                <w:ilvl w:val="0"/>
                <w:numId w:val="20"/>
              </w:numPr>
              <w:spacing w:before="120" w:after="120"/>
              <w:contextualSpacing/>
              <w:rPr>
                <w:rFonts w:ascii="Arial" w:hAnsi="Arial" w:cs="Arial"/>
                <w:color w:val="000000" w:themeColor="text1"/>
                <w:sz w:val="20"/>
                <w:szCs w:val="20"/>
                <w:lang w:val="en-US"/>
              </w:rPr>
            </w:pPr>
            <w:hyperlink r:id="rId113" w:history="1">
              <w:r w:rsidR="00B221AA" w:rsidRPr="00BE2F65">
                <w:rPr>
                  <w:rFonts w:ascii="Arial" w:hAnsi="Arial" w:cs="Arial"/>
                  <w:color w:val="4B4B4B"/>
                  <w:sz w:val="20"/>
                  <w:szCs w:val="20"/>
                  <w:u w:val="single"/>
                </w:rPr>
                <w:t>www.</w:t>
              </w:r>
              <w:r w:rsidR="00F121ED" w:rsidRPr="00BE2F65">
                <w:rPr>
                  <w:rFonts w:ascii="Arial" w:hAnsi="Arial" w:cs="Arial"/>
                  <w:color w:val="4B4B4B"/>
                  <w:sz w:val="20"/>
                  <w:szCs w:val="20"/>
                  <w:u w:val="single"/>
                </w:rPr>
                <w:t>sites.google.com/a/bromsgrove.in.th/psychology/home/the-as-level/edexcel-as-level/the-learning-approach</w:t>
              </w:r>
            </w:hyperlink>
          </w:p>
        </w:tc>
      </w:tr>
      <w:tr w:rsidR="00F121ED" w:rsidRPr="00F121ED" w14:paraId="3B751AE5"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4748C3D4" w14:textId="77777777" w:rsidR="002E0540" w:rsidRDefault="00F121ED" w:rsidP="00C640FC">
            <w:pPr>
              <w:rPr>
                <w:rFonts w:ascii="Arial" w:hAnsi="Arial" w:cs="Arial"/>
                <w:iCs/>
                <w:sz w:val="20"/>
                <w:szCs w:val="20"/>
              </w:rPr>
            </w:pPr>
            <w:r w:rsidRPr="00F121ED">
              <w:rPr>
                <w:rFonts w:ascii="Arial" w:hAnsi="Arial" w:cs="Arial"/>
                <w:sz w:val="20"/>
                <w:szCs w:val="20"/>
              </w:rPr>
              <w:t xml:space="preserve">Bandura et al (aggression) </w:t>
            </w:r>
            <w:r w:rsidR="002E0540">
              <w:rPr>
                <w:rFonts w:ascii="Arial" w:hAnsi="Arial" w:cs="Arial"/>
                <w:iCs/>
                <w:sz w:val="20"/>
                <w:szCs w:val="20"/>
              </w:rPr>
              <w:t>– i</w:t>
            </w:r>
            <w:r w:rsidR="002E0540" w:rsidRPr="00A677D0">
              <w:rPr>
                <w:rFonts w:ascii="Arial" w:hAnsi="Arial" w:cs="Arial"/>
                <w:iCs/>
                <w:sz w:val="20"/>
                <w:szCs w:val="20"/>
              </w:rPr>
              <w:t>ntroduction</w:t>
            </w:r>
          </w:p>
          <w:p w14:paraId="67BC3DFA" w14:textId="566D59AD" w:rsidR="00323B74" w:rsidRPr="00F121ED" w:rsidRDefault="00323B74" w:rsidP="00C640FC">
            <w:pPr>
              <w:spacing w:before="120"/>
              <w:rPr>
                <w:rFonts w:ascii="Arial" w:hAnsi="Arial" w:cs="Arial"/>
                <w:b/>
                <w:bCs/>
                <w:color w:val="E21951"/>
                <w:sz w:val="20"/>
                <w:szCs w:val="20"/>
              </w:rPr>
            </w:pPr>
            <w:r w:rsidRPr="00F121ED">
              <w:rPr>
                <w:rFonts w:ascii="Arial" w:hAnsi="Arial" w:cs="Arial"/>
                <w:b/>
                <w:bCs/>
                <w:color w:val="E21951"/>
                <w:sz w:val="20"/>
                <w:szCs w:val="20"/>
              </w:rPr>
              <w:t>KC2</w:t>
            </w:r>
          </w:p>
          <w:p w14:paraId="3BA281FA" w14:textId="77777777" w:rsidR="00323B74" w:rsidRPr="00F121ED" w:rsidRDefault="00323B74" w:rsidP="00C640FC">
            <w:pPr>
              <w:spacing w:before="120"/>
              <w:rPr>
                <w:rFonts w:ascii="Arial" w:hAnsi="Arial" w:cs="Arial"/>
                <w:b/>
                <w:bCs/>
                <w:color w:val="E21951"/>
                <w:sz w:val="20"/>
                <w:szCs w:val="20"/>
              </w:rPr>
            </w:pPr>
            <w:r w:rsidRPr="00F121ED">
              <w:rPr>
                <w:rFonts w:ascii="Arial" w:hAnsi="Arial" w:cs="Arial"/>
                <w:b/>
                <w:bCs/>
                <w:color w:val="E21951"/>
                <w:sz w:val="20"/>
                <w:szCs w:val="20"/>
              </w:rPr>
              <w:t>KC3</w:t>
            </w:r>
          </w:p>
          <w:p w14:paraId="64629FE1" w14:textId="57273333" w:rsidR="00F121ED" w:rsidRPr="00F121ED" w:rsidRDefault="00323B74" w:rsidP="00C640FC">
            <w:pPr>
              <w:spacing w:before="120"/>
              <w:rPr>
                <w:rFonts w:ascii="Arial" w:hAnsi="Arial" w:cs="Arial"/>
                <w:sz w:val="20"/>
                <w:szCs w:val="20"/>
              </w:rPr>
            </w:pPr>
            <w:r w:rsidRPr="00F121ED">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369C5660" w14:textId="77777777" w:rsidR="00F121ED" w:rsidRPr="00F121ED" w:rsidRDefault="00F121ED" w:rsidP="00F121ED">
            <w:pPr>
              <w:rPr>
                <w:rFonts w:ascii="Arial" w:hAnsi="Arial" w:cs="Arial"/>
                <w:sz w:val="20"/>
                <w:szCs w:val="20"/>
              </w:rPr>
            </w:pPr>
            <w:r w:rsidRPr="00F121ED">
              <w:rPr>
                <w:rFonts w:ascii="Arial" w:hAnsi="Arial" w:cs="Arial"/>
                <w:sz w:val="20"/>
                <w:szCs w:val="20"/>
              </w:rPr>
              <w:t>Learners practise their skills at designing experiments, incorporating the necessary level of detail.</w:t>
            </w:r>
          </w:p>
        </w:tc>
        <w:tc>
          <w:tcPr>
            <w:tcW w:w="10200" w:type="dxa"/>
            <w:tcBorders>
              <w:top w:val="single" w:sz="4" w:space="0" w:color="E21951"/>
              <w:left w:val="single" w:sz="4" w:space="0" w:color="E21951"/>
              <w:bottom w:val="single" w:sz="4" w:space="0" w:color="E21951"/>
              <w:right w:val="single" w:sz="4" w:space="0" w:color="E21951"/>
            </w:tcBorders>
          </w:tcPr>
          <w:p w14:paraId="26AA8056" w14:textId="2A53D65F" w:rsidR="00F121ED" w:rsidRPr="0086685C" w:rsidRDefault="00F121ED" w:rsidP="00BE2F65">
            <w:pPr>
              <w:spacing w:after="120"/>
              <w:rPr>
                <w:rFonts w:ascii="Arial" w:hAnsi="Arial" w:cs="Arial"/>
                <w:sz w:val="20"/>
                <w:szCs w:val="20"/>
              </w:rPr>
            </w:pPr>
            <w:r w:rsidRPr="0086685C">
              <w:rPr>
                <w:rFonts w:ascii="Arial" w:hAnsi="Arial" w:cs="Arial"/>
                <w:sz w:val="20"/>
                <w:szCs w:val="20"/>
              </w:rPr>
              <w:t>Share the video available at</w:t>
            </w:r>
            <w:r w:rsidR="00FB50EF">
              <w:rPr>
                <w:rFonts w:ascii="Arial" w:hAnsi="Arial" w:cs="Arial"/>
                <w:sz w:val="20"/>
                <w:szCs w:val="20"/>
              </w:rPr>
              <w:t>:</w:t>
            </w:r>
            <w:r w:rsidRPr="0086685C">
              <w:rPr>
                <w:rFonts w:ascii="Arial" w:hAnsi="Arial" w:cs="Arial"/>
                <w:sz w:val="20"/>
                <w:szCs w:val="20"/>
              </w:rPr>
              <w:t xml:space="preserve"> </w:t>
            </w:r>
            <w:hyperlink r:id="rId114" w:history="1">
              <w:r w:rsidR="00B221AA" w:rsidRPr="00BE2F65">
                <w:rPr>
                  <w:rFonts w:ascii="Arial" w:hAnsi="Arial" w:cs="Arial"/>
                  <w:color w:val="4B4B4B"/>
                  <w:sz w:val="20"/>
                  <w:szCs w:val="20"/>
                  <w:u w:val="single"/>
                </w:rPr>
                <w:t>www.</w:t>
              </w:r>
              <w:r w:rsidRPr="00BE2F65">
                <w:rPr>
                  <w:rFonts w:ascii="Arial" w:hAnsi="Arial" w:cs="Arial"/>
                  <w:color w:val="4B4B4B"/>
                  <w:sz w:val="20"/>
                  <w:szCs w:val="20"/>
                  <w:u w:val="single"/>
                </w:rPr>
                <w:t>verywellmind.com/albert-bandura-biography-1925-2795537</w:t>
              </w:r>
            </w:hyperlink>
            <w:r w:rsidRPr="0086685C">
              <w:rPr>
                <w:rFonts w:ascii="Arial" w:hAnsi="Arial" w:cs="Arial"/>
                <w:sz w:val="20"/>
                <w:szCs w:val="20"/>
              </w:rPr>
              <w:t xml:space="preserve"> introducing Social Learning Theory and ask learners to draw from their own experience, skills they have learnt by alluding to the concepts introduced in the video.</w:t>
            </w:r>
          </w:p>
          <w:p w14:paraId="7E72075B" w14:textId="744D4CA1" w:rsidR="00F121ED" w:rsidRPr="0086685C" w:rsidRDefault="00F121ED" w:rsidP="00BE2F65">
            <w:pPr>
              <w:autoSpaceDE w:val="0"/>
              <w:autoSpaceDN w:val="0"/>
              <w:adjustRightInd w:val="0"/>
              <w:spacing w:before="120" w:after="120"/>
              <w:rPr>
                <w:rFonts w:ascii="Arial" w:hAnsi="Arial" w:cs="Arial"/>
                <w:color w:val="000000" w:themeColor="text1"/>
                <w:sz w:val="20"/>
                <w:szCs w:val="20"/>
                <w:lang w:val="en-US"/>
              </w:rPr>
            </w:pPr>
            <w:r w:rsidRPr="0086685C">
              <w:rPr>
                <w:rFonts w:ascii="Arial" w:hAnsi="Arial" w:cs="Arial"/>
                <w:color w:val="000000" w:themeColor="text1"/>
                <w:sz w:val="20"/>
                <w:szCs w:val="20"/>
                <w:lang w:val="en-US"/>
              </w:rPr>
              <w:t xml:space="preserve">Learners generate explanations for why people start smoking and share responses. </w:t>
            </w:r>
            <w:r w:rsidR="00323B74" w:rsidRPr="0086685C">
              <w:rPr>
                <w:rFonts w:ascii="Arial" w:hAnsi="Arial" w:cs="Arial"/>
                <w:b/>
                <w:bCs/>
                <w:color w:val="000000" w:themeColor="text1"/>
                <w:sz w:val="20"/>
                <w:szCs w:val="20"/>
                <w:lang w:val="en-US"/>
              </w:rPr>
              <w:t>(I)</w:t>
            </w:r>
          </w:p>
          <w:p w14:paraId="146137DA" w14:textId="6D53BB79" w:rsidR="00F121ED" w:rsidRPr="0086685C" w:rsidRDefault="00F121ED" w:rsidP="00BE2F65">
            <w:pPr>
              <w:autoSpaceDE w:val="0"/>
              <w:autoSpaceDN w:val="0"/>
              <w:adjustRightInd w:val="0"/>
              <w:spacing w:before="120" w:after="120"/>
              <w:rPr>
                <w:rFonts w:ascii="Arial" w:hAnsi="Arial" w:cs="Arial"/>
                <w:color w:val="000000" w:themeColor="text1"/>
                <w:sz w:val="20"/>
                <w:szCs w:val="20"/>
                <w:u w:val="single"/>
                <w:lang w:val="en-US"/>
              </w:rPr>
            </w:pPr>
            <w:r w:rsidRPr="0086685C">
              <w:rPr>
                <w:rFonts w:ascii="Arial" w:hAnsi="Arial" w:cs="Arial"/>
                <w:color w:val="000000" w:themeColor="text1"/>
                <w:sz w:val="20"/>
                <w:szCs w:val="20"/>
                <w:lang w:val="en-US"/>
              </w:rPr>
              <w:t>Watch ‘children see, children do’ campaign</w:t>
            </w:r>
            <w:r w:rsidRPr="0086685C">
              <w:rPr>
                <w:rFonts w:ascii="Arial" w:hAnsi="Arial" w:cs="Arial"/>
                <w:iCs/>
                <w:color w:val="000000" w:themeColor="text1"/>
                <w:sz w:val="20"/>
                <w:szCs w:val="20"/>
                <w:lang w:val="en-US"/>
              </w:rPr>
              <w:t xml:space="preserve"> available at</w:t>
            </w:r>
            <w:r w:rsidR="00FB50EF">
              <w:rPr>
                <w:rFonts w:ascii="Arial" w:hAnsi="Arial" w:cs="Arial"/>
                <w:iCs/>
                <w:color w:val="000000" w:themeColor="text1"/>
                <w:sz w:val="20"/>
                <w:szCs w:val="20"/>
                <w:lang w:val="en-US"/>
              </w:rPr>
              <w:t>:</w:t>
            </w:r>
            <w:r w:rsidRPr="0086685C">
              <w:rPr>
                <w:rFonts w:ascii="Arial" w:hAnsi="Arial" w:cs="Arial"/>
                <w:iCs/>
                <w:color w:val="000000" w:themeColor="text1"/>
                <w:sz w:val="20"/>
                <w:szCs w:val="20"/>
                <w:lang w:val="en-US"/>
              </w:rPr>
              <w:t xml:space="preserve"> </w:t>
            </w:r>
            <w:hyperlink r:id="rId115" w:history="1">
              <w:r w:rsidR="00B221AA" w:rsidRPr="00BE2F65">
                <w:rPr>
                  <w:rFonts w:ascii="Arial" w:hAnsi="Arial" w:cs="Arial"/>
                  <w:iCs/>
                  <w:color w:val="4B4B4B"/>
                  <w:sz w:val="20"/>
                  <w:szCs w:val="20"/>
                  <w:u w:val="single"/>
                  <w:lang w:val="en-US"/>
                </w:rPr>
                <w:t>www.</w:t>
              </w:r>
              <w:r w:rsidRPr="00BE2F65">
                <w:rPr>
                  <w:rFonts w:ascii="Arial" w:hAnsi="Arial" w:cs="Arial"/>
                  <w:iCs/>
                  <w:color w:val="4B4B4B"/>
                  <w:sz w:val="20"/>
                  <w:szCs w:val="20"/>
                  <w:u w:val="single"/>
                  <w:lang w:val="en-US"/>
                </w:rPr>
                <w:t>youtube.com/watch?v=KHi2dxSf9hw</w:t>
              </w:r>
            </w:hyperlink>
            <w:r w:rsidRPr="0086685C">
              <w:rPr>
                <w:rFonts w:ascii="Arial" w:hAnsi="Arial" w:cs="Arial"/>
                <w:iCs/>
                <w:color w:val="000000" w:themeColor="text1"/>
                <w:sz w:val="20"/>
                <w:szCs w:val="20"/>
                <w:lang w:val="en-US"/>
              </w:rPr>
              <w:t xml:space="preserve"> and reiterate the relevance of the research in this area</w:t>
            </w:r>
            <w:r w:rsidR="0013660A" w:rsidRPr="0086685C">
              <w:rPr>
                <w:rFonts w:ascii="Arial" w:hAnsi="Arial" w:cs="Arial"/>
                <w:iCs/>
                <w:color w:val="000000" w:themeColor="text1"/>
                <w:sz w:val="20"/>
                <w:szCs w:val="20"/>
                <w:lang w:val="en-US"/>
              </w:rPr>
              <w:t>.</w:t>
            </w:r>
          </w:p>
          <w:p w14:paraId="089E4977" w14:textId="78B10151" w:rsidR="00F121ED" w:rsidRPr="0086685C" w:rsidRDefault="00F121ED" w:rsidP="00BE2F65">
            <w:pPr>
              <w:autoSpaceDE w:val="0"/>
              <w:autoSpaceDN w:val="0"/>
              <w:adjustRightInd w:val="0"/>
              <w:spacing w:before="120"/>
              <w:rPr>
                <w:rFonts w:ascii="Arial" w:hAnsi="Arial" w:cs="Arial"/>
                <w:color w:val="000000"/>
                <w:sz w:val="20"/>
                <w:szCs w:val="20"/>
                <w:lang w:val="en-US"/>
              </w:rPr>
            </w:pPr>
            <w:r w:rsidRPr="0086685C">
              <w:rPr>
                <w:rFonts w:ascii="Arial" w:hAnsi="Arial" w:cs="Arial"/>
                <w:b/>
                <w:bCs/>
                <w:color w:val="000000"/>
                <w:sz w:val="20"/>
                <w:szCs w:val="20"/>
                <w:lang w:val="en-US"/>
              </w:rPr>
              <w:t xml:space="preserve">Extension </w:t>
            </w:r>
            <w:r w:rsidR="0013660A" w:rsidRPr="0086685C">
              <w:rPr>
                <w:rFonts w:ascii="Arial" w:hAnsi="Arial" w:cs="Arial"/>
                <w:b/>
                <w:bCs/>
                <w:color w:val="000000"/>
                <w:sz w:val="20"/>
                <w:szCs w:val="20"/>
                <w:lang w:val="en-US"/>
              </w:rPr>
              <w:t>a</w:t>
            </w:r>
            <w:r w:rsidRPr="0086685C">
              <w:rPr>
                <w:rFonts w:ascii="Arial" w:hAnsi="Arial" w:cs="Arial"/>
                <w:b/>
                <w:bCs/>
                <w:color w:val="000000"/>
                <w:sz w:val="20"/>
                <w:szCs w:val="20"/>
                <w:lang w:val="en-US"/>
              </w:rPr>
              <w:t>ctivity:</w:t>
            </w:r>
            <w:r w:rsidRPr="0086685C">
              <w:rPr>
                <w:rFonts w:ascii="Arial" w:hAnsi="Arial" w:cs="Arial"/>
                <w:color w:val="000000"/>
                <w:sz w:val="20"/>
                <w:szCs w:val="20"/>
                <w:lang w:val="en-US"/>
              </w:rPr>
              <w:t xml:space="preserve"> </w:t>
            </w:r>
            <w:r w:rsidR="00BE2F65">
              <w:rPr>
                <w:rFonts w:ascii="Arial" w:hAnsi="Arial" w:cs="Arial"/>
                <w:color w:val="000000"/>
                <w:sz w:val="20"/>
                <w:szCs w:val="20"/>
                <w:lang w:val="en-US"/>
              </w:rPr>
              <w:t>u</w:t>
            </w:r>
            <w:r w:rsidRPr="0086685C">
              <w:rPr>
                <w:rFonts w:ascii="Arial" w:hAnsi="Arial" w:cs="Arial"/>
                <w:color w:val="000000"/>
                <w:sz w:val="20"/>
                <w:szCs w:val="20"/>
                <w:lang w:val="en-US"/>
              </w:rPr>
              <w:t>sing their knowledge of research methods, learners</w:t>
            </w:r>
            <w:r w:rsidR="00323B74">
              <w:rPr>
                <w:rFonts w:ascii="Arial" w:hAnsi="Arial" w:cs="Arial"/>
                <w:color w:val="000000"/>
                <w:sz w:val="20"/>
                <w:szCs w:val="20"/>
                <w:lang w:val="en-US"/>
              </w:rPr>
              <w:t xml:space="preserve"> </w:t>
            </w:r>
            <w:r w:rsidRPr="0086685C">
              <w:rPr>
                <w:rFonts w:ascii="Arial" w:hAnsi="Arial" w:cs="Arial"/>
                <w:color w:val="000000"/>
                <w:sz w:val="20"/>
                <w:szCs w:val="20"/>
                <w:lang w:val="en-US"/>
              </w:rPr>
              <w:t xml:space="preserve">design an experiment </w:t>
            </w:r>
            <w:r w:rsidRPr="0086685C">
              <w:rPr>
                <w:rFonts w:ascii="Arial" w:hAnsi="Arial" w:cs="Arial"/>
                <w:iCs/>
                <w:color w:val="000000"/>
                <w:sz w:val="20"/>
                <w:szCs w:val="20"/>
                <w:lang w:val="en-US"/>
              </w:rPr>
              <w:t>to investigate the extent to which children learn through observation and imitation. This should include details of the sample, ethics, method, experimental conditions, the independent and dependent variables (differentiate according to ability on how much guidance is given) and share ideas in turn.</w:t>
            </w:r>
          </w:p>
        </w:tc>
      </w:tr>
      <w:tr w:rsidR="00F121ED" w:rsidRPr="00F121ED" w14:paraId="30E5D16F"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4E153CC5" w14:textId="57934A9B" w:rsidR="00F121ED" w:rsidRDefault="00F121ED" w:rsidP="00C640FC">
            <w:pPr>
              <w:rPr>
                <w:rFonts w:ascii="Arial" w:hAnsi="Arial" w:cs="Arial"/>
                <w:sz w:val="20"/>
                <w:szCs w:val="20"/>
              </w:rPr>
            </w:pPr>
            <w:r w:rsidRPr="00F121ED">
              <w:rPr>
                <w:rFonts w:ascii="Arial" w:hAnsi="Arial" w:cs="Arial"/>
                <w:sz w:val="20"/>
                <w:szCs w:val="20"/>
              </w:rPr>
              <w:lastRenderedPageBreak/>
              <w:t xml:space="preserve">Bandura et al (aggression) </w:t>
            </w:r>
            <w:r w:rsidR="002E0540">
              <w:rPr>
                <w:rFonts w:ascii="Arial" w:hAnsi="Arial" w:cs="Arial"/>
                <w:sz w:val="20"/>
                <w:szCs w:val="20"/>
              </w:rPr>
              <w:t>–</w:t>
            </w:r>
            <w:r w:rsidR="002E0540" w:rsidRPr="002E0540">
              <w:rPr>
                <w:rFonts w:ascii="Arial" w:hAnsi="Arial" w:cs="Arial"/>
                <w:sz w:val="20"/>
                <w:szCs w:val="20"/>
              </w:rPr>
              <w:t xml:space="preserve"> the</w:t>
            </w:r>
            <w:r w:rsidR="002E0540">
              <w:rPr>
                <w:rFonts w:ascii="Arial" w:hAnsi="Arial" w:cs="Arial"/>
                <w:sz w:val="20"/>
                <w:szCs w:val="20"/>
              </w:rPr>
              <w:t xml:space="preserve"> study</w:t>
            </w:r>
          </w:p>
          <w:p w14:paraId="5B1C6369" w14:textId="5DF2AA59" w:rsidR="00323B74" w:rsidRPr="00F121ED" w:rsidRDefault="00323B74" w:rsidP="00C640FC">
            <w:pPr>
              <w:spacing w:before="120"/>
              <w:rPr>
                <w:rFonts w:ascii="Arial" w:hAnsi="Arial" w:cs="Arial"/>
                <w:sz w:val="20"/>
                <w:szCs w:val="20"/>
              </w:rPr>
            </w:pPr>
            <w:r w:rsidRPr="00F121ED">
              <w:rPr>
                <w:rFonts w:ascii="Arial" w:hAnsi="Arial" w:cs="Arial"/>
                <w:b/>
                <w:bCs/>
                <w:color w:val="E21951"/>
                <w:sz w:val="20"/>
                <w:szCs w:val="20"/>
              </w:rPr>
              <w:t>KC3</w:t>
            </w:r>
          </w:p>
        </w:tc>
        <w:tc>
          <w:tcPr>
            <w:tcW w:w="2268" w:type="dxa"/>
            <w:tcBorders>
              <w:top w:val="single" w:sz="4" w:space="0" w:color="E21951"/>
              <w:left w:val="single" w:sz="4" w:space="0" w:color="E21951"/>
              <w:bottom w:val="single" w:sz="4" w:space="0" w:color="E21951"/>
              <w:right w:val="single" w:sz="4" w:space="0" w:color="E21951"/>
            </w:tcBorders>
          </w:tcPr>
          <w:p w14:paraId="6B1EA81B" w14:textId="77777777" w:rsidR="00F121ED" w:rsidRPr="00F121ED" w:rsidRDefault="00F121ED" w:rsidP="00C640FC">
            <w:pPr>
              <w:widowControl w:val="0"/>
              <w:autoSpaceDE w:val="0"/>
              <w:autoSpaceDN w:val="0"/>
              <w:adjustRightInd w:val="0"/>
              <w:rPr>
                <w:rFonts w:ascii="Arial" w:hAnsi="Arial" w:cs="Arial"/>
                <w:sz w:val="20"/>
                <w:szCs w:val="20"/>
              </w:rPr>
            </w:pPr>
            <w:r w:rsidRPr="00F121ED">
              <w:rPr>
                <w:rFonts w:ascii="Arial" w:hAnsi="Arial" w:cs="Arial"/>
                <w:sz w:val="20"/>
                <w:szCs w:val="20"/>
              </w:rPr>
              <w:t>Learners can describe and explain the sample and the conditions of the experiment.</w:t>
            </w:r>
          </w:p>
          <w:p w14:paraId="0A7D0728" w14:textId="77777777" w:rsidR="00F121ED" w:rsidRPr="00F121ED" w:rsidRDefault="00F121ED" w:rsidP="00C640FC">
            <w:pPr>
              <w:spacing w:before="120"/>
              <w:rPr>
                <w:rFonts w:ascii="Arial" w:hAnsi="Arial" w:cs="Arial"/>
                <w:sz w:val="20"/>
                <w:szCs w:val="20"/>
              </w:rPr>
            </w:pPr>
            <w:r w:rsidRPr="00F121ED">
              <w:rPr>
                <w:rFonts w:ascii="Arial" w:hAnsi="Arial" w:cs="Arial"/>
                <w:sz w:val="20"/>
                <w:szCs w:val="20"/>
              </w:rPr>
              <w:t>Learners can identify and explain the controls effected in the study.</w:t>
            </w:r>
          </w:p>
          <w:p w14:paraId="28102683" w14:textId="41E6D297" w:rsidR="00F121ED" w:rsidRPr="00F121ED" w:rsidRDefault="00F121ED" w:rsidP="00C640FC">
            <w:pPr>
              <w:widowControl w:val="0"/>
              <w:autoSpaceDE w:val="0"/>
              <w:autoSpaceDN w:val="0"/>
              <w:adjustRightInd w:val="0"/>
              <w:spacing w:before="120"/>
              <w:rPr>
                <w:rFonts w:ascii="Arial" w:hAnsi="Arial" w:cs="Arial"/>
                <w:sz w:val="20"/>
                <w:szCs w:val="20"/>
              </w:rPr>
            </w:pPr>
            <w:r w:rsidRPr="00F121ED">
              <w:rPr>
                <w:rFonts w:ascii="Arial" w:hAnsi="Arial" w:cs="Arial"/>
                <w:sz w:val="20"/>
                <w:szCs w:val="20"/>
              </w:rPr>
              <w:t xml:space="preserve">Learners assess their ability to recall the relevant detail </w:t>
            </w:r>
            <w:r w:rsidRPr="00F121ED">
              <w:rPr>
                <w:rFonts w:ascii="Arial" w:hAnsi="Arial" w:cs="Arial"/>
                <w:sz w:val="20"/>
                <w:szCs w:val="20"/>
                <w:lang w:val="en-US"/>
              </w:rPr>
              <w:t xml:space="preserve">of </w:t>
            </w:r>
            <w:r w:rsidRPr="00F121ED">
              <w:rPr>
                <w:rFonts w:ascii="Arial" w:hAnsi="Arial" w:cs="Arial"/>
                <w:sz w:val="20"/>
                <w:szCs w:val="20"/>
              </w:rPr>
              <w:t>the study.</w:t>
            </w:r>
          </w:p>
        </w:tc>
        <w:tc>
          <w:tcPr>
            <w:tcW w:w="10200" w:type="dxa"/>
            <w:tcBorders>
              <w:top w:val="single" w:sz="4" w:space="0" w:color="E21951"/>
              <w:left w:val="single" w:sz="4" w:space="0" w:color="E21951"/>
              <w:bottom w:val="single" w:sz="4" w:space="0" w:color="E21951"/>
              <w:right w:val="single" w:sz="4" w:space="0" w:color="E21951"/>
            </w:tcBorders>
          </w:tcPr>
          <w:p w14:paraId="0EA224B8" w14:textId="3E4165FD" w:rsidR="00F121ED" w:rsidRPr="0086685C" w:rsidRDefault="00F121ED" w:rsidP="00D047D2">
            <w:pPr>
              <w:autoSpaceDE w:val="0"/>
              <w:autoSpaceDN w:val="0"/>
              <w:adjustRightInd w:val="0"/>
              <w:spacing w:after="120"/>
              <w:rPr>
                <w:rFonts w:ascii="Arial" w:hAnsi="Arial" w:cs="Arial"/>
                <w:color w:val="000000"/>
                <w:sz w:val="20"/>
                <w:szCs w:val="20"/>
                <w:lang w:val="en-US"/>
              </w:rPr>
            </w:pPr>
            <w:r w:rsidRPr="0086685C">
              <w:rPr>
                <w:rFonts w:ascii="Arial" w:hAnsi="Arial" w:cs="Arial"/>
                <w:color w:val="000000"/>
                <w:sz w:val="20"/>
                <w:szCs w:val="20"/>
                <w:lang w:val="en-US"/>
              </w:rPr>
              <w:t>Explain the study briefly and hand out a summarised version of the study available at</w:t>
            </w:r>
            <w:r w:rsidR="00FB50EF">
              <w:rPr>
                <w:rFonts w:ascii="Arial" w:hAnsi="Arial" w:cs="Arial"/>
                <w:color w:val="000000"/>
                <w:sz w:val="20"/>
                <w:szCs w:val="20"/>
                <w:lang w:val="en-US"/>
              </w:rPr>
              <w:t>:</w:t>
            </w:r>
            <w:r w:rsidRPr="0086685C">
              <w:rPr>
                <w:rFonts w:ascii="Arial" w:hAnsi="Arial" w:cs="Arial"/>
                <w:color w:val="000000"/>
                <w:sz w:val="20"/>
                <w:szCs w:val="20"/>
                <w:lang w:val="en-US"/>
              </w:rPr>
              <w:t xml:space="preserve"> </w:t>
            </w:r>
            <w:hyperlink r:id="rId116" w:history="1">
              <w:r w:rsidR="00D047D2" w:rsidRPr="00D047D2">
                <w:rPr>
                  <w:rStyle w:val="Hyperlink"/>
                  <w:rFonts w:ascii="Arial" w:hAnsi="Arial" w:cs="Arial"/>
                  <w:color w:val="4B4B4B"/>
                  <w:sz w:val="20"/>
                  <w:szCs w:val="20"/>
                  <w:lang w:val="en-US"/>
                </w:rPr>
                <w:t>www.holah.karoo.net/bandurastudy.htm</w:t>
              </w:r>
            </w:hyperlink>
            <w:r w:rsidRPr="0086685C">
              <w:rPr>
                <w:rFonts w:ascii="Arial" w:hAnsi="Arial" w:cs="Arial"/>
                <w:color w:val="000000"/>
                <w:sz w:val="20"/>
                <w:szCs w:val="20"/>
                <w:lang w:val="en-US"/>
              </w:rPr>
              <w:t>. The original study can be accessed at</w:t>
            </w:r>
            <w:r w:rsidR="00FB50EF">
              <w:rPr>
                <w:rFonts w:ascii="Arial" w:hAnsi="Arial" w:cs="Arial"/>
                <w:color w:val="000000"/>
                <w:sz w:val="20"/>
                <w:szCs w:val="20"/>
                <w:lang w:val="en-US"/>
              </w:rPr>
              <w:t>:</w:t>
            </w:r>
            <w:r w:rsidRPr="0086685C">
              <w:rPr>
                <w:rFonts w:ascii="Arial" w:hAnsi="Arial" w:cs="Arial"/>
                <w:color w:val="000000"/>
                <w:sz w:val="20"/>
                <w:szCs w:val="20"/>
                <w:lang w:val="en-US"/>
              </w:rPr>
              <w:t xml:space="preserve"> </w:t>
            </w:r>
            <w:hyperlink r:id="rId117" w:history="1">
              <w:r w:rsidR="00812C90" w:rsidRPr="00D047D2">
                <w:rPr>
                  <w:rFonts w:ascii="Arial" w:hAnsi="Arial" w:cs="Arial"/>
                  <w:color w:val="4B4B4B"/>
                  <w:sz w:val="20"/>
                  <w:szCs w:val="20"/>
                  <w:u w:val="single"/>
                  <w:lang w:val="en-US"/>
                </w:rPr>
                <w:t>https://media.thuze.com/MediaService/MediaService.svc/...</w:t>
              </w:r>
            </w:hyperlink>
          </w:p>
          <w:p w14:paraId="7FC1BBD0" w14:textId="6C9C48D6" w:rsidR="00F121ED" w:rsidRPr="0086685C" w:rsidRDefault="00F121ED" w:rsidP="001F7373">
            <w:pPr>
              <w:autoSpaceDE w:val="0"/>
              <w:autoSpaceDN w:val="0"/>
              <w:adjustRightInd w:val="0"/>
              <w:spacing w:before="120"/>
              <w:rPr>
                <w:rFonts w:ascii="Arial" w:hAnsi="Arial" w:cs="Arial"/>
                <w:color w:val="000000"/>
                <w:sz w:val="20"/>
                <w:szCs w:val="20"/>
                <w:lang w:val="en-US"/>
              </w:rPr>
            </w:pPr>
            <w:r w:rsidRPr="0086685C">
              <w:rPr>
                <w:rFonts w:ascii="Arial" w:hAnsi="Arial" w:cs="Arial"/>
                <w:color w:val="000000"/>
                <w:sz w:val="20"/>
                <w:szCs w:val="20"/>
                <w:lang w:val="en-US"/>
              </w:rPr>
              <w:t xml:space="preserve">Work through every section systematically, engaging </w:t>
            </w:r>
            <w:r w:rsidR="006C14D1" w:rsidRPr="0086685C">
              <w:rPr>
                <w:rFonts w:ascii="Arial" w:hAnsi="Arial" w:cs="Arial"/>
                <w:color w:val="000000"/>
                <w:sz w:val="20"/>
                <w:szCs w:val="20"/>
                <w:lang w:val="en-US"/>
              </w:rPr>
              <w:t>learners</w:t>
            </w:r>
            <w:r w:rsidRPr="0086685C">
              <w:rPr>
                <w:rFonts w:ascii="Arial" w:hAnsi="Arial" w:cs="Arial"/>
                <w:color w:val="000000"/>
                <w:sz w:val="20"/>
                <w:szCs w:val="20"/>
                <w:lang w:val="en-US"/>
              </w:rPr>
              <w:t xml:space="preserve"> with the material in the following ways:</w:t>
            </w:r>
          </w:p>
          <w:p w14:paraId="464F1778" w14:textId="5026C402" w:rsidR="00F121ED" w:rsidRPr="00AB6518" w:rsidRDefault="00F121ED" w:rsidP="00B87D8D">
            <w:pPr>
              <w:numPr>
                <w:ilvl w:val="0"/>
                <w:numId w:val="19"/>
              </w:numPr>
              <w:ind w:hanging="357"/>
              <w:rPr>
                <w:rFonts w:ascii="Arial" w:hAnsi="Arial" w:cs="Arial"/>
                <w:sz w:val="20"/>
                <w:szCs w:val="20"/>
              </w:rPr>
            </w:pPr>
            <w:r w:rsidRPr="00AB6518">
              <w:rPr>
                <w:rFonts w:ascii="Arial" w:hAnsi="Arial" w:cs="Arial"/>
                <w:sz w:val="20"/>
                <w:szCs w:val="20"/>
              </w:rPr>
              <w:t>Learners create a tree diagram of the sample and how they were allocated across the conditions – emphasising the three independent variables and the matched pairs design</w:t>
            </w:r>
            <w:r w:rsidR="00E95983">
              <w:rPr>
                <w:rFonts w:ascii="Arial" w:hAnsi="Arial" w:cs="Arial"/>
                <w:sz w:val="20"/>
                <w:szCs w:val="20"/>
              </w:rPr>
              <w:t>.</w:t>
            </w:r>
          </w:p>
          <w:p w14:paraId="634428A3" w14:textId="77777777" w:rsidR="00F121ED" w:rsidRPr="00AB6518" w:rsidRDefault="00F121ED" w:rsidP="00B87D8D">
            <w:pPr>
              <w:numPr>
                <w:ilvl w:val="0"/>
                <w:numId w:val="19"/>
              </w:numPr>
              <w:ind w:hanging="357"/>
              <w:rPr>
                <w:rFonts w:ascii="Arial" w:hAnsi="Arial" w:cs="Arial"/>
                <w:sz w:val="20"/>
                <w:szCs w:val="20"/>
              </w:rPr>
            </w:pPr>
            <w:r w:rsidRPr="00AB6518">
              <w:rPr>
                <w:rFonts w:ascii="Arial" w:hAnsi="Arial" w:cs="Arial"/>
                <w:sz w:val="20"/>
                <w:szCs w:val="20"/>
              </w:rPr>
              <w:t>Refer learners to the pre-test and consider how this was used as a control for pre-existing levels of aggression.</w:t>
            </w:r>
          </w:p>
          <w:p w14:paraId="48D7F172" w14:textId="77777777" w:rsidR="00F121ED" w:rsidRPr="00AB6518" w:rsidRDefault="00F121ED" w:rsidP="00B87D8D">
            <w:pPr>
              <w:numPr>
                <w:ilvl w:val="0"/>
                <w:numId w:val="19"/>
              </w:numPr>
              <w:ind w:hanging="357"/>
              <w:rPr>
                <w:rFonts w:ascii="Arial" w:hAnsi="Arial" w:cs="Arial"/>
                <w:sz w:val="20"/>
                <w:szCs w:val="20"/>
              </w:rPr>
            </w:pPr>
            <w:r w:rsidRPr="00AB6518">
              <w:rPr>
                <w:rFonts w:ascii="Arial" w:hAnsi="Arial" w:cs="Arial"/>
                <w:sz w:val="20"/>
                <w:szCs w:val="20"/>
              </w:rPr>
              <w:t>Learners continue reading and underline as many controls as they can in the procedure.</w:t>
            </w:r>
          </w:p>
          <w:p w14:paraId="1F568266" w14:textId="77777777" w:rsidR="00F121ED" w:rsidRPr="00AB6518" w:rsidRDefault="00F121ED" w:rsidP="00B87D8D">
            <w:pPr>
              <w:numPr>
                <w:ilvl w:val="0"/>
                <w:numId w:val="19"/>
              </w:numPr>
              <w:ind w:hanging="357"/>
              <w:rPr>
                <w:rFonts w:ascii="Arial" w:hAnsi="Arial" w:cs="Arial"/>
                <w:sz w:val="20"/>
                <w:szCs w:val="20"/>
              </w:rPr>
            </w:pPr>
            <w:r w:rsidRPr="00AB6518">
              <w:rPr>
                <w:rFonts w:ascii="Arial" w:hAnsi="Arial" w:cs="Arial"/>
                <w:sz w:val="20"/>
                <w:szCs w:val="20"/>
              </w:rPr>
              <w:t>Learners consider the challenges of observing 72 children through a one-way mirror for 20 minutes each.</w:t>
            </w:r>
          </w:p>
          <w:p w14:paraId="54D550AE" w14:textId="26DCF326" w:rsidR="00F121ED" w:rsidRPr="00AB6518" w:rsidRDefault="00F121ED" w:rsidP="00B87D8D">
            <w:pPr>
              <w:numPr>
                <w:ilvl w:val="0"/>
                <w:numId w:val="19"/>
              </w:numPr>
              <w:ind w:hanging="357"/>
              <w:rPr>
                <w:rFonts w:ascii="Arial" w:hAnsi="Arial" w:cs="Arial"/>
                <w:sz w:val="20"/>
                <w:szCs w:val="20"/>
              </w:rPr>
            </w:pPr>
            <w:r w:rsidRPr="00AB6518">
              <w:rPr>
                <w:rFonts w:ascii="Arial" w:hAnsi="Arial" w:cs="Arial"/>
                <w:sz w:val="20"/>
                <w:szCs w:val="20"/>
              </w:rPr>
              <w:t xml:space="preserve">Learners design their own behavioural checklists and use role play to use </w:t>
            </w:r>
            <w:r w:rsidR="00B74A95" w:rsidRPr="00AB6518">
              <w:rPr>
                <w:rFonts w:ascii="Arial" w:hAnsi="Arial" w:cs="Arial"/>
                <w:sz w:val="20"/>
                <w:szCs w:val="20"/>
              </w:rPr>
              <w:t xml:space="preserve">and </w:t>
            </w:r>
            <w:r w:rsidRPr="00AB6518">
              <w:rPr>
                <w:rFonts w:ascii="Arial" w:hAnsi="Arial" w:cs="Arial"/>
                <w:sz w:val="20"/>
                <w:szCs w:val="20"/>
              </w:rPr>
              <w:t>test it.</w:t>
            </w:r>
          </w:p>
          <w:p w14:paraId="74A15529" w14:textId="77777777" w:rsidR="00E95983" w:rsidRDefault="00F121ED" w:rsidP="00B87D8D">
            <w:pPr>
              <w:numPr>
                <w:ilvl w:val="0"/>
                <w:numId w:val="19"/>
              </w:numPr>
              <w:ind w:hanging="357"/>
              <w:rPr>
                <w:rFonts w:ascii="Arial" w:hAnsi="Arial" w:cs="Arial"/>
                <w:sz w:val="20"/>
                <w:szCs w:val="20"/>
              </w:rPr>
            </w:pPr>
            <w:r w:rsidRPr="00AB6518">
              <w:rPr>
                <w:rFonts w:ascii="Arial" w:hAnsi="Arial" w:cs="Arial"/>
                <w:sz w:val="20"/>
                <w:szCs w:val="20"/>
              </w:rPr>
              <w:t>Learners create a table (four columns), with each column capturing one of the four main hypotheses.</w:t>
            </w:r>
          </w:p>
          <w:p w14:paraId="168503F2" w14:textId="2E044394" w:rsidR="00F121ED" w:rsidRPr="00AB6518" w:rsidRDefault="00F121ED" w:rsidP="00B87D8D">
            <w:pPr>
              <w:numPr>
                <w:ilvl w:val="0"/>
                <w:numId w:val="19"/>
              </w:numPr>
              <w:spacing w:after="120"/>
              <w:ind w:hanging="357"/>
              <w:rPr>
                <w:rFonts w:ascii="Arial" w:hAnsi="Arial" w:cs="Arial"/>
                <w:sz w:val="20"/>
                <w:szCs w:val="20"/>
              </w:rPr>
            </w:pPr>
            <w:r w:rsidRPr="00AB6518">
              <w:rPr>
                <w:rFonts w:ascii="Arial" w:hAnsi="Arial" w:cs="Arial"/>
                <w:sz w:val="20"/>
                <w:szCs w:val="20"/>
              </w:rPr>
              <w:t>They should read the study to find the results specific to each of the hypotheses and insert them into their tables.</w:t>
            </w:r>
          </w:p>
          <w:p w14:paraId="6212E305" w14:textId="086A6774" w:rsidR="00F121ED" w:rsidRPr="0086685C" w:rsidRDefault="00F121ED" w:rsidP="00D047D2">
            <w:pPr>
              <w:spacing w:before="120" w:after="120"/>
              <w:rPr>
                <w:rFonts w:ascii="Arial" w:hAnsi="Arial" w:cs="Arial"/>
                <w:sz w:val="20"/>
                <w:szCs w:val="20"/>
              </w:rPr>
            </w:pPr>
            <w:r w:rsidRPr="0086685C">
              <w:rPr>
                <w:rFonts w:ascii="Arial" w:hAnsi="Arial" w:cs="Arial"/>
                <w:sz w:val="20"/>
                <w:szCs w:val="20"/>
              </w:rPr>
              <w:t>Learners can create f</w:t>
            </w:r>
            <w:r w:rsidR="00B74A95" w:rsidRPr="0086685C">
              <w:rPr>
                <w:rFonts w:ascii="Arial" w:hAnsi="Arial" w:cs="Arial"/>
                <w:sz w:val="20"/>
                <w:szCs w:val="20"/>
              </w:rPr>
              <w:t>las</w:t>
            </w:r>
            <w:r w:rsidRPr="0086685C">
              <w:rPr>
                <w:rFonts w:ascii="Arial" w:hAnsi="Arial" w:cs="Arial"/>
                <w:sz w:val="20"/>
                <w:szCs w:val="20"/>
              </w:rPr>
              <w:t>hcards at</w:t>
            </w:r>
            <w:r w:rsidR="00FB50EF">
              <w:rPr>
                <w:rFonts w:ascii="Arial" w:hAnsi="Arial" w:cs="Arial"/>
                <w:sz w:val="20"/>
                <w:szCs w:val="20"/>
              </w:rPr>
              <w:t>:</w:t>
            </w:r>
            <w:r w:rsidRPr="0086685C">
              <w:rPr>
                <w:rFonts w:ascii="Arial" w:hAnsi="Arial" w:cs="Arial"/>
                <w:sz w:val="20"/>
                <w:szCs w:val="20"/>
              </w:rPr>
              <w:t xml:space="preserve"> </w:t>
            </w:r>
            <w:hyperlink r:id="rId118" w:history="1">
              <w:r w:rsidR="00D047D2" w:rsidRPr="00D047D2">
                <w:rPr>
                  <w:rStyle w:val="Hyperlink"/>
                  <w:rFonts w:ascii="Arial" w:hAnsi="Arial" w:cs="Arial"/>
                  <w:color w:val="4B4B4B"/>
                  <w:sz w:val="20"/>
                  <w:szCs w:val="20"/>
                </w:rPr>
                <w:t>www.kitzkikz.com/flashcards/</w:t>
              </w:r>
            </w:hyperlink>
            <w:r w:rsidRPr="0086685C">
              <w:rPr>
                <w:rFonts w:ascii="Arial" w:hAnsi="Arial" w:cs="Arial"/>
                <w:sz w:val="20"/>
                <w:szCs w:val="20"/>
              </w:rPr>
              <w:t xml:space="preserve"> or using</w:t>
            </w:r>
            <w:r w:rsidR="00FB50EF">
              <w:rPr>
                <w:rFonts w:ascii="Arial" w:hAnsi="Arial" w:cs="Arial"/>
                <w:sz w:val="20"/>
                <w:szCs w:val="20"/>
              </w:rPr>
              <w:t>:</w:t>
            </w:r>
            <w:r w:rsidRPr="0086685C">
              <w:rPr>
                <w:rFonts w:ascii="Arial" w:hAnsi="Arial" w:cs="Arial"/>
                <w:sz w:val="20"/>
                <w:szCs w:val="20"/>
              </w:rPr>
              <w:t xml:space="preserve"> </w:t>
            </w:r>
            <w:hyperlink r:id="rId119" w:history="1">
              <w:r w:rsidRPr="00D047D2">
                <w:rPr>
                  <w:rFonts w:ascii="Arial" w:hAnsi="Arial" w:cs="Arial"/>
                  <w:color w:val="4B4B4B"/>
                  <w:sz w:val="20"/>
                  <w:szCs w:val="20"/>
                  <w:u w:val="single"/>
                </w:rPr>
                <w:t>https://quizlet.com/create-set</w:t>
              </w:r>
            </w:hyperlink>
            <w:r w:rsidRPr="00D047D2">
              <w:rPr>
                <w:rFonts w:ascii="Arial" w:hAnsi="Arial" w:cs="Arial"/>
                <w:color w:val="4B4B4B"/>
                <w:sz w:val="20"/>
                <w:szCs w:val="20"/>
              </w:rPr>
              <w:t xml:space="preserve"> </w:t>
            </w:r>
            <w:r w:rsidRPr="0086685C">
              <w:rPr>
                <w:rFonts w:ascii="Arial" w:hAnsi="Arial" w:cs="Arial"/>
                <w:sz w:val="20"/>
                <w:szCs w:val="20"/>
              </w:rPr>
              <w:t>based on the predictions, the controls, the stages of the procedure, the results</w:t>
            </w:r>
            <w:r w:rsidR="00B74A95" w:rsidRPr="0086685C">
              <w:rPr>
                <w:rFonts w:ascii="Arial" w:hAnsi="Arial" w:cs="Arial"/>
                <w:sz w:val="20"/>
                <w:szCs w:val="20"/>
              </w:rPr>
              <w:t>,</w:t>
            </w:r>
            <w:r w:rsidRPr="0086685C">
              <w:rPr>
                <w:rFonts w:ascii="Arial" w:hAnsi="Arial" w:cs="Arial"/>
                <w:sz w:val="20"/>
                <w:szCs w:val="20"/>
              </w:rPr>
              <w:t xml:space="preserve"> etc. </w:t>
            </w:r>
            <w:r w:rsidR="00725E58" w:rsidRPr="0086685C">
              <w:rPr>
                <w:rFonts w:ascii="Arial" w:hAnsi="Arial" w:cs="Arial"/>
                <w:b/>
                <w:bCs/>
                <w:sz w:val="20"/>
                <w:szCs w:val="20"/>
              </w:rPr>
              <w:t>(I)</w:t>
            </w:r>
          </w:p>
          <w:p w14:paraId="46A48742" w14:textId="0250C035" w:rsidR="00F121ED" w:rsidRPr="0086685C" w:rsidRDefault="00F121ED" w:rsidP="00D047D2">
            <w:pPr>
              <w:autoSpaceDE w:val="0"/>
              <w:autoSpaceDN w:val="0"/>
              <w:adjustRightInd w:val="0"/>
              <w:spacing w:before="120"/>
              <w:rPr>
                <w:rFonts w:ascii="Arial" w:hAnsi="Arial" w:cs="Arial"/>
                <w:color w:val="4A4A4A"/>
                <w:sz w:val="20"/>
                <w:szCs w:val="20"/>
                <w:u w:val="single"/>
                <w:lang w:val="en-US"/>
              </w:rPr>
            </w:pPr>
            <w:r w:rsidRPr="0086685C">
              <w:rPr>
                <w:rFonts w:ascii="Arial" w:hAnsi="Arial" w:cs="Arial"/>
                <w:color w:val="000000"/>
                <w:sz w:val="20"/>
                <w:szCs w:val="20"/>
                <w:lang w:val="en-US"/>
              </w:rPr>
              <w:t>Learners create a true/false exercise on the major learning points from the previous lesson and learners peer-asses</w:t>
            </w:r>
            <w:r w:rsidRPr="0086685C">
              <w:rPr>
                <w:rFonts w:ascii="Arial" w:hAnsi="Arial" w:cs="Arial"/>
                <w:color w:val="000000" w:themeColor="text1"/>
                <w:sz w:val="20"/>
                <w:szCs w:val="20"/>
                <w:lang w:val="en-US"/>
              </w:rPr>
              <w:t>s</w:t>
            </w:r>
            <w:r w:rsidRPr="0086685C">
              <w:rPr>
                <w:rFonts w:ascii="Arial" w:hAnsi="Arial" w:cs="Arial"/>
                <w:color w:val="000000"/>
                <w:sz w:val="20"/>
                <w:szCs w:val="20"/>
                <w:lang w:val="en-US"/>
              </w:rPr>
              <w:t xml:space="preserve"> their ability to recall the salient facts.</w:t>
            </w:r>
            <w:r w:rsidR="00725E58" w:rsidRPr="0086685C">
              <w:rPr>
                <w:rFonts w:ascii="Arial" w:hAnsi="Arial" w:cs="Arial"/>
                <w:b/>
                <w:bCs/>
                <w:color w:val="000000"/>
                <w:sz w:val="20"/>
                <w:szCs w:val="20"/>
                <w:lang w:val="en-US"/>
              </w:rPr>
              <w:t xml:space="preserve"> (F)</w:t>
            </w:r>
          </w:p>
        </w:tc>
      </w:tr>
      <w:tr w:rsidR="00F121ED" w:rsidRPr="00F121ED" w14:paraId="0E2F7E67"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2162A29E" w14:textId="740790E8" w:rsidR="00F121ED" w:rsidRDefault="00F121ED" w:rsidP="00B87D8D">
            <w:pPr>
              <w:spacing w:after="120"/>
              <w:rPr>
                <w:rFonts w:ascii="Arial" w:hAnsi="Arial" w:cs="Arial"/>
                <w:sz w:val="20"/>
                <w:szCs w:val="20"/>
              </w:rPr>
            </w:pPr>
            <w:r w:rsidRPr="00F121ED">
              <w:rPr>
                <w:rFonts w:ascii="Arial" w:hAnsi="Arial" w:cs="Arial"/>
                <w:sz w:val="20"/>
                <w:szCs w:val="20"/>
              </w:rPr>
              <w:t xml:space="preserve">Bandura et al (aggression) </w:t>
            </w:r>
            <w:r w:rsidR="002E0540">
              <w:rPr>
                <w:rFonts w:ascii="Arial" w:hAnsi="Arial" w:cs="Arial"/>
                <w:sz w:val="20"/>
                <w:szCs w:val="20"/>
              </w:rPr>
              <w:t>–</w:t>
            </w:r>
            <w:r w:rsidR="002E0540" w:rsidRPr="002E0540">
              <w:rPr>
                <w:rFonts w:ascii="Arial" w:hAnsi="Arial" w:cs="Arial"/>
                <w:sz w:val="20"/>
                <w:szCs w:val="20"/>
              </w:rPr>
              <w:t xml:space="preserve"> evalua</w:t>
            </w:r>
            <w:r w:rsidR="002E0540">
              <w:rPr>
                <w:rFonts w:ascii="Arial" w:hAnsi="Arial" w:cs="Arial"/>
                <w:sz w:val="20"/>
                <w:szCs w:val="20"/>
              </w:rPr>
              <w:t>tion</w:t>
            </w:r>
          </w:p>
          <w:p w14:paraId="60055566" w14:textId="6CAD69B5" w:rsidR="00F121ED" w:rsidRPr="00F121ED" w:rsidRDefault="00F121ED" w:rsidP="00B87D8D">
            <w:pPr>
              <w:numPr>
                <w:ilvl w:val="0"/>
                <w:numId w:val="67"/>
              </w:numPr>
              <w:ind w:left="284" w:hanging="284"/>
              <w:rPr>
                <w:rFonts w:ascii="Arial" w:hAnsi="Arial" w:cs="Arial"/>
                <w:sz w:val="20"/>
                <w:szCs w:val="20"/>
              </w:rPr>
            </w:pPr>
            <w:r w:rsidRPr="00F121ED">
              <w:rPr>
                <w:rFonts w:ascii="Arial" w:hAnsi="Arial" w:cs="Arial"/>
                <w:sz w:val="20"/>
                <w:szCs w:val="20"/>
              </w:rPr>
              <w:t>Nature</w:t>
            </w:r>
            <w:r w:rsidR="002E0540">
              <w:rPr>
                <w:rFonts w:ascii="Arial" w:hAnsi="Arial" w:cs="Arial"/>
                <w:sz w:val="20"/>
                <w:szCs w:val="20"/>
              </w:rPr>
              <w:t xml:space="preserve"> versus n</w:t>
            </w:r>
            <w:r w:rsidRPr="00F121ED">
              <w:rPr>
                <w:rFonts w:ascii="Arial" w:hAnsi="Arial" w:cs="Arial"/>
                <w:sz w:val="20"/>
                <w:szCs w:val="20"/>
              </w:rPr>
              <w:t xml:space="preserve">urture </w:t>
            </w:r>
            <w:r w:rsidR="002E0540">
              <w:rPr>
                <w:rFonts w:ascii="Arial" w:hAnsi="Arial" w:cs="Arial"/>
                <w:sz w:val="20"/>
                <w:szCs w:val="20"/>
              </w:rPr>
              <w:t>d</w:t>
            </w:r>
            <w:r w:rsidRPr="00F121ED">
              <w:rPr>
                <w:rFonts w:ascii="Arial" w:hAnsi="Arial" w:cs="Arial"/>
                <w:sz w:val="20"/>
                <w:szCs w:val="20"/>
              </w:rPr>
              <w:t>ebate</w:t>
            </w:r>
          </w:p>
          <w:p w14:paraId="4EC5EE06" w14:textId="77777777" w:rsidR="00F121ED" w:rsidRDefault="00F121ED" w:rsidP="00B87D8D">
            <w:pPr>
              <w:numPr>
                <w:ilvl w:val="0"/>
                <w:numId w:val="67"/>
              </w:numPr>
              <w:ind w:left="284" w:hanging="284"/>
              <w:rPr>
                <w:rFonts w:ascii="Arial" w:hAnsi="Arial" w:cs="Arial"/>
                <w:sz w:val="20"/>
                <w:szCs w:val="20"/>
              </w:rPr>
            </w:pPr>
            <w:r w:rsidRPr="00F121ED">
              <w:rPr>
                <w:rFonts w:ascii="Arial" w:hAnsi="Arial" w:cs="Arial"/>
                <w:sz w:val="20"/>
                <w:szCs w:val="20"/>
              </w:rPr>
              <w:t>Application of psychology to everyday life</w:t>
            </w:r>
          </w:p>
          <w:p w14:paraId="1284F24D" w14:textId="77777777" w:rsidR="00725E58" w:rsidRPr="00F121ED" w:rsidRDefault="00725E58" w:rsidP="00B87D8D">
            <w:pPr>
              <w:spacing w:before="120" w:after="120"/>
              <w:rPr>
                <w:rFonts w:ascii="Arial" w:hAnsi="Arial" w:cs="Arial"/>
                <w:b/>
                <w:bCs/>
                <w:color w:val="E21951"/>
                <w:sz w:val="20"/>
                <w:szCs w:val="20"/>
              </w:rPr>
            </w:pPr>
            <w:r w:rsidRPr="00F121ED">
              <w:rPr>
                <w:rFonts w:ascii="Arial" w:hAnsi="Arial" w:cs="Arial"/>
                <w:b/>
                <w:bCs/>
                <w:color w:val="E21951"/>
                <w:sz w:val="20"/>
                <w:szCs w:val="20"/>
              </w:rPr>
              <w:t>KC1</w:t>
            </w:r>
          </w:p>
          <w:p w14:paraId="11501E3C" w14:textId="77777777" w:rsidR="00725E58" w:rsidRPr="00F121ED" w:rsidRDefault="00725E58" w:rsidP="00B87D8D">
            <w:pPr>
              <w:spacing w:before="120" w:after="120"/>
              <w:rPr>
                <w:rFonts w:ascii="Arial" w:hAnsi="Arial" w:cs="Arial"/>
                <w:b/>
                <w:bCs/>
                <w:color w:val="E21951"/>
                <w:sz w:val="20"/>
                <w:szCs w:val="20"/>
              </w:rPr>
            </w:pPr>
            <w:r w:rsidRPr="00F121ED">
              <w:rPr>
                <w:rFonts w:ascii="Arial" w:hAnsi="Arial" w:cs="Arial"/>
                <w:b/>
                <w:bCs/>
                <w:color w:val="E21951"/>
                <w:sz w:val="20"/>
                <w:szCs w:val="20"/>
              </w:rPr>
              <w:t>KC2</w:t>
            </w:r>
          </w:p>
          <w:p w14:paraId="49A4A85B" w14:textId="77777777" w:rsidR="00725E58" w:rsidRPr="00F121ED" w:rsidRDefault="00725E58" w:rsidP="00B87D8D">
            <w:pPr>
              <w:spacing w:before="120" w:after="120"/>
              <w:rPr>
                <w:rFonts w:ascii="Arial" w:hAnsi="Arial" w:cs="Arial"/>
                <w:b/>
                <w:bCs/>
                <w:color w:val="E21951"/>
                <w:sz w:val="20"/>
                <w:szCs w:val="20"/>
              </w:rPr>
            </w:pPr>
            <w:r w:rsidRPr="00F121ED">
              <w:rPr>
                <w:rFonts w:ascii="Arial" w:hAnsi="Arial" w:cs="Arial"/>
                <w:b/>
                <w:bCs/>
                <w:color w:val="E21951"/>
                <w:sz w:val="20"/>
                <w:szCs w:val="20"/>
              </w:rPr>
              <w:t>KC3</w:t>
            </w:r>
          </w:p>
          <w:p w14:paraId="47AA0744" w14:textId="1AC4C00F" w:rsidR="00725E58" w:rsidRPr="00F121ED" w:rsidRDefault="00725E58" w:rsidP="00C640FC">
            <w:pPr>
              <w:spacing w:before="120"/>
              <w:rPr>
                <w:rFonts w:ascii="Arial" w:hAnsi="Arial" w:cs="Arial"/>
                <w:sz w:val="20"/>
                <w:szCs w:val="20"/>
              </w:rPr>
            </w:pPr>
            <w:r w:rsidRPr="00F121ED">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0E5940B" w14:textId="77777777" w:rsidR="00F121ED" w:rsidRPr="00F121ED" w:rsidRDefault="00F121ED" w:rsidP="00B87D8D">
            <w:pPr>
              <w:widowControl w:val="0"/>
              <w:autoSpaceDE w:val="0"/>
              <w:autoSpaceDN w:val="0"/>
              <w:adjustRightInd w:val="0"/>
              <w:spacing w:after="120"/>
              <w:rPr>
                <w:rFonts w:ascii="Arial" w:hAnsi="Arial" w:cs="Arial"/>
                <w:sz w:val="20"/>
                <w:szCs w:val="20"/>
              </w:rPr>
            </w:pPr>
            <w:r w:rsidRPr="00F121ED">
              <w:rPr>
                <w:rFonts w:ascii="Arial" w:hAnsi="Arial" w:cs="Arial"/>
                <w:sz w:val="20"/>
                <w:szCs w:val="20"/>
              </w:rPr>
              <w:t>Learners can describe and explain the results, relate them to Social Learning Theory and apply them.</w:t>
            </w:r>
          </w:p>
          <w:p w14:paraId="15B35033" w14:textId="77777777" w:rsidR="00F121ED" w:rsidRPr="00F121ED" w:rsidRDefault="00F121ED" w:rsidP="00B87D8D">
            <w:pPr>
              <w:spacing w:before="120"/>
              <w:rPr>
                <w:rFonts w:ascii="Arial" w:hAnsi="Arial" w:cs="Arial"/>
                <w:sz w:val="20"/>
                <w:szCs w:val="20"/>
              </w:rPr>
            </w:pPr>
            <w:r w:rsidRPr="00F121ED">
              <w:rPr>
                <w:rFonts w:ascii="Arial" w:hAnsi="Arial" w:cs="Arial"/>
                <w:sz w:val="20"/>
                <w:szCs w:val="20"/>
              </w:rPr>
              <w:t>Learners practise their evaluation skills and can identify and illustrate the major evaluative issues evident in the study.</w:t>
            </w:r>
          </w:p>
        </w:tc>
        <w:tc>
          <w:tcPr>
            <w:tcW w:w="10200" w:type="dxa"/>
            <w:tcBorders>
              <w:top w:val="single" w:sz="4" w:space="0" w:color="E21951"/>
              <w:left w:val="single" w:sz="4" w:space="0" w:color="E21951"/>
              <w:bottom w:val="single" w:sz="4" w:space="0" w:color="E21951"/>
              <w:right w:val="single" w:sz="4" w:space="0" w:color="E21951"/>
            </w:tcBorders>
          </w:tcPr>
          <w:p w14:paraId="1B187B43" w14:textId="750F7FDD" w:rsidR="00F121ED" w:rsidRPr="0086685C" w:rsidRDefault="00F121ED" w:rsidP="00AB6518">
            <w:pPr>
              <w:spacing w:after="120"/>
              <w:rPr>
                <w:rFonts w:ascii="Arial" w:hAnsi="Arial" w:cs="Arial"/>
                <w:sz w:val="20"/>
                <w:szCs w:val="20"/>
              </w:rPr>
            </w:pPr>
            <w:r w:rsidRPr="0086685C">
              <w:rPr>
                <w:rFonts w:ascii="Arial" w:hAnsi="Arial" w:cs="Arial"/>
                <w:sz w:val="20"/>
                <w:szCs w:val="20"/>
              </w:rPr>
              <w:t>Learners complete the self-assessment activity available at</w:t>
            </w:r>
            <w:r w:rsidR="00FB50EF">
              <w:rPr>
                <w:rFonts w:ascii="Arial" w:hAnsi="Arial" w:cs="Arial"/>
                <w:sz w:val="20"/>
                <w:szCs w:val="20"/>
              </w:rPr>
              <w:t>:</w:t>
            </w:r>
            <w:r w:rsidRPr="0086685C">
              <w:rPr>
                <w:rFonts w:ascii="Arial" w:hAnsi="Arial" w:cs="Arial"/>
                <w:sz w:val="20"/>
                <w:szCs w:val="20"/>
              </w:rPr>
              <w:t xml:space="preserve"> </w:t>
            </w:r>
            <w:hyperlink r:id="rId120" w:history="1">
              <w:r w:rsidR="00AB6518" w:rsidRPr="00AB6518">
                <w:rPr>
                  <w:rStyle w:val="Hyperlink"/>
                  <w:rFonts w:ascii="Arial" w:hAnsi="Arial" w:cs="Arial"/>
                  <w:color w:val="4B4B4B"/>
                  <w:sz w:val="20"/>
                  <w:szCs w:val="20"/>
                </w:rPr>
                <w:t>www.holah.karoo.net/banduramultiple.htm</w:t>
              </w:r>
            </w:hyperlink>
            <w:r w:rsidRPr="0086685C">
              <w:rPr>
                <w:rFonts w:ascii="Arial" w:hAnsi="Arial" w:cs="Arial"/>
                <w:sz w:val="20"/>
                <w:szCs w:val="20"/>
              </w:rPr>
              <w:t xml:space="preserve"> to test their ability to recall the salient details. </w:t>
            </w:r>
            <w:r w:rsidR="00725E58" w:rsidRPr="0086685C">
              <w:rPr>
                <w:rFonts w:ascii="Arial" w:hAnsi="Arial" w:cs="Arial"/>
                <w:b/>
                <w:bCs/>
                <w:sz w:val="20"/>
                <w:szCs w:val="20"/>
              </w:rPr>
              <w:t>(F)</w:t>
            </w:r>
          </w:p>
          <w:p w14:paraId="7336408E" w14:textId="53822E91" w:rsidR="00F121ED" w:rsidRPr="0086685C" w:rsidRDefault="00725E58" w:rsidP="00AB6518">
            <w:pPr>
              <w:spacing w:before="120" w:after="120"/>
              <w:rPr>
                <w:rFonts w:ascii="Arial" w:hAnsi="Arial" w:cs="Arial"/>
                <w:sz w:val="20"/>
                <w:szCs w:val="20"/>
              </w:rPr>
            </w:pPr>
            <w:r>
              <w:rPr>
                <w:rFonts w:ascii="Arial" w:hAnsi="Arial" w:cs="Arial"/>
                <w:sz w:val="20"/>
                <w:szCs w:val="20"/>
              </w:rPr>
              <w:t>L</w:t>
            </w:r>
            <w:r w:rsidR="00F121ED" w:rsidRPr="0086685C">
              <w:rPr>
                <w:rFonts w:ascii="Arial" w:hAnsi="Arial" w:cs="Arial"/>
                <w:sz w:val="20"/>
                <w:szCs w:val="20"/>
              </w:rPr>
              <w:t xml:space="preserve">earners recall the </w:t>
            </w:r>
            <w:r w:rsidR="00073A95">
              <w:rPr>
                <w:rFonts w:ascii="Arial" w:hAnsi="Arial" w:cs="Arial"/>
                <w:sz w:val="20"/>
                <w:szCs w:val="20"/>
              </w:rPr>
              <w:t>four</w:t>
            </w:r>
            <w:r w:rsidR="00F121ED" w:rsidRPr="0086685C">
              <w:rPr>
                <w:rFonts w:ascii="Arial" w:hAnsi="Arial" w:cs="Arial"/>
                <w:sz w:val="20"/>
                <w:szCs w:val="20"/>
              </w:rPr>
              <w:t xml:space="preserve"> predictions and the respective findings.</w:t>
            </w:r>
            <w:r w:rsidRPr="0086685C">
              <w:rPr>
                <w:rFonts w:ascii="Arial" w:hAnsi="Arial" w:cs="Arial"/>
                <w:b/>
                <w:bCs/>
                <w:sz w:val="20"/>
                <w:szCs w:val="20"/>
              </w:rPr>
              <w:t xml:space="preserve"> (F)</w:t>
            </w:r>
          </w:p>
          <w:p w14:paraId="5131D46C" w14:textId="4106314E" w:rsidR="00F121ED" w:rsidRPr="0086685C" w:rsidRDefault="00725E58" w:rsidP="00AB6518">
            <w:pPr>
              <w:spacing w:before="120" w:after="120"/>
              <w:rPr>
                <w:rFonts w:ascii="Arial" w:hAnsi="Arial" w:cs="Arial"/>
                <w:sz w:val="20"/>
                <w:szCs w:val="20"/>
              </w:rPr>
            </w:pPr>
            <w:r>
              <w:rPr>
                <w:rFonts w:ascii="Arial" w:hAnsi="Arial" w:cs="Arial"/>
                <w:sz w:val="20"/>
                <w:szCs w:val="20"/>
              </w:rPr>
              <w:t>L</w:t>
            </w:r>
            <w:r w:rsidR="00F121ED" w:rsidRPr="0086685C">
              <w:rPr>
                <w:rFonts w:ascii="Arial" w:hAnsi="Arial" w:cs="Arial"/>
                <w:sz w:val="20"/>
                <w:szCs w:val="20"/>
              </w:rPr>
              <w:t>earners categorise each in relation to the nature v</w:t>
            </w:r>
            <w:r w:rsidR="00B02E12">
              <w:rPr>
                <w:rFonts w:ascii="Arial" w:hAnsi="Arial" w:cs="Arial"/>
                <w:sz w:val="20"/>
                <w:szCs w:val="20"/>
              </w:rPr>
              <w:t>ersus</w:t>
            </w:r>
            <w:r w:rsidR="00F121ED" w:rsidRPr="0086685C">
              <w:rPr>
                <w:rFonts w:ascii="Arial" w:hAnsi="Arial" w:cs="Arial"/>
                <w:sz w:val="20"/>
                <w:szCs w:val="20"/>
              </w:rPr>
              <w:t xml:space="preserve"> nurture debate and discuss. Add/indicate these into their table of results.</w:t>
            </w:r>
          </w:p>
          <w:p w14:paraId="785651ED" w14:textId="42CDC9CE" w:rsidR="00F121ED" w:rsidRPr="0086685C" w:rsidRDefault="00F121ED" w:rsidP="00AB6518">
            <w:pPr>
              <w:autoSpaceDE w:val="0"/>
              <w:autoSpaceDN w:val="0"/>
              <w:adjustRightInd w:val="0"/>
              <w:spacing w:before="120" w:after="120"/>
              <w:rPr>
                <w:rFonts w:ascii="Arial" w:hAnsi="Arial" w:cs="Arial"/>
                <w:color w:val="000000"/>
                <w:sz w:val="20"/>
                <w:szCs w:val="20"/>
                <w:lang w:val="en-US"/>
              </w:rPr>
            </w:pPr>
            <w:r w:rsidRPr="0086685C">
              <w:rPr>
                <w:rFonts w:ascii="Arial" w:hAnsi="Arial" w:cs="Arial"/>
                <w:b/>
                <w:bCs/>
                <w:color w:val="000000"/>
                <w:sz w:val="20"/>
                <w:szCs w:val="20"/>
                <w:lang w:val="en-US"/>
              </w:rPr>
              <w:t xml:space="preserve">Extension </w:t>
            </w:r>
            <w:r w:rsidR="00184170" w:rsidRPr="0086685C">
              <w:rPr>
                <w:rFonts w:ascii="Arial" w:hAnsi="Arial" w:cs="Arial"/>
                <w:b/>
                <w:bCs/>
                <w:color w:val="000000"/>
                <w:sz w:val="20"/>
                <w:szCs w:val="20"/>
                <w:lang w:val="en-US"/>
              </w:rPr>
              <w:t>a</w:t>
            </w:r>
            <w:r w:rsidRPr="0086685C">
              <w:rPr>
                <w:rFonts w:ascii="Arial" w:hAnsi="Arial" w:cs="Arial"/>
                <w:b/>
                <w:bCs/>
                <w:color w:val="000000"/>
                <w:sz w:val="20"/>
                <w:szCs w:val="20"/>
                <w:lang w:val="en-US"/>
              </w:rPr>
              <w:t>ctivity:</w:t>
            </w:r>
            <w:r w:rsidRPr="0086685C">
              <w:rPr>
                <w:rFonts w:ascii="Arial" w:hAnsi="Arial" w:cs="Arial"/>
                <w:color w:val="000000"/>
                <w:sz w:val="20"/>
                <w:szCs w:val="20"/>
                <w:lang w:val="en-US"/>
              </w:rPr>
              <w:t xml:space="preserve"> </w:t>
            </w:r>
            <w:r w:rsidR="00AB6518">
              <w:rPr>
                <w:rFonts w:ascii="Arial" w:hAnsi="Arial" w:cs="Arial"/>
                <w:color w:val="000000"/>
                <w:sz w:val="20"/>
                <w:szCs w:val="20"/>
                <w:lang w:val="en-US"/>
              </w:rPr>
              <w:t>l</w:t>
            </w:r>
            <w:r w:rsidRPr="0086685C">
              <w:rPr>
                <w:rFonts w:ascii="Arial" w:hAnsi="Arial" w:cs="Arial"/>
                <w:color w:val="000000"/>
                <w:sz w:val="20"/>
                <w:szCs w:val="20"/>
                <w:lang w:val="en-US"/>
              </w:rPr>
              <w:t>earners consider the extent to which results overall support or reject SLT.</w:t>
            </w:r>
          </w:p>
          <w:p w14:paraId="53646E69" w14:textId="05D42DDD" w:rsidR="00F121ED" w:rsidRPr="001F7373" w:rsidRDefault="00F121ED" w:rsidP="001F7373">
            <w:pPr>
              <w:autoSpaceDE w:val="0"/>
              <w:autoSpaceDN w:val="0"/>
              <w:adjustRightInd w:val="0"/>
              <w:spacing w:before="120" w:after="120"/>
              <w:rPr>
                <w:rFonts w:ascii="Arial" w:hAnsi="Arial" w:cs="Arial"/>
                <w:color w:val="000000"/>
                <w:sz w:val="20"/>
                <w:szCs w:val="20"/>
                <w:lang w:val="en-US"/>
              </w:rPr>
            </w:pPr>
            <w:r w:rsidRPr="0086685C">
              <w:rPr>
                <w:rFonts w:ascii="Arial" w:hAnsi="Arial" w:cs="Arial"/>
                <w:b/>
                <w:bCs/>
                <w:color w:val="000000"/>
                <w:sz w:val="20"/>
                <w:szCs w:val="20"/>
                <w:lang w:val="en-US"/>
              </w:rPr>
              <w:t xml:space="preserve">Extension </w:t>
            </w:r>
            <w:r w:rsidR="00184170" w:rsidRPr="0086685C">
              <w:rPr>
                <w:rFonts w:ascii="Arial" w:hAnsi="Arial" w:cs="Arial"/>
                <w:b/>
                <w:bCs/>
                <w:color w:val="000000"/>
                <w:sz w:val="20"/>
                <w:szCs w:val="20"/>
                <w:lang w:val="en-US"/>
              </w:rPr>
              <w:t>a</w:t>
            </w:r>
            <w:r w:rsidRPr="0086685C">
              <w:rPr>
                <w:rFonts w:ascii="Arial" w:hAnsi="Arial" w:cs="Arial"/>
                <w:b/>
                <w:bCs/>
                <w:color w:val="000000"/>
                <w:sz w:val="20"/>
                <w:szCs w:val="20"/>
                <w:lang w:val="en-US"/>
              </w:rPr>
              <w:t>ctivity:</w:t>
            </w:r>
            <w:r w:rsidRPr="0086685C">
              <w:rPr>
                <w:rFonts w:ascii="Arial" w:hAnsi="Arial" w:cs="Arial"/>
                <w:color w:val="000000"/>
                <w:sz w:val="20"/>
                <w:szCs w:val="20"/>
                <w:lang w:val="en-US"/>
              </w:rPr>
              <w:t xml:space="preserve"> </w:t>
            </w:r>
            <w:r w:rsidR="00AB6518">
              <w:rPr>
                <w:rFonts w:ascii="Arial" w:hAnsi="Arial" w:cs="Arial"/>
                <w:color w:val="000000"/>
                <w:sz w:val="20"/>
                <w:szCs w:val="20"/>
                <w:lang w:val="en-US"/>
              </w:rPr>
              <w:t>u</w:t>
            </w:r>
            <w:r w:rsidRPr="0086685C">
              <w:rPr>
                <w:rFonts w:ascii="Arial" w:hAnsi="Arial" w:cs="Arial"/>
                <w:color w:val="000000"/>
                <w:sz w:val="20"/>
                <w:szCs w:val="20"/>
                <w:lang w:val="en-US"/>
              </w:rPr>
              <w:t>sing previous knowledge and understanding and the PEEL template/table, learners evaluate the study, identifying and illustrating the strengths and weaknesses. Ensure all the major strengths and weaknesses are present including the application of psychology to everyday life; individual and situational explanations; the nature versus nurture debate and the use of children in psychological research</w:t>
            </w:r>
            <w:r w:rsidR="001F7373">
              <w:rPr>
                <w:rFonts w:ascii="Arial" w:hAnsi="Arial" w:cs="Arial"/>
                <w:color w:val="000000"/>
                <w:sz w:val="20"/>
                <w:szCs w:val="20"/>
                <w:lang w:val="en-US"/>
              </w:rPr>
              <w:t xml:space="preserve"> </w:t>
            </w:r>
            <w:r w:rsidRPr="0086685C">
              <w:rPr>
                <w:rFonts w:ascii="Arial" w:hAnsi="Arial" w:cs="Arial"/>
                <w:sz w:val="20"/>
                <w:szCs w:val="20"/>
              </w:rPr>
              <w:t>and appropriately illustrated with study related material.</w:t>
            </w:r>
          </w:p>
          <w:p w14:paraId="632ABB12" w14:textId="1A0203DD" w:rsidR="00F121ED" w:rsidRPr="0086685C" w:rsidRDefault="00F121ED" w:rsidP="007C433C">
            <w:pPr>
              <w:autoSpaceDE w:val="0"/>
              <w:autoSpaceDN w:val="0"/>
              <w:adjustRightInd w:val="0"/>
              <w:spacing w:before="120"/>
              <w:rPr>
                <w:rFonts w:ascii="Arial" w:hAnsi="Arial" w:cs="Arial"/>
                <w:color w:val="000000"/>
                <w:sz w:val="20"/>
                <w:szCs w:val="20"/>
                <w:lang w:val="en-US"/>
              </w:rPr>
            </w:pPr>
            <w:r w:rsidRPr="0086685C">
              <w:rPr>
                <w:rFonts w:ascii="Arial" w:hAnsi="Arial" w:cs="Arial"/>
                <w:b/>
                <w:bCs/>
                <w:color w:val="000000"/>
                <w:sz w:val="20"/>
                <w:szCs w:val="20"/>
                <w:lang w:val="en-US"/>
              </w:rPr>
              <w:t xml:space="preserve">Extension </w:t>
            </w:r>
            <w:r w:rsidR="00184170" w:rsidRPr="0086685C">
              <w:rPr>
                <w:rFonts w:ascii="Arial" w:hAnsi="Arial" w:cs="Arial"/>
                <w:b/>
                <w:bCs/>
                <w:color w:val="000000"/>
                <w:sz w:val="20"/>
                <w:szCs w:val="20"/>
                <w:lang w:val="en-US"/>
              </w:rPr>
              <w:t>a</w:t>
            </w:r>
            <w:r w:rsidRPr="0086685C">
              <w:rPr>
                <w:rFonts w:ascii="Arial" w:hAnsi="Arial" w:cs="Arial"/>
                <w:b/>
                <w:bCs/>
                <w:color w:val="000000"/>
                <w:sz w:val="20"/>
                <w:szCs w:val="20"/>
                <w:lang w:val="en-US"/>
              </w:rPr>
              <w:t>ctivity:</w:t>
            </w:r>
            <w:r w:rsidRPr="0086685C">
              <w:rPr>
                <w:rFonts w:ascii="Arial" w:hAnsi="Arial" w:cs="Arial"/>
                <w:color w:val="000000"/>
                <w:sz w:val="20"/>
                <w:szCs w:val="20"/>
                <w:lang w:val="en-US"/>
              </w:rPr>
              <w:t xml:space="preserve"> </w:t>
            </w:r>
            <w:r w:rsidR="001F7373">
              <w:rPr>
                <w:rFonts w:ascii="Arial" w:hAnsi="Arial" w:cs="Arial"/>
                <w:color w:val="000000"/>
                <w:sz w:val="20"/>
                <w:szCs w:val="20"/>
                <w:lang w:val="en-US"/>
              </w:rPr>
              <w:t>l</w:t>
            </w:r>
            <w:r w:rsidRPr="0086685C">
              <w:rPr>
                <w:rFonts w:ascii="Arial" w:hAnsi="Arial" w:cs="Arial"/>
                <w:color w:val="000000"/>
                <w:sz w:val="20"/>
                <w:szCs w:val="20"/>
                <w:lang w:val="en-US"/>
              </w:rPr>
              <w:t>earners discuss and consider the implications of these findings in relation to:</w:t>
            </w:r>
          </w:p>
          <w:p w14:paraId="79579586" w14:textId="47E0A633" w:rsidR="00F121ED" w:rsidRPr="0086685C" w:rsidRDefault="00184170" w:rsidP="00D072C3">
            <w:pPr>
              <w:numPr>
                <w:ilvl w:val="0"/>
                <w:numId w:val="22"/>
              </w:numPr>
              <w:autoSpaceDE w:val="0"/>
              <w:autoSpaceDN w:val="0"/>
              <w:adjustRightInd w:val="0"/>
              <w:rPr>
                <w:rFonts w:ascii="Arial" w:hAnsi="Arial" w:cs="Arial"/>
                <w:color w:val="000000"/>
                <w:sz w:val="20"/>
                <w:szCs w:val="20"/>
                <w:lang w:val="en-US"/>
              </w:rPr>
            </w:pPr>
            <w:r w:rsidRPr="0086685C">
              <w:rPr>
                <w:rFonts w:ascii="Arial" w:hAnsi="Arial" w:cs="Arial"/>
                <w:color w:val="000000"/>
                <w:sz w:val="20"/>
                <w:szCs w:val="20"/>
                <w:lang w:val="en-US"/>
              </w:rPr>
              <w:t>P</w:t>
            </w:r>
            <w:r w:rsidR="00F121ED" w:rsidRPr="0086685C">
              <w:rPr>
                <w:rFonts w:ascii="Arial" w:hAnsi="Arial" w:cs="Arial"/>
                <w:color w:val="000000"/>
                <w:sz w:val="20"/>
                <w:szCs w:val="20"/>
                <w:lang w:val="en-US"/>
              </w:rPr>
              <w:t>arenting</w:t>
            </w:r>
          </w:p>
          <w:p w14:paraId="30103CC7" w14:textId="77777777" w:rsidR="00F121ED" w:rsidRPr="0086685C" w:rsidRDefault="00F121ED" w:rsidP="00D072C3">
            <w:pPr>
              <w:numPr>
                <w:ilvl w:val="0"/>
                <w:numId w:val="22"/>
              </w:numPr>
              <w:autoSpaceDE w:val="0"/>
              <w:autoSpaceDN w:val="0"/>
              <w:adjustRightInd w:val="0"/>
              <w:rPr>
                <w:rFonts w:ascii="Arial" w:hAnsi="Arial" w:cs="Arial"/>
                <w:color w:val="000000"/>
                <w:sz w:val="20"/>
                <w:szCs w:val="20"/>
                <w:lang w:val="en-US"/>
              </w:rPr>
            </w:pPr>
            <w:r w:rsidRPr="0086685C">
              <w:rPr>
                <w:rFonts w:ascii="Arial" w:hAnsi="Arial" w:cs="Arial"/>
                <w:color w:val="000000"/>
                <w:sz w:val="20"/>
                <w:szCs w:val="20"/>
                <w:lang w:val="en-US"/>
              </w:rPr>
              <w:t>TV censorship</w:t>
            </w:r>
          </w:p>
          <w:p w14:paraId="79F864F2" w14:textId="77777777" w:rsidR="00F121ED" w:rsidRPr="0086685C" w:rsidRDefault="00F121ED" w:rsidP="00D072C3">
            <w:pPr>
              <w:numPr>
                <w:ilvl w:val="0"/>
                <w:numId w:val="22"/>
              </w:numPr>
              <w:autoSpaceDE w:val="0"/>
              <w:autoSpaceDN w:val="0"/>
              <w:adjustRightInd w:val="0"/>
              <w:rPr>
                <w:rFonts w:ascii="Arial" w:hAnsi="Arial" w:cs="Arial"/>
                <w:color w:val="000000"/>
                <w:sz w:val="20"/>
                <w:szCs w:val="20"/>
                <w:lang w:val="en-US"/>
              </w:rPr>
            </w:pPr>
            <w:r w:rsidRPr="0086685C">
              <w:rPr>
                <w:rFonts w:ascii="Arial" w:hAnsi="Arial" w:cs="Arial"/>
                <w:color w:val="000000"/>
                <w:sz w:val="20"/>
                <w:szCs w:val="20"/>
                <w:lang w:val="en-US"/>
              </w:rPr>
              <w:lastRenderedPageBreak/>
              <w:t>Education.</w:t>
            </w:r>
          </w:p>
          <w:p w14:paraId="0F9015B6" w14:textId="5A5B0216" w:rsidR="00F121ED" w:rsidRPr="0086685C" w:rsidRDefault="00184170" w:rsidP="00AB6518">
            <w:pPr>
              <w:autoSpaceDE w:val="0"/>
              <w:autoSpaceDN w:val="0"/>
              <w:adjustRightInd w:val="0"/>
              <w:spacing w:before="120" w:after="120"/>
              <w:rPr>
                <w:rFonts w:ascii="Arial" w:hAnsi="Arial" w:cs="Arial"/>
                <w:color w:val="000000"/>
                <w:sz w:val="20"/>
                <w:szCs w:val="20"/>
                <w:lang w:val="en-US"/>
              </w:rPr>
            </w:pPr>
            <w:r w:rsidRPr="0086685C">
              <w:rPr>
                <w:rFonts w:ascii="Arial" w:hAnsi="Arial" w:cs="Arial"/>
                <w:color w:val="000000"/>
                <w:sz w:val="20"/>
                <w:szCs w:val="20"/>
                <w:lang w:val="en-US"/>
              </w:rPr>
              <w:t>a</w:t>
            </w:r>
            <w:r w:rsidR="00F121ED" w:rsidRPr="0086685C">
              <w:rPr>
                <w:rFonts w:ascii="Arial" w:hAnsi="Arial" w:cs="Arial"/>
                <w:color w:val="000000"/>
                <w:sz w:val="20"/>
                <w:szCs w:val="20"/>
                <w:lang w:val="en-US"/>
              </w:rPr>
              <w:t>nd share ideas regarding the application of these findings to everyday life.</w:t>
            </w:r>
          </w:p>
          <w:p w14:paraId="2D7985C7" w14:textId="6C6ED1E6" w:rsidR="00F121ED" w:rsidRPr="0086685C" w:rsidRDefault="00F121ED" w:rsidP="00AB6518">
            <w:pPr>
              <w:spacing w:before="120" w:after="120"/>
              <w:rPr>
                <w:rFonts w:ascii="Arial" w:hAnsi="Arial" w:cs="Arial"/>
                <w:sz w:val="20"/>
                <w:szCs w:val="20"/>
              </w:rPr>
            </w:pPr>
            <w:r w:rsidRPr="0086685C">
              <w:rPr>
                <w:rFonts w:ascii="Arial" w:hAnsi="Arial" w:cs="Arial"/>
                <w:sz w:val="20"/>
                <w:szCs w:val="20"/>
              </w:rPr>
              <w:t xml:space="preserve">Learners complete a Paper 1 question where they have to evaluate a study on the basis of </w:t>
            </w:r>
            <w:r w:rsidRPr="0086685C">
              <w:rPr>
                <w:rFonts w:ascii="Arial" w:hAnsi="Arial" w:cs="Arial"/>
                <w:b/>
                <w:sz w:val="20"/>
                <w:szCs w:val="20"/>
              </w:rPr>
              <w:t>two</w:t>
            </w:r>
            <w:r w:rsidRPr="0086685C">
              <w:rPr>
                <w:rFonts w:ascii="Arial" w:hAnsi="Arial" w:cs="Arial"/>
                <w:sz w:val="20"/>
                <w:szCs w:val="20"/>
              </w:rPr>
              <w:t xml:space="preserve"> strengths and</w:t>
            </w:r>
            <w:r w:rsidRPr="0086685C">
              <w:rPr>
                <w:rFonts w:ascii="Arial" w:hAnsi="Arial" w:cs="Arial"/>
                <w:b/>
                <w:sz w:val="20"/>
                <w:szCs w:val="20"/>
              </w:rPr>
              <w:t xml:space="preserve"> two</w:t>
            </w:r>
            <w:r w:rsidRPr="0086685C">
              <w:rPr>
                <w:rFonts w:ascii="Arial" w:hAnsi="Arial" w:cs="Arial"/>
                <w:sz w:val="20"/>
                <w:szCs w:val="20"/>
              </w:rPr>
              <w:t xml:space="preserve"> weaknesses. They should complete this in timed conditions and pass to a partner for peer marking exercise.</w:t>
            </w:r>
            <w:r w:rsidR="000C7FF2" w:rsidRPr="0086685C">
              <w:rPr>
                <w:rFonts w:ascii="Arial" w:hAnsi="Arial" w:cs="Arial"/>
                <w:b/>
                <w:sz w:val="20"/>
                <w:szCs w:val="20"/>
                <w:lang w:val="en-US"/>
              </w:rPr>
              <w:t xml:space="preserve"> (F)</w:t>
            </w:r>
          </w:p>
          <w:p w14:paraId="70DDEAC3" w14:textId="201C8189" w:rsidR="00F121ED" w:rsidRPr="0086685C" w:rsidRDefault="00F121ED" w:rsidP="00AB6518">
            <w:pPr>
              <w:spacing w:before="120" w:after="120"/>
              <w:rPr>
                <w:rFonts w:ascii="Arial" w:hAnsi="Arial" w:cs="Arial"/>
                <w:sz w:val="20"/>
                <w:szCs w:val="20"/>
              </w:rPr>
            </w:pPr>
            <w:r w:rsidRPr="0086685C">
              <w:rPr>
                <w:rFonts w:ascii="Arial" w:hAnsi="Arial" w:cs="Arial"/>
                <w:b/>
                <w:sz w:val="20"/>
                <w:szCs w:val="20"/>
              </w:rPr>
              <w:t xml:space="preserve">Extension activity: </w:t>
            </w:r>
            <w:r w:rsidR="001F7373">
              <w:rPr>
                <w:rFonts w:ascii="Arial" w:hAnsi="Arial" w:cs="Arial"/>
                <w:sz w:val="20"/>
                <w:szCs w:val="20"/>
              </w:rPr>
              <w:t>l</w:t>
            </w:r>
            <w:r w:rsidRPr="0086685C">
              <w:rPr>
                <w:rFonts w:ascii="Arial" w:hAnsi="Arial" w:cs="Arial"/>
                <w:sz w:val="20"/>
                <w:szCs w:val="20"/>
              </w:rPr>
              <w:t>earners look through a specimen/sample Paper 1 and Paper 2 and devise five of their own questions using the Bandura study on aggression.</w:t>
            </w:r>
          </w:p>
          <w:p w14:paraId="43C0B606" w14:textId="6EA9405C" w:rsidR="00F121ED" w:rsidRPr="0086685C" w:rsidRDefault="00F121ED" w:rsidP="00AB6518">
            <w:pPr>
              <w:spacing w:before="120" w:after="120"/>
              <w:rPr>
                <w:rFonts w:ascii="Arial" w:hAnsi="Arial" w:cs="Arial"/>
                <w:sz w:val="20"/>
                <w:szCs w:val="20"/>
              </w:rPr>
            </w:pPr>
            <w:r w:rsidRPr="0086685C">
              <w:rPr>
                <w:rFonts w:ascii="Arial" w:hAnsi="Arial" w:cs="Arial"/>
                <w:bCs/>
                <w:sz w:val="20"/>
                <w:szCs w:val="20"/>
                <w:lang w:val="en-US"/>
              </w:rPr>
              <w:t>Learners complete</w:t>
            </w:r>
            <w:r w:rsidRPr="0086685C">
              <w:rPr>
                <w:rFonts w:ascii="Arial" w:hAnsi="Arial" w:cs="Arial"/>
                <w:b/>
                <w:sz w:val="20"/>
                <w:szCs w:val="20"/>
                <w:lang w:val="en-US"/>
              </w:rPr>
              <w:t xml:space="preserve"> </w:t>
            </w:r>
            <w:r w:rsidRPr="0086685C">
              <w:rPr>
                <w:rFonts w:ascii="Arial" w:hAnsi="Arial" w:cs="Arial"/>
                <w:sz w:val="20"/>
                <w:szCs w:val="20"/>
              </w:rPr>
              <w:t>some sample test questions available at</w:t>
            </w:r>
            <w:r w:rsidR="00FB50EF">
              <w:rPr>
                <w:rFonts w:ascii="Arial" w:hAnsi="Arial" w:cs="Arial"/>
                <w:sz w:val="20"/>
                <w:szCs w:val="20"/>
              </w:rPr>
              <w:t>:</w:t>
            </w:r>
            <w:r w:rsidRPr="0086685C">
              <w:rPr>
                <w:rFonts w:ascii="Arial" w:hAnsi="Arial" w:cs="Arial"/>
                <w:sz w:val="20"/>
                <w:szCs w:val="20"/>
              </w:rPr>
              <w:t xml:space="preserve"> </w:t>
            </w:r>
            <w:hyperlink r:id="rId121" w:history="1">
              <w:r w:rsidRPr="001F7373">
                <w:rPr>
                  <w:rFonts w:ascii="Arial" w:hAnsi="Arial" w:cs="Arial"/>
                  <w:color w:val="4B4B4B"/>
                  <w:sz w:val="20"/>
                  <w:szCs w:val="20"/>
                  <w:u w:val="single"/>
                </w:rPr>
                <w:t>https://docs.google.com/document/d/1qlxt7bgKOoTll7BCcsqiB9M5CNEhu0DA/edit?rtpof=true&amp;sd=true</w:t>
              </w:r>
            </w:hyperlink>
            <w:r w:rsidR="001F7373">
              <w:rPr>
                <w:rFonts w:ascii="Arial" w:hAnsi="Arial" w:cs="Arial"/>
                <w:color w:val="4B4B4B"/>
                <w:sz w:val="20"/>
                <w:szCs w:val="20"/>
              </w:rPr>
              <w:t xml:space="preserve"> </w:t>
            </w:r>
            <w:r w:rsidR="000C7FF2" w:rsidRPr="0086685C">
              <w:rPr>
                <w:rFonts w:ascii="Arial" w:hAnsi="Arial" w:cs="Arial"/>
                <w:b/>
                <w:sz w:val="20"/>
                <w:szCs w:val="20"/>
                <w:lang w:val="en-US"/>
              </w:rPr>
              <w:t>(F)</w:t>
            </w:r>
          </w:p>
          <w:p w14:paraId="39B27496" w14:textId="6E170C05" w:rsidR="00F121ED" w:rsidRPr="0086685C" w:rsidRDefault="00F121ED" w:rsidP="001F7373">
            <w:pPr>
              <w:spacing w:before="120"/>
              <w:rPr>
                <w:rFonts w:ascii="Arial" w:hAnsi="Arial" w:cs="Arial"/>
                <w:sz w:val="20"/>
                <w:szCs w:val="20"/>
              </w:rPr>
            </w:pPr>
            <w:r w:rsidRPr="0086685C">
              <w:rPr>
                <w:rFonts w:ascii="Arial" w:hAnsi="Arial" w:cs="Arial"/>
                <w:bCs/>
                <w:sz w:val="20"/>
                <w:szCs w:val="20"/>
                <w:lang w:val="en-US"/>
              </w:rPr>
              <w:t>Learners complete</w:t>
            </w:r>
            <w:r w:rsidRPr="0086685C">
              <w:rPr>
                <w:rFonts w:ascii="Arial" w:hAnsi="Arial" w:cs="Arial"/>
                <w:b/>
                <w:sz w:val="20"/>
                <w:szCs w:val="20"/>
                <w:lang w:val="en-US"/>
              </w:rPr>
              <w:t xml:space="preserve"> </w:t>
            </w:r>
            <w:r w:rsidRPr="0086685C">
              <w:rPr>
                <w:rFonts w:ascii="Arial" w:hAnsi="Arial" w:cs="Arial"/>
                <w:sz w:val="20"/>
                <w:szCs w:val="20"/>
              </w:rPr>
              <w:t>some multiple-choice questions available</w:t>
            </w:r>
            <w:r w:rsidR="00FB50EF">
              <w:rPr>
                <w:rFonts w:ascii="Arial" w:hAnsi="Arial" w:cs="Arial"/>
                <w:sz w:val="20"/>
                <w:szCs w:val="20"/>
              </w:rPr>
              <w:t>:</w:t>
            </w:r>
            <w:r w:rsidRPr="0086685C">
              <w:rPr>
                <w:rFonts w:ascii="Arial" w:hAnsi="Arial" w:cs="Arial"/>
                <w:sz w:val="20"/>
                <w:szCs w:val="20"/>
              </w:rPr>
              <w:t xml:space="preserve"> </w:t>
            </w:r>
            <w:hyperlink r:id="rId122" w:history="1">
              <w:r w:rsidRPr="001F7373">
                <w:rPr>
                  <w:rFonts w:ascii="Arial" w:hAnsi="Arial" w:cs="Arial"/>
                  <w:color w:val="4B4B4B"/>
                  <w:sz w:val="20"/>
                  <w:szCs w:val="20"/>
                  <w:u w:val="single"/>
                </w:rPr>
                <w:t>https://docs.google.com/document/d/1mVVeLrf7ibCOc03XRWGYpj0Ro_B1kc6z/edit?rtpof=true&amp;sd=true</w:t>
              </w:r>
            </w:hyperlink>
            <w:r w:rsidR="000C7FF2">
              <w:rPr>
                <w:rFonts w:ascii="Arial" w:hAnsi="Arial" w:cs="Arial"/>
                <w:b/>
                <w:sz w:val="20"/>
                <w:szCs w:val="20"/>
                <w:lang w:val="en-US"/>
              </w:rPr>
              <w:t xml:space="preserve"> </w:t>
            </w:r>
            <w:r w:rsidR="000C7FF2" w:rsidRPr="0086685C">
              <w:rPr>
                <w:rFonts w:ascii="Arial" w:hAnsi="Arial" w:cs="Arial"/>
                <w:b/>
                <w:sz w:val="20"/>
                <w:szCs w:val="20"/>
                <w:lang w:val="en-US"/>
              </w:rPr>
              <w:t>(F)</w:t>
            </w:r>
          </w:p>
        </w:tc>
      </w:tr>
      <w:tr w:rsidR="00F121ED" w:rsidRPr="00F121ED" w14:paraId="4CBBEE80"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322EACF2" w14:textId="77777777" w:rsidR="002E0540" w:rsidRDefault="00F121ED" w:rsidP="00C640FC">
            <w:pPr>
              <w:rPr>
                <w:rFonts w:ascii="Arial" w:hAnsi="Arial" w:cs="Arial"/>
                <w:iCs/>
                <w:sz w:val="20"/>
                <w:szCs w:val="20"/>
              </w:rPr>
            </w:pPr>
            <w:r w:rsidRPr="00F121ED">
              <w:rPr>
                <w:rFonts w:ascii="Arial" w:hAnsi="Arial" w:cs="Arial"/>
                <w:sz w:val="20"/>
                <w:szCs w:val="20"/>
              </w:rPr>
              <w:lastRenderedPageBreak/>
              <w:t>Fagen et al. (elephant learning)</w:t>
            </w:r>
            <w:r w:rsidR="002E0540">
              <w:rPr>
                <w:rFonts w:ascii="Arial" w:hAnsi="Arial" w:cs="Arial"/>
                <w:sz w:val="20"/>
                <w:szCs w:val="20"/>
              </w:rPr>
              <w:t xml:space="preserve"> </w:t>
            </w:r>
            <w:r w:rsidR="002E0540">
              <w:rPr>
                <w:rFonts w:ascii="Arial" w:hAnsi="Arial" w:cs="Arial"/>
                <w:iCs/>
                <w:sz w:val="20"/>
                <w:szCs w:val="20"/>
              </w:rPr>
              <w:t>– i</w:t>
            </w:r>
            <w:r w:rsidR="002E0540" w:rsidRPr="00A677D0">
              <w:rPr>
                <w:rFonts w:ascii="Arial" w:hAnsi="Arial" w:cs="Arial"/>
                <w:iCs/>
                <w:sz w:val="20"/>
                <w:szCs w:val="20"/>
              </w:rPr>
              <w:t>ntroduction</w:t>
            </w:r>
          </w:p>
          <w:p w14:paraId="599B26C6" w14:textId="28974876" w:rsidR="00B256C3" w:rsidRPr="00F121ED" w:rsidRDefault="00B256C3" w:rsidP="00C640FC">
            <w:pPr>
              <w:spacing w:before="120"/>
              <w:rPr>
                <w:rFonts w:ascii="Arial" w:hAnsi="Arial" w:cs="Arial"/>
                <w:b/>
                <w:bCs/>
                <w:color w:val="E21951"/>
                <w:sz w:val="20"/>
                <w:szCs w:val="20"/>
              </w:rPr>
            </w:pPr>
            <w:r w:rsidRPr="00F121ED">
              <w:rPr>
                <w:rFonts w:ascii="Arial" w:hAnsi="Arial" w:cs="Arial"/>
                <w:b/>
                <w:bCs/>
                <w:color w:val="E21951"/>
                <w:sz w:val="20"/>
                <w:szCs w:val="20"/>
              </w:rPr>
              <w:t>KC2</w:t>
            </w:r>
          </w:p>
          <w:p w14:paraId="302B5139" w14:textId="77777777" w:rsidR="00B256C3" w:rsidRPr="00F121ED" w:rsidRDefault="00B256C3" w:rsidP="00C640FC">
            <w:pPr>
              <w:spacing w:before="120"/>
              <w:rPr>
                <w:rFonts w:ascii="Arial" w:hAnsi="Arial" w:cs="Arial"/>
                <w:b/>
                <w:bCs/>
                <w:color w:val="E21951"/>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3</w:t>
            </w:r>
          </w:p>
          <w:p w14:paraId="51F4A50E" w14:textId="26F47500" w:rsidR="00B256C3" w:rsidRPr="00F121ED" w:rsidRDefault="00B256C3" w:rsidP="00C640FC">
            <w:pPr>
              <w:spacing w:before="120"/>
              <w:rPr>
                <w:rFonts w:ascii="Arial" w:hAnsi="Arial" w:cs="Arial"/>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4</w:t>
            </w:r>
          </w:p>
        </w:tc>
        <w:tc>
          <w:tcPr>
            <w:tcW w:w="2268" w:type="dxa"/>
            <w:tcBorders>
              <w:top w:val="single" w:sz="4" w:space="0" w:color="E21951"/>
              <w:left w:val="single" w:sz="4" w:space="0" w:color="E21951"/>
              <w:bottom w:val="single" w:sz="4" w:space="0" w:color="E21951"/>
              <w:right w:val="single" w:sz="4" w:space="0" w:color="E21951"/>
            </w:tcBorders>
          </w:tcPr>
          <w:p w14:paraId="316CFE27" w14:textId="77777777" w:rsidR="00F121ED" w:rsidRPr="00F121ED" w:rsidRDefault="00F121ED" w:rsidP="00B87D8D">
            <w:pPr>
              <w:spacing w:after="120"/>
              <w:rPr>
                <w:rFonts w:ascii="Arial" w:hAnsi="Arial" w:cs="Arial"/>
                <w:sz w:val="20"/>
                <w:szCs w:val="20"/>
                <w:lang w:val="en-US"/>
              </w:rPr>
            </w:pPr>
            <w:r w:rsidRPr="00F121ED">
              <w:rPr>
                <w:rFonts w:ascii="Arial" w:hAnsi="Arial" w:cs="Arial"/>
                <w:sz w:val="20"/>
                <w:szCs w:val="20"/>
              </w:rPr>
              <w:t>Lea</w:t>
            </w:r>
            <w:r w:rsidRPr="00F121ED">
              <w:rPr>
                <w:rFonts w:ascii="Arial" w:hAnsi="Arial" w:cs="Arial"/>
                <w:sz w:val="20"/>
                <w:szCs w:val="20"/>
                <w:lang w:val="en-US"/>
              </w:rPr>
              <w:t>r</w:t>
            </w:r>
            <w:r w:rsidRPr="00F121ED">
              <w:rPr>
                <w:rFonts w:ascii="Arial" w:hAnsi="Arial" w:cs="Arial"/>
                <w:sz w:val="20"/>
                <w:szCs w:val="20"/>
              </w:rPr>
              <w:t xml:space="preserve">ners can describe and explain </w:t>
            </w:r>
            <w:r w:rsidRPr="00F121ED">
              <w:rPr>
                <w:rFonts w:ascii="Arial" w:hAnsi="Arial" w:cs="Arial"/>
                <w:sz w:val="20"/>
                <w:szCs w:val="20"/>
                <w:lang w:val="en-US"/>
              </w:rPr>
              <w:t>how conditioning can be used for learning.</w:t>
            </w:r>
          </w:p>
          <w:p w14:paraId="7BB140AF" w14:textId="6410CF4B" w:rsidR="00F121ED" w:rsidRPr="00F121ED" w:rsidRDefault="00F121ED" w:rsidP="00B87D8D">
            <w:pPr>
              <w:spacing w:before="120"/>
              <w:rPr>
                <w:rFonts w:ascii="Arial" w:hAnsi="Arial" w:cs="Arial"/>
                <w:sz w:val="20"/>
                <w:szCs w:val="20"/>
                <w:lang w:val="en-US"/>
              </w:rPr>
            </w:pPr>
            <w:r w:rsidRPr="00F121ED">
              <w:rPr>
                <w:rFonts w:ascii="Arial" w:hAnsi="Arial" w:cs="Arial"/>
                <w:sz w:val="20"/>
                <w:szCs w:val="20"/>
              </w:rPr>
              <w:t>Lea</w:t>
            </w:r>
            <w:r w:rsidRPr="00F121ED">
              <w:rPr>
                <w:rFonts w:ascii="Arial" w:hAnsi="Arial" w:cs="Arial"/>
                <w:sz w:val="20"/>
                <w:szCs w:val="20"/>
                <w:lang w:val="en-US"/>
              </w:rPr>
              <w:t>r</w:t>
            </w:r>
            <w:proofErr w:type="spellStart"/>
            <w:r w:rsidRPr="00F121ED">
              <w:rPr>
                <w:rFonts w:ascii="Arial" w:hAnsi="Arial" w:cs="Arial"/>
                <w:sz w:val="20"/>
                <w:szCs w:val="20"/>
              </w:rPr>
              <w:t>ners</w:t>
            </w:r>
            <w:proofErr w:type="spellEnd"/>
            <w:r w:rsidRPr="00F121ED">
              <w:rPr>
                <w:rFonts w:ascii="Arial" w:hAnsi="Arial" w:cs="Arial"/>
                <w:sz w:val="20"/>
                <w:szCs w:val="20"/>
              </w:rPr>
              <w:t xml:space="preserve"> can describe</w:t>
            </w:r>
            <w:r w:rsidRPr="00F121ED">
              <w:rPr>
                <w:rFonts w:ascii="Arial" w:hAnsi="Arial" w:cs="Arial"/>
                <w:sz w:val="20"/>
                <w:szCs w:val="20"/>
                <w:lang w:val="en-US"/>
              </w:rPr>
              <w:t>,</w:t>
            </w:r>
            <w:r w:rsidRPr="00F121ED">
              <w:rPr>
                <w:rFonts w:ascii="Arial" w:hAnsi="Arial" w:cs="Arial"/>
                <w:sz w:val="20"/>
                <w:szCs w:val="20"/>
              </w:rPr>
              <w:t xml:space="preserve"> explain</w:t>
            </w:r>
            <w:r w:rsidRPr="00F121ED">
              <w:rPr>
                <w:rFonts w:ascii="Arial" w:hAnsi="Arial" w:cs="Arial"/>
                <w:sz w:val="20"/>
                <w:szCs w:val="20"/>
                <w:lang w:val="en-US"/>
              </w:rPr>
              <w:t xml:space="preserve"> and evaluate</w:t>
            </w:r>
            <w:r w:rsidRPr="00F121ED">
              <w:rPr>
                <w:rFonts w:ascii="Arial" w:hAnsi="Arial" w:cs="Arial"/>
                <w:sz w:val="20"/>
                <w:szCs w:val="20"/>
              </w:rPr>
              <w:t xml:space="preserve"> the </w:t>
            </w:r>
            <w:r w:rsidRPr="00F121ED">
              <w:rPr>
                <w:rFonts w:ascii="Arial" w:hAnsi="Arial" w:cs="Arial"/>
                <w:sz w:val="20"/>
                <w:szCs w:val="20"/>
                <w:lang w:val="en-US"/>
              </w:rPr>
              <w:t>ethics of using animals in psychological research.</w:t>
            </w:r>
          </w:p>
        </w:tc>
        <w:tc>
          <w:tcPr>
            <w:tcW w:w="10200" w:type="dxa"/>
            <w:tcBorders>
              <w:top w:val="single" w:sz="4" w:space="0" w:color="E21951"/>
              <w:left w:val="single" w:sz="4" w:space="0" w:color="E21951"/>
              <w:bottom w:val="single" w:sz="4" w:space="0" w:color="E21951"/>
              <w:right w:val="single" w:sz="4" w:space="0" w:color="E21951"/>
            </w:tcBorders>
          </w:tcPr>
          <w:p w14:paraId="5A0B7E32" w14:textId="73CB04CD" w:rsidR="00F121ED" w:rsidRPr="00F121ED" w:rsidRDefault="00F121ED" w:rsidP="001F7373">
            <w:pPr>
              <w:rPr>
                <w:rFonts w:ascii="Arial" w:hAnsi="Arial" w:cs="Arial"/>
                <w:sz w:val="20"/>
                <w:szCs w:val="20"/>
              </w:rPr>
            </w:pPr>
            <w:r w:rsidRPr="00F121ED">
              <w:rPr>
                <w:rFonts w:ascii="Arial" w:hAnsi="Arial" w:cs="Arial"/>
                <w:sz w:val="20"/>
                <w:szCs w:val="20"/>
              </w:rPr>
              <w:t>Learners revise/recall</w:t>
            </w:r>
            <w:r w:rsidR="00E32259">
              <w:rPr>
                <w:rFonts w:ascii="Arial" w:hAnsi="Arial" w:cs="Arial"/>
                <w:sz w:val="20"/>
                <w:szCs w:val="20"/>
              </w:rPr>
              <w:t>:</w:t>
            </w:r>
          </w:p>
          <w:p w14:paraId="05F5317D" w14:textId="77777777" w:rsidR="00F121ED" w:rsidRPr="001F7373" w:rsidRDefault="00F121ED" w:rsidP="00C640FC">
            <w:pPr>
              <w:numPr>
                <w:ilvl w:val="0"/>
                <w:numId w:val="19"/>
              </w:numPr>
              <w:ind w:hanging="357"/>
              <w:rPr>
                <w:rFonts w:ascii="Arial" w:hAnsi="Arial" w:cs="Arial"/>
                <w:sz w:val="20"/>
                <w:szCs w:val="20"/>
              </w:rPr>
            </w:pPr>
            <w:r w:rsidRPr="001F7373">
              <w:rPr>
                <w:rFonts w:ascii="Arial" w:hAnsi="Arial" w:cs="Arial"/>
                <w:sz w:val="20"/>
                <w:szCs w:val="20"/>
              </w:rPr>
              <w:t>Pavlov’s dogs</w:t>
            </w:r>
          </w:p>
          <w:p w14:paraId="2A783C69" w14:textId="77777777" w:rsidR="00F121ED" w:rsidRPr="001F7373" w:rsidRDefault="00F121ED" w:rsidP="00C640FC">
            <w:pPr>
              <w:numPr>
                <w:ilvl w:val="0"/>
                <w:numId w:val="19"/>
              </w:numPr>
              <w:ind w:hanging="357"/>
              <w:rPr>
                <w:rFonts w:ascii="Arial" w:hAnsi="Arial" w:cs="Arial"/>
                <w:sz w:val="20"/>
                <w:szCs w:val="20"/>
              </w:rPr>
            </w:pPr>
            <w:r w:rsidRPr="001F7373">
              <w:rPr>
                <w:rFonts w:ascii="Arial" w:hAnsi="Arial" w:cs="Arial"/>
                <w:sz w:val="20"/>
                <w:szCs w:val="20"/>
              </w:rPr>
              <w:t>Behaviourism</w:t>
            </w:r>
          </w:p>
          <w:p w14:paraId="61B2643B" w14:textId="77777777" w:rsidR="00F121ED" w:rsidRPr="00F121ED" w:rsidRDefault="00F121ED" w:rsidP="00C640FC">
            <w:pPr>
              <w:numPr>
                <w:ilvl w:val="0"/>
                <w:numId w:val="19"/>
              </w:numPr>
              <w:ind w:hanging="357"/>
              <w:rPr>
                <w:rFonts w:ascii="Arial" w:hAnsi="Arial" w:cs="Arial"/>
                <w:color w:val="000000"/>
                <w:sz w:val="20"/>
                <w:szCs w:val="20"/>
                <w:lang w:val="en-US"/>
              </w:rPr>
            </w:pPr>
            <w:r w:rsidRPr="001F7373">
              <w:rPr>
                <w:rFonts w:ascii="Arial" w:hAnsi="Arial" w:cs="Arial"/>
                <w:sz w:val="20"/>
                <w:szCs w:val="20"/>
              </w:rPr>
              <w:t>The ethical guidelines for</w:t>
            </w:r>
            <w:r w:rsidRPr="00F121ED">
              <w:rPr>
                <w:rFonts w:ascii="Arial" w:hAnsi="Arial" w:cs="Arial"/>
                <w:color w:val="000000"/>
                <w:sz w:val="20"/>
                <w:szCs w:val="20"/>
                <w:lang w:val="en-US"/>
              </w:rPr>
              <w:t xml:space="preserve"> the use of animals in psychological research</w:t>
            </w:r>
          </w:p>
          <w:p w14:paraId="13BC0E58" w14:textId="7AA9E312" w:rsidR="00F121ED" w:rsidRPr="00F121ED" w:rsidRDefault="00F121ED" w:rsidP="001F7373">
            <w:pPr>
              <w:spacing w:before="120" w:after="120"/>
              <w:rPr>
                <w:rFonts w:ascii="Arial" w:hAnsi="Arial" w:cs="Arial"/>
                <w:sz w:val="20"/>
                <w:szCs w:val="20"/>
              </w:rPr>
            </w:pPr>
            <w:r w:rsidRPr="00F121ED">
              <w:rPr>
                <w:rFonts w:ascii="Arial" w:hAnsi="Arial" w:cs="Arial"/>
                <w:sz w:val="20"/>
                <w:szCs w:val="20"/>
              </w:rPr>
              <w:t xml:space="preserve">from their previous classes and consider the ethical guidelines that would need to be met to study elephants. </w:t>
            </w:r>
            <w:r w:rsidR="00B256C3" w:rsidRPr="00F121ED">
              <w:rPr>
                <w:rFonts w:ascii="Arial" w:hAnsi="Arial" w:cs="Arial"/>
                <w:b/>
                <w:bCs/>
                <w:sz w:val="20"/>
                <w:szCs w:val="20"/>
              </w:rPr>
              <w:t>(F)</w:t>
            </w:r>
          </w:p>
          <w:p w14:paraId="10DB6B9C" w14:textId="54247989" w:rsidR="00F121ED" w:rsidRPr="00F121ED" w:rsidRDefault="00B256C3" w:rsidP="001F7373">
            <w:pPr>
              <w:spacing w:before="120"/>
              <w:rPr>
                <w:rFonts w:ascii="Arial" w:hAnsi="Arial" w:cs="Arial"/>
                <w:sz w:val="20"/>
                <w:szCs w:val="20"/>
              </w:rPr>
            </w:pPr>
            <w:r>
              <w:rPr>
                <w:rFonts w:ascii="Arial" w:hAnsi="Arial" w:cs="Arial"/>
                <w:sz w:val="20"/>
                <w:szCs w:val="20"/>
              </w:rPr>
              <w:t>L</w:t>
            </w:r>
            <w:r w:rsidR="00F121ED" w:rsidRPr="00F121ED">
              <w:rPr>
                <w:rFonts w:ascii="Arial" w:hAnsi="Arial" w:cs="Arial"/>
                <w:sz w:val="20"/>
                <w:szCs w:val="20"/>
              </w:rPr>
              <w:t xml:space="preserve">earners consider all the ways that could be used to teach elephants including punishment, negative reinforcement and positive reinforcement respectively. Introduce the concepts of primary, secondary reinforcement and different schedules of reinforcement and </w:t>
            </w:r>
            <w:r w:rsidR="00F121ED" w:rsidRPr="00144AA1">
              <w:rPr>
                <w:rFonts w:ascii="Arial" w:hAnsi="Arial" w:cs="Arial"/>
                <w:sz w:val="20"/>
                <w:szCs w:val="20"/>
              </w:rPr>
              <w:t>learners</w:t>
            </w:r>
            <w:r w:rsidR="00F121ED" w:rsidRPr="00F121ED">
              <w:rPr>
                <w:rFonts w:ascii="Arial" w:hAnsi="Arial" w:cs="Arial"/>
                <w:sz w:val="20"/>
                <w:szCs w:val="20"/>
              </w:rPr>
              <w:t xml:space="preserve"> generate examples of each.</w:t>
            </w:r>
          </w:p>
        </w:tc>
      </w:tr>
      <w:tr w:rsidR="00F121ED" w:rsidRPr="00F121ED" w14:paraId="7ED99EC9"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66218778" w14:textId="798D14EF" w:rsidR="00F121ED" w:rsidRDefault="00F121ED" w:rsidP="00C640FC">
            <w:pPr>
              <w:rPr>
                <w:rFonts w:ascii="Arial" w:hAnsi="Arial" w:cs="Arial"/>
                <w:iCs/>
                <w:sz w:val="20"/>
                <w:szCs w:val="20"/>
              </w:rPr>
            </w:pPr>
            <w:r w:rsidRPr="00F121ED">
              <w:rPr>
                <w:rFonts w:ascii="Arial" w:hAnsi="Arial" w:cs="Arial"/>
                <w:sz w:val="20"/>
                <w:szCs w:val="20"/>
              </w:rPr>
              <w:t>Fagen et al. (elephant learning)</w:t>
            </w:r>
            <w:r w:rsidR="00886CAF">
              <w:rPr>
                <w:rFonts w:ascii="Arial" w:hAnsi="Arial" w:cs="Arial"/>
                <w:sz w:val="20"/>
                <w:szCs w:val="20"/>
              </w:rPr>
              <w:t xml:space="preserve"> – the study</w:t>
            </w:r>
          </w:p>
          <w:p w14:paraId="074EF131" w14:textId="77777777" w:rsidR="00B256C3" w:rsidRPr="00F121ED" w:rsidRDefault="00B256C3" w:rsidP="00C640FC">
            <w:pPr>
              <w:spacing w:before="120"/>
              <w:rPr>
                <w:rFonts w:ascii="Arial" w:hAnsi="Arial" w:cs="Arial"/>
                <w:b/>
                <w:bCs/>
                <w:color w:val="E21951"/>
                <w:sz w:val="20"/>
                <w:szCs w:val="20"/>
              </w:rPr>
            </w:pPr>
            <w:r w:rsidRPr="00F121ED">
              <w:rPr>
                <w:rFonts w:ascii="Arial" w:hAnsi="Arial" w:cs="Arial"/>
                <w:b/>
                <w:bCs/>
                <w:color w:val="E21951"/>
                <w:sz w:val="20"/>
                <w:szCs w:val="20"/>
              </w:rPr>
              <w:t>KC2</w:t>
            </w:r>
          </w:p>
          <w:p w14:paraId="4EFBC2FC" w14:textId="5A5488FE" w:rsidR="00B256C3" w:rsidRPr="00F121ED" w:rsidRDefault="00B256C3" w:rsidP="00C640FC">
            <w:pPr>
              <w:spacing w:before="120"/>
              <w:rPr>
                <w:rFonts w:ascii="Arial" w:hAnsi="Arial" w:cs="Arial"/>
                <w:iCs/>
                <w:sz w:val="20"/>
                <w:szCs w:val="20"/>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3</w:t>
            </w:r>
          </w:p>
        </w:tc>
        <w:tc>
          <w:tcPr>
            <w:tcW w:w="2268" w:type="dxa"/>
            <w:tcBorders>
              <w:top w:val="single" w:sz="4" w:space="0" w:color="E21951"/>
              <w:left w:val="single" w:sz="4" w:space="0" w:color="E21951"/>
              <w:bottom w:val="single" w:sz="4" w:space="0" w:color="E21951"/>
              <w:right w:val="single" w:sz="4" w:space="0" w:color="E21951"/>
            </w:tcBorders>
          </w:tcPr>
          <w:p w14:paraId="2B741D62" w14:textId="77777777" w:rsidR="00F121ED" w:rsidRPr="00F121ED" w:rsidRDefault="00F121ED" w:rsidP="00F121ED">
            <w:pPr>
              <w:rPr>
                <w:rFonts w:ascii="Arial" w:hAnsi="Arial" w:cs="Arial"/>
                <w:sz w:val="20"/>
                <w:szCs w:val="20"/>
              </w:rPr>
            </w:pPr>
            <w:r w:rsidRPr="00F121ED">
              <w:rPr>
                <w:rFonts w:ascii="Arial" w:hAnsi="Arial" w:cs="Arial"/>
                <w:sz w:val="20"/>
                <w:szCs w:val="20"/>
              </w:rPr>
              <w:t>Learners can describe and explain the aim, the sample, the procedure, the data collection and results of the study.</w:t>
            </w:r>
          </w:p>
        </w:tc>
        <w:tc>
          <w:tcPr>
            <w:tcW w:w="10200" w:type="dxa"/>
            <w:tcBorders>
              <w:top w:val="single" w:sz="4" w:space="0" w:color="E21951"/>
              <w:left w:val="single" w:sz="4" w:space="0" w:color="E21951"/>
              <w:bottom w:val="single" w:sz="4" w:space="0" w:color="E21951"/>
              <w:right w:val="single" w:sz="4" w:space="0" w:color="E21951"/>
            </w:tcBorders>
          </w:tcPr>
          <w:p w14:paraId="2097F84B" w14:textId="05350CBD" w:rsidR="00F121ED" w:rsidRPr="0086685C" w:rsidRDefault="00F121ED" w:rsidP="00877AC0">
            <w:pPr>
              <w:spacing w:after="120"/>
              <w:rPr>
                <w:rFonts w:ascii="Arial" w:hAnsi="Arial" w:cs="Arial"/>
                <w:sz w:val="20"/>
                <w:szCs w:val="20"/>
              </w:rPr>
            </w:pPr>
            <w:r w:rsidRPr="0086685C">
              <w:rPr>
                <w:rFonts w:ascii="Arial" w:hAnsi="Arial" w:cs="Arial"/>
                <w:sz w:val="20"/>
                <w:szCs w:val="20"/>
              </w:rPr>
              <w:t>Share the original study available at</w:t>
            </w:r>
            <w:r w:rsidR="00FB50EF">
              <w:rPr>
                <w:rFonts w:ascii="Arial" w:hAnsi="Arial" w:cs="Arial"/>
                <w:sz w:val="20"/>
                <w:szCs w:val="20"/>
              </w:rPr>
              <w:t>:</w:t>
            </w:r>
            <w:r w:rsidRPr="0086685C">
              <w:rPr>
                <w:rFonts w:ascii="Arial" w:hAnsi="Arial" w:cs="Arial"/>
                <w:sz w:val="20"/>
                <w:szCs w:val="20"/>
              </w:rPr>
              <w:t xml:space="preserve"> </w:t>
            </w:r>
            <w:hyperlink r:id="rId123" w:history="1">
              <w:r w:rsidR="00B221AA" w:rsidRPr="00877AC0">
                <w:rPr>
                  <w:rFonts w:ascii="Arial" w:hAnsi="Arial" w:cs="Arial"/>
                  <w:color w:val="4B4B4B"/>
                  <w:sz w:val="20"/>
                  <w:szCs w:val="20"/>
                  <w:u w:val="single"/>
                </w:rPr>
                <w:t>www.</w:t>
              </w:r>
              <w:r w:rsidRPr="00877AC0">
                <w:rPr>
                  <w:rFonts w:ascii="Arial" w:hAnsi="Arial" w:cs="Arial"/>
                  <w:color w:val="4B4B4B"/>
                  <w:sz w:val="20"/>
                  <w:szCs w:val="20"/>
                  <w:u w:val="single"/>
                </w:rPr>
                <w:t>ncbi.nlm.nih.gov/pmc/articles/PMC4772407/</w:t>
              </w:r>
            </w:hyperlink>
            <w:r w:rsidRPr="0086685C">
              <w:rPr>
                <w:rFonts w:ascii="Arial" w:hAnsi="Arial" w:cs="Arial"/>
                <w:sz w:val="20"/>
                <w:szCs w:val="20"/>
              </w:rPr>
              <w:t xml:space="preserve"> or </w:t>
            </w:r>
            <w:hyperlink r:id="rId124" w:history="1">
              <w:r w:rsidRPr="00877AC0">
                <w:rPr>
                  <w:rFonts w:ascii="Arial" w:hAnsi="Arial" w:cs="Arial"/>
                  <w:color w:val="4B4B4B"/>
                  <w:sz w:val="20"/>
                  <w:szCs w:val="20"/>
                  <w:u w:val="single"/>
                </w:rPr>
                <w:t>https://drive.google.com/file/d/1imm7oym1iqeQyWjgHnkUuJe4agOr7nGE/view</w:t>
              </w:r>
            </w:hyperlink>
            <w:r w:rsidRPr="0086685C">
              <w:rPr>
                <w:rFonts w:ascii="Arial" w:hAnsi="Arial" w:cs="Arial"/>
                <w:sz w:val="20"/>
                <w:szCs w:val="20"/>
              </w:rPr>
              <w:t xml:space="preserve"> with learners </w:t>
            </w:r>
            <w:r w:rsidR="00245B95">
              <w:rPr>
                <w:rFonts w:ascii="Arial" w:hAnsi="Arial" w:cs="Arial"/>
                <w:sz w:val="20"/>
                <w:szCs w:val="20"/>
              </w:rPr>
              <w:t xml:space="preserve">and </w:t>
            </w:r>
            <w:r w:rsidRPr="0086685C">
              <w:rPr>
                <w:rFonts w:ascii="Arial" w:hAnsi="Arial" w:cs="Arial"/>
                <w:sz w:val="20"/>
                <w:szCs w:val="20"/>
              </w:rPr>
              <w:t>read though the introduction/background highlighting the benefits of using secondary positive reinforcement (SPR) with elephants.</w:t>
            </w:r>
          </w:p>
          <w:p w14:paraId="542918C1" w14:textId="0AB66DA4" w:rsidR="00F121ED" w:rsidRPr="0086685C" w:rsidRDefault="00B256C3" w:rsidP="00877AC0">
            <w:pPr>
              <w:spacing w:before="120" w:after="120"/>
              <w:rPr>
                <w:rFonts w:ascii="Arial" w:hAnsi="Arial" w:cs="Arial"/>
                <w:sz w:val="20"/>
                <w:szCs w:val="20"/>
              </w:rPr>
            </w:pPr>
            <w:r>
              <w:rPr>
                <w:rFonts w:ascii="Arial" w:hAnsi="Arial" w:cs="Arial"/>
                <w:sz w:val="20"/>
                <w:szCs w:val="20"/>
              </w:rPr>
              <w:t>L</w:t>
            </w:r>
            <w:r w:rsidR="00F121ED" w:rsidRPr="0086685C">
              <w:rPr>
                <w:rFonts w:ascii="Arial" w:hAnsi="Arial" w:cs="Arial"/>
                <w:sz w:val="20"/>
                <w:szCs w:val="20"/>
              </w:rPr>
              <w:t>earners read through the section ‘Animals, Housing and Care’ and categorise and describe the ethical issues relating to the elephants in the study.</w:t>
            </w:r>
          </w:p>
          <w:p w14:paraId="014143A4" w14:textId="71B4CBA9" w:rsidR="00F121ED" w:rsidRPr="0086685C" w:rsidRDefault="00F121ED" w:rsidP="00877AC0">
            <w:pPr>
              <w:spacing w:before="120" w:after="120"/>
              <w:rPr>
                <w:rFonts w:ascii="Arial" w:hAnsi="Arial" w:cs="Arial"/>
                <w:sz w:val="20"/>
                <w:szCs w:val="20"/>
              </w:rPr>
            </w:pPr>
            <w:r w:rsidRPr="0086685C">
              <w:rPr>
                <w:rFonts w:ascii="Arial" w:hAnsi="Arial" w:cs="Arial"/>
                <w:sz w:val="20"/>
                <w:szCs w:val="20"/>
              </w:rPr>
              <w:t xml:space="preserve">In pairs, </w:t>
            </w:r>
            <w:r w:rsidR="00E376A4">
              <w:rPr>
                <w:rFonts w:ascii="Arial" w:hAnsi="Arial" w:cs="Arial"/>
                <w:sz w:val="20"/>
                <w:szCs w:val="20"/>
                <w:lang w:val="en-US"/>
              </w:rPr>
              <w:t>l</w:t>
            </w:r>
            <w:r w:rsidRPr="0086685C">
              <w:rPr>
                <w:rFonts w:ascii="Arial" w:hAnsi="Arial" w:cs="Arial"/>
                <w:sz w:val="20"/>
                <w:szCs w:val="20"/>
              </w:rPr>
              <w:t xml:space="preserve">earners create a flow chart representing the training methodology and sequence for the elephants using rough paper, and insert descriptions/labels as ‘drop-down menus’ for each part of the flow-chart/diagram until they have captured each element (and the key terms) appropriately. Once all the necessary components are in </w:t>
            </w:r>
            <w:r w:rsidRPr="0086685C">
              <w:rPr>
                <w:rFonts w:ascii="Arial" w:hAnsi="Arial" w:cs="Arial"/>
                <w:sz w:val="20"/>
                <w:szCs w:val="20"/>
              </w:rPr>
              <w:lastRenderedPageBreak/>
              <w:t>place, learners recreate the flow chart on a separate piece of paper to aid recall (this can be repeated at different intervals).</w:t>
            </w:r>
          </w:p>
          <w:p w14:paraId="2728F8A6" w14:textId="3FEA28EB" w:rsidR="00F121ED" w:rsidRPr="0086685C" w:rsidRDefault="00F121ED" w:rsidP="00877AC0">
            <w:pPr>
              <w:spacing w:before="120" w:after="120"/>
              <w:rPr>
                <w:rFonts w:ascii="Arial" w:hAnsi="Arial" w:cs="Arial"/>
                <w:sz w:val="20"/>
                <w:szCs w:val="20"/>
              </w:rPr>
            </w:pPr>
            <w:r w:rsidRPr="0086685C">
              <w:rPr>
                <w:rFonts w:ascii="Arial" w:hAnsi="Arial" w:cs="Arial"/>
                <w:sz w:val="20"/>
                <w:szCs w:val="20"/>
              </w:rPr>
              <w:t>Learners can insert a final, ‘neat’ rendition of the flow chart/sequence into their notes.</w:t>
            </w:r>
            <w:r w:rsidR="00245B95" w:rsidRPr="0086685C">
              <w:rPr>
                <w:rFonts w:ascii="Arial" w:hAnsi="Arial" w:cs="Arial"/>
                <w:b/>
                <w:bCs/>
                <w:sz w:val="20"/>
                <w:szCs w:val="20"/>
              </w:rPr>
              <w:t xml:space="preserve"> (I)</w:t>
            </w:r>
          </w:p>
          <w:p w14:paraId="16B9F1B9" w14:textId="54D17C8D" w:rsidR="00F121ED" w:rsidRPr="0086685C" w:rsidRDefault="00245B95" w:rsidP="00877AC0">
            <w:pPr>
              <w:spacing w:before="120" w:after="120"/>
              <w:rPr>
                <w:rFonts w:ascii="Arial" w:hAnsi="Arial" w:cs="Arial"/>
                <w:sz w:val="20"/>
                <w:szCs w:val="20"/>
              </w:rPr>
            </w:pPr>
            <w:r>
              <w:rPr>
                <w:rFonts w:ascii="Arial" w:hAnsi="Arial" w:cs="Arial"/>
                <w:sz w:val="20"/>
                <w:szCs w:val="20"/>
              </w:rPr>
              <w:t>L</w:t>
            </w:r>
            <w:r w:rsidR="00F121ED" w:rsidRPr="0086685C">
              <w:rPr>
                <w:rFonts w:ascii="Arial" w:hAnsi="Arial" w:cs="Arial"/>
                <w:sz w:val="20"/>
                <w:szCs w:val="20"/>
              </w:rPr>
              <w:t>earners identify all the controls embedded into the training schedule and check for understanding</w:t>
            </w:r>
            <w:r w:rsidR="00877AC0">
              <w:rPr>
                <w:rFonts w:ascii="Arial" w:hAnsi="Arial" w:cs="Arial"/>
                <w:sz w:val="20"/>
                <w:szCs w:val="20"/>
              </w:rPr>
              <w:t>/</w:t>
            </w:r>
            <w:r w:rsidR="00F121ED" w:rsidRPr="0086685C">
              <w:rPr>
                <w:rFonts w:ascii="Arial" w:hAnsi="Arial" w:cs="Arial"/>
                <w:sz w:val="20"/>
                <w:szCs w:val="20"/>
              </w:rPr>
              <w:t xml:space="preserve">accuracy. </w:t>
            </w:r>
            <w:r w:rsidRPr="0086685C">
              <w:rPr>
                <w:rFonts w:ascii="Arial" w:hAnsi="Arial" w:cs="Arial"/>
                <w:b/>
                <w:bCs/>
                <w:sz w:val="20"/>
                <w:szCs w:val="20"/>
              </w:rPr>
              <w:t>(F)</w:t>
            </w:r>
          </w:p>
          <w:p w14:paraId="659E8DB2" w14:textId="54E8A005" w:rsidR="00F121ED" w:rsidRPr="0086685C" w:rsidRDefault="00245B95" w:rsidP="00877AC0">
            <w:pPr>
              <w:spacing w:before="120" w:after="120"/>
              <w:rPr>
                <w:rFonts w:ascii="Arial" w:hAnsi="Arial" w:cs="Arial"/>
                <w:sz w:val="20"/>
                <w:szCs w:val="20"/>
              </w:rPr>
            </w:pPr>
            <w:r>
              <w:rPr>
                <w:rFonts w:ascii="Arial" w:hAnsi="Arial" w:cs="Arial"/>
                <w:sz w:val="20"/>
                <w:szCs w:val="20"/>
              </w:rPr>
              <w:t>L</w:t>
            </w:r>
            <w:r w:rsidR="00F121ED" w:rsidRPr="0086685C">
              <w:rPr>
                <w:rFonts w:ascii="Arial" w:hAnsi="Arial" w:cs="Arial"/>
                <w:sz w:val="20"/>
                <w:szCs w:val="20"/>
              </w:rPr>
              <w:t xml:space="preserve">earners list or tabulate the </w:t>
            </w:r>
            <w:r w:rsidR="00684EAB">
              <w:rPr>
                <w:rFonts w:ascii="Arial" w:hAnsi="Arial" w:cs="Arial"/>
                <w:sz w:val="20"/>
                <w:szCs w:val="20"/>
              </w:rPr>
              <w:t>three</w:t>
            </w:r>
            <w:r w:rsidR="00F121ED" w:rsidRPr="0086685C">
              <w:rPr>
                <w:rFonts w:ascii="Arial" w:hAnsi="Arial" w:cs="Arial"/>
                <w:sz w:val="20"/>
                <w:szCs w:val="20"/>
              </w:rPr>
              <w:t xml:space="preserve"> major dependent variables used for data collection purposes with their appropriate descriptions and ‘pass’ rates.</w:t>
            </w:r>
          </w:p>
          <w:p w14:paraId="61E6FEAC" w14:textId="77777777" w:rsidR="00F121ED" w:rsidRPr="0086685C" w:rsidRDefault="00F121ED" w:rsidP="00877AC0">
            <w:pPr>
              <w:spacing w:before="120"/>
              <w:rPr>
                <w:rFonts w:ascii="Arial" w:hAnsi="Arial" w:cs="Arial"/>
                <w:sz w:val="20"/>
                <w:szCs w:val="20"/>
              </w:rPr>
            </w:pPr>
            <w:r w:rsidRPr="0086685C">
              <w:rPr>
                <w:rFonts w:ascii="Arial" w:hAnsi="Arial" w:cs="Arial"/>
                <w:sz w:val="20"/>
                <w:szCs w:val="20"/>
              </w:rPr>
              <w:t>Learners capture the results replicating either the table or the chart/graph for each of the following:</w:t>
            </w:r>
          </w:p>
          <w:p w14:paraId="75C4E4F9" w14:textId="2307C6C9" w:rsidR="00F121ED" w:rsidRPr="0086685C" w:rsidRDefault="00F121ED" w:rsidP="00D072C3">
            <w:pPr>
              <w:numPr>
                <w:ilvl w:val="0"/>
                <w:numId w:val="26"/>
              </w:numPr>
              <w:spacing w:after="120"/>
              <w:ind w:left="714" w:hanging="357"/>
              <w:rPr>
                <w:rFonts w:ascii="Arial" w:hAnsi="Arial" w:cs="Arial"/>
                <w:sz w:val="20"/>
                <w:szCs w:val="20"/>
              </w:rPr>
            </w:pPr>
            <w:r w:rsidRPr="0086685C">
              <w:rPr>
                <w:rFonts w:ascii="Arial" w:hAnsi="Arial" w:cs="Arial"/>
                <w:sz w:val="20"/>
                <w:szCs w:val="20"/>
              </w:rPr>
              <w:t>Duration and number of training sessions to pass</w:t>
            </w:r>
            <w:r w:rsidR="007C433C">
              <w:rPr>
                <w:rFonts w:ascii="Arial" w:hAnsi="Arial" w:cs="Arial"/>
                <w:sz w:val="20"/>
                <w:szCs w:val="20"/>
              </w:rPr>
              <w:t>.</w:t>
            </w:r>
          </w:p>
          <w:p w14:paraId="1D911228" w14:textId="7C61C836" w:rsidR="00F121ED" w:rsidRPr="0086685C" w:rsidRDefault="00F121ED" w:rsidP="00D072C3">
            <w:pPr>
              <w:numPr>
                <w:ilvl w:val="0"/>
                <w:numId w:val="26"/>
              </w:numPr>
              <w:spacing w:after="120"/>
              <w:ind w:left="714" w:hanging="357"/>
              <w:rPr>
                <w:rFonts w:ascii="Arial" w:hAnsi="Arial" w:cs="Arial"/>
                <w:sz w:val="20"/>
                <w:szCs w:val="20"/>
              </w:rPr>
            </w:pPr>
            <w:r w:rsidRPr="0086685C">
              <w:rPr>
                <w:rFonts w:ascii="Arial" w:hAnsi="Arial" w:cs="Arial"/>
                <w:sz w:val="20"/>
                <w:szCs w:val="20"/>
              </w:rPr>
              <w:t>Relative difficulty: Average sum of all offers prior to achieving a pass</w:t>
            </w:r>
            <w:r w:rsidR="007C433C">
              <w:rPr>
                <w:rFonts w:ascii="Arial" w:hAnsi="Arial" w:cs="Arial"/>
                <w:sz w:val="20"/>
                <w:szCs w:val="20"/>
              </w:rPr>
              <w:t>.</w:t>
            </w:r>
          </w:p>
          <w:p w14:paraId="61723902" w14:textId="4E4AAC7D" w:rsidR="00F121ED" w:rsidRPr="0086685C" w:rsidRDefault="00F121ED" w:rsidP="00D072C3">
            <w:pPr>
              <w:numPr>
                <w:ilvl w:val="0"/>
                <w:numId w:val="26"/>
              </w:numPr>
              <w:spacing w:after="120"/>
              <w:ind w:left="714" w:hanging="357"/>
              <w:rPr>
                <w:rFonts w:ascii="Arial" w:hAnsi="Arial" w:cs="Arial"/>
                <w:sz w:val="20"/>
                <w:szCs w:val="20"/>
              </w:rPr>
            </w:pPr>
            <w:r w:rsidRPr="0086685C">
              <w:rPr>
                <w:rFonts w:ascii="Arial" w:hAnsi="Arial" w:cs="Arial"/>
                <w:sz w:val="20"/>
                <w:szCs w:val="20"/>
              </w:rPr>
              <w:t>Total minutes of training for each elephant</w:t>
            </w:r>
            <w:r w:rsidR="007C433C">
              <w:rPr>
                <w:rFonts w:ascii="Arial" w:hAnsi="Arial" w:cs="Arial"/>
                <w:sz w:val="20"/>
                <w:szCs w:val="20"/>
              </w:rPr>
              <w:t>.</w:t>
            </w:r>
          </w:p>
          <w:p w14:paraId="7601EF92" w14:textId="21C80E67" w:rsidR="00F121ED" w:rsidRPr="0086685C" w:rsidRDefault="00F121ED" w:rsidP="00D072C3">
            <w:pPr>
              <w:numPr>
                <w:ilvl w:val="0"/>
                <w:numId w:val="26"/>
              </w:numPr>
              <w:spacing w:after="120"/>
              <w:ind w:left="714" w:hanging="357"/>
              <w:rPr>
                <w:rFonts w:ascii="Arial" w:hAnsi="Arial" w:cs="Arial"/>
                <w:sz w:val="20"/>
                <w:szCs w:val="20"/>
              </w:rPr>
            </w:pPr>
            <w:r w:rsidRPr="0086685C">
              <w:rPr>
                <w:rFonts w:ascii="Arial" w:hAnsi="Arial" w:cs="Arial"/>
                <w:sz w:val="20"/>
                <w:szCs w:val="20"/>
              </w:rPr>
              <w:t>Mean % correct among all elephants (pass rate) for all tasks</w:t>
            </w:r>
            <w:r w:rsidR="007C433C">
              <w:rPr>
                <w:rFonts w:ascii="Arial" w:hAnsi="Arial" w:cs="Arial"/>
                <w:sz w:val="20"/>
                <w:szCs w:val="20"/>
              </w:rPr>
              <w:t>.</w:t>
            </w:r>
          </w:p>
          <w:p w14:paraId="435098D1" w14:textId="77777777" w:rsidR="00F121ED" w:rsidRPr="0086685C" w:rsidRDefault="00F121ED" w:rsidP="00877AC0">
            <w:pPr>
              <w:spacing w:before="120" w:after="120"/>
              <w:rPr>
                <w:rFonts w:ascii="Arial" w:hAnsi="Arial" w:cs="Arial"/>
                <w:sz w:val="20"/>
                <w:szCs w:val="20"/>
              </w:rPr>
            </w:pPr>
            <w:r w:rsidRPr="0086685C">
              <w:rPr>
                <w:rFonts w:ascii="Arial" w:hAnsi="Arial" w:cs="Arial"/>
                <w:sz w:val="20"/>
                <w:szCs w:val="20"/>
              </w:rPr>
              <w:t>Considering ‘ways/techniques’ they can use to recall them later.</w:t>
            </w:r>
          </w:p>
          <w:p w14:paraId="4CDD5371" w14:textId="47357F8E" w:rsidR="00F121ED" w:rsidRPr="0086685C" w:rsidRDefault="00233E13" w:rsidP="00877AC0">
            <w:pPr>
              <w:spacing w:before="120" w:after="120"/>
              <w:rPr>
                <w:rFonts w:ascii="Arial" w:hAnsi="Arial" w:cs="Arial"/>
                <w:sz w:val="20"/>
                <w:szCs w:val="20"/>
              </w:rPr>
            </w:pPr>
            <w:r>
              <w:rPr>
                <w:rFonts w:ascii="Arial" w:hAnsi="Arial" w:cs="Arial"/>
                <w:sz w:val="20"/>
                <w:szCs w:val="20"/>
              </w:rPr>
              <w:t>L</w:t>
            </w:r>
            <w:r w:rsidR="00F121ED" w:rsidRPr="0086685C">
              <w:rPr>
                <w:rFonts w:ascii="Arial" w:hAnsi="Arial" w:cs="Arial"/>
                <w:sz w:val="20"/>
                <w:szCs w:val="20"/>
              </w:rPr>
              <w:t xml:space="preserve">earners identify one example of individual differences manifested by the elephants for each set of results. </w:t>
            </w:r>
          </w:p>
          <w:p w14:paraId="0DD4CE78" w14:textId="2C2193A1" w:rsidR="00F121ED" w:rsidRPr="0086685C" w:rsidRDefault="00F121ED" w:rsidP="00877AC0">
            <w:pPr>
              <w:spacing w:before="120" w:after="120"/>
              <w:rPr>
                <w:rFonts w:ascii="Arial" w:hAnsi="Arial" w:cs="Arial"/>
                <w:sz w:val="20"/>
                <w:szCs w:val="20"/>
              </w:rPr>
            </w:pPr>
            <w:r w:rsidRPr="0086685C">
              <w:rPr>
                <w:rFonts w:ascii="Arial" w:hAnsi="Arial" w:cs="Arial"/>
                <w:b/>
                <w:bCs/>
                <w:sz w:val="20"/>
                <w:szCs w:val="20"/>
              </w:rPr>
              <w:t xml:space="preserve">Extension </w:t>
            </w:r>
            <w:r w:rsidR="006B3D7F" w:rsidRPr="0086685C">
              <w:rPr>
                <w:rFonts w:ascii="Arial" w:hAnsi="Arial" w:cs="Arial"/>
                <w:b/>
                <w:bCs/>
                <w:sz w:val="20"/>
                <w:szCs w:val="20"/>
              </w:rPr>
              <w:t>a</w:t>
            </w:r>
            <w:r w:rsidRPr="0086685C">
              <w:rPr>
                <w:rFonts w:ascii="Arial" w:hAnsi="Arial" w:cs="Arial"/>
                <w:b/>
                <w:bCs/>
                <w:sz w:val="20"/>
                <w:szCs w:val="20"/>
              </w:rPr>
              <w:t>ctivity:</w:t>
            </w:r>
            <w:r w:rsidRPr="0086685C">
              <w:rPr>
                <w:rFonts w:ascii="Arial" w:hAnsi="Arial" w:cs="Arial"/>
                <w:sz w:val="20"/>
                <w:szCs w:val="20"/>
              </w:rPr>
              <w:t xml:space="preserve"> </w:t>
            </w:r>
            <w:r w:rsidR="00173EC8">
              <w:rPr>
                <w:rFonts w:ascii="Arial" w:hAnsi="Arial" w:cs="Arial"/>
                <w:sz w:val="20"/>
                <w:szCs w:val="20"/>
              </w:rPr>
              <w:t>d</w:t>
            </w:r>
            <w:r w:rsidRPr="0086685C">
              <w:rPr>
                <w:rFonts w:ascii="Arial" w:hAnsi="Arial" w:cs="Arial"/>
                <w:sz w:val="20"/>
                <w:szCs w:val="20"/>
              </w:rPr>
              <w:t xml:space="preserve">ivide learners to debate, </w:t>
            </w:r>
            <w:r w:rsidR="00FB50EF">
              <w:rPr>
                <w:rFonts w:ascii="Arial" w:hAnsi="Arial" w:cs="Arial"/>
                <w:sz w:val="20"/>
                <w:szCs w:val="20"/>
              </w:rPr>
              <w:t>‘</w:t>
            </w:r>
            <w:r w:rsidRPr="0086685C">
              <w:rPr>
                <w:rFonts w:ascii="Arial" w:hAnsi="Arial" w:cs="Arial"/>
                <w:sz w:val="20"/>
                <w:szCs w:val="20"/>
              </w:rPr>
              <w:t>To what extent was the use of SPR effective in training elephants to participate in trunk-washing behaviours?</w:t>
            </w:r>
            <w:r w:rsidR="00FB50EF">
              <w:rPr>
                <w:rFonts w:ascii="Arial" w:hAnsi="Arial" w:cs="Arial"/>
                <w:sz w:val="20"/>
                <w:szCs w:val="20"/>
              </w:rPr>
              <w:t>’</w:t>
            </w:r>
            <w:r w:rsidRPr="0086685C">
              <w:rPr>
                <w:rFonts w:ascii="Arial" w:hAnsi="Arial" w:cs="Arial"/>
                <w:sz w:val="20"/>
                <w:szCs w:val="20"/>
              </w:rPr>
              <w:t xml:space="preserve"> and argue for each side of the debate.</w:t>
            </w:r>
          </w:p>
          <w:p w14:paraId="2E188CAD" w14:textId="03577361" w:rsidR="00F121ED" w:rsidRPr="0086685C" w:rsidRDefault="00233E13" w:rsidP="00173EC8">
            <w:pPr>
              <w:spacing w:before="120"/>
              <w:rPr>
                <w:rFonts w:ascii="Arial" w:hAnsi="Arial" w:cs="Arial"/>
                <w:sz w:val="20"/>
                <w:szCs w:val="20"/>
              </w:rPr>
            </w:pPr>
            <w:r>
              <w:rPr>
                <w:rFonts w:ascii="Arial" w:hAnsi="Arial" w:cs="Arial"/>
                <w:sz w:val="20"/>
                <w:szCs w:val="20"/>
              </w:rPr>
              <w:t>L</w:t>
            </w:r>
            <w:r w:rsidR="00F121ED" w:rsidRPr="0086685C">
              <w:rPr>
                <w:rFonts w:ascii="Arial" w:hAnsi="Arial" w:cs="Arial"/>
                <w:sz w:val="20"/>
                <w:szCs w:val="20"/>
              </w:rPr>
              <w:t xml:space="preserve">earners create a conclusion, </w:t>
            </w:r>
            <w:r w:rsidR="00173EC8">
              <w:rPr>
                <w:rFonts w:ascii="Arial" w:hAnsi="Arial" w:cs="Arial"/>
                <w:sz w:val="20"/>
                <w:szCs w:val="20"/>
              </w:rPr>
              <w:t>‘</w:t>
            </w:r>
            <w:r w:rsidR="00F121ED" w:rsidRPr="0086685C">
              <w:rPr>
                <w:rFonts w:ascii="Arial" w:hAnsi="Arial" w:cs="Arial"/>
                <w:sz w:val="20"/>
                <w:szCs w:val="20"/>
              </w:rPr>
              <w:t>To what extent was the use of SPR effective in training elephants to participate in trunk-washing behaviours?</w:t>
            </w:r>
            <w:r w:rsidR="00173EC8">
              <w:rPr>
                <w:rFonts w:ascii="Arial" w:hAnsi="Arial" w:cs="Arial"/>
                <w:sz w:val="20"/>
                <w:szCs w:val="20"/>
              </w:rPr>
              <w:t>’</w:t>
            </w:r>
            <w:r w:rsidR="00F121ED" w:rsidRPr="0086685C">
              <w:rPr>
                <w:rFonts w:ascii="Arial" w:hAnsi="Arial" w:cs="Arial"/>
                <w:sz w:val="20"/>
                <w:szCs w:val="20"/>
              </w:rPr>
              <w:t xml:space="preserve"> and justify these.</w:t>
            </w:r>
          </w:p>
        </w:tc>
      </w:tr>
      <w:tr w:rsidR="00F121ED" w:rsidRPr="00F121ED" w14:paraId="1EB7806C"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4EAF8B52" w14:textId="6AC8A767" w:rsidR="00F121ED" w:rsidRPr="00F121ED" w:rsidRDefault="00F121ED" w:rsidP="00C640FC">
            <w:pPr>
              <w:rPr>
                <w:rFonts w:ascii="Arial" w:hAnsi="Arial" w:cs="Arial"/>
                <w:iCs/>
                <w:sz w:val="20"/>
                <w:szCs w:val="20"/>
                <w:lang w:val="en-US"/>
              </w:rPr>
            </w:pPr>
            <w:r w:rsidRPr="00F121ED">
              <w:rPr>
                <w:rFonts w:ascii="Arial" w:hAnsi="Arial" w:cs="Arial"/>
                <w:sz w:val="20"/>
                <w:szCs w:val="20"/>
              </w:rPr>
              <w:lastRenderedPageBreak/>
              <w:t>Fagen et al. (elephant learning)</w:t>
            </w:r>
            <w:r w:rsidR="00886CAF">
              <w:rPr>
                <w:rFonts w:ascii="Arial" w:hAnsi="Arial" w:cs="Arial"/>
                <w:sz w:val="20"/>
                <w:szCs w:val="20"/>
              </w:rPr>
              <w:t xml:space="preserve"> - evaluation</w:t>
            </w:r>
          </w:p>
          <w:p w14:paraId="24A552EC" w14:textId="77777777" w:rsidR="00233E13" w:rsidRPr="00F121ED" w:rsidRDefault="00233E13" w:rsidP="00C640FC">
            <w:pPr>
              <w:spacing w:before="120"/>
              <w:rPr>
                <w:rFonts w:ascii="Arial" w:hAnsi="Arial" w:cs="Arial"/>
                <w:b/>
                <w:bCs/>
                <w:color w:val="E21951"/>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1</w:t>
            </w:r>
          </w:p>
          <w:p w14:paraId="756AFB34" w14:textId="77777777" w:rsidR="00233E13" w:rsidRPr="00F121ED" w:rsidRDefault="00233E13" w:rsidP="00C640FC">
            <w:pPr>
              <w:spacing w:before="120"/>
              <w:rPr>
                <w:rFonts w:ascii="Arial" w:hAnsi="Arial" w:cs="Arial"/>
                <w:b/>
                <w:bCs/>
                <w:color w:val="E21951"/>
                <w:sz w:val="20"/>
                <w:szCs w:val="20"/>
              </w:rPr>
            </w:pPr>
            <w:r w:rsidRPr="00F121ED">
              <w:rPr>
                <w:rFonts w:ascii="Arial" w:hAnsi="Arial" w:cs="Arial"/>
                <w:b/>
                <w:bCs/>
                <w:color w:val="E21951"/>
                <w:sz w:val="20"/>
                <w:szCs w:val="20"/>
              </w:rPr>
              <w:t>KC2</w:t>
            </w:r>
          </w:p>
          <w:p w14:paraId="2433E112" w14:textId="77777777" w:rsidR="00233E13" w:rsidRPr="00F121ED" w:rsidRDefault="00233E13" w:rsidP="00C640FC">
            <w:pPr>
              <w:spacing w:before="120"/>
              <w:rPr>
                <w:rFonts w:ascii="Arial" w:hAnsi="Arial" w:cs="Arial"/>
                <w:b/>
                <w:bCs/>
                <w:color w:val="E21951"/>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3</w:t>
            </w:r>
          </w:p>
          <w:p w14:paraId="3F80A746" w14:textId="58D657F7" w:rsidR="00233E13" w:rsidRPr="00F121ED" w:rsidRDefault="00233E13" w:rsidP="00C640FC">
            <w:pPr>
              <w:spacing w:before="120"/>
              <w:rPr>
                <w:rFonts w:ascii="Arial" w:hAnsi="Arial" w:cs="Arial"/>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5A11BF81" w14:textId="4CF20789" w:rsidR="00F121ED" w:rsidRPr="00F121ED" w:rsidRDefault="00F121ED" w:rsidP="00F121ED">
            <w:pPr>
              <w:rPr>
                <w:rFonts w:ascii="Arial" w:hAnsi="Arial" w:cs="Arial"/>
                <w:sz w:val="20"/>
                <w:szCs w:val="20"/>
              </w:rPr>
            </w:pPr>
            <w:r w:rsidRPr="00F121ED">
              <w:rPr>
                <w:rFonts w:ascii="Arial" w:hAnsi="Arial" w:cs="Arial"/>
                <w:sz w:val="20"/>
                <w:szCs w:val="20"/>
              </w:rPr>
              <w:t>Learners can evaluate the study using a range of criteria.</w:t>
            </w:r>
          </w:p>
        </w:tc>
        <w:tc>
          <w:tcPr>
            <w:tcW w:w="10200" w:type="dxa"/>
            <w:tcBorders>
              <w:top w:val="single" w:sz="4" w:space="0" w:color="E21951"/>
              <w:left w:val="single" w:sz="4" w:space="0" w:color="E21951"/>
              <w:bottom w:val="single" w:sz="4" w:space="0" w:color="E21951"/>
              <w:right w:val="single" w:sz="4" w:space="0" w:color="E21951"/>
            </w:tcBorders>
          </w:tcPr>
          <w:p w14:paraId="75EC9D50" w14:textId="3364B25C" w:rsidR="00F121ED" w:rsidRPr="00F121ED" w:rsidRDefault="00233E13" w:rsidP="00173EC8">
            <w:pPr>
              <w:spacing w:after="120"/>
              <w:rPr>
                <w:rFonts w:ascii="Arial" w:hAnsi="Arial" w:cs="Arial"/>
                <w:sz w:val="20"/>
                <w:szCs w:val="20"/>
              </w:rPr>
            </w:pPr>
            <w:r>
              <w:rPr>
                <w:rFonts w:ascii="Arial" w:hAnsi="Arial" w:cs="Arial"/>
                <w:sz w:val="20"/>
                <w:szCs w:val="20"/>
              </w:rPr>
              <w:t>L</w:t>
            </w:r>
            <w:r w:rsidR="00F121ED" w:rsidRPr="00F121ED">
              <w:rPr>
                <w:rFonts w:ascii="Arial" w:hAnsi="Arial" w:cs="Arial"/>
                <w:sz w:val="20"/>
                <w:szCs w:val="20"/>
              </w:rPr>
              <w:t xml:space="preserve">earners consider what could be considered the </w:t>
            </w:r>
            <w:r w:rsidR="00B93EBD">
              <w:rPr>
                <w:rFonts w:ascii="Arial" w:hAnsi="Arial" w:cs="Arial"/>
                <w:sz w:val="20"/>
                <w:szCs w:val="20"/>
              </w:rPr>
              <w:t xml:space="preserve">dependent and independent variables </w:t>
            </w:r>
            <w:r w:rsidR="00F121ED" w:rsidRPr="00F121ED">
              <w:rPr>
                <w:rFonts w:ascii="Arial" w:hAnsi="Arial" w:cs="Arial"/>
                <w:sz w:val="20"/>
                <w:szCs w:val="20"/>
              </w:rPr>
              <w:t>in the research conducted and share and justify.</w:t>
            </w:r>
            <w:r>
              <w:rPr>
                <w:rFonts w:ascii="Arial" w:hAnsi="Arial" w:cs="Arial"/>
                <w:sz w:val="20"/>
                <w:szCs w:val="20"/>
              </w:rPr>
              <w:t xml:space="preserve"> </w:t>
            </w:r>
            <w:r w:rsidRPr="00F121ED">
              <w:rPr>
                <w:rFonts w:ascii="Arial" w:hAnsi="Arial" w:cs="Arial"/>
                <w:b/>
                <w:bCs/>
                <w:sz w:val="20"/>
                <w:szCs w:val="20"/>
              </w:rPr>
              <w:t>(F)</w:t>
            </w:r>
          </w:p>
          <w:p w14:paraId="1212F455" w14:textId="31C4764D" w:rsidR="00F121ED" w:rsidRPr="00F121ED" w:rsidRDefault="00F121ED" w:rsidP="00173EC8">
            <w:pPr>
              <w:spacing w:before="120" w:after="120"/>
              <w:rPr>
                <w:rFonts w:ascii="Arial" w:hAnsi="Arial" w:cs="Arial"/>
                <w:sz w:val="20"/>
                <w:szCs w:val="20"/>
              </w:rPr>
            </w:pPr>
            <w:r w:rsidRPr="00F121ED">
              <w:rPr>
                <w:rFonts w:ascii="Arial" w:hAnsi="Arial" w:cs="Arial"/>
                <w:b/>
                <w:bCs/>
                <w:sz w:val="20"/>
                <w:szCs w:val="20"/>
              </w:rPr>
              <w:t xml:space="preserve">Extension </w:t>
            </w:r>
            <w:r w:rsidR="00DC276F">
              <w:rPr>
                <w:rFonts w:ascii="Arial" w:hAnsi="Arial" w:cs="Arial"/>
                <w:b/>
                <w:bCs/>
                <w:sz w:val="20"/>
                <w:szCs w:val="20"/>
              </w:rPr>
              <w:t>a</w:t>
            </w:r>
            <w:r w:rsidRPr="00F121ED">
              <w:rPr>
                <w:rFonts w:ascii="Arial" w:hAnsi="Arial" w:cs="Arial"/>
                <w:b/>
                <w:bCs/>
                <w:sz w:val="20"/>
                <w:szCs w:val="20"/>
              </w:rPr>
              <w:t>ctivity:</w:t>
            </w:r>
            <w:r w:rsidRPr="00F121ED">
              <w:rPr>
                <w:rFonts w:ascii="Arial" w:hAnsi="Arial" w:cs="Arial"/>
                <w:sz w:val="20"/>
                <w:szCs w:val="20"/>
              </w:rPr>
              <w:t xml:space="preserve"> </w:t>
            </w:r>
            <w:r w:rsidR="00173EC8">
              <w:rPr>
                <w:rFonts w:ascii="Arial" w:hAnsi="Arial" w:cs="Arial"/>
                <w:sz w:val="20"/>
                <w:szCs w:val="20"/>
              </w:rPr>
              <w:t>l</w:t>
            </w:r>
            <w:r w:rsidRPr="00F121ED">
              <w:rPr>
                <w:rFonts w:ascii="Arial" w:hAnsi="Arial" w:cs="Arial"/>
                <w:sz w:val="20"/>
                <w:szCs w:val="20"/>
              </w:rPr>
              <w:t>earners read through the section, ‘Discussion’ and list at least 5 problems identified by the researchers. Differentiate by outcome according to the range of problems encountered by the researchers – high ability learners should encompass a wider range of problems.</w:t>
            </w:r>
          </w:p>
          <w:p w14:paraId="773F7EBC" w14:textId="313374A0" w:rsidR="00F121ED" w:rsidRPr="00F121ED" w:rsidRDefault="00F121ED" w:rsidP="00607FCD">
            <w:pPr>
              <w:spacing w:before="120"/>
              <w:rPr>
                <w:rFonts w:ascii="Arial" w:hAnsi="Arial" w:cs="Arial"/>
                <w:sz w:val="20"/>
                <w:szCs w:val="20"/>
              </w:rPr>
            </w:pPr>
            <w:r w:rsidRPr="00F121ED">
              <w:rPr>
                <w:rFonts w:ascii="Arial" w:hAnsi="Arial" w:cs="Arial"/>
                <w:b/>
                <w:bCs/>
                <w:sz w:val="20"/>
                <w:szCs w:val="20"/>
              </w:rPr>
              <w:t xml:space="preserve">Extension </w:t>
            </w:r>
            <w:r w:rsidR="00DC276F">
              <w:rPr>
                <w:rFonts w:ascii="Arial" w:hAnsi="Arial" w:cs="Arial"/>
                <w:b/>
                <w:bCs/>
                <w:sz w:val="20"/>
                <w:szCs w:val="20"/>
              </w:rPr>
              <w:t>a</w:t>
            </w:r>
            <w:r w:rsidRPr="00F121ED">
              <w:rPr>
                <w:rFonts w:ascii="Arial" w:hAnsi="Arial" w:cs="Arial"/>
                <w:b/>
                <w:bCs/>
                <w:sz w:val="20"/>
                <w:szCs w:val="20"/>
              </w:rPr>
              <w:t>ctivity:</w:t>
            </w:r>
            <w:r w:rsidRPr="00F121ED">
              <w:rPr>
                <w:rFonts w:ascii="Arial" w:hAnsi="Arial" w:cs="Arial"/>
                <w:sz w:val="20"/>
                <w:szCs w:val="20"/>
              </w:rPr>
              <w:t xml:space="preserve"> </w:t>
            </w:r>
            <w:r w:rsidR="00607FCD">
              <w:rPr>
                <w:rFonts w:ascii="Arial" w:hAnsi="Arial" w:cs="Arial"/>
                <w:sz w:val="20"/>
                <w:szCs w:val="20"/>
              </w:rPr>
              <w:t>d</w:t>
            </w:r>
            <w:r w:rsidRPr="00F121ED">
              <w:rPr>
                <w:rFonts w:ascii="Arial" w:hAnsi="Arial" w:cs="Arial"/>
                <w:sz w:val="20"/>
                <w:szCs w:val="20"/>
              </w:rPr>
              <w:t>ividing learners (using differentiation as appropriate), allocat</w:t>
            </w:r>
            <w:r w:rsidR="00D73F97">
              <w:rPr>
                <w:rFonts w:ascii="Arial" w:hAnsi="Arial" w:cs="Arial"/>
                <w:sz w:val="20"/>
                <w:szCs w:val="20"/>
              </w:rPr>
              <w:t>ing</w:t>
            </w:r>
            <w:r w:rsidRPr="00F121ED">
              <w:rPr>
                <w:rFonts w:ascii="Arial" w:hAnsi="Arial" w:cs="Arial"/>
                <w:sz w:val="20"/>
                <w:szCs w:val="20"/>
              </w:rPr>
              <w:t xml:space="preserve"> each grouping to evaluate the research based on the following criteria:</w:t>
            </w:r>
          </w:p>
          <w:p w14:paraId="59EDDB6C" w14:textId="44E25DC6" w:rsidR="00F121ED" w:rsidRPr="00F121ED" w:rsidRDefault="00B02E12" w:rsidP="00C640FC">
            <w:pPr>
              <w:numPr>
                <w:ilvl w:val="0"/>
                <w:numId w:val="19"/>
              </w:numPr>
              <w:ind w:hanging="357"/>
              <w:rPr>
                <w:rFonts w:ascii="Arial" w:hAnsi="Arial" w:cs="Arial"/>
                <w:sz w:val="20"/>
                <w:szCs w:val="20"/>
              </w:rPr>
            </w:pPr>
            <w:r>
              <w:rPr>
                <w:rFonts w:ascii="Arial" w:hAnsi="Arial" w:cs="Arial"/>
                <w:sz w:val="20"/>
                <w:szCs w:val="20"/>
              </w:rPr>
              <w:t>t</w:t>
            </w:r>
            <w:r w:rsidR="00F121ED" w:rsidRPr="00F121ED">
              <w:rPr>
                <w:rFonts w:ascii="Arial" w:hAnsi="Arial" w:cs="Arial"/>
                <w:sz w:val="20"/>
                <w:szCs w:val="20"/>
              </w:rPr>
              <w:t>he use of quantitative data</w:t>
            </w:r>
          </w:p>
          <w:p w14:paraId="15079215" w14:textId="5E3DAA14" w:rsidR="00F121ED" w:rsidRPr="00F121ED" w:rsidRDefault="00B02E12" w:rsidP="00C640FC">
            <w:pPr>
              <w:numPr>
                <w:ilvl w:val="0"/>
                <w:numId w:val="19"/>
              </w:numPr>
              <w:ind w:hanging="357"/>
              <w:rPr>
                <w:rFonts w:ascii="Arial" w:hAnsi="Arial" w:cs="Arial"/>
                <w:sz w:val="20"/>
                <w:szCs w:val="20"/>
              </w:rPr>
            </w:pPr>
            <w:r>
              <w:rPr>
                <w:rFonts w:ascii="Arial" w:hAnsi="Arial" w:cs="Arial"/>
                <w:sz w:val="20"/>
                <w:szCs w:val="20"/>
              </w:rPr>
              <w:t>t</w:t>
            </w:r>
            <w:r w:rsidR="00F121ED" w:rsidRPr="00F121ED">
              <w:rPr>
                <w:rFonts w:ascii="Arial" w:hAnsi="Arial" w:cs="Arial"/>
                <w:sz w:val="20"/>
                <w:szCs w:val="20"/>
              </w:rPr>
              <w:t>he use of controls in psychological research</w:t>
            </w:r>
          </w:p>
          <w:p w14:paraId="5E7BECEB" w14:textId="24A1D03C" w:rsidR="00F121ED" w:rsidRPr="00F121ED" w:rsidRDefault="00B02E12" w:rsidP="00C640FC">
            <w:pPr>
              <w:numPr>
                <w:ilvl w:val="0"/>
                <w:numId w:val="19"/>
              </w:numPr>
              <w:ind w:hanging="357"/>
              <w:rPr>
                <w:rFonts w:ascii="Arial" w:hAnsi="Arial" w:cs="Arial"/>
                <w:sz w:val="20"/>
                <w:szCs w:val="20"/>
              </w:rPr>
            </w:pPr>
            <w:r>
              <w:rPr>
                <w:rFonts w:ascii="Arial" w:hAnsi="Arial" w:cs="Arial"/>
                <w:sz w:val="20"/>
                <w:szCs w:val="20"/>
              </w:rPr>
              <w:t>i</w:t>
            </w:r>
            <w:r w:rsidR="00F121ED" w:rsidRPr="00F121ED">
              <w:rPr>
                <w:rFonts w:ascii="Arial" w:hAnsi="Arial" w:cs="Arial"/>
                <w:sz w:val="20"/>
                <w:szCs w:val="20"/>
              </w:rPr>
              <w:t>ndividual and situational explanations</w:t>
            </w:r>
          </w:p>
          <w:p w14:paraId="533CE38A" w14:textId="22A5E5CB" w:rsidR="00F121ED" w:rsidRPr="00F121ED" w:rsidRDefault="00B02E12" w:rsidP="00C640FC">
            <w:pPr>
              <w:numPr>
                <w:ilvl w:val="0"/>
                <w:numId w:val="19"/>
              </w:numPr>
              <w:ind w:hanging="357"/>
              <w:rPr>
                <w:rFonts w:ascii="Arial" w:hAnsi="Arial" w:cs="Arial"/>
                <w:sz w:val="20"/>
                <w:szCs w:val="20"/>
              </w:rPr>
            </w:pPr>
            <w:r>
              <w:rPr>
                <w:rFonts w:ascii="Arial" w:hAnsi="Arial" w:cs="Arial"/>
                <w:sz w:val="20"/>
                <w:szCs w:val="20"/>
              </w:rPr>
              <w:t>t</w:t>
            </w:r>
            <w:r w:rsidR="00F121ED" w:rsidRPr="00F121ED">
              <w:rPr>
                <w:rFonts w:ascii="Arial" w:hAnsi="Arial" w:cs="Arial"/>
                <w:sz w:val="20"/>
                <w:szCs w:val="20"/>
              </w:rPr>
              <w:t>he nature/nurture debate</w:t>
            </w:r>
          </w:p>
          <w:p w14:paraId="61F1FBC0" w14:textId="516D5325" w:rsidR="00F121ED" w:rsidRPr="00F121ED" w:rsidRDefault="00B02E12" w:rsidP="00C640FC">
            <w:pPr>
              <w:numPr>
                <w:ilvl w:val="0"/>
                <w:numId w:val="19"/>
              </w:numPr>
              <w:ind w:hanging="357"/>
              <w:rPr>
                <w:rFonts w:ascii="Arial" w:hAnsi="Arial" w:cs="Arial"/>
                <w:sz w:val="20"/>
                <w:szCs w:val="20"/>
              </w:rPr>
            </w:pPr>
            <w:r>
              <w:rPr>
                <w:rFonts w:ascii="Arial" w:hAnsi="Arial" w:cs="Arial"/>
                <w:sz w:val="20"/>
                <w:szCs w:val="20"/>
              </w:rPr>
              <w:t>t</w:t>
            </w:r>
            <w:r w:rsidR="00F121ED" w:rsidRPr="00F121ED">
              <w:rPr>
                <w:rFonts w:ascii="Arial" w:hAnsi="Arial" w:cs="Arial"/>
                <w:sz w:val="20"/>
                <w:szCs w:val="20"/>
              </w:rPr>
              <w:t>he use of animals in psychological research</w:t>
            </w:r>
          </w:p>
          <w:p w14:paraId="1B53CDB1" w14:textId="02F273FB" w:rsidR="00F121ED" w:rsidRPr="00F121ED" w:rsidRDefault="00B02E12" w:rsidP="00C640FC">
            <w:pPr>
              <w:numPr>
                <w:ilvl w:val="0"/>
                <w:numId w:val="19"/>
              </w:numPr>
              <w:ind w:hanging="357"/>
              <w:rPr>
                <w:rFonts w:ascii="Arial" w:hAnsi="Arial" w:cs="Arial"/>
                <w:sz w:val="20"/>
                <w:szCs w:val="20"/>
              </w:rPr>
            </w:pPr>
            <w:r>
              <w:rPr>
                <w:rFonts w:ascii="Arial" w:hAnsi="Arial" w:cs="Arial"/>
                <w:sz w:val="20"/>
                <w:szCs w:val="20"/>
              </w:rPr>
              <w:t>t</w:t>
            </w:r>
            <w:r w:rsidR="00F121ED" w:rsidRPr="00F121ED">
              <w:rPr>
                <w:rFonts w:ascii="Arial" w:hAnsi="Arial" w:cs="Arial"/>
                <w:sz w:val="20"/>
                <w:szCs w:val="20"/>
              </w:rPr>
              <w:t>he application of psychology to everyday life</w:t>
            </w:r>
            <w:r w:rsidR="00607FCD">
              <w:rPr>
                <w:rFonts w:ascii="Arial" w:hAnsi="Arial" w:cs="Arial"/>
                <w:sz w:val="20"/>
                <w:szCs w:val="20"/>
              </w:rPr>
              <w:t>.</w:t>
            </w:r>
          </w:p>
          <w:p w14:paraId="7906CA13" w14:textId="7B2275BD" w:rsidR="00F121ED" w:rsidRPr="00F121ED" w:rsidRDefault="001F029B" w:rsidP="00607FCD">
            <w:pPr>
              <w:spacing w:after="120"/>
              <w:rPr>
                <w:rFonts w:ascii="Arial" w:hAnsi="Arial" w:cs="Arial"/>
                <w:sz w:val="20"/>
                <w:szCs w:val="20"/>
              </w:rPr>
            </w:pPr>
            <w:r>
              <w:rPr>
                <w:rFonts w:ascii="Arial" w:hAnsi="Arial" w:cs="Arial"/>
                <w:sz w:val="20"/>
                <w:szCs w:val="20"/>
              </w:rPr>
              <w:lastRenderedPageBreak/>
              <w:t xml:space="preserve">Learners </w:t>
            </w:r>
            <w:r w:rsidR="00F121ED" w:rsidRPr="00F121ED">
              <w:rPr>
                <w:rFonts w:ascii="Arial" w:hAnsi="Arial" w:cs="Arial"/>
                <w:sz w:val="20"/>
                <w:szCs w:val="20"/>
              </w:rPr>
              <w:t>share and peer review.</w:t>
            </w:r>
          </w:p>
          <w:p w14:paraId="0B177A32" w14:textId="47B05EF8" w:rsidR="00F121ED" w:rsidRPr="00F121ED" w:rsidRDefault="00F121ED" w:rsidP="00607FCD">
            <w:pPr>
              <w:spacing w:before="120"/>
              <w:rPr>
                <w:rFonts w:ascii="Arial" w:hAnsi="Arial" w:cs="Arial"/>
                <w:sz w:val="20"/>
                <w:szCs w:val="20"/>
              </w:rPr>
            </w:pPr>
            <w:r w:rsidRPr="00F121ED">
              <w:rPr>
                <w:rFonts w:ascii="Arial" w:hAnsi="Arial" w:cs="Arial"/>
                <w:sz w:val="20"/>
                <w:szCs w:val="20"/>
              </w:rPr>
              <w:t>Distribute past or specimen papers and divide the paper according to ability and learners generate appropriate questions and answers for the different examination questions that could be posed based on the study.</w:t>
            </w:r>
            <w:r w:rsidR="00DF303F" w:rsidRPr="00F121ED">
              <w:rPr>
                <w:rFonts w:ascii="Arial" w:hAnsi="Arial" w:cs="Arial"/>
                <w:b/>
                <w:bCs/>
                <w:sz w:val="20"/>
                <w:szCs w:val="20"/>
              </w:rPr>
              <w:t xml:space="preserve"> (I</w:t>
            </w:r>
            <w:r w:rsidR="00DF303F">
              <w:rPr>
                <w:rFonts w:ascii="Arial" w:hAnsi="Arial" w:cs="Arial"/>
                <w:b/>
                <w:bCs/>
                <w:sz w:val="20"/>
                <w:szCs w:val="20"/>
              </w:rPr>
              <w:t>)(</w:t>
            </w:r>
            <w:r w:rsidR="00DF303F" w:rsidRPr="00F121ED">
              <w:rPr>
                <w:rFonts w:ascii="Arial" w:hAnsi="Arial" w:cs="Arial"/>
                <w:b/>
                <w:bCs/>
                <w:sz w:val="20"/>
                <w:szCs w:val="20"/>
              </w:rPr>
              <w:t>F)</w:t>
            </w:r>
          </w:p>
        </w:tc>
      </w:tr>
      <w:tr w:rsidR="00F121ED" w:rsidRPr="00F121ED" w14:paraId="423B4433"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6154EE0E" w14:textId="77777777" w:rsidR="00886CAF" w:rsidRDefault="00F121ED" w:rsidP="00B87D8D">
            <w:pPr>
              <w:spacing w:after="120"/>
              <w:rPr>
                <w:rFonts w:ascii="Arial" w:hAnsi="Arial" w:cs="Arial"/>
                <w:iCs/>
                <w:sz w:val="20"/>
                <w:szCs w:val="20"/>
              </w:rPr>
            </w:pPr>
            <w:r w:rsidRPr="00F121ED">
              <w:rPr>
                <w:rFonts w:ascii="Arial" w:hAnsi="Arial" w:cs="Arial"/>
                <w:sz w:val="20"/>
                <w:szCs w:val="20"/>
              </w:rPr>
              <w:lastRenderedPageBreak/>
              <w:t>Saavedra and Silverman (button phobia)</w:t>
            </w:r>
            <w:r w:rsidR="00886CAF">
              <w:rPr>
                <w:rFonts w:ascii="Arial" w:hAnsi="Arial" w:cs="Arial"/>
                <w:sz w:val="20"/>
                <w:szCs w:val="20"/>
              </w:rPr>
              <w:t xml:space="preserve"> </w:t>
            </w:r>
            <w:r w:rsidR="00886CAF">
              <w:rPr>
                <w:rFonts w:ascii="Arial" w:hAnsi="Arial" w:cs="Arial"/>
                <w:iCs/>
                <w:sz w:val="20"/>
                <w:szCs w:val="20"/>
              </w:rPr>
              <w:t>– i</w:t>
            </w:r>
            <w:r w:rsidR="00886CAF" w:rsidRPr="00A677D0">
              <w:rPr>
                <w:rFonts w:ascii="Arial" w:hAnsi="Arial" w:cs="Arial"/>
                <w:iCs/>
                <w:sz w:val="20"/>
                <w:szCs w:val="20"/>
              </w:rPr>
              <w:t>ntroduction</w:t>
            </w:r>
          </w:p>
          <w:p w14:paraId="168405C4" w14:textId="02EA98C6" w:rsidR="00F121ED" w:rsidRPr="00CC180A" w:rsidRDefault="00F121ED" w:rsidP="00B87D8D">
            <w:pPr>
              <w:numPr>
                <w:ilvl w:val="0"/>
                <w:numId w:val="67"/>
              </w:numPr>
              <w:ind w:left="284" w:hanging="284"/>
              <w:rPr>
                <w:rFonts w:ascii="Arial" w:hAnsi="Arial" w:cs="Arial"/>
                <w:sz w:val="20"/>
                <w:szCs w:val="20"/>
              </w:rPr>
            </w:pPr>
            <w:r w:rsidRPr="00F121ED">
              <w:rPr>
                <w:rFonts w:ascii="Arial" w:hAnsi="Arial" w:cs="Arial"/>
                <w:sz w:val="20"/>
                <w:szCs w:val="20"/>
              </w:rPr>
              <w:t xml:space="preserve">Case </w:t>
            </w:r>
            <w:r w:rsidR="00886CAF">
              <w:rPr>
                <w:rFonts w:ascii="Arial" w:hAnsi="Arial" w:cs="Arial"/>
                <w:sz w:val="20"/>
                <w:szCs w:val="20"/>
              </w:rPr>
              <w:t>s</w:t>
            </w:r>
            <w:r w:rsidRPr="00F121ED">
              <w:rPr>
                <w:rFonts w:ascii="Arial" w:hAnsi="Arial" w:cs="Arial"/>
                <w:sz w:val="20"/>
                <w:szCs w:val="20"/>
              </w:rPr>
              <w:t>tudies</w:t>
            </w:r>
          </w:p>
          <w:p w14:paraId="61DDE314" w14:textId="293214E1" w:rsidR="00F121ED" w:rsidRPr="00CC180A" w:rsidRDefault="00F121ED" w:rsidP="00B87D8D">
            <w:pPr>
              <w:numPr>
                <w:ilvl w:val="0"/>
                <w:numId w:val="67"/>
              </w:numPr>
              <w:ind w:left="284" w:hanging="284"/>
              <w:rPr>
                <w:rFonts w:ascii="Arial" w:hAnsi="Arial" w:cs="Arial"/>
                <w:sz w:val="20"/>
                <w:szCs w:val="20"/>
              </w:rPr>
            </w:pPr>
            <w:r w:rsidRPr="00F121ED">
              <w:rPr>
                <w:rFonts w:ascii="Arial" w:hAnsi="Arial" w:cs="Arial"/>
                <w:sz w:val="20"/>
                <w:szCs w:val="20"/>
              </w:rPr>
              <w:t xml:space="preserve">Action </w:t>
            </w:r>
            <w:r w:rsidR="00886CAF">
              <w:rPr>
                <w:rFonts w:ascii="Arial" w:hAnsi="Arial" w:cs="Arial"/>
                <w:sz w:val="20"/>
                <w:szCs w:val="20"/>
              </w:rPr>
              <w:t>r</w:t>
            </w:r>
            <w:r w:rsidRPr="00F121ED">
              <w:rPr>
                <w:rFonts w:ascii="Arial" w:hAnsi="Arial" w:cs="Arial"/>
                <w:sz w:val="20"/>
                <w:szCs w:val="20"/>
              </w:rPr>
              <w:t>esearch</w:t>
            </w:r>
          </w:p>
          <w:p w14:paraId="185D5CEC" w14:textId="3D2DAAAA" w:rsidR="00F121ED" w:rsidRPr="00F121ED" w:rsidRDefault="00DF303F" w:rsidP="00C640FC">
            <w:pPr>
              <w:spacing w:before="120"/>
              <w:rPr>
                <w:rFonts w:ascii="Arial" w:hAnsi="Arial" w:cs="Arial"/>
                <w:iCs/>
                <w:sz w:val="20"/>
                <w:szCs w:val="20"/>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50C2775D" w14:textId="33F04420" w:rsidR="00F121ED" w:rsidRPr="00F121ED" w:rsidRDefault="00F121ED" w:rsidP="00C640FC">
            <w:pPr>
              <w:rPr>
                <w:rFonts w:ascii="Arial" w:hAnsi="Arial" w:cs="Arial"/>
                <w:sz w:val="20"/>
                <w:szCs w:val="20"/>
              </w:rPr>
            </w:pPr>
            <w:r w:rsidRPr="00F121ED">
              <w:rPr>
                <w:rFonts w:ascii="Arial" w:hAnsi="Arial" w:cs="Arial"/>
                <w:sz w:val="20"/>
                <w:szCs w:val="20"/>
              </w:rPr>
              <w:t>Lea</w:t>
            </w:r>
            <w:r w:rsidRPr="00F121ED">
              <w:rPr>
                <w:rFonts w:ascii="Arial" w:hAnsi="Arial" w:cs="Arial"/>
                <w:sz w:val="20"/>
                <w:szCs w:val="20"/>
                <w:lang w:val="en-US"/>
              </w:rPr>
              <w:t>r</w:t>
            </w:r>
            <w:r w:rsidRPr="00F121ED">
              <w:rPr>
                <w:rFonts w:ascii="Arial" w:hAnsi="Arial" w:cs="Arial"/>
                <w:sz w:val="20"/>
                <w:szCs w:val="20"/>
              </w:rPr>
              <w:t>ners can describe and explain the Behaviourist approach can be u</w:t>
            </w:r>
            <w:r w:rsidRPr="00F121ED">
              <w:rPr>
                <w:rFonts w:ascii="Arial" w:hAnsi="Arial" w:cs="Arial"/>
                <w:sz w:val="20"/>
                <w:szCs w:val="20"/>
                <w:lang w:val="en-US"/>
              </w:rPr>
              <w:t>s</w:t>
            </w:r>
            <w:r w:rsidRPr="00F121ED">
              <w:rPr>
                <w:rFonts w:ascii="Arial" w:hAnsi="Arial" w:cs="Arial"/>
                <w:sz w:val="20"/>
                <w:szCs w:val="20"/>
              </w:rPr>
              <w:t>ed to explain phobias.</w:t>
            </w:r>
          </w:p>
          <w:p w14:paraId="60C16CD5" w14:textId="5B2EF816" w:rsidR="00F121ED" w:rsidRPr="00F121ED" w:rsidRDefault="00F121ED" w:rsidP="00C640FC">
            <w:pPr>
              <w:spacing w:before="120"/>
              <w:rPr>
                <w:rFonts w:ascii="Arial" w:hAnsi="Arial" w:cs="Arial"/>
                <w:sz w:val="20"/>
                <w:szCs w:val="20"/>
              </w:rPr>
            </w:pPr>
            <w:r w:rsidRPr="00F121ED">
              <w:rPr>
                <w:rFonts w:ascii="Arial" w:hAnsi="Arial" w:cs="Arial"/>
                <w:sz w:val="20"/>
                <w:szCs w:val="20"/>
              </w:rPr>
              <w:t>Lea</w:t>
            </w:r>
            <w:r w:rsidRPr="00F121ED">
              <w:rPr>
                <w:rFonts w:ascii="Arial" w:hAnsi="Arial" w:cs="Arial"/>
                <w:sz w:val="20"/>
                <w:szCs w:val="20"/>
                <w:lang w:val="en-US"/>
              </w:rPr>
              <w:t>r</w:t>
            </w:r>
            <w:proofErr w:type="spellStart"/>
            <w:r w:rsidRPr="00F121ED">
              <w:rPr>
                <w:rFonts w:ascii="Arial" w:hAnsi="Arial" w:cs="Arial"/>
                <w:sz w:val="20"/>
                <w:szCs w:val="20"/>
              </w:rPr>
              <w:t>ners</w:t>
            </w:r>
            <w:proofErr w:type="spellEnd"/>
            <w:r w:rsidRPr="00F121ED">
              <w:rPr>
                <w:rFonts w:ascii="Arial" w:hAnsi="Arial" w:cs="Arial"/>
                <w:sz w:val="20"/>
                <w:szCs w:val="20"/>
              </w:rPr>
              <w:t xml:space="preserve"> can describe</w:t>
            </w:r>
            <w:r w:rsidRPr="00F121ED">
              <w:rPr>
                <w:rFonts w:ascii="Arial" w:hAnsi="Arial" w:cs="Arial"/>
                <w:sz w:val="20"/>
                <w:szCs w:val="20"/>
                <w:lang w:val="en-US"/>
              </w:rPr>
              <w:t>,</w:t>
            </w:r>
            <w:r w:rsidRPr="00F121ED">
              <w:rPr>
                <w:rFonts w:ascii="Arial" w:hAnsi="Arial" w:cs="Arial"/>
                <w:sz w:val="20"/>
                <w:szCs w:val="20"/>
              </w:rPr>
              <w:t xml:space="preserve"> explain</w:t>
            </w:r>
            <w:r w:rsidRPr="00F121ED">
              <w:rPr>
                <w:rFonts w:ascii="Arial" w:hAnsi="Arial" w:cs="Arial"/>
                <w:sz w:val="20"/>
                <w:szCs w:val="20"/>
                <w:lang w:val="en-US"/>
              </w:rPr>
              <w:t xml:space="preserve"> and evaluate</w:t>
            </w:r>
            <w:r w:rsidRPr="00F121ED">
              <w:rPr>
                <w:rFonts w:ascii="Arial" w:hAnsi="Arial" w:cs="Arial"/>
                <w:sz w:val="20"/>
                <w:szCs w:val="20"/>
              </w:rPr>
              <w:t xml:space="preserve"> the </w:t>
            </w:r>
            <w:r w:rsidRPr="00F121ED">
              <w:rPr>
                <w:rFonts w:ascii="Arial" w:hAnsi="Arial" w:cs="Arial"/>
                <w:sz w:val="20"/>
                <w:szCs w:val="20"/>
                <w:lang w:val="en-US"/>
              </w:rPr>
              <w:t>use of case</w:t>
            </w:r>
            <w:r w:rsidRPr="00F121ED">
              <w:rPr>
                <w:rFonts w:ascii="Arial" w:hAnsi="Arial" w:cs="Arial"/>
                <w:sz w:val="20"/>
                <w:szCs w:val="20"/>
              </w:rPr>
              <w:t xml:space="preserve"> </w:t>
            </w:r>
            <w:r w:rsidRPr="00F121ED">
              <w:rPr>
                <w:rFonts w:ascii="Arial" w:hAnsi="Arial" w:cs="Arial"/>
                <w:sz w:val="20"/>
                <w:szCs w:val="20"/>
                <w:lang w:val="en-US"/>
              </w:rPr>
              <w:t>studies in psychological research.</w:t>
            </w:r>
          </w:p>
        </w:tc>
        <w:tc>
          <w:tcPr>
            <w:tcW w:w="10200" w:type="dxa"/>
            <w:tcBorders>
              <w:top w:val="single" w:sz="4" w:space="0" w:color="E21951"/>
              <w:left w:val="single" w:sz="4" w:space="0" w:color="E21951"/>
              <w:bottom w:val="single" w:sz="4" w:space="0" w:color="E21951"/>
              <w:right w:val="single" w:sz="4" w:space="0" w:color="E21951"/>
            </w:tcBorders>
          </w:tcPr>
          <w:p w14:paraId="77790F27" w14:textId="7E7D5D2B" w:rsidR="00F121ED" w:rsidRPr="0086685C" w:rsidRDefault="00F121ED" w:rsidP="00607FCD">
            <w:pPr>
              <w:spacing w:after="120"/>
              <w:rPr>
                <w:rFonts w:ascii="Arial" w:hAnsi="Arial" w:cs="Arial"/>
                <w:sz w:val="20"/>
                <w:szCs w:val="20"/>
              </w:rPr>
            </w:pPr>
            <w:r w:rsidRPr="0086685C">
              <w:rPr>
                <w:rFonts w:ascii="Arial" w:hAnsi="Arial" w:cs="Arial"/>
                <w:sz w:val="20"/>
                <w:szCs w:val="20"/>
              </w:rPr>
              <w:t xml:space="preserve">Learner presentation on phobias </w:t>
            </w:r>
            <w:r w:rsidRPr="0086685C">
              <w:rPr>
                <w:rFonts w:ascii="Arial" w:hAnsi="Arial" w:cs="Arial"/>
                <w:sz w:val="20"/>
                <w:szCs w:val="20"/>
                <w:lang w:val="en-US"/>
              </w:rPr>
              <w:t xml:space="preserve">and OCD </w:t>
            </w:r>
            <w:r w:rsidRPr="0086685C">
              <w:rPr>
                <w:rFonts w:ascii="Arial" w:hAnsi="Arial" w:cs="Arial"/>
                <w:sz w:val="20"/>
                <w:szCs w:val="20"/>
              </w:rPr>
              <w:t xml:space="preserve">which </w:t>
            </w:r>
            <w:r w:rsidRPr="0086685C">
              <w:rPr>
                <w:rFonts w:ascii="Arial" w:hAnsi="Arial" w:cs="Arial"/>
                <w:sz w:val="20"/>
                <w:szCs w:val="20"/>
                <w:lang w:val="en-US"/>
              </w:rPr>
              <w:t>can be</w:t>
            </w:r>
            <w:r w:rsidRPr="0086685C">
              <w:rPr>
                <w:rFonts w:ascii="Arial" w:hAnsi="Arial" w:cs="Arial"/>
                <w:sz w:val="20"/>
                <w:szCs w:val="20"/>
              </w:rPr>
              <w:t xml:space="preserve"> peer reviewed (based on earlier allocation of presentation titles). </w:t>
            </w:r>
            <w:r w:rsidR="00095B4E" w:rsidRPr="0086685C">
              <w:rPr>
                <w:rFonts w:ascii="Arial" w:hAnsi="Arial" w:cs="Arial"/>
                <w:b/>
                <w:bCs/>
                <w:sz w:val="20"/>
                <w:szCs w:val="20"/>
                <w:lang w:val="en-US"/>
              </w:rPr>
              <w:t>(I)</w:t>
            </w:r>
          </w:p>
          <w:p w14:paraId="19ADC982" w14:textId="06411C0B" w:rsidR="00F121ED" w:rsidRPr="0086685C" w:rsidRDefault="00F121ED" w:rsidP="00607FCD">
            <w:pPr>
              <w:spacing w:before="120" w:after="120"/>
              <w:rPr>
                <w:rFonts w:ascii="Arial" w:hAnsi="Arial" w:cs="Arial"/>
                <w:color w:val="4A4A4A"/>
                <w:sz w:val="20"/>
                <w:szCs w:val="20"/>
                <w:u w:val="single"/>
              </w:rPr>
            </w:pPr>
            <w:r w:rsidRPr="0086685C">
              <w:rPr>
                <w:rFonts w:ascii="Arial" w:hAnsi="Arial" w:cs="Arial"/>
                <w:sz w:val="20"/>
                <w:szCs w:val="20"/>
              </w:rPr>
              <w:t xml:space="preserve">Use the resultant Q&amp;A/discussion to introduce the </w:t>
            </w:r>
            <w:r w:rsidRPr="0086685C">
              <w:rPr>
                <w:rFonts w:ascii="Arial" w:hAnsi="Arial" w:cs="Arial"/>
                <w:sz w:val="20"/>
                <w:szCs w:val="20"/>
                <w:lang w:val="en-US"/>
              </w:rPr>
              <w:t>classification of phobias available at</w:t>
            </w:r>
            <w:r w:rsidR="00C66C5A">
              <w:rPr>
                <w:rFonts w:ascii="Arial" w:hAnsi="Arial" w:cs="Arial"/>
                <w:sz w:val="20"/>
                <w:szCs w:val="20"/>
                <w:lang w:val="en-US"/>
              </w:rPr>
              <w:t>:</w:t>
            </w:r>
            <w:r w:rsidRPr="0086685C">
              <w:rPr>
                <w:rFonts w:ascii="Arial" w:hAnsi="Arial" w:cs="Arial"/>
                <w:sz w:val="20"/>
                <w:szCs w:val="20"/>
                <w:lang w:val="en-US"/>
              </w:rPr>
              <w:t xml:space="preserve"> </w:t>
            </w:r>
            <w:hyperlink r:id="rId125" w:history="1">
              <w:r w:rsidR="00607FCD" w:rsidRPr="00607FCD">
                <w:rPr>
                  <w:rStyle w:val="Hyperlink"/>
                  <w:rFonts w:ascii="Arial" w:hAnsi="Arial" w:cs="Arial"/>
                  <w:color w:val="4B4B4B"/>
                  <w:sz w:val="20"/>
                  <w:szCs w:val="20"/>
                  <w:lang w:val="en-US"/>
                </w:rPr>
                <w:t>www.theravive.com/therapedia/Specific-Phobia-DSM--5-300.29-(ICD--10--CM-Multiple-Codes)</w:t>
              </w:r>
            </w:hyperlink>
            <w:r w:rsidRPr="0086685C">
              <w:rPr>
                <w:rFonts w:ascii="Arial" w:hAnsi="Arial" w:cs="Arial"/>
                <w:sz w:val="20"/>
                <w:szCs w:val="20"/>
                <w:lang w:val="en-US"/>
              </w:rPr>
              <w:t xml:space="preserve"> </w:t>
            </w:r>
            <w:r w:rsidRPr="0086685C">
              <w:rPr>
                <w:rFonts w:ascii="Arial" w:hAnsi="Arial" w:cs="Arial"/>
                <w:sz w:val="20"/>
                <w:szCs w:val="20"/>
              </w:rPr>
              <w:t>by the diagnostic and statistical manual (DSM). Ask learners if anyone has first-hand knowledge of a phobia and is willing to share their experience.</w:t>
            </w:r>
          </w:p>
          <w:p w14:paraId="2D7B2FEC" w14:textId="28B06BA5" w:rsidR="00F121ED" w:rsidRPr="0086685C" w:rsidRDefault="00F121ED" w:rsidP="00607FCD">
            <w:pPr>
              <w:spacing w:before="120" w:after="120"/>
              <w:rPr>
                <w:rFonts w:ascii="Arial" w:hAnsi="Arial" w:cs="Arial"/>
                <w:sz w:val="20"/>
                <w:szCs w:val="20"/>
              </w:rPr>
            </w:pPr>
            <w:r w:rsidRPr="0086685C">
              <w:rPr>
                <w:rFonts w:ascii="Arial" w:hAnsi="Arial" w:cs="Arial"/>
                <w:b/>
                <w:bCs/>
                <w:sz w:val="20"/>
                <w:szCs w:val="20"/>
                <w:lang w:val="en-US"/>
              </w:rPr>
              <w:t xml:space="preserve">Extension </w:t>
            </w:r>
            <w:r w:rsidR="00EC4282" w:rsidRPr="0086685C">
              <w:rPr>
                <w:rFonts w:ascii="Arial" w:hAnsi="Arial" w:cs="Arial"/>
                <w:b/>
                <w:bCs/>
                <w:sz w:val="20"/>
                <w:szCs w:val="20"/>
                <w:lang w:val="en-US"/>
              </w:rPr>
              <w:t>a</w:t>
            </w:r>
            <w:r w:rsidRPr="0086685C">
              <w:rPr>
                <w:rFonts w:ascii="Arial" w:hAnsi="Arial" w:cs="Arial"/>
                <w:b/>
                <w:bCs/>
                <w:sz w:val="20"/>
                <w:szCs w:val="20"/>
                <w:lang w:val="en-US"/>
              </w:rPr>
              <w:t>ctivity:</w:t>
            </w:r>
            <w:r w:rsidRPr="0086685C">
              <w:rPr>
                <w:rFonts w:ascii="Arial" w:hAnsi="Arial" w:cs="Arial"/>
                <w:sz w:val="20"/>
                <w:szCs w:val="20"/>
                <w:lang w:val="en-US"/>
              </w:rPr>
              <w:t xml:space="preserve"> </w:t>
            </w:r>
            <w:r w:rsidR="00607FCD">
              <w:rPr>
                <w:rFonts w:ascii="Arial" w:hAnsi="Arial" w:cs="Arial"/>
                <w:sz w:val="20"/>
                <w:szCs w:val="20"/>
              </w:rPr>
              <w:t>l</w:t>
            </w:r>
            <w:r w:rsidRPr="0086685C">
              <w:rPr>
                <w:rFonts w:ascii="Arial" w:hAnsi="Arial" w:cs="Arial"/>
                <w:sz w:val="20"/>
                <w:szCs w:val="20"/>
              </w:rPr>
              <w:t>earners suggest how classical conditioning could be used to explain phobias and share ideas. In pairs discuss how classical and operant conditioning could explain a phobia of buttons.</w:t>
            </w:r>
          </w:p>
          <w:p w14:paraId="5A1993A5" w14:textId="740BD1FD" w:rsidR="00F121ED" w:rsidRPr="0086685C" w:rsidRDefault="00095B4E" w:rsidP="00D04B72">
            <w:pPr>
              <w:spacing w:before="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F121ED" w:rsidRPr="0086685C">
              <w:rPr>
                <w:rFonts w:ascii="Arial" w:hAnsi="Arial" w:cs="Arial"/>
                <w:color w:val="000000" w:themeColor="text1"/>
                <w:sz w:val="20"/>
                <w:szCs w:val="20"/>
                <w:lang w:val="en-US"/>
              </w:rPr>
              <w:t>earners look up a definition of</w:t>
            </w:r>
            <w:r w:rsidR="001F029B">
              <w:rPr>
                <w:rFonts w:ascii="Arial" w:hAnsi="Arial" w:cs="Arial"/>
                <w:color w:val="000000" w:themeColor="text1"/>
                <w:sz w:val="20"/>
                <w:szCs w:val="20"/>
                <w:lang w:val="en-US"/>
              </w:rPr>
              <w:t>:</w:t>
            </w:r>
          </w:p>
          <w:p w14:paraId="22420A11" w14:textId="442427C9" w:rsidR="00F121ED" w:rsidRPr="00D04B72" w:rsidRDefault="00F121ED" w:rsidP="00C640FC">
            <w:pPr>
              <w:numPr>
                <w:ilvl w:val="0"/>
                <w:numId w:val="19"/>
              </w:numPr>
              <w:ind w:hanging="357"/>
              <w:rPr>
                <w:rFonts w:ascii="Arial" w:hAnsi="Arial" w:cs="Arial"/>
                <w:sz w:val="20"/>
                <w:szCs w:val="20"/>
              </w:rPr>
            </w:pPr>
            <w:r w:rsidRPr="00D04B72">
              <w:rPr>
                <w:rFonts w:ascii="Arial" w:hAnsi="Arial" w:cs="Arial"/>
                <w:sz w:val="20"/>
                <w:szCs w:val="20"/>
              </w:rPr>
              <w:t>a case study in psychology</w:t>
            </w:r>
          </w:p>
          <w:p w14:paraId="551C7D99" w14:textId="3A171E51" w:rsidR="00F121ED" w:rsidRPr="00D04B72" w:rsidRDefault="00F121ED" w:rsidP="00C640FC">
            <w:pPr>
              <w:numPr>
                <w:ilvl w:val="0"/>
                <w:numId w:val="19"/>
              </w:numPr>
              <w:ind w:hanging="357"/>
              <w:rPr>
                <w:rFonts w:ascii="Arial" w:hAnsi="Arial" w:cs="Arial"/>
                <w:sz w:val="20"/>
                <w:szCs w:val="20"/>
              </w:rPr>
            </w:pPr>
            <w:r w:rsidRPr="00D04B72">
              <w:rPr>
                <w:rFonts w:ascii="Arial" w:hAnsi="Arial" w:cs="Arial"/>
                <w:sz w:val="20"/>
                <w:szCs w:val="20"/>
              </w:rPr>
              <w:t>action research and include in their notes.</w:t>
            </w:r>
          </w:p>
          <w:p w14:paraId="69442341" w14:textId="4C4FFEFE" w:rsidR="00F121ED" w:rsidRPr="00984A3A" w:rsidRDefault="00F121ED" w:rsidP="00607FCD">
            <w:pPr>
              <w:spacing w:before="120" w:after="120"/>
              <w:rPr>
                <w:rFonts w:ascii="Arial" w:hAnsi="Arial" w:cs="Arial"/>
                <w:color w:val="000000" w:themeColor="text1"/>
                <w:sz w:val="20"/>
                <w:szCs w:val="20"/>
                <w:lang w:val="en-US"/>
              </w:rPr>
            </w:pPr>
            <w:r w:rsidRPr="00984A3A">
              <w:rPr>
                <w:rFonts w:ascii="Arial" w:hAnsi="Arial" w:cs="Arial"/>
                <w:color w:val="000000" w:themeColor="text1"/>
                <w:sz w:val="20"/>
                <w:szCs w:val="20"/>
                <w:lang w:val="en-US"/>
              </w:rPr>
              <w:t xml:space="preserve">Discuss reasons/conditions why case studies might be used. </w:t>
            </w:r>
            <w:r w:rsidR="00095B4E" w:rsidRPr="00984A3A">
              <w:rPr>
                <w:rFonts w:ascii="Arial" w:hAnsi="Arial" w:cs="Arial"/>
                <w:color w:val="000000" w:themeColor="text1"/>
                <w:sz w:val="20"/>
                <w:szCs w:val="20"/>
                <w:lang w:val="en-US"/>
              </w:rPr>
              <w:t>H</w:t>
            </w:r>
            <w:r w:rsidRPr="00984A3A">
              <w:rPr>
                <w:rFonts w:ascii="Arial" w:hAnsi="Arial" w:cs="Arial"/>
                <w:color w:val="000000" w:themeColor="text1"/>
                <w:sz w:val="20"/>
                <w:szCs w:val="20"/>
                <w:lang w:val="en-US"/>
              </w:rPr>
              <w:t xml:space="preserve">ighlight key features of case studies </w:t>
            </w:r>
            <w:r w:rsidR="00984A3A" w:rsidRPr="00984A3A">
              <w:rPr>
                <w:rFonts w:ascii="Arial" w:hAnsi="Arial" w:cs="Arial"/>
                <w:color w:val="000000" w:themeColor="text1"/>
                <w:sz w:val="20"/>
                <w:szCs w:val="20"/>
                <w:lang w:val="en-US"/>
              </w:rPr>
              <w:t xml:space="preserve">(including </w:t>
            </w:r>
            <w:r w:rsidR="00984A3A" w:rsidRPr="00984A3A">
              <w:rPr>
                <w:rFonts w:ascii="Arial" w:hAnsi="Arial" w:cs="Arial"/>
                <w:sz w:val="20"/>
                <w:szCs w:val="20"/>
              </w:rPr>
              <w:t>the participant/unit</w:t>
            </w:r>
            <w:r w:rsidR="00984A3A">
              <w:rPr>
                <w:rFonts w:ascii="Arial" w:hAnsi="Arial" w:cs="Arial"/>
                <w:sz w:val="20"/>
                <w:szCs w:val="20"/>
                <w:lang w:val="en-US"/>
              </w:rPr>
              <w:t xml:space="preserve">; the </w:t>
            </w:r>
            <w:r w:rsidR="00984A3A" w:rsidRPr="00984A3A">
              <w:rPr>
                <w:rFonts w:ascii="Arial" w:hAnsi="Arial" w:cs="Arial"/>
                <w:sz w:val="20"/>
                <w:szCs w:val="20"/>
              </w:rPr>
              <w:t>content of information</w:t>
            </w:r>
            <w:r w:rsidR="00984A3A">
              <w:rPr>
                <w:rFonts w:ascii="Arial" w:hAnsi="Arial" w:cs="Arial"/>
                <w:sz w:val="20"/>
                <w:szCs w:val="20"/>
                <w:lang w:val="en-US"/>
              </w:rPr>
              <w:t xml:space="preserve"> </w:t>
            </w:r>
            <w:r w:rsidR="00984A3A" w:rsidRPr="00984A3A">
              <w:rPr>
                <w:rFonts w:ascii="Arial" w:hAnsi="Arial" w:cs="Arial"/>
                <w:sz w:val="20"/>
                <w:szCs w:val="20"/>
              </w:rPr>
              <w:t>collected</w:t>
            </w:r>
            <w:r w:rsidR="00984A3A">
              <w:rPr>
                <w:rFonts w:ascii="Arial" w:hAnsi="Arial" w:cs="Arial"/>
                <w:sz w:val="20"/>
                <w:szCs w:val="20"/>
                <w:lang w:val="en-US"/>
              </w:rPr>
              <w:t xml:space="preserve">; the use of </w:t>
            </w:r>
            <w:r w:rsidR="00984A3A" w:rsidRPr="00984A3A">
              <w:rPr>
                <w:rFonts w:ascii="Arial" w:hAnsi="Arial" w:cs="Arial"/>
                <w:sz w:val="20"/>
                <w:szCs w:val="20"/>
              </w:rPr>
              <w:t>two or more techniques for data collection</w:t>
            </w:r>
            <w:r w:rsidR="00984A3A">
              <w:rPr>
                <w:rFonts w:ascii="Arial" w:hAnsi="Arial" w:cs="Arial"/>
                <w:sz w:val="20"/>
                <w:szCs w:val="20"/>
                <w:lang w:val="en-US"/>
              </w:rPr>
              <w:t xml:space="preserve"> </w:t>
            </w:r>
            <w:r w:rsidR="00DA4DB7">
              <w:rPr>
                <w:rFonts w:ascii="Arial" w:hAnsi="Arial" w:cs="Arial"/>
                <w:sz w:val="20"/>
                <w:szCs w:val="20"/>
                <w:lang w:val="en-US"/>
              </w:rPr>
              <w:t>for</w:t>
            </w:r>
            <w:r w:rsidR="00984A3A">
              <w:rPr>
                <w:rFonts w:ascii="Arial" w:hAnsi="Arial" w:cs="Arial"/>
                <w:sz w:val="20"/>
                <w:szCs w:val="20"/>
                <w:lang w:val="en-US"/>
              </w:rPr>
              <w:t xml:space="preserve"> the detailed </w:t>
            </w:r>
            <w:r w:rsidR="00984A3A" w:rsidRPr="00984A3A">
              <w:rPr>
                <w:rFonts w:ascii="Arial" w:hAnsi="Arial" w:cs="Arial"/>
                <w:sz w:val="20"/>
                <w:szCs w:val="20"/>
              </w:rPr>
              <w:t>analysis/interpretation/triangulation</w:t>
            </w:r>
            <w:r w:rsidR="00984A3A">
              <w:rPr>
                <w:rFonts w:ascii="Arial" w:hAnsi="Arial" w:cs="Arial"/>
                <w:sz w:val="20"/>
                <w:szCs w:val="20"/>
                <w:lang w:val="en-US"/>
              </w:rPr>
              <w:t xml:space="preserve"> of the data collected) </w:t>
            </w:r>
            <w:r w:rsidRPr="00984A3A">
              <w:rPr>
                <w:rFonts w:ascii="Arial" w:hAnsi="Arial" w:cs="Arial"/>
                <w:color w:val="000000" w:themeColor="text1"/>
                <w:sz w:val="20"/>
                <w:szCs w:val="20"/>
                <w:lang w:val="en-US"/>
              </w:rPr>
              <w:t>and begin to brainstorm possible strengths and weaknesses and create a table for such in their notes.</w:t>
            </w:r>
          </w:p>
          <w:p w14:paraId="17BF37AD" w14:textId="77777777" w:rsidR="00F121ED" w:rsidRDefault="00F121ED" w:rsidP="00607FCD">
            <w:pPr>
              <w:spacing w:before="120" w:after="120"/>
              <w:rPr>
                <w:rFonts w:ascii="Arial" w:hAnsi="Arial" w:cs="Arial"/>
                <w:b/>
                <w:bCs/>
                <w:sz w:val="20"/>
                <w:szCs w:val="20"/>
              </w:rPr>
            </w:pPr>
            <w:r w:rsidRPr="0086685C">
              <w:rPr>
                <w:rFonts w:ascii="Arial" w:hAnsi="Arial" w:cs="Arial"/>
                <w:sz w:val="20"/>
                <w:szCs w:val="20"/>
              </w:rPr>
              <w:t>Look up some famous case studies in Psychology and summarise to share with the rest of class during the next lesson.</w:t>
            </w:r>
            <w:r w:rsidR="005046B4" w:rsidRPr="0086685C">
              <w:rPr>
                <w:rFonts w:ascii="Arial" w:hAnsi="Arial" w:cs="Arial"/>
                <w:sz w:val="20"/>
                <w:szCs w:val="20"/>
              </w:rPr>
              <w:t xml:space="preserve"> </w:t>
            </w:r>
            <w:r w:rsidR="005046B4" w:rsidRPr="0086685C">
              <w:rPr>
                <w:rFonts w:ascii="Arial" w:hAnsi="Arial" w:cs="Arial"/>
                <w:b/>
                <w:bCs/>
                <w:sz w:val="20"/>
                <w:szCs w:val="20"/>
              </w:rPr>
              <w:t>(I)</w:t>
            </w:r>
          </w:p>
          <w:p w14:paraId="5E782549" w14:textId="6FCD7576" w:rsidR="00EF6CF5" w:rsidRPr="0086685C" w:rsidRDefault="005F605A" w:rsidP="00D04B72">
            <w:pPr>
              <w:spacing w:before="120"/>
              <w:rPr>
                <w:rFonts w:ascii="Arial" w:hAnsi="Arial" w:cs="Arial"/>
                <w:sz w:val="20"/>
                <w:szCs w:val="20"/>
              </w:rPr>
            </w:pPr>
            <w:r>
              <w:rPr>
                <w:rFonts w:ascii="Arial" w:hAnsi="Arial" w:cs="Arial"/>
                <w:b/>
                <w:bCs/>
                <w:color w:val="202124"/>
                <w:sz w:val="20"/>
                <w:szCs w:val="20"/>
                <w:shd w:val="clear" w:color="auto" w:fill="FFFFFF"/>
                <w:lang w:val="en-US"/>
              </w:rPr>
              <w:t>SDG 3</w:t>
            </w:r>
          </w:p>
        </w:tc>
      </w:tr>
      <w:tr w:rsidR="00F121ED" w:rsidRPr="00F121ED" w14:paraId="104CDFF9"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4F37EE4B" w14:textId="533ECC64" w:rsidR="00F121ED" w:rsidRPr="00F121ED" w:rsidRDefault="00F121ED" w:rsidP="00C640FC">
            <w:pPr>
              <w:rPr>
                <w:rFonts w:ascii="Arial" w:hAnsi="Arial" w:cs="Arial"/>
                <w:sz w:val="20"/>
                <w:szCs w:val="20"/>
              </w:rPr>
            </w:pPr>
            <w:r w:rsidRPr="00F121ED">
              <w:rPr>
                <w:rFonts w:ascii="Arial" w:hAnsi="Arial" w:cs="Arial"/>
                <w:sz w:val="20"/>
                <w:szCs w:val="20"/>
              </w:rPr>
              <w:t>Saavedra and Silverman (button phobia)</w:t>
            </w:r>
            <w:r w:rsidR="00886CAF">
              <w:rPr>
                <w:rFonts w:ascii="Arial" w:hAnsi="Arial" w:cs="Arial"/>
                <w:sz w:val="20"/>
                <w:szCs w:val="20"/>
              </w:rPr>
              <w:t xml:space="preserve"> – the study</w:t>
            </w:r>
          </w:p>
          <w:p w14:paraId="12955390" w14:textId="77777777" w:rsidR="00D01789" w:rsidRPr="00F121ED" w:rsidRDefault="00D01789" w:rsidP="00C640FC">
            <w:pPr>
              <w:spacing w:before="120"/>
              <w:rPr>
                <w:rFonts w:ascii="Arial" w:hAnsi="Arial" w:cs="Arial"/>
                <w:b/>
                <w:bCs/>
                <w:color w:val="E21951"/>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3</w:t>
            </w:r>
          </w:p>
          <w:p w14:paraId="17C5E08D" w14:textId="10D1DA67" w:rsidR="00F121ED" w:rsidRPr="00F121ED" w:rsidRDefault="00D01789" w:rsidP="00C640FC">
            <w:pPr>
              <w:spacing w:before="120"/>
              <w:rPr>
                <w:rFonts w:ascii="Arial" w:hAnsi="Arial" w:cs="Arial"/>
                <w:sz w:val="20"/>
                <w:szCs w:val="20"/>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1D444C74" w14:textId="1F13AEA8" w:rsidR="00F121ED" w:rsidRPr="00F121ED" w:rsidRDefault="00F121ED" w:rsidP="00F121ED">
            <w:pPr>
              <w:rPr>
                <w:rFonts w:ascii="Arial" w:hAnsi="Arial" w:cs="Arial"/>
                <w:sz w:val="20"/>
                <w:szCs w:val="20"/>
              </w:rPr>
            </w:pPr>
            <w:r w:rsidRPr="00F121ED">
              <w:rPr>
                <w:rFonts w:ascii="Arial" w:hAnsi="Arial" w:cs="Arial"/>
                <w:sz w:val="20"/>
                <w:szCs w:val="20"/>
              </w:rPr>
              <w:t>Learners can describe and explain the sample and the interventions used to cure a young boy of his phobia.</w:t>
            </w:r>
          </w:p>
        </w:tc>
        <w:tc>
          <w:tcPr>
            <w:tcW w:w="10200" w:type="dxa"/>
            <w:tcBorders>
              <w:top w:val="single" w:sz="4" w:space="0" w:color="E21951"/>
              <w:left w:val="single" w:sz="4" w:space="0" w:color="E21951"/>
              <w:bottom w:val="single" w:sz="4" w:space="0" w:color="E21951"/>
              <w:right w:val="single" w:sz="4" w:space="0" w:color="E21951"/>
            </w:tcBorders>
          </w:tcPr>
          <w:p w14:paraId="6035BFB4" w14:textId="77777777" w:rsidR="00F121ED" w:rsidRPr="0086685C" w:rsidRDefault="00F121ED" w:rsidP="007C3F84">
            <w:pPr>
              <w:spacing w:after="120"/>
              <w:rPr>
                <w:rFonts w:ascii="Arial" w:hAnsi="Arial" w:cs="Arial"/>
                <w:sz w:val="20"/>
                <w:szCs w:val="20"/>
              </w:rPr>
            </w:pPr>
            <w:r w:rsidRPr="0086685C">
              <w:rPr>
                <w:rFonts w:ascii="Arial" w:hAnsi="Arial" w:cs="Arial"/>
                <w:sz w:val="20"/>
                <w:szCs w:val="20"/>
              </w:rPr>
              <w:t>Introduce the difference between the two concepts of ‘fear’ and ‘disgust’ (using learners’ suggestions if possible) and how they manifest themselves in the continuance of a phobia.</w:t>
            </w:r>
          </w:p>
          <w:p w14:paraId="1AB66B60" w14:textId="29AE3F4D" w:rsidR="00F121ED" w:rsidRPr="007C3F84" w:rsidRDefault="00F121ED" w:rsidP="007C3F84">
            <w:pPr>
              <w:spacing w:before="120" w:after="120"/>
              <w:rPr>
                <w:rFonts w:ascii="Arial" w:hAnsi="Arial" w:cs="Arial"/>
                <w:color w:val="4B4B4B"/>
                <w:sz w:val="20"/>
                <w:szCs w:val="20"/>
              </w:rPr>
            </w:pPr>
            <w:r w:rsidRPr="0086685C">
              <w:rPr>
                <w:rFonts w:ascii="Arial" w:hAnsi="Arial" w:cs="Arial"/>
                <w:sz w:val="20"/>
                <w:szCs w:val="20"/>
              </w:rPr>
              <w:t xml:space="preserve">Introduce and differentiate between the two different types of learning, </w:t>
            </w:r>
            <w:r w:rsidR="007C3F84">
              <w:rPr>
                <w:rFonts w:ascii="Arial" w:hAnsi="Arial" w:cs="Arial"/>
                <w:sz w:val="20"/>
                <w:szCs w:val="20"/>
              </w:rPr>
              <w:t>e.g.</w:t>
            </w:r>
            <w:r w:rsidRPr="0086685C">
              <w:rPr>
                <w:rFonts w:ascii="Arial" w:hAnsi="Arial" w:cs="Arial"/>
                <w:sz w:val="20"/>
                <w:szCs w:val="20"/>
              </w:rPr>
              <w:t xml:space="preserve"> expectancy resulting in fear and evaluative resulting in disgust. Share the video of the phobia of baked beans to reinforce learning which can be accessed at: </w:t>
            </w:r>
            <w:hyperlink r:id="rId126" w:history="1">
              <w:r w:rsidR="00B221AA" w:rsidRPr="007C3F84">
                <w:rPr>
                  <w:rFonts w:ascii="Arial" w:hAnsi="Arial" w:cs="Arial"/>
                  <w:color w:val="4B4B4B"/>
                  <w:sz w:val="20"/>
                  <w:szCs w:val="20"/>
                  <w:u w:val="single"/>
                </w:rPr>
                <w:t>www.</w:t>
              </w:r>
              <w:r w:rsidRPr="007C3F84">
                <w:rPr>
                  <w:rFonts w:ascii="Arial" w:hAnsi="Arial" w:cs="Arial"/>
                  <w:color w:val="4B4B4B"/>
                  <w:sz w:val="20"/>
                  <w:szCs w:val="20"/>
                  <w:u w:val="single"/>
                </w:rPr>
                <w:t>youtube.com/watch?v=3Y8VKs3__cA</w:t>
              </w:r>
            </w:hyperlink>
          </w:p>
          <w:p w14:paraId="777F0C0F" w14:textId="064749E6" w:rsidR="00F121ED" w:rsidRPr="0086685C" w:rsidRDefault="00F121ED" w:rsidP="007C3F84">
            <w:pPr>
              <w:spacing w:before="120"/>
              <w:rPr>
                <w:rFonts w:ascii="Arial" w:hAnsi="Arial" w:cs="Arial"/>
                <w:sz w:val="20"/>
                <w:szCs w:val="20"/>
              </w:rPr>
            </w:pPr>
            <w:r w:rsidRPr="0086685C">
              <w:rPr>
                <w:rFonts w:ascii="Arial" w:hAnsi="Arial" w:cs="Arial"/>
                <w:sz w:val="20"/>
                <w:szCs w:val="20"/>
              </w:rPr>
              <w:t>Share the original study available at</w:t>
            </w:r>
            <w:r w:rsidR="00C66C5A">
              <w:rPr>
                <w:rFonts w:ascii="Arial" w:hAnsi="Arial" w:cs="Arial"/>
                <w:sz w:val="20"/>
                <w:szCs w:val="20"/>
              </w:rPr>
              <w:t>:</w:t>
            </w:r>
            <w:r w:rsidRPr="0086685C">
              <w:rPr>
                <w:rFonts w:ascii="Arial" w:hAnsi="Arial" w:cs="Arial"/>
                <w:sz w:val="20"/>
                <w:szCs w:val="20"/>
              </w:rPr>
              <w:t xml:space="preserve"> </w:t>
            </w:r>
            <w:hyperlink r:id="rId127" w:history="1">
              <w:r w:rsidR="007C3F84" w:rsidRPr="007C3F84">
                <w:rPr>
                  <w:rStyle w:val="Hyperlink"/>
                  <w:rFonts w:ascii="Arial" w:hAnsi="Arial" w:cs="Arial"/>
                  <w:color w:val="4B4B4B"/>
                  <w:sz w:val="20"/>
                  <w:szCs w:val="20"/>
                </w:rPr>
                <w:t>www.aicepsych.com/uploads/4/3/7/6/43769695/lea_2_case_study_disgust_and_a_specific_phobia.pdf</w:t>
              </w:r>
            </w:hyperlink>
            <w:r w:rsidR="00556F42" w:rsidRPr="007C3F84">
              <w:rPr>
                <w:rFonts w:ascii="Arial" w:hAnsi="Arial" w:cs="Arial"/>
                <w:color w:val="4B4B4B"/>
                <w:sz w:val="20"/>
                <w:szCs w:val="20"/>
                <w:u w:val="single"/>
              </w:rPr>
              <w:t xml:space="preserve"> </w:t>
            </w:r>
            <w:r w:rsidRPr="0086685C">
              <w:rPr>
                <w:rFonts w:ascii="Arial" w:hAnsi="Arial" w:cs="Arial"/>
                <w:sz w:val="20"/>
                <w:szCs w:val="20"/>
              </w:rPr>
              <w:t xml:space="preserve">or </w:t>
            </w:r>
            <w:hyperlink r:id="rId128" w:history="1">
              <w:r w:rsidRPr="007C3F84">
                <w:rPr>
                  <w:rFonts w:ascii="Arial" w:hAnsi="Arial" w:cs="Arial"/>
                  <w:color w:val="4B4B4B"/>
                  <w:sz w:val="20"/>
                  <w:szCs w:val="20"/>
                  <w:u w:val="single"/>
                </w:rPr>
                <w:t>https://drive.google.com/file/d/1_R2NpK-SSpwAoKhMatjDwovBf1vKKwr0/view</w:t>
              </w:r>
            </w:hyperlink>
            <w:r w:rsidR="007C3F84">
              <w:rPr>
                <w:rFonts w:ascii="Arial" w:hAnsi="Arial" w:cs="Arial"/>
                <w:sz w:val="20"/>
                <w:szCs w:val="20"/>
              </w:rPr>
              <w:t>. L</w:t>
            </w:r>
            <w:r w:rsidRPr="0086685C">
              <w:rPr>
                <w:rFonts w:ascii="Arial" w:hAnsi="Arial" w:cs="Arial"/>
                <w:sz w:val="20"/>
                <w:szCs w:val="20"/>
              </w:rPr>
              <w:t xml:space="preserve">earners </w:t>
            </w:r>
            <w:r w:rsidR="00AF1308" w:rsidRPr="0086685C">
              <w:rPr>
                <w:rFonts w:ascii="Arial" w:hAnsi="Arial" w:cs="Arial"/>
                <w:sz w:val="20"/>
                <w:szCs w:val="20"/>
              </w:rPr>
              <w:t>read</w:t>
            </w:r>
            <w:r w:rsidRPr="0086685C">
              <w:rPr>
                <w:rFonts w:ascii="Arial" w:hAnsi="Arial" w:cs="Arial"/>
                <w:sz w:val="20"/>
                <w:szCs w:val="20"/>
              </w:rPr>
              <w:t xml:space="preserve"> the introduction/background to the study, highlighting any vocabulary or issues they need assistance in understanding. </w:t>
            </w:r>
            <w:r w:rsidR="00BE3E83">
              <w:rPr>
                <w:rFonts w:ascii="Arial" w:hAnsi="Arial" w:cs="Arial"/>
                <w:sz w:val="20"/>
                <w:szCs w:val="20"/>
              </w:rPr>
              <w:t>L</w:t>
            </w:r>
            <w:r w:rsidRPr="0086685C">
              <w:rPr>
                <w:rFonts w:ascii="Arial" w:hAnsi="Arial" w:cs="Arial"/>
                <w:sz w:val="20"/>
                <w:szCs w:val="20"/>
              </w:rPr>
              <w:t>earners summarise the following:</w:t>
            </w:r>
          </w:p>
          <w:p w14:paraId="5FFE8EB0" w14:textId="77777777" w:rsidR="00F121ED" w:rsidRPr="0086685C" w:rsidRDefault="00F121ED" w:rsidP="00D072C3">
            <w:pPr>
              <w:numPr>
                <w:ilvl w:val="0"/>
                <w:numId w:val="24"/>
              </w:numPr>
              <w:contextualSpacing/>
              <w:rPr>
                <w:rFonts w:ascii="Arial" w:hAnsi="Arial" w:cs="Arial"/>
                <w:sz w:val="20"/>
                <w:szCs w:val="20"/>
              </w:rPr>
            </w:pPr>
            <w:r w:rsidRPr="0086685C">
              <w:rPr>
                <w:rFonts w:ascii="Arial" w:hAnsi="Arial" w:cs="Arial"/>
                <w:sz w:val="20"/>
                <w:szCs w:val="20"/>
              </w:rPr>
              <w:lastRenderedPageBreak/>
              <w:t>the sample</w:t>
            </w:r>
          </w:p>
          <w:p w14:paraId="43B4DDDD" w14:textId="77777777" w:rsidR="00F121ED" w:rsidRPr="0086685C" w:rsidRDefault="00F121ED" w:rsidP="00D072C3">
            <w:pPr>
              <w:numPr>
                <w:ilvl w:val="0"/>
                <w:numId w:val="24"/>
              </w:numPr>
              <w:contextualSpacing/>
              <w:rPr>
                <w:rFonts w:ascii="Arial" w:hAnsi="Arial" w:cs="Arial"/>
                <w:sz w:val="20"/>
                <w:szCs w:val="20"/>
              </w:rPr>
            </w:pPr>
            <w:r w:rsidRPr="0086685C">
              <w:rPr>
                <w:rFonts w:ascii="Arial" w:hAnsi="Arial" w:cs="Arial"/>
                <w:sz w:val="20"/>
                <w:szCs w:val="20"/>
              </w:rPr>
              <w:t>origin of the phobia</w:t>
            </w:r>
          </w:p>
          <w:p w14:paraId="0CB03EA8" w14:textId="77777777" w:rsidR="00F121ED" w:rsidRPr="0086685C" w:rsidRDefault="00F121ED" w:rsidP="00D072C3">
            <w:pPr>
              <w:numPr>
                <w:ilvl w:val="0"/>
                <w:numId w:val="24"/>
              </w:numPr>
              <w:contextualSpacing/>
              <w:rPr>
                <w:rFonts w:ascii="Arial" w:hAnsi="Arial" w:cs="Arial"/>
                <w:sz w:val="20"/>
                <w:szCs w:val="20"/>
              </w:rPr>
            </w:pPr>
            <w:r w:rsidRPr="0086685C">
              <w:rPr>
                <w:rFonts w:ascii="Arial" w:hAnsi="Arial" w:cs="Arial"/>
                <w:sz w:val="20"/>
                <w:szCs w:val="20"/>
              </w:rPr>
              <w:t>problems experienced as the phobia progressed</w:t>
            </w:r>
          </w:p>
          <w:p w14:paraId="60605E90" w14:textId="77777777" w:rsidR="00F121ED" w:rsidRPr="0086685C" w:rsidRDefault="00F121ED" w:rsidP="00D072C3">
            <w:pPr>
              <w:numPr>
                <w:ilvl w:val="0"/>
                <w:numId w:val="24"/>
              </w:numPr>
              <w:contextualSpacing/>
              <w:rPr>
                <w:rFonts w:ascii="Arial" w:hAnsi="Arial" w:cs="Arial"/>
                <w:sz w:val="20"/>
                <w:szCs w:val="20"/>
              </w:rPr>
            </w:pPr>
            <w:r w:rsidRPr="0086685C">
              <w:rPr>
                <w:rFonts w:ascii="Arial" w:hAnsi="Arial" w:cs="Arial"/>
                <w:sz w:val="20"/>
                <w:szCs w:val="20"/>
              </w:rPr>
              <w:t>duration of the phobia</w:t>
            </w:r>
          </w:p>
          <w:p w14:paraId="6C18A89B" w14:textId="77777777" w:rsidR="00F121ED" w:rsidRPr="0086685C" w:rsidRDefault="00F121ED" w:rsidP="00D072C3">
            <w:pPr>
              <w:numPr>
                <w:ilvl w:val="0"/>
                <w:numId w:val="24"/>
              </w:numPr>
              <w:contextualSpacing/>
              <w:rPr>
                <w:rFonts w:ascii="Arial" w:hAnsi="Arial" w:cs="Arial"/>
                <w:sz w:val="20"/>
                <w:szCs w:val="20"/>
              </w:rPr>
            </w:pPr>
            <w:r w:rsidRPr="0086685C">
              <w:rPr>
                <w:rFonts w:ascii="Arial" w:hAnsi="Arial" w:cs="Arial"/>
                <w:sz w:val="20"/>
                <w:szCs w:val="20"/>
              </w:rPr>
              <w:t>difference between his specific phobia and the symptoms of OCD</w:t>
            </w:r>
          </w:p>
          <w:p w14:paraId="3FB196B9" w14:textId="20C14FA3" w:rsidR="00F121ED" w:rsidRPr="0086685C" w:rsidRDefault="00F121ED" w:rsidP="007C3F84">
            <w:pPr>
              <w:spacing w:before="120" w:after="120"/>
              <w:rPr>
                <w:rFonts w:ascii="Arial" w:hAnsi="Arial" w:cs="Arial"/>
                <w:sz w:val="20"/>
                <w:szCs w:val="20"/>
                <w:lang w:val="en-US"/>
              </w:rPr>
            </w:pPr>
            <w:r w:rsidRPr="0086685C">
              <w:rPr>
                <w:rFonts w:ascii="Arial" w:hAnsi="Arial" w:cs="Arial"/>
                <w:b/>
                <w:bCs/>
                <w:sz w:val="20"/>
                <w:szCs w:val="20"/>
                <w:lang w:val="en-US"/>
              </w:rPr>
              <w:t xml:space="preserve">Extension </w:t>
            </w:r>
            <w:r w:rsidR="005046B4" w:rsidRPr="0086685C">
              <w:rPr>
                <w:rFonts w:ascii="Arial" w:hAnsi="Arial" w:cs="Arial"/>
                <w:b/>
                <w:bCs/>
                <w:sz w:val="20"/>
                <w:szCs w:val="20"/>
                <w:lang w:val="en-US"/>
              </w:rPr>
              <w:t>a</w:t>
            </w:r>
            <w:r w:rsidRPr="0086685C">
              <w:rPr>
                <w:rFonts w:ascii="Arial" w:hAnsi="Arial" w:cs="Arial"/>
                <w:b/>
                <w:bCs/>
                <w:sz w:val="20"/>
                <w:szCs w:val="20"/>
                <w:lang w:val="en-US"/>
              </w:rPr>
              <w:t>ctivity:</w:t>
            </w:r>
            <w:r w:rsidRPr="0086685C">
              <w:rPr>
                <w:rFonts w:ascii="Arial" w:hAnsi="Arial" w:cs="Arial"/>
                <w:sz w:val="20"/>
                <w:szCs w:val="20"/>
                <w:lang w:val="en-US"/>
              </w:rPr>
              <w:t xml:space="preserve"> </w:t>
            </w:r>
            <w:r w:rsidR="007C3F84">
              <w:rPr>
                <w:rFonts w:ascii="Arial" w:hAnsi="Arial" w:cs="Arial"/>
                <w:sz w:val="20"/>
                <w:szCs w:val="20"/>
                <w:lang w:val="en-US"/>
              </w:rPr>
              <w:t>l</w:t>
            </w:r>
            <w:r w:rsidRPr="0086685C">
              <w:rPr>
                <w:rFonts w:ascii="Arial" w:hAnsi="Arial" w:cs="Arial"/>
                <w:sz w:val="20"/>
                <w:szCs w:val="20"/>
                <w:lang w:val="en-US"/>
              </w:rPr>
              <w:t>earners generate ideas about possible ways to help the young boy recover from his phobia and assess/incorporate previous learning.</w:t>
            </w:r>
          </w:p>
          <w:p w14:paraId="042D092B" w14:textId="21AA8503" w:rsidR="00F121ED" w:rsidRPr="0086685C" w:rsidRDefault="00F121ED" w:rsidP="007C3F84">
            <w:pPr>
              <w:spacing w:before="120" w:after="120"/>
              <w:rPr>
                <w:rFonts w:ascii="Arial" w:hAnsi="Arial" w:cs="Arial"/>
                <w:color w:val="4A4A4A"/>
                <w:sz w:val="20"/>
                <w:szCs w:val="20"/>
                <w:u w:val="single"/>
                <w:lang w:val="en-US"/>
              </w:rPr>
            </w:pPr>
            <w:r w:rsidRPr="0086685C">
              <w:rPr>
                <w:rFonts w:ascii="Arial" w:hAnsi="Arial" w:cs="Arial"/>
                <w:sz w:val="20"/>
                <w:szCs w:val="20"/>
              </w:rPr>
              <w:t xml:space="preserve">Share a </w:t>
            </w:r>
            <w:r w:rsidRPr="0086685C">
              <w:rPr>
                <w:rFonts w:ascii="Arial" w:hAnsi="Arial" w:cs="Arial"/>
                <w:sz w:val="20"/>
                <w:szCs w:val="20"/>
                <w:lang w:val="en-US"/>
              </w:rPr>
              <w:t>video available at</w:t>
            </w:r>
            <w:r w:rsidR="00CD16FC">
              <w:rPr>
                <w:rFonts w:ascii="Arial" w:hAnsi="Arial" w:cs="Arial"/>
                <w:sz w:val="20"/>
                <w:szCs w:val="20"/>
                <w:lang w:val="en-US"/>
              </w:rPr>
              <w:t>:</w:t>
            </w:r>
            <w:r w:rsidRPr="0086685C">
              <w:rPr>
                <w:rFonts w:ascii="Arial" w:hAnsi="Arial" w:cs="Arial"/>
                <w:sz w:val="20"/>
                <w:szCs w:val="20"/>
                <w:lang w:val="en-US"/>
              </w:rPr>
              <w:t xml:space="preserve"> </w:t>
            </w:r>
            <w:hyperlink r:id="rId129" w:history="1">
              <w:r w:rsidR="00B221AA" w:rsidRPr="007C3F84">
                <w:rPr>
                  <w:rFonts w:ascii="Arial" w:hAnsi="Arial" w:cs="Arial"/>
                  <w:color w:val="4B4B4B"/>
                  <w:sz w:val="20"/>
                  <w:szCs w:val="20"/>
                  <w:u w:val="single"/>
                  <w:lang w:val="en-US"/>
                </w:rPr>
                <w:t>www.</w:t>
              </w:r>
              <w:r w:rsidRPr="007C3F84">
                <w:rPr>
                  <w:rFonts w:ascii="Arial" w:hAnsi="Arial" w:cs="Arial"/>
                  <w:color w:val="4B4B4B"/>
                  <w:sz w:val="20"/>
                  <w:szCs w:val="20"/>
                  <w:u w:val="single"/>
                  <w:lang w:val="en-US"/>
                </w:rPr>
                <w:t>youtube.com/watch?v=lMZ5o2uruXY</w:t>
              </w:r>
            </w:hyperlink>
            <w:r w:rsidRPr="0086685C">
              <w:rPr>
                <w:rFonts w:ascii="Arial" w:hAnsi="Arial" w:cs="Arial"/>
                <w:sz w:val="20"/>
                <w:szCs w:val="20"/>
                <w:lang w:val="en-US"/>
              </w:rPr>
              <w:t xml:space="preserve"> </w:t>
            </w:r>
            <w:r w:rsidRPr="0086685C">
              <w:rPr>
                <w:rFonts w:ascii="Arial" w:hAnsi="Arial" w:cs="Arial"/>
                <w:sz w:val="20"/>
                <w:szCs w:val="20"/>
              </w:rPr>
              <w:t>of a conventional treatment of a specific phobia (systematic desensitisation) about a woman who was treated for a phobia of feathers</w:t>
            </w:r>
            <w:r w:rsidRPr="0086685C">
              <w:rPr>
                <w:rFonts w:ascii="Arial" w:hAnsi="Arial" w:cs="Arial"/>
                <w:sz w:val="20"/>
                <w:szCs w:val="20"/>
                <w:lang w:val="en-US"/>
              </w:rPr>
              <w:t>.</w:t>
            </w:r>
            <w:r w:rsidR="007C3F84">
              <w:rPr>
                <w:rFonts w:ascii="Arial" w:hAnsi="Arial" w:cs="Arial"/>
                <w:color w:val="4A4A4A"/>
                <w:sz w:val="20"/>
                <w:szCs w:val="20"/>
              </w:rPr>
              <w:t xml:space="preserve"> </w:t>
            </w:r>
            <w:r w:rsidR="007C3F84" w:rsidRPr="007C3F84">
              <w:rPr>
                <w:rFonts w:ascii="Arial" w:hAnsi="Arial" w:cs="Arial"/>
                <w:sz w:val="20"/>
                <w:szCs w:val="20"/>
                <w:lang w:val="en-US"/>
              </w:rPr>
              <w:t>L</w:t>
            </w:r>
            <w:r w:rsidR="006A3564" w:rsidRPr="0086685C">
              <w:rPr>
                <w:rFonts w:ascii="Arial" w:hAnsi="Arial" w:cs="Arial"/>
                <w:sz w:val="20"/>
                <w:szCs w:val="20"/>
                <w:lang w:val="en-US"/>
              </w:rPr>
              <w:t>earners</w:t>
            </w:r>
            <w:r w:rsidRPr="0086685C">
              <w:rPr>
                <w:rFonts w:ascii="Arial" w:hAnsi="Arial" w:cs="Arial"/>
                <w:sz w:val="20"/>
                <w:szCs w:val="20"/>
                <w:lang w:val="en-US"/>
              </w:rPr>
              <w:t xml:space="preserve"> apply what they have seen in the video to help the boy suffering from his button phobia.</w:t>
            </w:r>
          </w:p>
          <w:p w14:paraId="069DF198" w14:textId="6B9D1C8E" w:rsidR="00F121ED" w:rsidRPr="0086685C" w:rsidRDefault="00F121ED" w:rsidP="007C3F84">
            <w:pPr>
              <w:spacing w:before="120" w:after="120"/>
              <w:rPr>
                <w:rFonts w:ascii="Arial" w:hAnsi="Arial" w:cs="Arial"/>
                <w:sz w:val="20"/>
                <w:szCs w:val="20"/>
                <w:lang w:val="en-US"/>
              </w:rPr>
            </w:pPr>
            <w:r w:rsidRPr="0086685C">
              <w:rPr>
                <w:rFonts w:ascii="Arial" w:hAnsi="Arial" w:cs="Arial"/>
                <w:sz w:val="20"/>
                <w:szCs w:val="20"/>
              </w:rPr>
              <w:t xml:space="preserve">Go through the Intervention Procedure and Result </w:t>
            </w:r>
            <w:r w:rsidRPr="0086685C">
              <w:rPr>
                <w:rFonts w:ascii="Arial" w:hAnsi="Arial" w:cs="Arial"/>
                <w:sz w:val="20"/>
                <w:szCs w:val="20"/>
                <w:lang w:val="en-US"/>
              </w:rPr>
              <w:t xml:space="preserve">(Behavioural Exposures) </w:t>
            </w:r>
            <w:r w:rsidRPr="0086685C">
              <w:rPr>
                <w:rFonts w:ascii="Arial" w:hAnsi="Arial" w:cs="Arial"/>
                <w:sz w:val="20"/>
                <w:szCs w:val="20"/>
              </w:rPr>
              <w:t xml:space="preserve">section explaining how the treatment was administered and what recordings were measured and the difficulties experienced by the </w:t>
            </w:r>
            <w:r w:rsidRPr="0086685C">
              <w:rPr>
                <w:rFonts w:ascii="Arial" w:hAnsi="Arial" w:cs="Arial"/>
                <w:sz w:val="20"/>
                <w:szCs w:val="20"/>
                <w:lang w:val="en-US"/>
              </w:rPr>
              <w:t xml:space="preserve">boy and </w:t>
            </w:r>
            <w:r w:rsidRPr="0086685C">
              <w:rPr>
                <w:rFonts w:ascii="Arial" w:hAnsi="Arial" w:cs="Arial"/>
                <w:sz w:val="20"/>
                <w:szCs w:val="20"/>
              </w:rPr>
              <w:t xml:space="preserve">psychologists treating their patient. </w:t>
            </w:r>
            <w:r w:rsidR="00D8450D">
              <w:rPr>
                <w:rFonts w:ascii="Arial" w:hAnsi="Arial" w:cs="Arial"/>
                <w:sz w:val="20"/>
                <w:szCs w:val="20"/>
              </w:rPr>
              <w:t>L</w:t>
            </w:r>
            <w:r w:rsidRPr="0086685C">
              <w:rPr>
                <w:rFonts w:ascii="Arial" w:hAnsi="Arial" w:cs="Arial"/>
                <w:sz w:val="20"/>
                <w:szCs w:val="20"/>
                <w:lang w:val="en-US"/>
              </w:rPr>
              <w:t>earners record examples of the Disgust/Fear hierarchy and capture the graph of results in their notes.</w:t>
            </w:r>
          </w:p>
          <w:p w14:paraId="5735A7EA" w14:textId="19C97B37" w:rsidR="00F121ED" w:rsidRPr="0086685C" w:rsidRDefault="00F121ED" w:rsidP="007C3F84">
            <w:pPr>
              <w:spacing w:before="120" w:after="120"/>
              <w:rPr>
                <w:rFonts w:ascii="Arial" w:hAnsi="Arial" w:cs="Arial"/>
                <w:sz w:val="20"/>
                <w:szCs w:val="20"/>
                <w:lang w:val="en-US"/>
              </w:rPr>
            </w:pPr>
            <w:r w:rsidRPr="0086685C">
              <w:rPr>
                <w:rFonts w:ascii="Arial" w:hAnsi="Arial" w:cs="Arial"/>
                <w:b/>
                <w:sz w:val="20"/>
                <w:szCs w:val="20"/>
              </w:rPr>
              <w:t xml:space="preserve">Extension activity: </w:t>
            </w:r>
            <w:r w:rsidR="007C3F84">
              <w:rPr>
                <w:rFonts w:ascii="Arial" w:hAnsi="Arial" w:cs="Arial"/>
                <w:sz w:val="20"/>
                <w:szCs w:val="20"/>
              </w:rPr>
              <w:t>l</w:t>
            </w:r>
            <w:r w:rsidRPr="0086685C">
              <w:rPr>
                <w:rFonts w:ascii="Arial" w:hAnsi="Arial" w:cs="Arial"/>
                <w:sz w:val="20"/>
                <w:szCs w:val="20"/>
              </w:rPr>
              <w:t>earners</w:t>
            </w:r>
            <w:r w:rsidR="0025548A">
              <w:rPr>
                <w:rFonts w:ascii="Arial" w:hAnsi="Arial" w:cs="Arial"/>
                <w:sz w:val="20"/>
                <w:szCs w:val="20"/>
              </w:rPr>
              <w:t xml:space="preserve"> discuss</w:t>
            </w:r>
            <w:r w:rsidRPr="0086685C">
              <w:rPr>
                <w:rFonts w:ascii="Arial" w:hAnsi="Arial" w:cs="Arial"/>
                <w:sz w:val="20"/>
                <w:szCs w:val="20"/>
              </w:rPr>
              <w:t xml:space="preserve"> how the young boy’s responses were different from the woman with the phobia of feathers and share.</w:t>
            </w:r>
          </w:p>
          <w:p w14:paraId="45A2C42E" w14:textId="77777777" w:rsidR="00F121ED" w:rsidRPr="00F121ED" w:rsidRDefault="00F121ED" w:rsidP="007C3F84">
            <w:pPr>
              <w:spacing w:before="120"/>
              <w:rPr>
                <w:rFonts w:ascii="Arial" w:hAnsi="Arial" w:cs="Arial"/>
                <w:sz w:val="20"/>
                <w:szCs w:val="20"/>
              </w:rPr>
            </w:pPr>
            <w:r w:rsidRPr="00F121ED">
              <w:rPr>
                <w:rFonts w:ascii="Arial" w:hAnsi="Arial" w:cs="Arial"/>
                <w:sz w:val="20"/>
                <w:szCs w:val="20"/>
              </w:rPr>
              <w:t xml:space="preserve">Continue reading through Intervention Procedure and Result </w:t>
            </w:r>
            <w:r w:rsidRPr="00F121ED">
              <w:rPr>
                <w:rFonts w:ascii="Arial" w:hAnsi="Arial" w:cs="Arial"/>
                <w:sz w:val="20"/>
                <w:szCs w:val="20"/>
                <w:lang w:val="en-US"/>
              </w:rPr>
              <w:t xml:space="preserve">(Disgust Imagery and Cognitions) </w:t>
            </w:r>
            <w:r w:rsidRPr="00F121ED">
              <w:rPr>
                <w:rFonts w:ascii="Arial" w:hAnsi="Arial" w:cs="Arial"/>
                <w:sz w:val="20"/>
                <w:szCs w:val="20"/>
              </w:rPr>
              <w:t>section and</w:t>
            </w:r>
            <w:r w:rsidRPr="00F121ED">
              <w:rPr>
                <w:rFonts w:ascii="Arial" w:hAnsi="Arial" w:cs="Arial"/>
                <w:b/>
                <w:sz w:val="20"/>
                <w:szCs w:val="20"/>
              </w:rPr>
              <w:t xml:space="preserve"> </w:t>
            </w:r>
            <w:r w:rsidRPr="00F121ED">
              <w:rPr>
                <w:rFonts w:ascii="Arial" w:hAnsi="Arial" w:cs="Arial"/>
                <w:sz w:val="20"/>
                <w:szCs w:val="20"/>
              </w:rPr>
              <w:t>check for understanding and capture the second graph of results for comparison.</w:t>
            </w:r>
          </w:p>
        </w:tc>
      </w:tr>
      <w:tr w:rsidR="00F121ED" w:rsidRPr="00F121ED" w14:paraId="623D2D2D" w14:textId="77777777" w:rsidTr="00F12C4C">
        <w:tc>
          <w:tcPr>
            <w:tcW w:w="2127" w:type="dxa"/>
            <w:tcBorders>
              <w:top w:val="single" w:sz="4" w:space="0" w:color="E21951"/>
              <w:left w:val="single" w:sz="4" w:space="0" w:color="E21951"/>
              <w:bottom w:val="single" w:sz="4" w:space="0" w:color="E21951"/>
              <w:right w:val="single" w:sz="4" w:space="0" w:color="E21951"/>
            </w:tcBorders>
          </w:tcPr>
          <w:p w14:paraId="2086CC41" w14:textId="6E4FD1B7" w:rsidR="00F121ED" w:rsidRDefault="00F121ED" w:rsidP="00C640FC">
            <w:pPr>
              <w:rPr>
                <w:rFonts w:ascii="Arial" w:hAnsi="Arial" w:cs="Arial"/>
                <w:sz w:val="20"/>
                <w:szCs w:val="20"/>
                <w:lang w:val="en-US"/>
              </w:rPr>
            </w:pPr>
            <w:r w:rsidRPr="00F121ED">
              <w:rPr>
                <w:rFonts w:ascii="Arial" w:hAnsi="Arial" w:cs="Arial"/>
                <w:sz w:val="20"/>
                <w:szCs w:val="20"/>
              </w:rPr>
              <w:lastRenderedPageBreak/>
              <w:t>Saavedra and Silverman (button phobia)</w:t>
            </w:r>
            <w:r w:rsidR="00886CAF">
              <w:rPr>
                <w:rFonts w:ascii="Arial" w:hAnsi="Arial" w:cs="Arial"/>
                <w:sz w:val="20"/>
                <w:szCs w:val="20"/>
              </w:rPr>
              <w:t xml:space="preserve"> - evaluation</w:t>
            </w:r>
          </w:p>
          <w:p w14:paraId="02DA32AF" w14:textId="77777777" w:rsidR="0025548A" w:rsidRPr="00F121ED" w:rsidRDefault="0025548A" w:rsidP="00C640FC">
            <w:pPr>
              <w:spacing w:before="120"/>
              <w:rPr>
                <w:rFonts w:ascii="Arial" w:hAnsi="Arial" w:cs="Arial"/>
                <w:b/>
                <w:bCs/>
                <w:color w:val="E21951"/>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1</w:t>
            </w:r>
          </w:p>
          <w:p w14:paraId="07D7285D" w14:textId="77777777" w:rsidR="0025548A" w:rsidRPr="00F121ED" w:rsidRDefault="0025548A" w:rsidP="00C640FC">
            <w:pPr>
              <w:spacing w:before="120"/>
              <w:rPr>
                <w:rFonts w:ascii="Arial" w:hAnsi="Arial" w:cs="Arial"/>
                <w:b/>
                <w:bCs/>
                <w:color w:val="E21951"/>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2</w:t>
            </w:r>
          </w:p>
          <w:p w14:paraId="64342185" w14:textId="77777777" w:rsidR="0025548A" w:rsidRPr="00F121ED" w:rsidRDefault="0025548A" w:rsidP="00C640FC">
            <w:pPr>
              <w:spacing w:before="120"/>
              <w:rPr>
                <w:rFonts w:ascii="Arial" w:hAnsi="Arial" w:cs="Arial"/>
                <w:b/>
                <w:bCs/>
                <w:color w:val="E21951"/>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3</w:t>
            </w:r>
          </w:p>
          <w:p w14:paraId="1A0AE86A" w14:textId="07A6CF4F" w:rsidR="0025548A" w:rsidRPr="00F121ED" w:rsidRDefault="0025548A" w:rsidP="00C640FC">
            <w:pPr>
              <w:spacing w:before="120"/>
              <w:rPr>
                <w:rFonts w:ascii="Arial" w:hAnsi="Arial" w:cs="Arial"/>
                <w:sz w:val="20"/>
                <w:szCs w:val="20"/>
                <w:lang w:val="en-US"/>
              </w:rPr>
            </w:pPr>
            <w:r w:rsidRPr="00F121ED">
              <w:rPr>
                <w:rFonts w:ascii="Arial" w:hAnsi="Arial" w:cs="Arial"/>
                <w:b/>
                <w:bCs/>
                <w:color w:val="E21951"/>
                <w:sz w:val="20"/>
                <w:szCs w:val="20"/>
              </w:rPr>
              <w:t>KC</w:t>
            </w:r>
            <w:r w:rsidRPr="00F121ED">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2F82EC39" w14:textId="5BB2B4E8" w:rsidR="00F121ED" w:rsidRPr="00F121ED" w:rsidRDefault="00F121ED" w:rsidP="00F121ED">
            <w:pPr>
              <w:rPr>
                <w:rFonts w:ascii="Arial" w:hAnsi="Arial" w:cs="Arial"/>
                <w:sz w:val="20"/>
                <w:szCs w:val="20"/>
                <w:lang w:val="en-US"/>
              </w:rPr>
            </w:pPr>
            <w:r w:rsidRPr="00F121ED">
              <w:rPr>
                <w:rFonts w:ascii="Arial" w:hAnsi="Arial" w:cs="Arial"/>
                <w:sz w:val="20"/>
                <w:szCs w:val="20"/>
                <w:lang w:val="en-US"/>
              </w:rPr>
              <w:t>Learners can describe, explain and evaluate the research conducted against a variety of evaluative issues.</w:t>
            </w:r>
          </w:p>
        </w:tc>
        <w:tc>
          <w:tcPr>
            <w:tcW w:w="10200" w:type="dxa"/>
            <w:tcBorders>
              <w:top w:val="single" w:sz="4" w:space="0" w:color="E21951"/>
              <w:left w:val="single" w:sz="4" w:space="0" w:color="E21951"/>
              <w:bottom w:val="single" w:sz="4" w:space="0" w:color="E21951"/>
              <w:right w:val="single" w:sz="4" w:space="0" w:color="E21951"/>
            </w:tcBorders>
          </w:tcPr>
          <w:p w14:paraId="4CAD05A5" w14:textId="49D0F0BB" w:rsidR="00F121ED" w:rsidRPr="00F121ED" w:rsidRDefault="00F121ED" w:rsidP="00D2466F">
            <w:pPr>
              <w:rPr>
                <w:rFonts w:ascii="Arial" w:hAnsi="Arial" w:cs="Arial"/>
                <w:sz w:val="20"/>
                <w:szCs w:val="20"/>
              </w:rPr>
            </w:pPr>
            <w:r w:rsidRPr="00F121ED">
              <w:rPr>
                <w:rFonts w:ascii="Arial" w:hAnsi="Arial" w:cs="Arial"/>
                <w:b/>
                <w:bCs/>
                <w:sz w:val="20"/>
                <w:szCs w:val="20"/>
              </w:rPr>
              <w:t xml:space="preserve">Extension </w:t>
            </w:r>
            <w:r w:rsidR="009261EA">
              <w:rPr>
                <w:rFonts w:ascii="Arial" w:hAnsi="Arial" w:cs="Arial"/>
                <w:b/>
                <w:bCs/>
                <w:sz w:val="20"/>
                <w:szCs w:val="20"/>
              </w:rPr>
              <w:t>a</w:t>
            </w:r>
            <w:r w:rsidRPr="00F121ED">
              <w:rPr>
                <w:rFonts w:ascii="Arial" w:hAnsi="Arial" w:cs="Arial"/>
                <w:b/>
                <w:bCs/>
                <w:sz w:val="20"/>
                <w:szCs w:val="20"/>
              </w:rPr>
              <w:t>ctivity:</w:t>
            </w:r>
            <w:r w:rsidRPr="00F121ED">
              <w:rPr>
                <w:rFonts w:ascii="Arial" w:hAnsi="Arial" w:cs="Arial"/>
                <w:sz w:val="20"/>
                <w:szCs w:val="20"/>
              </w:rPr>
              <w:t xml:space="preserve"> </w:t>
            </w:r>
            <w:r w:rsidR="00D2466F">
              <w:rPr>
                <w:rFonts w:ascii="Arial" w:hAnsi="Arial" w:cs="Arial"/>
                <w:sz w:val="20"/>
                <w:szCs w:val="20"/>
              </w:rPr>
              <w:t>d</w:t>
            </w:r>
            <w:r w:rsidRPr="00F121ED">
              <w:rPr>
                <w:rFonts w:ascii="Arial" w:hAnsi="Arial" w:cs="Arial"/>
                <w:sz w:val="20"/>
                <w:szCs w:val="20"/>
              </w:rPr>
              <w:t>ivide the class into working groups and allocate the following tasks:</w:t>
            </w:r>
          </w:p>
          <w:p w14:paraId="24BE7AF6" w14:textId="77777777" w:rsidR="00F121ED" w:rsidRPr="00F121ED" w:rsidRDefault="00F121ED" w:rsidP="00D072C3">
            <w:pPr>
              <w:numPr>
                <w:ilvl w:val="0"/>
                <w:numId w:val="25"/>
              </w:numPr>
              <w:spacing w:before="120"/>
              <w:contextualSpacing/>
              <w:rPr>
                <w:rFonts w:ascii="Arial" w:hAnsi="Arial" w:cs="Arial"/>
                <w:sz w:val="20"/>
                <w:szCs w:val="20"/>
              </w:rPr>
            </w:pPr>
            <w:r w:rsidRPr="00F121ED">
              <w:rPr>
                <w:rFonts w:ascii="Arial" w:hAnsi="Arial" w:cs="Arial"/>
                <w:sz w:val="20"/>
                <w:szCs w:val="20"/>
              </w:rPr>
              <w:t>The types of data that were recorded and the advantages and disadvantages of each</w:t>
            </w:r>
          </w:p>
          <w:p w14:paraId="3A7FF80C" w14:textId="77777777" w:rsidR="00F121ED" w:rsidRPr="00F121ED" w:rsidRDefault="00F121ED" w:rsidP="00D072C3">
            <w:pPr>
              <w:numPr>
                <w:ilvl w:val="0"/>
                <w:numId w:val="25"/>
              </w:numPr>
              <w:spacing w:before="120"/>
              <w:contextualSpacing/>
              <w:rPr>
                <w:rFonts w:ascii="Arial" w:hAnsi="Arial" w:cs="Arial"/>
                <w:sz w:val="20"/>
                <w:szCs w:val="20"/>
              </w:rPr>
            </w:pPr>
            <w:r w:rsidRPr="00F121ED">
              <w:rPr>
                <w:rFonts w:ascii="Arial" w:hAnsi="Arial" w:cs="Arial"/>
                <w:sz w:val="20"/>
                <w:szCs w:val="20"/>
              </w:rPr>
              <w:t>The data collection tools that were used and the advantages and disadvantages of these</w:t>
            </w:r>
          </w:p>
          <w:p w14:paraId="5A5BC58A" w14:textId="77777777" w:rsidR="00F121ED" w:rsidRPr="00F121ED" w:rsidRDefault="00F121ED" w:rsidP="00D072C3">
            <w:pPr>
              <w:numPr>
                <w:ilvl w:val="0"/>
                <w:numId w:val="25"/>
              </w:numPr>
              <w:spacing w:before="120"/>
              <w:contextualSpacing/>
              <w:rPr>
                <w:rFonts w:ascii="Arial" w:hAnsi="Arial" w:cs="Arial"/>
                <w:sz w:val="20"/>
                <w:szCs w:val="20"/>
              </w:rPr>
            </w:pPr>
            <w:r w:rsidRPr="00F121ED">
              <w:rPr>
                <w:rFonts w:ascii="Arial" w:hAnsi="Arial" w:cs="Arial"/>
                <w:sz w:val="20"/>
                <w:szCs w:val="20"/>
              </w:rPr>
              <w:t>The ethical issues in carrying out the research/treatment</w:t>
            </w:r>
          </w:p>
          <w:p w14:paraId="0DB62F87" w14:textId="77777777" w:rsidR="00F121ED" w:rsidRPr="00F121ED" w:rsidRDefault="00F121ED" w:rsidP="00D072C3">
            <w:pPr>
              <w:numPr>
                <w:ilvl w:val="0"/>
                <w:numId w:val="25"/>
              </w:numPr>
              <w:spacing w:before="120"/>
              <w:contextualSpacing/>
              <w:rPr>
                <w:rFonts w:ascii="Arial" w:hAnsi="Arial" w:cs="Arial"/>
                <w:sz w:val="20"/>
                <w:szCs w:val="20"/>
              </w:rPr>
            </w:pPr>
            <w:r w:rsidRPr="00F121ED">
              <w:rPr>
                <w:rFonts w:ascii="Arial" w:hAnsi="Arial" w:cs="Arial"/>
                <w:sz w:val="20"/>
                <w:szCs w:val="20"/>
              </w:rPr>
              <w:t>To what extent did they find the study ‘useful’.</w:t>
            </w:r>
          </w:p>
          <w:p w14:paraId="214A1334" w14:textId="77777777" w:rsidR="00F121ED" w:rsidRPr="00F121ED" w:rsidRDefault="00F121ED" w:rsidP="00D072C3">
            <w:pPr>
              <w:numPr>
                <w:ilvl w:val="0"/>
                <w:numId w:val="25"/>
              </w:numPr>
              <w:spacing w:before="120"/>
              <w:contextualSpacing/>
              <w:rPr>
                <w:rFonts w:ascii="Arial" w:hAnsi="Arial" w:cs="Arial"/>
                <w:sz w:val="20"/>
                <w:szCs w:val="20"/>
              </w:rPr>
            </w:pPr>
            <w:r w:rsidRPr="00F121ED">
              <w:rPr>
                <w:rFonts w:ascii="Arial" w:hAnsi="Arial" w:cs="Arial"/>
                <w:sz w:val="20"/>
                <w:szCs w:val="20"/>
              </w:rPr>
              <w:t>Issues of validity and reliability</w:t>
            </w:r>
          </w:p>
          <w:p w14:paraId="00338D80" w14:textId="6FB01910" w:rsidR="00F121ED" w:rsidRPr="009261EA" w:rsidRDefault="00F121ED" w:rsidP="00D2466F">
            <w:pPr>
              <w:spacing w:before="120" w:after="120"/>
              <w:rPr>
                <w:rFonts w:ascii="Arial" w:hAnsi="Arial" w:cs="Arial"/>
                <w:sz w:val="20"/>
                <w:szCs w:val="20"/>
                <w:lang w:val="en-US"/>
              </w:rPr>
            </w:pPr>
            <w:r w:rsidRPr="00F121ED">
              <w:rPr>
                <w:rFonts w:ascii="Arial" w:hAnsi="Arial" w:cs="Arial"/>
                <w:sz w:val="20"/>
                <w:szCs w:val="20"/>
                <w:lang w:val="en-US"/>
              </w:rPr>
              <w:t>Groups share their deliberations with the rest of the class.</w:t>
            </w:r>
            <w:r w:rsidR="009261EA">
              <w:rPr>
                <w:rFonts w:ascii="Arial" w:hAnsi="Arial" w:cs="Arial"/>
                <w:sz w:val="20"/>
                <w:szCs w:val="20"/>
                <w:lang w:val="en-US"/>
              </w:rPr>
              <w:t xml:space="preserve"> </w:t>
            </w:r>
            <w:r w:rsidRPr="00F121ED">
              <w:rPr>
                <w:rFonts w:ascii="Arial" w:hAnsi="Arial" w:cs="Arial"/>
                <w:color w:val="000000"/>
                <w:sz w:val="20"/>
                <w:szCs w:val="20"/>
                <w:lang w:val="en-US"/>
              </w:rPr>
              <w:t>Ask learners whether this study supports the nature or the nurture side of the debate and check for understanding.</w:t>
            </w:r>
          </w:p>
          <w:p w14:paraId="1BC29A5E" w14:textId="35D3F6DF" w:rsidR="00F121ED" w:rsidRPr="00F121ED" w:rsidRDefault="00F121ED" w:rsidP="00D2466F">
            <w:pPr>
              <w:autoSpaceDE w:val="0"/>
              <w:autoSpaceDN w:val="0"/>
              <w:adjustRightInd w:val="0"/>
              <w:spacing w:before="120" w:after="120"/>
              <w:rPr>
                <w:rFonts w:ascii="Arial" w:hAnsi="Arial" w:cs="Arial"/>
                <w:color w:val="000000"/>
                <w:sz w:val="20"/>
                <w:szCs w:val="20"/>
                <w:lang w:val="en-US"/>
              </w:rPr>
            </w:pPr>
            <w:r w:rsidRPr="00F121ED">
              <w:rPr>
                <w:rFonts w:ascii="Arial" w:hAnsi="Arial" w:cs="Arial"/>
                <w:color w:val="000000"/>
                <w:sz w:val="20"/>
                <w:szCs w:val="20"/>
                <w:lang w:val="en-US"/>
              </w:rPr>
              <w:t xml:space="preserve">Learners identify examples of any qualitative data collected and use them to develop an essay plan on the strengths and weaknesses of using qualitative data in psychological research. </w:t>
            </w:r>
            <w:r w:rsidR="0025548A" w:rsidRPr="00F121ED">
              <w:rPr>
                <w:rFonts w:ascii="Arial" w:hAnsi="Arial" w:cs="Arial"/>
                <w:b/>
                <w:bCs/>
                <w:color w:val="000000"/>
                <w:sz w:val="20"/>
                <w:szCs w:val="20"/>
                <w:lang w:val="en-US"/>
              </w:rPr>
              <w:t>(F)</w:t>
            </w:r>
          </w:p>
          <w:p w14:paraId="4CAB49DB" w14:textId="30F386C3" w:rsidR="00F121ED" w:rsidRPr="00F121ED" w:rsidRDefault="00F121ED" w:rsidP="00D2466F">
            <w:pPr>
              <w:spacing w:before="120"/>
              <w:rPr>
                <w:rFonts w:ascii="Arial" w:hAnsi="Arial" w:cs="Arial"/>
                <w:sz w:val="20"/>
                <w:szCs w:val="20"/>
              </w:rPr>
            </w:pPr>
            <w:r w:rsidRPr="00F121ED">
              <w:rPr>
                <w:rFonts w:ascii="Arial" w:hAnsi="Arial" w:cs="Arial"/>
                <w:sz w:val="20"/>
                <w:szCs w:val="20"/>
              </w:rPr>
              <w:t>Learners complete their ethics table/spreadsheet for the last two studies.</w:t>
            </w:r>
            <w:r w:rsidR="0025548A" w:rsidRPr="00F121ED">
              <w:rPr>
                <w:rFonts w:ascii="Arial" w:hAnsi="Arial" w:cs="Arial"/>
                <w:b/>
                <w:sz w:val="20"/>
                <w:szCs w:val="20"/>
                <w:lang w:val="en-US"/>
              </w:rPr>
              <w:t xml:space="preserve"> (I)</w:t>
            </w:r>
          </w:p>
        </w:tc>
      </w:tr>
      <w:tr w:rsidR="00F121ED" w:rsidRPr="00F121ED" w14:paraId="38E111A9" w14:textId="77777777" w:rsidTr="00F12C4C">
        <w:tc>
          <w:tcPr>
            <w:tcW w:w="10200"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5FFAF049" w14:textId="77777777" w:rsidR="00F121ED" w:rsidRPr="00F121ED" w:rsidRDefault="00F121ED" w:rsidP="00F121ED">
            <w:pPr>
              <w:rPr>
                <w:rFonts w:ascii="Arial" w:hAnsi="Arial" w:cs="Arial"/>
                <w:b/>
                <w:color w:val="FFFFFF"/>
                <w:sz w:val="20"/>
                <w:szCs w:val="20"/>
              </w:rPr>
            </w:pPr>
            <w:r w:rsidRPr="00F121ED">
              <w:rPr>
                <w:rFonts w:ascii="Arial" w:hAnsi="Arial" w:cs="Arial"/>
                <w:b/>
                <w:color w:val="FFFFFF"/>
                <w:sz w:val="20"/>
                <w:szCs w:val="20"/>
              </w:rPr>
              <w:t>Past and specimen papers</w:t>
            </w:r>
          </w:p>
        </w:tc>
      </w:tr>
      <w:tr w:rsidR="00F121ED" w:rsidRPr="00F121ED" w14:paraId="257DAF1B" w14:textId="77777777" w:rsidTr="00F12C4C">
        <w:tc>
          <w:tcPr>
            <w:tcW w:w="10200" w:type="dxa"/>
            <w:gridSpan w:val="3"/>
            <w:tcBorders>
              <w:top w:val="single" w:sz="4" w:space="0" w:color="E21951"/>
              <w:left w:val="single" w:sz="4" w:space="0" w:color="E21951"/>
              <w:bottom w:val="single" w:sz="4" w:space="0" w:color="E21951"/>
              <w:right w:val="single" w:sz="4" w:space="0" w:color="E21951"/>
            </w:tcBorders>
            <w:hideMark/>
          </w:tcPr>
          <w:p w14:paraId="2D6F64E0" w14:textId="2045A5C2" w:rsidR="00F121ED" w:rsidRPr="006F6953" w:rsidRDefault="006F6953" w:rsidP="00F121ED">
            <w:pPr>
              <w:rPr>
                <w:rFonts w:ascii="Arial" w:eastAsia="MS ??" w:hAnsi="Arial"/>
                <w:b/>
                <w:sz w:val="20"/>
                <w:szCs w:val="20"/>
                <w:lang w:eastAsia="en-US"/>
              </w:rPr>
            </w:pPr>
            <w:r w:rsidRPr="006F6953">
              <w:rPr>
                <w:rFonts w:ascii="Arial" w:eastAsia="MS ??" w:hAnsi="Arial" w:cs="Arial"/>
                <w:sz w:val="20"/>
                <w:szCs w:val="20"/>
              </w:rPr>
              <w:t xml:space="preserve">Past/specimen papers and mark schemes are available to download from the </w:t>
            </w:r>
            <w:hyperlink r:id="rId130" w:history="1">
              <w:r w:rsidRPr="006F6953">
                <w:rPr>
                  <w:rFonts w:ascii="Arial" w:eastAsia="MS ??" w:hAnsi="Arial"/>
                  <w:color w:val="4A4A4A"/>
                  <w:sz w:val="20"/>
                  <w:szCs w:val="20"/>
                  <w:u w:val="single"/>
                  <w:lang w:eastAsia="en-US"/>
                </w:rPr>
                <w:t>School Support Hub</w:t>
              </w:r>
            </w:hyperlink>
            <w:r w:rsidRPr="006F6953">
              <w:rPr>
                <w:rFonts w:ascii="Arial" w:eastAsia="MS ??" w:hAnsi="Arial"/>
                <w:color w:val="4A4A4A"/>
                <w:sz w:val="20"/>
                <w:szCs w:val="20"/>
                <w:lang w:eastAsia="en-US"/>
              </w:rPr>
              <w:t xml:space="preserve"> </w:t>
            </w:r>
            <w:r w:rsidRPr="006F6953">
              <w:rPr>
                <w:rFonts w:ascii="Arial" w:eastAsia="MS ??" w:hAnsi="Arial"/>
                <w:b/>
                <w:sz w:val="20"/>
                <w:szCs w:val="20"/>
                <w:lang w:eastAsia="en-US"/>
              </w:rPr>
              <w:t>(F)</w:t>
            </w:r>
          </w:p>
        </w:tc>
      </w:tr>
    </w:tbl>
    <w:p w14:paraId="5AD114F0" w14:textId="77777777" w:rsidR="00223CBD" w:rsidRDefault="00223CBD">
      <w:pPr>
        <w:rPr>
          <w:rFonts w:ascii="Arial" w:hAnsi="Arial"/>
          <w:bCs/>
          <w:color w:val="E21951"/>
          <w:sz w:val="28"/>
          <w:szCs w:val="28"/>
        </w:rPr>
        <w:sectPr w:rsidR="00223CBD" w:rsidSect="00DB47F3">
          <w:footerReference w:type="even" r:id="rId131"/>
          <w:pgSz w:w="16838" w:h="11906" w:orient="landscape"/>
          <w:pgMar w:top="1134" w:right="1134" w:bottom="284" w:left="1134" w:header="567" w:footer="567" w:gutter="0"/>
          <w:cols w:space="708"/>
          <w:docGrid w:linePitch="360"/>
        </w:sectPr>
      </w:pPr>
    </w:p>
    <w:p w14:paraId="4AF99AC2" w14:textId="76FB4822" w:rsidR="00B1663A" w:rsidRPr="004A4E17" w:rsidRDefault="00F55DD3" w:rsidP="00C912AD">
      <w:pPr>
        <w:pStyle w:val="Heading1"/>
      </w:pPr>
      <w:bookmarkStart w:id="11" w:name="_Toc177384355"/>
      <w:r>
        <w:lastRenderedPageBreak/>
        <w:t xml:space="preserve">5. </w:t>
      </w:r>
      <w:r w:rsidR="005316E5">
        <w:t xml:space="preserve">Social </w:t>
      </w:r>
      <w:r w:rsidR="00886CAF">
        <w:t>a</w:t>
      </w:r>
      <w:r w:rsidR="005316E5">
        <w:t>pproach</w:t>
      </w:r>
      <w:bookmarkEnd w:id="11"/>
    </w:p>
    <w:tbl>
      <w:tblPr>
        <w:tblW w:w="14601"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128"/>
        <w:gridCol w:w="2269"/>
        <w:gridCol w:w="10204"/>
      </w:tblGrid>
      <w:tr w:rsidR="00656DF9" w:rsidRPr="00656DF9" w14:paraId="34F1F6C1" w14:textId="77777777" w:rsidTr="00400A84">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389BD470" w14:textId="6B757862" w:rsidR="00656DF9" w:rsidRPr="00656DF9" w:rsidRDefault="00656DF9" w:rsidP="00886CAF">
            <w:pPr>
              <w:rPr>
                <w:rFonts w:ascii="Arial" w:hAnsi="Arial" w:cs="Arial"/>
                <w:b/>
                <w:color w:val="FFFFFF" w:themeColor="background1"/>
                <w:sz w:val="20"/>
                <w:szCs w:val="20"/>
              </w:rPr>
            </w:pPr>
            <w:r w:rsidRPr="00656DF9">
              <w:rPr>
                <w:rFonts w:ascii="Arial" w:hAnsi="Arial" w:cs="Arial"/>
                <w:b/>
                <w:color w:val="FFFFFF" w:themeColor="background1"/>
                <w:sz w:val="20"/>
                <w:szCs w:val="20"/>
              </w:rPr>
              <w:t>Syllabus ref.</w:t>
            </w:r>
            <w:r w:rsidR="00223CBD">
              <w:rPr>
                <w:rFonts w:ascii="Arial" w:hAnsi="Arial" w:cs="Arial"/>
                <w:b/>
                <w:color w:val="FFFFFF" w:themeColor="background1"/>
                <w:sz w:val="20"/>
                <w:szCs w:val="20"/>
              </w:rPr>
              <w:t xml:space="preserve"> and</w:t>
            </w:r>
            <w:r w:rsidRPr="00656DF9">
              <w:rPr>
                <w:rFonts w:ascii="Arial" w:hAnsi="Arial" w:cs="Arial"/>
                <w:b/>
                <w:color w:val="FFFFFF" w:themeColor="background1"/>
                <w:sz w:val="20"/>
                <w:szCs w:val="20"/>
              </w:rPr>
              <w:t xml:space="preserve"> Key Concepts (KC)</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4D319837" w14:textId="77777777" w:rsidR="00656DF9" w:rsidRPr="00656DF9" w:rsidRDefault="00656DF9" w:rsidP="00886CAF">
            <w:pPr>
              <w:rPr>
                <w:rFonts w:ascii="Arial" w:hAnsi="Arial" w:cs="Arial"/>
                <w:b/>
                <w:color w:val="FFFFFF" w:themeColor="background1"/>
                <w:sz w:val="20"/>
                <w:szCs w:val="20"/>
              </w:rPr>
            </w:pPr>
            <w:r w:rsidRPr="00656DF9">
              <w:rPr>
                <w:rFonts w:ascii="Arial" w:hAnsi="Arial" w:cs="Arial"/>
                <w:b/>
                <w:color w:val="FFFFFF" w:themeColor="background1"/>
                <w:sz w:val="20"/>
                <w:szCs w:val="20"/>
              </w:rPr>
              <w:t>Learning objectives</w:t>
            </w:r>
          </w:p>
        </w:tc>
        <w:tc>
          <w:tcPr>
            <w:tcW w:w="10200"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02A9536C" w14:textId="0BC284EF" w:rsidR="00656DF9" w:rsidRPr="00656DF9" w:rsidRDefault="00656DF9" w:rsidP="00886CAF">
            <w:pPr>
              <w:rPr>
                <w:rFonts w:ascii="Arial" w:hAnsi="Arial" w:cs="Arial"/>
                <w:b/>
                <w:color w:val="FFFFFF" w:themeColor="background1"/>
                <w:sz w:val="20"/>
                <w:szCs w:val="20"/>
              </w:rPr>
            </w:pPr>
            <w:r w:rsidRPr="00656DF9">
              <w:rPr>
                <w:rFonts w:ascii="Arial" w:hAnsi="Arial" w:cs="Arial"/>
                <w:b/>
                <w:color w:val="FFFFFF" w:themeColor="background1"/>
                <w:sz w:val="20"/>
                <w:szCs w:val="20"/>
              </w:rPr>
              <w:t>Suggested teaching activities</w:t>
            </w:r>
          </w:p>
        </w:tc>
      </w:tr>
      <w:tr w:rsidR="00656DF9" w:rsidRPr="00656DF9" w14:paraId="0AF66DA9" w14:textId="77777777" w:rsidTr="00400A84">
        <w:tc>
          <w:tcPr>
            <w:tcW w:w="2127" w:type="dxa"/>
            <w:tcBorders>
              <w:top w:val="single" w:sz="4" w:space="0" w:color="E21951"/>
              <w:left w:val="single" w:sz="4" w:space="0" w:color="E21951"/>
              <w:bottom w:val="single" w:sz="4" w:space="0" w:color="E21951"/>
              <w:right w:val="single" w:sz="4" w:space="0" w:color="E21951"/>
            </w:tcBorders>
          </w:tcPr>
          <w:p w14:paraId="712767C1" w14:textId="3E16C055" w:rsidR="00656DF9" w:rsidRDefault="00656DF9" w:rsidP="00C640FC">
            <w:pPr>
              <w:rPr>
                <w:rFonts w:ascii="Arial" w:hAnsi="Arial" w:cs="Arial"/>
                <w:iCs/>
                <w:sz w:val="20"/>
                <w:szCs w:val="20"/>
              </w:rPr>
            </w:pPr>
            <w:r w:rsidRPr="00656DF9">
              <w:rPr>
                <w:rFonts w:ascii="Arial" w:hAnsi="Arial" w:cs="Arial"/>
                <w:iCs/>
                <w:sz w:val="20"/>
                <w:szCs w:val="20"/>
              </w:rPr>
              <w:t xml:space="preserve">Social </w:t>
            </w:r>
            <w:r w:rsidR="00886CAF">
              <w:rPr>
                <w:rFonts w:ascii="Arial" w:hAnsi="Arial" w:cs="Arial"/>
                <w:iCs/>
                <w:sz w:val="20"/>
                <w:szCs w:val="20"/>
              </w:rPr>
              <w:t>a</w:t>
            </w:r>
            <w:r w:rsidRPr="00656DF9">
              <w:rPr>
                <w:rFonts w:ascii="Arial" w:hAnsi="Arial" w:cs="Arial"/>
                <w:iCs/>
                <w:sz w:val="20"/>
                <w:szCs w:val="20"/>
              </w:rPr>
              <w:t>pproach</w:t>
            </w:r>
          </w:p>
          <w:p w14:paraId="0FC43AEC" w14:textId="3D760D62"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4</w:t>
            </w:r>
          </w:p>
          <w:p w14:paraId="0F129A5D" w14:textId="6C16C44A" w:rsidR="0025548A" w:rsidRPr="00656DF9" w:rsidRDefault="0025548A" w:rsidP="00C640FC">
            <w:pPr>
              <w:spacing w:before="120"/>
              <w:rPr>
                <w:rFonts w:ascii="Arial" w:hAnsi="Arial" w:cs="Arial"/>
                <w:iCs/>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57B8A96A" w14:textId="77777777" w:rsidR="00656DF9" w:rsidRPr="00656DF9" w:rsidRDefault="00656DF9" w:rsidP="00656DF9">
            <w:pPr>
              <w:rPr>
                <w:rFonts w:ascii="Arial" w:hAnsi="Arial" w:cs="Arial"/>
                <w:sz w:val="20"/>
                <w:szCs w:val="20"/>
              </w:rPr>
            </w:pPr>
            <w:r w:rsidRPr="00656DF9">
              <w:rPr>
                <w:rFonts w:ascii="Arial" w:hAnsi="Arial" w:cs="Arial"/>
                <w:sz w:val="20"/>
                <w:szCs w:val="20"/>
              </w:rPr>
              <w:t>Learners understand and can explain the assumptions and key characteristics of the social approach.</w:t>
            </w:r>
          </w:p>
        </w:tc>
        <w:tc>
          <w:tcPr>
            <w:tcW w:w="10200" w:type="dxa"/>
            <w:tcBorders>
              <w:top w:val="single" w:sz="4" w:space="0" w:color="E21951"/>
              <w:left w:val="single" w:sz="4" w:space="0" w:color="E21951"/>
              <w:bottom w:val="single" w:sz="4" w:space="0" w:color="E21951"/>
              <w:right w:val="single" w:sz="4" w:space="0" w:color="E21951"/>
            </w:tcBorders>
          </w:tcPr>
          <w:p w14:paraId="62483A39" w14:textId="4095AF2F" w:rsidR="00656DF9" w:rsidRPr="0086685C" w:rsidRDefault="00656DF9" w:rsidP="009404E1">
            <w:pPr>
              <w:autoSpaceDE w:val="0"/>
              <w:autoSpaceDN w:val="0"/>
              <w:adjustRightInd w:val="0"/>
              <w:spacing w:after="120"/>
              <w:rPr>
                <w:rFonts w:ascii="Arial" w:hAnsi="Arial" w:cs="Arial"/>
                <w:color w:val="000000"/>
                <w:sz w:val="20"/>
                <w:szCs w:val="20"/>
                <w:lang w:val="en-US"/>
              </w:rPr>
            </w:pPr>
            <w:r w:rsidRPr="0086685C">
              <w:rPr>
                <w:rFonts w:ascii="Arial" w:hAnsi="Arial" w:cs="Arial"/>
                <w:color w:val="000000"/>
                <w:sz w:val="20"/>
                <w:szCs w:val="20"/>
                <w:lang w:val="en-US"/>
              </w:rPr>
              <w:t>Create and hand out various ‘scenarios’ (e.g., helping an old man/women/child cross the road at night/in the morning/midday on your own/with a couple of friends/in a large crowd</w:t>
            </w:r>
            <w:r w:rsidR="00D24C61" w:rsidRPr="0086685C">
              <w:rPr>
                <w:rFonts w:ascii="Arial" w:hAnsi="Arial" w:cs="Arial"/>
                <w:color w:val="000000"/>
                <w:sz w:val="20"/>
                <w:szCs w:val="20"/>
                <w:lang w:val="en-US"/>
              </w:rPr>
              <w:t>,</w:t>
            </w:r>
            <w:r w:rsidRPr="0086685C">
              <w:rPr>
                <w:rFonts w:ascii="Arial" w:hAnsi="Arial" w:cs="Arial"/>
                <w:color w:val="000000"/>
                <w:sz w:val="20"/>
                <w:szCs w:val="20"/>
                <w:lang w:val="en-US"/>
              </w:rPr>
              <w:t xml:space="preserve"> etc.) </w:t>
            </w:r>
            <w:r w:rsidR="009404E1">
              <w:rPr>
                <w:rFonts w:ascii="Arial" w:hAnsi="Arial" w:cs="Arial"/>
                <w:color w:val="000000"/>
                <w:sz w:val="20"/>
                <w:szCs w:val="20"/>
                <w:lang w:val="en-US"/>
              </w:rPr>
              <w:t>L</w:t>
            </w:r>
            <w:r w:rsidRPr="00144AA1">
              <w:rPr>
                <w:rFonts w:ascii="Arial" w:hAnsi="Arial" w:cs="Arial"/>
                <w:sz w:val="20"/>
                <w:szCs w:val="20"/>
              </w:rPr>
              <w:t>earners</w:t>
            </w:r>
            <w:r w:rsidRPr="0086685C">
              <w:rPr>
                <w:rFonts w:ascii="Arial" w:hAnsi="Arial" w:cs="Arial"/>
                <w:color w:val="000000"/>
                <w:sz w:val="20"/>
                <w:szCs w:val="20"/>
                <w:lang w:val="en-US"/>
              </w:rPr>
              <w:t xml:space="preserve"> predict how people might behave and compare responses. Then change a key character or location in the scenario and ask them what impact the change might make and why.</w:t>
            </w:r>
          </w:p>
          <w:p w14:paraId="62CDC473" w14:textId="709DF5E2" w:rsidR="00656DF9" w:rsidRPr="0086685C" w:rsidRDefault="00656DF9" w:rsidP="009404E1">
            <w:pPr>
              <w:spacing w:before="120"/>
              <w:rPr>
                <w:rFonts w:ascii="Arial" w:hAnsi="Arial" w:cs="Arial"/>
                <w:iCs/>
                <w:sz w:val="20"/>
                <w:szCs w:val="20"/>
              </w:rPr>
            </w:pPr>
            <w:r w:rsidRPr="0086685C">
              <w:rPr>
                <w:rFonts w:ascii="Arial" w:hAnsi="Arial" w:cs="Arial"/>
                <w:iCs/>
                <w:sz w:val="20"/>
                <w:szCs w:val="20"/>
              </w:rPr>
              <w:t xml:space="preserve">Share a brief </w:t>
            </w:r>
            <w:r w:rsidRPr="0086685C">
              <w:rPr>
                <w:rFonts w:ascii="Arial" w:hAnsi="Arial" w:cs="Arial"/>
                <w:sz w:val="20"/>
                <w:szCs w:val="20"/>
              </w:rPr>
              <w:t xml:space="preserve">overview </w:t>
            </w:r>
            <w:r w:rsidRPr="0086685C">
              <w:rPr>
                <w:rFonts w:ascii="Arial" w:hAnsi="Arial" w:cs="Arial"/>
                <w:iCs/>
                <w:sz w:val="20"/>
                <w:szCs w:val="20"/>
              </w:rPr>
              <w:t xml:space="preserve">of the Social </w:t>
            </w:r>
            <w:r w:rsidR="001F029B">
              <w:rPr>
                <w:rFonts w:ascii="Arial" w:hAnsi="Arial" w:cs="Arial"/>
                <w:iCs/>
                <w:sz w:val="20"/>
                <w:szCs w:val="20"/>
              </w:rPr>
              <w:t>a</w:t>
            </w:r>
            <w:r w:rsidRPr="0086685C">
              <w:rPr>
                <w:rFonts w:ascii="Arial" w:hAnsi="Arial" w:cs="Arial"/>
                <w:iCs/>
                <w:sz w:val="20"/>
                <w:szCs w:val="20"/>
              </w:rPr>
              <w:t>pproach available at</w:t>
            </w:r>
            <w:r w:rsidR="00C66C5A">
              <w:rPr>
                <w:rFonts w:ascii="Arial" w:hAnsi="Arial" w:cs="Arial"/>
                <w:iCs/>
                <w:sz w:val="20"/>
                <w:szCs w:val="20"/>
              </w:rPr>
              <w:t>:</w:t>
            </w:r>
            <w:r w:rsidRPr="0086685C">
              <w:rPr>
                <w:rFonts w:ascii="Arial" w:hAnsi="Arial" w:cs="Arial"/>
                <w:iCs/>
                <w:sz w:val="20"/>
                <w:szCs w:val="20"/>
              </w:rPr>
              <w:t xml:space="preserve"> </w:t>
            </w:r>
            <w:hyperlink r:id="rId132" w:anchor="slide=id.p1" w:history="1">
              <w:r w:rsidR="00D24C61" w:rsidRPr="009404E1">
                <w:rPr>
                  <w:rStyle w:val="Hyperlink"/>
                  <w:rFonts w:ascii="Arial" w:hAnsi="Arial" w:cs="Arial"/>
                  <w:iCs/>
                  <w:color w:val="4B4B4B"/>
                  <w:sz w:val="20"/>
                  <w:szCs w:val="20"/>
                </w:rPr>
                <w:t>https://docs.google.com/presentation/d/1xgxka3PejIyOW5jcrRX4PnFyn5aUufDu/edit#slide=id.p1</w:t>
              </w:r>
            </w:hyperlink>
            <w:r w:rsidR="00D24C61" w:rsidRPr="0086685C">
              <w:rPr>
                <w:rFonts w:ascii="Arial" w:hAnsi="Arial" w:cs="Arial"/>
                <w:iCs/>
                <w:sz w:val="20"/>
                <w:szCs w:val="20"/>
              </w:rPr>
              <w:t xml:space="preserve"> </w:t>
            </w:r>
            <w:r w:rsidR="0025548A" w:rsidRPr="0086685C">
              <w:rPr>
                <w:rFonts w:ascii="Arial" w:hAnsi="Arial" w:cs="Arial"/>
                <w:b/>
                <w:bCs/>
                <w:iCs/>
                <w:sz w:val="20"/>
                <w:szCs w:val="20"/>
              </w:rPr>
              <w:t>(I)</w:t>
            </w:r>
          </w:p>
        </w:tc>
      </w:tr>
      <w:tr w:rsidR="00656DF9" w:rsidRPr="00656DF9" w14:paraId="5E79BAB4" w14:textId="77777777" w:rsidTr="00400A84">
        <w:tc>
          <w:tcPr>
            <w:tcW w:w="2127" w:type="dxa"/>
            <w:tcBorders>
              <w:top w:val="single" w:sz="4" w:space="0" w:color="E21951"/>
              <w:left w:val="single" w:sz="4" w:space="0" w:color="E21951"/>
              <w:bottom w:val="single" w:sz="4" w:space="0" w:color="E21951"/>
              <w:right w:val="single" w:sz="4" w:space="0" w:color="E21951"/>
            </w:tcBorders>
          </w:tcPr>
          <w:p w14:paraId="0AA472F1" w14:textId="40AEED56" w:rsidR="00656DF9" w:rsidRDefault="00656DF9" w:rsidP="00C640FC">
            <w:pPr>
              <w:rPr>
                <w:rFonts w:ascii="Arial" w:hAnsi="Arial" w:cs="Arial"/>
                <w:iCs/>
                <w:sz w:val="20"/>
                <w:szCs w:val="20"/>
              </w:rPr>
            </w:pPr>
            <w:r w:rsidRPr="00656DF9">
              <w:rPr>
                <w:rFonts w:ascii="Arial" w:hAnsi="Arial" w:cs="Arial"/>
                <w:iCs/>
                <w:sz w:val="20"/>
                <w:szCs w:val="20"/>
              </w:rPr>
              <w:t>Milgram (Obedience)</w:t>
            </w:r>
            <w:r w:rsidR="00886CAF">
              <w:rPr>
                <w:rFonts w:ascii="Arial" w:hAnsi="Arial" w:cs="Arial"/>
                <w:iCs/>
                <w:sz w:val="20"/>
                <w:szCs w:val="20"/>
              </w:rPr>
              <w:t xml:space="preserve"> – i</w:t>
            </w:r>
            <w:r w:rsidR="00886CAF" w:rsidRPr="00A677D0">
              <w:rPr>
                <w:rFonts w:ascii="Arial" w:hAnsi="Arial" w:cs="Arial"/>
                <w:iCs/>
                <w:sz w:val="20"/>
                <w:szCs w:val="20"/>
              </w:rPr>
              <w:t>ntroduction</w:t>
            </w:r>
          </w:p>
          <w:p w14:paraId="10F8BA26" w14:textId="0A25E2D4" w:rsidR="0025548A" w:rsidRPr="00656DF9" w:rsidRDefault="0025548A" w:rsidP="00C640FC">
            <w:pPr>
              <w:spacing w:before="120"/>
              <w:rPr>
                <w:rFonts w:ascii="Arial" w:hAnsi="Arial" w:cs="Arial"/>
                <w:iCs/>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310A0CDC" w14:textId="793EF0A2" w:rsidR="00656DF9" w:rsidRPr="00656DF9" w:rsidRDefault="00656DF9" w:rsidP="00656DF9">
            <w:pPr>
              <w:rPr>
                <w:rFonts w:ascii="Arial" w:hAnsi="Arial" w:cs="Arial"/>
                <w:sz w:val="20"/>
                <w:szCs w:val="20"/>
              </w:rPr>
            </w:pPr>
            <w:r w:rsidRPr="00656DF9">
              <w:rPr>
                <w:rFonts w:ascii="Arial" w:hAnsi="Arial" w:cs="Arial"/>
                <w:sz w:val="20"/>
                <w:szCs w:val="20"/>
              </w:rPr>
              <w:t>Learners can describe and explain the background and some of the key terms/concepts</w:t>
            </w:r>
            <w:r w:rsidR="00E83C19">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699C3194" w14:textId="15E6BCB3" w:rsidR="00656DF9" w:rsidRPr="0086685C" w:rsidRDefault="00656DF9" w:rsidP="00CB1C0D">
            <w:pPr>
              <w:autoSpaceDE w:val="0"/>
              <w:autoSpaceDN w:val="0"/>
              <w:adjustRightInd w:val="0"/>
              <w:spacing w:after="120"/>
              <w:rPr>
                <w:rFonts w:ascii="Arial" w:hAnsi="Arial" w:cs="Arial"/>
                <w:b/>
                <w:sz w:val="20"/>
                <w:szCs w:val="20"/>
                <w:lang w:val="en-US"/>
              </w:rPr>
            </w:pPr>
            <w:r w:rsidRPr="0086685C">
              <w:rPr>
                <w:rFonts w:ascii="Arial" w:hAnsi="Arial" w:cs="Arial"/>
                <w:sz w:val="20"/>
                <w:szCs w:val="20"/>
                <w:lang w:val="en-US"/>
              </w:rPr>
              <w:t xml:space="preserve">Learner </w:t>
            </w:r>
            <w:r w:rsidR="009404E1">
              <w:rPr>
                <w:rFonts w:ascii="Arial" w:hAnsi="Arial" w:cs="Arial"/>
                <w:sz w:val="20"/>
                <w:szCs w:val="20"/>
                <w:lang w:val="en-US"/>
              </w:rPr>
              <w:t xml:space="preserve">give </w:t>
            </w:r>
            <w:r w:rsidRPr="0086685C">
              <w:rPr>
                <w:rFonts w:ascii="Arial" w:hAnsi="Arial" w:cs="Arial"/>
                <w:sz w:val="20"/>
                <w:szCs w:val="20"/>
                <w:lang w:val="en-US"/>
              </w:rPr>
              <w:t xml:space="preserve">presentations on the concepts of Obedience, Compliance and Authority outlining the similarities and the differences between them (as one of the allocated presentations from the beginning of the course) and which is peer reviewed. </w:t>
            </w:r>
            <w:r w:rsidR="0025548A" w:rsidRPr="0086685C">
              <w:rPr>
                <w:rFonts w:ascii="Arial" w:hAnsi="Arial" w:cs="Arial"/>
                <w:b/>
                <w:bCs/>
                <w:iCs/>
                <w:color w:val="000000"/>
                <w:sz w:val="20"/>
                <w:szCs w:val="20"/>
                <w:lang w:val="en-US"/>
              </w:rPr>
              <w:t>(I)</w:t>
            </w:r>
          </w:p>
          <w:p w14:paraId="1E4E590F" w14:textId="4336EF0B" w:rsidR="000D3A33" w:rsidRDefault="00656DF9" w:rsidP="00CB1C0D">
            <w:pPr>
              <w:autoSpaceDE w:val="0"/>
              <w:autoSpaceDN w:val="0"/>
              <w:adjustRightInd w:val="0"/>
              <w:spacing w:before="120"/>
              <w:rPr>
                <w:rFonts w:ascii="Arial" w:hAnsi="Arial" w:cs="Arial"/>
                <w:sz w:val="20"/>
                <w:szCs w:val="20"/>
                <w:lang w:val="en-US"/>
              </w:rPr>
            </w:pPr>
            <w:r w:rsidRPr="0086685C">
              <w:rPr>
                <w:rFonts w:ascii="Arial" w:hAnsi="Arial" w:cs="Arial"/>
                <w:color w:val="000000"/>
                <w:sz w:val="20"/>
                <w:szCs w:val="20"/>
                <w:lang w:val="en-US"/>
              </w:rPr>
              <w:t>Learners</w:t>
            </w:r>
            <w:r w:rsidRPr="0086685C">
              <w:rPr>
                <w:rFonts w:ascii="Arial" w:hAnsi="Arial" w:cs="Arial"/>
                <w:sz w:val="20"/>
                <w:szCs w:val="20"/>
                <w:lang w:val="en-US"/>
              </w:rPr>
              <w:t xml:space="preserve"> make a few predictions about ‘how many people would?’ against a number of findings from investigations on initially</w:t>
            </w:r>
            <w:r w:rsidR="00CB1C0D">
              <w:rPr>
                <w:rFonts w:ascii="Arial" w:hAnsi="Arial" w:cs="Arial"/>
                <w:sz w:val="20"/>
                <w:szCs w:val="20"/>
                <w:lang w:val="en-US"/>
              </w:rPr>
              <w:t>:</w:t>
            </w:r>
          </w:p>
          <w:p w14:paraId="327B187E" w14:textId="266B6C47" w:rsidR="000D3A33" w:rsidRPr="000D3A33" w:rsidRDefault="00656DF9" w:rsidP="00D072C3">
            <w:pPr>
              <w:pStyle w:val="ListParagraph"/>
              <w:numPr>
                <w:ilvl w:val="0"/>
                <w:numId w:val="75"/>
              </w:numPr>
              <w:autoSpaceDE w:val="0"/>
              <w:autoSpaceDN w:val="0"/>
              <w:adjustRightInd w:val="0"/>
              <w:spacing w:after="120"/>
              <w:rPr>
                <w:rFonts w:cs="Arial"/>
                <w:lang w:val="en-US"/>
              </w:rPr>
            </w:pPr>
            <w:r w:rsidRPr="000D3A33">
              <w:rPr>
                <w:rFonts w:cs="Arial"/>
                <w:lang w:val="en-US"/>
              </w:rPr>
              <w:t xml:space="preserve">Asch (1951) with a </w:t>
            </w:r>
            <w:r w:rsidRPr="000D3A33">
              <w:rPr>
                <w:rFonts w:cs="Arial"/>
                <w:color w:val="000000"/>
                <w:lang w:val="en-US"/>
              </w:rPr>
              <w:t>video available at</w:t>
            </w:r>
            <w:r w:rsidR="00CD16FC">
              <w:rPr>
                <w:rFonts w:cs="Arial"/>
                <w:color w:val="000000"/>
                <w:lang w:val="en-US"/>
              </w:rPr>
              <w:t>:</w:t>
            </w:r>
            <w:r w:rsidRPr="000D3A33">
              <w:rPr>
                <w:rFonts w:cs="Arial"/>
                <w:color w:val="000000"/>
                <w:lang w:val="en-US"/>
              </w:rPr>
              <w:t xml:space="preserve"> </w:t>
            </w:r>
            <w:hyperlink r:id="rId133" w:history="1">
              <w:r w:rsidR="00B221AA" w:rsidRPr="00CB1C0D">
                <w:rPr>
                  <w:rFonts w:cs="Arial"/>
                  <w:color w:val="4B4B4B"/>
                  <w:u w:val="single"/>
                  <w:lang w:val="en-US"/>
                </w:rPr>
                <w:t>www.</w:t>
              </w:r>
              <w:r w:rsidRPr="00CB1C0D">
                <w:rPr>
                  <w:rFonts w:cs="Arial"/>
                  <w:color w:val="4B4B4B"/>
                  <w:u w:val="single"/>
                  <w:lang w:val="en-US"/>
                </w:rPr>
                <w:t>youtube.com/watch?v=NyDDyT1lDhA</w:t>
              </w:r>
            </w:hyperlink>
            <w:r w:rsidRPr="00CB1C0D">
              <w:rPr>
                <w:rFonts w:cs="Arial"/>
                <w:color w:val="4B4B4B"/>
                <w:lang w:val="en-US"/>
              </w:rPr>
              <w:t xml:space="preserve"> </w:t>
            </w:r>
            <w:r w:rsidRPr="000D3A33">
              <w:rPr>
                <w:rFonts w:cs="Arial"/>
                <w:lang w:val="en-US"/>
              </w:rPr>
              <w:t xml:space="preserve">and an </w:t>
            </w:r>
            <w:r w:rsidRPr="000D3A33">
              <w:rPr>
                <w:rFonts w:cs="Arial"/>
                <w:color w:val="000000"/>
                <w:lang w:val="en-US"/>
              </w:rPr>
              <w:t xml:space="preserve">outline available at </w:t>
            </w:r>
            <w:hyperlink r:id="rId134" w:history="1">
              <w:r w:rsidR="00B221AA" w:rsidRPr="00CB1C0D">
                <w:rPr>
                  <w:rFonts w:cs="Arial"/>
                  <w:color w:val="4B4B4B"/>
                  <w:u w:val="single"/>
                  <w:lang w:val="en-US"/>
                </w:rPr>
                <w:t>www.</w:t>
              </w:r>
              <w:r w:rsidRPr="00CB1C0D">
                <w:rPr>
                  <w:rFonts w:cs="Arial"/>
                  <w:color w:val="4B4B4B"/>
                  <w:u w:val="single"/>
                  <w:lang w:val="en-US"/>
                </w:rPr>
                <w:t>simplypsychology.org/asch-conformity.html</w:t>
              </w:r>
            </w:hyperlink>
            <w:r w:rsidRPr="000D3A33">
              <w:rPr>
                <w:rFonts w:cs="Arial"/>
                <w:color w:val="000000"/>
                <w:lang w:val="en-US"/>
              </w:rPr>
              <w:t xml:space="preserve"> a</w:t>
            </w:r>
            <w:r w:rsidRPr="000D3A33">
              <w:rPr>
                <w:rFonts w:cs="Arial"/>
                <w:lang w:val="en-US"/>
              </w:rPr>
              <w:t>nd then obedience, e.g.</w:t>
            </w:r>
          </w:p>
          <w:p w14:paraId="016257F9" w14:textId="0225A09C" w:rsidR="00C660AD" w:rsidRPr="000D3A33" w:rsidRDefault="00656DF9" w:rsidP="00D072C3">
            <w:pPr>
              <w:pStyle w:val="ListParagraph"/>
              <w:numPr>
                <w:ilvl w:val="0"/>
                <w:numId w:val="75"/>
              </w:numPr>
              <w:autoSpaceDE w:val="0"/>
              <w:autoSpaceDN w:val="0"/>
              <w:adjustRightInd w:val="0"/>
              <w:spacing w:before="120" w:after="120"/>
              <w:rPr>
                <w:rFonts w:cs="Arial"/>
                <w:lang w:val="en-US"/>
              </w:rPr>
            </w:pPr>
            <w:r w:rsidRPr="000D3A33">
              <w:rPr>
                <w:rFonts w:cs="Arial"/>
                <w:lang w:val="en-US"/>
              </w:rPr>
              <w:t>Hofling’s study (1966) –</w:t>
            </w:r>
            <w:r w:rsidRPr="000D3A33">
              <w:rPr>
                <w:rFonts w:cs="Arial"/>
                <w:color w:val="000000"/>
                <w:lang w:val="en-US"/>
              </w:rPr>
              <w:t xml:space="preserve"> an outline is available at</w:t>
            </w:r>
            <w:r w:rsidR="00CD16FC">
              <w:rPr>
                <w:rFonts w:cs="Arial"/>
                <w:color w:val="000000"/>
                <w:lang w:val="en-US"/>
              </w:rPr>
              <w:t>:</w:t>
            </w:r>
            <w:r w:rsidRPr="000D3A33">
              <w:rPr>
                <w:rFonts w:cs="Arial"/>
                <w:color w:val="000000"/>
                <w:lang w:val="en-US"/>
              </w:rPr>
              <w:t xml:space="preserve"> </w:t>
            </w:r>
            <w:hyperlink r:id="rId135" w:history="1">
              <w:r w:rsidR="00B221AA" w:rsidRPr="00CB1C0D">
                <w:rPr>
                  <w:rFonts w:cs="Arial"/>
                  <w:color w:val="4B4B4B"/>
                  <w:u w:val="single"/>
                  <w:lang w:val="en-US"/>
                </w:rPr>
                <w:t>www.</w:t>
              </w:r>
              <w:r w:rsidRPr="00CB1C0D">
                <w:rPr>
                  <w:rFonts w:cs="Arial"/>
                  <w:color w:val="4B4B4B"/>
                  <w:u w:val="single"/>
                  <w:lang w:val="en-US"/>
                </w:rPr>
                <w:t>simplypsychology.org/hofling-obedience.html</w:t>
              </w:r>
            </w:hyperlink>
            <w:r w:rsidRPr="000D3A33">
              <w:rPr>
                <w:rFonts w:cs="Arial"/>
                <w:color w:val="000000"/>
                <w:lang w:val="en-US"/>
              </w:rPr>
              <w:t>.</w:t>
            </w:r>
          </w:p>
          <w:p w14:paraId="4D3E606D" w14:textId="788F38B7" w:rsidR="000D3A33" w:rsidRPr="000D3A33" w:rsidRDefault="00656DF9" w:rsidP="00D072C3">
            <w:pPr>
              <w:pStyle w:val="ListParagraph"/>
              <w:numPr>
                <w:ilvl w:val="0"/>
                <w:numId w:val="75"/>
              </w:numPr>
              <w:autoSpaceDE w:val="0"/>
              <w:autoSpaceDN w:val="0"/>
              <w:adjustRightInd w:val="0"/>
              <w:spacing w:before="120" w:after="120"/>
              <w:rPr>
                <w:rFonts w:cs="Arial"/>
                <w:lang w:val="en-US"/>
              </w:rPr>
            </w:pPr>
            <w:r w:rsidRPr="000D3A33">
              <w:rPr>
                <w:rFonts w:cs="Arial"/>
                <w:lang w:val="en-US"/>
              </w:rPr>
              <w:t>Sheridan and King (1972) –</w:t>
            </w:r>
            <w:r w:rsidRPr="000D3A33">
              <w:rPr>
                <w:rFonts w:cs="Arial"/>
                <w:color w:val="000000"/>
                <w:lang w:val="en-US"/>
              </w:rPr>
              <w:t xml:space="preserve"> an outline is available at</w:t>
            </w:r>
            <w:r w:rsidR="00CD16FC">
              <w:rPr>
                <w:rFonts w:cs="Arial"/>
                <w:color w:val="000000"/>
                <w:lang w:val="en-US"/>
              </w:rPr>
              <w:t>:</w:t>
            </w:r>
            <w:r w:rsidRPr="000D3A33">
              <w:rPr>
                <w:rFonts w:cs="Arial"/>
                <w:color w:val="000000"/>
                <w:lang w:val="en-US"/>
              </w:rPr>
              <w:t xml:space="preserve"> </w:t>
            </w:r>
            <w:hyperlink r:id="rId136" w:history="1">
              <w:r w:rsidRPr="00CB1C0D">
                <w:rPr>
                  <w:rFonts w:cs="Arial"/>
                  <w:color w:val="4B4B4B"/>
                  <w:u w:val="single"/>
                  <w:lang w:val="en-US"/>
                </w:rPr>
                <w:t>http://hoaxes.org/Top/ecomments/4755</w:t>
              </w:r>
            </w:hyperlink>
            <w:r w:rsidRPr="000D3A33">
              <w:rPr>
                <w:rFonts w:cs="Arial"/>
                <w:lang w:val="en-US"/>
              </w:rPr>
              <w:t>,</w:t>
            </w:r>
          </w:p>
          <w:p w14:paraId="7AC18A66" w14:textId="297FBF97" w:rsidR="00656DF9" w:rsidRPr="000D3A33" w:rsidRDefault="00656DF9" w:rsidP="00D072C3">
            <w:pPr>
              <w:pStyle w:val="ListParagraph"/>
              <w:numPr>
                <w:ilvl w:val="0"/>
                <w:numId w:val="75"/>
              </w:numPr>
              <w:autoSpaceDE w:val="0"/>
              <w:autoSpaceDN w:val="0"/>
              <w:adjustRightInd w:val="0"/>
              <w:spacing w:before="120" w:after="120"/>
              <w:rPr>
                <w:rFonts w:cs="Arial"/>
                <w:lang w:val="en-US"/>
              </w:rPr>
            </w:pPr>
            <w:r w:rsidRPr="000D3A33">
              <w:rPr>
                <w:rFonts w:cs="Arial"/>
                <w:lang w:val="en-US"/>
              </w:rPr>
              <w:t xml:space="preserve">Slater et al (2006) – an </w:t>
            </w:r>
            <w:r w:rsidRPr="000D3A33">
              <w:rPr>
                <w:rFonts w:cs="Arial"/>
                <w:color w:val="000000"/>
                <w:lang w:val="en-US"/>
              </w:rPr>
              <w:t>abstract is available at</w:t>
            </w:r>
            <w:r w:rsidR="00CD16FC">
              <w:rPr>
                <w:rFonts w:cs="Arial"/>
                <w:color w:val="000000"/>
                <w:lang w:val="en-US"/>
              </w:rPr>
              <w:t>:</w:t>
            </w:r>
            <w:r w:rsidRPr="000D3A33">
              <w:rPr>
                <w:rFonts w:cs="Arial"/>
                <w:color w:val="000000"/>
                <w:lang w:val="en-US"/>
              </w:rPr>
              <w:t xml:space="preserve"> </w:t>
            </w:r>
            <w:hyperlink r:id="rId137" w:history="1">
              <w:r w:rsidRPr="00CB1C0D">
                <w:rPr>
                  <w:rFonts w:cs="Arial"/>
                  <w:color w:val="4B4B4B"/>
                  <w:u w:val="single"/>
                  <w:lang w:val="en-US"/>
                </w:rPr>
                <w:t>https://journals.plos.org/plosone/article?id=10.1371/journal.pone.0000039</w:t>
              </w:r>
            </w:hyperlink>
            <w:r w:rsidRPr="000D3A33">
              <w:rPr>
                <w:rFonts w:cs="Arial"/>
                <w:lang w:val="en-US"/>
              </w:rPr>
              <w:t>.</w:t>
            </w:r>
          </w:p>
          <w:p w14:paraId="632A07CA" w14:textId="5C37804B" w:rsidR="00656DF9" w:rsidRPr="0086685C" w:rsidRDefault="00656DF9" w:rsidP="00CB1C0D">
            <w:pPr>
              <w:autoSpaceDE w:val="0"/>
              <w:autoSpaceDN w:val="0"/>
              <w:adjustRightInd w:val="0"/>
              <w:spacing w:before="120"/>
              <w:rPr>
                <w:rFonts w:ascii="Arial" w:hAnsi="Arial" w:cs="Arial"/>
                <w:sz w:val="20"/>
                <w:szCs w:val="20"/>
                <w:lang w:val="en-US"/>
              </w:rPr>
            </w:pPr>
            <w:r w:rsidRPr="0086685C">
              <w:rPr>
                <w:rFonts w:ascii="Arial" w:hAnsi="Arial" w:cs="Arial"/>
                <w:sz w:val="20"/>
                <w:szCs w:val="20"/>
                <w:lang w:val="en-US"/>
              </w:rPr>
              <w:t xml:space="preserve">Show </w:t>
            </w:r>
            <w:r w:rsidR="00E376A4" w:rsidRPr="0086685C">
              <w:rPr>
                <w:rFonts w:ascii="Arial" w:hAnsi="Arial" w:cs="Arial"/>
                <w:sz w:val="20"/>
                <w:szCs w:val="20"/>
                <w:lang w:val="en-US"/>
              </w:rPr>
              <w:t>Darren</w:t>
            </w:r>
            <w:r w:rsidRPr="0086685C">
              <w:rPr>
                <w:rFonts w:ascii="Arial" w:hAnsi="Arial" w:cs="Arial"/>
                <w:sz w:val="20"/>
                <w:szCs w:val="20"/>
                <w:lang w:val="en-US"/>
              </w:rPr>
              <w:t xml:space="preserve"> Brown’s recent </w:t>
            </w:r>
            <w:r w:rsidRPr="0086685C">
              <w:rPr>
                <w:rFonts w:ascii="Arial" w:hAnsi="Arial" w:cs="Arial"/>
                <w:color w:val="000000"/>
                <w:sz w:val="20"/>
                <w:szCs w:val="20"/>
                <w:lang w:val="en-US"/>
              </w:rPr>
              <w:t xml:space="preserve">version available at </w:t>
            </w:r>
            <w:hyperlink r:id="rId138" w:history="1">
              <w:r w:rsidR="00B221AA" w:rsidRPr="00CB1C0D">
                <w:rPr>
                  <w:rFonts w:ascii="Arial" w:hAnsi="Arial" w:cs="Arial"/>
                  <w:color w:val="4B4B4B"/>
                  <w:sz w:val="20"/>
                  <w:szCs w:val="20"/>
                  <w:u w:val="single"/>
                  <w:lang w:val="en-US"/>
                </w:rPr>
                <w:t>www.</w:t>
              </w:r>
              <w:r w:rsidRPr="00CB1C0D">
                <w:rPr>
                  <w:rFonts w:ascii="Arial" w:hAnsi="Arial" w:cs="Arial"/>
                  <w:color w:val="4B4B4B"/>
                  <w:sz w:val="20"/>
                  <w:szCs w:val="20"/>
                  <w:u w:val="single"/>
                  <w:lang w:val="en-US"/>
                </w:rPr>
                <w:t>youtube.com/watch?v=y6GxIuljT3w</w:t>
              </w:r>
            </w:hyperlink>
            <w:r w:rsidRPr="0086685C">
              <w:rPr>
                <w:rFonts w:ascii="Arial" w:hAnsi="Arial" w:cs="Arial"/>
                <w:color w:val="000000"/>
                <w:sz w:val="20"/>
                <w:szCs w:val="20"/>
                <w:lang w:val="en-US"/>
              </w:rPr>
              <w:t xml:space="preserve"> </w:t>
            </w:r>
            <w:r w:rsidRPr="0086685C">
              <w:rPr>
                <w:rFonts w:ascii="Arial" w:hAnsi="Arial" w:cs="Arial"/>
                <w:sz w:val="20"/>
                <w:szCs w:val="20"/>
                <w:lang w:val="en-US"/>
              </w:rPr>
              <w:t>of the study and explain to learners they are going to study Milgram’s original experiment.</w:t>
            </w:r>
            <w:r w:rsidR="0025548A" w:rsidRPr="0086685C">
              <w:rPr>
                <w:rFonts w:ascii="Arial" w:hAnsi="Arial" w:cs="Arial"/>
                <w:b/>
                <w:bCs/>
                <w:iCs/>
                <w:color w:val="000000"/>
                <w:sz w:val="20"/>
                <w:szCs w:val="20"/>
                <w:lang w:val="en-US"/>
              </w:rPr>
              <w:t xml:space="preserve"> (I)</w:t>
            </w:r>
          </w:p>
        </w:tc>
      </w:tr>
      <w:tr w:rsidR="00656DF9" w:rsidRPr="00656DF9" w14:paraId="6F670563" w14:textId="77777777" w:rsidTr="00400A84">
        <w:tc>
          <w:tcPr>
            <w:tcW w:w="2127" w:type="dxa"/>
            <w:tcBorders>
              <w:top w:val="single" w:sz="4" w:space="0" w:color="E21951"/>
              <w:left w:val="single" w:sz="4" w:space="0" w:color="E21951"/>
              <w:bottom w:val="single" w:sz="4" w:space="0" w:color="E21951"/>
              <w:right w:val="single" w:sz="4" w:space="0" w:color="E21951"/>
            </w:tcBorders>
          </w:tcPr>
          <w:p w14:paraId="64C169FE" w14:textId="62B283EC" w:rsidR="00656DF9" w:rsidRDefault="00656DF9" w:rsidP="00C640FC">
            <w:pPr>
              <w:rPr>
                <w:rFonts w:ascii="Arial" w:hAnsi="Arial" w:cs="Arial"/>
                <w:sz w:val="20"/>
                <w:szCs w:val="20"/>
              </w:rPr>
            </w:pPr>
            <w:r w:rsidRPr="00656DF9">
              <w:rPr>
                <w:rFonts w:ascii="Arial" w:hAnsi="Arial" w:cs="Arial"/>
                <w:iCs/>
                <w:sz w:val="20"/>
                <w:szCs w:val="20"/>
              </w:rPr>
              <w:t>Milgram (Obedience)</w:t>
            </w:r>
            <w:r w:rsidR="00886CAF">
              <w:rPr>
                <w:rFonts w:ascii="Arial" w:hAnsi="Arial" w:cs="Arial"/>
                <w:iCs/>
                <w:sz w:val="20"/>
                <w:szCs w:val="20"/>
              </w:rPr>
              <w:t xml:space="preserve"> – the study</w:t>
            </w:r>
          </w:p>
          <w:p w14:paraId="7E452BF7" w14:textId="77777777"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3</w:t>
            </w:r>
          </w:p>
          <w:p w14:paraId="6B0C2DAE" w14:textId="72F4C87B" w:rsidR="00656DF9" w:rsidRPr="00656DF9" w:rsidRDefault="0025548A" w:rsidP="00C640FC">
            <w:pPr>
              <w:spacing w:before="120"/>
              <w:rPr>
                <w:rFonts w:ascii="Arial" w:hAnsi="Arial" w:cs="Arial"/>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6150972F" w14:textId="0D9C522F" w:rsidR="00656DF9" w:rsidRPr="00656DF9" w:rsidRDefault="00656DF9" w:rsidP="00886CAF">
            <w:pPr>
              <w:widowControl w:val="0"/>
              <w:autoSpaceDE w:val="0"/>
              <w:autoSpaceDN w:val="0"/>
              <w:adjustRightInd w:val="0"/>
              <w:rPr>
                <w:rFonts w:ascii="Arial" w:hAnsi="Arial" w:cs="Arial"/>
                <w:sz w:val="20"/>
                <w:szCs w:val="20"/>
              </w:rPr>
            </w:pPr>
            <w:r w:rsidRPr="00656DF9">
              <w:rPr>
                <w:rFonts w:ascii="Arial" w:hAnsi="Arial" w:cs="Arial"/>
                <w:sz w:val="20"/>
                <w:szCs w:val="20"/>
              </w:rPr>
              <w:t>Learners can describe and explain the background to the study, the sample and the selection strategy adopted and the findings/</w:t>
            </w:r>
            <w:r w:rsidRPr="00656DF9">
              <w:rPr>
                <w:rFonts w:ascii="Arial" w:hAnsi="Arial" w:cs="Arial"/>
                <w:sz w:val="20"/>
                <w:szCs w:val="20"/>
                <w:lang w:val="en-US"/>
              </w:rPr>
              <w:t xml:space="preserve"> </w:t>
            </w:r>
            <w:r w:rsidRPr="00656DF9">
              <w:rPr>
                <w:rFonts w:ascii="Arial" w:hAnsi="Arial" w:cs="Arial"/>
                <w:sz w:val="20"/>
                <w:szCs w:val="20"/>
              </w:rPr>
              <w:t>explanations of the study.</w:t>
            </w:r>
          </w:p>
        </w:tc>
        <w:tc>
          <w:tcPr>
            <w:tcW w:w="10200" w:type="dxa"/>
            <w:tcBorders>
              <w:top w:val="single" w:sz="4" w:space="0" w:color="E21951"/>
              <w:left w:val="single" w:sz="4" w:space="0" w:color="E21951"/>
              <w:bottom w:val="single" w:sz="4" w:space="0" w:color="E21951"/>
              <w:right w:val="single" w:sz="4" w:space="0" w:color="E21951"/>
            </w:tcBorders>
          </w:tcPr>
          <w:p w14:paraId="6BC4C1A2" w14:textId="42E280A8" w:rsidR="00656DF9" w:rsidRPr="00CB1C0D" w:rsidRDefault="00656DF9" w:rsidP="00CB1C0D">
            <w:pPr>
              <w:autoSpaceDE w:val="0"/>
              <w:autoSpaceDN w:val="0"/>
              <w:adjustRightInd w:val="0"/>
              <w:spacing w:after="120"/>
              <w:rPr>
                <w:rFonts w:ascii="Arial" w:hAnsi="Arial" w:cs="Arial"/>
                <w:color w:val="4B4B4B"/>
                <w:sz w:val="20"/>
                <w:szCs w:val="20"/>
                <w:lang w:val="en-US"/>
              </w:rPr>
            </w:pPr>
            <w:r w:rsidRPr="0086685C">
              <w:rPr>
                <w:rFonts w:ascii="Arial" w:hAnsi="Arial" w:cs="Arial"/>
                <w:b/>
                <w:sz w:val="20"/>
                <w:szCs w:val="20"/>
                <w:lang w:val="en-US"/>
              </w:rPr>
              <w:t xml:space="preserve">Extension </w:t>
            </w:r>
            <w:r w:rsidR="003F79C8" w:rsidRPr="0086685C">
              <w:rPr>
                <w:rFonts w:ascii="Arial" w:hAnsi="Arial" w:cs="Arial"/>
                <w:b/>
                <w:sz w:val="20"/>
                <w:szCs w:val="20"/>
                <w:lang w:val="en-US"/>
              </w:rPr>
              <w:t>a</w:t>
            </w:r>
            <w:r w:rsidRPr="0086685C">
              <w:rPr>
                <w:rFonts w:ascii="Arial" w:hAnsi="Arial" w:cs="Arial"/>
                <w:b/>
                <w:sz w:val="20"/>
                <w:szCs w:val="20"/>
                <w:lang w:val="en-US"/>
              </w:rPr>
              <w:t>ctivity:</w:t>
            </w:r>
            <w:r w:rsidRPr="0086685C">
              <w:rPr>
                <w:rFonts w:ascii="Arial" w:hAnsi="Arial" w:cs="Arial"/>
                <w:sz w:val="20"/>
                <w:szCs w:val="20"/>
                <w:lang w:val="en-US"/>
              </w:rPr>
              <w:t xml:space="preserve"> </w:t>
            </w:r>
            <w:r w:rsidR="00AA44CE">
              <w:rPr>
                <w:rFonts w:ascii="Arial" w:hAnsi="Arial" w:cs="Arial"/>
                <w:sz w:val="20"/>
                <w:szCs w:val="20"/>
                <w:lang w:val="en-US"/>
              </w:rPr>
              <w:t>u</w:t>
            </w:r>
            <w:r w:rsidRPr="0086685C">
              <w:rPr>
                <w:rFonts w:ascii="Arial" w:hAnsi="Arial" w:cs="Arial"/>
                <w:sz w:val="20"/>
                <w:szCs w:val="20"/>
                <w:lang w:val="en-US"/>
              </w:rPr>
              <w:t xml:space="preserve">sing a </w:t>
            </w:r>
            <w:r w:rsidRPr="0086685C">
              <w:rPr>
                <w:rFonts w:ascii="Arial" w:hAnsi="Arial" w:cs="Arial"/>
                <w:color w:val="000000"/>
                <w:sz w:val="20"/>
                <w:szCs w:val="20"/>
                <w:lang w:val="en-US"/>
              </w:rPr>
              <w:t>typescript copy of Milgram’s original article available at</w:t>
            </w:r>
            <w:r w:rsidR="00AA44CE">
              <w:rPr>
                <w:rFonts w:ascii="Arial" w:hAnsi="Arial" w:cs="Arial"/>
                <w:color w:val="000000"/>
                <w:sz w:val="20"/>
                <w:szCs w:val="20"/>
                <w:lang w:val="en-US"/>
              </w:rPr>
              <w:t>:</w:t>
            </w:r>
            <w:r w:rsidRPr="0086685C">
              <w:rPr>
                <w:rFonts w:ascii="Arial" w:hAnsi="Arial" w:cs="Arial"/>
                <w:color w:val="000000"/>
                <w:sz w:val="20"/>
                <w:szCs w:val="20"/>
                <w:lang w:val="en-US"/>
              </w:rPr>
              <w:t xml:space="preserve"> </w:t>
            </w:r>
            <w:hyperlink r:id="rId139" w:history="1">
              <w:r w:rsidR="00B221AA" w:rsidRPr="00CB1C0D">
                <w:rPr>
                  <w:rFonts w:ascii="Arial" w:hAnsi="Arial" w:cs="Arial"/>
                  <w:color w:val="4B4B4B"/>
                  <w:sz w:val="20"/>
                  <w:szCs w:val="20"/>
                  <w:u w:val="single"/>
                  <w:lang w:val="en-US"/>
                </w:rPr>
                <w:t>www.</w:t>
              </w:r>
              <w:r w:rsidRPr="00CB1C0D">
                <w:rPr>
                  <w:rFonts w:ascii="Arial" w:hAnsi="Arial" w:cs="Arial"/>
                  <w:color w:val="4B4B4B"/>
                  <w:sz w:val="20"/>
                  <w:szCs w:val="20"/>
                  <w:u w:val="single"/>
                  <w:lang w:val="en-US"/>
                </w:rPr>
                <w:t>baymeadowscharter.org/ourpages/auto/2018/8/9/56608223/Milgram.pdf</w:t>
              </w:r>
            </w:hyperlink>
          </w:p>
          <w:p w14:paraId="764562B4" w14:textId="1067E017" w:rsidR="00656DF9" w:rsidRPr="0086685C" w:rsidRDefault="00CB1C0D" w:rsidP="00CB1C0D">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W</w:t>
            </w:r>
            <w:r w:rsidR="00656DF9" w:rsidRPr="0086685C">
              <w:rPr>
                <w:rFonts w:ascii="Arial" w:hAnsi="Arial" w:cs="Arial"/>
                <w:color w:val="000000"/>
                <w:sz w:val="20"/>
                <w:szCs w:val="20"/>
                <w:lang w:val="en-US"/>
              </w:rPr>
              <w:t>ith the scripts for the various characters/stooges conduct a r</w:t>
            </w:r>
            <w:r w:rsidR="00656DF9" w:rsidRPr="0086685C">
              <w:rPr>
                <w:rFonts w:ascii="Arial" w:hAnsi="Arial" w:cs="Arial"/>
                <w:sz w:val="20"/>
                <w:szCs w:val="20"/>
                <w:lang w:val="en-US"/>
              </w:rPr>
              <w:t>ole play, prepar</w:t>
            </w:r>
            <w:r w:rsidR="00C660AD" w:rsidRPr="0086685C">
              <w:rPr>
                <w:rFonts w:ascii="Arial" w:hAnsi="Arial" w:cs="Arial"/>
                <w:sz w:val="20"/>
                <w:szCs w:val="20"/>
                <w:lang w:val="en-US"/>
              </w:rPr>
              <w:t>e</w:t>
            </w:r>
            <w:r w:rsidR="00656DF9" w:rsidRPr="0086685C">
              <w:rPr>
                <w:rFonts w:ascii="Arial" w:hAnsi="Arial" w:cs="Arial"/>
                <w:sz w:val="20"/>
                <w:szCs w:val="20"/>
                <w:lang w:val="en-US"/>
              </w:rPr>
              <w:t xml:space="preserve"> and hand out scripts and pair word combinations to learners (with stage directions) for the roles of ‘Experimenter’, ‘Mr. Wallace’ and ‘Participant’ and let learners role play the ‘scenario’ with Mr. Wallace being seated outside the classroom door. Observe the discomfort of the Participant and have a class discussion on observations and feelings once the role play is over.</w:t>
            </w:r>
          </w:p>
          <w:p w14:paraId="18AFDFC8" w14:textId="24E5DF0C" w:rsidR="00656DF9" w:rsidRPr="0086685C" w:rsidRDefault="00656DF9" w:rsidP="00CB1C0D">
            <w:pPr>
              <w:autoSpaceDE w:val="0"/>
              <w:autoSpaceDN w:val="0"/>
              <w:adjustRightInd w:val="0"/>
              <w:spacing w:before="120" w:after="120"/>
              <w:rPr>
                <w:rFonts w:ascii="Arial" w:hAnsi="Arial" w:cs="Arial"/>
                <w:color w:val="000000"/>
                <w:sz w:val="20"/>
                <w:szCs w:val="20"/>
                <w:lang w:val="en-US"/>
              </w:rPr>
            </w:pPr>
            <w:r w:rsidRPr="0086685C">
              <w:rPr>
                <w:rFonts w:ascii="Arial" w:hAnsi="Arial" w:cs="Arial"/>
                <w:color w:val="000000"/>
                <w:sz w:val="20"/>
                <w:szCs w:val="20"/>
                <w:lang w:val="en-US"/>
              </w:rPr>
              <w:lastRenderedPageBreak/>
              <w:t>Learners share one thing from the previous lesson and check their previous knowledge and understanding of the Holocaust. Show video clips available at</w:t>
            </w:r>
            <w:r w:rsidR="00CD16FC">
              <w:rPr>
                <w:rFonts w:ascii="Arial" w:hAnsi="Arial" w:cs="Arial"/>
                <w:color w:val="000000"/>
                <w:sz w:val="20"/>
                <w:szCs w:val="20"/>
                <w:lang w:val="en-US"/>
              </w:rPr>
              <w:t>:</w:t>
            </w:r>
            <w:r w:rsidRPr="0086685C">
              <w:rPr>
                <w:rFonts w:ascii="Arial" w:hAnsi="Arial" w:cs="Arial"/>
                <w:color w:val="000000"/>
                <w:sz w:val="20"/>
                <w:szCs w:val="20"/>
                <w:lang w:val="en-US"/>
              </w:rPr>
              <w:t xml:space="preserve"> </w:t>
            </w:r>
            <w:hyperlink r:id="rId140" w:history="1">
              <w:r w:rsidR="00B221AA" w:rsidRPr="00CB1C0D">
                <w:rPr>
                  <w:rFonts w:ascii="Arial" w:hAnsi="Arial" w:cs="Arial"/>
                  <w:color w:val="4B4B4B"/>
                  <w:sz w:val="20"/>
                  <w:szCs w:val="20"/>
                  <w:u w:val="single"/>
                  <w:lang w:val="en-US"/>
                </w:rPr>
                <w:t>www.</w:t>
              </w:r>
              <w:r w:rsidRPr="00CB1C0D">
                <w:rPr>
                  <w:rFonts w:ascii="Arial" w:hAnsi="Arial" w:cs="Arial"/>
                  <w:color w:val="4B4B4B"/>
                  <w:sz w:val="20"/>
                  <w:szCs w:val="20"/>
                  <w:u w:val="single"/>
                  <w:lang w:val="en-US"/>
                </w:rPr>
                <w:t>youtube.com/watch?v=7TqJFp4y4zo</w:t>
              </w:r>
            </w:hyperlink>
            <w:r w:rsidRPr="0086685C">
              <w:rPr>
                <w:rFonts w:ascii="Arial" w:hAnsi="Arial" w:cs="Arial"/>
                <w:color w:val="000000"/>
                <w:sz w:val="20"/>
                <w:szCs w:val="20"/>
                <w:lang w:val="en-US"/>
              </w:rPr>
              <w:t xml:space="preserve"> from the original study and ask them to describe the participants they view.</w:t>
            </w:r>
          </w:p>
          <w:p w14:paraId="6D403594" w14:textId="69EA6E16" w:rsidR="00656DF9" w:rsidRPr="00CB1C0D" w:rsidRDefault="00656DF9" w:rsidP="00CB1C0D">
            <w:pPr>
              <w:autoSpaceDE w:val="0"/>
              <w:autoSpaceDN w:val="0"/>
              <w:adjustRightInd w:val="0"/>
              <w:spacing w:before="120" w:after="120"/>
              <w:rPr>
                <w:rFonts w:ascii="Arial" w:hAnsi="Arial" w:cs="Arial"/>
                <w:color w:val="4B4B4B"/>
                <w:sz w:val="20"/>
                <w:szCs w:val="20"/>
                <w:lang w:val="en-US"/>
              </w:rPr>
            </w:pPr>
            <w:r w:rsidRPr="0086685C">
              <w:rPr>
                <w:rFonts w:ascii="Arial" w:hAnsi="Arial" w:cs="Arial"/>
                <w:b/>
                <w:color w:val="000000"/>
                <w:sz w:val="20"/>
                <w:szCs w:val="20"/>
                <w:lang w:val="en-US"/>
              </w:rPr>
              <w:t xml:space="preserve">Extension </w:t>
            </w:r>
            <w:r w:rsidR="00C660AD" w:rsidRPr="0086685C">
              <w:rPr>
                <w:rFonts w:ascii="Arial" w:hAnsi="Arial" w:cs="Arial"/>
                <w:b/>
                <w:color w:val="000000"/>
                <w:sz w:val="20"/>
                <w:szCs w:val="20"/>
                <w:lang w:val="en-US"/>
              </w:rPr>
              <w:t>a</w:t>
            </w:r>
            <w:r w:rsidRPr="0086685C">
              <w:rPr>
                <w:rFonts w:ascii="Arial" w:hAnsi="Arial" w:cs="Arial"/>
                <w:b/>
                <w:color w:val="000000"/>
                <w:sz w:val="20"/>
                <w:szCs w:val="20"/>
                <w:lang w:val="en-US"/>
              </w:rPr>
              <w:t>ctivity:</w:t>
            </w:r>
            <w:r w:rsidRPr="0086685C">
              <w:rPr>
                <w:rFonts w:ascii="Arial" w:hAnsi="Arial" w:cs="Arial"/>
                <w:bCs/>
                <w:color w:val="000000"/>
                <w:sz w:val="20"/>
                <w:szCs w:val="20"/>
                <w:lang w:val="en-US"/>
              </w:rPr>
              <w:t xml:space="preserve"> </w:t>
            </w:r>
            <w:r w:rsidR="00CB1C0D">
              <w:rPr>
                <w:rFonts w:ascii="Arial" w:hAnsi="Arial" w:cs="Arial"/>
                <w:bCs/>
                <w:color w:val="000000"/>
                <w:sz w:val="20"/>
                <w:szCs w:val="20"/>
                <w:lang w:val="en-US"/>
              </w:rPr>
              <w:t>s</w:t>
            </w:r>
            <w:r w:rsidRPr="0086685C">
              <w:rPr>
                <w:rFonts w:ascii="Arial" w:hAnsi="Arial" w:cs="Arial"/>
                <w:bCs/>
                <w:color w:val="000000"/>
                <w:sz w:val="20"/>
                <w:szCs w:val="20"/>
                <w:lang w:val="en-US"/>
              </w:rPr>
              <w:t xml:space="preserve">hare </w:t>
            </w:r>
            <w:r w:rsidRPr="0086685C">
              <w:rPr>
                <w:rFonts w:ascii="Arial" w:hAnsi="Arial" w:cs="Arial"/>
                <w:color w:val="000000"/>
                <w:sz w:val="20"/>
                <w:szCs w:val="20"/>
                <w:lang w:val="en-US"/>
              </w:rPr>
              <w:t xml:space="preserve">either </w:t>
            </w:r>
            <w:r w:rsidR="000D3A33">
              <w:rPr>
                <w:rFonts w:ascii="Arial" w:hAnsi="Arial" w:cs="Arial"/>
                <w:color w:val="000000"/>
                <w:sz w:val="20"/>
                <w:szCs w:val="20"/>
                <w:lang w:val="en-US"/>
              </w:rPr>
              <w:t xml:space="preserve">an </w:t>
            </w:r>
            <w:r w:rsidR="000D3A33" w:rsidRPr="0086685C">
              <w:rPr>
                <w:rFonts w:ascii="Arial" w:hAnsi="Arial" w:cs="Arial"/>
                <w:color w:val="000000"/>
                <w:sz w:val="20"/>
                <w:szCs w:val="20"/>
                <w:lang w:val="en-US"/>
              </w:rPr>
              <w:t xml:space="preserve">abridged version </w:t>
            </w:r>
            <w:r w:rsidR="000D3A33">
              <w:rPr>
                <w:rFonts w:ascii="Arial" w:hAnsi="Arial" w:cs="Arial"/>
                <w:color w:val="000000"/>
                <w:sz w:val="20"/>
                <w:szCs w:val="20"/>
                <w:lang w:val="en-US"/>
              </w:rPr>
              <w:t xml:space="preserve">of the </w:t>
            </w:r>
            <w:r w:rsidRPr="0086685C">
              <w:rPr>
                <w:rFonts w:ascii="Arial" w:hAnsi="Arial" w:cs="Arial"/>
                <w:color w:val="000000"/>
                <w:sz w:val="20"/>
                <w:szCs w:val="20"/>
                <w:lang w:val="en-US"/>
              </w:rPr>
              <w:t xml:space="preserve">study or the original version available </w:t>
            </w:r>
            <w:r w:rsidR="000D3A33">
              <w:rPr>
                <w:rFonts w:ascii="Arial" w:hAnsi="Arial" w:cs="Arial"/>
                <w:color w:val="000000"/>
                <w:sz w:val="20"/>
                <w:szCs w:val="20"/>
                <w:lang w:val="en-US"/>
              </w:rPr>
              <w:t xml:space="preserve">at: </w:t>
            </w:r>
            <w:hyperlink r:id="rId141" w:history="1">
              <w:r w:rsidR="00CB1C0D" w:rsidRPr="00CB1C0D">
                <w:rPr>
                  <w:rStyle w:val="Hyperlink"/>
                  <w:rFonts w:ascii="Arial" w:hAnsi="Arial" w:cs="Arial"/>
                  <w:color w:val="4B4B4B"/>
                  <w:sz w:val="20"/>
                  <w:szCs w:val="20"/>
                  <w:lang w:val="en-US"/>
                </w:rPr>
                <w:t>www.holah.karoo.net/milgramstudy.htm</w:t>
              </w:r>
            </w:hyperlink>
            <w:r w:rsidR="000D3A33">
              <w:rPr>
                <w:rFonts w:ascii="Arial" w:hAnsi="Arial" w:cs="Arial"/>
                <w:color w:val="000000"/>
                <w:sz w:val="20"/>
                <w:szCs w:val="20"/>
                <w:lang w:val="en-US"/>
              </w:rPr>
              <w:t xml:space="preserve"> or </w:t>
            </w:r>
            <w:hyperlink r:id="rId142" w:history="1">
              <w:r w:rsidR="000D3A33" w:rsidRPr="00CB1C0D">
                <w:rPr>
                  <w:rStyle w:val="Hyperlink"/>
                  <w:rFonts w:ascii="Arial" w:hAnsi="Arial" w:cs="Arial"/>
                  <w:color w:val="4B4B4B"/>
                  <w:sz w:val="20"/>
                  <w:szCs w:val="20"/>
                  <w:lang w:val="en-US"/>
                </w:rPr>
                <w:t>https://drive.google.com/file/d/1DaPmu5ke8KJxlZCrnYJAmz1cuDP4EqkI/view</w:t>
              </w:r>
            </w:hyperlink>
          </w:p>
          <w:p w14:paraId="432199BA" w14:textId="618E2CFD" w:rsidR="00656DF9" w:rsidRDefault="00656DF9" w:rsidP="00CB1C0D">
            <w:pPr>
              <w:autoSpaceDE w:val="0"/>
              <w:autoSpaceDN w:val="0"/>
              <w:adjustRightInd w:val="0"/>
              <w:spacing w:before="120" w:after="120"/>
              <w:rPr>
                <w:rFonts w:ascii="Arial" w:hAnsi="Arial" w:cs="Arial"/>
                <w:color w:val="000000"/>
                <w:sz w:val="20"/>
                <w:szCs w:val="20"/>
                <w:lang w:val="en-US"/>
              </w:rPr>
            </w:pPr>
            <w:r w:rsidRPr="0086685C">
              <w:rPr>
                <w:rFonts w:ascii="Arial" w:hAnsi="Arial" w:cs="Arial"/>
                <w:color w:val="000000"/>
                <w:sz w:val="20"/>
                <w:szCs w:val="20"/>
                <w:lang w:val="en-US"/>
              </w:rPr>
              <w:t xml:space="preserve">(differentiate) on the background, the sample, the method and procedure and </w:t>
            </w:r>
            <w:r w:rsidRPr="0086685C">
              <w:rPr>
                <w:rFonts w:ascii="Arial" w:hAnsi="Arial" w:cs="Arial"/>
                <w:color w:val="000000"/>
                <w:sz w:val="20"/>
                <w:szCs w:val="20"/>
                <w:shd w:val="clear" w:color="auto" w:fill="FCFCFC"/>
                <w:lang w:val="en-US"/>
              </w:rPr>
              <w:t>learners</w:t>
            </w:r>
            <w:r w:rsidRPr="0086685C">
              <w:rPr>
                <w:rFonts w:ascii="Arial" w:hAnsi="Arial" w:cs="Arial"/>
                <w:color w:val="000000"/>
                <w:sz w:val="20"/>
                <w:szCs w:val="20"/>
                <w:lang w:val="en-US"/>
              </w:rPr>
              <w:t xml:space="preserve"> read, checking on their individual levels of accuracy and understanding.</w:t>
            </w:r>
          </w:p>
          <w:p w14:paraId="7B135214" w14:textId="3D8C622B" w:rsidR="00656DF9" w:rsidRPr="0086685C" w:rsidRDefault="00656DF9" w:rsidP="00CB1C0D">
            <w:pPr>
              <w:spacing w:before="120" w:after="120"/>
              <w:rPr>
                <w:rFonts w:ascii="Arial" w:hAnsi="Arial" w:cs="Arial"/>
                <w:sz w:val="20"/>
                <w:szCs w:val="20"/>
                <w:lang w:val="en-US"/>
              </w:rPr>
            </w:pPr>
            <w:r w:rsidRPr="0086685C">
              <w:rPr>
                <w:rFonts w:ascii="Arial" w:hAnsi="Arial" w:cs="Arial"/>
                <w:b/>
                <w:sz w:val="20"/>
                <w:szCs w:val="20"/>
              </w:rPr>
              <w:t xml:space="preserve">Extension </w:t>
            </w:r>
            <w:r w:rsidR="00C660AD" w:rsidRPr="0086685C">
              <w:rPr>
                <w:rFonts w:ascii="Arial" w:hAnsi="Arial" w:cs="Arial"/>
                <w:b/>
                <w:sz w:val="20"/>
                <w:szCs w:val="20"/>
              </w:rPr>
              <w:t>a</w:t>
            </w:r>
            <w:r w:rsidRPr="0086685C">
              <w:rPr>
                <w:rFonts w:ascii="Arial" w:hAnsi="Arial" w:cs="Arial"/>
                <w:b/>
                <w:sz w:val="20"/>
                <w:szCs w:val="20"/>
              </w:rPr>
              <w:t>ctivity:</w:t>
            </w:r>
            <w:r w:rsidRPr="0086685C">
              <w:rPr>
                <w:rFonts w:ascii="Arial" w:hAnsi="Arial" w:cs="Arial"/>
                <w:bCs/>
                <w:sz w:val="20"/>
                <w:szCs w:val="20"/>
              </w:rPr>
              <w:t xml:space="preserve"> </w:t>
            </w:r>
            <w:r w:rsidR="00CB1C0D">
              <w:rPr>
                <w:rFonts w:ascii="Arial" w:hAnsi="Arial" w:cs="Arial"/>
                <w:sz w:val="20"/>
                <w:szCs w:val="20"/>
              </w:rPr>
              <w:t>s</w:t>
            </w:r>
            <w:r w:rsidRPr="0086685C">
              <w:rPr>
                <w:rFonts w:ascii="Arial" w:hAnsi="Arial" w:cs="Arial"/>
                <w:sz w:val="20"/>
                <w:szCs w:val="20"/>
                <w:lang w:val="en-US"/>
              </w:rPr>
              <w:t>hare</w:t>
            </w:r>
            <w:r w:rsidRPr="0086685C">
              <w:rPr>
                <w:rFonts w:ascii="Arial" w:hAnsi="Arial" w:cs="Arial"/>
                <w:sz w:val="20"/>
                <w:szCs w:val="20"/>
              </w:rPr>
              <w:t xml:space="preserve"> the results and </w:t>
            </w:r>
            <w:r w:rsidRPr="0086685C">
              <w:rPr>
                <w:rFonts w:ascii="Arial" w:hAnsi="Arial" w:cs="Arial"/>
                <w:sz w:val="20"/>
                <w:szCs w:val="20"/>
                <w:shd w:val="clear" w:color="auto" w:fill="FCFCFC"/>
              </w:rPr>
              <w:t>l</w:t>
            </w:r>
            <w:r w:rsidRPr="0086685C">
              <w:rPr>
                <w:rFonts w:ascii="Arial" w:hAnsi="Arial" w:cs="Arial"/>
                <w:color w:val="000000"/>
                <w:sz w:val="20"/>
                <w:szCs w:val="20"/>
                <w:shd w:val="clear" w:color="auto" w:fill="FCFCFC"/>
              </w:rPr>
              <w:t>earners</w:t>
            </w:r>
            <w:r w:rsidRPr="0086685C">
              <w:rPr>
                <w:rFonts w:ascii="Arial" w:hAnsi="Arial" w:cs="Arial"/>
                <w:sz w:val="20"/>
                <w:szCs w:val="20"/>
              </w:rPr>
              <w:t xml:space="preserve"> </w:t>
            </w:r>
            <w:r w:rsidRPr="0086685C">
              <w:rPr>
                <w:rFonts w:ascii="Arial" w:hAnsi="Arial" w:cs="Arial"/>
                <w:sz w:val="20"/>
                <w:szCs w:val="20"/>
                <w:lang w:val="en-US"/>
              </w:rPr>
              <w:t xml:space="preserve">create graphs or </w:t>
            </w:r>
            <w:r w:rsidRPr="0086685C">
              <w:rPr>
                <w:rFonts w:ascii="Arial" w:hAnsi="Arial" w:cs="Arial"/>
                <w:sz w:val="20"/>
                <w:szCs w:val="20"/>
              </w:rPr>
              <w:t xml:space="preserve">tabulate them </w:t>
            </w:r>
            <w:r w:rsidRPr="0086685C">
              <w:rPr>
                <w:rFonts w:ascii="Arial" w:hAnsi="Arial" w:cs="Arial"/>
                <w:sz w:val="20"/>
                <w:szCs w:val="20"/>
                <w:lang w:val="en-US"/>
              </w:rPr>
              <w:t xml:space="preserve">(differentiate) </w:t>
            </w:r>
            <w:r w:rsidRPr="0086685C">
              <w:rPr>
                <w:rFonts w:ascii="Arial" w:hAnsi="Arial" w:cs="Arial"/>
                <w:sz w:val="20"/>
                <w:szCs w:val="20"/>
              </w:rPr>
              <w:t xml:space="preserve">both numerically and by percentage in their notes (under quantitative data) and </w:t>
            </w:r>
            <w:r w:rsidRPr="0086685C">
              <w:rPr>
                <w:rFonts w:ascii="Arial" w:hAnsi="Arial" w:cs="Arial"/>
                <w:sz w:val="20"/>
                <w:szCs w:val="20"/>
                <w:lang w:val="en-US"/>
              </w:rPr>
              <w:t>generate</w:t>
            </w:r>
            <w:r w:rsidRPr="0086685C">
              <w:rPr>
                <w:rFonts w:ascii="Arial" w:hAnsi="Arial" w:cs="Arial"/>
                <w:sz w:val="20"/>
                <w:szCs w:val="20"/>
              </w:rPr>
              <w:t xml:space="preserve"> a discussion</w:t>
            </w:r>
            <w:r w:rsidRPr="0086685C">
              <w:rPr>
                <w:rFonts w:ascii="Arial" w:hAnsi="Arial" w:cs="Arial"/>
                <w:sz w:val="20"/>
                <w:szCs w:val="20"/>
                <w:lang w:val="en-US"/>
              </w:rPr>
              <w:t>/evaluation</w:t>
            </w:r>
            <w:r w:rsidRPr="0086685C">
              <w:rPr>
                <w:rFonts w:ascii="Arial" w:hAnsi="Arial" w:cs="Arial"/>
                <w:sz w:val="20"/>
                <w:szCs w:val="20"/>
              </w:rPr>
              <w:t xml:space="preserve"> about the use of quantitative data</w:t>
            </w:r>
            <w:r w:rsidRPr="0086685C">
              <w:rPr>
                <w:rFonts w:ascii="Arial" w:hAnsi="Arial" w:cs="Arial"/>
                <w:sz w:val="20"/>
                <w:szCs w:val="20"/>
                <w:lang w:val="en-US"/>
              </w:rPr>
              <w:t xml:space="preserve"> and</w:t>
            </w:r>
            <w:r w:rsidRPr="0086685C">
              <w:rPr>
                <w:rFonts w:ascii="Arial" w:hAnsi="Arial" w:cs="Arial"/>
                <w:sz w:val="20"/>
                <w:szCs w:val="20"/>
              </w:rPr>
              <w:t xml:space="preserve"> the conclusions that can be drawn</w:t>
            </w:r>
            <w:r w:rsidRPr="0086685C">
              <w:rPr>
                <w:rFonts w:ascii="Arial" w:hAnsi="Arial" w:cs="Arial"/>
                <w:sz w:val="20"/>
                <w:szCs w:val="20"/>
                <w:lang w:val="en-US"/>
              </w:rPr>
              <w:t>.</w:t>
            </w:r>
          </w:p>
          <w:p w14:paraId="61B1E708" w14:textId="2E143482" w:rsidR="00656DF9" w:rsidRPr="0086685C" w:rsidRDefault="001D3223" w:rsidP="00CB1C0D">
            <w:pPr>
              <w:spacing w:before="120" w:after="120"/>
              <w:rPr>
                <w:rFonts w:ascii="Arial" w:hAnsi="Arial" w:cs="Arial"/>
                <w:sz w:val="20"/>
                <w:szCs w:val="20"/>
              </w:rPr>
            </w:pPr>
            <w:r>
              <w:rPr>
                <w:rFonts w:ascii="Arial" w:hAnsi="Arial" w:cs="Arial"/>
                <w:sz w:val="20"/>
                <w:szCs w:val="20"/>
                <w:lang w:val="en-US"/>
              </w:rPr>
              <w:t>L</w:t>
            </w:r>
            <w:r w:rsidR="00656DF9" w:rsidRPr="0086685C">
              <w:rPr>
                <w:rFonts w:ascii="Arial" w:hAnsi="Arial" w:cs="Arial"/>
                <w:sz w:val="20"/>
                <w:szCs w:val="20"/>
                <w:lang w:val="en-US"/>
              </w:rPr>
              <w:t xml:space="preserve">earners consider </w:t>
            </w:r>
            <w:r w:rsidR="00656DF9" w:rsidRPr="0086685C">
              <w:rPr>
                <w:rFonts w:ascii="Arial" w:hAnsi="Arial" w:cs="Arial"/>
                <w:sz w:val="20"/>
                <w:szCs w:val="20"/>
              </w:rPr>
              <w:t xml:space="preserve">the conflicts experienced </w:t>
            </w:r>
            <w:r w:rsidR="00656DF9" w:rsidRPr="0086685C">
              <w:rPr>
                <w:rFonts w:ascii="Arial" w:hAnsi="Arial" w:cs="Arial"/>
                <w:sz w:val="20"/>
                <w:szCs w:val="20"/>
                <w:lang w:val="en-US"/>
              </w:rPr>
              <w:t xml:space="preserve">by the participants </w:t>
            </w:r>
            <w:r w:rsidR="00656DF9" w:rsidRPr="0086685C">
              <w:rPr>
                <w:rFonts w:ascii="Arial" w:hAnsi="Arial" w:cs="Arial"/>
                <w:sz w:val="20"/>
                <w:szCs w:val="20"/>
              </w:rPr>
              <w:t>and introducing the idea of the</w:t>
            </w:r>
            <w:r w:rsidR="00656DF9" w:rsidRPr="0086685C">
              <w:rPr>
                <w:rFonts w:ascii="Arial" w:hAnsi="Arial" w:cs="Arial"/>
                <w:sz w:val="20"/>
                <w:szCs w:val="20"/>
                <w:lang w:val="en-US"/>
              </w:rPr>
              <w:t xml:space="preserve"> agentic state details of which can be accessed from</w:t>
            </w:r>
            <w:r w:rsidR="001448D4">
              <w:rPr>
                <w:rFonts w:ascii="Arial" w:hAnsi="Arial" w:cs="Arial"/>
                <w:sz w:val="20"/>
                <w:szCs w:val="20"/>
                <w:lang w:val="en-US"/>
              </w:rPr>
              <w:t>:</w:t>
            </w:r>
            <w:r w:rsidR="00656DF9" w:rsidRPr="0086685C">
              <w:rPr>
                <w:rFonts w:ascii="Arial" w:hAnsi="Arial" w:cs="Arial"/>
                <w:sz w:val="20"/>
                <w:szCs w:val="20"/>
                <w:lang w:val="en-US"/>
              </w:rPr>
              <w:t xml:space="preserve"> </w:t>
            </w:r>
            <w:hyperlink r:id="rId143" w:history="1">
              <w:r w:rsidR="00B221AA" w:rsidRPr="00F746B1">
                <w:rPr>
                  <w:rFonts w:ascii="Arial" w:hAnsi="Arial" w:cs="Arial"/>
                  <w:color w:val="4B4B4B"/>
                  <w:sz w:val="20"/>
                  <w:szCs w:val="20"/>
                  <w:u w:val="single"/>
                  <w:lang w:val="en-US"/>
                </w:rPr>
                <w:t>www.</w:t>
              </w:r>
              <w:r w:rsidR="00656DF9" w:rsidRPr="00F746B1">
                <w:rPr>
                  <w:rFonts w:ascii="Arial" w:hAnsi="Arial" w:cs="Arial"/>
                  <w:color w:val="4B4B4B"/>
                  <w:sz w:val="20"/>
                  <w:szCs w:val="20"/>
                  <w:u w:val="single"/>
                  <w:lang w:val="en-US"/>
                </w:rPr>
                <w:t>simplypsychology.org/milgram.html</w:t>
              </w:r>
            </w:hyperlink>
            <w:r w:rsidR="005A32A3">
              <w:rPr>
                <w:rFonts w:ascii="Arial" w:hAnsi="Arial" w:cs="Arial"/>
                <w:color w:val="0000FF"/>
                <w:sz w:val="20"/>
                <w:szCs w:val="20"/>
                <w:u w:val="single"/>
                <w:lang w:val="en-US"/>
              </w:rPr>
              <w:t>.</w:t>
            </w:r>
            <w:r w:rsidR="00656DF9" w:rsidRPr="0086685C">
              <w:rPr>
                <w:rFonts w:ascii="Arial" w:hAnsi="Arial" w:cs="Arial"/>
                <w:sz w:val="20"/>
                <w:szCs w:val="20"/>
                <w:lang w:val="en-US"/>
              </w:rPr>
              <w:t xml:space="preserve"> </w:t>
            </w:r>
            <w:r w:rsidR="00656DF9" w:rsidRPr="0086685C">
              <w:rPr>
                <w:rFonts w:ascii="Arial" w:hAnsi="Arial" w:cs="Arial"/>
                <w:sz w:val="20"/>
                <w:szCs w:val="20"/>
              </w:rPr>
              <w:t>Relate the findings back to their initial predictions concerning obedience and discuss and explain the differences.</w:t>
            </w:r>
          </w:p>
          <w:p w14:paraId="6C533464" w14:textId="5B34A0B7" w:rsidR="00656DF9" w:rsidRPr="0086685C" w:rsidRDefault="000A6DBC" w:rsidP="00CB1C0D">
            <w:pPr>
              <w:autoSpaceDE w:val="0"/>
              <w:autoSpaceDN w:val="0"/>
              <w:adjustRightInd w:val="0"/>
              <w:spacing w:before="120" w:after="120"/>
              <w:rPr>
                <w:rFonts w:ascii="Arial" w:hAnsi="Arial" w:cs="Arial"/>
                <w:color w:val="000000"/>
                <w:sz w:val="20"/>
                <w:szCs w:val="20"/>
                <w:lang w:val="en-US"/>
              </w:rPr>
            </w:pPr>
            <w:r w:rsidRPr="0086685C">
              <w:rPr>
                <w:rFonts w:ascii="Arial" w:hAnsi="Arial" w:cs="Arial"/>
                <w:color w:val="000000"/>
                <w:sz w:val="20"/>
                <w:szCs w:val="20"/>
                <w:lang w:val="en-US"/>
              </w:rPr>
              <w:t>L</w:t>
            </w:r>
            <w:r w:rsidR="00656DF9" w:rsidRPr="0086685C">
              <w:rPr>
                <w:rFonts w:ascii="Arial" w:hAnsi="Arial" w:cs="Arial"/>
                <w:color w:val="000000"/>
                <w:sz w:val="20"/>
                <w:szCs w:val="20"/>
                <w:lang w:val="en-US"/>
              </w:rPr>
              <w:t>earners recall the behaviours/distress of the participants and list their recall/observations (under qualitative data), supplementing any gaps.</w:t>
            </w:r>
            <w:r w:rsidR="0025548A" w:rsidRPr="0086685C">
              <w:rPr>
                <w:rFonts w:ascii="Arial" w:hAnsi="Arial" w:cs="Arial"/>
                <w:b/>
                <w:bCs/>
                <w:color w:val="000000"/>
                <w:sz w:val="20"/>
                <w:szCs w:val="20"/>
                <w:lang w:val="en-US"/>
              </w:rPr>
              <w:t xml:space="preserve"> (F)</w:t>
            </w:r>
          </w:p>
          <w:p w14:paraId="5E91AAF9" w14:textId="768FE035" w:rsidR="00656DF9" w:rsidRPr="0086685C" w:rsidRDefault="000A6DBC" w:rsidP="00F746B1">
            <w:pPr>
              <w:spacing w:before="120" w:after="120"/>
              <w:rPr>
                <w:rFonts w:ascii="Arial" w:hAnsi="Arial" w:cs="Arial"/>
                <w:sz w:val="20"/>
                <w:szCs w:val="20"/>
              </w:rPr>
            </w:pPr>
            <w:r w:rsidRPr="0086685C">
              <w:rPr>
                <w:rFonts w:ascii="Arial" w:hAnsi="Arial" w:cs="Arial"/>
                <w:sz w:val="20"/>
                <w:szCs w:val="20"/>
              </w:rPr>
              <w:t>Learners</w:t>
            </w:r>
            <w:r w:rsidR="00656DF9" w:rsidRPr="0086685C">
              <w:rPr>
                <w:rFonts w:ascii="Arial" w:hAnsi="Arial" w:cs="Arial"/>
                <w:sz w:val="20"/>
                <w:szCs w:val="20"/>
              </w:rPr>
              <w:t xml:space="preserve"> recall the conflicts discussed earlier and whether these ‘explain’ the behaviours and list under ‘Explanation</w:t>
            </w:r>
            <w:r w:rsidR="00E83C19">
              <w:rPr>
                <w:rFonts w:ascii="Arial" w:hAnsi="Arial" w:cs="Arial"/>
                <w:sz w:val="20"/>
                <w:szCs w:val="20"/>
              </w:rPr>
              <w:t>’</w:t>
            </w:r>
            <w:r w:rsidR="00656DF9" w:rsidRPr="0086685C">
              <w:rPr>
                <w:rFonts w:ascii="Arial" w:hAnsi="Arial" w:cs="Arial"/>
                <w:sz w:val="20"/>
                <w:szCs w:val="20"/>
              </w:rPr>
              <w:t>, linking the conflicts with the behaviours.</w:t>
            </w:r>
            <w:r w:rsidR="0025548A" w:rsidRPr="0086685C">
              <w:rPr>
                <w:rFonts w:ascii="Arial" w:hAnsi="Arial" w:cs="Arial"/>
                <w:b/>
                <w:bCs/>
                <w:sz w:val="20"/>
                <w:szCs w:val="20"/>
              </w:rPr>
              <w:t xml:space="preserve"> (F)</w:t>
            </w:r>
          </w:p>
          <w:p w14:paraId="14111BDF" w14:textId="7B7B65B7" w:rsidR="00656DF9" w:rsidRPr="0086685C" w:rsidRDefault="00656DF9" w:rsidP="00F746B1">
            <w:pPr>
              <w:autoSpaceDE w:val="0"/>
              <w:autoSpaceDN w:val="0"/>
              <w:adjustRightInd w:val="0"/>
              <w:spacing w:before="120"/>
              <w:rPr>
                <w:rFonts w:ascii="Arial" w:hAnsi="Arial" w:cs="Arial"/>
                <w:color w:val="000000"/>
                <w:sz w:val="20"/>
                <w:szCs w:val="20"/>
                <w:lang w:val="en-US"/>
              </w:rPr>
            </w:pPr>
            <w:r w:rsidRPr="0086685C">
              <w:rPr>
                <w:rFonts w:ascii="Arial" w:hAnsi="Arial" w:cs="Arial"/>
                <w:color w:val="000000"/>
                <w:sz w:val="20"/>
                <w:szCs w:val="20"/>
                <w:lang w:val="en-US"/>
              </w:rPr>
              <w:t xml:space="preserve">Return to Milgram’s </w:t>
            </w:r>
            <w:r w:rsidR="002F78B9">
              <w:rPr>
                <w:rFonts w:ascii="Arial" w:hAnsi="Arial" w:cs="Arial"/>
                <w:color w:val="000000"/>
                <w:sz w:val="20"/>
                <w:szCs w:val="20"/>
                <w:lang w:val="en-US"/>
              </w:rPr>
              <w:t>nine</w:t>
            </w:r>
            <w:r w:rsidRPr="0086685C">
              <w:rPr>
                <w:rFonts w:ascii="Arial" w:hAnsi="Arial" w:cs="Arial"/>
                <w:color w:val="000000"/>
                <w:sz w:val="20"/>
                <w:szCs w:val="20"/>
                <w:lang w:val="en-US"/>
              </w:rPr>
              <w:t xml:space="preserve"> situational factors that contributed to the high levels of obedience</w:t>
            </w:r>
            <w:r w:rsidR="005A32A3">
              <w:rPr>
                <w:rFonts w:ascii="Arial" w:hAnsi="Arial" w:cs="Arial"/>
                <w:color w:val="000000"/>
                <w:sz w:val="20"/>
                <w:szCs w:val="20"/>
                <w:lang w:val="en-US"/>
              </w:rPr>
              <w:t>.</w:t>
            </w:r>
            <w:r w:rsidRPr="0086685C">
              <w:rPr>
                <w:rFonts w:ascii="Arial" w:hAnsi="Arial" w:cs="Arial"/>
                <w:color w:val="000000"/>
                <w:sz w:val="20"/>
                <w:szCs w:val="20"/>
                <w:lang w:val="en-US"/>
              </w:rPr>
              <w:t xml:space="preserve"> </w:t>
            </w:r>
            <w:r w:rsidR="005A32A3">
              <w:rPr>
                <w:rFonts w:ascii="Arial" w:hAnsi="Arial" w:cs="Arial"/>
                <w:color w:val="000000"/>
                <w:sz w:val="20"/>
                <w:szCs w:val="20"/>
                <w:lang w:val="en-US"/>
              </w:rPr>
              <w:t>L</w:t>
            </w:r>
            <w:r w:rsidRPr="0086685C">
              <w:rPr>
                <w:rFonts w:ascii="Arial" w:hAnsi="Arial" w:cs="Arial"/>
                <w:color w:val="000000"/>
                <w:sz w:val="20"/>
                <w:szCs w:val="20"/>
                <w:lang w:val="en-US"/>
              </w:rPr>
              <w:t>earners rate their own perceived susceptibility to each</w:t>
            </w:r>
            <w:r w:rsidR="005A32A3">
              <w:rPr>
                <w:rFonts w:ascii="Arial" w:hAnsi="Arial" w:cs="Arial"/>
                <w:color w:val="000000"/>
                <w:sz w:val="20"/>
                <w:szCs w:val="20"/>
                <w:lang w:val="en-US"/>
              </w:rPr>
              <w:t xml:space="preserve"> </w:t>
            </w:r>
            <w:r w:rsidRPr="0086685C">
              <w:rPr>
                <w:rFonts w:ascii="Arial" w:hAnsi="Arial" w:cs="Arial"/>
                <w:color w:val="000000"/>
                <w:sz w:val="20"/>
                <w:szCs w:val="20"/>
                <w:lang w:val="en-US"/>
              </w:rPr>
              <w:t>rank them in order of most to least and list their ‘Top 5’.</w:t>
            </w:r>
          </w:p>
        </w:tc>
      </w:tr>
      <w:tr w:rsidR="00656DF9" w:rsidRPr="00656DF9" w14:paraId="70056F57" w14:textId="77777777" w:rsidTr="00F746B1">
        <w:trPr>
          <w:trHeight w:val="20"/>
        </w:trPr>
        <w:tc>
          <w:tcPr>
            <w:tcW w:w="2127" w:type="dxa"/>
            <w:tcBorders>
              <w:top w:val="single" w:sz="4" w:space="0" w:color="E21951"/>
              <w:left w:val="single" w:sz="4" w:space="0" w:color="E21951"/>
              <w:bottom w:val="single" w:sz="4" w:space="0" w:color="E21951"/>
              <w:right w:val="single" w:sz="4" w:space="0" w:color="E21951"/>
            </w:tcBorders>
          </w:tcPr>
          <w:p w14:paraId="11431219" w14:textId="632EBEDA" w:rsidR="00656DF9" w:rsidRPr="00656DF9" w:rsidRDefault="00656DF9" w:rsidP="00C640FC">
            <w:pPr>
              <w:rPr>
                <w:rFonts w:ascii="Arial" w:hAnsi="Arial" w:cs="Arial"/>
                <w:sz w:val="20"/>
                <w:szCs w:val="20"/>
              </w:rPr>
            </w:pPr>
            <w:r w:rsidRPr="00656DF9">
              <w:rPr>
                <w:rFonts w:ascii="Arial" w:hAnsi="Arial" w:cs="Arial"/>
                <w:iCs/>
                <w:sz w:val="20"/>
                <w:szCs w:val="20"/>
              </w:rPr>
              <w:lastRenderedPageBreak/>
              <w:t>Milgram (Obedience)</w:t>
            </w:r>
            <w:r w:rsidR="00223B30">
              <w:rPr>
                <w:rFonts w:ascii="Arial" w:hAnsi="Arial" w:cs="Arial"/>
                <w:iCs/>
                <w:sz w:val="20"/>
                <w:szCs w:val="20"/>
              </w:rPr>
              <w:t xml:space="preserve"> </w:t>
            </w:r>
            <w:r w:rsidR="00F746B1">
              <w:rPr>
                <w:rFonts w:ascii="Arial" w:hAnsi="Arial" w:cs="Arial"/>
                <w:iCs/>
                <w:sz w:val="20"/>
                <w:szCs w:val="20"/>
              </w:rPr>
              <w:t>–</w:t>
            </w:r>
            <w:r w:rsidR="00223B30">
              <w:rPr>
                <w:rFonts w:ascii="Arial" w:hAnsi="Arial" w:cs="Arial"/>
                <w:iCs/>
                <w:sz w:val="20"/>
                <w:szCs w:val="20"/>
              </w:rPr>
              <w:t xml:space="preserve"> evaluation</w:t>
            </w:r>
          </w:p>
          <w:p w14:paraId="488B7F79" w14:textId="264E562C"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2</w:t>
            </w:r>
          </w:p>
          <w:p w14:paraId="2AA62B50" w14:textId="77777777"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3</w:t>
            </w:r>
          </w:p>
          <w:p w14:paraId="5519F91C" w14:textId="4C91BE85" w:rsidR="00656DF9" w:rsidRPr="00656DF9" w:rsidRDefault="0025548A" w:rsidP="00C640FC">
            <w:pPr>
              <w:spacing w:before="120"/>
              <w:rPr>
                <w:rFonts w:ascii="Arial" w:hAnsi="Arial" w:cs="Arial"/>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60769192" w14:textId="77777777" w:rsidR="00656DF9" w:rsidRPr="00656DF9" w:rsidRDefault="00656DF9" w:rsidP="00656DF9">
            <w:pPr>
              <w:widowControl w:val="0"/>
              <w:autoSpaceDE w:val="0"/>
              <w:autoSpaceDN w:val="0"/>
              <w:adjustRightInd w:val="0"/>
              <w:rPr>
                <w:rFonts w:ascii="Arial" w:hAnsi="Arial" w:cs="Arial"/>
                <w:sz w:val="20"/>
                <w:szCs w:val="20"/>
                <w:lang w:val="en-US"/>
              </w:rPr>
            </w:pPr>
            <w:r w:rsidRPr="00656DF9">
              <w:rPr>
                <w:rFonts w:ascii="Arial" w:hAnsi="Arial" w:cs="Arial"/>
                <w:sz w:val="20"/>
                <w:szCs w:val="20"/>
              </w:rPr>
              <w:t>Learners can evaluate various components of the stud</w:t>
            </w:r>
            <w:r w:rsidRPr="00656DF9">
              <w:rPr>
                <w:rFonts w:ascii="Arial" w:hAnsi="Arial" w:cs="Arial"/>
                <w:sz w:val="20"/>
                <w:szCs w:val="20"/>
                <w:lang w:val="en-US"/>
              </w:rPr>
              <w:t>y against a variety of evaluative issues.</w:t>
            </w:r>
          </w:p>
        </w:tc>
        <w:tc>
          <w:tcPr>
            <w:tcW w:w="10200" w:type="dxa"/>
            <w:tcBorders>
              <w:top w:val="single" w:sz="4" w:space="0" w:color="E21951"/>
              <w:left w:val="single" w:sz="4" w:space="0" w:color="E21951"/>
              <w:bottom w:val="single" w:sz="4" w:space="0" w:color="E21951"/>
              <w:right w:val="single" w:sz="4" w:space="0" w:color="E21951"/>
            </w:tcBorders>
          </w:tcPr>
          <w:p w14:paraId="61142598" w14:textId="582F1938" w:rsidR="000A6DBC" w:rsidRPr="0086685C" w:rsidRDefault="005A32A3" w:rsidP="00F746B1">
            <w:pPr>
              <w:autoSpaceDE w:val="0"/>
              <w:autoSpaceDN w:val="0"/>
              <w:adjustRightInd w:val="0"/>
              <w:spacing w:after="120"/>
              <w:rPr>
                <w:rFonts w:ascii="Arial" w:hAnsi="Arial" w:cs="Arial"/>
                <w:color w:val="000000"/>
                <w:sz w:val="20"/>
                <w:szCs w:val="20"/>
                <w:lang w:val="en-US"/>
              </w:rPr>
            </w:pPr>
            <w:r>
              <w:rPr>
                <w:rFonts w:ascii="Arial" w:hAnsi="Arial" w:cs="Arial"/>
                <w:color w:val="000000"/>
                <w:sz w:val="20"/>
                <w:szCs w:val="20"/>
                <w:lang w:val="en-US"/>
              </w:rPr>
              <w:t>L</w:t>
            </w:r>
            <w:r w:rsidR="00656DF9" w:rsidRPr="0086685C">
              <w:rPr>
                <w:rFonts w:ascii="Arial" w:hAnsi="Arial" w:cs="Arial"/>
                <w:color w:val="000000"/>
                <w:sz w:val="20"/>
                <w:szCs w:val="20"/>
                <w:lang w:val="en-US"/>
              </w:rPr>
              <w:t xml:space="preserve">earners complete some of the exercise available </w:t>
            </w:r>
            <w:r w:rsidR="000D3A33">
              <w:rPr>
                <w:rFonts w:ascii="Arial" w:hAnsi="Arial" w:cs="Arial"/>
                <w:color w:val="000000"/>
                <w:sz w:val="20"/>
                <w:szCs w:val="20"/>
                <w:lang w:val="en-US"/>
              </w:rPr>
              <w:t>on</w:t>
            </w:r>
            <w:r w:rsidR="001448D4">
              <w:rPr>
                <w:rFonts w:ascii="Arial" w:hAnsi="Arial" w:cs="Arial"/>
                <w:color w:val="000000"/>
                <w:sz w:val="20"/>
                <w:szCs w:val="20"/>
                <w:lang w:val="en-US"/>
              </w:rPr>
              <w:t>:</w:t>
            </w:r>
            <w:r w:rsidR="000D3A33">
              <w:rPr>
                <w:rFonts w:ascii="Arial" w:hAnsi="Arial" w:cs="Arial"/>
                <w:color w:val="000000"/>
                <w:sz w:val="20"/>
                <w:szCs w:val="20"/>
                <w:lang w:val="en-US"/>
              </w:rPr>
              <w:t xml:space="preserve"> </w:t>
            </w:r>
            <w:hyperlink r:id="rId144" w:history="1">
              <w:r w:rsidR="00F746B1" w:rsidRPr="00F746B1">
                <w:rPr>
                  <w:rStyle w:val="Hyperlink"/>
                  <w:rFonts w:ascii="Arial" w:hAnsi="Arial" w:cs="Arial"/>
                  <w:color w:val="4B4B4B"/>
                  <w:sz w:val="20"/>
                  <w:szCs w:val="20"/>
                  <w:lang w:val="en-US"/>
                </w:rPr>
                <w:t>www.holah.karoo.net/milgram.htm</w:t>
              </w:r>
            </w:hyperlink>
            <w:r w:rsidR="000D3A33">
              <w:rPr>
                <w:rFonts w:ascii="Arial" w:hAnsi="Arial" w:cs="Arial"/>
                <w:color w:val="000000"/>
                <w:sz w:val="20"/>
                <w:szCs w:val="20"/>
                <w:lang w:val="en-US"/>
              </w:rPr>
              <w:t xml:space="preserve"> </w:t>
            </w:r>
            <w:r w:rsidR="00656DF9" w:rsidRPr="0086685C">
              <w:rPr>
                <w:rFonts w:ascii="Arial" w:hAnsi="Arial" w:cs="Arial"/>
                <w:color w:val="000000"/>
                <w:sz w:val="20"/>
                <w:szCs w:val="20"/>
                <w:lang w:val="en-US"/>
              </w:rPr>
              <w:t>to self-assess their ability the study related details; knowledge and understanding.</w:t>
            </w:r>
            <w:r w:rsidR="0025548A" w:rsidRPr="0086685C">
              <w:rPr>
                <w:rFonts w:ascii="Arial" w:hAnsi="Arial" w:cs="Arial"/>
                <w:b/>
                <w:bCs/>
                <w:color w:val="000000"/>
                <w:sz w:val="20"/>
                <w:szCs w:val="20"/>
                <w:lang w:val="en-US"/>
              </w:rPr>
              <w:t xml:space="preserve"> (F)</w:t>
            </w:r>
          </w:p>
          <w:p w14:paraId="3FBB652E" w14:textId="1225DD72" w:rsidR="00656DF9" w:rsidRPr="0086685C" w:rsidRDefault="00656DF9" w:rsidP="00F746B1">
            <w:pPr>
              <w:autoSpaceDE w:val="0"/>
              <w:autoSpaceDN w:val="0"/>
              <w:adjustRightInd w:val="0"/>
              <w:spacing w:before="120" w:after="120"/>
              <w:rPr>
                <w:rFonts w:ascii="Arial" w:hAnsi="Arial" w:cs="Arial"/>
                <w:color w:val="000000"/>
                <w:sz w:val="20"/>
                <w:szCs w:val="20"/>
                <w:lang w:val="en-US"/>
              </w:rPr>
            </w:pPr>
            <w:r w:rsidRPr="0086685C">
              <w:rPr>
                <w:rFonts w:ascii="Arial" w:hAnsi="Arial" w:cs="Arial"/>
                <w:b/>
                <w:bCs/>
                <w:color w:val="000000"/>
                <w:sz w:val="20"/>
                <w:szCs w:val="20"/>
                <w:lang w:val="en-US"/>
              </w:rPr>
              <w:t xml:space="preserve">Extension </w:t>
            </w:r>
            <w:r w:rsidR="000A6DBC" w:rsidRPr="0086685C">
              <w:rPr>
                <w:rFonts w:ascii="Arial" w:hAnsi="Arial" w:cs="Arial"/>
                <w:b/>
                <w:bCs/>
                <w:color w:val="000000"/>
                <w:sz w:val="20"/>
                <w:szCs w:val="20"/>
                <w:lang w:val="en-US"/>
              </w:rPr>
              <w:t>a</w:t>
            </w:r>
            <w:r w:rsidRPr="0086685C">
              <w:rPr>
                <w:rFonts w:ascii="Arial" w:hAnsi="Arial" w:cs="Arial"/>
                <w:b/>
                <w:bCs/>
                <w:color w:val="000000"/>
                <w:sz w:val="20"/>
                <w:szCs w:val="20"/>
                <w:lang w:val="en-US"/>
              </w:rPr>
              <w:t>ctivity:</w:t>
            </w:r>
            <w:r w:rsidRPr="0086685C">
              <w:rPr>
                <w:rFonts w:ascii="Arial" w:hAnsi="Arial" w:cs="Arial"/>
                <w:color w:val="000000"/>
                <w:sz w:val="20"/>
                <w:szCs w:val="20"/>
                <w:lang w:val="en-US"/>
              </w:rPr>
              <w:t xml:space="preserve"> </w:t>
            </w:r>
            <w:r w:rsidR="00F746B1">
              <w:rPr>
                <w:rFonts w:ascii="Arial" w:hAnsi="Arial" w:cs="Arial"/>
                <w:color w:val="000000"/>
                <w:sz w:val="20"/>
                <w:szCs w:val="20"/>
                <w:lang w:val="en-US"/>
              </w:rPr>
              <w:t>u</w:t>
            </w:r>
            <w:r w:rsidRPr="0086685C">
              <w:rPr>
                <w:rFonts w:ascii="Arial" w:hAnsi="Arial" w:cs="Arial"/>
                <w:color w:val="000000"/>
                <w:sz w:val="20"/>
                <w:szCs w:val="20"/>
                <w:lang w:val="en-US"/>
              </w:rPr>
              <w:t>sing previous evaluation tables, learners try to identify the strengths and weaknesses of the study and capture those that are specific to conducting laboratory studies (see extension below) in a separate table.</w:t>
            </w:r>
          </w:p>
          <w:p w14:paraId="107E5483" w14:textId="4E3220CB" w:rsidR="005A32A3" w:rsidRDefault="00656DF9" w:rsidP="00F746B1">
            <w:pPr>
              <w:autoSpaceDE w:val="0"/>
              <w:autoSpaceDN w:val="0"/>
              <w:adjustRightInd w:val="0"/>
              <w:spacing w:before="120" w:after="120"/>
              <w:rPr>
                <w:rFonts w:ascii="Arial" w:hAnsi="Arial" w:cs="Arial"/>
                <w:color w:val="000000"/>
                <w:sz w:val="20"/>
                <w:szCs w:val="20"/>
                <w:lang w:val="en-US"/>
              </w:rPr>
            </w:pPr>
            <w:r w:rsidRPr="0086685C">
              <w:rPr>
                <w:rFonts w:ascii="Arial" w:hAnsi="Arial" w:cs="Arial"/>
                <w:b/>
                <w:bCs/>
                <w:color w:val="000000"/>
                <w:sz w:val="20"/>
                <w:szCs w:val="20"/>
                <w:lang w:val="en-US"/>
              </w:rPr>
              <w:t xml:space="preserve">Extension </w:t>
            </w:r>
            <w:r w:rsidR="000A6DBC" w:rsidRPr="0086685C">
              <w:rPr>
                <w:rFonts w:ascii="Arial" w:hAnsi="Arial" w:cs="Arial"/>
                <w:b/>
                <w:bCs/>
                <w:color w:val="000000"/>
                <w:sz w:val="20"/>
                <w:szCs w:val="20"/>
                <w:lang w:val="en-US"/>
              </w:rPr>
              <w:t>a</w:t>
            </w:r>
            <w:r w:rsidRPr="0086685C">
              <w:rPr>
                <w:rFonts w:ascii="Arial" w:hAnsi="Arial" w:cs="Arial"/>
                <w:b/>
                <w:bCs/>
                <w:color w:val="000000"/>
                <w:sz w:val="20"/>
                <w:szCs w:val="20"/>
                <w:lang w:val="en-US"/>
              </w:rPr>
              <w:t>ctivity:</w:t>
            </w:r>
            <w:r w:rsidRPr="0086685C">
              <w:rPr>
                <w:rFonts w:ascii="Arial" w:hAnsi="Arial" w:cs="Arial"/>
                <w:color w:val="000000"/>
                <w:sz w:val="20"/>
                <w:szCs w:val="20"/>
                <w:lang w:val="en-US"/>
              </w:rPr>
              <w:t xml:space="preserve"> </w:t>
            </w:r>
            <w:r w:rsidR="00F746B1">
              <w:rPr>
                <w:rFonts w:ascii="Arial" w:hAnsi="Arial" w:cs="Arial"/>
                <w:color w:val="000000"/>
                <w:sz w:val="20"/>
                <w:szCs w:val="20"/>
                <w:lang w:val="en-US"/>
              </w:rPr>
              <w:t>l</w:t>
            </w:r>
            <w:r w:rsidRPr="0086685C">
              <w:rPr>
                <w:rFonts w:ascii="Arial" w:hAnsi="Arial" w:cs="Arial"/>
                <w:color w:val="000000"/>
                <w:sz w:val="20"/>
                <w:szCs w:val="20"/>
                <w:lang w:val="en-US"/>
              </w:rPr>
              <w:t xml:space="preserve">earners </w:t>
            </w:r>
            <w:r w:rsidR="005A32A3">
              <w:rPr>
                <w:rFonts w:ascii="Arial" w:hAnsi="Arial" w:cs="Arial"/>
                <w:color w:val="000000"/>
                <w:sz w:val="20"/>
                <w:szCs w:val="20"/>
                <w:lang w:val="en-US"/>
              </w:rPr>
              <w:t xml:space="preserve">discuss </w:t>
            </w:r>
            <w:r w:rsidRPr="0086685C">
              <w:rPr>
                <w:rFonts w:ascii="Arial" w:hAnsi="Arial" w:cs="Arial"/>
                <w:color w:val="000000"/>
                <w:sz w:val="20"/>
                <w:szCs w:val="20"/>
                <w:lang w:val="en-US"/>
              </w:rPr>
              <w:t>whether this is better described as a controlled observation rather than a lab study and explain why.</w:t>
            </w:r>
          </w:p>
          <w:p w14:paraId="31B5C3B2" w14:textId="53FACC92" w:rsidR="00656DF9" w:rsidRPr="0086685C" w:rsidRDefault="00656DF9" w:rsidP="00F746B1">
            <w:pPr>
              <w:autoSpaceDE w:val="0"/>
              <w:autoSpaceDN w:val="0"/>
              <w:adjustRightInd w:val="0"/>
              <w:spacing w:before="120" w:after="120"/>
              <w:rPr>
                <w:rFonts w:ascii="Arial" w:hAnsi="Arial" w:cs="Arial"/>
                <w:color w:val="000000"/>
                <w:sz w:val="20"/>
                <w:szCs w:val="20"/>
                <w:lang w:val="en-US"/>
              </w:rPr>
            </w:pPr>
            <w:r w:rsidRPr="0086685C">
              <w:rPr>
                <w:rFonts w:ascii="Arial" w:hAnsi="Arial" w:cs="Arial"/>
                <w:b/>
                <w:bCs/>
                <w:color w:val="000000"/>
                <w:sz w:val="20"/>
                <w:szCs w:val="20"/>
                <w:lang w:val="en-US"/>
              </w:rPr>
              <w:t xml:space="preserve">Extension </w:t>
            </w:r>
            <w:r w:rsidR="000A6DBC" w:rsidRPr="0086685C">
              <w:rPr>
                <w:rFonts w:ascii="Arial" w:hAnsi="Arial" w:cs="Arial"/>
                <w:b/>
                <w:bCs/>
                <w:color w:val="000000"/>
                <w:sz w:val="20"/>
                <w:szCs w:val="20"/>
                <w:lang w:val="en-US"/>
              </w:rPr>
              <w:t>a</w:t>
            </w:r>
            <w:r w:rsidRPr="0086685C">
              <w:rPr>
                <w:rFonts w:ascii="Arial" w:hAnsi="Arial" w:cs="Arial"/>
                <w:b/>
                <w:bCs/>
                <w:color w:val="000000"/>
                <w:sz w:val="20"/>
                <w:szCs w:val="20"/>
                <w:lang w:val="en-US"/>
              </w:rPr>
              <w:t>ctivity:</w:t>
            </w:r>
            <w:r w:rsidRPr="0086685C">
              <w:rPr>
                <w:rFonts w:ascii="Arial" w:hAnsi="Arial" w:cs="Arial"/>
                <w:color w:val="000000"/>
                <w:sz w:val="20"/>
                <w:szCs w:val="20"/>
                <w:lang w:val="en-US"/>
              </w:rPr>
              <w:t xml:space="preserve"> </w:t>
            </w:r>
            <w:r w:rsidR="00CE19D8">
              <w:rPr>
                <w:rFonts w:ascii="Arial" w:hAnsi="Arial" w:cs="Arial"/>
                <w:color w:val="000000"/>
                <w:sz w:val="20"/>
                <w:szCs w:val="20"/>
                <w:lang w:val="en-US"/>
              </w:rPr>
              <w:t>l</w:t>
            </w:r>
            <w:r w:rsidRPr="0086685C">
              <w:rPr>
                <w:rFonts w:ascii="Arial" w:hAnsi="Arial" w:cs="Arial"/>
                <w:color w:val="000000"/>
                <w:sz w:val="20"/>
                <w:szCs w:val="20"/>
                <w:lang w:val="en-US"/>
              </w:rPr>
              <w:t>earners deliberate about which findings can be attributed to a</w:t>
            </w:r>
            <w:r w:rsidRPr="0086685C">
              <w:rPr>
                <w:rFonts w:ascii="Arial" w:hAnsi="Arial" w:cs="Arial"/>
                <w:color w:val="000000" w:themeColor="text1"/>
                <w:sz w:val="20"/>
                <w:szCs w:val="20"/>
                <w:lang w:val="en-US"/>
              </w:rPr>
              <w:t>n individual</w:t>
            </w:r>
            <w:r w:rsidRPr="0086685C">
              <w:rPr>
                <w:rFonts w:ascii="Arial" w:hAnsi="Arial" w:cs="Arial"/>
                <w:color w:val="FF0000"/>
                <w:sz w:val="20"/>
                <w:szCs w:val="20"/>
                <w:lang w:val="en-US"/>
              </w:rPr>
              <w:t xml:space="preserve"> </w:t>
            </w:r>
            <w:r w:rsidRPr="0086685C">
              <w:rPr>
                <w:rFonts w:ascii="Arial" w:hAnsi="Arial" w:cs="Arial"/>
                <w:color w:val="000000"/>
                <w:sz w:val="20"/>
                <w:szCs w:val="20"/>
                <w:lang w:val="en-US"/>
              </w:rPr>
              <w:t>explanation and which can be attributed to a situational explanation. Learners create a mnemonic to help them remember the nine situational variables that Milgram argued contributed to the participants’ high levels of obedience.</w:t>
            </w:r>
          </w:p>
          <w:p w14:paraId="0BB0F3AD" w14:textId="25DF31C0" w:rsidR="00656DF9" w:rsidRPr="0086685C" w:rsidRDefault="00656DF9" w:rsidP="00F746B1">
            <w:pPr>
              <w:autoSpaceDE w:val="0"/>
              <w:autoSpaceDN w:val="0"/>
              <w:adjustRightInd w:val="0"/>
              <w:spacing w:before="120" w:after="120"/>
              <w:rPr>
                <w:rFonts w:ascii="Arial" w:hAnsi="Arial" w:cs="Arial"/>
                <w:color w:val="000000"/>
                <w:sz w:val="20"/>
                <w:szCs w:val="20"/>
              </w:rPr>
            </w:pPr>
            <w:r w:rsidRPr="02BE7BEE">
              <w:rPr>
                <w:rFonts w:ascii="Arial" w:hAnsi="Arial" w:cs="Arial"/>
                <w:color w:val="000000" w:themeColor="text1"/>
                <w:sz w:val="20"/>
                <w:szCs w:val="20"/>
              </w:rPr>
              <w:lastRenderedPageBreak/>
              <w:t xml:space="preserve">Learners prepare a response to the following question: </w:t>
            </w:r>
            <w:r w:rsidR="00CE19D8" w:rsidRPr="02BE7BEE">
              <w:rPr>
                <w:rFonts w:ascii="Arial" w:hAnsi="Arial" w:cs="Arial"/>
                <w:color w:val="000000" w:themeColor="text1"/>
                <w:sz w:val="20"/>
                <w:szCs w:val="20"/>
              </w:rPr>
              <w:t>‘</w:t>
            </w:r>
            <w:r w:rsidRPr="02BE7BEE">
              <w:rPr>
                <w:rFonts w:ascii="Arial" w:hAnsi="Arial" w:cs="Arial"/>
                <w:color w:val="000000" w:themeColor="text1"/>
                <w:sz w:val="20"/>
                <w:szCs w:val="20"/>
              </w:rPr>
              <w:t>Evaluate the use of restricted samples in Milgram’s study on obedience</w:t>
            </w:r>
            <w:r w:rsidR="00CE19D8" w:rsidRPr="02BE7BEE">
              <w:rPr>
                <w:rFonts w:ascii="Arial" w:hAnsi="Arial" w:cs="Arial"/>
                <w:color w:val="000000" w:themeColor="text1"/>
                <w:sz w:val="20"/>
                <w:szCs w:val="20"/>
              </w:rPr>
              <w:t>’</w:t>
            </w:r>
            <w:r w:rsidR="006545E4" w:rsidRPr="02BE7BEE">
              <w:rPr>
                <w:rFonts w:ascii="Arial" w:hAnsi="Arial" w:cs="Arial"/>
                <w:color w:val="000000" w:themeColor="text1"/>
                <w:sz w:val="20"/>
                <w:szCs w:val="20"/>
              </w:rPr>
              <w:t xml:space="preserve">, </w:t>
            </w:r>
            <w:r w:rsidRPr="02BE7BEE">
              <w:rPr>
                <w:rFonts w:ascii="Arial" w:hAnsi="Arial" w:cs="Arial"/>
                <w:color w:val="000000" w:themeColor="text1"/>
                <w:sz w:val="20"/>
                <w:szCs w:val="20"/>
              </w:rPr>
              <w:t>which could be peer marked or graded.</w:t>
            </w:r>
            <w:r w:rsidR="0025548A" w:rsidRPr="02BE7BEE">
              <w:rPr>
                <w:rFonts w:ascii="Arial" w:hAnsi="Arial" w:cs="Arial"/>
                <w:b/>
                <w:color w:val="000000" w:themeColor="text1"/>
                <w:sz w:val="20"/>
                <w:szCs w:val="20"/>
              </w:rPr>
              <w:t xml:space="preserve"> (F)</w:t>
            </w:r>
          </w:p>
          <w:p w14:paraId="54A9D0A1" w14:textId="77777777" w:rsidR="00656DF9" w:rsidRDefault="00656DF9" w:rsidP="00F746B1">
            <w:pPr>
              <w:autoSpaceDE w:val="0"/>
              <w:autoSpaceDN w:val="0"/>
              <w:adjustRightInd w:val="0"/>
              <w:spacing w:before="120" w:after="120"/>
              <w:rPr>
                <w:rFonts w:ascii="Arial" w:hAnsi="Arial" w:cs="Arial"/>
                <w:color w:val="000000"/>
                <w:sz w:val="20"/>
                <w:szCs w:val="20"/>
                <w:lang w:val="en-US"/>
              </w:rPr>
            </w:pPr>
            <w:r w:rsidRPr="0086685C">
              <w:rPr>
                <w:rFonts w:ascii="Arial" w:hAnsi="Arial" w:cs="Arial"/>
                <w:color w:val="000000"/>
                <w:sz w:val="20"/>
                <w:szCs w:val="20"/>
                <w:lang w:val="en-US"/>
              </w:rPr>
              <w:t>Learners discuss how these findings might be useful to ‘who’ and ‘how’ and share ideas and suggestions.</w:t>
            </w:r>
          </w:p>
          <w:p w14:paraId="11B5A036" w14:textId="21E769D0" w:rsidR="00656DF9" w:rsidRPr="0086685C" w:rsidRDefault="00656DF9" w:rsidP="00F746B1">
            <w:pPr>
              <w:autoSpaceDE w:val="0"/>
              <w:autoSpaceDN w:val="0"/>
              <w:adjustRightInd w:val="0"/>
              <w:spacing w:before="120" w:after="120"/>
              <w:rPr>
                <w:rFonts w:ascii="Arial" w:hAnsi="Arial" w:cs="Arial"/>
                <w:bCs/>
                <w:color w:val="000000"/>
                <w:sz w:val="20"/>
                <w:szCs w:val="20"/>
                <w:lang w:val="en-US"/>
              </w:rPr>
            </w:pPr>
            <w:r w:rsidRPr="0086685C">
              <w:rPr>
                <w:rFonts w:ascii="Arial" w:hAnsi="Arial" w:cs="Arial"/>
                <w:bCs/>
                <w:color w:val="000000"/>
                <w:sz w:val="20"/>
                <w:szCs w:val="20"/>
                <w:lang w:val="en-US"/>
              </w:rPr>
              <w:t xml:space="preserve">Explain that Milgram received considerable criticism considering the ethical issues raised. In pairs ask </w:t>
            </w:r>
            <w:r w:rsidR="00DB0DD5">
              <w:rPr>
                <w:rFonts w:ascii="Arial" w:hAnsi="Arial" w:cs="Arial"/>
                <w:bCs/>
                <w:color w:val="000000"/>
                <w:sz w:val="20"/>
                <w:szCs w:val="20"/>
                <w:lang w:val="en-US"/>
              </w:rPr>
              <w:t>learner</w:t>
            </w:r>
            <w:r w:rsidRPr="0086685C">
              <w:rPr>
                <w:rFonts w:ascii="Arial" w:hAnsi="Arial" w:cs="Arial"/>
                <w:bCs/>
                <w:color w:val="000000"/>
                <w:sz w:val="20"/>
                <w:szCs w:val="20"/>
                <w:lang w:val="en-US"/>
              </w:rPr>
              <w:t xml:space="preserve">s to reflect on the arguments that could be raised for and against the ethical issues and capture their ideas using a </w:t>
            </w:r>
            <w:r w:rsidRPr="0086685C">
              <w:rPr>
                <w:rFonts w:ascii="Arial" w:hAnsi="Arial" w:cs="Arial"/>
                <w:color w:val="000000"/>
                <w:sz w:val="20"/>
                <w:szCs w:val="20"/>
                <w:lang w:val="en-US"/>
              </w:rPr>
              <w:t>table available at</w:t>
            </w:r>
            <w:r w:rsidR="001448D4">
              <w:rPr>
                <w:rFonts w:ascii="Arial" w:hAnsi="Arial" w:cs="Arial"/>
                <w:color w:val="000000"/>
                <w:sz w:val="20"/>
                <w:szCs w:val="20"/>
                <w:lang w:val="en-US"/>
              </w:rPr>
              <w:t>:</w:t>
            </w:r>
            <w:r w:rsidRPr="0086685C">
              <w:rPr>
                <w:rFonts w:ascii="Arial" w:hAnsi="Arial" w:cs="Arial"/>
                <w:color w:val="000000"/>
                <w:sz w:val="20"/>
                <w:szCs w:val="20"/>
                <w:lang w:val="en-US"/>
              </w:rPr>
              <w:t xml:space="preserve"> </w:t>
            </w:r>
            <w:hyperlink r:id="rId145" w:history="1">
              <w:r w:rsidRPr="00CE19D8">
                <w:rPr>
                  <w:rFonts w:ascii="Arial" w:hAnsi="Arial" w:cs="Arial"/>
                  <w:color w:val="4B4B4B"/>
                  <w:sz w:val="20"/>
                  <w:szCs w:val="20"/>
                  <w:u w:val="single"/>
                  <w:lang w:val="en-US"/>
                </w:rPr>
                <w:t>https://docs.google.com/document/d/17oVGnBdu8I1KYNzElM_dEnDRrcWf2pH3/edit</w:t>
              </w:r>
            </w:hyperlink>
            <w:r w:rsidRPr="0086685C">
              <w:rPr>
                <w:rFonts w:ascii="Arial" w:hAnsi="Arial" w:cs="Arial"/>
                <w:color w:val="000000"/>
                <w:sz w:val="20"/>
                <w:szCs w:val="20"/>
                <w:lang w:val="en-US"/>
              </w:rPr>
              <w:t xml:space="preserve"> </w:t>
            </w:r>
            <w:r w:rsidRPr="0086685C">
              <w:rPr>
                <w:rFonts w:ascii="Arial" w:hAnsi="Arial" w:cs="Arial"/>
                <w:bCs/>
                <w:color w:val="000000"/>
                <w:sz w:val="20"/>
                <w:szCs w:val="20"/>
                <w:lang w:val="en-US"/>
              </w:rPr>
              <w:t>to support this exercise.</w:t>
            </w:r>
          </w:p>
          <w:p w14:paraId="657AF4E6" w14:textId="560B6AD1" w:rsidR="00656DF9" w:rsidRPr="0086685C" w:rsidRDefault="00656DF9" w:rsidP="00F746B1">
            <w:pPr>
              <w:autoSpaceDE w:val="0"/>
              <w:autoSpaceDN w:val="0"/>
              <w:adjustRightInd w:val="0"/>
              <w:spacing w:before="120" w:after="120"/>
              <w:rPr>
                <w:rFonts w:ascii="Arial" w:hAnsi="Arial" w:cs="Arial"/>
                <w:color w:val="000000"/>
                <w:sz w:val="20"/>
                <w:szCs w:val="20"/>
                <w:lang w:val="en-US"/>
              </w:rPr>
            </w:pPr>
            <w:r w:rsidRPr="0086685C">
              <w:rPr>
                <w:rFonts w:ascii="Arial" w:hAnsi="Arial" w:cs="Arial"/>
                <w:color w:val="000000"/>
                <w:sz w:val="20"/>
                <w:szCs w:val="20"/>
                <w:lang w:val="en-US"/>
              </w:rPr>
              <w:t>Learners prepare a revision activity (mind-map or poster, multiple choice questions, True/False activity or an online crossword, etc.)</w:t>
            </w:r>
            <w:r w:rsidR="005710B3">
              <w:rPr>
                <w:rFonts w:ascii="Arial" w:hAnsi="Arial" w:cs="Arial"/>
                <w:color w:val="000000"/>
                <w:sz w:val="20"/>
                <w:szCs w:val="20"/>
                <w:lang w:val="en-US"/>
              </w:rPr>
              <w:t>.</w:t>
            </w:r>
            <w:r w:rsidR="0025548A" w:rsidRPr="0086685C">
              <w:rPr>
                <w:rFonts w:ascii="Arial" w:hAnsi="Arial" w:cs="Arial"/>
                <w:b/>
                <w:color w:val="000000"/>
                <w:sz w:val="20"/>
                <w:szCs w:val="20"/>
                <w:lang w:val="en-US"/>
              </w:rPr>
              <w:t xml:space="preserve"> (I)</w:t>
            </w:r>
          </w:p>
          <w:p w14:paraId="042A90E6" w14:textId="45D31CB1" w:rsidR="00656DF9" w:rsidRPr="0086685C" w:rsidRDefault="000D3A33" w:rsidP="00CE19D8">
            <w:pPr>
              <w:autoSpaceDE w:val="0"/>
              <w:autoSpaceDN w:val="0"/>
              <w:adjustRightInd w:val="0"/>
              <w:spacing w:before="120"/>
              <w:rPr>
                <w:rFonts w:ascii="Arial" w:hAnsi="Arial" w:cs="Arial"/>
                <w:color w:val="000000"/>
                <w:sz w:val="20"/>
                <w:szCs w:val="20"/>
                <w:lang w:val="en-US"/>
              </w:rPr>
            </w:pPr>
            <w:r w:rsidRPr="000D3A33">
              <w:rPr>
                <w:rFonts w:ascii="Arial" w:hAnsi="Arial" w:cs="Arial"/>
                <w:b/>
                <w:bCs/>
                <w:color w:val="000000"/>
                <w:sz w:val="20"/>
                <w:szCs w:val="20"/>
                <w:lang w:val="en-US"/>
              </w:rPr>
              <w:t xml:space="preserve">Extension </w:t>
            </w:r>
            <w:r w:rsidR="00CE19D8">
              <w:rPr>
                <w:rFonts w:ascii="Arial" w:hAnsi="Arial" w:cs="Arial"/>
                <w:b/>
                <w:bCs/>
                <w:color w:val="000000"/>
                <w:sz w:val="20"/>
                <w:szCs w:val="20"/>
                <w:lang w:val="en-US"/>
              </w:rPr>
              <w:t>a</w:t>
            </w:r>
            <w:r w:rsidRPr="000D3A33">
              <w:rPr>
                <w:rFonts w:ascii="Arial" w:hAnsi="Arial" w:cs="Arial"/>
                <w:b/>
                <w:bCs/>
                <w:color w:val="000000"/>
                <w:sz w:val="20"/>
                <w:szCs w:val="20"/>
                <w:lang w:val="en-US"/>
              </w:rPr>
              <w:t>ctivity:</w:t>
            </w:r>
            <w:r>
              <w:rPr>
                <w:rFonts w:ascii="Arial" w:hAnsi="Arial" w:cs="Arial"/>
                <w:color w:val="000000"/>
                <w:sz w:val="20"/>
                <w:szCs w:val="20"/>
                <w:lang w:val="en-US"/>
              </w:rPr>
              <w:t xml:space="preserve"> </w:t>
            </w:r>
            <w:r w:rsidR="00CE19D8">
              <w:rPr>
                <w:rFonts w:ascii="Arial" w:hAnsi="Arial" w:cs="Arial"/>
                <w:color w:val="000000"/>
                <w:sz w:val="20"/>
                <w:szCs w:val="20"/>
                <w:lang w:val="en-US"/>
              </w:rPr>
              <w:t>l</w:t>
            </w:r>
            <w:r w:rsidR="00656DF9" w:rsidRPr="0086685C">
              <w:rPr>
                <w:rFonts w:ascii="Arial" w:hAnsi="Arial" w:cs="Arial"/>
                <w:color w:val="000000"/>
                <w:sz w:val="20"/>
                <w:szCs w:val="20"/>
                <w:lang w:val="en-US"/>
              </w:rPr>
              <w:t>earners explore the recent study conducted by Slater and compare the effects of using a virtual environment available at</w:t>
            </w:r>
            <w:r w:rsidR="001448D4">
              <w:rPr>
                <w:rFonts w:ascii="Arial" w:hAnsi="Arial" w:cs="Arial"/>
                <w:color w:val="000000"/>
                <w:sz w:val="20"/>
                <w:szCs w:val="20"/>
                <w:lang w:val="en-US"/>
              </w:rPr>
              <w:t>:</w:t>
            </w:r>
            <w:r w:rsidR="00656DF9" w:rsidRPr="0086685C">
              <w:rPr>
                <w:rFonts w:ascii="Arial" w:hAnsi="Arial" w:cs="Arial"/>
                <w:color w:val="000000"/>
                <w:sz w:val="20"/>
                <w:szCs w:val="20"/>
                <w:lang w:val="en-US"/>
              </w:rPr>
              <w:t xml:space="preserve"> </w:t>
            </w:r>
            <w:hyperlink r:id="rId146" w:history="1">
              <w:r w:rsidR="00656DF9" w:rsidRPr="00CE19D8">
                <w:rPr>
                  <w:rFonts w:ascii="Arial" w:hAnsi="Arial" w:cs="Arial"/>
                  <w:color w:val="4B4B4B"/>
                  <w:sz w:val="20"/>
                  <w:szCs w:val="20"/>
                  <w:u w:val="single"/>
                  <w:lang w:val="en-US"/>
                </w:rPr>
                <w:t>http://psychologyexplainstheworld.yolasite.com/virtual-reality-and-milgram.php</w:t>
              </w:r>
            </w:hyperlink>
            <w:r w:rsidR="00656DF9" w:rsidRPr="0086685C">
              <w:rPr>
                <w:rFonts w:ascii="Arial" w:hAnsi="Arial" w:cs="Arial"/>
                <w:color w:val="000000"/>
                <w:sz w:val="20"/>
                <w:szCs w:val="20"/>
                <w:lang w:val="en-US"/>
              </w:rPr>
              <w:t xml:space="preserve"> in practical and ethical terms.</w:t>
            </w:r>
            <w:r w:rsidR="0025548A" w:rsidRPr="0086685C">
              <w:rPr>
                <w:rFonts w:ascii="Arial" w:hAnsi="Arial" w:cs="Arial"/>
                <w:b/>
                <w:color w:val="000000"/>
                <w:sz w:val="20"/>
                <w:szCs w:val="20"/>
                <w:lang w:val="en-US"/>
              </w:rPr>
              <w:t xml:space="preserve"> (I)</w:t>
            </w:r>
          </w:p>
        </w:tc>
      </w:tr>
      <w:tr w:rsidR="00656DF9" w:rsidRPr="00656DF9" w14:paraId="5123C723" w14:textId="77777777" w:rsidTr="00400A84">
        <w:tc>
          <w:tcPr>
            <w:tcW w:w="2127" w:type="dxa"/>
            <w:tcBorders>
              <w:top w:val="single" w:sz="4" w:space="0" w:color="E21951"/>
              <w:left w:val="single" w:sz="4" w:space="0" w:color="E21951"/>
              <w:bottom w:val="single" w:sz="4" w:space="0" w:color="E21951"/>
              <w:right w:val="single" w:sz="4" w:space="0" w:color="E21951"/>
            </w:tcBorders>
          </w:tcPr>
          <w:p w14:paraId="1383C2DF" w14:textId="3C1754D3" w:rsidR="00656DF9" w:rsidRPr="00656DF9" w:rsidRDefault="00656DF9" w:rsidP="00C640FC">
            <w:pPr>
              <w:rPr>
                <w:rFonts w:ascii="Arial" w:hAnsi="Arial" w:cs="Arial"/>
                <w:sz w:val="20"/>
                <w:szCs w:val="20"/>
              </w:rPr>
            </w:pPr>
            <w:r w:rsidRPr="00656DF9">
              <w:rPr>
                <w:rFonts w:ascii="Arial" w:hAnsi="Arial" w:cs="Arial"/>
                <w:sz w:val="20"/>
                <w:szCs w:val="20"/>
              </w:rPr>
              <w:lastRenderedPageBreak/>
              <w:t>Perry et al (personal space)</w:t>
            </w:r>
          </w:p>
          <w:p w14:paraId="3EA52FCE" w14:textId="77777777" w:rsidR="00223B30" w:rsidRDefault="00223B30" w:rsidP="00C640FC">
            <w:pPr>
              <w:spacing w:before="120"/>
              <w:rPr>
                <w:rFonts w:ascii="Arial" w:hAnsi="Arial" w:cs="Arial"/>
                <w:iCs/>
                <w:sz w:val="20"/>
                <w:szCs w:val="20"/>
              </w:rPr>
            </w:pPr>
            <w:r>
              <w:rPr>
                <w:rFonts w:ascii="Arial" w:hAnsi="Arial" w:cs="Arial"/>
                <w:iCs/>
                <w:sz w:val="20"/>
                <w:szCs w:val="20"/>
              </w:rPr>
              <w:t>– i</w:t>
            </w:r>
            <w:r w:rsidRPr="00A677D0">
              <w:rPr>
                <w:rFonts w:ascii="Arial" w:hAnsi="Arial" w:cs="Arial"/>
                <w:iCs/>
                <w:sz w:val="20"/>
                <w:szCs w:val="20"/>
              </w:rPr>
              <w:t>ntroduction</w:t>
            </w:r>
          </w:p>
          <w:p w14:paraId="2880966A" w14:textId="51AC58A8" w:rsidR="00656DF9" w:rsidRPr="00656DF9" w:rsidRDefault="0025548A" w:rsidP="00C640FC">
            <w:pPr>
              <w:spacing w:before="120"/>
              <w:rPr>
                <w:rFonts w:ascii="Arial" w:hAnsi="Arial" w:cs="Arial"/>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681722AB" w14:textId="661DF85E" w:rsidR="00656DF9" w:rsidRPr="00656DF9" w:rsidRDefault="00656DF9" w:rsidP="00C640FC">
            <w:pPr>
              <w:rPr>
                <w:rFonts w:ascii="Arial" w:hAnsi="Arial" w:cs="Arial"/>
                <w:sz w:val="20"/>
                <w:szCs w:val="20"/>
              </w:rPr>
            </w:pPr>
            <w:r w:rsidRPr="00656DF9">
              <w:rPr>
                <w:rFonts w:ascii="Arial" w:hAnsi="Arial" w:cs="Arial"/>
                <w:sz w:val="20"/>
                <w:szCs w:val="20"/>
              </w:rPr>
              <w:t>Learners are able to identify, describe and explain personal space and personal space invasion.</w:t>
            </w:r>
          </w:p>
          <w:p w14:paraId="5CA15C4D" w14:textId="48AA33CF" w:rsidR="00656DF9" w:rsidRPr="00656DF9" w:rsidRDefault="00656DF9" w:rsidP="00C640FC">
            <w:pPr>
              <w:spacing w:before="120"/>
              <w:rPr>
                <w:rFonts w:ascii="Arial" w:hAnsi="Arial" w:cs="Arial"/>
                <w:sz w:val="20"/>
                <w:szCs w:val="20"/>
              </w:rPr>
            </w:pPr>
            <w:r w:rsidRPr="00656DF9">
              <w:rPr>
                <w:rFonts w:ascii="Arial" w:hAnsi="Arial" w:cs="Arial"/>
                <w:sz w:val="20"/>
                <w:szCs w:val="20"/>
              </w:rPr>
              <w:t xml:space="preserve">Learners </w:t>
            </w:r>
            <w:proofErr w:type="gramStart"/>
            <w:r w:rsidRPr="00656DF9">
              <w:rPr>
                <w:rFonts w:ascii="Arial" w:hAnsi="Arial" w:cs="Arial"/>
                <w:sz w:val="20"/>
                <w:szCs w:val="20"/>
              </w:rPr>
              <w:t>are able to</w:t>
            </w:r>
            <w:proofErr w:type="gramEnd"/>
            <w:r w:rsidRPr="00656DF9">
              <w:rPr>
                <w:rFonts w:ascii="Arial" w:hAnsi="Arial" w:cs="Arial"/>
                <w:sz w:val="20"/>
                <w:szCs w:val="20"/>
              </w:rPr>
              <w:t xml:space="preserve"> conduct some descriptive statistics calculations and present.</w:t>
            </w:r>
          </w:p>
        </w:tc>
        <w:tc>
          <w:tcPr>
            <w:tcW w:w="10200" w:type="dxa"/>
            <w:tcBorders>
              <w:top w:val="single" w:sz="4" w:space="0" w:color="E21951"/>
              <w:left w:val="single" w:sz="4" w:space="0" w:color="E21951"/>
              <w:bottom w:val="single" w:sz="4" w:space="0" w:color="E21951"/>
              <w:right w:val="single" w:sz="4" w:space="0" w:color="E21951"/>
            </w:tcBorders>
          </w:tcPr>
          <w:p w14:paraId="355EE744" w14:textId="3574CCB5" w:rsidR="00656DF9" w:rsidRPr="006545E4" w:rsidRDefault="005A32A3" w:rsidP="00CE19D8">
            <w:pPr>
              <w:autoSpaceDE w:val="0"/>
              <w:autoSpaceDN w:val="0"/>
              <w:adjustRightInd w:val="0"/>
              <w:spacing w:after="120"/>
              <w:rPr>
                <w:rFonts w:ascii="Arial" w:hAnsi="Arial" w:cs="Arial"/>
                <w:color w:val="000000"/>
                <w:sz w:val="20"/>
                <w:szCs w:val="20"/>
                <w:lang w:val="en-US"/>
              </w:rPr>
            </w:pPr>
            <w:r>
              <w:rPr>
                <w:rFonts w:ascii="Arial" w:hAnsi="Arial" w:cs="Arial"/>
                <w:color w:val="000000"/>
                <w:sz w:val="20"/>
                <w:szCs w:val="20"/>
                <w:lang w:val="en-US"/>
              </w:rPr>
              <w:t>L</w:t>
            </w:r>
            <w:r w:rsidR="00656DF9" w:rsidRPr="006545E4">
              <w:rPr>
                <w:rFonts w:ascii="Arial" w:hAnsi="Arial" w:cs="Arial"/>
                <w:color w:val="000000"/>
                <w:sz w:val="20"/>
                <w:szCs w:val="20"/>
                <w:lang w:val="en-US"/>
              </w:rPr>
              <w:t>earners group up in different parts of the classroom depending on their friendship groups, categori</w:t>
            </w:r>
            <w:r w:rsidR="00A64DFB" w:rsidRPr="006545E4">
              <w:rPr>
                <w:rFonts w:ascii="Arial" w:hAnsi="Arial" w:cs="Arial"/>
                <w:color w:val="000000"/>
                <w:sz w:val="20"/>
                <w:szCs w:val="20"/>
                <w:lang w:val="en-US"/>
              </w:rPr>
              <w:t>s</w:t>
            </w:r>
            <w:r w:rsidR="00656DF9" w:rsidRPr="006545E4">
              <w:rPr>
                <w:rFonts w:ascii="Arial" w:hAnsi="Arial" w:cs="Arial"/>
                <w:color w:val="000000"/>
                <w:sz w:val="20"/>
                <w:szCs w:val="20"/>
                <w:lang w:val="en-US"/>
              </w:rPr>
              <w:t>ed by intimate, close, social</w:t>
            </w:r>
            <w:r w:rsidR="00D51A37" w:rsidRPr="006545E4">
              <w:rPr>
                <w:rFonts w:ascii="Arial" w:hAnsi="Arial" w:cs="Arial"/>
                <w:color w:val="000000"/>
                <w:sz w:val="20"/>
                <w:szCs w:val="20"/>
                <w:lang w:val="en-US"/>
              </w:rPr>
              <w:t>,</w:t>
            </w:r>
            <w:r w:rsidR="00656DF9" w:rsidRPr="006545E4">
              <w:rPr>
                <w:rFonts w:ascii="Arial" w:hAnsi="Arial" w:cs="Arial"/>
                <w:color w:val="000000"/>
                <w:sz w:val="20"/>
                <w:szCs w:val="20"/>
                <w:lang w:val="en-US"/>
              </w:rPr>
              <w:t xml:space="preserve"> etc.</w:t>
            </w:r>
          </w:p>
          <w:p w14:paraId="2CF9BEF7" w14:textId="160FC231" w:rsidR="00656DF9" w:rsidRPr="006545E4" w:rsidRDefault="00656DF9" w:rsidP="00CE19D8">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Ask for a few volunteers to participate in a personal space activity and</w:t>
            </w:r>
            <w:r w:rsidR="00F74D91" w:rsidRPr="006545E4">
              <w:rPr>
                <w:rFonts w:ascii="Arial" w:hAnsi="Arial" w:cs="Arial"/>
                <w:color w:val="000000"/>
                <w:sz w:val="20"/>
                <w:szCs w:val="20"/>
                <w:lang w:val="en-US"/>
              </w:rPr>
              <w:t xml:space="preserve"> then</w:t>
            </w:r>
            <w:r w:rsidRPr="006545E4">
              <w:rPr>
                <w:rFonts w:ascii="Arial" w:hAnsi="Arial" w:cs="Arial"/>
                <w:color w:val="000000"/>
                <w:sz w:val="20"/>
                <w:szCs w:val="20"/>
                <w:lang w:val="en-US"/>
              </w:rPr>
              <w:t xml:space="preserve"> ask them to let you know when they start to feel any discomfort as you approach them and have another classmate measure the distance, stressing the importance of being honest (</w:t>
            </w:r>
            <w:r w:rsidR="00CE19D8">
              <w:rPr>
                <w:rFonts w:ascii="Arial" w:hAnsi="Arial" w:cs="Arial"/>
                <w:color w:val="000000"/>
                <w:sz w:val="20"/>
                <w:szCs w:val="20"/>
                <w:lang w:val="en-US"/>
              </w:rPr>
              <w:t>e.g.</w:t>
            </w:r>
            <w:r w:rsidRPr="006545E4">
              <w:rPr>
                <w:rFonts w:ascii="Arial" w:hAnsi="Arial" w:cs="Arial"/>
                <w:color w:val="000000"/>
                <w:sz w:val="20"/>
                <w:szCs w:val="20"/>
                <w:lang w:val="en-US"/>
              </w:rPr>
              <w:t xml:space="preserve"> not responding to demand characteristics/competition) in order to generate valid results. Ask other classmates from their intimate, personal, social and acquaintance groups to also approach them and measure the distances before they start to experience feelings of discomfort and record. Repeat with as many volunteers as available.</w:t>
            </w:r>
          </w:p>
          <w:p w14:paraId="54FFFA01" w14:textId="47737778" w:rsidR="00656DF9" w:rsidRPr="006545E4" w:rsidRDefault="005A32A3" w:rsidP="00CE19D8">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L</w:t>
            </w:r>
            <w:r w:rsidR="00656DF9" w:rsidRPr="006545E4">
              <w:rPr>
                <w:rFonts w:ascii="Arial" w:hAnsi="Arial" w:cs="Arial"/>
                <w:color w:val="000000"/>
                <w:sz w:val="20"/>
                <w:szCs w:val="20"/>
                <w:lang w:val="en-US"/>
              </w:rPr>
              <w:t>earners conduct the necessary descriptive statistics, tabulate their results and create a bar chart to display their data.</w:t>
            </w:r>
          </w:p>
          <w:p w14:paraId="1E5D43E8" w14:textId="6D425DFB" w:rsidR="00656DF9" w:rsidRPr="006545E4" w:rsidRDefault="00656DF9" w:rsidP="00CE19D8">
            <w:pPr>
              <w:autoSpaceDE w:val="0"/>
              <w:autoSpaceDN w:val="0"/>
              <w:adjustRightInd w:val="0"/>
              <w:spacing w:before="120" w:after="120"/>
              <w:rPr>
                <w:rFonts w:ascii="Arial" w:hAnsi="Arial" w:cs="Arial"/>
                <w:sz w:val="20"/>
                <w:szCs w:val="20"/>
                <w:lang w:val="en-US"/>
              </w:rPr>
            </w:pPr>
            <w:r w:rsidRPr="006545E4">
              <w:rPr>
                <w:rFonts w:ascii="Arial" w:hAnsi="Arial" w:cs="Arial"/>
                <w:color w:val="000000"/>
                <w:sz w:val="20"/>
                <w:szCs w:val="20"/>
                <w:lang w:val="en-US"/>
              </w:rPr>
              <w:t>Learners present on (1) E.T. Hall’s theory of personal space and (2) the hormone oxytocin and (3) empathy respectively (</w:t>
            </w:r>
            <w:r w:rsidRPr="006545E4">
              <w:rPr>
                <w:rFonts w:ascii="Arial" w:hAnsi="Arial" w:cs="Arial"/>
                <w:sz w:val="20"/>
                <w:szCs w:val="20"/>
                <w:lang w:val="en-US"/>
              </w:rPr>
              <w:t xml:space="preserve">as one of the allocated presentations from the beginning of the course) which are peer reviewed. Compare the class’s results with the predictions made by E.T. Hall and discuss any similarities and differences. </w:t>
            </w:r>
            <w:r w:rsidR="0025548A" w:rsidRPr="006545E4">
              <w:rPr>
                <w:rFonts w:ascii="Arial" w:hAnsi="Arial" w:cs="Arial"/>
                <w:b/>
                <w:bCs/>
                <w:color w:val="000000"/>
                <w:sz w:val="20"/>
                <w:szCs w:val="20"/>
                <w:lang w:val="en-US"/>
              </w:rPr>
              <w:t>(I)</w:t>
            </w:r>
          </w:p>
          <w:p w14:paraId="36EDACB3" w14:textId="5FBCF999" w:rsidR="00656DF9" w:rsidRPr="006545E4" w:rsidRDefault="00656DF9" w:rsidP="00CE19D8">
            <w:pPr>
              <w:autoSpaceDE w:val="0"/>
              <w:autoSpaceDN w:val="0"/>
              <w:adjustRightInd w:val="0"/>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F74D91"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CE19D8">
              <w:rPr>
                <w:rFonts w:ascii="Arial" w:hAnsi="Arial" w:cs="Arial"/>
                <w:sz w:val="20"/>
                <w:szCs w:val="20"/>
                <w:lang w:val="en-US"/>
              </w:rPr>
              <w:t>l</w:t>
            </w:r>
            <w:r w:rsidRPr="006545E4">
              <w:rPr>
                <w:rFonts w:ascii="Arial" w:hAnsi="Arial" w:cs="Arial"/>
                <w:sz w:val="20"/>
                <w:szCs w:val="20"/>
                <w:lang w:val="en-US"/>
              </w:rPr>
              <w:t>earners consider how oxytocin and/or empathy might be related to personal space and share ideas/capture ideas on flip chart paper for future reference.</w:t>
            </w:r>
          </w:p>
          <w:p w14:paraId="25F37B3D" w14:textId="0323BB85" w:rsidR="00656DF9" w:rsidRPr="006545E4" w:rsidRDefault="00656DF9" w:rsidP="00CE19D8">
            <w:pPr>
              <w:autoSpaceDE w:val="0"/>
              <w:autoSpaceDN w:val="0"/>
              <w:adjustRightInd w:val="0"/>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F74D91"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CE19D8">
              <w:rPr>
                <w:rFonts w:ascii="Arial" w:hAnsi="Arial" w:cs="Arial"/>
                <w:sz w:val="20"/>
                <w:szCs w:val="20"/>
                <w:lang w:val="en-US"/>
              </w:rPr>
              <w:t>l</w:t>
            </w:r>
            <w:r w:rsidRPr="006545E4">
              <w:rPr>
                <w:rFonts w:ascii="Arial" w:hAnsi="Arial" w:cs="Arial"/>
                <w:sz w:val="20"/>
                <w:szCs w:val="20"/>
                <w:lang w:val="en-US"/>
              </w:rPr>
              <w:t xml:space="preserve">earners read through the introduction to the </w:t>
            </w:r>
            <w:r w:rsidRPr="006545E4">
              <w:rPr>
                <w:rFonts w:ascii="Arial" w:hAnsi="Arial" w:cs="Arial"/>
                <w:color w:val="000000"/>
                <w:sz w:val="20"/>
                <w:szCs w:val="20"/>
                <w:lang w:val="en-US"/>
              </w:rPr>
              <w:t>study available at</w:t>
            </w:r>
            <w:r w:rsidR="00CE19D8">
              <w:rPr>
                <w:rFonts w:ascii="Arial" w:hAnsi="Arial" w:cs="Arial"/>
                <w:color w:val="000000"/>
                <w:sz w:val="20"/>
                <w:szCs w:val="20"/>
                <w:lang w:val="en-US"/>
              </w:rPr>
              <w:t xml:space="preserve">: </w:t>
            </w:r>
            <w:hyperlink r:id="rId147" w:history="1">
              <w:r w:rsidR="00CE19D8" w:rsidRPr="00CE19D8">
                <w:rPr>
                  <w:rStyle w:val="Hyperlink"/>
                  <w:rFonts w:ascii="Arial" w:hAnsi="Arial" w:cs="Arial"/>
                  <w:color w:val="4B4B4B"/>
                  <w:sz w:val="20"/>
                  <w:szCs w:val="20"/>
                  <w:lang w:val="en-US"/>
                </w:rPr>
                <w:t>https://academic.oup.com/scan/article/10/1/3/1630959?login=true</w:t>
              </w:r>
            </w:hyperlink>
            <w:r w:rsidRPr="006545E4">
              <w:rPr>
                <w:rFonts w:ascii="Arial" w:hAnsi="Arial" w:cs="Arial"/>
                <w:color w:val="000000"/>
                <w:sz w:val="20"/>
                <w:szCs w:val="20"/>
                <w:lang w:val="en-US"/>
              </w:rPr>
              <w:t xml:space="preserve"> </w:t>
            </w:r>
            <w:r w:rsidRPr="006545E4">
              <w:rPr>
                <w:rFonts w:ascii="Arial" w:hAnsi="Arial" w:cs="Arial"/>
                <w:sz w:val="20"/>
                <w:szCs w:val="20"/>
                <w:lang w:val="en-US"/>
              </w:rPr>
              <w:t xml:space="preserve">or </w:t>
            </w:r>
            <w:hyperlink r:id="rId148" w:history="1">
              <w:r w:rsidRPr="00CE19D8">
                <w:rPr>
                  <w:rFonts w:ascii="Arial" w:hAnsi="Arial" w:cs="Arial"/>
                  <w:color w:val="4B4B4B"/>
                  <w:sz w:val="20"/>
                  <w:szCs w:val="20"/>
                  <w:u w:val="single"/>
                  <w:lang w:val="en-US"/>
                </w:rPr>
                <w:t>https://drive.google.com/file/d/1miiJPjjBZe70UuC9m_5SIhS6PKzS20q3/view</w:t>
              </w:r>
            </w:hyperlink>
            <w:r w:rsidRPr="006545E4">
              <w:rPr>
                <w:rFonts w:ascii="Arial" w:hAnsi="Arial" w:cs="Arial"/>
                <w:sz w:val="20"/>
                <w:szCs w:val="20"/>
                <w:lang w:val="en-US"/>
              </w:rPr>
              <w:t xml:space="preserve"> and be prepared to present to their </w:t>
            </w:r>
            <w:r w:rsidR="00CE19D8">
              <w:rPr>
                <w:rFonts w:ascii="Arial" w:hAnsi="Arial" w:cs="Arial"/>
                <w:sz w:val="20"/>
                <w:szCs w:val="20"/>
                <w:lang w:val="en-US"/>
              </w:rPr>
              <w:t>peers</w:t>
            </w:r>
            <w:r w:rsidRPr="006545E4">
              <w:rPr>
                <w:rFonts w:ascii="Arial" w:hAnsi="Arial" w:cs="Arial"/>
                <w:sz w:val="20"/>
                <w:szCs w:val="20"/>
                <w:lang w:val="en-US"/>
              </w:rPr>
              <w:t xml:space="preserve"> at the beginning of the next class.</w:t>
            </w:r>
          </w:p>
          <w:p w14:paraId="079097FF" w14:textId="607230C0" w:rsidR="00656DF9" w:rsidRPr="000D3A33" w:rsidRDefault="00656DF9" w:rsidP="00CE19D8">
            <w:pPr>
              <w:autoSpaceDE w:val="0"/>
              <w:autoSpaceDN w:val="0"/>
              <w:adjustRightInd w:val="0"/>
              <w:spacing w:before="120" w:after="120"/>
              <w:rPr>
                <w:rFonts w:ascii="Arial" w:hAnsi="Arial" w:cs="Arial"/>
                <w:bCs/>
                <w:sz w:val="20"/>
                <w:szCs w:val="20"/>
                <w:lang w:val="en-US"/>
              </w:rPr>
            </w:pPr>
            <w:r w:rsidRPr="006545E4">
              <w:rPr>
                <w:rFonts w:ascii="Arial" w:hAnsi="Arial" w:cs="Arial"/>
                <w:bCs/>
                <w:sz w:val="20"/>
                <w:szCs w:val="20"/>
                <w:lang w:val="en-US"/>
              </w:rPr>
              <w:t>Learners can access information on personal space at</w:t>
            </w:r>
            <w:r w:rsidR="001448D4">
              <w:rPr>
                <w:rFonts w:ascii="Arial" w:hAnsi="Arial" w:cs="Arial"/>
                <w:bCs/>
                <w:sz w:val="20"/>
                <w:szCs w:val="20"/>
                <w:lang w:val="en-US"/>
              </w:rPr>
              <w:t>:</w:t>
            </w:r>
            <w:r w:rsidRPr="006545E4">
              <w:rPr>
                <w:rFonts w:ascii="Arial" w:hAnsi="Arial" w:cs="Arial"/>
                <w:bCs/>
                <w:sz w:val="20"/>
                <w:szCs w:val="20"/>
                <w:lang w:val="en-US"/>
              </w:rPr>
              <w:t xml:space="preserve"> </w:t>
            </w:r>
            <w:hyperlink r:id="rId149" w:anchor=":~:text=Personal%20space%20refers%20to%20the,area%2C%20the%20individual%20experiences%20discomfort.&amp;text=As%20an%20individual's%20personal%20space,distances%20will%20increase%20as%20well" w:history="1">
              <w:r w:rsidR="00F74D91" w:rsidRPr="00CE19D8">
                <w:rPr>
                  <w:rStyle w:val="Hyperlink"/>
                  <w:rFonts w:ascii="Arial" w:hAnsi="Arial" w:cs="Arial"/>
                  <w:bCs/>
                  <w:color w:val="4B4B4B"/>
                  <w:sz w:val="20"/>
                  <w:szCs w:val="20"/>
                  <w:lang w:val="en-US"/>
                </w:rPr>
                <w:t>http://psychology.iresearchnet.com/social-psychology/self/personal-space</w:t>
              </w:r>
              <w:r w:rsidR="005F5461" w:rsidRPr="00CE19D8">
                <w:rPr>
                  <w:rStyle w:val="Hyperlink"/>
                  <w:rFonts w:ascii="Arial" w:hAnsi="Arial" w:cs="Arial"/>
                  <w:bCs/>
                  <w:color w:val="4B4B4B"/>
                  <w:sz w:val="20"/>
                  <w:szCs w:val="20"/>
                  <w:lang w:val="en-US"/>
                </w:rPr>
                <w:t>/...</w:t>
              </w:r>
            </w:hyperlink>
            <w:r w:rsidR="00F74D91" w:rsidRPr="006545E4">
              <w:rPr>
                <w:rFonts w:ascii="Arial" w:hAnsi="Arial" w:cs="Arial"/>
                <w:bCs/>
                <w:sz w:val="20"/>
                <w:szCs w:val="20"/>
                <w:lang w:val="en-US"/>
              </w:rPr>
              <w:t xml:space="preserve"> </w:t>
            </w:r>
            <w:r w:rsidR="000D3A33">
              <w:rPr>
                <w:rFonts w:ascii="Arial" w:hAnsi="Arial" w:cs="Arial"/>
                <w:bCs/>
                <w:sz w:val="20"/>
                <w:szCs w:val="20"/>
                <w:lang w:val="en-US"/>
              </w:rPr>
              <w:t>a</w:t>
            </w:r>
            <w:r w:rsidRPr="006545E4">
              <w:rPr>
                <w:rFonts w:ascii="Arial" w:hAnsi="Arial" w:cs="Arial"/>
                <w:bCs/>
                <w:sz w:val="20"/>
                <w:szCs w:val="20"/>
                <w:lang w:val="en-US"/>
              </w:rPr>
              <w:t xml:space="preserve">nd more </w:t>
            </w:r>
            <w:r w:rsidRPr="006545E4">
              <w:rPr>
                <w:rFonts w:ascii="Arial" w:hAnsi="Arial" w:cs="Arial"/>
                <w:color w:val="000000"/>
                <w:sz w:val="20"/>
                <w:szCs w:val="20"/>
                <w:lang w:val="en-US"/>
              </w:rPr>
              <w:t>information about oxytocin at</w:t>
            </w:r>
            <w:r w:rsidR="001448D4">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150" w:history="1">
              <w:r w:rsidR="00B221AA" w:rsidRPr="00CE19D8">
                <w:rPr>
                  <w:rFonts w:ascii="Arial" w:hAnsi="Arial" w:cs="Arial"/>
                  <w:color w:val="4B4B4B"/>
                  <w:sz w:val="20"/>
                  <w:szCs w:val="20"/>
                  <w:u w:val="single"/>
                  <w:lang w:val="en-US"/>
                </w:rPr>
                <w:t>www.</w:t>
              </w:r>
              <w:r w:rsidRPr="00CE19D8">
                <w:rPr>
                  <w:rFonts w:ascii="Arial" w:hAnsi="Arial" w:cs="Arial"/>
                  <w:color w:val="4B4B4B"/>
                  <w:sz w:val="20"/>
                  <w:szCs w:val="20"/>
                  <w:u w:val="single"/>
                  <w:lang w:val="en-US"/>
                </w:rPr>
                <w:t>yourhormones.info/hormones/oxytocin/</w:t>
              </w:r>
            </w:hyperlink>
            <w:r w:rsidR="00CE19D8">
              <w:rPr>
                <w:rFonts w:ascii="Arial" w:hAnsi="Arial" w:cs="Arial"/>
                <w:color w:val="4B4B4B"/>
                <w:sz w:val="20"/>
                <w:szCs w:val="20"/>
                <w:lang w:val="en-US"/>
              </w:rPr>
              <w:t xml:space="preserve"> </w:t>
            </w:r>
            <w:r w:rsidR="0025548A" w:rsidRPr="006545E4">
              <w:rPr>
                <w:rFonts w:ascii="Arial" w:hAnsi="Arial" w:cs="Arial"/>
                <w:b/>
                <w:bCs/>
                <w:color w:val="000000"/>
                <w:sz w:val="20"/>
                <w:szCs w:val="20"/>
                <w:lang w:val="en-US"/>
              </w:rPr>
              <w:t>(I)</w:t>
            </w:r>
          </w:p>
        </w:tc>
      </w:tr>
      <w:tr w:rsidR="00656DF9" w:rsidRPr="00656DF9" w14:paraId="16C7E8AA" w14:textId="77777777" w:rsidTr="00400A84">
        <w:tc>
          <w:tcPr>
            <w:tcW w:w="2127" w:type="dxa"/>
            <w:tcBorders>
              <w:top w:val="single" w:sz="4" w:space="0" w:color="E21951"/>
              <w:left w:val="single" w:sz="4" w:space="0" w:color="E21951"/>
              <w:bottom w:val="single" w:sz="4" w:space="0" w:color="E21951"/>
              <w:right w:val="single" w:sz="4" w:space="0" w:color="E21951"/>
            </w:tcBorders>
          </w:tcPr>
          <w:p w14:paraId="39B9CB54" w14:textId="20934C5A" w:rsidR="00656DF9" w:rsidRDefault="00656DF9" w:rsidP="00C640FC">
            <w:pPr>
              <w:rPr>
                <w:rFonts w:ascii="Arial" w:hAnsi="Arial" w:cs="Arial"/>
                <w:sz w:val="20"/>
                <w:szCs w:val="20"/>
              </w:rPr>
            </w:pPr>
            <w:r w:rsidRPr="00656DF9">
              <w:rPr>
                <w:rFonts w:ascii="Arial" w:hAnsi="Arial" w:cs="Arial"/>
                <w:sz w:val="20"/>
                <w:szCs w:val="20"/>
              </w:rPr>
              <w:lastRenderedPageBreak/>
              <w:t xml:space="preserve">Perry et al (personal space) </w:t>
            </w:r>
            <w:r w:rsidR="00223B30">
              <w:rPr>
                <w:rFonts w:ascii="Arial" w:hAnsi="Arial" w:cs="Arial"/>
                <w:sz w:val="20"/>
                <w:szCs w:val="20"/>
              </w:rPr>
              <w:t>– the study</w:t>
            </w:r>
          </w:p>
          <w:p w14:paraId="18D18B80" w14:textId="77777777"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2</w:t>
            </w:r>
          </w:p>
          <w:p w14:paraId="39E1749C" w14:textId="77777777"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3</w:t>
            </w:r>
          </w:p>
          <w:p w14:paraId="27BA1C40" w14:textId="5CC07ADB" w:rsidR="00656DF9" w:rsidRPr="00656DF9" w:rsidRDefault="0025548A" w:rsidP="00C640FC">
            <w:pPr>
              <w:spacing w:before="120"/>
              <w:rPr>
                <w:rFonts w:ascii="Arial" w:hAnsi="Arial" w:cs="Arial"/>
                <w:i/>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29DA88B6" w14:textId="77777777" w:rsidR="00656DF9" w:rsidRPr="00656DF9" w:rsidRDefault="00656DF9" w:rsidP="00656DF9">
            <w:pPr>
              <w:rPr>
                <w:rFonts w:ascii="Arial" w:hAnsi="Arial" w:cs="Arial"/>
                <w:sz w:val="20"/>
                <w:szCs w:val="20"/>
              </w:rPr>
            </w:pPr>
            <w:r w:rsidRPr="00656DF9">
              <w:rPr>
                <w:rFonts w:ascii="Arial" w:hAnsi="Arial" w:cs="Arial"/>
                <w:sz w:val="20"/>
                <w:szCs w:val="20"/>
              </w:rPr>
              <w:t>Learners are able to describe and explain the study conducted by Perry et al on personal space.</w:t>
            </w:r>
          </w:p>
        </w:tc>
        <w:tc>
          <w:tcPr>
            <w:tcW w:w="10200" w:type="dxa"/>
            <w:tcBorders>
              <w:top w:val="single" w:sz="4" w:space="0" w:color="E21951"/>
              <w:left w:val="single" w:sz="4" w:space="0" w:color="E21951"/>
              <w:bottom w:val="single" w:sz="4" w:space="0" w:color="E21951"/>
              <w:right w:val="single" w:sz="4" w:space="0" w:color="E21951"/>
            </w:tcBorders>
          </w:tcPr>
          <w:p w14:paraId="3FBB7034" w14:textId="6F47C959" w:rsidR="00656DF9" w:rsidRDefault="00656DF9" w:rsidP="00E17531">
            <w:pPr>
              <w:spacing w:after="120"/>
              <w:rPr>
                <w:rFonts w:ascii="Arial" w:hAnsi="Arial" w:cs="Arial"/>
                <w:sz w:val="20"/>
                <w:szCs w:val="20"/>
              </w:rPr>
            </w:pPr>
            <w:r w:rsidRPr="006545E4">
              <w:rPr>
                <w:rFonts w:ascii="Arial" w:hAnsi="Arial" w:cs="Arial"/>
                <w:sz w:val="20"/>
                <w:szCs w:val="20"/>
              </w:rPr>
              <w:t>Learner(s) present the background/introduction of the Perry et al (personal space) study and follow on with a class discussion. Add any further thoughts/predictions to the flip chart papers from the previous class.</w:t>
            </w:r>
          </w:p>
          <w:p w14:paraId="14CC5CAD" w14:textId="141B9DF7" w:rsidR="00656DF9" w:rsidRPr="006545E4" w:rsidRDefault="00656DF9" w:rsidP="00E17531">
            <w:pPr>
              <w:spacing w:before="120" w:after="120"/>
              <w:rPr>
                <w:rFonts w:ascii="Arial" w:hAnsi="Arial" w:cs="Arial"/>
                <w:sz w:val="20"/>
                <w:szCs w:val="20"/>
              </w:rPr>
            </w:pPr>
            <w:r w:rsidRPr="006545E4">
              <w:rPr>
                <w:rFonts w:ascii="Arial" w:hAnsi="Arial" w:cs="Arial"/>
                <w:sz w:val="20"/>
                <w:szCs w:val="20"/>
              </w:rPr>
              <w:t xml:space="preserve">Share the sample with learners and ask them to record the characteristics of the sample and the ethical measures put into place. </w:t>
            </w:r>
            <w:r w:rsidR="00E267AF">
              <w:rPr>
                <w:rFonts w:ascii="Arial" w:hAnsi="Arial" w:cs="Arial"/>
                <w:sz w:val="20"/>
                <w:szCs w:val="20"/>
              </w:rPr>
              <w:t>L</w:t>
            </w:r>
            <w:r w:rsidRPr="006545E4">
              <w:rPr>
                <w:rFonts w:ascii="Arial" w:hAnsi="Arial" w:cs="Arial"/>
                <w:sz w:val="20"/>
                <w:szCs w:val="20"/>
              </w:rPr>
              <w:t xml:space="preserve">earners explain how the sample was divided into the two conditions and identify the type of experiment. </w:t>
            </w:r>
            <w:r w:rsidR="0025548A" w:rsidRPr="006545E4">
              <w:rPr>
                <w:rFonts w:ascii="Arial" w:hAnsi="Arial" w:cs="Arial"/>
                <w:b/>
                <w:bCs/>
                <w:sz w:val="20"/>
                <w:szCs w:val="20"/>
              </w:rPr>
              <w:t>(I)</w:t>
            </w:r>
          </w:p>
          <w:p w14:paraId="0C7DFB1D" w14:textId="35A57939" w:rsidR="00656DF9" w:rsidRPr="006545E4" w:rsidRDefault="00656DF9" w:rsidP="00E17531">
            <w:pPr>
              <w:spacing w:before="120" w:after="120"/>
              <w:rPr>
                <w:rFonts w:ascii="Arial" w:hAnsi="Arial" w:cs="Arial"/>
                <w:sz w:val="20"/>
                <w:szCs w:val="20"/>
              </w:rPr>
            </w:pPr>
            <w:r w:rsidRPr="006545E4">
              <w:rPr>
                <w:rFonts w:ascii="Arial" w:hAnsi="Arial" w:cs="Arial"/>
                <w:b/>
                <w:bCs/>
                <w:sz w:val="20"/>
                <w:szCs w:val="20"/>
              </w:rPr>
              <w:t xml:space="preserve">Extension </w:t>
            </w:r>
            <w:r w:rsidR="00F74D91"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E17531">
              <w:rPr>
                <w:rFonts w:ascii="Arial" w:hAnsi="Arial" w:cs="Arial"/>
                <w:sz w:val="20"/>
                <w:szCs w:val="20"/>
              </w:rPr>
              <w:t>l</w:t>
            </w:r>
            <w:r w:rsidRPr="006545E4">
              <w:rPr>
                <w:rFonts w:ascii="Arial" w:hAnsi="Arial" w:cs="Arial"/>
                <w:sz w:val="20"/>
                <w:szCs w:val="20"/>
              </w:rPr>
              <w:t>earners consider other ways the sample could have been divided and consider the implications of using the median instead of using cut-off points regarding the participants’ scores on the Interpersonal Reactivity Index (IRI).</w:t>
            </w:r>
          </w:p>
          <w:p w14:paraId="0CB8C55A" w14:textId="17C53282" w:rsidR="00656DF9" w:rsidRPr="006545E4" w:rsidRDefault="00A74726" w:rsidP="00E17531">
            <w:pPr>
              <w:spacing w:before="120" w:after="120"/>
              <w:rPr>
                <w:rFonts w:ascii="Arial" w:hAnsi="Arial" w:cs="Arial"/>
                <w:sz w:val="20"/>
                <w:szCs w:val="20"/>
              </w:rPr>
            </w:pPr>
            <w:r>
              <w:rPr>
                <w:rFonts w:ascii="Arial" w:hAnsi="Arial" w:cs="Arial"/>
                <w:sz w:val="20"/>
                <w:szCs w:val="20"/>
              </w:rPr>
              <w:t>L</w:t>
            </w:r>
            <w:r w:rsidR="00656DF9" w:rsidRPr="006545E4">
              <w:rPr>
                <w:rFonts w:ascii="Arial" w:hAnsi="Arial" w:cs="Arial"/>
                <w:sz w:val="20"/>
                <w:szCs w:val="20"/>
              </w:rPr>
              <w:t xml:space="preserve">earners </w:t>
            </w:r>
            <w:r w:rsidR="000D3A33">
              <w:rPr>
                <w:rFonts w:ascii="Arial" w:hAnsi="Arial" w:cs="Arial"/>
                <w:sz w:val="20"/>
                <w:szCs w:val="20"/>
                <w:lang w:val="en-US"/>
              </w:rPr>
              <w:t xml:space="preserve">can </w:t>
            </w:r>
            <w:r w:rsidR="00656DF9" w:rsidRPr="006545E4">
              <w:rPr>
                <w:rFonts w:ascii="Arial" w:hAnsi="Arial" w:cs="Arial"/>
                <w:sz w:val="20"/>
                <w:szCs w:val="20"/>
              </w:rPr>
              <w:t>take the Interpersonal Reactivity Index (IRI) at</w:t>
            </w:r>
            <w:r w:rsidR="001448D4">
              <w:rPr>
                <w:rFonts w:ascii="Arial" w:hAnsi="Arial" w:cs="Arial"/>
                <w:sz w:val="20"/>
                <w:szCs w:val="20"/>
              </w:rPr>
              <w:t>:</w:t>
            </w:r>
            <w:r w:rsidR="00656DF9" w:rsidRPr="006545E4">
              <w:rPr>
                <w:rFonts w:ascii="Arial" w:hAnsi="Arial" w:cs="Arial"/>
                <w:sz w:val="20"/>
                <w:szCs w:val="20"/>
              </w:rPr>
              <w:t xml:space="preserve"> </w:t>
            </w:r>
            <w:hyperlink r:id="rId151" w:history="1">
              <w:r w:rsidR="00F74D91" w:rsidRPr="00E17531">
                <w:rPr>
                  <w:rStyle w:val="Hyperlink"/>
                  <w:rFonts w:ascii="Arial" w:hAnsi="Arial" w:cs="Arial"/>
                  <w:color w:val="4B4B4B"/>
                  <w:sz w:val="20"/>
                  <w:szCs w:val="20"/>
                </w:rPr>
                <w:t>https://fetzer.org/sites/default/files/images/stories/pdf/selfmeasures/EMPATHY-InterpersonalReactivityIndex.pdf</w:t>
              </w:r>
            </w:hyperlink>
            <w:r w:rsidR="00F74D91" w:rsidRPr="00E17531">
              <w:rPr>
                <w:rFonts w:ascii="Arial" w:hAnsi="Arial" w:cs="Arial"/>
                <w:color w:val="4B4B4B"/>
                <w:sz w:val="20"/>
                <w:szCs w:val="20"/>
              </w:rPr>
              <w:t xml:space="preserve"> </w:t>
            </w:r>
            <w:r w:rsidR="0025548A" w:rsidRPr="006545E4">
              <w:rPr>
                <w:rFonts w:ascii="Arial" w:hAnsi="Arial" w:cs="Arial"/>
                <w:b/>
                <w:bCs/>
                <w:sz w:val="20"/>
                <w:szCs w:val="20"/>
              </w:rPr>
              <w:t>(I)</w:t>
            </w:r>
          </w:p>
          <w:p w14:paraId="05345B9D" w14:textId="691380AA" w:rsidR="00F74D91" w:rsidRPr="006545E4" w:rsidRDefault="00AA44CE" w:rsidP="00E17531">
            <w:pPr>
              <w:spacing w:before="120"/>
              <w:rPr>
                <w:rFonts w:ascii="Arial" w:hAnsi="Arial" w:cs="Arial"/>
                <w:sz w:val="20"/>
                <w:szCs w:val="20"/>
              </w:rPr>
            </w:pPr>
            <w:r>
              <w:rPr>
                <w:rFonts w:ascii="Arial" w:hAnsi="Arial" w:cs="Arial"/>
                <w:sz w:val="20"/>
                <w:szCs w:val="20"/>
              </w:rPr>
              <w:t>Learners c</w:t>
            </w:r>
            <w:r w:rsidR="00656DF9" w:rsidRPr="006545E4">
              <w:rPr>
                <w:rFonts w:ascii="Arial" w:hAnsi="Arial" w:cs="Arial"/>
                <w:sz w:val="20"/>
                <w:szCs w:val="20"/>
              </w:rPr>
              <w:t>ontinue progressing through the original study</w:t>
            </w:r>
            <w:r>
              <w:rPr>
                <w:rFonts w:ascii="Arial" w:hAnsi="Arial" w:cs="Arial"/>
                <w:sz w:val="20"/>
                <w:szCs w:val="20"/>
              </w:rPr>
              <w:t>:</w:t>
            </w:r>
          </w:p>
          <w:p w14:paraId="5B3A141C" w14:textId="7DC3EF16" w:rsidR="00656DF9" w:rsidRPr="006545E4" w:rsidRDefault="00656DF9" w:rsidP="00D072C3">
            <w:pPr>
              <w:numPr>
                <w:ilvl w:val="0"/>
                <w:numId w:val="27"/>
              </w:numPr>
              <w:rPr>
                <w:rFonts w:ascii="Arial" w:hAnsi="Arial" w:cs="Arial"/>
                <w:sz w:val="20"/>
                <w:szCs w:val="20"/>
              </w:rPr>
            </w:pPr>
            <w:r w:rsidRPr="006545E4">
              <w:rPr>
                <w:rFonts w:ascii="Arial" w:hAnsi="Arial" w:cs="Arial"/>
                <w:sz w:val="20"/>
                <w:szCs w:val="20"/>
              </w:rPr>
              <w:t>Recording how the oxytocin was administrated (recording all controls)</w:t>
            </w:r>
            <w:r w:rsidR="00F74D91" w:rsidRPr="006545E4">
              <w:rPr>
                <w:rFonts w:ascii="Arial" w:hAnsi="Arial" w:cs="Arial"/>
                <w:sz w:val="20"/>
                <w:szCs w:val="20"/>
              </w:rPr>
              <w:t>.</w:t>
            </w:r>
          </w:p>
          <w:p w14:paraId="5E2254CE" w14:textId="7FF6BEA2" w:rsidR="00656DF9" w:rsidRPr="006545E4" w:rsidRDefault="00656DF9" w:rsidP="00D072C3">
            <w:pPr>
              <w:numPr>
                <w:ilvl w:val="0"/>
                <w:numId w:val="27"/>
              </w:numPr>
              <w:rPr>
                <w:rFonts w:ascii="Arial" w:hAnsi="Arial" w:cs="Arial"/>
                <w:sz w:val="20"/>
                <w:szCs w:val="20"/>
              </w:rPr>
            </w:pPr>
            <w:r w:rsidRPr="006545E4">
              <w:rPr>
                <w:rFonts w:ascii="Arial" w:hAnsi="Arial" w:cs="Arial"/>
                <w:sz w:val="20"/>
                <w:szCs w:val="20"/>
              </w:rPr>
              <w:t>The assessment of their levels of empathy using the IRI.</w:t>
            </w:r>
          </w:p>
          <w:p w14:paraId="661C4C7C" w14:textId="44925601" w:rsidR="00656DF9" w:rsidRPr="006545E4" w:rsidRDefault="00656DF9" w:rsidP="00D072C3">
            <w:pPr>
              <w:numPr>
                <w:ilvl w:val="0"/>
                <w:numId w:val="27"/>
              </w:numPr>
              <w:rPr>
                <w:rFonts w:ascii="Arial" w:hAnsi="Arial" w:cs="Arial"/>
                <w:sz w:val="20"/>
                <w:szCs w:val="20"/>
              </w:rPr>
            </w:pPr>
            <w:r w:rsidRPr="006545E4">
              <w:rPr>
                <w:rFonts w:ascii="Arial" w:hAnsi="Arial" w:cs="Arial"/>
                <w:sz w:val="20"/>
                <w:szCs w:val="20"/>
              </w:rPr>
              <w:t>Experiment 1 – the use of the modified and computerised comfortable interpersonal distance paradigm (CID) and summarise the various trials based on stranger, friend authority figure and ball. Explain how learners can interpret the diagram (Fig. 1).</w:t>
            </w:r>
          </w:p>
          <w:p w14:paraId="66AF0F3B" w14:textId="37FC5991" w:rsidR="00656DF9" w:rsidRPr="006545E4" w:rsidRDefault="00656DF9" w:rsidP="00D072C3">
            <w:pPr>
              <w:numPr>
                <w:ilvl w:val="0"/>
                <w:numId w:val="27"/>
              </w:numPr>
              <w:rPr>
                <w:rFonts w:ascii="Arial" w:hAnsi="Arial" w:cs="Arial"/>
                <w:sz w:val="20"/>
                <w:szCs w:val="20"/>
              </w:rPr>
            </w:pPr>
            <w:r w:rsidRPr="006545E4">
              <w:rPr>
                <w:rFonts w:ascii="Arial" w:hAnsi="Arial" w:cs="Arial"/>
                <w:sz w:val="20"/>
                <w:szCs w:val="20"/>
              </w:rPr>
              <w:t>Experiment 2 – choosing rooms. Display the image of Fig. 2 without the text beneath and learners see if they can spot any similarities and differences. Summarise the various trials regarding the differences in the layout/arrangement of the rooms.</w:t>
            </w:r>
          </w:p>
          <w:p w14:paraId="3A9EADC3" w14:textId="382CD285" w:rsidR="00656DF9" w:rsidRPr="006545E4" w:rsidRDefault="00A74726" w:rsidP="00E17531">
            <w:pPr>
              <w:spacing w:before="120" w:after="120"/>
              <w:rPr>
                <w:rFonts w:ascii="Arial" w:hAnsi="Arial" w:cs="Arial"/>
                <w:sz w:val="20"/>
                <w:szCs w:val="20"/>
              </w:rPr>
            </w:pPr>
            <w:r>
              <w:rPr>
                <w:rFonts w:ascii="Arial" w:hAnsi="Arial" w:cs="Arial"/>
                <w:sz w:val="20"/>
                <w:szCs w:val="20"/>
              </w:rPr>
              <w:t>L</w:t>
            </w:r>
            <w:r w:rsidR="00656DF9" w:rsidRPr="006545E4">
              <w:rPr>
                <w:rFonts w:ascii="Arial" w:hAnsi="Arial" w:cs="Arial"/>
                <w:sz w:val="20"/>
                <w:szCs w:val="20"/>
              </w:rPr>
              <w:t>earners identify the three independent variables being tested for each experiment and ask them to make predictions on a basis of 3 x 3 factors.</w:t>
            </w:r>
          </w:p>
          <w:p w14:paraId="78EE526C" w14:textId="3CFA3AFB" w:rsidR="00656DF9" w:rsidRPr="006545E4" w:rsidRDefault="00656DF9" w:rsidP="00E17531">
            <w:pPr>
              <w:spacing w:before="120" w:after="120"/>
              <w:rPr>
                <w:rFonts w:ascii="Arial" w:hAnsi="Arial" w:cs="Arial"/>
                <w:sz w:val="20"/>
                <w:szCs w:val="20"/>
              </w:rPr>
            </w:pPr>
            <w:r w:rsidRPr="006545E4">
              <w:rPr>
                <w:rFonts w:ascii="Arial" w:hAnsi="Arial" w:cs="Arial"/>
                <w:sz w:val="20"/>
                <w:szCs w:val="20"/>
              </w:rPr>
              <w:t xml:space="preserve">Display Table 1. </w:t>
            </w:r>
            <w:r w:rsidR="00A74726">
              <w:rPr>
                <w:rFonts w:ascii="Arial" w:hAnsi="Arial" w:cs="Arial"/>
                <w:sz w:val="20"/>
                <w:szCs w:val="20"/>
              </w:rPr>
              <w:t>L</w:t>
            </w:r>
            <w:r w:rsidRPr="006545E4">
              <w:rPr>
                <w:rFonts w:ascii="Arial" w:hAnsi="Arial" w:cs="Arial"/>
                <w:sz w:val="20"/>
                <w:szCs w:val="20"/>
              </w:rPr>
              <w:t>earner</w:t>
            </w:r>
            <w:r w:rsidR="00A74726">
              <w:rPr>
                <w:rFonts w:ascii="Arial" w:hAnsi="Arial" w:cs="Arial"/>
                <w:sz w:val="20"/>
                <w:szCs w:val="20"/>
              </w:rPr>
              <w:t>s</w:t>
            </w:r>
            <w:r w:rsidRPr="006545E4">
              <w:rPr>
                <w:rFonts w:ascii="Arial" w:hAnsi="Arial" w:cs="Arial"/>
                <w:sz w:val="20"/>
                <w:szCs w:val="20"/>
              </w:rPr>
              <w:t xml:space="preserve"> identify the largest differences between the groups and the conditions. Share the results relating to the CID. </w:t>
            </w:r>
            <w:r w:rsidR="00A74726">
              <w:rPr>
                <w:rFonts w:ascii="Arial" w:hAnsi="Arial" w:cs="Arial"/>
                <w:sz w:val="20"/>
                <w:szCs w:val="20"/>
              </w:rPr>
              <w:t>They should</w:t>
            </w:r>
            <w:r w:rsidRPr="006545E4">
              <w:rPr>
                <w:rFonts w:ascii="Arial" w:hAnsi="Arial" w:cs="Arial"/>
                <w:sz w:val="20"/>
                <w:szCs w:val="20"/>
              </w:rPr>
              <w:t xml:space="preserve"> consider the best way to capture the most important results to aid revision and recall in the future. Negotiate and capture. Compare the results with the class’ predictions and discuss any similarities and differences. </w:t>
            </w:r>
            <w:r w:rsidR="00A74726">
              <w:rPr>
                <w:rFonts w:ascii="Arial" w:hAnsi="Arial" w:cs="Arial"/>
                <w:sz w:val="20"/>
                <w:szCs w:val="20"/>
              </w:rPr>
              <w:t>L</w:t>
            </w:r>
            <w:r w:rsidRPr="006545E4">
              <w:rPr>
                <w:rFonts w:ascii="Arial" w:hAnsi="Arial" w:cs="Arial"/>
                <w:sz w:val="20"/>
                <w:szCs w:val="20"/>
              </w:rPr>
              <w:t xml:space="preserve">earners </w:t>
            </w:r>
            <w:r w:rsidR="00A74726">
              <w:rPr>
                <w:rFonts w:ascii="Arial" w:hAnsi="Arial" w:cs="Arial"/>
                <w:sz w:val="20"/>
                <w:szCs w:val="20"/>
              </w:rPr>
              <w:t>should then</w:t>
            </w:r>
            <w:r w:rsidRPr="006545E4">
              <w:rPr>
                <w:rFonts w:ascii="Arial" w:hAnsi="Arial" w:cs="Arial"/>
                <w:sz w:val="20"/>
                <w:szCs w:val="20"/>
              </w:rPr>
              <w:t xml:space="preserve"> capture Fig. 3 into their own notes.</w:t>
            </w:r>
          </w:p>
          <w:p w14:paraId="5A68F151" w14:textId="2AA2DC75" w:rsidR="00656DF9" w:rsidRPr="006545E4" w:rsidRDefault="00A74726" w:rsidP="00E17531">
            <w:pPr>
              <w:spacing w:before="120" w:after="120"/>
              <w:rPr>
                <w:rFonts w:ascii="Arial" w:hAnsi="Arial" w:cs="Arial"/>
                <w:sz w:val="20"/>
                <w:szCs w:val="20"/>
              </w:rPr>
            </w:pPr>
            <w:r>
              <w:rPr>
                <w:rFonts w:ascii="Arial" w:hAnsi="Arial" w:cs="Arial"/>
                <w:sz w:val="20"/>
                <w:szCs w:val="20"/>
              </w:rPr>
              <w:lastRenderedPageBreak/>
              <w:t>Then</w:t>
            </w:r>
            <w:r w:rsidR="00656DF9" w:rsidRPr="006545E4">
              <w:rPr>
                <w:rFonts w:ascii="Arial" w:hAnsi="Arial" w:cs="Arial"/>
                <w:sz w:val="20"/>
                <w:szCs w:val="20"/>
              </w:rPr>
              <w:t xml:space="preserve"> capture Fig. 4 into their own notes and list a couple of examples of significant and non-significant results regarding the ‘choosing rooms’ experiment and the correlation between the two experiments.</w:t>
            </w:r>
          </w:p>
          <w:p w14:paraId="6FD9EF8D" w14:textId="6CC9D8A1" w:rsidR="00656DF9" w:rsidRPr="006545E4" w:rsidRDefault="00A74726" w:rsidP="00E17531">
            <w:pPr>
              <w:spacing w:before="120" w:after="120"/>
              <w:rPr>
                <w:rFonts w:ascii="Arial" w:hAnsi="Arial" w:cs="Arial"/>
                <w:sz w:val="20"/>
                <w:szCs w:val="20"/>
              </w:rPr>
            </w:pPr>
            <w:r>
              <w:rPr>
                <w:rFonts w:ascii="Arial" w:hAnsi="Arial" w:cs="Arial"/>
                <w:sz w:val="20"/>
                <w:szCs w:val="20"/>
              </w:rPr>
              <w:t>C</w:t>
            </w:r>
            <w:r w:rsidR="00656DF9" w:rsidRPr="006545E4">
              <w:rPr>
                <w:rFonts w:ascii="Arial" w:hAnsi="Arial" w:cs="Arial"/>
                <w:sz w:val="20"/>
                <w:szCs w:val="20"/>
              </w:rPr>
              <w:t>onsider what conclusions they can draw from the findings, regarding levels of trait empathy, levels of administered oxytocin and individual differences.</w:t>
            </w:r>
          </w:p>
        </w:tc>
      </w:tr>
      <w:tr w:rsidR="00656DF9" w:rsidRPr="00656DF9" w14:paraId="6500A890" w14:textId="77777777" w:rsidTr="00400A84">
        <w:tc>
          <w:tcPr>
            <w:tcW w:w="2127" w:type="dxa"/>
            <w:tcBorders>
              <w:top w:val="single" w:sz="4" w:space="0" w:color="E21951"/>
              <w:left w:val="single" w:sz="4" w:space="0" w:color="E21951"/>
              <w:bottom w:val="single" w:sz="4" w:space="0" w:color="E21951"/>
              <w:right w:val="single" w:sz="4" w:space="0" w:color="E21951"/>
            </w:tcBorders>
          </w:tcPr>
          <w:p w14:paraId="7F871AB2" w14:textId="3EF6ABF6" w:rsidR="00656DF9" w:rsidRDefault="00656DF9" w:rsidP="00C640FC">
            <w:pPr>
              <w:rPr>
                <w:rFonts w:ascii="Arial" w:hAnsi="Arial" w:cs="Arial"/>
                <w:iCs/>
                <w:sz w:val="20"/>
                <w:szCs w:val="20"/>
              </w:rPr>
            </w:pPr>
            <w:r w:rsidRPr="00656DF9">
              <w:rPr>
                <w:rFonts w:ascii="Arial" w:hAnsi="Arial" w:cs="Arial"/>
                <w:sz w:val="20"/>
                <w:szCs w:val="20"/>
              </w:rPr>
              <w:lastRenderedPageBreak/>
              <w:t>Perry et al (personal space)</w:t>
            </w:r>
            <w:r w:rsidR="00223B30">
              <w:rPr>
                <w:rFonts w:ascii="Arial" w:hAnsi="Arial" w:cs="Arial"/>
                <w:sz w:val="20"/>
                <w:szCs w:val="20"/>
              </w:rPr>
              <w:t xml:space="preserve"> – evaluation</w:t>
            </w:r>
          </w:p>
          <w:p w14:paraId="3FE83B51" w14:textId="77777777"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2</w:t>
            </w:r>
          </w:p>
          <w:p w14:paraId="4B386599" w14:textId="77777777"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3</w:t>
            </w:r>
          </w:p>
          <w:p w14:paraId="49A62474" w14:textId="58894DEF" w:rsidR="0025548A" w:rsidRPr="00656DF9" w:rsidRDefault="0025548A" w:rsidP="00C640FC">
            <w:pPr>
              <w:spacing w:before="120"/>
              <w:rPr>
                <w:rFonts w:ascii="Arial" w:hAnsi="Arial" w:cs="Arial"/>
                <w:iCs/>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05D150BC" w14:textId="77777777" w:rsidR="00656DF9" w:rsidRPr="00656DF9" w:rsidRDefault="00656DF9" w:rsidP="00656DF9">
            <w:pPr>
              <w:rPr>
                <w:rFonts w:ascii="Arial" w:hAnsi="Arial" w:cs="Arial"/>
                <w:sz w:val="20"/>
                <w:szCs w:val="20"/>
              </w:rPr>
            </w:pPr>
            <w:r w:rsidRPr="00656DF9">
              <w:rPr>
                <w:rFonts w:ascii="Arial" w:hAnsi="Arial" w:cs="Arial"/>
                <w:sz w:val="20"/>
                <w:szCs w:val="20"/>
              </w:rPr>
              <w:t>Learners can identify, describe, explain and evaluate the research conducted by Perry et al on personal space.</w:t>
            </w:r>
          </w:p>
        </w:tc>
        <w:tc>
          <w:tcPr>
            <w:tcW w:w="10200" w:type="dxa"/>
            <w:tcBorders>
              <w:top w:val="single" w:sz="4" w:space="0" w:color="E21951"/>
              <w:left w:val="single" w:sz="4" w:space="0" w:color="E21951"/>
              <w:bottom w:val="single" w:sz="4" w:space="0" w:color="E21951"/>
              <w:right w:val="single" w:sz="4" w:space="0" w:color="E21951"/>
            </w:tcBorders>
          </w:tcPr>
          <w:p w14:paraId="4A12E090" w14:textId="2AF5B6CA" w:rsidR="00656DF9" w:rsidRPr="00656DF9" w:rsidRDefault="00A74726" w:rsidP="00E17531">
            <w:pPr>
              <w:spacing w:after="120"/>
              <w:rPr>
                <w:rFonts w:ascii="Arial" w:hAnsi="Arial" w:cs="Arial"/>
                <w:sz w:val="20"/>
                <w:szCs w:val="20"/>
              </w:rPr>
            </w:pPr>
            <w:r>
              <w:rPr>
                <w:rFonts w:ascii="Arial" w:hAnsi="Arial" w:cs="Arial"/>
                <w:sz w:val="20"/>
                <w:szCs w:val="20"/>
              </w:rPr>
              <w:t>Learners</w:t>
            </w:r>
            <w:r w:rsidR="00656DF9" w:rsidRPr="00656DF9">
              <w:rPr>
                <w:rFonts w:ascii="Arial" w:hAnsi="Arial" w:cs="Arial"/>
                <w:sz w:val="20"/>
                <w:szCs w:val="20"/>
              </w:rPr>
              <w:t xml:space="preserve"> identify as many strengths and weaknesses as they can about the study and share ideas. Ensure they have considered the use of quantitative data and verbally assess their ability to identify appropriate results from the study to illustrate their responses. </w:t>
            </w:r>
            <w:r w:rsidR="0025548A" w:rsidRPr="00656DF9">
              <w:rPr>
                <w:rFonts w:ascii="Arial" w:hAnsi="Arial" w:cs="Arial"/>
                <w:b/>
                <w:bCs/>
                <w:sz w:val="20"/>
                <w:szCs w:val="20"/>
              </w:rPr>
              <w:t>(F)</w:t>
            </w:r>
          </w:p>
          <w:p w14:paraId="4A9C0588" w14:textId="31CBD92F" w:rsidR="00656DF9" w:rsidRPr="00656DF9" w:rsidRDefault="00A74726" w:rsidP="00E17531">
            <w:pPr>
              <w:spacing w:before="120" w:after="120"/>
              <w:rPr>
                <w:rFonts w:ascii="Arial" w:hAnsi="Arial" w:cs="Arial"/>
                <w:sz w:val="20"/>
                <w:szCs w:val="20"/>
              </w:rPr>
            </w:pPr>
            <w:r>
              <w:rPr>
                <w:rFonts w:ascii="Arial" w:hAnsi="Arial" w:cs="Arial"/>
                <w:sz w:val="20"/>
                <w:szCs w:val="20"/>
              </w:rPr>
              <w:t>L</w:t>
            </w:r>
            <w:r w:rsidR="00656DF9" w:rsidRPr="00656DF9">
              <w:rPr>
                <w:rFonts w:ascii="Arial" w:hAnsi="Arial" w:cs="Arial"/>
                <w:sz w:val="20"/>
                <w:szCs w:val="20"/>
              </w:rPr>
              <w:t>earners recall all the other psychometric tests they have covered to date and identify all the similarities and differences between these and the IRI.</w:t>
            </w:r>
          </w:p>
          <w:p w14:paraId="6277F170" w14:textId="65454F7E" w:rsidR="00656DF9" w:rsidRPr="00656DF9" w:rsidRDefault="00656DF9" w:rsidP="00E17531">
            <w:pPr>
              <w:spacing w:before="120" w:after="120"/>
              <w:rPr>
                <w:rFonts w:ascii="Arial" w:hAnsi="Arial" w:cs="Arial"/>
                <w:sz w:val="20"/>
                <w:szCs w:val="20"/>
              </w:rPr>
            </w:pPr>
            <w:r w:rsidRPr="00656DF9">
              <w:rPr>
                <w:rFonts w:ascii="Arial" w:hAnsi="Arial" w:cs="Arial"/>
                <w:sz w:val="20"/>
                <w:szCs w:val="20"/>
              </w:rPr>
              <w:t xml:space="preserve">Learners test each other on their ability to recall the strengths and weaknesses of using psychometric tests in psychological research. </w:t>
            </w:r>
            <w:r w:rsidR="0025548A" w:rsidRPr="00656DF9">
              <w:rPr>
                <w:rFonts w:ascii="Arial" w:hAnsi="Arial" w:cs="Arial"/>
                <w:b/>
                <w:bCs/>
                <w:sz w:val="20"/>
                <w:szCs w:val="20"/>
              </w:rPr>
              <w:t>(F)</w:t>
            </w:r>
          </w:p>
          <w:p w14:paraId="0AE6F33B" w14:textId="6206A6A8" w:rsidR="00656DF9" w:rsidRPr="00656DF9" w:rsidRDefault="00656DF9" w:rsidP="00E17531">
            <w:pPr>
              <w:spacing w:before="120" w:after="120"/>
              <w:rPr>
                <w:rFonts w:ascii="Arial" w:hAnsi="Arial" w:cs="Arial"/>
                <w:sz w:val="20"/>
                <w:szCs w:val="20"/>
              </w:rPr>
            </w:pPr>
            <w:r w:rsidRPr="00656DF9">
              <w:rPr>
                <w:rFonts w:ascii="Arial" w:hAnsi="Arial" w:cs="Arial"/>
                <w:b/>
                <w:bCs/>
                <w:sz w:val="20"/>
                <w:szCs w:val="20"/>
              </w:rPr>
              <w:t xml:space="preserve">Extension </w:t>
            </w:r>
            <w:r w:rsidR="00AD0D6E">
              <w:rPr>
                <w:rFonts w:ascii="Arial" w:hAnsi="Arial" w:cs="Arial"/>
                <w:b/>
                <w:bCs/>
                <w:sz w:val="20"/>
                <w:szCs w:val="20"/>
              </w:rPr>
              <w:t>a</w:t>
            </w:r>
            <w:r w:rsidRPr="00656DF9">
              <w:rPr>
                <w:rFonts w:ascii="Arial" w:hAnsi="Arial" w:cs="Arial"/>
                <w:b/>
                <w:bCs/>
                <w:sz w:val="20"/>
                <w:szCs w:val="20"/>
              </w:rPr>
              <w:t>ctivity:</w:t>
            </w:r>
            <w:r w:rsidRPr="00656DF9">
              <w:rPr>
                <w:rFonts w:ascii="Arial" w:hAnsi="Arial" w:cs="Arial"/>
                <w:sz w:val="20"/>
                <w:szCs w:val="20"/>
              </w:rPr>
              <w:t xml:space="preserve"> </w:t>
            </w:r>
            <w:r w:rsidR="00E17531">
              <w:rPr>
                <w:rFonts w:ascii="Arial" w:hAnsi="Arial" w:cs="Arial"/>
                <w:sz w:val="20"/>
                <w:szCs w:val="20"/>
              </w:rPr>
              <w:t>l</w:t>
            </w:r>
            <w:r w:rsidRPr="00656DF9">
              <w:rPr>
                <w:rFonts w:ascii="Arial" w:hAnsi="Arial" w:cs="Arial"/>
                <w:sz w:val="20"/>
                <w:szCs w:val="20"/>
              </w:rPr>
              <w:t>earners compare these with the use of technical equipment and consider the advantages and disadvantages of using computerised technology against psychometric tests and capture (with appropriate illustrative detail) in their notes.</w:t>
            </w:r>
          </w:p>
          <w:p w14:paraId="026E66FE" w14:textId="2F3AF1A3" w:rsidR="00656DF9" w:rsidRPr="00656DF9" w:rsidRDefault="00A74726" w:rsidP="00E17531">
            <w:pPr>
              <w:spacing w:before="120" w:after="120"/>
              <w:rPr>
                <w:rFonts w:ascii="Arial" w:hAnsi="Arial" w:cs="Arial"/>
                <w:sz w:val="20"/>
                <w:szCs w:val="20"/>
              </w:rPr>
            </w:pPr>
            <w:r>
              <w:rPr>
                <w:rFonts w:ascii="Arial" w:hAnsi="Arial" w:cs="Arial"/>
                <w:sz w:val="20"/>
                <w:szCs w:val="20"/>
              </w:rPr>
              <w:t>L</w:t>
            </w:r>
            <w:r w:rsidR="00656DF9" w:rsidRPr="00656DF9">
              <w:rPr>
                <w:rFonts w:ascii="Arial" w:hAnsi="Arial" w:cs="Arial"/>
                <w:sz w:val="20"/>
                <w:szCs w:val="20"/>
              </w:rPr>
              <w:t>earners consider how useful these findings</w:t>
            </w:r>
            <w:r w:rsidR="00AD0D6E">
              <w:rPr>
                <w:rFonts w:ascii="Arial" w:hAnsi="Arial" w:cs="Arial"/>
                <w:sz w:val="20"/>
                <w:szCs w:val="20"/>
              </w:rPr>
              <w:t xml:space="preserve"> are</w:t>
            </w:r>
            <w:r w:rsidR="00656DF9" w:rsidRPr="00656DF9">
              <w:rPr>
                <w:rFonts w:ascii="Arial" w:hAnsi="Arial" w:cs="Arial"/>
                <w:sz w:val="20"/>
                <w:szCs w:val="20"/>
              </w:rPr>
              <w:t xml:space="preserve"> and whether oxytocin should be administered to individuals struggling with issues relating to social deficits or anxieties and debate and draw conclusions.</w:t>
            </w:r>
          </w:p>
          <w:p w14:paraId="09D900CF" w14:textId="0DD84A9F" w:rsidR="00656DF9" w:rsidRPr="00656DF9" w:rsidRDefault="00656DF9" w:rsidP="00E17531">
            <w:pPr>
              <w:spacing w:before="120"/>
              <w:rPr>
                <w:rFonts w:ascii="Arial" w:hAnsi="Arial" w:cs="Arial"/>
                <w:sz w:val="20"/>
                <w:szCs w:val="20"/>
              </w:rPr>
            </w:pPr>
            <w:r w:rsidRPr="00656DF9">
              <w:rPr>
                <w:rFonts w:ascii="Arial" w:hAnsi="Arial" w:cs="Arial"/>
                <w:b/>
                <w:bCs/>
                <w:sz w:val="20"/>
                <w:szCs w:val="20"/>
              </w:rPr>
              <w:t xml:space="preserve">Extension </w:t>
            </w:r>
            <w:r w:rsidR="00AD0D6E">
              <w:rPr>
                <w:rFonts w:ascii="Arial" w:hAnsi="Arial" w:cs="Arial"/>
                <w:b/>
                <w:bCs/>
                <w:sz w:val="20"/>
                <w:szCs w:val="20"/>
              </w:rPr>
              <w:t>a</w:t>
            </w:r>
            <w:r w:rsidRPr="00656DF9">
              <w:rPr>
                <w:rFonts w:ascii="Arial" w:hAnsi="Arial" w:cs="Arial"/>
                <w:b/>
                <w:bCs/>
                <w:sz w:val="20"/>
                <w:szCs w:val="20"/>
              </w:rPr>
              <w:t>ctivity:</w:t>
            </w:r>
            <w:r w:rsidRPr="00656DF9">
              <w:rPr>
                <w:rFonts w:ascii="Arial" w:hAnsi="Arial" w:cs="Arial"/>
                <w:sz w:val="20"/>
                <w:szCs w:val="20"/>
              </w:rPr>
              <w:t xml:space="preserve"> </w:t>
            </w:r>
            <w:r w:rsidR="00E17531">
              <w:rPr>
                <w:rFonts w:ascii="Arial" w:hAnsi="Arial" w:cs="Arial"/>
                <w:sz w:val="20"/>
                <w:szCs w:val="20"/>
              </w:rPr>
              <w:t>e</w:t>
            </w:r>
            <w:r w:rsidRPr="00656DF9">
              <w:rPr>
                <w:rFonts w:ascii="Arial" w:hAnsi="Arial" w:cs="Arial"/>
                <w:sz w:val="20"/>
                <w:szCs w:val="20"/>
              </w:rPr>
              <w:t>ngage in a discussion of their interpretation of the CID results and suggest ideas of what the researchers could do to further their investigations concerning these.</w:t>
            </w:r>
          </w:p>
        </w:tc>
      </w:tr>
      <w:tr w:rsidR="00656DF9" w:rsidRPr="00656DF9" w14:paraId="5B8F675D" w14:textId="77777777" w:rsidTr="00400A84">
        <w:tc>
          <w:tcPr>
            <w:tcW w:w="2127" w:type="dxa"/>
            <w:tcBorders>
              <w:top w:val="single" w:sz="4" w:space="0" w:color="E21951"/>
              <w:left w:val="single" w:sz="4" w:space="0" w:color="E21951"/>
              <w:bottom w:val="single" w:sz="4" w:space="0" w:color="E21951"/>
              <w:right w:val="single" w:sz="4" w:space="0" w:color="E21951"/>
            </w:tcBorders>
          </w:tcPr>
          <w:p w14:paraId="267FB965" w14:textId="77777777" w:rsidR="00223B30" w:rsidRDefault="00656DF9" w:rsidP="00C640FC">
            <w:pPr>
              <w:rPr>
                <w:rFonts w:ascii="Arial" w:hAnsi="Arial" w:cs="Arial"/>
                <w:iCs/>
                <w:sz w:val="20"/>
                <w:szCs w:val="20"/>
              </w:rPr>
            </w:pPr>
            <w:r w:rsidRPr="00656DF9">
              <w:rPr>
                <w:rFonts w:ascii="Arial" w:hAnsi="Arial" w:cs="Arial"/>
                <w:sz w:val="20"/>
                <w:szCs w:val="20"/>
              </w:rPr>
              <w:t xml:space="preserve">Piliavin et al (subway Samaritans) </w:t>
            </w:r>
            <w:r w:rsidR="00223B30">
              <w:rPr>
                <w:rFonts w:ascii="Arial" w:hAnsi="Arial" w:cs="Arial"/>
                <w:iCs/>
                <w:sz w:val="20"/>
                <w:szCs w:val="20"/>
              </w:rPr>
              <w:t>– i</w:t>
            </w:r>
            <w:r w:rsidR="00223B30" w:rsidRPr="00A677D0">
              <w:rPr>
                <w:rFonts w:ascii="Arial" w:hAnsi="Arial" w:cs="Arial"/>
                <w:iCs/>
                <w:sz w:val="20"/>
                <w:szCs w:val="20"/>
              </w:rPr>
              <w:t>ntroduction</w:t>
            </w:r>
          </w:p>
          <w:p w14:paraId="0B59C849" w14:textId="0469D0A2" w:rsidR="00656DF9" w:rsidRPr="00656DF9" w:rsidRDefault="0025548A" w:rsidP="00C640FC">
            <w:pPr>
              <w:spacing w:before="120"/>
              <w:rPr>
                <w:rFonts w:ascii="Arial" w:hAnsi="Arial" w:cs="Arial"/>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0E654003" w14:textId="77777777" w:rsidR="00656DF9" w:rsidRPr="00656DF9" w:rsidRDefault="00656DF9" w:rsidP="00C640FC">
            <w:pPr>
              <w:widowControl w:val="0"/>
              <w:autoSpaceDE w:val="0"/>
              <w:autoSpaceDN w:val="0"/>
              <w:adjustRightInd w:val="0"/>
              <w:rPr>
                <w:rFonts w:ascii="Arial" w:hAnsi="Arial" w:cs="Arial"/>
                <w:sz w:val="20"/>
                <w:szCs w:val="20"/>
              </w:rPr>
            </w:pPr>
            <w:r w:rsidRPr="00656DF9">
              <w:rPr>
                <w:rFonts w:ascii="Arial" w:hAnsi="Arial" w:cs="Arial"/>
                <w:sz w:val="20"/>
                <w:szCs w:val="20"/>
              </w:rPr>
              <w:t xml:space="preserve">Learners </w:t>
            </w:r>
            <w:r w:rsidRPr="00656DF9">
              <w:rPr>
                <w:rFonts w:ascii="Arial" w:hAnsi="Arial" w:cs="Arial"/>
                <w:sz w:val="20"/>
                <w:szCs w:val="20"/>
                <w:lang w:val="en-US"/>
              </w:rPr>
              <w:t>can</w:t>
            </w:r>
            <w:r w:rsidRPr="00656DF9">
              <w:rPr>
                <w:rFonts w:ascii="Arial" w:hAnsi="Arial" w:cs="Arial"/>
                <w:sz w:val="20"/>
                <w:szCs w:val="20"/>
              </w:rPr>
              <w:t xml:space="preserve"> recognise and appreciate the factors that encourage/ discourage helping behaviour.</w:t>
            </w:r>
          </w:p>
          <w:p w14:paraId="2EB74C95" w14:textId="77777777" w:rsidR="00656DF9" w:rsidRPr="00656DF9" w:rsidRDefault="00656DF9" w:rsidP="00C640FC">
            <w:pPr>
              <w:spacing w:before="120"/>
              <w:rPr>
                <w:rFonts w:ascii="Arial" w:hAnsi="Arial" w:cs="Arial"/>
                <w:sz w:val="20"/>
                <w:szCs w:val="20"/>
              </w:rPr>
            </w:pPr>
            <w:r w:rsidRPr="00656DF9">
              <w:rPr>
                <w:rFonts w:ascii="Arial" w:hAnsi="Arial" w:cs="Arial"/>
                <w:sz w:val="20"/>
                <w:szCs w:val="20"/>
              </w:rPr>
              <w:t>Learners can describe and explain the background to the study and the key terms associated with it.</w:t>
            </w:r>
          </w:p>
        </w:tc>
        <w:tc>
          <w:tcPr>
            <w:tcW w:w="10200" w:type="dxa"/>
            <w:tcBorders>
              <w:top w:val="single" w:sz="4" w:space="0" w:color="E21951"/>
              <w:left w:val="single" w:sz="4" w:space="0" w:color="E21951"/>
              <w:bottom w:val="single" w:sz="4" w:space="0" w:color="E21951"/>
              <w:right w:val="single" w:sz="4" w:space="0" w:color="E21951"/>
            </w:tcBorders>
          </w:tcPr>
          <w:p w14:paraId="4901CF23" w14:textId="032F6944" w:rsidR="00656DF9" w:rsidRPr="00B0374C" w:rsidRDefault="00656DF9" w:rsidP="00B0374C">
            <w:pPr>
              <w:spacing w:after="120"/>
              <w:rPr>
                <w:rFonts w:ascii="Arial" w:hAnsi="Arial" w:cs="Arial"/>
                <w:color w:val="4B4B4B"/>
                <w:sz w:val="20"/>
                <w:szCs w:val="20"/>
              </w:rPr>
            </w:pPr>
            <w:r w:rsidRPr="006545E4">
              <w:rPr>
                <w:rFonts w:ascii="Arial" w:hAnsi="Arial" w:cs="Arial"/>
                <w:sz w:val="20"/>
                <w:szCs w:val="20"/>
              </w:rPr>
              <w:t xml:space="preserve">Learners consider the factors that might encourage/discourage helping behaviour from their experience and list. Ask them to consider some local/international charitable appeals and consider which they think are the most effective and why – again, list down the attributes of the successful appeals. </w:t>
            </w:r>
            <w:r w:rsidRPr="006545E4">
              <w:rPr>
                <w:rFonts w:ascii="Arial" w:hAnsi="Arial" w:cs="Arial"/>
                <w:sz w:val="20"/>
                <w:szCs w:val="20"/>
                <w:lang w:val="en-US"/>
              </w:rPr>
              <w:t>Different a</w:t>
            </w:r>
            <w:r w:rsidRPr="006545E4">
              <w:rPr>
                <w:rFonts w:ascii="Arial" w:hAnsi="Arial" w:cs="Arial"/>
                <w:sz w:val="20"/>
                <w:szCs w:val="20"/>
              </w:rPr>
              <w:t>ctivities on altruism</w:t>
            </w:r>
            <w:r w:rsidRPr="006545E4">
              <w:rPr>
                <w:rFonts w:ascii="Arial" w:hAnsi="Arial" w:cs="Arial"/>
                <w:sz w:val="20"/>
                <w:szCs w:val="20"/>
                <w:lang w:val="en-US"/>
              </w:rPr>
              <w:t xml:space="preserve"> can be accessed at</w:t>
            </w:r>
            <w:r w:rsidR="001448D4">
              <w:rPr>
                <w:rFonts w:ascii="Arial" w:hAnsi="Arial" w:cs="Arial"/>
                <w:sz w:val="20"/>
                <w:szCs w:val="20"/>
                <w:lang w:val="en-US"/>
              </w:rPr>
              <w:t>:</w:t>
            </w:r>
            <w:r w:rsidRPr="006545E4">
              <w:rPr>
                <w:rFonts w:ascii="Arial" w:hAnsi="Arial" w:cs="Arial"/>
                <w:sz w:val="20"/>
                <w:szCs w:val="20"/>
                <w:lang w:val="en-US"/>
              </w:rPr>
              <w:t xml:space="preserve"> </w:t>
            </w:r>
            <w:hyperlink r:id="rId152" w:history="1">
              <w:r w:rsidR="00B0374C" w:rsidRPr="00B0374C">
                <w:rPr>
                  <w:rStyle w:val="Hyperlink"/>
                  <w:rFonts w:ascii="Arial" w:hAnsi="Arial" w:cs="Arial"/>
                  <w:color w:val="4B4B4B"/>
                  <w:sz w:val="20"/>
                  <w:szCs w:val="20"/>
                </w:rPr>
                <w:t>www.psychlotron.org.uk/resources/social/AQA_A2_altruism_discussionstim.pdf</w:t>
              </w:r>
            </w:hyperlink>
            <w:r w:rsidRPr="00B0374C">
              <w:rPr>
                <w:rFonts w:ascii="Arial" w:hAnsi="Arial" w:cs="Arial"/>
                <w:color w:val="4B4B4B"/>
                <w:sz w:val="20"/>
                <w:szCs w:val="20"/>
                <w:lang w:val="en-US"/>
              </w:rPr>
              <w:t xml:space="preserve"> </w:t>
            </w:r>
            <w:r w:rsidRPr="006545E4">
              <w:rPr>
                <w:rFonts w:ascii="Arial" w:hAnsi="Arial" w:cs="Arial"/>
                <w:sz w:val="20"/>
                <w:szCs w:val="20"/>
                <w:lang w:val="en-US"/>
              </w:rPr>
              <w:t xml:space="preserve">and </w:t>
            </w:r>
            <w:hyperlink r:id="rId153" w:history="1">
              <w:r w:rsidR="00B0374C" w:rsidRPr="00B0374C">
                <w:rPr>
                  <w:rStyle w:val="Hyperlink"/>
                  <w:rFonts w:ascii="Arial" w:hAnsi="Arial" w:cs="Arial"/>
                  <w:color w:val="4B4B4B"/>
                  <w:sz w:val="20"/>
                  <w:szCs w:val="20"/>
                </w:rPr>
                <w:t>www.psychlotron.org.uk/resources/social/A2_AQA_altruism_bystandersituations.pdf</w:t>
              </w:r>
            </w:hyperlink>
          </w:p>
          <w:p w14:paraId="3B5AC30D" w14:textId="4CE6067B" w:rsidR="00656DF9" w:rsidRPr="006545E4" w:rsidRDefault="00A74726" w:rsidP="00B0374C">
            <w:pPr>
              <w:spacing w:before="120" w:after="120"/>
              <w:rPr>
                <w:rFonts w:ascii="Arial" w:hAnsi="Arial" w:cs="Arial"/>
                <w:sz w:val="20"/>
                <w:szCs w:val="20"/>
              </w:rPr>
            </w:pPr>
            <w:r>
              <w:rPr>
                <w:rFonts w:ascii="Arial" w:hAnsi="Arial" w:cs="Arial"/>
                <w:color w:val="000000"/>
                <w:sz w:val="20"/>
                <w:szCs w:val="20"/>
                <w:lang w:val="en-US"/>
              </w:rPr>
              <w:t>L</w:t>
            </w:r>
            <w:r w:rsidR="00656DF9" w:rsidRPr="006545E4">
              <w:rPr>
                <w:rFonts w:ascii="Arial" w:hAnsi="Arial" w:cs="Arial"/>
                <w:sz w:val="20"/>
                <w:szCs w:val="20"/>
              </w:rPr>
              <w:t>earners look up or find and read through a recent article available at</w:t>
            </w:r>
            <w:r w:rsidR="001448D4">
              <w:rPr>
                <w:rFonts w:ascii="Arial" w:hAnsi="Arial" w:cs="Arial"/>
                <w:sz w:val="20"/>
                <w:szCs w:val="20"/>
              </w:rPr>
              <w:t>:</w:t>
            </w:r>
            <w:r w:rsidR="00656DF9" w:rsidRPr="006545E4">
              <w:rPr>
                <w:rFonts w:ascii="Arial" w:hAnsi="Arial" w:cs="Arial"/>
                <w:sz w:val="20"/>
                <w:szCs w:val="20"/>
              </w:rPr>
              <w:t xml:space="preserve"> </w:t>
            </w:r>
            <w:hyperlink r:id="rId154" w:history="1">
              <w:r w:rsidR="00656DF9" w:rsidRPr="00B0374C">
                <w:rPr>
                  <w:rFonts w:ascii="Arial" w:hAnsi="Arial" w:cs="Arial"/>
                  <w:color w:val="4B4B4B"/>
                  <w:sz w:val="20"/>
                  <w:szCs w:val="20"/>
                  <w:u w:val="single"/>
                </w:rPr>
                <w:t>https://slate.com/human-interest/2015/07/i-was-attacked-on-the-d-c-metro-no-one-helped-me.html</w:t>
              </w:r>
            </w:hyperlink>
            <w:r w:rsidR="00656DF9" w:rsidRPr="00B0374C">
              <w:rPr>
                <w:rFonts w:ascii="Arial" w:hAnsi="Arial" w:cs="Arial"/>
                <w:color w:val="4B4B4B"/>
                <w:sz w:val="20"/>
                <w:szCs w:val="20"/>
              </w:rPr>
              <w:t xml:space="preserve"> </w:t>
            </w:r>
            <w:r w:rsidR="00656DF9" w:rsidRPr="006545E4">
              <w:rPr>
                <w:rFonts w:ascii="Arial" w:hAnsi="Arial" w:cs="Arial"/>
                <w:sz w:val="20"/>
                <w:szCs w:val="20"/>
              </w:rPr>
              <w:t>and identify possible reasons for helping or not helping in such circumstances. Again, consider what factors might have made the bystanders responses different.</w:t>
            </w:r>
            <w:r w:rsidR="0025548A" w:rsidRPr="006545E4">
              <w:rPr>
                <w:rFonts w:ascii="Arial" w:hAnsi="Arial" w:cs="Arial"/>
                <w:b/>
                <w:bCs/>
                <w:sz w:val="20"/>
                <w:szCs w:val="20"/>
              </w:rPr>
              <w:t xml:space="preserve"> (I)</w:t>
            </w:r>
          </w:p>
          <w:p w14:paraId="376706A1" w14:textId="71AC033E" w:rsidR="00656DF9" w:rsidRPr="006545E4" w:rsidRDefault="00656DF9" w:rsidP="00B0374C">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Learner</w:t>
            </w:r>
            <w:r w:rsidR="00B0374C">
              <w:rPr>
                <w:rFonts w:ascii="Arial" w:hAnsi="Arial" w:cs="Arial"/>
                <w:color w:val="000000"/>
                <w:sz w:val="20"/>
                <w:szCs w:val="20"/>
                <w:lang w:val="en-US"/>
              </w:rPr>
              <w:t>s give</w:t>
            </w:r>
            <w:r w:rsidRPr="006545E4">
              <w:rPr>
                <w:rFonts w:ascii="Arial" w:hAnsi="Arial" w:cs="Arial"/>
                <w:color w:val="000000"/>
                <w:sz w:val="20"/>
                <w:szCs w:val="20"/>
                <w:lang w:val="en-US"/>
              </w:rPr>
              <w:t xml:space="preserve"> presentation</w:t>
            </w:r>
            <w:r w:rsidR="00B0374C">
              <w:rPr>
                <w:rFonts w:ascii="Arial" w:hAnsi="Arial" w:cs="Arial"/>
                <w:color w:val="000000"/>
                <w:sz w:val="20"/>
                <w:szCs w:val="20"/>
                <w:lang w:val="en-US"/>
              </w:rPr>
              <w:t>s</w:t>
            </w:r>
            <w:r w:rsidRPr="006545E4">
              <w:rPr>
                <w:rFonts w:ascii="Arial" w:hAnsi="Arial" w:cs="Arial"/>
                <w:color w:val="000000"/>
                <w:sz w:val="20"/>
                <w:szCs w:val="20"/>
                <w:lang w:val="en-US"/>
              </w:rPr>
              <w:t xml:space="preserve"> on the murder of Kitty Genovese which is critiqued by peers. </w:t>
            </w:r>
            <w:r w:rsidR="0025548A" w:rsidRPr="006545E4">
              <w:rPr>
                <w:rFonts w:ascii="Arial" w:hAnsi="Arial" w:cs="Arial"/>
                <w:b/>
                <w:bCs/>
                <w:color w:val="000000"/>
                <w:sz w:val="20"/>
                <w:szCs w:val="20"/>
                <w:lang w:val="en-US"/>
              </w:rPr>
              <w:t>(I</w:t>
            </w:r>
            <w:r w:rsidR="0025548A">
              <w:rPr>
                <w:rFonts w:ascii="Arial" w:hAnsi="Arial" w:cs="Arial"/>
                <w:b/>
                <w:bCs/>
                <w:color w:val="000000"/>
                <w:sz w:val="20"/>
                <w:szCs w:val="20"/>
                <w:lang w:val="en-US"/>
              </w:rPr>
              <w:t>)(</w:t>
            </w:r>
            <w:r w:rsidR="0025548A" w:rsidRPr="006545E4">
              <w:rPr>
                <w:rFonts w:ascii="Arial" w:hAnsi="Arial" w:cs="Arial"/>
                <w:b/>
                <w:bCs/>
                <w:color w:val="000000"/>
                <w:sz w:val="20"/>
                <w:szCs w:val="20"/>
                <w:lang w:val="en-US"/>
              </w:rPr>
              <w:t>F)</w:t>
            </w:r>
          </w:p>
          <w:p w14:paraId="0ED54793" w14:textId="108773B1" w:rsidR="003E7B2B" w:rsidRDefault="00656DF9" w:rsidP="00B0374C">
            <w:pPr>
              <w:spacing w:before="120" w:after="120"/>
              <w:rPr>
                <w:rFonts w:ascii="Arial" w:hAnsi="Arial" w:cs="Arial"/>
                <w:sz w:val="20"/>
                <w:szCs w:val="20"/>
                <w:lang w:val="en-US"/>
              </w:rPr>
            </w:pPr>
            <w:r w:rsidRPr="006545E4">
              <w:rPr>
                <w:rFonts w:ascii="Arial" w:hAnsi="Arial" w:cs="Arial"/>
                <w:sz w:val="20"/>
                <w:szCs w:val="20"/>
              </w:rPr>
              <w:t xml:space="preserve">Share an </w:t>
            </w:r>
            <w:r w:rsidR="003E7B2B">
              <w:rPr>
                <w:rFonts w:ascii="Arial" w:hAnsi="Arial" w:cs="Arial"/>
                <w:sz w:val="20"/>
                <w:szCs w:val="20"/>
                <w:lang w:val="en-US"/>
              </w:rPr>
              <w:t xml:space="preserve">extract from an </w:t>
            </w:r>
            <w:r w:rsidRPr="006545E4">
              <w:rPr>
                <w:rFonts w:ascii="Arial" w:hAnsi="Arial" w:cs="Arial"/>
                <w:sz w:val="20"/>
                <w:szCs w:val="20"/>
              </w:rPr>
              <w:t xml:space="preserve">article </w:t>
            </w:r>
            <w:r w:rsidR="00E67464">
              <w:rPr>
                <w:rFonts w:ascii="Arial" w:hAnsi="Arial" w:cs="Arial"/>
                <w:sz w:val="20"/>
                <w:szCs w:val="20"/>
                <w:lang w:val="en-US"/>
              </w:rPr>
              <w:t xml:space="preserve">in the New York Times </w:t>
            </w:r>
            <w:r w:rsidRPr="006545E4">
              <w:rPr>
                <w:rFonts w:ascii="Arial" w:hAnsi="Arial" w:cs="Arial"/>
                <w:sz w:val="20"/>
                <w:szCs w:val="20"/>
              </w:rPr>
              <w:t xml:space="preserve">available </w:t>
            </w:r>
            <w:r w:rsidR="003E7B2B">
              <w:rPr>
                <w:rFonts w:ascii="Arial" w:hAnsi="Arial" w:cs="Arial"/>
                <w:sz w:val="20"/>
                <w:szCs w:val="20"/>
                <w:lang w:val="en-US"/>
              </w:rPr>
              <w:t xml:space="preserve">at: </w:t>
            </w:r>
            <w:hyperlink r:id="rId155" w:history="1">
              <w:r w:rsidR="00E67464" w:rsidRPr="00B0374C">
                <w:rPr>
                  <w:rStyle w:val="Hyperlink"/>
                  <w:rFonts w:ascii="Arial" w:hAnsi="Arial" w:cs="Arial"/>
                  <w:color w:val="4B4B4B"/>
                  <w:sz w:val="20"/>
                  <w:szCs w:val="20"/>
                  <w:lang w:val="en-US"/>
                </w:rPr>
                <w:t>https://drive.google.com/file/d/1jUdnVJdV81Bzn2LTfpWjx2sp0NfWRJfK/view?usp=sharing</w:t>
              </w:r>
            </w:hyperlink>
          </w:p>
          <w:p w14:paraId="7B890C1E" w14:textId="6AA25252" w:rsidR="00656DF9" w:rsidRPr="006545E4" w:rsidRDefault="00656DF9" w:rsidP="00B0374C">
            <w:pPr>
              <w:spacing w:before="120" w:after="120"/>
              <w:rPr>
                <w:rFonts w:ascii="Arial" w:hAnsi="Arial" w:cs="Arial"/>
                <w:sz w:val="20"/>
                <w:szCs w:val="20"/>
              </w:rPr>
            </w:pPr>
            <w:r w:rsidRPr="006545E4">
              <w:rPr>
                <w:rFonts w:ascii="Arial" w:hAnsi="Arial" w:cs="Arial"/>
                <w:sz w:val="20"/>
                <w:szCs w:val="20"/>
              </w:rPr>
              <w:lastRenderedPageBreak/>
              <w:t xml:space="preserve">based on the murder of Kitty Genovese and </w:t>
            </w:r>
            <w:r w:rsidRPr="006545E4">
              <w:rPr>
                <w:rFonts w:ascii="Arial" w:hAnsi="Arial" w:cs="Arial"/>
                <w:sz w:val="20"/>
                <w:szCs w:val="20"/>
                <w:shd w:val="clear" w:color="auto" w:fill="FCFCFC"/>
              </w:rPr>
              <w:t>learners</w:t>
            </w:r>
            <w:r w:rsidRPr="006545E4">
              <w:rPr>
                <w:rFonts w:ascii="Arial" w:hAnsi="Arial" w:cs="Arial"/>
                <w:sz w:val="20"/>
                <w:szCs w:val="20"/>
              </w:rPr>
              <w:t xml:space="preserve"> identify all the features of the story that might have encouraged/discouraged intervention (and what types of intervention) that might have saved Kitt</w:t>
            </w:r>
            <w:r w:rsidR="00573EB9" w:rsidRPr="006545E4">
              <w:rPr>
                <w:rFonts w:ascii="Arial" w:hAnsi="Arial" w:cs="Arial"/>
                <w:sz w:val="20"/>
                <w:szCs w:val="20"/>
              </w:rPr>
              <w:t>y</w:t>
            </w:r>
            <w:r w:rsidRPr="006545E4">
              <w:rPr>
                <w:rFonts w:ascii="Arial" w:hAnsi="Arial" w:cs="Arial"/>
                <w:sz w:val="20"/>
                <w:szCs w:val="20"/>
              </w:rPr>
              <w:t>.</w:t>
            </w:r>
          </w:p>
          <w:p w14:paraId="2AD5F985" w14:textId="2F93800B" w:rsidR="00656DF9" w:rsidRPr="006545E4" w:rsidRDefault="00656DF9" w:rsidP="00B0374C">
            <w:pPr>
              <w:spacing w:before="120" w:after="120"/>
              <w:rPr>
                <w:rFonts w:ascii="Arial" w:hAnsi="Arial" w:cs="Arial"/>
                <w:sz w:val="20"/>
                <w:szCs w:val="20"/>
              </w:rPr>
            </w:pPr>
            <w:r w:rsidRPr="006545E4">
              <w:rPr>
                <w:rFonts w:ascii="Arial" w:hAnsi="Arial" w:cs="Arial"/>
                <w:sz w:val="20"/>
                <w:szCs w:val="20"/>
              </w:rPr>
              <w:t>Share the video demonstrating the bystander effect available at</w:t>
            </w:r>
            <w:r w:rsidR="001448D4">
              <w:rPr>
                <w:rFonts w:ascii="Arial" w:hAnsi="Arial" w:cs="Arial"/>
                <w:sz w:val="20"/>
                <w:szCs w:val="20"/>
              </w:rPr>
              <w:t>:</w:t>
            </w:r>
            <w:r w:rsidRPr="006545E4">
              <w:rPr>
                <w:rFonts w:ascii="Arial" w:hAnsi="Arial" w:cs="Arial"/>
                <w:sz w:val="20"/>
                <w:szCs w:val="20"/>
              </w:rPr>
              <w:t xml:space="preserve"> </w:t>
            </w:r>
            <w:hyperlink r:id="rId156" w:history="1">
              <w:r w:rsidR="00B221AA" w:rsidRPr="00B0374C">
                <w:rPr>
                  <w:rFonts w:ascii="Arial" w:hAnsi="Arial" w:cs="Arial"/>
                  <w:color w:val="4B4B4B"/>
                  <w:sz w:val="20"/>
                  <w:szCs w:val="20"/>
                  <w:u w:val="single"/>
                </w:rPr>
                <w:t>www.</w:t>
              </w:r>
              <w:r w:rsidRPr="00B0374C">
                <w:rPr>
                  <w:rFonts w:ascii="Arial" w:hAnsi="Arial" w:cs="Arial"/>
                  <w:color w:val="4B4B4B"/>
                  <w:sz w:val="20"/>
                  <w:szCs w:val="20"/>
                  <w:u w:val="single"/>
                </w:rPr>
                <w:t>youtube.com/watch?v=z4S1LLrSzVE</w:t>
              </w:r>
            </w:hyperlink>
            <w:r w:rsidRPr="00B0374C">
              <w:rPr>
                <w:rFonts w:ascii="Arial" w:hAnsi="Arial" w:cs="Arial"/>
                <w:color w:val="4B4B4B"/>
                <w:sz w:val="20"/>
                <w:szCs w:val="20"/>
              </w:rPr>
              <w:t xml:space="preserve"> </w:t>
            </w:r>
            <w:r w:rsidRPr="006545E4">
              <w:rPr>
                <w:rFonts w:ascii="Arial" w:hAnsi="Arial" w:cs="Arial"/>
                <w:sz w:val="20"/>
                <w:szCs w:val="20"/>
              </w:rPr>
              <w:t xml:space="preserve">without the potential aspect of ‘danger to self’ and ask </w:t>
            </w:r>
            <w:r w:rsidR="00A74726">
              <w:rPr>
                <w:rFonts w:ascii="Arial" w:hAnsi="Arial" w:cs="Arial"/>
                <w:sz w:val="20"/>
                <w:szCs w:val="20"/>
              </w:rPr>
              <w:t>learners</w:t>
            </w:r>
            <w:r w:rsidRPr="006545E4">
              <w:rPr>
                <w:rFonts w:ascii="Arial" w:hAnsi="Arial" w:cs="Arial"/>
                <w:sz w:val="20"/>
                <w:szCs w:val="20"/>
              </w:rPr>
              <w:t xml:space="preserve"> to comment on reasons for bystander apathy and helping behaviour. Learners create a table in their notes for costs and rewards for helping and not helping. Start creating a glossary of ‘Key Terms’ relating to this study.</w:t>
            </w:r>
          </w:p>
          <w:p w14:paraId="3372F0DF" w14:textId="48A3EAEE" w:rsidR="00656DF9" w:rsidRPr="006545E4" w:rsidRDefault="00656DF9" w:rsidP="00B0374C">
            <w:pPr>
              <w:spacing w:before="120"/>
              <w:rPr>
                <w:rFonts w:ascii="Arial" w:hAnsi="Arial" w:cs="Arial"/>
                <w:color w:val="000000" w:themeColor="text1"/>
                <w:sz w:val="20"/>
                <w:szCs w:val="20"/>
              </w:rPr>
            </w:pPr>
            <w:r w:rsidRPr="006545E4">
              <w:rPr>
                <w:rFonts w:ascii="Arial" w:hAnsi="Arial" w:cs="Arial"/>
                <w:sz w:val="20"/>
                <w:szCs w:val="20"/>
              </w:rPr>
              <w:t>Explain the impact of the murder on social psychologists and show a video clip of a rendition of the Darley and Latane’s ‘smoke filled room’ study at</w:t>
            </w:r>
            <w:r w:rsidR="001448D4">
              <w:rPr>
                <w:rFonts w:ascii="Arial" w:hAnsi="Arial" w:cs="Arial"/>
                <w:sz w:val="20"/>
                <w:szCs w:val="20"/>
              </w:rPr>
              <w:t>:</w:t>
            </w:r>
            <w:r w:rsidRPr="006545E4">
              <w:rPr>
                <w:rFonts w:ascii="Arial" w:hAnsi="Arial" w:cs="Arial"/>
                <w:sz w:val="20"/>
                <w:szCs w:val="20"/>
              </w:rPr>
              <w:t xml:space="preserve"> </w:t>
            </w:r>
            <w:hyperlink r:id="rId157" w:history="1">
              <w:r w:rsidR="00B221AA" w:rsidRPr="00B0374C">
                <w:rPr>
                  <w:rFonts w:ascii="Arial" w:hAnsi="Arial" w:cs="Arial"/>
                  <w:color w:val="4B4B4B"/>
                  <w:sz w:val="20"/>
                  <w:szCs w:val="20"/>
                  <w:u w:val="single"/>
                </w:rPr>
                <w:t>www.</w:t>
              </w:r>
              <w:r w:rsidRPr="00B0374C">
                <w:rPr>
                  <w:rFonts w:ascii="Arial" w:hAnsi="Arial" w:cs="Arial"/>
                  <w:color w:val="4B4B4B"/>
                  <w:sz w:val="20"/>
                  <w:szCs w:val="20"/>
                  <w:u w:val="single"/>
                </w:rPr>
                <w:t>youtube.com/watch?v=KE5YwN4NW5o</w:t>
              </w:r>
            </w:hyperlink>
            <w:r w:rsidRPr="006545E4">
              <w:rPr>
                <w:rFonts w:ascii="Arial" w:hAnsi="Arial" w:cs="Arial"/>
                <w:sz w:val="20"/>
                <w:szCs w:val="20"/>
              </w:rPr>
              <w:t xml:space="preserve"> and attempts made to explore diffusion of responsibility, bystander apathy and pluralistic ignorance under laboratory conditions </w:t>
            </w:r>
            <w:r w:rsidRPr="006545E4">
              <w:rPr>
                <w:rFonts w:ascii="Arial" w:hAnsi="Arial" w:cs="Arial"/>
                <w:color w:val="000000" w:themeColor="text1"/>
                <w:sz w:val="20"/>
                <w:szCs w:val="20"/>
              </w:rPr>
              <w:t>and add the concepts to their glossary of key terms.</w:t>
            </w:r>
          </w:p>
        </w:tc>
      </w:tr>
      <w:tr w:rsidR="00656DF9" w:rsidRPr="00656DF9" w14:paraId="310A18E9" w14:textId="77777777" w:rsidTr="00400A84">
        <w:tc>
          <w:tcPr>
            <w:tcW w:w="2127" w:type="dxa"/>
            <w:tcBorders>
              <w:top w:val="single" w:sz="4" w:space="0" w:color="E21951"/>
              <w:left w:val="single" w:sz="4" w:space="0" w:color="E21951"/>
              <w:bottom w:val="single" w:sz="4" w:space="0" w:color="E21951"/>
              <w:right w:val="single" w:sz="4" w:space="0" w:color="E21951"/>
            </w:tcBorders>
          </w:tcPr>
          <w:p w14:paraId="59402FAA" w14:textId="39DA5B34" w:rsidR="00656DF9" w:rsidRPr="00656DF9" w:rsidRDefault="00656DF9" w:rsidP="00C640FC">
            <w:pPr>
              <w:rPr>
                <w:rFonts w:ascii="Arial" w:hAnsi="Arial" w:cs="Arial"/>
                <w:sz w:val="20"/>
                <w:szCs w:val="20"/>
              </w:rPr>
            </w:pPr>
            <w:r w:rsidRPr="00656DF9">
              <w:rPr>
                <w:rFonts w:ascii="Arial" w:hAnsi="Arial" w:cs="Arial"/>
                <w:sz w:val="20"/>
                <w:szCs w:val="20"/>
              </w:rPr>
              <w:lastRenderedPageBreak/>
              <w:t xml:space="preserve">Piliavin et al (subway Samaritans) </w:t>
            </w:r>
            <w:r w:rsidR="00223B30">
              <w:rPr>
                <w:rFonts w:ascii="Arial" w:hAnsi="Arial" w:cs="Arial"/>
                <w:sz w:val="20"/>
                <w:szCs w:val="20"/>
              </w:rPr>
              <w:t>– the study</w:t>
            </w:r>
          </w:p>
          <w:p w14:paraId="59AA02A7" w14:textId="3D0192A4"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3</w:t>
            </w:r>
          </w:p>
          <w:p w14:paraId="0E7175BC" w14:textId="245C8300" w:rsidR="00656DF9" w:rsidRPr="00656DF9" w:rsidRDefault="0025548A" w:rsidP="00C640FC">
            <w:pPr>
              <w:spacing w:before="120"/>
              <w:rPr>
                <w:rFonts w:ascii="Arial" w:hAnsi="Arial" w:cs="Arial"/>
                <w:i/>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31BE7322" w14:textId="77777777" w:rsidR="00656DF9" w:rsidRPr="00656DF9" w:rsidRDefault="00656DF9" w:rsidP="00C640FC">
            <w:pPr>
              <w:rPr>
                <w:rFonts w:ascii="Arial" w:hAnsi="Arial" w:cs="Arial"/>
                <w:sz w:val="20"/>
                <w:szCs w:val="20"/>
              </w:rPr>
            </w:pPr>
            <w:r w:rsidRPr="00656DF9">
              <w:rPr>
                <w:rFonts w:ascii="Arial" w:hAnsi="Arial" w:cs="Arial"/>
                <w:sz w:val="20"/>
                <w:szCs w:val="20"/>
              </w:rPr>
              <w:t>Learners can describe and explain the background, the key terms, the sample, method and the findings of the study.</w:t>
            </w:r>
          </w:p>
          <w:p w14:paraId="0CDE0D8D" w14:textId="77777777" w:rsidR="00656DF9" w:rsidRPr="00656DF9" w:rsidRDefault="00656DF9" w:rsidP="00C640FC">
            <w:pPr>
              <w:spacing w:before="120"/>
              <w:rPr>
                <w:rFonts w:ascii="Arial" w:hAnsi="Arial" w:cs="Arial"/>
                <w:sz w:val="20"/>
                <w:szCs w:val="20"/>
              </w:rPr>
            </w:pPr>
            <w:r w:rsidRPr="00656DF9">
              <w:rPr>
                <w:rFonts w:ascii="Arial" w:hAnsi="Arial" w:cs="Arial"/>
                <w:sz w:val="20"/>
                <w:szCs w:val="20"/>
              </w:rPr>
              <w:t>Learners can describe and explain the explanations of the findings of the study and can apply them to novel situations.</w:t>
            </w:r>
          </w:p>
          <w:p w14:paraId="3964D77E" w14:textId="77777777" w:rsidR="00656DF9" w:rsidRPr="00656DF9" w:rsidRDefault="00656DF9" w:rsidP="00C640FC">
            <w:pPr>
              <w:spacing w:before="120"/>
              <w:rPr>
                <w:rFonts w:ascii="Arial" w:hAnsi="Arial" w:cs="Arial"/>
                <w:sz w:val="20"/>
                <w:szCs w:val="20"/>
              </w:rPr>
            </w:pPr>
            <w:r w:rsidRPr="00656DF9">
              <w:rPr>
                <w:rFonts w:ascii="Arial" w:hAnsi="Arial" w:cs="Arial"/>
                <w:sz w:val="20"/>
                <w:szCs w:val="20"/>
              </w:rPr>
              <w:t>Learners understand and can explain and apply the Arousal: Cost/Reward Model to novel situations.</w:t>
            </w:r>
          </w:p>
        </w:tc>
        <w:tc>
          <w:tcPr>
            <w:tcW w:w="10200" w:type="dxa"/>
            <w:tcBorders>
              <w:top w:val="single" w:sz="4" w:space="0" w:color="E21951"/>
              <w:left w:val="single" w:sz="4" w:space="0" w:color="E21951"/>
              <w:bottom w:val="single" w:sz="4" w:space="0" w:color="E21951"/>
              <w:right w:val="single" w:sz="4" w:space="0" w:color="E21951"/>
            </w:tcBorders>
          </w:tcPr>
          <w:p w14:paraId="6CABD02B" w14:textId="67EF0EC2" w:rsidR="00656DF9" w:rsidRPr="006545E4" w:rsidRDefault="00656DF9" w:rsidP="00AE47BA">
            <w:pPr>
              <w:autoSpaceDE w:val="0"/>
              <w:autoSpaceDN w:val="0"/>
              <w:adjustRightInd w:val="0"/>
              <w:spacing w:after="120"/>
              <w:rPr>
                <w:rFonts w:ascii="Arial" w:hAnsi="Arial" w:cs="Arial"/>
                <w:color w:val="000000"/>
                <w:sz w:val="20"/>
                <w:szCs w:val="20"/>
                <w:lang w:val="en-US"/>
              </w:rPr>
            </w:pPr>
            <w:r w:rsidRPr="006545E4">
              <w:rPr>
                <w:rFonts w:ascii="Arial" w:hAnsi="Arial" w:cs="Arial"/>
                <w:color w:val="000000"/>
                <w:sz w:val="20"/>
                <w:szCs w:val="20"/>
                <w:lang w:val="en-US"/>
              </w:rPr>
              <w:t>Learners define key terms from the previous lesson.</w:t>
            </w:r>
            <w:r w:rsidR="0025548A" w:rsidRPr="006545E4">
              <w:rPr>
                <w:rFonts w:ascii="Arial" w:hAnsi="Arial" w:cs="Arial"/>
                <w:b/>
                <w:bCs/>
                <w:color w:val="000000"/>
                <w:sz w:val="20"/>
                <w:szCs w:val="20"/>
                <w:lang w:val="en-US"/>
              </w:rPr>
              <w:t xml:space="preserve"> (F)</w:t>
            </w:r>
          </w:p>
          <w:p w14:paraId="2AAD648C" w14:textId="53788A7F" w:rsidR="00656DF9" w:rsidRPr="00AE47BA" w:rsidRDefault="00656DF9" w:rsidP="00AE47BA">
            <w:pPr>
              <w:spacing w:before="120" w:after="120"/>
              <w:rPr>
                <w:rFonts w:ascii="Arial" w:hAnsi="Arial" w:cs="Arial"/>
                <w:color w:val="4B4B4B"/>
                <w:sz w:val="20"/>
                <w:szCs w:val="20"/>
              </w:rPr>
            </w:pPr>
            <w:r w:rsidRPr="006545E4">
              <w:rPr>
                <w:rFonts w:ascii="Arial" w:hAnsi="Arial" w:cs="Arial"/>
                <w:sz w:val="20"/>
                <w:szCs w:val="20"/>
              </w:rPr>
              <w:t>Explain the aim of the</w:t>
            </w:r>
            <w:r w:rsidR="00E67464">
              <w:rPr>
                <w:rFonts w:ascii="Arial" w:hAnsi="Arial" w:cs="Arial"/>
                <w:sz w:val="20"/>
                <w:szCs w:val="20"/>
                <w:lang w:val="en-US"/>
              </w:rPr>
              <w:t xml:space="preserve"> Piliavin study available at:</w:t>
            </w:r>
            <w:r w:rsidRPr="006545E4">
              <w:rPr>
                <w:rFonts w:ascii="Arial" w:hAnsi="Arial" w:cs="Arial"/>
                <w:color w:val="0000FF"/>
                <w:sz w:val="20"/>
                <w:szCs w:val="20"/>
                <w:u w:val="single"/>
              </w:rPr>
              <w:t xml:space="preserve"> </w:t>
            </w:r>
            <w:hyperlink r:id="rId158" w:history="1">
              <w:r w:rsidR="00B221AA" w:rsidRPr="00AE47BA">
                <w:rPr>
                  <w:rFonts w:ascii="Arial" w:hAnsi="Arial" w:cs="Arial"/>
                  <w:color w:val="4B4B4B"/>
                  <w:sz w:val="20"/>
                  <w:szCs w:val="20"/>
                  <w:u w:val="single"/>
                </w:rPr>
                <w:t>www.</w:t>
              </w:r>
              <w:r w:rsidRPr="00AE47BA">
                <w:rPr>
                  <w:rFonts w:ascii="Arial" w:hAnsi="Arial" w:cs="Arial"/>
                  <w:color w:val="4B4B4B"/>
                  <w:sz w:val="20"/>
                  <w:szCs w:val="20"/>
                  <w:u w:val="single"/>
                </w:rPr>
                <w:t>miamikillianhs.com/ourpages/auto/2011/9/28/55941483/AICE%20Piliavin%20Good%20samaritanism%20study.pdf</w:t>
              </w:r>
            </w:hyperlink>
            <w:r w:rsidRPr="006545E4">
              <w:rPr>
                <w:rFonts w:ascii="Arial" w:hAnsi="Arial" w:cs="Arial"/>
                <w:color w:val="0000FF"/>
                <w:sz w:val="20"/>
                <w:szCs w:val="20"/>
                <w:u w:val="single"/>
              </w:rPr>
              <w:t xml:space="preserve"> </w:t>
            </w:r>
            <w:r w:rsidRPr="006545E4">
              <w:rPr>
                <w:rFonts w:ascii="Arial" w:hAnsi="Arial" w:cs="Arial"/>
                <w:sz w:val="20"/>
                <w:szCs w:val="20"/>
              </w:rPr>
              <w:t xml:space="preserve">or </w:t>
            </w:r>
            <w:hyperlink r:id="rId159" w:history="1">
              <w:r w:rsidRPr="00AE47BA">
                <w:rPr>
                  <w:rFonts w:ascii="Arial" w:hAnsi="Arial" w:cs="Arial"/>
                  <w:color w:val="4B4B4B"/>
                  <w:sz w:val="20"/>
                  <w:szCs w:val="20"/>
                  <w:u w:val="single"/>
                </w:rPr>
                <w:t>https://drive.google.com/file/d/1iJosB_VFt6EpHoeSP6W-WIwaHmGlRtiH/view</w:t>
              </w:r>
            </w:hyperlink>
            <w:r w:rsidRPr="006545E4">
              <w:rPr>
                <w:rFonts w:ascii="Arial" w:hAnsi="Arial" w:cs="Arial"/>
                <w:sz w:val="20"/>
                <w:szCs w:val="20"/>
              </w:rPr>
              <w:t xml:space="preserve"> to enhance the ecological validity of previous research in this area and share/present the sample and method of the study. There is an abridge</w:t>
            </w:r>
            <w:r w:rsidR="00E67464">
              <w:rPr>
                <w:rFonts w:ascii="Arial" w:hAnsi="Arial" w:cs="Arial"/>
                <w:sz w:val="20"/>
                <w:szCs w:val="20"/>
                <w:lang w:val="en-US"/>
              </w:rPr>
              <w:t>d</w:t>
            </w:r>
            <w:r w:rsidRPr="006545E4">
              <w:rPr>
                <w:rFonts w:ascii="Arial" w:hAnsi="Arial" w:cs="Arial"/>
                <w:sz w:val="20"/>
                <w:szCs w:val="20"/>
              </w:rPr>
              <w:t xml:space="preserve"> version of the Piliavin study available at</w:t>
            </w:r>
            <w:r w:rsidR="001448D4">
              <w:rPr>
                <w:rFonts w:ascii="Arial" w:hAnsi="Arial" w:cs="Arial"/>
                <w:sz w:val="20"/>
                <w:szCs w:val="20"/>
              </w:rPr>
              <w:t>:</w:t>
            </w:r>
            <w:r w:rsidRPr="006545E4">
              <w:rPr>
                <w:rFonts w:ascii="Arial" w:hAnsi="Arial" w:cs="Arial"/>
                <w:sz w:val="20"/>
                <w:szCs w:val="20"/>
              </w:rPr>
              <w:t xml:space="preserve"> </w:t>
            </w:r>
            <w:hyperlink r:id="rId160" w:history="1">
              <w:r w:rsidR="00AE47BA" w:rsidRPr="00AE47BA">
                <w:rPr>
                  <w:rStyle w:val="Hyperlink"/>
                  <w:rFonts w:ascii="Arial" w:hAnsi="Arial" w:cs="Arial"/>
                  <w:color w:val="4B4B4B"/>
                  <w:sz w:val="20"/>
                  <w:szCs w:val="20"/>
                </w:rPr>
                <w:t>www.holah.karoo.net/piliavin.htm</w:t>
              </w:r>
            </w:hyperlink>
          </w:p>
          <w:p w14:paraId="1C0F5624" w14:textId="77777777" w:rsidR="00656DF9" w:rsidRPr="006545E4" w:rsidRDefault="00656DF9" w:rsidP="00AE47BA">
            <w:pPr>
              <w:spacing w:before="120" w:after="120"/>
              <w:rPr>
                <w:rFonts w:ascii="Arial" w:hAnsi="Arial" w:cs="Arial"/>
                <w:sz w:val="20"/>
                <w:szCs w:val="20"/>
              </w:rPr>
            </w:pPr>
            <w:r w:rsidRPr="006545E4">
              <w:rPr>
                <w:rFonts w:ascii="Arial" w:hAnsi="Arial" w:cs="Arial"/>
                <w:sz w:val="20"/>
                <w:szCs w:val="20"/>
              </w:rPr>
              <w:t>Explain the 2 x 2 conditions (race – black/white and condition – cane/drunk) and ask them (with leading questions and possible %) to make some predictions regarding the levels of helping behaviour and capture for future reference.</w:t>
            </w:r>
          </w:p>
          <w:p w14:paraId="2993004C" w14:textId="16C98536" w:rsidR="00656DF9" w:rsidRPr="006545E4" w:rsidRDefault="00A74726" w:rsidP="00AE47BA">
            <w:pPr>
              <w:spacing w:before="120" w:after="120"/>
              <w:rPr>
                <w:rFonts w:ascii="Arial" w:hAnsi="Arial" w:cs="Arial"/>
                <w:sz w:val="20"/>
                <w:szCs w:val="20"/>
              </w:rPr>
            </w:pPr>
            <w:r>
              <w:rPr>
                <w:rFonts w:ascii="Arial" w:hAnsi="Arial" w:cs="Arial"/>
                <w:sz w:val="20"/>
                <w:szCs w:val="20"/>
              </w:rPr>
              <w:t>L</w:t>
            </w:r>
            <w:r w:rsidR="00656DF9" w:rsidRPr="006545E4">
              <w:rPr>
                <w:rFonts w:ascii="Arial" w:hAnsi="Arial" w:cs="Arial"/>
                <w:sz w:val="20"/>
                <w:szCs w:val="20"/>
              </w:rPr>
              <w:t>earners create and populate a ‘template’ comprising of ‘Aim; Sample; Method; Results’ and check for levels of accuracy and sufficient detail. Compare the results with their initial predictions and discuss any similarities or differences.</w:t>
            </w:r>
          </w:p>
          <w:p w14:paraId="3391028D" w14:textId="1CB8A14C" w:rsidR="00656DF9" w:rsidRPr="006545E4" w:rsidRDefault="00656DF9" w:rsidP="00AE47BA">
            <w:pPr>
              <w:spacing w:before="120" w:after="120"/>
              <w:rPr>
                <w:rFonts w:ascii="Arial" w:hAnsi="Arial" w:cs="Arial"/>
                <w:sz w:val="20"/>
                <w:szCs w:val="20"/>
              </w:rPr>
            </w:pPr>
            <w:r w:rsidRPr="006545E4">
              <w:rPr>
                <w:rFonts w:ascii="Arial" w:hAnsi="Arial" w:cs="Arial"/>
                <w:sz w:val="20"/>
                <w:szCs w:val="20"/>
              </w:rPr>
              <w:t>Engage learners in a metacognition activity and ask them to reflect on how they will remember the results and share ideas.</w:t>
            </w:r>
          </w:p>
          <w:p w14:paraId="08CD71B5" w14:textId="029C617C" w:rsidR="00656DF9" w:rsidRPr="006545E4" w:rsidRDefault="00656DF9" w:rsidP="00AE47BA">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 xml:space="preserve">Learners recall the features of successful charitable campaigns and factors affecting helping behaviour. Show the </w:t>
            </w:r>
            <w:r w:rsidR="00112E57" w:rsidRPr="006545E4">
              <w:rPr>
                <w:rFonts w:ascii="Arial" w:hAnsi="Arial" w:cs="Arial"/>
                <w:color w:val="000000"/>
                <w:sz w:val="20"/>
                <w:szCs w:val="20"/>
                <w:lang w:val="en-US"/>
              </w:rPr>
              <w:t>Arousal: Cost</w:t>
            </w:r>
            <w:r w:rsidRPr="006545E4">
              <w:rPr>
                <w:rFonts w:ascii="Arial" w:hAnsi="Arial" w:cs="Arial"/>
                <w:color w:val="000000"/>
                <w:sz w:val="20"/>
                <w:szCs w:val="20"/>
                <w:lang w:val="en-US"/>
              </w:rPr>
              <w:t>/Reward model outlined at</w:t>
            </w:r>
            <w:r w:rsidR="001448D4">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161" w:history="1">
              <w:r w:rsidR="00333C20" w:rsidRPr="00333C20">
                <w:rPr>
                  <w:rStyle w:val="Hyperlink"/>
                  <w:rFonts w:ascii="Arial" w:hAnsi="Arial" w:cs="Arial"/>
                  <w:color w:val="4B4B4B"/>
                  <w:sz w:val="20"/>
                  <w:szCs w:val="20"/>
                  <w:lang w:val="en-US"/>
                </w:rPr>
                <w:t>www.holah.karoo.net/piliavinstudy.htm</w:t>
              </w:r>
            </w:hyperlink>
            <w:r w:rsidRPr="00333C20">
              <w:rPr>
                <w:rFonts w:ascii="Arial" w:hAnsi="Arial" w:cs="Arial"/>
                <w:color w:val="4B4B4B"/>
                <w:sz w:val="20"/>
                <w:szCs w:val="20"/>
                <w:lang w:val="en-US"/>
              </w:rPr>
              <w:t xml:space="preserve"> </w:t>
            </w:r>
            <w:r w:rsidRPr="006545E4">
              <w:rPr>
                <w:rFonts w:ascii="Arial" w:hAnsi="Arial" w:cs="Arial"/>
                <w:color w:val="000000" w:themeColor="text1"/>
                <w:sz w:val="20"/>
                <w:szCs w:val="20"/>
                <w:lang w:val="en-US"/>
              </w:rPr>
              <w:t>and explain in general terms.</w:t>
            </w:r>
          </w:p>
          <w:p w14:paraId="463B2D60" w14:textId="60872D78" w:rsidR="00656DF9" w:rsidRPr="006545E4" w:rsidRDefault="00656DF9" w:rsidP="00AE47BA">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sz w:val="20"/>
                <w:szCs w:val="20"/>
                <w:lang w:val="en-US"/>
              </w:rPr>
              <w:t xml:space="preserve">Extension </w:t>
            </w:r>
            <w:r w:rsidR="000242AF" w:rsidRPr="006545E4">
              <w:rPr>
                <w:rFonts w:ascii="Arial" w:hAnsi="Arial" w:cs="Arial"/>
                <w:b/>
                <w:bCs/>
                <w:color w:val="000000"/>
                <w:sz w:val="20"/>
                <w:szCs w:val="20"/>
                <w:lang w:val="en-US"/>
              </w:rPr>
              <w:t>a</w:t>
            </w:r>
            <w:r w:rsidRPr="006545E4">
              <w:rPr>
                <w:rFonts w:ascii="Arial" w:hAnsi="Arial" w:cs="Arial"/>
                <w:b/>
                <w:bCs/>
                <w:color w:val="000000"/>
                <w:sz w:val="20"/>
                <w:szCs w:val="20"/>
                <w:lang w:val="en-US"/>
              </w:rPr>
              <w:t xml:space="preserve">ctivity: </w:t>
            </w:r>
            <w:r w:rsidR="00333C20">
              <w:rPr>
                <w:rFonts w:ascii="Arial" w:hAnsi="Arial" w:cs="Arial"/>
                <w:color w:val="000000"/>
                <w:sz w:val="20"/>
                <w:szCs w:val="20"/>
                <w:lang w:val="en-US"/>
              </w:rPr>
              <w:t>l</w:t>
            </w:r>
            <w:r w:rsidRPr="006545E4">
              <w:rPr>
                <w:rFonts w:ascii="Arial" w:hAnsi="Arial" w:cs="Arial"/>
                <w:color w:val="000000"/>
                <w:sz w:val="20"/>
                <w:szCs w:val="20"/>
                <w:lang w:val="en-US"/>
              </w:rPr>
              <w:t>earners list examples of arousal (or not). They can then deliberate on costs of helping/not helping and rewards for helping/not helping and share to compile a general list in their notes.</w:t>
            </w:r>
          </w:p>
          <w:p w14:paraId="63F55E0F" w14:textId="79ABB430" w:rsidR="00656DF9" w:rsidRPr="006545E4" w:rsidRDefault="00656DF9" w:rsidP="00AE47BA">
            <w:pPr>
              <w:spacing w:before="120" w:after="120"/>
              <w:rPr>
                <w:rFonts w:ascii="Arial" w:hAnsi="Arial" w:cs="Arial"/>
                <w:sz w:val="20"/>
                <w:szCs w:val="20"/>
              </w:rPr>
            </w:pPr>
            <w:r w:rsidRPr="006545E4">
              <w:rPr>
                <w:rFonts w:ascii="Arial" w:hAnsi="Arial" w:cs="Arial"/>
                <w:b/>
                <w:bCs/>
                <w:sz w:val="20"/>
                <w:szCs w:val="20"/>
              </w:rPr>
              <w:t xml:space="preserve">Extension </w:t>
            </w:r>
            <w:r w:rsidR="000242AF" w:rsidRPr="006545E4">
              <w:rPr>
                <w:rFonts w:ascii="Arial" w:hAnsi="Arial" w:cs="Arial"/>
                <w:b/>
                <w:bCs/>
                <w:sz w:val="20"/>
                <w:szCs w:val="20"/>
              </w:rPr>
              <w:t>a</w:t>
            </w:r>
            <w:r w:rsidRPr="006545E4">
              <w:rPr>
                <w:rFonts w:ascii="Arial" w:hAnsi="Arial" w:cs="Arial"/>
                <w:b/>
                <w:bCs/>
                <w:sz w:val="20"/>
                <w:szCs w:val="20"/>
              </w:rPr>
              <w:t xml:space="preserve">ctivity: </w:t>
            </w:r>
            <w:r w:rsidR="00333C20">
              <w:rPr>
                <w:rFonts w:ascii="Arial" w:hAnsi="Arial" w:cs="Arial"/>
                <w:sz w:val="20"/>
                <w:szCs w:val="20"/>
              </w:rPr>
              <w:t>c</w:t>
            </w:r>
            <w:r w:rsidRPr="006545E4">
              <w:rPr>
                <w:rFonts w:ascii="Arial" w:hAnsi="Arial" w:cs="Arial"/>
                <w:sz w:val="20"/>
                <w:szCs w:val="20"/>
              </w:rPr>
              <w:t xml:space="preserve">reate/reissue from previous session a number of scenarios (differentiate according to ability) and </w:t>
            </w:r>
            <w:r w:rsidRPr="006545E4">
              <w:rPr>
                <w:rFonts w:ascii="Arial" w:hAnsi="Arial" w:cs="Arial"/>
                <w:sz w:val="20"/>
                <w:szCs w:val="20"/>
                <w:shd w:val="clear" w:color="auto" w:fill="FCFCFC"/>
              </w:rPr>
              <w:t>learners</w:t>
            </w:r>
            <w:r w:rsidRPr="006545E4">
              <w:rPr>
                <w:rFonts w:ascii="Arial" w:hAnsi="Arial" w:cs="Arial"/>
                <w:sz w:val="20"/>
                <w:szCs w:val="20"/>
              </w:rPr>
              <w:t xml:space="preserve"> apply the model to predict helping behaviour. Ask each pair to generate another scenario and pass to their classmates for consideration and reflection.</w:t>
            </w:r>
          </w:p>
          <w:p w14:paraId="75253FB6" w14:textId="058E4CC4" w:rsidR="00656DF9" w:rsidRPr="006545E4" w:rsidRDefault="00656DF9" w:rsidP="00333C20">
            <w:pPr>
              <w:spacing w:before="120"/>
              <w:rPr>
                <w:rFonts w:ascii="Arial" w:hAnsi="Arial" w:cs="Arial"/>
                <w:sz w:val="20"/>
                <w:szCs w:val="20"/>
              </w:rPr>
            </w:pPr>
            <w:r w:rsidRPr="006545E4">
              <w:rPr>
                <w:rFonts w:ascii="Arial" w:hAnsi="Arial" w:cs="Arial"/>
                <w:sz w:val="20"/>
                <w:szCs w:val="20"/>
              </w:rPr>
              <w:lastRenderedPageBreak/>
              <w:t>Learners self-assess ability to define terms from the beginning of the class and using the activities available at</w:t>
            </w:r>
            <w:r w:rsidR="00E73059">
              <w:rPr>
                <w:rFonts w:ascii="Arial" w:hAnsi="Arial" w:cs="Arial"/>
                <w:sz w:val="20"/>
                <w:szCs w:val="20"/>
              </w:rPr>
              <w:t>:</w:t>
            </w:r>
            <w:r w:rsidRPr="006545E4">
              <w:rPr>
                <w:rFonts w:ascii="Arial" w:hAnsi="Arial" w:cs="Arial"/>
                <w:sz w:val="20"/>
                <w:szCs w:val="20"/>
              </w:rPr>
              <w:t xml:space="preserve"> </w:t>
            </w:r>
            <w:hyperlink r:id="rId162" w:history="1">
              <w:r w:rsidR="00333C20" w:rsidRPr="00333C20">
                <w:rPr>
                  <w:rStyle w:val="Hyperlink"/>
                  <w:rFonts w:ascii="Arial" w:hAnsi="Arial" w:cs="Arial"/>
                  <w:color w:val="4B4B4B"/>
                  <w:sz w:val="20"/>
                  <w:szCs w:val="20"/>
                </w:rPr>
                <w:t>www.holah.karoo.net/piliavin.htm</w:t>
              </w:r>
            </w:hyperlink>
            <w:r w:rsidR="00333C20">
              <w:rPr>
                <w:rFonts w:ascii="Arial" w:hAnsi="Arial" w:cs="Arial"/>
                <w:color w:val="4B4B4B"/>
                <w:sz w:val="20"/>
                <w:szCs w:val="20"/>
              </w:rPr>
              <w:t xml:space="preserve"> </w:t>
            </w:r>
            <w:r w:rsidR="0025548A" w:rsidRPr="006545E4">
              <w:rPr>
                <w:rFonts w:ascii="Arial" w:hAnsi="Arial" w:cs="Arial"/>
                <w:b/>
                <w:bCs/>
                <w:sz w:val="20"/>
                <w:szCs w:val="20"/>
              </w:rPr>
              <w:t>(F)</w:t>
            </w:r>
          </w:p>
        </w:tc>
      </w:tr>
      <w:tr w:rsidR="00656DF9" w:rsidRPr="00656DF9" w14:paraId="6903B774" w14:textId="77777777" w:rsidTr="00400A84">
        <w:tc>
          <w:tcPr>
            <w:tcW w:w="2127" w:type="dxa"/>
            <w:tcBorders>
              <w:top w:val="single" w:sz="4" w:space="0" w:color="E21951"/>
              <w:left w:val="single" w:sz="4" w:space="0" w:color="E21951"/>
              <w:bottom w:val="single" w:sz="4" w:space="0" w:color="E21951"/>
              <w:right w:val="single" w:sz="4" w:space="0" w:color="E21951"/>
            </w:tcBorders>
          </w:tcPr>
          <w:p w14:paraId="3F6389BD" w14:textId="74D357D7" w:rsidR="0025548A" w:rsidRDefault="00656DF9" w:rsidP="00C640FC">
            <w:pPr>
              <w:rPr>
                <w:rFonts w:ascii="Arial" w:hAnsi="Arial" w:cs="Arial"/>
                <w:sz w:val="20"/>
                <w:szCs w:val="20"/>
              </w:rPr>
            </w:pPr>
            <w:r w:rsidRPr="00656DF9">
              <w:rPr>
                <w:rFonts w:ascii="Arial" w:hAnsi="Arial" w:cs="Arial"/>
                <w:sz w:val="20"/>
                <w:szCs w:val="20"/>
              </w:rPr>
              <w:lastRenderedPageBreak/>
              <w:t xml:space="preserve">Piliavin et al (subway Samaritans) </w:t>
            </w:r>
            <w:r w:rsidR="00223B30">
              <w:rPr>
                <w:rFonts w:ascii="Arial" w:hAnsi="Arial" w:cs="Arial"/>
                <w:sz w:val="20"/>
                <w:szCs w:val="20"/>
              </w:rPr>
              <w:t xml:space="preserve">– evaluation </w:t>
            </w:r>
          </w:p>
          <w:p w14:paraId="1FFF8111" w14:textId="195079F6"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2</w:t>
            </w:r>
          </w:p>
          <w:p w14:paraId="28072E56" w14:textId="77777777" w:rsidR="0025548A" w:rsidRPr="00656DF9" w:rsidRDefault="0025548A" w:rsidP="00C640FC">
            <w:pPr>
              <w:spacing w:before="120"/>
              <w:rPr>
                <w:rFonts w:ascii="Arial" w:hAnsi="Arial" w:cs="Arial"/>
                <w:b/>
                <w:bCs/>
                <w:color w:val="E21951"/>
                <w:sz w:val="20"/>
                <w:szCs w:val="20"/>
                <w:lang w:val="en-US"/>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3</w:t>
            </w:r>
          </w:p>
          <w:p w14:paraId="27AAEFEA" w14:textId="7718A49D" w:rsidR="00656DF9" w:rsidRPr="00656DF9" w:rsidRDefault="0025548A" w:rsidP="00C640FC">
            <w:pPr>
              <w:spacing w:before="120"/>
              <w:rPr>
                <w:rFonts w:ascii="Arial" w:hAnsi="Arial" w:cs="Arial"/>
                <w:sz w:val="20"/>
                <w:szCs w:val="20"/>
              </w:rPr>
            </w:pPr>
            <w:r w:rsidRPr="00656DF9">
              <w:rPr>
                <w:rFonts w:ascii="Arial" w:hAnsi="Arial" w:cs="Arial"/>
                <w:b/>
                <w:bCs/>
                <w:color w:val="E21951"/>
                <w:sz w:val="20"/>
                <w:szCs w:val="20"/>
              </w:rPr>
              <w:t>KC</w:t>
            </w:r>
            <w:r w:rsidRPr="00656DF9">
              <w:rPr>
                <w:rFonts w:ascii="Arial" w:hAnsi="Arial" w:cs="Arial"/>
                <w:b/>
                <w:bCs/>
                <w:color w:val="E21951"/>
                <w:sz w:val="20"/>
                <w:szCs w:val="20"/>
                <w:lang w:val="en-US"/>
              </w:rPr>
              <w:t>5</w:t>
            </w:r>
          </w:p>
        </w:tc>
        <w:tc>
          <w:tcPr>
            <w:tcW w:w="2268" w:type="dxa"/>
            <w:tcBorders>
              <w:top w:val="single" w:sz="4" w:space="0" w:color="E21951"/>
              <w:left w:val="single" w:sz="4" w:space="0" w:color="E21951"/>
              <w:bottom w:val="single" w:sz="4" w:space="0" w:color="E21951"/>
              <w:right w:val="single" w:sz="4" w:space="0" w:color="E21951"/>
            </w:tcBorders>
          </w:tcPr>
          <w:p w14:paraId="63C2B873" w14:textId="77777777" w:rsidR="00656DF9" w:rsidRPr="00656DF9" w:rsidRDefault="00656DF9" w:rsidP="00656DF9">
            <w:pPr>
              <w:rPr>
                <w:rFonts w:ascii="Arial" w:hAnsi="Arial" w:cs="Arial"/>
                <w:sz w:val="20"/>
                <w:szCs w:val="20"/>
              </w:rPr>
            </w:pPr>
            <w:r w:rsidRPr="00656DF9">
              <w:rPr>
                <w:rFonts w:ascii="Arial" w:hAnsi="Arial" w:cs="Arial"/>
                <w:sz w:val="20"/>
                <w:szCs w:val="20"/>
              </w:rPr>
              <w:t>Learners can identify and illustrate strengths and problems associated with using field experiments and observation to conduct psychological research.</w:t>
            </w:r>
          </w:p>
        </w:tc>
        <w:tc>
          <w:tcPr>
            <w:tcW w:w="10200" w:type="dxa"/>
            <w:tcBorders>
              <w:top w:val="single" w:sz="4" w:space="0" w:color="E21951"/>
              <w:left w:val="single" w:sz="4" w:space="0" w:color="E21951"/>
              <w:bottom w:val="single" w:sz="4" w:space="0" w:color="E21951"/>
              <w:right w:val="single" w:sz="4" w:space="0" w:color="E21951"/>
            </w:tcBorders>
          </w:tcPr>
          <w:p w14:paraId="402B08D1" w14:textId="2B1A3B3B" w:rsidR="00656DF9" w:rsidRPr="00656DF9" w:rsidRDefault="00656DF9" w:rsidP="00BD5C21">
            <w:pPr>
              <w:autoSpaceDE w:val="0"/>
              <w:autoSpaceDN w:val="0"/>
              <w:adjustRightInd w:val="0"/>
              <w:spacing w:after="120"/>
              <w:rPr>
                <w:rFonts w:ascii="Arial" w:hAnsi="Arial" w:cs="Arial"/>
                <w:color w:val="000000"/>
                <w:sz w:val="20"/>
                <w:szCs w:val="20"/>
                <w:lang w:val="en-US"/>
              </w:rPr>
            </w:pPr>
            <w:r w:rsidRPr="00656DF9">
              <w:rPr>
                <w:rFonts w:ascii="Arial" w:hAnsi="Arial" w:cs="Arial"/>
                <w:color w:val="000000"/>
                <w:sz w:val="20"/>
                <w:szCs w:val="20"/>
                <w:lang w:val="en-US"/>
              </w:rPr>
              <w:t>Learners identify key characteristics of field</w:t>
            </w:r>
            <w:r w:rsidRPr="00656DF9">
              <w:rPr>
                <w:rFonts w:ascii="Arial" w:hAnsi="Arial" w:cs="Arial"/>
                <w:color w:val="000000" w:themeColor="text1"/>
                <w:sz w:val="20"/>
                <w:szCs w:val="20"/>
                <w:lang w:val="en-US"/>
              </w:rPr>
              <w:t xml:space="preserve"> experiments</w:t>
            </w:r>
            <w:r w:rsidRPr="00656DF9">
              <w:rPr>
                <w:rFonts w:ascii="Arial" w:hAnsi="Arial" w:cs="Arial"/>
                <w:color w:val="FF0000"/>
                <w:sz w:val="20"/>
                <w:szCs w:val="20"/>
                <w:lang w:val="en-US"/>
              </w:rPr>
              <w:t xml:space="preserve"> </w:t>
            </w:r>
            <w:r w:rsidRPr="00656DF9">
              <w:rPr>
                <w:rFonts w:ascii="Arial" w:hAnsi="Arial" w:cs="Arial"/>
                <w:color w:val="000000"/>
                <w:sz w:val="20"/>
                <w:szCs w:val="20"/>
                <w:lang w:val="en-US"/>
              </w:rPr>
              <w:t>(supplement where necessary) and tabulate their strengths and weaknesses having reviewed the table concerning laboratory studies and listing any new psychological terms in their glossary of terms.</w:t>
            </w:r>
            <w:r w:rsidR="0025548A" w:rsidRPr="00656DF9">
              <w:rPr>
                <w:rFonts w:ascii="Arial" w:hAnsi="Arial" w:cs="Arial"/>
                <w:b/>
                <w:bCs/>
                <w:color w:val="000000"/>
                <w:sz w:val="20"/>
                <w:szCs w:val="20"/>
                <w:lang w:val="en-US"/>
              </w:rPr>
              <w:t xml:space="preserve"> (F)</w:t>
            </w:r>
          </w:p>
          <w:p w14:paraId="25B0EA3E" w14:textId="4BB7D818" w:rsidR="00656DF9" w:rsidRPr="00656DF9" w:rsidRDefault="00656DF9" w:rsidP="00BD5C21">
            <w:pPr>
              <w:autoSpaceDE w:val="0"/>
              <w:autoSpaceDN w:val="0"/>
              <w:adjustRightInd w:val="0"/>
              <w:spacing w:before="120" w:after="120"/>
              <w:rPr>
                <w:rFonts w:ascii="Arial" w:hAnsi="Arial" w:cs="Arial"/>
                <w:color w:val="000000"/>
                <w:sz w:val="20"/>
                <w:szCs w:val="20"/>
                <w:lang w:val="en-US"/>
              </w:rPr>
            </w:pPr>
            <w:r w:rsidRPr="00656DF9">
              <w:rPr>
                <w:rFonts w:ascii="Arial" w:hAnsi="Arial" w:cs="Arial"/>
                <w:color w:val="000000"/>
                <w:sz w:val="20"/>
                <w:szCs w:val="20"/>
                <w:lang w:val="en-US"/>
              </w:rPr>
              <w:t>Learners identify key characteristics of using observation as a data collection tool (supplement where necessary) and tabulate their strengths and weaknesses having reviewed the table concerning laboratory studies and listing any new psychological terms in their glossary of terms.</w:t>
            </w:r>
            <w:r w:rsidR="0025548A" w:rsidRPr="00656DF9">
              <w:rPr>
                <w:rFonts w:ascii="Arial" w:hAnsi="Arial" w:cs="Arial"/>
                <w:b/>
                <w:bCs/>
                <w:color w:val="000000"/>
                <w:sz w:val="20"/>
                <w:szCs w:val="20"/>
                <w:lang w:val="en-US"/>
              </w:rPr>
              <w:t xml:space="preserve"> (F)</w:t>
            </w:r>
          </w:p>
          <w:p w14:paraId="01CC41A4" w14:textId="5EDE4622" w:rsidR="00656DF9" w:rsidRPr="00656DF9" w:rsidRDefault="00656DF9" w:rsidP="00BD5C21">
            <w:pPr>
              <w:autoSpaceDE w:val="0"/>
              <w:autoSpaceDN w:val="0"/>
              <w:adjustRightInd w:val="0"/>
              <w:spacing w:before="120" w:after="120"/>
              <w:rPr>
                <w:rFonts w:ascii="Arial" w:hAnsi="Arial" w:cs="Arial"/>
                <w:color w:val="000000"/>
                <w:sz w:val="20"/>
                <w:szCs w:val="20"/>
                <w:lang w:val="en-US"/>
              </w:rPr>
            </w:pPr>
            <w:r w:rsidRPr="00656DF9">
              <w:rPr>
                <w:rFonts w:ascii="Arial" w:hAnsi="Arial" w:cs="Arial"/>
                <w:color w:val="000000"/>
                <w:sz w:val="20"/>
                <w:szCs w:val="20"/>
                <w:lang w:val="en-US"/>
              </w:rPr>
              <w:t>Learners then try to evaluate the Piliavin study using all the evaluative issues covered so far and identify the illustrative points they would use to support each point in turn ensuring they can recognise all the elements necessary to construct ‘PEEL’ paragraphs. Ensure they have considered the ethics, applications, individual and situational explanations in their evaluative paragraphs.</w:t>
            </w:r>
          </w:p>
          <w:p w14:paraId="329714BF" w14:textId="0C143359" w:rsidR="00656DF9" w:rsidRPr="00656DF9" w:rsidRDefault="00656DF9" w:rsidP="00BD5C21">
            <w:pPr>
              <w:spacing w:before="120"/>
              <w:rPr>
                <w:rFonts w:ascii="Arial" w:hAnsi="Arial" w:cs="Arial"/>
                <w:sz w:val="20"/>
                <w:szCs w:val="20"/>
              </w:rPr>
            </w:pPr>
            <w:r w:rsidRPr="00656DF9">
              <w:rPr>
                <w:rFonts w:ascii="Arial" w:hAnsi="Arial" w:cs="Arial"/>
                <w:sz w:val="20"/>
                <w:szCs w:val="20"/>
              </w:rPr>
              <w:t>Create some examination type questions for learners so that they can self-assess their knowledge, understanding and examination skills.</w:t>
            </w:r>
            <w:r w:rsidR="0025548A" w:rsidRPr="00656DF9">
              <w:rPr>
                <w:rFonts w:ascii="Arial" w:hAnsi="Arial" w:cs="Arial"/>
                <w:b/>
                <w:bCs/>
                <w:color w:val="000000"/>
                <w:sz w:val="20"/>
                <w:szCs w:val="20"/>
                <w:lang w:val="en-US"/>
              </w:rPr>
              <w:t xml:space="preserve"> (</w:t>
            </w:r>
            <w:r w:rsidR="008D4844">
              <w:rPr>
                <w:rFonts w:ascii="Arial" w:hAnsi="Arial" w:cs="Arial"/>
                <w:b/>
                <w:bCs/>
                <w:color w:val="000000"/>
                <w:sz w:val="20"/>
                <w:szCs w:val="20"/>
                <w:lang w:val="en-US"/>
              </w:rPr>
              <w:t>I</w:t>
            </w:r>
            <w:r w:rsidR="0025548A" w:rsidRPr="00656DF9">
              <w:rPr>
                <w:rFonts w:ascii="Arial" w:hAnsi="Arial" w:cs="Arial"/>
                <w:b/>
                <w:bCs/>
                <w:color w:val="000000"/>
                <w:sz w:val="20"/>
                <w:szCs w:val="20"/>
                <w:lang w:val="en-US"/>
              </w:rPr>
              <w:t>)</w:t>
            </w:r>
          </w:p>
        </w:tc>
      </w:tr>
      <w:tr w:rsidR="00656DF9" w:rsidRPr="00656DF9" w14:paraId="319017D5" w14:textId="77777777" w:rsidTr="00400A84">
        <w:tc>
          <w:tcPr>
            <w:tcW w:w="10200"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4EA1D5B3" w14:textId="77777777" w:rsidR="00656DF9" w:rsidRPr="00656DF9" w:rsidRDefault="00656DF9" w:rsidP="00656DF9">
            <w:pPr>
              <w:rPr>
                <w:rFonts w:ascii="Arial" w:hAnsi="Arial" w:cs="Arial"/>
                <w:b/>
                <w:color w:val="FFFFFF"/>
                <w:sz w:val="20"/>
                <w:szCs w:val="20"/>
              </w:rPr>
            </w:pPr>
            <w:r w:rsidRPr="00656DF9">
              <w:rPr>
                <w:rFonts w:ascii="Arial" w:hAnsi="Arial" w:cs="Arial"/>
                <w:b/>
                <w:color w:val="FFFFFF"/>
                <w:sz w:val="20"/>
                <w:szCs w:val="20"/>
              </w:rPr>
              <w:t>Past and specimen papers</w:t>
            </w:r>
          </w:p>
        </w:tc>
      </w:tr>
      <w:tr w:rsidR="00656DF9" w:rsidRPr="00656DF9" w14:paraId="136359A4" w14:textId="77777777" w:rsidTr="006F6953">
        <w:trPr>
          <w:trHeight w:val="282"/>
        </w:trPr>
        <w:tc>
          <w:tcPr>
            <w:tcW w:w="10200" w:type="dxa"/>
            <w:gridSpan w:val="3"/>
            <w:tcBorders>
              <w:top w:val="single" w:sz="4" w:space="0" w:color="E21951"/>
              <w:left w:val="single" w:sz="4" w:space="0" w:color="E21951"/>
              <w:bottom w:val="single" w:sz="4" w:space="0" w:color="E21951"/>
              <w:right w:val="single" w:sz="4" w:space="0" w:color="E21951"/>
            </w:tcBorders>
            <w:hideMark/>
          </w:tcPr>
          <w:p w14:paraId="7FEF1E1E" w14:textId="6B24A83B" w:rsidR="00656DF9" w:rsidRPr="006F6953" w:rsidRDefault="006F6953" w:rsidP="00656DF9">
            <w:pPr>
              <w:rPr>
                <w:rFonts w:ascii="Arial" w:eastAsia="MS ??" w:hAnsi="Arial"/>
                <w:b/>
                <w:sz w:val="20"/>
                <w:szCs w:val="20"/>
                <w:lang w:eastAsia="en-US"/>
              </w:rPr>
            </w:pPr>
            <w:r w:rsidRPr="006F6953">
              <w:rPr>
                <w:rFonts w:ascii="Arial" w:eastAsia="MS ??" w:hAnsi="Arial" w:cs="Arial"/>
                <w:sz w:val="20"/>
                <w:szCs w:val="20"/>
              </w:rPr>
              <w:t xml:space="preserve">Past/specimen papers and mark schemes are available to download from the </w:t>
            </w:r>
            <w:hyperlink r:id="rId163" w:history="1">
              <w:r w:rsidRPr="006F6953">
                <w:rPr>
                  <w:rFonts w:ascii="Arial" w:eastAsia="MS ??" w:hAnsi="Arial"/>
                  <w:color w:val="4A4A4A"/>
                  <w:sz w:val="20"/>
                  <w:szCs w:val="20"/>
                  <w:u w:val="single"/>
                  <w:lang w:eastAsia="en-US"/>
                </w:rPr>
                <w:t>School Support Hub</w:t>
              </w:r>
            </w:hyperlink>
            <w:r w:rsidRPr="006F6953">
              <w:rPr>
                <w:rFonts w:ascii="Arial" w:eastAsia="MS ??" w:hAnsi="Arial"/>
                <w:color w:val="4A4A4A"/>
                <w:sz w:val="20"/>
                <w:szCs w:val="20"/>
                <w:lang w:eastAsia="en-US"/>
              </w:rPr>
              <w:t xml:space="preserve"> </w:t>
            </w:r>
            <w:r w:rsidRPr="006F6953">
              <w:rPr>
                <w:rFonts w:ascii="Arial" w:eastAsia="MS ??" w:hAnsi="Arial"/>
                <w:b/>
                <w:sz w:val="20"/>
                <w:szCs w:val="20"/>
                <w:lang w:eastAsia="en-US"/>
              </w:rPr>
              <w:t>(F)</w:t>
            </w:r>
          </w:p>
        </w:tc>
      </w:tr>
    </w:tbl>
    <w:p w14:paraId="3FB3BC52" w14:textId="5EB4C59F" w:rsidR="00F748F0" w:rsidRDefault="00F748F0">
      <w:pPr>
        <w:rPr>
          <w:rFonts w:ascii="Bliss Pro Regular" w:hAnsi="Bliss Pro Regular" w:cs="Open Sans Light"/>
          <w:sz w:val="20"/>
          <w:szCs w:val="20"/>
        </w:rPr>
      </w:pPr>
      <w:r>
        <w:rPr>
          <w:rFonts w:ascii="Bliss Pro Regular" w:hAnsi="Bliss Pro Regular" w:cs="Open Sans Light"/>
        </w:rPr>
        <w:br w:type="page"/>
      </w:r>
    </w:p>
    <w:p w14:paraId="01F69FCD" w14:textId="5819496C" w:rsidR="00B1663A" w:rsidRPr="004A4E17" w:rsidRDefault="00F55DD3" w:rsidP="00C53AA6">
      <w:pPr>
        <w:pStyle w:val="Heading1"/>
      </w:pPr>
      <w:bookmarkStart w:id="12" w:name="_Toc177384356"/>
      <w:r>
        <w:lastRenderedPageBreak/>
        <w:t xml:space="preserve">6. </w:t>
      </w:r>
      <w:r w:rsidR="00127D2E">
        <w:t xml:space="preserve">Issues and </w:t>
      </w:r>
      <w:r w:rsidR="00D00E54">
        <w:t>d</w:t>
      </w:r>
      <w:r w:rsidR="00127D2E">
        <w:t>ebates</w:t>
      </w:r>
      <w:bookmarkEnd w:id="12"/>
    </w:p>
    <w:tbl>
      <w:tblPr>
        <w:tblW w:w="14595"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127"/>
        <w:gridCol w:w="2268"/>
        <w:gridCol w:w="10200"/>
      </w:tblGrid>
      <w:tr w:rsidR="00C9602E" w:rsidRPr="00C9602E" w14:paraId="4280A02F" w14:textId="77777777" w:rsidTr="00BD5C21">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4524F007" w14:textId="61C50200" w:rsidR="00C9602E" w:rsidRPr="00C9602E" w:rsidRDefault="00C9602E" w:rsidP="0020719D">
            <w:pPr>
              <w:rPr>
                <w:rFonts w:ascii="Arial" w:hAnsi="Arial" w:cs="Arial"/>
                <w:b/>
                <w:color w:val="FFFFFF" w:themeColor="background1"/>
                <w:sz w:val="20"/>
                <w:szCs w:val="20"/>
              </w:rPr>
            </w:pPr>
            <w:r w:rsidRPr="00C9602E">
              <w:rPr>
                <w:rFonts w:ascii="Arial" w:hAnsi="Arial" w:cs="Arial"/>
                <w:b/>
                <w:color w:val="FFFFFF" w:themeColor="background1"/>
                <w:sz w:val="20"/>
                <w:szCs w:val="20"/>
              </w:rPr>
              <w:t>Syllabus ref.</w:t>
            </w:r>
            <w:r w:rsidR="000036FE">
              <w:rPr>
                <w:rFonts w:ascii="Arial" w:hAnsi="Arial" w:cs="Arial"/>
                <w:b/>
                <w:color w:val="FFFFFF" w:themeColor="background1"/>
                <w:sz w:val="20"/>
                <w:szCs w:val="20"/>
              </w:rPr>
              <w:t xml:space="preserve"> and</w:t>
            </w:r>
            <w:r w:rsidRPr="00C9602E">
              <w:rPr>
                <w:rFonts w:ascii="Arial" w:hAnsi="Arial" w:cs="Arial"/>
                <w:b/>
                <w:color w:val="FFFFFF" w:themeColor="background1"/>
                <w:sz w:val="20"/>
                <w:szCs w:val="20"/>
              </w:rPr>
              <w:t xml:space="preserve"> Key Concepts (KC)</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35192119" w14:textId="77777777" w:rsidR="00C9602E" w:rsidRPr="00C9602E" w:rsidRDefault="00C9602E" w:rsidP="0020719D">
            <w:pPr>
              <w:rPr>
                <w:rFonts w:ascii="Arial" w:hAnsi="Arial" w:cs="Arial"/>
                <w:b/>
                <w:color w:val="FFFFFF" w:themeColor="background1"/>
                <w:sz w:val="20"/>
                <w:szCs w:val="20"/>
              </w:rPr>
            </w:pPr>
            <w:r w:rsidRPr="00C9602E">
              <w:rPr>
                <w:rFonts w:ascii="Arial" w:hAnsi="Arial" w:cs="Arial"/>
                <w:b/>
                <w:color w:val="FFFFFF" w:themeColor="background1"/>
                <w:sz w:val="20"/>
                <w:szCs w:val="20"/>
              </w:rPr>
              <w:t>Learning objectives</w:t>
            </w:r>
          </w:p>
        </w:tc>
        <w:tc>
          <w:tcPr>
            <w:tcW w:w="10200"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20178CC8" w14:textId="25A77B86" w:rsidR="00C9602E" w:rsidRPr="00C9602E" w:rsidRDefault="00C9602E" w:rsidP="0020719D">
            <w:pPr>
              <w:rPr>
                <w:rFonts w:ascii="Arial" w:hAnsi="Arial" w:cs="Arial"/>
                <w:b/>
                <w:color w:val="FFFFFF" w:themeColor="background1"/>
                <w:sz w:val="20"/>
                <w:szCs w:val="20"/>
              </w:rPr>
            </w:pPr>
            <w:r w:rsidRPr="00C9602E">
              <w:rPr>
                <w:rFonts w:ascii="Arial" w:hAnsi="Arial" w:cs="Arial"/>
                <w:b/>
                <w:color w:val="FFFFFF" w:themeColor="background1"/>
                <w:sz w:val="20"/>
                <w:szCs w:val="20"/>
              </w:rPr>
              <w:t>Suggested teaching activities</w:t>
            </w:r>
          </w:p>
        </w:tc>
      </w:tr>
      <w:tr w:rsidR="00C9602E" w:rsidRPr="00C9602E" w14:paraId="566018EA" w14:textId="77777777" w:rsidTr="00BD5C21">
        <w:tc>
          <w:tcPr>
            <w:tcW w:w="2127" w:type="dxa"/>
            <w:tcBorders>
              <w:top w:val="single" w:sz="4" w:space="0" w:color="E21951"/>
              <w:left w:val="single" w:sz="4" w:space="0" w:color="E21951"/>
              <w:bottom w:val="single" w:sz="4" w:space="0" w:color="E21951"/>
              <w:right w:val="single" w:sz="4" w:space="0" w:color="E21951"/>
            </w:tcBorders>
          </w:tcPr>
          <w:p w14:paraId="094F59EB" w14:textId="77777777" w:rsidR="00C9602E" w:rsidRDefault="00C9602E" w:rsidP="00C640FC">
            <w:pPr>
              <w:rPr>
                <w:rFonts w:ascii="Arial" w:hAnsi="Arial" w:cs="Arial"/>
                <w:sz w:val="20"/>
                <w:szCs w:val="20"/>
              </w:rPr>
            </w:pPr>
            <w:r w:rsidRPr="00C9602E">
              <w:rPr>
                <w:rFonts w:ascii="Arial" w:hAnsi="Arial" w:cs="Arial"/>
                <w:sz w:val="20"/>
                <w:szCs w:val="20"/>
              </w:rPr>
              <w:t>Introduction</w:t>
            </w:r>
          </w:p>
          <w:p w14:paraId="5B8E0882" w14:textId="07C1203D" w:rsidR="00CD047F" w:rsidRPr="00C9602E" w:rsidRDefault="005D6331" w:rsidP="00C640FC">
            <w:pPr>
              <w:spacing w:before="120"/>
              <w:rPr>
                <w:rFonts w:ascii="Arial" w:hAnsi="Arial" w:cs="Arial"/>
                <w:i/>
                <w:sz w:val="20"/>
                <w:szCs w:val="20"/>
              </w:rPr>
            </w:pPr>
            <w:r>
              <w:rPr>
                <w:rFonts w:ascii="Arial" w:hAnsi="Arial" w:cs="Arial"/>
                <w:sz w:val="20"/>
                <w:szCs w:val="20"/>
              </w:rPr>
              <w:t xml:space="preserve"> </w:t>
            </w:r>
            <w:r w:rsidR="00CD047F">
              <w:rPr>
                <w:rFonts w:ascii="Arial" w:hAnsi="Arial" w:cs="Arial"/>
                <w:sz w:val="20"/>
                <w:szCs w:val="20"/>
              </w:rPr>
              <w:t>(See the syllabus for the relevant issues and debates for each topic.)</w:t>
            </w:r>
          </w:p>
        </w:tc>
        <w:tc>
          <w:tcPr>
            <w:tcW w:w="2268" w:type="dxa"/>
            <w:tcBorders>
              <w:top w:val="single" w:sz="4" w:space="0" w:color="E21951"/>
              <w:left w:val="single" w:sz="4" w:space="0" w:color="E21951"/>
              <w:bottom w:val="single" w:sz="4" w:space="0" w:color="E21951"/>
              <w:right w:val="single" w:sz="4" w:space="0" w:color="E21951"/>
            </w:tcBorders>
          </w:tcPr>
          <w:p w14:paraId="72E95078" w14:textId="662CA577" w:rsidR="00CD047F" w:rsidRPr="00C9602E" w:rsidRDefault="00C9602E" w:rsidP="00C9602E">
            <w:pPr>
              <w:rPr>
                <w:rFonts w:ascii="Arial" w:hAnsi="Arial" w:cs="Arial"/>
                <w:sz w:val="20"/>
                <w:szCs w:val="20"/>
              </w:rPr>
            </w:pPr>
            <w:r w:rsidRPr="00C9602E">
              <w:rPr>
                <w:rFonts w:ascii="Arial" w:hAnsi="Arial" w:cs="Arial"/>
                <w:sz w:val="20"/>
                <w:szCs w:val="20"/>
              </w:rPr>
              <w:t xml:space="preserve">Learners become familiar with the key issues and debates at A Level and </w:t>
            </w:r>
            <w:r w:rsidR="00012231">
              <w:rPr>
                <w:rFonts w:ascii="Arial" w:hAnsi="Arial" w:cs="Arial"/>
                <w:sz w:val="20"/>
                <w:szCs w:val="20"/>
              </w:rPr>
              <w:t>can</w:t>
            </w:r>
            <w:r w:rsidRPr="00C9602E">
              <w:rPr>
                <w:rFonts w:ascii="Arial" w:hAnsi="Arial" w:cs="Arial"/>
                <w:sz w:val="20"/>
                <w:szCs w:val="20"/>
              </w:rPr>
              <w:t xml:space="preserve"> recall the key issues and debates from AS </w:t>
            </w:r>
            <w:r w:rsidR="0026195B">
              <w:rPr>
                <w:rFonts w:ascii="Arial" w:hAnsi="Arial" w:cs="Arial"/>
                <w:sz w:val="20"/>
                <w:szCs w:val="20"/>
              </w:rPr>
              <w:t>L</w:t>
            </w:r>
            <w:r w:rsidRPr="00C9602E">
              <w:rPr>
                <w:rFonts w:ascii="Arial" w:hAnsi="Arial" w:cs="Arial"/>
                <w:sz w:val="20"/>
                <w:szCs w:val="20"/>
              </w:rPr>
              <w:t>evel</w:t>
            </w:r>
            <w:r w:rsidR="00E83C19">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7BC10559" w14:textId="596CF4E3" w:rsidR="00C9602E" w:rsidRPr="001B04C2" w:rsidRDefault="00C9602E" w:rsidP="00BD5C21">
            <w:pPr>
              <w:spacing w:after="120"/>
              <w:rPr>
                <w:rFonts w:ascii="Arial" w:hAnsi="Arial" w:cs="Arial"/>
                <w:sz w:val="20"/>
                <w:szCs w:val="20"/>
                <w:lang w:val="en-US"/>
              </w:rPr>
            </w:pPr>
            <w:r w:rsidRPr="001B04C2">
              <w:rPr>
                <w:rFonts w:ascii="Arial" w:hAnsi="Arial" w:cs="Arial"/>
                <w:sz w:val="20"/>
                <w:szCs w:val="20"/>
                <w:lang w:val="en-US"/>
              </w:rPr>
              <w:t>Learners</w:t>
            </w:r>
            <w:r w:rsidRPr="001B04C2">
              <w:rPr>
                <w:rFonts w:ascii="Arial" w:hAnsi="Arial" w:cs="Arial"/>
                <w:sz w:val="20"/>
                <w:szCs w:val="20"/>
              </w:rPr>
              <w:t xml:space="preserve"> identify two examples for each </w:t>
            </w:r>
            <w:r w:rsidRPr="001B04C2">
              <w:rPr>
                <w:rFonts w:ascii="Arial" w:hAnsi="Arial" w:cs="Arial"/>
                <w:sz w:val="20"/>
                <w:szCs w:val="20"/>
                <w:lang w:val="en-US"/>
              </w:rPr>
              <w:t xml:space="preserve">issue listed below from the studies covered in the AS </w:t>
            </w:r>
            <w:r w:rsidR="0026195B" w:rsidRPr="001B04C2">
              <w:rPr>
                <w:rFonts w:ascii="Arial" w:hAnsi="Arial" w:cs="Arial"/>
                <w:sz w:val="20"/>
                <w:szCs w:val="20"/>
                <w:lang w:val="en-US"/>
              </w:rPr>
              <w:t xml:space="preserve">Level </w:t>
            </w:r>
            <w:r w:rsidRPr="001B04C2">
              <w:rPr>
                <w:rFonts w:ascii="Arial" w:hAnsi="Arial" w:cs="Arial"/>
                <w:sz w:val="20"/>
                <w:szCs w:val="20"/>
                <w:lang w:val="en-US"/>
              </w:rPr>
              <w:t>material.</w:t>
            </w:r>
          </w:p>
          <w:p w14:paraId="36F72DFB" w14:textId="66C3C44B" w:rsidR="00C9602E" w:rsidRPr="001B04C2" w:rsidRDefault="00C9602E" w:rsidP="00BD5C21">
            <w:pPr>
              <w:spacing w:before="120"/>
              <w:rPr>
                <w:rFonts w:ascii="Arial" w:hAnsi="Arial" w:cs="Arial"/>
                <w:sz w:val="20"/>
                <w:szCs w:val="20"/>
              </w:rPr>
            </w:pPr>
            <w:r w:rsidRPr="001B04C2">
              <w:rPr>
                <w:rFonts w:ascii="Arial" w:hAnsi="Arial" w:cs="Arial"/>
                <w:sz w:val="20"/>
                <w:szCs w:val="20"/>
                <w:lang w:val="en-US"/>
              </w:rPr>
              <w:t xml:space="preserve">Learners consider why each is important to consider </w:t>
            </w:r>
            <w:r w:rsidRPr="001B04C2">
              <w:rPr>
                <w:rFonts w:ascii="Arial" w:hAnsi="Arial" w:cs="Arial"/>
                <w:sz w:val="20"/>
                <w:szCs w:val="20"/>
              </w:rPr>
              <w:t>and how these have influenced experiment</w:t>
            </w:r>
            <w:r w:rsidRPr="001B04C2">
              <w:rPr>
                <w:rFonts w:ascii="Arial" w:hAnsi="Arial" w:cs="Arial"/>
                <w:sz w:val="20"/>
                <w:szCs w:val="20"/>
                <w:lang w:val="en-US"/>
              </w:rPr>
              <w:t>al method,</w:t>
            </w:r>
            <w:r w:rsidRPr="001B04C2">
              <w:rPr>
                <w:rFonts w:ascii="Arial" w:hAnsi="Arial" w:cs="Arial"/>
                <w:sz w:val="20"/>
                <w:szCs w:val="20"/>
              </w:rPr>
              <w:t xml:space="preserve"> design and ethical decisions</w:t>
            </w:r>
            <w:r w:rsidR="000B0AF5" w:rsidRPr="001B04C2">
              <w:rPr>
                <w:rFonts w:ascii="Arial" w:hAnsi="Arial" w:cs="Arial"/>
                <w:sz w:val="20"/>
                <w:szCs w:val="20"/>
              </w:rPr>
              <w:t>:</w:t>
            </w:r>
          </w:p>
          <w:p w14:paraId="43ABB965" w14:textId="77777777" w:rsidR="00C9602E" w:rsidRPr="001B04C2" w:rsidRDefault="00C9602E" w:rsidP="005D6331">
            <w:pPr>
              <w:numPr>
                <w:ilvl w:val="0"/>
                <w:numId w:val="28"/>
              </w:numPr>
              <w:spacing w:after="120"/>
              <w:contextualSpacing/>
              <w:rPr>
                <w:rFonts w:ascii="Arial" w:hAnsi="Arial" w:cs="Arial"/>
                <w:sz w:val="20"/>
                <w:szCs w:val="20"/>
              </w:rPr>
            </w:pPr>
            <w:r w:rsidRPr="001B04C2">
              <w:rPr>
                <w:rFonts w:ascii="Arial" w:hAnsi="Arial" w:cs="Arial"/>
                <w:sz w:val="20"/>
                <w:szCs w:val="20"/>
              </w:rPr>
              <w:t>the application of psychology to everyday life</w:t>
            </w:r>
          </w:p>
          <w:p w14:paraId="2DF42EE9" w14:textId="77777777" w:rsidR="00C9602E" w:rsidRPr="001B04C2" w:rsidRDefault="00C9602E" w:rsidP="005D6331">
            <w:pPr>
              <w:numPr>
                <w:ilvl w:val="0"/>
                <w:numId w:val="28"/>
              </w:numPr>
              <w:spacing w:after="120"/>
              <w:contextualSpacing/>
              <w:rPr>
                <w:rFonts w:ascii="Arial" w:hAnsi="Arial" w:cs="Arial"/>
                <w:sz w:val="20"/>
                <w:szCs w:val="20"/>
              </w:rPr>
            </w:pPr>
            <w:r w:rsidRPr="001B04C2">
              <w:rPr>
                <w:rFonts w:ascii="Arial" w:hAnsi="Arial" w:cs="Arial"/>
                <w:sz w:val="20"/>
                <w:szCs w:val="20"/>
              </w:rPr>
              <w:t>individual and situational explanations</w:t>
            </w:r>
          </w:p>
          <w:p w14:paraId="0BB8649C" w14:textId="77777777" w:rsidR="00C9602E" w:rsidRPr="001B04C2" w:rsidRDefault="00C9602E" w:rsidP="005D6331">
            <w:pPr>
              <w:numPr>
                <w:ilvl w:val="0"/>
                <w:numId w:val="28"/>
              </w:numPr>
              <w:spacing w:after="120"/>
              <w:contextualSpacing/>
              <w:rPr>
                <w:rFonts w:ascii="Arial" w:hAnsi="Arial" w:cs="Arial"/>
                <w:sz w:val="20"/>
                <w:szCs w:val="20"/>
              </w:rPr>
            </w:pPr>
            <w:r w:rsidRPr="001B04C2">
              <w:rPr>
                <w:rFonts w:ascii="Arial" w:hAnsi="Arial" w:cs="Arial"/>
                <w:sz w:val="20"/>
                <w:szCs w:val="20"/>
              </w:rPr>
              <w:t>nature versus nurture</w:t>
            </w:r>
          </w:p>
          <w:p w14:paraId="3BF85E7C" w14:textId="77777777" w:rsidR="00C9602E" w:rsidRPr="001B04C2" w:rsidRDefault="00C9602E" w:rsidP="005D6331">
            <w:pPr>
              <w:numPr>
                <w:ilvl w:val="0"/>
                <w:numId w:val="28"/>
              </w:numPr>
              <w:spacing w:after="120"/>
              <w:contextualSpacing/>
              <w:rPr>
                <w:rFonts w:ascii="Arial" w:hAnsi="Arial" w:cs="Arial"/>
                <w:sz w:val="20"/>
                <w:szCs w:val="20"/>
              </w:rPr>
            </w:pPr>
            <w:r w:rsidRPr="001B04C2">
              <w:rPr>
                <w:rFonts w:ascii="Arial" w:hAnsi="Arial" w:cs="Arial"/>
                <w:sz w:val="20"/>
                <w:szCs w:val="20"/>
              </w:rPr>
              <w:t>the use of children in psychological research</w:t>
            </w:r>
          </w:p>
          <w:p w14:paraId="424D7C29" w14:textId="7F4E66F4" w:rsidR="00C9602E" w:rsidRPr="001B04C2" w:rsidRDefault="00C9602E" w:rsidP="005D6331">
            <w:pPr>
              <w:numPr>
                <w:ilvl w:val="0"/>
                <w:numId w:val="28"/>
              </w:numPr>
              <w:contextualSpacing/>
              <w:rPr>
                <w:rFonts w:ascii="Arial" w:hAnsi="Arial" w:cs="Arial"/>
                <w:sz w:val="20"/>
                <w:szCs w:val="20"/>
              </w:rPr>
            </w:pPr>
            <w:r w:rsidRPr="001B04C2">
              <w:rPr>
                <w:rFonts w:ascii="Arial" w:hAnsi="Arial" w:cs="Arial"/>
                <w:sz w:val="20"/>
                <w:szCs w:val="20"/>
              </w:rPr>
              <w:t>the use of animals in psychological research</w:t>
            </w:r>
            <w:r w:rsidR="000B0AF5" w:rsidRPr="001B04C2">
              <w:rPr>
                <w:rFonts w:ascii="Arial" w:hAnsi="Arial" w:cs="Arial"/>
                <w:sz w:val="20"/>
                <w:szCs w:val="20"/>
              </w:rPr>
              <w:t>.</w:t>
            </w:r>
          </w:p>
          <w:p w14:paraId="09428A30" w14:textId="2FBCC4CA" w:rsidR="00C9602E" w:rsidRPr="001B04C2" w:rsidRDefault="00C9602E" w:rsidP="00383C2C">
            <w:pPr>
              <w:spacing w:before="120"/>
              <w:rPr>
                <w:rFonts w:ascii="Arial" w:hAnsi="Arial" w:cs="Arial"/>
                <w:sz w:val="20"/>
                <w:szCs w:val="20"/>
              </w:rPr>
            </w:pPr>
            <w:r w:rsidRPr="001B04C2">
              <w:rPr>
                <w:rFonts w:ascii="Arial" w:hAnsi="Arial" w:cs="Arial"/>
                <w:sz w:val="20"/>
                <w:szCs w:val="20"/>
              </w:rPr>
              <w:t xml:space="preserve">Learners </w:t>
            </w:r>
            <w:r w:rsidRPr="001B04C2">
              <w:rPr>
                <w:rFonts w:ascii="Arial" w:hAnsi="Arial" w:cs="Arial"/>
                <w:sz w:val="20"/>
                <w:szCs w:val="20"/>
                <w:lang w:val="en-US"/>
              </w:rPr>
              <w:t>look up and learn definitions for the following issues and debates to consider for the A Level material</w:t>
            </w:r>
            <w:r w:rsidR="000B0AF5" w:rsidRPr="001B04C2">
              <w:rPr>
                <w:rFonts w:ascii="Arial" w:hAnsi="Arial" w:cs="Arial"/>
                <w:sz w:val="20"/>
                <w:szCs w:val="20"/>
                <w:lang w:val="en-US"/>
              </w:rPr>
              <w:t>:</w:t>
            </w:r>
          </w:p>
          <w:p w14:paraId="58BC191F" w14:textId="2ACD746F" w:rsidR="00C9602E" w:rsidRPr="001B04C2" w:rsidRDefault="00C9602E" w:rsidP="00D072C3">
            <w:pPr>
              <w:numPr>
                <w:ilvl w:val="0"/>
                <w:numId w:val="29"/>
              </w:numPr>
              <w:spacing w:after="120"/>
              <w:contextualSpacing/>
              <w:rPr>
                <w:rFonts w:ascii="Arial" w:hAnsi="Arial" w:cs="Arial"/>
                <w:sz w:val="20"/>
                <w:szCs w:val="20"/>
              </w:rPr>
            </w:pPr>
            <w:r w:rsidRPr="001B04C2">
              <w:rPr>
                <w:rFonts w:ascii="Arial" w:hAnsi="Arial" w:cs="Arial"/>
                <w:sz w:val="20"/>
                <w:szCs w:val="20"/>
              </w:rPr>
              <w:t xml:space="preserve">cultural </w:t>
            </w:r>
            <w:r w:rsidR="001B04C2" w:rsidRPr="001B04C2">
              <w:rPr>
                <w:rFonts w:ascii="Arial" w:hAnsi="Arial" w:cs="Arial"/>
                <w:sz w:val="20"/>
                <w:szCs w:val="20"/>
                <w:lang w:val="en-US"/>
              </w:rPr>
              <w:t>differences</w:t>
            </w:r>
          </w:p>
          <w:p w14:paraId="373D24C8" w14:textId="16449A77" w:rsidR="001B04C2" w:rsidRPr="001B04C2" w:rsidRDefault="001B04C2" w:rsidP="00D072C3">
            <w:pPr>
              <w:numPr>
                <w:ilvl w:val="0"/>
                <w:numId w:val="29"/>
              </w:numPr>
              <w:spacing w:before="120" w:after="120"/>
              <w:contextualSpacing/>
              <w:rPr>
                <w:rFonts w:ascii="Arial" w:hAnsi="Arial" w:cs="Arial"/>
                <w:sz w:val="20"/>
                <w:szCs w:val="20"/>
              </w:rPr>
            </w:pPr>
            <w:r w:rsidRPr="001B04C2">
              <w:rPr>
                <w:rFonts w:ascii="Arial" w:hAnsi="Arial" w:cs="Arial"/>
                <w:sz w:val="20"/>
                <w:szCs w:val="20"/>
              </w:rPr>
              <w:t>reductionism versus holism</w:t>
            </w:r>
          </w:p>
          <w:p w14:paraId="1FD46CAD" w14:textId="60E673D0" w:rsidR="001B04C2" w:rsidRPr="001B04C2" w:rsidRDefault="001B04C2" w:rsidP="00D072C3">
            <w:pPr>
              <w:numPr>
                <w:ilvl w:val="0"/>
                <w:numId w:val="29"/>
              </w:numPr>
              <w:spacing w:before="120" w:after="120"/>
              <w:contextualSpacing/>
              <w:rPr>
                <w:rFonts w:ascii="Arial" w:hAnsi="Arial" w:cs="Arial"/>
                <w:sz w:val="20"/>
                <w:szCs w:val="20"/>
              </w:rPr>
            </w:pPr>
            <w:r w:rsidRPr="001B04C2">
              <w:rPr>
                <w:rFonts w:ascii="Arial" w:hAnsi="Arial" w:cs="Arial"/>
                <w:sz w:val="20"/>
                <w:szCs w:val="20"/>
              </w:rPr>
              <w:t>determinism versus free-will</w:t>
            </w:r>
          </w:p>
          <w:p w14:paraId="458A8867" w14:textId="60848F3C" w:rsidR="00C9602E" w:rsidRPr="001B04C2" w:rsidRDefault="001B04C2" w:rsidP="00D072C3">
            <w:pPr>
              <w:numPr>
                <w:ilvl w:val="0"/>
                <w:numId w:val="29"/>
              </w:numPr>
              <w:spacing w:before="120"/>
              <w:contextualSpacing/>
              <w:rPr>
                <w:rFonts w:ascii="Arial" w:hAnsi="Arial" w:cs="Arial"/>
                <w:sz w:val="20"/>
                <w:szCs w:val="20"/>
              </w:rPr>
            </w:pPr>
            <w:r w:rsidRPr="001B04C2">
              <w:rPr>
                <w:rFonts w:ascii="Arial" w:hAnsi="Arial" w:cs="Arial"/>
                <w:sz w:val="20"/>
                <w:szCs w:val="20"/>
              </w:rPr>
              <w:t>idiographic versus nomothetic.</w:t>
            </w:r>
            <w:r w:rsidRPr="001B04C2">
              <w:rPr>
                <w:rFonts w:ascii="Arial" w:hAnsi="Arial" w:cs="Arial"/>
                <w:b/>
                <w:bCs/>
                <w:sz w:val="20"/>
                <w:szCs w:val="20"/>
              </w:rPr>
              <w:t xml:space="preserve"> </w:t>
            </w:r>
            <w:r w:rsidR="000B0AF5" w:rsidRPr="001B04C2">
              <w:rPr>
                <w:rFonts w:ascii="Arial" w:hAnsi="Arial" w:cs="Arial"/>
                <w:b/>
                <w:bCs/>
                <w:sz w:val="20"/>
                <w:szCs w:val="20"/>
              </w:rPr>
              <w:t>(I)</w:t>
            </w:r>
          </w:p>
          <w:p w14:paraId="00123AA2" w14:textId="117F8071" w:rsidR="00C9602E" w:rsidRPr="001B04C2" w:rsidRDefault="00C9602E" w:rsidP="00383C2C">
            <w:pPr>
              <w:spacing w:before="120"/>
              <w:rPr>
                <w:rFonts w:ascii="Arial" w:hAnsi="Arial" w:cs="Arial"/>
                <w:sz w:val="20"/>
                <w:szCs w:val="20"/>
              </w:rPr>
            </w:pPr>
            <w:r w:rsidRPr="00383C2C">
              <w:rPr>
                <w:rFonts w:ascii="Arial" w:hAnsi="Arial" w:cs="Arial"/>
                <w:b/>
                <w:sz w:val="20"/>
                <w:szCs w:val="20"/>
              </w:rPr>
              <w:t xml:space="preserve">Extension </w:t>
            </w:r>
            <w:r w:rsidR="00455353" w:rsidRPr="00383C2C">
              <w:rPr>
                <w:rFonts w:ascii="Arial" w:hAnsi="Arial" w:cs="Arial"/>
                <w:b/>
                <w:sz w:val="20"/>
                <w:szCs w:val="20"/>
              </w:rPr>
              <w:t>a</w:t>
            </w:r>
            <w:r w:rsidRPr="00383C2C">
              <w:rPr>
                <w:rFonts w:ascii="Arial" w:hAnsi="Arial" w:cs="Arial"/>
                <w:b/>
                <w:sz w:val="20"/>
                <w:szCs w:val="20"/>
              </w:rPr>
              <w:t>ctivity:</w:t>
            </w:r>
            <w:r w:rsidRPr="00383C2C">
              <w:rPr>
                <w:rFonts w:ascii="Arial" w:hAnsi="Arial" w:cs="Arial"/>
                <w:sz w:val="20"/>
                <w:szCs w:val="20"/>
              </w:rPr>
              <w:t xml:space="preserve"> </w:t>
            </w:r>
            <w:r w:rsidR="00046ACA">
              <w:rPr>
                <w:rFonts w:ascii="Arial" w:hAnsi="Arial" w:cs="Arial"/>
                <w:sz w:val="20"/>
                <w:szCs w:val="20"/>
              </w:rPr>
              <w:t>l</w:t>
            </w:r>
            <w:r w:rsidRPr="00383C2C">
              <w:rPr>
                <w:rFonts w:ascii="Arial" w:hAnsi="Arial" w:cs="Arial"/>
                <w:sz w:val="20"/>
                <w:szCs w:val="20"/>
              </w:rPr>
              <w:t>earners</w:t>
            </w:r>
            <w:r w:rsidRPr="001B04C2">
              <w:rPr>
                <w:rFonts w:ascii="Arial" w:hAnsi="Arial" w:cs="Arial"/>
                <w:sz w:val="20"/>
                <w:szCs w:val="20"/>
                <w:lang w:val="en-US"/>
              </w:rPr>
              <w:t xml:space="preserve"> consider why each could be important to consider </w:t>
            </w:r>
            <w:r w:rsidRPr="001B04C2">
              <w:rPr>
                <w:rFonts w:ascii="Arial" w:hAnsi="Arial" w:cs="Arial"/>
                <w:sz w:val="20"/>
                <w:szCs w:val="20"/>
              </w:rPr>
              <w:t xml:space="preserve">and how these </w:t>
            </w:r>
            <w:r w:rsidRPr="001B04C2">
              <w:rPr>
                <w:rFonts w:ascii="Arial" w:hAnsi="Arial" w:cs="Arial"/>
                <w:sz w:val="20"/>
                <w:szCs w:val="20"/>
                <w:lang w:val="en-US"/>
              </w:rPr>
              <w:t xml:space="preserve">might </w:t>
            </w:r>
            <w:r w:rsidRPr="001B04C2">
              <w:rPr>
                <w:rFonts w:ascii="Arial" w:hAnsi="Arial" w:cs="Arial"/>
                <w:sz w:val="20"/>
                <w:szCs w:val="20"/>
              </w:rPr>
              <w:t>influence experiment</w:t>
            </w:r>
            <w:r w:rsidRPr="001B04C2">
              <w:rPr>
                <w:rFonts w:ascii="Arial" w:hAnsi="Arial" w:cs="Arial"/>
                <w:sz w:val="20"/>
                <w:szCs w:val="20"/>
                <w:lang w:val="en-US"/>
              </w:rPr>
              <w:t>al</w:t>
            </w:r>
            <w:r w:rsidRPr="001B04C2">
              <w:rPr>
                <w:rFonts w:ascii="Arial" w:hAnsi="Arial" w:cs="Arial"/>
                <w:sz w:val="20"/>
                <w:szCs w:val="20"/>
              </w:rPr>
              <w:t xml:space="preserve"> </w:t>
            </w:r>
            <w:r w:rsidRPr="001B04C2">
              <w:rPr>
                <w:rFonts w:ascii="Arial" w:hAnsi="Arial" w:cs="Arial"/>
                <w:sz w:val="20"/>
                <w:szCs w:val="20"/>
                <w:lang w:val="en-US"/>
              </w:rPr>
              <w:t xml:space="preserve">method, </w:t>
            </w:r>
            <w:r w:rsidRPr="001B04C2">
              <w:rPr>
                <w:rFonts w:ascii="Arial" w:hAnsi="Arial" w:cs="Arial"/>
                <w:sz w:val="20"/>
                <w:szCs w:val="20"/>
              </w:rPr>
              <w:t>design</w:t>
            </w:r>
            <w:r w:rsidR="001B04C2">
              <w:rPr>
                <w:rFonts w:ascii="Arial" w:hAnsi="Arial" w:cs="Arial"/>
                <w:sz w:val="20"/>
                <w:szCs w:val="20"/>
                <w:lang w:val="en-US"/>
              </w:rPr>
              <w:t>, data collection tools</w:t>
            </w:r>
            <w:r w:rsidRPr="001B04C2">
              <w:rPr>
                <w:rFonts w:ascii="Arial" w:hAnsi="Arial" w:cs="Arial"/>
                <w:sz w:val="20"/>
                <w:szCs w:val="20"/>
              </w:rPr>
              <w:t xml:space="preserve"> and ethical decisions.</w:t>
            </w:r>
          </w:p>
        </w:tc>
      </w:tr>
      <w:tr w:rsidR="00C9602E" w:rsidRPr="00C9602E" w14:paraId="0DC7E4C8" w14:textId="77777777" w:rsidTr="00BD5C21">
        <w:tc>
          <w:tcPr>
            <w:tcW w:w="2127" w:type="dxa"/>
            <w:tcBorders>
              <w:top w:val="single" w:sz="4" w:space="0" w:color="E21951"/>
              <w:left w:val="single" w:sz="4" w:space="0" w:color="E21951"/>
              <w:bottom w:val="single" w:sz="4" w:space="0" w:color="E21951"/>
              <w:right w:val="single" w:sz="4" w:space="0" w:color="E21951"/>
            </w:tcBorders>
          </w:tcPr>
          <w:p w14:paraId="2CA4229A" w14:textId="7572AEC5" w:rsidR="00C9602E" w:rsidRDefault="00C9602E" w:rsidP="00C640FC">
            <w:pPr>
              <w:rPr>
                <w:rFonts w:ascii="Arial" w:hAnsi="Arial" w:cs="Arial"/>
                <w:sz w:val="20"/>
                <w:szCs w:val="20"/>
              </w:rPr>
            </w:pPr>
            <w:r w:rsidRPr="00C9602E">
              <w:rPr>
                <w:rFonts w:ascii="Arial" w:hAnsi="Arial" w:cs="Arial"/>
                <w:sz w:val="20"/>
                <w:szCs w:val="20"/>
              </w:rPr>
              <w:t xml:space="preserve">Cultural </w:t>
            </w:r>
            <w:r w:rsidR="0026195B">
              <w:rPr>
                <w:rFonts w:ascii="Arial" w:hAnsi="Arial" w:cs="Arial"/>
                <w:sz w:val="20"/>
                <w:szCs w:val="20"/>
              </w:rPr>
              <w:t>bias</w:t>
            </w:r>
          </w:p>
          <w:p w14:paraId="7CB3ED0C" w14:textId="77777777" w:rsidR="005000A3" w:rsidRPr="00C9602E" w:rsidRDefault="005000A3" w:rsidP="00C640FC">
            <w:pPr>
              <w:spacing w:before="120"/>
              <w:rPr>
                <w:rFonts w:ascii="Arial" w:hAnsi="Arial" w:cs="Arial"/>
                <w:b/>
                <w:color w:val="E21951"/>
                <w:sz w:val="20"/>
                <w:szCs w:val="20"/>
              </w:rPr>
            </w:pPr>
            <w:r w:rsidRPr="00C9602E">
              <w:rPr>
                <w:rFonts w:ascii="Arial" w:hAnsi="Arial" w:cs="Arial"/>
                <w:b/>
                <w:color w:val="E21951"/>
                <w:sz w:val="20"/>
                <w:szCs w:val="20"/>
              </w:rPr>
              <w:t>KC3</w:t>
            </w:r>
          </w:p>
          <w:p w14:paraId="1DD0C95F" w14:textId="708993B2" w:rsidR="005000A3" w:rsidRPr="00C9602E" w:rsidRDefault="005000A3" w:rsidP="00C640FC">
            <w:pPr>
              <w:spacing w:before="120"/>
              <w:rPr>
                <w:rFonts w:ascii="Arial" w:hAnsi="Arial" w:cs="Arial"/>
                <w:sz w:val="20"/>
                <w:szCs w:val="20"/>
              </w:rPr>
            </w:pPr>
            <w:r w:rsidRPr="00C9602E">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DC9FBF4" w14:textId="76226B6B" w:rsidR="00C9602E" w:rsidRPr="001B04C2" w:rsidRDefault="00C9602E" w:rsidP="00C9602E">
            <w:pPr>
              <w:rPr>
                <w:rFonts w:ascii="Arial" w:hAnsi="Arial" w:cs="Arial"/>
                <w:sz w:val="20"/>
                <w:szCs w:val="20"/>
                <w:lang w:val="en-US"/>
              </w:rPr>
            </w:pPr>
            <w:r w:rsidRPr="00C9602E">
              <w:rPr>
                <w:rFonts w:ascii="Arial" w:hAnsi="Arial" w:cs="Arial"/>
                <w:sz w:val="20"/>
                <w:szCs w:val="20"/>
              </w:rPr>
              <w:t xml:space="preserve">Learners </w:t>
            </w:r>
            <w:r w:rsidR="002301C0">
              <w:rPr>
                <w:rFonts w:ascii="Arial" w:hAnsi="Arial" w:cs="Arial"/>
                <w:sz w:val="20"/>
                <w:szCs w:val="20"/>
              </w:rPr>
              <w:t>can</w:t>
            </w:r>
            <w:r w:rsidRPr="00C9602E">
              <w:rPr>
                <w:rFonts w:ascii="Arial" w:hAnsi="Arial" w:cs="Arial"/>
                <w:sz w:val="20"/>
                <w:szCs w:val="20"/>
              </w:rPr>
              <w:t xml:space="preserve"> describe, explain and identify issues associated with cultural </w:t>
            </w:r>
            <w:r w:rsidR="001B04C2">
              <w:rPr>
                <w:rFonts w:ascii="Arial" w:hAnsi="Arial" w:cs="Arial"/>
                <w:sz w:val="20"/>
                <w:szCs w:val="20"/>
                <w:lang w:val="en-US"/>
              </w:rPr>
              <w:t>differences.</w:t>
            </w:r>
          </w:p>
        </w:tc>
        <w:tc>
          <w:tcPr>
            <w:tcW w:w="10200" w:type="dxa"/>
            <w:tcBorders>
              <w:top w:val="single" w:sz="4" w:space="0" w:color="E21951"/>
              <w:left w:val="single" w:sz="4" w:space="0" w:color="E21951"/>
              <w:bottom w:val="single" w:sz="4" w:space="0" w:color="E21951"/>
              <w:right w:val="single" w:sz="4" w:space="0" w:color="E21951"/>
            </w:tcBorders>
          </w:tcPr>
          <w:p w14:paraId="78D3B38D" w14:textId="09AD47D7" w:rsidR="00C9602E" w:rsidRPr="006545E4" w:rsidRDefault="00C9602E" w:rsidP="00383C2C">
            <w:pPr>
              <w:spacing w:after="120"/>
              <w:rPr>
                <w:rFonts w:ascii="Arial" w:hAnsi="Arial" w:cs="Arial"/>
                <w:sz w:val="20"/>
                <w:szCs w:val="20"/>
              </w:rPr>
            </w:pPr>
            <w:r w:rsidRPr="006545E4">
              <w:rPr>
                <w:rFonts w:ascii="Arial" w:hAnsi="Arial" w:cs="Arial"/>
                <w:sz w:val="20"/>
                <w:szCs w:val="20"/>
              </w:rPr>
              <w:t xml:space="preserve">Learners share what they uncovered about cultural </w:t>
            </w:r>
            <w:r w:rsidR="001B04C2">
              <w:rPr>
                <w:rFonts w:ascii="Arial" w:hAnsi="Arial" w:cs="Arial"/>
                <w:sz w:val="20"/>
                <w:szCs w:val="20"/>
                <w:lang w:val="en-US"/>
              </w:rPr>
              <w:t>differences</w:t>
            </w:r>
            <w:r w:rsidR="009C3900">
              <w:rPr>
                <w:rFonts w:ascii="Arial" w:hAnsi="Arial" w:cs="Arial"/>
                <w:sz w:val="20"/>
                <w:szCs w:val="20"/>
                <w:lang w:val="en-US"/>
              </w:rPr>
              <w:t xml:space="preserve"> and sources of cultural bias</w:t>
            </w:r>
            <w:r w:rsidRPr="006545E4">
              <w:rPr>
                <w:rFonts w:ascii="Arial" w:hAnsi="Arial" w:cs="Arial"/>
                <w:sz w:val="20"/>
                <w:szCs w:val="20"/>
              </w:rPr>
              <w:t xml:space="preserve">. </w:t>
            </w:r>
            <w:r w:rsidR="00BE3E83">
              <w:rPr>
                <w:rFonts w:ascii="Arial" w:hAnsi="Arial" w:cs="Arial"/>
                <w:sz w:val="20"/>
                <w:szCs w:val="20"/>
              </w:rPr>
              <w:t>L</w:t>
            </w:r>
            <w:r w:rsidRPr="006545E4">
              <w:rPr>
                <w:rFonts w:ascii="Arial" w:hAnsi="Arial" w:cs="Arial"/>
                <w:sz w:val="20"/>
                <w:szCs w:val="20"/>
              </w:rPr>
              <w:t xml:space="preserve">earners share any examples of cultural </w:t>
            </w:r>
            <w:r w:rsidR="009C3900">
              <w:rPr>
                <w:rFonts w:ascii="Arial" w:hAnsi="Arial" w:cs="Arial"/>
                <w:sz w:val="20"/>
                <w:szCs w:val="20"/>
                <w:lang w:val="en-US"/>
              </w:rPr>
              <w:t>differences</w:t>
            </w:r>
            <w:r w:rsidRPr="006545E4">
              <w:rPr>
                <w:rFonts w:ascii="Arial" w:hAnsi="Arial" w:cs="Arial"/>
                <w:sz w:val="20"/>
                <w:szCs w:val="20"/>
              </w:rPr>
              <w:t xml:space="preserve"> or ethnocentrism they came across in their research</w:t>
            </w:r>
            <w:r w:rsidR="009C3900">
              <w:rPr>
                <w:rFonts w:ascii="Arial" w:hAnsi="Arial" w:cs="Arial"/>
                <w:sz w:val="20"/>
                <w:szCs w:val="20"/>
                <w:lang w:val="en-US"/>
              </w:rPr>
              <w:t xml:space="preserve">. Learners consider </w:t>
            </w:r>
            <w:r w:rsidRPr="006545E4">
              <w:rPr>
                <w:rFonts w:ascii="Arial" w:hAnsi="Arial" w:cs="Arial"/>
                <w:sz w:val="20"/>
                <w:szCs w:val="20"/>
              </w:rPr>
              <w:t xml:space="preserve">(TPS) how cultural </w:t>
            </w:r>
            <w:r w:rsidR="009C3900">
              <w:rPr>
                <w:rFonts w:ascii="Arial" w:hAnsi="Arial" w:cs="Arial"/>
                <w:sz w:val="20"/>
                <w:szCs w:val="20"/>
                <w:lang w:val="en-US"/>
              </w:rPr>
              <w:t xml:space="preserve">differences and </w:t>
            </w:r>
            <w:r w:rsidRPr="006545E4">
              <w:rPr>
                <w:rFonts w:ascii="Arial" w:hAnsi="Arial" w:cs="Arial"/>
                <w:sz w:val="20"/>
                <w:szCs w:val="20"/>
              </w:rPr>
              <w:t xml:space="preserve">bias could manifest itself in conducting </w:t>
            </w:r>
            <w:r w:rsidR="009C3900">
              <w:rPr>
                <w:rFonts w:ascii="Arial" w:hAnsi="Arial" w:cs="Arial"/>
                <w:sz w:val="20"/>
                <w:szCs w:val="20"/>
                <w:lang w:val="en-US"/>
              </w:rPr>
              <w:t xml:space="preserve">research or the validity or reliability of </w:t>
            </w:r>
            <w:r w:rsidR="009C3900" w:rsidRPr="006545E4">
              <w:rPr>
                <w:rFonts w:ascii="Arial" w:hAnsi="Arial" w:cs="Arial"/>
                <w:sz w:val="20"/>
                <w:szCs w:val="20"/>
              </w:rPr>
              <w:t xml:space="preserve">psychological </w:t>
            </w:r>
            <w:r w:rsidR="009C3900">
              <w:rPr>
                <w:rFonts w:ascii="Arial" w:hAnsi="Arial" w:cs="Arial"/>
                <w:sz w:val="20"/>
                <w:szCs w:val="20"/>
                <w:lang w:val="en-US"/>
              </w:rPr>
              <w:t>research or the interpretation of the results</w:t>
            </w:r>
            <w:r w:rsidRPr="006545E4">
              <w:rPr>
                <w:rFonts w:ascii="Arial" w:hAnsi="Arial" w:cs="Arial"/>
                <w:sz w:val="20"/>
                <w:szCs w:val="20"/>
              </w:rPr>
              <w:t xml:space="preserve"> and share ideas.</w:t>
            </w:r>
          </w:p>
          <w:p w14:paraId="3DC7AF58" w14:textId="5B24792C" w:rsidR="00C9602E" w:rsidRPr="006545E4" w:rsidRDefault="005000A3" w:rsidP="00383C2C">
            <w:pPr>
              <w:spacing w:before="120" w:after="120"/>
              <w:rPr>
                <w:rFonts w:ascii="Arial" w:hAnsi="Arial" w:cs="Arial"/>
                <w:sz w:val="20"/>
                <w:szCs w:val="20"/>
              </w:rPr>
            </w:pPr>
            <w:r>
              <w:rPr>
                <w:rFonts w:ascii="Arial" w:hAnsi="Arial" w:cs="Arial"/>
                <w:sz w:val="20"/>
                <w:szCs w:val="20"/>
              </w:rPr>
              <w:t>L</w:t>
            </w:r>
            <w:r w:rsidR="00C9602E" w:rsidRPr="006545E4">
              <w:rPr>
                <w:rFonts w:ascii="Arial" w:hAnsi="Arial" w:cs="Arial"/>
                <w:sz w:val="20"/>
                <w:szCs w:val="20"/>
              </w:rPr>
              <w:t>earners design a study from a choice of investigations including perception</w:t>
            </w:r>
            <w:r w:rsidR="00455353" w:rsidRPr="006545E4">
              <w:rPr>
                <w:rFonts w:ascii="Arial" w:hAnsi="Arial" w:cs="Arial"/>
                <w:sz w:val="20"/>
                <w:szCs w:val="20"/>
              </w:rPr>
              <w:t>,</w:t>
            </w:r>
            <w:r w:rsidR="00C9602E" w:rsidRPr="006545E4">
              <w:rPr>
                <w:rFonts w:ascii="Arial" w:hAnsi="Arial" w:cs="Arial"/>
                <w:sz w:val="20"/>
                <w:szCs w:val="20"/>
              </w:rPr>
              <w:t xml:space="preserve"> personal space</w:t>
            </w:r>
            <w:r w:rsidR="00455353" w:rsidRPr="006545E4">
              <w:rPr>
                <w:rFonts w:ascii="Arial" w:hAnsi="Arial" w:cs="Arial"/>
                <w:sz w:val="20"/>
                <w:szCs w:val="20"/>
              </w:rPr>
              <w:t>,</w:t>
            </w:r>
            <w:r w:rsidR="00C9602E" w:rsidRPr="006545E4">
              <w:rPr>
                <w:rFonts w:ascii="Arial" w:hAnsi="Arial" w:cs="Arial"/>
                <w:sz w:val="20"/>
                <w:szCs w:val="20"/>
              </w:rPr>
              <w:t xml:space="preserve"> attitudes to challenge</w:t>
            </w:r>
            <w:r w:rsidR="009C3900">
              <w:rPr>
                <w:rFonts w:ascii="Arial" w:hAnsi="Arial" w:cs="Arial"/>
                <w:sz w:val="20"/>
                <w:szCs w:val="20"/>
                <w:lang w:val="en-US"/>
              </w:rPr>
              <w:t xml:space="preserve">/conformity or </w:t>
            </w:r>
            <w:r w:rsidR="00C9602E" w:rsidRPr="006545E4">
              <w:rPr>
                <w:rFonts w:ascii="Arial" w:hAnsi="Arial" w:cs="Arial"/>
                <w:sz w:val="20"/>
                <w:szCs w:val="20"/>
              </w:rPr>
              <w:t>aggression</w:t>
            </w:r>
            <w:r w:rsidR="00455353" w:rsidRPr="006545E4">
              <w:rPr>
                <w:rFonts w:ascii="Arial" w:hAnsi="Arial" w:cs="Arial"/>
                <w:sz w:val="20"/>
                <w:szCs w:val="20"/>
              </w:rPr>
              <w:t>,</w:t>
            </w:r>
            <w:r w:rsidR="00C9602E" w:rsidRPr="006545E4">
              <w:rPr>
                <w:rFonts w:ascii="Arial" w:hAnsi="Arial" w:cs="Arial"/>
                <w:sz w:val="20"/>
                <w:szCs w:val="20"/>
              </w:rPr>
              <w:t xml:space="preserve"> etc. and identify where cultural </w:t>
            </w:r>
            <w:r w:rsidR="009C3900">
              <w:rPr>
                <w:rFonts w:ascii="Arial" w:hAnsi="Arial" w:cs="Arial"/>
                <w:sz w:val="20"/>
                <w:szCs w:val="20"/>
                <w:lang w:val="en-US"/>
              </w:rPr>
              <w:t xml:space="preserve">differences or </w:t>
            </w:r>
            <w:r w:rsidR="00C9602E" w:rsidRPr="006545E4">
              <w:rPr>
                <w:rFonts w:ascii="Arial" w:hAnsi="Arial" w:cs="Arial"/>
                <w:sz w:val="20"/>
                <w:szCs w:val="20"/>
              </w:rPr>
              <w:t>bias could make a difference to the decisions they made.</w:t>
            </w:r>
          </w:p>
          <w:p w14:paraId="50EF777D" w14:textId="3F23C0F6" w:rsidR="009C3900" w:rsidRPr="00C9602E" w:rsidRDefault="00C9602E" w:rsidP="00383C2C">
            <w:pPr>
              <w:spacing w:before="120"/>
              <w:rPr>
                <w:rFonts w:ascii="Arial" w:hAnsi="Arial" w:cs="Arial"/>
                <w:sz w:val="20"/>
                <w:szCs w:val="20"/>
              </w:rPr>
            </w:pPr>
            <w:r w:rsidRPr="006545E4">
              <w:rPr>
                <w:rFonts w:ascii="Arial" w:hAnsi="Arial" w:cs="Arial"/>
                <w:sz w:val="20"/>
                <w:szCs w:val="20"/>
              </w:rPr>
              <w:t xml:space="preserve">Learners generate ways to </w:t>
            </w:r>
            <w:r w:rsidR="009C3900">
              <w:rPr>
                <w:rFonts w:ascii="Arial" w:hAnsi="Arial" w:cs="Arial"/>
                <w:sz w:val="20"/>
                <w:szCs w:val="20"/>
                <w:lang w:val="en-US"/>
              </w:rPr>
              <w:t xml:space="preserve">consider cultural differences and </w:t>
            </w:r>
            <w:r w:rsidRPr="006545E4">
              <w:rPr>
                <w:rFonts w:ascii="Arial" w:hAnsi="Arial" w:cs="Arial"/>
                <w:sz w:val="20"/>
                <w:szCs w:val="20"/>
              </w:rPr>
              <w:t xml:space="preserve">counter cultural bias at the various stages of the research and </w:t>
            </w:r>
            <w:r w:rsidR="009C3900">
              <w:rPr>
                <w:rFonts w:ascii="Arial" w:hAnsi="Arial" w:cs="Arial"/>
                <w:sz w:val="20"/>
                <w:szCs w:val="20"/>
                <w:lang w:val="en-US"/>
              </w:rPr>
              <w:t>can</w:t>
            </w:r>
            <w:r w:rsidRPr="006545E4">
              <w:rPr>
                <w:rFonts w:ascii="Arial" w:hAnsi="Arial" w:cs="Arial"/>
                <w:sz w:val="20"/>
                <w:szCs w:val="20"/>
              </w:rPr>
              <w:t xml:space="preserve"> make note</w:t>
            </w:r>
            <w:r w:rsidR="005000A3">
              <w:rPr>
                <w:rFonts w:ascii="Arial" w:hAnsi="Arial" w:cs="Arial"/>
                <w:sz w:val="20"/>
                <w:szCs w:val="20"/>
              </w:rPr>
              <w:t>s</w:t>
            </w:r>
            <w:r w:rsidRPr="006545E4">
              <w:rPr>
                <w:rFonts w:ascii="Arial" w:hAnsi="Arial" w:cs="Arial"/>
                <w:sz w:val="20"/>
                <w:szCs w:val="20"/>
              </w:rPr>
              <w:t xml:space="preserve"> of the necessary key terms and concepts available at</w:t>
            </w:r>
            <w:r w:rsidR="00E73059">
              <w:rPr>
                <w:rFonts w:ascii="Arial" w:hAnsi="Arial" w:cs="Arial"/>
                <w:sz w:val="20"/>
                <w:szCs w:val="20"/>
              </w:rPr>
              <w:t>:</w:t>
            </w:r>
            <w:r w:rsidRPr="006545E4">
              <w:rPr>
                <w:rFonts w:ascii="Arial" w:hAnsi="Arial" w:cs="Arial"/>
                <w:sz w:val="20"/>
                <w:szCs w:val="20"/>
              </w:rPr>
              <w:t xml:space="preserve"> </w:t>
            </w:r>
            <w:hyperlink r:id="rId164" w:history="1">
              <w:r w:rsidR="00383C2C" w:rsidRPr="00383C2C">
                <w:rPr>
                  <w:rStyle w:val="Hyperlink"/>
                  <w:rFonts w:ascii="Arial" w:hAnsi="Arial" w:cs="Arial"/>
                  <w:color w:val="4B4B4B"/>
                  <w:sz w:val="20"/>
                  <w:szCs w:val="20"/>
                </w:rPr>
                <w:t>www.psychologistworld.com/issues/cultural-differences-psychology</w:t>
              </w:r>
            </w:hyperlink>
          </w:p>
        </w:tc>
      </w:tr>
      <w:tr w:rsidR="00C9602E" w:rsidRPr="00C9602E" w14:paraId="5055DE30" w14:textId="77777777" w:rsidTr="00BD5C21">
        <w:tc>
          <w:tcPr>
            <w:tcW w:w="2127" w:type="dxa"/>
            <w:tcBorders>
              <w:top w:val="single" w:sz="4" w:space="0" w:color="E21951"/>
              <w:left w:val="single" w:sz="4" w:space="0" w:color="E21951"/>
              <w:bottom w:val="single" w:sz="4" w:space="0" w:color="E21951"/>
              <w:right w:val="single" w:sz="4" w:space="0" w:color="E21951"/>
            </w:tcBorders>
          </w:tcPr>
          <w:p w14:paraId="5393A52A" w14:textId="6C1085B9" w:rsidR="00C9602E" w:rsidRPr="00C9602E" w:rsidRDefault="00C9602E" w:rsidP="0020719D">
            <w:pPr>
              <w:spacing w:before="100" w:beforeAutospacing="1" w:after="100" w:afterAutospacing="1"/>
              <w:rPr>
                <w:rFonts w:ascii="Arial" w:hAnsi="Arial" w:cs="Arial"/>
                <w:sz w:val="20"/>
                <w:szCs w:val="20"/>
              </w:rPr>
            </w:pPr>
            <w:r w:rsidRPr="00C9602E">
              <w:rPr>
                <w:rFonts w:ascii="Arial" w:hAnsi="Arial" w:cs="Arial"/>
                <w:sz w:val="20"/>
                <w:szCs w:val="20"/>
                <w:lang w:val="en-US"/>
              </w:rPr>
              <w:t>R</w:t>
            </w:r>
            <w:r w:rsidRPr="00C9602E">
              <w:rPr>
                <w:rFonts w:ascii="Arial" w:hAnsi="Arial" w:cs="Arial"/>
                <w:sz w:val="20"/>
                <w:szCs w:val="20"/>
              </w:rPr>
              <w:t xml:space="preserve">eductionism versus holism </w:t>
            </w:r>
          </w:p>
        </w:tc>
        <w:tc>
          <w:tcPr>
            <w:tcW w:w="2268" w:type="dxa"/>
            <w:tcBorders>
              <w:top w:val="single" w:sz="4" w:space="0" w:color="E21951"/>
              <w:left w:val="single" w:sz="4" w:space="0" w:color="E21951"/>
              <w:bottom w:val="single" w:sz="4" w:space="0" w:color="E21951"/>
              <w:right w:val="single" w:sz="4" w:space="0" w:color="E21951"/>
            </w:tcBorders>
          </w:tcPr>
          <w:p w14:paraId="62342468" w14:textId="3720640B" w:rsidR="00C9602E" w:rsidRPr="00C9602E" w:rsidRDefault="00C9602E" w:rsidP="00C9602E">
            <w:pPr>
              <w:rPr>
                <w:rFonts w:ascii="Arial" w:hAnsi="Arial" w:cs="Arial"/>
                <w:sz w:val="20"/>
                <w:szCs w:val="20"/>
              </w:rPr>
            </w:pPr>
            <w:r w:rsidRPr="00C9602E">
              <w:rPr>
                <w:rFonts w:ascii="Arial" w:hAnsi="Arial" w:cs="Arial"/>
                <w:sz w:val="20"/>
                <w:szCs w:val="20"/>
              </w:rPr>
              <w:t xml:space="preserve">Learners </w:t>
            </w:r>
            <w:r w:rsidR="002301C0">
              <w:rPr>
                <w:rFonts w:ascii="Arial" w:hAnsi="Arial" w:cs="Arial"/>
                <w:sz w:val="20"/>
                <w:szCs w:val="20"/>
              </w:rPr>
              <w:t>can</w:t>
            </w:r>
            <w:r w:rsidRPr="00C9602E">
              <w:rPr>
                <w:rFonts w:ascii="Arial" w:hAnsi="Arial" w:cs="Arial"/>
                <w:sz w:val="20"/>
                <w:szCs w:val="20"/>
              </w:rPr>
              <w:t xml:space="preserve"> describe and explain and reductionism and holism and the implications for these </w:t>
            </w:r>
            <w:r w:rsidRPr="00C9602E">
              <w:rPr>
                <w:rFonts w:ascii="Arial" w:hAnsi="Arial" w:cs="Arial"/>
                <w:sz w:val="20"/>
                <w:szCs w:val="20"/>
              </w:rPr>
              <w:lastRenderedPageBreak/>
              <w:t>in psychological research</w:t>
            </w:r>
            <w:r w:rsidR="00E83C19">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0565960E" w14:textId="3DA3DEFD" w:rsidR="00C9602E" w:rsidRPr="00C9602E" w:rsidRDefault="005000A3" w:rsidP="00383C2C">
            <w:pPr>
              <w:spacing w:after="120"/>
              <w:rPr>
                <w:rFonts w:ascii="Arial" w:hAnsi="Arial" w:cs="Arial"/>
                <w:color w:val="000000" w:themeColor="text1"/>
                <w:sz w:val="20"/>
                <w:szCs w:val="20"/>
              </w:rPr>
            </w:pPr>
            <w:r>
              <w:rPr>
                <w:rFonts w:ascii="Arial" w:hAnsi="Arial" w:cs="Arial"/>
                <w:color w:val="000000" w:themeColor="text1"/>
                <w:sz w:val="20"/>
                <w:szCs w:val="20"/>
              </w:rPr>
              <w:lastRenderedPageBreak/>
              <w:t>L</w:t>
            </w:r>
            <w:r w:rsidR="00C9602E" w:rsidRPr="00C9602E">
              <w:rPr>
                <w:rFonts w:ascii="Arial" w:hAnsi="Arial" w:cs="Arial"/>
                <w:color w:val="000000" w:themeColor="text1"/>
                <w:sz w:val="20"/>
                <w:szCs w:val="20"/>
              </w:rPr>
              <w:t>earners find definitions of reductionism from various sources</w:t>
            </w:r>
            <w:r>
              <w:rPr>
                <w:rFonts w:ascii="Arial" w:hAnsi="Arial" w:cs="Arial"/>
                <w:color w:val="000000" w:themeColor="text1"/>
                <w:sz w:val="20"/>
                <w:szCs w:val="20"/>
              </w:rPr>
              <w:t xml:space="preserve"> and</w:t>
            </w:r>
            <w:r w:rsidR="00C9602E" w:rsidRPr="00C9602E">
              <w:rPr>
                <w:rFonts w:ascii="Arial" w:hAnsi="Arial" w:cs="Arial"/>
                <w:color w:val="000000" w:themeColor="text1"/>
                <w:sz w:val="20"/>
                <w:szCs w:val="20"/>
              </w:rPr>
              <w:t xml:space="preserve"> </w:t>
            </w:r>
            <w:r w:rsidR="00AF1308" w:rsidRPr="00C9602E">
              <w:rPr>
                <w:rFonts w:ascii="Arial" w:hAnsi="Arial" w:cs="Arial"/>
                <w:color w:val="000000" w:themeColor="text1"/>
                <w:sz w:val="20"/>
                <w:szCs w:val="20"/>
              </w:rPr>
              <w:t>produce</w:t>
            </w:r>
            <w:r w:rsidR="00C9602E" w:rsidRPr="00C9602E">
              <w:rPr>
                <w:rFonts w:ascii="Arial" w:hAnsi="Arial" w:cs="Arial"/>
                <w:color w:val="000000" w:themeColor="text1"/>
                <w:sz w:val="20"/>
                <w:szCs w:val="20"/>
              </w:rPr>
              <w:t xml:space="preserve"> a definition that encompasses </w:t>
            </w:r>
            <w:r w:rsidR="00D83F5A" w:rsidRPr="00C9602E">
              <w:rPr>
                <w:rFonts w:ascii="Arial" w:hAnsi="Arial" w:cs="Arial"/>
                <w:color w:val="000000" w:themeColor="text1"/>
                <w:sz w:val="20"/>
                <w:szCs w:val="20"/>
              </w:rPr>
              <w:t>all</w:t>
            </w:r>
            <w:r w:rsidR="00C9602E" w:rsidRPr="00C9602E">
              <w:rPr>
                <w:rFonts w:ascii="Arial" w:hAnsi="Arial" w:cs="Arial"/>
                <w:color w:val="000000" w:themeColor="text1"/>
                <w:sz w:val="20"/>
                <w:szCs w:val="20"/>
              </w:rPr>
              <w:t xml:space="preserve"> the definitions they find. This can form the definition they use throughout the A Level part of the course.</w:t>
            </w:r>
            <w:r w:rsidRPr="00C9602E">
              <w:rPr>
                <w:rFonts w:ascii="Arial" w:hAnsi="Arial" w:cs="Arial"/>
                <w:b/>
                <w:bCs/>
                <w:color w:val="000000" w:themeColor="text1"/>
                <w:sz w:val="20"/>
                <w:szCs w:val="20"/>
                <w:lang w:val="en-US"/>
              </w:rPr>
              <w:t xml:space="preserve"> (I)</w:t>
            </w:r>
          </w:p>
          <w:p w14:paraId="4B0008D1" w14:textId="0B0D1780" w:rsidR="00C9602E" w:rsidRPr="00C9602E" w:rsidRDefault="005000A3" w:rsidP="00383C2C">
            <w:pPr>
              <w:spacing w:before="120" w:after="120"/>
              <w:rPr>
                <w:rFonts w:ascii="Arial" w:hAnsi="Arial" w:cs="Arial"/>
                <w:color w:val="000000" w:themeColor="text1"/>
                <w:sz w:val="20"/>
                <w:szCs w:val="20"/>
              </w:rPr>
            </w:pPr>
            <w:r>
              <w:rPr>
                <w:rFonts w:ascii="Arial" w:hAnsi="Arial" w:cs="Arial"/>
                <w:color w:val="000000" w:themeColor="text1"/>
                <w:sz w:val="20"/>
                <w:szCs w:val="20"/>
                <w:lang w:val="en-US"/>
              </w:rPr>
              <w:t>E</w:t>
            </w:r>
            <w:r w:rsidR="00C9602E" w:rsidRPr="00C9602E">
              <w:rPr>
                <w:rFonts w:ascii="Arial" w:hAnsi="Arial" w:cs="Arial"/>
                <w:color w:val="000000" w:themeColor="text1"/>
                <w:sz w:val="20"/>
                <w:szCs w:val="20"/>
              </w:rPr>
              <w:t>xplore</w:t>
            </w:r>
            <w:r>
              <w:rPr>
                <w:rFonts w:ascii="Arial" w:hAnsi="Arial" w:cs="Arial"/>
                <w:color w:val="000000" w:themeColor="text1"/>
                <w:sz w:val="20"/>
                <w:szCs w:val="20"/>
              </w:rPr>
              <w:t xml:space="preserve"> the definition of</w:t>
            </w:r>
            <w:r w:rsidR="00C9602E" w:rsidRPr="00C9602E">
              <w:rPr>
                <w:rFonts w:ascii="Arial" w:hAnsi="Arial" w:cs="Arial"/>
                <w:color w:val="000000" w:themeColor="text1"/>
                <w:sz w:val="20"/>
                <w:szCs w:val="20"/>
              </w:rPr>
              <w:t xml:space="preserve"> Holism.</w:t>
            </w:r>
          </w:p>
          <w:p w14:paraId="6A18B147" w14:textId="64191A8C" w:rsidR="00C9602E" w:rsidRPr="00C9602E" w:rsidRDefault="00C9602E" w:rsidP="00383C2C">
            <w:pPr>
              <w:spacing w:before="120"/>
              <w:rPr>
                <w:rFonts w:ascii="Arial" w:hAnsi="Arial" w:cs="Arial"/>
                <w:sz w:val="20"/>
                <w:szCs w:val="20"/>
              </w:rPr>
            </w:pPr>
            <w:r w:rsidRPr="00C9602E">
              <w:rPr>
                <w:rFonts w:ascii="Arial" w:hAnsi="Arial" w:cs="Arial"/>
                <w:b/>
                <w:color w:val="000000" w:themeColor="text1"/>
                <w:sz w:val="20"/>
                <w:szCs w:val="20"/>
              </w:rPr>
              <w:lastRenderedPageBreak/>
              <w:t xml:space="preserve">Extension activity: </w:t>
            </w:r>
            <w:r w:rsidR="00383C2C">
              <w:rPr>
                <w:rFonts w:ascii="Arial" w:hAnsi="Arial" w:cs="Arial"/>
                <w:color w:val="000000" w:themeColor="text1"/>
                <w:sz w:val="20"/>
                <w:szCs w:val="20"/>
              </w:rPr>
              <w:t>w</w:t>
            </w:r>
            <w:r w:rsidRPr="00C9602E">
              <w:rPr>
                <w:rFonts w:ascii="Arial" w:hAnsi="Arial" w:cs="Arial"/>
                <w:color w:val="000000" w:themeColor="text1"/>
                <w:sz w:val="20"/>
                <w:szCs w:val="20"/>
              </w:rPr>
              <w:t>hat are the benefits and drawbacks of looking as something holistically rather than from a reductionist perspective?</w:t>
            </w:r>
          </w:p>
        </w:tc>
      </w:tr>
      <w:tr w:rsidR="00C9602E" w:rsidRPr="00C9602E" w14:paraId="27DFEDDC" w14:textId="77777777" w:rsidTr="00BD5C21">
        <w:tc>
          <w:tcPr>
            <w:tcW w:w="2127" w:type="dxa"/>
            <w:tcBorders>
              <w:top w:val="single" w:sz="4" w:space="0" w:color="E21951"/>
              <w:left w:val="single" w:sz="4" w:space="0" w:color="E21951"/>
              <w:bottom w:val="single" w:sz="4" w:space="0" w:color="E21951"/>
              <w:right w:val="single" w:sz="4" w:space="0" w:color="E21951"/>
            </w:tcBorders>
          </w:tcPr>
          <w:p w14:paraId="06723589" w14:textId="6CF56D5D" w:rsidR="00C9602E" w:rsidRPr="00C9602E" w:rsidRDefault="00C9602E" w:rsidP="0020719D">
            <w:pPr>
              <w:spacing w:before="100" w:beforeAutospacing="1" w:after="100" w:afterAutospacing="1"/>
              <w:rPr>
                <w:rFonts w:ascii="Arial" w:hAnsi="Arial" w:cs="Arial"/>
                <w:i/>
                <w:sz w:val="20"/>
                <w:szCs w:val="20"/>
              </w:rPr>
            </w:pPr>
            <w:r w:rsidRPr="00C9602E">
              <w:rPr>
                <w:rFonts w:ascii="Arial" w:hAnsi="Arial" w:cs="Arial"/>
                <w:sz w:val="20"/>
                <w:szCs w:val="20"/>
                <w:lang w:val="en-US"/>
              </w:rPr>
              <w:lastRenderedPageBreak/>
              <w:t>D</w:t>
            </w:r>
            <w:r w:rsidRPr="00C9602E">
              <w:rPr>
                <w:rFonts w:ascii="Arial" w:hAnsi="Arial" w:cs="Arial"/>
                <w:sz w:val="20"/>
                <w:szCs w:val="20"/>
              </w:rPr>
              <w:t xml:space="preserve">eterminism versus free-will </w:t>
            </w:r>
          </w:p>
        </w:tc>
        <w:tc>
          <w:tcPr>
            <w:tcW w:w="2268" w:type="dxa"/>
            <w:tcBorders>
              <w:top w:val="single" w:sz="4" w:space="0" w:color="E21951"/>
              <w:left w:val="single" w:sz="4" w:space="0" w:color="E21951"/>
              <w:bottom w:val="single" w:sz="4" w:space="0" w:color="E21951"/>
              <w:right w:val="single" w:sz="4" w:space="0" w:color="E21951"/>
            </w:tcBorders>
          </w:tcPr>
          <w:p w14:paraId="667C85AF" w14:textId="70AABC28" w:rsidR="00C9602E" w:rsidRPr="00C9602E" w:rsidRDefault="00C9602E" w:rsidP="00C9602E">
            <w:pPr>
              <w:rPr>
                <w:rFonts w:ascii="Arial" w:hAnsi="Arial" w:cs="Arial"/>
                <w:sz w:val="20"/>
                <w:szCs w:val="20"/>
              </w:rPr>
            </w:pPr>
            <w:r w:rsidRPr="00C9602E">
              <w:rPr>
                <w:rFonts w:ascii="Arial" w:hAnsi="Arial" w:cs="Arial"/>
                <w:sz w:val="20"/>
                <w:szCs w:val="20"/>
              </w:rPr>
              <w:t xml:space="preserve">Learners </w:t>
            </w:r>
            <w:r w:rsidR="002301C0">
              <w:rPr>
                <w:rFonts w:ascii="Arial" w:hAnsi="Arial" w:cs="Arial"/>
                <w:sz w:val="20"/>
                <w:szCs w:val="20"/>
              </w:rPr>
              <w:t>can</w:t>
            </w:r>
            <w:r w:rsidRPr="00C9602E">
              <w:rPr>
                <w:rFonts w:ascii="Arial" w:hAnsi="Arial" w:cs="Arial"/>
                <w:sz w:val="20"/>
                <w:szCs w:val="20"/>
              </w:rPr>
              <w:t xml:space="preserve"> describe, explain and identify issues associated with determinism and free-will and the implications for these in psychological research</w:t>
            </w:r>
            <w:r w:rsidR="00E83C19">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52217E43" w14:textId="59AE7B53" w:rsidR="00C9602E" w:rsidRPr="00383C2C" w:rsidRDefault="00C9602E" w:rsidP="00383C2C">
            <w:pPr>
              <w:spacing w:after="120"/>
              <w:rPr>
                <w:rFonts w:ascii="Arial" w:hAnsi="Arial" w:cs="Arial"/>
                <w:color w:val="4B4B4B"/>
                <w:sz w:val="20"/>
                <w:szCs w:val="20"/>
                <w:lang w:val="en-US"/>
              </w:rPr>
            </w:pPr>
            <w:r w:rsidRPr="006545E4">
              <w:rPr>
                <w:rFonts w:ascii="Arial" w:hAnsi="Arial" w:cs="Arial"/>
                <w:color w:val="000000" w:themeColor="text1"/>
                <w:sz w:val="20"/>
                <w:szCs w:val="20"/>
                <w:lang w:val="en-US"/>
              </w:rPr>
              <w:t xml:space="preserve">Share a short </w:t>
            </w:r>
            <w:r w:rsidRPr="006545E4">
              <w:rPr>
                <w:rFonts w:ascii="Arial" w:hAnsi="Arial" w:cs="Arial"/>
                <w:sz w:val="20"/>
                <w:szCs w:val="20"/>
                <w:lang w:val="en-US"/>
              </w:rPr>
              <w:t xml:space="preserve">video </w:t>
            </w:r>
            <w:r w:rsidRPr="006545E4">
              <w:rPr>
                <w:rFonts w:ascii="Arial" w:hAnsi="Arial" w:cs="Arial"/>
                <w:color w:val="000000" w:themeColor="text1"/>
                <w:sz w:val="20"/>
                <w:szCs w:val="20"/>
                <w:lang w:val="en-US"/>
              </w:rPr>
              <w:t>capturing the essential issues of this debate which can be accessed at</w:t>
            </w:r>
            <w:r w:rsidR="00E73059">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165" w:history="1">
              <w:r w:rsidR="00B221AA" w:rsidRPr="00383C2C">
                <w:rPr>
                  <w:rFonts w:ascii="Arial" w:hAnsi="Arial" w:cs="Arial"/>
                  <w:color w:val="4B4B4B"/>
                  <w:sz w:val="20"/>
                  <w:szCs w:val="20"/>
                  <w:u w:val="single"/>
                  <w:lang w:val="en-US"/>
                </w:rPr>
                <w:t>www.</w:t>
              </w:r>
              <w:r w:rsidRPr="00383C2C">
                <w:rPr>
                  <w:rFonts w:ascii="Arial" w:hAnsi="Arial" w:cs="Arial"/>
                  <w:color w:val="4B4B4B"/>
                  <w:sz w:val="20"/>
                  <w:szCs w:val="20"/>
                  <w:u w:val="single"/>
                  <w:lang w:val="en-US"/>
                </w:rPr>
                <w:t>youtube.com/watch?v=uLWa1znMRAQ</w:t>
              </w:r>
            </w:hyperlink>
            <w:r w:rsidRPr="00383C2C">
              <w:rPr>
                <w:rFonts w:ascii="Arial" w:hAnsi="Arial" w:cs="Arial"/>
                <w:color w:val="4B4B4B"/>
                <w:sz w:val="20"/>
                <w:szCs w:val="20"/>
                <w:lang w:val="en-US"/>
              </w:rPr>
              <w:t>.</w:t>
            </w:r>
          </w:p>
          <w:p w14:paraId="13295A62" w14:textId="14F8E163" w:rsidR="00C9602E" w:rsidRPr="00C852DA" w:rsidRDefault="005000A3" w:rsidP="00383C2C">
            <w:pPr>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C9602E" w:rsidRPr="006545E4">
              <w:rPr>
                <w:rFonts w:ascii="Arial" w:hAnsi="Arial" w:cs="Arial"/>
                <w:color w:val="000000" w:themeColor="text1"/>
                <w:sz w:val="20"/>
                <w:szCs w:val="20"/>
              </w:rPr>
              <w:t>earners find definition</w:t>
            </w:r>
            <w:r w:rsidR="00C9602E" w:rsidRPr="006545E4">
              <w:rPr>
                <w:rFonts w:ascii="Arial" w:hAnsi="Arial" w:cs="Arial"/>
                <w:color w:val="000000" w:themeColor="text1"/>
                <w:sz w:val="20"/>
                <w:szCs w:val="20"/>
                <w:lang w:val="en-US"/>
              </w:rPr>
              <w:t>s</w:t>
            </w:r>
            <w:r w:rsidR="00C9602E" w:rsidRPr="006545E4">
              <w:rPr>
                <w:rFonts w:ascii="Arial" w:hAnsi="Arial" w:cs="Arial"/>
                <w:color w:val="000000" w:themeColor="text1"/>
                <w:sz w:val="20"/>
                <w:szCs w:val="20"/>
              </w:rPr>
              <w:t xml:space="preserve"> </w:t>
            </w:r>
            <w:r w:rsidR="00C852DA">
              <w:rPr>
                <w:rFonts w:ascii="Arial" w:hAnsi="Arial" w:cs="Arial"/>
                <w:color w:val="000000" w:themeColor="text1"/>
                <w:sz w:val="20"/>
                <w:szCs w:val="20"/>
                <w:lang w:val="en-US"/>
              </w:rPr>
              <w:t>for</w:t>
            </w:r>
            <w:r w:rsidR="00C9602E" w:rsidRPr="006545E4">
              <w:rPr>
                <w:rFonts w:ascii="Arial" w:hAnsi="Arial" w:cs="Arial"/>
                <w:color w:val="000000" w:themeColor="text1"/>
                <w:sz w:val="20"/>
                <w:szCs w:val="20"/>
              </w:rPr>
              <w:t xml:space="preserve"> Determinism</w:t>
            </w:r>
            <w:r w:rsidR="00C9602E" w:rsidRPr="006545E4">
              <w:rPr>
                <w:rFonts w:ascii="Arial" w:hAnsi="Arial" w:cs="Arial"/>
                <w:color w:val="000000" w:themeColor="text1"/>
                <w:sz w:val="20"/>
                <w:szCs w:val="20"/>
                <w:lang w:val="en-US"/>
              </w:rPr>
              <w:t xml:space="preserve">, </w:t>
            </w:r>
            <w:r w:rsidR="00C9602E" w:rsidRPr="006545E4">
              <w:rPr>
                <w:rFonts w:ascii="Arial" w:hAnsi="Arial" w:cs="Arial"/>
                <w:color w:val="000000" w:themeColor="text1"/>
                <w:sz w:val="20"/>
                <w:szCs w:val="20"/>
              </w:rPr>
              <w:t>Soft Determinism</w:t>
            </w:r>
            <w:r w:rsidR="00C9602E" w:rsidRPr="006545E4">
              <w:rPr>
                <w:rFonts w:ascii="Arial" w:hAnsi="Arial" w:cs="Arial"/>
                <w:color w:val="000000" w:themeColor="text1"/>
                <w:sz w:val="20"/>
                <w:szCs w:val="20"/>
                <w:lang w:val="en-US"/>
              </w:rPr>
              <w:t xml:space="preserve"> and Free Will</w:t>
            </w:r>
            <w:r w:rsidR="00C9602E" w:rsidRPr="006545E4">
              <w:rPr>
                <w:rFonts w:ascii="Arial" w:hAnsi="Arial" w:cs="Arial"/>
                <w:color w:val="000000" w:themeColor="text1"/>
                <w:sz w:val="20"/>
                <w:szCs w:val="20"/>
              </w:rPr>
              <w:t xml:space="preserve">. </w:t>
            </w:r>
            <w:r w:rsidR="00A52815" w:rsidRPr="006545E4">
              <w:rPr>
                <w:rFonts w:ascii="Arial" w:hAnsi="Arial" w:cs="Arial"/>
                <w:color w:val="000000" w:themeColor="text1"/>
                <w:sz w:val="20"/>
                <w:szCs w:val="20"/>
              </w:rPr>
              <w:t>Compare</w:t>
            </w:r>
            <w:r w:rsidR="00C9602E" w:rsidRPr="006545E4">
              <w:rPr>
                <w:rFonts w:ascii="Arial" w:hAnsi="Arial" w:cs="Arial"/>
                <w:color w:val="000000" w:themeColor="text1"/>
                <w:sz w:val="20"/>
                <w:szCs w:val="20"/>
              </w:rPr>
              <w:t xml:space="preserve"> the</w:t>
            </w:r>
            <w:r w:rsidR="00C9602E" w:rsidRPr="006545E4">
              <w:rPr>
                <w:rFonts w:ascii="Arial" w:hAnsi="Arial" w:cs="Arial"/>
                <w:color w:val="000000" w:themeColor="text1"/>
                <w:sz w:val="20"/>
                <w:szCs w:val="20"/>
                <w:lang w:val="en-US"/>
              </w:rPr>
              <w:t>m</w:t>
            </w:r>
            <w:r w:rsidR="00C9602E" w:rsidRPr="006545E4">
              <w:rPr>
                <w:rFonts w:ascii="Arial" w:hAnsi="Arial" w:cs="Arial"/>
                <w:color w:val="000000" w:themeColor="text1"/>
                <w:sz w:val="20"/>
                <w:szCs w:val="20"/>
              </w:rPr>
              <w:t xml:space="preserve"> for similarities and differences.</w:t>
            </w:r>
          </w:p>
          <w:p w14:paraId="3E002D8A" w14:textId="0AD76191" w:rsidR="00C9602E" w:rsidRPr="00C9602E" w:rsidRDefault="00C9602E" w:rsidP="00383C2C">
            <w:pPr>
              <w:spacing w:before="120"/>
              <w:rPr>
                <w:rFonts w:ascii="Arial" w:hAnsi="Arial" w:cs="Arial"/>
                <w:color w:val="FF0000"/>
                <w:sz w:val="20"/>
                <w:szCs w:val="20"/>
              </w:rPr>
            </w:pPr>
            <w:r w:rsidRPr="006545E4">
              <w:rPr>
                <w:rFonts w:ascii="Arial" w:hAnsi="Arial" w:cs="Arial"/>
                <w:color w:val="000000" w:themeColor="text1"/>
                <w:sz w:val="20"/>
                <w:szCs w:val="20"/>
              </w:rPr>
              <w:t xml:space="preserve">Initiate a class discussion on Free Will. </w:t>
            </w:r>
            <w:r w:rsidR="00E072F8">
              <w:rPr>
                <w:rFonts w:ascii="Arial" w:hAnsi="Arial" w:cs="Arial"/>
                <w:color w:val="000000" w:themeColor="text1"/>
                <w:sz w:val="20"/>
                <w:szCs w:val="20"/>
              </w:rPr>
              <w:t>Discuss</w:t>
            </w:r>
            <w:r w:rsidRPr="006545E4">
              <w:rPr>
                <w:rFonts w:ascii="Arial" w:hAnsi="Arial" w:cs="Arial"/>
                <w:color w:val="000000" w:themeColor="text1"/>
                <w:sz w:val="20"/>
                <w:szCs w:val="20"/>
              </w:rPr>
              <w:t xml:space="preserve"> any examples from their AS Level studies that show Free Will/Determinis</w:t>
            </w:r>
            <w:r w:rsidR="00C852DA">
              <w:rPr>
                <w:rFonts w:ascii="Arial" w:hAnsi="Arial" w:cs="Arial"/>
                <w:color w:val="000000" w:themeColor="text1"/>
                <w:sz w:val="20"/>
                <w:szCs w:val="20"/>
                <w:lang w:val="en-US"/>
              </w:rPr>
              <w:t>m</w:t>
            </w:r>
            <w:r w:rsidR="00E072F8">
              <w:rPr>
                <w:rFonts w:ascii="Arial" w:hAnsi="Arial" w:cs="Arial"/>
                <w:color w:val="000000" w:themeColor="text1"/>
                <w:sz w:val="20"/>
                <w:szCs w:val="20"/>
              </w:rPr>
              <w:t>.</w:t>
            </w:r>
          </w:p>
        </w:tc>
      </w:tr>
      <w:tr w:rsidR="00C9602E" w:rsidRPr="00C9602E" w14:paraId="23A79E32" w14:textId="77777777" w:rsidTr="00BD5C21">
        <w:tc>
          <w:tcPr>
            <w:tcW w:w="2127" w:type="dxa"/>
            <w:tcBorders>
              <w:top w:val="single" w:sz="4" w:space="0" w:color="E21951"/>
              <w:left w:val="single" w:sz="4" w:space="0" w:color="E21951"/>
              <w:bottom w:val="single" w:sz="4" w:space="0" w:color="E21951"/>
              <w:right w:val="single" w:sz="4" w:space="0" w:color="E21951"/>
            </w:tcBorders>
          </w:tcPr>
          <w:p w14:paraId="3BCA2A93" w14:textId="3D380349" w:rsidR="00C9602E" w:rsidRPr="00C9602E" w:rsidRDefault="00C9602E" w:rsidP="0020719D">
            <w:pPr>
              <w:spacing w:before="100" w:beforeAutospacing="1" w:after="100" w:afterAutospacing="1"/>
              <w:rPr>
                <w:rFonts w:ascii="Arial" w:hAnsi="Arial" w:cs="Arial"/>
                <w:sz w:val="20"/>
                <w:szCs w:val="20"/>
              </w:rPr>
            </w:pPr>
            <w:r w:rsidRPr="00C9602E">
              <w:rPr>
                <w:rFonts w:ascii="Arial" w:hAnsi="Arial" w:cs="Arial"/>
                <w:sz w:val="20"/>
                <w:szCs w:val="20"/>
                <w:lang w:val="en-US"/>
              </w:rPr>
              <w:t>Id</w:t>
            </w:r>
            <w:r w:rsidRPr="00C9602E">
              <w:rPr>
                <w:rFonts w:ascii="Arial" w:hAnsi="Arial" w:cs="Arial"/>
                <w:sz w:val="20"/>
                <w:szCs w:val="20"/>
              </w:rPr>
              <w:t>iographic versus nomothetic</w:t>
            </w:r>
          </w:p>
        </w:tc>
        <w:tc>
          <w:tcPr>
            <w:tcW w:w="2268" w:type="dxa"/>
            <w:tcBorders>
              <w:top w:val="single" w:sz="4" w:space="0" w:color="E21951"/>
              <w:left w:val="single" w:sz="4" w:space="0" w:color="E21951"/>
              <w:bottom w:val="single" w:sz="4" w:space="0" w:color="E21951"/>
              <w:right w:val="single" w:sz="4" w:space="0" w:color="E21951"/>
            </w:tcBorders>
          </w:tcPr>
          <w:p w14:paraId="55D00B57" w14:textId="61013348" w:rsidR="00C9602E" w:rsidRPr="00C9602E" w:rsidRDefault="00C9602E" w:rsidP="00C9602E">
            <w:pPr>
              <w:rPr>
                <w:rFonts w:ascii="Arial" w:hAnsi="Arial" w:cs="Arial"/>
                <w:sz w:val="20"/>
                <w:szCs w:val="20"/>
              </w:rPr>
            </w:pPr>
            <w:r w:rsidRPr="00C9602E">
              <w:rPr>
                <w:rFonts w:ascii="Arial" w:hAnsi="Arial" w:cs="Arial"/>
                <w:sz w:val="20"/>
                <w:szCs w:val="20"/>
              </w:rPr>
              <w:t xml:space="preserve">Learners </w:t>
            </w:r>
            <w:r w:rsidR="002301C0">
              <w:rPr>
                <w:rFonts w:ascii="Arial" w:hAnsi="Arial" w:cs="Arial"/>
                <w:sz w:val="20"/>
                <w:szCs w:val="20"/>
              </w:rPr>
              <w:t>can</w:t>
            </w:r>
            <w:r w:rsidRPr="00C9602E">
              <w:rPr>
                <w:rFonts w:ascii="Arial" w:hAnsi="Arial" w:cs="Arial"/>
                <w:sz w:val="20"/>
                <w:szCs w:val="20"/>
              </w:rPr>
              <w:t xml:space="preserve"> describe, explain and identify issues associated with adopting an idiographic or nomothetic approach and the implications for these in psychological research</w:t>
            </w:r>
            <w:r w:rsidR="00E83C19">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294FDC74" w14:textId="15BE16D1" w:rsidR="00C9602E" w:rsidRPr="006545E4" w:rsidRDefault="00C9602E" w:rsidP="00383C2C">
            <w:pPr>
              <w:spacing w:after="120"/>
              <w:rPr>
                <w:rFonts w:ascii="Arial" w:hAnsi="Arial" w:cs="Arial"/>
                <w:sz w:val="20"/>
                <w:szCs w:val="20"/>
              </w:rPr>
            </w:pPr>
            <w:r w:rsidRPr="006545E4">
              <w:rPr>
                <w:rFonts w:ascii="Arial" w:hAnsi="Arial" w:cs="Arial"/>
                <w:sz w:val="20"/>
                <w:szCs w:val="20"/>
              </w:rPr>
              <w:t xml:space="preserve">Display </w:t>
            </w:r>
            <w:r w:rsidR="006545E4">
              <w:rPr>
                <w:rFonts w:ascii="Arial" w:hAnsi="Arial" w:cs="Arial"/>
                <w:sz w:val="20"/>
                <w:szCs w:val="20"/>
              </w:rPr>
              <w:t>two</w:t>
            </w:r>
            <w:r w:rsidRPr="006545E4">
              <w:rPr>
                <w:rFonts w:ascii="Arial" w:hAnsi="Arial" w:cs="Arial"/>
                <w:sz w:val="20"/>
                <w:szCs w:val="20"/>
              </w:rPr>
              <w:t xml:space="preserve"> images, available at</w:t>
            </w:r>
            <w:r w:rsidR="00E73059">
              <w:rPr>
                <w:rFonts w:ascii="Arial" w:hAnsi="Arial" w:cs="Arial"/>
                <w:sz w:val="20"/>
                <w:szCs w:val="20"/>
              </w:rPr>
              <w:t>:</w:t>
            </w:r>
            <w:r w:rsidRPr="006545E4">
              <w:rPr>
                <w:rFonts w:ascii="Arial" w:hAnsi="Arial" w:cs="Arial"/>
                <w:sz w:val="20"/>
                <w:szCs w:val="20"/>
              </w:rPr>
              <w:t xml:space="preserve"> </w:t>
            </w:r>
            <w:hyperlink r:id="rId166" w:history="1">
              <w:r w:rsidRPr="00383C2C">
                <w:rPr>
                  <w:rFonts w:ascii="Arial" w:hAnsi="Arial" w:cs="Arial"/>
                  <w:color w:val="4B4B4B"/>
                  <w:sz w:val="20"/>
                  <w:szCs w:val="20"/>
                  <w:u w:val="single"/>
                </w:rPr>
                <w:t>https://drive.google.com/file/d/140N2WTLvzznQy9Ub85aCYqEcA5NmXCtx/view</w:t>
              </w:r>
            </w:hyperlink>
            <w:r w:rsidRPr="006545E4">
              <w:rPr>
                <w:rFonts w:ascii="Arial" w:hAnsi="Arial" w:cs="Arial"/>
                <w:sz w:val="20"/>
                <w:szCs w:val="20"/>
              </w:rPr>
              <w:t xml:space="preserve"> and </w:t>
            </w:r>
            <w:hyperlink r:id="rId167" w:history="1">
              <w:r w:rsidRPr="00383C2C">
                <w:rPr>
                  <w:rFonts w:ascii="Arial" w:hAnsi="Arial" w:cs="Arial"/>
                  <w:color w:val="4B4B4B"/>
                  <w:sz w:val="20"/>
                  <w:szCs w:val="20"/>
                  <w:u w:val="single"/>
                </w:rPr>
                <w:t>https://drive.google.com/file/d/1lIiSKAel7bK8YYtzIL-qYaExDShK9LFn/view</w:t>
              </w:r>
            </w:hyperlink>
            <w:r w:rsidRPr="006545E4">
              <w:rPr>
                <w:rFonts w:ascii="Arial" w:hAnsi="Arial" w:cs="Arial"/>
                <w:sz w:val="20"/>
                <w:szCs w:val="20"/>
              </w:rPr>
              <w:t xml:space="preserve"> in succession outlining the key issues of the approaches checking for understanding.</w:t>
            </w:r>
          </w:p>
          <w:p w14:paraId="01C2A7AF" w14:textId="0C699CEE" w:rsidR="00C9602E" w:rsidRPr="00C9602E" w:rsidRDefault="006545E4" w:rsidP="00383C2C">
            <w:pPr>
              <w:spacing w:before="120"/>
              <w:rPr>
                <w:rFonts w:ascii="Arial" w:hAnsi="Arial" w:cs="Arial"/>
                <w:sz w:val="20"/>
                <w:szCs w:val="20"/>
              </w:rPr>
            </w:pPr>
            <w:r>
              <w:rPr>
                <w:rFonts w:ascii="Arial" w:hAnsi="Arial" w:cs="Arial"/>
                <w:sz w:val="20"/>
                <w:szCs w:val="20"/>
              </w:rPr>
              <w:t>Learners</w:t>
            </w:r>
            <w:r w:rsidR="00C9602E" w:rsidRPr="006545E4">
              <w:rPr>
                <w:rFonts w:ascii="Arial" w:hAnsi="Arial" w:cs="Arial"/>
                <w:sz w:val="20"/>
                <w:szCs w:val="20"/>
              </w:rPr>
              <w:t xml:space="preserve"> read through the website</w:t>
            </w:r>
            <w:r w:rsidR="00E73059">
              <w:rPr>
                <w:rFonts w:ascii="Arial" w:hAnsi="Arial" w:cs="Arial"/>
                <w:sz w:val="20"/>
                <w:szCs w:val="20"/>
              </w:rPr>
              <w:t>:</w:t>
            </w:r>
            <w:r w:rsidR="00C9602E" w:rsidRPr="006545E4">
              <w:rPr>
                <w:rFonts w:ascii="Arial" w:hAnsi="Arial" w:cs="Arial"/>
                <w:sz w:val="20"/>
                <w:szCs w:val="20"/>
              </w:rPr>
              <w:t xml:space="preserve"> </w:t>
            </w:r>
            <w:hyperlink r:id="rId168" w:history="1">
              <w:r w:rsidR="00C9602E" w:rsidRPr="00383C2C">
                <w:rPr>
                  <w:rFonts w:ascii="Arial" w:hAnsi="Arial" w:cs="Arial"/>
                  <w:color w:val="4B4B4B"/>
                  <w:sz w:val="20"/>
                  <w:szCs w:val="20"/>
                  <w:u w:val="single"/>
                </w:rPr>
                <w:t>https://moviecultists.com/is-the-humanistic-approach-idiographic-or-nomothetic</w:t>
              </w:r>
            </w:hyperlink>
            <w:r w:rsidR="00C9602E" w:rsidRPr="006545E4">
              <w:rPr>
                <w:rFonts w:ascii="Arial" w:hAnsi="Arial" w:cs="Arial"/>
                <w:sz w:val="20"/>
                <w:szCs w:val="20"/>
              </w:rPr>
              <w:t xml:space="preserve"> and make any necessary notes. </w:t>
            </w:r>
            <w:r w:rsidR="005000A3" w:rsidRPr="006545E4">
              <w:rPr>
                <w:rFonts w:ascii="Arial" w:hAnsi="Arial" w:cs="Arial"/>
                <w:b/>
                <w:bCs/>
                <w:sz w:val="20"/>
                <w:szCs w:val="20"/>
              </w:rPr>
              <w:t>(I)</w:t>
            </w:r>
          </w:p>
        </w:tc>
      </w:tr>
      <w:tr w:rsidR="00C9602E" w:rsidRPr="00C9602E" w14:paraId="14ED8A1F" w14:textId="77777777" w:rsidTr="00BD5C21">
        <w:tc>
          <w:tcPr>
            <w:tcW w:w="10200"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706CB1CA" w14:textId="77777777" w:rsidR="00C9602E" w:rsidRPr="00C9602E" w:rsidRDefault="00C9602E" w:rsidP="00C9602E">
            <w:pPr>
              <w:rPr>
                <w:rFonts w:ascii="Arial" w:hAnsi="Arial" w:cs="Arial"/>
                <w:b/>
                <w:color w:val="FFFFFF"/>
                <w:sz w:val="20"/>
                <w:szCs w:val="20"/>
              </w:rPr>
            </w:pPr>
            <w:r w:rsidRPr="00C9602E">
              <w:rPr>
                <w:rFonts w:ascii="Arial" w:hAnsi="Arial" w:cs="Arial"/>
                <w:b/>
                <w:color w:val="FFFFFF"/>
                <w:sz w:val="20"/>
                <w:szCs w:val="20"/>
              </w:rPr>
              <w:t>Past and specimen papers</w:t>
            </w:r>
          </w:p>
        </w:tc>
      </w:tr>
      <w:tr w:rsidR="00C9602E" w:rsidRPr="00C9602E" w14:paraId="487064BE" w14:textId="77777777" w:rsidTr="00BD5C21">
        <w:tc>
          <w:tcPr>
            <w:tcW w:w="10200" w:type="dxa"/>
            <w:gridSpan w:val="3"/>
            <w:tcBorders>
              <w:top w:val="single" w:sz="4" w:space="0" w:color="E21951"/>
              <w:left w:val="single" w:sz="4" w:space="0" w:color="E21951"/>
              <w:bottom w:val="single" w:sz="4" w:space="0" w:color="E21951"/>
              <w:right w:val="single" w:sz="4" w:space="0" w:color="E21951"/>
            </w:tcBorders>
            <w:hideMark/>
          </w:tcPr>
          <w:p w14:paraId="77D884ED" w14:textId="3C610F0A" w:rsidR="00C9602E" w:rsidRPr="00A40AEB" w:rsidRDefault="00A40AEB" w:rsidP="00C9602E">
            <w:pPr>
              <w:rPr>
                <w:rFonts w:ascii="Arial" w:eastAsia="MS ??" w:hAnsi="Arial"/>
                <w:b/>
                <w:sz w:val="20"/>
                <w:szCs w:val="20"/>
                <w:lang w:eastAsia="en-US"/>
              </w:rPr>
            </w:pPr>
            <w:r w:rsidRPr="00A40AEB">
              <w:rPr>
                <w:rFonts w:ascii="Arial" w:eastAsia="MS ??" w:hAnsi="Arial" w:cs="Arial"/>
                <w:sz w:val="20"/>
                <w:szCs w:val="20"/>
              </w:rPr>
              <w:t xml:space="preserve">Past/specimen papers and mark schemes are available to download from the </w:t>
            </w:r>
            <w:hyperlink r:id="rId169" w:history="1">
              <w:r w:rsidRPr="00A40AEB">
                <w:rPr>
                  <w:rFonts w:ascii="Arial" w:eastAsia="MS ??" w:hAnsi="Arial"/>
                  <w:color w:val="4A4A4A"/>
                  <w:sz w:val="20"/>
                  <w:szCs w:val="20"/>
                  <w:u w:val="single"/>
                  <w:lang w:eastAsia="en-US"/>
                </w:rPr>
                <w:t>School Support Hub</w:t>
              </w:r>
            </w:hyperlink>
            <w:r w:rsidRPr="00A40AEB">
              <w:rPr>
                <w:rFonts w:ascii="Arial" w:eastAsia="MS ??" w:hAnsi="Arial"/>
                <w:color w:val="4A4A4A"/>
                <w:sz w:val="20"/>
                <w:szCs w:val="20"/>
                <w:lang w:eastAsia="en-US"/>
              </w:rPr>
              <w:t xml:space="preserve"> </w:t>
            </w:r>
            <w:r w:rsidRPr="00A40AEB">
              <w:rPr>
                <w:rFonts w:ascii="Arial" w:eastAsia="MS ??" w:hAnsi="Arial"/>
                <w:b/>
                <w:sz w:val="20"/>
                <w:szCs w:val="20"/>
                <w:lang w:eastAsia="en-US"/>
              </w:rPr>
              <w:t>(F)</w:t>
            </w:r>
          </w:p>
        </w:tc>
      </w:tr>
    </w:tbl>
    <w:p w14:paraId="1AD5B58D" w14:textId="77777777" w:rsidR="00C9602E" w:rsidRPr="00C9602E" w:rsidRDefault="00C9602E" w:rsidP="00C9602E">
      <w:pPr>
        <w:rPr>
          <w:rFonts w:ascii="Arial" w:hAnsi="Arial" w:cs="Arial"/>
          <w:bCs/>
          <w:sz w:val="20"/>
          <w:szCs w:val="20"/>
        </w:rPr>
      </w:pPr>
    </w:p>
    <w:p w14:paraId="6051D513" w14:textId="77777777" w:rsidR="0020719D" w:rsidRDefault="0020719D" w:rsidP="00B1663A">
      <w:pPr>
        <w:pStyle w:val="BodyText"/>
        <w:rPr>
          <w:rFonts w:ascii="Bliss Pro Regular" w:hAnsi="Bliss Pro Regular" w:cs="Open Sans Light"/>
        </w:rPr>
        <w:sectPr w:rsidR="0020719D" w:rsidSect="00DB47F3">
          <w:pgSz w:w="16838" w:h="11906" w:orient="landscape"/>
          <w:pgMar w:top="1134" w:right="1134" w:bottom="284" w:left="1134" w:header="567" w:footer="567" w:gutter="0"/>
          <w:cols w:space="708"/>
          <w:docGrid w:linePitch="360"/>
        </w:sectPr>
      </w:pPr>
    </w:p>
    <w:p w14:paraId="39265ACC" w14:textId="65D6B889" w:rsidR="00127D2E" w:rsidRPr="004A4E17" w:rsidRDefault="00175304" w:rsidP="00C53AA6">
      <w:pPr>
        <w:pStyle w:val="Heading1"/>
      </w:pPr>
      <w:bookmarkStart w:id="13" w:name="_Toc177384357"/>
      <w:r>
        <w:lastRenderedPageBreak/>
        <w:t>Specialist Option 1:</w:t>
      </w:r>
      <w:bookmarkStart w:id="14" w:name="_Hlk98930198"/>
      <w:r w:rsidR="00F55DD3">
        <w:t xml:space="preserve"> </w:t>
      </w:r>
      <w:r w:rsidR="00127D2E">
        <w:t>Clinical Psychology</w:t>
      </w:r>
      <w:bookmarkEnd w:id="13"/>
    </w:p>
    <w:tbl>
      <w:tblPr>
        <w:tblW w:w="14595"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127"/>
        <w:gridCol w:w="2268"/>
        <w:gridCol w:w="10200"/>
      </w:tblGrid>
      <w:tr w:rsidR="007A12DB" w:rsidRPr="007A12DB" w14:paraId="727DCD0B" w14:textId="77777777" w:rsidTr="00014A55">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bookmarkEnd w:id="14"/>
          <w:p w14:paraId="4F39167D" w14:textId="3F8729C2" w:rsidR="007A12DB" w:rsidRPr="007A12DB" w:rsidRDefault="007A12DB" w:rsidP="0020719D">
            <w:pPr>
              <w:rPr>
                <w:rFonts w:ascii="Arial" w:hAnsi="Arial" w:cs="Arial"/>
                <w:b/>
                <w:color w:val="FFFFFF" w:themeColor="background1"/>
                <w:sz w:val="20"/>
                <w:szCs w:val="20"/>
              </w:rPr>
            </w:pPr>
            <w:r w:rsidRPr="007A12DB">
              <w:rPr>
                <w:rFonts w:ascii="Arial" w:hAnsi="Arial" w:cs="Arial"/>
                <w:b/>
                <w:color w:val="FFFFFF" w:themeColor="background1"/>
                <w:sz w:val="20"/>
                <w:szCs w:val="20"/>
              </w:rPr>
              <w:t>Syllabus ref.</w:t>
            </w:r>
            <w:r w:rsidR="00EF6CF5">
              <w:rPr>
                <w:rFonts w:ascii="Arial" w:hAnsi="Arial" w:cs="Arial"/>
                <w:b/>
                <w:color w:val="FFFFFF" w:themeColor="background1"/>
                <w:sz w:val="20"/>
                <w:szCs w:val="20"/>
              </w:rPr>
              <w:t xml:space="preserve"> and</w:t>
            </w:r>
            <w:r w:rsidRPr="007A12DB">
              <w:rPr>
                <w:rFonts w:ascii="Arial" w:hAnsi="Arial" w:cs="Arial"/>
                <w:b/>
                <w:color w:val="FFFFFF" w:themeColor="background1"/>
                <w:sz w:val="20"/>
                <w:szCs w:val="20"/>
              </w:rPr>
              <w:t xml:space="preserve"> Key Concepts (KC</w:t>
            </w:r>
            <w:r w:rsidRPr="00A52815">
              <w:rPr>
                <w:rFonts w:ascii="Arial" w:hAnsi="Arial" w:cs="Arial"/>
                <w:b/>
                <w:color w:val="FFFFFF" w:themeColor="background1"/>
                <w:sz w:val="20"/>
                <w:szCs w:val="20"/>
              </w:rPr>
              <w:t xml:space="preserve">) </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5C208FE0" w14:textId="77777777" w:rsidR="007A12DB" w:rsidRPr="007A12DB" w:rsidRDefault="007A12DB" w:rsidP="0020719D">
            <w:pPr>
              <w:rPr>
                <w:rFonts w:ascii="Arial" w:hAnsi="Arial" w:cs="Arial"/>
                <w:b/>
                <w:color w:val="FFFFFF" w:themeColor="background1"/>
                <w:sz w:val="20"/>
                <w:szCs w:val="20"/>
              </w:rPr>
            </w:pPr>
            <w:r w:rsidRPr="007A12DB">
              <w:rPr>
                <w:rFonts w:ascii="Arial" w:hAnsi="Arial" w:cs="Arial"/>
                <w:b/>
                <w:color w:val="FFFFFF" w:themeColor="background1"/>
                <w:sz w:val="20"/>
                <w:szCs w:val="20"/>
              </w:rPr>
              <w:t>Learning objectives</w:t>
            </w:r>
          </w:p>
        </w:tc>
        <w:tc>
          <w:tcPr>
            <w:tcW w:w="10200"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683C75BD" w14:textId="6979B957" w:rsidR="007A12DB" w:rsidRPr="007A12DB" w:rsidRDefault="007A12DB" w:rsidP="0020719D">
            <w:pPr>
              <w:rPr>
                <w:rFonts w:ascii="Arial" w:hAnsi="Arial" w:cs="Arial"/>
                <w:b/>
                <w:color w:val="FFFFFF" w:themeColor="background1"/>
                <w:sz w:val="20"/>
                <w:szCs w:val="20"/>
              </w:rPr>
            </w:pPr>
            <w:r w:rsidRPr="007A12DB">
              <w:rPr>
                <w:rFonts w:ascii="Arial" w:hAnsi="Arial" w:cs="Arial"/>
                <w:b/>
                <w:color w:val="FFFFFF" w:themeColor="background1"/>
                <w:sz w:val="20"/>
                <w:szCs w:val="20"/>
              </w:rPr>
              <w:t>Suggested teaching activities</w:t>
            </w:r>
          </w:p>
        </w:tc>
      </w:tr>
      <w:tr w:rsidR="007A12DB" w:rsidRPr="007A12DB" w14:paraId="18570ECE"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6E860C6F" w14:textId="7BC8D8C1" w:rsidR="007A12DB" w:rsidRPr="007A12DB" w:rsidRDefault="007A12DB" w:rsidP="00C640FC">
            <w:pPr>
              <w:rPr>
                <w:rFonts w:ascii="Arial" w:hAnsi="Arial" w:cs="Arial"/>
                <w:iCs/>
                <w:sz w:val="20"/>
                <w:szCs w:val="20"/>
              </w:rPr>
            </w:pPr>
            <w:r w:rsidRPr="007A12DB">
              <w:rPr>
                <w:rFonts w:ascii="Arial" w:hAnsi="Arial" w:cs="Arial"/>
                <w:iCs/>
                <w:sz w:val="20"/>
                <w:szCs w:val="20"/>
              </w:rPr>
              <w:t xml:space="preserve">Definitions of </w:t>
            </w:r>
            <w:r w:rsidR="000036FE">
              <w:rPr>
                <w:rFonts w:ascii="Arial" w:hAnsi="Arial" w:cs="Arial"/>
                <w:iCs/>
                <w:sz w:val="20"/>
                <w:szCs w:val="20"/>
              </w:rPr>
              <w:t>a</w:t>
            </w:r>
            <w:r w:rsidRPr="007A12DB">
              <w:rPr>
                <w:rFonts w:ascii="Arial" w:hAnsi="Arial" w:cs="Arial"/>
                <w:iCs/>
                <w:sz w:val="20"/>
                <w:szCs w:val="20"/>
              </w:rPr>
              <w:t>bnormality</w:t>
            </w:r>
          </w:p>
          <w:p w14:paraId="0A51D225" w14:textId="77777777" w:rsidR="007A12DB" w:rsidRPr="007A12DB" w:rsidRDefault="007A12DB" w:rsidP="00C640FC">
            <w:pPr>
              <w:spacing w:before="120"/>
              <w:rPr>
                <w:rFonts w:ascii="Arial" w:hAnsi="Arial" w:cs="Arial"/>
                <w:sz w:val="20"/>
                <w:szCs w:val="20"/>
              </w:rPr>
            </w:pPr>
            <w:r w:rsidRPr="007A12DB">
              <w:rPr>
                <w:rFonts w:ascii="Arial" w:hAnsi="Arial" w:cs="Arial"/>
                <w:sz w:val="20"/>
                <w:szCs w:val="20"/>
              </w:rPr>
              <w:t xml:space="preserve">General introduction to clinical psychology </w:t>
            </w:r>
          </w:p>
          <w:p w14:paraId="7FF78C6F" w14:textId="1F823BF7" w:rsidR="007A12DB" w:rsidRPr="007A12DB" w:rsidRDefault="00BF7B6B" w:rsidP="00C640FC">
            <w:pPr>
              <w:spacing w:before="120"/>
              <w:rPr>
                <w:rFonts w:ascii="Arial" w:hAnsi="Arial" w:cs="Arial"/>
                <w:iCs/>
                <w:sz w:val="20"/>
                <w:szCs w:val="20"/>
              </w:rPr>
            </w:pPr>
            <w:r w:rsidRPr="007A12DB">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56D38AF7" w14:textId="09750627" w:rsidR="007A12DB" w:rsidRPr="007A12DB" w:rsidRDefault="007A12DB" w:rsidP="005D6331">
            <w:pPr>
              <w:spacing w:after="120"/>
              <w:rPr>
                <w:rFonts w:ascii="Arial" w:hAnsi="Arial" w:cs="Arial"/>
                <w:sz w:val="20"/>
                <w:szCs w:val="20"/>
              </w:rPr>
            </w:pPr>
            <w:r w:rsidRPr="007A12DB">
              <w:rPr>
                <w:rFonts w:ascii="Arial" w:hAnsi="Arial" w:cs="Arial"/>
                <w:sz w:val="20"/>
                <w:szCs w:val="20"/>
              </w:rPr>
              <w:t>Learners have an understanding and an appreciation of the objectives and expectations of the unit.</w:t>
            </w:r>
          </w:p>
          <w:p w14:paraId="31B11998" w14:textId="77777777" w:rsidR="007A12DB" w:rsidRPr="007A12DB" w:rsidRDefault="007A12DB" w:rsidP="005D6331">
            <w:pPr>
              <w:spacing w:before="120" w:after="120"/>
              <w:rPr>
                <w:rFonts w:ascii="Arial" w:hAnsi="Arial" w:cs="Arial"/>
                <w:sz w:val="20"/>
                <w:szCs w:val="20"/>
              </w:rPr>
            </w:pPr>
            <w:r w:rsidRPr="007A12DB">
              <w:rPr>
                <w:rFonts w:ascii="Arial" w:hAnsi="Arial" w:cs="Arial"/>
                <w:sz w:val="20"/>
                <w:szCs w:val="20"/>
              </w:rPr>
              <w:t>Learners can describe, explain and apply the various definitions of abnormality.</w:t>
            </w:r>
          </w:p>
        </w:tc>
        <w:tc>
          <w:tcPr>
            <w:tcW w:w="10200" w:type="dxa"/>
            <w:tcBorders>
              <w:top w:val="single" w:sz="4" w:space="0" w:color="E21951"/>
              <w:left w:val="single" w:sz="4" w:space="0" w:color="E21951"/>
              <w:bottom w:val="single" w:sz="4" w:space="0" w:color="E21951"/>
              <w:right w:val="single" w:sz="4" w:space="0" w:color="E21951"/>
            </w:tcBorders>
          </w:tcPr>
          <w:p w14:paraId="722F97C9" w14:textId="7DC84121" w:rsidR="007A12DB" w:rsidRPr="006545E4" w:rsidRDefault="007A12DB" w:rsidP="00014A55">
            <w:pPr>
              <w:spacing w:after="120"/>
              <w:rPr>
                <w:rFonts w:ascii="Arial" w:hAnsi="Arial" w:cs="Arial"/>
                <w:sz w:val="20"/>
                <w:szCs w:val="20"/>
              </w:rPr>
            </w:pPr>
            <w:r w:rsidRPr="006545E4">
              <w:rPr>
                <w:rFonts w:ascii="Arial" w:hAnsi="Arial" w:cs="Arial"/>
                <w:sz w:val="20"/>
                <w:szCs w:val="20"/>
              </w:rPr>
              <w:t xml:space="preserve">Introduce learners to this topic </w:t>
            </w:r>
            <w:r w:rsidR="00BA11D5" w:rsidRPr="006545E4">
              <w:rPr>
                <w:rFonts w:ascii="Arial" w:hAnsi="Arial" w:cs="Arial"/>
                <w:sz w:val="20"/>
                <w:szCs w:val="20"/>
              </w:rPr>
              <w:t xml:space="preserve">and each sub-section in turn </w:t>
            </w:r>
            <w:r w:rsidRPr="006545E4">
              <w:rPr>
                <w:rFonts w:ascii="Arial" w:hAnsi="Arial" w:cs="Arial"/>
                <w:sz w:val="20"/>
                <w:szCs w:val="20"/>
              </w:rPr>
              <w:t xml:space="preserve">and generate discussion about its importance, </w:t>
            </w:r>
            <w:r w:rsidR="00BA11D5" w:rsidRPr="006545E4">
              <w:rPr>
                <w:rFonts w:ascii="Arial" w:hAnsi="Arial" w:cs="Arial"/>
                <w:sz w:val="20"/>
                <w:szCs w:val="20"/>
              </w:rPr>
              <w:t xml:space="preserve">and </w:t>
            </w:r>
            <w:r w:rsidRPr="006545E4">
              <w:rPr>
                <w:rFonts w:ascii="Arial" w:hAnsi="Arial" w:cs="Arial"/>
                <w:sz w:val="20"/>
                <w:szCs w:val="20"/>
              </w:rPr>
              <w:t>why it should concern us, extrapolating previous knowledge and understanding of the key issues and concepts.</w:t>
            </w:r>
          </w:p>
          <w:p w14:paraId="4FC575F9" w14:textId="210A9E3F" w:rsidR="007A12DB" w:rsidRPr="006545E4" w:rsidRDefault="007A12DB" w:rsidP="00014A55">
            <w:pPr>
              <w:spacing w:before="120" w:after="120"/>
              <w:rPr>
                <w:rFonts w:ascii="Arial" w:hAnsi="Arial" w:cs="Arial"/>
                <w:sz w:val="20"/>
                <w:szCs w:val="20"/>
              </w:rPr>
            </w:pPr>
            <w:r w:rsidRPr="006545E4">
              <w:rPr>
                <w:rFonts w:ascii="Arial" w:hAnsi="Arial" w:cs="Arial"/>
                <w:sz w:val="20"/>
                <w:szCs w:val="20"/>
              </w:rPr>
              <w:t xml:space="preserve">Allocate a number of presentations on specific items from the syllabus depending on the number of learners in the class, e.g., the case studies of </w:t>
            </w:r>
            <w:r w:rsidRPr="006545E4">
              <w:rPr>
                <w:rFonts w:ascii="Arial" w:hAnsi="Arial" w:cs="Arial"/>
                <w:sz w:val="20"/>
                <w:szCs w:val="20"/>
                <w:lang w:val="en-US"/>
              </w:rPr>
              <w:t xml:space="preserve">Prof. John Nash; </w:t>
            </w:r>
            <w:r w:rsidRPr="006545E4">
              <w:rPr>
                <w:rFonts w:ascii="Arial" w:hAnsi="Arial" w:cs="Arial"/>
                <w:sz w:val="20"/>
                <w:szCs w:val="20"/>
              </w:rPr>
              <w:t xml:space="preserve">Little Albert and Little Hans, </w:t>
            </w:r>
            <w:r w:rsidRPr="006545E4">
              <w:rPr>
                <w:rFonts w:ascii="Arial" w:hAnsi="Arial" w:cs="Arial"/>
                <w:sz w:val="20"/>
                <w:szCs w:val="20"/>
                <w:lang w:val="en-US"/>
              </w:rPr>
              <w:t>different types of phobias, impulse control disorders and OCD, Electro-convulsive therapies (ECT)</w:t>
            </w:r>
            <w:r w:rsidR="004F7E81">
              <w:rPr>
                <w:rFonts w:ascii="Arial" w:hAnsi="Arial" w:cs="Arial"/>
                <w:sz w:val="20"/>
                <w:szCs w:val="20"/>
                <w:lang w:val="en-US"/>
              </w:rPr>
              <w:t>.</w:t>
            </w:r>
            <w:r w:rsidR="00BF7B6B" w:rsidRPr="006545E4">
              <w:rPr>
                <w:rFonts w:ascii="Arial" w:hAnsi="Arial" w:cs="Arial"/>
                <w:b/>
                <w:bCs/>
                <w:sz w:val="20"/>
                <w:szCs w:val="20"/>
                <w:lang w:val="en-US"/>
              </w:rPr>
              <w:t xml:space="preserve"> (I)</w:t>
            </w:r>
          </w:p>
          <w:p w14:paraId="23A0ECA7" w14:textId="77777777" w:rsidR="007A12DB" w:rsidRPr="006545E4" w:rsidRDefault="007A12DB" w:rsidP="00014A55">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Learners define abnormality and share their ideas with the rest of the class. Consider their suggestions in light of smoking, having an IQ of 120, base-jumping, etc. and refine their ideas further. Categorise their ideas under themes as close to the ‘models’ as possible.</w:t>
            </w:r>
          </w:p>
          <w:p w14:paraId="70B5700C" w14:textId="2AC22016" w:rsidR="007A12DB" w:rsidRPr="006545E4" w:rsidRDefault="007A12DB" w:rsidP="00014A55">
            <w:pPr>
              <w:autoSpaceDE w:val="0"/>
              <w:autoSpaceDN w:val="0"/>
              <w:adjustRightInd w:val="0"/>
              <w:spacing w:before="120" w:after="120"/>
              <w:rPr>
                <w:rFonts w:ascii="Arial" w:hAnsi="Arial" w:cs="Arial"/>
                <w:bCs/>
                <w:color w:val="000000" w:themeColor="text1"/>
                <w:sz w:val="20"/>
                <w:szCs w:val="20"/>
                <w:lang w:val="en-US"/>
              </w:rPr>
            </w:pPr>
            <w:r w:rsidRPr="006545E4">
              <w:rPr>
                <w:rFonts w:ascii="Arial" w:hAnsi="Arial" w:cs="Arial"/>
                <w:color w:val="000000" w:themeColor="text1"/>
                <w:sz w:val="20"/>
                <w:szCs w:val="20"/>
                <w:lang w:val="en-US"/>
              </w:rPr>
              <w:t>Give learners the</w:t>
            </w:r>
            <w:r w:rsidRPr="006545E4">
              <w:rPr>
                <w:rFonts w:ascii="Arial" w:hAnsi="Arial" w:cs="Arial"/>
                <w:color w:val="000000"/>
                <w:sz w:val="20"/>
                <w:szCs w:val="20"/>
                <w:lang w:val="en-US"/>
              </w:rPr>
              <w:t xml:space="preserve"> worksheet</w:t>
            </w:r>
            <w:r w:rsidR="007907A5">
              <w:rPr>
                <w:rFonts w:ascii="Arial" w:hAnsi="Arial" w:cs="Arial"/>
                <w:color w:val="000000"/>
                <w:sz w:val="20"/>
                <w:szCs w:val="20"/>
                <w:lang w:val="en-US"/>
              </w:rPr>
              <w:t xml:space="preserve"> </w:t>
            </w:r>
            <w:r w:rsidRPr="006545E4">
              <w:rPr>
                <w:rFonts w:ascii="Arial" w:hAnsi="Arial" w:cs="Arial"/>
                <w:color w:val="000000" w:themeColor="text1"/>
                <w:sz w:val="20"/>
                <w:szCs w:val="20"/>
                <w:lang w:val="en-US"/>
              </w:rPr>
              <w:t>‘</w:t>
            </w:r>
            <w:r w:rsidRPr="006545E4">
              <w:rPr>
                <w:rFonts w:ascii="Arial" w:hAnsi="Arial" w:cs="Arial"/>
                <w:bCs/>
                <w:color w:val="000000" w:themeColor="text1"/>
                <w:sz w:val="20"/>
                <w:szCs w:val="20"/>
                <w:lang w:val="en-US"/>
              </w:rPr>
              <w:t>What do we mean by abnormal?’ available at</w:t>
            </w:r>
            <w:r w:rsidR="007B2D9A">
              <w:rPr>
                <w:rFonts w:ascii="Arial" w:hAnsi="Arial" w:cs="Arial"/>
                <w:bCs/>
                <w:color w:val="000000" w:themeColor="text1"/>
                <w:sz w:val="20"/>
                <w:szCs w:val="20"/>
                <w:lang w:val="en-US"/>
              </w:rPr>
              <w:t>:</w:t>
            </w:r>
            <w:r w:rsidRPr="006545E4">
              <w:rPr>
                <w:rFonts w:ascii="Arial" w:hAnsi="Arial" w:cs="Arial"/>
                <w:bCs/>
                <w:color w:val="000000" w:themeColor="text1"/>
                <w:sz w:val="20"/>
                <w:szCs w:val="20"/>
                <w:lang w:val="en-US"/>
              </w:rPr>
              <w:t xml:space="preserve"> </w:t>
            </w:r>
            <w:hyperlink r:id="rId170" w:history="1">
              <w:r w:rsidRPr="004F7E81">
                <w:rPr>
                  <w:rFonts w:ascii="Arial" w:hAnsi="Arial" w:cs="Arial"/>
                  <w:bCs/>
                  <w:color w:val="4B4B4B"/>
                  <w:sz w:val="20"/>
                  <w:szCs w:val="20"/>
                  <w:u w:val="single"/>
                  <w:lang w:val="en-US"/>
                </w:rPr>
                <w:t>http://psychlotron.org.uk/resources/abnormal/AS_AQA_abnormality_definitionscases.pdf</w:t>
              </w:r>
            </w:hyperlink>
            <w:r w:rsidR="00494EB9">
              <w:rPr>
                <w:rFonts w:ascii="Arial" w:hAnsi="Arial" w:cs="Arial"/>
                <w:bCs/>
                <w:color w:val="000000" w:themeColor="text1"/>
                <w:sz w:val="20"/>
                <w:szCs w:val="20"/>
                <w:lang w:val="en-US"/>
              </w:rPr>
              <w:t>. L</w:t>
            </w:r>
            <w:r w:rsidRPr="006545E4">
              <w:rPr>
                <w:rFonts w:ascii="Arial" w:hAnsi="Arial" w:cs="Arial"/>
                <w:color w:val="000000" w:themeColor="text1"/>
                <w:sz w:val="20"/>
                <w:szCs w:val="20"/>
                <w:shd w:val="clear" w:color="auto" w:fill="FCFCFC"/>
                <w:lang w:val="en-US"/>
              </w:rPr>
              <w:t>earners</w:t>
            </w:r>
            <w:r w:rsidRPr="006545E4">
              <w:rPr>
                <w:rFonts w:ascii="Arial" w:hAnsi="Arial" w:cs="Arial"/>
                <w:bCs/>
                <w:color w:val="000000" w:themeColor="text1"/>
                <w:sz w:val="20"/>
                <w:szCs w:val="20"/>
                <w:lang w:val="en-US"/>
              </w:rPr>
              <w:t xml:space="preserve"> discuss their responses.</w:t>
            </w:r>
          </w:p>
          <w:p w14:paraId="1F71A5CB" w14:textId="7455C3A8" w:rsidR="007A12DB" w:rsidRPr="006545E4" w:rsidRDefault="007A12DB" w:rsidP="00014A55">
            <w:pPr>
              <w:spacing w:before="120" w:after="120"/>
              <w:contextualSpacing/>
              <w:rPr>
                <w:rFonts w:ascii="Arial" w:hAnsi="Arial" w:cs="Arial"/>
                <w:bCs/>
                <w:color w:val="000000" w:themeColor="text1"/>
                <w:sz w:val="20"/>
                <w:szCs w:val="20"/>
              </w:rPr>
            </w:pPr>
            <w:r w:rsidRPr="006545E4">
              <w:rPr>
                <w:rFonts w:ascii="Arial" w:hAnsi="Arial" w:cs="Arial"/>
                <w:bCs/>
                <w:color w:val="000000" w:themeColor="text1"/>
                <w:sz w:val="20"/>
                <w:szCs w:val="20"/>
              </w:rPr>
              <w:t xml:space="preserve">Show the </w:t>
            </w:r>
            <w:r w:rsidRPr="006545E4">
              <w:rPr>
                <w:rFonts w:ascii="Arial" w:hAnsi="Arial" w:cs="Arial"/>
                <w:bCs/>
                <w:color w:val="000000" w:themeColor="text1"/>
                <w:sz w:val="20"/>
                <w:szCs w:val="20"/>
                <w:lang w:val="en-US"/>
              </w:rPr>
              <w:t>presentation available at</w:t>
            </w:r>
            <w:r w:rsidR="007B2D9A">
              <w:rPr>
                <w:rFonts w:ascii="Arial" w:hAnsi="Arial" w:cs="Arial"/>
                <w:bCs/>
                <w:color w:val="000000" w:themeColor="text1"/>
                <w:sz w:val="20"/>
                <w:szCs w:val="20"/>
                <w:lang w:val="en-US"/>
              </w:rPr>
              <w:t>:</w:t>
            </w:r>
            <w:r w:rsidRPr="006545E4">
              <w:rPr>
                <w:rFonts w:ascii="Arial" w:hAnsi="Arial" w:cs="Arial"/>
                <w:bCs/>
                <w:color w:val="000000" w:themeColor="text1"/>
                <w:sz w:val="20"/>
                <w:szCs w:val="20"/>
                <w:lang w:val="en-US"/>
              </w:rPr>
              <w:t xml:space="preserve"> </w:t>
            </w:r>
            <w:hyperlink r:id="rId171" w:history="1">
              <w:r w:rsidRPr="004F7E81">
                <w:rPr>
                  <w:rFonts w:ascii="Arial" w:hAnsi="Arial" w:cs="Arial"/>
                  <w:bCs/>
                  <w:color w:val="4B4B4B"/>
                  <w:sz w:val="20"/>
                  <w:szCs w:val="20"/>
                  <w:u w:val="single"/>
                  <w:lang w:val="en-US"/>
                </w:rPr>
                <w:t>http://psychlotron.org.uk/resources/abnormal/AS_AQA_abnormality_definitionscases.pdf</w:t>
              </w:r>
            </w:hyperlink>
            <w:r w:rsidRPr="004F7E81">
              <w:rPr>
                <w:rFonts w:ascii="Arial" w:hAnsi="Arial" w:cs="Arial"/>
                <w:bCs/>
                <w:color w:val="4B4B4B"/>
                <w:sz w:val="20"/>
                <w:szCs w:val="20"/>
                <w:lang w:val="en-US"/>
              </w:rPr>
              <w:t xml:space="preserve"> </w:t>
            </w:r>
            <w:r w:rsidRPr="006545E4">
              <w:rPr>
                <w:rFonts w:ascii="Arial" w:hAnsi="Arial" w:cs="Arial"/>
                <w:bCs/>
                <w:color w:val="000000" w:themeColor="text1"/>
                <w:sz w:val="20"/>
                <w:szCs w:val="20"/>
              </w:rPr>
              <w:t>on defining abnormality</w:t>
            </w:r>
            <w:r w:rsidR="00494EB9">
              <w:rPr>
                <w:rFonts w:ascii="Arial" w:hAnsi="Arial" w:cs="Arial"/>
                <w:bCs/>
                <w:color w:val="000000" w:themeColor="text1"/>
                <w:sz w:val="20"/>
                <w:szCs w:val="20"/>
              </w:rPr>
              <w:t>.</w:t>
            </w:r>
            <w:r w:rsidRPr="006545E4">
              <w:rPr>
                <w:rFonts w:ascii="Arial" w:hAnsi="Arial" w:cs="Arial"/>
                <w:bCs/>
                <w:color w:val="000000" w:themeColor="text1"/>
                <w:sz w:val="20"/>
                <w:szCs w:val="20"/>
              </w:rPr>
              <w:t xml:space="preserve"> </w:t>
            </w:r>
            <w:r w:rsidR="00494EB9">
              <w:rPr>
                <w:rFonts w:ascii="Arial" w:hAnsi="Arial" w:cs="Arial"/>
                <w:bCs/>
                <w:color w:val="000000" w:themeColor="text1"/>
                <w:sz w:val="20"/>
                <w:szCs w:val="20"/>
              </w:rPr>
              <w:t>L</w:t>
            </w:r>
            <w:r w:rsidRPr="006545E4">
              <w:rPr>
                <w:rFonts w:ascii="Arial" w:hAnsi="Arial" w:cs="Arial"/>
                <w:color w:val="000000" w:themeColor="text1"/>
                <w:sz w:val="20"/>
                <w:szCs w:val="20"/>
                <w:shd w:val="clear" w:color="auto" w:fill="FCFCFC"/>
              </w:rPr>
              <w:t>earners</w:t>
            </w:r>
            <w:r w:rsidRPr="006545E4">
              <w:rPr>
                <w:rFonts w:ascii="Arial" w:hAnsi="Arial" w:cs="Arial"/>
                <w:bCs/>
                <w:color w:val="000000" w:themeColor="text1"/>
                <w:sz w:val="20"/>
                <w:szCs w:val="20"/>
              </w:rPr>
              <w:t xml:space="preserve"> match the four definitions with their ideas on the board.</w:t>
            </w:r>
          </w:p>
          <w:p w14:paraId="13342312" w14:textId="40A3BA14" w:rsidR="007A12DB" w:rsidRPr="006545E4" w:rsidRDefault="007A12DB" w:rsidP="004F7E81">
            <w:pPr>
              <w:autoSpaceDE w:val="0"/>
              <w:autoSpaceDN w:val="0"/>
              <w:adjustRightInd w:val="0"/>
              <w:spacing w:before="120" w:after="120"/>
              <w:rPr>
                <w:rFonts w:ascii="Arial" w:hAnsi="Arial" w:cs="Arial"/>
                <w:bCs/>
                <w:color w:val="000000" w:themeColor="text1"/>
                <w:sz w:val="20"/>
                <w:szCs w:val="20"/>
                <w:lang w:val="en-US"/>
              </w:rPr>
            </w:pPr>
            <w:r w:rsidRPr="006545E4">
              <w:rPr>
                <w:rFonts w:ascii="Arial" w:hAnsi="Arial" w:cs="Arial"/>
                <w:bCs/>
                <w:color w:val="000000" w:themeColor="text1"/>
                <w:sz w:val="20"/>
                <w:szCs w:val="20"/>
                <w:lang w:val="en-US"/>
              </w:rPr>
              <w:t xml:space="preserve">Pass around the </w:t>
            </w:r>
            <w:r w:rsidRPr="006545E4">
              <w:rPr>
                <w:rFonts w:ascii="Arial" w:hAnsi="Arial" w:cs="Arial"/>
                <w:color w:val="000000"/>
                <w:sz w:val="20"/>
                <w:szCs w:val="20"/>
                <w:lang w:val="en-US"/>
              </w:rPr>
              <w:t>worksheet available at</w:t>
            </w:r>
            <w:r w:rsidR="007B2D9A">
              <w:rPr>
                <w:rFonts w:ascii="Arial" w:hAnsi="Arial" w:cs="Arial"/>
                <w:color w:val="000000"/>
                <w:sz w:val="20"/>
                <w:szCs w:val="20"/>
                <w:lang w:val="en-US"/>
              </w:rPr>
              <w:t xml:space="preserve">: </w:t>
            </w:r>
            <w:hyperlink r:id="rId172" w:history="1">
              <w:r w:rsidR="007B2D9A" w:rsidRPr="007B2D9A">
                <w:rPr>
                  <w:rStyle w:val="Hyperlink"/>
                  <w:rFonts w:ascii="Arial" w:hAnsi="Arial" w:cs="Arial"/>
                  <w:color w:val="4A4A4A"/>
                  <w:sz w:val="20"/>
                  <w:szCs w:val="20"/>
                  <w:lang w:val="en-US"/>
                </w:rPr>
                <w:t>http://psychlotron.org.uk/resources/abnormal/AS_AQA_abnormality_definitionscases.pdf</w:t>
              </w:r>
            </w:hyperlink>
            <w:r w:rsidRPr="004F7E81">
              <w:rPr>
                <w:rFonts w:ascii="Arial" w:hAnsi="Arial" w:cs="Arial"/>
                <w:color w:val="4B4B4B"/>
                <w:sz w:val="20"/>
                <w:szCs w:val="20"/>
                <w:lang w:val="en-US"/>
              </w:rPr>
              <w:t xml:space="preserve"> </w:t>
            </w:r>
            <w:r w:rsidRPr="006545E4">
              <w:rPr>
                <w:rFonts w:ascii="Arial" w:hAnsi="Arial" w:cs="Arial"/>
                <w:bCs/>
                <w:color w:val="000000" w:themeColor="text1"/>
                <w:sz w:val="20"/>
                <w:szCs w:val="20"/>
                <w:lang w:val="en-US"/>
              </w:rPr>
              <w:t xml:space="preserve">on ‘Applying definitions of abnormality’ and </w:t>
            </w:r>
            <w:r w:rsidRPr="006545E4">
              <w:rPr>
                <w:rFonts w:ascii="Arial" w:hAnsi="Arial" w:cs="Arial"/>
                <w:color w:val="000000" w:themeColor="text1"/>
                <w:sz w:val="20"/>
                <w:szCs w:val="20"/>
                <w:shd w:val="clear" w:color="auto" w:fill="FCFCFC"/>
                <w:lang w:val="en-US"/>
              </w:rPr>
              <w:t>learners</w:t>
            </w:r>
            <w:r w:rsidRPr="006545E4">
              <w:rPr>
                <w:rFonts w:ascii="Arial" w:hAnsi="Arial" w:cs="Arial"/>
                <w:bCs/>
                <w:color w:val="000000" w:themeColor="text1"/>
                <w:sz w:val="20"/>
                <w:szCs w:val="20"/>
                <w:lang w:val="en-US"/>
              </w:rPr>
              <w:t xml:space="preserve"> apply the definitions to the various scenarios.</w:t>
            </w:r>
          </w:p>
          <w:p w14:paraId="7BB7C30B" w14:textId="288E1D2D" w:rsidR="007A12DB" w:rsidRDefault="007A12DB" w:rsidP="00014A55">
            <w:pPr>
              <w:autoSpaceDE w:val="0"/>
              <w:autoSpaceDN w:val="0"/>
              <w:adjustRightInd w:val="0"/>
              <w:spacing w:before="120" w:after="120"/>
              <w:rPr>
                <w:rFonts w:ascii="Arial" w:hAnsi="Arial" w:cs="Arial"/>
                <w:b/>
                <w:bCs/>
                <w:color w:val="000000" w:themeColor="text1"/>
                <w:spacing w:val="-6"/>
                <w:sz w:val="20"/>
                <w:szCs w:val="20"/>
                <w:lang w:val="en-US"/>
              </w:rPr>
            </w:pPr>
            <w:r w:rsidRPr="006545E4">
              <w:rPr>
                <w:rFonts w:ascii="Arial" w:hAnsi="Arial" w:cs="Arial"/>
                <w:color w:val="000000" w:themeColor="text1"/>
                <w:sz w:val="20"/>
                <w:szCs w:val="20"/>
                <w:lang w:val="en-US"/>
              </w:rPr>
              <w:t>Learners</w:t>
            </w:r>
            <w:r w:rsidRPr="006545E4">
              <w:rPr>
                <w:rFonts w:ascii="Arial" w:hAnsi="Arial" w:cs="Arial"/>
                <w:bCs/>
                <w:color w:val="000000" w:themeColor="text1"/>
                <w:sz w:val="20"/>
                <w:szCs w:val="20"/>
                <w:lang w:val="en-US"/>
              </w:rPr>
              <w:t xml:space="preserve"> can </w:t>
            </w:r>
            <w:r w:rsidR="00C852DA">
              <w:rPr>
                <w:rFonts w:ascii="Arial" w:hAnsi="Arial" w:cs="Arial"/>
                <w:bCs/>
                <w:color w:val="000000" w:themeColor="text1"/>
                <w:sz w:val="20"/>
                <w:szCs w:val="20"/>
                <w:lang w:val="en-US"/>
              </w:rPr>
              <w:t xml:space="preserve">download (by clicking on the link) and </w:t>
            </w:r>
            <w:r w:rsidRPr="006545E4">
              <w:rPr>
                <w:rFonts w:ascii="Arial" w:hAnsi="Arial" w:cs="Arial"/>
                <w:bCs/>
                <w:color w:val="000000" w:themeColor="text1"/>
                <w:sz w:val="20"/>
                <w:szCs w:val="20"/>
                <w:lang w:val="en-US"/>
              </w:rPr>
              <w:t>listen to the ‘</w:t>
            </w:r>
            <w:hyperlink r:id="rId173" w:history="1">
              <w:r w:rsidRPr="004F7E81">
                <w:rPr>
                  <w:rFonts w:ascii="Arial" w:hAnsi="Arial" w:cs="Arial"/>
                  <w:bCs/>
                  <w:color w:val="4B4B4B"/>
                  <w:sz w:val="20"/>
                  <w:szCs w:val="20"/>
                  <w:u w:val="single"/>
                  <w:lang w:val="en-US"/>
                </w:rPr>
                <w:t>psyCast</w:t>
              </w:r>
            </w:hyperlink>
            <w:r w:rsidRPr="006545E4">
              <w:rPr>
                <w:rFonts w:ascii="Arial" w:hAnsi="Arial" w:cs="Arial"/>
                <w:bCs/>
                <w:color w:val="000000" w:themeColor="text1"/>
                <w:sz w:val="20"/>
                <w:szCs w:val="20"/>
                <w:lang w:val="en-US"/>
              </w:rPr>
              <w:t>’ introducing Clinical Psychology.</w:t>
            </w:r>
            <w:r w:rsidR="00BF7B6B" w:rsidRPr="006545E4">
              <w:rPr>
                <w:rFonts w:ascii="Arial" w:hAnsi="Arial" w:cs="Arial"/>
                <w:b/>
                <w:bCs/>
                <w:color w:val="000000" w:themeColor="text1"/>
                <w:spacing w:val="-6"/>
                <w:sz w:val="20"/>
                <w:szCs w:val="20"/>
                <w:lang w:val="en-US"/>
              </w:rPr>
              <w:t xml:space="preserve"> (I) </w:t>
            </w:r>
          </w:p>
          <w:p w14:paraId="6905A34F" w14:textId="457F38AF" w:rsidR="00EF6CF5" w:rsidRPr="007A12DB" w:rsidRDefault="005F605A" w:rsidP="004F7E81">
            <w:pPr>
              <w:autoSpaceDE w:val="0"/>
              <w:autoSpaceDN w:val="0"/>
              <w:adjustRightInd w:val="0"/>
              <w:spacing w:before="120"/>
              <w:rPr>
                <w:rFonts w:ascii="Arial" w:hAnsi="Arial" w:cs="Arial"/>
                <w:color w:val="000000" w:themeColor="text1"/>
                <w:sz w:val="20"/>
                <w:szCs w:val="20"/>
                <w:lang w:val="en-US"/>
              </w:rPr>
            </w:pPr>
            <w:r>
              <w:rPr>
                <w:rFonts w:ascii="Arial" w:hAnsi="Arial" w:cs="Arial"/>
                <w:b/>
                <w:bCs/>
                <w:color w:val="202124"/>
                <w:sz w:val="20"/>
                <w:szCs w:val="20"/>
                <w:shd w:val="clear" w:color="auto" w:fill="FFFFFF"/>
                <w:lang w:val="en-US"/>
              </w:rPr>
              <w:t>SDG 3</w:t>
            </w:r>
          </w:p>
        </w:tc>
      </w:tr>
      <w:tr w:rsidR="007A12DB" w:rsidRPr="007A12DB" w14:paraId="015C85DB"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6390CC43" w14:textId="0D3B39A0" w:rsidR="007A12DB" w:rsidRDefault="007A12DB" w:rsidP="00C640FC">
            <w:pPr>
              <w:rPr>
                <w:rFonts w:ascii="Arial" w:hAnsi="Arial" w:cs="Arial"/>
                <w:iCs/>
                <w:sz w:val="20"/>
                <w:szCs w:val="20"/>
              </w:rPr>
            </w:pPr>
            <w:r w:rsidRPr="007A12DB">
              <w:rPr>
                <w:rFonts w:ascii="Arial" w:hAnsi="Arial" w:cs="Arial"/>
                <w:iCs/>
                <w:sz w:val="20"/>
                <w:szCs w:val="20"/>
              </w:rPr>
              <w:t xml:space="preserve">Abnormality </w:t>
            </w:r>
            <w:r w:rsidR="000036FE">
              <w:rPr>
                <w:rFonts w:ascii="Arial" w:hAnsi="Arial" w:cs="Arial"/>
                <w:iCs/>
                <w:sz w:val="20"/>
                <w:szCs w:val="20"/>
              </w:rPr>
              <w:t>c</w:t>
            </w:r>
            <w:r w:rsidRPr="007A12DB">
              <w:rPr>
                <w:rFonts w:ascii="Arial" w:hAnsi="Arial" w:cs="Arial"/>
                <w:iCs/>
                <w:sz w:val="20"/>
                <w:szCs w:val="20"/>
              </w:rPr>
              <w:t xml:space="preserve">lassification </w:t>
            </w:r>
            <w:r w:rsidR="000036FE">
              <w:rPr>
                <w:rFonts w:ascii="Arial" w:hAnsi="Arial" w:cs="Arial"/>
                <w:iCs/>
                <w:sz w:val="20"/>
                <w:szCs w:val="20"/>
              </w:rPr>
              <w:t>s</w:t>
            </w:r>
            <w:r w:rsidRPr="007A12DB">
              <w:rPr>
                <w:rFonts w:ascii="Arial" w:hAnsi="Arial" w:cs="Arial"/>
                <w:iCs/>
                <w:sz w:val="20"/>
                <w:szCs w:val="20"/>
              </w:rPr>
              <w:t>ystems</w:t>
            </w:r>
          </w:p>
          <w:p w14:paraId="2DE8B1B8" w14:textId="5F4D6E1B" w:rsidR="00BF7B6B" w:rsidRPr="007A12DB" w:rsidRDefault="00BF7B6B" w:rsidP="00C640FC">
            <w:pPr>
              <w:spacing w:before="120"/>
              <w:rPr>
                <w:rFonts w:ascii="Arial" w:hAnsi="Arial" w:cs="Arial"/>
                <w:iCs/>
                <w:sz w:val="20"/>
                <w:szCs w:val="20"/>
              </w:rPr>
            </w:pPr>
            <w:r w:rsidRPr="007A12DB">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599B15A8" w14:textId="5468CF3B" w:rsidR="007A12DB" w:rsidRPr="007A12DB" w:rsidRDefault="007A12DB" w:rsidP="00AE064A">
            <w:pPr>
              <w:widowControl w:val="0"/>
              <w:autoSpaceDE w:val="0"/>
              <w:autoSpaceDN w:val="0"/>
              <w:adjustRightInd w:val="0"/>
              <w:rPr>
                <w:rFonts w:ascii="Arial" w:hAnsi="Arial" w:cs="Arial"/>
                <w:sz w:val="20"/>
                <w:szCs w:val="20"/>
              </w:rPr>
            </w:pPr>
            <w:r w:rsidRPr="007A12DB">
              <w:rPr>
                <w:rFonts w:ascii="Arial" w:hAnsi="Arial" w:cs="Arial"/>
                <w:sz w:val="20"/>
                <w:szCs w:val="20"/>
              </w:rPr>
              <w:t>Learners can understand and appreciate the problems with defining and diagnosing abnormality.</w:t>
            </w:r>
          </w:p>
        </w:tc>
        <w:tc>
          <w:tcPr>
            <w:tcW w:w="10200" w:type="dxa"/>
            <w:tcBorders>
              <w:top w:val="single" w:sz="4" w:space="0" w:color="E21951"/>
              <w:left w:val="single" w:sz="4" w:space="0" w:color="E21951"/>
              <w:bottom w:val="single" w:sz="4" w:space="0" w:color="E21951"/>
              <w:right w:val="single" w:sz="4" w:space="0" w:color="E21951"/>
            </w:tcBorders>
          </w:tcPr>
          <w:p w14:paraId="2D9AB56F" w14:textId="2D0E57C8" w:rsidR="007A12DB" w:rsidRPr="007A12DB" w:rsidRDefault="005F1D09" w:rsidP="00494EB9">
            <w:pPr>
              <w:autoSpaceDE w:val="0"/>
              <w:autoSpaceDN w:val="0"/>
              <w:adjustRightInd w:val="0"/>
              <w:spacing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7A12DB" w:rsidRPr="007A12DB">
              <w:rPr>
                <w:rFonts w:ascii="Arial" w:hAnsi="Arial" w:cs="Arial"/>
                <w:color w:val="000000" w:themeColor="text1"/>
                <w:sz w:val="20"/>
                <w:szCs w:val="20"/>
                <w:lang w:val="en-US"/>
              </w:rPr>
              <w:t>earners look up ICD</w:t>
            </w:r>
            <w:r w:rsidR="00267C2B">
              <w:rPr>
                <w:rFonts w:ascii="Arial" w:hAnsi="Arial" w:cs="Arial"/>
                <w:color w:val="000000" w:themeColor="text1"/>
                <w:sz w:val="20"/>
                <w:szCs w:val="20"/>
                <w:lang w:val="en-US"/>
              </w:rPr>
              <w:t>-</w:t>
            </w:r>
            <w:r w:rsidR="007A12DB" w:rsidRPr="007A12DB">
              <w:rPr>
                <w:rFonts w:ascii="Arial" w:hAnsi="Arial" w:cs="Arial"/>
                <w:color w:val="000000" w:themeColor="text1"/>
                <w:sz w:val="20"/>
                <w:szCs w:val="20"/>
                <w:lang w:val="en-US"/>
              </w:rPr>
              <w:t>11 and answer some questions. Check the diagnostic criteria for the named abnormalities, schizophrenia, unipolar and bipolar disorder; impulse control disorders, anxiety and fear-related disorders and obsessive-compulsive disorders.</w:t>
            </w:r>
          </w:p>
          <w:p w14:paraId="645BDC2C" w14:textId="6BE193C3" w:rsidR="007A12DB" w:rsidRPr="007A12DB" w:rsidRDefault="007A12DB" w:rsidP="00494EB9">
            <w:pPr>
              <w:autoSpaceDE w:val="0"/>
              <w:autoSpaceDN w:val="0"/>
              <w:adjustRightInd w:val="0"/>
              <w:spacing w:before="120" w:after="120"/>
              <w:rPr>
                <w:rFonts w:ascii="Arial" w:hAnsi="Arial" w:cs="Arial"/>
                <w:color w:val="000000" w:themeColor="text1"/>
                <w:sz w:val="20"/>
                <w:szCs w:val="20"/>
                <w:lang w:val="en-US"/>
              </w:rPr>
            </w:pPr>
            <w:r w:rsidRPr="007A12DB">
              <w:rPr>
                <w:rFonts w:ascii="Arial" w:hAnsi="Arial" w:cs="Arial"/>
                <w:b/>
                <w:bCs/>
                <w:color w:val="000000" w:themeColor="text1"/>
                <w:sz w:val="20"/>
                <w:szCs w:val="20"/>
                <w:lang w:val="en-US"/>
              </w:rPr>
              <w:t xml:space="preserve">Extension </w:t>
            </w:r>
            <w:r w:rsidR="00855C0E">
              <w:rPr>
                <w:rFonts w:ascii="Arial" w:hAnsi="Arial" w:cs="Arial"/>
                <w:b/>
                <w:bCs/>
                <w:color w:val="000000" w:themeColor="text1"/>
                <w:sz w:val="20"/>
                <w:szCs w:val="20"/>
                <w:lang w:val="en-US"/>
              </w:rPr>
              <w:t>a</w:t>
            </w:r>
            <w:r w:rsidRPr="007A12DB">
              <w:rPr>
                <w:rFonts w:ascii="Arial" w:hAnsi="Arial" w:cs="Arial"/>
                <w:b/>
                <w:bCs/>
                <w:color w:val="000000" w:themeColor="text1"/>
                <w:sz w:val="20"/>
                <w:szCs w:val="20"/>
                <w:lang w:val="en-US"/>
              </w:rPr>
              <w:t>ctivity:</w:t>
            </w:r>
            <w:r w:rsidRPr="007A12DB">
              <w:rPr>
                <w:rFonts w:ascii="Arial" w:hAnsi="Arial" w:cs="Arial"/>
                <w:color w:val="000000" w:themeColor="text1"/>
                <w:sz w:val="20"/>
                <w:szCs w:val="20"/>
                <w:lang w:val="en-US"/>
              </w:rPr>
              <w:t xml:space="preserve"> </w:t>
            </w:r>
            <w:r w:rsidR="00494EB9">
              <w:rPr>
                <w:rFonts w:ascii="Arial" w:hAnsi="Arial" w:cs="Arial"/>
                <w:color w:val="000000" w:themeColor="text1"/>
                <w:sz w:val="20"/>
                <w:szCs w:val="20"/>
                <w:lang w:val="en-US"/>
              </w:rPr>
              <w:t>l</w:t>
            </w:r>
            <w:r w:rsidRPr="007A12DB">
              <w:rPr>
                <w:rFonts w:ascii="Arial" w:hAnsi="Arial" w:cs="Arial"/>
                <w:color w:val="000000" w:themeColor="text1"/>
                <w:sz w:val="20"/>
                <w:szCs w:val="20"/>
                <w:lang w:val="en-US"/>
              </w:rPr>
              <w:t>earners generate examples on post-it notes of issues or behaviours that may be difficult to categorise under the four definitions and cluster them together for later comparison.</w:t>
            </w:r>
          </w:p>
          <w:p w14:paraId="331A6FA8" w14:textId="6F61AD1B" w:rsidR="007A12DB" w:rsidRPr="006545E4" w:rsidRDefault="007A12DB" w:rsidP="00494EB9">
            <w:pPr>
              <w:autoSpaceDE w:val="0"/>
              <w:autoSpaceDN w:val="0"/>
              <w:adjustRightInd w:val="0"/>
              <w:spacing w:before="120" w:after="120"/>
              <w:rPr>
                <w:rFonts w:ascii="Arial" w:hAnsi="Arial" w:cs="Arial"/>
                <w:color w:val="000000" w:themeColor="text1"/>
                <w:sz w:val="20"/>
                <w:szCs w:val="20"/>
                <w:lang w:val="en-US"/>
              </w:rPr>
            </w:pPr>
            <w:r w:rsidRPr="007A12DB">
              <w:rPr>
                <w:rFonts w:ascii="Arial" w:hAnsi="Arial" w:cs="Arial"/>
                <w:color w:val="000000" w:themeColor="text1"/>
                <w:sz w:val="20"/>
                <w:szCs w:val="20"/>
                <w:lang w:val="en-US"/>
              </w:rPr>
              <w:t xml:space="preserve">Give learners the </w:t>
            </w:r>
            <w:r w:rsidRPr="007A12DB">
              <w:rPr>
                <w:rFonts w:ascii="Arial" w:hAnsi="Arial" w:cs="Arial"/>
                <w:color w:val="000000"/>
                <w:sz w:val="20"/>
                <w:szCs w:val="20"/>
                <w:lang w:val="en-US"/>
              </w:rPr>
              <w:t xml:space="preserve">worksheet </w:t>
            </w:r>
            <w:r w:rsidRPr="007A12DB">
              <w:rPr>
                <w:rFonts w:ascii="Arial" w:hAnsi="Arial" w:cs="Arial"/>
                <w:color w:val="000000" w:themeColor="text1"/>
                <w:sz w:val="20"/>
                <w:szCs w:val="20"/>
                <w:lang w:val="en-US"/>
              </w:rPr>
              <w:t>about problems of defining abnormality available at</w:t>
            </w:r>
            <w:r w:rsidR="007B2D9A">
              <w:rPr>
                <w:rFonts w:ascii="Arial" w:hAnsi="Arial" w:cs="Arial"/>
                <w:color w:val="000000" w:themeColor="text1"/>
                <w:sz w:val="20"/>
                <w:szCs w:val="20"/>
                <w:lang w:val="en-US"/>
              </w:rPr>
              <w:t xml:space="preserve">: </w:t>
            </w:r>
            <w:hyperlink r:id="rId174" w:history="1">
              <w:r w:rsidR="007B2D9A" w:rsidRPr="007B2D9A">
                <w:rPr>
                  <w:rStyle w:val="Hyperlink"/>
                  <w:rFonts w:ascii="Arial" w:hAnsi="Arial" w:cs="Arial"/>
                  <w:color w:val="4A4A4A"/>
                  <w:sz w:val="20"/>
                  <w:szCs w:val="20"/>
                  <w:lang w:val="en-US"/>
                </w:rPr>
                <w:t>www.psychlotron.org.uk/resources/abnormal/AS_AQA_abnormality_definitioncounterexamples.pdf</w:t>
              </w:r>
            </w:hyperlink>
            <w:r w:rsidRPr="007B2D9A">
              <w:rPr>
                <w:rFonts w:ascii="Arial" w:hAnsi="Arial" w:cs="Arial"/>
                <w:color w:val="4A4A4A"/>
                <w:sz w:val="20"/>
                <w:szCs w:val="20"/>
                <w:lang w:val="en-US"/>
              </w:rPr>
              <w:t xml:space="preserve"> </w:t>
            </w:r>
            <w:r w:rsidRPr="006545E4">
              <w:rPr>
                <w:rFonts w:ascii="Arial" w:hAnsi="Arial" w:cs="Arial"/>
                <w:color w:val="000000" w:themeColor="text1"/>
                <w:sz w:val="20"/>
                <w:szCs w:val="20"/>
                <w:lang w:val="en-US"/>
              </w:rPr>
              <w:t>for reading and responding.</w:t>
            </w:r>
          </w:p>
          <w:p w14:paraId="11B07086" w14:textId="7B1A0EA7" w:rsidR="007A12DB" w:rsidRPr="006545E4" w:rsidRDefault="007A12DB" w:rsidP="00494EB9">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b/>
                <w:bCs/>
                <w:color w:val="000000" w:themeColor="text1"/>
                <w:sz w:val="20"/>
                <w:szCs w:val="20"/>
                <w:lang w:val="en-US"/>
              </w:rPr>
              <w:lastRenderedPageBreak/>
              <w:t xml:space="preserve">Extension </w:t>
            </w:r>
            <w:r w:rsidR="00855C0E"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494EB9">
              <w:rPr>
                <w:rFonts w:ascii="Arial" w:hAnsi="Arial" w:cs="Arial"/>
                <w:color w:val="000000" w:themeColor="text1"/>
                <w:sz w:val="20"/>
                <w:szCs w:val="20"/>
                <w:lang w:val="en-US"/>
              </w:rPr>
              <w:t>l</w:t>
            </w:r>
            <w:r w:rsidRPr="006545E4">
              <w:rPr>
                <w:rFonts w:ascii="Arial" w:hAnsi="Arial" w:cs="Arial"/>
                <w:color w:val="000000" w:themeColor="text1"/>
                <w:sz w:val="20"/>
                <w:szCs w:val="20"/>
                <w:shd w:val="clear" w:color="auto" w:fill="FCFCFC"/>
                <w:lang w:val="en-US"/>
              </w:rPr>
              <w:t>earners</w:t>
            </w:r>
            <w:r w:rsidRPr="006545E4">
              <w:rPr>
                <w:rFonts w:ascii="Arial" w:hAnsi="Arial" w:cs="Arial"/>
                <w:color w:val="000000" w:themeColor="text1"/>
                <w:sz w:val="20"/>
                <w:szCs w:val="20"/>
                <w:lang w:val="en-US"/>
              </w:rPr>
              <w:t xml:space="preserve"> explain how they might ‘classify’ abnormality. Ask learners what criteria they might use to distinguish one abnormality from another. Learners consider what questions they might ask a potential patient (what information might they consider important).</w:t>
            </w:r>
          </w:p>
          <w:p w14:paraId="0A0306C9" w14:textId="780863FC" w:rsidR="007A12DB" w:rsidRPr="00494EB9" w:rsidRDefault="007A12DB" w:rsidP="00494EB9">
            <w:pPr>
              <w:autoSpaceDE w:val="0"/>
              <w:autoSpaceDN w:val="0"/>
              <w:adjustRightInd w:val="0"/>
              <w:spacing w:before="120" w:after="120"/>
              <w:rPr>
                <w:rFonts w:ascii="Arial" w:hAnsi="Arial" w:cs="Arial"/>
                <w:sz w:val="20"/>
                <w:szCs w:val="20"/>
                <w:lang w:val="en-US"/>
              </w:rPr>
            </w:pPr>
            <w:r w:rsidRPr="006545E4">
              <w:rPr>
                <w:rFonts w:ascii="Arial" w:hAnsi="Arial" w:cs="Arial"/>
                <w:color w:val="000000" w:themeColor="text1"/>
                <w:sz w:val="20"/>
                <w:szCs w:val="20"/>
                <w:lang w:val="en-US"/>
              </w:rPr>
              <w:t xml:space="preserve">Introduce learners to the </w:t>
            </w:r>
            <w:r w:rsidRPr="006545E4">
              <w:rPr>
                <w:rFonts w:ascii="Arial" w:hAnsi="Arial" w:cs="Arial"/>
                <w:color w:val="000000"/>
                <w:sz w:val="20"/>
                <w:szCs w:val="20"/>
                <w:lang w:val="en-US"/>
              </w:rPr>
              <w:t>DSM 5 factsheets available at</w:t>
            </w:r>
            <w:r w:rsidR="007B2D9A">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175" w:history="1">
              <w:r w:rsidR="00B221AA" w:rsidRPr="00494EB9">
                <w:rPr>
                  <w:rFonts w:ascii="Arial" w:hAnsi="Arial" w:cs="Arial"/>
                  <w:color w:val="4B4B4B"/>
                  <w:sz w:val="20"/>
                  <w:szCs w:val="20"/>
                  <w:u w:val="single"/>
                  <w:lang w:val="en-US"/>
                </w:rPr>
                <w:t>www.</w:t>
              </w:r>
              <w:r w:rsidRPr="00494EB9">
                <w:rPr>
                  <w:rFonts w:ascii="Arial" w:hAnsi="Arial" w:cs="Arial"/>
                  <w:color w:val="4B4B4B"/>
                  <w:sz w:val="20"/>
                  <w:szCs w:val="20"/>
                  <w:u w:val="single"/>
                  <w:lang w:val="en-US"/>
                </w:rPr>
                <w:t>psychiatry.org/psychiatrists/practice/dsm/educational-resources/dsm-5-fact-sheets</w:t>
              </w:r>
            </w:hyperlink>
            <w:r w:rsidRPr="006545E4">
              <w:rPr>
                <w:rFonts w:ascii="Arial" w:hAnsi="Arial" w:cs="Arial"/>
                <w:color w:val="000000"/>
                <w:sz w:val="20"/>
                <w:szCs w:val="20"/>
                <w:lang w:val="en-US"/>
              </w:rPr>
              <w:t xml:space="preserve"> </w:t>
            </w:r>
            <w:r w:rsidRPr="006545E4">
              <w:rPr>
                <w:rFonts w:ascii="Arial" w:hAnsi="Arial" w:cs="Arial"/>
                <w:color w:val="000000" w:themeColor="text1"/>
                <w:sz w:val="20"/>
                <w:szCs w:val="20"/>
                <w:lang w:val="en-US"/>
              </w:rPr>
              <w:t>and learners conduct some research by looking at different sites and sharing commonalities. Ensure they check out the new disorders.</w:t>
            </w:r>
          </w:p>
          <w:p w14:paraId="658B469C" w14:textId="74F0B354" w:rsidR="007A12DB" w:rsidRPr="006545E4" w:rsidRDefault="007A12DB" w:rsidP="00494EB9">
            <w:pPr>
              <w:autoSpaceDE w:val="0"/>
              <w:autoSpaceDN w:val="0"/>
              <w:adjustRightInd w:val="0"/>
              <w:spacing w:before="120" w:after="120"/>
              <w:rPr>
                <w:rFonts w:ascii="Arial" w:eastAsia="MS Mincho" w:hAnsi="Arial" w:cs="Arial"/>
                <w:color w:val="000000" w:themeColor="text1"/>
                <w:sz w:val="20"/>
                <w:szCs w:val="20"/>
                <w:u w:val="single"/>
                <w:lang w:val="en-US"/>
              </w:rPr>
            </w:pPr>
            <w:r w:rsidRPr="006545E4">
              <w:rPr>
                <w:rFonts w:ascii="Arial" w:hAnsi="Arial" w:cs="Arial"/>
                <w:color w:val="000000" w:themeColor="text1"/>
                <w:sz w:val="20"/>
                <w:szCs w:val="20"/>
                <w:lang w:val="en-US"/>
              </w:rPr>
              <w:t xml:space="preserve">Share a set of </w:t>
            </w:r>
            <w:r w:rsidRPr="006545E4">
              <w:rPr>
                <w:rFonts w:ascii="Arial" w:hAnsi="Arial" w:cs="Arial"/>
                <w:color w:val="000000"/>
                <w:sz w:val="20"/>
                <w:szCs w:val="20"/>
                <w:lang w:val="en-US"/>
              </w:rPr>
              <w:t xml:space="preserve">flashcards </w:t>
            </w:r>
            <w:r w:rsidRPr="006545E4">
              <w:rPr>
                <w:rFonts w:ascii="Arial" w:hAnsi="Arial" w:cs="Arial"/>
                <w:color w:val="000000" w:themeColor="text1"/>
                <w:sz w:val="20"/>
                <w:szCs w:val="20"/>
                <w:lang w:val="en-US"/>
              </w:rPr>
              <w:t>available at</w:t>
            </w:r>
            <w:r w:rsidR="007B2D9A">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176" w:history="1">
              <w:r w:rsidR="00B221AA" w:rsidRPr="00494EB9">
                <w:rPr>
                  <w:rFonts w:ascii="Arial" w:hAnsi="Arial" w:cs="Arial"/>
                  <w:color w:val="4B4B4B"/>
                  <w:sz w:val="20"/>
                  <w:szCs w:val="20"/>
                  <w:u w:val="single"/>
                  <w:lang w:val="en-US"/>
                </w:rPr>
                <w:t>www.</w:t>
              </w:r>
              <w:r w:rsidRPr="00494EB9">
                <w:rPr>
                  <w:rFonts w:ascii="Arial" w:hAnsi="Arial" w:cs="Arial"/>
                  <w:color w:val="4B4B4B"/>
                  <w:sz w:val="20"/>
                  <w:szCs w:val="20"/>
                  <w:u w:val="single"/>
                  <w:lang w:val="en-US"/>
                </w:rPr>
                <w:t>cram.com/flashcards/explaining-assessing-and-classifying-abnormality-3000547</w:t>
              </w:r>
            </w:hyperlink>
            <w:r w:rsidR="00494EB9">
              <w:rPr>
                <w:rFonts w:ascii="Arial" w:hAnsi="Arial" w:cs="Arial"/>
                <w:color w:val="4B4B4B"/>
                <w:sz w:val="20"/>
                <w:szCs w:val="20"/>
                <w:u w:val="single"/>
                <w:lang w:val="en-US"/>
              </w:rPr>
              <w:t>.</w:t>
            </w:r>
            <w:r w:rsidRPr="006545E4">
              <w:rPr>
                <w:rFonts w:ascii="Arial" w:hAnsi="Arial" w:cs="Arial"/>
                <w:color w:val="000000" w:themeColor="text1"/>
                <w:sz w:val="20"/>
                <w:szCs w:val="20"/>
                <w:lang w:val="en-US"/>
              </w:rPr>
              <w:t xml:space="preserve"> </w:t>
            </w:r>
            <w:r w:rsidR="00494EB9">
              <w:rPr>
                <w:rFonts w:ascii="Arial" w:hAnsi="Arial" w:cs="Arial"/>
                <w:color w:val="000000" w:themeColor="text1"/>
                <w:sz w:val="20"/>
                <w:szCs w:val="20"/>
                <w:lang w:val="en-US"/>
              </w:rPr>
              <w:t>L</w:t>
            </w:r>
            <w:r w:rsidRPr="006545E4">
              <w:rPr>
                <w:rFonts w:ascii="Arial" w:hAnsi="Arial" w:cs="Arial"/>
                <w:color w:val="000000" w:themeColor="text1"/>
                <w:sz w:val="20"/>
                <w:szCs w:val="20"/>
                <w:shd w:val="clear" w:color="auto" w:fill="FCFCFC"/>
                <w:lang w:val="en-US"/>
              </w:rPr>
              <w:t>earners</w:t>
            </w:r>
            <w:r w:rsidRPr="006545E4">
              <w:rPr>
                <w:rFonts w:ascii="Arial" w:hAnsi="Arial" w:cs="Arial"/>
                <w:color w:val="000000" w:themeColor="text1"/>
                <w:sz w:val="20"/>
                <w:szCs w:val="20"/>
                <w:lang w:val="en-US"/>
              </w:rPr>
              <w:t xml:space="preserve"> devise a revision game using the cards and explain any new terminology as it arises.</w:t>
            </w:r>
            <w:r w:rsidR="00BF7B6B" w:rsidRPr="006545E4">
              <w:rPr>
                <w:rFonts w:ascii="Arial" w:hAnsi="Arial" w:cs="Arial"/>
                <w:b/>
                <w:bCs/>
                <w:color w:val="000000" w:themeColor="text1"/>
                <w:sz w:val="20"/>
                <w:szCs w:val="20"/>
                <w:lang w:val="en-US"/>
              </w:rPr>
              <w:t xml:space="preserve"> (F)</w:t>
            </w:r>
          </w:p>
          <w:p w14:paraId="74E46A8F" w14:textId="2C21305C" w:rsidR="007A12DB" w:rsidRDefault="00C852DA" w:rsidP="00494EB9">
            <w:pPr>
              <w:spacing w:before="120" w:after="120"/>
              <w:rPr>
                <w:rFonts w:ascii="Arial" w:hAnsi="Arial" w:cs="Arial"/>
                <w:b/>
                <w:color w:val="000000" w:themeColor="text1"/>
                <w:sz w:val="20"/>
                <w:szCs w:val="20"/>
              </w:rPr>
            </w:pPr>
            <w:r w:rsidRPr="006545E4">
              <w:rPr>
                <w:rFonts w:ascii="Arial" w:hAnsi="Arial" w:cs="Arial"/>
                <w:color w:val="000000" w:themeColor="text1"/>
                <w:sz w:val="20"/>
                <w:szCs w:val="20"/>
                <w:lang w:val="en-US"/>
              </w:rPr>
              <w:t>Learners</w:t>
            </w:r>
            <w:r w:rsidRPr="006545E4">
              <w:rPr>
                <w:rFonts w:ascii="Arial" w:hAnsi="Arial" w:cs="Arial"/>
                <w:bCs/>
                <w:color w:val="000000" w:themeColor="text1"/>
                <w:sz w:val="20"/>
                <w:szCs w:val="20"/>
                <w:lang w:val="en-US"/>
              </w:rPr>
              <w:t xml:space="preserve"> can </w:t>
            </w:r>
            <w:r>
              <w:rPr>
                <w:rFonts w:ascii="Arial" w:hAnsi="Arial" w:cs="Arial"/>
                <w:bCs/>
                <w:color w:val="000000" w:themeColor="text1"/>
                <w:sz w:val="20"/>
                <w:szCs w:val="20"/>
                <w:lang w:val="en-US"/>
              </w:rPr>
              <w:t xml:space="preserve">download (by clicking on the link) and </w:t>
            </w:r>
            <w:r w:rsidRPr="006545E4">
              <w:rPr>
                <w:rFonts w:ascii="Arial" w:hAnsi="Arial" w:cs="Arial"/>
                <w:bCs/>
                <w:color w:val="000000" w:themeColor="text1"/>
                <w:sz w:val="20"/>
                <w:szCs w:val="20"/>
                <w:lang w:val="en-US"/>
              </w:rPr>
              <w:t xml:space="preserve">listen to </w:t>
            </w:r>
            <w:r w:rsidR="007A12DB" w:rsidRPr="006545E4">
              <w:rPr>
                <w:rFonts w:ascii="Arial" w:hAnsi="Arial" w:cs="Arial"/>
                <w:bCs/>
                <w:color w:val="000000" w:themeColor="text1"/>
                <w:sz w:val="20"/>
                <w:szCs w:val="20"/>
              </w:rPr>
              <w:t>the podcast</w:t>
            </w:r>
            <w:r w:rsidR="007A12DB" w:rsidRPr="006545E4">
              <w:rPr>
                <w:rFonts w:ascii="Arial" w:hAnsi="Arial" w:cs="Arial"/>
                <w:color w:val="000000" w:themeColor="text1"/>
                <w:sz w:val="20"/>
                <w:szCs w:val="20"/>
              </w:rPr>
              <w:t xml:space="preserve"> ‘</w:t>
            </w:r>
            <w:hyperlink r:id="rId177" w:history="1">
              <w:r w:rsidR="007A12DB" w:rsidRPr="00494EB9">
                <w:rPr>
                  <w:rFonts w:ascii="Arial" w:hAnsi="Arial" w:cs="Arial"/>
                  <w:color w:val="4B4B4B"/>
                  <w:sz w:val="20"/>
                  <w:szCs w:val="20"/>
                  <w:u w:val="single"/>
                </w:rPr>
                <w:t>psyCast</w:t>
              </w:r>
              <w:r w:rsidR="007A12DB" w:rsidRPr="006545E4">
                <w:rPr>
                  <w:rFonts w:ascii="Arial" w:hAnsi="Arial" w:cs="Arial"/>
                  <w:color w:val="0000FF"/>
                  <w:sz w:val="20"/>
                  <w:szCs w:val="20"/>
                  <w:u w:val="single"/>
                </w:rPr>
                <w:t>’</w:t>
              </w:r>
            </w:hyperlink>
            <w:r w:rsidR="007A12DB" w:rsidRPr="006545E4">
              <w:rPr>
                <w:rFonts w:ascii="Arial" w:hAnsi="Arial" w:cs="Arial"/>
                <w:color w:val="000000" w:themeColor="text1"/>
                <w:sz w:val="20"/>
                <w:szCs w:val="20"/>
              </w:rPr>
              <w:t xml:space="preserve"> on defining abnormality.</w:t>
            </w:r>
            <w:r w:rsidR="00BF7B6B" w:rsidRPr="006545E4">
              <w:rPr>
                <w:rFonts w:ascii="Arial" w:hAnsi="Arial" w:cs="Arial"/>
                <w:b/>
                <w:color w:val="000000" w:themeColor="text1"/>
                <w:sz w:val="20"/>
                <w:szCs w:val="20"/>
              </w:rPr>
              <w:t xml:space="preserve"> (I)</w:t>
            </w:r>
          </w:p>
          <w:p w14:paraId="22827202" w14:textId="0955FEF4" w:rsidR="00EF6CF5" w:rsidRPr="007A12DB" w:rsidRDefault="005F605A" w:rsidP="00494EB9">
            <w:pPr>
              <w:spacing w:before="120"/>
              <w:rPr>
                <w:rFonts w:ascii="Arial" w:hAnsi="Arial" w:cs="Arial"/>
                <w:i/>
                <w:color w:val="FF0000"/>
                <w:sz w:val="20"/>
                <w:szCs w:val="20"/>
              </w:rPr>
            </w:pPr>
            <w:r>
              <w:rPr>
                <w:rFonts w:ascii="Arial" w:hAnsi="Arial" w:cs="Arial"/>
                <w:b/>
                <w:bCs/>
                <w:color w:val="202124"/>
                <w:sz w:val="20"/>
                <w:szCs w:val="20"/>
                <w:shd w:val="clear" w:color="auto" w:fill="FFFFFF"/>
                <w:lang w:val="en-US"/>
              </w:rPr>
              <w:t>SDG 3</w:t>
            </w:r>
          </w:p>
        </w:tc>
      </w:tr>
      <w:tr w:rsidR="007A12DB" w:rsidRPr="007A12DB" w14:paraId="2CC9C604"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3BA17200" w14:textId="3E2C3626" w:rsidR="007A12DB" w:rsidRDefault="007A12DB" w:rsidP="00C640FC">
            <w:pPr>
              <w:rPr>
                <w:rFonts w:ascii="Arial" w:hAnsi="Arial" w:cs="Arial"/>
                <w:iCs/>
                <w:sz w:val="20"/>
                <w:szCs w:val="20"/>
              </w:rPr>
            </w:pPr>
            <w:r w:rsidRPr="007A12DB">
              <w:rPr>
                <w:rFonts w:ascii="Arial" w:hAnsi="Arial" w:cs="Arial"/>
                <w:iCs/>
                <w:sz w:val="20"/>
                <w:szCs w:val="20"/>
              </w:rPr>
              <w:lastRenderedPageBreak/>
              <w:t xml:space="preserve">Models of </w:t>
            </w:r>
            <w:r w:rsidR="00B65DF0">
              <w:rPr>
                <w:rFonts w:ascii="Arial" w:hAnsi="Arial" w:cs="Arial"/>
                <w:iCs/>
                <w:sz w:val="20"/>
                <w:szCs w:val="20"/>
              </w:rPr>
              <w:t>a</w:t>
            </w:r>
            <w:r w:rsidRPr="007A12DB">
              <w:rPr>
                <w:rFonts w:ascii="Arial" w:hAnsi="Arial" w:cs="Arial"/>
                <w:iCs/>
                <w:sz w:val="20"/>
                <w:szCs w:val="20"/>
              </w:rPr>
              <w:t>bnormality</w:t>
            </w:r>
          </w:p>
          <w:p w14:paraId="3B902A86" w14:textId="51A8F4ED" w:rsidR="00BF7B6B" w:rsidRPr="007A12DB" w:rsidRDefault="00BF7B6B" w:rsidP="00C640FC">
            <w:pPr>
              <w:spacing w:before="120"/>
              <w:rPr>
                <w:rFonts w:ascii="Arial" w:hAnsi="Arial" w:cs="Arial"/>
                <w:iCs/>
                <w:sz w:val="20"/>
                <w:szCs w:val="20"/>
              </w:rPr>
            </w:pPr>
            <w:r w:rsidRPr="007A12DB">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2AC8F57" w14:textId="7D905C56" w:rsidR="007A12DB" w:rsidRPr="00494EB9" w:rsidRDefault="007A12DB" w:rsidP="007A12DB">
            <w:pPr>
              <w:rPr>
                <w:rFonts w:ascii="Arial" w:hAnsi="Arial" w:cs="Arial"/>
                <w:b/>
                <w:sz w:val="20"/>
                <w:szCs w:val="20"/>
              </w:rPr>
            </w:pPr>
            <w:r w:rsidRPr="007A12DB">
              <w:rPr>
                <w:rFonts w:ascii="Arial" w:hAnsi="Arial" w:cs="Arial"/>
                <w:sz w:val="20"/>
                <w:szCs w:val="20"/>
              </w:rPr>
              <w:t>Learners can describe, explain the models of abnormality, identify the assumptions on which each are based and evaluate the medical/ biological model.</w:t>
            </w:r>
          </w:p>
        </w:tc>
        <w:tc>
          <w:tcPr>
            <w:tcW w:w="10200" w:type="dxa"/>
            <w:tcBorders>
              <w:top w:val="single" w:sz="4" w:space="0" w:color="E21951"/>
              <w:left w:val="single" w:sz="4" w:space="0" w:color="E21951"/>
              <w:bottom w:val="single" w:sz="4" w:space="0" w:color="E21951"/>
              <w:right w:val="single" w:sz="4" w:space="0" w:color="E21951"/>
            </w:tcBorders>
          </w:tcPr>
          <w:p w14:paraId="1103E7C2" w14:textId="511C9639" w:rsidR="007A12DB" w:rsidRPr="006545E4" w:rsidRDefault="007A12DB" w:rsidP="00494EB9">
            <w:pPr>
              <w:spacing w:after="120"/>
              <w:rPr>
                <w:rFonts w:ascii="Arial" w:hAnsi="Arial" w:cs="Arial"/>
                <w:bCs/>
                <w:sz w:val="20"/>
                <w:szCs w:val="20"/>
              </w:rPr>
            </w:pPr>
            <w:r w:rsidRPr="006545E4">
              <w:rPr>
                <w:rFonts w:ascii="Arial" w:hAnsi="Arial" w:cs="Arial"/>
                <w:bCs/>
                <w:color w:val="000000" w:themeColor="text1"/>
                <w:sz w:val="20"/>
                <w:szCs w:val="20"/>
              </w:rPr>
              <w:t xml:space="preserve">Learners watch an introductory </w:t>
            </w:r>
            <w:r w:rsidRPr="006545E4">
              <w:rPr>
                <w:rFonts w:ascii="Arial" w:hAnsi="Arial" w:cs="Arial"/>
                <w:bCs/>
                <w:sz w:val="20"/>
                <w:szCs w:val="20"/>
              </w:rPr>
              <w:t>video available at</w:t>
            </w:r>
            <w:r w:rsidR="007B2D9A">
              <w:rPr>
                <w:rFonts w:ascii="Arial" w:hAnsi="Arial" w:cs="Arial"/>
                <w:bCs/>
                <w:sz w:val="20"/>
                <w:szCs w:val="20"/>
              </w:rPr>
              <w:t>:</w:t>
            </w:r>
            <w:r w:rsidRPr="006545E4">
              <w:rPr>
                <w:rFonts w:ascii="Arial" w:hAnsi="Arial" w:cs="Arial"/>
                <w:bCs/>
                <w:sz w:val="20"/>
                <w:szCs w:val="20"/>
              </w:rPr>
              <w:t xml:space="preserve"> </w:t>
            </w:r>
            <w:hyperlink r:id="rId178" w:history="1">
              <w:r w:rsidR="006545E4" w:rsidRPr="00494EB9">
                <w:rPr>
                  <w:rStyle w:val="Hyperlink"/>
                  <w:rFonts w:ascii="Arial" w:hAnsi="Arial" w:cs="Arial"/>
                  <w:bCs/>
                  <w:color w:val="4B4B4B"/>
                  <w:sz w:val="20"/>
                  <w:szCs w:val="20"/>
                </w:rPr>
                <w:t>www.youtube.com/watch?v=XB3An8aYbps</w:t>
              </w:r>
            </w:hyperlink>
            <w:r w:rsidR="006545E4" w:rsidRPr="006545E4">
              <w:rPr>
                <w:rFonts w:ascii="Arial" w:hAnsi="Arial" w:cs="Arial"/>
                <w:bCs/>
                <w:sz w:val="20"/>
                <w:szCs w:val="20"/>
              </w:rPr>
              <w:t xml:space="preserve"> </w:t>
            </w:r>
            <w:r w:rsidR="00BF7B6B" w:rsidRPr="006545E4">
              <w:rPr>
                <w:rFonts w:ascii="Arial" w:hAnsi="Arial" w:cs="Arial"/>
                <w:b/>
                <w:sz w:val="20"/>
                <w:szCs w:val="20"/>
              </w:rPr>
              <w:t>(I)</w:t>
            </w:r>
          </w:p>
          <w:p w14:paraId="41C1A320" w14:textId="5920BBA1" w:rsidR="007A12DB" w:rsidRPr="006545E4" w:rsidRDefault="007A12DB" w:rsidP="00494EB9">
            <w:pPr>
              <w:autoSpaceDE w:val="0"/>
              <w:autoSpaceDN w:val="0"/>
              <w:adjustRightInd w:val="0"/>
              <w:spacing w:before="120" w:after="120"/>
              <w:rPr>
                <w:rFonts w:ascii="Arial" w:hAnsi="Arial" w:cs="Arial"/>
                <w:sz w:val="20"/>
                <w:szCs w:val="20"/>
                <w:u w:val="single"/>
                <w:lang w:val="en-US"/>
              </w:rPr>
            </w:pPr>
            <w:r w:rsidRPr="006545E4">
              <w:rPr>
                <w:rFonts w:ascii="Arial" w:hAnsi="Arial" w:cs="Arial"/>
                <w:sz w:val="20"/>
                <w:szCs w:val="20"/>
                <w:lang w:val="en-US"/>
              </w:rPr>
              <w:t xml:space="preserve">Introduce learners to the cognitive model of abnormality </w:t>
            </w:r>
            <w:r w:rsidR="00C852DA">
              <w:rPr>
                <w:rFonts w:ascii="Arial" w:hAnsi="Arial" w:cs="Arial"/>
                <w:sz w:val="20"/>
                <w:szCs w:val="20"/>
                <w:lang w:val="en-US"/>
              </w:rPr>
              <w:t xml:space="preserve">by downloading a </w:t>
            </w:r>
            <w:hyperlink r:id="rId179" w:history="1">
              <w:r w:rsidRPr="00494EB9">
                <w:rPr>
                  <w:rFonts w:ascii="Arial" w:hAnsi="Arial" w:cs="Arial"/>
                  <w:color w:val="4B4B4B"/>
                  <w:sz w:val="20"/>
                  <w:szCs w:val="20"/>
                  <w:u w:val="single"/>
                  <w:lang w:val="en-US"/>
                </w:rPr>
                <w:t>presentation</w:t>
              </w:r>
            </w:hyperlink>
            <w:r w:rsidRPr="00494EB9">
              <w:rPr>
                <w:rFonts w:ascii="Arial" w:hAnsi="Arial" w:cs="Arial"/>
                <w:color w:val="4B4B4B"/>
                <w:sz w:val="20"/>
                <w:szCs w:val="20"/>
                <w:lang w:val="en-US"/>
              </w:rPr>
              <w:t xml:space="preserve"> </w:t>
            </w:r>
            <w:r w:rsidRPr="006545E4">
              <w:rPr>
                <w:rFonts w:ascii="Arial" w:hAnsi="Arial" w:cs="Arial"/>
                <w:sz w:val="20"/>
                <w:szCs w:val="20"/>
                <w:lang w:val="en-US"/>
              </w:rPr>
              <w:t xml:space="preserve">on the </w:t>
            </w:r>
            <w:r w:rsidRPr="006545E4">
              <w:rPr>
                <w:rFonts w:ascii="Arial" w:eastAsia="MS Mincho" w:hAnsi="Arial" w:cs="Arial"/>
                <w:color w:val="000000"/>
                <w:sz w:val="20"/>
                <w:szCs w:val="20"/>
                <w:lang w:val="en-US"/>
              </w:rPr>
              <w:t>cognitive model of abnormality</w:t>
            </w:r>
            <w:r w:rsidR="00C852DA">
              <w:rPr>
                <w:rFonts w:ascii="Arial" w:eastAsia="MS Mincho" w:hAnsi="Arial" w:cs="Arial"/>
                <w:color w:val="000000"/>
                <w:sz w:val="20"/>
                <w:szCs w:val="20"/>
                <w:lang w:val="en-US"/>
              </w:rPr>
              <w:t xml:space="preserve"> by clicking on the link.</w:t>
            </w:r>
          </w:p>
          <w:p w14:paraId="42209602" w14:textId="50BBFA86" w:rsidR="007A12DB" w:rsidRPr="00494EB9" w:rsidRDefault="007A12DB" w:rsidP="00494EB9">
            <w:pPr>
              <w:autoSpaceDE w:val="0"/>
              <w:autoSpaceDN w:val="0"/>
              <w:adjustRightInd w:val="0"/>
              <w:spacing w:before="120" w:after="120"/>
              <w:rPr>
                <w:rFonts w:ascii="Arial" w:hAnsi="Arial" w:cs="Arial"/>
                <w:color w:val="4B4B4B"/>
                <w:sz w:val="20"/>
                <w:szCs w:val="20"/>
                <w:lang w:val="en-US"/>
              </w:rPr>
            </w:pPr>
            <w:r w:rsidRPr="006545E4">
              <w:rPr>
                <w:rFonts w:ascii="Arial" w:hAnsi="Arial" w:cs="Arial"/>
                <w:sz w:val="20"/>
                <w:szCs w:val="20"/>
                <w:lang w:val="en-US"/>
              </w:rPr>
              <w:t>Give each learner a</w:t>
            </w:r>
            <w:r w:rsidRPr="006545E4">
              <w:rPr>
                <w:rFonts w:ascii="Arial" w:hAnsi="Arial" w:cs="Arial"/>
                <w:sz w:val="20"/>
                <w:szCs w:val="20"/>
                <w:u w:val="single"/>
                <w:lang w:val="en-US"/>
              </w:rPr>
              <w:t xml:space="preserve"> </w:t>
            </w:r>
            <w:r w:rsidRPr="006545E4">
              <w:rPr>
                <w:rFonts w:ascii="Arial" w:hAnsi="Arial" w:cs="Arial"/>
                <w:color w:val="000000"/>
                <w:sz w:val="20"/>
                <w:szCs w:val="20"/>
                <w:lang w:val="en-US"/>
              </w:rPr>
              <w:t>cognitive model activity sheet available at</w:t>
            </w:r>
            <w:r w:rsidR="007B2D9A">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180" w:history="1">
              <w:r w:rsidR="00494EB9" w:rsidRPr="00494EB9">
                <w:rPr>
                  <w:rStyle w:val="Hyperlink"/>
                  <w:rFonts w:ascii="Arial" w:hAnsi="Arial" w:cs="Arial"/>
                  <w:color w:val="4B4B4B"/>
                  <w:sz w:val="20"/>
                  <w:szCs w:val="20"/>
                  <w:lang w:val="en-US"/>
                </w:rPr>
                <w:t>www.psychlotron.org.uk/resources/abnormal/AQA_AS_abnormal_cognitivemodel.pdf</w:t>
              </w:r>
            </w:hyperlink>
          </w:p>
          <w:p w14:paraId="772793EE" w14:textId="0A1325D0" w:rsidR="007A12DB" w:rsidRPr="006545E4" w:rsidRDefault="007A12DB" w:rsidP="00494EB9">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 xml:space="preserve">Learners recall aspects of the </w:t>
            </w:r>
            <w:r w:rsidR="00926031" w:rsidRPr="006545E4">
              <w:rPr>
                <w:rFonts w:ascii="Arial" w:hAnsi="Arial" w:cs="Arial"/>
                <w:color w:val="000000"/>
                <w:sz w:val="20"/>
                <w:szCs w:val="20"/>
                <w:lang w:val="en-US"/>
              </w:rPr>
              <w:t>B</w:t>
            </w:r>
            <w:r w:rsidRPr="006545E4">
              <w:rPr>
                <w:rFonts w:ascii="Arial" w:hAnsi="Arial" w:cs="Arial"/>
                <w:color w:val="000000"/>
                <w:sz w:val="20"/>
                <w:szCs w:val="20"/>
                <w:lang w:val="en-US"/>
              </w:rPr>
              <w:t xml:space="preserve">ehaviourist </w:t>
            </w:r>
            <w:r w:rsidR="007B2D9A">
              <w:rPr>
                <w:rFonts w:ascii="Arial" w:hAnsi="Arial" w:cs="Arial"/>
                <w:color w:val="000000"/>
                <w:sz w:val="20"/>
                <w:szCs w:val="20"/>
                <w:lang w:val="en-US"/>
              </w:rPr>
              <w:t>a</w:t>
            </w:r>
            <w:r w:rsidRPr="006545E4">
              <w:rPr>
                <w:rFonts w:ascii="Arial" w:hAnsi="Arial" w:cs="Arial"/>
                <w:color w:val="000000"/>
                <w:sz w:val="20"/>
                <w:szCs w:val="20"/>
                <w:lang w:val="en-US"/>
              </w:rPr>
              <w:t>pproach and suggest how it might be related to abnormality.</w:t>
            </w:r>
            <w:r w:rsidR="00BF7B6B">
              <w:rPr>
                <w:rFonts w:ascii="Arial" w:hAnsi="Arial" w:cs="Arial"/>
                <w:color w:val="000000"/>
                <w:sz w:val="20"/>
                <w:szCs w:val="20"/>
                <w:lang w:val="en-US"/>
              </w:rPr>
              <w:t xml:space="preserve"> </w:t>
            </w:r>
            <w:r w:rsidR="00BF7B6B" w:rsidRPr="006545E4">
              <w:rPr>
                <w:rFonts w:ascii="Arial" w:hAnsi="Arial" w:cs="Arial"/>
                <w:b/>
                <w:sz w:val="20"/>
                <w:szCs w:val="20"/>
                <w:lang w:val="en-US"/>
              </w:rPr>
              <w:t>(F)</w:t>
            </w:r>
          </w:p>
          <w:p w14:paraId="2492FBFF" w14:textId="79DB1E48" w:rsidR="007A12DB" w:rsidRPr="006545E4" w:rsidRDefault="005F1D09" w:rsidP="00494EB9">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L</w:t>
            </w:r>
            <w:r w:rsidR="007A12DB" w:rsidRPr="006545E4">
              <w:rPr>
                <w:rFonts w:ascii="Arial" w:hAnsi="Arial" w:cs="Arial"/>
                <w:color w:val="000000"/>
                <w:sz w:val="20"/>
                <w:szCs w:val="20"/>
                <w:lang w:val="en-US"/>
              </w:rPr>
              <w:t xml:space="preserve">earners recall what they learnt about the Behaviorist </w:t>
            </w:r>
            <w:r w:rsidR="007B2D9A">
              <w:rPr>
                <w:rFonts w:ascii="Arial" w:hAnsi="Arial" w:cs="Arial"/>
                <w:color w:val="000000"/>
                <w:sz w:val="20"/>
                <w:szCs w:val="20"/>
                <w:lang w:val="en-US"/>
              </w:rPr>
              <w:t>a</w:t>
            </w:r>
            <w:r w:rsidR="007A12DB" w:rsidRPr="006545E4">
              <w:rPr>
                <w:rFonts w:ascii="Arial" w:hAnsi="Arial" w:cs="Arial"/>
                <w:color w:val="000000"/>
                <w:sz w:val="20"/>
                <w:szCs w:val="20"/>
                <w:lang w:val="en-US"/>
              </w:rPr>
              <w:t xml:space="preserve">pproach from their AS </w:t>
            </w:r>
            <w:r w:rsidR="00C5521A" w:rsidRPr="006545E4">
              <w:rPr>
                <w:rFonts w:ascii="Arial" w:hAnsi="Arial" w:cs="Arial"/>
                <w:color w:val="000000"/>
                <w:sz w:val="20"/>
                <w:szCs w:val="20"/>
                <w:lang w:val="en-US"/>
              </w:rPr>
              <w:t xml:space="preserve">Level </w:t>
            </w:r>
            <w:r w:rsidR="007A12DB" w:rsidRPr="006545E4">
              <w:rPr>
                <w:rFonts w:ascii="Arial" w:hAnsi="Arial" w:cs="Arial"/>
                <w:color w:val="000000"/>
                <w:sz w:val="20"/>
                <w:szCs w:val="20"/>
                <w:lang w:val="en-US"/>
              </w:rPr>
              <w:t>notes and share a presentation available at</w:t>
            </w:r>
            <w:r w:rsidR="007B2D9A">
              <w:rPr>
                <w:rFonts w:ascii="Arial" w:hAnsi="Arial" w:cs="Arial"/>
                <w:color w:val="000000"/>
                <w:sz w:val="20"/>
                <w:szCs w:val="20"/>
                <w:lang w:val="en-US"/>
              </w:rPr>
              <w:t>:</w:t>
            </w:r>
            <w:r w:rsidR="007A12DB" w:rsidRPr="006545E4">
              <w:rPr>
                <w:rFonts w:ascii="Arial" w:hAnsi="Arial" w:cs="Arial"/>
                <w:color w:val="000000"/>
                <w:sz w:val="20"/>
                <w:szCs w:val="20"/>
                <w:lang w:val="en-US"/>
              </w:rPr>
              <w:t xml:space="preserve"> </w:t>
            </w:r>
            <w:hyperlink r:id="rId181" w:history="1">
              <w:r w:rsidR="007A12DB" w:rsidRPr="00494EB9">
                <w:rPr>
                  <w:rFonts w:ascii="Arial" w:hAnsi="Arial" w:cs="Arial"/>
                  <w:color w:val="4B4B4B"/>
                  <w:sz w:val="20"/>
                  <w:szCs w:val="20"/>
                  <w:u w:val="single"/>
                  <w:lang w:val="en-US"/>
                </w:rPr>
                <w:t>https://docs.google.com/presentation/d</w:t>
              </w:r>
              <w:r w:rsidR="00AC64A3" w:rsidRPr="00494EB9">
                <w:rPr>
                  <w:rFonts w:ascii="Arial" w:hAnsi="Arial" w:cs="Arial"/>
                  <w:color w:val="4B4B4B"/>
                  <w:sz w:val="20"/>
                  <w:szCs w:val="20"/>
                  <w:u w:val="single"/>
                  <w:lang w:val="en-US"/>
                </w:rPr>
                <w:t>/...</w:t>
              </w:r>
            </w:hyperlink>
            <w:r w:rsidR="007B2D9A">
              <w:rPr>
                <w:rFonts w:ascii="Arial" w:hAnsi="Arial" w:cs="Arial"/>
                <w:color w:val="0000FF"/>
                <w:sz w:val="20"/>
                <w:szCs w:val="20"/>
                <w:lang w:val="en-US"/>
              </w:rPr>
              <w:t xml:space="preserve"> </w:t>
            </w:r>
            <w:r w:rsidR="007A12DB" w:rsidRPr="006545E4">
              <w:rPr>
                <w:rFonts w:ascii="Arial" w:hAnsi="Arial" w:cs="Arial"/>
                <w:color w:val="000000"/>
                <w:sz w:val="20"/>
                <w:szCs w:val="20"/>
                <w:lang w:val="en-US"/>
              </w:rPr>
              <w:t>to reinforce the key points.</w:t>
            </w:r>
            <w:r w:rsidR="00BD4968" w:rsidRPr="006545E4">
              <w:rPr>
                <w:rFonts w:ascii="Arial" w:hAnsi="Arial" w:cs="Arial"/>
                <w:b/>
                <w:sz w:val="20"/>
                <w:szCs w:val="20"/>
                <w:lang w:val="en-US"/>
              </w:rPr>
              <w:t xml:space="preserve"> (F)</w:t>
            </w:r>
          </w:p>
          <w:p w14:paraId="0E0D3C2A" w14:textId="11E8D064" w:rsidR="007A12DB" w:rsidRPr="007A12DB" w:rsidRDefault="005F1D09" w:rsidP="00494EB9">
            <w:pPr>
              <w:widowControl w:val="0"/>
              <w:spacing w:before="120"/>
              <w:rPr>
                <w:rFonts w:ascii="Arial" w:hAnsi="Arial" w:cs="Arial"/>
                <w:sz w:val="20"/>
                <w:szCs w:val="20"/>
                <w:lang w:val="en-US"/>
              </w:rPr>
            </w:pPr>
            <w:r>
              <w:rPr>
                <w:rFonts w:ascii="Arial" w:hAnsi="Arial" w:cs="Arial"/>
                <w:bCs/>
                <w:sz w:val="20"/>
                <w:szCs w:val="20"/>
                <w:lang w:val="en-US"/>
              </w:rPr>
              <w:t>L</w:t>
            </w:r>
            <w:r w:rsidR="007A12DB" w:rsidRPr="006545E4">
              <w:rPr>
                <w:rFonts w:ascii="Arial" w:hAnsi="Arial" w:cs="Arial"/>
                <w:bCs/>
                <w:sz w:val="20"/>
                <w:szCs w:val="20"/>
                <w:lang w:val="en-US"/>
              </w:rPr>
              <w:t xml:space="preserve">earners </w:t>
            </w:r>
            <w:r>
              <w:rPr>
                <w:rFonts w:ascii="Arial" w:hAnsi="Arial" w:cs="Arial"/>
                <w:bCs/>
                <w:sz w:val="20"/>
                <w:szCs w:val="20"/>
                <w:lang w:val="en-US"/>
              </w:rPr>
              <w:t xml:space="preserve">discuss </w:t>
            </w:r>
            <w:r w:rsidR="007A12DB" w:rsidRPr="006545E4">
              <w:rPr>
                <w:rFonts w:ascii="Arial" w:hAnsi="Arial" w:cs="Arial"/>
                <w:bCs/>
                <w:sz w:val="20"/>
                <w:szCs w:val="20"/>
                <w:lang w:val="en-US"/>
              </w:rPr>
              <w:t xml:space="preserve">what they may have learnt or know about Freud and the Psychodynamic </w:t>
            </w:r>
            <w:r w:rsidR="00C1513A">
              <w:rPr>
                <w:rFonts w:ascii="Arial" w:hAnsi="Arial" w:cs="Arial"/>
                <w:bCs/>
                <w:sz w:val="20"/>
                <w:szCs w:val="20"/>
                <w:lang w:val="en-US"/>
              </w:rPr>
              <w:t>a</w:t>
            </w:r>
            <w:r w:rsidR="007A12DB" w:rsidRPr="006545E4">
              <w:rPr>
                <w:rFonts w:ascii="Arial" w:hAnsi="Arial" w:cs="Arial"/>
                <w:bCs/>
                <w:sz w:val="20"/>
                <w:szCs w:val="20"/>
                <w:lang w:val="en-US"/>
              </w:rPr>
              <w:t xml:space="preserve">pproach and share an introductory </w:t>
            </w:r>
            <w:r w:rsidR="007A12DB" w:rsidRPr="006545E4">
              <w:rPr>
                <w:rFonts w:ascii="Arial" w:hAnsi="Arial" w:cs="Arial"/>
                <w:sz w:val="20"/>
                <w:szCs w:val="20"/>
                <w:lang w:val="en-US"/>
              </w:rPr>
              <w:t>presentation available at</w:t>
            </w:r>
            <w:r w:rsidR="007B2D9A">
              <w:rPr>
                <w:rFonts w:ascii="Arial" w:hAnsi="Arial" w:cs="Arial"/>
                <w:sz w:val="20"/>
                <w:szCs w:val="20"/>
                <w:lang w:val="en-US"/>
              </w:rPr>
              <w:t>:</w:t>
            </w:r>
            <w:r w:rsidR="007A12DB" w:rsidRPr="006545E4">
              <w:rPr>
                <w:rFonts w:ascii="Arial" w:hAnsi="Arial" w:cs="Arial"/>
                <w:sz w:val="20"/>
                <w:szCs w:val="20"/>
                <w:lang w:val="en-US"/>
              </w:rPr>
              <w:t xml:space="preserve"> </w:t>
            </w:r>
            <w:hyperlink r:id="rId182" w:history="1">
              <w:r w:rsidR="007A12DB" w:rsidRPr="00494EB9">
                <w:rPr>
                  <w:rFonts w:ascii="Arial" w:hAnsi="Arial" w:cs="Arial"/>
                  <w:color w:val="4B4B4B"/>
                  <w:sz w:val="20"/>
                  <w:szCs w:val="20"/>
                  <w:u w:val="single"/>
                  <w:lang w:val="en-US"/>
                </w:rPr>
                <w:t>https://docs.google.com/presentation/d</w:t>
              </w:r>
              <w:r w:rsidR="00AC64A3" w:rsidRPr="00494EB9">
                <w:rPr>
                  <w:rFonts w:ascii="Arial" w:hAnsi="Arial" w:cs="Arial"/>
                  <w:color w:val="4B4B4B"/>
                  <w:sz w:val="20"/>
                  <w:szCs w:val="20"/>
                  <w:u w:val="single"/>
                  <w:lang w:val="en-US"/>
                </w:rPr>
                <w:t>...</w:t>
              </w:r>
            </w:hyperlink>
          </w:p>
        </w:tc>
      </w:tr>
      <w:tr w:rsidR="007A12DB" w:rsidRPr="007A12DB" w14:paraId="2D890C3A"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7EE19451" w14:textId="16B879FA" w:rsidR="00BD4968" w:rsidRDefault="007A12DB" w:rsidP="00C640FC">
            <w:pPr>
              <w:rPr>
                <w:rFonts w:ascii="Arial" w:hAnsi="Arial" w:cs="Arial"/>
                <w:iCs/>
                <w:sz w:val="20"/>
                <w:szCs w:val="20"/>
              </w:rPr>
            </w:pPr>
            <w:r w:rsidRPr="00F43A25">
              <w:rPr>
                <w:rFonts w:ascii="Arial" w:hAnsi="Arial" w:cs="Arial"/>
                <w:sz w:val="20"/>
                <w:szCs w:val="20"/>
              </w:rPr>
              <w:t xml:space="preserve">1.1 Schizophrenia </w:t>
            </w:r>
            <w:r w:rsidR="00494EB9">
              <w:rPr>
                <w:rFonts w:ascii="Arial" w:hAnsi="Arial" w:cs="Arial"/>
                <w:sz w:val="20"/>
                <w:szCs w:val="20"/>
              </w:rPr>
              <w:t>–</w:t>
            </w:r>
            <w:r w:rsidR="00836A2A">
              <w:rPr>
                <w:rFonts w:ascii="Arial" w:hAnsi="Arial" w:cs="Arial"/>
                <w:sz w:val="20"/>
                <w:szCs w:val="20"/>
              </w:rPr>
              <w:t xml:space="preserve"> introduction</w:t>
            </w:r>
          </w:p>
          <w:p w14:paraId="158F75F0" w14:textId="595ADD28" w:rsidR="00BD4968" w:rsidRPr="007A12DB" w:rsidRDefault="00BD4968" w:rsidP="00C640FC">
            <w:pPr>
              <w:spacing w:before="120"/>
              <w:rPr>
                <w:rFonts w:ascii="Arial" w:hAnsi="Arial" w:cs="Arial"/>
                <w:iCs/>
                <w:sz w:val="20"/>
                <w:szCs w:val="20"/>
              </w:rPr>
            </w:pPr>
            <w:r w:rsidRPr="007A12DB">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3BAC3DF2" w14:textId="77777777" w:rsidR="007A12DB" w:rsidRPr="007A12DB" w:rsidRDefault="007A12DB" w:rsidP="007A12DB">
            <w:pPr>
              <w:rPr>
                <w:rFonts w:ascii="Arial" w:hAnsi="Arial" w:cs="Arial"/>
                <w:sz w:val="20"/>
                <w:szCs w:val="20"/>
              </w:rPr>
            </w:pPr>
          </w:p>
        </w:tc>
        <w:tc>
          <w:tcPr>
            <w:tcW w:w="10200" w:type="dxa"/>
            <w:tcBorders>
              <w:top w:val="single" w:sz="4" w:space="0" w:color="E21951"/>
              <w:left w:val="single" w:sz="4" w:space="0" w:color="E21951"/>
              <w:bottom w:val="single" w:sz="4" w:space="0" w:color="E21951"/>
              <w:right w:val="single" w:sz="4" w:space="0" w:color="E21951"/>
            </w:tcBorders>
          </w:tcPr>
          <w:p w14:paraId="4D3244AC" w14:textId="69103C18" w:rsidR="007A12DB" w:rsidRPr="00494EB9" w:rsidRDefault="007A12DB" w:rsidP="00494EB9">
            <w:pPr>
              <w:spacing w:after="120"/>
              <w:rPr>
                <w:rFonts w:ascii="Arial" w:hAnsi="Arial" w:cs="Arial"/>
                <w:color w:val="4B4B4B"/>
                <w:sz w:val="20"/>
                <w:szCs w:val="20"/>
                <w:lang w:val="en-US"/>
              </w:rPr>
            </w:pPr>
            <w:r w:rsidRPr="006545E4">
              <w:rPr>
                <w:rFonts w:ascii="Arial" w:hAnsi="Arial" w:cs="Arial"/>
                <w:sz w:val="20"/>
                <w:szCs w:val="20"/>
              </w:rPr>
              <w:t xml:space="preserve">Show a short </w:t>
            </w:r>
            <w:r w:rsidRPr="006545E4">
              <w:rPr>
                <w:rFonts w:ascii="Arial" w:hAnsi="Arial" w:cs="Arial"/>
                <w:sz w:val="20"/>
                <w:szCs w:val="20"/>
                <w:lang w:val="en-US"/>
              </w:rPr>
              <w:t xml:space="preserve">video </w:t>
            </w:r>
            <w:r w:rsidRPr="006545E4">
              <w:rPr>
                <w:rFonts w:ascii="Arial" w:hAnsi="Arial" w:cs="Arial"/>
                <w:sz w:val="20"/>
                <w:szCs w:val="20"/>
              </w:rPr>
              <w:t xml:space="preserve">on schizophrenia </w:t>
            </w:r>
            <w:r w:rsidRPr="006545E4">
              <w:rPr>
                <w:rFonts w:ascii="Arial" w:hAnsi="Arial" w:cs="Arial"/>
                <w:sz w:val="20"/>
                <w:szCs w:val="20"/>
                <w:lang w:val="en-US"/>
              </w:rPr>
              <w:t>available at</w:t>
            </w:r>
            <w:r w:rsidR="007B2D9A">
              <w:rPr>
                <w:rFonts w:ascii="Arial" w:hAnsi="Arial" w:cs="Arial"/>
                <w:sz w:val="20"/>
                <w:szCs w:val="20"/>
                <w:lang w:val="en-US"/>
              </w:rPr>
              <w:t>:</w:t>
            </w:r>
            <w:r w:rsidRPr="006545E4">
              <w:rPr>
                <w:rFonts w:ascii="Arial" w:hAnsi="Arial" w:cs="Arial"/>
                <w:sz w:val="20"/>
                <w:szCs w:val="20"/>
                <w:lang w:val="en-US"/>
              </w:rPr>
              <w:t xml:space="preserve"> </w:t>
            </w:r>
            <w:hyperlink r:id="rId183" w:history="1">
              <w:r w:rsidRPr="00494EB9">
                <w:rPr>
                  <w:rFonts w:ascii="Arial" w:hAnsi="Arial" w:cs="Arial"/>
                  <w:color w:val="4B4B4B"/>
                  <w:sz w:val="20"/>
                  <w:szCs w:val="20"/>
                  <w:u w:val="single"/>
                  <w:lang w:val="en-US"/>
                </w:rPr>
                <w:t>www.youtube.com/watch?v=74vTftboC_A</w:t>
              </w:r>
            </w:hyperlink>
            <w:r w:rsidR="00494EB9">
              <w:rPr>
                <w:rFonts w:ascii="Arial" w:hAnsi="Arial" w:cs="Arial"/>
                <w:color w:val="4B4B4B"/>
                <w:sz w:val="20"/>
                <w:szCs w:val="20"/>
                <w:lang w:val="en-US"/>
              </w:rPr>
              <w:t xml:space="preserve">. </w:t>
            </w:r>
            <w:r w:rsidR="00494EB9" w:rsidRPr="00494EB9">
              <w:rPr>
                <w:rFonts w:ascii="Arial" w:hAnsi="Arial" w:cs="Arial"/>
                <w:sz w:val="20"/>
                <w:szCs w:val="20"/>
                <w:lang w:val="en-US"/>
              </w:rPr>
              <w:t>L</w:t>
            </w:r>
            <w:r w:rsidRPr="006545E4">
              <w:rPr>
                <w:rFonts w:ascii="Arial" w:hAnsi="Arial" w:cs="Arial"/>
                <w:sz w:val="20"/>
                <w:szCs w:val="20"/>
                <w:lang w:val="en-US"/>
              </w:rPr>
              <w:t>earners l</w:t>
            </w:r>
            <w:r w:rsidRPr="006545E4">
              <w:rPr>
                <w:rFonts w:ascii="Arial" w:hAnsi="Arial" w:cs="Arial"/>
                <w:sz w:val="20"/>
                <w:szCs w:val="20"/>
              </w:rPr>
              <w:t xml:space="preserve">ook </w:t>
            </w:r>
            <w:r w:rsidRPr="006545E4">
              <w:rPr>
                <w:rFonts w:ascii="Arial" w:hAnsi="Arial" w:cs="Arial"/>
                <w:sz w:val="20"/>
                <w:szCs w:val="20"/>
                <w:lang w:val="en-US"/>
              </w:rPr>
              <w:t>through</w:t>
            </w:r>
            <w:r w:rsidRPr="006545E4">
              <w:rPr>
                <w:rFonts w:ascii="Arial" w:hAnsi="Arial" w:cs="Arial"/>
                <w:sz w:val="20"/>
                <w:szCs w:val="20"/>
              </w:rPr>
              <w:t xml:space="preserve"> th</w:t>
            </w:r>
            <w:r w:rsidRPr="006545E4">
              <w:rPr>
                <w:rFonts w:ascii="Arial" w:hAnsi="Arial" w:cs="Arial"/>
                <w:sz w:val="20"/>
                <w:szCs w:val="20"/>
                <w:lang w:val="en-US"/>
              </w:rPr>
              <w:t>e site available at</w:t>
            </w:r>
            <w:r w:rsidR="007B2D9A">
              <w:rPr>
                <w:rFonts w:ascii="Arial" w:hAnsi="Arial" w:cs="Arial"/>
                <w:sz w:val="20"/>
                <w:szCs w:val="20"/>
                <w:lang w:val="en-US"/>
              </w:rPr>
              <w:t>:</w:t>
            </w:r>
            <w:r w:rsidRPr="006545E4">
              <w:rPr>
                <w:rFonts w:ascii="Arial" w:hAnsi="Arial" w:cs="Arial"/>
                <w:sz w:val="20"/>
                <w:szCs w:val="20"/>
                <w:lang w:val="en-US"/>
              </w:rPr>
              <w:t xml:space="preserve"> </w:t>
            </w:r>
            <w:hyperlink r:id="rId184" w:anchor="1" w:history="1">
              <w:r w:rsidRPr="00494EB9">
                <w:rPr>
                  <w:rFonts w:ascii="Arial" w:hAnsi="Arial" w:cs="Arial"/>
                  <w:color w:val="4B4B4B"/>
                  <w:sz w:val="20"/>
                  <w:szCs w:val="20"/>
                  <w:u w:val="single"/>
                  <w:lang w:val="en-US"/>
                </w:rPr>
                <w:t>www.webmd.com/schizophrenia/schizophrenia-symptoms#1</w:t>
              </w:r>
            </w:hyperlink>
            <w:r w:rsidRPr="006545E4">
              <w:rPr>
                <w:rFonts w:ascii="Arial" w:hAnsi="Arial" w:cs="Arial"/>
                <w:sz w:val="20"/>
                <w:szCs w:val="20"/>
                <w:lang w:val="en-US"/>
              </w:rPr>
              <w:t xml:space="preserve"> </w:t>
            </w:r>
            <w:r w:rsidRPr="006545E4">
              <w:rPr>
                <w:rFonts w:ascii="Arial" w:hAnsi="Arial" w:cs="Arial"/>
                <w:sz w:val="20"/>
                <w:szCs w:val="20"/>
              </w:rPr>
              <w:t>about details of the symptoms of schizophrenia, indicating which are positive and which are negative</w:t>
            </w:r>
            <w:r w:rsidRPr="006545E4">
              <w:rPr>
                <w:rFonts w:ascii="Arial" w:hAnsi="Arial" w:cs="Arial"/>
                <w:sz w:val="20"/>
                <w:szCs w:val="20"/>
                <w:lang w:val="en-US"/>
              </w:rPr>
              <w:t>.</w:t>
            </w:r>
          </w:p>
          <w:p w14:paraId="2902A086" w14:textId="2009FA80" w:rsidR="007A12DB" w:rsidRPr="006545E4" w:rsidRDefault="00627E44" w:rsidP="00494EB9">
            <w:pPr>
              <w:spacing w:before="120" w:after="120"/>
              <w:rPr>
                <w:rFonts w:ascii="Arial" w:hAnsi="Arial" w:cs="Arial"/>
                <w:sz w:val="20"/>
                <w:szCs w:val="20"/>
              </w:rPr>
            </w:pPr>
            <w:r w:rsidRPr="006545E4">
              <w:rPr>
                <w:rFonts w:ascii="Arial" w:hAnsi="Arial" w:cs="Arial"/>
                <w:sz w:val="20"/>
                <w:szCs w:val="20"/>
                <w:lang w:val="en-US"/>
              </w:rPr>
              <w:t>Learners</w:t>
            </w:r>
            <w:r w:rsidR="007A12DB" w:rsidRPr="006545E4">
              <w:rPr>
                <w:rFonts w:ascii="Arial" w:hAnsi="Arial" w:cs="Arial"/>
                <w:sz w:val="20"/>
                <w:szCs w:val="20"/>
                <w:lang w:val="en-US"/>
              </w:rPr>
              <w:t xml:space="preserve"> w</w:t>
            </w:r>
            <w:r w:rsidR="007A12DB" w:rsidRPr="006545E4">
              <w:rPr>
                <w:rFonts w:ascii="Arial" w:hAnsi="Arial" w:cs="Arial"/>
                <w:sz w:val="20"/>
                <w:szCs w:val="20"/>
              </w:rPr>
              <w:t xml:space="preserve">atch </w:t>
            </w:r>
            <w:r w:rsidR="007A12DB" w:rsidRPr="006545E4">
              <w:rPr>
                <w:rFonts w:ascii="Arial" w:hAnsi="Arial" w:cs="Arial"/>
                <w:sz w:val="20"/>
                <w:szCs w:val="20"/>
                <w:lang w:val="en-US"/>
              </w:rPr>
              <w:t>th</w:t>
            </w:r>
            <w:r w:rsidRPr="006545E4">
              <w:rPr>
                <w:rFonts w:ascii="Arial" w:hAnsi="Arial" w:cs="Arial"/>
                <w:sz w:val="20"/>
                <w:szCs w:val="20"/>
                <w:lang w:val="en-US"/>
              </w:rPr>
              <w:t>e</w:t>
            </w:r>
            <w:r w:rsidR="007A12DB" w:rsidRPr="006545E4">
              <w:rPr>
                <w:rFonts w:ascii="Arial" w:hAnsi="Arial" w:cs="Arial"/>
                <w:sz w:val="20"/>
                <w:szCs w:val="20"/>
                <w:lang w:val="en-US"/>
              </w:rPr>
              <w:t xml:space="preserve"> video at</w:t>
            </w:r>
            <w:r w:rsidR="007B2D9A">
              <w:rPr>
                <w:rFonts w:ascii="Arial" w:hAnsi="Arial" w:cs="Arial"/>
                <w:sz w:val="20"/>
                <w:szCs w:val="20"/>
                <w:lang w:val="en-US"/>
              </w:rPr>
              <w:t>:</w:t>
            </w:r>
            <w:r w:rsidR="007A12DB" w:rsidRPr="006545E4">
              <w:rPr>
                <w:rFonts w:ascii="Arial" w:hAnsi="Arial" w:cs="Arial"/>
                <w:sz w:val="20"/>
                <w:szCs w:val="20"/>
                <w:lang w:val="en-US"/>
              </w:rPr>
              <w:t xml:space="preserve"> </w:t>
            </w:r>
            <w:hyperlink r:id="rId185" w:history="1">
              <w:r w:rsidR="007A12DB" w:rsidRPr="00494EB9">
                <w:rPr>
                  <w:rFonts w:ascii="Arial" w:hAnsi="Arial" w:cs="Arial"/>
                  <w:color w:val="4B4B4B"/>
                  <w:sz w:val="20"/>
                  <w:szCs w:val="20"/>
                  <w:u w:val="single"/>
                  <w:lang w:val="en-US"/>
                </w:rPr>
                <w:t>www.youtube.com/watch?v=ESNpR8jgRSU</w:t>
              </w:r>
            </w:hyperlink>
            <w:r w:rsidR="007A12DB" w:rsidRPr="006545E4">
              <w:rPr>
                <w:rFonts w:ascii="Arial" w:hAnsi="Arial" w:cs="Arial"/>
                <w:sz w:val="20"/>
                <w:szCs w:val="20"/>
                <w:lang w:val="en-US"/>
              </w:rPr>
              <w:t xml:space="preserve"> and use this with the worksheet at</w:t>
            </w:r>
            <w:r w:rsidR="007B2D9A">
              <w:rPr>
                <w:rFonts w:ascii="Arial" w:hAnsi="Arial" w:cs="Arial"/>
                <w:sz w:val="20"/>
                <w:szCs w:val="20"/>
                <w:lang w:val="en-US"/>
              </w:rPr>
              <w:t>:</w:t>
            </w:r>
            <w:r w:rsidR="007A12DB" w:rsidRPr="006545E4">
              <w:rPr>
                <w:rFonts w:ascii="Arial" w:hAnsi="Arial" w:cs="Arial"/>
                <w:sz w:val="20"/>
                <w:szCs w:val="20"/>
                <w:lang w:val="en-US"/>
              </w:rPr>
              <w:t xml:space="preserve"> </w:t>
            </w:r>
            <w:hyperlink r:id="rId186" w:history="1">
              <w:r w:rsidR="00AC64A3" w:rsidRPr="00494EB9">
                <w:rPr>
                  <w:rFonts w:ascii="Arial" w:hAnsi="Arial" w:cs="Arial"/>
                  <w:color w:val="4B4B4B"/>
                  <w:sz w:val="20"/>
                  <w:szCs w:val="20"/>
                  <w:u w:val="single"/>
                  <w:lang w:val="en-US"/>
                </w:rPr>
                <w:t>https://docs.google.com/document/u...</w:t>
              </w:r>
            </w:hyperlink>
            <w:r w:rsidR="007A12DB" w:rsidRPr="006545E4">
              <w:rPr>
                <w:rFonts w:ascii="Arial" w:hAnsi="Arial" w:cs="Arial"/>
                <w:sz w:val="20"/>
                <w:szCs w:val="20"/>
                <w:lang w:val="en-US"/>
              </w:rPr>
              <w:t xml:space="preserve"> </w:t>
            </w:r>
            <w:r w:rsidR="007A12DB" w:rsidRPr="006545E4">
              <w:rPr>
                <w:rFonts w:ascii="Arial" w:hAnsi="Arial" w:cs="Arial"/>
                <w:sz w:val="20"/>
                <w:szCs w:val="20"/>
              </w:rPr>
              <w:t xml:space="preserve">to identify the </w:t>
            </w:r>
            <w:r w:rsidR="007A12DB" w:rsidRPr="006545E4">
              <w:rPr>
                <w:rFonts w:ascii="Arial" w:hAnsi="Arial" w:cs="Arial"/>
                <w:sz w:val="20"/>
                <w:szCs w:val="20"/>
                <w:lang w:val="en-US"/>
              </w:rPr>
              <w:t xml:space="preserve">positive and negative </w:t>
            </w:r>
            <w:r w:rsidR="007A12DB" w:rsidRPr="006545E4">
              <w:rPr>
                <w:rFonts w:ascii="Arial" w:hAnsi="Arial" w:cs="Arial"/>
                <w:sz w:val="20"/>
                <w:szCs w:val="20"/>
              </w:rPr>
              <w:t xml:space="preserve">symptoms </w:t>
            </w:r>
            <w:r w:rsidR="007A12DB" w:rsidRPr="006545E4">
              <w:rPr>
                <w:rFonts w:ascii="Arial" w:hAnsi="Arial" w:cs="Arial"/>
                <w:sz w:val="20"/>
                <w:szCs w:val="20"/>
                <w:lang w:val="en-US"/>
              </w:rPr>
              <w:t>displayed.</w:t>
            </w:r>
          </w:p>
          <w:p w14:paraId="5A369189" w14:textId="1856269C" w:rsidR="007A12DB" w:rsidRPr="006545E4" w:rsidRDefault="005F1D09" w:rsidP="00494EB9">
            <w:pPr>
              <w:spacing w:before="120" w:after="120"/>
              <w:rPr>
                <w:rFonts w:ascii="Arial" w:hAnsi="Arial" w:cs="Arial"/>
                <w:color w:val="000000" w:themeColor="text1"/>
                <w:sz w:val="20"/>
                <w:szCs w:val="20"/>
              </w:rPr>
            </w:pPr>
            <w:r>
              <w:rPr>
                <w:rFonts w:ascii="Arial" w:hAnsi="Arial" w:cs="Arial"/>
                <w:color w:val="000000" w:themeColor="text1"/>
                <w:sz w:val="20"/>
                <w:szCs w:val="20"/>
              </w:rPr>
              <w:t>L</w:t>
            </w:r>
            <w:r w:rsidR="007A12DB" w:rsidRPr="006545E4">
              <w:rPr>
                <w:rFonts w:ascii="Arial" w:hAnsi="Arial" w:cs="Arial"/>
                <w:color w:val="000000" w:themeColor="text1"/>
                <w:sz w:val="20"/>
                <w:szCs w:val="20"/>
              </w:rPr>
              <w:t>earners look up the case study of John Nash and record enough illustrative material to effectively evaluate case studies using this illustrative detail.</w:t>
            </w:r>
          </w:p>
          <w:p w14:paraId="36CEB102" w14:textId="40E41DD5" w:rsidR="007A12DB" w:rsidRPr="006545E4" w:rsidRDefault="007A12DB" w:rsidP="00494EB9">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lastRenderedPageBreak/>
              <w:t>Learners look up psychotic disorders at</w:t>
            </w:r>
            <w:r w:rsidR="007B2D9A">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187" w:history="1">
              <w:r w:rsidR="00B221AA" w:rsidRPr="00494EB9">
                <w:rPr>
                  <w:rFonts w:ascii="Arial" w:hAnsi="Arial" w:cs="Arial"/>
                  <w:color w:val="4B4B4B"/>
                  <w:sz w:val="20"/>
                  <w:szCs w:val="20"/>
                  <w:u w:val="single"/>
                  <w:lang w:val="en-US"/>
                </w:rPr>
                <w:t>www.</w:t>
              </w:r>
              <w:r w:rsidRPr="00494EB9">
                <w:rPr>
                  <w:rFonts w:ascii="Arial" w:hAnsi="Arial" w:cs="Arial"/>
                  <w:color w:val="4B4B4B"/>
                  <w:sz w:val="20"/>
                  <w:szCs w:val="20"/>
                  <w:u w:val="single"/>
                  <w:lang w:val="en-US"/>
                </w:rPr>
                <w:t>webmd.com/schizophrenia/guide/mental-health-psychotic-disorders</w:t>
              </w:r>
            </w:hyperlink>
            <w:r w:rsidRPr="006545E4">
              <w:rPr>
                <w:rFonts w:ascii="Arial" w:hAnsi="Arial" w:cs="Arial"/>
                <w:color w:val="000000"/>
                <w:sz w:val="20"/>
                <w:szCs w:val="20"/>
                <w:lang w:val="en-US"/>
              </w:rPr>
              <w:t xml:space="preserve"> and takes notes as appropriate. Other information on psychosis can be found at</w:t>
            </w:r>
            <w:r w:rsidR="007B2D9A">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188" w:history="1">
              <w:r w:rsidR="00B221AA" w:rsidRPr="00494EB9">
                <w:rPr>
                  <w:rFonts w:ascii="Arial" w:hAnsi="Arial" w:cs="Arial"/>
                  <w:color w:val="4B4B4B"/>
                  <w:sz w:val="20"/>
                  <w:szCs w:val="20"/>
                  <w:u w:val="single"/>
                  <w:lang w:val="en-US"/>
                </w:rPr>
                <w:t>www.</w:t>
              </w:r>
              <w:r w:rsidRPr="00494EB9">
                <w:rPr>
                  <w:rFonts w:ascii="Arial" w:hAnsi="Arial" w:cs="Arial"/>
                  <w:color w:val="4B4B4B"/>
                  <w:sz w:val="20"/>
                  <w:szCs w:val="20"/>
                  <w:u w:val="single"/>
                  <w:lang w:val="en-US"/>
                </w:rPr>
                <w:t>medicinenet.com/psychotic_disorders/article.htm</w:t>
              </w:r>
            </w:hyperlink>
          </w:p>
          <w:p w14:paraId="761847F4" w14:textId="77777777" w:rsidR="007A12DB" w:rsidRDefault="007A12DB" w:rsidP="00494EB9">
            <w:pPr>
              <w:autoSpaceDE w:val="0"/>
              <w:autoSpaceDN w:val="0"/>
              <w:adjustRightInd w:val="0"/>
              <w:spacing w:before="120" w:after="120"/>
              <w:rPr>
                <w:rFonts w:ascii="Arial" w:hAnsi="Arial" w:cs="Arial"/>
                <w:b/>
                <w:bCs/>
                <w:color w:val="000000"/>
                <w:sz w:val="20"/>
                <w:szCs w:val="20"/>
                <w:lang w:val="en-US"/>
              </w:rPr>
            </w:pPr>
            <w:r w:rsidRPr="006545E4">
              <w:rPr>
                <w:rFonts w:ascii="Arial" w:hAnsi="Arial" w:cs="Arial"/>
                <w:color w:val="000000"/>
                <w:sz w:val="20"/>
                <w:szCs w:val="20"/>
                <w:lang w:val="en-US"/>
              </w:rPr>
              <w:t>Learners describe and explain the difference between psychosis and schizophrenia using the information they have read.</w:t>
            </w:r>
            <w:r w:rsidR="00BD4968" w:rsidRPr="006545E4">
              <w:rPr>
                <w:rFonts w:ascii="Arial" w:hAnsi="Arial" w:cs="Arial"/>
                <w:b/>
                <w:bCs/>
                <w:color w:val="000000"/>
                <w:sz w:val="20"/>
                <w:szCs w:val="20"/>
                <w:lang w:val="en-US"/>
              </w:rPr>
              <w:t xml:space="preserve"> (F)</w:t>
            </w:r>
          </w:p>
          <w:p w14:paraId="139746EF" w14:textId="1DBDA239" w:rsidR="00EF6CF5" w:rsidRPr="006545E4" w:rsidRDefault="005F605A" w:rsidP="00494EB9">
            <w:pPr>
              <w:autoSpaceDE w:val="0"/>
              <w:autoSpaceDN w:val="0"/>
              <w:adjustRightInd w:val="0"/>
              <w:spacing w:before="120"/>
              <w:rPr>
                <w:rFonts w:ascii="Arial" w:hAnsi="Arial" w:cs="Arial"/>
                <w:color w:val="4A4A4A"/>
                <w:sz w:val="20"/>
                <w:szCs w:val="20"/>
                <w:u w:val="single"/>
                <w:lang w:val="en-US"/>
              </w:rPr>
            </w:pPr>
            <w:r>
              <w:rPr>
                <w:rFonts w:ascii="Arial" w:hAnsi="Arial" w:cs="Arial"/>
                <w:b/>
                <w:bCs/>
                <w:color w:val="202124"/>
                <w:sz w:val="20"/>
                <w:szCs w:val="20"/>
                <w:shd w:val="clear" w:color="auto" w:fill="FFFFFF"/>
                <w:lang w:val="en-US"/>
              </w:rPr>
              <w:t>SDG 3</w:t>
            </w:r>
          </w:p>
        </w:tc>
      </w:tr>
      <w:tr w:rsidR="007A12DB" w:rsidRPr="007A12DB" w14:paraId="618CD55B"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0425101C" w14:textId="2BE32523" w:rsidR="007A12DB" w:rsidRPr="00F43A25" w:rsidRDefault="00F43A25" w:rsidP="00C640FC">
            <w:pPr>
              <w:rPr>
                <w:rFonts w:ascii="Arial" w:hAnsi="Arial" w:cs="Arial"/>
                <w:sz w:val="20"/>
                <w:szCs w:val="20"/>
              </w:rPr>
            </w:pPr>
            <w:r>
              <w:rPr>
                <w:rFonts w:ascii="Arial" w:hAnsi="Arial" w:cs="Arial"/>
                <w:sz w:val="20"/>
                <w:szCs w:val="20"/>
              </w:rPr>
              <w:lastRenderedPageBreak/>
              <w:t xml:space="preserve">1.1 </w:t>
            </w:r>
            <w:r w:rsidR="007A12DB" w:rsidRPr="00F43A25">
              <w:rPr>
                <w:rFonts w:ascii="Arial" w:hAnsi="Arial" w:cs="Arial"/>
                <w:sz w:val="20"/>
                <w:szCs w:val="20"/>
              </w:rPr>
              <w:t>Schizophrenia</w:t>
            </w:r>
          </w:p>
          <w:p w14:paraId="1CE7A9F6" w14:textId="77777777" w:rsidR="007A12DB" w:rsidRPr="00F43A25" w:rsidRDefault="007A12DB" w:rsidP="00C640FC">
            <w:pPr>
              <w:spacing w:before="120"/>
              <w:rPr>
                <w:rFonts w:ascii="Arial" w:hAnsi="Arial" w:cs="Arial"/>
                <w:sz w:val="20"/>
                <w:szCs w:val="20"/>
              </w:rPr>
            </w:pPr>
            <w:r w:rsidRPr="00F43A25">
              <w:rPr>
                <w:rFonts w:ascii="Arial" w:hAnsi="Arial" w:cs="Arial"/>
                <w:sz w:val="20"/>
                <w:szCs w:val="20"/>
              </w:rPr>
              <w:t>1.1.1 Diagnostic criteria for schizophrenia</w:t>
            </w:r>
          </w:p>
          <w:p w14:paraId="7E700726" w14:textId="44148715" w:rsidR="007A12DB" w:rsidRPr="007A12DB" w:rsidRDefault="007A12DB" w:rsidP="00C640FC">
            <w:pPr>
              <w:spacing w:before="120"/>
              <w:rPr>
                <w:rFonts w:ascii="Arial" w:hAnsi="Arial" w:cs="Arial"/>
                <w:sz w:val="20"/>
                <w:szCs w:val="20"/>
              </w:rPr>
            </w:pPr>
            <w:r w:rsidRPr="00F43A25">
              <w:rPr>
                <w:rFonts w:ascii="Arial" w:hAnsi="Arial" w:cs="Arial"/>
                <w:sz w:val="20"/>
                <w:szCs w:val="20"/>
              </w:rPr>
              <w:t>Key Study: Freeman</w:t>
            </w:r>
            <w:r w:rsidRPr="00F43A25">
              <w:rPr>
                <w:rFonts w:ascii="Arial" w:hAnsi="Arial" w:cs="Arial"/>
                <w:sz w:val="20"/>
                <w:szCs w:val="20"/>
                <w:lang w:val="en-US"/>
              </w:rPr>
              <w:t xml:space="preserve"> et al,</w:t>
            </w:r>
            <w:r w:rsidRPr="00F43A25">
              <w:rPr>
                <w:rFonts w:ascii="Arial" w:hAnsi="Arial" w:cs="Arial"/>
                <w:sz w:val="20"/>
                <w:szCs w:val="20"/>
              </w:rPr>
              <w:t xml:space="preserve"> (2003), Can</w:t>
            </w:r>
            <w:r w:rsidRPr="007A12DB">
              <w:rPr>
                <w:rFonts w:ascii="Arial" w:hAnsi="Arial" w:cs="Arial"/>
                <w:sz w:val="20"/>
                <w:szCs w:val="20"/>
              </w:rPr>
              <w:t xml:space="preserve"> virtual reality be used to investigate persecutory ideation?</w:t>
            </w:r>
          </w:p>
          <w:p w14:paraId="0114EE39" w14:textId="77777777" w:rsidR="00BD4968" w:rsidRPr="007A12DB" w:rsidRDefault="00BD4968" w:rsidP="00C640FC">
            <w:pPr>
              <w:spacing w:before="120"/>
              <w:rPr>
                <w:rFonts w:ascii="Arial" w:hAnsi="Arial" w:cs="Arial"/>
                <w:b/>
                <w:bCs/>
                <w:color w:val="E21951"/>
                <w:sz w:val="20"/>
                <w:szCs w:val="20"/>
              </w:rPr>
            </w:pPr>
            <w:r w:rsidRPr="007A12DB">
              <w:rPr>
                <w:rFonts w:ascii="Arial" w:hAnsi="Arial" w:cs="Arial"/>
                <w:b/>
                <w:bCs/>
                <w:color w:val="E21951"/>
                <w:sz w:val="20"/>
                <w:szCs w:val="20"/>
              </w:rPr>
              <w:t>KC3</w:t>
            </w:r>
          </w:p>
          <w:p w14:paraId="2ACF3345" w14:textId="22B01237" w:rsidR="007A12DB" w:rsidRPr="007A12DB" w:rsidRDefault="00BD4968" w:rsidP="00C640FC">
            <w:pPr>
              <w:spacing w:before="120"/>
              <w:rPr>
                <w:rFonts w:ascii="Arial" w:hAnsi="Arial" w:cs="Arial"/>
                <w:sz w:val="20"/>
                <w:szCs w:val="20"/>
              </w:rPr>
            </w:pPr>
            <w:r w:rsidRPr="007A12DB">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9EE9849" w14:textId="77777777" w:rsidR="007A12DB" w:rsidRPr="007A12DB" w:rsidRDefault="007A12DB" w:rsidP="007A12DB">
            <w:pPr>
              <w:rPr>
                <w:rFonts w:ascii="Arial" w:hAnsi="Arial" w:cs="Arial"/>
                <w:sz w:val="20"/>
                <w:szCs w:val="20"/>
              </w:rPr>
            </w:pPr>
          </w:p>
        </w:tc>
        <w:tc>
          <w:tcPr>
            <w:tcW w:w="10200" w:type="dxa"/>
            <w:tcBorders>
              <w:top w:val="single" w:sz="4" w:space="0" w:color="E21951"/>
              <w:left w:val="single" w:sz="4" w:space="0" w:color="E21951"/>
              <w:bottom w:val="single" w:sz="4" w:space="0" w:color="E21951"/>
              <w:right w:val="single" w:sz="4" w:space="0" w:color="E21951"/>
            </w:tcBorders>
          </w:tcPr>
          <w:p w14:paraId="01550788" w14:textId="1EA7A319" w:rsidR="007A12DB" w:rsidRPr="006545E4" w:rsidRDefault="007A12DB" w:rsidP="00494EB9">
            <w:pPr>
              <w:spacing w:after="120"/>
              <w:rPr>
                <w:rFonts w:ascii="Arial" w:hAnsi="Arial" w:cs="Arial"/>
                <w:sz w:val="20"/>
                <w:szCs w:val="20"/>
              </w:rPr>
            </w:pPr>
            <w:r w:rsidRPr="006545E4">
              <w:rPr>
                <w:rFonts w:ascii="Arial" w:hAnsi="Arial" w:cs="Arial"/>
                <w:sz w:val="20"/>
                <w:szCs w:val="20"/>
              </w:rPr>
              <w:t>Learners present about the diagnostic criteria of schizophrenia according to ICD</w:t>
            </w:r>
            <w:r w:rsidR="00C5521A" w:rsidRPr="006545E4">
              <w:rPr>
                <w:rFonts w:ascii="Arial" w:hAnsi="Arial" w:cs="Arial"/>
                <w:sz w:val="20"/>
                <w:szCs w:val="20"/>
              </w:rPr>
              <w:t>-</w:t>
            </w:r>
            <w:r w:rsidRPr="006545E4">
              <w:rPr>
                <w:rFonts w:ascii="Arial" w:hAnsi="Arial" w:cs="Arial"/>
                <w:sz w:val="20"/>
                <w:szCs w:val="20"/>
              </w:rPr>
              <w:t>11</w:t>
            </w:r>
            <w:r w:rsidR="00BD4968">
              <w:rPr>
                <w:rFonts w:ascii="Arial" w:hAnsi="Arial" w:cs="Arial"/>
                <w:sz w:val="20"/>
                <w:szCs w:val="20"/>
              </w:rPr>
              <w:t xml:space="preserve">. </w:t>
            </w:r>
            <w:r w:rsidR="00BD4968" w:rsidRPr="006545E4">
              <w:rPr>
                <w:rFonts w:ascii="Arial" w:hAnsi="Arial" w:cs="Arial"/>
                <w:b/>
                <w:bCs/>
                <w:sz w:val="20"/>
                <w:szCs w:val="20"/>
              </w:rPr>
              <w:t>(I)</w:t>
            </w:r>
          </w:p>
          <w:p w14:paraId="6C13D0D9" w14:textId="73697766" w:rsidR="007A12DB" w:rsidRPr="006545E4" w:rsidRDefault="007A12DB" w:rsidP="00494EB9">
            <w:pPr>
              <w:spacing w:before="120" w:after="120"/>
              <w:rPr>
                <w:rFonts w:ascii="Arial" w:hAnsi="Arial" w:cs="Arial"/>
                <w:sz w:val="20"/>
                <w:szCs w:val="20"/>
              </w:rPr>
            </w:pPr>
            <w:r w:rsidRPr="006545E4">
              <w:rPr>
                <w:rFonts w:ascii="Arial" w:hAnsi="Arial" w:cs="Arial"/>
                <w:b/>
                <w:bCs/>
                <w:sz w:val="20"/>
                <w:szCs w:val="20"/>
              </w:rPr>
              <w:t xml:space="preserve">Extension </w:t>
            </w:r>
            <w:r w:rsidR="00C5521A"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494EB9">
              <w:rPr>
                <w:rFonts w:ascii="Arial" w:hAnsi="Arial" w:cs="Arial"/>
                <w:sz w:val="20"/>
                <w:szCs w:val="20"/>
              </w:rPr>
              <w:t>l</w:t>
            </w:r>
            <w:r w:rsidRPr="006545E4">
              <w:rPr>
                <w:rFonts w:ascii="Arial" w:hAnsi="Arial" w:cs="Arial"/>
                <w:sz w:val="20"/>
                <w:szCs w:val="20"/>
              </w:rPr>
              <w:t>earners consider the strengths and weaknesses of the classification of Schizophrenia using ICD-11.</w:t>
            </w:r>
          </w:p>
          <w:p w14:paraId="68FDC5CE" w14:textId="747B0563" w:rsidR="007A12DB" w:rsidRPr="00494EB9" w:rsidRDefault="007A12DB" w:rsidP="00494EB9">
            <w:pPr>
              <w:spacing w:before="120" w:after="120"/>
              <w:rPr>
                <w:rFonts w:ascii="Arial" w:hAnsi="Arial" w:cs="Arial"/>
                <w:sz w:val="20"/>
                <w:szCs w:val="20"/>
              </w:rPr>
            </w:pPr>
            <w:r w:rsidRPr="006545E4">
              <w:rPr>
                <w:rFonts w:ascii="Arial" w:hAnsi="Arial" w:cs="Arial"/>
                <w:b/>
                <w:bCs/>
                <w:sz w:val="20"/>
                <w:szCs w:val="20"/>
              </w:rPr>
              <w:t xml:space="preserve">Extension </w:t>
            </w:r>
            <w:r w:rsidR="00C5521A"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494EB9">
              <w:rPr>
                <w:rFonts w:ascii="Arial" w:hAnsi="Arial" w:cs="Arial"/>
                <w:sz w:val="20"/>
                <w:szCs w:val="20"/>
              </w:rPr>
              <w:t>l</w:t>
            </w:r>
            <w:r w:rsidRPr="006545E4">
              <w:rPr>
                <w:rFonts w:ascii="Arial" w:hAnsi="Arial" w:cs="Arial"/>
                <w:sz w:val="20"/>
                <w:szCs w:val="20"/>
              </w:rPr>
              <w:t xml:space="preserve">earners </w:t>
            </w:r>
            <w:r w:rsidR="005F1D09">
              <w:rPr>
                <w:rFonts w:ascii="Arial" w:hAnsi="Arial" w:cs="Arial"/>
                <w:sz w:val="20"/>
                <w:szCs w:val="20"/>
              </w:rPr>
              <w:t xml:space="preserve">think about </w:t>
            </w:r>
            <w:r w:rsidRPr="006545E4">
              <w:rPr>
                <w:rFonts w:ascii="Arial" w:hAnsi="Arial" w:cs="Arial"/>
                <w:sz w:val="20"/>
                <w:szCs w:val="20"/>
              </w:rPr>
              <w:t>how psychologists might investigate these symptoms and share their ideas and consider the methodological and ethical considerations in turn.</w:t>
            </w:r>
          </w:p>
          <w:p w14:paraId="00AE1CF3" w14:textId="24CA614C" w:rsidR="00C852DA" w:rsidRPr="00494EB9" w:rsidRDefault="007A12DB" w:rsidP="00494EB9">
            <w:pPr>
              <w:spacing w:before="120" w:after="120"/>
              <w:rPr>
                <w:rFonts w:ascii="Arial" w:hAnsi="Arial" w:cs="Arial"/>
                <w:color w:val="4B4B4B"/>
                <w:sz w:val="20"/>
                <w:szCs w:val="20"/>
                <w:lang w:val="en-US"/>
              </w:rPr>
            </w:pPr>
            <w:r w:rsidRPr="006545E4">
              <w:rPr>
                <w:rFonts w:ascii="Arial" w:hAnsi="Arial" w:cs="Arial"/>
                <w:color w:val="000000" w:themeColor="text1"/>
                <w:sz w:val="20"/>
                <w:szCs w:val="20"/>
              </w:rPr>
              <w:t xml:space="preserve">Introduce the </w:t>
            </w:r>
            <w:r w:rsidRPr="006545E4">
              <w:rPr>
                <w:rFonts w:ascii="Arial" w:hAnsi="Arial" w:cs="Arial"/>
                <w:sz w:val="20"/>
                <w:szCs w:val="20"/>
              </w:rPr>
              <w:t>research by Freeman available at</w:t>
            </w:r>
            <w:r w:rsidR="00C852DA">
              <w:rPr>
                <w:rFonts w:ascii="Arial" w:hAnsi="Arial" w:cs="Arial"/>
                <w:sz w:val="20"/>
                <w:szCs w:val="20"/>
                <w:lang w:val="en-US"/>
              </w:rPr>
              <w:t>:</w:t>
            </w:r>
            <w:r w:rsidR="00494EB9">
              <w:rPr>
                <w:rFonts w:ascii="Arial" w:hAnsi="Arial" w:cs="Arial"/>
                <w:sz w:val="20"/>
                <w:szCs w:val="20"/>
                <w:lang w:val="en-US"/>
              </w:rPr>
              <w:t xml:space="preserve"> </w:t>
            </w:r>
            <w:hyperlink r:id="rId189" w:history="1">
              <w:r w:rsidR="00494EB9" w:rsidRPr="00494EB9">
                <w:rPr>
                  <w:rStyle w:val="Hyperlink"/>
                  <w:rFonts w:ascii="Arial" w:hAnsi="Arial" w:cs="Arial"/>
                  <w:color w:val="4B4B4B"/>
                  <w:sz w:val="20"/>
                  <w:szCs w:val="20"/>
                  <w:lang w:val="en-US"/>
                </w:rPr>
                <w:t>https://drive.google.com/file/d/18GubSMUcZoA6N4s2FXdfC8ioL6-UjBd_/view?usp=sharing</w:t>
              </w:r>
            </w:hyperlink>
            <w:r w:rsidR="00C852DA" w:rsidRPr="00494EB9">
              <w:rPr>
                <w:rFonts w:ascii="Arial" w:hAnsi="Arial" w:cs="Arial"/>
                <w:color w:val="4B4B4B"/>
                <w:sz w:val="20"/>
                <w:szCs w:val="20"/>
                <w:lang w:val="en-US"/>
              </w:rPr>
              <w:t xml:space="preserve"> </w:t>
            </w:r>
          </w:p>
          <w:p w14:paraId="6A9A708F" w14:textId="7F5122FF" w:rsidR="007A12DB" w:rsidRPr="006545E4" w:rsidRDefault="007A12DB" w:rsidP="00494EB9">
            <w:pPr>
              <w:spacing w:before="120" w:after="120"/>
              <w:rPr>
                <w:rFonts w:ascii="Arial" w:hAnsi="Arial" w:cs="Arial"/>
                <w:color w:val="000000" w:themeColor="text1"/>
                <w:sz w:val="20"/>
                <w:szCs w:val="20"/>
              </w:rPr>
            </w:pPr>
            <w:r w:rsidRPr="006545E4">
              <w:rPr>
                <w:rFonts w:ascii="Arial" w:hAnsi="Arial" w:cs="Arial"/>
                <w:color w:val="000000" w:themeColor="text1"/>
                <w:sz w:val="20"/>
                <w:szCs w:val="20"/>
              </w:rPr>
              <w:t>on using virtual reality to assess symptoms of schizophrenia and scroll through to summarise the aim, sample, methodology, data collection tools and the findings in relation to psychosis.</w:t>
            </w:r>
          </w:p>
          <w:p w14:paraId="5B30CBF5" w14:textId="2ADD2709" w:rsidR="007A12DB" w:rsidRPr="006545E4" w:rsidRDefault="005F1D09" w:rsidP="00494EB9">
            <w:pPr>
              <w:spacing w:before="120"/>
              <w:rPr>
                <w:rFonts w:ascii="Arial" w:hAnsi="Arial" w:cs="Arial"/>
                <w:color w:val="000000" w:themeColor="text1"/>
                <w:sz w:val="20"/>
                <w:szCs w:val="20"/>
              </w:rPr>
            </w:pPr>
            <w:r>
              <w:rPr>
                <w:rFonts w:ascii="Arial" w:hAnsi="Arial" w:cs="Arial"/>
                <w:color w:val="000000" w:themeColor="text1"/>
                <w:sz w:val="20"/>
                <w:szCs w:val="20"/>
              </w:rPr>
              <w:t>L</w:t>
            </w:r>
            <w:r w:rsidR="007A12DB" w:rsidRPr="006545E4">
              <w:rPr>
                <w:rFonts w:ascii="Arial" w:hAnsi="Arial" w:cs="Arial"/>
                <w:color w:val="000000" w:themeColor="text1"/>
                <w:sz w:val="20"/>
                <w:szCs w:val="20"/>
              </w:rPr>
              <w:t>earners evaluate the research by Freeman against the following criteria:</w:t>
            </w:r>
          </w:p>
          <w:p w14:paraId="7A0D6D36" w14:textId="5FA079BA" w:rsidR="007A12DB" w:rsidRPr="006545E4" w:rsidRDefault="00A61B17" w:rsidP="00D072C3">
            <w:pPr>
              <w:numPr>
                <w:ilvl w:val="0"/>
                <w:numId w:val="31"/>
              </w:numPr>
              <w:rPr>
                <w:rFonts w:ascii="Arial" w:hAnsi="Arial" w:cs="Arial"/>
                <w:color w:val="000000" w:themeColor="text1"/>
                <w:sz w:val="20"/>
                <w:szCs w:val="20"/>
              </w:rPr>
            </w:pPr>
            <w:r>
              <w:rPr>
                <w:rFonts w:ascii="Arial" w:hAnsi="Arial" w:cs="Arial"/>
                <w:color w:val="000000" w:themeColor="text1"/>
                <w:sz w:val="20"/>
                <w:szCs w:val="20"/>
              </w:rPr>
              <w:t>u</w:t>
            </w:r>
            <w:r w:rsidR="007A12DB" w:rsidRPr="006545E4">
              <w:rPr>
                <w:rFonts w:ascii="Arial" w:hAnsi="Arial" w:cs="Arial"/>
                <w:color w:val="000000" w:themeColor="text1"/>
                <w:sz w:val="20"/>
                <w:szCs w:val="20"/>
              </w:rPr>
              <w:t>se of technical equipment</w:t>
            </w:r>
          </w:p>
          <w:p w14:paraId="7023B071" w14:textId="77777777" w:rsidR="007A12DB" w:rsidRPr="006545E4" w:rsidRDefault="007A12DB" w:rsidP="00D072C3">
            <w:pPr>
              <w:numPr>
                <w:ilvl w:val="0"/>
                <w:numId w:val="31"/>
              </w:numPr>
              <w:rPr>
                <w:rFonts w:ascii="Arial" w:hAnsi="Arial" w:cs="Arial"/>
                <w:color w:val="000000" w:themeColor="text1"/>
                <w:sz w:val="20"/>
                <w:szCs w:val="20"/>
              </w:rPr>
            </w:pPr>
            <w:r w:rsidRPr="006545E4">
              <w:rPr>
                <w:rFonts w:ascii="Arial" w:hAnsi="Arial" w:cs="Arial"/>
                <w:color w:val="000000" w:themeColor="text1"/>
                <w:sz w:val="20"/>
                <w:szCs w:val="20"/>
              </w:rPr>
              <w:t>Self-Reports</w:t>
            </w:r>
          </w:p>
          <w:p w14:paraId="2434DAC2" w14:textId="5CCB201F" w:rsidR="007A12DB" w:rsidRPr="006545E4" w:rsidRDefault="00A61B17" w:rsidP="00D072C3">
            <w:pPr>
              <w:numPr>
                <w:ilvl w:val="0"/>
                <w:numId w:val="31"/>
              </w:numPr>
              <w:rPr>
                <w:rFonts w:ascii="Arial" w:hAnsi="Arial" w:cs="Arial"/>
                <w:color w:val="000000" w:themeColor="text1"/>
                <w:sz w:val="20"/>
                <w:szCs w:val="20"/>
              </w:rPr>
            </w:pPr>
            <w:r>
              <w:rPr>
                <w:rFonts w:ascii="Arial" w:hAnsi="Arial" w:cs="Arial"/>
                <w:color w:val="000000" w:themeColor="text1"/>
                <w:sz w:val="20"/>
                <w:szCs w:val="20"/>
              </w:rPr>
              <w:t>m</w:t>
            </w:r>
            <w:r w:rsidR="007A12DB" w:rsidRPr="006545E4">
              <w:rPr>
                <w:rFonts w:ascii="Arial" w:hAnsi="Arial" w:cs="Arial"/>
                <w:color w:val="000000" w:themeColor="text1"/>
                <w:sz w:val="20"/>
                <w:szCs w:val="20"/>
              </w:rPr>
              <w:t>aking generalisations from their findings</w:t>
            </w:r>
          </w:p>
          <w:p w14:paraId="1AB91A1F" w14:textId="3D56239D" w:rsidR="007A12DB" w:rsidRPr="006545E4" w:rsidRDefault="00A61B17" w:rsidP="00D072C3">
            <w:pPr>
              <w:numPr>
                <w:ilvl w:val="0"/>
                <w:numId w:val="31"/>
              </w:numPr>
              <w:rPr>
                <w:rFonts w:ascii="Arial" w:hAnsi="Arial" w:cs="Arial"/>
                <w:color w:val="000000" w:themeColor="text1"/>
                <w:sz w:val="20"/>
                <w:szCs w:val="20"/>
              </w:rPr>
            </w:pPr>
            <w:r>
              <w:rPr>
                <w:rFonts w:ascii="Arial" w:hAnsi="Arial" w:cs="Arial"/>
                <w:color w:val="000000" w:themeColor="text1"/>
                <w:sz w:val="20"/>
                <w:szCs w:val="20"/>
              </w:rPr>
              <w:t>a</w:t>
            </w:r>
            <w:r w:rsidR="007A12DB" w:rsidRPr="006545E4">
              <w:rPr>
                <w:rFonts w:ascii="Arial" w:hAnsi="Arial" w:cs="Arial"/>
                <w:color w:val="000000" w:themeColor="text1"/>
                <w:sz w:val="20"/>
                <w:szCs w:val="20"/>
              </w:rPr>
              <w:t>pplications from their findings</w:t>
            </w:r>
          </w:p>
          <w:p w14:paraId="4A2BE257" w14:textId="51646FBA" w:rsidR="007A12DB" w:rsidRPr="006545E4" w:rsidRDefault="007A12DB" w:rsidP="00D072C3">
            <w:pPr>
              <w:numPr>
                <w:ilvl w:val="0"/>
                <w:numId w:val="31"/>
              </w:numPr>
              <w:rPr>
                <w:rFonts w:ascii="Arial" w:hAnsi="Arial" w:cs="Arial"/>
                <w:sz w:val="20"/>
                <w:szCs w:val="20"/>
              </w:rPr>
            </w:pPr>
            <w:r w:rsidRPr="006545E4">
              <w:rPr>
                <w:rFonts w:ascii="Arial" w:hAnsi="Arial" w:cs="Arial"/>
                <w:sz w:val="20"/>
                <w:szCs w:val="20"/>
              </w:rPr>
              <w:t>individual and situational explanations</w:t>
            </w:r>
          </w:p>
          <w:p w14:paraId="1096FD99" w14:textId="77777777" w:rsidR="007A12DB" w:rsidRPr="007A12DB" w:rsidRDefault="007A12DB" w:rsidP="00D072C3">
            <w:pPr>
              <w:numPr>
                <w:ilvl w:val="0"/>
                <w:numId w:val="31"/>
              </w:numPr>
              <w:rPr>
                <w:rFonts w:ascii="Arial" w:hAnsi="Arial" w:cs="Arial"/>
                <w:sz w:val="20"/>
                <w:szCs w:val="20"/>
              </w:rPr>
            </w:pPr>
            <w:r w:rsidRPr="007A12DB">
              <w:rPr>
                <w:rFonts w:ascii="Arial" w:hAnsi="Arial" w:cs="Arial"/>
                <w:sz w:val="20"/>
                <w:szCs w:val="20"/>
                <w:lang w:val="en-US"/>
              </w:rPr>
              <w:t xml:space="preserve">the use of </w:t>
            </w:r>
            <w:r w:rsidRPr="007A12DB">
              <w:rPr>
                <w:rFonts w:ascii="Arial" w:hAnsi="Arial" w:cs="Arial"/>
                <w:sz w:val="20"/>
                <w:szCs w:val="20"/>
              </w:rPr>
              <w:t>case studies</w:t>
            </w:r>
          </w:p>
          <w:p w14:paraId="0B8B8FD5" w14:textId="77777777" w:rsidR="007A12DB" w:rsidRPr="007A12DB" w:rsidRDefault="007A12DB" w:rsidP="00494EB9">
            <w:pPr>
              <w:spacing w:before="120" w:after="120"/>
              <w:rPr>
                <w:rFonts w:ascii="Arial" w:hAnsi="Arial" w:cs="Arial"/>
                <w:color w:val="000000" w:themeColor="text1"/>
                <w:sz w:val="20"/>
                <w:szCs w:val="20"/>
              </w:rPr>
            </w:pPr>
            <w:r w:rsidRPr="007A12DB">
              <w:rPr>
                <w:rFonts w:ascii="Arial" w:hAnsi="Arial" w:cs="Arial"/>
                <w:color w:val="000000" w:themeColor="text1"/>
                <w:sz w:val="20"/>
                <w:szCs w:val="20"/>
              </w:rPr>
              <w:t>Learners</w:t>
            </w:r>
            <w:r w:rsidRPr="007A12DB">
              <w:rPr>
                <w:rFonts w:ascii="Arial" w:hAnsi="Arial" w:cs="Arial"/>
                <w:color w:val="000000" w:themeColor="text1"/>
                <w:sz w:val="20"/>
                <w:szCs w:val="20"/>
                <w:lang w:val="en-US"/>
              </w:rPr>
              <w:t xml:space="preserve"> recall</w:t>
            </w:r>
            <w:r w:rsidRPr="007A12DB">
              <w:rPr>
                <w:rFonts w:ascii="Arial" w:hAnsi="Arial" w:cs="Arial"/>
                <w:color w:val="000000" w:themeColor="text1"/>
                <w:sz w:val="20"/>
                <w:szCs w:val="20"/>
              </w:rPr>
              <w:t xml:space="preserve"> </w:t>
            </w:r>
            <w:r w:rsidRPr="007A12DB">
              <w:rPr>
                <w:rFonts w:ascii="Arial" w:hAnsi="Arial" w:cs="Arial"/>
                <w:color w:val="000000" w:themeColor="text1"/>
                <w:sz w:val="20"/>
                <w:szCs w:val="20"/>
                <w:lang w:val="en-US"/>
              </w:rPr>
              <w:t xml:space="preserve">issues relating to the </w:t>
            </w:r>
            <w:r w:rsidRPr="007A12DB">
              <w:rPr>
                <w:rFonts w:ascii="Arial" w:hAnsi="Arial" w:cs="Arial"/>
                <w:color w:val="000000" w:themeColor="text1"/>
                <w:sz w:val="20"/>
                <w:szCs w:val="20"/>
              </w:rPr>
              <w:t>idiographic versus nomothetic</w:t>
            </w:r>
            <w:r w:rsidRPr="007A12DB">
              <w:rPr>
                <w:rFonts w:ascii="Arial" w:hAnsi="Arial" w:cs="Arial"/>
                <w:color w:val="000000" w:themeColor="text1"/>
                <w:sz w:val="20"/>
                <w:szCs w:val="20"/>
                <w:lang w:val="en-US"/>
              </w:rPr>
              <w:t xml:space="preserve"> debate and identify which research covered so far falls within each type.</w:t>
            </w:r>
          </w:p>
          <w:p w14:paraId="0419892B" w14:textId="74AFAEE7" w:rsidR="007A12DB" w:rsidRPr="007A12DB" w:rsidRDefault="007A12DB" w:rsidP="00494EB9">
            <w:pPr>
              <w:spacing w:before="120" w:after="120"/>
              <w:rPr>
                <w:rFonts w:ascii="Arial" w:hAnsi="Arial" w:cs="Arial"/>
                <w:sz w:val="20"/>
                <w:szCs w:val="20"/>
              </w:rPr>
            </w:pPr>
            <w:r w:rsidRPr="007A12DB">
              <w:rPr>
                <w:rFonts w:ascii="Arial" w:hAnsi="Arial" w:cs="Arial"/>
                <w:sz w:val="20"/>
                <w:szCs w:val="20"/>
              </w:rPr>
              <w:t>Recommend learners watch relevant films</w:t>
            </w:r>
            <w:r w:rsidR="00262E37">
              <w:rPr>
                <w:rFonts w:ascii="Arial" w:hAnsi="Arial" w:cs="Arial"/>
                <w:sz w:val="20"/>
                <w:szCs w:val="20"/>
              </w:rPr>
              <w:t>, for example,</w:t>
            </w:r>
            <w:r w:rsidRPr="007A12DB">
              <w:rPr>
                <w:rFonts w:ascii="Arial" w:hAnsi="Arial" w:cs="Arial"/>
                <w:sz w:val="20"/>
                <w:szCs w:val="20"/>
              </w:rPr>
              <w:t xml:space="preserve"> </w:t>
            </w:r>
            <w:r w:rsidRPr="007307B1">
              <w:rPr>
                <w:rFonts w:ascii="Arial" w:hAnsi="Arial" w:cs="Arial"/>
                <w:i/>
                <w:sz w:val="20"/>
                <w:szCs w:val="20"/>
              </w:rPr>
              <w:t>A Beautiful Mind</w:t>
            </w:r>
            <w:r w:rsidRPr="007A12DB">
              <w:rPr>
                <w:rFonts w:ascii="Arial" w:hAnsi="Arial" w:cs="Arial"/>
                <w:sz w:val="20"/>
                <w:szCs w:val="20"/>
              </w:rPr>
              <w:t>, or any other</w:t>
            </w:r>
            <w:r w:rsidR="00BD4968">
              <w:rPr>
                <w:rFonts w:ascii="Arial" w:hAnsi="Arial" w:cs="Arial"/>
                <w:sz w:val="20"/>
                <w:szCs w:val="20"/>
              </w:rPr>
              <w:t xml:space="preserve">. </w:t>
            </w:r>
            <w:r w:rsidR="00BD4968" w:rsidRPr="007A12DB">
              <w:rPr>
                <w:rFonts w:ascii="Arial" w:hAnsi="Arial" w:cs="Arial"/>
                <w:b/>
                <w:bCs/>
                <w:sz w:val="20"/>
                <w:szCs w:val="20"/>
              </w:rPr>
              <w:t>(I)</w:t>
            </w:r>
          </w:p>
          <w:p w14:paraId="7656DE45" w14:textId="7F089658" w:rsidR="007A12DB" w:rsidRDefault="005F1D09" w:rsidP="00494EB9">
            <w:pPr>
              <w:spacing w:before="120" w:after="120"/>
              <w:rPr>
                <w:rFonts w:ascii="Arial" w:hAnsi="Arial" w:cs="Arial"/>
                <w:b/>
                <w:bCs/>
                <w:sz w:val="20"/>
                <w:szCs w:val="20"/>
              </w:rPr>
            </w:pPr>
            <w:r>
              <w:rPr>
                <w:rFonts w:ascii="Arial" w:hAnsi="Arial" w:cs="Arial"/>
                <w:sz w:val="20"/>
                <w:szCs w:val="20"/>
              </w:rPr>
              <w:t>L</w:t>
            </w:r>
            <w:r w:rsidR="007A12DB" w:rsidRPr="007A12DB">
              <w:rPr>
                <w:rFonts w:ascii="Arial" w:hAnsi="Arial" w:cs="Arial"/>
                <w:sz w:val="20"/>
                <w:szCs w:val="20"/>
              </w:rPr>
              <w:t xml:space="preserve">earners use </w:t>
            </w:r>
            <w:r w:rsidR="00237B4C">
              <w:rPr>
                <w:rFonts w:ascii="Arial" w:hAnsi="Arial" w:cs="Arial"/>
                <w:sz w:val="20"/>
                <w:szCs w:val="20"/>
              </w:rPr>
              <w:t>S</w:t>
            </w:r>
            <w:r w:rsidR="007A12DB" w:rsidRPr="007A12DB">
              <w:rPr>
                <w:rFonts w:ascii="Arial" w:hAnsi="Arial" w:cs="Arial"/>
                <w:sz w:val="20"/>
                <w:szCs w:val="20"/>
              </w:rPr>
              <w:t xml:space="preserve">pecimen Paper 4 to create examination questions on the Freeman et al study and swap within the classroom. </w:t>
            </w:r>
            <w:r w:rsidR="00BD4968" w:rsidRPr="007A12DB">
              <w:rPr>
                <w:rFonts w:ascii="Arial" w:hAnsi="Arial" w:cs="Arial"/>
                <w:b/>
                <w:bCs/>
                <w:sz w:val="20"/>
                <w:szCs w:val="20"/>
              </w:rPr>
              <w:t>(F)</w:t>
            </w:r>
          </w:p>
          <w:p w14:paraId="1013C582" w14:textId="516975A7" w:rsidR="00EF6CF5" w:rsidRPr="007A12DB" w:rsidRDefault="005F605A" w:rsidP="00494EB9">
            <w:pPr>
              <w:spacing w:before="120"/>
              <w:rPr>
                <w:rFonts w:ascii="Arial" w:hAnsi="Arial" w:cs="Arial"/>
                <w:sz w:val="20"/>
                <w:szCs w:val="20"/>
              </w:rPr>
            </w:pPr>
            <w:r>
              <w:rPr>
                <w:rFonts w:ascii="Arial" w:hAnsi="Arial" w:cs="Arial"/>
                <w:b/>
                <w:bCs/>
                <w:color w:val="202124"/>
                <w:sz w:val="20"/>
                <w:szCs w:val="20"/>
                <w:shd w:val="clear" w:color="auto" w:fill="FFFFFF"/>
                <w:lang w:val="en-US"/>
              </w:rPr>
              <w:t>SDG 3</w:t>
            </w:r>
          </w:p>
        </w:tc>
      </w:tr>
      <w:tr w:rsidR="007A12DB" w:rsidRPr="007A12DB" w14:paraId="0F4FC05A"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21C7FA64" w14:textId="077CA2DC" w:rsidR="007A12DB" w:rsidRPr="00F43A25" w:rsidRDefault="007A12DB" w:rsidP="00C640FC">
            <w:pPr>
              <w:rPr>
                <w:rFonts w:ascii="Arial" w:hAnsi="Arial" w:cs="Arial"/>
                <w:sz w:val="20"/>
                <w:szCs w:val="20"/>
              </w:rPr>
            </w:pPr>
            <w:r w:rsidRPr="00F43A25">
              <w:rPr>
                <w:rFonts w:ascii="Arial" w:hAnsi="Arial" w:cs="Arial"/>
                <w:sz w:val="20"/>
                <w:szCs w:val="20"/>
                <w:lang w:val="en-US"/>
              </w:rPr>
              <w:t xml:space="preserve">1.1 </w:t>
            </w:r>
            <w:r w:rsidRPr="00F43A25">
              <w:rPr>
                <w:rFonts w:ascii="Arial" w:hAnsi="Arial" w:cs="Arial"/>
                <w:sz w:val="20"/>
                <w:szCs w:val="20"/>
              </w:rPr>
              <w:t>Schizophrenia</w:t>
            </w:r>
          </w:p>
          <w:p w14:paraId="76FE86FC" w14:textId="5636DB7C" w:rsidR="007A12DB" w:rsidRDefault="007A12DB" w:rsidP="00C640FC">
            <w:pPr>
              <w:spacing w:before="120"/>
              <w:rPr>
                <w:rFonts w:ascii="Arial" w:hAnsi="Arial" w:cs="Arial"/>
                <w:sz w:val="20"/>
                <w:szCs w:val="20"/>
              </w:rPr>
            </w:pPr>
            <w:r w:rsidRPr="007A12DB">
              <w:rPr>
                <w:rFonts w:ascii="Arial" w:hAnsi="Arial" w:cs="Arial"/>
                <w:sz w:val="20"/>
                <w:szCs w:val="20"/>
              </w:rPr>
              <w:lastRenderedPageBreak/>
              <w:t xml:space="preserve">1.1.2 Explanations of </w:t>
            </w:r>
            <w:r w:rsidR="005F530C">
              <w:rPr>
                <w:rFonts w:ascii="Arial" w:hAnsi="Arial" w:cs="Arial"/>
                <w:sz w:val="20"/>
                <w:szCs w:val="20"/>
              </w:rPr>
              <w:t>s</w:t>
            </w:r>
            <w:r w:rsidRPr="007A12DB">
              <w:rPr>
                <w:rFonts w:ascii="Arial" w:hAnsi="Arial" w:cs="Arial"/>
                <w:sz w:val="20"/>
                <w:szCs w:val="20"/>
              </w:rPr>
              <w:t>chizophrenia</w:t>
            </w:r>
          </w:p>
          <w:p w14:paraId="0F6BD04E" w14:textId="77777777" w:rsidR="00BD4968" w:rsidRPr="007A12DB" w:rsidRDefault="00BD4968" w:rsidP="00C640FC">
            <w:pPr>
              <w:spacing w:before="120"/>
              <w:rPr>
                <w:rFonts w:ascii="Arial" w:hAnsi="Arial" w:cs="Arial"/>
                <w:b/>
                <w:bCs/>
                <w:color w:val="E21951"/>
                <w:sz w:val="20"/>
                <w:szCs w:val="20"/>
              </w:rPr>
            </w:pPr>
            <w:r w:rsidRPr="007A12DB">
              <w:rPr>
                <w:rFonts w:ascii="Arial" w:hAnsi="Arial" w:cs="Arial"/>
                <w:b/>
                <w:bCs/>
                <w:color w:val="E21951"/>
                <w:sz w:val="20"/>
                <w:szCs w:val="20"/>
              </w:rPr>
              <w:t>KC1</w:t>
            </w:r>
          </w:p>
          <w:p w14:paraId="36230858" w14:textId="77777777" w:rsidR="00BD4968" w:rsidRPr="007A12DB" w:rsidRDefault="00BD4968" w:rsidP="00C640FC">
            <w:pPr>
              <w:spacing w:before="120"/>
              <w:rPr>
                <w:rFonts w:ascii="Arial" w:hAnsi="Arial" w:cs="Arial"/>
                <w:b/>
                <w:bCs/>
                <w:color w:val="E21951"/>
                <w:sz w:val="20"/>
                <w:szCs w:val="20"/>
              </w:rPr>
            </w:pPr>
            <w:r w:rsidRPr="007A12DB">
              <w:rPr>
                <w:rFonts w:ascii="Arial" w:hAnsi="Arial" w:cs="Arial"/>
                <w:b/>
                <w:bCs/>
                <w:color w:val="E21951"/>
                <w:sz w:val="20"/>
                <w:szCs w:val="20"/>
              </w:rPr>
              <w:t>KC3</w:t>
            </w:r>
          </w:p>
          <w:p w14:paraId="0FDD8DDF" w14:textId="3B5F77C6" w:rsidR="00BD4968" w:rsidRPr="007A12DB" w:rsidRDefault="00BD4968" w:rsidP="00C640FC">
            <w:pPr>
              <w:spacing w:before="120"/>
              <w:rPr>
                <w:rFonts w:ascii="Arial" w:hAnsi="Arial" w:cs="Arial"/>
                <w:sz w:val="20"/>
                <w:szCs w:val="20"/>
              </w:rPr>
            </w:pPr>
            <w:r w:rsidRPr="007A12DB">
              <w:rPr>
                <w:rFonts w:ascii="Arial" w:hAnsi="Arial" w:cs="Arial"/>
                <w:b/>
                <w:bCs/>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419858B0" w14:textId="77777777" w:rsidR="007A12DB" w:rsidRPr="007A12DB" w:rsidRDefault="007A12DB" w:rsidP="007A12DB">
            <w:pPr>
              <w:rPr>
                <w:rFonts w:ascii="Arial" w:hAnsi="Arial" w:cs="Arial"/>
                <w:sz w:val="20"/>
                <w:szCs w:val="20"/>
              </w:rPr>
            </w:pPr>
          </w:p>
        </w:tc>
        <w:tc>
          <w:tcPr>
            <w:tcW w:w="10200" w:type="dxa"/>
            <w:tcBorders>
              <w:top w:val="single" w:sz="4" w:space="0" w:color="E21951"/>
              <w:left w:val="single" w:sz="4" w:space="0" w:color="E21951"/>
              <w:bottom w:val="single" w:sz="4" w:space="0" w:color="E21951"/>
              <w:right w:val="single" w:sz="4" w:space="0" w:color="E21951"/>
            </w:tcBorders>
          </w:tcPr>
          <w:p w14:paraId="0C8F2604" w14:textId="4B2E78B1" w:rsidR="007A12DB" w:rsidRPr="006545E4" w:rsidRDefault="00313972" w:rsidP="000B592B">
            <w:pPr>
              <w:autoSpaceDE w:val="0"/>
              <w:autoSpaceDN w:val="0"/>
              <w:adjustRightInd w:val="0"/>
              <w:spacing w:after="120"/>
              <w:rPr>
                <w:rFonts w:ascii="Arial" w:hAnsi="Arial" w:cs="Arial"/>
                <w:color w:val="000000"/>
                <w:sz w:val="20"/>
                <w:szCs w:val="20"/>
                <w:lang w:val="en-US"/>
              </w:rPr>
            </w:pPr>
            <w:r>
              <w:rPr>
                <w:rFonts w:ascii="Arial" w:hAnsi="Arial" w:cs="Arial"/>
                <w:color w:val="000000"/>
                <w:sz w:val="20"/>
                <w:szCs w:val="20"/>
                <w:lang w:val="en-US"/>
              </w:rPr>
              <w:t>L</w:t>
            </w:r>
            <w:r w:rsidR="007A12DB" w:rsidRPr="006545E4">
              <w:rPr>
                <w:rFonts w:ascii="Arial" w:hAnsi="Arial" w:cs="Arial"/>
                <w:color w:val="000000"/>
                <w:sz w:val="20"/>
                <w:szCs w:val="20"/>
                <w:lang w:val="en-US"/>
              </w:rPr>
              <w:t>earners respond to the evidence captured in the worksheet on genetic evidence at</w:t>
            </w:r>
            <w:r w:rsidR="007307B1">
              <w:rPr>
                <w:rFonts w:ascii="Arial" w:hAnsi="Arial" w:cs="Arial"/>
                <w:color w:val="000000"/>
                <w:sz w:val="20"/>
                <w:szCs w:val="20"/>
                <w:lang w:val="en-US"/>
              </w:rPr>
              <w:t>:</w:t>
            </w:r>
            <w:r w:rsidR="007A12DB" w:rsidRPr="006545E4">
              <w:rPr>
                <w:rFonts w:ascii="Arial" w:hAnsi="Arial" w:cs="Arial"/>
                <w:color w:val="000000"/>
                <w:sz w:val="20"/>
                <w:szCs w:val="20"/>
                <w:lang w:val="en-US"/>
              </w:rPr>
              <w:t xml:space="preserve"> </w:t>
            </w:r>
            <w:hyperlink r:id="rId190" w:history="1">
              <w:r w:rsidR="007A12DB" w:rsidRPr="000B592B">
                <w:rPr>
                  <w:rFonts w:ascii="Arial" w:hAnsi="Arial" w:cs="Arial"/>
                  <w:color w:val="4B4B4B"/>
                  <w:sz w:val="20"/>
                  <w:szCs w:val="20"/>
                  <w:u w:val="single"/>
                  <w:lang w:val="en-US"/>
                </w:rPr>
                <w:t>http://psychlotron.org.uk/resources/abnormal/AQA_A2_abnorm_schizgenetic.pdf</w:t>
              </w:r>
            </w:hyperlink>
            <w:r w:rsidR="007A12DB" w:rsidRPr="000B592B">
              <w:rPr>
                <w:rFonts w:ascii="Arial" w:hAnsi="Arial" w:cs="Arial"/>
                <w:color w:val="4B4B4B"/>
                <w:sz w:val="20"/>
                <w:szCs w:val="20"/>
                <w:lang w:val="en-US"/>
              </w:rPr>
              <w:t xml:space="preserve"> </w:t>
            </w:r>
            <w:r w:rsidR="007A12DB" w:rsidRPr="006545E4">
              <w:rPr>
                <w:rFonts w:ascii="Arial" w:hAnsi="Arial" w:cs="Arial"/>
                <w:color w:val="000000"/>
                <w:sz w:val="20"/>
                <w:szCs w:val="20"/>
                <w:lang w:val="en-US"/>
              </w:rPr>
              <w:t>for schizophrenia.</w:t>
            </w:r>
            <w:r w:rsidR="00BD4968" w:rsidRPr="006545E4">
              <w:rPr>
                <w:rFonts w:ascii="Arial" w:hAnsi="Arial" w:cs="Arial"/>
                <w:b/>
                <w:color w:val="000000"/>
                <w:sz w:val="20"/>
                <w:szCs w:val="20"/>
                <w:lang w:val="en-US"/>
              </w:rPr>
              <w:t xml:space="preserve"> (I</w:t>
            </w:r>
            <w:r w:rsidR="00BD4968">
              <w:rPr>
                <w:rFonts w:ascii="Arial" w:hAnsi="Arial" w:cs="Arial"/>
                <w:b/>
                <w:color w:val="000000"/>
                <w:sz w:val="20"/>
                <w:szCs w:val="20"/>
                <w:lang w:val="en-US"/>
              </w:rPr>
              <w:t>)(</w:t>
            </w:r>
            <w:r w:rsidR="00BD4968" w:rsidRPr="006545E4">
              <w:rPr>
                <w:rFonts w:ascii="Arial" w:hAnsi="Arial" w:cs="Arial"/>
                <w:b/>
                <w:color w:val="000000"/>
                <w:sz w:val="20"/>
                <w:szCs w:val="20"/>
                <w:lang w:val="en-US"/>
              </w:rPr>
              <w:t>F)</w:t>
            </w:r>
          </w:p>
          <w:p w14:paraId="4F4C9C49" w14:textId="50D8FE82" w:rsidR="007A12DB" w:rsidRPr="006545E4" w:rsidRDefault="00195645" w:rsidP="000B592B">
            <w:pPr>
              <w:autoSpaceDE w:val="0"/>
              <w:autoSpaceDN w:val="0"/>
              <w:adjustRightInd w:val="0"/>
              <w:spacing w:before="120" w:after="120"/>
              <w:rPr>
                <w:rFonts w:ascii="Arial" w:hAnsi="Arial" w:cs="Arial"/>
                <w:color w:val="4A4A4A"/>
                <w:sz w:val="20"/>
                <w:szCs w:val="20"/>
                <w:u w:val="single"/>
                <w:lang w:val="en-US"/>
              </w:rPr>
            </w:pPr>
            <w:r w:rsidRPr="00195645">
              <w:rPr>
                <w:rFonts w:ascii="Arial" w:hAnsi="Arial" w:cs="Arial"/>
                <w:b/>
                <w:bCs/>
                <w:color w:val="000000"/>
                <w:sz w:val="20"/>
                <w:szCs w:val="20"/>
                <w:lang w:val="en-US"/>
              </w:rPr>
              <w:lastRenderedPageBreak/>
              <w:t xml:space="preserve">Extension </w:t>
            </w:r>
            <w:r w:rsidR="00E32259">
              <w:rPr>
                <w:rFonts w:ascii="Arial" w:hAnsi="Arial" w:cs="Arial"/>
                <w:b/>
                <w:bCs/>
                <w:color w:val="000000"/>
                <w:sz w:val="20"/>
                <w:szCs w:val="20"/>
                <w:lang w:val="en-US"/>
              </w:rPr>
              <w:t>a</w:t>
            </w:r>
            <w:r w:rsidRPr="00195645">
              <w:rPr>
                <w:rFonts w:ascii="Arial" w:hAnsi="Arial" w:cs="Arial"/>
                <w:b/>
                <w:bCs/>
                <w:color w:val="000000"/>
                <w:sz w:val="20"/>
                <w:szCs w:val="20"/>
                <w:lang w:val="en-US"/>
              </w:rPr>
              <w:t>ctivity</w:t>
            </w:r>
            <w:r w:rsidR="008E7857">
              <w:rPr>
                <w:rFonts w:ascii="Arial" w:hAnsi="Arial" w:cs="Arial"/>
                <w:b/>
                <w:bCs/>
                <w:color w:val="000000"/>
                <w:sz w:val="20"/>
                <w:szCs w:val="20"/>
                <w:lang w:val="en-US"/>
              </w:rPr>
              <w:t xml:space="preserve"> (optional)</w:t>
            </w:r>
            <w:r w:rsidRPr="00195645">
              <w:rPr>
                <w:rFonts w:ascii="Arial" w:hAnsi="Arial" w:cs="Arial"/>
                <w:b/>
                <w:bCs/>
                <w:color w:val="000000"/>
                <w:sz w:val="20"/>
                <w:szCs w:val="20"/>
                <w:lang w:val="en-US"/>
              </w:rPr>
              <w:t>:</w:t>
            </w:r>
            <w:r>
              <w:rPr>
                <w:rFonts w:ascii="Arial" w:hAnsi="Arial" w:cs="Arial"/>
                <w:color w:val="000000"/>
                <w:sz w:val="20"/>
                <w:szCs w:val="20"/>
                <w:lang w:val="en-US"/>
              </w:rPr>
              <w:t xml:space="preserve"> </w:t>
            </w:r>
            <w:r w:rsidR="000B592B">
              <w:rPr>
                <w:rFonts w:ascii="Arial" w:hAnsi="Arial" w:cs="Arial"/>
                <w:color w:val="000000"/>
                <w:sz w:val="20"/>
                <w:szCs w:val="20"/>
                <w:lang w:val="en-US"/>
              </w:rPr>
              <w:t>r</w:t>
            </w:r>
            <w:r w:rsidR="007A12DB" w:rsidRPr="006545E4">
              <w:rPr>
                <w:rFonts w:ascii="Arial" w:hAnsi="Arial" w:cs="Arial"/>
                <w:color w:val="000000"/>
                <w:sz w:val="20"/>
                <w:szCs w:val="20"/>
                <w:lang w:val="en-US"/>
              </w:rPr>
              <w:t xml:space="preserve">efer learners to </w:t>
            </w:r>
            <w:r>
              <w:rPr>
                <w:rFonts w:ascii="Arial" w:hAnsi="Arial" w:cs="Arial"/>
                <w:color w:val="000000"/>
                <w:sz w:val="20"/>
                <w:szCs w:val="20"/>
                <w:lang w:val="en-US"/>
              </w:rPr>
              <w:t>some</w:t>
            </w:r>
            <w:r w:rsidR="007A12DB" w:rsidRPr="006545E4">
              <w:rPr>
                <w:rFonts w:ascii="Arial" w:hAnsi="Arial" w:cs="Arial"/>
                <w:color w:val="000000"/>
                <w:sz w:val="20"/>
                <w:szCs w:val="20"/>
                <w:lang w:val="en-US"/>
              </w:rPr>
              <w:t xml:space="preserve"> research </w:t>
            </w:r>
            <w:r>
              <w:rPr>
                <w:rFonts w:ascii="Arial" w:hAnsi="Arial" w:cs="Arial"/>
                <w:color w:val="000000"/>
                <w:sz w:val="20"/>
                <w:szCs w:val="20"/>
                <w:lang w:val="en-US"/>
              </w:rPr>
              <w:t xml:space="preserve">on the biological/genetic </w:t>
            </w:r>
            <w:r w:rsidR="008E7857">
              <w:rPr>
                <w:rFonts w:ascii="Arial" w:hAnsi="Arial" w:cs="Arial"/>
                <w:color w:val="000000"/>
                <w:sz w:val="20"/>
                <w:szCs w:val="20"/>
                <w:lang w:val="en-US"/>
              </w:rPr>
              <w:t>explanation</w:t>
            </w:r>
            <w:r w:rsidR="007A12DB" w:rsidRPr="006545E4">
              <w:rPr>
                <w:rFonts w:ascii="Arial" w:hAnsi="Arial" w:cs="Arial"/>
                <w:color w:val="000000"/>
                <w:sz w:val="20"/>
                <w:szCs w:val="20"/>
                <w:lang w:val="en-US"/>
              </w:rPr>
              <w:t xml:space="preserve"> available at</w:t>
            </w:r>
            <w:r w:rsidR="007307B1">
              <w:rPr>
                <w:rFonts w:ascii="Arial" w:hAnsi="Arial" w:cs="Arial"/>
                <w:color w:val="000000"/>
                <w:sz w:val="20"/>
                <w:szCs w:val="20"/>
                <w:lang w:val="en-US"/>
              </w:rPr>
              <w:t>:</w:t>
            </w:r>
            <w:r w:rsidR="007A12DB" w:rsidRPr="006545E4">
              <w:rPr>
                <w:rFonts w:ascii="Arial" w:hAnsi="Arial" w:cs="Arial"/>
                <w:color w:val="000000"/>
                <w:sz w:val="20"/>
                <w:szCs w:val="20"/>
                <w:lang w:val="en-US"/>
              </w:rPr>
              <w:t xml:space="preserve"> </w:t>
            </w:r>
            <w:hyperlink r:id="rId191" w:history="1">
              <w:r w:rsidR="000B592B" w:rsidRPr="000B592B">
                <w:rPr>
                  <w:rStyle w:val="Hyperlink"/>
                  <w:rFonts w:ascii="Arial" w:hAnsi="Arial" w:cs="Arial"/>
                  <w:color w:val="4B4B4B"/>
                  <w:sz w:val="20"/>
                  <w:szCs w:val="20"/>
                  <w:lang w:val="en-US"/>
                </w:rPr>
                <w:t>www.psychyogi.org/gottesman-and-shields-1972-biological/</w:t>
              </w:r>
            </w:hyperlink>
            <w:r w:rsidR="007A12DB" w:rsidRPr="006545E4">
              <w:rPr>
                <w:rFonts w:ascii="Arial" w:hAnsi="Arial" w:cs="Arial"/>
                <w:color w:val="000000"/>
                <w:sz w:val="20"/>
                <w:szCs w:val="20"/>
                <w:lang w:val="en-US"/>
              </w:rPr>
              <w:t xml:space="preserve"> and ask them to record the key elements of the aim, sample, method, data collection tools, results and conclusions and evaluate the study in relation to one evaluative issue and determinism.</w:t>
            </w:r>
            <w:r w:rsidR="00BD4968" w:rsidRPr="006545E4">
              <w:rPr>
                <w:rFonts w:ascii="Arial" w:hAnsi="Arial" w:cs="Arial"/>
                <w:b/>
                <w:bCs/>
                <w:color w:val="000000"/>
                <w:sz w:val="20"/>
                <w:szCs w:val="20"/>
                <w:lang w:val="en-US"/>
              </w:rPr>
              <w:t xml:space="preserve"> (I)</w:t>
            </w:r>
          </w:p>
          <w:p w14:paraId="31FEEE3B" w14:textId="2FA8A3C2" w:rsidR="007A12DB" w:rsidRPr="000B592B" w:rsidRDefault="007A12DB" w:rsidP="000B592B">
            <w:pPr>
              <w:spacing w:before="120" w:after="120"/>
              <w:rPr>
                <w:rFonts w:ascii="Arial" w:hAnsi="Arial" w:cs="Arial"/>
                <w:color w:val="4B4B4B"/>
                <w:sz w:val="20"/>
                <w:szCs w:val="20"/>
              </w:rPr>
            </w:pPr>
            <w:r w:rsidRPr="006545E4">
              <w:rPr>
                <w:rFonts w:ascii="Arial" w:hAnsi="Arial" w:cs="Arial"/>
                <w:sz w:val="20"/>
                <w:szCs w:val="20"/>
              </w:rPr>
              <w:t>Progress through a presentation on the Dopamine Hypothesis available at</w:t>
            </w:r>
            <w:r w:rsidR="007307B1">
              <w:rPr>
                <w:rFonts w:ascii="Arial" w:hAnsi="Arial" w:cs="Arial"/>
                <w:sz w:val="20"/>
                <w:szCs w:val="20"/>
              </w:rPr>
              <w:t>:</w:t>
            </w:r>
            <w:r w:rsidRPr="006545E4">
              <w:rPr>
                <w:rFonts w:ascii="Arial" w:hAnsi="Arial" w:cs="Arial"/>
                <w:sz w:val="20"/>
                <w:szCs w:val="20"/>
              </w:rPr>
              <w:t xml:space="preserve"> </w:t>
            </w:r>
            <w:hyperlink r:id="rId192" w:history="1">
              <w:r w:rsidRPr="000B592B">
                <w:rPr>
                  <w:rFonts w:ascii="Arial" w:hAnsi="Arial" w:cs="Arial"/>
                  <w:color w:val="4B4B4B"/>
                  <w:sz w:val="20"/>
                  <w:szCs w:val="20"/>
                  <w:u w:val="single"/>
                </w:rPr>
                <w:t>https://docs.google.com/presentation/d/1GzUmWnT8VeNwyIXKlxdsi6M0KkfuyAyA/edit?rtpof=true&amp;sd=true</w:t>
              </w:r>
            </w:hyperlink>
          </w:p>
          <w:p w14:paraId="32E9BC6E" w14:textId="66AD73D9" w:rsidR="007A12DB" w:rsidRDefault="007A12DB" w:rsidP="000B592B">
            <w:pPr>
              <w:spacing w:before="120" w:after="120"/>
              <w:rPr>
                <w:rFonts w:ascii="Arial" w:hAnsi="Arial" w:cs="Arial"/>
                <w:sz w:val="20"/>
                <w:szCs w:val="20"/>
                <w:lang w:val="en-US"/>
              </w:rPr>
            </w:pPr>
            <w:r w:rsidRPr="006545E4">
              <w:rPr>
                <w:rFonts w:ascii="Arial" w:hAnsi="Arial" w:cs="Arial"/>
                <w:sz w:val="20"/>
                <w:szCs w:val="20"/>
              </w:rPr>
              <w:t>Two worksheets that can be used to consolidate the learning in this section can be accessed</w:t>
            </w:r>
            <w:r w:rsidR="0095614D">
              <w:rPr>
                <w:rFonts w:ascii="Arial" w:hAnsi="Arial" w:cs="Arial"/>
                <w:sz w:val="20"/>
                <w:szCs w:val="20"/>
                <w:lang w:val="en-US"/>
              </w:rPr>
              <w:t xml:space="preserve"> at:</w:t>
            </w:r>
          </w:p>
          <w:p w14:paraId="44F99864" w14:textId="74D3FB6D" w:rsidR="0095614D" w:rsidRPr="000B592B" w:rsidRDefault="000C517A" w:rsidP="000B592B">
            <w:pPr>
              <w:spacing w:before="120" w:after="120"/>
              <w:rPr>
                <w:rFonts w:ascii="Arial" w:hAnsi="Arial" w:cs="Arial"/>
                <w:color w:val="4B4B4B"/>
                <w:sz w:val="20"/>
                <w:szCs w:val="20"/>
                <w:lang w:val="en-US"/>
              </w:rPr>
            </w:pPr>
            <w:hyperlink r:id="rId193" w:history="1">
              <w:r w:rsidR="0095614D" w:rsidRPr="000B592B">
                <w:rPr>
                  <w:rStyle w:val="Hyperlink"/>
                  <w:rFonts w:ascii="Arial" w:hAnsi="Arial" w:cs="Arial"/>
                  <w:color w:val="4B4B4B"/>
                  <w:sz w:val="20"/>
                  <w:szCs w:val="20"/>
                  <w:lang w:val="en-US"/>
                </w:rPr>
                <w:t>https://drive.google.com/file/d/1j5izE4nP4QlBlzb-N1DX52VLX9KFYY6i/view?usp=sharing</w:t>
              </w:r>
            </w:hyperlink>
          </w:p>
          <w:p w14:paraId="2B029689" w14:textId="7CD5C087" w:rsidR="0095614D" w:rsidRPr="000B592B" w:rsidRDefault="0095614D" w:rsidP="000B592B">
            <w:pPr>
              <w:spacing w:before="120" w:after="120"/>
              <w:rPr>
                <w:rFonts w:ascii="Arial" w:hAnsi="Arial" w:cs="Arial"/>
                <w:color w:val="4B4B4B"/>
                <w:sz w:val="20"/>
                <w:szCs w:val="20"/>
                <w:lang w:val="en-US"/>
              </w:rPr>
            </w:pPr>
            <w:r>
              <w:rPr>
                <w:rFonts w:ascii="Arial" w:hAnsi="Arial" w:cs="Arial"/>
                <w:sz w:val="20"/>
                <w:szCs w:val="20"/>
                <w:lang w:val="en-US"/>
              </w:rPr>
              <w:t>and</w:t>
            </w:r>
            <w:r w:rsidR="000B592B">
              <w:rPr>
                <w:rFonts w:ascii="Arial" w:hAnsi="Arial" w:cs="Arial"/>
                <w:sz w:val="20"/>
                <w:szCs w:val="20"/>
                <w:lang w:val="en-US"/>
              </w:rPr>
              <w:t xml:space="preserve"> </w:t>
            </w:r>
            <w:r>
              <w:rPr>
                <w:rFonts w:ascii="Arial" w:hAnsi="Arial" w:cs="Arial"/>
                <w:sz w:val="20"/>
                <w:szCs w:val="20"/>
                <w:lang w:val="en-US"/>
              </w:rPr>
              <w:t xml:space="preserve">on brain structure: </w:t>
            </w:r>
            <w:hyperlink r:id="rId194" w:history="1">
              <w:r w:rsidRPr="000B592B">
                <w:rPr>
                  <w:rStyle w:val="Hyperlink"/>
                  <w:rFonts w:ascii="Arial" w:hAnsi="Arial" w:cs="Arial"/>
                  <w:color w:val="4B4B4B"/>
                  <w:sz w:val="20"/>
                  <w:szCs w:val="20"/>
                  <w:lang w:val="en-US"/>
                </w:rPr>
                <w:t>https://drive.google.com/file/d/14CSspVOKdKeZCFEzCwxJw3-TMEZH-55D/view?usp=sharing</w:t>
              </w:r>
            </w:hyperlink>
          </w:p>
          <w:p w14:paraId="1C4F0C52" w14:textId="739F1DD8" w:rsidR="007A12DB" w:rsidRPr="006545E4" w:rsidRDefault="007A12DB" w:rsidP="000B592B">
            <w:pPr>
              <w:spacing w:before="120" w:after="120"/>
              <w:rPr>
                <w:rFonts w:ascii="Arial" w:hAnsi="Arial" w:cs="Arial"/>
                <w:sz w:val="20"/>
                <w:szCs w:val="20"/>
              </w:rPr>
            </w:pPr>
            <w:r w:rsidRPr="006545E4">
              <w:rPr>
                <w:rFonts w:ascii="Arial" w:hAnsi="Arial" w:cs="Arial"/>
                <w:sz w:val="20"/>
                <w:szCs w:val="20"/>
              </w:rPr>
              <w:t>Share and progress through a presentation on the Cognitive Explanations available at</w:t>
            </w:r>
            <w:r w:rsidR="007307B1">
              <w:rPr>
                <w:rFonts w:ascii="Arial" w:hAnsi="Arial" w:cs="Arial"/>
                <w:sz w:val="20"/>
                <w:szCs w:val="20"/>
              </w:rPr>
              <w:t>:</w:t>
            </w:r>
            <w:r w:rsidRPr="006545E4">
              <w:rPr>
                <w:rFonts w:ascii="Arial" w:hAnsi="Arial" w:cs="Arial"/>
                <w:sz w:val="20"/>
                <w:szCs w:val="20"/>
              </w:rPr>
              <w:t xml:space="preserve"> </w:t>
            </w:r>
            <w:hyperlink r:id="rId195" w:history="1">
              <w:r w:rsidRPr="000B592B">
                <w:rPr>
                  <w:rFonts w:ascii="Arial" w:hAnsi="Arial" w:cs="Arial"/>
                  <w:color w:val="4B4B4B"/>
                  <w:sz w:val="20"/>
                  <w:szCs w:val="20"/>
                  <w:u w:val="single"/>
                </w:rPr>
                <w:t>https://docs.google.com/presentation/d/1TmsYYRbIedrLdevHBrIc-KnWnE2vtsYh/edit?rtpof=true&amp;sd=true</w:t>
              </w:r>
            </w:hyperlink>
            <w:r w:rsidRPr="006545E4">
              <w:rPr>
                <w:rFonts w:ascii="Arial" w:hAnsi="Arial" w:cs="Arial"/>
                <w:sz w:val="20"/>
                <w:szCs w:val="20"/>
              </w:rPr>
              <w:t>.</w:t>
            </w:r>
          </w:p>
          <w:p w14:paraId="3449047F" w14:textId="05E3A0E2" w:rsidR="007A12DB" w:rsidRPr="006545E4" w:rsidRDefault="00313972" w:rsidP="000B592B">
            <w:pPr>
              <w:spacing w:before="120"/>
              <w:rPr>
                <w:rFonts w:ascii="Arial" w:hAnsi="Arial" w:cs="Arial"/>
                <w:sz w:val="20"/>
                <w:szCs w:val="20"/>
              </w:rPr>
            </w:pPr>
            <w:r>
              <w:rPr>
                <w:rFonts w:ascii="Arial" w:hAnsi="Arial" w:cs="Arial"/>
                <w:sz w:val="20"/>
                <w:szCs w:val="20"/>
              </w:rPr>
              <w:t>L</w:t>
            </w:r>
            <w:r w:rsidR="007A12DB" w:rsidRPr="006545E4">
              <w:rPr>
                <w:rFonts w:ascii="Arial" w:hAnsi="Arial" w:cs="Arial"/>
                <w:sz w:val="20"/>
                <w:szCs w:val="20"/>
              </w:rPr>
              <w:t>earners identify aspects of the following debates in each model and consider which side of the debate the evidence supports:</w:t>
            </w:r>
          </w:p>
          <w:p w14:paraId="703E3B4C" w14:textId="09B36BFE" w:rsidR="007A12DB" w:rsidRPr="006545E4" w:rsidRDefault="007A12DB" w:rsidP="00D072C3">
            <w:pPr>
              <w:numPr>
                <w:ilvl w:val="0"/>
                <w:numId w:val="29"/>
              </w:numPr>
              <w:rPr>
                <w:rFonts w:ascii="Arial" w:hAnsi="Arial" w:cs="Arial"/>
                <w:sz w:val="20"/>
                <w:szCs w:val="20"/>
              </w:rPr>
            </w:pPr>
            <w:r w:rsidRPr="006545E4">
              <w:rPr>
                <w:rFonts w:ascii="Arial" w:hAnsi="Arial" w:cs="Arial"/>
                <w:sz w:val="20"/>
                <w:szCs w:val="20"/>
              </w:rPr>
              <w:t>individual and situational explanations</w:t>
            </w:r>
          </w:p>
          <w:p w14:paraId="1E75D789" w14:textId="6CFA81F9" w:rsidR="007A12DB" w:rsidRPr="006545E4" w:rsidRDefault="007A12DB" w:rsidP="00D072C3">
            <w:pPr>
              <w:numPr>
                <w:ilvl w:val="0"/>
                <w:numId w:val="29"/>
              </w:numPr>
              <w:rPr>
                <w:rFonts w:ascii="Arial" w:hAnsi="Arial" w:cs="Arial"/>
                <w:sz w:val="20"/>
                <w:szCs w:val="20"/>
              </w:rPr>
            </w:pPr>
            <w:r w:rsidRPr="006545E4">
              <w:rPr>
                <w:rFonts w:ascii="Arial" w:hAnsi="Arial" w:cs="Arial"/>
                <w:sz w:val="20"/>
                <w:szCs w:val="20"/>
              </w:rPr>
              <w:t>nature versus nurture</w:t>
            </w:r>
          </w:p>
          <w:p w14:paraId="29DA5F3D" w14:textId="33B84F79" w:rsidR="007A12DB" w:rsidRPr="006545E4" w:rsidRDefault="007A12DB" w:rsidP="00D072C3">
            <w:pPr>
              <w:numPr>
                <w:ilvl w:val="0"/>
                <w:numId w:val="29"/>
              </w:numPr>
              <w:rPr>
                <w:rFonts w:ascii="Arial" w:hAnsi="Arial" w:cs="Arial"/>
                <w:sz w:val="20"/>
                <w:szCs w:val="20"/>
              </w:rPr>
            </w:pPr>
            <w:r w:rsidRPr="006545E4">
              <w:rPr>
                <w:rFonts w:ascii="Arial" w:hAnsi="Arial" w:cs="Arial"/>
                <w:sz w:val="20"/>
                <w:szCs w:val="20"/>
              </w:rPr>
              <w:t>reductionism versus holism</w:t>
            </w:r>
          </w:p>
          <w:p w14:paraId="3984710A" w14:textId="2B36969F" w:rsidR="007A12DB" w:rsidRPr="006545E4" w:rsidRDefault="007A12DB" w:rsidP="00D072C3">
            <w:pPr>
              <w:numPr>
                <w:ilvl w:val="0"/>
                <w:numId w:val="29"/>
              </w:numPr>
              <w:rPr>
                <w:rFonts w:ascii="Arial" w:hAnsi="Arial" w:cs="Arial"/>
                <w:sz w:val="20"/>
                <w:szCs w:val="20"/>
              </w:rPr>
            </w:pPr>
            <w:r w:rsidRPr="006545E4">
              <w:rPr>
                <w:rFonts w:ascii="Arial" w:hAnsi="Arial" w:cs="Arial"/>
                <w:sz w:val="20"/>
                <w:szCs w:val="20"/>
              </w:rPr>
              <w:t>determinism versus free-will</w:t>
            </w:r>
          </w:p>
          <w:p w14:paraId="28F16A38" w14:textId="089FA1FF" w:rsidR="007A12DB" w:rsidRPr="006545E4" w:rsidRDefault="007A12DB" w:rsidP="00D072C3">
            <w:pPr>
              <w:numPr>
                <w:ilvl w:val="0"/>
                <w:numId w:val="29"/>
              </w:numPr>
              <w:rPr>
                <w:rFonts w:ascii="Arial" w:hAnsi="Arial" w:cs="Arial"/>
                <w:sz w:val="20"/>
                <w:szCs w:val="20"/>
              </w:rPr>
            </w:pPr>
            <w:r w:rsidRPr="006545E4">
              <w:rPr>
                <w:rFonts w:ascii="Arial" w:hAnsi="Arial" w:cs="Arial"/>
                <w:sz w:val="20"/>
                <w:szCs w:val="20"/>
              </w:rPr>
              <w:t>idiographic versus nomothetic.</w:t>
            </w:r>
          </w:p>
          <w:p w14:paraId="0F0D056A" w14:textId="3A48D58A" w:rsidR="007A12DB" w:rsidRPr="006545E4" w:rsidRDefault="007A12DB" w:rsidP="000B592B">
            <w:pPr>
              <w:spacing w:before="120" w:after="120"/>
              <w:rPr>
                <w:rFonts w:ascii="Arial" w:hAnsi="Arial" w:cs="Arial"/>
                <w:sz w:val="20"/>
                <w:szCs w:val="20"/>
              </w:rPr>
            </w:pPr>
            <w:r w:rsidRPr="006545E4">
              <w:rPr>
                <w:rFonts w:ascii="Arial" w:hAnsi="Arial" w:cs="Arial"/>
                <w:sz w:val="20"/>
                <w:szCs w:val="20"/>
              </w:rPr>
              <w:t>Learners can access an excellent summary of a variety of the issues relating to the symptoms and explanations at</w:t>
            </w:r>
            <w:r w:rsidR="007307B1">
              <w:rPr>
                <w:rFonts w:ascii="Arial" w:hAnsi="Arial" w:cs="Arial"/>
                <w:sz w:val="20"/>
                <w:szCs w:val="20"/>
              </w:rPr>
              <w:t>:</w:t>
            </w:r>
            <w:r w:rsidRPr="006545E4">
              <w:rPr>
                <w:rFonts w:ascii="Arial" w:hAnsi="Arial" w:cs="Arial"/>
                <w:sz w:val="20"/>
                <w:szCs w:val="20"/>
              </w:rPr>
              <w:t xml:space="preserve"> </w:t>
            </w:r>
            <w:hyperlink r:id="rId196" w:history="1">
              <w:r w:rsidRPr="000B592B">
                <w:rPr>
                  <w:rFonts w:ascii="Arial" w:hAnsi="Arial" w:cs="Arial"/>
                  <w:color w:val="4B4B4B"/>
                  <w:sz w:val="20"/>
                  <w:szCs w:val="20"/>
                  <w:u w:val="single"/>
                </w:rPr>
                <w:t>http://psychtutor.weebly.com/schizophrenia.html</w:t>
              </w:r>
            </w:hyperlink>
            <w:r w:rsidR="00BD4968" w:rsidRPr="000B592B">
              <w:rPr>
                <w:rFonts w:ascii="Arial" w:hAnsi="Arial" w:cs="Arial"/>
                <w:b/>
                <w:bCs/>
                <w:color w:val="4B4B4B"/>
                <w:sz w:val="20"/>
                <w:szCs w:val="20"/>
              </w:rPr>
              <w:t xml:space="preserve"> </w:t>
            </w:r>
            <w:r w:rsidR="00BD4968" w:rsidRPr="006545E4">
              <w:rPr>
                <w:rFonts w:ascii="Arial" w:hAnsi="Arial" w:cs="Arial"/>
                <w:b/>
                <w:bCs/>
                <w:sz w:val="20"/>
                <w:szCs w:val="20"/>
              </w:rPr>
              <w:t>(I)</w:t>
            </w:r>
          </w:p>
          <w:p w14:paraId="64D66B98" w14:textId="7807CFC5" w:rsidR="007A12DB" w:rsidRDefault="00313972" w:rsidP="000B592B">
            <w:pPr>
              <w:spacing w:before="120" w:after="120"/>
              <w:rPr>
                <w:rFonts w:ascii="Arial" w:hAnsi="Arial" w:cs="Arial"/>
                <w:b/>
                <w:bCs/>
                <w:sz w:val="20"/>
                <w:szCs w:val="20"/>
              </w:rPr>
            </w:pPr>
            <w:r>
              <w:rPr>
                <w:rFonts w:ascii="Arial" w:hAnsi="Arial" w:cs="Arial"/>
                <w:sz w:val="20"/>
                <w:szCs w:val="20"/>
              </w:rPr>
              <w:t>L</w:t>
            </w:r>
            <w:r w:rsidR="007A12DB" w:rsidRPr="006545E4">
              <w:rPr>
                <w:rFonts w:ascii="Arial" w:hAnsi="Arial" w:cs="Arial"/>
                <w:sz w:val="20"/>
                <w:szCs w:val="20"/>
              </w:rPr>
              <w:t xml:space="preserve">earners use </w:t>
            </w:r>
            <w:r>
              <w:rPr>
                <w:rFonts w:ascii="Arial" w:hAnsi="Arial" w:cs="Arial"/>
                <w:sz w:val="20"/>
                <w:szCs w:val="20"/>
              </w:rPr>
              <w:t>S</w:t>
            </w:r>
            <w:r w:rsidR="007A12DB" w:rsidRPr="006545E4">
              <w:rPr>
                <w:rFonts w:ascii="Arial" w:hAnsi="Arial" w:cs="Arial"/>
                <w:sz w:val="20"/>
                <w:szCs w:val="20"/>
              </w:rPr>
              <w:t>pecimen Paper 3 Qu</w:t>
            </w:r>
            <w:r w:rsidR="00FE350A" w:rsidRPr="006545E4">
              <w:rPr>
                <w:rFonts w:ascii="Arial" w:hAnsi="Arial" w:cs="Arial"/>
                <w:sz w:val="20"/>
                <w:szCs w:val="20"/>
              </w:rPr>
              <w:t>estion</w:t>
            </w:r>
            <w:r w:rsidR="007A12DB" w:rsidRPr="006545E4">
              <w:rPr>
                <w:rFonts w:ascii="Arial" w:hAnsi="Arial" w:cs="Arial"/>
                <w:sz w:val="20"/>
                <w:szCs w:val="20"/>
              </w:rPr>
              <w:t xml:space="preserve"> 4 to describe and evaluate each explanation of schizophrenia covered so far.</w:t>
            </w:r>
            <w:r w:rsidR="00BD4968" w:rsidRPr="006545E4">
              <w:rPr>
                <w:rFonts w:ascii="Arial" w:hAnsi="Arial" w:cs="Arial"/>
                <w:b/>
                <w:bCs/>
                <w:sz w:val="20"/>
                <w:szCs w:val="20"/>
              </w:rPr>
              <w:t xml:space="preserve"> (F)</w:t>
            </w:r>
          </w:p>
          <w:p w14:paraId="5CADB6EE" w14:textId="27D23B1A" w:rsidR="00EF6CF5" w:rsidRPr="006545E4" w:rsidRDefault="005F605A" w:rsidP="000B592B">
            <w:pPr>
              <w:spacing w:before="120"/>
              <w:rPr>
                <w:rFonts w:ascii="Arial" w:hAnsi="Arial" w:cs="Arial"/>
                <w:sz w:val="20"/>
                <w:szCs w:val="20"/>
              </w:rPr>
            </w:pPr>
            <w:r>
              <w:rPr>
                <w:rFonts w:ascii="Arial" w:hAnsi="Arial" w:cs="Arial"/>
                <w:b/>
                <w:bCs/>
                <w:color w:val="202124"/>
                <w:sz w:val="20"/>
                <w:szCs w:val="20"/>
                <w:shd w:val="clear" w:color="auto" w:fill="FFFFFF"/>
                <w:lang w:val="en-US"/>
              </w:rPr>
              <w:t>SDG 3</w:t>
            </w:r>
          </w:p>
        </w:tc>
      </w:tr>
      <w:tr w:rsidR="007A12DB" w:rsidRPr="007A12DB" w14:paraId="4F00F0C3"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73741F8C" w14:textId="5420132A" w:rsidR="007A12DB" w:rsidRPr="00F43A25" w:rsidRDefault="007A12DB" w:rsidP="00C640FC">
            <w:pPr>
              <w:rPr>
                <w:rFonts w:ascii="Arial" w:hAnsi="Arial" w:cs="Arial"/>
                <w:sz w:val="20"/>
                <w:szCs w:val="20"/>
              </w:rPr>
            </w:pPr>
            <w:r w:rsidRPr="00F43A25">
              <w:rPr>
                <w:rFonts w:ascii="Arial" w:hAnsi="Arial" w:cs="Arial"/>
                <w:sz w:val="20"/>
                <w:szCs w:val="20"/>
                <w:lang w:val="en-US"/>
              </w:rPr>
              <w:lastRenderedPageBreak/>
              <w:t xml:space="preserve">1.1 </w:t>
            </w:r>
            <w:r w:rsidRPr="00F43A25">
              <w:rPr>
                <w:rFonts w:ascii="Arial" w:hAnsi="Arial" w:cs="Arial"/>
                <w:sz w:val="20"/>
                <w:szCs w:val="20"/>
              </w:rPr>
              <w:t>Schizophrenia</w:t>
            </w:r>
          </w:p>
          <w:p w14:paraId="033A6FA5" w14:textId="4A6A8909" w:rsidR="007A12DB" w:rsidRDefault="007A12DB" w:rsidP="00C640FC">
            <w:pPr>
              <w:spacing w:before="120"/>
              <w:rPr>
                <w:rFonts w:ascii="Arial" w:hAnsi="Arial" w:cs="Arial"/>
                <w:iCs/>
                <w:sz w:val="20"/>
                <w:szCs w:val="20"/>
              </w:rPr>
            </w:pPr>
            <w:r w:rsidRPr="007A12DB">
              <w:rPr>
                <w:rFonts w:ascii="Arial" w:hAnsi="Arial" w:cs="Arial"/>
                <w:iCs/>
                <w:sz w:val="20"/>
                <w:szCs w:val="20"/>
              </w:rPr>
              <w:t xml:space="preserve">1.1.3 Treatment and </w:t>
            </w:r>
            <w:r w:rsidR="005F530C">
              <w:rPr>
                <w:rFonts w:ascii="Arial" w:hAnsi="Arial" w:cs="Arial"/>
                <w:iCs/>
                <w:sz w:val="20"/>
                <w:szCs w:val="20"/>
              </w:rPr>
              <w:t>m</w:t>
            </w:r>
            <w:r w:rsidRPr="007A12DB">
              <w:rPr>
                <w:rFonts w:ascii="Arial" w:hAnsi="Arial" w:cs="Arial"/>
                <w:iCs/>
                <w:sz w:val="20"/>
                <w:szCs w:val="20"/>
              </w:rPr>
              <w:t xml:space="preserve">anagement of </w:t>
            </w:r>
            <w:r w:rsidR="005F530C">
              <w:rPr>
                <w:rFonts w:ascii="Arial" w:hAnsi="Arial" w:cs="Arial"/>
                <w:iCs/>
                <w:sz w:val="20"/>
                <w:szCs w:val="20"/>
              </w:rPr>
              <w:t>s</w:t>
            </w:r>
            <w:r w:rsidRPr="007A12DB">
              <w:rPr>
                <w:rFonts w:ascii="Arial" w:hAnsi="Arial" w:cs="Arial"/>
                <w:iCs/>
                <w:sz w:val="20"/>
                <w:szCs w:val="20"/>
              </w:rPr>
              <w:t>chizophrenia</w:t>
            </w:r>
          </w:p>
          <w:p w14:paraId="3602FE11" w14:textId="77777777" w:rsidR="00BD4968" w:rsidRPr="007A12DB" w:rsidRDefault="00BD4968" w:rsidP="00C640FC">
            <w:pPr>
              <w:spacing w:before="120"/>
              <w:rPr>
                <w:rFonts w:ascii="Arial" w:hAnsi="Arial" w:cs="Arial"/>
                <w:b/>
                <w:color w:val="E21951"/>
                <w:sz w:val="20"/>
                <w:szCs w:val="20"/>
              </w:rPr>
            </w:pPr>
            <w:r w:rsidRPr="007A12DB">
              <w:rPr>
                <w:rFonts w:ascii="Arial" w:hAnsi="Arial" w:cs="Arial"/>
                <w:b/>
                <w:color w:val="E21951"/>
                <w:sz w:val="20"/>
                <w:szCs w:val="20"/>
              </w:rPr>
              <w:t>KC2</w:t>
            </w:r>
          </w:p>
          <w:p w14:paraId="2BD9A2CD"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57475708"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lastRenderedPageBreak/>
              <w:t>KC</w:t>
            </w:r>
            <w:r w:rsidRPr="007A12DB">
              <w:rPr>
                <w:rFonts w:ascii="Arial" w:hAnsi="Arial" w:cs="Arial"/>
                <w:b/>
                <w:color w:val="E21951"/>
                <w:sz w:val="20"/>
                <w:szCs w:val="20"/>
                <w:lang w:val="en-US"/>
              </w:rPr>
              <w:t>4</w:t>
            </w:r>
          </w:p>
          <w:p w14:paraId="48EB35BF" w14:textId="23827DEE" w:rsidR="00BD4968" w:rsidRPr="007A12DB" w:rsidRDefault="00BD4968" w:rsidP="00C640FC">
            <w:pPr>
              <w:spacing w:before="120"/>
              <w:rPr>
                <w:rFonts w:ascii="Arial" w:hAnsi="Arial" w:cs="Arial"/>
                <w:iCs/>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10C22D93" w14:textId="325B06B7" w:rsidR="007A12DB" w:rsidRPr="007A12DB" w:rsidRDefault="007A12DB" w:rsidP="00257519">
            <w:pPr>
              <w:widowControl w:val="0"/>
              <w:autoSpaceDE w:val="0"/>
              <w:autoSpaceDN w:val="0"/>
              <w:adjustRightInd w:val="0"/>
              <w:rPr>
                <w:rFonts w:ascii="Arial" w:hAnsi="Arial" w:cs="Arial"/>
                <w:sz w:val="20"/>
                <w:szCs w:val="20"/>
              </w:rPr>
            </w:pPr>
            <w:r w:rsidRPr="007A12DB">
              <w:rPr>
                <w:rFonts w:ascii="Arial" w:hAnsi="Arial" w:cs="Arial"/>
                <w:sz w:val="20"/>
                <w:szCs w:val="20"/>
              </w:rPr>
              <w:lastRenderedPageBreak/>
              <w:t xml:space="preserve">Learners can describe, explain and evaluate various treatments devised including biochemical (antipsychotics and atypical antipsychotics) and </w:t>
            </w:r>
            <w:r w:rsidRPr="007A12DB">
              <w:rPr>
                <w:rFonts w:ascii="Arial" w:hAnsi="Arial" w:cs="Arial"/>
                <w:sz w:val="20"/>
                <w:szCs w:val="20"/>
              </w:rPr>
              <w:lastRenderedPageBreak/>
              <w:t>electro-convulsive therapy (ECT).</w:t>
            </w:r>
          </w:p>
        </w:tc>
        <w:tc>
          <w:tcPr>
            <w:tcW w:w="10200" w:type="dxa"/>
            <w:tcBorders>
              <w:top w:val="single" w:sz="4" w:space="0" w:color="E21951"/>
              <w:left w:val="single" w:sz="4" w:space="0" w:color="E21951"/>
              <w:bottom w:val="single" w:sz="4" w:space="0" w:color="E21951"/>
              <w:right w:val="single" w:sz="4" w:space="0" w:color="E21951"/>
            </w:tcBorders>
          </w:tcPr>
          <w:p w14:paraId="045B2B69" w14:textId="3CD2AA64" w:rsidR="007A12DB" w:rsidRPr="006545E4" w:rsidRDefault="007A12DB" w:rsidP="000B592B">
            <w:pPr>
              <w:spacing w:after="120"/>
              <w:rPr>
                <w:rFonts w:ascii="Arial" w:hAnsi="Arial" w:cs="Arial"/>
                <w:color w:val="000000" w:themeColor="text1"/>
                <w:sz w:val="20"/>
                <w:szCs w:val="20"/>
                <w:u w:val="single"/>
              </w:rPr>
            </w:pPr>
            <w:r w:rsidRPr="006545E4">
              <w:rPr>
                <w:rFonts w:ascii="Arial" w:hAnsi="Arial" w:cs="Arial"/>
                <w:b/>
                <w:bCs/>
                <w:sz w:val="20"/>
                <w:szCs w:val="20"/>
              </w:rPr>
              <w:lastRenderedPageBreak/>
              <w:t xml:space="preserve">Extension </w:t>
            </w:r>
            <w:r w:rsidR="00FE350A"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7307B1">
              <w:rPr>
                <w:rFonts w:ascii="Arial" w:hAnsi="Arial" w:cs="Arial"/>
                <w:sz w:val="20"/>
                <w:szCs w:val="20"/>
                <w:lang w:val="en-US"/>
              </w:rPr>
              <w:t>a</w:t>
            </w:r>
            <w:r w:rsidRPr="006545E4">
              <w:rPr>
                <w:rFonts w:ascii="Arial" w:hAnsi="Arial" w:cs="Arial"/>
                <w:sz w:val="20"/>
                <w:szCs w:val="20"/>
                <w:lang w:val="en-US"/>
              </w:rPr>
              <w:t xml:space="preserve">sk learners, </w:t>
            </w:r>
            <w:r w:rsidR="00A61B17" w:rsidRPr="006545E4">
              <w:rPr>
                <w:rFonts w:ascii="Arial" w:hAnsi="Arial" w:cs="Arial"/>
                <w:sz w:val="20"/>
                <w:szCs w:val="20"/>
                <w:lang w:val="en-US"/>
              </w:rPr>
              <w:t>considering</w:t>
            </w:r>
            <w:r w:rsidRPr="006545E4">
              <w:rPr>
                <w:rFonts w:ascii="Arial" w:hAnsi="Arial" w:cs="Arial"/>
                <w:sz w:val="20"/>
                <w:szCs w:val="20"/>
                <w:lang w:val="en-US"/>
              </w:rPr>
              <w:t xml:space="preserve"> the biological explanations covered previously, what would drugs have to do to help people manage the symptoms of schizophrenia. </w:t>
            </w:r>
            <w:r w:rsidRPr="006545E4">
              <w:rPr>
                <w:rFonts w:ascii="Arial" w:hAnsi="Arial" w:cs="Arial"/>
                <w:color w:val="000000" w:themeColor="text1"/>
                <w:sz w:val="20"/>
                <w:szCs w:val="20"/>
                <w:lang w:val="en-US"/>
              </w:rPr>
              <w:t>Discuss and</w:t>
            </w:r>
            <w:r w:rsidRPr="006545E4">
              <w:rPr>
                <w:rFonts w:ascii="Arial" w:hAnsi="Arial" w:cs="Arial"/>
                <w:color w:val="000000" w:themeColor="text1"/>
                <w:sz w:val="20"/>
                <w:szCs w:val="20"/>
              </w:rPr>
              <w:t xml:space="preserve"> explain the process of suppressing the neurotransmitter receptors for dopamine.</w:t>
            </w:r>
          </w:p>
          <w:p w14:paraId="7EB39F7F" w14:textId="417EBAC8" w:rsidR="007A12DB" w:rsidRPr="006545E4" w:rsidRDefault="007A12DB" w:rsidP="000B592B">
            <w:pPr>
              <w:spacing w:before="120" w:after="120"/>
              <w:rPr>
                <w:rFonts w:ascii="Arial" w:hAnsi="Arial" w:cs="Arial"/>
                <w:sz w:val="20"/>
                <w:szCs w:val="20"/>
                <w:lang w:val="en-US"/>
              </w:rPr>
            </w:pPr>
            <w:r w:rsidRPr="006545E4">
              <w:rPr>
                <w:rFonts w:ascii="Arial" w:hAnsi="Arial" w:cs="Arial"/>
                <w:sz w:val="20"/>
                <w:szCs w:val="20"/>
                <w:lang w:val="en-US"/>
              </w:rPr>
              <w:t>Share the notes available at</w:t>
            </w:r>
            <w:r w:rsidR="007307B1">
              <w:rPr>
                <w:rFonts w:ascii="Arial" w:hAnsi="Arial" w:cs="Arial"/>
                <w:sz w:val="20"/>
                <w:szCs w:val="20"/>
                <w:lang w:val="en-US"/>
              </w:rPr>
              <w:t>:</w:t>
            </w:r>
            <w:r w:rsidRPr="006545E4">
              <w:rPr>
                <w:rFonts w:ascii="Arial" w:hAnsi="Arial" w:cs="Arial"/>
                <w:sz w:val="20"/>
                <w:szCs w:val="20"/>
                <w:lang w:val="en-US"/>
              </w:rPr>
              <w:t xml:space="preserve"> </w:t>
            </w:r>
            <w:hyperlink r:id="rId197" w:history="1">
              <w:r w:rsidRPr="000B592B">
                <w:rPr>
                  <w:rFonts w:ascii="Arial" w:hAnsi="Arial" w:cs="Arial"/>
                  <w:color w:val="4B4B4B"/>
                  <w:sz w:val="20"/>
                  <w:szCs w:val="20"/>
                  <w:u w:val="single"/>
                  <w:lang w:val="en-US"/>
                </w:rPr>
                <w:t>http://psychlotron.org.uk/resources/abnormal/AQA_A2_abnorm_treatmentsbionotes.pdf</w:t>
              </w:r>
            </w:hyperlink>
            <w:r w:rsidRPr="006545E4">
              <w:rPr>
                <w:rFonts w:ascii="Arial" w:hAnsi="Arial" w:cs="Arial"/>
                <w:sz w:val="20"/>
                <w:szCs w:val="20"/>
                <w:lang w:val="en-US"/>
              </w:rPr>
              <w:t xml:space="preserve"> concerning drug treatments for reference purposes </w:t>
            </w:r>
            <w:r w:rsidRPr="006545E4">
              <w:rPr>
                <w:rFonts w:ascii="Arial" w:hAnsi="Arial" w:cs="Arial"/>
                <w:sz w:val="20"/>
                <w:szCs w:val="20"/>
              </w:rPr>
              <w:t xml:space="preserve">and </w:t>
            </w:r>
            <w:r w:rsidRPr="006545E4">
              <w:rPr>
                <w:rFonts w:ascii="Arial" w:hAnsi="Arial" w:cs="Arial"/>
                <w:sz w:val="20"/>
                <w:szCs w:val="20"/>
                <w:lang w:val="en-US"/>
              </w:rPr>
              <w:t xml:space="preserve">the website: </w:t>
            </w:r>
            <w:hyperlink r:id="rId198" w:history="1">
              <w:r w:rsidRPr="000B592B">
                <w:rPr>
                  <w:rFonts w:ascii="Arial" w:hAnsi="Arial" w:cs="Arial"/>
                  <w:color w:val="4B4B4B"/>
                  <w:sz w:val="20"/>
                  <w:szCs w:val="20"/>
                  <w:u w:val="single"/>
                  <w:lang w:val="en-US"/>
                </w:rPr>
                <w:t>http://psychtutor.weebly.com/schizophrenia.html</w:t>
              </w:r>
            </w:hyperlink>
            <w:r w:rsidRPr="000B592B">
              <w:rPr>
                <w:rFonts w:ascii="Arial" w:hAnsi="Arial" w:cs="Arial"/>
                <w:color w:val="4B4B4B"/>
                <w:sz w:val="20"/>
                <w:szCs w:val="20"/>
                <w:lang w:val="en-US"/>
              </w:rPr>
              <w:t xml:space="preserve"> </w:t>
            </w:r>
            <w:r w:rsidRPr="006545E4">
              <w:rPr>
                <w:rFonts w:ascii="Arial" w:hAnsi="Arial" w:cs="Arial"/>
                <w:sz w:val="20"/>
                <w:szCs w:val="20"/>
                <w:lang w:val="en-US"/>
              </w:rPr>
              <w:t xml:space="preserve">and </w:t>
            </w:r>
            <w:r w:rsidRPr="006545E4">
              <w:rPr>
                <w:rFonts w:ascii="Arial" w:hAnsi="Arial" w:cs="Arial"/>
                <w:sz w:val="20"/>
                <w:szCs w:val="20"/>
              </w:rPr>
              <w:t>respond to any discrepancies and</w:t>
            </w:r>
            <w:r w:rsidR="00FE350A" w:rsidRPr="006545E4">
              <w:rPr>
                <w:rFonts w:ascii="Arial" w:hAnsi="Arial" w:cs="Arial"/>
                <w:sz w:val="20"/>
                <w:szCs w:val="20"/>
              </w:rPr>
              <w:t xml:space="preserve"> questions.</w:t>
            </w:r>
          </w:p>
          <w:p w14:paraId="6E1B6893" w14:textId="002F706D" w:rsidR="007A12DB" w:rsidRPr="000B592B" w:rsidRDefault="007A12DB" w:rsidP="000B592B">
            <w:pPr>
              <w:spacing w:before="120" w:after="120"/>
              <w:rPr>
                <w:rFonts w:ascii="Arial" w:hAnsi="Arial" w:cs="Arial"/>
                <w:color w:val="4B4B4B"/>
                <w:sz w:val="20"/>
                <w:szCs w:val="20"/>
              </w:rPr>
            </w:pPr>
            <w:r w:rsidRPr="006545E4">
              <w:rPr>
                <w:rFonts w:ascii="Arial" w:hAnsi="Arial" w:cs="Arial"/>
                <w:b/>
                <w:bCs/>
                <w:sz w:val="20"/>
                <w:szCs w:val="20"/>
              </w:rPr>
              <w:lastRenderedPageBreak/>
              <w:t xml:space="preserve">Extension </w:t>
            </w:r>
            <w:r w:rsidR="00FE350A"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0B592B">
              <w:rPr>
                <w:rFonts w:ascii="Arial" w:hAnsi="Arial" w:cs="Arial"/>
                <w:sz w:val="20"/>
                <w:szCs w:val="20"/>
              </w:rPr>
              <w:t>w</w:t>
            </w:r>
            <w:r w:rsidRPr="006545E4">
              <w:rPr>
                <w:rFonts w:ascii="Arial" w:hAnsi="Arial" w:cs="Arial"/>
                <w:sz w:val="20"/>
                <w:szCs w:val="20"/>
              </w:rPr>
              <w:t xml:space="preserve">atch the video clip, </w:t>
            </w:r>
            <w:r w:rsidR="007307B1">
              <w:rPr>
                <w:rFonts w:ascii="Arial" w:hAnsi="Arial" w:cs="Arial"/>
                <w:sz w:val="20"/>
                <w:szCs w:val="20"/>
              </w:rPr>
              <w:t>‘</w:t>
            </w:r>
            <w:r w:rsidRPr="006545E4">
              <w:rPr>
                <w:rFonts w:ascii="Arial" w:hAnsi="Arial" w:cs="Arial"/>
                <w:sz w:val="20"/>
                <w:szCs w:val="20"/>
              </w:rPr>
              <w:t>How do antipsychotics work and how effective are medications for Schizophrenia and Psychosis?</w:t>
            </w:r>
            <w:r w:rsidR="007307B1">
              <w:rPr>
                <w:rFonts w:ascii="Arial" w:hAnsi="Arial" w:cs="Arial"/>
                <w:sz w:val="20"/>
                <w:szCs w:val="20"/>
              </w:rPr>
              <w:t>’</w:t>
            </w:r>
            <w:r w:rsidRPr="006545E4">
              <w:rPr>
                <w:rFonts w:ascii="Arial" w:hAnsi="Arial" w:cs="Arial"/>
                <w:sz w:val="20"/>
                <w:szCs w:val="20"/>
              </w:rPr>
              <w:t xml:space="preserve"> available at</w:t>
            </w:r>
            <w:r w:rsidR="007307B1">
              <w:rPr>
                <w:rFonts w:ascii="Arial" w:hAnsi="Arial" w:cs="Arial"/>
                <w:sz w:val="20"/>
                <w:szCs w:val="20"/>
              </w:rPr>
              <w:t>:</w:t>
            </w:r>
            <w:r w:rsidRPr="006545E4">
              <w:rPr>
                <w:rFonts w:ascii="Arial" w:hAnsi="Arial" w:cs="Arial"/>
                <w:sz w:val="20"/>
                <w:szCs w:val="20"/>
              </w:rPr>
              <w:t xml:space="preserve"> </w:t>
            </w:r>
            <w:hyperlink r:id="rId199" w:history="1">
              <w:r w:rsidR="00B221AA" w:rsidRPr="000B592B">
                <w:rPr>
                  <w:rFonts w:ascii="Arial" w:hAnsi="Arial" w:cs="Arial"/>
                  <w:color w:val="4B4B4B"/>
                  <w:sz w:val="20"/>
                  <w:szCs w:val="20"/>
                  <w:u w:val="single"/>
                </w:rPr>
                <w:t>www.</w:t>
              </w:r>
              <w:r w:rsidRPr="000B592B">
                <w:rPr>
                  <w:rFonts w:ascii="Arial" w:hAnsi="Arial" w:cs="Arial"/>
                  <w:color w:val="4B4B4B"/>
                  <w:sz w:val="20"/>
                  <w:szCs w:val="20"/>
                  <w:u w:val="single"/>
                </w:rPr>
                <w:t>youtube.com/watch?v=PgaQCEztfNs</w:t>
              </w:r>
            </w:hyperlink>
          </w:p>
          <w:p w14:paraId="71201FE2" w14:textId="13A76EDE" w:rsidR="007A12DB" w:rsidRPr="006545E4" w:rsidRDefault="007A12DB" w:rsidP="000B592B">
            <w:pPr>
              <w:autoSpaceDE w:val="0"/>
              <w:autoSpaceDN w:val="0"/>
              <w:adjustRightInd w:val="0"/>
              <w:spacing w:before="120" w:after="120"/>
              <w:rPr>
                <w:rFonts w:ascii="Arial" w:hAnsi="Arial" w:cs="Arial"/>
                <w:sz w:val="20"/>
                <w:szCs w:val="20"/>
                <w:lang w:val="en-US"/>
              </w:rPr>
            </w:pPr>
            <w:r w:rsidRPr="006545E4">
              <w:rPr>
                <w:rFonts w:ascii="Arial" w:hAnsi="Arial" w:cs="Arial"/>
                <w:b/>
                <w:sz w:val="20"/>
                <w:szCs w:val="20"/>
                <w:lang w:val="en-US"/>
              </w:rPr>
              <w:t xml:space="preserve">Extension activity: </w:t>
            </w:r>
            <w:r w:rsidR="00B35B7D">
              <w:rPr>
                <w:rFonts w:ascii="Arial" w:hAnsi="Arial" w:cs="Arial"/>
                <w:color w:val="000000"/>
                <w:sz w:val="20"/>
                <w:szCs w:val="20"/>
                <w:lang w:val="en-US"/>
              </w:rPr>
              <w:t>l</w:t>
            </w:r>
            <w:r w:rsidRPr="006545E4">
              <w:rPr>
                <w:rFonts w:ascii="Arial" w:hAnsi="Arial" w:cs="Arial"/>
                <w:color w:val="000000"/>
                <w:sz w:val="20"/>
                <w:szCs w:val="20"/>
                <w:lang w:val="en-US"/>
              </w:rPr>
              <w:t>earners</w:t>
            </w:r>
            <w:r w:rsidRPr="006545E4">
              <w:rPr>
                <w:rFonts w:ascii="Arial" w:hAnsi="Arial" w:cs="Arial"/>
                <w:sz w:val="20"/>
                <w:szCs w:val="20"/>
                <w:lang w:val="en-US"/>
              </w:rPr>
              <w:t xml:space="preserve"> look up anti-psychotics and investigate one typical and one atypical drug, listing their benefits and their negative side-effects.</w:t>
            </w:r>
          </w:p>
          <w:p w14:paraId="18B0305C" w14:textId="56FFCB97" w:rsidR="007A12DB" w:rsidRPr="006545E4" w:rsidRDefault="00313972" w:rsidP="000B592B">
            <w:pPr>
              <w:spacing w:before="120" w:after="120"/>
              <w:rPr>
                <w:rFonts w:ascii="Arial" w:hAnsi="Arial" w:cs="Arial"/>
                <w:sz w:val="20"/>
                <w:szCs w:val="20"/>
              </w:rPr>
            </w:pPr>
            <w:r>
              <w:rPr>
                <w:rFonts w:ascii="Arial" w:hAnsi="Arial" w:cs="Arial"/>
                <w:sz w:val="20"/>
                <w:szCs w:val="20"/>
              </w:rPr>
              <w:t>L</w:t>
            </w:r>
            <w:r w:rsidR="007A12DB" w:rsidRPr="006545E4">
              <w:rPr>
                <w:rFonts w:ascii="Arial" w:hAnsi="Arial" w:cs="Arial"/>
                <w:sz w:val="20"/>
                <w:szCs w:val="20"/>
              </w:rPr>
              <w:t>earners list characteristics of typical and atypical antipsychotics</w:t>
            </w:r>
            <w:r w:rsidR="00BD4968">
              <w:rPr>
                <w:rFonts w:ascii="Arial" w:hAnsi="Arial" w:cs="Arial"/>
                <w:sz w:val="20"/>
                <w:szCs w:val="20"/>
              </w:rPr>
              <w:t xml:space="preserve">. </w:t>
            </w:r>
            <w:r w:rsidR="00BD4968" w:rsidRPr="006545E4">
              <w:rPr>
                <w:rFonts w:ascii="Arial" w:hAnsi="Arial" w:cs="Arial"/>
                <w:b/>
                <w:bCs/>
                <w:sz w:val="20"/>
                <w:szCs w:val="20"/>
              </w:rPr>
              <w:t>(F)</w:t>
            </w:r>
          </w:p>
          <w:p w14:paraId="3A3C057A" w14:textId="36F8C2E4" w:rsidR="007A12DB" w:rsidRPr="006545E4" w:rsidRDefault="007A12DB" w:rsidP="000B592B">
            <w:pPr>
              <w:spacing w:before="120" w:after="120"/>
              <w:rPr>
                <w:rFonts w:ascii="Arial" w:hAnsi="Arial" w:cs="Arial"/>
                <w:sz w:val="20"/>
                <w:szCs w:val="20"/>
              </w:rPr>
            </w:pPr>
            <w:r w:rsidRPr="006545E4">
              <w:rPr>
                <w:rFonts w:ascii="Arial" w:hAnsi="Arial" w:cs="Arial"/>
                <w:sz w:val="20"/>
                <w:szCs w:val="20"/>
              </w:rPr>
              <w:t>Learner presentation on ECT and watch the video clip on the administration of ECT at</w:t>
            </w:r>
            <w:r w:rsidR="007307B1">
              <w:rPr>
                <w:rFonts w:ascii="Arial" w:hAnsi="Arial" w:cs="Arial"/>
                <w:sz w:val="20"/>
                <w:szCs w:val="20"/>
              </w:rPr>
              <w:t>:</w:t>
            </w:r>
            <w:r w:rsidRPr="006545E4">
              <w:rPr>
                <w:rFonts w:ascii="Arial" w:hAnsi="Arial" w:cs="Arial"/>
                <w:sz w:val="20"/>
                <w:szCs w:val="20"/>
              </w:rPr>
              <w:t xml:space="preserve"> </w:t>
            </w:r>
            <w:hyperlink r:id="rId200" w:history="1">
              <w:r w:rsidR="00B221AA" w:rsidRPr="00B35B7D">
                <w:rPr>
                  <w:rFonts w:ascii="Arial" w:hAnsi="Arial" w:cs="Arial"/>
                  <w:color w:val="4B4B4B"/>
                  <w:sz w:val="20"/>
                  <w:szCs w:val="20"/>
                  <w:u w:val="single"/>
                </w:rPr>
                <w:t>www.</w:t>
              </w:r>
              <w:r w:rsidRPr="00B35B7D">
                <w:rPr>
                  <w:rFonts w:ascii="Arial" w:hAnsi="Arial" w:cs="Arial"/>
                  <w:color w:val="4B4B4B"/>
                  <w:sz w:val="20"/>
                  <w:szCs w:val="20"/>
                  <w:u w:val="single"/>
                </w:rPr>
                <w:t>youtube.com/watch?v=9L2-B-aluCE</w:t>
              </w:r>
            </w:hyperlink>
            <w:r w:rsidR="00B35B7D">
              <w:rPr>
                <w:rFonts w:ascii="Arial" w:hAnsi="Arial" w:cs="Arial"/>
                <w:color w:val="4B4B4B"/>
                <w:sz w:val="20"/>
                <w:szCs w:val="20"/>
              </w:rPr>
              <w:t xml:space="preserve"> </w:t>
            </w:r>
            <w:r w:rsidR="00BD4968" w:rsidRPr="006545E4">
              <w:rPr>
                <w:rFonts w:ascii="Arial" w:hAnsi="Arial" w:cs="Arial"/>
                <w:b/>
                <w:bCs/>
                <w:sz w:val="20"/>
                <w:szCs w:val="20"/>
              </w:rPr>
              <w:t>(I)</w:t>
            </w:r>
          </w:p>
          <w:p w14:paraId="54990799" w14:textId="14E67A58" w:rsidR="007A12DB" w:rsidRPr="006545E4" w:rsidRDefault="00313972" w:rsidP="00B35B7D">
            <w:pPr>
              <w:spacing w:before="120" w:after="120"/>
              <w:rPr>
                <w:rFonts w:ascii="Arial" w:hAnsi="Arial" w:cs="Arial"/>
                <w:sz w:val="20"/>
                <w:szCs w:val="20"/>
                <w:lang w:val="en-US"/>
              </w:rPr>
            </w:pPr>
            <w:r>
              <w:rPr>
                <w:rFonts w:ascii="Arial" w:hAnsi="Arial" w:cs="Arial"/>
                <w:color w:val="000000"/>
                <w:sz w:val="20"/>
                <w:szCs w:val="20"/>
                <w:lang w:val="en-US"/>
              </w:rPr>
              <w:t>L</w:t>
            </w:r>
            <w:r w:rsidR="007A12DB" w:rsidRPr="006545E4">
              <w:rPr>
                <w:rFonts w:ascii="Arial" w:hAnsi="Arial" w:cs="Arial"/>
                <w:color w:val="000000"/>
                <w:sz w:val="20"/>
                <w:szCs w:val="20"/>
                <w:lang w:val="en-US"/>
              </w:rPr>
              <w:t>earners</w:t>
            </w:r>
            <w:r>
              <w:rPr>
                <w:rFonts w:ascii="Arial" w:hAnsi="Arial" w:cs="Arial"/>
                <w:color w:val="000000"/>
                <w:sz w:val="20"/>
                <w:szCs w:val="20"/>
                <w:lang w:val="en-US"/>
              </w:rPr>
              <w:t xml:space="preserve"> </w:t>
            </w:r>
            <w:r w:rsidR="007A12DB" w:rsidRPr="006545E4">
              <w:rPr>
                <w:rFonts w:ascii="Arial" w:hAnsi="Arial" w:cs="Arial"/>
                <w:sz w:val="20"/>
                <w:szCs w:val="20"/>
                <w:lang w:val="en-US"/>
              </w:rPr>
              <w:t xml:space="preserve">try and find one piece of research on </w:t>
            </w:r>
            <w:r w:rsidR="0095614D">
              <w:rPr>
                <w:rFonts w:ascii="Arial" w:hAnsi="Arial" w:cs="Arial"/>
                <w:sz w:val="20"/>
                <w:szCs w:val="20"/>
                <w:lang w:val="en-US"/>
              </w:rPr>
              <w:t xml:space="preserve">the </w:t>
            </w:r>
            <w:r w:rsidR="007A12DB" w:rsidRPr="006545E4">
              <w:rPr>
                <w:rFonts w:ascii="Arial" w:hAnsi="Arial" w:cs="Arial"/>
                <w:sz w:val="20"/>
                <w:szCs w:val="20"/>
                <w:lang w:val="en-US"/>
              </w:rPr>
              <w:t>efficacy of ECT and evaluate the summary/abstract.</w:t>
            </w:r>
            <w:r w:rsidR="00BD4968" w:rsidRPr="006545E4">
              <w:rPr>
                <w:rFonts w:ascii="Arial" w:hAnsi="Arial" w:cs="Arial"/>
                <w:b/>
                <w:bCs/>
                <w:color w:val="000000"/>
                <w:sz w:val="20"/>
                <w:szCs w:val="20"/>
                <w:lang w:val="en-US"/>
              </w:rPr>
              <w:t xml:space="preserve"> (I)</w:t>
            </w:r>
          </w:p>
          <w:p w14:paraId="65653180" w14:textId="65B1A062" w:rsidR="007A12DB" w:rsidRPr="006545E4" w:rsidRDefault="007A12DB" w:rsidP="000B592B">
            <w:pPr>
              <w:spacing w:before="120" w:after="120"/>
              <w:rPr>
                <w:rFonts w:ascii="Arial" w:hAnsi="Arial" w:cs="Arial"/>
                <w:sz w:val="20"/>
                <w:szCs w:val="20"/>
              </w:rPr>
            </w:pPr>
            <w:r w:rsidRPr="006545E4">
              <w:rPr>
                <w:rFonts w:ascii="Arial" w:hAnsi="Arial" w:cs="Arial"/>
                <w:b/>
                <w:sz w:val="20"/>
                <w:szCs w:val="20"/>
              </w:rPr>
              <w:t xml:space="preserve">Extension activity: </w:t>
            </w:r>
            <w:r w:rsidR="00B35B7D">
              <w:rPr>
                <w:rFonts w:ascii="Arial" w:hAnsi="Arial" w:cs="Arial"/>
                <w:sz w:val="20"/>
                <w:szCs w:val="20"/>
              </w:rPr>
              <w:t>l</w:t>
            </w:r>
            <w:r w:rsidRPr="006545E4">
              <w:rPr>
                <w:rFonts w:ascii="Arial" w:hAnsi="Arial" w:cs="Arial"/>
                <w:sz w:val="20"/>
                <w:szCs w:val="20"/>
              </w:rPr>
              <w:t>earners consider the ethical issues of administering ECT to patients with psychotic disorders.</w:t>
            </w:r>
          </w:p>
          <w:p w14:paraId="0A9C1EA3" w14:textId="291014A5" w:rsidR="007A12DB" w:rsidRPr="006545E4" w:rsidRDefault="007A12DB" w:rsidP="000B592B">
            <w:pPr>
              <w:spacing w:before="120" w:after="120"/>
              <w:rPr>
                <w:rFonts w:ascii="Arial" w:hAnsi="Arial" w:cs="Arial"/>
                <w:sz w:val="20"/>
                <w:szCs w:val="20"/>
              </w:rPr>
            </w:pPr>
            <w:r w:rsidRPr="006545E4">
              <w:rPr>
                <w:rFonts w:ascii="Arial" w:hAnsi="Arial" w:cs="Arial"/>
                <w:sz w:val="20"/>
                <w:szCs w:val="20"/>
              </w:rPr>
              <w:t xml:space="preserve">Learners look up CBT </w:t>
            </w:r>
            <w:r w:rsidR="00195645">
              <w:rPr>
                <w:rFonts w:ascii="Arial" w:hAnsi="Arial" w:cs="Arial"/>
                <w:sz w:val="20"/>
                <w:szCs w:val="20"/>
                <w:lang w:val="en-US"/>
              </w:rPr>
              <w:t>available at:</w:t>
            </w:r>
            <w:r w:rsidRPr="006545E4">
              <w:rPr>
                <w:rFonts w:ascii="Arial" w:hAnsi="Arial" w:cs="Arial"/>
                <w:sz w:val="20"/>
                <w:szCs w:val="20"/>
              </w:rPr>
              <w:t xml:space="preserve"> </w:t>
            </w:r>
            <w:hyperlink r:id="rId201" w:history="1">
              <w:r w:rsidR="00FE350A" w:rsidRPr="00B35B7D">
                <w:rPr>
                  <w:rStyle w:val="Hyperlink"/>
                  <w:rFonts w:ascii="Arial" w:hAnsi="Arial" w:cs="Arial"/>
                  <w:color w:val="4B4B4B"/>
                  <w:sz w:val="20"/>
                  <w:szCs w:val="20"/>
                </w:rPr>
                <w:t>https://revisepsychology.wordpress.com/2011/06/06/pyschological-therapies-cognitive-behavioural-therapy/</w:t>
              </w:r>
            </w:hyperlink>
            <w:r w:rsidRPr="006545E4">
              <w:rPr>
                <w:rFonts w:ascii="Arial" w:hAnsi="Arial" w:cs="Arial"/>
                <w:sz w:val="20"/>
                <w:szCs w:val="20"/>
              </w:rPr>
              <w:t xml:space="preserve"> and ensure they can distinguish between those aspects which are cognitive and those aspects considered behavioural and how the two relate to each other.</w:t>
            </w:r>
          </w:p>
          <w:p w14:paraId="70BC2163" w14:textId="00596EA3" w:rsidR="007A12DB" w:rsidRPr="00B35B7D" w:rsidRDefault="007A12DB" w:rsidP="000B592B">
            <w:pPr>
              <w:spacing w:before="120" w:after="120"/>
              <w:rPr>
                <w:rFonts w:ascii="Arial" w:hAnsi="Arial" w:cs="Arial"/>
                <w:color w:val="4B4B4B"/>
                <w:sz w:val="20"/>
                <w:szCs w:val="20"/>
              </w:rPr>
            </w:pPr>
            <w:r w:rsidRPr="006545E4">
              <w:rPr>
                <w:rFonts w:ascii="Arial" w:hAnsi="Arial" w:cs="Arial"/>
                <w:sz w:val="20"/>
                <w:szCs w:val="20"/>
              </w:rPr>
              <w:t>Share some research on CBT</w:t>
            </w:r>
            <w:r w:rsidR="004C678D" w:rsidRPr="006545E4">
              <w:rPr>
                <w:rFonts w:ascii="Arial" w:hAnsi="Arial" w:cs="Arial"/>
                <w:sz w:val="20"/>
                <w:szCs w:val="20"/>
              </w:rPr>
              <w:t xml:space="preserve">, </w:t>
            </w:r>
            <w:r w:rsidRPr="006545E4">
              <w:rPr>
                <w:rFonts w:ascii="Arial" w:hAnsi="Arial" w:cs="Arial"/>
                <w:sz w:val="20"/>
                <w:szCs w:val="20"/>
              </w:rPr>
              <w:t>e.g. Sensky et al (2002) at</w:t>
            </w:r>
            <w:r w:rsidR="007307B1">
              <w:rPr>
                <w:rFonts w:ascii="Arial" w:hAnsi="Arial" w:cs="Arial"/>
                <w:sz w:val="20"/>
                <w:szCs w:val="20"/>
              </w:rPr>
              <w:t>:</w:t>
            </w:r>
            <w:r w:rsidRPr="006545E4">
              <w:rPr>
                <w:rFonts w:ascii="Arial" w:hAnsi="Arial" w:cs="Arial"/>
                <w:sz w:val="20"/>
                <w:szCs w:val="20"/>
              </w:rPr>
              <w:t xml:space="preserve"> </w:t>
            </w:r>
            <w:hyperlink r:id="rId202" w:history="1">
              <w:r w:rsidR="00F8732D" w:rsidRPr="00B35B7D">
                <w:rPr>
                  <w:rFonts w:ascii="Arial" w:hAnsi="Arial" w:cs="Arial"/>
                  <w:color w:val="4B4B4B"/>
                  <w:sz w:val="20"/>
                  <w:szCs w:val="20"/>
                  <w:u w:val="single"/>
                </w:rPr>
                <w:t>https://scholar.google.com/scholar_url?url=https://jamanetwork.com...</w:t>
              </w:r>
            </w:hyperlink>
          </w:p>
          <w:p w14:paraId="7C59CA06" w14:textId="01F621DC" w:rsidR="007A12DB" w:rsidRPr="006545E4" w:rsidRDefault="007A12DB" w:rsidP="000B592B">
            <w:pPr>
              <w:spacing w:before="120" w:after="120"/>
              <w:rPr>
                <w:rFonts w:ascii="Arial" w:hAnsi="Arial" w:cs="Arial"/>
                <w:color w:val="000000" w:themeColor="text1"/>
                <w:sz w:val="20"/>
                <w:szCs w:val="20"/>
              </w:rPr>
            </w:pPr>
            <w:r w:rsidRPr="006545E4">
              <w:rPr>
                <w:rFonts w:ascii="Arial" w:hAnsi="Arial" w:cs="Arial"/>
                <w:color w:val="000000" w:themeColor="text1"/>
                <w:sz w:val="20"/>
                <w:szCs w:val="20"/>
              </w:rPr>
              <w:t xml:space="preserve">and ask learners to progress through the </w:t>
            </w:r>
            <w:r w:rsidRPr="006545E4">
              <w:rPr>
                <w:rFonts w:ascii="Arial" w:hAnsi="Arial" w:cs="Arial"/>
                <w:sz w:val="20"/>
                <w:szCs w:val="20"/>
              </w:rPr>
              <w:t xml:space="preserve">quizlet </w:t>
            </w:r>
            <w:r w:rsidRPr="006545E4">
              <w:rPr>
                <w:rFonts w:ascii="Arial" w:hAnsi="Arial" w:cs="Arial"/>
                <w:color w:val="000000" w:themeColor="text1"/>
                <w:sz w:val="20"/>
                <w:szCs w:val="20"/>
              </w:rPr>
              <w:t>at</w:t>
            </w:r>
            <w:r w:rsidR="007307B1">
              <w:rPr>
                <w:rFonts w:ascii="Arial" w:hAnsi="Arial" w:cs="Arial"/>
                <w:color w:val="000000" w:themeColor="text1"/>
                <w:sz w:val="20"/>
                <w:szCs w:val="20"/>
              </w:rPr>
              <w:t>:</w:t>
            </w:r>
            <w:r w:rsidRPr="006545E4">
              <w:rPr>
                <w:rFonts w:ascii="Arial" w:hAnsi="Arial" w:cs="Arial"/>
                <w:color w:val="000000" w:themeColor="text1"/>
                <w:sz w:val="20"/>
                <w:szCs w:val="20"/>
              </w:rPr>
              <w:t xml:space="preserve"> </w:t>
            </w:r>
            <w:hyperlink r:id="rId203" w:history="1">
              <w:r w:rsidRPr="00B35B7D">
                <w:rPr>
                  <w:rFonts w:ascii="Arial" w:hAnsi="Arial" w:cs="Arial"/>
                  <w:color w:val="4B4B4B"/>
                  <w:sz w:val="20"/>
                  <w:szCs w:val="20"/>
                  <w:u w:val="single"/>
                </w:rPr>
                <w:t>https://quizlet.com/498243587/sensky-et-al-2000-flash-cards</w:t>
              </w:r>
            </w:hyperlink>
          </w:p>
          <w:p w14:paraId="1FCB81EC" w14:textId="1A0ED23A" w:rsidR="007A12DB" w:rsidRPr="001E2002" w:rsidRDefault="007A12DB" w:rsidP="001E2002">
            <w:pPr>
              <w:spacing w:before="120"/>
              <w:rPr>
                <w:rFonts w:ascii="Arial" w:hAnsi="Arial" w:cs="Arial"/>
                <w:color w:val="000000" w:themeColor="text1"/>
                <w:sz w:val="20"/>
                <w:szCs w:val="20"/>
              </w:rPr>
            </w:pPr>
            <w:r w:rsidRPr="006545E4">
              <w:rPr>
                <w:rFonts w:ascii="Arial" w:hAnsi="Arial" w:cs="Arial"/>
                <w:color w:val="000000" w:themeColor="text1"/>
                <w:sz w:val="20"/>
                <w:szCs w:val="20"/>
              </w:rPr>
              <w:t>Learners should be able to identify the</w:t>
            </w:r>
            <w:r w:rsidR="001E2002">
              <w:rPr>
                <w:rFonts w:ascii="Arial" w:hAnsi="Arial" w:cs="Arial"/>
                <w:color w:val="000000" w:themeColor="text1"/>
                <w:sz w:val="20"/>
                <w:szCs w:val="20"/>
              </w:rPr>
              <w:t>:</w:t>
            </w:r>
          </w:p>
          <w:p w14:paraId="5D440476" w14:textId="77777777" w:rsidR="007A12DB" w:rsidRPr="0095614D" w:rsidRDefault="007A12DB" w:rsidP="00D072C3">
            <w:pPr>
              <w:numPr>
                <w:ilvl w:val="0"/>
                <w:numId w:val="30"/>
              </w:numPr>
              <w:rPr>
                <w:rFonts w:ascii="Arial" w:hAnsi="Arial" w:cs="Arial"/>
                <w:color w:val="000000" w:themeColor="text1"/>
                <w:sz w:val="20"/>
                <w:szCs w:val="20"/>
              </w:rPr>
            </w:pPr>
            <w:r w:rsidRPr="006545E4">
              <w:rPr>
                <w:rFonts w:ascii="Arial" w:hAnsi="Arial" w:cs="Arial"/>
                <w:color w:val="000000" w:themeColor="text1"/>
                <w:sz w:val="20"/>
                <w:szCs w:val="20"/>
              </w:rPr>
              <w:t xml:space="preserve">Type of research </w:t>
            </w:r>
            <w:r w:rsidRPr="0095614D">
              <w:rPr>
                <w:rFonts w:ascii="Arial" w:hAnsi="Arial" w:cs="Arial"/>
                <w:color w:val="000000" w:themeColor="text1"/>
                <w:sz w:val="20"/>
                <w:szCs w:val="20"/>
              </w:rPr>
              <w:t>methodology</w:t>
            </w:r>
          </w:p>
          <w:p w14:paraId="156C18E2" w14:textId="7214328C" w:rsidR="007A12DB" w:rsidRPr="0095614D" w:rsidRDefault="007A12DB" w:rsidP="00D072C3">
            <w:pPr>
              <w:numPr>
                <w:ilvl w:val="0"/>
                <w:numId w:val="30"/>
              </w:numPr>
              <w:rPr>
                <w:rFonts w:ascii="Arial" w:hAnsi="Arial" w:cs="Arial"/>
                <w:color w:val="000000" w:themeColor="text1"/>
                <w:sz w:val="20"/>
                <w:szCs w:val="20"/>
              </w:rPr>
            </w:pPr>
            <w:r w:rsidRPr="0095614D">
              <w:rPr>
                <w:rFonts w:ascii="Arial" w:hAnsi="Arial" w:cs="Arial"/>
                <w:color w:val="000000" w:themeColor="text1"/>
                <w:sz w:val="20"/>
                <w:szCs w:val="20"/>
              </w:rPr>
              <w:t>Type of research design</w:t>
            </w:r>
            <w:r w:rsidR="0095614D" w:rsidRPr="0095614D">
              <w:rPr>
                <w:rFonts w:ascii="Arial" w:hAnsi="Arial" w:cs="Arial"/>
                <w:color w:val="000000" w:themeColor="text1"/>
                <w:sz w:val="20"/>
                <w:szCs w:val="20"/>
                <w:lang w:val="en-US"/>
              </w:rPr>
              <w:t xml:space="preserve"> – use this opportunity to focus on their ability to </w:t>
            </w:r>
            <w:r w:rsidR="0095614D" w:rsidRPr="0095614D">
              <w:rPr>
                <w:rFonts w:ascii="Arial" w:hAnsi="Arial" w:cs="Arial"/>
                <w:sz w:val="20"/>
                <w:szCs w:val="20"/>
              </w:rPr>
              <w:t>describe and evaluate the main features of randomised control trials.</w:t>
            </w:r>
          </w:p>
          <w:p w14:paraId="6F034CCC" w14:textId="77777777" w:rsidR="007A12DB" w:rsidRPr="0095614D" w:rsidRDefault="007A12DB" w:rsidP="00D072C3">
            <w:pPr>
              <w:numPr>
                <w:ilvl w:val="0"/>
                <w:numId w:val="30"/>
              </w:numPr>
              <w:rPr>
                <w:rFonts w:ascii="Arial" w:hAnsi="Arial" w:cs="Arial"/>
                <w:color w:val="000000" w:themeColor="text1"/>
                <w:sz w:val="20"/>
                <w:szCs w:val="20"/>
              </w:rPr>
            </w:pPr>
            <w:r w:rsidRPr="0095614D">
              <w:rPr>
                <w:rFonts w:ascii="Arial" w:hAnsi="Arial" w:cs="Arial"/>
                <w:color w:val="000000" w:themeColor="text1"/>
                <w:sz w:val="20"/>
                <w:szCs w:val="20"/>
              </w:rPr>
              <w:t>The IV and DV</w:t>
            </w:r>
          </w:p>
          <w:p w14:paraId="6CA61EE0" w14:textId="77777777" w:rsidR="007A12DB" w:rsidRPr="0095614D" w:rsidRDefault="007A12DB" w:rsidP="00D072C3">
            <w:pPr>
              <w:numPr>
                <w:ilvl w:val="0"/>
                <w:numId w:val="30"/>
              </w:numPr>
              <w:rPr>
                <w:rFonts w:ascii="Arial" w:hAnsi="Arial" w:cs="Arial"/>
                <w:color w:val="000000" w:themeColor="text1"/>
                <w:sz w:val="20"/>
                <w:szCs w:val="20"/>
              </w:rPr>
            </w:pPr>
            <w:r w:rsidRPr="0095614D">
              <w:rPr>
                <w:rFonts w:ascii="Arial" w:hAnsi="Arial" w:cs="Arial"/>
                <w:color w:val="000000" w:themeColor="text1"/>
                <w:sz w:val="20"/>
                <w:szCs w:val="20"/>
              </w:rPr>
              <w:t>The data collection tools</w:t>
            </w:r>
          </w:p>
          <w:p w14:paraId="3BFB5F73" w14:textId="77777777" w:rsidR="007A12DB" w:rsidRPr="006545E4" w:rsidRDefault="007A12DB" w:rsidP="00D072C3">
            <w:pPr>
              <w:numPr>
                <w:ilvl w:val="0"/>
                <w:numId w:val="30"/>
              </w:numPr>
              <w:rPr>
                <w:rFonts w:ascii="Arial" w:hAnsi="Arial" w:cs="Arial"/>
                <w:color w:val="000000" w:themeColor="text1"/>
                <w:sz w:val="20"/>
                <w:szCs w:val="20"/>
              </w:rPr>
            </w:pPr>
            <w:r w:rsidRPr="006545E4">
              <w:rPr>
                <w:rFonts w:ascii="Arial" w:hAnsi="Arial" w:cs="Arial"/>
                <w:color w:val="000000" w:themeColor="text1"/>
                <w:sz w:val="20"/>
                <w:szCs w:val="20"/>
              </w:rPr>
              <w:t>The type of data collected</w:t>
            </w:r>
          </w:p>
          <w:p w14:paraId="3589A428" w14:textId="77777777" w:rsidR="007A12DB" w:rsidRPr="006545E4" w:rsidRDefault="007A12DB" w:rsidP="00D072C3">
            <w:pPr>
              <w:numPr>
                <w:ilvl w:val="0"/>
                <w:numId w:val="30"/>
              </w:numPr>
              <w:rPr>
                <w:rFonts w:ascii="Arial" w:hAnsi="Arial" w:cs="Arial"/>
                <w:color w:val="000000" w:themeColor="text1"/>
                <w:sz w:val="20"/>
                <w:szCs w:val="20"/>
              </w:rPr>
            </w:pPr>
            <w:r w:rsidRPr="006545E4">
              <w:rPr>
                <w:rFonts w:ascii="Arial" w:hAnsi="Arial" w:cs="Arial"/>
                <w:color w:val="000000" w:themeColor="text1"/>
                <w:sz w:val="20"/>
                <w:szCs w:val="20"/>
              </w:rPr>
              <w:t>The degree to which variables are controlled</w:t>
            </w:r>
          </w:p>
          <w:p w14:paraId="7C6B6327" w14:textId="0C398E47" w:rsidR="007A12DB" w:rsidRPr="006545E4" w:rsidRDefault="007A12DB" w:rsidP="00D072C3">
            <w:pPr>
              <w:numPr>
                <w:ilvl w:val="0"/>
                <w:numId w:val="30"/>
              </w:numPr>
              <w:rPr>
                <w:rFonts w:ascii="Arial" w:hAnsi="Arial" w:cs="Arial"/>
                <w:color w:val="000000" w:themeColor="text1"/>
                <w:sz w:val="20"/>
                <w:szCs w:val="20"/>
              </w:rPr>
            </w:pPr>
            <w:r w:rsidRPr="006545E4">
              <w:rPr>
                <w:rFonts w:ascii="Arial" w:hAnsi="Arial" w:cs="Arial"/>
                <w:color w:val="000000" w:themeColor="text1"/>
                <w:sz w:val="20"/>
                <w:szCs w:val="20"/>
              </w:rPr>
              <w:t>The strengths and weaknesses of each in turn.</w:t>
            </w:r>
            <w:r w:rsidR="00BD4968" w:rsidRPr="006545E4">
              <w:rPr>
                <w:rFonts w:ascii="Arial" w:hAnsi="Arial" w:cs="Arial"/>
                <w:b/>
                <w:bCs/>
                <w:color w:val="000000" w:themeColor="text1"/>
                <w:sz w:val="20"/>
                <w:szCs w:val="20"/>
              </w:rPr>
              <w:t xml:space="preserve"> (F)</w:t>
            </w:r>
          </w:p>
          <w:p w14:paraId="3EC7BA17" w14:textId="32CB09C6" w:rsidR="007A12DB" w:rsidRPr="006545E4" w:rsidRDefault="007A12DB" w:rsidP="003E2B0B">
            <w:pPr>
              <w:spacing w:before="120"/>
              <w:rPr>
                <w:rFonts w:ascii="Arial" w:hAnsi="Arial" w:cs="Arial"/>
                <w:sz w:val="20"/>
                <w:szCs w:val="20"/>
                <w:lang w:val="en-US"/>
              </w:rPr>
            </w:pPr>
            <w:r w:rsidRPr="006545E4">
              <w:rPr>
                <w:rFonts w:ascii="Arial" w:hAnsi="Arial" w:cs="Arial"/>
                <w:b/>
                <w:bCs/>
                <w:sz w:val="20"/>
                <w:szCs w:val="20"/>
                <w:lang w:val="en-US"/>
              </w:rPr>
              <w:t xml:space="preserve">Extension </w:t>
            </w:r>
            <w:r w:rsidR="004C678D"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1E2002">
              <w:rPr>
                <w:rFonts w:ascii="Arial" w:hAnsi="Arial" w:cs="Arial"/>
                <w:sz w:val="20"/>
                <w:szCs w:val="20"/>
              </w:rPr>
              <w:t>l</w:t>
            </w:r>
            <w:r w:rsidRPr="006545E4">
              <w:rPr>
                <w:rFonts w:ascii="Arial" w:hAnsi="Arial" w:cs="Arial"/>
                <w:sz w:val="20"/>
                <w:szCs w:val="20"/>
              </w:rPr>
              <w:t>earners create a table</w:t>
            </w:r>
            <w:r w:rsidRPr="006545E4">
              <w:rPr>
                <w:rFonts w:ascii="Arial" w:hAnsi="Arial" w:cs="Arial"/>
                <w:sz w:val="20"/>
                <w:szCs w:val="20"/>
                <w:lang w:val="en-US"/>
              </w:rPr>
              <w:t>/mind map</w:t>
            </w:r>
            <w:r w:rsidRPr="006545E4">
              <w:rPr>
                <w:rFonts w:ascii="Arial" w:hAnsi="Arial" w:cs="Arial"/>
                <w:sz w:val="20"/>
                <w:szCs w:val="20"/>
              </w:rPr>
              <w:t xml:space="preserve"> using the following characteristics namely</w:t>
            </w:r>
            <w:r w:rsidRPr="006545E4">
              <w:rPr>
                <w:rFonts w:ascii="Arial" w:hAnsi="Arial" w:cs="Arial"/>
                <w:sz w:val="20"/>
                <w:szCs w:val="20"/>
                <w:lang w:val="en-US"/>
              </w:rPr>
              <w:t>,</w:t>
            </w:r>
            <w:r w:rsidRPr="006545E4">
              <w:rPr>
                <w:rFonts w:ascii="Arial" w:hAnsi="Arial" w:cs="Arial"/>
                <w:sz w:val="20"/>
                <w:szCs w:val="20"/>
              </w:rPr>
              <w:t xml:space="preserve"> idiographic versus nomothetic</w:t>
            </w:r>
            <w:r w:rsidRPr="006545E4">
              <w:rPr>
                <w:rFonts w:ascii="Arial" w:hAnsi="Arial" w:cs="Arial"/>
                <w:sz w:val="20"/>
                <w:szCs w:val="20"/>
                <w:lang w:val="en-US"/>
              </w:rPr>
              <w:t>;</w:t>
            </w:r>
            <w:r w:rsidRPr="006545E4">
              <w:rPr>
                <w:rFonts w:ascii="Arial" w:hAnsi="Arial" w:cs="Arial"/>
                <w:sz w:val="20"/>
                <w:szCs w:val="20"/>
              </w:rPr>
              <w:t xml:space="preserve"> experiment</w:t>
            </w:r>
            <w:r w:rsidRPr="006545E4">
              <w:rPr>
                <w:rFonts w:ascii="Arial" w:hAnsi="Arial" w:cs="Arial"/>
                <w:sz w:val="20"/>
                <w:szCs w:val="20"/>
                <w:lang w:val="en-US"/>
              </w:rPr>
              <w:t xml:space="preserve">s; </w:t>
            </w:r>
            <w:r w:rsidRPr="006545E4">
              <w:rPr>
                <w:rFonts w:ascii="Arial" w:hAnsi="Arial" w:cs="Arial"/>
                <w:sz w:val="20"/>
                <w:szCs w:val="20"/>
              </w:rPr>
              <w:t>longitudinal studies</w:t>
            </w:r>
            <w:r w:rsidRPr="006545E4">
              <w:rPr>
                <w:rFonts w:ascii="Arial" w:hAnsi="Arial" w:cs="Arial"/>
                <w:sz w:val="20"/>
                <w:szCs w:val="20"/>
                <w:lang w:val="en-US"/>
              </w:rPr>
              <w:t>;</w:t>
            </w:r>
            <w:r w:rsidRPr="006545E4">
              <w:rPr>
                <w:rFonts w:ascii="Arial" w:hAnsi="Arial" w:cs="Arial"/>
                <w:sz w:val="20"/>
                <w:szCs w:val="20"/>
              </w:rPr>
              <w:t xml:space="preserve"> generalisations from findings</w:t>
            </w:r>
            <w:r w:rsidRPr="006545E4">
              <w:rPr>
                <w:rFonts w:ascii="Arial" w:hAnsi="Arial" w:cs="Arial"/>
                <w:sz w:val="20"/>
                <w:szCs w:val="20"/>
                <w:lang w:val="en-US"/>
              </w:rPr>
              <w:t xml:space="preserve"> and</w:t>
            </w:r>
            <w:r w:rsidRPr="006545E4">
              <w:rPr>
                <w:rFonts w:ascii="Arial" w:hAnsi="Arial" w:cs="Arial"/>
                <w:sz w:val="20"/>
                <w:szCs w:val="20"/>
              </w:rPr>
              <w:t xml:space="preserve"> ethics</w:t>
            </w:r>
            <w:r w:rsidRPr="006545E4">
              <w:rPr>
                <w:rFonts w:ascii="Arial" w:hAnsi="Arial" w:cs="Arial"/>
                <w:sz w:val="20"/>
                <w:szCs w:val="20"/>
                <w:lang w:val="en-US"/>
              </w:rPr>
              <w:t xml:space="preserve"> and identify how the material covered in this section relates to each in turn.</w:t>
            </w:r>
          </w:p>
          <w:p w14:paraId="0F3AE5FE" w14:textId="770A820A" w:rsidR="007A12DB" w:rsidRPr="006545E4" w:rsidRDefault="007A12DB" w:rsidP="001E2002">
            <w:pPr>
              <w:spacing w:before="120" w:after="120"/>
              <w:rPr>
                <w:rFonts w:ascii="Arial" w:hAnsi="Arial" w:cs="Arial"/>
                <w:b/>
                <w:sz w:val="20"/>
                <w:szCs w:val="20"/>
              </w:rPr>
            </w:pPr>
            <w:r w:rsidRPr="006545E4">
              <w:rPr>
                <w:rFonts w:ascii="Arial" w:hAnsi="Arial" w:cs="Arial"/>
                <w:sz w:val="20"/>
                <w:szCs w:val="20"/>
              </w:rPr>
              <w:t>Learners generate Paper 3</w:t>
            </w:r>
            <w:r w:rsidRPr="006545E4">
              <w:rPr>
                <w:rFonts w:ascii="Arial" w:hAnsi="Arial" w:cs="Arial"/>
                <w:sz w:val="20"/>
                <w:szCs w:val="20"/>
                <w:lang w:val="en-US"/>
              </w:rPr>
              <w:t xml:space="preserve"> </w:t>
            </w:r>
            <w:r w:rsidRPr="006545E4">
              <w:rPr>
                <w:rFonts w:ascii="Arial" w:hAnsi="Arial" w:cs="Arial"/>
                <w:sz w:val="20"/>
                <w:szCs w:val="20"/>
              </w:rPr>
              <w:t>question</w:t>
            </w:r>
            <w:r w:rsidRPr="006545E4">
              <w:rPr>
                <w:rFonts w:ascii="Arial" w:hAnsi="Arial" w:cs="Arial"/>
                <w:sz w:val="20"/>
                <w:szCs w:val="20"/>
                <w:lang w:val="en-US"/>
              </w:rPr>
              <w:t>s</w:t>
            </w:r>
            <w:r w:rsidRPr="006545E4">
              <w:rPr>
                <w:rFonts w:ascii="Arial" w:hAnsi="Arial" w:cs="Arial"/>
                <w:sz w:val="20"/>
                <w:szCs w:val="20"/>
              </w:rPr>
              <w:t xml:space="preserve"> for schizophrenia and refer to the mark scheme. Support learners in explaining how the assessment objectives should be met and </w:t>
            </w: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sz w:val="20"/>
                <w:szCs w:val="20"/>
              </w:rPr>
              <w:t xml:space="preserve"> plan a response for both part a) and b).</w:t>
            </w:r>
            <w:r w:rsidRPr="006545E4">
              <w:rPr>
                <w:rFonts w:ascii="Arial" w:hAnsi="Arial" w:cs="Arial"/>
                <w:b/>
                <w:sz w:val="20"/>
                <w:szCs w:val="20"/>
              </w:rPr>
              <w:t xml:space="preserve"> </w:t>
            </w:r>
            <w:r w:rsidR="00BD4968" w:rsidRPr="006545E4">
              <w:rPr>
                <w:rFonts w:ascii="Arial" w:hAnsi="Arial" w:cs="Arial"/>
                <w:b/>
                <w:sz w:val="20"/>
                <w:szCs w:val="20"/>
              </w:rPr>
              <w:t>(</w:t>
            </w:r>
            <w:r w:rsidR="00BD4968" w:rsidRPr="006545E4">
              <w:rPr>
                <w:rFonts w:ascii="Arial" w:hAnsi="Arial" w:cs="Arial"/>
                <w:b/>
                <w:sz w:val="20"/>
                <w:szCs w:val="20"/>
                <w:lang w:val="en-US"/>
              </w:rPr>
              <w:t>I</w:t>
            </w:r>
            <w:r w:rsidR="00BD4968" w:rsidRPr="006545E4">
              <w:rPr>
                <w:rFonts w:ascii="Arial" w:hAnsi="Arial" w:cs="Arial"/>
                <w:b/>
                <w:sz w:val="20"/>
                <w:szCs w:val="20"/>
              </w:rPr>
              <w:t>)</w:t>
            </w:r>
          </w:p>
          <w:p w14:paraId="55A5052F" w14:textId="77777777" w:rsidR="007A12DB" w:rsidRDefault="001507EA" w:rsidP="001E2002">
            <w:pPr>
              <w:spacing w:before="120" w:after="120"/>
              <w:rPr>
                <w:rFonts w:ascii="Arial" w:hAnsi="Arial" w:cs="Arial"/>
                <w:b/>
                <w:bCs/>
                <w:sz w:val="20"/>
                <w:szCs w:val="20"/>
                <w:lang w:val="en-US"/>
              </w:rPr>
            </w:pPr>
            <w:r w:rsidRPr="006545E4">
              <w:rPr>
                <w:rFonts w:ascii="Arial" w:hAnsi="Arial" w:cs="Arial"/>
                <w:sz w:val="20"/>
                <w:szCs w:val="20"/>
                <w:lang w:val="en-US"/>
              </w:rPr>
              <w:t xml:space="preserve">Learners </w:t>
            </w:r>
            <w:r w:rsidR="007A12DB" w:rsidRPr="006545E4">
              <w:rPr>
                <w:rFonts w:ascii="Arial" w:hAnsi="Arial" w:cs="Arial"/>
                <w:sz w:val="20"/>
                <w:szCs w:val="20"/>
                <w:lang w:val="en-US"/>
              </w:rPr>
              <w:t xml:space="preserve">swap their questions and </w:t>
            </w:r>
            <w:r w:rsidRPr="006545E4">
              <w:rPr>
                <w:rFonts w:ascii="Arial" w:hAnsi="Arial" w:cs="Arial"/>
                <w:sz w:val="20"/>
                <w:szCs w:val="20"/>
                <w:lang w:val="en-US"/>
              </w:rPr>
              <w:t xml:space="preserve">do a </w:t>
            </w:r>
            <w:r w:rsidR="007A12DB" w:rsidRPr="006545E4">
              <w:rPr>
                <w:rFonts w:ascii="Arial" w:hAnsi="Arial" w:cs="Arial"/>
                <w:sz w:val="20"/>
                <w:szCs w:val="20"/>
                <w:lang w:val="en-US"/>
              </w:rPr>
              <w:t>peer review.</w:t>
            </w:r>
            <w:r w:rsidR="00BD4968" w:rsidRPr="006545E4">
              <w:rPr>
                <w:rFonts w:ascii="Arial" w:hAnsi="Arial" w:cs="Arial"/>
                <w:b/>
                <w:bCs/>
                <w:sz w:val="20"/>
                <w:szCs w:val="20"/>
                <w:lang w:val="en-US"/>
              </w:rPr>
              <w:t xml:space="preserve"> (F)</w:t>
            </w:r>
          </w:p>
          <w:p w14:paraId="6195E862" w14:textId="66FC082B" w:rsidR="00EF6CF5" w:rsidRPr="007A12DB" w:rsidRDefault="005F605A" w:rsidP="001E2002">
            <w:pPr>
              <w:spacing w:before="120"/>
              <w:rPr>
                <w:rFonts w:ascii="Arial" w:hAnsi="Arial" w:cs="Arial"/>
                <w:sz w:val="20"/>
                <w:szCs w:val="20"/>
                <w:lang w:val="en-US"/>
              </w:rPr>
            </w:pPr>
            <w:r>
              <w:rPr>
                <w:rFonts w:ascii="Arial" w:hAnsi="Arial" w:cs="Arial"/>
                <w:b/>
                <w:bCs/>
                <w:color w:val="202124"/>
                <w:sz w:val="20"/>
                <w:szCs w:val="20"/>
                <w:shd w:val="clear" w:color="auto" w:fill="FFFFFF"/>
                <w:lang w:val="en-US"/>
              </w:rPr>
              <w:t>SDG 3</w:t>
            </w:r>
          </w:p>
        </w:tc>
      </w:tr>
      <w:tr w:rsidR="007A12DB" w:rsidRPr="007A12DB" w14:paraId="31073C92"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523CC6F0" w14:textId="677EF1CF" w:rsidR="007A12DB" w:rsidRPr="00E335BB" w:rsidRDefault="007A12DB" w:rsidP="00C640FC">
            <w:pPr>
              <w:rPr>
                <w:rFonts w:ascii="Arial" w:hAnsi="Arial" w:cs="Arial"/>
                <w:sz w:val="20"/>
                <w:szCs w:val="20"/>
              </w:rPr>
            </w:pPr>
            <w:r w:rsidRPr="00E335BB">
              <w:rPr>
                <w:rFonts w:ascii="Arial" w:hAnsi="Arial" w:cs="Arial"/>
                <w:sz w:val="20"/>
                <w:szCs w:val="20"/>
              </w:rPr>
              <w:lastRenderedPageBreak/>
              <w:t>1.2 Mood (affective) disorders: depressive disorder (unipolar) and bipolar disorder</w:t>
            </w:r>
          </w:p>
          <w:p w14:paraId="65DA8753" w14:textId="77777777" w:rsidR="007A12DB" w:rsidRDefault="007A12DB" w:rsidP="00C640FC">
            <w:pPr>
              <w:spacing w:before="120"/>
              <w:rPr>
                <w:rFonts w:ascii="Arial" w:hAnsi="Arial" w:cs="Arial"/>
                <w:sz w:val="20"/>
                <w:szCs w:val="20"/>
              </w:rPr>
            </w:pPr>
            <w:r w:rsidRPr="007A12DB">
              <w:rPr>
                <w:rFonts w:ascii="Arial" w:hAnsi="Arial" w:cs="Arial"/>
                <w:sz w:val="20"/>
                <w:szCs w:val="20"/>
              </w:rPr>
              <w:t>1.2.1 Diagnostic criteria for mood (affective) disorders</w:t>
            </w:r>
          </w:p>
          <w:p w14:paraId="4E2EBB92" w14:textId="77777777" w:rsidR="00BD4968" w:rsidRPr="007A12DB" w:rsidRDefault="00BD4968" w:rsidP="00C640FC">
            <w:pPr>
              <w:spacing w:before="120"/>
              <w:rPr>
                <w:rFonts w:ascii="Arial" w:hAnsi="Arial" w:cs="Arial"/>
                <w:b/>
                <w:color w:val="E21951"/>
                <w:sz w:val="20"/>
                <w:szCs w:val="20"/>
              </w:rPr>
            </w:pPr>
            <w:r w:rsidRPr="007A12DB">
              <w:rPr>
                <w:rFonts w:ascii="Arial" w:hAnsi="Arial" w:cs="Arial"/>
                <w:b/>
                <w:color w:val="E21951"/>
                <w:sz w:val="20"/>
                <w:szCs w:val="20"/>
              </w:rPr>
              <w:t>KC2</w:t>
            </w:r>
          </w:p>
          <w:p w14:paraId="71DEB2A4"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07783F48"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00A8BC1C" w14:textId="46BD640A" w:rsidR="00BD4968" w:rsidRPr="007A12DB" w:rsidRDefault="00BD4968" w:rsidP="00C640FC">
            <w:pPr>
              <w:spacing w:before="120"/>
              <w:rPr>
                <w:rFonts w:ascii="Arial" w:hAnsi="Arial" w:cs="Arial"/>
                <w:i/>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4452642" w14:textId="77777777" w:rsidR="007A12DB" w:rsidRPr="007A12DB" w:rsidRDefault="007A12DB" w:rsidP="007A12DB">
            <w:pPr>
              <w:rPr>
                <w:rFonts w:ascii="Arial" w:hAnsi="Arial" w:cs="Arial"/>
                <w:sz w:val="20"/>
                <w:szCs w:val="20"/>
              </w:rPr>
            </w:pPr>
            <w:r w:rsidRPr="007A12DB">
              <w:rPr>
                <w:rFonts w:ascii="Arial" w:hAnsi="Arial" w:cs="Arial"/>
                <w:sz w:val="20"/>
                <w:szCs w:val="20"/>
              </w:rPr>
              <w:t>Learners can describe, explain and evaluate different types of mood affective disorders including unipolar and bipolar depression and how it can be diagnosed and measured.</w:t>
            </w:r>
          </w:p>
        </w:tc>
        <w:tc>
          <w:tcPr>
            <w:tcW w:w="10200" w:type="dxa"/>
            <w:tcBorders>
              <w:top w:val="single" w:sz="4" w:space="0" w:color="E21951"/>
              <w:left w:val="single" w:sz="4" w:space="0" w:color="E21951"/>
              <w:bottom w:val="single" w:sz="4" w:space="0" w:color="E21951"/>
              <w:right w:val="single" w:sz="4" w:space="0" w:color="E21951"/>
            </w:tcBorders>
          </w:tcPr>
          <w:p w14:paraId="4BD992A3" w14:textId="59CCDF32" w:rsidR="007A12DB" w:rsidRPr="006545E4" w:rsidRDefault="007A12DB" w:rsidP="001E2002">
            <w:pPr>
              <w:spacing w:after="120"/>
              <w:rPr>
                <w:rFonts w:ascii="Arial" w:hAnsi="Arial" w:cs="Arial"/>
                <w:sz w:val="20"/>
                <w:szCs w:val="20"/>
              </w:rPr>
            </w:pPr>
            <w:r w:rsidRPr="006545E4">
              <w:rPr>
                <w:rFonts w:ascii="Arial" w:hAnsi="Arial" w:cs="Arial"/>
                <w:sz w:val="20"/>
                <w:szCs w:val="20"/>
              </w:rPr>
              <w:t>Learner</w:t>
            </w:r>
            <w:r w:rsidR="001E2002">
              <w:rPr>
                <w:rFonts w:ascii="Arial" w:hAnsi="Arial" w:cs="Arial"/>
                <w:sz w:val="20"/>
                <w:szCs w:val="20"/>
              </w:rPr>
              <w:t>s give</w:t>
            </w:r>
            <w:r w:rsidRPr="006545E4">
              <w:rPr>
                <w:rFonts w:ascii="Arial" w:hAnsi="Arial" w:cs="Arial"/>
                <w:sz w:val="20"/>
                <w:szCs w:val="20"/>
              </w:rPr>
              <w:t xml:space="preserve"> presentations on unipolar and bipolar depression and learners share personal testimonies of previous/personal experience as appropriate. </w:t>
            </w:r>
            <w:r w:rsidR="00BD4968" w:rsidRPr="006545E4">
              <w:rPr>
                <w:rFonts w:ascii="Arial" w:hAnsi="Arial" w:cs="Arial"/>
                <w:b/>
                <w:bCs/>
                <w:sz w:val="20"/>
                <w:szCs w:val="20"/>
              </w:rPr>
              <w:t>(I)</w:t>
            </w:r>
          </w:p>
          <w:p w14:paraId="1A8B113D" w14:textId="57C829F8" w:rsidR="007A12DB" w:rsidRPr="006545E4" w:rsidRDefault="007A12DB" w:rsidP="001E2002">
            <w:pPr>
              <w:spacing w:before="120" w:after="120"/>
              <w:rPr>
                <w:rFonts w:ascii="Arial" w:hAnsi="Arial" w:cs="Arial"/>
                <w:sz w:val="20"/>
                <w:szCs w:val="20"/>
                <w:lang w:val="en-US"/>
              </w:rPr>
            </w:pPr>
            <w:r w:rsidRPr="006545E4">
              <w:rPr>
                <w:rFonts w:ascii="Arial" w:hAnsi="Arial" w:cs="Arial"/>
                <w:sz w:val="20"/>
                <w:szCs w:val="20"/>
              </w:rPr>
              <w:t xml:space="preserve">Learners look up and present what they found out about the diagnostic criteria of unipolar and bipolar depression </w:t>
            </w:r>
            <w:r w:rsidRPr="006545E4">
              <w:rPr>
                <w:rFonts w:ascii="Arial" w:hAnsi="Arial" w:cs="Arial"/>
                <w:sz w:val="20"/>
                <w:szCs w:val="20"/>
                <w:lang w:val="en-US"/>
              </w:rPr>
              <w:t xml:space="preserve">according to ICD-11 </w:t>
            </w:r>
            <w:r w:rsidRPr="006545E4">
              <w:rPr>
                <w:rFonts w:ascii="Arial" w:hAnsi="Arial" w:cs="Arial"/>
                <w:sz w:val="20"/>
                <w:szCs w:val="20"/>
              </w:rPr>
              <w:t>and the differences noticed between unipolar and bipolar depressio</w:t>
            </w:r>
            <w:r w:rsidRPr="006545E4">
              <w:rPr>
                <w:rFonts w:ascii="Arial" w:hAnsi="Arial" w:cs="Arial"/>
                <w:sz w:val="20"/>
                <w:szCs w:val="20"/>
                <w:lang w:val="en-US"/>
              </w:rPr>
              <w:t xml:space="preserve">n. </w:t>
            </w:r>
            <w:r w:rsidR="00BD4968" w:rsidRPr="006545E4">
              <w:rPr>
                <w:rFonts w:ascii="Arial" w:hAnsi="Arial" w:cs="Arial"/>
                <w:b/>
                <w:bCs/>
                <w:sz w:val="20"/>
                <w:szCs w:val="20"/>
              </w:rPr>
              <w:t>(I)</w:t>
            </w:r>
          </w:p>
          <w:p w14:paraId="0E0B1A9A" w14:textId="66E026A6" w:rsidR="007A12DB" w:rsidRPr="006545E4" w:rsidRDefault="007A12DB" w:rsidP="001E2002">
            <w:pPr>
              <w:spacing w:before="120" w:after="120"/>
              <w:rPr>
                <w:rFonts w:ascii="Arial" w:hAnsi="Arial" w:cs="Arial"/>
                <w:sz w:val="20"/>
                <w:szCs w:val="20"/>
              </w:rPr>
            </w:pPr>
            <w:r w:rsidRPr="006545E4">
              <w:rPr>
                <w:rFonts w:ascii="Arial" w:hAnsi="Arial" w:cs="Arial"/>
                <w:b/>
                <w:bCs/>
                <w:sz w:val="20"/>
                <w:szCs w:val="20"/>
              </w:rPr>
              <w:t xml:space="preserve">Extension </w:t>
            </w:r>
            <w:r w:rsidR="007D5CD4"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1E2002">
              <w:rPr>
                <w:rFonts w:ascii="Arial" w:hAnsi="Arial" w:cs="Arial"/>
                <w:sz w:val="20"/>
                <w:szCs w:val="20"/>
              </w:rPr>
              <w:t>l</w:t>
            </w:r>
            <w:r w:rsidRPr="006545E4">
              <w:rPr>
                <w:rFonts w:ascii="Arial" w:hAnsi="Arial" w:cs="Arial"/>
                <w:sz w:val="20"/>
                <w:szCs w:val="20"/>
              </w:rPr>
              <w:t>earners create a tool that would allow doctors to try and diagnose unipolar and bipolar depression effectively, justifying what questions they would ask.</w:t>
            </w:r>
          </w:p>
          <w:p w14:paraId="6847569B" w14:textId="6E91D855" w:rsidR="007A12DB" w:rsidRPr="006545E4" w:rsidRDefault="007A12DB" w:rsidP="001E2002">
            <w:pPr>
              <w:spacing w:before="120" w:after="120"/>
              <w:rPr>
                <w:rFonts w:ascii="Arial" w:hAnsi="Arial" w:cs="Arial"/>
                <w:sz w:val="20"/>
                <w:szCs w:val="20"/>
              </w:rPr>
            </w:pPr>
            <w:r w:rsidRPr="006545E4">
              <w:rPr>
                <w:rFonts w:ascii="Arial" w:hAnsi="Arial" w:cs="Arial"/>
                <w:sz w:val="20"/>
                <w:szCs w:val="20"/>
              </w:rPr>
              <w:t>*</w:t>
            </w:r>
            <w:r w:rsidR="00313972">
              <w:rPr>
                <w:rFonts w:ascii="Arial" w:hAnsi="Arial" w:cs="Arial"/>
                <w:sz w:val="20"/>
                <w:szCs w:val="20"/>
              </w:rPr>
              <w:t>L</w:t>
            </w:r>
            <w:r w:rsidRPr="006545E4">
              <w:rPr>
                <w:rFonts w:ascii="Arial" w:hAnsi="Arial" w:cs="Arial"/>
                <w:sz w:val="20"/>
                <w:szCs w:val="20"/>
              </w:rPr>
              <w:t>earners complete Becks Depression Inventory (BDI) at</w:t>
            </w:r>
            <w:r w:rsidR="003E2B0B">
              <w:rPr>
                <w:rFonts w:ascii="Arial" w:hAnsi="Arial" w:cs="Arial"/>
                <w:sz w:val="20"/>
                <w:szCs w:val="20"/>
              </w:rPr>
              <w:t>:</w:t>
            </w:r>
            <w:r w:rsidRPr="006545E4">
              <w:rPr>
                <w:rFonts w:ascii="Arial" w:hAnsi="Arial" w:cs="Arial"/>
                <w:sz w:val="20"/>
                <w:szCs w:val="20"/>
              </w:rPr>
              <w:t xml:space="preserve"> </w:t>
            </w:r>
            <w:hyperlink r:id="rId204" w:history="1">
              <w:r w:rsidR="00B221AA" w:rsidRPr="001E2002">
                <w:rPr>
                  <w:rFonts w:ascii="Arial" w:hAnsi="Arial" w:cs="Arial"/>
                  <w:color w:val="4B4B4B"/>
                  <w:sz w:val="20"/>
                  <w:szCs w:val="20"/>
                  <w:u w:val="single"/>
                </w:rPr>
                <w:t>www.</w:t>
              </w:r>
              <w:r w:rsidRPr="001E2002">
                <w:rPr>
                  <w:rFonts w:ascii="Arial" w:hAnsi="Arial" w:cs="Arial"/>
                  <w:color w:val="4B4B4B"/>
                  <w:sz w:val="20"/>
                  <w:szCs w:val="20"/>
                  <w:u w:val="single"/>
                </w:rPr>
                <w:t>ismanet.org/doctoryourspirit/pdfs/Beck-Depression-Inventory-BDI.pdf</w:t>
              </w:r>
            </w:hyperlink>
            <w:r w:rsidRPr="001E2002">
              <w:rPr>
                <w:rFonts w:ascii="Arial" w:hAnsi="Arial" w:cs="Arial"/>
                <w:color w:val="4B4B4B"/>
                <w:sz w:val="20"/>
                <w:szCs w:val="20"/>
              </w:rPr>
              <w:t xml:space="preserve"> </w:t>
            </w:r>
            <w:r w:rsidRPr="006545E4">
              <w:rPr>
                <w:rFonts w:ascii="Arial" w:hAnsi="Arial" w:cs="Arial"/>
                <w:sz w:val="20"/>
                <w:szCs w:val="20"/>
              </w:rPr>
              <w:t>and, once complete,</w:t>
            </w:r>
            <w:r w:rsidRPr="007A12DB">
              <w:rPr>
                <w:rFonts w:ascii="Arial" w:hAnsi="Arial" w:cs="Arial"/>
                <w:sz w:val="20"/>
                <w:szCs w:val="20"/>
              </w:rPr>
              <w:t xml:space="preserve"> </w:t>
            </w:r>
            <w:r w:rsidRPr="006545E4">
              <w:rPr>
                <w:rFonts w:ascii="Arial" w:hAnsi="Arial" w:cs="Arial"/>
                <w:sz w:val="20"/>
                <w:szCs w:val="20"/>
              </w:rPr>
              <w:t>explain the BDI and compare learners’ ideas with the BDI.</w:t>
            </w:r>
          </w:p>
          <w:p w14:paraId="0C5A8BC8" w14:textId="6053BB2E" w:rsidR="007A12DB" w:rsidRPr="00D34688" w:rsidRDefault="007A12DB" w:rsidP="001E2002">
            <w:pPr>
              <w:spacing w:before="120" w:after="120"/>
              <w:rPr>
                <w:rFonts w:ascii="Arial" w:hAnsi="Arial" w:cs="Arial"/>
                <w:sz w:val="20"/>
                <w:szCs w:val="20"/>
                <w:lang w:val="en-US"/>
              </w:rPr>
            </w:pPr>
            <w:r w:rsidRPr="006545E4">
              <w:rPr>
                <w:rFonts w:ascii="Arial" w:hAnsi="Arial" w:cs="Arial"/>
                <w:b/>
                <w:bCs/>
                <w:sz w:val="20"/>
                <w:szCs w:val="20"/>
              </w:rPr>
              <w:t xml:space="preserve">Extension </w:t>
            </w:r>
            <w:r w:rsidR="007D5CD4"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1E2002">
              <w:rPr>
                <w:rFonts w:ascii="Arial" w:hAnsi="Arial" w:cs="Arial"/>
                <w:sz w:val="20"/>
                <w:szCs w:val="20"/>
              </w:rPr>
              <w:t>l</w:t>
            </w:r>
            <w:r w:rsidRPr="006545E4">
              <w:rPr>
                <w:rFonts w:ascii="Arial" w:hAnsi="Arial" w:cs="Arial"/>
                <w:sz w:val="20"/>
                <w:szCs w:val="20"/>
              </w:rPr>
              <w:t>earners assess the validity of possible responses to the BDI and the strengths and weaknesses of the data collected. Extend this evaluation to an evaluation of the psychometric tool</w:t>
            </w:r>
            <w:r w:rsidR="00D34688">
              <w:rPr>
                <w:rFonts w:ascii="Arial" w:hAnsi="Arial" w:cs="Arial"/>
                <w:sz w:val="20"/>
                <w:szCs w:val="20"/>
                <w:lang w:val="en-US"/>
              </w:rPr>
              <w:t xml:space="preserve"> incorporating revision of psychometric tests generally.</w:t>
            </w:r>
          </w:p>
          <w:p w14:paraId="13FAB67B" w14:textId="7F6CB6E1" w:rsidR="00D34688" w:rsidRPr="001E2002" w:rsidRDefault="007A12DB" w:rsidP="003E2B0B">
            <w:pPr>
              <w:spacing w:before="120"/>
              <w:rPr>
                <w:rFonts w:ascii="Arial" w:hAnsi="Arial" w:cs="Arial"/>
                <w:color w:val="000000" w:themeColor="text1"/>
                <w:sz w:val="20"/>
                <w:szCs w:val="20"/>
              </w:rPr>
            </w:pPr>
            <w:r w:rsidRPr="00195645">
              <w:rPr>
                <w:rFonts w:ascii="Arial" w:hAnsi="Arial" w:cs="Arial"/>
                <w:b/>
                <w:bCs/>
                <w:color w:val="000000" w:themeColor="text1"/>
                <w:sz w:val="20"/>
                <w:szCs w:val="20"/>
              </w:rPr>
              <w:t xml:space="preserve">Extension </w:t>
            </w:r>
            <w:r w:rsidR="007D5CD4" w:rsidRPr="00195645">
              <w:rPr>
                <w:rFonts w:ascii="Arial" w:hAnsi="Arial" w:cs="Arial"/>
                <w:b/>
                <w:bCs/>
                <w:color w:val="000000" w:themeColor="text1"/>
                <w:sz w:val="20"/>
                <w:szCs w:val="20"/>
              </w:rPr>
              <w:t>a</w:t>
            </w:r>
            <w:r w:rsidRPr="00195645">
              <w:rPr>
                <w:rFonts w:ascii="Arial" w:hAnsi="Arial" w:cs="Arial"/>
                <w:b/>
                <w:bCs/>
                <w:color w:val="000000" w:themeColor="text1"/>
                <w:sz w:val="20"/>
                <w:szCs w:val="20"/>
              </w:rPr>
              <w:t>ctivity</w:t>
            </w:r>
            <w:r w:rsidR="008E7857">
              <w:rPr>
                <w:rFonts w:ascii="Arial" w:hAnsi="Arial" w:cs="Arial"/>
                <w:b/>
                <w:bCs/>
                <w:color w:val="000000" w:themeColor="text1"/>
                <w:sz w:val="20"/>
                <w:szCs w:val="20"/>
                <w:lang w:val="en-US"/>
              </w:rPr>
              <w:t xml:space="preserve"> </w:t>
            </w:r>
            <w:r w:rsidR="008E7857">
              <w:rPr>
                <w:rFonts w:ascii="Arial" w:hAnsi="Arial" w:cs="Arial"/>
                <w:b/>
                <w:bCs/>
                <w:color w:val="000000"/>
                <w:sz w:val="20"/>
                <w:szCs w:val="20"/>
                <w:lang w:val="en-US"/>
              </w:rPr>
              <w:t>(optional)</w:t>
            </w:r>
            <w:r w:rsidRPr="00195645">
              <w:rPr>
                <w:rFonts w:ascii="Arial" w:hAnsi="Arial" w:cs="Arial"/>
                <w:b/>
                <w:bCs/>
                <w:color w:val="000000" w:themeColor="text1"/>
                <w:sz w:val="20"/>
                <w:szCs w:val="20"/>
              </w:rPr>
              <w:t>:</w:t>
            </w:r>
            <w:r w:rsidRPr="00195645">
              <w:rPr>
                <w:rFonts w:ascii="Arial" w:hAnsi="Arial" w:cs="Arial"/>
                <w:color w:val="000000" w:themeColor="text1"/>
                <w:sz w:val="20"/>
                <w:szCs w:val="20"/>
              </w:rPr>
              <w:t xml:space="preserve"> </w:t>
            </w:r>
            <w:r w:rsidR="001E2002">
              <w:rPr>
                <w:rFonts w:ascii="Arial" w:hAnsi="Arial" w:cs="Arial"/>
                <w:color w:val="000000" w:themeColor="text1"/>
                <w:sz w:val="20"/>
                <w:szCs w:val="20"/>
              </w:rPr>
              <w:t>m</w:t>
            </w:r>
            <w:r w:rsidRPr="00195645">
              <w:rPr>
                <w:rFonts w:ascii="Arial" w:hAnsi="Arial" w:cs="Arial"/>
                <w:color w:val="000000" w:themeColor="text1"/>
                <w:sz w:val="20"/>
                <w:szCs w:val="20"/>
              </w:rPr>
              <w:t>ore able learners could look at the research reflecting cultural differences conducted by</w:t>
            </w:r>
            <w:r w:rsidR="00187EE6" w:rsidRPr="00195645">
              <w:rPr>
                <w:rFonts w:ascii="Arial" w:hAnsi="Arial" w:cs="Arial"/>
                <w:color w:val="000000" w:themeColor="text1"/>
                <w:sz w:val="20"/>
                <w:szCs w:val="20"/>
              </w:rPr>
              <w:t>,</w:t>
            </w:r>
            <w:r w:rsidRPr="00195645">
              <w:rPr>
                <w:rFonts w:ascii="Arial" w:hAnsi="Arial" w:cs="Arial"/>
                <w:color w:val="000000" w:themeColor="text1"/>
                <w:sz w:val="20"/>
                <w:szCs w:val="20"/>
              </w:rPr>
              <w:t xml:space="preserve"> for example</w:t>
            </w:r>
            <w:r w:rsidR="001E2002">
              <w:rPr>
                <w:rFonts w:ascii="Arial" w:hAnsi="Arial" w:cs="Arial"/>
                <w:color w:val="000000" w:themeColor="text1"/>
                <w:sz w:val="20"/>
                <w:szCs w:val="20"/>
              </w:rPr>
              <w:t>:</w:t>
            </w:r>
          </w:p>
          <w:p w14:paraId="3B6B0631" w14:textId="6C252139" w:rsidR="00D34688" w:rsidRPr="00D34688" w:rsidRDefault="007A12DB" w:rsidP="00D072C3">
            <w:pPr>
              <w:pStyle w:val="ListParagraph"/>
              <w:numPr>
                <w:ilvl w:val="0"/>
                <w:numId w:val="76"/>
              </w:numPr>
              <w:spacing w:after="120"/>
              <w:rPr>
                <w:rFonts w:cs="Arial"/>
              </w:rPr>
            </w:pPr>
            <w:r w:rsidRPr="00D34688">
              <w:rPr>
                <w:rFonts w:cs="Arial"/>
              </w:rPr>
              <w:t>Furnham and Malik (1984) at</w:t>
            </w:r>
            <w:r w:rsidR="003E2B0B">
              <w:rPr>
                <w:rFonts w:cs="Arial"/>
              </w:rPr>
              <w:t>:</w:t>
            </w:r>
            <w:r w:rsidRPr="00D34688">
              <w:rPr>
                <w:rFonts w:cs="Arial"/>
              </w:rPr>
              <w:t xml:space="preserve"> </w:t>
            </w:r>
            <w:hyperlink r:id="rId205" w:history="1">
              <w:r w:rsidR="00187EE6" w:rsidRPr="001E2002">
                <w:rPr>
                  <w:rStyle w:val="Hyperlink"/>
                  <w:rFonts w:cs="Arial"/>
                  <w:color w:val="4B4B4B"/>
                </w:rPr>
                <w:t>https://journals.sagepub.com/doi/10.1177/002076409404000203</w:t>
              </w:r>
            </w:hyperlink>
            <w:r w:rsidRPr="00D34688">
              <w:rPr>
                <w:rFonts w:cs="Arial"/>
              </w:rPr>
              <w:t>;</w:t>
            </w:r>
          </w:p>
          <w:p w14:paraId="2585C380" w14:textId="67787AB8" w:rsidR="00D34688" w:rsidRPr="00D34688" w:rsidRDefault="007A12DB" w:rsidP="00D072C3">
            <w:pPr>
              <w:pStyle w:val="ListParagraph"/>
              <w:numPr>
                <w:ilvl w:val="0"/>
                <w:numId w:val="76"/>
              </w:numPr>
              <w:spacing w:before="120" w:after="120"/>
              <w:rPr>
                <w:rFonts w:cs="Arial"/>
              </w:rPr>
            </w:pPr>
            <w:r w:rsidRPr="00D34688">
              <w:rPr>
                <w:rFonts w:cs="Arial"/>
              </w:rPr>
              <w:t>Payne (2012) at</w:t>
            </w:r>
            <w:r w:rsidR="003E2B0B">
              <w:rPr>
                <w:rFonts w:cs="Arial"/>
              </w:rPr>
              <w:t>:</w:t>
            </w:r>
            <w:r w:rsidRPr="00D34688">
              <w:rPr>
                <w:rFonts w:cs="Arial"/>
              </w:rPr>
              <w:t xml:space="preserve"> </w:t>
            </w:r>
            <w:hyperlink r:id="rId206" w:history="1">
              <w:r w:rsidRPr="001E2002">
                <w:rPr>
                  <w:rFonts w:cs="Arial"/>
                  <w:color w:val="4B4B4B"/>
                  <w:u w:val="single"/>
                </w:rPr>
                <w:t>https://psycnet.apa.org/record/2012-28309-001</w:t>
              </w:r>
            </w:hyperlink>
            <w:r w:rsidRPr="00D34688">
              <w:rPr>
                <w:rFonts w:cs="Arial"/>
              </w:rPr>
              <w:t xml:space="preserve"> and</w:t>
            </w:r>
          </w:p>
          <w:p w14:paraId="1237AD5A" w14:textId="1408DE28" w:rsidR="007A12DB" w:rsidRPr="00D34688" w:rsidRDefault="007A12DB" w:rsidP="00D072C3">
            <w:pPr>
              <w:pStyle w:val="ListParagraph"/>
              <w:numPr>
                <w:ilvl w:val="0"/>
                <w:numId w:val="76"/>
              </w:numPr>
              <w:spacing w:before="120" w:after="120"/>
              <w:rPr>
                <w:rFonts w:cs="Arial"/>
              </w:rPr>
            </w:pPr>
            <w:r w:rsidRPr="00D34688">
              <w:rPr>
                <w:rFonts w:cs="Arial"/>
              </w:rPr>
              <w:t>Lin et al (1985) at</w:t>
            </w:r>
            <w:r w:rsidR="003E2B0B">
              <w:rPr>
                <w:rFonts w:cs="Arial"/>
              </w:rPr>
              <w:t>:</w:t>
            </w:r>
            <w:r w:rsidRPr="00D34688">
              <w:rPr>
                <w:rFonts w:cs="Arial"/>
              </w:rPr>
              <w:t xml:space="preserve"> </w:t>
            </w:r>
            <w:hyperlink r:id="rId207" w:history="1">
              <w:r w:rsidR="00B221AA" w:rsidRPr="001E2002">
                <w:rPr>
                  <w:rFonts w:cs="Arial"/>
                  <w:color w:val="4B4B4B"/>
                  <w:u w:val="single"/>
                </w:rPr>
                <w:t>www.</w:t>
              </w:r>
              <w:r w:rsidRPr="001E2002">
                <w:rPr>
                  <w:rFonts w:cs="Arial"/>
                  <w:color w:val="4B4B4B"/>
                  <w:u w:val="single"/>
                </w:rPr>
                <w:t>ncbi.nlm.nih.gov/pmc/articles/PMC1646334/pdf/amjph00285-0062.pdf</w:t>
              </w:r>
            </w:hyperlink>
            <w:r w:rsidRPr="00D34688">
              <w:rPr>
                <w:rFonts w:cs="Arial"/>
              </w:rPr>
              <w:t xml:space="preserve"> and report back their findings to class for a general appreciation of cultural differences relating to the symptomatic expression of major depressive disorders (MDD).</w:t>
            </w:r>
          </w:p>
          <w:p w14:paraId="7D02092B" w14:textId="52FEEC92" w:rsidR="007A12DB" w:rsidRPr="006545E4" w:rsidRDefault="00313972" w:rsidP="001E2002">
            <w:pPr>
              <w:spacing w:before="120" w:after="120"/>
              <w:rPr>
                <w:rFonts w:ascii="Arial" w:hAnsi="Arial" w:cs="Arial"/>
                <w:sz w:val="20"/>
                <w:szCs w:val="20"/>
                <w:lang w:val="en-US"/>
              </w:rPr>
            </w:pPr>
            <w:r>
              <w:rPr>
                <w:rFonts w:ascii="Arial" w:hAnsi="Arial" w:cs="Arial"/>
                <w:sz w:val="20"/>
                <w:szCs w:val="20"/>
                <w:lang w:val="en-US"/>
              </w:rPr>
              <w:t>L</w:t>
            </w:r>
            <w:r w:rsidR="007A12DB" w:rsidRPr="006545E4">
              <w:rPr>
                <w:rFonts w:ascii="Arial" w:hAnsi="Arial" w:cs="Arial"/>
                <w:sz w:val="20"/>
                <w:szCs w:val="20"/>
                <w:lang w:val="en-US"/>
              </w:rPr>
              <w:t xml:space="preserve">earners consider the following debates and </w:t>
            </w:r>
            <w:r w:rsidR="007A12DB" w:rsidRPr="006545E4">
              <w:rPr>
                <w:rFonts w:ascii="Arial" w:hAnsi="Arial" w:cs="Arial"/>
                <w:sz w:val="20"/>
                <w:szCs w:val="20"/>
              </w:rPr>
              <w:t>and methodology</w:t>
            </w:r>
            <w:r w:rsidR="007A12DB" w:rsidRPr="006545E4">
              <w:rPr>
                <w:rFonts w:ascii="Arial" w:hAnsi="Arial" w:cs="Arial"/>
                <w:sz w:val="20"/>
                <w:szCs w:val="20"/>
                <w:lang w:val="en-US"/>
              </w:rPr>
              <w:t xml:space="preserve"> issues including</w:t>
            </w:r>
            <w:r w:rsidR="007A12DB" w:rsidRPr="006545E4">
              <w:rPr>
                <w:rFonts w:ascii="Arial" w:hAnsi="Arial" w:cs="Arial"/>
                <w:sz w:val="20"/>
                <w:szCs w:val="20"/>
              </w:rPr>
              <w:t xml:space="preserve"> individual and situational explanations, cultural differences, quantitative and qualitative data, psychometrics</w:t>
            </w:r>
            <w:r w:rsidR="007A12DB" w:rsidRPr="006545E4">
              <w:rPr>
                <w:rFonts w:ascii="Arial" w:hAnsi="Arial" w:cs="Arial"/>
                <w:sz w:val="20"/>
                <w:szCs w:val="20"/>
                <w:lang w:val="en-US"/>
              </w:rPr>
              <w:t xml:space="preserve"> and </w:t>
            </w:r>
            <w:r w:rsidR="007A12DB" w:rsidRPr="006545E4">
              <w:rPr>
                <w:rFonts w:ascii="Arial" w:hAnsi="Arial" w:cs="Arial"/>
                <w:sz w:val="20"/>
                <w:szCs w:val="20"/>
              </w:rPr>
              <w:t>validity</w:t>
            </w:r>
            <w:r w:rsidR="007A12DB" w:rsidRPr="006545E4">
              <w:rPr>
                <w:rFonts w:ascii="Arial" w:hAnsi="Arial" w:cs="Arial"/>
                <w:sz w:val="20"/>
                <w:szCs w:val="20"/>
                <w:lang w:val="en-US"/>
              </w:rPr>
              <w:t xml:space="preserve"> and share ideas in class for note taking purposes.</w:t>
            </w:r>
          </w:p>
          <w:p w14:paraId="64BD2ECE" w14:textId="356F9F34" w:rsidR="007A12DB" w:rsidRDefault="007A12DB" w:rsidP="001E2002">
            <w:pPr>
              <w:spacing w:before="120" w:after="120"/>
              <w:rPr>
                <w:rFonts w:ascii="Arial" w:hAnsi="Arial" w:cs="Arial"/>
                <w:i/>
                <w:iCs/>
                <w:sz w:val="20"/>
                <w:szCs w:val="20"/>
              </w:rPr>
            </w:pPr>
            <w:r w:rsidRPr="006545E4">
              <w:rPr>
                <w:rFonts w:ascii="Arial" w:hAnsi="Arial" w:cs="Arial"/>
                <w:i/>
                <w:iCs/>
                <w:sz w:val="20"/>
                <w:szCs w:val="20"/>
              </w:rPr>
              <w:t>*Be mindful of scoring and comparing of scores and possible concerns about depression and self-diagnosis.</w:t>
            </w:r>
          </w:p>
          <w:p w14:paraId="5226AEA8" w14:textId="38E3EFCD" w:rsidR="00261640" w:rsidRPr="007A12DB" w:rsidRDefault="005F605A" w:rsidP="001E2002">
            <w:pPr>
              <w:spacing w:before="120"/>
              <w:rPr>
                <w:rFonts w:ascii="Arial" w:hAnsi="Arial" w:cs="Arial"/>
                <w:i/>
                <w:iCs/>
                <w:sz w:val="20"/>
                <w:szCs w:val="20"/>
              </w:rPr>
            </w:pPr>
            <w:r>
              <w:rPr>
                <w:rFonts w:ascii="Arial" w:hAnsi="Arial" w:cs="Arial"/>
                <w:b/>
                <w:bCs/>
                <w:color w:val="202124"/>
                <w:sz w:val="20"/>
                <w:szCs w:val="20"/>
                <w:shd w:val="clear" w:color="auto" w:fill="FFFFFF"/>
                <w:lang w:val="en-US"/>
              </w:rPr>
              <w:t>SDG 3</w:t>
            </w:r>
          </w:p>
        </w:tc>
      </w:tr>
      <w:tr w:rsidR="007A12DB" w:rsidRPr="007A12DB" w14:paraId="14B4329E"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41D1799C" w14:textId="4CCD073B" w:rsidR="007A12DB" w:rsidRPr="00E335BB" w:rsidRDefault="007A12DB" w:rsidP="00C640FC">
            <w:pPr>
              <w:rPr>
                <w:rFonts w:ascii="Arial" w:hAnsi="Arial" w:cs="Arial"/>
                <w:sz w:val="20"/>
                <w:szCs w:val="20"/>
              </w:rPr>
            </w:pPr>
            <w:r w:rsidRPr="00E335BB">
              <w:rPr>
                <w:rFonts w:ascii="Arial" w:hAnsi="Arial" w:cs="Arial"/>
                <w:sz w:val="20"/>
                <w:szCs w:val="20"/>
              </w:rPr>
              <w:t>1.2 Mood (affective) disorders: depressive disorder (unipolar) and bipolar disorder</w:t>
            </w:r>
          </w:p>
          <w:p w14:paraId="1C332061" w14:textId="77777777" w:rsidR="007A12DB" w:rsidRPr="007A12DB" w:rsidRDefault="007A12DB" w:rsidP="00C640FC">
            <w:pPr>
              <w:spacing w:before="120"/>
              <w:rPr>
                <w:rFonts w:ascii="Arial" w:hAnsi="Arial" w:cs="Arial"/>
                <w:sz w:val="20"/>
                <w:szCs w:val="20"/>
              </w:rPr>
            </w:pPr>
            <w:r w:rsidRPr="007A12DB">
              <w:rPr>
                <w:rFonts w:ascii="Arial" w:hAnsi="Arial" w:cs="Arial"/>
                <w:sz w:val="20"/>
                <w:szCs w:val="20"/>
              </w:rPr>
              <w:t>1.2.2 Explanations of mood (affective) disorders: depressive disorder (unipolar)</w:t>
            </w:r>
          </w:p>
          <w:p w14:paraId="424603D1" w14:textId="5CC75E71" w:rsidR="007A12DB" w:rsidRDefault="007A12DB" w:rsidP="00C640FC">
            <w:pPr>
              <w:spacing w:before="120"/>
              <w:rPr>
                <w:rFonts w:ascii="Arial" w:hAnsi="Arial" w:cs="Arial"/>
                <w:sz w:val="20"/>
                <w:szCs w:val="20"/>
              </w:rPr>
            </w:pPr>
            <w:proofErr w:type="spellStart"/>
            <w:r w:rsidRPr="007A12DB">
              <w:rPr>
                <w:rFonts w:ascii="Arial" w:hAnsi="Arial" w:cs="Arial"/>
                <w:sz w:val="20"/>
                <w:szCs w:val="20"/>
              </w:rPr>
              <w:lastRenderedPageBreak/>
              <w:t>Oruc</w:t>
            </w:r>
            <w:proofErr w:type="spellEnd"/>
            <w:r w:rsidRPr="007A12DB">
              <w:rPr>
                <w:rFonts w:ascii="Arial" w:hAnsi="Arial" w:cs="Arial"/>
                <w:sz w:val="20"/>
                <w:szCs w:val="20"/>
              </w:rPr>
              <w:t xml:space="preserve">̌, </w:t>
            </w:r>
            <w:r w:rsidRPr="007A12DB">
              <w:rPr>
                <w:rFonts w:ascii="Arial" w:hAnsi="Arial" w:cs="Arial"/>
                <w:sz w:val="20"/>
                <w:szCs w:val="20"/>
                <w:lang w:val="en-US"/>
              </w:rPr>
              <w:t>et al</w:t>
            </w:r>
            <w:r w:rsidRPr="007A12DB">
              <w:rPr>
                <w:rFonts w:ascii="Arial" w:hAnsi="Arial" w:cs="Arial"/>
                <w:sz w:val="20"/>
                <w:szCs w:val="20"/>
              </w:rPr>
              <w:t xml:space="preserve"> (1997), Association analysis of the 5</w:t>
            </w:r>
            <w:r w:rsidRPr="007A12DB">
              <w:rPr>
                <w:rFonts w:ascii="Cambria Math" w:hAnsi="Cambria Math" w:cs="Cambria Math"/>
                <w:sz w:val="20"/>
                <w:szCs w:val="20"/>
              </w:rPr>
              <w:t>‐</w:t>
            </w:r>
            <w:r w:rsidRPr="007A12DB">
              <w:rPr>
                <w:rFonts w:ascii="Arial" w:hAnsi="Arial" w:cs="Arial"/>
                <w:sz w:val="20"/>
                <w:szCs w:val="20"/>
              </w:rPr>
              <w:t>HT2C receptor and 5</w:t>
            </w:r>
            <w:r w:rsidRPr="007A12DB">
              <w:rPr>
                <w:rFonts w:ascii="Cambria Math" w:hAnsi="Cambria Math" w:cs="Cambria Math"/>
                <w:sz w:val="20"/>
                <w:szCs w:val="20"/>
              </w:rPr>
              <w:t>‐</w:t>
            </w:r>
            <w:r w:rsidRPr="007A12DB">
              <w:rPr>
                <w:rFonts w:ascii="Arial" w:hAnsi="Arial" w:cs="Arial"/>
                <w:sz w:val="20"/>
                <w:szCs w:val="20"/>
              </w:rPr>
              <w:t>HT transporter genes in bipolar disorder</w:t>
            </w:r>
          </w:p>
          <w:p w14:paraId="60ED88D2"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1</w:t>
            </w:r>
          </w:p>
          <w:p w14:paraId="13A6CED0"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0158B1F8"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130D3847" w14:textId="210D7256" w:rsidR="007A12DB" w:rsidRPr="007A12DB" w:rsidRDefault="00BD4968" w:rsidP="00C640FC">
            <w:pPr>
              <w:spacing w:before="120"/>
              <w:rPr>
                <w:rFonts w:ascii="Arial" w:hAnsi="Arial" w:cs="Arial"/>
                <w:i/>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7D34BCFA" w14:textId="0CA0CF69" w:rsidR="007A12DB" w:rsidRPr="001E2002" w:rsidRDefault="007A12DB" w:rsidP="007A12DB">
            <w:pPr>
              <w:rPr>
                <w:rFonts w:ascii="Arial" w:hAnsi="Arial" w:cs="Arial"/>
                <w:sz w:val="20"/>
                <w:szCs w:val="20"/>
              </w:rPr>
            </w:pPr>
            <w:r w:rsidRPr="007A12DB">
              <w:rPr>
                <w:rFonts w:ascii="Arial" w:hAnsi="Arial" w:cs="Arial"/>
                <w:sz w:val="20"/>
                <w:szCs w:val="20"/>
              </w:rPr>
              <w:lastRenderedPageBreak/>
              <w:t>Learners can describe, explain and evaluate different explanations mood (affective) disorders</w:t>
            </w:r>
            <w:r w:rsidR="001E2002">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6B42C412" w14:textId="45B49E16" w:rsidR="007A12DB" w:rsidRPr="006545E4" w:rsidRDefault="007A12DB" w:rsidP="001E2002">
            <w:pPr>
              <w:autoSpaceDE w:val="0"/>
              <w:autoSpaceDN w:val="0"/>
              <w:adjustRightInd w:val="0"/>
              <w:spacing w:after="120"/>
              <w:rPr>
                <w:rFonts w:ascii="Arial" w:hAnsi="Arial" w:cs="Arial"/>
                <w:color w:val="000000"/>
                <w:sz w:val="20"/>
                <w:szCs w:val="20"/>
                <w:lang w:val="en-US"/>
              </w:rPr>
            </w:pPr>
            <w:r w:rsidRPr="006545E4">
              <w:rPr>
                <w:rFonts w:ascii="Arial" w:hAnsi="Arial" w:cs="Arial"/>
                <w:color w:val="000000"/>
                <w:sz w:val="20"/>
                <w:szCs w:val="20"/>
                <w:lang w:val="en-US"/>
              </w:rPr>
              <w:t>Learner</w:t>
            </w:r>
            <w:r w:rsidR="001E2002">
              <w:rPr>
                <w:rFonts w:ascii="Arial" w:hAnsi="Arial" w:cs="Arial"/>
                <w:color w:val="000000"/>
                <w:sz w:val="20"/>
                <w:szCs w:val="20"/>
                <w:lang w:val="en-US"/>
              </w:rPr>
              <w:t>s give</w:t>
            </w:r>
            <w:r w:rsidRPr="006545E4">
              <w:rPr>
                <w:rFonts w:ascii="Arial" w:hAnsi="Arial" w:cs="Arial"/>
                <w:color w:val="000000"/>
                <w:sz w:val="20"/>
                <w:szCs w:val="20"/>
                <w:lang w:val="en-US"/>
              </w:rPr>
              <w:t xml:space="preserve"> presentations on biological explanations and cognitive explanations (as appropriate) are shared and peer assessed.</w:t>
            </w:r>
            <w:r w:rsidR="00BD4968" w:rsidRPr="006545E4">
              <w:rPr>
                <w:rFonts w:ascii="Arial" w:hAnsi="Arial" w:cs="Arial"/>
                <w:b/>
                <w:bCs/>
                <w:color w:val="000000"/>
                <w:sz w:val="20"/>
                <w:szCs w:val="20"/>
                <w:lang w:val="en-US"/>
              </w:rPr>
              <w:t xml:space="preserve"> (I)</w:t>
            </w:r>
          </w:p>
          <w:p w14:paraId="506E51CD" w14:textId="777F71B3" w:rsidR="007A12DB" w:rsidRDefault="007A12DB" w:rsidP="001E2002">
            <w:pPr>
              <w:spacing w:before="120" w:after="120"/>
              <w:rPr>
                <w:rFonts w:ascii="Arial" w:hAnsi="Arial" w:cs="Arial"/>
                <w:sz w:val="20"/>
                <w:szCs w:val="20"/>
              </w:rPr>
            </w:pPr>
            <w:r w:rsidRPr="006545E4">
              <w:rPr>
                <w:rFonts w:ascii="Arial" w:hAnsi="Arial" w:cs="Arial"/>
                <w:b/>
                <w:bCs/>
                <w:sz w:val="20"/>
                <w:szCs w:val="20"/>
              </w:rPr>
              <w:t xml:space="preserve">Extension </w:t>
            </w:r>
            <w:r w:rsidR="00283B4D"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1E2002">
              <w:rPr>
                <w:rFonts w:ascii="Arial" w:hAnsi="Arial" w:cs="Arial"/>
                <w:sz w:val="20"/>
                <w:szCs w:val="20"/>
              </w:rPr>
              <w:t>l</w:t>
            </w:r>
            <w:r w:rsidRPr="006545E4">
              <w:rPr>
                <w:rFonts w:ascii="Arial" w:hAnsi="Arial" w:cs="Arial"/>
                <w:sz w:val="20"/>
                <w:szCs w:val="20"/>
              </w:rPr>
              <w:t xml:space="preserve">earners </w:t>
            </w:r>
            <w:r w:rsidR="00617A09">
              <w:rPr>
                <w:rFonts w:ascii="Arial" w:hAnsi="Arial" w:cs="Arial"/>
                <w:sz w:val="20"/>
                <w:szCs w:val="20"/>
              </w:rPr>
              <w:t xml:space="preserve">think about </w:t>
            </w:r>
            <w:r w:rsidRPr="006545E4">
              <w:rPr>
                <w:rFonts w:ascii="Arial" w:hAnsi="Arial" w:cs="Arial"/>
                <w:sz w:val="20"/>
                <w:szCs w:val="20"/>
              </w:rPr>
              <w:t>how they might find out if there is a genetic link to unipolar or bipolar depression and share ideas.</w:t>
            </w:r>
          </w:p>
          <w:p w14:paraId="33450395" w14:textId="333F5AEE" w:rsidR="007A12DB" w:rsidRPr="006545E4" w:rsidRDefault="007A12DB" w:rsidP="001E2002">
            <w:pPr>
              <w:spacing w:before="120" w:after="120"/>
              <w:rPr>
                <w:rFonts w:ascii="Arial" w:hAnsi="Arial" w:cs="Arial"/>
                <w:sz w:val="20"/>
                <w:szCs w:val="20"/>
              </w:rPr>
            </w:pPr>
            <w:r w:rsidRPr="006545E4">
              <w:rPr>
                <w:rFonts w:ascii="Arial" w:hAnsi="Arial" w:cs="Arial"/>
                <w:sz w:val="20"/>
                <w:szCs w:val="20"/>
              </w:rPr>
              <w:t>Share the research by Oruc et al (1997) available at</w:t>
            </w:r>
            <w:r w:rsidR="003E2B0B">
              <w:rPr>
                <w:rFonts w:ascii="Arial" w:hAnsi="Arial" w:cs="Arial"/>
                <w:sz w:val="20"/>
                <w:szCs w:val="20"/>
              </w:rPr>
              <w:t>:</w:t>
            </w:r>
            <w:r w:rsidRPr="006545E4">
              <w:rPr>
                <w:rFonts w:ascii="Arial" w:hAnsi="Arial" w:cs="Arial"/>
                <w:sz w:val="20"/>
                <w:szCs w:val="20"/>
              </w:rPr>
              <w:t xml:space="preserve"> </w:t>
            </w:r>
            <w:hyperlink r:id="rId208" w:history="1">
              <w:r w:rsidRPr="001E2002">
                <w:rPr>
                  <w:rFonts w:ascii="Arial" w:hAnsi="Arial" w:cs="Arial"/>
                  <w:color w:val="4B4B4B"/>
                  <w:sz w:val="20"/>
                  <w:szCs w:val="20"/>
                  <w:u w:val="single"/>
                </w:rPr>
                <w:t>www.researchgate.net/profile/Christine-Van-Broeckhoven/publication/13886590_Association_analysis_of_the_5-HT2C_receptor_and_5-HT_transporter_genes_in_bipolar_disorder/links/5ab0d2d6a6fdcc1bc0be73fd/Association-analysis-of-the-5-</w:t>
              </w:r>
              <w:r w:rsidRPr="001E2002">
                <w:rPr>
                  <w:rFonts w:ascii="Arial" w:hAnsi="Arial" w:cs="Arial"/>
                  <w:color w:val="4B4B4B"/>
                  <w:sz w:val="20"/>
                  <w:szCs w:val="20"/>
                  <w:u w:val="single"/>
                </w:rPr>
                <w:lastRenderedPageBreak/>
                <w:t>HT2C-receptor-and-5-HT-transporter-genes-in-bipolar-disorder.pdf</w:t>
              </w:r>
            </w:hyperlink>
            <w:r w:rsidRPr="006545E4">
              <w:rPr>
                <w:rFonts w:ascii="Arial" w:hAnsi="Arial" w:cs="Arial"/>
                <w:sz w:val="20"/>
                <w:szCs w:val="20"/>
              </w:rPr>
              <w:t xml:space="preserve"> and ask learners to read through together identifying the aim, sample, method, data collection method, results and conclusions.</w:t>
            </w:r>
          </w:p>
          <w:p w14:paraId="21DCA675" w14:textId="2090315B" w:rsidR="007A12DB" w:rsidRPr="006545E4" w:rsidRDefault="007A12DB" w:rsidP="001E2002">
            <w:pPr>
              <w:spacing w:before="120" w:after="120"/>
              <w:rPr>
                <w:rFonts w:ascii="Arial" w:hAnsi="Arial" w:cs="Arial"/>
                <w:sz w:val="20"/>
                <w:szCs w:val="20"/>
              </w:rPr>
            </w:pPr>
            <w:r w:rsidRPr="006545E4">
              <w:rPr>
                <w:rFonts w:ascii="Arial" w:hAnsi="Arial" w:cs="Arial"/>
                <w:sz w:val="20"/>
                <w:szCs w:val="20"/>
              </w:rPr>
              <w:t>Learners can reinforce their recall of the study using the quizlet at</w:t>
            </w:r>
            <w:r w:rsidR="003E2B0B">
              <w:rPr>
                <w:rFonts w:ascii="Arial" w:hAnsi="Arial" w:cs="Arial"/>
                <w:sz w:val="20"/>
                <w:szCs w:val="20"/>
              </w:rPr>
              <w:t>:</w:t>
            </w:r>
            <w:r w:rsidRPr="006545E4">
              <w:rPr>
                <w:rFonts w:ascii="Arial" w:hAnsi="Arial" w:cs="Arial"/>
                <w:sz w:val="20"/>
                <w:szCs w:val="20"/>
              </w:rPr>
              <w:t xml:space="preserve"> </w:t>
            </w:r>
            <w:hyperlink r:id="rId209" w:history="1">
              <w:r w:rsidRPr="001E2002">
                <w:rPr>
                  <w:rFonts w:ascii="Arial" w:hAnsi="Arial" w:cs="Arial"/>
                  <w:color w:val="4B4B4B"/>
                  <w:sz w:val="20"/>
                  <w:szCs w:val="20"/>
                  <w:u w:val="single"/>
                </w:rPr>
                <w:t>https://quizlet.com/in/320102766/62-explanations-biological-oruc-et-al-flash-cards/</w:t>
              </w:r>
            </w:hyperlink>
            <w:r w:rsidRPr="006545E4">
              <w:rPr>
                <w:rFonts w:ascii="Arial" w:hAnsi="Arial" w:cs="Arial"/>
                <w:sz w:val="20"/>
                <w:szCs w:val="20"/>
              </w:rPr>
              <w:t xml:space="preserve">. </w:t>
            </w:r>
            <w:r w:rsidR="00617A09">
              <w:rPr>
                <w:rFonts w:ascii="Arial" w:hAnsi="Arial" w:cs="Arial"/>
                <w:sz w:val="20"/>
                <w:szCs w:val="20"/>
              </w:rPr>
              <w:t>L</w:t>
            </w:r>
            <w:r w:rsidRPr="006545E4">
              <w:rPr>
                <w:rFonts w:ascii="Arial" w:hAnsi="Arial" w:cs="Arial"/>
                <w:sz w:val="20"/>
                <w:szCs w:val="20"/>
              </w:rPr>
              <w:t>earners identify any initial evaluative strengths and weaknesses and to share and record.</w:t>
            </w:r>
            <w:r w:rsidR="00BD4968" w:rsidRPr="006545E4">
              <w:rPr>
                <w:rFonts w:ascii="Arial" w:hAnsi="Arial" w:cs="Arial"/>
                <w:b/>
                <w:bCs/>
                <w:sz w:val="20"/>
                <w:szCs w:val="20"/>
              </w:rPr>
              <w:t xml:space="preserve"> (I</w:t>
            </w:r>
            <w:r w:rsidR="00BD4968">
              <w:rPr>
                <w:rFonts w:ascii="Arial" w:hAnsi="Arial" w:cs="Arial"/>
                <w:b/>
                <w:bCs/>
                <w:sz w:val="20"/>
                <w:szCs w:val="20"/>
              </w:rPr>
              <w:t>)(</w:t>
            </w:r>
            <w:r w:rsidR="00BD4968" w:rsidRPr="006545E4">
              <w:rPr>
                <w:rFonts w:ascii="Arial" w:hAnsi="Arial" w:cs="Arial"/>
                <w:b/>
                <w:bCs/>
                <w:sz w:val="20"/>
                <w:szCs w:val="20"/>
              </w:rPr>
              <w:t>F)</w:t>
            </w:r>
          </w:p>
          <w:p w14:paraId="4A37A2C9" w14:textId="56C2422E" w:rsidR="007A12DB" w:rsidRPr="006545E4" w:rsidRDefault="007A12DB" w:rsidP="001E2002">
            <w:pPr>
              <w:spacing w:before="120" w:after="120"/>
              <w:rPr>
                <w:rFonts w:ascii="Arial" w:hAnsi="Arial" w:cs="Arial"/>
                <w:sz w:val="20"/>
                <w:szCs w:val="20"/>
              </w:rPr>
            </w:pPr>
            <w:r w:rsidRPr="006545E4">
              <w:rPr>
                <w:rFonts w:ascii="Arial" w:hAnsi="Arial" w:cs="Arial"/>
                <w:sz w:val="20"/>
                <w:szCs w:val="20"/>
              </w:rPr>
              <w:t>Learners review the cognitive model of abnormality and predict/develop a cognitive explanation for abnormal affect.</w:t>
            </w:r>
            <w:r w:rsidR="007907A5">
              <w:rPr>
                <w:rFonts w:ascii="Arial" w:hAnsi="Arial" w:cs="Arial"/>
                <w:sz w:val="20"/>
                <w:szCs w:val="20"/>
              </w:rPr>
              <w:t xml:space="preserve"> </w:t>
            </w:r>
            <w:r w:rsidRPr="006545E4">
              <w:rPr>
                <w:rFonts w:ascii="Arial" w:hAnsi="Arial" w:cs="Arial"/>
                <w:sz w:val="20"/>
                <w:szCs w:val="20"/>
              </w:rPr>
              <w:t xml:space="preserve">Show the </w:t>
            </w:r>
            <w:r w:rsidRPr="006545E4">
              <w:rPr>
                <w:rFonts w:ascii="Arial" w:hAnsi="Arial" w:cs="Arial"/>
                <w:sz w:val="20"/>
                <w:szCs w:val="20"/>
                <w:lang w:val="en-US"/>
              </w:rPr>
              <w:t xml:space="preserve">presentation </w:t>
            </w:r>
            <w:r w:rsidRPr="006545E4">
              <w:rPr>
                <w:rFonts w:ascii="Arial" w:hAnsi="Arial" w:cs="Arial"/>
                <w:sz w:val="20"/>
                <w:szCs w:val="20"/>
              </w:rPr>
              <w:t>on the cognitive explanation of depression</w:t>
            </w:r>
            <w:r w:rsidRPr="006545E4">
              <w:rPr>
                <w:rFonts w:ascii="Arial" w:hAnsi="Arial" w:cs="Arial"/>
                <w:sz w:val="20"/>
                <w:szCs w:val="20"/>
                <w:lang w:val="en-US"/>
              </w:rPr>
              <w:t xml:space="preserve"> at</w:t>
            </w:r>
            <w:r w:rsidR="003E2B0B">
              <w:rPr>
                <w:rFonts w:ascii="Arial" w:hAnsi="Arial" w:cs="Arial"/>
                <w:sz w:val="20"/>
                <w:szCs w:val="20"/>
                <w:lang w:val="en-US"/>
              </w:rPr>
              <w:t>:</w:t>
            </w:r>
            <w:r w:rsidRPr="006545E4">
              <w:rPr>
                <w:rFonts w:ascii="Arial" w:hAnsi="Arial" w:cs="Arial"/>
                <w:sz w:val="20"/>
                <w:szCs w:val="20"/>
                <w:lang w:val="en-US"/>
              </w:rPr>
              <w:t xml:space="preserve"> </w:t>
            </w:r>
            <w:hyperlink r:id="rId210" w:history="1">
              <w:r w:rsidR="00B221AA" w:rsidRPr="001E2002">
                <w:rPr>
                  <w:rFonts w:ascii="Arial" w:hAnsi="Arial" w:cs="Arial"/>
                  <w:color w:val="4B4B4B"/>
                  <w:sz w:val="20"/>
                  <w:szCs w:val="20"/>
                  <w:u w:val="single"/>
                  <w:lang w:val="en-US"/>
                </w:rPr>
                <w:t>www.</w:t>
              </w:r>
              <w:r w:rsidRPr="001E2002">
                <w:rPr>
                  <w:rFonts w:ascii="Arial" w:hAnsi="Arial" w:cs="Arial"/>
                  <w:color w:val="4B4B4B"/>
                  <w:sz w:val="20"/>
                  <w:szCs w:val="20"/>
                  <w:u w:val="single"/>
                  <w:lang w:val="en-US"/>
                </w:rPr>
                <w:t>slideshare.net/Jjanpsychology/cognitive-approach-to-abnormality-as</w:t>
              </w:r>
            </w:hyperlink>
            <w:r w:rsidRPr="001E2002">
              <w:rPr>
                <w:rFonts w:ascii="Arial" w:hAnsi="Arial" w:cs="Arial"/>
                <w:color w:val="4B4B4B"/>
                <w:sz w:val="20"/>
                <w:szCs w:val="20"/>
                <w:lang w:val="en-US"/>
              </w:rPr>
              <w:t xml:space="preserve"> </w:t>
            </w:r>
            <w:r w:rsidRPr="006545E4">
              <w:rPr>
                <w:rFonts w:ascii="Arial" w:hAnsi="Arial" w:cs="Arial"/>
                <w:sz w:val="20"/>
                <w:szCs w:val="20"/>
              </w:rPr>
              <w:t>and share ideas, focusing</w:t>
            </w:r>
            <w:r w:rsidRPr="007A12DB">
              <w:rPr>
                <w:rFonts w:ascii="Arial" w:hAnsi="Arial" w:cs="Arial"/>
                <w:sz w:val="20"/>
                <w:szCs w:val="20"/>
              </w:rPr>
              <w:t xml:space="preserve"> </w:t>
            </w:r>
            <w:r w:rsidRPr="006545E4">
              <w:rPr>
                <w:rFonts w:ascii="Arial" w:hAnsi="Arial" w:cs="Arial"/>
                <w:sz w:val="20"/>
                <w:szCs w:val="20"/>
              </w:rPr>
              <w:t>on Beck’s Cognitive Triad.</w:t>
            </w:r>
          </w:p>
          <w:p w14:paraId="0FC86045" w14:textId="7571BB8B" w:rsidR="007A12DB" w:rsidRPr="006545E4" w:rsidRDefault="007A12DB" w:rsidP="001E2002">
            <w:pPr>
              <w:widowControl w:val="0"/>
              <w:autoSpaceDE w:val="0"/>
              <w:autoSpaceDN w:val="0"/>
              <w:adjustRightInd w:val="0"/>
              <w:spacing w:before="120" w:after="120"/>
              <w:rPr>
                <w:rFonts w:ascii="Arial" w:hAnsi="Arial" w:cs="Arial"/>
                <w:color w:val="4A4A4A"/>
                <w:sz w:val="20"/>
                <w:szCs w:val="20"/>
                <w:u w:val="single"/>
                <w:lang w:val="en-US"/>
              </w:rPr>
            </w:pPr>
            <w:r w:rsidRPr="006545E4">
              <w:rPr>
                <w:rFonts w:ascii="Arial" w:hAnsi="Arial" w:cs="Arial"/>
                <w:sz w:val="20"/>
                <w:szCs w:val="20"/>
              </w:rPr>
              <w:t xml:space="preserve">Give each learner the </w:t>
            </w:r>
            <w:r w:rsidRPr="006545E4">
              <w:rPr>
                <w:rFonts w:ascii="Arial" w:hAnsi="Arial" w:cs="Arial"/>
                <w:sz w:val="20"/>
                <w:szCs w:val="20"/>
                <w:lang w:val="en-US"/>
              </w:rPr>
              <w:t xml:space="preserve">worksheet on </w:t>
            </w:r>
            <w:r w:rsidRPr="006545E4">
              <w:rPr>
                <w:rFonts w:ascii="Arial" w:hAnsi="Arial" w:cs="Arial"/>
                <w:bCs/>
                <w:sz w:val="20"/>
                <w:szCs w:val="20"/>
              </w:rPr>
              <w:t xml:space="preserve">Beck’s Cognitive Theory of Depression </w:t>
            </w:r>
            <w:r w:rsidRPr="006545E4">
              <w:rPr>
                <w:rFonts w:ascii="Arial" w:hAnsi="Arial" w:cs="Arial"/>
                <w:bCs/>
                <w:sz w:val="20"/>
                <w:szCs w:val="20"/>
                <w:lang w:val="en-US"/>
              </w:rPr>
              <w:t>at</w:t>
            </w:r>
            <w:r w:rsidR="003E2B0B">
              <w:rPr>
                <w:rFonts w:ascii="Arial" w:hAnsi="Arial" w:cs="Arial"/>
                <w:bCs/>
                <w:sz w:val="20"/>
                <w:szCs w:val="20"/>
                <w:lang w:val="en-US"/>
              </w:rPr>
              <w:t>:</w:t>
            </w:r>
            <w:r w:rsidRPr="006545E4">
              <w:rPr>
                <w:rFonts w:ascii="Arial" w:hAnsi="Arial" w:cs="Arial"/>
                <w:bCs/>
                <w:sz w:val="20"/>
                <w:szCs w:val="20"/>
                <w:lang w:val="en-US"/>
              </w:rPr>
              <w:t xml:space="preserve"> </w:t>
            </w:r>
            <w:hyperlink r:id="rId211" w:history="1">
              <w:r w:rsidRPr="001E2002">
                <w:rPr>
                  <w:rFonts w:ascii="Arial" w:hAnsi="Arial" w:cs="Arial"/>
                  <w:bCs/>
                  <w:color w:val="4B4B4B"/>
                  <w:sz w:val="20"/>
                  <w:szCs w:val="20"/>
                  <w:u w:val="single"/>
                  <w:lang w:val="en-US"/>
                </w:rPr>
                <w:t>http://psychlotron.org.uk/resources/abnormal/A2_AQA_abnormal_moodcognitivebeck.pdf</w:t>
              </w:r>
            </w:hyperlink>
            <w:r w:rsidRPr="006545E4">
              <w:rPr>
                <w:rFonts w:ascii="Arial" w:hAnsi="Arial" w:cs="Arial"/>
                <w:bCs/>
                <w:sz w:val="20"/>
                <w:szCs w:val="20"/>
                <w:lang w:val="en-US"/>
              </w:rPr>
              <w:t xml:space="preserve"> </w:t>
            </w:r>
            <w:r w:rsidRPr="006545E4">
              <w:rPr>
                <w:rFonts w:ascii="Arial" w:hAnsi="Arial" w:cs="Arial"/>
                <w:bCs/>
                <w:sz w:val="20"/>
                <w:szCs w:val="20"/>
              </w:rPr>
              <w:t>and ask each learner to complete the assignment at the end and share</w:t>
            </w:r>
            <w:r w:rsidR="00283B4D" w:rsidRPr="006545E4">
              <w:rPr>
                <w:rFonts w:ascii="Arial" w:hAnsi="Arial" w:cs="Arial"/>
                <w:bCs/>
                <w:sz w:val="20"/>
                <w:szCs w:val="20"/>
              </w:rPr>
              <w:t xml:space="preserve"> with the class</w:t>
            </w:r>
            <w:r w:rsidRPr="006545E4">
              <w:rPr>
                <w:rFonts w:ascii="Arial" w:hAnsi="Arial" w:cs="Arial"/>
                <w:bCs/>
                <w:sz w:val="20"/>
                <w:szCs w:val="20"/>
                <w:lang w:val="en-US"/>
              </w:rPr>
              <w:t>.</w:t>
            </w:r>
            <w:r w:rsidR="00BD4968" w:rsidRPr="006545E4">
              <w:rPr>
                <w:rFonts w:ascii="Arial" w:hAnsi="Arial" w:cs="Arial"/>
                <w:b/>
                <w:bCs/>
                <w:sz w:val="20"/>
                <w:szCs w:val="20"/>
                <w:lang w:val="en-US"/>
              </w:rPr>
              <w:t xml:space="preserve"> (I</w:t>
            </w:r>
            <w:r w:rsidR="00BD4968">
              <w:rPr>
                <w:rFonts w:ascii="Arial" w:hAnsi="Arial" w:cs="Arial"/>
                <w:b/>
                <w:bCs/>
                <w:sz w:val="20"/>
                <w:szCs w:val="20"/>
                <w:lang w:val="en-US"/>
              </w:rPr>
              <w:t>)(</w:t>
            </w:r>
            <w:r w:rsidR="00BD4968" w:rsidRPr="006545E4">
              <w:rPr>
                <w:rFonts w:ascii="Arial" w:hAnsi="Arial" w:cs="Arial"/>
                <w:b/>
                <w:bCs/>
                <w:sz w:val="20"/>
                <w:szCs w:val="20"/>
                <w:lang w:val="en-US"/>
              </w:rPr>
              <w:t>F)</w:t>
            </w:r>
          </w:p>
          <w:p w14:paraId="54268606" w14:textId="3827CEEA" w:rsidR="007A12DB" w:rsidRPr="006545E4" w:rsidRDefault="007A12DB" w:rsidP="001E2002">
            <w:pPr>
              <w:spacing w:before="120" w:after="120"/>
              <w:rPr>
                <w:rFonts w:ascii="Arial" w:hAnsi="Arial" w:cs="Arial"/>
                <w:color w:val="333333"/>
                <w:sz w:val="20"/>
                <w:szCs w:val="20"/>
                <w:lang w:val="en-US"/>
              </w:rPr>
            </w:pPr>
            <w:r w:rsidRPr="006545E4">
              <w:rPr>
                <w:rFonts w:ascii="Arial" w:hAnsi="Arial" w:cs="Arial"/>
                <w:sz w:val="20"/>
                <w:szCs w:val="20"/>
              </w:rPr>
              <w:t>Show</w:t>
            </w:r>
            <w:r w:rsidRPr="006545E4">
              <w:rPr>
                <w:rFonts w:ascii="Arial" w:hAnsi="Arial" w:cs="Arial"/>
                <w:sz w:val="20"/>
                <w:szCs w:val="20"/>
                <w:lang w:val="en-US"/>
              </w:rPr>
              <w:t xml:space="preserve"> an</w:t>
            </w:r>
            <w:hyperlink r:id="rId212" w:history="1">
              <w:r w:rsidR="001E2002">
                <w:rPr>
                  <w:rFonts w:ascii="Arial" w:hAnsi="Arial" w:cs="Arial"/>
                  <w:color w:val="0000FF"/>
                  <w:sz w:val="20"/>
                  <w:szCs w:val="20"/>
                </w:rPr>
                <w:t xml:space="preserve"> </w:t>
              </w:r>
              <w:r w:rsidRPr="001E2002">
                <w:rPr>
                  <w:rFonts w:ascii="Arial" w:hAnsi="Arial" w:cs="Arial"/>
                  <w:color w:val="4B4B4B"/>
                  <w:sz w:val="20"/>
                  <w:szCs w:val="20"/>
                  <w:u w:val="single"/>
                </w:rPr>
                <w:t>introduction</w:t>
              </w:r>
            </w:hyperlink>
            <w:r w:rsidRPr="006545E4">
              <w:rPr>
                <w:rFonts w:ascii="Arial" w:hAnsi="Arial" w:cs="Arial"/>
                <w:sz w:val="20"/>
                <w:szCs w:val="20"/>
              </w:rPr>
              <w:t xml:space="preserve"> </w:t>
            </w:r>
            <w:r w:rsidRPr="006545E4">
              <w:rPr>
                <w:rFonts w:ascii="Arial" w:hAnsi="Arial" w:cs="Arial"/>
                <w:sz w:val="20"/>
                <w:szCs w:val="20"/>
                <w:lang w:val="en-US"/>
              </w:rPr>
              <w:t xml:space="preserve">(downloadable file) </w:t>
            </w:r>
            <w:r w:rsidRPr="006545E4">
              <w:rPr>
                <w:rFonts w:ascii="Arial" w:hAnsi="Arial" w:cs="Arial"/>
                <w:sz w:val="20"/>
                <w:szCs w:val="20"/>
              </w:rPr>
              <w:t>to Seligman’s theory of learned helplessness</w:t>
            </w:r>
            <w:r w:rsidRPr="006545E4">
              <w:rPr>
                <w:rFonts w:ascii="Arial" w:hAnsi="Arial" w:cs="Arial"/>
                <w:sz w:val="20"/>
                <w:szCs w:val="20"/>
                <w:lang w:val="en-US"/>
              </w:rPr>
              <w:t>.</w:t>
            </w:r>
          </w:p>
          <w:p w14:paraId="7B20D097" w14:textId="2E44FEAB" w:rsidR="007A12DB" w:rsidRDefault="00617A09" w:rsidP="001E2002">
            <w:pPr>
              <w:spacing w:before="120" w:after="120"/>
              <w:rPr>
                <w:rFonts w:ascii="Arial" w:hAnsi="Arial" w:cs="Arial"/>
                <w:b/>
                <w:bCs/>
                <w:sz w:val="20"/>
                <w:szCs w:val="20"/>
                <w:lang w:val="en-US"/>
              </w:rPr>
            </w:pPr>
            <w:r>
              <w:rPr>
                <w:rFonts w:ascii="Arial" w:hAnsi="Arial" w:cs="Arial"/>
                <w:sz w:val="20"/>
                <w:szCs w:val="20"/>
                <w:lang w:val="en-US"/>
              </w:rPr>
              <w:t>L</w:t>
            </w:r>
            <w:r w:rsidR="007A12DB" w:rsidRPr="006545E4">
              <w:rPr>
                <w:rFonts w:ascii="Arial" w:hAnsi="Arial" w:cs="Arial"/>
                <w:sz w:val="20"/>
                <w:szCs w:val="20"/>
                <w:lang w:val="en-US"/>
              </w:rPr>
              <w:t>earners</w:t>
            </w:r>
            <w:r w:rsidR="007A12DB" w:rsidRPr="006545E4">
              <w:rPr>
                <w:rFonts w:ascii="Arial" w:hAnsi="Arial" w:cs="Arial"/>
                <w:sz w:val="20"/>
                <w:szCs w:val="20"/>
              </w:rPr>
              <w:t xml:space="preserve"> generate examination questions on it</w:t>
            </w:r>
            <w:r w:rsidR="007A12DB" w:rsidRPr="006545E4">
              <w:rPr>
                <w:rFonts w:ascii="Arial" w:hAnsi="Arial" w:cs="Arial"/>
                <w:sz w:val="20"/>
                <w:szCs w:val="20"/>
                <w:lang w:val="en-US"/>
              </w:rPr>
              <w:t xml:space="preserve"> based on sample/specimen papers and share/peer review</w:t>
            </w:r>
            <w:r w:rsidR="007A12DB" w:rsidRPr="006545E4">
              <w:rPr>
                <w:rFonts w:ascii="Arial" w:hAnsi="Arial" w:cs="Arial"/>
                <w:sz w:val="20"/>
                <w:szCs w:val="20"/>
              </w:rPr>
              <w:t xml:space="preserve">. </w:t>
            </w:r>
            <w:r w:rsidR="007A12DB" w:rsidRPr="006545E4">
              <w:rPr>
                <w:rFonts w:ascii="Arial" w:hAnsi="Arial" w:cs="Arial"/>
                <w:sz w:val="20"/>
                <w:szCs w:val="20"/>
                <w:lang w:val="en-US"/>
              </w:rPr>
              <w:t xml:space="preserve">Check for appropriateness and clear up any discrepancies. </w:t>
            </w:r>
            <w:r w:rsidR="00BD4968" w:rsidRPr="006545E4">
              <w:rPr>
                <w:rFonts w:ascii="Arial" w:hAnsi="Arial" w:cs="Arial"/>
                <w:b/>
                <w:bCs/>
                <w:sz w:val="20"/>
                <w:szCs w:val="20"/>
                <w:lang w:val="en-US"/>
              </w:rPr>
              <w:t>(I</w:t>
            </w:r>
            <w:r w:rsidR="00BD4968">
              <w:rPr>
                <w:rFonts w:ascii="Arial" w:hAnsi="Arial" w:cs="Arial"/>
                <w:b/>
                <w:bCs/>
                <w:sz w:val="20"/>
                <w:szCs w:val="20"/>
                <w:lang w:val="en-US"/>
              </w:rPr>
              <w:t>)(</w:t>
            </w:r>
            <w:r w:rsidR="00BD4968" w:rsidRPr="006545E4">
              <w:rPr>
                <w:rFonts w:ascii="Arial" w:hAnsi="Arial" w:cs="Arial"/>
                <w:b/>
                <w:bCs/>
                <w:sz w:val="20"/>
                <w:szCs w:val="20"/>
                <w:lang w:val="en-US"/>
              </w:rPr>
              <w:t>F)</w:t>
            </w:r>
          </w:p>
          <w:p w14:paraId="34EF2B11" w14:textId="61BD0D8A" w:rsidR="007A12DB" w:rsidRPr="006545E4" w:rsidRDefault="007A12DB" w:rsidP="001E2002">
            <w:pPr>
              <w:spacing w:before="120" w:after="120"/>
              <w:rPr>
                <w:rFonts w:ascii="Arial" w:hAnsi="Arial" w:cs="Arial"/>
                <w:sz w:val="20"/>
                <w:szCs w:val="20"/>
                <w:lang w:val="en-US"/>
              </w:rPr>
            </w:pPr>
            <w:r w:rsidRPr="006545E4">
              <w:rPr>
                <w:rFonts w:ascii="Arial" w:hAnsi="Arial" w:cs="Arial"/>
                <w:sz w:val="20"/>
                <w:szCs w:val="20"/>
              </w:rPr>
              <w:t>Learners develop a revision game of their choice (could include bingo, cards for matching, dominoes, findings pairs, etc.)</w:t>
            </w:r>
            <w:r w:rsidRPr="006545E4">
              <w:rPr>
                <w:rFonts w:ascii="Arial" w:hAnsi="Arial" w:cs="Arial"/>
                <w:sz w:val="20"/>
                <w:szCs w:val="20"/>
                <w:lang w:val="en-US"/>
              </w:rPr>
              <w:t xml:space="preserve"> to capture the key issues and debates relevant to this material including </w:t>
            </w:r>
            <w:r w:rsidRPr="006545E4">
              <w:rPr>
                <w:rFonts w:ascii="Arial" w:hAnsi="Arial" w:cs="Arial"/>
                <w:sz w:val="20"/>
                <w:szCs w:val="20"/>
              </w:rPr>
              <w:t>nature versus nurture, reductionism versus holism, determinism versus free-will, experiments</w:t>
            </w:r>
            <w:r w:rsidRPr="006545E4">
              <w:rPr>
                <w:rFonts w:ascii="Arial" w:hAnsi="Arial" w:cs="Arial"/>
                <w:sz w:val="20"/>
                <w:szCs w:val="20"/>
                <w:lang w:val="en-US"/>
              </w:rPr>
              <w:t xml:space="preserve"> and</w:t>
            </w:r>
            <w:r w:rsidRPr="006545E4">
              <w:rPr>
                <w:rFonts w:ascii="Arial" w:hAnsi="Arial" w:cs="Arial"/>
                <w:sz w:val="20"/>
                <w:szCs w:val="20"/>
              </w:rPr>
              <w:t xml:space="preserve"> reliability.</w:t>
            </w:r>
            <w:r w:rsidR="00BD4968" w:rsidRPr="006545E4">
              <w:rPr>
                <w:rFonts w:ascii="Arial" w:hAnsi="Arial" w:cs="Arial"/>
                <w:b/>
                <w:bCs/>
                <w:sz w:val="20"/>
                <w:szCs w:val="20"/>
                <w:lang w:val="en-US"/>
              </w:rPr>
              <w:t xml:space="preserve"> (I</w:t>
            </w:r>
            <w:r w:rsidR="00BD4968">
              <w:rPr>
                <w:rFonts w:ascii="Arial" w:hAnsi="Arial" w:cs="Arial"/>
                <w:b/>
                <w:bCs/>
                <w:sz w:val="20"/>
                <w:szCs w:val="20"/>
                <w:lang w:val="en-US"/>
              </w:rPr>
              <w:t>)(</w:t>
            </w:r>
            <w:r w:rsidR="00BD4968" w:rsidRPr="006545E4">
              <w:rPr>
                <w:rFonts w:ascii="Arial" w:hAnsi="Arial" w:cs="Arial"/>
                <w:b/>
                <w:bCs/>
                <w:sz w:val="20"/>
                <w:szCs w:val="20"/>
                <w:lang w:val="en-US"/>
              </w:rPr>
              <w:t>F)</w:t>
            </w:r>
          </w:p>
          <w:p w14:paraId="6C0CED44" w14:textId="0E5C31E6" w:rsidR="007A12DB" w:rsidRPr="006545E4" w:rsidRDefault="007A12DB" w:rsidP="001E2002">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sz w:val="20"/>
                <w:szCs w:val="20"/>
                <w:lang w:val="en-US"/>
              </w:rPr>
              <w:t xml:space="preserve">Extension </w:t>
            </w:r>
            <w:r w:rsidR="00FB1221" w:rsidRPr="006545E4">
              <w:rPr>
                <w:rFonts w:ascii="Arial" w:hAnsi="Arial" w:cs="Arial"/>
                <w:b/>
                <w:bCs/>
                <w:color w:val="000000"/>
                <w:sz w:val="20"/>
                <w:szCs w:val="20"/>
                <w:lang w:val="en-US"/>
              </w:rPr>
              <w:t>a</w:t>
            </w:r>
            <w:r w:rsidRPr="006545E4">
              <w:rPr>
                <w:rFonts w:ascii="Arial" w:hAnsi="Arial" w:cs="Arial"/>
                <w:b/>
                <w:bCs/>
                <w:color w:val="000000"/>
                <w:sz w:val="20"/>
                <w:szCs w:val="20"/>
                <w:lang w:val="en-US"/>
              </w:rPr>
              <w:t>ctivity:</w:t>
            </w:r>
            <w:r w:rsidRPr="006545E4">
              <w:rPr>
                <w:rFonts w:ascii="Arial" w:hAnsi="Arial" w:cs="Arial"/>
                <w:color w:val="000000"/>
                <w:sz w:val="20"/>
                <w:szCs w:val="20"/>
                <w:lang w:val="en-US"/>
              </w:rPr>
              <w:t xml:space="preserve"> </w:t>
            </w:r>
            <w:r w:rsidR="001E2002">
              <w:rPr>
                <w:rFonts w:ascii="Arial" w:hAnsi="Arial" w:cs="Arial"/>
                <w:color w:val="000000"/>
                <w:sz w:val="20"/>
                <w:szCs w:val="20"/>
                <w:lang w:val="en-US"/>
              </w:rPr>
              <w:t>l</w:t>
            </w:r>
            <w:r w:rsidRPr="006545E4">
              <w:rPr>
                <w:rFonts w:ascii="Arial" w:hAnsi="Arial" w:cs="Arial"/>
                <w:color w:val="000000"/>
                <w:sz w:val="20"/>
                <w:szCs w:val="20"/>
                <w:lang w:val="en-US"/>
              </w:rPr>
              <w:t>earners consider both sides of the debate, ‘This house believes that depression is a response to environmental stressors’ and consider the arguments/theories and evidence they would use to support and/or refute the various positions.</w:t>
            </w:r>
          </w:p>
          <w:p w14:paraId="249F67B0" w14:textId="2734C5B9" w:rsidR="007A12DB" w:rsidRDefault="007A12DB" w:rsidP="001E2002">
            <w:pPr>
              <w:spacing w:before="120" w:after="120"/>
              <w:rPr>
                <w:rFonts w:ascii="Arial" w:hAnsi="Arial" w:cs="Arial"/>
                <w:b/>
                <w:bCs/>
                <w:sz w:val="20"/>
                <w:szCs w:val="20"/>
              </w:rPr>
            </w:pPr>
            <w:r w:rsidRPr="006545E4">
              <w:rPr>
                <w:rFonts w:ascii="Arial" w:hAnsi="Arial" w:cs="Arial"/>
                <w:sz w:val="20"/>
                <w:szCs w:val="20"/>
              </w:rPr>
              <w:t>Learners reinforce and self-assess their understanding and ability to recall the material in this section using a quizlet at</w:t>
            </w:r>
            <w:r w:rsidR="003E2B0B">
              <w:rPr>
                <w:rFonts w:ascii="Arial" w:hAnsi="Arial" w:cs="Arial"/>
                <w:sz w:val="20"/>
                <w:szCs w:val="20"/>
              </w:rPr>
              <w:t>:</w:t>
            </w:r>
            <w:r w:rsidR="001E2002">
              <w:rPr>
                <w:rFonts w:ascii="Arial" w:hAnsi="Arial" w:cs="Arial"/>
                <w:sz w:val="20"/>
                <w:szCs w:val="20"/>
              </w:rPr>
              <w:t xml:space="preserve"> </w:t>
            </w:r>
            <w:hyperlink r:id="rId213" w:history="1">
              <w:r w:rsidR="001E2002" w:rsidRPr="001E2002">
                <w:rPr>
                  <w:rStyle w:val="Hyperlink"/>
                  <w:rFonts w:ascii="Arial" w:hAnsi="Arial" w:cs="Arial"/>
                  <w:color w:val="4B4B4B"/>
                  <w:sz w:val="20"/>
                  <w:szCs w:val="20"/>
                </w:rPr>
                <w:t>https://quizlet.com/550821241/oruc-1997-flash-cards/</w:t>
              </w:r>
            </w:hyperlink>
            <w:r w:rsidR="001E2002">
              <w:rPr>
                <w:rFonts w:ascii="Arial" w:hAnsi="Arial" w:cs="Arial"/>
                <w:color w:val="4B4B4B"/>
                <w:sz w:val="20"/>
                <w:szCs w:val="20"/>
              </w:rPr>
              <w:t xml:space="preserve"> </w:t>
            </w:r>
            <w:r w:rsidR="00BD4968" w:rsidRPr="006545E4">
              <w:rPr>
                <w:rFonts w:ascii="Arial" w:hAnsi="Arial" w:cs="Arial"/>
                <w:b/>
                <w:bCs/>
                <w:sz w:val="20"/>
                <w:szCs w:val="20"/>
              </w:rPr>
              <w:t>(F)</w:t>
            </w:r>
          </w:p>
          <w:p w14:paraId="16C167B4" w14:textId="333C542B" w:rsidR="00261640" w:rsidRPr="007A12DB" w:rsidRDefault="005F605A" w:rsidP="001E2002">
            <w:pPr>
              <w:spacing w:before="120"/>
              <w:rPr>
                <w:rFonts w:ascii="Arial" w:hAnsi="Arial" w:cs="Arial"/>
                <w:sz w:val="20"/>
                <w:szCs w:val="20"/>
              </w:rPr>
            </w:pPr>
            <w:r>
              <w:rPr>
                <w:rFonts w:ascii="Arial" w:hAnsi="Arial" w:cs="Arial"/>
                <w:b/>
                <w:bCs/>
                <w:color w:val="202124"/>
                <w:sz w:val="20"/>
                <w:szCs w:val="20"/>
                <w:shd w:val="clear" w:color="auto" w:fill="FFFFFF"/>
                <w:lang w:val="en-US"/>
              </w:rPr>
              <w:t>SDG 3</w:t>
            </w:r>
          </w:p>
        </w:tc>
      </w:tr>
      <w:tr w:rsidR="007A12DB" w:rsidRPr="007A12DB" w14:paraId="22FA3FEE"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571F42FF" w14:textId="0B15ADF0" w:rsidR="007A12DB" w:rsidRPr="00E335BB" w:rsidRDefault="007A12DB" w:rsidP="00C640FC">
            <w:pPr>
              <w:rPr>
                <w:rFonts w:ascii="Arial" w:hAnsi="Arial" w:cs="Arial"/>
                <w:sz w:val="20"/>
                <w:szCs w:val="20"/>
              </w:rPr>
            </w:pPr>
            <w:r w:rsidRPr="00E335BB">
              <w:rPr>
                <w:rFonts w:ascii="Arial" w:hAnsi="Arial" w:cs="Arial"/>
                <w:sz w:val="20"/>
                <w:szCs w:val="20"/>
              </w:rPr>
              <w:lastRenderedPageBreak/>
              <w:t>1.2 Mood (affective) disorders: depressive disorder (unipolar) and bipolar disorder</w:t>
            </w:r>
          </w:p>
          <w:p w14:paraId="60C17F3B" w14:textId="44EE5300" w:rsidR="007A12DB" w:rsidRDefault="007A12DB" w:rsidP="00C640FC">
            <w:pPr>
              <w:spacing w:before="120"/>
              <w:rPr>
                <w:rFonts w:ascii="Arial" w:hAnsi="Arial" w:cs="Arial"/>
                <w:sz w:val="20"/>
                <w:szCs w:val="20"/>
              </w:rPr>
            </w:pPr>
            <w:r w:rsidRPr="007A12DB">
              <w:rPr>
                <w:rFonts w:ascii="Arial" w:hAnsi="Arial" w:cs="Arial"/>
                <w:iCs/>
                <w:sz w:val="20"/>
                <w:szCs w:val="20"/>
              </w:rPr>
              <w:t xml:space="preserve">1.2.3 Treatment and </w:t>
            </w:r>
            <w:r w:rsidR="00775F76">
              <w:rPr>
                <w:rFonts w:ascii="Arial" w:hAnsi="Arial" w:cs="Arial"/>
                <w:iCs/>
                <w:sz w:val="20"/>
                <w:szCs w:val="20"/>
              </w:rPr>
              <w:t>m</w:t>
            </w:r>
            <w:r w:rsidRPr="007A12DB">
              <w:rPr>
                <w:rFonts w:ascii="Arial" w:hAnsi="Arial" w:cs="Arial"/>
                <w:iCs/>
                <w:sz w:val="20"/>
                <w:szCs w:val="20"/>
              </w:rPr>
              <w:t xml:space="preserve">anagement of </w:t>
            </w:r>
            <w:r w:rsidRPr="007A12DB">
              <w:rPr>
                <w:rFonts w:ascii="Arial" w:hAnsi="Arial" w:cs="Arial"/>
                <w:sz w:val="20"/>
                <w:szCs w:val="20"/>
              </w:rPr>
              <w:t>mood (affective) disorders</w:t>
            </w:r>
          </w:p>
          <w:p w14:paraId="5E20BEF5"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lastRenderedPageBreak/>
              <w:t>KC</w:t>
            </w:r>
            <w:r w:rsidRPr="007A12DB">
              <w:rPr>
                <w:rFonts w:ascii="Arial" w:hAnsi="Arial" w:cs="Arial"/>
                <w:b/>
                <w:color w:val="E21951"/>
                <w:sz w:val="20"/>
                <w:szCs w:val="20"/>
                <w:lang w:val="en-US"/>
              </w:rPr>
              <w:t>3</w:t>
            </w:r>
          </w:p>
          <w:p w14:paraId="294AA874"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655A1DF5" w14:textId="4E7F6FCD" w:rsidR="00BD4968" w:rsidRPr="007A12DB" w:rsidRDefault="00BD4968" w:rsidP="00C640FC">
            <w:pPr>
              <w:spacing w:before="120"/>
              <w:rPr>
                <w:rFonts w:ascii="Arial" w:hAnsi="Arial" w:cs="Arial"/>
                <w:i/>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4D3C1A5E" w14:textId="77777777" w:rsidR="007A12DB" w:rsidRPr="007A12DB" w:rsidRDefault="007A12DB" w:rsidP="007A12DB">
            <w:pPr>
              <w:rPr>
                <w:rFonts w:ascii="Arial" w:hAnsi="Arial" w:cs="Arial"/>
                <w:sz w:val="20"/>
                <w:szCs w:val="20"/>
              </w:rPr>
            </w:pPr>
            <w:r w:rsidRPr="007A12DB">
              <w:rPr>
                <w:rFonts w:ascii="Arial" w:hAnsi="Arial" w:cs="Arial"/>
                <w:sz w:val="20"/>
                <w:szCs w:val="20"/>
              </w:rPr>
              <w:lastRenderedPageBreak/>
              <w:t>Learners can describe, explain and evaluate various treatments for depression including chemical/drugs (tricyclics, MAOIs, SSRIs), CBT and REBT.</w:t>
            </w:r>
          </w:p>
        </w:tc>
        <w:tc>
          <w:tcPr>
            <w:tcW w:w="10200" w:type="dxa"/>
            <w:tcBorders>
              <w:top w:val="single" w:sz="4" w:space="0" w:color="E21951"/>
              <w:left w:val="single" w:sz="4" w:space="0" w:color="E21951"/>
              <w:bottom w:val="single" w:sz="4" w:space="0" w:color="E21951"/>
              <w:right w:val="single" w:sz="4" w:space="0" w:color="E21951"/>
            </w:tcBorders>
          </w:tcPr>
          <w:p w14:paraId="15CC643D" w14:textId="53569BB4" w:rsidR="007A12DB" w:rsidRPr="006545E4" w:rsidRDefault="007A12DB" w:rsidP="001E2002">
            <w:pPr>
              <w:autoSpaceDE w:val="0"/>
              <w:autoSpaceDN w:val="0"/>
              <w:adjustRightInd w:val="0"/>
              <w:spacing w:after="120"/>
              <w:rPr>
                <w:rFonts w:ascii="Arial" w:hAnsi="Arial" w:cs="Arial"/>
                <w:color w:val="000000"/>
                <w:sz w:val="20"/>
                <w:szCs w:val="20"/>
                <w:lang w:val="en-US"/>
              </w:rPr>
            </w:pPr>
            <w:r w:rsidRPr="006545E4">
              <w:rPr>
                <w:rFonts w:ascii="Arial" w:hAnsi="Arial" w:cs="Arial"/>
                <w:color w:val="000000"/>
                <w:sz w:val="20"/>
                <w:szCs w:val="20"/>
                <w:lang w:val="en-US"/>
              </w:rPr>
              <w:t>Learners ‘trial’ one of the revision games/activities developed during the previous lesson and evaluate.</w:t>
            </w:r>
            <w:r w:rsidR="00BD4968" w:rsidRPr="006545E4">
              <w:rPr>
                <w:rFonts w:ascii="Arial" w:hAnsi="Arial" w:cs="Arial"/>
                <w:b/>
                <w:bCs/>
                <w:color w:val="000000"/>
                <w:sz w:val="20"/>
                <w:szCs w:val="20"/>
                <w:lang w:val="en-US"/>
              </w:rPr>
              <w:t xml:space="preserve"> (F)</w:t>
            </w:r>
          </w:p>
          <w:p w14:paraId="50A8AE3D" w14:textId="6DA54510" w:rsidR="007A12DB" w:rsidRPr="006545E4" w:rsidRDefault="00FB7B83" w:rsidP="001E2002">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sz w:val="20"/>
                <w:szCs w:val="20"/>
                <w:lang w:val="en-US"/>
              </w:rPr>
              <w:t>E</w:t>
            </w:r>
            <w:r w:rsidR="007A12DB" w:rsidRPr="006545E4">
              <w:rPr>
                <w:rFonts w:ascii="Arial" w:hAnsi="Arial" w:cs="Arial"/>
                <w:b/>
                <w:bCs/>
                <w:color w:val="000000"/>
                <w:sz w:val="20"/>
                <w:szCs w:val="20"/>
                <w:lang w:val="en-US"/>
              </w:rPr>
              <w:t xml:space="preserve">xtension </w:t>
            </w:r>
            <w:r w:rsidRPr="006545E4">
              <w:rPr>
                <w:rFonts w:ascii="Arial" w:hAnsi="Arial" w:cs="Arial"/>
                <w:b/>
                <w:bCs/>
                <w:color w:val="000000"/>
                <w:sz w:val="20"/>
                <w:szCs w:val="20"/>
                <w:lang w:val="en-US"/>
              </w:rPr>
              <w:t>a</w:t>
            </w:r>
            <w:r w:rsidR="007A12DB" w:rsidRPr="006545E4">
              <w:rPr>
                <w:rFonts w:ascii="Arial" w:hAnsi="Arial" w:cs="Arial"/>
                <w:b/>
                <w:bCs/>
                <w:color w:val="000000"/>
                <w:sz w:val="20"/>
                <w:szCs w:val="20"/>
                <w:lang w:val="en-US"/>
              </w:rPr>
              <w:t>ctivity:</w:t>
            </w:r>
            <w:r w:rsidR="007A12DB" w:rsidRPr="006545E4">
              <w:rPr>
                <w:rFonts w:ascii="Arial" w:hAnsi="Arial" w:cs="Arial"/>
                <w:color w:val="000000"/>
                <w:sz w:val="20"/>
                <w:szCs w:val="20"/>
                <w:lang w:val="en-US"/>
              </w:rPr>
              <w:t xml:space="preserve"> </w:t>
            </w:r>
            <w:r w:rsidR="001E2002">
              <w:rPr>
                <w:rFonts w:ascii="Arial" w:hAnsi="Arial" w:cs="Arial"/>
                <w:color w:val="000000"/>
                <w:sz w:val="20"/>
                <w:szCs w:val="20"/>
                <w:lang w:val="en-US"/>
              </w:rPr>
              <w:t>l</w:t>
            </w:r>
            <w:r w:rsidR="007A12DB" w:rsidRPr="006545E4">
              <w:rPr>
                <w:rFonts w:ascii="Arial" w:hAnsi="Arial" w:cs="Arial"/>
                <w:color w:val="000000"/>
                <w:sz w:val="20"/>
                <w:szCs w:val="20"/>
                <w:lang w:val="en-US"/>
              </w:rPr>
              <w:t>earners suggest different treatments for depression using biological and psychological explanations and share ideas.</w:t>
            </w:r>
          </w:p>
          <w:p w14:paraId="64965651" w14:textId="38BFF662" w:rsidR="007A12DB" w:rsidRDefault="007A12DB" w:rsidP="001E2002">
            <w:pPr>
              <w:autoSpaceDE w:val="0"/>
              <w:autoSpaceDN w:val="0"/>
              <w:adjustRightInd w:val="0"/>
              <w:spacing w:before="120" w:after="120"/>
              <w:rPr>
                <w:rFonts w:ascii="Arial" w:hAnsi="Arial" w:cs="Arial"/>
                <w:b/>
                <w:bCs/>
                <w:color w:val="000000"/>
                <w:sz w:val="20"/>
                <w:szCs w:val="20"/>
                <w:lang w:val="en-US"/>
              </w:rPr>
            </w:pPr>
            <w:r w:rsidRPr="006545E4">
              <w:rPr>
                <w:rFonts w:ascii="Arial" w:hAnsi="Arial" w:cs="Arial"/>
                <w:color w:val="000000"/>
                <w:sz w:val="20"/>
                <w:szCs w:val="20"/>
                <w:lang w:val="en-US"/>
              </w:rPr>
              <w:t>Learner presentations on biological treatments and cognitive restructuring (as appropriate) are shared and peer assessed.</w:t>
            </w:r>
            <w:r w:rsidR="00BD4968" w:rsidRPr="006545E4">
              <w:rPr>
                <w:rFonts w:ascii="Arial" w:hAnsi="Arial" w:cs="Arial"/>
                <w:b/>
                <w:bCs/>
                <w:color w:val="000000"/>
                <w:sz w:val="20"/>
                <w:szCs w:val="20"/>
                <w:lang w:val="en-US"/>
              </w:rPr>
              <w:t xml:space="preserve"> (I)</w:t>
            </w:r>
          </w:p>
          <w:p w14:paraId="7FC99C3D" w14:textId="72F1E462" w:rsidR="00DA2B6A" w:rsidRPr="00DA2B6A" w:rsidRDefault="0001231C" w:rsidP="001E2002">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An</w:t>
            </w:r>
            <w:r w:rsidR="00DA2B6A" w:rsidRPr="00DA2B6A">
              <w:rPr>
                <w:rFonts w:ascii="Arial" w:hAnsi="Arial" w:cs="Arial"/>
                <w:color w:val="000000"/>
                <w:sz w:val="20"/>
                <w:szCs w:val="20"/>
                <w:lang w:val="en-US"/>
              </w:rPr>
              <w:t xml:space="preserve"> introductory video can be shared</w:t>
            </w:r>
            <w:r>
              <w:rPr>
                <w:rFonts w:ascii="Arial" w:hAnsi="Arial" w:cs="Arial"/>
                <w:color w:val="000000"/>
                <w:sz w:val="20"/>
                <w:szCs w:val="20"/>
                <w:lang w:val="en-US"/>
              </w:rPr>
              <w:t xml:space="preserve"> </w:t>
            </w:r>
            <w:r w:rsidR="00DA2B6A">
              <w:rPr>
                <w:rFonts w:ascii="Arial" w:hAnsi="Arial" w:cs="Arial"/>
                <w:color w:val="000000"/>
                <w:sz w:val="20"/>
                <w:szCs w:val="20"/>
                <w:lang w:val="en-US"/>
              </w:rPr>
              <w:t xml:space="preserve">about anti-depressants generally along with side effects and incorporating individual differences at: </w:t>
            </w:r>
            <w:hyperlink r:id="rId214" w:history="1">
              <w:r w:rsidR="001E2002" w:rsidRPr="001E2002">
                <w:rPr>
                  <w:rStyle w:val="Hyperlink"/>
                  <w:rFonts w:ascii="Arial" w:hAnsi="Arial" w:cs="Arial"/>
                  <w:color w:val="4B4B4B"/>
                  <w:sz w:val="20"/>
                  <w:szCs w:val="20"/>
                  <w:lang w:val="en-US"/>
                </w:rPr>
                <w:t>www.webmd.com/depression/how-different-antidepressants-work</w:t>
              </w:r>
            </w:hyperlink>
            <w:r>
              <w:rPr>
                <w:rFonts w:ascii="Arial" w:hAnsi="Arial" w:cs="Arial"/>
                <w:color w:val="000000"/>
                <w:sz w:val="20"/>
                <w:szCs w:val="20"/>
                <w:lang w:val="en-US"/>
              </w:rPr>
              <w:t>.</w:t>
            </w:r>
          </w:p>
          <w:p w14:paraId="4D488E75" w14:textId="35BD4635" w:rsidR="007A12DB" w:rsidRPr="006545E4" w:rsidRDefault="00DA2B6A" w:rsidP="001E2002">
            <w:pPr>
              <w:spacing w:before="120" w:after="120"/>
              <w:rPr>
                <w:rFonts w:ascii="Arial" w:hAnsi="Arial" w:cs="Arial"/>
                <w:sz w:val="20"/>
                <w:szCs w:val="20"/>
                <w:lang w:val="en-US"/>
              </w:rPr>
            </w:pPr>
            <w:r>
              <w:rPr>
                <w:rFonts w:ascii="Arial" w:hAnsi="Arial" w:cs="Arial"/>
                <w:sz w:val="20"/>
                <w:szCs w:val="20"/>
                <w:lang w:val="en-US"/>
              </w:rPr>
              <w:lastRenderedPageBreak/>
              <w:t>Share a</w:t>
            </w:r>
            <w:r w:rsidR="007A12DB" w:rsidRPr="006545E4">
              <w:rPr>
                <w:rFonts w:ascii="Arial" w:hAnsi="Arial" w:cs="Arial"/>
                <w:sz w:val="20"/>
                <w:szCs w:val="20"/>
              </w:rPr>
              <w:t xml:space="preserve"> </w:t>
            </w:r>
            <w:r w:rsidR="0001231C">
              <w:rPr>
                <w:rFonts w:ascii="Arial" w:hAnsi="Arial" w:cs="Arial"/>
                <w:sz w:val="20"/>
                <w:szCs w:val="20"/>
                <w:lang w:val="en-US"/>
              </w:rPr>
              <w:t xml:space="preserve">second </w:t>
            </w:r>
            <w:r w:rsidR="007A12DB" w:rsidRPr="006545E4">
              <w:rPr>
                <w:rFonts w:ascii="Arial" w:hAnsi="Arial" w:cs="Arial"/>
                <w:sz w:val="20"/>
                <w:szCs w:val="20"/>
                <w:lang w:val="en-US"/>
              </w:rPr>
              <w:t>video at</w:t>
            </w:r>
            <w:r w:rsidR="003E2B0B">
              <w:rPr>
                <w:rFonts w:ascii="Arial" w:hAnsi="Arial" w:cs="Arial"/>
                <w:sz w:val="20"/>
                <w:szCs w:val="20"/>
                <w:lang w:val="en-US"/>
              </w:rPr>
              <w:t>:</w:t>
            </w:r>
            <w:r w:rsidR="007A12DB" w:rsidRPr="006545E4">
              <w:rPr>
                <w:rFonts w:ascii="Arial" w:hAnsi="Arial" w:cs="Arial"/>
                <w:sz w:val="20"/>
                <w:szCs w:val="20"/>
                <w:lang w:val="en-US"/>
              </w:rPr>
              <w:t xml:space="preserve"> </w:t>
            </w:r>
            <w:hyperlink r:id="rId215" w:history="1">
              <w:r w:rsidR="001E2002" w:rsidRPr="001E2002">
                <w:rPr>
                  <w:rStyle w:val="Hyperlink"/>
                  <w:rFonts w:ascii="Arial" w:hAnsi="Arial" w:cs="Arial"/>
                  <w:color w:val="4B4B4B"/>
                  <w:sz w:val="20"/>
                  <w:szCs w:val="20"/>
                  <w:lang w:val="en-US"/>
                </w:rPr>
                <w:t>www.dnatube.com/video/5870/How-does-SSRIs-and-MAO-Inhibitors-Work</w:t>
              </w:r>
            </w:hyperlink>
            <w:r w:rsidRPr="001E2002">
              <w:rPr>
                <w:rFonts w:ascii="Arial" w:hAnsi="Arial" w:cs="Arial"/>
                <w:color w:val="4B4B4B"/>
                <w:sz w:val="20"/>
                <w:szCs w:val="20"/>
                <w:lang w:val="en-US"/>
              </w:rPr>
              <w:t xml:space="preserve"> </w:t>
            </w:r>
            <w:r w:rsidR="007A12DB" w:rsidRPr="006545E4">
              <w:rPr>
                <w:rFonts w:ascii="Arial" w:hAnsi="Arial" w:cs="Arial"/>
                <w:sz w:val="20"/>
                <w:szCs w:val="20"/>
              </w:rPr>
              <w:t>about how SSRIs and MAO inhibitors work and then a second</w:t>
            </w:r>
            <w:r w:rsidR="007907A5">
              <w:rPr>
                <w:rFonts w:ascii="Arial" w:hAnsi="Arial" w:cs="Arial"/>
                <w:sz w:val="20"/>
                <w:szCs w:val="20"/>
              </w:rPr>
              <w:t xml:space="preserve"> </w:t>
            </w:r>
            <w:r w:rsidR="007A12DB" w:rsidRPr="006545E4">
              <w:rPr>
                <w:rFonts w:ascii="Arial" w:hAnsi="Arial" w:cs="Arial"/>
                <w:sz w:val="20"/>
                <w:szCs w:val="20"/>
                <w:lang w:val="en-US"/>
              </w:rPr>
              <w:t xml:space="preserve">video </w:t>
            </w:r>
            <w:r w:rsidR="007A12DB" w:rsidRPr="006545E4">
              <w:rPr>
                <w:rFonts w:ascii="Arial" w:hAnsi="Arial" w:cs="Arial"/>
                <w:sz w:val="20"/>
                <w:szCs w:val="20"/>
              </w:rPr>
              <w:t>concerning stimulating serotonin</w:t>
            </w:r>
            <w:r w:rsidR="007A12DB" w:rsidRPr="006545E4">
              <w:rPr>
                <w:rFonts w:ascii="Arial" w:hAnsi="Arial" w:cs="Arial"/>
                <w:sz w:val="20"/>
                <w:szCs w:val="20"/>
                <w:lang w:val="en-US"/>
              </w:rPr>
              <w:t xml:space="preserve"> at</w:t>
            </w:r>
            <w:r w:rsidR="003E2B0B">
              <w:rPr>
                <w:rFonts w:ascii="Arial" w:hAnsi="Arial" w:cs="Arial"/>
                <w:sz w:val="20"/>
                <w:szCs w:val="20"/>
                <w:lang w:val="en-US"/>
              </w:rPr>
              <w:t>:</w:t>
            </w:r>
            <w:r w:rsidR="007A12DB" w:rsidRPr="006545E4">
              <w:rPr>
                <w:rFonts w:ascii="Arial" w:hAnsi="Arial" w:cs="Arial"/>
                <w:sz w:val="20"/>
                <w:szCs w:val="20"/>
                <w:lang w:val="en-US"/>
              </w:rPr>
              <w:t xml:space="preserve"> </w:t>
            </w:r>
            <w:hyperlink r:id="rId216" w:history="1">
              <w:r w:rsidR="00B221AA" w:rsidRPr="001E2002">
                <w:rPr>
                  <w:rFonts w:ascii="Arial" w:hAnsi="Arial" w:cs="Arial"/>
                  <w:color w:val="4B4B4B"/>
                  <w:sz w:val="20"/>
                  <w:szCs w:val="20"/>
                  <w:u w:val="single"/>
                  <w:lang w:val="en-US"/>
                </w:rPr>
                <w:t>www.</w:t>
              </w:r>
              <w:r w:rsidR="007A12DB" w:rsidRPr="001E2002">
                <w:rPr>
                  <w:rFonts w:ascii="Arial" w:hAnsi="Arial" w:cs="Arial"/>
                  <w:color w:val="4B4B4B"/>
                  <w:sz w:val="20"/>
                  <w:szCs w:val="20"/>
                  <w:u w:val="single"/>
                  <w:lang w:val="en-US"/>
                </w:rPr>
                <w:t>youtube.com/watch?v=qMsWtP3VS3Q</w:t>
              </w:r>
            </w:hyperlink>
          </w:p>
          <w:p w14:paraId="28661AAD" w14:textId="1D3A1174" w:rsidR="007A12DB" w:rsidRDefault="007A12DB" w:rsidP="001E2002">
            <w:pPr>
              <w:spacing w:before="120" w:after="120"/>
              <w:rPr>
                <w:rFonts w:ascii="Arial" w:hAnsi="Arial" w:cs="Arial"/>
                <w:b/>
                <w:sz w:val="20"/>
                <w:szCs w:val="20"/>
              </w:rPr>
            </w:pPr>
            <w:r w:rsidRPr="006545E4">
              <w:rPr>
                <w:rFonts w:ascii="Arial" w:hAnsi="Arial" w:cs="Arial"/>
                <w:sz w:val="20"/>
                <w:szCs w:val="20"/>
              </w:rPr>
              <w:t>Learners create a table of different chemicals or drugs that can be used to treat/manage depression covering details of their name, their market name, what type of drug they are, how they work, any side-effects and any specific research related to their effectiveness.</w:t>
            </w:r>
            <w:r w:rsidR="00BD4968" w:rsidRPr="006545E4">
              <w:rPr>
                <w:rFonts w:ascii="Arial" w:hAnsi="Arial" w:cs="Arial"/>
                <w:b/>
                <w:sz w:val="20"/>
                <w:szCs w:val="20"/>
              </w:rPr>
              <w:t xml:space="preserve"> (I)</w:t>
            </w:r>
          </w:p>
          <w:p w14:paraId="38231370" w14:textId="16EDF366" w:rsidR="007A12DB" w:rsidRPr="007A12DB" w:rsidRDefault="007A12DB" w:rsidP="001E2002">
            <w:pPr>
              <w:autoSpaceDE w:val="0"/>
              <w:autoSpaceDN w:val="0"/>
              <w:adjustRightInd w:val="0"/>
              <w:spacing w:before="120" w:after="120"/>
              <w:rPr>
                <w:rFonts w:ascii="Arial" w:hAnsi="Arial" w:cs="Arial"/>
                <w:color w:val="000000"/>
                <w:sz w:val="20"/>
                <w:szCs w:val="20"/>
                <w:lang w:val="en-US"/>
              </w:rPr>
            </w:pPr>
            <w:r w:rsidRPr="007A12DB">
              <w:rPr>
                <w:rFonts w:ascii="Arial" w:hAnsi="Arial" w:cs="Arial"/>
                <w:color w:val="000000"/>
                <w:sz w:val="20"/>
                <w:szCs w:val="20"/>
                <w:lang w:val="en-US"/>
              </w:rPr>
              <w:t xml:space="preserve">Learners </w:t>
            </w:r>
            <w:r w:rsidR="0001231C">
              <w:rPr>
                <w:rFonts w:ascii="Arial" w:hAnsi="Arial" w:cs="Arial"/>
                <w:color w:val="000000"/>
                <w:sz w:val="20"/>
                <w:szCs w:val="20"/>
                <w:lang w:val="en-US"/>
              </w:rPr>
              <w:t>look up</w:t>
            </w:r>
            <w:r w:rsidRPr="007A12DB">
              <w:rPr>
                <w:rFonts w:ascii="Arial" w:hAnsi="Arial" w:cs="Arial"/>
                <w:color w:val="000000"/>
                <w:sz w:val="20"/>
                <w:szCs w:val="20"/>
                <w:lang w:val="en-US"/>
              </w:rPr>
              <w:t xml:space="preserve"> the differences between CBT and REBT </w:t>
            </w:r>
            <w:r w:rsidR="0001231C">
              <w:rPr>
                <w:rFonts w:ascii="Arial" w:hAnsi="Arial" w:cs="Arial"/>
                <w:color w:val="000000"/>
                <w:sz w:val="20"/>
                <w:szCs w:val="20"/>
                <w:lang w:val="en-US"/>
              </w:rPr>
              <w:t xml:space="preserve">from the cognitive model of abnormality </w:t>
            </w:r>
            <w:r w:rsidRPr="007A12DB">
              <w:rPr>
                <w:rFonts w:ascii="Arial" w:hAnsi="Arial" w:cs="Arial"/>
                <w:color w:val="000000"/>
                <w:sz w:val="20"/>
                <w:szCs w:val="20"/>
                <w:lang w:val="en-US"/>
              </w:rPr>
              <w:t xml:space="preserve">and develop role plays demonstrating a therapist using either CBT or REBT </w:t>
            </w:r>
            <w:r w:rsidR="0001231C">
              <w:rPr>
                <w:rFonts w:ascii="Arial" w:hAnsi="Arial" w:cs="Arial"/>
                <w:color w:val="000000"/>
                <w:sz w:val="20"/>
                <w:szCs w:val="20"/>
                <w:lang w:val="en-US"/>
              </w:rPr>
              <w:t xml:space="preserve">for depression </w:t>
            </w:r>
            <w:r w:rsidRPr="007A12DB">
              <w:rPr>
                <w:rFonts w:ascii="Arial" w:hAnsi="Arial" w:cs="Arial"/>
                <w:color w:val="000000"/>
                <w:sz w:val="20"/>
                <w:szCs w:val="20"/>
                <w:lang w:val="en-US"/>
              </w:rPr>
              <w:t>and present each to the class for comment.</w:t>
            </w:r>
            <w:r w:rsidR="00BD4968" w:rsidRPr="007A12DB">
              <w:rPr>
                <w:rFonts w:ascii="Arial" w:hAnsi="Arial" w:cs="Arial"/>
                <w:b/>
                <w:color w:val="000000"/>
                <w:sz w:val="20"/>
                <w:szCs w:val="20"/>
                <w:lang w:val="en-US"/>
              </w:rPr>
              <w:t xml:space="preserve"> (F)</w:t>
            </w:r>
          </w:p>
          <w:p w14:paraId="34AD8F86" w14:textId="393B2F5A" w:rsidR="007A12DB" w:rsidRPr="007A12DB" w:rsidRDefault="007A12DB" w:rsidP="001E2002">
            <w:pPr>
              <w:spacing w:before="120" w:after="120"/>
              <w:rPr>
                <w:rFonts w:ascii="Arial" w:hAnsi="Arial" w:cs="Arial"/>
                <w:sz w:val="20"/>
                <w:szCs w:val="20"/>
              </w:rPr>
            </w:pPr>
            <w:r w:rsidRPr="007A12DB">
              <w:rPr>
                <w:rFonts w:ascii="Arial" w:hAnsi="Arial" w:cs="Arial"/>
                <w:sz w:val="20"/>
                <w:szCs w:val="20"/>
                <w:lang w:val="en-US"/>
              </w:rPr>
              <w:t>Divide the class into groups and allocate each of the following for discussion and peer review as follows:</w:t>
            </w:r>
            <w:r w:rsidRPr="007A12DB">
              <w:rPr>
                <w:rFonts w:ascii="Arial" w:hAnsi="Arial" w:cs="Arial"/>
                <w:sz w:val="20"/>
                <w:szCs w:val="20"/>
              </w:rPr>
              <w:t xml:space="preserve"> application to everyday life</w:t>
            </w:r>
            <w:r w:rsidRPr="007A12DB">
              <w:rPr>
                <w:rFonts w:ascii="Arial" w:hAnsi="Arial" w:cs="Arial"/>
                <w:sz w:val="20"/>
                <w:szCs w:val="20"/>
                <w:lang w:val="en-US"/>
              </w:rPr>
              <w:t>;</w:t>
            </w:r>
            <w:r w:rsidRPr="007A12DB">
              <w:rPr>
                <w:rFonts w:ascii="Arial" w:hAnsi="Arial" w:cs="Arial"/>
                <w:sz w:val="20"/>
                <w:szCs w:val="20"/>
              </w:rPr>
              <w:t xml:space="preserve"> individual and situational explanations</w:t>
            </w:r>
            <w:r w:rsidRPr="007A12DB">
              <w:rPr>
                <w:rFonts w:ascii="Arial" w:hAnsi="Arial" w:cs="Arial"/>
                <w:sz w:val="20"/>
                <w:szCs w:val="20"/>
                <w:lang w:val="en-US"/>
              </w:rPr>
              <w:t>;</w:t>
            </w:r>
            <w:r w:rsidRPr="007A12DB">
              <w:rPr>
                <w:rFonts w:ascii="Arial" w:hAnsi="Arial" w:cs="Arial"/>
                <w:sz w:val="20"/>
                <w:szCs w:val="20"/>
              </w:rPr>
              <w:t xml:space="preserve"> reductionism versus holism</w:t>
            </w:r>
            <w:r w:rsidRPr="007A12DB">
              <w:rPr>
                <w:rFonts w:ascii="Arial" w:hAnsi="Arial" w:cs="Arial"/>
                <w:sz w:val="20"/>
                <w:szCs w:val="20"/>
                <w:lang w:val="en-US"/>
              </w:rPr>
              <w:t>:</w:t>
            </w:r>
            <w:r w:rsidRPr="007A12DB">
              <w:rPr>
                <w:rFonts w:ascii="Arial" w:hAnsi="Arial" w:cs="Arial"/>
                <w:sz w:val="20"/>
                <w:szCs w:val="20"/>
              </w:rPr>
              <w:t xml:space="preserve"> determinism versus free-will</w:t>
            </w:r>
            <w:r w:rsidRPr="007A12DB">
              <w:rPr>
                <w:rFonts w:ascii="Arial" w:hAnsi="Arial" w:cs="Arial"/>
                <w:sz w:val="20"/>
                <w:szCs w:val="20"/>
                <w:lang w:val="en-US"/>
              </w:rPr>
              <w:t xml:space="preserve"> and </w:t>
            </w:r>
            <w:r w:rsidRPr="007A12DB">
              <w:rPr>
                <w:rFonts w:ascii="Arial" w:hAnsi="Arial" w:cs="Arial"/>
                <w:sz w:val="20"/>
                <w:szCs w:val="20"/>
              </w:rPr>
              <w:t>generalisations from findings.</w:t>
            </w:r>
          </w:p>
          <w:p w14:paraId="0167C75F" w14:textId="19F73CBA" w:rsidR="007A12DB" w:rsidRPr="007A12DB" w:rsidRDefault="007A12DB" w:rsidP="001E2002">
            <w:pPr>
              <w:autoSpaceDE w:val="0"/>
              <w:autoSpaceDN w:val="0"/>
              <w:adjustRightInd w:val="0"/>
              <w:spacing w:before="120" w:after="120"/>
              <w:rPr>
                <w:rFonts w:ascii="Arial" w:hAnsi="Arial" w:cs="Arial"/>
                <w:color w:val="000000"/>
                <w:sz w:val="20"/>
                <w:szCs w:val="20"/>
                <w:lang w:val="en-US"/>
              </w:rPr>
            </w:pPr>
            <w:r w:rsidRPr="007A12DB">
              <w:rPr>
                <w:rFonts w:ascii="Arial" w:hAnsi="Arial" w:cs="Arial"/>
                <w:color w:val="000000"/>
                <w:sz w:val="20"/>
                <w:szCs w:val="20"/>
                <w:lang w:val="en-US"/>
              </w:rPr>
              <w:t xml:space="preserve">Learners review </w:t>
            </w:r>
            <w:r w:rsidR="00125B6C">
              <w:rPr>
                <w:rFonts w:ascii="Arial" w:hAnsi="Arial" w:cs="Arial"/>
                <w:color w:val="000000"/>
                <w:sz w:val="20"/>
                <w:szCs w:val="20"/>
                <w:lang w:val="en-US"/>
              </w:rPr>
              <w:t>Specimen</w:t>
            </w:r>
            <w:r w:rsidRPr="007A12DB">
              <w:rPr>
                <w:rFonts w:ascii="Arial" w:hAnsi="Arial" w:cs="Arial"/>
                <w:color w:val="000000"/>
                <w:sz w:val="20"/>
                <w:szCs w:val="20"/>
                <w:lang w:val="en-US"/>
              </w:rPr>
              <w:t xml:space="preserve"> Paper</w:t>
            </w:r>
            <w:r w:rsidR="009F5E04">
              <w:rPr>
                <w:rFonts w:ascii="Arial" w:hAnsi="Arial" w:cs="Arial"/>
                <w:color w:val="000000"/>
                <w:sz w:val="20"/>
                <w:szCs w:val="20"/>
                <w:lang w:val="en-US"/>
              </w:rPr>
              <w:t>s</w:t>
            </w:r>
            <w:r w:rsidRPr="007A12DB">
              <w:rPr>
                <w:rFonts w:ascii="Arial" w:hAnsi="Arial" w:cs="Arial"/>
                <w:color w:val="000000"/>
                <w:sz w:val="20"/>
                <w:szCs w:val="20"/>
                <w:lang w:val="en-US"/>
              </w:rPr>
              <w:t xml:space="preserve"> 3 and 4 and generate some examination style questions on depression and create a marking scheme for each.</w:t>
            </w:r>
            <w:r w:rsidR="00BD4968" w:rsidRPr="007A12DB">
              <w:rPr>
                <w:rFonts w:ascii="Arial" w:hAnsi="Arial" w:cs="Arial"/>
                <w:b/>
                <w:color w:val="000000"/>
                <w:sz w:val="20"/>
                <w:szCs w:val="20"/>
                <w:lang w:val="en-US"/>
              </w:rPr>
              <w:t xml:space="preserve"> (F)</w:t>
            </w:r>
          </w:p>
          <w:p w14:paraId="1DF6E2B9" w14:textId="77777777" w:rsidR="007A12DB" w:rsidRDefault="007A12DB" w:rsidP="001E2002">
            <w:pPr>
              <w:autoSpaceDE w:val="0"/>
              <w:autoSpaceDN w:val="0"/>
              <w:adjustRightInd w:val="0"/>
              <w:spacing w:before="120" w:after="120"/>
              <w:rPr>
                <w:rFonts w:ascii="Arial" w:hAnsi="Arial" w:cs="Arial"/>
                <w:b/>
                <w:color w:val="000000"/>
                <w:sz w:val="20"/>
                <w:szCs w:val="20"/>
                <w:lang w:val="en-US"/>
              </w:rPr>
            </w:pPr>
            <w:r w:rsidRPr="007A12DB">
              <w:rPr>
                <w:rFonts w:ascii="Arial" w:hAnsi="Arial" w:cs="Arial"/>
                <w:color w:val="000000"/>
                <w:sz w:val="20"/>
                <w:szCs w:val="20"/>
                <w:lang w:val="en-US"/>
              </w:rPr>
              <w:t xml:space="preserve">Learners respond to examination style questions as appropriate. Sample questions can be generated from the specimen papers. </w:t>
            </w:r>
            <w:r w:rsidR="00BD4968" w:rsidRPr="007A12DB">
              <w:rPr>
                <w:rFonts w:ascii="Arial" w:hAnsi="Arial" w:cs="Arial"/>
                <w:b/>
                <w:color w:val="000000"/>
                <w:sz w:val="20"/>
                <w:szCs w:val="20"/>
                <w:lang w:val="en-US"/>
              </w:rPr>
              <w:t>(I)</w:t>
            </w:r>
          </w:p>
          <w:p w14:paraId="27207376" w14:textId="3E6B3620" w:rsidR="00261640" w:rsidRPr="007A12DB" w:rsidRDefault="005F605A" w:rsidP="001E2002">
            <w:pPr>
              <w:autoSpaceDE w:val="0"/>
              <w:autoSpaceDN w:val="0"/>
              <w:adjustRightInd w:val="0"/>
              <w:spacing w:before="120"/>
              <w:rPr>
                <w:rFonts w:ascii="Arial" w:hAnsi="Arial" w:cs="Arial"/>
                <w:color w:val="000000"/>
                <w:sz w:val="20"/>
                <w:szCs w:val="20"/>
                <w:lang w:val="en-US"/>
              </w:rPr>
            </w:pPr>
            <w:r>
              <w:rPr>
                <w:rFonts w:ascii="Arial" w:hAnsi="Arial" w:cs="Arial"/>
                <w:b/>
                <w:bCs/>
                <w:color w:val="202124"/>
                <w:sz w:val="20"/>
                <w:szCs w:val="20"/>
                <w:shd w:val="clear" w:color="auto" w:fill="FFFFFF"/>
                <w:lang w:val="en-US"/>
              </w:rPr>
              <w:t>SDG 3</w:t>
            </w:r>
          </w:p>
        </w:tc>
      </w:tr>
      <w:tr w:rsidR="007A12DB" w:rsidRPr="007A12DB" w14:paraId="3411D72F"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6B35BA09" w14:textId="14B8EF7F" w:rsidR="007A12DB" w:rsidRPr="00E335BB" w:rsidRDefault="007A12DB" w:rsidP="00C640FC">
            <w:pPr>
              <w:rPr>
                <w:rFonts w:ascii="Arial" w:hAnsi="Arial" w:cs="Arial"/>
                <w:sz w:val="20"/>
                <w:szCs w:val="20"/>
              </w:rPr>
            </w:pPr>
            <w:r w:rsidRPr="00E335BB">
              <w:rPr>
                <w:rFonts w:ascii="Arial" w:hAnsi="Arial" w:cs="Arial"/>
                <w:sz w:val="20"/>
                <w:szCs w:val="20"/>
              </w:rPr>
              <w:lastRenderedPageBreak/>
              <w:t>1.3 Impulse control disorders</w:t>
            </w:r>
          </w:p>
          <w:p w14:paraId="072EE029" w14:textId="77777777" w:rsidR="007A12DB" w:rsidRPr="007A12DB" w:rsidRDefault="007A12DB" w:rsidP="00C640FC">
            <w:pPr>
              <w:spacing w:before="120"/>
              <w:rPr>
                <w:rFonts w:ascii="Arial" w:hAnsi="Arial" w:cs="Arial"/>
                <w:sz w:val="20"/>
                <w:szCs w:val="20"/>
              </w:rPr>
            </w:pPr>
            <w:r w:rsidRPr="007A12DB">
              <w:rPr>
                <w:rFonts w:ascii="Arial" w:hAnsi="Arial" w:cs="Arial"/>
                <w:sz w:val="20"/>
                <w:szCs w:val="20"/>
              </w:rPr>
              <w:t>1.3.1 Diagnostic criteria for impulse control disorders</w:t>
            </w:r>
          </w:p>
          <w:p w14:paraId="7BBDCC68" w14:textId="7FA809A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3B579AC2" w14:textId="77777777" w:rsidR="00BD4968" w:rsidRPr="007A12DB" w:rsidRDefault="00BD4968"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2C5A4629" w14:textId="529C8344" w:rsidR="007A12DB" w:rsidRPr="007A12DB" w:rsidRDefault="00BD4968" w:rsidP="00C640FC">
            <w:pPr>
              <w:spacing w:before="120"/>
              <w:rPr>
                <w:rFonts w:ascii="Arial" w:hAnsi="Arial" w:cs="Arial"/>
                <w:i/>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70C60E58" w14:textId="07D94B8C" w:rsidR="007A12DB" w:rsidRPr="007A12DB" w:rsidRDefault="007A12DB" w:rsidP="001E2002">
            <w:pPr>
              <w:widowControl w:val="0"/>
              <w:autoSpaceDE w:val="0"/>
              <w:autoSpaceDN w:val="0"/>
              <w:adjustRightInd w:val="0"/>
              <w:rPr>
                <w:rFonts w:ascii="Arial" w:hAnsi="Arial" w:cs="Arial"/>
                <w:sz w:val="20"/>
                <w:szCs w:val="20"/>
              </w:rPr>
            </w:pPr>
            <w:r w:rsidRPr="007A12DB">
              <w:rPr>
                <w:rFonts w:ascii="Arial" w:hAnsi="Arial" w:cs="Arial"/>
                <w:sz w:val="20"/>
                <w:szCs w:val="20"/>
              </w:rPr>
              <w:t xml:space="preserve">Learners can identify different types of impulse control disorders and apply definitions as well as identify key characteristics </w:t>
            </w:r>
            <w:r w:rsidRPr="007A12DB">
              <w:rPr>
                <w:rFonts w:ascii="Arial" w:hAnsi="Arial" w:cs="Arial"/>
                <w:sz w:val="20"/>
                <w:szCs w:val="20"/>
                <w:lang w:val="en-US"/>
              </w:rPr>
              <w:t>and diagnostic criteria and measurement tools</w:t>
            </w:r>
            <w:r w:rsidRPr="007A12DB">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792132C3" w14:textId="1A660DC5" w:rsidR="007A12DB" w:rsidRPr="006545E4" w:rsidRDefault="007A12DB" w:rsidP="001E2002">
            <w:pPr>
              <w:spacing w:after="120"/>
              <w:rPr>
                <w:rFonts w:ascii="Arial" w:hAnsi="Arial" w:cs="Arial"/>
                <w:sz w:val="20"/>
                <w:szCs w:val="20"/>
              </w:rPr>
            </w:pPr>
            <w:r w:rsidRPr="006545E4">
              <w:rPr>
                <w:rFonts w:ascii="Arial" w:hAnsi="Arial" w:cs="Arial"/>
                <w:sz w:val="20"/>
                <w:szCs w:val="20"/>
              </w:rPr>
              <w:t xml:space="preserve">Learners present what they found out about the kleptomania; pyromania and gambling disorder respectively and include one case study in each of their presentations. </w:t>
            </w:r>
            <w:r w:rsidR="00BD4968" w:rsidRPr="007A12DB">
              <w:rPr>
                <w:rFonts w:ascii="Arial" w:hAnsi="Arial" w:cs="Arial"/>
                <w:b/>
                <w:color w:val="000000"/>
                <w:sz w:val="20"/>
                <w:szCs w:val="20"/>
                <w:lang w:val="en-US"/>
              </w:rPr>
              <w:t>(I)</w:t>
            </w:r>
          </w:p>
          <w:p w14:paraId="2759FFD1" w14:textId="2E947034" w:rsidR="007A12DB" w:rsidRPr="006545E4" w:rsidRDefault="005F7032" w:rsidP="001E2002">
            <w:pPr>
              <w:spacing w:before="120" w:after="120"/>
              <w:rPr>
                <w:rFonts w:ascii="Arial" w:hAnsi="Arial" w:cs="Arial"/>
                <w:sz w:val="20"/>
                <w:szCs w:val="20"/>
              </w:rPr>
            </w:pPr>
            <w:r w:rsidRPr="006545E4">
              <w:rPr>
                <w:rFonts w:ascii="Arial" w:hAnsi="Arial" w:cs="Arial"/>
                <w:sz w:val="20"/>
                <w:szCs w:val="20"/>
              </w:rPr>
              <w:t>L</w:t>
            </w:r>
            <w:r w:rsidR="007A12DB" w:rsidRPr="006545E4">
              <w:rPr>
                <w:rFonts w:ascii="Arial" w:hAnsi="Arial" w:cs="Arial"/>
                <w:sz w:val="20"/>
                <w:szCs w:val="20"/>
              </w:rPr>
              <w:t>earners read through a case study for gambling disorder at</w:t>
            </w:r>
            <w:r w:rsidR="003E2B0B">
              <w:rPr>
                <w:rFonts w:ascii="Arial" w:hAnsi="Arial" w:cs="Arial"/>
                <w:sz w:val="20"/>
                <w:szCs w:val="20"/>
              </w:rPr>
              <w:t>:</w:t>
            </w:r>
            <w:r w:rsidR="007A12DB" w:rsidRPr="006545E4">
              <w:rPr>
                <w:rFonts w:ascii="Arial" w:hAnsi="Arial" w:cs="Arial"/>
                <w:sz w:val="20"/>
                <w:szCs w:val="20"/>
              </w:rPr>
              <w:t xml:space="preserve"> </w:t>
            </w:r>
            <w:hyperlink r:id="rId217" w:history="1">
              <w:r w:rsidR="004D37E4" w:rsidRPr="001E2002">
                <w:rPr>
                  <w:rStyle w:val="Hyperlink"/>
                  <w:rFonts w:ascii="Arial" w:hAnsi="Arial" w:cs="Arial"/>
                  <w:color w:val="4B4B4B"/>
                  <w:sz w:val="20"/>
                  <w:szCs w:val="20"/>
                </w:rPr>
                <w:t>https://link.springer.com/content/pdf/10.1007%2Fs11469-017-9845-9.pdf</w:t>
              </w:r>
            </w:hyperlink>
            <w:r w:rsidR="004D37E4" w:rsidRPr="001E2002">
              <w:rPr>
                <w:rFonts w:ascii="Arial" w:hAnsi="Arial" w:cs="Arial"/>
                <w:color w:val="4B4B4B"/>
                <w:sz w:val="20"/>
                <w:szCs w:val="20"/>
              </w:rPr>
              <w:t xml:space="preserve"> </w:t>
            </w:r>
            <w:r w:rsidR="00BD4968" w:rsidRPr="007A12DB">
              <w:rPr>
                <w:rFonts w:ascii="Arial" w:hAnsi="Arial" w:cs="Arial"/>
                <w:b/>
                <w:color w:val="000000"/>
                <w:sz w:val="20"/>
                <w:szCs w:val="20"/>
                <w:lang w:val="en-US"/>
              </w:rPr>
              <w:t>(I)</w:t>
            </w:r>
          </w:p>
          <w:p w14:paraId="1CC6D1F1" w14:textId="0FA152EF" w:rsidR="007A12DB" w:rsidRPr="006545E4" w:rsidRDefault="007A12DB" w:rsidP="001E2002">
            <w:pPr>
              <w:spacing w:before="120" w:after="120"/>
              <w:rPr>
                <w:rFonts w:ascii="Arial" w:hAnsi="Arial" w:cs="Arial"/>
                <w:sz w:val="20"/>
                <w:szCs w:val="20"/>
              </w:rPr>
            </w:pPr>
            <w:r w:rsidRPr="006545E4">
              <w:rPr>
                <w:rFonts w:ascii="Arial" w:hAnsi="Arial" w:cs="Arial"/>
                <w:sz w:val="20"/>
                <w:szCs w:val="20"/>
              </w:rPr>
              <w:t xml:space="preserve">Share a </w:t>
            </w:r>
            <w:r w:rsidRPr="006545E4">
              <w:rPr>
                <w:rFonts w:ascii="Arial" w:hAnsi="Arial" w:cs="Arial"/>
                <w:sz w:val="20"/>
                <w:szCs w:val="20"/>
                <w:lang w:val="en-US"/>
              </w:rPr>
              <w:t xml:space="preserve">video </w:t>
            </w:r>
            <w:r w:rsidRPr="006545E4">
              <w:rPr>
                <w:rFonts w:ascii="Arial" w:hAnsi="Arial" w:cs="Arial"/>
                <w:sz w:val="20"/>
                <w:szCs w:val="20"/>
              </w:rPr>
              <w:t>of an awareness campaign on gambling addiction</w:t>
            </w:r>
            <w:r w:rsidRPr="006545E4">
              <w:rPr>
                <w:rFonts w:ascii="Arial" w:hAnsi="Arial" w:cs="Arial"/>
                <w:sz w:val="20"/>
                <w:szCs w:val="20"/>
                <w:lang w:val="en-US"/>
              </w:rPr>
              <w:t xml:space="preserve"> at</w:t>
            </w:r>
            <w:r w:rsidR="003E2B0B">
              <w:rPr>
                <w:rFonts w:ascii="Arial" w:hAnsi="Arial" w:cs="Arial"/>
                <w:sz w:val="20"/>
                <w:szCs w:val="20"/>
                <w:lang w:val="en-US"/>
              </w:rPr>
              <w:t>:</w:t>
            </w:r>
            <w:r w:rsidRPr="006545E4">
              <w:rPr>
                <w:rFonts w:ascii="Arial" w:hAnsi="Arial" w:cs="Arial"/>
                <w:sz w:val="20"/>
                <w:szCs w:val="20"/>
                <w:lang w:val="en-US"/>
              </w:rPr>
              <w:t xml:space="preserve"> </w:t>
            </w:r>
            <w:hyperlink r:id="rId218" w:history="1">
              <w:r w:rsidR="00B221AA" w:rsidRPr="001E2002">
                <w:rPr>
                  <w:rFonts w:ascii="Arial" w:hAnsi="Arial" w:cs="Arial"/>
                  <w:color w:val="4B4B4B"/>
                  <w:sz w:val="20"/>
                  <w:szCs w:val="20"/>
                  <w:u w:val="single"/>
                  <w:lang w:val="en-US"/>
                </w:rPr>
                <w:t>www.</w:t>
              </w:r>
              <w:r w:rsidRPr="001E2002">
                <w:rPr>
                  <w:rFonts w:ascii="Arial" w:hAnsi="Arial" w:cs="Arial"/>
                  <w:color w:val="4B4B4B"/>
                  <w:sz w:val="20"/>
                  <w:szCs w:val="20"/>
                  <w:u w:val="single"/>
                  <w:lang w:val="en-US"/>
                </w:rPr>
                <w:t>youtube.com/watch?v=Svq3uSDyUVI</w:t>
              </w:r>
            </w:hyperlink>
            <w:r w:rsidRPr="001E2002">
              <w:rPr>
                <w:rFonts w:ascii="Arial" w:hAnsi="Arial" w:cs="Arial"/>
                <w:color w:val="4B4B4B"/>
                <w:sz w:val="20"/>
                <w:szCs w:val="20"/>
                <w:lang w:val="en-US"/>
              </w:rPr>
              <w:t xml:space="preserve"> </w:t>
            </w:r>
            <w:r w:rsidRPr="006545E4">
              <w:rPr>
                <w:rFonts w:ascii="Arial" w:hAnsi="Arial" w:cs="Arial"/>
                <w:sz w:val="20"/>
                <w:szCs w:val="20"/>
              </w:rPr>
              <w:t>and ask learners what they know or understand about addictions or impulse control disorders already. Ask them to name any that they are aware of (such as pyromania, kleptomania, etc.)</w:t>
            </w:r>
            <w:r w:rsidR="004D37E4" w:rsidRPr="006545E4">
              <w:rPr>
                <w:rFonts w:ascii="Arial" w:hAnsi="Arial" w:cs="Arial"/>
                <w:sz w:val="20"/>
                <w:szCs w:val="20"/>
              </w:rPr>
              <w:t>.</w:t>
            </w:r>
          </w:p>
          <w:p w14:paraId="0E9511E9" w14:textId="78F45643" w:rsidR="007A12DB" w:rsidRPr="006545E4" w:rsidRDefault="007A12DB" w:rsidP="001E2002">
            <w:pPr>
              <w:spacing w:before="120" w:after="120"/>
              <w:rPr>
                <w:rFonts w:ascii="Arial" w:hAnsi="Arial" w:cs="Arial"/>
                <w:sz w:val="20"/>
                <w:szCs w:val="20"/>
              </w:rPr>
            </w:pPr>
            <w:r w:rsidRPr="006545E4">
              <w:rPr>
                <w:rFonts w:ascii="Arial" w:hAnsi="Arial" w:cs="Arial"/>
                <w:sz w:val="20"/>
                <w:szCs w:val="20"/>
              </w:rPr>
              <w:t>Learners look the diagnostic criteria according to ICD</w:t>
            </w:r>
            <w:r w:rsidR="00FE51A5" w:rsidRPr="006545E4">
              <w:rPr>
                <w:rFonts w:ascii="Arial" w:hAnsi="Arial" w:cs="Arial"/>
                <w:sz w:val="20"/>
                <w:szCs w:val="20"/>
              </w:rPr>
              <w:t>-</w:t>
            </w:r>
            <w:r w:rsidRPr="006545E4">
              <w:rPr>
                <w:rFonts w:ascii="Arial" w:hAnsi="Arial" w:cs="Arial"/>
                <w:sz w:val="20"/>
                <w:szCs w:val="20"/>
              </w:rPr>
              <w:t>11 for each of these and record in their notes.</w:t>
            </w:r>
          </w:p>
          <w:p w14:paraId="07DCD2D7" w14:textId="1D2F3D63" w:rsidR="007A12DB" w:rsidRPr="006545E4" w:rsidRDefault="004D37E4" w:rsidP="001E2002">
            <w:pPr>
              <w:spacing w:before="120" w:after="120"/>
              <w:rPr>
                <w:rFonts w:ascii="Arial" w:hAnsi="Arial" w:cs="Arial"/>
                <w:sz w:val="20"/>
                <w:szCs w:val="20"/>
              </w:rPr>
            </w:pPr>
            <w:r w:rsidRPr="006545E4">
              <w:rPr>
                <w:rFonts w:ascii="Arial" w:hAnsi="Arial" w:cs="Arial"/>
                <w:sz w:val="20"/>
                <w:szCs w:val="20"/>
              </w:rPr>
              <w:t>Learners</w:t>
            </w:r>
            <w:r w:rsidR="007A12DB" w:rsidRPr="006545E4">
              <w:rPr>
                <w:rFonts w:ascii="Arial" w:hAnsi="Arial" w:cs="Arial"/>
                <w:sz w:val="20"/>
                <w:szCs w:val="20"/>
              </w:rPr>
              <w:t xml:space="preserve"> share their presentations with their classmates for future reference.</w:t>
            </w:r>
          </w:p>
          <w:p w14:paraId="099B85F5" w14:textId="4BB6EDBF" w:rsidR="007A12DB" w:rsidRPr="006545E4" w:rsidRDefault="00DD24B3" w:rsidP="001E2002">
            <w:pPr>
              <w:spacing w:before="120" w:after="120"/>
              <w:rPr>
                <w:rFonts w:ascii="Arial" w:hAnsi="Arial" w:cs="Arial"/>
                <w:sz w:val="20"/>
                <w:szCs w:val="20"/>
              </w:rPr>
            </w:pPr>
            <w:r>
              <w:rPr>
                <w:rFonts w:ascii="Arial" w:hAnsi="Arial" w:cs="Arial"/>
                <w:sz w:val="20"/>
                <w:szCs w:val="20"/>
              </w:rPr>
              <w:t>L</w:t>
            </w:r>
            <w:r w:rsidR="007A12DB" w:rsidRPr="006545E4">
              <w:rPr>
                <w:rFonts w:ascii="Arial" w:hAnsi="Arial" w:cs="Arial"/>
                <w:sz w:val="20"/>
                <w:szCs w:val="20"/>
              </w:rPr>
              <w:t xml:space="preserve">earners test each other’s ability to be able to recall these sufficiently. </w:t>
            </w:r>
            <w:r w:rsidR="00BD4968" w:rsidRPr="006545E4">
              <w:rPr>
                <w:rFonts w:ascii="Arial" w:hAnsi="Arial" w:cs="Arial"/>
                <w:b/>
                <w:bCs/>
                <w:sz w:val="20"/>
                <w:szCs w:val="20"/>
              </w:rPr>
              <w:t>(F)</w:t>
            </w:r>
          </w:p>
          <w:p w14:paraId="67664303" w14:textId="3AF75EB6" w:rsidR="007A12DB" w:rsidRPr="001E2002" w:rsidRDefault="007A12DB" w:rsidP="001E2002">
            <w:pPr>
              <w:spacing w:before="120" w:after="120"/>
              <w:rPr>
                <w:rFonts w:ascii="Arial" w:hAnsi="Arial" w:cs="Arial"/>
                <w:color w:val="4B4B4B"/>
                <w:sz w:val="20"/>
                <w:szCs w:val="20"/>
                <w:lang w:val="en-US"/>
              </w:rPr>
            </w:pPr>
            <w:r w:rsidRPr="006545E4">
              <w:rPr>
                <w:rFonts w:ascii="Arial" w:hAnsi="Arial" w:cs="Arial"/>
                <w:sz w:val="20"/>
                <w:szCs w:val="20"/>
                <w:lang w:val="en-US"/>
              </w:rPr>
              <w:t xml:space="preserve">Share the </w:t>
            </w:r>
            <w:r w:rsidRPr="006545E4">
              <w:rPr>
                <w:rFonts w:ascii="Arial" w:hAnsi="Arial" w:cs="Arial"/>
                <w:sz w:val="20"/>
                <w:szCs w:val="20"/>
              </w:rPr>
              <w:t xml:space="preserve">Kleptomania Symptom Assessment Scale (K-SAS) </w:t>
            </w:r>
            <w:r w:rsidRPr="006545E4">
              <w:rPr>
                <w:rFonts w:ascii="Arial" w:hAnsi="Arial" w:cs="Arial"/>
                <w:sz w:val="20"/>
                <w:szCs w:val="20"/>
                <w:lang w:val="en-US"/>
              </w:rPr>
              <w:t>at</w:t>
            </w:r>
            <w:r w:rsidR="003E2B0B">
              <w:rPr>
                <w:rFonts w:ascii="Arial" w:hAnsi="Arial" w:cs="Arial"/>
                <w:sz w:val="20"/>
                <w:szCs w:val="20"/>
                <w:lang w:val="en-US"/>
              </w:rPr>
              <w:t>:</w:t>
            </w:r>
            <w:r w:rsidRPr="006545E4">
              <w:rPr>
                <w:rFonts w:ascii="Arial" w:hAnsi="Arial" w:cs="Arial"/>
                <w:sz w:val="20"/>
                <w:szCs w:val="20"/>
                <w:lang w:val="en-US"/>
              </w:rPr>
              <w:t xml:space="preserve"> </w:t>
            </w:r>
            <w:hyperlink r:id="rId219" w:history="1">
              <w:r w:rsidRPr="001E2002">
                <w:rPr>
                  <w:rFonts w:ascii="Arial" w:hAnsi="Arial" w:cs="Arial"/>
                  <w:color w:val="4B4B4B"/>
                  <w:sz w:val="20"/>
                  <w:szCs w:val="20"/>
                  <w:u w:val="single"/>
                  <w:lang w:val="en-US"/>
                </w:rPr>
                <w:t>https://drive.google.com/file/u/2/d/1TgrJP50TdZlGH2cAbTjUvXFda3znQVF7/view?usp=sharing</w:t>
              </w:r>
            </w:hyperlink>
          </w:p>
          <w:p w14:paraId="5925B011" w14:textId="16C0739A" w:rsidR="007A12DB" w:rsidRPr="006545E4" w:rsidRDefault="007A12DB" w:rsidP="001E2002">
            <w:pPr>
              <w:spacing w:before="120" w:after="120"/>
              <w:rPr>
                <w:rFonts w:ascii="Arial" w:hAnsi="Arial" w:cs="Arial"/>
                <w:sz w:val="20"/>
                <w:szCs w:val="20"/>
                <w:lang w:val="en-US"/>
              </w:rPr>
            </w:pPr>
            <w:r w:rsidRPr="006545E4">
              <w:rPr>
                <w:rFonts w:ascii="Arial" w:hAnsi="Arial" w:cs="Arial"/>
                <w:sz w:val="20"/>
                <w:szCs w:val="20"/>
                <w:lang w:val="en-US"/>
              </w:rPr>
              <w:lastRenderedPageBreak/>
              <w:t>and ask learners to evaluate the scale.</w:t>
            </w:r>
          </w:p>
          <w:p w14:paraId="5B89FB07" w14:textId="577B46E1" w:rsidR="007A12DB" w:rsidRPr="006545E4" w:rsidRDefault="007A12DB" w:rsidP="001E2002">
            <w:pPr>
              <w:spacing w:before="120" w:after="120"/>
              <w:rPr>
                <w:rFonts w:ascii="Arial" w:hAnsi="Arial" w:cs="Arial"/>
                <w:sz w:val="20"/>
                <w:szCs w:val="20"/>
              </w:rPr>
            </w:pPr>
            <w:r w:rsidRPr="006545E4">
              <w:rPr>
                <w:rFonts w:ascii="Arial" w:hAnsi="Arial" w:cs="Arial"/>
                <w:b/>
                <w:bCs/>
                <w:sz w:val="20"/>
                <w:szCs w:val="20"/>
                <w:lang w:val="en-US"/>
              </w:rPr>
              <w:t xml:space="preserve">Extension </w:t>
            </w:r>
            <w:r w:rsidR="004D37E4" w:rsidRPr="006545E4">
              <w:rPr>
                <w:rFonts w:ascii="Arial" w:hAnsi="Arial" w:cs="Arial"/>
                <w:b/>
                <w:bCs/>
                <w:sz w:val="20"/>
                <w:szCs w:val="20"/>
                <w:lang w:val="en-US"/>
              </w:rPr>
              <w:t>a</w:t>
            </w:r>
            <w:r w:rsidRPr="006545E4">
              <w:rPr>
                <w:rFonts w:ascii="Arial" w:hAnsi="Arial" w:cs="Arial"/>
                <w:b/>
                <w:bCs/>
                <w:sz w:val="20"/>
                <w:szCs w:val="20"/>
                <w:lang w:val="en-US"/>
              </w:rPr>
              <w:t>ctivity</w:t>
            </w:r>
            <w:r w:rsidR="008E7857">
              <w:rPr>
                <w:rFonts w:ascii="Arial" w:hAnsi="Arial" w:cs="Arial"/>
                <w:b/>
                <w:bCs/>
                <w:sz w:val="20"/>
                <w:szCs w:val="20"/>
                <w:lang w:val="en-US"/>
              </w:rPr>
              <w:t xml:space="preserve"> </w:t>
            </w:r>
            <w:r w:rsidR="008E7857">
              <w:rPr>
                <w:rFonts w:ascii="Arial" w:hAnsi="Arial" w:cs="Arial"/>
                <w:b/>
                <w:bCs/>
                <w:color w:val="000000"/>
                <w:sz w:val="20"/>
                <w:szCs w:val="20"/>
                <w:lang w:val="en-US"/>
              </w:rPr>
              <w:t>(optional)</w:t>
            </w:r>
            <w:r w:rsidRPr="006545E4">
              <w:rPr>
                <w:rFonts w:ascii="Arial" w:hAnsi="Arial" w:cs="Arial"/>
                <w:b/>
                <w:bCs/>
                <w:sz w:val="20"/>
                <w:szCs w:val="20"/>
                <w:lang w:val="en-US"/>
              </w:rPr>
              <w:t>:</w:t>
            </w:r>
            <w:r w:rsidRPr="006545E4">
              <w:rPr>
                <w:rFonts w:ascii="Arial" w:hAnsi="Arial" w:cs="Arial"/>
                <w:sz w:val="20"/>
                <w:szCs w:val="20"/>
                <w:lang w:val="en-US"/>
              </w:rPr>
              <w:t xml:space="preserve"> </w:t>
            </w:r>
            <w:r w:rsidR="001E2002">
              <w:rPr>
                <w:rFonts w:ascii="Arial" w:hAnsi="Arial" w:cs="Arial"/>
                <w:sz w:val="20"/>
                <w:szCs w:val="20"/>
                <w:lang w:val="en-US"/>
              </w:rPr>
              <w:t>l</w:t>
            </w:r>
            <w:r w:rsidRPr="006545E4">
              <w:rPr>
                <w:rFonts w:ascii="Arial" w:hAnsi="Arial" w:cs="Arial"/>
                <w:sz w:val="20"/>
                <w:szCs w:val="20"/>
                <w:lang w:val="en-US"/>
              </w:rPr>
              <w:t xml:space="preserve">earners look up one piece of research based on the validity or reliability of the </w:t>
            </w:r>
            <w:r w:rsidRPr="006545E4">
              <w:rPr>
                <w:rFonts w:ascii="Arial" w:hAnsi="Arial" w:cs="Arial"/>
                <w:sz w:val="20"/>
                <w:szCs w:val="20"/>
              </w:rPr>
              <w:t>K-SAS</w:t>
            </w:r>
            <w:r w:rsidRPr="006545E4">
              <w:rPr>
                <w:rFonts w:ascii="Arial" w:hAnsi="Arial" w:cs="Arial"/>
                <w:sz w:val="20"/>
                <w:szCs w:val="20"/>
                <w:lang w:val="en-US"/>
              </w:rPr>
              <w:t xml:space="preserve"> and share with the clas</w:t>
            </w:r>
            <w:r w:rsidR="00DD24B3">
              <w:rPr>
                <w:rFonts w:ascii="Arial" w:hAnsi="Arial" w:cs="Arial"/>
                <w:sz w:val="20"/>
                <w:szCs w:val="20"/>
                <w:lang w:val="en-US"/>
              </w:rPr>
              <w:t>s</w:t>
            </w:r>
            <w:r w:rsidRPr="006545E4">
              <w:rPr>
                <w:rFonts w:ascii="Arial" w:hAnsi="Arial" w:cs="Arial"/>
                <w:sz w:val="20"/>
                <w:szCs w:val="20"/>
                <w:lang w:val="en-US"/>
              </w:rPr>
              <w:t>.</w:t>
            </w:r>
          </w:p>
          <w:p w14:paraId="57702018" w14:textId="2F5B0EA4" w:rsidR="007A12DB" w:rsidRPr="006545E4" w:rsidRDefault="004D37E4" w:rsidP="001E2002">
            <w:pPr>
              <w:spacing w:before="120" w:after="120"/>
              <w:rPr>
                <w:rFonts w:ascii="Arial" w:hAnsi="Arial" w:cs="Arial"/>
                <w:sz w:val="20"/>
                <w:szCs w:val="20"/>
                <w:lang w:val="en-US"/>
              </w:rPr>
            </w:pPr>
            <w:r w:rsidRPr="006545E4">
              <w:rPr>
                <w:rFonts w:ascii="Arial" w:hAnsi="Arial" w:cs="Arial"/>
                <w:sz w:val="20"/>
                <w:szCs w:val="20"/>
                <w:lang w:val="en-US"/>
              </w:rPr>
              <w:t>L</w:t>
            </w:r>
            <w:r w:rsidR="007A12DB" w:rsidRPr="006545E4">
              <w:rPr>
                <w:rFonts w:ascii="Arial" w:hAnsi="Arial" w:cs="Arial"/>
                <w:sz w:val="20"/>
                <w:szCs w:val="20"/>
                <w:lang w:val="en-US"/>
              </w:rPr>
              <w:t xml:space="preserve">earners consider this material in light of </w:t>
            </w:r>
            <w:r w:rsidR="007A12DB" w:rsidRPr="006545E4">
              <w:rPr>
                <w:rFonts w:ascii="Arial" w:hAnsi="Arial" w:cs="Arial"/>
                <w:sz w:val="20"/>
                <w:szCs w:val="20"/>
              </w:rPr>
              <w:t>idiographic versus nomothetic</w:t>
            </w:r>
            <w:r w:rsidR="007A12DB" w:rsidRPr="006545E4">
              <w:rPr>
                <w:rFonts w:ascii="Arial" w:hAnsi="Arial" w:cs="Arial"/>
                <w:sz w:val="20"/>
                <w:szCs w:val="20"/>
                <w:lang w:val="en-US"/>
              </w:rPr>
              <w:t xml:space="preserve"> approaches</w:t>
            </w:r>
            <w:r w:rsidRPr="006545E4">
              <w:rPr>
                <w:rFonts w:ascii="Arial" w:hAnsi="Arial" w:cs="Arial"/>
                <w:sz w:val="20"/>
                <w:szCs w:val="20"/>
                <w:lang w:val="en-US"/>
              </w:rPr>
              <w:t>,</w:t>
            </w:r>
            <w:r w:rsidR="007A12DB" w:rsidRPr="006545E4">
              <w:rPr>
                <w:rFonts w:ascii="Arial" w:hAnsi="Arial" w:cs="Arial"/>
                <w:sz w:val="20"/>
                <w:szCs w:val="20"/>
                <w:lang w:val="en-US"/>
              </w:rPr>
              <w:t xml:space="preserve"> the use of </w:t>
            </w:r>
            <w:r w:rsidR="007A12DB" w:rsidRPr="006545E4">
              <w:rPr>
                <w:rFonts w:ascii="Arial" w:hAnsi="Arial" w:cs="Arial"/>
                <w:sz w:val="20"/>
                <w:szCs w:val="20"/>
              </w:rPr>
              <w:t>questionnaires</w:t>
            </w:r>
            <w:r w:rsidRPr="006545E4">
              <w:rPr>
                <w:rFonts w:ascii="Arial" w:hAnsi="Arial" w:cs="Arial"/>
                <w:sz w:val="20"/>
                <w:szCs w:val="20"/>
                <w:lang w:val="en-US"/>
              </w:rPr>
              <w:t>,</w:t>
            </w:r>
            <w:r w:rsidR="007A12DB" w:rsidRPr="006545E4">
              <w:rPr>
                <w:rFonts w:ascii="Arial" w:hAnsi="Arial" w:cs="Arial"/>
                <w:sz w:val="20"/>
                <w:szCs w:val="20"/>
                <w:lang w:val="en-US"/>
              </w:rPr>
              <w:t xml:space="preserve"> the strengths and weaknesses of</w:t>
            </w:r>
            <w:r w:rsidR="007A12DB" w:rsidRPr="006545E4">
              <w:rPr>
                <w:rFonts w:ascii="Arial" w:hAnsi="Arial" w:cs="Arial"/>
                <w:sz w:val="20"/>
                <w:szCs w:val="20"/>
              </w:rPr>
              <w:t xml:space="preserve"> case studies, </w:t>
            </w:r>
            <w:r w:rsidR="007A12DB" w:rsidRPr="006545E4">
              <w:rPr>
                <w:rFonts w:ascii="Arial" w:hAnsi="Arial" w:cs="Arial"/>
                <w:sz w:val="20"/>
                <w:szCs w:val="20"/>
                <w:lang w:val="en-US"/>
              </w:rPr>
              <w:t xml:space="preserve">the use of </w:t>
            </w:r>
            <w:r w:rsidR="007A12DB" w:rsidRPr="006545E4">
              <w:rPr>
                <w:rFonts w:ascii="Arial" w:hAnsi="Arial" w:cs="Arial"/>
                <w:sz w:val="20"/>
                <w:szCs w:val="20"/>
              </w:rPr>
              <w:t>quantitative and qualitative data</w:t>
            </w:r>
            <w:r w:rsidR="007A12DB" w:rsidRPr="006545E4">
              <w:rPr>
                <w:rFonts w:ascii="Arial" w:hAnsi="Arial" w:cs="Arial"/>
                <w:sz w:val="20"/>
                <w:szCs w:val="20"/>
                <w:lang w:val="en-US"/>
              </w:rPr>
              <w:t xml:space="preserve"> and </w:t>
            </w:r>
            <w:r w:rsidR="007A12DB" w:rsidRPr="006545E4">
              <w:rPr>
                <w:rFonts w:ascii="Arial" w:hAnsi="Arial" w:cs="Arial"/>
                <w:sz w:val="20"/>
                <w:szCs w:val="20"/>
              </w:rPr>
              <w:t>objective and subjective data</w:t>
            </w:r>
            <w:r w:rsidR="007A12DB" w:rsidRPr="006545E4">
              <w:rPr>
                <w:rFonts w:ascii="Arial" w:hAnsi="Arial" w:cs="Arial"/>
                <w:sz w:val="20"/>
                <w:szCs w:val="20"/>
                <w:lang w:val="en-US"/>
              </w:rPr>
              <w:t xml:space="preserve"> with illustrative examples in each case.</w:t>
            </w:r>
          </w:p>
          <w:p w14:paraId="1173A561" w14:textId="373C9BB2" w:rsidR="007A12DB" w:rsidRDefault="008C230D" w:rsidP="001E2002">
            <w:pPr>
              <w:spacing w:before="120" w:after="120"/>
              <w:rPr>
                <w:rFonts w:ascii="Arial" w:hAnsi="Arial" w:cs="Arial"/>
                <w:b/>
                <w:bCs/>
                <w:sz w:val="20"/>
                <w:szCs w:val="20"/>
                <w:lang w:val="en-US"/>
              </w:rPr>
            </w:pPr>
            <w:r>
              <w:rPr>
                <w:rFonts w:ascii="Arial" w:hAnsi="Arial" w:cs="Arial"/>
                <w:sz w:val="20"/>
                <w:szCs w:val="20"/>
                <w:lang w:val="en-US"/>
              </w:rPr>
              <w:t>L</w:t>
            </w:r>
            <w:r w:rsidR="007A12DB" w:rsidRPr="006545E4">
              <w:rPr>
                <w:rFonts w:ascii="Arial" w:hAnsi="Arial" w:cs="Arial"/>
                <w:sz w:val="20"/>
                <w:szCs w:val="20"/>
                <w:lang w:val="en-US"/>
              </w:rPr>
              <w:t xml:space="preserve">earners review </w:t>
            </w:r>
            <w:r w:rsidR="004D37E4" w:rsidRPr="006545E4">
              <w:rPr>
                <w:rFonts w:ascii="Arial" w:hAnsi="Arial" w:cs="Arial"/>
                <w:sz w:val="20"/>
                <w:szCs w:val="20"/>
                <w:lang w:val="en-US"/>
              </w:rPr>
              <w:t>S</w:t>
            </w:r>
            <w:r w:rsidR="007A12DB" w:rsidRPr="006545E4">
              <w:rPr>
                <w:rFonts w:ascii="Arial" w:hAnsi="Arial" w:cs="Arial"/>
                <w:sz w:val="20"/>
                <w:szCs w:val="20"/>
                <w:lang w:val="en-US"/>
              </w:rPr>
              <w:t xml:space="preserve">pecimen Papers 3 </w:t>
            </w:r>
            <w:r w:rsidR="004D37E4" w:rsidRPr="006545E4">
              <w:rPr>
                <w:rFonts w:ascii="Arial" w:hAnsi="Arial" w:cs="Arial"/>
                <w:sz w:val="20"/>
                <w:szCs w:val="20"/>
                <w:lang w:val="en-US"/>
              </w:rPr>
              <w:t xml:space="preserve">and </w:t>
            </w:r>
            <w:r w:rsidR="007A12DB" w:rsidRPr="006545E4">
              <w:rPr>
                <w:rFonts w:ascii="Arial" w:hAnsi="Arial" w:cs="Arial"/>
                <w:sz w:val="20"/>
                <w:szCs w:val="20"/>
                <w:lang w:val="en-US"/>
              </w:rPr>
              <w:t xml:space="preserve">4 and design and create questions based on this material and share for testing purposes. </w:t>
            </w:r>
            <w:r w:rsidR="00BD4968" w:rsidRPr="006545E4">
              <w:rPr>
                <w:rFonts w:ascii="Arial" w:hAnsi="Arial" w:cs="Arial"/>
                <w:b/>
                <w:bCs/>
                <w:sz w:val="20"/>
                <w:szCs w:val="20"/>
                <w:lang w:val="en-US"/>
              </w:rPr>
              <w:t>(I</w:t>
            </w:r>
            <w:r w:rsidR="00BD4968">
              <w:rPr>
                <w:rFonts w:ascii="Arial" w:hAnsi="Arial" w:cs="Arial"/>
                <w:b/>
                <w:bCs/>
                <w:sz w:val="20"/>
                <w:szCs w:val="20"/>
                <w:lang w:val="en-US"/>
              </w:rPr>
              <w:t>)(</w:t>
            </w:r>
            <w:r w:rsidR="00BD4968" w:rsidRPr="006545E4">
              <w:rPr>
                <w:rFonts w:ascii="Arial" w:hAnsi="Arial" w:cs="Arial"/>
                <w:b/>
                <w:bCs/>
                <w:sz w:val="20"/>
                <w:szCs w:val="20"/>
                <w:lang w:val="en-US"/>
              </w:rPr>
              <w:t>F)</w:t>
            </w:r>
          </w:p>
          <w:p w14:paraId="038C2FC9" w14:textId="02DA34DB" w:rsidR="00261640" w:rsidRPr="006545E4" w:rsidRDefault="005F605A" w:rsidP="001E2002">
            <w:pPr>
              <w:spacing w:before="120"/>
              <w:rPr>
                <w:rFonts w:ascii="Arial" w:hAnsi="Arial" w:cs="Arial"/>
                <w:sz w:val="20"/>
                <w:szCs w:val="20"/>
                <w:lang w:val="en-US"/>
              </w:rPr>
            </w:pPr>
            <w:r>
              <w:rPr>
                <w:rFonts w:ascii="Arial" w:hAnsi="Arial" w:cs="Arial"/>
                <w:b/>
                <w:bCs/>
                <w:color w:val="202124"/>
                <w:sz w:val="20"/>
                <w:szCs w:val="20"/>
                <w:shd w:val="clear" w:color="auto" w:fill="FFFFFF"/>
                <w:lang w:val="en-US"/>
              </w:rPr>
              <w:t>SDG 3</w:t>
            </w:r>
          </w:p>
        </w:tc>
      </w:tr>
      <w:tr w:rsidR="007A12DB" w:rsidRPr="007A12DB" w14:paraId="2E989F13"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6D7CC472" w14:textId="0F531F06" w:rsidR="007A12DB" w:rsidRPr="00E335BB" w:rsidRDefault="007A12DB" w:rsidP="00C640FC">
            <w:pPr>
              <w:rPr>
                <w:rFonts w:ascii="Arial" w:hAnsi="Arial" w:cs="Arial"/>
                <w:sz w:val="20"/>
                <w:szCs w:val="20"/>
              </w:rPr>
            </w:pPr>
            <w:r w:rsidRPr="00E335BB">
              <w:rPr>
                <w:rFonts w:ascii="Arial" w:hAnsi="Arial" w:cs="Arial"/>
                <w:sz w:val="20"/>
                <w:szCs w:val="20"/>
              </w:rPr>
              <w:lastRenderedPageBreak/>
              <w:t>1.3 Impulse control disorders</w:t>
            </w:r>
          </w:p>
          <w:p w14:paraId="1FC857CC" w14:textId="6327F79D" w:rsidR="007A12DB" w:rsidRDefault="007A12DB" w:rsidP="00C640FC">
            <w:pPr>
              <w:spacing w:before="120"/>
              <w:rPr>
                <w:rFonts w:ascii="Arial" w:hAnsi="Arial" w:cs="Arial"/>
                <w:i/>
                <w:sz w:val="20"/>
                <w:szCs w:val="20"/>
              </w:rPr>
            </w:pPr>
            <w:r w:rsidRPr="007A12DB">
              <w:rPr>
                <w:rFonts w:ascii="Arial" w:hAnsi="Arial" w:cs="Arial"/>
                <w:sz w:val="20"/>
                <w:szCs w:val="20"/>
              </w:rPr>
              <w:t>1.3.2 Explanations of impulse control disorders</w:t>
            </w:r>
          </w:p>
          <w:p w14:paraId="2E543C8F" w14:textId="77777777" w:rsidR="003A25BC" w:rsidRPr="007A12DB" w:rsidRDefault="003A25BC"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70A3FD88" w14:textId="77777777" w:rsidR="003A25BC" w:rsidRPr="007A12DB" w:rsidRDefault="003A25BC"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66894425" w14:textId="68B6C2E7" w:rsidR="003A25BC" w:rsidRPr="007A12DB" w:rsidRDefault="003A25BC" w:rsidP="00C640FC">
            <w:pPr>
              <w:spacing w:before="120"/>
              <w:rPr>
                <w:rFonts w:ascii="Arial" w:hAnsi="Arial" w:cs="Arial"/>
                <w:i/>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3B082DA9" w14:textId="77777777" w:rsidR="007A12DB" w:rsidRPr="007A12DB" w:rsidRDefault="007A12DB" w:rsidP="007A12DB">
            <w:pPr>
              <w:rPr>
                <w:rFonts w:ascii="Arial" w:hAnsi="Arial" w:cs="Arial"/>
                <w:sz w:val="20"/>
                <w:szCs w:val="20"/>
              </w:rPr>
            </w:pPr>
            <w:r w:rsidRPr="007A12DB">
              <w:rPr>
                <w:rFonts w:ascii="Arial" w:hAnsi="Arial" w:cs="Arial"/>
                <w:sz w:val="20"/>
                <w:szCs w:val="20"/>
              </w:rPr>
              <w:t>Learners can describe, explain and evaluate theories concerning the causes of impulse control disorders including the biochemical, behavioural, cognitive and explanations.</w:t>
            </w:r>
          </w:p>
        </w:tc>
        <w:tc>
          <w:tcPr>
            <w:tcW w:w="10200" w:type="dxa"/>
            <w:tcBorders>
              <w:top w:val="single" w:sz="4" w:space="0" w:color="E21951"/>
              <w:left w:val="single" w:sz="4" w:space="0" w:color="E21951"/>
              <w:bottom w:val="single" w:sz="4" w:space="0" w:color="E21951"/>
              <w:right w:val="single" w:sz="4" w:space="0" w:color="E21951"/>
            </w:tcBorders>
          </w:tcPr>
          <w:p w14:paraId="43CC8DA7" w14:textId="3EF93553" w:rsidR="007A12DB" w:rsidRPr="006545E4" w:rsidRDefault="007A12DB" w:rsidP="001E2002">
            <w:pPr>
              <w:spacing w:after="120"/>
              <w:rPr>
                <w:rFonts w:ascii="Arial" w:hAnsi="Arial" w:cs="Arial"/>
                <w:sz w:val="20"/>
                <w:szCs w:val="20"/>
                <w:lang w:val="en-US"/>
              </w:rPr>
            </w:pPr>
            <w:r w:rsidRPr="006545E4">
              <w:rPr>
                <w:rFonts w:ascii="Arial" w:hAnsi="Arial" w:cs="Arial"/>
                <w:sz w:val="20"/>
                <w:szCs w:val="20"/>
                <w:lang w:val="en-US"/>
              </w:rPr>
              <w:t>Learners can read about the history of the dopamine hypothesis at</w:t>
            </w:r>
            <w:r w:rsidR="003E2B0B">
              <w:rPr>
                <w:rFonts w:ascii="Arial" w:hAnsi="Arial" w:cs="Arial"/>
                <w:sz w:val="20"/>
                <w:szCs w:val="20"/>
                <w:lang w:val="en-US"/>
              </w:rPr>
              <w:t>:</w:t>
            </w:r>
            <w:r w:rsidRPr="006545E4">
              <w:rPr>
                <w:rFonts w:ascii="Arial" w:hAnsi="Arial" w:cs="Arial"/>
                <w:sz w:val="20"/>
                <w:szCs w:val="20"/>
                <w:lang w:val="en-US"/>
              </w:rPr>
              <w:t xml:space="preserve"> </w:t>
            </w:r>
            <w:hyperlink r:id="rId220" w:anchor=":~:text=Pathological%20gambling%20is%20part%20of,movement%2C%20is%20associated%20with%20reward" w:history="1">
              <w:r w:rsidRPr="001E2002">
                <w:rPr>
                  <w:rFonts w:ascii="Arial" w:hAnsi="Arial" w:cs="Arial"/>
                  <w:color w:val="4B4B4B"/>
                  <w:sz w:val="20"/>
                  <w:szCs w:val="20"/>
                  <w:u w:val="single"/>
                  <w:lang w:val="en-US"/>
                </w:rPr>
                <w:t>https://medsafe.govt.nz/profs/PUArticles/Dopamine.htm#:~:text=Pathological%20gambling%20is%20part%20of,movement%2C%20is%20associated%20with%20reward</w:t>
              </w:r>
            </w:hyperlink>
            <w:r w:rsidRPr="006545E4">
              <w:rPr>
                <w:rFonts w:ascii="Arial" w:hAnsi="Arial" w:cs="Arial"/>
                <w:sz w:val="20"/>
                <w:szCs w:val="20"/>
                <w:lang w:val="en-US"/>
              </w:rPr>
              <w:t xml:space="preserve"> and make notes </w:t>
            </w:r>
            <w:r w:rsidR="004D37E4" w:rsidRPr="006545E4">
              <w:rPr>
                <w:rFonts w:ascii="Arial" w:hAnsi="Arial" w:cs="Arial"/>
                <w:sz w:val="20"/>
                <w:szCs w:val="20"/>
                <w:lang w:val="en-US"/>
              </w:rPr>
              <w:t xml:space="preserve">to </w:t>
            </w:r>
            <w:r w:rsidRPr="006545E4">
              <w:rPr>
                <w:rFonts w:ascii="Arial" w:hAnsi="Arial" w:cs="Arial"/>
                <w:sz w:val="20"/>
                <w:szCs w:val="20"/>
                <w:lang w:val="en-US"/>
              </w:rPr>
              <w:t>describe and explain this biological explanation.</w:t>
            </w:r>
          </w:p>
          <w:p w14:paraId="196310AB" w14:textId="085686D4" w:rsidR="007A12DB" w:rsidRPr="006545E4" w:rsidRDefault="007A12DB" w:rsidP="001E2002">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 xml:space="preserve">Learners consider </w:t>
            </w:r>
            <w:r w:rsidR="004D0341" w:rsidRPr="006545E4">
              <w:rPr>
                <w:rFonts w:ascii="Arial" w:hAnsi="Arial" w:cs="Arial"/>
                <w:color w:val="000000"/>
                <w:sz w:val="20"/>
                <w:szCs w:val="20"/>
                <w:lang w:val="en-US"/>
              </w:rPr>
              <w:t xml:space="preserve">and share </w:t>
            </w:r>
            <w:r w:rsidRPr="006545E4">
              <w:rPr>
                <w:rFonts w:ascii="Arial" w:hAnsi="Arial" w:cs="Arial"/>
                <w:color w:val="000000"/>
                <w:sz w:val="20"/>
                <w:szCs w:val="20"/>
                <w:lang w:val="en-US"/>
              </w:rPr>
              <w:t>how classical conditioning and operant conditioning can be used to explain an impulse control disorder relating to the initiation, maintenance and relapse.</w:t>
            </w:r>
          </w:p>
          <w:p w14:paraId="2C01BED9" w14:textId="2C49419D" w:rsidR="007A12DB" w:rsidRPr="006545E4" w:rsidRDefault="00503BEE" w:rsidP="001E2002">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sz w:val="20"/>
                <w:szCs w:val="20"/>
                <w:lang w:val="en-US"/>
              </w:rPr>
              <w:t>Extension activity:</w:t>
            </w:r>
            <w:r w:rsidRPr="006545E4">
              <w:rPr>
                <w:rFonts w:ascii="Arial" w:hAnsi="Arial" w:cs="Arial"/>
                <w:color w:val="000000"/>
                <w:sz w:val="20"/>
                <w:szCs w:val="20"/>
                <w:lang w:val="en-US"/>
              </w:rPr>
              <w:t xml:space="preserve"> </w:t>
            </w:r>
            <w:r w:rsidR="001E2002">
              <w:rPr>
                <w:rFonts w:ascii="Arial" w:hAnsi="Arial" w:cs="Arial"/>
                <w:color w:val="000000"/>
                <w:sz w:val="20"/>
                <w:szCs w:val="20"/>
                <w:lang w:val="en-US"/>
              </w:rPr>
              <w:t>l</w:t>
            </w:r>
            <w:r w:rsidR="007A12DB" w:rsidRPr="006545E4">
              <w:rPr>
                <w:rFonts w:ascii="Arial" w:hAnsi="Arial" w:cs="Arial"/>
                <w:color w:val="000000"/>
                <w:sz w:val="20"/>
                <w:szCs w:val="20"/>
                <w:lang w:val="en-US"/>
              </w:rPr>
              <w:t>earners conduct research using Google Scholar to find support for this explanation and share so the class can evaluate the findings and decide which is the strongest research support.</w:t>
            </w:r>
            <w:r w:rsidR="003A25BC" w:rsidRPr="006545E4">
              <w:rPr>
                <w:rFonts w:ascii="Arial" w:hAnsi="Arial" w:cs="Arial"/>
                <w:b/>
                <w:bCs/>
                <w:color w:val="000000"/>
                <w:sz w:val="20"/>
                <w:szCs w:val="20"/>
                <w:lang w:val="en-US"/>
              </w:rPr>
              <w:t xml:space="preserve"> (I)</w:t>
            </w:r>
          </w:p>
          <w:p w14:paraId="65BEB44B" w14:textId="22DA3068" w:rsidR="00503BEE" w:rsidRDefault="00D74F98" w:rsidP="001E2002">
            <w:pPr>
              <w:spacing w:before="120" w:after="120"/>
              <w:rPr>
                <w:rFonts w:ascii="Arial" w:hAnsi="Arial" w:cs="Arial"/>
                <w:sz w:val="20"/>
                <w:szCs w:val="20"/>
                <w:lang w:val="en-US"/>
              </w:rPr>
            </w:pPr>
            <w:r w:rsidRPr="000D7E85">
              <w:rPr>
                <w:rFonts w:ascii="Arial" w:hAnsi="Arial" w:cs="Arial"/>
                <w:sz w:val="20"/>
                <w:szCs w:val="20"/>
                <w:lang w:val="en-US"/>
              </w:rPr>
              <w:t>L</w:t>
            </w:r>
            <w:r w:rsidR="007A12DB" w:rsidRPr="000D7E85">
              <w:rPr>
                <w:rFonts w:ascii="Arial" w:hAnsi="Arial" w:cs="Arial"/>
                <w:sz w:val="20"/>
                <w:szCs w:val="20"/>
                <w:lang w:val="en-US"/>
              </w:rPr>
              <w:t xml:space="preserve">earners identify the cognitions that might be involved in </w:t>
            </w:r>
            <w:r w:rsidR="008071E6" w:rsidRPr="000D7E85">
              <w:rPr>
                <w:rFonts w:ascii="Arial" w:hAnsi="Arial" w:cs="Arial"/>
                <w:sz w:val="20"/>
                <w:szCs w:val="20"/>
                <w:lang w:val="en-US"/>
              </w:rPr>
              <w:t>i</w:t>
            </w:r>
            <w:r w:rsidR="007A12DB" w:rsidRPr="000D7E85">
              <w:rPr>
                <w:rFonts w:ascii="Arial" w:hAnsi="Arial" w:cs="Arial"/>
                <w:sz w:val="20"/>
                <w:szCs w:val="20"/>
                <w:lang w:val="en-US"/>
              </w:rPr>
              <w:t xml:space="preserve">mpulse </w:t>
            </w:r>
            <w:r w:rsidR="008071E6" w:rsidRPr="000D7E85">
              <w:rPr>
                <w:rFonts w:ascii="Arial" w:hAnsi="Arial" w:cs="Arial"/>
                <w:sz w:val="20"/>
                <w:szCs w:val="20"/>
                <w:lang w:val="en-US"/>
              </w:rPr>
              <w:t>c</w:t>
            </w:r>
            <w:r w:rsidR="007A12DB" w:rsidRPr="000D7E85">
              <w:rPr>
                <w:rFonts w:ascii="Arial" w:hAnsi="Arial" w:cs="Arial"/>
                <w:sz w:val="20"/>
                <w:szCs w:val="20"/>
                <w:lang w:val="en-US"/>
              </w:rPr>
              <w:t xml:space="preserve">ontrol </w:t>
            </w:r>
            <w:r w:rsidR="008071E6" w:rsidRPr="000D7E85">
              <w:rPr>
                <w:rFonts w:ascii="Arial" w:hAnsi="Arial" w:cs="Arial"/>
                <w:sz w:val="20"/>
                <w:szCs w:val="20"/>
                <w:lang w:val="en-US"/>
              </w:rPr>
              <w:t>d</w:t>
            </w:r>
            <w:r w:rsidR="007A12DB" w:rsidRPr="000D7E85">
              <w:rPr>
                <w:rFonts w:ascii="Arial" w:hAnsi="Arial" w:cs="Arial"/>
                <w:sz w:val="20"/>
                <w:szCs w:val="20"/>
                <w:lang w:val="en-US"/>
              </w:rPr>
              <w:t>isorder and to suggest ways of helping those from a cognitive perspective.</w:t>
            </w:r>
          </w:p>
          <w:p w14:paraId="49BA829E" w14:textId="30A33004" w:rsidR="00503BEE" w:rsidRDefault="000D7E85" w:rsidP="001E2002">
            <w:pPr>
              <w:spacing w:before="120" w:after="120"/>
              <w:rPr>
                <w:rFonts w:ascii="Arial" w:hAnsi="Arial" w:cs="Arial"/>
                <w:sz w:val="20"/>
                <w:szCs w:val="20"/>
                <w:lang w:val="en-US"/>
              </w:rPr>
            </w:pPr>
            <w:r w:rsidRPr="000D7E85">
              <w:rPr>
                <w:rFonts w:ascii="Arial" w:hAnsi="Arial" w:cs="Arial"/>
                <w:sz w:val="20"/>
                <w:szCs w:val="20"/>
                <w:lang w:val="en-US"/>
              </w:rPr>
              <w:t xml:space="preserve">Learners look up </w:t>
            </w:r>
            <w:r w:rsidRPr="000D7E85">
              <w:rPr>
                <w:rFonts w:ascii="Arial" w:hAnsi="Arial" w:cs="Arial"/>
                <w:sz w:val="20"/>
                <w:szCs w:val="20"/>
              </w:rPr>
              <w:t>Miller’s feeling-state theory</w:t>
            </w:r>
            <w:r w:rsidRPr="000D7E85">
              <w:rPr>
                <w:rFonts w:ascii="Arial" w:hAnsi="Arial" w:cs="Arial"/>
                <w:sz w:val="20"/>
                <w:szCs w:val="20"/>
                <w:lang w:val="en-US"/>
              </w:rPr>
              <w:t xml:space="preserve"> and record the details</w:t>
            </w:r>
            <w:r w:rsidR="00503BEE">
              <w:rPr>
                <w:rFonts w:ascii="Arial" w:hAnsi="Arial" w:cs="Arial"/>
                <w:sz w:val="20"/>
                <w:szCs w:val="20"/>
                <w:lang w:val="en-US"/>
              </w:rPr>
              <w:t xml:space="preserve">, an abstract is available at: </w:t>
            </w:r>
            <w:hyperlink r:id="rId221" w:anchor=":~:text=Impulse%2Dcontrol%20disorders%20such%20as,become%20linked%20with%20specific%20behaviors" w:history="1">
              <w:r w:rsidR="00503BEE" w:rsidRPr="001E2002">
                <w:rPr>
                  <w:rStyle w:val="Hyperlink"/>
                  <w:rFonts w:ascii="Arial" w:hAnsi="Arial" w:cs="Arial"/>
                  <w:color w:val="4B4B4B"/>
                  <w:sz w:val="20"/>
                  <w:szCs w:val="20"/>
                  <w:lang w:val="en-US"/>
                </w:rPr>
                <w:t>https://journals.sagepub.com/doi/10.1177/1534765610365912#:~:text=Impulse%2Dcontrol%20disorders%20such%20as,become%20linked%20with%20specific%20behaviors</w:t>
              </w:r>
            </w:hyperlink>
            <w:r w:rsidR="00503BEE" w:rsidRPr="00503BEE">
              <w:rPr>
                <w:rFonts w:ascii="Arial" w:hAnsi="Arial" w:cs="Arial"/>
                <w:sz w:val="20"/>
                <w:szCs w:val="20"/>
                <w:lang w:val="en-US"/>
              </w:rPr>
              <w:t>.</w:t>
            </w:r>
          </w:p>
          <w:p w14:paraId="4C9C2A4A" w14:textId="023C2B5A" w:rsidR="007A12DB" w:rsidRPr="000D7E85" w:rsidRDefault="00503BEE" w:rsidP="001E2002">
            <w:pPr>
              <w:spacing w:before="120" w:after="120"/>
              <w:rPr>
                <w:rFonts w:ascii="Arial" w:hAnsi="Arial" w:cs="Arial"/>
                <w:sz w:val="20"/>
                <w:szCs w:val="20"/>
                <w:lang w:val="en-US"/>
              </w:rPr>
            </w:pPr>
            <w:r w:rsidRPr="006545E4">
              <w:rPr>
                <w:rFonts w:ascii="Arial" w:hAnsi="Arial" w:cs="Arial"/>
                <w:b/>
                <w:bCs/>
                <w:color w:val="000000"/>
                <w:sz w:val="20"/>
                <w:szCs w:val="20"/>
                <w:lang w:val="en-US"/>
              </w:rPr>
              <w:t>Extension activity</w:t>
            </w:r>
            <w:r w:rsidR="008E7857">
              <w:rPr>
                <w:rFonts w:ascii="Arial" w:hAnsi="Arial" w:cs="Arial"/>
                <w:b/>
                <w:bCs/>
                <w:color w:val="000000"/>
                <w:sz w:val="20"/>
                <w:szCs w:val="20"/>
                <w:lang w:val="en-US"/>
              </w:rPr>
              <w:t xml:space="preserve"> (optional)</w:t>
            </w:r>
            <w:r w:rsidR="008E7857" w:rsidRPr="00195645">
              <w:rPr>
                <w:rFonts w:ascii="Arial" w:hAnsi="Arial" w:cs="Arial"/>
                <w:b/>
                <w:bCs/>
                <w:color w:val="000000"/>
                <w:sz w:val="20"/>
                <w:szCs w:val="20"/>
                <w:lang w:val="en-US"/>
              </w:rPr>
              <w:t>:</w:t>
            </w:r>
            <w:r w:rsidR="008E7857">
              <w:rPr>
                <w:rFonts w:ascii="Arial" w:hAnsi="Arial" w:cs="Arial"/>
                <w:color w:val="000000"/>
                <w:sz w:val="20"/>
                <w:szCs w:val="20"/>
                <w:lang w:val="en-US"/>
              </w:rPr>
              <w:t xml:space="preserve"> </w:t>
            </w:r>
            <w:r w:rsidR="001E2002" w:rsidRPr="001E2002">
              <w:rPr>
                <w:rFonts w:ascii="Arial" w:hAnsi="Arial" w:cs="Arial"/>
                <w:bCs/>
                <w:color w:val="000000"/>
                <w:sz w:val="20"/>
                <w:szCs w:val="20"/>
                <w:lang w:val="en-US"/>
              </w:rPr>
              <w:t>l</w:t>
            </w:r>
            <w:r w:rsidRPr="001E2002">
              <w:rPr>
                <w:rFonts w:ascii="Arial" w:hAnsi="Arial" w:cs="Arial"/>
                <w:color w:val="000000"/>
                <w:sz w:val="20"/>
                <w:szCs w:val="20"/>
                <w:lang w:val="en-US"/>
              </w:rPr>
              <w:t>e</w:t>
            </w:r>
            <w:r w:rsidRPr="00503BEE">
              <w:rPr>
                <w:rFonts w:ascii="Arial" w:hAnsi="Arial" w:cs="Arial"/>
                <w:color w:val="000000"/>
                <w:sz w:val="20"/>
                <w:szCs w:val="20"/>
                <w:lang w:val="en-US"/>
              </w:rPr>
              <w:t>arners</w:t>
            </w:r>
            <w:r>
              <w:rPr>
                <w:rFonts w:ascii="Arial" w:hAnsi="Arial" w:cs="Arial"/>
                <w:color w:val="000000"/>
                <w:sz w:val="20"/>
                <w:szCs w:val="20"/>
                <w:lang w:val="en-US"/>
              </w:rPr>
              <w:t xml:space="preserve"> can look up some research on the application of </w:t>
            </w:r>
            <w:r w:rsidRPr="000D7E85">
              <w:rPr>
                <w:rFonts w:ascii="Arial" w:hAnsi="Arial" w:cs="Arial"/>
                <w:sz w:val="20"/>
                <w:szCs w:val="20"/>
              </w:rPr>
              <w:t>Miller’s feeling-state theory</w:t>
            </w:r>
            <w:r>
              <w:rPr>
                <w:rFonts w:ascii="Arial" w:hAnsi="Arial" w:cs="Arial"/>
                <w:sz w:val="20"/>
                <w:szCs w:val="20"/>
                <w:lang w:val="en-US"/>
              </w:rPr>
              <w:t xml:space="preserve"> as a treatment for Impulse Control Disorders, available at: </w:t>
            </w:r>
            <w:hyperlink r:id="rId222" w:history="1">
              <w:r w:rsidRPr="001E2002">
                <w:rPr>
                  <w:rStyle w:val="Hyperlink"/>
                  <w:rFonts w:ascii="Arial" w:hAnsi="Arial" w:cs="Arial"/>
                  <w:color w:val="4B4B4B"/>
                  <w:sz w:val="20"/>
                  <w:szCs w:val="20"/>
                  <w:lang w:val="en-US"/>
                </w:rPr>
                <w:t>https://connect.springerpub.com/content/sgremdr/6/4/159</w:t>
              </w:r>
            </w:hyperlink>
            <w:r w:rsidR="007A12DB" w:rsidRPr="000D7E85">
              <w:rPr>
                <w:rFonts w:ascii="Arial" w:hAnsi="Arial" w:cs="Arial"/>
                <w:sz w:val="20"/>
                <w:szCs w:val="20"/>
                <w:lang w:val="en-US"/>
              </w:rPr>
              <w:t>.</w:t>
            </w:r>
          </w:p>
          <w:p w14:paraId="0F6CB922" w14:textId="3799EB18" w:rsidR="007A12DB" w:rsidRPr="001E2002" w:rsidRDefault="00D74F98" w:rsidP="001E2002">
            <w:pPr>
              <w:spacing w:before="120"/>
              <w:rPr>
                <w:rFonts w:ascii="Arial" w:hAnsi="Arial" w:cs="Arial"/>
                <w:sz w:val="20"/>
                <w:szCs w:val="20"/>
              </w:rPr>
            </w:pPr>
            <w:r>
              <w:rPr>
                <w:rFonts w:ascii="Arial" w:hAnsi="Arial" w:cs="Arial"/>
                <w:sz w:val="20"/>
                <w:szCs w:val="20"/>
              </w:rPr>
              <w:t>L</w:t>
            </w:r>
            <w:r w:rsidR="007A12DB" w:rsidRPr="006545E4">
              <w:rPr>
                <w:rFonts w:ascii="Arial" w:hAnsi="Arial" w:cs="Arial"/>
                <w:sz w:val="20"/>
                <w:szCs w:val="20"/>
              </w:rPr>
              <w:t>earners consider</w:t>
            </w:r>
            <w:r w:rsidR="001E2002">
              <w:rPr>
                <w:rFonts w:ascii="Arial" w:hAnsi="Arial" w:cs="Arial"/>
                <w:sz w:val="20"/>
                <w:szCs w:val="20"/>
              </w:rPr>
              <w:t>:</w:t>
            </w:r>
          </w:p>
          <w:p w14:paraId="5907004D" w14:textId="77777777" w:rsidR="007A12DB" w:rsidRPr="006545E4" w:rsidRDefault="007A12DB" w:rsidP="00D072C3">
            <w:pPr>
              <w:numPr>
                <w:ilvl w:val="0"/>
                <w:numId w:val="32"/>
              </w:numPr>
              <w:rPr>
                <w:rFonts w:ascii="Arial" w:hAnsi="Arial" w:cs="Arial"/>
                <w:sz w:val="20"/>
                <w:szCs w:val="20"/>
              </w:rPr>
            </w:pPr>
            <w:r w:rsidRPr="006545E4">
              <w:rPr>
                <w:rFonts w:ascii="Arial" w:hAnsi="Arial" w:cs="Arial"/>
                <w:sz w:val="20"/>
                <w:szCs w:val="20"/>
              </w:rPr>
              <w:t>how these explanations could be used to develop treatments</w:t>
            </w:r>
          </w:p>
          <w:p w14:paraId="7CA37797" w14:textId="26DCC891" w:rsidR="007A12DB" w:rsidRPr="006545E4" w:rsidRDefault="007A12DB" w:rsidP="00D072C3">
            <w:pPr>
              <w:numPr>
                <w:ilvl w:val="0"/>
                <w:numId w:val="32"/>
              </w:numPr>
              <w:rPr>
                <w:rFonts w:ascii="Arial" w:hAnsi="Arial" w:cs="Arial"/>
                <w:sz w:val="20"/>
                <w:szCs w:val="20"/>
              </w:rPr>
            </w:pPr>
            <w:r w:rsidRPr="006545E4">
              <w:rPr>
                <w:rFonts w:ascii="Arial" w:hAnsi="Arial" w:cs="Arial"/>
                <w:sz w:val="20"/>
                <w:szCs w:val="20"/>
              </w:rPr>
              <w:t>which explanations can be considered individual and which are situational</w:t>
            </w:r>
          </w:p>
          <w:p w14:paraId="262FD218" w14:textId="77777777" w:rsidR="007A12DB" w:rsidRPr="006545E4" w:rsidRDefault="007A12DB" w:rsidP="00D072C3">
            <w:pPr>
              <w:numPr>
                <w:ilvl w:val="0"/>
                <w:numId w:val="32"/>
              </w:numPr>
              <w:rPr>
                <w:rFonts w:ascii="Arial" w:hAnsi="Arial" w:cs="Arial"/>
                <w:sz w:val="20"/>
                <w:szCs w:val="20"/>
              </w:rPr>
            </w:pPr>
            <w:r w:rsidRPr="006545E4">
              <w:rPr>
                <w:rFonts w:ascii="Arial" w:hAnsi="Arial" w:cs="Arial"/>
                <w:sz w:val="20"/>
                <w:szCs w:val="20"/>
              </w:rPr>
              <w:t>issues relating to the nature versus nurture debate</w:t>
            </w:r>
          </w:p>
          <w:p w14:paraId="139BAE79" w14:textId="7F073C23" w:rsidR="007A12DB" w:rsidRPr="006545E4" w:rsidRDefault="007A12DB" w:rsidP="00D072C3">
            <w:pPr>
              <w:numPr>
                <w:ilvl w:val="0"/>
                <w:numId w:val="32"/>
              </w:numPr>
              <w:rPr>
                <w:rFonts w:ascii="Arial" w:hAnsi="Arial" w:cs="Arial"/>
                <w:sz w:val="20"/>
                <w:szCs w:val="20"/>
              </w:rPr>
            </w:pPr>
            <w:r w:rsidRPr="006545E4">
              <w:rPr>
                <w:rFonts w:ascii="Arial" w:hAnsi="Arial" w:cs="Arial"/>
                <w:sz w:val="20"/>
                <w:szCs w:val="20"/>
              </w:rPr>
              <w:t>how reductionism versus holism may be relevant</w:t>
            </w:r>
          </w:p>
          <w:p w14:paraId="568123EF" w14:textId="77777777" w:rsidR="007A12DB" w:rsidRPr="006545E4" w:rsidRDefault="007A12DB" w:rsidP="00D072C3">
            <w:pPr>
              <w:numPr>
                <w:ilvl w:val="0"/>
                <w:numId w:val="32"/>
              </w:numPr>
              <w:rPr>
                <w:rFonts w:ascii="Arial" w:hAnsi="Arial" w:cs="Arial"/>
                <w:sz w:val="20"/>
                <w:szCs w:val="20"/>
              </w:rPr>
            </w:pPr>
            <w:r w:rsidRPr="006545E4">
              <w:rPr>
                <w:rFonts w:ascii="Arial" w:hAnsi="Arial" w:cs="Arial"/>
                <w:sz w:val="20"/>
                <w:szCs w:val="20"/>
              </w:rPr>
              <w:t>which explanations relate to determinism versus free-will.</w:t>
            </w:r>
          </w:p>
          <w:p w14:paraId="154A9E8F" w14:textId="3483279B" w:rsidR="007A12DB" w:rsidRDefault="00D74F98" w:rsidP="001E2002">
            <w:pPr>
              <w:spacing w:before="120" w:after="120"/>
              <w:rPr>
                <w:rFonts w:ascii="Arial" w:hAnsi="Arial" w:cs="Arial"/>
                <w:b/>
                <w:bCs/>
                <w:sz w:val="20"/>
                <w:szCs w:val="20"/>
                <w:lang w:val="en-US"/>
              </w:rPr>
            </w:pPr>
            <w:r>
              <w:rPr>
                <w:rFonts w:ascii="Arial" w:hAnsi="Arial" w:cs="Arial"/>
                <w:sz w:val="20"/>
                <w:szCs w:val="20"/>
                <w:lang w:val="en-US"/>
              </w:rPr>
              <w:lastRenderedPageBreak/>
              <w:t>L</w:t>
            </w:r>
            <w:r w:rsidR="007A12DB" w:rsidRPr="006545E4">
              <w:rPr>
                <w:rFonts w:ascii="Arial" w:hAnsi="Arial" w:cs="Arial"/>
                <w:sz w:val="20"/>
                <w:szCs w:val="20"/>
                <w:lang w:val="en-US"/>
              </w:rPr>
              <w:t xml:space="preserve">earners review </w:t>
            </w:r>
            <w:r w:rsidR="008071E6" w:rsidRPr="006545E4">
              <w:rPr>
                <w:rFonts w:ascii="Arial" w:hAnsi="Arial" w:cs="Arial"/>
                <w:sz w:val="20"/>
                <w:szCs w:val="20"/>
                <w:lang w:val="en-US"/>
              </w:rPr>
              <w:t>S</w:t>
            </w:r>
            <w:r w:rsidR="007A12DB" w:rsidRPr="006545E4">
              <w:rPr>
                <w:rFonts w:ascii="Arial" w:hAnsi="Arial" w:cs="Arial"/>
                <w:sz w:val="20"/>
                <w:szCs w:val="20"/>
                <w:lang w:val="en-US"/>
              </w:rPr>
              <w:t xml:space="preserve">pecimen Papers 3 </w:t>
            </w:r>
            <w:r w:rsidR="008071E6" w:rsidRPr="006545E4">
              <w:rPr>
                <w:rFonts w:ascii="Arial" w:hAnsi="Arial" w:cs="Arial"/>
                <w:sz w:val="20"/>
                <w:szCs w:val="20"/>
                <w:lang w:val="en-US"/>
              </w:rPr>
              <w:t>and</w:t>
            </w:r>
            <w:r w:rsidR="007A12DB" w:rsidRPr="006545E4">
              <w:rPr>
                <w:rFonts w:ascii="Arial" w:hAnsi="Arial" w:cs="Arial"/>
                <w:sz w:val="20"/>
                <w:szCs w:val="20"/>
                <w:lang w:val="en-US"/>
              </w:rPr>
              <w:t xml:space="preserve"> 4 and design and create questions based on this material as appropriate and share for testing purposes.</w:t>
            </w:r>
            <w:r w:rsidR="00905DAC" w:rsidRPr="006545E4">
              <w:rPr>
                <w:rFonts w:ascii="Arial" w:hAnsi="Arial" w:cs="Arial"/>
                <w:b/>
                <w:bCs/>
                <w:sz w:val="20"/>
                <w:szCs w:val="20"/>
                <w:lang w:val="en-US"/>
              </w:rPr>
              <w:t xml:space="preserve"> (I</w:t>
            </w:r>
            <w:r w:rsidR="00905DAC">
              <w:rPr>
                <w:rFonts w:ascii="Arial" w:hAnsi="Arial" w:cs="Arial"/>
                <w:b/>
                <w:bCs/>
                <w:sz w:val="20"/>
                <w:szCs w:val="20"/>
                <w:lang w:val="en-US"/>
              </w:rPr>
              <w:t>)(</w:t>
            </w:r>
            <w:r w:rsidR="00905DAC" w:rsidRPr="006545E4">
              <w:rPr>
                <w:rFonts w:ascii="Arial" w:hAnsi="Arial" w:cs="Arial"/>
                <w:b/>
                <w:bCs/>
                <w:sz w:val="20"/>
                <w:szCs w:val="20"/>
                <w:lang w:val="en-US"/>
              </w:rPr>
              <w:t>F)</w:t>
            </w:r>
          </w:p>
          <w:p w14:paraId="1559BC47" w14:textId="5AFE731E" w:rsidR="00261640" w:rsidRPr="007A12DB" w:rsidRDefault="005F605A" w:rsidP="001E2002">
            <w:pPr>
              <w:spacing w:before="120"/>
              <w:rPr>
                <w:rFonts w:ascii="Arial" w:hAnsi="Arial" w:cs="Arial"/>
                <w:sz w:val="20"/>
                <w:szCs w:val="20"/>
              </w:rPr>
            </w:pPr>
            <w:r>
              <w:rPr>
                <w:rFonts w:ascii="Arial" w:hAnsi="Arial" w:cs="Arial"/>
                <w:b/>
                <w:bCs/>
                <w:color w:val="202124"/>
                <w:sz w:val="20"/>
                <w:szCs w:val="20"/>
                <w:shd w:val="clear" w:color="auto" w:fill="FFFFFF"/>
                <w:lang w:val="en-US"/>
              </w:rPr>
              <w:t>SDG 3</w:t>
            </w:r>
          </w:p>
        </w:tc>
      </w:tr>
      <w:tr w:rsidR="007A12DB" w:rsidRPr="007A12DB" w14:paraId="2078A6E7"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40192520" w14:textId="516F65CF" w:rsidR="007A12DB" w:rsidRPr="00E335BB" w:rsidRDefault="007A12DB" w:rsidP="00C640FC">
            <w:pPr>
              <w:rPr>
                <w:rFonts w:ascii="Arial" w:hAnsi="Arial" w:cs="Arial"/>
                <w:sz w:val="20"/>
                <w:szCs w:val="20"/>
              </w:rPr>
            </w:pPr>
            <w:r w:rsidRPr="00E335BB">
              <w:rPr>
                <w:rFonts w:ascii="Arial" w:hAnsi="Arial" w:cs="Arial"/>
                <w:sz w:val="20"/>
                <w:szCs w:val="20"/>
              </w:rPr>
              <w:lastRenderedPageBreak/>
              <w:t>1.3 Impulse control disorders</w:t>
            </w:r>
          </w:p>
          <w:p w14:paraId="1FB20156" w14:textId="333656DB" w:rsidR="007A12DB" w:rsidRPr="007A12DB" w:rsidRDefault="007A12DB" w:rsidP="00C640FC">
            <w:pPr>
              <w:spacing w:before="120"/>
              <w:rPr>
                <w:rFonts w:ascii="Arial" w:hAnsi="Arial" w:cs="Arial"/>
                <w:sz w:val="20"/>
                <w:szCs w:val="20"/>
              </w:rPr>
            </w:pPr>
            <w:r w:rsidRPr="007A12DB">
              <w:rPr>
                <w:rFonts w:ascii="Arial" w:hAnsi="Arial" w:cs="Arial"/>
                <w:iCs/>
                <w:sz w:val="20"/>
                <w:szCs w:val="20"/>
              </w:rPr>
              <w:t xml:space="preserve">1.3.3 Treatment and </w:t>
            </w:r>
            <w:r w:rsidR="00EF498F">
              <w:rPr>
                <w:rFonts w:ascii="Arial" w:hAnsi="Arial" w:cs="Arial"/>
                <w:iCs/>
                <w:sz w:val="20"/>
                <w:szCs w:val="20"/>
              </w:rPr>
              <w:t>m</w:t>
            </w:r>
            <w:r w:rsidRPr="007A12DB">
              <w:rPr>
                <w:rFonts w:ascii="Arial" w:hAnsi="Arial" w:cs="Arial"/>
                <w:iCs/>
                <w:sz w:val="20"/>
                <w:szCs w:val="20"/>
              </w:rPr>
              <w:t xml:space="preserve">anagement of </w:t>
            </w:r>
            <w:r w:rsidRPr="007A12DB">
              <w:rPr>
                <w:rFonts w:ascii="Arial" w:hAnsi="Arial" w:cs="Arial"/>
                <w:sz w:val="20"/>
                <w:szCs w:val="20"/>
              </w:rPr>
              <w:t>impulse control disorders</w:t>
            </w:r>
          </w:p>
          <w:p w14:paraId="56F66AE0" w14:textId="514E3703" w:rsidR="00905DAC" w:rsidRPr="007A12DB" w:rsidRDefault="00905DAC"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466EFC6D" w14:textId="77777777" w:rsidR="00905DAC" w:rsidRPr="007A12DB" w:rsidRDefault="00905DAC"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0AEA0960" w14:textId="312B9D9B" w:rsidR="007A12DB" w:rsidRPr="007A12DB" w:rsidRDefault="00905DAC" w:rsidP="00C640FC">
            <w:pPr>
              <w:spacing w:before="120"/>
              <w:rPr>
                <w:rFonts w:ascii="Arial" w:hAnsi="Arial" w:cs="Arial"/>
                <w:i/>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4F766624" w14:textId="7FA6C70A" w:rsidR="007A12DB" w:rsidRPr="007A12DB" w:rsidRDefault="007A12DB" w:rsidP="007A12DB">
            <w:pPr>
              <w:rPr>
                <w:rFonts w:ascii="Arial" w:hAnsi="Arial" w:cs="Arial"/>
                <w:sz w:val="20"/>
                <w:szCs w:val="20"/>
              </w:rPr>
            </w:pPr>
            <w:r w:rsidRPr="007A12DB">
              <w:rPr>
                <w:rFonts w:ascii="Arial" w:hAnsi="Arial" w:cs="Arial"/>
                <w:sz w:val="20"/>
                <w:szCs w:val="20"/>
              </w:rPr>
              <w:t>Learners can describe, explain and evaluate various treatments and ways to manage impulse control disorders including biological treatments and psychological therapies.</w:t>
            </w:r>
          </w:p>
        </w:tc>
        <w:tc>
          <w:tcPr>
            <w:tcW w:w="10200" w:type="dxa"/>
            <w:tcBorders>
              <w:top w:val="single" w:sz="4" w:space="0" w:color="E21951"/>
              <w:left w:val="single" w:sz="4" w:space="0" w:color="E21951"/>
              <w:bottom w:val="single" w:sz="4" w:space="0" w:color="E21951"/>
              <w:right w:val="single" w:sz="4" w:space="0" w:color="E21951"/>
            </w:tcBorders>
          </w:tcPr>
          <w:p w14:paraId="0C394ABF" w14:textId="2CF3680C" w:rsidR="007A12DB" w:rsidRPr="006545E4" w:rsidRDefault="007A12DB" w:rsidP="001E2002">
            <w:pPr>
              <w:autoSpaceDE w:val="0"/>
              <w:autoSpaceDN w:val="0"/>
              <w:adjustRightInd w:val="0"/>
              <w:spacing w:after="120"/>
              <w:rPr>
                <w:rFonts w:ascii="Arial" w:hAnsi="Arial" w:cs="Arial"/>
                <w:sz w:val="20"/>
                <w:szCs w:val="20"/>
                <w:lang w:val="en-US"/>
              </w:rPr>
            </w:pPr>
            <w:r w:rsidRPr="006545E4">
              <w:rPr>
                <w:rFonts w:ascii="Arial" w:hAnsi="Arial" w:cs="Arial"/>
                <w:sz w:val="20"/>
                <w:szCs w:val="20"/>
                <w:lang w:val="en-US"/>
              </w:rPr>
              <w:t>Learner presentation(s) on different methods for managing and treating impulse control disorders are peer assessed (if appropriate).</w:t>
            </w:r>
            <w:r w:rsidR="00905DAC" w:rsidRPr="006545E4">
              <w:rPr>
                <w:rFonts w:ascii="Arial" w:hAnsi="Arial" w:cs="Arial"/>
                <w:b/>
                <w:bCs/>
                <w:sz w:val="20"/>
                <w:szCs w:val="20"/>
                <w:lang w:val="en-US"/>
              </w:rPr>
              <w:t xml:space="preserve"> (I)</w:t>
            </w:r>
          </w:p>
          <w:p w14:paraId="616F3E4F" w14:textId="483050F8" w:rsidR="007A12DB" w:rsidRDefault="007A12DB" w:rsidP="001E2002">
            <w:pPr>
              <w:spacing w:before="120" w:after="120"/>
              <w:rPr>
                <w:rFonts w:ascii="Arial" w:hAnsi="Arial" w:cs="Arial"/>
                <w:b/>
                <w:sz w:val="20"/>
                <w:szCs w:val="20"/>
              </w:rPr>
            </w:pPr>
            <w:r w:rsidRPr="006545E4">
              <w:rPr>
                <w:rFonts w:ascii="Arial" w:hAnsi="Arial" w:cs="Arial"/>
                <w:sz w:val="20"/>
                <w:szCs w:val="20"/>
              </w:rPr>
              <w:t xml:space="preserve">Learners visit the website </w:t>
            </w:r>
            <w:r w:rsidRPr="006545E4">
              <w:rPr>
                <w:rFonts w:ascii="Arial" w:hAnsi="Arial" w:cs="Arial"/>
                <w:sz w:val="20"/>
                <w:szCs w:val="20"/>
                <w:lang w:val="en-US"/>
              </w:rPr>
              <w:t>Harbinger’s Mental Health Problem Solver at</w:t>
            </w:r>
            <w:r w:rsidR="00957459">
              <w:rPr>
                <w:rFonts w:ascii="Arial" w:hAnsi="Arial" w:cs="Arial"/>
                <w:sz w:val="20"/>
                <w:szCs w:val="20"/>
                <w:lang w:val="en-US"/>
              </w:rPr>
              <w:t>:</w:t>
            </w:r>
            <w:r w:rsidRPr="006545E4">
              <w:rPr>
                <w:rFonts w:ascii="Arial" w:hAnsi="Arial" w:cs="Arial"/>
                <w:sz w:val="20"/>
                <w:szCs w:val="20"/>
                <w:lang w:val="en-US"/>
              </w:rPr>
              <w:t xml:space="preserve"> </w:t>
            </w:r>
            <w:hyperlink r:id="rId223" w:history="1">
              <w:r w:rsidR="001E2002" w:rsidRPr="001E2002">
                <w:rPr>
                  <w:rStyle w:val="Hyperlink"/>
                  <w:rFonts w:ascii="Arial" w:hAnsi="Arial" w:cs="Arial"/>
                  <w:color w:val="4B4B4B"/>
                  <w:sz w:val="20"/>
                  <w:szCs w:val="20"/>
                  <w:lang w:val="en-US"/>
                </w:rPr>
                <w:t>www.newharbinger.com/psychsolve</w:t>
              </w:r>
            </w:hyperlink>
            <w:r w:rsidRPr="006545E4">
              <w:rPr>
                <w:rFonts w:ascii="Arial" w:hAnsi="Arial" w:cs="Arial"/>
                <w:sz w:val="20"/>
                <w:szCs w:val="20"/>
                <w:lang w:val="en-US"/>
              </w:rPr>
              <w:t xml:space="preserve"> </w:t>
            </w:r>
            <w:r w:rsidRPr="006545E4">
              <w:rPr>
                <w:rFonts w:ascii="Arial" w:hAnsi="Arial" w:cs="Arial"/>
                <w:sz w:val="20"/>
                <w:szCs w:val="20"/>
              </w:rPr>
              <w:t>and work through the site as if they were suffering from a substance Impulse Control Disorder. They should summarise the various treatments, though particularly the biomedical treatments.</w:t>
            </w:r>
            <w:r w:rsidR="00905DAC" w:rsidRPr="006545E4">
              <w:rPr>
                <w:rFonts w:ascii="Arial" w:hAnsi="Arial" w:cs="Arial"/>
                <w:b/>
                <w:sz w:val="20"/>
                <w:szCs w:val="20"/>
              </w:rPr>
              <w:t xml:space="preserve"> (I)</w:t>
            </w:r>
          </w:p>
          <w:p w14:paraId="0598C1EA" w14:textId="009F05B3" w:rsidR="000F17C2" w:rsidRDefault="007A12DB" w:rsidP="001E2002">
            <w:pPr>
              <w:spacing w:before="120" w:after="120"/>
              <w:rPr>
                <w:rFonts w:ascii="Arial" w:hAnsi="Arial" w:cs="Arial"/>
                <w:sz w:val="20"/>
                <w:szCs w:val="20"/>
                <w:lang w:val="en-US"/>
              </w:rPr>
            </w:pPr>
            <w:r w:rsidRPr="006545E4">
              <w:rPr>
                <w:rFonts w:ascii="Arial" w:hAnsi="Arial" w:cs="Arial"/>
                <w:sz w:val="20"/>
                <w:szCs w:val="20"/>
                <w:lang w:val="en-US"/>
              </w:rPr>
              <w:t>Share the research by Grant et al (2008) available at</w:t>
            </w:r>
            <w:r w:rsidR="00957459">
              <w:rPr>
                <w:rFonts w:ascii="Arial" w:hAnsi="Arial" w:cs="Arial"/>
                <w:sz w:val="20"/>
                <w:szCs w:val="20"/>
                <w:lang w:val="en-US"/>
              </w:rPr>
              <w:t>:</w:t>
            </w:r>
            <w:r w:rsidRPr="006545E4">
              <w:rPr>
                <w:rFonts w:ascii="Arial" w:hAnsi="Arial" w:cs="Arial"/>
                <w:sz w:val="20"/>
                <w:szCs w:val="20"/>
                <w:lang w:val="en-US"/>
              </w:rPr>
              <w:t xml:space="preserve"> </w:t>
            </w:r>
            <w:hyperlink r:id="rId224" w:history="1">
              <w:r w:rsidR="000F17C2" w:rsidRPr="001E2002">
                <w:rPr>
                  <w:rStyle w:val="Hyperlink"/>
                  <w:rFonts w:ascii="Arial" w:hAnsi="Arial" w:cs="Arial"/>
                  <w:color w:val="4B4B4B"/>
                  <w:sz w:val="20"/>
                  <w:szCs w:val="20"/>
                  <w:lang w:val="en-US"/>
                </w:rPr>
                <w:t>https://pubmed.ncbi.nlm.nih.gov/18581096/</w:t>
              </w:r>
            </w:hyperlink>
            <w:r w:rsidR="000F17C2">
              <w:rPr>
                <w:rFonts w:ascii="Arial" w:hAnsi="Arial" w:cs="Arial"/>
                <w:sz w:val="20"/>
                <w:szCs w:val="20"/>
                <w:lang w:val="en-US"/>
              </w:rPr>
              <w:t xml:space="preserve"> or </w:t>
            </w:r>
          </w:p>
          <w:p w14:paraId="03B641DB" w14:textId="7D72F785" w:rsidR="007A12DB" w:rsidRPr="006545E4" w:rsidRDefault="000C517A" w:rsidP="001E2002">
            <w:pPr>
              <w:spacing w:before="120" w:after="120"/>
              <w:rPr>
                <w:rFonts w:ascii="Arial" w:hAnsi="Arial" w:cs="Arial"/>
                <w:sz w:val="20"/>
                <w:szCs w:val="20"/>
                <w:lang w:val="en-US"/>
              </w:rPr>
            </w:pPr>
            <w:hyperlink r:id="rId225" w:history="1">
              <w:r w:rsidR="00BE0D50" w:rsidRPr="001E2002">
                <w:rPr>
                  <w:rStyle w:val="Hyperlink"/>
                  <w:rFonts w:ascii="Arial" w:hAnsi="Arial" w:cs="Arial"/>
                  <w:color w:val="4B4B4B"/>
                  <w:sz w:val="20"/>
                  <w:szCs w:val="20"/>
                  <w:lang w:val="en-US"/>
                </w:rPr>
                <w:t>https://drive.google.com/file/d/1SmYvcG9ZsOAX_GmOGdWxv3d8ZK4wn3Hv/view</w:t>
              </w:r>
            </w:hyperlink>
            <w:r w:rsidR="007A12DB" w:rsidRPr="006545E4">
              <w:rPr>
                <w:rFonts w:ascii="Arial" w:hAnsi="Arial" w:cs="Arial"/>
                <w:sz w:val="20"/>
                <w:szCs w:val="20"/>
                <w:lang w:val="en-US"/>
              </w:rPr>
              <w:t xml:space="preserve"> </w:t>
            </w:r>
          </w:p>
          <w:p w14:paraId="34A7B6B7" w14:textId="4478F8BE" w:rsidR="007A12DB" w:rsidRPr="006545E4" w:rsidRDefault="00F82B9D" w:rsidP="001E2002">
            <w:pPr>
              <w:spacing w:before="120" w:after="120"/>
              <w:rPr>
                <w:rFonts w:ascii="Arial" w:hAnsi="Arial" w:cs="Arial"/>
                <w:sz w:val="20"/>
                <w:szCs w:val="20"/>
                <w:lang w:val="en-US"/>
              </w:rPr>
            </w:pPr>
            <w:r w:rsidRPr="006545E4">
              <w:rPr>
                <w:rFonts w:ascii="Arial" w:hAnsi="Arial" w:cs="Arial"/>
                <w:sz w:val="20"/>
                <w:szCs w:val="20"/>
                <w:lang w:val="en-US"/>
              </w:rPr>
              <w:t>Learners</w:t>
            </w:r>
            <w:r w:rsidR="007A12DB" w:rsidRPr="006545E4">
              <w:rPr>
                <w:rFonts w:ascii="Arial" w:hAnsi="Arial" w:cs="Arial"/>
                <w:sz w:val="20"/>
                <w:szCs w:val="20"/>
                <w:lang w:val="en-US"/>
              </w:rPr>
              <w:t xml:space="preserve"> record the aim, sample, method, data collection tools, results and conclusion.</w:t>
            </w:r>
          </w:p>
          <w:p w14:paraId="67277B15" w14:textId="4F0BC12E" w:rsidR="007A12DB" w:rsidRPr="006545E4" w:rsidRDefault="007A12DB" w:rsidP="001E2002">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040E52"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1E2002">
              <w:rPr>
                <w:rFonts w:ascii="Arial" w:hAnsi="Arial" w:cs="Arial"/>
                <w:sz w:val="20"/>
                <w:szCs w:val="20"/>
                <w:lang w:val="en-US"/>
              </w:rPr>
              <w:t>l</w:t>
            </w:r>
            <w:r w:rsidRPr="006545E4">
              <w:rPr>
                <w:rFonts w:ascii="Arial" w:hAnsi="Arial" w:cs="Arial"/>
                <w:sz w:val="20"/>
                <w:szCs w:val="20"/>
                <w:lang w:val="en-US"/>
              </w:rPr>
              <w:t>earners evaluate the study with respect to research method and design and justify with the appropriate illustrative material. Check for understanding and accuracy.</w:t>
            </w:r>
          </w:p>
          <w:p w14:paraId="3A4ECF7B" w14:textId="6FAA6211" w:rsidR="007A12DB" w:rsidRPr="006545E4" w:rsidRDefault="007A12DB" w:rsidP="001E2002">
            <w:pPr>
              <w:spacing w:before="120" w:after="120"/>
              <w:rPr>
                <w:rFonts w:ascii="Arial" w:hAnsi="Arial" w:cs="Arial"/>
                <w:sz w:val="20"/>
                <w:szCs w:val="20"/>
                <w:lang w:val="en-US"/>
              </w:rPr>
            </w:pPr>
            <w:r w:rsidRPr="006545E4">
              <w:rPr>
                <w:rFonts w:ascii="Arial" w:hAnsi="Arial" w:cs="Arial"/>
                <w:sz w:val="20"/>
                <w:szCs w:val="20"/>
                <w:lang w:val="en-US"/>
              </w:rPr>
              <w:t>Learners can compare this biological treatment with other biomedical therapies for kleptomania at</w:t>
            </w:r>
            <w:r w:rsidR="00957459">
              <w:rPr>
                <w:rFonts w:ascii="Arial" w:hAnsi="Arial" w:cs="Arial"/>
                <w:sz w:val="20"/>
                <w:szCs w:val="20"/>
                <w:lang w:val="en-US"/>
              </w:rPr>
              <w:t>:</w:t>
            </w:r>
            <w:r w:rsidRPr="006545E4">
              <w:rPr>
                <w:rFonts w:ascii="Arial" w:hAnsi="Arial" w:cs="Arial"/>
                <w:sz w:val="20"/>
                <w:szCs w:val="20"/>
                <w:lang w:val="en-US"/>
              </w:rPr>
              <w:t xml:space="preserve"> </w:t>
            </w:r>
            <w:hyperlink r:id="rId226" w:history="1">
              <w:r w:rsidR="00E84CC9" w:rsidRPr="001E2002">
                <w:rPr>
                  <w:rStyle w:val="Hyperlink"/>
                  <w:rFonts w:ascii="Arial" w:hAnsi="Arial" w:cs="Arial"/>
                  <w:color w:val="4B4B4B"/>
                  <w:sz w:val="20"/>
                  <w:szCs w:val="20"/>
                  <w:lang w:val="en-US"/>
                </w:rPr>
                <w:t>https://pubmed.ncbi.nlm.nih.gov/16910369/</w:t>
              </w:r>
            </w:hyperlink>
            <w:r w:rsidR="00E84CC9" w:rsidRPr="006545E4">
              <w:rPr>
                <w:rFonts w:ascii="Arial" w:hAnsi="Arial" w:cs="Arial"/>
                <w:sz w:val="20"/>
                <w:szCs w:val="20"/>
                <w:lang w:val="en-US"/>
              </w:rPr>
              <w:t xml:space="preserve"> </w:t>
            </w:r>
            <w:r w:rsidR="00905DAC" w:rsidRPr="006545E4">
              <w:rPr>
                <w:rFonts w:ascii="Arial" w:hAnsi="Arial" w:cs="Arial"/>
                <w:b/>
                <w:sz w:val="20"/>
                <w:szCs w:val="20"/>
              </w:rPr>
              <w:t>(I)</w:t>
            </w:r>
          </w:p>
          <w:p w14:paraId="0F75282B" w14:textId="4D03B802" w:rsidR="007A12DB" w:rsidRPr="006545E4" w:rsidRDefault="007A12DB" w:rsidP="001E2002">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040E52"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1E2002">
              <w:rPr>
                <w:rFonts w:ascii="Arial" w:hAnsi="Arial" w:cs="Arial"/>
                <w:sz w:val="20"/>
                <w:szCs w:val="20"/>
                <w:lang w:val="en-US"/>
              </w:rPr>
              <w:t>l</w:t>
            </w:r>
            <w:r w:rsidRPr="006545E4">
              <w:rPr>
                <w:rFonts w:ascii="Arial" w:hAnsi="Arial" w:cs="Arial"/>
                <w:sz w:val="20"/>
                <w:szCs w:val="20"/>
                <w:lang w:val="en-US"/>
              </w:rPr>
              <w:t>earners evaluate the use of drugs to treat pathological gambling compared to psychological therapies already covered.</w:t>
            </w:r>
          </w:p>
          <w:p w14:paraId="4115F49E" w14:textId="3BA07E18" w:rsidR="007A12DB" w:rsidRPr="006545E4" w:rsidRDefault="007A12DB" w:rsidP="001E2002">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040E52"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1E2002">
              <w:rPr>
                <w:rFonts w:ascii="Arial" w:hAnsi="Arial" w:cs="Arial"/>
                <w:sz w:val="20"/>
                <w:szCs w:val="20"/>
                <w:lang w:val="en-US"/>
              </w:rPr>
              <w:t>l</w:t>
            </w:r>
            <w:r w:rsidRPr="006545E4">
              <w:rPr>
                <w:rFonts w:ascii="Arial" w:hAnsi="Arial" w:cs="Arial"/>
                <w:sz w:val="20"/>
                <w:szCs w:val="20"/>
                <w:lang w:val="en-US"/>
              </w:rPr>
              <w:t>earner</w:t>
            </w:r>
            <w:r w:rsidR="00E84CC9" w:rsidRPr="006545E4">
              <w:rPr>
                <w:rFonts w:ascii="Arial" w:hAnsi="Arial" w:cs="Arial"/>
                <w:sz w:val="20"/>
                <w:szCs w:val="20"/>
                <w:lang w:val="en-US"/>
              </w:rPr>
              <w:t>s</w:t>
            </w:r>
            <w:r w:rsidRPr="006545E4">
              <w:rPr>
                <w:rFonts w:ascii="Arial" w:hAnsi="Arial" w:cs="Arial"/>
                <w:sz w:val="20"/>
                <w:szCs w:val="20"/>
                <w:lang w:val="en-US"/>
              </w:rPr>
              <w:t xml:space="preserve"> try and apply any psychological therapies already covered in relation to impulse control disorders. Check for understanding and accuracy.</w:t>
            </w:r>
          </w:p>
          <w:p w14:paraId="5292041D" w14:textId="4F8BD813" w:rsidR="007A12DB" w:rsidRPr="006545E4" w:rsidRDefault="007A12DB" w:rsidP="001E2002">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040E52"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1E2002">
              <w:rPr>
                <w:rFonts w:ascii="Arial" w:hAnsi="Arial" w:cs="Arial"/>
                <w:sz w:val="20"/>
                <w:szCs w:val="20"/>
                <w:lang w:val="en-US"/>
              </w:rPr>
              <w:t>l</w:t>
            </w:r>
            <w:r w:rsidRPr="006545E4">
              <w:rPr>
                <w:rFonts w:ascii="Arial" w:hAnsi="Arial" w:cs="Arial"/>
                <w:sz w:val="20"/>
                <w:szCs w:val="20"/>
                <w:lang w:val="en-US"/>
              </w:rPr>
              <w:t>earners consider how individuals could use classical and operant condition (aversion therapy) to help manage impulse control disorders and share and build up ideas in class</w:t>
            </w:r>
            <w:r w:rsidR="001E2002">
              <w:rPr>
                <w:rFonts w:ascii="Arial" w:hAnsi="Arial" w:cs="Arial"/>
                <w:sz w:val="20"/>
                <w:szCs w:val="20"/>
                <w:lang w:val="en-US"/>
              </w:rPr>
              <w:t>.</w:t>
            </w:r>
          </w:p>
          <w:p w14:paraId="46B4B403" w14:textId="5034DC5B" w:rsidR="007A12DB" w:rsidRPr="006545E4" w:rsidRDefault="007A12DB" w:rsidP="007A12DB">
            <w:pPr>
              <w:rPr>
                <w:rFonts w:ascii="Arial" w:hAnsi="Arial" w:cs="Arial"/>
                <w:sz w:val="20"/>
                <w:szCs w:val="20"/>
                <w:lang w:val="en-US"/>
              </w:rPr>
            </w:pPr>
            <w:r w:rsidRPr="006545E4">
              <w:rPr>
                <w:rFonts w:ascii="Arial" w:hAnsi="Arial" w:cs="Arial"/>
                <w:sz w:val="20"/>
                <w:szCs w:val="20"/>
                <w:lang w:val="en-US"/>
              </w:rPr>
              <w:t>Share the concept of covert sensiti</w:t>
            </w:r>
            <w:r w:rsidR="001E2A40" w:rsidRPr="006545E4">
              <w:rPr>
                <w:rFonts w:ascii="Arial" w:hAnsi="Arial" w:cs="Arial"/>
                <w:sz w:val="20"/>
                <w:szCs w:val="20"/>
                <w:lang w:val="en-US"/>
              </w:rPr>
              <w:t>s</w:t>
            </w:r>
            <w:r w:rsidRPr="006545E4">
              <w:rPr>
                <w:rFonts w:ascii="Arial" w:hAnsi="Arial" w:cs="Arial"/>
                <w:sz w:val="20"/>
                <w:szCs w:val="20"/>
                <w:lang w:val="en-US"/>
              </w:rPr>
              <w:t>ation and the abstract of Glover et al (2011) study at</w:t>
            </w:r>
            <w:r w:rsidR="00957459">
              <w:rPr>
                <w:rFonts w:ascii="Arial" w:hAnsi="Arial" w:cs="Arial"/>
                <w:sz w:val="20"/>
                <w:szCs w:val="20"/>
                <w:lang w:val="en-US"/>
              </w:rPr>
              <w:t>:</w:t>
            </w:r>
            <w:r w:rsidRPr="006545E4">
              <w:rPr>
                <w:rFonts w:ascii="Arial" w:hAnsi="Arial" w:cs="Arial"/>
                <w:sz w:val="20"/>
                <w:szCs w:val="20"/>
                <w:lang w:val="en-US"/>
              </w:rPr>
              <w:t xml:space="preserve"> </w:t>
            </w:r>
            <w:hyperlink r:id="rId227" w:history="1">
              <w:r w:rsidRPr="001E2002">
                <w:rPr>
                  <w:rFonts w:ascii="Arial" w:hAnsi="Arial" w:cs="Arial"/>
                  <w:color w:val="4B4B4B"/>
                  <w:sz w:val="20"/>
                  <w:szCs w:val="20"/>
                  <w:u w:val="single"/>
                  <w:lang w:val="en-US"/>
                </w:rPr>
                <w:t>https://pubmed.ncbi.nlm.nih.gov/4052670/</w:t>
              </w:r>
            </w:hyperlink>
            <w:r w:rsidRPr="006545E4">
              <w:rPr>
                <w:rFonts w:ascii="Arial" w:hAnsi="Arial" w:cs="Arial"/>
                <w:sz w:val="20"/>
                <w:szCs w:val="20"/>
                <w:lang w:val="en-US"/>
              </w:rPr>
              <w:t xml:space="preserve"> and in more detail through the use of a quizlet at</w:t>
            </w:r>
            <w:r w:rsidR="00957459">
              <w:rPr>
                <w:rFonts w:ascii="Arial" w:hAnsi="Arial" w:cs="Arial"/>
                <w:sz w:val="20"/>
                <w:szCs w:val="20"/>
                <w:lang w:val="en-US"/>
              </w:rPr>
              <w:t>:</w:t>
            </w:r>
            <w:r w:rsidRPr="006545E4">
              <w:rPr>
                <w:rFonts w:ascii="Arial" w:hAnsi="Arial" w:cs="Arial"/>
                <w:sz w:val="20"/>
                <w:szCs w:val="20"/>
                <w:lang w:val="en-US"/>
              </w:rPr>
              <w:t xml:space="preserve"> </w:t>
            </w:r>
            <w:hyperlink r:id="rId228" w:history="1">
              <w:r w:rsidRPr="001E2002">
                <w:rPr>
                  <w:rFonts w:ascii="Arial" w:hAnsi="Arial" w:cs="Arial"/>
                  <w:color w:val="4B4B4B"/>
                  <w:sz w:val="20"/>
                  <w:szCs w:val="20"/>
                  <w:u w:val="single"/>
                  <w:lang w:val="en-US"/>
                </w:rPr>
                <w:t>https://quizlet.com/561420851/treatment-management-cognitive-behavioural-covert-sensitisation-glover-2011-flash-cards/</w:t>
              </w:r>
            </w:hyperlink>
            <w:r w:rsidR="001E2002">
              <w:rPr>
                <w:rFonts w:ascii="Arial" w:hAnsi="Arial" w:cs="Arial"/>
                <w:color w:val="4B4B4B"/>
                <w:sz w:val="20"/>
                <w:szCs w:val="20"/>
                <w:lang w:val="en-US"/>
              </w:rPr>
              <w:t xml:space="preserve"> </w:t>
            </w:r>
            <w:r w:rsidR="00905DAC" w:rsidRPr="006545E4">
              <w:rPr>
                <w:rFonts w:ascii="Arial" w:hAnsi="Arial" w:cs="Arial"/>
                <w:b/>
                <w:sz w:val="20"/>
                <w:szCs w:val="20"/>
              </w:rPr>
              <w:t>(I)</w:t>
            </w:r>
          </w:p>
          <w:p w14:paraId="1D6AAB03" w14:textId="16F671BE" w:rsidR="007A12DB" w:rsidRPr="006545E4" w:rsidRDefault="007A12DB" w:rsidP="00630C3A">
            <w:pPr>
              <w:spacing w:after="120"/>
              <w:rPr>
                <w:rFonts w:ascii="Arial" w:hAnsi="Arial" w:cs="Arial"/>
                <w:sz w:val="20"/>
                <w:szCs w:val="20"/>
                <w:lang w:val="en-US"/>
              </w:rPr>
            </w:pPr>
            <w:r w:rsidRPr="006545E4">
              <w:rPr>
                <w:rFonts w:ascii="Arial" w:hAnsi="Arial" w:cs="Arial"/>
                <w:b/>
                <w:bCs/>
                <w:sz w:val="20"/>
                <w:szCs w:val="20"/>
                <w:lang w:val="en-US"/>
              </w:rPr>
              <w:t xml:space="preserve">Extension </w:t>
            </w:r>
            <w:r w:rsidR="001E2A40"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413402">
              <w:rPr>
                <w:rFonts w:ascii="Arial" w:hAnsi="Arial" w:cs="Arial"/>
                <w:sz w:val="20"/>
                <w:szCs w:val="20"/>
                <w:lang w:val="en-US"/>
              </w:rPr>
              <w:t>L</w:t>
            </w:r>
            <w:r w:rsidRPr="006545E4">
              <w:rPr>
                <w:rFonts w:ascii="Arial" w:hAnsi="Arial" w:cs="Arial"/>
                <w:sz w:val="20"/>
                <w:szCs w:val="20"/>
                <w:lang w:val="en-US"/>
              </w:rPr>
              <w:t xml:space="preserve">earners </w:t>
            </w:r>
            <w:r w:rsidR="00413402">
              <w:rPr>
                <w:rFonts w:ascii="Arial" w:hAnsi="Arial" w:cs="Arial"/>
                <w:sz w:val="20"/>
                <w:szCs w:val="20"/>
                <w:lang w:val="en-US"/>
              </w:rPr>
              <w:t xml:space="preserve">think about </w:t>
            </w:r>
            <w:r w:rsidRPr="006545E4">
              <w:rPr>
                <w:rFonts w:ascii="Arial" w:hAnsi="Arial" w:cs="Arial"/>
                <w:sz w:val="20"/>
                <w:szCs w:val="20"/>
                <w:lang w:val="en-US"/>
              </w:rPr>
              <w:t>how individuals might be able to employ ‘imaginal desensitisation’ and what that might involve from their previous AS learning (Saavedra and Silverman, button phobia). Share some research in this area, e.g. Blaszczynski and Nower (2003) at</w:t>
            </w:r>
            <w:r w:rsidR="00957459">
              <w:rPr>
                <w:rFonts w:ascii="Arial" w:hAnsi="Arial" w:cs="Arial"/>
                <w:sz w:val="20"/>
                <w:szCs w:val="20"/>
                <w:lang w:val="en-US"/>
              </w:rPr>
              <w:t>:</w:t>
            </w:r>
            <w:r w:rsidRPr="006545E4">
              <w:rPr>
                <w:rFonts w:ascii="Arial" w:hAnsi="Arial" w:cs="Arial"/>
                <w:sz w:val="20"/>
                <w:szCs w:val="20"/>
                <w:lang w:val="en-US"/>
              </w:rPr>
              <w:t xml:space="preserve"> </w:t>
            </w:r>
            <w:hyperlink r:id="rId229" w:history="1">
              <w:r w:rsidR="00B221AA" w:rsidRPr="001E2002">
                <w:rPr>
                  <w:rStyle w:val="Hyperlink"/>
                  <w:rFonts w:ascii="Arial" w:hAnsi="Arial" w:cs="Arial"/>
                  <w:color w:val="4B4B4B"/>
                  <w:sz w:val="20"/>
                  <w:szCs w:val="20"/>
                  <w:lang w:val="en-US"/>
                </w:rPr>
                <w:t>www.</w:t>
              </w:r>
              <w:r w:rsidR="00A43F81" w:rsidRPr="001E2002">
                <w:rPr>
                  <w:rStyle w:val="Hyperlink"/>
                  <w:rFonts w:ascii="Arial" w:hAnsi="Arial" w:cs="Arial"/>
                  <w:color w:val="4B4B4B"/>
                  <w:sz w:val="20"/>
                  <w:szCs w:val="20"/>
                  <w:lang w:val="en-US"/>
                </w:rPr>
                <w:t>semanticscholar.org/paper/Imaginal-Desensitisation-Blaszczynski-Nower/21969f87544644ac21276644f0bbf4d1baf5bafd</w:t>
              </w:r>
            </w:hyperlink>
            <w:r w:rsidR="00A43F81" w:rsidRPr="006545E4">
              <w:rPr>
                <w:rFonts w:ascii="Arial" w:hAnsi="Arial" w:cs="Arial"/>
                <w:sz w:val="20"/>
                <w:szCs w:val="20"/>
                <w:lang w:val="en-US"/>
              </w:rPr>
              <w:t xml:space="preserve"> </w:t>
            </w:r>
            <w:r w:rsidRPr="006545E4">
              <w:rPr>
                <w:rFonts w:ascii="Arial" w:hAnsi="Arial" w:cs="Arial"/>
                <w:sz w:val="20"/>
                <w:szCs w:val="20"/>
                <w:lang w:val="en-US"/>
              </w:rPr>
              <w:t>and</w:t>
            </w:r>
            <w:r w:rsidR="00E42648" w:rsidRPr="006545E4">
              <w:rPr>
                <w:rFonts w:ascii="Arial" w:hAnsi="Arial" w:cs="Arial"/>
                <w:sz w:val="20"/>
                <w:szCs w:val="20"/>
                <w:lang w:val="en-US"/>
              </w:rPr>
              <w:t xml:space="preserve"> </w:t>
            </w:r>
            <w:r w:rsidRPr="006545E4">
              <w:rPr>
                <w:rFonts w:ascii="Arial" w:hAnsi="Arial" w:cs="Arial"/>
                <w:sz w:val="20"/>
                <w:szCs w:val="20"/>
                <w:lang w:val="en-US"/>
              </w:rPr>
              <w:t xml:space="preserve">again access </w:t>
            </w:r>
            <w:r w:rsidR="001E2002">
              <w:rPr>
                <w:rFonts w:ascii="Arial" w:hAnsi="Arial" w:cs="Arial"/>
                <w:sz w:val="20"/>
                <w:szCs w:val="20"/>
                <w:lang w:val="en-US"/>
              </w:rPr>
              <w:t xml:space="preserve">to </w:t>
            </w:r>
            <w:r w:rsidRPr="006545E4">
              <w:rPr>
                <w:rFonts w:ascii="Arial" w:hAnsi="Arial" w:cs="Arial"/>
                <w:sz w:val="20"/>
                <w:szCs w:val="20"/>
                <w:lang w:val="en-US"/>
              </w:rPr>
              <w:t>a</w:t>
            </w:r>
            <w:r w:rsidR="007907A5">
              <w:rPr>
                <w:rFonts w:ascii="Arial" w:hAnsi="Arial" w:cs="Arial"/>
                <w:sz w:val="20"/>
                <w:szCs w:val="20"/>
                <w:lang w:val="en-US"/>
              </w:rPr>
              <w:t xml:space="preserve"> </w:t>
            </w:r>
            <w:r w:rsidRPr="006545E4">
              <w:rPr>
                <w:rFonts w:ascii="Arial" w:hAnsi="Arial" w:cs="Arial"/>
                <w:sz w:val="20"/>
                <w:szCs w:val="20"/>
                <w:lang w:val="en-US"/>
              </w:rPr>
              <w:t xml:space="preserve">more </w:t>
            </w:r>
            <w:r w:rsidRPr="006545E4">
              <w:rPr>
                <w:rFonts w:ascii="Arial" w:hAnsi="Arial" w:cs="Arial"/>
                <w:sz w:val="20"/>
                <w:szCs w:val="20"/>
                <w:lang w:val="en-US"/>
              </w:rPr>
              <w:lastRenderedPageBreak/>
              <w:t>detailed learning activity</w:t>
            </w:r>
            <w:r w:rsidR="007907A5">
              <w:rPr>
                <w:rFonts w:ascii="Arial" w:hAnsi="Arial" w:cs="Arial"/>
                <w:sz w:val="20"/>
                <w:szCs w:val="20"/>
                <w:lang w:val="en-US"/>
              </w:rPr>
              <w:t xml:space="preserve"> </w:t>
            </w:r>
            <w:r w:rsidRPr="006545E4">
              <w:rPr>
                <w:rFonts w:ascii="Arial" w:hAnsi="Arial" w:cs="Arial"/>
                <w:sz w:val="20"/>
                <w:szCs w:val="20"/>
                <w:lang w:val="en-US"/>
              </w:rPr>
              <w:t xml:space="preserve">for this research available at </w:t>
            </w:r>
            <w:hyperlink r:id="rId230" w:history="1">
              <w:r w:rsidRPr="001E2002">
                <w:rPr>
                  <w:rFonts w:ascii="Arial" w:hAnsi="Arial" w:cs="Arial"/>
                  <w:color w:val="4B4B4B"/>
                  <w:sz w:val="20"/>
                  <w:szCs w:val="20"/>
                  <w:u w:val="single"/>
                  <w:lang w:val="en-US"/>
                </w:rPr>
                <w:t>https://quizlet.com/561421328/treatment-management-cognitive-behavioural-imaginal-desensitation-blaszcynski-nower-2003-flash-cards/</w:t>
              </w:r>
            </w:hyperlink>
          </w:p>
          <w:p w14:paraId="202F565A" w14:textId="402D4EAF" w:rsidR="007A12DB" w:rsidRPr="006545E4" w:rsidRDefault="00347A45" w:rsidP="001E2002">
            <w:pPr>
              <w:spacing w:before="120" w:after="120"/>
              <w:rPr>
                <w:rFonts w:ascii="Arial" w:hAnsi="Arial" w:cs="Arial"/>
                <w:sz w:val="20"/>
                <w:szCs w:val="20"/>
                <w:lang w:val="en-US"/>
              </w:rPr>
            </w:pPr>
            <w:r>
              <w:rPr>
                <w:rFonts w:ascii="Arial" w:hAnsi="Arial" w:cs="Arial"/>
                <w:sz w:val="20"/>
                <w:szCs w:val="20"/>
                <w:lang w:val="en-US"/>
              </w:rPr>
              <w:t>L</w:t>
            </w:r>
            <w:r w:rsidR="007A12DB" w:rsidRPr="006545E4">
              <w:rPr>
                <w:rFonts w:ascii="Arial" w:hAnsi="Arial" w:cs="Arial"/>
                <w:sz w:val="20"/>
                <w:szCs w:val="20"/>
                <w:lang w:val="en-US"/>
              </w:rPr>
              <w:t xml:space="preserve">earners capture the key elements of the aim, sample, method, data collection tools, results and conclusion and practice their evaluation skills and share ideas. </w:t>
            </w:r>
            <w:r w:rsidR="00905DAC" w:rsidRPr="006545E4">
              <w:rPr>
                <w:rFonts w:ascii="Arial" w:hAnsi="Arial" w:cs="Arial"/>
                <w:b/>
                <w:sz w:val="20"/>
                <w:szCs w:val="20"/>
              </w:rPr>
              <w:t>(I)</w:t>
            </w:r>
          </w:p>
          <w:p w14:paraId="53108061" w14:textId="0DF08872" w:rsidR="007A12DB" w:rsidRPr="006545E4" w:rsidRDefault="00347A45" w:rsidP="001E2002">
            <w:pPr>
              <w:spacing w:before="120" w:after="120"/>
              <w:contextualSpacing/>
              <w:rPr>
                <w:rFonts w:ascii="Arial" w:hAnsi="Arial" w:cs="Arial"/>
                <w:sz w:val="20"/>
                <w:szCs w:val="20"/>
                <w:lang w:val="en-US"/>
              </w:rPr>
            </w:pPr>
            <w:r>
              <w:rPr>
                <w:rFonts w:ascii="Arial" w:hAnsi="Arial" w:cs="Arial"/>
                <w:sz w:val="20"/>
                <w:szCs w:val="20"/>
                <w:lang w:val="en-US"/>
              </w:rPr>
              <w:t>L</w:t>
            </w:r>
            <w:r w:rsidR="007A12DB" w:rsidRPr="006545E4">
              <w:rPr>
                <w:rFonts w:ascii="Arial" w:hAnsi="Arial" w:cs="Arial"/>
                <w:sz w:val="20"/>
                <w:szCs w:val="20"/>
                <w:lang w:val="en-US"/>
              </w:rPr>
              <w:t xml:space="preserve">earners </w:t>
            </w:r>
            <w:r>
              <w:rPr>
                <w:rFonts w:ascii="Arial" w:hAnsi="Arial" w:cs="Arial"/>
                <w:sz w:val="20"/>
                <w:szCs w:val="20"/>
                <w:lang w:val="en-US"/>
              </w:rPr>
              <w:t xml:space="preserve">discuss </w:t>
            </w:r>
            <w:r w:rsidR="007A12DB" w:rsidRPr="006545E4">
              <w:rPr>
                <w:rFonts w:ascii="Arial" w:hAnsi="Arial" w:cs="Arial"/>
                <w:sz w:val="20"/>
                <w:szCs w:val="20"/>
                <w:lang w:val="en-US"/>
              </w:rPr>
              <w:t>which treatments/therapies they think</w:t>
            </w:r>
            <w:r w:rsidR="001E2002">
              <w:rPr>
                <w:rFonts w:ascii="Arial" w:hAnsi="Arial" w:cs="Arial"/>
                <w:sz w:val="20"/>
                <w:szCs w:val="20"/>
                <w:lang w:val="en-US"/>
              </w:rPr>
              <w:t>:</w:t>
            </w:r>
          </w:p>
          <w:p w14:paraId="3B19E03B" w14:textId="77777777" w:rsidR="007A12DB" w:rsidRPr="006545E4" w:rsidRDefault="007A12DB" w:rsidP="00D072C3">
            <w:pPr>
              <w:numPr>
                <w:ilvl w:val="0"/>
                <w:numId w:val="33"/>
              </w:numPr>
              <w:spacing w:before="120" w:after="120"/>
              <w:contextualSpacing/>
              <w:rPr>
                <w:rFonts w:ascii="Arial" w:hAnsi="Arial" w:cs="Arial"/>
                <w:sz w:val="20"/>
                <w:szCs w:val="20"/>
                <w:lang w:val="en-US"/>
              </w:rPr>
            </w:pPr>
            <w:r w:rsidRPr="006545E4">
              <w:rPr>
                <w:rFonts w:ascii="Arial" w:hAnsi="Arial" w:cs="Arial"/>
                <w:sz w:val="20"/>
                <w:szCs w:val="20"/>
                <w:lang w:val="en-US"/>
              </w:rPr>
              <w:t>would be the easiest to apply and why</w:t>
            </w:r>
          </w:p>
          <w:p w14:paraId="6ABC0CD9" w14:textId="77777777" w:rsidR="007A12DB" w:rsidRPr="006545E4" w:rsidRDefault="007A12DB" w:rsidP="00D072C3">
            <w:pPr>
              <w:numPr>
                <w:ilvl w:val="0"/>
                <w:numId w:val="33"/>
              </w:numPr>
              <w:spacing w:before="120"/>
              <w:contextualSpacing/>
              <w:rPr>
                <w:rFonts w:ascii="Arial" w:hAnsi="Arial" w:cs="Arial"/>
                <w:sz w:val="20"/>
                <w:szCs w:val="20"/>
                <w:lang w:val="en-US"/>
              </w:rPr>
            </w:pPr>
            <w:r w:rsidRPr="006545E4">
              <w:rPr>
                <w:rFonts w:ascii="Arial" w:hAnsi="Arial" w:cs="Arial"/>
                <w:sz w:val="20"/>
                <w:szCs w:val="20"/>
                <w:lang w:val="en-US"/>
              </w:rPr>
              <w:t>are more reductionist/holistic and why</w:t>
            </w:r>
          </w:p>
          <w:p w14:paraId="4B45E3BB" w14:textId="62492617" w:rsidR="007A12DB" w:rsidRPr="006545E4" w:rsidRDefault="007A12DB" w:rsidP="00957459">
            <w:pPr>
              <w:spacing w:after="120"/>
              <w:contextualSpacing/>
              <w:rPr>
                <w:rFonts w:ascii="Arial" w:hAnsi="Arial" w:cs="Arial"/>
                <w:sz w:val="20"/>
                <w:szCs w:val="20"/>
                <w:lang w:val="en-US"/>
              </w:rPr>
            </w:pPr>
            <w:r w:rsidRPr="006545E4">
              <w:rPr>
                <w:rFonts w:ascii="Arial" w:hAnsi="Arial" w:cs="Arial"/>
                <w:sz w:val="20"/>
                <w:szCs w:val="20"/>
                <w:lang w:val="en-US"/>
              </w:rPr>
              <w:t>and which research they think</w:t>
            </w:r>
            <w:r w:rsidR="001E2002">
              <w:rPr>
                <w:rFonts w:ascii="Arial" w:hAnsi="Arial" w:cs="Arial"/>
                <w:sz w:val="20"/>
                <w:szCs w:val="20"/>
                <w:lang w:val="en-US"/>
              </w:rPr>
              <w:t>:</w:t>
            </w:r>
          </w:p>
          <w:p w14:paraId="533E6349" w14:textId="2B471D6B" w:rsidR="007A12DB" w:rsidRPr="006545E4" w:rsidRDefault="007A12DB" w:rsidP="00D072C3">
            <w:pPr>
              <w:numPr>
                <w:ilvl w:val="0"/>
                <w:numId w:val="34"/>
              </w:numPr>
              <w:spacing w:before="120" w:after="120"/>
              <w:contextualSpacing/>
              <w:rPr>
                <w:rFonts w:ascii="Arial" w:hAnsi="Arial" w:cs="Arial"/>
                <w:sz w:val="20"/>
                <w:szCs w:val="20"/>
              </w:rPr>
            </w:pPr>
            <w:r w:rsidRPr="006545E4">
              <w:rPr>
                <w:rFonts w:ascii="Arial" w:hAnsi="Arial" w:cs="Arial"/>
                <w:sz w:val="20"/>
                <w:szCs w:val="20"/>
                <w:lang w:val="en-US"/>
              </w:rPr>
              <w:t xml:space="preserve">is more </w:t>
            </w:r>
            <w:r w:rsidRPr="006545E4">
              <w:rPr>
                <w:rFonts w:ascii="Arial" w:hAnsi="Arial" w:cs="Arial"/>
                <w:sz w:val="20"/>
                <w:szCs w:val="20"/>
              </w:rPr>
              <w:t>idiographic</w:t>
            </w:r>
            <w:r w:rsidRPr="006545E4">
              <w:rPr>
                <w:rFonts w:ascii="Arial" w:hAnsi="Arial" w:cs="Arial"/>
                <w:sz w:val="20"/>
                <w:szCs w:val="20"/>
                <w:lang w:val="en-US"/>
              </w:rPr>
              <w:t>/</w:t>
            </w:r>
            <w:r w:rsidRPr="006545E4">
              <w:rPr>
                <w:rFonts w:ascii="Arial" w:hAnsi="Arial" w:cs="Arial"/>
                <w:sz w:val="20"/>
                <w:szCs w:val="20"/>
              </w:rPr>
              <w:t>nomothetic</w:t>
            </w:r>
            <w:r w:rsidRPr="006545E4">
              <w:rPr>
                <w:rFonts w:ascii="Arial" w:hAnsi="Arial" w:cs="Arial"/>
                <w:sz w:val="20"/>
                <w:szCs w:val="20"/>
                <w:lang w:val="en-US"/>
              </w:rPr>
              <w:t xml:space="preserve"> and why</w:t>
            </w:r>
          </w:p>
          <w:p w14:paraId="1B73C602" w14:textId="77777777" w:rsidR="007A12DB" w:rsidRPr="006545E4" w:rsidRDefault="007A12DB" w:rsidP="00D072C3">
            <w:pPr>
              <w:numPr>
                <w:ilvl w:val="0"/>
                <w:numId w:val="34"/>
              </w:numPr>
              <w:spacing w:before="120"/>
              <w:contextualSpacing/>
              <w:rPr>
                <w:rFonts w:ascii="Arial" w:hAnsi="Arial" w:cs="Arial"/>
                <w:sz w:val="20"/>
                <w:szCs w:val="20"/>
                <w:lang w:val="en-US"/>
              </w:rPr>
            </w:pPr>
            <w:r w:rsidRPr="006545E4">
              <w:rPr>
                <w:rFonts w:ascii="Arial" w:hAnsi="Arial" w:cs="Arial"/>
                <w:sz w:val="20"/>
                <w:szCs w:val="20"/>
                <w:lang w:val="en-US"/>
              </w:rPr>
              <w:t xml:space="preserve">is more generalisable and why (ensuring they have considered the validity of the data collected through the use of </w:t>
            </w:r>
            <w:r w:rsidRPr="006545E4">
              <w:rPr>
                <w:rFonts w:ascii="Arial" w:hAnsi="Arial" w:cs="Arial"/>
                <w:sz w:val="20"/>
                <w:szCs w:val="20"/>
              </w:rPr>
              <w:t>interviews</w:t>
            </w:r>
            <w:r w:rsidRPr="006545E4">
              <w:rPr>
                <w:rFonts w:ascii="Arial" w:hAnsi="Arial" w:cs="Arial"/>
                <w:sz w:val="20"/>
                <w:szCs w:val="20"/>
                <w:lang w:val="en-US"/>
              </w:rPr>
              <w:t>)</w:t>
            </w:r>
          </w:p>
          <w:p w14:paraId="437FF013" w14:textId="3D2EFC63" w:rsidR="007A12DB" w:rsidRPr="006545E4" w:rsidRDefault="007A12DB" w:rsidP="001E2002">
            <w:pPr>
              <w:autoSpaceDE w:val="0"/>
              <w:autoSpaceDN w:val="0"/>
              <w:adjustRightInd w:val="0"/>
              <w:spacing w:before="120" w:after="120"/>
              <w:rPr>
                <w:rFonts w:ascii="Arial" w:hAnsi="Arial" w:cs="Arial"/>
                <w:sz w:val="20"/>
                <w:szCs w:val="20"/>
                <w:lang w:val="en-US"/>
              </w:rPr>
            </w:pPr>
            <w:r w:rsidRPr="006545E4">
              <w:rPr>
                <w:rFonts w:ascii="Arial" w:hAnsi="Arial" w:cs="Arial"/>
                <w:b/>
                <w:bCs/>
                <w:color w:val="000000"/>
                <w:sz w:val="20"/>
                <w:szCs w:val="20"/>
                <w:lang w:val="en-US"/>
              </w:rPr>
              <w:t xml:space="preserve">Extension </w:t>
            </w:r>
            <w:r w:rsidR="00A43F81" w:rsidRPr="006545E4">
              <w:rPr>
                <w:rFonts w:ascii="Arial" w:hAnsi="Arial" w:cs="Arial"/>
                <w:b/>
                <w:bCs/>
                <w:color w:val="000000"/>
                <w:sz w:val="20"/>
                <w:szCs w:val="20"/>
                <w:lang w:val="en-US"/>
              </w:rPr>
              <w:t>a</w:t>
            </w:r>
            <w:r w:rsidRPr="006545E4">
              <w:rPr>
                <w:rFonts w:ascii="Arial" w:hAnsi="Arial" w:cs="Arial"/>
                <w:b/>
                <w:bCs/>
                <w:color w:val="000000"/>
                <w:sz w:val="20"/>
                <w:szCs w:val="20"/>
                <w:lang w:val="en-US"/>
              </w:rPr>
              <w:t>ctivity:</w:t>
            </w:r>
            <w:r w:rsidRPr="006545E4">
              <w:rPr>
                <w:rFonts w:ascii="Arial" w:hAnsi="Arial" w:cs="Arial"/>
                <w:color w:val="000000"/>
                <w:sz w:val="20"/>
                <w:szCs w:val="20"/>
                <w:lang w:val="en-US"/>
              </w:rPr>
              <w:t xml:space="preserve"> </w:t>
            </w:r>
            <w:r w:rsidR="001E2002">
              <w:rPr>
                <w:rFonts w:ascii="Arial" w:hAnsi="Arial" w:cs="Arial"/>
                <w:color w:val="000000"/>
                <w:sz w:val="20"/>
                <w:szCs w:val="20"/>
                <w:lang w:val="en-US"/>
              </w:rPr>
              <w:t>l</w:t>
            </w:r>
            <w:r w:rsidRPr="006545E4">
              <w:rPr>
                <w:rFonts w:ascii="Arial" w:hAnsi="Arial" w:cs="Arial"/>
                <w:color w:val="000000"/>
                <w:sz w:val="20"/>
                <w:szCs w:val="20"/>
                <w:lang w:val="en-US"/>
              </w:rPr>
              <w:t>earners</w:t>
            </w:r>
            <w:r w:rsidRPr="006545E4">
              <w:rPr>
                <w:rFonts w:ascii="Arial" w:hAnsi="Arial" w:cs="Arial"/>
                <w:sz w:val="20"/>
                <w:szCs w:val="20"/>
                <w:lang w:val="en-US"/>
              </w:rPr>
              <w:t xml:space="preserve"> design an experiment to investigate which psychological treatment would be the most effective in treating a particular impulse control disorder of their choice.</w:t>
            </w:r>
          </w:p>
          <w:p w14:paraId="49CF4EF8" w14:textId="558733CB" w:rsidR="007A12DB" w:rsidRPr="006545E4" w:rsidRDefault="007A12DB" w:rsidP="001E2002">
            <w:pPr>
              <w:autoSpaceDE w:val="0"/>
              <w:autoSpaceDN w:val="0"/>
              <w:adjustRightInd w:val="0"/>
              <w:spacing w:before="120" w:after="120"/>
              <w:rPr>
                <w:rFonts w:ascii="Arial" w:hAnsi="Arial" w:cs="Arial"/>
                <w:sz w:val="20"/>
                <w:szCs w:val="20"/>
                <w:lang w:val="en-US"/>
              </w:rPr>
            </w:pPr>
            <w:r w:rsidRPr="006545E4">
              <w:rPr>
                <w:rFonts w:ascii="Arial" w:hAnsi="Arial" w:cs="Arial"/>
                <w:color w:val="000000"/>
                <w:sz w:val="20"/>
                <w:szCs w:val="20"/>
                <w:lang w:val="en-US"/>
              </w:rPr>
              <w:t>Learners</w:t>
            </w:r>
            <w:r w:rsidRPr="006545E4">
              <w:rPr>
                <w:rFonts w:ascii="Arial" w:hAnsi="Arial" w:cs="Arial"/>
                <w:sz w:val="20"/>
                <w:szCs w:val="20"/>
                <w:lang w:val="en-US"/>
              </w:rPr>
              <w:t xml:space="preserve"> share their experiments and each pair evaluate each design</w:t>
            </w:r>
            <w:r w:rsidR="007849D8" w:rsidRPr="006545E4">
              <w:rPr>
                <w:rFonts w:ascii="Arial" w:hAnsi="Arial" w:cs="Arial"/>
                <w:sz w:val="20"/>
                <w:szCs w:val="20"/>
                <w:lang w:val="en-US"/>
              </w:rPr>
              <w:t>,</w:t>
            </w:r>
            <w:r w:rsidRPr="006545E4">
              <w:rPr>
                <w:rFonts w:ascii="Arial" w:hAnsi="Arial" w:cs="Arial"/>
                <w:sz w:val="20"/>
                <w:szCs w:val="20"/>
                <w:lang w:val="en-US"/>
              </w:rPr>
              <w:t xml:space="preserve"> identifying one strength or weakness or making</w:t>
            </w:r>
            <w:r w:rsidR="007849D8" w:rsidRPr="006545E4">
              <w:rPr>
                <w:rFonts w:ascii="Arial" w:hAnsi="Arial" w:cs="Arial"/>
                <w:sz w:val="20"/>
                <w:szCs w:val="20"/>
                <w:lang w:val="en-US"/>
              </w:rPr>
              <w:t xml:space="preserve"> a</w:t>
            </w:r>
            <w:r w:rsidRPr="006545E4">
              <w:rPr>
                <w:rFonts w:ascii="Arial" w:hAnsi="Arial" w:cs="Arial"/>
                <w:sz w:val="20"/>
                <w:szCs w:val="20"/>
                <w:lang w:val="en-US"/>
              </w:rPr>
              <w:t xml:space="preserve"> recommendation to improve it.</w:t>
            </w:r>
            <w:r w:rsidR="00905DAC" w:rsidRPr="006545E4">
              <w:rPr>
                <w:rFonts w:ascii="Arial" w:hAnsi="Arial" w:cs="Arial"/>
                <w:b/>
                <w:bCs/>
                <w:color w:val="000000"/>
                <w:sz w:val="20"/>
                <w:szCs w:val="20"/>
                <w:lang w:val="en-US"/>
              </w:rPr>
              <w:t xml:space="preserve"> (F)</w:t>
            </w:r>
          </w:p>
          <w:p w14:paraId="311557B0" w14:textId="3987221F" w:rsidR="007A12DB" w:rsidRPr="006545E4" w:rsidRDefault="007A12DB" w:rsidP="001E2002">
            <w:pPr>
              <w:spacing w:before="120" w:after="120"/>
              <w:rPr>
                <w:rFonts w:ascii="Arial" w:hAnsi="Arial" w:cs="Arial"/>
                <w:sz w:val="20"/>
                <w:szCs w:val="20"/>
                <w:lang w:val="en-US"/>
              </w:rPr>
            </w:pPr>
            <w:r w:rsidRPr="006545E4">
              <w:rPr>
                <w:rFonts w:ascii="Arial" w:hAnsi="Arial" w:cs="Arial"/>
                <w:sz w:val="20"/>
                <w:szCs w:val="20"/>
              </w:rPr>
              <w:t>Learners choose to create a series of ten multiple-choice questions</w:t>
            </w:r>
            <w:r w:rsidR="002D26C5" w:rsidRPr="006545E4">
              <w:rPr>
                <w:rFonts w:ascii="Arial" w:hAnsi="Arial" w:cs="Arial"/>
                <w:sz w:val="20"/>
                <w:szCs w:val="20"/>
              </w:rPr>
              <w:t xml:space="preserve">, </w:t>
            </w:r>
            <w:r w:rsidRPr="006545E4">
              <w:rPr>
                <w:rFonts w:ascii="Arial" w:hAnsi="Arial" w:cs="Arial"/>
                <w:sz w:val="20"/>
                <w:szCs w:val="20"/>
              </w:rPr>
              <w:t>a crossword or a true/false activity on the various explanations of addiction and impulse control disorders.</w:t>
            </w:r>
            <w:r w:rsidR="00905DAC" w:rsidRPr="006545E4">
              <w:rPr>
                <w:rFonts w:ascii="Arial" w:hAnsi="Arial" w:cs="Arial"/>
                <w:b/>
                <w:sz w:val="20"/>
                <w:szCs w:val="20"/>
              </w:rPr>
              <w:t xml:space="preserve"> (I)</w:t>
            </w:r>
          </w:p>
          <w:p w14:paraId="1AD1BB61" w14:textId="7BFA729B" w:rsidR="007A12DB" w:rsidRPr="006545E4" w:rsidRDefault="00347A45" w:rsidP="001E2002">
            <w:pPr>
              <w:spacing w:before="120" w:after="120"/>
              <w:rPr>
                <w:rFonts w:ascii="Arial" w:hAnsi="Arial" w:cs="Arial"/>
                <w:sz w:val="20"/>
                <w:szCs w:val="20"/>
                <w:lang w:val="en-US"/>
              </w:rPr>
            </w:pPr>
            <w:r>
              <w:rPr>
                <w:rFonts w:ascii="Arial" w:hAnsi="Arial" w:cs="Arial"/>
                <w:sz w:val="20"/>
                <w:szCs w:val="20"/>
                <w:lang w:val="en-US"/>
              </w:rPr>
              <w:t>L</w:t>
            </w:r>
            <w:r w:rsidR="007A12DB" w:rsidRPr="006545E4">
              <w:rPr>
                <w:rFonts w:ascii="Arial" w:hAnsi="Arial" w:cs="Arial"/>
                <w:sz w:val="20"/>
                <w:szCs w:val="20"/>
                <w:lang w:val="en-US"/>
              </w:rPr>
              <w:t xml:space="preserve">earners review </w:t>
            </w:r>
            <w:r w:rsidR="002D26C5" w:rsidRPr="006545E4">
              <w:rPr>
                <w:rFonts w:ascii="Arial" w:hAnsi="Arial" w:cs="Arial"/>
                <w:sz w:val="20"/>
                <w:szCs w:val="20"/>
                <w:lang w:val="en-US"/>
              </w:rPr>
              <w:t>S</w:t>
            </w:r>
            <w:r w:rsidR="007A12DB" w:rsidRPr="006545E4">
              <w:rPr>
                <w:rFonts w:ascii="Arial" w:hAnsi="Arial" w:cs="Arial"/>
                <w:sz w:val="20"/>
                <w:szCs w:val="20"/>
                <w:lang w:val="en-US"/>
              </w:rPr>
              <w:t xml:space="preserve">pecimen Papers 3 </w:t>
            </w:r>
            <w:r w:rsidR="002D26C5" w:rsidRPr="006545E4">
              <w:rPr>
                <w:rFonts w:ascii="Arial" w:hAnsi="Arial" w:cs="Arial"/>
                <w:sz w:val="20"/>
                <w:szCs w:val="20"/>
                <w:lang w:val="en-US"/>
              </w:rPr>
              <w:t>and</w:t>
            </w:r>
            <w:r w:rsidR="007A12DB" w:rsidRPr="006545E4">
              <w:rPr>
                <w:rFonts w:ascii="Arial" w:hAnsi="Arial" w:cs="Arial"/>
                <w:sz w:val="20"/>
                <w:szCs w:val="20"/>
                <w:lang w:val="en-US"/>
              </w:rPr>
              <w:t xml:space="preserve"> 4 and design and create questions based on this material as appropriate and share for testing purposes.</w:t>
            </w:r>
            <w:r w:rsidR="00905DAC" w:rsidRPr="006545E4">
              <w:rPr>
                <w:rFonts w:ascii="Arial" w:hAnsi="Arial" w:cs="Arial"/>
                <w:b/>
                <w:bCs/>
                <w:sz w:val="20"/>
                <w:szCs w:val="20"/>
                <w:lang w:val="en-US"/>
              </w:rPr>
              <w:t xml:space="preserve"> (I</w:t>
            </w:r>
            <w:r w:rsidR="00905DAC">
              <w:rPr>
                <w:rFonts w:ascii="Arial" w:hAnsi="Arial" w:cs="Arial"/>
                <w:b/>
                <w:bCs/>
                <w:sz w:val="20"/>
                <w:szCs w:val="20"/>
                <w:lang w:val="en-US"/>
              </w:rPr>
              <w:t>)(</w:t>
            </w:r>
            <w:r w:rsidR="00905DAC" w:rsidRPr="006545E4">
              <w:rPr>
                <w:rFonts w:ascii="Arial" w:hAnsi="Arial" w:cs="Arial"/>
                <w:b/>
                <w:bCs/>
                <w:sz w:val="20"/>
                <w:szCs w:val="20"/>
                <w:lang w:val="en-US"/>
              </w:rPr>
              <w:t>F)</w:t>
            </w:r>
          </w:p>
          <w:p w14:paraId="6AE64F2F" w14:textId="077641F8" w:rsidR="007A12DB" w:rsidRPr="006545E4" w:rsidRDefault="007A12DB" w:rsidP="001E2002">
            <w:pPr>
              <w:spacing w:before="120"/>
              <w:rPr>
                <w:rFonts w:ascii="Arial" w:hAnsi="Arial" w:cs="Arial"/>
                <w:sz w:val="20"/>
                <w:szCs w:val="20"/>
                <w:lang w:val="en-US"/>
              </w:rPr>
            </w:pPr>
            <w:r w:rsidRPr="006545E4">
              <w:rPr>
                <w:rFonts w:ascii="Arial" w:hAnsi="Arial" w:cs="Arial"/>
                <w:sz w:val="20"/>
                <w:szCs w:val="20"/>
              </w:rPr>
              <w:t xml:space="preserve">Learners </w:t>
            </w:r>
            <w:r w:rsidRPr="006545E4">
              <w:rPr>
                <w:rFonts w:ascii="Arial" w:hAnsi="Arial" w:cs="Arial"/>
                <w:sz w:val="20"/>
                <w:szCs w:val="20"/>
                <w:lang w:val="en-US"/>
              </w:rPr>
              <w:t>can access most of the material for this section, summarised for revision purposes available at</w:t>
            </w:r>
            <w:r w:rsidR="00957459">
              <w:rPr>
                <w:rFonts w:ascii="Arial" w:hAnsi="Arial" w:cs="Arial"/>
                <w:sz w:val="20"/>
                <w:szCs w:val="20"/>
                <w:lang w:val="en-US"/>
              </w:rPr>
              <w:t>:</w:t>
            </w:r>
            <w:r w:rsidRPr="006545E4">
              <w:rPr>
                <w:rFonts w:ascii="Arial" w:hAnsi="Arial" w:cs="Arial"/>
                <w:sz w:val="20"/>
                <w:szCs w:val="20"/>
                <w:lang w:val="en-US"/>
              </w:rPr>
              <w:t xml:space="preserve"> </w:t>
            </w:r>
            <w:hyperlink r:id="rId231" w:history="1">
              <w:r w:rsidRPr="001E2002">
                <w:rPr>
                  <w:rFonts w:ascii="Arial" w:hAnsi="Arial" w:cs="Arial"/>
                  <w:color w:val="4B4B4B"/>
                  <w:sz w:val="20"/>
                  <w:szCs w:val="20"/>
                  <w:u w:val="single"/>
                  <w:lang w:val="en-US"/>
                </w:rPr>
                <w:t>https://miadoesalevels.wordpress.com/2018/10/10/icd-and-non-substance-addictive-disorder/</w:t>
              </w:r>
            </w:hyperlink>
            <w:r w:rsidR="001E2002">
              <w:rPr>
                <w:rFonts w:ascii="Arial" w:hAnsi="Arial" w:cs="Arial"/>
                <w:color w:val="4B4B4B"/>
                <w:sz w:val="20"/>
                <w:szCs w:val="20"/>
                <w:lang w:val="en-US"/>
              </w:rPr>
              <w:t xml:space="preserve"> </w:t>
            </w:r>
            <w:r w:rsidR="00905DAC" w:rsidRPr="006545E4">
              <w:rPr>
                <w:rFonts w:ascii="Arial" w:hAnsi="Arial" w:cs="Arial"/>
                <w:b/>
                <w:sz w:val="20"/>
                <w:szCs w:val="20"/>
              </w:rPr>
              <w:t>(I)</w:t>
            </w:r>
          </w:p>
        </w:tc>
      </w:tr>
      <w:tr w:rsidR="007A12DB" w:rsidRPr="007A12DB" w14:paraId="538B00BA"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3E246D2A" w14:textId="77777777" w:rsidR="007A12DB" w:rsidRPr="00E335BB" w:rsidRDefault="007A12DB" w:rsidP="00C640FC">
            <w:pPr>
              <w:rPr>
                <w:rFonts w:ascii="Arial" w:hAnsi="Arial" w:cs="Arial"/>
                <w:sz w:val="20"/>
                <w:szCs w:val="20"/>
              </w:rPr>
            </w:pPr>
            <w:r w:rsidRPr="00E335BB">
              <w:rPr>
                <w:rFonts w:ascii="Arial" w:hAnsi="Arial" w:cs="Arial"/>
                <w:sz w:val="20"/>
                <w:szCs w:val="20"/>
              </w:rPr>
              <w:lastRenderedPageBreak/>
              <w:t xml:space="preserve">1.4 Anxiety disorders and fear-related disorders </w:t>
            </w:r>
          </w:p>
          <w:p w14:paraId="167CC9CA" w14:textId="77777777" w:rsidR="007A12DB" w:rsidRPr="007A12DB" w:rsidRDefault="007A12DB" w:rsidP="00C640FC">
            <w:pPr>
              <w:spacing w:before="120"/>
              <w:rPr>
                <w:rFonts w:ascii="Arial" w:hAnsi="Arial" w:cs="Arial"/>
                <w:b/>
                <w:bCs/>
                <w:sz w:val="20"/>
                <w:szCs w:val="20"/>
              </w:rPr>
            </w:pPr>
            <w:r w:rsidRPr="007A12DB">
              <w:rPr>
                <w:rFonts w:ascii="Arial" w:hAnsi="Arial" w:cs="Arial"/>
                <w:sz w:val="20"/>
                <w:szCs w:val="20"/>
              </w:rPr>
              <w:t>1.4.1 Diagnostic criteria for anxiety disorders and fear-related disorders</w:t>
            </w:r>
          </w:p>
          <w:p w14:paraId="639F0D34" w14:textId="77777777" w:rsidR="007B15E7" w:rsidRPr="007A12DB" w:rsidRDefault="007B15E7"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67CA76E7" w14:textId="77777777" w:rsidR="007B15E7" w:rsidRPr="007A12DB" w:rsidRDefault="007B15E7"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183C59B9" w14:textId="0A56CD49" w:rsidR="007A12DB" w:rsidRPr="001E2002" w:rsidRDefault="007B15E7" w:rsidP="00C640FC">
            <w:pPr>
              <w:spacing w:before="120"/>
              <w:rPr>
                <w:rFonts w:ascii="Arial" w:hAnsi="Arial" w:cs="Arial"/>
                <w:b/>
                <w:color w:val="E21951"/>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5E4ACDAB" w14:textId="77777777" w:rsidR="007A12DB" w:rsidRPr="007A12DB" w:rsidRDefault="007A12DB" w:rsidP="007A12DB">
            <w:pPr>
              <w:rPr>
                <w:rFonts w:ascii="Arial" w:hAnsi="Arial" w:cs="Arial"/>
                <w:sz w:val="20"/>
                <w:szCs w:val="20"/>
              </w:rPr>
            </w:pPr>
            <w:r w:rsidRPr="007A12DB">
              <w:rPr>
                <w:rFonts w:ascii="Arial" w:hAnsi="Arial" w:cs="Arial"/>
                <w:sz w:val="20"/>
                <w:szCs w:val="20"/>
              </w:rPr>
              <w:t>Learners can describe and explain types of anxiety and fear related disorders, their diagnostic criteria and ways to measure them.</w:t>
            </w:r>
          </w:p>
        </w:tc>
        <w:tc>
          <w:tcPr>
            <w:tcW w:w="10200" w:type="dxa"/>
            <w:tcBorders>
              <w:top w:val="single" w:sz="4" w:space="0" w:color="E21951"/>
              <w:left w:val="single" w:sz="4" w:space="0" w:color="E21951"/>
              <w:bottom w:val="single" w:sz="4" w:space="0" w:color="E21951"/>
              <w:right w:val="single" w:sz="4" w:space="0" w:color="E21951"/>
            </w:tcBorders>
          </w:tcPr>
          <w:p w14:paraId="76C1138D" w14:textId="5ECD868E" w:rsidR="007A12DB" w:rsidRPr="006545E4" w:rsidRDefault="007A12DB" w:rsidP="001E2002">
            <w:pPr>
              <w:autoSpaceDE w:val="0"/>
              <w:autoSpaceDN w:val="0"/>
              <w:adjustRightInd w:val="0"/>
              <w:spacing w:after="120"/>
              <w:rPr>
                <w:rFonts w:ascii="Arial" w:hAnsi="Arial" w:cs="Arial"/>
                <w:color w:val="4A4A4A"/>
                <w:sz w:val="20"/>
                <w:szCs w:val="20"/>
                <w:u w:val="single"/>
                <w:lang w:val="en-US"/>
              </w:rPr>
            </w:pPr>
            <w:r w:rsidRPr="006545E4">
              <w:rPr>
                <w:rFonts w:ascii="Arial" w:hAnsi="Arial" w:cs="Arial"/>
                <w:color w:val="000000"/>
                <w:sz w:val="20"/>
                <w:szCs w:val="20"/>
                <w:lang w:val="en-US"/>
              </w:rPr>
              <w:t>Display a poster/flow chart available at</w:t>
            </w:r>
            <w:r w:rsidR="00957459">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232" w:history="1">
              <w:r w:rsidRPr="001E2002">
                <w:rPr>
                  <w:rFonts w:ascii="Arial" w:hAnsi="Arial" w:cs="Arial"/>
                  <w:color w:val="4B4B4B"/>
                  <w:sz w:val="20"/>
                  <w:szCs w:val="20"/>
                  <w:u w:val="single"/>
                  <w:lang w:val="en-US"/>
                </w:rPr>
                <w:t>http://psychlotron.org.uk/newResources/atypical/AS_AQB_anxiety_PhobiaOCDDiagnosis_AdvanceOrganiser.pdf</w:t>
              </w:r>
            </w:hyperlink>
            <w:r w:rsidRPr="001E2002">
              <w:rPr>
                <w:rFonts w:ascii="Arial" w:hAnsi="Arial" w:cs="Arial"/>
                <w:color w:val="4B4B4B"/>
                <w:sz w:val="20"/>
                <w:szCs w:val="20"/>
                <w:lang w:val="en-US"/>
              </w:rPr>
              <w:t xml:space="preserve"> </w:t>
            </w:r>
            <w:r w:rsidRPr="006545E4">
              <w:rPr>
                <w:rFonts w:ascii="Arial" w:hAnsi="Arial" w:cs="Arial"/>
                <w:color w:val="000000"/>
                <w:sz w:val="20"/>
                <w:szCs w:val="20"/>
                <w:lang w:val="en-US"/>
              </w:rPr>
              <w:t>of anxiety disorders (phobia and OCD diagnosis advance organiser) and take learners through the flow chart as an introduction to both types of anxiety disorders.</w:t>
            </w:r>
          </w:p>
          <w:p w14:paraId="5E31E947" w14:textId="77777777" w:rsidR="000A38AA" w:rsidRDefault="007A12DB" w:rsidP="001E2002">
            <w:pPr>
              <w:spacing w:before="120" w:after="120"/>
              <w:rPr>
                <w:rFonts w:ascii="Arial" w:hAnsi="Arial" w:cs="Arial"/>
                <w:sz w:val="20"/>
                <w:szCs w:val="20"/>
              </w:rPr>
            </w:pPr>
            <w:r w:rsidRPr="006545E4">
              <w:rPr>
                <w:rFonts w:ascii="Arial" w:hAnsi="Arial" w:cs="Arial"/>
                <w:sz w:val="20"/>
                <w:szCs w:val="20"/>
                <w:lang w:val="en-US"/>
              </w:rPr>
              <w:t xml:space="preserve">Learners share previously allocated presentations on a variety of </w:t>
            </w:r>
            <w:r w:rsidRPr="006545E4">
              <w:rPr>
                <w:rFonts w:ascii="Arial" w:hAnsi="Arial" w:cs="Arial"/>
                <w:sz w:val="20"/>
                <w:szCs w:val="20"/>
              </w:rPr>
              <w:t xml:space="preserve">anxiety disorders and fear-related disorders </w:t>
            </w:r>
            <w:r w:rsidRPr="006545E4">
              <w:rPr>
                <w:rFonts w:ascii="Arial" w:hAnsi="Arial" w:cs="Arial"/>
                <w:sz w:val="20"/>
                <w:szCs w:val="20"/>
                <w:lang w:val="en-US"/>
              </w:rPr>
              <w:t xml:space="preserve">including </w:t>
            </w:r>
            <w:r w:rsidRPr="006545E4">
              <w:rPr>
                <w:rFonts w:ascii="Arial" w:hAnsi="Arial" w:cs="Arial"/>
                <w:sz w:val="20"/>
                <w:szCs w:val="20"/>
              </w:rPr>
              <w:t>generalised anxiety disorder</w:t>
            </w:r>
            <w:r w:rsidRPr="006545E4">
              <w:rPr>
                <w:rFonts w:ascii="Arial" w:hAnsi="Arial" w:cs="Arial"/>
                <w:sz w:val="20"/>
                <w:szCs w:val="20"/>
                <w:lang w:val="en-US"/>
              </w:rPr>
              <w:t xml:space="preserve"> (GAD)</w:t>
            </w:r>
            <w:r w:rsidR="00036B7C" w:rsidRPr="006545E4">
              <w:rPr>
                <w:rFonts w:ascii="Arial" w:hAnsi="Arial" w:cs="Arial"/>
                <w:sz w:val="20"/>
                <w:szCs w:val="20"/>
                <w:lang w:val="en-US"/>
              </w:rPr>
              <w:t>,</w:t>
            </w:r>
            <w:r w:rsidRPr="006545E4">
              <w:rPr>
                <w:rFonts w:ascii="Arial" w:hAnsi="Arial" w:cs="Arial"/>
                <w:sz w:val="20"/>
                <w:szCs w:val="20"/>
              </w:rPr>
              <w:t xml:space="preserve"> agoraphobia</w:t>
            </w:r>
            <w:r w:rsidRPr="006545E4">
              <w:rPr>
                <w:rFonts w:ascii="Arial" w:hAnsi="Arial" w:cs="Arial"/>
                <w:sz w:val="20"/>
                <w:szCs w:val="20"/>
                <w:lang w:val="en-US"/>
              </w:rPr>
              <w:t xml:space="preserve"> and a number of </w:t>
            </w:r>
            <w:r w:rsidRPr="006545E4">
              <w:rPr>
                <w:rFonts w:ascii="Arial" w:hAnsi="Arial" w:cs="Arial"/>
                <w:sz w:val="20"/>
                <w:szCs w:val="20"/>
              </w:rPr>
              <w:t>specific phobia</w:t>
            </w:r>
            <w:r w:rsidRPr="006545E4">
              <w:rPr>
                <w:rFonts w:ascii="Arial" w:hAnsi="Arial" w:cs="Arial"/>
                <w:sz w:val="20"/>
                <w:szCs w:val="20"/>
                <w:lang w:val="en-US"/>
              </w:rPr>
              <w:t xml:space="preserve">s including </w:t>
            </w:r>
            <w:r w:rsidRPr="006545E4">
              <w:rPr>
                <w:rFonts w:ascii="Arial" w:hAnsi="Arial" w:cs="Arial"/>
                <w:sz w:val="20"/>
                <w:szCs w:val="20"/>
              </w:rPr>
              <w:t>blood-injection-injury</w:t>
            </w:r>
            <w:r w:rsidRPr="006545E4">
              <w:rPr>
                <w:rFonts w:ascii="Arial" w:hAnsi="Arial" w:cs="Arial"/>
                <w:sz w:val="20"/>
                <w:szCs w:val="20"/>
                <w:lang w:val="en-US"/>
              </w:rPr>
              <w:t xml:space="preserve"> phobia</w:t>
            </w:r>
            <w:r w:rsidRPr="006545E4">
              <w:rPr>
                <w:rFonts w:ascii="Arial" w:hAnsi="Arial" w:cs="Arial"/>
                <w:sz w:val="20"/>
                <w:szCs w:val="20"/>
              </w:rPr>
              <w:t xml:space="preserve">. </w:t>
            </w:r>
            <w:r w:rsidR="007B15E7" w:rsidRPr="006545E4">
              <w:rPr>
                <w:rFonts w:ascii="Arial" w:hAnsi="Arial" w:cs="Arial"/>
                <w:b/>
                <w:bCs/>
                <w:sz w:val="20"/>
                <w:szCs w:val="20"/>
                <w:lang w:val="en-US"/>
              </w:rPr>
              <w:t>(I)</w:t>
            </w:r>
          </w:p>
          <w:p w14:paraId="7BE2DC88" w14:textId="3F0E18F3" w:rsidR="007A12DB" w:rsidRPr="000A38AA" w:rsidRDefault="00347A45" w:rsidP="001E2002">
            <w:pPr>
              <w:spacing w:before="120" w:after="120"/>
              <w:rPr>
                <w:rFonts w:ascii="Arial" w:hAnsi="Arial" w:cs="Arial"/>
                <w:sz w:val="20"/>
                <w:szCs w:val="20"/>
              </w:rPr>
            </w:pPr>
            <w:r>
              <w:rPr>
                <w:rFonts w:ascii="Arial" w:hAnsi="Arial" w:cs="Arial"/>
                <w:sz w:val="20"/>
                <w:szCs w:val="20"/>
                <w:lang w:val="en-US"/>
              </w:rPr>
              <w:t>L</w:t>
            </w:r>
            <w:r w:rsidR="007A12DB" w:rsidRPr="006545E4">
              <w:rPr>
                <w:rFonts w:ascii="Arial" w:hAnsi="Arial" w:cs="Arial"/>
                <w:sz w:val="20"/>
                <w:szCs w:val="20"/>
                <w:lang w:val="en-US"/>
              </w:rPr>
              <w:t>earners look up the di</w:t>
            </w:r>
            <w:r w:rsidR="007A12DB" w:rsidRPr="006545E4">
              <w:rPr>
                <w:rFonts w:ascii="Arial" w:hAnsi="Arial" w:cs="Arial"/>
                <w:sz w:val="20"/>
                <w:szCs w:val="20"/>
              </w:rPr>
              <w:t xml:space="preserve">agnostic criteria (ICD-11) </w:t>
            </w:r>
            <w:r w:rsidR="007A12DB" w:rsidRPr="006545E4">
              <w:rPr>
                <w:rFonts w:ascii="Arial" w:hAnsi="Arial" w:cs="Arial"/>
                <w:sz w:val="20"/>
                <w:szCs w:val="20"/>
                <w:lang w:val="en-US"/>
              </w:rPr>
              <w:t xml:space="preserve">for the </w:t>
            </w:r>
            <w:r w:rsidR="007A12DB" w:rsidRPr="006545E4">
              <w:rPr>
                <w:rFonts w:ascii="Arial" w:hAnsi="Arial" w:cs="Arial"/>
                <w:sz w:val="20"/>
                <w:szCs w:val="20"/>
              </w:rPr>
              <w:t>anxiety disorders and fear-related disorders</w:t>
            </w:r>
            <w:r w:rsidR="007A12DB" w:rsidRPr="006545E4">
              <w:rPr>
                <w:rFonts w:ascii="Arial" w:hAnsi="Arial" w:cs="Arial"/>
                <w:sz w:val="20"/>
                <w:szCs w:val="20"/>
                <w:lang w:val="en-US"/>
              </w:rPr>
              <w:t xml:space="preserve"> covered in the presentation and record.</w:t>
            </w:r>
          </w:p>
          <w:p w14:paraId="50F002F0" w14:textId="6743F218" w:rsidR="007A12DB" w:rsidRPr="006545E4" w:rsidRDefault="00347A45" w:rsidP="001E2002">
            <w:pPr>
              <w:spacing w:before="120" w:after="120"/>
              <w:rPr>
                <w:rFonts w:ascii="Arial" w:hAnsi="Arial" w:cs="Arial"/>
                <w:sz w:val="20"/>
                <w:szCs w:val="20"/>
                <w:lang w:val="en-US"/>
              </w:rPr>
            </w:pPr>
            <w:r>
              <w:rPr>
                <w:rFonts w:ascii="Arial" w:hAnsi="Arial" w:cs="Arial"/>
                <w:sz w:val="20"/>
                <w:szCs w:val="20"/>
                <w:lang w:val="en-US"/>
              </w:rPr>
              <w:t>L</w:t>
            </w:r>
            <w:r w:rsidR="007A12DB" w:rsidRPr="006545E4">
              <w:rPr>
                <w:rFonts w:ascii="Arial" w:hAnsi="Arial" w:cs="Arial"/>
                <w:sz w:val="20"/>
                <w:szCs w:val="20"/>
                <w:lang w:val="en-US"/>
              </w:rPr>
              <w:t xml:space="preserve">earners review </w:t>
            </w:r>
            <w:r w:rsidR="00036B7C" w:rsidRPr="006545E4">
              <w:rPr>
                <w:rFonts w:ascii="Arial" w:hAnsi="Arial" w:cs="Arial"/>
                <w:sz w:val="20"/>
                <w:szCs w:val="20"/>
                <w:lang w:val="en-US"/>
              </w:rPr>
              <w:t>S</w:t>
            </w:r>
            <w:r w:rsidR="007A12DB" w:rsidRPr="006545E4">
              <w:rPr>
                <w:rFonts w:ascii="Arial" w:hAnsi="Arial" w:cs="Arial"/>
                <w:sz w:val="20"/>
                <w:szCs w:val="20"/>
                <w:lang w:val="en-US"/>
              </w:rPr>
              <w:t xml:space="preserve">pecimen Papers 3 </w:t>
            </w:r>
            <w:r w:rsidR="00036B7C" w:rsidRPr="006545E4">
              <w:rPr>
                <w:rFonts w:ascii="Arial" w:hAnsi="Arial" w:cs="Arial"/>
                <w:sz w:val="20"/>
                <w:szCs w:val="20"/>
                <w:lang w:val="en-US"/>
              </w:rPr>
              <w:t>and</w:t>
            </w:r>
            <w:r w:rsidR="007A12DB" w:rsidRPr="006545E4">
              <w:rPr>
                <w:rFonts w:ascii="Arial" w:hAnsi="Arial" w:cs="Arial"/>
                <w:sz w:val="20"/>
                <w:szCs w:val="20"/>
                <w:lang w:val="en-US"/>
              </w:rPr>
              <w:t xml:space="preserve"> 4 and design and create questions using the material covered so far where appropriate.</w:t>
            </w:r>
            <w:r w:rsidR="007B15E7" w:rsidRPr="006545E4">
              <w:rPr>
                <w:rFonts w:ascii="Arial" w:hAnsi="Arial" w:cs="Arial"/>
                <w:b/>
                <w:bCs/>
                <w:sz w:val="20"/>
                <w:szCs w:val="20"/>
                <w:lang w:val="en-US"/>
              </w:rPr>
              <w:t xml:space="preserve"> (I</w:t>
            </w:r>
            <w:r w:rsidR="007B15E7">
              <w:rPr>
                <w:rFonts w:ascii="Arial" w:hAnsi="Arial" w:cs="Arial"/>
                <w:b/>
                <w:bCs/>
                <w:sz w:val="20"/>
                <w:szCs w:val="20"/>
                <w:lang w:val="en-US"/>
              </w:rPr>
              <w:t>)(</w:t>
            </w:r>
            <w:r w:rsidR="007B15E7" w:rsidRPr="006545E4">
              <w:rPr>
                <w:rFonts w:ascii="Arial" w:hAnsi="Arial" w:cs="Arial"/>
                <w:b/>
                <w:bCs/>
                <w:sz w:val="20"/>
                <w:szCs w:val="20"/>
                <w:lang w:val="en-US"/>
              </w:rPr>
              <w:t>F)</w:t>
            </w:r>
          </w:p>
          <w:p w14:paraId="76C3FCD3" w14:textId="0DAFF006" w:rsidR="007A12DB" w:rsidRPr="006545E4" w:rsidRDefault="00347A45" w:rsidP="001E2002">
            <w:pPr>
              <w:spacing w:before="120" w:after="120"/>
              <w:rPr>
                <w:rFonts w:ascii="Arial" w:hAnsi="Arial" w:cs="Arial"/>
                <w:sz w:val="20"/>
                <w:szCs w:val="20"/>
                <w:lang w:val="en-US"/>
              </w:rPr>
            </w:pPr>
            <w:r>
              <w:rPr>
                <w:rFonts w:ascii="Arial" w:hAnsi="Arial" w:cs="Arial"/>
                <w:sz w:val="20"/>
                <w:szCs w:val="20"/>
                <w:lang w:val="en-US"/>
              </w:rPr>
              <w:lastRenderedPageBreak/>
              <w:t>L</w:t>
            </w:r>
            <w:r w:rsidR="007A12DB" w:rsidRPr="006545E4">
              <w:rPr>
                <w:rFonts w:ascii="Arial" w:hAnsi="Arial" w:cs="Arial"/>
                <w:sz w:val="20"/>
                <w:szCs w:val="20"/>
                <w:lang w:val="en-US"/>
              </w:rPr>
              <w:t xml:space="preserve">earners </w:t>
            </w:r>
            <w:r>
              <w:rPr>
                <w:rFonts w:ascii="Arial" w:hAnsi="Arial" w:cs="Arial"/>
                <w:sz w:val="20"/>
                <w:szCs w:val="20"/>
                <w:lang w:val="en-US"/>
              </w:rPr>
              <w:t xml:space="preserve">think about </w:t>
            </w:r>
            <w:r w:rsidR="007A12DB" w:rsidRPr="006545E4">
              <w:rPr>
                <w:rFonts w:ascii="Arial" w:hAnsi="Arial" w:cs="Arial"/>
                <w:sz w:val="20"/>
                <w:szCs w:val="20"/>
                <w:lang w:val="en-US"/>
              </w:rPr>
              <w:t xml:space="preserve">how they would consider measuring </w:t>
            </w:r>
            <w:r w:rsidR="007A12DB" w:rsidRPr="006545E4">
              <w:rPr>
                <w:rFonts w:ascii="Arial" w:hAnsi="Arial" w:cs="Arial"/>
                <w:sz w:val="20"/>
                <w:szCs w:val="20"/>
              </w:rPr>
              <w:t>anxiety disorders and fear-related disorders</w:t>
            </w:r>
            <w:r w:rsidR="007A12DB" w:rsidRPr="006545E4">
              <w:rPr>
                <w:rFonts w:ascii="Arial" w:hAnsi="Arial" w:cs="Arial"/>
                <w:sz w:val="20"/>
                <w:szCs w:val="20"/>
                <w:lang w:val="en-US"/>
              </w:rPr>
              <w:t xml:space="preserve"> using a variety of question types and share. Distribute a ‘Fear Questionnaire’ from</w:t>
            </w:r>
            <w:r w:rsidR="00957459">
              <w:rPr>
                <w:rFonts w:ascii="Arial" w:hAnsi="Arial" w:cs="Arial"/>
                <w:sz w:val="20"/>
                <w:szCs w:val="20"/>
                <w:lang w:val="en-US"/>
              </w:rPr>
              <w:t>:</w:t>
            </w:r>
            <w:r w:rsidR="007A12DB" w:rsidRPr="006545E4">
              <w:rPr>
                <w:rFonts w:ascii="Arial" w:hAnsi="Arial" w:cs="Arial"/>
                <w:sz w:val="20"/>
                <w:szCs w:val="20"/>
                <w:lang w:val="en-US"/>
              </w:rPr>
              <w:t xml:space="preserve"> </w:t>
            </w:r>
            <w:hyperlink r:id="rId233" w:history="1">
              <w:r w:rsidR="007A12DB" w:rsidRPr="001E2002">
                <w:rPr>
                  <w:rFonts w:ascii="Arial" w:hAnsi="Arial" w:cs="Arial"/>
                  <w:color w:val="4B4B4B"/>
                  <w:sz w:val="20"/>
                  <w:szCs w:val="20"/>
                  <w:u w:val="single"/>
                  <w:lang w:val="en-US"/>
                </w:rPr>
                <w:t>https://drive.google.com/file/d/1HCG9LMoXMhJl3muBVc-9PVnvINvorMVk/view</w:t>
              </w:r>
            </w:hyperlink>
            <w:r w:rsidR="007A12DB" w:rsidRPr="006545E4">
              <w:rPr>
                <w:rFonts w:ascii="Arial" w:hAnsi="Arial" w:cs="Arial"/>
                <w:sz w:val="20"/>
                <w:szCs w:val="20"/>
                <w:lang w:val="en-US"/>
              </w:rPr>
              <w:t xml:space="preserve"> for reference purposes and learners evaluate this tool.</w:t>
            </w:r>
          </w:p>
          <w:p w14:paraId="57C71E0A" w14:textId="25FAD0E5" w:rsidR="007A12DB" w:rsidRPr="006545E4" w:rsidRDefault="00A376E7" w:rsidP="001E2002">
            <w:pPr>
              <w:spacing w:before="120" w:after="120"/>
              <w:rPr>
                <w:rFonts w:ascii="Arial" w:hAnsi="Arial" w:cs="Arial"/>
                <w:sz w:val="20"/>
                <w:szCs w:val="20"/>
                <w:lang w:val="en-US"/>
              </w:rPr>
            </w:pPr>
            <w:r>
              <w:rPr>
                <w:rFonts w:ascii="Arial" w:hAnsi="Arial" w:cs="Arial"/>
                <w:sz w:val="20"/>
                <w:szCs w:val="20"/>
                <w:lang w:val="en-US"/>
              </w:rPr>
              <w:t>L</w:t>
            </w:r>
            <w:r w:rsidR="007A12DB" w:rsidRPr="006545E4">
              <w:rPr>
                <w:rFonts w:ascii="Arial" w:hAnsi="Arial" w:cs="Arial"/>
                <w:sz w:val="20"/>
                <w:szCs w:val="20"/>
                <w:lang w:val="en-US"/>
              </w:rPr>
              <w:t xml:space="preserve">earners look up information on </w:t>
            </w:r>
            <w:r w:rsidR="007A12DB" w:rsidRPr="006545E4">
              <w:rPr>
                <w:rFonts w:ascii="Arial" w:hAnsi="Arial" w:cs="Arial"/>
                <w:sz w:val="20"/>
                <w:szCs w:val="20"/>
              </w:rPr>
              <w:t>Generalised Anxiety Disorder assessment</w:t>
            </w:r>
            <w:r w:rsidR="007A12DB" w:rsidRPr="006545E4">
              <w:rPr>
                <w:rFonts w:ascii="Arial" w:hAnsi="Arial" w:cs="Arial"/>
                <w:sz w:val="20"/>
                <w:szCs w:val="20"/>
                <w:lang w:val="en-US"/>
              </w:rPr>
              <w:t xml:space="preserve"> (GAD-7) at</w:t>
            </w:r>
            <w:r w:rsidR="00957459">
              <w:rPr>
                <w:rFonts w:ascii="Arial" w:hAnsi="Arial" w:cs="Arial"/>
                <w:sz w:val="20"/>
                <w:szCs w:val="20"/>
                <w:lang w:val="en-US"/>
              </w:rPr>
              <w:t>:</w:t>
            </w:r>
            <w:r w:rsidR="007A12DB" w:rsidRPr="006545E4">
              <w:rPr>
                <w:rFonts w:ascii="Arial" w:hAnsi="Arial" w:cs="Arial"/>
                <w:sz w:val="20"/>
                <w:szCs w:val="20"/>
                <w:lang w:val="en-US"/>
              </w:rPr>
              <w:t xml:space="preserve"> </w:t>
            </w:r>
            <w:hyperlink r:id="rId234" w:anchor=":~:text=The%20Generalised%20Anxiety%20Disorder%20Assessment,over%20the%20past%20two%20weeks" w:history="1">
              <w:r w:rsidR="00B221AA" w:rsidRPr="001E2002">
                <w:rPr>
                  <w:rFonts w:ascii="Arial" w:hAnsi="Arial" w:cs="Arial"/>
                  <w:color w:val="4B4B4B"/>
                  <w:sz w:val="20"/>
                  <w:szCs w:val="20"/>
                  <w:u w:val="single"/>
                  <w:lang w:val="en-US"/>
                </w:rPr>
                <w:t>www.</w:t>
              </w:r>
              <w:r w:rsidR="007A12DB" w:rsidRPr="001E2002">
                <w:rPr>
                  <w:rFonts w:ascii="Arial" w:hAnsi="Arial" w:cs="Arial"/>
                  <w:color w:val="4B4B4B"/>
                  <w:sz w:val="20"/>
                  <w:szCs w:val="20"/>
                  <w:u w:val="single"/>
                  <w:lang w:val="en-US"/>
                </w:rPr>
                <w:t>corc.uk.net/outcome-experience-measures/generalised-anxiety-disorder-assessment-gad-7/#:~:text=The%20Generalised%20Anxiety%20Disorder%20Assessment,over%20the%20past%20two%20weeks</w:t>
              </w:r>
            </w:hyperlink>
            <w:r w:rsidR="007A12DB" w:rsidRPr="006545E4">
              <w:rPr>
                <w:rFonts w:ascii="Arial" w:hAnsi="Arial" w:cs="Arial"/>
                <w:sz w:val="20"/>
                <w:szCs w:val="20"/>
                <w:lang w:val="en-US"/>
              </w:rPr>
              <w:t xml:space="preserve"> and its development (details available at</w:t>
            </w:r>
            <w:r w:rsidR="00957459">
              <w:rPr>
                <w:rFonts w:ascii="Arial" w:hAnsi="Arial" w:cs="Arial"/>
                <w:sz w:val="20"/>
                <w:szCs w:val="20"/>
                <w:lang w:val="en-US"/>
              </w:rPr>
              <w:t>:</w:t>
            </w:r>
            <w:r w:rsidR="007A12DB" w:rsidRPr="006545E4">
              <w:rPr>
                <w:rFonts w:ascii="Arial" w:hAnsi="Arial" w:cs="Arial"/>
                <w:sz w:val="20"/>
                <w:szCs w:val="20"/>
                <w:lang w:val="en-US"/>
              </w:rPr>
              <w:t xml:space="preserve"> </w:t>
            </w:r>
            <w:hyperlink r:id="rId235" w:history="1">
              <w:r w:rsidR="007A12DB" w:rsidRPr="001E2002">
                <w:rPr>
                  <w:rFonts w:ascii="Arial" w:hAnsi="Arial" w:cs="Arial"/>
                  <w:color w:val="4B4B4B"/>
                  <w:sz w:val="20"/>
                  <w:szCs w:val="20"/>
                  <w:u w:val="single"/>
                  <w:lang w:val="en-US"/>
                </w:rPr>
                <w:t>https://jamanetwork.com/journals/jamainternalmedicine/fullarticle/410326</w:t>
              </w:r>
            </w:hyperlink>
            <w:r w:rsidR="007A12DB" w:rsidRPr="001E2002">
              <w:rPr>
                <w:rFonts w:ascii="Arial" w:hAnsi="Arial" w:cs="Arial"/>
                <w:color w:val="4B4B4B"/>
                <w:sz w:val="20"/>
                <w:szCs w:val="20"/>
                <w:lang w:val="en-US"/>
              </w:rPr>
              <w:t>)</w:t>
            </w:r>
            <w:r w:rsidR="007A12DB" w:rsidRPr="006545E4">
              <w:rPr>
                <w:rFonts w:ascii="Arial" w:hAnsi="Arial" w:cs="Arial"/>
                <w:sz w:val="20"/>
                <w:szCs w:val="20"/>
                <w:lang w:val="en-US"/>
              </w:rPr>
              <w:t xml:space="preserve"> and make notes as appropriate</w:t>
            </w:r>
            <w:r w:rsidR="00055BDD" w:rsidRPr="006545E4">
              <w:rPr>
                <w:rFonts w:ascii="Arial" w:hAnsi="Arial" w:cs="Arial"/>
                <w:sz w:val="20"/>
                <w:szCs w:val="20"/>
                <w:lang w:val="en-US"/>
              </w:rPr>
              <w:t>.</w:t>
            </w:r>
          </w:p>
          <w:p w14:paraId="7762BFD2" w14:textId="77777777" w:rsidR="001E2002" w:rsidRDefault="007A12DB" w:rsidP="001E2002">
            <w:pPr>
              <w:spacing w:before="120" w:after="120"/>
              <w:rPr>
                <w:rFonts w:ascii="Arial" w:hAnsi="Arial" w:cs="Arial"/>
                <w:b/>
                <w:sz w:val="20"/>
                <w:szCs w:val="20"/>
                <w:lang w:val="en-US"/>
              </w:rPr>
            </w:pPr>
            <w:r w:rsidRPr="006545E4">
              <w:rPr>
                <w:rFonts w:ascii="Arial" w:hAnsi="Arial" w:cs="Arial"/>
                <w:sz w:val="20"/>
                <w:szCs w:val="20"/>
                <w:lang w:val="en-US"/>
              </w:rPr>
              <w:t>Share a link (</w:t>
            </w:r>
            <w:hyperlink r:id="rId236" w:history="1">
              <w:r w:rsidR="00B221AA" w:rsidRPr="001E2002">
                <w:rPr>
                  <w:rFonts w:ascii="Arial" w:hAnsi="Arial" w:cs="Arial"/>
                  <w:color w:val="4B4B4B"/>
                  <w:sz w:val="20"/>
                  <w:szCs w:val="20"/>
                  <w:u w:val="single"/>
                  <w:lang w:val="en-US"/>
                </w:rPr>
                <w:t>www.</w:t>
              </w:r>
              <w:r w:rsidRPr="001E2002">
                <w:rPr>
                  <w:rFonts w:ascii="Arial" w:hAnsi="Arial" w:cs="Arial"/>
                  <w:color w:val="4B4B4B"/>
                  <w:sz w:val="20"/>
                  <w:szCs w:val="20"/>
                  <w:u w:val="single"/>
                  <w:lang w:val="en-US"/>
                </w:rPr>
                <w:t>hiv.uw.edu/page/mental-health-screening/gad-7</w:t>
              </w:r>
            </w:hyperlink>
            <w:r w:rsidRPr="006545E4">
              <w:rPr>
                <w:rFonts w:ascii="Arial" w:hAnsi="Arial" w:cs="Arial"/>
                <w:sz w:val="20"/>
                <w:szCs w:val="20"/>
                <w:lang w:val="en-US"/>
              </w:rPr>
              <w:t xml:space="preserve">) for </w:t>
            </w:r>
            <w:r w:rsidR="001E2002">
              <w:rPr>
                <w:rFonts w:ascii="Arial" w:hAnsi="Arial" w:cs="Arial"/>
                <w:sz w:val="20"/>
                <w:szCs w:val="20"/>
                <w:lang w:val="en-US"/>
              </w:rPr>
              <w:t>learner</w:t>
            </w:r>
            <w:r w:rsidRPr="006545E4">
              <w:rPr>
                <w:rFonts w:ascii="Arial" w:hAnsi="Arial" w:cs="Arial"/>
                <w:sz w:val="20"/>
                <w:szCs w:val="20"/>
                <w:lang w:val="en-US"/>
              </w:rPr>
              <w:t xml:space="preserve">s to access GAD-7 online to work through or a paper version (from </w:t>
            </w:r>
            <w:hyperlink r:id="rId237" w:history="1">
              <w:r w:rsidRPr="001E2002">
                <w:rPr>
                  <w:rFonts w:ascii="Arial" w:hAnsi="Arial" w:cs="Arial"/>
                  <w:color w:val="4B4B4B"/>
                  <w:sz w:val="20"/>
                  <w:szCs w:val="20"/>
                  <w:u w:val="single"/>
                  <w:lang w:val="en-US"/>
                </w:rPr>
                <w:t>https://adaa.org/sites/default/files/GAD-7_Anxiety-updated_0.pdf</w:t>
              </w:r>
            </w:hyperlink>
            <w:r w:rsidRPr="006545E4">
              <w:rPr>
                <w:rFonts w:ascii="Arial" w:hAnsi="Arial" w:cs="Arial"/>
                <w:sz w:val="20"/>
                <w:szCs w:val="20"/>
                <w:lang w:val="en-US"/>
              </w:rPr>
              <w:t>) and discuss the strengths and weaknesses in class.</w:t>
            </w:r>
            <w:r w:rsidR="007B15E7" w:rsidRPr="006545E4">
              <w:rPr>
                <w:rFonts w:ascii="Arial" w:hAnsi="Arial" w:cs="Arial"/>
                <w:b/>
                <w:bCs/>
                <w:sz w:val="20"/>
                <w:szCs w:val="20"/>
                <w:lang w:val="en-US"/>
              </w:rPr>
              <w:t xml:space="preserve"> (I)</w:t>
            </w:r>
          </w:p>
          <w:p w14:paraId="63352685" w14:textId="38FE3E62" w:rsidR="007A12DB" w:rsidRPr="001E2002" w:rsidRDefault="007A12DB" w:rsidP="001E2002">
            <w:pPr>
              <w:spacing w:before="120" w:after="120"/>
              <w:rPr>
                <w:rFonts w:ascii="Arial" w:hAnsi="Arial" w:cs="Arial"/>
                <w:b/>
                <w:sz w:val="20"/>
                <w:szCs w:val="20"/>
                <w:lang w:val="en-US"/>
              </w:rPr>
            </w:pPr>
            <w:r w:rsidRPr="006545E4">
              <w:rPr>
                <w:rFonts w:ascii="Arial" w:hAnsi="Arial" w:cs="Arial"/>
                <w:b/>
                <w:bCs/>
                <w:sz w:val="20"/>
                <w:szCs w:val="20"/>
                <w:lang w:val="en-US"/>
              </w:rPr>
              <w:t xml:space="preserve">Extension </w:t>
            </w:r>
            <w:r w:rsidR="00055BDD"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1E2002">
              <w:rPr>
                <w:rFonts w:ascii="Arial" w:hAnsi="Arial" w:cs="Arial"/>
                <w:sz w:val="20"/>
                <w:szCs w:val="20"/>
                <w:lang w:val="en-US"/>
              </w:rPr>
              <w:t>l</w:t>
            </w:r>
            <w:r w:rsidRPr="006545E4">
              <w:rPr>
                <w:rFonts w:ascii="Arial" w:hAnsi="Arial" w:cs="Arial"/>
                <w:sz w:val="20"/>
                <w:szCs w:val="20"/>
                <w:lang w:val="en-US"/>
              </w:rPr>
              <w:t>earners consider Blood and Injection/Injury Phobias and why the measure would need to be different from GAD-7 (and explain, if necessary).</w:t>
            </w:r>
          </w:p>
          <w:p w14:paraId="09139735" w14:textId="222CB8EF" w:rsidR="007A12DB" w:rsidRPr="006545E4" w:rsidRDefault="007A12DB" w:rsidP="00957459">
            <w:pPr>
              <w:spacing w:before="120"/>
              <w:rPr>
                <w:rFonts w:ascii="Arial" w:hAnsi="Arial" w:cs="Arial"/>
                <w:sz w:val="20"/>
                <w:szCs w:val="20"/>
                <w:lang w:val="en-US"/>
              </w:rPr>
            </w:pPr>
            <w:r w:rsidRPr="006545E4">
              <w:rPr>
                <w:rFonts w:ascii="Arial" w:hAnsi="Arial" w:cs="Arial"/>
                <w:sz w:val="20"/>
                <w:szCs w:val="20"/>
                <w:lang w:val="en-US"/>
              </w:rPr>
              <w:t>Share some research conducted on the</w:t>
            </w:r>
            <w:r w:rsidRPr="006545E4">
              <w:rPr>
                <w:rFonts w:ascii="Arial" w:hAnsi="Arial" w:cs="Arial"/>
                <w:sz w:val="20"/>
                <w:szCs w:val="20"/>
              </w:rPr>
              <w:t xml:space="preserve"> </w:t>
            </w:r>
            <w:r w:rsidRPr="006545E4">
              <w:rPr>
                <w:rFonts w:ascii="Arial" w:hAnsi="Arial" w:cs="Arial"/>
                <w:sz w:val="20"/>
                <w:szCs w:val="20"/>
                <w:lang w:val="en-US"/>
              </w:rPr>
              <w:t xml:space="preserve">development, validity and reliability of the </w:t>
            </w:r>
            <w:r w:rsidRPr="006545E4">
              <w:rPr>
                <w:rFonts w:ascii="Arial" w:hAnsi="Arial" w:cs="Arial"/>
                <w:sz w:val="20"/>
                <w:szCs w:val="20"/>
              </w:rPr>
              <w:t xml:space="preserve">blood injection phobia inventory (BIPI), </w:t>
            </w:r>
            <w:r w:rsidR="000A38AA" w:rsidRPr="006545E4">
              <w:rPr>
                <w:rFonts w:ascii="Arial" w:hAnsi="Arial" w:cs="Arial"/>
                <w:sz w:val="20"/>
                <w:szCs w:val="20"/>
              </w:rPr>
              <w:t>e.g.</w:t>
            </w:r>
            <w:r w:rsidRPr="006545E4">
              <w:rPr>
                <w:rFonts w:ascii="Arial" w:hAnsi="Arial" w:cs="Arial"/>
                <w:sz w:val="20"/>
                <w:szCs w:val="20"/>
                <w:lang w:val="en-US"/>
              </w:rPr>
              <w:t xml:space="preserve"> Mas et al (2010) from</w:t>
            </w:r>
            <w:r w:rsidRPr="006545E4">
              <w:rPr>
                <w:rFonts w:ascii="Arial" w:hAnsi="Arial" w:cs="Arial"/>
                <w:sz w:val="20"/>
                <w:szCs w:val="20"/>
              </w:rPr>
              <w:t xml:space="preserve"> </w:t>
            </w:r>
            <w:hyperlink r:id="rId238" w:history="1">
              <w:r w:rsidR="00B221AA" w:rsidRPr="001E2002">
                <w:rPr>
                  <w:rFonts w:ascii="Arial" w:hAnsi="Arial" w:cs="Arial"/>
                  <w:color w:val="4B4B4B"/>
                  <w:sz w:val="20"/>
                  <w:szCs w:val="20"/>
                  <w:u w:val="single"/>
                  <w:lang w:val="en-US"/>
                </w:rPr>
                <w:t>www.</w:t>
              </w:r>
              <w:r w:rsidRPr="001E2002">
                <w:rPr>
                  <w:rFonts w:ascii="Arial" w:hAnsi="Arial" w:cs="Arial"/>
                  <w:color w:val="4B4B4B"/>
                  <w:sz w:val="20"/>
                  <w:szCs w:val="20"/>
                  <w:u w:val="single"/>
                  <w:lang w:val="en-US"/>
                </w:rPr>
                <w:t>redalyc.org/pdf/167/16713758008.pdf</w:t>
              </w:r>
            </w:hyperlink>
            <w:r w:rsidRPr="006545E4">
              <w:rPr>
                <w:rFonts w:ascii="Arial" w:hAnsi="Arial" w:cs="Arial"/>
                <w:sz w:val="20"/>
                <w:szCs w:val="20"/>
                <w:lang w:val="en-US"/>
              </w:rPr>
              <w:t xml:space="preserve"> and ask learners to</w:t>
            </w:r>
            <w:r w:rsidR="00055BDD" w:rsidRPr="006545E4">
              <w:rPr>
                <w:rFonts w:ascii="Arial" w:hAnsi="Arial" w:cs="Arial"/>
                <w:sz w:val="20"/>
                <w:szCs w:val="20"/>
                <w:lang w:val="en-US"/>
              </w:rPr>
              <w:t>:</w:t>
            </w:r>
          </w:p>
          <w:p w14:paraId="4F9C8C64" w14:textId="27DDD09C" w:rsidR="007A12DB" w:rsidRPr="006545E4" w:rsidRDefault="007A12DB" w:rsidP="00D072C3">
            <w:pPr>
              <w:numPr>
                <w:ilvl w:val="0"/>
                <w:numId w:val="73"/>
              </w:numPr>
              <w:rPr>
                <w:rFonts w:ascii="Arial" w:hAnsi="Arial" w:cs="Arial"/>
                <w:sz w:val="20"/>
                <w:szCs w:val="20"/>
                <w:lang w:val="en-US"/>
              </w:rPr>
            </w:pPr>
            <w:r w:rsidRPr="006545E4">
              <w:rPr>
                <w:rFonts w:ascii="Arial" w:hAnsi="Arial" w:cs="Arial"/>
                <w:sz w:val="20"/>
                <w:szCs w:val="20"/>
                <w:lang w:val="en-US"/>
              </w:rPr>
              <w:t>Find a description of the BIPI</w:t>
            </w:r>
          </w:p>
          <w:p w14:paraId="43C2C4C0" w14:textId="77777777" w:rsidR="007A12DB" w:rsidRPr="006545E4" w:rsidRDefault="007A12DB" w:rsidP="00D072C3">
            <w:pPr>
              <w:numPr>
                <w:ilvl w:val="0"/>
                <w:numId w:val="73"/>
              </w:numPr>
              <w:rPr>
                <w:rFonts w:ascii="Arial" w:hAnsi="Arial" w:cs="Arial"/>
                <w:sz w:val="20"/>
                <w:szCs w:val="20"/>
                <w:lang w:val="en-US"/>
              </w:rPr>
            </w:pPr>
            <w:r w:rsidRPr="006545E4">
              <w:rPr>
                <w:rFonts w:ascii="Arial" w:hAnsi="Arial" w:cs="Arial"/>
                <w:sz w:val="20"/>
                <w:szCs w:val="20"/>
                <w:lang w:val="en-US"/>
              </w:rPr>
              <w:t>Find the aim, sample, method, data collection tools, results and conclusion</w:t>
            </w:r>
          </w:p>
          <w:p w14:paraId="2202CD39" w14:textId="77777777" w:rsidR="007A12DB" w:rsidRPr="006545E4" w:rsidRDefault="007A12DB" w:rsidP="00D072C3">
            <w:pPr>
              <w:numPr>
                <w:ilvl w:val="0"/>
                <w:numId w:val="73"/>
              </w:numPr>
              <w:rPr>
                <w:rFonts w:ascii="Arial" w:hAnsi="Arial" w:cs="Arial"/>
                <w:sz w:val="20"/>
                <w:szCs w:val="20"/>
                <w:lang w:val="en-US"/>
              </w:rPr>
            </w:pPr>
            <w:r w:rsidRPr="006545E4">
              <w:rPr>
                <w:rFonts w:ascii="Arial" w:hAnsi="Arial" w:cs="Arial"/>
                <w:sz w:val="20"/>
                <w:szCs w:val="20"/>
                <w:lang w:val="en-US"/>
              </w:rPr>
              <w:t>Identify any evaluative issues of interest</w:t>
            </w:r>
          </w:p>
          <w:p w14:paraId="4C584C5A" w14:textId="65901F66" w:rsidR="007A12DB" w:rsidRDefault="00A376E7" w:rsidP="001E2002">
            <w:pPr>
              <w:spacing w:before="120" w:after="120"/>
              <w:rPr>
                <w:rFonts w:ascii="Arial" w:hAnsi="Arial" w:cs="Arial"/>
                <w:sz w:val="20"/>
                <w:szCs w:val="20"/>
              </w:rPr>
            </w:pPr>
            <w:r>
              <w:rPr>
                <w:rFonts w:ascii="Arial" w:hAnsi="Arial" w:cs="Arial"/>
                <w:sz w:val="20"/>
                <w:szCs w:val="20"/>
                <w:lang w:val="en-US"/>
              </w:rPr>
              <w:t>L</w:t>
            </w:r>
            <w:r w:rsidR="007A12DB" w:rsidRPr="006545E4">
              <w:rPr>
                <w:rFonts w:ascii="Arial" w:hAnsi="Arial" w:cs="Arial"/>
                <w:sz w:val="20"/>
                <w:szCs w:val="20"/>
                <w:lang w:val="en-US"/>
              </w:rPr>
              <w:t xml:space="preserve">earners recall issues relating to various data collection methods, in particular, the use of </w:t>
            </w:r>
            <w:r w:rsidR="007A12DB" w:rsidRPr="006545E4">
              <w:rPr>
                <w:rFonts w:ascii="Arial" w:hAnsi="Arial" w:cs="Arial"/>
                <w:sz w:val="20"/>
                <w:szCs w:val="20"/>
              </w:rPr>
              <w:t>questionnaires</w:t>
            </w:r>
            <w:r w:rsidR="007A12DB" w:rsidRPr="006545E4">
              <w:rPr>
                <w:rFonts w:ascii="Arial" w:hAnsi="Arial" w:cs="Arial"/>
                <w:sz w:val="20"/>
                <w:szCs w:val="20"/>
                <w:lang w:val="en-US"/>
              </w:rPr>
              <w:t xml:space="preserve"> and </w:t>
            </w:r>
            <w:r w:rsidR="007A12DB" w:rsidRPr="006545E4">
              <w:rPr>
                <w:rFonts w:ascii="Arial" w:hAnsi="Arial" w:cs="Arial"/>
                <w:sz w:val="20"/>
                <w:szCs w:val="20"/>
              </w:rPr>
              <w:t xml:space="preserve">psychometrics, </w:t>
            </w:r>
            <w:r w:rsidR="007A12DB" w:rsidRPr="006545E4">
              <w:rPr>
                <w:rFonts w:ascii="Arial" w:hAnsi="Arial" w:cs="Arial"/>
                <w:sz w:val="20"/>
                <w:szCs w:val="20"/>
                <w:lang w:val="en-US"/>
              </w:rPr>
              <w:t xml:space="preserve">the differences and issues related to </w:t>
            </w:r>
            <w:r w:rsidR="007A12DB" w:rsidRPr="006545E4">
              <w:rPr>
                <w:rFonts w:ascii="Arial" w:hAnsi="Arial" w:cs="Arial"/>
                <w:sz w:val="20"/>
                <w:szCs w:val="20"/>
              </w:rPr>
              <w:t>subjective and objective data</w:t>
            </w:r>
            <w:r w:rsidR="007A12DB" w:rsidRPr="006545E4">
              <w:rPr>
                <w:rFonts w:ascii="Arial" w:hAnsi="Arial" w:cs="Arial"/>
                <w:sz w:val="20"/>
                <w:szCs w:val="20"/>
                <w:lang w:val="en-US"/>
              </w:rPr>
              <w:t xml:space="preserve"> as well as </w:t>
            </w:r>
            <w:r w:rsidR="007A12DB" w:rsidRPr="006545E4">
              <w:rPr>
                <w:rFonts w:ascii="Arial" w:hAnsi="Arial" w:cs="Arial"/>
                <w:sz w:val="20"/>
                <w:szCs w:val="20"/>
              </w:rPr>
              <w:t>validity</w:t>
            </w:r>
            <w:r w:rsidR="007A12DB" w:rsidRPr="006545E4">
              <w:rPr>
                <w:rFonts w:ascii="Arial" w:hAnsi="Arial" w:cs="Arial"/>
                <w:sz w:val="20"/>
                <w:szCs w:val="20"/>
                <w:lang w:val="en-US"/>
              </w:rPr>
              <w:t xml:space="preserve"> and</w:t>
            </w:r>
            <w:r w:rsidR="007A12DB" w:rsidRPr="006545E4">
              <w:rPr>
                <w:rFonts w:ascii="Arial" w:hAnsi="Arial" w:cs="Arial"/>
                <w:sz w:val="20"/>
                <w:szCs w:val="20"/>
              </w:rPr>
              <w:t xml:space="preserve"> reliability.</w:t>
            </w:r>
          </w:p>
          <w:p w14:paraId="6087C485" w14:textId="7E98F4FF" w:rsidR="00261640" w:rsidRPr="006545E4" w:rsidRDefault="005F605A" w:rsidP="001E2002">
            <w:pPr>
              <w:spacing w:before="120"/>
              <w:rPr>
                <w:rFonts w:ascii="Arial" w:hAnsi="Arial" w:cs="Arial"/>
                <w:sz w:val="20"/>
                <w:szCs w:val="20"/>
              </w:rPr>
            </w:pPr>
            <w:r>
              <w:rPr>
                <w:rFonts w:ascii="Arial" w:hAnsi="Arial" w:cs="Arial"/>
                <w:b/>
                <w:bCs/>
                <w:color w:val="202124"/>
                <w:sz w:val="20"/>
                <w:szCs w:val="20"/>
                <w:shd w:val="clear" w:color="auto" w:fill="FFFFFF"/>
                <w:lang w:val="en-US"/>
              </w:rPr>
              <w:t>SDG 3</w:t>
            </w:r>
          </w:p>
        </w:tc>
      </w:tr>
      <w:tr w:rsidR="007A12DB" w:rsidRPr="007A12DB" w14:paraId="45C5BAFC"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75FFF192" w14:textId="5892080F" w:rsidR="007A12DB" w:rsidRPr="00E335BB" w:rsidRDefault="007A12DB" w:rsidP="00C640FC">
            <w:pPr>
              <w:rPr>
                <w:rFonts w:ascii="Arial" w:hAnsi="Arial" w:cs="Arial"/>
                <w:sz w:val="20"/>
                <w:szCs w:val="20"/>
              </w:rPr>
            </w:pPr>
            <w:r w:rsidRPr="00E335BB">
              <w:rPr>
                <w:rFonts w:ascii="Arial" w:hAnsi="Arial" w:cs="Arial"/>
                <w:sz w:val="20"/>
                <w:szCs w:val="20"/>
              </w:rPr>
              <w:lastRenderedPageBreak/>
              <w:t>1.4 Anxiety disorders and fear-related disorders</w:t>
            </w:r>
          </w:p>
          <w:p w14:paraId="5B175C4A" w14:textId="754C0E8C" w:rsidR="007A12DB" w:rsidRDefault="007A12DB" w:rsidP="00C640FC">
            <w:pPr>
              <w:spacing w:before="120"/>
              <w:rPr>
                <w:rFonts w:ascii="Arial" w:hAnsi="Arial" w:cs="Arial"/>
                <w:i/>
                <w:sz w:val="20"/>
                <w:szCs w:val="20"/>
              </w:rPr>
            </w:pPr>
            <w:r w:rsidRPr="007A12DB">
              <w:rPr>
                <w:rFonts w:ascii="Arial" w:hAnsi="Arial" w:cs="Arial"/>
                <w:sz w:val="20"/>
                <w:szCs w:val="20"/>
              </w:rPr>
              <w:t>1.4.2 Explanations of fear-related disorders</w:t>
            </w:r>
          </w:p>
          <w:p w14:paraId="03FBE4A6" w14:textId="77777777" w:rsidR="007B15E7" w:rsidRPr="007A12DB" w:rsidRDefault="007B15E7" w:rsidP="00C640FC">
            <w:pPr>
              <w:spacing w:before="120"/>
              <w:rPr>
                <w:rFonts w:ascii="Arial" w:hAnsi="Arial" w:cs="Arial"/>
                <w:b/>
                <w:color w:val="E21951"/>
                <w:sz w:val="20"/>
                <w:szCs w:val="20"/>
                <w:lang w:val="en-US"/>
              </w:rPr>
            </w:pPr>
            <w:r w:rsidRPr="007A12DB">
              <w:rPr>
                <w:rFonts w:ascii="Arial" w:hAnsi="Arial" w:cs="Arial"/>
                <w:b/>
                <w:color w:val="E21951"/>
                <w:sz w:val="20"/>
                <w:szCs w:val="20"/>
                <w:lang w:val="en-US"/>
              </w:rPr>
              <w:t>KC1</w:t>
            </w:r>
          </w:p>
          <w:p w14:paraId="717F6B86" w14:textId="77777777" w:rsidR="007B15E7" w:rsidRPr="007A12DB" w:rsidRDefault="007B15E7"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404CEEDD" w14:textId="77777777" w:rsidR="007B15E7" w:rsidRPr="007A12DB" w:rsidRDefault="007B15E7"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76E368FE" w14:textId="0D989C78" w:rsidR="007B15E7" w:rsidRPr="007A12DB" w:rsidRDefault="007B15E7" w:rsidP="00C640FC">
            <w:pPr>
              <w:spacing w:before="120"/>
              <w:rPr>
                <w:rFonts w:ascii="Arial" w:hAnsi="Arial" w:cs="Arial"/>
                <w:i/>
                <w:sz w:val="20"/>
                <w:szCs w:val="20"/>
              </w:rPr>
            </w:pPr>
            <w:r w:rsidRPr="007A12DB">
              <w:rPr>
                <w:rFonts w:ascii="Arial" w:hAnsi="Arial" w:cs="Arial"/>
                <w:b/>
                <w:color w:val="E21951"/>
                <w:sz w:val="20"/>
                <w:szCs w:val="20"/>
              </w:rPr>
              <w:lastRenderedPageBreak/>
              <w:t>KC5</w:t>
            </w:r>
          </w:p>
        </w:tc>
        <w:tc>
          <w:tcPr>
            <w:tcW w:w="2268" w:type="dxa"/>
            <w:tcBorders>
              <w:top w:val="single" w:sz="4" w:space="0" w:color="E21951"/>
              <w:left w:val="single" w:sz="4" w:space="0" w:color="E21951"/>
              <w:bottom w:val="single" w:sz="4" w:space="0" w:color="E21951"/>
              <w:right w:val="single" w:sz="4" w:space="0" w:color="E21951"/>
            </w:tcBorders>
          </w:tcPr>
          <w:p w14:paraId="0D3FDB54" w14:textId="77777777" w:rsidR="007A12DB" w:rsidRPr="007A12DB" w:rsidRDefault="007A12DB" w:rsidP="007A12DB">
            <w:pPr>
              <w:rPr>
                <w:rFonts w:ascii="Arial" w:hAnsi="Arial" w:cs="Arial"/>
                <w:sz w:val="20"/>
                <w:szCs w:val="20"/>
              </w:rPr>
            </w:pPr>
            <w:r w:rsidRPr="007A12DB">
              <w:rPr>
                <w:rFonts w:ascii="Arial" w:hAnsi="Arial" w:cs="Arial"/>
                <w:sz w:val="20"/>
                <w:szCs w:val="20"/>
              </w:rPr>
              <w:lastRenderedPageBreak/>
              <w:t>Learners can describe and explain explanations of anxiety and fear related disorders and can describe, explain and evaluate supporting research in this area.</w:t>
            </w:r>
          </w:p>
        </w:tc>
        <w:tc>
          <w:tcPr>
            <w:tcW w:w="10200" w:type="dxa"/>
            <w:tcBorders>
              <w:top w:val="single" w:sz="4" w:space="0" w:color="E21951"/>
              <w:left w:val="single" w:sz="4" w:space="0" w:color="E21951"/>
              <w:bottom w:val="single" w:sz="4" w:space="0" w:color="E21951"/>
              <w:right w:val="single" w:sz="4" w:space="0" w:color="E21951"/>
            </w:tcBorders>
          </w:tcPr>
          <w:p w14:paraId="65CDCD27" w14:textId="5DC4B285" w:rsidR="007A12DB" w:rsidRPr="006545E4" w:rsidRDefault="007A12DB" w:rsidP="000F53A7">
            <w:pPr>
              <w:autoSpaceDE w:val="0"/>
              <w:autoSpaceDN w:val="0"/>
              <w:adjustRightInd w:val="0"/>
              <w:spacing w:after="120"/>
              <w:rPr>
                <w:rFonts w:ascii="Arial" w:hAnsi="Arial" w:cs="Arial"/>
                <w:color w:val="000000"/>
                <w:sz w:val="20"/>
                <w:szCs w:val="20"/>
                <w:lang w:val="en-US"/>
              </w:rPr>
            </w:pPr>
            <w:r w:rsidRPr="006545E4">
              <w:rPr>
                <w:rFonts w:ascii="Arial" w:hAnsi="Arial" w:cs="Arial"/>
                <w:color w:val="000000"/>
                <w:sz w:val="20"/>
                <w:szCs w:val="20"/>
                <w:lang w:val="en-US"/>
              </w:rPr>
              <w:t>Learner presentation(s) on different explanations of anxiety disorders and fear related disorders (as appropriate) are shared and peer assessed.</w:t>
            </w:r>
            <w:r w:rsidR="007B15E7" w:rsidRPr="006545E4">
              <w:rPr>
                <w:rFonts w:ascii="Arial" w:hAnsi="Arial" w:cs="Arial"/>
                <w:b/>
                <w:bCs/>
                <w:color w:val="000000"/>
                <w:sz w:val="20"/>
                <w:szCs w:val="20"/>
                <w:lang w:val="en-US"/>
              </w:rPr>
              <w:t xml:space="preserve"> (I)</w:t>
            </w:r>
          </w:p>
          <w:p w14:paraId="09B41795" w14:textId="28BF7733" w:rsidR="007A12DB" w:rsidRPr="006545E4" w:rsidRDefault="007A12DB" w:rsidP="000F53A7">
            <w:pPr>
              <w:spacing w:before="120" w:after="120"/>
              <w:rPr>
                <w:rFonts w:ascii="Arial" w:hAnsi="Arial" w:cs="Arial"/>
                <w:sz w:val="20"/>
                <w:szCs w:val="20"/>
                <w:lang w:val="en-US"/>
              </w:rPr>
            </w:pPr>
            <w:r w:rsidRPr="006545E4">
              <w:rPr>
                <w:rFonts w:ascii="Arial" w:hAnsi="Arial" w:cs="Arial"/>
                <w:sz w:val="20"/>
                <w:szCs w:val="20"/>
              </w:rPr>
              <w:t>Show the</w:t>
            </w:r>
            <w:r w:rsidRPr="006545E4">
              <w:rPr>
                <w:rFonts w:ascii="Arial" w:hAnsi="Arial" w:cs="Arial"/>
                <w:sz w:val="20"/>
                <w:szCs w:val="20"/>
                <w:lang w:val="en-US"/>
              </w:rPr>
              <w:t xml:space="preserve"> presentation available at</w:t>
            </w:r>
            <w:r w:rsidR="00957459">
              <w:rPr>
                <w:rFonts w:ascii="Arial" w:hAnsi="Arial" w:cs="Arial"/>
                <w:sz w:val="20"/>
                <w:szCs w:val="20"/>
                <w:lang w:val="en-US"/>
              </w:rPr>
              <w:t>:</w:t>
            </w:r>
            <w:r w:rsidRPr="006545E4">
              <w:rPr>
                <w:rFonts w:ascii="Arial" w:hAnsi="Arial" w:cs="Arial"/>
                <w:sz w:val="20"/>
                <w:szCs w:val="20"/>
                <w:lang w:val="en-US"/>
              </w:rPr>
              <w:t xml:space="preserve"> </w:t>
            </w:r>
            <w:hyperlink r:id="rId239" w:history="1">
              <w:r w:rsidR="000F53A7" w:rsidRPr="000F53A7">
                <w:rPr>
                  <w:rStyle w:val="Hyperlink"/>
                  <w:rFonts w:ascii="Arial" w:hAnsi="Arial" w:cs="Arial"/>
                  <w:color w:val="4B4B4B"/>
                  <w:sz w:val="20"/>
                  <w:szCs w:val="20"/>
                  <w:lang w:val="en-US"/>
                </w:rPr>
                <w:t>www.psychlotron.org.uk/resources/abnormal/A2_AQA_abnormal_phobiasgenetic.ppt</w:t>
              </w:r>
            </w:hyperlink>
            <w:r w:rsidRPr="006545E4">
              <w:rPr>
                <w:rFonts w:ascii="Arial" w:hAnsi="Arial" w:cs="Arial"/>
                <w:sz w:val="20"/>
                <w:szCs w:val="20"/>
                <w:lang w:val="en-US"/>
              </w:rPr>
              <w:t xml:space="preserve"> </w:t>
            </w:r>
            <w:r w:rsidRPr="006545E4">
              <w:rPr>
                <w:rFonts w:ascii="Arial" w:hAnsi="Arial" w:cs="Arial"/>
                <w:sz w:val="20"/>
                <w:szCs w:val="20"/>
              </w:rPr>
              <w:t>on the biological models (both genetic and biochemical) of phobias.</w:t>
            </w:r>
          </w:p>
          <w:p w14:paraId="672BBBC3" w14:textId="599D51E2" w:rsidR="007A12DB" w:rsidRPr="006545E4" w:rsidRDefault="007A12DB" w:rsidP="000F53A7">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sz w:val="20"/>
                <w:szCs w:val="20"/>
                <w:lang w:val="en-US"/>
              </w:rPr>
              <w:t xml:space="preserve">Extension </w:t>
            </w:r>
            <w:r w:rsidR="003F517D" w:rsidRPr="006545E4">
              <w:rPr>
                <w:rFonts w:ascii="Arial" w:hAnsi="Arial" w:cs="Arial"/>
                <w:b/>
                <w:bCs/>
                <w:color w:val="000000"/>
                <w:sz w:val="20"/>
                <w:szCs w:val="20"/>
                <w:lang w:val="en-US"/>
              </w:rPr>
              <w:t>a</w:t>
            </w:r>
            <w:r w:rsidRPr="006545E4">
              <w:rPr>
                <w:rFonts w:ascii="Arial" w:hAnsi="Arial" w:cs="Arial"/>
                <w:b/>
                <w:bCs/>
                <w:color w:val="000000"/>
                <w:sz w:val="20"/>
                <w:szCs w:val="20"/>
                <w:lang w:val="en-US"/>
              </w:rPr>
              <w:t xml:space="preserve">ctivity: </w:t>
            </w:r>
            <w:r w:rsidR="000F53A7">
              <w:rPr>
                <w:rFonts w:ascii="Arial" w:hAnsi="Arial" w:cs="Arial"/>
                <w:color w:val="000000"/>
                <w:sz w:val="20"/>
                <w:szCs w:val="20"/>
                <w:lang w:val="en-US"/>
              </w:rPr>
              <w:t>l</w:t>
            </w:r>
            <w:r w:rsidR="003F517D" w:rsidRPr="006545E4">
              <w:rPr>
                <w:rFonts w:ascii="Arial" w:hAnsi="Arial" w:cs="Arial"/>
                <w:color w:val="000000"/>
                <w:sz w:val="20"/>
                <w:szCs w:val="20"/>
                <w:lang w:val="en-US"/>
              </w:rPr>
              <w:t>earners</w:t>
            </w:r>
            <w:r w:rsidRPr="006545E4">
              <w:rPr>
                <w:rFonts w:ascii="Arial" w:hAnsi="Arial" w:cs="Arial"/>
                <w:color w:val="000000"/>
                <w:sz w:val="20"/>
                <w:szCs w:val="20"/>
                <w:lang w:val="en-US"/>
              </w:rPr>
              <w:t xml:space="preserve"> consider how they might investigate whether anxiety disorders and fear related disorders have a biological explanation based on their previous knowledge and design a study. </w:t>
            </w:r>
            <w:r w:rsidR="00A36928">
              <w:rPr>
                <w:rFonts w:ascii="Arial" w:hAnsi="Arial" w:cs="Arial"/>
                <w:color w:val="000000"/>
                <w:sz w:val="20"/>
                <w:szCs w:val="20"/>
                <w:lang w:val="en-US"/>
              </w:rPr>
              <w:t>L</w:t>
            </w:r>
            <w:r w:rsidRPr="006545E4">
              <w:rPr>
                <w:rFonts w:ascii="Arial" w:hAnsi="Arial" w:cs="Arial"/>
                <w:color w:val="000000"/>
                <w:sz w:val="20"/>
                <w:szCs w:val="20"/>
                <w:lang w:val="en-US"/>
              </w:rPr>
              <w:t>earners consider which they thought was the most effective study and why.</w:t>
            </w:r>
          </w:p>
          <w:p w14:paraId="0A6300A6" w14:textId="544CB937" w:rsidR="007A12DB" w:rsidRPr="006545E4" w:rsidRDefault="007A12DB" w:rsidP="000F53A7">
            <w:pPr>
              <w:autoSpaceDE w:val="0"/>
              <w:autoSpaceDN w:val="0"/>
              <w:adjustRightInd w:val="0"/>
              <w:spacing w:before="120" w:after="120"/>
              <w:rPr>
                <w:rFonts w:ascii="Arial" w:hAnsi="Arial" w:cs="Arial"/>
                <w:color w:val="4A4A4A"/>
                <w:sz w:val="20"/>
                <w:szCs w:val="20"/>
                <w:u w:val="single"/>
                <w:lang w:val="en-US"/>
              </w:rPr>
            </w:pPr>
            <w:r w:rsidRPr="006545E4">
              <w:rPr>
                <w:rFonts w:ascii="Arial" w:hAnsi="Arial" w:cs="Arial"/>
                <w:color w:val="000000"/>
                <w:sz w:val="20"/>
                <w:szCs w:val="20"/>
                <w:lang w:val="en-US"/>
              </w:rPr>
              <w:lastRenderedPageBreak/>
              <w:t>Learners look up a summary of Ost’s findings (</w:t>
            </w:r>
            <w:hyperlink r:id="rId240" w:history="1">
              <w:r w:rsidR="000F53A7" w:rsidRPr="000F53A7">
                <w:rPr>
                  <w:rStyle w:val="Hyperlink"/>
                  <w:rFonts w:ascii="Arial" w:hAnsi="Arial" w:cs="Arial"/>
                  <w:color w:val="4B4B4B"/>
                  <w:sz w:val="20"/>
                  <w:szCs w:val="20"/>
                  <w:lang w:val="en-US"/>
                </w:rPr>
                <w:t>www.psychtutor.weebly.com/anxiety-disorders-phobias.html</w:t>
              </w:r>
            </w:hyperlink>
            <w:r w:rsidRPr="006545E4">
              <w:rPr>
                <w:rFonts w:ascii="Arial" w:hAnsi="Arial" w:cs="Arial"/>
                <w:color w:val="000000"/>
                <w:sz w:val="20"/>
                <w:szCs w:val="20"/>
                <w:lang w:val="en-US"/>
              </w:rPr>
              <w:t>) about the genetic causes of blood-injury phobias or the original abstract can be accessed at</w:t>
            </w:r>
            <w:r w:rsidR="00957459">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241" w:history="1">
              <w:r w:rsidRPr="000F53A7">
                <w:rPr>
                  <w:rFonts w:ascii="Arial" w:hAnsi="Arial" w:cs="Arial"/>
                  <w:color w:val="4B4B4B"/>
                  <w:sz w:val="20"/>
                  <w:szCs w:val="20"/>
                  <w:u w:val="single"/>
                  <w:lang w:val="en-US"/>
                </w:rPr>
                <w:t>https://pubmed.ncbi.nlm.nih.gov/1537975/</w:t>
              </w:r>
            </w:hyperlink>
            <w:r w:rsidRPr="006545E4">
              <w:rPr>
                <w:rFonts w:ascii="Arial" w:hAnsi="Arial" w:cs="Arial"/>
                <w:color w:val="000000"/>
                <w:sz w:val="20"/>
                <w:szCs w:val="20"/>
                <w:lang w:val="en-US"/>
              </w:rPr>
              <w:t xml:space="preserve"> </w:t>
            </w:r>
            <w:r w:rsidRPr="006545E4">
              <w:rPr>
                <w:rFonts w:ascii="Arial" w:hAnsi="Arial" w:cs="Arial"/>
                <w:color w:val="000000" w:themeColor="text1"/>
                <w:sz w:val="20"/>
                <w:szCs w:val="20"/>
                <w:lang w:val="en-US"/>
              </w:rPr>
              <w:t>and ask them to capture the essential elements of aim, sample, method, data collection tools, results and conclusions.</w:t>
            </w:r>
          </w:p>
          <w:p w14:paraId="4C8EB81C" w14:textId="77777777" w:rsidR="007A12DB" w:rsidRPr="006545E4" w:rsidRDefault="007A12DB" w:rsidP="000F53A7">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Learners consider the strengths and weaknesses of adopting the biological approach to explain anxiety disorders and fear related disorders and use the detail from Ost’s study to illustrate their points.</w:t>
            </w:r>
          </w:p>
          <w:p w14:paraId="3A29760C" w14:textId="1E6A5D15" w:rsidR="007A12DB" w:rsidRPr="006545E4" w:rsidRDefault="007A12DB" w:rsidP="000F53A7">
            <w:pPr>
              <w:spacing w:before="120" w:after="120"/>
              <w:rPr>
                <w:rFonts w:ascii="Arial" w:hAnsi="Arial" w:cs="Arial"/>
                <w:sz w:val="20"/>
                <w:szCs w:val="20"/>
                <w:lang w:val="en-US"/>
              </w:rPr>
            </w:pPr>
            <w:r w:rsidRPr="006545E4">
              <w:rPr>
                <w:rFonts w:ascii="Arial" w:hAnsi="Arial" w:cs="Arial"/>
                <w:sz w:val="20"/>
                <w:szCs w:val="20"/>
              </w:rPr>
              <w:t xml:space="preserve">Display a </w:t>
            </w:r>
            <w:r w:rsidRPr="006545E4">
              <w:rPr>
                <w:rFonts w:ascii="Arial" w:hAnsi="Arial" w:cs="Arial"/>
                <w:sz w:val="20"/>
                <w:szCs w:val="20"/>
                <w:lang w:val="en-US"/>
              </w:rPr>
              <w:t>poster/flow chart from</w:t>
            </w:r>
            <w:r w:rsidR="00957459">
              <w:rPr>
                <w:rFonts w:ascii="Arial" w:hAnsi="Arial" w:cs="Arial"/>
                <w:sz w:val="20"/>
                <w:szCs w:val="20"/>
                <w:lang w:val="en-US"/>
              </w:rPr>
              <w:t>:</w:t>
            </w:r>
            <w:r w:rsidRPr="006545E4">
              <w:rPr>
                <w:rFonts w:ascii="Arial" w:hAnsi="Arial" w:cs="Arial"/>
                <w:sz w:val="20"/>
                <w:szCs w:val="20"/>
                <w:lang w:val="en-US"/>
              </w:rPr>
              <w:t xml:space="preserve"> </w:t>
            </w:r>
            <w:hyperlink r:id="rId242" w:history="1">
              <w:r w:rsidR="000F53A7" w:rsidRPr="000F53A7">
                <w:rPr>
                  <w:rStyle w:val="Hyperlink"/>
                  <w:rFonts w:ascii="Arial" w:hAnsi="Arial" w:cs="Arial"/>
                  <w:color w:val="4B4B4B"/>
                  <w:sz w:val="20"/>
                  <w:szCs w:val="20"/>
                  <w:lang w:val="en-US"/>
                </w:rPr>
                <w:t>www.psychlotron.org.uk/newResources/atypical/AS_AQB_anxiety_PhobiaBehaviourist_AdvanceOrganiser.pdf</w:t>
              </w:r>
            </w:hyperlink>
            <w:r w:rsidRPr="000F53A7">
              <w:rPr>
                <w:rFonts w:ascii="Arial" w:hAnsi="Arial" w:cs="Arial"/>
                <w:color w:val="4B4B4B"/>
                <w:sz w:val="20"/>
                <w:szCs w:val="20"/>
                <w:lang w:val="en-US"/>
              </w:rPr>
              <w:t xml:space="preserve"> </w:t>
            </w:r>
            <w:r w:rsidRPr="006545E4">
              <w:rPr>
                <w:rFonts w:ascii="Arial" w:hAnsi="Arial" w:cs="Arial"/>
                <w:sz w:val="20"/>
                <w:szCs w:val="20"/>
              </w:rPr>
              <w:t>of the behaviourist approach to phobias</w:t>
            </w:r>
            <w:r w:rsidRPr="006545E4">
              <w:rPr>
                <w:rFonts w:ascii="Arial" w:hAnsi="Arial" w:cs="Arial"/>
                <w:sz w:val="20"/>
                <w:szCs w:val="20"/>
                <w:lang w:val="en-US"/>
              </w:rPr>
              <w:t xml:space="preserve"> and use to check understanding</w:t>
            </w:r>
            <w:r w:rsidRPr="006545E4">
              <w:rPr>
                <w:rFonts w:ascii="Arial" w:hAnsi="Arial" w:cs="Arial"/>
                <w:sz w:val="20"/>
                <w:szCs w:val="20"/>
              </w:rPr>
              <w:t>.</w:t>
            </w:r>
          </w:p>
          <w:p w14:paraId="6B2C9BEA" w14:textId="7181A9E5" w:rsidR="007A12DB" w:rsidRPr="006545E4" w:rsidRDefault="007A12DB" w:rsidP="000F53A7">
            <w:pPr>
              <w:spacing w:before="120" w:after="120"/>
              <w:rPr>
                <w:rFonts w:ascii="Arial" w:hAnsi="Arial" w:cs="Arial"/>
                <w:sz w:val="20"/>
                <w:szCs w:val="20"/>
              </w:rPr>
            </w:pPr>
            <w:r w:rsidRPr="006545E4">
              <w:rPr>
                <w:rFonts w:ascii="Arial" w:hAnsi="Arial" w:cs="Arial"/>
                <w:sz w:val="20"/>
                <w:szCs w:val="20"/>
              </w:rPr>
              <w:t xml:space="preserve">Learners consider and complete a </w:t>
            </w:r>
            <w:r w:rsidRPr="006545E4">
              <w:rPr>
                <w:rFonts w:ascii="Arial" w:hAnsi="Arial" w:cs="Arial"/>
                <w:sz w:val="20"/>
                <w:szCs w:val="20"/>
                <w:lang w:val="en-US"/>
              </w:rPr>
              <w:t>worksheet at</w:t>
            </w:r>
            <w:r w:rsidR="00957459">
              <w:rPr>
                <w:rFonts w:ascii="Arial" w:hAnsi="Arial" w:cs="Arial"/>
                <w:sz w:val="20"/>
                <w:szCs w:val="20"/>
                <w:lang w:val="en-US"/>
              </w:rPr>
              <w:t>:</w:t>
            </w:r>
            <w:r w:rsidRPr="006545E4">
              <w:rPr>
                <w:rFonts w:ascii="Arial" w:hAnsi="Arial" w:cs="Arial"/>
                <w:sz w:val="20"/>
                <w:szCs w:val="20"/>
                <w:lang w:val="en-US"/>
              </w:rPr>
              <w:t xml:space="preserve"> </w:t>
            </w:r>
            <w:hyperlink r:id="rId243" w:history="1">
              <w:r w:rsidR="000F53A7" w:rsidRPr="000F53A7">
                <w:rPr>
                  <w:rStyle w:val="Hyperlink"/>
                  <w:rFonts w:ascii="Arial" w:hAnsi="Arial" w:cs="Arial"/>
                  <w:color w:val="4B4B4B"/>
                  <w:sz w:val="20"/>
                  <w:szCs w:val="20"/>
                  <w:lang w:val="en-US"/>
                </w:rPr>
                <w:t>www.psychlotron.org.uk/newResources/atypical/AS_AQB_anxiety_behExplanationsAnalysis.pdf</w:t>
              </w:r>
            </w:hyperlink>
            <w:r w:rsidRPr="000F53A7">
              <w:rPr>
                <w:rFonts w:ascii="Arial" w:hAnsi="Arial" w:cs="Arial"/>
                <w:color w:val="4B4B4B"/>
                <w:sz w:val="20"/>
                <w:szCs w:val="20"/>
                <w:lang w:val="en-US"/>
              </w:rPr>
              <w:t xml:space="preserve"> </w:t>
            </w:r>
            <w:r w:rsidRPr="006545E4">
              <w:rPr>
                <w:rFonts w:ascii="Arial" w:hAnsi="Arial" w:cs="Arial"/>
                <w:sz w:val="20"/>
                <w:szCs w:val="20"/>
              </w:rPr>
              <w:t>on different types of learning explaining anxiety disorders and fear related disorders</w:t>
            </w:r>
            <w:r w:rsidRPr="006545E4">
              <w:rPr>
                <w:rFonts w:ascii="Arial" w:hAnsi="Arial" w:cs="Arial"/>
                <w:sz w:val="20"/>
                <w:szCs w:val="20"/>
                <w:lang w:val="en-US"/>
              </w:rPr>
              <w:t>.</w:t>
            </w:r>
            <w:r w:rsidR="007B15E7" w:rsidRPr="006545E4">
              <w:rPr>
                <w:rFonts w:ascii="Arial" w:hAnsi="Arial" w:cs="Arial"/>
                <w:b/>
                <w:bCs/>
                <w:sz w:val="20"/>
                <w:szCs w:val="20"/>
              </w:rPr>
              <w:t xml:space="preserve"> (F)</w:t>
            </w:r>
          </w:p>
          <w:p w14:paraId="55D3BCD1" w14:textId="165FAA09" w:rsidR="007A12DB" w:rsidRPr="000F53A7" w:rsidRDefault="007A12DB" w:rsidP="000F53A7">
            <w:pPr>
              <w:autoSpaceDE w:val="0"/>
              <w:autoSpaceDN w:val="0"/>
              <w:adjustRightInd w:val="0"/>
              <w:spacing w:before="120" w:after="120"/>
              <w:rPr>
                <w:rFonts w:ascii="Arial" w:hAnsi="Arial" w:cs="Arial"/>
                <w:color w:val="4B4B4B"/>
                <w:sz w:val="20"/>
                <w:szCs w:val="20"/>
                <w:lang w:val="en-US"/>
              </w:rPr>
            </w:pPr>
            <w:r w:rsidRPr="006545E4">
              <w:rPr>
                <w:rFonts w:ascii="Arial" w:hAnsi="Arial" w:cs="Arial"/>
                <w:color w:val="000000"/>
                <w:sz w:val="20"/>
                <w:szCs w:val="20"/>
                <w:lang w:val="en-US"/>
              </w:rPr>
              <w:t>Share a video on Watson’s study of Little Albert accessible at</w:t>
            </w:r>
            <w:r w:rsidR="00957459">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244" w:history="1">
              <w:r w:rsidR="00B221AA" w:rsidRPr="000F53A7">
                <w:rPr>
                  <w:rFonts w:ascii="Arial" w:hAnsi="Arial" w:cs="Arial"/>
                  <w:color w:val="4B4B4B"/>
                  <w:sz w:val="20"/>
                  <w:szCs w:val="20"/>
                  <w:u w:val="single"/>
                  <w:lang w:val="en-US"/>
                </w:rPr>
                <w:t>www.</w:t>
              </w:r>
              <w:r w:rsidRPr="000F53A7">
                <w:rPr>
                  <w:rFonts w:ascii="Arial" w:hAnsi="Arial" w:cs="Arial"/>
                  <w:color w:val="4B4B4B"/>
                  <w:sz w:val="20"/>
                  <w:szCs w:val="20"/>
                  <w:u w:val="single"/>
                  <w:lang w:val="en-US"/>
                </w:rPr>
                <w:t>youtube.com/watch?v=9hBfnXACsOI</w:t>
              </w:r>
            </w:hyperlink>
          </w:p>
          <w:p w14:paraId="02D5FE0B" w14:textId="5CA802D8" w:rsidR="007A12DB" w:rsidRPr="006545E4" w:rsidRDefault="007A12DB" w:rsidP="000F53A7">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sz w:val="20"/>
                <w:szCs w:val="20"/>
                <w:lang w:val="en-US"/>
              </w:rPr>
              <w:t xml:space="preserve">Extension </w:t>
            </w:r>
            <w:r w:rsidR="00A44F37" w:rsidRPr="006545E4">
              <w:rPr>
                <w:rFonts w:ascii="Arial" w:hAnsi="Arial" w:cs="Arial"/>
                <w:b/>
                <w:bCs/>
                <w:color w:val="000000"/>
                <w:sz w:val="20"/>
                <w:szCs w:val="20"/>
                <w:lang w:val="en-US"/>
              </w:rPr>
              <w:t>a</w:t>
            </w:r>
            <w:r w:rsidRPr="006545E4">
              <w:rPr>
                <w:rFonts w:ascii="Arial" w:hAnsi="Arial" w:cs="Arial"/>
                <w:b/>
                <w:bCs/>
                <w:color w:val="000000"/>
                <w:sz w:val="20"/>
                <w:szCs w:val="20"/>
                <w:lang w:val="en-US"/>
              </w:rPr>
              <w:t>ctivity:</w:t>
            </w:r>
            <w:r w:rsidRPr="006545E4">
              <w:rPr>
                <w:rFonts w:ascii="Arial" w:hAnsi="Arial" w:cs="Arial"/>
                <w:color w:val="000000"/>
                <w:sz w:val="20"/>
                <w:szCs w:val="20"/>
                <w:lang w:val="en-US"/>
              </w:rPr>
              <w:t xml:space="preserve"> </w:t>
            </w:r>
            <w:r w:rsidR="000F53A7">
              <w:rPr>
                <w:rFonts w:ascii="Arial" w:hAnsi="Arial" w:cs="Arial"/>
                <w:color w:val="000000"/>
                <w:sz w:val="20"/>
                <w:szCs w:val="20"/>
                <w:lang w:val="en-US"/>
              </w:rPr>
              <w:t>l</w:t>
            </w:r>
            <w:r w:rsidRPr="006545E4">
              <w:rPr>
                <w:rFonts w:ascii="Arial" w:hAnsi="Arial" w:cs="Arial"/>
                <w:color w:val="000000"/>
                <w:sz w:val="20"/>
                <w:szCs w:val="20"/>
                <w:lang w:val="en-US"/>
              </w:rPr>
              <w:t>earners try and recall as much as they can about Watson’s study of Little Albert and relate the stages of creating the phobia to flow chart on display and the learning covered in the sheet.</w:t>
            </w:r>
          </w:p>
          <w:p w14:paraId="462D3820" w14:textId="6F0AC7D9" w:rsidR="007A12DB" w:rsidRPr="006545E4" w:rsidRDefault="007A12DB" w:rsidP="000F53A7">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Show a presentation from</w:t>
            </w:r>
            <w:r w:rsidR="00957459">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245" w:history="1">
              <w:r w:rsidRPr="000F53A7">
                <w:rPr>
                  <w:rFonts w:ascii="Arial" w:hAnsi="Arial" w:cs="Arial"/>
                  <w:color w:val="4B4B4B"/>
                  <w:sz w:val="20"/>
                  <w:szCs w:val="20"/>
                  <w:u w:val="single"/>
                  <w:lang w:val="en-US"/>
                </w:rPr>
                <w:t>https://docs.google.com/presentation/d/1hKG5_0ZA7JNSIF5X04fmAXhWeZll57CM/edit</w:t>
              </w:r>
            </w:hyperlink>
            <w:r w:rsidRPr="006545E4">
              <w:rPr>
                <w:rFonts w:ascii="Arial" w:hAnsi="Arial" w:cs="Arial"/>
                <w:color w:val="000000"/>
                <w:sz w:val="20"/>
                <w:szCs w:val="20"/>
                <w:lang w:val="en-US"/>
              </w:rPr>
              <w:t xml:space="preserve"> on how anxiety disorders and fear related disorders are learnt and reinforced through conditioning</w:t>
            </w:r>
            <w:r w:rsidR="00C4498F">
              <w:rPr>
                <w:rFonts w:ascii="Arial" w:hAnsi="Arial" w:cs="Arial"/>
                <w:color w:val="000000"/>
                <w:sz w:val="20"/>
                <w:szCs w:val="20"/>
                <w:lang w:val="en-US"/>
              </w:rPr>
              <w:t>.</w:t>
            </w:r>
          </w:p>
          <w:p w14:paraId="553A34BE" w14:textId="70F68199" w:rsidR="007A12DB" w:rsidRPr="006545E4" w:rsidRDefault="007A12DB" w:rsidP="000F53A7">
            <w:pPr>
              <w:spacing w:before="120" w:after="120"/>
              <w:rPr>
                <w:rFonts w:ascii="Arial" w:hAnsi="Arial" w:cs="Arial"/>
                <w:sz w:val="20"/>
                <w:szCs w:val="20"/>
              </w:rPr>
            </w:pPr>
            <w:r w:rsidRPr="006545E4">
              <w:rPr>
                <w:rFonts w:ascii="Arial" w:hAnsi="Arial" w:cs="Arial"/>
                <w:b/>
                <w:bCs/>
                <w:sz w:val="20"/>
                <w:szCs w:val="20"/>
              </w:rPr>
              <w:t xml:space="preserve">Extension </w:t>
            </w:r>
            <w:r w:rsidR="00A44F37"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0F53A7">
              <w:rPr>
                <w:rFonts w:ascii="Arial" w:hAnsi="Arial" w:cs="Arial"/>
                <w:sz w:val="20"/>
                <w:szCs w:val="20"/>
              </w:rPr>
              <w:t>l</w:t>
            </w:r>
            <w:r w:rsidRPr="006545E4">
              <w:rPr>
                <w:rFonts w:ascii="Arial" w:hAnsi="Arial" w:cs="Arial"/>
                <w:sz w:val="20"/>
                <w:szCs w:val="20"/>
              </w:rPr>
              <w:t xml:space="preserve">earners explain all phobias </w:t>
            </w:r>
            <w:r w:rsidR="008E7857">
              <w:rPr>
                <w:rFonts w:ascii="Arial" w:hAnsi="Arial" w:cs="Arial"/>
                <w:sz w:val="20"/>
                <w:szCs w:val="20"/>
                <w:lang w:val="en-US"/>
              </w:rPr>
              <w:t xml:space="preserve">covered so far </w:t>
            </w:r>
            <w:r w:rsidRPr="006545E4">
              <w:rPr>
                <w:rFonts w:ascii="Arial" w:hAnsi="Arial" w:cs="Arial"/>
                <w:sz w:val="20"/>
                <w:szCs w:val="20"/>
              </w:rPr>
              <w:t>and generate a class discussion.</w:t>
            </w:r>
          </w:p>
          <w:p w14:paraId="4CEBF181" w14:textId="0BA1D2F6" w:rsidR="007A12DB" w:rsidRPr="006545E4" w:rsidRDefault="007A12DB" w:rsidP="000F53A7">
            <w:pPr>
              <w:spacing w:before="120" w:after="120"/>
              <w:rPr>
                <w:rFonts w:ascii="Arial" w:hAnsi="Arial" w:cs="Arial"/>
                <w:sz w:val="20"/>
                <w:szCs w:val="20"/>
              </w:rPr>
            </w:pPr>
            <w:r w:rsidRPr="006545E4">
              <w:rPr>
                <w:rFonts w:ascii="Arial" w:hAnsi="Arial" w:cs="Arial"/>
                <w:sz w:val="20"/>
                <w:szCs w:val="20"/>
              </w:rPr>
              <w:t>Share/display a flowchart at</w:t>
            </w:r>
            <w:r w:rsidR="00957459">
              <w:rPr>
                <w:rFonts w:ascii="Arial" w:hAnsi="Arial" w:cs="Arial"/>
                <w:sz w:val="20"/>
                <w:szCs w:val="20"/>
              </w:rPr>
              <w:t>:</w:t>
            </w:r>
            <w:r w:rsidRPr="006545E4">
              <w:rPr>
                <w:rFonts w:ascii="Arial" w:hAnsi="Arial" w:cs="Arial"/>
                <w:sz w:val="20"/>
                <w:szCs w:val="20"/>
              </w:rPr>
              <w:t xml:space="preserve"> </w:t>
            </w:r>
            <w:hyperlink r:id="rId246" w:history="1">
              <w:r w:rsidRPr="000F53A7">
                <w:rPr>
                  <w:rFonts w:ascii="Arial" w:hAnsi="Arial" w:cs="Arial"/>
                  <w:color w:val="4B4B4B"/>
                  <w:sz w:val="20"/>
                  <w:szCs w:val="20"/>
                  <w:u w:val="single"/>
                </w:rPr>
                <w:t>https://drive.google.com/file/d/18fXbscYLbs4qEmUfR_Z6EOnyg3EJEJbn/view</w:t>
              </w:r>
            </w:hyperlink>
            <w:r w:rsidRPr="000F53A7">
              <w:rPr>
                <w:rFonts w:ascii="Arial" w:hAnsi="Arial" w:cs="Arial"/>
                <w:color w:val="4B4B4B"/>
                <w:sz w:val="20"/>
                <w:szCs w:val="20"/>
              </w:rPr>
              <w:t xml:space="preserve"> </w:t>
            </w:r>
            <w:r w:rsidRPr="006545E4">
              <w:rPr>
                <w:rFonts w:ascii="Arial" w:hAnsi="Arial" w:cs="Arial"/>
                <w:sz w:val="20"/>
                <w:szCs w:val="20"/>
              </w:rPr>
              <w:t>outlining the formation and maintenance of anxiety disorders and fear related disorders from a psychodynamic perspective.</w:t>
            </w:r>
          </w:p>
          <w:p w14:paraId="23E4E287" w14:textId="5A26D60C" w:rsidR="007A12DB" w:rsidRPr="006545E4" w:rsidRDefault="003E7B2E" w:rsidP="000F53A7">
            <w:pPr>
              <w:spacing w:before="120" w:after="120"/>
              <w:rPr>
                <w:rFonts w:ascii="Arial" w:hAnsi="Arial" w:cs="Arial"/>
                <w:sz w:val="20"/>
                <w:szCs w:val="20"/>
              </w:rPr>
            </w:pPr>
            <w:r>
              <w:rPr>
                <w:rFonts w:ascii="Arial" w:hAnsi="Arial" w:cs="Arial"/>
                <w:sz w:val="20"/>
                <w:szCs w:val="20"/>
              </w:rPr>
              <w:t>L</w:t>
            </w:r>
            <w:r w:rsidR="007A12DB" w:rsidRPr="006545E4">
              <w:rPr>
                <w:rFonts w:ascii="Arial" w:hAnsi="Arial" w:cs="Arial"/>
                <w:sz w:val="20"/>
                <w:szCs w:val="20"/>
              </w:rPr>
              <w:t>earners work through the content at</w:t>
            </w:r>
            <w:r w:rsidR="00957459">
              <w:rPr>
                <w:rFonts w:ascii="Arial" w:hAnsi="Arial" w:cs="Arial"/>
                <w:sz w:val="20"/>
                <w:szCs w:val="20"/>
              </w:rPr>
              <w:t>:</w:t>
            </w:r>
            <w:r w:rsidR="007A12DB" w:rsidRPr="006545E4">
              <w:rPr>
                <w:rFonts w:ascii="Arial" w:hAnsi="Arial" w:cs="Arial"/>
                <w:sz w:val="20"/>
                <w:szCs w:val="20"/>
              </w:rPr>
              <w:t xml:space="preserve"> </w:t>
            </w:r>
            <w:hyperlink r:id="rId247" w:history="1">
              <w:r w:rsidR="000F53A7" w:rsidRPr="000F53A7">
                <w:rPr>
                  <w:rStyle w:val="Hyperlink"/>
                  <w:rFonts w:ascii="Arial" w:hAnsi="Arial" w:cs="Arial"/>
                  <w:color w:val="4B4B4B"/>
                  <w:sz w:val="20"/>
                  <w:szCs w:val="20"/>
                </w:rPr>
                <w:t>www.holah.karoo.net/freud.htm</w:t>
              </w:r>
            </w:hyperlink>
            <w:r w:rsidR="007A12DB" w:rsidRPr="006545E4">
              <w:rPr>
                <w:rFonts w:ascii="Arial" w:hAnsi="Arial" w:cs="Arial"/>
                <w:sz w:val="20"/>
                <w:szCs w:val="20"/>
              </w:rPr>
              <w:t xml:space="preserve"> </w:t>
            </w:r>
            <w:r w:rsidR="00C4498F">
              <w:rPr>
                <w:rFonts w:ascii="Arial" w:hAnsi="Arial" w:cs="Arial"/>
                <w:sz w:val="20"/>
                <w:szCs w:val="20"/>
                <w:lang w:val="en-US"/>
              </w:rPr>
              <w:t xml:space="preserve">on the case study of </w:t>
            </w:r>
            <w:r w:rsidR="000A38AA">
              <w:rPr>
                <w:rFonts w:ascii="Arial" w:hAnsi="Arial" w:cs="Arial"/>
                <w:sz w:val="20"/>
                <w:szCs w:val="20"/>
                <w:lang w:val="en-US"/>
              </w:rPr>
              <w:t>L</w:t>
            </w:r>
            <w:r w:rsidR="00C4498F">
              <w:rPr>
                <w:rFonts w:ascii="Arial" w:hAnsi="Arial" w:cs="Arial"/>
                <w:sz w:val="20"/>
                <w:szCs w:val="20"/>
                <w:lang w:val="en-US"/>
              </w:rPr>
              <w:t xml:space="preserve">ittle Hans </w:t>
            </w:r>
            <w:r w:rsidR="007A12DB" w:rsidRPr="006545E4">
              <w:rPr>
                <w:rFonts w:ascii="Arial" w:hAnsi="Arial" w:cs="Arial"/>
                <w:sz w:val="20"/>
                <w:szCs w:val="20"/>
              </w:rPr>
              <w:t xml:space="preserve">where they can find a summary, a more detailed description as well as some self-assessment tools to check their recall and understanding. </w:t>
            </w:r>
            <w:r w:rsidR="007B15E7" w:rsidRPr="006545E4">
              <w:rPr>
                <w:rFonts w:ascii="Arial" w:hAnsi="Arial" w:cs="Arial"/>
                <w:b/>
                <w:bCs/>
                <w:sz w:val="20"/>
                <w:szCs w:val="20"/>
              </w:rPr>
              <w:t>(I</w:t>
            </w:r>
            <w:r w:rsidR="007B15E7">
              <w:rPr>
                <w:rFonts w:ascii="Arial" w:hAnsi="Arial" w:cs="Arial"/>
                <w:b/>
                <w:bCs/>
                <w:sz w:val="20"/>
                <w:szCs w:val="20"/>
              </w:rPr>
              <w:t>)(</w:t>
            </w:r>
            <w:r w:rsidR="007B15E7" w:rsidRPr="006545E4">
              <w:rPr>
                <w:rFonts w:ascii="Arial" w:hAnsi="Arial" w:cs="Arial"/>
                <w:b/>
                <w:bCs/>
                <w:sz w:val="20"/>
                <w:szCs w:val="20"/>
              </w:rPr>
              <w:t>F)</w:t>
            </w:r>
          </w:p>
          <w:p w14:paraId="237E8B05" w14:textId="1EEE6A6B" w:rsidR="007A12DB" w:rsidRPr="006545E4" w:rsidRDefault="007A12DB" w:rsidP="000F53A7">
            <w:pPr>
              <w:spacing w:before="120" w:after="120"/>
              <w:rPr>
                <w:rFonts w:ascii="Arial" w:hAnsi="Arial" w:cs="Arial"/>
                <w:sz w:val="20"/>
                <w:szCs w:val="20"/>
              </w:rPr>
            </w:pPr>
            <w:r w:rsidRPr="006545E4">
              <w:rPr>
                <w:rFonts w:ascii="Arial" w:hAnsi="Arial" w:cs="Arial"/>
                <w:sz w:val="20"/>
                <w:szCs w:val="20"/>
              </w:rPr>
              <w:t>Then consolidate learners’ understanding using a worksheet at</w:t>
            </w:r>
            <w:r w:rsidR="00957459">
              <w:rPr>
                <w:rFonts w:ascii="Arial" w:hAnsi="Arial" w:cs="Arial"/>
                <w:sz w:val="20"/>
                <w:szCs w:val="20"/>
              </w:rPr>
              <w:t>:</w:t>
            </w:r>
            <w:r w:rsidRPr="006545E4">
              <w:rPr>
                <w:rFonts w:ascii="Arial" w:hAnsi="Arial" w:cs="Arial"/>
                <w:sz w:val="20"/>
                <w:szCs w:val="20"/>
              </w:rPr>
              <w:t xml:space="preserve"> </w:t>
            </w:r>
            <w:hyperlink r:id="rId248" w:history="1">
              <w:r w:rsidR="007B15E7" w:rsidRPr="000F53A7">
                <w:rPr>
                  <w:rStyle w:val="Hyperlink"/>
                  <w:rFonts w:ascii="Arial" w:hAnsi="Arial" w:cs="Arial"/>
                  <w:color w:val="4B4B4B"/>
                  <w:sz w:val="20"/>
                  <w:szCs w:val="20"/>
                </w:rPr>
                <w:t>https://drive.google.com/file/d/1dp9XJsB9L8Q7VyCzDnevN7-99oxsjbUm/view</w:t>
              </w:r>
            </w:hyperlink>
            <w:r w:rsidR="007B15E7">
              <w:rPr>
                <w:rFonts w:ascii="Arial" w:hAnsi="Arial" w:cs="Arial"/>
                <w:sz w:val="20"/>
                <w:szCs w:val="20"/>
              </w:rPr>
              <w:t xml:space="preserve"> </w:t>
            </w:r>
            <w:r w:rsidR="007B15E7" w:rsidRPr="006545E4">
              <w:rPr>
                <w:rFonts w:ascii="Arial" w:hAnsi="Arial" w:cs="Arial"/>
                <w:b/>
                <w:bCs/>
                <w:sz w:val="20"/>
                <w:szCs w:val="20"/>
              </w:rPr>
              <w:t>(I)</w:t>
            </w:r>
          </w:p>
          <w:p w14:paraId="367D14C2" w14:textId="1E110C3F" w:rsidR="000A38AA" w:rsidRPr="000F53A7" w:rsidRDefault="000A38AA" w:rsidP="000F53A7">
            <w:pPr>
              <w:spacing w:before="120" w:after="120"/>
              <w:rPr>
                <w:rFonts w:ascii="Arial" w:hAnsi="Arial" w:cs="Arial"/>
                <w:sz w:val="20"/>
                <w:szCs w:val="20"/>
                <w:lang w:val="en-US"/>
              </w:rPr>
            </w:pPr>
            <w:r w:rsidRPr="000A38AA">
              <w:rPr>
                <w:rFonts w:ascii="Arial" w:hAnsi="Arial" w:cs="Arial"/>
                <w:sz w:val="20"/>
                <w:szCs w:val="20"/>
                <w:lang w:val="en-US"/>
              </w:rPr>
              <w:t xml:space="preserve">Introduce the concept of temporal validity and discuss whether the Little Hans case study suffers from a lack of temporal validity or not. </w:t>
            </w:r>
            <w:r>
              <w:rPr>
                <w:rFonts w:ascii="Arial" w:hAnsi="Arial" w:cs="Arial"/>
                <w:sz w:val="20"/>
                <w:szCs w:val="20"/>
                <w:lang w:val="en-US"/>
              </w:rPr>
              <w:t>Discuss the findings in relation to cultural differences in relation to different family types and parenting styles.</w:t>
            </w:r>
          </w:p>
          <w:p w14:paraId="73597B9D" w14:textId="0F0F87B5" w:rsidR="007A12DB" w:rsidRPr="006545E4" w:rsidRDefault="003E7B2E" w:rsidP="000F53A7">
            <w:pPr>
              <w:spacing w:before="120" w:after="120"/>
              <w:rPr>
                <w:rFonts w:ascii="Arial" w:hAnsi="Arial" w:cs="Arial"/>
                <w:sz w:val="20"/>
                <w:szCs w:val="20"/>
                <w:lang w:val="en-US"/>
              </w:rPr>
            </w:pPr>
            <w:r>
              <w:rPr>
                <w:rFonts w:ascii="Arial" w:hAnsi="Arial" w:cs="Arial"/>
                <w:sz w:val="20"/>
                <w:szCs w:val="20"/>
              </w:rPr>
              <w:lastRenderedPageBreak/>
              <w:t>L</w:t>
            </w:r>
            <w:r w:rsidR="007A12DB" w:rsidRPr="006545E4">
              <w:rPr>
                <w:rFonts w:ascii="Arial" w:hAnsi="Arial" w:cs="Arial"/>
                <w:sz w:val="20"/>
                <w:szCs w:val="20"/>
              </w:rPr>
              <w:t xml:space="preserve">earners create a table in their notes with </w:t>
            </w:r>
            <w:r w:rsidR="007A12DB" w:rsidRPr="006545E4">
              <w:rPr>
                <w:rFonts w:ascii="Arial" w:hAnsi="Arial" w:cs="Arial"/>
                <w:sz w:val="20"/>
                <w:szCs w:val="20"/>
                <w:lang w:val="en-US"/>
              </w:rPr>
              <w:t xml:space="preserve">the three explanations and the following issues and debates: </w:t>
            </w:r>
            <w:r w:rsidR="007A12DB" w:rsidRPr="006545E4">
              <w:rPr>
                <w:rFonts w:ascii="Arial" w:hAnsi="Arial" w:cs="Arial"/>
                <w:sz w:val="20"/>
                <w:szCs w:val="20"/>
              </w:rPr>
              <w:t>nature versus nurture, determinism versus free-will, case studies, longitudinal studies</w:t>
            </w:r>
            <w:r w:rsidR="007A12DB" w:rsidRPr="006545E4">
              <w:rPr>
                <w:rFonts w:ascii="Arial" w:hAnsi="Arial" w:cs="Arial"/>
                <w:sz w:val="20"/>
                <w:szCs w:val="20"/>
                <w:lang w:val="en-US"/>
              </w:rPr>
              <w:t xml:space="preserve"> and </w:t>
            </w:r>
            <w:r w:rsidR="007A12DB" w:rsidRPr="006545E4">
              <w:rPr>
                <w:rFonts w:ascii="Arial" w:hAnsi="Arial" w:cs="Arial"/>
                <w:sz w:val="20"/>
                <w:szCs w:val="20"/>
              </w:rPr>
              <w:t>validity</w:t>
            </w:r>
            <w:r w:rsidR="007A12DB" w:rsidRPr="006545E4">
              <w:rPr>
                <w:rFonts w:ascii="Arial" w:hAnsi="Arial" w:cs="Arial"/>
                <w:sz w:val="20"/>
                <w:szCs w:val="20"/>
                <w:lang w:val="en-US"/>
              </w:rPr>
              <w:t xml:space="preserve"> and comment on each in turn. </w:t>
            </w:r>
            <w:r>
              <w:rPr>
                <w:rFonts w:ascii="Arial" w:hAnsi="Arial" w:cs="Arial"/>
                <w:sz w:val="20"/>
                <w:szCs w:val="20"/>
                <w:lang w:val="en-US"/>
              </w:rPr>
              <w:t>L</w:t>
            </w:r>
            <w:r w:rsidR="007A12DB" w:rsidRPr="006545E4">
              <w:rPr>
                <w:rFonts w:ascii="Arial" w:hAnsi="Arial" w:cs="Arial"/>
                <w:sz w:val="20"/>
                <w:szCs w:val="20"/>
                <w:lang w:val="en-US"/>
              </w:rPr>
              <w:t>earners discuss and supplement any additional.</w:t>
            </w:r>
          </w:p>
          <w:p w14:paraId="49DD0F40" w14:textId="26E4B077" w:rsidR="007A12DB" w:rsidRPr="006545E4" w:rsidRDefault="001511B5" w:rsidP="000F53A7">
            <w:pPr>
              <w:spacing w:before="120" w:after="120"/>
              <w:rPr>
                <w:rFonts w:ascii="Arial" w:hAnsi="Arial" w:cs="Arial"/>
                <w:sz w:val="20"/>
                <w:szCs w:val="20"/>
                <w:lang w:val="en-US"/>
              </w:rPr>
            </w:pPr>
            <w:r w:rsidRPr="006545E4">
              <w:rPr>
                <w:rFonts w:ascii="Arial" w:hAnsi="Arial" w:cs="Arial"/>
                <w:sz w:val="20"/>
                <w:szCs w:val="20"/>
                <w:lang w:val="en-US"/>
              </w:rPr>
              <w:t>L</w:t>
            </w:r>
            <w:r w:rsidR="007A12DB" w:rsidRPr="006545E4">
              <w:rPr>
                <w:rFonts w:ascii="Arial" w:hAnsi="Arial" w:cs="Arial"/>
                <w:sz w:val="20"/>
                <w:szCs w:val="20"/>
                <w:lang w:val="en-US"/>
              </w:rPr>
              <w:t xml:space="preserve">earners review </w:t>
            </w:r>
            <w:r w:rsidRPr="006545E4">
              <w:rPr>
                <w:rFonts w:ascii="Arial" w:hAnsi="Arial" w:cs="Arial"/>
                <w:sz w:val="20"/>
                <w:szCs w:val="20"/>
                <w:lang w:val="en-US"/>
              </w:rPr>
              <w:t>S</w:t>
            </w:r>
            <w:r w:rsidR="007A12DB" w:rsidRPr="006545E4">
              <w:rPr>
                <w:rFonts w:ascii="Arial" w:hAnsi="Arial" w:cs="Arial"/>
                <w:sz w:val="20"/>
                <w:szCs w:val="20"/>
                <w:lang w:val="en-US"/>
              </w:rPr>
              <w:t xml:space="preserve">pecimen Papers 3 </w:t>
            </w:r>
            <w:r w:rsidRPr="006545E4">
              <w:rPr>
                <w:rFonts w:ascii="Arial" w:hAnsi="Arial" w:cs="Arial"/>
                <w:sz w:val="20"/>
                <w:szCs w:val="20"/>
                <w:lang w:val="en-US"/>
              </w:rPr>
              <w:t>and</w:t>
            </w:r>
            <w:r w:rsidR="007A12DB" w:rsidRPr="006545E4">
              <w:rPr>
                <w:rFonts w:ascii="Arial" w:hAnsi="Arial" w:cs="Arial"/>
                <w:sz w:val="20"/>
                <w:szCs w:val="20"/>
                <w:lang w:val="en-US"/>
              </w:rPr>
              <w:t xml:space="preserve"> 4 and design and create questions based on this material as appropriate and share for testing purposes.</w:t>
            </w:r>
            <w:r w:rsidR="007B15E7" w:rsidRPr="006545E4">
              <w:rPr>
                <w:rFonts w:ascii="Arial" w:hAnsi="Arial" w:cs="Arial"/>
                <w:b/>
                <w:bCs/>
                <w:sz w:val="20"/>
                <w:szCs w:val="20"/>
              </w:rPr>
              <w:t xml:space="preserve"> (I</w:t>
            </w:r>
            <w:r w:rsidR="007B15E7">
              <w:rPr>
                <w:rFonts w:ascii="Arial" w:hAnsi="Arial" w:cs="Arial"/>
                <w:b/>
                <w:bCs/>
                <w:sz w:val="20"/>
                <w:szCs w:val="20"/>
              </w:rPr>
              <w:t>)(</w:t>
            </w:r>
            <w:r w:rsidR="007B15E7" w:rsidRPr="006545E4">
              <w:rPr>
                <w:rFonts w:ascii="Arial" w:hAnsi="Arial" w:cs="Arial"/>
                <w:b/>
                <w:bCs/>
                <w:sz w:val="20"/>
                <w:szCs w:val="20"/>
              </w:rPr>
              <w:t>F)</w:t>
            </w:r>
          </w:p>
          <w:p w14:paraId="340AF59C" w14:textId="3B755F77" w:rsidR="007A12DB" w:rsidRDefault="007A12DB" w:rsidP="000F53A7">
            <w:pPr>
              <w:spacing w:before="120" w:after="120"/>
              <w:rPr>
                <w:rFonts w:ascii="Arial" w:hAnsi="Arial" w:cs="Arial"/>
                <w:b/>
                <w:sz w:val="20"/>
                <w:szCs w:val="20"/>
                <w:lang w:val="en-US"/>
              </w:rPr>
            </w:pPr>
            <w:r w:rsidRPr="006545E4">
              <w:rPr>
                <w:rFonts w:ascii="Arial" w:hAnsi="Arial" w:cs="Arial"/>
                <w:sz w:val="20"/>
                <w:szCs w:val="20"/>
              </w:rPr>
              <w:t xml:space="preserve">Learners play some of the games dedicated to anxiety disorders and fear related disorders </w:t>
            </w:r>
            <w:r w:rsidRPr="006545E4">
              <w:rPr>
                <w:rFonts w:ascii="Arial" w:hAnsi="Arial" w:cs="Arial"/>
                <w:sz w:val="20"/>
                <w:szCs w:val="20"/>
                <w:lang w:val="en-US"/>
              </w:rPr>
              <w:t>at</w:t>
            </w:r>
            <w:r w:rsidR="00957459">
              <w:rPr>
                <w:rFonts w:ascii="Arial" w:hAnsi="Arial" w:cs="Arial"/>
                <w:sz w:val="20"/>
                <w:szCs w:val="20"/>
                <w:lang w:val="en-US"/>
              </w:rPr>
              <w:t>:</w:t>
            </w:r>
            <w:r w:rsidRPr="006545E4">
              <w:rPr>
                <w:rFonts w:ascii="Arial" w:hAnsi="Arial" w:cs="Arial"/>
                <w:sz w:val="20"/>
                <w:szCs w:val="20"/>
                <w:lang w:val="en-US"/>
              </w:rPr>
              <w:t xml:space="preserve"> </w:t>
            </w:r>
            <w:hyperlink r:id="rId249" w:history="1">
              <w:r w:rsidR="000F53A7" w:rsidRPr="000F53A7">
                <w:rPr>
                  <w:rStyle w:val="Hyperlink"/>
                  <w:rFonts w:ascii="Arial" w:hAnsi="Arial" w:cs="Arial"/>
                  <w:color w:val="4B4B4B"/>
                  <w:sz w:val="20"/>
                  <w:szCs w:val="20"/>
                  <w:lang w:val="en-US"/>
                </w:rPr>
                <w:t>www.quizlet.com/16090307/anxiety-disorders-flash-cards/</w:t>
              </w:r>
            </w:hyperlink>
            <w:r w:rsidR="007B15E7">
              <w:rPr>
                <w:rFonts w:ascii="Arial" w:hAnsi="Arial" w:cs="Arial"/>
                <w:sz w:val="20"/>
                <w:szCs w:val="20"/>
                <w:lang w:val="en-US"/>
              </w:rPr>
              <w:t xml:space="preserve"> </w:t>
            </w:r>
            <w:r w:rsidR="007B15E7" w:rsidRPr="006545E4">
              <w:rPr>
                <w:rFonts w:ascii="Arial" w:hAnsi="Arial" w:cs="Arial"/>
                <w:b/>
                <w:sz w:val="20"/>
                <w:szCs w:val="20"/>
                <w:lang w:val="en-US"/>
              </w:rPr>
              <w:t>(I)</w:t>
            </w:r>
          </w:p>
          <w:p w14:paraId="2C5EA3FC" w14:textId="7407676F" w:rsidR="00261640" w:rsidRPr="006545E4" w:rsidRDefault="005F605A" w:rsidP="000F53A7">
            <w:pPr>
              <w:spacing w:before="120"/>
              <w:rPr>
                <w:rFonts w:ascii="Arial" w:hAnsi="Arial" w:cs="Arial"/>
                <w:sz w:val="20"/>
                <w:szCs w:val="20"/>
                <w:lang w:val="en-US"/>
              </w:rPr>
            </w:pPr>
            <w:r>
              <w:rPr>
                <w:rFonts w:ascii="Arial" w:hAnsi="Arial" w:cs="Arial"/>
                <w:b/>
                <w:bCs/>
                <w:color w:val="202124"/>
                <w:sz w:val="20"/>
                <w:szCs w:val="20"/>
                <w:shd w:val="clear" w:color="auto" w:fill="FFFFFF"/>
                <w:lang w:val="en-US"/>
              </w:rPr>
              <w:t>SDG 3</w:t>
            </w:r>
          </w:p>
        </w:tc>
      </w:tr>
      <w:tr w:rsidR="007A12DB" w:rsidRPr="007A12DB" w14:paraId="16A15B34"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77A9C1A0" w14:textId="301416F3" w:rsidR="007A12DB" w:rsidRPr="000F53A7" w:rsidRDefault="007A12DB" w:rsidP="00C640FC">
            <w:pPr>
              <w:rPr>
                <w:rFonts w:ascii="Arial" w:hAnsi="Arial" w:cs="Arial"/>
                <w:sz w:val="20"/>
                <w:szCs w:val="20"/>
                <w:lang w:val="en-US"/>
              </w:rPr>
            </w:pPr>
            <w:r w:rsidRPr="00E335BB">
              <w:rPr>
                <w:rFonts w:ascii="Arial" w:hAnsi="Arial" w:cs="Arial"/>
                <w:sz w:val="20"/>
                <w:szCs w:val="20"/>
              </w:rPr>
              <w:lastRenderedPageBreak/>
              <w:t>1.4 Anxiety disorders and fear-related disorders</w:t>
            </w:r>
          </w:p>
          <w:p w14:paraId="3955FB43" w14:textId="5420E226" w:rsidR="007A12DB" w:rsidRDefault="007A12DB" w:rsidP="00C640FC">
            <w:pPr>
              <w:spacing w:before="120"/>
              <w:rPr>
                <w:rFonts w:ascii="Arial" w:hAnsi="Arial" w:cs="Arial"/>
                <w:sz w:val="20"/>
                <w:szCs w:val="20"/>
              </w:rPr>
            </w:pPr>
            <w:r w:rsidRPr="007A12DB">
              <w:rPr>
                <w:rFonts w:ascii="Arial" w:hAnsi="Arial" w:cs="Arial"/>
                <w:iCs/>
                <w:sz w:val="20"/>
                <w:szCs w:val="20"/>
              </w:rPr>
              <w:t xml:space="preserve">1.4.3 Treatment and </w:t>
            </w:r>
            <w:r w:rsidR="00F718B7">
              <w:rPr>
                <w:rFonts w:ascii="Arial" w:hAnsi="Arial" w:cs="Arial"/>
                <w:iCs/>
                <w:sz w:val="20"/>
                <w:szCs w:val="20"/>
              </w:rPr>
              <w:t>m</w:t>
            </w:r>
            <w:r w:rsidRPr="007A12DB">
              <w:rPr>
                <w:rFonts w:ascii="Arial" w:hAnsi="Arial" w:cs="Arial"/>
                <w:iCs/>
                <w:sz w:val="20"/>
                <w:szCs w:val="20"/>
              </w:rPr>
              <w:t xml:space="preserve">anagement of </w:t>
            </w:r>
            <w:r w:rsidRPr="007A12DB">
              <w:rPr>
                <w:rFonts w:ascii="Arial" w:hAnsi="Arial" w:cs="Arial"/>
                <w:sz w:val="20"/>
                <w:szCs w:val="20"/>
              </w:rPr>
              <w:t>anxiety disorders and fear-related disorders</w:t>
            </w:r>
          </w:p>
          <w:p w14:paraId="5CBF5DC0" w14:textId="08EC8AD9" w:rsidR="007B15E7" w:rsidRPr="007A12DB" w:rsidRDefault="007B15E7"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347C7747" w14:textId="77777777" w:rsidR="007B15E7" w:rsidRPr="007A12DB" w:rsidRDefault="007B15E7"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5AFD236A" w14:textId="480EE49A" w:rsidR="007A12DB" w:rsidRPr="007A12DB" w:rsidRDefault="007B15E7" w:rsidP="00C640FC">
            <w:pPr>
              <w:spacing w:before="120"/>
              <w:rPr>
                <w:rFonts w:ascii="Arial" w:hAnsi="Arial" w:cs="Arial"/>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3C4492D1" w14:textId="77777777" w:rsidR="007A12DB" w:rsidRPr="007A12DB" w:rsidRDefault="007A12DB" w:rsidP="007A12DB">
            <w:pPr>
              <w:rPr>
                <w:rFonts w:ascii="Arial" w:hAnsi="Arial" w:cs="Arial"/>
                <w:sz w:val="20"/>
                <w:szCs w:val="20"/>
              </w:rPr>
            </w:pPr>
            <w:r w:rsidRPr="007A12DB">
              <w:rPr>
                <w:rFonts w:ascii="Arial" w:hAnsi="Arial" w:cs="Arial"/>
                <w:sz w:val="20"/>
                <w:szCs w:val="20"/>
              </w:rPr>
              <w:t>Learners can describe, explain and evaluate different treatments for anxiety disorders including behavioural therapies, CBT and applied tension and the related research.</w:t>
            </w:r>
          </w:p>
        </w:tc>
        <w:tc>
          <w:tcPr>
            <w:tcW w:w="10200" w:type="dxa"/>
            <w:tcBorders>
              <w:top w:val="single" w:sz="4" w:space="0" w:color="E21951"/>
              <w:left w:val="single" w:sz="4" w:space="0" w:color="E21951"/>
              <w:bottom w:val="single" w:sz="4" w:space="0" w:color="E21951"/>
              <w:right w:val="single" w:sz="4" w:space="0" w:color="E21951"/>
            </w:tcBorders>
          </w:tcPr>
          <w:p w14:paraId="2DC138B0" w14:textId="7B24AD1C" w:rsidR="007A12DB" w:rsidRPr="006545E4" w:rsidRDefault="007A12DB" w:rsidP="00500BEC">
            <w:pPr>
              <w:spacing w:after="120"/>
              <w:rPr>
                <w:rFonts w:ascii="Arial" w:hAnsi="Arial" w:cs="Arial"/>
                <w:sz w:val="20"/>
                <w:szCs w:val="20"/>
              </w:rPr>
            </w:pPr>
            <w:r w:rsidRPr="006545E4">
              <w:rPr>
                <w:rFonts w:ascii="Arial" w:hAnsi="Arial" w:cs="Arial"/>
                <w:b/>
                <w:bCs/>
                <w:sz w:val="20"/>
                <w:szCs w:val="20"/>
              </w:rPr>
              <w:t xml:space="preserve">Extension </w:t>
            </w:r>
            <w:r w:rsidR="001511B5"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5F0109">
              <w:rPr>
                <w:rFonts w:ascii="Arial" w:hAnsi="Arial" w:cs="Arial"/>
                <w:sz w:val="20"/>
                <w:szCs w:val="20"/>
              </w:rPr>
              <w:t>d</w:t>
            </w:r>
            <w:r w:rsidRPr="006545E4">
              <w:rPr>
                <w:rFonts w:ascii="Arial" w:hAnsi="Arial" w:cs="Arial"/>
                <w:sz w:val="20"/>
                <w:szCs w:val="20"/>
              </w:rPr>
              <w:t xml:space="preserve">ivide learners into three groups allocating one explanation covered in the previous section to each group and ask them to suggest a possible treatment for </w:t>
            </w:r>
            <w:r w:rsidRPr="006545E4">
              <w:rPr>
                <w:rFonts w:ascii="Arial" w:hAnsi="Arial" w:cs="Arial"/>
                <w:sz w:val="20"/>
                <w:szCs w:val="20"/>
                <w:lang w:val="en-US"/>
              </w:rPr>
              <w:t xml:space="preserve">an </w:t>
            </w:r>
            <w:r w:rsidRPr="006545E4">
              <w:rPr>
                <w:rFonts w:ascii="Arial" w:hAnsi="Arial" w:cs="Arial"/>
                <w:sz w:val="20"/>
                <w:szCs w:val="20"/>
              </w:rPr>
              <w:t>anxiety disorder</w:t>
            </w:r>
            <w:r w:rsidRPr="006545E4">
              <w:rPr>
                <w:rFonts w:ascii="Arial" w:hAnsi="Arial" w:cs="Arial"/>
                <w:sz w:val="20"/>
                <w:szCs w:val="20"/>
                <w:lang w:val="en-US"/>
              </w:rPr>
              <w:t xml:space="preserve"> or</w:t>
            </w:r>
            <w:r w:rsidRPr="006545E4">
              <w:rPr>
                <w:rFonts w:ascii="Arial" w:hAnsi="Arial" w:cs="Arial"/>
                <w:sz w:val="20"/>
                <w:szCs w:val="20"/>
              </w:rPr>
              <w:t xml:space="preserve"> fear related disorder and design an experiment to test how effective it might be and share their deliberations with the rest of the class. Respond and give feedback.</w:t>
            </w:r>
          </w:p>
          <w:p w14:paraId="68A88CD4" w14:textId="22AC8A65" w:rsidR="007A12DB" w:rsidRPr="006545E4" w:rsidRDefault="00BB45D0" w:rsidP="000F53A7">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 xml:space="preserve">Explain the concept of </w:t>
            </w:r>
            <w:r w:rsidRPr="006545E4">
              <w:rPr>
                <w:rFonts w:ascii="Arial" w:hAnsi="Arial" w:cs="Arial"/>
                <w:color w:val="000000"/>
                <w:sz w:val="20"/>
                <w:szCs w:val="20"/>
                <w:lang w:val="en-US"/>
              </w:rPr>
              <w:t xml:space="preserve">hierarchical tables </w:t>
            </w:r>
            <w:r>
              <w:rPr>
                <w:rFonts w:ascii="Arial" w:hAnsi="Arial" w:cs="Arial"/>
                <w:color w:val="000000"/>
                <w:sz w:val="20"/>
                <w:szCs w:val="20"/>
                <w:lang w:val="en-US"/>
              </w:rPr>
              <w:t>and l</w:t>
            </w:r>
            <w:r w:rsidR="007A12DB" w:rsidRPr="006545E4">
              <w:rPr>
                <w:rFonts w:ascii="Arial" w:hAnsi="Arial" w:cs="Arial"/>
                <w:color w:val="000000"/>
                <w:sz w:val="20"/>
                <w:szCs w:val="20"/>
                <w:lang w:val="en-US"/>
              </w:rPr>
              <w:t>earners create their own hierarchical tables for an anxiety disorder or fear related disorder of their choice and share examples and comment on the ethics of such a treatment.</w:t>
            </w:r>
            <w:r w:rsidR="007B15E7" w:rsidRPr="006545E4">
              <w:rPr>
                <w:rFonts w:ascii="Arial" w:hAnsi="Arial" w:cs="Arial"/>
                <w:b/>
                <w:bCs/>
                <w:color w:val="000000"/>
                <w:sz w:val="20"/>
                <w:szCs w:val="20"/>
                <w:lang w:val="en-US"/>
              </w:rPr>
              <w:t xml:space="preserve"> (I)</w:t>
            </w:r>
          </w:p>
          <w:p w14:paraId="2E20A056" w14:textId="20DC34D8" w:rsidR="007A12DB" w:rsidRPr="006545E4" w:rsidRDefault="00360AEF" w:rsidP="000F53A7">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sz w:val="20"/>
                <w:szCs w:val="20"/>
                <w:lang w:val="en-US"/>
              </w:rPr>
              <w:t>L</w:t>
            </w:r>
            <w:r w:rsidR="007A12DB" w:rsidRPr="006545E4">
              <w:rPr>
                <w:rFonts w:ascii="Arial" w:hAnsi="Arial" w:cs="Arial"/>
                <w:color w:val="000000"/>
                <w:sz w:val="20"/>
                <w:szCs w:val="20"/>
                <w:lang w:val="en-US"/>
              </w:rPr>
              <w:t>earners recall what they remember about the woman who was treated for a phobia of feathers from the previous year. Replay the video at</w:t>
            </w:r>
            <w:r w:rsidR="00957459">
              <w:rPr>
                <w:rFonts w:ascii="Arial" w:hAnsi="Arial" w:cs="Arial"/>
                <w:color w:val="000000"/>
                <w:sz w:val="20"/>
                <w:szCs w:val="20"/>
                <w:lang w:val="en-US"/>
              </w:rPr>
              <w:t>:</w:t>
            </w:r>
            <w:r w:rsidR="007A12DB" w:rsidRPr="006545E4">
              <w:rPr>
                <w:rFonts w:ascii="Arial" w:hAnsi="Arial" w:cs="Arial"/>
                <w:color w:val="000000"/>
                <w:sz w:val="20"/>
                <w:szCs w:val="20"/>
                <w:lang w:val="en-US"/>
              </w:rPr>
              <w:t xml:space="preserve"> </w:t>
            </w:r>
            <w:hyperlink r:id="rId250" w:history="1">
              <w:r w:rsidR="00B221AA" w:rsidRPr="005F0109">
                <w:rPr>
                  <w:rFonts w:ascii="Arial" w:hAnsi="Arial" w:cs="Arial"/>
                  <w:color w:val="4B4B4B"/>
                  <w:sz w:val="20"/>
                  <w:szCs w:val="20"/>
                  <w:u w:val="single"/>
                  <w:lang w:val="en-US"/>
                </w:rPr>
                <w:t>www.</w:t>
              </w:r>
              <w:r w:rsidR="007A12DB" w:rsidRPr="005F0109">
                <w:rPr>
                  <w:rFonts w:ascii="Arial" w:hAnsi="Arial" w:cs="Arial"/>
                  <w:color w:val="4B4B4B"/>
                  <w:sz w:val="20"/>
                  <w:szCs w:val="20"/>
                  <w:u w:val="single"/>
                  <w:lang w:val="en-US"/>
                </w:rPr>
                <w:t>youtube.com/watch?v=lMZ5o2uruXY</w:t>
              </w:r>
            </w:hyperlink>
            <w:r w:rsidR="007A12DB" w:rsidRPr="006545E4">
              <w:rPr>
                <w:rFonts w:ascii="Arial" w:hAnsi="Arial" w:cs="Arial"/>
                <w:color w:val="000000"/>
                <w:sz w:val="20"/>
                <w:szCs w:val="20"/>
                <w:lang w:val="en-US"/>
              </w:rPr>
              <w:t xml:space="preserve"> if needed </w:t>
            </w:r>
            <w:r w:rsidR="007A12DB" w:rsidRPr="006545E4">
              <w:rPr>
                <w:rFonts w:ascii="Arial" w:hAnsi="Arial" w:cs="Arial"/>
                <w:color w:val="000000" w:themeColor="text1"/>
                <w:sz w:val="20"/>
                <w:szCs w:val="20"/>
                <w:lang w:val="en-US"/>
              </w:rPr>
              <w:t>and ask learners if they can identify how systematic desensitisation was employed.</w:t>
            </w:r>
          </w:p>
          <w:p w14:paraId="7382DCCE" w14:textId="3AE4096D" w:rsidR="007A12DB" w:rsidRPr="006545E4" w:rsidRDefault="007A12DB" w:rsidP="000F53A7">
            <w:pPr>
              <w:autoSpaceDE w:val="0"/>
              <w:autoSpaceDN w:val="0"/>
              <w:adjustRightInd w:val="0"/>
              <w:spacing w:before="120" w:after="120"/>
              <w:rPr>
                <w:rFonts w:ascii="Arial" w:hAnsi="Arial" w:cs="Arial"/>
                <w:color w:val="4A4A4A"/>
                <w:sz w:val="20"/>
                <w:szCs w:val="20"/>
                <w:u w:val="single"/>
                <w:lang w:val="en-US"/>
              </w:rPr>
            </w:pPr>
            <w:r w:rsidRPr="006545E4">
              <w:rPr>
                <w:rFonts w:ascii="Arial" w:hAnsi="Arial" w:cs="Arial"/>
                <w:color w:val="000000"/>
                <w:sz w:val="20"/>
                <w:szCs w:val="20"/>
                <w:lang w:val="en-US"/>
              </w:rPr>
              <w:t>Show the video at</w:t>
            </w:r>
            <w:r w:rsidR="00957459">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251" w:history="1">
              <w:r w:rsidR="00B221AA" w:rsidRPr="005F0109">
                <w:rPr>
                  <w:rFonts w:ascii="Arial" w:hAnsi="Arial" w:cs="Arial"/>
                  <w:color w:val="4B4B4B"/>
                  <w:sz w:val="20"/>
                  <w:szCs w:val="20"/>
                  <w:u w:val="single"/>
                  <w:lang w:val="en-US"/>
                </w:rPr>
                <w:t>www.</w:t>
              </w:r>
              <w:r w:rsidRPr="005F0109">
                <w:rPr>
                  <w:rFonts w:ascii="Arial" w:hAnsi="Arial" w:cs="Arial"/>
                  <w:color w:val="4B4B4B"/>
                  <w:sz w:val="20"/>
                  <w:szCs w:val="20"/>
                  <w:u w:val="single"/>
                  <w:lang w:val="en-US"/>
                </w:rPr>
                <w:t>youtube.com/watch?v=co7BWWoF-5I</w:t>
              </w:r>
            </w:hyperlink>
            <w:r w:rsidRPr="006545E4">
              <w:rPr>
                <w:rFonts w:ascii="Arial" w:hAnsi="Arial" w:cs="Arial"/>
                <w:color w:val="000000"/>
                <w:sz w:val="20"/>
                <w:szCs w:val="20"/>
                <w:lang w:val="en-US"/>
              </w:rPr>
              <w:t xml:space="preserve"> of using virtual simulations and learners revise systematic desensitisation and explain the psychological basis on which it can be justified.</w:t>
            </w:r>
          </w:p>
          <w:p w14:paraId="6FC46A7B" w14:textId="594A74F6" w:rsidR="007A12DB" w:rsidRPr="006545E4" w:rsidRDefault="00CD5EE0" w:rsidP="000F53A7">
            <w:pPr>
              <w:autoSpaceDE w:val="0"/>
              <w:autoSpaceDN w:val="0"/>
              <w:adjustRightInd w:val="0"/>
              <w:spacing w:before="120" w:after="120"/>
              <w:rPr>
                <w:rFonts w:ascii="Arial" w:hAnsi="Arial" w:cs="Arial"/>
                <w:color w:val="000000"/>
                <w:sz w:val="20"/>
                <w:szCs w:val="20"/>
                <w:lang w:val="en-US"/>
              </w:rPr>
            </w:pPr>
            <w:r>
              <w:rPr>
                <w:rFonts w:ascii="Arial" w:hAnsi="Arial" w:cs="Arial"/>
                <w:sz w:val="20"/>
                <w:szCs w:val="20"/>
                <w:lang w:val="en-US"/>
              </w:rPr>
              <w:t>L</w:t>
            </w:r>
            <w:r w:rsidR="007A12DB" w:rsidRPr="006545E4">
              <w:rPr>
                <w:rFonts w:ascii="Arial" w:hAnsi="Arial" w:cs="Arial"/>
                <w:sz w:val="20"/>
                <w:szCs w:val="20"/>
                <w:lang w:val="en-US"/>
              </w:rPr>
              <w:t xml:space="preserve">earners make notes using the </w:t>
            </w:r>
            <w:r w:rsidR="007A12DB" w:rsidRPr="006545E4">
              <w:rPr>
                <w:rFonts w:ascii="Arial" w:hAnsi="Arial" w:cs="Arial"/>
                <w:color w:val="000000"/>
                <w:sz w:val="20"/>
                <w:szCs w:val="20"/>
                <w:lang w:val="en-US"/>
              </w:rPr>
              <w:t>information available at</w:t>
            </w:r>
            <w:r w:rsidR="00957459">
              <w:rPr>
                <w:rFonts w:ascii="Arial" w:hAnsi="Arial" w:cs="Arial"/>
                <w:color w:val="000000"/>
                <w:sz w:val="20"/>
                <w:szCs w:val="20"/>
                <w:lang w:val="en-US"/>
              </w:rPr>
              <w:t>:</w:t>
            </w:r>
            <w:r w:rsidR="007A12DB" w:rsidRPr="006545E4">
              <w:rPr>
                <w:rFonts w:ascii="Arial" w:hAnsi="Arial" w:cs="Arial"/>
                <w:color w:val="000000"/>
                <w:sz w:val="20"/>
                <w:szCs w:val="20"/>
                <w:lang w:val="en-US"/>
              </w:rPr>
              <w:t xml:space="preserve"> </w:t>
            </w:r>
            <w:hyperlink r:id="rId252" w:history="1">
              <w:r w:rsidR="00B221AA" w:rsidRPr="005F0109">
                <w:rPr>
                  <w:rFonts w:ascii="Arial" w:hAnsi="Arial" w:cs="Arial"/>
                  <w:color w:val="4B4B4B"/>
                  <w:sz w:val="20"/>
                  <w:szCs w:val="20"/>
                  <w:u w:val="single"/>
                  <w:lang w:val="en-US"/>
                </w:rPr>
                <w:t>www.</w:t>
              </w:r>
              <w:r w:rsidR="007A12DB" w:rsidRPr="005F0109">
                <w:rPr>
                  <w:rFonts w:ascii="Arial" w:hAnsi="Arial" w:cs="Arial"/>
                  <w:color w:val="4B4B4B"/>
                  <w:sz w:val="20"/>
                  <w:szCs w:val="20"/>
                  <w:u w:val="single"/>
                  <w:lang w:val="en-US"/>
                </w:rPr>
                <w:t>simplypsychology.org/Systematic-Desensitisation.html</w:t>
              </w:r>
            </w:hyperlink>
            <w:r w:rsidR="007A12DB" w:rsidRPr="006545E4">
              <w:rPr>
                <w:rFonts w:ascii="Arial" w:hAnsi="Arial" w:cs="Arial"/>
                <w:color w:val="000000"/>
                <w:sz w:val="20"/>
                <w:szCs w:val="20"/>
                <w:lang w:val="en-US"/>
              </w:rPr>
              <w:t xml:space="preserve"> </w:t>
            </w:r>
            <w:r w:rsidR="007A12DB" w:rsidRPr="006545E4">
              <w:rPr>
                <w:rFonts w:ascii="Arial" w:hAnsi="Arial" w:cs="Arial"/>
                <w:sz w:val="20"/>
                <w:szCs w:val="20"/>
                <w:lang w:val="en-US"/>
              </w:rPr>
              <w:t xml:space="preserve">on </w:t>
            </w:r>
            <w:r w:rsidR="007A12DB" w:rsidRPr="006545E4">
              <w:rPr>
                <w:rFonts w:ascii="Arial" w:hAnsi="Arial" w:cs="Arial"/>
                <w:color w:val="000000"/>
                <w:sz w:val="20"/>
                <w:szCs w:val="20"/>
                <w:lang w:val="en-US"/>
              </w:rPr>
              <w:t>systematic desensitisation.</w:t>
            </w:r>
            <w:r w:rsidR="007B15E7" w:rsidRPr="006545E4">
              <w:rPr>
                <w:rFonts w:ascii="Arial" w:hAnsi="Arial" w:cs="Arial"/>
                <w:b/>
                <w:bCs/>
                <w:color w:val="000000"/>
                <w:sz w:val="20"/>
                <w:szCs w:val="20"/>
                <w:lang w:val="en-US"/>
              </w:rPr>
              <w:t xml:space="preserve"> (I)</w:t>
            </w:r>
          </w:p>
          <w:p w14:paraId="7A4CFBDD" w14:textId="1875DD75" w:rsidR="007A12DB" w:rsidRPr="006545E4" w:rsidRDefault="007A12DB" w:rsidP="000F53A7">
            <w:pPr>
              <w:spacing w:before="120" w:after="120"/>
              <w:rPr>
                <w:rFonts w:ascii="Arial" w:hAnsi="Arial" w:cs="Arial"/>
                <w:sz w:val="20"/>
                <w:szCs w:val="20"/>
                <w:lang w:val="en-US"/>
              </w:rPr>
            </w:pPr>
            <w:r w:rsidRPr="006545E4">
              <w:rPr>
                <w:rFonts w:ascii="Arial" w:hAnsi="Arial" w:cs="Arial"/>
                <w:sz w:val="20"/>
                <w:szCs w:val="20"/>
              </w:rPr>
              <w:t xml:space="preserve">Learners </w:t>
            </w:r>
            <w:r w:rsidRPr="006545E4">
              <w:rPr>
                <w:rFonts w:ascii="Arial" w:hAnsi="Arial" w:cs="Arial"/>
                <w:sz w:val="20"/>
                <w:szCs w:val="20"/>
                <w:lang w:val="en-US"/>
              </w:rPr>
              <w:t xml:space="preserve">can self-assess their </w:t>
            </w:r>
            <w:r w:rsidRPr="006545E4">
              <w:rPr>
                <w:rFonts w:ascii="Arial" w:hAnsi="Arial" w:cs="Arial"/>
                <w:sz w:val="20"/>
                <w:szCs w:val="20"/>
              </w:rPr>
              <w:t>understanding</w:t>
            </w:r>
            <w:r w:rsidRPr="006545E4">
              <w:rPr>
                <w:rFonts w:ascii="Arial" w:hAnsi="Arial" w:cs="Arial"/>
                <w:sz w:val="20"/>
                <w:szCs w:val="20"/>
                <w:lang w:val="en-US"/>
              </w:rPr>
              <w:t xml:space="preserve"> using the learning activities found in the worksheet </w:t>
            </w:r>
            <w:r w:rsidRPr="006545E4">
              <w:rPr>
                <w:rFonts w:ascii="Arial" w:hAnsi="Arial" w:cs="Arial"/>
                <w:sz w:val="20"/>
                <w:szCs w:val="20"/>
              </w:rPr>
              <w:t>on behaviourist treatments</w:t>
            </w:r>
            <w:r w:rsidRPr="006545E4">
              <w:rPr>
                <w:rFonts w:ascii="Arial" w:hAnsi="Arial" w:cs="Arial"/>
                <w:sz w:val="20"/>
                <w:szCs w:val="20"/>
                <w:lang w:val="en-US"/>
              </w:rPr>
              <w:t xml:space="preserve"> at</w:t>
            </w:r>
            <w:r w:rsidR="00957459">
              <w:rPr>
                <w:rFonts w:ascii="Arial" w:hAnsi="Arial" w:cs="Arial"/>
                <w:sz w:val="20"/>
                <w:szCs w:val="20"/>
                <w:lang w:val="en-US"/>
              </w:rPr>
              <w:t>:</w:t>
            </w:r>
            <w:r w:rsidRPr="006545E4">
              <w:rPr>
                <w:rFonts w:ascii="Arial" w:hAnsi="Arial" w:cs="Arial"/>
                <w:sz w:val="20"/>
                <w:szCs w:val="20"/>
                <w:lang w:val="en-US"/>
              </w:rPr>
              <w:t xml:space="preserve"> </w:t>
            </w:r>
            <w:hyperlink r:id="rId253" w:history="1">
              <w:r w:rsidR="005F0109" w:rsidRPr="005F0109">
                <w:rPr>
                  <w:rStyle w:val="Hyperlink"/>
                  <w:rFonts w:ascii="Arial" w:hAnsi="Arial" w:cs="Arial"/>
                  <w:color w:val="4B4B4B"/>
                  <w:sz w:val="20"/>
                  <w:szCs w:val="20"/>
                  <w:lang w:val="en-US"/>
                </w:rPr>
                <w:t>www.psychlotron.org.uk/resources/perspectives/behaviourist/ANY_behaviourism_deconditioning.pdf</w:t>
              </w:r>
            </w:hyperlink>
            <w:r w:rsidR="005F0109">
              <w:rPr>
                <w:rFonts w:ascii="Arial" w:hAnsi="Arial" w:cs="Arial"/>
                <w:color w:val="4B4B4B"/>
                <w:sz w:val="20"/>
                <w:szCs w:val="20"/>
                <w:lang w:val="en-US"/>
              </w:rPr>
              <w:t xml:space="preserve"> </w:t>
            </w:r>
            <w:r w:rsidR="007B15E7" w:rsidRPr="005F0109">
              <w:rPr>
                <w:rFonts w:ascii="Arial" w:hAnsi="Arial" w:cs="Arial"/>
                <w:b/>
                <w:bCs/>
                <w:sz w:val="20"/>
                <w:szCs w:val="20"/>
              </w:rPr>
              <w:t>(F)</w:t>
            </w:r>
          </w:p>
          <w:p w14:paraId="71A4C24B" w14:textId="1CBDCCF8" w:rsidR="007A12DB" w:rsidRPr="006545E4" w:rsidRDefault="008E7857" w:rsidP="000F53A7">
            <w:pPr>
              <w:autoSpaceDE w:val="0"/>
              <w:autoSpaceDN w:val="0"/>
              <w:adjustRightInd w:val="0"/>
              <w:spacing w:before="120" w:after="120"/>
              <w:rPr>
                <w:rFonts w:ascii="Arial" w:hAnsi="Arial" w:cs="Arial"/>
                <w:bCs/>
                <w:color w:val="222222"/>
                <w:sz w:val="20"/>
                <w:szCs w:val="20"/>
                <w:bdr w:val="none" w:sz="0" w:space="0" w:color="auto" w:frame="1"/>
                <w:lang w:val="en-US"/>
              </w:rPr>
            </w:pPr>
            <w:r w:rsidRPr="008E7857">
              <w:rPr>
                <w:rFonts w:ascii="Arial" w:eastAsia="MS Mincho" w:hAnsi="Arial" w:cs="Arial"/>
                <w:b/>
                <w:bCs/>
                <w:color w:val="000000" w:themeColor="text1"/>
                <w:sz w:val="20"/>
                <w:szCs w:val="20"/>
                <w:lang w:val="en-US"/>
              </w:rPr>
              <w:t xml:space="preserve">Extension </w:t>
            </w:r>
            <w:r w:rsidR="005F0109">
              <w:rPr>
                <w:rFonts w:ascii="Arial" w:eastAsia="MS Mincho" w:hAnsi="Arial" w:cs="Arial"/>
                <w:b/>
                <w:bCs/>
                <w:color w:val="000000" w:themeColor="text1"/>
                <w:sz w:val="20"/>
                <w:szCs w:val="20"/>
                <w:lang w:val="en-US"/>
              </w:rPr>
              <w:t>a</w:t>
            </w:r>
            <w:r w:rsidRPr="008E7857">
              <w:rPr>
                <w:rFonts w:ascii="Arial" w:eastAsia="MS Mincho" w:hAnsi="Arial" w:cs="Arial"/>
                <w:b/>
                <w:bCs/>
                <w:color w:val="000000" w:themeColor="text1"/>
                <w:sz w:val="20"/>
                <w:szCs w:val="20"/>
                <w:lang w:val="en-US"/>
              </w:rPr>
              <w:t>ctivity:</w:t>
            </w:r>
            <w:r>
              <w:rPr>
                <w:rFonts w:ascii="Arial" w:eastAsia="MS Mincho" w:hAnsi="Arial" w:cs="Arial"/>
                <w:color w:val="000000" w:themeColor="text1"/>
                <w:sz w:val="20"/>
                <w:szCs w:val="20"/>
                <w:lang w:val="en-US"/>
              </w:rPr>
              <w:t xml:space="preserve"> </w:t>
            </w:r>
            <w:r w:rsidR="005F0109">
              <w:rPr>
                <w:rFonts w:ascii="Arial" w:eastAsia="MS Mincho" w:hAnsi="Arial" w:cs="Arial"/>
                <w:color w:val="000000" w:themeColor="text1"/>
                <w:sz w:val="20"/>
                <w:szCs w:val="20"/>
                <w:lang w:val="en-US"/>
              </w:rPr>
              <w:t>l</w:t>
            </w:r>
            <w:r w:rsidR="007A12DB" w:rsidRPr="006545E4">
              <w:rPr>
                <w:rFonts w:ascii="Arial" w:eastAsia="MS Mincho" w:hAnsi="Arial" w:cs="Arial"/>
                <w:color w:val="000000" w:themeColor="text1"/>
                <w:sz w:val="20"/>
                <w:szCs w:val="20"/>
                <w:lang w:val="en-US"/>
              </w:rPr>
              <w:t>earners watch the rest of the series of</w:t>
            </w:r>
            <w:r w:rsidR="007A12DB" w:rsidRPr="006545E4">
              <w:rPr>
                <w:rFonts w:ascii="Arial" w:eastAsia="MS Mincho" w:hAnsi="Arial" w:cs="Arial"/>
                <w:b/>
                <w:color w:val="000000" w:themeColor="text1"/>
                <w:sz w:val="20"/>
                <w:szCs w:val="20"/>
                <w:lang w:val="en-US"/>
              </w:rPr>
              <w:t xml:space="preserve"> </w:t>
            </w:r>
            <w:r w:rsidR="007A12DB" w:rsidRPr="006545E4">
              <w:rPr>
                <w:rFonts w:ascii="Arial" w:hAnsi="Arial" w:cs="Arial"/>
                <w:bCs/>
                <w:color w:val="000000" w:themeColor="text1"/>
                <w:sz w:val="20"/>
                <w:szCs w:val="20"/>
                <w:bdr w:val="none" w:sz="0" w:space="0" w:color="auto" w:frame="1"/>
                <w:lang w:val="en-US"/>
              </w:rPr>
              <w:t>Part 4 Primal Fears BBC Explorations Storyteller Media, available on YouTube.</w:t>
            </w:r>
            <w:r w:rsidR="007B15E7" w:rsidRPr="006545E4">
              <w:rPr>
                <w:rFonts w:ascii="Arial" w:hAnsi="Arial" w:cs="Arial"/>
                <w:b/>
                <w:bCs/>
                <w:color w:val="000000"/>
                <w:sz w:val="20"/>
                <w:szCs w:val="20"/>
                <w:lang w:val="en-US"/>
              </w:rPr>
              <w:t xml:space="preserve"> (I)</w:t>
            </w:r>
          </w:p>
          <w:p w14:paraId="25A21EC5" w14:textId="5D739721" w:rsidR="007A12DB" w:rsidRPr="006545E4" w:rsidRDefault="00360AEF" w:rsidP="007A12DB">
            <w:pPr>
              <w:autoSpaceDE w:val="0"/>
              <w:autoSpaceDN w:val="0"/>
              <w:adjustRightInd w:val="0"/>
              <w:rPr>
                <w:rFonts w:ascii="Arial" w:hAnsi="Arial" w:cs="Arial"/>
                <w:color w:val="000000"/>
                <w:sz w:val="20"/>
                <w:szCs w:val="20"/>
                <w:lang w:val="en-US"/>
              </w:rPr>
            </w:pPr>
            <w:r>
              <w:rPr>
                <w:rFonts w:ascii="Arial" w:hAnsi="Arial" w:cs="Arial"/>
                <w:color w:val="000000"/>
                <w:sz w:val="20"/>
                <w:szCs w:val="20"/>
                <w:lang w:val="en-US"/>
              </w:rPr>
              <w:t>L</w:t>
            </w:r>
            <w:r w:rsidR="007A12DB" w:rsidRPr="006545E4">
              <w:rPr>
                <w:rFonts w:ascii="Arial" w:hAnsi="Arial" w:cs="Arial"/>
                <w:color w:val="000000"/>
                <w:sz w:val="20"/>
                <w:szCs w:val="20"/>
                <w:lang w:val="en-US"/>
              </w:rPr>
              <w:t xml:space="preserve">earners review CBT and generate examples of the types of interactions practitioners may have with their patients when using CBT to treat anxiety and fear related disorders. Allow volunteers to role play. </w:t>
            </w:r>
            <w:r w:rsidR="007B15E7" w:rsidRPr="006545E4">
              <w:rPr>
                <w:rFonts w:ascii="Arial" w:hAnsi="Arial" w:cs="Arial"/>
                <w:b/>
                <w:bCs/>
                <w:color w:val="000000"/>
                <w:sz w:val="20"/>
                <w:szCs w:val="20"/>
                <w:lang w:val="en-US"/>
              </w:rPr>
              <w:t>(F)</w:t>
            </w:r>
          </w:p>
          <w:p w14:paraId="60022FDC" w14:textId="7CBD8E0B" w:rsidR="007A12DB" w:rsidRPr="005F0109" w:rsidRDefault="007A12DB" w:rsidP="00630C3A">
            <w:pPr>
              <w:autoSpaceDE w:val="0"/>
              <w:autoSpaceDN w:val="0"/>
              <w:adjustRightInd w:val="0"/>
              <w:spacing w:after="120"/>
              <w:rPr>
                <w:rFonts w:ascii="Arial" w:hAnsi="Arial" w:cs="Arial"/>
                <w:color w:val="4B4B4B"/>
                <w:sz w:val="20"/>
                <w:szCs w:val="20"/>
                <w:lang w:val="en-US"/>
              </w:rPr>
            </w:pPr>
            <w:r w:rsidRPr="006545E4">
              <w:rPr>
                <w:rFonts w:ascii="Arial" w:hAnsi="Arial" w:cs="Arial"/>
                <w:color w:val="000000"/>
                <w:sz w:val="20"/>
                <w:szCs w:val="20"/>
                <w:lang w:val="en-US"/>
              </w:rPr>
              <w:t>Show the video featuring a man using CBT to treat a 40-year phobia of baked beans at</w:t>
            </w:r>
            <w:r w:rsidR="00957459">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254" w:history="1">
              <w:r w:rsidR="00B221AA" w:rsidRPr="005F0109">
                <w:rPr>
                  <w:rFonts w:ascii="Arial" w:hAnsi="Arial" w:cs="Arial"/>
                  <w:color w:val="4B4B4B"/>
                  <w:sz w:val="20"/>
                  <w:szCs w:val="20"/>
                  <w:u w:val="single"/>
                  <w:lang w:val="en-US"/>
                </w:rPr>
                <w:t>www.</w:t>
              </w:r>
              <w:r w:rsidRPr="005F0109">
                <w:rPr>
                  <w:rFonts w:ascii="Arial" w:hAnsi="Arial" w:cs="Arial"/>
                  <w:color w:val="4B4B4B"/>
                  <w:sz w:val="20"/>
                  <w:szCs w:val="20"/>
                  <w:u w:val="single"/>
                  <w:lang w:val="en-US"/>
                </w:rPr>
                <w:t>youtube.com/watch?v=3Y8VKs3__cA</w:t>
              </w:r>
            </w:hyperlink>
          </w:p>
          <w:p w14:paraId="59BA21EE" w14:textId="09546257" w:rsidR="007A12DB" w:rsidRPr="006545E4" w:rsidRDefault="007A12DB" w:rsidP="005F0109">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sz w:val="20"/>
                <w:szCs w:val="20"/>
                <w:lang w:val="en-US"/>
              </w:rPr>
              <w:lastRenderedPageBreak/>
              <w:t xml:space="preserve">Extension </w:t>
            </w:r>
            <w:r w:rsidR="008C3A57" w:rsidRPr="006545E4">
              <w:rPr>
                <w:rFonts w:ascii="Arial" w:hAnsi="Arial" w:cs="Arial"/>
                <w:b/>
                <w:bCs/>
                <w:color w:val="000000"/>
                <w:sz w:val="20"/>
                <w:szCs w:val="20"/>
                <w:lang w:val="en-US"/>
              </w:rPr>
              <w:t>a</w:t>
            </w:r>
            <w:r w:rsidRPr="006545E4">
              <w:rPr>
                <w:rFonts w:ascii="Arial" w:hAnsi="Arial" w:cs="Arial"/>
                <w:b/>
                <w:bCs/>
                <w:color w:val="000000"/>
                <w:sz w:val="20"/>
                <w:szCs w:val="20"/>
                <w:lang w:val="en-US"/>
              </w:rPr>
              <w:t>ctivity:</w:t>
            </w:r>
            <w:r w:rsidRPr="006545E4">
              <w:rPr>
                <w:rFonts w:ascii="Arial" w:hAnsi="Arial" w:cs="Arial"/>
                <w:color w:val="000000"/>
                <w:sz w:val="20"/>
                <w:szCs w:val="20"/>
                <w:lang w:val="en-US"/>
              </w:rPr>
              <w:t xml:space="preserve"> </w:t>
            </w:r>
            <w:r w:rsidR="005F0109">
              <w:rPr>
                <w:rFonts w:ascii="Arial" w:hAnsi="Arial" w:cs="Arial"/>
                <w:color w:val="000000"/>
                <w:sz w:val="20"/>
                <w:szCs w:val="20"/>
                <w:lang w:val="en-US"/>
              </w:rPr>
              <w:t>l</w:t>
            </w:r>
            <w:r w:rsidRPr="006545E4">
              <w:rPr>
                <w:rFonts w:ascii="Arial" w:hAnsi="Arial" w:cs="Arial"/>
                <w:color w:val="000000"/>
                <w:sz w:val="20"/>
                <w:szCs w:val="20"/>
                <w:lang w:val="en-US"/>
              </w:rPr>
              <w:t>earners explain why CBT may not be sufficient for a blood-injection phobia and stretch until the realisation that relaxation would not be appropriate course of action due to the fainting aspect. Ask them to suggest what therapists could suggest to overcome this problem.</w:t>
            </w:r>
          </w:p>
          <w:p w14:paraId="2D3E4839" w14:textId="0EFF3336" w:rsidR="007A12DB" w:rsidRPr="006545E4" w:rsidRDefault="007A12DB" w:rsidP="005F0109">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Share some instructions available at</w:t>
            </w:r>
            <w:r w:rsidR="00957459">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255" w:history="1">
              <w:r w:rsidR="00B221AA" w:rsidRPr="005F0109">
                <w:rPr>
                  <w:rFonts w:ascii="Arial" w:hAnsi="Arial" w:cs="Arial"/>
                  <w:color w:val="4B4B4B"/>
                  <w:sz w:val="20"/>
                  <w:szCs w:val="20"/>
                  <w:u w:val="single"/>
                  <w:lang w:val="en-US"/>
                </w:rPr>
                <w:t>www.</w:t>
              </w:r>
              <w:r w:rsidRPr="005F0109">
                <w:rPr>
                  <w:rFonts w:ascii="Arial" w:hAnsi="Arial" w:cs="Arial"/>
                  <w:color w:val="4B4B4B"/>
                  <w:sz w:val="20"/>
                  <w:szCs w:val="20"/>
                  <w:u w:val="single"/>
                  <w:lang w:val="en-US"/>
                </w:rPr>
                <w:t>anxietycanada.com/sites/default/files/AppliedTension.pdf</w:t>
              </w:r>
            </w:hyperlink>
            <w:r w:rsidRPr="005F0109">
              <w:rPr>
                <w:rFonts w:ascii="Arial" w:hAnsi="Arial" w:cs="Arial"/>
                <w:color w:val="4B4B4B"/>
                <w:sz w:val="20"/>
                <w:szCs w:val="20"/>
                <w:lang w:val="en-US"/>
              </w:rPr>
              <w:t xml:space="preserve"> </w:t>
            </w:r>
            <w:r w:rsidRPr="006545E4">
              <w:rPr>
                <w:rFonts w:ascii="Arial" w:hAnsi="Arial" w:cs="Arial"/>
                <w:color w:val="000000"/>
                <w:sz w:val="20"/>
                <w:szCs w:val="20"/>
                <w:lang w:val="en-US"/>
              </w:rPr>
              <w:t xml:space="preserve">or </w:t>
            </w:r>
            <w:hyperlink r:id="rId256" w:history="1">
              <w:r w:rsidRPr="005F0109">
                <w:rPr>
                  <w:rFonts w:ascii="Arial" w:hAnsi="Arial" w:cs="Arial"/>
                  <w:color w:val="4B4B4B"/>
                  <w:sz w:val="20"/>
                  <w:szCs w:val="20"/>
                  <w:u w:val="single"/>
                  <w:lang w:val="en-US"/>
                </w:rPr>
                <w:t>https://drive.google.com/file/d/17PYkpqQcHqgHvdH-kiccre2wW9O3pxjY/view</w:t>
              </w:r>
            </w:hyperlink>
            <w:r w:rsidRPr="006545E4">
              <w:rPr>
                <w:rFonts w:ascii="Arial" w:hAnsi="Arial" w:cs="Arial"/>
                <w:color w:val="000000"/>
                <w:sz w:val="20"/>
                <w:szCs w:val="20"/>
                <w:lang w:val="en-US"/>
              </w:rPr>
              <w:t xml:space="preserve"> in using ‘Applied Tension’ to combat fainting and let learners experience the technique first hand and comment on their experiences.</w:t>
            </w:r>
          </w:p>
          <w:p w14:paraId="49657372" w14:textId="6F5C51CA" w:rsidR="007A12DB" w:rsidRPr="006545E4" w:rsidRDefault="007A12DB" w:rsidP="005F0109">
            <w:pPr>
              <w:spacing w:before="120" w:after="120"/>
              <w:rPr>
                <w:rFonts w:ascii="Arial" w:hAnsi="Arial" w:cs="Arial"/>
                <w:sz w:val="20"/>
                <w:szCs w:val="20"/>
                <w:lang w:val="en-US"/>
              </w:rPr>
            </w:pPr>
            <w:r w:rsidRPr="006545E4">
              <w:rPr>
                <w:rFonts w:ascii="Arial" w:hAnsi="Arial" w:cs="Arial"/>
                <w:sz w:val="20"/>
                <w:szCs w:val="20"/>
              </w:rPr>
              <w:t xml:space="preserve">Share the key study conducted by </w:t>
            </w:r>
            <w:r w:rsidRPr="006545E4">
              <w:rPr>
                <w:rFonts w:ascii="Arial" w:hAnsi="Arial" w:cs="Arial"/>
                <w:sz w:val="20"/>
                <w:szCs w:val="20"/>
                <w:lang w:val="en-US"/>
              </w:rPr>
              <w:t>Chapman and DeLapp (2013) from</w:t>
            </w:r>
            <w:r w:rsidR="00957459">
              <w:rPr>
                <w:rFonts w:ascii="Arial" w:hAnsi="Arial" w:cs="Arial"/>
                <w:sz w:val="20"/>
                <w:szCs w:val="20"/>
                <w:lang w:val="en-US"/>
              </w:rPr>
              <w:t>:</w:t>
            </w:r>
            <w:r w:rsidRPr="006545E4">
              <w:rPr>
                <w:rFonts w:ascii="Arial" w:hAnsi="Arial" w:cs="Arial"/>
                <w:sz w:val="20"/>
                <w:szCs w:val="20"/>
                <w:lang w:val="en-US"/>
              </w:rPr>
              <w:t xml:space="preserve"> </w:t>
            </w:r>
            <w:hyperlink r:id="rId257" w:history="1">
              <w:r w:rsidR="00B221AA" w:rsidRPr="005F0109">
                <w:rPr>
                  <w:rFonts w:ascii="Arial" w:hAnsi="Arial" w:cs="Arial"/>
                  <w:color w:val="4B4B4B"/>
                  <w:sz w:val="20"/>
                  <w:szCs w:val="20"/>
                  <w:u w:val="single"/>
                  <w:lang w:val="en-US"/>
                </w:rPr>
                <w:t>www.</w:t>
              </w:r>
              <w:r w:rsidRPr="005F0109">
                <w:rPr>
                  <w:rFonts w:ascii="Arial" w:hAnsi="Arial" w:cs="Arial"/>
                  <w:color w:val="4B4B4B"/>
                  <w:sz w:val="20"/>
                  <w:szCs w:val="20"/>
                  <w:u w:val="single"/>
                  <w:lang w:val="en-US"/>
                </w:rPr>
                <w:t>researchgate.net/publication/258207982_Nine_Session_Treatment_of_a_Blood-Injection-Injury_Phobia_With_Manualized_Cognitive_Behavioral_Therapy_An_Adult_Case_Example</w:t>
              </w:r>
            </w:hyperlink>
            <w:r w:rsidRPr="006545E4">
              <w:rPr>
                <w:rFonts w:ascii="Arial" w:hAnsi="Arial" w:cs="Arial"/>
                <w:sz w:val="20"/>
                <w:szCs w:val="20"/>
                <w:lang w:val="en-US"/>
              </w:rPr>
              <w:t xml:space="preserve"> on Nine Session Treatment of a Blood-Injection-Injury Phobia and ask learners to capture the aim, sample, method, data collection tools, results and conclusions and identify strengths and weaknesses.</w:t>
            </w:r>
          </w:p>
          <w:p w14:paraId="540AB3DB" w14:textId="01E6B96D" w:rsidR="007A12DB" w:rsidRDefault="00360AEF" w:rsidP="005F0109">
            <w:pPr>
              <w:spacing w:before="120" w:after="120"/>
              <w:rPr>
                <w:rFonts w:ascii="Arial" w:hAnsi="Arial" w:cs="Arial"/>
                <w:sz w:val="20"/>
                <w:szCs w:val="20"/>
                <w:lang w:val="en-US"/>
              </w:rPr>
            </w:pPr>
            <w:r>
              <w:rPr>
                <w:rFonts w:ascii="Arial" w:hAnsi="Arial" w:cs="Arial"/>
                <w:sz w:val="20"/>
                <w:szCs w:val="20"/>
                <w:lang w:val="en-US"/>
              </w:rPr>
              <w:t>L</w:t>
            </w:r>
            <w:r w:rsidR="007A12DB" w:rsidRPr="006545E4">
              <w:rPr>
                <w:rFonts w:ascii="Arial" w:hAnsi="Arial" w:cs="Arial"/>
                <w:sz w:val="20"/>
                <w:szCs w:val="20"/>
                <w:lang w:val="en-US"/>
              </w:rPr>
              <w:t xml:space="preserve">earners review the material covered so far and consider </w:t>
            </w:r>
            <w:r w:rsidR="007A12DB" w:rsidRPr="006545E4">
              <w:rPr>
                <w:rFonts w:ascii="Arial" w:hAnsi="Arial" w:cs="Arial"/>
                <w:sz w:val="20"/>
                <w:szCs w:val="20"/>
              </w:rPr>
              <w:t>idiographic versus nomothetic</w:t>
            </w:r>
            <w:r w:rsidR="007A12DB" w:rsidRPr="006545E4">
              <w:rPr>
                <w:rFonts w:ascii="Arial" w:hAnsi="Arial" w:cs="Arial"/>
                <w:sz w:val="20"/>
                <w:szCs w:val="20"/>
                <w:lang w:val="en-US"/>
              </w:rPr>
              <w:t xml:space="preserve"> approaches and explanations; the use of </w:t>
            </w:r>
            <w:r w:rsidR="007A12DB" w:rsidRPr="006545E4">
              <w:rPr>
                <w:rFonts w:ascii="Arial" w:hAnsi="Arial" w:cs="Arial"/>
                <w:sz w:val="20"/>
                <w:szCs w:val="20"/>
              </w:rPr>
              <w:t>case studies</w:t>
            </w:r>
            <w:r w:rsidR="007A12DB" w:rsidRPr="006545E4">
              <w:rPr>
                <w:rFonts w:ascii="Arial" w:hAnsi="Arial" w:cs="Arial"/>
                <w:sz w:val="20"/>
                <w:szCs w:val="20"/>
                <w:lang w:val="en-US"/>
              </w:rPr>
              <w:t xml:space="preserve"> and</w:t>
            </w:r>
            <w:r w:rsidR="007A12DB" w:rsidRPr="006545E4">
              <w:rPr>
                <w:rFonts w:ascii="Arial" w:hAnsi="Arial" w:cs="Arial"/>
                <w:sz w:val="20"/>
                <w:szCs w:val="20"/>
              </w:rPr>
              <w:t xml:space="preserve"> self-reports, longitudinal studies</w:t>
            </w:r>
            <w:r w:rsidR="007A12DB" w:rsidRPr="006545E4">
              <w:rPr>
                <w:rFonts w:ascii="Arial" w:hAnsi="Arial" w:cs="Arial"/>
                <w:sz w:val="20"/>
                <w:szCs w:val="20"/>
                <w:lang w:val="en-US"/>
              </w:rPr>
              <w:t xml:space="preserve"> and the ability to make</w:t>
            </w:r>
            <w:r w:rsidR="007A12DB" w:rsidRPr="006545E4">
              <w:rPr>
                <w:rFonts w:ascii="Arial" w:hAnsi="Arial" w:cs="Arial"/>
                <w:sz w:val="20"/>
                <w:szCs w:val="20"/>
              </w:rPr>
              <w:t xml:space="preserve"> generalisations from </w:t>
            </w:r>
            <w:r w:rsidR="007A12DB" w:rsidRPr="006545E4">
              <w:rPr>
                <w:rFonts w:ascii="Arial" w:hAnsi="Arial" w:cs="Arial"/>
                <w:sz w:val="20"/>
                <w:szCs w:val="20"/>
                <w:lang w:val="en-US"/>
              </w:rPr>
              <w:t xml:space="preserve">the </w:t>
            </w:r>
            <w:r w:rsidR="007A12DB" w:rsidRPr="006545E4">
              <w:rPr>
                <w:rFonts w:ascii="Arial" w:hAnsi="Arial" w:cs="Arial"/>
                <w:sz w:val="20"/>
                <w:szCs w:val="20"/>
              </w:rPr>
              <w:t>findings</w:t>
            </w:r>
            <w:r w:rsidR="007A12DB" w:rsidRPr="006545E4">
              <w:rPr>
                <w:rFonts w:ascii="Arial" w:hAnsi="Arial" w:cs="Arial"/>
                <w:sz w:val="20"/>
                <w:szCs w:val="20"/>
                <w:lang w:val="en-US"/>
              </w:rPr>
              <w:t xml:space="preserve"> of the research conducted.</w:t>
            </w:r>
          </w:p>
          <w:p w14:paraId="39A2B16D" w14:textId="4C2E5D93" w:rsidR="007A12DB" w:rsidRPr="006545E4" w:rsidRDefault="007A12DB" w:rsidP="005F0109">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 xml:space="preserve">Play a </w:t>
            </w:r>
            <w:r w:rsidR="006545E4">
              <w:rPr>
                <w:rFonts w:ascii="Arial" w:hAnsi="Arial" w:cs="Arial"/>
                <w:color w:val="000000"/>
                <w:sz w:val="20"/>
                <w:szCs w:val="20"/>
                <w:lang w:val="en-US"/>
              </w:rPr>
              <w:t xml:space="preserve">bingo </w:t>
            </w:r>
            <w:r w:rsidRPr="006545E4">
              <w:rPr>
                <w:rFonts w:ascii="Arial" w:hAnsi="Arial" w:cs="Arial"/>
                <w:color w:val="000000"/>
                <w:sz w:val="20"/>
                <w:szCs w:val="20"/>
                <w:lang w:val="en-US"/>
              </w:rPr>
              <w:t xml:space="preserve">game by writing 16 words associated with phobias from which </w:t>
            </w:r>
            <w:r w:rsidRPr="006545E4">
              <w:rPr>
                <w:rFonts w:ascii="Arial" w:hAnsi="Arial" w:cs="Arial"/>
                <w:color w:val="000000"/>
                <w:sz w:val="20"/>
                <w:szCs w:val="20"/>
                <w:shd w:val="clear" w:color="auto" w:fill="FCFCFC"/>
                <w:lang w:val="en-US"/>
              </w:rPr>
              <w:t>learners</w:t>
            </w:r>
            <w:r w:rsidRPr="006545E4">
              <w:rPr>
                <w:rFonts w:ascii="Arial" w:hAnsi="Arial" w:cs="Arial"/>
                <w:color w:val="000000"/>
                <w:sz w:val="20"/>
                <w:szCs w:val="20"/>
                <w:lang w:val="en-US"/>
              </w:rPr>
              <w:t xml:space="preserve"> select 10. Learners need to match definitions to the words to cross out their key terms and win. This could also be done as pair-work.</w:t>
            </w:r>
            <w:r w:rsidR="007B15E7" w:rsidRPr="006545E4">
              <w:rPr>
                <w:rFonts w:ascii="Arial" w:hAnsi="Arial" w:cs="Arial"/>
                <w:b/>
                <w:bCs/>
                <w:color w:val="000000"/>
                <w:sz w:val="20"/>
                <w:szCs w:val="20"/>
                <w:lang w:val="en-US"/>
              </w:rPr>
              <w:t xml:space="preserve"> (F)</w:t>
            </w:r>
          </w:p>
          <w:p w14:paraId="317D6669" w14:textId="2A5FF6BD" w:rsidR="007A12DB" w:rsidRPr="006545E4" w:rsidRDefault="007A12DB" w:rsidP="005F0109">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sz w:val="20"/>
                <w:szCs w:val="20"/>
                <w:lang w:val="en-US"/>
              </w:rPr>
              <w:t>Learners review the material on anxiety disorders and fear related disorders and play the role of examiner, generating one question for each section of a Paper 4. They can then pass these around the class for other learners to attempt.</w:t>
            </w:r>
            <w:r w:rsidR="007B15E7" w:rsidRPr="006545E4">
              <w:rPr>
                <w:rFonts w:ascii="Arial" w:hAnsi="Arial" w:cs="Arial"/>
                <w:b/>
                <w:bCs/>
                <w:color w:val="000000"/>
                <w:sz w:val="20"/>
                <w:szCs w:val="20"/>
                <w:lang w:val="en-US"/>
              </w:rPr>
              <w:t xml:space="preserve"> (F)</w:t>
            </w:r>
          </w:p>
          <w:p w14:paraId="38EC54F5" w14:textId="4ABBBF41" w:rsidR="007A12DB" w:rsidRPr="006545E4" w:rsidRDefault="007A12DB" w:rsidP="005F0109">
            <w:pPr>
              <w:autoSpaceDE w:val="0"/>
              <w:autoSpaceDN w:val="0"/>
              <w:adjustRightInd w:val="0"/>
              <w:spacing w:before="120" w:after="120"/>
              <w:rPr>
                <w:rFonts w:ascii="Arial" w:hAnsi="Arial" w:cs="Arial"/>
                <w:b/>
                <w:color w:val="000000"/>
                <w:sz w:val="20"/>
                <w:szCs w:val="20"/>
                <w:lang w:val="en-US"/>
              </w:rPr>
            </w:pPr>
            <w:r w:rsidRPr="006545E4">
              <w:rPr>
                <w:rFonts w:ascii="Arial" w:hAnsi="Arial" w:cs="Arial"/>
                <w:color w:val="000000"/>
                <w:sz w:val="20"/>
                <w:szCs w:val="20"/>
                <w:lang w:val="en-US"/>
              </w:rPr>
              <w:t>Learners create a mind-map of the explanations and treatments for anxiety disorders and fear related disorders.</w:t>
            </w:r>
            <w:r w:rsidR="00570A82" w:rsidRPr="006545E4">
              <w:rPr>
                <w:rFonts w:ascii="Arial" w:hAnsi="Arial" w:cs="Arial"/>
                <w:b/>
                <w:bCs/>
                <w:color w:val="000000"/>
                <w:sz w:val="20"/>
                <w:szCs w:val="20"/>
                <w:lang w:val="en-US"/>
              </w:rPr>
              <w:t xml:space="preserve"> (I)</w:t>
            </w:r>
          </w:p>
          <w:p w14:paraId="2E209FA7" w14:textId="5A28FB6B" w:rsidR="007A12DB" w:rsidRPr="006545E4" w:rsidRDefault="007A12DB" w:rsidP="005F0109">
            <w:pPr>
              <w:autoSpaceDE w:val="0"/>
              <w:autoSpaceDN w:val="0"/>
              <w:adjustRightInd w:val="0"/>
              <w:spacing w:before="120" w:after="120"/>
              <w:rPr>
                <w:rFonts w:ascii="Arial" w:hAnsi="Arial" w:cs="Arial"/>
                <w:b/>
                <w:color w:val="000000"/>
                <w:sz w:val="20"/>
                <w:szCs w:val="20"/>
                <w:lang w:val="en-US"/>
              </w:rPr>
            </w:pPr>
            <w:r w:rsidRPr="006545E4">
              <w:rPr>
                <w:rFonts w:ascii="Arial" w:hAnsi="Arial" w:cs="Arial"/>
                <w:color w:val="000000"/>
                <w:sz w:val="20"/>
                <w:szCs w:val="20"/>
                <w:lang w:val="en-US"/>
              </w:rPr>
              <w:t>Learners prepare an essay plan for testing under examination conditions about what psychologist have learnt about the explanations of anxiety disorders and fear related disorders.</w:t>
            </w:r>
            <w:r w:rsidR="007B15E7" w:rsidRPr="006545E4">
              <w:rPr>
                <w:rFonts w:ascii="Arial" w:hAnsi="Arial" w:cs="Arial"/>
                <w:b/>
                <w:bCs/>
                <w:color w:val="000000"/>
                <w:sz w:val="20"/>
                <w:szCs w:val="20"/>
                <w:lang w:val="en-US"/>
              </w:rPr>
              <w:t xml:space="preserve"> (F)</w:t>
            </w:r>
          </w:p>
          <w:p w14:paraId="3D3AAB9D" w14:textId="77777777" w:rsidR="007A12DB" w:rsidRDefault="007A12DB" w:rsidP="005F0109">
            <w:pPr>
              <w:autoSpaceDE w:val="0"/>
              <w:autoSpaceDN w:val="0"/>
              <w:adjustRightInd w:val="0"/>
              <w:spacing w:before="120" w:after="120"/>
              <w:rPr>
                <w:rFonts w:ascii="Arial" w:hAnsi="Arial" w:cs="Arial"/>
                <w:b/>
                <w:color w:val="000000"/>
                <w:sz w:val="20"/>
                <w:szCs w:val="20"/>
                <w:lang w:val="en-US"/>
              </w:rPr>
            </w:pPr>
            <w:r w:rsidRPr="006545E4">
              <w:rPr>
                <w:rFonts w:ascii="Arial" w:hAnsi="Arial" w:cs="Arial"/>
                <w:color w:val="000000"/>
                <w:sz w:val="20"/>
                <w:szCs w:val="20"/>
                <w:lang w:val="en-US"/>
              </w:rPr>
              <w:t>Learners respond to some examination style questions under timed conditions.</w:t>
            </w:r>
            <w:r w:rsidR="00570A82" w:rsidRPr="006545E4">
              <w:rPr>
                <w:rFonts w:ascii="Arial" w:hAnsi="Arial" w:cs="Arial"/>
                <w:b/>
                <w:color w:val="000000"/>
                <w:sz w:val="20"/>
                <w:szCs w:val="20"/>
                <w:lang w:val="en-US"/>
              </w:rPr>
              <w:t xml:space="preserve"> (I</w:t>
            </w:r>
            <w:r w:rsidR="00570A82">
              <w:rPr>
                <w:rFonts w:ascii="Arial" w:hAnsi="Arial" w:cs="Arial"/>
                <w:b/>
                <w:color w:val="000000"/>
                <w:sz w:val="20"/>
                <w:szCs w:val="20"/>
                <w:lang w:val="en-US"/>
              </w:rPr>
              <w:t>)(</w:t>
            </w:r>
            <w:r w:rsidR="00570A82" w:rsidRPr="006545E4">
              <w:rPr>
                <w:rFonts w:ascii="Arial" w:hAnsi="Arial" w:cs="Arial"/>
                <w:b/>
                <w:color w:val="000000"/>
                <w:sz w:val="20"/>
                <w:szCs w:val="20"/>
                <w:lang w:val="en-US"/>
              </w:rPr>
              <w:t>F)</w:t>
            </w:r>
          </w:p>
          <w:p w14:paraId="028A81C7" w14:textId="444A6BAF" w:rsidR="00261640" w:rsidRPr="006545E4" w:rsidRDefault="005F605A" w:rsidP="00EF4299">
            <w:pPr>
              <w:autoSpaceDE w:val="0"/>
              <w:autoSpaceDN w:val="0"/>
              <w:adjustRightInd w:val="0"/>
              <w:spacing w:before="120"/>
              <w:rPr>
                <w:rFonts w:ascii="Arial" w:hAnsi="Arial" w:cs="Arial"/>
                <w:color w:val="000000"/>
                <w:sz w:val="20"/>
                <w:szCs w:val="20"/>
                <w:lang w:val="en-US"/>
              </w:rPr>
            </w:pPr>
            <w:r>
              <w:rPr>
                <w:rFonts w:ascii="Arial" w:hAnsi="Arial" w:cs="Arial"/>
                <w:b/>
                <w:bCs/>
                <w:color w:val="202124"/>
                <w:sz w:val="20"/>
                <w:szCs w:val="20"/>
                <w:shd w:val="clear" w:color="auto" w:fill="FFFFFF"/>
                <w:lang w:val="en-US"/>
              </w:rPr>
              <w:t>SDG 3</w:t>
            </w:r>
          </w:p>
        </w:tc>
      </w:tr>
      <w:tr w:rsidR="007A12DB" w:rsidRPr="007A12DB" w14:paraId="00A70252"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605EDA15" w14:textId="7F7D1713" w:rsidR="007A12DB" w:rsidRPr="00E335BB" w:rsidRDefault="007A12DB" w:rsidP="005D6331">
            <w:pPr>
              <w:spacing w:after="120"/>
              <w:rPr>
                <w:rFonts w:ascii="Arial" w:hAnsi="Arial" w:cs="Arial"/>
                <w:sz w:val="20"/>
                <w:szCs w:val="20"/>
              </w:rPr>
            </w:pPr>
            <w:r w:rsidRPr="00E335BB">
              <w:rPr>
                <w:rFonts w:ascii="Arial" w:hAnsi="Arial" w:cs="Arial"/>
                <w:sz w:val="20"/>
                <w:szCs w:val="20"/>
              </w:rPr>
              <w:lastRenderedPageBreak/>
              <w:t>1.5 Obsessive-compulsive disorder (OCD)</w:t>
            </w:r>
          </w:p>
          <w:p w14:paraId="3DA0DC12" w14:textId="0C90A4BF" w:rsidR="007A12DB" w:rsidRDefault="007A12DB" w:rsidP="00C640FC">
            <w:pPr>
              <w:rPr>
                <w:rFonts w:ascii="Arial" w:hAnsi="Arial" w:cs="Arial"/>
                <w:sz w:val="20"/>
                <w:szCs w:val="20"/>
              </w:rPr>
            </w:pPr>
            <w:r w:rsidRPr="007A12DB">
              <w:rPr>
                <w:rFonts w:ascii="Arial" w:hAnsi="Arial" w:cs="Arial"/>
                <w:sz w:val="20"/>
                <w:szCs w:val="20"/>
              </w:rPr>
              <w:t>1.5.1 Diagnostic criteria for obsessive-compulsive disorder</w:t>
            </w:r>
          </w:p>
          <w:p w14:paraId="07ACA0E2" w14:textId="77777777" w:rsidR="00836129" w:rsidRPr="007A12DB" w:rsidRDefault="00836129"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04A4AB96" w14:textId="77777777" w:rsidR="00836129" w:rsidRPr="007A12DB" w:rsidRDefault="00836129" w:rsidP="00C640FC">
            <w:pPr>
              <w:spacing w:before="120"/>
              <w:rPr>
                <w:rFonts w:ascii="Arial" w:hAnsi="Arial" w:cs="Arial"/>
                <w:b/>
                <w:color w:val="E21951"/>
                <w:sz w:val="20"/>
                <w:szCs w:val="20"/>
                <w:lang w:val="en-US"/>
              </w:rPr>
            </w:pPr>
            <w:r w:rsidRPr="007A12DB">
              <w:rPr>
                <w:rFonts w:ascii="Arial" w:hAnsi="Arial" w:cs="Arial"/>
                <w:b/>
                <w:color w:val="E21951"/>
                <w:sz w:val="20"/>
                <w:szCs w:val="20"/>
              </w:rPr>
              <w:lastRenderedPageBreak/>
              <w:t>KC</w:t>
            </w:r>
            <w:r w:rsidRPr="007A12DB">
              <w:rPr>
                <w:rFonts w:ascii="Arial" w:hAnsi="Arial" w:cs="Arial"/>
                <w:b/>
                <w:color w:val="E21951"/>
                <w:sz w:val="20"/>
                <w:szCs w:val="20"/>
                <w:lang w:val="en-US"/>
              </w:rPr>
              <w:t>4</w:t>
            </w:r>
          </w:p>
          <w:p w14:paraId="31E1342B" w14:textId="3A7FC7E5" w:rsidR="00836129" w:rsidRPr="007A12DB" w:rsidRDefault="00836129" w:rsidP="00C640FC">
            <w:pPr>
              <w:spacing w:before="120"/>
              <w:rPr>
                <w:rFonts w:ascii="Arial" w:hAnsi="Arial" w:cs="Arial"/>
                <w:i/>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279B159D" w14:textId="77777777" w:rsidR="007A12DB" w:rsidRPr="007A12DB" w:rsidRDefault="007A12DB" w:rsidP="007A12DB">
            <w:pPr>
              <w:rPr>
                <w:rFonts w:ascii="Arial" w:hAnsi="Arial" w:cs="Arial"/>
                <w:sz w:val="20"/>
                <w:szCs w:val="20"/>
              </w:rPr>
            </w:pPr>
            <w:r w:rsidRPr="007A12DB">
              <w:rPr>
                <w:rFonts w:ascii="Arial" w:hAnsi="Arial" w:cs="Arial"/>
                <w:sz w:val="20"/>
                <w:szCs w:val="20"/>
              </w:rPr>
              <w:lastRenderedPageBreak/>
              <w:t xml:space="preserve">Learners can describe and explain the diagnostic criteria for OCD and describe, explain and evaluate various tools used to measure OCD and can describe, explain and </w:t>
            </w:r>
            <w:r w:rsidRPr="007A12DB">
              <w:rPr>
                <w:rFonts w:ascii="Arial" w:hAnsi="Arial" w:cs="Arial"/>
                <w:sz w:val="20"/>
                <w:szCs w:val="20"/>
              </w:rPr>
              <w:lastRenderedPageBreak/>
              <w:t>evaluate case studies of OCD.</w:t>
            </w:r>
          </w:p>
        </w:tc>
        <w:tc>
          <w:tcPr>
            <w:tcW w:w="10200" w:type="dxa"/>
            <w:tcBorders>
              <w:top w:val="single" w:sz="4" w:space="0" w:color="E21951"/>
              <w:left w:val="single" w:sz="4" w:space="0" w:color="E21951"/>
              <w:bottom w:val="single" w:sz="4" w:space="0" w:color="E21951"/>
              <w:right w:val="single" w:sz="4" w:space="0" w:color="E21951"/>
            </w:tcBorders>
          </w:tcPr>
          <w:p w14:paraId="0398E029" w14:textId="07EACCE4" w:rsidR="007A12DB" w:rsidRPr="00BE35F5" w:rsidRDefault="007A12DB" w:rsidP="00EF4299">
            <w:pPr>
              <w:spacing w:after="120"/>
              <w:rPr>
                <w:rFonts w:ascii="Arial" w:hAnsi="Arial" w:cs="Arial"/>
                <w:sz w:val="20"/>
                <w:szCs w:val="20"/>
              </w:rPr>
            </w:pPr>
            <w:r w:rsidRPr="00BE35F5">
              <w:rPr>
                <w:rFonts w:ascii="Arial" w:hAnsi="Arial" w:cs="Arial"/>
                <w:sz w:val="20"/>
                <w:szCs w:val="20"/>
              </w:rPr>
              <w:lastRenderedPageBreak/>
              <w:t xml:space="preserve">Learners present what they found out about the diagnostic criteria </w:t>
            </w:r>
            <w:r w:rsidR="00BE35F5" w:rsidRPr="00BE35F5">
              <w:rPr>
                <w:rFonts w:ascii="Arial" w:hAnsi="Arial" w:cs="Arial"/>
                <w:sz w:val="20"/>
                <w:szCs w:val="20"/>
                <w:lang w:val="en-US"/>
              </w:rPr>
              <w:t xml:space="preserve">obsessive compulsive disorder </w:t>
            </w:r>
            <w:r w:rsidRPr="00BE35F5">
              <w:rPr>
                <w:rFonts w:ascii="Arial" w:hAnsi="Arial" w:cs="Arial"/>
                <w:sz w:val="20"/>
                <w:szCs w:val="20"/>
              </w:rPr>
              <w:t>according to ICD</w:t>
            </w:r>
            <w:r w:rsidR="00155C92" w:rsidRPr="00BE35F5">
              <w:rPr>
                <w:rFonts w:ascii="Arial" w:hAnsi="Arial" w:cs="Arial"/>
                <w:sz w:val="20"/>
                <w:szCs w:val="20"/>
              </w:rPr>
              <w:t>-</w:t>
            </w:r>
            <w:r w:rsidRPr="00BE35F5">
              <w:rPr>
                <w:rFonts w:ascii="Arial" w:hAnsi="Arial" w:cs="Arial"/>
                <w:sz w:val="20"/>
                <w:szCs w:val="20"/>
              </w:rPr>
              <w:t>11</w:t>
            </w:r>
            <w:r w:rsidR="00836129" w:rsidRPr="00BE35F5">
              <w:rPr>
                <w:rFonts w:ascii="Arial" w:hAnsi="Arial" w:cs="Arial"/>
                <w:sz w:val="20"/>
                <w:szCs w:val="20"/>
              </w:rPr>
              <w:t xml:space="preserve">. </w:t>
            </w:r>
            <w:r w:rsidR="00836129" w:rsidRPr="00BE35F5">
              <w:rPr>
                <w:rFonts w:ascii="Arial" w:hAnsi="Arial" w:cs="Arial"/>
                <w:b/>
                <w:bCs/>
                <w:sz w:val="20"/>
                <w:szCs w:val="20"/>
              </w:rPr>
              <w:t>(I)</w:t>
            </w:r>
          </w:p>
          <w:p w14:paraId="0DB342F4" w14:textId="43BAB4E8" w:rsidR="007A12DB" w:rsidRPr="00BE35F5" w:rsidRDefault="008B0850" w:rsidP="00EF4299">
            <w:pPr>
              <w:spacing w:before="120" w:after="120"/>
              <w:rPr>
                <w:rFonts w:ascii="Arial" w:hAnsi="Arial" w:cs="Arial"/>
                <w:sz w:val="20"/>
                <w:szCs w:val="20"/>
                <w:lang w:val="en-US"/>
              </w:rPr>
            </w:pPr>
            <w:r w:rsidRPr="006545E4">
              <w:rPr>
                <w:rFonts w:ascii="Arial" w:hAnsi="Arial" w:cs="Arial"/>
                <w:b/>
                <w:bCs/>
                <w:color w:val="000000"/>
                <w:sz w:val="20"/>
                <w:szCs w:val="20"/>
                <w:lang w:val="en-US"/>
              </w:rPr>
              <w:t>Extension activity</w:t>
            </w:r>
            <w:r w:rsidR="007F4C7C">
              <w:rPr>
                <w:rFonts w:ascii="Arial" w:hAnsi="Arial" w:cs="Arial"/>
                <w:b/>
                <w:bCs/>
                <w:color w:val="000000"/>
                <w:sz w:val="20"/>
                <w:szCs w:val="20"/>
                <w:lang w:val="en-US"/>
              </w:rPr>
              <w:t xml:space="preserve"> (optional)</w:t>
            </w:r>
            <w:r w:rsidR="007F4C7C" w:rsidRPr="00195645">
              <w:rPr>
                <w:rFonts w:ascii="Arial" w:hAnsi="Arial" w:cs="Arial"/>
                <w:b/>
                <w:bCs/>
                <w:color w:val="000000"/>
                <w:sz w:val="20"/>
                <w:szCs w:val="20"/>
                <w:lang w:val="en-US"/>
              </w:rPr>
              <w:t>:</w:t>
            </w:r>
            <w:r w:rsidRPr="006545E4">
              <w:rPr>
                <w:rFonts w:ascii="Arial" w:hAnsi="Arial" w:cs="Arial"/>
                <w:color w:val="000000"/>
                <w:sz w:val="20"/>
                <w:szCs w:val="20"/>
                <w:lang w:val="en-US"/>
              </w:rPr>
              <w:t xml:space="preserve"> </w:t>
            </w:r>
            <w:r w:rsidR="00312EDB">
              <w:rPr>
                <w:rFonts w:ascii="Arial" w:hAnsi="Arial" w:cs="Arial"/>
                <w:sz w:val="20"/>
                <w:szCs w:val="20"/>
              </w:rPr>
              <w:t>l</w:t>
            </w:r>
            <w:r w:rsidR="007A12DB" w:rsidRPr="00BE35F5">
              <w:rPr>
                <w:rFonts w:ascii="Arial" w:hAnsi="Arial" w:cs="Arial"/>
                <w:sz w:val="20"/>
                <w:szCs w:val="20"/>
              </w:rPr>
              <w:t>earner</w:t>
            </w:r>
            <w:r w:rsidR="00360AEF" w:rsidRPr="00BE35F5">
              <w:rPr>
                <w:rFonts w:ascii="Arial" w:hAnsi="Arial" w:cs="Arial"/>
                <w:sz w:val="20"/>
                <w:szCs w:val="20"/>
              </w:rPr>
              <w:t>s</w:t>
            </w:r>
            <w:r w:rsidR="007A12DB" w:rsidRPr="00BE35F5">
              <w:rPr>
                <w:rFonts w:ascii="Arial" w:hAnsi="Arial" w:cs="Arial"/>
                <w:sz w:val="20"/>
                <w:szCs w:val="20"/>
              </w:rPr>
              <w:t xml:space="preserve"> read through the </w:t>
            </w:r>
            <w:r w:rsidR="007A12DB" w:rsidRPr="00BE35F5">
              <w:rPr>
                <w:rFonts w:ascii="Arial" w:hAnsi="Arial" w:cs="Arial"/>
                <w:sz w:val="20"/>
                <w:szCs w:val="20"/>
                <w:lang w:val="en-US"/>
              </w:rPr>
              <w:t>article at</w:t>
            </w:r>
            <w:r w:rsidR="00957459">
              <w:rPr>
                <w:rFonts w:ascii="Arial" w:hAnsi="Arial" w:cs="Arial"/>
                <w:sz w:val="20"/>
                <w:szCs w:val="20"/>
                <w:lang w:val="en-US"/>
              </w:rPr>
              <w:t>:</w:t>
            </w:r>
            <w:r w:rsidR="007A12DB" w:rsidRPr="00BE35F5">
              <w:rPr>
                <w:rFonts w:ascii="Arial" w:hAnsi="Arial" w:cs="Arial"/>
                <w:sz w:val="20"/>
                <w:szCs w:val="20"/>
                <w:lang w:val="en-US"/>
              </w:rPr>
              <w:t xml:space="preserve"> </w:t>
            </w:r>
            <w:hyperlink r:id="rId258" w:history="1">
              <w:r w:rsidR="00B221AA" w:rsidRPr="00312EDB">
                <w:rPr>
                  <w:rFonts w:ascii="Arial" w:hAnsi="Arial" w:cs="Arial"/>
                  <w:color w:val="4B4B4B"/>
                  <w:sz w:val="20"/>
                  <w:szCs w:val="20"/>
                  <w:u w:val="single"/>
                  <w:lang w:val="en-US"/>
                </w:rPr>
                <w:t>www.</w:t>
              </w:r>
              <w:r w:rsidR="007A12DB" w:rsidRPr="00312EDB">
                <w:rPr>
                  <w:rFonts w:ascii="Arial" w:hAnsi="Arial" w:cs="Arial"/>
                  <w:color w:val="4B4B4B"/>
                  <w:sz w:val="20"/>
                  <w:szCs w:val="20"/>
                  <w:u w:val="single"/>
                  <w:lang w:val="en-US"/>
                </w:rPr>
                <w:t>dailymail.co.uk/tvshowbiz/article-381802/The-obsessive-disorder-haunts-life.html</w:t>
              </w:r>
            </w:hyperlink>
            <w:r w:rsidR="007A12DB" w:rsidRPr="00BE35F5">
              <w:rPr>
                <w:rFonts w:ascii="Arial" w:hAnsi="Arial" w:cs="Arial"/>
                <w:sz w:val="20"/>
                <w:szCs w:val="20"/>
                <w:lang w:val="en-US"/>
              </w:rPr>
              <w:t xml:space="preserve"> </w:t>
            </w:r>
            <w:r w:rsidR="007A12DB" w:rsidRPr="00BE35F5">
              <w:rPr>
                <w:rFonts w:ascii="Arial" w:hAnsi="Arial" w:cs="Arial"/>
                <w:sz w:val="20"/>
                <w:szCs w:val="20"/>
              </w:rPr>
              <w:t>about David Beckham’s battle with obsessive/compulsive disorder (OCD</w:t>
            </w:r>
            <w:r w:rsidR="007A12DB" w:rsidRPr="00BE35F5">
              <w:rPr>
                <w:rFonts w:ascii="Arial" w:hAnsi="Arial" w:cs="Arial"/>
                <w:sz w:val="20"/>
                <w:szCs w:val="20"/>
                <w:lang w:val="en-US"/>
              </w:rPr>
              <w:t xml:space="preserve">). </w:t>
            </w:r>
            <w:r w:rsidR="00836129" w:rsidRPr="00BE35F5">
              <w:rPr>
                <w:rFonts w:ascii="Arial" w:hAnsi="Arial" w:cs="Arial"/>
                <w:b/>
                <w:bCs/>
                <w:sz w:val="20"/>
                <w:szCs w:val="20"/>
                <w:lang w:val="en-US"/>
              </w:rPr>
              <w:t>(I)</w:t>
            </w:r>
          </w:p>
          <w:p w14:paraId="25456287" w14:textId="6CBB124D" w:rsidR="007A12DB" w:rsidRPr="00BE35F5" w:rsidRDefault="007A12DB" w:rsidP="00EF4299">
            <w:pPr>
              <w:autoSpaceDE w:val="0"/>
              <w:autoSpaceDN w:val="0"/>
              <w:adjustRightInd w:val="0"/>
              <w:spacing w:before="120" w:after="120"/>
              <w:rPr>
                <w:rFonts w:ascii="Arial" w:hAnsi="Arial" w:cs="Arial"/>
                <w:color w:val="000000"/>
                <w:sz w:val="20"/>
                <w:szCs w:val="20"/>
                <w:lang w:val="en-US"/>
              </w:rPr>
            </w:pPr>
            <w:r w:rsidRPr="00BE35F5">
              <w:rPr>
                <w:rFonts w:ascii="Arial" w:hAnsi="Arial" w:cs="Arial"/>
                <w:color w:val="000000"/>
                <w:sz w:val="20"/>
                <w:szCs w:val="20"/>
                <w:lang w:val="en-US"/>
              </w:rPr>
              <w:lastRenderedPageBreak/>
              <w:t>Hand out a clinical description sheet available at</w:t>
            </w:r>
            <w:r w:rsidR="00957459">
              <w:rPr>
                <w:rFonts w:ascii="Arial" w:hAnsi="Arial" w:cs="Arial"/>
                <w:color w:val="000000"/>
                <w:sz w:val="20"/>
                <w:szCs w:val="20"/>
                <w:lang w:val="en-US"/>
              </w:rPr>
              <w:t>:</w:t>
            </w:r>
            <w:r w:rsidRPr="00BE35F5">
              <w:rPr>
                <w:rFonts w:ascii="Arial" w:hAnsi="Arial" w:cs="Arial"/>
                <w:color w:val="000000"/>
                <w:sz w:val="20"/>
                <w:szCs w:val="20"/>
                <w:lang w:val="en-US"/>
              </w:rPr>
              <w:t xml:space="preserve"> </w:t>
            </w:r>
            <w:hyperlink r:id="rId259" w:history="1">
              <w:r w:rsidR="00312EDB" w:rsidRPr="00312EDB">
                <w:rPr>
                  <w:rStyle w:val="Hyperlink"/>
                  <w:rFonts w:ascii="Arial" w:hAnsi="Arial" w:cs="Arial"/>
                  <w:color w:val="4B4B4B"/>
                  <w:sz w:val="20"/>
                  <w:szCs w:val="20"/>
                  <w:lang w:val="en-US"/>
                </w:rPr>
                <w:t>www.psychlotron.org.uk/resources/abnormal/A2_AQB_abnormal_anxiety_OCDdiagnosis.pdf</w:t>
              </w:r>
            </w:hyperlink>
            <w:r w:rsidRPr="00BE35F5">
              <w:rPr>
                <w:rFonts w:ascii="Arial" w:hAnsi="Arial" w:cs="Arial"/>
                <w:color w:val="000000"/>
                <w:sz w:val="20"/>
                <w:szCs w:val="20"/>
                <w:lang w:val="en-US"/>
              </w:rPr>
              <w:t xml:space="preserve"> on OCD</w:t>
            </w:r>
            <w:r w:rsidRPr="00BE35F5">
              <w:rPr>
                <w:rFonts w:ascii="Arial" w:hAnsi="Arial" w:cs="Arial"/>
                <w:color w:val="333333"/>
                <w:sz w:val="20"/>
                <w:szCs w:val="20"/>
                <w:lang w:val="en-US"/>
              </w:rPr>
              <w:t xml:space="preserve">. </w:t>
            </w:r>
            <w:r w:rsidR="00403606" w:rsidRPr="00BE35F5">
              <w:rPr>
                <w:rFonts w:ascii="Arial" w:hAnsi="Arial" w:cs="Arial"/>
                <w:color w:val="333333"/>
                <w:sz w:val="20"/>
                <w:szCs w:val="20"/>
                <w:lang w:val="en-US"/>
              </w:rPr>
              <w:t>P</w:t>
            </w:r>
            <w:r w:rsidRPr="00BE35F5">
              <w:rPr>
                <w:rFonts w:ascii="Arial" w:hAnsi="Arial" w:cs="Arial"/>
                <w:color w:val="000000"/>
                <w:sz w:val="20"/>
                <w:szCs w:val="20"/>
                <w:lang w:val="en-US"/>
              </w:rPr>
              <w:t>ay particular attention to the definitions and differences between obsessions and compulsions.</w:t>
            </w:r>
          </w:p>
          <w:p w14:paraId="7630719D" w14:textId="5FBA14FF" w:rsidR="007A12DB" w:rsidRPr="00BE35F5" w:rsidRDefault="007A12DB" w:rsidP="00EF4299">
            <w:pPr>
              <w:spacing w:before="120" w:after="120"/>
              <w:rPr>
                <w:rFonts w:ascii="Arial" w:hAnsi="Arial" w:cs="Arial"/>
                <w:sz w:val="20"/>
                <w:szCs w:val="20"/>
              </w:rPr>
            </w:pPr>
            <w:r w:rsidRPr="00BE35F5">
              <w:rPr>
                <w:rFonts w:ascii="Arial" w:hAnsi="Arial" w:cs="Arial"/>
                <w:sz w:val="20"/>
                <w:szCs w:val="20"/>
              </w:rPr>
              <w:t>Share an interactive activity at</w:t>
            </w:r>
            <w:r w:rsidR="00957459">
              <w:rPr>
                <w:rFonts w:ascii="Arial" w:hAnsi="Arial" w:cs="Arial"/>
                <w:sz w:val="20"/>
                <w:szCs w:val="20"/>
              </w:rPr>
              <w:t>:</w:t>
            </w:r>
            <w:r w:rsidRPr="00BE35F5">
              <w:rPr>
                <w:rFonts w:ascii="Arial" w:hAnsi="Arial" w:cs="Arial"/>
                <w:sz w:val="20"/>
                <w:szCs w:val="20"/>
              </w:rPr>
              <w:t xml:space="preserve"> </w:t>
            </w:r>
            <w:hyperlink r:id="rId260" w:anchor="slide=id.p1" w:history="1">
              <w:r w:rsidRPr="00312EDB">
                <w:rPr>
                  <w:rFonts w:ascii="Arial" w:hAnsi="Arial" w:cs="Arial"/>
                  <w:color w:val="4B4B4B"/>
                  <w:sz w:val="20"/>
                  <w:szCs w:val="20"/>
                  <w:u w:val="single"/>
                </w:rPr>
                <w:t>https://docs.google.com/presentation/d/1sFWerYyYUjilNWRbWwpNYIGZss7J76EY/edit#slide=id.p1</w:t>
              </w:r>
            </w:hyperlink>
            <w:r w:rsidRPr="00312EDB">
              <w:rPr>
                <w:rFonts w:ascii="Arial" w:hAnsi="Arial" w:cs="Arial"/>
                <w:color w:val="4B4B4B"/>
                <w:sz w:val="20"/>
                <w:szCs w:val="20"/>
              </w:rPr>
              <w:t xml:space="preserve"> </w:t>
            </w:r>
            <w:r w:rsidRPr="00BE35F5">
              <w:rPr>
                <w:rFonts w:ascii="Arial" w:hAnsi="Arial" w:cs="Arial"/>
                <w:sz w:val="20"/>
                <w:szCs w:val="20"/>
              </w:rPr>
              <w:t>with a pre-test and which distinguishes between obsessions and compulsions.</w:t>
            </w:r>
          </w:p>
          <w:p w14:paraId="3E70E139" w14:textId="00C472C0" w:rsidR="007A12DB" w:rsidRPr="00BE35F5" w:rsidRDefault="007A12DB" w:rsidP="00EF4299">
            <w:pPr>
              <w:spacing w:before="120" w:after="120"/>
              <w:rPr>
                <w:rFonts w:ascii="Arial" w:hAnsi="Arial" w:cs="Arial"/>
                <w:sz w:val="20"/>
                <w:szCs w:val="20"/>
              </w:rPr>
            </w:pPr>
            <w:r w:rsidRPr="00BE35F5">
              <w:rPr>
                <w:rFonts w:ascii="Arial" w:hAnsi="Arial" w:cs="Arial"/>
                <w:sz w:val="20"/>
                <w:szCs w:val="20"/>
              </w:rPr>
              <w:t>Learners look up and download the case study on Charles conducted by Rappaport (189) at</w:t>
            </w:r>
            <w:r w:rsidR="00957459">
              <w:rPr>
                <w:rFonts w:ascii="Arial" w:hAnsi="Arial" w:cs="Arial"/>
                <w:sz w:val="20"/>
                <w:szCs w:val="20"/>
              </w:rPr>
              <w:t>:</w:t>
            </w:r>
            <w:r w:rsidRPr="00BE35F5">
              <w:rPr>
                <w:rFonts w:ascii="Arial" w:hAnsi="Arial" w:cs="Arial"/>
                <w:sz w:val="20"/>
                <w:szCs w:val="20"/>
              </w:rPr>
              <w:t xml:space="preserve"> </w:t>
            </w:r>
            <w:hyperlink r:id="rId261" w:history="1">
              <w:r w:rsidRPr="00312EDB">
                <w:rPr>
                  <w:rFonts w:ascii="Arial" w:hAnsi="Arial" w:cs="Arial"/>
                  <w:color w:val="4B4B4B"/>
                  <w:sz w:val="20"/>
                  <w:szCs w:val="20"/>
                  <w:u w:val="single"/>
                </w:rPr>
                <w:t>http://psychtutor.weebly.com/anxiety-disorders-ocd.html</w:t>
              </w:r>
            </w:hyperlink>
            <w:r w:rsidRPr="00312EDB">
              <w:rPr>
                <w:rFonts w:ascii="Arial" w:hAnsi="Arial" w:cs="Arial"/>
                <w:color w:val="4B4B4B"/>
                <w:sz w:val="20"/>
                <w:szCs w:val="20"/>
              </w:rPr>
              <w:t xml:space="preserve"> </w:t>
            </w:r>
            <w:r w:rsidRPr="00BE35F5">
              <w:rPr>
                <w:rFonts w:ascii="Arial" w:hAnsi="Arial" w:cs="Arial"/>
                <w:sz w:val="20"/>
                <w:szCs w:val="20"/>
              </w:rPr>
              <w:t>and evaluate, paying attention to the strengths and weaknesses of case studies and longitudinal studies.</w:t>
            </w:r>
          </w:p>
          <w:p w14:paraId="597CF50A" w14:textId="0B72E9BF" w:rsidR="007A12DB" w:rsidRPr="00BE35F5" w:rsidRDefault="007A12DB" w:rsidP="00EF4299">
            <w:pPr>
              <w:spacing w:before="120" w:after="120"/>
              <w:rPr>
                <w:rFonts w:ascii="Arial" w:hAnsi="Arial" w:cs="Arial"/>
                <w:sz w:val="20"/>
                <w:szCs w:val="20"/>
              </w:rPr>
            </w:pPr>
            <w:r w:rsidRPr="00BE35F5">
              <w:rPr>
                <w:rFonts w:ascii="Arial" w:hAnsi="Arial" w:cs="Arial"/>
                <w:sz w:val="20"/>
                <w:szCs w:val="20"/>
              </w:rPr>
              <w:t xml:space="preserve">Learners look up the </w:t>
            </w:r>
            <w:r w:rsidRPr="00BE35F5">
              <w:rPr>
                <w:rFonts w:ascii="Arial" w:hAnsi="Arial" w:cs="Arial"/>
                <w:sz w:val="20"/>
                <w:szCs w:val="20"/>
                <w:lang w:val="en-US"/>
              </w:rPr>
              <w:t>Maudsley Obsessive Compulsive Inventory (MOCI) at</w:t>
            </w:r>
            <w:r w:rsidR="00957459">
              <w:rPr>
                <w:rFonts w:ascii="Arial" w:hAnsi="Arial" w:cs="Arial"/>
                <w:sz w:val="20"/>
                <w:szCs w:val="20"/>
                <w:lang w:val="en-US"/>
              </w:rPr>
              <w:t>:</w:t>
            </w:r>
            <w:r w:rsidRPr="00BE35F5">
              <w:rPr>
                <w:rFonts w:ascii="Arial" w:hAnsi="Arial" w:cs="Arial"/>
                <w:sz w:val="20"/>
                <w:szCs w:val="20"/>
                <w:lang w:val="en-US"/>
              </w:rPr>
              <w:t xml:space="preserve"> </w:t>
            </w:r>
            <w:hyperlink r:id="rId262" w:history="1">
              <w:r w:rsidR="00312EDB" w:rsidRPr="00312EDB">
                <w:rPr>
                  <w:rStyle w:val="Hyperlink"/>
                  <w:rFonts w:ascii="Arial" w:hAnsi="Arial" w:cs="Arial"/>
                  <w:color w:val="4B4B4B"/>
                  <w:sz w:val="20"/>
                  <w:szCs w:val="20"/>
                  <w:lang w:val="en-US"/>
                </w:rPr>
                <w:t>www.sjdm.org/dmidi/Maudsley_Obsessive_Compulsive_Inventory.html</w:t>
              </w:r>
            </w:hyperlink>
            <w:r w:rsidRPr="00BE35F5">
              <w:rPr>
                <w:rFonts w:ascii="Arial" w:hAnsi="Arial" w:cs="Arial"/>
                <w:sz w:val="20"/>
                <w:szCs w:val="20"/>
                <w:lang w:val="en-US"/>
              </w:rPr>
              <w:t xml:space="preserve"> </w:t>
            </w:r>
            <w:r w:rsidRPr="00BE35F5">
              <w:rPr>
                <w:rFonts w:ascii="Arial" w:hAnsi="Arial" w:cs="Arial"/>
                <w:sz w:val="20"/>
                <w:szCs w:val="20"/>
              </w:rPr>
              <w:t>and record the description in their notes.</w:t>
            </w:r>
          </w:p>
          <w:p w14:paraId="62B06149" w14:textId="527E0E7E" w:rsidR="007A12DB" w:rsidRPr="00312EDB" w:rsidRDefault="007A12DB" w:rsidP="00EF4299">
            <w:pPr>
              <w:spacing w:before="120" w:after="120"/>
              <w:rPr>
                <w:rFonts w:ascii="Arial" w:hAnsi="Arial" w:cs="Arial"/>
                <w:color w:val="4B4B4B"/>
                <w:sz w:val="20"/>
                <w:szCs w:val="20"/>
                <w:lang w:val="en-US"/>
              </w:rPr>
            </w:pPr>
            <w:r w:rsidRPr="00BE35F5">
              <w:rPr>
                <w:rFonts w:ascii="Arial" w:hAnsi="Arial" w:cs="Arial"/>
                <w:sz w:val="20"/>
                <w:szCs w:val="20"/>
              </w:rPr>
              <w:t xml:space="preserve">Share the </w:t>
            </w:r>
            <w:r w:rsidRPr="00BE35F5">
              <w:rPr>
                <w:rFonts w:ascii="Arial" w:hAnsi="Arial" w:cs="Arial"/>
                <w:sz w:val="20"/>
                <w:szCs w:val="20"/>
                <w:lang w:val="en-US"/>
              </w:rPr>
              <w:t>Yale-Brown Obsessive-compulsive Scale at</w:t>
            </w:r>
            <w:r w:rsidR="00957459">
              <w:rPr>
                <w:rFonts w:ascii="Arial" w:hAnsi="Arial" w:cs="Arial"/>
                <w:sz w:val="20"/>
                <w:szCs w:val="20"/>
                <w:lang w:val="en-US"/>
              </w:rPr>
              <w:t>:</w:t>
            </w:r>
            <w:r w:rsidR="00BE35F5" w:rsidRPr="00BE35F5">
              <w:rPr>
                <w:rFonts w:ascii="Arial" w:hAnsi="Arial" w:cs="Arial"/>
                <w:sz w:val="20"/>
                <w:szCs w:val="20"/>
              </w:rPr>
              <w:t xml:space="preserve"> </w:t>
            </w:r>
            <w:hyperlink r:id="rId263" w:history="1">
              <w:r w:rsidR="00312EDB" w:rsidRPr="00312EDB">
                <w:rPr>
                  <w:rStyle w:val="Hyperlink"/>
                  <w:rFonts w:ascii="Arial" w:hAnsi="Arial" w:cs="Arial"/>
                  <w:color w:val="4B4B4B"/>
                  <w:sz w:val="20"/>
                  <w:szCs w:val="20"/>
                  <w:lang w:val="en-US"/>
                </w:rPr>
                <w:t>www.addictionsandrecovery.org/tools/obsessive-compulsive-disorder-test-yale-brown-ocd-scale-ybocs.pdf</w:t>
              </w:r>
            </w:hyperlink>
            <w:r w:rsidR="00312EDB">
              <w:rPr>
                <w:rFonts w:ascii="Arial" w:hAnsi="Arial" w:cs="Arial"/>
                <w:color w:val="4B4B4B"/>
                <w:sz w:val="20"/>
                <w:szCs w:val="20"/>
                <w:lang w:val="en-US"/>
              </w:rPr>
              <w:t xml:space="preserve">. </w:t>
            </w:r>
            <w:r w:rsidR="00312EDB" w:rsidRPr="00312EDB">
              <w:rPr>
                <w:rFonts w:ascii="Arial" w:hAnsi="Arial" w:cs="Arial"/>
                <w:sz w:val="20"/>
                <w:szCs w:val="20"/>
                <w:lang w:val="en-US"/>
              </w:rPr>
              <w:t>L</w:t>
            </w:r>
            <w:r w:rsidRPr="00312EDB">
              <w:rPr>
                <w:rFonts w:ascii="Arial" w:hAnsi="Arial" w:cs="Arial"/>
                <w:sz w:val="20"/>
                <w:szCs w:val="20"/>
                <w:shd w:val="clear" w:color="auto" w:fill="FCFCFC"/>
              </w:rPr>
              <w:t>e</w:t>
            </w:r>
            <w:r w:rsidRPr="00BE35F5">
              <w:rPr>
                <w:rFonts w:ascii="Arial" w:hAnsi="Arial" w:cs="Arial"/>
                <w:color w:val="000000"/>
                <w:sz w:val="20"/>
                <w:szCs w:val="20"/>
                <w:shd w:val="clear" w:color="auto" w:fill="FCFCFC"/>
              </w:rPr>
              <w:t>arners</w:t>
            </w:r>
            <w:r w:rsidRPr="00BE35F5">
              <w:rPr>
                <w:rFonts w:ascii="Arial" w:hAnsi="Arial" w:cs="Arial"/>
                <w:sz w:val="20"/>
                <w:szCs w:val="20"/>
              </w:rPr>
              <w:t xml:space="preserve"> identify the main difference between the two assessment tools.</w:t>
            </w:r>
          </w:p>
          <w:p w14:paraId="381416B7" w14:textId="171802DF" w:rsidR="007A12DB" w:rsidRPr="00BE35F5" w:rsidRDefault="007A12DB" w:rsidP="00EF4299">
            <w:pPr>
              <w:spacing w:before="120" w:after="120"/>
              <w:rPr>
                <w:rFonts w:ascii="Arial" w:hAnsi="Arial" w:cs="Arial"/>
                <w:sz w:val="20"/>
                <w:szCs w:val="20"/>
                <w:lang w:val="en-US"/>
              </w:rPr>
            </w:pPr>
            <w:r w:rsidRPr="00BE35F5">
              <w:rPr>
                <w:rFonts w:ascii="Arial" w:hAnsi="Arial" w:cs="Arial"/>
                <w:sz w:val="20"/>
                <w:szCs w:val="20"/>
              </w:rPr>
              <w:t xml:space="preserve">Learners should complete an evaluative paragraph based on </w:t>
            </w:r>
            <w:r w:rsidRPr="00BE35F5">
              <w:rPr>
                <w:rFonts w:ascii="Arial" w:hAnsi="Arial" w:cs="Arial"/>
                <w:sz w:val="20"/>
                <w:szCs w:val="20"/>
                <w:lang w:val="en-US"/>
              </w:rPr>
              <w:t xml:space="preserve">each of the following evaluative issues </w:t>
            </w:r>
            <w:r w:rsidRPr="00BE35F5">
              <w:rPr>
                <w:rFonts w:ascii="Arial" w:hAnsi="Arial" w:cs="Arial"/>
                <w:sz w:val="20"/>
                <w:szCs w:val="20"/>
              </w:rPr>
              <w:t xml:space="preserve">interviews, case studies, quantitative and qualitative data, psychometrics, </w:t>
            </w:r>
            <w:r w:rsidR="00403606" w:rsidRPr="00BE35F5">
              <w:rPr>
                <w:rFonts w:ascii="Arial" w:hAnsi="Arial" w:cs="Arial"/>
                <w:sz w:val="20"/>
                <w:szCs w:val="20"/>
                <w:lang w:val="en-US"/>
              </w:rPr>
              <w:t xml:space="preserve">and </w:t>
            </w:r>
            <w:r w:rsidRPr="00BE35F5">
              <w:rPr>
                <w:rFonts w:ascii="Arial" w:hAnsi="Arial" w:cs="Arial"/>
                <w:sz w:val="20"/>
                <w:szCs w:val="20"/>
              </w:rPr>
              <w:t>validit</w:t>
            </w:r>
            <w:r w:rsidR="00403606" w:rsidRPr="00BE35F5">
              <w:rPr>
                <w:rFonts w:ascii="Arial" w:hAnsi="Arial" w:cs="Arial"/>
                <w:sz w:val="20"/>
                <w:szCs w:val="20"/>
              </w:rPr>
              <w:t>y. Share</w:t>
            </w:r>
            <w:r w:rsidRPr="00BE35F5">
              <w:rPr>
                <w:rFonts w:ascii="Arial" w:hAnsi="Arial" w:cs="Arial"/>
                <w:sz w:val="20"/>
                <w:szCs w:val="20"/>
              </w:rPr>
              <w:t xml:space="preserve"> for peer marking.</w:t>
            </w:r>
            <w:r w:rsidRPr="00BE35F5">
              <w:rPr>
                <w:rFonts w:ascii="Arial" w:hAnsi="Arial" w:cs="Arial"/>
                <w:b/>
                <w:sz w:val="20"/>
                <w:szCs w:val="20"/>
              </w:rPr>
              <w:t xml:space="preserve"> </w:t>
            </w:r>
            <w:r w:rsidR="00836129" w:rsidRPr="00BE35F5">
              <w:rPr>
                <w:rFonts w:ascii="Arial" w:hAnsi="Arial" w:cs="Arial"/>
                <w:b/>
                <w:sz w:val="20"/>
                <w:szCs w:val="20"/>
              </w:rPr>
              <w:t>(F)</w:t>
            </w:r>
          </w:p>
          <w:p w14:paraId="5F6CFA61" w14:textId="48FECF67" w:rsidR="007A12DB" w:rsidRPr="00BE35F5" w:rsidRDefault="008B0850" w:rsidP="00EF4299">
            <w:pPr>
              <w:spacing w:before="120" w:after="120"/>
              <w:rPr>
                <w:rFonts w:ascii="Arial" w:hAnsi="Arial" w:cs="Arial"/>
                <w:b/>
                <w:sz w:val="20"/>
                <w:szCs w:val="20"/>
                <w:lang w:val="en-US"/>
              </w:rPr>
            </w:pPr>
            <w:r w:rsidRPr="006545E4">
              <w:rPr>
                <w:rFonts w:ascii="Arial" w:hAnsi="Arial" w:cs="Arial"/>
                <w:b/>
                <w:bCs/>
                <w:color w:val="000000"/>
                <w:sz w:val="20"/>
                <w:szCs w:val="20"/>
                <w:lang w:val="en-US"/>
              </w:rPr>
              <w:t>Extension activity</w:t>
            </w:r>
            <w:r w:rsidR="007F4C7C">
              <w:rPr>
                <w:rFonts w:ascii="Arial" w:hAnsi="Arial" w:cs="Arial"/>
                <w:b/>
                <w:bCs/>
                <w:color w:val="000000"/>
                <w:sz w:val="20"/>
                <w:szCs w:val="20"/>
                <w:lang w:val="en-US"/>
              </w:rPr>
              <w:t xml:space="preserve"> (optional)</w:t>
            </w:r>
            <w:r w:rsidR="007F4C7C" w:rsidRPr="00195645">
              <w:rPr>
                <w:rFonts w:ascii="Arial" w:hAnsi="Arial" w:cs="Arial"/>
                <w:b/>
                <w:bCs/>
                <w:color w:val="000000"/>
                <w:sz w:val="20"/>
                <w:szCs w:val="20"/>
                <w:lang w:val="en-US"/>
              </w:rPr>
              <w:t>:</w:t>
            </w:r>
            <w:r w:rsidR="007F4C7C">
              <w:rPr>
                <w:rFonts w:ascii="Arial" w:hAnsi="Arial" w:cs="Arial"/>
                <w:color w:val="000000"/>
                <w:sz w:val="20"/>
                <w:szCs w:val="20"/>
                <w:lang w:val="en-US"/>
              </w:rPr>
              <w:t xml:space="preserve"> </w:t>
            </w:r>
            <w:r w:rsidR="00312EDB" w:rsidRPr="00312EDB">
              <w:rPr>
                <w:rFonts w:ascii="Arial" w:hAnsi="Arial" w:cs="Arial"/>
                <w:sz w:val="20"/>
                <w:szCs w:val="20"/>
              </w:rPr>
              <w:t>l</w:t>
            </w:r>
            <w:r w:rsidR="007A12DB" w:rsidRPr="00312EDB">
              <w:rPr>
                <w:rFonts w:ascii="Arial" w:hAnsi="Arial" w:cs="Arial"/>
                <w:sz w:val="20"/>
                <w:szCs w:val="20"/>
              </w:rPr>
              <w:t xml:space="preserve">earners watch </w:t>
            </w:r>
            <w:r w:rsidR="007A12DB" w:rsidRPr="00312EDB">
              <w:rPr>
                <w:rFonts w:ascii="Arial" w:hAnsi="Arial" w:cs="Arial"/>
                <w:kern w:val="36"/>
                <w:sz w:val="20"/>
                <w:szCs w:val="20"/>
                <w:bdr w:val="none" w:sz="0" w:space="0" w:color="auto" w:frame="1"/>
              </w:rPr>
              <w:t xml:space="preserve">Extreme OCD Camp </w:t>
            </w:r>
            <w:r w:rsidR="007A12DB" w:rsidRPr="00312EDB">
              <w:rPr>
                <w:rFonts w:ascii="Arial" w:hAnsi="Arial" w:cs="Arial"/>
                <w:kern w:val="36"/>
                <w:sz w:val="20"/>
                <w:szCs w:val="20"/>
                <w:bdr w:val="none" w:sz="0" w:space="0" w:color="auto" w:frame="1"/>
                <w:lang w:val="en-US"/>
              </w:rPr>
              <w:t xml:space="preserve">Episode 2 of the </w:t>
            </w:r>
            <w:r w:rsidR="007A12DB" w:rsidRPr="00312EDB">
              <w:rPr>
                <w:rFonts w:ascii="Arial" w:hAnsi="Arial" w:cs="Arial"/>
                <w:kern w:val="36"/>
                <w:sz w:val="20"/>
                <w:szCs w:val="20"/>
                <w:bdr w:val="none" w:sz="0" w:space="0" w:color="auto" w:frame="1"/>
              </w:rPr>
              <w:t xml:space="preserve">2013 BBC Three </w:t>
            </w:r>
            <w:r w:rsidR="007A12DB" w:rsidRPr="00312EDB">
              <w:rPr>
                <w:rFonts w:ascii="Arial" w:hAnsi="Arial" w:cs="Arial"/>
                <w:bCs/>
                <w:sz w:val="20"/>
                <w:szCs w:val="20"/>
                <w:bdr w:val="none" w:sz="0" w:space="0" w:color="auto" w:frame="1"/>
              </w:rPr>
              <w:t>Documentary Trekking into the American forest</w:t>
            </w:r>
            <w:r w:rsidR="007A12DB" w:rsidRPr="00312EDB">
              <w:rPr>
                <w:rFonts w:ascii="Arial" w:hAnsi="Arial" w:cs="Arial"/>
                <w:bCs/>
                <w:sz w:val="20"/>
                <w:szCs w:val="20"/>
                <w:bdr w:val="none" w:sz="0" w:space="0" w:color="auto" w:frame="1"/>
                <w:lang w:val="en-US"/>
              </w:rPr>
              <w:t xml:space="preserve"> to manage treatment resistant OCD available at</w:t>
            </w:r>
            <w:r w:rsidR="00957459">
              <w:rPr>
                <w:rFonts w:ascii="Arial" w:hAnsi="Arial" w:cs="Arial"/>
                <w:bCs/>
                <w:sz w:val="20"/>
                <w:szCs w:val="20"/>
                <w:bdr w:val="none" w:sz="0" w:space="0" w:color="auto" w:frame="1"/>
                <w:lang w:val="en-US"/>
              </w:rPr>
              <w:t>:</w:t>
            </w:r>
            <w:r w:rsidR="007A12DB" w:rsidRPr="00312EDB">
              <w:rPr>
                <w:rFonts w:ascii="Arial" w:hAnsi="Arial" w:cs="Arial"/>
                <w:bCs/>
                <w:sz w:val="20"/>
                <w:szCs w:val="20"/>
                <w:bdr w:val="none" w:sz="0" w:space="0" w:color="auto" w:frame="1"/>
                <w:lang w:val="en-US"/>
              </w:rPr>
              <w:t xml:space="preserve"> </w:t>
            </w:r>
            <w:hyperlink r:id="rId264" w:history="1">
              <w:r w:rsidR="00B221AA" w:rsidRPr="00312EDB">
                <w:rPr>
                  <w:rStyle w:val="Hyperlink"/>
                  <w:rFonts w:ascii="Arial" w:hAnsi="Arial" w:cs="Arial"/>
                  <w:bCs/>
                  <w:color w:val="4B4B4B"/>
                  <w:sz w:val="20"/>
                  <w:szCs w:val="20"/>
                  <w:bdr w:val="none" w:sz="0" w:space="0" w:color="auto" w:frame="1"/>
                  <w:lang w:val="en-US"/>
                </w:rPr>
                <w:t>www.</w:t>
              </w:r>
              <w:r w:rsidR="00403606" w:rsidRPr="00312EDB">
                <w:rPr>
                  <w:rStyle w:val="Hyperlink"/>
                  <w:rFonts w:ascii="Arial" w:hAnsi="Arial" w:cs="Arial"/>
                  <w:bCs/>
                  <w:color w:val="4B4B4B"/>
                  <w:sz w:val="20"/>
                  <w:szCs w:val="20"/>
                  <w:bdr w:val="none" w:sz="0" w:space="0" w:color="auto" w:frame="1"/>
                  <w:lang w:val="en-US"/>
                </w:rPr>
                <w:t>youtube.com/watch?v=ywMsMjGF_nw</w:t>
              </w:r>
            </w:hyperlink>
            <w:r w:rsidR="00403606" w:rsidRPr="00BE35F5">
              <w:rPr>
                <w:rFonts w:ascii="Arial" w:hAnsi="Arial" w:cs="Arial"/>
                <w:bCs/>
                <w:color w:val="222222"/>
                <w:sz w:val="20"/>
                <w:szCs w:val="20"/>
                <w:bdr w:val="none" w:sz="0" w:space="0" w:color="auto" w:frame="1"/>
                <w:lang w:val="en-US"/>
              </w:rPr>
              <w:t xml:space="preserve"> </w:t>
            </w:r>
            <w:r w:rsidR="00836129" w:rsidRPr="00BE35F5">
              <w:rPr>
                <w:rFonts w:ascii="Arial" w:hAnsi="Arial" w:cs="Arial"/>
                <w:b/>
                <w:sz w:val="20"/>
                <w:szCs w:val="20"/>
                <w:lang w:val="en-US"/>
              </w:rPr>
              <w:t>(I)</w:t>
            </w:r>
          </w:p>
          <w:p w14:paraId="3907F0A0" w14:textId="2A9EB1E5" w:rsidR="00261640" w:rsidRPr="00BE35F5" w:rsidRDefault="005F605A" w:rsidP="00312EDB">
            <w:pPr>
              <w:spacing w:before="120"/>
              <w:rPr>
                <w:rFonts w:ascii="Arial" w:hAnsi="Arial" w:cs="Arial"/>
                <w:b/>
                <w:sz w:val="20"/>
                <w:szCs w:val="20"/>
                <w:lang w:val="en-US"/>
              </w:rPr>
            </w:pPr>
            <w:r w:rsidRPr="00BE35F5">
              <w:rPr>
                <w:rFonts w:ascii="Arial" w:hAnsi="Arial" w:cs="Arial"/>
                <w:b/>
                <w:bCs/>
                <w:color w:val="202124"/>
                <w:sz w:val="20"/>
                <w:szCs w:val="20"/>
                <w:shd w:val="clear" w:color="auto" w:fill="FFFFFF"/>
                <w:lang w:val="en-US"/>
              </w:rPr>
              <w:t>SDG 3</w:t>
            </w:r>
          </w:p>
        </w:tc>
      </w:tr>
      <w:tr w:rsidR="007A12DB" w:rsidRPr="006545E4" w14:paraId="1ADF0096"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304AE40A" w14:textId="30CF8EA2" w:rsidR="007A12DB" w:rsidRPr="00E335BB" w:rsidRDefault="007A12DB" w:rsidP="00C640FC">
            <w:pPr>
              <w:rPr>
                <w:rFonts w:ascii="Arial" w:hAnsi="Arial" w:cs="Arial"/>
                <w:sz w:val="20"/>
                <w:szCs w:val="20"/>
              </w:rPr>
            </w:pPr>
            <w:r w:rsidRPr="00E335BB">
              <w:rPr>
                <w:rFonts w:ascii="Arial" w:hAnsi="Arial" w:cs="Arial"/>
                <w:sz w:val="20"/>
                <w:szCs w:val="20"/>
              </w:rPr>
              <w:lastRenderedPageBreak/>
              <w:t>1.5 Obsessive-compulsive disorder (OCD)</w:t>
            </w:r>
          </w:p>
          <w:p w14:paraId="728D953B" w14:textId="240CFE2B" w:rsidR="007A12DB" w:rsidRDefault="007A12DB" w:rsidP="00C640FC">
            <w:pPr>
              <w:spacing w:before="120"/>
              <w:rPr>
                <w:rFonts w:ascii="Arial" w:hAnsi="Arial" w:cs="Arial"/>
                <w:sz w:val="20"/>
                <w:szCs w:val="20"/>
              </w:rPr>
            </w:pPr>
            <w:r w:rsidRPr="007A12DB">
              <w:rPr>
                <w:rFonts w:ascii="Arial" w:hAnsi="Arial" w:cs="Arial"/>
                <w:sz w:val="20"/>
                <w:szCs w:val="20"/>
              </w:rPr>
              <w:t>1.5.2 Explanations of obsessive-compulsive disorder</w:t>
            </w:r>
          </w:p>
          <w:p w14:paraId="4F0022A2" w14:textId="77777777" w:rsidR="00836129" w:rsidRPr="007A12DB" w:rsidRDefault="00836129"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1</w:t>
            </w:r>
          </w:p>
          <w:p w14:paraId="533D8421" w14:textId="77777777" w:rsidR="00836129" w:rsidRPr="007A12DB" w:rsidRDefault="00836129"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7A02D9AD" w14:textId="77777777" w:rsidR="00836129" w:rsidRPr="007A12DB" w:rsidRDefault="00836129"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441B28AD" w14:textId="770FF1D6" w:rsidR="00836129" w:rsidRPr="007A12DB" w:rsidRDefault="00836129" w:rsidP="00C640FC">
            <w:pPr>
              <w:spacing w:before="120"/>
              <w:rPr>
                <w:rFonts w:ascii="Arial" w:hAnsi="Arial" w:cs="Arial"/>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0F454E7" w14:textId="77777777" w:rsidR="007A12DB" w:rsidRPr="007A12DB" w:rsidRDefault="007A12DB" w:rsidP="007A12DB">
            <w:pPr>
              <w:rPr>
                <w:rFonts w:ascii="Arial" w:hAnsi="Arial" w:cs="Arial"/>
                <w:sz w:val="20"/>
                <w:szCs w:val="20"/>
              </w:rPr>
            </w:pPr>
            <w:r w:rsidRPr="007A12DB">
              <w:rPr>
                <w:rFonts w:ascii="Arial" w:hAnsi="Arial" w:cs="Arial"/>
                <w:sz w:val="20"/>
                <w:szCs w:val="20"/>
              </w:rPr>
              <w:t>Learners can describe, explain and evaluate various explanations for OCD including biomedical; cognitive; behavioural and psychodynamic explanations.</w:t>
            </w:r>
          </w:p>
        </w:tc>
        <w:tc>
          <w:tcPr>
            <w:tcW w:w="10200" w:type="dxa"/>
            <w:tcBorders>
              <w:top w:val="single" w:sz="4" w:space="0" w:color="E21951"/>
              <w:left w:val="single" w:sz="4" w:space="0" w:color="E21951"/>
              <w:bottom w:val="single" w:sz="4" w:space="0" w:color="E21951"/>
              <w:right w:val="single" w:sz="4" w:space="0" w:color="E21951"/>
            </w:tcBorders>
          </w:tcPr>
          <w:p w14:paraId="186A1CE1" w14:textId="5EFBBD53" w:rsidR="007A12DB" w:rsidRPr="006545E4" w:rsidRDefault="007A12DB" w:rsidP="00312EDB">
            <w:pPr>
              <w:spacing w:after="120"/>
              <w:rPr>
                <w:rFonts w:ascii="Arial" w:hAnsi="Arial" w:cs="Arial"/>
                <w:color w:val="222222"/>
                <w:kern w:val="36"/>
                <w:sz w:val="20"/>
                <w:szCs w:val="20"/>
                <w:bdr w:val="none" w:sz="0" w:space="0" w:color="auto" w:frame="1"/>
                <w:lang w:val="en-US"/>
              </w:rPr>
            </w:pPr>
            <w:r w:rsidRPr="006545E4">
              <w:rPr>
                <w:rFonts w:ascii="Arial" w:hAnsi="Arial" w:cs="Arial"/>
                <w:sz w:val="20"/>
                <w:szCs w:val="20"/>
                <w:lang w:val="en-US"/>
              </w:rPr>
              <w:t>Learners watch the</w:t>
            </w:r>
            <w:r w:rsidRPr="006545E4">
              <w:rPr>
                <w:rFonts w:ascii="Arial" w:hAnsi="Arial" w:cs="Arial"/>
                <w:sz w:val="20"/>
                <w:szCs w:val="20"/>
              </w:rPr>
              <w:t xml:space="preserve"> </w:t>
            </w:r>
            <w:r w:rsidRPr="006545E4">
              <w:rPr>
                <w:rFonts w:ascii="Arial" w:hAnsi="Arial" w:cs="Arial"/>
                <w:sz w:val="20"/>
                <w:szCs w:val="20"/>
                <w:lang w:val="en-US"/>
              </w:rPr>
              <w:t>video on OCD from</w:t>
            </w:r>
            <w:r w:rsidR="00310FE8">
              <w:rPr>
                <w:rFonts w:ascii="Arial" w:hAnsi="Arial" w:cs="Arial"/>
                <w:sz w:val="20"/>
                <w:szCs w:val="20"/>
                <w:lang w:val="en-US"/>
              </w:rPr>
              <w:t>:</w:t>
            </w:r>
            <w:r w:rsidRPr="006545E4">
              <w:rPr>
                <w:rFonts w:ascii="Arial" w:hAnsi="Arial" w:cs="Arial"/>
                <w:sz w:val="20"/>
                <w:szCs w:val="20"/>
                <w:lang w:val="en-US"/>
              </w:rPr>
              <w:t xml:space="preserve"> </w:t>
            </w:r>
            <w:hyperlink r:id="rId265" w:history="1">
              <w:r w:rsidR="00B221AA" w:rsidRPr="00312EDB">
                <w:rPr>
                  <w:rStyle w:val="Hyperlink"/>
                  <w:rFonts w:ascii="Arial" w:hAnsi="Arial" w:cs="Arial"/>
                  <w:color w:val="4B4B4B"/>
                  <w:sz w:val="20"/>
                  <w:szCs w:val="20"/>
                  <w:lang w:val="en-US"/>
                </w:rPr>
                <w:t>www.</w:t>
              </w:r>
              <w:r w:rsidR="00403606" w:rsidRPr="00312EDB">
                <w:rPr>
                  <w:rStyle w:val="Hyperlink"/>
                  <w:rFonts w:ascii="Arial" w:hAnsi="Arial" w:cs="Arial"/>
                  <w:color w:val="4B4B4B"/>
                  <w:sz w:val="20"/>
                  <w:szCs w:val="20"/>
                  <w:lang w:val="en-US"/>
                </w:rPr>
                <w:t>youtube.com/watch?v=KOami82xKec</w:t>
              </w:r>
            </w:hyperlink>
            <w:r w:rsidR="00403606" w:rsidRPr="006545E4">
              <w:rPr>
                <w:rFonts w:ascii="Arial" w:hAnsi="Arial" w:cs="Arial"/>
                <w:sz w:val="20"/>
                <w:szCs w:val="20"/>
                <w:lang w:val="en-US"/>
              </w:rPr>
              <w:t>.</w:t>
            </w:r>
            <w:r w:rsidR="00836129" w:rsidRPr="006545E4">
              <w:rPr>
                <w:rFonts w:ascii="Arial" w:hAnsi="Arial" w:cs="Arial"/>
                <w:b/>
                <w:bCs/>
                <w:sz w:val="20"/>
                <w:szCs w:val="20"/>
              </w:rPr>
              <w:t xml:space="preserve"> (I)</w:t>
            </w:r>
          </w:p>
          <w:p w14:paraId="453A45DE" w14:textId="2144E970" w:rsidR="007A12DB" w:rsidRPr="006545E4" w:rsidRDefault="007A12DB" w:rsidP="00312EDB">
            <w:pPr>
              <w:widowControl w:val="0"/>
              <w:autoSpaceDE w:val="0"/>
              <w:autoSpaceDN w:val="0"/>
              <w:adjustRightInd w:val="0"/>
              <w:spacing w:before="120" w:after="120"/>
              <w:rPr>
                <w:rFonts w:ascii="Arial" w:hAnsi="Arial" w:cs="Arial"/>
                <w:color w:val="333333"/>
                <w:sz w:val="20"/>
                <w:szCs w:val="20"/>
              </w:rPr>
            </w:pPr>
            <w:r w:rsidRPr="006545E4">
              <w:rPr>
                <w:rFonts w:ascii="Arial" w:hAnsi="Arial" w:cs="Arial"/>
                <w:sz w:val="20"/>
                <w:szCs w:val="20"/>
              </w:rPr>
              <w:t xml:space="preserve">Learner presentations on different explanations for obsessive/compulsive disorder are shared and peer assessed. </w:t>
            </w:r>
            <w:r w:rsidR="00836129" w:rsidRPr="006545E4">
              <w:rPr>
                <w:rFonts w:ascii="Arial" w:hAnsi="Arial" w:cs="Arial"/>
                <w:b/>
                <w:bCs/>
                <w:sz w:val="20"/>
                <w:szCs w:val="20"/>
                <w:lang w:val="en-US"/>
              </w:rPr>
              <w:t>(I)</w:t>
            </w:r>
          </w:p>
          <w:p w14:paraId="2E19BF2E" w14:textId="4673181A" w:rsidR="007A12DB" w:rsidRPr="006545E4" w:rsidRDefault="007A12DB" w:rsidP="00312EDB">
            <w:pPr>
              <w:spacing w:before="120" w:after="120"/>
              <w:rPr>
                <w:rFonts w:ascii="Arial" w:hAnsi="Arial" w:cs="Arial"/>
                <w:color w:val="4A4A4A"/>
                <w:sz w:val="20"/>
                <w:szCs w:val="20"/>
                <w:u w:val="single"/>
              </w:rPr>
            </w:pPr>
            <w:r w:rsidRPr="006545E4">
              <w:rPr>
                <w:rFonts w:ascii="Arial" w:hAnsi="Arial" w:cs="Arial"/>
                <w:b/>
                <w:bCs/>
                <w:sz w:val="20"/>
                <w:szCs w:val="20"/>
                <w:lang w:val="en-US"/>
              </w:rPr>
              <w:t xml:space="preserve">Extension </w:t>
            </w:r>
            <w:r w:rsidR="00403606"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312EDB">
              <w:rPr>
                <w:rFonts w:ascii="Arial" w:hAnsi="Arial" w:cs="Arial"/>
                <w:sz w:val="20"/>
                <w:szCs w:val="20"/>
                <w:lang w:val="en-US"/>
              </w:rPr>
              <w:t>d</w:t>
            </w:r>
            <w:r w:rsidRPr="006545E4">
              <w:rPr>
                <w:rFonts w:ascii="Arial" w:hAnsi="Arial" w:cs="Arial"/>
                <w:sz w:val="20"/>
                <w:szCs w:val="20"/>
                <w:lang w:val="en-US"/>
              </w:rPr>
              <w:t xml:space="preserve">ivide learners across the four explanations for OCD and ask them to respond to the </w:t>
            </w:r>
            <w:r w:rsidR="00C640FC">
              <w:rPr>
                <w:rFonts w:ascii="Arial" w:hAnsi="Arial" w:cs="Arial"/>
                <w:sz w:val="20"/>
                <w:szCs w:val="20"/>
                <w:lang w:val="en-US"/>
              </w:rPr>
              <w:t>‘</w:t>
            </w:r>
            <w:r w:rsidRPr="006545E4">
              <w:rPr>
                <w:rFonts w:ascii="Arial" w:hAnsi="Arial" w:cs="Arial"/>
                <w:sz w:val="20"/>
                <w:szCs w:val="20"/>
                <w:lang w:val="en-US"/>
              </w:rPr>
              <w:t>explaining’ assignments on the</w:t>
            </w:r>
            <w:r w:rsidRPr="006545E4">
              <w:rPr>
                <w:rFonts w:ascii="Arial" w:hAnsi="Arial" w:cs="Arial"/>
                <w:sz w:val="20"/>
                <w:szCs w:val="20"/>
              </w:rPr>
              <w:t xml:space="preserve"> worksheet at</w:t>
            </w:r>
            <w:r w:rsidR="00310FE8">
              <w:rPr>
                <w:rFonts w:ascii="Arial" w:hAnsi="Arial" w:cs="Arial"/>
                <w:sz w:val="20"/>
                <w:szCs w:val="20"/>
              </w:rPr>
              <w:t>:</w:t>
            </w:r>
            <w:r w:rsidRPr="006545E4">
              <w:rPr>
                <w:rFonts w:ascii="Arial" w:hAnsi="Arial" w:cs="Arial"/>
                <w:sz w:val="20"/>
                <w:szCs w:val="20"/>
              </w:rPr>
              <w:t xml:space="preserve"> </w:t>
            </w:r>
            <w:hyperlink r:id="rId266" w:history="1">
              <w:r w:rsidR="00312EDB" w:rsidRPr="006F3357">
                <w:rPr>
                  <w:rStyle w:val="Hyperlink"/>
                  <w:rFonts w:ascii="Arial" w:hAnsi="Arial" w:cs="Arial"/>
                  <w:color w:val="4B4B4B"/>
                  <w:sz w:val="20"/>
                  <w:szCs w:val="20"/>
                </w:rPr>
                <w:t>www.psychlotron.org.uk/resources/abnormal/A2_AQB_abnormal_anxiety_OCDdexplainingtreatingactivity.pdf</w:t>
              </w:r>
            </w:hyperlink>
            <w:r w:rsidRPr="006F3357">
              <w:rPr>
                <w:rFonts w:ascii="Arial" w:hAnsi="Arial" w:cs="Arial"/>
                <w:color w:val="4B4B4B"/>
                <w:sz w:val="20"/>
                <w:szCs w:val="20"/>
              </w:rPr>
              <w:t xml:space="preserve"> </w:t>
            </w:r>
            <w:r w:rsidR="00C640FC">
              <w:rPr>
                <w:rFonts w:ascii="Arial" w:hAnsi="Arial" w:cs="Arial"/>
                <w:sz w:val="20"/>
                <w:szCs w:val="20"/>
                <w:lang w:val="en-US"/>
              </w:rPr>
              <w:t>‘</w:t>
            </w:r>
            <w:r w:rsidRPr="006545E4">
              <w:rPr>
                <w:rFonts w:ascii="Arial" w:hAnsi="Arial" w:cs="Arial"/>
                <w:bCs/>
                <w:sz w:val="20"/>
                <w:szCs w:val="20"/>
                <w:lang w:val="en-US"/>
              </w:rPr>
              <w:t>Explaining and Treating OCD’ to present back to the class</w:t>
            </w:r>
            <w:r w:rsidRPr="006545E4">
              <w:rPr>
                <w:rFonts w:ascii="Arial" w:hAnsi="Arial" w:cs="Arial"/>
                <w:color w:val="333333"/>
                <w:sz w:val="20"/>
                <w:szCs w:val="20"/>
              </w:rPr>
              <w:t>.</w:t>
            </w:r>
          </w:p>
          <w:p w14:paraId="10580277" w14:textId="33AB8DD1" w:rsidR="007A12DB" w:rsidRPr="006F3357" w:rsidRDefault="00A0797E" w:rsidP="00312EDB">
            <w:pPr>
              <w:spacing w:before="120" w:after="120"/>
              <w:rPr>
                <w:rFonts w:ascii="Arial" w:hAnsi="Arial" w:cs="Arial"/>
                <w:color w:val="4B4B4B"/>
                <w:sz w:val="20"/>
                <w:szCs w:val="20"/>
              </w:rPr>
            </w:pPr>
            <w:r w:rsidRPr="006545E4">
              <w:rPr>
                <w:rFonts w:ascii="Arial" w:hAnsi="Arial" w:cs="Arial"/>
                <w:sz w:val="20"/>
                <w:szCs w:val="20"/>
              </w:rPr>
              <w:t>Learners</w:t>
            </w:r>
            <w:r w:rsidR="007A12DB" w:rsidRPr="006545E4">
              <w:rPr>
                <w:rFonts w:ascii="Arial" w:hAnsi="Arial" w:cs="Arial"/>
                <w:sz w:val="20"/>
                <w:szCs w:val="20"/>
              </w:rPr>
              <w:t xml:space="preserve"> take notes by watching the video from</w:t>
            </w:r>
            <w:r w:rsidR="00310FE8">
              <w:rPr>
                <w:rFonts w:ascii="Arial" w:hAnsi="Arial" w:cs="Arial"/>
                <w:sz w:val="20"/>
                <w:szCs w:val="20"/>
              </w:rPr>
              <w:t>:</w:t>
            </w:r>
            <w:r w:rsidR="007A12DB" w:rsidRPr="006545E4">
              <w:rPr>
                <w:rFonts w:ascii="Arial" w:hAnsi="Arial" w:cs="Arial"/>
                <w:sz w:val="20"/>
                <w:szCs w:val="20"/>
              </w:rPr>
              <w:t xml:space="preserve"> </w:t>
            </w:r>
            <w:hyperlink r:id="rId267" w:history="1">
              <w:r w:rsidR="00B221AA" w:rsidRPr="006F3357">
                <w:rPr>
                  <w:rFonts w:ascii="Arial" w:hAnsi="Arial" w:cs="Arial"/>
                  <w:color w:val="4B4B4B"/>
                  <w:sz w:val="20"/>
                  <w:szCs w:val="20"/>
                  <w:u w:val="single"/>
                </w:rPr>
                <w:t>www.</w:t>
              </w:r>
              <w:r w:rsidR="007A12DB" w:rsidRPr="006F3357">
                <w:rPr>
                  <w:rFonts w:ascii="Arial" w:hAnsi="Arial" w:cs="Arial"/>
                  <w:color w:val="4B4B4B"/>
                  <w:sz w:val="20"/>
                  <w:szCs w:val="20"/>
                  <w:u w:val="single"/>
                </w:rPr>
                <w:t>youtube.com/watch?v=yxXx4Yz62vE</w:t>
              </w:r>
            </w:hyperlink>
            <w:r w:rsidR="007A12DB" w:rsidRPr="006545E4">
              <w:rPr>
                <w:rFonts w:ascii="Arial" w:hAnsi="Arial" w:cs="Arial"/>
                <w:sz w:val="20"/>
                <w:szCs w:val="20"/>
              </w:rPr>
              <w:t xml:space="preserve"> based on the biological explanations including both biochemical and genetic explanations accompanied by a</w:t>
            </w:r>
            <w:r w:rsidRPr="006545E4">
              <w:rPr>
                <w:rFonts w:ascii="Arial" w:hAnsi="Arial" w:cs="Arial"/>
                <w:sz w:val="20"/>
                <w:szCs w:val="20"/>
              </w:rPr>
              <w:t xml:space="preserve"> </w:t>
            </w:r>
            <w:r w:rsidR="007A12DB" w:rsidRPr="006545E4">
              <w:rPr>
                <w:rFonts w:ascii="Arial" w:hAnsi="Arial" w:cs="Arial"/>
                <w:sz w:val="20"/>
                <w:szCs w:val="20"/>
              </w:rPr>
              <w:t>description of the key issues available at</w:t>
            </w:r>
            <w:r w:rsidR="00310FE8">
              <w:rPr>
                <w:rFonts w:ascii="Arial" w:hAnsi="Arial" w:cs="Arial"/>
                <w:sz w:val="20"/>
                <w:szCs w:val="20"/>
              </w:rPr>
              <w:t>:</w:t>
            </w:r>
            <w:r w:rsidR="007A12DB" w:rsidRPr="006545E4">
              <w:rPr>
                <w:rFonts w:ascii="Arial" w:hAnsi="Arial" w:cs="Arial"/>
                <w:sz w:val="20"/>
                <w:szCs w:val="20"/>
              </w:rPr>
              <w:t xml:space="preserve"> </w:t>
            </w:r>
            <w:hyperlink r:id="rId268" w:history="1">
              <w:r w:rsidR="00B221AA" w:rsidRPr="006F3357">
                <w:rPr>
                  <w:rFonts w:ascii="Arial" w:hAnsi="Arial" w:cs="Arial"/>
                  <w:color w:val="4B4B4B"/>
                  <w:sz w:val="20"/>
                  <w:szCs w:val="20"/>
                  <w:u w:val="single"/>
                </w:rPr>
                <w:t>www.</w:t>
              </w:r>
              <w:r w:rsidR="007A12DB" w:rsidRPr="006F3357">
                <w:rPr>
                  <w:rFonts w:ascii="Arial" w:hAnsi="Arial" w:cs="Arial"/>
                  <w:color w:val="4B4B4B"/>
                  <w:sz w:val="20"/>
                  <w:szCs w:val="20"/>
                  <w:u w:val="single"/>
                </w:rPr>
                <w:t>tutor2u.net/psychology/reference/ocd-explained</w:t>
              </w:r>
            </w:hyperlink>
          </w:p>
          <w:p w14:paraId="49F48C12" w14:textId="576C5661" w:rsidR="007A12DB" w:rsidRPr="006545E4" w:rsidRDefault="007A12DB" w:rsidP="00312EDB">
            <w:pPr>
              <w:autoSpaceDE w:val="0"/>
              <w:autoSpaceDN w:val="0"/>
              <w:adjustRightInd w:val="0"/>
              <w:spacing w:before="120" w:after="120"/>
              <w:rPr>
                <w:rFonts w:ascii="Arial" w:hAnsi="Arial" w:cs="Arial"/>
                <w:color w:val="333333"/>
                <w:sz w:val="20"/>
                <w:szCs w:val="20"/>
                <w:lang w:val="en-US"/>
              </w:rPr>
            </w:pPr>
            <w:r w:rsidRPr="006545E4">
              <w:rPr>
                <w:rFonts w:ascii="Arial" w:hAnsi="Arial" w:cs="Arial"/>
                <w:color w:val="000000"/>
                <w:sz w:val="20"/>
                <w:szCs w:val="20"/>
                <w:lang w:val="en-US"/>
              </w:rPr>
              <w:lastRenderedPageBreak/>
              <w:t>Display</w:t>
            </w:r>
            <w:r w:rsidR="00A0797E" w:rsidRPr="006545E4">
              <w:rPr>
                <w:rFonts w:ascii="Arial" w:hAnsi="Arial" w:cs="Arial"/>
                <w:color w:val="000000"/>
                <w:sz w:val="20"/>
                <w:szCs w:val="20"/>
                <w:lang w:val="en-US"/>
              </w:rPr>
              <w:t xml:space="preserve"> </w:t>
            </w:r>
            <w:r w:rsidRPr="006545E4">
              <w:rPr>
                <w:rFonts w:ascii="Arial" w:hAnsi="Arial" w:cs="Arial"/>
                <w:color w:val="000000"/>
                <w:sz w:val="20"/>
                <w:szCs w:val="20"/>
                <w:lang w:val="en-US"/>
              </w:rPr>
              <w:t>a poster/flowchart</w:t>
            </w:r>
            <w:r w:rsidR="00A0797E" w:rsidRPr="006545E4">
              <w:rPr>
                <w:rFonts w:ascii="Arial" w:hAnsi="Arial" w:cs="Arial"/>
                <w:color w:val="000000"/>
                <w:sz w:val="20"/>
                <w:szCs w:val="20"/>
                <w:lang w:val="en-US"/>
              </w:rPr>
              <w:t xml:space="preserve"> on the faulty thinking behind OCD as a cognitive explanation of OCD</w:t>
            </w:r>
            <w:r w:rsidR="00A0797E" w:rsidRPr="006545E4">
              <w:rPr>
                <w:rFonts w:ascii="Arial" w:hAnsi="Arial" w:cs="Arial"/>
                <w:color w:val="333333"/>
                <w:sz w:val="20"/>
                <w:szCs w:val="20"/>
                <w:lang w:val="en-US"/>
              </w:rPr>
              <w:t xml:space="preserve"> </w:t>
            </w:r>
            <w:r w:rsidRPr="006545E4">
              <w:rPr>
                <w:rFonts w:ascii="Arial" w:hAnsi="Arial" w:cs="Arial"/>
                <w:color w:val="000000"/>
                <w:sz w:val="20"/>
                <w:szCs w:val="20"/>
                <w:lang w:val="en-US"/>
              </w:rPr>
              <w:t>from</w:t>
            </w:r>
            <w:r w:rsidR="00310FE8">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269" w:history="1">
              <w:r w:rsidR="006F3357" w:rsidRPr="006F3357">
                <w:rPr>
                  <w:rStyle w:val="Hyperlink"/>
                  <w:rFonts w:ascii="Arial" w:hAnsi="Arial" w:cs="Arial"/>
                  <w:color w:val="4B4B4B"/>
                  <w:sz w:val="20"/>
                  <w:szCs w:val="20"/>
                  <w:lang w:val="en-US"/>
                </w:rPr>
                <w:t>www.psychlotron.org.uk/newResources/atypical/AS_AQB_anxiety_OCDCognitive_AdvanceOrganiser.pdf</w:t>
              </w:r>
            </w:hyperlink>
            <w:r w:rsidRPr="006F3357">
              <w:rPr>
                <w:rFonts w:ascii="Arial" w:hAnsi="Arial" w:cs="Arial"/>
                <w:color w:val="4B4B4B"/>
                <w:sz w:val="20"/>
                <w:szCs w:val="20"/>
                <w:lang w:val="en-US"/>
              </w:rPr>
              <w:t xml:space="preserve"> </w:t>
            </w:r>
          </w:p>
          <w:p w14:paraId="51EC601F" w14:textId="6BFF1924" w:rsidR="007A12DB" w:rsidRDefault="007A12DB" w:rsidP="00312EDB">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sz w:val="20"/>
                <w:szCs w:val="20"/>
                <w:lang w:val="en-US"/>
              </w:rPr>
              <w:t xml:space="preserve">Extension </w:t>
            </w:r>
            <w:r w:rsidR="002C3E1B" w:rsidRPr="006545E4">
              <w:rPr>
                <w:rFonts w:ascii="Arial" w:hAnsi="Arial" w:cs="Arial"/>
                <w:b/>
                <w:bCs/>
                <w:color w:val="000000"/>
                <w:sz w:val="20"/>
                <w:szCs w:val="20"/>
                <w:lang w:val="en-US"/>
              </w:rPr>
              <w:t>a</w:t>
            </w:r>
            <w:r w:rsidRPr="006545E4">
              <w:rPr>
                <w:rFonts w:ascii="Arial" w:hAnsi="Arial" w:cs="Arial"/>
                <w:b/>
                <w:bCs/>
                <w:color w:val="000000"/>
                <w:sz w:val="20"/>
                <w:szCs w:val="20"/>
                <w:lang w:val="en-US"/>
              </w:rPr>
              <w:t>ctivity:</w:t>
            </w:r>
            <w:r w:rsidRPr="006545E4">
              <w:rPr>
                <w:rFonts w:ascii="Arial" w:hAnsi="Arial" w:cs="Arial"/>
                <w:color w:val="000000"/>
                <w:sz w:val="20"/>
                <w:szCs w:val="20"/>
                <w:lang w:val="en-US"/>
              </w:rPr>
              <w:t xml:space="preserve"> </w:t>
            </w:r>
            <w:r w:rsidR="006F3357">
              <w:rPr>
                <w:rFonts w:ascii="Arial" w:hAnsi="Arial" w:cs="Arial"/>
                <w:color w:val="000000"/>
                <w:sz w:val="20"/>
                <w:szCs w:val="20"/>
                <w:lang w:val="en-US"/>
              </w:rPr>
              <w:t>l</w:t>
            </w:r>
            <w:r w:rsidRPr="006545E4">
              <w:rPr>
                <w:rFonts w:ascii="Arial" w:hAnsi="Arial" w:cs="Arial"/>
                <w:color w:val="000000"/>
                <w:sz w:val="20"/>
                <w:szCs w:val="20"/>
                <w:lang w:val="en-US"/>
              </w:rPr>
              <w:t>earners create a short role play/script capturing the exchange between an OCD patient and their therapist</w:t>
            </w:r>
            <w:r w:rsidR="002C3E1B" w:rsidRPr="006545E4">
              <w:rPr>
                <w:rFonts w:ascii="Arial" w:hAnsi="Arial" w:cs="Arial"/>
                <w:color w:val="000000"/>
                <w:sz w:val="20"/>
                <w:szCs w:val="20"/>
                <w:lang w:val="en-US"/>
              </w:rPr>
              <w:t>.</w:t>
            </w:r>
          </w:p>
          <w:p w14:paraId="7F445409" w14:textId="723A9DB4" w:rsidR="007A12DB" w:rsidRPr="006545E4" w:rsidRDefault="002C3E1B" w:rsidP="00312EDB">
            <w:pPr>
              <w:spacing w:before="120" w:after="120"/>
              <w:rPr>
                <w:rFonts w:ascii="Arial" w:hAnsi="Arial" w:cs="Arial"/>
                <w:sz w:val="20"/>
                <w:szCs w:val="20"/>
              </w:rPr>
            </w:pPr>
            <w:r w:rsidRPr="006545E4">
              <w:rPr>
                <w:rFonts w:ascii="Arial" w:hAnsi="Arial" w:cs="Arial"/>
                <w:sz w:val="20"/>
                <w:szCs w:val="20"/>
              </w:rPr>
              <w:t>Learners</w:t>
            </w:r>
            <w:r w:rsidR="007A12DB" w:rsidRPr="006545E4">
              <w:rPr>
                <w:rFonts w:ascii="Arial" w:hAnsi="Arial" w:cs="Arial"/>
                <w:sz w:val="20"/>
                <w:szCs w:val="20"/>
              </w:rPr>
              <w:t xml:space="preserve"> create a set of flashcards with information from</w:t>
            </w:r>
            <w:r w:rsidR="00310FE8">
              <w:rPr>
                <w:rFonts w:ascii="Arial" w:hAnsi="Arial" w:cs="Arial"/>
                <w:sz w:val="20"/>
                <w:szCs w:val="20"/>
              </w:rPr>
              <w:t>:</w:t>
            </w:r>
            <w:r w:rsidR="007A12DB" w:rsidRPr="006545E4">
              <w:rPr>
                <w:rFonts w:ascii="Arial" w:hAnsi="Arial" w:cs="Arial"/>
                <w:sz w:val="20"/>
                <w:szCs w:val="20"/>
              </w:rPr>
              <w:t xml:space="preserve"> </w:t>
            </w:r>
            <w:hyperlink r:id="rId270" w:history="1">
              <w:r w:rsidR="006F3357" w:rsidRPr="006F3357">
                <w:rPr>
                  <w:rStyle w:val="Hyperlink"/>
                  <w:rFonts w:ascii="Arial" w:hAnsi="Arial" w:cs="Arial"/>
                  <w:color w:val="4B4B4B"/>
                  <w:sz w:val="20"/>
                  <w:szCs w:val="20"/>
                </w:rPr>
                <w:t>www.ocduk.org/ocd/what-causes-ocd</w:t>
              </w:r>
            </w:hyperlink>
            <w:r w:rsidRPr="006545E4">
              <w:rPr>
                <w:rFonts w:ascii="Arial" w:hAnsi="Arial" w:cs="Arial"/>
                <w:sz w:val="20"/>
                <w:szCs w:val="20"/>
              </w:rPr>
              <w:t xml:space="preserve">. </w:t>
            </w:r>
            <w:r w:rsidR="00836129" w:rsidRPr="006545E4">
              <w:rPr>
                <w:rFonts w:ascii="Arial" w:hAnsi="Arial" w:cs="Arial"/>
                <w:b/>
                <w:bCs/>
                <w:sz w:val="20"/>
                <w:szCs w:val="20"/>
                <w:lang w:val="en-US"/>
              </w:rPr>
              <w:t>(I)</w:t>
            </w:r>
          </w:p>
          <w:p w14:paraId="0FE4DA05" w14:textId="14ACE19A" w:rsidR="007A12DB" w:rsidRDefault="007A12DB" w:rsidP="00312EDB">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sz w:val="20"/>
                <w:szCs w:val="20"/>
                <w:lang w:val="en-US"/>
              </w:rPr>
              <w:t xml:space="preserve">Extension </w:t>
            </w:r>
            <w:r w:rsidR="002C3E1B" w:rsidRPr="006545E4">
              <w:rPr>
                <w:rFonts w:ascii="Arial" w:hAnsi="Arial" w:cs="Arial"/>
                <w:b/>
                <w:bCs/>
                <w:color w:val="000000"/>
                <w:sz w:val="20"/>
                <w:szCs w:val="20"/>
                <w:lang w:val="en-US"/>
              </w:rPr>
              <w:t>a</w:t>
            </w:r>
            <w:r w:rsidRPr="006545E4">
              <w:rPr>
                <w:rFonts w:ascii="Arial" w:hAnsi="Arial" w:cs="Arial"/>
                <w:b/>
                <w:bCs/>
                <w:color w:val="000000"/>
                <w:sz w:val="20"/>
                <w:szCs w:val="20"/>
                <w:lang w:val="en-US"/>
              </w:rPr>
              <w:t xml:space="preserve">ctivity: </w:t>
            </w:r>
            <w:r w:rsidR="006F3357">
              <w:rPr>
                <w:rFonts w:ascii="Arial" w:hAnsi="Arial" w:cs="Arial"/>
                <w:color w:val="000000"/>
                <w:sz w:val="20"/>
                <w:szCs w:val="20"/>
                <w:lang w:val="en-US"/>
              </w:rPr>
              <w:t>l</w:t>
            </w:r>
            <w:r w:rsidR="002C3E1B" w:rsidRPr="006545E4">
              <w:rPr>
                <w:rFonts w:ascii="Arial" w:hAnsi="Arial" w:cs="Arial"/>
                <w:color w:val="000000"/>
                <w:sz w:val="20"/>
                <w:szCs w:val="20"/>
                <w:lang w:val="en-US"/>
              </w:rPr>
              <w:t>earners</w:t>
            </w:r>
            <w:r w:rsidRPr="006545E4">
              <w:rPr>
                <w:rFonts w:ascii="Arial" w:hAnsi="Arial" w:cs="Arial"/>
                <w:color w:val="000000"/>
                <w:sz w:val="20"/>
                <w:szCs w:val="20"/>
                <w:lang w:val="en-US"/>
              </w:rPr>
              <w:t xml:space="preserve"> summarise each to share with the rest of the class along with their thoughts </w:t>
            </w:r>
            <w:r w:rsidR="005006D6" w:rsidRPr="006545E4">
              <w:rPr>
                <w:rFonts w:ascii="Arial" w:hAnsi="Arial" w:cs="Arial"/>
                <w:color w:val="000000"/>
                <w:sz w:val="20"/>
                <w:szCs w:val="20"/>
                <w:lang w:val="en-US"/>
              </w:rPr>
              <w:t>about</w:t>
            </w:r>
            <w:r w:rsidRPr="006545E4">
              <w:rPr>
                <w:rFonts w:ascii="Arial" w:hAnsi="Arial" w:cs="Arial"/>
                <w:color w:val="000000"/>
                <w:sz w:val="20"/>
                <w:szCs w:val="20"/>
                <w:lang w:val="en-US"/>
              </w:rPr>
              <w:t xml:space="preserve"> the following issues and debates: individual and situational explanations</w:t>
            </w:r>
            <w:r w:rsidR="005006D6" w:rsidRPr="006545E4">
              <w:rPr>
                <w:rFonts w:ascii="Arial" w:hAnsi="Arial" w:cs="Arial"/>
                <w:color w:val="000000"/>
                <w:sz w:val="20"/>
                <w:szCs w:val="20"/>
                <w:lang w:val="en-US"/>
              </w:rPr>
              <w:t>,</w:t>
            </w:r>
            <w:r w:rsidRPr="006545E4">
              <w:rPr>
                <w:rFonts w:ascii="Arial" w:hAnsi="Arial" w:cs="Arial"/>
                <w:color w:val="000000"/>
                <w:sz w:val="20"/>
                <w:szCs w:val="20"/>
                <w:lang w:val="en-US"/>
              </w:rPr>
              <w:t xml:space="preserve"> nature versus nurture</w:t>
            </w:r>
            <w:r w:rsidR="005006D6" w:rsidRPr="006545E4">
              <w:rPr>
                <w:rFonts w:ascii="Arial" w:hAnsi="Arial" w:cs="Arial"/>
                <w:color w:val="000000"/>
                <w:sz w:val="20"/>
                <w:szCs w:val="20"/>
                <w:lang w:val="en-US"/>
              </w:rPr>
              <w:t>,</w:t>
            </w:r>
            <w:r w:rsidRPr="006545E4">
              <w:rPr>
                <w:rFonts w:ascii="Arial" w:hAnsi="Arial" w:cs="Arial"/>
                <w:color w:val="000000"/>
                <w:sz w:val="20"/>
                <w:szCs w:val="20"/>
                <w:lang w:val="en-US"/>
              </w:rPr>
              <w:t xml:space="preserve"> reductionism versus holism</w:t>
            </w:r>
            <w:r w:rsidR="005006D6" w:rsidRPr="006545E4">
              <w:rPr>
                <w:rFonts w:ascii="Arial" w:hAnsi="Arial" w:cs="Arial"/>
                <w:color w:val="000000"/>
                <w:sz w:val="20"/>
                <w:szCs w:val="20"/>
                <w:lang w:val="en-US"/>
              </w:rPr>
              <w:t>,</w:t>
            </w:r>
            <w:r w:rsidRPr="006545E4">
              <w:rPr>
                <w:rFonts w:ascii="Arial" w:hAnsi="Arial" w:cs="Arial"/>
                <w:color w:val="000000"/>
                <w:sz w:val="20"/>
                <w:szCs w:val="20"/>
                <w:lang w:val="en-US"/>
              </w:rPr>
              <w:t xml:space="preserve"> determinism versus free-will and idiographic versus nomothetic.</w:t>
            </w:r>
          </w:p>
          <w:p w14:paraId="7B58DB38" w14:textId="289C6ACE" w:rsidR="00261640" w:rsidRPr="006545E4" w:rsidRDefault="005F605A" w:rsidP="006F3357">
            <w:pPr>
              <w:autoSpaceDE w:val="0"/>
              <w:autoSpaceDN w:val="0"/>
              <w:adjustRightInd w:val="0"/>
              <w:spacing w:before="120"/>
              <w:rPr>
                <w:rFonts w:ascii="Arial" w:hAnsi="Arial" w:cs="Arial"/>
                <w:color w:val="000000"/>
                <w:sz w:val="20"/>
                <w:szCs w:val="20"/>
                <w:lang w:val="en-US"/>
              </w:rPr>
            </w:pPr>
            <w:r>
              <w:rPr>
                <w:rFonts w:ascii="Arial" w:hAnsi="Arial" w:cs="Arial"/>
                <w:b/>
                <w:bCs/>
                <w:color w:val="202124"/>
                <w:sz w:val="20"/>
                <w:szCs w:val="20"/>
                <w:shd w:val="clear" w:color="auto" w:fill="FFFFFF"/>
                <w:lang w:val="en-US"/>
              </w:rPr>
              <w:t>SDG 3</w:t>
            </w:r>
          </w:p>
        </w:tc>
      </w:tr>
      <w:tr w:rsidR="007A12DB" w:rsidRPr="006545E4" w14:paraId="251AC7DC" w14:textId="77777777" w:rsidTr="00014A55">
        <w:tc>
          <w:tcPr>
            <w:tcW w:w="2127" w:type="dxa"/>
            <w:tcBorders>
              <w:top w:val="single" w:sz="4" w:space="0" w:color="E21951"/>
              <w:left w:val="single" w:sz="4" w:space="0" w:color="E21951"/>
              <w:bottom w:val="single" w:sz="4" w:space="0" w:color="E21951"/>
              <w:right w:val="single" w:sz="4" w:space="0" w:color="E21951"/>
            </w:tcBorders>
          </w:tcPr>
          <w:p w14:paraId="49EB6E93" w14:textId="6846EAC3" w:rsidR="007A12DB" w:rsidRPr="004E625F" w:rsidRDefault="007A12DB" w:rsidP="00C640FC">
            <w:pPr>
              <w:rPr>
                <w:rFonts w:ascii="Arial" w:hAnsi="Arial" w:cs="Arial"/>
                <w:sz w:val="20"/>
                <w:szCs w:val="20"/>
              </w:rPr>
            </w:pPr>
            <w:r w:rsidRPr="004E625F">
              <w:rPr>
                <w:rFonts w:ascii="Arial" w:hAnsi="Arial" w:cs="Arial"/>
                <w:sz w:val="20"/>
                <w:szCs w:val="20"/>
              </w:rPr>
              <w:lastRenderedPageBreak/>
              <w:t>1.5 Obsessive-compulsive disorder (OCD)</w:t>
            </w:r>
          </w:p>
          <w:p w14:paraId="213A2106" w14:textId="66CAC9FA" w:rsidR="007A12DB" w:rsidRDefault="007A12DB" w:rsidP="00C640FC">
            <w:pPr>
              <w:spacing w:before="120"/>
              <w:rPr>
                <w:rFonts w:ascii="Arial" w:hAnsi="Arial" w:cs="Arial"/>
                <w:sz w:val="20"/>
                <w:szCs w:val="20"/>
              </w:rPr>
            </w:pPr>
            <w:r w:rsidRPr="007A12DB">
              <w:rPr>
                <w:rFonts w:ascii="Arial" w:hAnsi="Arial" w:cs="Arial"/>
                <w:iCs/>
                <w:sz w:val="20"/>
                <w:szCs w:val="20"/>
              </w:rPr>
              <w:t xml:space="preserve">1.5.3 Treatment and </w:t>
            </w:r>
            <w:r w:rsidR="007A25CA">
              <w:rPr>
                <w:rFonts w:ascii="Arial" w:hAnsi="Arial" w:cs="Arial"/>
                <w:iCs/>
                <w:sz w:val="20"/>
                <w:szCs w:val="20"/>
              </w:rPr>
              <w:t>m</w:t>
            </w:r>
            <w:r w:rsidRPr="007A12DB">
              <w:rPr>
                <w:rFonts w:ascii="Arial" w:hAnsi="Arial" w:cs="Arial"/>
                <w:iCs/>
                <w:sz w:val="20"/>
                <w:szCs w:val="20"/>
              </w:rPr>
              <w:t xml:space="preserve">anagement of </w:t>
            </w:r>
            <w:r w:rsidRPr="007A12DB">
              <w:rPr>
                <w:rFonts w:ascii="Arial" w:hAnsi="Arial" w:cs="Arial"/>
                <w:sz w:val="20"/>
                <w:szCs w:val="20"/>
              </w:rPr>
              <w:t>obsessive-compulsive disorder</w:t>
            </w:r>
          </w:p>
          <w:p w14:paraId="1D7F8E6F" w14:textId="4A25A314" w:rsidR="00836129" w:rsidRPr="007A12DB" w:rsidRDefault="00836129"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3</w:t>
            </w:r>
          </w:p>
          <w:p w14:paraId="4187EDC0" w14:textId="77777777" w:rsidR="00836129" w:rsidRPr="007A12DB" w:rsidRDefault="00836129" w:rsidP="00C640FC">
            <w:pPr>
              <w:spacing w:before="120"/>
              <w:rPr>
                <w:rFonts w:ascii="Arial" w:hAnsi="Arial" w:cs="Arial"/>
                <w:b/>
                <w:color w:val="E21951"/>
                <w:sz w:val="20"/>
                <w:szCs w:val="20"/>
                <w:lang w:val="en-US"/>
              </w:rPr>
            </w:pPr>
            <w:r w:rsidRPr="007A12DB">
              <w:rPr>
                <w:rFonts w:ascii="Arial" w:hAnsi="Arial" w:cs="Arial"/>
                <w:b/>
                <w:color w:val="E21951"/>
                <w:sz w:val="20"/>
                <w:szCs w:val="20"/>
              </w:rPr>
              <w:t>KC</w:t>
            </w:r>
            <w:r w:rsidRPr="007A12DB">
              <w:rPr>
                <w:rFonts w:ascii="Arial" w:hAnsi="Arial" w:cs="Arial"/>
                <w:b/>
                <w:color w:val="E21951"/>
                <w:sz w:val="20"/>
                <w:szCs w:val="20"/>
                <w:lang w:val="en-US"/>
              </w:rPr>
              <w:t>4</w:t>
            </w:r>
          </w:p>
          <w:p w14:paraId="67FDD897" w14:textId="2F22C559" w:rsidR="00836129" w:rsidRPr="007A12DB" w:rsidRDefault="00836129" w:rsidP="00C640FC">
            <w:pPr>
              <w:spacing w:before="120"/>
              <w:rPr>
                <w:rFonts w:ascii="Arial" w:hAnsi="Arial" w:cs="Arial"/>
                <w:sz w:val="20"/>
                <w:szCs w:val="20"/>
              </w:rPr>
            </w:pPr>
            <w:r w:rsidRPr="007A12DB">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106AF4DF" w14:textId="77777777" w:rsidR="007A12DB" w:rsidRPr="007A12DB" w:rsidRDefault="007A12DB" w:rsidP="007A12DB">
            <w:pPr>
              <w:rPr>
                <w:rFonts w:ascii="Arial" w:hAnsi="Arial" w:cs="Arial"/>
                <w:sz w:val="20"/>
                <w:szCs w:val="20"/>
              </w:rPr>
            </w:pPr>
            <w:r w:rsidRPr="007A12DB">
              <w:rPr>
                <w:rFonts w:ascii="Arial" w:hAnsi="Arial" w:cs="Arial"/>
                <w:sz w:val="20"/>
                <w:szCs w:val="20"/>
              </w:rPr>
              <w:t>Learners can describe, explain and evaluate biological and psychological treatments and therapies for OCD.</w:t>
            </w:r>
          </w:p>
        </w:tc>
        <w:tc>
          <w:tcPr>
            <w:tcW w:w="10200" w:type="dxa"/>
            <w:tcBorders>
              <w:top w:val="single" w:sz="4" w:space="0" w:color="E21951"/>
              <w:left w:val="single" w:sz="4" w:space="0" w:color="E21951"/>
              <w:bottom w:val="single" w:sz="4" w:space="0" w:color="E21951"/>
              <w:right w:val="single" w:sz="4" w:space="0" w:color="E21951"/>
            </w:tcBorders>
          </w:tcPr>
          <w:p w14:paraId="7240C495" w14:textId="56AD3717" w:rsidR="007A12DB" w:rsidRPr="006545E4" w:rsidRDefault="007A12DB" w:rsidP="006F3357">
            <w:pPr>
              <w:widowControl w:val="0"/>
              <w:autoSpaceDE w:val="0"/>
              <w:autoSpaceDN w:val="0"/>
              <w:adjustRightInd w:val="0"/>
              <w:spacing w:after="120"/>
              <w:rPr>
                <w:rFonts w:ascii="Arial" w:hAnsi="Arial" w:cs="Arial"/>
                <w:sz w:val="20"/>
                <w:szCs w:val="20"/>
              </w:rPr>
            </w:pPr>
            <w:r w:rsidRPr="006545E4">
              <w:rPr>
                <w:rFonts w:ascii="Arial" w:hAnsi="Arial" w:cs="Arial"/>
                <w:sz w:val="20"/>
                <w:szCs w:val="20"/>
              </w:rPr>
              <w:t>Learner presentations on different treatments of obsessive/compulsive disorder are shared and peer assessed.</w:t>
            </w:r>
            <w:r w:rsidR="00836129" w:rsidRPr="006545E4">
              <w:rPr>
                <w:rFonts w:ascii="Arial" w:hAnsi="Arial" w:cs="Arial"/>
                <w:b/>
                <w:bCs/>
                <w:sz w:val="20"/>
                <w:szCs w:val="20"/>
                <w:lang w:val="en-US"/>
              </w:rPr>
              <w:t xml:space="preserve"> (I)</w:t>
            </w:r>
          </w:p>
          <w:p w14:paraId="39C28376" w14:textId="77777777" w:rsidR="007A12DB" w:rsidRPr="00310FE8" w:rsidRDefault="007A12DB" w:rsidP="00310FE8">
            <w:pPr>
              <w:shd w:val="clear" w:color="auto" w:fill="FFFFFF"/>
              <w:spacing w:line="336" w:lineRule="atLeast"/>
              <w:outlineLvl w:val="1"/>
              <w:rPr>
                <w:rFonts w:ascii="Arial" w:hAnsi="Arial" w:cs="Arial"/>
                <w:color w:val="000000"/>
                <w:sz w:val="20"/>
                <w:szCs w:val="20"/>
                <w:lang w:val="en-US"/>
              </w:rPr>
            </w:pPr>
            <w:r w:rsidRPr="00310FE8">
              <w:rPr>
                <w:rFonts w:ascii="Arial" w:hAnsi="Arial" w:cs="Arial"/>
                <w:color w:val="000000"/>
                <w:sz w:val="20"/>
                <w:szCs w:val="20"/>
                <w:lang w:val="en-US"/>
              </w:rPr>
              <w:t>Set up a ‘WebQuest’ to answer the question: ‘What kinds of medications may help OCD?’ using the following websites:</w:t>
            </w:r>
          </w:p>
          <w:p w14:paraId="763A1F1B" w14:textId="633F7B76" w:rsidR="007A12DB" w:rsidRPr="006F3357" w:rsidRDefault="000C517A" w:rsidP="00C640FC">
            <w:pPr>
              <w:numPr>
                <w:ilvl w:val="0"/>
                <w:numId w:val="35"/>
              </w:numPr>
              <w:spacing w:after="120"/>
              <w:contextualSpacing/>
              <w:rPr>
                <w:rFonts w:ascii="Arial" w:hAnsi="Arial" w:cs="Arial"/>
                <w:color w:val="4B4B4B"/>
                <w:sz w:val="20"/>
                <w:szCs w:val="20"/>
              </w:rPr>
            </w:pPr>
            <w:hyperlink r:id="rId271" w:history="1">
              <w:r w:rsidR="006F3357" w:rsidRPr="006F3357">
                <w:rPr>
                  <w:rStyle w:val="Hyperlink"/>
                  <w:rFonts w:ascii="Arial" w:hAnsi="Arial" w:cs="Arial"/>
                  <w:color w:val="4B4B4B"/>
                  <w:sz w:val="20"/>
                  <w:szCs w:val="20"/>
                </w:rPr>
                <w:t>www.iocdf.org/about-ocd/treatment/meds/</w:t>
              </w:r>
            </w:hyperlink>
          </w:p>
          <w:p w14:paraId="2EC83576" w14:textId="2D7CED13" w:rsidR="007A12DB" w:rsidRPr="006F3357" w:rsidRDefault="000C517A" w:rsidP="00C640FC">
            <w:pPr>
              <w:numPr>
                <w:ilvl w:val="0"/>
                <w:numId w:val="35"/>
              </w:numPr>
              <w:spacing w:after="120"/>
              <w:contextualSpacing/>
              <w:rPr>
                <w:rFonts w:ascii="Arial" w:hAnsi="Arial" w:cs="Arial"/>
                <w:color w:val="4B4B4B"/>
                <w:sz w:val="20"/>
                <w:szCs w:val="20"/>
              </w:rPr>
            </w:pPr>
            <w:hyperlink r:id="rId272" w:history="1">
              <w:r w:rsidR="00B221AA" w:rsidRPr="006F3357">
                <w:rPr>
                  <w:rFonts w:ascii="Arial" w:hAnsi="Arial" w:cs="Arial"/>
                  <w:color w:val="4B4B4B"/>
                  <w:sz w:val="20"/>
                  <w:szCs w:val="20"/>
                  <w:u w:val="single"/>
                </w:rPr>
                <w:t>www.</w:t>
              </w:r>
              <w:r w:rsidR="007A12DB" w:rsidRPr="006F3357">
                <w:rPr>
                  <w:rFonts w:ascii="Arial" w:hAnsi="Arial" w:cs="Arial"/>
                  <w:color w:val="4B4B4B"/>
                  <w:sz w:val="20"/>
                  <w:szCs w:val="20"/>
                  <w:u w:val="single"/>
                </w:rPr>
                <w:t>webmd.com/mental-health/understanding-obsessive-compulsive-disorder-treatment</w:t>
              </w:r>
            </w:hyperlink>
          </w:p>
          <w:p w14:paraId="51B7C403" w14:textId="6CCA8AEA" w:rsidR="007A12DB" w:rsidRPr="006F3357" w:rsidRDefault="000C517A" w:rsidP="00C640FC">
            <w:pPr>
              <w:numPr>
                <w:ilvl w:val="0"/>
                <w:numId w:val="35"/>
              </w:numPr>
              <w:spacing w:after="120"/>
              <w:contextualSpacing/>
              <w:rPr>
                <w:rFonts w:ascii="Arial" w:hAnsi="Arial" w:cs="Arial"/>
                <w:color w:val="4B4B4B"/>
                <w:sz w:val="20"/>
                <w:szCs w:val="20"/>
              </w:rPr>
            </w:pPr>
            <w:hyperlink r:id="rId273" w:history="1">
              <w:r w:rsidR="006F3357" w:rsidRPr="006F3357">
                <w:rPr>
                  <w:rStyle w:val="Hyperlink"/>
                  <w:rFonts w:ascii="Arial" w:hAnsi="Arial" w:cs="Arial"/>
                  <w:color w:val="4B4B4B"/>
                  <w:sz w:val="20"/>
                  <w:szCs w:val="20"/>
                </w:rPr>
                <w:t>www.ocduk.org/medication</w:t>
              </w:r>
            </w:hyperlink>
          </w:p>
          <w:p w14:paraId="11E78042" w14:textId="72054263" w:rsidR="007A12DB" w:rsidRPr="006545E4" w:rsidRDefault="000C517A" w:rsidP="00C640FC">
            <w:pPr>
              <w:numPr>
                <w:ilvl w:val="0"/>
                <w:numId w:val="35"/>
              </w:numPr>
              <w:contextualSpacing/>
              <w:rPr>
                <w:rFonts w:ascii="Arial" w:hAnsi="Arial" w:cs="Arial"/>
                <w:sz w:val="20"/>
                <w:szCs w:val="20"/>
              </w:rPr>
            </w:pPr>
            <w:hyperlink r:id="rId274" w:history="1">
              <w:r w:rsidR="00B221AA" w:rsidRPr="006F3357">
                <w:rPr>
                  <w:rFonts w:ascii="Arial" w:hAnsi="Arial" w:cs="Arial"/>
                  <w:color w:val="4B4B4B"/>
                  <w:sz w:val="20"/>
                  <w:szCs w:val="20"/>
                  <w:u w:val="single"/>
                </w:rPr>
                <w:t>www.</w:t>
              </w:r>
              <w:r w:rsidR="007A12DB" w:rsidRPr="006F3357">
                <w:rPr>
                  <w:rFonts w:ascii="Arial" w:hAnsi="Arial" w:cs="Arial"/>
                  <w:color w:val="4B4B4B"/>
                  <w:sz w:val="20"/>
                  <w:szCs w:val="20"/>
                  <w:u w:val="single"/>
                </w:rPr>
                <w:t>nhs.uk/mental-health/conditions/obsessive-compulsive-disorder-ocd/treatment/</w:t>
              </w:r>
            </w:hyperlink>
            <w:r w:rsidR="007A12DB" w:rsidRPr="006545E4">
              <w:rPr>
                <w:rFonts w:ascii="Arial" w:hAnsi="Arial" w:cs="Arial"/>
                <w:sz w:val="20"/>
                <w:szCs w:val="20"/>
              </w:rPr>
              <w:t xml:space="preserve"> (good for side-effects)</w:t>
            </w:r>
          </w:p>
          <w:p w14:paraId="45E0C4BA" w14:textId="7E3EC7BC" w:rsidR="007A12DB" w:rsidRPr="006545E4" w:rsidRDefault="00AC5C41" w:rsidP="006F3357">
            <w:pPr>
              <w:spacing w:before="120" w:after="120"/>
              <w:rPr>
                <w:rFonts w:ascii="Arial" w:hAnsi="Arial" w:cs="Arial"/>
                <w:sz w:val="20"/>
                <w:szCs w:val="20"/>
                <w:lang w:val="en-US"/>
              </w:rPr>
            </w:pPr>
            <w:r>
              <w:rPr>
                <w:rFonts w:ascii="Arial" w:hAnsi="Arial" w:cs="Arial"/>
                <w:sz w:val="20"/>
                <w:szCs w:val="20"/>
                <w:lang w:val="en-US"/>
              </w:rPr>
              <w:t>L</w:t>
            </w:r>
            <w:r w:rsidR="007A12DB" w:rsidRPr="006545E4">
              <w:rPr>
                <w:rFonts w:ascii="Arial" w:hAnsi="Arial" w:cs="Arial"/>
                <w:sz w:val="20"/>
                <w:szCs w:val="20"/>
                <w:lang w:val="en-US"/>
              </w:rPr>
              <w:t>earners consider the strengths and weaknesses of treating OCD using medication and share.</w:t>
            </w:r>
          </w:p>
          <w:p w14:paraId="0C4CC0AF" w14:textId="7EFE9373" w:rsidR="007A12DB" w:rsidRPr="006545E4" w:rsidRDefault="007A12DB" w:rsidP="006F3357">
            <w:pPr>
              <w:spacing w:before="120" w:after="120"/>
              <w:rPr>
                <w:rFonts w:ascii="Arial" w:hAnsi="Arial" w:cs="Arial"/>
                <w:sz w:val="20"/>
                <w:szCs w:val="20"/>
              </w:rPr>
            </w:pPr>
            <w:r w:rsidRPr="006545E4">
              <w:rPr>
                <w:rFonts w:ascii="Arial" w:hAnsi="Arial" w:cs="Arial"/>
                <w:b/>
                <w:bCs/>
                <w:sz w:val="20"/>
                <w:szCs w:val="20"/>
              </w:rPr>
              <w:t xml:space="preserve">Extension </w:t>
            </w:r>
            <w:r w:rsidR="005006D6"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6F3357">
              <w:rPr>
                <w:rFonts w:ascii="Arial" w:hAnsi="Arial" w:cs="Arial"/>
                <w:sz w:val="20"/>
                <w:szCs w:val="20"/>
              </w:rPr>
              <w:t>l</w:t>
            </w:r>
            <w:r w:rsidR="005006D6" w:rsidRPr="006545E4">
              <w:rPr>
                <w:rFonts w:ascii="Arial" w:hAnsi="Arial" w:cs="Arial"/>
                <w:sz w:val="20"/>
                <w:szCs w:val="20"/>
              </w:rPr>
              <w:t>earners</w:t>
            </w:r>
            <w:r w:rsidRPr="006545E4">
              <w:rPr>
                <w:rFonts w:ascii="Arial" w:hAnsi="Arial" w:cs="Arial"/>
                <w:sz w:val="20"/>
                <w:szCs w:val="20"/>
              </w:rPr>
              <w:t xml:space="preserve"> consider the psychological therapies they </w:t>
            </w:r>
            <w:r w:rsidR="005006D6" w:rsidRPr="006545E4">
              <w:rPr>
                <w:rFonts w:ascii="Arial" w:hAnsi="Arial" w:cs="Arial"/>
                <w:sz w:val="20"/>
                <w:szCs w:val="20"/>
              </w:rPr>
              <w:t>studied</w:t>
            </w:r>
            <w:r w:rsidRPr="006545E4">
              <w:rPr>
                <w:rFonts w:ascii="Arial" w:hAnsi="Arial" w:cs="Arial"/>
                <w:sz w:val="20"/>
                <w:szCs w:val="20"/>
              </w:rPr>
              <w:t xml:space="preserve"> previously and how they might be adapted to treating OCD and share ideas.</w:t>
            </w:r>
          </w:p>
          <w:p w14:paraId="541B3E19" w14:textId="4373A54C" w:rsidR="007A12DB" w:rsidRPr="006545E4" w:rsidRDefault="007A12DB" w:rsidP="006F3357">
            <w:pPr>
              <w:spacing w:before="120" w:after="120"/>
              <w:rPr>
                <w:rFonts w:ascii="Arial" w:hAnsi="Arial" w:cs="Arial"/>
                <w:sz w:val="20"/>
                <w:szCs w:val="20"/>
              </w:rPr>
            </w:pPr>
            <w:r w:rsidRPr="006545E4">
              <w:rPr>
                <w:rFonts w:ascii="Arial" w:hAnsi="Arial" w:cs="Arial"/>
                <w:sz w:val="20"/>
                <w:szCs w:val="20"/>
              </w:rPr>
              <w:t xml:space="preserve">Display the image of exposure and response prevention (ERP) </w:t>
            </w:r>
            <w:r w:rsidR="00C95080">
              <w:rPr>
                <w:rFonts w:ascii="Arial" w:hAnsi="Arial" w:cs="Arial"/>
                <w:sz w:val="20"/>
                <w:szCs w:val="20"/>
                <w:lang w:val="en-US"/>
              </w:rPr>
              <w:t xml:space="preserve">at: </w:t>
            </w:r>
            <w:hyperlink r:id="rId275" w:history="1">
              <w:r w:rsidR="006F3357" w:rsidRPr="006F3357">
                <w:rPr>
                  <w:rStyle w:val="Hyperlink"/>
                  <w:rFonts w:ascii="Arial" w:hAnsi="Arial" w:cs="Arial"/>
                  <w:color w:val="4B4B4B"/>
                  <w:sz w:val="20"/>
                  <w:szCs w:val="20"/>
                  <w:lang w:val="en-US"/>
                </w:rPr>
                <w:t>www.chelseacameroncounselling.com/blog/2020/10/17/ocd</w:t>
              </w:r>
            </w:hyperlink>
            <w:r w:rsidR="00C95080" w:rsidRPr="006F3357">
              <w:rPr>
                <w:rFonts w:ascii="Arial" w:hAnsi="Arial" w:cs="Arial"/>
                <w:color w:val="4B4B4B"/>
                <w:sz w:val="20"/>
                <w:szCs w:val="20"/>
                <w:lang w:val="en-US"/>
              </w:rPr>
              <w:t xml:space="preserve"> </w:t>
            </w:r>
            <w:r w:rsidRPr="006545E4">
              <w:rPr>
                <w:rFonts w:ascii="Arial" w:hAnsi="Arial" w:cs="Arial"/>
                <w:sz w:val="20"/>
                <w:szCs w:val="20"/>
              </w:rPr>
              <w:t>and learners interpret the picture and the possible therapy.</w:t>
            </w:r>
          </w:p>
          <w:p w14:paraId="4EE595EC" w14:textId="49816A50" w:rsidR="007A12DB" w:rsidRPr="006545E4" w:rsidRDefault="007A12DB" w:rsidP="006F3357">
            <w:pPr>
              <w:spacing w:before="120" w:after="120"/>
              <w:rPr>
                <w:rFonts w:ascii="Arial" w:hAnsi="Arial" w:cs="Arial"/>
                <w:sz w:val="20"/>
                <w:szCs w:val="20"/>
              </w:rPr>
            </w:pPr>
            <w:r w:rsidRPr="006545E4">
              <w:rPr>
                <w:rFonts w:ascii="Arial" w:hAnsi="Arial" w:cs="Arial"/>
                <w:sz w:val="20"/>
                <w:szCs w:val="20"/>
              </w:rPr>
              <w:t>Learners can access the relevant information from</w:t>
            </w:r>
            <w:r w:rsidR="00310FE8">
              <w:rPr>
                <w:rFonts w:ascii="Arial" w:hAnsi="Arial" w:cs="Arial"/>
                <w:sz w:val="20"/>
                <w:szCs w:val="20"/>
              </w:rPr>
              <w:t>:</w:t>
            </w:r>
            <w:r w:rsidRPr="006545E4">
              <w:rPr>
                <w:rFonts w:ascii="Arial" w:hAnsi="Arial" w:cs="Arial"/>
                <w:sz w:val="20"/>
                <w:szCs w:val="20"/>
              </w:rPr>
              <w:t xml:space="preserve"> </w:t>
            </w:r>
            <w:hyperlink r:id="rId276" w:anchor=":~:text=What%20Is%20Exposure%20and%20Response,remove%20distressing%20situations%20and%20thoughts" w:history="1">
              <w:r w:rsidR="00B221AA" w:rsidRPr="006F3357">
                <w:rPr>
                  <w:rFonts w:ascii="Arial" w:hAnsi="Arial" w:cs="Arial"/>
                  <w:color w:val="4B4B4B"/>
                  <w:sz w:val="20"/>
                  <w:szCs w:val="20"/>
                  <w:u w:val="single"/>
                </w:rPr>
                <w:t>www.</w:t>
              </w:r>
              <w:r w:rsidRPr="006F3357">
                <w:rPr>
                  <w:rFonts w:ascii="Arial" w:hAnsi="Arial" w:cs="Arial"/>
                  <w:color w:val="4B4B4B"/>
                  <w:sz w:val="20"/>
                  <w:szCs w:val="20"/>
                  <w:u w:val="single"/>
                </w:rPr>
                <w:t>mcleanhospital.org/essential/everything-you-need-know-about-exposure-and-response-prevention-therapy#:~:text=What%20Is%20Exposure%20and%20Response,remove%20distressing%20situations%20and%20thoughts</w:t>
              </w:r>
            </w:hyperlink>
            <w:r w:rsidRPr="006F3357">
              <w:rPr>
                <w:rFonts w:ascii="Arial" w:hAnsi="Arial" w:cs="Arial"/>
                <w:color w:val="4B4B4B"/>
                <w:sz w:val="20"/>
                <w:szCs w:val="20"/>
              </w:rPr>
              <w:t xml:space="preserve"> </w:t>
            </w:r>
            <w:r w:rsidRPr="006545E4">
              <w:rPr>
                <w:rFonts w:ascii="Arial" w:hAnsi="Arial" w:cs="Arial"/>
                <w:sz w:val="20"/>
                <w:szCs w:val="20"/>
              </w:rPr>
              <w:t>and do some note taking about ERP.</w:t>
            </w:r>
            <w:r w:rsidR="00836129" w:rsidRPr="006545E4">
              <w:rPr>
                <w:rFonts w:ascii="Arial" w:hAnsi="Arial" w:cs="Arial"/>
                <w:b/>
                <w:bCs/>
                <w:sz w:val="20"/>
                <w:szCs w:val="20"/>
              </w:rPr>
              <w:t xml:space="preserve"> (I)</w:t>
            </w:r>
          </w:p>
          <w:p w14:paraId="427AF566" w14:textId="04D85203" w:rsidR="007A12DB" w:rsidRPr="006545E4" w:rsidRDefault="00AC5C41" w:rsidP="006F3357">
            <w:pPr>
              <w:spacing w:before="120" w:after="120"/>
              <w:rPr>
                <w:rFonts w:ascii="Arial" w:hAnsi="Arial" w:cs="Arial"/>
                <w:sz w:val="20"/>
                <w:szCs w:val="20"/>
              </w:rPr>
            </w:pPr>
            <w:r>
              <w:rPr>
                <w:rFonts w:ascii="Arial" w:hAnsi="Arial" w:cs="Arial"/>
                <w:sz w:val="20"/>
                <w:szCs w:val="20"/>
              </w:rPr>
              <w:t>L</w:t>
            </w:r>
            <w:r w:rsidR="007A12DB" w:rsidRPr="006545E4">
              <w:rPr>
                <w:rFonts w:ascii="Arial" w:hAnsi="Arial" w:cs="Arial"/>
                <w:sz w:val="20"/>
                <w:szCs w:val="20"/>
              </w:rPr>
              <w:t>earners read through the supporting research</w:t>
            </w:r>
            <w:r w:rsidR="005006D6" w:rsidRPr="006545E4">
              <w:rPr>
                <w:rFonts w:ascii="Arial" w:hAnsi="Arial" w:cs="Arial"/>
                <w:sz w:val="20"/>
                <w:szCs w:val="20"/>
              </w:rPr>
              <w:t xml:space="preserve">, </w:t>
            </w:r>
            <w:r w:rsidR="007A12DB" w:rsidRPr="006545E4">
              <w:rPr>
                <w:rFonts w:ascii="Arial" w:hAnsi="Arial" w:cs="Arial"/>
                <w:sz w:val="20"/>
                <w:szCs w:val="20"/>
              </w:rPr>
              <w:t>e.g. conducted by Lehmkuhl et al (2008) available from</w:t>
            </w:r>
            <w:r w:rsidR="00310FE8">
              <w:rPr>
                <w:rFonts w:ascii="Arial" w:hAnsi="Arial" w:cs="Arial"/>
                <w:sz w:val="20"/>
                <w:szCs w:val="20"/>
              </w:rPr>
              <w:t>:</w:t>
            </w:r>
            <w:r w:rsidR="007A12DB" w:rsidRPr="006545E4">
              <w:rPr>
                <w:rFonts w:ascii="Arial" w:hAnsi="Arial" w:cs="Arial"/>
                <w:sz w:val="20"/>
                <w:szCs w:val="20"/>
              </w:rPr>
              <w:t xml:space="preserve"> </w:t>
            </w:r>
            <w:hyperlink r:id="rId277" w:history="1">
              <w:r w:rsidR="00B221AA" w:rsidRPr="006F3357">
                <w:rPr>
                  <w:rFonts w:ascii="Arial" w:hAnsi="Arial" w:cs="Arial"/>
                  <w:color w:val="4B4B4B"/>
                  <w:sz w:val="20"/>
                  <w:szCs w:val="20"/>
                  <w:u w:val="single"/>
                </w:rPr>
                <w:t>www.</w:t>
              </w:r>
              <w:r w:rsidR="007A12DB" w:rsidRPr="006F3357">
                <w:rPr>
                  <w:rFonts w:ascii="Arial" w:hAnsi="Arial" w:cs="Arial"/>
                  <w:color w:val="4B4B4B"/>
                  <w:sz w:val="20"/>
                  <w:szCs w:val="20"/>
                  <w:u w:val="single"/>
                </w:rPr>
                <w:t>ncbi.nlm.nih.gov/pmc/articles/PMC3709869/</w:t>
              </w:r>
            </w:hyperlink>
            <w:r w:rsidR="007A12DB" w:rsidRPr="006545E4">
              <w:rPr>
                <w:rFonts w:ascii="Arial" w:hAnsi="Arial" w:cs="Arial"/>
                <w:sz w:val="20"/>
                <w:szCs w:val="20"/>
              </w:rPr>
              <w:t xml:space="preserve"> and ask </w:t>
            </w:r>
            <w:r w:rsidR="005006D6" w:rsidRPr="006545E4">
              <w:rPr>
                <w:rFonts w:ascii="Arial" w:hAnsi="Arial" w:cs="Arial"/>
                <w:sz w:val="20"/>
                <w:szCs w:val="20"/>
              </w:rPr>
              <w:t>them</w:t>
            </w:r>
            <w:r w:rsidR="007A12DB" w:rsidRPr="006545E4">
              <w:rPr>
                <w:rFonts w:ascii="Arial" w:hAnsi="Arial" w:cs="Arial"/>
                <w:sz w:val="20"/>
                <w:szCs w:val="20"/>
              </w:rPr>
              <w:t xml:space="preserve"> to capture the essential details </w:t>
            </w:r>
            <w:r w:rsidR="005006D6" w:rsidRPr="006545E4">
              <w:rPr>
                <w:rFonts w:ascii="Arial" w:hAnsi="Arial" w:cs="Arial"/>
                <w:sz w:val="20"/>
                <w:szCs w:val="20"/>
              </w:rPr>
              <w:t>of</w:t>
            </w:r>
            <w:r w:rsidR="007A12DB" w:rsidRPr="006545E4">
              <w:rPr>
                <w:rFonts w:ascii="Arial" w:hAnsi="Arial" w:cs="Arial"/>
                <w:sz w:val="20"/>
                <w:szCs w:val="20"/>
              </w:rPr>
              <w:t xml:space="preserve"> the aim, sample, method, data collection tools, results and conclusions and identify evaluative issues.</w:t>
            </w:r>
          </w:p>
          <w:p w14:paraId="65DED9DC" w14:textId="79CEF37C" w:rsidR="007A12DB" w:rsidRPr="006545E4" w:rsidRDefault="007A12DB" w:rsidP="006F3357">
            <w:pPr>
              <w:spacing w:before="120" w:after="120"/>
              <w:rPr>
                <w:rFonts w:ascii="Arial" w:hAnsi="Arial" w:cs="Arial"/>
                <w:sz w:val="20"/>
                <w:szCs w:val="20"/>
              </w:rPr>
            </w:pPr>
            <w:r w:rsidRPr="006545E4">
              <w:rPr>
                <w:rFonts w:ascii="Arial" w:hAnsi="Arial" w:cs="Arial"/>
                <w:sz w:val="20"/>
                <w:szCs w:val="20"/>
              </w:rPr>
              <w:lastRenderedPageBreak/>
              <w:t>Compare this therapy with that investigated by Lovell et al (2006) at</w:t>
            </w:r>
            <w:r w:rsidR="00310FE8">
              <w:rPr>
                <w:rFonts w:ascii="Arial" w:hAnsi="Arial" w:cs="Arial"/>
                <w:sz w:val="20"/>
                <w:szCs w:val="20"/>
              </w:rPr>
              <w:t>:</w:t>
            </w:r>
            <w:r w:rsidRPr="006545E4">
              <w:rPr>
                <w:rFonts w:ascii="Arial" w:hAnsi="Arial" w:cs="Arial"/>
                <w:sz w:val="20"/>
                <w:szCs w:val="20"/>
              </w:rPr>
              <w:t xml:space="preserve"> </w:t>
            </w:r>
            <w:hyperlink r:id="rId278" w:history="1">
              <w:r w:rsidR="00B221AA" w:rsidRPr="006F3357">
                <w:rPr>
                  <w:rFonts w:ascii="Arial" w:hAnsi="Arial" w:cs="Arial"/>
                  <w:color w:val="4B4B4B"/>
                  <w:sz w:val="20"/>
                  <w:szCs w:val="20"/>
                  <w:u w:val="single"/>
                </w:rPr>
                <w:t>www.</w:t>
              </w:r>
              <w:r w:rsidRPr="006F3357">
                <w:rPr>
                  <w:rFonts w:ascii="Arial" w:hAnsi="Arial" w:cs="Arial"/>
                  <w:color w:val="4B4B4B"/>
                  <w:sz w:val="20"/>
                  <w:szCs w:val="20"/>
                  <w:u w:val="single"/>
                </w:rPr>
                <w:t>ncbi.nlm.nih.gov/pmc/articles/PMC1626332/</w:t>
              </w:r>
            </w:hyperlink>
            <w:r w:rsidRPr="006545E4">
              <w:rPr>
                <w:rFonts w:ascii="Arial" w:hAnsi="Arial" w:cs="Arial"/>
                <w:sz w:val="20"/>
                <w:szCs w:val="20"/>
              </w:rPr>
              <w:t xml:space="preserve"> on the treatment of obsessive-compulsive disorder using telephone administered cognitive-behavioural therapy </w:t>
            </w:r>
            <w:r w:rsidRPr="006545E4">
              <w:rPr>
                <w:rFonts w:ascii="Arial" w:hAnsi="Arial" w:cs="Arial"/>
                <w:color w:val="000000" w:themeColor="text1"/>
                <w:sz w:val="20"/>
                <w:szCs w:val="20"/>
              </w:rPr>
              <w:t>and repeat the process.</w:t>
            </w:r>
          </w:p>
          <w:p w14:paraId="36B0EE14" w14:textId="135FD74F" w:rsidR="007A12DB" w:rsidRDefault="007A12DB" w:rsidP="006F3357">
            <w:pPr>
              <w:spacing w:before="120" w:after="120"/>
              <w:rPr>
                <w:rFonts w:ascii="Arial" w:hAnsi="Arial" w:cs="Arial"/>
                <w:b/>
                <w:sz w:val="20"/>
                <w:szCs w:val="20"/>
              </w:rPr>
            </w:pPr>
            <w:r w:rsidRPr="006545E4">
              <w:rPr>
                <w:rFonts w:ascii="Arial" w:hAnsi="Arial" w:cs="Arial"/>
                <w:sz w:val="20"/>
                <w:szCs w:val="20"/>
              </w:rPr>
              <w:t>Learners can consolidate their learning for both therapies using a quizlet at</w:t>
            </w:r>
            <w:r w:rsidR="00310FE8">
              <w:rPr>
                <w:rFonts w:ascii="Arial" w:hAnsi="Arial" w:cs="Arial"/>
                <w:sz w:val="20"/>
                <w:szCs w:val="20"/>
              </w:rPr>
              <w:t>:</w:t>
            </w:r>
            <w:r w:rsidRPr="006545E4">
              <w:rPr>
                <w:rFonts w:ascii="Arial" w:hAnsi="Arial" w:cs="Arial"/>
                <w:sz w:val="20"/>
                <w:szCs w:val="20"/>
              </w:rPr>
              <w:t xml:space="preserve"> </w:t>
            </w:r>
            <w:hyperlink r:id="rId279" w:history="1">
              <w:r w:rsidRPr="006F3357">
                <w:rPr>
                  <w:rFonts w:ascii="Arial" w:hAnsi="Arial" w:cs="Arial"/>
                  <w:color w:val="4B4B4B"/>
                  <w:sz w:val="20"/>
                  <w:szCs w:val="20"/>
                  <w:u w:val="single"/>
                </w:rPr>
                <w:t>https://quizlet.com/416883087/psychological-therapies-for-ocd-flash-cards/</w:t>
              </w:r>
            </w:hyperlink>
            <w:r w:rsidR="00AC5C41" w:rsidRPr="006F3357">
              <w:rPr>
                <w:rFonts w:ascii="Arial" w:hAnsi="Arial" w:cs="Arial"/>
                <w:b/>
                <w:bCs/>
                <w:sz w:val="20"/>
                <w:szCs w:val="20"/>
              </w:rPr>
              <w:t xml:space="preserve"> </w:t>
            </w:r>
            <w:r w:rsidR="00AC5C41" w:rsidRPr="006545E4">
              <w:rPr>
                <w:rFonts w:ascii="Arial" w:hAnsi="Arial" w:cs="Arial"/>
                <w:b/>
                <w:bCs/>
                <w:sz w:val="20"/>
                <w:szCs w:val="20"/>
              </w:rPr>
              <w:t>(I</w:t>
            </w:r>
            <w:r w:rsidR="00AC5C41">
              <w:rPr>
                <w:rFonts w:ascii="Arial" w:hAnsi="Arial" w:cs="Arial"/>
                <w:b/>
                <w:bCs/>
                <w:sz w:val="20"/>
                <w:szCs w:val="20"/>
              </w:rPr>
              <w:t>)(</w:t>
            </w:r>
            <w:r w:rsidR="00AC5C41" w:rsidRPr="006545E4">
              <w:rPr>
                <w:rFonts w:ascii="Arial" w:hAnsi="Arial" w:cs="Arial"/>
                <w:b/>
                <w:bCs/>
                <w:sz w:val="20"/>
                <w:szCs w:val="20"/>
              </w:rPr>
              <w:t>F)</w:t>
            </w:r>
          </w:p>
          <w:p w14:paraId="3CAA37F4" w14:textId="51F46575" w:rsidR="007A12DB" w:rsidRPr="006545E4" w:rsidRDefault="007A12DB" w:rsidP="006F3357">
            <w:pPr>
              <w:spacing w:before="120" w:after="120"/>
              <w:rPr>
                <w:rFonts w:ascii="Arial" w:hAnsi="Arial" w:cs="Arial"/>
                <w:sz w:val="20"/>
                <w:szCs w:val="20"/>
              </w:rPr>
            </w:pPr>
            <w:r w:rsidRPr="006545E4">
              <w:rPr>
                <w:rFonts w:ascii="Arial" w:hAnsi="Arial" w:cs="Arial"/>
                <w:sz w:val="20"/>
                <w:szCs w:val="20"/>
                <w:lang w:val="en-US"/>
              </w:rPr>
              <w:t>Ensure that all learner</w:t>
            </w:r>
            <w:r w:rsidR="005006D6" w:rsidRPr="006545E4">
              <w:rPr>
                <w:rFonts w:ascii="Arial" w:hAnsi="Arial" w:cs="Arial"/>
                <w:sz w:val="20"/>
                <w:szCs w:val="20"/>
                <w:lang w:val="en-US"/>
              </w:rPr>
              <w:t>s</w:t>
            </w:r>
            <w:r w:rsidRPr="006545E4">
              <w:rPr>
                <w:rFonts w:ascii="Arial" w:hAnsi="Arial" w:cs="Arial"/>
                <w:sz w:val="20"/>
                <w:szCs w:val="20"/>
                <w:lang w:val="en-US"/>
              </w:rPr>
              <w:t xml:space="preserve"> are able</w:t>
            </w:r>
            <w:r w:rsidR="005006D6" w:rsidRPr="006545E4">
              <w:rPr>
                <w:rFonts w:ascii="Arial" w:hAnsi="Arial" w:cs="Arial"/>
                <w:sz w:val="20"/>
                <w:szCs w:val="20"/>
                <w:lang w:val="en-US"/>
              </w:rPr>
              <w:t xml:space="preserve"> to</w:t>
            </w:r>
            <w:r w:rsidRPr="006545E4">
              <w:rPr>
                <w:rFonts w:ascii="Arial" w:hAnsi="Arial" w:cs="Arial"/>
                <w:sz w:val="20"/>
                <w:szCs w:val="20"/>
                <w:lang w:val="en-US"/>
              </w:rPr>
              <w:t xml:space="preserve"> evaluate the material covered in relation to </w:t>
            </w:r>
            <w:r w:rsidRPr="006545E4">
              <w:rPr>
                <w:rFonts w:ascii="Arial" w:hAnsi="Arial" w:cs="Arial"/>
                <w:sz w:val="20"/>
                <w:szCs w:val="20"/>
              </w:rPr>
              <w:t>individual and situational explanations</w:t>
            </w:r>
            <w:r w:rsidRPr="006545E4">
              <w:rPr>
                <w:rFonts w:ascii="Arial" w:hAnsi="Arial" w:cs="Arial"/>
                <w:sz w:val="20"/>
                <w:szCs w:val="20"/>
                <w:lang w:val="en-US"/>
              </w:rPr>
              <w:t>;</w:t>
            </w:r>
            <w:r w:rsidRPr="006545E4">
              <w:rPr>
                <w:rFonts w:ascii="Arial" w:hAnsi="Arial" w:cs="Arial"/>
                <w:sz w:val="20"/>
                <w:szCs w:val="20"/>
              </w:rPr>
              <w:t xml:space="preserve"> cultural differences</w:t>
            </w:r>
            <w:r w:rsidRPr="006545E4">
              <w:rPr>
                <w:rFonts w:ascii="Arial" w:hAnsi="Arial" w:cs="Arial"/>
                <w:sz w:val="20"/>
                <w:szCs w:val="20"/>
                <w:lang w:val="en-US"/>
              </w:rPr>
              <w:t xml:space="preserve">; </w:t>
            </w:r>
            <w:r w:rsidRPr="006545E4">
              <w:rPr>
                <w:rFonts w:ascii="Arial" w:hAnsi="Arial" w:cs="Arial"/>
                <w:sz w:val="20"/>
                <w:szCs w:val="20"/>
              </w:rPr>
              <w:t>use of children in research</w:t>
            </w:r>
            <w:r w:rsidRPr="006545E4">
              <w:rPr>
                <w:rFonts w:ascii="Arial" w:hAnsi="Arial" w:cs="Arial"/>
                <w:sz w:val="20"/>
                <w:szCs w:val="20"/>
                <w:lang w:val="en-US"/>
              </w:rPr>
              <w:t>;</w:t>
            </w:r>
            <w:r w:rsidRPr="006545E4">
              <w:rPr>
                <w:rFonts w:ascii="Arial" w:hAnsi="Arial" w:cs="Arial"/>
                <w:sz w:val="20"/>
                <w:szCs w:val="20"/>
              </w:rPr>
              <w:t xml:space="preserve"> case studies</w:t>
            </w:r>
            <w:r w:rsidRPr="006545E4">
              <w:rPr>
                <w:rFonts w:ascii="Arial" w:hAnsi="Arial" w:cs="Arial"/>
                <w:sz w:val="20"/>
                <w:szCs w:val="20"/>
                <w:lang w:val="en-US"/>
              </w:rPr>
              <w:t xml:space="preserve"> and</w:t>
            </w:r>
            <w:r w:rsidRPr="006545E4">
              <w:rPr>
                <w:rFonts w:ascii="Arial" w:hAnsi="Arial" w:cs="Arial"/>
                <w:sz w:val="20"/>
                <w:szCs w:val="20"/>
              </w:rPr>
              <w:t xml:space="preserve"> reliability.</w:t>
            </w:r>
          </w:p>
          <w:p w14:paraId="33C724A1" w14:textId="477936C9" w:rsidR="007A12DB" w:rsidRDefault="005006D6" w:rsidP="006F3357">
            <w:pPr>
              <w:spacing w:before="120" w:after="120"/>
              <w:rPr>
                <w:rFonts w:ascii="Arial" w:hAnsi="Arial" w:cs="Arial"/>
                <w:b/>
                <w:bCs/>
                <w:sz w:val="20"/>
                <w:szCs w:val="20"/>
              </w:rPr>
            </w:pPr>
            <w:r w:rsidRPr="006545E4">
              <w:rPr>
                <w:rFonts w:ascii="Arial" w:hAnsi="Arial" w:cs="Arial"/>
                <w:sz w:val="20"/>
                <w:szCs w:val="20"/>
                <w:lang w:val="en-US"/>
              </w:rPr>
              <w:t>Learners</w:t>
            </w:r>
            <w:r w:rsidR="007A12DB" w:rsidRPr="006545E4">
              <w:rPr>
                <w:rFonts w:ascii="Arial" w:hAnsi="Arial" w:cs="Arial"/>
                <w:sz w:val="20"/>
                <w:szCs w:val="20"/>
                <w:lang w:val="en-US"/>
              </w:rPr>
              <w:t xml:space="preserve"> review </w:t>
            </w:r>
            <w:r w:rsidRPr="006545E4">
              <w:rPr>
                <w:rFonts w:ascii="Arial" w:hAnsi="Arial" w:cs="Arial"/>
                <w:sz w:val="20"/>
                <w:szCs w:val="20"/>
                <w:lang w:val="en-US"/>
              </w:rPr>
              <w:t>S</w:t>
            </w:r>
            <w:r w:rsidR="007A12DB" w:rsidRPr="006545E4">
              <w:rPr>
                <w:rFonts w:ascii="Arial" w:hAnsi="Arial" w:cs="Arial"/>
                <w:sz w:val="20"/>
                <w:szCs w:val="20"/>
                <w:lang w:val="en-US"/>
              </w:rPr>
              <w:t xml:space="preserve">pecimen Papers 3 </w:t>
            </w:r>
            <w:r w:rsidRPr="006545E4">
              <w:rPr>
                <w:rFonts w:ascii="Arial" w:hAnsi="Arial" w:cs="Arial"/>
                <w:sz w:val="20"/>
                <w:szCs w:val="20"/>
                <w:lang w:val="en-US"/>
              </w:rPr>
              <w:t>and</w:t>
            </w:r>
            <w:r w:rsidR="007A12DB" w:rsidRPr="006545E4">
              <w:rPr>
                <w:rFonts w:ascii="Arial" w:hAnsi="Arial" w:cs="Arial"/>
                <w:sz w:val="20"/>
                <w:szCs w:val="20"/>
                <w:lang w:val="en-US"/>
              </w:rPr>
              <w:t xml:space="preserve"> 4 and design and create questions based on this material as appropriate and share for testing purposes.</w:t>
            </w:r>
            <w:r w:rsidR="00AC5C41" w:rsidRPr="006545E4">
              <w:rPr>
                <w:rFonts w:ascii="Arial" w:hAnsi="Arial" w:cs="Arial"/>
                <w:b/>
                <w:bCs/>
                <w:sz w:val="20"/>
                <w:szCs w:val="20"/>
              </w:rPr>
              <w:t xml:space="preserve"> (I</w:t>
            </w:r>
            <w:r w:rsidR="00AC5C41">
              <w:rPr>
                <w:rFonts w:ascii="Arial" w:hAnsi="Arial" w:cs="Arial"/>
                <w:b/>
                <w:bCs/>
                <w:sz w:val="20"/>
                <w:szCs w:val="20"/>
              </w:rPr>
              <w:t>)(</w:t>
            </w:r>
            <w:r w:rsidR="00AC5C41" w:rsidRPr="006545E4">
              <w:rPr>
                <w:rFonts w:ascii="Arial" w:hAnsi="Arial" w:cs="Arial"/>
                <w:b/>
                <w:bCs/>
                <w:sz w:val="20"/>
                <w:szCs w:val="20"/>
              </w:rPr>
              <w:t>F)</w:t>
            </w:r>
          </w:p>
          <w:p w14:paraId="69315871" w14:textId="694A5D73" w:rsidR="00261640" w:rsidRPr="006545E4" w:rsidRDefault="005F605A" w:rsidP="006F3357">
            <w:pPr>
              <w:spacing w:before="120"/>
              <w:rPr>
                <w:rFonts w:ascii="Arial" w:hAnsi="Arial" w:cs="Arial"/>
                <w:sz w:val="20"/>
                <w:szCs w:val="20"/>
                <w:lang w:val="en-US"/>
              </w:rPr>
            </w:pPr>
            <w:r>
              <w:rPr>
                <w:rFonts w:ascii="Arial" w:hAnsi="Arial" w:cs="Arial"/>
                <w:b/>
                <w:bCs/>
                <w:color w:val="202124"/>
                <w:sz w:val="20"/>
                <w:szCs w:val="20"/>
                <w:shd w:val="clear" w:color="auto" w:fill="FFFFFF"/>
                <w:lang w:val="en-US"/>
              </w:rPr>
              <w:t>SDG 3</w:t>
            </w:r>
          </w:p>
        </w:tc>
      </w:tr>
      <w:tr w:rsidR="007A12DB" w:rsidRPr="007A12DB" w14:paraId="25EECBB9" w14:textId="77777777" w:rsidTr="00014A55">
        <w:tc>
          <w:tcPr>
            <w:tcW w:w="10200"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0F72107A" w14:textId="77777777" w:rsidR="007A12DB" w:rsidRPr="007A12DB" w:rsidRDefault="007A12DB" w:rsidP="007A12DB">
            <w:pPr>
              <w:rPr>
                <w:rFonts w:ascii="Arial" w:hAnsi="Arial" w:cs="Arial"/>
                <w:b/>
                <w:color w:val="FFFFFF"/>
                <w:sz w:val="20"/>
                <w:szCs w:val="20"/>
              </w:rPr>
            </w:pPr>
            <w:r w:rsidRPr="007A12DB">
              <w:rPr>
                <w:rFonts w:ascii="Arial" w:hAnsi="Arial" w:cs="Arial"/>
                <w:b/>
                <w:color w:val="FFFFFF"/>
                <w:sz w:val="20"/>
                <w:szCs w:val="20"/>
              </w:rPr>
              <w:lastRenderedPageBreak/>
              <w:t>Past and specimen papers</w:t>
            </w:r>
          </w:p>
        </w:tc>
      </w:tr>
      <w:tr w:rsidR="007A12DB" w:rsidRPr="007A12DB" w14:paraId="05B5C229" w14:textId="77777777" w:rsidTr="00014A55">
        <w:tc>
          <w:tcPr>
            <w:tcW w:w="10200" w:type="dxa"/>
            <w:gridSpan w:val="3"/>
            <w:tcBorders>
              <w:top w:val="single" w:sz="4" w:space="0" w:color="E21951"/>
              <w:left w:val="single" w:sz="4" w:space="0" w:color="E21951"/>
              <w:bottom w:val="single" w:sz="4" w:space="0" w:color="E21951"/>
              <w:right w:val="single" w:sz="4" w:space="0" w:color="E21951"/>
            </w:tcBorders>
            <w:hideMark/>
          </w:tcPr>
          <w:p w14:paraId="550A42E9" w14:textId="7085E99C" w:rsidR="007A12DB" w:rsidRPr="00FA0FD8" w:rsidRDefault="00FA0FD8" w:rsidP="007A12DB">
            <w:pPr>
              <w:rPr>
                <w:rFonts w:ascii="Arial" w:eastAsia="MS ??" w:hAnsi="Arial"/>
                <w:b/>
                <w:sz w:val="20"/>
                <w:szCs w:val="20"/>
                <w:lang w:eastAsia="en-US"/>
              </w:rPr>
            </w:pPr>
            <w:r w:rsidRPr="00FA0FD8">
              <w:rPr>
                <w:rFonts w:ascii="Arial" w:eastAsia="MS ??" w:hAnsi="Arial" w:cs="Arial"/>
                <w:sz w:val="20"/>
                <w:szCs w:val="20"/>
              </w:rPr>
              <w:t xml:space="preserve">Past/specimen papers and mark schemes are available to download from the </w:t>
            </w:r>
            <w:hyperlink r:id="rId280" w:history="1">
              <w:r w:rsidRPr="00FA0FD8">
                <w:rPr>
                  <w:rFonts w:ascii="Arial" w:eastAsia="MS ??" w:hAnsi="Arial"/>
                  <w:color w:val="4A4A4A"/>
                  <w:sz w:val="20"/>
                  <w:szCs w:val="20"/>
                  <w:u w:val="single"/>
                  <w:lang w:eastAsia="en-US"/>
                </w:rPr>
                <w:t>School Support Hub</w:t>
              </w:r>
            </w:hyperlink>
            <w:r w:rsidRPr="00FA0FD8">
              <w:rPr>
                <w:rFonts w:ascii="Arial" w:eastAsia="MS ??" w:hAnsi="Arial"/>
                <w:color w:val="4A4A4A"/>
                <w:sz w:val="20"/>
                <w:szCs w:val="20"/>
                <w:lang w:eastAsia="en-US"/>
              </w:rPr>
              <w:t xml:space="preserve"> </w:t>
            </w:r>
            <w:r w:rsidRPr="00FA0FD8">
              <w:rPr>
                <w:rFonts w:ascii="Arial" w:eastAsia="MS ??" w:hAnsi="Arial"/>
                <w:b/>
                <w:sz w:val="20"/>
                <w:szCs w:val="20"/>
                <w:lang w:eastAsia="en-US"/>
              </w:rPr>
              <w:t>(F)</w:t>
            </w:r>
          </w:p>
        </w:tc>
      </w:tr>
    </w:tbl>
    <w:p w14:paraId="2D626751" w14:textId="77777777" w:rsidR="00B313B2" w:rsidRDefault="00B313B2" w:rsidP="00127D2E">
      <w:pPr>
        <w:pStyle w:val="Heading1"/>
        <w:ind w:right="142"/>
        <w:sectPr w:rsidR="00B313B2" w:rsidSect="00DB47F3">
          <w:pgSz w:w="16838" w:h="11906" w:orient="landscape"/>
          <w:pgMar w:top="1134" w:right="1134" w:bottom="284" w:left="1134" w:header="567" w:footer="567" w:gutter="0"/>
          <w:cols w:space="708"/>
          <w:docGrid w:linePitch="360"/>
        </w:sectPr>
      </w:pPr>
    </w:p>
    <w:p w14:paraId="6EB71E97" w14:textId="0C838A6E" w:rsidR="00127D2E" w:rsidRPr="004A4E17" w:rsidRDefault="00175304" w:rsidP="00724D40">
      <w:pPr>
        <w:pStyle w:val="Heading1"/>
      </w:pPr>
      <w:bookmarkStart w:id="15" w:name="_Toc177384358"/>
      <w:r>
        <w:lastRenderedPageBreak/>
        <w:t>Specialist Option 2:</w:t>
      </w:r>
      <w:r w:rsidR="00F55DD3">
        <w:t xml:space="preserve"> </w:t>
      </w:r>
      <w:r w:rsidR="00127D2E">
        <w:t>C</w:t>
      </w:r>
      <w:r w:rsidR="00F55DD3">
        <w:t xml:space="preserve">onsumer </w:t>
      </w:r>
      <w:r w:rsidR="00127D2E">
        <w:t>Psychology</w:t>
      </w:r>
      <w:bookmarkEnd w:id="15"/>
    </w:p>
    <w:tbl>
      <w:tblPr>
        <w:tblW w:w="14601"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128"/>
        <w:gridCol w:w="2269"/>
        <w:gridCol w:w="10204"/>
      </w:tblGrid>
      <w:tr w:rsidR="009D422A" w:rsidRPr="009D422A" w14:paraId="404C9FF3" w14:textId="77777777" w:rsidTr="00975AE9">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38C24CD8" w14:textId="60340FC9" w:rsidR="009D422A" w:rsidRPr="009D422A" w:rsidRDefault="009D422A" w:rsidP="004D258E">
            <w:pPr>
              <w:rPr>
                <w:rFonts w:ascii="Arial" w:hAnsi="Arial" w:cs="Arial"/>
                <w:b/>
                <w:color w:val="FFFFFF" w:themeColor="background1"/>
                <w:sz w:val="20"/>
                <w:szCs w:val="20"/>
              </w:rPr>
            </w:pPr>
            <w:r w:rsidRPr="009D422A">
              <w:rPr>
                <w:rFonts w:ascii="Arial" w:hAnsi="Arial" w:cs="Arial"/>
                <w:b/>
                <w:color w:val="FFFFFF" w:themeColor="background1"/>
                <w:sz w:val="20"/>
                <w:szCs w:val="20"/>
              </w:rPr>
              <w:t>Syllabus ref.</w:t>
            </w:r>
            <w:r w:rsidR="00261640">
              <w:rPr>
                <w:rFonts w:ascii="Arial" w:hAnsi="Arial" w:cs="Arial"/>
                <w:b/>
                <w:color w:val="FFFFFF" w:themeColor="background1"/>
                <w:sz w:val="20"/>
                <w:szCs w:val="20"/>
              </w:rPr>
              <w:t xml:space="preserve"> and</w:t>
            </w:r>
            <w:r w:rsidRPr="009D422A">
              <w:rPr>
                <w:rFonts w:ascii="Arial" w:hAnsi="Arial" w:cs="Arial"/>
                <w:b/>
                <w:color w:val="FFFFFF" w:themeColor="background1"/>
                <w:sz w:val="20"/>
                <w:szCs w:val="20"/>
              </w:rPr>
              <w:t xml:space="preserve"> Key Concepts (KC</w:t>
            </w:r>
            <w:r w:rsidRPr="00664E97">
              <w:rPr>
                <w:rFonts w:ascii="Arial" w:hAnsi="Arial" w:cs="Arial"/>
                <w:b/>
                <w:color w:val="FFFFFF" w:themeColor="background1"/>
                <w:sz w:val="20"/>
                <w:szCs w:val="20"/>
              </w:rPr>
              <w:t>)</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110ABA3C" w14:textId="77777777" w:rsidR="009D422A" w:rsidRPr="009D422A" w:rsidRDefault="009D422A" w:rsidP="004D258E">
            <w:pPr>
              <w:rPr>
                <w:rFonts w:ascii="Arial" w:hAnsi="Arial" w:cs="Arial"/>
                <w:b/>
                <w:color w:val="FFFFFF" w:themeColor="background1"/>
                <w:sz w:val="20"/>
                <w:szCs w:val="20"/>
              </w:rPr>
            </w:pPr>
            <w:r w:rsidRPr="009D422A">
              <w:rPr>
                <w:rFonts w:ascii="Arial" w:hAnsi="Arial" w:cs="Arial"/>
                <w:b/>
                <w:color w:val="FFFFFF" w:themeColor="background1"/>
                <w:sz w:val="20"/>
                <w:szCs w:val="20"/>
              </w:rPr>
              <w:t>Learning objectives</w:t>
            </w:r>
          </w:p>
        </w:tc>
        <w:tc>
          <w:tcPr>
            <w:tcW w:w="10200"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63975960" w14:textId="70128B7A" w:rsidR="009D422A" w:rsidRPr="009D422A" w:rsidRDefault="009D422A" w:rsidP="004D258E">
            <w:pPr>
              <w:rPr>
                <w:rFonts w:ascii="Arial" w:hAnsi="Arial" w:cs="Arial"/>
                <w:b/>
                <w:color w:val="FFFFFF" w:themeColor="background1"/>
                <w:sz w:val="20"/>
                <w:szCs w:val="20"/>
              </w:rPr>
            </w:pPr>
            <w:r w:rsidRPr="009D422A">
              <w:rPr>
                <w:rFonts w:ascii="Arial" w:hAnsi="Arial" w:cs="Arial"/>
                <w:b/>
                <w:color w:val="FFFFFF" w:themeColor="background1"/>
                <w:sz w:val="20"/>
                <w:szCs w:val="20"/>
              </w:rPr>
              <w:t>Suggested teaching activities</w:t>
            </w:r>
          </w:p>
        </w:tc>
      </w:tr>
      <w:tr w:rsidR="009D422A" w:rsidRPr="009D422A" w14:paraId="5C64C49B"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56A11294" w14:textId="4AB69DF1" w:rsidR="009D422A" w:rsidRPr="00A01A92" w:rsidRDefault="009D422A" w:rsidP="00610EBC">
            <w:pPr>
              <w:rPr>
                <w:rFonts w:ascii="Arial" w:hAnsi="Arial" w:cs="Arial"/>
                <w:sz w:val="20"/>
                <w:szCs w:val="20"/>
              </w:rPr>
            </w:pPr>
            <w:r w:rsidRPr="00A01A92">
              <w:rPr>
                <w:rFonts w:ascii="Arial" w:hAnsi="Arial" w:cs="Arial"/>
                <w:sz w:val="20"/>
                <w:szCs w:val="20"/>
              </w:rPr>
              <w:t xml:space="preserve">2. Consumer </w:t>
            </w:r>
            <w:r w:rsidR="007A25CA">
              <w:rPr>
                <w:rFonts w:ascii="Arial" w:hAnsi="Arial" w:cs="Arial"/>
                <w:sz w:val="20"/>
                <w:szCs w:val="20"/>
              </w:rPr>
              <w:t>b</w:t>
            </w:r>
            <w:r w:rsidRPr="00A01A92">
              <w:rPr>
                <w:rFonts w:ascii="Arial" w:hAnsi="Arial" w:cs="Arial"/>
                <w:sz w:val="20"/>
                <w:szCs w:val="20"/>
              </w:rPr>
              <w:t>ehaviour</w:t>
            </w:r>
          </w:p>
          <w:p w14:paraId="09FB92B4" w14:textId="77777777" w:rsidR="009D422A" w:rsidRPr="009D422A" w:rsidRDefault="009D422A" w:rsidP="00610EBC">
            <w:pPr>
              <w:spacing w:before="120"/>
              <w:rPr>
                <w:rFonts w:ascii="Arial" w:hAnsi="Arial" w:cs="Arial"/>
                <w:iCs/>
                <w:sz w:val="20"/>
                <w:szCs w:val="20"/>
              </w:rPr>
            </w:pPr>
            <w:r w:rsidRPr="009D422A">
              <w:rPr>
                <w:rFonts w:ascii="Arial" w:hAnsi="Arial" w:cs="Arial"/>
                <w:sz w:val="20"/>
                <w:szCs w:val="20"/>
              </w:rPr>
              <w:t>General introduction to psychology and consumer behaviour</w:t>
            </w:r>
          </w:p>
        </w:tc>
        <w:tc>
          <w:tcPr>
            <w:tcW w:w="2268" w:type="dxa"/>
            <w:tcBorders>
              <w:top w:val="single" w:sz="4" w:space="0" w:color="E21951"/>
              <w:left w:val="single" w:sz="4" w:space="0" w:color="E21951"/>
              <w:bottom w:val="single" w:sz="4" w:space="0" w:color="E21951"/>
              <w:right w:val="single" w:sz="4" w:space="0" w:color="E21951"/>
            </w:tcBorders>
          </w:tcPr>
          <w:p w14:paraId="5C8EA763" w14:textId="2C8A0309" w:rsidR="009D422A" w:rsidRPr="009D422A" w:rsidRDefault="009D422A" w:rsidP="009D422A">
            <w:pPr>
              <w:rPr>
                <w:rFonts w:ascii="Arial" w:hAnsi="Arial" w:cs="Arial"/>
                <w:sz w:val="20"/>
                <w:szCs w:val="20"/>
              </w:rPr>
            </w:pPr>
            <w:r w:rsidRPr="009D422A">
              <w:rPr>
                <w:rFonts w:ascii="Arial" w:hAnsi="Arial" w:cs="Arial"/>
                <w:sz w:val="20"/>
                <w:szCs w:val="20"/>
              </w:rPr>
              <w:t>Learners have an understanding and an appreciation of the objectives and expectations of th</w:t>
            </w:r>
            <w:r w:rsidRPr="009D422A">
              <w:rPr>
                <w:rFonts w:ascii="Arial" w:hAnsi="Arial" w:cs="Arial"/>
                <w:sz w:val="20"/>
                <w:szCs w:val="20"/>
                <w:lang w:val="en-US"/>
              </w:rPr>
              <w:t>is</w:t>
            </w:r>
            <w:r w:rsidRPr="009D422A">
              <w:rPr>
                <w:rFonts w:ascii="Arial" w:hAnsi="Arial" w:cs="Arial"/>
                <w:sz w:val="20"/>
                <w:szCs w:val="20"/>
              </w:rPr>
              <w:t xml:space="preserve"> unit</w:t>
            </w:r>
            <w:r w:rsidRPr="009D422A">
              <w:rPr>
                <w:rFonts w:ascii="Arial" w:hAnsi="Arial" w:cs="Arial"/>
                <w:sz w:val="20"/>
                <w:szCs w:val="20"/>
                <w:lang w:val="en-US"/>
              </w:rPr>
              <w:t xml:space="preserve"> about consumer psychology</w:t>
            </w:r>
            <w:r w:rsidRPr="009D422A">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67B8643E" w14:textId="1C5ECF10" w:rsidR="009D422A" w:rsidRPr="009D422A" w:rsidRDefault="009D422A" w:rsidP="00F86F18">
            <w:pPr>
              <w:autoSpaceDE w:val="0"/>
              <w:autoSpaceDN w:val="0"/>
              <w:adjustRightInd w:val="0"/>
              <w:spacing w:after="120"/>
              <w:rPr>
                <w:rFonts w:ascii="Arial" w:hAnsi="Arial" w:cs="Arial"/>
                <w:color w:val="000000"/>
                <w:sz w:val="20"/>
                <w:szCs w:val="20"/>
                <w:lang w:val="en-US"/>
              </w:rPr>
            </w:pPr>
            <w:r w:rsidRPr="009D422A">
              <w:rPr>
                <w:rFonts w:ascii="Arial" w:hAnsi="Arial" w:cs="Arial"/>
                <w:b/>
                <w:bCs/>
                <w:color w:val="000000"/>
                <w:sz w:val="20"/>
                <w:szCs w:val="20"/>
                <w:lang w:val="en-US"/>
              </w:rPr>
              <w:t xml:space="preserve">Extension </w:t>
            </w:r>
            <w:r w:rsidR="00772343">
              <w:rPr>
                <w:rFonts w:ascii="Arial" w:hAnsi="Arial" w:cs="Arial"/>
                <w:b/>
                <w:bCs/>
                <w:color w:val="000000"/>
                <w:sz w:val="20"/>
                <w:szCs w:val="20"/>
                <w:lang w:val="en-US"/>
              </w:rPr>
              <w:t>a</w:t>
            </w:r>
            <w:r w:rsidRPr="009D422A">
              <w:rPr>
                <w:rFonts w:ascii="Arial" w:hAnsi="Arial" w:cs="Arial"/>
                <w:b/>
                <w:bCs/>
                <w:color w:val="000000"/>
                <w:sz w:val="20"/>
                <w:szCs w:val="20"/>
                <w:lang w:val="en-US"/>
              </w:rPr>
              <w:t>ctivity:</w:t>
            </w:r>
            <w:r w:rsidRPr="009D422A">
              <w:rPr>
                <w:rFonts w:ascii="Arial" w:hAnsi="Arial" w:cs="Arial"/>
                <w:color w:val="000000"/>
                <w:sz w:val="20"/>
                <w:szCs w:val="20"/>
                <w:lang w:val="en-US"/>
              </w:rPr>
              <w:t xml:space="preserve"> </w:t>
            </w:r>
            <w:r w:rsidR="00772343">
              <w:rPr>
                <w:rFonts w:ascii="Arial" w:hAnsi="Arial" w:cs="Arial"/>
                <w:color w:val="000000"/>
                <w:sz w:val="20"/>
                <w:szCs w:val="20"/>
                <w:lang w:val="en-US"/>
              </w:rPr>
              <w:t>L</w:t>
            </w:r>
            <w:r w:rsidRPr="009D422A">
              <w:rPr>
                <w:rFonts w:ascii="Arial" w:hAnsi="Arial" w:cs="Arial"/>
                <w:color w:val="000000"/>
                <w:sz w:val="20"/>
                <w:szCs w:val="20"/>
                <w:lang w:val="en-US"/>
              </w:rPr>
              <w:t>earners list as many evaluative issues as they can remember from the AS</w:t>
            </w:r>
            <w:r w:rsidR="00772343">
              <w:rPr>
                <w:rFonts w:ascii="Arial" w:hAnsi="Arial" w:cs="Arial"/>
                <w:color w:val="000000"/>
                <w:sz w:val="20"/>
                <w:szCs w:val="20"/>
                <w:lang w:val="en-US"/>
              </w:rPr>
              <w:t xml:space="preserve"> Level</w:t>
            </w:r>
            <w:r w:rsidRPr="009D422A">
              <w:rPr>
                <w:rFonts w:ascii="Arial" w:hAnsi="Arial" w:cs="Arial"/>
                <w:color w:val="000000"/>
                <w:sz w:val="20"/>
                <w:szCs w:val="20"/>
                <w:lang w:val="en-US"/>
              </w:rPr>
              <w:t xml:space="preserve"> material and create a table of the advantages and disadvantages of each which they can use to evaluate the research conducted </w:t>
            </w:r>
            <w:r w:rsidR="00032DBE">
              <w:rPr>
                <w:rFonts w:ascii="Arial" w:hAnsi="Arial" w:cs="Arial"/>
                <w:color w:val="000000"/>
                <w:sz w:val="20"/>
                <w:szCs w:val="20"/>
                <w:lang w:val="en-US"/>
              </w:rPr>
              <w:t>i</w:t>
            </w:r>
            <w:r w:rsidRPr="009D422A">
              <w:rPr>
                <w:rFonts w:ascii="Arial" w:hAnsi="Arial" w:cs="Arial"/>
                <w:color w:val="000000"/>
                <w:sz w:val="20"/>
                <w:szCs w:val="20"/>
                <w:lang w:val="en-US"/>
              </w:rPr>
              <w:t>n the A Level material.</w:t>
            </w:r>
          </w:p>
          <w:p w14:paraId="6CF80CD6" w14:textId="4D5C9ADE" w:rsidR="009D422A" w:rsidRPr="009D422A" w:rsidRDefault="009D422A" w:rsidP="00975AE9">
            <w:pPr>
              <w:spacing w:before="120" w:after="120"/>
              <w:rPr>
                <w:rFonts w:ascii="Arial" w:hAnsi="Arial" w:cs="Arial"/>
                <w:sz w:val="20"/>
                <w:szCs w:val="20"/>
              </w:rPr>
            </w:pPr>
            <w:r w:rsidRPr="009D422A">
              <w:rPr>
                <w:rFonts w:ascii="Arial" w:hAnsi="Arial" w:cs="Arial"/>
                <w:sz w:val="20"/>
                <w:szCs w:val="20"/>
              </w:rPr>
              <w:t>Introduce learners to this topic and generate discussion about its importance</w:t>
            </w:r>
            <w:r w:rsidRPr="009D422A">
              <w:rPr>
                <w:rFonts w:ascii="Arial" w:hAnsi="Arial" w:cs="Arial"/>
                <w:sz w:val="20"/>
                <w:szCs w:val="20"/>
                <w:lang w:val="en-US"/>
              </w:rPr>
              <w:t xml:space="preserve"> </w:t>
            </w:r>
            <w:r w:rsidRPr="009D422A">
              <w:rPr>
                <w:rFonts w:ascii="Arial" w:hAnsi="Arial" w:cs="Arial"/>
                <w:sz w:val="20"/>
                <w:szCs w:val="20"/>
              </w:rPr>
              <w:t xml:space="preserve">and </w:t>
            </w:r>
            <w:r w:rsidRPr="009D422A">
              <w:rPr>
                <w:rFonts w:ascii="Arial" w:hAnsi="Arial" w:cs="Arial"/>
                <w:sz w:val="20"/>
                <w:szCs w:val="20"/>
                <w:lang w:val="en-US"/>
              </w:rPr>
              <w:t xml:space="preserve">consider </w:t>
            </w:r>
            <w:r w:rsidRPr="009D422A">
              <w:rPr>
                <w:rFonts w:ascii="Arial" w:hAnsi="Arial" w:cs="Arial"/>
                <w:sz w:val="20"/>
                <w:szCs w:val="20"/>
              </w:rPr>
              <w:t>each sub-section in turn, extrapolating previous knowledge and understanding of the key issues and concepts.</w:t>
            </w:r>
          </w:p>
          <w:p w14:paraId="4E495385" w14:textId="35A4CC3D" w:rsidR="009D422A" w:rsidRPr="009D422A" w:rsidRDefault="009D422A" w:rsidP="00975AE9">
            <w:pPr>
              <w:autoSpaceDE w:val="0"/>
              <w:autoSpaceDN w:val="0"/>
              <w:adjustRightInd w:val="0"/>
              <w:spacing w:before="120" w:after="120"/>
              <w:rPr>
                <w:rFonts w:ascii="Arial" w:hAnsi="Arial" w:cs="Arial"/>
                <w:color w:val="000000" w:themeColor="text1"/>
                <w:sz w:val="20"/>
                <w:szCs w:val="20"/>
                <w:lang w:val="en-US"/>
              </w:rPr>
            </w:pPr>
            <w:r w:rsidRPr="009D422A">
              <w:rPr>
                <w:rFonts w:ascii="Arial" w:hAnsi="Arial" w:cs="Arial"/>
                <w:color w:val="000000" w:themeColor="text1"/>
                <w:sz w:val="20"/>
                <w:szCs w:val="20"/>
                <w:lang w:val="en-US"/>
              </w:rPr>
              <w:t xml:space="preserve">Allocate a number of presentations on specific items from the syllabus depending on the number of learners in the class and on the interest articulated out of the previous discussions, </w:t>
            </w:r>
            <w:r w:rsidR="00E16CB7" w:rsidRPr="009D422A">
              <w:rPr>
                <w:rFonts w:ascii="Arial" w:hAnsi="Arial" w:cs="Arial"/>
                <w:color w:val="000000" w:themeColor="text1"/>
                <w:sz w:val="20"/>
                <w:szCs w:val="20"/>
                <w:lang w:val="en-US"/>
              </w:rPr>
              <w:t>e.g.,</w:t>
            </w:r>
            <w:r w:rsidRPr="009D422A">
              <w:rPr>
                <w:rFonts w:ascii="Arial" w:hAnsi="Arial" w:cs="Arial"/>
                <w:color w:val="000000" w:themeColor="text1"/>
                <w:sz w:val="20"/>
                <w:szCs w:val="20"/>
                <w:lang w:val="en-US"/>
              </w:rPr>
              <w:t xml:space="preserve"> each presents on one of the mistakes in Pasevic’s research on the psychology of menu design</w:t>
            </w:r>
            <w:r w:rsidR="00032DBE">
              <w:rPr>
                <w:rFonts w:ascii="Arial" w:hAnsi="Arial" w:cs="Arial"/>
                <w:color w:val="000000" w:themeColor="text1"/>
                <w:sz w:val="20"/>
                <w:szCs w:val="20"/>
                <w:lang w:val="en-US"/>
              </w:rPr>
              <w:t>,</w:t>
            </w:r>
            <w:r w:rsidRPr="009D422A">
              <w:rPr>
                <w:rFonts w:ascii="Arial" w:hAnsi="Arial" w:cs="Arial"/>
                <w:color w:val="000000" w:themeColor="text1"/>
                <w:sz w:val="20"/>
                <w:szCs w:val="20"/>
                <w:lang w:val="en-US"/>
              </w:rPr>
              <w:t xml:space="preserve"> different heuristics. </w:t>
            </w:r>
            <w:r w:rsidR="004711CF" w:rsidRPr="009D422A">
              <w:rPr>
                <w:rFonts w:ascii="Arial" w:hAnsi="Arial" w:cs="Arial"/>
                <w:b/>
                <w:bCs/>
                <w:color w:val="000000" w:themeColor="text1"/>
                <w:sz w:val="20"/>
                <w:szCs w:val="20"/>
                <w:lang w:val="en-US"/>
              </w:rPr>
              <w:t>(I)</w:t>
            </w:r>
          </w:p>
          <w:p w14:paraId="6E15FBAB" w14:textId="3A1A7133" w:rsidR="009D422A" w:rsidRPr="009D422A" w:rsidRDefault="002860B2" w:rsidP="00F86F18">
            <w:pPr>
              <w:autoSpaceDE w:val="0"/>
              <w:autoSpaceDN w:val="0"/>
              <w:adjustRightInd w:val="0"/>
              <w:spacing w:before="120"/>
              <w:rPr>
                <w:rFonts w:ascii="Arial" w:hAnsi="Arial" w:cs="Arial"/>
                <w:iCs/>
                <w:color w:val="000000"/>
                <w:sz w:val="20"/>
                <w:szCs w:val="20"/>
                <w:lang w:val="en-US"/>
              </w:rPr>
            </w:pPr>
            <w:r>
              <w:rPr>
                <w:rFonts w:ascii="Arial" w:hAnsi="Arial" w:cs="Arial"/>
                <w:color w:val="000000" w:themeColor="text1"/>
                <w:sz w:val="20"/>
                <w:szCs w:val="20"/>
                <w:lang w:val="en-US"/>
              </w:rPr>
              <w:t>L</w:t>
            </w:r>
            <w:r w:rsidR="009D422A" w:rsidRPr="009D422A">
              <w:rPr>
                <w:rFonts w:ascii="Arial" w:hAnsi="Arial" w:cs="Arial"/>
                <w:color w:val="000000" w:themeColor="text1"/>
                <w:sz w:val="20"/>
                <w:szCs w:val="20"/>
                <w:lang w:val="en-US"/>
              </w:rPr>
              <w:t>earners take photos of any restaurants they visit over the next few weeks with regards layouts, seating arrangement, interior décor and lighting and menu design to consider when they discuss menu design.</w:t>
            </w:r>
            <w:r w:rsidR="004711CF" w:rsidRPr="009D422A">
              <w:rPr>
                <w:rFonts w:ascii="Arial" w:hAnsi="Arial" w:cs="Arial"/>
                <w:b/>
                <w:bCs/>
                <w:color w:val="000000" w:themeColor="text1"/>
                <w:sz w:val="20"/>
                <w:szCs w:val="20"/>
                <w:lang w:val="en-US"/>
              </w:rPr>
              <w:t xml:space="preserve"> (I)</w:t>
            </w:r>
          </w:p>
        </w:tc>
      </w:tr>
      <w:tr w:rsidR="009D422A" w:rsidRPr="009D422A" w14:paraId="6307A816" w14:textId="77777777" w:rsidTr="002C7E6C">
        <w:trPr>
          <w:trHeight w:val="20"/>
        </w:trPr>
        <w:tc>
          <w:tcPr>
            <w:tcW w:w="2127" w:type="dxa"/>
            <w:tcBorders>
              <w:top w:val="single" w:sz="4" w:space="0" w:color="E21951"/>
              <w:left w:val="single" w:sz="4" w:space="0" w:color="E21951"/>
              <w:bottom w:val="single" w:sz="4" w:space="0" w:color="E21951"/>
              <w:right w:val="single" w:sz="4" w:space="0" w:color="E21951"/>
            </w:tcBorders>
          </w:tcPr>
          <w:p w14:paraId="4613A8B2" w14:textId="77777777" w:rsidR="009D422A" w:rsidRPr="00A01A92" w:rsidRDefault="009D422A" w:rsidP="00610EBC">
            <w:pPr>
              <w:rPr>
                <w:rFonts w:ascii="Arial" w:hAnsi="Arial" w:cs="Arial"/>
                <w:sz w:val="20"/>
                <w:szCs w:val="20"/>
              </w:rPr>
            </w:pPr>
            <w:r w:rsidRPr="00A01A92">
              <w:rPr>
                <w:rFonts w:ascii="Arial" w:hAnsi="Arial" w:cs="Arial"/>
                <w:sz w:val="20"/>
                <w:szCs w:val="20"/>
                <w:lang w:val="en-US"/>
              </w:rPr>
              <w:t xml:space="preserve">2.1 </w:t>
            </w:r>
            <w:r w:rsidRPr="00A01A92">
              <w:rPr>
                <w:rFonts w:ascii="Arial" w:hAnsi="Arial" w:cs="Arial"/>
                <w:sz w:val="20"/>
                <w:szCs w:val="20"/>
              </w:rPr>
              <w:t>The physical environment</w:t>
            </w:r>
          </w:p>
          <w:p w14:paraId="1CF03D00" w14:textId="72A5650A" w:rsidR="009D422A" w:rsidRPr="004711CF" w:rsidRDefault="007A25CA" w:rsidP="00610EBC">
            <w:pPr>
              <w:spacing w:before="120"/>
              <w:rPr>
                <w:rFonts w:ascii="Arial" w:hAnsi="Arial" w:cs="Arial"/>
                <w:iCs/>
                <w:sz w:val="20"/>
                <w:szCs w:val="20"/>
              </w:rPr>
            </w:pPr>
            <w:r>
              <w:rPr>
                <w:rFonts w:ascii="Arial" w:hAnsi="Arial" w:cs="Arial"/>
                <w:sz w:val="20"/>
                <w:szCs w:val="20"/>
              </w:rPr>
              <w:t xml:space="preserve">2.1.1 </w:t>
            </w:r>
            <w:r w:rsidR="009D422A" w:rsidRPr="009D422A">
              <w:rPr>
                <w:rFonts w:ascii="Arial" w:hAnsi="Arial" w:cs="Arial"/>
                <w:sz w:val="20"/>
                <w:szCs w:val="20"/>
              </w:rPr>
              <w:t>Retail store design</w:t>
            </w:r>
          </w:p>
          <w:p w14:paraId="0768F3A8" w14:textId="77777777" w:rsidR="004711CF" w:rsidRPr="009D422A" w:rsidRDefault="004711CF"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3718D990" w14:textId="3A917161" w:rsidR="004711CF" w:rsidRPr="009D422A" w:rsidRDefault="004711CF" w:rsidP="00610EBC">
            <w:pPr>
              <w:spacing w:before="120"/>
              <w:rPr>
                <w:rFonts w:ascii="Arial" w:hAnsi="Arial" w:cs="Arial"/>
                <w:iCs/>
                <w:sz w:val="20"/>
                <w:szCs w:val="20"/>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1A35064" w14:textId="0619289A" w:rsidR="009D422A" w:rsidRPr="009D422A" w:rsidRDefault="009D422A" w:rsidP="004D258E">
            <w:pPr>
              <w:rPr>
                <w:rFonts w:ascii="Arial" w:hAnsi="Arial" w:cs="Arial"/>
                <w:sz w:val="20"/>
                <w:szCs w:val="20"/>
              </w:rPr>
            </w:pPr>
            <w:r w:rsidRPr="009D422A">
              <w:rPr>
                <w:rFonts w:ascii="Arial" w:hAnsi="Arial" w:cs="Arial"/>
                <w:sz w:val="20"/>
                <w:szCs w:val="20"/>
              </w:rPr>
              <w:t>Learners can describe and explain different aspects of the physical environment, how these can be used and how they relate to consumer experience and behaviour, including</w:t>
            </w:r>
            <w:r w:rsidRPr="009D422A">
              <w:rPr>
                <w:rFonts w:ascii="Arial" w:hAnsi="Arial" w:cs="Arial"/>
                <w:sz w:val="20"/>
                <w:szCs w:val="20"/>
                <w:lang w:val="en-US"/>
              </w:rPr>
              <w:t xml:space="preserve"> s</w:t>
            </w:r>
            <w:r w:rsidRPr="009D422A">
              <w:rPr>
                <w:rFonts w:ascii="Arial" w:hAnsi="Arial" w:cs="Arial"/>
                <w:sz w:val="20"/>
                <w:szCs w:val="20"/>
              </w:rPr>
              <w:t>torefront</w:t>
            </w:r>
            <w:r w:rsidRPr="009D422A">
              <w:rPr>
                <w:rFonts w:ascii="Arial" w:hAnsi="Arial" w:cs="Arial"/>
                <w:sz w:val="20"/>
                <w:szCs w:val="20"/>
                <w:lang w:val="en-US"/>
              </w:rPr>
              <w:t xml:space="preserve"> </w:t>
            </w:r>
            <w:r w:rsidR="004711CF">
              <w:rPr>
                <w:rFonts w:ascii="Arial" w:hAnsi="Arial" w:cs="Arial"/>
                <w:sz w:val="20"/>
                <w:szCs w:val="20"/>
                <w:lang w:val="en-US"/>
              </w:rPr>
              <w:t>and</w:t>
            </w:r>
            <w:r w:rsidRPr="009D422A">
              <w:rPr>
                <w:rFonts w:ascii="Arial" w:hAnsi="Arial" w:cs="Arial"/>
                <w:sz w:val="20"/>
                <w:szCs w:val="20"/>
                <w:lang w:val="en-US"/>
              </w:rPr>
              <w:t xml:space="preserve"> </w:t>
            </w:r>
            <w:r w:rsidRPr="009D422A">
              <w:rPr>
                <w:rFonts w:ascii="Arial" w:hAnsi="Arial" w:cs="Arial"/>
                <w:sz w:val="20"/>
                <w:szCs w:val="20"/>
              </w:rPr>
              <w:t>window displays</w:t>
            </w:r>
            <w:r w:rsidRPr="009D422A">
              <w:rPr>
                <w:rFonts w:ascii="Arial" w:hAnsi="Arial" w:cs="Arial"/>
                <w:sz w:val="20"/>
                <w:szCs w:val="20"/>
                <w:lang w:val="en-US"/>
              </w:rPr>
              <w:t xml:space="preserve">; </w:t>
            </w:r>
            <w:r w:rsidRPr="009D422A">
              <w:rPr>
                <w:rFonts w:ascii="Arial" w:hAnsi="Arial" w:cs="Arial"/>
                <w:sz w:val="20"/>
                <w:szCs w:val="20"/>
              </w:rPr>
              <w:t>landscaping layout</w:t>
            </w:r>
            <w:r w:rsidR="00E83C19">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514FF17B" w14:textId="353C78D2" w:rsidR="009D422A" w:rsidRPr="006545E4" w:rsidRDefault="009D422A" w:rsidP="00F86F18">
            <w:pPr>
              <w:spacing w:after="120"/>
              <w:rPr>
                <w:rFonts w:ascii="Arial" w:hAnsi="Arial" w:cs="Arial"/>
                <w:sz w:val="20"/>
                <w:szCs w:val="20"/>
              </w:rPr>
            </w:pPr>
            <w:r w:rsidRPr="006545E4">
              <w:rPr>
                <w:rFonts w:ascii="Arial" w:hAnsi="Arial" w:cs="Arial"/>
                <w:sz w:val="20"/>
                <w:szCs w:val="20"/>
              </w:rPr>
              <w:t xml:space="preserve">Learners mind map various physical aspects of their environment and </w:t>
            </w:r>
            <w:r w:rsidR="006D344F" w:rsidRPr="006545E4">
              <w:rPr>
                <w:rFonts w:ascii="Arial" w:hAnsi="Arial" w:cs="Arial"/>
                <w:sz w:val="20"/>
                <w:szCs w:val="20"/>
              </w:rPr>
              <w:t>suggest</w:t>
            </w:r>
            <w:r w:rsidRPr="006545E4">
              <w:rPr>
                <w:rFonts w:ascii="Arial" w:hAnsi="Arial" w:cs="Arial"/>
                <w:sz w:val="20"/>
                <w:szCs w:val="20"/>
              </w:rPr>
              <w:t xml:space="preserve"> how each may affect user experience and behaviour and</w:t>
            </w:r>
            <w:r w:rsidRPr="006545E4">
              <w:rPr>
                <w:rFonts w:ascii="Arial" w:hAnsi="Arial" w:cs="Arial"/>
                <w:sz w:val="20"/>
                <w:szCs w:val="20"/>
                <w:lang w:val="en-US"/>
              </w:rPr>
              <w:t xml:space="preserve"> </w:t>
            </w:r>
            <w:r w:rsidRPr="006545E4">
              <w:rPr>
                <w:rFonts w:ascii="Arial" w:hAnsi="Arial" w:cs="Arial"/>
                <w:sz w:val="20"/>
                <w:szCs w:val="20"/>
              </w:rPr>
              <w:t xml:space="preserve">relate to consumers. Mind map different types of consumers, products, goods and services. Decide on a number of variables to be assessed in the field (including </w:t>
            </w:r>
            <w:r w:rsidRPr="006545E4">
              <w:rPr>
                <w:rFonts w:ascii="Arial" w:hAnsi="Arial" w:cs="Arial"/>
                <w:sz w:val="20"/>
                <w:szCs w:val="20"/>
                <w:lang w:val="en-US"/>
              </w:rPr>
              <w:t>exterior and interior features</w:t>
            </w:r>
            <w:r w:rsidRPr="006545E4">
              <w:rPr>
                <w:rFonts w:ascii="Arial" w:hAnsi="Arial" w:cs="Arial"/>
                <w:sz w:val="20"/>
                <w:szCs w:val="20"/>
              </w:rPr>
              <w:t>) and the class agrees to visit various establishments (within the week as appropriate to situation/logistics) and report back to the class. Use the activity to discuss issues about equipment required</w:t>
            </w:r>
            <w:r w:rsidRPr="006545E4">
              <w:rPr>
                <w:rFonts w:ascii="Arial" w:hAnsi="Arial" w:cs="Arial"/>
                <w:sz w:val="20"/>
                <w:szCs w:val="20"/>
                <w:lang w:val="en-US"/>
              </w:rPr>
              <w:t>, data collection,</w:t>
            </w:r>
            <w:r w:rsidRPr="006545E4">
              <w:rPr>
                <w:rFonts w:ascii="Arial" w:hAnsi="Arial" w:cs="Arial"/>
                <w:sz w:val="20"/>
                <w:szCs w:val="20"/>
              </w:rPr>
              <w:t xml:space="preserve"> inter-rater reliability, etc. </w:t>
            </w:r>
            <w:r w:rsidR="004711CF" w:rsidRPr="006545E4">
              <w:rPr>
                <w:rFonts w:ascii="Arial" w:hAnsi="Arial" w:cs="Arial"/>
                <w:b/>
                <w:bCs/>
                <w:sz w:val="20"/>
                <w:szCs w:val="20"/>
                <w:lang w:val="en-US"/>
              </w:rPr>
              <w:t>(I)</w:t>
            </w:r>
          </w:p>
          <w:p w14:paraId="0402A110" w14:textId="6CFBE92D" w:rsidR="009D422A" w:rsidRDefault="009D422A" w:rsidP="00F86F18">
            <w:pPr>
              <w:spacing w:after="120"/>
              <w:rPr>
                <w:rFonts w:ascii="Arial" w:hAnsi="Arial" w:cs="Arial"/>
                <w:sz w:val="20"/>
                <w:szCs w:val="20"/>
              </w:rPr>
            </w:pPr>
            <w:r w:rsidRPr="006545E4">
              <w:rPr>
                <w:rFonts w:ascii="Arial" w:hAnsi="Arial" w:cs="Arial"/>
                <w:sz w:val="20"/>
                <w:szCs w:val="20"/>
              </w:rPr>
              <w:t>Learners share findings following their field research and draw conclusions from their own experience</w:t>
            </w:r>
            <w:r w:rsidRPr="006545E4">
              <w:rPr>
                <w:rFonts w:ascii="Arial" w:hAnsi="Arial" w:cs="Arial"/>
                <w:sz w:val="20"/>
                <w:szCs w:val="20"/>
                <w:lang w:val="en-US"/>
              </w:rPr>
              <w:t xml:space="preserve"> and </w:t>
            </w:r>
            <w:r w:rsidRPr="006545E4">
              <w:rPr>
                <w:rFonts w:ascii="Arial" w:hAnsi="Arial" w:cs="Arial"/>
                <w:sz w:val="20"/>
                <w:szCs w:val="20"/>
              </w:rPr>
              <w:t xml:space="preserve">record </w:t>
            </w:r>
            <w:r w:rsidRPr="006545E4">
              <w:rPr>
                <w:rFonts w:ascii="Arial" w:hAnsi="Arial" w:cs="Arial"/>
                <w:sz w:val="20"/>
                <w:szCs w:val="20"/>
                <w:lang w:val="en-US"/>
              </w:rPr>
              <w:t>findings/</w:t>
            </w:r>
            <w:r w:rsidRPr="006545E4">
              <w:rPr>
                <w:rFonts w:ascii="Arial" w:hAnsi="Arial" w:cs="Arial"/>
                <w:sz w:val="20"/>
                <w:szCs w:val="20"/>
              </w:rPr>
              <w:t>ideas in their notes.</w:t>
            </w:r>
          </w:p>
          <w:p w14:paraId="73E9A486" w14:textId="4970BCA0" w:rsidR="009D422A" w:rsidRPr="006545E4" w:rsidRDefault="0045535A" w:rsidP="00310FE8">
            <w:pPr>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lang w:val="en-US"/>
              </w:rPr>
              <w:t xml:space="preserve">earners predict the results for the following </w:t>
            </w:r>
            <w:r w:rsidR="00BB2C96">
              <w:rPr>
                <w:rFonts w:ascii="Arial" w:hAnsi="Arial" w:cs="Arial"/>
                <w:sz w:val="20"/>
                <w:szCs w:val="20"/>
                <w:lang w:val="en-US"/>
              </w:rPr>
              <w:t>three</w:t>
            </w:r>
            <w:r w:rsidR="009D422A" w:rsidRPr="006545E4">
              <w:rPr>
                <w:rFonts w:ascii="Arial" w:hAnsi="Arial" w:cs="Arial"/>
                <w:sz w:val="20"/>
                <w:szCs w:val="20"/>
                <w:lang w:val="en-US"/>
              </w:rPr>
              <w:t xml:space="preserve"> hypotheses:</w:t>
            </w:r>
          </w:p>
          <w:p w14:paraId="65598DFB" w14:textId="24BB19F9" w:rsidR="009D422A" w:rsidRPr="006545E4" w:rsidRDefault="009D422A" w:rsidP="00310FE8">
            <w:pPr>
              <w:rPr>
                <w:rFonts w:ascii="Arial" w:hAnsi="Arial" w:cs="Arial"/>
                <w:sz w:val="20"/>
                <w:szCs w:val="20"/>
              </w:rPr>
            </w:pPr>
            <w:r w:rsidRPr="006545E4">
              <w:rPr>
                <w:rFonts w:ascii="Arial" w:hAnsi="Arial" w:cs="Arial"/>
                <w:sz w:val="20"/>
                <w:szCs w:val="20"/>
              </w:rPr>
              <w:t xml:space="preserve">H1. </w:t>
            </w:r>
            <w:r w:rsidRPr="006545E4">
              <w:rPr>
                <w:rFonts w:ascii="Arial" w:hAnsi="Arial" w:cs="Arial"/>
                <w:sz w:val="20"/>
                <w:szCs w:val="20"/>
                <w:lang w:val="en-US"/>
              </w:rPr>
              <w:t>Having</w:t>
            </w:r>
            <w:r w:rsidRPr="006545E4">
              <w:rPr>
                <w:rFonts w:ascii="Arial" w:hAnsi="Arial" w:cs="Arial"/>
                <w:sz w:val="20"/>
                <w:szCs w:val="20"/>
              </w:rPr>
              <w:t xml:space="preserve"> a positive influence on consumers’ mood (a: pleasure, b: arousal).</w:t>
            </w:r>
          </w:p>
          <w:p w14:paraId="37A8C634" w14:textId="38E01B08" w:rsidR="009D422A" w:rsidRPr="006545E4" w:rsidRDefault="009D422A" w:rsidP="00310FE8">
            <w:pPr>
              <w:rPr>
                <w:rFonts w:ascii="Arial" w:hAnsi="Arial" w:cs="Arial"/>
                <w:sz w:val="20"/>
                <w:szCs w:val="20"/>
              </w:rPr>
            </w:pPr>
            <w:r w:rsidRPr="006545E4">
              <w:rPr>
                <w:rFonts w:ascii="Arial" w:hAnsi="Arial" w:cs="Arial"/>
                <w:sz w:val="20"/>
                <w:szCs w:val="20"/>
              </w:rPr>
              <w:t xml:space="preserve">H2. </w:t>
            </w:r>
            <w:r w:rsidRPr="006545E4">
              <w:rPr>
                <w:rFonts w:ascii="Arial" w:hAnsi="Arial" w:cs="Arial"/>
                <w:sz w:val="20"/>
                <w:szCs w:val="20"/>
                <w:lang w:val="en-US"/>
              </w:rPr>
              <w:t>Having</w:t>
            </w:r>
            <w:r w:rsidRPr="006545E4">
              <w:rPr>
                <w:rFonts w:ascii="Arial" w:hAnsi="Arial" w:cs="Arial"/>
                <w:sz w:val="20"/>
                <w:szCs w:val="20"/>
              </w:rPr>
              <w:t xml:space="preserve"> a positive influence on consumers’ liking of the external environment.</w:t>
            </w:r>
          </w:p>
          <w:p w14:paraId="60C88192" w14:textId="77777777" w:rsidR="009D422A" w:rsidRPr="006545E4" w:rsidRDefault="009D422A" w:rsidP="00310FE8">
            <w:pPr>
              <w:rPr>
                <w:rFonts w:ascii="Arial" w:hAnsi="Arial" w:cs="Arial"/>
                <w:sz w:val="20"/>
                <w:szCs w:val="20"/>
              </w:rPr>
            </w:pPr>
            <w:r w:rsidRPr="006545E4">
              <w:rPr>
                <w:rFonts w:ascii="Arial" w:hAnsi="Arial" w:cs="Arial"/>
                <w:sz w:val="20"/>
                <w:szCs w:val="20"/>
              </w:rPr>
              <w:t xml:space="preserve">H3. </w:t>
            </w:r>
            <w:r w:rsidRPr="006545E4">
              <w:rPr>
                <w:rFonts w:ascii="Arial" w:hAnsi="Arial" w:cs="Arial"/>
                <w:sz w:val="20"/>
                <w:szCs w:val="20"/>
                <w:lang w:val="en-US"/>
              </w:rPr>
              <w:t>Having</w:t>
            </w:r>
            <w:r w:rsidRPr="006545E4">
              <w:rPr>
                <w:rFonts w:ascii="Arial" w:hAnsi="Arial" w:cs="Arial"/>
                <w:sz w:val="20"/>
                <w:szCs w:val="20"/>
              </w:rPr>
              <w:t xml:space="preserve"> a positive influence on consumers’ patronage intentions.</w:t>
            </w:r>
          </w:p>
          <w:p w14:paraId="071F9F3A" w14:textId="77777777" w:rsidR="009D422A" w:rsidRPr="006545E4" w:rsidRDefault="009D422A" w:rsidP="00310FE8">
            <w:pPr>
              <w:spacing w:before="120" w:after="120"/>
              <w:rPr>
                <w:rFonts w:ascii="Arial" w:hAnsi="Arial" w:cs="Arial"/>
                <w:sz w:val="20"/>
                <w:szCs w:val="20"/>
                <w:lang w:val="en-US"/>
              </w:rPr>
            </w:pPr>
            <w:r w:rsidRPr="006545E4">
              <w:rPr>
                <w:rFonts w:ascii="Arial" w:hAnsi="Arial" w:cs="Arial"/>
                <w:sz w:val="20"/>
                <w:szCs w:val="20"/>
                <w:lang w:val="en-US"/>
              </w:rPr>
              <w:t>With regards landscaping (vegetation) and window displays and share ideas.</w:t>
            </w:r>
          </w:p>
          <w:p w14:paraId="53B8D325" w14:textId="4A054749" w:rsidR="006076F8" w:rsidRPr="006076F8" w:rsidRDefault="006076F8" w:rsidP="00F86F18">
            <w:pPr>
              <w:spacing w:after="120"/>
              <w:rPr>
                <w:rFonts w:ascii="Arial" w:hAnsi="Arial" w:cs="Arial"/>
                <w:sz w:val="20"/>
                <w:szCs w:val="20"/>
                <w:lang w:val="en-US"/>
              </w:rPr>
            </w:pPr>
            <w:r>
              <w:rPr>
                <w:rFonts w:ascii="Arial" w:hAnsi="Arial" w:cs="Arial"/>
                <w:sz w:val="20"/>
                <w:szCs w:val="20"/>
                <w:lang w:val="en-US"/>
              </w:rPr>
              <w:t xml:space="preserve">Learners recall the different hypotheses learnt including </w:t>
            </w:r>
            <w:r>
              <w:rPr>
                <w:rFonts w:ascii="Arial" w:hAnsi="Arial" w:cs="Arial"/>
                <w:color w:val="000000"/>
                <w:sz w:val="20"/>
                <w:szCs w:val="20"/>
              </w:rPr>
              <w:t>null hypotheses and alternative directional (one-tailed) and non-directional (two-tailed) hypotheses</w:t>
            </w:r>
            <w:r>
              <w:rPr>
                <w:rFonts w:ascii="Arial" w:hAnsi="Arial" w:cs="Arial"/>
                <w:color w:val="000000"/>
                <w:sz w:val="20"/>
                <w:szCs w:val="20"/>
                <w:lang w:val="en-US"/>
              </w:rPr>
              <w:t xml:space="preserve"> and create one of each for H1, H2 and H3 and check for accuracy of application.</w:t>
            </w:r>
          </w:p>
          <w:p w14:paraId="2D9772D2" w14:textId="346FDFF8" w:rsidR="009D422A" w:rsidRPr="006545E4" w:rsidRDefault="009D422A" w:rsidP="00F86F18">
            <w:pPr>
              <w:spacing w:after="120"/>
              <w:rPr>
                <w:rFonts w:ascii="Arial" w:hAnsi="Arial" w:cs="Arial"/>
                <w:sz w:val="20"/>
                <w:szCs w:val="20"/>
                <w:lang w:val="en-US"/>
              </w:rPr>
            </w:pPr>
            <w:r w:rsidRPr="006545E4">
              <w:rPr>
                <w:rFonts w:ascii="Arial" w:hAnsi="Arial" w:cs="Arial"/>
                <w:sz w:val="20"/>
                <w:szCs w:val="20"/>
                <w:lang w:val="en-US"/>
              </w:rPr>
              <w:t>Share the study by Mower et al (2012) at</w:t>
            </w:r>
            <w:r w:rsidR="002C2CFA">
              <w:rPr>
                <w:rFonts w:ascii="Arial" w:hAnsi="Arial" w:cs="Arial"/>
                <w:sz w:val="20"/>
                <w:szCs w:val="20"/>
                <w:lang w:val="en-US"/>
              </w:rPr>
              <w:t>:</w:t>
            </w:r>
            <w:r w:rsidRPr="006545E4">
              <w:rPr>
                <w:rFonts w:ascii="Arial" w:hAnsi="Arial" w:cs="Arial"/>
                <w:sz w:val="20"/>
                <w:szCs w:val="20"/>
                <w:lang w:val="en-US"/>
              </w:rPr>
              <w:t xml:space="preserve"> </w:t>
            </w:r>
            <w:hyperlink r:id="rId281" w:history="1">
              <w:r w:rsidRPr="00CB4521">
                <w:rPr>
                  <w:rFonts w:ascii="Arial" w:hAnsi="Arial" w:cs="Arial"/>
                  <w:color w:val="4B4B4B"/>
                  <w:sz w:val="20"/>
                  <w:szCs w:val="20"/>
                  <w:u w:val="single"/>
                  <w:lang w:val="en-US"/>
                </w:rPr>
                <w:t>https://drive.google.com/file/d/1pkrk3rDhzLQ3VQCM6DBRdTXpN6ttmhef/view</w:t>
              </w:r>
            </w:hyperlink>
            <w:r w:rsidRPr="006545E4">
              <w:rPr>
                <w:rFonts w:ascii="Arial" w:hAnsi="Arial" w:cs="Arial"/>
                <w:sz w:val="20"/>
                <w:szCs w:val="20"/>
                <w:lang w:val="en-US"/>
              </w:rPr>
              <w:t xml:space="preserve"> (or any other) and learners </w:t>
            </w:r>
            <w:r w:rsidR="006D344F" w:rsidRPr="006545E4">
              <w:rPr>
                <w:rFonts w:ascii="Arial" w:hAnsi="Arial" w:cs="Arial"/>
                <w:sz w:val="20"/>
                <w:szCs w:val="20"/>
                <w:lang w:val="en-US"/>
              </w:rPr>
              <w:t>identify</w:t>
            </w:r>
            <w:r w:rsidRPr="006545E4">
              <w:rPr>
                <w:rFonts w:ascii="Arial" w:hAnsi="Arial" w:cs="Arial"/>
                <w:sz w:val="20"/>
                <w:szCs w:val="20"/>
                <w:lang w:val="en-US"/>
              </w:rPr>
              <w:t xml:space="preserve"> the aim, sample, method, results and conclusions from their research. Using their research, learners </w:t>
            </w:r>
            <w:r w:rsidRPr="006545E4">
              <w:rPr>
                <w:rFonts w:ascii="Arial" w:hAnsi="Arial" w:cs="Arial"/>
                <w:sz w:val="20"/>
                <w:szCs w:val="20"/>
                <w:lang w:val="en-US"/>
              </w:rPr>
              <w:lastRenderedPageBreak/>
              <w:t>consider how small store owners could apply their findings regarding clothes store and</w:t>
            </w:r>
            <w:r w:rsidR="00E16CB7">
              <w:rPr>
                <w:rFonts w:ascii="Arial" w:hAnsi="Arial" w:cs="Arial"/>
                <w:sz w:val="20"/>
                <w:szCs w:val="20"/>
                <w:lang w:val="en-US"/>
              </w:rPr>
              <w:t>,</w:t>
            </w:r>
            <w:r w:rsidRPr="006545E4">
              <w:rPr>
                <w:rFonts w:ascii="Arial" w:hAnsi="Arial" w:cs="Arial"/>
                <w:sz w:val="20"/>
                <w:szCs w:val="20"/>
                <w:lang w:val="en-US"/>
              </w:rPr>
              <w:t xml:space="preserve"> by extension</w:t>
            </w:r>
            <w:r w:rsidR="00E16CB7">
              <w:rPr>
                <w:rFonts w:ascii="Arial" w:hAnsi="Arial" w:cs="Arial"/>
                <w:sz w:val="20"/>
                <w:szCs w:val="20"/>
                <w:lang w:val="en-US"/>
              </w:rPr>
              <w:t>,</w:t>
            </w:r>
            <w:r w:rsidRPr="006545E4">
              <w:rPr>
                <w:rFonts w:ascii="Arial" w:hAnsi="Arial" w:cs="Arial"/>
                <w:sz w:val="20"/>
                <w:szCs w:val="20"/>
                <w:lang w:val="en-US"/>
              </w:rPr>
              <w:t xml:space="preserve"> other types of stores.</w:t>
            </w:r>
          </w:p>
          <w:p w14:paraId="356D468D" w14:textId="3890510C" w:rsidR="009D422A" w:rsidRPr="006545E4" w:rsidRDefault="0045535A" w:rsidP="00F86F18">
            <w:pPr>
              <w:spacing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lang w:val="en-US"/>
              </w:rPr>
              <w:t xml:space="preserve">earners consider the major strengths and weaknesses and </w:t>
            </w:r>
            <w:r>
              <w:rPr>
                <w:rFonts w:ascii="Arial" w:hAnsi="Arial" w:cs="Arial"/>
                <w:sz w:val="20"/>
                <w:szCs w:val="20"/>
                <w:lang w:val="en-US"/>
              </w:rPr>
              <w:t>try</w:t>
            </w:r>
            <w:r w:rsidR="009D422A" w:rsidRPr="006545E4">
              <w:rPr>
                <w:rFonts w:ascii="Arial" w:hAnsi="Arial" w:cs="Arial"/>
                <w:sz w:val="20"/>
                <w:szCs w:val="20"/>
                <w:lang w:val="en-US"/>
              </w:rPr>
              <w:t xml:space="preserve"> </w:t>
            </w:r>
            <w:r w:rsidR="00801966">
              <w:rPr>
                <w:rFonts w:ascii="Arial" w:hAnsi="Arial" w:cs="Arial"/>
                <w:sz w:val="20"/>
                <w:szCs w:val="20"/>
                <w:lang w:val="en-US"/>
              </w:rPr>
              <w:t xml:space="preserve">to </w:t>
            </w:r>
            <w:r w:rsidR="009D422A" w:rsidRPr="006545E4">
              <w:rPr>
                <w:rFonts w:ascii="Arial" w:hAnsi="Arial" w:cs="Arial"/>
                <w:sz w:val="20"/>
                <w:szCs w:val="20"/>
                <w:lang w:val="en-US"/>
              </w:rPr>
              <w:t xml:space="preserve">identify a minimum of </w:t>
            </w:r>
            <w:r>
              <w:rPr>
                <w:rFonts w:ascii="Arial" w:hAnsi="Arial" w:cs="Arial"/>
                <w:sz w:val="20"/>
                <w:szCs w:val="20"/>
                <w:lang w:val="en-US"/>
              </w:rPr>
              <w:t xml:space="preserve">two of each </w:t>
            </w:r>
            <w:r w:rsidR="009D422A" w:rsidRPr="006545E4">
              <w:rPr>
                <w:rFonts w:ascii="Arial" w:hAnsi="Arial" w:cs="Arial"/>
                <w:sz w:val="20"/>
                <w:szCs w:val="20"/>
                <w:lang w:val="en-US"/>
              </w:rPr>
              <w:t>and explain and illustrate each.</w:t>
            </w:r>
          </w:p>
          <w:p w14:paraId="5B263C5B" w14:textId="249A283E" w:rsidR="009D422A" w:rsidRPr="006545E4" w:rsidRDefault="0045535A" w:rsidP="00F86F18">
            <w:pPr>
              <w:spacing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lang w:val="en-US"/>
              </w:rPr>
              <w:t xml:space="preserve">earners describe the different layouts of various retail environments that are familiar to them. Share or display images of grid, freeform and racetrack layouts available at </w:t>
            </w:r>
            <w:hyperlink r:id="rId282" w:history="1">
              <w:r w:rsidR="00B221AA" w:rsidRPr="00CB4521">
                <w:rPr>
                  <w:rFonts w:ascii="Arial" w:hAnsi="Arial" w:cs="Arial"/>
                  <w:color w:val="4B4B4B"/>
                  <w:sz w:val="20"/>
                  <w:szCs w:val="20"/>
                  <w:u w:val="single"/>
                  <w:lang w:val="en-US"/>
                </w:rPr>
                <w:t>www.</w:t>
              </w:r>
              <w:r w:rsidR="009D422A" w:rsidRPr="00CB4521">
                <w:rPr>
                  <w:rFonts w:ascii="Arial" w:hAnsi="Arial" w:cs="Arial"/>
                  <w:color w:val="4B4B4B"/>
                  <w:sz w:val="20"/>
                  <w:szCs w:val="20"/>
                  <w:u w:val="single"/>
                  <w:lang w:val="en-US"/>
                </w:rPr>
                <w:t>simpleconsign.com/blog/store-layout/</w:t>
              </w:r>
            </w:hyperlink>
            <w:r w:rsidR="009D422A" w:rsidRPr="006545E4">
              <w:rPr>
                <w:rFonts w:ascii="Arial" w:hAnsi="Arial" w:cs="Arial"/>
                <w:sz w:val="20"/>
                <w:szCs w:val="20"/>
                <w:lang w:val="en-US"/>
              </w:rPr>
              <w:t xml:space="preserve"> and identify which layout best fits the stores they have identified. </w:t>
            </w:r>
            <w:r>
              <w:rPr>
                <w:rFonts w:ascii="Arial" w:hAnsi="Arial" w:cs="Arial"/>
                <w:sz w:val="20"/>
                <w:szCs w:val="20"/>
                <w:lang w:val="en-US"/>
              </w:rPr>
              <w:t>They then</w:t>
            </w:r>
            <w:r w:rsidR="009D422A" w:rsidRPr="006545E4">
              <w:rPr>
                <w:rFonts w:ascii="Arial" w:hAnsi="Arial" w:cs="Arial"/>
                <w:sz w:val="20"/>
                <w:szCs w:val="20"/>
                <w:lang w:val="en-US"/>
              </w:rPr>
              <w:t xml:space="preserve"> create diagrams in their notes of each and consider the advantages and disadvantages of each as they go along. </w:t>
            </w:r>
            <w:r w:rsidR="004711CF" w:rsidRPr="006545E4">
              <w:rPr>
                <w:rFonts w:ascii="Arial" w:hAnsi="Arial" w:cs="Arial"/>
                <w:b/>
                <w:bCs/>
                <w:sz w:val="20"/>
                <w:szCs w:val="20"/>
                <w:lang w:val="en-US"/>
              </w:rPr>
              <w:t>(I)</w:t>
            </w:r>
          </w:p>
          <w:p w14:paraId="70D8191D" w14:textId="42EFF3C0" w:rsidR="009D422A" w:rsidRPr="006545E4" w:rsidRDefault="009D422A" w:rsidP="00F86F18">
            <w:pPr>
              <w:spacing w:after="120"/>
              <w:rPr>
                <w:rFonts w:ascii="Arial" w:hAnsi="Arial" w:cs="Arial"/>
                <w:sz w:val="20"/>
                <w:szCs w:val="20"/>
                <w:lang w:val="en-US"/>
              </w:rPr>
            </w:pPr>
            <w:r w:rsidRPr="006545E4">
              <w:rPr>
                <w:rFonts w:ascii="Arial" w:hAnsi="Arial" w:cs="Arial"/>
                <w:b/>
                <w:bCs/>
                <w:sz w:val="20"/>
                <w:szCs w:val="20"/>
                <w:lang w:val="en-US"/>
              </w:rPr>
              <w:t xml:space="preserve">Extension </w:t>
            </w:r>
            <w:r w:rsidR="00396CB9"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CB4521">
              <w:rPr>
                <w:rFonts w:ascii="Arial" w:hAnsi="Arial" w:cs="Arial"/>
                <w:sz w:val="20"/>
                <w:szCs w:val="20"/>
              </w:rPr>
              <w:t>l</w:t>
            </w:r>
            <w:r w:rsidR="00310833">
              <w:rPr>
                <w:rFonts w:ascii="Arial" w:hAnsi="Arial" w:cs="Arial"/>
                <w:sz w:val="20"/>
                <w:szCs w:val="20"/>
              </w:rPr>
              <w:t>earners think about</w:t>
            </w:r>
            <w:r w:rsidRPr="006545E4">
              <w:rPr>
                <w:rFonts w:ascii="Arial" w:hAnsi="Arial" w:cs="Arial"/>
                <w:sz w:val="20"/>
                <w:szCs w:val="20"/>
              </w:rPr>
              <w:t xml:space="preserve"> how preference for different layouts might be identified and design an appropriate study</w:t>
            </w:r>
            <w:r w:rsidRPr="006545E4">
              <w:rPr>
                <w:rFonts w:ascii="Arial" w:hAnsi="Arial" w:cs="Arial"/>
                <w:sz w:val="20"/>
                <w:szCs w:val="20"/>
                <w:lang w:val="en-US"/>
              </w:rPr>
              <w:t xml:space="preserve"> and share plans. Generate a class vote on the best research design. </w:t>
            </w:r>
            <w:r w:rsidR="00170AE9" w:rsidRPr="006545E4">
              <w:rPr>
                <w:rFonts w:ascii="Arial" w:hAnsi="Arial" w:cs="Arial"/>
                <w:sz w:val="20"/>
                <w:szCs w:val="20"/>
                <w:lang w:val="en-US"/>
              </w:rPr>
              <w:t>L</w:t>
            </w:r>
            <w:r w:rsidRPr="006545E4">
              <w:rPr>
                <w:rFonts w:ascii="Arial" w:hAnsi="Arial" w:cs="Arial"/>
                <w:sz w:val="20"/>
                <w:szCs w:val="20"/>
                <w:lang w:val="en-US"/>
              </w:rPr>
              <w:t>earners consider how website designers might try</w:t>
            </w:r>
            <w:r w:rsidR="00170AE9" w:rsidRPr="006545E4">
              <w:rPr>
                <w:rFonts w:ascii="Arial" w:hAnsi="Arial" w:cs="Arial"/>
                <w:sz w:val="20"/>
                <w:szCs w:val="20"/>
                <w:lang w:val="en-US"/>
              </w:rPr>
              <w:t xml:space="preserve"> to</w:t>
            </w:r>
            <w:r w:rsidRPr="006545E4">
              <w:rPr>
                <w:rFonts w:ascii="Arial" w:hAnsi="Arial" w:cs="Arial"/>
                <w:sz w:val="20"/>
                <w:szCs w:val="20"/>
                <w:lang w:val="en-US"/>
              </w:rPr>
              <w:t xml:space="preserve"> recreate virtual store layouts based </w:t>
            </w:r>
            <w:r w:rsidR="00187A82">
              <w:rPr>
                <w:rFonts w:ascii="Arial" w:hAnsi="Arial" w:cs="Arial"/>
                <w:sz w:val="20"/>
                <w:szCs w:val="20"/>
                <w:lang w:val="en-US"/>
              </w:rPr>
              <w:t>on</w:t>
            </w:r>
            <w:r w:rsidRPr="006545E4">
              <w:rPr>
                <w:rFonts w:ascii="Arial" w:hAnsi="Arial" w:cs="Arial"/>
                <w:sz w:val="20"/>
                <w:szCs w:val="20"/>
                <w:lang w:val="en-US"/>
              </w:rPr>
              <w:t xml:space="preserve"> the real </w:t>
            </w:r>
            <w:r w:rsidRPr="006545E4">
              <w:rPr>
                <w:rFonts w:ascii="Arial" w:hAnsi="Arial" w:cs="Arial"/>
                <w:sz w:val="20"/>
                <w:szCs w:val="20"/>
              </w:rPr>
              <w:t>store interior design</w:t>
            </w:r>
            <w:r w:rsidRPr="006545E4">
              <w:rPr>
                <w:rFonts w:ascii="Arial" w:hAnsi="Arial" w:cs="Arial"/>
                <w:sz w:val="20"/>
                <w:szCs w:val="20"/>
                <w:lang w:val="en-US"/>
              </w:rPr>
              <w:t>s. Share the layouts with their virtual equivalents at</w:t>
            </w:r>
            <w:r w:rsidR="002C2CFA">
              <w:rPr>
                <w:rFonts w:ascii="Arial" w:hAnsi="Arial" w:cs="Arial"/>
                <w:sz w:val="20"/>
                <w:szCs w:val="20"/>
                <w:lang w:val="en-US"/>
              </w:rPr>
              <w:t>:</w:t>
            </w:r>
            <w:r w:rsidRPr="006545E4">
              <w:rPr>
                <w:rFonts w:ascii="Arial" w:hAnsi="Arial" w:cs="Arial"/>
                <w:sz w:val="20"/>
                <w:szCs w:val="20"/>
                <w:lang w:val="en-US"/>
              </w:rPr>
              <w:t xml:space="preserve"> </w:t>
            </w:r>
            <w:hyperlink r:id="rId283" w:history="1">
              <w:r w:rsidR="00B221AA" w:rsidRPr="00CB4521">
                <w:rPr>
                  <w:rFonts w:ascii="Arial" w:hAnsi="Arial" w:cs="Arial"/>
                  <w:color w:val="4B4B4B"/>
                  <w:sz w:val="20"/>
                  <w:szCs w:val="20"/>
                  <w:u w:val="single"/>
                  <w:lang w:val="en-US"/>
                </w:rPr>
                <w:t>www.</w:t>
              </w:r>
              <w:r w:rsidRPr="00CB4521">
                <w:rPr>
                  <w:rFonts w:ascii="Arial" w:hAnsi="Arial" w:cs="Arial"/>
                  <w:color w:val="4B4B4B"/>
                  <w:sz w:val="20"/>
                  <w:szCs w:val="20"/>
                  <w:u w:val="single"/>
                  <w:lang w:val="en-US"/>
                </w:rPr>
                <w:t>researchgate.net/figure/Store-layouts-in-conventional-and-virtual-retailing-14_fig1_267928207</w:t>
              </w:r>
            </w:hyperlink>
            <w:r w:rsidRPr="006545E4">
              <w:rPr>
                <w:rFonts w:ascii="Arial" w:hAnsi="Arial" w:cs="Arial"/>
                <w:sz w:val="20"/>
                <w:szCs w:val="20"/>
                <w:lang w:val="en-US"/>
              </w:rPr>
              <w:t xml:space="preserve"> or </w:t>
            </w:r>
            <w:hyperlink r:id="rId284" w:history="1">
              <w:r w:rsidRPr="00CB4521">
                <w:rPr>
                  <w:rFonts w:ascii="Arial" w:hAnsi="Arial" w:cs="Arial"/>
                  <w:color w:val="4B4B4B"/>
                  <w:sz w:val="20"/>
                  <w:szCs w:val="20"/>
                  <w:u w:val="single"/>
                  <w:lang w:val="en-US"/>
                </w:rPr>
                <w:t>https://drive.google.com/file/d/1paUeHE0oSF_LxX2BA6VfaihsmP3sPJ9b/view</w:t>
              </w:r>
            </w:hyperlink>
          </w:p>
          <w:p w14:paraId="4C033BB9" w14:textId="0A66F19B" w:rsidR="009D422A" w:rsidRPr="006545E4" w:rsidRDefault="00170AE9" w:rsidP="00F86F18">
            <w:pPr>
              <w:spacing w:after="120"/>
              <w:rPr>
                <w:rFonts w:ascii="Arial" w:hAnsi="Arial" w:cs="Arial"/>
                <w:sz w:val="20"/>
                <w:szCs w:val="20"/>
                <w:lang w:val="en-US"/>
              </w:rPr>
            </w:pPr>
            <w:r w:rsidRPr="006545E4">
              <w:rPr>
                <w:rFonts w:ascii="Arial" w:hAnsi="Arial" w:cs="Arial"/>
                <w:sz w:val="20"/>
                <w:szCs w:val="20"/>
                <w:lang w:val="en-US"/>
              </w:rPr>
              <w:t xml:space="preserve">Then </w:t>
            </w:r>
            <w:r w:rsidR="009D422A" w:rsidRPr="006545E4">
              <w:rPr>
                <w:rFonts w:ascii="Arial" w:hAnsi="Arial" w:cs="Arial"/>
                <w:sz w:val="20"/>
                <w:szCs w:val="20"/>
                <w:lang w:val="en-US"/>
              </w:rPr>
              <w:t>recreate the diagrams and suggest a virtual layout equivalent to the racetrack design. Display the image (Fig. 4) from</w:t>
            </w:r>
            <w:r w:rsidR="002C2CFA">
              <w:rPr>
                <w:rFonts w:ascii="Arial" w:hAnsi="Arial" w:cs="Arial"/>
                <w:sz w:val="20"/>
                <w:szCs w:val="20"/>
                <w:lang w:val="en-US"/>
              </w:rPr>
              <w:t>:</w:t>
            </w:r>
            <w:r w:rsidR="009D422A" w:rsidRPr="006545E4">
              <w:rPr>
                <w:rFonts w:ascii="Arial" w:hAnsi="Arial" w:cs="Arial"/>
                <w:sz w:val="20"/>
                <w:szCs w:val="20"/>
                <w:lang w:val="en-US"/>
              </w:rPr>
              <w:t xml:space="preserve"> </w:t>
            </w:r>
            <w:hyperlink r:id="rId285" w:history="1">
              <w:r w:rsidR="00B221AA" w:rsidRPr="00CB4521">
                <w:rPr>
                  <w:rFonts w:ascii="Arial" w:hAnsi="Arial" w:cs="Arial"/>
                  <w:color w:val="4B4B4B"/>
                  <w:sz w:val="20"/>
                  <w:szCs w:val="20"/>
                  <w:u w:val="single"/>
                  <w:lang w:val="en-US"/>
                </w:rPr>
                <w:t>www.</w:t>
              </w:r>
              <w:r w:rsidR="009D422A" w:rsidRPr="00CB4521">
                <w:rPr>
                  <w:rFonts w:ascii="Arial" w:hAnsi="Arial" w:cs="Arial"/>
                  <w:color w:val="4B4B4B"/>
                  <w:sz w:val="20"/>
                  <w:szCs w:val="20"/>
                  <w:u w:val="single"/>
                  <w:lang w:val="en-US"/>
                </w:rPr>
                <w:t>semanticscholar.org/paper/THE-DESIGN-OF-HYBRID-VIRTUAL-STORE-LAYOUT-(HVSL)%3A-A-Mukhlish-Masudin/a32f7eeca428335a34c8edb841ba98979eea79c8</w:t>
              </w:r>
            </w:hyperlink>
            <w:r w:rsidR="009D422A" w:rsidRPr="006545E4">
              <w:rPr>
                <w:rFonts w:ascii="Arial" w:hAnsi="Arial" w:cs="Arial"/>
                <w:sz w:val="20"/>
                <w:szCs w:val="20"/>
                <w:lang w:val="en-US"/>
              </w:rPr>
              <w:t xml:space="preserve"> and ask </w:t>
            </w:r>
            <w:r w:rsidRPr="006545E4">
              <w:rPr>
                <w:rFonts w:ascii="Arial" w:hAnsi="Arial" w:cs="Arial"/>
                <w:sz w:val="20"/>
                <w:szCs w:val="20"/>
                <w:lang w:val="en-US"/>
              </w:rPr>
              <w:t>them</w:t>
            </w:r>
            <w:r w:rsidR="009D422A" w:rsidRPr="006545E4">
              <w:rPr>
                <w:rFonts w:ascii="Arial" w:hAnsi="Arial" w:cs="Arial"/>
                <w:sz w:val="20"/>
                <w:szCs w:val="20"/>
                <w:lang w:val="en-US"/>
              </w:rPr>
              <w:t xml:space="preserve"> to amend as necessary.</w:t>
            </w:r>
          </w:p>
          <w:p w14:paraId="160C68A5" w14:textId="2A4F8D85" w:rsidR="009D422A" w:rsidRPr="006545E4" w:rsidRDefault="009D422A" w:rsidP="00F86F18">
            <w:pPr>
              <w:spacing w:after="120"/>
              <w:rPr>
                <w:rFonts w:ascii="Arial" w:hAnsi="Arial" w:cs="Arial"/>
                <w:sz w:val="20"/>
                <w:szCs w:val="20"/>
                <w:lang w:val="en-US"/>
              </w:rPr>
            </w:pPr>
            <w:r w:rsidRPr="006545E4">
              <w:rPr>
                <w:rFonts w:ascii="Arial" w:hAnsi="Arial" w:cs="Arial"/>
                <w:sz w:val="20"/>
                <w:szCs w:val="20"/>
              </w:rPr>
              <w:t xml:space="preserve">Share/display the laboratory research conducted by </w:t>
            </w:r>
            <w:r w:rsidRPr="006545E4">
              <w:rPr>
                <w:rFonts w:ascii="Arial" w:hAnsi="Arial" w:cs="Arial"/>
                <w:sz w:val="20"/>
                <w:szCs w:val="20"/>
                <w:lang w:val="en-US"/>
              </w:rPr>
              <w:t>Vrechopoulous et al (2004) available at</w:t>
            </w:r>
            <w:r w:rsidR="002C2CFA">
              <w:rPr>
                <w:rFonts w:ascii="Arial" w:hAnsi="Arial" w:cs="Arial"/>
                <w:sz w:val="20"/>
                <w:szCs w:val="20"/>
                <w:lang w:val="en-US"/>
              </w:rPr>
              <w:t>:</w:t>
            </w:r>
            <w:r w:rsidRPr="006545E4">
              <w:rPr>
                <w:rFonts w:ascii="Arial" w:hAnsi="Arial" w:cs="Arial"/>
                <w:sz w:val="20"/>
                <w:szCs w:val="20"/>
                <w:lang w:val="en-US"/>
              </w:rPr>
              <w:t xml:space="preserve"> </w:t>
            </w:r>
            <w:hyperlink r:id="rId286" w:history="1">
              <w:r w:rsidRPr="00CB4521">
                <w:rPr>
                  <w:rFonts w:ascii="Arial" w:hAnsi="Arial" w:cs="Arial"/>
                  <w:color w:val="4B4B4B"/>
                  <w:sz w:val="20"/>
                  <w:szCs w:val="20"/>
                  <w:u w:val="single"/>
                  <w:lang w:val="en-US"/>
                </w:rPr>
                <w:t>http://j.pelet.free.fr/publications/comparaison_brick_&amp;_mortar_ecommerce/Virtual_store_layout_an_experimental_comparison_in_the_context_of_grocery_retail.pdf</w:t>
              </w:r>
            </w:hyperlink>
            <w:r w:rsidRPr="006545E4">
              <w:rPr>
                <w:rFonts w:ascii="Arial" w:hAnsi="Arial" w:cs="Arial"/>
                <w:sz w:val="20"/>
                <w:szCs w:val="20"/>
                <w:lang w:val="en-US"/>
              </w:rPr>
              <w:t xml:space="preserve"> and capture the main elements, the aim, sample, method, results and conclusions of their research.</w:t>
            </w:r>
          </w:p>
          <w:p w14:paraId="1796EDF7" w14:textId="01432672" w:rsidR="009D422A" w:rsidRPr="006545E4" w:rsidRDefault="00187A82" w:rsidP="00CB4521">
            <w:pPr>
              <w:rPr>
                <w:rFonts w:ascii="Arial" w:hAnsi="Arial" w:cs="Arial"/>
                <w:color w:val="000000" w:themeColor="text1"/>
                <w:sz w:val="20"/>
                <w:szCs w:val="20"/>
              </w:rPr>
            </w:pPr>
            <w:r>
              <w:rPr>
                <w:rFonts w:ascii="Arial" w:hAnsi="Arial" w:cs="Arial"/>
                <w:color w:val="000000" w:themeColor="text1"/>
                <w:sz w:val="20"/>
                <w:szCs w:val="20"/>
                <w:lang w:val="en-US"/>
              </w:rPr>
              <w:t>L</w:t>
            </w:r>
            <w:r w:rsidR="009D422A" w:rsidRPr="006545E4">
              <w:rPr>
                <w:rFonts w:ascii="Arial" w:hAnsi="Arial" w:cs="Arial"/>
                <w:color w:val="000000" w:themeColor="text1"/>
                <w:sz w:val="20"/>
                <w:szCs w:val="20"/>
              </w:rPr>
              <w:t>earners evaluate the study in relation to</w:t>
            </w:r>
            <w:r w:rsidR="009D422A" w:rsidRPr="006545E4">
              <w:rPr>
                <w:rFonts w:ascii="Arial" w:hAnsi="Arial" w:cs="Arial"/>
                <w:color w:val="000000" w:themeColor="text1"/>
                <w:sz w:val="20"/>
                <w:szCs w:val="20"/>
                <w:lang w:val="en-US"/>
              </w:rPr>
              <w:t xml:space="preserve"> each of the following</w:t>
            </w:r>
            <w:r w:rsidR="009D422A" w:rsidRPr="006545E4">
              <w:rPr>
                <w:rFonts w:ascii="Arial" w:hAnsi="Arial" w:cs="Arial"/>
                <w:color w:val="000000" w:themeColor="text1"/>
                <w:sz w:val="20"/>
                <w:szCs w:val="20"/>
              </w:rPr>
              <w:t>:</w:t>
            </w:r>
          </w:p>
          <w:p w14:paraId="1433EB7C" w14:textId="77777777" w:rsidR="009D422A" w:rsidRPr="006545E4" w:rsidRDefault="009D422A" w:rsidP="00D072C3">
            <w:pPr>
              <w:numPr>
                <w:ilvl w:val="0"/>
                <w:numId w:val="37"/>
              </w:numPr>
              <w:spacing w:after="120"/>
              <w:contextualSpacing/>
              <w:rPr>
                <w:rFonts w:ascii="Arial" w:hAnsi="Arial" w:cs="Arial"/>
                <w:color w:val="000000" w:themeColor="text1"/>
                <w:sz w:val="20"/>
                <w:szCs w:val="20"/>
              </w:rPr>
            </w:pPr>
            <w:r w:rsidRPr="006545E4">
              <w:rPr>
                <w:rFonts w:ascii="Arial" w:hAnsi="Arial" w:cs="Arial"/>
                <w:color w:val="000000" w:themeColor="text1"/>
                <w:sz w:val="20"/>
                <w:szCs w:val="20"/>
              </w:rPr>
              <w:t>the use of restricted samples</w:t>
            </w:r>
          </w:p>
          <w:p w14:paraId="26DDA3DA" w14:textId="77777777" w:rsidR="009D422A" w:rsidRPr="006545E4" w:rsidRDefault="009D422A" w:rsidP="00D072C3">
            <w:pPr>
              <w:numPr>
                <w:ilvl w:val="0"/>
                <w:numId w:val="37"/>
              </w:numPr>
              <w:spacing w:after="120"/>
              <w:contextualSpacing/>
              <w:rPr>
                <w:rFonts w:ascii="Arial" w:hAnsi="Arial" w:cs="Arial"/>
                <w:color w:val="000000" w:themeColor="text1"/>
                <w:sz w:val="20"/>
                <w:szCs w:val="20"/>
              </w:rPr>
            </w:pPr>
            <w:r w:rsidRPr="006545E4">
              <w:rPr>
                <w:rFonts w:ascii="Arial" w:hAnsi="Arial" w:cs="Arial"/>
                <w:color w:val="000000" w:themeColor="text1"/>
                <w:sz w:val="20"/>
                <w:szCs w:val="20"/>
              </w:rPr>
              <w:t>the use of self-reports</w:t>
            </w:r>
          </w:p>
          <w:p w14:paraId="1FE3B7B1" w14:textId="77777777" w:rsidR="009D422A" w:rsidRPr="006545E4" w:rsidRDefault="009D422A" w:rsidP="00D072C3">
            <w:pPr>
              <w:numPr>
                <w:ilvl w:val="0"/>
                <w:numId w:val="37"/>
              </w:numPr>
              <w:spacing w:after="120"/>
              <w:contextualSpacing/>
              <w:rPr>
                <w:rFonts w:ascii="Arial" w:hAnsi="Arial" w:cs="Arial"/>
                <w:color w:val="000000" w:themeColor="text1"/>
                <w:sz w:val="20"/>
                <w:szCs w:val="20"/>
              </w:rPr>
            </w:pPr>
            <w:r w:rsidRPr="006545E4">
              <w:rPr>
                <w:rFonts w:ascii="Arial" w:hAnsi="Arial" w:cs="Arial"/>
                <w:color w:val="000000" w:themeColor="text1"/>
                <w:sz w:val="20"/>
                <w:szCs w:val="20"/>
              </w:rPr>
              <w:t xml:space="preserve">the type of data collected </w:t>
            </w:r>
          </w:p>
          <w:p w14:paraId="7E0ABE70" w14:textId="77777777" w:rsidR="009D422A" w:rsidRPr="006545E4" w:rsidRDefault="009D422A" w:rsidP="00D072C3">
            <w:pPr>
              <w:numPr>
                <w:ilvl w:val="0"/>
                <w:numId w:val="37"/>
              </w:numPr>
              <w:spacing w:after="120"/>
              <w:contextualSpacing/>
              <w:rPr>
                <w:rFonts w:ascii="Arial" w:hAnsi="Arial" w:cs="Arial"/>
                <w:color w:val="000000" w:themeColor="text1"/>
                <w:sz w:val="20"/>
                <w:szCs w:val="20"/>
              </w:rPr>
            </w:pPr>
            <w:r w:rsidRPr="006545E4">
              <w:rPr>
                <w:rFonts w:ascii="Arial" w:hAnsi="Arial" w:cs="Arial"/>
                <w:color w:val="000000" w:themeColor="text1"/>
                <w:sz w:val="20"/>
                <w:szCs w:val="20"/>
              </w:rPr>
              <w:t>experimental design</w:t>
            </w:r>
          </w:p>
          <w:p w14:paraId="7D38D747" w14:textId="77777777" w:rsidR="009D422A" w:rsidRPr="006545E4" w:rsidRDefault="009D422A" w:rsidP="00D072C3">
            <w:pPr>
              <w:numPr>
                <w:ilvl w:val="0"/>
                <w:numId w:val="37"/>
              </w:numPr>
              <w:spacing w:after="120"/>
              <w:contextualSpacing/>
              <w:rPr>
                <w:rFonts w:ascii="Arial" w:hAnsi="Arial" w:cs="Arial"/>
                <w:color w:val="000000" w:themeColor="text1"/>
                <w:sz w:val="20"/>
                <w:szCs w:val="20"/>
              </w:rPr>
            </w:pPr>
            <w:r w:rsidRPr="006545E4">
              <w:rPr>
                <w:rFonts w:ascii="Arial" w:hAnsi="Arial" w:cs="Arial"/>
                <w:color w:val="000000" w:themeColor="text1"/>
                <w:sz w:val="20"/>
                <w:szCs w:val="20"/>
              </w:rPr>
              <w:t>the usefulness of the findings</w:t>
            </w:r>
          </w:p>
          <w:p w14:paraId="08A7C418" w14:textId="77777777" w:rsidR="009D422A" w:rsidRPr="006545E4" w:rsidRDefault="009D422A" w:rsidP="00D072C3">
            <w:pPr>
              <w:numPr>
                <w:ilvl w:val="0"/>
                <w:numId w:val="37"/>
              </w:numPr>
              <w:contextualSpacing/>
              <w:rPr>
                <w:rFonts w:ascii="Arial" w:hAnsi="Arial" w:cs="Arial"/>
                <w:color w:val="000000" w:themeColor="text1"/>
                <w:sz w:val="20"/>
                <w:szCs w:val="20"/>
              </w:rPr>
            </w:pPr>
            <w:r w:rsidRPr="006545E4">
              <w:rPr>
                <w:rFonts w:ascii="Arial" w:hAnsi="Arial" w:cs="Arial"/>
                <w:color w:val="000000" w:themeColor="text1"/>
                <w:sz w:val="20"/>
                <w:szCs w:val="20"/>
              </w:rPr>
              <w:t>cultural differences.</w:t>
            </w:r>
          </w:p>
          <w:p w14:paraId="3F83C686" w14:textId="48F4E25C" w:rsidR="009D422A" w:rsidRPr="006545E4" w:rsidRDefault="00CB4521" w:rsidP="00CB4521">
            <w:pPr>
              <w:spacing w:before="120"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lang w:val="en-US"/>
              </w:rPr>
              <w:t>earners can progress through a quizlet on the Vrechopoulos et al. (2004) at</w:t>
            </w:r>
            <w:r w:rsidR="002C2CFA">
              <w:rPr>
                <w:rFonts w:ascii="Arial" w:hAnsi="Arial" w:cs="Arial"/>
                <w:sz w:val="20"/>
                <w:szCs w:val="20"/>
                <w:lang w:val="en-US"/>
              </w:rPr>
              <w:t>:</w:t>
            </w:r>
            <w:r w:rsidR="009D422A" w:rsidRPr="006545E4">
              <w:rPr>
                <w:rFonts w:ascii="Arial" w:hAnsi="Arial" w:cs="Arial"/>
                <w:sz w:val="20"/>
                <w:szCs w:val="20"/>
                <w:lang w:val="en-US"/>
              </w:rPr>
              <w:t xml:space="preserve"> </w:t>
            </w:r>
            <w:hyperlink r:id="rId287" w:history="1">
              <w:r w:rsidR="009D422A" w:rsidRPr="00CB4521">
                <w:rPr>
                  <w:rFonts w:ascii="Arial" w:hAnsi="Arial" w:cs="Arial"/>
                  <w:color w:val="4B4B4B"/>
                  <w:sz w:val="20"/>
                  <w:szCs w:val="20"/>
                  <w:u w:val="single"/>
                  <w:lang w:val="en-US"/>
                </w:rPr>
                <w:t>https://quizlet.com/511088760/vrechopoulos-et-al-2004-flash-cards/</w:t>
              </w:r>
            </w:hyperlink>
            <w:r>
              <w:rPr>
                <w:rFonts w:ascii="Arial" w:hAnsi="Arial" w:cs="Arial"/>
                <w:color w:val="4B4B4B"/>
                <w:sz w:val="20"/>
                <w:szCs w:val="20"/>
                <w:lang w:val="en-US"/>
              </w:rPr>
              <w:t xml:space="preserve"> </w:t>
            </w:r>
            <w:r w:rsidR="004711CF" w:rsidRPr="006545E4">
              <w:rPr>
                <w:rFonts w:ascii="Arial" w:hAnsi="Arial" w:cs="Arial"/>
                <w:b/>
                <w:bCs/>
                <w:sz w:val="20"/>
                <w:szCs w:val="20"/>
                <w:lang w:val="en-US"/>
              </w:rPr>
              <w:t>(F)</w:t>
            </w:r>
          </w:p>
          <w:p w14:paraId="3C855B2D" w14:textId="06AF15E4" w:rsidR="009D422A" w:rsidRPr="006545E4" w:rsidRDefault="002569BC" w:rsidP="00CB4521">
            <w:pPr>
              <w:spacing w:before="120"/>
              <w:rPr>
                <w:rFonts w:ascii="Arial" w:hAnsi="Arial" w:cs="Arial"/>
                <w:sz w:val="20"/>
                <w:szCs w:val="20"/>
                <w:lang w:val="en-US"/>
              </w:rPr>
            </w:pPr>
            <w:r w:rsidRPr="002569BC">
              <w:rPr>
                <w:rFonts w:ascii="Arial" w:hAnsi="Arial" w:cs="Arial"/>
                <w:b/>
                <w:bCs/>
                <w:sz w:val="20"/>
                <w:szCs w:val="20"/>
                <w:lang w:val="en-US"/>
              </w:rPr>
              <w:t xml:space="preserve">Extension </w:t>
            </w:r>
            <w:r w:rsidR="00CB4521">
              <w:rPr>
                <w:rFonts w:ascii="Arial" w:hAnsi="Arial" w:cs="Arial"/>
                <w:b/>
                <w:bCs/>
                <w:sz w:val="20"/>
                <w:szCs w:val="20"/>
                <w:lang w:val="en-US"/>
              </w:rPr>
              <w:t>a</w:t>
            </w:r>
            <w:r w:rsidRPr="002569BC">
              <w:rPr>
                <w:rFonts w:ascii="Arial" w:hAnsi="Arial" w:cs="Arial"/>
                <w:b/>
                <w:bCs/>
                <w:sz w:val="20"/>
                <w:szCs w:val="20"/>
                <w:lang w:val="en-US"/>
              </w:rPr>
              <w:t>ctivity</w:t>
            </w:r>
            <w:r w:rsidR="007F4C7C">
              <w:rPr>
                <w:rFonts w:ascii="Arial" w:hAnsi="Arial" w:cs="Arial"/>
                <w:b/>
                <w:bCs/>
                <w:sz w:val="20"/>
                <w:szCs w:val="20"/>
                <w:lang w:val="en-US"/>
              </w:rPr>
              <w:t xml:space="preserve"> </w:t>
            </w:r>
            <w:r w:rsidR="007F4C7C">
              <w:rPr>
                <w:rFonts w:ascii="Arial" w:hAnsi="Arial" w:cs="Arial"/>
                <w:b/>
                <w:bCs/>
                <w:color w:val="000000"/>
                <w:sz w:val="20"/>
                <w:szCs w:val="20"/>
                <w:lang w:val="en-US"/>
              </w:rPr>
              <w:t>(optional)</w:t>
            </w:r>
            <w:r w:rsidR="007F4C7C" w:rsidRPr="00195645">
              <w:rPr>
                <w:rFonts w:ascii="Arial" w:hAnsi="Arial" w:cs="Arial"/>
                <w:b/>
                <w:bCs/>
                <w:color w:val="000000"/>
                <w:sz w:val="20"/>
                <w:szCs w:val="20"/>
                <w:lang w:val="en-US"/>
              </w:rPr>
              <w:t>:</w:t>
            </w:r>
            <w:r>
              <w:rPr>
                <w:rFonts w:ascii="Arial" w:hAnsi="Arial" w:cs="Arial"/>
                <w:sz w:val="20"/>
                <w:szCs w:val="20"/>
                <w:lang w:val="en-US"/>
              </w:rPr>
              <w:t xml:space="preserve"> </w:t>
            </w:r>
            <w:r w:rsidR="00CB4521">
              <w:rPr>
                <w:rFonts w:ascii="Arial" w:hAnsi="Arial" w:cs="Arial"/>
                <w:sz w:val="20"/>
                <w:szCs w:val="20"/>
                <w:lang w:val="en-US"/>
              </w:rPr>
              <w:t>a</w:t>
            </w:r>
            <w:r w:rsidR="009D422A" w:rsidRPr="006545E4">
              <w:rPr>
                <w:rFonts w:ascii="Arial" w:hAnsi="Arial" w:cs="Arial"/>
                <w:sz w:val="20"/>
                <w:szCs w:val="20"/>
                <w:lang w:val="en-US"/>
              </w:rPr>
              <w:t xml:space="preserve"> variety of environmental retail variables (including </w:t>
            </w:r>
            <w:r w:rsidR="009D422A" w:rsidRPr="006545E4">
              <w:rPr>
                <w:rFonts w:ascii="Arial" w:hAnsi="Arial" w:cs="Arial"/>
                <w:sz w:val="20"/>
                <w:szCs w:val="20"/>
              </w:rPr>
              <w:t xml:space="preserve">external, interior, layout and point of </w:t>
            </w:r>
            <w:r w:rsidR="009D422A" w:rsidRPr="006545E4">
              <w:rPr>
                <w:rFonts w:ascii="Arial" w:hAnsi="Arial" w:cs="Arial"/>
                <w:sz w:val="20"/>
                <w:szCs w:val="20"/>
                <w:lang w:val="en-US"/>
              </w:rPr>
              <w:t>purchase) can be accessed from the meta</w:t>
            </w:r>
            <w:r w:rsidR="005837B0" w:rsidRPr="006545E4">
              <w:rPr>
                <w:rFonts w:ascii="Arial" w:hAnsi="Arial" w:cs="Arial"/>
                <w:sz w:val="20"/>
                <w:szCs w:val="20"/>
                <w:lang w:val="en-US"/>
              </w:rPr>
              <w:t>-</w:t>
            </w:r>
            <w:r w:rsidR="009D422A" w:rsidRPr="006545E4">
              <w:rPr>
                <w:rFonts w:ascii="Arial" w:hAnsi="Arial" w:cs="Arial"/>
                <w:sz w:val="20"/>
                <w:szCs w:val="20"/>
                <w:lang w:val="en-US"/>
              </w:rPr>
              <w:t xml:space="preserve">analysis </w:t>
            </w:r>
            <w:r>
              <w:rPr>
                <w:rFonts w:ascii="Arial" w:hAnsi="Arial" w:cs="Arial"/>
                <w:sz w:val="20"/>
                <w:szCs w:val="20"/>
                <w:lang w:val="en-US"/>
              </w:rPr>
              <w:t xml:space="preserve">available </w:t>
            </w:r>
            <w:r w:rsidR="009D422A" w:rsidRPr="006545E4">
              <w:rPr>
                <w:rFonts w:ascii="Arial" w:hAnsi="Arial" w:cs="Arial"/>
                <w:sz w:val="20"/>
                <w:szCs w:val="20"/>
                <w:lang w:val="en-US"/>
              </w:rPr>
              <w:t>at</w:t>
            </w:r>
            <w:r>
              <w:rPr>
                <w:rFonts w:ascii="Arial" w:hAnsi="Arial" w:cs="Arial"/>
                <w:sz w:val="20"/>
                <w:szCs w:val="20"/>
                <w:lang w:val="en-US"/>
              </w:rPr>
              <w:t xml:space="preserve">: </w:t>
            </w:r>
            <w:hyperlink r:id="rId288" w:history="1">
              <w:r w:rsidRPr="00CB4521">
                <w:rPr>
                  <w:rStyle w:val="Hyperlink"/>
                  <w:rFonts w:ascii="Arial" w:hAnsi="Arial" w:cs="Arial"/>
                  <w:color w:val="4B4B4B"/>
                  <w:sz w:val="20"/>
                  <w:szCs w:val="20"/>
                  <w:lang w:val="en-US"/>
                </w:rPr>
                <w:t>http://citeseerx.ist.psu.edu/viewdoc/download?doi=10.1.1.461.1063&amp;rep=rep1&amp;type=pdf</w:t>
              </w:r>
            </w:hyperlink>
          </w:p>
        </w:tc>
      </w:tr>
      <w:tr w:rsidR="009D422A" w:rsidRPr="009D422A" w14:paraId="74720A6E" w14:textId="77777777" w:rsidTr="002C7E6C">
        <w:trPr>
          <w:trHeight w:val="20"/>
        </w:trPr>
        <w:tc>
          <w:tcPr>
            <w:tcW w:w="2127" w:type="dxa"/>
            <w:tcBorders>
              <w:top w:val="single" w:sz="4" w:space="0" w:color="E21951"/>
              <w:left w:val="single" w:sz="4" w:space="0" w:color="E21951"/>
              <w:bottom w:val="single" w:sz="4" w:space="0" w:color="E21951"/>
              <w:right w:val="single" w:sz="4" w:space="0" w:color="E21951"/>
            </w:tcBorders>
          </w:tcPr>
          <w:p w14:paraId="5B623550" w14:textId="77777777" w:rsidR="009D422A" w:rsidRPr="00A01A92" w:rsidRDefault="009D422A" w:rsidP="00610EBC">
            <w:pPr>
              <w:rPr>
                <w:rFonts w:ascii="Arial" w:hAnsi="Arial" w:cs="Arial"/>
                <w:sz w:val="20"/>
                <w:szCs w:val="20"/>
              </w:rPr>
            </w:pPr>
            <w:r w:rsidRPr="00A01A92">
              <w:rPr>
                <w:rFonts w:ascii="Arial" w:hAnsi="Arial" w:cs="Arial"/>
                <w:sz w:val="20"/>
                <w:szCs w:val="20"/>
                <w:lang w:val="en-US"/>
              </w:rPr>
              <w:lastRenderedPageBreak/>
              <w:t xml:space="preserve">2.1 </w:t>
            </w:r>
            <w:r w:rsidRPr="00A01A92">
              <w:rPr>
                <w:rFonts w:ascii="Arial" w:hAnsi="Arial" w:cs="Arial"/>
                <w:sz w:val="20"/>
                <w:szCs w:val="20"/>
              </w:rPr>
              <w:t>The physical environment</w:t>
            </w:r>
          </w:p>
          <w:p w14:paraId="3AEABF89" w14:textId="77777777" w:rsidR="009D422A" w:rsidRDefault="009D422A" w:rsidP="00610EBC">
            <w:pPr>
              <w:spacing w:before="120"/>
              <w:rPr>
                <w:rFonts w:ascii="Arial" w:hAnsi="Arial" w:cs="Arial"/>
                <w:sz w:val="20"/>
                <w:szCs w:val="20"/>
              </w:rPr>
            </w:pPr>
            <w:r w:rsidRPr="009D422A">
              <w:rPr>
                <w:rFonts w:ascii="Arial" w:hAnsi="Arial" w:cs="Arial"/>
                <w:sz w:val="20"/>
                <w:szCs w:val="20"/>
              </w:rPr>
              <w:t>2.1.2 Sound and consumer behaviour</w:t>
            </w:r>
          </w:p>
          <w:p w14:paraId="2C227026" w14:textId="12206A27" w:rsidR="004711CF" w:rsidRPr="009D422A" w:rsidRDefault="004711CF"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70553DA8" w14:textId="224AEE17" w:rsidR="004711CF" w:rsidRPr="009D422A" w:rsidRDefault="004711CF" w:rsidP="00610EBC">
            <w:pPr>
              <w:spacing w:before="120"/>
              <w:rPr>
                <w:rFonts w:ascii="Arial" w:hAnsi="Arial" w:cs="Arial"/>
                <w:iCs/>
                <w:sz w:val="20"/>
                <w:szCs w:val="20"/>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112B3950" w14:textId="77777777" w:rsidR="009D422A" w:rsidRPr="009D422A" w:rsidRDefault="009D422A" w:rsidP="009D422A">
            <w:pPr>
              <w:spacing w:before="100" w:beforeAutospacing="1" w:after="100" w:afterAutospacing="1"/>
              <w:rPr>
                <w:rFonts w:ascii="Arial" w:hAnsi="Arial" w:cs="Arial"/>
                <w:sz w:val="20"/>
                <w:szCs w:val="20"/>
              </w:rPr>
            </w:pPr>
            <w:r w:rsidRPr="009D422A">
              <w:rPr>
                <w:rFonts w:ascii="Arial" w:hAnsi="Arial" w:cs="Arial"/>
                <w:sz w:val="20"/>
                <w:szCs w:val="20"/>
              </w:rPr>
              <w:t>Learners can describe and explain, evaluate and apply research carried out on the effects of music and noise on consumer behaviour in various settings.</w:t>
            </w:r>
          </w:p>
        </w:tc>
        <w:tc>
          <w:tcPr>
            <w:tcW w:w="10200" w:type="dxa"/>
            <w:tcBorders>
              <w:top w:val="single" w:sz="4" w:space="0" w:color="E21951"/>
              <w:left w:val="single" w:sz="4" w:space="0" w:color="E21951"/>
              <w:bottom w:val="single" w:sz="4" w:space="0" w:color="E21951"/>
              <w:right w:val="single" w:sz="4" w:space="0" w:color="E21951"/>
            </w:tcBorders>
          </w:tcPr>
          <w:p w14:paraId="42427F77" w14:textId="759CC25A" w:rsidR="009D422A" w:rsidRPr="006545E4" w:rsidRDefault="009D422A" w:rsidP="002C7E6C">
            <w:pPr>
              <w:spacing w:after="120"/>
              <w:rPr>
                <w:rFonts w:ascii="Arial" w:hAnsi="Arial" w:cs="Arial"/>
                <w:color w:val="4A4A4A"/>
                <w:sz w:val="20"/>
                <w:szCs w:val="20"/>
                <w:u w:val="single"/>
                <w:lang w:val="en-US"/>
              </w:rPr>
            </w:pPr>
            <w:r w:rsidRPr="006545E4">
              <w:rPr>
                <w:rFonts w:ascii="Arial" w:hAnsi="Arial" w:cs="Arial"/>
                <w:iCs/>
                <w:sz w:val="20"/>
                <w:szCs w:val="20"/>
              </w:rPr>
              <w:t xml:space="preserve">Learners </w:t>
            </w:r>
            <w:r w:rsidR="00863D35" w:rsidRPr="006545E4">
              <w:rPr>
                <w:rFonts w:ascii="Arial" w:hAnsi="Arial" w:cs="Arial"/>
                <w:iCs/>
                <w:sz w:val="20"/>
                <w:szCs w:val="20"/>
              </w:rPr>
              <w:t xml:space="preserve">conduct </w:t>
            </w:r>
            <w:r w:rsidRPr="006545E4">
              <w:rPr>
                <w:rFonts w:ascii="Arial" w:hAnsi="Arial" w:cs="Arial"/>
                <w:iCs/>
                <w:sz w:val="20"/>
                <w:szCs w:val="20"/>
              </w:rPr>
              <w:t xml:space="preserve">some related </w:t>
            </w:r>
            <w:r w:rsidRPr="006545E4">
              <w:rPr>
                <w:rFonts w:ascii="Arial" w:hAnsi="Arial" w:cs="Arial"/>
                <w:sz w:val="20"/>
                <w:szCs w:val="20"/>
                <w:lang w:val="en-US"/>
              </w:rPr>
              <w:t>background research</w:t>
            </w:r>
            <w:r w:rsidR="00863D35" w:rsidRPr="006545E4">
              <w:rPr>
                <w:rFonts w:ascii="Arial" w:hAnsi="Arial" w:cs="Arial"/>
                <w:iCs/>
                <w:sz w:val="20"/>
                <w:szCs w:val="20"/>
                <w:lang w:val="en-US"/>
              </w:rPr>
              <w:t xml:space="preserve"> on</w:t>
            </w:r>
            <w:r w:rsidR="00863D35" w:rsidRPr="006545E4">
              <w:rPr>
                <w:rFonts w:ascii="Arial" w:hAnsi="Arial" w:cs="Arial"/>
                <w:iCs/>
                <w:sz w:val="20"/>
                <w:szCs w:val="20"/>
              </w:rPr>
              <w:t xml:space="preserve"> </w:t>
            </w:r>
            <w:r w:rsidR="00863D35" w:rsidRPr="006545E4">
              <w:rPr>
                <w:rFonts w:ascii="Arial" w:hAnsi="Arial" w:cs="Arial"/>
                <w:sz w:val="20"/>
                <w:szCs w:val="20"/>
              </w:rPr>
              <w:t xml:space="preserve">influencing behaviour </w:t>
            </w:r>
            <w:r w:rsidR="00863D35" w:rsidRPr="006545E4">
              <w:rPr>
                <w:rFonts w:ascii="Arial" w:hAnsi="Arial" w:cs="Arial"/>
                <w:sz w:val="20"/>
                <w:szCs w:val="20"/>
                <w:lang w:val="en-US"/>
              </w:rPr>
              <w:t>using</w:t>
            </w:r>
            <w:r w:rsidR="00863D35" w:rsidRPr="006545E4">
              <w:rPr>
                <w:rFonts w:ascii="Arial" w:hAnsi="Arial" w:cs="Arial"/>
                <w:sz w:val="20"/>
                <w:szCs w:val="20"/>
              </w:rPr>
              <w:t xml:space="preserve"> music</w:t>
            </w:r>
            <w:r w:rsidRPr="006545E4">
              <w:rPr>
                <w:rFonts w:ascii="Arial" w:hAnsi="Arial" w:cs="Arial"/>
                <w:sz w:val="20"/>
                <w:szCs w:val="20"/>
                <w:lang w:val="en-US"/>
              </w:rPr>
              <w:t xml:space="preserve"> </w:t>
            </w:r>
            <w:r w:rsidRPr="006545E4">
              <w:rPr>
                <w:rFonts w:ascii="Arial" w:hAnsi="Arial" w:cs="Arial"/>
                <w:iCs/>
                <w:sz w:val="20"/>
                <w:szCs w:val="20"/>
                <w:lang w:val="en-US"/>
              </w:rPr>
              <w:t>available at</w:t>
            </w:r>
            <w:r w:rsidR="002C2CFA">
              <w:rPr>
                <w:rFonts w:ascii="Arial" w:hAnsi="Arial" w:cs="Arial"/>
                <w:iCs/>
                <w:sz w:val="20"/>
                <w:szCs w:val="20"/>
                <w:lang w:val="en-US"/>
              </w:rPr>
              <w:t>:</w:t>
            </w:r>
            <w:r w:rsidRPr="006545E4">
              <w:rPr>
                <w:rFonts w:ascii="Arial" w:hAnsi="Arial" w:cs="Arial"/>
                <w:iCs/>
                <w:sz w:val="20"/>
                <w:szCs w:val="20"/>
                <w:lang w:val="en-US"/>
              </w:rPr>
              <w:t xml:space="preserve"> </w:t>
            </w:r>
            <w:hyperlink r:id="rId289" w:history="1">
              <w:r w:rsidR="00B221AA" w:rsidRPr="002C7E6C">
                <w:rPr>
                  <w:rFonts w:ascii="Arial" w:hAnsi="Arial" w:cs="Arial"/>
                  <w:iCs/>
                  <w:color w:val="4B4B4B"/>
                  <w:sz w:val="20"/>
                  <w:szCs w:val="20"/>
                  <w:u w:val="single"/>
                  <w:lang w:val="en-US"/>
                </w:rPr>
                <w:t>www.</w:t>
              </w:r>
              <w:r w:rsidRPr="002C7E6C">
                <w:rPr>
                  <w:rFonts w:ascii="Arial" w:hAnsi="Arial" w:cs="Arial"/>
                  <w:iCs/>
                  <w:color w:val="4B4B4B"/>
                  <w:sz w:val="20"/>
                  <w:szCs w:val="20"/>
                  <w:u w:val="single"/>
                  <w:lang w:val="en-US"/>
                </w:rPr>
                <w:t>youtube.com/watch?v=q6JmPO37bAw&amp;list=PUVTT1g2Td5-838dVDbB9JnA&amp;index=96</w:t>
              </w:r>
            </w:hyperlink>
            <w:r w:rsidRPr="006545E4">
              <w:rPr>
                <w:rFonts w:ascii="Arial" w:hAnsi="Arial" w:cs="Arial"/>
                <w:iCs/>
                <w:sz w:val="20"/>
                <w:szCs w:val="20"/>
                <w:lang w:val="en-US"/>
              </w:rPr>
              <w:t>.</w:t>
            </w:r>
            <w:r w:rsidR="004711CF" w:rsidRPr="006545E4">
              <w:rPr>
                <w:rFonts w:ascii="Arial" w:hAnsi="Arial" w:cs="Arial"/>
                <w:b/>
                <w:iCs/>
                <w:sz w:val="20"/>
                <w:szCs w:val="20"/>
                <w:lang w:val="en-US"/>
              </w:rPr>
              <w:t xml:space="preserve"> (I)</w:t>
            </w:r>
          </w:p>
          <w:p w14:paraId="600E4665" w14:textId="3EC62150" w:rsidR="009D422A" w:rsidRPr="006545E4" w:rsidRDefault="00187A82" w:rsidP="002C7E6C">
            <w:pPr>
              <w:spacing w:before="120" w:after="120"/>
              <w:rPr>
                <w:rFonts w:ascii="Arial" w:hAnsi="Arial" w:cs="Arial"/>
                <w:iCs/>
                <w:sz w:val="20"/>
                <w:szCs w:val="20"/>
              </w:rPr>
            </w:pPr>
            <w:r>
              <w:rPr>
                <w:rFonts w:ascii="Arial" w:hAnsi="Arial" w:cs="Arial"/>
                <w:iCs/>
                <w:sz w:val="20"/>
                <w:szCs w:val="20"/>
              </w:rPr>
              <w:t>L</w:t>
            </w:r>
            <w:r w:rsidR="009D422A" w:rsidRPr="006545E4">
              <w:rPr>
                <w:rFonts w:ascii="Arial" w:hAnsi="Arial" w:cs="Arial"/>
                <w:iCs/>
                <w:sz w:val="20"/>
                <w:szCs w:val="20"/>
              </w:rPr>
              <w:t>earners share experiences and preferences of music in shops and restaurants and to consider what retailers are trying to achieve in the use of the music in the retail environment and have a class discussion. Consider both strengths and weaknesses.</w:t>
            </w:r>
          </w:p>
          <w:p w14:paraId="1EAF6D74" w14:textId="151465AE" w:rsidR="009D422A" w:rsidRPr="006545E4" w:rsidRDefault="00381B40" w:rsidP="002C7E6C">
            <w:pPr>
              <w:spacing w:before="120" w:after="120"/>
              <w:rPr>
                <w:rFonts w:ascii="Arial" w:hAnsi="Arial" w:cs="Arial"/>
                <w:sz w:val="20"/>
                <w:szCs w:val="20"/>
                <w:lang w:val="en-US"/>
              </w:rPr>
            </w:pPr>
            <w:r>
              <w:rPr>
                <w:rFonts w:ascii="Arial" w:hAnsi="Arial" w:cs="Arial"/>
                <w:iCs/>
                <w:sz w:val="20"/>
                <w:szCs w:val="20"/>
              </w:rPr>
              <w:t>L</w:t>
            </w:r>
            <w:r w:rsidR="009D422A" w:rsidRPr="006545E4">
              <w:rPr>
                <w:rFonts w:ascii="Arial" w:hAnsi="Arial" w:cs="Arial"/>
                <w:iCs/>
                <w:sz w:val="20"/>
                <w:szCs w:val="20"/>
              </w:rPr>
              <w:t xml:space="preserve">earners consider how they could investigate </w:t>
            </w:r>
            <w:r w:rsidR="009D422A" w:rsidRPr="006545E4">
              <w:rPr>
                <w:rFonts w:ascii="Arial" w:hAnsi="Arial" w:cs="Arial"/>
                <w:sz w:val="20"/>
                <w:szCs w:val="20"/>
                <w:lang w:val="en-US"/>
              </w:rPr>
              <w:t xml:space="preserve">the effects of </w:t>
            </w:r>
            <w:r w:rsidR="009D422A" w:rsidRPr="006545E4">
              <w:rPr>
                <w:rFonts w:ascii="Arial" w:hAnsi="Arial" w:cs="Arial"/>
                <w:sz w:val="20"/>
                <w:szCs w:val="20"/>
              </w:rPr>
              <w:t>music in restaurants focusing on how background music influences the amount spent on food and drink</w:t>
            </w:r>
            <w:r w:rsidR="009D422A" w:rsidRPr="006545E4">
              <w:rPr>
                <w:rFonts w:ascii="Arial" w:hAnsi="Arial" w:cs="Arial"/>
                <w:sz w:val="20"/>
                <w:szCs w:val="20"/>
                <w:lang w:val="en-US"/>
              </w:rPr>
              <w:t>. Focus on elements of conducting valid research and learners suggest another element to the research design, starting with the DV, until each learner has added their suggestion to create a complete piece of research which could be conducted.</w:t>
            </w:r>
          </w:p>
          <w:p w14:paraId="5F67BB64" w14:textId="19D8FC38" w:rsidR="009D422A" w:rsidRPr="002C7E6C" w:rsidRDefault="009D422A" w:rsidP="002C7E6C">
            <w:pPr>
              <w:spacing w:before="120" w:after="120"/>
              <w:rPr>
                <w:rFonts w:ascii="Arial" w:hAnsi="Arial" w:cs="Arial"/>
                <w:color w:val="4B4B4B"/>
                <w:sz w:val="20"/>
                <w:szCs w:val="20"/>
                <w:lang w:val="en-US"/>
              </w:rPr>
            </w:pPr>
            <w:r w:rsidRPr="006545E4">
              <w:rPr>
                <w:rFonts w:ascii="Arial" w:hAnsi="Arial" w:cs="Arial"/>
                <w:sz w:val="20"/>
                <w:szCs w:val="20"/>
              </w:rPr>
              <w:t xml:space="preserve">Share/display the article about North’s study (2003) from the </w:t>
            </w:r>
            <w:r w:rsidRPr="006545E4">
              <w:rPr>
                <w:rFonts w:ascii="Arial" w:hAnsi="Arial" w:cs="Arial"/>
                <w:sz w:val="20"/>
                <w:szCs w:val="20"/>
                <w:lang w:val="en-US"/>
              </w:rPr>
              <w:t>Daily Mail at</w:t>
            </w:r>
            <w:r w:rsidR="002C2CFA">
              <w:rPr>
                <w:rFonts w:ascii="Arial" w:hAnsi="Arial" w:cs="Arial"/>
                <w:sz w:val="20"/>
                <w:szCs w:val="20"/>
                <w:lang w:val="en-US"/>
              </w:rPr>
              <w:t>:</w:t>
            </w:r>
            <w:r w:rsidRPr="006545E4">
              <w:rPr>
                <w:rFonts w:ascii="Arial" w:hAnsi="Arial" w:cs="Arial"/>
                <w:sz w:val="20"/>
                <w:szCs w:val="20"/>
                <w:lang w:val="en-US"/>
              </w:rPr>
              <w:t xml:space="preserve"> </w:t>
            </w:r>
            <w:hyperlink r:id="rId290" w:history="1">
              <w:r w:rsidR="00B221AA" w:rsidRPr="002C7E6C">
                <w:rPr>
                  <w:rFonts w:ascii="Arial" w:hAnsi="Arial" w:cs="Arial"/>
                  <w:color w:val="4B4B4B"/>
                  <w:sz w:val="20"/>
                  <w:szCs w:val="20"/>
                  <w:u w:val="single"/>
                  <w:lang w:val="en-US"/>
                </w:rPr>
                <w:t>www.</w:t>
              </w:r>
              <w:r w:rsidRPr="002C7E6C">
                <w:rPr>
                  <w:rFonts w:ascii="Arial" w:hAnsi="Arial" w:cs="Arial"/>
                  <w:color w:val="4B4B4B"/>
                  <w:sz w:val="20"/>
                  <w:szCs w:val="20"/>
                  <w:u w:val="single"/>
                  <w:lang w:val="en-US"/>
                </w:rPr>
                <w:t>dailymail.co.uk/news/article-198777/Diners-spend-classical-music.html</w:t>
              </w:r>
            </w:hyperlink>
          </w:p>
          <w:p w14:paraId="18E7CF1F" w14:textId="3450BE32" w:rsidR="009D422A" w:rsidRPr="006545E4" w:rsidRDefault="009D422A" w:rsidP="002C7E6C">
            <w:pPr>
              <w:spacing w:before="120" w:after="120"/>
              <w:rPr>
                <w:rFonts w:ascii="Arial" w:hAnsi="Arial" w:cs="Arial"/>
                <w:sz w:val="20"/>
                <w:szCs w:val="20"/>
              </w:rPr>
            </w:pPr>
            <w:r w:rsidRPr="006545E4">
              <w:rPr>
                <w:rFonts w:ascii="Arial" w:hAnsi="Arial" w:cs="Arial"/>
                <w:sz w:val="20"/>
                <w:szCs w:val="20"/>
              </w:rPr>
              <w:t xml:space="preserve">Give learners the original study by </w:t>
            </w:r>
            <w:r w:rsidRPr="006545E4">
              <w:rPr>
                <w:rFonts w:ascii="Arial" w:hAnsi="Arial" w:cs="Arial"/>
                <w:sz w:val="20"/>
                <w:szCs w:val="20"/>
                <w:lang w:val="en-US"/>
              </w:rPr>
              <w:t>North et al (2003) at</w:t>
            </w:r>
            <w:r w:rsidR="002C2CFA">
              <w:rPr>
                <w:rFonts w:ascii="Arial" w:hAnsi="Arial" w:cs="Arial"/>
                <w:sz w:val="20"/>
                <w:szCs w:val="20"/>
                <w:lang w:val="en-US"/>
              </w:rPr>
              <w:t>:</w:t>
            </w:r>
            <w:r w:rsidRPr="006545E4">
              <w:rPr>
                <w:rFonts w:ascii="Arial" w:hAnsi="Arial" w:cs="Arial"/>
                <w:sz w:val="20"/>
                <w:szCs w:val="20"/>
                <w:lang w:val="en-US"/>
              </w:rPr>
              <w:t xml:space="preserve"> </w:t>
            </w:r>
            <w:hyperlink r:id="rId291" w:history="1">
              <w:r w:rsidRPr="002C7E6C">
                <w:rPr>
                  <w:rFonts w:ascii="Arial" w:hAnsi="Arial" w:cs="Arial"/>
                  <w:color w:val="4B4B4B"/>
                  <w:sz w:val="20"/>
                  <w:szCs w:val="20"/>
                  <w:u w:val="single"/>
                  <w:lang w:val="en-US"/>
                </w:rPr>
                <w:t>http://citeseerx.ist.psu.edu/viewdoc/download?doi=10.1.1.952.6476&amp;rep=rep1&amp;type=pdf</w:t>
              </w:r>
            </w:hyperlink>
            <w:r w:rsidRPr="006545E4">
              <w:rPr>
                <w:rFonts w:ascii="Arial" w:hAnsi="Arial" w:cs="Arial"/>
                <w:sz w:val="20"/>
                <w:szCs w:val="20"/>
                <w:lang w:val="en-US"/>
              </w:rPr>
              <w:t xml:space="preserve"> or the</w:t>
            </w:r>
            <w:r w:rsidRPr="006545E4">
              <w:rPr>
                <w:rFonts w:ascii="Arial" w:hAnsi="Arial" w:cs="Arial"/>
                <w:sz w:val="20"/>
                <w:szCs w:val="20"/>
              </w:rPr>
              <w:t xml:space="preserve"> </w:t>
            </w:r>
            <w:r w:rsidRPr="006545E4">
              <w:rPr>
                <w:rFonts w:ascii="Arial" w:hAnsi="Arial" w:cs="Arial"/>
                <w:sz w:val="20"/>
                <w:szCs w:val="20"/>
                <w:lang w:val="en-US"/>
              </w:rPr>
              <w:t xml:space="preserve">abstract at </w:t>
            </w:r>
            <w:hyperlink r:id="rId292" w:history="1">
              <w:r w:rsidRPr="002C7E6C">
                <w:rPr>
                  <w:rFonts w:ascii="Arial" w:hAnsi="Arial" w:cs="Arial"/>
                  <w:color w:val="4B4B4B"/>
                  <w:sz w:val="20"/>
                  <w:szCs w:val="20"/>
                  <w:u w:val="single"/>
                  <w:lang w:val="en-US"/>
                </w:rPr>
                <w:t>https://journals.sagepub.com/doi/abs/10.1177/0013916503254749</w:t>
              </w:r>
            </w:hyperlink>
            <w:r w:rsidRPr="006545E4">
              <w:rPr>
                <w:rFonts w:ascii="Arial" w:hAnsi="Arial" w:cs="Arial"/>
                <w:sz w:val="20"/>
                <w:szCs w:val="20"/>
                <w:lang w:val="en-US"/>
              </w:rPr>
              <w:t xml:space="preserve"> </w:t>
            </w:r>
            <w:r w:rsidRPr="006545E4">
              <w:rPr>
                <w:rFonts w:ascii="Arial" w:hAnsi="Arial" w:cs="Arial"/>
                <w:sz w:val="20"/>
                <w:szCs w:val="20"/>
              </w:rPr>
              <w:t xml:space="preserve">on playing classical music in restaurants and </w:t>
            </w: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sz w:val="20"/>
                <w:szCs w:val="20"/>
              </w:rPr>
              <w:t xml:space="preserve"> summarise the key aspects into their notes and evaluate the research. </w:t>
            </w:r>
            <w:r w:rsidR="004711CF" w:rsidRPr="006545E4">
              <w:rPr>
                <w:rFonts w:ascii="Arial" w:hAnsi="Arial" w:cs="Arial"/>
                <w:b/>
                <w:sz w:val="20"/>
                <w:szCs w:val="20"/>
                <w:lang w:val="en-US"/>
              </w:rPr>
              <w:t>(I)</w:t>
            </w:r>
          </w:p>
          <w:p w14:paraId="2A54358D" w14:textId="13302C97" w:rsidR="009D422A" w:rsidRPr="006545E4" w:rsidRDefault="009D422A" w:rsidP="002C7E6C">
            <w:pPr>
              <w:spacing w:before="120" w:after="120"/>
              <w:rPr>
                <w:rFonts w:ascii="Arial" w:hAnsi="Arial" w:cs="Arial"/>
                <w:iCs/>
                <w:sz w:val="20"/>
                <w:szCs w:val="20"/>
                <w:lang w:val="en-US"/>
              </w:rPr>
            </w:pPr>
            <w:r w:rsidRPr="006545E4">
              <w:rPr>
                <w:rFonts w:ascii="Arial" w:hAnsi="Arial" w:cs="Arial"/>
                <w:b/>
                <w:bCs/>
                <w:iCs/>
                <w:sz w:val="20"/>
                <w:szCs w:val="20"/>
                <w:lang w:val="en-US"/>
              </w:rPr>
              <w:t xml:space="preserve">Extension </w:t>
            </w:r>
            <w:r w:rsidR="008F58F8" w:rsidRPr="006545E4">
              <w:rPr>
                <w:rFonts w:ascii="Arial" w:hAnsi="Arial" w:cs="Arial"/>
                <w:b/>
                <w:bCs/>
                <w:iCs/>
                <w:sz w:val="20"/>
                <w:szCs w:val="20"/>
                <w:lang w:val="en-US"/>
              </w:rPr>
              <w:t>a</w:t>
            </w:r>
            <w:r w:rsidRPr="006545E4">
              <w:rPr>
                <w:rFonts w:ascii="Arial" w:hAnsi="Arial" w:cs="Arial"/>
                <w:b/>
                <w:bCs/>
                <w:iCs/>
                <w:sz w:val="20"/>
                <w:szCs w:val="20"/>
                <w:lang w:val="en-US"/>
              </w:rPr>
              <w:t>ctivity:</w:t>
            </w:r>
            <w:r w:rsidRPr="006545E4">
              <w:rPr>
                <w:rFonts w:ascii="Arial" w:hAnsi="Arial" w:cs="Arial"/>
                <w:iCs/>
                <w:sz w:val="20"/>
                <w:szCs w:val="20"/>
                <w:lang w:val="en-US"/>
              </w:rPr>
              <w:t xml:space="preserve"> </w:t>
            </w:r>
            <w:r w:rsidR="002C7E6C">
              <w:rPr>
                <w:rFonts w:ascii="Arial" w:hAnsi="Arial" w:cs="Arial"/>
                <w:iCs/>
                <w:sz w:val="20"/>
                <w:szCs w:val="20"/>
                <w:lang w:val="en-US"/>
              </w:rPr>
              <w:t>l</w:t>
            </w:r>
            <w:r w:rsidRPr="006545E4">
              <w:rPr>
                <w:rFonts w:ascii="Arial" w:hAnsi="Arial" w:cs="Arial"/>
                <w:iCs/>
                <w:sz w:val="20"/>
                <w:szCs w:val="20"/>
                <w:lang w:val="en-US"/>
              </w:rPr>
              <w:t>earners consider the different explanations offered by the researchers and which they consider to be the most likely in relation to the research findings and what further research would need to be conducted to verify which explanation was correct.</w:t>
            </w:r>
          </w:p>
          <w:p w14:paraId="73AE8611" w14:textId="13C07113" w:rsidR="009D422A" w:rsidRPr="006545E4" w:rsidRDefault="00381B40" w:rsidP="002C7E6C">
            <w:pPr>
              <w:spacing w:before="120" w:after="120"/>
              <w:rPr>
                <w:rFonts w:ascii="Arial" w:hAnsi="Arial" w:cs="Arial"/>
                <w:sz w:val="20"/>
                <w:szCs w:val="20"/>
              </w:rPr>
            </w:pPr>
            <w:r>
              <w:rPr>
                <w:rFonts w:ascii="Arial" w:hAnsi="Arial" w:cs="Arial"/>
                <w:iCs/>
                <w:sz w:val="20"/>
                <w:szCs w:val="20"/>
                <w:lang w:val="en-US"/>
              </w:rPr>
              <w:t>L</w:t>
            </w:r>
            <w:r w:rsidR="009D422A" w:rsidRPr="006545E4">
              <w:rPr>
                <w:rFonts w:ascii="Arial" w:hAnsi="Arial" w:cs="Arial"/>
                <w:iCs/>
                <w:sz w:val="20"/>
                <w:szCs w:val="20"/>
                <w:lang w:val="en-US"/>
              </w:rPr>
              <w:t>earners consider cultural differences relating to the creation of an ‘</w:t>
            </w:r>
            <w:r w:rsidR="009D422A" w:rsidRPr="006545E4">
              <w:rPr>
                <w:rFonts w:ascii="Arial" w:hAnsi="Arial" w:cs="Arial"/>
                <w:sz w:val="20"/>
                <w:szCs w:val="20"/>
              </w:rPr>
              <w:t>an upmarket atmosphere</w:t>
            </w:r>
            <w:r w:rsidR="006076F8">
              <w:rPr>
                <w:rFonts w:ascii="Arial" w:hAnsi="Arial" w:cs="Arial"/>
                <w:sz w:val="20"/>
                <w:szCs w:val="20"/>
                <w:lang w:val="en-US"/>
              </w:rPr>
              <w:t>’</w:t>
            </w:r>
            <w:r w:rsidR="009D422A" w:rsidRPr="006545E4">
              <w:rPr>
                <w:rFonts w:ascii="Arial" w:hAnsi="Arial" w:cs="Arial"/>
                <w:sz w:val="20"/>
                <w:szCs w:val="20"/>
                <w:lang w:val="en-US"/>
              </w:rPr>
              <w:t xml:space="preserve"> which </w:t>
            </w:r>
            <w:r w:rsidR="009D422A" w:rsidRPr="006545E4">
              <w:rPr>
                <w:rFonts w:ascii="Arial" w:hAnsi="Arial" w:cs="Arial"/>
                <w:sz w:val="20"/>
                <w:szCs w:val="20"/>
              </w:rPr>
              <w:t>primes contextually appropriate, congruent behavio</w:t>
            </w:r>
            <w:r w:rsidR="008F58F8" w:rsidRPr="006545E4">
              <w:rPr>
                <w:rFonts w:ascii="Arial" w:hAnsi="Arial" w:cs="Arial"/>
                <w:sz w:val="20"/>
                <w:szCs w:val="20"/>
              </w:rPr>
              <w:t>u</w:t>
            </w:r>
            <w:r w:rsidR="009D422A" w:rsidRPr="006545E4">
              <w:rPr>
                <w:rFonts w:ascii="Arial" w:hAnsi="Arial" w:cs="Arial"/>
                <w:sz w:val="20"/>
                <w:szCs w:val="20"/>
              </w:rPr>
              <w:t>r</w:t>
            </w:r>
            <w:r w:rsidR="008F58F8" w:rsidRPr="006545E4">
              <w:rPr>
                <w:rFonts w:ascii="Arial" w:hAnsi="Arial" w:cs="Arial"/>
                <w:sz w:val="20"/>
                <w:szCs w:val="20"/>
              </w:rPr>
              <w:t xml:space="preserve"> </w:t>
            </w:r>
            <w:r w:rsidR="002C7E6C">
              <w:rPr>
                <w:rFonts w:ascii="Arial" w:hAnsi="Arial" w:cs="Arial"/>
                <w:sz w:val="20"/>
                <w:szCs w:val="20"/>
              </w:rPr>
              <w:t>–</w:t>
            </w:r>
            <w:r w:rsidR="008F58F8" w:rsidRPr="006545E4">
              <w:rPr>
                <w:rFonts w:ascii="Arial" w:hAnsi="Arial" w:cs="Arial"/>
                <w:sz w:val="20"/>
                <w:szCs w:val="20"/>
              </w:rPr>
              <w:t xml:space="preserve"> </w:t>
            </w:r>
            <w:r w:rsidR="009D422A" w:rsidRPr="006545E4">
              <w:rPr>
                <w:rFonts w:ascii="Arial" w:hAnsi="Arial" w:cs="Arial"/>
                <w:sz w:val="20"/>
                <w:szCs w:val="20"/>
              </w:rPr>
              <w:t>namely, increased purchase intentions</w:t>
            </w:r>
            <w:r w:rsidR="009D422A" w:rsidRPr="006545E4">
              <w:rPr>
                <w:rFonts w:ascii="Arial" w:hAnsi="Arial" w:cs="Arial"/>
                <w:sz w:val="20"/>
                <w:szCs w:val="20"/>
                <w:lang w:val="en-US"/>
              </w:rPr>
              <w:t>’ and discuss</w:t>
            </w:r>
            <w:r w:rsidR="009D422A" w:rsidRPr="006545E4">
              <w:rPr>
                <w:rFonts w:ascii="Arial" w:hAnsi="Arial" w:cs="Arial"/>
                <w:sz w:val="20"/>
                <w:szCs w:val="20"/>
              </w:rPr>
              <w:t>.</w:t>
            </w:r>
          </w:p>
          <w:p w14:paraId="664D63AC" w14:textId="4B3DEB42" w:rsidR="009D422A" w:rsidRPr="006545E4" w:rsidRDefault="00381B40" w:rsidP="002C7E6C">
            <w:pPr>
              <w:spacing w:before="120"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lang w:val="en-US"/>
              </w:rPr>
              <w:t xml:space="preserve">earners describe airline food and how noise may influence taste. </w:t>
            </w:r>
            <w:r>
              <w:rPr>
                <w:rFonts w:ascii="Arial" w:hAnsi="Arial" w:cs="Arial"/>
                <w:sz w:val="20"/>
                <w:szCs w:val="20"/>
                <w:lang w:val="en-US"/>
              </w:rPr>
              <w:t>L</w:t>
            </w:r>
            <w:r w:rsidR="009D422A" w:rsidRPr="006545E4">
              <w:rPr>
                <w:rFonts w:ascii="Arial" w:hAnsi="Arial" w:cs="Arial"/>
                <w:sz w:val="20"/>
                <w:szCs w:val="20"/>
                <w:lang w:val="en-US"/>
              </w:rPr>
              <w:t xml:space="preserve">ook up reasons why </w:t>
            </w:r>
            <w:r w:rsidR="009D422A" w:rsidRPr="006545E4">
              <w:rPr>
                <w:rFonts w:ascii="Arial" w:hAnsi="Arial" w:cs="Arial"/>
                <w:sz w:val="20"/>
                <w:szCs w:val="20"/>
              </w:rPr>
              <w:t xml:space="preserve">sound and noise </w:t>
            </w:r>
            <w:r w:rsidR="009D422A" w:rsidRPr="006545E4">
              <w:rPr>
                <w:rFonts w:ascii="Arial" w:hAnsi="Arial" w:cs="Arial"/>
                <w:sz w:val="20"/>
                <w:szCs w:val="20"/>
                <w:lang w:val="en-US"/>
              </w:rPr>
              <w:t xml:space="preserve">may </w:t>
            </w:r>
            <w:r w:rsidR="009D422A" w:rsidRPr="006545E4">
              <w:rPr>
                <w:rFonts w:ascii="Arial" w:hAnsi="Arial" w:cs="Arial"/>
                <w:sz w:val="20"/>
                <w:szCs w:val="20"/>
              </w:rPr>
              <w:t>affect the perception of food taste</w:t>
            </w:r>
            <w:r w:rsidR="009D422A" w:rsidRPr="006545E4">
              <w:rPr>
                <w:rFonts w:ascii="Arial" w:hAnsi="Arial" w:cs="Arial"/>
                <w:sz w:val="20"/>
                <w:szCs w:val="20"/>
                <w:lang w:val="en-US"/>
              </w:rPr>
              <w:t xml:space="preserve"> using a variety of search suggestions and share findings to the rest of the class.</w:t>
            </w:r>
          </w:p>
          <w:p w14:paraId="083C1FFD" w14:textId="189D5371" w:rsidR="009D422A" w:rsidRDefault="009D422A" w:rsidP="002C7E6C">
            <w:pPr>
              <w:spacing w:before="120" w:after="120"/>
              <w:rPr>
                <w:rFonts w:ascii="Arial" w:hAnsi="Arial" w:cs="Arial"/>
                <w:sz w:val="20"/>
                <w:szCs w:val="20"/>
                <w:lang w:val="en-US"/>
              </w:rPr>
            </w:pPr>
            <w:r w:rsidRPr="006545E4">
              <w:rPr>
                <w:rFonts w:ascii="Arial" w:hAnsi="Arial" w:cs="Arial"/>
                <w:sz w:val="20"/>
                <w:szCs w:val="20"/>
                <w:lang w:val="en-US"/>
              </w:rPr>
              <w:t>Share the research by Woods et al (2011) at</w:t>
            </w:r>
            <w:r w:rsidR="002C2CFA">
              <w:rPr>
                <w:rFonts w:ascii="Arial" w:hAnsi="Arial" w:cs="Arial"/>
                <w:sz w:val="20"/>
                <w:szCs w:val="20"/>
                <w:lang w:val="en-US"/>
              </w:rPr>
              <w:t>:</w:t>
            </w:r>
            <w:r w:rsidRPr="006545E4">
              <w:rPr>
                <w:rFonts w:ascii="Arial" w:hAnsi="Arial" w:cs="Arial"/>
                <w:sz w:val="20"/>
                <w:szCs w:val="20"/>
                <w:lang w:val="en-US"/>
              </w:rPr>
              <w:t xml:space="preserve"> </w:t>
            </w:r>
            <w:hyperlink r:id="rId293" w:history="1">
              <w:r w:rsidRPr="002C7E6C">
                <w:rPr>
                  <w:rFonts w:ascii="Arial" w:hAnsi="Arial" w:cs="Arial"/>
                  <w:color w:val="4B4B4B"/>
                  <w:sz w:val="20"/>
                  <w:szCs w:val="20"/>
                  <w:u w:val="single"/>
                  <w:lang w:val="en-US"/>
                </w:rPr>
                <w:t>http://citeseerx.ist.psu.edu/viewdoc/download?doi=10.1.1.1075.5384&amp;rep=rep1&amp;type=pdf</w:t>
              </w:r>
            </w:hyperlink>
            <w:r w:rsidRPr="006545E4">
              <w:rPr>
                <w:rFonts w:ascii="Arial" w:hAnsi="Arial" w:cs="Arial"/>
                <w:sz w:val="20"/>
                <w:szCs w:val="20"/>
                <w:lang w:val="en-US"/>
              </w:rPr>
              <w:t xml:space="preserve"> on the </w:t>
            </w:r>
            <w:r w:rsidR="002C7E6C">
              <w:rPr>
                <w:rFonts w:ascii="Arial" w:hAnsi="Arial" w:cs="Arial"/>
                <w:sz w:val="20"/>
                <w:szCs w:val="20"/>
                <w:lang w:val="en-US"/>
              </w:rPr>
              <w:t>‘</w:t>
            </w:r>
            <w:r w:rsidRPr="006545E4">
              <w:rPr>
                <w:rFonts w:ascii="Arial" w:hAnsi="Arial" w:cs="Arial"/>
                <w:sz w:val="20"/>
                <w:szCs w:val="20"/>
              </w:rPr>
              <w:t>Effect of background noise on food perception</w:t>
            </w:r>
            <w:r w:rsidRPr="006545E4">
              <w:rPr>
                <w:rFonts w:ascii="Arial" w:hAnsi="Arial" w:cs="Arial"/>
                <w:sz w:val="20"/>
                <w:szCs w:val="20"/>
                <w:lang w:val="en-US"/>
              </w:rPr>
              <w:t xml:space="preserve">’ or </w:t>
            </w:r>
            <w:hyperlink r:id="rId294" w:history="1">
              <w:r w:rsidR="002C7E6C" w:rsidRPr="002C7E6C">
                <w:rPr>
                  <w:rStyle w:val="Hyperlink"/>
                  <w:rFonts w:ascii="Arial" w:hAnsi="Arial" w:cs="Arial"/>
                  <w:color w:val="4B4B4B"/>
                  <w:sz w:val="20"/>
                  <w:szCs w:val="20"/>
                  <w:lang w:val="en-US"/>
                </w:rPr>
                <w:t>www.ljudskolan.se/wp-content/uploads/2015/07/Effect-of-background-noise-on-food-perception.</w:t>
              </w:r>
              <w:r w:rsidR="002C7E6C" w:rsidRPr="002C7E6C">
                <w:rPr>
                  <w:rStyle w:val="Hyperlink"/>
                  <w:rFonts w:ascii="Arial" w:hAnsi="Arial" w:cs="Arial"/>
                  <w:color w:val="4B4B4B"/>
                  <w:sz w:val="20"/>
                  <w:szCs w:val="20"/>
                  <w:u w:val="none"/>
                  <w:lang w:val="en-US"/>
                </w:rPr>
                <w:t>pdf</w:t>
              </w:r>
            </w:hyperlink>
            <w:r w:rsidR="002C7E6C">
              <w:rPr>
                <w:rFonts w:ascii="Arial" w:hAnsi="Arial" w:cs="Arial"/>
                <w:color w:val="0000FF"/>
                <w:sz w:val="20"/>
                <w:szCs w:val="20"/>
                <w:lang w:val="en-US"/>
              </w:rPr>
              <w:t xml:space="preserve"> </w:t>
            </w:r>
            <w:r w:rsidRPr="002C7E6C">
              <w:rPr>
                <w:rFonts w:ascii="Arial" w:hAnsi="Arial" w:cs="Arial"/>
                <w:sz w:val="20"/>
                <w:szCs w:val="20"/>
                <w:lang w:val="en-US"/>
              </w:rPr>
              <w:t>or</w:t>
            </w:r>
            <w:r w:rsidRPr="006545E4">
              <w:rPr>
                <w:rFonts w:ascii="Arial" w:hAnsi="Arial" w:cs="Arial"/>
                <w:sz w:val="20"/>
                <w:szCs w:val="20"/>
                <w:lang w:val="en-US"/>
              </w:rPr>
              <w:t xml:space="preserve"> any other related research (see below) and learners capture the aim, sample, method, results and conclusions of their research.</w:t>
            </w:r>
          </w:p>
          <w:p w14:paraId="05A3E1AA" w14:textId="0BF09932" w:rsidR="009D422A" w:rsidRPr="006545E4" w:rsidRDefault="007F4C7C" w:rsidP="002C7E6C">
            <w:pPr>
              <w:spacing w:before="120" w:after="120"/>
              <w:rPr>
                <w:rFonts w:ascii="Arial" w:hAnsi="Arial" w:cs="Arial"/>
                <w:sz w:val="20"/>
                <w:szCs w:val="20"/>
                <w:lang w:val="en-US"/>
              </w:rPr>
            </w:pPr>
            <w:r w:rsidRPr="007F4C7C">
              <w:rPr>
                <w:rFonts w:ascii="Arial" w:hAnsi="Arial" w:cs="Arial"/>
                <w:b/>
                <w:bCs/>
                <w:sz w:val="20"/>
                <w:szCs w:val="20"/>
                <w:lang w:val="en-US"/>
              </w:rPr>
              <w:t xml:space="preserve">Extension </w:t>
            </w:r>
            <w:r w:rsidR="006A6AC7">
              <w:rPr>
                <w:rFonts w:ascii="Arial" w:hAnsi="Arial" w:cs="Arial"/>
                <w:b/>
                <w:bCs/>
                <w:sz w:val="20"/>
                <w:szCs w:val="20"/>
                <w:lang w:val="en-US"/>
              </w:rPr>
              <w:t>a</w:t>
            </w:r>
            <w:r w:rsidRPr="007F4C7C">
              <w:rPr>
                <w:rFonts w:ascii="Arial" w:hAnsi="Arial" w:cs="Arial"/>
                <w:b/>
                <w:bCs/>
                <w:sz w:val="20"/>
                <w:szCs w:val="20"/>
                <w:lang w:val="en-US"/>
              </w:rPr>
              <w:t>ctivity (optional):</w:t>
            </w:r>
            <w:r>
              <w:rPr>
                <w:rFonts w:ascii="Arial" w:hAnsi="Arial" w:cs="Arial"/>
                <w:sz w:val="20"/>
                <w:szCs w:val="20"/>
                <w:lang w:val="en-US"/>
              </w:rPr>
              <w:t xml:space="preserve"> </w:t>
            </w:r>
            <w:r w:rsidR="002C7E6C">
              <w:rPr>
                <w:rFonts w:ascii="Arial" w:hAnsi="Arial" w:cs="Arial"/>
                <w:sz w:val="20"/>
                <w:szCs w:val="20"/>
                <w:lang w:val="en-US"/>
              </w:rPr>
              <w:t>o</w:t>
            </w:r>
            <w:r w:rsidR="009D422A" w:rsidRPr="006545E4">
              <w:rPr>
                <w:rFonts w:ascii="Arial" w:hAnsi="Arial" w:cs="Arial"/>
                <w:sz w:val="20"/>
                <w:szCs w:val="20"/>
                <w:lang w:val="en-US"/>
              </w:rPr>
              <w:t xml:space="preserve">ther research on Noise </w:t>
            </w:r>
            <w:r w:rsidR="00CA4F47">
              <w:rPr>
                <w:rFonts w:ascii="Arial" w:hAnsi="Arial" w:cs="Arial"/>
                <w:sz w:val="20"/>
                <w:szCs w:val="20"/>
                <w:lang w:val="en-US"/>
              </w:rPr>
              <w:t xml:space="preserve">is available at: </w:t>
            </w:r>
            <w:hyperlink r:id="rId295" w:history="1">
              <w:r w:rsidR="00B221AA" w:rsidRPr="002C7E6C">
                <w:rPr>
                  <w:rFonts w:ascii="Arial" w:hAnsi="Arial" w:cs="Arial"/>
                  <w:color w:val="4B4B4B"/>
                  <w:sz w:val="20"/>
                  <w:szCs w:val="20"/>
                  <w:u w:val="single"/>
                  <w:lang w:val="en-US"/>
                </w:rPr>
                <w:t>www.</w:t>
              </w:r>
              <w:r w:rsidR="009D422A" w:rsidRPr="002C7E6C">
                <w:rPr>
                  <w:rFonts w:ascii="Arial" w:hAnsi="Arial" w:cs="Arial"/>
                  <w:color w:val="4B4B4B"/>
                  <w:sz w:val="20"/>
                  <w:szCs w:val="20"/>
                  <w:u w:val="single"/>
                  <w:lang w:val="en-US"/>
                </w:rPr>
                <w:t>researchgate.net/publication/286172252_Noise_and_its_impact_on_the_perception_of_food_and_drink</w:t>
              </w:r>
            </w:hyperlink>
            <w:r w:rsidR="009D422A" w:rsidRPr="002C7E6C">
              <w:rPr>
                <w:rFonts w:ascii="Arial" w:hAnsi="Arial" w:cs="Arial"/>
                <w:color w:val="4B4B4B"/>
                <w:sz w:val="20"/>
                <w:szCs w:val="20"/>
                <w:lang w:val="en-US"/>
              </w:rPr>
              <w:t xml:space="preserve"> </w:t>
            </w:r>
            <w:r w:rsidR="009D422A" w:rsidRPr="006545E4">
              <w:rPr>
                <w:rFonts w:ascii="Arial" w:hAnsi="Arial" w:cs="Arial"/>
                <w:sz w:val="20"/>
                <w:szCs w:val="20"/>
                <w:lang w:val="en-US"/>
              </w:rPr>
              <w:t>and its impact on the perception of food and drink.</w:t>
            </w:r>
          </w:p>
          <w:p w14:paraId="7B14E56F" w14:textId="02C6E4F2" w:rsidR="009D422A" w:rsidRPr="006545E4" w:rsidRDefault="00381B40" w:rsidP="002C7E6C">
            <w:pPr>
              <w:spacing w:before="120"/>
              <w:rPr>
                <w:rFonts w:ascii="Arial" w:hAnsi="Arial" w:cs="Arial"/>
                <w:sz w:val="20"/>
                <w:szCs w:val="20"/>
              </w:rPr>
            </w:pPr>
            <w:r>
              <w:rPr>
                <w:rFonts w:ascii="Arial" w:hAnsi="Arial" w:cs="Arial"/>
                <w:sz w:val="20"/>
                <w:szCs w:val="20"/>
                <w:lang w:val="en-US"/>
              </w:rPr>
              <w:t>L</w:t>
            </w:r>
            <w:r w:rsidR="009D422A" w:rsidRPr="006545E4">
              <w:rPr>
                <w:rFonts w:ascii="Arial" w:hAnsi="Arial" w:cs="Arial"/>
                <w:iCs/>
                <w:sz w:val="20"/>
                <w:szCs w:val="20"/>
                <w:lang w:val="en-US"/>
              </w:rPr>
              <w:t xml:space="preserve">earners evaluate </w:t>
            </w:r>
            <w:r w:rsidR="00CA4F47">
              <w:rPr>
                <w:rFonts w:ascii="Arial" w:hAnsi="Arial" w:cs="Arial"/>
                <w:iCs/>
                <w:sz w:val="20"/>
                <w:szCs w:val="20"/>
                <w:lang w:val="en-US"/>
              </w:rPr>
              <w:t xml:space="preserve">one or both </w:t>
            </w:r>
            <w:r w:rsidR="009D422A" w:rsidRPr="006545E4">
              <w:rPr>
                <w:rFonts w:ascii="Arial" w:hAnsi="Arial" w:cs="Arial"/>
                <w:iCs/>
                <w:sz w:val="20"/>
                <w:szCs w:val="20"/>
                <w:lang w:val="en-US"/>
              </w:rPr>
              <w:t xml:space="preserve">studies </w:t>
            </w:r>
            <w:r w:rsidR="00CA4F47">
              <w:rPr>
                <w:rFonts w:ascii="Arial" w:hAnsi="Arial" w:cs="Arial"/>
                <w:iCs/>
                <w:sz w:val="20"/>
                <w:szCs w:val="20"/>
                <w:lang w:val="en-US"/>
              </w:rPr>
              <w:t xml:space="preserve">(differentiate as appropriate) </w:t>
            </w:r>
            <w:r w:rsidR="009D422A" w:rsidRPr="006545E4">
              <w:rPr>
                <w:rFonts w:ascii="Arial" w:hAnsi="Arial" w:cs="Arial"/>
                <w:iCs/>
                <w:sz w:val="20"/>
                <w:szCs w:val="20"/>
                <w:lang w:val="en-US"/>
              </w:rPr>
              <w:t>in relation to:</w:t>
            </w:r>
          </w:p>
          <w:p w14:paraId="6BB2D9BE" w14:textId="784B8CB6" w:rsidR="009D422A" w:rsidRPr="006545E4" w:rsidRDefault="009D422A" w:rsidP="005D6331">
            <w:pPr>
              <w:numPr>
                <w:ilvl w:val="0"/>
                <w:numId w:val="36"/>
              </w:numPr>
              <w:ind w:hanging="357"/>
              <w:rPr>
                <w:rFonts w:ascii="Arial" w:hAnsi="Arial" w:cs="Arial"/>
                <w:sz w:val="20"/>
                <w:szCs w:val="20"/>
              </w:rPr>
            </w:pPr>
            <w:r w:rsidRPr="006545E4">
              <w:rPr>
                <w:rFonts w:ascii="Arial" w:hAnsi="Arial" w:cs="Arial"/>
                <w:sz w:val="20"/>
                <w:szCs w:val="20"/>
              </w:rPr>
              <w:t>individual and situational explanations</w:t>
            </w:r>
          </w:p>
          <w:p w14:paraId="47584921" w14:textId="1DEFE67D" w:rsidR="009D422A" w:rsidRPr="006545E4" w:rsidRDefault="009D422A" w:rsidP="005D6331">
            <w:pPr>
              <w:numPr>
                <w:ilvl w:val="0"/>
                <w:numId w:val="36"/>
              </w:numPr>
              <w:ind w:hanging="357"/>
              <w:rPr>
                <w:rFonts w:ascii="Arial" w:hAnsi="Arial" w:cs="Arial"/>
                <w:sz w:val="20"/>
                <w:szCs w:val="20"/>
              </w:rPr>
            </w:pPr>
            <w:r w:rsidRPr="006545E4">
              <w:rPr>
                <w:rFonts w:ascii="Arial" w:hAnsi="Arial" w:cs="Arial"/>
                <w:sz w:val="20"/>
                <w:szCs w:val="20"/>
              </w:rPr>
              <w:lastRenderedPageBreak/>
              <w:t>reductionism versus holism</w:t>
            </w:r>
          </w:p>
          <w:p w14:paraId="20FA619D" w14:textId="5B89DA6F" w:rsidR="009D422A" w:rsidRPr="006545E4" w:rsidRDefault="009D422A" w:rsidP="005D6331">
            <w:pPr>
              <w:numPr>
                <w:ilvl w:val="0"/>
                <w:numId w:val="36"/>
              </w:numPr>
              <w:ind w:hanging="357"/>
              <w:rPr>
                <w:rFonts w:ascii="Arial" w:hAnsi="Arial" w:cs="Arial"/>
                <w:sz w:val="20"/>
                <w:szCs w:val="20"/>
              </w:rPr>
            </w:pPr>
            <w:r w:rsidRPr="006545E4">
              <w:rPr>
                <w:rFonts w:ascii="Arial" w:hAnsi="Arial" w:cs="Arial"/>
                <w:sz w:val="20"/>
                <w:szCs w:val="20"/>
              </w:rPr>
              <w:t>determinism versus free-will</w:t>
            </w:r>
          </w:p>
          <w:p w14:paraId="407F89B8" w14:textId="206DB249" w:rsidR="009D422A" w:rsidRPr="006545E4" w:rsidRDefault="009D422A" w:rsidP="005D6331">
            <w:pPr>
              <w:numPr>
                <w:ilvl w:val="0"/>
                <w:numId w:val="36"/>
              </w:numPr>
              <w:ind w:hanging="357"/>
              <w:rPr>
                <w:rFonts w:ascii="Arial" w:hAnsi="Arial" w:cs="Arial"/>
                <w:sz w:val="20"/>
                <w:szCs w:val="20"/>
              </w:rPr>
            </w:pPr>
            <w:r w:rsidRPr="006545E4">
              <w:rPr>
                <w:rFonts w:ascii="Arial" w:hAnsi="Arial" w:cs="Arial"/>
                <w:sz w:val="20"/>
                <w:szCs w:val="20"/>
              </w:rPr>
              <w:t>generalisations from findings</w:t>
            </w:r>
          </w:p>
          <w:p w14:paraId="77D32ED5" w14:textId="77777777" w:rsidR="009D422A" w:rsidRPr="006545E4" w:rsidRDefault="009D422A" w:rsidP="005D6331">
            <w:pPr>
              <w:numPr>
                <w:ilvl w:val="0"/>
                <w:numId w:val="36"/>
              </w:numPr>
              <w:ind w:hanging="357"/>
              <w:rPr>
                <w:rFonts w:ascii="Arial" w:hAnsi="Arial" w:cs="Arial"/>
                <w:sz w:val="20"/>
                <w:szCs w:val="20"/>
              </w:rPr>
            </w:pPr>
            <w:r w:rsidRPr="006545E4">
              <w:rPr>
                <w:rFonts w:ascii="Arial" w:hAnsi="Arial" w:cs="Arial"/>
                <w:sz w:val="20"/>
                <w:szCs w:val="20"/>
              </w:rPr>
              <w:t>validity.</w:t>
            </w:r>
          </w:p>
          <w:p w14:paraId="7BB89D28" w14:textId="4EFB6BA8" w:rsidR="009D422A" w:rsidRPr="006545E4" w:rsidRDefault="00381B40" w:rsidP="002C7E6C">
            <w:pPr>
              <w:spacing w:before="120"/>
              <w:rPr>
                <w:rFonts w:ascii="Arial" w:hAnsi="Arial" w:cs="Arial"/>
                <w:sz w:val="20"/>
                <w:szCs w:val="20"/>
                <w:lang w:val="en-US"/>
              </w:rPr>
            </w:pPr>
            <w:r>
              <w:rPr>
                <w:rFonts w:ascii="Arial" w:hAnsi="Arial" w:cs="Arial"/>
                <w:sz w:val="20"/>
                <w:szCs w:val="20"/>
              </w:rPr>
              <w:t>E</w:t>
            </w:r>
            <w:r w:rsidR="009D422A" w:rsidRPr="006545E4">
              <w:rPr>
                <w:rFonts w:ascii="Arial" w:hAnsi="Arial" w:cs="Arial"/>
                <w:sz w:val="20"/>
                <w:szCs w:val="20"/>
              </w:rPr>
              <w:t>ach learner create</w:t>
            </w:r>
            <w:r>
              <w:rPr>
                <w:rFonts w:ascii="Arial" w:hAnsi="Arial" w:cs="Arial"/>
                <w:sz w:val="20"/>
                <w:szCs w:val="20"/>
              </w:rPr>
              <w:t>s</w:t>
            </w:r>
            <w:r w:rsidR="009D422A" w:rsidRPr="006545E4">
              <w:rPr>
                <w:rFonts w:ascii="Arial" w:hAnsi="Arial" w:cs="Arial"/>
                <w:sz w:val="20"/>
                <w:szCs w:val="20"/>
              </w:rPr>
              <w:t xml:space="preserve"> a revision activity (an online crossword, flashcards, True/False exercise, multiple-choice questions or any other</w:t>
            </w:r>
            <w:r w:rsidR="009D422A" w:rsidRPr="006545E4">
              <w:rPr>
                <w:rFonts w:ascii="Arial" w:hAnsi="Arial" w:cs="Arial"/>
                <w:sz w:val="20"/>
                <w:szCs w:val="20"/>
                <w:lang w:val="en-US"/>
              </w:rPr>
              <w:t>)</w:t>
            </w:r>
            <w:r w:rsidR="009D422A" w:rsidRPr="006545E4">
              <w:rPr>
                <w:rFonts w:ascii="Arial" w:hAnsi="Arial" w:cs="Arial"/>
                <w:sz w:val="20"/>
                <w:szCs w:val="20"/>
              </w:rPr>
              <w:t xml:space="preserve">, ensuring all key concepts and </w:t>
            </w:r>
            <w:r w:rsidR="009D422A" w:rsidRPr="006545E4">
              <w:rPr>
                <w:rFonts w:ascii="Arial" w:hAnsi="Arial" w:cs="Arial"/>
                <w:sz w:val="20"/>
                <w:szCs w:val="20"/>
                <w:lang w:val="en-US"/>
              </w:rPr>
              <w:t xml:space="preserve">both </w:t>
            </w:r>
            <w:r w:rsidR="009D422A" w:rsidRPr="006545E4">
              <w:rPr>
                <w:rFonts w:ascii="Arial" w:hAnsi="Arial" w:cs="Arial"/>
                <w:sz w:val="20"/>
                <w:szCs w:val="20"/>
              </w:rPr>
              <w:t>studies have been covered</w:t>
            </w:r>
            <w:r w:rsidR="009D422A" w:rsidRPr="006545E4">
              <w:rPr>
                <w:rFonts w:ascii="Arial" w:hAnsi="Arial" w:cs="Arial"/>
                <w:sz w:val="20"/>
                <w:szCs w:val="20"/>
                <w:lang w:val="en-US"/>
              </w:rPr>
              <w:t>.</w:t>
            </w:r>
            <w:r w:rsidR="004711CF" w:rsidRPr="006545E4">
              <w:rPr>
                <w:rFonts w:ascii="Arial" w:hAnsi="Arial" w:cs="Arial"/>
                <w:b/>
                <w:bCs/>
                <w:sz w:val="20"/>
                <w:szCs w:val="20"/>
                <w:lang w:val="en-US"/>
              </w:rPr>
              <w:t xml:space="preserve"> (I)</w:t>
            </w:r>
          </w:p>
        </w:tc>
      </w:tr>
      <w:tr w:rsidR="009D422A" w:rsidRPr="009D422A" w14:paraId="1AAFD119"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683A468F" w14:textId="77777777" w:rsidR="009D422A" w:rsidRPr="00A01A92" w:rsidRDefault="009D422A" w:rsidP="00610EBC">
            <w:pPr>
              <w:rPr>
                <w:rFonts w:ascii="Arial" w:hAnsi="Arial" w:cs="Arial"/>
                <w:sz w:val="20"/>
                <w:szCs w:val="20"/>
              </w:rPr>
            </w:pPr>
            <w:r w:rsidRPr="00A01A92">
              <w:rPr>
                <w:rFonts w:ascii="Arial" w:hAnsi="Arial" w:cs="Arial"/>
                <w:sz w:val="20"/>
                <w:szCs w:val="20"/>
                <w:lang w:val="en-US"/>
              </w:rPr>
              <w:lastRenderedPageBreak/>
              <w:t xml:space="preserve">2.1 </w:t>
            </w:r>
            <w:r w:rsidRPr="00A01A92">
              <w:rPr>
                <w:rFonts w:ascii="Arial" w:hAnsi="Arial" w:cs="Arial"/>
                <w:sz w:val="20"/>
                <w:szCs w:val="20"/>
              </w:rPr>
              <w:t>The physical environment</w:t>
            </w:r>
          </w:p>
          <w:p w14:paraId="2C20F776" w14:textId="4E615B7A" w:rsidR="009D422A" w:rsidRDefault="009D422A" w:rsidP="00610EBC">
            <w:pPr>
              <w:spacing w:before="120"/>
              <w:rPr>
                <w:rFonts w:ascii="Arial" w:hAnsi="Arial" w:cs="Arial"/>
                <w:iCs/>
                <w:sz w:val="20"/>
                <w:szCs w:val="20"/>
              </w:rPr>
            </w:pPr>
            <w:r w:rsidRPr="009D422A">
              <w:rPr>
                <w:rFonts w:ascii="Arial" w:hAnsi="Arial" w:cs="Arial"/>
                <w:iCs/>
                <w:sz w:val="20"/>
                <w:szCs w:val="20"/>
              </w:rPr>
              <w:t xml:space="preserve">2.1.3 Retail </w:t>
            </w:r>
            <w:r w:rsidR="004D258E">
              <w:rPr>
                <w:rFonts w:ascii="Arial" w:hAnsi="Arial" w:cs="Arial"/>
                <w:iCs/>
                <w:sz w:val="20"/>
                <w:szCs w:val="20"/>
              </w:rPr>
              <w:t>a</w:t>
            </w:r>
            <w:r w:rsidRPr="009D422A">
              <w:rPr>
                <w:rFonts w:ascii="Arial" w:hAnsi="Arial" w:cs="Arial"/>
                <w:iCs/>
                <w:sz w:val="20"/>
                <w:szCs w:val="20"/>
              </w:rPr>
              <w:t>tmospherics</w:t>
            </w:r>
          </w:p>
          <w:p w14:paraId="48CE4635" w14:textId="622700B9" w:rsidR="004711CF" w:rsidRPr="009D422A" w:rsidRDefault="004711CF"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23DCA971" w14:textId="12E0918E" w:rsidR="004711CF" w:rsidRPr="009D422A" w:rsidRDefault="004711CF" w:rsidP="00610EBC">
            <w:pPr>
              <w:spacing w:before="120"/>
              <w:rPr>
                <w:rFonts w:ascii="Arial" w:hAnsi="Arial" w:cs="Arial"/>
                <w:iCs/>
                <w:sz w:val="20"/>
                <w:szCs w:val="20"/>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17D12171" w14:textId="0E374E73" w:rsidR="009D422A" w:rsidRPr="009D422A" w:rsidRDefault="009D422A" w:rsidP="00610EBC">
            <w:pPr>
              <w:spacing w:before="100" w:beforeAutospacing="1" w:after="100" w:afterAutospacing="1"/>
              <w:rPr>
                <w:rFonts w:ascii="Arial" w:hAnsi="Arial" w:cs="Arial"/>
                <w:sz w:val="20"/>
                <w:szCs w:val="20"/>
              </w:rPr>
            </w:pPr>
            <w:r w:rsidRPr="009D422A">
              <w:rPr>
                <w:rFonts w:ascii="Arial" w:hAnsi="Arial" w:cs="Arial"/>
                <w:sz w:val="20"/>
                <w:szCs w:val="20"/>
              </w:rPr>
              <w:t>Learners can describe and explain Mehrabian and Russell’s pleasure-arousal-dominance (PAD) model</w:t>
            </w:r>
            <w:r w:rsidRPr="009D422A">
              <w:rPr>
                <w:rFonts w:ascii="Arial" w:hAnsi="Arial" w:cs="Arial"/>
                <w:sz w:val="20"/>
                <w:szCs w:val="20"/>
                <w:lang w:val="en-US"/>
              </w:rPr>
              <w:t xml:space="preserve"> and </w:t>
            </w:r>
            <w:r w:rsidRPr="009D422A">
              <w:rPr>
                <w:rFonts w:ascii="Arial" w:hAnsi="Arial" w:cs="Arial"/>
                <w:sz w:val="20"/>
                <w:szCs w:val="20"/>
              </w:rPr>
              <w:t xml:space="preserve">the effects of odour </w:t>
            </w:r>
            <w:r w:rsidRPr="009D422A">
              <w:rPr>
                <w:rFonts w:ascii="Arial" w:hAnsi="Arial" w:cs="Arial"/>
                <w:sz w:val="20"/>
                <w:szCs w:val="20"/>
                <w:lang w:val="en-US"/>
              </w:rPr>
              <w:t xml:space="preserve">and crowding </w:t>
            </w:r>
            <w:r w:rsidRPr="009D422A">
              <w:rPr>
                <w:rFonts w:ascii="Arial" w:hAnsi="Arial" w:cs="Arial"/>
                <w:sz w:val="20"/>
                <w:szCs w:val="20"/>
              </w:rPr>
              <w:t>on shopper pleasure-arousal-dominance</w:t>
            </w:r>
            <w:r w:rsidR="00E83C19">
              <w:rPr>
                <w:rFonts w:ascii="Arial" w:hAnsi="Arial" w:cs="Arial"/>
                <w:sz w:val="20"/>
                <w:szCs w:val="20"/>
              </w:rPr>
              <w:t>.</w:t>
            </w:r>
          </w:p>
        </w:tc>
        <w:tc>
          <w:tcPr>
            <w:tcW w:w="10200" w:type="dxa"/>
            <w:tcBorders>
              <w:top w:val="single" w:sz="4" w:space="0" w:color="E21951"/>
              <w:left w:val="single" w:sz="4" w:space="0" w:color="E21951"/>
              <w:bottom w:val="single" w:sz="4" w:space="0" w:color="E21951"/>
              <w:right w:val="single" w:sz="4" w:space="0" w:color="E21951"/>
            </w:tcBorders>
          </w:tcPr>
          <w:p w14:paraId="4CFCBA6D" w14:textId="2302A49B" w:rsidR="009D422A" w:rsidRPr="006545E4" w:rsidRDefault="009D422A" w:rsidP="00AB5380">
            <w:pPr>
              <w:spacing w:after="120"/>
              <w:rPr>
                <w:rFonts w:ascii="Arial" w:hAnsi="Arial" w:cs="Arial"/>
                <w:sz w:val="20"/>
                <w:szCs w:val="20"/>
              </w:rPr>
            </w:pPr>
            <w:r w:rsidRPr="006545E4">
              <w:rPr>
                <w:rFonts w:ascii="Arial" w:hAnsi="Arial" w:cs="Arial"/>
                <w:sz w:val="20"/>
                <w:szCs w:val="20"/>
              </w:rPr>
              <w:t>Watch the video clip on ‘The role of ambiance and environment on consumer behaviour at</w:t>
            </w:r>
            <w:r w:rsidR="008B22FB">
              <w:rPr>
                <w:rFonts w:ascii="Arial" w:hAnsi="Arial" w:cs="Arial"/>
                <w:sz w:val="20"/>
                <w:szCs w:val="20"/>
              </w:rPr>
              <w:t>:</w:t>
            </w:r>
            <w:r w:rsidRPr="006545E4">
              <w:rPr>
                <w:rFonts w:ascii="Arial" w:hAnsi="Arial" w:cs="Arial"/>
                <w:sz w:val="20"/>
                <w:szCs w:val="20"/>
              </w:rPr>
              <w:t xml:space="preserve"> </w:t>
            </w:r>
            <w:hyperlink r:id="rId296" w:history="1">
              <w:r w:rsidRPr="00AB5380">
                <w:rPr>
                  <w:rFonts w:ascii="Arial" w:hAnsi="Arial" w:cs="Arial"/>
                  <w:color w:val="4B4B4B"/>
                  <w:sz w:val="20"/>
                  <w:szCs w:val="20"/>
                  <w:u w:val="single"/>
                </w:rPr>
                <w:t>https://pt.coursera.org/lecture/arts-heritage/3-4-the-role-of-ambience-and-environment-on-consumer-behavior-DEnwb</w:t>
              </w:r>
            </w:hyperlink>
            <w:r w:rsidRPr="006545E4">
              <w:rPr>
                <w:rFonts w:ascii="Arial" w:hAnsi="Arial" w:cs="Arial"/>
                <w:sz w:val="20"/>
                <w:szCs w:val="20"/>
              </w:rPr>
              <w:t xml:space="preserve"> (from 02.15 if short on time).</w:t>
            </w:r>
          </w:p>
          <w:p w14:paraId="176BF79F" w14:textId="59ECF34E" w:rsidR="009D422A" w:rsidRPr="006545E4" w:rsidRDefault="001C4A0F" w:rsidP="00AB5380">
            <w:pPr>
              <w:spacing w:before="120" w:after="120"/>
              <w:rPr>
                <w:rFonts w:ascii="Arial" w:hAnsi="Arial" w:cs="Arial"/>
                <w:sz w:val="20"/>
                <w:szCs w:val="20"/>
              </w:rPr>
            </w:pPr>
            <w:r>
              <w:rPr>
                <w:rFonts w:ascii="Arial" w:hAnsi="Arial" w:cs="Arial"/>
                <w:sz w:val="20"/>
                <w:szCs w:val="20"/>
              </w:rPr>
              <w:t>L</w:t>
            </w:r>
            <w:r w:rsidR="009D422A" w:rsidRPr="006545E4">
              <w:rPr>
                <w:rFonts w:ascii="Arial" w:hAnsi="Arial" w:cs="Arial"/>
                <w:sz w:val="20"/>
                <w:szCs w:val="20"/>
              </w:rPr>
              <w:t>earners recall and share learning points from the video clip and to apply what they understand of the PAD model to the 4 studies previously covered and share.</w:t>
            </w:r>
            <w:r w:rsidR="004711CF" w:rsidRPr="006545E4">
              <w:rPr>
                <w:rFonts w:ascii="Arial" w:hAnsi="Arial" w:cs="Arial"/>
                <w:b/>
                <w:bCs/>
                <w:sz w:val="20"/>
                <w:szCs w:val="20"/>
              </w:rPr>
              <w:t xml:space="preserve"> (F)</w:t>
            </w:r>
          </w:p>
          <w:p w14:paraId="46AFE262" w14:textId="3771944B" w:rsidR="009D422A" w:rsidRPr="006545E4" w:rsidRDefault="009D422A" w:rsidP="00AB5380">
            <w:pPr>
              <w:spacing w:before="120" w:after="120"/>
              <w:rPr>
                <w:rFonts w:ascii="Arial" w:hAnsi="Arial" w:cs="Arial"/>
                <w:sz w:val="20"/>
                <w:szCs w:val="20"/>
              </w:rPr>
            </w:pPr>
            <w:r w:rsidRPr="006545E4">
              <w:rPr>
                <w:rFonts w:ascii="Arial" w:hAnsi="Arial" w:cs="Arial"/>
                <w:sz w:val="20"/>
                <w:szCs w:val="20"/>
              </w:rPr>
              <w:t>Share a second video clip at</w:t>
            </w:r>
            <w:r w:rsidR="008B22FB">
              <w:rPr>
                <w:rFonts w:ascii="Arial" w:hAnsi="Arial" w:cs="Arial"/>
                <w:sz w:val="20"/>
                <w:szCs w:val="20"/>
              </w:rPr>
              <w:t>:</w:t>
            </w:r>
            <w:r w:rsidRPr="006545E4">
              <w:rPr>
                <w:rFonts w:ascii="Arial" w:hAnsi="Arial" w:cs="Arial"/>
                <w:sz w:val="20"/>
                <w:szCs w:val="20"/>
              </w:rPr>
              <w:t xml:space="preserve"> </w:t>
            </w:r>
            <w:hyperlink r:id="rId297" w:history="1">
              <w:r w:rsidR="00B221AA" w:rsidRPr="00AB5380">
                <w:rPr>
                  <w:rFonts w:ascii="Arial" w:hAnsi="Arial" w:cs="Arial"/>
                  <w:color w:val="4B4B4B"/>
                  <w:sz w:val="20"/>
                  <w:szCs w:val="20"/>
                  <w:u w:val="single"/>
                </w:rPr>
                <w:t>www.</w:t>
              </w:r>
              <w:r w:rsidRPr="00AB5380">
                <w:rPr>
                  <w:rFonts w:ascii="Arial" w:hAnsi="Arial" w:cs="Arial"/>
                  <w:color w:val="4B4B4B"/>
                  <w:sz w:val="20"/>
                  <w:szCs w:val="20"/>
                  <w:u w:val="single"/>
                </w:rPr>
                <w:t>coursera.org/lecture/neuromarketing-toolbox/3-3-self-report-measure-77L52</w:t>
              </w:r>
            </w:hyperlink>
            <w:r w:rsidRPr="006545E4">
              <w:rPr>
                <w:rFonts w:ascii="Arial" w:hAnsi="Arial" w:cs="Arial"/>
                <w:sz w:val="20"/>
                <w:szCs w:val="20"/>
              </w:rPr>
              <w:t xml:space="preserve"> (also revising self-reports) and learners make notes as they view video and then discuss the use of pictures to accommodate cultural differences.</w:t>
            </w:r>
          </w:p>
          <w:p w14:paraId="0158C3E2" w14:textId="1B52CDC0" w:rsidR="009D422A" w:rsidRPr="006545E4" w:rsidRDefault="001C4A0F" w:rsidP="00AB5380">
            <w:pPr>
              <w:spacing w:before="120" w:after="120"/>
              <w:rPr>
                <w:rFonts w:ascii="Arial" w:hAnsi="Arial" w:cs="Arial"/>
                <w:sz w:val="20"/>
                <w:szCs w:val="20"/>
              </w:rPr>
            </w:pPr>
            <w:r>
              <w:rPr>
                <w:rFonts w:ascii="Arial" w:hAnsi="Arial" w:cs="Arial"/>
                <w:sz w:val="20"/>
                <w:szCs w:val="20"/>
              </w:rPr>
              <w:t>Learners</w:t>
            </w:r>
            <w:r w:rsidR="009D422A" w:rsidRPr="006545E4">
              <w:rPr>
                <w:rFonts w:ascii="Arial" w:hAnsi="Arial" w:cs="Arial"/>
                <w:sz w:val="20"/>
                <w:szCs w:val="20"/>
              </w:rPr>
              <w:t xml:space="preserve"> add definitions for PAD at</w:t>
            </w:r>
            <w:r w:rsidR="008B22FB">
              <w:rPr>
                <w:rFonts w:ascii="Arial" w:hAnsi="Arial" w:cs="Arial"/>
                <w:sz w:val="20"/>
                <w:szCs w:val="20"/>
              </w:rPr>
              <w:t>:</w:t>
            </w:r>
            <w:r w:rsidR="009D422A" w:rsidRPr="006545E4">
              <w:rPr>
                <w:rFonts w:ascii="Arial" w:hAnsi="Arial" w:cs="Arial"/>
                <w:sz w:val="20"/>
                <w:szCs w:val="20"/>
              </w:rPr>
              <w:t xml:space="preserve"> </w:t>
            </w:r>
            <w:hyperlink r:id="rId298" w:anchor=":~:text=The%20PAD%20emotional%20state%20model,Dominance%20to%20represent%20all%20emotions" w:history="1">
              <w:r w:rsidR="009D422A" w:rsidRPr="00AB5380">
                <w:rPr>
                  <w:rFonts w:ascii="Arial" w:hAnsi="Arial" w:cs="Arial"/>
                  <w:color w:val="4B4B4B"/>
                  <w:sz w:val="20"/>
                  <w:szCs w:val="20"/>
                  <w:u w:val="single"/>
                </w:rPr>
                <w:t>https://en.wikipedia.org/wiki/PAD_emotional_state_model#:~:text=The%20PAD%20emotional%20state%20model,Dominance%20to%20represent%20all%20emotions</w:t>
              </w:r>
            </w:hyperlink>
            <w:r w:rsidR="009D422A" w:rsidRPr="006545E4">
              <w:rPr>
                <w:rFonts w:ascii="Arial" w:hAnsi="Arial" w:cs="Arial"/>
                <w:sz w:val="20"/>
                <w:szCs w:val="20"/>
              </w:rPr>
              <w:t xml:space="preserve"> to their glossary of terms.</w:t>
            </w:r>
          </w:p>
          <w:p w14:paraId="78BA41BF" w14:textId="2C162E9C" w:rsidR="009D422A" w:rsidRPr="00AB5380" w:rsidRDefault="009D422A" w:rsidP="00AB5380">
            <w:pPr>
              <w:spacing w:before="120" w:after="120"/>
              <w:rPr>
                <w:rFonts w:ascii="Arial" w:hAnsi="Arial" w:cs="Arial"/>
                <w:color w:val="4B4B4B"/>
                <w:sz w:val="20"/>
                <w:szCs w:val="20"/>
              </w:rPr>
            </w:pPr>
            <w:r w:rsidRPr="006545E4">
              <w:rPr>
                <w:rFonts w:ascii="Arial" w:hAnsi="Arial" w:cs="Arial"/>
                <w:sz w:val="20"/>
                <w:szCs w:val="20"/>
              </w:rPr>
              <w:t>Display/share an image of a 12- item PAD self-report grid at</w:t>
            </w:r>
            <w:r w:rsidR="008B22FB">
              <w:rPr>
                <w:rFonts w:ascii="Arial" w:hAnsi="Arial" w:cs="Arial"/>
                <w:sz w:val="20"/>
                <w:szCs w:val="20"/>
              </w:rPr>
              <w:t>:</w:t>
            </w:r>
            <w:r w:rsidRPr="006545E4">
              <w:rPr>
                <w:rFonts w:ascii="Arial" w:hAnsi="Arial" w:cs="Arial"/>
                <w:sz w:val="20"/>
                <w:szCs w:val="20"/>
              </w:rPr>
              <w:t xml:space="preserve"> </w:t>
            </w:r>
            <w:hyperlink r:id="rId299" w:history="1">
              <w:r w:rsidR="00B221AA" w:rsidRPr="00AB5380">
                <w:rPr>
                  <w:rFonts w:ascii="Arial" w:hAnsi="Arial" w:cs="Arial"/>
                  <w:color w:val="4B4B4B"/>
                  <w:sz w:val="20"/>
                  <w:szCs w:val="20"/>
                  <w:u w:val="single"/>
                </w:rPr>
                <w:t>www.</w:t>
              </w:r>
              <w:r w:rsidRPr="00AB5380">
                <w:rPr>
                  <w:rFonts w:ascii="Arial" w:hAnsi="Arial" w:cs="Arial"/>
                  <w:color w:val="4B4B4B"/>
                  <w:sz w:val="20"/>
                  <w:szCs w:val="20"/>
                  <w:u w:val="single"/>
                </w:rPr>
                <w:t>researchgate.net/figure/12-item-PAD-questionnaire-for-expression-annotation-and-evaluation_tbl3_221622046</w:t>
              </w:r>
            </w:hyperlink>
            <w:r w:rsidRPr="006545E4">
              <w:rPr>
                <w:rFonts w:ascii="Arial" w:hAnsi="Arial" w:cs="Arial"/>
                <w:sz w:val="20"/>
                <w:szCs w:val="20"/>
              </w:rPr>
              <w:t xml:space="preserve"> and learners</w:t>
            </w:r>
            <w:r w:rsidR="00AA7240">
              <w:rPr>
                <w:rFonts w:ascii="Arial" w:hAnsi="Arial" w:cs="Arial"/>
                <w:sz w:val="20"/>
                <w:szCs w:val="20"/>
              </w:rPr>
              <w:t xml:space="preserve"> </w:t>
            </w:r>
            <w:r w:rsidRPr="006545E4">
              <w:rPr>
                <w:rFonts w:ascii="Arial" w:hAnsi="Arial" w:cs="Arial"/>
                <w:sz w:val="20"/>
                <w:szCs w:val="20"/>
              </w:rPr>
              <w:t xml:space="preserve">complete the self-report capturing their current emotional state and then, with </w:t>
            </w:r>
            <w:r w:rsidR="00950497">
              <w:rPr>
                <w:rFonts w:ascii="Arial" w:hAnsi="Arial" w:cs="Arial"/>
                <w:sz w:val="20"/>
                <w:szCs w:val="20"/>
              </w:rPr>
              <w:t>two</w:t>
            </w:r>
            <w:r w:rsidRPr="006545E4">
              <w:rPr>
                <w:rFonts w:ascii="Arial" w:hAnsi="Arial" w:cs="Arial"/>
                <w:sz w:val="20"/>
                <w:szCs w:val="20"/>
              </w:rPr>
              <w:t xml:space="preserve"> different colours, ask then to imagine their emotional state at a music concert they would be keen to attend and visiting one of their favourite shops or places (café, worship etc) and compare their scores. This can also be accessed </w:t>
            </w:r>
            <w:r w:rsidR="0027486A" w:rsidRPr="006545E4">
              <w:rPr>
                <w:rFonts w:ascii="Arial" w:hAnsi="Arial" w:cs="Arial"/>
                <w:sz w:val="20"/>
                <w:szCs w:val="20"/>
              </w:rPr>
              <w:t>at</w:t>
            </w:r>
            <w:r w:rsidR="008B22FB">
              <w:rPr>
                <w:rFonts w:ascii="Arial" w:hAnsi="Arial" w:cs="Arial"/>
                <w:sz w:val="20"/>
                <w:szCs w:val="20"/>
              </w:rPr>
              <w:t>:</w:t>
            </w:r>
            <w:r w:rsidR="0027486A" w:rsidRPr="006545E4">
              <w:rPr>
                <w:rFonts w:ascii="Arial" w:hAnsi="Arial" w:cs="Arial"/>
                <w:sz w:val="20"/>
                <w:szCs w:val="20"/>
              </w:rPr>
              <w:t xml:space="preserve"> </w:t>
            </w:r>
            <w:hyperlink r:id="rId300" w:history="1">
              <w:r w:rsidR="0027486A" w:rsidRPr="00AB5380">
                <w:rPr>
                  <w:rStyle w:val="Hyperlink"/>
                  <w:rFonts w:ascii="Arial" w:hAnsi="Arial" w:cs="Arial"/>
                  <w:color w:val="4B4B4B"/>
                  <w:sz w:val="20"/>
                  <w:szCs w:val="20"/>
                </w:rPr>
                <w:t>https://drive.google.com/file/d/1a77O-sLWx25uqrqFMx227-CuNqMZvNI7/view</w:t>
              </w:r>
            </w:hyperlink>
            <w:r w:rsidRPr="00AB5380">
              <w:rPr>
                <w:rFonts w:ascii="Arial" w:hAnsi="Arial" w:cs="Arial"/>
                <w:color w:val="4B4B4B"/>
                <w:sz w:val="20"/>
                <w:szCs w:val="20"/>
              </w:rPr>
              <w:t xml:space="preserve"> </w:t>
            </w:r>
          </w:p>
          <w:p w14:paraId="6F8F7BC6" w14:textId="6A06EEEF" w:rsidR="009D422A" w:rsidRPr="006545E4" w:rsidRDefault="009D422A" w:rsidP="00AB5380">
            <w:pPr>
              <w:spacing w:before="120" w:after="120"/>
              <w:rPr>
                <w:rFonts w:ascii="Arial" w:hAnsi="Arial" w:cs="Arial"/>
                <w:sz w:val="20"/>
                <w:szCs w:val="20"/>
              </w:rPr>
            </w:pPr>
            <w:r w:rsidRPr="006545E4">
              <w:rPr>
                <w:rFonts w:ascii="Arial" w:hAnsi="Arial" w:cs="Arial"/>
                <w:sz w:val="20"/>
                <w:szCs w:val="20"/>
              </w:rPr>
              <w:t>Share the article, ‘Does your brand smell’ at</w:t>
            </w:r>
            <w:r w:rsidR="008B22FB">
              <w:rPr>
                <w:rFonts w:ascii="Arial" w:hAnsi="Arial" w:cs="Arial"/>
                <w:sz w:val="20"/>
                <w:szCs w:val="20"/>
              </w:rPr>
              <w:t>:</w:t>
            </w:r>
            <w:r w:rsidRPr="006545E4">
              <w:rPr>
                <w:rFonts w:ascii="Arial" w:hAnsi="Arial" w:cs="Arial"/>
                <w:sz w:val="20"/>
                <w:szCs w:val="20"/>
              </w:rPr>
              <w:t xml:space="preserve"> </w:t>
            </w:r>
            <w:hyperlink r:id="rId301" w:history="1">
              <w:r w:rsidRPr="00AB5380">
                <w:rPr>
                  <w:rFonts w:ascii="Arial" w:hAnsi="Arial" w:cs="Arial"/>
                  <w:color w:val="4B4B4B"/>
                  <w:sz w:val="20"/>
                  <w:szCs w:val="20"/>
                  <w:u w:val="single"/>
                </w:rPr>
                <w:t>https://drive.google.com/file/d/1D-e99nLnCWxotMHgNqURyD8z8ozdCvrS/view</w:t>
              </w:r>
            </w:hyperlink>
            <w:r w:rsidRPr="006545E4">
              <w:rPr>
                <w:rFonts w:ascii="Arial" w:hAnsi="Arial" w:cs="Arial"/>
                <w:sz w:val="20"/>
                <w:szCs w:val="20"/>
              </w:rPr>
              <w:t xml:space="preserve"> and ask for thoughts and previous experiences – check understanding regarding connection between smell and emotion. </w:t>
            </w:r>
            <w:r w:rsidR="004711CF" w:rsidRPr="006545E4">
              <w:rPr>
                <w:rFonts w:ascii="Arial" w:hAnsi="Arial" w:cs="Arial"/>
                <w:b/>
                <w:bCs/>
                <w:sz w:val="20"/>
                <w:szCs w:val="20"/>
              </w:rPr>
              <w:t>(I)</w:t>
            </w:r>
          </w:p>
          <w:p w14:paraId="16D0B8DC" w14:textId="049E62B8" w:rsidR="009D422A" w:rsidRPr="006545E4" w:rsidRDefault="009D422A" w:rsidP="009D422A">
            <w:pPr>
              <w:rPr>
                <w:rFonts w:ascii="Arial" w:hAnsi="Arial" w:cs="Arial"/>
                <w:sz w:val="20"/>
                <w:szCs w:val="20"/>
              </w:rPr>
            </w:pPr>
            <w:r w:rsidRPr="006545E4">
              <w:rPr>
                <w:rFonts w:ascii="Arial" w:hAnsi="Arial" w:cs="Arial"/>
                <w:b/>
                <w:bCs/>
                <w:sz w:val="20"/>
                <w:szCs w:val="20"/>
                <w:lang w:val="en-US"/>
              </w:rPr>
              <w:t xml:space="preserve">Extension </w:t>
            </w:r>
            <w:r w:rsidR="0027486A" w:rsidRPr="006545E4">
              <w:rPr>
                <w:rFonts w:ascii="Arial" w:hAnsi="Arial" w:cs="Arial"/>
                <w:b/>
                <w:bCs/>
                <w:sz w:val="20"/>
                <w:szCs w:val="20"/>
                <w:lang w:val="en-US"/>
              </w:rPr>
              <w:t>a</w:t>
            </w:r>
            <w:r w:rsidRPr="006545E4">
              <w:rPr>
                <w:rFonts w:ascii="Arial" w:hAnsi="Arial" w:cs="Arial"/>
                <w:b/>
                <w:bCs/>
                <w:sz w:val="20"/>
                <w:szCs w:val="20"/>
                <w:lang w:val="en-US"/>
              </w:rPr>
              <w:t xml:space="preserve">ctivity: </w:t>
            </w:r>
            <w:r w:rsidR="002C7E6C">
              <w:rPr>
                <w:rFonts w:ascii="Arial" w:hAnsi="Arial" w:cs="Arial"/>
                <w:sz w:val="20"/>
                <w:szCs w:val="20"/>
              </w:rPr>
              <w:t>l</w:t>
            </w:r>
            <w:r w:rsidRPr="006545E4">
              <w:rPr>
                <w:rFonts w:ascii="Arial" w:hAnsi="Arial" w:cs="Arial"/>
                <w:sz w:val="20"/>
                <w:szCs w:val="20"/>
              </w:rPr>
              <w:t xml:space="preserve">earners </w:t>
            </w:r>
            <w:r w:rsidR="001C4A0F">
              <w:rPr>
                <w:rFonts w:ascii="Arial" w:hAnsi="Arial" w:cs="Arial"/>
                <w:sz w:val="20"/>
                <w:szCs w:val="20"/>
              </w:rPr>
              <w:t xml:space="preserve">consider </w:t>
            </w:r>
            <w:r w:rsidRPr="006545E4">
              <w:rPr>
                <w:rFonts w:ascii="Arial" w:hAnsi="Arial" w:cs="Arial"/>
                <w:sz w:val="20"/>
                <w:szCs w:val="20"/>
              </w:rPr>
              <w:t>whether crowding diminishes their desire to go shopping and why. Generate a discussion on the following questions:</w:t>
            </w:r>
          </w:p>
          <w:p w14:paraId="60509D2C" w14:textId="77777777" w:rsidR="009D422A" w:rsidRPr="006545E4" w:rsidRDefault="009D422A" w:rsidP="00D072C3">
            <w:pPr>
              <w:numPr>
                <w:ilvl w:val="0"/>
                <w:numId w:val="39"/>
              </w:numPr>
              <w:contextualSpacing/>
              <w:rPr>
                <w:rFonts w:ascii="Arial" w:hAnsi="Arial" w:cs="Arial"/>
                <w:sz w:val="20"/>
                <w:szCs w:val="20"/>
              </w:rPr>
            </w:pPr>
            <w:r w:rsidRPr="006545E4">
              <w:rPr>
                <w:rFonts w:ascii="Arial" w:hAnsi="Arial" w:cs="Arial"/>
                <w:sz w:val="20"/>
                <w:szCs w:val="20"/>
              </w:rPr>
              <w:t>Does the type of shop make any difference to this effect?</w:t>
            </w:r>
          </w:p>
          <w:p w14:paraId="0FAA853E" w14:textId="77777777" w:rsidR="009D422A" w:rsidRPr="006545E4" w:rsidRDefault="009D422A" w:rsidP="00D072C3">
            <w:pPr>
              <w:numPr>
                <w:ilvl w:val="0"/>
                <w:numId w:val="39"/>
              </w:numPr>
              <w:contextualSpacing/>
              <w:rPr>
                <w:rFonts w:ascii="Arial" w:hAnsi="Arial" w:cs="Arial"/>
                <w:sz w:val="20"/>
                <w:szCs w:val="20"/>
              </w:rPr>
            </w:pPr>
            <w:r w:rsidRPr="006545E4">
              <w:rPr>
                <w:rFonts w:ascii="Arial" w:hAnsi="Arial" w:cs="Arial"/>
                <w:sz w:val="20"/>
                <w:szCs w:val="20"/>
              </w:rPr>
              <w:t>Could individual differences affect the extent to which crowding diminishes customer satisfaction?</w:t>
            </w:r>
          </w:p>
          <w:p w14:paraId="1BC6505A" w14:textId="77777777" w:rsidR="009D422A" w:rsidRPr="006545E4" w:rsidRDefault="009D422A" w:rsidP="00D072C3">
            <w:pPr>
              <w:numPr>
                <w:ilvl w:val="0"/>
                <w:numId w:val="39"/>
              </w:numPr>
              <w:contextualSpacing/>
              <w:rPr>
                <w:rFonts w:ascii="Arial" w:hAnsi="Arial" w:cs="Arial"/>
                <w:sz w:val="20"/>
                <w:szCs w:val="20"/>
              </w:rPr>
            </w:pPr>
            <w:r w:rsidRPr="006545E4">
              <w:rPr>
                <w:rFonts w:ascii="Arial" w:hAnsi="Arial" w:cs="Arial"/>
                <w:sz w:val="20"/>
                <w:szCs w:val="20"/>
              </w:rPr>
              <w:t>Does the anticipation of crowding reduce or enhance the effects of crowding?</w:t>
            </w:r>
          </w:p>
          <w:p w14:paraId="22054259" w14:textId="77777777" w:rsidR="009D422A" w:rsidRPr="006545E4" w:rsidRDefault="009D422A" w:rsidP="00D072C3">
            <w:pPr>
              <w:numPr>
                <w:ilvl w:val="0"/>
                <w:numId w:val="39"/>
              </w:numPr>
              <w:contextualSpacing/>
              <w:rPr>
                <w:rFonts w:ascii="Arial" w:hAnsi="Arial" w:cs="Arial"/>
                <w:sz w:val="20"/>
                <w:szCs w:val="20"/>
              </w:rPr>
            </w:pPr>
            <w:r w:rsidRPr="006545E4">
              <w:rPr>
                <w:rFonts w:ascii="Arial" w:hAnsi="Arial" w:cs="Arial"/>
                <w:sz w:val="20"/>
                <w:szCs w:val="20"/>
              </w:rPr>
              <w:t>What is the difference between social density and spatial density?</w:t>
            </w:r>
          </w:p>
          <w:p w14:paraId="3F0C989D" w14:textId="0D91E628" w:rsidR="00964BE0" w:rsidRDefault="009D422A" w:rsidP="0024314E">
            <w:pPr>
              <w:spacing w:after="120"/>
              <w:rPr>
                <w:rFonts w:ascii="Arial" w:hAnsi="Arial" w:cs="Arial"/>
                <w:sz w:val="20"/>
                <w:szCs w:val="20"/>
                <w:lang w:val="en-US"/>
              </w:rPr>
            </w:pPr>
            <w:r w:rsidRPr="006545E4">
              <w:rPr>
                <w:rFonts w:ascii="Arial" w:hAnsi="Arial" w:cs="Arial"/>
                <w:sz w:val="20"/>
                <w:szCs w:val="20"/>
              </w:rPr>
              <w:lastRenderedPageBreak/>
              <w:t xml:space="preserve">Share </w:t>
            </w:r>
            <w:r w:rsidR="007E6A80" w:rsidRPr="006545E4">
              <w:rPr>
                <w:rFonts w:ascii="Arial" w:hAnsi="Arial" w:cs="Arial"/>
                <w:sz w:val="20"/>
                <w:szCs w:val="20"/>
              </w:rPr>
              <w:t>two</w:t>
            </w:r>
            <w:r w:rsidRPr="006545E4">
              <w:rPr>
                <w:rFonts w:ascii="Arial" w:hAnsi="Arial" w:cs="Arial"/>
                <w:sz w:val="20"/>
                <w:szCs w:val="20"/>
              </w:rPr>
              <w:t xml:space="preserve"> studies investigating the effects of odour and crowding on consumer behaviour,</w:t>
            </w:r>
            <w:r w:rsidR="007E6A80" w:rsidRPr="006545E4">
              <w:rPr>
                <w:rFonts w:ascii="Arial" w:hAnsi="Arial" w:cs="Arial"/>
                <w:sz w:val="20"/>
                <w:szCs w:val="20"/>
              </w:rPr>
              <w:t xml:space="preserve"> </w:t>
            </w:r>
            <w:r w:rsidRPr="006545E4">
              <w:rPr>
                <w:rFonts w:ascii="Arial" w:hAnsi="Arial" w:cs="Arial"/>
                <w:sz w:val="20"/>
                <w:szCs w:val="20"/>
                <w:lang w:val="en-US"/>
              </w:rPr>
              <w:t>using the PAD framework,</w:t>
            </w:r>
            <w:r w:rsidRPr="006545E4">
              <w:rPr>
                <w:rFonts w:ascii="Arial" w:hAnsi="Arial" w:cs="Arial"/>
                <w:sz w:val="20"/>
                <w:szCs w:val="20"/>
              </w:rPr>
              <w:t xml:space="preserve"> e.g. </w:t>
            </w:r>
            <w:r w:rsidRPr="006545E4">
              <w:rPr>
                <w:rFonts w:ascii="Arial" w:hAnsi="Arial" w:cs="Arial"/>
                <w:sz w:val="20"/>
                <w:szCs w:val="20"/>
                <w:lang w:val="en-US"/>
              </w:rPr>
              <w:t>Chebat and Michon (2003) at</w:t>
            </w:r>
            <w:r w:rsidR="0086048A">
              <w:rPr>
                <w:rFonts w:ascii="Arial" w:hAnsi="Arial" w:cs="Arial"/>
                <w:sz w:val="20"/>
                <w:szCs w:val="20"/>
                <w:lang w:val="en-US"/>
              </w:rPr>
              <w:t>:</w:t>
            </w:r>
            <w:r w:rsidRPr="006545E4">
              <w:rPr>
                <w:rFonts w:ascii="Arial" w:hAnsi="Arial" w:cs="Arial"/>
                <w:sz w:val="20"/>
                <w:szCs w:val="20"/>
                <w:lang w:val="en-US"/>
              </w:rPr>
              <w:t xml:space="preserve"> </w:t>
            </w:r>
            <w:hyperlink r:id="rId302" w:history="1">
              <w:r w:rsidR="00B221AA" w:rsidRPr="00AB5380">
                <w:rPr>
                  <w:rFonts w:ascii="Arial" w:hAnsi="Arial" w:cs="Arial"/>
                  <w:color w:val="4B4B4B"/>
                  <w:sz w:val="20"/>
                  <w:szCs w:val="20"/>
                  <w:u w:val="single"/>
                  <w:lang w:val="en-US"/>
                </w:rPr>
                <w:t>www.</w:t>
              </w:r>
              <w:r w:rsidRPr="00AB5380">
                <w:rPr>
                  <w:rFonts w:ascii="Arial" w:hAnsi="Arial" w:cs="Arial"/>
                  <w:color w:val="4B4B4B"/>
                  <w:sz w:val="20"/>
                  <w:szCs w:val="20"/>
                  <w:u w:val="single"/>
                  <w:lang w:val="en-US"/>
                </w:rPr>
                <w:t>academia.edu/15579874/Impact_of_ambient_odors_on_mall_shoppers_emotions_cognition_and_spending_A_test_of_competitive_causal_theories</w:t>
              </w:r>
              <w:r w:rsidR="00964BE0" w:rsidRPr="00AB5380">
                <w:rPr>
                  <w:rFonts w:ascii="Arial" w:hAnsi="Arial" w:cs="Arial"/>
                  <w:color w:val="4B4B4B"/>
                  <w:sz w:val="20"/>
                  <w:szCs w:val="20"/>
                  <w:u w:val="single"/>
                  <w:lang w:val="en-US"/>
                </w:rPr>
                <w:t>...</w:t>
              </w:r>
            </w:hyperlink>
          </w:p>
          <w:p w14:paraId="129B3CBB" w14:textId="313742B5" w:rsidR="00964BE0" w:rsidRDefault="009D422A" w:rsidP="00AB5380">
            <w:pPr>
              <w:spacing w:before="120" w:after="120"/>
              <w:rPr>
                <w:rFonts w:ascii="Arial" w:hAnsi="Arial" w:cs="Arial"/>
                <w:sz w:val="20"/>
                <w:szCs w:val="20"/>
                <w:lang w:val="en-US"/>
              </w:rPr>
            </w:pPr>
            <w:r w:rsidRPr="006545E4">
              <w:rPr>
                <w:rFonts w:ascii="Arial" w:hAnsi="Arial" w:cs="Arial"/>
                <w:sz w:val="20"/>
                <w:szCs w:val="20"/>
                <w:lang w:val="en-US"/>
              </w:rPr>
              <w:t xml:space="preserve">and </w:t>
            </w:r>
            <w:r w:rsidRPr="006545E4">
              <w:rPr>
                <w:rFonts w:ascii="Arial" w:hAnsi="Arial" w:cs="Arial"/>
                <w:sz w:val="20"/>
                <w:szCs w:val="20"/>
              </w:rPr>
              <w:t>Machleit et al. (2000)</w:t>
            </w:r>
            <w:r w:rsidRPr="006545E4">
              <w:rPr>
                <w:rFonts w:ascii="Arial" w:hAnsi="Arial" w:cs="Arial"/>
                <w:sz w:val="20"/>
                <w:szCs w:val="20"/>
                <w:lang w:val="en-US"/>
              </w:rPr>
              <w:t xml:space="preserve"> study 1 </w:t>
            </w:r>
            <w:r w:rsidR="007E6A80" w:rsidRPr="006545E4">
              <w:rPr>
                <w:rFonts w:ascii="Arial" w:hAnsi="Arial" w:cs="Arial"/>
                <w:sz w:val="20"/>
                <w:szCs w:val="20"/>
                <w:lang w:val="en-US"/>
              </w:rPr>
              <w:t>and</w:t>
            </w:r>
            <w:r w:rsidRPr="006545E4">
              <w:rPr>
                <w:rFonts w:ascii="Arial" w:hAnsi="Arial" w:cs="Arial"/>
                <w:sz w:val="20"/>
                <w:szCs w:val="20"/>
                <w:lang w:val="en-US"/>
              </w:rPr>
              <w:t xml:space="preserve"> 2 at</w:t>
            </w:r>
            <w:r w:rsidR="0086048A">
              <w:rPr>
                <w:rFonts w:ascii="Arial" w:hAnsi="Arial" w:cs="Arial"/>
                <w:sz w:val="20"/>
                <w:szCs w:val="20"/>
                <w:lang w:val="en-US"/>
              </w:rPr>
              <w:t>:</w:t>
            </w:r>
            <w:r w:rsidRPr="006545E4">
              <w:rPr>
                <w:rFonts w:ascii="Arial" w:hAnsi="Arial" w:cs="Arial"/>
                <w:sz w:val="20"/>
                <w:szCs w:val="20"/>
                <w:lang w:val="en-US"/>
              </w:rPr>
              <w:t xml:space="preserve"> </w:t>
            </w:r>
            <w:hyperlink r:id="rId303" w:history="1">
              <w:r w:rsidR="00B221AA" w:rsidRPr="006A6AC7">
                <w:rPr>
                  <w:rFonts w:ascii="Arial" w:hAnsi="Arial" w:cs="Arial"/>
                  <w:color w:val="4A4A4A"/>
                  <w:sz w:val="20"/>
                  <w:szCs w:val="20"/>
                  <w:u w:val="single"/>
                  <w:lang w:val="en-US"/>
                </w:rPr>
                <w:t>ww</w:t>
              </w:r>
              <w:r w:rsidR="00B221AA" w:rsidRPr="00AB5380">
                <w:rPr>
                  <w:rFonts w:ascii="Arial" w:hAnsi="Arial" w:cs="Arial"/>
                  <w:color w:val="4B4B4B"/>
                  <w:sz w:val="20"/>
                  <w:szCs w:val="20"/>
                  <w:u w:val="single"/>
                  <w:lang w:val="en-US"/>
                </w:rPr>
                <w:t>w.</w:t>
              </w:r>
              <w:r w:rsidRPr="00AB5380">
                <w:rPr>
                  <w:rFonts w:ascii="Arial" w:hAnsi="Arial" w:cs="Arial"/>
                  <w:color w:val="4B4B4B"/>
                  <w:sz w:val="20"/>
                  <w:szCs w:val="20"/>
                  <w:u w:val="single"/>
                  <w:lang w:val="en-US"/>
                </w:rPr>
                <w:t>researchgate.net/publication/237237132_Perceived_Retail_Crowding_and_Shopping_Satisfaction_What_Modifies_This_Relationship</w:t>
              </w:r>
            </w:hyperlink>
          </w:p>
          <w:p w14:paraId="27226A40" w14:textId="614797E6" w:rsidR="009D422A" w:rsidRPr="00AB5380" w:rsidRDefault="009D422A" w:rsidP="00AB5380">
            <w:pPr>
              <w:spacing w:before="120" w:after="120"/>
              <w:rPr>
                <w:rFonts w:ascii="Arial" w:hAnsi="Arial" w:cs="Arial"/>
                <w:color w:val="4B4B4B"/>
                <w:sz w:val="20"/>
                <w:szCs w:val="20"/>
                <w:u w:val="single"/>
              </w:rPr>
            </w:pPr>
            <w:r w:rsidRPr="006545E4">
              <w:rPr>
                <w:rFonts w:ascii="Arial" w:hAnsi="Arial" w:cs="Arial"/>
                <w:sz w:val="20"/>
                <w:szCs w:val="20"/>
              </w:rPr>
              <w:t xml:space="preserve">or </w:t>
            </w:r>
            <w:hyperlink r:id="rId304" w:history="1">
              <w:r w:rsidRPr="00AB5380">
                <w:rPr>
                  <w:rFonts w:ascii="Arial" w:hAnsi="Arial" w:cs="Arial"/>
                  <w:color w:val="4B4B4B"/>
                  <w:sz w:val="20"/>
                  <w:szCs w:val="20"/>
                  <w:u w:val="single"/>
                </w:rPr>
                <w:t>https://drive.google.com/file/d/1_TfEp_S0RvnHHMAqwfKOVb36LTDDVS95/view</w:t>
              </w:r>
            </w:hyperlink>
          </w:p>
          <w:p w14:paraId="6E52F256" w14:textId="31E3508A" w:rsidR="009D422A" w:rsidRPr="006545E4" w:rsidRDefault="001C4A0F" w:rsidP="00AB5380">
            <w:pPr>
              <w:spacing w:before="120"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lang w:val="en-US"/>
              </w:rPr>
              <w:t>earners capture the key elements, namely, Aim; Sample; Method; Results; Conclusion into their notes for future reference and to highlight the PAD elements in each case.</w:t>
            </w:r>
          </w:p>
          <w:p w14:paraId="7F27CC51" w14:textId="25CF8A62" w:rsidR="009D422A" w:rsidRPr="009D422A" w:rsidRDefault="009D422A" w:rsidP="00AB5380">
            <w:pPr>
              <w:spacing w:before="120" w:after="120"/>
              <w:rPr>
                <w:rFonts w:ascii="Arial" w:hAnsi="Arial" w:cs="Arial"/>
                <w:sz w:val="20"/>
                <w:szCs w:val="20"/>
                <w:lang w:val="en-US"/>
              </w:rPr>
            </w:pPr>
            <w:r w:rsidRPr="006545E4">
              <w:rPr>
                <w:rFonts w:ascii="Arial" w:hAnsi="Arial" w:cs="Arial"/>
                <w:sz w:val="20"/>
                <w:szCs w:val="20"/>
                <w:lang w:val="en-US"/>
              </w:rPr>
              <w:t>Discuss the strengths and weaknesses of each study across a range of issues (including</w:t>
            </w:r>
            <w:r w:rsidR="007E6A80" w:rsidRPr="006545E4">
              <w:rPr>
                <w:rFonts w:ascii="Arial" w:hAnsi="Arial" w:cs="Arial"/>
                <w:sz w:val="20"/>
                <w:szCs w:val="20"/>
              </w:rPr>
              <w:t xml:space="preserve"> </w:t>
            </w:r>
            <w:r w:rsidRPr="006545E4">
              <w:rPr>
                <w:rFonts w:ascii="Arial" w:hAnsi="Arial" w:cs="Arial"/>
                <w:sz w:val="20"/>
                <w:szCs w:val="20"/>
              </w:rPr>
              <w:t>application to everyday life, cultural differences, questionnaires, quantitative and qualitative data, objective and</w:t>
            </w:r>
            <w:r w:rsidRPr="009D422A">
              <w:rPr>
                <w:rFonts w:ascii="Arial" w:hAnsi="Arial" w:cs="Arial"/>
                <w:sz w:val="20"/>
                <w:szCs w:val="20"/>
              </w:rPr>
              <w:t xml:space="preserve"> subjective data</w:t>
            </w:r>
            <w:r w:rsidRPr="009D422A">
              <w:rPr>
                <w:rFonts w:ascii="Arial" w:hAnsi="Arial" w:cs="Arial"/>
                <w:sz w:val="20"/>
                <w:szCs w:val="20"/>
                <w:lang w:val="en-US"/>
              </w:rPr>
              <w:t>)</w:t>
            </w:r>
            <w:r w:rsidRPr="009D422A">
              <w:rPr>
                <w:rFonts w:ascii="Arial" w:hAnsi="Arial" w:cs="Arial"/>
                <w:sz w:val="20"/>
                <w:szCs w:val="20"/>
              </w:rPr>
              <w:t xml:space="preserve"> </w:t>
            </w:r>
            <w:r w:rsidRPr="009D422A">
              <w:rPr>
                <w:rFonts w:ascii="Arial" w:hAnsi="Arial" w:cs="Arial"/>
                <w:sz w:val="20"/>
                <w:szCs w:val="20"/>
                <w:lang w:val="en-US"/>
              </w:rPr>
              <w:t>and give learners time to capture these in their notes under each study respectively.</w:t>
            </w:r>
          </w:p>
          <w:p w14:paraId="34D64207" w14:textId="444AFBA7" w:rsidR="009D422A" w:rsidRPr="009D422A" w:rsidRDefault="009D422A" w:rsidP="00AB5380">
            <w:pPr>
              <w:spacing w:before="120"/>
              <w:rPr>
                <w:rFonts w:ascii="Arial" w:hAnsi="Arial" w:cs="Arial"/>
                <w:sz w:val="20"/>
                <w:szCs w:val="20"/>
              </w:rPr>
            </w:pPr>
            <w:r w:rsidRPr="009D422A">
              <w:rPr>
                <w:rFonts w:ascii="Arial" w:hAnsi="Arial" w:cs="Arial"/>
                <w:sz w:val="20"/>
                <w:szCs w:val="20"/>
                <w:lang w:val="en-US"/>
              </w:rPr>
              <w:t xml:space="preserve">Distribute a </w:t>
            </w:r>
            <w:r w:rsidR="007E6A80">
              <w:rPr>
                <w:rFonts w:ascii="Arial" w:hAnsi="Arial" w:cs="Arial"/>
                <w:sz w:val="20"/>
                <w:szCs w:val="20"/>
                <w:lang w:val="en-US"/>
              </w:rPr>
              <w:t>S</w:t>
            </w:r>
            <w:r w:rsidRPr="009D422A">
              <w:rPr>
                <w:rFonts w:ascii="Arial" w:hAnsi="Arial" w:cs="Arial"/>
                <w:sz w:val="20"/>
                <w:szCs w:val="20"/>
                <w:lang w:val="en-US"/>
              </w:rPr>
              <w:t xml:space="preserve">pecimen Paper 3 </w:t>
            </w:r>
            <w:r w:rsidR="007E6A80">
              <w:rPr>
                <w:rFonts w:ascii="Arial" w:hAnsi="Arial" w:cs="Arial"/>
                <w:sz w:val="20"/>
                <w:szCs w:val="20"/>
                <w:lang w:val="en-US"/>
              </w:rPr>
              <w:t>and</w:t>
            </w:r>
            <w:r w:rsidRPr="009D422A">
              <w:rPr>
                <w:rFonts w:ascii="Arial" w:hAnsi="Arial" w:cs="Arial"/>
                <w:sz w:val="20"/>
                <w:szCs w:val="20"/>
                <w:lang w:val="en-US"/>
              </w:rPr>
              <w:t xml:space="preserve"> 4 </w:t>
            </w:r>
            <w:r w:rsidR="00C6157A">
              <w:rPr>
                <w:rFonts w:ascii="Arial" w:hAnsi="Arial" w:cs="Arial"/>
                <w:sz w:val="20"/>
                <w:szCs w:val="20"/>
                <w:lang w:val="en-US"/>
              </w:rPr>
              <w:t>for</w:t>
            </w:r>
            <w:r w:rsidRPr="009D422A">
              <w:rPr>
                <w:rFonts w:ascii="Arial" w:hAnsi="Arial" w:cs="Arial"/>
                <w:sz w:val="20"/>
                <w:szCs w:val="20"/>
                <w:lang w:val="en-US"/>
              </w:rPr>
              <w:t xml:space="preserve"> learners to create examination style questions. These can be swapped for self-assessment, peer assessment or an end of topic test</w:t>
            </w:r>
            <w:r w:rsidR="007E6A80">
              <w:rPr>
                <w:rFonts w:ascii="Arial" w:hAnsi="Arial" w:cs="Arial"/>
                <w:sz w:val="20"/>
                <w:szCs w:val="20"/>
                <w:lang w:val="en-US"/>
              </w:rPr>
              <w:t>,</w:t>
            </w:r>
            <w:r w:rsidRPr="009D422A">
              <w:rPr>
                <w:rFonts w:ascii="Arial" w:hAnsi="Arial" w:cs="Arial"/>
                <w:sz w:val="20"/>
                <w:szCs w:val="20"/>
                <w:lang w:val="en-US"/>
              </w:rPr>
              <w:t xml:space="preserve"> etc.</w:t>
            </w:r>
            <w:r w:rsidR="004711CF" w:rsidRPr="009D422A">
              <w:rPr>
                <w:rFonts w:ascii="Arial" w:hAnsi="Arial" w:cs="Arial"/>
                <w:b/>
                <w:bCs/>
                <w:sz w:val="20"/>
                <w:szCs w:val="20"/>
                <w:lang w:val="en-US"/>
              </w:rPr>
              <w:t xml:space="preserve"> (I</w:t>
            </w:r>
            <w:r w:rsidR="004711CF">
              <w:rPr>
                <w:rFonts w:ascii="Arial" w:hAnsi="Arial" w:cs="Arial"/>
                <w:b/>
                <w:bCs/>
                <w:sz w:val="20"/>
                <w:szCs w:val="20"/>
                <w:lang w:val="en-US"/>
              </w:rPr>
              <w:t>)(</w:t>
            </w:r>
            <w:r w:rsidR="004711CF" w:rsidRPr="009D422A">
              <w:rPr>
                <w:rFonts w:ascii="Arial" w:hAnsi="Arial" w:cs="Arial"/>
                <w:b/>
                <w:bCs/>
                <w:sz w:val="20"/>
                <w:szCs w:val="20"/>
                <w:lang w:val="en-US"/>
              </w:rPr>
              <w:t>F)</w:t>
            </w:r>
          </w:p>
        </w:tc>
      </w:tr>
      <w:tr w:rsidR="009D422A" w:rsidRPr="009D422A" w14:paraId="5C254E61"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5E22A803" w14:textId="69578FFB" w:rsidR="004711CF" w:rsidRPr="00A01A92" w:rsidRDefault="00086077" w:rsidP="00610EBC">
            <w:pPr>
              <w:rPr>
                <w:rFonts w:ascii="Arial" w:hAnsi="Arial" w:cs="Arial"/>
                <w:sz w:val="20"/>
                <w:szCs w:val="20"/>
                <w:lang w:val="en-US"/>
              </w:rPr>
            </w:pPr>
            <w:r>
              <w:rPr>
                <w:rFonts w:ascii="Arial" w:hAnsi="Arial" w:cs="Arial"/>
                <w:sz w:val="20"/>
                <w:szCs w:val="20"/>
                <w:lang w:val="en-US"/>
              </w:rPr>
              <w:lastRenderedPageBreak/>
              <w:t xml:space="preserve">2.2 </w:t>
            </w:r>
            <w:r w:rsidR="004711CF" w:rsidRPr="00A01A92">
              <w:rPr>
                <w:rFonts w:ascii="Arial" w:hAnsi="Arial" w:cs="Arial"/>
                <w:sz w:val="20"/>
                <w:szCs w:val="20"/>
                <w:lang w:val="en-US"/>
              </w:rPr>
              <w:t xml:space="preserve">The </w:t>
            </w:r>
            <w:r w:rsidR="007F7777">
              <w:rPr>
                <w:rFonts w:ascii="Arial" w:hAnsi="Arial" w:cs="Arial"/>
                <w:sz w:val="20"/>
                <w:szCs w:val="20"/>
                <w:lang w:val="en-US"/>
              </w:rPr>
              <w:t>p</w:t>
            </w:r>
            <w:r w:rsidR="004711CF" w:rsidRPr="00A01A92">
              <w:rPr>
                <w:rFonts w:ascii="Arial" w:hAnsi="Arial" w:cs="Arial"/>
                <w:sz w:val="20"/>
                <w:szCs w:val="20"/>
                <w:lang w:val="en-US"/>
              </w:rPr>
              <w:t xml:space="preserve">sychological </w:t>
            </w:r>
            <w:r w:rsidR="007F7777">
              <w:rPr>
                <w:rFonts w:ascii="Arial" w:hAnsi="Arial" w:cs="Arial"/>
                <w:sz w:val="20"/>
                <w:szCs w:val="20"/>
                <w:lang w:val="en-US"/>
              </w:rPr>
              <w:t>e</w:t>
            </w:r>
            <w:r w:rsidR="004711CF" w:rsidRPr="00A01A92">
              <w:rPr>
                <w:rFonts w:ascii="Arial" w:hAnsi="Arial" w:cs="Arial"/>
                <w:sz w:val="20"/>
                <w:szCs w:val="20"/>
                <w:lang w:val="en-US"/>
              </w:rPr>
              <w:t xml:space="preserve">nvironment </w:t>
            </w:r>
          </w:p>
          <w:p w14:paraId="548FF6CA" w14:textId="36B824FE" w:rsidR="004711CF" w:rsidRPr="002C7E6C" w:rsidRDefault="004711CF" w:rsidP="00610EBC">
            <w:pPr>
              <w:spacing w:before="120"/>
              <w:rPr>
                <w:rFonts w:ascii="Arial" w:hAnsi="Arial" w:cs="Arial"/>
                <w:b/>
                <w:sz w:val="20"/>
                <w:szCs w:val="20"/>
              </w:rPr>
            </w:pPr>
            <w:r w:rsidRPr="009D422A">
              <w:rPr>
                <w:rFonts w:ascii="Arial" w:hAnsi="Arial" w:cs="Arial"/>
                <w:sz w:val="20"/>
                <w:szCs w:val="20"/>
                <w:lang w:val="en-US"/>
              </w:rPr>
              <w:t xml:space="preserve">2.2.1 Environmental </w:t>
            </w:r>
            <w:r w:rsidR="007F7777">
              <w:rPr>
                <w:rFonts w:ascii="Arial" w:hAnsi="Arial" w:cs="Arial"/>
                <w:sz w:val="20"/>
                <w:szCs w:val="20"/>
                <w:lang w:val="en-US"/>
              </w:rPr>
              <w:t>i</w:t>
            </w:r>
            <w:r w:rsidRPr="009D422A">
              <w:rPr>
                <w:rFonts w:ascii="Arial" w:hAnsi="Arial" w:cs="Arial"/>
                <w:sz w:val="20"/>
                <w:szCs w:val="20"/>
                <w:lang w:val="en-US"/>
              </w:rPr>
              <w:t xml:space="preserve">nfluences on </w:t>
            </w:r>
            <w:r w:rsidR="007F7777">
              <w:rPr>
                <w:rFonts w:ascii="Arial" w:hAnsi="Arial" w:cs="Arial"/>
                <w:sz w:val="20"/>
                <w:szCs w:val="20"/>
                <w:lang w:val="en-US"/>
              </w:rPr>
              <w:t>c</w:t>
            </w:r>
            <w:r w:rsidRPr="009D422A">
              <w:rPr>
                <w:rFonts w:ascii="Arial" w:hAnsi="Arial" w:cs="Arial"/>
                <w:sz w:val="20"/>
                <w:szCs w:val="20"/>
                <w:lang w:val="en-US"/>
              </w:rPr>
              <w:t>onsumers</w:t>
            </w:r>
          </w:p>
          <w:p w14:paraId="65F57BA7" w14:textId="31FB761B" w:rsidR="009D422A" w:rsidRPr="009D422A" w:rsidRDefault="009D422A"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52464D6E" w14:textId="19034CE8" w:rsidR="009D422A" w:rsidRPr="009D422A" w:rsidRDefault="009D422A" w:rsidP="00610EBC">
            <w:pPr>
              <w:spacing w:before="120"/>
              <w:rPr>
                <w:rFonts w:ascii="Arial" w:hAnsi="Arial" w:cs="Arial"/>
                <w:sz w:val="20"/>
                <w:szCs w:val="20"/>
                <w:lang w:val="en-US"/>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E1556D1" w14:textId="384EB6B8" w:rsidR="009D422A" w:rsidRPr="009D422A" w:rsidRDefault="009D422A" w:rsidP="00610EBC">
            <w:pPr>
              <w:rPr>
                <w:rFonts w:ascii="Arial" w:hAnsi="Arial" w:cs="Arial"/>
                <w:sz w:val="20"/>
                <w:szCs w:val="20"/>
                <w:lang w:val="en-US"/>
              </w:rPr>
            </w:pPr>
            <w:r w:rsidRPr="009D422A">
              <w:rPr>
                <w:rFonts w:ascii="Arial" w:hAnsi="Arial" w:cs="Arial"/>
                <w:sz w:val="20"/>
                <w:szCs w:val="20"/>
              </w:rPr>
              <w:t>Learners can describe</w:t>
            </w:r>
            <w:r w:rsidRPr="009D422A">
              <w:rPr>
                <w:rFonts w:ascii="Arial" w:hAnsi="Arial" w:cs="Arial"/>
                <w:sz w:val="20"/>
                <w:szCs w:val="20"/>
                <w:lang w:val="en-US"/>
              </w:rPr>
              <w:t xml:space="preserve">, </w:t>
            </w:r>
            <w:r w:rsidRPr="009D422A">
              <w:rPr>
                <w:rFonts w:ascii="Arial" w:hAnsi="Arial" w:cs="Arial"/>
                <w:sz w:val="20"/>
                <w:szCs w:val="20"/>
              </w:rPr>
              <w:t xml:space="preserve">explain </w:t>
            </w:r>
            <w:r w:rsidRPr="009D422A">
              <w:rPr>
                <w:rFonts w:ascii="Arial" w:hAnsi="Arial" w:cs="Arial"/>
                <w:sz w:val="20"/>
                <w:szCs w:val="20"/>
                <w:lang w:val="en-US"/>
              </w:rPr>
              <w:t>and evaluate research into wayfinding in shopping malls.</w:t>
            </w:r>
          </w:p>
          <w:p w14:paraId="4F54BBFB" w14:textId="7AC95596" w:rsidR="009D422A" w:rsidRPr="009D422A" w:rsidRDefault="009D422A" w:rsidP="00610EBC">
            <w:pPr>
              <w:spacing w:before="120"/>
              <w:rPr>
                <w:rFonts w:ascii="Arial" w:hAnsi="Arial" w:cs="Arial"/>
                <w:sz w:val="20"/>
                <w:szCs w:val="20"/>
              </w:rPr>
            </w:pPr>
            <w:r w:rsidRPr="009D422A">
              <w:rPr>
                <w:rFonts w:ascii="Arial" w:hAnsi="Arial" w:cs="Arial"/>
                <w:sz w:val="20"/>
                <w:szCs w:val="20"/>
                <w:lang w:val="en-US"/>
              </w:rPr>
              <w:t xml:space="preserve">Learners can describe, explain and evaluate research into consumer </w:t>
            </w:r>
            <w:r w:rsidRPr="009D422A">
              <w:rPr>
                <w:rFonts w:ascii="Arial" w:hAnsi="Arial" w:cs="Arial"/>
                <w:sz w:val="20"/>
                <w:szCs w:val="20"/>
              </w:rPr>
              <w:t xml:space="preserve">spatial movement patterns </w:t>
            </w:r>
            <w:r w:rsidRPr="009D422A">
              <w:rPr>
                <w:rFonts w:ascii="Arial" w:hAnsi="Arial" w:cs="Arial"/>
                <w:sz w:val="20"/>
                <w:szCs w:val="20"/>
                <w:lang w:val="en-US"/>
              </w:rPr>
              <w:t>and behaviours in shopping malls</w:t>
            </w:r>
            <w:r w:rsidR="00E83C19">
              <w:rPr>
                <w:rFonts w:ascii="Arial" w:hAnsi="Arial" w:cs="Arial"/>
                <w:sz w:val="20"/>
                <w:szCs w:val="20"/>
                <w:lang w:val="en-US"/>
              </w:rPr>
              <w:t>.</w:t>
            </w:r>
          </w:p>
        </w:tc>
        <w:tc>
          <w:tcPr>
            <w:tcW w:w="10200" w:type="dxa"/>
            <w:tcBorders>
              <w:top w:val="single" w:sz="4" w:space="0" w:color="E21951"/>
              <w:left w:val="single" w:sz="4" w:space="0" w:color="E21951"/>
              <w:bottom w:val="single" w:sz="4" w:space="0" w:color="E21951"/>
              <w:right w:val="single" w:sz="4" w:space="0" w:color="E21951"/>
            </w:tcBorders>
          </w:tcPr>
          <w:p w14:paraId="00BC722A" w14:textId="16DC1774" w:rsidR="009D422A" w:rsidRPr="006545E4" w:rsidRDefault="0037774F" w:rsidP="00AB5380">
            <w:pPr>
              <w:spacing w:after="120"/>
              <w:rPr>
                <w:rFonts w:ascii="Arial" w:hAnsi="Arial" w:cs="Arial"/>
                <w:color w:val="000000" w:themeColor="text1"/>
                <w:sz w:val="20"/>
                <w:szCs w:val="20"/>
              </w:rPr>
            </w:pPr>
            <w:r>
              <w:rPr>
                <w:rFonts w:ascii="Arial" w:hAnsi="Arial" w:cs="Arial"/>
                <w:color w:val="000000" w:themeColor="text1"/>
                <w:sz w:val="20"/>
                <w:szCs w:val="20"/>
              </w:rPr>
              <w:t>Learners</w:t>
            </w:r>
            <w:r w:rsidR="009D422A" w:rsidRPr="006545E4">
              <w:rPr>
                <w:rFonts w:ascii="Arial" w:hAnsi="Arial" w:cs="Arial"/>
                <w:color w:val="000000" w:themeColor="text1"/>
                <w:sz w:val="20"/>
                <w:szCs w:val="20"/>
              </w:rPr>
              <w:t xml:space="preserve"> draw a sketch map of their route from home to school if appropriate (or of school) and discuss and compare maps, experiences, challenges etc.</w:t>
            </w:r>
          </w:p>
          <w:p w14:paraId="061C17E1" w14:textId="78DE1C3E" w:rsidR="009D422A" w:rsidRPr="006545E4" w:rsidRDefault="009D422A" w:rsidP="00AB5380">
            <w:pPr>
              <w:spacing w:before="120" w:after="120"/>
              <w:rPr>
                <w:rFonts w:ascii="Arial" w:hAnsi="Arial" w:cs="Arial"/>
                <w:color w:val="000000"/>
                <w:sz w:val="20"/>
                <w:szCs w:val="20"/>
                <w:lang w:val="en-US"/>
              </w:rPr>
            </w:pPr>
            <w:r w:rsidRPr="006545E4">
              <w:rPr>
                <w:rFonts w:ascii="Arial" w:hAnsi="Arial" w:cs="Arial"/>
                <w:color w:val="000000" w:themeColor="text1"/>
                <w:sz w:val="20"/>
                <w:szCs w:val="20"/>
              </w:rPr>
              <w:t>Discuss the decision making processes that go into ‘wayfinding</w:t>
            </w:r>
            <w:r w:rsidRPr="006545E4">
              <w:rPr>
                <w:rFonts w:ascii="Arial" w:hAnsi="Arial" w:cs="Arial"/>
                <w:color w:val="000000" w:themeColor="text1"/>
                <w:sz w:val="20"/>
                <w:szCs w:val="20"/>
                <w:lang w:val="en-US"/>
              </w:rPr>
              <w:t>’</w:t>
            </w:r>
            <w:r w:rsidRPr="006545E4">
              <w:rPr>
                <w:rFonts w:ascii="Arial" w:hAnsi="Arial" w:cs="Arial"/>
                <w:color w:val="000000" w:themeColor="text1"/>
                <w:sz w:val="20"/>
                <w:szCs w:val="20"/>
              </w:rPr>
              <w:t xml:space="preserve"> and display </w:t>
            </w:r>
            <w:r w:rsidRPr="006545E4">
              <w:rPr>
                <w:rFonts w:ascii="Arial" w:hAnsi="Arial" w:cs="Arial"/>
                <w:color w:val="000000" w:themeColor="text1"/>
                <w:sz w:val="20"/>
                <w:szCs w:val="20"/>
                <w:lang w:val="en-US"/>
              </w:rPr>
              <w:t xml:space="preserve">an example </w:t>
            </w:r>
            <w:r w:rsidR="005260C6">
              <w:rPr>
                <w:rFonts w:ascii="Arial" w:hAnsi="Arial" w:cs="Arial"/>
                <w:color w:val="000000" w:themeColor="text1"/>
                <w:sz w:val="20"/>
                <w:szCs w:val="20"/>
                <w:lang w:val="en-US"/>
              </w:rPr>
              <w:t>available at:</w:t>
            </w:r>
            <w:r w:rsidRPr="006545E4">
              <w:rPr>
                <w:rFonts w:ascii="Arial" w:hAnsi="Arial" w:cs="Arial"/>
                <w:color w:val="000000"/>
                <w:sz w:val="20"/>
                <w:szCs w:val="20"/>
                <w:lang w:val="en-US"/>
              </w:rPr>
              <w:t xml:space="preserve"> </w:t>
            </w:r>
            <w:hyperlink r:id="rId305" w:anchor="slide=id.p1" w:history="1">
              <w:r w:rsidRPr="00AB5380">
                <w:rPr>
                  <w:rFonts w:ascii="Arial" w:hAnsi="Arial" w:cs="Arial"/>
                  <w:color w:val="4B4B4B"/>
                  <w:sz w:val="20"/>
                  <w:szCs w:val="20"/>
                  <w:u w:val="single"/>
                  <w:lang w:val="en-US"/>
                </w:rPr>
                <w:t>https://docs.google.com/presentation/d/0B9OC6UVTttDjR2NfenRTcTNUT2c/edit?resourcekey=0-UbXTo8ipUy0heDYf83pz4Q#slide=id.p1</w:t>
              </w:r>
            </w:hyperlink>
            <w:r w:rsidRPr="006545E4">
              <w:rPr>
                <w:rFonts w:ascii="Arial" w:hAnsi="Arial" w:cs="Arial"/>
                <w:color w:val="000000"/>
                <w:sz w:val="20"/>
                <w:szCs w:val="20"/>
                <w:lang w:val="en-US"/>
              </w:rPr>
              <w:t xml:space="preserve"> and discuss.</w:t>
            </w:r>
          </w:p>
          <w:p w14:paraId="0E701997" w14:textId="440E4E5E" w:rsidR="009D422A" w:rsidRPr="006545E4" w:rsidRDefault="009D422A" w:rsidP="00AB5380">
            <w:pPr>
              <w:spacing w:before="120" w:after="120"/>
              <w:rPr>
                <w:rFonts w:ascii="Arial" w:hAnsi="Arial" w:cs="Arial"/>
                <w:color w:val="000000" w:themeColor="text1"/>
                <w:sz w:val="20"/>
                <w:szCs w:val="20"/>
              </w:rPr>
            </w:pPr>
            <w:r w:rsidRPr="006545E4">
              <w:rPr>
                <w:rFonts w:ascii="Arial" w:hAnsi="Arial" w:cs="Arial"/>
                <w:b/>
                <w:bCs/>
                <w:color w:val="000000" w:themeColor="text1"/>
                <w:sz w:val="20"/>
                <w:szCs w:val="20"/>
              </w:rPr>
              <w:t xml:space="preserve">Extension </w:t>
            </w:r>
            <w:r w:rsidR="00ED6BEF" w:rsidRPr="006545E4">
              <w:rPr>
                <w:rFonts w:ascii="Arial" w:hAnsi="Arial" w:cs="Arial"/>
                <w:b/>
                <w:bCs/>
                <w:color w:val="000000" w:themeColor="text1"/>
                <w:sz w:val="20"/>
                <w:szCs w:val="20"/>
              </w:rPr>
              <w:t>a</w:t>
            </w:r>
            <w:r w:rsidRPr="006545E4">
              <w:rPr>
                <w:rFonts w:ascii="Arial" w:hAnsi="Arial" w:cs="Arial"/>
                <w:b/>
                <w:bCs/>
                <w:color w:val="000000" w:themeColor="text1"/>
                <w:sz w:val="20"/>
                <w:szCs w:val="20"/>
              </w:rPr>
              <w:t>ctivity:</w:t>
            </w:r>
            <w:r w:rsidRPr="006545E4">
              <w:rPr>
                <w:rFonts w:ascii="Arial" w:hAnsi="Arial" w:cs="Arial"/>
                <w:color w:val="000000" w:themeColor="text1"/>
                <w:sz w:val="20"/>
                <w:szCs w:val="20"/>
              </w:rPr>
              <w:t xml:space="preserve"> </w:t>
            </w:r>
            <w:r w:rsidR="002C7E6C">
              <w:rPr>
                <w:rFonts w:ascii="Arial" w:hAnsi="Arial" w:cs="Arial"/>
                <w:color w:val="000000" w:themeColor="text1"/>
                <w:sz w:val="20"/>
                <w:szCs w:val="20"/>
              </w:rPr>
              <w:t>l</w:t>
            </w:r>
            <w:r w:rsidRPr="006545E4">
              <w:rPr>
                <w:rFonts w:ascii="Arial" w:hAnsi="Arial" w:cs="Arial"/>
                <w:color w:val="000000" w:themeColor="text1"/>
                <w:sz w:val="20"/>
                <w:szCs w:val="20"/>
              </w:rPr>
              <w:t>earners share previous knowledge and experience of wayfinding (and cognitive maps) of a local/familiar shopping mall. Learners can consider what signage or type of information (visual, descriptive, floor plans etc.) is useful/not useful.</w:t>
            </w:r>
          </w:p>
          <w:p w14:paraId="7D9270D2" w14:textId="1C088ADB" w:rsidR="009D422A" w:rsidRPr="006545E4" w:rsidRDefault="009D422A" w:rsidP="00AB5380">
            <w:pPr>
              <w:spacing w:before="120" w:after="120"/>
              <w:rPr>
                <w:rFonts w:ascii="Arial" w:hAnsi="Arial" w:cs="Arial"/>
                <w:color w:val="000000" w:themeColor="text1"/>
                <w:sz w:val="20"/>
                <w:szCs w:val="20"/>
              </w:rPr>
            </w:pPr>
            <w:r w:rsidRPr="006545E4">
              <w:rPr>
                <w:rFonts w:ascii="Arial" w:hAnsi="Arial" w:cs="Arial"/>
                <w:color w:val="000000" w:themeColor="text1"/>
                <w:sz w:val="20"/>
                <w:szCs w:val="20"/>
              </w:rPr>
              <w:t>Use the activity to recall/revise the various layouts described in the previous section on retail store design and how layout could impact on the consumer’s ability to navigate in a shopping mall.</w:t>
            </w:r>
          </w:p>
          <w:p w14:paraId="75FF269D" w14:textId="3F9EE6D4" w:rsidR="009D422A" w:rsidRPr="006545E4" w:rsidRDefault="009D422A" w:rsidP="00AB5380">
            <w:pPr>
              <w:spacing w:before="120" w:after="120"/>
              <w:rPr>
                <w:rFonts w:ascii="Arial" w:hAnsi="Arial" w:cs="Arial"/>
                <w:color w:val="000000"/>
                <w:sz w:val="20"/>
                <w:szCs w:val="20"/>
                <w:lang w:val="en-US"/>
              </w:rPr>
            </w:pPr>
            <w:r w:rsidRPr="006545E4">
              <w:rPr>
                <w:rFonts w:ascii="Arial" w:hAnsi="Arial" w:cs="Arial"/>
                <w:color w:val="000000" w:themeColor="text1"/>
                <w:sz w:val="20"/>
                <w:szCs w:val="20"/>
              </w:rPr>
              <w:t xml:space="preserve">Share/distribute a </w:t>
            </w:r>
            <w:r w:rsidRPr="006545E4">
              <w:rPr>
                <w:rFonts w:ascii="Arial" w:hAnsi="Arial" w:cs="Arial"/>
                <w:color w:val="000000" w:themeColor="text1"/>
                <w:sz w:val="20"/>
                <w:szCs w:val="20"/>
                <w:lang w:val="en-US"/>
              </w:rPr>
              <w:t>‘</w:t>
            </w:r>
            <w:r w:rsidRPr="006545E4">
              <w:rPr>
                <w:rFonts w:ascii="Arial" w:hAnsi="Arial" w:cs="Arial"/>
                <w:color w:val="000000"/>
                <w:sz w:val="20"/>
                <w:szCs w:val="20"/>
              </w:rPr>
              <w:t xml:space="preserve">Designing Better Maps Research </w:t>
            </w:r>
            <w:r w:rsidRPr="006545E4">
              <w:rPr>
                <w:rFonts w:ascii="Arial" w:hAnsi="Arial" w:cs="Arial"/>
                <w:color w:val="000000"/>
                <w:sz w:val="20"/>
                <w:szCs w:val="20"/>
                <w:lang w:val="en-US"/>
              </w:rPr>
              <w:t>activity sheet at</w:t>
            </w:r>
            <w:r w:rsidR="0086048A">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306" w:history="1">
              <w:r w:rsidR="004711CF" w:rsidRPr="00AB5380">
                <w:rPr>
                  <w:rStyle w:val="Hyperlink"/>
                  <w:rFonts w:ascii="Arial" w:hAnsi="Arial" w:cs="Arial"/>
                  <w:color w:val="4B4B4B"/>
                  <w:sz w:val="20"/>
                  <w:szCs w:val="20"/>
                  <w:lang w:val="en-US"/>
                </w:rPr>
                <w:t>https://docs.google.com/document/d/0B9OC6UVTttDjaGxnUTJhcVBCX28/edit?resourcekey=0-P5G5GOrztJkm-9IlT5bv4Q</w:t>
              </w:r>
            </w:hyperlink>
            <w:r w:rsidR="004711CF">
              <w:rPr>
                <w:rFonts w:ascii="Arial" w:hAnsi="Arial" w:cs="Arial"/>
                <w:color w:val="000000"/>
                <w:sz w:val="20"/>
                <w:szCs w:val="20"/>
                <w:lang w:val="en-US"/>
              </w:rPr>
              <w:t xml:space="preserve"> </w:t>
            </w:r>
            <w:r w:rsidR="004711CF" w:rsidRPr="006545E4">
              <w:rPr>
                <w:rFonts w:ascii="Arial" w:hAnsi="Arial" w:cs="Arial"/>
                <w:b/>
                <w:bCs/>
                <w:color w:val="000000" w:themeColor="text1"/>
                <w:sz w:val="20"/>
                <w:szCs w:val="20"/>
                <w:lang w:val="en-US"/>
              </w:rPr>
              <w:t>(I)</w:t>
            </w:r>
          </w:p>
          <w:p w14:paraId="4337C65A" w14:textId="28940FB8" w:rsidR="009D422A" w:rsidRPr="006545E4" w:rsidRDefault="009D422A" w:rsidP="00AB5380">
            <w:pPr>
              <w:spacing w:before="120" w:after="120"/>
              <w:rPr>
                <w:rFonts w:ascii="Arial" w:hAnsi="Arial" w:cs="Arial"/>
                <w:color w:val="000000" w:themeColor="text1"/>
                <w:sz w:val="20"/>
                <w:szCs w:val="20"/>
              </w:rPr>
            </w:pPr>
            <w:r w:rsidRPr="006545E4">
              <w:rPr>
                <w:rFonts w:ascii="Arial" w:hAnsi="Arial" w:cs="Arial"/>
                <w:b/>
                <w:bCs/>
                <w:color w:val="000000" w:themeColor="text1"/>
                <w:sz w:val="20"/>
                <w:szCs w:val="20"/>
              </w:rPr>
              <w:t xml:space="preserve">Extension </w:t>
            </w:r>
            <w:r w:rsidR="00ED6BEF" w:rsidRPr="006545E4">
              <w:rPr>
                <w:rFonts w:ascii="Arial" w:hAnsi="Arial" w:cs="Arial"/>
                <w:b/>
                <w:bCs/>
                <w:color w:val="000000" w:themeColor="text1"/>
                <w:sz w:val="20"/>
                <w:szCs w:val="20"/>
              </w:rPr>
              <w:t>a</w:t>
            </w:r>
            <w:r w:rsidRPr="006545E4">
              <w:rPr>
                <w:rFonts w:ascii="Arial" w:hAnsi="Arial" w:cs="Arial"/>
                <w:b/>
                <w:bCs/>
                <w:color w:val="000000" w:themeColor="text1"/>
                <w:sz w:val="20"/>
                <w:szCs w:val="20"/>
              </w:rPr>
              <w:t>ctivity:</w:t>
            </w:r>
            <w:r w:rsidRPr="006545E4">
              <w:rPr>
                <w:rFonts w:ascii="Arial" w:hAnsi="Arial" w:cs="Arial"/>
                <w:color w:val="000000" w:themeColor="text1"/>
                <w:sz w:val="20"/>
                <w:szCs w:val="20"/>
              </w:rPr>
              <w:t xml:space="preserve"> </w:t>
            </w:r>
            <w:r w:rsidR="00AB5380">
              <w:rPr>
                <w:rFonts w:ascii="Arial" w:hAnsi="Arial" w:cs="Arial"/>
                <w:color w:val="000000" w:themeColor="text1"/>
                <w:sz w:val="20"/>
                <w:szCs w:val="20"/>
              </w:rPr>
              <w:t>l</w:t>
            </w:r>
            <w:r w:rsidRPr="006545E4">
              <w:rPr>
                <w:rFonts w:ascii="Arial" w:hAnsi="Arial" w:cs="Arial"/>
                <w:color w:val="000000" w:themeColor="text1"/>
                <w:sz w:val="20"/>
                <w:szCs w:val="20"/>
              </w:rPr>
              <w:t>earners consider different ways of investigating ‘wayfinding’ in shopping malls and share ideas, considering the strengths and weaknesses of each in turn.</w:t>
            </w:r>
          </w:p>
          <w:p w14:paraId="0680F5E0" w14:textId="3936AD5A" w:rsidR="009D422A" w:rsidRPr="00AB5380" w:rsidRDefault="009D422A" w:rsidP="00AB5380">
            <w:pPr>
              <w:spacing w:before="120" w:after="120"/>
              <w:rPr>
                <w:rFonts w:ascii="Arial" w:hAnsi="Arial" w:cs="Arial"/>
                <w:color w:val="4B4B4B"/>
                <w:sz w:val="20"/>
                <w:szCs w:val="20"/>
              </w:rPr>
            </w:pPr>
            <w:r w:rsidRPr="006545E4">
              <w:rPr>
                <w:rFonts w:ascii="Arial" w:hAnsi="Arial" w:cs="Arial"/>
                <w:color w:val="000000" w:themeColor="text1"/>
                <w:sz w:val="20"/>
                <w:szCs w:val="20"/>
              </w:rPr>
              <w:lastRenderedPageBreak/>
              <w:t xml:space="preserve">Share examples of research conducted on ‘wayfinding in shopping malls’, </w:t>
            </w:r>
            <w:r w:rsidR="00ED6BEF" w:rsidRPr="006545E4">
              <w:rPr>
                <w:rFonts w:ascii="Arial" w:hAnsi="Arial" w:cs="Arial"/>
                <w:color w:val="000000" w:themeColor="text1"/>
                <w:sz w:val="20"/>
                <w:szCs w:val="20"/>
              </w:rPr>
              <w:t>e.g.</w:t>
            </w:r>
            <w:r w:rsidR="007F4C7C">
              <w:rPr>
                <w:rFonts w:ascii="Arial" w:hAnsi="Arial" w:cs="Arial"/>
                <w:color w:val="000000" w:themeColor="text1"/>
                <w:sz w:val="20"/>
                <w:szCs w:val="20"/>
                <w:lang w:val="en-US"/>
              </w:rPr>
              <w:t xml:space="preserve"> </w:t>
            </w:r>
            <w:r w:rsidRPr="006545E4">
              <w:rPr>
                <w:rFonts w:ascii="Arial" w:hAnsi="Arial" w:cs="Arial"/>
                <w:color w:val="000000" w:themeColor="text1"/>
                <w:sz w:val="20"/>
                <w:szCs w:val="20"/>
              </w:rPr>
              <w:t xml:space="preserve">A case study, </w:t>
            </w:r>
            <w:r w:rsidRPr="006545E4">
              <w:rPr>
                <w:rFonts w:ascii="Arial" w:hAnsi="Arial" w:cs="Arial"/>
                <w:color w:val="000000" w:themeColor="text1"/>
                <w:sz w:val="20"/>
                <w:szCs w:val="20"/>
                <w:lang w:val="en-US"/>
              </w:rPr>
              <w:t xml:space="preserve">‘Factors </w:t>
            </w:r>
            <w:r w:rsidRPr="006545E4">
              <w:rPr>
                <w:rFonts w:ascii="Arial" w:hAnsi="Arial" w:cs="Arial"/>
                <w:sz w:val="20"/>
                <w:szCs w:val="20"/>
                <w:lang w:val="en-US"/>
              </w:rPr>
              <w:t xml:space="preserve">affecting wayfinding </w:t>
            </w:r>
            <w:r w:rsidR="00A34678">
              <w:rPr>
                <w:rFonts w:ascii="Arial" w:hAnsi="Arial" w:cs="Arial"/>
                <w:sz w:val="20"/>
                <w:szCs w:val="20"/>
                <w:lang w:val="en-US"/>
              </w:rPr>
              <w:t>–</w:t>
            </w:r>
            <w:r w:rsidRPr="006545E4">
              <w:rPr>
                <w:rFonts w:ascii="Arial" w:hAnsi="Arial" w:cs="Arial"/>
                <w:sz w:val="20"/>
                <w:szCs w:val="20"/>
                <w:lang w:val="en-US"/>
              </w:rPr>
              <w:t xml:space="preserve"> </w:t>
            </w:r>
            <w:r w:rsidRPr="006545E4">
              <w:rPr>
                <w:rFonts w:ascii="Arial" w:hAnsi="Arial" w:cs="Arial"/>
                <w:sz w:val="20"/>
                <w:szCs w:val="20"/>
              </w:rPr>
              <w:t>A Case Study in a Shopping Mall</w:t>
            </w:r>
            <w:r w:rsidRPr="006545E4">
              <w:rPr>
                <w:rFonts w:ascii="Arial" w:hAnsi="Arial" w:cs="Arial"/>
                <w:sz w:val="20"/>
                <w:szCs w:val="20"/>
                <w:lang w:val="en-US"/>
              </w:rPr>
              <w:t>’ by Dogu and Erkip (2000) at</w:t>
            </w:r>
            <w:r w:rsidR="00A34678">
              <w:rPr>
                <w:rFonts w:ascii="Arial" w:hAnsi="Arial" w:cs="Arial"/>
                <w:sz w:val="20"/>
                <w:szCs w:val="20"/>
                <w:lang w:val="en-US"/>
              </w:rPr>
              <w:t>:</w:t>
            </w:r>
            <w:r w:rsidRPr="006545E4">
              <w:rPr>
                <w:rFonts w:ascii="Arial" w:hAnsi="Arial" w:cs="Arial"/>
                <w:sz w:val="20"/>
                <w:szCs w:val="20"/>
                <w:lang w:val="en-US"/>
              </w:rPr>
              <w:t xml:space="preserve"> </w:t>
            </w:r>
            <w:r w:rsidRPr="00AB5380">
              <w:rPr>
                <w:rFonts w:ascii="Arial" w:hAnsi="Arial" w:cs="Arial"/>
                <w:color w:val="4B4B4B"/>
                <w:sz w:val="20"/>
                <w:szCs w:val="20"/>
                <w:u w:val="single"/>
                <w:lang w:val="en-US"/>
              </w:rPr>
              <w:t>https://citeseerx.ist.psu.edu/viewdoc/download?doi=10.1.1.920.208&amp;rep=rep1&amp;type=pdf</w:t>
            </w:r>
          </w:p>
          <w:p w14:paraId="1C6541F5" w14:textId="2C1C7CA2" w:rsidR="009D422A" w:rsidRPr="00AB5380" w:rsidRDefault="007F4C7C" w:rsidP="00AB5380">
            <w:pPr>
              <w:spacing w:before="120"/>
              <w:contextualSpacing/>
              <w:rPr>
                <w:rFonts w:ascii="Arial" w:hAnsi="Arial" w:cs="Arial"/>
                <w:color w:val="4B4B4B"/>
                <w:sz w:val="20"/>
                <w:szCs w:val="20"/>
                <w:lang w:val="en-US"/>
              </w:rPr>
            </w:pPr>
            <w:r w:rsidRPr="007F4C7C">
              <w:rPr>
                <w:rFonts w:ascii="Arial" w:hAnsi="Arial" w:cs="Arial"/>
                <w:b/>
                <w:bCs/>
                <w:sz w:val="20"/>
                <w:szCs w:val="20"/>
                <w:lang w:val="en-US"/>
              </w:rPr>
              <w:t xml:space="preserve">Extension </w:t>
            </w:r>
            <w:r w:rsidR="00960026">
              <w:rPr>
                <w:rFonts w:ascii="Arial" w:hAnsi="Arial" w:cs="Arial"/>
                <w:b/>
                <w:bCs/>
                <w:sz w:val="20"/>
                <w:szCs w:val="20"/>
                <w:lang w:val="en-US"/>
              </w:rPr>
              <w:t>a</w:t>
            </w:r>
            <w:r w:rsidRPr="007F4C7C">
              <w:rPr>
                <w:rFonts w:ascii="Arial" w:hAnsi="Arial" w:cs="Arial"/>
                <w:b/>
                <w:bCs/>
                <w:sz w:val="20"/>
                <w:szCs w:val="20"/>
                <w:lang w:val="en-US"/>
              </w:rPr>
              <w:t>ctivity (optional):</w:t>
            </w:r>
            <w:r>
              <w:rPr>
                <w:rFonts w:ascii="Arial" w:hAnsi="Arial" w:cs="Arial"/>
                <w:sz w:val="20"/>
                <w:szCs w:val="20"/>
                <w:lang w:val="en-US"/>
              </w:rPr>
              <w:t xml:space="preserve"> </w:t>
            </w:r>
            <w:r w:rsidR="00AB5380">
              <w:rPr>
                <w:rFonts w:ascii="Arial" w:hAnsi="Arial" w:cs="Arial"/>
                <w:sz w:val="20"/>
                <w:szCs w:val="20"/>
                <w:lang w:val="en-US"/>
              </w:rPr>
              <w:t>a</w:t>
            </w:r>
            <w:r w:rsidR="005260C6">
              <w:rPr>
                <w:rFonts w:ascii="Arial" w:hAnsi="Arial" w:cs="Arial"/>
                <w:sz w:val="20"/>
                <w:szCs w:val="20"/>
                <w:lang w:val="en-US"/>
              </w:rPr>
              <w:t xml:space="preserve">n alternative </w:t>
            </w:r>
            <w:r w:rsidR="009D422A" w:rsidRPr="006545E4">
              <w:rPr>
                <w:rFonts w:ascii="Arial" w:hAnsi="Arial" w:cs="Arial"/>
                <w:sz w:val="20"/>
                <w:szCs w:val="20"/>
                <w:lang w:val="en-US"/>
              </w:rPr>
              <w:t>field study</w:t>
            </w:r>
            <w:r w:rsidR="005260C6">
              <w:rPr>
                <w:rFonts w:ascii="Arial" w:hAnsi="Arial" w:cs="Arial"/>
                <w:sz w:val="20"/>
                <w:szCs w:val="20"/>
                <w:lang w:val="en-US"/>
              </w:rPr>
              <w:t xml:space="preserve"> </w:t>
            </w:r>
            <w:r w:rsidR="009D422A" w:rsidRPr="006545E4">
              <w:rPr>
                <w:rFonts w:ascii="Arial" w:hAnsi="Arial" w:cs="Arial"/>
                <w:sz w:val="20"/>
                <w:szCs w:val="20"/>
                <w:lang w:val="en-US"/>
              </w:rPr>
              <w:t>can be accessed</w:t>
            </w:r>
            <w:r w:rsidR="00AA7240">
              <w:rPr>
                <w:rFonts w:ascii="Arial" w:hAnsi="Arial" w:cs="Arial"/>
                <w:sz w:val="20"/>
                <w:szCs w:val="20"/>
                <w:lang w:val="en-US"/>
              </w:rPr>
              <w:t xml:space="preserve"> </w:t>
            </w:r>
            <w:r w:rsidR="005260C6">
              <w:rPr>
                <w:rFonts w:ascii="Arial" w:hAnsi="Arial" w:cs="Arial"/>
                <w:sz w:val="20"/>
                <w:szCs w:val="20"/>
                <w:lang w:val="en-US"/>
              </w:rPr>
              <w:t xml:space="preserve">at: </w:t>
            </w:r>
            <w:hyperlink r:id="rId307" w:history="1">
              <w:r w:rsidR="005260C6" w:rsidRPr="00AB5380">
                <w:rPr>
                  <w:rStyle w:val="Hyperlink"/>
                  <w:rFonts w:ascii="Arial" w:hAnsi="Arial" w:cs="Arial"/>
                  <w:color w:val="4B4B4B"/>
                  <w:sz w:val="20"/>
                  <w:szCs w:val="20"/>
                  <w:lang w:val="en-US"/>
                </w:rPr>
                <w:t>www.academia.edu/15528432/Lost_in_a_mall_the_effects_of_gender_familiarity_with_the_shopping_mall_and_the_shopping_values_on_shoppers_wayfinding_processes</w:t>
              </w:r>
            </w:hyperlink>
          </w:p>
          <w:p w14:paraId="5F42D4B9" w14:textId="2A833806" w:rsidR="009D422A" w:rsidRPr="006545E4" w:rsidRDefault="0037774F" w:rsidP="00AB5380">
            <w:pPr>
              <w:spacing w:before="120" w:after="120"/>
              <w:rPr>
                <w:rFonts w:ascii="Arial" w:hAnsi="Arial" w:cs="Arial"/>
                <w:sz w:val="20"/>
                <w:szCs w:val="20"/>
                <w:lang w:val="en-US"/>
              </w:rPr>
            </w:pPr>
            <w:r>
              <w:rPr>
                <w:rFonts w:ascii="Arial" w:hAnsi="Arial" w:cs="Arial"/>
                <w:sz w:val="20"/>
                <w:szCs w:val="20"/>
                <w:lang w:val="en-US"/>
              </w:rPr>
              <w:t>Capture</w:t>
            </w:r>
            <w:r w:rsidR="009D422A" w:rsidRPr="006545E4">
              <w:rPr>
                <w:rFonts w:ascii="Arial" w:hAnsi="Arial" w:cs="Arial"/>
                <w:sz w:val="20"/>
                <w:szCs w:val="20"/>
                <w:lang w:val="en-US"/>
              </w:rPr>
              <w:t xml:space="preserve"> the key elements, namely, Aim; Sample; Method; Results; Conclusion into their notes for future reference as appropriate.</w:t>
            </w:r>
          </w:p>
          <w:p w14:paraId="4DB42C5B" w14:textId="53225E3F" w:rsidR="009D422A" w:rsidRPr="006545E4" w:rsidRDefault="009D422A" w:rsidP="00AB5380">
            <w:pPr>
              <w:spacing w:before="120" w:after="120"/>
              <w:rPr>
                <w:rFonts w:ascii="Arial" w:hAnsi="Arial" w:cs="Arial"/>
                <w:sz w:val="20"/>
                <w:szCs w:val="20"/>
              </w:rPr>
            </w:pPr>
            <w:r w:rsidRPr="006545E4">
              <w:rPr>
                <w:rFonts w:ascii="Arial" w:hAnsi="Arial" w:cs="Arial"/>
                <w:b/>
                <w:bCs/>
                <w:sz w:val="20"/>
                <w:szCs w:val="20"/>
                <w:lang w:val="en-US"/>
              </w:rPr>
              <w:t xml:space="preserve">Extension </w:t>
            </w:r>
            <w:r w:rsidR="00ED6BEF"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AB5380">
              <w:rPr>
                <w:rFonts w:ascii="Arial" w:hAnsi="Arial" w:cs="Arial"/>
                <w:sz w:val="20"/>
                <w:szCs w:val="20"/>
                <w:lang w:val="en-US"/>
              </w:rPr>
              <w:t>e</w:t>
            </w:r>
            <w:r w:rsidRPr="006545E4">
              <w:rPr>
                <w:rFonts w:ascii="Arial" w:hAnsi="Arial" w:cs="Arial"/>
                <w:sz w:val="20"/>
                <w:szCs w:val="20"/>
                <w:lang w:val="en-US"/>
              </w:rPr>
              <w:t xml:space="preserve">nsure learners are able to identify aspects relating to </w:t>
            </w:r>
            <w:r w:rsidRPr="006545E4">
              <w:rPr>
                <w:rFonts w:ascii="Arial" w:hAnsi="Arial" w:cs="Arial"/>
                <w:sz w:val="20"/>
                <w:szCs w:val="20"/>
              </w:rPr>
              <w:t xml:space="preserve">application </w:t>
            </w:r>
            <w:r w:rsidRPr="006545E4">
              <w:rPr>
                <w:rFonts w:ascii="Arial" w:hAnsi="Arial" w:cs="Arial"/>
                <w:sz w:val="20"/>
                <w:szCs w:val="20"/>
                <w:lang w:val="en-US"/>
              </w:rPr>
              <w:t xml:space="preserve">of the findings </w:t>
            </w:r>
            <w:r w:rsidRPr="006545E4">
              <w:rPr>
                <w:rFonts w:ascii="Arial" w:hAnsi="Arial" w:cs="Arial"/>
                <w:sz w:val="20"/>
                <w:szCs w:val="20"/>
              </w:rPr>
              <w:t>to everyday life, field experiments, reductionism versus holism, idiographic versus nomothetic, questionnaires, generalisations from findings</w:t>
            </w:r>
            <w:r w:rsidRPr="006545E4">
              <w:rPr>
                <w:rFonts w:ascii="Arial" w:hAnsi="Arial" w:cs="Arial"/>
                <w:sz w:val="20"/>
                <w:szCs w:val="20"/>
                <w:lang w:val="en-US"/>
              </w:rPr>
              <w:t xml:space="preserve"> and</w:t>
            </w:r>
            <w:r w:rsidRPr="006545E4">
              <w:rPr>
                <w:rFonts w:ascii="Arial" w:hAnsi="Arial" w:cs="Arial"/>
                <w:sz w:val="20"/>
                <w:szCs w:val="20"/>
              </w:rPr>
              <w:t xml:space="preserve"> reliability.</w:t>
            </w:r>
          </w:p>
          <w:p w14:paraId="3FCF42B5" w14:textId="408B3EE6" w:rsidR="009D422A" w:rsidRPr="006545E4" w:rsidRDefault="009D422A" w:rsidP="00AB5380">
            <w:pPr>
              <w:spacing w:before="120" w:after="120"/>
              <w:rPr>
                <w:rFonts w:ascii="Arial" w:hAnsi="Arial" w:cs="Arial"/>
                <w:sz w:val="20"/>
                <w:szCs w:val="20"/>
                <w:lang w:val="en-US"/>
              </w:rPr>
            </w:pPr>
            <w:r w:rsidRPr="006545E4">
              <w:rPr>
                <w:rFonts w:ascii="Arial" w:hAnsi="Arial" w:cs="Arial"/>
                <w:sz w:val="20"/>
                <w:szCs w:val="20"/>
                <w:lang w:val="en-US"/>
              </w:rPr>
              <w:t>Lea</w:t>
            </w:r>
            <w:r w:rsidR="00726989">
              <w:rPr>
                <w:rFonts w:ascii="Arial" w:hAnsi="Arial" w:cs="Arial"/>
                <w:sz w:val="20"/>
                <w:szCs w:val="20"/>
                <w:lang w:val="en-US"/>
              </w:rPr>
              <w:t>r</w:t>
            </w:r>
            <w:r w:rsidRPr="006545E4">
              <w:rPr>
                <w:rFonts w:ascii="Arial" w:hAnsi="Arial" w:cs="Arial"/>
                <w:sz w:val="20"/>
                <w:szCs w:val="20"/>
                <w:lang w:val="en-US"/>
              </w:rPr>
              <w:t xml:space="preserve">ners can look up the multitude of research into individual differences concerning cognitive maps and wayfinding available on the internet and share and discuss findings in class. </w:t>
            </w:r>
            <w:r w:rsidR="004711CF" w:rsidRPr="006545E4">
              <w:rPr>
                <w:rFonts w:ascii="Arial" w:hAnsi="Arial" w:cs="Arial"/>
                <w:b/>
                <w:bCs/>
                <w:sz w:val="20"/>
                <w:szCs w:val="20"/>
                <w:lang w:val="en-US"/>
              </w:rPr>
              <w:t>(I)</w:t>
            </w:r>
          </w:p>
          <w:p w14:paraId="40FD37F2" w14:textId="21BB0C33" w:rsidR="009D422A" w:rsidRPr="006545E4" w:rsidRDefault="009D422A" w:rsidP="00AB5380">
            <w:pPr>
              <w:spacing w:before="120" w:after="120"/>
              <w:rPr>
                <w:rFonts w:ascii="Arial" w:hAnsi="Arial" w:cs="Arial"/>
                <w:color w:val="000000" w:themeColor="text1"/>
                <w:sz w:val="20"/>
                <w:szCs w:val="20"/>
              </w:rPr>
            </w:pPr>
            <w:r w:rsidRPr="006545E4">
              <w:rPr>
                <w:rFonts w:ascii="Arial" w:hAnsi="Arial" w:cs="Arial"/>
                <w:b/>
                <w:bCs/>
                <w:color w:val="000000" w:themeColor="text1"/>
                <w:sz w:val="20"/>
                <w:szCs w:val="20"/>
              </w:rPr>
              <w:t xml:space="preserve">Extension </w:t>
            </w:r>
            <w:r w:rsidR="00ED6BEF" w:rsidRPr="006545E4">
              <w:rPr>
                <w:rFonts w:ascii="Arial" w:hAnsi="Arial" w:cs="Arial"/>
                <w:b/>
                <w:bCs/>
                <w:color w:val="000000" w:themeColor="text1"/>
                <w:sz w:val="20"/>
                <w:szCs w:val="20"/>
              </w:rPr>
              <w:t>a</w:t>
            </w:r>
            <w:r w:rsidRPr="006545E4">
              <w:rPr>
                <w:rFonts w:ascii="Arial" w:hAnsi="Arial" w:cs="Arial"/>
                <w:b/>
                <w:bCs/>
                <w:color w:val="000000" w:themeColor="text1"/>
                <w:sz w:val="20"/>
                <w:szCs w:val="20"/>
              </w:rPr>
              <w:t>ctivity:</w:t>
            </w:r>
            <w:r w:rsidRPr="006545E4">
              <w:rPr>
                <w:rFonts w:ascii="Arial" w:hAnsi="Arial" w:cs="Arial"/>
                <w:color w:val="000000" w:themeColor="text1"/>
                <w:sz w:val="20"/>
                <w:szCs w:val="20"/>
              </w:rPr>
              <w:t xml:space="preserve"> </w:t>
            </w:r>
            <w:r w:rsidR="00AB5380">
              <w:rPr>
                <w:rFonts w:ascii="Arial" w:hAnsi="Arial" w:cs="Arial"/>
                <w:color w:val="000000" w:themeColor="text1"/>
                <w:sz w:val="20"/>
                <w:szCs w:val="20"/>
              </w:rPr>
              <w:t>r</w:t>
            </w:r>
            <w:r w:rsidRPr="006545E4">
              <w:rPr>
                <w:rFonts w:ascii="Arial" w:hAnsi="Arial" w:cs="Arial"/>
                <w:color w:val="000000" w:themeColor="text1"/>
                <w:sz w:val="20"/>
                <w:szCs w:val="20"/>
              </w:rPr>
              <w:t xml:space="preserve">eturn learners to the methods they suggested in the previous </w:t>
            </w:r>
            <w:r w:rsidR="00B51408">
              <w:rPr>
                <w:rFonts w:ascii="Arial" w:hAnsi="Arial" w:cs="Arial"/>
                <w:color w:val="000000" w:themeColor="text1"/>
                <w:sz w:val="20"/>
                <w:szCs w:val="20"/>
              </w:rPr>
              <w:t>activity</w:t>
            </w:r>
            <w:r w:rsidRPr="006545E4">
              <w:rPr>
                <w:rFonts w:ascii="Arial" w:hAnsi="Arial" w:cs="Arial"/>
                <w:color w:val="000000" w:themeColor="text1"/>
                <w:sz w:val="20"/>
                <w:szCs w:val="20"/>
              </w:rPr>
              <w:t xml:space="preserve"> about investigating wayfinding in shopping malls and ask them to consider (TPS) the use of technical equipment such as video or tracking systems and the appropriate strengths and weaknesses for such an investigation. Share ideas.</w:t>
            </w:r>
          </w:p>
          <w:p w14:paraId="478C77DB" w14:textId="65B922CE" w:rsidR="009D422A" w:rsidRPr="006545E4" w:rsidRDefault="009D422A" w:rsidP="00AB5380">
            <w:pPr>
              <w:spacing w:before="120" w:after="120"/>
              <w:rPr>
                <w:rFonts w:ascii="Arial" w:hAnsi="Arial" w:cs="Arial"/>
                <w:color w:val="000000" w:themeColor="text1"/>
                <w:sz w:val="20"/>
                <w:szCs w:val="20"/>
              </w:rPr>
            </w:pPr>
            <w:r w:rsidRPr="006545E4">
              <w:rPr>
                <w:rFonts w:ascii="Arial" w:hAnsi="Arial" w:cs="Arial"/>
                <w:b/>
                <w:bCs/>
                <w:color w:val="000000" w:themeColor="text1"/>
                <w:sz w:val="20"/>
                <w:szCs w:val="20"/>
              </w:rPr>
              <w:t xml:space="preserve">Extension </w:t>
            </w:r>
            <w:r w:rsidR="004639C6" w:rsidRPr="006545E4">
              <w:rPr>
                <w:rFonts w:ascii="Arial" w:hAnsi="Arial" w:cs="Arial"/>
                <w:b/>
                <w:bCs/>
                <w:color w:val="000000" w:themeColor="text1"/>
                <w:sz w:val="20"/>
                <w:szCs w:val="20"/>
              </w:rPr>
              <w:t>a</w:t>
            </w:r>
            <w:r w:rsidRPr="006545E4">
              <w:rPr>
                <w:rFonts w:ascii="Arial" w:hAnsi="Arial" w:cs="Arial"/>
                <w:b/>
                <w:bCs/>
                <w:color w:val="000000" w:themeColor="text1"/>
                <w:sz w:val="20"/>
                <w:szCs w:val="20"/>
              </w:rPr>
              <w:t>ctivity:</w:t>
            </w:r>
            <w:r w:rsidRPr="006545E4">
              <w:rPr>
                <w:rFonts w:ascii="Arial" w:hAnsi="Arial" w:cs="Arial"/>
                <w:color w:val="000000" w:themeColor="text1"/>
                <w:sz w:val="20"/>
                <w:szCs w:val="20"/>
              </w:rPr>
              <w:t xml:space="preserve"> </w:t>
            </w:r>
            <w:r w:rsidR="00B51408">
              <w:rPr>
                <w:rFonts w:ascii="Arial" w:hAnsi="Arial" w:cs="Arial"/>
                <w:color w:val="000000" w:themeColor="text1"/>
                <w:sz w:val="20"/>
                <w:szCs w:val="20"/>
              </w:rPr>
              <w:t>l</w:t>
            </w:r>
            <w:r w:rsidR="004639C6" w:rsidRPr="006545E4">
              <w:rPr>
                <w:rFonts w:ascii="Arial" w:hAnsi="Arial" w:cs="Arial"/>
                <w:color w:val="000000" w:themeColor="text1"/>
                <w:sz w:val="20"/>
                <w:szCs w:val="20"/>
              </w:rPr>
              <w:t>earners</w:t>
            </w:r>
            <w:r w:rsidRPr="006545E4">
              <w:rPr>
                <w:rFonts w:ascii="Arial" w:hAnsi="Arial" w:cs="Arial"/>
                <w:color w:val="000000" w:themeColor="text1"/>
                <w:sz w:val="20"/>
                <w:szCs w:val="20"/>
              </w:rPr>
              <w:t xml:space="preserve"> create a set of ‘shopping scenarios’ (for example, </w:t>
            </w:r>
            <w:r w:rsidR="00DB0DD5">
              <w:rPr>
                <w:rFonts w:ascii="Arial" w:hAnsi="Arial" w:cs="Arial"/>
                <w:color w:val="000000" w:themeColor="text1"/>
                <w:sz w:val="20"/>
                <w:szCs w:val="20"/>
              </w:rPr>
              <w:t>a learner</w:t>
            </w:r>
            <w:r w:rsidRPr="006545E4">
              <w:rPr>
                <w:rFonts w:ascii="Arial" w:hAnsi="Arial" w:cs="Arial"/>
                <w:color w:val="000000" w:themeColor="text1"/>
                <w:sz w:val="20"/>
                <w:szCs w:val="20"/>
              </w:rPr>
              <w:t xml:space="preserve"> popping in for a loaf of bread on the way home; a young couple out for the weekly groceries shop; a parent taking their family shopping before the beginning of school term</w:t>
            </w:r>
            <w:r w:rsidR="004639C6" w:rsidRPr="006545E4">
              <w:rPr>
                <w:rFonts w:ascii="Arial" w:hAnsi="Arial" w:cs="Arial"/>
                <w:color w:val="000000" w:themeColor="text1"/>
                <w:sz w:val="20"/>
                <w:szCs w:val="20"/>
              </w:rPr>
              <w:t xml:space="preserve">, </w:t>
            </w:r>
            <w:r w:rsidRPr="006545E4">
              <w:rPr>
                <w:rFonts w:ascii="Arial" w:hAnsi="Arial" w:cs="Arial"/>
                <w:color w:val="000000" w:themeColor="text1"/>
                <w:sz w:val="20"/>
                <w:szCs w:val="20"/>
              </w:rPr>
              <w:t>etc.) and capture as many as possible.</w:t>
            </w:r>
          </w:p>
          <w:p w14:paraId="72DEDB28" w14:textId="1DEF9534" w:rsidR="009D422A" w:rsidRPr="006545E4" w:rsidRDefault="009D422A" w:rsidP="00AB5380">
            <w:pPr>
              <w:spacing w:before="120" w:after="120"/>
              <w:rPr>
                <w:rFonts w:ascii="Arial" w:hAnsi="Arial" w:cs="Arial"/>
                <w:color w:val="000000" w:themeColor="text1"/>
                <w:sz w:val="20"/>
                <w:szCs w:val="20"/>
              </w:rPr>
            </w:pPr>
            <w:r w:rsidRPr="006545E4">
              <w:rPr>
                <w:rFonts w:ascii="Arial" w:hAnsi="Arial" w:cs="Arial"/>
                <w:b/>
                <w:bCs/>
                <w:color w:val="000000" w:themeColor="text1"/>
                <w:sz w:val="20"/>
                <w:szCs w:val="20"/>
              </w:rPr>
              <w:t xml:space="preserve">Extension </w:t>
            </w:r>
            <w:r w:rsidR="004639C6" w:rsidRPr="006545E4">
              <w:rPr>
                <w:rFonts w:ascii="Arial" w:hAnsi="Arial" w:cs="Arial"/>
                <w:b/>
                <w:bCs/>
                <w:color w:val="000000" w:themeColor="text1"/>
                <w:sz w:val="20"/>
                <w:szCs w:val="20"/>
              </w:rPr>
              <w:t>a</w:t>
            </w:r>
            <w:r w:rsidRPr="006545E4">
              <w:rPr>
                <w:rFonts w:ascii="Arial" w:hAnsi="Arial" w:cs="Arial"/>
                <w:b/>
                <w:bCs/>
                <w:color w:val="000000" w:themeColor="text1"/>
                <w:sz w:val="20"/>
                <w:szCs w:val="20"/>
              </w:rPr>
              <w:t>ctivity:</w:t>
            </w:r>
            <w:r w:rsidRPr="006545E4">
              <w:rPr>
                <w:rFonts w:ascii="Arial" w:hAnsi="Arial" w:cs="Arial"/>
                <w:color w:val="000000" w:themeColor="text1"/>
                <w:sz w:val="20"/>
                <w:szCs w:val="20"/>
              </w:rPr>
              <w:t xml:space="preserve"> </w:t>
            </w:r>
            <w:r w:rsidR="00B51408">
              <w:rPr>
                <w:rFonts w:ascii="Arial" w:hAnsi="Arial" w:cs="Arial"/>
                <w:color w:val="000000" w:themeColor="text1"/>
                <w:sz w:val="20"/>
                <w:szCs w:val="20"/>
              </w:rPr>
              <w:t>l</w:t>
            </w:r>
            <w:r w:rsidRPr="006545E4">
              <w:rPr>
                <w:rFonts w:ascii="Arial" w:hAnsi="Arial" w:cs="Arial"/>
                <w:color w:val="000000" w:themeColor="text1"/>
                <w:sz w:val="20"/>
                <w:szCs w:val="20"/>
              </w:rPr>
              <w:t xml:space="preserve">earners </w:t>
            </w:r>
            <w:r w:rsidR="00925ACC">
              <w:rPr>
                <w:rFonts w:ascii="Arial" w:hAnsi="Arial" w:cs="Arial"/>
                <w:color w:val="000000" w:themeColor="text1"/>
                <w:sz w:val="20"/>
                <w:szCs w:val="20"/>
              </w:rPr>
              <w:t xml:space="preserve">discuss </w:t>
            </w:r>
            <w:r w:rsidRPr="006545E4">
              <w:rPr>
                <w:rFonts w:ascii="Arial" w:hAnsi="Arial" w:cs="Arial"/>
                <w:color w:val="000000" w:themeColor="text1"/>
                <w:sz w:val="20"/>
                <w:szCs w:val="20"/>
              </w:rPr>
              <w:t>how these different consumers might navigate their way around the shopping mall and what factors or decisions would contribute to the routes they chose and why.</w:t>
            </w:r>
          </w:p>
          <w:p w14:paraId="5DC8B55C" w14:textId="4CB4E0DE" w:rsidR="009D422A" w:rsidRPr="006545E4" w:rsidRDefault="009D422A" w:rsidP="00B51408">
            <w:pPr>
              <w:spacing w:before="120" w:after="120"/>
              <w:rPr>
                <w:rFonts w:ascii="Arial" w:hAnsi="Arial" w:cs="Arial"/>
                <w:sz w:val="20"/>
                <w:szCs w:val="20"/>
                <w:lang w:val="en-US"/>
              </w:rPr>
            </w:pPr>
            <w:r w:rsidRPr="006545E4">
              <w:rPr>
                <w:rFonts w:ascii="Arial" w:hAnsi="Arial" w:cs="Arial"/>
                <w:sz w:val="20"/>
                <w:szCs w:val="20"/>
              </w:rPr>
              <w:t>Share the key ‘types’ from the Gil et al (2009) study, namely, specialist, native, tourist, explorer, raider</w:t>
            </w:r>
            <w:r w:rsidRPr="006545E4">
              <w:rPr>
                <w:rFonts w:ascii="Arial" w:hAnsi="Arial" w:cs="Arial"/>
                <w:sz w:val="20"/>
                <w:szCs w:val="20"/>
                <w:lang w:val="en-US"/>
              </w:rPr>
              <w:t xml:space="preserve"> and ask learners to try and match the label with the closest shopping scenario they have considered.</w:t>
            </w:r>
          </w:p>
          <w:p w14:paraId="4483409F" w14:textId="01A51E28" w:rsidR="009D422A" w:rsidRPr="006545E4" w:rsidRDefault="009D422A" w:rsidP="00B51408">
            <w:pPr>
              <w:spacing w:before="120" w:after="120"/>
              <w:rPr>
                <w:rFonts w:ascii="Arial" w:hAnsi="Arial" w:cs="Arial"/>
                <w:sz w:val="20"/>
                <w:szCs w:val="20"/>
                <w:lang w:val="en-US"/>
              </w:rPr>
            </w:pPr>
            <w:r w:rsidRPr="006545E4">
              <w:rPr>
                <w:rFonts w:ascii="Arial" w:hAnsi="Arial" w:cs="Arial"/>
                <w:sz w:val="20"/>
                <w:szCs w:val="20"/>
                <w:lang w:val="en-US"/>
              </w:rPr>
              <w:t xml:space="preserve">Share the </w:t>
            </w:r>
            <w:r w:rsidRPr="006545E4">
              <w:rPr>
                <w:rFonts w:ascii="Arial" w:hAnsi="Arial" w:cs="Arial"/>
                <w:sz w:val="20"/>
                <w:szCs w:val="20"/>
              </w:rPr>
              <w:t>Gil et al (2009) study</w:t>
            </w:r>
            <w:r w:rsidRPr="006545E4">
              <w:rPr>
                <w:rFonts w:ascii="Arial" w:hAnsi="Arial" w:cs="Arial"/>
                <w:sz w:val="20"/>
                <w:szCs w:val="20"/>
                <w:lang w:val="en-US"/>
              </w:rPr>
              <w:t xml:space="preserve"> with learners which can be accessed</w:t>
            </w:r>
            <w:r w:rsidR="00A34678">
              <w:rPr>
                <w:rFonts w:ascii="Arial" w:hAnsi="Arial" w:cs="Arial"/>
                <w:sz w:val="20"/>
                <w:szCs w:val="20"/>
                <w:lang w:val="en-US"/>
              </w:rPr>
              <w:t>:</w:t>
            </w:r>
            <w:r w:rsidRPr="006545E4">
              <w:rPr>
                <w:rFonts w:ascii="Arial" w:hAnsi="Arial" w:cs="Arial"/>
                <w:sz w:val="20"/>
                <w:szCs w:val="20"/>
                <w:lang w:val="en-US"/>
              </w:rPr>
              <w:t xml:space="preserve"> </w:t>
            </w:r>
            <w:hyperlink r:id="rId308" w:history="1">
              <w:r w:rsidRPr="00B51408">
                <w:rPr>
                  <w:rFonts w:ascii="Arial" w:hAnsi="Arial" w:cs="Arial"/>
                  <w:color w:val="4B4B4B"/>
                  <w:sz w:val="20"/>
                  <w:szCs w:val="20"/>
                  <w:u w:val="single"/>
                  <w:lang w:val="en-US"/>
                </w:rPr>
                <w:t>https://discovery.ucl.ac.uk/id/eprint/1399218/1/036_Gil_Tobari_Maia_Rose_Penn.pdf</w:t>
              </w:r>
            </w:hyperlink>
            <w:r w:rsidRPr="006545E4">
              <w:rPr>
                <w:rFonts w:ascii="Arial" w:hAnsi="Arial" w:cs="Arial"/>
                <w:sz w:val="20"/>
                <w:szCs w:val="20"/>
                <w:lang w:val="en-US"/>
              </w:rPr>
              <w:t xml:space="preserve"> or </w:t>
            </w:r>
            <w:hyperlink r:id="rId309" w:history="1">
              <w:r w:rsidRPr="00B51408">
                <w:rPr>
                  <w:rFonts w:ascii="Arial" w:hAnsi="Arial" w:cs="Arial"/>
                  <w:color w:val="4B4B4B"/>
                  <w:sz w:val="20"/>
                  <w:szCs w:val="20"/>
                  <w:u w:val="single"/>
                  <w:lang w:val="en-US"/>
                </w:rPr>
                <w:t>https://drive.google.com/file/d/1xFKr75T49SE5QuG6w84pIA-86yQS4T21/view</w:t>
              </w:r>
            </w:hyperlink>
          </w:p>
          <w:p w14:paraId="5BA2B0E8" w14:textId="36143573" w:rsidR="009D422A" w:rsidRPr="006545E4" w:rsidRDefault="00BD1F19" w:rsidP="00B51408">
            <w:pPr>
              <w:spacing w:before="120"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lang w:val="en-US"/>
              </w:rPr>
              <w:t xml:space="preserve">earners list the </w:t>
            </w:r>
            <w:r w:rsidR="00684F92">
              <w:rPr>
                <w:rFonts w:ascii="Arial" w:hAnsi="Arial" w:cs="Arial"/>
                <w:sz w:val="20"/>
                <w:szCs w:val="20"/>
                <w:lang w:val="en-US"/>
              </w:rPr>
              <w:t>three</w:t>
            </w:r>
            <w:r w:rsidR="009D422A" w:rsidRPr="006545E4">
              <w:rPr>
                <w:rFonts w:ascii="Arial" w:hAnsi="Arial" w:cs="Arial"/>
                <w:sz w:val="20"/>
                <w:szCs w:val="20"/>
                <w:lang w:val="en-US"/>
              </w:rPr>
              <w:t xml:space="preserve"> research questions asked, record the aim; sample; ethics; data collection tools; respectively and then to notes the results; how the data was analysed and the types of trip and clusters (and descriptions) found.</w:t>
            </w:r>
          </w:p>
          <w:p w14:paraId="6EF36519" w14:textId="58A96C3C" w:rsidR="009D422A" w:rsidRPr="006545E4" w:rsidRDefault="009D422A" w:rsidP="00B51408">
            <w:pPr>
              <w:spacing w:before="120" w:after="120"/>
              <w:rPr>
                <w:rFonts w:ascii="Arial" w:hAnsi="Arial" w:cs="Arial"/>
                <w:sz w:val="20"/>
                <w:szCs w:val="20"/>
                <w:lang w:val="en-US"/>
              </w:rPr>
            </w:pPr>
            <w:r w:rsidRPr="006545E4">
              <w:rPr>
                <w:rFonts w:ascii="Arial" w:hAnsi="Arial" w:cs="Arial"/>
                <w:b/>
                <w:bCs/>
                <w:color w:val="000000" w:themeColor="text1"/>
                <w:sz w:val="20"/>
                <w:szCs w:val="20"/>
              </w:rPr>
              <w:lastRenderedPageBreak/>
              <w:t xml:space="preserve">Extension </w:t>
            </w:r>
            <w:r w:rsidR="00973E3C" w:rsidRPr="006545E4">
              <w:rPr>
                <w:rFonts w:ascii="Arial" w:hAnsi="Arial" w:cs="Arial"/>
                <w:b/>
                <w:bCs/>
                <w:color w:val="000000" w:themeColor="text1"/>
                <w:sz w:val="20"/>
                <w:szCs w:val="20"/>
              </w:rPr>
              <w:t>a</w:t>
            </w:r>
            <w:r w:rsidRPr="006545E4">
              <w:rPr>
                <w:rFonts w:ascii="Arial" w:hAnsi="Arial" w:cs="Arial"/>
                <w:b/>
                <w:bCs/>
                <w:color w:val="000000" w:themeColor="text1"/>
                <w:sz w:val="20"/>
                <w:szCs w:val="20"/>
              </w:rPr>
              <w:t>ctivity:</w:t>
            </w:r>
            <w:r w:rsidRPr="006545E4">
              <w:rPr>
                <w:rFonts w:ascii="Arial" w:hAnsi="Arial" w:cs="Arial"/>
                <w:color w:val="000000" w:themeColor="text1"/>
                <w:sz w:val="20"/>
                <w:szCs w:val="20"/>
              </w:rPr>
              <w:t xml:space="preserve"> </w:t>
            </w:r>
            <w:r w:rsidR="00B51408">
              <w:rPr>
                <w:rFonts w:ascii="Arial" w:hAnsi="Arial" w:cs="Arial"/>
                <w:sz w:val="20"/>
                <w:szCs w:val="20"/>
                <w:lang w:val="en-US"/>
              </w:rPr>
              <w:t>e</w:t>
            </w:r>
            <w:r w:rsidRPr="006545E4">
              <w:rPr>
                <w:rFonts w:ascii="Arial" w:hAnsi="Arial" w:cs="Arial"/>
                <w:sz w:val="20"/>
                <w:szCs w:val="20"/>
                <w:lang w:val="en-US"/>
              </w:rPr>
              <w:t>xplain why the researchers did NOT find the ‘types of trips’ useful as they were too dependent upon the layout of the specific shops and considered the spatial behaviour patterns and identified clusters based on type of shopper instead.</w:t>
            </w:r>
          </w:p>
          <w:p w14:paraId="15A2B8BC" w14:textId="1209BDBF" w:rsidR="009D422A" w:rsidRPr="006545E4" w:rsidRDefault="00973E3C" w:rsidP="00B51408">
            <w:pPr>
              <w:spacing w:before="120" w:after="120"/>
              <w:rPr>
                <w:rFonts w:ascii="Arial" w:hAnsi="Arial" w:cs="Arial"/>
                <w:sz w:val="20"/>
                <w:szCs w:val="20"/>
                <w:lang w:val="en-US"/>
              </w:rPr>
            </w:pPr>
            <w:r w:rsidRPr="006545E4">
              <w:rPr>
                <w:rFonts w:ascii="Arial" w:hAnsi="Arial" w:cs="Arial"/>
                <w:sz w:val="20"/>
                <w:szCs w:val="20"/>
                <w:lang w:val="en-US"/>
              </w:rPr>
              <w:t>Learners</w:t>
            </w:r>
            <w:r w:rsidR="009D422A" w:rsidRPr="006545E4">
              <w:rPr>
                <w:rFonts w:ascii="Arial" w:hAnsi="Arial" w:cs="Arial"/>
                <w:sz w:val="20"/>
                <w:szCs w:val="20"/>
                <w:lang w:val="en-US"/>
              </w:rPr>
              <w:t xml:space="preserve"> self-assess their predictions regarding their matches of shopping scenarios with the clusters they identified. </w:t>
            </w:r>
            <w:r w:rsidR="001017AD">
              <w:rPr>
                <w:rFonts w:ascii="Arial" w:hAnsi="Arial" w:cs="Arial"/>
                <w:sz w:val="20"/>
                <w:szCs w:val="20"/>
                <w:lang w:val="en-US"/>
              </w:rPr>
              <w:t>L</w:t>
            </w:r>
            <w:r w:rsidR="009D422A" w:rsidRPr="006545E4">
              <w:rPr>
                <w:rFonts w:ascii="Arial" w:hAnsi="Arial" w:cs="Arial"/>
                <w:sz w:val="20"/>
                <w:szCs w:val="20"/>
                <w:lang w:val="en-US"/>
              </w:rPr>
              <w:t xml:space="preserve">earners create their own ‘approximate’ diagrams in their notes reflecting the spatial patterns identified with the type of shopper. </w:t>
            </w:r>
            <w:r w:rsidR="004711CF" w:rsidRPr="006545E4">
              <w:rPr>
                <w:rFonts w:ascii="Arial" w:hAnsi="Arial" w:cs="Arial"/>
                <w:b/>
                <w:bCs/>
                <w:sz w:val="20"/>
                <w:szCs w:val="20"/>
                <w:lang w:val="en-US"/>
              </w:rPr>
              <w:t>(F)</w:t>
            </w:r>
          </w:p>
          <w:p w14:paraId="73D434C7" w14:textId="570DDB73" w:rsidR="009D422A" w:rsidRPr="009D422A" w:rsidRDefault="000673D9" w:rsidP="00B51408">
            <w:pPr>
              <w:spacing w:before="120" w:after="120"/>
              <w:rPr>
                <w:rFonts w:ascii="Arial" w:hAnsi="Arial" w:cs="Arial"/>
                <w:sz w:val="20"/>
                <w:szCs w:val="20"/>
                <w:lang w:val="en-US"/>
              </w:rPr>
            </w:pPr>
            <w:r>
              <w:rPr>
                <w:rFonts w:ascii="Arial" w:hAnsi="Arial" w:cs="Arial"/>
                <w:sz w:val="20"/>
                <w:szCs w:val="20"/>
                <w:lang w:val="en-US"/>
              </w:rPr>
              <w:t>L</w:t>
            </w:r>
            <w:r w:rsidR="009D422A" w:rsidRPr="009D422A">
              <w:rPr>
                <w:rFonts w:ascii="Arial" w:hAnsi="Arial" w:cs="Arial"/>
                <w:sz w:val="20"/>
                <w:szCs w:val="20"/>
                <w:lang w:val="en-US"/>
              </w:rPr>
              <w:t xml:space="preserve">earners create a table and record two or three characteristics of each type of shopper for future reference. </w:t>
            </w:r>
            <w:r w:rsidR="004711CF" w:rsidRPr="009D422A">
              <w:rPr>
                <w:rFonts w:ascii="Arial" w:hAnsi="Arial" w:cs="Arial"/>
                <w:b/>
                <w:bCs/>
                <w:sz w:val="20"/>
                <w:szCs w:val="20"/>
                <w:lang w:val="en-US"/>
              </w:rPr>
              <w:t>(I)</w:t>
            </w:r>
          </w:p>
          <w:p w14:paraId="38714AC9" w14:textId="3044E079" w:rsidR="009D422A" w:rsidRPr="009D422A" w:rsidRDefault="000673D9" w:rsidP="000E0DE0">
            <w:pPr>
              <w:spacing w:before="120"/>
              <w:rPr>
                <w:rFonts w:ascii="Arial" w:hAnsi="Arial" w:cs="Arial"/>
                <w:sz w:val="20"/>
                <w:szCs w:val="20"/>
                <w:lang w:val="en-US"/>
              </w:rPr>
            </w:pPr>
            <w:r>
              <w:rPr>
                <w:rFonts w:ascii="Arial" w:hAnsi="Arial" w:cs="Arial"/>
                <w:sz w:val="20"/>
                <w:szCs w:val="20"/>
                <w:lang w:val="en-US"/>
              </w:rPr>
              <w:t>L</w:t>
            </w:r>
            <w:r w:rsidR="009D422A" w:rsidRPr="009D422A">
              <w:rPr>
                <w:rFonts w:ascii="Arial" w:hAnsi="Arial" w:cs="Arial"/>
                <w:sz w:val="20"/>
                <w:szCs w:val="20"/>
                <w:lang w:val="en-US"/>
              </w:rPr>
              <w:t>earners consider any strengths and weaknesses they can identify and to consider how the research could be used to illustrate the following issues and debates:</w:t>
            </w:r>
          </w:p>
          <w:p w14:paraId="6D4ECA4C" w14:textId="795735C6" w:rsidR="009D422A" w:rsidRPr="009D422A" w:rsidRDefault="009D422A" w:rsidP="005D6331">
            <w:pPr>
              <w:numPr>
                <w:ilvl w:val="0"/>
                <w:numId w:val="38"/>
              </w:numPr>
              <w:spacing w:after="120"/>
              <w:contextualSpacing/>
              <w:rPr>
                <w:rFonts w:ascii="Arial" w:hAnsi="Arial" w:cs="Arial"/>
                <w:sz w:val="20"/>
                <w:szCs w:val="20"/>
              </w:rPr>
            </w:pPr>
            <w:r w:rsidRPr="009D422A">
              <w:rPr>
                <w:rFonts w:ascii="Arial" w:hAnsi="Arial" w:cs="Arial"/>
                <w:sz w:val="20"/>
                <w:szCs w:val="20"/>
              </w:rPr>
              <w:t>reductionism versus holism</w:t>
            </w:r>
          </w:p>
          <w:p w14:paraId="02B3B82E" w14:textId="1AC1012F" w:rsidR="009D422A" w:rsidRPr="009D422A" w:rsidRDefault="009D422A" w:rsidP="005D6331">
            <w:pPr>
              <w:numPr>
                <w:ilvl w:val="0"/>
                <w:numId w:val="38"/>
              </w:numPr>
              <w:spacing w:after="120"/>
              <w:contextualSpacing/>
              <w:rPr>
                <w:rFonts w:ascii="Arial" w:hAnsi="Arial" w:cs="Arial"/>
                <w:sz w:val="20"/>
                <w:szCs w:val="20"/>
              </w:rPr>
            </w:pPr>
            <w:r w:rsidRPr="009D422A">
              <w:rPr>
                <w:rFonts w:ascii="Arial" w:hAnsi="Arial" w:cs="Arial"/>
                <w:sz w:val="20"/>
                <w:szCs w:val="20"/>
              </w:rPr>
              <w:t>idiographic versus nomothetic</w:t>
            </w:r>
          </w:p>
          <w:p w14:paraId="43AD65D9" w14:textId="52D96C9C" w:rsidR="009D422A" w:rsidRPr="009D422A" w:rsidRDefault="009D422A" w:rsidP="005D6331">
            <w:pPr>
              <w:numPr>
                <w:ilvl w:val="0"/>
                <w:numId w:val="38"/>
              </w:numPr>
              <w:spacing w:after="120"/>
              <w:contextualSpacing/>
              <w:rPr>
                <w:rFonts w:ascii="Arial" w:hAnsi="Arial" w:cs="Arial"/>
                <w:sz w:val="20"/>
                <w:szCs w:val="20"/>
              </w:rPr>
            </w:pPr>
            <w:r w:rsidRPr="009D422A">
              <w:rPr>
                <w:rFonts w:ascii="Arial" w:hAnsi="Arial" w:cs="Arial"/>
                <w:sz w:val="20"/>
                <w:szCs w:val="20"/>
              </w:rPr>
              <w:t>questionnaires</w:t>
            </w:r>
          </w:p>
          <w:p w14:paraId="6E2904F5" w14:textId="21B6D4A2" w:rsidR="009D422A" w:rsidRPr="009D422A" w:rsidRDefault="009D422A" w:rsidP="005D6331">
            <w:pPr>
              <w:numPr>
                <w:ilvl w:val="0"/>
                <w:numId w:val="38"/>
              </w:numPr>
              <w:spacing w:after="120"/>
              <w:contextualSpacing/>
              <w:rPr>
                <w:rFonts w:ascii="Arial" w:hAnsi="Arial" w:cs="Arial"/>
                <w:sz w:val="20"/>
                <w:szCs w:val="20"/>
              </w:rPr>
            </w:pPr>
            <w:r w:rsidRPr="009D422A">
              <w:rPr>
                <w:rFonts w:ascii="Arial" w:hAnsi="Arial" w:cs="Arial"/>
                <w:sz w:val="20"/>
                <w:szCs w:val="20"/>
              </w:rPr>
              <w:t>generalisations from findings</w:t>
            </w:r>
          </w:p>
          <w:p w14:paraId="36B014A7" w14:textId="05A0E789" w:rsidR="009D422A" w:rsidRPr="009D422A" w:rsidRDefault="009D422A" w:rsidP="005D6331">
            <w:pPr>
              <w:numPr>
                <w:ilvl w:val="0"/>
                <w:numId w:val="38"/>
              </w:numPr>
              <w:contextualSpacing/>
              <w:rPr>
                <w:rFonts w:ascii="Arial" w:hAnsi="Arial" w:cs="Arial"/>
                <w:sz w:val="20"/>
                <w:szCs w:val="20"/>
              </w:rPr>
            </w:pPr>
            <w:r w:rsidRPr="009D422A">
              <w:rPr>
                <w:rFonts w:ascii="Arial" w:hAnsi="Arial" w:cs="Arial"/>
                <w:sz w:val="20"/>
                <w:szCs w:val="20"/>
              </w:rPr>
              <w:t>reliability.</w:t>
            </w:r>
          </w:p>
          <w:p w14:paraId="72D2D923" w14:textId="36828A72" w:rsidR="009D422A" w:rsidRDefault="000673D9" w:rsidP="00B51408">
            <w:pPr>
              <w:spacing w:before="120" w:after="120"/>
              <w:rPr>
                <w:rFonts w:ascii="Arial" w:hAnsi="Arial" w:cs="Arial"/>
                <w:sz w:val="20"/>
                <w:szCs w:val="20"/>
                <w:lang w:val="en-US"/>
              </w:rPr>
            </w:pPr>
            <w:r>
              <w:rPr>
                <w:rFonts w:ascii="Arial" w:hAnsi="Arial" w:cs="Arial"/>
                <w:sz w:val="20"/>
                <w:szCs w:val="20"/>
                <w:lang w:val="en-US"/>
              </w:rPr>
              <w:t>Learners r</w:t>
            </w:r>
            <w:r w:rsidR="009D422A" w:rsidRPr="009D422A">
              <w:rPr>
                <w:rFonts w:ascii="Arial" w:hAnsi="Arial" w:cs="Arial"/>
                <w:sz w:val="20"/>
                <w:szCs w:val="20"/>
                <w:lang w:val="en-US"/>
              </w:rPr>
              <w:t>espond to the Gil shopper type quiz at</w:t>
            </w:r>
            <w:r w:rsidR="00A34678">
              <w:rPr>
                <w:rFonts w:ascii="Arial" w:hAnsi="Arial" w:cs="Arial"/>
                <w:sz w:val="20"/>
                <w:szCs w:val="20"/>
                <w:lang w:val="en-US"/>
              </w:rPr>
              <w:t>:</w:t>
            </w:r>
            <w:r w:rsidR="009D422A" w:rsidRPr="009D422A">
              <w:rPr>
                <w:rFonts w:ascii="Arial" w:hAnsi="Arial" w:cs="Arial"/>
                <w:sz w:val="20"/>
                <w:szCs w:val="20"/>
                <w:lang w:val="en-US"/>
              </w:rPr>
              <w:t xml:space="preserve"> </w:t>
            </w:r>
            <w:hyperlink r:id="rId310" w:anchor="slide=id.p1" w:history="1">
              <w:r w:rsidR="009D422A" w:rsidRPr="000E0DE0">
                <w:rPr>
                  <w:rFonts w:ascii="Arial" w:hAnsi="Arial" w:cs="Arial"/>
                  <w:color w:val="4B4B4B"/>
                  <w:sz w:val="20"/>
                  <w:szCs w:val="20"/>
                  <w:u w:val="single"/>
                  <w:lang w:val="en-US"/>
                </w:rPr>
                <w:t>https://docs.google.com/presentation/d/1Me0j7r3FsqWVrzHGS0S8fuVmZk_xJ2tr/edit#slide=id.p1</w:t>
              </w:r>
            </w:hyperlink>
            <w:r w:rsidR="009D422A" w:rsidRPr="009D422A">
              <w:rPr>
                <w:rFonts w:ascii="Arial" w:hAnsi="Arial" w:cs="Arial"/>
                <w:sz w:val="20"/>
                <w:szCs w:val="20"/>
                <w:lang w:val="en-US"/>
              </w:rPr>
              <w:t xml:space="preserve"> and self-assess their ability to identify the different spatial behaviours.</w:t>
            </w:r>
            <w:r w:rsidR="004711CF" w:rsidRPr="009D422A">
              <w:rPr>
                <w:rFonts w:ascii="Arial" w:hAnsi="Arial" w:cs="Arial"/>
                <w:b/>
                <w:bCs/>
                <w:sz w:val="20"/>
                <w:szCs w:val="20"/>
                <w:lang w:val="en-US"/>
              </w:rPr>
              <w:t xml:space="preserve"> (F)</w:t>
            </w:r>
          </w:p>
          <w:p w14:paraId="1DE10263" w14:textId="3FAB5C5F" w:rsidR="009D422A" w:rsidRPr="009D422A" w:rsidRDefault="000673D9" w:rsidP="009D422A">
            <w:pPr>
              <w:rPr>
                <w:rFonts w:ascii="Arial" w:hAnsi="Arial" w:cs="Arial"/>
                <w:sz w:val="20"/>
                <w:szCs w:val="20"/>
                <w:lang w:val="en-US"/>
              </w:rPr>
            </w:pPr>
            <w:r>
              <w:rPr>
                <w:rFonts w:ascii="Arial" w:hAnsi="Arial" w:cs="Arial"/>
                <w:sz w:val="20"/>
                <w:szCs w:val="20"/>
                <w:lang w:val="en-US"/>
              </w:rPr>
              <w:t>L</w:t>
            </w:r>
            <w:r w:rsidR="009D422A" w:rsidRPr="009D422A">
              <w:rPr>
                <w:rFonts w:ascii="Arial" w:hAnsi="Arial" w:cs="Arial"/>
                <w:sz w:val="20"/>
                <w:szCs w:val="20"/>
                <w:lang w:val="en-US"/>
              </w:rPr>
              <w:t xml:space="preserve">earners create a revision tool for the two or three studies covered in this section, </w:t>
            </w:r>
            <w:r w:rsidR="005260C6" w:rsidRPr="009D422A">
              <w:rPr>
                <w:rFonts w:ascii="Arial" w:hAnsi="Arial" w:cs="Arial"/>
                <w:sz w:val="20"/>
                <w:szCs w:val="20"/>
                <w:lang w:val="en-US"/>
              </w:rPr>
              <w:t>e.g.,</w:t>
            </w:r>
            <w:r w:rsidR="009D422A" w:rsidRPr="009D422A">
              <w:rPr>
                <w:rFonts w:ascii="Arial" w:hAnsi="Arial" w:cs="Arial"/>
                <w:sz w:val="20"/>
                <w:szCs w:val="20"/>
                <w:lang w:val="en-US"/>
              </w:rPr>
              <w:t xml:space="preserve"> creating quizzes using online tools, crosswords, True and False statements, multiple-choice questions and differentiate according to ability, detail and outcome.</w:t>
            </w:r>
            <w:r w:rsidR="004711CF" w:rsidRPr="009D422A">
              <w:rPr>
                <w:rFonts w:ascii="Arial" w:hAnsi="Arial" w:cs="Arial"/>
                <w:b/>
                <w:sz w:val="20"/>
                <w:szCs w:val="20"/>
                <w:lang w:val="en-US"/>
              </w:rPr>
              <w:t xml:space="preserve"> (I)</w:t>
            </w:r>
          </w:p>
        </w:tc>
      </w:tr>
      <w:tr w:rsidR="009D422A" w:rsidRPr="009D422A" w14:paraId="0468F434"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0340926A" w14:textId="6CD96F31" w:rsidR="009D422A" w:rsidRPr="00A01A92" w:rsidRDefault="00086077" w:rsidP="00610EBC">
            <w:pPr>
              <w:rPr>
                <w:rFonts w:ascii="Arial" w:hAnsi="Arial" w:cs="Arial"/>
                <w:sz w:val="20"/>
                <w:szCs w:val="20"/>
                <w:lang w:val="en-US"/>
              </w:rPr>
            </w:pPr>
            <w:r>
              <w:rPr>
                <w:rFonts w:ascii="Arial" w:hAnsi="Arial" w:cs="Arial"/>
                <w:sz w:val="20"/>
                <w:szCs w:val="20"/>
                <w:lang w:val="en-US"/>
              </w:rPr>
              <w:lastRenderedPageBreak/>
              <w:t xml:space="preserve">2.2 </w:t>
            </w:r>
            <w:r w:rsidR="009D422A" w:rsidRPr="00A01A92">
              <w:rPr>
                <w:rFonts w:ascii="Arial" w:hAnsi="Arial" w:cs="Arial"/>
                <w:sz w:val="20"/>
                <w:szCs w:val="20"/>
                <w:lang w:val="en-US"/>
              </w:rPr>
              <w:t xml:space="preserve">The </w:t>
            </w:r>
            <w:r w:rsidR="007F7777">
              <w:rPr>
                <w:rFonts w:ascii="Arial" w:hAnsi="Arial" w:cs="Arial"/>
                <w:sz w:val="20"/>
                <w:szCs w:val="20"/>
                <w:lang w:val="en-US"/>
              </w:rPr>
              <w:t>p</w:t>
            </w:r>
            <w:r w:rsidR="009D422A" w:rsidRPr="00A01A92">
              <w:rPr>
                <w:rFonts w:ascii="Arial" w:hAnsi="Arial" w:cs="Arial"/>
                <w:sz w:val="20"/>
                <w:szCs w:val="20"/>
                <w:lang w:val="en-US"/>
              </w:rPr>
              <w:t xml:space="preserve">sychological </w:t>
            </w:r>
            <w:r w:rsidR="007F7777">
              <w:rPr>
                <w:rFonts w:ascii="Arial" w:hAnsi="Arial" w:cs="Arial"/>
                <w:sz w:val="20"/>
                <w:szCs w:val="20"/>
                <w:lang w:val="en-US"/>
              </w:rPr>
              <w:t>e</w:t>
            </w:r>
            <w:r w:rsidR="009D422A" w:rsidRPr="00A01A92">
              <w:rPr>
                <w:rFonts w:ascii="Arial" w:hAnsi="Arial" w:cs="Arial"/>
                <w:sz w:val="20"/>
                <w:szCs w:val="20"/>
                <w:lang w:val="en-US"/>
              </w:rPr>
              <w:t xml:space="preserve">nvironment </w:t>
            </w:r>
          </w:p>
          <w:p w14:paraId="2608EB26" w14:textId="2C037F6E" w:rsidR="006B559C" w:rsidRPr="000E0DE0" w:rsidRDefault="009D422A" w:rsidP="00610EBC">
            <w:pPr>
              <w:spacing w:before="120"/>
              <w:rPr>
                <w:rFonts w:ascii="Arial" w:hAnsi="Arial" w:cs="Arial"/>
                <w:b/>
                <w:sz w:val="20"/>
                <w:szCs w:val="20"/>
              </w:rPr>
            </w:pPr>
            <w:r w:rsidRPr="009D422A">
              <w:rPr>
                <w:rFonts w:ascii="Arial" w:hAnsi="Arial" w:cs="Arial"/>
                <w:sz w:val="20"/>
                <w:szCs w:val="20"/>
                <w:lang w:val="en-US"/>
              </w:rPr>
              <w:t xml:space="preserve">2.2.2 Menu </w:t>
            </w:r>
            <w:r w:rsidR="00086077">
              <w:rPr>
                <w:rFonts w:ascii="Arial" w:hAnsi="Arial" w:cs="Arial"/>
                <w:sz w:val="20"/>
                <w:szCs w:val="20"/>
                <w:lang w:val="en-US"/>
              </w:rPr>
              <w:t>d</w:t>
            </w:r>
            <w:r w:rsidRPr="009D422A">
              <w:rPr>
                <w:rFonts w:ascii="Arial" w:hAnsi="Arial" w:cs="Arial"/>
                <w:sz w:val="20"/>
                <w:szCs w:val="20"/>
                <w:lang w:val="en-US"/>
              </w:rPr>
              <w:t xml:space="preserve">esign </w:t>
            </w:r>
            <w:r w:rsidR="00086077">
              <w:rPr>
                <w:rFonts w:ascii="Arial" w:hAnsi="Arial" w:cs="Arial"/>
                <w:sz w:val="20"/>
                <w:szCs w:val="20"/>
                <w:lang w:val="en-US"/>
              </w:rPr>
              <w:t>p</w:t>
            </w:r>
            <w:r w:rsidRPr="009D422A">
              <w:rPr>
                <w:rFonts w:ascii="Arial" w:hAnsi="Arial" w:cs="Arial"/>
                <w:sz w:val="20"/>
                <w:szCs w:val="20"/>
                <w:lang w:val="en-US"/>
              </w:rPr>
              <w:t>sychology</w:t>
            </w:r>
          </w:p>
          <w:p w14:paraId="77A03E29" w14:textId="3F31D537" w:rsidR="006B559C" w:rsidRPr="009D422A" w:rsidRDefault="006B559C" w:rsidP="00610EBC">
            <w:pPr>
              <w:spacing w:before="120"/>
              <w:rPr>
                <w:rFonts w:ascii="Arial" w:hAnsi="Arial" w:cs="Arial"/>
                <w:bCs/>
                <w:color w:val="E21951"/>
                <w:sz w:val="20"/>
                <w:szCs w:val="20"/>
                <w:lang w:val="en-US"/>
              </w:rPr>
            </w:pPr>
            <w:r w:rsidRPr="009D422A">
              <w:rPr>
                <w:rFonts w:ascii="Arial" w:hAnsi="Arial" w:cs="Arial"/>
                <w:b/>
                <w:color w:val="E21951"/>
                <w:sz w:val="20"/>
                <w:szCs w:val="20"/>
              </w:rPr>
              <w:t>KC</w:t>
            </w:r>
            <w:r w:rsidRPr="009D422A">
              <w:rPr>
                <w:rFonts w:ascii="Arial" w:hAnsi="Arial" w:cs="Arial"/>
                <w:bCs/>
                <w:color w:val="E21951"/>
                <w:sz w:val="20"/>
                <w:szCs w:val="20"/>
                <w:lang w:val="en-US"/>
              </w:rPr>
              <w:t>3</w:t>
            </w:r>
          </w:p>
          <w:p w14:paraId="5F3DA8D3" w14:textId="24F5B353" w:rsidR="009D422A" w:rsidRPr="009D422A" w:rsidRDefault="006B559C" w:rsidP="00610EBC">
            <w:pPr>
              <w:spacing w:before="120"/>
              <w:rPr>
                <w:rFonts w:ascii="Arial" w:hAnsi="Arial" w:cs="Arial"/>
                <w:sz w:val="20"/>
                <w:szCs w:val="20"/>
                <w:lang w:val="en-US"/>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5B8288F6" w14:textId="77777777" w:rsidR="009D422A" w:rsidRPr="009D422A" w:rsidRDefault="009D422A" w:rsidP="00610EBC">
            <w:pPr>
              <w:rPr>
                <w:rFonts w:ascii="Arial" w:hAnsi="Arial" w:cs="Arial"/>
                <w:sz w:val="20"/>
                <w:szCs w:val="20"/>
                <w:lang w:val="en-US"/>
              </w:rPr>
            </w:pPr>
            <w:r w:rsidRPr="009D422A">
              <w:rPr>
                <w:rFonts w:ascii="Arial" w:hAnsi="Arial" w:cs="Arial"/>
                <w:sz w:val="20"/>
                <w:szCs w:val="20"/>
                <w:lang w:val="en-US"/>
              </w:rPr>
              <w:t xml:space="preserve">Learners can describe and explain </w:t>
            </w:r>
            <w:r w:rsidRPr="009D422A">
              <w:rPr>
                <w:rFonts w:ascii="Arial" w:hAnsi="Arial" w:cs="Arial"/>
                <w:sz w:val="20"/>
                <w:szCs w:val="20"/>
              </w:rPr>
              <w:t xml:space="preserve">menu features of menu design </w:t>
            </w:r>
            <w:r w:rsidRPr="009D422A">
              <w:rPr>
                <w:rFonts w:ascii="Arial" w:hAnsi="Arial" w:cs="Arial"/>
                <w:sz w:val="20"/>
                <w:szCs w:val="20"/>
                <w:lang w:val="en-US"/>
              </w:rPr>
              <w:t xml:space="preserve">and the </w:t>
            </w:r>
            <w:r w:rsidRPr="009D422A">
              <w:rPr>
                <w:rFonts w:ascii="Arial" w:hAnsi="Arial" w:cs="Arial"/>
                <w:sz w:val="20"/>
                <w:szCs w:val="20"/>
              </w:rPr>
              <w:t xml:space="preserve">positive and negative impacts </w:t>
            </w:r>
            <w:r w:rsidRPr="009D422A">
              <w:rPr>
                <w:rFonts w:ascii="Arial" w:hAnsi="Arial" w:cs="Arial"/>
                <w:sz w:val="20"/>
                <w:szCs w:val="20"/>
                <w:lang w:val="en-US"/>
              </w:rPr>
              <w:t>of this.</w:t>
            </w:r>
          </w:p>
          <w:p w14:paraId="39CD1BD6" w14:textId="77777777" w:rsidR="009D422A" w:rsidRPr="009D422A" w:rsidRDefault="009D422A" w:rsidP="00610EBC">
            <w:pPr>
              <w:spacing w:before="120"/>
              <w:rPr>
                <w:rFonts w:ascii="Arial" w:hAnsi="Arial" w:cs="Arial"/>
                <w:sz w:val="20"/>
                <w:szCs w:val="20"/>
                <w:lang w:val="en-US"/>
              </w:rPr>
            </w:pPr>
            <w:r w:rsidRPr="009D422A">
              <w:rPr>
                <w:rFonts w:ascii="Arial" w:hAnsi="Arial" w:cs="Arial"/>
                <w:sz w:val="20"/>
                <w:szCs w:val="20"/>
                <w:lang w:val="en-US"/>
              </w:rPr>
              <w:t xml:space="preserve">Learners can describe, explain and evaluate </w:t>
            </w:r>
            <w:r w:rsidRPr="009D422A">
              <w:rPr>
                <w:rFonts w:ascii="Arial" w:hAnsi="Arial" w:cs="Arial"/>
                <w:sz w:val="20"/>
                <w:szCs w:val="20"/>
              </w:rPr>
              <w:t xml:space="preserve">ways to study </w:t>
            </w:r>
            <w:r w:rsidRPr="009D422A">
              <w:rPr>
                <w:rFonts w:ascii="Arial" w:hAnsi="Arial" w:cs="Arial"/>
                <w:sz w:val="20"/>
                <w:szCs w:val="20"/>
                <w:lang w:val="en-US"/>
              </w:rPr>
              <w:t>menu design.</w:t>
            </w:r>
          </w:p>
          <w:p w14:paraId="0CB1ABC0" w14:textId="77777777" w:rsidR="009D422A" w:rsidRPr="009D422A" w:rsidRDefault="009D422A" w:rsidP="00610EBC">
            <w:pPr>
              <w:spacing w:before="120"/>
              <w:rPr>
                <w:rFonts w:ascii="Arial" w:hAnsi="Arial" w:cs="Arial"/>
                <w:sz w:val="20"/>
                <w:szCs w:val="20"/>
                <w:lang w:val="en-US"/>
              </w:rPr>
            </w:pPr>
            <w:r w:rsidRPr="009D422A">
              <w:rPr>
                <w:rFonts w:ascii="Arial" w:hAnsi="Arial" w:cs="Arial"/>
                <w:sz w:val="20"/>
                <w:szCs w:val="20"/>
                <w:lang w:val="en-US"/>
              </w:rPr>
              <w:t xml:space="preserve">Learners can describe and explain </w:t>
            </w:r>
            <w:r w:rsidRPr="009D422A">
              <w:rPr>
                <w:rFonts w:ascii="Arial" w:hAnsi="Arial" w:cs="Arial"/>
                <w:sz w:val="20"/>
                <w:szCs w:val="20"/>
              </w:rPr>
              <w:t xml:space="preserve">the effect of primacy and recency and menu </w:t>
            </w:r>
            <w:r w:rsidRPr="009D422A">
              <w:rPr>
                <w:rFonts w:ascii="Arial" w:hAnsi="Arial" w:cs="Arial"/>
                <w:sz w:val="20"/>
                <w:szCs w:val="20"/>
              </w:rPr>
              <w:lastRenderedPageBreak/>
              <w:t>item position on menu item choice</w:t>
            </w:r>
            <w:r w:rsidRPr="009D422A">
              <w:rPr>
                <w:rFonts w:ascii="Arial" w:hAnsi="Arial" w:cs="Arial"/>
                <w:sz w:val="20"/>
                <w:szCs w:val="20"/>
                <w:lang w:val="en-US"/>
              </w:rPr>
              <w:t xml:space="preserve"> and can describe, explain and evaluate research into this.</w:t>
            </w:r>
          </w:p>
          <w:p w14:paraId="57D52682" w14:textId="636ABA1C" w:rsidR="009D422A" w:rsidRPr="009D422A" w:rsidRDefault="009D422A" w:rsidP="00610EBC">
            <w:pPr>
              <w:spacing w:before="120"/>
              <w:rPr>
                <w:rFonts w:ascii="Arial" w:hAnsi="Arial" w:cs="Arial"/>
                <w:sz w:val="20"/>
                <w:szCs w:val="20"/>
                <w:lang w:val="en-US"/>
              </w:rPr>
            </w:pPr>
            <w:r w:rsidRPr="009D422A">
              <w:rPr>
                <w:rFonts w:ascii="Arial" w:hAnsi="Arial" w:cs="Arial"/>
                <w:sz w:val="20"/>
                <w:szCs w:val="20"/>
                <w:lang w:val="en-US"/>
              </w:rPr>
              <w:t xml:space="preserve">Learners can describe and explain </w:t>
            </w:r>
            <w:r w:rsidRPr="009D422A">
              <w:rPr>
                <w:rFonts w:ascii="Arial" w:hAnsi="Arial" w:cs="Arial"/>
                <w:sz w:val="20"/>
                <w:szCs w:val="20"/>
              </w:rPr>
              <w:t>the effect of food name on menu item choice</w:t>
            </w:r>
            <w:r w:rsidRPr="009D422A">
              <w:rPr>
                <w:rFonts w:ascii="Arial" w:hAnsi="Arial" w:cs="Arial"/>
                <w:sz w:val="20"/>
                <w:szCs w:val="20"/>
                <w:lang w:val="en-US"/>
              </w:rPr>
              <w:t xml:space="preserve"> and can describe, explain and evaluate research into this.</w:t>
            </w:r>
          </w:p>
        </w:tc>
        <w:tc>
          <w:tcPr>
            <w:tcW w:w="10200" w:type="dxa"/>
            <w:tcBorders>
              <w:top w:val="single" w:sz="4" w:space="0" w:color="E21951"/>
              <w:left w:val="single" w:sz="4" w:space="0" w:color="E21951"/>
              <w:bottom w:val="single" w:sz="4" w:space="0" w:color="E21951"/>
              <w:right w:val="single" w:sz="4" w:space="0" w:color="E21951"/>
            </w:tcBorders>
          </w:tcPr>
          <w:p w14:paraId="4A195D78" w14:textId="04EF86BF" w:rsidR="009D422A" w:rsidRPr="006545E4" w:rsidRDefault="009D422A" w:rsidP="000E0DE0">
            <w:pPr>
              <w:spacing w:after="120"/>
              <w:rPr>
                <w:rFonts w:ascii="Arial" w:hAnsi="Arial" w:cs="Arial"/>
                <w:sz w:val="20"/>
                <w:szCs w:val="20"/>
              </w:rPr>
            </w:pPr>
            <w:r w:rsidRPr="006545E4">
              <w:rPr>
                <w:rFonts w:ascii="Arial" w:hAnsi="Arial" w:cs="Arial"/>
                <w:sz w:val="20"/>
                <w:szCs w:val="20"/>
              </w:rPr>
              <w:lastRenderedPageBreak/>
              <w:t xml:space="preserve">Learners share the pictures they took from their visits to restaurants </w:t>
            </w:r>
            <w:r w:rsidRPr="006545E4">
              <w:rPr>
                <w:rFonts w:ascii="Arial" w:hAnsi="Arial" w:cs="Arial"/>
                <w:sz w:val="20"/>
                <w:szCs w:val="20"/>
                <w:lang w:val="en-US"/>
              </w:rPr>
              <w:t xml:space="preserve">(or access online versions) </w:t>
            </w:r>
            <w:r w:rsidRPr="006545E4">
              <w:rPr>
                <w:rFonts w:ascii="Arial" w:hAnsi="Arial" w:cs="Arial"/>
                <w:sz w:val="20"/>
                <w:szCs w:val="20"/>
              </w:rPr>
              <w:t>and comment on the design of the menus and the layout and spacing for each establishment.</w:t>
            </w:r>
            <w:r w:rsidR="002D1C79" w:rsidRPr="006545E4">
              <w:rPr>
                <w:rFonts w:ascii="Arial" w:hAnsi="Arial" w:cs="Arial"/>
                <w:sz w:val="20"/>
                <w:szCs w:val="20"/>
              </w:rPr>
              <w:t xml:space="preserve"> </w:t>
            </w:r>
            <w:r w:rsidRPr="006545E4">
              <w:rPr>
                <w:rFonts w:ascii="Arial" w:hAnsi="Arial" w:cs="Arial"/>
                <w:sz w:val="20"/>
                <w:szCs w:val="20"/>
                <w:lang w:val="en-US"/>
              </w:rPr>
              <w:t xml:space="preserve">Ask learners what they like/dislike about each and justify their choices. </w:t>
            </w:r>
            <w:r w:rsidR="006B559C" w:rsidRPr="006545E4">
              <w:rPr>
                <w:rFonts w:ascii="Arial" w:hAnsi="Arial" w:cs="Arial"/>
                <w:b/>
                <w:bCs/>
                <w:sz w:val="20"/>
                <w:szCs w:val="20"/>
                <w:lang w:val="en-US"/>
              </w:rPr>
              <w:t>(I)</w:t>
            </w:r>
          </w:p>
          <w:p w14:paraId="5678B7DA" w14:textId="0A13C44A" w:rsidR="009D422A" w:rsidRPr="000E0DE0" w:rsidRDefault="009D422A" w:rsidP="000E0DE0">
            <w:pPr>
              <w:spacing w:before="120" w:after="120"/>
              <w:rPr>
                <w:rFonts w:ascii="Arial" w:hAnsi="Arial" w:cs="Arial"/>
                <w:color w:val="4B4B4B"/>
                <w:sz w:val="20"/>
                <w:szCs w:val="20"/>
                <w:lang w:val="en-US"/>
              </w:rPr>
            </w:pPr>
            <w:r w:rsidRPr="006545E4">
              <w:rPr>
                <w:rFonts w:ascii="Arial" w:hAnsi="Arial" w:cs="Arial"/>
                <w:sz w:val="20"/>
                <w:szCs w:val="20"/>
              </w:rPr>
              <w:t xml:space="preserve">Share the research on eye movement patterns, framing and common menu mistakes captured by Pavesic (2005), available </w:t>
            </w:r>
            <w:r w:rsidR="007F4C7C">
              <w:rPr>
                <w:rFonts w:ascii="Arial" w:hAnsi="Arial" w:cs="Arial"/>
                <w:sz w:val="20"/>
                <w:szCs w:val="20"/>
                <w:lang w:val="en-US"/>
              </w:rPr>
              <w:t xml:space="preserve">at: </w:t>
            </w:r>
            <w:hyperlink r:id="rId311" w:history="1">
              <w:r w:rsidR="000E0DE0" w:rsidRPr="000E0DE0">
                <w:rPr>
                  <w:rStyle w:val="Hyperlink"/>
                  <w:rFonts w:ascii="Arial" w:hAnsi="Arial" w:cs="Arial"/>
                  <w:color w:val="4B4B4B"/>
                  <w:sz w:val="20"/>
                  <w:szCs w:val="20"/>
                </w:rPr>
                <w:t>https://scholarworks.gsu.edu/cgi/viewcontent.cgi?article=1000&amp;context=hospitality_facpub</w:t>
              </w:r>
            </w:hyperlink>
            <w:r w:rsidRPr="000E0DE0">
              <w:rPr>
                <w:rFonts w:ascii="Arial" w:hAnsi="Arial" w:cs="Arial"/>
                <w:color w:val="4B4B4B"/>
                <w:sz w:val="20"/>
                <w:szCs w:val="20"/>
                <w:lang w:val="en-US"/>
              </w:rPr>
              <w:t xml:space="preserve"> or </w:t>
            </w:r>
            <w:hyperlink r:id="rId312" w:history="1">
              <w:r w:rsidRPr="000E0DE0">
                <w:rPr>
                  <w:rFonts w:ascii="Arial" w:hAnsi="Arial" w:cs="Arial"/>
                  <w:color w:val="4B4B4B"/>
                  <w:sz w:val="20"/>
                  <w:szCs w:val="20"/>
                  <w:u w:val="single"/>
                  <w:lang w:val="en-US"/>
                </w:rPr>
                <w:t>https://drive.google.com/file/d/1yYNUyQDzSzimTN6m24BqLVD48g9-Nh2q/view</w:t>
              </w:r>
            </w:hyperlink>
          </w:p>
          <w:p w14:paraId="4CD5C14C" w14:textId="696516EB" w:rsidR="009D422A" w:rsidRPr="006545E4" w:rsidRDefault="009D422A" w:rsidP="000E0DE0">
            <w:pPr>
              <w:spacing w:before="120" w:after="120"/>
              <w:rPr>
                <w:rFonts w:ascii="Arial" w:hAnsi="Arial" w:cs="Arial"/>
                <w:sz w:val="20"/>
                <w:szCs w:val="20"/>
                <w:lang w:val="en-US"/>
              </w:rPr>
            </w:pPr>
            <w:r w:rsidRPr="006545E4">
              <w:rPr>
                <w:rFonts w:ascii="Arial" w:hAnsi="Arial" w:cs="Arial"/>
                <w:sz w:val="20"/>
                <w:szCs w:val="20"/>
                <w:lang w:val="en-US"/>
              </w:rPr>
              <w:t xml:space="preserve">Learners share their presentations on their allocated ‘mistakes’ from the Pasevic (2005) research as previously allocated. </w:t>
            </w:r>
            <w:r w:rsidR="006B559C" w:rsidRPr="006545E4">
              <w:rPr>
                <w:rFonts w:ascii="Arial" w:hAnsi="Arial" w:cs="Arial"/>
                <w:b/>
                <w:bCs/>
                <w:sz w:val="20"/>
                <w:szCs w:val="20"/>
                <w:lang w:val="en-US"/>
              </w:rPr>
              <w:t>(I)</w:t>
            </w:r>
          </w:p>
          <w:p w14:paraId="30962511" w14:textId="27116D1C" w:rsidR="009D422A" w:rsidRPr="006545E4" w:rsidRDefault="009D422A" w:rsidP="000E0DE0">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2D1C79"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groups</w:t>
            </w:r>
            <w:r w:rsidR="00DB2AD5">
              <w:rPr>
                <w:rFonts w:ascii="Arial" w:hAnsi="Arial" w:cs="Arial"/>
                <w:sz w:val="20"/>
                <w:szCs w:val="20"/>
                <w:lang w:val="en-US"/>
              </w:rPr>
              <w:t xml:space="preserve"> of </w:t>
            </w:r>
            <w:r w:rsidR="000E0DE0">
              <w:rPr>
                <w:rFonts w:ascii="Arial" w:hAnsi="Arial" w:cs="Arial"/>
                <w:sz w:val="20"/>
                <w:szCs w:val="20"/>
                <w:lang w:val="en-US"/>
              </w:rPr>
              <w:t xml:space="preserve">learners </w:t>
            </w:r>
            <w:r w:rsidRPr="006545E4">
              <w:rPr>
                <w:rFonts w:ascii="Arial" w:hAnsi="Arial" w:cs="Arial"/>
                <w:sz w:val="20"/>
                <w:szCs w:val="20"/>
                <w:lang w:val="en-US"/>
              </w:rPr>
              <w:t xml:space="preserve">identify any of the mistakes amongst their samples and explain why they think a mistake has been made and what would need to be done to correct </w:t>
            </w:r>
            <w:r w:rsidR="007640DE" w:rsidRPr="006545E4">
              <w:rPr>
                <w:rFonts w:ascii="Arial" w:hAnsi="Arial" w:cs="Arial"/>
                <w:sz w:val="20"/>
                <w:szCs w:val="20"/>
                <w:lang w:val="en-US"/>
              </w:rPr>
              <w:t>it</w:t>
            </w:r>
            <w:r w:rsidRPr="006545E4">
              <w:rPr>
                <w:rFonts w:ascii="Arial" w:hAnsi="Arial" w:cs="Arial"/>
                <w:sz w:val="20"/>
                <w:szCs w:val="20"/>
                <w:lang w:val="en-US"/>
              </w:rPr>
              <w:t>.</w:t>
            </w:r>
          </w:p>
          <w:p w14:paraId="5B447662" w14:textId="12A50CBA" w:rsidR="009D422A" w:rsidRPr="00B3110F" w:rsidRDefault="006B559C" w:rsidP="000E0DE0">
            <w:pPr>
              <w:spacing w:before="120" w:after="120"/>
              <w:rPr>
                <w:rFonts w:ascii="Arial" w:hAnsi="Arial" w:cs="Arial"/>
                <w:sz w:val="20"/>
                <w:szCs w:val="20"/>
                <w:lang w:val="en-US"/>
              </w:rPr>
            </w:pPr>
            <w:r>
              <w:rPr>
                <w:rFonts w:ascii="Arial" w:hAnsi="Arial" w:cs="Arial"/>
                <w:sz w:val="20"/>
                <w:szCs w:val="20"/>
                <w:lang w:val="en-US"/>
              </w:rPr>
              <w:t>I</w:t>
            </w:r>
            <w:r w:rsidR="009D422A" w:rsidRPr="006545E4">
              <w:rPr>
                <w:rFonts w:ascii="Arial" w:hAnsi="Arial" w:cs="Arial"/>
                <w:sz w:val="20"/>
                <w:szCs w:val="20"/>
                <w:lang w:val="en-US"/>
              </w:rPr>
              <w:t>dentify which they consider to be the two most important application</w:t>
            </w:r>
            <w:r w:rsidR="007640DE" w:rsidRPr="006545E4">
              <w:rPr>
                <w:rFonts w:ascii="Arial" w:hAnsi="Arial" w:cs="Arial"/>
                <w:sz w:val="20"/>
                <w:szCs w:val="20"/>
                <w:lang w:val="en-US"/>
              </w:rPr>
              <w:t>s</w:t>
            </w:r>
            <w:r w:rsidR="009D422A" w:rsidRPr="006545E4">
              <w:rPr>
                <w:rFonts w:ascii="Arial" w:hAnsi="Arial" w:cs="Arial"/>
                <w:sz w:val="20"/>
                <w:szCs w:val="20"/>
                <w:lang w:val="en-US"/>
              </w:rPr>
              <w:t xml:space="preserve"> to everyday life and why and capture in their notes.</w:t>
            </w:r>
            <w:r w:rsidR="00B3110F">
              <w:rPr>
                <w:rFonts w:ascii="Arial" w:hAnsi="Arial" w:cs="Arial"/>
                <w:sz w:val="20"/>
                <w:szCs w:val="20"/>
                <w:lang w:val="en-US"/>
              </w:rPr>
              <w:t xml:space="preserve"> </w:t>
            </w:r>
            <w:r w:rsidR="003F3F13">
              <w:rPr>
                <w:rFonts w:ascii="Arial" w:hAnsi="Arial" w:cs="Arial"/>
                <w:color w:val="000000" w:themeColor="text1"/>
                <w:sz w:val="20"/>
                <w:szCs w:val="20"/>
              </w:rPr>
              <w:t>Learners t</w:t>
            </w:r>
            <w:r w:rsidR="009D422A" w:rsidRPr="006545E4">
              <w:rPr>
                <w:rFonts w:ascii="Arial" w:hAnsi="Arial" w:cs="Arial"/>
                <w:color w:val="000000" w:themeColor="text1"/>
                <w:sz w:val="20"/>
                <w:szCs w:val="20"/>
              </w:rPr>
              <w:t xml:space="preserve">hink about how the location of a food item in a menu might affect its consumption and to </w:t>
            </w:r>
            <w:r w:rsidR="009D422A" w:rsidRPr="006545E4">
              <w:rPr>
                <w:rFonts w:ascii="Arial" w:hAnsi="Arial" w:cs="Arial"/>
                <w:color w:val="000000" w:themeColor="text1"/>
                <w:sz w:val="20"/>
                <w:szCs w:val="20"/>
              </w:rPr>
              <w:lastRenderedPageBreak/>
              <w:t>share their ideas – which items would be purchased more and why. Ensure that the ‘primacy’ and recency’ effects have been considered within the class discussion.</w:t>
            </w:r>
          </w:p>
          <w:p w14:paraId="4927E227" w14:textId="736E4FBF" w:rsidR="009D422A" w:rsidRPr="006545E4" w:rsidRDefault="009D422A" w:rsidP="000E0DE0">
            <w:pPr>
              <w:spacing w:before="120" w:after="120"/>
              <w:rPr>
                <w:rFonts w:ascii="Arial" w:hAnsi="Arial" w:cs="Arial"/>
                <w:color w:val="000000" w:themeColor="text1"/>
                <w:sz w:val="20"/>
                <w:szCs w:val="20"/>
              </w:rPr>
            </w:pPr>
            <w:r w:rsidRPr="006545E4">
              <w:rPr>
                <w:rFonts w:ascii="Arial" w:hAnsi="Arial" w:cs="Arial"/>
                <w:b/>
                <w:bCs/>
                <w:sz w:val="20"/>
                <w:szCs w:val="20"/>
                <w:lang w:val="en-US"/>
              </w:rPr>
              <w:t xml:space="preserve">Extension </w:t>
            </w:r>
            <w:r w:rsidR="007640DE"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0E0DE0">
              <w:rPr>
                <w:rFonts w:ascii="Arial" w:hAnsi="Arial" w:cs="Arial"/>
                <w:color w:val="000000" w:themeColor="text1"/>
                <w:sz w:val="20"/>
                <w:szCs w:val="20"/>
              </w:rPr>
              <w:t>l</w:t>
            </w:r>
            <w:r w:rsidRPr="006545E4">
              <w:rPr>
                <w:rFonts w:ascii="Arial" w:hAnsi="Arial" w:cs="Arial"/>
                <w:color w:val="000000" w:themeColor="text1"/>
                <w:sz w:val="20"/>
                <w:szCs w:val="20"/>
              </w:rPr>
              <w:t>earners brainstorm how they might test how the location of a food item in a menu might affect its consumption and to share their ideas.</w:t>
            </w:r>
          </w:p>
          <w:p w14:paraId="37A7B7D0" w14:textId="15B839D1" w:rsidR="009D422A" w:rsidRPr="006545E4" w:rsidRDefault="009D422A" w:rsidP="000E0DE0">
            <w:pPr>
              <w:spacing w:before="120"/>
              <w:rPr>
                <w:rFonts w:ascii="Arial" w:hAnsi="Arial" w:cs="Arial"/>
                <w:sz w:val="20"/>
                <w:szCs w:val="20"/>
                <w:lang w:val="en-US"/>
              </w:rPr>
            </w:pPr>
            <w:r w:rsidRPr="006545E4">
              <w:rPr>
                <w:rFonts w:ascii="Arial" w:hAnsi="Arial" w:cs="Arial"/>
                <w:sz w:val="20"/>
                <w:szCs w:val="20"/>
              </w:rPr>
              <w:t>Share the research conducted by Dayan and Bar-Hillel (2011): Primacy, Recency and Menu item position</w:t>
            </w:r>
            <w:r w:rsidRPr="006545E4">
              <w:rPr>
                <w:rFonts w:ascii="Arial" w:hAnsi="Arial" w:cs="Arial"/>
                <w:sz w:val="20"/>
                <w:szCs w:val="20"/>
                <w:lang w:val="en-US"/>
              </w:rPr>
              <w:t xml:space="preserve"> available</w:t>
            </w:r>
            <w:r w:rsidR="00A34678">
              <w:rPr>
                <w:rFonts w:ascii="Arial" w:hAnsi="Arial" w:cs="Arial"/>
                <w:sz w:val="20"/>
                <w:szCs w:val="20"/>
                <w:lang w:val="en-US"/>
              </w:rPr>
              <w:t xml:space="preserve"> at:</w:t>
            </w:r>
            <w:r w:rsidRPr="006545E4">
              <w:rPr>
                <w:rFonts w:ascii="Arial" w:hAnsi="Arial" w:cs="Arial"/>
                <w:sz w:val="20"/>
                <w:szCs w:val="20"/>
                <w:lang w:val="en-US"/>
              </w:rPr>
              <w:t xml:space="preserve"> </w:t>
            </w:r>
            <w:hyperlink r:id="rId313" w:history="1">
              <w:r w:rsidRPr="000E0DE0">
                <w:rPr>
                  <w:rFonts w:ascii="Arial" w:hAnsi="Arial" w:cs="Arial"/>
                  <w:color w:val="4B4B4B"/>
                  <w:sz w:val="20"/>
                  <w:szCs w:val="20"/>
                  <w:u w:val="single"/>
                  <w:lang w:val="en-US"/>
                </w:rPr>
                <w:t>http://journal.sjdm.org/11/11407/jdm11407.html</w:t>
              </w:r>
            </w:hyperlink>
            <w:r w:rsidRPr="006545E4">
              <w:rPr>
                <w:rFonts w:ascii="Arial" w:hAnsi="Arial" w:cs="Arial"/>
                <w:sz w:val="20"/>
                <w:szCs w:val="20"/>
                <w:lang w:val="en-US"/>
              </w:rPr>
              <w:t xml:space="preserve"> or </w:t>
            </w:r>
            <w:hyperlink r:id="rId314" w:history="1">
              <w:r w:rsidRPr="000E0DE0">
                <w:rPr>
                  <w:rFonts w:ascii="Arial" w:hAnsi="Arial" w:cs="Arial"/>
                  <w:color w:val="4B4B4B"/>
                  <w:sz w:val="20"/>
                  <w:szCs w:val="20"/>
                  <w:u w:val="single"/>
                  <w:lang w:val="en-US"/>
                </w:rPr>
                <w:t>https://drive.google.com/file/d/1hfpEIxf4t1YCPMZkHjffSXYzBxJZZXRX/view</w:t>
              </w:r>
            </w:hyperlink>
            <w:r w:rsidRPr="000E0DE0">
              <w:rPr>
                <w:rFonts w:ascii="Arial" w:hAnsi="Arial" w:cs="Arial"/>
                <w:color w:val="4B4B4B"/>
                <w:sz w:val="20"/>
                <w:szCs w:val="20"/>
                <w:lang w:val="en-US"/>
              </w:rPr>
              <w:t xml:space="preserve"> </w:t>
            </w:r>
            <w:r w:rsidRPr="006545E4">
              <w:rPr>
                <w:rFonts w:ascii="Arial" w:hAnsi="Arial" w:cs="Arial"/>
                <w:color w:val="000000" w:themeColor="text1"/>
                <w:sz w:val="20"/>
                <w:szCs w:val="20"/>
              </w:rPr>
              <w:t>and learners evaluate and illustrate their points based on:</w:t>
            </w:r>
          </w:p>
          <w:p w14:paraId="38437A42" w14:textId="77777777" w:rsidR="009D422A" w:rsidRPr="006545E4" w:rsidRDefault="009D422A" w:rsidP="005D6331">
            <w:pPr>
              <w:numPr>
                <w:ilvl w:val="0"/>
                <w:numId w:val="40"/>
              </w:numPr>
              <w:contextualSpacing/>
              <w:rPr>
                <w:rFonts w:ascii="Arial" w:hAnsi="Arial" w:cs="Arial"/>
                <w:color w:val="000000" w:themeColor="text1"/>
                <w:sz w:val="20"/>
                <w:szCs w:val="20"/>
              </w:rPr>
            </w:pPr>
            <w:r w:rsidRPr="006545E4">
              <w:rPr>
                <w:rFonts w:ascii="Arial" w:hAnsi="Arial" w:cs="Arial"/>
                <w:color w:val="000000" w:themeColor="text1"/>
                <w:sz w:val="20"/>
                <w:szCs w:val="20"/>
              </w:rPr>
              <w:t>use of restricted samples</w:t>
            </w:r>
          </w:p>
          <w:p w14:paraId="0FB60BB3" w14:textId="77777777" w:rsidR="009D422A" w:rsidRPr="006545E4" w:rsidRDefault="009D422A" w:rsidP="005D6331">
            <w:pPr>
              <w:numPr>
                <w:ilvl w:val="0"/>
                <w:numId w:val="40"/>
              </w:numPr>
              <w:spacing w:after="120"/>
              <w:contextualSpacing/>
              <w:rPr>
                <w:rFonts w:ascii="Arial" w:hAnsi="Arial" w:cs="Arial"/>
                <w:color w:val="000000" w:themeColor="text1"/>
                <w:sz w:val="20"/>
                <w:szCs w:val="20"/>
              </w:rPr>
            </w:pPr>
            <w:r w:rsidRPr="006545E4">
              <w:rPr>
                <w:rFonts w:ascii="Arial" w:hAnsi="Arial" w:cs="Arial"/>
                <w:color w:val="000000" w:themeColor="text1"/>
                <w:sz w:val="20"/>
                <w:szCs w:val="20"/>
              </w:rPr>
              <w:t>experimental method and design</w:t>
            </w:r>
          </w:p>
          <w:p w14:paraId="55EB7DB6" w14:textId="77777777" w:rsidR="009D422A" w:rsidRPr="006545E4" w:rsidRDefault="009D422A" w:rsidP="005D6331">
            <w:pPr>
              <w:numPr>
                <w:ilvl w:val="0"/>
                <w:numId w:val="40"/>
              </w:numPr>
              <w:spacing w:after="120"/>
              <w:contextualSpacing/>
              <w:rPr>
                <w:rFonts w:ascii="Arial" w:hAnsi="Arial" w:cs="Arial"/>
                <w:color w:val="000000" w:themeColor="text1"/>
                <w:sz w:val="20"/>
                <w:szCs w:val="20"/>
              </w:rPr>
            </w:pPr>
            <w:r w:rsidRPr="006545E4">
              <w:rPr>
                <w:rFonts w:ascii="Arial" w:hAnsi="Arial" w:cs="Arial"/>
                <w:color w:val="000000" w:themeColor="text1"/>
                <w:sz w:val="20"/>
                <w:szCs w:val="20"/>
              </w:rPr>
              <w:t>the application of their findings</w:t>
            </w:r>
          </w:p>
          <w:p w14:paraId="464284FC" w14:textId="1A9115E5" w:rsidR="009D422A" w:rsidRPr="006545E4" w:rsidRDefault="009D422A" w:rsidP="005D6331">
            <w:pPr>
              <w:numPr>
                <w:ilvl w:val="0"/>
                <w:numId w:val="40"/>
              </w:numPr>
              <w:spacing w:after="120"/>
              <w:contextualSpacing/>
              <w:rPr>
                <w:rFonts w:ascii="Arial" w:hAnsi="Arial" w:cs="Arial"/>
                <w:color w:val="000000" w:themeColor="text1"/>
                <w:sz w:val="20"/>
                <w:szCs w:val="20"/>
              </w:rPr>
            </w:pPr>
            <w:r w:rsidRPr="006545E4">
              <w:rPr>
                <w:rFonts w:ascii="Arial" w:hAnsi="Arial" w:cs="Arial"/>
                <w:color w:val="000000" w:themeColor="text1"/>
                <w:sz w:val="20"/>
                <w:szCs w:val="20"/>
              </w:rPr>
              <w:t>ethics</w:t>
            </w:r>
          </w:p>
          <w:p w14:paraId="00F49789" w14:textId="77777777" w:rsidR="009D422A" w:rsidRPr="006545E4" w:rsidRDefault="009D422A" w:rsidP="005D6331">
            <w:pPr>
              <w:numPr>
                <w:ilvl w:val="0"/>
                <w:numId w:val="40"/>
              </w:numPr>
              <w:contextualSpacing/>
              <w:rPr>
                <w:rFonts w:ascii="Arial" w:hAnsi="Arial" w:cs="Arial"/>
                <w:color w:val="000000" w:themeColor="text1"/>
                <w:sz w:val="20"/>
                <w:szCs w:val="20"/>
              </w:rPr>
            </w:pPr>
            <w:r w:rsidRPr="006545E4">
              <w:rPr>
                <w:rFonts w:ascii="Arial" w:hAnsi="Arial" w:cs="Arial"/>
                <w:color w:val="000000" w:themeColor="text1"/>
                <w:sz w:val="20"/>
                <w:szCs w:val="20"/>
              </w:rPr>
              <w:t>objective and subjective data</w:t>
            </w:r>
          </w:p>
          <w:p w14:paraId="5F9BB5A3" w14:textId="13EDEC8F" w:rsidR="009D422A" w:rsidRPr="006545E4" w:rsidRDefault="009D422A" w:rsidP="000E0DE0">
            <w:pPr>
              <w:spacing w:before="120" w:after="120"/>
              <w:rPr>
                <w:rFonts w:ascii="Arial" w:hAnsi="Arial" w:cs="Arial"/>
                <w:sz w:val="20"/>
                <w:szCs w:val="20"/>
              </w:rPr>
            </w:pPr>
            <w:r w:rsidRPr="006545E4">
              <w:rPr>
                <w:rFonts w:ascii="Arial" w:hAnsi="Arial" w:cs="Arial"/>
                <w:sz w:val="20"/>
                <w:szCs w:val="20"/>
              </w:rPr>
              <w:t>Share the school’s menu (or something equivalent) and learners try</w:t>
            </w:r>
            <w:r w:rsidR="005C037C" w:rsidRPr="006545E4">
              <w:rPr>
                <w:rFonts w:ascii="Arial" w:hAnsi="Arial" w:cs="Arial"/>
                <w:sz w:val="20"/>
                <w:szCs w:val="20"/>
              </w:rPr>
              <w:t xml:space="preserve"> </w:t>
            </w:r>
            <w:r w:rsidRPr="006545E4">
              <w:rPr>
                <w:rFonts w:ascii="Arial" w:hAnsi="Arial" w:cs="Arial"/>
                <w:sz w:val="20"/>
                <w:szCs w:val="20"/>
              </w:rPr>
              <w:t>rename items on the menu to make them sound healthier</w:t>
            </w:r>
            <w:r w:rsidR="005C037C" w:rsidRPr="006545E4">
              <w:rPr>
                <w:rFonts w:ascii="Arial" w:hAnsi="Arial" w:cs="Arial"/>
                <w:sz w:val="20"/>
                <w:szCs w:val="20"/>
              </w:rPr>
              <w:t>,</w:t>
            </w:r>
            <w:r w:rsidRPr="006545E4">
              <w:rPr>
                <w:rFonts w:ascii="Arial" w:hAnsi="Arial" w:cs="Arial"/>
                <w:sz w:val="20"/>
                <w:szCs w:val="20"/>
              </w:rPr>
              <w:t xml:space="preserve"> more expensive, more exotic, etc.</w:t>
            </w:r>
          </w:p>
          <w:p w14:paraId="159A9DFF" w14:textId="31B9E765" w:rsidR="009D422A" w:rsidRPr="006545E4" w:rsidRDefault="009D422A" w:rsidP="000E0DE0">
            <w:pPr>
              <w:spacing w:before="120" w:after="120"/>
              <w:rPr>
                <w:rFonts w:ascii="Arial" w:hAnsi="Arial" w:cs="Arial"/>
                <w:sz w:val="20"/>
                <w:szCs w:val="20"/>
              </w:rPr>
            </w:pPr>
            <w:r w:rsidRPr="006545E4">
              <w:rPr>
                <w:rFonts w:ascii="Arial" w:hAnsi="Arial" w:cs="Arial"/>
                <w:b/>
                <w:bCs/>
                <w:sz w:val="20"/>
                <w:szCs w:val="20"/>
              </w:rPr>
              <w:t xml:space="preserve">Extension </w:t>
            </w:r>
            <w:r w:rsidR="002C7F61"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w:t>
            </w:r>
            <w:r w:rsidR="000E0DE0">
              <w:rPr>
                <w:rFonts w:ascii="Arial" w:hAnsi="Arial" w:cs="Arial"/>
                <w:sz w:val="20"/>
                <w:szCs w:val="20"/>
              </w:rPr>
              <w:t>l</w:t>
            </w:r>
            <w:r w:rsidRPr="006545E4">
              <w:rPr>
                <w:rFonts w:ascii="Arial" w:hAnsi="Arial" w:cs="Arial"/>
                <w:sz w:val="20"/>
                <w:szCs w:val="20"/>
              </w:rPr>
              <w:t>earners apply their learning about an effective research design from their last class and apply it to test the effect of food names on menu item choice.</w:t>
            </w:r>
          </w:p>
          <w:p w14:paraId="4B8BE658" w14:textId="578EC7E3" w:rsidR="009D422A" w:rsidRPr="000E0DE0" w:rsidRDefault="009D422A" w:rsidP="000E0DE0">
            <w:pPr>
              <w:spacing w:before="120" w:after="120"/>
              <w:rPr>
                <w:rFonts w:ascii="Arial" w:hAnsi="Arial" w:cs="Arial"/>
                <w:color w:val="4B4B4B"/>
                <w:sz w:val="20"/>
                <w:szCs w:val="20"/>
              </w:rPr>
            </w:pPr>
            <w:r w:rsidRPr="006545E4">
              <w:rPr>
                <w:rFonts w:ascii="Arial" w:hAnsi="Arial" w:cs="Arial"/>
                <w:sz w:val="20"/>
                <w:szCs w:val="20"/>
              </w:rPr>
              <w:t>Share some research on food name on menu item choice, e.g. Lockyer (2006) available at</w:t>
            </w:r>
            <w:r w:rsidR="00A34678">
              <w:rPr>
                <w:rFonts w:ascii="Arial" w:hAnsi="Arial" w:cs="Arial"/>
                <w:sz w:val="20"/>
                <w:szCs w:val="20"/>
              </w:rPr>
              <w:t>:</w:t>
            </w:r>
            <w:r w:rsidRPr="006545E4">
              <w:rPr>
                <w:rFonts w:ascii="Arial" w:hAnsi="Arial" w:cs="Arial"/>
                <w:sz w:val="20"/>
                <w:szCs w:val="20"/>
              </w:rPr>
              <w:t xml:space="preserve"> </w:t>
            </w:r>
            <w:hyperlink r:id="rId315" w:history="1">
              <w:r w:rsidRPr="000E0DE0">
                <w:rPr>
                  <w:rFonts w:ascii="Arial" w:hAnsi="Arial" w:cs="Arial"/>
                  <w:color w:val="4B4B4B"/>
                  <w:sz w:val="20"/>
                  <w:szCs w:val="20"/>
                  <w:u w:val="single"/>
                </w:rPr>
                <w:t>http://citeseerx.ist.psu.edu/viewdoc/download?doi=10.1.1.425.6151&amp;rep=rep1&amp;type=pdf</w:t>
              </w:r>
            </w:hyperlink>
            <w:r w:rsidRPr="000E0DE0">
              <w:rPr>
                <w:rFonts w:ascii="Arial" w:hAnsi="Arial" w:cs="Arial"/>
                <w:color w:val="4B4B4B"/>
                <w:sz w:val="20"/>
                <w:szCs w:val="20"/>
              </w:rPr>
              <w:t xml:space="preserve"> </w:t>
            </w:r>
          </w:p>
          <w:p w14:paraId="47BFC352" w14:textId="27E2F8C2" w:rsidR="005260C6" w:rsidRDefault="007F4C7C" w:rsidP="000E0DE0">
            <w:pPr>
              <w:spacing w:before="120" w:after="120"/>
              <w:rPr>
                <w:rFonts w:ascii="Arial" w:hAnsi="Arial" w:cs="Arial"/>
                <w:sz w:val="20"/>
                <w:szCs w:val="20"/>
                <w:lang w:val="en-US"/>
              </w:rPr>
            </w:pPr>
            <w:r w:rsidRPr="007F4C7C">
              <w:rPr>
                <w:rFonts w:ascii="Arial" w:hAnsi="Arial" w:cs="Arial"/>
                <w:b/>
                <w:bCs/>
                <w:sz w:val="20"/>
                <w:szCs w:val="20"/>
                <w:lang w:val="en-US"/>
              </w:rPr>
              <w:t xml:space="preserve">Extension </w:t>
            </w:r>
            <w:r w:rsidR="00960026">
              <w:rPr>
                <w:rFonts w:ascii="Arial" w:hAnsi="Arial" w:cs="Arial"/>
                <w:b/>
                <w:bCs/>
                <w:sz w:val="20"/>
                <w:szCs w:val="20"/>
                <w:lang w:val="en-US"/>
              </w:rPr>
              <w:t>a</w:t>
            </w:r>
            <w:r w:rsidRPr="007F4C7C">
              <w:rPr>
                <w:rFonts w:ascii="Arial" w:hAnsi="Arial" w:cs="Arial"/>
                <w:b/>
                <w:bCs/>
                <w:sz w:val="20"/>
                <w:szCs w:val="20"/>
                <w:lang w:val="en-US"/>
              </w:rPr>
              <w:t>ctivity (optional):</w:t>
            </w:r>
            <w:r>
              <w:rPr>
                <w:rFonts w:ascii="Arial" w:hAnsi="Arial" w:cs="Arial"/>
                <w:sz w:val="20"/>
                <w:szCs w:val="20"/>
                <w:lang w:val="en-US"/>
              </w:rPr>
              <w:t xml:space="preserve"> </w:t>
            </w:r>
            <w:r w:rsidR="000E0DE0">
              <w:rPr>
                <w:rFonts w:ascii="Arial" w:hAnsi="Arial" w:cs="Arial"/>
                <w:color w:val="000000" w:themeColor="text1"/>
                <w:sz w:val="20"/>
                <w:szCs w:val="20"/>
                <w:lang w:val="en-US"/>
              </w:rPr>
              <w:t>l</w:t>
            </w:r>
            <w:r w:rsidR="005260C6">
              <w:rPr>
                <w:rFonts w:ascii="Arial" w:hAnsi="Arial" w:cs="Arial"/>
                <w:color w:val="000000" w:themeColor="text1"/>
                <w:sz w:val="20"/>
                <w:szCs w:val="20"/>
                <w:lang w:val="en-US"/>
              </w:rPr>
              <w:t xml:space="preserve">earners look at alternative research by </w:t>
            </w:r>
            <w:r w:rsidR="009D422A" w:rsidRPr="005260C6">
              <w:rPr>
                <w:rFonts w:ascii="Arial" w:hAnsi="Arial" w:cs="Arial"/>
                <w:color w:val="000000" w:themeColor="text1"/>
                <w:sz w:val="20"/>
                <w:szCs w:val="20"/>
              </w:rPr>
              <w:t xml:space="preserve">Wansink et al. (2005), </w:t>
            </w:r>
            <w:r w:rsidR="009D422A" w:rsidRPr="006545E4">
              <w:rPr>
                <w:rFonts w:ascii="Arial" w:hAnsi="Arial" w:cs="Arial"/>
                <w:sz w:val="20"/>
                <w:szCs w:val="20"/>
              </w:rPr>
              <w:t xml:space="preserve">available </w:t>
            </w:r>
            <w:r>
              <w:rPr>
                <w:rFonts w:ascii="Arial" w:hAnsi="Arial" w:cs="Arial"/>
                <w:sz w:val="20"/>
                <w:szCs w:val="20"/>
                <w:lang w:val="en-US"/>
              </w:rPr>
              <w:t xml:space="preserve">at: </w:t>
            </w:r>
            <w:hyperlink r:id="rId316" w:history="1">
              <w:r w:rsidR="00764962" w:rsidRPr="000E0DE0">
                <w:rPr>
                  <w:rStyle w:val="Hyperlink"/>
                  <w:rFonts w:ascii="Arial" w:hAnsi="Arial" w:cs="Arial"/>
                  <w:color w:val="4B4B4B"/>
                  <w:sz w:val="20"/>
                  <w:szCs w:val="20"/>
                </w:rPr>
                <w:t>www.academia.edu/19778972/How_descriptive_food_names_bias_sensory_perceptions_in_restaurants</w:t>
              </w:r>
            </w:hyperlink>
            <w:r w:rsidR="009D422A" w:rsidRPr="006545E4">
              <w:rPr>
                <w:rFonts w:ascii="Arial" w:hAnsi="Arial" w:cs="Arial"/>
                <w:sz w:val="20"/>
                <w:szCs w:val="20"/>
              </w:rPr>
              <w:t xml:space="preserve"> or </w:t>
            </w:r>
            <w:hyperlink r:id="rId317" w:history="1">
              <w:r w:rsidR="009D422A" w:rsidRPr="000E0DE0">
                <w:rPr>
                  <w:rFonts w:ascii="Arial" w:hAnsi="Arial" w:cs="Arial"/>
                  <w:color w:val="4B4B4B"/>
                  <w:sz w:val="20"/>
                  <w:szCs w:val="20"/>
                  <w:u w:val="single"/>
                </w:rPr>
                <w:t>https://drive.google.com/file/d/1BTcaQjZO7ETUQe91mNcUTw1XipNgeFZ9/view</w:t>
              </w:r>
            </w:hyperlink>
            <w:r w:rsidR="009D422A" w:rsidRPr="006545E4">
              <w:rPr>
                <w:rFonts w:ascii="Arial" w:hAnsi="Arial" w:cs="Arial"/>
                <w:sz w:val="20"/>
                <w:szCs w:val="20"/>
              </w:rPr>
              <w:t xml:space="preserve"> and learners </w:t>
            </w:r>
            <w:r w:rsidR="005260C6">
              <w:rPr>
                <w:rFonts w:ascii="Arial" w:hAnsi="Arial" w:cs="Arial"/>
                <w:sz w:val="20"/>
                <w:szCs w:val="20"/>
                <w:lang w:val="en-US"/>
              </w:rPr>
              <w:t>compare the results</w:t>
            </w:r>
            <w:r w:rsidR="009D422A" w:rsidRPr="006545E4">
              <w:rPr>
                <w:rFonts w:ascii="Arial" w:hAnsi="Arial" w:cs="Arial"/>
                <w:sz w:val="20"/>
                <w:szCs w:val="20"/>
              </w:rPr>
              <w:t>, paying particular attention to the components of PAD (as a</w:t>
            </w:r>
            <w:r w:rsidR="005260C6">
              <w:rPr>
                <w:rFonts w:ascii="Arial" w:hAnsi="Arial" w:cs="Arial"/>
                <w:sz w:val="20"/>
                <w:szCs w:val="20"/>
                <w:lang w:val="en-US"/>
              </w:rPr>
              <w:t xml:space="preserve"> </w:t>
            </w:r>
            <w:r w:rsidR="009D422A" w:rsidRPr="006545E4">
              <w:rPr>
                <w:rFonts w:ascii="Arial" w:hAnsi="Arial" w:cs="Arial"/>
                <w:sz w:val="20"/>
                <w:szCs w:val="20"/>
              </w:rPr>
              <w:t>revision/</w:t>
            </w:r>
            <w:r w:rsidR="005260C6">
              <w:rPr>
                <w:rFonts w:ascii="Arial" w:hAnsi="Arial" w:cs="Arial"/>
                <w:sz w:val="20"/>
                <w:szCs w:val="20"/>
                <w:lang w:val="en-US"/>
              </w:rPr>
              <w:t xml:space="preserve"> </w:t>
            </w:r>
            <w:r w:rsidR="009D422A" w:rsidRPr="006545E4">
              <w:rPr>
                <w:rFonts w:ascii="Arial" w:hAnsi="Arial" w:cs="Arial"/>
                <w:sz w:val="20"/>
                <w:szCs w:val="20"/>
              </w:rPr>
              <w:t>consolidation exercise)</w:t>
            </w:r>
            <w:r w:rsidR="005260C6">
              <w:rPr>
                <w:rFonts w:ascii="Arial" w:hAnsi="Arial" w:cs="Arial"/>
                <w:sz w:val="20"/>
                <w:szCs w:val="20"/>
                <w:lang w:val="en-US"/>
              </w:rPr>
              <w:t>.</w:t>
            </w:r>
          </w:p>
          <w:p w14:paraId="51109675" w14:textId="529BCFB0" w:rsidR="009D422A" w:rsidRPr="006545E4" w:rsidRDefault="005260C6" w:rsidP="009D422A">
            <w:pPr>
              <w:rPr>
                <w:rFonts w:ascii="Arial" w:hAnsi="Arial" w:cs="Arial"/>
                <w:sz w:val="20"/>
                <w:szCs w:val="20"/>
              </w:rPr>
            </w:pPr>
            <w:r>
              <w:rPr>
                <w:rFonts w:ascii="Arial" w:hAnsi="Arial" w:cs="Arial"/>
                <w:sz w:val="20"/>
                <w:szCs w:val="20"/>
                <w:lang w:val="en-US"/>
              </w:rPr>
              <w:t xml:space="preserve">Learners consider any </w:t>
            </w:r>
            <w:r w:rsidR="009D422A" w:rsidRPr="006545E4">
              <w:rPr>
                <w:rFonts w:ascii="Arial" w:hAnsi="Arial" w:cs="Arial"/>
                <w:sz w:val="20"/>
                <w:szCs w:val="20"/>
              </w:rPr>
              <w:t xml:space="preserve">cultural and individual differences </w:t>
            </w:r>
            <w:r>
              <w:rPr>
                <w:rFonts w:ascii="Arial" w:hAnsi="Arial" w:cs="Arial"/>
                <w:sz w:val="20"/>
                <w:szCs w:val="20"/>
                <w:lang w:val="en-US"/>
              </w:rPr>
              <w:t>from</w:t>
            </w:r>
            <w:r w:rsidR="009D422A" w:rsidRPr="006545E4">
              <w:rPr>
                <w:rFonts w:ascii="Arial" w:hAnsi="Arial" w:cs="Arial"/>
                <w:sz w:val="20"/>
                <w:szCs w:val="20"/>
              </w:rPr>
              <w:t xml:space="preserve"> the responses as well as any application</w:t>
            </w:r>
            <w:r>
              <w:rPr>
                <w:rFonts w:ascii="Arial" w:hAnsi="Arial" w:cs="Arial"/>
                <w:sz w:val="20"/>
                <w:szCs w:val="20"/>
                <w:lang w:val="en-US"/>
              </w:rPr>
              <w:t>s</w:t>
            </w:r>
            <w:r w:rsidR="009D422A" w:rsidRPr="006545E4">
              <w:rPr>
                <w:rFonts w:ascii="Arial" w:hAnsi="Arial" w:cs="Arial"/>
                <w:sz w:val="20"/>
                <w:szCs w:val="20"/>
              </w:rPr>
              <w:t xml:space="preserve"> to everyday life</w:t>
            </w:r>
            <w:r>
              <w:rPr>
                <w:rFonts w:ascii="Arial" w:hAnsi="Arial" w:cs="Arial"/>
                <w:sz w:val="20"/>
                <w:szCs w:val="20"/>
                <w:lang w:val="en-US"/>
              </w:rPr>
              <w:t xml:space="preserve"> and practice their evaluation of </w:t>
            </w:r>
            <w:r w:rsidR="009D422A" w:rsidRPr="006545E4">
              <w:rPr>
                <w:rFonts w:ascii="Arial" w:hAnsi="Arial" w:cs="Arial"/>
                <w:sz w:val="20"/>
                <w:szCs w:val="20"/>
              </w:rPr>
              <w:t>field experiments, objective and subjective data, generalisations from findings and validity.</w:t>
            </w:r>
          </w:p>
        </w:tc>
      </w:tr>
      <w:tr w:rsidR="009D422A" w:rsidRPr="009D422A" w14:paraId="27400AA0"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4E05630D" w14:textId="3DB362F8" w:rsidR="009D422A" w:rsidRPr="00A01A92" w:rsidRDefault="00086077" w:rsidP="00610EBC">
            <w:pPr>
              <w:rPr>
                <w:rFonts w:ascii="Arial" w:hAnsi="Arial" w:cs="Arial"/>
                <w:bCs/>
                <w:sz w:val="20"/>
                <w:szCs w:val="20"/>
                <w:lang w:val="en-US"/>
              </w:rPr>
            </w:pPr>
            <w:r>
              <w:rPr>
                <w:rFonts w:ascii="Arial" w:hAnsi="Arial" w:cs="Arial"/>
                <w:bCs/>
                <w:sz w:val="20"/>
                <w:szCs w:val="20"/>
                <w:lang w:val="en-US"/>
              </w:rPr>
              <w:lastRenderedPageBreak/>
              <w:t xml:space="preserve">2.2 </w:t>
            </w:r>
            <w:r w:rsidR="009D422A" w:rsidRPr="00A01A92">
              <w:rPr>
                <w:rFonts w:ascii="Arial" w:hAnsi="Arial" w:cs="Arial"/>
                <w:bCs/>
                <w:sz w:val="20"/>
                <w:szCs w:val="20"/>
                <w:lang w:val="en-US"/>
              </w:rPr>
              <w:t xml:space="preserve">The </w:t>
            </w:r>
            <w:r>
              <w:rPr>
                <w:rFonts w:ascii="Arial" w:hAnsi="Arial" w:cs="Arial"/>
                <w:bCs/>
                <w:sz w:val="20"/>
                <w:szCs w:val="20"/>
                <w:lang w:val="en-US"/>
              </w:rPr>
              <w:t>p</w:t>
            </w:r>
            <w:r w:rsidR="009D422A" w:rsidRPr="00A01A92">
              <w:rPr>
                <w:rFonts w:ascii="Arial" w:hAnsi="Arial" w:cs="Arial"/>
                <w:bCs/>
                <w:sz w:val="20"/>
                <w:szCs w:val="20"/>
                <w:lang w:val="en-US"/>
              </w:rPr>
              <w:t xml:space="preserve">sychological </w:t>
            </w:r>
            <w:r>
              <w:rPr>
                <w:rFonts w:ascii="Arial" w:hAnsi="Arial" w:cs="Arial"/>
                <w:bCs/>
                <w:sz w:val="20"/>
                <w:szCs w:val="20"/>
                <w:lang w:val="en-US"/>
              </w:rPr>
              <w:t>e</w:t>
            </w:r>
            <w:r w:rsidR="009D422A" w:rsidRPr="00A01A92">
              <w:rPr>
                <w:rFonts w:ascii="Arial" w:hAnsi="Arial" w:cs="Arial"/>
                <w:bCs/>
                <w:sz w:val="20"/>
                <w:szCs w:val="20"/>
                <w:lang w:val="en-US"/>
              </w:rPr>
              <w:t xml:space="preserve">nvironment </w:t>
            </w:r>
          </w:p>
          <w:p w14:paraId="3DA6739F" w14:textId="0326BFA9" w:rsidR="005E5244" w:rsidRPr="000E0DE0" w:rsidRDefault="009D422A" w:rsidP="00610EBC">
            <w:pPr>
              <w:spacing w:before="120"/>
              <w:rPr>
                <w:rFonts w:ascii="Arial" w:hAnsi="Arial" w:cs="Arial"/>
                <w:b/>
                <w:sz w:val="20"/>
                <w:szCs w:val="20"/>
              </w:rPr>
            </w:pPr>
            <w:r w:rsidRPr="009D422A">
              <w:rPr>
                <w:rFonts w:ascii="Arial" w:hAnsi="Arial" w:cs="Arial"/>
                <w:sz w:val="20"/>
                <w:szCs w:val="20"/>
                <w:lang w:val="en-US"/>
              </w:rPr>
              <w:t>2.2.3 Consumer behavior and personal space</w:t>
            </w:r>
          </w:p>
          <w:p w14:paraId="2BC10020" w14:textId="35AE7401" w:rsidR="005E5244" w:rsidRPr="009D422A" w:rsidRDefault="005E5244" w:rsidP="00610EBC">
            <w:pPr>
              <w:spacing w:before="120"/>
              <w:rPr>
                <w:rFonts w:ascii="Arial" w:hAnsi="Arial" w:cs="Arial"/>
                <w:b/>
                <w:color w:val="E21951"/>
                <w:sz w:val="20"/>
                <w:szCs w:val="20"/>
                <w:lang w:val="en-US"/>
              </w:rPr>
            </w:pPr>
            <w:r w:rsidRPr="009D422A">
              <w:rPr>
                <w:rFonts w:ascii="Arial" w:hAnsi="Arial" w:cs="Arial"/>
                <w:b/>
                <w:color w:val="E21951"/>
                <w:sz w:val="20"/>
                <w:szCs w:val="20"/>
              </w:rPr>
              <w:lastRenderedPageBreak/>
              <w:t>KC</w:t>
            </w:r>
            <w:r w:rsidRPr="009D422A">
              <w:rPr>
                <w:rFonts w:ascii="Arial" w:hAnsi="Arial" w:cs="Arial"/>
                <w:b/>
                <w:color w:val="E21951"/>
                <w:sz w:val="20"/>
                <w:szCs w:val="20"/>
                <w:lang w:val="en-US"/>
              </w:rPr>
              <w:t>3</w:t>
            </w:r>
          </w:p>
          <w:p w14:paraId="3FB5CF67" w14:textId="6061E945" w:rsidR="009D422A" w:rsidRPr="009D422A" w:rsidRDefault="005E5244" w:rsidP="00610EBC">
            <w:pPr>
              <w:spacing w:before="120"/>
              <w:rPr>
                <w:rFonts w:ascii="Arial" w:hAnsi="Arial" w:cs="Arial"/>
                <w:sz w:val="20"/>
                <w:szCs w:val="20"/>
                <w:lang w:val="en-US"/>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3CE2688D" w14:textId="386E3050" w:rsidR="009D422A" w:rsidRPr="009D422A" w:rsidRDefault="009D422A" w:rsidP="00610EBC">
            <w:pPr>
              <w:widowControl w:val="0"/>
              <w:autoSpaceDE w:val="0"/>
              <w:autoSpaceDN w:val="0"/>
              <w:adjustRightInd w:val="0"/>
              <w:rPr>
                <w:rFonts w:ascii="Arial" w:hAnsi="Arial" w:cs="Arial"/>
                <w:sz w:val="20"/>
                <w:szCs w:val="20"/>
                <w:lang w:val="en-US"/>
              </w:rPr>
            </w:pPr>
            <w:r w:rsidRPr="009D422A">
              <w:rPr>
                <w:rFonts w:ascii="Arial" w:hAnsi="Arial" w:cs="Arial"/>
                <w:sz w:val="20"/>
                <w:szCs w:val="20"/>
              </w:rPr>
              <w:lastRenderedPageBreak/>
              <w:t>Learners can describe and explain the various definitions and theories of personal spac</w:t>
            </w:r>
            <w:r w:rsidRPr="009D422A">
              <w:rPr>
                <w:rFonts w:ascii="Arial" w:hAnsi="Arial" w:cs="Arial"/>
                <w:sz w:val="20"/>
                <w:szCs w:val="20"/>
                <w:lang w:val="en-US"/>
              </w:rPr>
              <w:t>e.</w:t>
            </w:r>
          </w:p>
          <w:p w14:paraId="0E4C0D74" w14:textId="76404FDA" w:rsidR="009D422A" w:rsidRPr="009D422A" w:rsidRDefault="009D422A" w:rsidP="00610EBC">
            <w:pPr>
              <w:widowControl w:val="0"/>
              <w:autoSpaceDE w:val="0"/>
              <w:autoSpaceDN w:val="0"/>
              <w:adjustRightInd w:val="0"/>
              <w:spacing w:before="120"/>
              <w:rPr>
                <w:rFonts w:ascii="Arial" w:hAnsi="Arial" w:cs="Arial"/>
                <w:sz w:val="20"/>
                <w:szCs w:val="20"/>
                <w:lang w:val="en-US"/>
              </w:rPr>
            </w:pPr>
            <w:r w:rsidRPr="009D422A">
              <w:rPr>
                <w:rFonts w:ascii="Arial" w:hAnsi="Arial" w:cs="Arial"/>
                <w:sz w:val="20"/>
                <w:szCs w:val="20"/>
              </w:rPr>
              <w:t>Learners can describe</w:t>
            </w:r>
            <w:r w:rsidRPr="009D422A">
              <w:rPr>
                <w:rFonts w:ascii="Arial" w:hAnsi="Arial" w:cs="Arial"/>
                <w:sz w:val="20"/>
                <w:szCs w:val="20"/>
                <w:lang w:val="en-US"/>
              </w:rPr>
              <w:t xml:space="preserve">, </w:t>
            </w:r>
            <w:r w:rsidRPr="009D422A">
              <w:rPr>
                <w:rFonts w:ascii="Arial" w:hAnsi="Arial" w:cs="Arial"/>
                <w:sz w:val="20"/>
                <w:szCs w:val="20"/>
              </w:rPr>
              <w:lastRenderedPageBreak/>
              <w:t>explain</w:t>
            </w:r>
            <w:r w:rsidRPr="009D422A">
              <w:rPr>
                <w:rFonts w:ascii="Arial" w:hAnsi="Arial" w:cs="Arial"/>
                <w:sz w:val="20"/>
                <w:szCs w:val="20"/>
                <w:lang w:val="en-US"/>
              </w:rPr>
              <w:t xml:space="preserve"> and evaluate research into </w:t>
            </w:r>
            <w:r w:rsidRPr="009D422A">
              <w:rPr>
                <w:rFonts w:ascii="Arial" w:hAnsi="Arial" w:cs="Arial"/>
                <w:sz w:val="20"/>
                <w:szCs w:val="20"/>
              </w:rPr>
              <w:t>theories of personal spac</w:t>
            </w:r>
            <w:r w:rsidRPr="009D422A">
              <w:rPr>
                <w:rFonts w:ascii="Arial" w:hAnsi="Arial" w:cs="Arial"/>
                <w:sz w:val="20"/>
                <w:szCs w:val="20"/>
                <w:lang w:val="en-US"/>
              </w:rPr>
              <w:t>e in a restaurant setting.</w:t>
            </w:r>
          </w:p>
          <w:p w14:paraId="16ACD391" w14:textId="77777777" w:rsidR="009D422A" w:rsidRPr="009D422A" w:rsidRDefault="009D422A" w:rsidP="00610EBC">
            <w:pPr>
              <w:spacing w:before="120"/>
              <w:rPr>
                <w:rFonts w:ascii="Arial" w:hAnsi="Arial" w:cs="Arial"/>
                <w:sz w:val="20"/>
                <w:szCs w:val="20"/>
                <w:lang w:val="en-US"/>
              </w:rPr>
            </w:pPr>
            <w:r w:rsidRPr="009D422A">
              <w:rPr>
                <w:rFonts w:ascii="Arial" w:hAnsi="Arial" w:cs="Arial"/>
                <w:sz w:val="20"/>
                <w:szCs w:val="20"/>
                <w:lang w:val="en-US"/>
              </w:rPr>
              <w:t>Learners can describe and explain the social psychology of defending a space in a queue.</w:t>
            </w:r>
          </w:p>
        </w:tc>
        <w:tc>
          <w:tcPr>
            <w:tcW w:w="10200" w:type="dxa"/>
            <w:tcBorders>
              <w:top w:val="single" w:sz="4" w:space="0" w:color="E21951"/>
              <w:left w:val="single" w:sz="4" w:space="0" w:color="E21951"/>
              <w:bottom w:val="single" w:sz="4" w:space="0" w:color="E21951"/>
              <w:right w:val="single" w:sz="4" w:space="0" w:color="E21951"/>
            </w:tcBorders>
          </w:tcPr>
          <w:p w14:paraId="7F3D0C88" w14:textId="0DB0D718" w:rsidR="009D422A" w:rsidRPr="009D422A" w:rsidRDefault="009D422A" w:rsidP="000E0DE0">
            <w:pPr>
              <w:autoSpaceDE w:val="0"/>
              <w:autoSpaceDN w:val="0"/>
              <w:adjustRightInd w:val="0"/>
              <w:spacing w:after="120"/>
              <w:rPr>
                <w:rFonts w:ascii="Arial" w:hAnsi="Arial" w:cs="Arial"/>
                <w:color w:val="000000"/>
                <w:sz w:val="20"/>
                <w:szCs w:val="20"/>
                <w:lang w:val="en-US"/>
              </w:rPr>
            </w:pPr>
            <w:r w:rsidRPr="009D422A">
              <w:rPr>
                <w:rFonts w:ascii="Arial" w:hAnsi="Arial" w:cs="Arial"/>
                <w:color w:val="000000"/>
                <w:sz w:val="20"/>
                <w:szCs w:val="20"/>
                <w:lang w:val="en-US"/>
              </w:rPr>
              <w:lastRenderedPageBreak/>
              <w:t>Ask for volunteers to experiment how close they can be to each other (and you) before feeling uncomfortable and ask them to recall what they learnt from the study by Perry et al (2015) at</w:t>
            </w:r>
            <w:r w:rsidR="00A34678">
              <w:rPr>
                <w:rFonts w:ascii="Arial" w:hAnsi="Arial" w:cs="Arial"/>
                <w:color w:val="000000"/>
                <w:sz w:val="20"/>
                <w:szCs w:val="20"/>
                <w:lang w:val="en-US"/>
              </w:rPr>
              <w:t>:</w:t>
            </w:r>
            <w:r w:rsidRPr="009D422A">
              <w:rPr>
                <w:rFonts w:ascii="Arial" w:hAnsi="Arial" w:cs="Arial"/>
                <w:color w:val="000000"/>
                <w:sz w:val="20"/>
                <w:szCs w:val="20"/>
                <w:lang w:val="en-US"/>
              </w:rPr>
              <w:t xml:space="preserve"> </w:t>
            </w:r>
            <w:hyperlink r:id="rId318" w:history="1">
              <w:r w:rsidR="00B221AA" w:rsidRPr="000E0DE0">
                <w:rPr>
                  <w:rFonts w:ascii="Arial" w:hAnsi="Arial" w:cs="Arial"/>
                  <w:color w:val="4B4B4B"/>
                  <w:sz w:val="20"/>
                  <w:szCs w:val="20"/>
                  <w:u w:val="single"/>
                  <w:lang w:val="en-US"/>
                </w:rPr>
                <w:t>www.</w:t>
              </w:r>
              <w:r w:rsidRPr="000E0DE0">
                <w:rPr>
                  <w:rFonts w:ascii="Arial" w:hAnsi="Arial" w:cs="Arial"/>
                  <w:color w:val="4B4B4B"/>
                  <w:sz w:val="20"/>
                  <w:szCs w:val="20"/>
                  <w:u w:val="single"/>
                  <w:lang w:val="en-US"/>
                </w:rPr>
                <w:t>ncbi.nlm.nih.gov/pmc/articles/PMC4994841/</w:t>
              </w:r>
            </w:hyperlink>
            <w:r w:rsidRPr="009D422A">
              <w:rPr>
                <w:rFonts w:ascii="Arial" w:hAnsi="Arial" w:cs="Arial"/>
                <w:color w:val="000000"/>
                <w:sz w:val="20"/>
                <w:szCs w:val="20"/>
                <w:lang w:val="en-US"/>
              </w:rPr>
              <w:t xml:space="preserve"> on personal space</w:t>
            </w:r>
            <w:r w:rsidR="00334AA0">
              <w:rPr>
                <w:rFonts w:ascii="Arial" w:hAnsi="Arial" w:cs="Arial"/>
                <w:color w:val="000000"/>
                <w:sz w:val="20"/>
                <w:szCs w:val="20"/>
                <w:lang w:val="en-US"/>
              </w:rPr>
              <w:t xml:space="preserve"> from their AS </w:t>
            </w:r>
            <w:r w:rsidR="00A34678">
              <w:rPr>
                <w:rFonts w:ascii="Arial" w:hAnsi="Arial" w:cs="Arial"/>
                <w:color w:val="000000"/>
                <w:sz w:val="20"/>
                <w:szCs w:val="20"/>
                <w:lang w:val="en-US"/>
              </w:rPr>
              <w:t xml:space="preserve">Level </w:t>
            </w:r>
            <w:r w:rsidR="00334AA0">
              <w:rPr>
                <w:rFonts w:ascii="Arial" w:hAnsi="Arial" w:cs="Arial"/>
                <w:color w:val="000000"/>
                <w:sz w:val="20"/>
                <w:szCs w:val="20"/>
                <w:lang w:val="en-US"/>
              </w:rPr>
              <w:t>classes</w:t>
            </w:r>
            <w:r w:rsidRPr="009D422A">
              <w:rPr>
                <w:rFonts w:ascii="Arial" w:hAnsi="Arial" w:cs="Arial"/>
                <w:color w:val="000000"/>
                <w:sz w:val="20"/>
                <w:szCs w:val="20"/>
                <w:lang w:val="en-US"/>
              </w:rPr>
              <w:t>.</w:t>
            </w:r>
            <w:r w:rsidR="007B7467" w:rsidRPr="009D422A">
              <w:rPr>
                <w:rFonts w:ascii="Arial" w:hAnsi="Arial" w:cs="Arial"/>
                <w:b/>
                <w:bCs/>
                <w:color w:val="000000"/>
                <w:sz w:val="20"/>
                <w:szCs w:val="20"/>
                <w:lang w:val="en-US"/>
              </w:rPr>
              <w:t xml:space="preserve"> (F)</w:t>
            </w:r>
          </w:p>
          <w:p w14:paraId="56DF6224" w14:textId="61DD29CD" w:rsidR="009D422A" w:rsidRPr="006545E4" w:rsidRDefault="007B7467" w:rsidP="000E0DE0">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T</w:t>
            </w:r>
            <w:r w:rsidR="009D422A" w:rsidRPr="006545E4">
              <w:rPr>
                <w:rFonts w:ascii="Arial" w:hAnsi="Arial" w:cs="Arial"/>
                <w:color w:val="000000"/>
                <w:sz w:val="20"/>
                <w:szCs w:val="20"/>
                <w:lang w:val="en-US"/>
              </w:rPr>
              <w:t xml:space="preserve">he rest of </w:t>
            </w:r>
            <w:r w:rsidR="000E0DE0">
              <w:rPr>
                <w:rFonts w:ascii="Arial" w:hAnsi="Arial" w:cs="Arial"/>
                <w:color w:val="000000"/>
                <w:sz w:val="20"/>
                <w:szCs w:val="20"/>
                <w:lang w:val="en-US"/>
              </w:rPr>
              <w:t xml:space="preserve">the </w:t>
            </w:r>
            <w:r w:rsidR="009D422A" w:rsidRPr="006545E4">
              <w:rPr>
                <w:rFonts w:ascii="Arial" w:hAnsi="Arial" w:cs="Arial"/>
                <w:color w:val="000000"/>
                <w:sz w:val="20"/>
                <w:szCs w:val="20"/>
                <w:lang w:val="en-US"/>
              </w:rPr>
              <w:t xml:space="preserve">learners </w:t>
            </w:r>
            <w:r>
              <w:rPr>
                <w:rFonts w:ascii="Arial" w:hAnsi="Arial" w:cs="Arial"/>
                <w:color w:val="000000"/>
                <w:sz w:val="20"/>
                <w:szCs w:val="20"/>
                <w:lang w:val="en-US"/>
              </w:rPr>
              <w:t xml:space="preserve">think about </w:t>
            </w:r>
            <w:r w:rsidR="009D422A" w:rsidRPr="006545E4">
              <w:rPr>
                <w:rFonts w:ascii="Arial" w:hAnsi="Arial" w:cs="Arial"/>
                <w:color w:val="000000"/>
                <w:sz w:val="20"/>
                <w:szCs w:val="20"/>
                <w:lang w:val="en-US"/>
              </w:rPr>
              <w:t xml:space="preserve">what factors may affect how comfortable we are and list on the board. Using the idea of ‘concentric circles’, </w:t>
            </w:r>
            <w:r w:rsidR="009D422A" w:rsidRPr="006545E4">
              <w:rPr>
                <w:rFonts w:ascii="Arial" w:hAnsi="Arial" w:cs="Arial"/>
                <w:color w:val="000000"/>
                <w:sz w:val="20"/>
                <w:szCs w:val="20"/>
                <w:shd w:val="clear" w:color="auto" w:fill="FCFCFC"/>
                <w:lang w:val="en-US"/>
              </w:rPr>
              <w:t>learners</w:t>
            </w:r>
            <w:r w:rsidR="009D422A" w:rsidRPr="006545E4">
              <w:rPr>
                <w:rFonts w:ascii="Arial" w:hAnsi="Arial" w:cs="Arial"/>
                <w:color w:val="000000"/>
                <w:sz w:val="20"/>
                <w:szCs w:val="20"/>
                <w:lang w:val="en-US"/>
              </w:rPr>
              <w:t xml:space="preserve"> create a model of personal space.</w:t>
            </w:r>
          </w:p>
          <w:p w14:paraId="691AEEFE" w14:textId="10FBB070" w:rsidR="009D422A" w:rsidRPr="006545E4" w:rsidRDefault="009D422A" w:rsidP="000E0DE0">
            <w:pPr>
              <w:autoSpaceDE w:val="0"/>
              <w:autoSpaceDN w:val="0"/>
              <w:adjustRightInd w:val="0"/>
              <w:spacing w:before="120" w:after="120"/>
              <w:rPr>
                <w:rFonts w:ascii="Arial" w:hAnsi="Arial" w:cs="Arial"/>
                <w:color w:val="4A4A4A"/>
                <w:sz w:val="20"/>
                <w:szCs w:val="20"/>
                <w:lang w:val="en-US"/>
              </w:rPr>
            </w:pPr>
            <w:r w:rsidRPr="006545E4">
              <w:rPr>
                <w:rFonts w:ascii="Arial" w:hAnsi="Arial" w:cs="Arial"/>
                <w:color w:val="000000"/>
                <w:sz w:val="20"/>
                <w:szCs w:val="20"/>
                <w:lang w:val="en-US"/>
              </w:rPr>
              <w:lastRenderedPageBreak/>
              <w:t>Display an image of proxemics zones</w:t>
            </w:r>
            <w:r w:rsidR="00A34678">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319" w:history="1">
              <w:r w:rsidR="006545E4" w:rsidRPr="000E0DE0">
                <w:rPr>
                  <w:rStyle w:val="Hyperlink"/>
                  <w:rFonts w:ascii="Arial" w:hAnsi="Arial" w:cs="Arial"/>
                  <w:color w:val="4B4B4B"/>
                  <w:sz w:val="20"/>
                  <w:szCs w:val="20"/>
                  <w:lang w:val="en-US"/>
                </w:rPr>
                <w:t>http://image.slidesharecdn.com/edwardhallproxemictheoryintimatezone-1-130228171206-phpapp02/95/edward-hall-proxemic-theory-intimate-zone-1-2-638.jpg?cb=1362071562</w:t>
              </w:r>
            </w:hyperlink>
            <w:r w:rsidRPr="006545E4">
              <w:rPr>
                <w:rFonts w:ascii="Arial" w:hAnsi="Arial" w:cs="Arial"/>
                <w:color w:val="000000"/>
                <w:sz w:val="20"/>
                <w:szCs w:val="20"/>
                <w:lang w:val="en-US"/>
              </w:rPr>
              <w:t xml:space="preserve"> </w:t>
            </w:r>
            <w:r w:rsidRPr="006545E4">
              <w:rPr>
                <w:rFonts w:ascii="Arial" w:hAnsi="Arial" w:cs="Arial"/>
                <w:color w:val="000000" w:themeColor="text1"/>
                <w:sz w:val="20"/>
                <w:szCs w:val="20"/>
                <w:lang w:val="en-US"/>
              </w:rPr>
              <w:t>or watch a video at</w:t>
            </w:r>
            <w:r w:rsidR="00A34678">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320" w:history="1">
              <w:r w:rsidR="00B221AA" w:rsidRPr="000E0DE0">
                <w:rPr>
                  <w:rFonts w:ascii="Arial" w:hAnsi="Arial" w:cs="Arial"/>
                  <w:color w:val="4B4B4B"/>
                  <w:sz w:val="20"/>
                  <w:szCs w:val="20"/>
                  <w:u w:val="single"/>
                  <w:lang w:val="en-US"/>
                </w:rPr>
                <w:t>www.</w:t>
              </w:r>
              <w:r w:rsidRPr="000E0DE0">
                <w:rPr>
                  <w:rFonts w:ascii="Arial" w:hAnsi="Arial" w:cs="Arial"/>
                  <w:color w:val="4B4B4B"/>
                  <w:sz w:val="20"/>
                  <w:szCs w:val="20"/>
                  <w:u w:val="single"/>
                  <w:lang w:val="en-US"/>
                </w:rPr>
                <w:t>youtube.com/watch?v=nm-VzJZXDBc</w:t>
              </w:r>
            </w:hyperlink>
            <w:r w:rsidRPr="006545E4">
              <w:rPr>
                <w:rFonts w:ascii="Arial" w:hAnsi="Arial" w:cs="Arial"/>
                <w:color w:val="000000" w:themeColor="text1"/>
                <w:sz w:val="20"/>
                <w:szCs w:val="20"/>
                <w:lang w:val="en-US"/>
              </w:rPr>
              <w:t xml:space="preserve"> and learners capture the same into their notes.</w:t>
            </w:r>
          </w:p>
          <w:p w14:paraId="494F7012" w14:textId="22AC6965" w:rsidR="009D422A" w:rsidRPr="000E0DE0" w:rsidRDefault="009D422A" w:rsidP="000E0DE0">
            <w:pPr>
              <w:spacing w:before="120" w:after="120"/>
              <w:rPr>
                <w:rFonts w:ascii="Arial" w:hAnsi="Arial" w:cs="Arial"/>
                <w:color w:val="4B4B4B"/>
                <w:sz w:val="20"/>
                <w:szCs w:val="20"/>
                <w:lang w:val="en-US"/>
              </w:rPr>
            </w:pPr>
            <w:r w:rsidRPr="006545E4">
              <w:rPr>
                <w:rFonts w:ascii="Arial" w:hAnsi="Arial" w:cs="Arial"/>
                <w:color w:val="000000" w:themeColor="text1"/>
                <w:sz w:val="20"/>
                <w:szCs w:val="20"/>
              </w:rPr>
              <w:t>Di</w:t>
            </w:r>
            <w:r w:rsidRPr="006545E4">
              <w:rPr>
                <w:rFonts w:ascii="Arial" w:hAnsi="Arial" w:cs="Arial"/>
                <w:color w:val="000000" w:themeColor="text1"/>
                <w:sz w:val="20"/>
                <w:szCs w:val="20"/>
                <w:lang w:val="en-US"/>
              </w:rPr>
              <w:t>s</w:t>
            </w:r>
            <w:r w:rsidRPr="006545E4">
              <w:rPr>
                <w:rFonts w:ascii="Arial" w:hAnsi="Arial" w:cs="Arial"/>
                <w:color w:val="000000" w:themeColor="text1"/>
                <w:sz w:val="20"/>
                <w:szCs w:val="20"/>
              </w:rPr>
              <w:t xml:space="preserve">play the following terms, </w:t>
            </w:r>
            <w:r w:rsidRPr="006545E4">
              <w:rPr>
                <w:rFonts w:ascii="Arial" w:hAnsi="Arial" w:cs="Arial"/>
                <w:color w:val="000000" w:themeColor="text1"/>
                <w:sz w:val="20"/>
                <w:szCs w:val="20"/>
                <w:lang w:val="en-US"/>
              </w:rPr>
              <w:t>‘</w:t>
            </w:r>
            <w:r w:rsidRPr="006545E4">
              <w:rPr>
                <w:rFonts w:ascii="Arial" w:hAnsi="Arial" w:cs="Arial"/>
                <w:sz w:val="20"/>
                <w:szCs w:val="20"/>
              </w:rPr>
              <w:t>overload</w:t>
            </w:r>
            <w:r w:rsidRPr="006545E4">
              <w:rPr>
                <w:rFonts w:ascii="Arial" w:hAnsi="Arial" w:cs="Arial"/>
                <w:sz w:val="20"/>
                <w:szCs w:val="20"/>
                <w:lang w:val="en-US"/>
              </w:rPr>
              <w:t>’</w:t>
            </w:r>
            <w:r w:rsidRPr="006545E4">
              <w:rPr>
                <w:rFonts w:ascii="Arial" w:hAnsi="Arial" w:cs="Arial"/>
                <w:sz w:val="20"/>
                <w:szCs w:val="20"/>
              </w:rPr>
              <w:t xml:space="preserve">, </w:t>
            </w:r>
            <w:r w:rsidRPr="006545E4">
              <w:rPr>
                <w:rFonts w:ascii="Arial" w:hAnsi="Arial" w:cs="Arial"/>
                <w:sz w:val="20"/>
                <w:szCs w:val="20"/>
                <w:lang w:val="en-US"/>
              </w:rPr>
              <w:t>‘</w:t>
            </w:r>
            <w:r w:rsidRPr="006545E4">
              <w:rPr>
                <w:rFonts w:ascii="Arial" w:hAnsi="Arial" w:cs="Arial"/>
                <w:sz w:val="20"/>
                <w:szCs w:val="20"/>
              </w:rPr>
              <w:t>arousal</w:t>
            </w:r>
            <w:r w:rsidRPr="006545E4">
              <w:rPr>
                <w:rFonts w:ascii="Arial" w:hAnsi="Arial" w:cs="Arial"/>
                <w:sz w:val="20"/>
                <w:szCs w:val="20"/>
                <w:lang w:val="en-US"/>
              </w:rPr>
              <w:t>’</w:t>
            </w:r>
            <w:r w:rsidRPr="006545E4">
              <w:rPr>
                <w:rFonts w:ascii="Arial" w:hAnsi="Arial" w:cs="Arial"/>
                <w:sz w:val="20"/>
                <w:szCs w:val="20"/>
              </w:rPr>
              <w:t xml:space="preserve"> and </w:t>
            </w:r>
            <w:r w:rsidRPr="006545E4">
              <w:rPr>
                <w:rFonts w:ascii="Arial" w:hAnsi="Arial" w:cs="Arial"/>
                <w:sz w:val="20"/>
                <w:szCs w:val="20"/>
                <w:lang w:val="en-US"/>
              </w:rPr>
              <w:t>‘</w:t>
            </w:r>
            <w:r w:rsidRPr="006545E4">
              <w:rPr>
                <w:rFonts w:ascii="Arial" w:hAnsi="Arial" w:cs="Arial"/>
                <w:sz w:val="20"/>
                <w:szCs w:val="20"/>
              </w:rPr>
              <w:t>behaviour constraint</w:t>
            </w:r>
            <w:r w:rsidRPr="006545E4">
              <w:rPr>
                <w:rFonts w:ascii="Arial" w:hAnsi="Arial" w:cs="Arial"/>
                <w:sz w:val="20"/>
                <w:szCs w:val="20"/>
                <w:lang w:val="en-US"/>
              </w:rPr>
              <w:t xml:space="preserve">’ </w:t>
            </w:r>
            <w:r w:rsidRPr="006545E4">
              <w:rPr>
                <w:rFonts w:ascii="Arial" w:hAnsi="Arial" w:cs="Arial"/>
                <w:color w:val="000000" w:themeColor="text1"/>
                <w:sz w:val="20"/>
                <w:szCs w:val="20"/>
              </w:rPr>
              <w:t xml:space="preserve">and ask learners to consider the relationship between </w:t>
            </w:r>
            <w:r w:rsidRPr="006545E4">
              <w:rPr>
                <w:rFonts w:ascii="Arial" w:hAnsi="Arial" w:cs="Arial"/>
                <w:color w:val="000000" w:themeColor="text1"/>
                <w:sz w:val="20"/>
                <w:szCs w:val="20"/>
                <w:lang w:val="en-US"/>
              </w:rPr>
              <w:t xml:space="preserve">these and personal space using a </w:t>
            </w:r>
            <w:r w:rsidRPr="006545E4">
              <w:rPr>
                <w:rFonts w:ascii="Arial" w:hAnsi="Arial" w:cs="Arial"/>
                <w:sz w:val="20"/>
                <w:szCs w:val="20"/>
                <w:lang w:val="en-US"/>
              </w:rPr>
              <w:t xml:space="preserve">quizlet </w:t>
            </w:r>
            <w:r w:rsidRPr="006545E4">
              <w:rPr>
                <w:rFonts w:ascii="Arial" w:hAnsi="Arial" w:cs="Arial"/>
                <w:color w:val="000000" w:themeColor="text1"/>
                <w:sz w:val="20"/>
                <w:szCs w:val="20"/>
                <w:lang w:val="en-US"/>
              </w:rPr>
              <w:t>at</w:t>
            </w:r>
            <w:r w:rsidR="00A34678">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321" w:history="1">
              <w:r w:rsidRPr="000E0DE0">
                <w:rPr>
                  <w:rFonts w:ascii="Arial" w:hAnsi="Arial" w:cs="Arial"/>
                  <w:color w:val="4B4B4B"/>
                  <w:sz w:val="20"/>
                  <w:szCs w:val="20"/>
                  <w:u w:val="single"/>
                  <w:lang w:val="en-US"/>
                </w:rPr>
                <w:t>https://quizlet.com/431508403/personal-space-theories-of-personal-space-overload-arousal-behavioural-constraint-flash-cards/</w:t>
              </w:r>
            </w:hyperlink>
          </w:p>
          <w:p w14:paraId="4184DF30" w14:textId="1C6D2E8A" w:rsidR="00B65A82" w:rsidRDefault="009D422A" w:rsidP="000E0DE0">
            <w:pPr>
              <w:spacing w:before="120" w:after="120"/>
              <w:rPr>
                <w:rFonts w:ascii="Arial" w:hAnsi="Arial" w:cs="Arial"/>
                <w:sz w:val="20"/>
                <w:szCs w:val="20"/>
              </w:rPr>
            </w:pPr>
            <w:r w:rsidRPr="006545E4">
              <w:rPr>
                <w:rFonts w:ascii="Arial" w:hAnsi="Arial" w:cs="Arial"/>
                <w:b/>
                <w:bCs/>
                <w:sz w:val="20"/>
                <w:szCs w:val="20"/>
                <w:lang w:val="en-US"/>
              </w:rPr>
              <w:t xml:space="preserve">Extension </w:t>
            </w:r>
            <w:r w:rsidR="00AB1508"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0E0DE0">
              <w:rPr>
                <w:rFonts w:ascii="Arial" w:hAnsi="Arial" w:cs="Arial"/>
                <w:sz w:val="20"/>
                <w:szCs w:val="20"/>
              </w:rPr>
              <w:t>r</w:t>
            </w:r>
            <w:r w:rsidRPr="006545E4">
              <w:rPr>
                <w:rFonts w:ascii="Arial" w:hAnsi="Arial" w:cs="Arial"/>
                <w:sz w:val="20"/>
                <w:szCs w:val="20"/>
              </w:rPr>
              <w:t>efer learners to their photos of the seating arrangements at the various restaurants they visited and ask them to comment about the personal space issues captured in the various pictures.</w:t>
            </w:r>
          </w:p>
          <w:p w14:paraId="078B4EAA" w14:textId="4B53FDB7" w:rsidR="009D422A" w:rsidRPr="006545E4" w:rsidRDefault="009D422A" w:rsidP="000E0DE0">
            <w:pPr>
              <w:spacing w:before="120"/>
              <w:rPr>
                <w:rFonts w:ascii="Arial" w:hAnsi="Arial" w:cs="Arial"/>
                <w:color w:val="000000" w:themeColor="text1"/>
                <w:sz w:val="20"/>
                <w:szCs w:val="20"/>
                <w:lang w:val="en-US"/>
              </w:rPr>
            </w:pPr>
            <w:r w:rsidRPr="006545E4">
              <w:rPr>
                <w:rFonts w:ascii="Arial" w:hAnsi="Arial" w:cs="Arial"/>
                <w:sz w:val="20"/>
                <w:szCs w:val="20"/>
              </w:rPr>
              <w:t xml:space="preserve">Share the research on space at restaurant tables by </w:t>
            </w:r>
            <w:r w:rsidRPr="006545E4">
              <w:rPr>
                <w:rFonts w:ascii="Arial" w:hAnsi="Arial" w:cs="Arial"/>
                <w:sz w:val="20"/>
                <w:szCs w:val="20"/>
                <w:lang w:val="en-US"/>
              </w:rPr>
              <w:t>Robson (et al (2011) at</w:t>
            </w:r>
            <w:r w:rsidR="00A34678">
              <w:rPr>
                <w:rFonts w:ascii="Arial" w:hAnsi="Arial" w:cs="Arial"/>
                <w:sz w:val="20"/>
                <w:szCs w:val="20"/>
                <w:lang w:val="en-US"/>
              </w:rPr>
              <w:t>:</w:t>
            </w:r>
            <w:r w:rsidRPr="006545E4">
              <w:rPr>
                <w:rFonts w:ascii="Arial" w:hAnsi="Arial" w:cs="Arial"/>
                <w:sz w:val="20"/>
                <w:szCs w:val="20"/>
                <w:lang w:val="en-US"/>
              </w:rPr>
              <w:t xml:space="preserve"> </w:t>
            </w:r>
            <w:hyperlink r:id="rId322" w:history="1">
              <w:r w:rsidRPr="000E0DE0">
                <w:rPr>
                  <w:rFonts w:ascii="Arial" w:hAnsi="Arial" w:cs="Arial"/>
                  <w:color w:val="4B4B4B"/>
                  <w:sz w:val="20"/>
                  <w:szCs w:val="20"/>
                  <w:u w:val="single"/>
                  <w:lang w:val="en-US"/>
                </w:rPr>
                <w:t>http://scholarship.sha.cornell.edu/articles/126/</w:t>
              </w:r>
            </w:hyperlink>
            <w:r w:rsidRPr="006545E4">
              <w:rPr>
                <w:rFonts w:ascii="Arial" w:hAnsi="Arial" w:cs="Arial"/>
                <w:sz w:val="20"/>
                <w:szCs w:val="20"/>
                <w:lang w:val="en-US"/>
              </w:rPr>
              <w:t xml:space="preserve"> </w:t>
            </w:r>
            <w:r w:rsidRPr="006545E4">
              <w:rPr>
                <w:rFonts w:ascii="Arial" w:hAnsi="Arial" w:cs="Arial"/>
                <w:sz w:val="20"/>
                <w:szCs w:val="20"/>
              </w:rPr>
              <w:t>an</w:t>
            </w:r>
            <w:r w:rsidRPr="006545E4">
              <w:rPr>
                <w:rFonts w:ascii="Arial" w:hAnsi="Arial" w:cs="Arial"/>
                <w:sz w:val="20"/>
                <w:szCs w:val="20"/>
                <w:lang w:val="en-US"/>
              </w:rPr>
              <w:t xml:space="preserve">d </w:t>
            </w: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sz w:val="20"/>
                <w:szCs w:val="20"/>
              </w:rPr>
              <w:t xml:space="preserve"> </w:t>
            </w:r>
            <w:r w:rsidRPr="006545E4">
              <w:rPr>
                <w:rFonts w:ascii="Arial" w:hAnsi="Arial" w:cs="Arial"/>
                <w:sz w:val="20"/>
                <w:szCs w:val="20"/>
                <w:lang w:val="en-US"/>
              </w:rPr>
              <w:t xml:space="preserve">record the aim, sample, method, results and conclusion and then </w:t>
            </w:r>
            <w:r w:rsidRPr="006545E4">
              <w:rPr>
                <w:rFonts w:ascii="Arial" w:hAnsi="Arial" w:cs="Arial"/>
                <w:sz w:val="20"/>
                <w:szCs w:val="20"/>
              </w:rPr>
              <w:t>evaluate this research in relation to:</w:t>
            </w:r>
          </w:p>
          <w:p w14:paraId="0655875C" w14:textId="77777777" w:rsidR="009D422A" w:rsidRPr="006545E4" w:rsidRDefault="009D422A" w:rsidP="005D6331">
            <w:pPr>
              <w:numPr>
                <w:ilvl w:val="0"/>
                <w:numId w:val="41"/>
              </w:numPr>
              <w:spacing w:after="120"/>
              <w:contextualSpacing/>
              <w:rPr>
                <w:rFonts w:ascii="Arial" w:hAnsi="Arial" w:cs="Arial"/>
                <w:sz w:val="20"/>
                <w:szCs w:val="20"/>
              </w:rPr>
            </w:pPr>
            <w:r w:rsidRPr="006545E4">
              <w:rPr>
                <w:rFonts w:ascii="Arial" w:hAnsi="Arial" w:cs="Arial"/>
                <w:sz w:val="20"/>
                <w:szCs w:val="20"/>
              </w:rPr>
              <w:t>the usefulness of the findings</w:t>
            </w:r>
          </w:p>
          <w:p w14:paraId="1A367F5C" w14:textId="77777777" w:rsidR="009D422A" w:rsidRPr="006545E4" w:rsidRDefault="009D422A" w:rsidP="005D6331">
            <w:pPr>
              <w:numPr>
                <w:ilvl w:val="0"/>
                <w:numId w:val="41"/>
              </w:numPr>
              <w:spacing w:after="120"/>
              <w:contextualSpacing/>
              <w:rPr>
                <w:rFonts w:ascii="Arial" w:hAnsi="Arial" w:cs="Arial"/>
                <w:sz w:val="20"/>
                <w:szCs w:val="20"/>
              </w:rPr>
            </w:pPr>
            <w:r w:rsidRPr="006545E4">
              <w:rPr>
                <w:rFonts w:ascii="Arial" w:hAnsi="Arial" w:cs="Arial"/>
                <w:sz w:val="20"/>
                <w:szCs w:val="20"/>
              </w:rPr>
              <w:t>individual differences</w:t>
            </w:r>
          </w:p>
          <w:p w14:paraId="37C0A2F8" w14:textId="77777777" w:rsidR="009D422A" w:rsidRPr="006545E4" w:rsidRDefault="009D422A" w:rsidP="005D6331">
            <w:pPr>
              <w:numPr>
                <w:ilvl w:val="0"/>
                <w:numId w:val="41"/>
              </w:numPr>
              <w:spacing w:after="120"/>
              <w:contextualSpacing/>
              <w:rPr>
                <w:rFonts w:ascii="Arial" w:hAnsi="Arial" w:cs="Arial"/>
                <w:sz w:val="20"/>
                <w:szCs w:val="20"/>
              </w:rPr>
            </w:pPr>
            <w:r w:rsidRPr="006545E4">
              <w:rPr>
                <w:rFonts w:ascii="Arial" w:hAnsi="Arial" w:cs="Arial"/>
                <w:sz w:val="20"/>
                <w:szCs w:val="20"/>
              </w:rPr>
              <w:t>experimental method and design</w:t>
            </w:r>
          </w:p>
          <w:p w14:paraId="7438E6EC" w14:textId="57620690" w:rsidR="009D422A" w:rsidRPr="006545E4" w:rsidRDefault="009D422A" w:rsidP="005D6331">
            <w:pPr>
              <w:numPr>
                <w:ilvl w:val="0"/>
                <w:numId w:val="41"/>
              </w:numPr>
              <w:spacing w:after="120"/>
              <w:contextualSpacing/>
              <w:rPr>
                <w:rFonts w:ascii="Arial" w:hAnsi="Arial" w:cs="Arial"/>
                <w:sz w:val="20"/>
                <w:szCs w:val="20"/>
              </w:rPr>
            </w:pPr>
            <w:r w:rsidRPr="006545E4">
              <w:rPr>
                <w:rFonts w:ascii="Arial" w:hAnsi="Arial" w:cs="Arial"/>
                <w:sz w:val="20"/>
                <w:szCs w:val="20"/>
              </w:rPr>
              <w:t>individual and situational explanations</w:t>
            </w:r>
          </w:p>
          <w:p w14:paraId="45FFDBFA" w14:textId="0861496E" w:rsidR="009D422A" w:rsidRPr="006545E4" w:rsidRDefault="009D422A" w:rsidP="005D6331">
            <w:pPr>
              <w:numPr>
                <w:ilvl w:val="0"/>
                <w:numId w:val="41"/>
              </w:numPr>
              <w:spacing w:after="120"/>
              <w:contextualSpacing/>
              <w:rPr>
                <w:rFonts w:ascii="Arial" w:hAnsi="Arial" w:cs="Arial"/>
                <w:sz w:val="20"/>
                <w:szCs w:val="20"/>
              </w:rPr>
            </w:pPr>
            <w:r w:rsidRPr="006545E4">
              <w:rPr>
                <w:rFonts w:ascii="Arial" w:hAnsi="Arial" w:cs="Arial"/>
                <w:sz w:val="20"/>
                <w:szCs w:val="20"/>
              </w:rPr>
              <w:t>cultural differences</w:t>
            </w:r>
          </w:p>
          <w:p w14:paraId="03A6E38F" w14:textId="261BD3D4" w:rsidR="009D422A" w:rsidRPr="006545E4" w:rsidRDefault="009D422A" w:rsidP="005D6331">
            <w:pPr>
              <w:numPr>
                <w:ilvl w:val="0"/>
                <w:numId w:val="41"/>
              </w:numPr>
              <w:spacing w:after="120"/>
              <w:contextualSpacing/>
              <w:rPr>
                <w:rFonts w:ascii="Arial" w:hAnsi="Arial" w:cs="Arial"/>
                <w:sz w:val="20"/>
                <w:szCs w:val="20"/>
              </w:rPr>
            </w:pPr>
            <w:r w:rsidRPr="006545E4">
              <w:rPr>
                <w:rFonts w:ascii="Arial" w:hAnsi="Arial" w:cs="Arial"/>
                <w:sz w:val="20"/>
                <w:szCs w:val="20"/>
              </w:rPr>
              <w:t>observations</w:t>
            </w:r>
          </w:p>
          <w:p w14:paraId="3474A158" w14:textId="7C6E4020" w:rsidR="009D422A" w:rsidRPr="006545E4" w:rsidRDefault="009D422A" w:rsidP="005D6331">
            <w:pPr>
              <w:numPr>
                <w:ilvl w:val="0"/>
                <w:numId w:val="41"/>
              </w:numPr>
              <w:spacing w:after="120"/>
              <w:contextualSpacing/>
              <w:rPr>
                <w:rFonts w:ascii="Arial" w:hAnsi="Arial" w:cs="Arial"/>
                <w:sz w:val="20"/>
                <w:szCs w:val="20"/>
              </w:rPr>
            </w:pPr>
            <w:r w:rsidRPr="006545E4">
              <w:rPr>
                <w:rFonts w:ascii="Arial" w:hAnsi="Arial" w:cs="Arial"/>
                <w:sz w:val="20"/>
                <w:szCs w:val="20"/>
              </w:rPr>
              <w:t>quantitative and qualitative data</w:t>
            </w:r>
          </w:p>
          <w:p w14:paraId="795E6FE0" w14:textId="77777777" w:rsidR="009D422A" w:rsidRPr="006545E4" w:rsidRDefault="009D422A" w:rsidP="005D6331">
            <w:pPr>
              <w:numPr>
                <w:ilvl w:val="0"/>
                <w:numId w:val="41"/>
              </w:numPr>
              <w:contextualSpacing/>
              <w:rPr>
                <w:rFonts w:ascii="Arial" w:hAnsi="Arial" w:cs="Arial"/>
                <w:sz w:val="20"/>
                <w:szCs w:val="20"/>
              </w:rPr>
            </w:pPr>
            <w:r w:rsidRPr="006545E4">
              <w:rPr>
                <w:rFonts w:ascii="Arial" w:hAnsi="Arial" w:cs="Arial"/>
                <w:sz w:val="20"/>
                <w:szCs w:val="20"/>
              </w:rPr>
              <w:t>ethics.</w:t>
            </w:r>
          </w:p>
          <w:p w14:paraId="39D9A5DC" w14:textId="36D0C4C7" w:rsidR="009D422A" w:rsidRPr="006545E4" w:rsidRDefault="009D422A" w:rsidP="000E0DE0">
            <w:pPr>
              <w:spacing w:before="120" w:after="120"/>
              <w:rPr>
                <w:rFonts w:ascii="Arial" w:hAnsi="Arial" w:cs="Arial"/>
                <w:sz w:val="20"/>
                <w:szCs w:val="20"/>
              </w:rPr>
            </w:pPr>
            <w:r w:rsidRPr="006545E4">
              <w:rPr>
                <w:rFonts w:ascii="Arial" w:hAnsi="Arial" w:cs="Arial"/>
                <w:b/>
                <w:bCs/>
                <w:sz w:val="20"/>
                <w:szCs w:val="20"/>
              </w:rPr>
              <w:t xml:space="preserve">Extension </w:t>
            </w:r>
            <w:r w:rsidR="00AB1508" w:rsidRPr="006545E4">
              <w:rPr>
                <w:rFonts w:ascii="Arial" w:hAnsi="Arial" w:cs="Arial"/>
                <w:b/>
                <w:bCs/>
                <w:sz w:val="20"/>
                <w:szCs w:val="20"/>
              </w:rPr>
              <w:t>a</w:t>
            </w:r>
            <w:r w:rsidRPr="006545E4">
              <w:rPr>
                <w:rFonts w:ascii="Arial" w:hAnsi="Arial" w:cs="Arial"/>
                <w:b/>
                <w:bCs/>
                <w:sz w:val="20"/>
                <w:szCs w:val="20"/>
              </w:rPr>
              <w:t>ctivity:</w:t>
            </w:r>
            <w:r w:rsidRPr="006545E4">
              <w:rPr>
                <w:rFonts w:ascii="Arial" w:hAnsi="Arial" w:cs="Arial"/>
                <w:sz w:val="20"/>
                <w:szCs w:val="20"/>
              </w:rPr>
              <w:t xml:space="preserve"> class discussion about queuing using when, where, why, what, who questions in relation to consumers. Ask learners about the behaviours they have noticed in response to ‘queue jumping’ and share. Learners consider the motivations for the behaviours they have witnessed.</w:t>
            </w:r>
          </w:p>
          <w:p w14:paraId="7BDC37C7" w14:textId="70392DE5" w:rsidR="009D422A" w:rsidRPr="006545E4" w:rsidRDefault="009D422A" w:rsidP="000E0DE0">
            <w:pPr>
              <w:spacing w:before="120" w:after="120"/>
              <w:rPr>
                <w:rFonts w:ascii="Arial" w:hAnsi="Arial" w:cs="Arial"/>
                <w:color w:val="000000" w:themeColor="text1"/>
                <w:sz w:val="20"/>
                <w:szCs w:val="20"/>
              </w:rPr>
            </w:pPr>
            <w:r w:rsidRPr="006545E4">
              <w:rPr>
                <w:rFonts w:ascii="Arial" w:hAnsi="Arial" w:cs="Arial"/>
                <w:sz w:val="20"/>
                <w:szCs w:val="20"/>
              </w:rPr>
              <w:t xml:space="preserve">Share </w:t>
            </w:r>
            <w:r w:rsidR="00AB1508" w:rsidRPr="006545E4">
              <w:rPr>
                <w:rFonts w:ascii="Arial" w:hAnsi="Arial" w:cs="Arial"/>
                <w:sz w:val="20"/>
                <w:szCs w:val="20"/>
              </w:rPr>
              <w:t>the</w:t>
            </w:r>
            <w:r w:rsidRPr="006545E4">
              <w:rPr>
                <w:rFonts w:ascii="Arial" w:hAnsi="Arial" w:cs="Arial"/>
                <w:sz w:val="20"/>
                <w:szCs w:val="20"/>
              </w:rPr>
              <w:t xml:space="preserve"> video on the psychology of queuing at</w:t>
            </w:r>
            <w:r w:rsidR="00A34678">
              <w:rPr>
                <w:rFonts w:ascii="Arial" w:hAnsi="Arial" w:cs="Arial"/>
                <w:sz w:val="20"/>
                <w:szCs w:val="20"/>
              </w:rPr>
              <w:t>:</w:t>
            </w:r>
            <w:r w:rsidRPr="006545E4">
              <w:rPr>
                <w:rFonts w:ascii="Arial" w:hAnsi="Arial" w:cs="Arial"/>
                <w:sz w:val="20"/>
                <w:szCs w:val="20"/>
              </w:rPr>
              <w:t xml:space="preserve"> </w:t>
            </w:r>
            <w:hyperlink r:id="rId323" w:history="1">
              <w:r w:rsidR="00B221AA" w:rsidRPr="000E0DE0">
                <w:rPr>
                  <w:rFonts w:ascii="Arial" w:hAnsi="Arial" w:cs="Arial"/>
                  <w:color w:val="4B4B4B"/>
                  <w:sz w:val="20"/>
                  <w:szCs w:val="20"/>
                  <w:u w:val="single"/>
                </w:rPr>
                <w:t>www.</w:t>
              </w:r>
              <w:r w:rsidRPr="000E0DE0">
                <w:rPr>
                  <w:rFonts w:ascii="Arial" w:hAnsi="Arial" w:cs="Arial"/>
                  <w:color w:val="4B4B4B"/>
                  <w:sz w:val="20"/>
                  <w:szCs w:val="20"/>
                  <w:u w:val="single"/>
                </w:rPr>
                <w:t>youtube.com/watch?v=fhbUFKt7tzA</w:t>
              </w:r>
            </w:hyperlink>
            <w:r w:rsidRPr="006545E4">
              <w:rPr>
                <w:rFonts w:ascii="Arial" w:hAnsi="Arial" w:cs="Arial"/>
                <w:sz w:val="20"/>
                <w:szCs w:val="20"/>
              </w:rPr>
              <w:t xml:space="preserve"> and an introduction to the research into queuing.</w:t>
            </w:r>
          </w:p>
          <w:p w14:paraId="32569325" w14:textId="5CA290EB" w:rsidR="009D422A" w:rsidRPr="009D422A" w:rsidRDefault="005E5244" w:rsidP="000E0DE0">
            <w:pPr>
              <w:spacing w:before="120" w:after="120"/>
              <w:rPr>
                <w:rFonts w:ascii="Arial" w:hAnsi="Arial" w:cs="Arial"/>
                <w:color w:val="000000" w:themeColor="text1"/>
                <w:sz w:val="20"/>
                <w:szCs w:val="20"/>
              </w:rPr>
            </w:pPr>
            <w:r>
              <w:rPr>
                <w:rFonts w:ascii="Arial" w:hAnsi="Arial" w:cs="Arial"/>
                <w:color w:val="000000" w:themeColor="text1"/>
                <w:sz w:val="20"/>
                <w:szCs w:val="20"/>
              </w:rPr>
              <w:t>L</w:t>
            </w:r>
            <w:r w:rsidR="009D422A" w:rsidRPr="009D422A">
              <w:rPr>
                <w:rFonts w:ascii="Arial" w:hAnsi="Arial" w:cs="Arial"/>
                <w:color w:val="000000" w:themeColor="text1"/>
                <w:sz w:val="20"/>
                <w:szCs w:val="20"/>
              </w:rPr>
              <w:t>earners look up some of the research mentioned in the video or access Milgram’s study at</w:t>
            </w:r>
            <w:r w:rsidR="00A34678">
              <w:rPr>
                <w:rFonts w:ascii="Arial" w:hAnsi="Arial" w:cs="Arial"/>
                <w:color w:val="000000" w:themeColor="text1"/>
                <w:sz w:val="20"/>
                <w:szCs w:val="20"/>
              </w:rPr>
              <w:t>:</w:t>
            </w:r>
            <w:r w:rsidR="009D422A" w:rsidRPr="009D422A">
              <w:rPr>
                <w:rFonts w:ascii="Arial" w:hAnsi="Arial" w:cs="Arial"/>
                <w:color w:val="000000" w:themeColor="text1"/>
                <w:sz w:val="20"/>
                <w:szCs w:val="20"/>
              </w:rPr>
              <w:t xml:space="preserve"> </w:t>
            </w:r>
            <w:hyperlink r:id="rId324" w:history="1">
              <w:r w:rsidR="009D422A" w:rsidRPr="000E0DE0">
                <w:rPr>
                  <w:rFonts w:ascii="Arial" w:hAnsi="Arial" w:cs="Arial"/>
                  <w:color w:val="4B4B4B"/>
                  <w:sz w:val="20"/>
                  <w:szCs w:val="20"/>
                  <w:u w:val="single"/>
                </w:rPr>
                <w:t>https://drive.google.com/file/d/11zefr6_AcTAOFhAwvkfXFOqraWwpsIwf/view</w:t>
              </w:r>
            </w:hyperlink>
            <w:r w:rsidR="009D422A" w:rsidRPr="009D422A">
              <w:rPr>
                <w:rFonts w:ascii="Arial" w:hAnsi="Arial" w:cs="Arial"/>
                <w:color w:val="000000" w:themeColor="text1"/>
                <w:sz w:val="20"/>
                <w:szCs w:val="20"/>
              </w:rPr>
              <w:t xml:space="preserve"> and make notes.</w:t>
            </w:r>
            <w:r w:rsidRPr="009D422A">
              <w:rPr>
                <w:rFonts w:ascii="Arial" w:hAnsi="Arial" w:cs="Arial"/>
                <w:b/>
                <w:bCs/>
                <w:color w:val="000000" w:themeColor="text1"/>
                <w:sz w:val="20"/>
                <w:szCs w:val="20"/>
              </w:rPr>
              <w:t xml:space="preserve"> (I)</w:t>
            </w:r>
          </w:p>
          <w:p w14:paraId="45BB4091" w14:textId="1046B4C5" w:rsidR="009D422A" w:rsidRPr="006545E4" w:rsidRDefault="00AB1508" w:rsidP="000E0DE0">
            <w:pPr>
              <w:spacing w:before="120" w:after="120"/>
              <w:rPr>
                <w:rFonts w:ascii="Arial" w:hAnsi="Arial" w:cs="Arial"/>
                <w:color w:val="000000" w:themeColor="text1"/>
                <w:sz w:val="20"/>
                <w:szCs w:val="20"/>
              </w:rPr>
            </w:pPr>
            <w:r w:rsidRPr="006545E4">
              <w:rPr>
                <w:rFonts w:ascii="Arial" w:hAnsi="Arial" w:cs="Arial"/>
                <w:color w:val="000000" w:themeColor="text1"/>
                <w:sz w:val="20"/>
                <w:szCs w:val="20"/>
              </w:rPr>
              <w:t>Two</w:t>
            </w:r>
            <w:r w:rsidR="009D422A" w:rsidRPr="006545E4">
              <w:rPr>
                <w:rFonts w:ascii="Arial" w:hAnsi="Arial" w:cs="Arial"/>
                <w:color w:val="000000" w:themeColor="text1"/>
                <w:sz w:val="20"/>
                <w:szCs w:val="20"/>
              </w:rPr>
              <w:t xml:space="preserve"> quizlets that learners could use to self-appraise their knowledge of the study can be accessed</w:t>
            </w:r>
            <w:r w:rsidR="00823334">
              <w:rPr>
                <w:rFonts w:ascii="Arial" w:hAnsi="Arial" w:cs="Arial"/>
                <w:color w:val="000000" w:themeColor="text1"/>
                <w:sz w:val="20"/>
                <w:szCs w:val="20"/>
              </w:rPr>
              <w:t xml:space="preserve"> at:</w:t>
            </w:r>
            <w:r w:rsidR="009D422A" w:rsidRPr="006545E4">
              <w:rPr>
                <w:rFonts w:ascii="Arial" w:hAnsi="Arial" w:cs="Arial"/>
                <w:color w:val="000000" w:themeColor="text1"/>
                <w:sz w:val="20"/>
                <w:szCs w:val="20"/>
              </w:rPr>
              <w:t xml:space="preserve"> </w:t>
            </w:r>
            <w:hyperlink r:id="rId325" w:history="1">
              <w:r w:rsidR="009D422A" w:rsidRPr="000E0DE0">
                <w:rPr>
                  <w:rFonts w:ascii="Arial" w:hAnsi="Arial" w:cs="Arial"/>
                  <w:color w:val="4B4B4B"/>
                  <w:sz w:val="20"/>
                  <w:szCs w:val="20"/>
                  <w:u w:val="single"/>
                </w:rPr>
                <w:t>https://quizlet.com/576439536/the-psychological-environment-personal-space-defending-place-in-a-queue-milgram-et-al-flash-cards/</w:t>
              </w:r>
            </w:hyperlink>
            <w:r w:rsidR="009D422A" w:rsidRPr="006545E4">
              <w:rPr>
                <w:rFonts w:ascii="Arial" w:hAnsi="Arial" w:cs="Arial"/>
                <w:color w:val="000000" w:themeColor="text1"/>
                <w:sz w:val="20"/>
                <w:szCs w:val="20"/>
              </w:rPr>
              <w:t xml:space="preserve"> or </w:t>
            </w:r>
            <w:hyperlink r:id="rId326" w:history="1">
              <w:r w:rsidR="009D422A" w:rsidRPr="000E0DE0">
                <w:rPr>
                  <w:rFonts w:ascii="Arial" w:hAnsi="Arial" w:cs="Arial"/>
                  <w:color w:val="4B4B4B"/>
                  <w:sz w:val="20"/>
                  <w:szCs w:val="20"/>
                  <w:u w:val="single"/>
                </w:rPr>
                <w:t>https://quizlet.com/431552853/personal-space-defending-your-place-in-a-queue-flash-cards/</w:t>
              </w:r>
            </w:hyperlink>
            <w:r w:rsidR="009B7E4E">
              <w:rPr>
                <w:rFonts w:ascii="Arial" w:hAnsi="Arial" w:cs="Arial"/>
                <w:color w:val="4B4B4B"/>
                <w:sz w:val="20"/>
                <w:szCs w:val="20"/>
              </w:rPr>
              <w:t xml:space="preserve"> </w:t>
            </w:r>
            <w:r w:rsidR="005E5244" w:rsidRPr="006545E4">
              <w:rPr>
                <w:rFonts w:ascii="Arial" w:hAnsi="Arial" w:cs="Arial"/>
                <w:b/>
                <w:bCs/>
                <w:color w:val="000000" w:themeColor="text1"/>
                <w:sz w:val="20"/>
                <w:szCs w:val="20"/>
              </w:rPr>
              <w:t>(F)</w:t>
            </w:r>
          </w:p>
          <w:p w14:paraId="55EDC922" w14:textId="097DBE10" w:rsidR="009D422A" w:rsidRPr="006545E4" w:rsidRDefault="009D422A" w:rsidP="000E0DE0">
            <w:pPr>
              <w:spacing w:before="120" w:after="120"/>
              <w:rPr>
                <w:rFonts w:ascii="Arial" w:hAnsi="Arial" w:cs="Arial"/>
                <w:sz w:val="20"/>
                <w:szCs w:val="20"/>
                <w:lang w:val="en-US"/>
              </w:rPr>
            </w:pPr>
            <w:r w:rsidRPr="006545E4">
              <w:rPr>
                <w:rFonts w:ascii="Arial" w:hAnsi="Arial" w:cs="Arial"/>
                <w:color w:val="000000" w:themeColor="text1"/>
                <w:sz w:val="20"/>
                <w:szCs w:val="20"/>
              </w:rPr>
              <w:t xml:space="preserve">Ensure learners can identify </w:t>
            </w:r>
            <w:r w:rsidRPr="006545E4">
              <w:rPr>
                <w:rFonts w:ascii="Arial" w:hAnsi="Arial" w:cs="Arial"/>
                <w:color w:val="000000" w:themeColor="text1"/>
                <w:sz w:val="20"/>
                <w:szCs w:val="20"/>
                <w:lang w:val="en-US"/>
              </w:rPr>
              <w:t xml:space="preserve">the </w:t>
            </w:r>
            <w:r w:rsidRPr="006545E4">
              <w:rPr>
                <w:rFonts w:ascii="Arial" w:hAnsi="Arial" w:cs="Arial"/>
                <w:sz w:val="20"/>
                <w:szCs w:val="20"/>
              </w:rPr>
              <w:t>individual and situational explanations</w:t>
            </w:r>
            <w:r w:rsidRPr="006545E4">
              <w:rPr>
                <w:rFonts w:ascii="Arial" w:hAnsi="Arial" w:cs="Arial"/>
                <w:sz w:val="20"/>
                <w:szCs w:val="20"/>
                <w:lang w:val="en-US"/>
              </w:rPr>
              <w:t xml:space="preserve">; </w:t>
            </w:r>
            <w:r w:rsidRPr="006545E4">
              <w:rPr>
                <w:rFonts w:ascii="Arial" w:hAnsi="Arial" w:cs="Arial"/>
                <w:sz w:val="20"/>
                <w:szCs w:val="20"/>
              </w:rPr>
              <w:t>cultural differences, observations</w:t>
            </w:r>
            <w:r w:rsidRPr="006545E4">
              <w:rPr>
                <w:rFonts w:ascii="Arial" w:hAnsi="Arial" w:cs="Arial"/>
                <w:sz w:val="20"/>
                <w:szCs w:val="20"/>
                <w:lang w:val="en-US"/>
              </w:rPr>
              <w:t>;</w:t>
            </w:r>
            <w:r w:rsidRPr="006545E4">
              <w:rPr>
                <w:rFonts w:ascii="Arial" w:hAnsi="Arial" w:cs="Arial"/>
                <w:sz w:val="20"/>
                <w:szCs w:val="20"/>
              </w:rPr>
              <w:t xml:space="preserve"> quantitative and qualitative data</w:t>
            </w:r>
            <w:r w:rsidRPr="006545E4">
              <w:rPr>
                <w:rFonts w:ascii="Arial" w:hAnsi="Arial" w:cs="Arial"/>
                <w:sz w:val="20"/>
                <w:szCs w:val="20"/>
                <w:lang w:val="en-US"/>
              </w:rPr>
              <w:t xml:space="preserve"> and the </w:t>
            </w:r>
            <w:r w:rsidRPr="006545E4">
              <w:rPr>
                <w:rFonts w:ascii="Arial" w:hAnsi="Arial" w:cs="Arial"/>
                <w:sz w:val="20"/>
                <w:szCs w:val="20"/>
              </w:rPr>
              <w:t>ethics</w:t>
            </w:r>
            <w:r w:rsidRPr="006545E4">
              <w:rPr>
                <w:rFonts w:ascii="Arial" w:hAnsi="Arial" w:cs="Arial"/>
                <w:sz w:val="20"/>
                <w:szCs w:val="20"/>
                <w:lang w:val="en-US"/>
              </w:rPr>
              <w:t xml:space="preserve"> associated with the research into queuing they consider.</w:t>
            </w:r>
          </w:p>
          <w:p w14:paraId="19C4A022" w14:textId="2EC57914" w:rsidR="009D422A" w:rsidRPr="009D422A" w:rsidRDefault="009D422A" w:rsidP="009B7E4E">
            <w:pPr>
              <w:spacing w:before="120"/>
              <w:rPr>
                <w:rFonts w:ascii="Arial" w:hAnsi="Arial" w:cs="Arial"/>
                <w:sz w:val="20"/>
                <w:szCs w:val="20"/>
              </w:rPr>
            </w:pPr>
            <w:r w:rsidRPr="006545E4">
              <w:rPr>
                <w:rFonts w:ascii="Arial" w:hAnsi="Arial" w:cs="Arial"/>
                <w:sz w:val="20"/>
                <w:szCs w:val="20"/>
                <w:lang w:val="en-US"/>
              </w:rPr>
              <w:t xml:space="preserve">Distribute a </w:t>
            </w:r>
            <w:r w:rsidR="00AB1508" w:rsidRPr="006545E4">
              <w:rPr>
                <w:rFonts w:ascii="Arial" w:hAnsi="Arial" w:cs="Arial"/>
                <w:sz w:val="20"/>
                <w:szCs w:val="20"/>
                <w:lang w:val="en-US"/>
              </w:rPr>
              <w:t>S</w:t>
            </w:r>
            <w:r w:rsidRPr="006545E4">
              <w:rPr>
                <w:rFonts w:ascii="Arial" w:hAnsi="Arial" w:cs="Arial"/>
                <w:sz w:val="20"/>
                <w:szCs w:val="20"/>
                <w:lang w:val="en-US"/>
              </w:rPr>
              <w:t>pecimen Paper</w:t>
            </w:r>
            <w:r w:rsidR="00BB2C96">
              <w:rPr>
                <w:rFonts w:ascii="Arial" w:hAnsi="Arial" w:cs="Arial"/>
                <w:sz w:val="20"/>
                <w:szCs w:val="20"/>
                <w:lang w:val="en-US"/>
              </w:rPr>
              <w:t>s</w:t>
            </w:r>
            <w:r w:rsidRPr="006545E4">
              <w:rPr>
                <w:rFonts w:ascii="Arial" w:hAnsi="Arial" w:cs="Arial"/>
                <w:sz w:val="20"/>
                <w:szCs w:val="20"/>
                <w:lang w:val="en-US"/>
              </w:rPr>
              <w:t xml:space="preserve"> 3 </w:t>
            </w:r>
            <w:r w:rsidR="00AB1508" w:rsidRPr="006545E4">
              <w:rPr>
                <w:rFonts w:ascii="Arial" w:hAnsi="Arial" w:cs="Arial"/>
                <w:sz w:val="20"/>
                <w:szCs w:val="20"/>
                <w:lang w:val="en-US"/>
              </w:rPr>
              <w:t>and</w:t>
            </w:r>
            <w:r w:rsidRPr="006545E4">
              <w:rPr>
                <w:rFonts w:ascii="Arial" w:hAnsi="Arial" w:cs="Arial"/>
                <w:sz w:val="20"/>
                <w:szCs w:val="20"/>
                <w:lang w:val="en-US"/>
              </w:rPr>
              <w:t xml:space="preserve"> 4 </w:t>
            </w:r>
            <w:r w:rsidR="005E5244">
              <w:rPr>
                <w:rFonts w:ascii="Arial" w:hAnsi="Arial" w:cs="Arial"/>
                <w:sz w:val="20"/>
                <w:szCs w:val="20"/>
                <w:lang w:val="en-US"/>
              </w:rPr>
              <w:t>for</w:t>
            </w:r>
            <w:r w:rsidRPr="006545E4">
              <w:rPr>
                <w:rFonts w:ascii="Arial" w:hAnsi="Arial" w:cs="Arial"/>
                <w:sz w:val="20"/>
                <w:szCs w:val="20"/>
                <w:lang w:val="en-US"/>
              </w:rPr>
              <w:t xml:space="preserve"> learners to use the material covered so far to create examination style questions. These can be swapped for self-assessment, peer assessment or an end of topic test</w:t>
            </w:r>
            <w:r w:rsidR="00AB1508" w:rsidRPr="006545E4">
              <w:rPr>
                <w:rFonts w:ascii="Arial" w:hAnsi="Arial" w:cs="Arial"/>
                <w:sz w:val="20"/>
                <w:szCs w:val="20"/>
                <w:lang w:val="en-US"/>
              </w:rPr>
              <w:t>,</w:t>
            </w:r>
            <w:r w:rsidRPr="006545E4">
              <w:rPr>
                <w:rFonts w:ascii="Arial" w:hAnsi="Arial" w:cs="Arial"/>
                <w:sz w:val="20"/>
                <w:szCs w:val="20"/>
                <w:lang w:val="en-US"/>
              </w:rPr>
              <w:t xml:space="preserve"> etc.</w:t>
            </w:r>
            <w:r w:rsidR="005E5244" w:rsidRPr="006545E4">
              <w:rPr>
                <w:rFonts w:ascii="Arial" w:hAnsi="Arial" w:cs="Arial"/>
                <w:b/>
                <w:bCs/>
                <w:sz w:val="20"/>
                <w:szCs w:val="20"/>
                <w:lang w:val="en-US"/>
              </w:rPr>
              <w:t xml:space="preserve"> (I</w:t>
            </w:r>
            <w:r w:rsidR="005E5244">
              <w:rPr>
                <w:rFonts w:ascii="Arial" w:hAnsi="Arial" w:cs="Arial"/>
                <w:b/>
                <w:bCs/>
                <w:sz w:val="20"/>
                <w:szCs w:val="20"/>
                <w:lang w:val="en-US"/>
              </w:rPr>
              <w:t>)(</w:t>
            </w:r>
            <w:r w:rsidR="005E5244" w:rsidRPr="006545E4">
              <w:rPr>
                <w:rFonts w:ascii="Arial" w:hAnsi="Arial" w:cs="Arial"/>
                <w:b/>
                <w:bCs/>
                <w:sz w:val="20"/>
                <w:szCs w:val="20"/>
                <w:lang w:val="en-US"/>
              </w:rPr>
              <w:t>F)</w:t>
            </w:r>
          </w:p>
        </w:tc>
      </w:tr>
      <w:tr w:rsidR="009D422A" w:rsidRPr="009D422A" w14:paraId="15F5BAFA"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25EB3A14" w14:textId="77777777" w:rsidR="009D422A" w:rsidRPr="00A01A92" w:rsidRDefault="009D422A" w:rsidP="00610EBC">
            <w:pPr>
              <w:rPr>
                <w:rFonts w:ascii="Arial" w:hAnsi="Arial" w:cs="Arial"/>
                <w:sz w:val="20"/>
                <w:szCs w:val="20"/>
              </w:rPr>
            </w:pPr>
            <w:r w:rsidRPr="00A01A92">
              <w:rPr>
                <w:rFonts w:ascii="Arial" w:hAnsi="Arial" w:cs="Arial"/>
                <w:sz w:val="20"/>
                <w:szCs w:val="20"/>
                <w:lang w:val="en-US"/>
              </w:rPr>
              <w:lastRenderedPageBreak/>
              <w:t xml:space="preserve">2.3 </w:t>
            </w:r>
            <w:r w:rsidRPr="00A01A92">
              <w:rPr>
                <w:rFonts w:ascii="Arial" w:hAnsi="Arial" w:cs="Arial"/>
                <w:sz w:val="20"/>
                <w:szCs w:val="20"/>
              </w:rPr>
              <w:t>Consumer decision-making</w:t>
            </w:r>
          </w:p>
          <w:p w14:paraId="2A0AF219" w14:textId="6547E664" w:rsidR="005E5244" w:rsidRDefault="009D422A" w:rsidP="00610EBC">
            <w:pPr>
              <w:spacing w:before="120"/>
              <w:rPr>
                <w:rFonts w:ascii="Arial" w:hAnsi="Arial" w:cs="Arial"/>
                <w:sz w:val="20"/>
                <w:szCs w:val="20"/>
              </w:rPr>
            </w:pPr>
            <w:r w:rsidRPr="009D422A">
              <w:rPr>
                <w:rFonts w:ascii="Arial" w:hAnsi="Arial" w:cs="Arial"/>
                <w:sz w:val="20"/>
                <w:szCs w:val="20"/>
                <w:lang w:val="en-US"/>
              </w:rPr>
              <w:t xml:space="preserve">2.3.1. </w:t>
            </w:r>
            <w:r w:rsidR="004F6AB8">
              <w:rPr>
                <w:rFonts w:ascii="Arial" w:hAnsi="Arial" w:cs="Arial"/>
                <w:sz w:val="20"/>
                <w:szCs w:val="20"/>
                <w:lang w:val="en-US"/>
              </w:rPr>
              <w:t>C</w:t>
            </w:r>
            <w:r w:rsidRPr="009D422A">
              <w:rPr>
                <w:rFonts w:ascii="Arial" w:hAnsi="Arial" w:cs="Arial"/>
                <w:sz w:val="20"/>
                <w:szCs w:val="20"/>
              </w:rPr>
              <w:t>onsumer decision-making</w:t>
            </w:r>
          </w:p>
          <w:p w14:paraId="069A320C" w14:textId="00F675F6" w:rsidR="005E5244" w:rsidRPr="009D422A" w:rsidRDefault="005E5244"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7F0142AF" w14:textId="46A6EFE8" w:rsidR="009D422A" w:rsidRPr="009D422A" w:rsidRDefault="005E5244" w:rsidP="00610EBC">
            <w:pPr>
              <w:spacing w:before="120"/>
              <w:rPr>
                <w:rFonts w:ascii="Arial" w:hAnsi="Arial" w:cs="Arial"/>
                <w:sz w:val="20"/>
                <w:szCs w:val="20"/>
                <w:lang w:val="en-US"/>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E683952" w14:textId="125E8870" w:rsidR="009D422A" w:rsidRPr="009D422A" w:rsidRDefault="009D422A" w:rsidP="005D6331">
            <w:pPr>
              <w:spacing w:after="120"/>
              <w:rPr>
                <w:rFonts w:ascii="Arial" w:hAnsi="Arial" w:cs="Arial"/>
                <w:sz w:val="20"/>
                <w:szCs w:val="20"/>
              </w:rPr>
            </w:pPr>
            <w:r w:rsidRPr="009D422A">
              <w:rPr>
                <w:rFonts w:ascii="Arial" w:hAnsi="Arial" w:cs="Arial"/>
                <w:sz w:val="20"/>
                <w:szCs w:val="20"/>
                <w:lang w:val="en-US"/>
              </w:rPr>
              <w:t xml:space="preserve">Learners can describe and explain </w:t>
            </w:r>
            <w:r w:rsidRPr="009D422A">
              <w:rPr>
                <w:rFonts w:ascii="Arial" w:hAnsi="Arial" w:cs="Arial"/>
                <w:sz w:val="20"/>
                <w:szCs w:val="20"/>
              </w:rPr>
              <w:t>explanations and examples of utility theory, satisficing, prospect theory.</w:t>
            </w:r>
          </w:p>
          <w:p w14:paraId="2F6BE179" w14:textId="77777777" w:rsidR="009D422A" w:rsidRPr="009D422A" w:rsidRDefault="009D422A" w:rsidP="005D6331">
            <w:pPr>
              <w:spacing w:before="120" w:after="120"/>
              <w:rPr>
                <w:rFonts w:ascii="Arial" w:hAnsi="Arial" w:cs="Arial"/>
                <w:sz w:val="20"/>
                <w:szCs w:val="20"/>
                <w:lang w:val="en-US"/>
              </w:rPr>
            </w:pPr>
            <w:r w:rsidRPr="009D422A">
              <w:rPr>
                <w:rFonts w:ascii="Arial" w:hAnsi="Arial" w:cs="Arial"/>
                <w:sz w:val="20"/>
                <w:szCs w:val="20"/>
                <w:lang w:val="en-US"/>
              </w:rPr>
              <w:t xml:space="preserve">Learners can describe and explain </w:t>
            </w:r>
            <w:r w:rsidRPr="009D422A">
              <w:rPr>
                <w:rFonts w:ascii="Arial" w:hAnsi="Arial" w:cs="Arial"/>
                <w:sz w:val="20"/>
                <w:szCs w:val="20"/>
              </w:rPr>
              <w:t xml:space="preserve">examples of compensatory, non-compensatory and partially compensatory strategies </w:t>
            </w:r>
            <w:r w:rsidRPr="009D422A">
              <w:rPr>
                <w:rFonts w:ascii="Arial" w:hAnsi="Arial" w:cs="Arial"/>
                <w:sz w:val="20"/>
                <w:szCs w:val="20"/>
                <w:lang w:val="en-US"/>
              </w:rPr>
              <w:t>of decision making.</w:t>
            </w:r>
          </w:p>
          <w:p w14:paraId="499886E2" w14:textId="2833AA3B" w:rsidR="009D422A" w:rsidRPr="009D422A" w:rsidRDefault="009D422A" w:rsidP="005D6331">
            <w:pPr>
              <w:spacing w:before="120"/>
              <w:rPr>
                <w:rFonts w:ascii="Arial" w:hAnsi="Arial" w:cs="Arial"/>
                <w:sz w:val="20"/>
                <w:szCs w:val="20"/>
                <w:lang w:val="en-US"/>
              </w:rPr>
            </w:pPr>
            <w:r w:rsidRPr="009D422A">
              <w:rPr>
                <w:rFonts w:ascii="Arial" w:hAnsi="Arial" w:cs="Arial"/>
                <w:sz w:val="20"/>
                <w:szCs w:val="20"/>
                <w:lang w:val="en-US"/>
              </w:rPr>
              <w:t xml:space="preserve">Learners can describe and explain </w:t>
            </w:r>
            <w:r w:rsidRPr="009D422A">
              <w:rPr>
                <w:rFonts w:ascii="Arial" w:hAnsi="Arial" w:cs="Arial"/>
                <w:sz w:val="20"/>
                <w:szCs w:val="20"/>
              </w:rPr>
              <w:t>strategies applied to internet shoppin</w:t>
            </w:r>
            <w:r w:rsidRPr="009D422A">
              <w:rPr>
                <w:rFonts w:ascii="Arial" w:hAnsi="Arial" w:cs="Arial"/>
                <w:sz w:val="20"/>
                <w:szCs w:val="20"/>
                <w:lang w:val="en-US"/>
              </w:rPr>
              <w:t>g, f</w:t>
            </w:r>
            <w:r w:rsidRPr="009D422A">
              <w:rPr>
                <w:rFonts w:ascii="Arial" w:hAnsi="Arial" w:cs="Arial"/>
                <w:sz w:val="20"/>
                <w:szCs w:val="20"/>
              </w:rPr>
              <w:t>ocusing on website design</w:t>
            </w:r>
            <w:r w:rsidRPr="009D422A">
              <w:rPr>
                <w:rFonts w:ascii="Arial" w:hAnsi="Arial" w:cs="Arial"/>
                <w:sz w:val="20"/>
                <w:szCs w:val="20"/>
                <w:lang w:val="en-US"/>
              </w:rPr>
              <w:t xml:space="preserve"> and can describe, explain and evaluate supporting research.</w:t>
            </w:r>
          </w:p>
        </w:tc>
        <w:tc>
          <w:tcPr>
            <w:tcW w:w="10200" w:type="dxa"/>
            <w:tcBorders>
              <w:top w:val="single" w:sz="4" w:space="0" w:color="E21951"/>
              <w:left w:val="single" w:sz="4" w:space="0" w:color="E21951"/>
              <w:bottom w:val="single" w:sz="4" w:space="0" w:color="E21951"/>
              <w:right w:val="single" w:sz="4" w:space="0" w:color="E21951"/>
            </w:tcBorders>
          </w:tcPr>
          <w:p w14:paraId="7B7B6C62" w14:textId="03919B3F" w:rsidR="009D422A" w:rsidRPr="006545E4" w:rsidRDefault="009D422A" w:rsidP="009B7E4E">
            <w:pPr>
              <w:spacing w:after="120"/>
              <w:rPr>
                <w:rFonts w:ascii="Arial" w:hAnsi="Arial" w:cs="Arial"/>
                <w:color w:val="000000" w:themeColor="text1"/>
                <w:sz w:val="20"/>
                <w:szCs w:val="20"/>
              </w:rPr>
            </w:pPr>
            <w:r w:rsidRPr="006545E4">
              <w:rPr>
                <w:rFonts w:ascii="Arial" w:hAnsi="Arial" w:cs="Arial"/>
                <w:color w:val="000000" w:themeColor="text1"/>
                <w:sz w:val="20"/>
                <w:szCs w:val="20"/>
              </w:rPr>
              <w:t xml:space="preserve">Display a </w:t>
            </w:r>
            <w:r w:rsidRPr="006545E4">
              <w:rPr>
                <w:rFonts w:ascii="Arial" w:hAnsi="Arial" w:cs="Arial"/>
                <w:sz w:val="20"/>
                <w:szCs w:val="20"/>
              </w:rPr>
              <w:t xml:space="preserve">set of slides </w:t>
            </w:r>
            <w:r w:rsidRPr="006545E4">
              <w:rPr>
                <w:rFonts w:ascii="Arial" w:hAnsi="Arial" w:cs="Arial"/>
                <w:color w:val="000000" w:themeColor="text1"/>
                <w:sz w:val="20"/>
                <w:szCs w:val="20"/>
              </w:rPr>
              <w:t>focusing on the choice of a restaurant at</w:t>
            </w:r>
            <w:r w:rsidR="00823334">
              <w:rPr>
                <w:rFonts w:ascii="Arial" w:hAnsi="Arial" w:cs="Arial"/>
                <w:color w:val="000000" w:themeColor="text1"/>
                <w:sz w:val="20"/>
                <w:szCs w:val="20"/>
              </w:rPr>
              <w:t>:</w:t>
            </w:r>
            <w:r w:rsidRPr="006545E4">
              <w:rPr>
                <w:rFonts w:ascii="Arial" w:hAnsi="Arial" w:cs="Arial"/>
                <w:color w:val="000000" w:themeColor="text1"/>
                <w:sz w:val="20"/>
                <w:szCs w:val="20"/>
              </w:rPr>
              <w:t xml:space="preserve"> </w:t>
            </w:r>
            <w:hyperlink r:id="rId327" w:anchor="slide=id.p1" w:history="1">
              <w:r w:rsidRPr="009B7E4E">
                <w:rPr>
                  <w:rFonts w:ascii="Arial" w:hAnsi="Arial" w:cs="Arial"/>
                  <w:color w:val="4B4B4B"/>
                  <w:sz w:val="20"/>
                  <w:szCs w:val="20"/>
                  <w:u w:val="single"/>
                </w:rPr>
                <w:t>https://docs.google.com/presentation/d/19ecIQxZ9PMahF0zmk2UTMVhhD69ZiVTg/edit#slide=id.p1</w:t>
              </w:r>
            </w:hyperlink>
            <w:r w:rsidRPr="006545E4">
              <w:rPr>
                <w:rFonts w:ascii="Arial" w:hAnsi="Arial" w:cs="Arial"/>
                <w:color w:val="000000" w:themeColor="text1"/>
                <w:sz w:val="20"/>
                <w:szCs w:val="20"/>
              </w:rPr>
              <w:t xml:space="preserve"> based on a number of attributes and learners consider how they might decide on which restaurant to select.</w:t>
            </w:r>
          </w:p>
          <w:p w14:paraId="337116B2" w14:textId="53CEF845" w:rsidR="009D422A" w:rsidRPr="006545E4" w:rsidRDefault="009D422A" w:rsidP="009B7E4E">
            <w:pPr>
              <w:spacing w:before="120" w:after="120"/>
              <w:rPr>
                <w:rFonts w:ascii="Arial" w:hAnsi="Arial" w:cs="Arial"/>
                <w:sz w:val="20"/>
                <w:szCs w:val="20"/>
              </w:rPr>
            </w:pPr>
            <w:r w:rsidRPr="006545E4">
              <w:rPr>
                <w:rFonts w:ascii="Arial" w:hAnsi="Arial" w:cs="Arial"/>
                <w:sz w:val="20"/>
                <w:szCs w:val="20"/>
              </w:rPr>
              <w:t>Describe and explain the three models of decision-making, using the examples generated by learners where appropriate</w:t>
            </w:r>
            <w:r w:rsidRPr="006545E4">
              <w:rPr>
                <w:rFonts w:ascii="Arial" w:hAnsi="Arial" w:cs="Arial"/>
                <w:sz w:val="20"/>
                <w:szCs w:val="20"/>
                <w:lang w:val="en-US"/>
              </w:rPr>
              <w:t xml:space="preserve"> and a</w:t>
            </w:r>
            <w:r w:rsidRPr="006545E4">
              <w:rPr>
                <w:rFonts w:ascii="Arial" w:hAnsi="Arial" w:cs="Arial"/>
                <w:sz w:val="20"/>
                <w:szCs w:val="20"/>
              </w:rPr>
              <w:t xml:space="preserve"> summary paper of these models (and more)</w:t>
            </w:r>
            <w:r w:rsidRPr="006545E4">
              <w:rPr>
                <w:rFonts w:ascii="Arial" w:hAnsi="Arial" w:cs="Arial"/>
                <w:sz w:val="20"/>
                <w:szCs w:val="20"/>
                <w:lang w:val="en-US"/>
              </w:rPr>
              <w:t xml:space="preserve">, accessible </w:t>
            </w:r>
            <w:r w:rsidR="00334AA0">
              <w:rPr>
                <w:rFonts w:ascii="Arial" w:hAnsi="Arial" w:cs="Arial"/>
                <w:sz w:val="20"/>
                <w:szCs w:val="20"/>
                <w:lang w:val="en-US"/>
              </w:rPr>
              <w:t xml:space="preserve">at: </w:t>
            </w:r>
            <w:hyperlink r:id="rId328" w:history="1">
              <w:r w:rsidR="00334AA0" w:rsidRPr="009B7E4E">
                <w:rPr>
                  <w:rStyle w:val="Hyperlink"/>
                  <w:rFonts w:ascii="Arial" w:hAnsi="Arial" w:cs="Arial"/>
                  <w:color w:val="4B4B4B"/>
                  <w:sz w:val="20"/>
                  <w:szCs w:val="20"/>
                  <w:lang w:val="en-US"/>
                </w:rPr>
                <w:t>www.decisionanalyst.com/whitepapers/decisionmaking/</w:t>
              </w:r>
            </w:hyperlink>
            <w:r w:rsidRPr="006545E4">
              <w:rPr>
                <w:rFonts w:ascii="Arial" w:hAnsi="Arial" w:cs="Arial"/>
                <w:sz w:val="20"/>
                <w:szCs w:val="20"/>
                <w:lang w:val="en-US"/>
              </w:rPr>
              <w:t xml:space="preserve"> or </w:t>
            </w:r>
            <w:hyperlink r:id="rId329" w:history="1">
              <w:r w:rsidRPr="009B7E4E">
                <w:rPr>
                  <w:rFonts w:ascii="Arial" w:hAnsi="Arial" w:cs="Arial"/>
                  <w:color w:val="4B4B4B"/>
                  <w:sz w:val="20"/>
                  <w:szCs w:val="20"/>
                  <w:u w:val="single"/>
                  <w:lang w:val="en-US"/>
                </w:rPr>
                <w:t>https://drive.google.com/file/d/1GSElW7UUll88YFLZfO2wJDMLLvf0SnyV/view</w:t>
              </w:r>
            </w:hyperlink>
            <w:r w:rsidRPr="009B7E4E">
              <w:rPr>
                <w:rFonts w:ascii="Arial" w:hAnsi="Arial" w:cs="Arial"/>
                <w:color w:val="4B4B4B"/>
                <w:sz w:val="20"/>
                <w:szCs w:val="20"/>
                <w:lang w:val="en-US"/>
              </w:rPr>
              <w:t xml:space="preserve"> </w:t>
            </w:r>
          </w:p>
          <w:p w14:paraId="148072C0" w14:textId="24ADB4BA" w:rsidR="009D422A" w:rsidRPr="006545E4" w:rsidRDefault="009B7E4E" w:rsidP="009B7E4E">
            <w:pPr>
              <w:spacing w:before="120" w:after="120"/>
              <w:rPr>
                <w:rFonts w:ascii="Arial" w:hAnsi="Arial" w:cs="Arial"/>
                <w:color w:val="4A4A4A"/>
                <w:sz w:val="20"/>
                <w:szCs w:val="20"/>
                <w:u w:val="single"/>
                <w:lang w:val="en-US"/>
              </w:rPr>
            </w:pPr>
            <w:r>
              <w:rPr>
                <w:rFonts w:ascii="Arial" w:hAnsi="Arial" w:cs="Arial"/>
                <w:color w:val="000000" w:themeColor="text1"/>
                <w:sz w:val="20"/>
                <w:szCs w:val="20"/>
                <w:lang w:val="en-US"/>
              </w:rPr>
              <w:t>L</w:t>
            </w:r>
            <w:r w:rsidR="009D422A" w:rsidRPr="006545E4">
              <w:rPr>
                <w:rFonts w:ascii="Arial" w:hAnsi="Arial" w:cs="Arial"/>
                <w:color w:val="000000" w:themeColor="text1"/>
                <w:sz w:val="20"/>
                <w:szCs w:val="20"/>
              </w:rPr>
              <w:t>earners summarise the characteristics of each model in their notes.</w:t>
            </w:r>
          </w:p>
          <w:p w14:paraId="1A9ECB13" w14:textId="58E0BE8A" w:rsidR="009D422A" w:rsidRPr="009B7E4E" w:rsidRDefault="009D422A" w:rsidP="009B7E4E">
            <w:pPr>
              <w:spacing w:before="120" w:after="120"/>
              <w:rPr>
                <w:rFonts w:ascii="Arial" w:hAnsi="Arial" w:cs="Arial"/>
                <w:color w:val="4B4B4B"/>
                <w:sz w:val="20"/>
                <w:szCs w:val="20"/>
              </w:rPr>
            </w:pPr>
            <w:r w:rsidRPr="006545E4">
              <w:rPr>
                <w:rFonts w:ascii="Arial" w:hAnsi="Arial" w:cs="Arial"/>
                <w:color w:val="000000" w:themeColor="text1"/>
                <w:sz w:val="20"/>
                <w:szCs w:val="20"/>
              </w:rPr>
              <w:t xml:space="preserve">Explain that when making decisions, depending upon the scenario, we may make use of any or all of them when considering our choices. Share some videos outlining Prospect Theory </w:t>
            </w:r>
            <w:r w:rsidR="00823334">
              <w:rPr>
                <w:rFonts w:ascii="Arial" w:hAnsi="Arial" w:cs="Arial"/>
                <w:color w:val="000000" w:themeColor="text1"/>
                <w:sz w:val="20"/>
                <w:szCs w:val="20"/>
              </w:rPr>
              <w:t xml:space="preserve">that </w:t>
            </w:r>
            <w:r w:rsidRPr="006545E4">
              <w:rPr>
                <w:rFonts w:ascii="Arial" w:hAnsi="Arial" w:cs="Arial"/>
                <w:color w:val="000000" w:themeColor="text1"/>
                <w:sz w:val="20"/>
                <w:szCs w:val="20"/>
              </w:rPr>
              <w:t xml:space="preserve">can be accessed </w:t>
            </w:r>
            <w:r w:rsidR="003D314F">
              <w:rPr>
                <w:rFonts w:ascii="Arial" w:hAnsi="Arial" w:cs="Arial"/>
                <w:color w:val="000000" w:themeColor="text1"/>
                <w:sz w:val="20"/>
                <w:szCs w:val="20"/>
              </w:rPr>
              <w:t>at:</w:t>
            </w:r>
            <w:r w:rsidRPr="006545E4">
              <w:rPr>
                <w:rFonts w:ascii="Arial" w:hAnsi="Arial" w:cs="Arial"/>
                <w:color w:val="000000" w:themeColor="text1"/>
                <w:sz w:val="20"/>
                <w:szCs w:val="20"/>
              </w:rPr>
              <w:t xml:space="preserve"> </w:t>
            </w:r>
            <w:hyperlink r:id="rId330" w:history="1">
              <w:r w:rsidRPr="009B7E4E">
                <w:rPr>
                  <w:rFonts w:ascii="Arial" w:hAnsi="Arial" w:cs="Arial"/>
                  <w:color w:val="4B4B4B"/>
                  <w:sz w:val="20"/>
                  <w:szCs w:val="20"/>
                  <w:u w:val="single"/>
                </w:rPr>
                <w:t>https://psychologyconcepts.com/prospect-theory/</w:t>
              </w:r>
            </w:hyperlink>
            <w:r w:rsidRPr="009B7E4E">
              <w:rPr>
                <w:rFonts w:ascii="Arial" w:hAnsi="Arial" w:cs="Arial"/>
                <w:color w:val="4B4B4B"/>
                <w:sz w:val="20"/>
                <w:szCs w:val="20"/>
              </w:rPr>
              <w:t xml:space="preserve"> </w:t>
            </w:r>
            <w:r w:rsidRPr="006545E4">
              <w:rPr>
                <w:rFonts w:ascii="Arial" w:hAnsi="Arial" w:cs="Arial"/>
                <w:color w:val="000000" w:themeColor="text1"/>
                <w:sz w:val="20"/>
                <w:szCs w:val="20"/>
              </w:rPr>
              <w:t xml:space="preserve">or </w:t>
            </w:r>
            <w:hyperlink r:id="rId331" w:history="1">
              <w:r w:rsidR="00B221AA" w:rsidRPr="009B7E4E">
                <w:rPr>
                  <w:rFonts w:ascii="Arial" w:hAnsi="Arial" w:cs="Arial"/>
                  <w:color w:val="4B4B4B"/>
                  <w:sz w:val="20"/>
                  <w:szCs w:val="20"/>
                  <w:u w:val="single"/>
                </w:rPr>
                <w:t>www.</w:t>
              </w:r>
              <w:r w:rsidRPr="009B7E4E">
                <w:rPr>
                  <w:rFonts w:ascii="Arial" w:hAnsi="Arial" w:cs="Arial"/>
                  <w:color w:val="4B4B4B"/>
                  <w:sz w:val="20"/>
                  <w:szCs w:val="20"/>
                  <w:u w:val="single"/>
                </w:rPr>
                <w:t>youtube.com/watch?v=sM91d5I36Po</w:t>
              </w:r>
            </w:hyperlink>
          </w:p>
          <w:p w14:paraId="58490090" w14:textId="40FA9743" w:rsidR="009D422A" w:rsidRPr="006545E4" w:rsidRDefault="009D422A" w:rsidP="009B7E4E">
            <w:pPr>
              <w:spacing w:before="120" w:after="120"/>
              <w:rPr>
                <w:rFonts w:ascii="Arial" w:hAnsi="Arial" w:cs="Arial"/>
                <w:sz w:val="20"/>
                <w:szCs w:val="20"/>
              </w:rPr>
            </w:pPr>
            <w:r w:rsidRPr="006545E4">
              <w:rPr>
                <w:rFonts w:ascii="Arial" w:hAnsi="Arial" w:cs="Arial"/>
                <w:sz w:val="20"/>
                <w:szCs w:val="20"/>
              </w:rPr>
              <w:t>Create and a display an organisational chart using PowerPoint of each of the three decision making strategies</w:t>
            </w:r>
            <w:r w:rsidRPr="006545E4">
              <w:rPr>
                <w:rFonts w:ascii="Arial" w:hAnsi="Arial" w:cs="Arial"/>
                <w:sz w:val="20"/>
                <w:szCs w:val="20"/>
                <w:lang w:val="en-US"/>
              </w:rPr>
              <w:t xml:space="preserve"> using a summary at</w:t>
            </w:r>
            <w:r w:rsidR="003D314F">
              <w:rPr>
                <w:rFonts w:ascii="Arial" w:hAnsi="Arial" w:cs="Arial"/>
                <w:sz w:val="20"/>
                <w:szCs w:val="20"/>
                <w:lang w:val="en-US"/>
              </w:rPr>
              <w:t>:</w:t>
            </w:r>
            <w:r w:rsidRPr="006545E4">
              <w:rPr>
                <w:rFonts w:ascii="Arial" w:hAnsi="Arial" w:cs="Arial"/>
                <w:sz w:val="20"/>
                <w:szCs w:val="20"/>
                <w:lang w:val="en-US"/>
              </w:rPr>
              <w:t xml:space="preserve"> </w:t>
            </w:r>
            <w:hyperlink r:id="rId332" w:history="1">
              <w:r w:rsidR="00B221AA" w:rsidRPr="009B7E4E">
                <w:rPr>
                  <w:rFonts w:ascii="Arial" w:hAnsi="Arial" w:cs="Arial"/>
                  <w:color w:val="4B4B4B"/>
                  <w:sz w:val="20"/>
                  <w:szCs w:val="20"/>
                  <w:u w:val="single"/>
                  <w:lang w:val="en-US"/>
                </w:rPr>
                <w:t>www.</w:t>
              </w:r>
              <w:r w:rsidRPr="009B7E4E">
                <w:rPr>
                  <w:rFonts w:ascii="Arial" w:hAnsi="Arial" w:cs="Arial"/>
                  <w:color w:val="4B4B4B"/>
                  <w:sz w:val="20"/>
                  <w:szCs w:val="20"/>
                  <w:u w:val="single"/>
                  <w:lang w:val="en-US"/>
                </w:rPr>
                <w:t>decisionanalyst.com/whitepapers/decisionmaking/</w:t>
              </w:r>
            </w:hyperlink>
            <w:r w:rsidRPr="006545E4">
              <w:rPr>
                <w:rFonts w:ascii="Arial" w:hAnsi="Arial" w:cs="Arial"/>
                <w:sz w:val="20"/>
                <w:szCs w:val="20"/>
                <w:lang w:val="en-US"/>
              </w:rPr>
              <w:t xml:space="preserve"> for reference</w:t>
            </w:r>
            <w:r w:rsidRPr="006545E4">
              <w:rPr>
                <w:rFonts w:ascii="Arial" w:hAnsi="Arial" w:cs="Arial"/>
                <w:sz w:val="20"/>
                <w:szCs w:val="20"/>
              </w:rPr>
              <w:t xml:space="preserve">. These should then be broken down into the seven specific strategies which should be explained in turn. Learners record the chart in their notes, summarising the explanation for each. </w:t>
            </w:r>
            <w:r w:rsidR="00772910" w:rsidRPr="006545E4">
              <w:rPr>
                <w:rFonts w:ascii="Arial" w:hAnsi="Arial" w:cs="Arial"/>
                <w:b/>
                <w:bCs/>
                <w:sz w:val="20"/>
                <w:szCs w:val="20"/>
                <w:lang w:val="en-US"/>
              </w:rPr>
              <w:t>(I)</w:t>
            </w:r>
          </w:p>
          <w:p w14:paraId="64833377" w14:textId="6889CB17" w:rsidR="009D422A" w:rsidRPr="006545E4" w:rsidRDefault="009D422A" w:rsidP="009B7E4E">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9D352E"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9B7E4E">
              <w:rPr>
                <w:rFonts w:ascii="Arial" w:hAnsi="Arial" w:cs="Arial"/>
                <w:sz w:val="20"/>
                <w:szCs w:val="20"/>
              </w:rPr>
              <w:t>l</w:t>
            </w:r>
            <w:r w:rsidRPr="006545E4">
              <w:rPr>
                <w:rFonts w:ascii="Arial" w:hAnsi="Arial" w:cs="Arial"/>
                <w:sz w:val="20"/>
                <w:szCs w:val="20"/>
              </w:rPr>
              <w:t>earners evaluate how much effort goes into thinking about which product/service to buy when comparing the following goods and services: chewing gum</w:t>
            </w:r>
            <w:r w:rsidR="009D352E" w:rsidRPr="006545E4">
              <w:rPr>
                <w:rFonts w:ascii="Arial" w:hAnsi="Arial" w:cs="Arial"/>
                <w:sz w:val="20"/>
                <w:szCs w:val="20"/>
              </w:rPr>
              <w:t>,</w:t>
            </w:r>
            <w:r w:rsidRPr="006545E4">
              <w:rPr>
                <w:rFonts w:ascii="Arial" w:hAnsi="Arial" w:cs="Arial"/>
                <w:sz w:val="20"/>
                <w:szCs w:val="20"/>
              </w:rPr>
              <w:t xml:space="preserve"> a laptop</w:t>
            </w:r>
            <w:r w:rsidR="009D352E" w:rsidRPr="006545E4">
              <w:rPr>
                <w:rFonts w:ascii="Arial" w:hAnsi="Arial" w:cs="Arial"/>
                <w:sz w:val="20"/>
                <w:szCs w:val="20"/>
              </w:rPr>
              <w:t>,</w:t>
            </w:r>
            <w:r w:rsidRPr="006545E4">
              <w:rPr>
                <w:rFonts w:ascii="Arial" w:hAnsi="Arial" w:cs="Arial"/>
                <w:sz w:val="20"/>
                <w:szCs w:val="20"/>
              </w:rPr>
              <w:t xml:space="preserve"> where to eat on Saturday</w:t>
            </w:r>
            <w:r w:rsidR="009D352E" w:rsidRPr="006545E4">
              <w:rPr>
                <w:rFonts w:ascii="Arial" w:hAnsi="Arial" w:cs="Arial"/>
                <w:sz w:val="20"/>
                <w:szCs w:val="20"/>
              </w:rPr>
              <w:t>,</w:t>
            </w:r>
            <w:r w:rsidRPr="006545E4">
              <w:rPr>
                <w:rFonts w:ascii="Arial" w:hAnsi="Arial" w:cs="Arial"/>
                <w:sz w:val="20"/>
                <w:szCs w:val="20"/>
              </w:rPr>
              <w:t xml:space="preserve"> what to have at the school canteen for lunch</w:t>
            </w:r>
            <w:r w:rsidR="009D352E" w:rsidRPr="006545E4">
              <w:rPr>
                <w:rFonts w:ascii="Arial" w:hAnsi="Arial" w:cs="Arial"/>
                <w:sz w:val="20"/>
                <w:szCs w:val="20"/>
              </w:rPr>
              <w:t>,</w:t>
            </w:r>
            <w:r w:rsidRPr="006545E4">
              <w:rPr>
                <w:rFonts w:ascii="Arial" w:hAnsi="Arial" w:cs="Arial"/>
                <w:sz w:val="20"/>
                <w:szCs w:val="20"/>
              </w:rPr>
              <w:t xml:space="preserve"> a shirt</w:t>
            </w:r>
            <w:r w:rsidR="00B15747" w:rsidRPr="006545E4">
              <w:rPr>
                <w:rFonts w:ascii="Arial" w:hAnsi="Arial" w:cs="Arial"/>
                <w:sz w:val="20"/>
                <w:szCs w:val="20"/>
              </w:rPr>
              <w:t>,</w:t>
            </w:r>
            <w:r w:rsidRPr="006545E4">
              <w:rPr>
                <w:rFonts w:ascii="Arial" w:hAnsi="Arial" w:cs="Arial"/>
                <w:sz w:val="20"/>
                <w:szCs w:val="20"/>
              </w:rPr>
              <w:t xml:space="preserve"> a phone</w:t>
            </w:r>
            <w:r w:rsidR="009D352E" w:rsidRPr="006545E4">
              <w:rPr>
                <w:rFonts w:ascii="Arial" w:hAnsi="Arial" w:cs="Arial"/>
                <w:sz w:val="20"/>
                <w:szCs w:val="20"/>
              </w:rPr>
              <w:t>,</w:t>
            </w:r>
            <w:r w:rsidRPr="006545E4">
              <w:rPr>
                <w:rFonts w:ascii="Arial" w:hAnsi="Arial" w:cs="Arial"/>
                <w:sz w:val="20"/>
                <w:szCs w:val="20"/>
              </w:rPr>
              <w:t xml:space="preserve"> breakfast cereal</w:t>
            </w:r>
            <w:r w:rsidR="009D352E" w:rsidRPr="006545E4">
              <w:rPr>
                <w:rFonts w:ascii="Arial" w:hAnsi="Arial" w:cs="Arial"/>
                <w:sz w:val="20"/>
                <w:szCs w:val="20"/>
              </w:rPr>
              <w:t>,</w:t>
            </w:r>
            <w:r w:rsidRPr="006545E4">
              <w:rPr>
                <w:rFonts w:ascii="Arial" w:hAnsi="Arial" w:cs="Arial"/>
                <w:sz w:val="20"/>
                <w:szCs w:val="20"/>
              </w:rPr>
              <w:t xml:space="preserve"> a film provider subscription. </w:t>
            </w:r>
            <w:r w:rsidRPr="006545E4">
              <w:rPr>
                <w:rFonts w:ascii="Arial" w:hAnsi="Arial" w:cs="Arial"/>
                <w:sz w:val="20"/>
                <w:szCs w:val="20"/>
                <w:lang w:val="en-US"/>
              </w:rPr>
              <w:t xml:space="preserve">Share a visual resource to support </w:t>
            </w:r>
            <w:r w:rsidR="00DB0DD5">
              <w:rPr>
                <w:rFonts w:ascii="Arial" w:hAnsi="Arial" w:cs="Arial"/>
                <w:sz w:val="20"/>
                <w:szCs w:val="20"/>
                <w:lang w:val="en-US"/>
              </w:rPr>
              <w:t>learners</w:t>
            </w:r>
            <w:r w:rsidRPr="006545E4">
              <w:rPr>
                <w:rFonts w:ascii="Arial" w:hAnsi="Arial" w:cs="Arial"/>
                <w:sz w:val="20"/>
                <w:szCs w:val="20"/>
                <w:lang w:val="en-US"/>
              </w:rPr>
              <w:t xml:space="preserve"> through this exercise at</w:t>
            </w:r>
            <w:r w:rsidR="003D314F">
              <w:rPr>
                <w:rFonts w:ascii="Arial" w:hAnsi="Arial" w:cs="Arial"/>
                <w:sz w:val="20"/>
                <w:szCs w:val="20"/>
                <w:lang w:val="en-US"/>
              </w:rPr>
              <w:t>:</w:t>
            </w:r>
            <w:r w:rsidRPr="006545E4">
              <w:rPr>
                <w:rFonts w:ascii="Arial" w:hAnsi="Arial" w:cs="Arial"/>
                <w:sz w:val="20"/>
                <w:szCs w:val="20"/>
                <w:lang w:val="en-US"/>
              </w:rPr>
              <w:t xml:space="preserve"> </w:t>
            </w:r>
            <w:hyperlink r:id="rId333" w:anchor="slide=id.p1" w:history="1">
              <w:r w:rsidRPr="009B7E4E">
                <w:rPr>
                  <w:rFonts w:ascii="Arial" w:hAnsi="Arial" w:cs="Arial"/>
                  <w:color w:val="4B4B4B"/>
                  <w:sz w:val="20"/>
                  <w:szCs w:val="20"/>
                  <w:u w:val="single"/>
                  <w:lang w:val="en-US"/>
                </w:rPr>
                <w:t>https://docs.google.com/presentation/d/1ztMdCbyEersipu4Di0GDxiWY1mBt_wYZ/edit#slide=id.p1</w:t>
              </w:r>
            </w:hyperlink>
            <w:r w:rsidRPr="006545E4">
              <w:rPr>
                <w:rFonts w:ascii="Arial" w:hAnsi="Arial" w:cs="Arial"/>
                <w:sz w:val="20"/>
                <w:szCs w:val="20"/>
                <w:lang w:val="en-US"/>
              </w:rPr>
              <w:t>.</w:t>
            </w:r>
          </w:p>
          <w:p w14:paraId="185A52FF" w14:textId="668DAD35" w:rsidR="009D422A" w:rsidRPr="006545E4" w:rsidRDefault="009D422A" w:rsidP="009B7E4E">
            <w:pPr>
              <w:spacing w:before="120" w:after="120"/>
              <w:rPr>
                <w:rFonts w:ascii="Arial" w:hAnsi="Arial" w:cs="Arial"/>
                <w:sz w:val="20"/>
                <w:szCs w:val="20"/>
                <w:lang w:val="en-US"/>
              </w:rPr>
            </w:pPr>
            <w:r w:rsidRPr="006545E4">
              <w:rPr>
                <w:rFonts w:ascii="Arial" w:hAnsi="Arial" w:cs="Arial"/>
                <w:sz w:val="20"/>
                <w:szCs w:val="20"/>
              </w:rPr>
              <w:t xml:space="preserve">Learners try and recall all the restaurants </w:t>
            </w:r>
            <w:r w:rsidRPr="006545E4">
              <w:rPr>
                <w:rFonts w:ascii="Arial" w:hAnsi="Arial" w:cs="Arial"/>
                <w:sz w:val="20"/>
                <w:szCs w:val="20"/>
                <w:lang w:val="en-US"/>
              </w:rPr>
              <w:t xml:space="preserve">they have discussed so far. </w:t>
            </w:r>
            <w:r w:rsidRPr="006545E4">
              <w:rPr>
                <w:rFonts w:ascii="Arial" w:hAnsi="Arial" w:cs="Arial"/>
                <w:sz w:val="20"/>
                <w:szCs w:val="20"/>
              </w:rPr>
              <w:t xml:space="preserve">Ask them what they would consider if they had to decide where to eat </w:t>
            </w:r>
            <w:r w:rsidRPr="006545E4">
              <w:rPr>
                <w:rFonts w:ascii="Arial" w:hAnsi="Arial" w:cs="Arial"/>
                <w:sz w:val="20"/>
                <w:szCs w:val="20"/>
                <w:lang w:val="en-US"/>
              </w:rPr>
              <w:t xml:space="preserve">tonight </w:t>
            </w:r>
            <w:r w:rsidRPr="006545E4">
              <w:rPr>
                <w:rFonts w:ascii="Arial" w:hAnsi="Arial" w:cs="Arial"/>
                <w:sz w:val="20"/>
                <w:szCs w:val="20"/>
              </w:rPr>
              <w:t>and to try and explain how that effects their decision.</w:t>
            </w:r>
          </w:p>
          <w:p w14:paraId="062DF4CE" w14:textId="2E52A170" w:rsidR="009D422A" w:rsidRPr="006545E4" w:rsidRDefault="009D422A" w:rsidP="009B7E4E">
            <w:pPr>
              <w:tabs>
                <w:tab w:val="left" w:pos="4215"/>
              </w:tabs>
              <w:spacing w:before="120" w:after="120"/>
              <w:rPr>
                <w:rFonts w:ascii="Arial" w:hAnsi="Arial" w:cs="Arial"/>
                <w:sz w:val="20"/>
                <w:szCs w:val="20"/>
                <w:lang w:val="en-US"/>
              </w:rPr>
            </w:pPr>
            <w:r w:rsidRPr="006545E4">
              <w:rPr>
                <w:rFonts w:ascii="Arial" w:hAnsi="Arial" w:cs="Arial"/>
                <w:sz w:val="20"/>
                <w:szCs w:val="20"/>
              </w:rPr>
              <w:t xml:space="preserve">Explain how/why both exercises relate to consumer decision-making and explain </w:t>
            </w:r>
            <w:r w:rsidRPr="006545E4">
              <w:rPr>
                <w:rFonts w:ascii="Arial" w:hAnsi="Arial" w:cs="Arial"/>
                <w:sz w:val="20"/>
                <w:szCs w:val="20"/>
                <w:lang w:val="en-US"/>
              </w:rPr>
              <w:t>‘</w:t>
            </w:r>
            <w:r w:rsidRPr="006545E4">
              <w:rPr>
                <w:rFonts w:ascii="Arial" w:hAnsi="Arial" w:cs="Arial"/>
                <w:sz w:val="20"/>
                <w:szCs w:val="20"/>
              </w:rPr>
              <w:t>Consideration</w:t>
            </w:r>
            <w:r w:rsidRPr="006545E4">
              <w:rPr>
                <w:rFonts w:ascii="Arial" w:hAnsi="Arial" w:cs="Arial"/>
                <w:sz w:val="20"/>
                <w:szCs w:val="20"/>
                <w:lang w:val="en-US"/>
              </w:rPr>
              <w:t>’</w:t>
            </w:r>
            <w:r w:rsidRPr="006545E4">
              <w:rPr>
                <w:rFonts w:ascii="Arial" w:hAnsi="Arial" w:cs="Arial"/>
                <w:sz w:val="20"/>
                <w:szCs w:val="20"/>
              </w:rPr>
              <w:t xml:space="preserve"> and </w:t>
            </w:r>
            <w:r w:rsidRPr="006545E4">
              <w:rPr>
                <w:rFonts w:ascii="Arial" w:hAnsi="Arial" w:cs="Arial"/>
                <w:sz w:val="20"/>
                <w:szCs w:val="20"/>
                <w:lang w:val="en-US"/>
              </w:rPr>
              <w:t>‘</w:t>
            </w:r>
            <w:r w:rsidRPr="006545E4">
              <w:rPr>
                <w:rFonts w:ascii="Arial" w:hAnsi="Arial" w:cs="Arial"/>
                <w:sz w:val="20"/>
                <w:szCs w:val="20"/>
              </w:rPr>
              <w:t>Involvement</w:t>
            </w:r>
            <w:r w:rsidRPr="006545E4">
              <w:rPr>
                <w:rFonts w:ascii="Arial" w:hAnsi="Arial" w:cs="Arial"/>
                <w:sz w:val="20"/>
                <w:szCs w:val="20"/>
                <w:lang w:val="en-US"/>
              </w:rPr>
              <w:t>’</w:t>
            </w:r>
            <w:r w:rsidRPr="006545E4">
              <w:rPr>
                <w:rFonts w:ascii="Arial" w:hAnsi="Arial" w:cs="Arial"/>
                <w:sz w:val="20"/>
                <w:szCs w:val="20"/>
              </w:rPr>
              <w:t>.</w:t>
            </w:r>
          </w:p>
          <w:p w14:paraId="47806DD3" w14:textId="094124D3" w:rsidR="009D422A" w:rsidRPr="006545E4" w:rsidRDefault="009D422A" w:rsidP="009D422A">
            <w:pPr>
              <w:tabs>
                <w:tab w:val="left" w:pos="4215"/>
              </w:tabs>
              <w:rPr>
                <w:rFonts w:ascii="Arial" w:hAnsi="Arial" w:cs="Arial"/>
                <w:sz w:val="20"/>
                <w:szCs w:val="20"/>
                <w:lang w:val="en-US"/>
              </w:rPr>
            </w:pPr>
            <w:r w:rsidRPr="006545E4">
              <w:rPr>
                <w:rFonts w:ascii="Arial" w:hAnsi="Arial" w:cs="Arial"/>
                <w:sz w:val="20"/>
                <w:szCs w:val="20"/>
                <w:lang w:val="en-US"/>
              </w:rPr>
              <w:t>Learners should self-assess their learning using some flashcards at</w:t>
            </w:r>
            <w:r w:rsidR="003D314F">
              <w:rPr>
                <w:rFonts w:ascii="Arial" w:hAnsi="Arial" w:cs="Arial"/>
                <w:sz w:val="20"/>
                <w:szCs w:val="20"/>
                <w:lang w:val="en-US"/>
              </w:rPr>
              <w:t>:</w:t>
            </w:r>
            <w:r w:rsidRPr="006545E4">
              <w:rPr>
                <w:rFonts w:ascii="Arial" w:hAnsi="Arial" w:cs="Arial"/>
                <w:sz w:val="20"/>
                <w:szCs w:val="20"/>
                <w:lang w:val="en-US"/>
              </w:rPr>
              <w:t xml:space="preserve"> </w:t>
            </w:r>
            <w:hyperlink r:id="rId334" w:history="1">
              <w:r w:rsidRPr="009B7E4E">
                <w:rPr>
                  <w:rFonts w:ascii="Arial" w:hAnsi="Arial" w:cs="Arial"/>
                  <w:color w:val="4B4B4B"/>
                  <w:sz w:val="20"/>
                  <w:szCs w:val="20"/>
                  <w:u w:val="single"/>
                  <w:lang w:val="en-US"/>
                </w:rPr>
                <w:t>https://drive.google.com/file/d/1a-SyCPZM4_Wwnuo2rpjtA35kRx01YNa_/view</w:t>
              </w:r>
            </w:hyperlink>
            <w:r w:rsidRPr="006545E4">
              <w:rPr>
                <w:rFonts w:ascii="Arial" w:hAnsi="Arial" w:cs="Arial"/>
                <w:sz w:val="20"/>
                <w:szCs w:val="20"/>
                <w:lang w:val="en-US"/>
              </w:rPr>
              <w:t xml:space="preserve"> capturing these models and strategies.</w:t>
            </w:r>
          </w:p>
          <w:p w14:paraId="25021D8F" w14:textId="14E0C708" w:rsidR="009D422A" w:rsidRPr="006545E4" w:rsidRDefault="00C763EF" w:rsidP="009B7E4E">
            <w:pPr>
              <w:spacing w:before="120" w:after="120"/>
              <w:rPr>
                <w:rFonts w:ascii="Arial" w:hAnsi="Arial" w:cs="Arial"/>
                <w:sz w:val="20"/>
                <w:szCs w:val="20"/>
                <w:lang w:val="en-US"/>
              </w:rPr>
            </w:pPr>
            <w:r w:rsidRPr="007F4C7C">
              <w:rPr>
                <w:rFonts w:ascii="Arial" w:hAnsi="Arial" w:cs="Arial"/>
                <w:b/>
                <w:bCs/>
                <w:sz w:val="20"/>
                <w:szCs w:val="20"/>
                <w:lang w:val="en-US"/>
              </w:rPr>
              <w:t xml:space="preserve">Extension </w:t>
            </w:r>
            <w:r w:rsidR="00960026">
              <w:rPr>
                <w:rFonts w:ascii="Arial" w:hAnsi="Arial" w:cs="Arial"/>
                <w:b/>
                <w:bCs/>
                <w:sz w:val="20"/>
                <w:szCs w:val="20"/>
                <w:lang w:val="en-US"/>
              </w:rPr>
              <w:t>a</w:t>
            </w:r>
            <w:r w:rsidRPr="007F4C7C">
              <w:rPr>
                <w:rFonts w:ascii="Arial" w:hAnsi="Arial" w:cs="Arial"/>
                <w:b/>
                <w:bCs/>
                <w:sz w:val="20"/>
                <w:szCs w:val="20"/>
                <w:lang w:val="en-US"/>
              </w:rPr>
              <w:t>ctivity (optional):</w:t>
            </w:r>
            <w:r>
              <w:rPr>
                <w:rFonts w:ascii="Arial" w:hAnsi="Arial" w:cs="Arial"/>
                <w:sz w:val="20"/>
                <w:szCs w:val="20"/>
                <w:lang w:val="en-US"/>
              </w:rPr>
              <w:t xml:space="preserve"> </w:t>
            </w:r>
            <w:r w:rsidR="002C7E6C">
              <w:rPr>
                <w:rFonts w:ascii="Arial" w:hAnsi="Arial" w:cs="Arial"/>
                <w:sz w:val="20"/>
                <w:szCs w:val="20"/>
                <w:lang w:val="en-US"/>
              </w:rPr>
              <w:t>s</w:t>
            </w:r>
            <w:r w:rsidR="009D422A" w:rsidRPr="006545E4">
              <w:rPr>
                <w:rFonts w:ascii="Arial" w:hAnsi="Arial" w:cs="Arial"/>
                <w:sz w:val="20"/>
                <w:szCs w:val="20"/>
                <w:lang w:val="en-US"/>
              </w:rPr>
              <w:t xml:space="preserve">hare the research available </w:t>
            </w:r>
            <w:r>
              <w:rPr>
                <w:rFonts w:ascii="Arial" w:hAnsi="Arial" w:cs="Arial"/>
                <w:sz w:val="20"/>
                <w:szCs w:val="20"/>
                <w:lang w:val="en-US"/>
              </w:rPr>
              <w:t>at:</w:t>
            </w:r>
            <w:r w:rsidR="003D314F">
              <w:rPr>
                <w:rFonts w:ascii="Arial" w:hAnsi="Arial" w:cs="Arial"/>
                <w:sz w:val="20"/>
                <w:szCs w:val="20"/>
                <w:lang w:val="en-US"/>
              </w:rPr>
              <w:t xml:space="preserve"> </w:t>
            </w:r>
            <w:hyperlink r:id="rId335" w:history="1">
              <w:r w:rsidR="003D314F" w:rsidRPr="003D314F">
                <w:rPr>
                  <w:rStyle w:val="Hyperlink"/>
                  <w:rFonts w:ascii="Arial" w:hAnsi="Arial" w:cs="Arial"/>
                  <w:color w:val="4A4A4A"/>
                  <w:sz w:val="20"/>
                  <w:szCs w:val="20"/>
                  <w:lang w:val="en-US"/>
                </w:rPr>
                <w:t>www.researchgate.net/publication/263157379_Consumer_Decision_Making_on_the_Web_A_Theoretical_Analysis_and_Research_Guidelines</w:t>
              </w:r>
            </w:hyperlink>
            <w:r w:rsidR="009D422A" w:rsidRPr="006545E4">
              <w:rPr>
                <w:rFonts w:ascii="Arial" w:hAnsi="Arial" w:cs="Arial"/>
                <w:sz w:val="20"/>
                <w:szCs w:val="20"/>
                <w:lang w:val="en-US"/>
              </w:rPr>
              <w:t xml:space="preserve"> or </w:t>
            </w:r>
            <w:hyperlink r:id="rId336" w:history="1">
              <w:r w:rsidR="009D422A" w:rsidRPr="009B7E4E">
                <w:rPr>
                  <w:rFonts w:ascii="Arial" w:hAnsi="Arial" w:cs="Arial"/>
                  <w:color w:val="4B4B4B"/>
                  <w:sz w:val="20"/>
                  <w:szCs w:val="20"/>
                  <w:u w:val="single"/>
                  <w:lang w:val="en-US"/>
                </w:rPr>
                <w:t>https://drive.google.com/file/d/1CU_ImhiFu03sSFvOjHdZ6hUrCpDmRtya/view</w:t>
              </w:r>
            </w:hyperlink>
            <w:r w:rsidR="009D422A" w:rsidRPr="006545E4">
              <w:rPr>
                <w:rFonts w:ascii="Arial" w:hAnsi="Arial" w:cs="Arial"/>
                <w:sz w:val="20"/>
                <w:szCs w:val="20"/>
                <w:lang w:val="en-US"/>
              </w:rPr>
              <w:t xml:space="preserve"> and divide the research across the class so that each pair/group of learners reads through and explains the various influences to the rest of the class and connects it back to previous learning in each case. List the various factors learners consider the most important and justify their choices. </w:t>
            </w:r>
            <w:r w:rsidR="00772910" w:rsidRPr="006545E4">
              <w:rPr>
                <w:rFonts w:ascii="Arial" w:hAnsi="Arial" w:cs="Arial"/>
                <w:b/>
                <w:bCs/>
                <w:sz w:val="20"/>
                <w:szCs w:val="20"/>
                <w:lang w:val="en-US"/>
              </w:rPr>
              <w:t>(F)</w:t>
            </w:r>
          </w:p>
          <w:p w14:paraId="48A8E733" w14:textId="0E403EDF" w:rsidR="009D422A" w:rsidRDefault="00772910" w:rsidP="009B7E4E">
            <w:pPr>
              <w:spacing w:before="120" w:after="120"/>
              <w:rPr>
                <w:rFonts w:ascii="Arial" w:hAnsi="Arial" w:cs="Arial"/>
                <w:b/>
                <w:sz w:val="20"/>
                <w:szCs w:val="20"/>
                <w:lang w:val="en-US"/>
              </w:rPr>
            </w:pPr>
            <w:r>
              <w:rPr>
                <w:rFonts w:ascii="Arial" w:hAnsi="Arial" w:cs="Arial"/>
                <w:sz w:val="20"/>
                <w:szCs w:val="20"/>
                <w:lang w:val="en-US"/>
              </w:rPr>
              <w:lastRenderedPageBreak/>
              <w:t>L</w:t>
            </w:r>
            <w:r w:rsidR="009D422A" w:rsidRPr="006545E4">
              <w:rPr>
                <w:rFonts w:ascii="Arial" w:hAnsi="Arial" w:cs="Arial"/>
                <w:sz w:val="20"/>
                <w:szCs w:val="20"/>
                <w:lang w:val="en-US"/>
              </w:rPr>
              <w:t xml:space="preserve">earners recall the details and findings of the research conducted by </w:t>
            </w:r>
            <w:r w:rsidR="009D422A" w:rsidRPr="006545E4">
              <w:rPr>
                <w:rFonts w:ascii="Arial" w:hAnsi="Arial" w:cs="Arial"/>
                <w:sz w:val="20"/>
                <w:szCs w:val="20"/>
              </w:rPr>
              <w:t>Vrechopoulos et al. (2004)</w:t>
            </w:r>
            <w:r w:rsidR="009D422A" w:rsidRPr="006545E4">
              <w:rPr>
                <w:rFonts w:ascii="Arial" w:hAnsi="Arial" w:cs="Arial"/>
                <w:sz w:val="20"/>
                <w:szCs w:val="20"/>
                <w:lang w:val="en-US"/>
              </w:rPr>
              <w:t xml:space="preserve"> on virtual layout design with regards effectiveness and satisfaction etc. as a revision exercise. </w:t>
            </w:r>
            <w:r w:rsidR="00EB4B9C">
              <w:rPr>
                <w:rFonts w:ascii="Arial" w:hAnsi="Arial" w:cs="Arial"/>
                <w:sz w:val="20"/>
                <w:szCs w:val="20"/>
                <w:lang w:val="en-US"/>
              </w:rPr>
              <w:t>L</w:t>
            </w:r>
            <w:r w:rsidR="009D422A" w:rsidRPr="006545E4">
              <w:rPr>
                <w:rFonts w:ascii="Arial" w:hAnsi="Arial" w:cs="Arial"/>
                <w:sz w:val="20"/>
                <w:szCs w:val="20"/>
                <w:lang w:val="en-US"/>
              </w:rPr>
              <w:t>earners look at abstracts on further research conducted in this area, e.g. Jedetski et al (2002) at</w:t>
            </w:r>
            <w:r w:rsidR="003D314F">
              <w:rPr>
                <w:rFonts w:ascii="Arial" w:hAnsi="Arial" w:cs="Arial"/>
                <w:sz w:val="20"/>
                <w:szCs w:val="20"/>
                <w:lang w:val="en-US"/>
              </w:rPr>
              <w:t>:</w:t>
            </w:r>
            <w:r w:rsidR="009D422A" w:rsidRPr="006545E4">
              <w:rPr>
                <w:rFonts w:ascii="Arial" w:hAnsi="Arial" w:cs="Arial"/>
                <w:sz w:val="20"/>
                <w:szCs w:val="20"/>
                <w:lang w:val="en-US"/>
              </w:rPr>
              <w:t xml:space="preserve"> </w:t>
            </w:r>
            <w:hyperlink r:id="rId337" w:history="1">
              <w:r w:rsidR="00B221AA" w:rsidRPr="009B7E4E">
                <w:rPr>
                  <w:rFonts w:ascii="Arial" w:hAnsi="Arial" w:cs="Arial"/>
                  <w:color w:val="4B4B4B"/>
                  <w:sz w:val="20"/>
                  <w:szCs w:val="20"/>
                  <w:u w:val="single"/>
                  <w:lang w:val="en-US"/>
                </w:rPr>
                <w:t>www.</w:t>
              </w:r>
              <w:r w:rsidR="009D422A" w:rsidRPr="009B7E4E">
                <w:rPr>
                  <w:rFonts w:ascii="Arial" w:hAnsi="Arial" w:cs="Arial"/>
                  <w:color w:val="4B4B4B"/>
                  <w:sz w:val="20"/>
                  <w:szCs w:val="20"/>
                  <w:u w:val="single"/>
                  <w:lang w:val="en-US"/>
                </w:rPr>
                <w:t>researchgate.net/publication/3419464_How_Web_site_decision_technology_affects_consumers</w:t>
              </w:r>
            </w:hyperlink>
            <w:r w:rsidR="009D422A" w:rsidRPr="006545E4">
              <w:rPr>
                <w:rFonts w:ascii="Arial" w:hAnsi="Arial" w:cs="Arial"/>
                <w:sz w:val="20"/>
                <w:szCs w:val="20"/>
                <w:lang w:val="en-US"/>
              </w:rPr>
              <w:t xml:space="preserve"> and learners record the details and findings.</w:t>
            </w:r>
            <w:r w:rsidRPr="006545E4">
              <w:rPr>
                <w:rFonts w:ascii="Arial" w:hAnsi="Arial" w:cs="Arial"/>
                <w:b/>
                <w:bCs/>
                <w:sz w:val="20"/>
                <w:szCs w:val="20"/>
                <w:lang w:val="en-US"/>
              </w:rPr>
              <w:t xml:space="preserve"> (F)</w:t>
            </w:r>
          </w:p>
          <w:p w14:paraId="12BA73B6" w14:textId="59881A5C" w:rsidR="009D422A" w:rsidRPr="006545E4" w:rsidRDefault="009D422A" w:rsidP="009B7E4E">
            <w:pPr>
              <w:spacing w:before="120"/>
              <w:textAlignment w:val="baseline"/>
              <w:rPr>
                <w:rFonts w:ascii="Arial" w:hAnsi="Arial" w:cs="Arial"/>
                <w:color w:val="000000"/>
                <w:sz w:val="20"/>
                <w:szCs w:val="20"/>
              </w:rPr>
            </w:pPr>
            <w:r w:rsidRPr="006545E4">
              <w:rPr>
                <w:rFonts w:ascii="Arial" w:hAnsi="Arial" w:cs="Arial"/>
                <w:sz w:val="20"/>
                <w:szCs w:val="20"/>
                <w:lang w:val="en-US"/>
              </w:rPr>
              <w:t xml:space="preserve">Divide the class into groups and ask each to share evaluations based on the following issues: </w:t>
            </w:r>
            <w:r w:rsidRPr="006545E4">
              <w:rPr>
                <w:rFonts w:ascii="Arial" w:hAnsi="Arial" w:cs="Arial"/>
                <w:sz w:val="20"/>
                <w:szCs w:val="20"/>
              </w:rPr>
              <w:t>application to everyday life</w:t>
            </w:r>
            <w:r w:rsidRPr="006545E4">
              <w:rPr>
                <w:rFonts w:ascii="Arial" w:hAnsi="Arial" w:cs="Arial"/>
                <w:sz w:val="20"/>
                <w:szCs w:val="20"/>
                <w:lang w:val="en-US"/>
              </w:rPr>
              <w:t>;</w:t>
            </w:r>
            <w:r w:rsidRPr="006545E4">
              <w:rPr>
                <w:rFonts w:ascii="Arial" w:hAnsi="Arial" w:cs="Arial"/>
                <w:sz w:val="20"/>
                <w:szCs w:val="20"/>
              </w:rPr>
              <w:t xml:space="preserve"> cultural differences</w:t>
            </w:r>
            <w:r w:rsidRPr="006545E4">
              <w:rPr>
                <w:rFonts w:ascii="Arial" w:hAnsi="Arial" w:cs="Arial"/>
                <w:sz w:val="20"/>
                <w:szCs w:val="20"/>
                <w:lang w:val="en-US"/>
              </w:rPr>
              <w:t>;</w:t>
            </w:r>
            <w:r w:rsidRPr="006545E4">
              <w:rPr>
                <w:rFonts w:ascii="Arial" w:hAnsi="Arial" w:cs="Arial"/>
                <w:sz w:val="20"/>
                <w:szCs w:val="20"/>
              </w:rPr>
              <w:t xml:space="preserve"> reductionism versus holism</w:t>
            </w:r>
            <w:r w:rsidRPr="006545E4">
              <w:rPr>
                <w:rFonts w:ascii="Arial" w:hAnsi="Arial" w:cs="Arial"/>
                <w:sz w:val="20"/>
                <w:szCs w:val="20"/>
                <w:lang w:val="en-US"/>
              </w:rPr>
              <w:t>;</w:t>
            </w:r>
            <w:r w:rsidRPr="006545E4">
              <w:rPr>
                <w:rFonts w:ascii="Arial" w:hAnsi="Arial" w:cs="Arial"/>
                <w:sz w:val="20"/>
                <w:szCs w:val="20"/>
              </w:rPr>
              <w:t xml:space="preserve"> determinism versus free-will</w:t>
            </w:r>
            <w:r w:rsidRPr="006545E4">
              <w:rPr>
                <w:rFonts w:ascii="Arial" w:hAnsi="Arial" w:cs="Arial"/>
                <w:sz w:val="20"/>
                <w:szCs w:val="20"/>
                <w:lang w:val="en-US"/>
              </w:rPr>
              <w:t xml:space="preserve"> and</w:t>
            </w:r>
            <w:r w:rsidRPr="006545E4">
              <w:rPr>
                <w:rFonts w:ascii="Arial" w:hAnsi="Arial" w:cs="Arial"/>
                <w:sz w:val="20"/>
                <w:szCs w:val="20"/>
              </w:rPr>
              <w:t xml:space="preserve"> idiographic versus nomothetic</w:t>
            </w:r>
            <w:r w:rsidRPr="006545E4">
              <w:rPr>
                <w:rFonts w:ascii="Arial" w:hAnsi="Arial" w:cs="Arial"/>
                <w:sz w:val="20"/>
                <w:szCs w:val="20"/>
                <w:lang w:val="en-US"/>
              </w:rPr>
              <w:t xml:space="preserve"> approaches</w:t>
            </w:r>
            <w:r w:rsidRPr="006545E4">
              <w:rPr>
                <w:rFonts w:ascii="Arial" w:hAnsi="Arial" w:cs="Arial"/>
                <w:sz w:val="20"/>
                <w:szCs w:val="20"/>
              </w:rPr>
              <w:t>.</w:t>
            </w:r>
          </w:p>
        </w:tc>
      </w:tr>
      <w:tr w:rsidR="009D422A" w:rsidRPr="009D422A" w14:paraId="5AA62CAC"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285D3F5D" w14:textId="77777777" w:rsidR="009D422A" w:rsidRPr="00A01A92" w:rsidRDefault="009D422A" w:rsidP="00610EBC">
            <w:pPr>
              <w:rPr>
                <w:rFonts w:ascii="Arial" w:hAnsi="Arial" w:cs="Arial"/>
                <w:sz w:val="20"/>
                <w:szCs w:val="20"/>
              </w:rPr>
            </w:pPr>
            <w:r w:rsidRPr="00A01A92">
              <w:rPr>
                <w:rFonts w:ascii="Arial" w:hAnsi="Arial" w:cs="Arial"/>
                <w:sz w:val="20"/>
                <w:szCs w:val="20"/>
                <w:lang w:val="en-US"/>
              </w:rPr>
              <w:lastRenderedPageBreak/>
              <w:t xml:space="preserve">2.3 </w:t>
            </w:r>
            <w:r w:rsidRPr="00A01A92">
              <w:rPr>
                <w:rFonts w:ascii="Arial" w:hAnsi="Arial" w:cs="Arial"/>
                <w:sz w:val="20"/>
                <w:szCs w:val="20"/>
              </w:rPr>
              <w:t>Consumer decision-making</w:t>
            </w:r>
          </w:p>
          <w:p w14:paraId="29C15711" w14:textId="1AE3C185" w:rsidR="00772910" w:rsidRPr="009B7E4E" w:rsidRDefault="009D422A" w:rsidP="00610EBC">
            <w:pPr>
              <w:spacing w:before="120"/>
              <w:rPr>
                <w:rFonts w:ascii="Arial" w:hAnsi="Arial" w:cs="Arial"/>
                <w:b/>
                <w:sz w:val="20"/>
                <w:szCs w:val="20"/>
              </w:rPr>
            </w:pPr>
            <w:r w:rsidRPr="009D422A">
              <w:rPr>
                <w:rFonts w:ascii="Arial" w:hAnsi="Arial" w:cs="Arial"/>
                <w:sz w:val="20"/>
                <w:szCs w:val="20"/>
                <w:lang w:val="en-US"/>
              </w:rPr>
              <w:t xml:space="preserve">2.3.2 Choice </w:t>
            </w:r>
            <w:r w:rsidR="00086077">
              <w:rPr>
                <w:rFonts w:ascii="Arial" w:hAnsi="Arial" w:cs="Arial"/>
                <w:sz w:val="20"/>
                <w:szCs w:val="20"/>
                <w:lang w:val="en-US"/>
              </w:rPr>
              <w:t>h</w:t>
            </w:r>
            <w:r w:rsidRPr="009D422A">
              <w:rPr>
                <w:rFonts w:ascii="Arial" w:hAnsi="Arial" w:cs="Arial"/>
                <w:sz w:val="20"/>
                <w:szCs w:val="20"/>
                <w:lang w:val="en-US"/>
              </w:rPr>
              <w:t>euristics</w:t>
            </w:r>
          </w:p>
          <w:p w14:paraId="30BC9A4E" w14:textId="79360283" w:rsidR="00772910" w:rsidRPr="009D422A" w:rsidRDefault="00772910"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1C549A1F" w14:textId="71E9F279" w:rsidR="009D422A" w:rsidRPr="009D422A" w:rsidRDefault="00772910" w:rsidP="00610EBC">
            <w:pPr>
              <w:spacing w:before="120"/>
              <w:rPr>
                <w:rFonts w:ascii="Arial" w:hAnsi="Arial" w:cs="Arial"/>
                <w:sz w:val="20"/>
                <w:szCs w:val="20"/>
                <w:lang w:val="en-US"/>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74A947BD" w14:textId="77777777" w:rsidR="009D422A" w:rsidRPr="006545E4" w:rsidRDefault="009D422A" w:rsidP="00610EBC">
            <w:pPr>
              <w:spacing w:after="120"/>
              <w:rPr>
                <w:rFonts w:ascii="Arial" w:hAnsi="Arial" w:cs="Arial"/>
                <w:sz w:val="20"/>
                <w:szCs w:val="20"/>
                <w:lang w:val="en-US"/>
              </w:rPr>
            </w:pPr>
            <w:r w:rsidRPr="006545E4">
              <w:rPr>
                <w:rFonts w:ascii="Arial" w:hAnsi="Arial" w:cs="Arial"/>
                <w:sz w:val="20"/>
                <w:szCs w:val="20"/>
                <w:lang w:val="en-US"/>
              </w:rPr>
              <w:t>Learners can describe and explain a variety of heuristics and can describe, explain and evaluate research into heuristics.</w:t>
            </w:r>
          </w:p>
          <w:p w14:paraId="1D320B82" w14:textId="625536B3" w:rsidR="009D422A" w:rsidRPr="006545E4" w:rsidRDefault="009D422A" w:rsidP="00610EBC">
            <w:pPr>
              <w:spacing w:before="120"/>
              <w:rPr>
                <w:rFonts w:ascii="Arial" w:hAnsi="Arial" w:cs="Arial"/>
                <w:sz w:val="20"/>
                <w:szCs w:val="20"/>
                <w:lang w:val="en-US"/>
              </w:rPr>
            </w:pPr>
            <w:r w:rsidRPr="00CA1B43">
              <w:rPr>
                <w:rFonts w:ascii="Arial" w:hAnsi="Arial" w:cs="Arial"/>
                <w:sz w:val="20"/>
                <w:szCs w:val="20"/>
              </w:rPr>
              <w:t>Learners</w:t>
            </w:r>
            <w:r>
              <w:rPr>
                <w:rFonts w:ascii="Arial" w:hAnsi="Arial" w:cs="Arial"/>
                <w:sz w:val="20"/>
                <w:szCs w:val="20"/>
              </w:rPr>
              <w:t xml:space="preserve"> </w:t>
            </w:r>
            <w:r w:rsidR="006E2D59">
              <w:rPr>
                <w:rFonts w:ascii="Arial" w:hAnsi="Arial" w:cs="Arial"/>
                <w:sz w:val="20"/>
                <w:szCs w:val="20"/>
              </w:rPr>
              <w:t>can</w:t>
            </w:r>
            <w:r w:rsidR="006E2D59" w:rsidRPr="00CA1B43">
              <w:rPr>
                <w:rFonts w:ascii="Arial" w:hAnsi="Arial" w:cs="Arial"/>
                <w:sz w:val="20"/>
                <w:szCs w:val="20"/>
              </w:rPr>
              <w:t xml:space="preserve"> </w:t>
            </w:r>
            <w:r w:rsidRPr="00CA1B43">
              <w:rPr>
                <w:rFonts w:ascii="Arial" w:hAnsi="Arial" w:cs="Arial"/>
                <w:sz w:val="20"/>
                <w:szCs w:val="20"/>
              </w:rPr>
              <w:t>describe</w:t>
            </w:r>
            <w:r w:rsidRPr="006545E4">
              <w:rPr>
                <w:rFonts w:ascii="Arial" w:hAnsi="Arial" w:cs="Arial"/>
                <w:sz w:val="20"/>
                <w:szCs w:val="20"/>
                <w:lang w:val="en-US"/>
              </w:rPr>
              <w:t>, explain and evaluate research into heuristics.</w:t>
            </w:r>
          </w:p>
        </w:tc>
        <w:tc>
          <w:tcPr>
            <w:tcW w:w="10200" w:type="dxa"/>
            <w:tcBorders>
              <w:top w:val="single" w:sz="4" w:space="0" w:color="E21951"/>
              <w:left w:val="single" w:sz="4" w:space="0" w:color="E21951"/>
              <w:bottom w:val="single" w:sz="4" w:space="0" w:color="E21951"/>
              <w:right w:val="single" w:sz="4" w:space="0" w:color="E21951"/>
            </w:tcBorders>
          </w:tcPr>
          <w:p w14:paraId="23F038CB" w14:textId="2067B03F" w:rsidR="009D422A" w:rsidRPr="006545E4" w:rsidRDefault="009D422A" w:rsidP="009B7E4E">
            <w:pPr>
              <w:spacing w:after="120"/>
              <w:rPr>
                <w:rFonts w:ascii="Arial" w:hAnsi="Arial" w:cs="Arial"/>
                <w:sz w:val="20"/>
                <w:szCs w:val="20"/>
              </w:rPr>
            </w:pPr>
            <w:r w:rsidRPr="006545E4">
              <w:rPr>
                <w:rFonts w:ascii="Arial" w:hAnsi="Arial" w:cs="Arial"/>
                <w:sz w:val="20"/>
                <w:szCs w:val="20"/>
              </w:rPr>
              <w:t>Learners look up definitions of heuristics and to record one in their notes.</w:t>
            </w:r>
            <w:r w:rsidR="00772910" w:rsidRPr="006545E4">
              <w:rPr>
                <w:rFonts w:ascii="Arial" w:hAnsi="Arial" w:cs="Arial"/>
                <w:b/>
                <w:sz w:val="20"/>
                <w:szCs w:val="20"/>
                <w:lang w:val="en-US"/>
              </w:rPr>
              <w:t xml:space="preserve"> (I)</w:t>
            </w:r>
          </w:p>
          <w:p w14:paraId="3D278B05" w14:textId="51B8B6FE" w:rsidR="009D422A" w:rsidRPr="006545E4" w:rsidRDefault="009D422A" w:rsidP="009B7E4E">
            <w:pPr>
              <w:spacing w:before="120" w:after="120"/>
              <w:rPr>
                <w:rFonts w:ascii="Arial" w:hAnsi="Arial" w:cs="Arial"/>
                <w:sz w:val="20"/>
                <w:szCs w:val="20"/>
              </w:rPr>
            </w:pPr>
            <w:r w:rsidRPr="006545E4">
              <w:rPr>
                <w:rFonts w:ascii="Arial" w:hAnsi="Arial" w:cs="Arial"/>
                <w:sz w:val="20"/>
                <w:szCs w:val="20"/>
              </w:rPr>
              <w:t xml:space="preserve">Watch the </w:t>
            </w:r>
            <w:r w:rsidRPr="006545E4">
              <w:rPr>
                <w:rFonts w:ascii="Arial" w:hAnsi="Arial" w:cs="Arial"/>
                <w:sz w:val="20"/>
                <w:szCs w:val="20"/>
                <w:lang w:val="en-US"/>
              </w:rPr>
              <w:t>video at</w:t>
            </w:r>
            <w:r w:rsidR="003D314F">
              <w:rPr>
                <w:rFonts w:ascii="Arial" w:hAnsi="Arial" w:cs="Arial"/>
                <w:sz w:val="20"/>
                <w:szCs w:val="20"/>
                <w:lang w:val="en-US"/>
              </w:rPr>
              <w:t>:</w:t>
            </w:r>
            <w:r w:rsidRPr="006545E4">
              <w:rPr>
                <w:rFonts w:ascii="Arial" w:hAnsi="Arial" w:cs="Arial"/>
                <w:sz w:val="20"/>
                <w:szCs w:val="20"/>
                <w:lang w:val="en-US"/>
              </w:rPr>
              <w:t xml:space="preserve"> </w:t>
            </w:r>
            <w:hyperlink r:id="rId338" w:history="1">
              <w:r w:rsidRPr="009B7E4E">
                <w:rPr>
                  <w:rFonts w:ascii="Arial" w:hAnsi="Arial" w:cs="Arial"/>
                  <w:color w:val="4B4B4B"/>
                  <w:sz w:val="20"/>
                  <w:szCs w:val="20"/>
                  <w:u w:val="single"/>
                  <w:lang w:val="en-US"/>
                </w:rPr>
                <w:t>https://study.com/academy/lesson/heuristics.html</w:t>
              </w:r>
            </w:hyperlink>
            <w:r w:rsidRPr="006545E4">
              <w:rPr>
                <w:rFonts w:ascii="Arial" w:hAnsi="Arial" w:cs="Arial"/>
                <w:sz w:val="20"/>
                <w:szCs w:val="20"/>
                <w:lang w:val="en-US"/>
              </w:rPr>
              <w:t xml:space="preserve"> </w:t>
            </w:r>
            <w:r w:rsidRPr="006545E4">
              <w:rPr>
                <w:rFonts w:ascii="Arial" w:hAnsi="Arial" w:cs="Arial"/>
                <w:sz w:val="20"/>
                <w:szCs w:val="20"/>
              </w:rPr>
              <w:t>outlining the availability, representativeness and base-rate heuristics</w:t>
            </w:r>
            <w:r w:rsidR="00B15747" w:rsidRPr="006545E4">
              <w:rPr>
                <w:rFonts w:ascii="Arial" w:hAnsi="Arial" w:cs="Arial"/>
                <w:sz w:val="20"/>
                <w:szCs w:val="20"/>
              </w:rPr>
              <w:t>.</w:t>
            </w:r>
          </w:p>
          <w:p w14:paraId="5F498D43" w14:textId="2B6ED746" w:rsidR="009D422A" w:rsidRPr="006545E4" w:rsidRDefault="009D422A" w:rsidP="009B7E4E">
            <w:pPr>
              <w:spacing w:before="120" w:after="120"/>
              <w:rPr>
                <w:rFonts w:ascii="Arial" w:hAnsi="Arial" w:cs="Arial"/>
                <w:sz w:val="20"/>
                <w:szCs w:val="20"/>
              </w:rPr>
            </w:pPr>
            <w:r w:rsidRPr="006545E4">
              <w:rPr>
                <w:rFonts w:ascii="Arial" w:hAnsi="Arial" w:cs="Arial"/>
                <w:sz w:val="20"/>
                <w:szCs w:val="20"/>
              </w:rPr>
              <w:t>Learners summarise each heuristic in their notes and, in pairs, develop examples of each to share with the class</w:t>
            </w:r>
            <w:r w:rsidR="00B15747" w:rsidRPr="006545E4">
              <w:rPr>
                <w:rFonts w:ascii="Arial" w:hAnsi="Arial" w:cs="Arial"/>
                <w:sz w:val="20"/>
                <w:szCs w:val="20"/>
              </w:rPr>
              <w:t>. C</w:t>
            </w:r>
            <w:r w:rsidRPr="006545E4">
              <w:rPr>
                <w:rFonts w:ascii="Arial" w:hAnsi="Arial" w:cs="Arial"/>
                <w:sz w:val="20"/>
                <w:szCs w:val="20"/>
              </w:rPr>
              <w:t>apture the best examples on the classroom wall for future reference.</w:t>
            </w:r>
          </w:p>
          <w:p w14:paraId="29ECD5AF" w14:textId="22FE7C82" w:rsidR="009D422A" w:rsidRPr="006545E4" w:rsidRDefault="009D422A" w:rsidP="009B7E4E">
            <w:pPr>
              <w:spacing w:before="120" w:after="120"/>
              <w:rPr>
                <w:rFonts w:ascii="Arial" w:hAnsi="Arial" w:cs="Arial"/>
                <w:sz w:val="20"/>
                <w:szCs w:val="20"/>
              </w:rPr>
            </w:pPr>
            <w:r w:rsidRPr="006545E4">
              <w:rPr>
                <w:rFonts w:ascii="Arial" w:hAnsi="Arial" w:cs="Arial"/>
                <w:sz w:val="20"/>
                <w:szCs w:val="20"/>
              </w:rPr>
              <w:t>Display</w:t>
            </w:r>
            <w:r w:rsidRPr="006545E4">
              <w:rPr>
                <w:rFonts w:ascii="Arial" w:hAnsi="Arial" w:cs="Arial"/>
                <w:sz w:val="20"/>
                <w:szCs w:val="20"/>
                <w:lang w:val="en-US"/>
              </w:rPr>
              <w:t xml:space="preserve"> a</w:t>
            </w:r>
            <w:r w:rsidRPr="006545E4">
              <w:rPr>
                <w:rFonts w:ascii="Arial" w:hAnsi="Arial" w:cs="Arial"/>
                <w:sz w:val="20"/>
                <w:szCs w:val="20"/>
              </w:rPr>
              <w:t xml:space="preserve"> ‘2 for the price of 1’ </w:t>
            </w:r>
            <w:r w:rsidRPr="006545E4">
              <w:rPr>
                <w:rFonts w:ascii="Arial" w:hAnsi="Arial" w:cs="Arial"/>
                <w:sz w:val="20"/>
                <w:szCs w:val="20"/>
                <w:lang w:val="en-US"/>
              </w:rPr>
              <w:t xml:space="preserve">image </w:t>
            </w:r>
            <w:r w:rsidRPr="006545E4">
              <w:rPr>
                <w:rFonts w:ascii="Arial" w:hAnsi="Arial" w:cs="Arial"/>
                <w:sz w:val="20"/>
                <w:szCs w:val="20"/>
              </w:rPr>
              <w:t>on the board as learners enter class</w:t>
            </w:r>
            <w:r w:rsidRPr="006545E4">
              <w:rPr>
                <w:rFonts w:ascii="Arial" w:hAnsi="Arial" w:cs="Arial"/>
                <w:sz w:val="20"/>
                <w:szCs w:val="20"/>
                <w:lang w:val="en-US"/>
              </w:rPr>
              <w:t xml:space="preserve"> and a</w:t>
            </w:r>
            <w:r w:rsidRPr="006545E4">
              <w:rPr>
                <w:rFonts w:ascii="Arial" w:hAnsi="Arial" w:cs="Arial"/>
                <w:sz w:val="20"/>
                <w:szCs w:val="20"/>
              </w:rPr>
              <w:t>sk what other ‘points of sale’ promotions they have encountered recently and where. Learners guess what kind of impact or difference these promotions might make.</w:t>
            </w:r>
          </w:p>
          <w:p w14:paraId="73F03CB4" w14:textId="1BB1BF81" w:rsidR="009D422A" w:rsidRPr="006545E4" w:rsidRDefault="009D422A" w:rsidP="009B7E4E">
            <w:pPr>
              <w:spacing w:before="120" w:after="120"/>
              <w:rPr>
                <w:rFonts w:ascii="Arial" w:hAnsi="Arial" w:cs="Arial"/>
                <w:sz w:val="20"/>
                <w:szCs w:val="20"/>
              </w:rPr>
            </w:pPr>
            <w:r w:rsidRPr="006545E4">
              <w:rPr>
                <w:rFonts w:ascii="Arial" w:hAnsi="Arial" w:cs="Arial"/>
                <w:b/>
                <w:bCs/>
                <w:sz w:val="20"/>
                <w:szCs w:val="20"/>
                <w:lang w:val="en-US"/>
              </w:rPr>
              <w:t xml:space="preserve">Extension </w:t>
            </w:r>
            <w:r w:rsidR="0075151F"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FA33A0">
              <w:rPr>
                <w:rFonts w:ascii="Arial" w:hAnsi="Arial" w:cs="Arial"/>
                <w:sz w:val="20"/>
                <w:szCs w:val="20"/>
              </w:rPr>
              <w:t>l</w:t>
            </w:r>
            <w:r w:rsidRPr="006545E4">
              <w:rPr>
                <w:rFonts w:ascii="Arial" w:hAnsi="Arial" w:cs="Arial"/>
                <w:sz w:val="20"/>
                <w:szCs w:val="20"/>
              </w:rPr>
              <w:t xml:space="preserve">earners explain why such promotions might make any difference </w:t>
            </w:r>
            <w:r w:rsidRPr="006545E4">
              <w:rPr>
                <w:rFonts w:ascii="Arial" w:hAnsi="Arial" w:cs="Arial"/>
                <w:sz w:val="20"/>
                <w:szCs w:val="20"/>
                <w:lang w:val="en-US"/>
              </w:rPr>
              <w:t xml:space="preserve">using the cognitive biases already covered </w:t>
            </w:r>
            <w:r w:rsidRPr="006545E4">
              <w:rPr>
                <w:rFonts w:ascii="Arial" w:hAnsi="Arial" w:cs="Arial"/>
                <w:sz w:val="20"/>
                <w:szCs w:val="20"/>
              </w:rPr>
              <w:t>and share ideas.</w:t>
            </w:r>
            <w:r w:rsidRPr="006545E4">
              <w:rPr>
                <w:rFonts w:ascii="Arial" w:hAnsi="Arial" w:cs="Arial"/>
                <w:sz w:val="20"/>
                <w:szCs w:val="20"/>
                <w:lang w:val="en-US"/>
              </w:rPr>
              <w:t xml:space="preserve"> </w:t>
            </w:r>
            <w:r w:rsidRPr="006545E4">
              <w:rPr>
                <w:rFonts w:ascii="Arial" w:hAnsi="Arial" w:cs="Arial"/>
                <w:sz w:val="20"/>
                <w:szCs w:val="20"/>
              </w:rPr>
              <w:t xml:space="preserve">Share </w:t>
            </w:r>
            <w:r w:rsidRPr="006545E4">
              <w:rPr>
                <w:rFonts w:ascii="Arial" w:hAnsi="Arial" w:cs="Arial"/>
                <w:sz w:val="20"/>
                <w:szCs w:val="20"/>
                <w:lang w:val="en-US"/>
              </w:rPr>
              <w:t>an abstract for some research, e.g. Wansink et al (1998) at</w:t>
            </w:r>
            <w:r w:rsidR="00FA33A0">
              <w:rPr>
                <w:rFonts w:ascii="Arial" w:hAnsi="Arial" w:cs="Arial"/>
                <w:sz w:val="20"/>
                <w:szCs w:val="20"/>
                <w:lang w:val="en-US"/>
              </w:rPr>
              <w:t>:</w:t>
            </w:r>
            <w:r w:rsidRPr="006545E4">
              <w:rPr>
                <w:rFonts w:ascii="Arial" w:hAnsi="Arial" w:cs="Arial"/>
                <w:sz w:val="20"/>
                <w:szCs w:val="20"/>
                <w:lang w:val="en-US"/>
              </w:rPr>
              <w:t xml:space="preserve"> </w:t>
            </w:r>
            <w:hyperlink r:id="rId339" w:history="1">
              <w:r w:rsidRPr="009B7E4E">
                <w:rPr>
                  <w:rFonts w:ascii="Arial" w:hAnsi="Arial" w:cs="Arial"/>
                  <w:color w:val="4B4B4B"/>
                  <w:sz w:val="20"/>
                  <w:szCs w:val="20"/>
                  <w:u w:val="single"/>
                  <w:lang w:val="en-US"/>
                </w:rPr>
                <w:t>https://papers.ssrn.com/sol3/papers.cfm?abstract_id=2474803</w:t>
              </w:r>
            </w:hyperlink>
            <w:r w:rsidRPr="006545E4">
              <w:rPr>
                <w:rFonts w:ascii="Arial" w:hAnsi="Arial" w:cs="Arial"/>
                <w:sz w:val="20"/>
                <w:szCs w:val="20"/>
                <w:lang w:val="en-US"/>
              </w:rPr>
              <w:t xml:space="preserve"> </w:t>
            </w:r>
            <w:r w:rsidRPr="006545E4">
              <w:rPr>
                <w:rFonts w:ascii="Arial" w:hAnsi="Arial" w:cs="Arial"/>
                <w:sz w:val="20"/>
                <w:szCs w:val="20"/>
              </w:rPr>
              <w:t>as background to the research.</w:t>
            </w:r>
          </w:p>
          <w:p w14:paraId="0E1A3A86" w14:textId="38419A17" w:rsidR="009D422A" w:rsidRPr="009B7E4E" w:rsidRDefault="009D422A" w:rsidP="009B7E4E">
            <w:pPr>
              <w:spacing w:before="120" w:after="120"/>
              <w:rPr>
                <w:rFonts w:ascii="Arial" w:hAnsi="Arial" w:cs="Arial"/>
                <w:color w:val="4B4B4B"/>
                <w:sz w:val="20"/>
                <w:szCs w:val="20"/>
              </w:rPr>
            </w:pPr>
            <w:r w:rsidRPr="006545E4">
              <w:rPr>
                <w:rFonts w:ascii="Arial" w:hAnsi="Arial" w:cs="Arial"/>
                <w:sz w:val="20"/>
                <w:szCs w:val="20"/>
              </w:rPr>
              <w:t xml:space="preserve">Learners identify strengths or weaknesses concerning the research from the abstract. </w:t>
            </w:r>
            <w:r w:rsidRPr="006545E4">
              <w:rPr>
                <w:rFonts w:ascii="Arial" w:hAnsi="Arial" w:cs="Arial"/>
                <w:sz w:val="20"/>
                <w:szCs w:val="20"/>
                <w:lang w:val="en-US"/>
              </w:rPr>
              <w:t>The original study can be accessed</w:t>
            </w:r>
            <w:r w:rsidR="00FA33A0">
              <w:rPr>
                <w:rFonts w:ascii="Arial" w:hAnsi="Arial" w:cs="Arial"/>
                <w:sz w:val="20"/>
                <w:szCs w:val="20"/>
                <w:lang w:val="en-US"/>
              </w:rPr>
              <w:t xml:space="preserve"> at:</w:t>
            </w:r>
            <w:r w:rsidRPr="006545E4">
              <w:rPr>
                <w:rFonts w:ascii="Arial" w:hAnsi="Arial" w:cs="Arial"/>
                <w:sz w:val="20"/>
                <w:szCs w:val="20"/>
                <w:lang w:val="en-US"/>
              </w:rPr>
              <w:t xml:space="preserve"> </w:t>
            </w:r>
            <w:hyperlink r:id="rId340" w:history="1">
              <w:r w:rsidRPr="009B7E4E">
                <w:rPr>
                  <w:rFonts w:ascii="Arial" w:hAnsi="Arial" w:cs="Arial"/>
                  <w:color w:val="4B4B4B"/>
                  <w:sz w:val="20"/>
                  <w:szCs w:val="20"/>
                  <w:u w:val="single"/>
                </w:rPr>
                <w:t>https://drive.google.com/file/d/1YB8Tn4FeRH74gV9nHYL2BkJ-FbTqmDcA/view</w:t>
              </w:r>
            </w:hyperlink>
          </w:p>
          <w:p w14:paraId="089F2782" w14:textId="57FAFE2F" w:rsidR="009D422A" w:rsidRPr="0076636D" w:rsidRDefault="009D422A" w:rsidP="009B7E4E">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75151F"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9B7E4E">
              <w:rPr>
                <w:rFonts w:ascii="Arial" w:hAnsi="Arial" w:cs="Arial"/>
                <w:sz w:val="20"/>
                <w:szCs w:val="20"/>
              </w:rPr>
              <w:t>d</w:t>
            </w:r>
            <w:r w:rsidRPr="006545E4">
              <w:rPr>
                <w:rFonts w:ascii="Arial" w:hAnsi="Arial" w:cs="Arial"/>
                <w:sz w:val="20"/>
                <w:szCs w:val="20"/>
              </w:rPr>
              <w:t>ivide the class into five and allocate lab studies to two groups, field experiments to two groups and the last group to design a study to investigate effective strategies to counter such promotions. Groups share ideas and evaluate them based on the use of experimental method.</w:t>
            </w:r>
            <w:r w:rsidR="0076636D">
              <w:rPr>
                <w:rFonts w:ascii="Arial" w:hAnsi="Arial" w:cs="Arial"/>
                <w:sz w:val="20"/>
                <w:szCs w:val="20"/>
                <w:lang w:val="en-US"/>
              </w:rPr>
              <w:t xml:space="preserve"> All learners should create a null hypothesis, as well as a one-tailed and a two tailed hypothesis for their experiment.</w:t>
            </w:r>
          </w:p>
          <w:p w14:paraId="1CAEE612" w14:textId="04510E5E" w:rsidR="009D422A" w:rsidRPr="006545E4" w:rsidRDefault="009D422A" w:rsidP="009B7E4E">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75151F"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9B7E4E">
              <w:rPr>
                <w:rFonts w:ascii="Arial" w:hAnsi="Arial" w:cs="Arial"/>
                <w:sz w:val="20"/>
                <w:szCs w:val="20"/>
                <w:lang w:val="en-US"/>
              </w:rPr>
              <w:t>l</w:t>
            </w:r>
            <w:r w:rsidRPr="006545E4">
              <w:rPr>
                <w:rFonts w:ascii="Arial" w:hAnsi="Arial" w:cs="Arial"/>
                <w:sz w:val="20"/>
                <w:szCs w:val="20"/>
                <w:lang w:val="en-US"/>
              </w:rPr>
              <w:t>earners consider other ways marketers could take advantage of cognitive biases in decision making and share ideas.</w:t>
            </w:r>
          </w:p>
          <w:p w14:paraId="515398C9" w14:textId="7049B67B" w:rsidR="009D422A" w:rsidRPr="006545E4" w:rsidRDefault="009D422A" w:rsidP="009B7E4E">
            <w:pPr>
              <w:spacing w:before="120" w:after="120"/>
              <w:rPr>
                <w:rFonts w:ascii="Arial" w:hAnsi="Arial" w:cs="Arial"/>
                <w:sz w:val="20"/>
                <w:szCs w:val="20"/>
                <w:lang w:val="en-US"/>
              </w:rPr>
            </w:pPr>
            <w:r w:rsidRPr="006545E4">
              <w:rPr>
                <w:rFonts w:ascii="Arial" w:hAnsi="Arial" w:cs="Arial"/>
                <w:sz w:val="20"/>
                <w:szCs w:val="20"/>
                <w:lang w:val="en-US"/>
              </w:rPr>
              <w:t>Using an example of research on the use of heuristics on decision making, e.g. del Campo (2016), available</w:t>
            </w:r>
            <w:r w:rsidR="00FA33A0">
              <w:rPr>
                <w:rFonts w:ascii="Arial" w:hAnsi="Arial" w:cs="Arial"/>
                <w:sz w:val="20"/>
                <w:szCs w:val="20"/>
                <w:lang w:val="en-US"/>
              </w:rPr>
              <w:t xml:space="preserve"> at:</w:t>
            </w:r>
            <w:r w:rsidRPr="006545E4">
              <w:rPr>
                <w:rFonts w:ascii="Arial" w:hAnsi="Arial" w:cs="Arial"/>
                <w:sz w:val="20"/>
                <w:szCs w:val="20"/>
                <w:lang w:val="en-US"/>
              </w:rPr>
              <w:t xml:space="preserve"> </w:t>
            </w:r>
            <w:hyperlink r:id="rId341" w:history="1">
              <w:r w:rsidRPr="009B7E4E">
                <w:rPr>
                  <w:rFonts w:ascii="Arial" w:hAnsi="Arial" w:cs="Arial"/>
                  <w:color w:val="4B4B4B"/>
                  <w:sz w:val="20"/>
                  <w:szCs w:val="20"/>
                  <w:u w:val="single"/>
                  <w:lang w:val="en-US"/>
                </w:rPr>
                <w:t>https://link.springer.com/article/10.1007/s11573-016-0811-y</w:t>
              </w:r>
            </w:hyperlink>
            <w:r w:rsidRPr="006545E4">
              <w:rPr>
                <w:rFonts w:ascii="Arial" w:hAnsi="Arial" w:cs="Arial"/>
                <w:sz w:val="20"/>
                <w:szCs w:val="20"/>
                <w:lang w:val="en-US"/>
              </w:rPr>
              <w:t xml:space="preserve">, or </w:t>
            </w:r>
            <w:hyperlink r:id="rId342" w:history="1">
              <w:r w:rsidRPr="009B7E4E">
                <w:rPr>
                  <w:rFonts w:ascii="Arial" w:hAnsi="Arial" w:cs="Arial"/>
                  <w:color w:val="4B4B4B"/>
                  <w:sz w:val="20"/>
                  <w:szCs w:val="20"/>
                  <w:u w:val="single"/>
                  <w:lang w:val="en-US"/>
                </w:rPr>
                <w:t>https://drive.google.com/file/d/1zaR9d5xpGv0P9Yem9FLARn0Be44uivm4/view</w:t>
              </w:r>
            </w:hyperlink>
            <w:r w:rsidRPr="006545E4">
              <w:rPr>
                <w:rFonts w:ascii="Arial" w:hAnsi="Arial" w:cs="Arial"/>
                <w:sz w:val="20"/>
                <w:szCs w:val="20"/>
                <w:lang w:val="en-US"/>
              </w:rPr>
              <w:t xml:space="preserve"> share the </w:t>
            </w:r>
            <w:r w:rsidR="00196922">
              <w:rPr>
                <w:rFonts w:ascii="Arial" w:hAnsi="Arial" w:cs="Arial"/>
                <w:sz w:val="20"/>
                <w:szCs w:val="20"/>
                <w:lang w:val="en-US"/>
              </w:rPr>
              <w:t>five</w:t>
            </w:r>
            <w:r w:rsidRPr="006545E4">
              <w:rPr>
                <w:rFonts w:ascii="Arial" w:hAnsi="Arial" w:cs="Arial"/>
                <w:sz w:val="20"/>
                <w:szCs w:val="20"/>
                <w:lang w:val="en-US"/>
              </w:rPr>
              <w:t xml:space="preserve"> styles of decision</w:t>
            </w:r>
            <w:r w:rsidR="004459B4" w:rsidRPr="006545E4">
              <w:rPr>
                <w:rFonts w:ascii="Arial" w:hAnsi="Arial" w:cs="Arial"/>
                <w:sz w:val="20"/>
                <w:szCs w:val="20"/>
                <w:lang w:val="en-US"/>
              </w:rPr>
              <w:t>-</w:t>
            </w:r>
            <w:r w:rsidRPr="006545E4">
              <w:rPr>
                <w:rFonts w:ascii="Arial" w:hAnsi="Arial" w:cs="Arial"/>
                <w:sz w:val="20"/>
                <w:szCs w:val="20"/>
                <w:lang w:val="en-US"/>
              </w:rPr>
              <w:t xml:space="preserve">making mentioned in the introduction and </w:t>
            </w:r>
            <w:r w:rsidRPr="00144AA1">
              <w:rPr>
                <w:rFonts w:ascii="Arial" w:hAnsi="Arial" w:cs="Arial"/>
                <w:sz w:val="20"/>
                <w:szCs w:val="20"/>
              </w:rPr>
              <w:t>learners</w:t>
            </w:r>
            <w:r w:rsidRPr="006545E4">
              <w:rPr>
                <w:rFonts w:ascii="Arial" w:hAnsi="Arial" w:cs="Arial"/>
                <w:sz w:val="20"/>
                <w:szCs w:val="20"/>
                <w:lang w:val="en-US"/>
              </w:rPr>
              <w:t xml:space="preserve"> interpret the heuristics employed in each case. Check their responses and then share the four research questions and </w:t>
            </w:r>
            <w:r w:rsidRPr="00144AA1">
              <w:rPr>
                <w:rFonts w:ascii="Arial" w:hAnsi="Arial" w:cs="Arial"/>
                <w:sz w:val="20"/>
                <w:szCs w:val="20"/>
              </w:rPr>
              <w:t>learners</w:t>
            </w:r>
            <w:r w:rsidRPr="006545E4">
              <w:rPr>
                <w:rFonts w:ascii="Arial" w:hAnsi="Arial" w:cs="Arial"/>
                <w:sz w:val="20"/>
                <w:szCs w:val="20"/>
                <w:lang w:val="en-US"/>
              </w:rPr>
              <w:t xml:space="preserve"> make some initial predictions based on their understanding so far.</w:t>
            </w:r>
          </w:p>
          <w:p w14:paraId="54DE94CF" w14:textId="1149EAE8" w:rsidR="009D422A" w:rsidRPr="006545E4" w:rsidRDefault="009D422A" w:rsidP="009B7E4E">
            <w:pPr>
              <w:spacing w:before="120" w:after="120"/>
              <w:rPr>
                <w:rFonts w:ascii="Arial" w:hAnsi="Arial" w:cs="Arial"/>
                <w:sz w:val="20"/>
                <w:szCs w:val="20"/>
                <w:lang w:val="en-US"/>
              </w:rPr>
            </w:pPr>
            <w:r w:rsidRPr="006545E4">
              <w:rPr>
                <w:rFonts w:ascii="Arial" w:hAnsi="Arial" w:cs="Arial"/>
                <w:sz w:val="20"/>
                <w:szCs w:val="20"/>
                <w:lang w:val="en-US"/>
              </w:rPr>
              <w:lastRenderedPageBreak/>
              <w:t xml:space="preserve">Share the research with learners and ask them to identify all the IVs, controls and the DV, the types of data </w:t>
            </w:r>
            <w:r w:rsidR="0024314E" w:rsidRPr="006545E4">
              <w:rPr>
                <w:rFonts w:ascii="Arial" w:hAnsi="Arial" w:cs="Arial"/>
                <w:sz w:val="20"/>
                <w:szCs w:val="20"/>
                <w:lang w:val="en-US"/>
              </w:rPr>
              <w:t>collected,</w:t>
            </w:r>
            <w:r w:rsidRPr="006545E4">
              <w:rPr>
                <w:rFonts w:ascii="Arial" w:hAnsi="Arial" w:cs="Arial"/>
                <w:sz w:val="20"/>
                <w:szCs w:val="20"/>
                <w:lang w:val="en-US"/>
              </w:rPr>
              <w:t xml:space="preserve"> and the characteristics of the samples employed. </w:t>
            </w:r>
            <w:r w:rsidR="00CB5AC1">
              <w:rPr>
                <w:rFonts w:ascii="Arial" w:hAnsi="Arial" w:cs="Arial"/>
                <w:sz w:val="20"/>
                <w:szCs w:val="20"/>
                <w:lang w:val="en-US"/>
              </w:rPr>
              <w:t>L</w:t>
            </w:r>
            <w:r w:rsidRPr="006545E4">
              <w:rPr>
                <w:rFonts w:ascii="Arial" w:hAnsi="Arial" w:cs="Arial"/>
                <w:sz w:val="20"/>
                <w:szCs w:val="20"/>
                <w:lang w:val="en-US"/>
              </w:rPr>
              <w:t xml:space="preserve">earners choose the most effective way to record the results and share ideas. </w:t>
            </w:r>
            <w:r w:rsidR="00CB5AC1" w:rsidRPr="006545E4">
              <w:rPr>
                <w:rFonts w:ascii="Arial" w:hAnsi="Arial" w:cs="Arial"/>
                <w:b/>
                <w:bCs/>
                <w:sz w:val="20"/>
                <w:szCs w:val="20"/>
                <w:lang w:val="en-US"/>
              </w:rPr>
              <w:t>(I)</w:t>
            </w:r>
          </w:p>
          <w:p w14:paraId="5F32A766" w14:textId="1EBD887D" w:rsidR="009D422A" w:rsidRPr="006545E4" w:rsidRDefault="009D422A" w:rsidP="009B7E4E">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4459B4"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9B7E4E">
              <w:rPr>
                <w:rFonts w:ascii="Arial" w:hAnsi="Arial" w:cs="Arial"/>
                <w:sz w:val="20"/>
                <w:szCs w:val="20"/>
                <w:lang w:val="en-US"/>
              </w:rPr>
              <w:t>l</w:t>
            </w:r>
            <w:r w:rsidRPr="006545E4">
              <w:rPr>
                <w:rFonts w:ascii="Arial" w:hAnsi="Arial" w:cs="Arial"/>
                <w:sz w:val="20"/>
                <w:szCs w:val="20"/>
                <w:lang w:val="en-US"/>
              </w:rPr>
              <w:t>earners interpret Fig. 3 and 4. and discuss. Capture overall results against the initial research questions for ease of reference/revision in the future.</w:t>
            </w:r>
          </w:p>
          <w:p w14:paraId="5FE24C15" w14:textId="54A32A17" w:rsidR="009D422A" w:rsidRDefault="00CB5AC1" w:rsidP="009B7E4E">
            <w:pPr>
              <w:spacing w:before="120"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lang w:val="en-US"/>
              </w:rPr>
              <w:t>earners identify and summarise cultural differences in both design of research tools and results</w:t>
            </w:r>
            <w:r w:rsidR="004459B4" w:rsidRPr="006545E4">
              <w:rPr>
                <w:rFonts w:ascii="Arial" w:hAnsi="Arial" w:cs="Arial"/>
                <w:sz w:val="20"/>
                <w:szCs w:val="20"/>
                <w:lang w:val="en-US"/>
              </w:rPr>
              <w:t>,</w:t>
            </w:r>
            <w:r w:rsidR="009D422A" w:rsidRPr="006545E4">
              <w:rPr>
                <w:rFonts w:ascii="Arial" w:hAnsi="Arial" w:cs="Arial"/>
                <w:sz w:val="20"/>
                <w:szCs w:val="20"/>
                <w:lang w:val="en-US"/>
              </w:rPr>
              <w:t xml:space="preserve"> application </w:t>
            </w:r>
            <w:r w:rsidR="009D422A" w:rsidRPr="006545E4">
              <w:rPr>
                <w:rFonts w:ascii="Arial" w:hAnsi="Arial" w:cs="Arial"/>
                <w:sz w:val="20"/>
                <w:szCs w:val="20"/>
              </w:rPr>
              <w:t>to everyday life, individual and situational explanations, experiments, quantitative and qualitative data</w:t>
            </w:r>
            <w:r w:rsidR="009D422A" w:rsidRPr="006545E4">
              <w:rPr>
                <w:rFonts w:ascii="Arial" w:hAnsi="Arial" w:cs="Arial"/>
                <w:sz w:val="20"/>
                <w:szCs w:val="20"/>
                <w:lang w:val="en-US"/>
              </w:rPr>
              <w:t xml:space="preserve"> and </w:t>
            </w:r>
            <w:r w:rsidR="009D422A" w:rsidRPr="006545E4">
              <w:rPr>
                <w:rFonts w:ascii="Arial" w:hAnsi="Arial" w:cs="Arial"/>
                <w:sz w:val="20"/>
                <w:szCs w:val="20"/>
              </w:rPr>
              <w:t>objective and subjective data</w:t>
            </w:r>
            <w:r w:rsidR="004459B4" w:rsidRPr="006545E4">
              <w:rPr>
                <w:rFonts w:ascii="Arial" w:hAnsi="Arial" w:cs="Arial"/>
                <w:sz w:val="20"/>
                <w:szCs w:val="20"/>
              </w:rPr>
              <w:t xml:space="preserve">. </w:t>
            </w:r>
            <w:r w:rsidR="009D422A" w:rsidRPr="006545E4">
              <w:rPr>
                <w:rFonts w:ascii="Arial" w:hAnsi="Arial" w:cs="Arial"/>
                <w:sz w:val="20"/>
                <w:szCs w:val="20"/>
                <w:lang w:val="en-US"/>
              </w:rPr>
              <w:t xml:space="preserve">Then learners can repeat the evaluation exercise using the Wansink et al (1998), study. </w:t>
            </w:r>
          </w:p>
          <w:p w14:paraId="078DBD57" w14:textId="79664884" w:rsidR="009D422A" w:rsidRDefault="009D422A" w:rsidP="009B7E4E">
            <w:pPr>
              <w:spacing w:before="120" w:after="120"/>
              <w:rPr>
                <w:rFonts w:ascii="Arial" w:hAnsi="Arial" w:cs="Arial"/>
                <w:b/>
                <w:sz w:val="20"/>
                <w:szCs w:val="20"/>
                <w:lang w:val="en-US"/>
              </w:rPr>
            </w:pPr>
            <w:r w:rsidRPr="006545E4">
              <w:rPr>
                <w:rFonts w:ascii="Arial" w:hAnsi="Arial" w:cs="Arial"/>
                <w:sz w:val="20"/>
                <w:szCs w:val="20"/>
                <w:lang w:val="en-US"/>
              </w:rPr>
              <w:t xml:space="preserve">Learners generate Paper 3 </w:t>
            </w:r>
            <w:r w:rsidR="004459B4" w:rsidRPr="006545E4">
              <w:rPr>
                <w:rFonts w:ascii="Arial" w:hAnsi="Arial" w:cs="Arial"/>
                <w:sz w:val="20"/>
                <w:szCs w:val="20"/>
                <w:lang w:val="en-US"/>
              </w:rPr>
              <w:t>and</w:t>
            </w:r>
            <w:r w:rsidRPr="006545E4">
              <w:rPr>
                <w:rFonts w:ascii="Arial" w:hAnsi="Arial" w:cs="Arial"/>
                <w:sz w:val="20"/>
                <w:szCs w:val="20"/>
                <w:lang w:val="en-US"/>
              </w:rPr>
              <w:t xml:space="preserve"> </w:t>
            </w:r>
            <w:r w:rsidR="0007794B">
              <w:rPr>
                <w:rFonts w:ascii="Arial" w:hAnsi="Arial" w:cs="Arial"/>
                <w:sz w:val="20"/>
                <w:szCs w:val="20"/>
                <w:lang w:val="en-US"/>
              </w:rPr>
              <w:t xml:space="preserve">Paper </w:t>
            </w:r>
            <w:r w:rsidRPr="006545E4">
              <w:rPr>
                <w:rFonts w:ascii="Arial" w:hAnsi="Arial" w:cs="Arial"/>
                <w:sz w:val="20"/>
                <w:szCs w:val="20"/>
                <w:lang w:val="en-US"/>
              </w:rPr>
              <w:t>4 exam questions and then share as a self</w:t>
            </w:r>
            <w:r w:rsidR="004459B4" w:rsidRPr="006545E4">
              <w:rPr>
                <w:rFonts w:ascii="Arial" w:hAnsi="Arial" w:cs="Arial"/>
                <w:sz w:val="20"/>
                <w:szCs w:val="20"/>
                <w:lang w:val="en-US"/>
              </w:rPr>
              <w:t>-</w:t>
            </w:r>
            <w:r w:rsidRPr="006545E4">
              <w:rPr>
                <w:rFonts w:ascii="Arial" w:hAnsi="Arial" w:cs="Arial"/>
                <w:sz w:val="20"/>
                <w:szCs w:val="20"/>
                <w:lang w:val="en-US"/>
              </w:rPr>
              <w:t xml:space="preserve">assessment exercise in class or for homework. </w:t>
            </w:r>
            <w:r w:rsidR="00C167E9" w:rsidRPr="006545E4">
              <w:rPr>
                <w:rFonts w:ascii="Arial" w:hAnsi="Arial" w:cs="Arial"/>
                <w:b/>
                <w:bCs/>
                <w:sz w:val="20"/>
                <w:szCs w:val="20"/>
                <w:lang w:val="en-US"/>
              </w:rPr>
              <w:t>(I</w:t>
            </w:r>
            <w:r w:rsidR="00C167E9">
              <w:rPr>
                <w:rFonts w:ascii="Arial" w:hAnsi="Arial" w:cs="Arial"/>
                <w:b/>
                <w:bCs/>
                <w:sz w:val="20"/>
                <w:szCs w:val="20"/>
                <w:lang w:val="en-US"/>
              </w:rPr>
              <w:t>)(</w:t>
            </w:r>
            <w:r w:rsidR="00C167E9" w:rsidRPr="006545E4">
              <w:rPr>
                <w:rFonts w:ascii="Arial" w:hAnsi="Arial" w:cs="Arial"/>
                <w:b/>
                <w:bCs/>
                <w:sz w:val="20"/>
                <w:szCs w:val="20"/>
                <w:lang w:val="en-US"/>
              </w:rPr>
              <w:t>F)</w:t>
            </w:r>
          </w:p>
          <w:p w14:paraId="63A561CF" w14:textId="073B5228" w:rsidR="009D422A" w:rsidRPr="006545E4" w:rsidRDefault="009D422A" w:rsidP="009B7E4E">
            <w:pPr>
              <w:spacing w:before="120"/>
              <w:rPr>
                <w:rFonts w:ascii="Arial" w:hAnsi="Arial" w:cs="Arial"/>
                <w:sz w:val="20"/>
                <w:szCs w:val="20"/>
                <w:lang w:val="en-US"/>
              </w:rPr>
            </w:pPr>
            <w:r w:rsidRPr="006545E4">
              <w:rPr>
                <w:rFonts w:ascii="Arial" w:hAnsi="Arial" w:cs="Arial"/>
                <w:color w:val="000000" w:themeColor="text1"/>
                <w:sz w:val="20"/>
                <w:szCs w:val="20"/>
              </w:rPr>
              <w:t>Learners answer Paper 3</w:t>
            </w:r>
            <w:r w:rsidRPr="006545E4">
              <w:rPr>
                <w:rFonts w:ascii="Arial" w:hAnsi="Arial" w:cs="Arial"/>
                <w:color w:val="000000" w:themeColor="text1"/>
                <w:sz w:val="20"/>
                <w:szCs w:val="20"/>
                <w:lang w:val="en-US"/>
              </w:rPr>
              <w:t xml:space="preserve"> </w:t>
            </w:r>
            <w:r w:rsidR="004459B4" w:rsidRPr="006545E4">
              <w:rPr>
                <w:rFonts w:ascii="Arial" w:hAnsi="Arial" w:cs="Arial"/>
                <w:color w:val="000000" w:themeColor="text1"/>
                <w:sz w:val="20"/>
                <w:szCs w:val="20"/>
                <w:lang w:val="en-US"/>
              </w:rPr>
              <w:t>and</w:t>
            </w:r>
            <w:r w:rsidRPr="006545E4">
              <w:rPr>
                <w:rFonts w:ascii="Arial" w:hAnsi="Arial" w:cs="Arial"/>
                <w:color w:val="000000" w:themeColor="text1"/>
                <w:sz w:val="20"/>
                <w:szCs w:val="20"/>
                <w:lang w:val="en-US"/>
              </w:rPr>
              <w:t xml:space="preserve"> </w:t>
            </w:r>
            <w:r w:rsidR="0007794B">
              <w:rPr>
                <w:rFonts w:ascii="Arial" w:hAnsi="Arial" w:cs="Arial"/>
                <w:color w:val="000000" w:themeColor="text1"/>
                <w:sz w:val="20"/>
                <w:szCs w:val="20"/>
                <w:lang w:val="en-US"/>
              </w:rPr>
              <w:t xml:space="preserve">Paper </w:t>
            </w:r>
            <w:r w:rsidRPr="006545E4">
              <w:rPr>
                <w:rFonts w:ascii="Arial" w:hAnsi="Arial" w:cs="Arial"/>
                <w:color w:val="000000" w:themeColor="text1"/>
                <w:sz w:val="20"/>
                <w:szCs w:val="20"/>
                <w:lang w:val="en-US"/>
              </w:rPr>
              <w:t>4 q</w:t>
            </w:r>
            <w:r w:rsidRPr="006545E4">
              <w:rPr>
                <w:rFonts w:ascii="Arial" w:hAnsi="Arial" w:cs="Arial"/>
                <w:color w:val="000000" w:themeColor="text1"/>
                <w:sz w:val="20"/>
                <w:szCs w:val="20"/>
              </w:rPr>
              <w:t>uestion</w:t>
            </w:r>
            <w:r w:rsidRPr="006545E4">
              <w:rPr>
                <w:rFonts w:ascii="Arial" w:hAnsi="Arial" w:cs="Arial"/>
                <w:color w:val="000000" w:themeColor="text1"/>
                <w:sz w:val="20"/>
                <w:szCs w:val="20"/>
                <w:lang w:val="en-US"/>
              </w:rPr>
              <w:t>s</w:t>
            </w:r>
            <w:r w:rsidRPr="006545E4">
              <w:rPr>
                <w:rFonts w:ascii="Arial" w:hAnsi="Arial" w:cs="Arial"/>
                <w:color w:val="000000" w:themeColor="text1"/>
                <w:sz w:val="20"/>
                <w:szCs w:val="20"/>
              </w:rPr>
              <w:t xml:space="preserve"> to assess their understanding.</w:t>
            </w:r>
            <w:r w:rsidR="006B7D60" w:rsidRPr="006545E4">
              <w:rPr>
                <w:rFonts w:ascii="Arial" w:hAnsi="Arial" w:cs="Arial"/>
                <w:b/>
                <w:color w:val="000000" w:themeColor="text1"/>
                <w:sz w:val="20"/>
                <w:szCs w:val="20"/>
              </w:rPr>
              <w:t xml:space="preserve"> (F)</w:t>
            </w:r>
          </w:p>
        </w:tc>
      </w:tr>
      <w:tr w:rsidR="009D422A" w:rsidRPr="009D422A" w14:paraId="29C18408"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51BF24CF" w14:textId="77777777" w:rsidR="009D422A" w:rsidRPr="00A01A92" w:rsidRDefault="009D422A" w:rsidP="00610EBC">
            <w:pPr>
              <w:rPr>
                <w:rFonts w:ascii="Arial" w:hAnsi="Arial" w:cs="Arial"/>
                <w:sz w:val="20"/>
                <w:szCs w:val="20"/>
              </w:rPr>
            </w:pPr>
            <w:r w:rsidRPr="00A01A92">
              <w:rPr>
                <w:rFonts w:ascii="Arial" w:hAnsi="Arial" w:cs="Arial"/>
                <w:sz w:val="20"/>
                <w:szCs w:val="20"/>
                <w:lang w:val="en-US"/>
              </w:rPr>
              <w:lastRenderedPageBreak/>
              <w:t xml:space="preserve">2.3 </w:t>
            </w:r>
            <w:r w:rsidRPr="00A01A92">
              <w:rPr>
                <w:rFonts w:ascii="Arial" w:hAnsi="Arial" w:cs="Arial"/>
                <w:sz w:val="20"/>
                <w:szCs w:val="20"/>
              </w:rPr>
              <w:t>Consumer decision-making</w:t>
            </w:r>
          </w:p>
          <w:p w14:paraId="48B6551F" w14:textId="1AAAA259" w:rsidR="006B7D60" w:rsidRPr="009B4EF4" w:rsidRDefault="009D422A" w:rsidP="00610EBC">
            <w:pPr>
              <w:spacing w:before="120"/>
              <w:rPr>
                <w:rFonts w:ascii="Arial" w:hAnsi="Arial" w:cs="Arial"/>
                <w:b/>
                <w:sz w:val="20"/>
                <w:szCs w:val="20"/>
              </w:rPr>
            </w:pPr>
            <w:r w:rsidRPr="009D422A">
              <w:rPr>
                <w:rFonts w:ascii="Arial" w:hAnsi="Arial" w:cs="Arial"/>
                <w:sz w:val="20"/>
                <w:szCs w:val="20"/>
                <w:lang w:val="en-US"/>
              </w:rPr>
              <w:t xml:space="preserve">2.3.3 Mistakes in </w:t>
            </w:r>
            <w:r w:rsidR="009049F9">
              <w:rPr>
                <w:rFonts w:ascii="Arial" w:hAnsi="Arial" w:cs="Arial"/>
                <w:sz w:val="20"/>
                <w:szCs w:val="20"/>
                <w:lang w:val="en-US"/>
              </w:rPr>
              <w:t>d</w:t>
            </w:r>
            <w:r w:rsidRPr="009D422A">
              <w:rPr>
                <w:rFonts w:ascii="Arial" w:hAnsi="Arial" w:cs="Arial"/>
                <w:sz w:val="20"/>
                <w:szCs w:val="20"/>
                <w:lang w:val="en-US"/>
              </w:rPr>
              <w:t xml:space="preserve">ecision </w:t>
            </w:r>
            <w:r w:rsidR="009049F9">
              <w:rPr>
                <w:rFonts w:ascii="Arial" w:hAnsi="Arial" w:cs="Arial"/>
                <w:sz w:val="20"/>
                <w:szCs w:val="20"/>
                <w:lang w:val="en-US"/>
              </w:rPr>
              <w:t>m</w:t>
            </w:r>
            <w:r w:rsidRPr="009D422A">
              <w:rPr>
                <w:rFonts w:ascii="Arial" w:hAnsi="Arial" w:cs="Arial"/>
                <w:sz w:val="20"/>
                <w:szCs w:val="20"/>
                <w:lang w:val="en-US"/>
              </w:rPr>
              <w:t>aking</w:t>
            </w:r>
          </w:p>
          <w:p w14:paraId="5B4533BB" w14:textId="15EC55B0" w:rsidR="006B7D60" w:rsidRPr="009D422A" w:rsidRDefault="006B7D60"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2CF3FCC8" w14:textId="04BF9C4D" w:rsidR="009D422A" w:rsidRPr="009D422A" w:rsidRDefault="006B7D60" w:rsidP="00610EBC">
            <w:pPr>
              <w:spacing w:before="120"/>
              <w:rPr>
                <w:rFonts w:ascii="Arial" w:hAnsi="Arial" w:cs="Arial"/>
                <w:sz w:val="20"/>
                <w:szCs w:val="20"/>
                <w:lang w:val="en-US"/>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2735477E" w14:textId="77777777" w:rsidR="009D422A" w:rsidRPr="009D422A" w:rsidRDefault="009D422A" w:rsidP="00610EBC">
            <w:pPr>
              <w:spacing w:after="120"/>
              <w:rPr>
                <w:rFonts w:ascii="Arial" w:hAnsi="Arial" w:cs="Arial"/>
                <w:sz w:val="20"/>
                <w:szCs w:val="20"/>
                <w:lang w:val="en-US"/>
              </w:rPr>
            </w:pPr>
            <w:r w:rsidRPr="009D422A">
              <w:rPr>
                <w:rFonts w:ascii="Arial" w:hAnsi="Arial" w:cs="Arial"/>
                <w:sz w:val="20"/>
                <w:szCs w:val="20"/>
                <w:lang w:val="en-US"/>
              </w:rPr>
              <w:t>Learners can describe, explain and evaluate the Dual – Processing Thinking Model.</w:t>
            </w:r>
          </w:p>
          <w:p w14:paraId="42048783" w14:textId="77777777" w:rsidR="009D422A" w:rsidRPr="009D422A" w:rsidRDefault="009D422A" w:rsidP="00610EBC">
            <w:pPr>
              <w:spacing w:before="120"/>
              <w:rPr>
                <w:rFonts w:ascii="Arial" w:hAnsi="Arial" w:cs="Arial"/>
                <w:sz w:val="20"/>
                <w:szCs w:val="20"/>
                <w:lang w:val="en-US"/>
              </w:rPr>
            </w:pPr>
            <w:r w:rsidRPr="009D422A">
              <w:rPr>
                <w:rFonts w:ascii="Arial" w:hAnsi="Arial" w:cs="Arial"/>
                <w:sz w:val="20"/>
                <w:szCs w:val="20"/>
                <w:lang w:val="en-US"/>
              </w:rPr>
              <w:t>Learners can describe, explain and evaluate research into consumer cognitive processing.</w:t>
            </w:r>
          </w:p>
        </w:tc>
        <w:tc>
          <w:tcPr>
            <w:tcW w:w="10200" w:type="dxa"/>
            <w:tcBorders>
              <w:top w:val="single" w:sz="4" w:space="0" w:color="E21951"/>
              <w:left w:val="single" w:sz="4" w:space="0" w:color="E21951"/>
              <w:bottom w:val="single" w:sz="4" w:space="0" w:color="E21951"/>
              <w:right w:val="single" w:sz="4" w:space="0" w:color="E21951"/>
            </w:tcBorders>
          </w:tcPr>
          <w:p w14:paraId="42CF8528" w14:textId="0454C26D" w:rsidR="009D422A" w:rsidRPr="009B4EF4" w:rsidRDefault="009D422A" w:rsidP="009B4EF4">
            <w:pPr>
              <w:spacing w:after="120"/>
              <w:rPr>
                <w:rFonts w:ascii="Arial" w:hAnsi="Arial" w:cs="Arial"/>
                <w:color w:val="4B4B4B"/>
                <w:sz w:val="20"/>
                <w:szCs w:val="20"/>
                <w:lang w:val="en-US"/>
              </w:rPr>
            </w:pPr>
            <w:r w:rsidRPr="006545E4">
              <w:rPr>
                <w:rFonts w:ascii="Arial" w:hAnsi="Arial" w:cs="Arial"/>
                <w:b/>
                <w:bCs/>
                <w:sz w:val="20"/>
                <w:szCs w:val="20"/>
                <w:lang w:val="en-US"/>
              </w:rPr>
              <w:t xml:space="preserve">Extension </w:t>
            </w:r>
            <w:r w:rsidR="008F0BC2"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9B4EF4">
              <w:rPr>
                <w:rFonts w:ascii="Arial" w:hAnsi="Arial" w:cs="Arial"/>
                <w:sz w:val="20"/>
                <w:szCs w:val="20"/>
                <w:lang w:val="en-US"/>
              </w:rPr>
              <w:t>s</w:t>
            </w:r>
            <w:r w:rsidRPr="006545E4">
              <w:rPr>
                <w:rFonts w:ascii="Arial" w:hAnsi="Arial" w:cs="Arial"/>
                <w:sz w:val="20"/>
                <w:szCs w:val="20"/>
                <w:lang w:val="en-US"/>
              </w:rPr>
              <w:t>hare some ‘Thinking Fast and Slow’ questions with learners and consider their responses. A range can be accessed</w:t>
            </w:r>
            <w:r w:rsidR="00496C9E">
              <w:rPr>
                <w:rFonts w:ascii="Arial" w:hAnsi="Arial" w:cs="Arial"/>
                <w:sz w:val="20"/>
                <w:szCs w:val="20"/>
                <w:lang w:val="en-US"/>
              </w:rPr>
              <w:t xml:space="preserve"> at:</w:t>
            </w:r>
            <w:r w:rsidRPr="006545E4">
              <w:rPr>
                <w:rFonts w:ascii="Arial" w:hAnsi="Arial" w:cs="Arial"/>
                <w:sz w:val="20"/>
                <w:szCs w:val="20"/>
                <w:lang w:val="en-US"/>
              </w:rPr>
              <w:t xml:space="preserve"> </w:t>
            </w:r>
            <w:hyperlink r:id="rId343" w:history="1">
              <w:r w:rsidRPr="009B4EF4">
                <w:rPr>
                  <w:rFonts w:ascii="Arial" w:hAnsi="Arial" w:cs="Arial"/>
                  <w:color w:val="4B4B4B"/>
                  <w:sz w:val="20"/>
                  <w:szCs w:val="20"/>
                  <w:u w:val="single"/>
                  <w:lang w:val="en-US"/>
                </w:rPr>
                <w:t>https://blog.neuronation.com/en/how-fast-do-you-think-find-out-with-these-5-questions-2/</w:t>
              </w:r>
            </w:hyperlink>
            <w:r w:rsidRPr="006545E4">
              <w:rPr>
                <w:rFonts w:ascii="Arial" w:hAnsi="Arial" w:cs="Arial"/>
                <w:sz w:val="20"/>
                <w:szCs w:val="20"/>
                <w:lang w:val="en-US"/>
              </w:rPr>
              <w:t xml:space="preserve"> or </w:t>
            </w:r>
            <w:hyperlink r:id="rId344" w:history="1">
              <w:r w:rsidR="00B221AA" w:rsidRPr="009B4EF4">
                <w:rPr>
                  <w:rFonts w:ascii="Arial" w:hAnsi="Arial" w:cs="Arial"/>
                  <w:color w:val="4B4B4B"/>
                  <w:sz w:val="20"/>
                  <w:szCs w:val="20"/>
                  <w:u w:val="single"/>
                  <w:lang w:val="en-US"/>
                </w:rPr>
                <w:t>www.</w:t>
              </w:r>
              <w:r w:rsidRPr="009B4EF4">
                <w:rPr>
                  <w:rFonts w:ascii="Arial" w:hAnsi="Arial" w:cs="Arial"/>
                  <w:color w:val="4B4B4B"/>
                  <w:sz w:val="20"/>
                  <w:szCs w:val="20"/>
                  <w:u w:val="single"/>
                  <w:lang w:val="en-US"/>
                </w:rPr>
                <w:t>vanityfair.com/news/2011/12/kahneman-quiz-201112</w:t>
              </w:r>
            </w:hyperlink>
          </w:p>
          <w:p w14:paraId="2069471A" w14:textId="42B37211" w:rsidR="009D422A" w:rsidRPr="009B4EF4" w:rsidRDefault="009D422A" w:rsidP="009B4EF4">
            <w:pPr>
              <w:spacing w:before="120" w:after="120"/>
              <w:rPr>
                <w:rFonts w:ascii="Arial" w:hAnsi="Arial" w:cs="Arial"/>
                <w:color w:val="4B4B4B"/>
                <w:sz w:val="20"/>
                <w:szCs w:val="20"/>
                <w:lang w:val="en-US"/>
              </w:rPr>
            </w:pPr>
            <w:r w:rsidRPr="006545E4">
              <w:rPr>
                <w:rFonts w:ascii="Arial" w:hAnsi="Arial" w:cs="Arial"/>
                <w:sz w:val="20"/>
                <w:szCs w:val="20"/>
              </w:rPr>
              <w:t xml:space="preserve">Show the </w:t>
            </w:r>
            <w:r w:rsidRPr="006545E4">
              <w:rPr>
                <w:rFonts w:ascii="Arial" w:hAnsi="Arial" w:cs="Arial"/>
                <w:sz w:val="20"/>
                <w:szCs w:val="20"/>
                <w:lang w:val="en-US"/>
              </w:rPr>
              <w:t xml:space="preserve">video </w:t>
            </w:r>
            <w:r w:rsidRPr="006545E4">
              <w:rPr>
                <w:rFonts w:ascii="Arial" w:hAnsi="Arial" w:cs="Arial"/>
                <w:sz w:val="20"/>
                <w:szCs w:val="20"/>
              </w:rPr>
              <w:t>of an outline of Daniel Kahneman</w:t>
            </w:r>
            <w:r w:rsidRPr="006545E4">
              <w:rPr>
                <w:rFonts w:ascii="Arial" w:hAnsi="Arial" w:cs="Arial"/>
                <w:sz w:val="20"/>
                <w:szCs w:val="20"/>
                <w:lang w:val="en-US"/>
              </w:rPr>
              <w:t xml:space="preserve"> available at</w:t>
            </w:r>
            <w:r w:rsidR="00496C9E">
              <w:rPr>
                <w:rFonts w:ascii="Arial" w:hAnsi="Arial" w:cs="Arial"/>
                <w:sz w:val="20"/>
                <w:szCs w:val="20"/>
                <w:lang w:val="en-US"/>
              </w:rPr>
              <w:t>:</w:t>
            </w:r>
            <w:r w:rsidRPr="006545E4">
              <w:rPr>
                <w:rFonts w:ascii="Arial" w:hAnsi="Arial" w:cs="Arial"/>
                <w:sz w:val="20"/>
                <w:szCs w:val="20"/>
                <w:lang w:val="en-US"/>
              </w:rPr>
              <w:t xml:space="preserve"> </w:t>
            </w:r>
            <w:hyperlink r:id="rId345" w:history="1">
              <w:r w:rsidR="00B221AA" w:rsidRPr="009B4EF4">
                <w:rPr>
                  <w:rFonts w:ascii="Arial" w:hAnsi="Arial" w:cs="Arial"/>
                  <w:color w:val="4B4B4B"/>
                  <w:sz w:val="20"/>
                  <w:szCs w:val="20"/>
                  <w:u w:val="single"/>
                  <w:lang w:val="en-US"/>
                </w:rPr>
                <w:t>www.</w:t>
              </w:r>
              <w:r w:rsidRPr="009B4EF4">
                <w:rPr>
                  <w:rFonts w:ascii="Arial" w:hAnsi="Arial" w:cs="Arial"/>
                  <w:color w:val="4B4B4B"/>
                  <w:sz w:val="20"/>
                  <w:szCs w:val="20"/>
                  <w:u w:val="single"/>
                  <w:lang w:val="en-US"/>
                </w:rPr>
                <w:t>youtube.com/watch?v=KyM3d4gQGhM</w:t>
              </w:r>
            </w:hyperlink>
          </w:p>
          <w:p w14:paraId="2215DD5E" w14:textId="792BBEEE" w:rsidR="009D422A" w:rsidRPr="006545E4" w:rsidRDefault="009D422A" w:rsidP="009B4EF4">
            <w:pPr>
              <w:spacing w:before="120" w:after="120"/>
              <w:rPr>
                <w:rFonts w:ascii="Arial" w:hAnsi="Arial" w:cs="Arial"/>
                <w:sz w:val="20"/>
                <w:szCs w:val="20"/>
                <w:lang w:val="en-US"/>
              </w:rPr>
            </w:pPr>
            <w:r w:rsidRPr="006545E4">
              <w:rPr>
                <w:rFonts w:ascii="Arial" w:hAnsi="Arial" w:cs="Arial"/>
                <w:sz w:val="20"/>
                <w:szCs w:val="20"/>
              </w:rPr>
              <w:t xml:space="preserve">Share the extract of Shleifer’s article/review concerning System 1 and System 2, available </w:t>
            </w:r>
            <w:r w:rsidR="008F0BC2" w:rsidRPr="006545E4">
              <w:rPr>
                <w:rFonts w:ascii="Arial" w:hAnsi="Arial" w:cs="Arial"/>
                <w:sz w:val="20"/>
                <w:szCs w:val="20"/>
              </w:rPr>
              <w:t>at</w:t>
            </w:r>
            <w:r w:rsidR="00496C9E">
              <w:rPr>
                <w:rFonts w:ascii="Arial" w:hAnsi="Arial" w:cs="Arial"/>
                <w:sz w:val="20"/>
                <w:szCs w:val="20"/>
              </w:rPr>
              <w:t>:</w:t>
            </w:r>
            <w:r w:rsidR="008F0BC2" w:rsidRPr="006545E4">
              <w:rPr>
                <w:rFonts w:ascii="Arial" w:hAnsi="Arial" w:cs="Arial"/>
                <w:sz w:val="20"/>
                <w:szCs w:val="20"/>
              </w:rPr>
              <w:t xml:space="preserve"> </w:t>
            </w:r>
            <w:hyperlink r:id="rId346" w:history="1">
              <w:r w:rsidR="0091097E" w:rsidRPr="009B4EF4">
                <w:rPr>
                  <w:rStyle w:val="Hyperlink"/>
                  <w:rFonts w:ascii="Arial" w:hAnsi="Arial" w:cs="Arial"/>
                  <w:color w:val="4B4B4B"/>
                  <w:sz w:val="20"/>
                  <w:szCs w:val="20"/>
                </w:rPr>
                <w:t>https://scholar.harvard.edu/sites/scholar.harvard.edu/files/shleifer/files/kahneman_review_jel_final.pdf</w:t>
              </w:r>
            </w:hyperlink>
            <w:r w:rsidRPr="006545E4">
              <w:rPr>
                <w:rFonts w:ascii="Arial" w:hAnsi="Arial" w:cs="Arial"/>
                <w:sz w:val="20"/>
                <w:szCs w:val="20"/>
                <w:lang w:val="en-US"/>
              </w:rPr>
              <w:t xml:space="preserve"> or </w:t>
            </w:r>
            <w:hyperlink r:id="rId347" w:history="1">
              <w:r w:rsidRPr="009B4EF4">
                <w:rPr>
                  <w:rFonts w:ascii="Arial" w:hAnsi="Arial" w:cs="Arial"/>
                  <w:color w:val="4B4B4B"/>
                  <w:sz w:val="20"/>
                  <w:szCs w:val="20"/>
                  <w:u w:val="single"/>
                  <w:lang w:val="en-US"/>
                </w:rPr>
                <w:t>https://drive.google.com/file/d/1Qli0oEcQ3JIHBd1FLG4paItMecEj8b4b/</w:t>
              </w:r>
              <w:r w:rsidRPr="009B4EF4">
                <w:rPr>
                  <w:rFonts w:ascii="Arial" w:hAnsi="Arial" w:cs="Arial"/>
                  <w:color w:val="4B4B4B"/>
                  <w:sz w:val="20"/>
                  <w:szCs w:val="20"/>
                  <w:lang w:val="en-US"/>
                </w:rPr>
                <w:t>view</w:t>
              </w:r>
            </w:hyperlink>
            <w:r w:rsidR="009B4EF4">
              <w:rPr>
                <w:rFonts w:ascii="Arial" w:hAnsi="Arial" w:cs="Arial"/>
                <w:color w:val="4B4B4B"/>
                <w:sz w:val="20"/>
                <w:szCs w:val="20"/>
                <w:lang w:val="en-US"/>
              </w:rPr>
              <w:t xml:space="preserve"> </w:t>
            </w:r>
            <w:r w:rsidRPr="009B4EF4">
              <w:rPr>
                <w:rFonts w:ascii="Arial" w:hAnsi="Arial" w:cs="Arial"/>
                <w:sz w:val="20"/>
                <w:szCs w:val="20"/>
              </w:rPr>
              <w:t>and</w:t>
            </w:r>
            <w:r w:rsidRPr="006545E4">
              <w:rPr>
                <w:rFonts w:ascii="Arial" w:hAnsi="Arial" w:cs="Arial"/>
                <w:sz w:val="20"/>
                <w:szCs w:val="20"/>
              </w:rPr>
              <w:t xml:space="preserve"> </w:t>
            </w: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sz w:val="20"/>
                <w:szCs w:val="20"/>
              </w:rPr>
              <w:t xml:space="preserve"> read through and summarise the information in their notes</w:t>
            </w:r>
            <w:r w:rsidRPr="006545E4">
              <w:rPr>
                <w:rFonts w:ascii="Arial" w:hAnsi="Arial" w:cs="Arial"/>
                <w:sz w:val="20"/>
                <w:szCs w:val="20"/>
                <w:lang w:val="en-US"/>
              </w:rPr>
              <w:t>, identifying the characteristics of System 1 and System 2.</w:t>
            </w:r>
          </w:p>
          <w:p w14:paraId="3A7ED97A" w14:textId="3AC7BFC6" w:rsidR="009D422A" w:rsidRPr="006545E4" w:rsidRDefault="006B7D60" w:rsidP="009B4EF4">
            <w:pPr>
              <w:spacing w:before="120" w:after="120"/>
              <w:rPr>
                <w:rFonts w:ascii="Arial" w:hAnsi="Arial" w:cs="Arial"/>
                <w:sz w:val="20"/>
                <w:szCs w:val="20"/>
              </w:rPr>
            </w:pPr>
            <w:r>
              <w:rPr>
                <w:rFonts w:ascii="Arial" w:hAnsi="Arial" w:cs="Arial"/>
                <w:sz w:val="20"/>
                <w:szCs w:val="20"/>
              </w:rPr>
              <w:t>L</w:t>
            </w:r>
            <w:r w:rsidR="009D422A" w:rsidRPr="006545E4">
              <w:rPr>
                <w:rFonts w:ascii="Arial" w:hAnsi="Arial" w:cs="Arial"/>
                <w:sz w:val="20"/>
                <w:szCs w:val="20"/>
              </w:rPr>
              <w:t xml:space="preserve">earners </w:t>
            </w:r>
            <w:r>
              <w:rPr>
                <w:rFonts w:ascii="Arial" w:hAnsi="Arial" w:cs="Arial"/>
                <w:sz w:val="20"/>
                <w:szCs w:val="20"/>
              </w:rPr>
              <w:t xml:space="preserve">discuss </w:t>
            </w:r>
            <w:r w:rsidR="009D422A" w:rsidRPr="006545E4">
              <w:rPr>
                <w:rFonts w:ascii="Arial" w:hAnsi="Arial" w:cs="Arial"/>
                <w:sz w:val="20"/>
                <w:szCs w:val="20"/>
              </w:rPr>
              <w:t>whether they have ever participated in a taste trial at a supermarket, etc. and share their experiences. Explain that the class will also engage in a mock taste trial and set up a small taste trial in class (though in preparation, have the trials ready and switch the contents of the ‘trial tastes’ in the sample containers) to replicate the taste trial mentioned in the study and swap the preferences between the two tastings reflected in the procedure of the study.</w:t>
            </w:r>
          </w:p>
          <w:p w14:paraId="0C253522" w14:textId="0597C19E" w:rsidR="009D422A" w:rsidRPr="006545E4" w:rsidRDefault="009D422A" w:rsidP="009B4EF4">
            <w:pPr>
              <w:spacing w:before="120" w:after="120"/>
              <w:rPr>
                <w:rFonts w:ascii="Arial" w:hAnsi="Arial" w:cs="Arial"/>
                <w:sz w:val="20"/>
                <w:szCs w:val="20"/>
                <w:lang w:val="en-US"/>
              </w:rPr>
            </w:pPr>
            <w:r w:rsidRPr="006545E4">
              <w:rPr>
                <w:rFonts w:ascii="Arial" w:hAnsi="Arial" w:cs="Arial"/>
                <w:sz w:val="20"/>
                <w:szCs w:val="20"/>
              </w:rPr>
              <w:t xml:space="preserve">Discuss, debrief and explain the study conducted by Hall et al. (2010) </w:t>
            </w:r>
            <w:r w:rsidRPr="006545E4">
              <w:rPr>
                <w:rFonts w:ascii="Arial" w:hAnsi="Arial" w:cs="Arial"/>
                <w:sz w:val="20"/>
                <w:szCs w:val="20"/>
                <w:lang w:val="en-US"/>
              </w:rPr>
              <w:t>which can be accessed</w:t>
            </w:r>
            <w:r w:rsidR="00496C9E">
              <w:rPr>
                <w:rFonts w:ascii="Arial" w:hAnsi="Arial" w:cs="Arial"/>
                <w:sz w:val="20"/>
                <w:szCs w:val="20"/>
                <w:lang w:val="en-US"/>
              </w:rPr>
              <w:t xml:space="preserve"> at:</w:t>
            </w:r>
            <w:r w:rsidRPr="006545E4">
              <w:rPr>
                <w:rFonts w:ascii="Arial" w:hAnsi="Arial" w:cs="Arial"/>
                <w:sz w:val="20"/>
                <w:szCs w:val="20"/>
                <w:lang w:val="en-US"/>
              </w:rPr>
              <w:t xml:space="preserve"> </w:t>
            </w:r>
            <w:hyperlink r:id="rId348" w:history="1">
              <w:r w:rsidR="00B221AA" w:rsidRPr="009B4EF4">
                <w:rPr>
                  <w:rFonts w:ascii="Arial" w:hAnsi="Arial" w:cs="Arial"/>
                  <w:color w:val="4B4B4B"/>
                  <w:sz w:val="20"/>
                  <w:szCs w:val="20"/>
                  <w:u w:val="single"/>
                  <w:lang w:val="en-US"/>
                </w:rPr>
                <w:t>www.</w:t>
              </w:r>
              <w:r w:rsidRPr="009B4EF4">
                <w:rPr>
                  <w:rFonts w:ascii="Arial" w:hAnsi="Arial" w:cs="Arial"/>
                  <w:color w:val="4B4B4B"/>
                  <w:sz w:val="20"/>
                  <w:szCs w:val="20"/>
                  <w:u w:val="single"/>
                  <w:lang w:val="en-US"/>
                </w:rPr>
                <w:t>researchgate.net/publication/45269903_Magic_at_the_marketplace_Choice_blindness_for_the_taste_of_jam_and_the_smell_of_tea</w:t>
              </w:r>
            </w:hyperlink>
            <w:r w:rsidRPr="006545E4">
              <w:rPr>
                <w:rFonts w:ascii="Arial" w:hAnsi="Arial" w:cs="Arial"/>
                <w:sz w:val="20"/>
                <w:szCs w:val="20"/>
                <w:lang w:val="en-US"/>
              </w:rPr>
              <w:t xml:space="preserve">, </w:t>
            </w:r>
            <w:hyperlink r:id="rId349" w:history="1">
              <w:r w:rsidRPr="009B4EF4">
                <w:rPr>
                  <w:rFonts w:ascii="Arial" w:hAnsi="Arial" w:cs="Arial"/>
                  <w:color w:val="4B4B4B"/>
                  <w:sz w:val="20"/>
                  <w:szCs w:val="20"/>
                  <w:u w:val="single"/>
                  <w:lang w:val="en-US"/>
                </w:rPr>
                <w:t>https://img3.reoveme.com/m/b7086af24b873595.pdf</w:t>
              </w:r>
            </w:hyperlink>
            <w:r w:rsidRPr="006545E4">
              <w:rPr>
                <w:rFonts w:ascii="Arial" w:hAnsi="Arial" w:cs="Arial"/>
                <w:sz w:val="20"/>
                <w:szCs w:val="20"/>
                <w:lang w:val="en-US"/>
              </w:rPr>
              <w:t xml:space="preserve"> or </w:t>
            </w:r>
            <w:hyperlink r:id="rId350" w:history="1">
              <w:r w:rsidRPr="009B4EF4">
                <w:rPr>
                  <w:rFonts w:ascii="Arial" w:hAnsi="Arial" w:cs="Arial"/>
                  <w:color w:val="4B4B4B"/>
                  <w:sz w:val="20"/>
                  <w:szCs w:val="20"/>
                  <w:u w:val="single"/>
                  <w:lang w:val="en-US"/>
                </w:rPr>
                <w:t>https://drive.google.com/file/d/1SDA9ljH-ETKFc-kuZr8n4HuNIU8c_Vgz/view</w:t>
              </w:r>
            </w:hyperlink>
            <w:r w:rsidRPr="006545E4">
              <w:rPr>
                <w:rFonts w:ascii="Arial" w:hAnsi="Arial" w:cs="Arial"/>
                <w:sz w:val="20"/>
                <w:szCs w:val="20"/>
                <w:lang w:val="en-US"/>
              </w:rPr>
              <w:t xml:space="preserve"> </w:t>
            </w:r>
          </w:p>
          <w:p w14:paraId="0A742123" w14:textId="29EB8272" w:rsidR="009D422A" w:rsidRPr="006545E4" w:rsidRDefault="009D422A" w:rsidP="009B4EF4">
            <w:pPr>
              <w:spacing w:before="120"/>
              <w:rPr>
                <w:rFonts w:ascii="Arial" w:hAnsi="Arial" w:cs="Arial"/>
                <w:sz w:val="20"/>
                <w:szCs w:val="20"/>
              </w:rPr>
            </w:pPr>
            <w:r w:rsidRPr="006545E4">
              <w:rPr>
                <w:rFonts w:ascii="Arial" w:hAnsi="Arial" w:cs="Arial"/>
                <w:sz w:val="20"/>
                <w:szCs w:val="20"/>
              </w:rPr>
              <w:t>Learners share evaluative issues, including:</w:t>
            </w:r>
          </w:p>
          <w:p w14:paraId="2427EFA4" w14:textId="6052D625" w:rsidR="009D422A" w:rsidRPr="006545E4" w:rsidRDefault="009D422A" w:rsidP="005D6331">
            <w:pPr>
              <w:numPr>
                <w:ilvl w:val="0"/>
                <w:numId w:val="42"/>
              </w:numPr>
              <w:contextualSpacing/>
              <w:rPr>
                <w:rFonts w:ascii="Arial" w:hAnsi="Arial" w:cs="Arial"/>
                <w:sz w:val="20"/>
                <w:szCs w:val="20"/>
              </w:rPr>
            </w:pPr>
            <w:r w:rsidRPr="006545E4">
              <w:rPr>
                <w:rFonts w:ascii="Arial" w:hAnsi="Arial" w:cs="Arial"/>
                <w:sz w:val="20"/>
                <w:szCs w:val="20"/>
              </w:rPr>
              <w:t>ethics</w:t>
            </w:r>
          </w:p>
          <w:p w14:paraId="2B213BB3" w14:textId="77777777" w:rsidR="009D422A" w:rsidRPr="006545E4" w:rsidRDefault="009D422A" w:rsidP="005D6331">
            <w:pPr>
              <w:numPr>
                <w:ilvl w:val="0"/>
                <w:numId w:val="42"/>
              </w:numPr>
              <w:contextualSpacing/>
              <w:rPr>
                <w:rFonts w:ascii="Arial" w:hAnsi="Arial" w:cs="Arial"/>
                <w:sz w:val="20"/>
                <w:szCs w:val="20"/>
              </w:rPr>
            </w:pPr>
            <w:r w:rsidRPr="006545E4">
              <w:rPr>
                <w:rFonts w:ascii="Arial" w:hAnsi="Arial" w:cs="Arial"/>
                <w:sz w:val="20"/>
                <w:szCs w:val="20"/>
              </w:rPr>
              <w:t>validity</w:t>
            </w:r>
          </w:p>
          <w:p w14:paraId="34FC02B1" w14:textId="77777777" w:rsidR="009D422A" w:rsidRPr="006545E4" w:rsidRDefault="009D422A" w:rsidP="005D6331">
            <w:pPr>
              <w:numPr>
                <w:ilvl w:val="0"/>
                <w:numId w:val="42"/>
              </w:numPr>
              <w:contextualSpacing/>
              <w:rPr>
                <w:rFonts w:ascii="Arial" w:hAnsi="Arial" w:cs="Arial"/>
                <w:sz w:val="20"/>
                <w:szCs w:val="20"/>
              </w:rPr>
            </w:pPr>
            <w:r w:rsidRPr="006545E4">
              <w:rPr>
                <w:rFonts w:ascii="Arial" w:hAnsi="Arial" w:cs="Arial"/>
                <w:sz w:val="20"/>
                <w:szCs w:val="20"/>
              </w:rPr>
              <w:t>restricted samples of the study.</w:t>
            </w:r>
          </w:p>
          <w:p w14:paraId="430010C6" w14:textId="4F010964" w:rsidR="009D422A" w:rsidRPr="006545E4" w:rsidRDefault="0091097E" w:rsidP="003272FD">
            <w:pPr>
              <w:spacing w:after="120"/>
              <w:rPr>
                <w:rFonts w:ascii="Arial" w:hAnsi="Arial" w:cs="Arial"/>
                <w:sz w:val="20"/>
                <w:szCs w:val="20"/>
                <w:lang w:val="en-US"/>
              </w:rPr>
            </w:pPr>
            <w:r w:rsidRPr="006545E4">
              <w:rPr>
                <w:rFonts w:ascii="Arial" w:hAnsi="Arial" w:cs="Arial"/>
                <w:sz w:val="20"/>
                <w:szCs w:val="20"/>
                <w:lang w:val="en-US"/>
              </w:rPr>
              <w:lastRenderedPageBreak/>
              <w:t>Learners</w:t>
            </w:r>
            <w:r w:rsidR="009D422A" w:rsidRPr="006545E4">
              <w:rPr>
                <w:rFonts w:ascii="Arial" w:hAnsi="Arial" w:cs="Arial"/>
                <w:sz w:val="20"/>
                <w:szCs w:val="20"/>
                <w:lang w:val="en-US"/>
              </w:rPr>
              <w:t xml:space="preserve"> create a visual display of their choice capturing </w:t>
            </w:r>
            <w:r w:rsidR="009D422A" w:rsidRPr="006545E4">
              <w:rPr>
                <w:rFonts w:ascii="Arial" w:hAnsi="Arial" w:cs="Arial"/>
                <w:sz w:val="20"/>
                <w:szCs w:val="20"/>
              </w:rPr>
              <w:t>the main points (including as many evaluative issues as they can identify and illustrate) of the study</w:t>
            </w:r>
            <w:r w:rsidR="009D422A" w:rsidRPr="006545E4">
              <w:rPr>
                <w:rFonts w:ascii="Arial" w:hAnsi="Arial" w:cs="Arial"/>
                <w:sz w:val="20"/>
                <w:szCs w:val="20"/>
                <w:lang w:val="en-US"/>
              </w:rPr>
              <w:t xml:space="preserve"> and share. </w:t>
            </w:r>
            <w:r w:rsidRPr="006545E4">
              <w:rPr>
                <w:rFonts w:ascii="Arial" w:hAnsi="Arial" w:cs="Arial"/>
                <w:sz w:val="20"/>
                <w:szCs w:val="20"/>
                <w:lang w:val="en-US"/>
              </w:rPr>
              <w:t>I</w:t>
            </w:r>
            <w:r w:rsidR="009D422A" w:rsidRPr="006545E4">
              <w:rPr>
                <w:rFonts w:ascii="Arial" w:hAnsi="Arial" w:cs="Arial"/>
                <w:sz w:val="20"/>
                <w:szCs w:val="20"/>
                <w:lang w:val="en-US"/>
              </w:rPr>
              <w:t>dentify</w:t>
            </w:r>
            <w:r w:rsidRPr="006545E4">
              <w:rPr>
                <w:rFonts w:ascii="Arial" w:hAnsi="Arial" w:cs="Arial"/>
                <w:sz w:val="20"/>
                <w:szCs w:val="20"/>
                <w:lang w:val="en-US"/>
              </w:rPr>
              <w:t xml:space="preserve"> and display</w:t>
            </w:r>
            <w:r w:rsidR="009D422A" w:rsidRPr="006545E4">
              <w:rPr>
                <w:rFonts w:ascii="Arial" w:hAnsi="Arial" w:cs="Arial"/>
                <w:sz w:val="20"/>
                <w:szCs w:val="20"/>
                <w:lang w:val="en-US"/>
              </w:rPr>
              <w:t xml:space="preserve"> the most effective.</w:t>
            </w:r>
            <w:r w:rsidR="00F86093" w:rsidRPr="006545E4">
              <w:rPr>
                <w:rFonts w:ascii="Arial" w:hAnsi="Arial" w:cs="Arial"/>
                <w:b/>
                <w:sz w:val="20"/>
                <w:szCs w:val="20"/>
                <w:lang w:val="en-US"/>
              </w:rPr>
              <w:t xml:space="preserve"> (I)</w:t>
            </w:r>
          </w:p>
          <w:p w14:paraId="60AFF2CE" w14:textId="4131F971" w:rsidR="009D422A" w:rsidRPr="006545E4" w:rsidRDefault="00F86093" w:rsidP="009B4EF4">
            <w:pPr>
              <w:spacing w:before="120" w:after="120"/>
              <w:rPr>
                <w:rFonts w:ascii="Arial" w:hAnsi="Arial" w:cs="Arial"/>
                <w:sz w:val="20"/>
                <w:szCs w:val="20"/>
              </w:rPr>
            </w:pPr>
            <w:r>
              <w:rPr>
                <w:rFonts w:ascii="Arial" w:hAnsi="Arial" w:cs="Arial"/>
                <w:sz w:val="20"/>
                <w:szCs w:val="20"/>
                <w:lang w:val="en-US"/>
              </w:rPr>
              <w:t>L</w:t>
            </w:r>
            <w:r w:rsidR="009D422A" w:rsidRPr="006545E4">
              <w:rPr>
                <w:rFonts w:ascii="Arial" w:hAnsi="Arial" w:cs="Arial"/>
                <w:sz w:val="20"/>
                <w:szCs w:val="20"/>
                <w:lang w:val="en-US"/>
              </w:rPr>
              <w:t xml:space="preserve">earners </w:t>
            </w:r>
            <w:r w:rsidR="009D422A" w:rsidRPr="006545E4">
              <w:rPr>
                <w:rFonts w:ascii="Arial" w:hAnsi="Arial" w:cs="Arial"/>
                <w:sz w:val="20"/>
                <w:szCs w:val="20"/>
              </w:rPr>
              <w:t xml:space="preserve">share </w:t>
            </w:r>
            <w:r w:rsidR="009D422A" w:rsidRPr="006545E4">
              <w:rPr>
                <w:rFonts w:ascii="Arial" w:hAnsi="Arial" w:cs="Arial"/>
                <w:sz w:val="20"/>
                <w:szCs w:val="20"/>
                <w:lang w:val="en-US"/>
              </w:rPr>
              <w:t xml:space="preserve">their previous knowledge about the unreliability of cognitive processes and memory </w:t>
            </w:r>
            <w:r w:rsidR="009D422A" w:rsidRPr="006545E4">
              <w:rPr>
                <w:rFonts w:ascii="Arial" w:hAnsi="Arial" w:cs="Arial"/>
                <w:sz w:val="20"/>
                <w:szCs w:val="20"/>
              </w:rPr>
              <w:t xml:space="preserve">suggest how it could be used or applied for purposes of </w:t>
            </w:r>
            <w:r w:rsidR="009D422A" w:rsidRPr="006545E4">
              <w:rPr>
                <w:rFonts w:ascii="Arial" w:hAnsi="Arial" w:cs="Arial"/>
                <w:sz w:val="20"/>
                <w:szCs w:val="20"/>
                <w:lang w:val="en-US"/>
              </w:rPr>
              <w:t xml:space="preserve">marketing or </w:t>
            </w:r>
            <w:r w:rsidR="009D422A" w:rsidRPr="006545E4">
              <w:rPr>
                <w:rFonts w:ascii="Arial" w:hAnsi="Arial" w:cs="Arial"/>
                <w:sz w:val="20"/>
                <w:szCs w:val="20"/>
              </w:rPr>
              <w:t>advertising.</w:t>
            </w:r>
          </w:p>
          <w:p w14:paraId="57E4F8F6" w14:textId="7840CD41" w:rsidR="009D422A" w:rsidRPr="006545E4" w:rsidRDefault="009D422A" w:rsidP="009B4EF4">
            <w:pPr>
              <w:spacing w:before="120" w:after="120"/>
              <w:rPr>
                <w:rFonts w:ascii="Arial" w:hAnsi="Arial" w:cs="Arial"/>
                <w:sz w:val="20"/>
                <w:szCs w:val="20"/>
              </w:rPr>
            </w:pPr>
            <w:r w:rsidRPr="006545E4">
              <w:rPr>
                <w:rFonts w:ascii="Arial" w:hAnsi="Arial" w:cs="Arial"/>
                <w:sz w:val="20"/>
                <w:szCs w:val="20"/>
              </w:rPr>
              <w:t xml:space="preserve">They could also and review the questions in a Paper 3, Question 1 and generate their own sample questions (with appropriate mark schemes) based on this subject matter. </w:t>
            </w:r>
            <w:r w:rsidR="00F86093" w:rsidRPr="006545E4">
              <w:rPr>
                <w:rFonts w:ascii="Arial" w:hAnsi="Arial" w:cs="Arial"/>
                <w:b/>
                <w:bCs/>
                <w:sz w:val="20"/>
                <w:szCs w:val="20"/>
                <w:lang w:val="en-US"/>
              </w:rPr>
              <w:t>(I</w:t>
            </w:r>
            <w:r w:rsidR="00F86093">
              <w:rPr>
                <w:rFonts w:ascii="Arial" w:hAnsi="Arial" w:cs="Arial"/>
                <w:b/>
                <w:bCs/>
                <w:sz w:val="20"/>
                <w:szCs w:val="20"/>
                <w:lang w:val="en-US"/>
              </w:rPr>
              <w:t>)(</w:t>
            </w:r>
            <w:r w:rsidR="00F86093" w:rsidRPr="006545E4">
              <w:rPr>
                <w:rFonts w:ascii="Arial" w:hAnsi="Arial" w:cs="Arial"/>
                <w:b/>
                <w:bCs/>
                <w:sz w:val="20"/>
                <w:szCs w:val="20"/>
                <w:lang w:val="en-US"/>
              </w:rPr>
              <w:t>F)</w:t>
            </w:r>
          </w:p>
          <w:p w14:paraId="77A50273" w14:textId="77777777" w:rsidR="009D422A" w:rsidRPr="006545E4" w:rsidRDefault="009D422A" w:rsidP="009B4EF4">
            <w:pPr>
              <w:spacing w:before="120"/>
              <w:rPr>
                <w:rFonts w:ascii="Arial" w:hAnsi="Arial" w:cs="Arial"/>
                <w:sz w:val="20"/>
                <w:szCs w:val="20"/>
              </w:rPr>
            </w:pPr>
            <w:r w:rsidRPr="006545E4">
              <w:rPr>
                <w:rFonts w:ascii="Arial" w:hAnsi="Arial" w:cs="Arial"/>
                <w:sz w:val="20"/>
                <w:szCs w:val="20"/>
              </w:rPr>
              <w:t>Display the following key words:</w:t>
            </w:r>
          </w:p>
          <w:p w14:paraId="105BFEF9" w14:textId="77777777" w:rsidR="009D422A" w:rsidRPr="006545E4" w:rsidRDefault="009D422A" w:rsidP="005D6331">
            <w:pPr>
              <w:numPr>
                <w:ilvl w:val="0"/>
                <w:numId w:val="43"/>
              </w:numPr>
              <w:spacing w:after="120"/>
              <w:contextualSpacing/>
              <w:rPr>
                <w:rFonts w:ascii="Arial" w:hAnsi="Arial" w:cs="Arial"/>
                <w:sz w:val="20"/>
                <w:szCs w:val="20"/>
              </w:rPr>
            </w:pPr>
            <w:r w:rsidRPr="006545E4">
              <w:rPr>
                <w:rFonts w:ascii="Arial" w:hAnsi="Arial" w:cs="Arial"/>
                <w:sz w:val="20"/>
                <w:szCs w:val="20"/>
              </w:rPr>
              <w:t xml:space="preserve">consumer behaviour </w:t>
            </w:r>
          </w:p>
          <w:p w14:paraId="3451606A" w14:textId="77777777" w:rsidR="009D422A" w:rsidRPr="006545E4" w:rsidRDefault="009D422A" w:rsidP="005D6331">
            <w:pPr>
              <w:numPr>
                <w:ilvl w:val="0"/>
                <w:numId w:val="43"/>
              </w:numPr>
              <w:spacing w:after="120"/>
              <w:contextualSpacing/>
              <w:rPr>
                <w:rFonts w:ascii="Arial" w:hAnsi="Arial" w:cs="Arial"/>
                <w:sz w:val="20"/>
                <w:szCs w:val="20"/>
              </w:rPr>
            </w:pPr>
            <w:r w:rsidRPr="006545E4">
              <w:rPr>
                <w:rFonts w:ascii="Arial" w:hAnsi="Arial" w:cs="Arial"/>
                <w:sz w:val="20"/>
                <w:szCs w:val="20"/>
              </w:rPr>
              <w:t>advertising</w:t>
            </w:r>
          </w:p>
          <w:p w14:paraId="30EC80B3" w14:textId="77777777" w:rsidR="009D422A" w:rsidRPr="006545E4" w:rsidRDefault="009D422A" w:rsidP="005D6331">
            <w:pPr>
              <w:numPr>
                <w:ilvl w:val="0"/>
                <w:numId w:val="43"/>
              </w:numPr>
              <w:spacing w:after="120"/>
              <w:contextualSpacing/>
              <w:rPr>
                <w:rFonts w:ascii="Arial" w:hAnsi="Arial" w:cs="Arial"/>
                <w:sz w:val="20"/>
                <w:szCs w:val="20"/>
              </w:rPr>
            </w:pPr>
            <w:r w:rsidRPr="006545E4">
              <w:rPr>
                <w:rFonts w:ascii="Arial" w:hAnsi="Arial" w:cs="Arial"/>
                <w:sz w:val="20"/>
                <w:szCs w:val="20"/>
              </w:rPr>
              <w:t>reproductive memory</w:t>
            </w:r>
          </w:p>
          <w:p w14:paraId="7C1223B9" w14:textId="77777777" w:rsidR="009D422A" w:rsidRPr="006545E4" w:rsidRDefault="009D422A" w:rsidP="005D6331">
            <w:pPr>
              <w:numPr>
                <w:ilvl w:val="0"/>
                <w:numId w:val="43"/>
              </w:numPr>
              <w:spacing w:after="120"/>
              <w:contextualSpacing/>
              <w:rPr>
                <w:rFonts w:ascii="Arial" w:hAnsi="Arial" w:cs="Arial"/>
                <w:sz w:val="20"/>
                <w:szCs w:val="20"/>
              </w:rPr>
            </w:pPr>
            <w:r w:rsidRPr="006545E4">
              <w:rPr>
                <w:rFonts w:ascii="Arial" w:hAnsi="Arial" w:cs="Arial"/>
                <w:sz w:val="20"/>
                <w:szCs w:val="20"/>
              </w:rPr>
              <w:t>reconstructive memory</w:t>
            </w:r>
          </w:p>
          <w:p w14:paraId="5EF16219" w14:textId="77777777" w:rsidR="009D422A" w:rsidRPr="006545E4" w:rsidRDefault="009D422A" w:rsidP="005D6331">
            <w:pPr>
              <w:numPr>
                <w:ilvl w:val="0"/>
                <w:numId w:val="43"/>
              </w:numPr>
              <w:spacing w:after="120"/>
              <w:contextualSpacing/>
              <w:rPr>
                <w:rFonts w:ascii="Arial" w:hAnsi="Arial" w:cs="Arial"/>
                <w:sz w:val="20"/>
                <w:szCs w:val="20"/>
              </w:rPr>
            </w:pPr>
            <w:r w:rsidRPr="006545E4">
              <w:rPr>
                <w:rFonts w:ascii="Arial" w:hAnsi="Arial" w:cs="Arial"/>
                <w:sz w:val="20"/>
                <w:szCs w:val="20"/>
              </w:rPr>
              <w:t>consumer experience</w:t>
            </w:r>
          </w:p>
          <w:p w14:paraId="6D4D3684" w14:textId="61E18620" w:rsidR="009D422A" w:rsidRPr="006545E4" w:rsidRDefault="009D422A" w:rsidP="005D6331">
            <w:pPr>
              <w:numPr>
                <w:ilvl w:val="0"/>
                <w:numId w:val="43"/>
              </w:numPr>
              <w:contextualSpacing/>
              <w:rPr>
                <w:rFonts w:ascii="Arial" w:hAnsi="Arial" w:cs="Arial"/>
                <w:sz w:val="20"/>
                <w:szCs w:val="20"/>
              </w:rPr>
            </w:pPr>
            <w:r w:rsidRPr="006545E4">
              <w:rPr>
                <w:rFonts w:ascii="Arial" w:hAnsi="Arial" w:cs="Arial"/>
                <w:sz w:val="20"/>
                <w:szCs w:val="20"/>
              </w:rPr>
              <w:t>false information cues</w:t>
            </w:r>
            <w:r w:rsidR="0007794B">
              <w:rPr>
                <w:rFonts w:ascii="Arial" w:hAnsi="Arial" w:cs="Arial"/>
                <w:sz w:val="20"/>
                <w:szCs w:val="20"/>
              </w:rPr>
              <w:t>.</w:t>
            </w:r>
          </w:p>
          <w:p w14:paraId="6D519F12" w14:textId="77777777" w:rsidR="009D422A" w:rsidRPr="006545E4" w:rsidRDefault="009D422A" w:rsidP="009B4EF4">
            <w:pPr>
              <w:spacing w:before="120" w:after="120"/>
              <w:rPr>
                <w:rFonts w:ascii="Arial" w:hAnsi="Arial" w:cs="Arial"/>
                <w:sz w:val="20"/>
                <w:szCs w:val="20"/>
              </w:rPr>
            </w:pPr>
            <w:r w:rsidRPr="006545E4">
              <w:rPr>
                <w:rFonts w:ascii="Arial" w:hAnsi="Arial" w:cs="Arial"/>
                <w:sz w:val="20"/>
                <w:szCs w:val="20"/>
              </w:rPr>
              <w:t>Learners share previous knowledge, understanding and association. Respond to any gaps in knowledge.</w:t>
            </w:r>
          </w:p>
          <w:p w14:paraId="7A0D0B02" w14:textId="4C50A37A" w:rsidR="009D422A" w:rsidRPr="006545E4" w:rsidRDefault="00F86093" w:rsidP="009B4EF4">
            <w:pPr>
              <w:spacing w:before="120"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lang w:val="en-US"/>
              </w:rPr>
              <w:t>earners look up ‘types of interference in memory’</w:t>
            </w:r>
            <w:r w:rsidR="00356337" w:rsidRPr="006545E4">
              <w:rPr>
                <w:rFonts w:ascii="Arial" w:hAnsi="Arial" w:cs="Arial"/>
                <w:sz w:val="20"/>
                <w:szCs w:val="20"/>
                <w:lang w:val="en-US"/>
              </w:rPr>
              <w:t xml:space="preserve">, looking </w:t>
            </w:r>
            <w:r w:rsidR="009D422A" w:rsidRPr="006545E4">
              <w:rPr>
                <w:rFonts w:ascii="Arial" w:hAnsi="Arial" w:cs="Arial"/>
                <w:sz w:val="20"/>
                <w:szCs w:val="20"/>
                <w:lang w:val="en-US"/>
              </w:rPr>
              <w:t>at a range of search options and share their findings, capturing both proactive and reactive interference (with examples</w:t>
            </w:r>
            <w:r w:rsidR="00356337" w:rsidRPr="006545E4">
              <w:rPr>
                <w:rFonts w:ascii="Arial" w:hAnsi="Arial" w:cs="Arial"/>
                <w:sz w:val="20"/>
                <w:szCs w:val="20"/>
                <w:lang w:val="en-US"/>
              </w:rPr>
              <w:t>)</w:t>
            </w:r>
            <w:r w:rsidR="009D422A" w:rsidRPr="006545E4">
              <w:rPr>
                <w:rFonts w:ascii="Arial" w:hAnsi="Arial" w:cs="Arial"/>
                <w:sz w:val="20"/>
                <w:szCs w:val="20"/>
                <w:lang w:val="en-US"/>
              </w:rPr>
              <w:t xml:space="preserve">. Ask them to consider how interference could affect products and brands and share ideas along with any previous experience. </w:t>
            </w:r>
            <w:r w:rsidRPr="006545E4">
              <w:rPr>
                <w:rFonts w:ascii="Arial" w:hAnsi="Arial" w:cs="Arial"/>
                <w:b/>
                <w:bCs/>
                <w:sz w:val="20"/>
                <w:szCs w:val="20"/>
                <w:lang w:val="en-US"/>
              </w:rPr>
              <w:t>(I)</w:t>
            </w:r>
          </w:p>
          <w:p w14:paraId="140E2B2D" w14:textId="705EE173" w:rsidR="009D422A" w:rsidRPr="006545E4" w:rsidRDefault="00B827BB" w:rsidP="009B4EF4">
            <w:pPr>
              <w:spacing w:before="120"/>
              <w:rPr>
                <w:rFonts w:ascii="Arial" w:hAnsi="Arial" w:cs="Arial"/>
                <w:sz w:val="20"/>
                <w:szCs w:val="20"/>
                <w:lang w:val="en-US"/>
              </w:rPr>
            </w:pPr>
            <w:r>
              <w:rPr>
                <w:rFonts w:ascii="Arial" w:hAnsi="Arial" w:cs="Arial"/>
                <w:sz w:val="20"/>
                <w:szCs w:val="20"/>
                <w:lang w:val="en-US"/>
              </w:rPr>
              <w:t>Learners r</w:t>
            </w:r>
            <w:r w:rsidR="009D422A" w:rsidRPr="006545E4">
              <w:rPr>
                <w:rFonts w:ascii="Arial" w:hAnsi="Arial" w:cs="Arial"/>
                <w:sz w:val="20"/>
                <w:szCs w:val="20"/>
                <w:lang w:val="en-US"/>
              </w:rPr>
              <w:t>ecord/list:</w:t>
            </w:r>
          </w:p>
          <w:p w14:paraId="7E9B0B0D" w14:textId="249A98EE" w:rsidR="009D422A" w:rsidRPr="006545E4" w:rsidRDefault="009D422A" w:rsidP="005D6331">
            <w:pPr>
              <w:numPr>
                <w:ilvl w:val="0"/>
                <w:numId w:val="44"/>
              </w:numPr>
              <w:spacing w:after="120"/>
              <w:contextualSpacing/>
              <w:rPr>
                <w:rFonts w:ascii="Arial" w:hAnsi="Arial" w:cs="Arial"/>
                <w:sz w:val="20"/>
                <w:szCs w:val="20"/>
                <w:lang w:val="en-US"/>
              </w:rPr>
            </w:pPr>
            <w:r w:rsidRPr="006545E4">
              <w:rPr>
                <w:rFonts w:ascii="Arial" w:hAnsi="Arial" w:cs="Arial"/>
                <w:sz w:val="20"/>
                <w:szCs w:val="20"/>
                <w:lang w:val="en-US"/>
              </w:rPr>
              <w:t>other types of forgetting that can occur and</w:t>
            </w:r>
          </w:p>
          <w:p w14:paraId="1D03EA49" w14:textId="4A07D47E" w:rsidR="009D422A" w:rsidRPr="006545E4" w:rsidRDefault="009D422A" w:rsidP="005D6331">
            <w:pPr>
              <w:numPr>
                <w:ilvl w:val="0"/>
                <w:numId w:val="44"/>
              </w:numPr>
              <w:spacing w:after="120"/>
              <w:contextualSpacing/>
              <w:rPr>
                <w:rFonts w:ascii="Arial" w:hAnsi="Arial" w:cs="Arial"/>
                <w:sz w:val="20"/>
                <w:szCs w:val="20"/>
                <w:lang w:val="en-US"/>
              </w:rPr>
            </w:pPr>
            <w:r w:rsidRPr="006545E4">
              <w:rPr>
                <w:rFonts w:ascii="Arial" w:hAnsi="Arial" w:cs="Arial"/>
                <w:sz w:val="20"/>
                <w:szCs w:val="20"/>
                <w:lang w:val="en-US"/>
              </w:rPr>
              <w:t>the formation and modification of schem</w:t>
            </w:r>
            <w:r w:rsidR="009B4EF4">
              <w:rPr>
                <w:rFonts w:ascii="Arial" w:hAnsi="Arial" w:cs="Arial"/>
                <w:sz w:val="20"/>
                <w:szCs w:val="20"/>
                <w:lang w:val="en-US"/>
              </w:rPr>
              <w:t>e</w:t>
            </w:r>
          </w:p>
          <w:p w14:paraId="385127FB" w14:textId="7D53C4A0" w:rsidR="009D422A" w:rsidRPr="008E2F8A" w:rsidRDefault="009D422A" w:rsidP="005D6331">
            <w:pPr>
              <w:numPr>
                <w:ilvl w:val="0"/>
                <w:numId w:val="44"/>
              </w:numPr>
              <w:contextualSpacing/>
              <w:rPr>
                <w:rFonts w:ascii="Arial" w:hAnsi="Arial" w:cs="Arial"/>
                <w:sz w:val="20"/>
                <w:szCs w:val="20"/>
                <w:lang w:val="en-US"/>
              </w:rPr>
            </w:pPr>
            <w:r w:rsidRPr="006545E4">
              <w:rPr>
                <w:rFonts w:ascii="Arial" w:hAnsi="Arial" w:cs="Arial"/>
                <w:sz w:val="20"/>
                <w:szCs w:val="20"/>
                <w:lang w:val="en-US"/>
              </w:rPr>
              <w:t>the cognitions related to Cognitive Learning Theory</w:t>
            </w:r>
            <w:r w:rsidR="008E2F8A">
              <w:rPr>
                <w:rFonts w:ascii="Arial" w:hAnsi="Arial" w:cs="Arial"/>
                <w:sz w:val="20"/>
                <w:szCs w:val="20"/>
                <w:lang w:val="en-US"/>
              </w:rPr>
              <w:t xml:space="preserve"> </w:t>
            </w:r>
            <w:r w:rsidRPr="008E2F8A">
              <w:rPr>
                <w:rFonts w:ascii="Arial" w:hAnsi="Arial" w:cs="Arial"/>
                <w:sz w:val="20"/>
                <w:szCs w:val="20"/>
                <w:lang w:val="en-US"/>
              </w:rPr>
              <w:t>for background and context.</w:t>
            </w:r>
          </w:p>
          <w:p w14:paraId="3239ACC1" w14:textId="3774BD14" w:rsidR="009D422A" w:rsidRPr="006545E4" w:rsidRDefault="009D422A" w:rsidP="009B4EF4">
            <w:pPr>
              <w:spacing w:before="120" w:after="120"/>
              <w:rPr>
                <w:rFonts w:ascii="Arial" w:hAnsi="Arial" w:cs="Arial"/>
                <w:sz w:val="20"/>
                <w:szCs w:val="20"/>
                <w:lang w:val="en-US"/>
              </w:rPr>
            </w:pPr>
            <w:r w:rsidRPr="006545E4">
              <w:rPr>
                <w:rFonts w:ascii="Arial" w:hAnsi="Arial" w:cs="Arial"/>
                <w:sz w:val="20"/>
                <w:szCs w:val="20"/>
                <w:lang w:val="en-US"/>
              </w:rPr>
              <w:t xml:space="preserve">Share some research in this area, e.g. </w:t>
            </w:r>
            <w:r w:rsidRPr="006545E4">
              <w:rPr>
                <w:rFonts w:ascii="Arial" w:hAnsi="Arial" w:cs="Arial"/>
                <w:sz w:val="20"/>
                <w:szCs w:val="20"/>
              </w:rPr>
              <w:t>Burke and Srull (1988)</w:t>
            </w:r>
            <w:r w:rsidRPr="006545E4">
              <w:rPr>
                <w:rFonts w:ascii="Arial" w:hAnsi="Arial" w:cs="Arial"/>
                <w:sz w:val="20"/>
                <w:szCs w:val="20"/>
                <w:lang w:val="en-US"/>
              </w:rPr>
              <w:t xml:space="preserve"> which can be accessed</w:t>
            </w:r>
            <w:r w:rsidR="00B827BB">
              <w:rPr>
                <w:rFonts w:ascii="Arial" w:hAnsi="Arial" w:cs="Arial"/>
                <w:sz w:val="20"/>
                <w:szCs w:val="20"/>
                <w:lang w:val="en-US"/>
              </w:rPr>
              <w:t xml:space="preserve"> at:</w:t>
            </w:r>
            <w:r w:rsidRPr="006545E4">
              <w:rPr>
                <w:rFonts w:ascii="Arial" w:hAnsi="Arial" w:cs="Arial"/>
                <w:sz w:val="20"/>
                <w:szCs w:val="20"/>
                <w:lang w:val="en-US"/>
              </w:rPr>
              <w:t xml:space="preserve"> </w:t>
            </w:r>
            <w:hyperlink r:id="rId351" w:history="1">
              <w:r w:rsidR="00B221AA" w:rsidRPr="009B4EF4">
                <w:rPr>
                  <w:rFonts w:ascii="Arial" w:hAnsi="Arial" w:cs="Arial"/>
                  <w:color w:val="4B4B4B"/>
                  <w:sz w:val="20"/>
                  <w:szCs w:val="20"/>
                  <w:u w:val="single"/>
                  <w:lang w:val="en-US"/>
                </w:rPr>
                <w:t>www.</w:t>
              </w:r>
              <w:r w:rsidRPr="009B4EF4">
                <w:rPr>
                  <w:rFonts w:ascii="Arial" w:hAnsi="Arial" w:cs="Arial"/>
                  <w:color w:val="4B4B4B"/>
                  <w:sz w:val="20"/>
                  <w:szCs w:val="20"/>
                  <w:u w:val="single"/>
                  <w:lang w:val="en-US"/>
                </w:rPr>
                <w:t>researchgate.net/publication/24098550_Competitive_Interference_and_Consumer_Memory_for_Advertising</w:t>
              </w:r>
            </w:hyperlink>
            <w:r w:rsidRPr="006545E4">
              <w:rPr>
                <w:rFonts w:ascii="Arial" w:hAnsi="Arial" w:cs="Arial"/>
                <w:sz w:val="20"/>
                <w:szCs w:val="20"/>
                <w:lang w:val="en-US"/>
              </w:rPr>
              <w:t xml:space="preserve"> or </w:t>
            </w:r>
            <w:hyperlink r:id="rId352" w:history="1">
              <w:r w:rsidRPr="009B4EF4">
                <w:rPr>
                  <w:rFonts w:ascii="Arial" w:hAnsi="Arial" w:cs="Arial"/>
                  <w:color w:val="4B4B4B"/>
                  <w:sz w:val="20"/>
                  <w:szCs w:val="20"/>
                  <w:u w:val="single"/>
                  <w:lang w:val="en-US"/>
                </w:rPr>
                <w:t>https://drive.google.com/file/d/1TZ1MoNp78LOaOOY8NrObXvbIm6vaRaiP/view</w:t>
              </w:r>
            </w:hyperlink>
            <w:r w:rsidRPr="006545E4">
              <w:rPr>
                <w:rFonts w:ascii="Arial" w:hAnsi="Arial" w:cs="Arial"/>
                <w:sz w:val="20"/>
                <w:szCs w:val="20"/>
                <w:lang w:val="en-US"/>
              </w:rPr>
              <w:t xml:space="preserve"> and divide the class into groups of </w:t>
            </w:r>
            <w:r w:rsidR="00B711E5">
              <w:rPr>
                <w:rFonts w:ascii="Arial" w:hAnsi="Arial" w:cs="Arial"/>
                <w:sz w:val="20"/>
                <w:szCs w:val="20"/>
                <w:lang w:val="en-US"/>
              </w:rPr>
              <w:t>three</w:t>
            </w:r>
            <w:r w:rsidRPr="006545E4">
              <w:rPr>
                <w:rFonts w:ascii="Arial" w:hAnsi="Arial" w:cs="Arial"/>
                <w:sz w:val="20"/>
                <w:szCs w:val="20"/>
                <w:lang w:val="en-US"/>
              </w:rPr>
              <w:t xml:space="preserve">, one learner reading through one of the </w:t>
            </w:r>
            <w:r w:rsidR="00BB2C96">
              <w:rPr>
                <w:rFonts w:ascii="Arial" w:hAnsi="Arial" w:cs="Arial"/>
                <w:sz w:val="20"/>
                <w:szCs w:val="20"/>
                <w:lang w:val="en-US"/>
              </w:rPr>
              <w:t>three</w:t>
            </w:r>
            <w:r w:rsidRPr="006545E4">
              <w:rPr>
                <w:rFonts w:ascii="Arial" w:hAnsi="Arial" w:cs="Arial"/>
                <w:sz w:val="20"/>
                <w:szCs w:val="20"/>
                <w:lang w:val="en-US"/>
              </w:rPr>
              <w:t xml:space="preserve"> experiments conducted and feeding back to their team, recording the important details as they go.</w:t>
            </w:r>
          </w:p>
          <w:p w14:paraId="0008EB8C" w14:textId="61A1F223" w:rsidR="009D422A" w:rsidRPr="006545E4" w:rsidRDefault="009D422A" w:rsidP="009B4EF4">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42709A"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2C7E6C">
              <w:rPr>
                <w:rFonts w:ascii="Arial" w:hAnsi="Arial" w:cs="Arial"/>
                <w:sz w:val="20"/>
                <w:szCs w:val="20"/>
                <w:lang w:val="en-US"/>
              </w:rPr>
              <w:t>e</w:t>
            </w:r>
            <w:r w:rsidRPr="006545E4">
              <w:rPr>
                <w:rFonts w:ascii="Arial" w:hAnsi="Arial" w:cs="Arial"/>
                <w:sz w:val="20"/>
                <w:szCs w:val="20"/>
                <w:lang w:val="en-US"/>
              </w:rPr>
              <w:t>ach group to reach a conclusion after considering and synthesising the results of the three experiments and share for discussion and consolidation.</w:t>
            </w:r>
          </w:p>
          <w:p w14:paraId="66170005" w14:textId="74721643" w:rsidR="009D422A" w:rsidRPr="006545E4" w:rsidRDefault="0042709A" w:rsidP="009B4EF4">
            <w:pPr>
              <w:spacing w:before="120" w:after="120"/>
              <w:rPr>
                <w:rFonts w:ascii="Arial" w:hAnsi="Arial" w:cs="Arial"/>
                <w:sz w:val="20"/>
                <w:szCs w:val="20"/>
                <w:lang w:val="en-US"/>
              </w:rPr>
            </w:pPr>
            <w:r w:rsidRPr="006545E4">
              <w:rPr>
                <w:rFonts w:ascii="Arial" w:hAnsi="Arial" w:cs="Arial"/>
                <w:sz w:val="20"/>
                <w:szCs w:val="20"/>
                <w:lang w:val="en-US"/>
              </w:rPr>
              <w:t>Learners</w:t>
            </w:r>
            <w:r w:rsidR="009D422A" w:rsidRPr="006545E4">
              <w:rPr>
                <w:rFonts w:ascii="Arial" w:hAnsi="Arial" w:cs="Arial"/>
                <w:sz w:val="20"/>
                <w:szCs w:val="20"/>
                <w:lang w:val="en-US"/>
              </w:rPr>
              <w:t xml:space="preserve"> review both studies and identify as many evaluative issues as they can</w:t>
            </w:r>
            <w:r w:rsidRPr="006545E4">
              <w:rPr>
                <w:rFonts w:ascii="Arial" w:hAnsi="Arial" w:cs="Arial"/>
                <w:sz w:val="20"/>
                <w:szCs w:val="20"/>
                <w:lang w:val="en-US"/>
              </w:rPr>
              <w:t xml:space="preserve">, </w:t>
            </w:r>
            <w:r w:rsidR="009D422A" w:rsidRPr="006545E4">
              <w:rPr>
                <w:rFonts w:ascii="Arial" w:hAnsi="Arial" w:cs="Arial"/>
                <w:sz w:val="20"/>
                <w:szCs w:val="20"/>
                <w:lang w:val="en-US"/>
              </w:rPr>
              <w:t xml:space="preserve">ensuring they include </w:t>
            </w:r>
            <w:r w:rsidR="009D422A" w:rsidRPr="006545E4">
              <w:rPr>
                <w:rFonts w:ascii="Arial" w:hAnsi="Arial" w:cs="Arial"/>
                <w:sz w:val="20"/>
                <w:szCs w:val="20"/>
              </w:rPr>
              <w:t>application to everyday life</w:t>
            </w:r>
            <w:r w:rsidR="009D422A" w:rsidRPr="006545E4">
              <w:rPr>
                <w:rFonts w:ascii="Arial" w:hAnsi="Arial" w:cs="Arial"/>
                <w:sz w:val="20"/>
                <w:szCs w:val="20"/>
                <w:lang w:val="en-US"/>
              </w:rPr>
              <w:t xml:space="preserve">; </w:t>
            </w:r>
            <w:r w:rsidR="009D422A" w:rsidRPr="006545E4">
              <w:rPr>
                <w:rFonts w:ascii="Arial" w:hAnsi="Arial" w:cs="Arial"/>
                <w:sz w:val="20"/>
                <w:szCs w:val="20"/>
              </w:rPr>
              <w:t>individual and situational explanations</w:t>
            </w:r>
            <w:r w:rsidR="009D422A" w:rsidRPr="006545E4">
              <w:rPr>
                <w:rFonts w:ascii="Arial" w:hAnsi="Arial" w:cs="Arial"/>
                <w:sz w:val="20"/>
                <w:szCs w:val="20"/>
                <w:lang w:val="en-US"/>
              </w:rPr>
              <w:t>;</w:t>
            </w:r>
            <w:r w:rsidR="009D422A" w:rsidRPr="006545E4">
              <w:rPr>
                <w:rFonts w:ascii="Arial" w:hAnsi="Arial" w:cs="Arial"/>
                <w:sz w:val="20"/>
                <w:szCs w:val="20"/>
              </w:rPr>
              <w:t xml:space="preserve"> determinism versus free-will</w:t>
            </w:r>
            <w:r w:rsidR="009D422A" w:rsidRPr="006545E4">
              <w:rPr>
                <w:rFonts w:ascii="Arial" w:hAnsi="Arial" w:cs="Arial"/>
                <w:sz w:val="20"/>
                <w:szCs w:val="20"/>
                <w:lang w:val="en-US"/>
              </w:rPr>
              <w:t>:</w:t>
            </w:r>
            <w:r w:rsidR="009D422A" w:rsidRPr="006545E4">
              <w:rPr>
                <w:rFonts w:ascii="Arial" w:hAnsi="Arial" w:cs="Arial"/>
                <w:sz w:val="20"/>
                <w:szCs w:val="20"/>
              </w:rPr>
              <w:t xml:space="preserve"> experiments</w:t>
            </w:r>
            <w:r w:rsidR="009D422A" w:rsidRPr="006545E4">
              <w:rPr>
                <w:rFonts w:ascii="Arial" w:hAnsi="Arial" w:cs="Arial"/>
                <w:sz w:val="20"/>
                <w:szCs w:val="20"/>
                <w:lang w:val="en-US"/>
              </w:rPr>
              <w:t>:</w:t>
            </w:r>
            <w:r w:rsidR="009D422A" w:rsidRPr="006545E4">
              <w:rPr>
                <w:rFonts w:ascii="Arial" w:hAnsi="Arial" w:cs="Arial"/>
                <w:sz w:val="20"/>
                <w:szCs w:val="20"/>
              </w:rPr>
              <w:t xml:space="preserve"> interviews</w:t>
            </w:r>
            <w:r w:rsidR="009D422A" w:rsidRPr="006545E4">
              <w:rPr>
                <w:rFonts w:ascii="Arial" w:hAnsi="Arial" w:cs="Arial"/>
                <w:sz w:val="20"/>
                <w:szCs w:val="20"/>
                <w:lang w:val="en-US"/>
              </w:rPr>
              <w:t xml:space="preserve"> and</w:t>
            </w:r>
            <w:r w:rsidR="009D422A" w:rsidRPr="006545E4">
              <w:rPr>
                <w:rFonts w:ascii="Arial" w:hAnsi="Arial" w:cs="Arial"/>
                <w:sz w:val="20"/>
                <w:szCs w:val="20"/>
              </w:rPr>
              <w:t xml:space="preserve"> reliability</w:t>
            </w:r>
            <w:r w:rsidR="009D422A" w:rsidRPr="006545E4">
              <w:rPr>
                <w:rFonts w:ascii="Arial" w:hAnsi="Arial" w:cs="Arial"/>
                <w:sz w:val="20"/>
                <w:szCs w:val="20"/>
                <w:lang w:val="en-US"/>
              </w:rPr>
              <w:t>.</w:t>
            </w:r>
          </w:p>
          <w:p w14:paraId="1914BA19" w14:textId="23A79F48" w:rsidR="009D422A" w:rsidRDefault="00F86093" w:rsidP="009B4EF4">
            <w:pPr>
              <w:spacing w:before="120" w:after="120"/>
              <w:rPr>
                <w:rFonts w:ascii="Arial" w:hAnsi="Arial" w:cs="Arial"/>
                <w:b/>
                <w:sz w:val="20"/>
                <w:szCs w:val="20"/>
                <w:lang w:val="en-US"/>
              </w:rPr>
            </w:pPr>
            <w:r>
              <w:rPr>
                <w:rFonts w:ascii="Arial" w:hAnsi="Arial" w:cs="Arial"/>
                <w:sz w:val="20"/>
                <w:szCs w:val="20"/>
                <w:lang w:val="en-US"/>
              </w:rPr>
              <w:t>L</w:t>
            </w:r>
            <w:r w:rsidR="009D422A" w:rsidRPr="006545E4">
              <w:rPr>
                <w:rFonts w:ascii="Arial" w:hAnsi="Arial" w:cs="Arial"/>
                <w:sz w:val="20"/>
                <w:szCs w:val="20"/>
              </w:rPr>
              <w:t>earners create ten questions of increasing difficulty or complexity (based on the subject matter in this section) and ask for volunteers to play</w:t>
            </w:r>
            <w:r w:rsidR="009D422A" w:rsidRPr="006545E4">
              <w:rPr>
                <w:rFonts w:ascii="Arial" w:hAnsi="Arial" w:cs="Arial"/>
                <w:sz w:val="20"/>
                <w:szCs w:val="20"/>
                <w:lang w:val="en-US"/>
              </w:rPr>
              <w:t xml:space="preserve"> or compete. </w:t>
            </w:r>
            <w:r w:rsidRPr="006545E4">
              <w:rPr>
                <w:rFonts w:ascii="Arial" w:hAnsi="Arial" w:cs="Arial"/>
                <w:b/>
                <w:bCs/>
                <w:sz w:val="20"/>
                <w:szCs w:val="20"/>
                <w:lang w:val="en-US"/>
              </w:rPr>
              <w:t>(F)</w:t>
            </w:r>
          </w:p>
          <w:p w14:paraId="4B342022" w14:textId="478CC4F5" w:rsidR="009D422A" w:rsidRPr="006545E4" w:rsidRDefault="009D422A" w:rsidP="0007794B">
            <w:pPr>
              <w:rPr>
                <w:rFonts w:ascii="Arial" w:hAnsi="Arial" w:cs="Arial"/>
                <w:sz w:val="20"/>
                <w:szCs w:val="20"/>
                <w:lang w:val="en-US"/>
              </w:rPr>
            </w:pPr>
            <w:r w:rsidRPr="006545E4">
              <w:rPr>
                <w:rFonts w:ascii="Arial" w:hAnsi="Arial" w:cs="Arial"/>
                <w:sz w:val="20"/>
                <w:szCs w:val="20"/>
              </w:rPr>
              <w:lastRenderedPageBreak/>
              <w:t>Learners can use past papers to assess their understanding of this concept.</w:t>
            </w:r>
            <w:r w:rsidR="00F86093" w:rsidRPr="006545E4">
              <w:rPr>
                <w:rFonts w:ascii="Arial" w:hAnsi="Arial" w:cs="Arial"/>
                <w:b/>
                <w:sz w:val="20"/>
                <w:szCs w:val="20"/>
              </w:rPr>
              <w:t xml:space="preserve"> (F)</w:t>
            </w:r>
          </w:p>
        </w:tc>
      </w:tr>
      <w:tr w:rsidR="009D422A" w:rsidRPr="009D422A" w14:paraId="4C6574AB"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3C37283C" w14:textId="4AA2013E" w:rsidR="009D422A" w:rsidRPr="00A01A92" w:rsidRDefault="009049F9" w:rsidP="00610EBC">
            <w:pPr>
              <w:rPr>
                <w:rFonts w:ascii="Arial" w:hAnsi="Arial" w:cs="Arial"/>
                <w:sz w:val="20"/>
                <w:szCs w:val="20"/>
                <w:lang w:val="en-US"/>
              </w:rPr>
            </w:pPr>
            <w:r>
              <w:rPr>
                <w:rFonts w:ascii="Arial" w:hAnsi="Arial" w:cs="Arial"/>
                <w:sz w:val="20"/>
                <w:szCs w:val="20"/>
                <w:lang w:val="en-US"/>
              </w:rPr>
              <w:lastRenderedPageBreak/>
              <w:t>2.</w:t>
            </w:r>
            <w:r w:rsidR="001D2314">
              <w:rPr>
                <w:rFonts w:ascii="Arial" w:hAnsi="Arial" w:cs="Arial"/>
                <w:sz w:val="20"/>
                <w:szCs w:val="20"/>
                <w:lang w:val="en-US"/>
              </w:rPr>
              <w:t>4</w:t>
            </w:r>
            <w:r>
              <w:rPr>
                <w:rFonts w:ascii="Arial" w:hAnsi="Arial" w:cs="Arial"/>
                <w:sz w:val="20"/>
                <w:szCs w:val="20"/>
                <w:lang w:val="en-US"/>
              </w:rPr>
              <w:t xml:space="preserve"> </w:t>
            </w:r>
            <w:r w:rsidR="009D422A" w:rsidRPr="00A01A92">
              <w:rPr>
                <w:rFonts w:ascii="Arial" w:hAnsi="Arial" w:cs="Arial"/>
                <w:sz w:val="20"/>
                <w:szCs w:val="20"/>
                <w:lang w:val="en-US"/>
              </w:rPr>
              <w:t xml:space="preserve">The </w:t>
            </w:r>
            <w:r>
              <w:rPr>
                <w:rFonts w:ascii="Arial" w:hAnsi="Arial" w:cs="Arial"/>
                <w:sz w:val="20"/>
                <w:szCs w:val="20"/>
                <w:lang w:val="en-US"/>
              </w:rPr>
              <w:t>p</w:t>
            </w:r>
            <w:r w:rsidR="009D422A" w:rsidRPr="00A01A92">
              <w:rPr>
                <w:rFonts w:ascii="Arial" w:hAnsi="Arial" w:cs="Arial"/>
                <w:sz w:val="20"/>
                <w:szCs w:val="20"/>
                <w:lang w:val="en-US"/>
              </w:rPr>
              <w:t>roduct</w:t>
            </w:r>
          </w:p>
          <w:p w14:paraId="2B0F5EF7" w14:textId="6838A3F6" w:rsidR="009D422A" w:rsidRPr="009D422A" w:rsidRDefault="00EA1FAB" w:rsidP="00610EBC">
            <w:pPr>
              <w:spacing w:before="120"/>
              <w:rPr>
                <w:rFonts w:ascii="Arial" w:hAnsi="Arial" w:cs="Arial"/>
                <w:sz w:val="20"/>
                <w:szCs w:val="20"/>
                <w:lang w:val="en-US"/>
              </w:rPr>
            </w:pPr>
            <w:r>
              <w:rPr>
                <w:rFonts w:ascii="Arial" w:hAnsi="Arial" w:cs="Arial"/>
                <w:sz w:val="20"/>
                <w:szCs w:val="20"/>
                <w:lang w:val="en-US"/>
              </w:rPr>
              <w:t>2.4.1 P</w:t>
            </w:r>
            <w:r w:rsidR="009D422A" w:rsidRPr="009D422A">
              <w:rPr>
                <w:rFonts w:ascii="Arial" w:hAnsi="Arial" w:cs="Arial"/>
                <w:sz w:val="20"/>
                <w:szCs w:val="20"/>
                <w:lang w:val="en-US"/>
              </w:rPr>
              <w:t xml:space="preserve">ackaging and </w:t>
            </w:r>
            <w:r>
              <w:rPr>
                <w:rFonts w:ascii="Arial" w:hAnsi="Arial" w:cs="Arial"/>
                <w:sz w:val="20"/>
                <w:szCs w:val="20"/>
                <w:lang w:val="en-US"/>
              </w:rPr>
              <w:t>p</w:t>
            </w:r>
            <w:r w:rsidR="009D422A" w:rsidRPr="009D422A">
              <w:rPr>
                <w:rFonts w:ascii="Arial" w:hAnsi="Arial" w:cs="Arial"/>
                <w:sz w:val="20"/>
                <w:szCs w:val="20"/>
                <w:lang w:val="en-US"/>
              </w:rPr>
              <w:t>ositioning</w:t>
            </w:r>
            <w:r>
              <w:rPr>
                <w:rFonts w:ascii="Arial" w:hAnsi="Arial" w:cs="Arial"/>
                <w:sz w:val="20"/>
                <w:szCs w:val="20"/>
                <w:lang w:val="en-US"/>
              </w:rPr>
              <w:t xml:space="preserve"> of a product</w:t>
            </w:r>
          </w:p>
          <w:p w14:paraId="60737EAB" w14:textId="77777777" w:rsidR="00F86093" w:rsidRPr="009D422A" w:rsidRDefault="00F86093"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07BAE30E" w14:textId="3C9B3FE4" w:rsidR="009D422A" w:rsidRPr="009D422A" w:rsidRDefault="00F86093" w:rsidP="00610EBC">
            <w:pPr>
              <w:spacing w:before="120"/>
              <w:rPr>
                <w:rFonts w:ascii="Arial" w:hAnsi="Arial" w:cs="Arial"/>
                <w:b/>
                <w:bCs/>
                <w:sz w:val="20"/>
                <w:szCs w:val="20"/>
                <w:lang w:val="en-US"/>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27A541D7" w14:textId="563899B1" w:rsidR="009D422A" w:rsidRPr="009D422A" w:rsidRDefault="009D422A" w:rsidP="00D9288A">
            <w:pPr>
              <w:spacing w:before="100" w:beforeAutospacing="1" w:after="100" w:afterAutospacing="1"/>
              <w:rPr>
                <w:rFonts w:ascii="Arial" w:hAnsi="Arial" w:cs="Arial"/>
                <w:sz w:val="20"/>
                <w:szCs w:val="20"/>
                <w:lang w:val="en-US"/>
              </w:rPr>
            </w:pPr>
            <w:r w:rsidRPr="009D422A">
              <w:rPr>
                <w:rFonts w:ascii="Arial" w:hAnsi="Arial" w:cs="Arial"/>
                <w:sz w:val="20"/>
                <w:szCs w:val="20"/>
                <w:lang w:val="en-US"/>
              </w:rPr>
              <w:t>Learners can describe, explain and evaluate the factors of appearance and presentation of a product and supporting research.</w:t>
            </w:r>
          </w:p>
        </w:tc>
        <w:tc>
          <w:tcPr>
            <w:tcW w:w="10200" w:type="dxa"/>
            <w:tcBorders>
              <w:top w:val="single" w:sz="4" w:space="0" w:color="E21951"/>
              <w:left w:val="single" w:sz="4" w:space="0" w:color="E21951"/>
              <w:bottom w:val="single" w:sz="4" w:space="0" w:color="E21951"/>
              <w:right w:val="single" w:sz="4" w:space="0" w:color="E21951"/>
            </w:tcBorders>
          </w:tcPr>
          <w:p w14:paraId="09DB9FF6" w14:textId="77777777" w:rsidR="009D422A" w:rsidRPr="006545E4" w:rsidRDefault="009D422A" w:rsidP="00D9288A">
            <w:pPr>
              <w:spacing w:after="120"/>
              <w:rPr>
                <w:rFonts w:ascii="Arial" w:hAnsi="Arial" w:cs="Arial"/>
                <w:color w:val="000000"/>
                <w:sz w:val="20"/>
                <w:szCs w:val="20"/>
              </w:rPr>
            </w:pPr>
            <w:r w:rsidRPr="006545E4">
              <w:rPr>
                <w:rFonts w:ascii="Arial" w:hAnsi="Arial" w:cs="Arial"/>
                <w:sz w:val="20"/>
                <w:szCs w:val="20"/>
              </w:rPr>
              <w:t>Learners</w:t>
            </w:r>
            <w:r w:rsidRPr="006545E4">
              <w:rPr>
                <w:rFonts w:ascii="Arial" w:hAnsi="Arial" w:cs="Arial"/>
                <w:color w:val="000000"/>
                <w:sz w:val="20"/>
                <w:szCs w:val="20"/>
              </w:rPr>
              <w:t xml:space="preserve"> suggest reasons why (or why not) a consumer might want an item gift wrapped and share </w:t>
            </w:r>
            <w:r w:rsidRPr="006545E4">
              <w:rPr>
                <w:rFonts w:ascii="Arial" w:hAnsi="Arial" w:cs="Arial"/>
                <w:color w:val="000000"/>
                <w:sz w:val="20"/>
                <w:szCs w:val="20"/>
                <w:lang w:val="en-US"/>
              </w:rPr>
              <w:t>ideas</w:t>
            </w:r>
            <w:r w:rsidRPr="006545E4">
              <w:rPr>
                <w:rFonts w:ascii="Arial" w:hAnsi="Arial" w:cs="Arial"/>
                <w:color w:val="000000"/>
                <w:sz w:val="20"/>
                <w:szCs w:val="20"/>
              </w:rPr>
              <w:t>.</w:t>
            </w:r>
          </w:p>
          <w:p w14:paraId="5D04D8BF" w14:textId="612D236C" w:rsidR="009D422A" w:rsidRPr="006545E4" w:rsidRDefault="009D422A" w:rsidP="00D9288A">
            <w:pPr>
              <w:spacing w:before="120" w:after="120"/>
              <w:rPr>
                <w:rFonts w:ascii="Arial" w:hAnsi="Arial" w:cs="Arial"/>
                <w:color w:val="000000"/>
                <w:sz w:val="20"/>
                <w:szCs w:val="20"/>
              </w:rPr>
            </w:pPr>
            <w:r w:rsidRPr="006545E4">
              <w:rPr>
                <w:rFonts w:ascii="Arial" w:hAnsi="Arial" w:cs="Arial"/>
                <w:sz w:val="20"/>
                <w:szCs w:val="20"/>
              </w:rPr>
              <w:t>Learners</w:t>
            </w:r>
            <w:r w:rsidRPr="006545E4">
              <w:rPr>
                <w:rFonts w:ascii="Arial" w:hAnsi="Arial" w:cs="Arial"/>
                <w:color w:val="000000"/>
                <w:sz w:val="20"/>
                <w:szCs w:val="20"/>
              </w:rPr>
              <w:t xml:space="preserve"> comment on brands and packaging that they particularly like or dislike and ask them to download pictures and images to display in class and comment on.</w:t>
            </w:r>
          </w:p>
          <w:p w14:paraId="69A93E77" w14:textId="11AB3AEB" w:rsidR="009D422A" w:rsidRPr="006545E4" w:rsidRDefault="009D422A" w:rsidP="00D9288A">
            <w:pPr>
              <w:spacing w:before="120" w:after="120"/>
              <w:rPr>
                <w:rFonts w:ascii="Arial" w:hAnsi="Arial" w:cs="Arial"/>
                <w:color w:val="000000"/>
                <w:sz w:val="20"/>
                <w:szCs w:val="20"/>
              </w:rPr>
            </w:pPr>
            <w:r w:rsidRPr="006545E4">
              <w:rPr>
                <w:rFonts w:ascii="Arial" w:hAnsi="Arial" w:cs="Arial"/>
                <w:color w:val="000000"/>
                <w:sz w:val="20"/>
                <w:szCs w:val="20"/>
              </w:rPr>
              <w:t xml:space="preserve">Share the ‘gift wrapping’ </w:t>
            </w:r>
            <w:r w:rsidRPr="006545E4">
              <w:rPr>
                <w:rFonts w:ascii="Arial" w:hAnsi="Arial" w:cs="Arial"/>
                <w:color w:val="000000"/>
                <w:sz w:val="20"/>
                <w:szCs w:val="20"/>
                <w:lang w:val="en-US"/>
              </w:rPr>
              <w:t>clip at</w:t>
            </w:r>
            <w:r w:rsidR="008E2F8A">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353" w:history="1">
              <w:r w:rsidR="00B221AA" w:rsidRPr="00D9288A">
                <w:rPr>
                  <w:rFonts w:ascii="Arial" w:hAnsi="Arial" w:cs="Arial"/>
                  <w:color w:val="4B4B4B"/>
                  <w:sz w:val="20"/>
                  <w:szCs w:val="20"/>
                  <w:u w:val="single"/>
                  <w:lang w:val="en-US"/>
                </w:rPr>
                <w:t>www.</w:t>
              </w:r>
              <w:r w:rsidRPr="00D9288A">
                <w:rPr>
                  <w:rFonts w:ascii="Arial" w:hAnsi="Arial" w:cs="Arial"/>
                  <w:color w:val="4B4B4B"/>
                  <w:sz w:val="20"/>
                  <w:szCs w:val="20"/>
                  <w:u w:val="single"/>
                  <w:lang w:val="en-US"/>
                </w:rPr>
                <w:t>youtube.com/watch?v=QmemOAnbQls</w:t>
              </w:r>
            </w:hyperlink>
            <w:r w:rsidRPr="006545E4">
              <w:rPr>
                <w:rFonts w:ascii="Arial" w:hAnsi="Arial" w:cs="Arial"/>
                <w:color w:val="000000"/>
                <w:sz w:val="20"/>
                <w:szCs w:val="20"/>
                <w:lang w:val="en-US"/>
              </w:rPr>
              <w:t xml:space="preserve"> </w:t>
            </w:r>
            <w:r w:rsidRPr="006545E4">
              <w:rPr>
                <w:rFonts w:ascii="Arial" w:hAnsi="Arial" w:cs="Arial"/>
                <w:color w:val="000000"/>
                <w:sz w:val="20"/>
                <w:szCs w:val="20"/>
              </w:rPr>
              <w:t>in ‘Love Actually’</w:t>
            </w:r>
            <w:r w:rsidRPr="006545E4">
              <w:rPr>
                <w:rFonts w:ascii="Arial" w:hAnsi="Arial" w:cs="Arial"/>
                <w:color w:val="000000"/>
                <w:sz w:val="20"/>
                <w:szCs w:val="20"/>
                <w:lang w:val="en-US"/>
              </w:rPr>
              <w:t xml:space="preserve"> </w:t>
            </w:r>
            <w:r w:rsidRPr="006545E4">
              <w:rPr>
                <w:rFonts w:ascii="Arial" w:hAnsi="Arial" w:cs="Arial"/>
                <w:color w:val="000000"/>
                <w:sz w:val="20"/>
                <w:szCs w:val="20"/>
              </w:rPr>
              <w:t xml:space="preserve">and </w:t>
            </w: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color w:val="000000"/>
                <w:sz w:val="20"/>
                <w:szCs w:val="20"/>
              </w:rPr>
              <w:t xml:space="preserve"> comment on actions and behaviours of the characters involved using their observation.</w:t>
            </w:r>
          </w:p>
          <w:p w14:paraId="145E730F" w14:textId="63C4AEEA" w:rsidR="009D422A" w:rsidRPr="00C763EF" w:rsidRDefault="009D422A" w:rsidP="00D9288A">
            <w:pPr>
              <w:spacing w:before="120" w:after="120"/>
              <w:rPr>
                <w:rFonts w:ascii="Arial" w:hAnsi="Arial" w:cs="Arial"/>
                <w:color w:val="000000"/>
                <w:sz w:val="20"/>
                <w:szCs w:val="20"/>
                <w:lang w:val="en-US"/>
              </w:rPr>
            </w:pP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color w:val="000000"/>
                <w:sz w:val="20"/>
                <w:szCs w:val="20"/>
              </w:rPr>
              <w:t xml:space="preserve"> recall the strengths and weaknesses of using observation as a data collection method</w:t>
            </w:r>
            <w:r w:rsidR="005947D5">
              <w:rPr>
                <w:rFonts w:ascii="Arial" w:hAnsi="Arial" w:cs="Arial"/>
                <w:color w:val="000000"/>
                <w:sz w:val="20"/>
                <w:szCs w:val="20"/>
              </w:rPr>
              <w:t xml:space="preserve"> and</w:t>
            </w:r>
            <w:r w:rsidRPr="006545E4">
              <w:rPr>
                <w:rFonts w:ascii="Arial" w:hAnsi="Arial" w:cs="Arial"/>
                <w:color w:val="000000"/>
                <w:sz w:val="20"/>
                <w:szCs w:val="20"/>
                <w:lang w:val="en-US"/>
              </w:rPr>
              <w:t xml:space="preserve"> consider a different </w:t>
            </w:r>
            <w:r w:rsidRPr="006545E4">
              <w:rPr>
                <w:rFonts w:ascii="Arial" w:hAnsi="Arial" w:cs="Arial"/>
                <w:color w:val="000000"/>
                <w:sz w:val="20"/>
                <w:szCs w:val="20"/>
              </w:rPr>
              <w:t>data collection tool to investigate what consumers believe to be the important aspects about gift wrapping and share.</w:t>
            </w:r>
            <w:r w:rsidR="00C763EF">
              <w:rPr>
                <w:rFonts w:ascii="Arial" w:hAnsi="Arial" w:cs="Arial"/>
                <w:color w:val="000000"/>
                <w:sz w:val="20"/>
                <w:szCs w:val="20"/>
                <w:lang w:val="en-US"/>
              </w:rPr>
              <w:t xml:space="preserve"> </w:t>
            </w:r>
            <w:r w:rsidR="00C763EF" w:rsidRPr="006545E4">
              <w:rPr>
                <w:rFonts w:ascii="Arial" w:hAnsi="Arial" w:cs="Arial"/>
                <w:b/>
                <w:bCs/>
                <w:color w:val="000000"/>
                <w:sz w:val="20"/>
                <w:szCs w:val="20"/>
                <w:lang w:val="en-US"/>
              </w:rPr>
              <w:t>(F)</w:t>
            </w:r>
          </w:p>
          <w:p w14:paraId="2E228360" w14:textId="71000888" w:rsidR="00C763EF" w:rsidRDefault="00C763EF" w:rsidP="00D9288A">
            <w:pPr>
              <w:spacing w:before="120"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rPr>
              <w:t xml:space="preserve">earners read the article </w:t>
            </w:r>
            <w:r w:rsidR="009D422A" w:rsidRPr="00C763EF">
              <w:rPr>
                <w:rFonts w:ascii="Arial" w:hAnsi="Arial" w:cs="Arial"/>
                <w:color w:val="000000" w:themeColor="text1"/>
                <w:sz w:val="20"/>
                <w:szCs w:val="20"/>
                <w:lang w:val="en-US"/>
              </w:rPr>
              <w:t xml:space="preserve">on the Basics of Packaging </w:t>
            </w:r>
            <w:r w:rsidR="009D422A" w:rsidRPr="006545E4">
              <w:rPr>
                <w:rFonts w:ascii="Arial" w:hAnsi="Arial" w:cs="Arial"/>
                <w:sz w:val="20"/>
                <w:szCs w:val="20"/>
                <w:lang w:val="en-US"/>
              </w:rPr>
              <w:t>Research</w:t>
            </w:r>
            <w:r w:rsidR="009D422A" w:rsidRPr="006545E4">
              <w:rPr>
                <w:rFonts w:ascii="Arial" w:hAnsi="Arial" w:cs="Arial"/>
                <w:bCs/>
                <w:color w:val="000000"/>
                <w:sz w:val="20"/>
                <w:szCs w:val="20"/>
                <w:shd w:val="clear" w:color="auto" w:fill="FFFFFF"/>
                <w:lang w:val="en-US"/>
              </w:rPr>
              <w:t xml:space="preserve"> at</w:t>
            </w:r>
            <w:r w:rsidR="008E2F8A">
              <w:rPr>
                <w:rFonts w:ascii="Arial" w:hAnsi="Arial" w:cs="Arial"/>
                <w:bCs/>
                <w:color w:val="000000"/>
                <w:sz w:val="20"/>
                <w:szCs w:val="20"/>
                <w:shd w:val="clear" w:color="auto" w:fill="FFFFFF"/>
                <w:lang w:val="en-US"/>
              </w:rPr>
              <w:t>:</w:t>
            </w:r>
            <w:r w:rsidR="009D422A" w:rsidRPr="006545E4">
              <w:rPr>
                <w:rFonts w:ascii="Arial" w:hAnsi="Arial" w:cs="Arial"/>
                <w:bCs/>
                <w:color w:val="000000"/>
                <w:sz w:val="20"/>
                <w:szCs w:val="20"/>
                <w:shd w:val="clear" w:color="auto" w:fill="FFFFFF"/>
                <w:lang w:val="en-US"/>
              </w:rPr>
              <w:t xml:space="preserve"> </w:t>
            </w:r>
            <w:hyperlink r:id="rId354" w:history="1">
              <w:r w:rsidR="00B221AA" w:rsidRPr="00D9288A">
                <w:rPr>
                  <w:rFonts w:ascii="Arial" w:hAnsi="Arial" w:cs="Arial"/>
                  <w:bCs/>
                  <w:color w:val="4B4B4B"/>
                  <w:sz w:val="20"/>
                  <w:szCs w:val="20"/>
                  <w:u w:val="single"/>
                  <w:shd w:val="clear" w:color="auto" w:fill="FFFFFF"/>
                  <w:lang w:val="en-US"/>
                </w:rPr>
                <w:t>www.</w:t>
              </w:r>
              <w:r w:rsidR="009D422A" w:rsidRPr="00D9288A">
                <w:rPr>
                  <w:rFonts w:ascii="Arial" w:hAnsi="Arial" w:cs="Arial"/>
                  <w:bCs/>
                  <w:color w:val="4B4B4B"/>
                  <w:sz w:val="20"/>
                  <w:szCs w:val="20"/>
                  <w:u w:val="single"/>
                  <w:shd w:val="clear" w:color="auto" w:fill="FFFFFF"/>
                  <w:lang w:val="en-US"/>
                </w:rPr>
                <w:t>decisionanalyst.com/whitepapers/packaging/</w:t>
              </w:r>
            </w:hyperlink>
            <w:r w:rsidR="009D422A" w:rsidRPr="006545E4">
              <w:rPr>
                <w:rFonts w:ascii="Arial" w:hAnsi="Arial" w:cs="Arial"/>
                <w:bCs/>
                <w:color w:val="000000"/>
                <w:sz w:val="20"/>
                <w:szCs w:val="20"/>
                <w:shd w:val="clear" w:color="auto" w:fill="FFFFFF"/>
                <w:lang w:val="en-US"/>
              </w:rPr>
              <w:t xml:space="preserve"> </w:t>
            </w:r>
            <w:r w:rsidRPr="00C763EF">
              <w:rPr>
                <w:rFonts w:ascii="Arial" w:hAnsi="Arial" w:cs="Arial"/>
                <w:b/>
                <w:color w:val="000000"/>
                <w:sz w:val="20"/>
                <w:szCs w:val="20"/>
                <w:shd w:val="clear" w:color="auto" w:fill="FFFFFF"/>
                <w:lang w:val="en-US"/>
              </w:rPr>
              <w:t>(</w:t>
            </w:r>
            <w:r w:rsidRPr="00C763EF">
              <w:rPr>
                <w:rFonts w:ascii="Arial" w:hAnsi="Arial" w:cs="Arial"/>
                <w:b/>
                <w:sz w:val="20"/>
                <w:szCs w:val="20"/>
              </w:rPr>
              <w:t>I)</w:t>
            </w:r>
          </w:p>
          <w:p w14:paraId="2C6038DE" w14:textId="13988E34" w:rsidR="009D422A" w:rsidRPr="006545E4" w:rsidRDefault="00C763EF" w:rsidP="00D9288A">
            <w:pPr>
              <w:spacing w:before="120" w:after="120"/>
              <w:rPr>
                <w:rFonts w:ascii="Arial" w:hAnsi="Arial" w:cs="Arial"/>
                <w:b/>
                <w:bCs/>
                <w:color w:val="000000"/>
                <w:sz w:val="20"/>
                <w:szCs w:val="20"/>
                <w:shd w:val="clear" w:color="auto" w:fill="FFFFFF"/>
                <w:lang w:val="en-US"/>
              </w:rPr>
            </w:pPr>
            <w:r w:rsidRPr="006545E4">
              <w:rPr>
                <w:rFonts w:ascii="Arial" w:hAnsi="Arial" w:cs="Arial"/>
                <w:b/>
                <w:bCs/>
                <w:sz w:val="20"/>
                <w:szCs w:val="20"/>
                <w:lang w:val="en-US"/>
              </w:rPr>
              <w:t>Extension activity</w:t>
            </w:r>
            <w:r>
              <w:rPr>
                <w:rFonts w:ascii="Arial" w:hAnsi="Arial" w:cs="Arial"/>
                <w:b/>
                <w:bCs/>
                <w:sz w:val="20"/>
                <w:szCs w:val="20"/>
                <w:lang w:val="en-US"/>
              </w:rPr>
              <w:t xml:space="preserve"> (optional)</w:t>
            </w:r>
            <w:r w:rsidRPr="006545E4">
              <w:rPr>
                <w:rFonts w:ascii="Arial" w:hAnsi="Arial" w:cs="Arial"/>
                <w:b/>
                <w:bCs/>
                <w:sz w:val="20"/>
                <w:szCs w:val="20"/>
                <w:lang w:val="en-US"/>
              </w:rPr>
              <w:t xml:space="preserve">: </w:t>
            </w:r>
            <w:r w:rsidR="00CB4521">
              <w:rPr>
                <w:rFonts w:ascii="Arial" w:hAnsi="Arial" w:cs="Arial"/>
                <w:bCs/>
                <w:color w:val="000000"/>
                <w:sz w:val="20"/>
                <w:szCs w:val="20"/>
                <w:shd w:val="clear" w:color="auto" w:fill="FFFFFF"/>
                <w:lang w:val="en-US"/>
              </w:rPr>
              <w:t>a</w:t>
            </w:r>
            <w:r>
              <w:rPr>
                <w:rFonts w:ascii="Arial" w:hAnsi="Arial" w:cs="Arial"/>
                <w:bCs/>
                <w:color w:val="000000"/>
                <w:sz w:val="20"/>
                <w:szCs w:val="20"/>
                <w:shd w:val="clear" w:color="auto" w:fill="FFFFFF"/>
                <w:lang w:val="en-US"/>
              </w:rPr>
              <w:t xml:space="preserve">lternative supporting </w:t>
            </w:r>
            <w:r w:rsidR="009D422A" w:rsidRPr="006545E4">
              <w:rPr>
                <w:rFonts w:ascii="Arial" w:hAnsi="Arial" w:cs="Arial"/>
                <w:bCs/>
                <w:color w:val="000000"/>
                <w:sz w:val="20"/>
                <w:szCs w:val="20"/>
                <w:shd w:val="clear" w:color="auto" w:fill="FFFFFF"/>
                <w:lang w:val="en-US"/>
              </w:rPr>
              <w:t xml:space="preserve">research </w:t>
            </w:r>
            <w:r>
              <w:rPr>
                <w:rFonts w:ascii="Arial" w:hAnsi="Arial" w:cs="Arial"/>
                <w:bCs/>
                <w:color w:val="000000"/>
                <w:sz w:val="20"/>
                <w:szCs w:val="20"/>
                <w:shd w:val="clear" w:color="auto" w:fill="FFFFFF"/>
                <w:lang w:val="en-US"/>
              </w:rPr>
              <w:t xml:space="preserve">is available at: </w:t>
            </w:r>
            <w:hyperlink r:id="rId355" w:history="1">
              <w:r w:rsidR="009D422A" w:rsidRPr="00D9288A">
                <w:rPr>
                  <w:rFonts w:ascii="Arial" w:hAnsi="Arial" w:cs="Arial"/>
                  <w:bCs/>
                  <w:color w:val="4B4B4B"/>
                  <w:sz w:val="20"/>
                  <w:szCs w:val="20"/>
                  <w:u w:val="single"/>
                  <w:shd w:val="clear" w:color="auto" w:fill="FFFFFF"/>
                  <w:lang w:val="en-US"/>
                </w:rPr>
                <w:t>https://pure.bond.edu.au/ws/portalfiles/portal/27890144/To_wrap_or_not_wrap.pdf</w:t>
              </w:r>
            </w:hyperlink>
            <w:r w:rsidR="009D422A" w:rsidRPr="00D9288A">
              <w:rPr>
                <w:rFonts w:ascii="Arial" w:hAnsi="Arial" w:cs="Arial"/>
                <w:bCs/>
                <w:color w:val="4B4B4B"/>
                <w:sz w:val="20"/>
                <w:szCs w:val="20"/>
                <w:shd w:val="clear" w:color="auto" w:fill="FFFFFF"/>
                <w:lang w:val="en-US"/>
              </w:rPr>
              <w:t xml:space="preserve"> </w:t>
            </w:r>
            <w:r w:rsidR="009D422A" w:rsidRPr="006545E4">
              <w:rPr>
                <w:rFonts w:ascii="Arial" w:hAnsi="Arial" w:cs="Arial"/>
                <w:bCs/>
                <w:color w:val="000000"/>
                <w:sz w:val="20"/>
                <w:szCs w:val="20"/>
                <w:shd w:val="clear" w:color="auto" w:fill="FFFFFF"/>
                <w:lang w:val="en-US"/>
              </w:rPr>
              <w:t xml:space="preserve">and </w:t>
            </w:r>
            <w:r>
              <w:rPr>
                <w:rFonts w:ascii="Arial" w:hAnsi="Arial" w:cs="Arial"/>
                <w:bCs/>
                <w:color w:val="000000"/>
                <w:sz w:val="20"/>
                <w:szCs w:val="20"/>
                <w:shd w:val="clear" w:color="auto" w:fill="FFFFFF"/>
                <w:lang w:val="en-US"/>
              </w:rPr>
              <w:t xml:space="preserve">learners can compare </w:t>
            </w:r>
            <w:r w:rsidR="009D422A" w:rsidRPr="006545E4">
              <w:rPr>
                <w:rFonts w:ascii="Arial" w:hAnsi="Arial" w:cs="Arial"/>
                <w:bCs/>
                <w:color w:val="000000"/>
                <w:sz w:val="20"/>
                <w:szCs w:val="20"/>
                <w:shd w:val="clear" w:color="auto" w:fill="FFFFFF"/>
                <w:lang w:val="en-US"/>
              </w:rPr>
              <w:t>their key findings</w:t>
            </w:r>
            <w:r>
              <w:rPr>
                <w:rFonts w:ascii="Arial" w:hAnsi="Arial" w:cs="Arial"/>
                <w:bCs/>
                <w:color w:val="000000"/>
                <w:sz w:val="20"/>
                <w:szCs w:val="20"/>
                <w:shd w:val="clear" w:color="auto" w:fill="FFFFFF"/>
                <w:lang w:val="en-US"/>
              </w:rPr>
              <w:t xml:space="preserve"> as corroborating evidence</w:t>
            </w:r>
            <w:r w:rsidR="009D422A" w:rsidRPr="006545E4">
              <w:rPr>
                <w:rFonts w:ascii="Arial" w:hAnsi="Arial" w:cs="Arial"/>
                <w:bCs/>
                <w:color w:val="000000"/>
                <w:sz w:val="20"/>
                <w:szCs w:val="20"/>
                <w:shd w:val="clear" w:color="auto" w:fill="FFFFFF"/>
                <w:lang w:val="en-US"/>
              </w:rPr>
              <w:t>.</w:t>
            </w:r>
          </w:p>
          <w:p w14:paraId="7A7ADF20" w14:textId="29544E55" w:rsidR="009D422A" w:rsidRPr="00D9288A" w:rsidRDefault="009D422A" w:rsidP="00D9288A">
            <w:pPr>
              <w:spacing w:before="120" w:after="120"/>
              <w:rPr>
                <w:rFonts w:ascii="Arial" w:hAnsi="Arial" w:cs="Arial"/>
                <w:color w:val="4B4B4B"/>
                <w:sz w:val="20"/>
                <w:szCs w:val="20"/>
                <w:lang w:val="en-US"/>
              </w:rPr>
            </w:pPr>
            <w:r w:rsidRPr="006545E4">
              <w:rPr>
                <w:rFonts w:ascii="Arial" w:hAnsi="Arial" w:cs="Arial"/>
                <w:color w:val="000000"/>
                <w:sz w:val="20"/>
                <w:szCs w:val="20"/>
              </w:rPr>
              <w:t>Show some videos, case studies and reasoning conducted by</w:t>
            </w:r>
            <w:r w:rsidRPr="006545E4">
              <w:rPr>
                <w:rFonts w:ascii="Arial" w:hAnsi="Arial" w:cs="Arial"/>
                <w:color w:val="000000"/>
                <w:sz w:val="20"/>
                <w:szCs w:val="20"/>
                <w:lang w:val="en-US"/>
              </w:rPr>
              <w:t xml:space="preserve"> Marketing Sciences Unlimited at</w:t>
            </w:r>
            <w:r w:rsidR="008E2F8A">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356" w:history="1">
              <w:r w:rsidR="00D9288A" w:rsidRPr="00D9288A">
                <w:rPr>
                  <w:rStyle w:val="Hyperlink"/>
                  <w:rFonts w:ascii="Arial" w:hAnsi="Arial" w:cs="Arial"/>
                  <w:color w:val="4B4B4B"/>
                  <w:sz w:val="20"/>
                  <w:szCs w:val="20"/>
                  <w:lang w:val="en-US"/>
                </w:rPr>
                <w:t>www.marketing-sciences.com/packaging-research/</w:t>
              </w:r>
            </w:hyperlink>
          </w:p>
          <w:p w14:paraId="54CDBBB1" w14:textId="1A6096A5" w:rsidR="009D422A" w:rsidRPr="006545E4" w:rsidRDefault="009D422A" w:rsidP="00D9288A">
            <w:pPr>
              <w:spacing w:before="120" w:after="120"/>
              <w:rPr>
                <w:rFonts w:ascii="Arial" w:hAnsi="Arial" w:cs="Arial"/>
                <w:color w:val="000000"/>
                <w:sz w:val="20"/>
                <w:szCs w:val="20"/>
                <w:lang w:val="en-US"/>
              </w:rPr>
            </w:pPr>
            <w:r w:rsidRPr="006545E4">
              <w:rPr>
                <w:rFonts w:ascii="Arial" w:hAnsi="Arial" w:cs="Arial"/>
                <w:color w:val="000000"/>
                <w:sz w:val="20"/>
                <w:szCs w:val="20"/>
                <w:lang w:val="en-US"/>
              </w:rPr>
              <w:t xml:space="preserve">Share the research by Becker et al (2011) on </w:t>
            </w:r>
            <w:r w:rsidR="008E2F8A">
              <w:rPr>
                <w:rFonts w:ascii="Arial" w:hAnsi="Arial" w:cs="Arial"/>
                <w:color w:val="000000"/>
                <w:sz w:val="20"/>
                <w:szCs w:val="20"/>
                <w:lang w:val="en-US"/>
              </w:rPr>
              <w:t>‘</w:t>
            </w:r>
            <w:r w:rsidRPr="006545E4">
              <w:rPr>
                <w:rFonts w:ascii="Arial" w:hAnsi="Arial" w:cs="Arial"/>
                <w:color w:val="000000"/>
                <w:sz w:val="20"/>
                <w:szCs w:val="20"/>
                <w:lang w:val="en-US"/>
              </w:rPr>
              <w:t>Tough Package, Strong Taste’ available</w:t>
            </w:r>
            <w:r w:rsidR="008E2F8A">
              <w:rPr>
                <w:rFonts w:ascii="Arial" w:hAnsi="Arial" w:cs="Arial"/>
                <w:color w:val="000000"/>
                <w:sz w:val="20"/>
                <w:szCs w:val="20"/>
                <w:lang w:val="en-US"/>
              </w:rPr>
              <w:t xml:space="preserve"> at:</w:t>
            </w:r>
            <w:r w:rsidRPr="006545E4">
              <w:rPr>
                <w:rFonts w:ascii="Arial" w:hAnsi="Arial" w:cs="Arial"/>
                <w:color w:val="000000"/>
                <w:sz w:val="20"/>
                <w:szCs w:val="20"/>
                <w:lang w:val="en-US"/>
              </w:rPr>
              <w:t xml:space="preserve"> </w:t>
            </w:r>
            <w:hyperlink r:id="rId357" w:history="1">
              <w:r w:rsidR="00B221AA" w:rsidRPr="00D9288A">
                <w:rPr>
                  <w:rFonts w:ascii="Arial" w:hAnsi="Arial" w:cs="Arial"/>
                  <w:color w:val="4B4B4B"/>
                  <w:sz w:val="20"/>
                  <w:szCs w:val="20"/>
                  <w:u w:val="single"/>
                  <w:lang w:val="en-US"/>
                </w:rPr>
                <w:t>www.</w:t>
              </w:r>
              <w:r w:rsidRPr="00D9288A">
                <w:rPr>
                  <w:rFonts w:ascii="Arial" w:hAnsi="Arial" w:cs="Arial"/>
                  <w:color w:val="4B4B4B"/>
                  <w:sz w:val="20"/>
                  <w:szCs w:val="20"/>
                  <w:u w:val="single"/>
                  <w:lang w:val="en-US"/>
                </w:rPr>
                <w:t>academia.edu/7156477/Tough_package_strong_taste_The_influence_of_packaging_design_on_taste_impressions_and_product_evaluations</w:t>
              </w:r>
            </w:hyperlink>
            <w:r w:rsidR="00ED6ED1">
              <w:rPr>
                <w:rFonts w:ascii="Arial" w:hAnsi="Arial" w:cs="Arial"/>
                <w:color w:val="0000FF"/>
                <w:sz w:val="20"/>
                <w:szCs w:val="20"/>
                <w:u w:val="single"/>
                <w:lang w:val="en-US"/>
              </w:rPr>
              <w:t xml:space="preserve"> </w:t>
            </w:r>
            <w:r w:rsidRPr="006545E4">
              <w:rPr>
                <w:rFonts w:ascii="Arial" w:hAnsi="Arial" w:cs="Arial"/>
                <w:color w:val="000000"/>
                <w:sz w:val="20"/>
                <w:szCs w:val="20"/>
                <w:lang w:val="en-US"/>
              </w:rPr>
              <w:t xml:space="preserve">or </w:t>
            </w:r>
            <w:hyperlink r:id="rId358" w:history="1">
              <w:r w:rsidRPr="00D9288A">
                <w:rPr>
                  <w:rFonts w:ascii="Arial" w:hAnsi="Arial" w:cs="Arial"/>
                  <w:color w:val="4B4B4B"/>
                  <w:sz w:val="20"/>
                  <w:szCs w:val="20"/>
                  <w:u w:val="single"/>
                  <w:lang w:val="en-US"/>
                </w:rPr>
                <w:t>https://drive.google.com/file/d/10HyAyCaBJP91Cq7xKwxFPE_PLl-L8p5q/view</w:t>
              </w:r>
            </w:hyperlink>
            <w:r w:rsidRPr="006545E4">
              <w:rPr>
                <w:rFonts w:ascii="Arial" w:hAnsi="Arial" w:cs="Arial"/>
                <w:color w:val="000000"/>
                <w:sz w:val="20"/>
                <w:szCs w:val="20"/>
                <w:lang w:val="en-US"/>
              </w:rPr>
              <w:t xml:space="preserve"> a</w:t>
            </w:r>
            <w:r w:rsidRPr="006545E4">
              <w:rPr>
                <w:rFonts w:ascii="Arial" w:hAnsi="Arial" w:cs="Arial"/>
                <w:sz w:val="20"/>
                <w:szCs w:val="20"/>
                <w:lang w:val="en-US"/>
              </w:rPr>
              <w:t>nd learners identify the key concepts, aim, sample, method, data collection tools, results and conclusions. Learners share ideas regarding the strengths and weaknesses of the study and add to their notes.</w:t>
            </w:r>
          </w:p>
          <w:p w14:paraId="4D1A568E" w14:textId="014D738A" w:rsidR="009D422A" w:rsidRPr="006545E4" w:rsidRDefault="009D422A" w:rsidP="00D9288A">
            <w:pPr>
              <w:spacing w:before="120"/>
              <w:rPr>
                <w:rFonts w:ascii="Arial" w:hAnsi="Arial" w:cs="Arial"/>
                <w:sz w:val="20"/>
                <w:szCs w:val="20"/>
                <w:lang w:val="en-US"/>
              </w:rPr>
            </w:pPr>
            <w:r w:rsidRPr="006545E4">
              <w:rPr>
                <w:rFonts w:ascii="Arial" w:hAnsi="Arial" w:cs="Arial"/>
                <w:b/>
                <w:bCs/>
                <w:sz w:val="20"/>
                <w:szCs w:val="20"/>
                <w:lang w:val="en-US"/>
              </w:rPr>
              <w:t xml:space="preserve">Extension </w:t>
            </w:r>
            <w:r w:rsidR="003D58BC" w:rsidRPr="006545E4">
              <w:rPr>
                <w:rFonts w:ascii="Arial" w:hAnsi="Arial" w:cs="Arial"/>
                <w:b/>
                <w:bCs/>
                <w:sz w:val="20"/>
                <w:szCs w:val="20"/>
                <w:lang w:val="en-US"/>
              </w:rPr>
              <w:t>a</w:t>
            </w:r>
            <w:r w:rsidRPr="006545E4">
              <w:rPr>
                <w:rFonts w:ascii="Arial" w:hAnsi="Arial" w:cs="Arial"/>
                <w:b/>
                <w:bCs/>
                <w:sz w:val="20"/>
                <w:szCs w:val="20"/>
                <w:lang w:val="en-US"/>
              </w:rPr>
              <w:t xml:space="preserve">ctivity: </w:t>
            </w:r>
            <w:r w:rsidR="00D9288A">
              <w:rPr>
                <w:rFonts w:ascii="Arial" w:hAnsi="Arial" w:cs="Arial"/>
                <w:sz w:val="20"/>
                <w:szCs w:val="20"/>
              </w:rPr>
              <w:t>l</w:t>
            </w:r>
            <w:r w:rsidRPr="006545E4">
              <w:rPr>
                <w:rFonts w:ascii="Arial" w:hAnsi="Arial" w:cs="Arial"/>
                <w:sz w:val="20"/>
                <w:szCs w:val="20"/>
              </w:rPr>
              <w:t xml:space="preserve">earners </w:t>
            </w:r>
            <w:r w:rsidR="00D45383">
              <w:rPr>
                <w:rFonts w:ascii="Arial" w:hAnsi="Arial" w:cs="Arial"/>
                <w:sz w:val="20"/>
                <w:szCs w:val="20"/>
              </w:rPr>
              <w:t xml:space="preserve">discuss </w:t>
            </w:r>
            <w:r w:rsidRPr="006545E4">
              <w:rPr>
                <w:rFonts w:ascii="Arial" w:hAnsi="Arial" w:cs="Arial"/>
                <w:sz w:val="20"/>
                <w:szCs w:val="20"/>
              </w:rPr>
              <w:t>why chewing gum, sweets and chocolate are usually situated by the tills at supermarkets</w:t>
            </w:r>
            <w:r w:rsidRPr="006545E4">
              <w:rPr>
                <w:rFonts w:ascii="Arial" w:hAnsi="Arial" w:cs="Arial"/>
                <w:sz w:val="20"/>
                <w:szCs w:val="20"/>
                <w:lang w:val="en-US"/>
              </w:rPr>
              <w:t xml:space="preserve"> and to check their ideas against the research available. </w:t>
            </w:r>
            <w:r w:rsidRPr="006545E4">
              <w:rPr>
                <w:rFonts w:ascii="Arial" w:hAnsi="Arial" w:cs="Arial"/>
                <w:sz w:val="20"/>
                <w:szCs w:val="20"/>
              </w:rPr>
              <w:t>Learners then consider the long rows of similar products in supermarkets and hypothesise:</w:t>
            </w:r>
          </w:p>
          <w:p w14:paraId="0677510B" w14:textId="77777777" w:rsidR="009D422A" w:rsidRPr="006545E4" w:rsidRDefault="009D422A" w:rsidP="00D072C3">
            <w:pPr>
              <w:numPr>
                <w:ilvl w:val="0"/>
                <w:numId w:val="46"/>
              </w:numPr>
              <w:spacing w:before="120" w:after="120"/>
              <w:contextualSpacing/>
              <w:rPr>
                <w:rFonts w:ascii="Arial" w:hAnsi="Arial" w:cs="Arial"/>
                <w:sz w:val="20"/>
                <w:szCs w:val="20"/>
              </w:rPr>
            </w:pPr>
            <w:r w:rsidRPr="006545E4">
              <w:rPr>
                <w:rFonts w:ascii="Arial" w:hAnsi="Arial" w:cs="Arial"/>
                <w:sz w:val="20"/>
                <w:szCs w:val="20"/>
              </w:rPr>
              <w:t>where consumers spend the longest time looking</w:t>
            </w:r>
          </w:p>
          <w:p w14:paraId="2A6CC31A" w14:textId="77777777" w:rsidR="009D422A" w:rsidRPr="006545E4" w:rsidRDefault="009D422A" w:rsidP="00D072C3">
            <w:pPr>
              <w:numPr>
                <w:ilvl w:val="0"/>
                <w:numId w:val="46"/>
              </w:numPr>
              <w:spacing w:before="120" w:after="120"/>
              <w:contextualSpacing/>
              <w:rPr>
                <w:rFonts w:ascii="Arial" w:hAnsi="Arial" w:cs="Arial"/>
                <w:sz w:val="20"/>
                <w:szCs w:val="20"/>
              </w:rPr>
            </w:pPr>
            <w:r w:rsidRPr="006545E4">
              <w:rPr>
                <w:rFonts w:ascii="Arial" w:hAnsi="Arial" w:cs="Arial"/>
                <w:sz w:val="20"/>
                <w:szCs w:val="20"/>
              </w:rPr>
              <w:t>which areas they might consider the ‘best’ area</w:t>
            </w:r>
          </w:p>
          <w:p w14:paraId="29858773" w14:textId="13561FC5" w:rsidR="009D422A" w:rsidRPr="006545E4" w:rsidRDefault="009D422A" w:rsidP="00D072C3">
            <w:pPr>
              <w:numPr>
                <w:ilvl w:val="0"/>
                <w:numId w:val="46"/>
              </w:numPr>
              <w:spacing w:before="120"/>
              <w:contextualSpacing/>
              <w:rPr>
                <w:rFonts w:ascii="Arial" w:hAnsi="Arial" w:cs="Arial"/>
                <w:sz w:val="20"/>
                <w:szCs w:val="20"/>
              </w:rPr>
            </w:pPr>
            <w:r w:rsidRPr="006545E4">
              <w:rPr>
                <w:rFonts w:ascii="Arial" w:hAnsi="Arial" w:cs="Arial"/>
                <w:sz w:val="20"/>
                <w:szCs w:val="20"/>
              </w:rPr>
              <w:t>how these variables might be investigated.</w:t>
            </w:r>
          </w:p>
          <w:p w14:paraId="52AC8AD7" w14:textId="20FFECC1" w:rsidR="009D422A" w:rsidRPr="0093420A" w:rsidRDefault="009D422A" w:rsidP="003E6D87">
            <w:pPr>
              <w:rPr>
                <w:rFonts w:ascii="Arial" w:hAnsi="Arial" w:cs="Arial"/>
                <w:sz w:val="20"/>
                <w:szCs w:val="20"/>
                <w:lang w:val="en-US"/>
              </w:rPr>
            </w:pPr>
            <w:r w:rsidRPr="006545E4">
              <w:rPr>
                <w:rFonts w:ascii="Arial" w:hAnsi="Arial" w:cs="Arial"/>
                <w:sz w:val="20"/>
                <w:szCs w:val="20"/>
              </w:rPr>
              <w:t xml:space="preserve">Share the abstract of the research conducted by </w:t>
            </w:r>
            <w:r w:rsidRPr="006545E4">
              <w:rPr>
                <w:rFonts w:ascii="Arial" w:hAnsi="Arial" w:cs="Arial"/>
                <w:sz w:val="20"/>
                <w:szCs w:val="20"/>
                <w:lang w:val="en-US"/>
              </w:rPr>
              <w:t>Atalay et al (2012) at</w:t>
            </w:r>
            <w:r w:rsidR="0093420A">
              <w:rPr>
                <w:rFonts w:ascii="Arial" w:hAnsi="Arial" w:cs="Arial"/>
                <w:sz w:val="20"/>
                <w:szCs w:val="20"/>
                <w:lang w:val="en-US"/>
              </w:rPr>
              <w:t xml:space="preserve">: </w:t>
            </w:r>
            <w:hyperlink r:id="rId359" w:history="1">
              <w:r w:rsidR="00D9288A" w:rsidRPr="00D9288A">
                <w:rPr>
                  <w:rStyle w:val="Hyperlink"/>
                  <w:rFonts w:ascii="Arial" w:hAnsi="Arial" w:cs="Arial"/>
                  <w:color w:val="4B4B4B"/>
                  <w:sz w:val="20"/>
                  <w:szCs w:val="20"/>
                  <w:lang w:val="en-US"/>
                </w:rPr>
                <w:t>www.researchgate.net/publication/256061265_Shining_in_the_Center_Central_Gaze_Cascade_Effect_on_Product_Choice</w:t>
              </w:r>
            </w:hyperlink>
            <w:r w:rsidR="0093420A">
              <w:rPr>
                <w:rFonts w:ascii="Arial" w:hAnsi="Arial" w:cs="Arial"/>
                <w:sz w:val="20"/>
                <w:szCs w:val="20"/>
                <w:lang w:val="en-US"/>
              </w:rPr>
              <w:t xml:space="preserve"> (some background to this type of research can be accessed at </w:t>
            </w:r>
            <w:hyperlink r:id="rId360" w:history="1">
              <w:r w:rsidR="00D9288A" w:rsidRPr="00D9288A">
                <w:rPr>
                  <w:rStyle w:val="Hyperlink"/>
                  <w:rFonts w:ascii="Arial" w:hAnsi="Arial" w:cs="Arial"/>
                  <w:color w:val="4B4B4B"/>
                  <w:sz w:val="20"/>
                  <w:szCs w:val="20"/>
                  <w:lang w:val="en-US"/>
                </w:rPr>
                <w:t>www.acrwebsite.org/volumes/v40/acr_v40_12067.pdf</w:t>
              </w:r>
            </w:hyperlink>
            <w:r w:rsidR="0093420A">
              <w:rPr>
                <w:rFonts w:ascii="Arial" w:hAnsi="Arial" w:cs="Arial"/>
                <w:sz w:val="20"/>
                <w:szCs w:val="20"/>
                <w:lang w:val="en-US"/>
              </w:rPr>
              <w:t xml:space="preserve"> </w:t>
            </w:r>
            <w:r w:rsidRPr="006545E4">
              <w:rPr>
                <w:rFonts w:ascii="Arial" w:hAnsi="Arial" w:cs="Arial"/>
                <w:sz w:val="20"/>
                <w:szCs w:val="20"/>
              </w:rPr>
              <w:t>on attention and shelf position</w:t>
            </w:r>
            <w:r w:rsidRPr="006545E4">
              <w:rPr>
                <w:rFonts w:ascii="Arial" w:hAnsi="Arial" w:cs="Arial"/>
                <w:sz w:val="20"/>
                <w:szCs w:val="20"/>
                <w:lang w:val="en-US"/>
              </w:rPr>
              <w:t xml:space="preserve"> </w:t>
            </w:r>
            <w:r w:rsidRPr="006545E4">
              <w:rPr>
                <w:rFonts w:ascii="Arial" w:hAnsi="Arial" w:cs="Arial"/>
                <w:sz w:val="20"/>
                <w:szCs w:val="20"/>
              </w:rPr>
              <w:t xml:space="preserve">and </w:t>
            </w: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sz w:val="20"/>
                <w:szCs w:val="20"/>
              </w:rPr>
              <w:t xml:space="preserve"> read through the same</w:t>
            </w:r>
            <w:r w:rsidRPr="006545E4">
              <w:rPr>
                <w:rFonts w:ascii="Arial" w:hAnsi="Arial" w:cs="Arial"/>
                <w:sz w:val="20"/>
                <w:szCs w:val="20"/>
                <w:lang w:val="en-US"/>
              </w:rPr>
              <w:t>, capture the main elements of the research, i.e. aim, sample, method, data collection tools, results and conclusions</w:t>
            </w:r>
            <w:r w:rsidRPr="006545E4">
              <w:rPr>
                <w:rFonts w:ascii="Arial" w:hAnsi="Arial" w:cs="Arial"/>
                <w:sz w:val="20"/>
                <w:szCs w:val="20"/>
              </w:rPr>
              <w:t xml:space="preserve"> and evaluate in terms of:</w:t>
            </w:r>
          </w:p>
          <w:p w14:paraId="40572AE1" w14:textId="77777777" w:rsidR="009D422A" w:rsidRPr="006545E4" w:rsidRDefault="009D422A" w:rsidP="005D6331">
            <w:pPr>
              <w:numPr>
                <w:ilvl w:val="0"/>
                <w:numId w:val="45"/>
              </w:numPr>
              <w:spacing w:after="120"/>
              <w:contextualSpacing/>
              <w:rPr>
                <w:rFonts w:ascii="Arial" w:hAnsi="Arial" w:cs="Arial"/>
                <w:sz w:val="20"/>
                <w:szCs w:val="20"/>
              </w:rPr>
            </w:pPr>
            <w:r w:rsidRPr="006545E4">
              <w:rPr>
                <w:rFonts w:ascii="Arial" w:hAnsi="Arial" w:cs="Arial"/>
                <w:sz w:val="20"/>
                <w:szCs w:val="20"/>
              </w:rPr>
              <w:lastRenderedPageBreak/>
              <w:t>the use of technical equipment</w:t>
            </w:r>
          </w:p>
          <w:p w14:paraId="6B14E33C" w14:textId="77777777" w:rsidR="009D422A" w:rsidRPr="006545E4" w:rsidRDefault="009D422A" w:rsidP="005D6331">
            <w:pPr>
              <w:numPr>
                <w:ilvl w:val="0"/>
                <w:numId w:val="45"/>
              </w:numPr>
              <w:spacing w:after="120"/>
              <w:contextualSpacing/>
              <w:rPr>
                <w:rFonts w:ascii="Arial" w:hAnsi="Arial" w:cs="Arial"/>
                <w:sz w:val="20"/>
                <w:szCs w:val="20"/>
              </w:rPr>
            </w:pPr>
            <w:r w:rsidRPr="006545E4">
              <w:rPr>
                <w:rFonts w:ascii="Arial" w:hAnsi="Arial" w:cs="Arial"/>
                <w:sz w:val="20"/>
                <w:szCs w:val="20"/>
              </w:rPr>
              <w:t>the control of variables</w:t>
            </w:r>
          </w:p>
          <w:p w14:paraId="1B5E6B69" w14:textId="77777777" w:rsidR="009D422A" w:rsidRPr="006545E4" w:rsidRDefault="009D422A" w:rsidP="005D6331">
            <w:pPr>
              <w:numPr>
                <w:ilvl w:val="0"/>
                <w:numId w:val="45"/>
              </w:numPr>
              <w:spacing w:after="120"/>
              <w:contextualSpacing/>
              <w:rPr>
                <w:rFonts w:ascii="Arial" w:hAnsi="Arial" w:cs="Arial"/>
                <w:sz w:val="20"/>
                <w:szCs w:val="20"/>
              </w:rPr>
            </w:pPr>
            <w:r w:rsidRPr="006545E4">
              <w:rPr>
                <w:rFonts w:ascii="Arial" w:hAnsi="Arial" w:cs="Arial"/>
                <w:sz w:val="20"/>
                <w:szCs w:val="20"/>
              </w:rPr>
              <w:t>the use of quantitative data</w:t>
            </w:r>
          </w:p>
          <w:p w14:paraId="104B634E" w14:textId="77777777" w:rsidR="009D422A" w:rsidRPr="006545E4" w:rsidRDefault="009D422A" w:rsidP="005D6331">
            <w:pPr>
              <w:numPr>
                <w:ilvl w:val="0"/>
                <w:numId w:val="45"/>
              </w:numPr>
              <w:spacing w:after="120"/>
              <w:contextualSpacing/>
              <w:rPr>
                <w:rFonts w:ascii="Arial" w:hAnsi="Arial" w:cs="Arial"/>
                <w:sz w:val="20"/>
                <w:szCs w:val="20"/>
              </w:rPr>
            </w:pPr>
            <w:r w:rsidRPr="006545E4">
              <w:rPr>
                <w:rFonts w:ascii="Arial" w:hAnsi="Arial" w:cs="Arial"/>
                <w:sz w:val="20"/>
                <w:szCs w:val="20"/>
              </w:rPr>
              <w:t>the validity of the findings</w:t>
            </w:r>
          </w:p>
          <w:p w14:paraId="372D57BE" w14:textId="77777777" w:rsidR="009D422A" w:rsidRPr="006545E4" w:rsidRDefault="009D422A" w:rsidP="005D6331">
            <w:pPr>
              <w:numPr>
                <w:ilvl w:val="0"/>
                <w:numId w:val="45"/>
              </w:numPr>
              <w:contextualSpacing/>
              <w:rPr>
                <w:rFonts w:ascii="Arial" w:hAnsi="Arial" w:cs="Arial"/>
                <w:sz w:val="20"/>
                <w:szCs w:val="20"/>
              </w:rPr>
            </w:pPr>
            <w:r w:rsidRPr="006545E4">
              <w:rPr>
                <w:rFonts w:ascii="Arial" w:hAnsi="Arial" w:cs="Arial"/>
                <w:sz w:val="20"/>
                <w:szCs w:val="20"/>
              </w:rPr>
              <w:t>the usefulness/applicability of the findings.</w:t>
            </w:r>
          </w:p>
          <w:p w14:paraId="618BD489" w14:textId="018425B0" w:rsidR="009D422A" w:rsidRPr="006545E4" w:rsidRDefault="006C7DD6" w:rsidP="00187D27">
            <w:pPr>
              <w:spacing w:before="120"/>
              <w:rPr>
                <w:rFonts w:ascii="Arial" w:hAnsi="Arial" w:cs="Arial"/>
                <w:sz w:val="20"/>
                <w:szCs w:val="20"/>
                <w:lang w:val="en-US"/>
              </w:rPr>
            </w:pPr>
            <w:r w:rsidRPr="006545E4">
              <w:rPr>
                <w:rFonts w:ascii="Arial" w:hAnsi="Arial" w:cs="Arial"/>
                <w:sz w:val="20"/>
                <w:szCs w:val="20"/>
                <w:lang w:val="en-US"/>
              </w:rPr>
              <w:t>Learners</w:t>
            </w:r>
            <w:r w:rsidR="009D422A" w:rsidRPr="006545E4">
              <w:rPr>
                <w:rFonts w:ascii="Arial" w:hAnsi="Arial" w:cs="Arial"/>
                <w:sz w:val="20"/>
                <w:szCs w:val="20"/>
                <w:lang w:val="en-US"/>
              </w:rPr>
              <w:t xml:space="preserve"> create wall chart/mind maps relating the subject matter in this section to the following issues and debates, namely; </w:t>
            </w:r>
            <w:r w:rsidR="009D422A" w:rsidRPr="006545E4">
              <w:rPr>
                <w:rFonts w:ascii="Arial" w:hAnsi="Arial" w:cs="Arial"/>
                <w:sz w:val="20"/>
                <w:szCs w:val="20"/>
              </w:rPr>
              <w:t>reductionism versus holism, determinism versus free-will, generalisations from findings, objective and subjective data</w:t>
            </w:r>
            <w:r w:rsidR="009D422A" w:rsidRPr="006545E4">
              <w:rPr>
                <w:rFonts w:ascii="Arial" w:hAnsi="Arial" w:cs="Arial"/>
                <w:sz w:val="20"/>
                <w:szCs w:val="20"/>
                <w:lang w:val="en-US"/>
              </w:rPr>
              <w:t xml:space="preserve"> and </w:t>
            </w:r>
            <w:r w:rsidR="009D422A" w:rsidRPr="006545E4">
              <w:rPr>
                <w:rFonts w:ascii="Arial" w:hAnsi="Arial" w:cs="Arial"/>
                <w:sz w:val="20"/>
                <w:szCs w:val="20"/>
              </w:rPr>
              <w:t>validity</w:t>
            </w:r>
            <w:r w:rsidR="009D422A" w:rsidRPr="006545E4">
              <w:rPr>
                <w:rFonts w:ascii="Arial" w:hAnsi="Arial" w:cs="Arial"/>
                <w:sz w:val="20"/>
                <w:szCs w:val="20"/>
                <w:lang w:val="en-US"/>
              </w:rPr>
              <w:t xml:space="preserve"> and display the best examples for future use.</w:t>
            </w:r>
          </w:p>
        </w:tc>
      </w:tr>
      <w:tr w:rsidR="009D422A" w:rsidRPr="009D422A" w14:paraId="193F9727"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5348F1F3" w14:textId="77777777" w:rsidR="00EA1FAB" w:rsidRDefault="009D422A" w:rsidP="00610EBC">
            <w:pPr>
              <w:rPr>
                <w:rFonts w:ascii="Arial" w:hAnsi="Arial" w:cs="Arial"/>
                <w:sz w:val="20"/>
                <w:szCs w:val="20"/>
                <w:lang w:val="en-US"/>
              </w:rPr>
            </w:pPr>
            <w:r w:rsidRPr="00A01A92">
              <w:rPr>
                <w:rFonts w:ascii="Arial" w:hAnsi="Arial" w:cs="Arial"/>
                <w:sz w:val="20"/>
                <w:szCs w:val="20"/>
                <w:lang w:val="en-US"/>
              </w:rPr>
              <w:lastRenderedPageBreak/>
              <w:t>2.4</w:t>
            </w:r>
            <w:r w:rsidR="00D45383" w:rsidRPr="00A01A92">
              <w:rPr>
                <w:rFonts w:ascii="Arial" w:hAnsi="Arial" w:cs="Arial"/>
                <w:sz w:val="20"/>
                <w:szCs w:val="20"/>
                <w:lang w:val="en-US"/>
              </w:rPr>
              <w:t xml:space="preserve"> </w:t>
            </w:r>
            <w:r w:rsidRPr="00A01A92">
              <w:rPr>
                <w:rFonts w:ascii="Arial" w:hAnsi="Arial" w:cs="Arial"/>
                <w:sz w:val="20"/>
                <w:szCs w:val="20"/>
                <w:lang w:val="en-US"/>
              </w:rPr>
              <w:t xml:space="preserve">The </w:t>
            </w:r>
            <w:r w:rsidR="00EA1FAB">
              <w:rPr>
                <w:rFonts w:ascii="Arial" w:hAnsi="Arial" w:cs="Arial"/>
                <w:sz w:val="20"/>
                <w:szCs w:val="20"/>
                <w:lang w:val="en-US"/>
              </w:rPr>
              <w:t>p</w:t>
            </w:r>
            <w:r w:rsidRPr="00A01A92">
              <w:rPr>
                <w:rFonts w:ascii="Arial" w:hAnsi="Arial" w:cs="Arial"/>
                <w:sz w:val="20"/>
                <w:szCs w:val="20"/>
                <w:lang w:val="en-US"/>
              </w:rPr>
              <w:t>roduct</w:t>
            </w:r>
          </w:p>
          <w:p w14:paraId="749E0BD8" w14:textId="57F0ECB3" w:rsidR="00D45383" w:rsidRPr="00D9288A" w:rsidRDefault="00D45383" w:rsidP="00610EBC">
            <w:pPr>
              <w:spacing w:before="120"/>
              <w:rPr>
                <w:rFonts w:ascii="Arial" w:hAnsi="Arial" w:cs="Arial"/>
                <w:b/>
                <w:sz w:val="20"/>
                <w:szCs w:val="20"/>
              </w:rPr>
            </w:pPr>
            <w:r>
              <w:rPr>
                <w:rFonts w:ascii="Arial" w:hAnsi="Arial" w:cs="Arial"/>
                <w:sz w:val="20"/>
                <w:szCs w:val="20"/>
                <w:lang w:val="en-US"/>
              </w:rPr>
              <w:t xml:space="preserve">2.4.2 </w:t>
            </w:r>
            <w:r w:rsidRPr="009D422A">
              <w:rPr>
                <w:rFonts w:ascii="Arial" w:hAnsi="Arial" w:cs="Arial"/>
                <w:sz w:val="20"/>
                <w:szCs w:val="20"/>
                <w:lang w:val="en-US"/>
              </w:rPr>
              <w:t xml:space="preserve">Selling the </w:t>
            </w:r>
            <w:r w:rsidR="00EA1FAB">
              <w:rPr>
                <w:rFonts w:ascii="Arial" w:hAnsi="Arial" w:cs="Arial"/>
                <w:sz w:val="20"/>
                <w:szCs w:val="20"/>
                <w:lang w:val="en-US"/>
              </w:rPr>
              <w:t>p</w:t>
            </w:r>
            <w:r w:rsidRPr="009D422A">
              <w:rPr>
                <w:rFonts w:ascii="Arial" w:hAnsi="Arial" w:cs="Arial"/>
                <w:sz w:val="20"/>
                <w:szCs w:val="20"/>
                <w:lang w:val="en-US"/>
              </w:rPr>
              <w:t>roduct</w:t>
            </w:r>
          </w:p>
          <w:p w14:paraId="451D19A8" w14:textId="054B411C" w:rsidR="00D45383" w:rsidRPr="009D422A" w:rsidRDefault="00D45383"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20CCDFF8" w14:textId="0DC5CF39" w:rsidR="009D422A" w:rsidRPr="009D422A" w:rsidRDefault="00D45383" w:rsidP="00610EBC">
            <w:pPr>
              <w:spacing w:before="120"/>
              <w:rPr>
                <w:rFonts w:ascii="Arial" w:hAnsi="Arial" w:cs="Arial"/>
                <w:b/>
                <w:bCs/>
                <w:sz w:val="20"/>
                <w:szCs w:val="20"/>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EB8F266" w14:textId="77777777" w:rsidR="009D422A" w:rsidRPr="009D422A" w:rsidRDefault="009D422A" w:rsidP="005D6331">
            <w:pPr>
              <w:spacing w:before="100" w:beforeAutospacing="1" w:after="100" w:afterAutospacing="1"/>
              <w:rPr>
                <w:rFonts w:ascii="Arial" w:hAnsi="Arial" w:cs="Arial"/>
                <w:sz w:val="20"/>
                <w:szCs w:val="20"/>
                <w:lang w:val="en-US"/>
              </w:rPr>
            </w:pPr>
            <w:r w:rsidRPr="009D422A">
              <w:rPr>
                <w:rFonts w:ascii="Arial" w:hAnsi="Arial" w:cs="Arial"/>
                <w:sz w:val="20"/>
                <w:szCs w:val="20"/>
                <w:lang w:val="en-US"/>
              </w:rPr>
              <w:t>Learners can describe, explain and evaluate various techniques involved in selling products and the research support.</w:t>
            </w:r>
          </w:p>
        </w:tc>
        <w:tc>
          <w:tcPr>
            <w:tcW w:w="10200" w:type="dxa"/>
            <w:tcBorders>
              <w:top w:val="single" w:sz="4" w:space="0" w:color="E21951"/>
              <w:left w:val="single" w:sz="4" w:space="0" w:color="E21951"/>
              <w:bottom w:val="single" w:sz="4" w:space="0" w:color="E21951"/>
              <w:right w:val="single" w:sz="4" w:space="0" w:color="E21951"/>
            </w:tcBorders>
          </w:tcPr>
          <w:p w14:paraId="483833EE" w14:textId="780F1028" w:rsidR="009D422A" w:rsidRDefault="009D422A" w:rsidP="00187D27">
            <w:pPr>
              <w:spacing w:after="120"/>
              <w:rPr>
                <w:rFonts w:ascii="Arial" w:hAnsi="Arial" w:cs="Arial"/>
                <w:sz w:val="20"/>
                <w:szCs w:val="20"/>
              </w:rPr>
            </w:pPr>
            <w:r w:rsidRPr="006545E4">
              <w:rPr>
                <w:rFonts w:ascii="Arial" w:hAnsi="Arial" w:cs="Arial"/>
                <w:b/>
                <w:bCs/>
                <w:sz w:val="20"/>
                <w:szCs w:val="20"/>
                <w:lang w:val="en-US"/>
              </w:rPr>
              <w:t xml:space="preserve">Extension </w:t>
            </w:r>
            <w:r w:rsidR="006C7DD6"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8E2F8A">
              <w:rPr>
                <w:rFonts w:ascii="Arial" w:hAnsi="Arial" w:cs="Arial"/>
                <w:sz w:val="20"/>
                <w:szCs w:val="20"/>
              </w:rPr>
              <w:t>d</w:t>
            </w:r>
            <w:r w:rsidRPr="006545E4">
              <w:rPr>
                <w:rFonts w:ascii="Arial" w:hAnsi="Arial" w:cs="Arial"/>
                <w:sz w:val="20"/>
                <w:szCs w:val="20"/>
              </w:rPr>
              <w:t>ivide the class into groups of three and</w:t>
            </w:r>
            <w:r w:rsidR="006C7DD6" w:rsidRPr="006545E4">
              <w:rPr>
                <w:rFonts w:ascii="Arial" w:hAnsi="Arial" w:cs="Arial"/>
                <w:sz w:val="20"/>
                <w:szCs w:val="20"/>
              </w:rPr>
              <w:t xml:space="preserve"> </w:t>
            </w:r>
            <w:r w:rsidRPr="006545E4">
              <w:rPr>
                <w:rFonts w:ascii="Arial" w:hAnsi="Arial" w:cs="Arial"/>
                <w:sz w:val="20"/>
                <w:szCs w:val="20"/>
              </w:rPr>
              <w:t>allocate one type of sales technique (customer/competitor/product focused) to each of the groups to research and present on.</w:t>
            </w:r>
          </w:p>
          <w:p w14:paraId="2F2D1B7C" w14:textId="5C16381A" w:rsidR="009D422A" w:rsidRPr="006545E4" w:rsidRDefault="009D422A" w:rsidP="00C53B8A">
            <w:pPr>
              <w:spacing w:before="120" w:after="120"/>
              <w:rPr>
                <w:rFonts w:ascii="Arial" w:hAnsi="Arial" w:cs="Arial"/>
                <w:sz w:val="20"/>
                <w:szCs w:val="20"/>
              </w:rPr>
            </w:pPr>
            <w:r w:rsidRPr="006545E4">
              <w:rPr>
                <w:rFonts w:ascii="Arial" w:hAnsi="Arial" w:cs="Arial"/>
                <w:sz w:val="20"/>
                <w:szCs w:val="20"/>
              </w:rPr>
              <w:t>Learners include any competing/conflicting ideas/strategies/research and attempt to resolve them in their presentations</w:t>
            </w:r>
            <w:r w:rsidRPr="006545E4">
              <w:rPr>
                <w:rFonts w:ascii="Arial" w:hAnsi="Arial" w:cs="Arial"/>
                <w:sz w:val="20"/>
                <w:szCs w:val="20"/>
                <w:lang w:val="en-US"/>
              </w:rPr>
              <w:t xml:space="preserve"> </w:t>
            </w:r>
            <w:r w:rsidR="006C7DD6" w:rsidRPr="006545E4">
              <w:rPr>
                <w:rFonts w:ascii="Arial" w:hAnsi="Arial" w:cs="Arial"/>
                <w:sz w:val="20"/>
                <w:szCs w:val="20"/>
                <w:lang w:val="en-US"/>
              </w:rPr>
              <w:t>and</w:t>
            </w:r>
            <w:r w:rsidRPr="006545E4">
              <w:rPr>
                <w:rFonts w:ascii="Arial" w:hAnsi="Arial" w:cs="Arial"/>
                <w:sz w:val="20"/>
                <w:szCs w:val="20"/>
                <w:lang w:val="en-US"/>
              </w:rPr>
              <w:t xml:space="preserve"> consider the effect of each on the buyer-seller relationship</w:t>
            </w:r>
            <w:r w:rsidRPr="006545E4">
              <w:rPr>
                <w:rFonts w:ascii="Arial" w:hAnsi="Arial" w:cs="Arial"/>
                <w:sz w:val="20"/>
                <w:szCs w:val="20"/>
              </w:rPr>
              <w:t>.</w:t>
            </w:r>
          </w:p>
          <w:p w14:paraId="1C669DB7" w14:textId="728464A6" w:rsidR="009D422A" w:rsidRPr="006545E4" w:rsidRDefault="009D422A" w:rsidP="00D9288A">
            <w:pPr>
              <w:spacing w:before="120"/>
              <w:rPr>
                <w:rFonts w:ascii="Arial" w:hAnsi="Arial" w:cs="Arial"/>
                <w:sz w:val="20"/>
                <w:szCs w:val="20"/>
              </w:rPr>
            </w:pPr>
            <w:r w:rsidRPr="006545E4">
              <w:rPr>
                <w:rFonts w:ascii="Arial" w:hAnsi="Arial" w:cs="Arial"/>
                <w:sz w:val="20"/>
                <w:szCs w:val="20"/>
                <w:lang w:val="en-US"/>
              </w:rPr>
              <w:t xml:space="preserve">Learners can access </w:t>
            </w:r>
            <w:r w:rsidRPr="006545E4">
              <w:rPr>
                <w:rFonts w:ascii="Arial" w:hAnsi="Arial" w:cs="Arial"/>
                <w:sz w:val="20"/>
                <w:szCs w:val="20"/>
              </w:rPr>
              <w:t>general information</w:t>
            </w:r>
            <w:r w:rsidRPr="006545E4">
              <w:rPr>
                <w:rFonts w:ascii="Arial" w:hAnsi="Arial" w:cs="Arial"/>
                <w:sz w:val="20"/>
                <w:szCs w:val="20"/>
                <w:lang w:val="en-US"/>
              </w:rPr>
              <w:t xml:space="preserve"> (not exclusive) at</w:t>
            </w:r>
            <w:r w:rsidRPr="006545E4">
              <w:rPr>
                <w:rFonts w:ascii="Arial" w:hAnsi="Arial" w:cs="Arial"/>
                <w:sz w:val="20"/>
                <w:szCs w:val="20"/>
              </w:rPr>
              <w:t>:</w:t>
            </w:r>
          </w:p>
          <w:p w14:paraId="27BD47FA" w14:textId="04F645B5" w:rsidR="009D422A" w:rsidRPr="00D9288A" w:rsidRDefault="000C517A" w:rsidP="00D072C3">
            <w:pPr>
              <w:numPr>
                <w:ilvl w:val="0"/>
                <w:numId w:val="47"/>
              </w:numPr>
              <w:spacing w:before="120" w:after="120"/>
              <w:contextualSpacing/>
              <w:rPr>
                <w:rFonts w:ascii="Arial" w:hAnsi="Arial" w:cs="Arial"/>
                <w:color w:val="4B4B4B"/>
                <w:sz w:val="20"/>
                <w:szCs w:val="20"/>
              </w:rPr>
            </w:pPr>
            <w:hyperlink r:id="rId361" w:history="1">
              <w:r w:rsidR="0093420A" w:rsidRPr="00D9288A">
                <w:rPr>
                  <w:rStyle w:val="Hyperlink"/>
                  <w:rFonts w:ascii="Arial" w:hAnsi="Arial" w:cs="Arial"/>
                  <w:color w:val="4B4B4B"/>
                  <w:sz w:val="20"/>
                  <w:szCs w:val="20"/>
                </w:rPr>
                <w:t>www.marketingdonut.co.uk/sales/sales-techniques-and-negotiations</w:t>
              </w:r>
            </w:hyperlink>
            <w:r w:rsidR="0093420A" w:rsidRPr="00D9288A">
              <w:rPr>
                <w:rFonts w:ascii="Arial" w:hAnsi="Arial" w:cs="Arial"/>
                <w:color w:val="4B4B4B"/>
                <w:sz w:val="20"/>
                <w:szCs w:val="20"/>
                <w:lang w:val="en-US"/>
              </w:rPr>
              <w:t xml:space="preserve"> </w:t>
            </w:r>
          </w:p>
          <w:p w14:paraId="237F1B23" w14:textId="5ADC560A" w:rsidR="009D422A" w:rsidRPr="00D9288A" w:rsidRDefault="000C517A" w:rsidP="00D072C3">
            <w:pPr>
              <w:numPr>
                <w:ilvl w:val="0"/>
                <w:numId w:val="47"/>
              </w:numPr>
              <w:spacing w:before="120" w:after="120"/>
              <w:contextualSpacing/>
              <w:rPr>
                <w:rFonts w:ascii="Arial" w:hAnsi="Arial" w:cs="Arial"/>
                <w:color w:val="4B4B4B"/>
                <w:sz w:val="20"/>
                <w:szCs w:val="20"/>
              </w:rPr>
            </w:pPr>
            <w:hyperlink r:id="rId362" w:history="1">
              <w:r w:rsidR="00B221AA" w:rsidRPr="00D9288A">
                <w:rPr>
                  <w:rFonts w:ascii="Arial" w:hAnsi="Arial" w:cs="Arial"/>
                  <w:color w:val="4B4B4B"/>
                  <w:sz w:val="20"/>
                  <w:szCs w:val="20"/>
                  <w:u w:val="single"/>
                </w:rPr>
                <w:t>www.</w:t>
              </w:r>
              <w:r w:rsidR="009D422A" w:rsidRPr="00D9288A">
                <w:rPr>
                  <w:rFonts w:ascii="Arial" w:hAnsi="Arial" w:cs="Arial"/>
                  <w:color w:val="4B4B4B"/>
                  <w:sz w:val="20"/>
                  <w:szCs w:val="20"/>
                  <w:u w:val="single"/>
                </w:rPr>
                <w:t>learnmarketing.net/orientations.htm</w:t>
              </w:r>
            </w:hyperlink>
          </w:p>
          <w:p w14:paraId="5E40D4F8" w14:textId="405E8838" w:rsidR="009D422A" w:rsidRPr="00D9288A" w:rsidRDefault="000C517A" w:rsidP="00D072C3">
            <w:pPr>
              <w:numPr>
                <w:ilvl w:val="0"/>
                <w:numId w:val="47"/>
              </w:numPr>
              <w:spacing w:before="120" w:after="120"/>
              <w:contextualSpacing/>
              <w:rPr>
                <w:rFonts w:ascii="Arial" w:hAnsi="Arial" w:cs="Arial"/>
                <w:color w:val="4B4B4B"/>
                <w:sz w:val="20"/>
                <w:szCs w:val="20"/>
              </w:rPr>
            </w:pPr>
            <w:hyperlink r:id="rId363" w:history="1">
              <w:r w:rsidR="00B221AA" w:rsidRPr="00D9288A">
                <w:rPr>
                  <w:rFonts w:ascii="Arial" w:hAnsi="Arial" w:cs="Arial"/>
                  <w:color w:val="4B4B4B"/>
                  <w:sz w:val="20"/>
                  <w:szCs w:val="20"/>
                  <w:u w:val="single"/>
                </w:rPr>
                <w:t>www.</w:t>
              </w:r>
              <w:r w:rsidR="009D422A" w:rsidRPr="00D9288A">
                <w:rPr>
                  <w:rFonts w:ascii="Arial" w:hAnsi="Arial" w:cs="Arial"/>
                  <w:color w:val="4B4B4B"/>
                  <w:sz w:val="20"/>
                  <w:szCs w:val="20"/>
                  <w:u w:val="single"/>
                </w:rPr>
                <w:t>mindtheproduct.com/product-focused-vs-customer-focused-product-management-what%E2%80%99s-the-difference/</w:t>
              </w:r>
            </w:hyperlink>
          </w:p>
          <w:p w14:paraId="76799C7B" w14:textId="69C62B9F" w:rsidR="009D422A" w:rsidRPr="00D9288A" w:rsidRDefault="000C517A" w:rsidP="00D072C3">
            <w:pPr>
              <w:numPr>
                <w:ilvl w:val="0"/>
                <w:numId w:val="47"/>
              </w:numPr>
              <w:spacing w:before="120"/>
              <w:contextualSpacing/>
              <w:rPr>
                <w:rFonts w:ascii="Arial" w:hAnsi="Arial" w:cs="Arial"/>
                <w:sz w:val="20"/>
                <w:szCs w:val="20"/>
              </w:rPr>
            </w:pPr>
            <w:hyperlink r:id="rId364" w:history="1">
              <w:r w:rsidR="00B221AA" w:rsidRPr="00D9288A">
                <w:rPr>
                  <w:rFonts w:ascii="Arial" w:hAnsi="Arial" w:cs="Arial"/>
                  <w:color w:val="4B4B4B"/>
                  <w:sz w:val="20"/>
                  <w:szCs w:val="20"/>
                  <w:u w:val="single"/>
                </w:rPr>
                <w:t>www.</w:t>
              </w:r>
              <w:r w:rsidR="009D422A" w:rsidRPr="00D9288A">
                <w:rPr>
                  <w:rFonts w:ascii="Arial" w:hAnsi="Arial" w:cs="Arial"/>
                  <w:color w:val="4B4B4B"/>
                  <w:sz w:val="20"/>
                  <w:szCs w:val="20"/>
                  <w:u w:val="single"/>
                </w:rPr>
                <w:t>businessmanagementideas.com/buyer-seller-relationship/buyer-seller-relationship-in-business-markets/17634</w:t>
              </w:r>
            </w:hyperlink>
            <w:r w:rsidR="00D45383">
              <w:rPr>
                <w:rFonts w:ascii="Arial" w:hAnsi="Arial" w:cs="Arial"/>
                <w:b/>
                <w:bCs/>
                <w:sz w:val="20"/>
                <w:szCs w:val="20"/>
                <w:lang w:val="en-US"/>
              </w:rPr>
              <w:t xml:space="preserve"> </w:t>
            </w:r>
            <w:r w:rsidR="00D45383" w:rsidRPr="006545E4">
              <w:rPr>
                <w:rFonts w:ascii="Arial" w:hAnsi="Arial" w:cs="Arial"/>
                <w:b/>
                <w:bCs/>
                <w:sz w:val="20"/>
                <w:szCs w:val="20"/>
                <w:lang w:val="en-US"/>
              </w:rPr>
              <w:t>(I)</w:t>
            </w:r>
          </w:p>
          <w:p w14:paraId="3274FF2A" w14:textId="04ABE90C" w:rsidR="009D422A" w:rsidRPr="006545E4" w:rsidRDefault="009D422A" w:rsidP="00D9288A">
            <w:pPr>
              <w:spacing w:before="120"/>
              <w:rPr>
                <w:rFonts w:ascii="Arial" w:hAnsi="Arial" w:cs="Arial"/>
                <w:sz w:val="20"/>
                <w:szCs w:val="20"/>
              </w:rPr>
            </w:pPr>
            <w:r w:rsidRPr="006545E4">
              <w:rPr>
                <w:rFonts w:ascii="Arial" w:hAnsi="Arial" w:cs="Arial"/>
                <w:sz w:val="20"/>
                <w:szCs w:val="20"/>
                <w:lang w:val="en-US"/>
              </w:rPr>
              <w:t xml:space="preserve">Learners can access </w:t>
            </w:r>
            <w:r w:rsidRPr="006545E4">
              <w:rPr>
                <w:rFonts w:ascii="Arial" w:hAnsi="Arial" w:cs="Arial"/>
                <w:sz w:val="20"/>
                <w:szCs w:val="20"/>
              </w:rPr>
              <w:t>information</w:t>
            </w:r>
            <w:r w:rsidRPr="006545E4">
              <w:rPr>
                <w:rFonts w:ascii="Arial" w:hAnsi="Arial" w:cs="Arial"/>
                <w:sz w:val="20"/>
                <w:szCs w:val="20"/>
                <w:lang w:val="en-US"/>
              </w:rPr>
              <w:t xml:space="preserve"> </w:t>
            </w:r>
            <w:r w:rsidRPr="006545E4">
              <w:rPr>
                <w:rFonts w:ascii="Arial" w:hAnsi="Arial" w:cs="Arial"/>
                <w:sz w:val="20"/>
                <w:szCs w:val="20"/>
              </w:rPr>
              <w:t>on a customer-focused sales technique:</w:t>
            </w:r>
          </w:p>
          <w:p w14:paraId="4D6DB810" w14:textId="77777777" w:rsidR="009D422A" w:rsidRPr="00D9288A" w:rsidRDefault="000C517A" w:rsidP="00D072C3">
            <w:pPr>
              <w:numPr>
                <w:ilvl w:val="0"/>
                <w:numId w:val="47"/>
              </w:numPr>
              <w:spacing w:before="120" w:after="120"/>
              <w:contextualSpacing/>
              <w:rPr>
                <w:rFonts w:ascii="Arial" w:hAnsi="Arial" w:cs="Arial"/>
                <w:color w:val="4B4B4B"/>
                <w:sz w:val="20"/>
                <w:szCs w:val="20"/>
              </w:rPr>
            </w:pPr>
            <w:hyperlink r:id="rId365" w:history="1">
              <w:r w:rsidR="009D422A" w:rsidRPr="00D9288A">
                <w:rPr>
                  <w:rFonts w:ascii="Arial" w:hAnsi="Arial" w:cs="Arial"/>
                  <w:color w:val="4B4B4B"/>
                  <w:sz w:val="20"/>
                  <w:szCs w:val="20"/>
                  <w:u w:val="single"/>
                </w:rPr>
                <w:t>https://remoteworkmate.com/small-business/competitor-focused-strategy/</w:t>
              </w:r>
            </w:hyperlink>
          </w:p>
          <w:p w14:paraId="053B146F" w14:textId="6CAE7D45" w:rsidR="009D422A" w:rsidRPr="006545E4" w:rsidRDefault="000C517A" w:rsidP="00D072C3">
            <w:pPr>
              <w:numPr>
                <w:ilvl w:val="0"/>
                <w:numId w:val="47"/>
              </w:numPr>
              <w:spacing w:before="120"/>
              <w:contextualSpacing/>
              <w:rPr>
                <w:rFonts w:ascii="Arial" w:hAnsi="Arial" w:cs="Arial"/>
                <w:sz w:val="20"/>
                <w:szCs w:val="20"/>
              </w:rPr>
            </w:pPr>
            <w:hyperlink r:id="rId366" w:anchor=":~:text=A%20customer%2Dfocused%20brand%20places,customer%20satisfaction%20at%20all%20times" w:history="1">
              <w:r w:rsidR="009D422A" w:rsidRPr="00D9288A">
                <w:rPr>
                  <w:rFonts w:ascii="Arial" w:hAnsi="Arial" w:cs="Arial"/>
                  <w:color w:val="4B4B4B"/>
                  <w:sz w:val="20"/>
                  <w:szCs w:val="20"/>
                  <w:u w:val="single"/>
                </w:rPr>
                <w:t>https://oroinc.com/orocrm/blog/6-strategies-to-improve-your-customer-focused-approach/#:~:text=A%20customer%2Dfocused%20brand%20places,customer%20satisfaction%20at%20all%20times</w:t>
              </w:r>
            </w:hyperlink>
            <w:r w:rsidR="00D9288A">
              <w:rPr>
                <w:rFonts w:ascii="Arial" w:hAnsi="Arial" w:cs="Arial"/>
                <w:color w:val="4B4B4B"/>
                <w:sz w:val="20"/>
                <w:szCs w:val="20"/>
              </w:rPr>
              <w:t xml:space="preserve"> </w:t>
            </w:r>
            <w:r w:rsidR="00D45383" w:rsidRPr="006545E4">
              <w:rPr>
                <w:rFonts w:ascii="Arial" w:hAnsi="Arial" w:cs="Arial"/>
                <w:b/>
                <w:bCs/>
                <w:sz w:val="20"/>
                <w:szCs w:val="20"/>
                <w:lang w:val="en-US"/>
              </w:rPr>
              <w:t>(I)</w:t>
            </w:r>
          </w:p>
          <w:p w14:paraId="7475A0B2" w14:textId="7A1EE994" w:rsidR="009D422A" w:rsidRPr="006545E4" w:rsidRDefault="009D422A" w:rsidP="000C7E03">
            <w:pPr>
              <w:spacing w:before="120"/>
              <w:rPr>
                <w:rFonts w:ascii="Arial" w:hAnsi="Arial" w:cs="Arial"/>
                <w:sz w:val="20"/>
                <w:szCs w:val="20"/>
              </w:rPr>
            </w:pPr>
            <w:r w:rsidRPr="006545E4">
              <w:rPr>
                <w:rFonts w:ascii="Arial" w:hAnsi="Arial" w:cs="Arial"/>
                <w:sz w:val="20"/>
                <w:szCs w:val="20"/>
                <w:lang w:val="en-US"/>
              </w:rPr>
              <w:t xml:space="preserve">Learners can access </w:t>
            </w:r>
            <w:proofErr w:type="spellStart"/>
            <w:r w:rsidRPr="006545E4">
              <w:rPr>
                <w:rFonts w:ascii="Arial" w:hAnsi="Arial" w:cs="Arial"/>
                <w:sz w:val="20"/>
                <w:szCs w:val="20"/>
                <w:lang w:val="en-US"/>
              </w:rPr>
              <w:t>i</w:t>
            </w:r>
            <w:r w:rsidRPr="006545E4">
              <w:rPr>
                <w:rFonts w:ascii="Arial" w:hAnsi="Arial" w:cs="Arial"/>
                <w:sz w:val="20"/>
                <w:szCs w:val="20"/>
              </w:rPr>
              <w:t>nformation</w:t>
            </w:r>
            <w:proofErr w:type="spellEnd"/>
            <w:r w:rsidRPr="006545E4">
              <w:rPr>
                <w:rFonts w:ascii="Arial" w:hAnsi="Arial" w:cs="Arial"/>
                <w:sz w:val="20"/>
                <w:szCs w:val="20"/>
              </w:rPr>
              <w:t xml:space="preserve"> on a product-focused sales technique:</w:t>
            </w:r>
          </w:p>
          <w:p w14:paraId="5FA2B124" w14:textId="77777777" w:rsidR="009D422A" w:rsidRPr="000C7E03" w:rsidRDefault="000C517A" w:rsidP="00D072C3">
            <w:pPr>
              <w:numPr>
                <w:ilvl w:val="0"/>
                <w:numId w:val="47"/>
              </w:numPr>
              <w:spacing w:before="120" w:after="120"/>
              <w:contextualSpacing/>
              <w:rPr>
                <w:rFonts w:ascii="Arial" w:hAnsi="Arial" w:cs="Arial"/>
                <w:color w:val="4B4B4B"/>
                <w:sz w:val="20"/>
                <w:szCs w:val="20"/>
              </w:rPr>
            </w:pPr>
            <w:hyperlink r:id="rId367" w:history="1">
              <w:r w:rsidR="009D422A" w:rsidRPr="000C7E03">
                <w:rPr>
                  <w:rFonts w:ascii="Arial" w:hAnsi="Arial" w:cs="Arial"/>
                  <w:color w:val="4B4B4B"/>
                  <w:sz w:val="20"/>
                  <w:szCs w:val="20"/>
                  <w:u w:val="single"/>
                </w:rPr>
                <w:t>https://smallbusiness.chron.com/techniques-productbased-sales-approach-65085.html</w:t>
              </w:r>
            </w:hyperlink>
            <w:r w:rsidR="009D422A" w:rsidRPr="000C7E03">
              <w:rPr>
                <w:rFonts w:ascii="Arial" w:hAnsi="Arial" w:cs="Arial"/>
                <w:color w:val="4B4B4B"/>
                <w:sz w:val="20"/>
                <w:szCs w:val="20"/>
              </w:rPr>
              <w:t xml:space="preserve"> </w:t>
            </w:r>
          </w:p>
          <w:p w14:paraId="7F72A23E" w14:textId="0EF3CB2E" w:rsidR="009D422A" w:rsidRPr="006545E4" w:rsidRDefault="000C517A" w:rsidP="00D072C3">
            <w:pPr>
              <w:numPr>
                <w:ilvl w:val="0"/>
                <w:numId w:val="47"/>
              </w:numPr>
              <w:spacing w:before="120"/>
              <w:contextualSpacing/>
              <w:rPr>
                <w:rFonts w:ascii="Arial" w:hAnsi="Arial" w:cs="Arial"/>
                <w:sz w:val="20"/>
                <w:szCs w:val="20"/>
                <w:lang w:val="en-US"/>
              </w:rPr>
            </w:pPr>
            <w:hyperlink r:id="rId368" w:history="1">
              <w:r w:rsidR="009D422A" w:rsidRPr="000C7E03">
                <w:rPr>
                  <w:rFonts w:ascii="Arial" w:hAnsi="Arial" w:cs="Arial"/>
                  <w:color w:val="4B4B4B"/>
                  <w:sz w:val="20"/>
                  <w:szCs w:val="20"/>
                  <w:u w:val="single"/>
                </w:rPr>
                <w:t>https://remoteworkmate.com/small-business/competitor-focused-strategy/</w:t>
              </w:r>
            </w:hyperlink>
            <w:r w:rsidR="009D422A" w:rsidRPr="006545E4">
              <w:rPr>
                <w:rFonts w:ascii="Arial" w:hAnsi="Arial" w:cs="Arial"/>
                <w:sz w:val="20"/>
                <w:szCs w:val="20"/>
              </w:rPr>
              <w:t xml:space="preserve"> </w:t>
            </w:r>
            <w:r w:rsidR="00D45383" w:rsidRPr="006545E4">
              <w:rPr>
                <w:rFonts w:ascii="Arial" w:hAnsi="Arial" w:cs="Arial"/>
                <w:b/>
                <w:bCs/>
                <w:sz w:val="20"/>
                <w:szCs w:val="20"/>
                <w:lang w:val="en-US"/>
              </w:rPr>
              <w:t>(I)</w:t>
            </w:r>
          </w:p>
          <w:p w14:paraId="515D2ACD" w14:textId="376FEF3F" w:rsidR="009D422A" w:rsidRPr="006545E4" w:rsidRDefault="009D422A" w:rsidP="00B3110F">
            <w:pPr>
              <w:spacing w:before="120"/>
              <w:rPr>
                <w:rFonts w:ascii="Arial" w:hAnsi="Arial" w:cs="Arial"/>
                <w:sz w:val="20"/>
                <w:szCs w:val="20"/>
                <w:lang w:val="en-US"/>
              </w:rPr>
            </w:pPr>
            <w:r w:rsidRPr="006545E4">
              <w:rPr>
                <w:rFonts w:ascii="Arial" w:hAnsi="Arial" w:cs="Arial"/>
                <w:sz w:val="20"/>
                <w:szCs w:val="20"/>
                <w:lang w:val="en-US"/>
              </w:rPr>
              <w:t xml:space="preserve">Learners can access </w:t>
            </w:r>
            <w:r w:rsidRPr="006545E4">
              <w:rPr>
                <w:rFonts w:ascii="Arial" w:hAnsi="Arial" w:cs="Arial"/>
                <w:sz w:val="20"/>
                <w:szCs w:val="20"/>
              </w:rPr>
              <w:t>information on competitive strategy:</w:t>
            </w:r>
          </w:p>
          <w:p w14:paraId="7E3FEBB0" w14:textId="48D273AD" w:rsidR="009D422A" w:rsidRPr="006545E4" w:rsidRDefault="000C517A" w:rsidP="000C7E03">
            <w:pPr>
              <w:spacing w:after="120"/>
              <w:ind w:left="360"/>
              <w:rPr>
                <w:rFonts w:ascii="Arial" w:hAnsi="Arial" w:cs="Arial"/>
                <w:sz w:val="20"/>
                <w:szCs w:val="20"/>
              </w:rPr>
            </w:pPr>
            <w:hyperlink r:id="rId369" w:anchor="v=onepage&amp;q=competitor%20focused%20sales%20technique&amp;f=false" w:history="1">
              <w:r w:rsidR="0007794B" w:rsidRPr="008914E5">
                <w:rPr>
                  <w:rFonts w:ascii="Arial" w:hAnsi="Arial" w:cs="Arial"/>
                  <w:color w:val="4B4B4B"/>
                  <w:sz w:val="20"/>
                  <w:szCs w:val="20"/>
                  <w:u w:val="single"/>
                </w:rPr>
                <w:t>https://books.google.co.ke/books...</w:t>
              </w:r>
            </w:hyperlink>
            <w:r w:rsidR="008914E5">
              <w:rPr>
                <w:rFonts w:ascii="Arial" w:hAnsi="Arial" w:cs="Arial"/>
                <w:color w:val="4B4B4B"/>
                <w:sz w:val="20"/>
                <w:szCs w:val="20"/>
              </w:rPr>
              <w:t xml:space="preserve"> </w:t>
            </w:r>
            <w:r w:rsidR="00D45383" w:rsidRPr="006545E4">
              <w:rPr>
                <w:rFonts w:ascii="Arial" w:hAnsi="Arial" w:cs="Arial"/>
                <w:b/>
                <w:bCs/>
                <w:sz w:val="20"/>
                <w:szCs w:val="20"/>
                <w:lang w:val="en-US"/>
              </w:rPr>
              <w:t>(I)</w:t>
            </w:r>
          </w:p>
          <w:p w14:paraId="73325DB8" w14:textId="271EB98A" w:rsidR="009D422A" w:rsidRPr="006545E4" w:rsidRDefault="009D422A" w:rsidP="00C53B8A">
            <w:pPr>
              <w:spacing w:before="120" w:after="120"/>
              <w:rPr>
                <w:rFonts w:ascii="Arial" w:hAnsi="Arial" w:cs="Arial"/>
                <w:sz w:val="20"/>
                <w:szCs w:val="20"/>
                <w:lang w:val="en-US"/>
              </w:rPr>
            </w:pPr>
            <w:r w:rsidRPr="006545E4">
              <w:rPr>
                <w:rFonts w:ascii="Arial" w:hAnsi="Arial" w:cs="Arial"/>
                <w:sz w:val="20"/>
                <w:szCs w:val="20"/>
                <w:lang w:val="en-US"/>
              </w:rPr>
              <w:t>Presentations are peer reviewed by learners and appropriate notes are made following each presentation on each strategy.</w:t>
            </w:r>
            <w:r w:rsidR="00D45383" w:rsidRPr="006545E4">
              <w:rPr>
                <w:rFonts w:ascii="Arial" w:hAnsi="Arial" w:cs="Arial"/>
                <w:b/>
                <w:bCs/>
                <w:sz w:val="20"/>
                <w:szCs w:val="20"/>
                <w:lang w:val="en-US"/>
              </w:rPr>
              <w:t xml:space="preserve"> (F)</w:t>
            </w:r>
          </w:p>
          <w:p w14:paraId="037302DE" w14:textId="2E4E9235" w:rsidR="009D422A" w:rsidRPr="006545E4" w:rsidRDefault="009D422A" w:rsidP="00C53B8A">
            <w:pPr>
              <w:spacing w:before="120" w:after="120"/>
              <w:rPr>
                <w:rFonts w:ascii="Arial" w:hAnsi="Arial" w:cs="Arial"/>
                <w:sz w:val="20"/>
                <w:szCs w:val="20"/>
              </w:rPr>
            </w:pPr>
            <w:r w:rsidRPr="006545E4">
              <w:rPr>
                <w:rFonts w:ascii="Arial" w:hAnsi="Arial" w:cs="Arial"/>
                <w:b/>
                <w:bCs/>
                <w:sz w:val="20"/>
                <w:szCs w:val="20"/>
                <w:lang w:val="en-US"/>
              </w:rPr>
              <w:lastRenderedPageBreak/>
              <w:t xml:space="preserve">Extension </w:t>
            </w:r>
            <w:r w:rsidR="006C7DD6"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C53B8A">
              <w:rPr>
                <w:rFonts w:ascii="Arial" w:hAnsi="Arial" w:cs="Arial"/>
                <w:sz w:val="20"/>
                <w:szCs w:val="20"/>
              </w:rPr>
              <w:t>b</w:t>
            </w:r>
            <w:r w:rsidRPr="006545E4">
              <w:rPr>
                <w:rFonts w:ascii="Arial" w:hAnsi="Arial" w:cs="Arial"/>
                <w:sz w:val="20"/>
                <w:szCs w:val="20"/>
              </w:rPr>
              <w:t xml:space="preserve">riefly discuss </w:t>
            </w:r>
            <w:r w:rsidRPr="006545E4">
              <w:rPr>
                <w:rFonts w:ascii="Arial" w:hAnsi="Arial" w:cs="Arial"/>
                <w:sz w:val="20"/>
                <w:szCs w:val="20"/>
                <w:lang w:val="en-US"/>
              </w:rPr>
              <w:t>‘</w:t>
            </w:r>
            <w:r w:rsidRPr="006545E4">
              <w:rPr>
                <w:rFonts w:ascii="Arial" w:hAnsi="Arial" w:cs="Arial"/>
                <w:sz w:val="20"/>
                <w:szCs w:val="20"/>
              </w:rPr>
              <w:t>ambiguity</w:t>
            </w:r>
            <w:r w:rsidRPr="006545E4">
              <w:rPr>
                <w:rFonts w:ascii="Arial" w:hAnsi="Arial" w:cs="Arial"/>
                <w:sz w:val="20"/>
                <w:szCs w:val="20"/>
                <w:lang w:val="en-US"/>
              </w:rPr>
              <w:t>’</w:t>
            </w:r>
            <w:r w:rsidRPr="006545E4">
              <w:rPr>
                <w:rFonts w:ascii="Arial" w:hAnsi="Arial" w:cs="Arial"/>
                <w:sz w:val="20"/>
                <w:szCs w:val="20"/>
              </w:rPr>
              <w:t xml:space="preserve"> and ask learners whether some people may not mind ambiguity as much as others. Learners consider the effects of ambiguous messages when communicating about a product and what effect that might have on sales and share.</w:t>
            </w:r>
          </w:p>
          <w:p w14:paraId="63CC1F66" w14:textId="1B63E4B9" w:rsidR="009D422A" w:rsidRPr="006545E4" w:rsidRDefault="009D422A" w:rsidP="009D422A">
            <w:pPr>
              <w:rPr>
                <w:rFonts w:ascii="Arial" w:hAnsi="Arial" w:cs="Arial"/>
                <w:sz w:val="20"/>
                <w:szCs w:val="20"/>
              </w:rPr>
            </w:pPr>
            <w:r w:rsidRPr="006545E4">
              <w:rPr>
                <w:rFonts w:ascii="Arial" w:hAnsi="Arial" w:cs="Arial"/>
                <w:sz w:val="20"/>
                <w:szCs w:val="20"/>
              </w:rPr>
              <w:t xml:space="preserve">Share the research conducted by </w:t>
            </w:r>
            <w:r w:rsidRPr="006545E4">
              <w:rPr>
                <w:rFonts w:ascii="Arial" w:hAnsi="Arial" w:cs="Arial"/>
                <w:sz w:val="20"/>
                <w:szCs w:val="20"/>
                <w:lang w:val="en-US"/>
              </w:rPr>
              <w:t>Kardes et al (2007) at</w:t>
            </w:r>
            <w:r w:rsidR="00624A2B">
              <w:rPr>
                <w:rFonts w:ascii="Arial" w:hAnsi="Arial" w:cs="Arial"/>
                <w:sz w:val="20"/>
                <w:szCs w:val="20"/>
                <w:lang w:val="en-US"/>
              </w:rPr>
              <w:t>:</w:t>
            </w:r>
            <w:r w:rsidRPr="006545E4">
              <w:rPr>
                <w:rFonts w:ascii="Arial" w:hAnsi="Arial" w:cs="Arial"/>
                <w:sz w:val="20"/>
                <w:szCs w:val="20"/>
                <w:lang w:val="en-US"/>
              </w:rPr>
              <w:t xml:space="preserve"> </w:t>
            </w:r>
            <w:hyperlink r:id="rId370" w:history="1">
              <w:r w:rsidR="00C53B8A" w:rsidRPr="00C53B8A">
                <w:rPr>
                  <w:rStyle w:val="Hyperlink"/>
                  <w:rFonts w:ascii="Arial" w:hAnsi="Arial" w:cs="Arial"/>
                  <w:color w:val="4B4B4B"/>
                  <w:sz w:val="20"/>
                  <w:szCs w:val="20"/>
                  <w:lang w:val="en-US"/>
                </w:rPr>
                <w:t>www.communicationcache.com/uploads/1/0/8/8/10887248/the_role_of_the_need_for_cognitive_closure_in_the_effectiveness_of_the_disr.....pdf</w:t>
              </w:r>
            </w:hyperlink>
            <w:r w:rsidRPr="00C53B8A">
              <w:rPr>
                <w:rFonts w:ascii="Arial" w:hAnsi="Arial" w:cs="Arial"/>
                <w:color w:val="4B4B4B"/>
                <w:sz w:val="20"/>
                <w:szCs w:val="20"/>
                <w:lang w:val="en-US"/>
              </w:rPr>
              <w:t xml:space="preserve"> </w:t>
            </w:r>
            <w:r w:rsidRPr="006545E4">
              <w:rPr>
                <w:rFonts w:ascii="Arial" w:hAnsi="Arial" w:cs="Arial"/>
                <w:sz w:val="20"/>
                <w:szCs w:val="20"/>
              </w:rPr>
              <w:t xml:space="preserve">on ‘disrupt then reframe’, a type of Interpersonal influence technique and </w:t>
            </w: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sz w:val="20"/>
                <w:szCs w:val="20"/>
              </w:rPr>
              <w:t xml:space="preserve"> </w:t>
            </w:r>
            <w:r w:rsidRPr="006545E4">
              <w:rPr>
                <w:rFonts w:ascii="Arial" w:hAnsi="Arial" w:cs="Arial"/>
                <w:sz w:val="20"/>
                <w:szCs w:val="20"/>
                <w:lang w:val="en-US"/>
              </w:rPr>
              <w:t>record the aim, sample, method, data collection tools, results and conclusions</w:t>
            </w:r>
            <w:r w:rsidRPr="006545E4">
              <w:rPr>
                <w:rFonts w:ascii="Arial" w:hAnsi="Arial" w:cs="Arial"/>
                <w:sz w:val="20"/>
                <w:szCs w:val="20"/>
              </w:rPr>
              <w:t>.</w:t>
            </w:r>
          </w:p>
          <w:p w14:paraId="28DD8631" w14:textId="77777777" w:rsidR="009D422A" w:rsidRPr="006545E4" w:rsidRDefault="009D422A" w:rsidP="00C53B8A">
            <w:pPr>
              <w:spacing w:before="120"/>
              <w:rPr>
                <w:rFonts w:ascii="Arial" w:hAnsi="Arial" w:cs="Arial"/>
                <w:sz w:val="20"/>
                <w:szCs w:val="20"/>
              </w:rPr>
            </w:pPr>
            <w:r w:rsidRPr="006545E4">
              <w:rPr>
                <w:rFonts w:ascii="Arial" w:hAnsi="Arial" w:cs="Arial"/>
                <w:sz w:val="20"/>
                <w:szCs w:val="20"/>
              </w:rPr>
              <w:t>Learners summarise the major findings in their notes and evaluate the study in relation to:</w:t>
            </w:r>
          </w:p>
          <w:p w14:paraId="5571BC1F" w14:textId="77777777" w:rsidR="009D422A" w:rsidRPr="006545E4" w:rsidRDefault="009D422A" w:rsidP="005D6331">
            <w:pPr>
              <w:numPr>
                <w:ilvl w:val="0"/>
                <w:numId w:val="47"/>
              </w:numPr>
              <w:spacing w:after="120"/>
              <w:contextualSpacing/>
              <w:rPr>
                <w:rFonts w:ascii="Arial" w:hAnsi="Arial" w:cs="Arial"/>
                <w:sz w:val="20"/>
                <w:szCs w:val="20"/>
              </w:rPr>
            </w:pPr>
            <w:r w:rsidRPr="006545E4">
              <w:rPr>
                <w:rFonts w:ascii="Arial" w:hAnsi="Arial" w:cs="Arial"/>
                <w:sz w:val="20"/>
                <w:szCs w:val="20"/>
              </w:rPr>
              <w:t>experimental design</w:t>
            </w:r>
          </w:p>
          <w:p w14:paraId="074AE58E" w14:textId="77777777" w:rsidR="009D422A" w:rsidRPr="006545E4" w:rsidRDefault="009D422A" w:rsidP="005D6331">
            <w:pPr>
              <w:numPr>
                <w:ilvl w:val="0"/>
                <w:numId w:val="47"/>
              </w:numPr>
              <w:spacing w:after="120"/>
              <w:contextualSpacing/>
              <w:rPr>
                <w:rFonts w:ascii="Arial" w:hAnsi="Arial" w:cs="Arial"/>
                <w:sz w:val="20"/>
                <w:szCs w:val="20"/>
              </w:rPr>
            </w:pPr>
            <w:r w:rsidRPr="006545E4">
              <w:rPr>
                <w:rFonts w:ascii="Arial" w:hAnsi="Arial" w:cs="Arial"/>
                <w:sz w:val="20"/>
                <w:szCs w:val="20"/>
              </w:rPr>
              <w:t>validity</w:t>
            </w:r>
          </w:p>
          <w:p w14:paraId="5F552877" w14:textId="77777777" w:rsidR="009D422A" w:rsidRPr="006545E4" w:rsidRDefault="009D422A" w:rsidP="005D6331">
            <w:pPr>
              <w:numPr>
                <w:ilvl w:val="0"/>
                <w:numId w:val="47"/>
              </w:numPr>
              <w:contextualSpacing/>
              <w:rPr>
                <w:rFonts w:ascii="Arial" w:hAnsi="Arial" w:cs="Arial"/>
                <w:sz w:val="20"/>
                <w:szCs w:val="20"/>
              </w:rPr>
            </w:pPr>
            <w:r w:rsidRPr="006545E4">
              <w:rPr>
                <w:rFonts w:ascii="Arial" w:hAnsi="Arial" w:cs="Arial"/>
                <w:sz w:val="20"/>
                <w:szCs w:val="20"/>
              </w:rPr>
              <w:t>individual differences.</w:t>
            </w:r>
          </w:p>
          <w:p w14:paraId="13F81AB0" w14:textId="624A5A3B" w:rsidR="009D422A" w:rsidRPr="006545E4" w:rsidRDefault="009D422A" w:rsidP="00E541E2">
            <w:pPr>
              <w:spacing w:before="120" w:after="120"/>
              <w:rPr>
                <w:rFonts w:ascii="Arial" w:hAnsi="Arial" w:cs="Arial"/>
                <w:sz w:val="20"/>
                <w:szCs w:val="20"/>
              </w:rPr>
            </w:pPr>
            <w:r w:rsidRPr="006545E4">
              <w:rPr>
                <w:rFonts w:ascii="Arial" w:hAnsi="Arial" w:cs="Arial"/>
                <w:sz w:val="20"/>
                <w:szCs w:val="20"/>
              </w:rPr>
              <w:t xml:space="preserve">Learners design their own DTR investigation and share with class members. </w:t>
            </w:r>
            <w:r w:rsidRPr="00603991">
              <w:rPr>
                <w:rFonts w:ascii="Arial" w:hAnsi="Arial" w:cs="Arial"/>
                <w:sz w:val="20"/>
                <w:szCs w:val="20"/>
                <w:lang w:val="en-US"/>
              </w:rPr>
              <w:t>L</w:t>
            </w:r>
            <w:r w:rsidRPr="006545E4">
              <w:rPr>
                <w:rFonts w:ascii="Arial" w:hAnsi="Arial" w:cs="Arial"/>
                <w:sz w:val="20"/>
                <w:szCs w:val="20"/>
                <w:lang w:val="en-US"/>
              </w:rPr>
              <w:t xml:space="preserve">earners can access other research </w:t>
            </w:r>
            <w:r w:rsidRPr="006545E4">
              <w:rPr>
                <w:rFonts w:ascii="Arial" w:hAnsi="Arial" w:cs="Arial"/>
                <w:sz w:val="20"/>
                <w:szCs w:val="20"/>
              </w:rPr>
              <w:t>to help generate some ideas</w:t>
            </w:r>
            <w:r w:rsidRPr="006545E4">
              <w:rPr>
                <w:rFonts w:ascii="Arial" w:hAnsi="Arial" w:cs="Arial"/>
                <w:sz w:val="20"/>
                <w:szCs w:val="20"/>
                <w:lang w:val="en-US"/>
              </w:rPr>
              <w:t>, available at</w:t>
            </w:r>
            <w:r w:rsidR="00624A2B">
              <w:rPr>
                <w:rFonts w:ascii="Arial" w:hAnsi="Arial" w:cs="Arial"/>
                <w:sz w:val="20"/>
                <w:szCs w:val="20"/>
                <w:lang w:val="en-US"/>
              </w:rPr>
              <w:t>:</w:t>
            </w:r>
            <w:r w:rsidRPr="006545E4">
              <w:rPr>
                <w:rFonts w:ascii="Arial" w:hAnsi="Arial" w:cs="Arial"/>
                <w:sz w:val="20"/>
                <w:szCs w:val="20"/>
                <w:lang w:val="en-US"/>
              </w:rPr>
              <w:t xml:space="preserve"> </w:t>
            </w:r>
            <w:hyperlink r:id="rId371" w:history="1">
              <w:r w:rsidR="00B221AA" w:rsidRPr="00B5735D">
                <w:rPr>
                  <w:rFonts w:ascii="Arial" w:hAnsi="Arial" w:cs="Arial"/>
                  <w:color w:val="4B4B4B"/>
                  <w:sz w:val="20"/>
                  <w:szCs w:val="20"/>
                  <w:u w:val="single"/>
                  <w:lang w:val="en-US"/>
                </w:rPr>
                <w:t>www.</w:t>
              </w:r>
              <w:r w:rsidRPr="00B5735D">
                <w:rPr>
                  <w:rFonts w:ascii="Arial" w:hAnsi="Arial" w:cs="Arial"/>
                  <w:color w:val="4B4B4B"/>
                  <w:sz w:val="20"/>
                  <w:szCs w:val="20"/>
                  <w:u w:val="single"/>
                  <w:lang w:val="en-US"/>
                </w:rPr>
                <w:t>acrwebsite.org/volumes/v37/acr_v37_15208.pdf</w:t>
              </w:r>
            </w:hyperlink>
            <w:r w:rsidRPr="006545E4">
              <w:rPr>
                <w:rFonts w:ascii="Arial" w:hAnsi="Arial" w:cs="Arial"/>
                <w:sz w:val="20"/>
                <w:szCs w:val="20"/>
                <w:lang w:val="en-US"/>
              </w:rPr>
              <w:t xml:space="preserve">, or example, </w:t>
            </w:r>
            <w:r w:rsidRPr="006545E4">
              <w:rPr>
                <w:rFonts w:ascii="Arial" w:hAnsi="Arial" w:cs="Arial"/>
                <w:sz w:val="20"/>
                <w:szCs w:val="20"/>
              </w:rPr>
              <w:t xml:space="preserve">set up and a bake sale (or equivalent), creating two conditions DTR and a control and compare the sales at the end of the session. </w:t>
            </w:r>
            <w:r w:rsidR="00603991" w:rsidRPr="006545E4">
              <w:rPr>
                <w:rFonts w:ascii="Arial" w:hAnsi="Arial" w:cs="Arial"/>
                <w:b/>
                <w:bCs/>
                <w:sz w:val="20"/>
                <w:szCs w:val="20"/>
                <w:lang w:val="en-US"/>
              </w:rPr>
              <w:t>(I)</w:t>
            </w:r>
          </w:p>
          <w:p w14:paraId="056F560D" w14:textId="77777777" w:rsidR="009D422A" w:rsidRPr="006545E4" w:rsidRDefault="009D422A" w:rsidP="00E541E2">
            <w:pPr>
              <w:spacing w:before="120" w:after="120"/>
              <w:rPr>
                <w:rFonts w:ascii="Arial" w:hAnsi="Arial" w:cs="Arial"/>
                <w:sz w:val="20"/>
                <w:szCs w:val="20"/>
              </w:rPr>
            </w:pPr>
            <w:r w:rsidRPr="006545E4">
              <w:rPr>
                <w:rFonts w:ascii="Arial" w:hAnsi="Arial" w:cs="Arial"/>
                <w:sz w:val="20"/>
                <w:szCs w:val="20"/>
              </w:rPr>
              <w:t>Groups present on ‘Ways to Close a Sale’ (if appropriate – see above).</w:t>
            </w:r>
          </w:p>
          <w:p w14:paraId="1B44F44F" w14:textId="36BE98D4" w:rsidR="009D422A" w:rsidRPr="006545E4" w:rsidRDefault="009D422A" w:rsidP="00E541E2">
            <w:pPr>
              <w:spacing w:before="120" w:after="120"/>
              <w:rPr>
                <w:rFonts w:ascii="Arial" w:hAnsi="Arial" w:cs="Arial"/>
                <w:sz w:val="20"/>
                <w:szCs w:val="20"/>
                <w:lang w:val="en-US"/>
              </w:rPr>
            </w:pPr>
            <w:r w:rsidRPr="006545E4">
              <w:rPr>
                <w:rFonts w:ascii="Arial" w:hAnsi="Arial" w:cs="Arial"/>
                <w:sz w:val="20"/>
                <w:szCs w:val="20"/>
              </w:rPr>
              <w:t>Learners look up</w:t>
            </w:r>
            <w:r w:rsidRPr="006545E4">
              <w:rPr>
                <w:rFonts w:ascii="Arial" w:hAnsi="Arial" w:cs="Arial"/>
                <w:sz w:val="20"/>
                <w:szCs w:val="20"/>
                <w:lang w:val="en-US"/>
              </w:rPr>
              <w:t xml:space="preserve"> Cialdini’s six ways to close a sale at</w:t>
            </w:r>
            <w:r w:rsidR="00624A2B">
              <w:rPr>
                <w:rFonts w:ascii="Arial" w:hAnsi="Arial" w:cs="Arial"/>
                <w:sz w:val="20"/>
                <w:szCs w:val="20"/>
                <w:lang w:val="en-US"/>
              </w:rPr>
              <w:t>:</w:t>
            </w:r>
            <w:r w:rsidRPr="006545E4">
              <w:rPr>
                <w:rFonts w:ascii="Arial" w:hAnsi="Arial" w:cs="Arial"/>
                <w:sz w:val="20"/>
                <w:szCs w:val="20"/>
                <w:lang w:val="en-US"/>
              </w:rPr>
              <w:t xml:space="preserve"> </w:t>
            </w:r>
            <w:hyperlink r:id="rId372" w:history="1">
              <w:r w:rsidRPr="00B5735D">
                <w:rPr>
                  <w:rFonts w:ascii="Arial" w:hAnsi="Arial" w:cs="Arial"/>
                  <w:color w:val="4B4B4B"/>
                  <w:sz w:val="20"/>
                  <w:szCs w:val="20"/>
                  <w:u w:val="single"/>
                  <w:lang w:val="en-US"/>
                </w:rPr>
                <w:t>https://worldofwork.io/2019/07/cialdinis-6-principles-of-persuasion/</w:t>
              </w:r>
            </w:hyperlink>
            <w:r w:rsidRPr="006545E4">
              <w:rPr>
                <w:rFonts w:ascii="Arial" w:hAnsi="Arial" w:cs="Arial"/>
                <w:sz w:val="20"/>
                <w:szCs w:val="20"/>
                <w:lang w:val="en-US"/>
              </w:rPr>
              <w:t xml:space="preserve"> </w:t>
            </w:r>
            <w:r w:rsidRPr="006545E4">
              <w:rPr>
                <w:rFonts w:ascii="Arial" w:hAnsi="Arial" w:cs="Arial"/>
                <w:sz w:val="20"/>
                <w:szCs w:val="20"/>
              </w:rPr>
              <w:t xml:space="preserve">and prepare an essay entitled, ‘The most effective strategies for closing a sale are …’ They should evaluate the various strategies they include and draw </w:t>
            </w:r>
            <w:r w:rsidR="00AF1308" w:rsidRPr="006545E4">
              <w:rPr>
                <w:rFonts w:ascii="Arial" w:hAnsi="Arial" w:cs="Arial"/>
                <w:sz w:val="20"/>
                <w:szCs w:val="20"/>
              </w:rPr>
              <w:t>a conclusion</w:t>
            </w:r>
            <w:r w:rsidRPr="006545E4">
              <w:rPr>
                <w:rFonts w:ascii="Arial" w:hAnsi="Arial" w:cs="Arial"/>
                <w:sz w:val="20"/>
                <w:szCs w:val="20"/>
              </w:rPr>
              <w:t xml:space="preserve">. Various websites to support learners with their research </w:t>
            </w:r>
            <w:r w:rsidRPr="006545E4">
              <w:rPr>
                <w:rFonts w:ascii="Arial" w:hAnsi="Arial" w:cs="Arial"/>
                <w:sz w:val="20"/>
                <w:szCs w:val="20"/>
                <w:lang w:val="en-US"/>
              </w:rPr>
              <w:t>can be accessed</w:t>
            </w:r>
            <w:r w:rsidR="00624A2B">
              <w:rPr>
                <w:rFonts w:ascii="Arial" w:hAnsi="Arial" w:cs="Arial"/>
                <w:sz w:val="20"/>
                <w:szCs w:val="20"/>
                <w:lang w:val="en-US"/>
              </w:rPr>
              <w:t xml:space="preserve"> at:</w:t>
            </w:r>
            <w:r w:rsidRPr="006545E4">
              <w:rPr>
                <w:rFonts w:ascii="Arial" w:hAnsi="Arial" w:cs="Arial"/>
                <w:sz w:val="20"/>
                <w:szCs w:val="20"/>
                <w:lang w:val="en-US"/>
              </w:rPr>
              <w:t xml:space="preserve"> </w:t>
            </w:r>
            <w:hyperlink r:id="rId373" w:history="1">
              <w:r w:rsidR="00B221AA" w:rsidRPr="00B5735D">
                <w:rPr>
                  <w:rFonts w:ascii="Arial" w:hAnsi="Arial" w:cs="Arial"/>
                  <w:color w:val="4B4B4B"/>
                  <w:sz w:val="20"/>
                  <w:szCs w:val="20"/>
                  <w:u w:val="single"/>
                </w:rPr>
                <w:t>www.</w:t>
              </w:r>
              <w:r w:rsidRPr="00B5735D">
                <w:rPr>
                  <w:rFonts w:ascii="Arial" w:hAnsi="Arial" w:cs="Arial"/>
                  <w:color w:val="4B4B4B"/>
                  <w:sz w:val="20"/>
                  <w:szCs w:val="20"/>
                  <w:u w:val="single"/>
                </w:rPr>
                <w:t>wikihow.com/Close-a-Sale</w:t>
              </w:r>
            </w:hyperlink>
            <w:r w:rsidRPr="006545E4">
              <w:rPr>
                <w:rFonts w:ascii="Arial" w:hAnsi="Arial" w:cs="Arial"/>
                <w:sz w:val="20"/>
                <w:szCs w:val="20"/>
                <w:lang w:val="en-US"/>
              </w:rPr>
              <w:t xml:space="preserve"> </w:t>
            </w:r>
            <w:r w:rsidR="00603991" w:rsidRPr="006545E4">
              <w:rPr>
                <w:rFonts w:ascii="Arial" w:hAnsi="Arial" w:cs="Arial"/>
                <w:b/>
                <w:sz w:val="20"/>
                <w:szCs w:val="20"/>
                <w:lang w:val="en-US"/>
              </w:rPr>
              <w:t>(I)</w:t>
            </w:r>
          </w:p>
          <w:p w14:paraId="79954E68" w14:textId="2B4BF1F6" w:rsidR="009D422A" w:rsidRPr="006545E4" w:rsidRDefault="009D422A" w:rsidP="00E541E2">
            <w:pPr>
              <w:spacing w:before="120" w:after="120"/>
              <w:rPr>
                <w:rFonts w:ascii="Arial" w:hAnsi="Arial" w:cs="Arial"/>
                <w:sz w:val="20"/>
                <w:szCs w:val="20"/>
                <w:lang w:val="en-US"/>
              </w:rPr>
            </w:pPr>
            <w:r w:rsidRPr="006545E4">
              <w:rPr>
                <w:rFonts w:ascii="Arial" w:hAnsi="Arial" w:cs="Arial"/>
                <w:color w:val="000000" w:themeColor="text1"/>
                <w:sz w:val="20"/>
                <w:szCs w:val="20"/>
                <w:lang w:val="en-US"/>
              </w:rPr>
              <w:t>Using question and answer, ensure learners can effectively describe and explain how to apply each strategy; recognise and relate findings to cultural differences; be able to argue what could be considered d</w:t>
            </w:r>
            <w:r w:rsidRPr="006545E4">
              <w:rPr>
                <w:rFonts w:ascii="Arial" w:hAnsi="Arial" w:cs="Arial"/>
                <w:sz w:val="20"/>
                <w:szCs w:val="20"/>
              </w:rPr>
              <w:t>eterminis</w:t>
            </w:r>
            <w:r w:rsidRPr="006545E4">
              <w:rPr>
                <w:rFonts w:ascii="Arial" w:hAnsi="Arial" w:cs="Arial"/>
                <w:sz w:val="20"/>
                <w:szCs w:val="20"/>
                <w:lang w:val="en-US"/>
              </w:rPr>
              <w:t xml:space="preserve">tic </w:t>
            </w:r>
            <w:r w:rsidRPr="006545E4">
              <w:rPr>
                <w:rFonts w:ascii="Arial" w:hAnsi="Arial" w:cs="Arial"/>
                <w:sz w:val="20"/>
                <w:szCs w:val="20"/>
              </w:rPr>
              <w:t xml:space="preserve">versus </w:t>
            </w:r>
            <w:r w:rsidRPr="006545E4">
              <w:rPr>
                <w:rFonts w:ascii="Arial" w:hAnsi="Arial" w:cs="Arial"/>
                <w:sz w:val="20"/>
                <w:szCs w:val="20"/>
                <w:lang w:val="en-US"/>
              </w:rPr>
              <w:t xml:space="preserve">individual exercising </w:t>
            </w:r>
            <w:r w:rsidRPr="006545E4">
              <w:rPr>
                <w:rFonts w:ascii="Arial" w:hAnsi="Arial" w:cs="Arial"/>
                <w:sz w:val="20"/>
                <w:szCs w:val="20"/>
              </w:rPr>
              <w:t>free-will</w:t>
            </w:r>
            <w:r w:rsidRPr="006545E4">
              <w:rPr>
                <w:rFonts w:ascii="Arial" w:hAnsi="Arial" w:cs="Arial"/>
                <w:sz w:val="20"/>
                <w:szCs w:val="20"/>
                <w:lang w:val="en-US"/>
              </w:rPr>
              <w:t xml:space="preserve">; which research adopts an </w:t>
            </w:r>
            <w:proofErr w:type="spellStart"/>
            <w:r w:rsidRPr="006545E4">
              <w:rPr>
                <w:rFonts w:ascii="Arial" w:hAnsi="Arial" w:cs="Arial"/>
                <w:sz w:val="20"/>
                <w:szCs w:val="20"/>
                <w:lang w:val="en-US"/>
              </w:rPr>
              <w:t>i</w:t>
            </w:r>
            <w:r w:rsidRPr="006545E4">
              <w:rPr>
                <w:rFonts w:ascii="Arial" w:hAnsi="Arial" w:cs="Arial"/>
                <w:sz w:val="20"/>
                <w:szCs w:val="20"/>
              </w:rPr>
              <w:t>diographic</w:t>
            </w:r>
            <w:proofErr w:type="spellEnd"/>
            <w:r w:rsidRPr="006545E4">
              <w:rPr>
                <w:rFonts w:ascii="Arial" w:hAnsi="Arial" w:cs="Arial"/>
                <w:sz w:val="20"/>
                <w:szCs w:val="20"/>
              </w:rPr>
              <w:t xml:space="preserve"> versus nomothetic</w:t>
            </w:r>
            <w:r w:rsidRPr="006545E4">
              <w:rPr>
                <w:rFonts w:ascii="Arial" w:hAnsi="Arial" w:cs="Arial"/>
                <w:sz w:val="20"/>
                <w:szCs w:val="20"/>
                <w:lang w:val="en-US"/>
              </w:rPr>
              <w:t xml:space="preserve"> approach and the advantages and disadvantages of </w:t>
            </w:r>
            <w:r w:rsidRPr="006545E4">
              <w:rPr>
                <w:rFonts w:ascii="Arial" w:hAnsi="Arial" w:cs="Arial"/>
                <w:sz w:val="20"/>
                <w:szCs w:val="20"/>
              </w:rPr>
              <w:t xml:space="preserve">field experiments. </w:t>
            </w:r>
            <w:r w:rsidR="00603991" w:rsidRPr="006545E4">
              <w:rPr>
                <w:rFonts w:ascii="Arial" w:hAnsi="Arial" w:cs="Arial"/>
                <w:b/>
                <w:bCs/>
                <w:color w:val="000000" w:themeColor="text1"/>
                <w:sz w:val="20"/>
                <w:szCs w:val="20"/>
                <w:lang w:val="en-US"/>
              </w:rPr>
              <w:t>(F)</w:t>
            </w:r>
          </w:p>
          <w:p w14:paraId="145801BF" w14:textId="31639226" w:rsidR="009D422A" w:rsidRPr="006545E4" w:rsidRDefault="00567181" w:rsidP="00E541E2">
            <w:pPr>
              <w:spacing w:before="120" w:after="120"/>
              <w:rPr>
                <w:rFonts w:ascii="Arial" w:hAnsi="Arial" w:cs="Arial"/>
                <w:sz w:val="20"/>
                <w:szCs w:val="20"/>
                <w:lang w:val="en-US"/>
              </w:rPr>
            </w:pPr>
            <w:r>
              <w:rPr>
                <w:rFonts w:ascii="Arial" w:hAnsi="Arial" w:cs="Arial"/>
                <w:sz w:val="20"/>
                <w:szCs w:val="20"/>
                <w:lang w:val="en-US"/>
              </w:rPr>
              <w:t>L</w:t>
            </w:r>
            <w:r w:rsidR="009D422A" w:rsidRPr="006545E4">
              <w:rPr>
                <w:rFonts w:ascii="Arial" w:hAnsi="Arial" w:cs="Arial"/>
                <w:sz w:val="20"/>
                <w:szCs w:val="20"/>
              </w:rPr>
              <w:t>earners create ten questions of increasing difficulty or complexity (based on the subject matter in this section) and ask for volunteers to play</w:t>
            </w:r>
            <w:r w:rsidR="009D422A" w:rsidRPr="006545E4">
              <w:rPr>
                <w:rFonts w:ascii="Arial" w:hAnsi="Arial" w:cs="Arial"/>
                <w:sz w:val="20"/>
                <w:szCs w:val="20"/>
                <w:lang w:val="en-US"/>
              </w:rPr>
              <w:t xml:space="preserve"> or compete as appropriate. </w:t>
            </w:r>
            <w:r w:rsidR="00603991" w:rsidRPr="006545E4">
              <w:rPr>
                <w:rFonts w:ascii="Arial" w:hAnsi="Arial" w:cs="Arial"/>
                <w:b/>
                <w:bCs/>
                <w:color w:val="000000" w:themeColor="text1"/>
                <w:sz w:val="20"/>
                <w:szCs w:val="20"/>
                <w:lang w:val="en-US"/>
              </w:rPr>
              <w:t>(F)</w:t>
            </w:r>
          </w:p>
          <w:p w14:paraId="4E2C6C32" w14:textId="5AEED8B9" w:rsidR="009D422A" w:rsidRPr="006545E4" w:rsidRDefault="009D422A" w:rsidP="00B5735D">
            <w:pPr>
              <w:spacing w:before="120"/>
              <w:rPr>
                <w:rFonts w:ascii="Arial" w:hAnsi="Arial" w:cs="Arial"/>
                <w:sz w:val="20"/>
                <w:szCs w:val="20"/>
              </w:rPr>
            </w:pPr>
            <w:r w:rsidRPr="006545E4">
              <w:rPr>
                <w:rFonts w:ascii="Arial" w:hAnsi="Arial" w:cs="Arial"/>
                <w:sz w:val="20"/>
                <w:szCs w:val="20"/>
              </w:rPr>
              <w:t>Learners can use past papers to assess their understanding of this concept.</w:t>
            </w:r>
            <w:r w:rsidR="00603991" w:rsidRPr="006545E4">
              <w:rPr>
                <w:rFonts w:ascii="Arial" w:hAnsi="Arial" w:cs="Arial"/>
                <w:b/>
                <w:bCs/>
                <w:color w:val="000000" w:themeColor="text1"/>
                <w:sz w:val="20"/>
                <w:szCs w:val="20"/>
                <w:lang w:val="en-US"/>
              </w:rPr>
              <w:t xml:space="preserve"> (F)</w:t>
            </w:r>
          </w:p>
        </w:tc>
      </w:tr>
      <w:tr w:rsidR="009D422A" w:rsidRPr="009D422A" w14:paraId="5BE13E87"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13641024" w14:textId="614DC1AB" w:rsidR="009D422A" w:rsidRPr="00A01A92" w:rsidRDefault="009D422A" w:rsidP="00610EBC">
            <w:pPr>
              <w:rPr>
                <w:rFonts w:ascii="Arial" w:hAnsi="Arial" w:cs="Arial"/>
                <w:sz w:val="20"/>
                <w:szCs w:val="20"/>
                <w:lang w:val="en-US"/>
              </w:rPr>
            </w:pPr>
            <w:r w:rsidRPr="00A01A92">
              <w:rPr>
                <w:rFonts w:ascii="Arial" w:hAnsi="Arial" w:cs="Arial"/>
                <w:sz w:val="20"/>
                <w:szCs w:val="20"/>
                <w:lang w:val="en-US"/>
              </w:rPr>
              <w:lastRenderedPageBreak/>
              <w:t>2.4</w:t>
            </w:r>
            <w:r w:rsidR="00F92A2B" w:rsidRPr="00A01A92">
              <w:rPr>
                <w:rFonts w:ascii="Arial" w:hAnsi="Arial" w:cs="Arial"/>
                <w:sz w:val="20"/>
                <w:szCs w:val="20"/>
                <w:lang w:val="en-US"/>
              </w:rPr>
              <w:t xml:space="preserve"> </w:t>
            </w:r>
            <w:r w:rsidRPr="00A01A92">
              <w:rPr>
                <w:rFonts w:ascii="Arial" w:hAnsi="Arial" w:cs="Arial"/>
                <w:sz w:val="20"/>
                <w:szCs w:val="20"/>
                <w:lang w:val="en-US"/>
              </w:rPr>
              <w:t xml:space="preserve">The </w:t>
            </w:r>
            <w:r w:rsidR="00443822">
              <w:rPr>
                <w:rFonts w:ascii="Arial" w:hAnsi="Arial" w:cs="Arial"/>
                <w:sz w:val="20"/>
                <w:szCs w:val="20"/>
                <w:lang w:val="en-US"/>
              </w:rPr>
              <w:t>p</w:t>
            </w:r>
            <w:r w:rsidRPr="00A01A92">
              <w:rPr>
                <w:rFonts w:ascii="Arial" w:hAnsi="Arial" w:cs="Arial"/>
                <w:sz w:val="20"/>
                <w:szCs w:val="20"/>
                <w:lang w:val="en-US"/>
              </w:rPr>
              <w:t>roduct</w:t>
            </w:r>
          </w:p>
          <w:p w14:paraId="3CDFE72E" w14:textId="5763A542" w:rsidR="00603991" w:rsidRPr="0015726D" w:rsidRDefault="00603991" w:rsidP="00610EBC">
            <w:pPr>
              <w:spacing w:before="120"/>
              <w:rPr>
                <w:rFonts w:ascii="Arial" w:hAnsi="Arial" w:cs="Arial"/>
                <w:b/>
                <w:sz w:val="20"/>
                <w:szCs w:val="20"/>
              </w:rPr>
            </w:pPr>
            <w:r>
              <w:rPr>
                <w:rFonts w:ascii="Arial" w:hAnsi="Arial" w:cs="Arial"/>
                <w:sz w:val="20"/>
                <w:szCs w:val="20"/>
                <w:lang w:val="en-US"/>
              </w:rPr>
              <w:t>2.4.</w:t>
            </w:r>
            <w:r w:rsidR="00443822">
              <w:rPr>
                <w:rFonts w:ascii="Arial" w:hAnsi="Arial" w:cs="Arial"/>
                <w:sz w:val="20"/>
                <w:szCs w:val="20"/>
                <w:lang w:val="en-US"/>
              </w:rPr>
              <w:t>3</w:t>
            </w:r>
            <w:r>
              <w:rPr>
                <w:rFonts w:ascii="Arial" w:hAnsi="Arial" w:cs="Arial"/>
                <w:sz w:val="20"/>
                <w:szCs w:val="20"/>
                <w:lang w:val="en-US"/>
              </w:rPr>
              <w:t xml:space="preserve"> </w:t>
            </w:r>
            <w:r w:rsidR="009D422A" w:rsidRPr="009D422A">
              <w:rPr>
                <w:rFonts w:ascii="Arial" w:hAnsi="Arial" w:cs="Arial"/>
                <w:sz w:val="20"/>
                <w:szCs w:val="20"/>
                <w:lang w:val="en-US"/>
              </w:rPr>
              <w:t xml:space="preserve">Buying the </w:t>
            </w:r>
            <w:r w:rsidR="00443822">
              <w:rPr>
                <w:rFonts w:ascii="Arial" w:hAnsi="Arial" w:cs="Arial"/>
                <w:sz w:val="20"/>
                <w:szCs w:val="20"/>
                <w:lang w:val="en-US"/>
              </w:rPr>
              <w:t>p</w:t>
            </w:r>
            <w:r w:rsidR="009D422A" w:rsidRPr="009D422A">
              <w:rPr>
                <w:rFonts w:ascii="Arial" w:hAnsi="Arial" w:cs="Arial"/>
                <w:sz w:val="20"/>
                <w:szCs w:val="20"/>
                <w:lang w:val="en-US"/>
              </w:rPr>
              <w:t>roduct</w:t>
            </w:r>
          </w:p>
          <w:p w14:paraId="05337BFC" w14:textId="74B49BFC" w:rsidR="00603991" w:rsidRPr="009D422A" w:rsidRDefault="00603991" w:rsidP="00610EBC">
            <w:pPr>
              <w:spacing w:before="120"/>
              <w:rPr>
                <w:rFonts w:ascii="Arial" w:hAnsi="Arial" w:cs="Arial"/>
                <w:b/>
                <w:color w:val="E21951"/>
                <w:sz w:val="20"/>
                <w:szCs w:val="20"/>
                <w:lang w:val="en-US"/>
              </w:rPr>
            </w:pPr>
            <w:r w:rsidRPr="009D422A">
              <w:rPr>
                <w:rFonts w:ascii="Arial" w:hAnsi="Arial" w:cs="Arial"/>
                <w:b/>
                <w:color w:val="E21951"/>
                <w:sz w:val="20"/>
                <w:szCs w:val="20"/>
              </w:rPr>
              <w:t>KC</w:t>
            </w:r>
            <w:r w:rsidRPr="009D422A">
              <w:rPr>
                <w:rFonts w:ascii="Arial" w:hAnsi="Arial" w:cs="Arial"/>
                <w:b/>
                <w:color w:val="E21951"/>
                <w:sz w:val="20"/>
                <w:szCs w:val="20"/>
                <w:lang w:val="en-US"/>
              </w:rPr>
              <w:t>3</w:t>
            </w:r>
          </w:p>
          <w:p w14:paraId="285DB001" w14:textId="58581BBB" w:rsidR="009D422A" w:rsidRPr="009D422A" w:rsidRDefault="00603991" w:rsidP="00610EBC">
            <w:pPr>
              <w:spacing w:before="120"/>
              <w:rPr>
                <w:rFonts w:ascii="Arial" w:hAnsi="Arial" w:cs="Arial"/>
                <w:sz w:val="20"/>
                <w:szCs w:val="20"/>
              </w:rPr>
            </w:pPr>
            <w:r w:rsidRPr="009D422A">
              <w:rPr>
                <w:rFonts w:ascii="Arial" w:hAnsi="Arial" w:cs="Arial"/>
                <w:b/>
                <w:color w:val="E21951"/>
                <w:sz w:val="20"/>
                <w:szCs w:val="20"/>
              </w:rPr>
              <w:lastRenderedPageBreak/>
              <w:t>KC5</w:t>
            </w:r>
          </w:p>
        </w:tc>
        <w:tc>
          <w:tcPr>
            <w:tcW w:w="2268" w:type="dxa"/>
            <w:tcBorders>
              <w:top w:val="single" w:sz="4" w:space="0" w:color="E21951"/>
              <w:left w:val="single" w:sz="4" w:space="0" w:color="E21951"/>
              <w:bottom w:val="single" w:sz="4" w:space="0" w:color="E21951"/>
              <w:right w:val="single" w:sz="4" w:space="0" w:color="E21951"/>
            </w:tcBorders>
          </w:tcPr>
          <w:p w14:paraId="2D35D2D5" w14:textId="77777777" w:rsidR="009D422A" w:rsidRPr="009D422A" w:rsidRDefault="009D422A" w:rsidP="009D422A">
            <w:pPr>
              <w:spacing w:before="100" w:beforeAutospacing="1" w:after="100" w:afterAutospacing="1"/>
              <w:rPr>
                <w:rFonts w:ascii="Arial" w:hAnsi="Arial" w:cs="Arial"/>
                <w:sz w:val="20"/>
                <w:szCs w:val="20"/>
                <w:lang w:val="en-US"/>
              </w:rPr>
            </w:pPr>
            <w:r w:rsidRPr="009D422A">
              <w:rPr>
                <w:rFonts w:ascii="Arial" w:hAnsi="Arial" w:cs="Arial"/>
                <w:sz w:val="20"/>
                <w:szCs w:val="20"/>
                <w:lang w:val="en-US"/>
              </w:rPr>
              <w:lastRenderedPageBreak/>
              <w:t xml:space="preserve">Learners can describe, explain and evaluate the decisions regarding whether to </w:t>
            </w:r>
            <w:r w:rsidRPr="009D422A">
              <w:rPr>
                <w:rFonts w:ascii="Arial" w:hAnsi="Arial" w:cs="Arial"/>
                <w:sz w:val="20"/>
                <w:szCs w:val="20"/>
                <w:lang w:val="en-US"/>
              </w:rPr>
              <w:lastRenderedPageBreak/>
              <w:t>purchase and the research support.</w:t>
            </w:r>
          </w:p>
        </w:tc>
        <w:tc>
          <w:tcPr>
            <w:tcW w:w="10200" w:type="dxa"/>
            <w:tcBorders>
              <w:top w:val="single" w:sz="4" w:space="0" w:color="E21951"/>
              <w:left w:val="single" w:sz="4" w:space="0" w:color="E21951"/>
              <w:bottom w:val="single" w:sz="4" w:space="0" w:color="E21951"/>
              <w:right w:val="single" w:sz="4" w:space="0" w:color="E21951"/>
            </w:tcBorders>
          </w:tcPr>
          <w:p w14:paraId="04E60AC3" w14:textId="0C88A0A5" w:rsidR="009D422A" w:rsidRPr="00B0632A" w:rsidRDefault="009D422A" w:rsidP="0015726D">
            <w:pPr>
              <w:spacing w:after="120"/>
              <w:rPr>
                <w:rFonts w:ascii="Arial" w:hAnsi="Arial" w:cs="Arial"/>
                <w:sz w:val="20"/>
                <w:szCs w:val="20"/>
                <w:lang w:val="en-US"/>
              </w:rPr>
            </w:pPr>
            <w:r w:rsidRPr="00B0632A">
              <w:rPr>
                <w:rFonts w:ascii="Arial" w:hAnsi="Arial" w:cs="Arial"/>
                <w:sz w:val="20"/>
                <w:szCs w:val="20"/>
                <w:lang w:val="en-US"/>
              </w:rPr>
              <w:lastRenderedPageBreak/>
              <w:t>Display an image available at</w:t>
            </w:r>
            <w:r w:rsidR="00624A2B">
              <w:rPr>
                <w:rFonts w:ascii="Arial" w:hAnsi="Arial" w:cs="Arial"/>
                <w:sz w:val="20"/>
                <w:szCs w:val="20"/>
                <w:lang w:val="en-US"/>
              </w:rPr>
              <w:t>:</w:t>
            </w:r>
            <w:r w:rsidRPr="00B0632A">
              <w:rPr>
                <w:rFonts w:ascii="Arial" w:hAnsi="Arial" w:cs="Arial"/>
                <w:sz w:val="20"/>
                <w:szCs w:val="20"/>
                <w:lang w:val="en-US"/>
              </w:rPr>
              <w:t xml:space="preserve"> </w:t>
            </w:r>
            <w:hyperlink r:id="rId374" w:history="1">
              <w:r w:rsidRPr="0015726D">
                <w:rPr>
                  <w:rFonts w:ascii="Arial" w:hAnsi="Arial" w:cs="Arial"/>
                  <w:color w:val="4B4B4B"/>
                  <w:sz w:val="20"/>
                  <w:szCs w:val="20"/>
                  <w:u w:val="single"/>
                  <w:lang w:val="en-US"/>
                </w:rPr>
                <w:t>https://neostrom.in/ekb-model/</w:t>
              </w:r>
            </w:hyperlink>
            <w:r w:rsidRPr="00B0632A">
              <w:rPr>
                <w:rFonts w:ascii="Arial" w:hAnsi="Arial" w:cs="Arial"/>
                <w:sz w:val="20"/>
                <w:szCs w:val="20"/>
                <w:lang w:val="en-US"/>
              </w:rPr>
              <w:t xml:space="preserve"> of </w:t>
            </w:r>
            <w:r w:rsidRPr="00B0632A">
              <w:rPr>
                <w:rFonts w:ascii="Arial" w:hAnsi="Arial" w:cs="Arial"/>
                <w:sz w:val="20"/>
                <w:szCs w:val="20"/>
              </w:rPr>
              <w:t>the Engel Kollat Blackwell model of buyer decision-making</w:t>
            </w:r>
            <w:r w:rsidRPr="00B0632A">
              <w:rPr>
                <w:rFonts w:ascii="Arial" w:hAnsi="Arial" w:cs="Arial"/>
                <w:sz w:val="20"/>
                <w:szCs w:val="20"/>
                <w:lang w:val="en-US"/>
              </w:rPr>
              <w:t xml:space="preserve"> and </w:t>
            </w:r>
            <w:r w:rsidR="003272FD">
              <w:rPr>
                <w:rFonts w:ascii="Arial" w:hAnsi="Arial" w:cs="Arial"/>
                <w:sz w:val="20"/>
                <w:szCs w:val="20"/>
                <w:lang w:val="en-US"/>
              </w:rPr>
              <w:t xml:space="preserve">ask </w:t>
            </w:r>
            <w:r w:rsidRPr="00B0632A">
              <w:rPr>
                <w:rFonts w:ascii="Arial" w:hAnsi="Arial" w:cs="Arial"/>
                <w:sz w:val="20"/>
                <w:szCs w:val="20"/>
                <w:lang w:val="en-US"/>
              </w:rPr>
              <w:t xml:space="preserve">learners </w:t>
            </w:r>
            <w:r w:rsidR="003272FD">
              <w:rPr>
                <w:rFonts w:ascii="Arial" w:hAnsi="Arial" w:cs="Arial"/>
                <w:sz w:val="20"/>
                <w:szCs w:val="20"/>
                <w:lang w:val="en-US"/>
              </w:rPr>
              <w:t xml:space="preserve">to </w:t>
            </w:r>
            <w:r w:rsidRPr="00B0632A">
              <w:rPr>
                <w:rFonts w:ascii="Arial" w:hAnsi="Arial" w:cs="Arial"/>
                <w:sz w:val="20"/>
                <w:szCs w:val="20"/>
                <w:lang w:val="en-US"/>
              </w:rPr>
              <w:t>comment and discuss.</w:t>
            </w:r>
          </w:p>
          <w:p w14:paraId="517AA3A1" w14:textId="2E5ED38A" w:rsidR="009D422A" w:rsidRDefault="00647C22" w:rsidP="0015726D">
            <w:pPr>
              <w:spacing w:before="120" w:after="120"/>
              <w:rPr>
                <w:rFonts w:ascii="Arial" w:hAnsi="Arial" w:cs="Arial"/>
                <w:b/>
                <w:sz w:val="20"/>
                <w:szCs w:val="20"/>
                <w:lang w:val="en-US"/>
              </w:rPr>
            </w:pPr>
            <w:r>
              <w:rPr>
                <w:rFonts w:ascii="Arial" w:hAnsi="Arial" w:cs="Arial"/>
                <w:sz w:val="20"/>
                <w:szCs w:val="20"/>
                <w:lang w:val="en-US"/>
              </w:rPr>
              <w:t>L</w:t>
            </w:r>
            <w:r w:rsidR="009D422A" w:rsidRPr="00B0632A">
              <w:rPr>
                <w:rFonts w:ascii="Arial" w:hAnsi="Arial" w:cs="Arial"/>
                <w:sz w:val="20"/>
                <w:szCs w:val="20"/>
                <w:lang w:val="en-US"/>
              </w:rPr>
              <w:t xml:space="preserve">earners access information on the </w:t>
            </w:r>
            <w:r w:rsidR="005947D5">
              <w:rPr>
                <w:rFonts w:ascii="Arial" w:hAnsi="Arial" w:cs="Arial"/>
                <w:sz w:val="20"/>
                <w:szCs w:val="20"/>
                <w:lang w:val="en-US"/>
              </w:rPr>
              <w:t>five</w:t>
            </w:r>
            <w:r w:rsidR="009D422A" w:rsidRPr="00B0632A">
              <w:rPr>
                <w:rFonts w:ascii="Arial" w:hAnsi="Arial" w:cs="Arial"/>
                <w:sz w:val="20"/>
                <w:szCs w:val="20"/>
                <w:lang w:val="en-US"/>
              </w:rPr>
              <w:t xml:space="preserve"> stages of the model for note taking purposes so they can de</w:t>
            </w:r>
            <w:r w:rsidR="009D422A" w:rsidRPr="00B0632A">
              <w:rPr>
                <w:rFonts w:ascii="Arial" w:hAnsi="Arial" w:cs="Arial"/>
                <w:color w:val="000000" w:themeColor="text1"/>
                <w:sz w:val="20"/>
                <w:szCs w:val="20"/>
                <w:lang w:val="en-US"/>
              </w:rPr>
              <w:t>scribe and explain each stage in turn using</w:t>
            </w:r>
            <w:r w:rsidR="00624A2B">
              <w:rPr>
                <w:rFonts w:ascii="Arial" w:hAnsi="Arial" w:cs="Arial"/>
                <w:color w:val="000000" w:themeColor="text1"/>
                <w:sz w:val="20"/>
                <w:szCs w:val="20"/>
                <w:lang w:val="en-US"/>
              </w:rPr>
              <w:t>:</w:t>
            </w:r>
            <w:r w:rsidR="009D422A" w:rsidRPr="00B0632A">
              <w:rPr>
                <w:rFonts w:ascii="Arial" w:hAnsi="Arial" w:cs="Arial"/>
                <w:color w:val="000000" w:themeColor="text1"/>
                <w:sz w:val="20"/>
                <w:szCs w:val="20"/>
                <w:lang w:val="en-US"/>
              </w:rPr>
              <w:t xml:space="preserve"> </w:t>
            </w:r>
            <w:hyperlink r:id="rId375" w:history="1">
              <w:r w:rsidRPr="0015726D">
                <w:rPr>
                  <w:rStyle w:val="Hyperlink"/>
                  <w:rFonts w:ascii="Arial" w:hAnsi="Arial" w:cs="Arial"/>
                  <w:color w:val="4B4B4B"/>
                  <w:sz w:val="20"/>
                  <w:szCs w:val="20"/>
                </w:rPr>
                <w:t>https://neostrom.in/ekb-model/</w:t>
              </w:r>
            </w:hyperlink>
            <w:r>
              <w:rPr>
                <w:rFonts w:ascii="Arial" w:hAnsi="Arial" w:cs="Arial"/>
                <w:color w:val="0000FF"/>
                <w:sz w:val="20"/>
                <w:szCs w:val="20"/>
              </w:rPr>
              <w:t xml:space="preserve"> </w:t>
            </w:r>
            <w:r w:rsidRPr="00B0632A">
              <w:rPr>
                <w:rFonts w:ascii="Arial" w:hAnsi="Arial" w:cs="Arial"/>
                <w:b/>
                <w:bCs/>
                <w:sz w:val="20"/>
                <w:szCs w:val="20"/>
                <w:lang w:val="en-US"/>
              </w:rPr>
              <w:t>(I)</w:t>
            </w:r>
          </w:p>
          <w:p w14:paraId="68E434FF" w14:textId="1049DB42" w:rsidR="009D422A" w:rsidRPr="00B0632A" w:rsidRDefault="009D422A" w:rsidP="0015726D">
            <w:pPr>
              <w:spacing w:before="120" w:after="120"/>
              <w:rPr>
                <w:rFonts w:ascii="Arial" w:hAnsi="Arial" w:cs="Arial"/>
                <w:sz w:val="20"/>
                <w:szCs w:val="20"/>
                <w:lang w:val="en-US"/>
              </w:rPr>
            </w:pPr>
            <w:r w:rsidRPr="00B0632A">
              <w:rPr>
                <w:rFonts w:ascii="Arial" w:hAnsi="Arial" w:cs="Arial"/>
                <w:b/>
                <w:bCs/>
                <w:sz w:val="20"/>
                <w:szCs w:val="20"/>
                <w:lang w:val="en-US"/>
              </w:rPr>
              <w:lastRenderedPageBreak/>
              <w:t xml:space="preserve">Extension </w:t>
            </w:r>
            <w:r w:rsidR="00EF48FB" w:rsidRPr="00B0632A">
              <w:rPr>
                <w:rFonts w:ascii="Arial" w:hAnsi="Arial" w:cs="Arial"/>
                <w:b/>
                <w:bCs/>
                <w:sz w:val="20"/>
                <w:szCs w:val="20"/>
                <w:lang w:val="en-US"/>
              </w:rPr>
              <w:t>a</w:t>
            </w:r>
            <w:r w:rsidRPr="00B0632A">
              <w:rPr>
                <w:rFonts w:ascii="Arial" w:hAnsi="Arial" w:cs="Arial"/>
                <w:b/>
                <w:bCs/>
                <w:sz w:val="20"/>
                <w:szCs w:val="20"/>
                <w:lang w:val="en-US"/>
              </w:rPr>
              <w:t>ctivity:</w:t>
            </w:r>
            <w:r w:rsidRPr="00B0632A">
              <w:rPr>
                <w:rFonts w:ascii="Arial" w:hAnsi="Arial" w:cs="Arial"/>
                <w:sz w:val="20"/>
                <w:szCs w:val="20"/>
                <w:lang w:val="en-US"/>
              </w:rPr>
              <w:t xml:space="preserve"> </w:t>
            </w:r>
            <w:r w:rsidR="0015726D">
              <w:rPr>
                <w:rFonts w:ascii="Arial" w:hAnsi="Arial" w:cs="Arial"/>
                <w:sz w:val="20"/>
                <w:szCs w:val="20"/>
                <w:lang w:val="en-US"/>
              </w:rPr>
              <w:t>l</w:t>
            </w:r>
            <w:r w:rsidR="00EF48FB" w:rsidRPr="00B0632A">
              <w:rPr>
                <w:rFonts w:ascii="Arial" w:hAnsi="Arial" w:cs="Arial"/>
                <w:sz w:val="20"/>
                <w:szCs w:val="20"/>
                <w:lang w:val="en-US"/>
              </w:rPr>
              <w:t>earners</w:t>
            </w:r>
            <w:r w:rsidRPr="00B0632A">
              <w:rPr>
                <w:rFonts w:ascii="Arial" w:hAnsi="Arial" w:cs="Arial"/>
                <w:sz w:val="20"/>
                <w:szCs w:val="20"/>
                <w:lang w:val="en-US"/>
              </w:rPr>
              <w:t xml:space="preserve"> consider </w:t>
            </w:r>
            <w:r w:rsidRPr="00B0632A">
              <w:rPr>
                <w:rFonts w:ascii="Arial" w:hAnsi="Arial" w:cs="Arial"/>
                <w:color w:val="202124"/>
                <w:sz w:val="20"/>
                <w:szCs w:val="20"/>
                <w:shd w:val="clear" w:color="auto" w:fill="FFFFFF"/>
              </w:rPr>
              <w:t>what factors shape these items, and why different types of personality can produce different decision-making</w:t>
            </w:r>
            <w:r w:rsidRPr="00B0632A">
              <w:rPr>
                <w:rFonts w:ascii="Arial" w:hAnsi="Arial" w:cs="Arial"/>
                <w:color w:val="202124"/>
                <w:sz w:val="20"/>
                <w:szCs w:val="20"/>
                <w:shd w:val="clear" w:color="auto" w:fill="FFFFFF"/>
                <w:lang w:val="en-US"/>
              </w:rPr>
              <w:t xml:space="preserve"> or other factors such as </w:t>
            </w:r>
            <w:r w:rsidRPr="00B0632A">
              <w:rPr>
                <w:rFonts w:ascii="Arial" w:hAnsi="Arial" w:cs="Arial"/>
                <w:sz w:val="20"/>
                <w:szCs w:val="20"/>
              </w:rPr>
              <w:t>deciding where to buy including reasons for store choice and demographics such as age and gender</w:t>
            </w:r>
            <w:r w:rsidRPr="00B0632A">
              <w:rPr>
                <w:rFonts w:ascii="Arial" w:hAnsi="Arial" w:cs="Arial"/>
                <w:sz w:val="20"/>
                <w:szCs w:val="20"/>
                <w:lang w:val="en-US"/>
              </w:rPr>
              <w:t xml:space="preserve"> and engage in some class discussion, listing ideas and making predictions.</w:t>
            </w:r>
          </w:p>
          <w:p w14:paraId="15D20EDA" w14:textId="06E6338C" w:rsidR="009D422A" w:rsidRPr="00B0632A" w:rsidRDefault="009D422A" w:rsidP="0015726D">
            <w:pPr>
              <w:spacing w:before="120" w:after="120"/>
              <w:rPr>
                <w:rFonts w:ascii="Arial" w:hAnsi="Arial" w:cs="Arial"/>
                <w:sz w:val="20"/>
                <w:szCs w:val="20"/>
                <w:lang w:val="en-US"/>
              </w:rPr>
            </w:pPr>
            <w:r w:rsidRPr="00B0632A">
              <w:rPr>
                <w:rFonts w:ascii="Arial" w:hAnsi="Arial" w:cs="Arial"/>
                <w:sz w:val="20"/>
                <w:szCs w:val="20"/>
                <w:lang w:val="en-US"/>
              </w:rPr>
              <w:t>Share some research in this area, e.g. Sinha et al (2002) ‘Deciding where to buy: Store Choice Behaviour of Indian Shoppers’ available at</w:t>
            </w:r>
            <w:r w:rsidR="00624A2B">
              <w:rPr>
                <w:rFonts w:ascii="Arial" w:hAnsi="Arial" w:cs="Arial"/>
                <w:sz w:val="20"/>
                <w:szCs w:val="20"/>
                <w:lang w:val="en-US"/>
              </w:rPr>
              <w:t>:</w:t>
            </w:r>
            <w:r w:rsidRPr="00B0632A">
              <w:rPr>
                <w:rFonts w:ascii="Arial" w:hAnsi="Arial" w:cs="Arial"/>
                <w:sz w:val="20"/>
                <w:szCs w:val="20"/>
                <w:u w:val="single"/>
                <w:lang w:val="en-US"/>
              </w:rPr>
              <w:t xml:space="preserve"> </w:t>
            </w:r>
            <w:hyperlink r:id="rId376" w:history="1">
              <w:r w:rsidR="00B221AA" w:rsidRPr="0015726D">
                <w:rPr>
                  <w:rStyle w:val="Hyperlink"/>
                  <w:rFonts w:ascii="Arial" w:hAnsi="Arial" w:cs="Arial"/>
                  <w:color w:val="4B4B4B"/>
                  <w:sz w:val="20"/>
                  <w:szCs w:val="20"/>
                  <w:lang w:val="en-US"/>
                </w:rPr>
                <w:t>www.</w:t>
              </w:r>
              <w:r w:rsidRPr="0015726D">
                <w:rPr>
                  <w:rStyle w:val="Hyperlink"/>
                  <w:rFonts w:ascii="Arial" w:hAnsi="Arial" w:cs="Arial"/>
                  <w:color w:val="4B4B4B"/>
                  <w:sz w:val="20"/>
                  <w:szCs w:val="20"/>
                  <w:lang w:val="en-US"/>
                </w:rPr>
                <w:t>researchgate.net/publication/242774352_Deciding_Where_to_Buy_Store_Choice_Behaviour_of_Indian_Shoppers</w:t>
              </w:r>
            </w:hyperlink>
            <w:r w:rsidRPr="00B0632A">
              <w:rPr>
                <w:rFonts w:ascii="Arial" w:hAnsi="Arial" w:cs="Arial"/>
                <w:sz w:val="20"/>
                <w:szCs w:val="20"/>
                <w:lang w:val="en-US"/>
              </w:rPr>
              <w:t xml:space="preserve"> and learners capture the essential components of the aim, sample, method, data collection tools, results and conclusions and any immediate evaluative issues in their notes.</w:t>
            </w:r>
          </w:p>
          <w:p w14:paraId="36909078" w14:textId="0EC7DB6E" w:rsidR="009D422A" w:rsidRDefault="00647C22" w:rsidP="0015726D">
            <w:pPr>
              <w:spacing w:before="120" w:after="120"/>
              <w:rPr>
                <w:rFonts w:ascii="Arial" w:hAnsi="Arial" w:cs="Arial"/>
                <w:b/>
                <w:sz w:val="20"/>
                <w:szCs w:val="20"/>
                <w:lang w:val="en-US"/>
              </w:rPr>
            </w:pPr>
            <w:r>
              <w:rPr>
                <w:rFonts w:ascii="Arial" w:hAnsi="Arial" w:cs="Arial"/>
                <w:sz w:val="20"/>
                <w:szCs w:val="20"/>
                <w:lang w:val="en-US"/>
              </w:rPr>
              <w:t>L</w:t>
            </w:r>
            <w:r w:rsidR="009D422A" w:rsidRPr="00B0632A">
              <w:rPr>
                <w:rFonts w:ascii="Arial" w:hAnsi="Arial" w:cs="Arial"/>
                <w:sz w:val="20"/>
                <w:szCs w:val="20"/>
                <w:lang w:val="en-US"/>
              </w:rPr>
              <w:t xml:space="preserve">earners look up definitions of </w:t>
            </w:r>
            <w:r w:rsidR="009D422A" w:rsidRPr="00B0632A">
              <w:rPr>
                <w:rFonts w:ascii="Arial" w:hAnsi="Arial" w:cs="Arial"/>
                <w:sz w:val="20"/>
                <w:szCs w:val="20"/>
              </w:rPr>
              <w:t xml:space="preserve">post-purchase cognitive dissonance </w:t>
            </w:r>
            <w:r w:rsidR="009D422A" w:rsidRPr="00B0632A">
              <w:rPr>
                <w:rFonts w:ascii="Arial" w:hAnsi="Arial" w:cs="Arial"/>
                <w:sz w:val="20"/>
                <w:szCs w:val="20"/>
                <w:lang w:val="en-US"/>
              </w:rPr>
              <w:t>and record in their own words.</w:t>
            </w:r>
            <w:r w:rsidRPr="00B0632A">
              <w:rPr>
                <w:rFonts w:ascii="Arial" w:hAnsi="Arial" w:cs="Arial"/>
                <w:b/>
                <w:bCs/>
                <w:sz w:val="20"/>
                <w:szCs w:val="20"/>
                <w:lang w:val="en-US"/>
              </w:rPr>
              <w:t xml:space="preserve"> (I)</w:t>
            </w:r>
          </w:p>
          <w:p w14:paraId="63032C2D" w14:textId="777707E3" w:rsidR="009D422A" w:rsidRPr="00B0632A" w:rsidRDefault="00647C22" w:rsidP="0015726D">
            <w:pPr>
              <w:spacing w:before="120" w:after="120"/>
              <w:rPr>
                <w:rFonts w:ascii="Arial" w:hAnsi="Arial" w:cs="Arial"/>
                <w:sz w:val="20"/>
                <w:szCs w:val="20"/>
                <w:lang w:val="en-US"/>
              </w:rPr>
            </w:pPr>
            <w:r>
              <w:rPr>
                <w:rFonts w:ascii="Arial" w:hAnsi="Arial" w:cs="Arial"/>
                <w:sz w:val="20"/>
                <w:szCs w:val="20"/>
                <w:lang w:val="en-US"/>
              </w:rPr>
              <w:t>L</w:t>
            </w:r>
            <w:r w:rsidR="009D422A" w:rsidRPr="00B0632A">
              <w:rPr>
                <w:rFonts w:ascii="Arial" w:hAnsi="Arial" w:cs="Arial"/>
                <w:sz w:val="20"/>
                <w:szCs w:val="20"/>
                <w:lang w:val="en-US"/>
              </w:rPr>
              <w:t xml:space="preserve">earners </w:t>
            </w:r>
            <w:r>
              <w:rPr>
                <w:rFonts w:ascii="Arial" w:hAnsi="Arial" w:cs="Arial"/>
                <w:sz w:val="20"/>
                <w:szCs w:val="20"/>
                <w:lang w:val="en-US"/>
              </w:rPr>
              <w:t>discuss whether</w:t>
            </w:r>
            <w:r w:rsidR="009D422A" w:rsidRPr="00B0632A">
              <w:rPr>
                <w:rFonts w:ascii="Arial" w:hAnsi="Arial" w:cs="Arial"/>
                <w:sz w:val="20"/>
                <w:szCs w:val="20"/>
                <w:lang w:val="en-US"/>
              </w:rPr>
              <w:t xml:space="preserve"> they have ever experienced </w:t>
            </w:r>
            <w:r w:rsidR="009D422A" w:rsidRPr="00B0632A">
              <w:rPr>
                <w:rFonts w:ascii="Arial" w:hAnsi="Arial" w:cs="Arial"/>
                <w:sz w:val="20"/>
                <w:szCs w:val="20"/>
              </w:rPr>
              <w:t xml:space="preserve">post-purchase cognitive dissonance </w:t>
            </w:r>
            <w:r w:rsidR="009D422A" w:rsidRPr="00B0632A">
              <w:rPr>
                <w:rFonts w:ascii="Arial" w:hAnsi="Arial" w:cs="Arial"/>
                <w:sz w:val="20"/>
                <w:szCs w:val="20"/>
                <w:lang w:val="en-US"/>
              </w:rPr>
              <w:t xml:space="preserve">and share examples. </w:t>
            </w:r>
            <w:r>
              <w:rPr>
                <w:rFonts w:ascii="Arial" w:hAnsi="Arial" w:cs="Arial"/>
                <w:sz w:val="20"/>
                <w:szCs w:val="20"/>
                <w:lang w:val="en-US"/>
              </w:rPr>
              <w:t>They</w:t>
            </w:r>
            <w:r w:rsidR="009D422A" w:rsidRPr="00B0632A">
              <w:rPr>
                <w:rFonts w:ascii="Arial" w:hAnsi="Arial" w:cs="Arial"/>
                <w:sz w:val="20"/>
                <w:szCs w:val="20"/>
                <w:lang w:val="en-US"/>
              </w:rPr>
              <w:t xml:space="preserve"> consider the f</w:t>
            </w:r>
            <w:r w:rsidR="009D422A" w:rsidRPr="00B0632A">
              <w:rPr>
                <w:rFonts w:ascii="Arial" w:hAnsi="Arial" w:cs="Arial"/>
                <w:sz w:val="20"/>
                <w:szCs w:val="20"/>
              </w:rPr>
              <w:t>actors that can increase</w:t>
            </w:r>
            <w:r w:rsidR="009A5C31" w:rsidRPr="00B0632A">
              <w:rPr>
                <w:rFonts w:ascii="Arial" w:hAnsi="Arial" w:cs="Arial"/>
                <w:sz w:val="20"/>
                <w:szCs w:val="20"/>
              </w:rPr>
              <w:t xml:space="preserve"> or reduce</w:t>
            </w:r>
            <w:r w:rsidR="009D422A" w:rsidRPr="00B0632A">
              <w:rPr>
                <w:rFonts w:ascii="Arial" w:hAnsi="Arial" w:cs="Arial"/>
                <w:sz w:val="20"/>
                <w:szCs w:val="20"/>
              </w:rPr>
              <w:t xml:space="preserve"> dissonance </w:t>
            </w:r>
            <w:r w:rsidR="009D422A" w:rsidRPr="00B0632A">
              <w:rPr>
                <w:rFonts w:ascii="Arial" w:hAnsi="Arial" w:cs="Arial"/>
                <w:sz w:val="20"/>
                <w:szCs w:val="20"/>
                <w:lang w:val="en-US"/>
              </w:rPr>
              <w:t>and to share ideas as a class.</w:t>
            </w:r>
          </w:p>
          <w:p w14:paraId="0BC2995C" w14:textId="4854303D" w:rsidR="009D422A" w:rsidRPr="00B0632A" w:rsidRDefault="009D422A" w:rsidP="0015726D">
            <w:pPr>
              <w:spacing w:before="120" w:after="120"/>
              <w:rPr>
                <w:rFonts w:ascii="Arial" w:hAnsi="Arial" w:cs="Arial"/>
                <w:sz w:val="20"/>
                <w:szCs w:val="20"/>
                <w:lang w:val="en-US"/>
              </w:rPr>
            </w:pPr>
            <w:r w:rsidRPr="00B0632A">
              <w:rPr>
                <w:rFonts w:ascii="Arial" w:hAnsi="Arial" w:cs="Arial"/>
                <w:sz w:val="20"/>
                <w:szCs w:val="20"/>
                <w:lang w:val="en-US"/>
              </w:rPr>
              <w:t>Share some research in this area that learners can use to explore these ideas more fully, for example,</w:t>
            </w:r>
            <w:r w:rsidRPr="009D422A">
              <w:rPr>
                <w:rFonts w:ascii="Arial" w:hAnsi="Arial" w:cs="Arial"/>
                <w:sz w:val="20"/>
                <w:szCs w:val="20"/>
                <w:lang w:val="en-US"/>
              </w:rPr>
              <w:t xml:space="preserve"> Nordvall (2014), </w:t>
            </w:r>
            <w:r w:rsidR="009A5C31">
              <w:rPr>
                <w:rFonts w:ascii="Arial" w:hAnsi="Arial" w:cs="Arial"/>
                <w:sz w:val="20"/>
                <w:szCs w:val="20"/>
                <w:lang w:val="en-US"/>
              </w:rPr>
              <w:t>‘</w:t>
            </w:r>
            <w:r w:rsidRPr="009D422A">
              <w:rPr>
                <w:rFonts w:ascii="Arial" w:hAnsi="Arial" w:cs="Arial"/>
                <w:sz w:val="20"/>
                <w:szCs w:val="20"/>
                <w:lang w:val="en-US"/>
              </w:rPr>
              <w:t>Consumer Cognitive Dissonance Behaviour in Grocery Shopping</w:t>
            </w:r>
            <w:r w:rsidR="009A5C31">
              <w:rPr>
                <w:rFonts w:ascii="Arial" w:hAnsi="Arial" w:cs="Arial"/>
                <w:sz w:val="20"/>
                <w:szCs w:val="20"/>
                <w:lang w:val="en-US"/>
              </w:rPr>
              <w:t>’</w:t>
            </w:r>
            <w:r w:rsidRPr="009D422A">
              <w:rPr>
                <w:rFonts w:ascii="Arial" w:hAnsi="Arial" w:cs="Arial"/>
                <w:sz w:val="20"/>
                <w:szCs w:val="20"/>
                <w:lang w:val="en-US"/>
              </w:rPr>
              <w:t xml:space="preserve"> at</w:t>
            </w:r>
            <w:r w:rsidR="00624A2B">
              <w:rPr>
                <w:rFonts w:ascii="Arial" w:hAnsi="Arial" w:cs="Arial"/>
                <w:sz w:val="20"/>
                <w:szCs w:val="20"/>
                <w:lang w:val="en-US"/>
              </w:rPr>
              <w:t>:</w:t>
            </w:r>
            <w:r w:rsidRPr="009D422A">
              <w:rPr>
                <w:rFonts w:ascii="Arial" w:hAnsi="Arial" w:cs="Arial"/>
                <w:sz w:val="20"/>
                <w:szCs w:val="20"/>
                <w:lang w:val="en-US"/>
              </w:rPr>
              <w:t xml:space="preserve"> </w:t>
            </w:r>
            <w:hyperlink r:id="rId377" w:history="1">
              <w:r w:rsidRPr="0015726D">
                <w:rPr>
                  <w:rFonts w:ascii="Arial" w:hAnsi="Arial" w:cs="Arial"/>
                  <w:color w:val="4B4B4B"/>
                  <w:sz w:val="20"/>
                  <w:szCs w:val="20"/>
                  <w:u w:val="single"/>
                  <w:lang w:val="en-US"/>
                </w:rPr>
                <w:t>http://article.sapub.org/10.5923.j.ijpbs.20140404.03.html</w:t>
              </w:r>
            </w:hyperlink>
            <w:r w:rsidRPr="00B0632A">
              <w:rPr>
                <w:rFonts w:ascii="Arial" w:hAnsi="Arial" w:cs="Arial"/>
                <w:sz w:val="20"/>
                <w:szCs w:val="20"/>
                <w:lang w:val="en-US"/>
              </w:rPr>
              <w:t xml:space="preserve"> and learners capture the essential components of the aim, sample, method, data collection tools, results and conclusions and any immediate evaluative issues in their notes.</w:t>
            </w:r>
          </w:p>
          <w:p w14:paraId="43821E30" w14:textId="3535EC0C" w:rsidR="009D422A" w:rsidRPr="00B0632A" w:rsidRDefault="009D422A" w:rsidP="0015726D">
            <w:pPr>
              <w:spacing w:before="120" w:after="120"/>
              <w:rPr>
                <w:rFonts w:ascii="Arial" w:hAnsi="Arial" w:cs="Arial"/>
                <w:sz w:val="20"/>
                <w:szCs w:val="20"/>
                <w:lang w:val="en-US"/>
              </w:rPr>
            </w:pPr>
            <w:r w:rsidRPr="00B0632A">
              <w:rPr>
                <w:rFonts w:ascii="Arial" w:hAnsi="Arial" w:cs="Arial"/>
                <w:b/>
                <w:bCs/>
                <w:sz w:val="20"/>
                <w:szCs w:val="20"/>
                <w:lang w:val="en-US"/>
              </w:rPr>
              <w:t xml:space="preserve">Extension </w:t>
            </w:r>
            <w:r w:rsidR="009A5C31" w:rsidRPr="00B0632A">
              <w:rPr>
                <w:rFonts w:ascii="Arial" w:hAnsi="Arial" w:cs="Arial"/>
                <w:b/>
                <w:bCs/>
                <w:sz w:val="20"/>
                <w:szCs w:val="20"/>
                <w:lang w:val="en-US"/>
              </w:rPr>
              <w:t>a</w:t>
            </w:r>
            <w:r w:rsidRPr="00B0632A">
              <w:rPr>
                <w:rFonts w:ascii="Arial" w:hAnsi="Arial" w:cs="Arial"/>
                <w:b/>
                <w:bCs/>
                <w:sz w:val="20"/>
                <w:szCs w:val="20"/>
                <w:lang w:val="en-US"/>
              </w:rPr>
              <w:t>ctivity:</w:t>
            </w:r>
            <w:r w:rsidRPr="00B0632A">
              <w:rPr>
                <w:rFonts w:ascii="Arial" w:hAnsi="Arial" w:cs="Arial"/>
                <w:sz w:val="20"/>
                <w:szCs w:val="20"/>
                <w:lang w:val="en-US"/>
              </w:rPr>
              <w:t xml:space="preserve"> </w:t>
            </w:r>
            <w:r w:rsidR="0015726D">
              <w:rPr>
                <w:rFonts w:ascii="Arial" w:hAnsi="Arial" w:cs="Arial"/>
                <w:sz w:val="20"/>
                <w:szCs w:val="20"/>
                <w:lang w:val="en-US"/>
              </w:rPr>
              <w:t>l</w:t>
            </w:r>
            <w:r w:rsidR="009A5C31" w:rsidRPr="00B0632A">
              <w:rPr>
                <w:rFonts w:ascii="Arial" w:hAnsi="Arial" w:cs="Arial"/>
                <w:sz w:val="20"/>
                <w:szCs w:val="20"/>
                <w:lang w:val="en-US"/>
              </w:rPr>
              <w:t>earners</w:t>
            </w:r>
            <w:r w:rsidRPr="00B0632A">
              <w:rPr>
                <w:rFonts w:ascii="Arial" w:hAnsi="Arial" w:cs="Arial"/>
                <w:sz w:val="20"/>
                <w:szCs w:val="20"/>
                <w:lang w:val="en-US"/>
              </w:rPr>
              <w:t xml:space="preserve"> evaluate both pieces of research and the key concepts with regards to: </w:t>
            </w:r>
            <w:r w:rsidRPr="00B0632A">
              <w:rPr>
                <w:rFonts w:ascii="Arial" w:hAnsi="Arial" w:cs="Arial"/>
                <w:sz w:val="20"/>
                <w:szCs w:val="20"/>
              </w:rPr>
              <w:t>cultural differences, reductionism versus holism, idiographic versus nomothetic, objective and subjective data</w:t>
            </w:r>
            <w:r w:rsidRPr="00B0632A">
              <w:rPr>
                <w:rFonts w:ascii="Arial" w:hAnsi="Arial" w:cs="Arial"/>
                <w:sz w:val="20"/>
                <w:szCs w:val="20"/>
                <w:lang w:val="en-US"/>
              </w:rPr>
              <w:t xml:space="preserve"> and issues effecting</w:t>
            </w:r>
            <w:r w:rsidRPr="00B0632A">
              <w:rPr>
                <w:rFonts w:ascii="Arial" w:hAnsi="Arial" w:cs="Arial"/>
                <w:sz w:val="20"/>
                <w:szCs w:val="20"/>
              </w:rPr>
              <w:t xml:space="preserve"> validity</w:t>
            </w:r>
            <w:r w:rsidRPr="00B0632A">
              <w:rPr>
                <w:rFonts w:ascii="Arial" w:hAnsi="Arial" w:cs="Arial"/>
                <w:sz w:val="20"/>
                <w:szCs w:val="20"/>
                <w:lang w:val="en-US"/>
              </w:rPr>
              <w:t>. Check for accuracy and understanding</w:t>
            </w:r>
            <w:r w:rsidR="0054101D">
              <w:rPr>
                <w:rFonts w:ascii="Arial" w:hAnsi="Arial" w:cs="Arial"/>
                <w:sz w:val="20"/>
                <w:szCs w:val="20"/>
                <w:lang w:val="en-US"/>
              </w:rPr>
              <w:t xml:space="preserve"> and ability to meet assessment objectives</w:t>
            </w:r>
            <w:r w:rsidRPr="00B0632A">
              <w:rPr>
                <w:rFonts w:ascii="Arial" w:hAnsi="Arial" w:cs="Arial"/>
                <w:sz w:val="20"/>
                <w:szCs w:val="20"/>
                <w:lang w:val="en-US"/>
              </w:rPr>
              <w:t>.</w:t>
            </w:r>
          </w:p>
          <w:p w14:paraId="71CCE104" w14:textId="679DA1E8" w:rsidR="009D422A" w:rsidRPr="009D422A" w:rsidRDefault="009D422A" w:rsidP="0015726D">
            <w:pPr>
              <w:spacing w:before="120"/>
              <w:rPr>
                <w:rFonts w:ascii="Arial" w:hAnsi="Arial" w:cs="Arial"/>
                <w:sz w:val="20"/>
                <w:szCs w:val="20"/>
              </w:rPr>
            </w:pPr>
            <w:r w:rsidRPr="00B0632A">
              <w:rPr>
                <w:rFonts w:ascii="Arial" w:hAnsi="Arial" w:cs="Arial"/>
                <w:sz w:val="20"/>
                <w:szCs w:val="20"/>
                <w:lang w:val="en-US"/>
              </w:rPr>
              <w:t xml:space="preserve">Share some sample examination </w:t>
            </w:r>
            <w:r w:rsidRPr="00B0632A">
              <w:rPr>
                <w:rFonts w:ascii="Arial" w:hAnsi="Arial" w:cs="Arial"/>
                <w:sz w:val="20"/>
                <w:szCs w:val="20"/>
              </w:rPr>
              <w:t>questions to assess learner understanding.</w:t>
            </w:r>
            <w:r w:rsidR="00647C22" w:rsidRPr="00B0632A">
              <w:rPr>
                <w:rFonts w:ascii="Arial" w:hAnsi="Arial" w:cs="Arial"/>
                <w:b/>
                <w:sz w:val="20"/>
                <w:szCs w:val="20"/>
              </w:rPr>
              <w:t xml:space="preserve"> (F)</w:t>
            </w:r>
          </w:p>
        </w:tc>
      </w:tr>
      <w:tr w:rsidR="009D422A" w:rsidRPr="009D422A" w14:paraId="1DFDA377"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421D6C42" w14:textId="18F6CF84" w:rsidR="00A01A92" w:rsidRPr="00A01A92" w:rsidRDefault="00E63BF0" w:rsidP="00346B5C">
            <w:pPr>
              <w:rPr>
                <w:rFonts w:ascii="Arial" w:hAnsi="Arial" w:cs="Arial"/>
                <w:sz w:val="20"/>
                <w:szCs w:val="20"/>
                <w:lang w:val="en-US"/>
              </w:rPr>
            </w:pPr>
            <w:r w:rsidRPr="00E63BF0">
              <w:rPr>
                <w:rFonts w:ascii="Arial" w:hAnsi="Arial" w:cs="Arial"/>
                <w:sz w:val="20"/>
                <w:szCs w:val="20"/>
                <w:lang w:val="en-US"/>
              </w:rPr>
              <w:lastRenderedPageBreak/>
              <w:t xml:space="preserve">2.5 </w:t>
            </w:r>
            <w:r w:rsidR="009D422A" w:rsidRPr="00A01A92">
              <w:rPr>
                <w:rFonts w:ascii="Arial" w:hAnsi="Arial" w:cs="Arial"/>
                <w:sz w:val="20"/>
                <w:szCs w:val="20"/>
                <w:lang w:val="en-US"/>
              </w:rPr>
              <w:t>Advertising</w:t>
            </w:r>
          </w:p>
          <w:p w14:paraId="4475F37B" w14:textId="025DB09C" w:rsidR="00723B9C" w:rsidRPr="0015726D" w:rsidRDefault="00E63BF0" w:rsidP="00346B5C">
            <w:pPr>
              <w:spacing w:before="120"/>
              <w:rPr>
                <w:rFonts w:ascii="Arial" w:hAnsi="Arial" w:cs="Arial"/>
                <w:b/>
                <w:sz w:val="20"/>
                <w:szCs w:val="20"/>
                <w:lang w:val="en-US"/>
              </w:rPr>
            </w:pPr>
            <w:r w:rsidRPr="00E63BF0">
              <w:rPr>
                <w:rFonts w:ascii="Arial" w:hAnsi="Arial" w:cs="Arial"/>
                <w:sz w:val="20"/>
                <w:szCs w:val="20"/>
                <w:lang w:val="en-US"/>
              </w:rPr>
              <w:t xml:space="preserve">2.5.1 </w:t>
            </w:r>
            <w:r w:rsidR="009D422A" w:rsidRPr="00E63BF0">
              <w:rPr>
                <w:rFonts w:ascii="Arial" w:hAnsi="Arial" w:cs="Arial"/>
                <w:sz w:val="20"/>
                <w:szCs w:val="20"/>
                <w:lang w:val="en-US"/>
              </w:rPr>
              <w:t xml:space="preserve">Types of </w:t>
            </w:r>
            <w:r w:rsidRPr="00E63BF0">
              <w:rPr>
                <w:rFonts w:ascii="Arial" w:hAnsi="Arial" w:cs="Arial"/>
                <w:sz w:val="20"/>
                <w:szCs w:val="20"/>
                <w:lang w:val="en-US"/>
              </w:rPr>
              <w:t>a</w:t>
            </w:r>
            <w:r w:rsidR="009D422A" w:rsidRPr="00E63BF0">
              <w:rPr>
                <w:rFonts w:ascii="Arial" w:hAnsi="Arial" w:cs="Arial"/>
                <w:sz w:val="20"/>
                <w:szCs w:val="20"/>
                <w:lang w:val="en-US"/>
              </w:rPr>
              <w:t>dvertising and advertising techniques</w:t>
            </w:r>
          </w:p>
          <w:p w14:paraId="1E1A1871" w14:textId="399860F6" w:rsidR="00723B9C" w:rsidRPr="00723B9C" w:rsidRDefault="00723B9C" w:rsidP="00346B5C">
            <w:pPr>
              <w:spacing w:before="120"/>
              <w:rPr>
                <w:rFonts w:ascii="Arial" w:hAnsi="Arial" w:cs="Arial"/>
                <w:b/>
                <w:color w:val="E21951"/>
                <w:sz w:val="20"/>
                <w:szCs w:val="20"/>
                <w:lang w:val="en-US"/>
              </w:rPr>
            </w:pPr>
            <w:r w:rsidRPr="00723B9C">
              <w:rPr>
                <w:rFonts w:ascii="Arial" w:hAnsi="Arial" w:cs="Arial"/>
                <w:b/>
                <w:color w:val="E21951"/>
                <w:sz w:val="20"/>
                <w:szCs w:val="20"/>
                <w:lang w:val="en-US"/>
              </w:rPr>
              <w:t>KC3</w:t>
            </w:r>
          </w:p>
          <w:p w14:paraId="6327113D" w14:textId="0301468B" w:rsidR="009D422A" w:rsidRPr="009D422A" w:rsidRDefault="00723B9C" w:rsidP="00346B5C">
            <w:pPr>
              <w:spacing w:before="120"/>
              <w:rPr>
                <w:rFonts w:ascii="Arial" w:hAnsi="Arial" w:cs="Arial"/>
                <w:sz w:val="20"/>
                <w:szCs w:val="20"/>
                <w:lang w:val="en-US"/>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CCD3E07" w14:textId="77777777" w:rsidR="009D422A" w:rsidRPr="009D422A" w:rsidRDefault="009D422A" w:rsidP="0015726D">
            <w:pPr>
              <w:spacing w:before="100" w:beforeAutospacing="1" w:after="100" w:afterAutospacing="1"/>
              <w:rPr>
                <w:rFonts w:ascii="Arial" w:hAnsi="Arial" w:cs="Arial"/>
                <w:sz w:val="20"/>
                <w:szCs w:val="20"/>
                <w:lang w:val="en-US"/>
              </w:rPr>
            </w:pPr>
            <w:r w:rsidRPr="009D422A">
              <w:rPr>
                <w:rFonts w:ascii="Arial" w:hAnsi="Arial" w:cs="Arial"/>
                <w:sz w:val="20"/>
                <w:szCs w:val="20"/>
                <w:lang w:val="en-US"/>
              </w:rPr>
              <w:t xml:space="preserve">Learners can describe, explain and evaluate </w:t>
            </w:r>
            <w:r w:rsidRPr="009D422A">
              <w:rPr>
                <w:rFonts w:ascii="Arial" w:hAnsi="Arial" w:cs="Arial"/>
                <w:sz w:val="20"/>
                <w:szCs w:val="20"/>
              </w:rPr>
              <w:t>various types of advertising and media used and the factors to consider when promoting a product</w:t>
            </w:r>
            <w:r w:rsidRPr="009D422A">
              <w:rPr>
                <w:rFonts w:ascii="Arial" w:hAnsi="Arial" w:cs="Arial"/>
                <w:sz w:val="20"/>
                <w:szCs w:val="20"/>
                <w:lang w:val="en-US"/>
              </w:rPr>
              <w:t xml:space="preserve"> </w:t>
            </w:r>
            <w:r w:rsidRPr="009D422A">
              <w:rPr>
                <w:rFonts w:ascii="Arial" w:hAnsi="Arial" w:cs="Arial"/>
                <w:sz w:val="20"/>
                <w:szCs w:val="20"/>
              </w:rPr>
              <w:t>as well as the techniques employed along with the supporting research.</w:t>
            </w:r>
          </w:p>
        </w:tc>
        <w:tc>
          <w:tcPr>
            <w:tcW w:w="10200" w:type="dxa"/>
            <w:tcBorders>
              <w:top w:val="single" w:sz="4" w:space="0" w:color="E21951"/>
              <w:left w:val="single" w:sz="4" w:space="0" w:color="E21951"/>
              <w:bottom w:val="single" w:sz="4" w:space="0" w:color="E21951"/>
              <w:right w:val="single" w:sz="4" w:space="0" w:color="E21951"/>
            </w:tcBorders>
          </w:tcPr>
          <w:p w14:paraId="7FE78DB2" w14:textId="70879582" w:rsidR="0054101D" w:rsidRDefault="009D422A" w:rsidP="00CB4521">
            <w:pPr>
              <w:spacing w:after="120"/>
              <w:rPr>
                <w:rFonts w:ascii="Arial" w:hAnsi="Arial" w:cs="Arial"/>
                <w:sz w:val="20"/>
                <w:szCs w:val="20"/>
                <w:lang w:val="en-US"/>
              </w:rPr>
            </w:pPr>
            <w:r w:rsidRPr="006545E4">
              <w:rPr>
                <w:rFonts w:ascii="Arial" w:hAnsi="Arial" w:cs="Arial"/>
                <w:sz w:val="20"/>
                <w:szCs w:val="20"/>
              </w:rPr>
              <w:t>Learners identify all the different types of advertising media they can think of and divide the class so that each group and explore the strengths and weaknesses of each</w:t>
            </w:r>
            <w:r w:rsidRPr="006545E4">
              <w:rPr>
                <w:rFonts w:ascii="Arial" w:hAnsi="Arial" w:cs="Arial"/>
                <w:sz w:val="20"/>
                <w:szCs w:val="20"/>
                <w:lang w:val="en-US"/>
              </w:rPr>
              <w:t xml:space="preserve"> and present to the rest of the class.</w:t>
            </w:r>
          </w:p>
          <w:p w14:paraId="18D18FD3" w14:textId="205BE186" w:rsidR="009D422A" w:rsidRPr="006545E4" w:rsidRDefault="009D422A" w:rsidP="0015726D">
            <w:pPr>
              <w:spacing w:before="120"/>
              <w:rPr>
                <w:rFonts w:ascii="Arial" w:hAnsi="Arial" w:cs="Arial"/>
                <w:sz w:val="20"/>
                <w:szCs w:val="20"/>
              </w:rPr>
            </w:pPr>
            <w:r w:rsidRPr="006545E4">
              <w:rPr>
                <w:rFonts w:ascii="Arial" w:hAnsi="Arial" w:cs="Arial"/>
                <w:sz w:val="20"/>
                <w:szCs w:val="20"/>
              </w:rPr>
              <w:t>Capture all ideas on a mind-map to display on the class wall for future reference. Some informative websites:</w:t>
            </w:r>
          </w:p>
          <w:p w14:paraId="3A87601A" w14:textId="327A99F1" w:rsidR="009D422A" w:rsidRPr="00CB4521" w:rsidRDefault="000C517A" w:rsidP="005D6331">
            <w:pPr>
              <w:numPr>
                <w:ilvl w:val="0"/>
                <w:numId w:val="49"/>
              </w:numPr>
              <w:spacing w:after="120"/>
              <w:contextualSpacing/>
              <w:rPr>
                <w:rFonts w:ascii="Arial" w:hAnsi="Arial" w:cs="Arial"/>
                <w:color w:val="4B4B4B"/>
                <w:sz w:val="20"/>
                <w:szCs w:val="20"/>
              </w:rPr>
            </w:pPr>
            <w:hyperlink r:id="rId378" w:history="1">
              <w:r w:rsidR="00B221AA" w:rsidRPr="00CB4521">
                <w:rPr>
                  <w:rFonts w:ascii="Arial" w:hAnsi="Arial" w:cs="Arial"/>
                  <w:color w:val="4B4B4B"/>
                  <w:sz w:val="20"/>
                  <w:szCs w:val="20"/>
                  <w:u w:val="single"/>
                </w:rPr>
                <w:t>www.</w:t>
              </w:r>
              <w:r w:rsidR="009D422A" w:rsidRPr="00CB4521">
                <w:rPr>
                  <w:rFonts w:ascii="Arial" w:hAnsi="Arial" w:cs="Arial"/>
                  <w:color w:val="4B4B4B"/>
                  <w:sz w:val="20"/>
                  <w:szCs w:val="20"/>
                  <w:u w:val="single"/>
                </w:rPr>
                <w:t>knowthis.com/types-of-advertising-media/ad-media-intro/</w:t>
              </w:r>
            </w:hyperlink>
          </w:p>
          <w:p w14:paraId="767EA61A" w14:textId="08431DFE" w:rsidR="009D422A" w:rsidRPr="00CB4521" w:rsidRDefault="000C517A" w:rsidP="005D6331">
            <w:pPr>
              <w:numPr>
                <w:ilvl w:val="0"/>
                <w:numId w:val="49"/>
              </w:numPr>
              <w:spacing w:after="120"/>
              <w:contextualSpacing/>
              <w:rPr>
                <w:rFonts w:ascii="Arial" w:hAnsi="Arial" w:cs="Arial"/>
                <w:color w:val="4B4B4B"/>
                <w:sz w:val="20"/>
                <w:szCs w:val="20"/>
              </w:rPr>
            </w:pPr>
            <w:hyperlink r:id="rId379" w:history="1">
              <w:r w:rsidR="00B221AA" w:rsidRPr="00CB4521">
                <w:rPr>
                  <w:rFonts w:ascii="Arial" w:hAnsi="Arial" w:cs="Arial"/>
                  <w:color w:val="4B4B4B"/>
                  <w:sz w:val="20"/>
                  <w:szCs w:val="20"/>
                  <w:u w:val="single"/>
                </w:rPr>
                <w:t>www.</w:t>
              </w:r>
              <w:r w:rsidR="009D422A" w:rsidRPr="00CB4521">
                <w:rPr>
                  <w:rFonts w:ascii="Arial" w:hAnsi="Arial" w:cs="Arial"/>
                  <w:color w:val="4B4B4B"/>
                  <w:sz w:val="20"/>
                  <w:szCs w:val="20"/>
                  <w:u w:val="single"/>
                </w:rPr>
                <w:t>knowthis.com/advertising/advertising-intro/</w:t>
              </w:r>
            </w:hyperlink>
          </w:p>
          <w:p w14:paraId="73B7196B" w14:textId="32A4280B" w:rsidR="009D422A" w:rsidRPr="00CB4521" w:rsidRDefault="000C517A" w:rsidP="005D6331">
            <w:pPr>
              <w:numPr>
                <w:ilvl w:val="0"/>
                <w:numId w:val="49"/>
              </w:numPr>
              <w:spacing w:after="120"/>
              <w:contextualSpacing/>
              <w:rPr>
                <w:rFonts w:ascii="Arial" w:hAnsi="Arial" w:cs="Arial"/>
                <w:color w:val="4B4B4B"/>
                <w:sz w:val="20"/>
                <w:szCs w:val="20"/>
              </w:rPr>
            </w:pPr>
            <w:hyperlink r:id="rId380" w:history="1">
              <w:r w:rsidR="00B221AA" w:rsidRPr="00CB4521">
                <w:rPr>
                  <w:rFonts w:ascii="Arial" w:hAnsi="Arial" w:cs="Arial"/>
                  <w:color w:val="4B4B4B"/>
                  <w:sz w:val="20"/>
                  <w:szCs w:val="20"/>
                  <w:u w:val="single"/>
                </w:rPr>
                <w:t>www.</w:t>
              </w:r>
              <w:r w:rsidR="009D422A" w:rsidRPr="00CB4521">
                <w:rPr>
                  <w:rFonts w:ascii="Arial" w:hAnsi="Arial" w:cs="Arial"/>
                  <w:color w:val="4B4B4B"/>
                  <w:sz w:val="20"/>
                  <w:szCs w:val="20"/>
                  <w:u w:val="single"/>
                </w:rPr>
                <w:t>yourarticlelibrary.com/advertising/9-types-of-advertising-media-available-to-an-advertiser/25870/</w:t>
              </w:r>
            </w:hyperlink>
          </w:p>
          <w:p w14:paraId="52572651" w14:textId="600A4D31" w:rsidR="009D422A" w:rsidRPr="00CB4521" w:rsidRDefault="000C517A" w:rsidP="005D6331">
            <w:pPr>
              <w:numPr>
                <w:ilvl w:val="0"/>
                <w:numId w:val="49"/>
              </w:numPr>
              <w:contextualSpacing/>
              <w:rPr>
                <w:rFonts w:ascii="Arial" w:hAnsi="Arial" w:cs="Arial"/>
                <w:color w:val="4B4B4B"/>
                <w:sz w:val="20"/>
                <w:szCs w:val="20"/>
                <w:u w:val="single"/>
              </w:rPr>
            </w:pPr>
            <w:hyperlink r:id="rId381" w:history="1">
              <w:r w:rsidR="00B221AA" w:rsidRPr="00CB4521">
                <w:rPr>
                  <w:rFonts w:ascii="Arial" w:hAnsi="Arial" w:cs="Arial"/>
                  <w:color w:val="4B4B4B"/>
                  <w:sz w:val="20"/>
                  <w:szCs w:val="20"/>
                  <w:u w:val="single"/>
                </w:rPr>
                <w:t>www.</w:t>
              </w:r>
              <w:r w:rsidR="009D422A" w:rsidRPr="00CB4521">
                <w:rPr>
                  <w:rFonts w:ascii="Arial" w:hAnsi="Arial" w:cs="Arial"/>
                  <w:color w:val="4B4B4B"/>
                  <w:sz w:val="20"/>
                  <w:szCs w:val="20"/>
                  <w:u w:val="single"/>
                </w:rPr>
                <w:t>bizmove.com/marketing/m2j4.htm</w:t>
              </w:r>
            </w:hyperlink>
          </w:p>
          <w:p w14:paraId="7EE090A2" w14:textId="5BF52DED" w:rsidR="009D422A" w:rsidRPr="006545E4" w:rsidRDefault="009D422A" w:rsidP="003E6D87">
            <w:pPr>
              <w:spacing w:after="120"/>
              <w:ind w:left="720" w:hanging="720"/>
              <w:rPr>
                <w:rFonts w:ascii="Arial" w:hAnsi="Arial" w:cs="Arial"/>
                <w:sz w:val="20"/>
                <w:szCs w:val="20"/>
              </w:rPr>
            </w:pPr>
            <w:r w:rsidRPr="006545E4">
              <w:rPr>
                <w:rFonts w:ascii="Arial" w:hAnsi="Arial" w:cs="Arial"/>
                <w:sz w:val="20"/>
                <w:szCs w:val="20"/>
              </w:rPr>
              <w:t>Use the opportunity to discuss individual differences, ethics and vulnerability, applicability, etc.</w:t>
            </w:r>
          </w:p>
          <w:p w14:paraId="5C3AA5E3" w14:textId="60CB7EB5" w:rsidR="009D422A" w:rsidRPr="006545E4" w:rsidRDefault="009D422A" w:rsidP="00CB4521">
            <w:pPr>
              <w:spacing w:before="120" w:after="120"/>
              <w:rPr>
                <w:rFonts w:ascii="Arial" w:hAnsi="Arial" w:cs="Arial"/>
                <w:sz w:val="20"/>
                <w:szCs w:val="20"/>
                <w:lang w:val="en-US"/>
              </w:rPr>
            </w:pPr>
            <w:r w:rsidRPr="006545E4">
              <w:rPr>
                <w:rFonts w:ascii="Arial" w:hAnsi="Arial" w:cs="Arial"/>
                <w:sz w:val="20"/>
                <w:szCs w:val="20"/>
                <w:lang w:val="en-US"/>
              </w:rPr>
              <w:t>Display an image of the original</w:t>
            </w:r>
            <w:r w:rsidR="00723B9C">
              <w:rPr>
                <w:rFonts w:ascii="Arial" w:hAnsi="Arial" w:cs="Arial"/>
                <w:sz w:val="20"/>
                <w:szCs w:val="20"/>
                <w:lang w:val="en-US"/>
              </w:rPr>
              <w:t xml:space="preserve"> </w:t>
            </w:r>
            <w:r w:rsidRPr="006545E4">
              <w:rPr>
                <w:rFonts w:ascii="Arial" w:hAnsi="Arial" w:cs="Arial"/>
                <w:sz w:val="20"/>
                <w:szCs w:val="20"/>
                <w:lang w:val="en-US"/>
              </w:rPr>
              <w:t>Yale Model of Communication at</w:t>
            </w:r>
            <w:r w:rsidR="00624A2B">
              <w:rPr>
                <w:rFonts w:ascii="Arial" w:hAnsi="Arial" w:cs="Arial"/>
                <w:sz w:val="20"/>
                <w:szCs w:val="20"/>
                <w:lang w:val="en-US"/>
              </w:rPr>
              <w:t>:</w:t>
            </w:r>
            <w:r w:rsidR="00ED6ED1">
              <w:rPr>
                <w:rFonts w:ascii="Arial" w:hAnsi="Arial" w:cs="Arial"/>
                <w:sz w:val="20"/>
                <w:szCs w:val="20"/>
                <w:lang w:val="en-US"/>
              </w:rPr>
              <w:t xml:space="preserve"> </w:t>
            </w:r>
            <w:hyperlink r:id="rId382" w:history="1">
              <w:r w:rsidRPr="00CB4521">
                <w:rPr>
                  <w:rFonts w:ascii="Arial" w:hAnsi="Arial" w:cs="Arial"/>
                  <w:color w:val="4B4B4B"/>
                  <w:sz w:val="20"/>
                  <w:szCs w:val="20"/>
                  <w:u w:val="single"/>
                  <w:lang w:val="en-US"/>
                </w:rPr>
                <w:t>https://i0.wp.com/marketbusinessnews.com/wp-content/uploads/2018/05/Five-Ws-of-Communication.jpg?w=1013&amp;ssl=1</w:t>
              </w:r>
            </w:hyperlink>
            <w:r w:rsidRPr="006545E4">
              <w:rPr>
                <w:rFonts w:ascii="Arial" w:hAnsi="Arial" w:cs="Arial"/>
                <w:sz w:val="20"/>
                <w:szCs w:val="20"/>
                <w:lang w:val="en-US"/>
              </w:rPr>
              <w:t xml:space="preserve"> and </w:t>
            </w:r>
            <w:r w:rsidRPr="00144AA1">
              <w:rPr>
                <w:rFonts w:ascii="Arial" w:hAnsi="Arial" w:cs="Arial"/>
                <w:sz w:val="20"/>
                <w:szCs w:val="20"/>
              </w:rPr>
              <w:t>learners</w:t>
            </w:r>
            <w:r w:rsidRPr="006545E4">
              <w:rPr>
                <w:rFonts w:ascii="Arial" w:hAnsi="Arial" w:cs="Arial"/>
                <w:sz w:val="20"/>
                <w:szCs w:val="20"/>
                <w:lang w:val="en-US"/>
              </w:rPr>
              <w:t xml:space="preserve"> apply it to an number of advertisements or campaigns of which </w:t>
            </w:r>
            <w:r w:rsidRPr="006545E4">
              <w:rPr>
                <w:rFonts w:ascii="Arial" w:hAnsi="Arial" w:cs="Arial"/>
                <w:sz w:val="20"/>
                <w:szCs w:val="20"/>
                <w:lang w:val="en-US"/>
              </w:rPr>
              <w:lastRenderedPageBreak/>
              <w:t>they are aware and explain its effectiveness. Once you have stopped displaying the image, ask learners to recreate the same in their notes with the best illustrative example.</w:t>
            </w:r>
          </w:p>
          <w:p w14:paraId="436DD84C" w14:textId="61F956BD" w:rsidR="009D422A" w:rsidRPr="006545E4" w:rsidRDefault="009D422A" w:rsidP="00CB4521">
            <w:pPr>
              <w:spacing w:before="120" w:after="120"/>
              <w:rPr>
                <w:rFonts w:ascii="Arial" w:hAnsi="Arial" w:cs="Arial"/>
                <w:sz w:val="20"/>
                <w:szCs w:val="20"/>
              </w:rPr>
            </w:pPr>
            <w:r w:rsidRPr="006545E4">
              <w:rPr>
                <w:rFonts w:ascii="Arial" w:hAnsi="Arial" w:cs="Arial"/>
                <w:b/>
                <w:bCs/>
                <w:sz w:val="20"/>
                <w:szCs w:val="20"/>
                <w:lang w:val="en-US"/>
              </w:rPr>
              <w:t xml:space="preserve">Extension </w:t>
            </w:r>
            <w:r w:rsidR="009A5C31"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CB4521">
              <w:rPr>
                <w:rFonts w:ascii="Arial" w:hAnsi="Arial" w:cs="Arial"/>
                <w:sz w:val="20"/>
                <w:szCs w:val="20"/>
                <w:lang w:val="en-US"/>
              </w:rPr>
              <w:t>i</w:t>
            </w:r>
            <w:r w:rsidR="009A5C31" w:rsidRPr="006545E4">
              <w:rPr>
                <w:rFonts w:ascii="Arial" w:hAnsi="Arial" w:cs="Arial"/>
                <w:sz w:val="20"/>
                <w:szCs w:val="20"/>
                <w:lang w:val="en-US"/>
              </w:rPr>
              <w:t>n pairs, learners</w:t>
            </w:r>
            <w:r w:rsidRPr="006545E4">
              <w:rPr>
                <w:rFonts w:ascii="Arial" w:hAnsi="Arial" w:cs="Arial"/>
                <w:sz w:val="20"/>
                <w:szCs w:val="20"/>
                <w:lang w:val="en-US"/>
              </w:rPr>
              <w:t xml:space="preserve"> develop their own advertising strategy using the model with a product of their own choice and share with their peers for review and feedback.</w:t>
            </w:r>
          </w:p>
          <w:p w14:paraId="3E7FC523" w14:textId="79C8CAD4" w:rsidR="009D422A" w:rsidRPr="006545E4" w:rsidRDefault="009D422A" w:rsidP="00CB4521">
            <w:pPr>
              <w:spacing w:before="120" w:after="120"/>
              <w:rPr>
                <w:rFonts w:ascii="Arial" w:hAnsi="Arial" w:cs="Arial"/>
                <w:sz w:val="20"/>
                <w:szCs w:val="20"/>
                <w:lang w:val="en-US"/>
              </w:rPr>
            </w:pPr>
            <w:r w:rsidRPr="006545E4">
              <w:rPr>
                <w:rFonts w:ascii="Arial" w:hAnsi="Arial" w:cs="Arial"/>
                <w:sz w:val="20"/>
                <w:szCs w:val="20"/>
                <w:lang w:val="en-US"/>
              </w:rPr>
              <w:t>Share a second image of the Yale model at</w:t>
            </w:r>
            <w:r w:rsidR="00624A2B">
              <w:rPr>
                <w:rFonts w:ascii="Arial" w:hAnsi="Arial" w:cs="Arial"/>
                <w:sz w:val="20"/>
                <w:szCs w:val="20"/>
                <w:lang w:val="en-US"/>
              </w:rPr>
              <w:t>:</w:t>
            </w:r>
            <w:r w:rsidRPr="006545E4">
              <w:rPr>
                <w:rFonts w:ascii="Arial" w:hAnsi="Arial" w:cs="Arial"/>
                <w:sz w:val="20"/>
                <w:szCs w:val="20"/>
                <w:lang w:val="en-US"/>
              </w:rPr>
              <w:t xml:space="preserve"> </w:t>
            </w:r>
            <w:hyperlink r:id="rId383" w:history="1">
              <w:r w:rsidR="00B221AA" w:rsidRPr="00CB4521">
                <w:rPr>
                  <w:rFonts w:ascii="Arial" w:hAnsi="Arial" w:cs="Arial"/>
                  <w:color w:val="4B4B4B"/>
                  <w:sz w:val="20"/>
                  <w:szCs w:val="20"/>
                  <w:u w:val="single"/>
                  <w:lang w:val="en-US"/>
                </w:rPr>
                <w:t>www.</w:t>
              </w:r>
              <w:r w:rsidRPr="00CB4521">
                <w:rPr>
                  <w:rFonts w:ascii="Arial" w:hAnsi="Arial" w:cs="Arial"/>
                  <w:color w:val="4B4B4B"/>
                  <w:sz w:val="20"/>
                  <w:szCs w:val="20"/>
                  <w:u w:val="single"/>
                  <w:lang w:val="en-US"/>
                </w:rPr>
                <w:t>researchgate.net/profile/Dianna-Stone/publication/222660095/figure/fig1/AS:305226818048000@1449783152128/Yale-model-of-communication-and-persuasion-based-on-Janis-Hovland-1959.png</w:t>
              </w:r>
            </w:hyperlink>
            <w:r w:rsidRPr="006545E4">
              <w:rPr>
                <w:rFonts w:ascii="Arial" w:hAnsi="Arial" w:cs="Arial"/>
                <w:sz w:val="20"/>
                <w:szCs w:val="20"/>
                <w:lang w:val="en-US"/>
              </w:rPr>
              <w:t xml:space="preserve"> and learners consider how the effectiveness of advertising might be objectively measured and generate some ideas whilst revising the strengths and weaknesses of objective data. Remind them of the use of eye-tracking techniques when considering menu design and how something similar could be used to asses</w:t>
            </w:r>
            <w:r w:rsidR="006545E4">
              <w:rPr>
                <w:rFonts w:ascii="Arial" w:hAnsi="Arial" w:cs="Arial"/>
                <w:sz w:val="20"/>
                <w:szCs w:val="20"/>
                <w:lang w:val="en-US"/>
              </w:rPr>
              <w:t>s</w:t>
            </w:r>
            <w:r w:rsidRPr="006545E4">
              <w:rPr>
                <w:rFonts w:ascii="Arial" w:hAnsi="Arial" w:cs="Arial"/>
                <w:sz w:val="20"/>
                <w:szCs w:val="20"/>
                <w:lang w:val="en-US"/>
              </w:rPr>
              <w:t xml:space="preserve"> media advertising.</w:t>
            </w:r>
          </w:p>
          <w:p w14:paraId="037D2D73" w14:textId="30C07562" w:rsidR="009D422A" w:rsidRPr="006545E4" w:rsidRDefault="009D422A" w:rsidP="00CB4521">
            <w:pPr>
              <w:spacing w:before="120" w:after="120"/>
              <w:rPr>
                <w:rFonts w:ascii="Arial" w:hAnsi="Arial" w:cs="Arial"/>
                <w:sz w:val="20"/>
                <w:szCs w:val="20"/>
                <w:lang w:val="en-US"/>
              </w:rPr>
            </w:pPr>
            <w:r w:rsidRPr="006545E4">
              <w:rPr>
                <w:rFonts w:ascii="Arial" w:hAnsi="Arial" w:cs="Arial"/>
                <w:sz w:val="20"/>
                <w:szCs w:val="20"/>
                <w:lang w:val="en-US"/>
              </w:rPr>
              <w:t>Share some research in this area, for example, Ciceri et al (2020) at</w:t>
            </w:r>
            <w:r w:rsidR="00DE363B">
              <w:rPr>
                <w:rFonts w:ascii="Arial" w:hAnsi="Arial" w:cs="Arial"/>
                <w:sz w:val="20"/>
                <w:szCs w:val="20"/>
                <w:lang w:val="en-US"/>
              </w:rPr>
              <w:t>:</w:t>
            </w:r>
            <w:r w:rsidRPr="006545E4">
              <w:rPr>
                <w:rFonts w:ascii="Arial" w:hAnsi="Arial" w:cs="Arial"/>
                <w:sz w:val="20"/>
                <w:szCs w:val="20"/>
                <w:lang w:val="en-US"/>
              </w:rPr>
              <w:t xml:space="preserve"> </w:t>
            </w:r>
            <w:hyperlink r:id="rId384" w:history="1">
              <w:r w:rsidRPr="00CB4521">
                <w:rPr>
                  <w:rFonts w:ascii="Arial" w:hAnsi="Arial" w:cs="Arial"/>
                  <w:color w:val="4B4B4B"/>
                  <w:sz w:val="20"/>
                  <w:szCs w:val="20"/>
                  <w:u w:val="single"/>
                  <w:lang w:val="en-US"/>
                </w:rPr>
                <w:t>https://research-api.cbs.dk/ws/portalfiles/portal/60829643/jesper_clement_et_al_a_neuroscientific_method_for_assessing_effectiveness_of_digital_vs_print_ads_acceptedversion.pdf</w:t>
              </w:r>
            </w:hyperlink>
            <w:r w:rsidRPr="00CB4521">
              <w:rPr>
                <w:rFonts w:ascii="Arial" w:hAnsi="Arial" w:cs="Arial"/>
                <w:color w:val="4B4B4B"/>
                <w:sz w:val="20"/>
                <w:szCs w:val="20"/>
                <w:lang w:val="en-US"/>
              </w:rPr>
              <w:t xml:space="preserve"> </w:t>
            </w:r>
            <w:r w:rsidRPr="006545E4">
              <w:rPr>
                <w:rFonts w:ascii="Arial" w:hAnsi="Arial" w:cs="Arial"/>
                <w:sz w:val="20"/>
                <w:szCs w:val="20"/>
                <w:lang w:val="en-US"/>
              </w:rPr>
              <w:t>and learners record the key concepts under investigation, aim, sample, method, data collection tools, result and conclusions and obvious strengths and weaknesses they recognise.</w:t>
            </w:r>
          </w:p>
          <w:p w14:paraId="211435BC" w14:textId="2A80F840" w:rsidR="009D422A" w:rsidRPr="006545E4" w:rsidRDefault="00723B9C" w:rsidP="00CB4521">
            <w:pPr>
              <w:spacing w:before="120" w:after="120"/>
              <w:rPr>
                <w:rFonts w:ascii="Arial" w:hAnsi="Arial" w:cs="Arial"/>
                <w:sz w:val="20"/>
                <w:szCs w:val="20"/>
                <w:lang w:val="en-US"/>
              </w:rPr>
            </w:pPr>
            <w:r>
              <w:rPr>
                <w:rFonts w:ascii="Arial" w:hAnsi="Arial" w:cs="Arial"/>
                <w:sz w:val="20"/>
                <w:szCs w:val="20"/>
              </w:rPr>
              <w:t>Learners think about</w:t>
            </w:r>
            <w:r w:rsidR="009D422A" w:rsidRPr="006545E4">
              <w:rPr>
                <w:rFonts w:ascii="Arial" w:hAnsi="Arial" w:cs="Arial"/>
                <w:sz w:val="20"/>
                <w:szCs w:val="20"/>
              </w:rPr>
              <w:t xml:space="preserve"> what they have heard about the </w:t>
            </w:r>
            <w:r w:rsidR="009D422A" w:rsidRPr="006545E4">
              <w:rPr>
                <w:rFonts w:ascii="Arial" w:hAnsi="Arial" w:cs="Arial"/>
                <w:sz w:val="20"/>
                <w:szCs w:val="20"/>
                <w:lang w:val="en-US"/>
              </w:rPr>
              <w:t>4 Ps of effective marketing at</w:t>
            </w:r>
            <w:r w:rsidR="00DE363B">
              <w:rPr>
                <w:rFonts w:ascii="Arial" w:hAnsi="Arial" w:cs="Arial"/>
                <w:sz w:val="20"/>
                <w:szCs w:val="20"/>
                <w:lang w:val="en-US"/>
              </w:rPr>
              <w:t>:</w:t>
            </w:r>
            <w:r w:rsidR="009D422A" w:rsidRPr="006545E4">
              <w:rPr>
                <w:rFonts w:ascii="Arial" w:hAnsi="Arial" w:cs="Arial"/>
                <w:sz w:val="20"/>
                <w:szCs w:val="20"/>
                <w:lang w:val="en-US"/>
              </w:rPr>
              <w:t xml:space="preserve"> </w:t>
            </w:r>
            <w:hyperlink r:id="rId385" w:anchor=":~:text=The%20four%20Ps%20%E2%80%94%20Product%2C%20Placement,Price%20%E2%80%94%20help%20you%20do%20that" w:history="1">
              <w:r w:rsidR="00634BEB" w:rsidRPr="00CB4521">
                <w:rPr>
                  <w:rFonts w:ascii="Arial" w:hAnsi="Arial" w:cs="Arial"/>
                  <w:color w:val="4B4B4B"/>
                  <w:sz w:val="20"/>
                  <w:szCs w:val="20"/>
                  <w:u w:val="single"/>
                  <w:lang w:val="en-US"/>
                </w:rPr>
                <w:t>https://socialmediaweek.org/blog/...</w:t>
              </w:r>
            </w:hyperlink>
            <w:r w:rsidR="009D422A" w:rsidRPr="00CB4521">
              <w:rPr>
                <w:rFonts w:ascii="Arial" w:hAnsi="Arial" w:cs="Arial"/>
                <w:color w:val="4B4B4B"/>
                <w:sz w:val="20"/>
                <w:szCs w:val="20"/>
                <w:lang w:val="en-US"/>
              </w:rPr>
              <w:t>.</w:t>
            </w:r>
            <w:r w:rsidR="009D422A" w:rsidRPr="006545E4">
              <w:rPr>
                <w:rFonts w:ascii="Arial" w:hAnsi="Arial" w:cs="Arial"/>
                <w:sz w:val="20"/>
                <w:szCs w:val="20"/>
                <w:lang w:val="en-US"/>
              </w:rPr>
              <w:t xml:space="preserve"> </w:t>
            </w:r>
            <w:r w:rsidR="009D422A" w:rsidRPr="006545E4">
              <w:rPr>
                <w:rFonts w:ascii="Arial" w:hAnsi="Arial" w:cs="Arial"/>
                <w:sz w:val="20"/>
                <w:szCs w:val="20"/>
              </w:rPr>
              <w:t>and share previous knowledge. Learners watch the</w:t>
            </w:r>
            <w:r w:rsidR="009D422A" w:rsidRPr="006545E4">
              <w:rPr>
                <w:rFonts w:ascii="Arial" w:hAnsi="Arial" w:cs="Arial"/>
                <w:sz w:val="20"/>
                <w:szCs w:val="20"/>
                <w:lang w:val="en-US"/>
              </w:rPr>
              <w:t xml:space="preserve"> video at </w:t>
            </w:r>
            <w:hyperlink r:id="rId386" w:history="1">
              <w:r w:rsidR="00B221AA" w:rsidRPr="00CB4521">
                <w:rPr>
                  <w:rFonts w:ascii="Arial" w:hAnsi="Arial" w:cs="Arial"/>
                  <w:color w:val="4B4B4B"/>
                  <w:sz w:val="20"/>
                  <w:szCs w:val="20"/>
                  <w:u w:val="single"/>
                  <w:lang w:val="en-US"/>
                </w:rPr>
                <w:t>www.</w:t>
              </w:r>
              <w:r w:rsidR="009D422A" w:rsidRPr="00CB4521">
                <w:rPr>
                  <w:rFonts w:ascii="Arial" w:hAnsi="Arial" w:cs="Arial"/>
                  <w:color w:val="4B4B4B"/>
                  <w:sz w:val="20"/>
                  <w:szCs w:val="20"/>
                  <w:u w:val="single"/>
                  <w:lang w:val="en-US"/>
                </w:rPr>
                <w:t>youtube.com/watch?v=Mco8vBAwOmA</w:t>
              </w:r>
            </w:hyperlink>
            <w:r w:rsidR="009D422A" w:rsidRPr="006545E4">
              <w:rPr>
                <w:rFonts w:ascii="Arial" w:hAnsi="Arial" w:cs="Arial"/>
                <w:sz w:val="20"/>
                <w:szCs w:val="20"/>
                <w:lang w:val="en-US"/>
              </w:rPr>
              <w:t xml:space="preserve"> a</w:t>
            </w:r>
            <w:r w:rsidR="009D422A" w:rsidRPr="006545E4">
              <w:rPr>
                <w:rFonts w:ascii="Arial" w:hAnsi="Arial" w:cs="Arial"/>
                <w:sz w:val="20"/>
                <w:szCs w:val="20"/>
              </w:rPr>
              <w:t xml:space="preserve">nd </w:t>
            </w:r>
            <w:r w:rsidR="009D422A" w:rsidRPr="006545E4">
              <w:rPr>
                <w:rFonts w:ascii="Arial" w:hAnsi="Arial" w:cs="Arial"/>
                <w:sz w:val="20"/>
                <w:szCs w:val="20"/>
                <w:lang w:val="en-US"/>
              </w:rPr>
              <w:t xml:space="preserve">make notes, illustrating </w:t>
            </w:r>
            <w:r w:rsidR="009D422A" w:rsidRPr="006545E4">
              <w:rPr>
                <w:rFonts w:ascii="Arial" w:hAnsi="Arial" w:cs="Arial"/>
                <w:sz w:val="20"/>
                <w:szCs w:val="20"/>
              </w:rPr>
              <w:t>each component using a product of their own</w:t>
            </w:r>
            <w:r w:rsidR="009D422A" w:rsidRPr="006545E4">
              <w:rPr>
                <w:rFonts w:ascii="Arial" w:hAnsi="Arial" w:cs="Arial"/>
                <w:sz w:val="20"/>
                <w:szCs w:val="20"/>
                <w:lang w:val="en-US"/>
              </w:rPr>
              <w:t xml:space="preserve"> choice.</w:t>
            </w:r>
          </w:p>
          <w:p w14:paraId="7D26EF0A" w14:textId="63987BB8" w:rsidR="009D422A" w:rsidRPr="006545E4" w:rsidRDefault="009D422A" w:rsidP="00CB4521">
            <w:pPr>
              <w:spacing w:before="120" w:after="120"/>
              <w:rPr>
                <w:rFonts w:ascii="Arial" w:hAnsi="Arial" w:cs="Arial"/>
                <w:sz w:val="20"/>
                <w:szCs w:val="20"/>
              </w:rPr>
            </w:pPr>
            <w:r w:rsidRPr="006545E4">
              <w:rPr>
                <w:rFonts w:ascii="Arial" w:hAnsi="Arial" w:cs="Arial"/>
                <w:b/>
                <w:bCs/>
                <w:sz w:val="20"/>
                <w:szCs w:val="20"/>
                <w:lang w:val="en-US"/>
              </w:rPr>
              <w:t xml:space="preserve">Extension </w:t>
            </w:r>
            <w:r w:rsidR="009A5C31"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DE363B">
              <w:rPr>
                <w:rFonts w:ascii="Arial" w:hAnsi="Arial" w:cs="Arial"/>
                <w:sz w:val="20"/>
                <w:szCs w:val="20"/>
              </w:rPr>
              <w:t>d</w:t>
            </w:r>
            <w:r w:rsidRPr="006545E4">
              <w:rPr>
                <w:rFonts w:ascii="Arial" w:hAnsi="Arial" w:cs="Arial"/>
                <w:sz w:val="20"/>
                <w:szCs w:val="20"/>
              </w:rPr>
              <w:t xml:space="preserve">ivide the class into four groups and </w:t>
            </w: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sz w:val="20"/>
                <w:szCs w:val="20"/>
              </w:rPr>
              <w:t xml:space="preserve"> design a fiel</w:t>
            </w:r>
            <w:r w:rsidRPr="006545E4">
              <w:rPr>
                <w:rFonts w:ascii="Arial" w:hAnsi="Arial" w:cs="Arial"/>
                <w:color w:val="000000" w:themeColor="text1"/>
                <w:sz w:val="20"/>
                <w:szCs w:val="20"/>
              </w:rPr>
              <w:t>d</w:t>
            </w:r>
            <w:r w:rsidRPr="006545E4">
              <w:rPr>
                <w:rFonts w:ascii="Arial" w:hAnsi="Arial" w:cs="Arial"/>
                <w:strike/>
                <w:color w:val="000000" w:themeColor="text1"/>
                <w:sz w:val="20"/>
                <w:szCs w:val="20"/>
              </w:rPr>
              <w:t xml:space="preserve"> </w:t>
            </w:r>
            <w:r w:rsidRPr="006545E4">
              <w:rPr>
                <w:rFonts w:ascii="Arial" w:hAnsi="Arial" w:cs="Arial"/>
                <w:color w:val="000000" w:themeColor="text1"/>
                <w:sz w:val="20"/>
                <w:szCs w:val="20"/>
              </w:rPr>
              <w:t xml:space="preserve">experiment to </w:t>
            </w:r>
            <w:r w:rsidRPr="006545E4">
              <w:rPr>
                <w:rFonts w:ascii="Arial" w:hAnsi="Arial" w:cs="Arial"/>
                <w:sz w:val="20"/>
                <w:szCs w:val="20"/>
              </w:rPr>
              <w:t>investigate the effect of one component (compared to a second component of their choice)</w:t>
            </w:r>
            <w:r w:rsidR="00554C62">
              <w:rPr>
                <w:rFonts w:ascii="Arial" w:hAnsi="Arial" w:cs="Arial"/>
                <w:sz w:val="20"/>
                <w:szCs w:val="20"/>
                <w:lang w:val="en-US"/>
              </w:rPr>
              <w:t xml:space="preserve">. Ask learners to use a variety of </w:t>
            </w:r>
            <w:r w:rsidR="00554C62">
              <w:rPr>
                <w:rFonts w:ascii="Arial" w:hAnsi="Arial" w:cs="Arial"/>
                <w:color w:val="000000"/>
                <w:sz w:val="20"/>
                <w:szCs w:val="20"/>
              </w:rPr>
              <w:t>rating scales; forced/fixed choice</w:t>
            </w:r>
            <w:r w:rsidR="00554C62">
              <w:rPr>
                <w:rFonts w:ascii="Arial" w:hAnsi="Arial" w:cs="Arial"/>
                <w:color w:val="000000"/>
                <w:sz w:val="20"/>
                <w:szCs w:val="20"/>
                <w:lang w:val="en-US"/>
              </w:rPr>
              <w:t xml:space="preserve"> as their data collection method and </w:t>
            </w:r>
            <w:r w:rsidRPr="006545E4">
              <w:rPr>
                <w:rFonts w:ascii="Arial" w:hAnsi="Arial" w:cs="Arial"/>
                <w:sz w:val="20"/>
                <w:szCs w:val="20"/>
              </w:rPr>
              <w:t>to demonstrate their application of the experimental method</w:t>
            </w:r>
            <w:r w:rsidR="00554C62">
              <w:rPr>
                <w:rFonts w:ascii="Arial" w:hAnsi="Arial" w:cs="Arial"/>
                <w:sz w:val="20"/>
                <w:szCs w:val="20"/>
                <w:lang w:val="en-US"/>
              </w:rPr>
              <w:t xml:space="preserve"> as well as </w:t>
            </w:r>
            <w:r w:rsidR="00554C62">
              <w:rPr>
                <w:rFonts w:ascii="Arial" w:hAnsi="Arial" w:cs="Arial"/>
                <w:color w:val="000000"/>
                <w:sz w:val="20"/>
                <w:szCs w:val="20"/>
              </w:rPr>
              <w:t>describe and evaluate the use of rating scales</w:t>
            </w:r>
            <w:r w:rsidRPr="006545E4">
              <w:rPr>
                <w:rFonts w:ascii="Arial" w:hAnsi="Arial" w:cs="Arial"/>
                <w:sz w:val="20"/>
                <w:szCs w:val="20"/>
              </w:rPr>
              <w:t xml:space="preserve"> and share ideas in turn.</w:t>
            </w:r>
          </w:p>
          <w:p w14:paraId="523A3485" w14:textId="73FAB66A" w:rsidR="009D422A" w:rsidRPr="003E6D87" w:rsidRDefault="009D422A" w:rsidP="003E6D87">
            <w:pPr>
              <w:spacing w:before="120"/>
              <w:rPr>
                <w:rFonts w:ascii="Arial" w:hAnsi="Arial" w:cs="Arial"/>
                <w:sz w:val="20"/>
                <w:szCs w:val="20"/>
              </w:rPr>
            </w:pPr>
            <w:r w:rsidRPr="006545E4">
              <w:rPr>
                <w:rFonts w:ascii="Arial" w:hAnsi="Arial" w:cs="Arial"/>
                <w:sz w:val="20"/>
                <w:szCs w:val="20"/>
                <w:lang w:val="en-US"/>
              </w:rPr>
              <w:t xml:space="preserve">Still </w:t>
            </w:r>
            <w:r w:rsidR="00394C5E" w:rsidRPr="006545E4">
              <w:rPr>
                <w:rFonts w:ascii="Arial" w:hAnsi="Arial" w:cs="Arial"/>
                <w:sz w:val="20"/>
                <w:szCs w:val="20"/>
                <w:lang w:val="en-US"/>
              </w:rPr>
              <w:t>in</w:t>
            </w:r>
            <w:r w:rsidRPr="006545E4">
              <w:rPr>
                <w:rFonts w:ascii="Arial" w:hAnsi="Arial" w:cs="Arial"/>
                <w:sz w:val="20"/>
                <w:szCs w:val="20"/>
                <w:lang w:val="en-US"/>
              </w:rPr>
              <w:t xml:space="preserve"> groups, learners consider</w:t>
            </w:r>
            <w:r w:rsidR="00394C5E" w:rsidRPr="006545E4">
              <w:rPr>
                <w:rFonts w:ascii="Arial" w:hAnsi="Arial" w:cs="Arial"/>
                <w:sz w:val="20"/>
                <w:szCs w:val="20"/>
                <w:lang w:val="en-US"/>
              </w:rPr>
              <w:t xml:space="preserve"> and discuss</w:t>
            </w:r>
            <w:r w:rsidRPr="006545E4">
              <w:rPr>
                <w:rFonts w:ascii="Arial" w:hAnsi="Arial" w:cs="Arial"/>
                <w:sz w:val="20"/>
                <w:szCs w:val="20"/>
                <w:lang w:val="en-US"/>
              </w:rPr>
              <w:t xml:space="preserve"> the following issues and debates: </w:t>
            </w:r>
            <w:r w:rsidRPr="006545E4">
              <w:rPr>
                <w:rFonts w:ascii="Arial" w:hAnsi="Arial" w:cs="Arial"/>
                <w:sz w:val="20"/>
                <w:szCs w:val="20"/>
              </w:rPr>
              <w:t>application to everyday life, cultural differences, objective and subjective data, generalisations from findings</w:t>
            </w:r>
            <w:r w:rsidRPr="006545E4">
              <w:rPr>
                <w:rFonts w:ascii="Arial" w:hAnsi="Arial" w:cs="Arial"/>
                <w:sz w:val="20"/>
                <w:szCs w:val="20"/>
                <w:lang w:val="en-US"/>
              </w:rPr>
              <w:t xml:space="preserve"> and </w:t>
            </w:r>
            <w:r w:rsidRPr="006545E4">
              <w:rPr>
                <w:rFonts w:ascii="Arial" w:hAnsi="Arial" w:cs="Arial"/>
                <w:sz w:val="20"/>
                <w:szCs w:val="20"/>
              </w:rPr>
              <w:t>validity.</w:t>
            </w:r>
            <w:r w:rsidR="003E6D87">
              <w:rPr>
                <w:rFonts w:ascii="Arial" w:hAnsi="Arial" w:cs="Arial"/>
                <w:sz w:val="20"/>
                <w:szCs w:val="20"/>
              </w:rPr>
              <w:t xml:space="preserve"> </w:t>
            </w:r>
            <w:r w:rsidR="00723B9C">
              <w:rPr>
                <w:rFonts w:ascii="Arial" w:hAnsi="Arial" w:cs="Arial"/>
                <w:sz w:val="20"/>
                <w:szCs w:val="20"/>
                <w:lang w:val="en-US"/>
              </w:rPr>
              <w:t>L</w:t>
            </w:r>
            <w:r w:rsidRPr="006545E4">
              <w:rPr>
                <w:rFonts w:ascii="Arial" w:hAnsi="Arial" w:cs="Arial"/>
                <w:sz w:val="20"/>
                <w:szCs w:val="20"/>
                <w:lang w:val="en-US"/>
              </w:rPr>
              <w:t>earners look through specimen/past examination papers and create their own questions using the material just covered. These could be used for self-assessment</w:t>
            </w:r>
            <w:r w:rsidR="00394C5E" w:rsidRPr="006545E4">
              <w:rPr>
                <w:rFonts w:ascii="Arial" w:hAnsi="Arial" w:cs="Arial"/>
                <w:sz w:val="20"/>
                <w:szCs w:val="20"/>
                <w:lang w:val="en-US"/>
              </w:rPr>
              <w:t xml:space="preserve"> or </w:t>
            </w:r>
            <w:r w:rsidRPr="006545E4">
              <w:rPr>
                <w:rFonts w:ascii="Arial" w:hAnsi="Arial" w:cs="Arial"/>
                <w:sz w:val="20"/>
                <w:szCs w:val="20"/>
                <w:lang w:val="en-US"/>
              </w:rPr>
              <w:t>peer-assessment</w:t>
            </w:r>
            <w:r w:rsidR="00394C5E" w:rsidRPr="006545E4">
              <w:rPr>
                <w:rFonts w:ascii="Arial" w:hAnsi="Arial" w:cs="Arial"/>
                <w:sz w:val="20"/>
                <w:szCs w:val="20"/>
                <w:lang w:val="en-US"/>
              </w:rPr>
              <w:t>.</w:t>
            </w:r>
            <w:r w:rsidRPr="006545E4">
              <w:rPr>
                <w:rFonts w:ascii="Arial" w:hAnsi="Arial" w:cs="Arial"/>
                <w:sz w:val="20"/>
                <w:szCs w:val="20"/>
                <w:lang w:val="en-US"/>
              </w:rPr>
              <w:t xml:space="preserve"> </w:t>
            </w:r>
            <w:r w:rsidR="00723B9C" w:rsidRPr="006545E4">
              <w:rPr>
                <w:rFonts w:ascii="Arial" w:hAnsi="Arial" w:cs="Arial"/>
                <w:b/>
                <w:bCs/>
                <w:sz w:val="20"/>
                <w:szCs w:val="20"/>
                <w:lang w:val="en-US"/>
              </w:rPr>
              <w:t>(I</w:t>
            </w:r>
            <w:r w:rsidR="00723B9C">
              <w:rPr>
                <w:rFonts w:ascii="Arial" w:hAnsi="Arial" w:cs="Arial"/>
                <w:b/>
                <w:bCs/>
                <w:sz w:val="20"/>
                <w:szCs w:val="20"/>
                <w:lang w:val="en-US"/>
              </w:rPr>
              <w:t>)(</w:t>
            </w:r>
            <w:r w:rsidR="00723B9C" w:rsidRPr="006545E4">
              <w:rPr>
                <w:rFonts w:ascii="Arial" w:hAnsi="Arial" w:cs="Arial"/>
                <w:b/>
                <w:bCs/>
                <w:sz w:val="20"/>
                <w:szCs w:val="20"/>
                <w:lang w:val="en-US"/>
              </w:rPr>
              <w:t>F)</w:t>
            </w:r>
          </w:p>
        </w:tc>
      </w:tr>
      <w:tr w:rsidR="009D422A" w:rsidRPr="009D422A" w14:paraId="48DBAB01"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26B30903" w14:textId="3AFC5232" w:rsidR="00723B9C" w:rsidRPr="00CB4521" w:rsidRDefault="000A6FCC" w:rsidP="00346B5C">
            <w:pPr>
              <w:rPr>
                <w:rFonts w:ascii="Arial" w:hAnsi="Arial" w:cs="Arial"/>
                <w:sz w:val="20"/>
                <w:szCs w:val="20"/>
              </w:rPr>
            </w:pPr>
            <w:r w:rsidRPr="000A6FCC">
              <w:rPr>
                <w:rFonts w:ascii="Arial" w:hAnsi="Arial" w:cs="Arial"/>
                <w:sz w:val="20"/>
                <w:szCs w:val="20"/>
                <w:lang w:val="en-US"/>
              </w:rPr>
              <w:lastRenderedPageBreak/>
              <w:t xml:space="preserve">2.5 </w:t>
            </w:r>
            <w:r w:rsidR="009D422A" w:rsidRPr="000A6FCC">
              <w:rPr>
                <w:rFonts w:ascii="Arial" w:hAnsi="Arial" w:cs="Arial"/>
                <w:sz w:val="20"/>
                <w:szCs w:val="20"/>
                <w:lang w:val="en-US"/>
              </w:rPr>
              <w:t>Advertising</w:t>
            </w:r>
          </w:p>
          <w:p w14:paraId="619FDB95" w14:textId="47150E68" w:rsidR="00723B9C" w:rsidRPr="00CB4521" w:rsidRDefault="009D422A" w:rsidP="00346B5C">
            <w:pPr>
              <w:spacing w:before="120"/>
              <w:rPr>
                <w:rFonts w:ascii="Arial" w:hAnsi="Arial" w:cs="Arial"/>
                <w:b/>
                <w:sz w:val="20"/>
                <w:szCs w:val="20"/>
              </w:rPr>
            </w:pPr>
            <w:r w:rsidRPr="00723B9C">
              <w:rPr>
                <w:rFonts w:ascii="Arial" w:hAnsi="Arial" w:cs="Arial"/>
                <w:sz w:val="20"/>
                <w:szCs w:val="20"/>
                <w:lang w:val="en-US"/>
              </w:rPr>
              <w:t xml:space="preserve">2.5.2 </w:t>
            </w:r>
            <w:r w:rsidR="000A6FCC">
              <w:rPr>
                <w:rFonts w:ascii="Arial" w:hAnsi="Arial" w:cs="Arial"/>
                <w:sz w:val="20"/>
                <w:szCs w:val="20"/>
                <w:lang w:val="en-US"/>
              </w:rPr>
              <w:t>Advertising</w:t>
            </w:r>
            <w:r w:rsidR="00CB4521">
              <w:rPr>
                <w:rFonts w:ascii="Arial" w:hAnsi="Arial" w:cs="Arial"/>
                <w:sz w:val="20"/>
                <w:szCs w:val="20"/>
                <w:lang w:val="en-US"/>
              </w:rPr>
              <w:t xml:space="preserve"> – </w:t>
            </w:r>
            <w:r w:rsidR="000A6FCC">
              <w:rPr>
                <w:rFonts w:ascii="Arial" w:hAnsi="Arial" w:cs="Arial"/>
                <w:sz w:val="20"/>
                <w:szCs w:val="20"/>
                <w:lang w:val="en-US"/>
              </w:rPr>
              <w:t>c</w:t>
            </w:r>
            <w:r w:rsidRPr="00723B9C">
              <w:rPr>
                <w:rFonts w:ascii="Arial" w:hAnsi="Arial" w:cs="Arial"/>
                <w:sz w:val="20"/>
                <w:szCs w:val="20"/>
                <w:lang w:val="en-US"/>
              </w:rPr>
              <w:t>onsumer interaction</w:t>
            </w:r>
          </w:p>
          <w:p w14:paraId="0DF998C8" w14:textId="5DFAD8EA" w:rsidR="00723B9C" w:rsidRPr="00723B9C" w:rsidRDefault="00723B9C" w:rsidP="00346B5C">
            <w:pPr>
              <w:spacing w:before="120"/>
              <w:rPr>
                <w:rFonts w:ascii="Arial" w:hAnsi="Arial" w:cs="Arial"/>
                <w:b/>
                <w:color w:val="E21951"/>
                <w:sz w:val="20"/>
                <w:szCs w:val="20"/>
              </w:rPr>
            </w:pPr>
            <w:r w:rsidRPr="00723B9C">
              <w:rPr>
                <w:rFonts w:ascii="Arial" w:hAnsi="Arial" w:cs="Arial"/>
                <w:b/>
                <w:color w:val="E21951"/>
                <w:sz w:val="20"/>
                <w:szCs w:val="20"/>
              </w:rPr>
              <w:t>KC2</w:t>
            </w:r>
          </w:p>
          <w:p w14:paraId="3B66E2A2" w14:textId="77777777" w:rsidR="00723B9C" w:rsidRPr="00723B9C" w:rsidRDefault="00723B9C" w:rsidP="00346B5C">
            <w:pPr>
              <w:spacing w:before="120"/>
              <w:rPr>
                <w:rFonts w:ascii="Arial" w:hAnsi="Arial" w:cs="Arial"/>
                <w:b/>
                <w:color w:val="E21951"/>
                <w:sz w:val="20"/>
                <w:szCs w:val="20"/>
                <w:lang w:val="en-US"/>
              </w:rPr>
            </w:pPr>
            <w:r w:rsidRPr="00723B9C">
              <w:rPr>
                <w:rFonts w:ascii="Arial" w:hAnsi="Arial" w:cs="Arial"/>
                <w:b/>
                <w:color w:val="E21951"/>
                <w:sz w:val="20"/>
                <w:szCs w:val="20"/>
                <w:lang w:val="en-US"/>
              </w:rPr>
              <w:t>KC3</w:t>
            </w:r>
          </w:p>
          <w:p w14:paraId="04D05C8E" w14:textId="3958A676" w:rsidR="009D422A" w:rsidRPr="009D422A" w:rsidRDefault="00723B9C" w:rsidP="00346B5C">
            <w:pPr>
              <w:spacing w:before="120"/>
              <w:rPr>
                <w:rFonts w:ascii="Arial" w:hAnsi="Arial" w:cs="Arial"/>
                <w:b/>
                <w:bCs/>
                <w:sz w:val="20"/>
                <w:szCs w:val="20"/>
                <w:lang w:val="en-US"/>
              </w:rPr>
            </w:pPr>
            <w:r w:rsidRPr="00723B9C">
              <w:rPr>
                <w:rFonts w:ascii="Arial" w:hAnsi="Arial" w:cs="Arial"/>
                <w:b/>
                <w:color w:val="E21951"/>
                <w:sz w:val="20"/>
                <w:szCs w:val="20"/>
              </w:rPr>
              <w:lastRenderedPageBreak/>
              <w:t>KC5</w:t>
            </w:r>
          </w:p>
        </w:tc>
        <w:tc>
          <w:tcPr>
            <w:tcW w:w="2268" w:type="dxa"/>
            <w:tcBorders>
              <w:top w:val="single" w:sz="4" w:space="0" w:color="E21951"/>
              <w:left w:val="single" w:sz="4" w:space="0" w:color="E21951"/>
              <w:bottom w:val="single" w:sz="4" w:space="0" w:color="E21951"/>
              <w:right w:val="single" w:sz="4" w:space="0" w:color="E21951"/>
            </w:tcBorders>
          </w:tcPr>
          <w:p w14:paraId="487B64E3" w14:textId="77777777" w:rsidR="009D422A" w:rsidRPr="009D422A" w:rsidRDefault="009D422A" w:rsidP="009D422A">
            <w:pPr>
              <w:spacing w:before="100" w:beforeAutospacing="1" w:after="100" w:afterAutospacing="1"/>
              <w:rPr>
                <w:rFonts w:ascii="Arial" w:hAnsi="Arial" w:cs="Arial"/>
                <w:sz w:val="20"/>
                <w:szCs w:val="20"/>
                <w:lang w:val="en-US"/>
              </w:rPr>
            </w:pPr>
            <w:r w:rsidRPr="009D422A">
              <w:rPr>
                <w:rFonts w:ascii="Arial" w:hAnsi="Arial" w:cs="Arial"/>
                <w:sz w:val="20"/>
                <w:szCs w:val="20"/>
                <w:lang w:val="en-US"/>
              </w:rPr>
              <w:lastRenderedPageBreak/>
              <w:t>Learners can describe, explain and evaluate various factors that influence effective advertising and the research support.</w:t>
            </w:r>
          </w:p>
        </w:tc>
        <w:tc>
          <w:tcPr>
            <w:tcW w:w="10200" w:type="dxa"/>
            <w:tcBorders>
              <w:top w:val="single" w:sz="4" w:space="0" w:color="E21951"/>
              <w:left w:val="single" w:sz="4" w:space="0" w:color="E21951"/>
              <w:bottom w:val="single" w:sz="4" w:space="0" w:color="E21951"/>
              <w:right w:val="single" w:sz="4" w:space="0" w:color="E21951"/>
            </w:tcBorders>
          </w:tcPr>
          <w:p w14:paraId="10C5499C" w14:textId="07DB06E8" w:rsidR="009D422A" w:rsidRPr="006545E4" w:rsidRDefault="00816921" w:rsidP="00CB4521">
            <w:pPr>
              <w:spacing w:after="120"/>
              <w:rPr>
                <w:rFonts w:ascii="Arial" w:hAnsi="Arial" w:cs="Arial"/>
                <w:sz w:val="20"/>
                <w:szCs w:val="20"/>
              </w:rPr>
            </w:pPr>
            <w:r w:rsidRPr="00816921">
              <w:rPr>
                <w:rFonts w:ascii="Arial" w:hAnsi="Arial" w:cs="Arial"/>
                <w:b/>
                <w:bCs/>
                <w:sz w:val="20"/>
                <w:szCs w:val="20"/>
                <w:lang w:val="en-US"/>
              </w:rPr>
              <w:t>Consumer Personality:</w:t>
            </w:r>
            <w:r>
              <w:rPr>
                <w:rFonts w:ascii="Arial" w:hAnsi="Arial" w:cs="Arial"/>
                <w:sz w:val="20"/>
                <w:szCs w:val="20"/>
                <w:lang w:val="en-US"/>
              </w:rPr>
              <w:t xml:space="preserve"> </w:t>
            </w:r>
            <w:r w:rsidR="009D422A" w:rsidRPr="006545E4">
              <w:rPr>
                <w:rFonts w:ascii="Arial" w:hAnsi="Arial" w:cs="Arial"/>
                <w:sz w:val="20"/>
                <w:szCs w:val="20"/>
              </w:rPr>
              <w:t>Share the study on advertising and consumer personality by</w:t>
            </w:r>
            <w:r w:rsidR="009D422A" w:rsidRPr="006545E4">
              <w:rPr>
                <w:rFonts w:ascii="Arial" w:hAnsi="Arial" w:cs="Arial"/>
                <w:sz w:val="20"/>
                <w:szCs w:val="20"/>
                <w:lang w:val="en-US"/>
              </w:rPr>
              <w:t xml:space="preserve"> Snyder and Bono </w:t>
            </w:r>
            <w:r w:rsidR="006E6705" w:rsidRPr="006545E4">
              <w:rPr>
                <w:rFonts w:ascii="Arial" w:hAnsi="Arial" w:cs="Arial"/>
                <w:sz w:val="20"/>
                <w:szCs w:val="20"/>
                <w:lang w:val="en-US"/>
              </w:rPr>
              <w:t>(1</w:t>
            </w:r>
            <w:r w:rsidR="009D422A" w:rsidRPr="006545E4">
              <w:rPr>
                <w:rFonts w:ascii="Arial" w:hAnsi="Arial" w:cs="Arial"/>
                <w:sz w:val="20"/>
                <w:szCs w:val="20"/>
                <w:lang w:val="en-US"/>
              </w:rPr>
              <w:t>985) at</w:t>
            </w:r>
            <w:r w:rsidR="00DE363B">
              <w:rPr>
                <w:rFonts w:ascii="Arial" w:hAnsi="Arial" w:cs="Arial"/>
                <w:sz w:val="20"/>
                <w:szCs w:val="20"/>
                <w:lang w:val="en-US"/>
              </w:rPr>
              <w:t>:</w:t>
            </w:r>
            <w:r w:rsidR="009D422A" w:rsidRPr="006545E4">
              <w:rPr>
                <w:rFonts w:ascii="Arial" w:hAnsi="Arial" w:cs="Arial"/>
                <w:sz w:val="20"/>
                <w:szCs w:val="20"/>
                <w:lang w:val="en-US"/>
              </w:rPr>
              <w:t xml:space="preserve"> </w:t>
            </w:r>
            <w:hyperlink r:id="rId387" w:history="1">
              <w:r w:rsidRPr="00CB4521">
                <w:rPr>
                  <w:rStyle w:val="Hyperlink"/>
                  <w:rFonts w:ascii="Arial" w:hAnsi="Arial" w:cs="Arial"/>
                  <w:color w:val="4B4B4B"/>
                  <w:sz w:val="20"/>
                  <w:szCs w:val="20"/>
                  <w:lang w:val="en-US"/>
                </w:rPr>
                <w:t>www.researchgate.net/profile/Kenneth-Debono/publication/232484481_Appeals_to_Image_and_Claims_About_Quality_Understanding_the_Psychology_of_Advertising... focusing on Study 3</w:t>
              </w:r>
            </w:hyperlink>
            <w:r w:rsidRPr="00CB4521">
              <w:rPr>
                <w:rFonts w:ascii="Arial" w:hAnsi="Arial" w:cs="Arial"/>
                <w:color w:val="4B4B4B"/>
                <w:sz w:val="20"/>
                <w:szCs w:val="20"/>
                <w:lang w:val="en-US"/>
              </w:rPr>
              <w:t>.</w:t>
            </w:r>
            <w:r>
              <w:rPr>
                <w:rFonts w:ascii="Arial" w:hAnsi="Arial" w:cs="Arial"/>
                <w:sz w:val="20"/>
                <w:szCs w:val="20"/>
                <w:lang w:val="en-US"/>
              </w:rPr>
              <w:t xml:space="preserve"> Check for understanding of key terms and </w:t>
            </w:r>
            <w:r w:rsidR="009D422A" w:rsidRPr="006545E4">
              <w:rPr>
                <w:rFonts w:ascii="Arial" w:hAnsi="Arial" w:cs="Arial"/>
                <w:sz w:val="20"/>
                <w:szCs w:val="20"/>
                <w:shd w:val="clear" w:color="auto" w:fill="FCFCFC"/>
              </w:rPr>
              <w:t>l</w:t>
            </w:r>
            <w:r w:rsidR="009D422A" w:rsidRPr="006545E4">
              <w:rPr>
                <w:rFonts w:ascii="Arial" w:hAnsi="Arial" w:cs="Arial"/>
                <w:color w:val="000000"/>
                <w:sz w:val="20"/>
                <w:szCs w:val="20"/>
                <w:shd w:val="clear" w:color="auto" w:fill="FCFCFC"/>
              </w:rPr>
              <w:t>earners</w:t>
            </w:r>
            <w:r w:rsidR="009D422A" w:rsidRPr="006545E4">
              <w:rPr>
                <w:rFonts w:ascii="Arial" w:hAnsi="Arial" w:cs="Arial"/>
                <w:sz w:val="20"/>
                <w:szCs w:val="20"/>
              </w:rPr>
              <w:t xml:space="preserve"> </w:t>
            </w:r>
            <w:r w:rsidR="009D422A" w:rsidRPr="006545E4">
              <w:rPr>
                <w:rFonts w:ascii="Arial" w:hAnsi="Arial" w:cs="Arial"/>
                <w:sz w:val="20"/>
                <w:szCs w:val="20"/>
                <w:lang w:val="en-US"/>
              </w:rPr>
              <w:t xml:space="preserve">capture the key elements; aim, sample, method, data collection tools, results and conclusions and </w:t>
            </w:r>
            <w:r w:rsidR="009D422A" w:rsidRPr="006545E4">
              <w:rPr>
                <w:rFonts w:ascii="Arial" w:hAnsi="Arial" w:cs="Arial"/>
                <w:sz w:val="20"/>
                <w:szCs w:val="20"/>
              </w:rPr>
              <w:t xml:space="preserve">evaluate the research using </w:t>
            </w:r>
            <w:r w:rsidR="009D422A" w:rsidRPr="006545E4">
              <w:rPr>
                <w:rFonts w:ascii="Arial" w:hAnsi="Arial" w:cs="Arial"/>
                <w:sz w:val="20"/>
                <w:szCs w:val="20"/>
              </w:rPr>
              <w:lastRenderedPageBreak/>
              <w:t>application to everyday life, determinism versus free-will</w:t>
            </w:r>
            <w:r w:rsidR="009D422A" w:rsidRPr="006545E4">
              <w:rPr>
                <w:rFonts w:ascii="Arial" w:hAnsi="Arial" w:cs="Arial"/>
                <w:sz w:val="20"/>
                <w:szCs w:val="20"/>
                <w:lang w:val="en-US"/>
              </w:rPr>
              <w:t xml:space="preserve"> and the use of s</w:t>
            </w:r>
            <w:r w:rsidR="009D422A" w:rsidRPr="006545E4">
              <w:rPr>
                <w:rFonts w:ascii="Arial" w:hAnsi="Arial" w:cs="Arial"/>
                <w:sz w:val="20"/>
                <w:szCs w:val="20"/>
              </w:rPr>
              <w:t>elf-reports, quantitative and qualitative data</w:t>
            </w:r>
            <w:r w:rsidR="009D422A" w:rsidRPr="006545E4">
              <w:rPr>
                <w:rFonts w:ascii="Arial" w:hAnsi="Arial" w:cs="Arial"/>
                <w:sz w:val="20"/>
                <w:szCs w:val="20"/>
                <w:lang w:val="en-US"/>
              </w:rPr>
              <w:t xml:space="preserve"> and</w:t>
            </w:r>
            <w:r w:rsidR="009D422A" w:rsidRPr="006545E4">
              <w:rPr>
                <w:rFonts w:ascii="Arial" w:hAnsi="Arial" w:cs="Arial"/>
                <w:sz w:val="20"/>
                <w:szCs w:val="20"/>
              </w:rPr>
              <w:t xml:space="preserve"> validity.</w:t>
            </w:r>
          </w:p>
          <w:p w14:paraId="7BA5A907" w14:textId="2E6B8F43" w:rsidR="009D422A" w:rsidRPr="006545E4" w:rsidRDefault="00816921" w:rsidP="00CB4521">
            <w:pPr>
              <w:spacing w:before="120" w:after="120"/>
              <w:rPr>
                <w:rFonts w:ascii="Arial" w:hAnsi="Arial" w:cs="Arial"/>
                <w:sz w:val="20"/>
                <w:szCs w:val="20"/>
              </w:rPr>
            </w:pPr>
            <w:r>
              <w:rPr>
                <w:rFonts w:ascii="Arial" w:hAnsi="Arial" w:cs="Arial"/>
                <w:b/>
                <w:bCs/>
                <w:sz w:val="20"/>
                <w:szCs w:val="20"/>
                <w:lang w:val="en-US"/>
              </w:rPr>
              <w:t xml:space="preserve">Product Placement: </w:t>
            </w:r>
            <w:r w:rsidR="009D422A" w:rsidRPr="006545E4">
              <w:rPr>
                <w:rFonts w:ascii="Arial" w:hAnsi="Arial" w:cs="Arial"/>
                <w:sz w:val="20"/>
                <w:szCs w:val="20"/>
              </w:rPr>
              <w:t>Learners imagine they are the marketing teams for the following items</w:t>
            </w:r>
            <w:r w:rsidR="006545E4">
              <w:rPr>
                <w:rFonts w:ascii="Arial" w:hAnsi="Arial" w:cs="Arial"/>
                <w:sz w:val="20"/>
                <w:szCs w:val="20"/>
              </w:rPr>
              <w:t>,</w:t>
            </w:r>
            <w:r w:rsidR="009D422A" w:rsidRPr="006545E4">
              <w:rPr>
                <w:rFonts w:ascii="Arial" w:hAnsi="Arial" w:cs="Arial"/>
                <w:sz w:val="20"/>
                <w:szCs w:val="20"/>
              </w:rPr>
              <w:t xml:space="preserve"> and they have an opportunity to ‘place’ these items in a number of films. Ask learners which films they would choose to try and effectively promote these products and how they would be positioned/used in the films they chose – and justify their answers. The items could include: a cowboy hat</w:t>
            </w:r>
            <w:r w:rsidR="006E6705" w:rsidRPr="006545E4">
              <w:rPr>
                <w:rFonts w:ascii="Arial" w:hAnsi="Arial" w:cs="Arial"/>
                <w:sz w:val="20"/>
                <w:szCs w:val="20"/>
              </w:rPr>
              <w:t>,</w:t>
            </w:r>
            <w:r w:rsidR="009D422A" w:rsidRPr="006545E4">
              <w:rPr>
                <w:rFonts w:ascii="Arial" w:hAnsi="Arial" w:cs="Arial"/>
                <w:sz w:val="20"/>
                <w:szCs w:val="20"/>
              </w:rPr>
              <w:t xml:space="preserve"> a set of high</w:t>
            </w:r>
            <w:r w:rsidR="006545E4">
              <w:rPr>
                <w:rFonts w:ascii="Arial" w:hAnsi="Arial" w:cs="Arial"/>
                <w:sz w:val="20"/>
                <w:szCs w:val="20"/>
              </w:rPr>
              <w:t>-</w:t>
            </w:r>
            <w:r w:rsidR="009D422A" w:rsidRPr="006545E4">
              <w:rPr>
                <w:rFonts w:ascii="Arial" w:hAnsi="Arial" w:cs="Arial"/>
                <w:sz w:val="20"/>
                <w:szCs w:val="20"/>
              </w:rPr>
              <w:t>quality coloured pencils</w:t>
            </w:r>
            <w:r w:rsidR="006E6705" w:rsidRPr="006545E4">
              <w:rPr>
                <w:rFonts w:ascii="Arial" w:hAnsi="Arial" w:cs="Arial"/>
                <w:sz w:val="20"/>
                <w:szCs w:val="20"/>
              </w:rPr>
              <w:t>,</w:t>
            </w:r>
            <w:r w:rsidR="009D422A" w:rsidRPr="006545E4">
              <w:rPr>
                <w:rFonts w:ascii="Arial" w:hAnsi="Arial" w:cs="Arial"/>
                <w:sz w:val="20"/>
                <w:szCs w:val="20"/>
              </w:rPr>
              <w:t xml:space="preserve"> an expensive brand of coffee</w:t>
            </w:r>
            <w:r w:rsidR="006E6705" w:rsidRPr="006545E4">
              <w:rPr>
                <w:rFonts w:ascii="Arial" w:hAnsi="Arial" w:cs="Arial"/>
                <w:sz w:val="20"/>
                <w:szCs w:val="20"/>
              </w:rPr>
              <w:t>,</w:t>
            </w:r>
            <w:r w:rsidR="009D422A" w:rsidRPr="006545E4">
              <w:rPr>
                <w:rFonts w:ascii="Arial" w:hAnsi="Arial" w:cs="Arial"/>
                <w:sz w:val="20"/>
                <w:szCs w:val="20"/>
              </w:rPr>
              <w:t xml:space="preserve"> a medium</w:t>
            </w:r>
            <w:r w:rsidR="006545E4">
              <w:rPr>
                <w:rFonts w:ascii="Arial" w:hAnsi="Arial" w:cs="Arial"/>
                <w:sz w:val="20"/>
                <w:szCs w:val="20"/>
              </w:rPr>
              <w:t>-</w:t>
            </w:r>
            <w:r w:rsidR="009D422A" w:rsidRPr="006545E4">
              <w:rPr>
                <w:rFonts w:ascii="Arial" w:hAnsi="Arial" w:cs="Arial"/>
                <w:sz w:val="20"/>
                <w:szCs w:val="20"/>
              </w:rPr>
              <w:t>priced all-weather watch</w:t>
            </w:r>
            <w:r w:rsidR="006E6705" w:rsidRPr="006545E4">
              <w:rPr>
                <w:rFonts w:ascii="Arial" w:hAnsi="Arial" w:cs="Arial"/>
                <w:sz w:val="20"/>
                <w:szCs w:val="20"/>
              </w:rPr>
              <w:t>,</w:t>
            </w:r>
            <w:r w:rsidR="009D422A" w:rsidRPr="006545E4">
              <w:rPr>
                <w:rFonts w:ascii="Arial" w:hAnsi="Arial" w:cs="Arial"/>
                <w:sz w:val="20"/>
                <w:szCs w:val="20"/>
              </w:rPr>
              <w:t xml:space="preserve"> a pair of sneakers</w:t>
            </w:r>
            <w:r w:rsidR="006E6705" w:rsidRPr="006545E4">
              <w:rPr>
                <w:rFonts w:ascii="Arial" w:hAnsi="Arial" w:cs="Arial"/>
                <w:sz w:val="20"/>
                <w:szCs w:val="20"/>
              </w:rPr>
              <w:t xml:space="preserve"> or</w:t>
            </w:r>
            <w:r w:rsidR="009D422A" w:rsidRPr="006545E4">
              <w:rPr>
                <w:rFonts w:ascii="Arial" w:hAnsi="Arial" w:cs="Arial"/>
                <w:sz w:val="20"/>
                <w:szCs w:val="20"/>
              </w:rPr>
              <w:t xml:space="preserve"> an office chair.</w:t>
            </w:r>
          </w:p>
          <w:p w14:paraId="1D527D10" w14:textId="5A815375" w:rsidR="009D422A" w:rsidRPr="006545E4" w:rsidRDefault="009D422A" w:rsidP="00CB4521">
            <w:pPr>
              <w:spacing w:before="120" w:after="120"/>
              <w:rPr>
                <w:rFonts w:ascii="Arial" w:hAnsi="Arial" w:cs="Arial"/>
                <w:sz w:val="20"/>
                <w:szCs w:val="20"/>
                <w:lang w:val="en-US"/>
              </w:rPr>
            </w:pPr>
            <w:r w:rsidRPr="006545E4">
              <w:rPr>
                <w:rFonts w:ascii="Arial" w:hAnsi="Arial" w:cs="Arial"/>
                <w:b/>
                <w:bCs/>
                <w:sz w:val="20"/>
                <w:szCs w:val="20"/>
                <w:lang w:val="en-US"/>
              </w:rPr>
              <w:t xml:space="preserve">Extension </w:t>
            </w:r>
            <w:r w:rsidR="006E6705" w:rsidRPr="006545E4">
              <w:rPr>
                <w:rFonts w:ascii="Arial" w:hAnsi="Arial" w:cs="Arial"/>
                <w:b/>
                <w:bCs/>
                <w:sz w:val="20"/>
                <w:szCs w:val="20"/>
                <w:lang w:val="en-US"/>
              </w:rPr>
              <w:t>a</w:t>
            </w:r>
            <w:r w:rsidRPr="006545E4">
              <w:rPr>
                <w:rFonts w:ascii="Arial" w:hAnsi="Arial" w:cs="Arial"/>
                <w:b/>
                <w:bCs/>
                <w:sz w:val="20"/>
                <w:szCs w:val="20"/>
                <w:lang w:val="en-US"/>
              </w:rPr>
              <w:t>ctivity:</w:t>
            </w:r>
            <w:r w:rsidRPr="006545E4">
              <w:rPr>
                <w:rFonts w:ascii="Arial" w:hAnsi="Arial" w:cs="Arial"/>
                <w:sz w:val="20"/>
                <w:szCs w:val="20"/>
                <w:lang w:val="en-US"/>
              </w:rPr>
              <w:t xml:space="preserve"> </w:t>
            </w:r>
            <w:r w:rsidR="00CB4521">
              <w:rPr>
                <w:rFonts w:ascii="Arial" w:hAnsi="Arial" w:cs="Arial"/>
                <w:sz w:val="20"/>
                <w:szCs w:val="20"/>
                <w:lang w:val="en-US"/>
              </w:rPr>
              <w:t>l</w:t>
            </w:r>
            <w:r w:rsidRPr="006545E4">
              <w:rPr>
                <w:rFonts w:ascii="Arial" w:hAnsi="Arial" w:cs="Arial"/>
                <w:sz w:val="20"/>
                <w:szCs w:val="20"/>
                <w:lang w:val="en-US"/>
              </w:rPr>
              <w:t xml:space="preserve">earners </w:t>
            </w:r>
            <w:r w:rsidR="00723B9C">
              <w:rPr>
                <w:rFonts w:ascii="Arial" w:hAnsi="Arial" w:cs="Arial"/>
                <w:sz w:val="20"/>
                <w:szCs w:val="20"/>
                <w:lang w:val="en-US"/>
              </w:rPr>
              <w:t xml:space="preserve">share </w:t>
            </w:r>
            <w:r w:rsidRPr="006545E4">
              <w:rPr>
                <w:rFonts w:ascii="Arial" w:hAnsi="Arial" w:cs="Arial"/>
                <w:sz w:val="20"/>
                <w:szCs w:val="20"/>
                <w:lang w:val="en-US"/>
              </w:rPr>
              <w:t xml:space="preserve">what they know </w:t>
            </w:r>
            <w:r w:rsidR="006E6705" w:rsidRPr="006545E4">
              <w:rPr>
                <w:rFonts w:ascii="Arial" w:hAnsi="Arial" w:cs="Arial"/>
                <w:sz w:val="20"/>
                <w:szCs w:val="20"/>
                <w:lang w:val="en-US"/>
              </w:rPr>
              <w:t>about</w:t>
            </w:r>
            <w:r w:rsidRPr="006545E4">
              <w:rPr>
                <w:rFonts w:ascii="Arial" w:hAnsi="Arial" w:cs="Arial"/>
                <w:sz w:val="20"/>
                <w:szCs w:val="20"/>
                <w:lang w:val="en-US"/>
              </w:rPr>
              <w:t xml:space="preserve"> product placement in films and whether they think it is an effective advertising strategy. </w:t>
            </w:r>
            <w:r w:rsidR="00723B9C">
              <w:rPr>
                <w:rFonts w:ascii="Arial" w:hAnsi="Arial" w:cs="Arial"/>
                <w:sz w:val="20"/>
                <w:szCs w:val="20"/>
                <w:lang w:val="en-US"/>
              </w:rPr>
              <w:t>L</w:t>
            </w:r>
            <w:r w:rsidRPr="006545E4">
              <w:rPr>
                <w:rFonts w:ascii="Arial" w:hAnsi="Arial" w:cs="Arial"/>
                <w:sz w:val="20"/>
                <w:szCs w:val="20"/>
                <w:lang w:val="en-US"/>
              </w:rPr>
              <w:t>earners t</w:t>
            </w:r>
            <w:r w:rsidR="00723B9C">
              <w:rPr>
                <w:rFonts w:ascii="Arial" w:hAnsi="Arial" w:cs="Arial"/>
                <w:sz w:val="20"/>
                <w:szCs w:val="20"/>
                <w:lang w:val="en-US"/>
              </w:rPr>
              <w:t>hen</w:t>
            </w:r>
            <w:r w:rsidRPr="006545E4">
              <w:rPr>
                <w:rFonts w:ascii="Arial" w:hAnsi="Arial" w:cs="Arial"/>
                <w:sz w:val="20"/>
                <w:szCs w:val="20"/>
                <w:lang w:val="en-US"/>
              </w:rPr>
              <w:t xml:space="preserve"> consider and look up related issues such as </w:t>
            </w:r>
            <w:r w:rsidRPr="006545E4">
              <w:rPr>
                <w:rFonts w:ascii="Arial" w:hAnsi="Arial" w:cs="Arial"/>
                <w:sz w:val="20"/>
                <w:szCs w:val="20"/>
              </w:rPr>
              <w:t xml:space="preserve">mere exposure and reminders </w:t>
            </w:r>
            <w:r w:rsidRPr="006545E4">
              <w:rPr>
                <w:rFonts w:ascii="Arial" w:hAnsi="Arial" w:cs="Arial"/>
                <w:sz w:val="20"/>
                <w:szCs w:val="20"/>
                <w:lang w:val="en-US"/>
              </w:rPr>
              <w:t>or frequencies of exposure and reconsider product placement once again.</w:t>
            </w:r>
          </w:p>
          <w:p w14:paraId="00948AAF" w14:textId="6F63DC6C" w:rsidR="009D422A" w:rsidRPr="006545E4" w:rsidRDefault="009D422A" w:rsidP="00CB4521">
            <w:pPr>
              <w:spacing w:before="120"/>
              <w:rPr>
                <w:rFonts w:ascii="Arial" w:hAnsi="Arial" w:cs="Arial"/>
                <w:sz w:val="20"/>
                <w:szCs w:val="20"/>
              </w:rPr>
            </w:pPr>
            <w:r w:rsidRPr="006545E4">
              <w:rPr>
                <w:rFonts w:ascii="Arial" w:hAnsi="Arial" w:cs="Arial"/>
                <w:sz w:val="20"/>
                <w:szCs w:val="20"/>
              </w:rPr>
              <w:t>Learners design an experiment to investigate the effectiveness of using placement in films to:</w:t>
            </w:r>
          </w:p>
          <w:p w14:paraId="5D991412" w14:textId="77777777" w:rsidR="009D422A" w:rsidRPr="006545E4" w:rsidRDefault="009D422A" w:rsidP="00D072C3">
            <w:pPr>
              <w:numPr>
                <w:ilvl w:val="0"/>
                <w:numId w:val="48"/>
              </w:numPr>
              <w:spacing w:before="120" w:after="120"/>
              <w:contextualSpacing/>
              <w:rPr>
                <w:rFonts w:ascii="Arial" w:hAnsi="Arial" w:cs="Arial"/>
                <w:sz w:val="20"/>
                <w:szCs w:val="20"/>
              </w:rPr>
            </w:pPr>
            <w:r w:rsidRPr="006545E4">
              <w:rPr>
                <w:rFonts w:ascii="Arial" w:hAnsi="Arial" w:cs="Arial"/>
                <w:sz w:val="20"/>
                <w:szCs w:val="20"/>
              </w:rPr>
              <w:t>enhance the brand</w:t>
            </w:r>
          </w:p>
          <w:p w14:paraId="54A3CEBB" w14:textId="1D7FBBF3" w:rsidR="009D422A" w:rsidRPr="006545E4" w:rsidRDefault="009D422A" w:rsidP="00D072C3">
            <w:pPr>
              <w:numPr>
                <w:ilvl w:val="0"/>
                <w:numId w:val="48"/>
              </w:numPr>
              <w:spacing w:before="120"/>
              <w:contextualSpacing/>
              <w:rPr>
                <w:rFonts w:ascii="Arial" w:hAnsi="Arial" w:cs="Arial"/>
                <w:sz w:val="20"/>
                <w:szCs w:val="20"/>
              </w:rPr>
            </w:pPr>
            <w:r w:rsidRPr="006545E4">
              <w:rPr>
                <w:rFonts w:ascii="Arial" w:hAnsi="Arial" w:cs="Arial"/>
                <w:sz w:val="20"/>
                <w:szCs w:val="20"/>
              </w:rPr>
              <w:t>increase sales.</w:t>
            </w:r>
            <w:r w:rsidR="00723B9C" w:rsidRPr="006545E4">
              <w:rPr>
                <w:rFonts w:ascii="Arial" w:hAnsi="Arial" w:cs="Arial"/>
                <w:b/>
                <w:bCs/>
                <w:sz w:val="20"/>
                <w:szCs w:val="20"/>
                <w:lang w:val="en-US"/>
              </w:rPr>
              <w:t xml:space="preserve"> (F)</w:t>
            </w:r>
          </w:p>
          <w:p w14:paraId="06501253" w14:textId="5F09C558" w:rsidR="009D422A" w:rsidRPr="003E6D87" w:rsidRDefault="009D422A" w:rsidP="003E6D87">
            <w:pPr>
              <w:spacing w:before="120"/>
              <w:rPr>
                <w:rFonts w:ascii="Arial" w:hAnsi="Arial" w:cs="Arial"/>
                <w:sz w:val="20"/>
                <w:szCs w:val="20"/>
              </w:rPr>
            </w:pPr>
            <w:r w:rsidRPr="006545E4">
              <w:rPr>
                <w:rFonts w:ascii="Arial" w:hAnsi="Arial" w:cs="Arial"/>
                <w:sz w:val="20"/>
                <w:szCs w:val="20"/>
              </w:rPr>
              <w:t>Share the abstract of the research on Product Placement in Films, conducted by</w:t>
            </w:r>
            <w:r w:rsidRPr="006545E4">
              <w:rPr>
                <w:rFonts w:ascii="Arial" w:hAnsi="Arial" w:cs="Arial"/>
                <w:sz w:val="20"/>
                <w:szCs w:val="20"/>
                <w:lang w:val="en-US"/>
              </w:rPr>
              <w:t xml:space="preserve"> Auty and Lewis (2004) at</w:t>
            </w:r>
            <w:r w:rsidR="00DE363B">
              <w:rPr>
                <w:rFonts w:ascii="Arial" w:hAnsi="Arial" w:cs="Arial"/>
                <w:sz w:val="20"/>
                <w:szCs w:val="20"/>
                <w:lang w:val="en-US"/>
              </w:rPr>
              <w:t>:</w:t>
            </w:r>
            <w:r w:rsidRPr="006545E4">
              <w:rPr>
                <w:rFonts w:ascii="Arial" w:hAnsi="Arial" w:cs="Arial"/>
                <w:sz w:val="20"/>
                <w:szCs w:val="20"/>
                <w:lang w:val="en-US"/>
              </w:rPr>
              <w:t xml:space="preserve"> </w:t>
            </w:r>
            <w:hyperlink r:id="rId388" w:history="1">
              <w:r w:rsidRPr="00CB4521">
                <w:rPr>
                  <w:rFonts w:ascii="Arial" w:hAnsi="Arial" w:cs="Arial"/>
                  <w:color w:val="4B4B4B"/>
                  <w:sz w:val="20"/>
                  <w:szCs w:val="20"/>
                  <w:u w:val="single"/>
                  <w:lang w:val="en-US"/>
                </w:rPr>
                <w:t>https://onlinelibrary.wiley.com/doi/abs/10.1002/mar.20025</w:t>
              </w:r>
            </w:hyperlink>
            <w:r w:rsidRPr="006545E4">
              <w:rPr>
                <w:rFonts w:ascii="Arial" w:hAnsi="Arial" w:cs="Arial"/>
                <w:sz w:val="20"/>
                <w:szCs w:val="20"/>
                <w:lang w:val="en-US"/>
              </w:rPr>
              <w:t xml:space="preserve"> </w:t>
            </w:r>
            <w:r w:rsidRPr="006545E4">
              <w:rPr>
                <w:rFonts w:ascii="Arial" w:hAnsi="Arial" w:cs="Arial"/>
                <w:sz w:val="20"/>
                <w:szCs w:val="20"/>
              </w:rPr>
              <w:t xml:space="preserve">and </w:t>
            </w:r>
            <w:r w:rsidRPr="006545E4">
              <w:rPr>
                <w:rFonts w:ascii="Arial" w:hAnsi="Arial" w:cs="Arial"/>
                <w:sz w:val="20"/>
                <w:szCs w:val="20"/>
                <w:shd w:val="clear" w:color="auto" w:fill="FCFCFC"/>
              </w:rPr>
              <w:t>l</w:t>
            </w:r>
            <w:r w:rsidRPr="006545E4">
              <w:rPr>
                <w:rFonts w:ascii="Arial" w:hAnsi="Arial" w:cs="Arial"/>
                <w:color w:val="000000"/>
                <w:sz w:val="20"/>
                <w:szCs w:val="20"/>
                <w:shd w:val="clear" w:color="auto" w:fill="FCFCFC"/>
              </w:rPr>
              <w:t>earners</w:t>
            </w:r>
            <w:r w:rsidRPr="006545E4">
              <w:rPr>
                <w:rFonts w:ascii="Arial" w:hAnsi="Arial" w:cs="Arial"/>
                <w:sz w:val="20"/>
                <w:szCs w:val="20"/>
              </w:rPr>
              <w:t xml:space="preserve"> evaluate with respect to the following issues:</w:t>
            </w:r>
            <w:r w:rsidRPr="006545E4">
              <w:rPr>
                <w:rFonts w:ascii="Arial" w:hAnsi="Arial" w:cs="Arial"/>
                <w:sz w:val="20"/>
                <w:szCs w:val="20"/>
                <w:lang w:val="en-US"/>
              </w:rPr>
              <w:t xml:space="preserve"> </w:t>
            </w:r>
            <w:r w:rsidRPr="006545E4">
              <w:rPr>
                <w:rFonts w:ascii="Arial" w:hAnsi="Arial" w:cs="Arial"/>
                <w:sz w:val="20"/>
                <w:szCs w:val="20"/>
              </w:rPr>
              <w:t>use of children in research, determinism versus free-will, self-reports, quantitative and qualitative data</w:t>
            </w:r>
            <w:r w:rsidRPr="006545E4">
              <w:rPr>
                <w:rFonts w:ascii="Arial" w:hAnsi="Arial" w:cs="Arial"/>
                <w:sz w:val="20"/>
                <w:szCs w:val="20"/>
                <w:lang w:val="en-US"/>
              </w:rPr>
              <w:t xml:space="preserve"> and</w:t>
            </w:r>
            <w:r w:rsidRPr="006545E4">
              <w:rPr>
                <w:rFonts w:ascii="Arial" w:hAnsi="Arial" w:cs="Arial"/>
                <w:sz w:val="20"/>
                <w:szCs w:val="20"/>
              </w:rPr>
              <w:t xml:space="preserve"> validity.</w:t>
            </w:r>
            <w:r w:rsidR="003E6D87">
              <w:rPr>
                <w:rFonts w:ascii="Arial" w:hAnsi="Arial" w:cs="Arial"/>
                <w:sz w:val="20"/>
                <w:szCs w:val="20"/>
              </w:rPr>
              <w:t xml:space="preserve"> </w:t>
            </w:r>
            <w:r w:rsidR="00723B9C">
              <w:rPr>
                <w:rFonts w:ascii="Arial" w:hAnsi="Arial" w:cs="Arial"/>
                <w:sz w:val="20"/>
                <w:szCs w:val="20"/>
              </w:rPr>
              <w:t>L</w:t>
            </w:r>
            <w:r w:rsidRPr="006545E4">
              <w:rPr>
                <w:rFonts w:ascii="Arial" w:hAnsi="Arial" w:cs="Arial"/>
                <w:sz w:val="20"/>
                <w:szCs w:val="20"/>
                <w:lang w:val="en-US"/>
              </w:rPr>
              <w:t>earners complete some examination questions to check accuracy of recall and understanding.</w:t>
            </w:r>
            <w:r w:rsidR="00723B9C">
              <w:rPr>
                <w:rFonts w:ascii="Arial" w:hAnsi="Arial" w:cs="Arial"/>
                <w:sz w:val="20"/>
                <w:szCs w:val="20"/>
                <w:lang w:val="en-US"/>
              </w:rPr>
              <w:t xml:space="preserve"> </w:t>
            </w:r>
            <w:r w:rsidR="00723B9C" w:rsidRPr="006545E4">
              <w:rPr>
                <w:rFonts w:ascii="Arial" w:hAnsi="Arial" w:cs="Arial"/>
                <w:b/>
                <w:bCs/>
                <w:sz w:val="20"/>
                <w:szCs w:val="20"/>
                <w:lang w:val="en-US"/>
              </w:rPr>
              <w:t>(I</w:t>
            </w:r>
            <w:r w:rsidR="00723B9C">
              <w:rPr>
                <w:rFonts w:ascii="Arial" w:hAnsi="Arial" w:cs="Arial"/>
                <w:b/>
                <w:bCs/>
                <w:sz w:val="20"/>
                <w:szCs w:val="20"/>
                <w:lang w:val="en-US"/>
              </w:rPr>
              <w:t>)(</w:t>
            </w:r>
            <w:r w:rsidR="00723B9C" w:rsidRPr="006545E4">
              <w:rPr>
                <w:rFonts w:ascii="Arial" w:hAnsi="Arial" w:cs="Arial"/>
                <w:b/>
                <w:bCs/>
                <w:sz w:val="20"/>
                <w:szCs w:val="20"/>
                <w:lang w:val="en-US"/>
              </w:rPr>
              <w:t>F)</w:t>
            </w:r>
          </w:p>
        </w:tc>
      </w:tr>
      <w:tr w:rsidR="009D422A" w:rsidRPr="009D422A" w14:paraId="2506FB3D" w14:textId="77777777" w:rsidTr="00975AE9">
        <w:tc>
          <w:tcPr>
            <w:tcW w:w="2127" w:type="dxa"/>
            <w:tcBorders>
              <w:top w:val="single" w:sz="4" w:space="0" w:color="E21951"/>
              <w:left w:val="single" w:sz="4" w:space="0" w:color="E21951"/>
              <w:bottom w:val="single" w:sz="4" w:space="0" w:color="E21951"/>
              <w:right w:val="single" w:sz="4" w:space="0" w:color="E21951"/>
            </w:tcBorders>
          </w:tcPr>
          <w:p w14:paraId="166170A7" w14:textId="29E5E2BA" w:rsidR="009D422A" w:rsidRPr="00A01A92" w:rsidRDefault="009D422A" w:rsidP="00346B5C">
            <w:pPr>
              <w:rPr>
                <w:rFonts w:ascii="Arial" w:hAnsi="Arial" w:cs="Arial"/>
                <w:sz w:val="20"/>
                <w:szCs w:val="20"/>
                <w:lang w:val="en-US"/>
              </w:rPr>
            </w:pPr>
            <w:r w:rsidRPr="00A01A92">
              <w:rPr>
                <w:rFonts w:ascii="Arial" w:hAnsi="Arial" w:cs="Arial"/>
                <w:sz w:val="20"/>
                <w:szCs w:val="20"/>
                <w:lang w:val="en-US"/>
              </w:rPr>
              <w:lastRenderedPageBreak/>
              <w:t>2.5 Advertising</w:t>
            </w:r>
          </w:p>
          <w:p w14:paraId="41CA24D1" w14:textId="19D9BD83" w:rsidR="00723B9C" w:rsidRPr="00CB4521" w:rsidRDefault="009D422A" w:rsidP="00346B5C">
            <w:pPr>
              <w:spacing w:before="120"/>
              <w:rPr>
                <w:rFonts w:ascii="Arial" w:hAnsi="Arial" w:cs="Arial"/>
                <w:b/>
                <w:color w:val="4B4B4B"/>
                <w:sz w:val="20"/>
                <w:szCs w:val="20"/>
                <w:lang w:val="en-US"/>
              </w:rPr>
            </w:pPr>
            <w:r w:rsidRPr="009D422A">
              <w:rPr>
                <w:rFonts w:ascii="Arial" w:hAnsi="Arial" w:cs="Arial"/>
                <w:sz w:val="20"/>
                <w:szCs w:val="20"/>
                <w:lang w:val="en-US"/>
              </w:rPr>
              <w:t>2.5.3 Brand awareness and recognition.</w:t>
            </w:r>
          </w:p>
          <w:p w14:paraId="683C70B1" w14:textId="02F32E89" w:rsidR="00723B9C" w:rsidRPr="009D422A" w:rsidRDefault="00723B9C" w:rsidP="00346B5C">
            <w:pPr>
              <w:spacing w:before="120"/>
              <w:rPr>
                <w:rFonts w:ascii="Arial" w:hAnsi="Arial" w:cs="Arial"/>
                <w:b/>
                <w:color w:val="E21951"/>
                <w:sz w:val="20"/>
                <w:szCs w:val="20"/>
                <w:lang w:val="en-US"/>
              </w:rPr>
            </w:pPr>
            <w:r w:rsidRPr="009D422A">
              <w:rPr>
                <w:rFonts w:ascii="Arial" w:hAnsi="Arial" w:cs="Arial"/>
                <w:b/>
                <w:color w:val="E21951"/>
                <w:sz w:val="20"/>
                <w:szCs w:val="20"/>
                <w:lang w:val="en-US"/>
              </w:rPr>
              <w:t>KC3</w:t>
            </w:r>
          </w:p>
          <w:p w14:paraId="332B643A" w14:textId="34107E13" w:rsidR="009D422A" w:rsidRPr="009D422A" w:rsidRDefault="00723B9C" w:rsidP="00346B5C">
            <w:pPr>
              <w:spacing w:before="120"/>
              <w:rPr>
                <w:rFonts w:ascii="Arial" w:hAnsi="Arial" w:cs="Arial"/>
                <w:sz w:val="20"/>
                <w:szCs w:val="20"/>
                <w:lang w:val="en-US"/>
              </w:rPr>
            </w:pPr>
            <w:r w:rsidRPr="009D422A">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22B0C955" w14:textId="77777777" w:rsidR="009D422A" w:rsidRPr="009D422A" w:rsidRDefault="009D422A" w:rsidP="009D422A">
            <w:pPr>
              <w:spacing w:before="100" w:beforeAutospacing="1" w:after="100" w:afterAutospacing="1"/>
              <w:rPr>
                <w:rFonts w:ascii="Arial" w:hAnsi="Arial" w:cs="Arial"/>
                <w:sz w:val="20"/>
                <w:szCs w:val="20"/>
                <w:lang w:val="en-US"/>
              </w:rPr>
            </w:pPr>
            <w:r w:rsidRPr="009D422A">
              <w:rPr>
                <w:rFonts w:ascii="Arial" w:hAnsi="Arial" w:cs="Arial"/>
                <w:sz w:val="20"/>
                <w:szCs w:val="20"/>
                <w:lang w:val="en-US"/>
              </w:rPr>
              <w:t>Learners can describe, explain and evaluate issues relating to brand awareness and recognition amongst different groups and the research support.</w:t>
            </w:r>
          </w:p>
        </w:tc>
        <w:tc>
          <w:tcPr>
            <w:tcW w:w="10200" w:type="dxa"/>
            <w:tcBorders>
              <w:top w:val="single" w:sz="4" w:space="0" w:color="E21951"/>
              <w:left w:val="single" w:sz="4" w:space="0" w:color="E21951"/>
              <w:bottom w:val="single" w:sz="4" w:space="0" w:color="E21951"/>
              <w:right w:val="single" w:sz="4" w:space="0" w:color="E21951"/>
            </w:tcBorders>
          </w:tcPr>
          <w:p w14:paraId="7328878F" w14:textId="5147FED0" w:rsidR="009D422A" w:rsidRPr="006545E4" w:rsidRDefault="00723B9C" w:rsidP="00CB4521">
            <w:pPr>
              <w:spacing w:after="120"/>
              <w:rPr>
                <w:rFonts w:ascii="Arial" w:hAnsi="Arial" w:cs="Arial"/>
                <w:sz w:val="20"/>
                <w:szCs w:val="20"/>
              </w:rPr>
            </w:pPr>
            <w:r>
              <w:rPr>
                <w:rFonts w:ascii="Arial" w:hAnsi="Arial" w:cs="Arial"/>
                <w:sz w:val="20"/>
                <w:szCs w:val="20"/>
              </w:rPr>
              <w:t>Learners discuss</w:t>
            </w:r>
            <w:r w:rsidR="009D422A" w:rsidRPr="006545E4">
              <w:rPr>
                <w:rFonts w:ascii="Arial" w:hAnsi="Arial" w:cs="Arial"/>
                <w:sz w:val="20"/>
                <w:szCs w:val="20"/>
              </w:rPr>
              <w:t xml:space="preserve"> what brands they remember from their childhood and whether they still have an impact on their desire to buy.</w:t>
            </w:r>
          </w:p>
          <w:p w14:paraId="21F863D5" w14:textId="63A1B919" w:rsidR="009D422A" w:rsidRPr="006545E4" w:rsidRDefault="009D422A" w:rsidP="00CB4521">
            <w:pPr>
              <w:spacing w:before="120" w:after="120"/>
              <w:rPr>
                <w:rFonts w:ascii="Arial" w:hAnsi="Arial" w:cs="Arial"/>
                <w:sz w:val="20"/>
                <w:szCs w:val="20"/>
              </w:rPr>
            </w:pPr>
            <w:r w:rsidRPr="006545E4">
              <w:rPr>
                <w:rFonts w:ascii="Arial" w:hAnsi="Arial" w:cs="Arial"/>
                <w:sz w:val="20"/>
                <w:szCs w:val="20"/>
              </w:rPr>
              <w:t xml:space="preserve">Share the study on </w:t>
            </w:r>
            <w:r w:rsidR="008A5D4D" w:rsidRPr="006545E4">
              <w:rPr>
                <w:rFonts w:ascii="Arial" w:hAnsi="Arial" w:cs="Arial"/>
                <w:sz w:val="20"/>
                <w:szCs w:val="20"/>
              </w:rPr>
              <w:t>b</w:t>
            </w:r>
            <w:r w:rsidRPr="006545E4">
              <w:rPr>
                <w:rFonts w:ascii="Arial" w:hAnsi="Arial" w:cs="Arial"/>
                <w:sz w:val="20"/>
                <w:szCs w:val="20"/>
              </w:rPr>
              <w:t xml:space="preserve">rand recognition in children by </w:t>
            </w:r>
            <w:r w:rsidRPr="006545E4">
              <w:rPr>
                <w:rFonts w:ascii="Arial" w:hAnsi="Arial" w:cs="Arial"/>
                <w:sz w:val="20"/>
                <w:szCs w:val="20"/>
                <w:lang w:val="en-US"/>
              </w:rPr>
              <w:t>Fisher (1991) at</w:t>
            </w:r>
            <w:r w:rsidR="00DE363B">
              <w:rPr>
                <w:rFonts w:ascii="Arial" w:hAnsi="Arial" w:cs="Arial"/>
                <w:sz w:val="20"/>
                <w:szCs w:val="20"/>
                <w:lang w:val="en-US"/>
              </w:rPr>
              <w:t>:</w:t>
            </w:r>
            <w:r w:rsidRPr="006545E4">
              <w:rPr>
                <w:rFonts w:ascii="Arial" w:hAnsi="Arial" w:cs="Arial"/>
                <w:sz w:val="20"/>
                <w:szCs w:val="20"/>
                <w:lang w:val="en-US"/>
              </w:rPr>
              <w:t xml:space="preserve"> </w:t>
            </w:r>
            <w:hyperlink r:id="rId389" w:history="1">
              <w:r w:rsidRPr="00CB4521">
                <w:rPr>
                  <w:rFonts w:ascii="Arial" w:hAnsi="Arial" w:cs="Arial"/>
                  <w:color w:val="4B4B4B"/>
                  <w:sz w:val="20"/>
                  <w:szCs w:val="20"/>
                  <w:u w:val="single"/>
                  <w:lang w:val="en-US"/>
                </w:rPr>
                <w:t>https://pubmed.ncbi.nlm.nih.gov/1956101/</w:t>
              </w:r>
            </w:hyperlink>
            <w:r w:rsidRPr="00CB4521">
              <w:rPr>
                <w:rFonts w:ascii="Arial" w:hAnsi="Arial" w:cs="Arial"/>
                <w:color w:val="4B4B4B"/>
                <w:sz w:val="20"/>
                <w:szCs w:val="20"/>
                <w:lang w:val="en-US"/>
              </w:rPr>
              <w:t xml:space="preserve"> </w:t>
            </w:r>
            <w:r w:rsidRPr="006545E4">
              <w:rPr>
                <w:rFonts w:ascii="Arial" w:hAnsi="Arial" w:cs="Arial"/>
                <w:sz w:val="20"/>
                <w:szCs w:val="20"/>
                <w:lang w:val="en-US"/>
              </w:rPr>
              <w:t xml:space="preserve">and capture the aim, sample, method, data collection tools, results and conclusions and </w:t>
            </w:r>
            <w:r w:rsidRPr="006545E4">
              <w:rPr>
                <w:rFonts w:ascii="Arial" w:hAnsi="Arial" w:cs="Arial"/>
                <w:sz w:val="20"/>
                <w:szCs w:val="20"/>
              </w:rPr>
              <w:t xml:space="preserve">evaluate the research using five evaluative issues </w:t>
            </w:r>
            <w:r w:rsidR="003D12AC" w:rsidRPr="006545E4">
              <w:rPr>
                <w:rFonts w:ascii="Arial" w:hAnsi="Arial" w:cs="Arial"/>
                <w:sz w:val="20"/>
                <w:szCs w:val="20"/>
              </w:rPr>
              <w:t>including</w:t>
            </w:r>
            <w:r w:rsidRPr="006545E4">
              <w:rPr>
                <w:rFonts w:ascii="Arial" w:hAnsi="Arial" w:cs="Arial"/>
                <w:sz w:val="20"/>
                <w:szCs w:val="20"/>
              </w:rPr>
              <w:t xml:space="preserve"> the use of children in psychological research</w:t>
            </w:r>
            <w:r w:rsidRPr="006545E4">
              <w:rPr>
                <w:rFonts w:ascii="Arial" w:hAnsi="Arial" w:cs="Arial"/>
                <w:sz w:val="20"/>
                <w:szCs w:val="20"/>
                <w:lang w:val="en-US"/>
              </w:rPr>
              <w:t xml:space="preserve">, </w:t>
            </w:r>
            <w:r w:rsidRPr="006545E4">
              <w:rPr>
                <w:rFonts w:ascii="Arial" w:hAnsi="Arial" w:cs="Arial"/>
                <w:sz w:val="20"/>
                <w:szCs w:val="20"/>
              </w:rPr>
              <w:t>ethics</w:t>
            </w:r>
            <w:r w:rsidRPr="006545E4">
              <w:rPr>
                <w:rFonts w:ascii="Arial" w:hAnsi="Arial" w:cs="Arial"/>
                <w:sz w:val="20"/>
                <w:szCs w:val="20"/>
                <w:lang w:val="en-US"/>
              </w:rPr>
              <w:t xml:space="preserve"> and the use of experiments</w:t>
            </w:r>
            <w:r w:rsidRPr="006545E4">
              <w:rPr>
                <w:rFonts w:ascii="Arial" w:hAnsi="Arial" w:cs="Arial"/>
                <w:sz w:val="20"/>
                <w:szCs w:val="20"/>
              </w:rPr>
              <w:t>.</w:t>
            </w:r>
          </w:p>
          <w:p w14:paraId="511A9F98" w14:textId="4E46EBD1" w:rsidR="009D422A" w:rsidRPr="006545E4" w:rsidRDefault="009D422A" w:rsidP="00CB4521">
            <w:pPr>
              <w:spacing w:before="120" w:after="120"/>
              <w:rPr>
                <w:rFonts w:ascii="Arial" w:hAnsi="Arial" w:cs="Arial"/>
                <w:sz w:val="20"/>
                <w:szCs w:val="20"/>
              </w:rPr>
            </w:pPr>
            <w:r w:rsidRPr="006545E4">
              <w:rPr>
                <w:rFonts w:ascii="Arial" w:hAnsi="Arial" w:cs="Arial"/>
                <w:sz w:val="20"/>
                <w:szCs w:val="20"/>
              </w:rPr>
              <w:t xml:space="preserve">Share the study on </w:t>
            </w:r>
            <w:r w:rsidR="003D12AC" w:rsidRPr="006545E4">
              <w:rPr>
                <w:rFonts w:ascii="Arial" w:hAnsi="Arial" w:cs="Arial"/>
                <w:sz w:val="20"/>
                <w:szCs w:val="20"/>
              </w:rPr>
              <w:t>e</w:t>
            </w:r>
            <w:r w:rsidRPr="006545E4">
              <w:rPr>
                <w:rFonts w:ascii="Arial" w:hAnsi="Arial" w:cs="Arial"/>
                <w:sz w:val="20"/>
                <w:szCs w:val="20"/>
              </w:rPr>
              <w:t xml:space="preserve">ffective slogans by </w:t>
            </w:r>
            <w:r w:rsidRPr="006545E4">
              <w:rPr>
                <w:rFonts w:ascii="Arial" w:hAnsi="Arial" w:cs="Arial"/>
                <w:sz w:val="20"/>
                <w:szCs w:val="20"/>
                <w:lang w:val="en-US"/>
              </w:rPr>
              <w:t>Kohli et al (2007) at</w:t>
            </w:r>
            <w:r w:rsidR="00DE363B">
              <w:rPr>
                <w:rFonts w:ascii="Arial" w:hAnsi="Arial" w:cs="Arial"/>
                <w:sz w:val="20"/>
                <w:szCs w:val="20"/>
                <w:lang w:val="en-US"/>
              </w:rPr>
              <w:t>:</w:t>
            </w:r>
            <w:r w:rsidRPr="006545E4">
              <w:rPr>
                <w:rFonts w:ascii="Arial" w:hAnsi="Arial" w:cs="Arial"/>
                <w:sz w:val="20"/>
                <w:szCs w:val="20"/>
                <w:lang w:val="en-US"/>
              </w:rPr>
              <w:t xml:space="preserve"> </w:t>
            </w:r>
            <w:hyperlink r:id="rId390" w:history="1">
              <w:r w:rsidRPr="00CB4521">
                <w:rPr>
                  <w:rFonts w:ascii="Arial" w:hAnsi="Arial" w:cs="Arial"/>
                  <w:color w:val="4B4B4B"/>
                  <w:sz w:val="20"/>
                  <w:szCs w:val="20"/>
                  <w:u w:val="single"/>
                  <w:lang w:val="en-US"/>
                </w:rPr>
                <w:t>www.researchgate.net/publication/4885479_Got_slogan_Guidelines_for_creating_effective_slogans</w:t>
              </w:r>
            </w:hyperlink>
            <w:r w:rsidRPr="006545E4">
              <w:rPr>
                <w:rFonts w:ascii="Arial" w:hAnsi="Arial" w:cs="Arial"/>
                <w:sz w:val="20"/>
                <w:szCs w:val="20"/>
                <w:lang w:val="en-US"/>
              </w:rPr>
              <w:t xml:space="preserve"> </w:t>
            </w:r>
            <w:r w:rsidRPr="006545E4">
              <w:rPr>
                <w:rFonts w:ascii="Arial" w:hAnsi="Arial" w:cs="Arial"/>
                <w:sz w:val="20"/>
                <w:szCs w:val="20"/>
              </w:rPr>
              <w:t xml:space="preserve">and </w:t>
            </w:r>
            <w:r w:rsidRPr="006545E4">
              <w:rPr>
                <w:rFonts w:ascii="Arial" w:hAnsi="Arial" w:cs="Arial"/>
                <w:sz w:val="20"/>
                <w:szCs w:val="20"/>
                <w:lang w:val="en-US"/>
              </w:rPr>
              <w:t xml:space="preserve">capture the aim, sample, method, data collection tools, results and conclusions and </w:t>
            </w:r>
            <w:r w:rsidRPr="006545E4">
              <w:rPr>
                <w:rFonts w:ascii="Arial" w:hAnsi="Arial" w:cs="Arial"/>
                <w:sz w:val="20"/>
                <w:szCs w:val="20"/>
              </w:rPr>
              <w:t>evaluate the research using five evaluative issues</w:t>
            </w:r>
            <w:r w:rsidR="003D12AC" w:rsidRPr="006545E4">
              <w:rPr>
                <w:rFonts w:ascii="Arial" w:hAnsi="Arial" w:cs="Arial"/>
                <w:sz w:val="20"/>
                <w:szCs w:val="20"/>
              </w:rPr>
              <w:t xml:space="preserve"> including </w:t>
            </w:r>
            <w:r w:rsidRPr="006545E4">
              <w:rPr>
                <w:rFonts w:ascii="Arial" w:hAnsi="Arial" w:cs="Arial"/>
                <w:sz w:val="20"/>
                <w:szCs w:val="20"/>
              </w:rPr>
              <w:t>validity and the use of case studies.</w:t>
            </w:r>
          </w:p>
          <w:p w14:paraId="397DAA9C" w14:textId="5B47BD3B" w:rsidR="009D422A" w:rsidRPr="009D422A" w:rsidRDefault="009D422A" w:rsidP="00CB4521">
            <w:pPr>
              <w:spacing w:before="120"/>
              <w:rPr>
                <w:rFonts w:ascii="Arial" w:hAnsi="Arial" w:cs="Arial"/>
                <w:sz w:val="20"/>
                <w:szCs w:val="20"/>
                <w:lang w:val="en-US"/>
              </w:rPr>
            </w:pPr>
            <w:r w:rsidRPr="006545E4">
              <w:rPr>
                <w:rFonts w:ascii="Arial" w:hAnsi="Arial" w:cs="Arial"/>
                <w:sz w:val="20"/>
                <w:szCs w:val="20"/>
              </w:rPr>
              <w:t>Past paper questions on advertising could be used to assess learner understanding.</w:t>
            </w:r>
            <w:r w:rsidR="00723B9C" w:rsidRPr="006545E4">
              <w:rPr>
                <w:rFonts w:ascii="Arial" w:hAnsi="Arial" w:cs="Arial"/>
                <w:b/>
                <w:sz w:val="20"/>
                <w:szCs w:val="20"/>
              </w:rPr>
              <w:t xml:space="preserve"> (F)</w:t>
            </w:r>
          </w:p>
        </w:tc>
      </w:tr>
      <w:tr w:rsidR="009D422A" w:rsidRPr="009D422A" w14:paraId="32CD7E97" w14:textId="77777777" w:rsidTr="00975AE9">
        <w:tc>
          <w:tcPr>
            <w:tcW w:w="10200"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17E12177" w14:textId="77777777" w:rsidR="009D422A" w:rsidRPr="009D422A" w:rsidRDefault="009D422A" w:rsidP="009D422A">
            <w:pPr>
              <w:rPr>
                <w:rFonts w:ascii="Arial" w:hAnsi="Arial" w:cs="Arial"/>
                <w:b/>
                <w:color w:val="FFFFFF"/>
                <w:sz w:val="20"/>
                <w:szCs w:val="20"/>
              </w:rPr>
            </w:pPr>
            <w:r w:rsidRPr="009D422A">
              <w:rPr>
                <w:rFonts w:ascii="Arial" w:hAnsi="Arial" w:cs="Arial"/>
                <w:b/>
                <w:color w:val="FFFFFF"/>
                <w:sz w:val="20"/>
                <w:szCs w:val="20"/>
              </w:rPr>
              <w:t>Past and specimen papers</w:t>
            </w:r>
          </w:p>
        </w:tc>
      </w:tr>
      <w:tr w:rsidR="009D422A" w:rsidRPr="009D422A" w14:paraId="53D2DD60" w14:textId="77777777" w:rsidTr="00975AE9">
        <w:tc>
          <w:tcPr>
            <w:tcW w:w="10200" w:type="dxa"/>
            <w:gridSpan w:val="3"/>
            <w:tcBorders>
              <w:top w:val="single" w:sz="4" w:space="0" w:color="E21951"/>
              <w:left w:val="single" w:sz="4" w:space="0" w:color="E21951"/>
              <w:bottom w:val="single" w:sz="4" w:space="0" w:color="E21951"/>
              <w:right w:val="single" w:sz="4" w:space="0" w:color="E21951"/>
            </w:tcBorders>
            <w:hideMark/>
          </w:tcPr>
          <w:p w14:paraId="107E2EB7" w14:textId="157C2D71" w:rsidR="009D422A" w:rsidRPr="00C47D37" w:rsidRDefault="00C47D37" w:rsidP="009D422A">
            <w:pPr>
              <w:rPr>
                <w:rFonts w:ascii="Arial" w:eastAsia="MS ??" w:hAnsi="Arial"/>
                <w:b/>
                <w:sz w:val="20"/>
                <w:szCs w:val="20"/>
                <w:lang w:eastAsia="en-US"/>
              </w:rPr>
            </w:pPr>
            <w:r w:rsidRPr="00C47D37">
              <w:rPr>
                <w:rFonts w:ascii="Arial" w:eastAsia="MS ??" w:hAnsi="Arial" w:cs="Arial"/>
                <w:sz w:val="20"/>
                <w:szCs w:val="20"/>
              </w:rPr>
              <w:t xml:space="preserve">Past/specimen papers and mark schemes are available to download from the </w:t>
            </w:r>
            <w:hyperlink r:id="rId391" w:history="1">
              <w:r w:rsidRPr="00C47D37">
                <w:rPr>
                  <w:rFonts w:ascii="Arial" w:eastAsia="MS ??" w:hAnsi="Arial"/>
                  <w:color w:val="4A4A4A"/>
                  <w:sz w:val="20"/>
                  <w:szCs w:val="20"/>
                  <w:u w:val="single"/>
                  <w:lang w:eastAsia="en-US"/>
                </w:rPr>
                <w:t>School Support Hub</w:t>
              </w:r>
            </w:hyperlink>
            <w:r w:rsidRPr="00C47D37">
              <w:rPr>
                <w:rFonts w:ascii="Arial" w:eastAsia="MS ??" w:hAnsi="Arial"/>
                <w:color w:val="4A4A4A"/>
                <w:sz w:val="20"/>
                <w:szCs w:val="20"/>
                <w:lang w:eastAsia="en-US"/>
              </w:rPr>
              <w:t xml:space="preserve"> </w:t>
            </w:r>
            <w:r w:rsidRPr="00C47D37">
              <w:rPr>
                <w:rFonts w:ascii="Arial" w:eastAsia="MS ??" w:hAnsi="Arial"/>
                <w:b/>
                <w:sz w:val="20"/>
                <w:szCs w:val="20"/>
                <w:lang w:eastAsia="en-US"/>
              </w:rPr>
              <w:t>(F)</w:t>
            </w:r>
          </w:p>
        </w:tc>
      </w:tr>
    </w:tbl>
    <w:p w14:paraId="60E7A9FD" w14:textId="77777777" w:rsidR="004E1984" w:rsidRDefault="004E1984">
      <w:pPr>
        <w:rPr>
          <w:rFonts w:ascii="Arial" w:hAnsi="Arial"/>
          <w:bCs/>
          <w:color w:val="E21951"/>
          <w:sz w:val="28"/>
          <w:szCs w:val="28"/>
        </w:rPr>
        <w:sectPr w:rsidR="004E1984" w:rsidSect="00DB47F3">
          <w:pgSz w:w="16838" w:h="11906" w:orient="landscape"/>
          <w:pgMar w:top="1134" w:right="1134" w:bottom="284" w:left="1134" w:header="567" w:footer="567" w:gutter="0"/>
          <w:cols w:space="708"/>
          <w:docGrid w:linePitch="360"/>
        </w:sectPr>
      </w:pPr>
    </w:p>
    <w:p w14:paraId="628303DD" w14:textId="4A2522DD" w:rsidR="00F55DD3" w:rsidRPr="004A4E17" w:rsidRDefault="004F7457" w:rsidP="00FB1C60">
      <w:pPr>
        <w:pStyle w:val="Heading1"/>
      </w:pPr>
      <w:bookmarkStart w:id="16" w:name="_Toc177384359"/>
      <w:r>
        <w:lastRenderedPageBreak/>
        <w:t xml:space="preserve">Specialist </w:t>
      </w:r>
      <w:r w:rsidR="0038588D">
        <w:t xml:space="preserve">Option 3: </w:t>
      </w:r>
      <w:r w:rsidR="00F55DD3">
        <w:t>Health Psychology</w:t>
      </w:r>
      <w:bookmarkEnd w:id="16"/>
    </w:p>
    <w:tbl>
      <w:tblPr>
        <w:tblW w:w="14595"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127"/>
        <w:gridCol w:w="2268"/>
        <w:gridCol w:w="10200"/>
      </w:tblGrid>
      <w:tr w:rsidR="00E03A84" w:rsidRPr="00E03A84" w14:paraId="3176056E" w14:textId="77777777" w:rsidTr="00CB3636">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12791B85" w14:textId="6654CAF2" w:rsidR="00E03A84" w:rsidRPr="008076C6" w:rsidRDefault="00E03A84" w:rsidP="004F7457">
            <w:pPr>
              <w:rPr>
                <w:rFonts w:ascii="Arial" w:hAnsi="Arial" w:cs="Arial"/>
                <w:b/>
                <w:color w:val="FFFFFF" w:themeColor="background1"/>
                <w:sz w:val="20"/>
                <w:szCs w:val="20"/>
              </w:rPr>
            </w:pPr>
            <w:r w:rsidRPr="008076C6">
              <w:rPr>
                <w:rFonts w:ascii="Arial" w:hAnsi="Arial" w:cs="Arial"/>
                <w:b/>
                <w:color w:val="FFFFFF" w:themeColor="background1"/>
                <w:sz w:val="20"/>
                <w:szCs w:val="20"/>
              </w:rPr>
              <w:t>Syllabus ref.</w:t>
            </w:r>
            <w:r w:rsidR="00CF18B2">
              <w:rPr>
                <w:rFonts w:ascii="Arial" w:hAnsi="Arial" w:cs="Arial"/>
                <w:b/>
                <w:color w:val="FFFFFF" w:themeColor="background1"/>
                <w:sz w:val="20"/>
                <w:szCs w:val="20"/>
              </w:rPr>
              <w:t xml:space="preserve"> and</w:t>
            </w:r>
            <w:r w:rsidRPr="008076C6">
              <w:rPr>
                <w:rFonts w:ascii="Arial" w:hAnsi="Arial" w:cs="Arial"/>
                <w:b/>
                <w:color w:val="FFFFFF" w:themeColor="background1"/>
                <w:sz w:val="20"/>
                <w:szCs w:val="20"/>
              </w:rPr>
              <w:t xml:space="preserve"> Key Concepts (KC)</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4B216B53" w14:textId="77777777" w:rsidR="00E03A84" w:rsidRPr="008076C6" w:rsidRDefault="00E03A84" w:rsidP="004F7457">
            <w:pPr>
              <w:rPr>
                <w:rFonts w:ascii="Arial" w:hAnsi="Arial" w:cs="Arial"/>
                <w:b/>
                <w:color w:val="FFFFFF" w:themeColor="background1"/>
                <w:sz w:val="20"/>
                <w:szCs w:val="20"/>
              </w:rPr>
            </w:pPr>
            <w:r w:rsidRPr="008076C6">
              <w:rPr>
                <w:rFonts w:ascii="Arial" w:hAnsi="Arial" w:cs="Arial"/>
                <w:b/>
                <w:color w:val="FFFFFF" w:themeColor="background1"/>
                <w:sz w:val="20"/>
                <w:szCs w:val="20"/>
              </w:rPr>
              <w:t>Learning objectives</w:t>
            </w:r>
          </w:p>
        </w:tc>
        <w:tc>
          <w:tcPr>
            <w:tcW w:w="10200"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5C1F225C" w14:textId="77C5477F" w:rsidR="00E03A84" w:rsidRPr="008076C6" w:rsidRDefault="00E03A84" w:rsidP="004F7457">
            <w:pPr>
              <w:rPr>
                <w:rFonts w:ascii="Arial" w:hAnsi="Arial" w:cs="Arial"/>
                <w:b/>
                <w:color w:val="FFFFFF" w:themeColor="background1"/>
                <w:sz w:val="20"/>
                <w:szCs w:val="20"/>
              </w:rPr>
            </w:pPr>
            <w:r w:rsidRPr="008076C6">
              <w:rPr>
                <w:rFonts w:ascii="Arial" w:hAnsi="Arial" w:cs="Arial"/>
                <w:b/>
                <w:color w:val="FFFFFF" w:themeColor="background1"/>
                <w:sz w:val="20"/>
                <w:szCs w:val="20"/>
              </w:rPr>
              <w:t>Suggested teaching activities</w:t>
            </w:r>
          </w:p>
        </w:tc>
      </w:tr>
      <w:tr w:rsidR="00E03A84" w:rsidRPr="00E03A84" w14:paraId="536AF05B"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47ABFCB4" w14:textId="46FCC485" w:rsidR="00E03A84" w:rsidRPr="00A01A92" w:rsidRDefault="006E2A1C" w:rsidP="00346B5C">
            <w:pPr>
              <w:autoSpaceDE w:val="0"/>
              <w:autoSpaceDN w:val="0"/>
              <w:adjustRightInd w:val="0"/>
              <w:rPr>
                <w:rFonts w:ascii="Arial" w:hAnsi="Arial" w:cs="Arial"/>
                <w:color w:val="000000" w:themeColor="text1"/>
                <w:sz w:val="20"/>
                <w:szCs w:val="20"/>
              </w:rPr>
            </w:pPr>
            <w:r>
              <w:rPr>
                <w:rFonts w:ascii="Arial" w:hAnsi="Arial" w:cs="Arial"/>
                <w:color w:val="000000" w:themeColor="text1"/>
                <w:sz w:val="20"/>
                <w:szCs w:val="20"/>
              </w:rPr>
              <w:t xml:space="preserve">3. </w:t>
            </w:r>
            <w:r w:rsidR="00E03A84" w:rsidRPr="00A01A92">
              <w:rPr>
                <w:rFonts w:ascii="Arial" w:hAnsi="Arial" w:cs="Arial"/>
                <w:color w:val="000000" w:themeColor="text1"/>
                <w:sz w:val="20"/>
                <w:szCs w:val="20"/>
              </w:rPr>
              <w:t>The patient-practitioner relationship</w:t>
            </w:r>
          </w:p>
          <w:p w14:paraId="47D810FB" w14:textId="6CF25B05" w:rsidR="00E03A84" w:rsidRDefault="006E2A1C" w:rsidP="00346B5C">
            <w:pPr>
              <w:spacing w:before="120"/>
              <w:rPr>
                <w:rFonts w:ascii="Arial" w:hAnsi="Arial" w:cs="Arial"/>
                <w:color w:val="000000" w:themeColor="text1"/>
                <w:sz w:val="20"/>
                <w:szCs w:val="20"/>
              </w:rPr>
            </w:pPr>
            <w:r>
              <w:rPr>
                <w:rFonts w:ascii="Arial" w:hAnsi="Arial" w:cs="Arial"/>
                <w:color w:val="000000" w:themeColor="text1"/>
                <w:sz w:val="20"/>
                <w:szCs w:val="20"/>
              </w:rPr>
              <w:t xml:space="preserve">3.1.1 </w:t>
            </w:r>
            <w:r w:rsidR="00E03A84" w:rsidRPr="00E03A84">
              <w:rPr>
                <w:rFonts w:ascii="Arial" w:hAnsi="Arial" w:cs="Arial"/>
                <w:color w:val="000000" w:themeColor="text1"/>
                <w:sz w:val="20"/>
                <w:szCs w:val="20"/>
              </w:rPr>
              <w:t>Practitioner and patient interpersonal skills</w:t>
            </w:r>
          </w:p>
          <w:p w14:paraId="07EFA299" w14:textId="77777777" w:rsidR="005C5811" w:rsidRPr="00E03A84" w:rsidRDefault="005C5811" w:rsidP="00346B5C">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273E91BA" w14:textId="7C8A5DD6" w:rsidR="005C5811" w:rsidRPr="00E03A84" w:rsidRDefault="005C5811" w:rsidP="00346B5C">
            <w:pPr>
              <w:spacing w:before="120"/>
              <w:rPr>
                <w:rFonts w:ascii="Arial" w:hAnsi="Arial" w:cs="Arial"/>
                <w:i/>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16286A25" w14:textId="27752AF7" w:rsidR="00E03A84" w:rsidRPr="00E03A84" w:rsidRDefault="00E03A84" w:rsidP="00CA274F">
            <w:pPr>
              <w:autoSpaceDE w:val="0"/>
              <w:autoSpaceDN w:val="0"/>
              <w:adjustRightInd w:val="0"/>
              <w:rPr>
                <w:rFonts w:ascii="Arial" w:hAnsi="Arial" w:cs="Arial"/>
                <w:color w:val="000000" w:themeColor="text1"/>
                <w:sz w:val="20"/>
                <w:szCs w:val="20"/>
              </w:rPr>
            </w:pPr>
            <w:r w:rsidRPr="00E03A84">
              <w:rPr>
                <w:rFonts w:ascii="Arial" w:hAnsi="Arial" w:cs="Arial"/>
                <w:color w:val="000000" w:themeColor="text1"/>
                <w:sz w:val="20"/>
                <w:szCs w:val="20"/>
              </w:rPr>
              <w:t>Learners can describe and explain various definitions of health.</w:t>
            </w:r>
          </w:p>
        </w:tc>
        <w:tc>
          <w:tcPr>
            <w:tcW w:w="10200" w:type="dxa"/>
            <w:tcBorders>
              <w:top w:val="single" w:sz="4" w:space="0" w:color="E21951"/>
              <w:left w:val="single" w:sz="4" w:space="0" w:color="E21951"/>
              <w:bottom w:val="single" w:sz="4" w:space="0" w:color="E21951"/>
              <w:right w:val="single" w:sz="4" w:space="0" w:color="E21951"/>
            </w:tcBorders>
          </w:tcPr>
          <w:p w14:paraId="0B2AFE90" w14:textId="2E22C597" w:rsidR="00E03A84" w:rsidRPr="006545E4" w:rsidRDefault="005C5811" w:rsidP="00CB3636">
            <w:pPr>
              <w:autoSpaceDE w:val="0"/>
              <w:autoSpaceDN w:val="0"/>
              <w:adjustRightInd w:val="0"/>
              <w:spacing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 xml:space="preserve">earners </w:t>
            </w:r>
            <w:r>
              <w:rPr>
                <w:rFonts w:ascii="Arial" w:hAnsi="Arial" w:cs="Arial"/>
                <w:color w:val="000000" w:themeColor="text1"/>
                <w:sz w:val="20"/>
                <w:szCs w:val="20"/>
                <w:lang w:val="en-US"/>
              </w:rPr>
              <w:t xml:space="preserve">state </w:t>
            </w:r>
            <w:r w:rsidR="00E03A84" w:rsidRPr="006545E4">
              <w:rPr>
                <w:rFonts w:ascii="Arial" w:hAnsi="Arial" w:cs="Arial"/>
                <w:color w:val="000000" w:themeColor="text1"/>
                <w:sz w:val="20"/>
                <w:szCs w:val="20"/>
                <w:lang w:val="en-US"/>
              </w:rPr>
              <w:t>what they consider ‘health’ to mean and share responses.</w:t>
            </w:r>
            <w:r w:rsidR="00CA274F">
              <w:rPr>
                <w:rFonts w:ascii="Arial" w:hAnsi="Arial" w:cs="Arial"/>
                <w:color w:val="000000" w:themeColor="text1"/>
                <w:sz w:val="20"/>
                <w:szCs w:val="20"/>
                <w:lang w:val="en-US"/>
              </w:rPr>
              <w:t xml:space="preserve"> </w:t>
            </w:r>
            <w:r w:rsidR="00E03A84" w:rsidRPr="006545E4">
              <w:rPr>
                <w:rFonts w:ascii="Arial" w:hAnsi="Arial" w:cs="Arial"/>
                <w:color w:val="000000" w:themeColor="text1"/>
                <w:sz w:val="20"/>
                <w:szCs w:val="20"/>
                <w:lang w:val="en-US"/>
              </w:rPr>
              <w:t>Go through the syllabus content for this topic and respond to any questions and comments. Identify/allocate possible opportunities for learners to research and present on particular topics, for example</w:t>
            </w:r>
            <w:r w:rsidR="0039240B" w:rsidRPr="006545E4">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consulting styles</w:t>
            </w:r>
            <w:r w:rsidR="0039240B" w:rsidRPr="006545E4">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Munchausen Syndrome</w:t>
            </w:r>
            <w:r w:rsidR="0039240B" w:rsidRPr="006545E4">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types of non-adherence or pain</w:t>
            </w:r>
            <w:r w:rsidR="0039240B" w:rsidRPr="006545E4">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pain or stress management strategies, aspects of positive psychology</w:t>
            </w:r>
            <w:r w:rsidR="00CB3636">
              <w:rPr>
                <w:rFonts w:ascii="Arial" w:hAnsi="Arial" w:cs="Arial"/>
                <w:color w:val="000000" w:themeColor="text1"/>
                <w:sz w:val="20"/>
                <w:szCs w:val="20"/>
                <w:lang w:val="en-US"/>
              </w:rPr>
              <w:t>.</w:t>
            </w:r>
            <w:r w:rsidRPr="006545E4">
              <w:rPr>
                <w:rFonts w:ascii="Arial" w:hAnsi="Arial" w:cs="Arial"/>
                <w:b/>
                <w:bCs/>
                <w:color w:val="000000" w:themeColor="text1"/>
                <w:sz w:val="20"/>
                <w:szCs w:val="20"/>
                <w:lang w:val="en-US"/>
              </w:rPr>
              <w:t xml:space="preserve"> (I)</w:t>
            </w:r>
          </w:p>
          <w:p w14:paraId="11A9CD79" w14:textId="07A8E3DD" w:rsidR="00E03A84" w:rsidRPr="006545E4" w:rsidRDefault="00235145" w:rsidP="00CB3636">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ook up</w:t>
            </w:r>
            <w:r w:rsidRPr="006545E4">
              <w:rPr>
                <w:rFonts w:ascii="Arial" w:hAnsi="Arial" w:cs="Arial"/>
                <w:color w:val="000000" w:themeColor="text1"/>
                <w:sz w:val="20"/>
                <w:szCs w:val="20"/>
                <w:lang w:val="en-US"/>
              </w:rPr>
              <w:t xml:space="preserve"> </w:t>
            </w:r>
            <w:r w:rsidR="00E03A84" w:rsidRPr="006545E4">
              <w:rPr>
                <w:rFonts w:ascii="Arial" w:hAnsi="Arial" w:cs="Arial"/>
                <w:color w:val="000000" w:themeColor="text1"/>
                <w:sz w:val="20"/>
                <w:szCs w:val="20"/>
                <w:lang w:val="en-US"/>
              </w:rPr>
              <w:t xml:space="preserve">definitions and </w:t>
            </w:r>
            <w:r w:rsidRPr="006545E4">
              <w:rPr>
                <w:rFonts w:ascii="Arial" w:hAnsi="Arial" w:cs="Arial"/>
                <w:color w:val="000000" w:themeColor="text1"/>
                <w:sz w:val="20"/>
                <w:szCs w:val="20"/>
                <w:lang w:val="en-US"/>
              </w:rPr>
              <w:t>consult</w:t>
            </w:r>
            <w:r w:rsidR="00E03A84" w:rsidRPr="006545E4">
              <w:rPr>
                <w:rFonts w:ascii="Arial" w:hAnsi="Arial" w:cs="Arial"/>
                <w:color w:val="000000" w:themeColor="text1"/>
                <w:sz w:val="20"/>
                <w:szCs w:val="20"/>
                <w:lang w:val="en-US"/>
              </w:rPr>
              <w:t xml:space="preserve"> the WHO Constitution at</w:t>
            </w:r>
            <w:r w:rsidR="006C52BE">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392" w:history="1">
              <w:r w:rsidR="00B221AA" w:rsidRPr="00CB3636">
                <w:rPr>
                  <w:rStyle w:val="Hyperlink"/>
                  <w:rFonts w:ascii="Arial" w:hAnsi="Arial" w:cs="Arial"/>
                  <w:color w:val="4B4B4B"/>
                  <w:sz w:val="20"/>
                  <w:szCs w:val="20"/>
                  <w:lang w:val="en-US"/>
                </w:rPr>
                <w:t>www.</w:t>
              </w:r>
              <w:r w:rsidRPr="00CB3636">
                <w:rPr>
                  <w:rStyle w:val="Hyperlink"/>
                  <w:rFonts w:ascii="Arial" w:hAnsi="Arial" w:cs="Arial"/>
                  <w:color w:val="4B4B4B"/>
                  <w:sz w:val="20"/>
                  <w:szCs w:val="20"/>
                  <w:lang w:val="en-US"/>
                </w:rPr>
                <w:t>who.int/about/governance/constitution</w:t>
              </w:r>
            </w:hyperlink>
            <w:r w:rsidR="00E03A84" w:rsidRPr="006545E4">
              <w:rPr>
                <w:rFonts w:ascii="Arial" w:hAnsi="Arial" w:cs="Arial"/>
                <w:color w:val="000000" w:themeColor="text1"/>
                <w:sz w:val="20"/>
                <w:szCs w:val="20"/>
                <w:lang w:val="en-US"/>
              </w:rPr>
              <w:t xml:space="preserve"> </w:t>
            </w:r>
          </w:p>
          <w:p w14:paraId="35AE149A" w14:textId="5479224A" w:rsidR="00E03A84" w:rsidRPr="006545E4" w:rsidRDefault="0039240B" w:rsidP="00CB3636">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shd w:val="clear" w:color="auto" w:fill="FCFCFC"/>
                <w:lang w:val="en-US"/>
              </w:rPr>
              <w:t>Consider</w:t>
            </w:r>
            <w:r w:rsidR="00E03A84" w:rsidRPr="006545E4">
              <w:rPr>
                <w:rFonts w:ascii="Arial" w:hAnsi="Arial" w:cs="Arial"/>
                <w:color w:val="000000" w:themeColor="text1"/>
                <w:sz w:val="20"/>
                <w:szCs w:val="20"/>
                <w:shd w:val="clear" w:color="auto" w:fill="FCFCFC"/>
                <w:lang w:val="en-US"/>
              </w:rPr>
              <w:t xml:space="preserve"> </w:t>
            </w:r>
            <w:r w:rsidR="00E03A84" w:rsidRPr="006545E4">
              <w:rPr>
                <w:rFonts w:ascii="Arial" w:hAnsi="Arial" w:cs="Arial"/>
                <w:color w:val="000000" w:themeColor="text1"/>
                <w:sz w:val="20"/>
                <w:szCs w:val="20"/>
                <w:lang w:val="en-US"/>
              </w:rPr>
              <w:t>the goals of health psychologists and share.</w:t>
            </w:r>
          </w:p>
          <w:p w14:paraId="61ACCB24" w14:textId="13C37D8D" w:rsidR="00E03A84" w:rsidRPr="006545E4" w:rsidRDefault="00E03A84" w:rsidP="00CB3636">
            <w:pPr>
              <w:spacing w:before="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Using the relevant s</w:t>
            </w:r>
            <w:r w:rsidRPr="006545E4">
              <w:rPr>
                <w:rFonts w:ascii="Arial" w:hAnsi="Arial" w:cs="Arial"/>
                <w:color w:val="000000" w:themeColor="text1"/>
                <w:sz w:val="20"/>
                <w:szCs w:val="20"/>
              </w:rPr>
              <w:t xml:space="preserve">ummaries of </w:t>
            </w:r>
            <w:r w:rsidRPr="006545E4">
              <w:rPr>
                <w:rFonts w:ascii="Arial" w:hAnsi="Arial" w:cs="Arial"/>
                <w:color w:val="000000" w:themeColor="text1"/>
                <w:sz w:val="20"/>
                <w:szCs w:val="20"/>
                <w:lang w:val="en-US"/>
              </w:rPr>
              <w:t xml:space="preserve">some of </w:t>
            </w:r>
            <w:r w:rsidRPr="006545E4">
              <w:rPr>
                <w:rFonts w:ascii="Arial" w:hAnsi="Arial" w:cs="Arial"/>
                <w:color w:val="000000" w:themeColor="text1"/>
                <w:sz w:val="20"/>
                <w:szCs w:val="20"/>
              </w:rPr>
              <w:t xml:space="preserve">the </w:t>
            </w:r>
            <w:r w:rsidRPr="006545E4">
              <w:rPr>
                <w:rFonts w:ascii="Arial" w:hAnsi="Arial" w:cs="Arial"/>
                <w:sz w:val="20"/>
                <w:szCs w:val="20"/>
                <w:lang w:val="en-US"/>
              </w:rPr>
              <w:t>studies available at</w:t>
            </w:r>
            <w:r w:rsidR="00B733A6">
              <w:rPr>
                <w:rFonts w:ascii="Arial" w:hAnsi="Arial" w:cs="Arial"/>
                <w:sz w:val="20"/>
                <w:szCs w:val="20"/>
                <w:lang w:val="en-US"/>
              </w:rPr>
              <w:t>:</w:t>
            </w:r>
            <w:r w:rsidRPr="006545E4">
              <w:rPr>
                <w:rFonts w:ascii="Arial" w:hAnsi="Arial" w:cs="Arial"/>
                <w:sz w:val="20"/>
                <w:szCs w:val="20"/>
                <w:lang w:val="en-US"/>
              </w:rPr>
              <w:t xml:space="preserve"> </w:t>
            </w:r>
            <w:hyperlink r:id="rId393" w:history="1">
              <w:r w:rsidRPr="00CB3636">
                <w:rPr>
                  <w:rFonts w:ascii="Arial" w:hAnsi="Arial" w:cs="Arial"/>
                  <w:color w:val="4B4B4B"/>
                  <w:sz w:val="20"/>
                  <w:szCs w:val="20"/>
                  <w:u w:val="single"/>
                  <w:lang w:val="en-US"/>
                </w:rPr>
                <w:t>https://prezi.com/vq1t8ih0z2fs/copy-of-health-psychology/,%20%20</w:t>
              </w:r>
            </w:hyperlink>
            <w:r w:rsidR="009A6E4D" w:rsidRPr="006545E4">
              <w:rPr>
                <w:rFonts w:ascii="Arial" w:hAnsi="Arial" w:cs="Arial"/>
                <w:sz w:val="20"/>
                <w:szCs w:val="20"/>
                <w:lang w:val="en-US"/>
              </w:rPr>
              <w:t>,</w:t>
            </w:r>
            <w:r w:rsidRPr="006545E4">
              <w:rPr>
                <w:rFonts w:ascii="Arial" w:hAnsi="Arial" w:cs="Arial"/>
                <w:sz w:val="20"/>
                <w:szCs w:val="20"/>
                <w:lang w:val="en-US"/>
              </w:rPr>
              <w:t xml:space="preserve"> </w:t>
            </w:r>
            <w:r w:rsidRPr="006545E4">
              <w:rPr>
                <w:rFonts w:ascii="Arial" w:hAnsi="Arial" w:cs="Arial"/>
                <w:color w:val="000000" w:themeColor="text1"/>
                <w:sz w:val="20"/>
                <w:szCs w:val="20"/>
                <w:lang w:val="en-US"/>
              </w:rPr>
              <w:t>learners can skim through and identify some of the evaluative issues they are familiar with from the AS course which they will need to consider as they progress through the course:</w:t>
            </w:r>
          </w:p>
          <w:p w14:paraId="3CFA0436" w14:textId="4A60E7E5" w:rsidR="00E03A84" w:rsidRPr="006545E4" w:rsidRDefault="00E03A84" w:rsidP="005D6331">
            <w:pPr>
              <w:numPr>
                <w:ilvl w:val="0"/>
                <w:numId w:val="50"/>
              </w:numPr>
              <w:ind w:left="720" w:hanging="357"/>
              <w:rPr>
                <w:rFonts w:ascii="Arial" w:hAnsi="Arial" w:cs="Arial"/>
                <w:color w:val="000000" w:themeColor="text1"/>
                <w:sz w:val="20"/>
                <w:szCs w:val="20"/>
              </w:rPr>
            </w:pPr>
            <w:r w:rsidRPr="006545E4">
              <w:rPr>
                <w:rFonts w:ascii="Arial" w:hAnsi="Arial" w:cs="Arial"/>
                <w:color w:val="000000" w:themeColor="text1"/>
                <w:sz w:val="20"/>
                <w:szCs w:val="20"/>
              </w:rPr>
              <w:t>the application of psychology to everyday life</w:t>
            </w:r>
          </w:p>
          <w:p w14:paraId="5E80672E" w14:textId="02AD07CC" w:rsidR="00E03A84" w:rsidRPr="006545E4" w:rsidRDefault="00E03A84" w:rsidP="005D6331">
            <w:pPr>
              <w:numPr>
                <w:ilvl w:val="0"/>
                <w:numId w:val="50"/>
              </w:numPr>
              <w:ind w:left="720" w:hanging="357"/>
              <w:rPr>
                <w:rFonts w:ascii="Arial" w:hAnsi="Arial" w:cs="Arial"/>
                <w:color w:val="000000" w:themeColor="text1"/>
                <w:sz w:val="20"/>
                <w:szCs w:val="20"/>
              </w:rPr>
            </w:pPr>
            <w:r w:rsidRPr="006545E4">
              <w:rPr>
                <w:rFonts w:ascii="Arial" w:hAnsi="Arial" w:cs="Arial"/>
                <w:color w:val="000000" w:themeColor="text1"/>
                <w:sz w:val="20"/>
                <w:szCs w:val="20"/>
              </w:rPr>
              <w:t>individual and situational explanations</w:t>
            </w:r>
          </w:p>
          <w:p w14:paraId="7F032833" w14:textId="5CCDDFE0" w:rsidR="00E03A84" w:rsidRPr="006545E4" w:rsidRDefault="00E03A84" w:rsidP="005D6331">
            <w:pPr>
              <w:numPr>
                <w:ilvl w:val="0"/>
                <w:numId w:val="50"/>
              </w:numPr>
              <w:ind w:left="720" w:hanging="357"/>
              <w:rPr>
                <w:rFonts w:ascii="Arial" w:hAnsi="Arial" w:cs="Arial"/>
                <w:color w:val="000000" w:themeColor="text1"/>
                <w:sz w:val="20"/>
                <w:szCs w:val="20"/>
              </w:rPr>
            </w:pPr>
            <w:r w:rsidRPr="006545E4">
              <w:rPr>
                <w:rFonts w:ascii="Arial" w:hAnsi="Arial" w:cs="Arial"/>
                <w:color w:val="000000" w:themeColor="text1"/>
                <w:sz w:val="20"/>
                <w:szCs w:val="20"/>
              </w:rPr>
              <w:t>nature versus nurture</w:t>
            </w:r>
          </w:p>
          <w:p w14:paraId="372A1A39" w14:textId="61126CCA" w:rsidR="00E03A84" w:rsidRPr="006545E4" w:rsidRDefault="00E03A84" w:rsidP="005D6331">
            <w:pPr>
              <w:numPr>
                <w:ilvl w:val="0"/>
                <w:numId w:val="50"/>
              </w:numPr>
              <w:ind w:left="720" w:hanging="357"/>
              <w:rPr>
                <w:rFonts w:ascii="Arial" w:hAnsi="Arial" w:cs="Arial"/>
                <w:color w:val="000000" w:themeColor="text1"/>
                <w:sz w:val="20"/>
                <w:szCs w:val="20"/>
              </w:rPr>
            </w:pPr>
            <w:r w:rsidRPr="006545E4">
              <w:rPr>
                <w:rFonts w:ascii="Arial" w:hAnsi="Arial" w:cs="Arial"/>
                <w:color w:val="000000" w:themeColor="text1"/>
                <w:sz w:val="20"/>
                <w:szCs w:val="20"/>
              </w:rPr>
              <w:t>the use of children in psychological research</w:t>
            </w:r>
          </w:p>
          <w:p w14:paraId="653CD38C" w14:textId="1AE4681D" w:rsidR="00E03A84" w:rsidRPr="006545E4" w:rsidRDefault="00E03A84" w:rsidP="005D6331">
            <w:pPr>
              <w:numPr>
                <w:ilvl w:val="0"/>
                <w:numId w:val="50"/>
              </w:numPr>
              <w:ind w:left="720" w:hanging="357"/>
              <w:rPr>
                <w:rFonts w:ascii="Arial" w:hAnsi="Arial" w:cs="Arial"/>
                <w:color w:val="000000" w:themeColor="text1"/>
                <w:sz w:val="20"/>
                <w:szCs w:val="20"/>
              </w:rPr>
            </w:pPr>
            <w:r w:rsidRPr="006545E4">
              <w:rPr>
                <w:rFonts w:ascii="Arial" w:hAnsi="Arial" w:cs="Arial"/>
                <w:color w:val="000000" w:themeColor="text1"/>
                <w:sz w:val="20"/>
                <w:szCs w:val="20"/>
              </w:rPr>
              <w:t>cultural differences</w:t>
            </w:r>
          </w:p>
          <w:p w14:paraId="698C8FB4" w14:textId="477AD522" w:rsidR="00E03A84" w:rsidRPr="006545E4" w:rsidRDefault="00E03A84" w:rsidP="005D6331">
            <w:pPr>
              <w:numPr>
                <w:ilvl w:val="0"/>
                <w:numId w:val="50"/>
              </w:numPr>
              <w:ind w:left="720" w:hanging="357"/>
              <w:rPr>
                <w:rFonts w:ascii="Arial" w:hAnsi="Arial" w:cs="Arial"/>
                <w:color w:val="000000" w:themeColor="text1"/>
                <w:sz w:val="20"/>
                <w:szCs w:val="20"/>
              </w:rPr>
            </w:pPr>
            <w:r w:rsidRPr="006545E4">
              <w:rPr>
                <w:rFonts w:ascii="Arial" w:hAnsi="Arial" w:cs="Arial"/>
                <w:color w:val="000000" w:themeColor="text1"/>
                <w:sz w:val="20"/>
                <w:szCs w:val="20"/>
              </w:rPr>
              <w:t>reductionism versus holism</w:t>
            </w:r>
          </w:p>
          <w:p w14:paraId="5071D12B" w14:textId="4E4F66D2" w:rsidR="00E03A84" w:rsidRPr="006545E4" w:rsidRDefault="00E03A84" w:rsidP="005D6331">
            <w:pPr>
              <w:numPr>
                <w:ilvl w:val="0"/>
                <w:numId w:val="50"/>
              </w:numPr>
              <w:ind w:left="720" w:hanging="357"/>
              <w:rPr>
                <w:rFonts w:ascii="Arial" w:hAnsi="Arial" w:cs="Arial"/>
                <w:color w:val="000000" w:themeColor="text1"/>
                <w:sz w:val="20"/>
                <w:szCs w:val="20"/>
              </w:rPr>
            </w:pPr>
            <w:r w:rsidRPr="006545E4">
              <w:rPr>
                <w:rFonts w:ascii="Arial" w:hAnsi="Arial" w:cs="Arial"/>
                <w:color w:val="000000" w:themeColor="text1"/>
                <w:sz w:val="20"/>
                <w:szCs w:val="20"/>
              </w:rPr>
              <w:t>determinism versus free-will</w:t>
            </w:r>
          </w:p>
          <w:p w14:paraId="39724439" w14:textId="0AD4C82B" w:rsidR="00E03A84" w:rsidRPr="006545E4" w:rsidRDefault="00E03A84" w:rsidP="005D6331">
            <w:pPr>
              <w:numPr>
                <w:ilvl w:val="0"/>
                <w:numId w:val="50"/>
              </w:numPr>
              <w:ind w:left="720" w:hanging="357"/>
              <w:rPr>
                <w:rFonts w:ascii="Arial" w:hAnsi="Arial" w:cs="Arial"/>
                <w:color w:val="000000" w:themeColor="text1"/>
                <w:sz w:val="20"/>
                <w:szCs w:val="20"/>
              </w:rPr>
            </w:pPr>
            <w:r w:rsidRPr="006545E4">
              <w:rPr>
                <w:rFonts w:ascii="Arial" w:hAnsi="Arial" w:cs="Arial"/>
                <w:color w:val="000000" w:themeColor="text1"/>
                <w:sz w:val="20"/>
                <w:szCs w:val="20"/>
              </w:rPr>
              <w:t xml:space="preserve">idiographic versus nomothetic. </w:t>
            </w:r>
            <w:r w:rsidR="005C5811" w:rsidRPr="006545E4">
              <w:rPr>
                <w:rFonts w:ascii="Arial" w:hAnsi="Arial" w:cs="Arial"/>
                <w:b/>
                <w:bCs/>
                <w:color w:val="000000" w:themeColor="text1"/>
                <w:sz w:val="20"/>
                <w:szCs w:val="20"/>
                <w:lang w:val="en-US"/>
              </w:rPr>
              <w:t>(I)</w:t>
            </w:r>
          </w:p>
          <w:p w14:paraId="4F881065" w14:textId="4C62D983" w:rsidR="00E03A84" w:rsidRDefault="00E03A84" w:rsidP="00CB3636">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b/>
                <w:bCs/>
                <w:color w:val="000000" w:themeColor="text1"/>
                <w:sz w:val="20"/>
                <w:szCs w:val="20"/>
                <w:lang w:val="en-US"/>
              </w:rPr>
              <w:t xml:space="preserve">Extension </w:t>
            </w:r>
            <w:r w:rsidR="009A6E4D"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5A0075">
              <w:rPr>
                <w:rFonts w:ascii="Arial" w:hAnsi="Arial" w:cs="Arial"/>
                <w:color w:val="000000" w:themeColor="text1"/>
                <w:sz w:val="20"/>
                <w:szCs w:val="20"/>
                <w:lang w:val="en-US"/>
              </w:rPr>
              <w:t>l</w:t>
            </w:r>
            <w:r w:rsidRPr="006545E4">
              <w:rPr>
                <w:rFonts w:ascii="Arial" w:hAnsi="Arial" w:cs="Arial"/>
                <w:color w:val="000000" w:themeColor="text1"/>
                <w:sz w:val="20"/>
                <w:szCs w:val="20"/>
                <w:lang w:val="en-US"/>
              </w:rPr>
              <w:t>earners describe the ‘perfect’ health practitioner (nurse/doctor) and create a class list/poster to display on the wall.</w:t>
            </w:r>
          </w:p>
          <w:p w14:paraId="6FB0243B" w14:textId="656F34B3" w:rsidR="00CF18B2" w:rsidRPr="006545E4" w:rsidRDefault="005F605A" w:rsidP="005A0075">
            <w:pPr>
              <w:autoSpaceDE w:val="0"/>
              <w:autoSpaceDN w:val="0"/>
              <w:adjustRightInd w:val="0"/>
              <w:spacing w:before="120"/>
              <w:rPr>
                <w:rFonts w:ascii="Arial" w:hAnsi="Arial" w:cs="Arial"/>
                <w:color w:val="000000" w:themeColor="text1"/>
                <w:sz w:val="20"/>
                <w:szCs w:val="20"/>
                <w:lang w:val="en-US"/>
              </w:rPr>
            </w:pPr>
            <w:r>
              <w:rPr>
                <w:rFonts w:ascii="Arial" w:hAnsi="Arial" w:cs="Arial"/>
                <w:b/>
                <w:bCs/>
                <w:color w:val="202124"/>
                <w:sz w:val="20"/>
                <w:szCs w:val="20"/>
                <w:shd w:val="clear" w:color="auto" w:fill="FFFFFF"/>
                <w:lang w:val="en-US"/>
              </w:rPr>
              <w:t>SDG 3</w:t>
            </w:r>
          </w:p>
        </w:tc>
      </w:tr>
      <w:tr w:rsidR="00E03A84" w:rsidRPr="00E03A84" w14:paraId="43575B3B"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0699F4C1" w14:textId="77777777" w:rsidR="00E03A84" w:rsidRPr="00A01A92" w:rsidRDefault="00E03A84" w:rsidP="00346B5C">
            <w:pPr>
              <w:autoSpaceDE w:val="0"/>
              <w:autoSpaceDN w:val="0"/>
              <w:adjustRightInd w:val="0"/>
              <w:rPr>
                <w:rFonts w:ascii="Arial" w:hAnsi="Arial" w:cs="Arial"/>
                <w:color w:val="000000" w:themeColor="text1"/>
                <w:sz w:val="20"/>
                <w:szCs w:val="20"/>
              </w:rPr>
            </w:pPr>
            <w:r w:rsidRPr="00A01A92">
              <w:rPr>
                <w:rFonts w:ascii="Arial" w:hAnsi="Arial" w:cs="Arial"/>
                <w:color w:val="000000" w:themeColor="text1"/>
                <w:sz w:val="20"/>
                <w:szCs w:val="20"/>
                <w:lang w:val="en-US"/>
              </w:rPr>
              <w:t xml:space="preserve">3. </w:t>
            </w:r>
            <w:r w:rsidRPr="00A01A92">
              <w:rPr>
                <w:rFonts w:ascii="Arial" w:hAnsi="Arial" w:cs="Arial"/>
                <w:color w:val="000000" w:themeColor="text1"/>
                <w:sz w:val="20"/>
                <w:szCs w:val="20"/>
              </w:rPr>
              <w:t>The patient-practitioner relationship</w:t>
            </w:r>
          </w:p>
          <w:p w14:paraId="7D305DEE" w14:textId="1568EEAA" w:rsidR="00E03A84" w:rsidRDefault="00E03A84" w:rsidP="00346B5C">
            <w:pPr>
              <w:autoSpaceDE w:val="0"/>
              <w:autoSpaceDN w:val="0"/>
              <w:adjustRightInd w:val="0"/>
              <w:spacing w:before="120"/>
              <w:rPr>
                <w:rFonts w:ascii="Arial" w:hAnsi="Arial" w:cs="Arial"/>
                <w:color w:val="000000" w:themeColor="text1"/>
                <w:sz w:val="20"/>
                <w:szCs w:val="20"/>
              </w:rPr>
            </w:pPr>
            <w:r w:rsidRPr="00E03A84">
              <w:rPr>
                <w:rFonts w:ascii="Arial" w:hAnsi="Arial" w:cs="Arial"/>
                <w:color w:val="000000" w:themeColor="text1"/>
                <w:sz w:val="20"/>
                <w:szCs w:val="20"/>
                <w:lang w:val="en-US"/>
              </w:rPr>
              <w:t xml:space="preserve">3.1.1 </w:t>
            </w:r>
            <w:r w:rsidRPr="00E03A84">
              <w:rPr>
                <w:rFonts w:ascii="Arial" w:hAnsi="Arial" w:cs="Arial"/>
                <w:color w:val="000000" w:themeColor="text1"/>
                <w:sz w:val="20"/>
                <w:szCs w:val="20"/>
              </w:rPr>
              <w:t>Practitioner and patient interpersonal skills</w:t>
            </w:r>
          </w:p>
          <w:p w14:paraId="7BD038DE" w14:textId="77777777" w:rsidR="009E640D" w:rsidRPr="00E03A84" w:rsidRDefault="009E640D" w:rsidP="00346B5C">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4707CEF0" w14:textId="4D27BC1B" w:rsidR="009E640D" w:rsidRPr="009E640D" w:rsidRDefault="009E640D" w:rsidP="00346B5C">
            <w:pPr>
              <w:spacing w:before="120"/>
              <w:rPr>
                <w:rFonts w:ascii="Arial" w:hAnsi="Arial" w:cs="Arial"/>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095B82D2" w14:textId="2B7429B3" w:rsidR="00E03A84" w:rsidRPr="00E03A84" w:rsidRDefault="00E03A84" w:rsidP="004F7457">
            <w:pPr>
              <w:autoSpaceDE w:val="0"/>
              <w:autoSpaceDN w:val="0"/>
              <w:adjustRightInd w:val="0"/>
              <w:rPr>
                <w:rFonts w:ascii="Arial" w:hAnsi="Arial" w:cs="Arial"/>
                <w:color w:val="000000" w:themeColor="text1"/>
                <w:sz w:val="20"/>
                <w:szCs w:val="20"/>
              </w:rPr>
            </w:pPr>
            <w:r w:rsidRPr="00E03A84">
              <w:rPr>
                <w:rFonts w:ascii="Arial" w:hAnsi="Arial" w:cs="Arial"/>
                <w:color w:val="000000" w:themeColor="text1"/>
                <w:sz w:val="20"/>
                <w:szCs w:val="20"/>
              </w:rPr>
              <w:t xml:space="preserve">Learners can understand and explain different means of communication used by health practitioners as they interact with patients and practise their evaluation skills when considering </w:t>
            </w:r>
            <w:r w:rsidRPr="00E03A84">
              <w:rPr>
                <w:rFonts w:ascii="Arial" w:hAnsi="Arial" w:cs="Arial"/>
                <w:color w:val="000000" w:themeColor="text1"/>
                <w:sz w:val="20"/>
                <w:szCs w:val="20"/>
              </w:rPr>
              <w:lastRenderedPageBreak/>
              <w:t>some of the research in this area.</w:t>
            </w:r>
          </w:p>
        </w:tc>
        <w:tc>
          <w:tcPr>
            <w:tcW w:w="10200" w:type="dxa"/>
            <w:tcBorders>
              <w:top w:val="single" w:sz="4" w:space="0" w:color="E21951"/>
              <w:left w:val="single" w:sz="4" w:space="0" w:color="E21951"/>
              <w:bottom w:val="single" w:sz="4" w:space="0" w:color="E21951"/>
              <w:right w:val="single" w:sz="4" w:space="0" w:color="E21951"/>
            </w:tcBorders>
          </w:tcPr>
          <w:p w14:paraId="16B660F9" w14:textId="673CD132" w:rsidR="00E03A84" w:rsidRPr="006545E4" w:rsidRDefault="005C5811" w:rsidP="005A0075">
            <w:pPr>
              <w:autoSpaceDE w:val="0"/>
              <w:autoSpaceDN w:val="0"/>
              <w:adjustRightInd w:val="0"/>
              <w:spacing w:after="120"/>
              <w:rPr>
                <w:rFonts w:ascii="Arial" w:hAnsi="Arial" w:cs="Arial"/>
                <w:color w:val="000000" w:themeColor="text1"/>
                <w:sz w:val="20"/>
                <w:szCs w:val="20"/>
                <w:lang w:val="en-US"/>
              </w:rPr>
            </w:pPr>
            <w:r>
              <w:rPr>
                <w:rFonts w:ascii="Arial" w:hAnsi="Arial" w:cs="Arial"/>
                <w:color w:val="000000" w:themeColor="text1"/>
                <w:sz w:val="20"/>
                <w:szCs w:val="20"/>
                <w:lang w:val="en-US"/>
              </w:rPr>
              <w:lastRenderedPageBreak/>
              <w:t>L</w:t>
            </w:r>
            <w:r w:rsidR="00E03A84" w:rsidRPr="006545E4">
              <w:rPr>
                <w:rFonts w:ascii="Arial" w:hAnsi="Arial" w:cs="Arial"/>
                <w:color w:val="000000" w:themeColor="text1"/>
                <w:sz w:val="20"/>
                <w:szCs w:val="20"/>
                <w:lang w:val="en-US"/>
              </w:rPr>
              <w:t>earners think about all the ways we communicate with each other and list in their notes ensuring they correctly categorise between verbal and on-verbal communication. Consider how important each is in relation to Health Psychology.</w:t>
            </w:r>
          </w:p>
          <w:p w14:paraId="03CDAEC4" w14:textId="19040944" w:rsidR="00E03A84" w:rsidRPr="005A0075" w:rsidRDefault="00E03A84" w:rsidP="005A0075">
            <w:pPr>
              <w:autoSpaceDE w:val="0"/>
              <w:autoSpaceDN w:val="0"/>
              <w:adjustRightInd w:val="0"/>
              <w:spacing w:before="120" w:after="120"/>
              <w:rPr>
                <w:rFonts w:ascii="Arial" w:hAnsi="Arial" w:cs="Arial"/>
                <w:color w:val="4B4B4B"/>
                <w:sz w:val="20"/>
                <w:szCs w:val="20"/>
                <w:lang w:val="en-US"/>
              </w:rPr>
            </w:pPr>
            <w:r w:rsidRPr="006545E4">
              <w:rPr>
                <w:rFonts w:ascii="Arial" w:hAnsi="Arial" w:cs="Arial"/>
                <w:color w:val="000000" w:themeColor="text1"/>
                <w:sz w:val="20"/>
                <w:szCs w:val="20"/>
                <w:lang w:val="en-US"/>
              </w:rPr>
              <w:t>Replicate part of the McKinstry and Wang (1991) at</w:t>
            </w:r>
            <w:r w:rsidR="00EB2E70">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394" w:history="1">
              <w:r w:rsidR="00B221AA" w:rsidRPr="005A0075">
                <w:rPr>
                  <w:rFonts w:ascii="Arial" w:hAnsi="Arial" w:cs="Arial"/>
                  <w:color w:val="4B4B4B"/>
                  <w:sz w:val="20"/>
                  <w:szCs w:val="20"/>
                  <w:u w:val="single"/>
                  <w:lang w:val="en-US"/>
                </w:rPr>
                <w:t>www.</w:t>
              </w:r>
              <w:r w:rsidRPr="005A0075">
                <w:rPr>
                  <w:rFonts w:ascii="Arial" w:hAnsi="Arial" w:cs="Arial"/>
                  <w:color w:val="4B4B4B"/>
                  <w:sz w:val="20"/>
                  <w:szCs w:val="20"/>
                  <w:u w:val="single"/>
                  <w:lang w:val="en-US"/>
                </w:rPr>
                <w:t>ncbi.nlm.nih.gov/pmc/articles/PMC1371685/pdf/brjgenprac00066-0008.pdf</w:t>
              </w:r>
            </w:hyperlink>
            <w:r w:rsidRPr="006545E4">
              <w:rPr>
                <w:rFonts w:ascii="Arial" w:hAnsi="Arial" w:cs="Arial"/>
                <w:color w:val="000000" w:themeColor="text1"/>
                <w:sz w:val="20"/>
                <w:szCs w:val="20"/>
                <w:lang w:val="en-US"/>
              </w:rPr>
              <w:t xml:space="preserve"> study in to non-verbal communications in the patient-practitioner relationship for learners as a starter activity. A copy of the paper including the actual photograph</w:t>
            </w:r>
            <w:r w:rsidR="00B774EC">
              <w:rPr>
                <w:rFonts w:ascii="Arial" w:hAnsi="Arial" w:cs="Arial"/>
                <w:color w:val="000000" w:themeColor="text1"/>
                <w:sz w:val="20"/>
                <w:szCs w:val="20"/>
                <w:lang w:val="en-US"/>
              </w:rPr>
              <w:t>s</w:t>
            </w:r>
            <w:r w:rsidRPr="006545E4">
              <w:rPr>
                <w:rFonts w:ascii="Arial" w:hAnsi="Arial" w:cs="Arial"/>
                <w:color w:val="000000" w:themeColor="text1"/>
                <w:sz w:val="20"/>
                <w:szCs w:val="20"/>
                <w:lang w:val="en-US"/>
              </w:rPr>
              <w:t xml:space="preserve"> as used can be found </w:t>
            </w:r>
            <w:r w:rsidRPr="006545E4">
              <w:rPr>
                <w:rFonts w:ascii="Arial" w:hAnsi="Arial" w:cs="Arial"/>
                <w:color w:val="000000"/>
                <w:sz w:val="20"/>
                <w:szCs w:val="20"/>
                <w:lang w:val="en-US"/>
              </w:rPr>
              <w:t>at</w:t>
            </w:r>
            <w:r w:rsidR="00EB2E70">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395" w:history="1">
              <w:r w:rsidRPr="005A0075">
                <w:rPr>
                  <w:rFonts w:ascii="Arial" w:hAnsi="Arial" w:cs="Arial"/>
                  <w:color w:val="4B4B4B"/>
                  <w:sz w:val="20"/>
                  <w:szCs w:val="20"/>
                  <w:u w:val="single"/>
                  <w:lang w:val="en-US"/>
                </w:rPr>
                <w:t>https://drive.google.com/file/d/1oJfnjMHrBveVXy-v5VcRu_8cyL5hqw_p/view</w:t>
              </w:r>
            </w:hyperlink>
            <w:r w:rsidRPr="005A0075">
              <w:rPr>
                <w:rFonts w:ascii="Arial" w:hAnsi="Arial" w:cs="Arial"/>
                <w:color w:val="4B4B4B"/>
                <w:sz w:val="20"/>
                <w:szCs w:val="20"/>
                <w:lang w:val="en-US"/>
              </w:rPr>
              <w:t xml:space="preserve"> </w:t>
            </w:r>
          </w:p>
          <w:p w14:paraId="607C47F7" w14:textId="77777777" w:rsidR="00E03A84" w:rsidRPr="006545E4" w:rsidRDefault="00E03A84" w:rsidP="005A0075">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lastRenderedPageBreak/>
              <w:t>Ask them to rate each picture on the same 0−5 scale that was used in the real study and compare the distribution of results with the actual results (all can be found using the above link).</w:t>
            </w:r>
          </w:p>
          <w:p w14:paraId="63427EB4" w14:textId="05F0FC8F" w:rsidR="00E03A84" w:rsidRPr="006545E4" w:rsidRDefault="00E03A84" w:rsidP="005A0075">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b/>
                <w:bCs/>
                <w:color w:val="000000" w:themeColor="text1"/>
                <w:sz w:val="20"/>
                <w:szCs w:val="20"/>
                <w:lang w:val="en-US"/>
              </w:rPr>
              <w:t xml:space="preserve">Extension </w:t>
            </w:r>
            <w:r w:rsidR="00DF7692"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5A0075">
              <w:rPr>
                <w:rFonts w:ascii="Arial" w:hAnsi="Arial" w:cs="Arial"/>
                <w:color w:val="000000" w:themeColor="text1"/>
                <w:sz w:val="20"/>
                <w:szCs w:val="20"/>
                <w:lang w:val="en-US"/>
              </w:rPr>
              <w:t>i</w:t>
            </w:r>
            <w:r w:rsidRPr="006545E4">
              <w:rPr>
                <w:rFonts w:ascii="Arial" w:hAnsi="Arial" w:cs="Arial"/>
                <w:color w:val="000000" w:themeColor="text1"/>
                <w:sz w:val="20"/>
                <w:szCs w:val="20"/>
                <w:lang w:val="en-US"/>
              </w:rPr>
              <w:t>n groups, learners skim through the study and produce a</w:t>
            </w:r>
            <w:r w:rsidR="005A0075">
              <w:rPr>
                <w:rFonts w:ascii="Arial" w:hAnsi="Arial" w:cs="Arial"/>
                <w:color w:val="000000" w:themeColor="text1"/>
                <w:sz w:val="20"/>
                <w:szCs w:val="20"/>
                <w:lang w:val="en-US"/>
              </w:rPr>
              <w:t xml:space="preserve"> </w:t>
            </w:r>
            <w:r w:rsidRPr="006545E4">
              <w:rPr>
                <w:rFonts w:ascii="Arial" w:hAnsi="Arial" w:cs="Arial"/>
                <w:color w:val="000000" w:themeColor="text1"/>
                <w:sz w:val="20"/>
                <w:szCs w:val="20"/>
                <w:lang w:val="en-US"/>
              </w:rPr>
              <w:t>leaflet to be circulated to General Practitioners (GPs) giving them advice on how to ‘improve their non-verbal communications with their patients’. These can be displayed on the classroom wall.</w:t>
            </w:r>
          </w:p>
          <w:p w14:paraId="6AEEF488" w14:textId="0739A91F" w:rsidR="00E03A84" w:rsidRPr="006545E4" w:rsidRDefault="00C10255" w:rsidP="005A0075">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 xml:space="preserve">earners capture the main details of the study (the aim, sample, method, results and conclusions) </w:t>
            </w:r>
            <w:r w:rsidR="008B5FCA" w:rsidRPr="006545E4">
              <w:rPr>
                <w:rFonts w:ascii="Arial" w:hAnsi="Arial" w:cs="Arial"/>
                <w:color w:val="000000" w:themeColor="text1"/>
                <w:sz w:val="20"/>
                <w:szCs w:val="20"/>
                <w:lang w:val="en-US"/>
              </w:rPr>
              <w:t>i</w:t>
            </w:r>
            <w:r w:rsidR="00E03A84" w:rsidRPr="006545E4">
              <w:rPr>
                <w:rFonts w:ascii="Arial" w:hAnsi="Arial" w:cs="Arial"/>
                <w:color w:val="000000" w:themeColor="text1"/>
                <w:sz w:val="20"/>
                <w:szCs w:val="20"/>
                <w:lang w:val="en-US"/>
              </w:rPr>
              <w:t>n their notes for future reference/revision purposes.</w:t>
            </w:r>
          </w:p>
          <w:p w14:paraId="56A580D5" w14:textId="4AE43AB6" w:rsidR="00E03A84" w:rsidRPr="006545E4" w:rsidRDefault="00E03A84" w:rsidP="005A0075">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Based on the McKinlay (1975) study at</w:t>
            </w:r>
            <w:r w:rsidR="00EB2E70">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396" w:history="1">
              <w:r w:rsidRPr="005A0075">
                <w:rPr>
                  <w:rFonts w:ascii="Arial" w:hAnsi="Arial" w:cs="Arial"/>
                  <w:color w:val="4B4B4B"/>
                  <w:sz w:val="20"/>
                  <w:szCs w:val="20"/>
                  <w:u w:val="single"/>
                  <w:lang w:val="en-US"/>
                </w:rPr>
                <w:t>https://drive.google.com/file/d/1WFQeJO_u0AO1e4vyVMFkHmmIN2N4rqgz/view</w:t>
              </w:r>
            </w:hyperlink>
            <w:r w:rsidRPr="006545E4">
              <w:rPr>
                <w:rFonts w:ascii="Arial" w:hAnsi="Arial" w:cs="Arial"/>
                <w:color w:val="000000" w:themeColor="text1"/>
                <w:sz w:val="20"/>
                <w:szCs w:val="20"/>
                <w:lang w:val="en-US"/>
              </w:rPr>
              <w:t xml:space="preserve"> create eight sentences that have one medical term in it (e.g. rhesus or canula) and present these to your learners.</w:t>
            </w:r>
          </w:p>
          <w:p w14:paraId="572AC576" w14:textId="6A3DC241" w:rsidR="00E03A84" w:rsidRPr="006545E4" w:rsidRDefault="00E03A84" w:rsidP="005A0075">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b/>
                <w:bCs/>
                <w:color w:val="000000" w:themeColor="text1"/>
                <w:sz w:val="20"/>
                <w:szCs w:val="20"/>
                <w:lang w:val="en-US"/>
              </w:rPr>
              <w:t xml:space="preserve">Extension </w:t>
            </w:r>
            <w:r w:rsidR="00364685"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5A0075">
              <w:rPr>
                <w:rFonts w:ascii="Arial" w:hAnsi="Arial" w:cs="Arial"/>
                <w:color w:val="000000" w:themeColor="text1"/>
                <w:sz w:val="20"/>
                <w:szCs w:val="20"/>
                <w:lang w:val="en-US"/>
              </w:rPr>
              <w:t>l</w:t>
            </w:r>
            <w:r w:rsidRPr="006545E4">
              <w:rPr>
                <w:rFonts w:ascii="Arial" w:hAnsi="Arial" w:cs="Arial"/>
                <w:color w:val="000000" w:themeColor="text1"/>
                <w:sz w:val="20"/>
                <w:szCs w:val="20"/>
                <w:lang w:val="en-US"/>
              </w:rPr>
              <w:t>earners attempt to define the medical terms used in each sentence and assess how well they have done. They could collect more data using the same eight sentences for homework or from other learners at your school during lunchtime or breaks. All data can be collected and then a poster can be created presenting the main findings and highlighting advice that could be given to GPs about their verbal communication skills.</w:t>
            </w:r>
          </w:p>
          <w:p w14:paraId="2CA1866C" w14:textId="2CF04B9A" w:rsidR="005A0075" w:rsidRDefault="00E03A84" w:rsidP="005A0075">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Show the</w:t>
            </w:r>
            <w:r w:rsidRPr="006545E4">
              <w:rPr>
                <w:rFonts w:ascii="Arial" w:hAnsi="Arial" w:cs="Arial"/>
                <w:color w:val="000000"/>
                <w:sz w:val="20"/>
                <w:szCs w:val="20"/>
                <w:lang w:val="en-US"/>
              </w:rPr>
              <w:t xml:space="preserve"> video</w:t>
            </w:r>
            <w:r w:rsidR="00EB2E70">
              <w:rPr>
                <w:rFonts w:ascii="Arial" w:hAnsi="Arial" w:cs="Arial"/>
                <w:color w:val="000000"/>
                <w:sz w:val="20"/>
                <w:szCs w:val="20"/>
                <w:lang w:val="en-US"/>
              </w:rPr>
              <w:t xml:space="preserve"> at:</w:t>
            </w:r>
            <w:r w:rsidRPr="006545E4">
              <w:rPr>
                <w:rFonts w:ascii="Arial" w:hAnsi="Arial" w:cs="Arial"/>
                <w:color w:val="000000"/>
                <w:sz w:val="20"/>
                <w:szCs w:val="20"/>
                <w:lang w:val="en-US"/>
              </w:rPr>
              <w:t xml:space="preserve"> </w:t>
            </w:r>
            <w:hyperlink r:id="rId397" w:history="1">
              <w:r w:rsidR="00B221AA" w:rsidRPr="005A0075">
                <w:rPr>
                  <w:rFonts w:ascii="Arial" w:hAnsi="Arial" w:cs="Arial"/>
                  <w:color w:val="4B4B4B"/>
                  <w:sz w:val="20"/>
                  <w:szCs w:val="20"/>
                  <w:u w:val="single"/>
                  <w:lang w:val="en-US"/>
                </w:rPr>
                <w:t>www.</w:t>
              </w:r>
              <w:r w:rsidRPr="005A0075">
                <w:rPr>
                  <w:rFonts w:ascii="Arial" w:hAnsi="Arial" w:cs="Arial"/>
                  <w:color w:val="4B4B4B"/>
                  <w:sz w:val="20"/>
                  <w:szCs w:val="20"/>
                  <w:u w:val="single"/>
                  <w:lang w:val="en-US"/>
                </w:rPr>
                <w:t>youtube.com/watch?v=OnSK4KfCdSk</w:t>
              </w:r>
            </w:hyperlink>
            <w:r w:rsidRPr="006545E4">
              <w:rPr>
                <w:rFonts w:ascii="Arial" w:hAnsi="Arial" w:cs="Arial"/>
                <w:color w:val="000000" w:themeColor="text1"/>
                <w:sz w:val="20"/>
                <w:szCs w:val="20"/>
                <w:lang w:val="en-US"/>
              </w:rPr>
              <w:t xml:space="preserve"> on patient-practitioner relationship and gather feedback on each section on what learners would suggest needs to be done to improve the</w:t>
            </w:r>
            <w:r w:rsidRPr="006545E4">
              <w:rPr>
                <w:rFonts w:ascii="Arial" w:hAnsi="Arial" w:cs="Arial"/>
                <w:b/>
                <w:color w:val="000000" w:themeColor="text1"/>
                <w:sz w:val="20"/>
                <w:szCs w:val="20"/>
                <w:lang w:val="en-US"/>
              </w:rPr>
              <w:t xml:space="preserve"> </w:t>
            </w:r>
            <w:r w:rsidRPr="006545E4">
              <w:rPr>
                <w:rFonts w:ascii="Arial" w:hAnsi="Arial" w:cs="Arial"/>
                <w:color w:val="000000" w:themeColor="text1"/>
                <w:sz w:val="20"/>
                <w:szCs w:val="20"/>
                <w:lang w:val="en-US"/>
              </w:rPr>
              <w:t>patient-practitioner relationship.</w:t>
            </w:r>
          </w:p>
          <w:p w14:paraId="3919E55F" w14:textId="706E17F5" w:rsidR="00E03A84" w:rsidRDefault="00E03A84" w:rsidP="005A0075">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 xml:space="preserve">Refer learners back to the </w:t>
            </w:r>
            <w:r w:rsidR="008B5FCA" w:rsidRPr="006545E4">
              <w:rPr>
                <w:rFonts w:ascii="Arial" w:hAnsi="Arial" w:cs="Arial"/>
                <w:color w:val="000000" w:themeColor="text1"/>
                <w:sz w:val="20"/>
                <w:szCs w:val="20"/>
                <w:lang w:val="en-US"/>
              </w:rPr>
              <w:t>two</w:t>
            </w:r>
            <w:r w:rsidRPr="006545E4">
              <w:rPr>
                <w:rFonts w:ascii="Arial" w:hAnsi="Arial" w:cs="Arial"/>
                <w:color w:val="000000" w:themeColor="text1"/>
                <w:sz w:val="20"/>
                <w:szCs w:val="20"/>
                <w:lang w:val="en-US"/>
              </w:rPr>
              <w:t xml:space="preserve"> studies and ask them to add the following evaluative issues to those identified in the previous session as follows: idiographic versus nomothetic research; experiments; questionnaires; quantitative data and </w:t>
            </w:r>
            <w:proofErr w:type="spellStart"/>
            <w:r w:rsidRPr="006545E4">
              <w:rPr>
                <w:rFonts w:ascii="Arial" w:hAnsi="Arial" w:cs="Arial"/>
                <w:color w:val="000000" w:themeColor="text1"/>
                <w:sz w:val="20"/>
                <w:szCs w:val="20"/>
                <w:lang w:val="en-US"/>
              </w:rPr>
              <w:t>generalisations</w:t>
            </w:r>
            <w:proofErr w:type="spellEnd"/>
            <w:r w:rsidRPr="006545E4">
              <w:rPr>
                <w:rFonts w:ascii="Arial" w:hAnsi="Arial" w:cs="Arial"/>
                <w:color w:val="000000" w:themeColor="text1"/>
                <w:sz w:val="20"/>
                <w:szCs w:val="20"/>
                <w:lang w:val="en-US"/>
              </w:rPr>
              <w:t xml:space="preserve"> from the findings.</w:t>
            </w:r>
          </w:p>
          <w:p w14:paraId="22020A71" w14:textId="6A7F3085" w:rsidR="00CF18B2" w:rsidRPr="006545E4" w:rsidRDefault="005F605A" w:rsidP="005A0075">
            <w:pPr>
              <w:autoSpaceDE w:val="0"/>
              <w:autoSpaceDN w:val="0"/>
              <w:adjustRightInd w:val="0"/>
              <w:spacing w:before="120"/>
              <w:rPr>
                <w:rFonts w:ascii="Arial" w:hAnsi="Arial" w:cs="Arial"/>
                <w:color w:val="000000" w:themeColor="text1"/>
                <w:sz w:val="20"/>
                <w:szCs w:val="20"/>
                <w:lang w:val="en-US"/>
              </w:rPr>
            </w:pPr>
            <w:r>
              <w:rPr>
                <w:rFonts w:ascii="Arial" w:hAnsi="Arial" w:cs="Arial"/>
                <w:b/>
                <w:bCs/>
                <w:color w:val="202124"/>
                <w:sz w:val="20"/>
                <w:szCs w:val="20"/>
                <w:shd w:val="clear" w:color="auto" w:fill="FFFFFF"/>
                <w:lang w:val="en-US"/>
              </w:rPr>
              <w:t>SDG 3</w:t>
            </w:r>
          </w:p>
        </w:tc>
      </w:tr>
      <w:tr w:rsidR="00E03A84" w:rsidRPr="00E03A84" w14:paraId="71BFA249"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57479A82" w14:textId="579D368F" w:rsidR="00E03A84" w:rsidRPr="00A01A92" w:rsidRDefault="00E03A84" w:rsidP="00346B5C">
            <w:pPr>
              <w:autoSpaceDE w:val="0"/>
              <w:autoSpaceDN w:val="0"/>
              <w:adjustRightInd w:val="0"/>
              <w:rPr>
                <w:rFonts w:ascii="Arial" w:hAnsi="Arial" w:cs="Arial"/>
                <w:color w:val="000000" w:themeColor="text1"/>
                <w:sz w:val="20"/>
                <w:szCs w:val="20"/>
              </w:rPr>
            </w:pPr>
            <w:r w:rsidRPr="00A01A92">
              <w:rPr>
                <w:rFonts w:ascii="Arial" w:hAnsi="Arial" w:cs="Arial"/>
                <w:color w:val="000000" w:themeColor="text1"/>
                <w:sz w:val="20"/>
                <w:szCs w:val="20"/>
                <w:lang w:val="en-US"/>
              </w:rPr>
              <w:lastRenderedPageBreak/>
              <w:t>3.</w:t>
            </w:r>
            <w:r w:rsidR="00147D84">
              <w:rPr>
                <w:rFonts w:ascii="Arial" w:hAnsi="Arial" w:cs="Arial"/>
                <w:color w:val="000000" w:themeColor="text1"/>
                <w:sz w:val="20"/>
                <w:szCs w:val="20"/>
                <w:lang w:val="en-US"/>
              </w:rPr>
              <w:t>1</w:t>
            </w:r>
            <w:r w:rsidRPr="00A01A92">
              <w:rPr>
                <w:rFonts w:ascii="Arial" w:hAnsi="Arial" w:cs="Arial"/>
                <w:color w:val="000000" w:themeColor="text1"/>
                <w:sz w:val="20"/>
                <w:szCs w:val="20"/>
                <w:lang w:val="en-US"/>
              </w:rPr>
              <w:t xml:space="preserve"> </w:t>
            </w:r>
            <w:r w:rsidRPr="00A01A92">
              <w:rPr>
                <w:rFonts w:ascii="Arial" w:hAnsi="Arial" w:cs="Arial"/>
                <w:color w:val="000000" w:themeColor="text1"/>
                <w:sz w:val="20"/>
                <w:szCs w:val="20"/>
              </w:rPr>
              <w:t>The patient-practitioner relationship</w:t>
            </w:r>
          </w:p>
          <w:p w14:paraId="7323708E" w14:textId="1837E81F" w:rsidR="004F7457" w:rsidRDefault="00147D84" w:rsidP="00346B5C">
            <w:pPr>
              <w:spacing w:before="120"/>
              <w:rPr>
                <w:rFonts w:ascii="Arial" w:hAnsi="Arial" w:cs="Arial"/>
                <w:color w:val="000000" w:themeColor="text1"/>
                <w:sz w:val="20"/>
                <w:szCs w:val="20"/>
              </w:rPr>
            </w:pPr>
            <w:r w:rsidRPr="00147D84">
              <w:rPr>
                <w:rFonts w:ascii="Arial" w:hAnsi="Arial" w:cs="Arial"/>
                <w:color w:val="000000" w:themeColor="text1"/>
                <w:sz w:val="20"/>
                <w:szCs w:val="20"/>
              </w:rPr>
              <w:t xml:space="preserve">3.1.2 </w:t>
            </w:r>
            <w:r w:rsidR="00E03A84" w:rsidRPr="00147D84">
              <w:rPr>
                <w:rFonts w:ascii="Arial" w:hAnsi="Arial" w:cs="Arial"/>
                <w:color w:val="000000" w:themeColor="text1"/>
                <w:sz w:val="20"/>
                <w:szCs w:val="20"/>
              </w:rPr>
              <w:t>Patient and practitioner diagnosis and style</w:t>
            </w:r>
          </w:p>
          <w:p w14:paraId="3ACED4C3" w14:textId="4B3A06EB" w:rsidR="001B5C50" w:rsidRPr="001B5C50" w:rsidRDefault="001B5C50" w:rsidP="00346B5C">
            <w:pPr>
              <w:spacing w:before="120"/>
              <w:rPr>
                <w:rFonts w:ascii="Arial" w:hAnsi="Arial" w:cs="Arial"/>
                <w:b/>
                <w:color w:val="E21951"/>
                <w:sz w:val="20"/>
                <w:szCs w:val="20"/>
                <w:lang w:val="en-US"/>
              </w:rPr>
            </w:pPr>
            <w:r w:rsidRPr="001B5C50">
              <w:rPr>
                <w:rFonts w:ascii="Arial" w:hAnsi="Arial" w:cs="Arial"/>
                <w:b/>
                <w:color w:val="E21951"/>
                <w:sz w:val="20"/>
                <w:szCs w:val="20"/>
              </w:rPr>
              <w:t>KC</w:t>
            </w:r>
            <w:r w:rsidRPr="001B5C50">
              <w:rPr>
                <w:rFonts w:ascii="Arial" w:hAnsi="Arial" w:cs="Arial"/>
                <w:b/>
                <w:color w:val="E21951"/>
                <w:sz w:val="20"/>
                <w:szCs w:val="20"/>
                <w:lang w:val="en-US"/>
              </w:rPr>
              <w:t>3</w:t>
            </w:r>
          </w:p>
          <w:p w14:paraId="0B987163" w14:textId="16B2E4E9" w:rsidR="00E03A84" w:rsidRPr="00E03A84" w:rsidRDefault="001B5C50" w:rsidP="00346B5C">
            <w:pPr>
              <w:spacing w:before="120"/>
              <w:rPr>
                <w:rFonts w:ascii="Arial" w:hAnsi="Arial" w:cs="Arial"/>
                <w:color w:val="000000" w:themeColor="text1"/>
                <w:sz w:val="20"/>
                <w:szCs w:val="20"/>
              </w:rPr>
            </w:pPr>
            <w:r w:rsidRPr="001B5C50">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7242996F" w14:textId="7B6E35E6" w:rsidR="00E03A84" w:rsidRDefault="00E03A84" w:rsidP="005D6331">
            <w:pPr>
              <w:autoSpaceDE w:val="0"/>
              <w:autoSpaceDN w:val="0"/>
              <w:adjustRightInd w:val="0"/>
              <w:spacing w:after="120"/>
              <w:rPr>
                <w:rFonts w:ascii="Arial" w:hAnsi="Arial" w:cs="Arial"/>
                <w:color w:val="000000" w:themeColor="text1"/>
                <w:sz w:val="20"/>
                <w:szCs w:val="20"/>
              </w:rPr>
            </w:pPr>
            <w:r w:rsidRPr="00E03A84">
              <w:rPr>
                <w:rFonts w:ascii="Arial" w:hAnsi="Arial" w:cs="Arial"/>
                <w:color w:val="000000" w:themeColor="text1"/>
                <w:sz w:val="20"/>
                <w:szCs w:val="20"/>
              </w:rPr>
              <w:t>Learners can describe, illustrate and evaluate various practitioner styles and can explain how effective different styles are.</w:t>
            </w:r>
          </w:p>
          <w:p w14:paraId="637DA45F" w14:textId="77777777" w:rsidR="00E03A84" w:rsidRPr="00E03A84" w:rsidRDefault="00E03A84" w:rsidP="00346B5C">
            <w:pPr>
              <w:spacing w:before="120"/>
              <w:rPr>
                <w:rFonts w:ascii="Arial" w:hAnsi="Arial" w:cs="Arial"/>
                <w:color w:val="000000" w:themeColor="text1"/>
                <w:sz w:val="20"/>
                <w:szCs w:val="20"/>
              </w:rPr>
            </w:pPr>
            <w:r w:rsidRPr="00E03A84">
              <w:rPr>
                <w:rFonts w:ascii="Arial" w:hAnsi="Arial" w:cs="Arial"/>
                <w:color w:val="000000" w:themeColor="text1"/>
                <w:sz w:val="20"/>
                <w:szCs w:val="20"/>
              </w:rPr>
              <w:t xml:space="preserve">Learners can describe and explain practitioner diagnosis, the errors that can be made as well as the </w:t>
            </w:r>
            <w:proofErr w:type="gramStart"/>
            <w:r w:rsidRPr="00E03A84">
              <w:rPr>
                <w:rFonts w:ascii="Arial" w:hAnsi="Arial" w:cs="Arial"/>
                <w:color w:val="000000" w:themeColor="text1"/>
                <w:sz w:val="20"/>
                <w:szCs w:val="20"/>
              </w:rPr>
              <w:t>manner in which</w:t>
            </w:r>
            <w:proofErr w:type="gramEnd"/>
            <w:r w:rsidRPr="00E03A84">
              <w:rPr>
                <w:rFonts w:ascii="Arial" w:hAnsi="Arial" w:cs="Arial"/>
                <w:color w:val="000000" w:themeColor="text1"/>
                <w:sz w:val="20"/>
                <w:szCs w:val="20"/>
              </w:rPr>
              <w:t xml:space="preserve"> </w:t>
            </w:r>
            <w:r w:rsidRPr="00E03A84">
              <w:rPr>
                <w:rFonts w:ascii="Arial" w:hAnsi="Arial" w:cs="Arial"/>
                <w:color w:val="000000" w:themeColor="text1"/>
                <w:sz w:val="20"/>
                <w:szCs w:val="20"/>
              </w:rPr>
              <w:lastRenderedPageBreak/>
              <w:t>information is disclosed.</w:t>
            </w:r>
          </w:p>
        </w:tc>
        <w:tc>
          <w:tcPr>
            <w:tcW w:w="10200" w:type="dxa"/>
            <w:tcBorders>
              <w:top w:val="single" w:sz="4" w:space="0" w:color="E21951"/>
              <w:left w:val="single" w:sz="4" w:space="0" w:color="E21951"/>
              <w:bottom w:val="single" w:sz="4" w:space="0" w:color="E21951"/>
              <w:right w:val="single" w:sz="4" w:space="0" w:color="E21951"/>
            </w:tcBorders>
          </w:tcPr>
          <w:p w14:paraId="6617BBA9" w14:textId="3A449C5E" w:rsidR="00E03A84" w:rsidRPr="006545E4" w:rsidRDefault="00E03A84" w:rsidP="00721AF5">
            <w:pPr>
              <w:autoSpaceDE w:val="0"/>
              <w:autoSpaceDN w:val="0"/>
              <w:adjustRightInd w:val="0"/>
              <w:spacing w:after="120"/>
              <w:rPr>
                <w:rFonts w:ascii="Arial" w:hAnsi="Arial" w:cs="Arial"/>
                <w:color w:val="000000" w:themeColor="text1"/>
                <w:sz w:val="20"/>
                <w:szCs w:val="20"/>
                <w:lang w:val="en-US"/>
              </w:rPr>
            </w:pPr>
            <w:r w:rsidRPr="006545E4">
              <w:rPr>
                <w:rFonts w:ascii="Arial" w:hAnsi="Arial" w:cs="Arial"/>
                <w:b/>
                <w:bCs/>
                <w:color w:val="000000" w:themeColor="text1"/>
                <w:sz w:val="20"/>
                <w:szCs w:val="20"/>
                <w:lang w:val="en-US"/>
              </w:rPr>
              <w:lastRenderedPageBreak/>
              <w:t xml:space="preserve">Extension </w:t>
            </w:r>
            <w:r w:rsidR="008B5FCA"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learners</w:t>
            </w:r>
            <w:r w:rsidR="00721AF5">
              <w:rPr>
                <w:rFonts w:ascii="Arial" w:hAnsi="Arial" w:cs="Arial"/>
                <w:color w:val="000000" w:themeColor="text1"/>
                <w:sz w:val="20"/>
                <w:szCs w:val="20"/>
                <w:lang w:val="en-US"/>
              </w:rPr>
              <w:t xml:space="preserve"> complete a</w:t>
            </w:r>
            <w:r w:rsidRPr="006545E4">
              <w:rPr>
                <w:rFonts w:ascii="Arial" w:hAnsi="Arial" w:cs="Arial"/>
                <w:color w:val="000000" w:themeColor="text1"/>
                <w:sz w:val="20"/>
                <w:szCs w:val="20"/>
                <w:lang w:val="en-US"/>
              </w:rPr>
              <w:t xml:space="preserve"> ‘Think</w:t>
            </w:r>
            <w:r w:rsidR="00721AF5">
              <w:rPr>
                <w:rFonts w:ascii="Arial" w:hAnsi="Arial" w:cs="Arial"/>
                <w:color w:val="000000" w:themeColor="text1"/>
                <w:sz w:val="20"/>
                <w:szCs w:val="20"/>
                <w:lang w:val="en-US"/>
              </w:rPr>
              <w:t>-p</w:t>
            </w:r>
            <w:r w:rsidRPr="006545E4">
              <w:rPr>
                <w:rFonts w:ascii="Arial" w:hAnsi="Arial" w:cs="Arial"/>
                <w:color w:val="000000" w:themeColor="text1"/>
                <w:sz w:val="20"/>
                <w:szCs w:val="20"/>
                <w:lang w:val="en-US"/>
              </w:rPr>
              <w:t>air</w:t>
            </w:r>
            <w:r w:rsidR="00721AF5">
              <w:rPr>
                <w:rFonts w:ascii="Arial" w:hAnsi="Arial" w:cs="Arial"/>
                <w:color w:val="000000" w:themeColor="text1"/>
                <w:sz w:val="20"/>
                <w:szCs w:val="20"/>
                <w:lang w:val="en-US"/>
              </w:rPr>
              <w:t>-s</w:t>
            </w:r>
            <w:r w:rsidRPr="006545E4">
              <w:rPr>
                <w:rFonts w:ascii="Arial" w:hAnsi="Arial" w:cs="Arial"/>
                <w:color w:val="000000" w:themeColor="text1"/>
                <w:sz w:val="20"/>
                <w:szCs w:val="20"/>
                <w:lang w:val="en-US"/>
              </w:rPr>
              <w:t>hare’, (TPS) to consider how important the relationship and communication style is in relation to making a correct (or not) diagnosis and share ideas in a class discussion.</w:t>
            </w:r>
          </w:p>
          <w:p w14:paraId="55F1145B" w14:textId="50E5171C" w:rsidR="00E03A84" w:rsidRPr="006545E4" w:rsidRDefault="00E03A84" w:rsidP="00721AF5">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themeColor="text1"/>
                <w:sz w:val="20"/>
                <w:szCs w:val="20"/>
                <w:lang w:val="en-US"/>
              </w:rPr>
              <w:t xml:space="preserve">Extension </w:t>
            </w:r>
            <w:r w:rsidR="008B5FCA"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721AF5">
              <w:rPr>
                <w:rFonts w:ascii="Arial" w:hAnsi="Arial" w:cs="Arial"/>
                <w:color w:val="000000" w:themeColor="text1"/>
                <w:sz w:val="20"/>
                <w:szCs w:val="20"/>
                <w:lang w:val="en-US"/>
              </w:rPr>
              <w:t>l</w:t>
            </w:r>
            <w:r w:rsidR="004B2C1D" w:rsidRPr="006545E4">
              <w:rPr>
                <w:rFonts w:ascii="Arial" w:hAnsi="Arial" w:cs="Arial"/>
                <w:color w:val="000000" w:themeColor="text1"/>
                <w:sz w:val="20"/>
                <w:szCs w:val="20"/>
                <w:lang w:val="en-US"/>
              </w:rPr>
              <w:t>earners</w:t>
            </w:r>
            <w:r w:rsidRPr="006545E4">
              <w:rPr>
                <w:rFonts w:ascii="Arial" w:hAnsi="Arial" w:cs="Arial"/>
                <w:color w:val="000000" w:themeColor="text1"/>
                <w:sz w:val="20"/>
                <w:szCs w:val="20"/>
                <w:lang w:val="en-US"/>
              </w:rPr>
              <w:t xml:space="preserve"> imagine visiting a practitioner and envisag</w:t>
            </w:r>
            <w:r w:rsidR="004B2C1D" w:rsidRPr="006545E4">
              <w:rPr>
                <w:rFonts w:ascii="Arial" w:hAnsi="Arial" w:cs="Arial"/>
                <w:color w:val="000000" w:themeColor="text1"/>
                <w:sz w:val="20"/>
                <w:szCs w:val="20"/>
                <w:lang w:val="en-US"/>
              </w:rPr>
              <w:t>e</w:t>
            </w:r>
            <w:r w:rsidRPr="006545E4">
              <w:rPr>
                <w:rFonts w:ascii="Arial" w:hAnsi="Arial" w:cs="Arial"/>
                <w:color w:val="000000" w:themeColor="text1"/>
                <w:sz w:val="20"/>
                <w:szCs w:val="20"/>
                <w:lang w:val="en-US"/>
              </w:rPr>
              <w:t xml:space="preserve"> the stages of a medical consultation and the styles that could be adopted by the practitioner. Ask them to consider the barriers to making a correct diagnosis due to patient and practitioner variables in relation to both validity and reliability.</w:t>
            </w:r>
          </w:p>
          <w:p w14:paraId="44B8E3ED" w14:textId="2A73CA1E" w:rsidR="00E03A84" w:rsidRPr="006545E4" w:rsidRDefault="004B2C1D" w:rsidP="00721AF5">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themeColor="text1"/>
                <w:sz w:val="20"/>
                <w:szCs w:val="20"/>
                <w:lang w:val="en-US"/>
              </w:rPr>
              <w:t>Learners</w:t>
            </w:r>
            <w:r w:rsidR="00E03A84" w:rsidRPr="006545E4">
              <w:rPr>
                <w:rFonts w:ascii="Arial" w:hAnsi="Arial" w:cs="Arial"/>
                <w:color w:val="000000" w:themeColor="text1"/>
                <w:sz w:val="20"/>
                <w:szCs w:val="20"/>
                <w:lang w:val="en-US"/>
              </w:rPr>
              <w:t xml:space="preserve"> </w:t>
            </w:r>
            <w:r w:rsidR="00055084">
              <w:rPr>
                <w:rFonts w:ascii="Arial" w:hAnsi="Arial" w:cs="Arial"/>
                <w:color w:val="000000" w:themeColor="text1"/>
                <w:sz w:val="20"/>
                <w:szCs w:val="20"/>
                <w:lang w:val="en-US"/>
              </w:rPr>
              <w:t xml:space="preserve">could consider </w:t>
            </w:r>
            <w:r w:rsidR="00117D1A">
              <w:rPr>
                <w:rFonts w:ascii="Arial" w:hAnsi="Arial" w:cs="Arial"/>
                <w:color w:val="000000" w:themeColor="text1"/>
                <w:sz w:val="20"/>
                <w:szCs w:val="20"/>
                <w:lang w:val="en-US"/>
              </w:rPr>
              <w:t>six</w:t>
            </w:r>
            <w:r w:rsidR="00E03A84" w:rsidRPr="006545E4">
              <w:rPr>
                <w:rFonts w:ascii="Arial" w:hAnsi="Arial" w:cs="Arial"/>
                <w:color w:val="000000" w:themeColor="text1"/>
                <w:sz w:val="20"/>
                <w:szCs w:val="20"/>
                <w:lang w:val="en-US"/>
              </w:rPr>
              <w:t xml:space="preserve"> stages </w:t>
            </w:r>
            <w:r w:rsidR="00055084">
              <w:rPr>
                <w:rFonts w:ascii="Arial" w:hAnsi="Arial" w:cs="Arial"/>
                <w:color w:val="000000" w:themeColor="text1"/>
                <w:sz w:val="20"/>
                <w:szCs w:val="20"/>
                <w:lang w:val="en-US"/>
              </w:rPr>
              <w:t xml:space="preserve">of a patient-practitioner consultation as outlined at: </w:t>
            </w:r>
            <w:hyperlink r:id="rId398" w:history="1">
              <w:r w:rsidR="00721AF5" w:rsidRPr="00721AF5">
                <w:rPr>
                  <w:rStyle w:val="Hyperlink"/>
                  <w:rFonts w:ascii="Arial" w:hAnsi="Arial" w:cs="Arial"/>
                  <w:color w:val="4B4B4B"/>
                  <w:sz w:val="20"/>
                  <w:szCs w:val="20"/>
                  <w:lang w:val="en-US"/>
                </w:rPr>
                <w:t>www.myhsn.co.uk/top-tip/how-doctors-make-a-diagnosis-in-5-steps</w:t>
              </w:r>
            </w:hyperlink>
            <w:r w:rsidR="00DE2F16">
              <w:rPr>
                <w:rFonts w:ascii="Arial" w:hAnsi="Arial" w:cs="Arial"/>
                <w:color w:val="000000" w:themeColor="text1"/>
                <w:sz w:val="20"/>
                <w:szCs w:val="20"/>
                <w:lang w:val="en-US"/>
              </w:rPr>
              <w:t xml:space="preserve">. </w:t>
            </w:r>
            <w:r w:rsidR="00E03A84" w:rsidRPr="006545E4">
              <w:rPr>
                <w:rFonts w:ascii="Arial" w:hAnsi="Arial" w:cs="Arial"/>
                <w:color w:val="000000" w:themeColor="text1"/>
                <w:sz w:val="20"/>
                <w:szCs w:val="20"/>
                <w:lang w:val="en-US"/>
              </w:rPr>
              <w:t xml:space="preserve">Consider each stage in relation to making a good diagnosis, focusing on aspects related to disclosing information to the practitioner, particularly when </w:t>
            </w:r>
            <w:r w:rsidR="00E03A84" w:rsidRPr="006545E4">
              <w:rPr>
                <w:rFonts w:ascii="Arial" w:hAnsi="Arial" w:cs="Arial"/>
                <w:color w:val="000000"/>
                <w:sz w:val="20"/>
                <w:szCs w:val="20"/>
                <w:lang w:val="en-US"/>
              </w:rPr>
              <w:t xml:space="preserve">divulging potentially sensitive and embarrassing details (generate some examples) </w:t>
            </w:r>
            <w:r w:rsidR="00055084">
              <w:rPr>
                <w:rFonts w:ascii="Arial" w:hAnsi="Arial" w:cs="Arial"/>
                <w:color w:val="000000"/>
                <w:sz w:val="20"/>
                <w:szCs w:val="20"/>
                <w:lang w:val="en-US"/>
              </w:rPr>
              <w:t xml:space="preserve">either verbally or via a questionnaire sent previously </w:t>
            </w:r>
            <w:r w:rsidR="00E03A84" w:rsidRPr="006545E4">
              <w:rPr>
                <w:rFonts w:ascii="Arial" w:hAnsi="Arial" w:cs="Arial"/>
                <w:color w:val="000000"/>
                <w:sz w:val="20"/>
                <w:szCs w:val="20"/>
                <w:lang w:val="en-US"/>
              </w:rPr>
              <w:t>online</w:t>
            </w:r>
            <w:r w:rsidR="00055084">
              <w:rPr>
                <w:rFonts w:ascii="Arial" w:hAnsi="Arial" w:cs="Arial"/>
                <w:color w:val="000000"/>
                <w:sz w:val="20"/>
                <w:szCs w:val="20"/>
                <w:lang w:val="en-US"/>
              </w:rPr>
              <w:t>.</w:t>
            </w:r>
          </w:p>
          <w:p w14:paraId="12B7C7F6" w14:textId="19911034" w:rsidR="00055084" w:rsidRPr="00DE2F16" w:rsidRDefault="00E03A84" w:rsidP="00721AF5">
            <w:pPr>
              <w:spacing w:before="120" w:after="120"/>
              <w:rPr>
                <w:rFonts w:ascii="Arial" w:hAnsi="Arial" w:cs="Arial"/>
                <w:color w:val="000000" w:themeColor="text1"/>
                <w:sz w:val="20"/>
                <w:szCs w:val="20"/>
                <w:vertAlign w:val="subscript"/>
                <w:lang w:val="en-US"/>
              </w:rPr>
            </w:pPr>
            <w:r w:rsidRPr="006545E4">
              <w:rPr>
                <w:rFonts w:ascii="Arial" w:hAnsi="Arial" w:cs="Arial"/>
                <w:color w:val="000000" w:themeColor="text1"/>
                <w:sz w:val="20"/>
                <w:szCs w:val="20"/>
                <w:shd w:val="clear" w:color="auto" w:fill="FCFCFC"/>
              </w:rPr>
              <w:lastRenderedPageBreak/>
              <w:t>Learners</w:t>
            </w:r>
            <w:r w:rsidRPr="006545E4">
              <w:rPr>
                <w:rFonts w:ascii="Arial" w:hAnsi="Arial" w:cs="Arial"/>
                <w:color w:val="000000" w:themeColor="text1"/>
                <w:sz w:val="20"/>
                <w:szCs w:val="20"/>
              </w:rPr>
              <w:t xml:space="preserve"> look up </w:t>
            </w:r>
            <w:r w:rsidRPr="006545E4">
              <w:rPr>
                <w:rFonts w:ascii="Arial" w:hAnsi="Arial" w:cs="Arial"/>
                <w:sz w:val="20"/>
                <w:szCs w:val="20"/>
                <w:lang w:val="en-US"/>
              </w:rPr>
              <w:t xml:space="preserve">Type 1 and Type 2 errors </w:t>
            </w:r>
            <w:r w:rsidRPr="006545E4">
              <w:rPr>
                <w:rFonts w:ascii="Arial" w:hAnsi="Arial" w:cs="Arial"/>
                <w:color w:val="000000" w:themeColor="text1"/>
                <w:sz w:val="20"/>
                <w:szCs w:val="20"/>
                <w:lang w:val="en-US"/>
              </w:rPr>
              <w:t>at</w:t>
            </w:r>
            <w:r w:rsidR="00EB2E70">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399" w:anchor=":~:text=What%20are%20Type%20I%20and,hypothesis%20when%20it's%20actually%20false" w:history="1">
              <w:r w:rsidR="00B221AA" w:rsidRPr="00721AF5">
                <w:rPr>
                  <w:rFonts w:ascii="Arial" w:hAnsi="Arial" w:cs="Arial"/>
                  <w:color w:val="4B4B4B"/>
                  <w:sz w:val="20"/>
                  <w:szCs w:val="20"/>
                  <w:u w:val="single"/>
                  <w:lang w:val="en-US"/>
                </w:rPr>
                <w:t>www.</w:t>
              </w:r>
              <w:r w:rsidRPr="00721AF5">
                <w:rPr>
                  <w:rFonts w:ascii="Arial" w:hAnsi="Arial" w:cs="Arial"/>
                  <w:color w:val="4B4B4B"/>
                  <w:sz w:val="20"/>
                  <w:szCs w:val="20"/>
                  <w:u w:val="single"/>
                  <w:lang w:val="en-US"/>
                </w:rPr>
                <w:t>scribbr.com/statistics/type-i-and-type-ii-errors/#:~:text=What%20are%20Type%20I%20and,hypothesis%20when%20it's%20actually%20false</w:t>
              </w:r>
            </w:hyperlink>
            <w:r w:rsidRPr="006545E4">
              <w:rPr>
                <w:rFonts w:ascii="Arial" w:hAnsi="Arial" w:cs="Arial"/>
                <w:color w:val="000000" w:themeColor="text1"/>
                <w:sz w:val="20"/>
                <w:szCs w:val="20"/>
                <w:lang w:val="en-US"/>
              </w:rPr>
              <w:t xml:space="preserve"> </w:t>
            </w:r>
            <w:r w:rsidRPr="006545E4">
              <w:rPr>
                <w:rFonts w:ascii="Arial" w:hAnsi="Arial" w:cs="Arial"/>
                <w:color w:val="000000" w:themeColor="text1"/>
                <w:sz w:val="20"/>
                <w:szCs w:val="20"/>
              </w:rPr>
              <w:t>using different phrases and share findings</w:t>
            </w:r>
            <w:r w:rsidRPr="006545E4">
              <w:rPr>
                <w:rFonts w:ascii="Arial" w:hAnsi="Arial" w:cs="Arial"/>
                <w:color w:val="000000" w:themeColor="text1"/>
                <w:sz w:val="20"/>
                <w:szCs w:val="20"/>
                <w:lang w:val="en-US"/>
              </w:rPr>
              <w:t>.</w:t>
            </w:r>
            <w:r w:rsidR="006545E4">
              <w:rPr>
                <w:rFonts w:ascii="Arial" w:hAnsi="Arial" w:cs="Arial"/>
                <w:color w:val="000000" w:themeColor="text1"/>
                <w:sz w:val="20"/>
                <w:szCs w:val="20"/>
              </w:rPr>
              <w:t xml:space="preserve"> </w:t>
            </w:r>
            <w:r w:rsidRPr="006545E4">
              <w:rPr>
                <w:rFonts w:ascii="Arial" w:hAnsi="Arial" w:cs="Arial"/>
                <w:color w:val="000000" w:themeColor="text1"/>
                <w:sz w:val="20"/>
                <w:szCs w:val="20"/>
                <w:lang w:val="en-US"/>
              </w:rPr>
              <w:t>Ask learners how this might occur in practitioner diagnosis.</w:t>
            </w:r>
          </w:p>
          <w:p w14:paraId="741A2918" w14:textId="6D274E07" w:rsidR="00E03A84" w:rsidRPr="00DE2F16" w:rsidRDefault="00DE2F16" w:rsidP="00721AF5">
            <w:pPr>
              <w:spacing w:before="120" w:after="120"/>
              <w:rPr>
                <w:rFonts w:ascii="Arial" w:hAnsi="Arial" w:cs="Arial"/>
                <w:color w:val="000000" w:themeColor="text1"/>
                <w:sz w:val="20"/>
                <w:szCs w:val="20"/>
              </w:rPr>
            </w:pPr>
            <w:r w:rsidRPr="00DE2F16">
              <w:rPr>
                <w:rFonts w:ascii="Arial" w:hAnsi="Arial" w:cs="Arial"/>
                <w:b/>
                <w:bCs/>
                <w:color w:val="000000" w:themeColor="text1"/>
                <w:sz w:val="20"/>
                <w:szCs w:val="20"/>
                <w:lang w:val="en-US"/>
              </w:rPr>
              <w:t xml:space="preserve">Extension </w:t>
            </w:r>
            <w:r w:rsidR="009C3E25">
              <w:rPr>
                <w:rFonts w:ascii="Arial" w:hAnsi="Arial" w:cs="Arial"/>
                <w:b/>
                <w:bCs/>
                <w:color w:val="000000" w:themeColor="text1"/>
                <w:sz w:val="20"/>
                <w:szCs w:val="20"/>
                <w:lang w:val="en-US"/>
              </w:rPr>
              <w:t>a</w:t>
            </w:r>
            <w:r w:rsidRPr="00DE2F16">
              <w:rPr>
                <w:rFonts w:ascii="Arial" w:hAnsi="Arial" w:cs="Arial"/>
                <w:b/>
                <w:bCs/>
                <w:color w:val="000000" w:themeColor="text1"/>
                <w:sz w:val="20"/>
                <w:szCs w:val="20"/>
                <w:lang w:val="en-US"/>
              </w:rPr>
              <w:t>ctivity</w:t>
            </w:r>
            <w:r w:rsidR="00BD3111">
              <w:rPr>
                <w:rFonts w:ascii="Arial" w:hAnsi="Arial" w:cs="Arial"/>
                <w:b/>
                <w:bCs/>
                <w:color w:val="000000" w:themeColor="text1"/>
                <w:sz w:val="20"/>
                <w:szCs w:val="20"/>
                <w:lang w:val="en-US"/>
              </w:rPr>
              <w:t xml:space="preserve"> (optional)</w:t>
            </w:r>
            <w:r w:rsidRPr="00DE2F16">
              <w:rPr>
                <w:rFonts w:ascii="Arial" w:hAnsi="Arial" w:cs="Arial"/>
                <w:b/>
                <w:bCs/>
                <w:color w:val="000000" w:themeColor="text1"/>
                <w:sz w:val="20"/>
                <w:szCs w:val="20"/>
                <w:lang w:val="en-US"/>
              </w:rPr>
              <w:t>:</w:t>
            </w:r>
            <w:r>
              <w:rPr>
                <w:rFonts w:ascii="Arial" w:hAnsi="Arial" w:cs="Arial"/>
                <w:color w:val="000000" w:themeColor="text1"/>
                <w:sz w:val="20"/>
                <w:szCs w:val="20"/>
                <w:lang w:val="en-US"/>
              </w:rPr>
              <w:t xml:space="preserve"> </w:t>
            </w:r>
            <w:r w:rsidR="00721AF5">
              <w:rPr>
                <w:rFonts w:ascii="Arial" w:hAnsi="Arial" w:cs="Arial"/>
                <w:color w:val="000000" w:themeColor="text1"/>
                <w:sz w:val="20"/>
                <w:szCs w:val="20"/>
                <w:lang w:val="en-US"/>
              </w:rPr>
              <w:t>s</w:t>
            </w:r>
            <w:r w:rsidR="00E03A84" w:rsidRPr="006545E4">
              <w:rPr>
                <w:rFonts w:ascii="Arial" w:hAnsi="Arial" w:cs="Arial"/>
                <w:color w:val="000000" w:themeColor="text1"/>
                <w:sz w:val="20"/>
                <w:szCs w:val="20"/>
                <w:lang w:val="en-US"/>
              </w:rPr>
              <w:t>h</w:t>
            </w:r>
            <w:r w:rsidR="00055084">
              <w:rPr>
                <w:rFonts w:ascii="Arial" w:hAnsi="Arial" w:cs="Arial"/>
                <w:color w:val="000000" w:themeColor="text1"/>
                <w:sz w:val="20"/>
                <w:szCs w:val="20"/>
                <w:lang w:val="en-US"/>
              </w:rPr>
              <w:t xml:space="preserve">are </w:t>
            </w:r>
            <w:r w:rsidR="00E03A84" w:rsidRPr="006545E4">
              <w:rPr>
                <w:rFonts w:ascii="Arial" w:hAnsi="Arial" w:cs="Arial"/>
                <w:color w:val="000000" w:themeColor="text1"/>
                <w:sz w:val="20"/>
                <w:szCs w:val="20"/>
                <w:lang w:val="en-US"/>
              </w:rPr>
              <w:t xml:space="preserve">the video of Rosenhan’s </w:t>
            </w:r>
            <w:r w:rsidR="006B74D9">
              <w:rPr>
                <w:rFonts w:ascii="Arial" w:hAnsi="Arial" w:cs="Arial"/>
                <w:color w:val="000000" w:themeColor="text1"/>
                <w:sz w:val="20"/>
                <w:szCs w:val="20"/>
                <w:lang w:val="en-US"/>
              </w:rPr>
              <w:t xml:space="preserve">1973 </w:t>
            </w:r>
            <w:r w:rsidR="00E03A84" w:rsidRPr="006545E4">
              <w:rPr>
                <w:rFonts w:ascii="Arial" w:hAnsi="Arial" w:cs="Arial"/>
                <w:color w:val="000000" w:themeColor="text1"/>
                <w:sz w:val="20"/>
                <w:szCs w:val="20"/>
                <w:lang w:val="en-US"/>
              </w:rPr>
              <w:t>study</w:t>
            </w:r>
            <w:r w:rsidR="00055084">
              <w:rPr>
                <w:rFonts w:ascii="Arial" w:hAnsi="Arial" w:cs="Arial"/>
                <w:color w:val="000000" w:themeColor="text1"/>
                <w:sz w:val="20"/>
                <w:szCs w:val="20"/>
                <w:lang w:val="en-US"/>
              </w:rPr>
              <w:t xml:space="preserve"> as an example of the unreliability of practitioners’ diagnosis</w:t>
            </w:r>
            <w:r w:rsidR="00E03A84" w:rsidRPr="006545E4">
              <w:rPr>
                <w:rFonts w:ascii="Arial" w:hAnsi="Arial" w:cs="Arial"/>
                <w:color w:val="000000" w:themeColor="text1"/>
                <w:sz w:val="20"/>
                <w:szCs w:val="20"/>
                <w:lang w:val="en-US"/>
              </w:rPr>
              <w:t xml:space="preserve"> at</w:t>
            </w:r>
            <w:r w:rsidR="00EB2E70">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w:t>
            </w:r>
            <w:hyperlink r:id="rId400" w:history="1">
              <w:r w:rsidR="00B221AA" w:rsidRPr="00721AF5">
                <w:rPr>
                  <w:rFonts w:ascii="Arial" w:hAnsi="Arial" w:cs="Arial"/>
                  <w:color w:val="4B4B4B"/>
                  <w:sz w:val="20"/>
                  <w:szCs w:val="20"/>
                  <w:u w:val="single"/>
                  <w:lang w:val="en-US"/>
                </w:rPr>
                <w:t>www.</w:t>
              </w:r>
              <w:r w:rsidR="00E03A84" w:rsidRPr="00721AF5">
                <w:rPr>
                  <w:rFonts w:ascii="Arial" w:hAnsi="Arial" w:cs="Arial"/>
                  <w:color w:val="4B4B4B"/>
                  <w:sz w:val="20"/>
                  <w:szCs w:val="20"/>
                  <w:u w:val="single"/>
                  <w:lang w:val="en-US"/>
                </w:rPr>
                <w:t>youtube.com/watch?v=j6bmZ8cVB4o</w:t>
              </w:r>
            </w:hyperlink>
            <w:r w:rsidR="00E03A84" w:rsidRPr="006545E4">
              <w:rPr>
                <w:rFonts w:ascii="Arial" w:hAnsi="Arial" w:cs="Arial"/>
                <w:color w:val="000000" w:themeColor="text1"/>
                <w:sz w:val="20"/>
                <w:szCs w:val="20"/>
                <w:lang w:val="en-US"/>
              </w:rPr>
              <w:t xml:space="preserve"> </w:t>
            </w:r>
            <w:r w:rsidR="001B5C50" w:rsidRPr="006545E4">
              <w:rPr>
                <w:rFonts w:ascii="Arial" w:hAnsi="Arial" w:cs="Arial"/>
                <w:b/>
                <w:bCs/>
                <w:color w:val="000000" w:themeColor="text1"/>
                <w:sz w:val="20"/>
                <w:szCs w:val="20"/>
                <w:shd w:val="clear" w:color="auto" w:fill="FCFCFC"/>
                <w:lang w:val="en-US"/>
              </w:rPr>
              <w:t>(I)</w:t>
            </w:r>
            <w:r>
              <w:rPr>
                <w:rFonts w:ascii="Arial" w:hAnsi="Arial" w:cs="Arial"/>
                <w:b/>
                <w:bCs/>
                <w:color w:val="000000" w:themeColor="text1"/>
                <w:sz w:val="20"/>
                <w:szCs w:val="20"/>
                <w:shd w:val="clear" w:color="auto" w:fill="FCFCFC"/>
                <w:lang w:val="en-US"/>
              </w:rPr>
              <w:t xml:space="preserve">. </w:t>
            </w:r>
            <w:r w:rsidRPr="00DE2F16">
              <w:rPr>
                <w:rFonts w:ascii="Arial" w:hAnsi="Arial" w:cs="Arial"/>
                <w:color w:val="000000" w:themeColor="text1"/>
                <w:sz w:val="20"/>
                <w:szCs w:val="20"/>
                <w:shd w:val="clear" w:color="auto" w:fill="FCFCFC"/>
                <w:lang w:val="en-US"/>
              </w:rPr>
              <w:t>Ask learners what could practitioners do to improve the validity or reliability of diagnosis.</w:t>
            </w:r>
          </w:p>
          <w:p w14:paraId="77A7AC44" w14:textId="360ECE5E" w:rsidR="00E03A84" w:rsidRPr="00721AF5" w:rsidRDefault="008F3E12" w:rsidP="00721AF5">
            <w:pPr>
              <w:autoSpaceDE w:val="0"/>
              <w:autoSpaceDN w:val="0"/>
              <w:adjustRightInd w:val="0"/>
              <w:spacing w:before="120" w:after="120"/>
              <w:rPr>
                <w:rFonts w:ascii="Arial" w:hAnsi="Arial" w:cs="Arial"/>
                <w:color w:val="4B4B4B"/>
                <w:sz w:val="20"/>
                <w:szCs w:val="20"/>
                <w:lang w:val="en-US"/>
              </w:rPr>
            </w:pPr>
            <w:r>
              <w:rPr>
                <w:rFonts w:ascii="Arial" w:hAnsi="Arial" w:cs="Arial"/>
                <w:color w:val="000000" w:themeColor="text1"/>
                <w:sz w:val="20"/>
                <w:szCs w:val="20"/>
                <w:lang w:val="en-US"/>
              </w:rPr>
              <w:t xml:space="preserve">Ask learners to consider </w:t>
            </w:r>
            <w:r w:rsidR="00E03A84" w:rsidRPr="006545E4">
              <w:rPr>
                <w:rFonts w:ascii="Arial" w:hAnsi="Arial" w:cs="Arial"/>
                <w:color w:val="000000" w:themeColor="text1"/>
                <w:sz w:val="20"/>
                <w:szCs w:val="20"/>
                <w:lang w:val="en-US"/>
              </w:rPr>
              <w:t xml:space="preserve">how practitioners should present their diagnosis effectively and record ideas in their notes. </w:t>
            </w:r>
            <w:r>
              <w:rPr>
                <w:rFonts w:ascii="Arial" w:hAnsi="Arial" w:cs="Arial"/>
                <w:color w:val="000000" w:themeColor="text1"/>
                <w:sz w:val="20"/>
                <w:szCs w:val="20"/>
                <w:lang w:val="en-US"/>
              </w:rPr>
              <w:t xml:space="preserve">Ask them to apply what they have learnt from the </w:t>
            </w:r>
            <w:r w:rsidRPr="006545E4">
              <w:rPr>
                <w:rFonts w:ascii="Arial" w:hAnsi="Arial" w:cs="Arial"/>
                <w:color w:val="000000" w:themeColor="text1"/>
                <w:sz w:val="20"/>
                <w:szCs w:val="20"/>
                <w:lang w:val="en-US"/>
              </w:rPr>
              <w:t xml:space="preserve">McKinlay (1975) study </w:t>
            </w:r>
            <w:r>
              <w:rPr>
                <w:rFonts w:ascii="Arial" w:hAnsi="Arial" w:cs="Arial"/>
                <w:color w:val="000000" w:themeColor="text1"/>
                <w:sz w:val="20"/>
                <w:szCs w:val="20"/>
                <w:lang w:val="en-US"/>
              </w:rPr>
              <w:t xml:space="preserve">from the previous section. Consider having to present a difficult medical diagnosis. Some information is available at: </w:t>
            </w:r>
            <w:hyperlink r:id="rId401" w:history="1">
              <w:r w:rsidR="00102528" w:rsidRPr="00721AF5">
                <w:rPr>
                  <w:rStyle w:val="Hyperlink"/>
                  <w:rFonts w:ascii="Arial" w:hAnsi="Arial" w:cs="Arial"/>
                  <w:color w:val="4B4B4B"/>
                  <w:sz w:val="20"/>
                  <w:szCs w:val="20"/>
                  <w:lang w:val="en-US"/>
                </w:rPr>
                <w:t>https://docs.google.com/presentation/d/1aNigtUL83-9aPhQ_B1cau80Uc2XwMmEq/edit?usp=sharing&amp;ouid=113405531117926988408&amp;rtpof=true&amp;sd=true</w:t>
              </w:r>
            </w:hyperlink>
            <w:r w:rsidR="00102528">
              <w:rPr>
                <w:rFonts w:ascii="Arial" w:hAnsi="Arial" w:cs="Arial"/>
                <w:color w:val="000000" w:themeColor="text1"/>
                <w:sz w:val="20"/>
                <w:szCs w:val="20"/>
                <w:lang w:val="en-US"/>
              </w:rPr>
              <w:t xml:space="preserve"> or </w:t>
            </w:r>
            <w:hyperlink r:id="rId402" w:history="1">
              <w:r w:rsidR="00102528" w:rsidRPr="00721AF5">
                <w:rPr>
                  <w:rStyle w:val="Hyperlink"/>
                  <w:rFonts w:ascii="Arial" w:hAnsi="Arial" w:cs="Arial"/>
                  <w:color w:val="4B4B4B"/>
                  <w:sz w:val="20"/>
                  <w:szCs w:val="20"/>
                  <w:lang w:val="en-US"/>
                </w:rPr>
                <w:t>https://consultqd.clevelandclinic.org/how-to-deliver-a-difficult-medical-diagnosis/</w:t>
              </w:r>
            </w:hyperlink>
          </w:p>
          <w:p w14:paraId="3E6DF889" w14:textId="71BE7368" w:rsidR="009640EC" w:rsidRDefault="00E03A84" w:rsidP="00721AF5">
            <w:pPr>
              <w:autoSpaceDE w:val="0"/>
              <w:autoSpaceDN w:val="0"/>
              <w:adjustRightInd w:val="0"/>
              <w:spacing w:before="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Share the study by Savage and Armstrong (1990) at</w:t>
            </w:r>
            <w:r w:rsidR="00055084">
              <w:rPr>
                <w:rFonts w:ascii="Arial" w:hAnsi="Arial" w:cs="Arial"/>
                <w:color w:val="000000" w:themeColor="text1"/>
                <w:sz w:val="20"/>
                <w:szCs w:val="20"/>
                <w:lang w:val="en-US"/>
              </w:rPr>
              <w:t>:</w:t>
            </w:r>
          </w:p>
          <w:p w14:paraId="05A4CC17" w14:textId="415A62E9" w:rsidR="001E6E67" w:rsidRPr="00721AF5" w:rsidRDefault="000C517A" w:rsidP="00721AF5">
            <w:pPr>
              <w:autoSpaceDE w:val="0"/>
              <w:autoSpaceDN w:val="0"/>
              <w:adjustRightInd w:val="0"/>
              <w:spacing w:after="120"/>
              <w:rPr>
                <w:rFonts w:ascii="Arial" w:hAnsi="Arial" w:cs="Arial"/>
                <w:color w:val="4B4B4B"/>
                <w:sz w:val="20"/>
                <w:szCs w:val="20"/>
                <w:lang w:val="en-US"/>
              </w:rPr>
            </w:pPr>
            <w:hyperlink r:id="rId403" w:history="1">
              <w:r w:rsidR="00721AF5" w:rsidRPr="00721AF5">
                <w:rPr>
                  <w:rStyle w:val="Hyperlink"/>
                  <w:rFonts w:ascii="Arial" w:hAnsi="Arial" w:cs="Arial"/>
                  <w:color w:val="4B4B4B"/>
                  <w:sz w:val="20"/>
                  <w:szCs w:val="20"/>
                  <w:lang w:val="en-US"/>
                </w:rPr>
                <w:t>www.ncbi.nlm.nih.gov/pmc/articles/PMC1664199/pdf/bmj00203-0032.pdf</w:t>
              </w:r>
            </w:hyperlink>
            <w:r w:rsidR="001E6E67" w:rsidRPr="00721AF5">
              <w:rPr>
                <w:rFonts w:ascii="Arial" w:hAnsi="Arial" w:cs="Arial"/>
                <w:color w:val="4B4B4B"/>
                <w:sz w:val="20"/>
                <w:szCs w:val="20"/>
                <w:lang w:val="en-US"/>
              </w:rPr>
              <w:t xml:space="preserve"> </w:t>
            </w:r>
            <w:r w:rsidR="001E6E67">
              <w:rPr>
                <w:rFonts w:ascii="Arial" w:hAnsi="Arial" w:cs="Arial"/>
                <w:color w:val="000000" w:themeColor="text1"/>
                <w:sz w:val="20"/>
                <w:szCs w:val="20"/>
                <w:lang w:val="en-US"/>
              </w:rPr>
              <w:t xml:space="preserve">or </w:t>
            </w:r>
            <w:hyperlink r:id="rId404" w:history="1">
              <w:r w:rsidR="001E6E67" w:rsidRPr="00721AF5">
                <w:rPr>
                  <w:rStyle w:val="Hyperlink"/>
                  <w:rFonts w:ascii="Arial" w:hAnsi="Arial" w:cs="Arial"/>
                  <w:color w:val="4B4B4B"/>
                  <w:sz w:val="20"/>
                  <w:szCs w:val="20"/>
                  <w:lang w:val="en-US"/>
                </w:rPr>
                <w:t>https://drive.google.com/file/d/1th4jpnv83FNexz4YRx5vvgxv21KdCxZc/view?usp=sharing</w:t>
              </w:r>
            </w:hyperlink>
          </w:p>
          <w:p w14:paraId="26622F9F" w14:textId="7AF1EB4B" w:rsidR="009640EC" w:rsidRPr="00721AF5" w:rsidRDefault="001E6E67" w:rsidP="00721AF5">
            <w:pPr>
              <w:autoSpaceDE w:val="0"/>
              <w:autoSpaceDN w:val="0"/>
              <w:adjustRightInd w:val="0"/>
              <w:spacing w:before="120" w:after="120"/>
              <w:rPr>
                <w:rFonts w:ascii="Arial" w:hAnsi="Arial" w:cs="Arial"/>
                <w:color w:val="4B4B4B"/>
                <w:sz w:val="20"/>
                <w:szCs w:val="20"/>
                <w:lang w:val="en-US"/>
              </w:rPr>
            </w:pPr>
            <w:r>
              <w:rPr>
                <w:rFonts w:ascii="Arial" w:hAnsi="Arial" w:cs="Arial"/>
                <w:color w:val="000000" w:themeColor="text1"/>
                <w:sz w:val="20"/>
                <w:szCs w:val="20"/>
                <w:lang w:val="en-US"/>
              </w:rPr>
              <w:t xml:space="preserve">or a summary is available at: </w:t>
            </w:r>
            <w:hyperlink r:id="rId405" w:anchor=":~:text=The%20results%20suggest%20that%20the,subjective%20improvement%20one%20week%20later" w:history="1">
              <w:r w:rsidRPr="00721AF5">
                <w:rPr>
                  <w:rStyle w:val="Hyperlink"/>
                  <w:rFonts w:ascii="Arial" w:hAnsi="Arial" w:cs="Arial"/>
                  <w:color w:val="4B4B4B"/>
                  <w:sz w:val="20"/>
                  <w:szCs w:val="20"/>
                  <w:lang w:val="en-US"/>
                </w:rPr>
                <w:t>https://alevelpsychologycie.wordpress.com/2018/01/04/savage-and-armstrong-1990/#:~:text=The%20results%20suggest%20that%20the,subjective%20improvement%20one%20week%20later</w:t>
              </w:r>
            </w:hyperlink>
            <w:r w:rsidRPr="00721AF5">
              <w:rPr>
                <w:rFonts w:ascii="Arial" w:hAnsi="Arial" w:cs="Arial"/>
                <w:color w:val="4B4B4B"/>
                <w:sz w:val="20"/>
                <w:szCs w:val="20"/>
                <w:lang w:val="en-US"/>
              </w:rPr>
              <w:t>.</w:t>
            </w:r>
          </w:p>
          <w:p w14:paraId="01319323" w14:textId="6C719E35" w:rsidR="001E6E67" w:rsidRDefault="00553BFB" w:rsidP="00721AF5">
            <w:pPr>
              <w:autoSpaceDE w:val="0"/>
              <w:autoSpaceDN w:val="0"/>
              <w:adjustRightInd w:val="0"/>
              <w:spacing w:before="120"/>
              <w:rPr>
                <w:rFonts w:ascii="Arial" w:hAnsi="Arial" w:cs="Arial"/>
                <w:color w:val="000000" w:themeColor="text1"/>
                <w:sz w:val="20"/>
                <w:szCs w:val="20"/>
                <w:lang w:val="en-US"/>
              </w:rPr>
            </w:pPr>
            <w:r>
              <w:rPr>
                <w:rFonts w:ascii="Arial" w:hAnsi="Arial" w:cs="Arial"/>
                <w:color w:val="000000" w:themeColor="text1"/>
                <w:sz w:val="20"/>
                <w:szCs w:val="20"/>
                <w:lang w:val="en-US"/>
              </w:rPr>
              <w:t>o</w:t>
            </w:r>
            <w:r w:rsidR="001E6E67">
              <w:rPr>
                <w:rFonts w:ascii="Arial" w:hAnsi="Arial" w:cs="Arial"/>
                <w:color w:val="000000" w:themeColor="text1"/>
                <w:sz w:val="20"/>
                <w:szCs w:val="20"/>
                <w:lang w:val="en-US"/>
              </w:rPr>
              <w:t xml:space="preserve">r </w:t>
            </w:r>
            <w:r w:rsidR="006B74D9">
              <w:rPr>
                <w:rFonts w:ascii="Arial" w:hAnsi="Arial" w:cs="Arial"/>
                <w:color w:val="000000" w:themeColor="text1"/>
                <w:sz w:val="20"/>
                <w:szCs w:val="20"/>
                <w:lang w:val="en-US"/>
              </w:rPr>
              <w:t>l</w:t>
            </w:r>
            <w:r w:rsidR="001E6E67">
              <w:rPr>
                <w:rFonts w:ascii="Arial" w:hAnsi="Arial" w:cs="Arial"/>
                <w:color w:val="000000" w:themeColor="text1"/>
                <w:sz w:val="20"/>
                <w:szCs w:val="20"/>
                <w:lang w:val="en-US"/>
              </w:rPr>
              <w:t>earners can use the presentation available at</w:t>
            </w:r>
            <w:r w:rsidR="00EB2E70">
              <w:rPr>
                <w:rFonts w:ascii="Arial" w:hAnsi="Arial" w:cs="Arial"/>
                <w:color w:val="000000" w:themeColor="text1"/>
                <w:sz w:val="20"/>
                <w:szCs w:val="20"/>
                <w:lang w:val="en-US"/>
              </w:rPr>
              <w:t>:</w:t>
            </w:r>
          </w:p>
          <w:p w14:paraId="7535A867" w14:textId="2FF554AE" w:rsidR="00E03A84" w:rsidRPr="006545E4" w:rsidRDefault="000C517A" w:rsidP="00721AF5">
            <w:pPr>
              <w:autoSpaceDE w:val="0"/>
              <w:autoSpaceDN w:val="0"/>
              <w:adjustRightInd w:val="0"/>
              <w:spacing w:after="120"/>
              <w:rPr>
                <w:rFonts w:ascii="Arial" w:hAnsi="Arial" w:cs="Arial"/>
                <w:color w:val="000000" w:themeColor="text1"/>
                <w:sz w:val="20"/>
                <w:szCs w:val="20"/>
                <w:lang w:val="en-US"/>
              </w:rPr>
            </w:pPr>
            <w:hyperlink r:id="rId406" w:history="1">
              <w:r w:rsidR="009640EC" w:rsidRPr="00721AF5">
                <w:rPr>
                  <w:rStyle w:val="Hyperlink"/>
                  <w:rFonts w:ascii="Arial" w:hAnsi="Arial" w:cs="Arial"/>
                  <w:color w:val="4B4B4B"/>
                  <w:sz w:val="20"/>
                  <w:szCs w:val="20"/>
                  <w:lang w:val="en-US"/>
                </w:rPr>
                <w:t>https://docs.google.com/viewer?a=v&amp;pid=sites&amp;srcid=YnJvbXNncm92ZS5pbi50aHxwc3ljaG9sb2d5fGd4OjYwYThlOGZjNmUxNDRmZmY</w:t>
              </w:r>
            </w:hyperlink>
            <w:r w:rsidR="00E03A84" w:rsidRPr="006545E4">
              <w:rPr>
                <w:rFonts w:ascii="Arial" w:hAnsi="Arial" w:cs="Arial"/>
                <w:color w:val="000000" w:themeColor="text1"/>
                <w:sz w:val="20"/>
                <w:szCs w:val="20"/>
                <w:lang w:val="en-US"/>
              </w:rPr>
              <w:t xml:space="preserve"> and evaluate the study slide by slide</w:t>
            </w:r>
            <w:r w:rsidR="00055084">
              <w:rPr>
                <w:rFonts w:ascii="Arial" w:hAnsi="Arial" w:cs="Arial"/>
                <w:color w:val="000000" w:themeColor="text1"/>
                <w:sz w:val="20"/>
                <w:szCs w:val="20"/>
                <w:lang w:val="en-US"/>
              </w:rPr>
              <w:t xml:space="preserve"> with a reminder/revision activity on the strengths and weaknesses of randomized control trials.</w:t>
            </w:r>
          </w:p>
          <w:p w14:paraId="25110F11" w14:textId="210BD49E" w:rsidR="00E03A84" w:rsidRPr="006545E4" w:rsidRDefault="003E0945" w:rsidP="00721AF5">
            <w:pPr>
              <w:autoSpaceDE w:val="0"/>
              <w:autoSpaceDN w:val="0"/>
              <w:adjustRightInd w:val="0"/>
              <w:spacing w:before="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earners consider what they have learnt so far in relation to:</w:t>
            </w:r>
          </w:p>
          <w:p w14:paraId="1A7BD2F3" w14:textId="15004241" w:rsidR="00E03A84" w:rsidRPr="006545E4" w:rsidRDefault="00E03A84" w:rsidP="005D6331">
            <w:pPr>
              <w:numPr>
                <w:ilvl w:val="0"/>
                <w:numId w:val="54"/>
              </w:numPr>
              <w:ind w:hanging="357"/>
              <w:rPr>
                <w:rFonts w:ascii="Arial" w:hAnsi="Arial" w:cs="Arial"/>
                <w:color w:val="000000" w:themeColor="text1"/>
                <w:sz w:val="20"/>
                <w:szCs w:val="20"/>
              </w:rPr>
            </w:pPr>
            <w:r w:rsidRPr="006545E4">
              <w:rPr>
                <w:rFonts w:ascii="Arial" w:hAnsi="Arial" w:cs="Arial"/>
                <w:color w:val="000000" w:themeColor="text1"/>
                <w:sz w:val="20"/>
                <w:szCs w:val="20"/>
              </w:rPr>
              <w:t>application to everyday life</w:t>
            </w:r>
          </w:p>
          <w:p w14:paraId="1B586A9A" w14:textId="34D0ED2C" w:rsidR="00E03A84" w:rsidRPr="006545E4" w:rsidRDefault="00E03A84" w:rsidP="005D6331">
            <w:pPr>
              <w:numPr>
                <w:ilvl w:val="0"/>
                <w:numId w:val="54"/>
              </w:numPr>
              <w:ind w:hanging="357"/>
              <w:rPr>
                <w:rFonts w:ascii="Arial" w:hAnsi="Arial" w:cs="Arial"/>
                <w:color w:val="000000" w:themeColor="text1"/>
                <w:sz w:val="20"/>
                <w:szCs w:val="20"/>
              </w:rPr>
            </w:pPr>
            <w:r w:rsidRPr="006545E4">
              <w:rPr>
                <w:rFonts w:ascii="Arial" w:hAnsi="Arial" w:cs="Arial"/>
                <w:color w:val="000000" w:themeColor="text1"/>
                <w:sz w:val="20"/>
                <w:szCs w:val="20"/>
              </w:rPr>
              <w:t>individual and situational explanations</w:t>
            </w:r>
          </w:p>
          <w:p w14:paraId="29FE63DF" w14:textId="5D113D51" w:rsidR="00E03A84" w:rsidRPr="006545E4" w:rsidRDefault="00E03A84" w:rsidP="005D6331">
            <w:pPr>
              <w:numPr>
                <w:ilvl w:val="0"/>
                <w:numId w:val="54"/>
              </w:numPr>
              <w:ind w:hanging="357"/>
              <w:rPr>
                <w:rFonts w:ascii="Arial" w:hAnsi="Arial" w:cs="Arial"/>
                <w:color w:val="000000" w:themeColor="text1"/>
                <w:sz w:val="20"/>
                <w:szCs w:val="20"/>
              </w:rPr>
            </w:pPr>
            <w:r w:rsidRPr="006545E4">
              <w:rPr>
                <w:rFonts w:ascii="Arial" w:hAnsi="Arial" w:cs="Arial"/>
                <w:color w:val="000000" w:themeColor="text1"/>
                <w:sz w:val="20"/>
                <w:szCs w:val="20"/>
              </w:rPr>
              <w:t>cultural differences</w:t>
            </w:r>
          </w:p>
          <w:p w14:paraId="1F4A3842" w14:textId="78FA287C" w:rsidR="00E03A84" w:rsidRPr="006545E4" w:rsidRDefault="00E03A84" w:rsidP="005D6331">
            <w:pPr>
              <w:numPr>
                <w:ilvl w:val="0"/>
                <w:numId w:val="54"/>
              </w:numPr>
              <w:ind w:hanging="357"/>
              <w:rPr>
                <w:rFonts w:ascii="Arial" w:hAnsi="Arial" w:cs="Arial"/>
                <w:color w:val="000000" w:themeColor="text1"/>
                <w:sz w:val="20"/>
                <w:szCs w:val="20"/>
              </w:rPr>
            </w:pPr>
            <w:r w:rsidRPr="006545E4">
              <w:rPr>
                <w:rFonts w:ascii="Arial" w:hAnsi="Arial" w:cs="Arial"/>
                <w:color w:val="000000" w:themeColor="text1"/>
                <w:sz w:val="20"/>
                <w:szCs w:val="20"/>
              </w:rPr>
              <w:t>determinism versus free-will</w:t>
            </w:r>
          </w:p>
          <w:p w14:paraId="46A93163" w14:textId="1BD0670E" w:rsidR="00E03A84" w:rsidRDefault="00E03A84" w:rsidP="005D6331">
            <w:pPr>
              <w:numPr>
                <w:ilvl w:val="0"/>
                <w:numId w:val="54"/>
              </w:numPr>
              <w:ind w:hanging="357"/>
              <w:rPr>
                <w:rFonts w:ascii="Arial" w:hAnsi="Arial" w:cs="Arial"/>
                <w:color w:val="000000" w:themeColor="text1"/>
                <w:sz w:val="20"/>
                <w:szCs w:val="20"/>
              </w:rPr>
            </w:pPr>
            <w:r w:rsidRPr="006545E4">
              <w:rPr>
                <w:rFonts w:ascii="Arial" w:hAnsi="Arial" w:cs="Arial"/>
                <w:color w:val="000000" w:themeColor="text1"/>
                <w:sz w:val="20"/>
                <w:szCs w:val="20"/>
              </w:rPr>
              <w:t>validity.</w:t>
            </w:r>
          </w:p>
          <w:p w14:paraId="7D5CF212" w14:textId="29B89408" w:rsidR="00CF18B2" w:rsidRPr="006545E4" w:rsidRDefault="005F605A" w:rsidP="00721AF5">
            <w:pPr>
              <w:spacing w:before="120"/>
              <w:rPr>
                <w:rFonts w:ascii="Arial" w:hAnsi="Arial" w:cs="Arial"/>
                <w:color w:val="000000" w:themeColor="text1"/>
                <w:sz w:val="20"/>
                <w:szCs w:val="20"/>
              </w:rPr>
            </w:pPr>
            <w:r>
              <w:rPr>
                <w:rFonts w:ascii="Arial" w:hAnsi="Arial" w:cs="Arial"/>
                <w:b/>
                <w:bCs/>
                <w:color w:val="202124"/>
                <w:sz w:val="20"/>
                <w:szCs w:val="20"/>
                <w:shd w:val="clear" w:color="auto" w:fill="FFFFFF"/>
                <w:lang w:val="en-US"/>
              </w:rPr>
              <w:t>SDG 3</w:t>
            </w:r>
          </w:p>
        </w:tc>
      </w:tr>
      <w:tr w:rsidR="00E03A84" w:rsidRPr="00E03A84" w14:paraId="3F0509C7"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30A05C82" w14:textId="15879427" w:rsidR="00E03A84" w:rsidRPr="00A01A92" w:rsidRDefault="00834ACE" w:rsidP="00063544">
            <w:pPr>
              <w:autoSpaceDE w:val="0"/>
              <w:autoSpaceDN w:val="0"/>
              <w:adjustRightInd w:val="0"/>
              <w:rPr>
                <w:rFonts w:ascii="Arial" w:hAnsi="Arial" w:cs="Arial"/>
                <w:color w:val="000000" w:themeColor="text1"/>
                <w:sz w:val="20"/>
                <w:szCs w:val="20"/>
              </w:rPr>
            </w:pPr>
            <w:r>
              <w:rPr>
                <w:rFonts w:ascii="Arial" w:hAnsi="Arial" w:cs="Arial"/>
                <w:color w:val="000000" w:themeColor="text1"/>
                <w:sz w:val="20"/>
                <w:szCs w:val="20"/>
              </w:rPr>
              <w:lastRenderedPageBreak/>
              <w:t xml:space="preserve">3.1 </w:t>
            </w:r>
            <w:r w:rsidR="00E03A84" w:rsidRPr="00A01A92">
              <w:rPr>
                <w:rFonts w:ascii="Arial" w:hAnsi="Arial" w:cs="Arial"/>
                <w:color w:val="000000" w:themeColor="text1"/>
                <w:sz w:val="20"/>
                <w:szCs w:val="20"/>
              </w:rPr>
              <w:t>The patient-practitioner relationship</w:t>
            </w:r>
          </w:p>
          <w:p w14:paraId="7CE4A2D0" w14:textId="7064A88F" w:rsidR="003E0945" w:rsidRPr="00AD2789" w:rsidRDefault="00E03A84" w:rsidP="00063544">
            <w:pPr>
              <w:spacing w:before="120"/>
              <w:rPr>
                <w:rFonts w:ascii="Arial" w:hAnsi="Arial" w:cs="Arial"/>
                <w:b/>
                <w:sz w:val="20"/>
                <w:szCs w:val="20"/>
                <w:lang w:val="en-US"/>
              </w:rPr>
            </w:pPr>
            <w:r w:rsidRPr="00E03A84">
              <w:rPr>
                <w:rFonts w:ascii="Arial" w:hAnsi="Arial" w:cs="Arial"/>
                <w:color w:val="000000" w:themeColor="text1"/>
                <w:sz w:val="20"/>
                <w:szCs w:val="20"/>
              </w:rPr>
              <w:lastRenderedPageBreak/>
              <w:t xml:space="preserve">3.1.3 Misusing </w:t>
            </w:r>
            <w:r w:rsidR="00834ACE">
              <w:rPr>
                <w:rFonts w:ascii="Arial" w:hAnsi="Arial" w:cs="Arial"/>
                <w:color w:val="000000" w:themeColor="text1"/>
                <w:sz w:val="20"/>
                <w:szCs w:val="20"/>
              </w:rPr>
              <w:t>h</w:t>
            </w:r>
            <w:r w:rsidRPr="00E03A84">
              <w:rPr>
                <w:rFonts w:ascii="Arial" w:hAnsi="Arial" w:cs="Arial"/>
                <w:color w:val="000000" w:themeColor="text1"/>
                <w:sz w:val="20"/>
                <w:szCs w:val="20"/>
              </w:rPr>
              <w:t xml:space="preserve">ealth </w:t>
            </w:r>
            <w:r w:rsidR="00834ACE">
              <w:rPr>
                <w:rFonts w:ascii="Arial" w:hAnsi="Arial" w:cs="Arial"/>
                <w:color w:val="000000" w:themeColor="text1"/>
                <w:sz w:val="20"/>
                <w:szCs w:val="20"/>
              </w:rPr>
              <w:t>s</w:t>
            </w:r>
            <w:r w:rsidRPr="00E03A84">
              <w:rPr>
                <w:rFonts w:ascii="Arial" w:hAnsi="Arial" w:cs="Arial"/>
                <w:color w:val="000000" w:themeColor="text1"/>
                <w:sz w:val="20"/>
                <w:szCs w:val="20"/>
              </w:rPr>
              <w:t>ervices</w:t>
            </w:r>
          </w:p>
          <w:p w14:paraId="148B2A34" w14:textId="410F5980" w:rsidR="003E0945" w:rsidRDefault="003E0945" w:rsidP="00063544">
            <w:pPr>
              <w:spacing w:before="120"/>
              <w:rPr>
                <w:rFonts w:ascii="Arial" w:hAnsi="Arial" w:cs="Arial"/>
                <w:b/>
                <w:color w:val="E21951"/>
                <w:sz w:val="20"/>
                <w:szCs w:val="20"/>
              </w:rPr>
            </w:pPr>
            <w:r>
              <w:rPr>
                <w:rFonts w:ascii="Arial" w:hAnsi="Arial" w:cs="Arial"/>
                <w:b/>
                <w:color w:val="E21951"/>
                <w:sz w:val="20"/>
                <w:szCs w:val="20"/>
              </w:rPr>
              <w:t>KC2</w:t>
            </w:r>
          </w:p>
          <w:p w14:paraId="6A4701F1" w14:textId="4E4051B3" w:rsidR="003E0945" w:rsidRPr="00E03A84" w:rsidRDefault="003E0945" w:rsidP="00063544">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74D98208" w14:textId="095BC2A5" w:rsidR="00E03A84" w:rsidRPr="00E03A84" w:rsidRDefault="003E0945" w:rsidP="00063544">
            <w:pPr>
              <w:spacing w:before="120"/>
              <w:rPr>
                <w:rFonts w:ascii="Arial" w:hAnsi="Arial" w:cs="Arial"/>
                <w:i/>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59E35BA4" w14:textId="15E05E3F" w:rsidR="00E03A84" w:rsidRPr="00E03A84" w:rsidRDefault="00E03A84" w:rsidP="00E03A84">
            <w:pPr>
              <w:rPr>
                <w:rFonts w:ascii="Arial" w:hAnsi="Arial" w:cs="Arial"/>
                <w:color w:val="000000" w:themeColor="text1"/>
                <w:sz w:val="20"/>
                <w:szCs w:val="20"/>
              </w:rPr>
            </w:pPr>
            <w:r w:rsidRPr="00E03A84">
              <w:rPr>
                <w:rFonts w:ascii="Arial" w:hAnsi="Arial" w:cs="Arial"/>
                <w:color w:val="000000" w:themeColor="text1"/>
                <w:sz w:val="20"/>
                <w:szCs w:val="20"/>
              </w:rPr>
              <w:lastRenderedPageBreak/>
              <w:t xml:space="preserve">Learners can explain reasons individuals may delay in seeking </w:t>
            </w:r>
            <w:r w:rsidRPr="00E03A84">
              <w:rPr>
                <w:rFonts w:ascii="Arial" w:hAnsi="Arial" w:cs="Arial"/>
                <w:color w:val="000000" w:themeColor="text1"/>
                <w:sz w:val="20"/>
                <w:szCs w:val="20"/>
              </w:rPr>
              <w:lastRenderedPageBreak/>
              <w:t>medical help or misuse health services.</w:t>
            </w:r>
          </w:p>
        </w:tc>
        <w:tc>
          <w:tcPr>
            <w:tcW w:w="10200" w:type="dxa"/>
            <w:tcBorders>
              <w:top w:val="single" w:sz="4" w:space="0" w:color="E21951"/>
              <w:left w:val="single" w:sz="4" w:space="0" w:color="E21951"/>
              <w:bottom w:val="single" w:sz="4" w:space="0" w:color="E21951"/>
              <w:right w:val="single" w:sz="4" w:space="0" w:color="E21951"/>
            </w:tcBorders>
          </w:tcPr>
          <w:p w14:paraId="023F9B84" w14:textId="313540F1" w:rsidR="00E03A84" w:rsidRPr="006545E4" w:rsidRDefault="00E03A84" w:rsidP="00AD2789">
            <w:pPr>
              <w:autoSpaceDE w:val="0"/>
              <w:autoSpaceDN w:val="0"/>
              <w:adjustRightInd w:val="0"/>
              <w:spacing w:after="120"/>
              <w:rPr>
                <w:rFonts w:ascii="Arial" w:hAnsi="Arial" w:cs="Arial"/>
                <w:color w:val="000000" w:themeColor="text1"/>
                <w:sz w:val="20"/>
                <w:szCs w:val="20"/>
              </w:rPr>
            </w:pPr>
            <w:r w:rsidRPr="006545E4">
              <w:rPr>
                <w:rFonts w:ascii="Arial" w:hAnsi="Arial" w:cs="Arial"/>
                <w:color w:val="000000" w:themeColor="text1"/>
                <w:sz w:val="20"/>
                <w:szCs w:val="20"/>
                <w:shd w:val="clear" w:color="auto" w:fill="FCFCFC"/>
              </w:rPr>
              <w:lastRenderedPageBreak/>
              <w:t>Learners</w:t>
            </w:r>
            <w:r w:rsidRPr="006545E4">
              <w:rPr>
                <w:rFonts w:ascii="Arial" w:hAnsi="Arial" w:cs="Arial"/>
                <w:color w:val="000000" w:themeColor="text1"/>
                <w:sz w:val="20"/>
                <w:szCs w:val="20"/>
              </w:rPr>
              <w:t xml:space="preserve"> list as many reasons as they can think of as to why people may delay seeking medical help or misuse medical services and share</w:t>
            </w:r>
            <w:r w:rsidR="00E1358B" w:rsidRPr="006545E4">
              <w:rPr>
                <w:rFonts w:ascii="Arial" w:hAnsi="Arial" w:cs="Arial"/>
                <w:color w:val="000000" w:themeColor="text1"/>
                <w:sz w:val="20"/>
                <w:szCs w:val="20"/>
              </w:rPr>
              <w:t xml:space="preserve"> with the class</w:t>
            </w:r>
            <w:r w:rsidRPr="006545E4">
              <w:rPr>
                <w:rFonts w:ascii="Arial" w:hAnsi="Arial" w:cs="Arial"/>
                <w:color w:val="000000" w:themeColor="text1"/>
                <w:sz w:val="20"/>
                <w:szCs w:val="20"/>
              </w:rPr>
              <w:t>.</w:t>
            </w:r>
          </w:p>
          <w:p w14:paraId="5D3DD0DF" w14:textId="5E197D6A" w:rsidR="00E03A84" w:rsidRDefault="00E03A84" w:rsidP="00AD2789">
            <w:pPr>
              <w:spacing w:before="120" w:after="120"/>
              <w:rPr>
                <w:rFonts w:ascii="Arial" w:hAnsi="Arial" w:cs="Arial"/>
                <w:sz w:val="20"/>
                <w:szCs w:val="20"/>
                <w:lang w:val="en-US"/>
              </w:rPr>
            </w:pPr>
            <w:r w:rsidRPr="006545E4">
              <w:rPr>
                <w:rFonts w:ascii="Arial" w:hAnsi="Arial" w:cs="Arial"/>
                <w:color w:val="000000" w:themeColor="text1"/>
                <w:sz w:val="20"/>
                <w:szCs w:val="20"/>
              </w:rPr>
              <w:lastRenderedPageBreak/>
              <w:t>Sh</w:t>
            </w:r>
            <w:r w:rsidRPr="006545E4">
              <w:rPr>
                <w:rFonts w:ascii="Arial" w:hAnsi="Arial" w:cs="Arial"/>
                <w:color w:val="000000" w:themeColor="text1"/>
                <w:sz w:val="20"/>
                <w:szCs w:val="20"/>
                <w:lang w:val="en-US"/>
              </w:rPr>
              <w:t>are</w:t>
            </w:r>
            <w:r w:rsidRPr="006545E4">
              <w:rPr>
                <w:rFonts w:ascii="Arial" w:hAnsi="Arial" w:cs="Arial"/>
                <w:color w:val="000000" w:themeColor="text1"/>
                <w:sz w:val="20"/>
                <w:szCs w:val="20"/>
              </w:rPr>
              <w:t xml:space="preserve"> the </w:t>
            </w:r>
            <w:r w:rsidRPr="006545E4">
              <w:rPr>
                <w:rFonts w:ascii="Arial" w:hAnsi="Arial" w:cs="Arial"/>
                <w:color w:val="000000" w:themeColor="text1"/>
                <w:sz w:val="20"/>
                <w:szCs w:val="20"/>
                <w:lang w:val="en-US"/>
              </w:rPr>
              <w:t xml:space="preserve">abstract of the of the </w:t>
            </w:r>
            <w:r w:rsidRPr="006545E4">
              <w:rPr>
                <w:rFonts w:ascii="Arial" w:hAnsi="Arial" w:cs="Arial"/>
                <w:sz w:val="20"/>
                <w:szCs w:val="20"/>
                <w:lang w:val="en-US"/>
              </w:rPr>
              <w:t xml:space="preserve">Safer et al (1979) </w:t>
            </w:r>
            <w:r w:rsidRPr="006545E4">
              <w:rPr>
                <w:rFonts w:ascii="Arial" w:hAnsi="Arial" w:cs="Arial"/>
                <w:color w:val="000000" w:themeColor="text1"/>
                <w:sz w:val="20"/>
                <w:szCs w:val="20"/>
              </w:rPr>
              <w:t xml:space="preserve">study </w:t>
            </w:r>
            <w:r w:rsidRPr="006545E4">
              <w:rPr>
                <w:rFonts w:ascii="Arial" w:hAnsi="Arial" w:cs="Arial"/>
                <w:color w:val="000000" w:themeColor="text1"/>
                <w:sz w:val="20"/>
                <w:szCs w:val="20"/>
                <w:lang w:val="en-US"/>
              </w:rPr>
              <w:t>at</w:t>
            </w:r>
            <w:r w:rsidR="006A0EE5">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07" w:history="1">
              <w:r w:rsidRPr="00AD2789">
                <w:rPr>
                  <w:rFonts w:ascii="Arial" w:hAnsi="Arial" w:cs="Arial"/>
                  <w:color w:val="4B4B4B"/>
                  <w:sz w:val="20"/>
                  <w:szCs w:val="20"/>
                  <w:u w:val="single"/>
                  <w:lang w:val="en-US"/>
                </w:rPr>
                <w:t>https://pubmed.ncbi.nlm.nih.gov/759741/</w:t>
              </w:r>
            </w:hyperlink>
            <w:r w:rsidRPr="00AD2789">
              <w:rPr>
                <w:rFonts w:ascii="Arial" w:hAnsi="Arial" w:cs="Arial"/>
                <w:color w:val="4B4B4B"/>
                <w:sz w:val="20"/>
                <w:szCs w:val="20"/>
                <w:lang w:val="en-US"/>
              </w:rPr>
              <w:t xml:space="preserve"> </w:t>
            </w:r>
            <w:r w:rsidRPr="006545E4">
              <w:rPr>
                <w:rFonts w:ascii="Arial" w:hAnsi="Arial" w:cs="Arial"/>
                <w:color w:val="000000" w:themeColor="text1"/>
                <w:sz w:val="20"/>
                <w:szCs w:val="20"/>
                <w:lang w:val="en-US"/>
              </w:rPr>
              <w:t xml:space="preserve">or notes at </w:t>
            </w:r>
            <w:hyperlink r:id="rId408" w:history="1">
              <w:r w:rsidRPr="00AD2789">
                <w:rPr>
                  <w:rFonts w:ascii="Arial" w:hAnsi="Arial" w:cs="Arial"/>
                  <w:color w:val="4B4B4B"/>
                  <w:sz w:val="20"/>
                  <w:szCs w:val="20"/>
                  <w:u w:val="single"/>
                  <w:lang w:val="en-US"/>
                </w:rPr>
                <w:t>https://alevelpsychologycie.wordpress.com/2018/01/04/safer-et-al-1979/</w:t>
              </w:r>
            </w:hyperlink>
            <w:r w:rsidRPr="006545E4">
              <w:rPr>
                <w:rFonts w:ascii="Arial" w:hAnsi="Arial" w:cs="Arial"/>
                <w:color w:val="000000" w:themeColor="text1"/>
                <w:sz w:val="20"/>
                <w:szCs w:val="20"/>
                <w:lang w:val="en-US"/>
              </w:rPr>
              <w:t xml:space="preserve"> </w:t>
            </w:r>
            <w:r w:rsidRPr="006545E4">
              <w:rPr>
                <w:rFonts w:ascii="Arial" w:hAnsi="Arial" w:cs="Arial"/>
                <w:color w:val="000000" w:themeColor="text1"/>
                <w:sz w:val="20"/>
                <w:szCs w:val="20"/>
              </w:rPr>
              <w:t xml:space="preserve">and </w:t>
            </w: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summarise </w:t>
            </w:r>
            <w:r w:rsidRPr="006545E4">
              <w:rPr>
                <w:rFonts w:ascii="Arial" w:hAnsi="Arial" w:cs="Arial"/>
                <w:color w:val="000000" w:themeColor="text1"/>
                <w:sz w:val="20"/>
                <w:szCs w:val="20"/>
                <w:lang w:val="en-US"/>
              </w:rPr>
              <w:t xml:space="preserve">and </w:t>
            </w:r>
            <w:r w:rsidRPr="00144AA1">
              <w:rPr>
                <w:rFonts w:ascii="Arial" w:hAnsi="Arial" w:cs="Arial"/>
                <w:sz w:val="20"/>
                <w:szCs w:val="20"/>
              </w:rPr>
              <w:t>learners</w:t>
            </w:r>
            <w:r w:rsidRPr="006545E4">
              <w:rPr>
                <w:rFonts w:ascii="Arial" w:hAnsi="Arial" w:cs="Arial"/>
                <w:color w:val="000000" w:themeColor="text1"/>
                <w:sz w:val="20"/>
                <w:szCs w:val="20"/>
                <w:lang w:val="en-US"/>
              </w:rPr>
              <w:t xml:space="preserve"> evaluate. There are two quizlets learners can use at</w:t>
            </w:r>
            <w:r w:rsidR="006A0EE5">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09" w:history="1">
              <w:r w:rsidRPr="00AD2789">
                <w:rPr>
                  <w:rFonts w:ascii="Arial" w:hAnsi="Arial" w:cs="Arial"/>
                  <w:color w:val="4B4B4B"/>
                  <w:sz w:val="20"/>
                  <w:szCs w:val="20"/>
                  <w:u w:val="single"/>
                  <w:lang w:val="en-US"/>
                </w:rPr>
                <w:t>https://quizlet.com/521842862/safer-et-al-1979-flash-cards/?src=set_page_csr%20and</w:t>
              </w:r>
            </w:hyperlink>
            <w:r w:rsidRPr="006545E4">
              <w:rPr>
                <w:rFonts w:ascii="Arial" w:hAnsi="Arial" w:cs="Arial"/>
                <w:color w:val="000000" w:themeColor="text1"/>
                <w:sz w:val="20"/>
                <w:szCs w:val="20"/>
                <w:lang w:val="en-US"/>
              </w:rPr>
              <w:t xml:space="preserve"> and </w:t>
            </w:r>
            <w:hyperlink r:id="rId410" w:history="1">
              <w:r w:rsidRPr="00AD2789">
                <w:rPr>
                  <w:rFonts w:ascii="Arial" w:hAnsi="Arial" w:cs="Arial"/>
                  <w:color w:val="4B4B4B"/>
                  <w:sz w:val="20"/>
                  <w:szCs w:val="20"/>
                  <w:u w:val="single"/>
                  <w:lang w:val="en-US"/>
                </w:rPr>
                <w:t>https://quizlet.com/521294232/safer-et-al-flash-cards/</w:t>
              </w:r>
            </w:hyperlink>
            <w:r w:rsidRPr="006545E4">
              <w:rPr>
                <w:rFonts w:ascii="Arial" w:hAnsi="Arial" w:cs="Arial"/>
                <w:sz w:val="20"/>
                <w:szCs w:val="20"/>
                <w:lang w:val="en-US"/>
              </w:rPr>
              <w:t>.</w:t>
            </w:r>
          </w:p>
          <w:p w14:paraId="2C76307D" w14:textId="014CE0A4" w:rsidR="00EA389A" w:rsidRDefault="00E03A84" w:rsidP="00AD2789">
            <w:pPr>
              <w:autoSpaceDE w:val="0"/>
              <w:autoSpaceDN w:val="0"/>
              <w:adjustRightInd w:val="0"/>
              <w:spacing w:before="120" w:after="120"/>
              <w:rPr>
                <w:rFonts w:ascii="Arial" w:hAnsi="Arial" w:cs="Arial"/>
                <w:b/>
                <w:color w:val="000000"/>
                <w:sz w:val="20"/>
                <w:szCs w:val="20"/>
                <w:lang w:val="en-US"/>
              </w:rPr>
            </w:pPr>
            <w:r w:rsidRPr="006545E4">
              <w:rPr>
                <w:rFonts w:ascii="Arial" w:hAnsi="Arial" w:cs="Arial"/>
                <w:color w:val="000000"/>
                <w:sz w:val="20"/>
                <w:szCs w:val="20"/>
                <w:shd w:val="clear" w:color="auto" w:fill="FCFCFC"/>
                <w:lang w:val="en-US"/>
              </w:rPr>
              <w:t>Learners</w:t>
            </w:r>
            <w:r w:rsidRPr="006545E4">
              <w:rPr>
                <w:rFonts w:ascii="Arial" w:hAnsi="Arial" w:cs="Arial"/>
                <w:color w:val="000000"/>
                <w:sz w:val="20"/>
                <w:szCs w:val="20"/>
                <w:lang w:val="en-US"/>
              </w:rPr>
              <w:t xml:space="preserve"> look up </w:t>
            </w:r>
            <w:r w:rsidR="006B74D9">
              <w:rPr>
                <w:rFonts w:ascii="Arial" w:hAnsi="Arial" w:cs="Arial"/>
                <w:color w:val="000000"/>
                <w:sz w:val="20"/>
                <w:szCs w:val="20"/>
                <w:lang w:val="en-US"/>
              </w:rPr>
              <w:t>images for the</w:t>
            </w:r>
            <w:r w:rsidRPr="006545E4">
              <w:rPr>
                <w:rFonts w:ascii="Arial" w:hAnsi="Arial" w:cs="Arial"/>
                <w:color w:val="000000"/>
                <w:sz w:val="20"/>
                <w:szCs w:val="20"/>
                <w:lang w:val="en-US"/>
              </w:rPr>
              <w:t xml:space="preserve"> Health Belief Model </w:t>
            </w:r>
            <w:r w:rsidR="00AD2789">
              <w:rPr>
                <w:rFonts w:ascii="Arial" w:hAnsi="Arial" w:cs="Arial"/>
                <w:color w:val="000000"/>
                <w:sz w:val="20"/>
                <w:szCs w:val="20"/>
                <w:lang w:val="en-US"/>
              </w:rPr>
              <w:t>–</w:t>
            </w:r>
            <w:r w:rsidRPr="006545E4">
              <w:rPr>
                <w:rFonts w:ascii="Arial" w:hAnsi="Arial" w:cs="Arial"/>
                <w:color w:val="000000"/>
                <w:sz w:val="20"/>
                <w:szCs w:val="20"/>
                <w:lang w:val="en-US"/>
              </w:rPr>
              <w:t xml:space="preserve"> a </w:t>
            </w:r>
            <w:r w:rsidR="006B74D9">
              <w:rPr>
                <w:rFonts w:ascii="Arial" w:hAnsi="Arial" w:cs="Arial"/>
                <w:color w:val="000000"/>
                <w:sz w:val="20"/>
                <w:szCs w:val="20"/>
                <w:lang w:val="en-US"/>
              </w:rPr>
              <w:t xml:space="preserve">number can be accessed by downloading </w:t>
            </w:r>
            <w:hyperlink r:id="rId411" w:history="1">
              <w:r w:rsidR="007660F7" w:rsidRPr="00AD2789">
                <w:rPr>
                  <w:rStyle w:val="Hyperlink"/>
                  <w:rFonts w:ascii="Arial" w:hAnsi="Arial" w:cs="Arial"/>
                  <w:color w:val="4B4B4B"/>
                  <w:sz w:val="20"/>
                  <w:szCs w:val="20"/>
                  <w:lang w:val="en-US"/>
                </w:rPr>
                <w:t>https://drive.google.com/file/d/1w5ybKQUY5qy_np3LCKgN_d1OxIuwwHpV/view?usp=sharing</w:t>
              </w:r>
            </w:hyperlink>
            <w:r w:rsidR="007660F7">
              <w:rPr>
                <w:rFonts w:ascii="Arial" w:hAnsi="Arial" w:cs="Arial"/>
                <w:color w:val="000000"/>
                <w:sz w:val="20"/>
                <w:szCs w:val="20"/>
                <w:lang w:val="en-US"/>
              </w:rPr>
              <w:t xml:space="preserve"> </w:t>
            </w:r>
            <w:r w:rsidRPr="006545E4">
              <w:rPr>
                <w:rFonts w:ascii="Arial" w:hAnsi="Arial" w:cs="Arial"/>
                <w:color w:val="000000"/>
                <w:sz w:val="20"/>
                <w:szCs w:val="20"/>
                <w:lang w:val="en-US"/>
              </w:rPr>
              <w:t xml:space="preserve">and draw a diagram in their notes. </w:t>
            </w:r>
            <w:r w:rsidR="00CC519F">
              <w:rPr>
                <w:rFonts w:ascii="Arial" w:hAnsi="Arial" w:cs="Arial"/>
                <w:color w:val="000000"/>
                <w:sz w:val="20"/>
                <w:szCs w:val="20"/>
                <w:lang w:val="en-US"/>
              </w:rPr>
              <w:t>L</w:t>
            </w:r>
            <w:r w:rsidRPr="006545E4">
              <w:rPr>
                <w:rFonts w:ascii="Arial" w:hAnsi="Arial" w:cs="Arial"/>
                <w:color w:val="000000"/>
                <w:sz w:val="20"/>
                <w:szCs w:val="20"/>
                <w:lang w:val="en-US"/>
              </w:rPr>
              <w:t xml:space="preserve">earners identify possible alternatives to delaying to seek medical advice or treatment and try and generate examples for each reason identified. </w:t>
            </w:r>
            <w:r w:rsidR="003E0945" w:rsidRPr="006545E4">
              <w:rPr>
                <w:rFonts w:ascii="Arial" w:hAnsi="Arial" w:cs="Arial"/>
                <w:b/>
                <w:color w:val="000000"/>
                <w:sz w:val="20"/>
                <w:szCs w:val="20"/>
                <w:lang w:val="en-US"/>
              </w:rPr>
              <w:t>(I)</w:t>
            </w:r>
          </w:p>
          <w:p w14:paraId="2782E484" w14:textId="69FB6008" w:rsidR="00E03A84" w:rsidRDefault="00241802" w:rsidP="00AD2789">
            <w:pPr>
              <w:autoSpaceDE w:val="0"/>
              <w:autoSpaceDN w:val="0"/>
              <w:adjustRightInd w:val="0"/>
              <w:spacing w:before="120" w:after="120"/>
              <w:rPr>
                <w:rFonts w:ascii="Arial" w:hAnsi="Arial" w:cs="Arial"/>
                <w:bCs/>
                <w:color w:val="000000"/>
                <w:sz w:val="20"/>
                <w:szCs w:val="20"/>
                <w:lang w:val="en-US"/>
              </w:rPr>
            </w:pPr>
            <w:r w:rsidRPr="00241802">
              <w:rPr>
                <w:rFonts w:ascii="Arial" w:hAnsi="Arial" w:cs="Arial"/>
                <w:bCs/>
                <w:color w:val="000000"/>
                <w:sz w:val="20"/>
                <w:szCs w:val="20"/>
                <w:lang w:val="en-US"/>
              </w:rPr>
              <w:t xml:space="preserve">Some ideas are available at: </w:t>
            </w:r>
            <w:hyperlink r:id="rId412" w:anchor=":~:text=Recap,action%2C%20and%20self%2Defficacy" w:history="1">
              <w:r w:rsidR="00AD2789" w:rsidRPr="00AD2789">
                <w:rPr>
                  <w:rStyle w:val="Hyperlink"/>
                  <w:rFonts w:ascii="Arial" w:hAnsi="Arial" w:cs="Arial"/>
                  <w:bCs/>
                  <w:color w:val="4B4B4B"/>
                  <w:sz w:val="20"/>
                  <w:szCs w:val="20"/>
                  <w:lang w:val="en-US"/>
                </w:rPr>
                <w:t>www.verywellmind.com/health-belief-model-3132721#:~:text=Recap,action%2C%20and%20self%2Defficacy</w:t>
              </w:r>
            </w:hyperlink>
            <w:r w:rsidRPr="00AD2789">
              <w:rPr>
                <w:rFonts w:ascii="Arial" w:hAnsi="Arial" w:cs="Arial"/>
                <w:bCs/>
                <w:color w:val="4B4B4B"/>
                <w:sz w:val="20"/>
                <w:szCs w:val="20"/>
                <w:lang w:val="en-US"/>
              </w:rPr>
              <w:t>.</w:t>
            </w:r>
          </w:p>
          <w:p w14:paraId="64532949" w14:textId="1BD38AA3" w:rsidR="007660F7" w:rsidRPr="006545E4" w:rsidRDefault="00E03A84" w:rsidP="00AD2789">
            <w:pPr>
              <w:autoSpaceDE w:val="0"/>
              <w:autoSpaceDN w:val="0"/>
              <w:adjustRightInd w:val="0"/>
              <w:spacing w:before="120" w:after="120"/>
              <w:rPr>
                <w:rFonts w:ascii="Arial" w:hAnsi="Arial" w:cs="Arial"/>
                <w:color w:val="000000" w:themeColor="text1"/>
                <w:sz w:val="20"/>
                <w:szCs w:val="20"/>
              </w:rPr>
            </w:pPr>
            <w:r w:rsidRPr="006545E4">
              <w:rPr>
                <w:rFonts w:ascii="Arial" w:hAnsi="Arial" w:cs="Arial"/>
                <w:color w:val="000000" w:themeColor="text1"/>
                <w:sz w:val="20"/>
                <w:szCs w:val="20"/>
                <w:lang w:val="en-US"/>
              </w:rPr>
              <w:t>Ask if learners have any previous knowledge or understanding of Munchausen Syndrome</w:t>
            </w:r>
            <w:r w:rsidR="007660F7">
              <w:rPr>
                <w:rFonts w:ascii="Arial" w:hAnsi="Arial" w:cs="Arial"/>
                <w:color w:val="000000" w:themeColor="text1"/>
                <w:sz w:val="20"/>
                <w:szCs w:val="20"/>
                <w:lang w:val="en-US"/>
              </w:rPr>
              <w:t xml:space="preserve"> or </w:t>
            </w:r>
            <w:r w:rsidR="00B77085">
              <w:rPr>
                <w:rFonts w:ascii="Arial" w:hAnsi="Arial" w:cs="Arial"/>
                <w:color w:val="000000" w:themeColor="text1"/>
                <w:sz w:val="20"/>
                <w:szCs w:val="20"/>
                <w:lang w:val="en-US"/>
              </w:rPr>
              <w:t>ask</w:t>
            </w:r>
            <w:r w:rsidR="007660F7" w:rsidRPr="006545E4">
              <w:rPr>
                <w:rFonts w:ascii="Arial" w:hAnsi="Arial" w:cs="Arial"/>
                <w:color w:val="000000" w:themeColor="text1"/>
                <w:sz w:val="20"/>
                <w:szCs w:val="20"/>
                <w:lang w:val="en-US"/>
              </w:rPr>
              <w:t xml:space="preserve"> learner </w:t>
            </w:r>
            <w:r w:rsidR="00B77085">
              <w:rPr>
                <w:rFonts w:ascii="Arial" w:hAnsi="Arial" w:cs="Arial"/>
                <w:color w:val="000000" w:themeColor="text1"/>
                <w:sz w:val="20"/>
                <w:szCs w:val="20"/>
                <w:lang w:val="en-US"/>
              </w:rPr>
              <w:t xml:space="preserve">to </w:t>
            </w:r>
            <w:r w:rsidR="007660F7" w:rsidRPr="006545E4">
              <w:rPr>
                <w:rFonts w:ascii="Arial" w:hAnsi="Arial" w:cs="Arial"/>
                <w:color w:val="000000" w:themeColor="text1"/>
                <w:sz w:val="20"/>
                <w:szCs w:val="20"/>
                <w:lang w:val="en-US"/>
              </w:rPr>
              <w:t xml:space="preserve">present on Munchausen Syndrome for a general introduction. </w:t>
            </w:r>
            <w:r w:rsidR="007660F7" w:rsidRPr="006545E4">
              <w:rPr>
                <w:rFonts w:ascii="Arial" w:hAnsi="Arial" w:cs="Arial"/>
                <w:b/>
                <w:color w:val="000000"/>
                <w:sz w:val="20"/>
                <w:szCs w:val="20"/>
                <w:lang w:val="en-US"/>
              </w:rPr>
              <w:t>(I)</w:t>
            </w:r>
          </w:p>
          <w:p w14:paraId="5BDBCD0B" w14:textId="12ED365C" w:rsidR="00E03A84" w:rsidRDefault="00CC519F" w:rsidP="00AD2789">
            <w:pPr>
              <w:autoSpaceDE w:val="0"/>
              <w:autoSpaceDN w:val="0"/>
              <w:adjustRightInd w:val="0"/>
              <w:spacing w:before="120" w:after="120"/>
              <w:rPr>
                <w:rFonts w:ascii="Arial" w:hAnsi="Arial" w:cs="Arial"/>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earners describe and explain ‘malingering’ and look up a definition if necessary. A good definition/explanation can be accessed</w:t>
            </w:r>
            <w:r w:rsidR="00E03A84" w:rsidRPr="006545E4">
              <w:rPr>
                <w:rFonts w:ascii="Arial" w:hAnsi="Arial" w:cs="Arial"/>
                <w:sz w:val="20"/>
                <w:szCs w:val="20"/>
                <w:lang w:val="en-US"/>
              </w:rPr>
              <w:t xml:space="preserve"> at</w:t>
            </w:r>
            <w:r w:rsidR="006A0EE5">
              <w:rPr>
                <w:rFonts w:ascii="Arial" w:hAnsi="Arial" w:cs="Arial"/>
                <w:sz w:val="20"/>
                <w:szCs w:val="20"/>
                <w:lang w:val="en-US"/>
              </w:rPr>
              <w:t>:</w:t>
            </w:r>
            <w:r w:rsidR="00E03A84" w:rsidRPr="006545E4">
              <w:rPr>
                <w:rFonts w:ascii="Arial" w:hAnsi="Arial" w:cs="Arial"/>
                <w:sz w:val="20"/>
                <w:szCs w:val="20"/>
                <w:lang w:val="en-US"/>
              </w:rPr>
              <w:t xml:space="preserve"> </w:t>
            </w:r>
            <w:hyperlink r:id="rId413" w:anchor=":~:text=Malingering%20is%20falsification%20or%20profound,from%20a%20job%2C%20among%20others" w:history="1">
              <w:r w:rsidR="00B221AA" w:rsidRPr="00AD2789">
                <w:rPr>
                  <w:rFonts w:ascii="Arial" w:hAnsi="Arial" w:cs="Arial"/>
                  <w:color w:val="4B4B4B"/>
                  <w:sz w:val="20"/>
                  <w:szCs w:val="20"/>
                  <w:u w:val="single"/>
                  <w:lang w:val="en-US"/>
                </w:rPr>
                <w:t>www.</w:t>
              </w:r>
              <w:r w:rsidR="00624186" w:rsidRPr="00AD2789">
                <w:rPr>
                  <w:rFonts w:ascii="Arial" w:hAnsi="Arial" w:cs="Arial"/>
                  <w:color w:val="4B4B4B"/>
                  <w:sz w:val="20"/>
                  <w:szCs w:val="20"/>
                  <w:u w:val="single"/>
                  <w:lang w:val="en-US"/>
                </w:rPr>
                <w:t>ncbi.nlm.nih.gov/books/NBK507837/#...</w:t>
              </w:r>
            </w:hyperlink>
            <w:r w:rsidR="00E03A84" w:rsidRPr="00AD2789">
              <w:rPr>
                <w:rFonts w:ascii="Arial" w:hAnsi="Arial" w:cs="Arial"/>
                <w:color w:val="4B4B4B"/>
                <w:sz w:val="20"/>
                <w:szCs w:val="20"/>
                <w:lang w:val="en-US"/>
              </w:rPr>
              <w:t>.</w:t>
            </w:r>
          </w:p>
          <w:p w14:paraId="3F8E5110" w14:textId="314B1BA6" w:rsidR="008A61EE" w:rsidRPr="00AD2789" w:rsidRDefault="008A61EE" w:rsidP="00AD2789">
            <w:pPr>
              <w:autoSpaceDE w:val="0"/>
              <w:autoSpaceDN w:val="0"/>
              <w:adjustRightInd w:val="0"/>
              <w:spacing w:before="120" w:after="120"/>
              <w:rPr>
                <w:rFonts w:ascii="Arial" w:hAnsi="Arial" w:cs="Arial"/>
                <w:color w:val="4B4B4B"/>
                <w:sz w:val="20"/>
                <w:szCs w:val="20"/>
                <w:u w:val="single"/>
                <w:lang w:val="en-US"/>
              </w:rPr>
            </w:pPr>
            <w:r>
              <w:rPr>
                <w:rFonts w:ascii="Arial" w:hAnsi="Arial" w:cs="Arial"/>
                <w:color w:val="000000" w:themeColor="text1"/>
                <w:sz w:val="20"/>
                <w:szCs w:val="20"/>
                <w:lang w:val="en-US"/>
              </w:rPr>
              <w:t>L</w:t>
            </w:r>
            <w:r w:rsidRPr="006545E4">
              <w:rPr>
                <w:rFonts w:ascii="Arial" w:hAnsi="Arial" w:cs="Arial"/>
                <w:color w:val="000000" w:themeColor="text1"/>
                <w:sz w:val="20"/>
                <w:szCs w:val="20"/>
                <w:lang w:val="en-US"/>
              </w:rPr>
              <w:t>earners summarise the characteristics and diagnostic features of Munchausen Syndrome, some information for which can be accessed at</w:t>
            </w:r>
            <w:r w:rsidR="006A0EE5">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14" w:history="1">
              <w:r w:rsidRPr="00AD2789">
                <w:rPr>
                  <w:rFonts w:ascii="Arial" w:hAnsi="Arial" w:cs="Arial"/>
                  <w:color w:val="4B4B4B"/>
                  <w:sz w:val="20"/>
                  <w:szCs w:val="20"/>
                  <w:u w:val="single"/>
                  <w:lang w:val="en-US"/>
                </w:rPr>
                <w:t>www.theravive.com/therapedia/factitious-disorder-dsm...</w:t>
              </w:r>
            </w:hyperlink>
          </w:p>
          <w:p w14:paraId="59482A64" w14:textId="72A43088" w:rsidR="008A61EE" w:rsidRPr="008A61EE" w:rsidRDefault="008A61EE" w:rsidP="00AD2789">
            <w:pPr>
              <w:autoSpaceDE w:val="0"/>
              <w:autoSpaceDN w:val="0"/>
              <w:adjustRightInd w:val="0"/>
              <w:spacing w:before="120" w:after="120"/>
              <w:rPr>
                <w:rFonts w:ascii="Arial" w:hAnsi="Arial" w:cs="Arial"/>
                <w:sz w:val="20"/>
                <w:szCs w:val="20"/>
                <w:lang w:val="en-US"/>
              </w:rPr>
            </w:pPr>
            <w:r w:rsidRPr="008A61EE">
              <w:rPr>
                <w:rFonts w:ascii="Arial" w:hAnsi="Arial" w:cs="Arial"/>
                <w:color w:val="000000" w:themeColor="text1"/>
                <w:sz w:val="20"/>
                <w:szCs w:val="20"/>
                <w:lang w:val="en-US"/>
              </w:rPr>
              <w:t xml:space="preserve">Share the details of a case study conducted by </w:t>
            </w:r>
            <w:r w:rsidRPr="008A61EE">
              <w:rPr>
                <w:rFonts w:ascii="Arial" w:hAnsi="Arial" w:cs="Arial"/>
                <w:sz w:val="20"/>
                <w:szCs w:val="20"/>
              </w:rPr>
              <w:t>Aleem and Ajarim (1995)</w:t>
            </w:r>
            <w:r>
              <w:rPr>
                <w:rFonts w:ascii="Arial" w:hAnsi="Arial" w:cs="Arial"/>
                <w:sz w:val="20"/>
                <w:szCs w:val="20"/>
                <w:lang w:val="en-US"/>
              </w:rPr>
              <w:t xml:space="preserve"> available at: </w:t>
            </w:r>
            <w:hyperlink r:id="rId415" w:history="1">
              <w:r w:rsidR="00AD2789" w:rsidRPr="00AD2789">
                <w:rPr>
                  <w:rStyle w:val="Hyperlink"/>
                  <w:rFonts w:ascii="Arial" w:hAnsi="Arial" w:cs="Arial"/>
                  <w:color w:val="4B4B4B"/>
                  <w:sz w:val="20"/>
                  <w:szCs w:val="20"/>
                  <w:lang w:val="en-US"/>
                </w:rPr>
                <w:t>www.researchgate.net/publication/6246086_Munchausen_syndrome_-_presenting_as_immunodeficiency_A_case_report_and_review_of_the_literature/link/0fcfd50c18d5986ff2000000/download</w:t>
              </w:r>
            </w:hyperlink>
            <w:r>
              <w:rPr>
                <w:rFonts w:ascii="Arial" w:hAnsi="Arial" w:cs="Arial"/>
                <w:sz w:val="20"/>
                <w:szCs w:val="20"/>
                <w:lang w:val="en-US"/>
              </w:rPr>
              <w:t xml:space="preserve"> or summarised versions available at: </w:t>
            </w:r>
            <w:hyperlink r:id="rId416" w:history="1">
              <w:r w:rsidRPr="00AD2789">
                <w:rPr>
                  <w:rStyle w:val="Hyperlink"/>
                  <w:rFonts w:ascii="Arial" w:hAnsi="Arial" w:cs="Arial"/>
                  <w:color w:val="4B4B4B"/>
                  <w:sz w:val="20"/>
                  <w:szCs w:val="20"/>
                  <w:lang w:val="en-US"/>
                </w:rPr>
                <w:t>https://prezi.com/i/zdxffxph26hs/aleem-and-ajarim-health-psychology/</w:t>
              </w:r>
            </w:hyperlink>
            <w:r>
              <w:rPr>
                <w:rFonts w:ascii="Arial" w:hAnsi="Arial" w:cs="Arial"/>
                <w:sz w:val="20"/>
                <w:szCs w:val="20"/>
                <w:lang w:val="en-US"/>
              </w:rPr>
              <w:t xml:space="preserve"> or </w:t>
            </w:r>
            <w:hyperlink r:id="rId417" w:history="1">
              <w:r w:rsidRPr="00AD2789">
                <w:rPr>
                  <w:rStyle w:val="Hyperlink"/>
                  <w:rFonts w:ascii="Arial" w:hAnsi="Arial" w:cs="Arial"/>
                  <w:color w:val="4B4B4B"/>
                  <w:sz w:val="20"/>
                  <w:szCs w:val="20"/>
                  <w:lang w:val="en-US"/>
                </w:rPr>
                <w:t>https://alevelpsychologycie.wordpress.com/2018/01/04/misusing-health-services/</w:t>
              </w:r>
            </w:hyperlink>
            <w:r w:rsidRPr="00AD2789">
              <w:rPr>
                <w:rFonts w:ascii="Arial" w:hAnsi="Arial" w:cs="Arial"/>
                <w:color w:val="4B4B4B"/>
                <w:sz w:val="20"/>
                <w:szCs w:val="20"/>
                <w:lang w:val="en-US"/>
              </w:rPr>
              <w:t xml:space="preserve"> </w:t>
            </w:r>
          </w:p>
          <w:p w14:paraId="4BA5E7C4" w14:textId="1D712938" w:rsidR="00E03A84" w:rsidRPr="006545E4" w:rsidRDefault="00797F28" w:rsidP="00AD2789">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earners identify the differences between malingering and Munchausen for what they have covered so far and to create a table capturing their ideas</w:t>
            </w:r>
            <w:r w:rsidR="008A61EE">
              <w:rPr>
                <w:rFonts w:ascii="Arial" w:hAnsi="Arial" w:cs="Arial"/>
                <w:color w:val="000000" w:themeColor="text1"/>
                <w:sz w:val="20"/>
                <w:szCs w:val="20"/>
                <w:lang w:val="en-US"/>
              </w:rPr>
              <w:t xml:space="preserve"> and add illustrative examples as appropriate.</w:t>
            </w:r>
          </w:p>
          <w:p w14:paraId="071B2299" w14:textId="297079EF" w:rsidR="008A61EE" w:rsidRPr="00AD2789" w:rsidRDefault="008A61EE" w:rsidP="00AD2789">
            <w:pPr>
              <w:autoSpaceDE w:val="0"/>
              <w:autoSpaceDN w:val="0"/>
              <w:adjustRightInd w:val="0"/>
              <w:spacing w:before="120" w:after="120"/>
              <w:rPr>
                <w:rFonts w:ascii="Arial" w:hAnsi="Arial" w:cs="Arial"/>
                <w:color w:val="4B4B4B"/>
                <w:sz w:val="20"/>
                <w:szCs w:val="20"/>
                <w:lang w:val="en-US"/>
              </w:rPr>
            </w:pPr>
            <w:r w:rsidRPr="008A61EE">
              <w:rPr>
                <w:rFonts w:ascii="Arial" w:hAnsi="Arial" w:cs="Arial"/>
                <w:b/>
                <w:bCs/>
                <w:color w:val="000000" w:themeColor="text1"/>
                <w:sz w:val="20"/>
                <w:szCs w:val="20"/>
                <w:lang w:val="en-US"/>
              </w:rPr>
              <w:t xml:space="preserve">Extension </w:t>
            </w:r>
            <w:r w:rsidR="009C3E25">
              <w:rPr>
                <w:rFonts w:ascii="Arial" w:hAnsi="Arial" w:cs="Arial"/>
                <w:b/>
                <w:bCs/>
                <w:color w:val="000000" w:themeColor="text1"/>
                <w:sz w:val="20"/>
                <w:szCs w:val="20"/>
                <w:lang w:val="en-US"/>
              </w:rPr>
              <w:t>a</w:t>
            </w:r>
            <w:r w:rsidRPr="008A61EE">
              <w:rPr>
                <w:rFonts w:ascii="Arial" w:hAnsi="Arial" w:cs="Arial"/>
                <w:b/>
                <w:bCs/>
                <w:color w:val="000000" w:themeColor="text1"/>
                <w:sz w:val="20"/>
                <w:szCs w:val="20"/>
                <w:lang w:val="en-US"/>
              </w:rPr>
              <w:t>ctivity</w:t>
            </w:r>
            <w:r w:rsidR="00EA389A">
              <w:rPr>
                <w:rFonts w:ascii="Arial" w:hAnsi="Arial" w:cs="Arial"/>
                <w:b/>
                <w:bCs/>
                <w:color w:val="000000" w:themeColor="text1"/>
                <w:sz w:val="20"/>
                <w:szCs w:val="20"/>
                <w:lang w:val="en-US"/>
              </w:rPr>
              <w:t xml:space="preserve"> (optional)</w:t>
            </w:r>
            <w:r w:rsidRPr="008A61EE">
              <w:rPr>
                <w:rFonts w:ascii="Arial" w:hAnsi="Arial" w:cs="Arial"/>
                <w:b/>
                <w:bCs/>
                <w:color w:val="000000" w:themeColor="text1"/>
                <w:sz w:val="20"/>
                <w:szCs w:val="20"/>
                <w:lang w:val="en-US"/>
              </w:rPr>
              <w:t>:</w:t>
            </w:r>
            <w:r>
              <w:rPr>
                <w:rFonts w:ascii="Arial" w:hAnsi="Arial" w:cs="Arial"/>
                <w:color w:val="000000" w:themeColor="text1"/>
                <w:sz w:val="20"/>
                <w:szCs w:val="20"/>
                <w:lang w:val="en-US"/>
              </w:rPr>
              <w:t xml:space="preserve"> </w:t>
            </w:r>
            <w:r w:rsidR="00AD2789">
              <w:rPr>
                <w:rFonts w:ascii="Arial" w:hAnsi="Arial" w:cs="Arial"/>
                <w:color w:val="000000" w:themeColor="text1"/>
                <w:sz w:val="20"/>
                <w:szCs w:val="20"/>
                <w:lang w:val="en-US"/>
              </w:rPr>
              <w:t>s</w:t>
            </w:r>
            <w:r w:rsidRPr="006545E4">
              <w:rPr>
                <w:rFonts w:ascii="Arial" w:hAnsi="Arial" w:cs="Arial"/>
                <w:color w:val="000000" w:themeColor="text1"/>
                <w:sz w:val="20"/>
                <w:szCs w:val="20"/>
                <w:lang w:val="en-US"/>
              </w:rPr>
              <w:t>hare an</w:t>
            </w:r>
            <w:r w:rsidRPr="006545E4">
              <w:rPr>
                <w:rFonts w:ascii="Arial" w:hAnsi="Arial" w:cs="Arial"/>
                <w:sz w:val="20"/>
                <w:szCs w:val="20"/>
                <w:lang w:val="en-US"/>
              </w:rPr>
              <w:t xml:space="preserve"> article </w:t>
            </w:r>
            <w:r w:rsidRPr="006545E4">
              <w:rPr>
                <w:rFonts w:ascii="Arial" w:hAnsi="Arial" w:cs="Arial"/>
                <w:color w:val="000000" w:themeColor="text1"/>
                <w:sz w:val="20"/>
                <w:szCs w:val="20"/>
                <w:lang w:val="en-US"/>
              </w:rPr>
              <w:t>on a case of Munchausen by proxy which can be accessed at</w:t>
            </w:r>
            <w:r w:rsidR="006A0EE5">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18" w:anchor=":~:text=The%20serial%20killer%20nurse%20Beverly,the%20high%20court%20ruled%20today.&amp;text=Allitt%20will%20be%2054%20before%20she%20will%20be%20considered%20for%20parole" w:history="1">
              <w:r w:rsidRPr="00AD2789">
                <w:rPr>
                  <w:rFonts w:ascii="Arial" w:hAnsi="Arial" w:cs="Arial"/>
                  <w:color w:val="4B4B4B"/>
                  <w:sz w:val="20"/>
                  <w:szCs w:val="20"/>
                  <w:u w:val="single"/>
                  <w:lang w:val="en-US"/>
                </w:rPr>
                <w:t>www.theguardian.com/uk/2007/dec/06/ukcrime.health...</w:t>
              </w:r>
            </w:hyperlink>
            <w:r w:rsidRPr="006545E4">
              <w:rPr>
                <w:rFonts w:ascii="Arial" w:hAnsi="Arial" w:cs="Arial"/>
                <w:color w:val="000000" w:themeColor="text1"/>
                <w:sz w:val="20"/>
                <w:szCs w:val="20"/>
                <w:lang w:val="en-US"/>
              </w:rPr>
              <w:t xml:space="preserve">. </w:t>
            </w:r>
            <w:r w:rsidRPr="00EA389A">
              <w:rPr>
                <w:rFonts w:ascii="Arial" w:hAnsi="Arial" w:cs="Arial"/>
                <w:color w:val="000000" w:themeColor="text1"/>
                <w:sz w:val="20"/>
                <w:szCs w:val="20"/>
                <w:lang w:val="en-US"/>
              </w:rPr>
              <w:t>or</w:t>
            </w:r>
            <w:r>
              <w:rPr>
                <w:rFonts w:ascii="Arial" w:hAnsi="Arial" w:cs="Arial"/>
                <w:color w:val="000000" w:themeColor="text1"/>
                <w:sz w:val="20"/>
                <w:szCs w:val="20"/>
                <w:lang w:val="en-US"/>
              </w:rPr>
              <w:t xml:space="preserve"> </w:t>
            </w:r>
            <w:hyperlink r:id="rId419" w:history="1">
              <w:r w:rsidR="00AD2789" w:rsidRPr="00AD2789">
                <w:rPr>
                  <w:rStyle w:val="Hyperlink"/>
                  <w:rFonts w:ascii="Arial" w:hAnsi="Arial" w:cs="Arial"/>
                  <w:color w:val="4B4B4B"/>
                  <w:sz w:val="20"/>
                  <w:szCs w:val="20"/>
                  <w:lang w:val="en-US"/>
                </w:rPr>
                <w:t>www.theguardian.com/uk-news/2023/jun/20/lucy-letby-playing-god-when-she-attacked-killed-babies-court-hears</w:t>
              </w:r>
            </w:hyperlink>
          </w:p>
          <w:p w14:paraId="4CD26384" w14:textId="484D6227" w:rsidR="00E03A84" w:rsidRPr="006545E4" w:rsidRDefault="009B7E8D" w:rsidP="00AD2789">
            <w:pPr>
              <w:autoSpaceDE w:val="0"/>
              <w:autoSpaceDN w:val="0"/>
              <w:adjustRightInd w:val="0"/>
              <w:spacing w:before="120"/>
              <w:rPr>
                <w:rFonts w:ascii="Arial" w:hAnsi="Arial" w:cs="Arial"/>
                <w:color w:val="000000" w:themeColor="text1"/>
                <w:sz w:val="20"/>
                <w:szCs w:val="20"/>
              </w:rPr>
            </w:pPr>
            <w:r>
              <w:rPr>
                <w:rFonts w:ascii="Arial" w:hAnsi="Arial" w:cs="Arial"/>
                <w:color w:val="000000" w:themeColor="text1"/>
                <w:sz w:val="20"/>
                <w:szCs w:val="20"/>
              </w:rPr>
              <w:t>L</w:t>
            </w:r>
            <w:r w:rsidR="00E03A84" w:rsidRPr="006545E4">
              <w:rPr>
                <w:rFonts w:ascii="Arial" w:hAnsi="Arial" w:cs="Arial"/>
                <w:color w:val="000000" w:themeColor="text1"/>
                <w:sz w:val="20"/>
                <w:szCs w:val="20"/>
                <w:lang w:val="en-US"/>
              </w:rPr>
              <w:t>earners consider the material on misusing health services in light of</w:t>
            </w:r>
            <w:r w:rsidR="00E03A84" w:rsidRPr="006545E4">
              <w:rPr>
                <w:rFonts w:ascii="Arial" w:hAnsi="Arial" w:cs="Arial"/>
                <w:color w:val="000000" w:themeColor="text1"/>
                <w:sz w:val="20"/>
                <w:szCs w:val="20"/>
              </w:rPr>
              <w:t>:</w:t>
            </w:r>
          </w:p>
          <w:p w14:paraId="3E40AED2" w14:textId="5BBB4809" w:rsidR="00E03A84" w:rsidRPr="006545E4" w:rsidRDefault="00E03A84" w:rsidP="005D6331">
            <w:pPr>
              <w:numPr>
                <w:ilvl w:val="0"/>
                <w:numId w:val="55"/>
              </w:numPr>
              <w:ind w:left="723"/>
              <w:rPr>
                <w:rFonts w:ascii="Arial" w:hAnsi="Arial" w:cs="Arial"/>
                <w:color w:val="000000" w:themeColor="text1"/>
                <w:sz w:val="20"/>
                <w:szCs w:val="20"/>
              </w:rPr>
            </w:pPr>
            <w:r w:rsidRPr="006545E4">
              <w:rPr>
                <w:rFonts w:ascii="Arial" w:hAnsi="Arial" w:cs="Arial"/>
                <w:color w:val="000000" w:themeColor="text1"/>
                <w:sz w:val="20"/>
                <w:szCs w:val="20"/>
              </w:rPr>
              <w:t>reductionism versus holism</w:t>
            </w:r>
          </w:p>
          <w:p w14:paraId="527F8F65" w14:textId="3AC76141" w:rsidR="00E03A84" w:rsidRPr="006545E4" w:rsidRDefault="00E03A84" w:rsidP="005D6331">
            <w:pPr>
              <w:numPr>
                <w:ilvl w:val="0"/>
                <w:numId w:val="55"/>
              </w:numPr>
              <w:ind w:left="723"/>
              <w:rPr>
                <w:rFonts w:ascii="Arial" w:hAnsi="Arial" w:cs="Arial"/>
                <w:color w:val="000000" w:themeColor="text1"/>
                <w:sz w:val="20"/>
                <w:szCs w:val="20"/>
              </w:rPr>
            </w:pPr>
            <w:r w:rsidRPr="006545E4">
              <w:rPr>
                <w:rFonts w:ascii="Arial" w:hAnsi="Arial" w:cs="Arial"/>
                <w:color w:val="000000" w:themeColor="text1"/>
                <w:sz w:val="20"/>
                <w:szCs w:val="20"/>
              </w:rPr>
              <w:t>idiographic versus nomothetic</w:t>
            </w:r>
          </w:p>
          <w:p w14:paraId="02ACFF1F" w14:textId="23C63DB3" w:rsidR="00E03A84" w:rsidRPr="006545E4" w:rsidRDefault="00E03A84" w:rsidP="005D6331">
            <w:pPr>
              <w:numPr>
                <w:ilvl w:val="0"/>
                <w:numId w:val="55"/>
              </w:numPr>
              <w:ind w:left="723"/>
              <w:rPr>
                <w:rFonts w:ascii="Arial" w:hAnsi="Arial" w:cs="Arial"/>
                <w:color w:val="000000" w:themeColor="text1"/>
                <w:sz w:val="20"/>
                <w:szCs w:val="20"/>
              </w:rPr>
            </w:pPr>
            <w:r w:rsidRPr="006545E4">
              <w:rPr>
                <w:rFonts w:ascii="Arial" w:hAnsi="Arial" w:cs="Arial"/>
                <w:color w:val="000000" w:themeColor="text1"/>
                <w:sz w:val="20"/>
                <w:szCs w:val="20"/>
              </w:rPr>
              <w:t>interviews</w:t>
            </w:r>
          </w:p>
          <w:p w14:paraId="41C3EB2E" w14:textId="2FBB8688" w:rsidR="00E03A84" w:rsidRPr="006545E4" w:rsidRDefault="00E03A84" w:rsidP="005D6331">
            <w:pPr>
              <w:numPr>
                <w:ilvl w:val="0"/>
                <w:numId w:val="55"/>
              </w:numPr>
              <w:ind w:left="723"/>
              <w:rPr>
                <w:rFonts w:ascii="Arial" w:hAnsi="Arial" w:cs="Arial"/>
                <w:color w:val="000000" w:themeColor="text1"/>
                <w:sz w:val="20"/>
                <w:szCs w:val="20"/>
              </w:rPr>
            </w:pPr>
            <w:r w:rsidRPr="006545E4">
              <w:rPr>
                <w:rFonts w:ascii="Arial" w:hAnsi="Arial" w:cs="Arial"/>
                <w:color w:val="000000" w:themeColor="text1"/>
                <w:sz w:val="20"/>
                <w:szCs w:val="20"/>
              </w:rPr>
              <w:t xml:space="preserve">case </w:t>
            </w:r>
            <w:r w:rsidR="008A61EE">
              <w:rPr>
                <w:rFonts w:ascii="Arial" w:hAnsi="Arial" w:cs="Arial"/>
                <w:color w:val="000000" w:themeColor="text1"/>
                <w:sz w:val="20"/>
                <w:szCs w:val="20"/>
                <w:lang w:val="en-US"/>
              </w:rPr>
              <w:t>studies</w:t>
            </w:r>
          </w:p>
          <w:p w14:paraId="14220FEB" w14:textId="0DEAC83E" w:rsidR="00E03A84" w:rsidRPr="006545E4" w:rsidRDefault="00E03A84" w:rsidP="005D6331">
            <w:pPr>
              <w:numPr>
                <w:ilvl w:val="0"/>
                <w:numId w:val="55"/>
              </w:numPr>
              <w:ind w:left="723"/>
              <w:rPr>
                <w:rFonts w:ascii="Arial" w:hAnsi="Arial" w:cs="Arial"/>
                <w:color w:val="000000" w:themeColor="text1"/>
                <w:sz w:val="20"/>
                <w:szCs w:val="20"/>
              </w:rPr>
            </w:pPr>
            <w:r w:rsidRPr="006545E4">
              <w:rPr>
                <w:rFonts w:ascii="Arial" w:hAnsi="Arial" w:cs="Arial"/>
                <w:color w:val="000000" w:themeColor="text1"/>
                <w:sz w:val="20"/>
                <w:szCs w:val="20"/>
              </w:rPr>
              <w:t>generalisations from findings.</w:t>
            </w:r>
          </w:p>
          <w:p w14:paraId="5DA598A0" w14:textId="79BBC77D" w:rsidR="008A61EE" w:rsidRPr="004269D4" w:rsidRDefault="008A61EE" w:rsidP="00AD2789">
            <w:pPr>
              <w:spacing w:before="120" w:after="120"/>
              <w:rPr>
                <w:rFonts w:ascii="Arial" w:hAnsi="Arial" w:cs="Arial"/>
                <w:b/>
                <w:color w:val="000000" w:themeColor="text1"/>
                <w:sz w:val="20"/>
                <w:szCs w:val="20"/>
                <w:lang w:val="en-US"/>
              </w:rPr>
            </w:pPr>
            <w:r>
              <w:rPr>
                <w:rFonts w:ascii="Arial" w:hAnsi="Arial" w:cs="Arial"/>
                <w:color w:val="000000" w:themeColor="text1"/>
                <w:sz w:val="20"/>
                <w:szCs w:val="20"/>
                <w:lang w:val="en-US"/>
              </w:rPr>
              <w:lastRenderedPageBreak/>
              <w:t>Learners can self-assess their ability to recall the details of the research by using the quizlet available at:</w:t>
            </w:r>
            <w:r w:rsidR="00AD2789">
              <w:rPr>
                <w:rFonts w:ascii="Arial" w:hAnsi="Arial" w:cs="Arial"/>
                <w:color w:val="000000" w:themeColor="text1"/>
                <w:sz w:val="20"/>
                <w:szCs w:val="20"/>
                <w:lang w:val="en-US"/>
              </w:rPr>
              <w:t xml:space="preserve"> </w:t>
            </w:r>
            <w:hyperlink r:id="rId420" w:history="1">
              <w:r w:rsidR="00AD2789" w:rsidRPr="00AD2789">
                <w:rPr>
                  <w:rStyle w:val="Hyperlink"/>
                  <w:rFonts w:ascii="Arial" w:hAnsi="Arial" w:cs="Arial"/>
                  <w:color w:val="4B4B4B"/>
                  <w:sz w:val="20"/>
                  <w:szCs w:val="20"/>
                  <w:lang w:val="en-US"/>
                </w:rPr>
                <w:t>https://quizlet.com/345039856/aleem-and-ajarim-munchausen-syndrome-1995-flash-cards/</w:t>
              </w:r>
            </w:hyperlink>
            <w:r w:rsidR="004269D4">
              <w:rPr>
                <w:rFonts w:ascii="Arial" w:hAnsi="Arial" w:cs="Arial"/>
                <w:color w:val="000000" w:themeColor="text1"/>
                <w:sz w:val="20"/>
                <w:szCs w:val="20"/>
                <w:lang w:val="en-US"/>
              </w:rPr>
              <w:t xml:space="preserve"> </w:t>
            </w:r>
            <w:r w:rsidR="004269D4" w:rsidRPr="007966E2">
              <w:rPr>
                <w:rFonts w:ascii="Arial" w:hAnsi="Arial" w:cs="Arial"/>
                <w:b/>
                <w:color w:val="000000" w:themeColor="text1"/>
                <w:sz w:val="20"/>
                <w:szCs w:val="20"/>
                <w:lang w:val="en-US"/>
              </w:rPr>
              <w:t>(F)</w:t>
            </w:r>
          </w:p>
          <w:p w14:paraId="79C96A6E" w14:textId="2C5D5510" w:rsidR="00E03A84" w:rsidRPr="006545E4" w:rsidRDefault="00661D6A" w:rsidP="00AD2789">
            <w:pPr>
              <w:spacing w:before="120"/>
              <w:rPr>
                <w:rFonts w:ascii="Arial" w:hAnsi="Arial" w:cs="Arial"/>
                <w:color w:val="000000" w:themeColor="text1"/>
                <w:sz w:val="20"/>
                <w:szCs w:val="20"/>
                <w:u w:val="single"/>
              </w:rPr>
            </w:pPr>
            <w:r w:rsidRPr="006545E4">
              <w:rPr>
                <w:rFonts w:ascii="Arial" w:hAnsi="Arial" w:cs="Arial"/>
                <w:color w:val="000000" w:themeColor="text1"/>
                <w:sz w:val="20"/>
                <w:szCs w:val="20"/>
              </w:rPr>
              <w:t>Revise</w:t>
            </w:r>
            <w:r w:rsidR="00E03A84" w:rsidRPr="006545E4">
              <w:rPr>
                <w:rFonts w:ascii="Arial" w:hAnsi="Arial" w:cs="Arial"/>
                <w:color w:val="000000" w:themeColor="text1"/>
                <w:sz w:val="20"/>
                <w:szCs w:val="20"/>
              </w:rPr>
              <w:t xml:space="preserve"> the concepts and studies </w:t>
            </w:r>
            <w:r w:rsidR="00E03A84" w:rsidRPr="006545E4">
              <w:rPr>
                <w:rFonts w:ascii="Arial" w:hAnsi="Arial" w:cs="Arial"/>
                <w:sz w:val="20"/>
                <w:szCs w:val="20"/>
              </w:rPr>
              <w:t>at</w:t>
            </w:r>
            <w:r w:rsidR="003D481C">
              <w:rPr>
                <w:rFonts w:ascii="Arial" w:hAnsi="Arial" w:cs="Arial"/>
                <w:sz w:val="20"/>
                <w:szCs w:val="20"/>
              </w:rPr>
              <w:t>:</w:t>
            </w:r>
            <w:r w:rsidR="00E03A84" w:rsidRPr="006545E4">
              <w:rPr>
                <w:rFonts w:ascii="Arial" w:hAnsi="Arial" w:cs="Arial"/>
                <w:sz w:val="20"/>
                <w:szCs w:val="20"/>
              </w:rPr>
              <w:t xml:space="preserve"> </w:t>
            </w:r>
            <w:hyperlink r:id="rId421" w:history="1">
              <w:r w:rsidR="00E03A84" w:rsidRPr="00AD2789">
                <w:rPr>
                  <w:rFonts w:ascii="Arial" w:hAnsi="Arial" w:cs="Arial"/>
                  <w:color w:val="4B4B4B"/>
                  <w:sz w:val="20"/>
                  <w:szCs w:val="20"/>
                  <w:u w:val="single"/>
                </w:rPr>
                <w:t>www.slideshare.net/benvel52/a-level-psychology-and-health-lecture-20141</w:t>
              </w:r>
            </w:hyperlink>
          </w:p>
        </w:tc>
      </w:tr>
      <w:tr w:rsidR="00E03A84" w:rsidRPr="00E03A84" w14:paraId="39B47098"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69E5BB96" w14:textId="689D6341" w:rsidR="00E03A84" w:rsidRPr="00A01A92" w:rsidRDefault="00E03A84" w:rsidP="00063544">
            <w:pPr>
              <w:rPr>
                <w:rFonts w:ascii="Arial" w:hAnsi="Arial" w:cs="Arial"/>
                <w:color w:val="000000" w:themeColor="text1"/>
                <w:sz w:val="20"/>
                <w:szCs w:val="20"/>
              </w:rPr>
            </w:pPr>
            <w:r w:rsidRPr="00A01A92">
              <w:rPr>
                <w:rFonts w:ascii="Arial" w:hAnsi="Arial" w:cs="Arial"/>
                <w:color w:val="000000" w:themeColor="text1"/>
                <w:sz w:val="20"/>
                <w:szCs w:val="20"/>
              </w:rPr>
              <w:lastRenderedPageBreak/>
              <w:t>3.2 Adherence to medical advice</w:t>
            </w:r>
          </w:p>
          <w:p w14:paraId="0C8DA4A6" w14:textId="0310ACE6" w:rsidR="00797F28" w:rsidRPr="00AD2789" w:rsidRDefault="00E03A84" w:rsidP="00063544">
            <w:pPr>
              <w:spacing w:before="120"/>
              <w:rPr>
                <w:rFonts w:ascii="Arial" w:hAnsi="Arial" w:cs="Arial"/>
                <w:b/>
                <w:sz w:val="20"/>
                <w:szCs w:val="20"/>
              </w:rPr>
            </w:pPr>
            <w:r w:rsidRPr="00E03A84">
              <w:rPr>
                <w:rFonts w:ascii="Arial" w:hAnsi="Arial" w:cs="Arial"/>
                <w:color w:val="000000" w:themeColor="text1"/>
                <w:sz w:val="20"/>
                <w:szCs w:val="20"/>
              </w:rPr>
              <w:t>3.2.1 Types of non-adherence and reasons why patients do not adhere</w:t>
            </w:r>
          </w:p>
          <w:p w14:paraId="21E8121C" w14:textId="30F23B43" w:rsidR="00797F28" w:rsidRPr="00E03A84" w:rsidRDefault="00797F28" w:rsidP="00063544">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2D5A4B20" w14:textId="285C01A9" w:rsidR="00E03A84" w:rsidRPr="00E03A84" w:rsidRDefault="00797F28" w:rsidP="00063544">
            <w:pPr>
              <w:spacing w:before="120"/>
              <w:rPr>
                <w:rFonts w:ascii="Arial" w:hAnsi="Arial" w:cs="Arial"/>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7C00D819" w14:textId="77777777" w:rsidR="00E03A84" w:rsidRPr="00E03A84" w:rsidRDefault="00E03A84" w:rsidP="00E03A84">
            <w:pPr>
              <w:spacing w:before="100" w:beforeAutospacing="1" w:after="100" w:afterAutospacing="1"/>
              <w:rPr>
                <w:rFonts w:ascii="Arial" w:hAnsi="Arial" w:cs="Arial"/>
                <w:color w:val="000000" w:themeColor="text1"/>
                <w:sz w:val="20"/>
                <w:szCs w:val="20"/>
              </w:rPr>
            </w:pPr>
          </w:p>
        </w:tc>
        <w:tc>
          <w:tcPr>
            <w:tcW w:w="10200" w:type="dxa"/>
            <w:tcBorders>
              <w:top w:val="single" w:sz="4" w:space="0" w:color="E21951"/>
              <w:left w:val="single" w:sz="4" w:space="0" w:color="E21951"/>
              <w:bottom w:val="single" w:sz="4" w:space="0" w:color="E21951"/>
              <w:right w:val="single" w:sz="4" w:space="0" w:color="E21951"/>
            </w:tcBorders>
          </w:tcPr>
          <w:p w14:paraId="476F303E" w14:textId="7A0D39C8" w:rsidR="00E03A84" w:rsidRDefault="00691751" w:rsidP="008A383F">
            <w:pPr>
              <w:spacing w:after="120"/>
              <w:rPr>
                <w:rFonts w:ascii="Arial" w:hAnsi="Arial" w:cs="Arial"/>
                <w:b/>
                <w:color w:val="000000" w:themeColor="text1"/>
                <w:sz w:val="20"/>
                <w:szCs w:val="20"/>
                <w:lang w:val="en-US"/>
              </w:rPr>
            </w:pPr>
            <w:r w:rsidRPr="007966E2">
              <w:rPr>
                <w:rFonts w:ascii="Arial" w:hAnsi="Arial" w:cs="Arial"/>
                <w:bCs/>
                <w:color w:val="000000" w:themeColor="text1"/>
                <w:sz w:val="20"/>
                <w:szCs w:val="20"/>
              </w:rPr>
              <w:t>Learners</w:t>
            </w:r>
            <w:r w:rsidR="00E03A84" w:rsidRPr="007966E2">
              <w:rPr>
                <w:rFonts w:ascii="Arial" w:hAnsi="Arial" w:cs="Arial"/>
                <w:color w:val="000000" w:themeColor="text1"/>
                <w:sz w:val="20"/>
                <w:szCs w:val="20"/>
              </w:rPr>
              <w:t xml:space="preserve"> recreate a diagram of </w:t>
            </w:r>
            <w:r w:rsidR="004269D4">
              <w:rPr>
                <w:rFonts w:ascii="Arial" w:hAnsi="Arial" w:cs="Arial"/>
                <w:color w:val="000000" w:themeColor="text1"/>
                <w:sz w:val="20"/>
                <w:szCs w:val="20"/>
                <w:lang w:val="en-US"/>
              </w:rPr>
              <w:t xml:space="preserve">the </w:t>
            </w:r>
            <w:r w:rsidR="00E03A84" w:rsidRPr="007966E2">
              <w:rPr>
                <w:rFonts w:ascii="Arial" w:hAnsi="Arial" w:cs="Arial"/>
                <w:color w:val="000000" w:themeColor="text1"/>
                <w:sz w:val="20"/>
                <w:szCs w:val="20"/>
              </w:rPr>
              <w:t xml:space="preserve">Health Belief Model </w:t>
            </w:r>
            <w:r w:rsidR="00797F28" w:rsidRPr="007966E2">
              <w:rPr>
                <w:rFonts w:ascii="Arial" w:hAnsi="Arial" w:cs="Arial"/>
                <w:b/>
                <w:color w:val="000000" w:themeColor="text1"/>
                <w:sz w:val="20"/>
                <w:szCs w:val="20"/>
                <w:lang w:val="en-US"/>
              </w:rPr>
              <w:t>(F)</w:t>
            </w:r>
          </w:p>
          <w:p w14:paraId="0F9A896D" w14:textId="6CC167DF" w:rsidR="00E03A84" w:rsidRPr="007966E2" w:rsidRDefault="00F953F6" w:rsidP="008A383F">
            <w:pPr>
              <w:spacing w:before="120" w:after="120"/>
              <w:rPr>
                <w:rFonts w:ascii="Arial" w:hAnsi="Arial" w:cs="Arial"/>
                <w:color w:val="000000" w:themeColor="text1"/>
                <w:sz w:val="20"/>
                <w:szCs w:val="20"/>
              </w:rPr>
            </w:pPr>
            <w:r>
              <w:rPr>
                <w:rFonts w:ascii="Arial" w:hAnsi="Arial" w:cs="Arial"/>
                <w:color w:val="000000" w:themeColor="text1"/>
                <w:sz w:val="20"/>
                <w:szCs w:val="20"/>
                <w:lang w:val="en-US"/>
              </w:rPr>
              <w:t>Using the model, l</w:t>
            </w:r>
            <w:r w:rsidR="00E03A84" w:rsidRPr="007966E2">
              <w:rPr>
                <w:rFonts w:ascii="Arial" w:hAnsi="Arial" w:cs="Arial"/>
                <w:color w:val="000000" w:themeColor="text1"/>
                <w:sz w:val="20"/>
                <w:szCs w:val="20"/>
              </w:rPr>
              <w:t xml:space="preserve">earners </w:t>
            </w:r>
            <w:r w:rsidR="00797F28">
              <w:rPr>
                <w:rFonts w:ascii="Arial" w:hAnsi="Arial" w:cs="Arial"/>
                <w:color w:val="000000" w:themeColor="text1"/>
                <w:sz w:val="20"/>
                <w:szCs w:val="20"/>
              </w:rPr>
              <w:t xml:space="preserve">think about </w:t>
            </w:r>
            <w:r w:rsidR="00E03A84" w:rsidRPr="007966E2">
              <w:rPr>
                <w:rFonts w:ascii="Arial" w:hAnsi="Arial" w:cs="Arial"/>
                <w:color w:val="000000" w:themeColor="text1"/>
                <w:sz w:val="20"/>
                <w:szCs w:val="20"/>
              </w:rPr>
              <w:t>why patients may or may not adhere to medical advice (and attribute to a psychological approach if appropriate).</w:t>
            </w:r>
          </w:p>
          <w:p w14:paraId="3696D857" w14:textId="4A90FABD" w:rsidR="00E03A84" w:rsidRPr="007966E2" w:rsidRDefault="00E03A84" w:rsidP="008A383F">
            <w:pPr>
              <w:autoSpaceDE w:val="0"/>
              <w:autoSpaceDN w:val="0"/>
              <w:adjustRightInd w:val="0"/>
              <w:spacing w:before="120" w:after="120"/>
              <w:jc w:val="both"/>
              <w:rPr>
                <w:rFonts w:ascii="Arial" w:hAnsi="Arial" w:cs="Arial"/>
                <w:color w:val="000000" w:themeColor="text1"/>
                <w:sz w:val="20"/>
                <w:szCs w:val="20"/>
                <w:lang w:val="en-US"/>
              </w:rPr>
            </w:pPr>
            <w:r w:rsidRPr="007966E2">
              <w:rPr>
                <w:rFonts w:ascii="Arial" w:hAnsi="Arial" w:cs="Arial"/>
                <w:b/>
                <w:bCs/>
                <w:color w:val="000000" w:themeColor="text1"/>
                <w:sz w:val="20"/>
                <w:szCs w:val="20"/>
                <w:lang w:val="en-US"/>
              </w:rPr>
              <w:t xml:space="preserve">Extension </w:t>
            </w:r>
            <w:r w:rsidR="00691751" w:rsidRPr="007966E2">
              <w:rPr>
                <w:rFonts w:ascii="Arial" w:hAnsi="Arial" w:cs="Arial"/>
                <w:b/>
                <w:bCs/>
                <w:color w:val="000000" w:themeColor="text1"/>
                <w:sz w:val="20"/>
                <w:szCs w:val="20"/>
                <w:lang w:val="en-US"/>
              </w:rPr>
              <w:t>a</w:t>
            </w:r>
            <w:r w:rsidRPr="007966E2">
              <w:rPr>
                <w:rFonts w:ascii="Arial" w:hAnsi="Arial" w:cs="Arial"/>
                <w:b/>
                <w:bCs/>
                <w:color w:val="000000" w:themeColor="text1"/>
                <w:sz w:val="20"/>
                <w:szCs w:val="20"/>
                <w:lang w:val="en-US"/>
              </w:rPr>
              <w:t>ctivity:</w:t>
            </w:r>
            <w:r w:rsidR="006545E4">
              <w:rPr>
                <w:rFonts w:ascii="Arial" w:hAnsi="Arial" w:cs="Arial"/>
                <w:color w:val="000000" w:themeColor="text1"/>
                <w:sz w:val="20"/>
                <w:szCs w:val="20"/>
                <w:lang w:val="en-US"/>
              </w:rPr>
              <w:t xml:space="preserve"> </w:t>
            </w:r>
            <w:r w:rsidR="008A383F">
              <w:rPr>
                <w:rFonts w:ascii="Arial" w:hAnsi="Arial" w:cs="Arial"/>
                <w:color w:val="000000" w:themeColor="text1"/>
                <w:sz w:val="20"/>
                <w:szCs w:val="20"/>
                <w:lang w:val="en-US"/>
              </w:rPr>
              <w:t>l</w:t>
            </w:r>
            <w:r w:rsidR="00804185" w:rsidRPr="007966E2">
              <w:rPr>
                <w:rFonts w:ascii="Arial" w:hAnsi="Arial" w:cs="Arial"/>
                <w:color w:val="000000" w:themeColor="text1"/>
                <w:sz w:val="20"/>
                <w:szCs w:val="20"/>
                <w:lang w:val="en-US"/>
              </w:rPr>
              <w:t>earners</w:t>
            </w:r>
            <w:r w:rsidRPr="007966E2">
              <w:rPr>
                <w:rFonts w:ascii="Arial" w:hAnsi="Arial" w:cs="Arial"/>
                <w:color w:val="000000" w:themeColor="text1"/>
                <w:sz w:val="20"/>
                <w:szCs w:val="20"/>
                <w:lang w:val="en-US"/>
              </w:rPr>
              <w:t xml:space="preserve"> consider the different types of non-adherence and generate as many as possible in class. Consider the implications/consequences/costs (for all stakeholders) of non-adherence and see if they can find any other types of problems caused.</w:t>
            </w:r>
          </w:p>
          <w:p w14:paraId="2B3C0BD0" w14:textId="5CDCD268" w:rsidR="00E03A84" w:rsidRPr="007966E2" w:rsidRDefault="00E03A84" w:rsidP="008A383F">
            <w:pPr>
              <w:autoSpaceDE w:val="0"/>
              <w:autoSpaceDN w:val="0"/>
              <w:adjustRightInd w:val="0"/>
              <w:spacing w:before="120" w:after="120"/>
              <w:jc w:val="both"/>
              <w:rPr>
                <w:rFonts w:ascii="Arial" w:hAnsi="Arial" w:cs="Arial"/>
                <w:color w:val="000000" w:themeColor="text1"/>
                <w:sz w:val="20"/>
                <w:szCs w:val="20"/>
                <w:lang w:val="en-US"/>
              </w:rPr>
            </w:pPr>
            <w:r w:rsidRPr="007966E2">
              <w:rPr>
                <w:rFonts w:ascii="Arial" w:hAnsi="Arial" w:cs="Arial"/>
                <w:color w:val="000000" w:themeColor="text1"/>
                <w:sz w:val="20"/>
                <w:szCs w:val="20"/>
                <w:lang w:val="en-US"/>
              </w:rPr>
              <w:t>List types, problems and reasons generated so far for future reference as a table in their notes or for display in the classroom.</w:t>
            </w:r>
            <w:r w:rsidR="00EA389A">
              <w:rPr>
                <w:rFonts w:ascii="Arial" w:hAnsi="Arial" w:cs="Arial"/>
                <w:color w:val="000000" w:themeColor="text1"/>
                <w:sz w:val="20"/>
                <w:szCs w:val="20"/>
                <w:lang w:val="en-US"/>
              </w:rPr>
              <w:t xml:space="preserve"> </w:t>
            </w:r>
            <w:r w:rsidR="00EA389A" w:rsidRPr="007966E2">
              <w:rPr>
                <w:rFonts w:ascii="Arial" w:hAnsi="Arial" w:cs="Arial"/>
                <w:b/>
                <w:color w:val="000000" w:themeColor="text1"/>
                <w:sz w:val="20"/>
                <w:szCs w:val="20"/>
                <w:lang w:val="en-US"/>
              </w:rPr>
              <w:t>(I)</w:t>
            </w:r>
          </w:p>
          <w:p w14:paraId="7E4F72C2" w14:textId="52CEE8E7" w:rsidR="00E03A84" w:rsidRPr="007966E2" w:rsidRDefault="00E03A84" w:rsidP="008A383F">
            <w:pPr>
              <w:autoSpaceDE w:val="0"/>
              <w:autoSpaceDN w:val="0"/>
              <w:adjustRightInd w:val="0"/>
              <w:spacing w:before="120" w:after="120"/>
              <w:rPr>
                <w:rFonts w:ascii="Arial" w:hAnsi="Arial" w:cs="Arial"/>
                <w:color w:val="000000" w:themeColor="text1"/>
                <w:sz w:val="20"/>
                <w:szCs w:val="20"/>
                <w:lang w:val="en-US"/>
              </w:rPr>
            </w:pPr>
            <w:r w:rsidRPr="007966E2">
              <w:rPr>
                <w:rFonts w:ascii="Arial" w:hAnsi="Arial" w:cs="Arial"/>
                <w:color w:val="000000" w:themeColor="text1"/>
                <w:sz w:val="20"/>
                <w:szCs w:val="20"/>
                <w:lang w:val="en-US"/>
              </w:rPr>
              <w:t xml:space="preserve">Revisit the reasons for non-adherence and learners identify any ‘rational’ reasons they can see and highlight. Share research on rational non-adherence, e.g. </w:t>
            </w:r>
            <w:r w:rsidRPr="007966E2">
              <w:rPr>
                <w:rFonts w:ascii="Arial" w:hAnsi="Arial" w:cs="Arial"/>
                <w:color w:val="000000"/>
                <w:sz w:val="20"/>
                <w:szCs w:val="20"/>
                <w:lang w:val="en-US"/>
              </w:rPr>
              <w:t xml:space="preserve">Laba et al (2012) </w:t>
            </w:r>
            <w:r w:rsidRPr="007966E2">
              <w:rPr>
                <w:rFonts w:ascii="Arial" w:hAnsi="Arial" w:cs="Arial"/>
                <w:color w:val="000000" w:themeColor="text1"/>
                <w:sz w:val="20"/>
                <w:szCs w:val="20"/>
                <w:lang w:val="en-US"/>
              </w:rPr>
              <w:t>at</w:t>
            </w:r>
            <w:r w:rsidR="00D23026">
              <w:rPr>
                <w:rFonts w:ascii="Arial" w:hAnsi="Arial" w:cs="Arial"/>
                <w:color w:val="000000" w:themeColor="text1"/>
                <w:sz w:val="20"/>
                <w:szCs w:val="20"/>
                <w:lang w:val="en-US"/>
              </w:rPr>
              <w:t>:</w:t>
            </w:r>
            <w:r w:rsidRPr="007966E2">
              <w:rPr>
                <w:rFonts w:ascii="Arial" w:hAnsi="Arial" w:cs="Arial"/>
                <w:color w:val="000000" w:themeColor="text1"/>
                <w:sz w:val="20"/>
                <w:szCs w:val="20"/>
                <w:lang w:val="en-US"/>
              </w:rPr>
              <w:t xml:space="preserve"> </w:t>
            </w:r>
            <w:hyperlink r:id="rId422" w:history="1">
              <w:r w:rsidRPr="008A383F">
                <w:rPr>
                  <w:rFonts w:ascii="Arial" w:hAnsi="Arial" w:cs="Arial"/>
                  <w:color w:val="4B4B4B"/>
                  <w:sz w:val="20"/>
                  <w:szCs w:val="20"/>
                  <w:u w:val="single"/>
                  <w:lang w:val="en-US"/>
                </w:rPr>
                <w:t>https://bmcprimcare.biomedcentral.com/articles/10.1186/1471-2296-13-61%20</w:t>
              </w:r>
            </w:hyperlink>
            <w:r w:rsidRPr="007966E2">
              <w:rPr>
                <w:rFonts w:ascii="Arial" w:hAnsi="Arial" w:cs="Arial"/>
                <w:color w:val="000000" w:themeColor="text1"/>
                <w:sz w:val="20"/>
                <w:szCs w:val="20"/>
                <w:lang w:val="en-US"/>
              </w:rPr>
              <w:t xml:space="preserve"> or </w:t>
            </w:r>
            <w:hyperlink r:id="rId423" w:history="1">
              <w:r w:rsidRPr="008A383F">
                <w:rPr>
                  <w:rFonts w:ascii="Arial" w:hAnsi="Arial" w:cs="Arial"/>
                  <w:color w:val="4B4B4B"/>
                  <w:sz w:val="20"/>
                  <w:szCs w:val="20"/>
                  <w:u w:val="single"/>
                  <w:lang w:val="en-US"/>
                </w:rPr>
                <w:t>www.researchgate.net/publication/227707133_Understanding_rational_non-adherence_to_medications_A_discrete_choice_experiment_in_a_community_sample_in_Australia</w:t>
              </w:r>
              <w:r w:rsidR="00F4429B" w:rsidRPr="008A383F">
                <w:rPr>
                  <w:rFonts w:ascii="Arial" w:hAnsi="Arial" w:cs="Arial"/>
                  <w:color w:val="4B4B4B"/>
                  <w:sz w:val="20"/>
                  <w:szCs w:val="20"/>
                  <w:u w:val="single"/>
                  <w:lang w:val="en-US"/>
                </w:rPr>
                <w:t>...</w:t>
              </w:r>
            </w:hyperlink>
          </w:p>
          <w:p w14:paraId="19F66D57" w14:textId="30D512A6" w:rsidR="00E03A84" w:rsidRPr="007966E2" w:rsidRDefault="00797F28" w:rsidP="008A383F">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7966E2">
              <w:rPr>
                <w:rFonts w:ascii="Arial" w:hAnsi="Arial" w:cs="Arial"/>
                <w:color w:val="000000" w:themeColor="text1"/>
                <w:sz w:val="20"/>
                <w:szCs w:val="20"/>
                <w:lang w:val="en-US"/>
              </w:rPr>
              <w:t xml:space="preserve">earners find the </w:t>
            </w:r>
            <w:r w:rsidR="002B2469">
              <w:rPr>
                <w:rFonts w:ascii="Arial" w:hAnsi="Arial" w:cs="Arial"/>
                <w:color w:val="000000" w:themeColor="text1"/>
                <w:sz w:val="20"/>
                <w:szCs w:val="20"/>
                <w:lang w:val="en-US"/>
              </w:rPr>
              <w:t>eight</w:t>
            </w:r>
            <w:r w:rsidR="00E03A84" w:rsidRPr="007966E2">
              <w:rPr>
                <w:rFonts w:ascii="Arial" w:hAnsi="Arial" w:cs="Arial"/>
                <w:color w:val="000000" w:themeColor="text1"/>
                <w:sz w:val="20"/>
                <w:szCs w:val="20"/>
                <w:lang w:val="en-US"/>
              </w:rPr>
              <w:t xml:space="preserve"> rational factors identified by the researchers in their study. </w:t>
            </w:r>
            <w:r w:rsidR="00804185" w:rsidRPr="007966E2">
              <w:rPr>
                <w:rFonts w:ascii="Arial" w:hAnsi="Arial" w:cs="Arial"/>
                <w:color w:val="000000" w:themeColor="text1"/>
                <w:sz w:val="20"/>
                <w:szCs w:val="20"/>
                <w:lang w:val="en-US"/>
              </w:rPr>
              <w:t>C</w:t>
            </w:r>
            <w:r w:rsidR="00E03A84" w:rsidRPr="007966E2">
              <w:rPr>
                <w:rFonts w:ascii="Arial" w:hAnsi="Arial" w:cs="Arial"/>
                <w:color w:val="000000" w:themeColor="text1"/>
                <w:sz w:val="20"/>
                <w:szCs w:val="20"/>
                <w:lang w:val="en-US"/>
              </w:rPr>
              <w:t xml:space="preserve">apture the important components into their notes, namely, the aim, sample, method, data collection tools, results and conclusions. Identify any major evaluative issues while doing so and share </w:t>
            </w:r>
            <w:r w:rsidR="00804185" w:rsidRPr="007966E2">
              <w:rPr>
                <w:rFonts w:ascii="Arial" w:hAnsi="Arial" w:cs="Arial"/>
                <w:color w:val="000000" w:themeColor="text1"/>
                <w:sz w:val="20"/>
                <w:szCs w:val="20"/>
                <w:lang w:val="en-US"/>
              </w:rPr>
              <w:t>with</w:t>
            </w:r>
            <w:r w:rsidR="00E03A84" w:rsidRPr="007966E2">
              <w:rPr>
                <w:rFonts w:ascii="Arial" w:hAnsi="Arial" w:cs="Arial"/>
                <w:color w:val="000000" w:themeColor="text1"/>
                <w:sz w:val="20"/>
                <w:szCs w:val="20"/>
                <w:lang w:val="en-US"/>
              </w:rPr>
              <w:t xml:space="preserve"> the class.</w:t>
            </w:r>
          </w:p>
          <w:p w14:paraId="6A5ACA90" w14:textId="57C879C4" w:rsidR="00E03A84" w:rsidRPr="007966E2" w:rsidRDefault="00E03A84" w:rsidP="008A383F">
            <w:pPr>
              <w:autoSpaceDE w:val="0"/>
              <w:autoSpaceDN w:val="0"/>
              <w:adjustRightInd w:val="0"/>
              <w:spacing w:before="120" w:after="120"/>
              <w:rPr>
                <w:rFonts w:ascii="Arial" w:hAnsi="Arial" w:cs="Arial"/>
                <w:color w:val="000000" w:themeColor="text1"/>
                <w:sz w:val="20"/>
                <w:szCs w:val="20"/>
                <w:lang w:val="en-US"/>
              </w:rPr>
            </w:pPr>
            <w:r w:rsidRPr="007966E2">
              <w:rPr>
                <w:rFonts w:ascii="Arial" w:hAnsi="Arial" w:cs="Arial"/>
                <w:color w:val="000000" w:themeColor="text1"/>
                <w:sz w:val="20"/>
                <w:szCs w:val="20"/>
                <w:lang w:val="en-US"/>
              </w:rPr>
              <w:t xml:space="preserve">Refer learners back to their diagrams of the Health Belief Model and go through each factor from the Laba et al (2012) </w:t>
            </w:r>
            <w:r w:rsidR="00F953F6">
              <w:rPr>
                <w:rFonts w:ascii="Arial" w:hAnsi="Arial" w:cs="Arial"/>
                <w:color w:val="000000" w:themeColor="text1"/>
                <w:sz w:val="20"/>
                <w:szCs w:val="20"/>
                <w:lang w:val="en-US"/>
              </w:rPr>
              <w:t xml:space="preserve">study </w:t>
            </w:r>
            <w:r w:rsidRPr="007966E2">
              <w:rPr>
                <w:rFonts w:ascii="Arial" w:hAnsi="Arial" w:cs="Arial"/>
                <w:color w:val="000000" w:themeColor="text1"/>
                <w:sz w:val="20"/>
                <w:szCs w:val="20"/>
                <w:lang w:val="en-US"/>
              </w:rPr>
              <w:t xml:space="preserve">and </w:t>
            </w:r>
            <w:r w:rsidR="00F953F6">
              <w:rPr>
                <w:rFonts w:ascii="Arial" w:hAnsi="Arial" w:cs="Arial"/>
                <w:color w:val="000000" w:themeColor="text1"/>
                <w:sz w:val="20"/>
                <w:szCs w:val="20"/>
                <w:lang w:val="en-US"/>
              </w:rPr>
              <w:t xml:space="preserve">discuss </w:t>
            </w:r>
            <w:r w:rsidRPr="007966E2">
              <w:rPr>
                <w:rFonts w:ascii="Arial" w:hAnsi="Arial" w:cs="Arial"/>
                <w:color w:val="000000" w:themeColor="text1"/>
                <w:sz w:val="20"/>
                <w:szCs w:val="20"/>
                <w:lang w:val="en-US"/>
              </w:rPr>
              <w:t>how the model explains the decision making.</w:t>
            </w:r>
          </w:p>
          <w:p w14:paraId="577D52D7" w14:textId="122213FD" w:rsidR="00E03A84" w:rsidRDefault="00E03A84" w:rsidP="008A383F">
            <w:pPr>
              <w:autoSpaceDE w:val="0"/>
              <w:autoSpaceDN w:val="0"/>
              <w:adjustRightInd w:val="0"/>
              <w:spacing w:before="120" w:after="120"/>
              <w:rPr>
                <w:rFonts w:ascii="Arial" w:hAnsi="Arial" w:cs="Arial"/>
                <w:color w:val="000000" w:themeColor="text1"/>
                <w:sz w:val="20"/>
                <w:szCs w:val="20"/>
                <w:lang w:val="en-US"/>
              </w:rPr>
            </w:pPr>
            <w:r w:rsidRPr="00E03A84">
              <w:rPr>
                <w:rFonts w:ascii="Arial" w:hAnsi="Arial" w:cs="Arial"/>
                <w:color w:val="000000" w:themeColor="text1"/>
                <w:sz w:val="20"/>
                <w:szCs w:val="20"/>
                <w:lang w:val="en-US"/>
              </w:rPr>
              <w:t>Consider any aspect so far not covered that may impact on decisions regarding adherence and supplement information and understanding</w:t>
            </w:r>
            <w:r w:rsidR="00804185">
              <w:rPr>
                <w:rFonts w:ascii="Arial" w:hAnsi="Arial" w:cs="Arial"/>
                <w:color w:val="000000" w:themeColor="text1"/>
                <w:sz w:val="20"/>
                <w:szCs w:val="20"/>
                <w:lang w:val="en-US"/>
              </w:rPr>
              <w:t xml:space="preserve"> with </w:t>
            </w:r>
            <w:r w:rsidRPr="00E03A84">
              <w:rPr>
                <w:rFonts w:ascii="Arial" w:hAnsi="Arial" w:cs="Arial"/>
                <w:color w:val="000000" w:themeColor="text1"/>
                <w:sz w:val="20"/>
                <w:szCs w:val="20"/>
                <w:lang w:val="en-US"/>
              </w:rPr>
              <w:t xml:space="preserve">examples </w:t>
            </w:r>
            <w:r w:rsidR="00804185">
              <w:rPr>
                <w:rFonts w:ascii="Arial" w:hAnsi="Arial" w:cs="Arial"/>
                <w:color w:val="000000" w:themeColor="text1"/>
                <w:sz w:val="20"/>
                <w:szCs w:val="20"/>
                <w:lang w:val="en-US"/>
              </w:rPr>
              <w:t>if needed</w:t>
            </w:r>
            <w:r w:rsidRPr="00E03A84">
              <w:rPr>
                <w:rFonts w:ascii="Arial" w:hAnsi="Arial" w:cs="Arial"/>
                <w:color w:val="000000" w:themeColor="text1"/>
                <w:sz w:val="20"/>
                <w:szCs w:val="20"/>
                <w:lang w:val="en-US"/>
              </w:rPr>
              <w:t>. Identify challenges in the model to adherence.</w:t>
            </w:r>
          </w:p>
          <w:p w14:paraId="4774CD31" w14:textId="66C9D84B" w:rsidR="00E03A84" w:rsidRPr="006545E4" w:rsidRDefault="00E03A84" w:rsidP="008A383F">
            <w:pPr>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recall which episodes in th</w:t>
            </w:r>
            <w:r w:rsidRPr="006545E4">
              <w:rPr>
                <w:rFonts w:ascii="Arial" w:hAnsi="Arial" w:cs="Arial"/>
                <w:color w:val="000000" w:themeColor="text1"/>
                <w:sz w:val="20"/>
                <w:szCs w:val="20"/>
                <w:lang w:val="en-US"/>
              </w:rPr>
              <w:t>is</w:t>
            </w:r>
            <w:r w:rsidRPr="006545E4">
              <w:rPr>
                <w:rFonts w:ascii="Arial" w:hAnsi="Arial" w:cs="Arial"/>
                <w:color w:val="000000" w:themeColor="text1"/>
                <w:sz w:val="20"/>
                <w:szCs w:val="20"/>
              </w:rPr>
              <w:t xml:space="preserve"> </w:t>
            </w:r>
            <w:r w:rsidRPr="006545E4">
              <w:rPr>
                <w:rFonts w:ascii="Arial" w:hAnsi="Arial" w:cs="Arial"/>
                <w:sz w:val="20"/>
                <w:szCs w:val="20"/>
                <w:lang w:val="en-US"/>
              </w:rPr>
              <w:t>video at</w:t>
            </w:r>
            <w:r w:rsidR="00D23026">
              <w:rPr>
                <w:rFonts w:ascii="Arial" w:hAnsi="Arial" w:cs="Arial"/>
                <w:sz w:val="20"/>
                <w:szCs w:val="20"/>
                <w:lang w:val="en-US"/>
              </w:rPr>
              <w:t>:</w:t>
            </w:r>
            <w:r w:rsidRPr="006545E4">
              <w:rPr>
                <w:rFonts w:ascii="Arial" w:hAnsi="Arial" w:cs="Arial"/>
                <w:sz w:val="20"/>
                <w:szCs w:val="20"/>
                <w:lang w:val="en-US"/>
              </w:rPr>
              <w:t xml:space="preserve"> </w:t>
            </w:r>
            <w:hyperlink r:id="rId424" w:history="1">
              <w:r w:rsidRPr="00591D3F">
                <w:rPr>
                  <w:rFonts w:ascii="Arial" w:hAnsi="Arial" w:cs="Arial"/>
                  <w:color w:val="4B4B4B"/>
                  <w:sz w:val="20"/>
                  <w:szCs w:val="20"/>
                  <w:u w:val="single"/>
                  <w:lang w:val="en-US"/>
                </w:rPr>
                <w:t>www.youtube.com/watch?v=OnSK4KfCdSk</w:t>
              </w:r>
            </w:hyperlink>
            <w:r w:rsidRPr="006545E4">
              <w:rPr>
                <w:rFonts w:ascii="Arial" w:hAnsi="Arial" w:cs="Arial"/>
                <w:sz w:val="20"/>
                <w:szCs w:val="20"/>
                <w:lang w:val="en-US"/>
              </w:rPr>
              <w:t xml:space="preserve"> </w:t>
            </w:r>
            <w:r w:rsidRPr="006545E4">
              <w:rPr>
                <w:rFonts w:ascii="Arial" w:hAnsi="Arial" w:cs="Arial"/>
                <w:color w:val="000000" w:themeColor="text1"/>
                <w:sz w:val="20"/>
                <w:szCs w:val="20"/>
              </w:rPr>
              <w:t>might have encouraged higher degrees of adherence (watch the clip again if necessary) and list strategies medical practitioners can use to generate compliance, (application to everyday life</w:t>
            </w:r>
            <w:r w:rsidRPr="006545E4">
              <w:rPr>
                <w:rFonts w:ascii="Arial" w:hAnsi="Arial" w:cs="Arial"/>
                <w:color w:val="000000" w:themeColor="text1"/>
                <w:sz w:val="20"/>
                <w:szCs w:val="20"/>
                <w:lang w:val="en-US"/>
              </w:rPr>
              <w:t>).</w:t>
            </w:r>
          </w:p>
          <w:p w14:paraId="66F0A89D" w14:textId="2285CD25" w:rsidR="00E03A84" w:rsidRPr="006545E4" w:rsidRDefault="00E03A84" w:rsidP="002B2469">
            <w:pPr>
              <w:rPr>
                <w:rFonts w:ascii="Arial" w:hAnsi="Arial" w:cs="Arial"/>
                <w:color w:val="000000" w:themeColor="text1"/>
                <w:sz w:val="20"/>
                <w:szCs w:val="20"/>
                <w:lang w:val="en-US"/>
              </w:rPr>
            </w:pPr>
            <w:r w:rsidRPr="006545E4">
              <w:rPr>
                <w:rFonts w:ascii="Arial" w:hAnsi="Arial" w:cs="Arial"/>
                <w:b/>
                <w:bCs/>
                <w:color w:val="000000" w:themeColor="text1"/>
                <w:sz w:val="20"/>
                <w:szCs w:val="20"/>
                <w:lang w:val="en-US"/>
              </w:rPr>
              <w:t xml:space="preserve">Extension </w:t>
            </w:r>
            <w:r w:rsidR="00E47F05"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591D3F">
              <w:rPr>
                <w:rFonts w:ascii="Arial" w:hAnsi="Arial" w:cs="Arial"/>
                <w:color w:val="000000" w:themeColor="text1"/>
                <w:sz w:val="20"/>
                <w:szCs w:val="20"/>
                <w:lang w:val="en-US"/>
              </w:rPr>
              <w:t>d</w:t>
            </w:r>
            <w:r w:rsidRPr="006545E4">
              <w:rPr>
                <w:rFonts w:ascii="Arial" w:hAnsi="Arial" w:cs="Arial"/>
                <w:color w:val="000000" w:themeColor="text1"/>
                <w:sz w:val="20"/>
                <w:szCs w:val="20"/>
                <w:lang w:val="en-US"/>
              </w:rPr>
              <w:t xml:space="preserve">ivide the class into groups and ask one </w:t>
            </w:r>
            <w:r w:rsidR="00591D3F">
              <w:rPr>
                <w:rFonts w:ascii="Arial" w:hAnsi="Arial" w:cs="Arial"/>
                <w:color w:val="000000" w:themeColor="text1"/>
                <w:sz w:val="20"/>
                <w:szCs w:val="20"/>
                <w:lang w:val="en-US"/>
              </w:rPr>
              <w:t>learner</w:t>
            </w:r>
            <w:r w:rsidRPr="006545E4">
              <w:rPr>
                <w:rFonts w:ascii="Arial" w:hAnsi="Arial" w:cs="Arial"/>
                <w:color w:val="000000" w:themeColor="text1"/>
                <w:sz w:val="20"/>
                <w:szCs w:val="20"/>
                <w:lang w:val="en-US"/>
              </w:rPr>
              <w:t xml:space="preserve"> in each (differentiate as appropriate) to consider the research covered in relation to individual </w:t>
            </w:r>
            <w:r w:rsidRPr="006545E4">
              <w:rPr>
                <w:rFonts w:ascii="Arial" w:hAnsi="Arial" w:cs="Arial"/>
                <w:color w:val="000000" w:themeColor="text1"/>
                <w:sz w:val="20"/>
                <w:szCs w:val="20"/>
              </w:rPr>
              <w:t>and situational explanations</w:t>
            </w:r>
            <w:r w:rsidRPr="006545E4">
              <w:rPr>
                <w:rFonts w:ascii="Arial" w:hAnsi="Arial" w:cs="Arial"/>
                <w:color w:val="000000" w:themeColor="text1"/>
                <w:sz w:val="20"/>
                <w:szCs w:val="20"/>
                <w:lang w:val="en-US"/>
              </w:rPr>
              <w:t>;</w:t>
            </w:r>
            <w:r w:rsidRPr="006545E4">
              <w:rPr>
                <w:rFonts w:ascii="Arial" w:hAnsi="Arial" w:cs="Arial"/>
                <w:color w:val="000000" w:themeColor="text1"/>
                <w:sz w:val="20"/>
                <w:szCs w:val="20"/>
              </w:rPr>
              <w:t xml:space="preserve"> reductionism versus holism</w:t>
            </w:r>
            <w:r w:rsidRPr="006545E4">
              <w:rPr>
                <w:rFonts w:ascii="Arial" w:hAnsi="Arial" w:cs="Arial"/>
                <w:color w:val="000000" w:themeColor="text1"/>
                <w:sz w:val="20"/>
                <w:szCs w:val="20"/>
                <w:lang w:val="en-US"/>
              </w:rPr>
              <w:t>;</w:t>
            </w:r>
            <w:r w:rsidRPr="006545E4">
              <w:rPr>
                <w:rFonts w:ascii="Arial" w:hAnsi="Arial" w:cs="Arial"/>
                <w:color w:val="000000" w:themeColor="text1"/>
                <w:sz w:val="20"/>
                <w:szCs w:val="20"/>
              </w:rPr>
              <w:t xml:space="preserve"> idiographic versus nomothetic</w:t>
            </w:r>
            <w:r w:rsidRPr="006545E4">
              <w:rPr>
                <w:rFonts w:ascii="Arial" w:hAnsi="Arial" w:cs="Arial"/>
                <w:color w:val="000000" w:themeColor="text1"/>
                <w:sz w:val="20"/>
                <w:szCs w:val="20"/>
                <w:lang w:val="en-US"/>
              </w:rPr>
              <w:t xml:space="preserve"> and</w:t>
            </w:r>
            <w:r w:rsidRPr="006545E4">
              <w:rPr>
                <w:rFonts w:ascii="Arial" w:hAnsi="Arial" w:cs="Arial"/>
                <w:color w:val="000000" w:themeColor="text1"/>
                <w:sz w:val="20"/>
                <w:szCs w:val="20"/>
              </w:rPr>
              <w:t xml:space="preserve"> generalisations from findings</w:t>
            </w:r>
            <w:r w:rsidRPr="006545E4">
              <w:rPr>
                <w:rFonts w:ascii="Arial" w:hAnsi="Arial" w:cs="Arial"/>
                <w:color w:val="000000" w:themeColor="text1"/>
                <w:sz w:val="20"/>
                <w:szCs w:val="20"/>
                <w:lang w:val="en-US"/>
              </w:rPr>
              <w:t xml:space="preserve"> respectively</w:t>
            </w:r>
            <w:r w:rsidR="00F953F6">
              <w:rPr>
                <w:rFonts w:ascii="Arial" w:hAnsi="Arial" w:cs="Arial"/>
                <w:color w:val="000000" w:themeColor="text1"/>
                <w:sz w:val="20"/>
                <w:szCs w:val="20"/>
                <w:lang w:val="en-US"/>
              </w:rPr>
              <w:t xml:space="preserve"> and share as appropriate.</w:t>
            </w:r>
          </w:p>
          <w:p w14:paraId="5E9CF348" w14:textId="01E0D2E9" w:rsidR="00E03A84" w:rsidRDefault="00E47F05" w:rsidP="00D23026">
            <w:pPr>
              <w:spacing w:after="120"/>
              <w:rPr>
                <w:rFonts w:ascii="Arial" w:hAnsi="Arial" w:cs="Arial"/>
                <w:b/>
                <w:bCs/>
                <w:color w:val="000000" w:themeColor="text1"/>
                <w:sz w:val="20"/>
                <w:szCs w:val="20"/>
                <w:lang w:val="en-US"/>
              </w:rPr>
            </w:pPr>
            <w:r w:rsidRPr="006545E4">
              <w:rPr>
                <w:rFonts w:ascii="Arial" w:hAnsi="Arial" w:cs="Arial"/>
                <w:color w:val="000000" w:themeColor="text1"/>
                <w:sz w:val="20"/>
                <w:szCs w:val="20"/>
                <w:lang w:val="en-US"/>
              </w:rPr>
              <w:lastRenderedPageBreak/>
              <w:t>Groups</w:t>
            </w:r>
            <w:r w:rsidR="00E03A84" w:rsidRPr="006545E4">
              <w:rPr>
                <w:rFonts w:ascii="Arial" w:hAnsi="Arial" w:cs="Arial"/>
                <w:color w:val="000000" w:themeColor="text1"/>
                <w:sz w:val="20"/>
                <w:szCs w:val="20"/>
                <w:lang w:val="en-US"/>
              </w:rPr>
              <w:t xml:space="preserve"> create an examination question based on the types of questions in the sample or past papers on all the evaluative issues covered and share into a class ‘question bank’ f</w:t>
            </w:r>
            <w:r w:rsidR="00E03A84" w:rsidRPr="006545E4">
              <w:rPr>
                <w:rFonts w:ascii="Arial" w:hAnsi="Arial" w:cs="Arial"/>
                <w:color w:val="000000" w:themeColor="text1"/>
                <w:sz w:val="20"/>
                <w:szCs w:val="20"/>
              </w:rPr>
              <w:t>or use late</w:t>
            </w:r>
            <w:r w:rsidRPr="006545E4">
              <w:rPr>
                <w:rFonts w:ascii="Arial" w:hAnsi="Arial" w:cs="Arial"/>
                <w:color w:val="000000" w:themeColor="text1"/>
                <w:sz w:val="20"/>
                <w:szCs w:val="20"/>
              </w:rPr>
              <w:t>r</w:t>
            </w:r>
            <w:r w:rsidR="00E03A84" w:rsidRPr="006545E4">
              <w:rPr>
                <w:rFonts w:ascii="Arial" w:hAnsi="Arial" w:cs="Arial"/>
                <w:color w:val="000000" w:themeColor="text1"/>
                <w:sz w:val="20"/>
                <w:szCs w:val="20"/>
              </w:rPr>
              <w:t>.</w:t>
            </w:r>
            <w:r w:rsidR="00797F28" w:rsidRPr="006545E4">
              <w:rPr>
                <w:rFonts w:ascii="Arial" w:hAnsi="Arial" w:cs="Arial"/>
                <w:b/>
                <w:bCs/>
                <w:color w:val="000000" w:themeColor="text1"/>
                <w:sz w:val="20"/>
                <w:szCs w:val="20"/>
                <w:lang w:val="en-US"/>
              </w:rPr>
              <w:t xml:space="preserve"> (I</w:t>
            </w:r>
            <w:r w:rsidR="00EA389A">
              <w:rPr>
                <w:rFonts w:ascii="Arial" w:hAnsi="Arial" w:cs="Arial"/>
                <w:b/>
                <w:bCs/>
                <w:color w:val="000000" w:themeColor="text1"/>
                <w:sz w:val="20"/>
                <w:szCs w:val="20"/>
                <w:lang w:val="en-US"/>
              </w:rPr>
              <w:t>/</w:t>
            </w:r>
            <w:r w:rsidR="00797F28" w:rsidRPr="006545E4">
              <w:rPr>
                <w:rFonts w:ascii="Arial" w:hAnsi="Arial" w:cs="Arial"/>
                <w:b/>
                <w:bCs/>
                <w:color w:val="000000" w:themeColor="text1"/>
                <w:sz w:val="20"/>
                <w:szCs w:val="20"/>
                <w:lang w:val="en-US"/>
              </w:rPr>
              <w:t>F)</w:t>
            </w:r>
          </w:p>
          <w:p w14:paraId="39818ABE" w14:textId="73CF7403" w:rsidR="00CF18B2" w:rsidRPr="00E03A84" w:rsidRDefault="005F605A" w:rsidP="00591D3F">
            <w:pPr>
              <w:spacing w:before="120"/>
              <w:rPr>
                <w:rFonts w:ascii="Arial" w:hAnsi="Arial" w:cs="Arial"/>
                <w:color w:val="000000" w:themeColor="text1"/>
                <w:sz w:val="20"/>
                <w:szCs w:val="20"/>
                <w:lang w:val="en-US"/>
              </w:rPr>
            </w:pPr>
            <w:r>
              <w:rPr>
                <w:rFonts w:ascii="Arial" w:hAnsi="Arial" w:cs="Arial"/>
                <w:b/>
                <w:bCs/>
                <w:color w:val="202124"/>
                <w:sz w:val="20"/>
                <w:szCs w:val="20"/>
                <w:shd w:val="clear" w:color="auto" w:fill="FFFFFF"/>
                <w:lang w:val="en-US"/>
              </w:rPr>
              <w:t>SDG 3</w:t>
            </w:r>
          </w:p>
        </w:tc>
      </w:tr>
      <w:tr w:rsidR="00E03A84" w:rsidRPr="00E03A84" w14:paraId="4098AE5F"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1FFCAE18" w14:textId="1B678C91" w:rsidR="00E03A84" w:rsidRPr="00A01A92" w:rsidRDefault="00E03A84" w:rsidP="00063544">
            <w:pPr>
              <w:rPr>
                <w:rFonts w:ascii="Arial" w:hAnsi="Arial" w:cs="Arial"/>
                <w:color w:val="000000" w:themeColor="text1"/>
                <w:sz w:val="20"/>
                <w:szCs w:val="20"/>
              </w:rPr>
            </w:pPr>
            <w:r w:rsidRPr="00A01A92">
              <w:rPr>
                <w:rFonts w:ascii="Arial" w:hAnsi="Arial" w:cs="Arial"/>
                <w:color w:val="000000" w:themeColor="text1"/>
                <w:sz w:val="20"/>
                <w:szCs w:val="20"/>
              </w:rPr>
              <w:lastRenderedPageBreak/>
              <w:t>3.2 Adherence to medical advice</w:t>
            </w:r>
          </w:p>
          <w:p w14:paraId="38AAC0B2" w14:textId="028E57B9" w:rsidR="004F18F3" w:rsidRPr="00591D3F" w:rsidRDefault="00E03A84" w:rsidP="00063544">
            <w:pPr>
              <w:spacing w:before="120"/>
              <w:rPr>
                <w:rFonts w:ascii="Arial" w:hAnsi="Arial" w:cs="Arial"/>
                <w:b/>
                <w:sz w:val="20"/>
                <w:szCs w:val="20"/>
              </w:rPr>
            </w:pPr>
            <w:r w:rsidRPr="00E03A84">
              <w:rPr>
                <w:rFonts w:ascii="Arial" w:hAnsi="Arial" w:cs="Arial"/>
                <w:color w:val="000000" w:themeColor="text1"/>
                <w:sz w:val="20"/>
                <w:szCs w:val="20"/>
                <w:lang w:val="en-US"/>
              </w:rPr>
              <w:t xml:space="preserve">3.2.2 Measuring </w:t>
            </w:r>
            <w:r w:rsidR="009E4B66">
              <w:rPr>
                <w:rFonts w:ascii="Arial" w:hAnsi="Arial" w:cs="Arial"/>
                <w:color w:val="000000" w:themeColor="text1"/>
                <w:sz w:val="20"/>
                <w:szCs w:val="20"/>
                <w:lang w:val="en-US"/>
              </w:rPr>
              <w:t>non-a</w:t>
            </w:r>
            <w:r w:rsidRPr="00E03A84">
              <w:rPr>
                <w:rFonts w:ascii="Arial" w:hAnsi="Arial" w:cs="Arial"/>
                <w:color w:val="000000" w:themeColor="text1"/>
                <w:sz w:val="20"/>
                <w:szCs w:val="20"/>
                <w:lang w:val="en-US"/>
              </w:rPr>
              <w:t>dherence</w:t>
            </w:r>
          </w:p>
          <w:p w14:paraId="58225FC7" w14:textId="09AF4442" w:rsidR="00797F28" w:rsidRPr="00E03A84" w:rsidRDefault="00797F28" w:rsidP="00063544">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58983906" w14:textId="7C52E49D" w:rsidR="00E03A84" w:rsidRPr="00E03A84" w:rsidRDefault="00797F28" w:rsidP="00063544">
            <w:pPr>
              <w:spacing w:before="120"/>
              <w:rPr>
                <w:rFonts w:ascii="Arial" w:hAnsi="Arial" w:cs="Arial"/>
                <w:i/>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197B44D6" w14:textId="50627681" w:rsidR="00F953F6" w:rsidRDefault="00E03A84" w:rsidP="00063544">
            <w:pPr>
              <w:spacing w:after="120"/>
              <w:rPr>
                <w:rFonts w:ascii="Arial" w:hAnsi="Arial" w:cs="Arial"/>
                <w:color w:val="000000" w:themeColor="text1"/>
                <w:sz w:val="20"/>
                <w:szCs w:val="20"/>
              </w:rPr>
            </w:pPr>
            <w:r w:rsidRPr="00E03A84">
              <w:rPr>
                <w:rFonts w:ascii="Arial" w:hAnsi="Arial" w:cs="Arial"/>
                <w:color w:val="000000" w:themeColor="text1"/>
                <w:sz w:val="20"/>
                <w:szCs w:val="20"/>
              </w:rPr>
              <w:t>Learners can describe and explain various ways you could measure adherence and the problems with each in turn.</w:t>
            </w:r>
          </w:p>
          <w:p w14:paraId="62D075EB" w14:textId="6C6918FD" w:rsidR="00E03A84" w:rsidRPr="00E03A84" w:rsidRDefault="00F953F6" w:rsidP="00063544">
            <w:pPr>
              <w:spacing w:before="120" w:after="120"/>
              <w:rPr>
                <w:rFonts w:ascii="Arial" w:hAnsi="Arial" w:cs="Arial"/>
                <w:color w:val="000000" w:themeColor="text1"/>
                <w:sz w:val="20"/>
                <w:szCs w:val="20"/>
              </w:rPr>
            </w:pPr>
            <w:r w:rsidRPr="00E03A84">
              <w:rPr>
                <w:rFonts w:ascii="Arial" w:hAnsi="Arial" w:cs="Arial"/>
                <w:color w:val="000000" w:themeColor="text1"/>
                <w:sz w:val="20"/>
                <w:szCs w:val="20"/>
              </w:rPr>
              <w:t xml:space="preserve">Learners can </w:t>
            </w:r>
            <w:r>
              <w:rPr>
                <w:rFonts w:ascii="Arial" w:hAnsi="Arial" w:cs="Arial"/>
                <w:color w:val="000000" w:themeColor="text1"/>
                <w:sz w:val="20"/>
                <w:szCs w:val="20"/>
                <w:lang w:val="en-US"/>
              </w:rPr>
              <w:t>e</w:t>
            </w:r>
            <w:r w:rsidR="00E03A84" w:rsidRPr="00E03A84">
              <w:rPr>
                <w:rFonts w:ascii="Arial" w:hAnsi="Arial" w:cs="Arial"/>
                <w:color w:val="000000" w:themeColor="text1"/>
                <w:sz w:val="20"/>
                <w:szCs w:val="20"/>
              </w:rPr>
              <w:t>xamine the difference between subjective and objective measures.</w:t>
            </w:r>
          </w:p>
        </w:tc>
        <w:tc>
          <w:tcPr>
            <w:tcW w:w="10200" w:type="dxa"/>
            <w:tcBorders>
              <w:top w:val="single" w:sz="4" w:space="0" w:color="E21951"/>
              <w:left w:val="single" w:sz="4" w:space="0" w:color="E21951"/>
              <w:bottom w:val="single" w:sz="4" w:space="0" w:color="E21951"/>
              <w:right w:val="single" w:sz="4" w:space="0" w:color="E21951"/>
            </w:tcBorders>
          </w:tcPr>
          <w:p w14:paraId="724890EF" w14:textId="2618406C" w:rsidR="00E03A84" w:rsidRDefault="00E03A84" w:rsidP="00591D3F">
            <w:pPr>
              <w:autoSpaceDE w:val="0"/>
              <w:autoSpaceDN w:val="0"/>
              <w:adjustRightInd w:val="0"/>
              <w:spacing w:after="120"/>
              <w:rPr>
                <w:rFonts w:ascii="Arial" w:hAnsi="Arial" w:cs="Arial"/>
                <w:color w:val="000000" w:themeColor="text1"/>
                <w:sz w:val="20"/>
                <w:szCs w:val="20"/>
                <w:lang w:val="en-US"/>
              </w:rPr>
            </w:pPr>
            <w:r w:rsidRPr="00E03A84">
              <w:rPr>
                <w:rFonts w:ascii="Arial" w:hAnsi="Arial" w:cs="Arial"/>
                <w:b/>
                <w:bCs/>
                <w:color w:val="000000" w:themeColor="text1"/>
                <w:sz w:val="20"/>
                <w:szCs w:val="20"/>
                <w:lang w:val="en-US"/>
              </w:rPr>
              <w:t xml:space="preserve">Extension </w:t>
            </w:r>
            <w:r w:rsidR="00E47F05">
              <w:rPr>
                <w:rFonts w:ascii="Arial" w:hAnsi="Arial" w:cs="Arial"/>
                <w:b/>
                <w:bCs/>
                <w:color w:val="000000" w:themeColor="text1"/>
                <w:sz w:val="20"/>
                <w:szCs w:val="20"/>
                <w:lang w:val="en-US"/>
              </w:rPr>
              <w:t>a</w:t>
            </w:r>
            <w:r w:rsidRPr="00E03A84">
              <w:rPr>
                <w:rFonts w:ascii="Arial" w:hAnsi="Arial" w:cs="Arial"/>
                <w:b/>
                <w:bCs/>
                <w:color w:val="000000" w:themeColor="text1"/>
                <w:sz w:val="20"/>
                <w:szCs w:val="20"/>
                <w:lang w:val="en-US"/>
              </w:rPr>
              <w:t>ctivity:</w:t>
            </w:r>
            <w:r w:rsidRPr="00E03A84">
              <w:rPr>
                <w:rFonts w:ascii="Arial" w:hAnsi="Arial" w:cs="Arial"/>
                <w:color w:val="000000" w:themeColor="text1"/>
                <w:sz w:val="20"/>
                <w:szCs w:val="20"/>
                <w:lang w:val="en-US"/>
              </w:rPr>
              <w:t xml:space="preserve"> </w:t>
            </w:r>
            <w:r w:rsidR="00591D3F">
              <w:rPr>
                <w:rFonts w:ascii="Arial" w:hAnsi="Arial" w:cs="Arial"/>
                <w:color w:val="000000" w:themeColor="text1"/>
                <w:sz w:val="20"/>
                <w:szCs w:val="20"/>
                <w:shd w:val="clear" w:color="auto" w:fill="FCFCFC"/>
                <w:lang w:val="en-US"/>
              </w:rPr>
              <w:t>l</w:t>
            </w:r>
            <w:r w:rsidRPr="00E03A84">
              <w:rPr>
                <w:rFonts w:ascii="Arial" w:hAnsi="Arial" w:cs="Arial"/>
                <w:color w:val="000000" w:themeColor="text1"/>
                <w:sz w:val="20"/>
                <w:szCs w:val="20"/>
                <w:shd w:val="clear" w:color="auto" w:fill="FCFCFC"/>
                <w:lang w:val="en-US"/>
              </w:rPr>
              <w:t>earners</w:t>
            </w:r>
            <w:r w:rsidRPr="00E03A84">
              <w:rPr>
                <w:rFonts w:ascii="Arial" w:hAnsi="Arial" w:cs="Arial"/>
                <w:color w:val="000000" w:themeColor="text1"/>
                <w:sz w:val="20"/>
                <w:szCs w:val="20"/>
                <w:lang w:val="en-US"/>
              </w:rPr>
              <w:t xml:space="preserve"> review the different types of adherence and the Health Belief Model and mind map different ways </w:t>
            </w:r>
            <w:r w:rsidR="004262E7">
              <w:rPr>
                <w:rFonts w:ascii="Arial" w:hAnsi="Arial" w:cs="Arial"/>
                <w:color w:val="000000" w:themeColor="text1"/>
                <w:sz w:val="20"/>
                <w:szCs w:val="20"/>
                <w:lang w:val="en-US"/>
              </w:rPr>
              <w:t>to</w:t>
            </w:r>
            <w:r w:rsidRPr="00E03A84">
              <w:rPr>
                <w:rFonts w:ascii="Arial" w:hAnsi="Arial" w:cs="Arial"/>
                <w:color w:val="000000" w:themeColor="text1"/>
                <w:sz w:val="20"/>
                <w:szCs w:val="20"/>
                <w:lang w:val="en-US"/>
              </w:rPr>
              <w:t xml:space="preserve"> measure adherence/non-adherence and share. Identify quantitative and qualitative data as well as objective and subjective data and check for understanding.</w:t>
            </w:r>
          </w:p>
          <w:p w14:paraId="1CD7BC61" w14:textId="7350D12B" w:rsidR="00137023" w:rsidRPr="00591D3F" w:rsidRDefault="00137023" w:rsidP="00591D3F">
            <w:pPr>
              <w:autoSpaceDE w:val="0"/>
              <w:autoSpaceDN w:val="0"/>
              <w:adjustRightInd w:val="0"/>
              <w:spacing w:before="120" w:after="120"/>
              <w:rPr>
                <w:rFonts w:ascii="Arial" w:hAnsi="Arial" w:cs="Arial"/>
                <w:color w:val="4B4B4B"/>
                <w:sz w:val="20"/>
                <w:szCs w:val="20"/>
                <w:lang w:val="en-US"/>
              </w:rPr>
            </w:pPr>
            <w:r>
              <w:rPr>
                <w:rFonts w:ascii="Arial" w:hAnsi="Arial" w:cs="Arial"/>
                <w:color w:val="000000" w:themeColor="text1"/>
                <w:sz w:val="20"/>
                <w:szCs w:val="20"/>
                <w:lang w:val="en-US"/>
              </w:rPr>
              <w:t xml:space="preserve">Some ideas can be accessed at: </w:t>
            </w:r>
            <w:hyperlink r:id="rId425" w:history="1">
              <w:r w:rsidRPr="00591D3F">
                <w:rPr>
                  <w:rStyle w:val="Hyperlink"/>
                  <w:rFonts w:ascii="Arial" w:hAnsi="Arial" w:cs="Arial"/>
                  <w:color w:val="4B4B4B"/>
                  <w:sz w:val="20"/>
                  <w:szCs w:val="20"/>
                  <w:lang w:val="en-US"/>
                </w:rPr>
                <w:t>https://medicine.musc.edu/departments/family-medicine/research/rcmar/medication-adherence</w:t>
              </w:r>
            </w:hyperlink>
          </w:p>
          <w:p w14:paraId="765E2F34" w14:textId="182B6363" w:rsidR="00E03A84" w:rsidRPr="00E03A84" w:rsidRDefault="00E03A84" w:rsidP="00591D3F">
            <w:pPr>
              <w:autoSpaceDE w:val="0"/>
              <w:autoSpaceDN w:val="0"/>
              <w:adjustRightInd w:val="0"/>
              <w:spacing w:before="120" w:after="120"/>
              <w:rPr>
                <w:rFonts w:ascii="Arial" w:hAnsi="Arial" w:cs="Arial"/>
                <w:color w:val="000000" w:themeColor="text1"/>
                <w:sz w:val="20"/>
                <w:szCs w:val="20"/>
                <w:lang w:val="en"/>
              </w:rPr>
            </w:pPr>
            <w:r w:rsidRPr="00E03A84">
              <w:rPr>
                <w:rFonts w:ascii="Arial" w:hAnsi="Arial" w:cs="Arial"/>
                <w:color w:val="000000" w:themeColor="text1"/>
                <w:sz w:val="20"/>
                <w:szCs w:val="20"/>
                <w:lang w:val="en-US"/>
              </w:rPr>
              <w:t>In pairs, play a ‘Consequences’ style game where each learner writes down a strength or weakness of a self-report and passes it on until all ideas</w:t>
            </w:r>
            <w:r w:rsidR="00F953F6">
              <w:rPr>
                <w:rFonts w:ascii="Arial" w:hAnsi="Arial" w:cs="Arial"/>
                <w:color w:val="000000" w:themeColor="text1"/>
                <w:sz w:val="20"/>
                <w:szCs w:val="20"/>
                <w:lang w:val="en-US"/>
              </w:rPr>
              <w:t>/examples</w:t>
            </w:r>
            <w:r w:rsidRPr="00E03A84">
              <w:rPr>
                <w:rFonts w:ascii="Arial" w:hAnsi="Arial" w:cs="Arial"/>
                <w:color w:val="000000" w:themeColor="text1"/>
                <w:sz w:val="20"/>
                <w:szCs w:val="20"/>
                <w:lang w:val="en-US"/>
              </w:rPr>
              <w:t xml:space="preserve"> have been exhausted. </w:t>
            </w:r>
            <w:r w:rsidR="00EA389A">
              <w:rPr>
                <w:rFonts w:ascii="Arial" w:hAnsi="Arial" w:cs="Arial"/>
                <w:color w:val="000000" w:themeColor="text1"/>
                <w:sz w:val="20"/>
                <w:szCs w:val="20"/>
                <w:lang w:val="en-US"/>
              </w:rPr>
              <w:t>T</w:t>
            </w:r>
            <w:r w:rsidR="00EA389A" w:rsidRPr="00E03A84">
              <w:rPr>
                <w:rFonts w:ascii="Arial" w:hAnsi="Arial" w:cs="Arial"/>
                <w:color w:val="000000" w:themeColor="text1"/>
                <w:sz w:val="20"/>
                <w:szCs w:val="20"/>
                <w:lang w:val="en"/>
              </w:rPr>
              <w:t>h</w:t>
            </w:r>
            <w:r w:rsidR="00EA389A">
              <w:rPr>
                <w:rFonts w:ascii="Arial" w:hAnsi="Arial" w:cs="Arial"/>
                <w:color w:val="000000" w:themeColor="text1"/>
                <w:sz w:val="20"/>
                <w:szCs w:val="20"/>
                <w:lang w:val="en"/>
              </w:rPr>
              <w:t>e</w:t>
            </w:r>
            <w:r w:rsidRPr="00E03A84">
              <w:rPr>
                <w:rFonts w:ascii="Arial" w:hAnsi="Arial" w:cs="Arial"/>
                <w:color w:val="000000" w:themeColor="text1"/>
                <w:sz w:val="20"/>
                <w:szCs w:val="20"/>
                <w:lang w:val="en"/>
              </w:rPr>
              <w:t xml:space="preserve"> game is traditionally played by writing the words on paper and folding the paper to hide the previous words before passing it to the next player.</w:t>
            </w:r>
            <w:r w:rsidR="004F18F3" w:rsidRPr="00E03A84">
              <w:rPr>
                <w:rFonts w:ascii="Arial" w:hAnsi="Arial" w:cs="Arial"/>
                <w:b/>
                <w:bCs/>
                <w:color w:val="000000" w:themeColor="text1"/>
                <w:sz w:val="20"/>
                <w:szCs w:val="20"/>
                <w:lang w:val="en-US"/>
              </w:rPr>
              <w:t xml:space="preserve"> (F)</w:t>
            </w:r>
          </w:p>
          <w:p w14:paraId="4120D7CA" w14:textId="50BD09BD" w:rsidR="00E03A84" w:rsidRPr="009C0124" w:rsidRDefault="00E03A84" w:rsidP="00591D3F">
            <w:pPr>
              <w:autoSpaceDE w:val="0"/>
              <w:autoSpaceDN w:val="0"/>
              <w:adjustRightInd w:val="0"/>
              <w:spacing w:before="120" w:after="120"/>
              <w:rPr>
                <w:rFonts w:ascii="Arial" w:hAnsi="Arial" w:cs="Arial"/>
                <w:color w:val="000000" w:themeColor="text1"/>
                <w:sz w:val="20"/>
                <w:szCs w:val="20"/>
                <w:lang w:val="en-US"/>
              </w:rPr>
            </w:pPr>
            <w:r w:rsidRPr="00E03A84">
              <w:rPr>
                <w:rFonts w:ascii="Arial" w:hAnsi="Arial" w:cs="Arial"/>
                <w:color w:val="000000" w:themeColor="text1"/>
                <w:sz w:val="20"/>
                <w:szCs w:val="20"/>
                <w:lang w:val="en-US"/>
              </w:rPr>
              <w:t>Each pair consider</w:t>
            </w:r>
            <w:r w:rsidR="00C91004">
              <w:rPr>
                <w:rFonts w:ascii="Arial" w:hAnsi="Arial" w:cs="Arial"/>
                <w:color w:val="000000" w:themeColor="text1"/>
                <w:sz w:val="20"/>
                <w:szCs w:val="20"/>
                <w:lang w:val="en-US"/>
              </w:rPr>
              <w:t>s</w:t>
            </w:r>
            <w:r w:rsidRPr="00E03A84">
              <w:rPr>
                <w:rFonts w:ascii="Arial" w:hAnsi="Arial" w:cs="Arial"/>
                <w:color w:val="000000" w:themeColor="text1"/>
                <w:sz w:val="20"/>
                <w:szCs w:val="20"/>
                <w:lang w:val="en-US"/>
              </w:rPr>
              <w:t xml:space="preserve"> the implication of the strengths or weaknesses of the other measures identified in relation to adherence/non-adherence.</w:t>
            </w:r>
            <w:r w:rsidR="00ED6ED1">
              <w:rPr>
                <w:rFonts w:ascii="Arial" w:hAnsi="Arial" w:cs="Arial"/>
                <w:color w:val="000000" w:themeColor="text1"/>
                <w:sz w:val="20"/>
                <w:szCs w:val="20"/>
                <w:lang w:val="en-US"/>
              </w:rPr>
              <w:t xml:space="preserve"> </w:t>
            </w:r>
            <w:r w:rsidRPr="00E03A84">
              <w:rPr>
                <w:rFonts w:ascii="Arial" w:hAnsi="Arial" w:cs="Arial"/>
                <w:color w:val="000000" w:themeColor="text1"/>
                <w:sz w:val="20"/>
                <w:szCs w:val="20"/>
                <w:lang w:val="en"/>
              </w:rPr>
              <w:t>Reviewing what they have previously covered in patient-practitioner consultation styles, identify the type of interview used for a medical consultation and evaluate semi-structured interviews.</w:t>
            </w:r>
            <w:r w:rsidR="004F18F3" w:rsidRPr="00E03A84">
              <w:rPr>
                <w:rFonts w:ascii="Arial" w:hAnsi="Arial" w:cs="Arial"/>
                <w:b/>
                <w:bCs/>
                <w:color w:val="000000" w:themeColor="text1"/>
                <w:sz w:val="20"/>
                <w:szCs w:val="20"/>
                <w:lang w:val="en-US"/>
              </w:rPr>
              <w:t xml:space="preserve"> (F)</w:t>
            </w:r>
          </w:p>
          <w:p w14:paraId="2C5E9D0D" w14:textId="5B64B393" w:rsidR="00E03A84" w:rsidRPr="00E03A84" w:rsidRDefault="009B7E8D" w:rsidP="00591D3F">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
              </w:rPr>
              <w:t>L</w:t>
            </w:r>
            <w:r w:rsidR="00E03A84" w:rsidRPr="00E03A84">
              <w:rPr>
                <w:rFonts w:ascii="Arial" w:hAnsi="Arial" w:cs="Arial"/>
                <w:color w:val="000000" w:themeColor="text1"/>
                <w:sz w:val="20"/>
                <w:szCs w:val="20"/>
                <w:lang w:val="en"/>
              </w:rPr>
              <w:t>earners look up the stages of a clinical interview and compare and record in their notes.</w:t>
            </w:r>
            <w:r w:rsidR="004F18F3" w:rsidRPr="00E03A84">
              <w:rPr>
                <w:rFonts w:ascii="Arial" w:hAnsi="Arial" w:cs="Arial"/>
                <w:b/>
                <w:bCs/>
                <w:color w:val="000000" w:themeColor="text1"/>
                <w:sz w:val="20"/>
                <w:szCs w:val="20"/>
                <w:lang w:val="en-US"/>
              </w:rPr>
              <w:t xml:space="preserve"> (I)</w:t>
            </w:r>
          </w:p>
          <w:p w14:paraId="72A6E1E2" w14:textId="370EC33C" w:rsidR="00E03A84" w:rsidRPr="00E03A84" w:rsidRDefault="00E03A84" w:rsidP="00591D3F">
            <w:pPr>
              <w:autoSpaceDE w:val="0"/>
              <w:autoSpaceDN w:val="0"/>
              <w:adjustRightInd w:val="0"/>
              <w:spacing w:before="120"/>
              <w:rPr>
                <w:rFonts w:ascii="Arial" w:hAnsi="Arial" w:cs="Arial"/>
                <w:color w:val="000000" w:themeColor="text1"/>
                <w:sz w:val="20"/>
                <w:szCs w:val="20"/>
                <w:lang w:val="en-US"/>
              </w:rPr>
            </w:pPr>
            <w:r w:rsidRPr="00E03A84">
              <w:rPr>
                <w:rFonts w:ascii="Arial" w:hAnsi="Arial" w:cs="Arial"/>
                <w:b/>
                <w:bCs/>
                <w:color w:val="000000" w:themeColor="text1"/>
                <w:sz w:val="20"/>
                <w:szCs w:val="20"/>
                <w:lang w:val="en-US"/>
              </w:rPr>
              <w:t xml:space="preserve">Extension </w:t>
            </w:r>
            <w:r w:rsidR="00E47F05">
              <w:rPr>
                <w:rFonts w:ascii="Arial" w:hAnsi="Arial" w:cs="Arial"/>
                <w:b/>
                <w:bCs/>
                <w:color w:val="000000" w:themeColor="text1"/>
                <w:sz w:val="20"/>
                <w:szCs w:val="20"/>
                <w:lang w:val="en-US"/>
              </w:rPr>
              <w:t>a</w:t>
            </w:r>
            <w:r w:rsidRPr="00E03A84">
              <w:rPr>
                <w:rFonts w:ascii="Arial" w:hAnsi="Arial" w:cs="Arial"/>
                <w:b/>
                <w:bCs/>
                <w:color w:val="000000" w:themeColor="text1"/>
                <w:sz w:val="20"/>
                <w:szCs w:val="20"/>
                <w:lang w:val="en-US"/>
              </w:rPr>
              <w:t>ctivity:</w:t>
            </w:r>
            <w:r w:rsidRPr="00E03A84">
              <w:rPr>
                <w:rFonts w:ascii="Arial" w:hAnsi="Arial" w:cs="Arial"/>
                <w:color w:val="000000" w:themeColor="text1"/>
                <w:sz w:val="20"/>
                <w:szCs w:val="20"/>
                <w:lang w:val="en-US"/>
              </w:rPr>
              <w:t xml:space="preserve"> </w:t>
            </w:r>
            <w:r w:rsidR="00591D3F">
              <w:rPr>
                <w:rFonts w:ascii="Arial" w:hAnsi="Arial" w:cs="Arial"/>
                <w:color w:val="000000" w:themeColor="text1"/>
                <w:sz w:val="20"/>
                <w:szCs w:val="20"/>
                <w:lang w:val="en-US"/>
              </w:rPr>
              <w:t>e</w:t>
            </w:r>
            <w:r w:rsidRPr="00E03A84">
              <w:rPr>
                <w:rFonts w:ascii="Arial" w:hAnsi="Arial" w:cs="Arial"/>
                <w:color w:val="000000" w:themeColor="text1"/>
                <w:sz w:val="20"/>
                <w:szCs w:val="20"/>
                <w:lang w:val="en-US"/>
              </w:rPr>
              <w:t>nsure l</w:t>
            </w:r>
            <w:r w:rsidRPr="00E03A84">
              <w:rPr>
                <w:rFonts w:ascii="Arial" w:hAnsi="Arial" w:cs="Arial"/>
                <w:color w:val="000000" w:themeColor="text1"/>
                <w:sz w:val="20"/>
                <w:szCs w:val="20"/>
                <w:shd w:val="clear" w:color="auto" w:fill="FCFCFC"/>
                <w:lang w:val="en-US"/>
              </w:rPr>
              <w:t>earners</w:t>
            </w:r>
            <w:r w:rsidRPr="00E03A84">
              <w:rPr>
                <w:rFonts w:ascii="Arial" w:hAnsi="Arial" w:cs="Arial"/>
                <w:color w:val="000000" w:themeColor="text1"/>
                <w:sz w:val="20"/>
                <w:szCs w:val="20"/>
                <w:lang w:val="en-US"/>
              </w:rPr>
              <w:t xml:space="preserve"> can respond to these key questions:</w:t>
            </w:r>
          </w:p>
          <w:p w14:paraId="073481AF" w14:textId="77777777" w:rsidR="00E03A84" w:rsidRPr="00E03A84" w:rsidRDefault="00E03A84" w:rsidP="00063544">
            <w:pPr>
              <w:numPr>
                <w:ilvl w:val="0"/>
                <w:numId w:val="51"/>
              </w:numPr>
              <w:autoSpaceDE w:val="0"/>
              <w:autoSpaceDN w:val="0"/>
              <w:adjustRightInd w:val="0"/>
              <w:ind w:left="647" w:hanging="284"/>
              <w:rPr>
                <w:rFonts w:ascii="Arial" w:hAnsi="Arial" w:cs="Arial"/>
                <w:color w:val="000000" w:themeColor="text1"/>
                <w:sz w:val="20"/>
                <w:szCs w:val="20"/>
                <w:lang w:val="en-US"/>
              </w:rPr>
            </w:pPr>
            <w:r w:rsidRPr="00E03A84">
              <w:rPr>
                <w:rFonts w:ascii="Arial" w:hAnsi="Arial" w:cs="Arial"/>
                <w:color w:val="000000" w:themeColor="text1"/>
                <w:sz w:val="20"/>
                <w:szCs w:val="20"/>
                <w:lang w:val="en-US"/>
              </w:rPr>
              <w:t>How generalisable are findings concerning adherence generated by self-reports?</w:t>
            </w:r>
          </w:p>
          <w:p w14:paraId="045FBD51" w14:textId="77777777" w:rsidR="00E03A84" w:rsidRPr="00E03A84" w:rsidRDefault="00E03A84" w:rsidP="00063544">
            <w:pPr>
              <w:numPr>
                <w:ilvl w:val="0"/>
                <w:numId w:val="51"/>
              </w:numPr>
              <w:autoSpaceDE w:val="0"/>
              <w:autoSpaceDN w:val="0"/>
              <w:adjustRightInd w:val="0"/>
              <w:ind w:left="647" w:hanging="284"/>
              <w:rPr>
                <w:rFonts w:ascii="Arial" w:hAnsi="Arial" w:cs="Arial"/>
                <w:color w:val="000000" w:themeColor="text1"/>
                <w:sz w:val="20"/>
                <w:szCs w:val="20"/>
                <w:lang w:val="en-US"/>
              </w:rPr>
            </w:pPr>
            <w:r w:rsidRPr="00E03A84">
              <w:rPr>
                <w:rFonts w:ascii="Arial" w:hAnsi="Arial" w:cs="Arial"/>
                <w:color w:val="000000" w:themeColor="text1"/>
                <w:sz w:val="20"/>
                <w:szCs w:val="20"/>
                <w:lang w:val="en-US"/>
              </w:rPr>
              <w:t>What are other more valid ways we could measure adherence?</w:t>
            </w:r>
          </w:p>
          <w:p w14:paraId="432678AB" w14:textId="687BACD4" w:rsidR="00E03A84" w:rsidRPr="00B0632A" w:rsidRDefault="00E03A84" w:rsidP="00591D3F">
            <w:pPr>
              <w:autoSpaceDE w:val="0"/>
              <w:autoSpaceDN w:val="0"/>
              <w:adjustRightInd w:val="0"/>
              <w:spacing w:before="120" w:after="120"/>
              <w:rPr>
                <w:rFonts w:ascii="Arial" w:hAnsi="Arial" w:cs="Arial"/>
                <w:color w:val="000000" w:themeColor="text1"/>
                <w:spacing w:val="-4"/>
                <w:sz w:val="20"/>
                <w:szCs w:val="20"/>
                <w:lang w:val="en-US"/>
              </w:rPr>
            </w:pPr>
            <w:r w:rsidRPr="00B0632A">
              <w:rPr>
                <w:rFonts w:ascii="Arial" w:hAnsi="Arial" w:cs="Arial"/>
                <w:color w:val="000000" w:themeColor="text1"/>
                <w:spacing w:val="-4"/>
                <w:sz w:val="20"/>
                <w:szCs w:val="20"/>
                <w:lang w:val="en-US"/>
              </w:rPr>
              <w:t>Share the study by Riekart and Drotar (1999) on subjective measures at</w:t>
            </w:r>
            <w:r w:rsidR="00D23026">
              <w:rPr>
                <w:rFonts w:ascii="Arial" w:hAnsi="Arial" w:cs="Arial"/>
                <w:color w:val="000000" w:themeColor="text1"/>
                <w:spacing w:val="-4"/>
                <w:sz w:val="20"/>
                <w:szCs w:val="20"/>
                <w:lang w:val="en-US"/>
              </w:rPr>
              <w:t>:</w:t>
            </w:r>
            <w:r w:rsidRPr="00B0632A">
              <w:rPr>
                <w:rFonts w:ascii="Arial" w:hAnsi="Arial" w:cs="Arial"/>
                <w:color w:val="000000" w:themeColor="text1"/>
                <w:spacing w:val="-4"/>
                <w:sz w:val="20"/>
                <w:szCs w:val="20"/>
                <w:lang w:val="en-US"/>
              </w:rPr>
              <w:t xml:space="preserve"> </w:t>
            </w:r>
            <w:hyperlink r:id="rId426" w:history="1">
              <w:r w:rsidRPr="00591D3F">
                <w:rPr>
                  <w:rFonts w:ascii="Arial" w:hAnsi="Arial" w:cs="Arial"/>
                  <w:color w:val="4B4B4B"/>
                  <w:spacing w:val="-4"/>
                  <w:sz w:val="20"/>
                  <w:szCs w:val="20"/>
                  <w:u w:val="single"/>
                  <w:lang w:val="en-US"/>
                </w:rPr>
                <w:t>https://pubmed.ncbi.nlm.nih.gov/10379140/</w:t>
              </w:r>
            </w:hyperlink>
            <w:r w:rsidRPr="00591D3F">
              <w:rPr>
                <w:rFonts w:ascii="Arial" w:hAnsi="Arial" w:cs="Arial"/>
                <w:color w:val="4B4B4B"/>
                <w:spacing w:val="-4"/>
                <w:sz w:val="20"/>
                <w:szCs w:val="20"/>
                <w:lang w:val="en-US"/>
              </w:rPr>
              <w:t xml:space="preserve"> </w:t>
            </w:r>
            <w:r w:rsidRPr="00B0632A">
              <w:rPr>
                <w:rFonts w:ascii="Arial" w:hAnsi="Arial" w:cs="Arial"/>
                <w:color w:val="000000" w:themeColor="text1"/>
                <w:spacing w:val="-4"/>
                <w:sz w:val="20"/>
                <w:szCs w:val="20"/>
                <w:lang w:val="en-US"/>
              </w:rPr>
              <w:t xml:space="preserve">and </w:t>
            </w:r>
            <w:r w:rsidRPr="00B0632A">
              <w:rPr>
                <w:rFonts w:ascii="Arial" w:hAnsi="Arial" w:cs="Arial"/>
                <w:color w:val="000000" w:themeColor="text1"/>
                <w:sz w:val="20"/>
                <w:szCs w:val="20"/>
                <w:shd w:val="clear" w:color="auto" w:fill="FCFCFC"/>
                <w:lang w:val="en-US"/>
              </w:rPr>
              <w:t>learners</w:t>
            </w:r>
            <w:r w:rsidRPr="00B0632A">
              <w:rPr>
                <w:rFonts w:ascii="Arial" w:hAnsi="Arial" w:cs="Arial"/>
                <w:color w:val="000000" w:themeColor="text1"/>
                <w:spacing w:val="-4"/>
                <w:sz w:val="20"/>
                <w:szCs w:val="20"/>
                <w:lang w:val="en-US"/>
              </w:rPr>
              <w:t xml:space="preserve"> predict the results.</w:t>
            </w:r>
          </w:p>
          <w:p w14:paraId="56247995" w14:textId="6BA23D52" w:rsidR="00E03A84" w:rsidRPr="00B0632A" w:rsidRDefault="004F18F3" w:rsidP="00591D3F">
            <w:pPr>
              <w:autoSpaceDE w:val="0"/>
              <w:autoSpaceDN w:val="0"/>
              <w:adjustRightInd w:val="0"/>
              <w:spacing w:before="120" w:after="120"/>
              <w:rPr>
                <w:rFonts w:ascii="Arial" w:hAnsi="Arial" w:cs="Arial"/>
                <w:color w:val="000000" w:themeColor="text1"/>
                <w:spacing w:val="-4"/>
                <w:sz w:val="20"/>
                <w:szCs w:val="20"/>
                <w:lang w:val="en-US"/>
              </w:rPr>
            </w:pPr>
            <w:r>
              <w:rPr>
                <w:rFonts w:ascii="Arial" w:hAnsi="Arial" w:cs="Arial"/>
                <w:color w:val="000000" w:themeColor="text1"/>
                <w:spacing w:val="-4"/>
                <w:sz w:val="20"/>
                <w:szCs w:val="20"/>
                <w:lang w:val="en-US"/>
              </w:rPr>
              <w:t>L</w:t>
            </w:r>
            <w:r w:rsidR="00E03A84" w:rsidRPr="00B0632A">
              <w:rPr>
                <w:rFonts w:ascii="Arial" w:hAnsi="Arial" w:cs="Arial"/>
                <w:color w:val="000000" w:themeColor="text1"/>
                <w:spacing w:val="-4"/>
                <w:sz w:val="20"/>
                <w:szCs w:val="20"/>
                <w:lang w:val="en-US"/>
              </w:rPr>
              <w:t xml:space="preserve">earners progress through a </w:t>
            </w:r>
            <w:r w:rsidR="00E03A84" w:rsidRPr="00B0632A">
              <w:rPr>
                <w:rFonts w:ascii="Arial" w:hAnsi="Arial" w:cs="Arial"/>
                <w:color w:val="000000"/>
                <w:sz w:val="20"/>
                <w:szCs w:val="20"/>
                <w:lang w:val="en-US"/>
              </w:rPr>
              <w:t>quizlet at</w:t>
            </w:r>
            <w:r w:rsidR="00D23026">
              <w:rPr>
                <w:rFonts w:ascii="Arial" w:hAnsi="Arial" w:cs="Arial"/>
                <w:color w:val="000000"/>
                <w:sz w:val="20"/>
                <w:szCs w:val="20"/>
                <w:lang w:val="en-US"/>
              </w:rPr>
              <w:t>:</w:t>
            </w:r>
            <w:r w:rsidR="00E03A84" w:rsidRPr="00B0632A">
              <w:rPr>
                <w:rFonts w:ascii="Arial" w:hAnsi="Arial" w:cs="Arial"/>
                <w:color w:val="000000"/>
                <w:sz w:val="20"/>
                <w:szCs w:val="20"/>
                <w:lang w:val="en-US"/>
              </w:rPr>
              <w:t xml:space="preserve"> </w:t>
            </w:r>
            <w:hyperlink r:id="rId427" w:history="1">
              <w:r w:rsidR="00E03A84" w:rsidRPr="00591D3F">
                <w:rPr>
                  <w:rFonts w:ascii="Arial" w:hAnsi="Arial" w:cs="Arial"/>
                  <w:color w:val="4B4B4B"/>
                  <w:sz w:val="20"/>
                  <w:szCs w:val="20"/>
                  <w:u w:val="single"/>
                  <w:lang w:val="en-US"/>
                </w:rPr>
                <w:t>https://quizlet.com/385744147/riekart-and-droter-1999-subjective-self-reports-flash-cards/</w:t>
              </w:r>
            </w:hyperlink>
            <w:r w:rsidR="00E03A84" w:rsidRPr="00B0632A">
              <w:rPr>
                <w:rFonts w:ascii="Arial" w:hAnsi="Arial" w:cs="Arial"/>
                <w:color w:val="000000"/>
                <w:sz w:val="20"/>
                <w:szCs w:val="20"/>
                <w:lang w:val="en-US"/>
              </w:rPr>
              <w:t xml:space="preserve"> </w:t>
            </w:r>
            <w:r w:rsidR="00E03A84" w:rsidRPr="00B0632A">
              <w:rPr>
                <w:rFonts w:ascii="Arial" w:hAnsi="Arial" w:cs="Arial"/>
                <w:color w:val="000000" w:themeColor="text1"/>
                <w:spacing w:val="-4"/>
                <w:sz w:val="20"/>
                <w:szCs w:val="20"/>
                <w:lang w:val="en-US"/>
              </w:rPr>
              <w:t>until they are confident they have a good grasp of the important details, namely, aim, sample, method, data collection tools, results and conclusions and then ask them to create PEE</w:t>
            </w:r>
            <w:r w:rsidR="00F953F6">
              <w:rPr>
                <w:rFonts w:ascii="Arial" w:hAnsi="Arial" w:cs="Arial"/>
                <w:color w:val="000000" w:themeColor="text1"/>
                <w:spacing w:val="-4"/>
                <w:sz w:val="20"/>
                <w:szCs w:val="20"/>
                <w:lang w:val="en-US"/>
              </w:rPr>
              <w:t>L</w:t>
            </w:r>
            <w:r w:rsidR="00E03A84" w:rsidRPr="00B0632A">
              <w:rPr>
                <w:rFonts w:ascii="Arial" w:hAnsi="Arial" w:cs="Arial"/>
                <w:color w:val="000000" w:themeColor="text1"/>
                <w:spacing w:val="-4"/>
                <w:sz w:val="20"/>
                <w:szCs w:val="20"/>
                <w:lang w:val="en-US"/>
              </w:rPr>
              <w:t xml:space="preserve"> paragraphs based on the major strengths and weaknesses identified. </w:t>
            </w:r>
            <w:r w:rsidR="00226B84">
              <w:rPr>
                <w:rFonts w:ascii="Arial" w:hAnsi="Arial" w:cs="Arial"/>
                <w:color w:val="000000" w:themeColor="text1"/>
                <w:spacing w:val="-4"/>
                <w:sz w:val="20"/>
                <w:szCs w:val="20"/>
                <w:lang w:val="en-US"/>
              </w:rPr>
              <w:t>Add a class discussion on the strengths and weaknesses of postal questionnaires specifically.</w:t>
            </w:r>
          </w:p>
          <w:p w14:paraId="050DEA70" w14:textId="4A1759BE" w:rsidR="00137023" w:rsidRPr="00591D3F" w:rsidRDefault="00E03A84" w:rsidP="00591D3F">
            <w:pPr>
              <w:autoSpaceDE w:val="0"/>
              <w:autoSpaceDN w:val="0"/>
              <w:adjustRightInd w:val="0"/>
              <w:spacing w:before="120" w:after="120"/>
              <w:rPr>
                <w:rFonts w:ascii="Arial" w:hAnsi="Arial" w:cs="Arial"/>
                <w:color w:val="4B4B4B"/>
                <w:sz w:val="20"/>
                <w:szCs w:val="20"/>
                <w:u w:val="single"/>
                <w:lang w:val="en-US"/>
              </w:rPr>
            </w:pPr>
            <w:r w:rsidRPr="00B0632A">
              <w:rPr>
                <w:rFonts w:ascii="Arial" w:hAnsi="Arial" w:cs="Arial"/>
                <w:color w:val="000000" w:themeColor="text1"/>
                <w:sz w:val="20"/>
                <w:szCs w:val="20"/>
                <w:lang w:val="en-US"/>
              </w:rPr>
              <w:t xml:space="preserve">Share key studies on objective measures focusing on pill counting and medication dispensers, </w:t>
            </w:r>
            <w:r w:rsidR="00226B84" w:rsidRPr="00B0632A">
              <w:rPr>
                <w:rFonts w:ascii="Arial" w:hAnsi="Arial" w:cs="Arial"/>
                <w:color w:val="000000" w:themeColor="text1"/>
                <w:sz w:val="20"/>
                <w:szCs w:val="20"/>
                <w:lang w:val="en-US"/>
              </w:rPr>
              <w:t>e.g.,</w:t>
            </w:r>
            <w:r w:rsidRPr="00B0632A">
              <w:rPr>
                <w:rFonts w:ascii="Arial" w:hAnsi="Arial" w:cs="Arial"/>
                <w:color w:val="000000" w:themeColor="text1"/>
                <w:sz w:val="20"/>
                <w:szCs w:val="20"/>
                <w:lang w:val="en-US"/>
              </w:rPr>
              <w:t xml:space="preserve"> by Chung and Naya (2000) at</w:t>
            </w:r>
            <w:r w:rsidR="00D23026">
              <w:rPr>
                <w:rFonts w:ascii="Arial" w:hAnsi="Arial" w:cs="Arial"/>
                <w:color w:val="000000" w:themeColor="text1"/>
                <w:sz w:val="20"/>
                <w:szCs w:val="20"/>
                <w:lang w:val="en-US"/>
              </w:rPr>
              <w:t>:</w:t>
            </w:r>
            <w:r w:rsidRPr="00B0632A">
              <w:rPr>
                <w:rFonts w:ascii="Arial" w:hAnsi="Arial" w:cs="Arial"/>
                <w:color w:val="000000" w:themeColor="text1"/>
                <w:sz w:val="20"/>
                <w:szCs w:val="20"/>
                <w:lang w:val="en-US"/>
              </w:rPr>
              <w:t xml:space="preserve"> </w:t>
            </w:r>
            <w:hyperlink r:id="rId428" w:history="1">
              <w:r w:rsidRPr="00591D3F">
                <w:rPr>
                  <w:rFonts w:ascii="Arial" w:hAnsi="Arial" w:cs="Arial"/>
                  <w:color w:val="4B4B4B"/>
                  <w:sz w:val="20"/>
                  <w:szCs w:val="20"/>
                  <w:u w:val="single"/>
                  <w:lang w:val="en-US"/>
                </w:rPr>
                <w:t>https://pubmed.ncbi.nlm.nih.gov/11001076/</w:t>
              </w:r>
            </w:hyperlink>
            <w:r w:rsidR="00137023" w:rsidRPr="00591D3F">
              <w:rPr>
                <w:rFonts w:ascii="Arial" w:hAnsi="Arial" w:cs="Arial"/>
                <w:color w:val="4B4B4B"/>
                <w:sz w:val="20"/>
                <w:szCs w:val="20"/>
                <w:u w:val="single"/>
                <w:lang w:val="en-US"/>
              </w:rPr>
              <w:t>.</w:t>
            </w:r>
          </w:p>
          <w:p w14:paraId="03614EE2" w14:textId="0623737B" w:rsidR="00137023" w:rsidRDefault="00137023" w:rsidP="00E03A84">
            <w:pPr>
              <w:autoSpaceDE w:val="0"/>
              <w:autoSpaceDN w:val="0"/>
              <w:adjustRightInd w:val="0"/>
              <w:rPr>
                <w:rFonts w:ascii="Arial" w:hAnsi="Arial" w:cs="Arial"/>
                <w:color w:val="000000" w:themeColor="text1"/>
                <w:sz w:val="20"/>
                <w:szCs w:val="20"/>
                <w:lang w:val="en-US"/>
              </w:rPr>
            </w:pPr>
            <w:r>
              <w:rPr>
                <w:rFonts w:ascii="Arial" w:hAnsi="Arial" w:cs="Arial"/>
                <w:color w:val="000000" w:themeColor="text1"/>
                <w:sz w:val="20"/>
                <w:szCs w:val="20"/>
                <w:lang w:val="en-US"/>
              </w:rPr>
              <w:t>Learners conduct some online research on ‘</w:t>
            </w:r>
            <w:r w:rsidRPr="00137023">
              <w:rPr>
                <w:rFonts w:ascii="Arial" w:hAnsi="Arial" w:cs="Arial"/>
                <w:color w:val="000000" w:themeColor="text1"/>
                <w:sz w:val="20"/>
                <w:szCs w:val="20"/>
                <w:lang w:val="en-US"/>
              </w:rPr>
              <w:t>using biological measures including blood and urine samples to measure medication compliance</w:t>
            </w:r>
            <w:r>
              <w:rPr>
                <w:rFonts w:ascii="Arial" w:hAnsi="Arial" w:cs="Arial"/>
                <w:color w:val="000000" w:themeColor="text1"/>
                <w:sz w:val="20"/>
                <w:szCs w:val="20"/>
                <w:lang w:val="en-US"/>
              </w:rPr>
              <w:t>’ and record and share their findings. Learners create a table capturing each in relation to validity and reliability.</w:t>
            </w:r>
          </w:p>
          <w:p w14:paraId="249834F9" w14:textId="433C1C21" w:rsidR="00E03A84" w:rsidRPr="00B0632A" w:rsidRDefault="00E03A84" w:rsidP="00D23026">
            <w:pPr>
              <w:autoSpaceDE w:val="0"/>
              <w:autoSpaceDN w:val="0"/>
              <w:adjustRightInd w:val="0"/>
              <w:spacing w:after="120"/>
              <w:rPr>
                <w:rFonts w:ascii="Arial" w:hAnsi="Arial" w:cs="Arial"/>
                <w:color w:val="000000" w:themeColor="text1"/>
                <w:sz w:val="20"/>
                <w:szCs w:val="20"/>
                <w:u w:val="single"/>
                <w:lang w:val="en-US"/>
              </w:rPr>
            </w:pPr>
            <w:r w:rsidRPr="00B0632A">
              <w:rPr>
                <w:rFonts w:ascii="Arial" w:hAnsi="Arial" w:cs="Arial"/>
                <w:color w:val="000000" w:themeColor="text1"/>
                <w:sz w:val="20"/>
                <w:szCs w:val="20"/>
                <w:shd w:val="clear" w:color="auto" w:fill="FCFCFC"/>
                <w:lang w:val="en-US"/>
              </w:rPr>
              <w:t>Learners</w:t>
            </w:r>
            <w:r w:rsidRPr="00B0632A">
              <w:rPr>
                <w:rFonts w:ascii="Arial" w:hAnsi="Arial" w:cs="Arial"/>
                <w:color w:val="000000" w:themeColor="text1"/>
                <w:sz w:val="20"/>
                <w:szCs w:val="20"/>
                <w:lang w:val="en-US"/>
              </w:rPr>
              <w:t xml:space="preserve"> identify evaluative issues from the </w:t>
            </w:r>
            <w:r w:rsidR="00137023">
              <w:rPr>
                <w:rFonts w:ascii="Arial" w:hAnsi="Arial" w:cs="Arial"/>
                <w:color w:val="000000" w:themeColor="text1"/>
                <w:sz w:val="20"/>
                <w:szCs w:val="20"/>
                <w:lang w:val="en-US"/>
              </w:rPr>
              <w:t>research available</w:t>
            </w:r>
            <w:r w:rsidRPr="00B0632A">
              <w:rPr>
                <w:rFonts w:ascii="Arial" w:hAnsi="Arial" w:cs="Arial"/>
                <w:color w:val="000000" w:themeColor="text1"/>
                <w:sz w:val="20"/>
                <w:szCs w:val="20"/>
                <w:lang w:val="en-US"/>
              </w:rPr>
              <w:t xml:space="preserve"> and create a mind-map capturing the evaluative issues and the appropriate illustrative materia</w:t>
            </w:r>
            <w:r w:rsidR="00137023">
              <w:rPr>
                <w:rFonts w:ascii="Arial" w:hAnsi="Arial" w:cs="Arial"/>
                <w:color w:val="000000" w:themeColor="text1"/>
                <w:sz w:val="20"/>
                <w:szCs w:val="20"/>
                <w:lang w:val="en-US"/>
              </w:rPr>
              <w:t>l</w:t>
            </w:r>
            <w:r w:rsidRPr="00B0632A">
              <w:rPr>
                <w:rFonts w:ascii="Arial" w:hAnsi="Arial" w:cs="Arial"/>
                <w:color w:val="000000" w:themeColor="text1"/>
                <w:sz w:val="20"/>
                <w:szCs w:val="20"/>
                <w:lang w:val="en-US"/>
              </w:rPr>
              <w:t xml:space="preserve">. </w:t>
            </w:r>
            <w:r w:rsidR="00137023">
              <w:rPr>
                <w:rFonts w:ascii="Arial" w:hAnsi="Arial" w:cs="Arial"/>
                <w:color w:val="000000" w:themeColor="text1"/>
                <w:sz w:val="20"/>
                <w:szCs w:val="20"/>
                <w:lang w:val="en-US"/>
              </w:rPr>
              <w:t xml:space="preserve">Ensure they have considered </w:t>
            </w:r>
            <w:r w:rsidRPr="00B0632A">
              <w:rPr>
                <w:rFonts w:ascii="Arial" w:hAnsi="Arial" w:cs="Arial"/>
                <w:color w:val="000000" w:themeColor="text1"/>
                <w:sz w:val="20"/>
                <w:szCs w:val="20"/>
                <w:lang w:val="en-US"/>
              </w:rPr>
              <w:t xml:space="preserve">how findings could be applied; the </w:t>
            </w:r>
            <w:r w:rsidRPr="00B0632A">
              <w:rPr>
                <w:rFonts w:ascii="Arial" w:hAnsi="Arial" w:cs="Arial"/>
                <w:color w:val="000000" w:themeColor="text1"/>
                <w:sz w:val="20"/>
                <w:szCs w:val="20"/>
                <w:lang w:val="en-US"/>
              </w:rPr>
              <w:lastRenderedPageBreak/>
              <w:t xml:space="preserve">idiographic or nomothetic approach of the </w:t>
            </w:r>
            <w:r w:rsidR="00137023">
              <w:rPr>
                <w:rFonts w:ascii="Arial" w:hAnsi="Arial" w:cs="Arial"/>
                <w:color w:val="000000" w:themeColor="text1"/>
                <w:sz w:val="20"/>
                <w:szCs w:val="20"/>
                <w:lang w:val="en-US"/>
              </w:rPr>
              <w:t>research and</w:t>
            </w:r>
            <w:r w:rsidRPr="00B0632A">
              <w:rPr>
                <w:rFonts w:ascii="Arial" w:hAnsi="Arial" w:cs="Arial"/>
                <w:color w:val="000000" w:themeColor="text1"/>
                <w:sz w:val="20"/>
                <w:szCs w:val="20"/>
                <w:lang w:val="en-US"/>
              </w:rPr>
              <w:t xml:space="preserve"> the quantitative and qualitative data generated in each cas</w:t>
            </w:r>
            <w:r w:rsidR="00137023">
              <w:rPr>
                <w:rFonts w:ascii="Arial" w:hAnsi="Arial" w:cs="Arial"/>
                <w:color w:val="000000" w:themeColor="text1"/>
                <w:sz w:val="20"/>
                <w:szCs w:val="20"/>
                <w:lang w:val="en-US"/>
              </w:rPr>
              <w:t>e</w:t>
            </w:r>
            <w:r w:rsidRPr="00B0632A">
              <w:rPr>
                <w:rFonts w:ascii="Arial" w:hAnsi="Arial" w:cs="Arial"/>
                <w:color w:val="000000" w:themeColor="text1"/>
                <w:sz w:val="20"/>
                <w:szCs w:val="20"/>
                <w:lang w:val="en-US"/>
              </w:rPr>
              <w:t>.</w:t>
            </w:r>
          </w:p>
          <w:p w14:paraId="056E2915" w14:textId="60F2AE72" w:rsidR="00E03A84" w:rsidRDefault="00E03A84" w:rsidP="00591D3F">
            <w:pPr>
              <w:autoSpaceDE w:val="0"/>
              <w:autoSpaceDN w:val="0"/>
              <w:adjustRightInd w:val="0"/>
              <w:spacing w:before="120" w:after="120"/>
              <w:rPr>
                <w:rFonts w:ascii="Arial" w:hAnsi="Arial" w:cs="Arial"/>
                <w:b/>
                <w:bCs/>
                <w:color w:val="000000" w:themeColor="text1"/>
                <w:sz w:val="20"/>
                <w:szCs w:val="20"/>
                <w:shd w:val="clear" w:color="auto" w:fill="FCFCFC"/>
                <w:lang w:val="en-US"/>
              </w:rPr>
            </w:pPr>
            <w:r w:rsidRPr="00B0632A">
              <w:rPr>
                <w:rFonts w:ascii="Arial" w:hAnsi="Arial" w:cs="Arial"/>
                <w:color w:val="000000" w:themeColor="text1"/>
                <w:sz w:val="20"/>
                <w:szCs w:val="20"/>
                <w:shd w:val="clear" w:color="auto" w:fill="FCFCFC"/>
                <w:lang w:val="en-US"/>
              </w:rPr>
              <w:t>Learners</w:t>
            </w:r>
            <w:r w:rsidRPr="00B0632A">
              <w:rPr>
                <w:rFonts w:ascii="Arial" w:hAnsi="Arial" w:cs="Arial"/>
                <w:color w:val="000000" w:themeColor="text1"/>
                <w:sz w:val="20"/>
                <w:szCs w:val="20"/>
                <w:lang w:val="en-US"/>
              </w:rPr>
              <w:t xml:space="preserve"> create flashcards for the </w:t>
            </w:r>
            <w:r w:rsidR="00137023">
              <w:rPr>
                <w:rFonts w:ascii="Arial" w:hAnsi="Arial" w:cs="Arial"/>
                <w:color w:val="000000" w:themeColor="text1"/>
                <w:sz w:val="20"/>
                <w:szCs w:val="20"/>
                <w:lang w:val="en-US"/>
              </w:rPr>
              <w:t xml:space="preserve">research and </w:t>
            </w:r>
            <w:r w:rsidRPr="00B0632A">
              <w:rPr>
                <w:rFonts w:ascii="Arial" w:hAnsi="Arial" w:cs="Arial"/>
                <w:color w:val="000000" w:themeColor="text1"/>
                <w:sz w:val="20"/>
                <w:szCs w:val="20"/>
                <w:lang w:val="en-US"/>
              </w:rPr>
              <w:t>respective findings and evaluative issues for consolidation and future revision purposes.</w:t>
            </w:r>
            <w:r w:rsidRPr="00E03A84">
              <w:rPr>
                <w:rFonts w:ascii="Arial" w:hAnsi="Arial" w:cs="Arial"/>
                <w:color w:val="000000" w:themeColor="text1"/>
                <w:sz w:val="20"/>
                <w:szCs w:val="20"/>
                <w:lang w:val="en-US"/>
              </w:rPr>
              <w:t xml:space="preserve"> </w:t>
            </w:r>
            <w:r w:rsidR="001B6645" w:rsidRPr="00B0632A">
              <w:rPr>
                <w:rFonts w:ascii="Arial" w:hAnsi="Arial" w:cs="Arial"/>
                <w:b/>
                <w:bCs/>
                <w:color w:val="000000" w:themeColor="text1"/>
                <w:sz w:val="20"/>
                <w:szCs w:val="20"/>
                <w:shd w:val="clear" w:color="auto" w:fill="FCFCFC"/>
                <w:lang w:val="en-US"/>
              </w:rPr>
              <w:t>(I)</w:t>
            </w:r>
          </w:p>
          <w:p w14:paraId="4F566620" w14:textId="0C9F1785" w:rsidR="00CF18B2" w:rsidRPr="00E03A84" w:rsidRDefault="005F605A" w:rsidP="00591D3F">
            <w:pPr>
              <w:autoSpaceDE w:val="0"/>
              <w:autoSpaceDN w:val="0"/>
              <w:adjustRightInd w:val="0"/>
              <w:spacing w:before="120"/>
              <w:rPr>
                <w:rFonts w:ascii="Arial" w:hAnsi="Arial" w:cs="Arial"/>
                <w:color w:val="000000" w:themeColor="text1"/>
                <w:sz w:val="20"/>
                <w:szCs w:val="20"/>
                <w:lang w:val="en-US"/>
              </w:rPr>
            </w:pPr>
            <w:r>
              <w:rPr>
                <w:rFonts w:ascii="Arial" w:hAnsi="Arial" w:cs="Arial"/>
                <w:b/>
                <w:bCs/>
                <w:color w:val="202124"/>
                <w:sz w:val="20"/>
                <w:szCs w:val="20"/>
                <w:shd w:val="clear" w:color="auto" w:fill="FFFFFF"/>
                <w:lang w:val="en-US"/>
              </w:rPr>
              <w:t>SDG 3</w:t>
            </w:r>
          </w:p>
        </w:tc>
      </w:tr>
      <w:tr w:rsidR="00E03A84" w:rsidRPr="00E03A84" w14:paraId="50B303A3"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5CDA7EC2" w14:textId="7CCEB3E1" w:rsidR="00E03A84" w:rsidRPr="00A01A92" w:rsidRDefault="00E03A84" w:rsidP="00063544">
            <w:pPr>
              <w:rPr>
                <w:rFonts w:ascii="Arial" w:hAnsi="Arial" w:cs="Arial"/>
                <w:color w:val="000000" w:themeColor="text1"/>
                <w:sz w:val="20"/>
                <w:szCs w:val="20"/>
              </w:rPr>
            </w:pPr>
            <w:r w:rsidRPr="00A01A92">
              <w:rPr>
                <w:rFonts w:ascii="Arial" w:hAnsi="Arial" w:cs="Arial"/>
                <w:color w:val="000000" w:themeColor="text1"/>
                <w:sz w:val="20"/>
                <w:szCs w:val="20"/>
              </w:rPr>
              <w:lastRenderedPageBreak/>
              <w:t>3.2 Adherence to medical advice</w:t>
            </w:r>
          </w:p>
          <w:p w14:paraId="453DB889" w14:textId="197F6C84" w:rsidR="00E03A84" w:rsidRPr="00E03A84" w:rsidRDefault="00E03A84" w:rsidP="00063544">
            <w:pPr>
              <w:spacing w:before="120"/>
              <w:rPr>
                <w:rFonts w:ascii="Arial" w:hAnsi="Arial" w:cs="Arial"/>
                <w:color w:val="000000" w:themeColor="text1"/>
                <w:sz w:val="20"/>
                <w:szCs w:val="20"/>
                <w:lang w:val="en-US"/>
              </w:rPr>
            </w:pPr>
            <w:r w:rsidRPr="00E03A84">
              <w:rPr>
                <w:rFonts w:ascii="Arial" w:hAnsi="Arial" w:cs="Arial"/>
                <w:color w:val="000000" w:themeColor="text1"/>
                <w:sz w:val="20"/>
                <w:szCs w:val="20"/>
                <w:lang w:val="en-US"/>
              </w:rPr>
              <w:t xml:space="preserve">3.2.3. Improving </w:t>
            </w:r>
            <w:r w:rsidR="003B70A5">
              <w:rPr>
                <w:rFonts w:ascii="Arial" w:hAnsi="Arial" w:cs="Arial"/>
                <w:color w:val="000000" w:themeColor="text1"/>
                <w:sz w:val="20"/>
                <w:szCs w:val="20"/>
                <w:lang w:val="en-US"/>
              </w:rPr>
              <w:t>a</w:t>
            </w:r>
            <w:r w:rsidRPr="00E03A84">
              <w:rPr>
                <w:rFonts w:ascii="Arial" w:hAnsi="Arial" w:cs="Arial"/>
                <w:color w:val="000000" w:themeColor="text1"/>
                <w:sz w:val="20"/>
                <w:szCs w:val="20"/>
                <w:lang w:val="en-US"/>
              </w:rPr>
              <w:t>dherence</w:t>
            </w:r>
          </w:p>
          <w:p w14:paraId="4D2578C6" w14:textId="77777777" w:rsidR="001B6645" w:rsidRPr="00E03A84" w:rsidRDefault="001B6645" w:rsidP="00063544">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6BDD345C" w14:textId="59ED29D8" w:rsidR="00E03A84" w:rsidRPr="00E03A84" w:rsidRDefault="001B6645" w:rsidP="00063544">
            <w:pPr>
              <w:spacing w:before="120"/>
              <w:rPr>
                <w:rFonts w:ascii="Arial" w:hAnsi="Arial" w:cs="Arial"/>
                <w:i/>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202EB066" w14:textId="6C4FF9D2" w:rsidR="00E03A84" w:rsidRPr="00E03A84" w:rsidRDefault="00E03A84" w:rsidP="00E03A84">
            <w:pPr>
              <w:rPr>
                <w:rFonts w:ascii="Arial" w:hAnsi="Arial" w:cs="Arial"/>
                <w:color w:val="000000" w:themeColor="text1"/>
                <w:sz w:val="20"/>
                <w:szCs w:val="20"/>
              </w:rPr>
            </w:pPr>
            <w:r w:rsidRPr="00E03A84">
              <w:rPr>
                <w:rFonts w:ascii="Arial" w:hAnsi="Arial" w:cs="Arial"/>
                <w:color w:val="000000" w:themeColor="text1"/>
                <w:sz w:val="20"/>
                <w:szCs w:val="20"/>
              </w:rPr>
              <w:t>Learners can describe and explain various ways adherence could be improved amongst different groups.</w:t>
            </w:r>
          </w:p>
        </w:tc>
        <w:tc>
          <w:tcPr>
            <w:tcW w:w="10200" w:type="dxa"/>
            <w:tcBorders>
              <w:top w:val="single" w:sz="4" w:space="0" w:color="E21951"/>
              <w:left w:val="single" w:sz="4" w:space="0" w:color="E21951"/>
              <w:bottom w:val="single" w:sz="4" w:space="0" w:color="E21951"/>
              <w:right w:val="single" w:sz="4" w:space="0" w:color="E21951"/>
            </w:tcBorders>
          </w:tcPr>
          <w:p w14:paraId="3A320003" w14:textId="587FA243" w:rsidR="00E03A84" w:rsidRPr="00E03A84" w:rsidRDefault="00E03A84" w:rsidP="00F45721">
            <w:pPr>
              <w:autoSpaceDE w:val="0"/>
              <w:autoSpaceDN w:val="0"/>
              <w:adjustRightInd w:val="0"/>
              <w:spacing w:after="120"/>
              <w:rPr>
                <w:rFonts w:ascii="Arial" w:hAnsi="Arial" w:cs="Arial"/>
                <w:color w:val="000000" w:themeColor="text1"/>
                <w:sz w:val="20"/>
                <w:szCs w:val="20"/>
                <w:lang w:val="en-US"/>
              </w:rPr>
            </w:pPr>
            <w:r w:rsidRPr="00E03A84">
              <w:rPr>
                <w:rFonts w:ascii="Arial" w:hAnsi="Arial" w:cs="Arial"/>
                <w:color w:val="000000" w:themeColor="text1"/>
                <w:sz w:val="20"/>
                <w:szCs w:val="20"/>
                <w:shd w:val="clear" w:color="auto" w:fill="FCFCFC"/>
                <w:lang w:val="en-US"/>
              </w:rPr>
              <w:t>Learners</w:t>
            </w:r>
            <w:r w:rsidRPr="00E03A84">
              <w:rPr>
                <w:rFonts w:ascii="Arial" w:hAnsi="Arial" w:cs="Arial"/>
                <w:color w:val="000000" w:themeColor="text1"/>
                <w:sz w:val="20"/>
                <w:szCs w:val="20"/>
                <w:lang w:val="en-US"/>
              </w:rPr>
              <w:t xml:space="preserve"> review all the material covered so far and consider different ways to improve adherence. Ensure the following individual behavioural techniques such as contracts, prompts, customising treatment have been included and considered. </w:t>
            </w:r>
            <w:r w:rsidR="000C1CB4">
              <w:rPr>
                <w:rFonts w:ascii="Arial" w:hAnsi="Arial" w:cs="Arial"/>
                <w:color w:val="000000" w:themeColor="text1"/>
                <w:sz w:val="20"/>
                <w:szCs w:val="20"/>
                <w:lang w:val="en-US"/>
              </w:rPr>
              <w:t>Learners</w:t>
            </w:r>
            <w:r w:rsidRPr="00E03A84">
              <w:rPr>
                <w:rFonts w:ascii="Arial" w:hAnsi="Arial" w:cs="Arial"/>
                <w:color w:val="000000" w:themeColor="text1"/>
                <w:sz w:val="20"/>
                <w:szCs w:val="20"/>
                <w:lang w:val="en-US"/>
              </w:rPr>
              <w:t xml:space="preserve"> consider different groups of people, older adults, middle aged adults, young adults, adolescents and children.</w:t>
            </w:r>
          </w:p>
          <w:p w14:paraId="03A3373B" w14:textId="02B52086" w:rsidR="00E03A84" w:rsidRPr="00E03A84" w:rsidRDefault="00E03A84" w:rsidP="00F45721">
            <w:pPr>
              <w:autoSpaceDE w:val="0"/>
              <w:autoSpaceDN w:val="0"/>
              <w:adjustRightInd w:val="0"/>
              <w:spacing w:before="120" w:after="120"/>
              <w:rPr>
                <w:rFonts w:ascii="Arial" w:hAnsi="Arial" w:cs="Arial"/>
                <w:color w:val="000000" w:themeColor="text1"/>
                <w:sz w:val="20"/>
                <w:szCs w:val="20"/>
                <w:lang w:val="en-US"/>
              </w:rPr>
            </w:pPr>
            <w:r w:rsidRPr="00E03A84">
              <w:rPr>
                <w:rFonts w:ascii="Arial" w:hAnsi="Arial" w:cs="Arial"/>
                <w:color w:val="000000" w:themeColor="text1"/>
                <w:sz w:val="20"/>
                <w:szCs w:val="20"/>
                <w:lang w:val="en-US"/>
              </w:rPr>
              <w:t xml:space="preserve">Share ideas and learners peer review suggestions and try to reach consensus about the three most preferred strategies. </w:t>
            </w:r>
            <w:r w:rsidR="001B6645" w:rsidRPr="00E03A84">
              <w:rPr>
                <w:rFonts w:ascii="Arial" w:hAnsi="Arial" w:cs="Arial"/>
                <w:b/>
                <w:bCs/>
                <w:color w:val="000000" w:themeColor="text1"/>
                <w:sz w:val="20"/>
                <w:szCs w:val="20"/>
                <w:lang w:val="en-US"/>
              </w:rPr>
              <w:t>(F)</w:t>
            </w:r>
          </w:p>
          <w:p w14:paraId="099BDDAC" w14:textId="6521245D" w:rsidR="00E03A84" w:rsidRPr="00E03A84" w:rsidRDefault="00E03A84" w:rsidP="00F45721">
            <w:pPr>
              <w:autoSpaceDE w:val="0"/>
              <w:autoSpaceDN w:val="0"/>
              <w:adjustRightInd w:val="0"/>
              <w:spacing w:before="120" w:after="120"/>
              <w:rPr>
                <w:rFonts w:ascii="Arial" w:hAnsi="Arial" w:cs="Arial"/>
                <w:b/>
                <w:color w:val="000000" w:themeColor="text1"/>
                <w:sz w:val="20"/>
                <w:szCs w:val="20"/>
                <w:lang w:val="en-US"/>
              </w:rPr>
            </w:pPr>
            <w:r w:rsidRPr="00E03A84">
              <w:rPr>
                <w:rFonts w:ascii="Arial" w:hAnsi="Arial" w:cs="Arial"/>
                <w:color w:val="000000" w:themeColor="text1"/>
                <w:sz w:val="20"/>
                <w:szCs w:val="20"/>
                <w:lang w:val="en-US"/>
              </w:rPr>
              <w:t xml:space="preserve">Learners create a table with the target group, the intervention/technique (with some description) and ask them to practice their research skills and find some psychological research support (name, year and finding) for each in turn and add that to the third column of their tables. </w:t>
            </w:r>
            <w:r w:rsidR="001B6645" w:rsidRPr="00E03A84">
              <w:rPr>
                <w:rFonts w:ascii="Arial" w:hAnsi="Arial" w:cs="Arial"/>
                <w:b/>
                <w:bCs/>
                <w:color w:val="000000" w:themeColor="text1"/>
                <w:sz w:val="20"/>
                <w:szCs w:val="20"/>
                <w:lang w:val="en-US"/>
              </w:rPr>
              <w:t>(I)</w:t>
            </w:r>
          </w:p>
          <w:p w14:paraId="3B93C296" w14:textId="7CDA97AD" w:rsidR="00E03A84" w:rsidRPr="003D7C5D" w:rsidRDefault="00E03A84" w:rsidP="00F45721">
            <w:pPr>
              <w:spacing w:before="120" w:after="120"/>
              <w:rPr>
                <w:rFonts w:ascii="Arial" w:hAnsi="Arial" w:cs="Arial"/>
                <w:color w:val="000000" w:themeColor="text1"/>
                <w:sz w:val="20"/>
                <w:szCs w:val="20"/>
                <w:lang w:val="en-US"/>
              </w:rPr>
            </w:pPr>
            <w:r w:rsidRPr="003D7C5D">
              <w:rPr>
                <w:rFonts w:ascii="Arial" w:hAnsi="Arial" w:cs="Arial"/>
                <w:color w:val="000000" w:themeColor="text1"/>
                <w:sz w:val="20"/>
                <w:szCs w:val="20"/>
              </w:rPr>
              <w:t>Distribute some research into improving adherence in children including a study, e.g.</w:t>
            </w:r>
            <w:r w:rsidRPr="003D7C5D">
              <w:rPr>
                <w:rFonts w:ascii="Arial" w:hAnsi="Arial" w:cs="Arial"/>
                <w:color w:val="000000" w:themeColor="text1"/>
                <w:sz w:val="20"/>
                <w:szCs w:val="20"/>
                <w:lang w:val="en-US"/>
              </w:rPr>
              <w:t xml:space="preserve"> Chaney et al (2004</w:t>
            </w:r>
            <w:r w:rsidRPr="003D7C5D">
              <w:rPr>
                <w:rFonts w:ascii="Arial" w:hAnsi="Arial" w:cs="Arial"/>
                <w:b/>
                <w:bCs/>
                <w:color w:val="000000" w:themeColor="text1"/>
                <w:sz w:val="20"/>
                <w:szCs w:val="20"/>
                <w:u w:val="single"/>
                <w:lang w:val="en-US"/>
              </w:rPr>
              <w:t>)</w:t>
            </w:r>
            <w:r w:rsidRPr="003D7C5D">
              <w:rPr>
                <w:rFonts w:ascii="Arial" w:hAnsi="Arial" w:cs="Arial"/>
                <w:color w:val="000000" w:themeColor="text1"/>
                <w:sz w:val="20"/>
                <w:szCs w:val="20"/>
                <w:lang w:val="en-US"/>
              </w:rPr>
              <w:t xml:space="preserve"> at</w:t>
            </w:r>
            <w:r w:rsidR="00D23026">
              <w:rPr>
                <w:rFonts w:ascii="Arial" w:hAnsi="Arial" w:cs="Arial"/>
                <w:color w:val="000000" w:themeColor="text1"/>
                <w:sz w:val="20"/>
                <w:szCs w:val="20"/>
                <w:lang w:val="en-US"/>
              </w:rPr>
              <w:t>:</w:t>
            </w:r>
            <w:r w:rsidRPr="003D7C5D">
              <w:rPr>
                <w:rFonts w:ascii="Arial" w:hAnsi="Arial" w:cs="Arial"/>
                <w:color w:val="000000" w:themeColor="text1"/>
                <w:sz w:val="20"/>
                <w:szCs w:val="20"/>
                <w:lang w:val="en-US"/>
              </w:rPr>
              <w:t xml:space="preserve"> </w:t>
            </w:r>
            <w:hyperlink r:id="rId429" w:history="1">
              <w:r w:rsidRPr="00C00089">
                <w:rPr>
                  <w:rFonts w:ascii="Arial" w:hAnsi="Arial" w:cs="Arial"/>
                  <w:color w:val="4B4B4B"/>
                  <w:sz w:val="20"/>
                  <w:szCs w:val="20"/>
                  <w:lang w:val="en-US"/>
                </w:rPr>
                <w:t>https://citeseerx.ist.psu.edu/viewdoc/download?doi=10.1.1.554.1309&amp;rep=rep1&amp;type=pdf</w:t>
              </w:r>
            </w:hyperlink>
            <w:r w:rsidRPr="00C00089">
              <w:rPr>
                <w:rFonts w:ascii="Arial" w:hAnsi="Arial" w:cs="Arial"/>
                <w:color w:val="4B4B4B"/>
                <w:sz w:val="20"/>
                <w:szCs w:val="20"/>
                <w:lang w:val="en-US"/>
              </w:rPr>
              <w:t xml:space="preserve"> </w:t>
            </w:r>
            <w:r w:rsidRPr="003D7C5D">
              <w:rPr>
                <w:rFonts w:ascii="Arial" w:hAnsi="Arial" w:cs="Arial"/>
                <w:color w:val="000000" w:themeColor="text1"/>
                <w:sz w:val="20"/>
                <w:szCs w:val="20"/>
                <w:lang w:val="en-US"/>
              </w:rPr>
              <w:t xml:space="preserve">or </w:t>
            </w:r>
            <w:hyperlink r:id="rId430" w:history="1">
              <w:r w:rsidRPr="00C00089">
                <w:rPr>
                  <w:rFonts w:ascii="Arial" w:hAnsi="Arial" w:cs="Arial"/>
                  <w:color w:val="4B4B4B"/>
                  <w:sz w:val="20"/>
                  <w:szCs w:val="20"/>
                  <w:u w:val="single"/>
                  <w:lang w:val="en-US"/>
                </w:rPr>
                <w:t>https://drive.google.com/file/d/1tDTRgnkLpEy7yswqOwpSxyuLNspqwANe/view</w:t>
              </w:r>
            </w:hyperlink>
            <w:r w:rsidRPr="003D7C5D">
              <w:rPr>
                <w:rFonts w:ascii="Arial" w:hAnsi="Arial" w:cs="Arial"/>
                <w:color w:val="000000" w:themeColor="text1"/>
                <w:sz w:val="20"/>
                <w:szCs w:val="20"/>
                <w:lang w:val="en-US"/>
              </w:rPr>
              <w:t xml:space="preserve"> and learners capture the essential components of the study, the aim, sample, method, data collection methods, results and conclusions and recall the ethical issues involved in using children in psychological research.</w:t>
            </w:r>
          </w:p>
          <w:p w14:paraId="2E9CC9B0" w14:textId="68F9B6E4" w:rsidR="00E03A84" w:rsidRDefault="00E03A84" w:rsidP="00F45721">
            <w:pPr>
              <w:autoSpaceDE w:val="0"/>
              <w:autoSpaceDN w:val="0"/>
              <w:adjustRightInd w:val="0"/>
              <w:spacing w:before="120" w:after="120"/>
              <w:rPr>
                <w:rFonts w:ascii="Arial" w:hAnsi="Arial" w:cs="Arial"/>
                <w:color w:val="000000" w:themeColor="text1"/>
                <w:sz w:val="20"/>
                <w:szCs w:val="20"/>
                <w:lang w:val="en-US"/>
              </w:rPr>
            </w:pPr>
            <w:r w:rsidRPr="003D7C5D">
              <w:rPr>
                <w:rFonts w:ascii="Arial" w:hAnsi="Arial" w:cs="Arial"/>
                <w:color w:val="000000" w:themeColor="text1"/>
                <w:sz w:val="20"/>
                <w:szCs w:val="20"/>
                <w:lang w:val="en-US"/>
              </w:rPr>
              <w:t>Share the study conducted by Yokley and Glenwick (1984) at</w:t>
            </w:r>
            <w:r w:rsidR="00D23026">
              <w:rPr>
                <w:rFonts w:ascii="Arial" w:hAnsi="Arial" w:cs="Arial"/>
                <w:color w:val="000000" w:themeColor="text1"/>
                <w:sz w:val="20"/>
                <w:szCs w:val="20"/>
                <w:lang w:val="en-US"/>
              </w:rPr>
              <w:t>:</w:t>
            </w:r>
            <w:r w:rsidRPr="003D7C5D">
              <w:rPr>
                <w:rFonts w:ascii="Arial" w:hAnsi="Arial" w:cs="Arial"/>
                <w:color w:val="000000" w:themeColor="text1"/>
                <w:sz w:val="20"/>
                <w:szCs w:val="20"/>
                <w:lang w:val="en-US"/>
              </w:rPr>
              <w:t xml:space="preserve"> </w:t>
            </w:r>
            <w:hyperlink r:id="rId431" w:history="1">
              <w:r w:rsidR="00B221AA" w:rsidRPr="00C00089">
                <w:rPr>
                  <w:rFonts w:ascii="Arial" w:hAnsi="Arial" w:cs="Arial"/>
                  <w:color w:val="4B4B4B"/>
                  <w:sz w:val="20"/>
                  <w:szCs w:val="20"/>
                  <w:u w:val="single"/>
                  <w:lang w:val="en-US"/>
                </w:rPr>
                <w:t>www.</w:t>
              </w:r>
              <w:r w:rsidRPr="00C00089">
                <w:rPr>
                  <w:rFonts w:ascii="Arial" w:hAnsi="Arial" w:cs="Arial"/>
                  <w:color w:val="4B4B4B"/>
                  <w:sz w:val="20"/>
                  <w:szCs w:val="20"/>
                  <w:u w:val="single"/>
                  <w:lang w:val="en-US"/>
                </w:rPr>
                <w:t>ncbi.nlm.nih.gov/pmc/articles/PMC1307948/pdf/jaba00033-0037.pdf</w:t>
              </w:r>
            </w:hyperlink>
            <w:r w:rsidRPr="00C00089">
              <w:rPr>
                <w:rFonts w:ascii="Arial" w:hAnsi="Arial" w:cs="Arial"/>
                <w:color w:val="4B4B4B"/>
                <w:sz w:val="20"/>
                <w:szCs w:val="20"/>
                <w:lang w:val="en-US"/>
              </w:rPr>
              <w:t xml:space="preserve"> </w:t>
            </w:r>
            <w:r w:rsidRPr="003D7C5D">
              <w:rPr>
                <w:rFonts w:ascii="Arial" w:hAnsi="Arial" w:cs="Arial"/>
                <w:color w:val="000000" w:themeColor="text1"/>
                <w:sz w:val="20"/>
                <w:szCs w:val="20"/>
                <w:lang w:val="en-US"/>
              </w:rPr>
              <w:t xml:space="preserve">or </w:t>
            </w:r>
            <w:hyperlink r:id="rId432" w:history="1">
              <w:r w:rsidRPr="00C00089">
                <w:rPr>
                  <w:rFonts w:ascii="Arial" w:hAnsi="Arial" w:cs="Arial"/>
                  <w:color w:val="4B4B4B"/>
                  <w:sz w:val="20"/>
                  <w:szCs w:val="20"/>
                  <w:u w:val="single"/>
                  <w:lang w:val="en-US"/>
                </w:rPr>
                <w:t>https://drive.google.com/file/d/1NSrOjwkv788yETnnvhhc5t4qLmQ3YubY/view</w:t>
              </w:r>
            </w:hyperlink>
            <w:r w:rsidRPr="003D7C5D">
              <w:rPr>
                <w:rFonts w:ascii="Arial" w:hAnsi="Arial" w:cs="Arial"/>
                <w:color w:val="000000" w:themeColor="text1"/>
                <w:sz w:val="20"/>
                <w:szCs w:val="20"/>
                <w:lang w:val="en-US"/>
              </w:rPr>
              <w:t xml:space="preserve"> and learners capture the essential components of the study, the aim, sample, method, data collection methods, results and conclusions.</w:t>
            </w:r>
          </w:p>
          <w:p w14:paraId="2D6205F0" w14:textId="736E3FBD" w:rsidR="00CE172B" w:rsidRPr="003D7C5D" w:rsidRDefault="00CE172B" w:rsidP="00F45721">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 xml:space="preserve">Ask learners to recall the strengths and weaknesses of using postal questionnaires from their previous class and ask them to consider any strengths and weaknesses of using them that could apply to the </w:t>
            </w:r>
            <w:r w:rsidRPr="003D7C5D">
              <w:rPr>
                <w:rFonts w:ascii="Arial" w:hAnsi="Arial" w:cs="Arial"/>
                <w:color w:val="000000" w:themeColor="text1"/>
                <w:sz w:val="20"/>
                <w:szCs w:val="20"/>
                <w:lang w:val="en-US"/>
              </w:rPr>
              <w:t>Yokley and Glenwick (1984)</w:t>
            </w:r>
            <w:r>
              <w:rPr>
                <w:rFonts w:ascii="Arial" w:hAnsi="Arial" w:cs="Arial"/>
                <w:color w:val="000000" w:themeColor="text1"/>
                <w:sz w:val="20"/>
                <w:szCs w:val="20"/>
                <w:lang w:val="en-US"/>
              </w:rPr>
              <w:t xml:space="preserve"> research. </w:t>
            </w:r>
            <w:r w:rsidRPr="00CE172B">
              <w:rPr>
                <w:rFonts w:ascii="Arial" w:hAnsi="Arial" w:cs="Arial"/>
                <w:b/>
                <w:bCs/>
                <w:color w:val="000000" w:themeColor="text1"/>
                <w:sz w:val="20"/>
                <w:szCs w:val="20"/>
                <w:lang w:val="en-US"/>
              </w:rPr>
              <w:t>(F)</w:t>
            </w:r>
          </w:p>
          <w:p w14:paraId="18A4A965" w14:textId="77777777" w:rsidR="00E03A84" w:rsidRPr="003D7C5D" w:rsidRDefault="00E03A84" w:rsidP="00F45721">
            <w:pPr>
              <w:autoSpaceDE w:val="0"/>
              <w:autoSpaceDN w:val="0"/>
              <w:adjustRightInd w:val="0"/>
              <w:spacing w:before="120" w:after="120"/>
              <w:rPr>
                <w:rFonts w:ascii="Arial" w:hAnsi="Arial" w:cs="Arial"/>
                <w:color w:val="000000" w:themeColor="text1"/>
                <w:sz w:val="20"/>
                <w:szCs w:val="20"/>
                <w:lang w:val="en-US"/>
              </w:rPr>
            </w:pPr>
            <w:r w:rsidRPr="003D7C5D">
              <w:rPr>
                <w:rFonts w:ascii="Arial" w:hAnsi="Arial" w:cs="Arial"/>
                <w:color w:val="000000" w:themeColor="text1"/>
                <w:sz w:val="20"/>
                <w:szCs w:val="20"/>
                <w:lang w:val="en-US"/>
              </w:rPr>
              <w:t>Learners should evaluate each study in turn, assessing whether the findings support or challenge the recommendations made by the class, and if not, why not.</w:t>
            </w:r>
          </w:p>
          <w:p w14:paraId="1788CC38" w14:textId="61070492" w:rsidR="00E03A84" w:rsidRPr="003D7C5D" w:rsidRDefault="00E03A84" w:rsidP="00F45721">
            <w:pPr>
              <w:autoSpaceDE w:val="0"/>
              <w:autoSpaceDN w:val="0"/>
              <w:adjustRightInd w:val="0"/>
              <w:spacing w:before="120" w:after="120"/>
              <w:rPr>
                <w:rFonts w:ascii="Arial" w:hAnsi="Arial" w:cs="Arial"/>
                <w:color w:val="000000" w:themeColor="text1"/>
                <w:sz w:val="20"/>
                <w:szCs w:val="20"/>
              </w:rPr>
            </w:pPr>
            <w:r w:rsidRPr="003D7C5D">
              <w:rPr>
                <w:rFonts w:ascii="Arial" w:hAnsi="Arial" w:cs="Arial"/>
                <w:color w:val="000000" w:themeColor="text1"/>
                <w:sz w:val="20"/>
                <w:szCs w:val="20"/>
              </w:rPr>
              <w:t>Each learner responds to a Paper 3 question, which is peer marked and then creates a second Paper 3 question with an appropriate marking scheme for sharing.</w:t>
            </w:r>
            <w:r w:rsidR="001B6645" w:rsidRPr="003D7C5D">
              <w:rPr>
                <w:rFonts w:ascii="Arial" w:hAnsi="Arial" w:cs="Arial"/>
                <w:b/>
                <w:color w:val="000000" w:themeColor="text1"/>
                <w:sz w:val="20"/>
                <w:szCs w:val="20"/>
              </w:rPr>
              <w:t xml:space="preserve"> (F)</w:t>
            </w:r>
          </w:p>
          <w:p w14:paraId="3FEAC2CB" w14:textId="4EEA2A29" w:rsidR="00E03A84" w:rsidRPr="003D7C5D" w:rsidRDefault="00E03A84" w:rsidP="00F45721">
            <w:pPr>
              <w:autoSpaceDE w:val="0"/>
              <w:autoSpaceDN w:val="0"/>
              <w:adjustRightInd w:val="0"/>
              <w:spacing w:before="120" w:after="120"/>
              <w:rPr>
                <w:rFonts w:ascii="Arial" w:hAnsi="Arial" w:cs="Arial"/>
                <w:color w:val="000000" w:themeColor="text1"/>
                <w:sz w:val="20"/>
                <w:szCs w:val="20"/>
                <w:lang w:val="en-US"/>
              </w:rPr>
            </w:pPr>
            <w:r w:rsidRPr="003D7C5D">
              <w:rPr>
                <w:rFonts w:ascii="Arial" w:hAnsi="Arial" w:cs="Arial"/>
                <w:color w:val="000000" w:themeColor="text1"/>
                <w:sz w:val="20"/>
                <w:szCs w:val="20"/>
                <w:lang w:val="en-US"/>
              </w:rPr>
              <w:lastRenderedPageBreak/>
              <w:t>Learners create a crossword using an online crossword maker at</w:t>
            </w:r>
            <w:r w:rsidR="00D23026">
              <w:rPr>
                <w:rFonts w:ascii="Arial" w:hAnsi="Arial" w:cs="Arial"/>
                <w:color w:val="000000" w:themeColor="text1"/>
                <w:sz w:val="20"/>
                <w:szCs w:val="20"/>
                <w:lang w:val="en-US"/>
              </w:rPr>
              <w:t>:</w:t>
            </w:r>
            <w:r w:rsidRPr="003D7C5D">
              <w:rPr>
                <w:rFonts w:ascii="Arial" w:hAnsi="Arial" w:cs="Arial"/>
                <w:color w:val="000000" w:themeColor="text1"/>
                <w:sz w:val="20"/>
                <w:szCs w:val="20"/>
                <w:lang w:val="en-US"/>
              </w:rPr>
              <w:t xml:space="preserve"> </w:t>
            </w:r>
            <w:hyperlink r:id="rId433" w:history="1">
              <w:r w:rsidRPr="00F45721">
                <w:rPr>
                  <w:rFonts w:ascii="Arial" w:hAnsi="Arial" w:cs="Arial"/>
                  <w:color w:val="4B4B4B"/>
                  <w:sz w:val="20"/>
                  <w:szCs w:val="20"/>
                  <w:u w:val="single"/>
                  <w:lang w:val="en-US"/>
                </w:rPr>
                <w:t>https://worksheets.theteacherscorner.net/make-your-own/crossword/</w:t>
              </w:r>
            </w:hyperlink>
            <w:r w:rsidRPr="003D7C5D">
              <w:rPr>
                <w:rFonts w:ascii="Arial" w:hAnsi="Arial" w:cs="Arial"/>
                <w:color w:val="000000" w:themeColor="text1"/>
                <w:sz w:val="20"/>
                <w:szCs w:val="20"/>
                <w:lang w:val="en-US"/>
              </w:rPr>
              <w:t xml:space="preserve"> or </w:t>
            </w:r>
            <w:hyperlink r:id="rId434" w:history="1">
              <w:r w:rsidR="00B221AA" w:rsidRPr="00F45721">
                <w:rPr>
                  <w:rFonts w:ascii="Arial" w:hAnsi="Arial" w:cs="Arial"/>
                  <w:color w:val="4B4B4B"/>
                  <w:sz w:val="20"/>
                  <w:szCs w:val="20"/>
                  <w:u w:val="single"/>
                  <w:lang w:val="en-US"/>
                </w:rPr>
                <w:t>www.</w:t>
              </w:r>
              <w:r w:rsidRPr="00F45721">
                <w:rPr>
                  <w:rFonts w:ascii="Arial" w:hAnsi="Arial" w:cs="Arial"/>
                  <w:color w:val="4B4B4B"/>
                  <w:sz w:val="20"/>
                  <w:szCs w:val="20"/>
                  <w:u w:val="single"/>
                  <w:lang w:val="en-US"/>
                </w:rPr>
                <w:t>puzzle-maker.com/CW</w:t>
              </w:r>
            </w:hyperlink>
            <w:r w:rsidRPr="003D7C5D">
              <w:rPr>
                <w:rFonts w:ascii="Arial" w:hAnsi="Arial" w:cs="Arial"/>
                <w:color w:val="000000" w:themeColor="text1"/>
                <w:sz w:val="20"/>
                <w:szCs w:val="20"/>
                <w:lang w:val="en-US"/>
              </w:rPr>
              <w:t xml:space="preserve"> on the material covered so far.</w:t>
            </w:r>
            <w:r w:rsidR="001B6645" w:rsidRPr="003D7C5D">
              <w:rPr>
                <w:rFonts w:ascii="Arial" w:hAnsi="Arial" w:cs="Arial"/>
                <w:b/>
                <w:color w:val="000000" w:themeColor="text1"/>
                <w:sz w:val="20"/>
                <w:szCs w:val="20"/>
                <w:lang w:val="en-US"/>
              </w:rPr>
              <w:t xml:space="preserve"> (I)</w:t>
            </w:r>
          </w:p>
          <w:p w14:paraId="268E592E" w14:textId="3B5586F4" w:rsidR="00E03A84" w:rsidRPr="003D7C5D" w:rsidRDefault="00E03A84" w:rsidP="00F45721">
            <w:pPr>
              <w:autoSpaceDE w:val="0"/>
              <w:autoSpaceDN w:val="0"/>
              <w:adjustRightInd w:val="0"/>
              <w:spacing w:before="120" w:after="120"/>
              <w:rPr>
                <w:rFonts w:ascii="Arial" w:hAnsi="Arial" w:cs="Arial"/>
                <w:color w:val="000000" w:themeColor="text1"/>
                <w:sz w:val="20"/>
                <w:szCs w:val="20"/>
                <w:lang w:val="en-US"/>
              </w:rPr>
            </w:pPr>
            <w:r w:rsidRPr="003D7C5D">
              <w:rPr>
                <w:rFonts w:ascii="Arial" w:hAnsi="Arial" w:cs="Arial"/>
                <w:color w:val="000000" w:themeColor="text1"/>
                <w:sz w:val="20"/>
                <w:szCs w:val="20"/>
                <w:lang w:val="en-US"/>
              </w:rPr>
              <w:t xml:space="preserve">Focus on a Paper 3, </w:t>
            </w:r>
            <w:r w:rsidR="00492374">
              <w:rPr>
                <w:rFonts w:ascii="Arial" w:hAnsi="Arial" w:cs="Arial"/>
                <w:color w:val="000000" w:themeColor="text1"/>
                <w:sz w:val="20"/>
                <w:szCs w:val="20"/>
                <w:lang w:val="en-US"/>
              </w:rPr>
              <w:t xml:space="preserve">Question </w:t>
            </w:r>
            <w:r w:rsidRPr="003D7C5D">
              <w:rPr>
                <w:rFonts w:ascii="Arial" w:hAnsi="Arial" w:cs="Arial"/>
                <w:color w:val="000000" w:themeColor="text1"/>
                <w:sz w:val="20"/>
                <w:szCs w:val="20"/>
                <w:lang w:val="en-US"/>
              </w:rPr>
              <w:t>6(b) and explain the structure and expectations and ask each learner to draft a paragraph on the focused discussion aspect (e.g.</w:t>
            </w:r>
            <w:r w:rsidR="00F45721">
              <w:rPr>
                <w:rFonts w:ascii="Arial" w:hAnsi="Arial" w:cs="Arial"/>
                <w:color w:val="000000" w:themeColor="text1"/>
                <w:sz w:val="20"/>
                <w:szCs w:val="20"/>
                <w:lang w:val="en-US"/>
              </w:rPr>
              <w:t xml:space="preserve"> </w:t>
            </w:r>
            <w:r w:rsidRPr="003D7C5D">
              <w:rPr>
                <w:rFonts w:ascii="Arial" w:hAnsi="Arial" w:cs="Arial"/>
                <w:color w:val="000000" w:themeColor="text1"/>
                <w:sz w:val="20"/>
                <w:szCs w:val="20"/>
                <w:lang w:val="en-US"/>
              </w:rPr>
              <w:t>objective and subjective measures) using appropriate detail from the studies.</w:t>
            </w:r>
            <w:r w:rsidR="001B6645" w:rsidRPr="003D7C5D">
              <w:rPr>
                <w:rFonts w:ascii="Arial" w:hAnsi="Arial" w:cs="Arial"/>
                <w:b/>
                <w:color w:val="000000" w:themeColor="text1"/>
                <w:sz w:val="20"/>
                <w:szCs w:val="20"/>
              </w:rPr>
              <w:t xml:space="preserve"> (F)</w:t>
            </w:r>
          </w:p>
          <w:p w14:paraId="22686C01" w14:textId="1BED6AF5" w:rsidR="00E03A84" w:rsidRDefault="00E03A84" w:rsidP="00F45721">
            <w:pPr>
              <w:autoSpaceDE w:val="0"/>
              <w:autoSpaceDN w:val="0"/>
              <w:adjustRightInd w:val="0"/>
              <w:spacing w:before="120" w:after="120"/>
              <w:rPr>
                <w:rFonts w:ascii="Arial" w:hAnsi="Arial" w:cs="Arial"/>
                <w:b/>
                <w:color w:val="000000" w:themeColor="text1"/>
                <w:sz w:val="20"/>
                <w:szCs w:val="20"/>
              </w:rPr>
            </w:pPr>
            <w:r w:rsidRPr="003D7C5D">
              <w:rPr>
                <w:rFonts w:ascii="Arial" w:hAnsi="Arial" w:cs="Arial"/>
                <w:color w:val="000000" w:themeColor="text1"/>
                <w:sz w:val="20"/>
                <w:szCs w:val="20"/>
                <w:lang w:val="en-US"/>
              </w:rPr>
              <w:t xml:space="preserve">Select and focus on a Paper 4, Section B (a) question and </w:t>
            </w:r>
            <w:r w:rsidRPr="003D7C5D">
              <w:rPr>
                <w:rFonts w:ascii="Arial" w:hAnsi="Arial" w:cs="Arial"/>
                <w:color w:val="000000" w:themeColor="text1"/>
                <w:sz w:val="20"/>
                <w:szCs w:val="20"/>
                <w:shd w:val="clear" w:color="auto" w:fill="FCFCFC"/>
                <w:lang w:val="en-US"/>
              </w:rPr>
              <w:t>learners</w:t>
            </w:r>
            <w:r w:rsidRPr="003D7C5D">
              <w:rPr>
                <w:rFonts w:ascii="Arial" w:hAnsi="Arial" w:cs="Arial"/>
                <w:color w:val="000000" w:themeColor="text1"/>
                <w:sz w:val="20"/>
                <w:szCs w:val="20"/>
                <w:lang w:val="en-US"/>
              </w:rPr>
              <w:t xml:space="preserve"> match their recommendations with the relevant research and focus on the degree of detail required to attain full marks.</w:t>
            </w:r>
            <w:r w:rsidR="001B6645" w:rsidRPr="003D7C5D">
              <w:rPr>
                <w:rFonts w:ascii="Arial" w:hAnsi="Arial" w:cs="Arial"/>
                <w:b/>
                <w:color w:val="000000" w:themeColor="text1"/>
                <w:sz w:val="20"/>
                <w:szCs w:val="20"/>
              </w:rPr>
              <w:t xml:space="preserve"> (F)</w:t>
            </w:r>
          </w:p>
          <w:p w14:paraId="1B0416E4" w14:textId="552C88F6" w:rsidR="00E03A84" w:rsidRPr="003D7C5D" w:rsidRDefault="00E03A84" w:rsidP="00F45721">
            <w:pPr>
              <w:autoSpaceDE w:val="0"/>
              <w:autoSpaceDN w:val="0"/>
              <w:adjustRightInd w:val="0"/>
              <w:spacing w:before="120" w:after="120"/>
              <w:rPr>
                <w:rFonts w:ascii="Arial" w:hAnsi="Arial" w:cs="Arial"/>
                <w:color w:val="000000" w:themeColor="text1"/>
                <w:sz w:val="20"/>
                <w:szCs w:val="20"/>
                <w:lang w:val="en-US"/>
              </w:rPr>
            </w:pPr>
            <w:r w:rsidRPr="003D7C5D">
              <w:rPr>
                <w:rFonts w:ascii="Arial" w:hAnsi="Arial" w:cs="Arial"/>
                <w:color w:val="000000" w:themeColor="text1"/>
                <w:sz w:val="20"/>
                <w:szCs w:val="20"/>
                <w:shd w:val="clear" w:color="auto" w:fill="FCFCFC"/>
                <w:lang w:val="en-US"/>
              </w:rPr>
              <w:t>Learners</w:t>
            </w:r>
            <w:r w:rsidRPr="003D7C5D">
              <w:rPr>
                <w:rFonts w:ascii="Arial" w:hAnsi="Arial" w:cs="Arial"/>
                <w:color w:val="000000" w:themeColor="text1"/>
                <w:sz w:val="20"/>
                <w:szCs w:val="20"/>
                <w:lang w:val="en-US"/>
              </w:rPr>
              <w:t xml:space="preserve"> create two more ‘evaluative paragraphs’ based on </w:t>
            </w:r>
            <w:r w:rsidR="00EC22C6">
              <w:rPr>
                <w:rFonts w:ascii="Arial" w:hAnsi="Arial" w:cs="Arial"/>
                <w:color w:val="000000" w:themeColor="text1"/>
                <w:sz w:val="20"/>
                <w:szCs w:val="20"/>
                <w:lang w:val="en-US"/>
              </w:rPr>
              <w:t xml:space="preserve">the </w:t>
            </w:r>
            <w:r w:rsidRPr="003D7C5D">
              <w:rPr>
                <w:rFonts w:ascii="Arial" w:hAnsi="Arial" w:cs="Arial"/>
                <w:color w:val="000000" w:themeColor="text1"/>
                <w:sz w:val="20"/>
                <w:szCs w:val="20"/>
                <w:lang w:val="en-US"/>
              </w:rPr>
              <w:t>use of children in research, experiments, questionnaires, generalisations from findings or validity respectively.</w:t>
            </w:r>
            <w:r w:rsidR="001B6645" w:rsidRPr="003D7C5D">
              <w:rPr>
                <w:rFonts w:ascii="Arial" w:hAnsi="Arial" w:cs="Arial"/>
                <w:b/>
                <w:color w:val="000000" w:themeColor="text1"/>
                <w:sz w:val="20"/>
                <w:szCs w:val="20"/>
                <w:lang w:val="en-US"/>
              </w:rPr>
              <w:t xml:space="preserve"> (I</w:t>
            </w:r>
            <w:r w:rsidR="001B6645">
              <w:rPr>
                <w:rFonts w:ascii="Arial" w:hAnsi="Arial" w:cs="Arial"/>
                <w:b/>
                <w:color w:val="000000" w:themeColor="text1"/>
                <w:sz w:val="20"/>
                <w:szCs w:val="20"/>
                <w:lang w:val="en-US"/>
              </w:rPr>
              <w:t>)(</w:t>
            </w:r>
            <w:r w:rsidR="001B6645" w:rsidRPr="003D7C5D">
              <w:rPr>
                <w:rFonts w:ascii="Arial" w:hAnsi="Arial" w:cs="Arial"/>
                <w:b/>
                <w:color w:val="000000" w:themeColor="text1"/>
                <w:sz w:val="20"/>
                <w:szCs w:val="20"/>
                <w:lang w:val="en-US"/>
              </w:rPr>
              <w:t>F)</w:t>
            </w:r>
          </w:p>
          <w:p w14:paraId="66747AB8" w14:textId="77777777" w:rsidR="00E03A84" w:rsidRDefault="00E03A84" w:rsidP="00F45721">
            <w:pPr>
              <w:spacing w:before="120" w:after="120"/>
              <w:rPr>
                <w:rFonts w:ascii="Arial" w:hAnsi="Arial" w:cs="Arial"/>
                <w:b/>
                <w:color w:val="000000" w:themeColor="text1"/>
                <w:sz w:val="20"/>
                <w:szCs w:val="20"/>
              </w:rPr>
            </w:pPr>
            <w:r w:rsidRPr="003D7C5D">
              <w:rPr>
                <w:rFonts w:ascii="Arial" w:hAnsi="Arial" w:cs="Arial"/>
                <w:color w:val="000000" w:themeColor="text1"/>
                <w:sz w:val="20"/>
                <w:szCs w:val="20"/>
              </w:rPr>
              <w:t>Learners should attempt a range of questions from past papers on adherence to medical advice to assess their understanding.</w:t>
            </w:r>
            <w:r w:rsidR="001B6645" w:rsidRPr="003D7C5D">
              <w:rPr>
                <w:rFonts w:ascii="Arial" w:hAnsi="Arial" w:cs="Arial"/>
                <w:b/>
                <w:color w:val="000000" w:themeColor="text1"/>
                <w:sz w:val="20"/>
                <w:szCs w:val="20"/>
              </w:rPr>
              <w:t xml:space="preserve"> (F)</w:t>
            </w:r>
          </w:p>
          <w:p w14:paraId="166C3828" w14:textId="53B8CA74" w:rsidR="00CF18B2" w:rsidRPr="00E03A84" w:rsidRDefault="005F605A" w:rsidP="00F45721">
            <w:pPr>
              <w:spacing w:before="120"/>
              <w:rPr>
                <w:rFonts w:ascii="Arial" w:hAnsi="Arial" w:cs="Arial"/>
                <w:color w:val="000000" w:themeColor="text1"/>
                <w:sz w:val="20"/>
                <w:szCs w:val="20"/>
              </w:rPr>
            </w:pPr>
            <w:r>
              <w:rPr>
                <w:rFonts w:ascii="Arial" w:hAnsi="Arial" w:cs="Arial"/>
                <w:b/>
                <w:bCs/>
                <w:color w:val="202124"/>
                <w:sz w:val="20"/>
                <w:szCs w:val="20"/>
                <w:shd w:val="clear" w:color="auto" w:fill="FFFFFF"/>
                <w:lang w:val="en-US"/>
              </w:rPr>
              <w:t>SDG 3</w:t>
            </w:r>
          </w:p>
        </w:tc>
      </w:tr>
      <w:tr w:rsidR="00E03A84" w:rsidRPr="00E03A84" w14:paraId="0FF0B21B"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495EC5F7" w14:textId="7934850A" w:rsidR="00E03A84" w:rsidRPr="00A01A92" w:rsidRDefault="00E03A84" w:rsidP="006D51AF">
            <w:pPr>
              <w:rPr>
                <w:rFonts w:ascii="Arial" w:hAnsi="Arial" w:cs="Arial"/>
                <w:color w:val="000000" w:themeColor="text1"/>
                <w:sz w:val="20"/>
                <w:szCs w:val="20"/>
              </w:rPr>
            </w:pPr>
            <w:r w:rsidRPr="00A01A92">
              <w:rPr>
                <w:rFonts w:ascii="Arial" w:hAnsi="Arial" w:cs="Arial"/>
                <w:color w:val="000000" w:themeColor="text1"/>
                <w:sz w:val="20"/>
                <w:szCs w:val="20"/>
              </w:rPr>
              <w:lastRenderedPageBreak/>
              <w:t>3.3 Pain</w:t>
            </w:r>
          </w:p>
          <w:p w14:paraId="2D7452AB" w14:textId="57B43BD4" w:rsidR="009478C5" w:rsidRDefault="00E03A84" w:rsidP="006D51AF">
            <w:pPr>
              <w:spacing w:before="120"/>
              <w:rPr>
                <w:rFonts w:ascii="Arial" w:hAnsi="Arial" w:cs="Arial"/>
                <w:color w:val="000000" w:themeColor="text1"/>
                <w:sz w:val="20"/>
                <w:szCs w:val="20"/>
                <w:shd w:val="clear" w:color="auto" w:fill="F9E5E5"/>
              </w:rPr>
            </w:pPr>
            <w:r w:rsidRPr="00E03A84">
              <w:rPr>
                <w:rFonts w:ascii="Arial" w:hAnsi="Arial" w:cs="Arial"/>
                <w:color w:val="000000" w:themeColor="text1"/>
                <w:sz w:val="20"/>
                <w:szCs w:val="20"/>
                <w:lang w:val="en-US"/>
              </w:rPr>
              <w:t>3.3.1 Types and theories of pain.</w:t>
            </w:r>
          </w:p>
          <w:p w14:paraId="16ADA90C" w14:textId="629428E9" w:rsidR="009478C5" w:rsidRPr="00E03A84" w:rsidRDefault="009478C5" w:rsidP="006D51AF">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1F82331C" w14:textId="751224BC" w:rsidR="00E03A84" w:rsidRPr="00E03A84" w:rsidRDefault="009478C5" w:rsidP="006D51AF">
            <w:pPr>
              <w:spacing w:before="120"/>
              <w:rPr>
                <w:rFonts w:ascii="Arial" w:hAnsi="Arial" w:cs="Arial"/>
                <w:i/>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0EF72F1" w14:textId="386818B8" w:rsidR="00E03A84" w:rsidRPr="00E03A84" w:rsidRDefault="00E03A84" w:rsidP="00E03A84">
            <w:pPr>
              <w:rPr>
                <w:rFonts w:ascii="Arial" w:hAnsi="Arial" w:cs="Arial"/>
                <w:color w:val="000000" w:themeColor="text1"/>
                <w:sz w:val="20"/>
                <w:szCs w:val="20"/>
              </w:rPr>
            </w:pPr>
            <w:r w:rsidRPr="00E03A84">
              <w:rPr>
                <w:rFonts w:ascii="Arial" w:hAnsi="Arial" w:cs="Arial"/>
                <w:color w:val="000000" w:themeColor="text1"/>
                <w:sz w:val="20"/>
                <w:szCs w:val="20"/>
              </w:rPr>
              <w:t>Learners are able to describe and explain different types of pain, describe, explain and evaluate different theories of pain and some research into types of pain.</w:t>
            </w:r>
          </w:p>
        </w:tc>
        <w:tc>
          <w:tcPr>
            <w:tcW w:w="10200" w:type="dxa"/>
            <w:tcBorders>
              <w:top w:val="single" w:sz="4" w:space="0" w:color="E21951"/>
              <w:left w:val="single" w:sz="4" w:space="0" w:color="E21951"/>
              <w:bottom w:val="single" w:sz="4" w:space="0" w:color="E21951"/>
              <w:right w:val="single" w:sz="4" w:space="0" w:color="E21951"/>
            </w:tcBorders>
          </w:tcPr>
          <w:p w14:paraId="5D19631D" w14:textId="77777777" w:rsidR="00E03A84" w:rsidRPr="00492374" w:rsidRDefault="00E03A84" w:rsidP="00B04DCD">
            <w:pPr>
              <w:autoSpaceDE w:val="0"/>
              <w:autoSpaceDN w:val="0"/>
              <w:adjustRightInd w:val="0"/>
              <w:rPr>
                <w:rFonts w:ascii="Arial" w:hAnsi="Arial" w:cs="Arial"/>
                <w:color w:val="000000" w:themeColor="text1"/>
                <w:sz w:val="20"/>
                <w:szCs w:val="20"/>
                <w:lang w:val="en-US"/>
              </w:rPr>
            </w:pPr>
            <w:r w:rsidRPr="00492374">
              <w:rPr>
                <w:rFonts w:ascii="Arial" w:hAnsi="Arial" w:cs="Arial"/>
                <w:color w:val="000000" w:themeColor="text1"/>
                <w:sz w:val="20"/>
                <w:szCs w:val="20"/>
                <w:lang w:val="en-US"/>
              </w:rPr>
              <w:t>Divide learners into groups to prepare presentations (with examples and handouts) on the following:</w:t>
            </w:r>
          </w:p>
          <w:p w14:paraId="528F992C" w14:textId="5576B321" w:rsidR="00483DEA" w:rsidRDefault="00483DEA" w:rsidP="006D51AF">
            <w:pPr>
              <w:numPr>
                <w:ilvl w:val="0"/>
                <w:numId w:val="52"/>
              </w:numPr>
              <w:autoSpaceDE w:val="0"/>
              <w:autoSpaceDN w:val="0"/>
              <w:adjustRightInd w:val="0"/>
              <w:ind w:left="647" w:hanging="284"/>
              <w:rPr>
                <w:rFonts w:ascii="Arial" w:hAnsi="Arial" w:cs="Arial"/>
                <w:color w:val="000000" w:themeColor="text1"/>
                <w:sz w:val="20"/>
                <w:szCs w:val="20"/>
                <w:lang w:val="en-US"/>
              </w:rPr>
            </w:pPr>
            <w:r>
              <w:rPr>
                <w:rFonts w:ascii="Arial" w:hAnsi="Arial" w:cs="Arial"/>
                <w:color w:val="000000" w:themeColor="text1"/>
                <w:sz w:val="20"/>
                <w:szCs w:val="20"/>
                <w:lang w:val="en-US"/>
              </w:rPr>
              <w:t>organic pain</w:t>
            </w:r>
          </w:p>
          <w:p w14:paraId="31FC2807" w14:textId="11966AE5" w:rsidR="00E03A84" w:rsidRPr="00492374" w:rsidRDefault="00E03A84" w:rsidP="006D51AF">
            <w:pPr>
              <w:numPr>
                <w:ilvl w:val="0"/>
                <w:numId w:val="52"/>
              </w:numPr>
              <w:autoSpaceDE w:val="0"/>
              <w:autoSpaceDN w:val="0"/>
              <w:adjustRightInd w:val="0"/>
              <w:ind w:left="647" w:hanging="284"/>
              <w:rPr>
                <w:rFonts w:ascii="Arial" w:hAnsi="Arial" w:cs="Arial"/>
                <w:color w:val="000000" w:themeColor="text1"/>
                <w:sz w:val="20"/>
                <w:szCs w:val="20"/>
                <w:lang w:val="en-US"/>
              </w:rPr>
            </w:pPr>
            <w:r w:rsidRPr="00492374">
              <w:rPr>
                <w:rFonts w:ascii="Arial" w:hAnsi="Arial" w:cs="Arial"/>
                <w:color w:val="000000" w:themeColor="text1"/>
                <w:sz w:val="20"/>
                <w:szCs w:val="20"/>
                <w:lang w:val="en-US"/>
              </w:rPr>
              <w:t>acute pain</w:t>
            </w:r>
          </w:p>
          <w:p w14:paraId="31985BE0" w14:textId="77777777" w:rsidR="00E03A84" w:rsidRPr="00492374" w:rsidRDefault="00E03A84" w:rsidP="006D51AF">
            <w:pPr>
              <w:numPr>
                <w:ilvl w:val="0"/>
                <w:numId w:val="52"/>
              </w:numPr>
              <w:autoSpaceDE w:val="0"/>
              <w:autoSpaceDN w:val="0"/>
              <w:adjustRightInd w:val="0"/>
              <w:ind w:left="647" w:hanging="284"/>
              <w:rPr>
                <w:rFonts w:ascii="Arial" w:hAnsi="Arial" w:cs="Arial"/>
                <w:color w:val="000000" w:themeColor="text1"/>
                <w:sz w:val="20"/>
                <w:szCs w:val="20"/>
                <w:lang w:val="en-US"/>
              </w:rPr>
            </w:pPr>
            <w:r w:rsidRPr="00492374">
              <w:rPr>
                <w:rFonts w:ascii="Arial" w:hAnsi="Arial" w:cs="Arial"/>
                <w:color w:val="000000" w:themeColor="text1"/>
                <w:sz w:val="20"/>
                <w:szCs w:val="20"/>
                <w:lang w:val="en-US"/>
              </w:rPr>
              <w:t>chronic pain</w:t>
            </w:r>
          </w:p>
          <w:p w14:paraId="3D097738" w14:textId="77777777" w:rsidR="00E03A84" w:rsidRPr="00492374" w:rsidRDefault="00E03A84" w:rsidP="006D51AF">
            <w:pPr>
              <w:numPr>
                <w:ilvl w:val="0"/>
                <w:numId w:val="52"/>
              </w:numPr>
              <w:autoSpaceDE w:val="0"/>
              <w:autoSpaceDN w:val="0"/>
              <w:adjustRightInd w:val="0"/>
              <w:ind w:left="647" w:hanging="284"/>
              <w:rPr>
                <w:rFonts w:ascii="Arial" w:hAnsi="Arial" w:cs="Arial"/>
                <w:color w:val="000000" w:themeColor="text1"/>
                <w:sz w:val="20"/>
                <w:szCs w:val="20"/>
                <w:lang w:val="en-US"/>
              </w:rPr>
            </w:pPr>
            <w:r w:rsidRPr="00492374">
              <w:rPr>
                <w:rFonts w:ascii="Arial" w:hAnsi="Arial" w:cs="Arial"/>
                <w:color w:val="000000" w:themeColor="text1"/>
                <w:sz w:val="20"/>
                <w:szCs w:val="20"/>
                <w:lang w:val="en-US"/>
              </w:rPr>
              <w:t>psychogenic pain</w:t>
            </w:r>
          </w:p>
          <w:p w14:paraId="2F2F66D4" w14:textId="77777777" w:rsidR="00E03A84" w:rsidRPr="00492374" w:rsidRDefault="00E03A84" w:rsidP="006D51AF">
            <w:pPr>
              <w:numPr>
                <w:ilvl w:val="0"/>
                <w:numId w:val="52"/>
              </w:numPr>
              <w:autoSpaceDE w:val="0"/>
              <w:autoSpaceDN w:val="0"/>
              <w:adjustRightInd w:val="0"/>
              <w:ind w:left="647" w:hanging="284"/>
              <w:rPr>
                <w:rFonts w:ascii="Arial" w:hAnsi="Arial" w:cs="Arial"/>
                <w:color w:val="000000" w:themeColor="text1"/>
                <w:sz w:val="20"/>
                <w:szCs w:val="20"/>
                <w:lang w:val="en-US"/>
              </w:rPr>
            </w:pPr>
            <w:r w:rsidRPr="00492374">
              <w:rPr>
                <w:rFonts w:ascii="Arial" w:hAnsi="Arial" w:cs="Arial"/>
                <w:color w:val="000000" w:themeColor="text1"/>
                <w:sz w:val="20"/>
                <w:szCs w:val="20"/>
                <w:lang w:val="en-US"/>
              </w:rPr>
              <w:t>congenital analgesia</w:t>
            </w:r>
          </w:p>
          <w:p w14:paraId="4888916E" w14:textId="77777777" w:rsidR="00E03A84" w:rsidRPr="00492374" w:rsidRDefault="00E03A84" w:rsidP="006D51AF">
            <w:pPr>
              <w:numPr>
                <w:ilvl w:val="0"/>
                <w:numId w:val="52"/>
              </w:numPr>
              <w:autoSpaceDE w:val="0"/>
              <w:autoSpaceDN w:val="0"/>
              <w:adjustRightInd w:val="0"/>
              <w:ind w:left="647" w:hanging="284"/>
              <w:rPr>
                <w:rFonts w:ascii="Arial" w:hAnsi="Arial" w:cs="Arial"/>
                <w:color w:val="000000" w:themeColor="text1"/>
                <w:sz w:val="20"/>
                <w:szCs w:val="20"/>
                <w:lang w:val="en-US"/>
              </w:rPr>
            </w:pPr>
            <w:r w:rsidRPr="00492374">
              <w:rPr>
                <w:rFonts w:ascii="Arial" w:hAnsi="Arial" w:cs="Arial"/>
                <w:color w:val="000000" w:themeColor="text1"/>
                <w:sz w:val="20"/>
                <w:szCs w:val="20"/>
                <w:lang w:val="en-US"/>
              </w:rPr>
              <w:t>episodic analgesia</w:t>
            </w:r>
          </w:p>
          <w:p w14:paraId="3A400E90" w14:textId="77CD6A63" w:rsidR="00E03A84" w:rsidRPr="00492374" w:rsidRDefault="00D23026" w:rsidP="00B04DCD">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E</w:t>
            </w:r>
            <w:r w:rsidR="00E03A84" w:rsidRPr="00492374">
              <w:rPr>
                <w:rFonts w:ascii="Arial" w:hAnsi="Arial" w:cs="Arial"/>
                <w:color w:val="000000" w:themeColor="text1"/>
                <w:sz w:val="20"/>
                <w:szCs w:val="20"/>
                <w:lang w:val="en-US"/>
              </w:rPr>
              <w:t>ach group present</w:t>
            </w:r>
            <w:r w:rsidR="000C1CB4">
              <w:rPr>
                <w:rFonts w:ascii="Arial" w:hAnsi="Arial" w:cs="Arial"/>
                <w:color w:val="000000" w:themeColor="text1"/>
                <w:sz w:val="20"/>
                <w:szCs w:val="20"/>
                <w:lang w:val="en-US"/>
              </w:rPr>
              <w:t>s</w:t>
            </w:r>
            <w:r w:rsidR="00E03A84" w:rsidRPr="00492374">
              <w:rPr>
                <w:rFonts w:ascii="Arial" w:hAnsi="Arial" w:cs="Arial"/>
                <w:color w:val="000000" w:themeColor="text1"/>
                <w:sz w:val="20"/>
                <w:szCs w:val="20"/>
                <w:lang w:val="en-US"/>
              </w:rPr>
              <w:t xml:space="preserve"> and receive</w:t>
            </w:r>
            <w:r w:rsidR="000C1CB4">
              <w:rPr>
                <w:rFonts w:ascii="Arial" w:hAnsi="Arial" w:cs="Arial"/>
                <w:color w:val="000000" w:themeColor="text1"/>
                <w:sz w:val="20"/>
                <w:szCs w:val="20"/>
                <w:lang w:val="en-US"/>
              </w:rPr>
              <w:t>s</w:t>
            </w:r>
            <w:r w:rsidR="00E03A84" w:rsidRPr="00492374">
              <w:rPr>
                <w:rFonts w:ascii="Arial" w:hAnsi="Arial" w:cs="Arial"/>
                <w:color w:val="000000" w:themeColor="text1"/>
                <w:sz w:val="20"/>
                <w:szCs w:val="20"/>
                <w:lang w:val="en-US"/>
              </w:rPr>
              <w:t xml:space="preserve"> feedback.</w:t>
            </w:r>
          </w:p>
          <w:p w14:paraId="0D4A09AB" w14:textId="1E7756BF" w:rsidR="00E03A84" w:rsidRPr="00492374" w:rsidRDefault="00483DEA" w:rsidP="00B04DCD">
            <w:pPr>
              <w:autoSpaceDE w:val="0"/>
              <w:autoSpaceDN w:val="0"/>
              <w:adjustRightInd w:val="0"/>
              <w:spacing w:before="120" w:after="120"/>
              <w:rPr>
                <w:rFonts w:ascii="Arial" w:hAnsi="Arial" w:cs="Arial"/>
                <w:color w:val="000000" w:themeColor="text1"/>
                <w:sz w:val="20"/>
                <w:szCs w:val="20"/>
                <w:lang w:val="en-US"/>
              </w:rPr>
            </w:pPr>
            <w:r w:rsidRPr="00483DEA">
              <w:rPr>
                <w:rFonts w:ascii="Arial" w:hAnsi="Arial" w:cs="Arial"/>
                <w:b/>
                <w:bCs/>
                <w:color w:val="000000" w:themeColor="text1"/>
                <w:sz w:val="20"/>
                <w:szCs w:val="20"/>
                <w:lang w:val="en-US"/>
              </w:rPr>
              <w:t xml:space="preserve">Extension </w:t>
            </w:r>
            <w:r w:rsidR="00B04DCD">
              <w:rPr>
                <w:rFonts w:ascii="Arial" w:hAnsi="Arial" w:cs="Arial"/>
                <w:b/>
                <w:bCs/>
                <w:color w:val="000000" w:themeColor="text1"/>
                <w:sz w:val="20"/>
                <w:szCs w:val="20"/>
                <w:lang w:val="en-US"/>
              </w:rPr>
              <w:t>a</w:t>
            </w:r>
            <w:r w:rsidRPr="00483DEA">
              <w:rPr>
                <w:rFonts w:ascii="Arial" w:hAnsi="Arial" w:cs="Arial"/>
                <w:b/>
                <w:bCs/>
                <w:color w:val="000000" w:themeColor="text1"/>
                <w:sz w:val="20"/>
                <w:szCs w:val="20"/>
                <w:lang w:val="en-US"/>
              </w:rPr>
              <w:t>ctivity</w:t>
            </w:r>
            <w:r w:rsidR="00EA389A">
              <w:rPr>
                <w:rFonts w:ascii="Arial" w:hAnsi="Arial" w:cs="Arial"/>
                <w:b/>
                <w:bCs/>
                <w:color w:val="000000" w:themeColor="text1"/>
                <w:sz w:val="20"/>
                <w:szCs w:val="20"/>
                <w:lang w:val="en-US"/>
              </w:rPr>
              <w:t xml:space="preserve"> (optional)</w:t>
            </w:r>
            <w:r w:rsidRPr="00483DEA">
              <w:rPr>
                <w:rFonts w:ascii="Arial" w:hAnsi="Arial" w:cs="Arial"/>
                <w:b/>
                <w:bCs/>
                <w:color w:val="000000" w:themeColor="text1"/>
                <w:sz w:val="20"/>
                <w:szCs w:val="20"/>
                <w:lang w:val="en-US"/>
              </w:rPr>
              <w:t>:</w:t>
            </w:r>
            <w:r>
              <w:rPr>
                <w:rFonts w:ascii="Arial" w:hAnsi="Arial" w:cs="Arial"/>
                <w:color w:val="000000" w:themeColor="text1"/>
                <w:sz w:val="20"/>
                <w:szCs w:val="20"/>
                <w:lang w:val="en-US"/>
              </w:rPr>
              <w:t xml:space="preserve"> </w:t>
            </w:r>
            <w:r w:rsidR="00B04DCD">
              <w:rPr>
                <w:rFonts w:ascii="Arial" w:hAnsi="Arial" w:cs="Arial"/>
                <w:color w:val="000000" w:themeColor="text1"/>
                <w:sz w:val="20"/>
                <w:szCs w:val="20"/>
                <w:lang w:val="en-US"/>
              </w:rPr>
              <w:t>s</w:t>
            </w:r>
            <w:r w:rsidR="00E03A84" w:rsidRPr="00492374">
              <w:rPr>
                <w:rFonts w:ascii="Arial" w:hAnsi="Arial" w:cs="Arial"/>
                <w:color w:val="000000" w:themeColor="text1"/>
                <w:sz w:val="20"/>
                <w:szCs w:val="20"/>
                <w:lang w:val="en-US"/>
              </w:rPr>
              <w:t xml:space="preserve">hare an </w:t>
            </w:r>
            <w:r w:rsidR="00E03A84" w:rsidRPr="00492374">
              <w:rPr>
                <w:rFonts w:ascii="Arial" w:hAnsi="Arial" w:cs="Arial"/>
                <w:color w:val="000000"/>
                <w:sz w:val="20"/>
                <w:szCs w:val="20"/>
                <w:lang w:val="en-US"/>
              </w:rPr>
              <w:t xml:space="preserve">article </w:t>
            </w:r>
            <w:r w:rsidR="00E03A84" w:rsidRPr="00492374">
              <w:rPr>
                <w:rFonts w:ascii="Arial" w:hAnsi="Arial" w:cs="Arial"/>
                <w:color w:val="000000" w:themeColor="text1"/>
                <w:sz w:val="20"/>
                <w:szCs w:val="20"/>
                <w:lang w:val="en-US"/>
              </w:rPr>
              <w:t>from The Guardian at</w:t>
            </w:r>
            <w:r w:rsidR="00D23026">
              <w:rPr>
                <w:rFonts w:ascii="Arial" w:hAnsi="Arial" w:cs="Arial"/>
                <w:color w:val="000000" w:themeColor="text1"/>
                <w:sz w:val="20"/>
                <w:szCs w:val="20"/>
                <w:lang w:val="en-US"/>
              </w:rPr>
              <w:t>:</w:t>
            </w:r>
            <w:r w:rsidR="00E03A84" w:rsidRPr="00492374">
              <w:rPr>
                <w:rFonts w:ascii="Arial" w:hAnsi="Arial" w:cs="Arial"/>
                <w:color w:val="000000" w:themeColor="text1"/>
                <w:sz w:val="20"/>
                <w:szCs w:val="20"/>
                <w:lang w:val="en-US"/>
              </w:rPr>
              <w:t xml:space="preserve"> </w:t>
            </w:r>
            <w:hyperlink r:id="rId435" w:history="1">
              <w:r w:rsidR="00B221AA" w:rsidRPr="00B04DCD">
                <w:rPr>
                  <w:rFonts w:ascii="Arial" w:hAnsi="Arial" w:cs="Arial"/>
                  <w:color w:val="4B4B4B"/>
                  <w:sz w:val="20"/>
                  <w:szCs w:val="20"/>
                  <w:u w:val="single"/>
                  <w:lang w:val="en-US"/>
                </w:rPr>
                <w:t>www.</w:t>
              </w:r>
              <w:r w:rsidR="00E03A84" w:rsidRPr="00B04DCD">
                <w:rPr>
                  <w:rFonts w:ascii="Arial" w:hAnsi="Arial" w:cs="Arial"/>
                  <w:color w:val="4B4B4B"/>
                  <w:sz w:val="20"/>
                  <w:szCs w:val="20"/>
                  <w:u w:val="single"/>
                  <w:lang w:val="en-US"/>
                </w:rPr>
                <w:t>theguardian.com/lifeandstyle/2011/mar/19/i-feel-other-peoples-pain</w:t>
              </w:r>
            </w:hyperlink>
            <w:r w:rsidR="00E03A84" w:rsidRPr="00492374">
              <w:rPr>
                <w:rFonts w:ascii="Arial" w:hAnsi="Arial" w:cs="Arial"/>
                <w:color w:val="000000" w:themeColor="text1"/>
                <w:sz w:val="20"/>
                <w:szCs w:val="20"/>
                <w:lang w:val="en-US"/>
              </w:rPr>
              <w:t xml:space="preserve"> about a woman with mirror-touch </w:t>
            </w:r>
            <w:r w:rsidR="00E03A84" w:rsidRPr="00492374">
              <w:rPr>
                <w:rFonts w:ascii="Arial" w:hAnsi="Arial" w:cs="Arial"/>
                <w:color w:val="000000" w:themeColor="text1"/>
                <w:sz w:val="20"/>
                <w:szCs w:val="20"/>
                <w:shd w:val="clear" w:color="auto" w:fill="FFFFFF"/>
                <w:lang w:val="en-US"/>
              </w:rPr>
              <w:t xml:space="preserve">synaesthesia </w:t>
            </w:r>
            <w:r w:rsidR="00E03A84" w:rsidRPr="00492374">
              <w:rPr>
                <w:rFonts w:ascii="Arial" w:hAnsi="Arial" w:cs="Arial"/>
                <w:color w:val="000000" w:themeColor="text1"/>
                <w:sz w:val="20"/>
                <w:szCs w:val="20"/>
                <w:lang w:val="en-US"/>
              </w:rPr>
              <w:t>and generate discussion about different types of pain.</w:t>
            </w:r>
            <w:r w:rsidR="009478C5" w:rsidRPr="00492374">
              <w:rPr>
                <w:rFonts w:ascii="Arial" w:hAnsi="Arial" w:cs="Arial"/>
                <w:b/>
                <w:color w:val="000000" w:themeColor="text1"/>
                <w:sz w:val="20"/>
                <w:szCs w:val="20"/>
                <w:lang w:val="en-US"/>
              </w:rPr>
              <w:t xml:space="preserve"> (I)</w:t>
            </w:r>
          </w:p>
          <w:p w14:paraId="787B27FE" w14:textId="63479DC0" w:rsidR="00E03A84" w:rsidRPr="00492374" w:rsidRDefault="009478C5" w:rsidP="00B04DCD">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492374">
              <w:rPr>
                <w:rFonts w:ascii="Arial" w:hAnsi="Arial" w:cs="Arial"/>
                <w:color w:val="000000" w:themeColor="text1"/>
                <w:sz w:val="20"/>
                <w:szCs w:val="20"/>
                <w:lang w:val="en-US"/>
              </w:rPr>
              <w:t xml:space="preserve">earners watch this short </w:t>
            </w:r>
            <w:r w:rsidR="00E03A84" w:rsidRPr="00492374">
              <w:rPr>
                <w:rFonts w:ascii="Arial" w:hAnsi="Arial" w:cs="Arial"/>
                <w:color w:val="000000"/>
                <w:sz w:val="20"/>
                <w:szCs w:val="20"/>
                <w:lang w:val="en-US"/>
              </w:rPr>
              <w:t xml:space="preserve">video clip </w:t>
            </w:r>
            <w:r w:rsidR="00E03A84" w:rsidRPr="00492374">
              <w:rPr>
                <w:rFonts w:ascii="Arial" w:hAnsi="Arial" w:cs="Arial"/>
                <w:color w:val="000000" w:themeColor="text1"/>
                <w:sz w:val="20"/>
                <w:szCs w:val="20"/>
                <w:lang w:val="en-US"/>
              </w:rPr>
              <w:t>on mirror therapy for phantom limb pain available at</w:t>
            </w:r>
            <w:r w:rsidR="00D23026">
              <w:rPr>
                <w:rFonts w:ascii="Arial" w:hAnsi="Arial" w:cs="Arial"/>
                <w:color w:val="000000" w:themeColor="text1"/>
                <w:sz w:val="20"/>
                <w:szCs w:val="20"/>
                <w:lang w:val="en-US"/>
              </w:rPr>
              <w:t>:</w:t>
            </w:r>
            <w:r w:rsidR="00E03A84" w:rsidRPr="00492374">
              <w:rPr>
                <w:rFonts w:ascii="Arial" w:hAnsi="Arial" w:cs="Arial"/>
                <w:color w:val="000000" w:themeColor="text1"/>
                <w:sz w:val="20"/>
                <w:szCs w:val="20"/>
                <w:lang w:val="en-US"/>
              </w:rPr>
              <w:t xml:space="preserve"> </w:t>
            </w:r>
            <w:hyperlink r:id="rId436" w:history="1">
              <w:r w:rsidR="00B221AA" w:rsidRPr="00CC29E3">
                <w:rPr>
                  <w:rFonts w:ascii="Arial" w:hAnsi="Arial" w:cs="Arial"/>
                  <w:color w:val="4B4B4B"/>
                  <w:sz w:val="20"/>
                  <w:szCs w:val="20"/>
                  <w:u w:val="single"/>
                  <w:lang w:val="en-US"/>
                </w:rPr>
                <w:t>www.</w:t>
              </w:r>
              <w:r w:rsidR="00E03A84" w:rsidRPr="00CC29E3">
                <w:rPr>
                  <w:rFonts w:ascii="Arial" w:hAnsi="Arial" w:cs="Arial"/>
                  <w:color w:val="4B4B4B"/>
                  <w:sz w:val="20"/>
                  <w:szCs w:val="20"/>
                  <w:u w:val="single"/>
                  <w:lang w:val="en-US"/>
                </w:rPr>
                <w:t>youtube.com/watch?v=6Vkb2iz5Ue0</w:t>
              </w:r>
            </w:hyperlink>
            <w:r w:rsidR="00E03A84" w:rsidRPr="00492374">
              <w:rPr>
                <w:rFonts w:ascii="Arial" w:hAnsi="Arial" w:cs="Arial"/>
                <w:color w:val="000000" w:themeColor="text1"/>
                <w:sz w:val="20"/>
                <w:szCs w:val="20"/>
                <w:lang w:val="en-US"/>
              </w:rPr>
              <w:t>.</w:t>
            </w:r>
          </w:p>
          <w:p w14:paraId="27BA211A" w14:textId="27737D8A" w:rsidR="00E03A84" w:rsidRPr="00492374" w:rsidRDefault="009478C5" w:rsidP="00B04DCD">
            <w:pPr>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492374">
              <w:rPr>
                <w:rFonts w:ascii="Arial" w:hAnsi="Arial" w:cs="Arial"/>
                <w:color w:val="000000" w:themeColor="text1"/>
                <w:sz w:val="20"/>
                <w:szCs w:val="20"/>
                <w:lang w:val="en-US"/>
              </w:rPr>
              <w:t xml:space="preserve">earners describe and explain the use of case studies for psychological research (from their AS learning) and to also identify two strengths and two weaknesses prior to reading the case study below. </w:t>
            </w:r>
            <w:r w:rsidRPr="00492374">
              <w:rPr>
                <w:rFonts w:ascii="Arial" w:hAnsi="Arial" w:cs="Arial"/>
                <w:b/>
                <w:color w:val="000000" w:themeColor="text1"/>
                <w:sz w:val="20"/>
                <w:szCs w:val="20"/>
              </w:rPr>
              <w:t>(</w:t>
            </w:r>
            <w:r w:rsidRPr="00492374">
              <w:rPr>
                <w:rFonts w:ascii="Arial" w:hAnsi="Arial" w:cs="Arial"/>
                <w:b/>
                <w:color w:val="000000" w:themeColor="text1"/>
                <w:sz w:val="20"/>
                <w:szCs w:val="20"/>
                <w:lang w:val="en-US"/>
              </w:rPr>
              <w:t>F</w:t>
            </w:r>
            <w:r w:rsidRPr="00492374">
              <w:rPr>
                <w:rFonts w:ascii="Arial" w:hAnsi="Arial" w:cs="Arial"/>
                <w:b/>
                <w:color w:val="000000" w:themeColor="text1"/>
                <w:sz w:val="20"/>
                <w:szCs w:val="20"/>
              </w:rPr>
              <w:t>)</w:t>
            </w:r>
          </w:p>
          <w:p w14:paraId="2A94B697" w14:textId="4D7BA9B6" w:rsidR="00E03A84" w:rsidRPr="00CC29E3" w:rsidRDefault="00E03A84" w:rsidP="00B04DCD">
            <w:pPr>
              <w:spacing w:before="120" w:after="120"/>
              <w:rPr>
                <w:rFonts w:ascii="Arial" w:hAnsi="Arial" w:cs="Arial"/>
                <w:color w:val="4B4B4B"/>
                <w:sz w:val="20"/>
                <w:szCs w:val="20"/>
                <w:lang w:val="en-US"/>
              </w:rPr>
            </w:pPr>
            <w:r w:rsidRPr="00492374">
              <w:rPr>
                <w:rFonts w:ascii="Arial" w:hAnsi="Arial" w:cs="Arial"/>
                <w:color w:val="000000" w:themeColor="text1"/>
                <w:sz w:val="20"/>
                <w:szCs w:val="20"/>
                <w:lang w:val="en-US"/>
              </w:rPr>
              <w:t>S</w:t>
            </w:r>
            <w:r w:rsidRPr="00492374">
              <w:rPr>
                <w:rFonts w:ascii="Arial" w:hAnsi="Arial" w:cs="Arial"/>
                <w:color w:val="000000" w:themeColor="text1"/>
                <w:sz w:val="20"/>
                <w:szCs w:val="20"/>
              </w:rPr>
              <w:t xml:space="preserve">hare an example of some research conducted on the same, </w:t>
            </w:r>
            <w:r w:rsidRPr="00492374">
              <w:rPr>
                <w:rFonts w:ascii="Arial" w:hAnsi="Arial" w:cs="Arial"/>
                <w:color w:val="000000" w:themeColor="text1"/>
                <w:sz w:val="20"/>
                <w:szCs w:val="20"/>
                <w:lang w:val="en-US"/>
              </w:rPr>
              <w:t>e.g. a case study by MacLachlan et al (2004) at</w:t>
            </w:r>
            <w:r w:rsidR="00D23026">
              <w:rPr>
                <w:rFonts w:ascii="Arial" w:hAnsi="Arial" w:cs="Arial"/>
                <w:color w:val="000000" w:themeColor="text1"/>
                <w:sz w:val="20"/>
                <w:szCs w:val="20"/>
                <w:lang w:val="en-US"/>
              </w:rPr>
              <w:t>:</w:t>
            </w:r>
            <w:r w:rsidR="00CC29E3">
              <w:rPr>
                <w:rFonts w:ascii="Arial" w:hAnsi="Arial" w:cs="Arial"/>
                <w:color w:val="000000" w:themeColor="text1"/>
                <w:sz w:val="20"/>
                <w:szCs w:val="20"/>
                <w:lang w:val="en-US"/>
              </w:rPr>
              <w:t xml:space="preserve"> </w:t>
            </w:r>
            <w:hyperlink r:id="rId437" w:history="1">
              <w:r w:rsidR="00CC29E3" w:rsidRPr="00F45721">
                <w:rPr>
                  <w:rStyle w:val="Hyperlink"/>
                  <w:rFonts w:ascii="Arial" w:hAnsi="Arial" w:cs="Arial"/>
                  <w:color w:val="4B4B4B"/>
                  <w:sz w:val="20"/>
                  <w:szCs w:val="20"/>
                  <w:lang w:val="en-US"/>
                </w:rPr>
                <w:t>www.mirrorboxtherapy.com/10.maclachlan.pdf</w:t>
              </w:r>
            </w:hyperlink>
            <w:r w:rsidRPr="00CC29E3">
              <w:rPr>
                <w:rFonts w:ascii="Arial" w:hAnsi="Arial" w:cs="Arial"/>
                <w:color w:val="4B4B4B"/>
                <w:sz w:val="20"/>
                <w:szCs w:val="20"/>
                <w:lang w:val="en-US"/>
              </w:rPr>
              <w:t xml:space="preserve"> </w:t>
            </w:r>
            <w:r w:rsidRPr="00F45721">
              <w:rPr>
                <w:rFonts w:ascii="Arial" w:hAnsi="Arial" w:cs="Arial"/>
                <w:sz w:val="20"/>
                <w:szCs w:val="20"/>
                <w:lang w:val="en-US"/>
              </w:rPr>
              <w:t>or</w:t>
            </w:r>
            <w:r w:rsidRPr="00CC29E3">
              <w:rPr>
                <w:rFonts w:ascii="Arial" w:hAnsi="Arial" w:cs="Arial"/>
                <w:color w:val="4B4B4B"/>
                <w:sz w:val="20"/>
                <w:szCs w:val="20"/>
                <w:lang w:val="en-US"/>
              </w:rPr>
              <w:t xml:space="preserve"> </w:t>
            </w:r>
            <w:hyperlink r:id="rId438" w:history="1">
              <w:r w:rsidRPr="00CC29E3">
                <w:rPr>
                  <w:rFonts w:ascii="Arial" w:hAnsi="Arial" w:cs="Arial"/>
                  <w:color w:val="4B4B4B"/>
                  <w:sz w:val="20"/>
                  <w:szCs w:val="20"/>
                  <w:u w:val="single"/>
                  <w:lang w:val="en-US"/>
                </w:rPr>
                <w:t>https://drive.google.com/file/d/1vck-UcPqeexSX4TIBCJqjKn0IOKcp_yy/view</w:t>
              </w:r>
            </w:hyperlink>
          </w:p>
          <w:p w14:paraId="262D9806" w14:textId="54689494" w:rsidR="00E03A84" w:rsidRPr="00492374" w:rsidRDefault="00E03A84" w:rsidP="00F45721">
            <w:pPr>
              <w:autoSpaceDE w:val="0"/>
              <w:autoSpaceDN w:val="0"/>
              <w:adjustRightInd w:val="0"/>
              <w:spacing w:before="120" w:after="120"/>
              <w:rPr>
                <w:rFonts w:ascii="Arial" w:hAnsi="Arial" w:cs="Arial"/>
                <w:color w:val="000000" w:themeColor="text1"/>
                <w:sz w:val="20"/>
                <w:szCs w:val="20"/>
                <w:lang w:val="en-US"/>
              </w:rPr>
            </w:pPr>
            <w:r w:rsidRPr="00492374">
              <w:rPr>
                <w:rFonts w:ascii="Arial" w:hAnsi="Arial" w:cs="Arial"/>
                <w:color w:val="000000" w:themeColor="text1"/>
                <w:sz w:val="20"/>
                <w:szCs w:val="20"/>
                <w:lang w:val="en-US"/>
              </w:rPr>
              <w:lastRenderedPageBreak/>
              <w:t>As learners progress through the study, ask them to highlight all the aspects, advantages and disadvantages in the study they had already alluded to, describing the participant, the treatment, both qualitative and quantitative data, triangulation of methods, the results of the therapy over time to enable them to effectively illustrate their evaluation of the study later on.</w:t>
            </w:r>
          </w:p>
          <w:p w14:paraId="7FB1219D" w14:textId="0B1F693F" w:rsidR="00E03A84" w:rsidRPr="00492374" w:rsidRDefault="00E03A84" w:rsidP="00F45721">
            <w:pPr>
              <w:autoSpaceDE w:val="0"/>
              <w:autoSpaceDN w:val="0"/>
              <w:adjustRightInd w:val="0"/>
              <w:spacing w:before="120" w:after="120"/>
              <w:rPr>
                <w:rFonts w:ascii="Arial" w:hAnsi="Arial" w:cs="Arial"/>
                <w:color w:val="000000" w:themeColor="text1"/>
                <w:sz w:val="20"/>
                <w:szCs w:val="20"/>
                <w:lang w:val="en-US"/>
              </w:rPr>
            </w:pPr>
            <w:r w:rsidRPr="00492374">
              <w:rPr>
                <w:rFonts w:ascii="Arial" w:hAnsi="Arial" w:cs="Arial"/>
                <w:b/>
                <w:bCs/>
                <w:color w:val="000000" w:themeColor="text1"/>
                <w:sz w:val="20"/>
                <w:szCs w:val="20"/>
                <w:lang w:val="en-US"/>
              </w:rPr>
              <w:t xml:space="preserve">Extension </w:t>
            </w:r>
            <w:r w:rsidR="00D87DE8">
              <w:rPr>
                <w:rFonts w:ascii="Arial" w:hAnsi="Arial" w:cs="Arial"/>
                <w:b/>
                <w:bCs/>
                <w:color w:val="000000" w:themeColor="text1"/>
                <w:sz w:val="20"/>
                <w:szCs w:val="20"/>
                <w:lang w:val="en-US"/>
              </w:rPr>
              <w:t>a</w:t>
            </w:r>
            <w:r w:rsidRPr="00492374">
              <w:rPr>
                <w:rFonts w:ascii="Arial" w:hAnsi="Arial" w:cs="Arial"/>
                <w:b/>
                <w:bCs/>
                <w:color w:val="000000" w:themeColor="text1"/>
                <w:sz w:val="20"/>
                <w:szCs w:val="20"/>
                <w:lang w:val="en-US"/>
              </w:rPr>
              <w:t>ctivity:</w:t>
            </w:r>
            <w:r w:rsidRPr="00492374">
              <w:rPr>
                <w:rFonts w:ascii="Arial" w:hAnsi="Arial" w:cs="Arial"/>
                <w:color w:val="000000" w:themeColor="text1"/>
                <w:sz w:val="20"/>
                <w:szCs w:val="20"/>
                <w:lang w:val="en-US"/>
              </w:rPr>
              <w:t xml:space="preserve"> </w:t>
            </w:r>
            <w:r w:rsidR="00F45721">
              <w:rPr>
                <w:rFonts w:ascii="Arial" w:hAnsi="Arial" w:cs="Arial"/>
                <w:color w:val="000000" w:themeColor="text1"/>
                <w:sz w:val="20"/>
                <w:szCs w:val="20"/>
                <w:lang w:val="en-US"/>
              </w:rPr>
              <w:t>e</w:t>
            </w:r>
            <w:r w:rsidRPr="00492374">
              <w:rPr>
                <w:rFonts w:ascii="Arial" w:hAnsi="Arial" w:cs="Arial"/>
                <w:color w:val="000000" w:themeColor="text1"/>
                <w:sz w:val="20"/>
                <w:szCs w:val="20"/>
                <w:lang w:val="en-US"/>
              </w:rPr>
              <w:t xml:space="preserve">ach </w:t>
            </w:r>
            <w:r w:rsidR="007D6213">
              <w:rPr>
                <w:rFonts w:ascii="Arial" w:hAnsi="Arial" w:cs="Arial"/>
                <w:color w:val="000000" w:themeColor="text1"/>
                <w:sz w:val="20"/>
                <w:szCs w:val="20"/>
                <w:lang w:val="en-US"/>
              </w:rPr>
              <w:t>l</w:t>
            </w:r>
            <w:r w:rsidRPr="00492374">
              <w:rPr>
                <w:rFonts w:ascii="Arial" w:hAnsi="Arial" w:cs="Arial"/>
                <w:color w:val="000000" w:themeColor="text1"/>
                <w:sz w:val="20"/>
                <w:szCs w:val="20"/>
                <w:lang w:val="en-US"/>
              </w:rPr>
              <w:t>earner create</w:t>
            </w:r>
            <w:r w:rsidR="00D87DE8">
              <w:rPr>
                <w:rFonts w:ascii="Arial" w:hAnsi="Arial" w:cs="Arial"/>
                <w:color w:val="000000" w:themeColor="text1"/>
                <w:sz w:val="20"/>
                <w:szCs w:val="20"/>
                <w:lang w:val="en-US"/>
              </w:rPr>
              <w:t>s</w:t>
            </w:r>
            <w:r w:rsidRPr="00492374">
              <w:rPr>
                <w:rFonts w:ascii="Arial" w:hAnsi="Arial" w:cs="Arial"/>
                <w:color w:val="000000" w:themeColor="text1"/>
                <w:sz w:val="20"/>
                <w:szCs w:val="20"/>
                <w:lang w:val="en-US"/>
              </w:rPr>
              <w:t xml:space="preserve"> their own revision activities to come back to the study on a later occasion and to support their ability to recall it effectively.</w:t>
            </w:r>
          </w:p>
          <w:p w14:paraId="079603C7" w14:textId="1C2A9897" w:rsidR="00E03A84" w:rsidRPr="00492374" w:rsidRDefault="00E03A84" w:rsidP="00F45721">
            <w:pPr>
              <w:spacing w:before="120" w:after="120"/>
              <w:rPr>
                <w:rFonts w:ascii="Arial" w:hAnsi="Arial" w:cs="Arial"/>
                <w:color w:val="000000" w:themeColor="text1"/>
                <w:sz w:val="20"/>
                <w:szCs w:val="20"/>
              </w:rPr>
            </w:pPr>
            <w:r w:rsidRPr="00492374">
              <w:rPr>
                <w:rFonts w:ascii="Arial" w:hAnsi="Arial" w:cs="Arial"/>
                <w:color w:val="000000" w:themeColor="text1"/>
                <w:sz w:val="20"/>
                <w:szCs w:val="20"/>
              </w:rPr>
              <w:t>Share an introduction to the two main theories of pain namely, the specificity theory and gate control theory. This can be done using a variety of resources though there is a fairly straightforward presentation at</w:t>
            </w:r>
            <w:r w:rsidR="00D23026">
              <w:rPr>
                <w:rFonts w:ascii="Arial" w:hAnsi="Arial" w:cs="Arial"/>
                <w:color w:val="000000" w:themeColor="text1"/>
                <w:sz w:val="20"/>
                <w:szCs w:val="20"/>
              </w:rPr>
              <w:t>:</w:t>
            </w:r>
            <w:r w:rsidRPr="00492374">
              <w:rPr>
                <w:rFonts w:ascii="Arial" w:hAnsi="Arial" w:cs="Arial"/>
                <w:color w:val="000000" w:themeColor="text1"/>
                <w:sz w:val="20"/>
                <w:szCs w:val="20"/>
              </w:rPr>
              <w:t xml:space="preserve"> </w:t>
            </w:r>
            <w:hyperlink r:id="rId439" w:history="1">
              <w:r w:rsidRPr="00F45721">
                <w:rPr>
                  <w:rFonts w:ascii="Arial" w:hAnsi="Arial" w:cs="Arial"/>
                  <w:color w:val="4B4B4B"/>
                  <w:sz w:val="20"/>
                  <w:szCs w:val="20"/>
                  <w:u w:val="single"/>
                </w:rPr>
                <w:t>https://docs.google.com/presentation/d</w:t>
              </w:r>
              <w:r w:rsidR="007D6213" w:rsidRPr="00F45721">
                <w:rPr>
                  <w:rFonts w:ascii="Arial" w:hAnsi="Arial" w:cs="Arial"/>
                  <w:color w:val="4B4B4B"/>
                  <w:sz w:val="20"/>
                  <w:szCs w:val="20"/>
                  <w:u w:val="single"/>
                </w:rPr>
                <w:t>...</w:t>
              </w:r>
            </w:hyperlink>
            <w:r w:rsidRPr="00492374">
              <w:rPr>
                <w:rFonts w:ascii="Arial" w:hAnsi="Arial" w:cs="Arial"/>
                <w:color w:val="000000" w:themeColor="text1"/>
                <w:sz w:val="20"/>
                <w:szCs w:val="20"/>
              </w:rPr>
              <w:t xml:space="preserve"> that could be used for this.</w:t>
            </w:r>
          </w:p>
          <w:p w14:paraId="395D3A21" w14:textId="292C9ACB" w:rsidR="00E03A84" w:rsidRPr="00492374" w:rsidRDefault="00E03A84" w:rsidP="00D23026">
            <w:pPr>
              <w:spacing w:before="120"/>
              <w:rPr>
                <w:rFonts w:ascii="Arial" w:hAnsi="Arial" w:cs="Arial"/>
                <w:color w:val="000000" w:themeColor="text1"/>
                <w:sz w:val="20"/>
                <w:szCs w:val="20"/>
                <w:u w:val="single"/>
              </w:rPr>
            </w:pPr>
            <w:r w:rsidRPr="00492374">
              <w:rPr>
                <w:rFonts w:ascii="Arial" w:hAnsi="Arial" w:cs="Arial"/>
                <w:color w:val="000000" w:themeColor="text1"/>
                <w:sz w:val="20"/>
                <w:szCs w:val="20"/>
              </w:rPr>
              <w:t>Share a matching exercise at</w:t>
            </w:r>
            <w:r w:rsidR="00D23026">
              <w:rPr>
                <w:rFonts w:ascii="Arial" w:hAnsi="Arial" w:cs="Arial"/>
                <w:color w:val="000000" w:themeColor="text1"/>
                <w:sz w:val="20"/>
                <w:szCs w:val="20"/>
              </w:rPr>
              <w:t>:</w:t>
            </w:r>
            <w:r w:rsidRPr="00492374">
              <w:rPr>
                <w:rFonts w:ascii="Arial" w:hAnsi="Arial" w:cs="Arial"/>
                <w:color w:val="000000" w:themeColor="text1"/>
                <w:sz w:val="20"/>
                <w:szCs w:val="20"/>
              </w:rPr>
              <w:t xml:space="preserve"> </w:t>
            </w:r>
            <w:hyperlink r:id="rId440" w:history="1">
              <w:r w:rsidR="00B04DCD" w:rsidRPr="00F45721">
                <w:rPr>
                  <w:rStyle w:val="Hyperlink"/>
                  <w:rFonts w:ascii="Arial" w:hAnsi="Arial" w:cs="Arial"/>
                  <w:color w:val="4B4B4B"/>
                  <w:sz w:val="20"/>
                  <w:szCs w:val="20"/>
                </w:rPr>
                <w:t>www.holah.karoo.net/alevel/gatematch.htm</w:t>
              </w:r>
            </w:hyperlink>
            <w:r w:rsidRPr="00492374">
              <w:rPr>
                <w:rFonts w:ascii="Arial" w:hAnsi="Arial" w:cs="Arial"/>
                <w:color w:val="000000" w:themeColor="text1"/>
                <w:sz w:val="20"/>
                <w:szCs w:val="20"/>
              </w:rPr>
              <w:t xml:space="preserve"> on gate theory mentioned on the last slide at:</w:t>
            </w:r>
          </w:p>
          <w:p w14:paraId="38CCBF8F" w14:textId="01DBA02F" w:rsidR="00E03A84" w:rsidRPr="00492374" w:rsidRDefault="00E03A84" w:rsidP="00D23026">
            <w:pPr>
              <w:rPr>
                <w:rFonts w:ascii="Arial" w:hAnsi="Arial" w:cs="Arial"/>
                <w:sz w:val="20"/>
                <w:szCs w:val="20"/>
              </w:rPr>
            </w:pPr>
            <w:r w:rsidRPr="00492374">
              <w:rPr>
                <w:rFonts w:ascii="Arial" w:hAnsi="Arial" w:cs="Arial"/>
                <w:color w:val="000000" w:themeColor="text1"/>
                <w:sz w:val="20"/>
                <w:szCs w:val="20"/>
              </w:rPr>
              <w:t>Consider both theories in light of the following issues</w:t>
            </w:r>
            <w:r w:rsidRPr="00D87DE8">
              <w:rPr>
                <w:rFonts w:ascii="Arial" w:hAnsi="Arial" w:cs="Arial"/>
                <w:color w:val="000000" w:themeColor="text1"/>
                <w:sz w:val="20"/>
                <w:szCs w:val="20"/>
              </w:rPr>
              <w:t>:</w:t>
            </w:r>
          </w:p>
          <w:p w14:paraId="21DDA638" w14:textId="77777777" w:rsidR="00E03A84" w:rsidRPr="00492374" w:rsidRDefault="00E03A84" w:rsidP="006D51AF">
            <w:pPr>
              <w:numPr>
                <w:ilvl w:val="0"/>
                <w:numId w:val="56"/>
              </w:numPr>
              <w:ind w:left="647" w:hanging="284"/>
              <w:rPr>
                <w:rFonts w:ascii="Arial" w:hAnsi="Arial" w:cs="Arial"/>
                <w:color w:val="000000" w:themeColor="text1"/>
                <w:sz w:val="20"/>
                <w:szCs w:val="20"/>
                <w:lang w:val="en-US"/>
              </w:rPr>
            </w:pPr>
            <w:r w:rsidRPr="00492374">
              <w:rPr>
                <w:rFonts w:ascii="Arial" w:hAnsi="Arial" w:cs="Arial"/>
                <w:color w:val="000000" w:themeColor="text1"/>
                <w:sz w:val="20"/>
                <w:szCs w:val="20"/>
              </w:rPr>
              <w:t>individual and situational explanations,</w:t>
            </w:r>
            <w:r w:rsidRPr="00492374">
              <w:rPr>
                <w:rFonts w:ascii="Arial" w:hAnsi="Arial" w:cs="Arial"/>
                <w:color w:val="000000" w:themeColor="text1"/>
                <w:sz w:val="20"/>
                <w:szCs w:val="20"/>
                <w:lang w:val="en-US"/>
              </w:rPr>
              <w:t xml:space="preserve"> </w:t>
            </w:r>
          </w:p>
          <w:p w14:paraId="4F3E80F1" w14:textId="77777777" w:rsidR="00E03A84" w:rsidRPr="00492374" w:rsidRDefault="00E03A84" w:rsidP="006D51AF">
            <w:pPr>
              <w:numPr>
                <w:ilvl w:val="0"/>
                <w:numId w:val="56"/>
              </w:numPr>
              <w:ind w:left="647" w:hanging="284"/>
              <w:rPr>
                <w:rFonts w:ascii="Arial" w:hAnsi="Arial" w:cs="Arial"/>
                <w:color w:val="000000" w:themeColor="text1"/>
                <w:sz w:val="20"/>
                <w:szCs w:val="20"/>
              </w:rPr>
            </w:pPr>
            <w:r w:rsidRPr="00492374">
              <w:rPr>
                <w:rFonts w:ascii="Arial" w:hAnsi="Arial" w:cs="Arial"/>
                <w:color w:val="000000" w:themeColor="text1"/>
                <w:sz w:val="20"/>
                <w:szCs w:val="20"/>
              </w:rPr>
              <w:t xml:space="preserve">nature versus nurture, </w:t>
            </w:r>
          </w:p>
          <w:p w14:paraId="2BE58C26" w14:textId="77777777" w:rsidR="00E03A84" w:rsidRPr="00492374" w:rsidRDefault="00E03A84" w:rsidP="006D51AF">
            <w:pPr>
              <w:numPr>
                <w:ilvl w:val="0"/>
                <w:numId w:val="56"/>
              </w:numPr>
              <w:ind w:left="647" w:hanging="284"/>
              <w:rPr>
                <w:rFonts w:ascii="Arial" w:hAnsi="Arial" w:cs="Arial"/>
                <w:color w:val="000000" w:themeColor="text1"/>
                <w:sz w:val="20"/>
                <w:szCs w:val="20"/>
              </w:rPr>
            </w:pPr>
            <w:r w:rsidRPr="00492374">
              <w:rPr>
                <w:rFonts w:ascii="Arial" w:hAnsi="Arial" w:cs="Arial"/>
                <w:color w:val="000000" w:themeColor="text1"/>
                <w:sz w:val="20"/>
                <w:szCs w:val="20"/>
              </w:rPr>
              <w:t xml:space="preserve">reductionism versus holism, </w:t>
            </w:r>
          </w:p>
          <w:p w14:paraId="69D20C79" w14:textId="77777777" w:rsidR="00E03A84" w:rsidRPr="00CF18B2" w:rsidRDefault="00E03A84" w:rsidP="006D51AF">
            <w:pPr>
              <w:numPr>
                <w:ilvl w:val="0"/>
                <w:numId w:val="56"/>
              </w:numPr>
              <w:ind w:left="647" w:hanging="284"/>
              <w:rPr>
                <w:rFonts w:ascii="Arial" w:hAnsi="Arial" w:cs="Arial"/>
                <w:color w:val="000000" w:themeColor="text1"/>
                <w:sz w:val="20"/>
                <w:szCs w:val="20"/>
              </w:rPr>
            </w:pPr>
            <w:r w:rsidRPr="00492374">
              <w:rPr>
                <w:rFonts w:ascii="Arial" w:hAnsi="Arial" w:cs="Arial"/>
                <w:color w:val="000000" w:themeColor="text1"/>
                <w:sz w:val="20"/>
                <w:szCs w:val="20"/>
              </w:rPr>
              <w:t>determinism versus free-will</w:t>
            </w:r>
            <w:r w:rsidR="006B2670">
              <w:rPr>
                <w:rFonts w:ascii="Arial" w:hAnsi="Arial" w:cs="Arial"/>
                <w:color w:val="000000" w:themeColor="text1"/>
                <w:sz w:val="20"/>
                <w:szCs w:val="20"/>
              </w:rPr>
              <w:t>.</w:t>
            </w:r>
            <w:r w:rsidR="009478C5">
              <w:rPr>
                <w:rFonts w:ascii="Arial" w:hAnsi="Arial" w:cs="Arial"/>
                <w:color w:val="000000" w:themeColor="text1"/>
                <w:sz w:val="20"/>
                <w:szCs w:val="20"/>
              </w:rPr>
              <w:t xml:space="preserve"> </w:t>
            </w:r>
            <w:r w:rsidR="009478C5" w:rsidRPr="00492374">
              <w:rPr>
                <w:rFonts w:ascii="Arial" w:hAnsi="Arial" w:cs="Arial"/>
                <w:b/>
                <w:bCs/>
                <w:color w:val="000000" w:themeColor="text1"/>
                <w:sz w:val="20"/>
                <w:szCs w:val="20"/>
              </w:rPr>
              <w:t>(F)</w:t>
            </w:r>
          </w:p>
          <w:p w14:paraId="203E452E" w14:textId="504841F1" w:rsidR="00CF18B2" w:rsidRPr="00492374" w:rsidRDefault="005F605A" w:rsidP="00F45721">
            <w:pPr>
              <w:spacing w:before="120"/>
              <w:rPr>
                <w:rFonts w:ascii="Arial" w:hAnsi="Arial" w:cs="Arial"/>
                <w:color w:val="000000" w:themeColor="text1"/>
                <w:sz w:val="20"/>
                <w:szCs w:val="20"/>
              </w:rPr>
            </w:pPr>
            <w:r>
              <w:rPr>
                <w:rFonts w:ascii="Arial" w:hAnsi="Arial" w:cs="Arial"/>
                <w:b/>
                <w:bCs/>
                <w:color w:val="202124"/>
                <w:sz w:val="20"/>
                <w:szCs w:val="20"/>
                <w:shd w:val="clear" w:color="auto" w:fill="FFFFFF"/>
                <w:lang w:val="en-US"/>
              </w:rPr>
              <w:t>SDG 3</w:t>
            </w:r>
          </w:p>
        </w:tc>
      </w:tr>
      <w:tr w:rsidR="00E03A84" w:rsidRPr="00E03A84" w14:paraId="538D15DB"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4AA4DBDF" w14:textId="77777777" w:rsidR="00E03A84" w:rsidRPr="00A01A92" w:rsidRDefault="00E03A84" w:rsidP="006D51AF">
            <w:pPr>
              <w:rPr>
                <w:rFonts w:ascii="Arial" w:hAnsi="Arial" w:cs="Arial"/>
                <w:color w:val="000000" w:themeColor="text1"/>
                <w:sz w:val="20"/>
                <w:szCs w:val="20"/>
              </w:rPr>
            </w:pPr>
            <w:r w:rsidRPr="00A01A92">
              <w:rPr>
                <w:rFonts w:ascii="Arial" w:hAnsi="Arial" w:cs="Arial"/>
                <w:color w:val="000000" w:themeColor="text1"/>
                <w:sz w:val="20"/>
                <w:szCs w:val="20"/>
              </w:rPr>
              <w:lastRenderedPageBreak/>
              <w:t>3.3 Pain</w:t>
            </w:r>
          </w:p>
          <w:p w14:paraId="239E0476" w14:textId="6EF170CC" w:rsidR="009478C5" w:rsidRDefault="00E03A84" w:rsidP="006D51AF">
            <w:pPr>
              <w:spacing w:before="120"/>
              <w:rPr>
                <w:rFonts w:ascii="Arial" w:hAnsi="Arial" w:cs="Arial"/>
                <w:color w:val="000000" w:themeColor="text1"/>
                <w:sz w:val="20"/>
                <w:szCs w:val="20"/>
                <w:shd w:val="clear" w:color="auto" w:fill="F9E5E5"/>
              </w:rPr>
            </w:pPr>
            <w:r w:rsidRPr="00E03A84">
              <w:rPr>
                <w:rFonts w:ascii="Arial" w:hAnsi="Arial" w:cs="Arial"/>
                <w:color w:val="000000" w:themeColor="text1"/>
                <w:sz w:val="20"/>
                <w:szCs w:val="20"/>
                <w:lang w:val="en-US"/>
              </w:rPr>
              <w:t xml:space="preserve">3.3.2 Measuring </w:t>
            </w:r>
            <w:r w:rsidR="00631BB2">
              <w:rPr>
                <w:rFonts w:ascii="Arial" w:hAnsi="Arial" w:cs="Arial"/>
                <w:color w:val="000000" w:themeColor="text1"/>
                <w:sz w:val="20"/>
                <w:szCs w:val="20"/>
                <w:lang w:val="en-US"/>
              </w:rPr>
              <w:t>p</w:t>
            </w:r>
            <w:r w:rsidRPr="00E03A84">
              <w:rPr>
                <w:rFonts w:ascii="Arial" w:hAnsi="Arial" w:cs="Arial"/>
                <w:color w:val="000000" w:themeColor="text1"/>
                <w:sz w:val="20"/>
                <w:szCs w:val="20"/>
                <w:lang w:val="en-US"/>
              </w:rPr>
              <w:t>ain</w:t>
            </w:r>
          </w:p>
          <w:p w14:paraId="2A4A40E9" w14:textId="001DD78C" w:rsidR="009478C5" w:rsidRPr="00E03A84" w:rsidRDefault="009478C5" w:rsidP="006D51AF">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1C799066" w14:textId="71D13738" w:rsidR="00E03A84" w:rsidRPr="00E03A84" w:rsidRDefault="009478C5" w:rsidP="006D51AF">
            <w:pPr>
              <w:spacing w:before="120"/>
              <w:rPr>
                <w:rFonts w:ascii="Arial" w:hAnsi="Arial" w:cs="Arial"/>
                <w:i/>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7EA554EB" w14:textId="206572CA" w:rsidR="00E03A84" w:rsidRPr="00E03A84" w:rsidRDefault="00E03A84" w:rsidP="00E03A84">
            <w:pPr>
              <w:rPr>
                <w:rFonts w:ascii="Arial" w:hAnsi="Arial" w:cs="Arial"/>
                <w:color w:val="000000" w:themeColor="text1"/>
                <w:sz w:val="20"/>
                <w:szCs w:val="20"/>
              </w:rPr>
            </w:pPr>
            <w:r w:rsidRPr="00E03A84">
              <w:rPr>
                <w:rFonts w:ascii="Arial" w:hAnsi="Arial" w:cs="Arial"/>
                <w:color w:val="000000" w:themeColor="text1"/>
                <w:sz w:val="20"/>
                <w:szCs w:val="20"/>
              </w:rPr>
              <w:t>Learners are able to describe and explain and evaluate various ways pain can be measured.</w:t>
            </w:r>
          </w:p>
        </w:tc>
        <w:tc>
          <w:tcPr>
            <w:tcW w:w="10200" w:type="dxa"/>
            <w:tcBorders>
              <w:top w:val="single" w:sz="4" w:space="0" w:color="E21951"/>
              <w:left w:val="single" w:sz="4" w:space="0" w:color="E21951"/>
              <w:bottom w:val="single" w:sz="4" w:space="0" w:color="E21951"/>
              <w:right w:val="single" w:sz="4" w:space="0" w:color="E21951"/>
            </w:tcBorders>
          </w:tcPr>
          <w:p w14:paraId="27B7C098" w14:textId="25948CDD" w:rsidR="00E03A84" w:rsidRPr="006545E4" w:rsidRDefault="00E03A84" w:rsidP="00B04DCD">
            <w:pPr>
              <w:autoSpaceDE w:val="0"/>
              <w:autoSpaceDN w:val="0"/>
              <w:adjustRightInd w:val="0"/>
              <w:spacing w:after="120"/>
              <w:rPr>
                <w:rFonts w:ascii="Arial" w:hAnsi="Arial" w:cs="Arial"/>
                <w:color w:val="000000" w:themeColor="text1"/>
                <w:sz w:val="20"/>
                <w:szCs w:val="20"/>
                <w:lang w:val="en-US"/>
              </w:rPr>
            </w:pPr>
            <w:r w:rsidRPr="006545E4">
              <w:rPr>
                <w:rFonts w:ascii="Arial" w:hAnsi="Arial" w:cs="Arial"/>
                <w:b/>
                <w:bCs/>
                <w:color w:val="000000" w:themeColor="text1"/>
                <w:sz w:val="20"/>
                <w:szCs w:val="20"/>
                <w:lang w:val="en-US"/>
              </w:rPr>
              <w:t xml:space="preserve">Extension </w:t>
            </w:r>
            <w:r w:rsidR="00D87DE8"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B04DCD">
              <w:rPr>
                <w:rFonts w:ascii="Arial" w:hAnsi="Arial" w:cs="Arial"/>
                <w:color w:val="000000" w:themeColor="text1"/>
                <w:sz w:val="20"/>
                <w:szCs w:val="20"/>
                <w:lang w:val="en-US"/>
              </w:rPr>
              <w:t>l</w:t>
            </w:r>
            <w:r w:rsidRPr="006545E4">
              <w:rPr>
                <w:rFonts w:ascii="Arial" w:hAnsi="Arial" w:cs="Arial"/>
                <w:color w:val="000000" w:themeColor="text1"/>
                <w:sz w:val="20"/>
                <w:szCs w:val="20"/>
                <w:lang w:val="en-US"/>
              </w:rPr>
              <w:t xml:space="preserve">earners </w:t>
            </w:r>
            <w:r w:rsidR="002D2B75">
              <w:rPr>
                <w:rFonts w:ascii="Arial" w:hAnsi="Arial" w:cs="Arial"/>
                <w:color w:val="000000" w:themeColor="text1"/>
                <w:sz w:val="20"/>
                <w:szCs w:val="20"/>
                <w:lang w:val="en-US"/>
              </w:rPr>
              <w:t xml:space="preserve">talk about </w:t>
            </w:r>
            <w:r w:rsidRPr="006545E4">
              <w:rPr>
                <w:rFonts w:ascii="Arial" w:hAnsi="Arial" w:cs="Arial"/>
                <w:color w:val="000000" w:themeColor="text1"/>
                <w:sz w:val="20"/>
                <w:szCs w:val="20"/>
                <w:lang w:val="en-US"/>
              </w:rPr>
              <w:t xml:space="preserve">how we measure pain in everyday life whether it is our own or someone else’s and evaluate each in turn. </w:t>
            </w:r>
            <w:r w:rsidR="002D2B75">
              <w:rPr>
                <w:rFonts w:ascii="Arial" w:hAnsi="Arial" w:cs="Arial"/>
                <w:color w:val="000000" w:themeColor="text1"/>
                <w:sz w:val="20"/>
                <w:szCs w:val="20"/>
                <w:lang w:val="en-US"/>
              </w:rPr>
              <w:t xml:space="preserve">They </w:t>
            </w:r>
            <w:r w:rsidRPr="006545E4">
              <w:rPr>
                <w:rFonts w:ascii="Arial" w:hAnsi="Arial" w:cs="Arial"/>
                <w:color w:val="000000" w:themeColor="text1"/>
                <w:sz w:val="20"/>
                <w:szCs w:val="20"/>
                <w:lang w:val="en-US"/>
              </w:rPr>
              <w:t>review a clinical interview from their previous class and list the stages of it, generating sample questions that would be appropriate when conducting a clinical interview to asses</w:t>
            </w:r>
            <w:r w:rsidR="009F3FA4">
              <w:rPr>
                <w:rFonts w:ascii="Arial" w:hAnsi="Arial" w:cs="Arial"/>
                <w:color w:val="000000" w:themeColor="text1"/>
                <w:sz w:val="20"/>
                <w:szCs w:val="20"/>
                <w:lang w:val="en-US"/>
              </w:rPr>
              <w:t>s</w:t>
            </w:r>
            <w:r w:rsidRPr="006545E4">
              <w:rPr>
                <w:rFonts w:ascii="Arial" w:hAnsi="Arial" w:cs="Arial"/>
                <w:color w:val="000000" w:themeColor="text1"/>
                <w:sz w:val="20"/>
                <w:szCs w:val="20"/>
                <w:lang w:val="en-US"/>
              </w:rPr>
              <w:t xml:space="preserve"> pain. Ask if volunteers would like to role play the interview for the rest of the class.</w:t>
            </w:r>
          </w:p>
          <w:p w14:paraId="58B2D0B5" w14:textId="2F3B3198" w:rsidR="00E03A84" w:rsidRPr="006545E4" w:rsidRDefault="00E03A84" w:rsidP="00B04DCD">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 xml:space="preserve">Show a </w:t>
            </w:r>
            <w:r w:rsidRPr="006545E4">
              <w:rPr>
                <w:rFonts w:ascii="Arial" w:hAnsi="Arial" w:cs="Arial"/>
                <w:color w:val="000000"/>
                <w:sz w:val="20"/>
                <w:szCs w:val="20"/>
                <w:lang w:val="en-US"/>
              </w:rPr>
              <w:t xml:space="preserve">video </w:t>
            </w:r>
            <w:r w:rsidRPr="006545E4">
              <w:rPr>
                <w:rFonts w:ascii="Arial" w:hAnsi="Arial" w:cs="Arial"/>
                <w:color w:val="000000" w:themeColor="text1"/>
                <w:sz w:val="20"/>
                <w:szCs w:val="20"/>
                <w:lang w:val="en-US"/>
              </w:rPr>
              <w:t>on pain assessment at</w:t>
            </w:r>
            <w:r w:rsidR="00D230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41" w:history="1">
              <w:r w:rsidR="00B221AA" w:rsidRPr="00B04DCD">
                <w:rPr>
                  <w:rFonts w:ascii="Arial" w:hAnsi="Arial" w:cs="Arial"/>
                  <w:color w:val="4B4B4B"/>
                  <w:sz w:val="20"/>
                  <w:szCs w:val="20"/>
                  <w:u w:val="single"/>
                  <w:lang w:val="en-US"/>
                </w:rPr>
                <w:t>www.</w:t>
              </w:r>
              <w:r w:rsidRPr="00B04DCD">
                <w:rPr>
                  <w:rFonts w:ascii="Arial" w:hAnsi="Arial" w:cs="Arial"/>
                  <w:color w:val="4B4B4B"/>
                  <w:sz w:val="20"/>
                  <w:szCs w:val="20"/>
                  <w:u w:val="single"/>
                  <w:lang w:val="en-US"/>
                </w:rPr>
                <w:t>youtube.com/watch?v=4uNnLd_oWf8</w:t>
              </w:r>
            </w:hyperlink>
            <w:r w:rsidRPr="006545E4">
              <w:rPr>
                <w:rFonts w:ascii="Arial" w:hAnsi="Arial" w:cs="Arial"/>
                <w:color w:val="000000" w:themeColor="text1"/>
                <w:sz w:val="20"/>
                <w:szCs w:val="20"/>
                <w:lang w:val="en-US"/>
              </w:rPr>
              <w:t xml:space="preserve"> and </w:t>
            </w: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identify what was asked, how it was asked and the different types of pain management referred to.</w:t>
            </w:r>
          </w:p>
          <w:p w14:paraId="405D94D7" w14:textId="1445D866" w:rsidR="00E03A84" w:rsidRPr="006545E4" w:rsidRDefault="00E03A84" w:rsidP="00B04DCD">
            <w:pPr>
              <w:autoSpaceDE w:val="0"/>
              <w:autoSpaceDN w:val="0"/>
              <w:adjustRightInd w:val="0"/>
              <w:spacing w:before="120" w:after="120"/>
              <w:rPr>
                <w:rFonts w:ascii="Arial" w:hAnsi="Arial" w:cs="Arial"/>
                <w:color w:val="000000" w:themeColor="text1"/>
                <w:sz w:val="20"/>
                <w:szCs w:val="20"/>
                <w:u w:val="single"/>
              </w:rPr>
            </w:pPr>
            <w:r w:rsidRPr="006545E4">
              <w:rPr>
                <w:rFonts w:ascii="Arial" w:hAnsi="Arial" w:cs="Arial"/>
                <w:color w:val="000000" w:themeColor="text1"/>
                <w:sz w:val="20"/>
                <w:szCs w:val="20"/>
              </w:rPr>
              <w:t xml:space="preserve">Display hard copies of </w:t>
            </w:r>
            <w:r w:rsidRPr="006545E4">
              <w:rPr>
                <w:rFonts w:ascii="Arial" w:hAnsi="Arial" w:cs="Arial"/>
                <w:sz w:val="20"/>
                <w:szCs w:val="20"/>
                <w:lang w:val="en-US"/>
              </w:rPr>
              <w:t xml:space="preserve">each type of scale </w:t>
            </w:r>
            <w:r w:rsidR="001B7524">
              <w:rPr>
                <w:rFonts w:ascii="Arial" w:hAnsi="Arial" w:cs="Arial"/>
                <w:sz w:val="20"/>
                <w:szCs w:val="20"/>
                <w:lang w:val="en-US"/>
              </w:rPr>
              <w:t xml:space="preserve">which are </w:t>
            </w:r>
            <w:r w:rsidRPr="006545E4">
              <w:rPr>
                <w:rFonts w:ascii="Arial" w:hAnsi="Arial" w:cs="Arial"/>
                <w:sz w:val="20"/>
                <w:szCs w:val="20"/>
                <w:lang w:val="en-US"/>
              </w:rPr>
              <w:t xml:space="preserve">available </w:t>
            </w:r>
            <w:r w:rsidR="001B7524">
              <w:rPr>
                <w:rFonts w:ascii="Arial" w:hAnsi="Arial" w:cs="Arial"/>
                <w:sz w:val="20"/>
                <w:szCs w:val="20"/>
                <w:lang w:val="en-US"/>
              </w:rPr>
              <w:t xml:space="preserve">(amongst others) </w:t>
            </w:r>
            <w:r w:rsidRPr="006545E4">
              <w:rPr>
                <w:rFonts w:ascii="Arial" w:hAnsi="Arial" w:cs="Arial"/>
                <w:sz w:val="20"/>
                <w:szCs w:val="20"/>
                <w:lang w:val="en-US"/>
              </w:rPr>
              <w:t>at</w:t>
            </w:r>
            <w:r w:rsidR="00D23026">
              <w:rPr>
                <w:rFonts w:ascii="Arial" w:hAnsi="Arial" w:cs="Arial"/>
                <w:sz w:val="20"/>
                <w:szCs w:val="20"/>
                <w:lang w:val="en-US"/>
              </w:rPr>
              <w:t>:</w:t>
            </w:r>
            <w:r w:rsidRPr="006545E4">
              <w:rPr>
                <w:rFonts w:ascii="Arial" w:hAnsi="Arial" w:cs="Arial"/>
                <w:sz w:val="20"/>
                <w:szCs w:val="20"/>
                <w:lang w:val="en-US"/>
              </w:rPr>
              <w:t xml:space="preserve"> </w:t>
            </w:r>
            <w:hyperlink r:id="rId442" w:history="1">
              <w:r w:rsidRPr="00B04DCD">
                <w:rPr>
                  <w:rFonts w:ascii="Arial" w:hAnsi="Arial" w:cs="Arial"/>
                  <w:color w:val="4B4B4B"/>
                  <w:sz w:val="20"/>
                  <w:szCs w:val="20"/>
                  <w:u w:val="single"/>
                  <w:lang w:val="en-US"/>
                </w:rPr>
                <w:t>www.verywellhealth.com/pain-scales-assessment-tools</w:t>
              </w:r>
              <w:r w:rsidR="000929DC" w:rsidRPr="00B04DCD">
                <w:rPr>
                  <w:rFonts w:ascii="Arial" w:hAnsi="Arial" w:cs="Arial"/>
                  <w:color w:val="4B4B4B"/>
                  <w:sz w:val="20"/>
                  <w:szCs w:val="20"/>
                  <w:u w:val="single"/>
                  <w:lang w:val="en-US"/>
                </w:rPr>
                <w:t>-...</w:t>
              </w:r>
            </w:hyperlink>
            <w:r w:rsidRPr="006545E4">
              <w:rPr>
                <w:rFonts w:ascii="Arial" w:hAnsi="Arial" w:cs="Arial"/>
                <w:sz w:val="20"/>
                <w:szCs w:val="20"/>
                <w:lang w:val="en-US"/>
              </w:rPr>
              <w:t xml:space="preserve"> </w:t>
            </w:r>
            <w:r w:rsidRPr="006545E4">
              <w:rPr>
                <w:rFonts w:ascii="Arial" w:hAnsi="Arial" w:cs="Arial"/>
                <w:color w:val="000000" w:themeColor="text1"/>
                <w:sz w:val="20"/>
                <w:szCs w:val="20"/>
                <w:lang w:val="en-US"/>
              </w:rPr>
              <w:t>and the McGill Pain Questionnaire (short form) at</w:t>
            </w:r>
            <w:r w:rsidR="00D230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43" w:history="1">
              <w:r w:rsidRPr="00B04DCD">
                <w:rPr>
                  <w:rFonts w:ascii="Arial" w:hAnsi="Arial" w:cs="Arial"/>
                  <w:color w:val="4B4B4B"/>
                  <w:sz w:val="20"/>
                  <w:szCs w:val="20"/>
                  <w:u w:val="single"/>
                  <w:lang w:val="en-US"/>
                </w:rPr>
                <w:t>https://drive.google.com/file/d/1QJpgIu-2mk2fLeJXFN3rokXkQBd7Tyu7/view</w:t>
              </w:r>
            </w:hyperlink>
            <w:r w:rsidRPr="006545E4">
              <w:rPr>
                <w:rFonts w:ascii="Arial" w:hAnsi="Arial" w:cs="Arial"/>
                <w:color w:val="000000" w:themeColor="text1"/>
                <w:sz w:val="20"/>
                <w:szCs w:val="20"/>
                <w:lang w:val="en-US"/>
              </w:rPr>
              <w:t xml:space="preserve"> </w:t>
            </w:r>
            <w:r w:rsidRPr="006545E4">
              <w:rPr>
                <w:rFonts w:ascii="Arial" w:hAnsi="Arial" w:cs="Arial"/>
                <w:color w:val="000000" w:themeColor="text1"/>
                <w:sz w:val="20"/>
                <w:szCs w:val="20"/>
              </w:rPr>
              <w:t>between the groups and ask them to identify any strengths and weaknesses and try and order the scales in terms of perceived validity and justify their responses.</w:t>
            </w:r>
          </w:p>
          <w:p w14:paraId="33C599C3" w14:textId="568B714F" w:rsidR="00E03A84" w:rsidRDefault="00E03A84" w:rsidP="00B04DCD">
            <w:pPr>
              <w:autoSpaceDE w:val="0"/>
              <w:autoSpaceDN w:val="0"/>
              <w:adjustRightInd w:val="0"/>
              <w:spacing w:before="120" w:after="120"/>
              <w:rPr>
                <w:rFonts w:ascii="Arial" w:hAnsi="Arial" w:cs="Arial"/>
                <w:b/>
                <w:color w:val="000000" w:themeColor="text1"/>
                <w:sz w:val="20"/>
                <w:szCs w:val="20"/>
                <w:lang w:val="en-US"/>
              </w:rPr>
            </w:pPr>
            <w:r w:rsidRPr="006545E4">
              <w:rPr>
                <w:rFonts w:ascii="Arial" w:hAnsi="Arial" w:cs="Arial"/>
                <w:color w:val="000000" w:themeColor="text1"/>
                <w:sz w:val="20"/>
                <w:szCs w:val="20"/>
                <w:lang w:val="en-US"/>
              </w:rPr>
              <w:t>Learners can read through</w:t>
            </w:r>
            <w:r w:rsidRPr="006545E4">
              <w:rPr>
                <w:rFonts w:ascii="Arial" w:hAnsi="Arial" w:cs="Arial"/>
                <w:color w:val="000000" w:themeColor="text1"/>
                <w:sz w:val="20"/>
                <w:szCs w:val="20"/>
              </w:rPr>
              <w:t xml:space="preserve"> a </w:t>
            </w:r>
            <w:r w:rsidRPr="006545E4">
              <w:rPr>
                <w:rFonts w:ascii="Arial" w:hAnsi="Arial" w:cs="Arial"/>
                <w:sz w:val="20"/>
                <w:szCs w:val="20"/>
                <w:lang w:val="en-US"/>
              </w:rPr>
              <w:t>review study at</w:t>
            </w:r>
            <w:r w:rsidR="00D23026">
              <w:rPr>
                <w:rFonts w:ascii="Arial" w:hAnsi="Arial" w:cs="Arial"/>
                <w:sz w:val="20"/>
                <w:szCs w:val="20"/>
                <w:lang w:val="en-US"/>
              </w:rPr>
              <w:t>:</w:t>
            </w:r>
            <w:r w:rsidRPr="006545E4">
              <w:rPr>
                <w:rFonts w:ascii="Arial" w:hAnsi="Arial" w:cs="Arial"/>
                <w:sz w:val="20"/>
                <w:szCs w:val="20"/>
                <w:lang w:val="en-US"/>
              </w:rPr>
              <w:t xml:space="preserve"> </w:t>
            </w:r>
            <w:hyperlink r:id="rId444" w:history="1">
              <w:r w:rsidRPr="00B04DCD">
                <w:rPr>
                  <w:rFonts w:ascii="Arial" w:hAnsi="Arial" w:cs="Arial"/>
                  <w:color w:val="4B4B4B"/>
                  <w:sz w:val="20"/>
                  <w:szCs w:val="20"/>
                  <w:u w:val="single"/>
                  <w:lang w:val="en-US"/>
                </w:rPr>
                <w:t>https://pubmed.ncbi.nlm.nih.gov/21621130/</w:t>
              </w:r>
            </w:hyperlink>
            <w:r w:rsidRPr="006545E4">
              <w:rPr>
                <w:rFonts w:ascii="Arial" w:hAnsi="Arial" w:cs="Arial"/>
                <w:sz w:val="20"/>
                <w:szCs w:val="20"/>
                <w:lang w:val="en-US"/>
              </w:rPr>
              <w:t xml:space="preserve"> </w:t>
            </w:r>
            <w:r w:rsidRPr="006545E4">
              <w:rPr>
                <w:rFonts w:ascii="Arial" w:hAnsi="Arial" w:cs="Arial"/>
                <w:color w:val="000000" w:themeColor="text1"/>
                <w:sz w:val="20"/>
                <w:szCs w:val="20"/>
              </w:rPr>
              <w:t>comparing the four main scales used</w:t>
            </w:r>
            <w:r w:rsidRPr="006545E4">
              <w:rPr>
                <w:rFonts w:ascii="Arial" w:hAnsi="Arial" w:cs="Arial"/>
                <w:color w:val="000000" w:themeColor="text1"/>
                <w:sz w:val="20"/>
                <w:szCs w:val="20"/>
                <w:lang w:val="en-US"/>
              </w:rPr>
              <w:t>.</w:t>
            </w:r>
            <w:r w:rsidR="002D2B75" w:rsidRPr="006545E4">
              <w:rPr>
                <w:rFonts w:ascii="Arial" w:hAnsi="Arial" w:cs="Arial"/>
                <w:b/>
                <w:bCs/>
                <w:color w:val="000000" w:themeColor="text1"/>
                <w:sz w:val="20"/>
                <w:szCs w:val="20"/>
                <w:lang w:val="en-US"/>
              </w:rPr>
              <w:t xml:space="preserve"> (I)</w:t>
            </w:r>
          </w:p>
          <w:p w14:paraId="3EA8AF9F" w14:textId="3E86BCA4" w:rsidR="00E03A84" w:rsidRPr="006545E4" w:rsidRDefault="00E03A84" w:rsidP="00B04DCD">
            <w:pPr>
              <w:spacing w:before="120" w:after="120"/>
              <w:rPr>
                <w:rFonts w:ascii="Arial" w:hAnsi="Arial" w:cs="Arial"/>
                <w:sz w:val="20"/>
                <w:szCs w:val="20"/>
              </w:rPr>
            </w:pPr>
            <w:r w:rsidRPr="006545E4">
              <w:rPr>
                <w:rFonts w:ascii="Arial" w:hAnsi="Arial" w:cs="Arial"/>
                <w:sz w:val="20"/>
                <w:szCs w:val="20"/>
              </w:rPr>
              <w:t xml:space="preserve">Share the key study conducted by </w:t>
            </w:r>
            <w:r w:rsidRPr="006545E4">
              <w:rPr>
                <w:rFonts w:ascii="Arial" w:hAnsi="Arial" w:cs="Arial"/>
                <w:sz w:val="20"/>
                <w:szCs w:val="20"/>
                <w:lang w:val="en-US"/>
              </w:rPr>
              <w:t>Brudvick et al (2016) at</w:t>
            </w:r>
            <w:r w:rsidR="00D23026">
              <w:rPr>
                <w:rFonts w:ascii="Arial" w:hAnsi="Arial" w:cs="Arial"/>
                <w:sz w:val="20"/>
                <w:szCs w:val="20"/>
                <w:lang w:val="en-US"/>
              </w:rPr>
              <w:t>:</w:t>
            </w:r>
            <w:r w:rsidRPr="006545E4">
              <w:rPr>
                <w:rFonts w:ascii="Arial" w:hAnsi="Arial" w:cs="Arial"/>
                <w:sz w:val="20"/>
                <w:szCs w:val="20"/>
                <w:lang w:val="en-US"/>
              </w:rPr>
              <w:t xml:space="preserve"> </w:t>
            </w:r>
            <w:hyperlink r:id="rId445" w:history="1">
              <w:r w:rsidRPr="00B04DCD">
                <w:rPr>
                  <w:rFonts w:ascii="Arial" w:hAnsi="Arial" w:cs="Arial"/>
                  <w:color w:val="4B4B4B"/>
                  <w:sz w:val="20"/>
                  <w:szCs w:val="20"/>
                  <w:u w:val="single"/>
                  <w:lang w:val="en-US"/>
                </w:rPr>
                <w:t>https://pubmed.ncbi.nlm.nih.gov/27797872/</w:t>
              </w:r>
            </w:hyperlink>
            <w:r w:rsidRPr="006545E4">
              <w:rPr>
                <w:rFonts w:ascii="Arial" w:hAnsi="Arial" w:cs="Arial"/>
                <w:sz w:val="20"/>
                <w:szCs w:val="20"/>
                <w:lang w:val="en-US"/>
              </w:rPr>
              <w:t xml:space="preserve"> </w:t>
            </w:r>
            <w:r w:rsidRPr="006545E4">
              <w:rPr>
                <w:rFonts w:ascii="Arial" w:hAnsi="Arial" w:cs="Arial"/>
                <w:color w:val="212121"/>
                <w:sz w:val="20"/>
                <w:szCs w:val="20"/>
                <w:lang w:val="en-US"/>
              </w:rPr>
              <w:t xml:space="preserve">and learners record the key details regarding the aim, sample, method, data collection tools, results and conclusions </w:t>
            </w:r>
            <w:r w:rsidRPr="006545E4">
              <w:rPr>
                <w:rFonts w:ascii="Arial" w:hAnsi="Arial" w:cs="Arial"/>
                <w:color w:val="212121"/>
                <w:sz w:val="20"/>
                <w:szCs w:val="20"/>
                <w:lang w:val="en-US"/>
              </w:rPr>
              <w:lastRenderedPageBreak/>
              <w:t xml:space="preserve">as well as any immediate evaluative issues they </w:t>
            </w:r>
            <w:r w:rsidR="001B7524">
              <w:rPr>
                <w:rFonts w:ascii="Arial" w:hAnsi="Arial" w:cs="Arial"/>
                <w:color w:val="212121"/>
                <w:sz w:val="20"/>
                <w:szCs w:val="20"/>
                <w:lang w:val="en-US"/>
              </w:rPr>
              <w:t>r</w:t>
            </w:r>
            <w:r w:rsidR="000929DC">
              <w:rPr>
                <w:rFonts w:ascii="Arial" w:hAnsi="Arial" w:cs="Arial"/>
                <w:color w:val="212121"/>
                <w:sz w:val="20"/>
                <w:szCs w:val="20"/>
                <w:lang w:val="en-US"/>
              </w:rPr>
              <w:t>ecogni</w:t>
            </w:r>
            <w:r w:rsidR="001B7524">
              <w:rPr>
                <w:rFonts w:ascii="Arial" w:hAnsi="Arial" w:cs="Arial"/>
                <w:color w:val="212121"/>
                <w:sz w:val="20"/>
                <w:szCs w:val="20"/>
                <w:lang w:val="en-US"/>
              </w:rPr>
              <w:t>s</w:t>
            </w:r>
            <w:r w:rsidR="000929DC">
              <w:rPr>
                <w:rFonts w:ascii="Arial" w:hAnsi="Arial" w:cs="Arial"/>
                <w:color w:val="212121"/>
                <w:sz w:val="20"/>
                <w:szCs w:val="20"/>
                <w:lang w:val="en-US"/>
              </w:rPr>
              <w:t>e</w:t>
            </w:r>
            <w:r w:rsidRPr="006545E4">
              <w:rPr>
                <w:rFonts w:ascii="Arial" w:hAnsi="Arial" w:cs="Arial"/>
                <w:color w:val="212121"/>
                <w:sz w:val="20"/>
                <w:szCs w:val="20"/>
                <w:lang w:val="en-US"/>
              </w:rPr>
              <w:t xml:space="preserve">. Ensure they have considered the following issue: </w:t>
            </w:r>
            <w:r w:rsidRPr="006545E4">
              <w:rPr>
                <w:rFonts w:ascii="Arial" w:hAnsi="Arial" w:cs="Arial"/>
                <w:sz w:val="20"/>
                <w:szCs w:val="20"/>
              </w:rPr>
              <w:t>idiographic versus nomothetic</w:t>
            </w:r>
            <w:r w:rsidRPr="006545E4">
              <w:rPr>
                <w:rFonts w:ascii="Arial" w:hAnsi="Arial" w:cs="Arial"/>
                <w:sz w:val="20"/>
                <w:szCs w:val="20"/>
                <w:lang w:val="en-US"/>
              </w:rPr>
              <w:t xml:space="preserve"> approaches</w:t>
            </w:r>
            <w:r w:rsidRPr="006545E4">
              <w:rPr>
                <w:rFonts w:ascii="Arial" w:hAnsi="Arial" w:cs="Arial"/>
                <w:sz w:val="20"/>
                <w:szCs w:val="20"/>
              </w:rPr>
              <w:t xml:space="preserve">, quantitative and qualitative data, interviews, observations, psychometrics, generalisations from findings. </w:t>
            </w:r>
          </w:p>
          <w:p w14:paraId="6866422C" w14:textId="51FFAA5B" w:rsidR="00E03A84" w:rsidRPr="006545E4" w:rsidRDefault="00E03A84" w:rsidP="00B04DCD">
            <w:pPr>
              <w:spacing w:before="120" w:after="120"/>
              <w:rPr>
                <w:rFonts w:ascii="Arial" w:hAnsi="Arial" w:cs="Arial"/>
                <w:color w:val="000000" w:themeColor="text1"/>
                <w:sz w:val="20"/>
                <w:szCs w:val="20"/>
              </w:rPr>
            </w:pPr>
            <w:r w:rsidRPr="006545E4">
              <w:rPr>
                <w:rFonts w:ascii="Arial" w:hAnsi="Arial" w:cs="Arial"/>
                <w:color w:val="000000" w:themeColor="text1"/>
                <w:sz w:val="20"/>
                <w:szCs w:val="20"/>
              </w:rPr>
              <w:t>Show an image of the</w:t>
            </w:r>
            <w:r w:rsidRPr="006545E4">
              <w:rPr>
                <w:rFonts w:ascii="Arial" w:hAnsi="Arial" w:cs="Arial"/>
                <w:color w:val="000000" w:themeColor="text1"/>
                <w:sz w:val="20"/>
                <w:szCs w:val="20"/>
                <w:lang w:val="en-US"/>
              </w:rPr>
              <w:t xml:space="preserve"> University of Alabama Birmingham (UAB) pain assessment tool at</w:t>
            </w:r>
            <w:r w:rsidR="00D230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46" w:history="1">
              <w:r w:rsidR="00B04DCD" w:rsidRPr="00B04DCD">
                <w:rPr>
                  <w:rStyle w:val="Hyperlink"/>
                  <w:rFonts w:ascii="Arial" w:hAnsi="Arial" w:cs="Arial"/>
                  <w:color w:val="4B4B4B"/>
                  <w:sz w:val="20"/>
                  <w:szCs w:val="20"/>
                  <w:lang w:val="en-US"/>
                </w:rPr>
                <w:t>www.garysturt.free-online.co.uk/health/pain2.htm</w:t>
              </w:r>
            </w:hyperlink>
            <w:r w:rsidRPr="006545E4">
              <w:rPr>
                <w:rFonts w:ascii="Arial" w:hAnsi="Arial" w:cs="Arial"/>
                <w:color w:val="000000" w:themeColor="text1"/>
                <w:sz w:val="20"/>
                <w:szCs w:val="20"/>
                <w:lang w:val="en-US"/>
              </w:rPr>
              <w:t xml:space="preserve"> </w:t>
            </w:r>
            <w:r w:rsidRPr="006545E4">
              <w:rPr>
                <w:rFonts w:ascii="Arial" w:hAnsi="Arial" w:cs="Arial"/>
                <w:color w:val="000000" w:themeColor="text1"/>
                <w:sz w:val="20"/>
                <w:szCs w:val="20"/>
              </w:rPr>
              <w:t xml:space="preserve">and </w:t>
            </w: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capture two or three items and how they are measured and</w:t>
            </w:r>
            <w:r w:rsidRPr="006545E4">
              <w:rPr>
                <w:rFonts w:ascii="Arial" w:hAnsi="Arial" w:cs="Arial"/>
                <w:color w:val="000000" w:themeColor="text1"/>
                <w:sz w:val="20"/>
                <w:szCs w:val="20"/>
                <w:lang w:val="en-US"/>
              </w:rPr>
              <w:t xml:space="preserve"> make a list of the rest</w:t>
            </w:r>
            <w:r w:rsidRPr="006545E4">
              <w:rPr>
                <w:rFonts w:ascii="Arial" w:hAnsi="Arial" w:cs="Arial"/>
                <w:color w:val="000000" w:themeColor="text1"/>
                <w:sz w:val="20"/>
                <w:szCs w:val="20"/>
              </w:rPr>
              <w:t>.</w:t>
            </w:r>
          </w:p>
          <w:p w14:paraId="0C7BA77F" w14:textId="58374989" w:rsidR="00E03A84" w:rsidRPr="006545E4" w:rsidRDefault="00E03A84" w:rsidP="00B04DCD">
            <w:pPr>
              <w:autoSpaceDE w:val="0"/>
              <w:autoSpaceDN w:val="0"/>
              <w:adjustRightInd w:val="0"/>
              <w:spacing w:before="120" w:after="120"/>
              <w:rPr>
                <w:rFonts w:ascii="Arial" w:hAnsi="Arial" w:cs="Arial"/>
                <w:color w:val="000000" w:themeColor="text1"/>
                <w:sz w:val="20"/>
                <w:szCs w:val="20"/>
                <w:u w:val="single"/>
                <w:lang w:val="en-US"/>
              </w:rPr>
            </w:pP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conduct a </w:t>
            </w:r>
            <w:r w:rsidRPr="006545E4">
              <w:rPr>
                <w:rFonts w:ascii="Arial" w:hAnsi="Arial" w:cs="Arial"/>
                <w:color w:val="000000"/>
                <w:sz w:val="20"/>
                <w:szCs w:val="20"/>
                <w:lang w:val="en-US"/>
              </w:rPr>
              <w:t>‘web-quest’ using the site</w:t>
            </w:r>
            <w:r w:rsidR="00D23026">
              <w:rPr>
                <w:rFonts w:ascii="Arial" w:hAnsi="Arial" w:cs="Arial"/>
                <w:color w:val="000000"/>
                <w:sz w:val="20"/>
                <w:szCs w:val="20"/>
                <w:lang w:val="en-US"/>
              </w:rPr>
              <w:t>:</w:t>
            </w:r>
            <w:r w:rsidR="00B04DCD">
              <w:rPr>
                <w:rFonts w:ascii="Arial" w:hAnsi="Arial" w:cs="Arial"/>
                <w:color w:val="000000"/>
                <w:sz w:val="20"/>
                <w:szCs w:val="20"/>
                <w:lang w:val="en-US"/>
              </w:rPr>
              <w:t xml:space="preserve"> </w:t>
            </w:r>
            <w:hyperlink r:id="rId447" w:history="1">
              <w:r w:rsidR="00B04DCD" w:rsidRPr="00B04DCD">
                <w:rPr>
                  <w:rStyle w:val="Hyperlink"/>
                  <w:rFonts w:ascii="Arial" w:hAnsi="Arial" w:cs="Arial"/>
                  <w:color w:val="4B4B4B"/>
                  <w:sz w:val="20"/>
                  <w:szCs w:val="20"/>
                  <w:lang w:val="en-US"/>
                </w:rPr>
                <w:t>www.garysturt.free-online.co.uk/health/pain2.htm</w:t>
              </w:r>
            </w:hyperlink>
            <w:r w:rsidRPr="006545E4">
              <w:rPr>
                <w:rFonts w:ascii="Arial" w:hAnsi="Arial" w:cs="Arial"/>
                <w:color w:val="000000"/>
                <w:sz w:val="20"/>
                <w:szCs w:val="20"/>
                <w:lang w:val="en-US"/>
              </w:rPr>
              <w:t xml:space="preserve"> </w:t>
            </w:r>
            <w:r w:rsidRPr="006545E4">
              <w:rPr>
                <w:rFonts w:ascii="Arial" w:hAnsi="Arial" w:cs="Arial"/>
                <w:color w:val="000000" w:themeColor="text1"/>
                <w:sz w:val="20"/>
                <w:szCs w:val="20"/>
                <w:lang w:val="en-US"/>
              </w:rPr>
              <w:t>and</w:t>
            </w:r>
            <w:r w:rsidR="001B7524">
              <w:rPr>
                <w:rFonts w:ascii="Arial" w:hAnsi="Arial" w:cs="Arial"/>
                <w:color w:val="000000" w:themeColor="text1"/>
                <w:sz w:val="20"/>
                <w:szCs w:val="20"/>
                <w:lang w:val="en-US"/>
              </w:rPr>
              <w:t xml:space="preserve"> capture</w:t>
            </w:r>
            <w:r w:rsidRPr="006545E4">
              <w:rPr>
                <w:rFonts w:ascii="Arial" w:hAnsi="Arial" w:cs="Arial"/>
                <w:color w:val="000000" w:themeColor="text1"/>
                <w:sz w:val="20"/>
                <w:szCs w:val="20"/>
                <w:lang w:val="en-US"/>
              </w:rPr>
              <w:t xml:space="preserve"> one piece of research conducted for each type of assessment tool.</w:t>
            </w:r>
            <w:r w:rsidR="002D2B75" w:rsidRPr="006545E4">
              <w:rPr>
                <w:rFonts w:ascii="Arial" w:hAnsi="Arial" w:cs="Arial"/>
                <w:b/>
                <w:color w:val="000000" w:themeColor="text1"/>
                <w:sz w:val="20"/>
                <w:szCs w:val="20"/>
                <w:lang w:val="en-US"/>
              </w:rPr>
              <w:t xml:space="preserve"> (I)</w:t>
            </w:r>
          </w:p>
          <w:p w14:paraId="5B3EAD2C" w14:textId="7D13BA1C" w:rsidR="00E03A84" w:rsidRPr="006545E4" w:rsidRDefault="00E03A84" w:rsidP="00B04DCD">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respond to a s</w:t>
            </w:r>
            <w:r w:rsidR="00B51EFE">
              <w:rPr>
                <w:rFonts w:ascii="Arial" w:hAnsi="Arial" w:cs="Arial"/>
                <w:color w:val="000000" w:themeColor="text1"/>
                <w:sz w:val="20"/>
                <w:szCs w:val="20"/>
                <w:lang w:val="en-US"/>
              </w:rPr>
              <w:t>pecimen</w:t>
            </w:r>
            <w:r w:rsidRPr="006545E4">
              <w:rPr>
                <w:rFonts w:ascii="Arial" w:hAnsi="Arial" w:cs="Arial"/>
                <w:color w:val="000000" w:themeColor="text1"/>
                <w:sz w:val="20"/>
                <w:szCs w:val="20"/>
                <w:lang w:val="en-US"/>
              </w:rPr>
              <w:t xml:space="preserve"> Section C question on a pain assessment tool of their choice.</w:t>
            </w:r>
            <w:r w:rsidR="002D2B75" w:rsidRPr="006545E4">
              <w:rPr>
                <w:rFonts w:ascii="Arial" w:hAnsi="Arial" w:cs="Arial"/>
                <w:b/>
                <w:color w:val="000000" w:themeColor="text1"/>
                <w:sz w:val="20"/>
                <w:szCs w:val="20"/>
                <w:lang w:val="en-US"/>
              </w:rPr>
              <w:t xml:space="preserve"> (F)</w:t>
            </w:r>
          </w:p>
          <w:p w14:paraId="53023A87" w14:textId="5E6FB078" w:rsidR="00E03A84" w:rsidRPr="006545E4" w:rsidRDefault="00E03A84" w:rsidP="00B04DCD">
            <w:pPr>
              <w:spacing w:before="120" w:after="120"/>
              <w:rPr>
                <w:rFonts w:ascii="Arial" w:hAnsi="Arial" w:cs="Arial"/>
                <w:color w:val="000000" w:themeColor="text1"/>
                <w:sz w:val="20"/>
                <w:szCs w:val="20"/>
              </w:rPr>
            </w:pP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pair up with another learner who chose a different tool. Hand out the mark scheme or show it on the board and ask each learner to mark their partner’s work.</w:t>
            </w:r>
            <w:r w:rsidR="002D2B75" w:rsidRPr="006545E4">
              <w:rPr>
                <w:rFonts w:ascii="Arial" w:hAnsi="Arial" w:cs="Arial"/>
                <w:b/>
                <w:color w:val="000000" w:themeColor="text1"/>
                <w:sz w:val="20"/>
                <w:szCs w:val="20"/>
              </w:rPr>
              <w:t xml:space="preserve"> (F)</w:t>
            </w:r>
          </w:p>
          <w:p w14:paraId="78042F07" w14:textId="5E4689C3" w:rsidR="00E03A84" w:rsidRPr="006545E4" w:rsidRDefault="00B51EFE" w:rsidP="00B04DCD">
            <w:pPr>
              <w:spacing w:before="120"/>
              <w:rPr>
                <w:rFonts w:ascii="Arial" w:hAnsi="Arial" w:cs="Arial"/>
                <w:color w:val="000000" w:themeColor="text1"/>
                <w:sz w:val="20"/>
                <w:szCs w:val="20"/>
              </w:rPr>
            </w:pPr>
            <w:r>
              <w:rPr>
                <w:rFonts w:ascii="Arial" w:hAnsi="Arial" w:cs="Arial"/>
                <w:color w:val="000000" w:themeColor="text1"/>
                <w:sz w:val="20"/>
                <w:szCs w:val="20"/>
              </w:rPr>
              <w:t>L</w:t>
            </w:r>
            <w:r w:rsidR="00E03A84" w:rsidRPr="006545E4">
              <w:rPr>
                <w:rFonts w:ascii="Arial" w:hAnsi="Arial" w:cs="Arial"/>
                <w:color w:val="000000" w:themeColor="text1"/>
                <w:sz w:val="20"/>
                <w:szCs w:val="20"/>
              </w:rPr>
              <w:t>earners construct evaluative paragraphs choosing the appropriate assessment tool to illustrate the following evaluative issues: idiographic versus nomothetic; quantitative and qualitative data; interviews; the use of observations and psychometrics as well as the generalisations which can be made.</w:t>
            </w:r>
            <w:r w:rsidR="002D2B75" w:rsidRPr="006545E4">
              <w:rPr>
                <w:rFonts w:ascii="Arial" w:hAnsi="Arial" w:cs="Arial"/>
                <w:b/>
                <w:bCs/>
                <w:color w:val="000000" w:themeColor="text1"/>
                <w:sz w:val="20"/>
                <w:szCs w:val="20"/>
              </w:rPr>
              <w:t xml:space="preserve"> (F)</w:t>
            </w:r>
          </w:p>
        </w:tc>
      </w:tr>
      <w:tr w:rsidR="00E03A84" w:rsidRPr="00E03A84" w14:paraId="04881C32"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760E5620" w14:textId="368E4C28" w:rsidR="00E03A84" w:rsidRPr="00A01A92" w:rsidRDefault="00E03A84" w:rsidP="006D51AF">
            <w:pPr>
              <w:rPr>
                <w:rFonts w:ascii="Arial" w:hAnsi="Arial" w:cs="Arial"/>
                <w:color w:val="000000" w:themeColor="text1"/>
                <w:sz w:val="20"/>
                <w:szCs w:val="20"/>
              </w:rPr>
            </w:pPr>
            <w:r w:rsidRPr="00A01A92">
              <w:rPr>
                <w:rFonts w:ascii="Arial" w:hAnsi="Arial" w:cs="Arial"/>
                <w:color w:val="000000" w:themeColor="text1"/>
                <w:sz w:val="20"/>
                <w:szCs w:val="20"/>
              </w:rPr>
              <w:lastRenderedPageBreak/>
              <w:t>3.3 Pain</w:t>
            </w:r>
          </w:p>
          <w:p w14:paraId="1F0AF48D" w14:textId="1F8AF593" w:rsidR="00E03A84" w:rsidRPr="00B51EFE" w:rsidRDefault="00E03A84" w:rsidP="006D51AF">
            <w:pPr>
              <w:spacing w:before="120"/>
              <w:rPr>
                <w:rFonts w:ascii="Arial" w:hAnsi="Arial" w:cs="Arial"/>
                <w:color w:val="000000" w:themeColor="text1"/>
                <w:sz w:val="20"/>
                <w:szCs w:val="20"/>
              </w:rPr>
            </w:pPr>
            <w:r w:rsidRPr="00B51EFE">
              <w:rPr>
                <w:rFonts w:ascii="Arial" w:hAnsi="Arial" w:cs="Arial"/>
                <w:color w:val="000000" w:themeColor="text1"/>
                <w:sz w:val="20"/>
                <w:szCs w:val="20"/>
                <w:lang w:val="en-US"/>
              </w:rPr>
              <w:t xml:space="preserve">3.3.3 Managing and </w:t>
            </w:r>
            <w:r w:rsidR="00631BB2">
              <w:rPr>
                <w:rFonts w:ascii="Arial" w:hAnsi="Arial" w:cs="Arial"/>
                <w:color w:val="000000" w:themeColor="text1"/>
                <w:sz w:val="20"/>
                <w:szCs w:val="20"/>
                <w:lang w:val="en-US"/>
              </w:rPr>
              <w:t>c</w:t>
            </w:r>
            <w:r w:rsidRPr="00B51EFE">
              <w:rPr>
                <w:rFonts w:ascii="Arial" w:hAnsi="Arial" w:cs="Arial"/>
                <w:color w:val="000000" w:themeColor="text1"/>
                <w:sz w:val="20"/>
                <w:szCs w:val="20"/>
                <w:lang w:val="en-US"/>
              </w:rPr>
              <w:t xml:space="preserve">ontrolling </w:t>
            </w:r>
            <w:r w:rsidR="00631BB2">
              <w:rPr>
                <w:rFonts w:ascii="Arial" w:hAnsi="Arial" w:cs="Arial"/>
                <w:color w:val="000000" w:themeColor="text1"/>
                <w:sz w:val="20"/>
                <w:szCs w:val="20"/>
                <w:lang w:val="en-US"/>
              </w:rPr>
              <w:t>p</w:t>
            </w:r>
            <w:r w:rsidRPr="00B51EFE">
              <w:rPr>
                <w:rFonts w:ascii="Arial" w:hAnsi="Arial" w:cs="Arial"/>
                <w:color w:val="000000" w:themeColor="text1"/>
                <w:sz w:val="20"/>
                <w:szCs w:val="20"/>
                <w:lang w:val="en-US"/>
              </w:rPr>
              <w:t>ain</w:t>
            </w:r>
          </w:p>
          <w:p w14:paraId="44CED902" w14:textId="77777777" w:rsidR="00B51EFE" w:rsidRPr="00E03A84" w:rsidRDefault="00B51EFE" w:rsidP="006D51AF">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7ED22F3F" w14:textId="3B758613" w:rsidR="00E03A84" w:rsidRPr="00E03A84" w:rsidRDefault="00B51EFE" w:rsidP="006D51AF">
            <w:pPr>
              <w:spacing w:before="120"/>
              <w:rPr>
                <w:rFonts w:ascii="Arial" w:hAnsi="Arial" w:cs="Arial"/>
                <w:i/>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06B7D0C" w14:textId="77777777" w:rsidR="00E03A84" w:rsidRPr="00E03A84" w:rsidRDefault="00E03A84" w:rsidP="00E03A84">
            <w:pPr>
              <w:rPr>
                <w:rFonts w:ascii="Arial" w:hAnsi="Arial" w:cs="Arial"/>
                <w:color w:val="000000" w:themeColor="text1"/>
                <w:sz w:val="20"/>
                <w:szCs w:val="20"/>
              </w:rPr>
            </w:pPr>
            <w:r w:rsidRPr="00E03A84">
              <w:rPr>
                <w:rFonts w:ascii="Arial" w:hAnsi="Arial" w:cs="Arial"/>
                <w:color w:val="000000" w:themeColor="text1"/>
                <w:sz w:val="20"/>
                <w:szCs w:val="20"/>
              </w:rPr>
              <w:t>Learners can describe, explain and evaluate various ways to manage and control pain and the supporting research on the same.</w:t>
            </w:r>
          </w:p>
        </w:tc>
        <w:tc>
          <w:tcPr>
            <w:tcW w:w="10200" w:type="dxa"/>
            <w:tcBorders>
              <w:top w:val="single" w:sz="4" w:space="0" w:color="E21951"/>
              <w:left w:val="single" w:sz="4" w:space="0" w:color="E21951"/>
              <w:bottom w:val="single" w:sz="4" w:space="0" w:color="E21951"/>
              <w:right w:val="single" w:sz="4" w:space="0" w:color="E21951"/>
            </w:tcBorders>
          </w:tcPr>
          <w:p w14:paraId="16A91B31" w14:textId="3C6E95F2" w:rsidR="00E03A84" w:rsidRPr="006545E4" w:rsidRDefault="00B51EFE" w:rsidP="00E03A84">
            <w:pPr>
              <w:autoSpaceDE w:val="0"/>
              <w:autoSpaceDN w:val="0"/>
              <w:adjustRightInd w:val="0"/>
              <w:rPr>
                <w:rFonts w:ascii="Arial" w:hAnsi="Arial" w:cs="Arial"/>
                <w:color w:val="000000" w:themeColor="text1"/>
                <w:sz w:val="20"/>
                <w:szCs w:val="20"/>
                <w:lang w:val="en-US"/>
              </w:rPr>
            </w:pPr>
            <w:r>
              <w:rPr>
                <w:rFonts w:ascii="Arial" w:hAnsi="Arial" w:cs="Arial"/>
                <w:color w:val="000000" w:themeColor="text1"/>
                <w:sz w:val="20"/>
                <w:szCs w:val="20"/>
                <w:shd w:val="clear" w:color="auto" w:fill="FCFCFC"/>
                <w:lang w:val="en-US"/>
              </w:rPr>
              <w:t>L</w:t>
            </w:r>
            <w:r w:rsidR="00E03A84" w:rsidRPr="006545E4">
              <w:rPr>
                <w:rFonts w:ascii="Arial" w:hAnsi="Arial" w:cs="Arial"/>
                <w:color w:val="000000" w:themeColor="text1"/>
                <w:sz w:val="20"/>
                <w:szCs w:val="20"/>
                <w:shd w:val="clear" w:color="auto" w:fill="FCFCFC"/>
                <w:lang w:val="en-US"/>
              </w:rPr>
              <w:t>earners</w:t>
            </w:r>
            <w:r w:rsidR="002837FA" w:rsidRPr="006545E4">
              <w:rPr>
                <w:rFonts w:ascii="Arial" w:hAnsi="Arial" w:cs="Arial"/>
                <w:color w:val="000000" w:themeColor="text1"/>
                <w:sz w:val="20"/>
                <w:szCs w:val="20"/>
                <w:shd w:val="clear" w:color="auto" w:fill="FCFCFC"/>
                <w:lang w:val="en-US"/>
              </w:rPr>
              <w:t xml:space="preserve"> </w:t>
            </w:r>
            <w:r w:rsidR="00E03A84" w:rsidRPr="006545E4">
              <w:rPr>
                <w:rFonts w:ascii="Arial" w:hAnsi="Arial" w:cs="Arial"/>
                <w:color w:val="000000" w:themeColor="text1"/>
                <w:sz w:val="20"/>
                <w:szCs w:val="20"/>
                <w:lang w:val="en-US"/>
              </w:rPr>
              <w:t>list all the ways they are aware of to minimise or manage pain and share.</w:t>
            </w:r>
          </w:p>
          <w:p w14:paraId="32D9516D" w14:textId="5C0CFCDC" w:rsidR="00E03A84" w:rsidRPr="006545E4" w:rsidRDefault="00E03A84" w:rsidP="009E2BBD">
            <w:pPr>
              <w:autoSpaceDE w:val="0"/>
              <w:autoSpaceDN w:val="0"/>
              <w:adjustRightInd w:val="0"/>
              <w:spacing w:after="120"/>
              <w:rPr>
                <w:rFonts w:ascii="Arial" w:hAnsi="Arial" w:cs="Arial"/>
                <w:color w:val="000000" w:themeColor="text1"/>
                <w:sz w:val="20"/>
                <w:szCs w:val="20"/>
                <w:lang w:val="en-US"/>
              </w:rPr>
            </w:pPr>
            <w:r w:rsidRPr="006545E4">
              <w:rPr>
                <w:rFonts w:ascii="Arial" w:hAnsi="Arial" w:cs="Arial"/>
                <w:color w:val="000000" w:themeColor="text1"/>
                <w:sz w:val="20"/>
                <w:szCs w:val="20"/>
                <w:shd w:val="clear" w:color="auto" w:fill="FCFCFC"/>
                <w:lang w:val="en-US"/>
              </w:rPr>
              <w:t>Learners</w:t>
            </w:r>
            <w:r w:rsidRPr="006545E4">
              <w:rPr>
                <w:rFonts w:ascii="Arial" w:hAnsi="Arial" w:cs="Arial"/>
                <w:bCs/>
                <w:color w:val="000000" w:themeColor="text1"/>
                <w:sz w:val="20"/>
                <w:szCs w:val="20"/>
                <w:lang w:val="en-US"/>
              </w:rPr>
              <w:t xml:space="preserve"> can read the section on Managing and controlling pain </w:t>
            </w:r>
            <w:r w:rsidR="00370C1B">
              <w:rPr>
                <w:rFonts w:ascii="Arial" w:hAnsi="Arial" w:cs="Arial"/>
                <w:bCs/>
                <w:color w:val="000000" w:themeColor="text1"/>
                <w:sz w:val="20"/>
                <w:szCs w:val="20"/>
                <w:lang w:val="en-US"/>
              </w:rPr>
              <w:t xml:space="preserve">(page 7) </w:t>
            </w:r>
            <w:r w:rsidRPr="006545E4">
              <w:rPr>
                <w:rFonts w:ascii="Arial" w:hAnsi="Arial" w:cs="Arial"/>
                <w:bCs/>
                <w:color w:val="000000" w:themeColor="text1"/>
                <w:sz w:val="20"/>
                <w:szCs w:val="20"/>
                <w:lang w:val="en-US"/>
              </w:rPr>
              <w:t>at</w:t>
            </w:r>
            <w:r w:rsidR="00D23026">
              <w:rPr>
                <w:rFonts w:ascii="Arial" w:hAnsi="Arial" w:cs="Arial"/>
                <w:bCs/>
                <w:color w:val="000000" w:themeColor="text1"/>
                <w:sz w:val="20"/>
                <w:szCs w:val="20"/>
                <w:lang w:val="en-US"/>
              </w:rPr>
              <w:t>:</w:t>
            </w:r>
            <w:r w:rsidRPr="006545E4">
              <w:rPr>
                <w:rFonts w:ascii="Arial" w:hAnsi="Arial" w:cs="Arial"/>
                <w:bCs/>
                <w:color w:val="000000" w:themeColor="text1"/>
                <w:sz w:val="20"/>
                <w:szCs w:val="20"/>
                <w:lang w:val="en-US"/>
              </w:rPr>
              <w:t xml:space="preserve"> </w:t>
            </w:r>
            <w:hyperlink r:id="rId448" w:history="1">
              <w:r w:rsidRPr="009E2BBD">
                <w:rPr>
                  <w:rFonts w:ascii="Arial" w:hAnsi="Arial" w:cs="Arial"/>
                  <w:bCs/>
                  <w:color w:val="4B4B4B"/>
                  <w:sz w:val="20"/>
                  <w:szCs w:val="20"/>
                  <w:u w:val="single"/>
                  <w:lang w:val="en-US"/>
                </w:rPr>
                <w:t>https://nvdiaries.weebly.com/uploads/7/9/6/5/79657776/pain.pdf</w:t>
              </w:r>
            </w:hyperlink>
            <w:r w:rsidRPr="006545E4">
              <w:rPr>
                <w:rFonts w:ascii="Arial" w:hAnsi="Arial" w:cs="Arial"/>
                <w:bCs/>
                <w:color w:val="000000" w:themeColor="text1"/>
                <w:sz w:val="20"/>
                <w:szCs w:val="20"/>
                <w:lang w:val="en-US"/>
              </w:rPr>
              <w:t xml:space="preserve"> </w:t>
            </w:r>
            <w:r w:rsidRPr="006545E4">
              <w:rPr>
                <w:rFonts w:ascii="Arial" w:hAnsi="Arial" w:cs="Arial"/>
                <w:color w:val="000000" w:themeColor="text1"/>
                <w:sz w:val="20"/>
                <w:szCs w:val="20"/>
                <w:lang w:val="en-US"/>
              </w:rPr>
              <w:t>which covers chemical, psychological and alternative approaches to the control of pain.</w:t>
            </w:r>
            <w:r w:rsidR="00B51EFE" w:rsidRPr="006545E4">
              <w:rPr>
                <w:rFonts w:ascii="Arial" w:hAnsi="Arial" w:cs="Arial"/>
                <w:b/>
                <w:bCs/>
                <w:color w:val="000000" w:themeColor="text1"/>
                <w:sz w:val="20"/>
                <w:szCs w:val="20"/>
                <w:shd w:val="clear" w:color="auto" w:fill="FCFCFC"/>
                <w:lang w:val="en-US"/>
              </w:rPr>
              <w:t xml:space="preserve"> (I)</w:t>
            </w:r>
          </w:p>
          <w:p w14:paraId="5615801D" w14:textId="022D3325" w:rsidR="00E03A84" w:rsidRDefault="00E03A84" w:rsidP="009E2BBD">
            <w:pPr>
              <w:spacing w:before="120" w:after="120"/>
              <w:rPr>
                <w:rFonts w:ascii="Arial" w:hAnsi="Arial" w:cs="Arial"/>
                <w:b/>
                <w:bCs/>
                <w:color w:val="000000" w:themeColor="text1"/>
                <w:sz w:val="20"/>
                <w:szCs w:val="20"/>
              </w:rPr>
            </w:pPr>
            <w:r w:rsidRPr="006545E4">
              <w:rPr>
                <w:rFonts w:ascii="Arial" w:hAnsi="Arial" w:cs="Arial"/>
                <w:color w:val="000000" w:themeColor="text1"/>
                <w:sz w:val="20"/>
                <w:szCs w:val="20"/>
              </w:rPr>
              <w:t xml:space="preserve">Learners present on the different psychological </w:t>
            </w:r>
            <w:r w:rsidRPr="006545E4">
              <w:rPr>
                <w:rFonts w:ascii="Arial" w:hAnsi="Arial" w:cs="Arial"/>
                <w:color w:val="000000" w:themeColor="text1"/>
                <w:sz w:val="20"/>
                <w:szCs w:val="20"/>
                <w:lang w:val="en-US"/>
              </w:rPr>
              <w:t xml:space="preserve">and alternative </w:t>
            </w:r>
            <w:r w:rsidRPr="006545E4">
              <w:rPr>
                <w:rFonts w:ascii="Arial" w:hAnsi="Arial" w:cs="Arial"/>
                <w:color w:val="000000" w:themeColor="text1"/>
                <w:sz w:val="20"/>
                <w:szCs w:val="20"/>
              </w:rPr>
              <w:t xml:space="preserve">treatments as allocated </w:t>
            </w:r>
            <w:r w:rsidRPr="006545E4">
              <w:rPr>
                <w:rFonts w:ascii="Arial" w:hAnsi="Arial" w:cs="Arial"/>
                <w:color w:val="000000" w:themeColor="text1"/>
                <w:sz w:val="20"/>
                <w:szCs w:val="20"/>
                <w:lang w:val="en-US"/>
              </w:rPr>
              <w:t>previously,</w:t>
            </w:r>
            <w:r w:rsidRPr="006545E4">
              <w:rPr>
                <w:rFonts w:ascii="Arial" w:hAnsi="Arial" w:cs="Arial"/>
                <w:color w:val="000000" w:themeColor="text1"/>
                <w:sz w:val="20"/>
                <w:szCs w:val="20"/>
              </w:rPr>
              <w:t xml:space="preserve"> encompassing cognitive strategies attention diversion</w:t>
            </w:r>
            <w:r w:rsidRPr="006545E4">
              <w:rPr>
                <w:rFonts w:ascii="Arial" w:hAnsi="Arial" w:cs="Arial"/>
                <w:color w:val="000000" w:themeColor="text1"/>
                <w:sz w:val="20"/>
                <w:szCs w:val="20"/>
                <w:lang w:val="en-US"/>
              </w:rPr>
              <w:t xml:space="preserve">; </w:t>
            </w:r>
            <w:r w:rsidRPr="006545E4">
              <w:rPr>
                <w:rFonts w:ascii="Arial" w:hAnsi="Arial" w:cs="Arial"/>
                <w:color w:val="000000" w:themeColor="text1"/>
                <w:sz w:val="20"/>
                <w:szCs w:val="20"/>
              </w:rPr>
              <w:t>non-pain imagery and cognitive redefinition</w:t>
            </w:r>
            <w:r w:rsidRPr="006545E4">
              <w:rPr>
                <w:rFonts w:ascii="Arial" w:hAnsi="Arial" w:cs="Arial"/>
                <w:color w:val="000000" w:themeColor="text1"/>
                <w:sz w:val="20"/>
                <w:szCs w:val="20"/>
                <w:lang w:val="en-US"/>
              </w:rPr>
              <w:t xml:space="preserve"> and </w:t>
            </w:r>
            <w:r w:rsidRPr="006545E4">
              <w:rPr>
                <w:rFonts w:ascii="Arial" w:hAnsi="Arial" w:cs="Arial"/>
                <w:sz w:val="20"/>
                <w:szCs w:val="20"/>
              </w:rPr>
              <w:t>acupuncture; stimulation therapy/TENS</w:t>
            </w:r>
            <w:r w:rsidRPr="006545E4">
              <w:rPr>
                <w:rFonts w:ascii="Arial" w:hAnsi="Arial" w:cs="Arial"/>
                <w:sz w:val="20"/>
                <w:szCs w:val="20"/>
                <w:lang w:val="en-US"/>
              </w:rPr>
              <w:t xml:space="preserve"> </w:t>
            </w:r>
            <w:r w:rsidRPr="006545E4">
              <w:rPr>
                <w:rFonts w:ascii="Arial" w:hAnsi="Arial" w:cs="Arial"/>
                <w:color w:val="000000" w:themeColor="text1"/>
                <w:sz w:val="20"/>
                <w:szCs w:val="20"/>
                <w:lang w:val="en-US"/>
              </w:rPr>
              <w:t>which can be peer reviewed.</w:t>
            </w:r>
            <w:r w:rsidR="00B51EFE" w:rsidRPr="006545E4">
              <w:rPr>
                <w:rFonts w:ascii="Arial" w:hAnsi="Arial" w:cs="Arial"/>
                <w:b/>
                <w:bCs/>
                <w:color w:val="000000" w:themeColor="text1"/>
                <w:sz w:val="20"/>
                <w:szCs w:val="20"/>
              </w:rPr>
              <w:t xml:space="preserve"> (I</w:t>
            </w:r>
            <w:r w:rsidR="00B51EFE">
              <w:rPr>
                <w:rFonts w:ascii="Arial" w:hAnsi="Arial" w:cs="Arial"/>
                <w:b/>
                <w:bCs/>
                <w:color w:val="000000" w:themeColor="text1"/>
                <w:sz w:val="20"/>
                <w:szCs w:val="20"/>
                <w:lang w:val="en-US"/>
              </w:rPr>
              <w:t>)(</w:t>
            </w:r>
            <w:r w:rsidR="00B51EFE" w:rsidRPr="006545E4">
              <w:rPr>
                <w:rFonts w:ascii="Arial" w:hAnsi="Arial" w:cs="Arial"/>
                <w:b/>
                <w:bCs/>
                <w:color w:val="000000" w:themeColor="text1"/>
                <w:sz w:val="20"/>
                <w:szCs w:val="20"/>
                <w:lang w:val="en-US"/>
              </w:rPr>
              <w:t>F</w:t>
            </w:r>
            <w:r w:rsidR="00B51EFE" w:rsidRPr="006545E4">
              <w:rPr>
                <w:rFonts w:ascii="Arial" w:hAnsi="Arial" w:cs="Arial"/>
                <w:b/>
                <w:bCs/>
                <w:color w:val="000000" w:themeColor="text1"/>
                <w:sz w:val="20"/>
                <w:szCs w:val="20"/>
              </w:rPr>
              <w:t>)</w:t>
            </w:r>
          </w:p>
          <w:p w14:paraId="11E0B73F" w14:textId="794D79EE" w:rsidR="00E03A84" w:rsidRPr="006545E4" w:rsidRDefault="00E03A84" w:rsidP="009E2BBD">
            <w:pPr>
              <w:autoSpaceDE w:val="0"/>
              <w:autoSpaceDN w:val="0"/>
              <w:adjustRightInd w:val="0"/>
              <w:spacing w:before="120" w:after="120"/>
              <w:rPr>
                <w:rFonts w:ascii="Arial" w:hAnsi="Arial" w:cs="Arial"/>
                <w:color w:val="000000" w:themeColor="text1"/>
                <w:sz w:val="20"/>
                <w:szCs w:val="20"/>
                <w:shd w:val="clear" w:color="auto" w:fill="FCFCFC"/>
                <w:lang w:val="en-US"/>
              </w:rPr>
            </w:pPr>
            <w:r w:rsidRPr="006545E4">
              <w:rPr>
                <w:rFonts w:ascii="Arial" w:hAnsi="Arial" w:cs="Arial"/>
                <w:color w:val="000000" w:themeColor="text1"/>
                <w:sz w:val="20"/>
                <w:szCs w:val="20"/>
                <w:shd w:val="clear" w:color="auto" w:fill="FCFCFC"/>
                <w:lang w:val="en-US"/>
              </w:rPr>
              <w:t>A presentation available at</w:t>
            </w:r>
            <w:r w:rsidR="00D23026">
              <w:rPr>
                <w:rFonts w:ascii="Arial" w:hAnsi="Arial" w:cs="Arial"/>
                <w:color w:val="000000" w:themeColor="text1"/>
                <w:sz w:val="20"/>
                <w:szCs w:val="20"/>
                <w:shd w:val="clear" w:color="auto" w:fill="FCFCFC"/>
                <w:lang w:val="en-US"/>
              </w:rPr>
              <w:t>:</w:t>
            </w:r>
            <w:r w:rsidRPr="006545E4">
              <w:rPr>
                <w:rFonts w:ascii="Arial" w:hAnsi="Arial" w:cs="Arial"/>
                <w:color w:val="000000" w:themeColor="text1"/>
                <w:sz w:val="20"/>
                <w:szCs w:val="20"/>
                <w:shd w:val="clear" w:color="auto" w:fill="FCFCFC"/>
                <w:lang w:val="en-US"/>
              </w:rPr>
              <w:t xml:space="preserve"> </w:t>
            </w:r>
            <w:hyperlink r:id="rId449" w:anchor="slide=id.p1" w:history="1">
              <w:r w:rsidRPr="009E2BBD">
                <w:rPr>
                  <w:rFonts w:ascii="Arial" w:hAnsi="Arial" w:cs="Arial"/>
                  <w:color w:val="4B4B4B"/>
                  <w:sz w:val="20"/>
                  <w:szCs w:val="20"/>
                  <w:u w:val="single"/>
                  <w:shd w:val="clear" w:color="auto" w:fill="FCFCFC"/>
                  <w:lang w:val="en-US"/>
                </w:rPr>
                <w:t>https://docs.google.com/presentation/d/1D3fX5isP-TgQMFbMP_dp8b_SEWAVB3lL/edit#slide=id.p1</w:t>
              </w:r>
            </w:hyperlink>
            <w:r w:rsidRPr="006545E4">
              <w:rPr>
                <w:rFonts w:ascii="Arial" w:hAnsi="Arial" w:cs="Arial"/>
                <w:color w:val="000000" w:themeColor="text1"/>
                <w:sz w:val="20"/>
                <w:szCs w:val="20"/>
                <w:shd w:val="clear" w:color="auto" w:fill="FCFCFC"/>
                <w:lang w:val="en-US"/>
              </w:rPr>
              <w:t xml:space="preserve"> that covers most of the techniques can be </w:t>
            </w:r>
            <w:r w:rsidR="000467AD">
              <w:rPr>
                <w:rFonts w:ascii="Arial" w:hAnsi="Arial" w:cs="Arial"/>
                <w:color w:val="000000" w:themeColor="text1"/>
                <w:sz w:val="20"/>
                <w:szCs w:val="20"/>
                <w:shd w:val="clear" w:color="auto" w:fill="FCFCFC"/>
                <w:lang w:val="en-US"/>
              </w:rPr>
              <w:t>modified/</w:t>
            </w:r>
            <w:r w:rsidRPr="006545E4">
              <w:rPr>
                <w:rFonts w:ascii="Arial" w:hAnsi="Arial" w:cs="Arial"/>
                <w:color w:val="000000" w:themeColor="text1"/>
                <w:sz w:val="20"/>
                <w:szCs w:val="20"/>
                <w:shd w:val="clear" w:color="auto" w:fill="FCFCFC"/>
                <w:lang w:val="en-US"/>
              </w:rPr>
              <w:t>used as learners progress through the content to either introduce or reinforce that material as required.</w:t>
            </w:r>
          </w:p>
          <w:p w14:paraId="38725D25" w14:textId="03017477" w:rsidR="00E03A84" w:rsidRPr="006545E4" w:rsidRDefault="00B51EFE" w:rsidP="009E2BBD">
            <w:pPr>
              <w:autoSpaceDE w:val="0"/>
              <w:autoSpaceDN w:val="0"/>
              <w:adjustRightInd w:val="0"/>
              <w:spacing w:before="120" w:after="120"/>
              <w:rPr>
                <w:rFonts w:ascii="Arial" w:hAnsi="Arial" w:cs="Arial"/>
                <w:color w:val="000000" w:themeColor="text1"/>
                <w:sz w:val="20"/>
                <w:szCs w:val="20"/>
                <w:shd w:val="clear" w:color="auto" w:fill="FCFCFC"/>
                <w:lang w:val="en-US"/>
              </w:rPr>
            </w:pPr>
            <w:r>
              <w:rPr>
                <w:rFonts w:ascii="Arial" w:hAnsi="Arial" w:cs="Arial"/>
                <w:color w:val="000000" w:themeColor="text1"/>
                <w:sz w:val="20"/>
                <w:szCs w:val="20"/>
                <w:shd w:val="clear" w:color="auto" w:fill="FCFCFC"/>
                <w:lang w:val="en-US"/>
              </w:rPr>
              <w:t>L</w:t>
            </w:r>
            <w:r w:rsidR="00E03A84" w:rsidRPr="006545E4">
              <w:rPr>
                <w:rFonts w:ascii="Arial" w:hAnsi="Arial" w:cs="Arial"/>
                <w:color w:val="000000" w:themeColor="text1"/>
                <w:sz w:val="20"/>
                <w:szCs w:val="20"/>
                <w:shd w:val="clear" w:color="auto" w:fill="FCFCFC"/>
                <w:lang w:val="en-US"/>
              </w:rPr>
              <w:t>earners conduct some research and find one finding for each of the psychological treatments outlined above.</w:t>
            </w:r>
            <w:r w:rsidRPr="006545E4">
              <w:rPr>
                <w:rFonts w:ascii="Arial" w:hAnsi="Arial" w:cs="Arial"/>
                <w:b/>
                <w:bCs/>
                <w:color w:val="000000" w:themeColor="text1"/>
                <w:sz w:val="20"/>
                <w:szCs w:val="20"/>
                <w:shd w:val="clear" w:color="auto" w:fill="FCFCFC"/>
                <w:lang w:val="en-US"/>
              </w:rPr>
              <w:t xml:space="preserve"> (I)</w:t>
            </w:r>
          </w:p>
          <w:p w14:paraId="4B66FDCC" w14:textId="184761B1" w:rsidR="00E03A84" w:rsidRDefault="00E03A84" w:rsidP="009E2BBD">
            <w:pPr>
              <w:autoSpaceDE w:val="0"/>
              <w:autoSpaceDN w:val="0"/>
              <w:adjustRightInd w:val="0"/>
              <w:spacing w:before="120" w:after="120"/>
              <w:rPr>
                <w:rFonts w:ascii="Arial" w:hAnsi="Arial" w:cs="Arial"/>
                <w:b/>
                <w:bCs/>
                <w:color w:val="000000" w:themeColor="text1"/>
                <w:sz w:val="20"/>
                <w:szCs w:val="20"/>
                <w:shd w:val="clear" w:color="auto" w:fill="FCFCFC"/>
                <w:lang w:val="en-US"/>
              </w:rPr>
            </w:pP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create Paper 3 type questions on controlling pain based on a</w:t>
            </w:r>
            <w:r w:rsidRPr="006545E4">
              <w:rPr>
                <w:rFonts w:ascii="Arial" w:hAnsi="Arial" w:cs="Arial"/>
                <w:color w:val="000000"/>
                <w:sz w:val="20"/>
                <w:szCs w:val="20"/>
                <w:lang w:val="en-US"/>
              </w:rPr>
              <w:t xml:space="preserve">pplication to everyday life; cultural differences; reductionism versus holism; determinism versus free-will; idiographic versus nomothetic and objective and subjective data where appropriate. </w:t>
            </w:r>
            <w:r w:rsidR="00B51EFE" w:rsidRPr="006545E4">
              <w:rPr>
                <w:rFonts w:ascii="Arial" w:hAnsi="Arial" w:cs="Arial"/>
                <w:b/>
                <w:bCs/>
                <w:color w:val="000000" w:themeColor="text1"/>
                <w:sz w:val="20"/>
                <w:szCs w:val="20"/>
                <w:shd w:val="clear" w:color="auto" w:fill="FCFCFC"/>
                <w:lang w:val="en-US"/>
              </w:rPr>
              <w:t>(I)</w:t>
            </w:r>
          </w:p>
          <w:p w14:paraId="49236894" w14:textId="19C9FFE5" w:rsidR="00E03A84" w:rsidRPr="006545E4" w:rsidRDefault="00E03A84" w:rsidP="009E2BBD">
            <w:pPr>
              <w:spacing w:before="120" w:after="120"/>
              <w:rPr>
                <w:rFonts w:ascii="Arial" w:hAnsi="Arial" w:cs="Arial"/>
                <w:color w:val="000000" w:themeColor="text1"/>
                <w:sz w:val="20"/>
                <w:szCs w:val="20"/>
              </w:rPr>
            </w:pPr>
            <w:r w:rsidRPr="006545E4">
              <w:rPr>
                <w:rFonts w:ascii="Arial" w:hAnsi="Arial" w:cs="Arial"/>
                <w:color w:val="000000" w:themeColor="text1"/>
                <w:sz w:val="20"/>
                <w:szCs w:val="20"/>
              </w:rPr>
              <w:t xml:space="preserve">To consolidate understanding, </w:t>
            </w: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make their own ‘card sort’ activity with the name of each pain control/management technique on one card, a short description on a second card and a strength and a weakness on a third card. Learners can make cards in groups and share them.</w:t>
            </w:r>
            <w:r w:rsidR="00B51EFE" w:rsidRPr="006545E4">
              <w:rPr>
                <w:rFonts w:ascii="Arial" w:hAnsi="Arial" w:cs="Arial"/>
                <w:b/>
                <w:bCs/>
                <w:color w:val="000000" w:themeColor="text1"/>
                <w:sz w:val="20"/>
                <w:szCs w:val="20"/>
                <w:shd w:val="clear" w:color="auto" w:fill="FCFCFC"/>
                <w:lang w:val="en-US"/>
              </w:rPr>
              <w:t xml:space="preserve"> (I)</w:t>
            </w:r>
            <w:r w:rsidR="00DA3E20">
              <w:rPr>
                <w:rFonts w:ascii="Arial" w:hAnsi="Arial" w:cs="Arial"/>
                <w:b/>
                <w:color w:val="000000" w:themeColor="text1"/>
                <w:sz w:val="20"/>
                <w:szCs w:val="20"/>
              </w:rPr>
              <w:t>(</w:t>
            </w:r>
            <w:r w:rsidR="00DA3E20" w:rsidRPr="006545E4">
              <w:rPr>
                <w:rFonts w:ascii="Arial" w:hAnsi="Arial" w:cs="Arial"/>
                <w:b/>
                <w:color w:val="000000" w:themeColor="text1"/>
                <w:sz w:val="20"/>
                <w:szCs w:val="20"/>
              </w:rPr>
              <w:t>F)</w:t>
            </w:r>
          </w:p>
          <w:p w14:paraId="54A70605" w14:textId="68026671" w:rsidR="00E03A84" w:rsidRPr="00DA3E20" w:rsidRDefault="00E03A84" w:rsidP="009E2BBD">
            <w:pPr>
              <w:spacing w:before="120" w:after="120"/>
              <w:rPr>
                <w:rFonts w:ascii="Arial" w:hAnsi="Arial" w:cs="Arial"/>
                <w:b/>
                <w:bCs/>
                <w:color w:val="000000" w:themeColor="text1"/>
                <w:sz w:val="20"/>
                <w:szCs w:val="20"/>
              </w:rPr>
            </w:pPr>
            <w:r w:rsidRPr="006545E4">
              <w:rPr>
                <w:rFonts w:ascii="Arial" w:hAnsi="Arial" w:cs="Arial"/>
                <w:color w:val="000000" w:themeColor="text1"/>
                <w:sz w:val="20"/>
                <w:szCs w:val="20"/>
                <w:shd w:val="clear" w:color="auto" w:fill="FCFCFC"/>
              </w:rPr>
              <w:lastRenderedPageBreak/>
              <w:t>Learners</w:t>
            </w:r>
            <w:r w:rsidRPr="006545E4">
              <w:rPr>
                <w:rFonts w:ascii="Arial" w:hAnsi="Arial" w:cs="Arial"/>
                <w:color w:val="000000" w:themeColor="text1"/>
                <w:sz w:val="20"/>
                <w:szCs w:val="20"/>
              </w:rPr>
              <w:t xml:space="preserve"> create a 10 true and false statement exercise for future revision purposes and share with their classmates</w:t>
            </w:r>
            <w:r w:rsidRPr="00DA3E20">
              <w:rPr>
                <w:rFonts w:ascii="Arial" w:hAnsi="Arial" w:cs="Arial"/>
                <w:color w:val="000000" w:themeColor="text1"/>
                <w:sz w:val="20"/>
                <w:szCs w:val="20"/>
              </w:rPr>
              <w:t xml:space="preserve">. </w:t>
            </w:r>
            <w:r w:rsidR="00DA3E20" w:rsidRPr="00DA3E20">
              <w:rPr>
                <w:rFonts w:ascii="Arial" w:hAnsi="Arial" w:cs="Arial"/>
                <w:b/>
                <w:bCs/>
                <w:color w:val="000000" w:themeColor="text1"/>
                <w:sz w:val="20"/>
                <w:szCs w:val="20"/>
              </w:rPr>
              <w:t>(I)(F)</w:t>
            </w:r>
          </w:p>
          <w:p w14:paraId="35D9B8A2" w14:textId="5BF859B9" w:rsidR="00E03A84" w:rsidRPr="006545E4" w:rsidRDefault="00E03A84" w:rsidP="009E2BBD">
            <w:pPr>
              <w:autoSpaceDE w:val="0"/>
              <w:autoSpaceDN w:val="0"/>
              <w:adjustRightInd w:val="0"/>
              <w:spacing w:before="120" w:after="120"/>
              <w:rPr>
                <w:rFonts w:ascii="Arial" w:hAnsi="Arial" w:cs="Arial"/>
                <w:bCs/>
                <w:color w:val="000000" w:themeColor="text1"/>
                <w:sz w:val="20"/>
                <w:szCs w:val="20"/>
              </w:rPr>
            </w:pP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create Paper 3 questions (not already attempted previously) and pass on to</w:t>
            </w:r>
            <w:r w:rsidR="00EE45FF" w:rsidRPr="006545E4">
              <w:rPr>
                <w:rFonts w:ascii="Arial" w:hAnsi="Arial" w:cs="Arial"/>
                <w:color w:val="000000" w:themeColor="text1"/>
                <w:sz w:val="20"/>
                <w:szCs w:val="20"/>
              </w:rPr>
              <w:t xml:space="preserve"> another</w:t>
            </w:r>
            <w:r w:rsidRPr="006545E4">
              <w:rPr>
                <w:rFonts w:ascii="Arial" w:hAnsi="Arial" w:cs="Arial"/>
                <w:color w:val="000000" w:themeColor="text1"/>
                <w:sz w:val="20"/>
                <w:szCs w:val="20"/>
              </w:rPr>
              <w:t xml:space="preserve"> pair to respond to.</w:t>
            </w:r>
            <w:r w:rsidRPr="006545E4">
              <w:rPr>
                <w:rFonts w:ascii="Arial" w:hAnsi="Arial" w:cs="Arial"/>
                <w:color w:val="000000" w:themeColor="text1"/>
                <w:sz w:val="20"/>
                <w:szCs w:val="20"/>
                <w:lang w:val="en-US"/>
              </w:rPr>
              <w:t xml:space="preserve"> </w:t>
            </w:r>
            <w:r w:rsidRPr="006545E4">
              <w:rPr>
                <w:rFonts w:ascii="Arial" w:hAnsi="Arial" w:cs="Arial"/>
                <w:color w:val="000000" w:themeColor="text1"/>
                <w:sz w:val="20"/>
                <w:szCs w:val="20"/>
              </w:rPr>
              <w:t>Collate how many different questions were generated and consider the scope of these.</w:t>
            </w:r>
            <w:r w:rsidR="00DA3E20" w:rsidRPr="006545E4">
              <w:rPr>
                <w:rFonts w:ascii="Arial" w:hAnsi="Arial" w:cs="Arial"/>
                <w:b/>
                <w:color w:val="000000" w:themeColor="text1"/>
                <w:sz w:val="20"/>
                <w:szCs w:val="20"/>
              </w:rPr>
              <w:t xml:space="preserve"> (F)</w:t>
            </w:r>
          </w:p>
          <w:p w14:paraId="4613BCA6" w14:textId="1EEB06FF" w:rsidR="00E03A84" w:rsidRPr="006545E4" w:rsidRDefault="00E03A84" w:rsidP="009E2BBD">
            <w:pPr>
              <w:autoSpaceDE w:val="0"/>
              <w:autoSpaceDN w:val="0"/>
              <w:adjustRightInd w:val="0"/>
              <w:spacing w:before="120" w:after="120"/>
              <w:rPr>
                <w:rFonts w:ascii="Arial" w:hAnsi="Arial" w:cs="Arial"/>
                <w:color w:val="000000" w:themeColor="text1"/>
                <w:sz w:val="20"/>
                <w:szCs w:val="20"/>
              </w:rPr>
            </w:pPr>
            <w:r w:rsidRPr="006545E4">
              <w:rPr>
                <w:rFonts w:ascii="Arial" w:hAnsi="Arial" w:cs="Arial"/>
                <w:color w:val="000000" w:themeColor="text1"/>
                <w:sz w:val="20"/>
                <w:szCs w:val="20"/>
              </w:rPr>
              <w:t xml:space="preserve">Learners create flash cards for the four or more findings they would use to respond to a </w:t>
            </w:r>
            <w:r w:rsidRPr="006545E4">
              <w:rPr>
                <w:rFonts w:ascii="Arial" w:hAnsi="Arial" w:cs="Arial"/>
                <w:color w:val="000000" w:themeColor="text1"/>
                <w:sz w:val="20"/>
                <w:szCs w:val="20"/>
                <w:lang w:val="en-US"/>
              </w:rPr>
              <w:t xml:space="preserve">Paper 4 </w:t>
            </w:r>
            <w:r w:rsidRPr="006545E4">
              <w:rPr>
                <w:rFonts w:ascii="Arial" w:hAnsi="Arial" w:cs="Arial"/>
                <w:color w:val="000000" w:themeColor="text1"/>
                <w:sz w:val="20"/>
                <w:szCs w:val="20"/>
              </w:rPr>
              <w:t>question and use these to test each other on recall and structuring a written response appropriately.</w:t>
            </w:r>
            <w:r w:rsidR="00B51EFE" w:rsidRPr="006545E4">
              <w:rPr>
                <w:rFonts w:ascii="Arial" w:hAnsi="Arial" w:cs="Arial"/>
                <w:b/>
                <w:bCs/>
                <w:color w:val="000000" w:themeColor="text1"/>
                <w:sz w:val="20"/>
                <w:szCs w:val="20"/>
                <w:shd w:val="clear" w:color="auto" w:fill="FCFCFC"/>
                <w:lang w:val="en-US"/>
              </w:rPr>
              <w:t xml:space="preserve"> (I)</w:t>
            </w:r>
          </w:p>
          <w:p w14:paraId="58675E7D" w14:textId="77777777" w:rsidR="00E03A84" w:rsidRDefault="00E03A84" w:rsidP="009E2BBD">
            <w:pPr>
              <w:spacing w:before="120" w:after="120"/>
              <w:rPr>
                <w:rFonts w:ascii="Arial" w:hAnsi="Arial" w:cs="Arial"/>
                <w:b/>
                <w:color w:val="000000" w:themeColor="text1"/>
                <w:sz w:val="20"/>
                <w:szCs w:val="20"/>
              </w:rPr>
            </w:pP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complete a variety of examination style questions within timed conditions.</w:t>
            </w:r>
            <w:r w:rsidR="00DA3E20" w:rsidRPr="006545E4">
              <w:rPr>
                <w:rFonts w:ascii="Arial" w:hAnsi="Arial" w:cs="Arial"/>
                <w:b/>
                <w:color w:val="000000" w:themeColor="text1"/>
                <w:sz w:val="20"/>
                <w:szCs w:val="20"/>
              </w:rPr>
              <w:t xml:space="preserve"> (F)</w:t>
            </w:r>
          </w:p>
          <w:p w14:paraId="69E4AB2F" w14:textId="2263F9B0" w:rsidR="00CF18B2" w:rsidRPr="006545E4" w:rsidRDefault="005F605A" w:rsidP="009E2BBD">
            <w:pPr>
              <w:spacing w:before="120"/>
              <w:rPr>
                <w:rFonts w:ascii="Arial" w:hAnsi="Arial" w:cs="Arial"/>
                <w:color w:val="000000" w:themeColor="text1"/>
                <w:sz w:val="20"/>
                <w:szCs w:val="20"/>
              </w:rPr>
            </w:pPr>
            <w:r>
              <w:rPr>
                <w:rFonts w:ascii="Arial" w:hAnsi="Arial" w:cs="Arial"/>
                <w:b/>
                <w:bCs/>
                <w:color w:val="202124"/>
                <w:sz w:val="20"/>
                <w:szCs w:val="20"/>
                <w:shd w:val="clear" w:color="auto" w:fill="FFFFFF"/>
                <w:lang w:val="en-US"/>
              </w:rPr>
              <w:t>SDG 3</w:t>
            </w:r>
          </w:p>
        </w:tc>
      </w:tr>
      <w:tr w:rsidR="00E03A84" w:rsidRPr="00E03A84" w14:paraId="792CDA2A"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52C61A29" w14:textId="246D4166" w:rsidR="00E03A84" w:rsidRPr="00A01A92" w:rsidRDefault="00E03A84" w:rsidP="006D51AF">
            <w:pPr>
              <w:rPr>
                <w:rFonts w:ascii="Arial" w:hAnsi="Arial" w:cs="Arial"/>
                <w:iCs/>
                <w:color w:val="000000" w:themeColor="text1"/>
                <w:sz w:val="20"/>
                <w:szCs w:val="20"/>
              </w:rPr>
            </w:pPr>
            <w:r w:rsidRPr="00A01A92">
              <w:rPr>
                <w:rFonts w:ascii="Arial" w:hAnsi="Arial" w:cs="Arial"/>
                <w:iCs/>
                <w:color w:val="000000" w:themeColor="text1"/>
                <w:sz w:val="20"/>
                <w:szCs w:val="20"/>
                <w:lang w:val="en-US"/>
              </w:rPr>
              <w:lastRenderedPageBreak/>
              <w:t xml:space="preserve">3.4 </w:t>
            </w:r>
            <w:r w:rsidRPr="00A01A92">
              <w:rPr>
                <w:rFonts w:ascii="Arial" w:hAnsi="Arial" w:cs="Arial"/>
                <w:iCs/>
                <w:color w:val="000000" w:themeColor="text1"/>
                <w:sz w:val="20"/>
                <w:szCs w:val="20"/>
              </w:rPr>
              <w:t>Stress</w:t>
            </w:r>
          </w:p>
          <w:p w14:paraId="76044CA0" w14:textId="725B4F94" w:rsidR="00DA3E20" w:rsidRPr="009E2BBD" w:rsidRDefault="00E03A84" w:rsidP="006D51AF">
            <w:pPr>
              <w:spacing w:before="120"/>
              <w:rPr>
                <w:rFonts w:ascii="Arial" w:hAnsi="Arial" w:cs="Arial"/>
                <w:b/>
                <w:sz w:val="20"/>
                <w:szCs w:val="20"/>
              </w:rPr>
            </w:pPr>
            <w:r w:rsidRPr="00E03A84">
              <w:rPr>
                <w:rFonts w:ascii="Arial" w:hAnsi="Arial" w:cs="Arial"/>
                <w:iCs/>
                <w:color w:val="000000" w:themeColor="text1"/>
                <w:sz w:val="20"/>
                <w:szCs w:val="20"/>
                <w:lang w:val="en-US"/>
              </w:rPr>
              <w:t xml:space="preserve">3.4.1. Sources of </w:t>
            </w:r>
            <w:r w:rsidR="00445150">
              <w:rPr>
                <w:rFonts w:ascii="Arial" w:hAnsi="Arial" w:cs="Arial"/>
                <w:iCs/>
                <w:color w:val="000000" w:themeColor="text1"/>
                <w:sz w:val="20"/>
                <w:szCs w:val="20"/>
                <w:lang w:val="en-US"/>
              </w:rPr>
              <w:t>s</w:t>
            </w:r>
            <w:r w:rsidRPr="00E03A84">
              <w:rPr>
                <w:rFonts w:ascii="Arial" w:hAnsi="Arial" w:cs="Arial"/>
                <w:iCs/>
                <w:color w:val="000000" w:themeColor="text1"/>
                <w:sz w:val="20"/>
                <w:szCs w:val="20"/>
                <w:lang w:val="en-US"/>
              </w:rPr>
              <w:t>tress</w:t>
            </w:r>
          </w:p>
          <w:p w14:paraId="71CF0A7A" w14:textId="1DFC82B3" w:rsidR="00DA3E20" w:rsidRPr="00E03A84" w:rsidRDefault="00DA3E20" w:rsidP="006D51AF">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14E68438" w14:textId="7005338F" w:rsidR="00E03A84" w:rsidRPr="00E03A84" w:rsidRDefault="00DA3E20" w:rsidP="006D51AF">
            <w:pPr>
              <w:spacing w:before="120"/>
              <w:rPr>
                <w:rFonts w:ascii="Arial" w:hAnsi="Arial" w:cs="Arial"/>
                <w:b/>
                <w:bCs/>
                <w:iCs/>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27C5680F" w14:textId="60159319" w:rsidR="00E03A84" w:rsidRPr="00E03A84" w:rsidRDefault="00E03A84" w:rsidP="00E03A84">
            <w:pPr>
              <w:rPr>
                <w:rFonts w:ascii="Arial" w:hAnsi="Arial" w:cs="Arial"/>
                <w:color w:val="000000" w:themeColor="text1"/>
                <w:sz w:val="20"/>
                <w:szCs w:val="20"/>
              </w:rPr>
            </w:pPr>
            <w:r w:rsidRPr="00E03A84">
              <w:rPr>
                <w:rFonts w:ascii="Arial" w:hAnsi="Arial" w:cs="Arial"/>
                <w:color w:val="000000" w:themeColor="text1"/>
                <w:sz w:val="20"/>
                <w:szCs w:val="20"/>
              </w:rPr>
              <w:t>Learners can explain the physiology of stress and describe, explain and evaluate the major causes of stress and can evaluate the research on each.</w:t>
            </w:r>
          </w:p>
        </w:tc>
        <w:tc>
          <w:tcPr>
            <w:tcW w:w="10200" w:type="dxa"/>
            <w:tcBorders>
              <w:top w:val="single" w:sz="4" w:space="0" w:color="E21951"/>
              <w:left w:val="single" w:sz="4" w:space="0" w:color="E21951"/>
              <w:bottom w:val="single" w:sz="4" w:space="0" w:color="E21951"/>
              <w:right w:val="single" w:sz="4" w:space="0" w:color="E21951"/>
            </w:tcBorders>
          </w:tcPr>
          <w:p w14:paraId="31C7D34B" w14:textId="0E72B9E7" w:rsidR="000467AD" w:rsidRDefault="00E03A84" w:rsidP="009E2BBD">
            <w:pPr>
              <w:spacing w:after="120"/>
              <w:rPr>
                <w:rFonts w:ascii="Arial" w:hAnsi="Arial" w:cs="Arial"/>
                <w:color w:val="000000" w:themeColor="text1"/>
                <w:sz w:val="20"/>
                <w:szCs w:val="20"/>
              </w:rPr>
            </w:pPr>
            <w:r w:rsidRPr="006545E4">
              <w:rPr>
                <w:rFonts w:ascii="Arial" w:hAnsi="Arial" w:cs="Arial"/>
                <w:color w:val="000000" w:themeColor="text1"/>
                <w:sz w:val="20"/>
                <w:szCs w:val="20"/>
              </w:rPr>
              <w:t xml:space="preserve">Create a </w:t>
            </w:r>
            <w:r w:rsidRPr="006545E4">
              <w:rPr>
                <w:rFonts w:ascii="Arial" w:hAnsi="Arial" w:cs="Arial"/>
                <w:color w:val="000000" w:themeColor="text1"/>
                <w:sz w:val="20"/>
                <w:szCs w:val="20"/>
                <w:lang w:val="en-US"/>
              </w:rPr>
              <w:t>‘</w:t>
            </w:r>
            <w:r w:rsidRPr="006545E4">
              <w:rPr>
                <w:rFonts w:ascii="Arial" w:hAnsi="Arial" w:cs="Arial"/>
                <w:color w:val="000000" w:themeColor="text1"/>
                <w:sz w:val="20"/>
                <w:szCs w:val="20"/>
              </w:rPr>
              <w:t>blank</w:t>
            </w:r>
            <w:r w:rsidRPr="006545E4">
              <w:rPr>
                <w:rFonts w:ascii="Arial" w:hAnsi="Arial" w:cs="Arial"/>
                <w:color w:val="000000" w:themeColor="text1"/>
                <w:sz w:val="20"/>
                <w:szCs w:val="20"/>
                <w:lang w:val="en-US"/>
              </w:rPr>
              <w:t>’</w:t>
            </w:r>
            <w:r w:rsidRPr="006545E4">
              <w:rPr>
                <w:rFonts w:ascii="Arial" w:hAnsi="Arial" w:cs="Arial"/>
                <w:color w:val="000000" w:themeColor="text1"/>
                <w:sz w:val="20"/>
                <w:szCs w:val="20"/>
              </w:rPr>
              <w:t xml:space="preserve"> copy of the Selye GAS model and provide learners with all relevant terminology (e.g. Alarm reaction, perceived stressor, Resistance Stage, Exhaustion Stage, body is mobilised, resources are very limited, etc.).</w:t>
            </w:r>
          </w:p>
          <w:p w14:paraId="5B35C3FD" w14:textId="1018D9EE" w:rsidR="00E03A84" w:rsidRPr="006545E4" w:rsidRDefault="00E03A84" w:rsidP="009E2BBD">
            <w:pPr>
              <w:spacing w:before="120" w:after="120"/>
              <w:rPr>
                <w:rFonts w:ascii="Arial" w:hAnsi="Arial" w:cs="Arial"/>
                <w:color w:val="000000" w:themeColor="text1"/>
                <w:sz w:val="20"/>
                <w:szCs w:val="20"/>
              </w:rPr>
            </w:pPr>
            <w:r w:rsidRPr="006545E4">
              <w:rPr>
                <w:rFonts w:ascii="Arial" w:hAnsi="Arial" w:cs="Arial"/>
                <w:color w:val="000000" w:themeColor="text1"/>
                <w:sz w:val="20"/>
                <w:szCs w:val="20"/>
              </w:rPr>
              <w:t>Allow learners to work out the GAS ‘for themselves’ as it is a logical model to enhance cognitive processing. Present the actual model on the whiteboard or a handout so learners can check their accuracy.</w:t>
            </w:r>
            <w:r w:rsidR="00DA3E20" w:rsidRPr="006545E4">
              <w:rPr>
                <w:rFonts w:ascii="Arial" w:hAnsi="Arial" w:cs="Arial"/>
                <w:b/>
                <w:bCs/>
                <w:color w:val="000000" w:themeColor="text1"/>
                <w:sz w:val="20"/>
                <w:szCs w:val="20"/>
                <w:lang w:val="en-US"/>
              </w:rPr>
              <w:t xml:space="preserve"> (I)</w:t>
            </w:r>
          </w:p>
          <w:p w14:paraId="552056BA" w14:textId="2C4BA2E3" w:rsidR="00E03A84" w:rsidRPr="006545E4" w:rsidRDefault="00E03A84" w:rsidP="009E2BBD">
            <w:pPr>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 xml:space="preserve">Learner’s presentation (previously allocated) on the effects of stress on health for peer review and feedback. Some information for these can be accessed </w:t>
            </w:r>
            <w:r w:rsidRPr="006545E4">
              <w:rPr>
                <w:rFonts w:ascii="Arial" w:hAnsi="Arial" w:cs="Arial"/>
                <w:sz w:val="20"/>
                <w:szCs w:val="20"/>
                <w:lang w:val="en-US"/>
              </w:rPr>
              <w:t>at</w:t>
            </w:r>
            <w:r w:rsidR="00D23026">
              <w:rPr>
                <w:rFonts w:ascii="Arial" w:hAnsi="Arial" w:cs="Arial"/>
                <w:sz w:val="20"/>
                <w:szCs w:val="20"/>
                <w:lang w:val="en-US"/>
              </w:rPr>
              <w:t>:</w:t>
            </w:r>
            <w:r w:rsidRPr="006545E4">
              <w:rPr>
                <w:rFonts w:ascii="Arial" w:hAnsi="Arial" w:cs="Arial"/>
                <w:sz w:val="20"/>
                <w:szCs w:val="20"/>
                <w:lang w:val="en-US"/>
              </w:rPr>
              <w:t xml:space="preserve"> </w:t>
            </w:r>
            <w:hyperlink r:id="rId450" w:anchor=":~:text=When%20stress%20becomes%20overwhelming%20and,complaints%20such%20as%20muscle%20tension" w:history="1">
              <w:r w:rsidR="00B221AA" w:rsidRPr="009E2BBD">
                <w:rPr>
                  <w:rFonts w:ascii="Arial" w:hAnsi="Arial" w:cs="Arial"/>
                  <w:color w:val="4B4B4B"/>
                  <w:sz w:val="20"/>
                  <w:szCs w:val="20"/>
                  <w:u w:val="single"/>
                  <w:lang w:val="en-US"/>
                </w:rPr>
                <w:t>www.</w:t>
              </w:r>
              <w:r w:rsidRPr="009E2BBD">
                <w:rPr>
                  <w:rFonts w:ascii="Arial" w:hAnsi="Arial" w:cs="Arial"/>
                  <w:color w:val="4B4B4B"/>
                  <w:sz w:val="20"/>
                  <w:szCs w:val="20"/>
                  <w:u w:val="single"/>
                  <w:lang w:val="en-US"/>
                </w:rPr>
                <w:t>camh.ca/en/health-info/mental-illness-and-addiction-index/stress#:~:text=When%20stress%20becomes%20overwhelming%20and,complaints%20such%20as%20muscle%20tension</w:t>
              </w:r>
            </w:hyperlink>
            <w:r w:rsidRPr="006545E4">
              <w:rPr>
                <w:rFonts w:ascii="Arial" w:hAnsi="Arial" w:cs="Arial"/>
                <w:sz w:val="20"/>
                <w:szCs w:val="20"/>
                <w:lang w:val="en-US"/>
              </w:rPr>
              <w:t xml:space="preserve">. </w:t>
            </w:r>
            <w:r w:rsidR="00DA3E20" w:rsidRPr="006545E4">
              <w:rPr>
                <w:rFonts w:ascii="Arial" w:hAnsi="Arial" w:cs="Arial"/>
                <w:b/>
                <w:bCs/>
                <w:color w:val="000000" w:themeColor="text1"/>
                <w:sz w:val="20"/>
                <w:szCs w:val="20"/>
                <w:lang w:val="en-US"/>
              </w:rPr>
              <w:t>(I)</w:t>
            </w:r>
          </w:p>
          <w:p w14:paraId="638D10D5" w14:textId="6CB4A904" w:rsidR="00E03A84" w:rsidRPr="006545E4" w:rsidRDefault="0051048B" w:rsidP="009E2BBD">
            <w:pPr>
              <w:spacing w:before="120" w:after="120"/>
              <w:rPr>
                <w:rFonts w:ascii="Arial" w:hAnsi="Arial" w:cs="Arial"/>
                <w:color w:val="000000" w:themeColor="text1"/>
                <w:sz w:val="20"/>
                <w:szCs w:val="20"/>
                <w:lang w:val="en-US"/>
              </w:rPr>
            </w:pPr>
            <w:r>
              <w:rPr>
                <w:rFonts w:ascii="Arial" w:hAnsi="Arial" w:cs="Arial"/>
                <w:color w:val="000000" w:themeColor="text1"/>
                <w:sz w:val="20"/>
                <w:szCs w:val="20"/>
              </w:rPr>
              <w:t>E</w:t>
            </w:r>
            <w:r w:rsidR="00E03A84" w:rsidRPr="006545E4">
              <w:rPr>
                <w:rFonts w:ascii="Arial" w:hAnsi="Arial" w:cs="Arial"/>
                <w:color w:val="000000" w:themeColor="text1"/>
                <w:sz w:val="20"/>
                <w:szCs w:val="20"/>
              </w:rPr>
              <w:t xml:space="preserve">ach learner to read through and check against the </w:t>
            </w:r>
            <w:r w:rsidR="00E03A84" w:rsidRPr="006545E4">
              <w:rPr>
                <w:rFonts w:ascii="Arial" w:hAnsi="Arial" w:cs="Arial"/>
                <w:color w:val="000000" w:themeColor="text1"/>
                <w:sz w:val="20"/>
                <w:szCs w:val="20"/>
                <w:lang w:val="en-US"/>
              </w:rPr>
              <w:t>Social Readjustment Rating Scale at</w:t>
            </w:r>
            <w:r w:rsidR="00D23026">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w:t>
            </w:r>
            <w:hyperlink r:id="rId451" w:history="1">
              <w:r w:rsidR="00B221AA" w:rsidRPr="009E2BBD">
                <w:rPr>
                  <w:rFonts w:ascii="Arial" w:hAnsi="Arial" w:cs="Arial"/>
                  <w:color w:val="4B4B4B"/>
                  <w:sz w:val="20"/>
                  <w:szCs w:val="20"/>
                  <w:u w:val="single"/>
                  <w:lang w:val="en-US"/>
                </w:rPr>
                <w:t>www.</w:t>
              </w:r>
              <w:r w:rsidR="00E03A84" w:rsidRPr="009E2BBD">
                <w:rPr>
                  <w:rFonts w:ascii="Arial" w:hAnsi="Arial" w:cs="Arial"/>
                  <w:color w:val="4B4B4B"/>
                  <w:sz w:val="20"/>
                  <w:szCs w:val="20"/>
                  <w:u w:val="single"/>
                  <w:lang w:val="en-US"/>
                </w:rPr>
                <w:t>simplypsychology.org/SRRS.html</w:t>
              </w:r>
            </w:hyperlink>
            <w:r w:rsidR="00E03A84" w:rsidRPr="006545E4">
              <w:rPr>
                <w:rFonts w:ascii="Arial" w:hAnsi="Arial" w:cs="Arial"/>
                <w:color w:val="000000" w:themeColor="text1"/>
                <w:sz w:val="20"/>
                <w:szCs w:val="20"/>
                <w:lang w:val="en-US"/>
              </w:rPr>
              <w:t xml:space="preserve"> </w:t>
            </w:r>
            <w:r w:rsidR="00E03A84" w:rsidRPr="006545E4">
              <w:rPr>
                <w:rFonts w:ascii="Arial" w:hAnsi="Arial" w:cs="Arial"/>
                <w:color w:val="000000" w:themeColor="text1"/>
                <w:sz w:val="20"/>
                <w:szCs w:val="20"/>
              </w:rPr>
              <w:t>and analyse their scores. Ask learners if they agree with the ratings given by Holmes and Rahe (1967)</w:t>
            </w:r>
            <w:r w:rsidR="00E03A84" w:rsidRPr="006545E4">
              <w:rPr>
                <w:rFonts w:ascii="Arial" w:hAnsi="Arial" w:cs="Arial"/>
                <w:color w:val="000000" w:themeColor="text1"/>
                <w:sz w:val="20"/>
                <w:szCs w:val="20"/>
                <w:lang w:val="en-US"/>
              </w:rPr>
              <w:t xml:space="preserve"> and decide to list 5 examples of items/ratings.</w:t>
            </w:r>
            <w:r w:rsidR="00DA3E20" w:rsidRPr="006545E4">
              <w:rPr>
                <w:rFonts w:ascii="Arial" w:hAnsi="Arial" w:cs="Arial"/>
                <w:b/>
                <w:bCs/>
                <w:color w:val="000000" w:themeColor="text1"/>
                <w:sz w:val="20"/>
                <w:szCs w:val="20"/>
                <w:lang w:val="en-US"/>
              </w:rPr>
              <w:t xml:space="preserve"> (I)</w:t>
            </w:r>
          </w:p>
          <w:p w14:paraId="61E2AC14" w14:textId="43E07692" w:rsidR="00E03A84" w:rsidRPr="006545E4" w:rsidRDefault="00E03A84" w:rsidP="009E2BBD">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b/>
                <w:bCs/>
                <w:color w:val="000000" w:themeColor="text1"/>
                <w:sz w:val="20"/>
                <w:szCs w:val="20"/>
                <w:lang w:val="en-US"/>
              </w:rPr>
              <w:t xml:space="preserve">Extension </w:t>
            </w:r>
            <w:r w:rsidR="00EA0777"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 xml:space="preserve">ctivity: </w:t>
            </w:r>
            <w:r w:rsidR="009E2BBD">
              <w:rPr>
                <w:rFonts w:ascii="Arial" w:hAnsi="Arial" w:cs="Arial"/>
                <w:color w:val="000000" w:themeColor="text1"/>
                <w:sz w:val="20"/>
                <w:szCs w:val="20"/>
                <w:lang w:val="en-US"/>
              </w:rPr>
              <w:t>s</w:t>
            </w:r>
            <w:r w:rsidRPr="006545E4">
              <w:rPr>
                <w:rFonts w:ascii="Arial" w:hAnsi="Arial" w:cs="Arial"/>
                <w:color w:val="000000" w:themeColor="text1"/>
                <w:sz w:val="20"/>
                <w:szCs w:val="20"/>
                <w:lang w:val="en-US"/>
              </w:rPr>
              <w:t xml:space="preserve">how a short </w:t>
            </w:r>
            <w:r w:rsidRPr="006545E4">
              <w:rPr>
                <w:rFonts w:ascii="Arial" w:hAnsi="Arial" w:cs="Arial"/>
                <w:color w:val="000000"/>
                <w:sz w:val="20"/>
                <w:szCs w:val="20"/>
                <w:lang w:val="en-US"/>
              </w:rPr>
              <w:t>video at</w:t>
            </w:r>
            <w:r w:rsidR="00D23026">
              <w:rPr>
                <w:rFonts w:ascii="Arial" w:hAnsi="Arial" w:cs="Arial"/>
                <w:color w:val="000000"/>
                <w:sz w:val="20"/>
                <w:szCs w:val="20"/>
                <w:lang w:val="en-US"/>
              </w:rPr>
              <w:t>:</w:t>
            </w:r>
            <w:r w:rsidRPr="006545E4">
              <w:rPr>
                <w:rFonts w:ascii="Arial" w:hAnsi="Arial" w:cs="Arial"/>
                <w:color w:val="000000"/>
                <w:sz w:val="20"/>
                <w:szCs w:val="20"/>
                <w:lang w:val="en-US"/>
              </w:rPr>
              <w:t xml:space="preserve"> </w:t>
            </w:r>
            <w:hyperlink r:id="rId452" w:history="1">
              <w:r w:rsidR="00B221AA" w:rsidRPr="009E2BBD">
                <w:rPr>
                  <w:rFonts w:ascii="Arial" w:hAnsi="Arial" w:cs="Arial"/>
                  <w:color w:val="4B4B4B"/>
                  <w:sz w:val="20"/>
                  <w:szCs w:val="20"/>
                  <w:u w:val="single"/>
                  <w:lang w:val="en-US"/>
                </w:rPr>
                <w:t>www.</w:t>
              </w:r>
              <w:r w:rsidRPr="009E2BBD">
                <w:rPr>
                  <w:rFonts w:ascii="Arial" w:hAnsi="Arial" w:cs="Arial"/>
                  <w:color w:val="4B4B4B"/>
                  <w:sz w:val="20"/>
                  <w:szCs w:val="20"/>
                  <w:u w:val="single"/>
                  <w:lang w:val="en-US"/>
                </w:rPr>
                <w:t>youtube.com/watch?v=Kmvb_fa-558</w:t>
              </w:r>
            </w:hyperlink>
            <w:r w:rsidRPr="006545E4">
              <w:rPr>
                <w:rFonts w:ascii="Arial" w:hAnsi="Arial" w:cs="Arial"/>
                <w:color w:val="000000"/>
                <w:sz w:val="20"/>
                <w:szCs w:val="20"/>
                <w:lang w:val="en-US"/>
              </w:rPr>
              <w:t xml:space="preserve"> </w:t>
            </w:r>
            <w:r w:rsidRPr="006545E4">
              <w:rPr>
                <w:rFonts w:ascii="Arial" w:hAnsi="Arial" w:cs="Arial"/>
                <w:color w:val="000000" w:themeColor="text1"/>
                <w:sz w:val="20"/>
                <w:szCs w:val="20"/>
                <w:lang w:val="en-US"/>
              </w:rPr>
              <w:t>and l</w:t>
            </w:r>
            <w:r w:rsidRPr="006545E4">
              <w:rPr>
                <w:rFonts w:ascii="Arial" w:hAnsi="Arial" w:cs="Arial"/>
                <w:color w:val="000000" w:themeColor="text1"/>
                <w:sz w:val="20"/>
                <w:szCs w:val="20"/>
                <w:shd w:val="clear" w:color="auto" w:fill="FCFCFC"/>
                <w:lang w:val="en-US"/>
              </w:rPr>
              <w:t>earners</w:t>
            </w:r>
            <w:r w:rsidRPr="006545E4">
              <w:rPr>
                <w:rFonts w:ascii="Arial" w:hAnsi="Arial" w:cs="Arial"/>
                <w:color w:val="000000" w:themeColor="text1"/>
                <w:sz w:val="20"/>
                <w:szCs w:val="20"/>
                <w:lang w:val="en-US"/>
              </w:rPr>
              <w:t xml:space="preserve"> consider what type of stress was evident in the clip. </w:t>
            </w: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make suggestions regarding other factors within the workplace that could cause stress. Share some research based on workspace stress such as Chandola et al (2008) at</w:t>
            </w:r>
            <w:r w:rsidR="00D230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53" w:history="1">
              <w:r w:rsidRPr="009E2BBD">
                <w:rPr>
                  <w:rFonts w:ascii="Arial" w:hAnsi="Arial" w:cs="Arial"/>
                  <w:color w:val="4B4B4B"/>
                  <w:sz w:val="20"/>
                  <w:szCs w:val="20"/>
                  <w:u w:val="single"/>
                  <w:lang w:val="en-US"/>
                </w:rPr>
                <w:t>https://pubmed.ncbi.nlm.nih.gov/18216031/</w:t>
              </w:r>
            </w:hyperlink>
            <w:r w:rsidRPr="006545E4">
              <w:rPr>
                <w:rFonts w:ascii="Arial" w:hAnsi="Arial" w:cs="Arial"/>
                <w:color w:val="000000" w:themeColor="text1"/>
                <w:sz w:val="20"/>
                <w:szCs w:val="20"/>
                <w:lang w:val="en-US"/>
              </w:rPr>
              <w:t xml:space="preserve"> about work as a cause of stress and capture the aim, sample, method, data collection tools, results and conclusions and evaluate.</w:t>
            </w:r>
          </w:p>
          <w:p w14:paraId="4FF0618B" w14:textId="52D9F291" w:rsidR="00E03A84" w:rsidRPr="006545E4" w:rsidRDefault="00E03A84" w:rsidP="009E2BBD">
            <w:pPr>
              <w:spacing w:before="120" w:after="120"/>
              <w:rPr>
                <w:rFonts w:ascii="Arial" w:hAnsi="Arial" w:cs="Arial"/>
                <w:strike/>
                <w:color w:val="000000" w:themeColor="text1"/>
                <w:sz w:val="20"/>
                <w:szCs w:val="20"/>
                <w:lang w:val="en-US"/>
              </w:rPr>
            </w:pPr>
            <w:r w:rsidRPr="006545E4">
              <w:rPr>
                <w:rFonts w:ascii="Arial" w:hAnsi="Arial" w:cs="Arial"/>
                <w:color w:val="000000" w:themeColor="text1"/>
                <w:sz w:val="20"/>
                <w:szCs w:val="20"/>
                <w:shd w:val="clear" w:color="auto" w:fill="FCFCFC"/>
              </w:rPr>
              <w:t>Learners</w:t>
            </w:r>
            <w:r w:rsidRPr="006545E4">
              <w:rPr>
                <w:rFonts w:ascii="Arial" w:hAnsi="Arial" w:cs="Arial"/>
                <w:bCs/>
                <w:color w:val="000000" w:themeColor="text1"/>
                <w:sz w:val="20"/>
                <w:szCs w:val="20"/>
              </w:rPr>
              <w:t xml:space="preserve"> read the section on ‘Stress’ </w:t>
            </w:r>
            <w:r w:rsidR="001F55E1">
              <w:rPr>
                <w:rFonts w:ascii="Arial" w:hAnsi="Arial" w:cs="Arial"/>
                <w:bCs/>
                <w:color w:val="000000" w:themeColor="text1"/>
                <w:sz w:val="20"/>
                <w:szCs w:val="20"/>
                <w:lang w:val="en-US"/>
              </w:rPr>
              <w:t>(</w:t>
            </w:r>
            <w:r w:rsidRPr="006545E4">
              <w:rPr>
                <w:rFonts w:ascii="Arial" w:hAnsi="Arial" w:cs="Arial"/>
                <w:bCs/>
                <w:color w:val="000000" w:themeColor="text1"/>
                <w:sz w:val="20"/>
                <w:szCs w:val="20"/>
              </w:rPr>
              <w:t>from</w:t>
            </w:r>
            <w:r w:rsidRPr="006545E4">
              <w:rPr>
                <w:rFonts w:ascii="Arial" w:hAnsi="Arial" w:cs="Arial"/>
                <w:bCs/>
                <w:color w:val="000000" w:themeColor="text1"/>
                <w:sz w:val="20"/>
                <w:szCs w:val="20"/>
                <w:lang w:val="en-US"/>
              </w:rPr>
              <w:t xml:space="preserve"> pages 9</w:t>
            </w:r>
            <w:r w:rsidR="00CD047F">
              <w:rPr>
                <w:rFonts w:ascii="Arial" w:hAnsi="Arial" w:cs="Arial"/>
                <w:bCs/>
                <w:color w:val="000000" w:themeColor="text1"/>
                <w:sz w:val="20"/>
                <w:szCs w:val="20"/>
                <w:lang w:val="en-US"/>
              </w:rPr>
              <w:t>–</w:t>
            </w:r>
            <w:r w:rsidRPr="006545E4">
              <w:rPr>
                <w:rFonts w:ascii="Arial" w:hAnsi="Arial" w:cs="Arial"/>
                <w:bCs/>
                <w:color w:val="000000" w:themeColor="text1"/>
                <w:sz w:val="20"/>
                <w:szCs w:val="20"/>
                <w:lang w:val="en-US"/>
              </w:rPr>
              <w:t>31</w:t>
            </w:r>
            <w:r w:rsidR="001F55E1">
              <w:rPr>
                <w:rFonts w:ascii="Arial" w:hAnsi="Arial" w:cs="Arial"/>
                <w:bCs/>
                <w:color w:val="000000" w:themeColor="text1"/>
                <w:sz w:val="20"/>
                <w:szCs w:val="20"/>
                <w:lang w:val="en-US"/>
              </w:rPr>
              <w:t>)</w:t>
            </w:r>
            <w:r w:rsidRPr="006545E4">
              <w:rPr>
                <w:rFonts w:ascii="Arial" w:hAnsi="Arial" w:cs="Arial"/>
                <w:bCs/>
                <w:color w:val="000000" w:themeColor="text1"/>
                <w:sz w:val="20"/>
                <w:szCs w:val="20"/>
                <w:lang w:val="en-US"/>
              </w:rPr>
              <w:t xml:space="preserve"> at</w:t>
            </w:r>
            <w:r w:rsidR="001F55E1">
              <w:rPr>
                <w:rFonts w:ascii="Arial" w:hAnsi="Arial" w:cs="Arial"/>
                <w:bCs/>
                <w:color w:val="000000" w:themeColor="text1"/>
                <w:sz w:val="20"/>
                <w:szCs w:val="20"/>
                <w:lang w:val="en-US"/>
              </w:rPr>
              <w:t>:</w:t>
            </w:r>
            <w:r w:rsidRPr="006545E4">
              <w:rPr>
                <w:rFonts w:ascii="Arial" w:hAnsi="Arial" w:cs="Arial"/>
                <w:bCs/>
                <w:color w:val="000000" w:themeColor="text1"/>
                <w:sz w:val="20"/>
                <w:szCs w:val="20"/>
                <w:lang w:val="en-US"/>
              </w:rPr>
              <w:t xml:space="preserve"> </w:t>
            </w:r>
            <w:hyperlink r:id="rId454" w:history="1">
              <w:r w:rsidRPr="009E2BBD">
                <w:rPr>
                  <w:rFonts w:ascii="Arial" w:hAnsi="Arial" w:cs="Arial"/>
                  <w:bCs/>
                  <w:color w:val="4B4B4B"/>
                  <w:sz w:val="20"/>
                  <w:szCs w:val="20"/>
                  <w:u w:val="single"/>
                  <w:lang w:val="en-US"/>
                </w:rPr>
                <w:t>https://nvdiaries.weebly.com/uploads/7/9/6/5/79657776/detailed_health_psychology_text.pdf</w:t>
              </w:r>
            </w:hyperlink>
            <w:r w:rsidRPr="009E2BBD">
              <w:rPr>
                <w:rFonts w:ascii="Arial" w:hAnsi="Arial" w:cs="Arial"/>
                <w:bCs/>
                <w:color w:val="4B4B4B"/>
                <w:sz w:val="20"/>
                <w:szCs w:val="20"/>
                <w:lang w:val="en-US"/>
              </w:rPr>
              <w:t>.</w:t>
            </w:r>
            <w:r w:rsidR="00DA3E20" w:rsidRPr="006545E4">
              <w:rPr>
                <w:rFonts w:ascii="Arial" w:hAnsi="Arial" w:cs="Arial"/>
                <w:b/>
                <w:bCs/>
                <w:color w:val="000000" w:themeColor="text1"/>
                <w:sz w:val="20"/>
                <w:szCs w:val="20"/>
                <w:lang w:val="en-US"/>
              </w:rPr>
              <w:t xml:space="preserve"> (I)</w:t>
            </w:r>
          </w:p>
          <w:p w14:paraId="1029F7ED" w14:textId="77777777" w:rsidR="00E03A84" w:rsidRPr="006545E4" w:rsidRDefault="00E03A84" w:rsidP="009E2BBD">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discuss and predict which personality type might be more vulnerable to stress and why. Ask them to consider what strategies could be adopted to reduce susceptibility from stress related illness.</w:t>
            </w:r>
          </w:p>
          <w:p w14:paraId="1AF34DFF" w14:textId="15319B81" w:rsidR="00E03A84" w:rsidRPr="006545E4" w:rsidRDefault="00E03A84" w:rsidP="009E2BBD">
            <w:pPr>
              <w:spacing w:before="120" w:after="120"/>
              <w:rPr>
                <w:rFonts w:ascii="Arial" w:hAnsi="Arial" w:cs="Arial"/>
                <w:color w:val="000000" w:themeColor="text1"/>
                <w:sz w:val="20"/>
                <w:szCs w:val="20"/>
              </w:rPr>
            </w:pPr>
            <w:r w:rsidRPr="006545E4">
              <w:rPr>
                <w:rFonts w:ascii="Arial" w:hAnsi="Arial" w:cs="Arial"/>
                <w:color w:val="000000" w:themeColor="text1"/>
                <w:sz w:val="20"/>
                <w:szCs w:val="20"/>
                <w:shd w:val="clear" w:color="auto" w:fill="FCFCFC"/>
              </w:rPr>
              <w:lastRenderedPageBreak/>
              <w:t>Learners</w:t>
            </w:r>
            <w:r w:rsidRPr="006545E4">
              <w:rPr>
                <w:rFonts w:ascii="Arial" w:hAnsi="Arial" w:cs="Arial"/>
                <w:color w:val="000000" w:themeColor="text1"/>
                <w:sz w:val="20"/>
                <w:szCs w:val="20"/>
              </w:rPr>
              <w:t xml:space="preserve"> </w:t>
            </w:r>
            <w:r w:rsidRPr="006545E4">
              <w:rPr>
                <w:rFonts w:ascii="Arial" w:hAnsi="Arial" w:cs="Arial"/>
                <w:color w:val="000000" w:themeColor="text1"/>
                <w:sz w:val="20"/>
                <w:szCs w:val="20"/>
                <w:lang w:val="en-US"/>
              </w:rPr>
              <w:t>c</w:t>
            </w:r>
            <w:r w:rsidRPr="006545E4">
              <w:rPr>
                <w:rFonts w:ascii="Arial" w:hAnsi="Arial" w:cs="Arial"/>
                <w:color w:val="000000" w:themeColor="text1"/>
                <w:sz w:val="20"/>
                <w:szCs w:val="20"/>
              </w:rPr>
              <w:t xml:space="preserve">omplete a </w:t>
            </w:r>
            <w:r w:rsidRPr="006545E4">
              <w:rPr>
                <w:rFonts w:ascii="Arial" w:hAnsi="Arial" w:cs="Arial"/>
                <w:sz w:val="20"/>
                <w:szCs w:val="20"/>
                <w:lang w:val="en-US"/>
              </w:rPr>
              <w:t xml:space="preserve">Type A/B Personality Test </w:t>
            </w:r>
            <w:r w:rsidRPr="006545E4">
              <w:rPr>
                <w:rFonts w:ascii="Arial" w:hAnsi="Arial" w:cs="Arial"/>
                <w:color w:val="000000" w:themeColor="text1"/>
                <w:sz w:val="20"/>
                <w:szCs w:val="20"/>
                <w:lang w:val="en-US"/>
              </w:rPr>
              <w:t>at</w:t>
            </w:r>
            <w:r w:rsidR="00D230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55" w:history="1">
              <w:r w:rsidRPr="009E2BBD">
                <w:rPr>
                  <w:rFonts w:ascii="Arial" w:hAnsi="Arial" w:cs="Arial"/>
                  <w:color w:val="4B4B4B"/>
                  <w:sz w:val="20"/>
                  <w:szCs w:val="20"/>
                  <w:u w:val="single"/>
                  <w:lang w:val="en-US"/>
                </w:rPr>
                <w:t>https://openpsychometrics.org/tests/AB.php</w:t>
              </w:r>
            </w:hyperlink>
            <w:r w:rsidRPr="009E2BBD">
              <w:rPr>
                <w:rFonts w:ascii="Arial" w:hAnsi="Arial" w:cs="Arial"/>
                <w:color w:val="4B4B4B"/>
                <w:sz w:val="20"/>
                <w:szCs w:val="20"/>
                <w:lang w:val="en-US"/>
              </w:rPr>
              <w:t xml:space="preserve"> </w:t>
            </w:r>
            <w:r w:rsidRPr="006545E4">
              <w:rPr>
                <w:rFonts w:ascii="Arial" w:hAnsi="Arial" w:cs="Arial"/>
                <w:color w:val="000000" w:themeColor="text1"/>
                <w:sz w:val="20"/>
                <w:szCs w:val="20"/>
              </w:rPr>
              <w:t>and score and analyse.</w:t>
            </w:r>
          </w:p>
          <w:p w14:paraId="0EA41179" w14:textId="20232CB6" w:rsidR="00D42FDC" w:rsidRDefault="0051048B" w:rsidP="00D23026">
            <w:pPr>
              <w:spacing w:before="120"/>
              <w:rPr>
                <w:rFonts w:ascii="Arial" w:hAnsi="Arial" w:cs="Arial"/>
                <w:color w:val="000000" w:themeColor="text1"/>
                <w:sz w:val="20"/>
                <w:szCs w:val="20"/>
              </w:rPr>
            </w:pPr>
            <w:r>
              <w:rPr>
                <w:rFonts w:ascii="Arial" w:hAnsi="Arial" w:cs="Arial"/>
                <w:color w:val="000000" w:themeColor="text1"/>
                <w:sz w:val="20"/>
                <w:szCs w:val="20"/>
              </w:rPr>
              <w:t>L</w:t>
            </w:r>
            <w:r w:rsidR="00E03A84" w:rsidRPr="006545E4">
              <w:rPr>
                <w:rFonts w:ascii="Arial" w:hAnsi="Arial" w:cs="Arial"/>
                <w:color w:val="000000" w:themeColor="text1"/>
                <w:sz w:val="20"/>
                <w:szCs w:val="20"/>
              </w:rPr>
              <w:t xml:space="preserve">earners look at research by Friedman and Rosenman </w:t>
            </w:r>
            <w:r w:rsidR="00EA0777" w:rsidRPr="006545E4">
              <w:rPr>
                <w:rFonts w:ascii="Arial" w:hAnsi="Arial" w:cs="Arial"/>
                <w:color w:val="000000" w:themeColor="text1"/>
                <w:sz w:val="20"/>
                <w:szCs w:val="20"/>
              </w:rPr>
              <w:t>(</w:t>
            </w:r>
            <w:r w:rsidR="00E03A84" w:rsidRPr="006545E4">
              <w:rPr>
                <w:rFonts w:ascii="Arial" w:hAnsi="Arial" w:cs="Arial"/>
                <w:color w:val="000000" w:themeColor="text1"/>
                <w:sz w:val="20"/>
                <w:szCs w:val="20"/>
              </w:rPr>
              <w:t>slide 55</w:t>
            </w:r>
            <w:r w:rsidR="00EA0777" w:rsidRPr="006545E4">
              <w:rPr>
                <w:rFonts w:ascii="Arial" w:hAnsi="Arial" w:cs="Arial"/>
                <w:color w:val="000000" w:themeColor="text1"/>
                <w:sz w:val="20"/>
                <w:szCs w:val="20"/>
              </w:rPr>
              <w:t>)</w:t>
            </w:r>
            <w:r w:rsidR="00D23026">
              <w:rPr>
                <w:rFonts w:ascii="Arial" w:hAnsi="Arial" w:cs="Arial"/>
                <w:color w:val="000000" w:themeColor="text1"/>
                <w:sz w:val="20"/>
                <w:szCs w:val="20"/>
              </w:rPr>
              <w:t>:</w:t>
            </w:r>
          </w:p>
          <w:p w14:paraId="49ECE186" w14:textId="37FA4F8A" w:rsidR="00E03A84" w:rsidRPr="00D42FDC" w:rsidRDefault="000C517A" w:rsidP="00D23026">
            <w:pPr>
              <w:spacing w:after="120"/>
              <w:rPr>
                <w:rFonts w:ascii="Arial" w:hAnsi="Arial" w:cs="Arial"/>
                <w:color w:val="000000" w:themeColor="text1"/>
                <w:sz w:val="20"/>
                <w:szCs w:val="20"/>
                <w:lang w:val="en-US"/>
              </w:rPr>
            </w:pPr>
            <w:hyperlink r:id="rId456" w:anchor=":~:text=imagination%20and%20creativity.-,Empirical%20Research,eight%20and%20a%20half%20years" w:history="1">
              <w:r w:rsidR="009E2BBD" w:rsidRPr="009E2BBD">
                <w:rPr>
                  <w:rStyle w:val="Hyperlink"/>
                  <w:rFonts w:ascii="Arial" w:hAnsi="Arial" w:cs="Arial"/>
                  <w:color w:val="4B4B4B"/>
                  <w:sz w:val="20"/>
                  <w:szCs w:val="20"/>
                </w:rPr>
                <w:t>www.simplypsychology.org/personality-a.html#:~:text=imagination%20and%20creativity.-,Empirical%20Research,eight%20and%20a%20half%20years</w:t>
              </w:r>
            </w:hyperlink>
            <w:r w:rsidR="00D42FDC">
              <w:rPr>
                <w:rFonts w:ascii="Arial" w:hAnsi="Arial" w:cs="Arial"/>
                <w:color w:val="000000" w:themeColor="text1"/>
                <w:sz w:val="20"/>
                <w:szCs w:val="20"/>
                <w:lang w:val="en-US"/>
              </w:rPr>
              <w:t xml:space="preserve"> a</w:t>
            </w:r>
            <w:r w:rsidR="00E03A84" w:rsidRPr="006545E4">
              <w:rPr>
                <w:rFonts w:ascii="Arial" w:hAnsi="Arial" w:cs="Arial"/>
                <w:color w:val="000000" w:themeColor="text1"/>
                <w:sz w:val="20"/>
                <w:szCs w:val="20"/>
              </w:rPr>
              <w:t xml:space="preserve">nd evaluate </w:t>
            </w:r>
            <w:r w:rsidR="00D42FDC">
              <w:rPr>
                <w:rFonts w:ascii="Arial" w:hAnsi="Arial" w:cs="Arial"/>
                <w:color w:val="000000" w:themeColor="text1"/>
                <w:sz w:val="20"/>
                <w:szCs w:val="20"/>
                <w:lang w:val="en-US"/>
              </w:rPr>
              <w:t xml:space="preserve">the research in terms of </w:t>
            </w:r>
            <w:r w:rsidR="00E03A84" w:rsidRPr="006545E4">
              <w:rPr>
                <w:rFonts w:ascii="Arial" w:hAnsi="Arial" w:cs="Arial"/>
                <w:color w:val="000000" w:themeColor="text1"/>
                <w:sz w:val="20"/>
                <w:szCs w:val="20"/>
              </w:rPr>
              <w:t>of individual differences and</w:t>
            </w:r>
            <w:r w:rsidR="00D42FDC">
              <w:rPr>
                <w:rFonts w:ascii="Arial" w:hAnsi="Arial" w:cs="Arial"/>
                <w:color w:val="000000" w:themeColor="text1"/>
                <w:sz w:val="20"/>
                <w:szCs w:val="20"/>
                <w:lang w:val="en-US"/>
              </w:rPr>
              <w:t xml:space="preserve"> identify</w:t>
            </w:r>
            <w:r w:rsidR="00E03A84" w:rsidRPr="006545E4">
              <w:rPr>
                <w:rFonts w:ascii="Arial" w:hAnsi="Arial" w:cs="Arial"/>
                <w:color w:val="000000" w:themeColor="text1"/>
                <w:sz w:val="20"/>
                <w:szCs w:val="20"/>
              </w:rPr>
              <w:t xml:space="preserve"> two other evaluative issues</w:t>
            </w:r>
            <w:r w:rsidR="00D42FDC">
              <w:rPr>
                <w:rFonts w:ascii="Arial" w:hAnsi="Arial" w:cs="Arial"/>
                <w:color w:val="000000" w:themeColor="text1"/>
                <w:sz w:val="20"/>
                <w:szCs w:val="20"/>
                <w:lang w:val="en-US"/>
              </w:rPr>
              <w:t xml:space="preserve"> they could consider.</w:t>
            </w:r>
          </w:p>
          <w:p w14:paraId="239F2BD9" w14:textId="77EA49BD" w:rsidR="00E03A84" w:rsidRDefault="00E03A84" w:rsidP="009E2BBD">
            <w:pPr>
              <w:spacing w:before="120" w:after="120"/>
              <w:rPr>
                <w:rFonts w:ascii="Arial" w:hAnsi="Arial" w:cs="Arial"/>
                <w:sz w:val="20"/>
                <w:szCs w:val="20"/>
                <w:lang w:val="en-US"/>
              </w:rPr>
            </w:pPr>
            <w:r w:rsidRPr="006545E4">
              <w:rPr>
                <w:rFonts w:ascii="Arial" w:hAnsi="Arial" w:cs="Arial"/>
                <w:b/>
                <w:bCs/>
                <w:color w:val="000000" w:themeColor="text1"/>
                <w:sz w:val="20"/>
                <w:szCs w:val="20"/>
                <w:lang w:val="en-US"/>
              </w:rPr>
              <w:t xml:space="preserve">Extension </w:t>
            </w:r>
            <w:r w:rsidR="00EA0777"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9E2BBD">
              <w:rPr>
                <w:rFonts w:ascii="Arial" w:hAnsi="Arial" w:cs="Arial"/>
                <w:color w:val="000000" w:themeColor="text1"/>
                <w:sz w:val="20"/>
                <w:szCs w:val="20"/>
              </w:rPr>
              <w:t>d</w:t>
            </w:r>
            <w:r w:rsidRPr="006545E4">
              <w:rPr>
                <w:rFonts w:ascii="Arial" w:hAnsi="Arial" w:cs="Arial"/>
                <w:color w:val="000000" w:themeColor="text1"/>
                <w:sz w:val="20"/>
                <w:szCs w:val="20"/>
              </w:rPr>
              <w:t>isplay the following issues</w:t>
            </w:r>
            <w:r w:rsidRPr="006545E4">
              <w:rPr>
                <w:rFonts w:ascii="Arial" w:hAnsi="Arial" w:cs="Arial"/>
                <w:color w:val="000000" w:themeColor="text1"/>
                <w:sz w:val="20"/>
                <w:szCs w:val="20"/>
                <w:lang w:val="en-US"/>
              </w:rPr>
              <w:t>:</w:t>
            </w:r>
            <w:r w:rsidRPr="006545E4">
              <w:rPr>
                <w:rFonts w:ascii="Arial" w:hAnsi="Arial" w:cs="Arial"/>
                <w:color w:val="000000" w:themeColor="text1"/>
                <w:sz w:val="20"/>
                <w:szCs w:val="20"/>
              </w:rPr>
              <w:t xml:space="preserve"> </w:t>
            </w:r>
            <w:r w:rsidRPr="006545E4">
              <w:rPr>
                <w:rFonts w:ascii="Arial" w:hAnsi="Arial" w:cs="Arial"/>
                <w:sz w:val="20"/>
                <w:szCs w:val="20"/>
              </w:rPr>
              <w:t>individual and situational explanations</w:t>
            </w:r>
            <w:r w:rsidR="00EA0777" w:rsidRPr="006545E4">
              <w:rPr>
                <w:rFonts w:ascii="Arial" w:hAnsi="Arial" w:cs="Arial"/>
                <w:sz w:val="20"/>
                <w:szCs w:val="20"/>
                <w:lang w:val="en-US"/>
              </w:rPr>
              <w:t>,</w:t>
            </w:r>
            <w:r w:rsidRPr="006545E4">
              <w:rPr>
                <w:rFonts w:ascii="Arial" w:hAnsi="Arial" w:cs="Arial"/>
                <w:sz w:val="20"/>
                <w:szCs w:val="20"/>
              </w:rPr>
              <w:t xml:space="preserve"> reductionism versus holism</w:t>
            </w:r>
            <w:r w:rsidR="00EA0777" w:rsidRPr="006545E4">
              <w:rPr>
                <w:rFonts w:ascii="Arial" w:hAnsi="Arial" w:cs="Arial"/>
                <w:sz w:val="20"/>
                <w:szCs w:val="20"/>
                <w:lang w:val="en-US"/>
              </w:rPr>
              <w:t>,</w:t>
            </w:r>
            <w:r w:rsidRPr="006545E4">
              <w:rPr>
                <w:rFonts w:ascii="Arial" w:hAnsi="Arial" w:cs="Arial"/>
                <w:sz w:val="20"/>
                <w:szCs w:val="20"/>
                <w:lang w:val="en-US"/>
              </w:rPr>
              <w:t xml:space="preserve"> </w:t>
            </w:r>
            <w:r w:rsidRPr="006545E4">
              <w:rPr>
                <w:rFonts w:ascii="Arial" w:hAnsi="Arial" w:cs="Arial"/>
                <w:sz w:val="20"/>
                <w:szCs w:val="20"/>
              </w:rPr>
              <w:t>determinism versus free-will</w:t>
            </w:r>
            <w:r w:rsidR="00EA0777" w:rsidRPr="006545E4">
              <w:rPr>
                <w:rFonts w:ascii="Arial" w:hAnsi="Arial" w:cs="Arial"/>
                <w:sz w:val="20"/>
                <w:szCs w:val="20"/>
                <w:lang w:val="en-US"/>
              </w:rPr>
              <w:t>,</w:t>
            </w:r>
            <w:r w:rsidRPr="006545E4">
              <w:rPr>
                <w:rFonts w:ascii="Arial" w:hAnsi="Arial" w:cs="Arial"/>
                <w:sz w:val="20"/>
                <w:szCs w:val="20"/>
              </w:rPr>
              <w:t xml:space="preserve"> idiographic versus nomothetic</w:t>
            </w:r>
            <w:r w:rsidRPr="006545E4">
              <w:rPr>
                <w:rFonts w:ascii="Arial" w:hAnsi="Arial" w:cs="Arial"/>
                <w:sz w:val="20"/>
                <w:szCs w:val="20"/>
                <w:lang w:val="en-US"/>
              </w:rPr>
              <w:t xml:space="preserve"> and</w:t>
            </w:r>
            <w:r w:rsidRPr="006545E4">
              <w:rPr>
                <w:rFonts w:ascii="Arial" w:hAnsi="Arial" w:cs="Arial"/>
                <w:sz w:val="20"/>
                <w:szCs w:val="20"/>
              </w:rPr>
              <w:t xml:space="preserve"> generalisations from findings</w:t>
            </w:r>
            <w:r w:rsidRPr="006545E4">
              <w:rPr>
                <w:rFonts w:ascii="Arial" w:hAnsi="Arial" w:cs="Arial"/>
                <w:sz w:val="20"/>
                <w:szCs w:val="20"/>
                <w:lang w:val="en-US"/>
              </w:rPr>
              <w:t xml:space="preserve"> and initiate a class discussion, clarifying the issues and asking learners describe and explain each in turn</w:t>
            </w:r>
            <w:r w:rsidR="00EA0777" w:rsidRPr="006545E4">
              <w:rPr>
                <w:rFonts w:ascii="Arial" w:hAnsi="Arial" w:cs="Arial"/>
                <w:sz w:val="20"/>
                <w:szCs w:val="20"/>
                <w:lang w:val="en-US"/>
              </w:rPr>
              <w:t>.</w:t>
            </w:r>
          </w:p>
          <w:p w14:paraId="7D7A135C" w14:textId="77777777" w:rsidR="00E03A84" w:rsidRDefault="00E03A84" w:rsidP="00E03A84">
            <w:pPr>
              <w:rPr>
                <w:rFonts w:ascii="Arial" w:hAnsi="Arial" w:cs="Arial"/>
                <w:b/>
                <w:bCs/>
                <w:color w:val="000000" w:themeColor="text1"/>
                <w:sz w:val="20"/>
                <w:szCs w:val="20"/>
              </w:rPr>
            </w:pPr>
            <w:r w:rsidRPr="006545E4">
              <w:rPr>
                <w:rFonts w:ascii="Arial" w:hAnsi="Arial" w:cs="Arial"/>
                <w:color w:val="000000" w:themeColor="text1"/>
                <w:sz w:val="20"/>
                <w:szCs w:val="20"/>
              </w:rPr>
              <w:t xml:space="preserve">Learners can consolidate their learning and understand the match between the subject matter and the assessment objectives but creating their own Paper 3 </w:t>
            </w:r>
            <w:r w:rsidR="00EA0777" w:rsidRPr="006545E4">
              <w:rPr>
                <w:rFonts w:ascii="Arial" w:hAnsi="Arial" w:cs="Arial"/>
                <w:color w:val="000000" w:themeColor="text1"/>
                <w:sz w:val="20"/>
                <w:szCs w:val="20"/>
              </w:rPr>
              <w:t>and</w:t>
            </w:r>
            <w:r w:rsidRPr="006545E4">
              <w:rPr>
                <w:rFonts w:ascii="Arial" w:hAnsi="Arial" w:cs="Arial"/>
                <w:color w:val="000000" w:themeColor="text1"/>
                <w:sz w:val="20"/>
                <w:szCs w:val="20"/>
              </w:rPr>
              <w:t xml:space="preserve"> </w:t>
            </w:r>
            <w:r w:rsidR="007A7F2A">
              <w:rPr>
                <w:rFonts w:ascii="Arial" w:hAnsi="Arial" w:cs="Arial"/>
                <w:color w:val="000000" w:themeColor="text1"/>
                <w:sz w:val="20"/>
                <w:szCs w:val="20"/>
              </w:rPr>
              <w:t xml:space="preserve">Paper </w:t>
            </w:r>
            <w:r w:rsidRPr="006545E4">
              <w:rPr>
                <w:rFonts w:ascii="Arial" w:hAnsi="Arial" w:cs="Arial"/>
                <w:color w:val="000000" w:themeColor="text1"/>
                <w:sz w:val="20"/>
                <w:szCs w:val="20"/>
              </w:rPr>
              <w:t xml:space="preserve">4 questions </w:t>
            </w:r>
            <w:r w:rsidRPr="006545E4">
              <w:rPr>
                <w:rFonts w:ascii="Arial" w:hAnsi="Arial" w:cs="Arial"/>
                <w:sz w:val="20"/>
                <w:szCs w:val="20"/>
                <w:lang w:val="en-US"/>
              </w:rPr>
              <w:t>using the material from this section which can then be used for a variety of assessment activities.</w:t>
            </w:r>
            <w:r w:rsidR="0051048B" w:rsidRPr="006545E4">
              <w:rPr>
                <w:rFonts w:ascii="Arial" w:hAnsi="Arial" w:cs="Arial"/>
                <w:b/>
                <w:bCs/>
                <w:color w:val="000000" w:themeColor="text1"/>
                <w:sz w:val="20"/>
                <w:szCs w:val="20"/>
              </w:rPr>
              <w:t xml:space="preserve"> (I/F)</w:t>
            </w:r>
          </w:p>
          <w:p w14:paraId="45C3875D" w14:textId="6008E76A" w:rsidR="00CF18B2" w:rsidRPr="006545E4" w:rsidRDefault="005F605A" w:rsidP="009E2BBD">
            <w:pPr>
              <w:spacing w:before="120"/>
              <w:rPr>
                <w:rFonts w:ascii="Arial" w:hAnsi="Arial" w:cs="Arial"/>
                <w:color w:val="000000" w:themeColor="text1"/>
                <w:sz w:val="20"/>
                <w:szCs w:val="20"/>
              </w:rPr>
            </w:pPr>
            <w:r>
              <w:rPr>
                <w:rFonts w:ascii="Arial" w:hAnsi="Arial" w:cs="Arial"/>
                <w:b/>
                <w:bCs/>
                <w:color w:val="202124"/>
                <w:sz w:val="20"/>
                <w:szCs w:val="20"/>
                <w:shd w:val="clear" w:color="auto" w:fill="FFFFFF"/>
                <w:lang w:val="en-US"/>
              </w:rPr>
              <w:t>SDG 3</w:t>
            </w:r>
          </w:p>
        </w:tc>
      </w:tr>
      <w:tr w:rsidR="00E03A84" w:rsidRPr="00E03A84" w14:paraId="2538E33B"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65F886A0" w14:textId="21ACD92A" w:rsidR="00E03A84" w:rsidRPr="00A01A92" w:rsidRDefault="00E03A84" w:rsidP="00B87D8D">
            <w:pPr>
              <w:rPr>
                <w:rFonts w:ascii="Arial" w:hAnsi="Arial" w:cs="Arial"/>
                <w:iCs/>
                <w:color w:val="000000" w:themeColor="text1"/>
                <w:sz w:val="20"/>
                <w:szCs w:val="20"/>
              </w:rPr>
            </w:pPr>
            <w:r w:rsidRPr="00A01A92">
              <w:rPr>
                <w:rFonts w:ascii="Arial" w:hAnsi="Arial" w:cs="Arial"/>
                <w:iCs/>
                <w:color w:val="000000" w:themeColor="text1"/>
                <w:sz w:val="20"/>
                <w:szCs w:val="20"/>
                <w:lang w:val="en-US"/>
              </w:rPr>
              <w:lastRenderedPageBreak/>
              <w:t>3.4</w:t>
            </w:r>
            <w:r w:rsidRPr="00A01A92">
              <w:rPr>
                <w:rFonts w:ascii="Arial" w:hAnsi="Arial" w:cs="Arial"/>
                <w:iCs/>
                <w:color w:val="000000" w:themeColor="text1"/>
                <w:sz w:val="20"/>
                <w:szCs w:val="20"/>
              </w:rPr>
              <w:t xml:space="preserve"> Stress</w:t>
            </w:r>
          </w:p>
          <w:p w14:paraId="319F7245" w14:textId="7A8219A8" w:rsidR="001E5E0D" w:rsidRPr="009E2BBD" w:rsidRDefault="00E03A84" w:rsidP="00B87D8D">
            <w:pPr>
              <w:spacing w:before="120"/>
              <w:rPr>
                <w:rFonts w:ascii="Arial" w:hAnsi="Arial" w:cs="Arial"/>
                <w:b/>
                <w:sz w:val="20"/>
                <w:szCs w:val="20"/>
              </w:rPr>
            </w:pPr>
            <w:r w:rsidRPr="00E03A84">
              <w:rPr>
                <w:rFonts w:ascii="Arial" w:hAnsi="Arial" w:cs="Arial"/>
                <w:iCs/>
                <w:color w:val="000000" w:themeColor="text1"/>
                <w:sz w:val="20"/>
                <w:szCs w:val="20"/>
                <w:lang w:val="en-US"/>
              </w:rPr>
              <w:t xml:space="preserve">3.4.2 Measures of </w:t>
            </w:r>
            <w:r w:rsidR="00445150">
              <w:rPr>
                <w:rFonts w:ascii="Arial" w:hAnsi="Arial" w:cs="Arial"/>
                <w:iCs/>
                <w:color w:val="000000" w:themeColor="text1"/>
                <w:sz w:val="20"/>
                <w:szCs w:val="20"/>
                <w:lang w:val="en-US"/>
              </w:rPr>
              <w:t>s</w:t>
            </w:r>
            <w:r w:rsidRPr="00E03A84">
              <w:rPr>
                <w:rFonts w:ascii="Arial" w:hAnsi="Arial" w:cs="Arial"/>
                <w:iCs/>
                <w:color w:val="000000" w:themeColor="text1"/>
                <w:sz w:val="20"/>
                <w:szCs w:val="20"/>
                <w:lang w:val="en-US"/>
              </w:rPr>
              <w:t>tress</w:t>
            </w:r>
          </w:p>
          <w:p w14:paraId="5E07F44B" w14:textId="4CEF82A1" w:rsidR="001E5E0D" w:rsidRPr="00E03A84" w:rsidRDefault="001E5E0D" w:rsidP="00B87D8D">
            <w:pPr>
              <w:spacing w:before="120"/>
              <w:rPr>
                <w:rFonts w:ascii="Arial" w:hAnsi="Arial" w:cs="Arial"/>
                <w:b/>
                <w:color w:val="E21951"/>
                <w:sz w:val="20"/>
                <w:szCs w:val="20"/>
                <w:lang w:val="en-US"/>
              </w:rPr>
            </w:pPr>
            <w:r w:rsidRPr="00E03A84">
              <w:rPr>
                <w:rFonts w:ascii="Arial" w:hAnsi="Arial" w:cs="Arial"/>
                <w:b/>
                <w:color w:val="E21951"/>
                <w:sz w:val="20"/>
                <w:szCs w:val="20"/>
              </w:rPr>
              <w:t>KC</w:t>
            </w:r>
            <w:r w:rsidRPr="00E03A84">
              <w:rPr>
                <w:rFonts w:ascii="Arial" w:hAnsi="Arial" w:cs="Arial"/>
                <w:b/>
                <w:color w:val="E21951"/>
                <w:sz w:val="20"/>
                <w:szCs w:val="20"/>
                <w:lang w:val="en-US"/>
              </w:rPr>
              <w:t>3</w:t>
            </w:r>
          </w:p>
          <w:p w14:paraId="0A51A449" w14:textId="7F43173C" w:rsidR="00E03A84" w:rsidRPr="00E03A84" w:rsidRDefault="001E5E0D" w:rsidP="00B87D8D">
            <w:pPr>
              <w:spacing w:before="120"/>
              <w:rPr>
                <w:rFonts w:ascii="Arial" w:hAnsi="Arial" w:cs="Arial"/>
                <w:i/>
                <w:color w:val="000000" w:themeColor="text1"/>
                <w:sz w:val="20"/>
                <w:szCs w:val="20"/>
              </w:rPr>
            </w:pPr>
            <w:r w:rsidRPr="00E03A84">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310964BB" w14:textId="7C449D19" w:rsidR="00E03A84" w:rsidRPr="00E03A84" w:rsidRDefault="00E03A84" w:rsidP="00E03A84">
            <w:pPr>
              <w:rPr>
                <w:rFonts w:ascii="Arial" w:hAnsi="Arial" w:cs="Arial"/>
                <w:color w:val="000000" w:themeColor="text1"/>
                <w:sz w:val="20"/>
                <w:szCs w:val="20"/>
              </w:rPr>
            </w:pPr>
            <w:r w:rsidRPr="00E03A84">
              <w:rPr>
                <w:rFonts w:ascii="Arial" w:hAnsi="Arial" w:cs="Arial"/>
                <w:color w:val="000000" w:themeColor="text1"/>
                <w:sz w:val="20"/>
                <w:szCs w:val="20"/>
              </w:rPr>
              <w:t>Learners can describe, explain and evaluate different ways to measure stress and can evaluate the research on each.</w:t>
            </w:r>
          </w:p>
        </w:tc>
        <w:tc>
          <w:tcPr>
            <w:tcW w:w="10200" w:type="dxa"/>
            <w:tcBorders>
              <w:top w:val="single" w:sz="4" w:space="0" w:color="E21951"/>
              <w:left w:val="single" w:sz="4" w:space="0" w:color="E21951"/>
              <w:bottom w:val="single" w:sz="4" w:space="0" w:color="E21951"/>
              <w:right w:val="single" w:sz="4" w:space="0" w:color="E21951"/>
            </w:tcBorders>
          </w:tcPr>
          <w:p w14:paraId="506A3A5E" w14:textId="680E8558" w:rsidR="00E03A84" w:rsidRPr="006545E4" w:rsidRDefault="0021651C" w:rsidP="009E2BBD">
            <w:pPr>
              <w:autoSpaceDE w:val="0"/>
              <w:autoSpaceDN w:val="0"/>
              <w:adjustRightInd w:val="0"/>
              <w:spacing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earners review each piece of research covered so far and consider how stress was measured and identify two strengths and two weaknesses for each.</w:t>
            </w:r>
            <w:r w:rsidR="001E5E0D" w:rsidRPr="006545E4">
              <w:rPr>
                <w:rFonts w:ascii="Arial" w:hAnsi="Arial" w:cs="Arial"/>
                <w:b/>
                <w:color w:val="000000" w:themeColor="text1"/>
                <w:sz w:val="20"/>
                <w:szCs w:val="20"/>
                <w:lang w:val="en-US"/>
              </w:rPr>
              <w:t xml:space="preserve"> (I)</w:t>
            </w:r>
          </w:p>
          <w:p w14:paraId="164DF939" w14:textId="0076F718" w:rsidR="00E03A84" w:rsidRPr="004E7A93" w:rsidRDefault="00E03A84" w:rsidP="009E2BBD">
            <w:pPr>
              <w:spacing w:before="120" w:after="120"/>
              <w:rPr>
                <w:rFonts w:ascii="Arial" w:hAnsi="Arial" w:cs="Arial"/>
                <w:color w:val="000000" w:themeColor="text1"/>
                <w:sz w:val="20"/>
                <w:szCs w:val="20"/>
              </w:rPr>
            </w:pPr>
            <w:r w:rsidRPr="004E7A93">
              <w:rPr>
                <w:rFonts w:ascii="Arial" w:hAnsi="Arial" w:cs="Arial"/>
                <w:color w:val="000000" w:themeColor="text1"/>
                <w:sz w:val="20"/>
                <w:szCs w:val="20"/>
              </w:rPr>
              <w:t xml:space="preserve">Consider more valid, objective, physiological measures of stress and share an example of research in this area using </w:t>
            </w:r>
            <w:r w:rsidRPr="004E7A93">
              <w:rPr>
                <w:rFonts w:ascii="Arial" w:hAnsi="Arial" w:cs="Arial"/>
                <w:color w:val="000000" w:themeColor="text1"/>
                <w:sz w:val="20"/>
                <w:szCs w:val="20"/>
                <w:lang w:val="en-US"/>
              </w:rPr>
              <w:t>Wang et al (2005) at</w:t>
            </w:r>
            <w:r w:rsidR="00D23026">
              <w:rPr>
                <w:rFonts w:ascii="Arial" w:hAnsi="Arial" w:cs="Arial"/>
                <w:color w:val="000000" w:themeColor="text1"/>
                <w:sz w:val="20"/>
                <w:szCs w:val="20"/>
                <w:lang w:val="en-US"/>
              </w:rPr>
              <w:t>:</w:t>
            </w:r>
            <w:r w:rsidRPr="004E7A93">
              <w:rPr>
                <w:rFonts w:ascii="Arial" w:hAnsi="Arial" w:cs="Arial"/>
                <w:color w:val="000000" w:themeColor="text1"/>
                <w:sz w:val="20"/>
                <w:szCs w:val="20"/>
                <w:lang w:val="en-US"/>
              </w:rPr>
              <w:t xml:space="preserve"> </w:t>
            </w:r>
            <w:hyperlink r:id="rId457" w:history="1">
              <w:r w:rsidR="009E2BBD" w:rsidRPr="009E2BBD">
                <w:rPr>
                  <w:rStyle w:val="Hyperlink"/>
                  <w:rFonts w:ascii="Arial" w:hAnsi="Arial" w:cs="Arial"/>
                  <w:color w:val="4B4B4B"/>
                  <w:sz w:val="20"/>
                  <w:szCs w:val="20"/>
                  <w:lang w:val="en-US"/>
                </w:rPr>
                <w:t>www.pnas.org/doi/10.1073/pnas.0503082102</w:t>
              </w:r>
            </w:hyperlink>
            <w:r w:rsidR="004E7A93" w:rsidRPr="009E2BBD">
              <w:rPr>
                <w:rFonts w:ascii="Arial" w:hAnsi="Arial" w:cs="Arial"/>
                <w:color w:val="4B4B4B"/>
                <w:sz w:val="20"/>
                <w:szCs w:val="20"/>
                <w:lang w:val="en-US"/>
              </w:rPr>
              <w:t xml:space="preserve"> </w:t>
            </w:r>
            <w:r w:rsidRPr="004E7A93">
              <w:rPr>
                <w:rFonts w:ascii="Arial" w:hAnsi="Arial" w:cs="Arial"/>
                <w:color w:val="000000" w:themeColor="text1"/>
                <w:sz w:val="20"/>
                <w:szCs w:val="20"/>
              </w:rPr>
              <w:t xml:space="preserve">and </w:t>
            </w:r>
            <w:r w:rsidRPr="004E7A93">
              <w:rPr>
                <w:rFonts w:ascii="Arial" w:hAnsi="Arial" w:cs="Arial"/>
                <w:color w:val="000000" w:themeColor="text1"/>
                <w:sz w:val="20"/>
                <w:szCs w:val="20"/>
                <w:lang w:val="en-US"/>
              </w:rPr>
              <w:t>capture the essential components of the study, the aim, sample, method, data collection methods, results and conclusions</w:t>
            </w:r>
            <w:r w:rsidRPr="004E7A93">
              <w:rPr>
                <w:rFonts w:ascii="Arial" w:hAnsi="Arial" w:cs="Arial"/>
                <w:color w:val="000000" w:themeColor="text1"/>
                <w:sz w:val="20"/>
                <w:szCs w:val="20"/>
              </w:rPr>
              <w:t xml:space="preserve"> as well as any immediate evaluative issues they recognise, including subjective and objective data, validity</w:t>
            </w:r>
            <w:r w:rsidRPr="004E7A93">
              <w:rPr>
                <w:rFonts w:ascii="Arial" w:hAnsi="Arial" w:cs="Arial"/>
                <w:color w:val="000000" w:themeColor="text1"/>
                <w:sz w:val="20"/>
                <w:szCs w:val="20"/>
                <w:lang w:val="en-US"/>
              </w:rPr>
              <w:t xml:space="preserve"> and </w:t>
            </w:r>
            <w:r w:rsidRPr="004E7A93">
              <w:rPr>
                <w:rFonts w:ascii="Arial" w:hAnsi="Arial" w:cs="Arial"/>
                <w:color w:val="000000" w:themeColor="text1"/>
                <w:sz w:val="20"/>
                <w:szCs w:val="20"/>
              </w:rPr>
              <w:t>reliability.</w:t>
            </w:r>
          </w:p>
          <w:p w14:paraId="485EC7B7" w14:textId="6EF2174D" w:rsidR="00E03A84" w:rsidRPr="006545E4" w:rsidRDefault="00E03A84" w:rsidP="009E2BBD">
            <w:pPr>
              <w:autoSpaceDE w:val="0"/>
              <w:autoSpaceDN w:val="0"/>
              <w:adjustRightInd w:val="0"/>
              <w:spacing w:before="120" w:after="120"/>
              <w:rPr>
                <w:rFonts w:ascii="Arial" w:hAnsi="Arial" w:cs="Arial"/>
                <w:color w:val="000000"/>
                <w:sz w:val="20"/>
                <w:szCs w:val="20"/>
                <w:lang w:val="en-US"/>
              </w:rPr>
            </w:pPr>
            <w:r w:rsidRPr="006545E4">
              <w:rPr>
                <w:rFonts w:ascii="Arial" w:hAnsi="Arial" w:cs="Arial"/>
                <w:color w:val="000000" w:themeColor="text1"/>
                <w:sz w:val="20"/>
                <w:szCs w:val="20"/>
                <w:lang w:val="en-US"/>
              </w:rPr>
              <w:t>Share a second piece of research involving physiological measures, for example, the study conducted by Evans and Wener (2007) at</w:t>
            </w:r>
            <w:r w:rsidR="00D230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58" w:history="1">
              <w:r w:rsidR="00B221AA" w:rsidRPr="009E2BBD">
                <w:rPr>
                  <w:rFonts w:ascii="Arial" w:hAnsi="Arial" w:cs="Arial"/>
                  <w:color w:val="4B4B4B"/>
                  <w:sz w:val="20"/>
                  <w:szCs w:val="20"/>
                  <w:u w:val="single"/>
                  <w:lang w:val="en-US"/>
                </w:rPr>
                <w:t>www.</w:t>
              </w:r>
              <w:r w:rsidRPr="009E2BBD">
                <w:rPr>
                  <w:rFonts w:ascii="Arial" w:hAnsi="Arial" w:cs="Arial"/>
                  <w:color w:val="4B4B4B"/>
                  <w:sz w:val="20"/>
                  <w:szCs w:val="20"/>
                  <w:u w:val="single"/>
                  <w:lang w:val="en-US"/>
                </w:rPr>
                <w:t>sciencedirect.com/science/article/abs/pii/S0272494406000636</w:t>
              </w:r>
            </w:hyperlink>
            <w:r w:rsidRPr="006545E4">
              <w:rPr>
                <w:rFonts w:ascii="Arial" w:hAnsi="Arial" w:cs="Arial"/>
                <w:color w:val="000000" w:themeColor="text1"/>
                <w:sz w:val="20"/>
                <w:szCs w:val="20"/>
                <w:lang w:val="en-US"/>
              </w:rPr>
              <w:t xml:space="preserve"> and capture the essential components of the study, the aim, sample, method, data collection methods, results </w:t>
            </w:r>
            <w:r w:rsidR="009E2BBD">
              <w:rPr>
                <w:rFonts w:ascii="Arial" w:hAnsi="Arial" w:cs="Arial"/>
                <w:color w:val="000000" w:themeColor="text1"/>
                <w:sz w:val="20"/>
                <w:szCs w:val="20"/>
                <w:lang w:val="en-US"/>
              </w:rPr>
              <w:t>a</w:t>
            </w:r>
            <w:r w:rsidRPr="006545E4">
              <w:rPr>
                <w:rFonts w:ascii="Arial" w:hAnsi="Arial" w:cs="Arial"/>
                <w:color w:val="000000" w:themeColor="text1"/>
                <w:sz w:val="20"/>
                <w:szCs w:val="20"/>
                <w:lang w:val="en-US"/>
              </w:rPr>
              <w:t xml:space="preserve">nd conclusions. </w:t>
            </w:r>
            <w:r w:rsidR="0026094F" w:rsidRPr="006545E4">
              <w:rPr>
                <w:rFonts w:ascii="Arial" w:hAnsi="Arial" w:cs="Arial"/>
                <w:color w:val="000000" w:themeColor="text1"/>
                <w:sz w:val="20"/>
                <w:szCs w:val="20"/>
                <w:lang w:val="en-US"/>
              </w:rPr>
              <w:t>L</w:t>
            </w:r>
            <w:r w:rsidRPr="006545E4">
              <w:rPr>
                <w:rFonts w:ascii="Arial" w:hAnsi="Arial" w:cs="Arial"/>
                <w:color w:val="000000" w:themeColor="text1"/>
                <w:sz w:val="20"/>
                <w:szCs w:val="20"/>
                <w:shd w:val="clear" w:color="auto" w:fill="FCFCFC"/>
                <w:lang w:val="en-US"/>
              </w:rPr>
              <w:t>earners</w:t>
            </w:r>
            <w:r w:rsidRPr="006545E4">
              <w:rPr>
                <w:rFonts w:ascii="Arial" w:hAnsi="Arial" w:cs="Arial"/>
                <w:color w:val="000000" w:themeColor="text1"/>
                <w:sz w:val="20"/>
                <w:szCs w:val="20"/>
                <w:lang w:val="en-US"/>
              </w:rPr>
              <w:t xml:space="preserve"> identify how stress was measured and evaluate the study with regards to validity, subjective versus objective measures and </w:t>
            </w:r>
            <w:r w:rsidRPr="006545E4">
              <w:rPr>
                <w:rFonts w:ascii="Arial" w:hAnsi="Arial" w:cs="Arial"/>
                <w:color w:val="000000"/>
                <w:sz w:val="20"/>
                <w:szCs w:val="20"/>
                <w:lang w:val="en-US"/>
              </w:rPr>
              <w:t>reliability.</w:t>
            </w:r>
          </w:p>
          <w:p w14:paraId="276E4B27" w14:textId="5874DF08" w:rsidR="00E03A84" w:rsidRPr="006545E4" w:rsidRDefault="0021651C" w:rsidP="009E2BBD">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 xml:space="preserve">earners </w:t>
            </w:r>
            <w:r>
              <w:rPr>
                <w:rFonts w:ascii="Arial" w:hAnsi="Arial" w:cs="Arial"/>
                <w:color w:val="000000" w:themeColor="text1"/>
                <w:sz w:val="20"/>
                <w:szCs w:val="20"/>
                <w:lang w:val="en-US"/>
              </w:rPr>
              <w:t xml:space="preserve">see </w:t>
            </w:r>
            <w:r w:rsidR="00E03A84" w:rsidRPr="006545E4">
              <w:rPr>
                <w:rFonts w:ascii="Arial" w:hAnsi="Arial" w:cs="Arial"/>
                <w:color w:val="000000" w:themeColor="text1"/>
                <w:sz w:val="20"/>
                <w:szCs w:val="20"/>
                <w:lang w:val="en-US"/>
              </w:rPr>
              <w:t xml:space="preserve">what they can recall from their research conducted on Type A </w:t>
            </w:r>
            <w:r w:rsidR="00205863" w:rsidRPr="006545E4">
              <w:rPr>
                <w:rFonts w:ascii="Arial" w:hAnsi="Arial" w:cs="Arial"/>
                <w:color w:val="000000" w:themeColor="text1"/>
                <w:sz w:val="20"/>
                <w:szCs w:val="20"/>
                <w:lang w:val="en-US"/>
              </w:rPr>
              <w:t>and</w:t>
            </w:r>
            <w:r w:rsidR="00E03A84" w:rsidRPr="006545E4">
              <w:rPr>
                <w:rFonts w:ascii="Arial" w:hAnsi="Arial" w:cs="Arial"/>
                <w:color w:val="000000" w:themeColor="text1"/>
                <w:sz w:val="20"/>
                <w:szCs w:val="20"/>
                <w:lang w:val="en-US"/>
              </w:rPr>
              <w:t xml:space="preserve"> B personalities and the data collection tool used. Share a paper version of a Type A</w:t>
            </w:r>
            <w:r w:rsidR="00205863" w:rsidRPr="006545E4">
              <w:rPr>
                <w:rFonts w:ascii="Arial" w:hAnsi="Arial" w:cs="Arial"/>
                <w:color w:val="000000" w:themeColor="text1"/>
                <w:sz w:val="20"/>
                <w:szCs w:val="20"/>
                <w:lang w:val="en-US"/>
              </w:rPr>
              <w:t xml:space="preserve"> and </w:t>
            </w:r>
            <w:r w:rsidR="00E03A84" w:rsidRPr="006545E4">
              <w:rPr>
                <w:rFonts w:ascii="Arial" w:hAnsi="Arial" w:cs="Arial"/>
                <w:color w:val="000000" w:themeColor="text1"/>
                <w:sz w:val="20"/>
                <w:szCs w:val="20"/>
                <w:lang w:val="en-US"/>
              </w:rPr>
              <w:t>B Personality Test at</w:t>
            </w:r>
            <w:r w:rsidR="00D23026">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w:t>
            </w:r>
            <w:hyperlink r:id="rId459" w:history="1">
              <w:r w:rsidR="00E03A84" w:rsidRPr="009E2BBD">
                <w:rPr>
                  <w:rFonts w:ascii="Arial" w:hAnsi="Arial" w:cs="Arial"/>
                  <w:color w:val="4B4B4B"/>
                  <w:sz w:val="20"/>
                  <w:szCs w:val="20"/>
                  <w:u w:val="single"/>
                  <w:lang w:val="en-US"/>
                </w:rPr>
                <w:t>https://drive.google.com/file/d/1tpDgtpWxIvEDMXp-POQR5gtBbwdGqdj7/view</w:t>
              </w:r>
            </w:hyperlink>
            <w:r w:rsidR="00E03A84" w:rsidRPr="006545E4">
              <w:rPr>
                <w:rFonts w:ascii="Arial" w:hAnsi="Arial" w:cs="Arial"/>
                <w:color w:val="000000" w:themeColor="text1"/>
                <w:sz w:val="20"/>
                <w:szCs w:val="20"/>
                <w:lang w:val="en-US"/>
              </w:rPr>
              <w:t xml:space="preserve"> for their records.</w:t>
            </w:r>
            <w:r w:rsidR="001E5E0D" w:rsidRPr="006545E4">
              <w:rPr>
                <w:rFonts w:ascii="Arial" w:hAnsi="Arial" w:cs="Arial"/>
                <w:b/>
                <w:bCs/>
                <w:color w:val="000000" w:themeColor="text1"/>
                <w:sz w:val="20"/>
                <w:szCs w:val="20"/>
                <w:lang w:val="en-US"/>
              </w:rPr>
              <w:t xml:space="preserve"> (F)</w:t>
            </w:r>
          </w:p>
          <w:p w14:paraId="0D4A61C6" w14:textId="169D173E" w:rsidR="00E03A84" w:rsidRPr="004E7A93" w:rsidRDefault="001E5E0D" w:rsidP="009E2BBD">
            <w:pPr>
              <w:autoSpaceDE w:val="0"/>
              <w:autoSpaceDN w:val="0"/>
              <w:adjustRightInd w:val="0"/>
              <w:spacing w:before="120" w:after="120"/>
              <w:rPr>
                <w:rFonts w:ascii="Arial" w:hAnsi="Arial" w:cs="Arial"/>
                <w:color w:val="000000" w:themeColor="text1"/>
                <w:sz w:val="20"/>
                <w:szCs w:val="20"/>
                <w:lang w:val="en-US"/>
              </w:rPr>
            </w:pPr>
            <w:r w:rsidRPr="004E7A93">
              <w:rPr>
                <w:rFonts w:ascii="Arial" w:hAnsi="Arial" w:cs="Arial"/>
                <w:color w:val="000000" w:themeColor="text1"/>
                <w:sz w:val="20"/>
                <w:szCs w:val="20"/>
                <w:lang w:val="en-US"/>
              </w:rPr>
              <w:t>L</w:t>
            </w:r>
            <w:r w:rsidR="00E03A84" w:rsidRPr="004E7A93">
              <w:rPr>
                <w:rFonts w:ascii="Arial" w:hAnsi="Arial" w:cs="Arial"/>
                <w:color w:val="000000" w:themeColor="text1"/>
                <w:sz w:val="20"/>
                <w:szCs w:val="20"/>
                <w:lang w:val="en-US"/>
              </w:rPr>
              <w:t xml:space="preserve">earners </w:t>
            </w:r>
            <w:r w:rsidRPr="004E7A93">
              <w:rPr>
                <w:rFonts w:ascii="Arial" w:hAnsi="Arial" w:cs="Arial"/>
                <w:color w:val="000000" w:themeColor="text1"/>
                <w:sz w:val="20"/>
                <w:szCs w:val="20"/>
                <w:lang w:val="en-US"/>
              </w:rPr>
              <w:t xml:space="preserve">think about </w:t>
            </w:r>
            <w:r w:rsidR="00E03A84" w:rsidRPr="004E7A93">
              <w:rPr>
                <w:rFonts w:ascii="Arial" w:hAnsi="Arial" w:cs="Arial"/>
                <w:color w:val="000000" w:themeColor="text1"/>
                <w:sz w:val="20"/>
                <w:szCs w:val="20"/>
                <w:lang w:val="en-US"/>
              </w:rPr>
              <w:t xml:space="preserve">what they can recall from their research conducted on Holmes and Rahe’s life events questionnaire and the data collection tool used. Share a paper version of </w:t>
            </w:r>
            <w:r w:rsidR="00205863" w:rsidRPr="004E7A93">
              <w:rPr>
                <w:rFonts w:ascii="Arial" w:hAnsi="Arial" w:cs="Arial"/>
                <w:color w:val="000000" w:themeColor="text1"/>
                <w:sz w:val="20"/>
                <w:szCs w:val="20"/>
                <w:lang w:val="en-US"/>
              </w:rPr>
              <w:t>the</w:t>
            </w:r>
            <w:r w:rsidR="00E03A84" w:rsidRPr="004E7A93">
              <w:rPr>
                <w:rFonts w:ascii="Arial" w:hAnsi="Arial" w:cs="Arial"/>
                <w:color w:val="000000" w:themeColor="text1"/>
                <w:sz w:val="20"/>
                <w:szCs w:val="20"/>
                <w:lang w:val="en-US"/>
              </w:rPr>
              <w:t xml:space="preserve"> </w:t>
            </w:r>
            <w:r w:rsidR="00205863" w:rsidRPr="004E7A93">
              <w:rPr>
                <w:rFonts w:ascii="Arial" w:hAnsi="Arial" w:cs="Arial"/>
                <w:color w:val="000000" w:themeColor="text1"/>
                <w:sz w:val="20"/>
                <w:szCs w:val="20"/>
                <w:lang w:val="en-US"/>
              </w:rPr>
              <w:t>q</w:t>
            </w:r>
            <w:r w:rsidR="00E03A84" w:rsidRPr="004E7A93">
              <w:rPr>
                <w:rFonts w:ascii="Arial" w:hAnsi="Arial" w:cs="Arial"/>
                <w:color w:val="000000" w:themeColor="text1"/>
                <w:sz w:val="20"/>
                <w:szCs w:val="20"/>
                <w:lang w:val="en-US"/>
              </w:rPr>
              <w:t>uestionnaire at</w:t>
            </w:r>
            <w:r w:rsidR="00D23026">
              <w:rPr>
                <w:rFonts w:ascii="Arial" w:hAnsi="Arial" w:cs="Arial"/>
                <w:color w:val="000000" w:themeColor="text1"/>
                <w:sz w:val="20"/>
                <w:szCs w:val="20"/>
                <w:lang w:val="en-US"/>
              </w:rPr>
              <w:t>:</w:t>
            </w:r>
            <w:r w:rsidR="00E03A84" w:rsidRPr="004E7A93">
              <w:rPr>
                <w:rFonts w:ascii="Arial" w:hAnsi="Arial" w:cs="Arial"/>
                <w:color w:val="000000" w:themeColor="text1"/>
                <w:sz w:val="20"/>
                <w:szCs w:val="20"/>
                <w:lang w:val="en-US"/>
              </w:rPr>
              <w:t xml:space="preserve"> </w:t>
            </w:r>
            <w:hyperlink r:id="rId460" w:history="1">
              <w:r w:rsidR="009E2BBD" w:rsidRPr="009E2BBD">
                <w:rPr>
                  <w:rStyle w:val="Hyperlink"/>
                  <w:rFonts w:ascii="Arial" w:hAnsi="Arial" w:cs="Arial"/>
                  <w:color w:val="4B4B4B"/>
                  <w:sz w:val="20"/>
                  <w:szCs w:val="20"/>
                  <w:lang w:val="en-US"/>
                </w:rPr>
                <w:t>www.stress.org/wp-content/uploads/2019/04/stress-inventory-1.pdf</w:t>
              </w:r>
            </w:hyperlink>
            <w:r w:rsidR="004E7A93">
              <w:rPr>
                <w:rFonts w:ascii="Arial" w:hAnsi="Arial" w:cs="Arial"/>
                <w:color w:val="000000" w:themeColor="text1"/>
                <w:sz w:val="20"/>
                <w:szCs w:val="20"/>
                <w:lang w:val="en-US"/>
              </w:rPr>
              <w:t xml:space="preserve"> or </w:t>
            </w:r>
            <w:hyperlink r:id="rId461" w:history="1">
              <w:r w:rsidR="000A0A41" w:rsidRPr="009E2BBD">
                <w:rPr>
                  <w:rStyle w:val="Hyperlink"/>
                  <w:rFonts w:ascii="Arial" w:hAnsi="Arial" w:cs="Arial"/>
                  <w:color w:val="4B4B4B"/>
                  <w:sz w:val="20"/>
                  <w:szCs w:val="20"/>
                  <w:lang w:val="en-US"/>
                </w:rPr>
                <w:t>https://drive.google.com/file/d/1yA8u1mIf1BUZclDA8UyI1rASG-nejKI_/view?usp=sharing</w:t>
              </w:r>
            </w:hyperlink>
            <w:r w:rsidR="000A0A41">
              <w:rPr>
                <w:rFonts w:ascii="Arial" w:hAnsi="Arial" w:cs="Arial"/>
                <w:color w:val="000000" w:themeColor="text1"/>
                <w:sz w:val="20"/>
                <w:szCs w:val="20"/>
                <w:lang w:val="en-US"/>
              </w:rPr>
              <w:t xml:space="preserve"> </w:t>
            </w:r>
            <w:r w:rsidR="00E03A84" w:rsidRPr="004E7A93">
              <w:rPr>
                <w:rFonts w:ascii="Arial" w:hAnsi="Arial" w:cs="Arial"/>
                <w:color w:val="000000" w:themeColor="text1"/>
                <w:sz w:val="20"/>
                <w:szCs w:val="20"/>
                <w:lang w:val="en-US"/>
              </w:rPr>
              <w:t>for their records.</w:t>
            </w:r>
            <w:r w:rsidRPr="004E7A93">
              <w:rPr>
                <w:rFonts w:ascii="Arial" w:hAnsi="Arial" w:cs="Arial"/>
                <w:b/>
                <w:bCs/>
                <w:color w:val="000000" w:themeColor="text1"/>
                <w:sz w:val="20"/>
                <w:szCs w:val="20"/>
                <w:lang w:val="en-US"/>
              </w:rPr>
              <w:t xml:space="preserve"> (F)</w:t>
            </w:r>
          </w:p>
          <w:p w14:paraId="7EE84D8F" w14:textId="63F68A48" w:rsidR="00E03A84" w:rsidRPr="006545E4" w:rsidRDefault="001E5E0D" w:rsidP="009E2BBD">
            <w:pPr>
              <w:autoSpaceDE w:val="0"/>
              <w:autoSpaceDN w:val="0"/>
              <w:adjustRightInd w:val="0"/>
              <w:spacing w:before="120" w:after="120"/>
              <w:rPr>
                <w:rFonts w:ascii="Arial" w:hAnsi="Arial" w:cs="Arial"/>
                <w:b/>
                <w:bCs/>
                <w:color w:val="000000" w:themeColor="text1"/>
                <w:sz w:val="20"/>
                <w:szCs w:val="20"/>
                <w:lang w:val="en-US"/>
              </w:rPr>
            </w:pPr>
            <w:r>
              <w:rPr>
                <w:rFonts w:ascii="Arial" w:hAnsi="Arial" w:cs="Arial"/>
                <w:color w:val="000000" w:themeColor="text1"/>
                <w:sz w:val="20"/>
                <w:szCs w:val="20"/>
                <w:lang w:val="en-US"/>
              </w:rPr>
              <w:lastRenderedPageBreak/>
              <w:t>L</w:t>
            </w:r>
            <w:r w:rsidR="00E03A84" w:rsidRPr="006545E4">
              <w:rPr>
                <w:rFonts w:ascii="Arial" w:hAnsi="Arial" w:cs="Arial"/>
                <w:color w:val="000000" w:themeColor="text1"/>
                <w:sz w:val="20"/>
                <w:szCs w:val="20"/>
                <w:lang w:val="en-US"/>
              </w:rPr>
              <w:t>earners recall all the evaluative issues relating to questionnaires and psychometric</w:t>
            </w:r>
            <w:r w:rsidR="000A0A41">
              <w:rPr>
                <w:rFonts w:ascii="Arial" w:hAnsi="Arial" w:cs="Arial"/>
                <w:color w:val="000000" w:themeColor="text1"/>
                <w:sz w:val="20"/>
                <w:szCs w:val="20"/>
                <w:lang w:val="en-US"/>
              </w:rPr>
              <w:t xml:space="preserve"> tests</w:t>
            </w:r>
            <w:r w:rsidR="00E03A84" w:rsidRPr="006545E4">
              <w:rPr>
                <w:rFonts w:ascii="Arial" w:hAnsi="Arial" w:cs="Arial"/>
                <w:color w:val="000000" w:themeColor="text1"/>
                <w:sz w:val="20"/>
                <w:szCs w:val="20"/>
                <w:lang w:val="en-US"/>
              </w:rPr>
              <w:t xml:space="preserve"> (being careful to differentiate between the two) and use each measure to illustrate the points identified appropriately. Ensure they have considered validity and reliability and check for accuracy</w:t>
            </w:r>
            <w:r w:rsidR="00205863" w:rsidRPr="006545E4">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w:t>
            </w:r>
            <w:r w:rsidRPr="006545E4">
              <w:rPr>
                <w:rFonts w:ascii="Arial" w:hAnsi="Arial" w:cs="Arial"/>
                <w:b/>
                <w:bCs/>
                <w:color w:val="000000" w:themeColor="text1"/>
                <w:sz w:val="20"/>
                <w:szCs w:val="20"/>
                <w:lang w:val="en-US"/>
              </w:rPr>
              <w:t>(F)</w:t>
            </w:r>
          </w:p>
          <w:p w14:paraId="285D34FD" w14:textId="732F06DE" w:rsidR="00E03A84" w:rsidRPr="006545E4" w:rsidRDefault="00E03A84" w:rsidP="009E2BBD">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Learners mind-map research on stress, incorporating the findings from the research, the measures used and the strengths and weaknesses of each.</w:t>
            </w:r>
            <w:r w:rsidR="001E5E0D" w:rsidRPr="006545E4">
              <w:rPr>
                <w:rFonts w:ascii="Arial" w:hAnsi="Arial" w:cs="Arial"/>
                <w:b/>
                <w:bCs/>
                <w:color w:val="000000" w:themeColor="text1"/>
                <w:sz w:val="20"/>
                <w:szCs w:val="20"/>
                <w:lang w:val="en-US"/>
              </w:rPr>
              <w:t xml:space="preserve"> (I)</w:t>
            </w:r>
          </w:p>
          <w:p w14:paraId="4D0CDF09" w14:textId="77777777" w:rsidR="00E03A84" w:rsidRDefault="00E03A84" w:rsidP="009E2BBD">
            <w:pPr>
              <w:spacing w:before="120" w:after="120"/>
              <w:rPr>
                <w:rFonts w:ascii="Arial" w:hAnsi="Arial" w:cs="Arial"/>
                <w:b/>
                <w:bCs/>
                <w:color w:val="000000" w:themeColor="text1"/>
                <w:sz w:val="20"/>
                <w:szCs w:val="20"/>
              </w:rPr>
            </w:pPr>
            <w:r w:rsidRPr="006545E4">
              <w:rPr>
                <w:rFonts w:ascii="Arial" w:hAnsi="Arial" w:cs="Arial"/>
                <w:color w:val="000000" w:themeColor="text1"/>
                <w:sz w:val="20"/>
                <w:szCs w:val="20"/>
              </w:rPr>
              <w:t>Learners consolidate their learning and understand the match between the subject matter and the assessment objectives b</w:t>
            </w:r>
            <w:r w:rsidR="00205863" w:rsidRPr="006545E4">
              <w:rPr>
                <w:rFonts w:ascii="Arial" w:hAnsi="Arial" w:cs="Arial"/>
                <w:color w:val="000000" w:themeColor="text1"/>
                <w:sz w:val="20"/>
                <w:szCs w:val="20"/>
              </w:rPr>
              <w:t>y</w:t>
            </w:r>
            <w:r w:rsidRPr="006545E4">
              <w:rPr>
                <w:rFonts w:ascii="Arial" w:hAnsi="Arial" w:cs="Arial"/>
                <w:color w:val="000000" w:themeColor="text1"/>
                <w:sz w:val="20"/>
                <w:szCs w:val="20"/>
              </w:rPr>
              <w:t xml:space="preserve"> creating their own Paper 3 </w:t>
            </w:r>
            <w:r w:rsidR="00205863" w:rsidRPr="006545E4">
              <w:rPr>
                <w:rFonts w:ascii="Arial" w:hAnsi="Arial" w:cs="Arial"/>
                <w:color w:val="000000" w:themeColor="text1"/>
                <w:sz w:val="20"/>
                <w:szCs w:val="20"/>
              </w:rPr>
              <w:t>and</w:t>
            </w:r>
            <w:r w:rsidRPr="006545E4">
              <w:rPr>
                <w:rFonts w:ascii="Arial" w:hAnsi="Arial" w:cs="Arial"/>
                <w:color w:val="000000" w:themeColor="text1"/>
                <w:sz w:val="20"/>
                <w:szCs w:val="20"/>
              </w:rPr>
              <w:t xml:space="preserve"> </w:t>
            </w:r>
            <w:r w:rsidR="007A7F2A">
              <w:rPr>
                <w:rFonts w:ascii="Arial" w:hAnsi="Arial" w:cs="Arial"/>
                <w:color w:val="000000" w:themeColor="text1"/>
                <w:sz w:val="20"/>
                <w:szCs w:val="20"/>
              </w:rPr>
              <w:t xml:space="preserve">Paper </w:t>
            </w:r>
            <w:r w:rsidRPr="006545E4">
              <w:rPr>
                <w:rFonts w:ascii="Arial" w:hAnsi="Arial" w:cs="Arial"/>
                <w:color w:val="000000" w:themeColor="text1"/>
                <w:sz w:val="20"/>
                <w:szCs w:val="20"/>
              </w:rPr>
              <w:t xml:space="preserve">4 questions </w:t>
            </w:r>
            <w:r w:rsidRPr="006545E4">
              <w:rPr>
                <w:rFonts w:ascii="Arial" w:hAnsi="Arial" w:cs="Arial"/>
                <w:sz w:val="20"/>
                <w:szCs w:val="20"/>
                <w:lang w:val="en-US"/>
              </w:rPr>
              <w:t>using the material from this section</w:t>
            </w:r>
            <w:r w:rsidR="00205863" w:rsidRPr="006545E4">
              <w:rPr>
                <w:rFonts w:ascii="Arial" w:hAnsi="Arial" w:cs="Arial"/>
                <w:sz w:val="20"/>
                <w:szCs w:val="20"/>
                <w:lang w:val="en-US"/>
              </w:rPr>
              <w:t>.</w:t>
            </w:r>
            <w:r w:rsidRPr="006545E4">
              <w:rPr>
                <w:rFonts w:ascii="Arial" w:hAnsi="Arial" w:cs="Arial"/>
                <w:sz w:val="20"/>
                <w:szCs w:val="20"/>
                <w:lang w:val="en-US"/>
              </w:rPr>
              <w:t xml:space="preserve"> </w:t>
            </w:r>
            <w:r w:rsidR="0021651C" w:rsidRPr="006545E4">
              <w:rPr>
                <w:rFonts w:ascii="Arial" w:hAnsi="Arial" w:cs="Arial"/>
                <w:b/>
                <w:bCs/>
                <w:color w:val="000000" w:themeColor="text1"/>
                <w:sz w:val="20"/>
                <w:szCs w:val="20"/>
              </w:rPr>
              <w:t>(I</w:t>
            </w:r>
            <w:r w:rsidR="0021651C">
              <w:rPr>
                <w:rFonts w:ascii="Arial" w:hAnsi="Arial" w:cs="Arial"/>
                <w:b/>
                <w:bCs/>
                <w:color w:val="000000" w:themeColor="text1"/>
                <w:sz w:val="20"/>
                <w:szCs w:val="20"/>
              </w:rPr>
              <w:t>)(</w:t>
            </w:r>
            <w:r w:rsidR="0021651C" w:rsidRPr="006545E4">
              <w:rPr>
                <w:rFonts w:ascii="Arial" w:hAnsi="Arial" w:cs="Arial"/>
                <w:b/>
                <w:bCs/>
                <w:color w:val="000000" w:themeColor="text1"/>
                <w:sz w:val="20"/>
                <w:szCs w:val="20"/>
              </w:rPr>
              <w:t>F)</w:t>
            </w:r>
          </w:p>
          <w:p w14:paraId="51076EF7" w14:textId="0BEC4825" w:rsidR="00CF18B2" w:rsidRPr="006545E4" w:rsidRDefault="005F605A" w:rsidP="00E03A84">
            <w:pPr>
              <w:rPr>
                <w:rFonts w:ascii="Arial" w:hAnsi="Arial" w:cs="Arial"/>
                <w:color w:val="000000" w:themeColor="text1"/>
                <w:sz w:val="20"/>
                <w:szCs w:val="20"/>
              </w:rPr>
            </w:pPr>
            <w:r>
              <w:rPr>
                <w:rFonts w:ascii="Arial" w:hAnsi="Arial" w:cs="Arial"/>
                <w:b/>
                <w:bCs/>
                <w:color w:val="202124"/>
                <w:sz w:val="20"/>
                <w:szCs w:val="20"/>
                <w:shd w:val="clear" w:color="auto" w:fill="FFFFFF"/>
                <w:lang w:val="en-US"/>
              </w:rPr>
              <w:t>SDG 3</w:t>
            </w:r>
          </w:p>
        </w:tc>
      </w:tr>
      <w:tr w:rsidR="00E03A84" w:rsidRPr="00E03A84" w14:paraId="4BF391DB"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391131C9" w14:textId="77DCF2CB" w:rsidR="00E03A84" w:rsidRPr="0044629D" w:rsidRDefault="00E03A84" w:rsidP="00B87D8D">
            <w:pPr>
              <w:rPr>
                <w:rFonts w:ascii="Arial" w:hAnsi="Arial" w:cs="Arial"/>
                <w:iCs/>
                <w:color w:val="000000" w:themeColor="text1"/>
                <w:sz w:val="20"/>
                <w:szCs w:val="20"/>
                <w:lang w:val="en-US"/>
              </w:rPr>
            </w:pPr>
            <w:r w:rsidRPr="0044629D">
              <w:rPr>
                <w:rFonts w:ascii="Arial" w:hAnsi="Arial" w:cs="Arial"/>
                <w:iCs/>
                <w:color w:val="000000" w:themeColor="text1"/>
                <w:sz w:val="20"/>
                <w:szCs w:val="20"/>
                <w:lang w:val="en-US"/>
              </w:rPr>
              <w:lastRenderedPageBreak/>
              <w:t>3.</w:t>
            </w:r>
            <w:r w:rsidRPr="0044629D">
              <w:rPr>
                <w:rFonts w:ascii="Arial" w:hAnsi="Arial" w:cs="Arial"/>
                <w:color w:val="000000" w:themeColor="text1"/>
                <w:sz w:val="20"/>
                <w:szCs w:val="20"/>
              </w:rPr>
              <w:t xml:space="preserve">4 </w:t>
            </w:r>
            <w:r w:rsidRPr="0044629D">
              <w:rPr>
                <w:rFonts w:ascii="Arial" w:hAnsi="Arial" w:cs="Arial"/>
                <w:iCs/>
                <w:color w:val="000000" w:themeColor="text1"/>
                <w:sz w:val="20"/>
                <w:szCs w:val="20"/>
              </w:rPr>
              <w:t>Stress</w:t>
            </w:r>
          </w:p>
          <w:p w14:paraId="65B83424" w14:textId="7826F869" w:rsidR="0021651C" w:rsidRPr="009E2BBD" w:rsidRDefault="00AA501C" w:rsidP="00B87D8D">
            <w:pPr>
              <w:spacing w:before="120"/>
              <w:rPr>
                <w:rFonts w:ascii="Arial" w:hAnsi="Arial" w:cs="Arial"/>
                <w:b/>
                <w:sz w:val="20"/>
                <w:szCs w:val="20"/>
                <w:lang w:val="en-US"/>
              </w:rPr>
            </w:pPr>
            <w:r w:rsidRPr="00AA501C">
              <w:rPr>
                <w:rFonts w:ascii="Arial" w:hAnsi="Arial" w:cs="Arial"/>
                <w:iCs/>
                <w:color w:val="000000" w:themeColor="text1"/>
                <w:sz w:val="20"/>
                <w:szCs w:val="20"/>
              </w:rPr>
              <w:t xml:space="preserve">3.4.3 </w:t>
            </w:r>
            <w:r w:rsidR="00E03A84" w:rsidRPr="00AA501C">
              <w:rPr>
                <w:rFonts w:ascii="Arial" w:hAnsi="Arial" w:cs="Arial"/>
                <w:color w:val="000000" w:themeColor="text1"/>
                <w:sz w:val="20"/>
                <w:szCs w:val="20"/>
              </w:rPr>
              <w:t xml:space="preserve">Managing </w:t>
            </w:r>
            <w:r w:rsidRPr="00AA501C">
              <w:rPr>
                <w:rFonts w:ascii="Arial" w:hAnsi="Arial" w:cs="Arial"/>
                <w:iCs/>
                <w:color w:val="000000" w:themeColor="text1"/>
                <w:sz w:val="20"/>
                <w:szCs w:val="20"/>
              </w:rPr>
              <w:t>s</w:t>
            </w:r>
            <w:r w:rsidR="00E03A84" w:rsidRPr="00AA501C">
              <w:rPr>
                <w:rFonts w:ascii="Arial" w:hAnsi="Arial" w:cs="Arial"/>
                <w:iCs/>
                <w:color w:val="000000" w:themeColor="text1"/>
                <w:sz w:val="20"/>
                <w:szCs w:val="20"/>
              </w:rPr>
              <w:t>tress</w:t>
            </w:r>
          </w:p>
          <w:p w14:paraId="3F90992C" w14:textId="150970BC" w:rsidR="0021651C" w:rsidRPr="002573BC" w:rsidRDefault="0021651C" w:rsidP="00B87D8D">
            <w:pPr>
              <w:spacing w:before="120"/>
              <w:rPr>
                <w:rFonts w:ascii="Arial" w:hAnsi="Arial" w:cs="Arial"/>
                <w:b/>
                <w:bCs/>
                <w:iCs/>
                <w:color w:val="F00048"/>
                <w:sz w:val="20"/>
                <w:szCs w:val="20"/>
                <w:lang w:val="en-US"/>
              </w:rPr>
            </w:pPr>
            <w:r w:rsidRPr="002573BC">
              <w:rPr>
                <w:rFonts w:ascii="Arial" w:hAnsi="Arial" w:cs="Arial"/>
                <w:b/>
                <w:bCs/>
                <w:iCs/>
                <w:color w:val="F00048"/>
                <w:sz w:val="20"/>
                <w:szCs w:val="20"/>
                <w:lang w:val="en-US"/>
              </w:rPr>
              <w:t>KC2</w:t>
            </w:r>
          </w:p>
          <w:p w14:paraId="2950FE82" w14:textId="77777777" w:rsidR="0021651C" w:rsidRPr="002573BC" w:rsidRDefault="0021651C" w:rsidP="00B87D8D">
            <w:pPr>
              <w:spacing w:before="120"/>
              <w:rPr>
                <w:rFonts w:ascii="Arial" w:hAnsi="Arial" w:cs="Arial"/>
                <w:b/>
                <w:bCs/>
                <w:iCs/>
                <w:color w:val="F00048"/>
                <w:sz w:val="20"/>
                <w:szCs w:val="20"/>
                <w:lang w:val="en-US"/>
              </w:rPr>
            </w:pPr>
            <w:r w:rsidRPr="002573BC">
              <w:rPr>
                <w:rFonts w:ascii="Arial" w:hAnsi="Arial" w:cs="Arial"/>
                <w:b/>
                <w:bCs/>
                <w:iCs/>
                <w:color w:val="F00048"/>
                <w:sz w:val="20"/>
                <w:szCs w:val="20"/>
                <w:lang w:val="en-US"/>
              </w:rPr>
              <w:t>KC3</w:t>
            </w:r>
          </w:p>
          <w:p w14:paraId="68E49EFD" w14:textId="1E5A4C43" w:rsidR="00E03A84" w:rsidRPr="009E2BBD" w:rsidRDefault="0021651C" w:rsidP="00B87D8D">
            <w:pPr>
              <w:spacing w:before="120"/>
              <w:rPr>
                <w:rFonts w:ascii="Arial" w:hAnsi="Arial" w:cs="Arial"/>
                <w:b/>
                <w:bCs/>
                <w:iCs/>
                <w:color w:val="F00048"/>
                <w:sz w:val="20"/>
                <w:szCs w:val="20"/>
                <w:lang w:val="en-US"/>
              </w:rPr>
            </w:pPr>
            <w:r w:rsidRPr="002573BC">
              <w:rPr>
                <w:rFonts w:ascii="Arial" w:hAnsi="Arial" w:cs="Arial"/>
                <w:b/>
                <w:bCs/>
                <w:iCs/>
                <w:color w:val="F00048"/>
                <w:sz w:val="20"/>
                <w:szCs w:val="20"/>
                <w:lang w:val="en-US"/>
              </w:rPr>
              <w:t>KC5</w:t>
            </w:r>
          </w:p>
        </w:tc>
        <w:tc>
          <w:tcPr>
            <w:tcW w:w="2268" w:type="dxa"/>
            <w:tcBorders>
              <w:top w:val="single" w:sz="4" w:space="0" w:color="E21951"/>
              <w:left w:val="single" w:sz="4" w:space="0" w:color="E21951"/>
              <w:bottom w:val="single" w:sz="4" w:space="0" w:color="E21951"/>
              <w:right w:val="single" w:sz="4" w:space="0" w:color="E21951"/>
            </w:tcBorders>
          </w:tcPr>
          <w:p w14:paraId="0F615202" w14:textId="3490FD51" w:rsidR="00E03A84" w:rsidRPr="00E03A84" w:rsidRDefault="00E03A84" w:rsidP="00E03A84">
            <w:pPr>
              <w:rPr>
                <w:rFonts w:ascii="Arial" w:hAnsi="Arial" w:cs="Arial"/>
                <w:color w:val="000000" w:themeColor="text1"/>
                <w:sz w:val="20"/>
                <w:szCs w:val="20"/>
              </w:rPr>
            </w:pPr>
            <w:r w:rsidRPr="00E03A84">
              <w:rPr>
                <w:rFonts w:ascii="Arial" w:hAnsi="Arial" w:cs="Arial"/>
                <w:color w:val="000000" w:themeColor="text1"/>
                <w:sz w:val="20"/>
                <w:szCs w:val="20"/>
              </w:rPr>
              <w:t>Learners can describe, explain and evaluate different ways to manage stress and can evaluate the research on each.</w:t>
            </w:r>
          </w:p>
        </w:tc>
        <w:tc>
          <w:tcPr>
            <w:tcW w:w="10200" w:type="dxa"/>
            <w:tcBorders>
              <w:top w:val="single" w:sz="4" w:space="0" w:color="E21951"/>
              <w:left w:val="single" w:sz="4" w:space="0" w:color="E21951"/>
              <w:bottom w:val="single" w:sz="4" w:space="0" w:color="E21951"/>
              <w:right w:val="single" w:sz="4" w:space="0" w:color="E21951"/>
            </w:tcBorders>
          </w:tcPr>
          <w:p w14:paraId="2393C0C3" w14:textId="23915721" w:rsidR="00E03A84" w:rsidRPr="006545E4" w:rsidRDefault="0021651C" w:rsidP="009E2BBD">
            <w:pPr>
              <w:spacing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 xml:space="preserve">earners </w:t>
            </w:r>
            <w:r>
              <w:rPr>
                <w:rFonts w:ascii="Arial" w:hAnsi="Arial" w:cs="Arial"/>
                <w:color w:val="000000" w:themeColor="text1"/>
                <w:sz w:val="20"/>
                <w:szCs w:val="20"/>
                <w:lang w:val="en-US"/>
              </w:rPr>
              <w:t xml:space="preserve">think about </w:t>
            </w:r>
            <w:r w:rsidR="00E03A84" w:rsidRPr="006545E4">
              <w:rPr>
                <w:rFonts w:ascii="Arial" w:hAnsi="Arial" w:cs="Arial"/>
                <w:color w:val="000000" w:themeColor="text1"/>
                <w:sz w:val="20"/>
                <w:szCs w:val="20"/>
                <w:lang w:val="en-US"/>
              </w:rPr>
              <w:t xml:space="preserve">what activities they can use to </w:t>
            </w:r>
            <w:r w:rsidR="000A0A41">
              <w:rPr>
                <w:rFonts w:ascii="Arial" w:hAnsi="Arial" w:cs="Arial"/>
                <w:color w:val="000000" w:themeColor="text1"/>
                <w:sz w:val="20"/>
                <w:szCs w:val="20"/>
                <w:lang w:val="en-US"/>
              </w:rPr>
              <w:t xml:space="preserve">manage or </w:t>
            </w:r>
            <w:r w:rsidR="00E03A84" w:rsidRPr="006545E4">
              <w:rPr>
                <w:rFonts w:ascii="Arial" w:hAnsi="Arial" w:cs="Arial"/>
                <w:color w:val="000000" w:themeColor="text1"/>
                <w:sz w:val="20"/>
                <w:szCs w:val="20"/>
                <w:lang w:val="en-US"/>
              </w:rPr>
              <w:t>reduce stress and ask them to choose an activity from a booklet on Stress Reduction Activities for Students at</w:t>
            </w:r>
            <w:r w:rsidR="00D23026">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w:t>
            </w:r>
            <w:hyperlink r:id="rId462" w:history="1">
              <w:r w:rsidR="00E03A84" w:rsidRPr="009E2BBD">
                <w:rPr>
                  <w:rFonts w:ascii="Arial" w:hAnsi="Arial" w:cs="Arial"/>
                  <w:color w:val="4B4B4B"/>
                  <w:sz w:val="20"/>
                  <w:szCs w:val="20"/>
                  <w:u w:val="single"/>
                  <w:lang w:val="en-US"/>
                </w:rPr>
                <w:t>https://drive.google.com/file/d/1P8ddbeow7joHzKZlATUGo-W5kxRNKwxv/view</w:t>
              </w:r>
            </w:hyperlink>
            <w:r w:rsidR="00E03A84" w:rsidRPr="006545E4">
              <w:rPr>
                <w:rFonts w:ascii="Arial" w:hAnsi="Arial" w:cs="Arial"/>
                <w:color w:val="000000" w:themeColor="text1"/>
                <w:sz w:val="20"/>
                <w:szCs w:val="20"/>
                <w:lang w:val="en-US"/>
              </w:rPr>
              <w:t xml:space="preserve">. </w:t>
            </w:r>
            <w:r w:rsidR="000D1317" w:rsidRPr="006545E4">
              <w:rPr>
                <w:rFonts w:ascii="Arial" w:hAnsi="Arial" w:cs="Arial"/>
                <w:color w:val="000000" w:themeColor="text1"/>
                <w:sz w:val="20"/>
                <w:szCs w:val="20"/>
                <w:lang w:val="en-US"/>
              </w:rPr>
              <w:t>C</w:t>
            </w:r>
            <w:r w:rsidR="00E03A84" w:rsidRPr="006545E4">
              <w:rPr>
                <w:rFonts w:ascii="Arial" w:hAnsi="Arial" w:cs="Arial"/>
                <w:color w:val="000000" w:themeColor="text1"/>
                <w:sz w:val="20"/>
                <w:szCs w:val="20"/>
                <w:lang w:val="en-US"/>
              </w:rPr>
              <w:t>omplete at least one at the beginning or end of each class</w:t>
            </w:r>
            <w:r w:rsidR="000D1317" w:rsidRPr="006545E4">
              <w:rPr>
                <w:rFonts w:ascii="Arial" w:hAnsi="Arial" w:cs="Arial"/>
                <w:color w:val="000000" w:themeColor="text1"/>
                <w:sz w:val="20"/>
                <w:szCs w:val="20"/>
                <w:lang w:val="en-US"/>
              </w:rPr>
              <w:t>.</w:t>
            </w:r>
          </w:p>
          <w:p w14:paraId="7B4A957A" w14:textId="549B11A5" w:rsidR="00E03A84" w:rsidRPr="006545E4" w:rsidRDefault="00BD12CC" w:rsidP="009E2BBD">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 xml:space="preserve">earners </w:t>
            </w:r>
            <w:r>
              <w:rPr>
                <w:rFonts w:ascii="Arial" w:hAnsi="Arial" w:cs="Arial"/>
                <w:color w:val="000000" w:themeColor="text1"/>
                <w:sz w:val="20"/>
                <w:szCs w:val="20"/>
                <w:lang w:val="en-US"/>
              </w:rPr>
              <w:t xml:space="preserve">see </w:t>
            </w:r>
            <w:r w:rsidR="00E03A84" w:rsidRPr="006545E4">
              <w:rPr>
                <w:rFonts w:ascii="Arial" w:hAnsi="Arial" w:cs="Arial"/>
                <w:color w:val="000000" w:themeColor="text1"/>
                <w:sz w:val="20"/>
                <w:szCs w:val="20"/>
                <w:lang w:val="en-US"/>
              </w:rPr>
              <w:t>what they can recall about relaxation in managing or controlling pain and ask whether it could have relevance in the management and control of stress</w:t>
            </w:r>
            <w:r w:rsidR="005E09B6">
              <w:rPr>
                <w:rFonts w:ascii="Arial" w:hAnsi="Arial" w:cs="Arial"/>
                <w:color w:val="000000" w:themeColor="text1"/>
                <w:sz w:val="20"/>
                <w:szCs w:val="20"/>
                <w:lang w:val="en-US"/>
              </w:rPr>
              <w:t xml:space="preserve"> induced migraines</w:t>
            </w:r>
            <w:r w:rsidR="000D1317" w:rsidRPr="006545E4">
              <w:rPr>
                <w:rFonts w:ascii="Arial" w:hAnsi="Arial" w:cs="Arial"/>
                <w:color w:val="000000" w:themeColor="text1"/>
                <w:sz w:val="20"/>
                <w:szCs w:val="20"/>
                <w:lang w:val="en-US"/>
              </w:rPr>
              <w:t>.</w:t>
            </w:r>
          </w:p>
          <w:p w14:paraId="77555524" w14:textId="19C849E8" w:rsidR="00E03A84" w:rsidRPr="006545E4" w:rsidRDefault="00E03A84" w:rsidP="009E2BBD">
            <w:pPr>
              <w:spacing w:before="120" w:after="120"/>
              <w:rPr>
                <w:rFonts w:ascii="Arial" w:hAnsi="Arial" w:cs="Arial"/>
                <w:sz w:val="20"/>
                <w:szCs w:val="20"/>
              </w:rPr>
            </w:pPr>
            <w:r w:rsidRPr="006545E4">
              <w:rPr>
                <w:rFonts w:ascii="Arial" w:hAnsi="Arial" w:cs="Arial"/>
                <w:color w:val="000000" w:themeColor="text1"/>
                <w:sz w:val="20"/>
                <w:szCs w:val="20"/>
              </w:rPr>
              <w:t xml:space="preserve">Focus on the research on biofeedback </w:t>
            </w:r>
            <w:r w:rsidRPr="006545E4">
              <w:rPr>
                <w:rFonts w:ascii="Arial" w:hAnsi="Arial" w:cs="Arial"/>
                <w:color w:val="000000" w:themeColor="text1"/>
                <w:sz w:val="20"/>
                <w:szCs w:val="20"/>
                <w:lang w:val="en-US"/>
              </w:rPr>
              <w:t>Budzynski et al (1969) at</w:t>
            </w:r>
            <w:r w:rsidR="00D230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63" w:history="1">
              <w:r w:rsidR="009E2BBD" w:rsidRPr="009E2BBD">
                <w:rPr>
                  <w:rStyle w:val="Hyperlink"/>
                  <w:rFonts w:ascii="Arial" w:hAnsi="Arial" w:cs="Arial"/>
                  <w:color w:val="4B4B4B"/>
                  <w:sz w:val="20"/>
                  <w:szCs w:val="20"/>
                  <w:lang w:val="en-US"/>
                </w:rPr>
                <w:t>www.ncbi.nlm.nih.gov/pmc/articles/PMC1311072/</w:t>
              </w:r>
            </w:hyperlink>
            <w:r w:rsidR="005E09B6">
              <w:rPr>
                <w:rFonts w:ascii="Arial" w:hAnsi="Arial" w:cs="Arial"/>
                <w:color w:val="000000" w:themeColor="text1"/>
                <w:sz w:val="20"/>
                <w:szCs w:val="20"/>
                <w:lang w:val="en-US"/>
              </w:rPr>
              <w:t xml:space="preserve"> or </w:t>
            </w:r>
            <w:hyperlink r:id="rId464" w:history="1">
              <w:r w:rsidR="005E09B6" w:rsidRPr="009E2BBD">
                <w:rPr>
                  <w:rStyle w:val="Hyperlink"/>
                  <w:rFonts w:ascii="Arial" w:hAnsi="Arial" w:cs="Arial"/>
                  <w:color w:val="4B4B4B"/>
                  <w:sz w:val="20"/>
                  <w:szCs w:val="20"/>
                  <w:lang w:val="en-US"/>
                </w:rPr>
                <w:t>https://drive.google.com/file/d/1qKgmerNA4lSSPyvnTlyoongfFvKKq1m7/view?usp=sharing</w:t>
              </w:r>
            </w:hyperlink>
            <w:r w:rsidR="005E09B6">
              <w:rPr>
                <w:rFonts w:ascii="Arial" w:hAnsi="Arial" w:cs="Arial"/>
                <w:color w:val="000000" w:themeColor="text1"/>
                <w:sz w:val="20"/>
                <w:szCs w:val="20"/>
                <w:lang w:val="en-US"/>
              </w:rPr>
              <w:t xml:space="preserve"> </w:t>
            </w:r>
            <w:r w:rsidRPr="006545E4">
              <w:rPr>
                <w:rFonts w:ascii="Arial" w:hAnsi="Arial" w:cs="Arial"/>
                <w:color w:val="000000" w:themeColor="text1"/>
                <w:sz w:val="20"/>
                <w:szCs w:val="20"/>
              </w:rPr>
              <w:t xml:space="preserve">and </w:t>
            </w:r>
            <w:r w:rsidRPr="006545E4">
              <w:rPr>
                <w:rFonts w:ascii="Arial" w:hAnsi="Arial" w:cs="Arial"/>
                <w:color w:val="000000" w:themeColor="text1"/>
                <w:sz w:val="20"/>
                <w:szCs w:val="20"/>
                <w:lang w:val="en-US"/>
              </w:rPr>
              <w:t>capture the essential components of the study, the aim, sample, method, data collection methods, results and conclusions</w:t>
            </w:r>
            <w:r w:rsidRPr="006545E4">
              <w:rPr>
                <w:rFonts w:ascii="Arial" w:hAnsi="Arial" w:cs="Arial"/>
                <w:color w:val="000000" w:themeColor="text1"/>
                <w:sz w:val="20"/>
                <w:szCs w:val="20"/>
              </w:rPr>
              <w:t xml:space="preserve">. </w:t>
            </w:r>
            <w:r w:rsidR="00BD12CC">
              <w:rPr>
                <w:rFonts w:ascii="Arial" w:hAnsi="Arial" w:cs="Arial"/>
                <w:color w:val="000000" w:themeColor="text1"/>
                <w:sz w:val="20"/>
                <w:szCs w:val="20"/>
              </w:rPr>
              <w:t>L</w:t>
            </w:r>
            <w:r w:rsidRPr="006545E4">
              <w:rPr>
                <w:rFonts w:ascii="Arial" w:hAnsi="Arial" w:cs="Arial"/>
                <w:color w:val="000000" w:themeColor="text1"/>
                <w:sz w:val="20"/>
                <w:szCs w:val="20"/>
                <w:shd w:val="clear" w:color="auto" w:fill="FCFCFC"/>
              </w:rPr>
              <w:t>earners</w:t>
            </w:r>
            <w:r w:rsidR="00EF4604" w:rsidRPr="006545E4">
              <w:rPr>
                <w:rFonts w:ascii="Arial" w:hAnsi="Arial" w:cs="Arial"/>
                <w:color w:val="000000" w:themeColor="text1"/>
                <w:sz w:val="20"/>
                <w:szCs w:val="20"/>
                <w:shd w:val="clear" w:color="auto" w:fill="FCFCFC"/>
              </w:rPr>
              <w:t xml:space="preserve"> </w:t>
            </w:r>
            <w:r w:rsidRPr="006545E4">
              <w:rPr>
                <w:rFonts w:ascii="Arial" w:hAnsi="Arial" w:cs="Arial"/>
                <w:color w:val="000000" w:themeColor="text1"/>
                <w:sz w:val="20"/>
                <w:szCs w:val="20"/>
              </w:rPr>
              <w:t xml:space="preserve">identify how stress was </w:t>
            </w:r>
            <w:r w:rsidR="005E09B6">
              <w:rPr>
                <w:rFonts w:ascii="Arial" w:hAnsi="Arial" w:cs="Arial"/>
                <w:color w:val="000000" w:themeColor="text1"/>
                <w:sz w:val="20"/>
                <w:szCs w:val="20"/>
                <w:lang w:val="en-US"/>
              </w:rPr>
              <w:t>managed</w:t>
            </w:r>
            <w:r w:rsidRPr="006545E4">
              <w:rPr>
                <w:rFonts w:ascii="Arial" w:hAnsi="Arial" w:cs="Arial"/>
                <w:color w:val="000000" w:themeColor="text1"/>
                <w:sz w:val="20"/>
                <w:szCs w:val="20"/>
              </w:rPr>
              <w:t xml:space="preserve"> and evaluate the study with regards to </w:t>
            </w:r>
            <w:r w:rsidRPr="006545E4">
              <w:rPr>
                <w:rFonts w:ascii="Arial" w:hAnsi="Arial" w:cs="Arial"/>
                <w:sz w:val="20"/>
                <w:szCs w:val="20"/>
              </w:rPr>
              <w:t>application to everyday life, individual and situational explanations, determinism versus free-will, generalisations from findings</w:t>
            </w:r>
            <w:r w:rsidRPr="006545E4">
              <w:rPr>
                <w:rFonts w:ascii="Arial" w:hAnsi="Arial" w:cs="Arial"/>
                <w:sz w:val="20"/>
                <w:szCs w:val="20"/>
                <w:lang w:val="en-US"/>
              </w:rPr>
              <w:t xml:space="preserve"> and </w:t>
            </w:r>
            <w:r w:rsidRPr="006545E4">
              <w:rPr>
                <w:rFonts w:ascii="Arial" w:hAnsi="Arial" w:cs="Arial"/>
                <w:sz w:val="20"/>
                <w:szCs w:val="20"/>
              </w:rPr>
              <w:t>ethics.</w:t>
            </w:r>
          </w:p>
          <w:p w14:paraId="1FB02E9B" w14:textId="33C8169C" w:rsidR="00E03A84" w:rsidRPr="006545E4" w:rsidRDefault="00E03A84" w:rsidP="009E2BBD">
            <w:pPr>
              <w:spacing w:before="120" w:after="120"/>
              <w:rPr>
                <w:rFonts w:ascii="Arial" w:hAnsi="Arial" w:cs="Arial"/>
                <w:sz w:val="20"/>
                <w:szCs w:val="20"/>
                <w:lang w:val="en-US"/>
              </w:rPr>
            </w:pPr>
            <w:r w:rsidRPr="006545E4">
              <w:rPr>
                <w:rFonts w:ascii="Arial" w:hAnsi="Arial" w:cs="Arial"/>
                <w:sz w:val="20"/>
                <w:szCs w:val="20"/>
                <w:lang w:val="en-US"/>
              </w:rPr>
              <w:t>Read through the study on Relaxation and Imagery in the treatment of breast cancer by Bridge et al (1988) at</w:t>
            </w:r>
            <w:r w:rsidR="00D23026">
              <w:rPr>
                <w:rFonts w:ascii="Arial" w:hAnsi="Arial" w:cs="Arial"/>
                <w:sz w:val="20"/>
                <w:szCs w:val="20"/>
                <w:lang w:val="en-US"/>
              </w:rPr>
              <w:t>:</w:t>
            </w:r>
            <w:r w:rsidRPr="006545E4">
              <w:rPr>
                <w:rFonts w:ascii="Arial" w:hAnsi="Arial" w:cs="Arial"/>
                <w:sz w:val="20"/>
                <w:szCs w:val="20"/>
                <w:lang w:val="en-US"/>
              </w:rPr>
              <w:t xml:space="preserve"> </w:t>
            </w:r>
            <w:hyperlink r:id="rId465" w:history="1">
              <w:r w:rsidR="00B221AA" w:rsidRPr="009E2BBD">
                <w:rPr>
                  <w:rFonts w:ascii="Arial" w:hAnsi="Arial" w:cs="Arial"/>
                  <w:color w:val="4B4B4B"/>
                  <w:sz w:val="20"/>
                  <w:szCs w:val="20"/>
                  <w:u w:val="single"/>
                  <w:lang w:val="en-US"/>
                </w:rPr>
                <w:t>www.</w:t>
              </w:r>
              <w:r w:rsidRPr="009E2BBD">
                <w:rPr>
                  <w:rFonts w:ascii="Arial" w:hAnsi="Arial" w:cs="Arial"/>
                  <w:color w:val="4B4B4B"/>
                  <w:sz w:val="20"/>
                  <w:szCs w:val="20"/>
                  <w:u w:val="single"/>
                  <w:lang w:val="en-US"/>
                </w:rPr>
                <w:t>ncbi.nlm.nih.gov/pmc/articles/PMC1835041/pdf/bmj00310-0033.pdf</w:t>
              </w:r>
            </w:hyperlink>
            <w:r w:rsidRPr="006545E4">
              <w:rPr>
                <w:rFonts w:ascii="Arial" w:hAnsi="Arial" w:cs="Arial"/>
                <w:sz w:val="20"/>
                <w:szCs w:val="20"/>
                <w:lang w:val="en-US"/>
              </w:rPr>
              <w:t xml:space="preserve">. </w:t>
            </w:r>
            <w:r w:rsidR="009B7E8D">
              <w:rPr>
                <w:rFonts w:ascii="Arial" w:hAnsi="Arial" w:cs="Arial"/>
                <w:sz w:val="20"/>
                <w:szCs w:val="20"/>
                <w:lang w:val="en-US"/>
              </w:rPr>
              <w:t>L</w:t>
            </w:r>
            <w:r w:rsidRPr="006545E4">
              <w:rPr>
                <w:rFonts w:ascii="Arial" w:hAnsi="Arial" w:cs="Arial"/>
                <w:color w:val="000000" w:themeColor="text1"/>
                <w:sz w:val="20"/>
                <w:szCs w:val="20"/>
                <w:shd w:val="clear" w:color="auto" w:fill="FCFCFC"/>
              </w:rPr>
              <w:t>earners</w:t>
            </w:r>
            <w:r w:rsidRPr="006545E4">
              <w:rPr>
                <w:rFonts w:ascii="Arial" w:hAnsi="Arial" w:cs="Arial"/>
                <w:color w:val="000000" w:themeColor="text1"/>
                <w:sz w:val="20"/>
                <w:szCs w:val="20"/>
              </w:rPr>
              <w:t xml:space="preserve"> identify how stress was </w:t>
            </w:r>
            <w:r w:rsidR="005E09B6">
              <w:rPr>
                <w:rFonts w:ascii="Arial" w:hAnsi="Arial" w:cs="Arial"/>
                <w:color w:val="000000" w:themeColor="text1"/>
                <w:sz w:val="20"/>
                <w:szCs w:val="20"/>
                <w:lang w:val="en-US"/>
              </w:rPr>
              <w:t xml:space="preserve">managed </w:t>
            </w:r>
            <w:r w:rsidRPr="006545E4">
              <w:rPr>
                <w:rFonts w:ascii="Arial" w:hAnsi="Arial" w:cs="Arial"/>
                <w:color w:val="000000" w:themeColor="text1"/>
                <w:sz w:val="20"/>
                <w:szCs w:val="20"/>
              </w:rPr>
              <w:t xml:space="preserve">and evaluate the study with regards to </w:t>
            </w:r>
            <w:r w:rsidRPr="006545E4">
              <w:rPr>
                <w:rFonts w:ascii="Arial" w:hAnsi="Arial" w:cs="Arial"/>
                <w:sz w:val="20"/>
                <w:szCs w:val="20"/>
              </w:rPr>
              <w:t>application to everyday life, individual and situational explanations, determinism versus free-will, generalisations from findings</w:t>
            </w:r>
            <w:r w:rsidRPr="006545E4">
              <w:rPr>
                <w:rFonts w:ascii="Arial" w:hAnsi="Arial" w:cs="Arial"/>
                <w:sz w:val="20"/>
                <w:szCs w:val="20"/>
                <w:lang w:val="en-US"/>
              </w:rPr>
              <w:t xml:space="preserve"> and </w:t>
            </w:r>
            <w:r w:rsidRPr="006545E4">
              <w:rPr>
                <w:rFonts w:ascii="Arial" w:hAnsi="Arial" w:cs="Arial"/>
                <w:sz w:val="20"/>
                <w:szCs w:val="20"/>
              </w:rPr>
              <w:t>ethics.</w:t>
            </w:r>
          </w:p>
          <w:p w14:paraId="13EF0DD4" w14:textId="491901CC" w:rsidR="00E03A84" w:rsidRPr="006545E4" w:rsidRDefault="00E03A84" w:rsidP="009E2BBD">
            <w:pPr>
              <w:autoSpaceDE w:val="0"/>
              <w:autoSpaceDN w:val="0"/>
              <w:adjustRightInd w:val="0"/>
              <w:spacing w:before="120" w:after="120"/>
              <w:rPr>
                <w:rFonts w:ascii="Arial" w:hAnsi="Arial" w:cs="Arial"/>
                <w:b/>
                <w:color w:val="000000" w:themeColor="text1"/>
                <w:sz w:val="20"/>
                <w:szCs w:val="20"/>
                <w:lang w:val="en-US"/>
              </w:rPr>
            </w:pPr>
            <w:r w:rsidRPr="006545E4">
              <w:rPr>
                <w:rFonts w:ascii="Arial" w:hAnsi="Arial" w:cs="Arial"/>
                <w:b/>
                <w:bCs/>
                <w:color w:val="000000" w:themeColor="text1"/>
                <w:sz w:val="20"/>
                <w:szCs w:val="20"/>
                <w:lang w:val="en-US"/>
              </w:rPr>
              <w:t xml:space="preserve">Extension </w:t>
            </w:r>
            <w:r w:rsidR="00E059C6"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9E2BBD">
              <w:rPr>
                <w:rFonts w:ascii="Arial" w:hAnsi="Arial" w:cs="Arial"/>
                <w:color w:val="000000" w:themeColor="text1"/>
                <w:sz w:val="20"/>
                <w:szCs w:val="20"/>
                <w:lang w:val="en-US"/>
              </w:rPr>
              <w:t>l</w:t>
            </w:r>
            <w:r w:rsidRPr="006545E4">
              <w:rPr>
                <w:rFonts w:ascii="Arial" w:hAnsi="Arial" w:cs="Arial"/>
                <w:color w:val="000000" w:themeColor="text1"/>
                <w:sz w:val="20"/>
                <w:szCs w:val="20"/>
                <w:lang w:val="en-US"/>
              </w:rPr>
              <w:t>earners work in pairs. Each pair creates a letter to send to a ‘Problem Page’ of a newspaper or magazine, explaining that they are in a lot of stress (the letter can describe the type of stress, the cause, etc.). Each pair then writes a ‘response’ from the ‘Agony Aunt’ from the problem page, giving advice about how to improve the situation themselves or what might happen if they receive help. The ‘letter’ and ‘response’ are typed on separate pieces of paper and all learners’ contributions are pooled. Members of the class then try to work out which responses, other than their own, belong to which letters.</w:t>
            </w:r>
          </w:p>
          <w:p w14:paraId="6D471F14" w14:textId="253B0693" w:rsidR="00E03A84" w:rsidRPr="006545E4" w:rsidRDefault="00E03A84" w:rsidP="009E2BBD">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Focus on key questions, ‘Why does James Bond/Jason Bourne/Jack Bauer never seem to get stressed?’</w:t>
            </w:r>
            <w:r w:rsidRPr="006545E4">
              <w:rPr>
                <w:rFonts w:ascii="Arial" w:hAnsi="Arial" w:cs="Arial"/>
                <w:b/>
                <w:color w:val="000000" w:themeColor="text1"/>
                <w:sz w:val="20"/>
                <w:szCs w:val="20"/>
                <w:lang w:val="en-US"/>
              </w:rPr>
              <w:t xml:space="preserve"> </w:t>
            </w:r>
            <w:r w:rsidRPr="006545E4">
              <w:rPr>
                <w:rFonts w:ascii="Arial" w:hAnsi="Arial" w:cs="Arial"/>
                <w:color w:val="000000" w:themeColor="text1"/>
                <w:sz w:val="20"/>
                <w:szCs w:val="20"/>
                <w:lang w:val="en-US"/>
              </w:rPr>
              <w:t>and ‘What does inoculation mean?’</w:t>
            </w:r>
            <w:r w:rsidR="0078062E">
              <w:rPr>
                <w:rFonts w:ascii="Arial" w:hAnsi="Arial" w:cs="Arial"/>
                <w:color w:val="000000" w:themeColor="text1"/>
                <w:sz w:val="20"/>
                <w:szCs w:val="20"/>
                <w:lang w:val="en-US"/>
              </w:rPr>
              <w:t>.</w:t>
            </w:r>
          </w:p>
          <w:p w14:paraId="5C802698" w14:textId="795D4E9E" w:rsidR="00E03A84" w:rsidRPr="006545E4" w:rsidRDefault="00E03A84" w:rsidP="009E2BBD">
            <w:pPr>
              <w:spacing w:before="120" w:after="120"/>
              <w:rPr>
                <w:rFonts w:ascii="Arial" w:hAnsi="Arial" w:cs="Arial"/>
                <w:color w:val="000000" w:themeColor="text1"/>
                <w:sz w:val="20"/>
                <w:szCs w:val="20"/>
              </w:rPr>
            </w:pPr>
            <w:r w:rsidRPr="006545E4">
              <w:rPr>
                <w:rFonts w:ascii="Arial" w:hAnsi="Arial" w:cs="Arial"/>
                <w:color w:val="000000" w:themeColor="text1"/>
                <w:sz w:val="20"/>
                <w:szCs w:val="20"/>
              </w:rPr>
              <w:lastRenderedPageBreak/>
              <w:t xml:space="preserve">Refer learners to </w:t>
            </w:r>
            <w:r w:rsidR="005E09B6">
              <w:rPr>
                <w:rFonts w:ascii="Arial" w:hAnsi="Arial" w:cs="Arial"/>
                <w:color w:val="000000" w:themeColor="text1"/>
                <w:sz w:val="20"/>
                <w:szCs w:val="20"/>
                <w:lang w:val="en-US"/>
              </w:rPr>
              <w:t xml:space="preserve">the </w:t>
            </w:r>
            <w:r w:rsidR="000D3616">
              <w:rPr>
                <w:rFonts w:ascii="Arial" w:hAnsi="Arial" w:cs="Arial"/>
                <w:color w:val="000000" w:themeColor="text1"/>
                <w:sz w:val="20"/>
                <w:szCs w:val="20"/>
                <w:lang w:val="en-US"/>
              </w:rPr>
              <w:t>implementation</w:t>
            </w:r>
            <w:r w:rsidR="005E09B6">
              <w:rPr>
                <w:rFonts w:ascii="Arial" w:hAnsi="Arial" w:cs="Arial"/>
                <w:color w:val="000000" w:themeColor="text1"/>
                <w:sz w:val="20"/>
                <w:szCs w:val="20"/>
                <w:lang w:val="en-US"/>
              </w:rPr>
              <w:t xml:space="preserve"> of Stress Inoculation Training </w:t>
            </w:r>
            <w:r w:rsidR="000D3616">
              <w:rPr>
                <w:rFonts w:ascii="Arial" w:hAnsi="Arial" w:cs="Arial"/>
                <w:color w:val="000000" w:themeColor="text1"/>
                <w:sz w:val="20"/>
                <w:szCs w:val="20"/>
                <w:lang w:val="en-US"/>
              </w:rPr>
              <w:t xml:space="preserve">(SIT) </w:t>
            </w:r>
            <w:r w:rsidR="005E09B6">
              <w:rPr>
                <w:rFonts w:ascii="Arial" w:hAnsi="Arial" w:cs="Arial"/>
                <w:color w:val="000000" w:themeColor="text1"/>
                <w:sz w:val="20"/>
                <w:szCs w:val="20"/>
                <w:lang w:val="en-US"/>
              </w:rPr>
              <w:t xml:space="preserve">available at: </w:t>
            </w:r>
            <w:hyperlink r:id="rId466" w:history="1">
              <w:r w:rsidR="005E09B6" w:rsidRPr="009E2BBD">
                <w:rPr>
                  <w:rStyle w:val="Hyperlink"/>
                  <w:rFonts w:ascii="Arial" w:hAnsi="Arial" w:cs="Arial"/>
                  <w:color w:val="4B4B4B"/>
                  <w:sz w:val="20"/>
                  <w:szCs w:val="20"/>
                  <w:lang w:val="en-US"/>
                </w:rPr>
                <w:t>https://docs.google.com/presentation/d/1SuV3FMNW2ZJeqrGYipBp8rsH6sfgJTlW/edit?usp=sharing&amp;ouid=113405531117926988408&amp;rtpof=true&amp;sd=true</w:t>
              </w:r>
            </w:hyperlink>
            <w:r w:rsidR="005E09B6">
              <w:rPr>
                <w:rFonts w:ascii="Arial" w:hAnsi="Arial" w:cs="Arial"/>
                <w:color w:val="000000" w:themeColor="text1"/>
                <w:sz w:val="20"/>
                <w:szCs w:val="20"/>
                <w:lang w:val="en-US"/>
              </w:rPr>
              <w:t xml:space="preserve"> </w:t>
            </w:r>
            <w:r w:rsidR="000D3616">
              <w:rPr>
                <w:rFonts w:ascii="Arial" w:hAnsi="Arial" w:cs="Arial"/>
                <w:color w:val="000000" w:themeColor="text1"/>
                <w:sz w:val="20"/>
                <w:szCs w:val="20"/>
                <w:lang w:val="en-US"/>
              </w:rPr>
              <w:t xml:space="preserve">and ask them to capture the three phases </w:t>
            </w:r>
            <w:r w:rsidRPr="006545E4">
              <w:rPr>
                <w:rFonts w:ascii="Arial" w:hAnsi="Arial" w:cs="Arial"/>
                <w:color w:val="000000" w:themeColor="text1"/>
                <w:sz w:val="20"/>
                <w:szCs w:val="20"/>
              </w:rPr>
              <w:t>in their workbooks</w:t>
            </w:r>
            <w:r w:rsidR="000D3616">
              <w:rPr>
                <w:rFonts w:ascii="Arial" w:hAnsi="Arial" w:cs="Arial"/>
                <w:color w:val="000000" w:themeColor="text1"/>
                <w:sz w:val="20"/>
                <w:szCs w:val="20"/>
                <w:lang w:val="en-US"/>
              </w:rPr>
              <w:t>. E</w:t>
            </w:r>
            <w:r w:rsidRPr="006545E4">
              <w:rPr>
                <w:rFonts w:ascii="Arial" w:hAnsi="Arial" w:cs="Arial"/>
                <w:color w:val="000000" w:themeColor="text1"/>
                <w:sz w:val="20"/>
                <w:szCs w:val="20"/>
              </w:rPr>
              <w:t xml:space="preserve">ach group </w:t>
            </w:r>
            <w:r w:rsidR="000D3616">
              <w:rPr>
                <w:rFonts w:ascii="Arial" w:hAnsi="Arial" w:cs="Arial"/>
                <w:color w:val="000000" w:themeColor="text1"/>
                <w:sz w:val="20"/>
                <w:szCs w:val="20"/>
                <w:lang w:val="en-US"/>
              </w:rPr>
              <w:t xml:space="preserve">can </w:t>
            </w:r>
            <w:r w:rsidRPr="006545E4">
              <w:rPr>
                <w:rFonts w:ascii="Arial" w:hAnsi="Arial" w:cs="Arial"/>
                <w:color w:val="000000" w:themeColor="text1"/>
                <w:sz w:val="20"/>
                <w:szCs w:val="20"/>
              </w:rPr>
              <w:t xml:space="preserve">develop a SIT programme for </w:t>
            </w:r>
            <w:r w:rsidR="000D3616">
              <w:rPr>
                <w:rFonts w:ascii="Arial" w:hAnsi="Arial" w:cs="Arial"/>
                <w:color w:val="000000" w:themeColor="text1"/>
                <w:sz w:val="20"/>
                <w:szCs w:val="20"/>
                <w:lang w:val="en-US"/>
              </w:rPr>
              <w:t>managing a stressful situation of their choice</w:t>
            </w:r>
            <w:r w:rsidRPr="006545E4">
              <w:rPr>
                <w:rFonts w:ascii="Arial" w:hAnsi="Arial" w:cs="Arial"/>
                <w:color w:val="000000" w:themeColor="text1"/>
                <w:sz w:val="20"/>
                <w:szCs w:val="20"/>
              </w:rPr>
              <w:t xml:space="preserve">. </w:t>
            </w: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consider how SIT could be applied to working in dangerous environments and discuss.</w:t>
            </w:r>
          </w:p>
          <w:p w14:paraId="64E62667" w14:textId="331CEFC4" w:rsidR="00E03A84" w:rsidRPr="006545E4" w:rsidRDefault="00E03A84" w:rsidP="009E2BBD">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prepare flashcards on the preferred studies/findings/tests, etc.</w:t>
            </w:r>
            <w:r w:rsidR="00BD12CC" w:rsidRPr="006545E4">
              <w:rPr>
                <w:rFonts w:ascii="Arial" w:hAnsi="Arial" w:cs="Arial"/>
                <w:b/>
                <w:bCs/>
                <w:color w:val="000000" w:themeColor="text1"/>
                <w:sz w:val="20"/>
                <w:szCs w:val="20"/>
                <w:lang w:val="en-US"/>
              </w:rPr>
              <w:t xml:space="preserve"> (I)</w:t>
            </w:r>
            <w:r w:rsidRPr="006545E4">
              <w:rPr>
                <w:rFonts w:ascii="Arial" w:hAnsi="Arial" w:cs="Arial"/>
                <w:color w:val="000000" w:themeColor="text1"/>
                <w:sz w:val="20"/>
                <w:szCs w:val="20"/>
                <w:lang w:val="en-US"/>
              </w:rPr>
              <w:t xml:space="preserve">Share a </w:t>
            </w:r>
            <w:r w:rsidR="00DD59A6" w:rsidRPr="006545E4">
              <w:rPr>
                <w:rFonts w:ascii="Arial" w:hAnsi="Arial" w:cs="Arial"/>
                <w:color w:val="000000" w:themeColor="text1"/>
                <w:sz w:val="20"/>
                <w:szCs w:val="20"/>
                <w:lang w:val="en-US"/>
              </w:rPr>
              <w:t>Specimen</w:t>
            </w:r>
            <w:r w:rsidRPr="006545E4">
              <w:rPr>
                <w:rFonts w:ascii="Arial" w:hAnsi="Arial" w:cs="Arial"/>
                <w:color w:val="000000" w:themeColor="text1"/>
                <w:sz w:val="20"/>
                <w:szCs w:val="20"/>
                <w:lang w:val="en-US"/>
              </w:rPr>
              <w:t xml:space="preserve"> Paper 3 </w:t>
            </w:r>
            <w:r w:rsidR="00DD59A6" w:rsidRPr="006545E4">
              <w:rPr>
                <w:rFonts w:ascii="Arial" w:hAnsi="Arial" w:cs="Arial"/>
                <w:color w:val="000000" w:themeColor="text1"/>
                <w:sz w:val="20"/>
                <w:szCs w:val="20"/>
                <w:lang w:val="en-US"/>
              </w:rPr>
              <w:t>and</w:t>
            </w:r>
            <w:r w:rsidRPr="006545E4">
              <w:rPr>
                <w:rFonts w:ascii="Arial" w:hAnsi="Arial" w:cs="Arial"/>
                <w:color w:val="000000" w:themeColor="text1"/>
                <w:sz w:val="20"/>
                <w:szCs w:val="20"/>
                <w:lang w:val="en-US"/>
              </w:rPr>
              <w:t xml:space="preserve"> </w:t>
            </w:r>
            <w:r w:rsidR="0078062E">
              <w:rPr>
                <w:rFonts w:ascii="Arial" w:hAnsi="Arial" w:cs="Arial"/>
                <w:color w:val="000000" w:themeColor="text1"/>
                <w:sz w:val="20"/>
                <w:szCs w:val="20"/>
                <w:lang w:val="en-US"/>
              </w:rPr>
              <w:t xml:space="preserve">Paper </w:t>
            </w:r>
            <w:r w:rsidRPr="006545E4">
              <w:rPr>
                <w:rFonts w:ascii="Arial" w:hAnsi="Arial" w:cs="Arial"/>
                <w:color w:val="000000" w:themeColor="text1"/>
                <w:sz w:val="20"/>
                <w:szCs w:val="20"/>
                <w:lang w:val="en-US"/>
              </w:rPr>
              <w:t>4 and learners create questions based on the material in this section and share.</w:t>
            </w:r>
            <w:r w:rsidR="00BD12CC" w:rsidRPr="006545E4">
              <w:rPr>
                <w:rFonts w:ascii="Arial" w:hAnsi="Arial" w:cs="Arial"/>
                <w:b/>
                <w:bCs/>
                <w:color w:val="000000" w:themeColor="text1"/>
                <w:sz w:val="20"/>
                <w:szCs w:val="20"/>
                <w:lang w:val="en-US"/>
              </w:rPr>
              <w:t xml:space="preserve"> (I)</w:t>
            </w:r>
            <w:r w:rsidR="00BD12CC" w:rsidRPr="006545E4">
              <w:rPr>
                <w:rFonts w:ascii="Arial" w:hAnsi="Arial" w:cs="Arial"/>
                <w:b/>
                <w:color w:val="000000" w:themeColor="text1"/>
                <w:sz w:val="20"/>
                <w:szCs w:val="20"/>
                <w:lang w:val="en-US"/>
              </w:rPr>
              <w:t>(F)</w:t>
            </w:r>
          </w:p>
          <w:p w14:paraId="28813C46" w14:textId="7AECFBD8" w:rsidR="00E03A84" w:rsidRPr="006545E4" w:rsidRDefault="00E03A84" w:rsidP="009E2BBD">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Focus on an ‘Evaluate’ Paper 4 question and check all learners could answer it effectively with the flashcards available – giving time to those who need to ‘create another’ to do so.</w:t>
            </w:r>
            <w:r w:rsidR="00BD12CC" w:rsidRPr="006545E4">
              <w:rPr>
                <w:rFonts w:ascii="Arial" w:hAnsi="Arial" w:cs="Arial"/>
                <w:b/>
                <w:color w:val="000000" w:themeColor="text1"/>
                <w:sz w:val="20"/>
                <w:szCs w:val="20"/>
                <w:lang w:val="en-US"/>
              </w:rPr>
              <w:t xml:space="preserve"> (F)</w:t>
            </w:r>
          </w:p>
          <w:p w14:paraId="00F20F7E" w14:textId="5B5BD4B7" w:rsidR="00E03A84" w:rsidRPr="006545E4" w:rsidRDefault="00E03A84" w:rsidP="009E2BBD">
            <w:pPr>
              <w:spacing w:before="120"/>
              <w:rPr>
                <w:rFonts w:ascii="Arial" w:hAnsi="Arial" w:cs="Arial"/>
                <w:sz w:val="20"/>
                <w:szCs w:val="20"/>
                <w:lang w:val="en-US"/>
              </w:rPr>
            </w:pP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arrange their flashcards to help them answer the question: </w:t>
            </w:r>
            <w:r w:rsidRPr="006545E4">
              <w:rPr>
                <w:rFonts w:ascii="Arial" w:hAnsi="Arial" w:cs="Arial"/>
                <w:color w:val="000000" w:themeColor="text1"/>
                <w:sz w:val="20"/>
                <w:szCs w:val="20"/>
                <w:lang w:val="en-US"/>
              </w:rPr>
              <w:t>Evaluate w</w:t>
            </w:r>
            <w:r w:rsidRPr="006545E4">
              <w:rPr>
                <w:rFonts w:ascii="Arial" w:hAnsi="Arial" w:cs="Arial"/>
                <w:color w:val="000000" w:themeColor="text1"/>
                <w:sz w:val="20"/>
                <w:szCs w:val="20"/>
              </w:rPr>
              <w:t>hat have psychologists found out about</w:t>
            </w:r>
            <w:r w:rsidRPr="006545E4">
              <w:rPr>
                <w:rFonts w:ascii="Arial" w:hAnsi="Arial" w:cs="Arial"/>
                <w:color w:val="000000" w:themeColor="text1"/>
                <w:sz w:val="20"/>
                <w:szCs w:val="20"/>
                <w:lang w:val="en-US"/>
              </w:rPr>
              <w:t>:</w:t>
            </w:r>
          </w:p>
          <w:p w14:paraId="614901E1" w14:textId="35849B53" w:rsidR="00E03A84" w:rsidRPr="006545E4" w:rsidRDefault="00E03A84" w:rsidP="00B87D8D">
            <w:pPr>
              <w:numPr>
                <w:ilvl w:val="0"/>
                <w:numId w:val="57"/>
              </w:numPr>
              <w:tabs>
                <w:tab w:val="clear" w:pos="720"/>
                <w:tab w:val="num" w:pos="873"/>
              </w:tabs>
              <w:ind w:left="647" w:hanging="284"/>
              <w:rPr>
                <w:rFonts w:ascii="Arial" w:hAnsi="Arial" w:cs="Arial"/>
                <w:sz w:val="20"/>
                <w:szCs w:val="20"/>
              </w:rPr>
            </w:pPr>
            <w:r w:rsidRPr="006545E4">
              <w:rPr>
                <w:rFonts w:ascii="Arial" w:hAnsi="Arial" w:cs="Arial"/>
                <w:sz w:val="20"/>
                <w:szCs w:val="20"/>
              </w:rPr>
              <w:t>psychological therapy: biofeedback, including a study, e.g. Budzynski et al. (1969).</w:t>
            </w:r>
          </w:p>
          <w:p w14:paraId="48D9FBEA" w14:textId="56E8A166" w:rsidR="00E03A84" w:rsidRPr="006545E4" w:rsidRDefault="00E03A84" w:rsidP="00B87D8D">
            <w:pPr>
              <w:numPr>
                <w:ilvl w:val="0"/>
                <w:numId w:val="57"/>
              </w:numPr>
              <w:tabs>
                <w:tab w:val="clear" w:pos="720"/>
                <w:tab w:val="num" w:pos="873"/>
              </w:tabs>
              <w:ind w:left="647" w:hanging="284"/>
              <w:rPr>
                <w:rFonts w:ascii="Arial" w:hAnsi="Arial" w:cs="Arial"/>
                <w:sz w:val="20"/>
                <w:szCs w:val="20"/>
              </w:rPr>
            </w:pPr>
            <w:r w:rsidRPr="006545E4">
              <w:rPr>
                <w:rFonts w:ascii="Arial" w:hAnsi="Arial" w:cs="Arial"/>
                <w:sz w:val="20"/>
                <w:szCs w:val="20"/>
              </w:rPr>
              <w:t>use of imagery to reduce stress (exemplified by the following key study).</w:t>
            </w:r>
          </w:p>
          <w:p w14:paraId="6DA229E1" w14:textId="70868700" w:rsidR="00E03A84" w:rsidRPr="006545E4" w:rsidRDefault="00E03A84" w:rsidP="00B87D8D">
            <w:pPr>
              <w:numPr>
                <w:ilvl w:val="0"/>
                <w:numId w:val="57"/>
              </w:numPr>
              <w:tabs>
                <w:tab w:val="clear" w:pos="720"/>
                <w:tab w:val="num" w:pos="873"/>
              </w:tabs>
              <w:ind w:left="647" w:hanging="284"/>
              <w:rPr>
                <w:rFonts w:ascii="Arial" w:hAnsi="Arial" w:cs="Arial"/>
                <w:sz w:val="20"/>
                <w:szCs w:val="20"/>
              </w:rPr>
            </w:pPr>
            <w:r w:rsidRPr="006545E4">
              <w:rPr>
                <w:rFonts w:ascii="Arial" w:hAnsi="Arial" w:cs="Arial"/>
                <w:sz w:val="20"/>
                <w:szCs w:val="20"/>
              </w:rPr>
              <w:t xml:space="preserve">preventing stress: three phases of stress inoculation training. </w:t>
            </w:r>
            <w:r w:rsidR="00BD12CC" w:rsidRPr="006545E4">
              <w:rPr>
                <w:rFonts w:ascii="Arial" w:hAnsi="Arial" w:cs="Arial"/>
                <w:b/>
                <w:color w:val="000000" w:themeColor="text1"/>
                <w:sz w:val="20"/>
                <w:szCs w:val="20"/>
                <w:lang w:val="en-US"/>
              </w:rPr>
              <w:t>(F)</w:t>
            </w:r>
          </w:p>
          <w:p w14:paraId="7C2C51F1" w14:textId="77777777" w:rsidR="00E03A84" w:rsidRDefault="00E03A84" w:rsidP="009E2BBD">
            <w:pPr>
              <w:spacing w:before="120" w:after="120"/>
              <w:rPr>
                <w:rFonts w:ascii="Arial" w:hAnsi="Arial" w:cs="Arial"/>
                <w:b/>
                <w:color w:val="000000" w:themeColor="text1"/>
                <w:sz w:val="20"/>
                <w:szCs w:val="20"/>
                <w:lang w:val="en-US"/>
              </w:rPr>
            </w:pPr>
            <w:r w:rsidRPr="006545E4">
              <w:rPr>
                <w:rFonts w:ascii="Arial" w:hAnsi="Arial" w:cs="Arial"/>
                <w:color w:val="000000" w:themeColor="text1"/>
                <w:sz w:val="20"/>
                <w:szCs w:val="20"/>
              </w:rPr>
              <w:t xml:space="preserve">Share responses and </w:t>
            </w: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mark their peers’ work</w:t>
            </w:r>
            <w:r w:rsidR="00DD59A6" w:rsidRPr="006545E4">
              <w:rPr>
                <w:rFonts w:ascii="Arial" w:hAnsi="Arial" w:cs="Arial"/>
                <w:color w:val="000000" w:themeColor="text1"/>
                <w:sz w:val="20"/>
                <w:szCs w:val="20"/>
              </w:rPr>
              <w:t xml:space="preserve">, </w:t>
            </w:r>
            <w:r w:rsidRPr="006545E4">
              <w:rPr>
                <w:rFonts w:ascii="Arial" w:hAnsi="Arial" w:cs="Arial"/>
                <w:color w:val="000000" w:themeColor="text1"/>
                <w:sz w:val="20"/>
                <w:szCs w:val="20"/>
              </w:rPr>
              <w:t>check</w:t>
            </w:r>
            <w:r w:rsidR="00DD59A6" w:rsidRPr="006545E4">
              <w:rPr>
                <w:rFonts w:ascii="Arial" w:hAnsi="Arial" w:cs="Arial"/>
                <w:color w:val="000000" w:themeColor="text1"/>
                <w:sz w:val="20"/>
                <w:szCs w:val="20"/>
              </w:rPr>
              <w:t>ing</w:t>
            </w:r>
            <w:r w:rsidRPr="006545E4">
              <w:rPr>
                <w:rFonts w:ascii="Arial" w:hAnsi="Arial" w:cs="Arial"/>
                <w:color w:val="000000" w:themeColor="text1"/>
                <w:sz w:val="20"/>
                <w:szCs w:val="20"/>
              </w:rPr>
              <w:t xml:space="preserve"> for understanding of both content and assessment criteria.</w:t>
            </w:r>
            <w:r w:rsidR="00BD12CC" w:rsidRPr="006545E4">
              <w:rPr>
                <w:rFonts w:ascii="Arial" w:hAnsi="Arial" w:cs="Arial"/>
                <w:b/>
                <w:color w:val="000000" w:themeColor="text1"/>
                <w:sz w:val="20"/>
                <w:szCs w:val="20"/>
                <w:lang w:val="en-US"/>
              </w:rPr>
              <w:t xml:space="preserve"> (F)</w:t>
            </w:r>
          </w:p>
          <w:p w14:paraId="012D8FD5" w14:textId="2B7D595F" w:rsidR="00CF18B2" w:rsidRPr="006545E4" w:rsidRDefault="005F605A" w:rsidP="009E2BBD">
            <w:pPr>
              <w:spacing w:before="120"/>
              <w:rPr>
                <w:rFonts w:ascii="Arial" w:hAnsi="Arial" w:cs="Arial"/>
                <w:color w:val="000000" w:themeColor="text1"/>
                <w:sz w:val="20"/>
                <w:szCs w:val="20"/>
              </w:rPr>
            </w:pPr>
            <w:r>
              <w:rPr>
                <w:rFonts w:ascii="Arial" w:hAnsi="Arial" w:cs="Arial"/>
                <w:b/>
                <w:bCs/>
                <w:color w:val="202124"/>
                <w:sz w:val="20"/>
                <w:szCs w:val="20"/>
                <w:shd w:val="clear" w:color="auto" w:fill="FFFFFF"/>
                <w:lang w:val="en-US"/>
              </w:rPr>
              <w:t>SDG 3</w:t>
            </w:r>
          </w:p>
        </w:tc>
      </w:tr>
      <w:tr w:rsidR="00E03A84" w:rsidRPr="00E03A84" w14:paraId="10C4701C"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3E05EE17" w14:textId="77777777" w:rsidR="00E03A84" w:rsidRPr="0044629D" w:rsidRDefault="00E03A84" w:rsidP="00B87D8D">
            <w:pPr>
              <w:spacing w:after="120"/>
              <w:rPr>
                <w:rFonts w:ascii="Arial" w:hAnsi="Arial" w:cs="Arial"/>
                <w:color w:val="000000" w:themeColor="text1"/>
                <w:sz w:val="20"/>
                <w:szCs w:val="20"/>
              </w:rPr>
            </w:pPr>
            <w:r w:rsidRPr="0044629D">
              <w:rPr>
                <w:rFonts w:ascii="Arial" w:hAnsi="Arial" w:cs="Arial"/>
                <w:color w:val="000000" w:themeColor="text1"/>
                <w:sz w:val="20"/>
                <w:szCs w:val="20"/>
              </w:rPr>
              <w:lastRenderedPageBreak/>
              <w:t>3.5 Health promotion</w:t>
            </w:r>
          </w:p>
          <w:p w14:paraId="0CB0AB78" w14:textId="48809B58" w:rsidR="00BD12CC" w:rsidRPr="00D82C30" w:rsidRDefault="00E03A84" w:rsidP="00B87D8D">
            <w:pPr>
              <w:spacing w:before="120" w:after="120"/>
              <w:rPr>
                <w:rFonts w:ascii="Arial" w:hAnsi="Arial" w:cs="Arial"/>
                <w:b/>
                <w:bCs/>
                <w:sz w:val="20"/>
                <w:szCs w:val="20"/>
                <w:lang w:val="en-US"/>
              </w:rPr>
            </w:pPr>
            <w:r w:rsidRPr="00E03A84">
              <w:rPr>
                <w:rFonts w:ascii="Arial" w:hAnsi="Arial" w:cs="Arial"/>
                <w:color w:val="000000" w:themeColor="text1"/>
                <w:sz w:val="20"/>
                <w:szCs w:val="20"/>
                <w:lang w:val="en-US"/>
              </w:rPr>
              <w:t>3.5.1. Strategies for promoting health</w:t>
            </w:r>
          </w:p>
          <w:p w14:paraId="41391416" w14:textId="70AEE346" w:rsidR="00BD12CC" w:rsidRPr="00E03A84" w:rsidRDefault="00BD12CC" w:rsidP="00B87D8D">
            <w:pPr>
              <w:spacing w:before="120" w:after="120"/>
              <w:rPr>
                <w:rFonts w:ascii="Arial" w:hAnsi="Arial" w:cs="Arial"/>
                <w:b/>
                <w:bCs/>
                <w:color w:val="F00048"/>
                <w:sz w:val="20"/>
                <w:szCs w:val="20"/>
                <w:lang w:val="en-US"/>
              </w:rPr>
            </w:pPr>
            <w:r w:rsidRPr="00E03A84">
              <w:rPr>
                <w:rFonts w:ascii="Arial" w:hAnsi="Arial" w:cs="Arial"/>
                <w:b/>
                <w:bCs/>
                <w:color w:val="F00048"/>
                <w:sz w:val="20"/>
                <w:szCs w:val="20"/>
                <w:lang w:val="en-US"/>
              </w:rPr>
              <w:t>KC1</w:t>
            </w:r>
          </w:p>
          <w:p w14:paraId="45C464F6" w14:textId="77777777" w:rsidR="00BD12CC" w:rsidRPr="00E03A84" w:rsidRDefault="00BD12CC" w:rsidP="00B87D8D">
            <w:pPr>
              <w:spacing w:before="120" w:after="120"/>
              <w:rPr>
                <w:rFonts w:ascii="Arial" w:hAnsi="Arial" w:cs="Arial"/>
                <w:b/>
                <w:bCs/>
                <w:color w:val="F00048"/>
                <w:sz w:val="20"/>
                <w:szCs w:val="20"/>
                <w:lang w:val="en-US"/>
              </w:rPr>
            </w:pPr>
            <w:r w:rsidRPr="00E03A84">
              <w:rPr>
                <w:rFonts w:ascii="Arial" w:hAnsi="Arial" w:cs="Arial"/>
                <w:b/>
                <w:bCs/>
                <w:color w:val="F00048"/>
                <w:sz w:val="20"/>
                <w:szCs w:val="20"/>
                <w:lang w:val="en-US"/>
              </w:rPr>
              <w:t>KC2</w:t>
            </w:r>
          </w:p>
          <w:p w14:paraId="1A620A76" w14:textId="77777777" w:rsidR="00BD12CC" w:rsidRPr="00E03A84" w:rsidRDefault="00BD12CC" w:rsidP="00B87D8D">
            <w:pPr>
              <w:spacing w:before="120" w:after="120"/>
              <w:rPr>
                <w:rFonts w:ascii="Arial" w:hAnsi="Arial" w:cs="Arial"/>
                <w:b/>
                <w:bCs/>
                <w:color w:val="F00048"/>
                <w:sz w:val="20"/>
                <w:szCs w:val="20"/>
                <w:lang w:val="en-US"/>
              </w:rPr>
            </w:pPr>
            <w:r w:rsidRPr="00E03A84">
              <w:rPr>
                <w:rFonts w:ascii="Arial" w:hAnsi="Arial" w:cs="Arial"/>
                <w:b/>
                <w:bCs/>
                <w:color w:val="F00048"/>
                <w:sz w:val="20"/>
                <w:szCs w:val="20"/>
                <w:lang w:val="en-US"/>
              </w:rPr>
              <w:t>KC3</w:t>
            </w:r>
          </w:p>
          <w:p w14:paraId="048BB60F" w14:textId="083EC561" w:rsidR="00E03A84" w:rsidRPr="00E03A84" w:rsidRDefault="00BD12CC" w:rsidP="00B87D8D">
            <w:pPr>
              <w:spacing w:before="120" w:after="120"/>
              <w:rPr>
                <w:rFonts w:ascii="Arial" w:hAnsi="Arial" w:cs="Arial"/>
                <w:iCs/>
                <w:color w:val="000000" w:themeColor="text1"/>
                <w:sz w:val="20"/>
                <w:szCs w:val="20"/>
                <w:lang w:val="en-US"/>
              </w:rPr>
            </w:pPr>
            <w:r w:rsidRPr="00E03A84">
              <w:rPr>
                <w:rFonts w:ascii="Arial" w:hAnsi="Arial" w:cs="Arial"/>
                <w:b/>
                <w:bCs/>
                <w:color w:val="F00048"/>
                <w:sz w:val="20"/>
                <w:szCs w:val="20"/>
                <w:lang w:val="en-US"/>
              </w:rPr>
              <w:t>KC5</w:t>
            </w:r>
          </w:p>
        </w:tc>
        <w:tc>
          <w:tcPr>
            <w:tcW w:w="2268" w:type="dxa"/>
            <w:tcBorders>
              <w:top w:val="single" w:sz="4" w:space="0" w:color="E21951"/>
              <w:left w:val="single" w:sz="4" w:space="0" w:color="E21951"/>
              <w:bottom w:val="single" w:sz="4" w:space="0" w:color="E21951"/>
              <w:right w:val="single" w:sz="4" w:space="0" w:color="E21951"/>
            </w:tcBorders>
          </w:tcPr>
          <w:p w14:paraId="2AADEDD9" w14:textId="22A4D46F" w:rsidR="00E03A84" w:rsidRPr="00E03A84" w:rsidRDefault="00E03A84" w:rsidP="00CD758D">
            <w:pPr>
              <w:autoSpaceDE w:val="0"/>
              <w:autoSpaceDN w:val="0"/>
              <w:adjustRightInd w:val="0"/>
              <w:rPr>
                <w:rFonts w:ascii="Arial" w:hAnsi="Arial" w:cs="Arial"/>
                <w:color w:val="000000" w:themeColor="text1"/>
                <w:sz w:val="20"/>
                <w:szCs w:val="20"/>
              </w:rPr>
            </w:pPr>
            <w:r w:rsidRPr="00E03A84">
              <w:rPr>
                <w:rFonts w:ascii="Arial" w:hAnsi="Arial" w:cs="Arial"/>
                <w:color w:val="000000" w:themeColor="text1"/>
                <w:sz w:val="20"/>
                <w:szCs w:val="20"/>
              </w:rPr>
              <w:t xml:space="preserve">Learners can understand, explain and </w:t>
            </w:r>
            <w:r w:rsidRPr="00E03A84">
              <w:rPr>
                <w:rFonts w:ascii="Arial" w:hAnsi="Arial" w:cs="Arial"/>
                <w:color w:val="000000" w:themeColor="text1"/>
                <w:sz w:val="20"/>
                <w:szCs w:val="20"/>
                <w:lang w:val="en-US"/>
              </w:rPr>
              <w:t xml:space="preserve">evaluate </w:t>
            </w:r>
            <w:r w:rsidRPr="00E03A84">
              <w:rPr>
                <w:rFonts w:ascii="Arial" w:hAnsi="Arial" w:cs="Arial"/>
                <w:color w:val="000000" w:themeColor="text1"/>
                <w:sz w:val="20"/>
                <w:szCs w:val="20"/>
              </w:rPr>
              <w:t>different strategies used in health promotion and can apply each in turn.</w:t>
            </w:r>
          </w:p>
        </w:tc>
        <w:tc>
          <w:tcPr>
            <w:tcW w:w="10200" w:type="dxa"/>
            <w:tcBorders>
              <w:top w:val="single" w:sz="4" w:space="0" w:color="E21951"/>
              <w:left w:val="single" w:sz="4" w:space="0" w:color="E21951"/>
              <w:bottom w:val="single" w:sz="4" w:space="0" w:color="E21951"/>
              <w:right w:val="single" w:sz="4" w:space="0" w:color="E21951"/>
            </w:tcBorders>
          </w:tcPr>
          <w:p w14:paraId="6D8A55CD" w14:textId="40419657" w:rsidR="00E03A84" w:rsidRPr="006545E4" w:rsidRDefault="00E03A84" w:rsidP="00D82C30">
            <w:pPr>
              <w:autoSpaceDE w:val="0"/>
              <w:autoSpaceDN w:val="0"/>
              <w:adjustRightInd w:val="0"/>
              <w:spacing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 xml:space="preserve">As a revision exercise, </w:t>
            </w:r>
            <w:r w:rsidRPr="006545E4">
              <w:rPr>
                <w:rFonts w:ascii="Arial" w:hAnsi="Arial" w:cs="Arial"/>
                <w:color w:val="000000" w:themeColor="text1"/>
                <w:sz w:val="20"/>
                <w:szCs w:val="20"/>
                <w:shd w:val="clear" w:color="auto" w:fill="FCFCFC"/>
                <w:lang w:val="en-US"/>
              </w:rPr>
              <w:t>learners</w:t>
            </w:r>
            <w:r w:rsidR="00A51542">
              <w:rPr>
                <w:rFonts w:ascii="Arial" w:hAnsi="Arial" w:cs="Arial"/>
                <w:color w:val="000000" w:themeColor="text1"/>
                <w:sz w:val="20"/>
                <w:szCs w:val="20"/>
                <w:lang w:val="en-US"/>
              </w:rPr>
              <w:t xml:space="preserve"> </w:t>
            </w:r>
            <w:r w:rsidRPr="006545E4">
              <w:rPr>
                <w:rFonts w:ascii="Arial" w:hAnsi="Arial" w:cs="Arial"/>
                <w:color w:val="000000" w:themeColor="text1"/>
                <w:sz w:val="20"/>
                <w:szCs w:val="20"/>
                <w:lang w:val="en-US"/>
              </w:rPr>
              <w:t>recreate the diagram of the Health Belief Model and learners self-assess.</w:t>
            </w:r>
            <w:r w:rsidR="00BD12CC" w:rsidRPr="006545E4">
              <w:rPr>
                <w:rFonts w:ascii="Arial" w:hAnsi="Arial" w:cs="Arial"/>
                <w:b/>
                <w:bCs/>
                <w:color w:val="000000" w:themeColor="text1"/>
                <w:sz w:val="20"/>
                <w:szCs w:val="20"/>
                <w:lang w:val="en-US"/>
              </w:rPr>
              <w:t xml:space="preserve"> (F)</w:t>
            </w:r>
          </w:p>
          <w:p w14:paraId="02E7887F" w14:textId="77777777" w:rsidR="00E03A84" w:rsidRPr="006545E4" w:rsidRDefault="00E03A84" w:rsidP="00D82C30">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Ask learners what aspect they would focus on if they had to design a health promotion or campaign and share ideas.</w:t>
            </w:r>
          </w:p>
          <w:p w14:paraId="5899A6FD" w14:textId="25F8A0B5" w:rsidR="00E03A84" w:rsidRPr="006545E4" w:rsidRDefault="00BD12CC" w:rsidP="00D82C30">
            <w:pPr>
              <w:spacing w:before="120" w:after="120"/>
              <w:rPr>
                <w:rFonts w:ascii="Arial" w:hAnsi="Arial" w:cs="Arial"/>
                <w:color w:val="000000" w:themeColor="text1"/>
                <w:sz w:val="20"/>
                <w:szCs w:val="20"/>
                <w:lang w:val="en-US"/>
              </w:rPr>
            </w:pPr>
            <w:r>
              <w:rPr>
                <w:rFonts w:ascii="Arial" w:hAnsi="Arial" w:cs="Arial"/>
                <w:color w:val="000000" w:themeColor="text1"/>
                <w:sz w:val="20"/>
                <w:szCs w:val="20"/>
              </w:rPr>
              <w:t>L</w:t>
            </w:r>
            <w:r w:rsidR="00E03A84" w:rsidRPr="006545E4">
              <w:rPr>
                <w:rFonts w:ascii="Arial" w:hAnsi="Arial" w:cs="Arial"/>
                <w:color w:val="000000" w:themeColor="text1"/>
                <w:sz w:val="20"/>
                <w:szCs w:val="20"/>
              </w:rPr>
              <w:t>earners</w:t>
            </w:r>
            <w:r>
              <w:rPr>
                <w:rFonts w:ascii="Arial" w:hAnsi="Arial" w:cs="Arial"/>
                <w:color w:val="000000" w:themeColor="text1"/>
                <w:sz w:val="20"/>
                <w:szCs w:val="20"/>
              </w:rPr>
              <w:t xml:space="preserve"> discuss</w:t>
            </w:r>
            <w:r w:rsidR="00E03A84" w:rsidRPr="006545E4">
              <w:rPr>
                <w:rFonts w:ascii="Arial" w:hAnsi="Arial" w:cs="Arial"/>
                <w:color w:val="000000" w:themeColor="text1"/>
                <w:sz w:val="20"/>
                <w:szCs w:val="20"/>
              </w:rPr>
              <w:t xml:space="preserve"> what </w:t>
            </w:r>
            <w:r w:rsidR="00E80D94">
              <w:rPr>
                <w:rFonts w:ascii="Arial" w:hAnsi="Arial" w:cs="Arial"/>
                <w:color w:val="000000" w:themeColor="text1"/>
                <w:sz w:val="20"/>
                <w:szCs w:val="20"/>
                <w:lang w:val="en-US"/>
              </w:rPr>
              <w:t xml:space="preserve">health promotion campaigns they are aware of and then steer the discussion to any </w:t>
            </w:r>
            <w:r w:rsidR="00E03A84" w:rsidRPr="006545E4">
              <w:rPr>
                <w:rFonts w:ascii="Arial" w:hAnsi="Arial" w:cs="Arial"/>
                <w:color w:val="000000" w:themeColor="text1"/>
                <w:sz w:val="20"/>
                <w:szCs w:val="20"/>
              </w:rPr>
              <w:t>HIV awareness campaigns</w:t>
            </w:r>
            <w:r w:rsidR="00E80D94">
              <w:rPr>
                <w:rFonts w:ascii="Arial" w:hAnsi="Arial" w:cs="Arial"/>
                <w:color w:val="000000" w:themeColor="text1"/>
                <w:sz w:val="20"/>
                <w:szCs w:val="20"/>
                <w:lang w:val="en-US"/>
              </w:rPr>
              <w:t xml:space="preserve">. Consider </w:t>
            </w:r>
            <w:r w:rsidR="00E03A84" w:rsidRPr="006545E4">
              <w:rPr>
                <w:rFonts w:ascii="Arial" w:hAnsi="Arial" w:cs="Arial"/>
                <w:color w:val="000000" w:themeColor="text1"/>
                <w:sz w:val="20"/>
                <w:szCs w:val="20"/>
              </w:rPr>
              <w:t xml:space="preserve">what the campaign tried to make </w:t>
            </w:r>
            <w:r w:rsidR="00E80D94">
              <w:rPr>
                <w:rFonts w:ascii="Arial" w:hAnsi="Arial" w:cs="Arial"/>
                <w:color w:val="000000" w:themeColor="text1"/>
                <w:sz w:val="20"/>
                <w:szCs w:val="20"/>
                <w:lang w:val="en-US"/>
              </w:rPr>
              <w:t>the ‘audience’</w:t>
            </w:r>
            <w:r w:rsidR="00E03A84" w:rsidRPr="006545E4">
              <w:rPr>
                <w:rFonts w:ascii="Arial" w:hAnsi="Arial" w:cs="Arial"/>
                <w:color w:val="000000" w:themeColor="text1"/>
                <w:sz w:val="20"/>
                <w:szCs w:val="20"/>
              </w:rPr>
              <w:t xml:space="preserve"> do/not do</w:t>
            </w:r>
            <w:r w:rsidR="00434FDB" w:rsidRPr="006545E4">
              <w:rPr>
                <w:rFonts w:ascii="Arial" w:hAnsi="Arial" w:cs="Arial"/>
                <w:color w:val="000000" w:themeColor="text1"/>
                <w:sz w:val="20"/>
                <w:szCs w:val="20"/>
              </w:rPr>
              <w:t xml:space="preserve"> and</w:t>
            </w:r>
            <w:r w:rsidR="00E03A84" w:rsidRPr="006545E4">
              <w:rPr>
                <w:rFonts w:ascii="Arial" w:hAnsi="Arial" w:cs="Arial"/>
                <w:color w:val="000000" w:themeColor="text1"/>
                <w:sz w:val="20"/>
                <w:szCs w:val="20"/>
              </w:rPr>
              <w:t xml:space="preserve"> open discussions on the focus of the change was and how effective it was</w:t>
            </w:r>
            <w:r w:rsidR="00E03A84" w:rsidRPr="006545E4">
              <w:rPr>
                <w:rFonts w:ascii="Arial" w:hAnsi="Arial" w:cs="Arial"/>
                <w:color w:val="000000" w:themeColor="text1"/>
                <w:sz w:val="20"/>
                <w:szCs w:val="20"/>
                <w:lang w:val="en-US"/>
              </w:rPr>
              <w:t xml:space="preserve">? </w:t>
            </w:r>
            <w:r w:rsidR="00E03A84" w:rsidRPr="006545E4">
              <w:rPr>
                <w:rFonts w:ascii="Arial" w:hAnsi="Arial" w:cs="Arial"/>
                <w:color w:val="000000" w:themeColor="text1"/>
                <w:sz w:val="20"/>
                <w:szCs w:val="20"/>
              </w:rPr>
              <w:t xml:space="preserve">Show a very old health campaign </w:t>
            </w:r>
            <w:r w:rsidR="00E03A84" w:rsidRPr="006545E4">
              <w:rPr>
                <w:rFonts w:ascii="Arial" w:hAnsi="Arial" w:cs="Arial"/>
                <w:sz w:val="20"/>
                <w:szCs w:val="20"/>
                <w:lang w:val="en-US"/>
              </w:rPr>
              <w:t>video at</w:t>
            </w:r>
            <w:r w:rsidR="00930526">
              <w:rPr>
                <w:rFonts w:ascii="Arial" w:hAnsi="Arial" w:cs="Arial"/>
                <w:sz w:val="20"/>
                <w:szCs w:val="20"/>
                <w:lang w:val="en-US"/>
              </w:rPr>
              <w:t>:</w:t>
            </w:r>
            <w:r w:rsidR="00E03A84" w:rsidRPr="006545E4">
              <w:rPr>
                <w:rFonts w:ascii="Arial" w:hAnsi="Arial" w:cs="Arial"/>
                <w:sz w:val="20"/>
                <w:szCs w:val="20"/>
                <w:lang w:val="en-US"/>
              </w:rPr>
              <w:t xml:space="preserve"> </w:t>
            </w:r>
            <w:hyperlink r:id="rId467" w:history="1">
              <w:r w:rsidR="00B221AA" w:rsidRPr="00D82C30">
                <w:rPr>
                  <w:rFonts w:ascii="Arial" w:hAnsi="Arial" w:cs="Arial"/>
                  <w:color w:val="4B4B4B"/>
                  <w:sz w:val="20"/>
                  <w:szCs w:val="20"/>
                  <w:u w:val="single"/>
                  <w:lang w:val="en-US"/>
                </w:rPr>
                <w:t>www.</w:t>
              </w:r>
              <w:r w:rsidR="00E03A84" w:rsidRPr="00D82C30">
                <w:rPr>
                  <w:rFonts w:ascii="Arial" w:hAnsi="Arial" w:cs="Arial"/>
                  <w:color w:val="4B4B4B"/>
                  <w:sz w:val="20"/>
                  <w:szCs w:val="20"/>
                  <w:u w:val="single"/>
                  <w:lang w:val="en-US"/>
                </w:rPr>
                <w:t>youtube.com/watch?v=mSmaWEK_rD4</w:t>
              </w:r>
            </w:hyperlink>
            <w:r w:rsidR="00E03A84" w:rsidRPr="006545E4">
              <w:rPr>
                <w:rFonts w:ascii="Arial" w:hAnsi="Arial" w:cs="Arial"/>
                <w:sz w:val="20"/>
                <w:szCs w:val="20"/>
                <w:lang w:val="en-US"/>
              </w:rPr>
              <w:t xml:space="preserve"> </w:t>
            </w:r>
            <w:r w:rsidR="00E03A84" w:rsidRPr="006545E4">
              <w:rPr>
                <w:rFonts w:ascii="Arial" w:hAnsi="Arial" w:cs="Arial"/>
                <w:color w:val="000000" w:themeColor="text1"/>
                <w:sz w:val="20"/>
                <w:szCs w:val="20"/>
              </w:rPr>
              <w:t xml:space="preserve">and open discussions on what </w:t>
            </w:r>
            <w:r w:rsidR="00434FDB" w:rsidRPr="006545E4">
              <w:rPr>
                <w:rFonts w:ascii="Arial" w:hAnsi="Arial" w:cs="Arial"/>
                <w:color w:val="000000" w:themeColor="text1"/>
                <w:sz w:val="20"/>
                <w:szCs w:val="20"/>
              </w:rPr>
              <w:t xml:space="preserve">the </w:t>
            </w:r>
            <w:r w:rsidR="00E03A84" w:rsidRPr="006545E4">
              <w:rPr>
                <w:rFonts w:ascii="Arial" w:hAnsi="Arial" w:cs="Arial"/>
                <w:color w:val="000000" w:themeColor="text1"/>
                <w:sz w:val="20"/>
                <w:szCs w:val="20"/>
                <w:lang w:val="en-US"/>
              </w:rPr>
              <w:t>strategy was</w:t>
            </w:r>
            <w:r w:rsidR="00434FDB" w:rsidRPr="006545E4">
              <w:rPr>
                <w:rFonts w:ascii="Arial" w:hAnsi="Arial" w:cs="Arial"/>
                <w:color w:val="000000" w:themeColor="text1"/>
                <w:sz w:val="20"/>
                <w:szCs w:val="20"/>
                <w:lang w:val="en-US"/>
              </w:rPr>
              <w:t>.</w:t>
            </w:r>
          </w:p>
          <w:p w14:paraId="5F4D4D74" w14:textId="71F3FA99" w:rsidR="00E03A84" w:rsidRPr="006545E4" w:rsidRDefault="00E03A84" w:rsidP="009E2BBD">
            <w:pPr>
              <w:autoSpaceDE w:val="0"/>
              <w:autoSpaceDN w:val="0"/>
              <w:adjustRightInd w:val="0"/>
              <w:spacing w:before="120"/>
              <w:rPr>
                <w:rFonts w:ascii="Arial" w:hAnsi="Arial" w:cs="Arial"/>
                <w:color w:val="000000" w:themeColor="text1"/>
                <w:sz w:val="20"/>
                <w:szCs w:val="20"/>
                <w:lang w:val="en-US"/>
              </w:rPr>
            </w:pPr>
            <w:r w:rsidRPr="006545E4">
              <w:rPr>
                <w:rFonts w:ascii="Arial" w:hAnsi="Arial" w:cs="Arial"/>
                <w:b/>
                <w:bCs/>
                <w:color w:val="000000" w:themeColor="text1"/>
                <w:sz w:val="20"/>
                <w:szCs w:val="20"/>
                <w:lang w:val="en-US"/>
              </w:rPr>
              <w:t xml:space="preserve">Extension </w:t>
            </w:r>
            <w:r w:rsidR="00434FDB"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D82C30">
              <w:rPr>
                <w:rFonts w:ascii="Arial" w:hAnsi="Arial" w:cs="Arial"/>
                <w:color w:val="000000" w:themeColor="text1"/>
                <w:sz w:val="20"/>
                <w:szCs w:val="20"/>
                <w:lang w:val="en-US"/>
              </w:rPr>
              <w:t>f</w:t>
            </w:r>
            <w:r w:rsidRPr="006545E4">
              <w:rPr>
                <w:rFonts w:ascii="Arial" w:hAnsi="Arial" w:cs="Arial"/>
                <w:color w:val="000000" w:themeColor="text1"/>
                <w:sz w:val="20"/>
                <w:szCs w:val="20"/>
                <w:lang w:val="en-US"/>
              </w:rPr>
              <w:t xml:space="preserve">ear arousal practical </w:t>
            </w:r>
            <w:r w:rsidR="00D82C30">
              <w:rPr>
                <w:rFonts w:ascii="Arial" w:hAnsi="Arial" w:cs="Arial"/>
                <w:color w:val="000000" w:themeColor="text1"/>
                <w:sz w:val="20"/>
                <w:szCs w:val="20"/>
                <w:lang w:val="en-US"/>
              </w:rPr>
              <w:t>activity</w:t>
            </w:r>
            <w:r w:rsidR="009E2BBD">
              <w:rPr>
                <w:rFonts w:ascii="Arial" w:hAnsi="Arial" w:cs="Arial"/>
                <w:color w:val="000000" w:themeColor="text1"/>
                <w:sz w:val="20"/>
                <w:szCs w:val="20"/>
                <w:lang w:val="en-US"/>
              </w:rPr>
              <w:t xml:space="preserve"> </w:t>
            </w:r>
            <w:r w:rsidRPr="006545E4">
              <w:rPr>
                <w:rFonts w:ascii="Arial" w:hAnsi="Arial" w:cs="Arial"/>
                <w:color w:val="000000" w:themeColor="text1"/>
                <w:sz w:val="20"/>
                <w:szCs w:val="20"/>
                <w:lang w:val="en-US"/>
              </w:rPr>
              <w:t xml:space="preserve">for the classroom: </w:t>
            </w:r>
            <w:r w:rsidR="009E2BBD">
              <w:rPr>
                <w:rFonts w:ascii="Arial" w:hAnsi="Arial" w:cs="Arial"/>
                <w:color w:val="000000" w:themeColor="text1"/>
                <w:sz w:val="20"/>
                <w:szCs w:val="20"/>
                <w:lang w:val="en-US"/>
              </w:rPr>
              <w:t>divide</w:t>
            </w:r>
            <w:r w:rsidRPr="006545E4">
              <w:rPr>
                <w:rFonts w:ascii="Arial" w:hAnsi="Arial" w:cs="Arial"/>
                <w:color w:val="000000" w:themeColor="text1"/>
                <w:sz w:val="20"/>
                <w:szCs w:val="20"/>
                <w:lang w:val="en-US"/>
              </w:rPr>
              <w:t xml:space="preserve"> learners into three groups and based on Janis </w:t>
            </w:r>
            <w:r w:rsidR="00434FDB" w:rsidRPr="006545E4">
              <w:rPr>
                <w:rFonts w:ascii="Arial" w:hAnsi="Arial" w:cs="Arial"/>
                <w:color w:val="000000" w:themeColor="text1"/>
                <w:sz w:val="20"/>
                <w:szCs w:val="20"/>
                <w:lang w:val="en-US"/>
              </w:rPr>
              <w:t>and</w:t>
            </w:r>
            <w:r w:rsidRPr="006545E4">
              <w:rPr>
                <w:rFonts w:ascii="Arial" w:hAnsi="Arial" w:cs="Arial"/>
                <w:color w:val="000000" w:themeColor="text1"/>
                <w:sz w:val="20"/>
                <w:szCs w:val="20"/>
                <w:lang w:val="en-US"/>
              </w:rPr>
              <w:t xml:space="preserve"> Feshbach (but do not reveal the study to them prior to this exercise) – they must create an advert about dental hygiene with each group getting a different ‘level of fear’:</w:t>
            </w:r>
          </w:p>
          <w:p w14:paraId="33A139B4" w14:textId="0D0E3531" w:rsidR="00E03A84" w:rsidRPr="006545E4" w:rsidRDefault="00E03A84" w:rsidP="00D072C3">
            <w:pPr>
              <w:numPr>
                <w:ilvl w:val="0"/>
                <w:numId w:val="53"/>
              </w:numPr>
              <w:autoSpaceDE w:val="0"/>
              <w:autoSpaceDN w:val="0"/>
              <w:adjustRightInd w:val="0"/>
              <w:rPr>
                <w:rFonts w:ascii="Arial" w:hAnsi="Arial" w:cs="Arial"/>
                <w:color w:val="000000" w:themeColor="text1"/>
                <w:sz w:val="20"/>
                <w:szCs w:val="20"/>
                <w:lang w:val="en-US"/>
              </w:rPr>
            </w:pPr>
            <w:r w:rsidRPr="006545E4">
              <w:rPr>
                <w:rFonts w:ascii="Arial" w:hAnsi="Arial" w:cs="Arial"/>
                <w:color w:val="000000" w:themeColor="text1"/>
                <w:sz w:val="20"/>
                <w:szCs w:val="20"/>
                <w:lang w:val="en-US"/>
              </w:rPr>
              <w:t>Group 1 must use high levels of fear (</w:t>
            </w:r>
            <w:r w:rsidR="00EA389A" w:rsidRPr="006545E4">
              <w:rPr>
                <w:rFonts w:ascii="Arial" w:hAnsi="Arial" w:cs="Arial"/>
                <w:color w:val="000000" w:themeColor="text1"/>
                <w:sz w:val="20"/>
                <w:szCs w:val="20"/>
                <w:lang w:val="en-US"/>
              </w:rPr>
              <w:t>e.g.,</w:t>
            </w:r>
            <w:r w:rsidRPr="006545E4">
              <w:rPr>
                <w:rFonts w:ascii="Arial" w:hAnsi="Arial" w:cs="Arial"/>
                <w:color w:val="000000" w:themeColor="text1"/>
                <w:sz w:val="20"/>
                <w:szCs w:val="20"/>
                <w:lang w:val="en-US"/>
              </w:rPr>
              <w:t xml:space="preserve"> imagery of decaying teeth)</w:t>
            </w:r>
          </w:p>
          <w:p w14:paraId="4B2F6AB5" w14:textId="77777777" w:rsidR="00E03A84" w:rsidRPr="006545E4" w:rsidRDefault="00E03A84" w:rsidP="00D072C3">
            <w:pPr>
              <w:numPr>
                <w:ilvl w:val="0"/>
                <w:numId w:val="53"/>
              </w:numPr>
              <w:autoSpaceDE w:val="0"/>
              <w:autoSpaceDN w:val="0"/>
              <w:adjustRightInd w:val="0"/>
              <w:rPr>
                <w:rFonts w:ascii="Arial" w:hAnsi="Arial" w:cs="Arial"/>
                <w:color w:val="000000" w:themeColor="text1"/>
                <w:sz w:val="20"/>
                <w:szCs w:val="20"/>
                <w:lang w:val="en-US"/>
              </w:rPr>
            </w:pPr>
            <w:r w:rsidRPr="006545E4">
              <w:rPr>
                <w:rFonts w:ascii="Arial" w:hAnsi="Arial" w:cs="Arial"/>
                <w:color w:val="000000" w:themeColor="text1"/>
                <w:sz w:val="20"/>
                <w:szCs w:val="20"/>
                <w:lang w:val="en-US"/>
              </w:rPr>
              <w:t>Group 2 must use moderate levels of fear</w:t>
            </w:r>
          </w:p>
          <w:p w14:paraId="751D840F" w14:textId="77777777" w:rsidR="00E03A84" w:rsidRPr="006545E4" w:rsidRDefault="00E03A84" w:rsidP="00D072C3">
            <w:pPr>
              <w:numPr>
                <w:ilvl w:val="0"/>
                <w:numId w:val="53"/>
              </w:numPr>
              <w:autoSpaceDE w:val="0"/>
              <w:autoSpaceDN w:val="0"/>
              <w:adjustRightInd w:val="0"/>
              <w:rPr>
                <w:rFonts w:ascii="Arial" w:hAnsi="Arial" w:cs="Arial"/>
                <w:color w:val="000000" w:themeColor="text1"/>
                <w:sz w:val="20"/>
                <w:szCs w:val="20"/>
                <w:lang w:val="en-US"/>
              </w:rPr>
            </w:pPr>
            <w:r w:rsidRPr="006545E4">
              <w:rPr>
                <w:rFonts w:ascii="Arial" w:hAnsi="Arial" w:cs="Arial"/>
                <w:color w:val="000000" w:themeColor="text1"/>
                <w:sz w:val="20"/>
                <w:szCs w:val="20"/>
                <w:lang w:val="en-US"/>
              </w:rPr>
              <w:t>Group 3 must use minimal levels of fear</w:t>
            </w:r>
          </w:p>
          <w:p w14:paraId="69B68CEF" w14:textId="7A589DBD" w:rsidR="00E03A84" w:rsidRPr="006545E4" w:rsidRDefault="00E03A84" w:rsidP="00D82C30">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lang w:val="en-US"/>
              </w:rPr>
              <w:t xml:space="preserve">The brief </w:t>
            </w:r>
            <w:r w:rsidR="00D82C30">
              <w:rPr>
                <w:rFonts w:ascii="Arial" w:hAnsi="Arial" w:cs="Arial"/>
                <w:color w:val="000000" w:themeColor="text1"/>
                <w:sz w:val="20"/>
                <w:szCs w:val="20"/>
                <w:lang w:val="en-US"/>
              </w:rPr>
              <w:t>–</w:t>
            </w:r>
            <w:r w:rsidR="00F07B2E" w:rsidRPr="006545E4">
              <w:rPr>
                <w:rFonts w:ascii="Arial" w:hAnsi="Arial" w:cs="Arial"/>
                <w:color w:val="000000" w:themeColor="text1"/>
                <w:sz w:val="20"/>
                <w:szCs w:val="20"/>
                <w:lang w:val="en-US"/>
              </w:rPr>
              <w:t xml:space="preserve"> </w:t>
            </w:r>
            <w:r w:rsidRPr="006545E4">
              <w:rPr>
                <w:rFonts w:ascii="Arial" w:hAnsi="Arial" w:cs="Arial"/>
                <w:color w:val="000000" w:themeColor="text1"/>
                <w:sz w:val="20"/>
                <w:szCs w:val="20"/>
                <w:lang w:val="en-US"/>
              </w:rPr>
              <w:t xml:space="preserve">They have been recruited from the health department of your local government or equivalent to produce a leaflet getting people to visit their dentists regularly. Each group can present their findings and </w:t>
            </w:r>
            <w:r w:rsidRPr="006545E4">
              <w:rPr>
                <w:rFonts w:ascii="Arial" w:hAnsi="Arial" w:cs="Arial"/>
                <w:color w:val="000000" w:themeColor="text1"/>
                <w:sz w:val="20"/>
                <w:szCs w:val="20"/>
                <w:lang w:val="en-US"/>
              </w:rPr>
              <w:lastRenderedPageBreak/>
              <w:t>learners can discuss which appears to work best at getting people to visit their dentist more often. They can then put it into the context of the use of fear in advertising and health promotion.</w:t>
            </w:r>
          </w:p>
          <w:p w14:paraId="7465D860" w14:textId="4E3A031D" w:rsidR="00E03A84" w:rsidRPr="00D82C30" w:rsidRDefault="00E03A84" w:rsidP="00D82C30">
            <w:pPr>
              <w:autoSpaceDE w:val="0"/>
              <w:autoSpaceDN w:val="0"/>
              <w:adjustRightInd w:val="0"/>
              <w:spacing w:before="120" w:after="120"/>
              <w:rPr>
                <w:rFonts w:ascii="Arial" w:hAnsi="Arial" w:cs="Arial"/>
                <w:color w:val="4B4B4B"/>
                <w:sz w:val="20"/>
                <w:szCs w:val="20"/>
                <w:lang w:val="en-US"/>
              </w:rPr>
            </w:pPr>
            <w:r w:rsidRPr="006545E4">
              <w:rPr>
                <w:rFonts w:ascii="Arial" w:hAnsi="Arial" w:cs="Arial"/>
                <w:color w:val="000000" w:themeColor="text1"/>
                <w:sz w:val="20"/>
                <w:szCs w:val="20"/>
                <w:lang w:val="en-US"/>
              </w:rPr>
              <w:t xml:space="preserve">Run through a </w:t>
            </w:r>
            <w:r w:rsidRPr="006545E4">
              <w:rPr>
                <w:rFonts w:ascii="Arial" w:hAnsi="Arial" w:cs="Arial"/>
                <w:color w:val="000000"/>
                <w:sz w:val="20"/>
                <w:szCs w:val="20"/>
                <w:lang w:val="en-US"/>
              </w:rPr>
              <w:t xml:space="preserve">presentation </w:t>
            </w:r>
            <w:r w:rsidR="00BE18E8" w:rsidRPr="006545E4">
              <w:rPr>
                <w:rFonts w:ascii="Arial" w:hAnsi="Arial" w:cs="Arial"/>
                <w:color w:val="000000" w:themeColor="text1"/>
                <w:sz w:val="20"/>
                <w:szCs w:val="20"/>
                <w:lang w:val="en-US"/>
              </w:rPr>
              <w:t xml:space="preserve">of the Janis and Feshbach study </w:t>
            </w:r>
            <w:r w:rsidRPr="006545E4">
              <w:rPr>
                <w:rFonts w:ascii="Arial" w:hAnsi="Arial" w:cs="Arial"/>
                <w:color w:val="000000" w:themeColor="text1"/>
                <w:sz w:val="20"/>
                <w:szCs w:val="20"/>
                <w:lang w:val="en-US"/>
              </w:rPr>
              <w:t>at</w:t>
            </w:r>
            <w:r w:rsidR="009305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68" w:anchor="slide=id.p1" w:history="1">
              <w:r w:rsidRPr="00D82C30">
                <w:rPr>
                  <w:rFonts w:ascii="Arial" w:hAnsi="Arial" w:cs="Arial"/>
                  <w:color w:val="4B4B4B"/>
                  <w:sz w:val="20"/>
                  <w:szCs w:val="20"/>
                  <w:u w:val="single"/>
                  <w:lang w:val="en-US"/>
                </w:rPr>
                <w:t>https://docs.google.com/presentation/d/1svo5xljm9Zr31jabKw2qcptPfQcSFPJ1/edit#slide=id.p1</w:t>
              </w:r>
            </w:hyperlink>
            <w:r w:rsidRPr="006545E4">
              <w:rPr>
                <w:rFonts w:ascii="Arial" w:hAnsi="Arial" w:cs="Arial"/>
                <w:color w:val="000000" w:themeColor="text1"/>
                <w:sz w:val="20"/>
                <w:szCs w:val="20"/>
                <w:lang w:val="en-US"/>
              </w:rPr>
              <w:t xml:space="preserve"> and </w:t>
            </w:r>
            <w:r w:rsidRPr="00144AA1">
              <w:rPr>
                <w:rFonts w:ascii="Arial" w:hAnsi="Arial" w:cs="Arial"/>
                <w:sz w:val="20"/>
                <w:szCs w:val="20"/>
              </w:rPr>
              <w:t>learners</w:t>
            </w:r>
            <w:r w:rsidRPr="006545E4">
              <w:rPr>
                <w:rFonts w:ascii="Arial" w:hAnsi="Arial" w:cs="Arial"/>
                <w:color w:val="000000" w:themeColor="text1"/>
                <w:sz w:val="20"/>
                <w:szCs w:val="20"/>
                <w:lang w:val="en-US"/>
              </w:rPr>
              <w:t xml:space="preserve"> capture the aim, sample, method, data collection tools, results and conclusions and evaluate.</w:t>
            </w:r>
            <w:r w:rsidR="00E80D94">
              <w:rPr>
                <w:rFonts w:ascii="Arial" w:hAnsi="Arial" w:cs="Arial"/>
                <w:color w:val="000000" w:themeColor="text1"/>
                <w:sz w:val="20"/>
                <w:szCs w:val="20"/>
                <w:lang w:val="en-US"/>
              </w:rPr>
              <w:t xml:space="preserve"> An online summary can be accessed at: </w:t>
            </w:r>
            <w:hyperlink r:id="rId469" w:history="1">
              <w:r w:rsidR="00E80D94" w:rsidRPr="00D82C30">
                <w:rPr>
                  <w:rStyle w:val="Hyperlink"/>
                  <w:rFonts w:ascii="Arial" w:hAnsi="Arial" w:cs="Arial"/>
                  <w:color w:val="4B4B4B"/>
                  <w:sz w:val="20"/>
                  <w:szCs w:val="20"/>
                  <w:lang w:val="en-US"/>
                </w:rPr>
                <w:t>http://psychyogi.org/janis-i-and-feshbach-s-1953-fear-arousal/</w:t>
              </w:r>
            </w:hyperlink>
          </w:p>
          <w:p w14:paraId="1CD0D019" w14:textId="229654B1" w:rsidR="00E03A84" w:rsidRDefault="00BD12CC" w:rsidP="00D82C30">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 xml:space="preserve">earners think about </w:t>
            </w:r>
            <w:r w:rsidR="00E03A84" w:rsidRPr="006545E4">
              <w:rPr>
                <w:rFonts w:ascii="Arial" w:hAnsi="Arial" w:cs="Arial"/>
                <w:color w:val="000000"/>
                <w:sz w:val="20"/>
                <w:szCs w:val="20"/>
                <w:lang w:val="en-US"/>
              </w:rPr>
              <w:t>providing information so that people know how to improve their health and why/why not that might be an effective health promotion strategy. Ask them to consider the Health Belief Model as they consider their responses.</w:t>
            </w:r>
            <w:r w:rsidR="00F07B2E" w:rsidRPr="006545E4">
              <w:rPr>
                <w:rFonts w:ascii="Arial" w:hAnsi="Arial" w:cs="Arial"/>
                <w:color w:val="000000"/>
                <w:sz w:val="20"/>
                <w:szCs w:val="20"/>
                <w:lang w:val="en-US"/>
              </w:rPr>
              <w:t xml:space="preserve"> </w:t>
            </w:r>
            <w:r w:rsidR="00E03A84" w:rsidRPr="006545E4">
              <w:rPr>
                <w:rFonts w:ascii="Arial" w:hAnsi="Arial" w:cs="Arial"/>
                <w:color w:val="000000"/>
                <w:sz w:val="20"/>
                <w:szCs w:val="20"/>
                <w:lang w:val="en-US"/>
              </w:rPr>
              <w:t>Share some research in this are</w:t>
            </w:r>
            <w:r w:rsidR="00F07B2E" w:rsidRPr="006545E4">
              <w:rPr>
                <w:rFonts w:ascii="Arial" w:hAnsi="Arial" w:cs="Arial"/>
                <w:color w:val="000000"/>
                <w:sz w:val="20"/>
                <w:szCs w:val="20"/>
                <w:lang w:val="en-US"/>
              </w:rPr>
              <w:t>a</w:t>
            </w:r>
            <w:r w:rsidR="00E03A84" w:rsidRPr="006545E4">
              <w:rPr>
                <w:rFonts w:ascii="Arial" w:hAnsi="Arial" w:cs="Arial"/>
                <w:color w:val="000000"/>
                <w:sz w:val="20"/>
                <w:szCs w:val="20"/>
                <w:lang w:val="en-US"/>
              </w:rPr>
              <w:t>, for example, Lewin et al (1992) at</w:t>
            </w:r>
            <w:r w:rsidR="00930526">
              <w:rPr>
                <w:rFonts w:ascii="Arial" w:hAnsi="Arial" w:cs="Arial"/>
                <w:color w:val="000000"/>
                <w:sz w:val="20"/>
                <w:szCs w:val="20"/>
                <w:lang w:val="en-US"/>
              </w:rPr>
              <w:t>:</w:t>
            </w:r>
            <w:r w:rsidR="00E03A84" w:rsidRPr="006545E4">
              <w:rPr>
                <w:rFonts w:ascii="Arial" w:hAnsi="Arial" w:cs="Arial"/>
                <w:color w:val="000000"/>
                <w:sz w:val="20"/>
                <w:szCs w:val="20"/>
                <w:lang w:val="en-US"/>
              </w:rPr>
              <w:t xml:space="preserve"> </w:t>
            </w:r>
            <w:hyperlink r:id="rId470" w:history="1">
              <w:r w:rsidR="00E03A84" w:rsidRPr="00D82C30">
                <w:rPr>
                  <w:rFonts w:ascii="Arial" w:hAnsi="Arial" w:cs="Arial"/>
                  <w:color w:val="4B4B4B"/>
                  <w:sz w:val="20"/>
                  <w:szCs w:val="20"/>
                  <w:u w:val="single"/>
                  <w:lang w:val="en-US"/>
                </w:rPr>
                <w:t>https://pubmed.ncbi.nlm.nih.gov/1349062/</w:t>
              </w:r>
            </w:hyperlink>
            <w:r w:rsidR="00E03A84" w:rsidRPr="00D82C30">
              <w:rPr>
                <w:rFonts w:ascii="Arial" w:hAnsi="Arial" w:cs="Arial"/>
                <w:color w:val="4B4B4B"/>
                <w:sz w:val="20"/>
                <w:szCs w:val="20"/>
                <w:lang w:val="en-US"/>
              </w:rPr>
              <w:t xml:space="preserve"> </w:t>
            </w:r>
            <w:r w:rsidR="00E03A84" w:rsidRPr="006545E4">
              <w:rPr>
                <w:rFonts w:ascii="Arial" w:hAnsi="Arial" w:cs="Arial"/>
                <w:color w:val="000000" w:themeColor="text1"/>
                <w:sz w:val="20"/>
                <w:szCs w:val="20"/>
                <w:lang w:val="en-US"/>
              </w:rPr>
              <w:t>and learners capture the aim, sample, method, data collection tools, results and conclusions and evaluate.</w:t>
            </w:r>
          </w:p>
          <w:p w14:paraId="11CC0555" w14:textId="2488DFAC" w:rsidR="00E03A84" w:rsidRPr="006545E4" w:rsidRDefault="00BD12CC" w:rsidP="00D82C30">
            <w:pPr>
              <w:spacing w:before="120" w:after="120"/>
              <w:rPr>
                <w:rFonts w:ascii="Arial" w:hAnsi="Arial" w:cs="Arial"/>
                <w:sz w:val="20"/>
                <w:szCs w:val="20"/>
              </w:rPr>
            </w:pPr>
            <w:r>
              <w:rPr>
                <w:rFonts w:ascii="Arial" w:hAnsi="Arial" w:cs="Arial"/>
                <w:sz w:val="20"/>
                <w:szCs w:val="20"/>
                <w:lang w:val="en-US"/>
              </w:rPr>
              <w:t>L</w:t>
            </w:r>
            <w:r w:rsidR="00E03A84" w:rsidRPr="006545E4">
              <w:rPr>
                <w:rFonts w:ascii="Arial" w:hAnsi="Arial" w:cs="Arial"/>
                <w:sz w:val="20"/>
                <w:szCs w:val="20"/>
                <w:lang w:val="en-US"/>
              </w:rPr>
              <w:t xml:space="preserve">earners consider the following issues and, following a class discussion, add their ideas to their respective evaluation sections. </w:t>
            </w:r>
            <w:r w:rsidR="00E03A84" w:rsidRPr="006545E4">
              <w:rPr>
                <w:rFonts w:ascii="Arial" w:hAnsi="Arial" w:cs="Arial"/>
                <w:sz w:val="20"/>
                <w:szCs w:val="20"/>
              </w:rPr>
              <w:t>Relevant issues and debates and methodology for this topic include: individual and situational explanations, cultural differences, longitudinal studies, objective and subjective data, ethics.</w:t>
            </w:r>
          </w:p>
          <w:p w14:paraId="5CA2AE72" w14:textId="77777777" w:rsidR="00E03A84" w:rsidRDefault="00E03A84" w:rsidP="00D82C30">
            <w:pPr>
              <w:spacing w:before="120" w:after="120"/>
              <w:rPr>
                <w:rFonts w:ascii="Arial" w:hAnsi="Arial" w:cs="Arial"/>
                <w:b/>
                <w:color w:val="000000" w:themeColor="text1"/>
                <w:sz w:val="20"/>
                <w:szCs w:val="20"/>
              </w:rPr>
            </w:pPr>
            <w:r w:rsidRPr="006545E4">
              <w:rPr>
                <w:rFonts w:ascii="Arial" w:hAnsi="Arial" w:cs="Arial"/>
                <w:color w:val="000000" w:themeColor="text1"/>
                <w:sz w:val="20"/>
                <w:szCs w:val="20"/>
              </w:rPr>
              <w:t>L</w:t>
            </w:r>
            <w:r w:rsidRPr="006545E4">
              <w:rPr>
                <w:rFonts w:ascii="Arial" w:hAnsi="Arial" w:cs="Arial"/>
                <w:color w:val="000000" w:themeColor="text1"/>
                <w:sz w:val="20"/>
                <w:szCs w:val="20"/>
                <w:shd w:val="clear" w:color="auto" w:fill="FCFCFC"/>
              </w:rPr>
              <w:t>earners</w:t>
            </w:r>
            <w:r w:rsidRPr="006545E4">
              <w:rPr>
                <w:rFonts w:ascii="Arial" w:hAnsi="Arial" w:cs="Arial"/>
                <w:color w:val="000000" w:themeColor="text1"/>
                <w:sz w:val="20"/>
                <w:szCs w:val="20"/>
              </w:rPr>
              <w:t xml:space="preserve"> can create/respond to a sample Paper 3 or </w:t>
            </w:r>
            <w:r w:rsidR="0062466C">
              <w:rPr>
                <w:rFonts w:ascii="Arial" w:hAnsi="Arial" w:cs="Arial"/>
                <w:color w:val="000000" w:themeColor="text1"/>
                <w:sz w:val="20"/>
                <w:szCs w:val="20"/>
              </w:rPr>
              <w:t xml:space="preserve">Paper </w:t>
            </w:r>
            <w:r w:rsidRPr="006545E4">
              <w:rPr>
                <w:rFonts w:ascii="Arial" w:hAnsi="Arial" w:cs="Arial"/>
                <w:color w:val="000000" w:themeColor="text1"/>
                <w:sz w:val="20"/>
                <w:szCs w:val="20"/>
              </w:rPr>
              <w:t>4 question using the Lewin study (1992) about providing information packages concerning coronary heart disease.</w:t>
            </w:r>
            <w:r w:rsidR="00BD12CC" w:rsidRPr="006545E4">
              <w:rPr>
                <w:rFonts w:ascii="Arial" w:hAnsi="Arial" w:cs="Arial"/>
                <w:b/>
                <w:color w:val="000000" w:themeColor="text1"/>
                <w:sz w:val="20"/>
                <w:szCs w:val="20"/>
              </w:rPr>
              <w:t xml:space="preserve"> (F)</w:t>
            </w:r>
          </w:p>
          <w:p w14:paraId="5AF554D6" w14:textId="0FE2498C" w:rsidR="00CF18B2" w:rsidRPr="006545E4" w:rsidRDefault="005F605A" w:rsidP="00D82C30">
            <w:pPr>
              <w:spacing w:before="120"/>
              <w:rPr>
                <w:rFonts w:ascii="Arial" w:hAnsi="Arial" w:cs="Arial"/>
                <w:color w:val="000000" w:themeColor="text1"/>
                <w:sz w:val="20"/>
                <w:szCs w:val="20"/>
              </w:rPr>
            </w:pPr>
            <w:r>
              <w:rPr>
                <w:rFonts w:ascii="Arial" w:hAnsi="Arial" w:cs="Arial"/>
                <w:b/>
                <w:bCs/>
                <w:color w:val="202124"/>
                <w:sz w:val="20"/>
                <w:szCs w:val="20"/>
                <w:shd w:val="clear" w:color="auto" w:fill="FFFFFF"/>
                <w:lang w:val="en-US"/>
              </w:rPr>
              <w:t>SDG 3</w:t>
            </w:r>
          </w:p>
        </w:tc>
      </w:tr>
      <w:tr w:rsidR="00E03A84" w:rsidRPr="00E03A84" w14:paraId="62F9F2B1"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4C3A824A" w14:textId="23B43E5E" w:rsidR="00E03A84" w:rsidRPr="0044629D" w:rsidRDefault="00E03A84" w:rsidP="00B87D8D">
            <w:pPr>
              <w:spacing w:after="120"/>
              <w:rPr>
                <w:rFonts w:ascii="Arial" w:hAnsi="Arial" w:cs="Arial"/>
                <w:color w:val="000000" w:themeColor="text1"/>
                <w:sz w:val="20"/>
                <w:szCs w:val="20"/>
              </w:rPr>
            </w:pPr>
            <w:r w:rsidRPr="0044629D">
              <w:rPr>
                <w:rFonts w:ascii="Arial" w:hAnsi="Arial" w:cs="Arial"/>
                <w:color w:val="000000" w:themeColor="text1"/>
                <w:sz w:val="20"/>
                <w:szCs w:val="20"/>
              </w:rPr>
              <w:lastRenderedPageBreak/>
              <w:t>3.5 Health promotion</w:t>
            </w:r>
          </w:p>
          <w:p w14:paraId="0FBBEB63" w14:textId="54C962CE" w:rsidR="00BD12CC" w:rsidRPr="00D82C30" w:rsidRDefault="00E03A84" w:rsidP="00B87D8D">
            <w:pPr>
              <w:spacing w:before="120" w:after="120"/>
              <w:rPr>
                <w:rFonts w:ascii="Arial" w:hAnsi="Arial" w:cs="Arial"/>
                <w:b/>
                <w:bCs/>
                <w:sz w:val="20"/>
                <w:szCs w:val="20"/>
                <w:lang w:val="en-US"/>
              </w:rPr>
            </w:pPr>
            <w:r w:rsidRPr="00E03A84">
              <w:rPr>
                <w:rFonts w:ascii="Arial" w:hAnsi="Arial" w:cs="Arial"/>
                <w:iCs/>
                <w:color w:val="000000" w:themeColor="text1"/>
                <w:sz w:val="20"/>
                <w:szCs w:val="20"/>
                <w:lang w:val="en-US"/>
              </w:rPr>
              <w:t>3.5.2 Health promotion in schools and worksites</w:t>
            </w:r>
          </w:p>
          <w:p w14:paraId="2EBC815A" w14:textId="3741E4EB" w:rsidR="00BD12CC" w:rsidRPr="00E03A84" w:rsidRDefault="00BD12CC" w:rsidP="00B87D8D">
            <w:pPr>
              <w:spacing w:before="120" w:after="120"/>
              <w:rPr>
                <w:rFonts w:ascii="Arial" w:hAnsi="Arial" w:cs="Arial"/>
                <w:b/>
                <w:bCs/>
                <w:color w:val="F00048"/>
                <w:sz w:val="20"/>
                <w:szCs w:val="20"/>
                <w:lang w:val="en-US"/>
              </w:rPr>
            </w:pPr>
            <w:r w:rsidRPr="00E03A84">
              <w:rPr>
                <w:rFonts w:ascii="Arial" w:hAnsi="Arial" w:cs="Arial"/>
                <w:b/>
                <w:bCs/>
                <w:color w:val="F00048"/>
                <w:sz w:val="20"/>
                <w:szCs w:val="20"/>
                <w:lang w:val="en-US"/>
              </w:rPr>
              <w:t>KC2</w:t>
            </w:r>
          </w:p>
          <w:p w14:paraId="10BB22FA" w14:textId="77777777" w:rsidR="00BD12CC" w:rsidRPr="00E03A84" w:rsidRDefault="00BD12CC" w:rsidP="00B87D8D">
            <w:pPr>
              <w:spacing w:before="120" w:after="120"/>
              <w:rPr>
                <w:rFonts w:ascii="Arial" w:hAnsi="Arial" w:cs="Arial"/>
                <w:b/>
                <w:bCs/>
                <w:color w:val="F00048"/>
                <w:sz w:val="20"/>
                <w:szCs w:val="20"/>
                <w:lang w:val="en-US"/>
              </w:rPr>
            </w:pPr>
            <w:r w:rsidRPr="00E03A84">
              <w:rPr>
                <w:rFonts w:ascii="Arial" w:hAnsi="Arial" w:cs="Arial"/>
                <w:b/>
                <w:bCs/>
                <w:color w:val="F00048"/>
                <w:sz w:val="20"/>
                <w:szCs w:val="20"/>
                <w:lang w:val="en-US"/>
              </w:rPr>
              <w:t>KC3</w:t>
            </w:r>
          </w:p>
          <w:p w14:paraId="7BA53EE0" w14:textId="6DB301D8" w:rsidR="00E03A84" w:rsidRPr="00D82C30" w:rsidRDefault="00BD12CC" w:rsidP="00B87D8D">
            <w:pPr>
              <w:spacing w:before="120" w:after="120"/>
              <w:rPr>
                <w:rFonts w:ascii="Arial" w:hAnsi="Arial" w:cs="Arial"/>
                <w:b/>
                <w:bCs/>
                <w:color w:val="F00048"/>
                <w:sz w:val="20"/>
                <w:szCs w:val="20"/>
                <w:lang w:val="en-US"/>
              </w:rPr>
            </w:pPr>
            <w:r w:rsidRPr="00E03A84">
              <w:rPr>
                <w:rFonts w:ascii="Arial" w:hAnsi="Arial" w:cs="Arial"/>
                <w:b/>
                <w:bCs/>
                <w:color w:val="F00048"/>
                <w:sz w:val="20"/>
                <w:szCs w:val="20"/>
                <w:lang w:val="en-US"/>
              </w:rPr>
              <w:t>KC5</w:t>
            </w:r>
          </w:p>
        </w:tc>
        <w:tc>
          <w:tcPr>
            <w:tcW w:w="2268" w:type="dxa"/>
            <w:tcBorders>
              <w:top w:val="single" w:sz="4" w:space="0" w:color="E21951"/>
              <w:left w:val="single" w:sz="4" w:space="0" w:color="E21951"/>
              <w:bottom w:val="single" w:sz="4" w:space="0" w:color="E21951"/>
              <w:right w:val="single" w:sz="4" w:space="0" w:color="E21951"/>
            </w:tcBorders>
          </w:tcPr>
          <w:p w14:paraId="0D6A0A18" w14:textId="075AA44C" w:rsidR="00E03A84" w:rsidRPr="00E03A84" w:rsidRDefault="00E03A84" w:rsidP="00E03A84">
            <w:pPr>
              <w:rPr>
                <w:rFonts w:ascii="Arial" w:hAnsi="Arial" w:cs="Arial"/>
                <w:color w:val="000000" w:themeColor="text1"/>
                <w:sz w:val="20"/>
                <w:szCs w:val="20"/>
              </w:rPr>
            </w:pPr>
            <w:r w:rsidRPr="00E03A84">
              <w:rPr>
                <w:rFonts w:ascii="Arial" w:hAnsi="Arial" w:cs="Arial"/>
                <w:color w:val="000000" w:themeColor="text1"/>
                <w:sz w:val="20"/>
                <w:szCs w:val="20"/>
              </w:rPr>
              <w:t>Learners can describe various health promotion schemes in schools and worksites and can describe, explain and evaluate the research conducted in this area.</w:t>
            </w:r>
          </w:p>
        </w:tc>
        <w:tc>
          <w:tcPr>
            <w:tcW w:w="10200" w:type="dxa"/>
            <w:tcBorders>
              <w:top w:val="single" w:sz="4" w:space="0" w:color="E21951"/>
              <w:left w:val="single" w:sz="4" w:space="0" w:color="E21951"/>
              <w:bottom w:val="single" w:sz="4" w:space="0" w:color="E21951"/>
              <w:right w:val="single" w:sz="4" w:space="0" w:color="E21951"/>
            </w:tcBorders>
          </w:tcPr>
          <w:p w14:paraId="693F3D90" w14:textId="3B5DAF95" w:rsidR="00DD14E9" w:rsidRDefault="00BE18E8" w:rsidP="00D82C30">
            <w:pPr>
              <w:autoSpaceDE w:val="0"/>
              <w:autoSpaceDN w:val="0"/>
              <w:adjustRightInd w:val="0"/>
              <w:spacing w:after="120"/>
              <w:rPr>
                <w:rFonts w:ascii="Arial" w:hAnsi="Arial" w:cs="Arial"/>
                <w:color w:val="000000" w:themeColor="text1"/>
                <w:sz w:val="20"/>
                <w:szCs w:val="20"/>
                <w:lang w:val="en-US"/>
              </w:rPr>
            </w:pPr>
            <w:r>
              <w:rPr>
                <w:rFonts w:ascii="Arial" w:hAnsi="Arial" w:cs="Arial"/>
                <w:color w:val="000000" w:themeColor="text1"/>
                <w:sz w:val="20"/>
                <w:szCs w:val="20"/>
                <w:lang w:val="en-US"/>
              </w:rPr>
              <w:t xml:space="preserve">Learners brainstorm all the </w:t>
            </w:r>
            <w:r w:rsidR="00DD14E9">
              <w:rPr>
                <w:rFonts w:ascii="Arial" w:hAnsi="Arial" w:cs="Arial"/>
                <w:color w:val="000000" w:themeColor="text1"/>
                <w:sz w:val="20"/>
                <w:szCs w:val="20"/>
                <w:lang w:val="en-US"/>
              </w:rPr>
              <w:t>benefits of promoting health and then any challenges that could be experienced. Ask them to reflect on the Health Belief Model.</w:t>
            </w:r>
          </w:p>
          <w:p w14:paraId="3811F1CB" w14:textId="7C3BC604" w:rsidR="00E03A84" w:rsidRPr="006545E4" w:rsidRDefault="00DD14E9" w:rsidP="00D82C30">
            <w:pPr>
              <w:autoSpaceDE w:val="0"/>
              <w:autoSpaceDN w:val="0"/>
              <w:adjustRightInd w:val="0"/>
              <w:spacing w:before="120" w:after="120"/>
              <w:rPr>
                <w:rFonts w:ascii="Arial" w:hAnsi="Arial" w:cs="Arial"/>
                <w:color w:val="000000" w:themeColor="text1"/>
                <w:sz w:val="20"/>
                <w:szCs w:val="20"/>
                <w:u w:val="single"/>
                <w:lang w:val="en-US"/>
              </w:rPr>
            </w:pPr>
            <w:r>
              <w:rPr>
                <w:rFonts w:ascii="Arial" w:hAnsi="Arial" w:cs="Arial"/>
                <w:color w:val="000000" w:themeColor="text1"/>
                <w:sz w:val="20"/>
                <w:szCs w:val="20"/>
                <w:lang w:val="en-US"/>
              </w:rPr>
              <w:t xml:space="preserve">Consider how they might encourage healthy eating amongst primary school aged children and share ideas. </w:t>
            </w:r>
            <w:r w:rsidR="00E03A84" w:rsidRPr="006545E4">
              <w:rPr>
                <w:rFonts w:ascii="Arial" w:hAnsi="Arial" w:cs="Arial"/>
                <w:color w:val="000000" w:themeColor="text1"/>
                <w:sz w:val="20"/>
                <w:szCs w:val="20"/>
                <w:lang w:val="en-US"/>
              </w:rPr>
              <w:t>S</w:t>
            </w:r>
            <w:r>
              <w:rPr>
                <w:rFonts w:ascii="Arial" w:hAnsi="Arial" w:cs="Arial"/>
                <w:color w:val="000000" w:themeColor="text1"/>
                <w:sz w:val="20"/>
                <w:szCs w:val="20"/>
                <w:lang w:val="en-US"/>
              </w:rPr>
              <w:t xml:space="preserve">hare </w:t>
            </w:r>
            <w:r w:rsidR="00E03A84" w:rsidRPr="006545E4">
              <w:rPr>
                <w:rFonts w:ascii="Arial" w:hAnsi="Arial" w:cs="Arial"/>
                <w:color w:val="000000" w:themeColor="text1"/>
                <w:sz w:val="20"/>
                <w:szCs w:val="20"/>
                <w:lang w:val="en-US"/>
              </w:rPr>
              <w:t xml:space="preserve">the homepage of </w:t>
            </w:r>
            <w:r w:rsidR="00E03A84" w:rsidRPr="006545E4">
              <w:rPr>
                <w:rFonts w:ascii="Arial" w:hAnsi="Arial" w:cs="Arial"/>
                <w:color w:val="000000"/>
                <w:sz w:val="20"/>
                <w:szCs w:val="20"/>
                <w:lang w:val="en-US"/>
              </w:rPr>
              <w:t xml:space="preserve">Food Dudes </w:t>
            </w:r>
            <w:r w:rsidR="00E03A84" w:rsidRPr="006545E4">
              <w:rPr>
                <w:rFonts w:ascii="Arial" w:hAnsi="Arial" w:cs="Arial"/>
                <w:color w:val="000000" w:themeColor="text1"/>
                <w:sz w:val="20"/>
                <w:szCs w:val="20"/>
                <w:lang w:val="en-US"/>
              </w:rPr>
              <w:t>at</w:t>
            </w:r>
            <w:r w:rsidR="00930526">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w:t>
            </w:r>
            <w:hyperlink r:id="rId471" w:history="1">
              <w:r w:rsidR="00D82C30" w:rsidRPr="00D82C30">
                <w:rPr>
                  <w:rStyle w:val="Hyperlink"/>
                  <w:rFonts w:ascii="Arial" w:hAnsi="Arial" w:cs="Arial"/>
                  <w:color w:val="4B4B4B"/>
                  <w:sz w:val="20"/>
                  <w:szCs w:val="20"/>
                  <w:lang w:val="en-US"/>
                </w:rPr>
                <w:t>www.fooddudes.ie/about-food-dudes/</w:t>
              </w:r>
            </w:hyperlink>
            <w:r w:rsidR="00E03A84" w:rsidRPr="006545E4">
              <w:rPr>
                <w:rFonts w:ascii="Arial" w:hAnsi="Arial" w:cs="Arial"/>
                <w:color w:val="000000" w:themeColor="text1"/>
                <w:sz w:val="20"/>
                <w:szCs w:val="20"/>
                <w:lang w:val="en-US"/>
              </w:rPr>
              <w:t xml:space="preserve"> and allow learners to navigate around the site.</w:t>
            </w:r>
            <w:r w:rsidR="00BD12CC" w:rsidRPr="006545E4">
              <w:rPr>
                <w:rFonts w:ascii="Arial" w:hAnsi="Arial" w:cs="Arial"/>
                <w:b/>
                <w:bCs/>
                <w:color w:val="000000" w:themeColor="text1"/>
                <w:sz w:val="20"/>
                <w:szCs w:val="20"/>
                <w:lang w:val="en-US"/>
              </w:rPr>
              <w:t xml:space="preserve"> (I)</w:t>
            </w:r>
          </w:p>
          <w:p w14:paraId="774556E1" w14:textId="1C287EBE" w:rsidR="00E03A84" w:rsidRPr="006545E4" w:rsidRDefault="00E03A84" w:rsidP="00D82C30">
            <w:pPr>
              <w:spacing w:before="120" w:after="120"/>
              <w:rPr>
                <w:rFonts w:ascii="Arial" w:hAnsi="Arial" w:cs="Arial"/>
                <w:color w:val="000000" w:themeColor="text1"/>
                <w:sz w:val="20"/>
                <w:szCs w:val="20"/>
                <w:lang w:val="en-US"/>
              </w:rPr>
            </w:pPr>
            <w:r w:rsidRPr="006545E4">
              <w:rPr>
                <w:rFonts w:ascii="Arial" w:hAnsi="Arial" w:cs="Arial"/>
                <w:color w:val="000000" w:themeColor="text1"/>
                <w:sz w:val="20"/>
                <w:szCs w:val="20"/>
              </w:rPr>
              <w:t>Hand out the original study by</w:t>
            </w:r>
            <w:r w:rsidRPr="006545E4">
              <w:rPr>
                <w:rFonts w:ascii="Arial" w:hAnsi="Arial" w:cs="Arial"/>
                <w:color w:val="000000" w:themeColor="text1"/>
                <w:sz w:val="20"/>
                <w:szCs w:val="20"/>
                <w:lang w:val="en-US"/>
              </w:rPr>
              <w:t xml:space="preserve"> Tapper et al (2003) at</w:t>
            </w:r>
            <w:r w:rsidR="009305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72" w:history="1">
              <w:r w:rsidR="00B221AA" w:rsidRPr="00D82C30">
                <w:rPr>
                  <w:rFonts w:ascii="Arial" w:hAnsi="Arial" w:cs="Arial"/>
                  <w:color w:val="4B4B4B"/>
                  <w:sz w:val="20"/>
                  <w:szCs w:val="20"/>
                  <w:u w:val="single"/>
                  <w:lang w:val="en-US"/>
                </w:rPr>
                <w:t>www.</w:t>
              </w:r>
              <w:r w:rsidRPr="00D82C30">
                <w:rPr>
                  <w:rFonts w:ascii="Arial" w:hAnsi="Arial" w:cs="Arial"/>
                  <w:color w:val="4B4B4B"/>
                  <w:sz w:val="20"/>
                  <w:szCs w:val="20"/>
                  <w:u w:val="single"/>
                  <w:lang w:val="en-US"/>
                </w:rPr>
                <w:t>researchgate.net/publication/282300112_The_food_dudes_to_the_rescue</w:t>
              </w:r>
            </w:hyperlink>
            <w:r w:rsidRPr="006545E4">
              <w:rPr>
                <w:rFonts w:ascii="Arial" w:hAnsi="Arial" w:cs="Arial"/>
                <w:color w:val="000000" w:themeColor="text1"/>
                <w:sz w:val="20"/>
                <w:szCs w:val="20"/>
                <w:lang w:val="en-US"/>
              </w:rPr>
              <w:t xml:space="preserve"> </w:t>
            </w:r>
            <w:r w:rsidR="00BE18E8">
              <w:rPr>
                <w:rFonts w:ascii="Arial" w:hAnsi="Arial" w:cs="Arial"/>
                <w:color w:val="000000" w:themeColor="text1"/>
                <w:sz w:val="20"/>
                <w:szCs w:val="20"/>
                <w:lang w:val="en-US"/>
              </w:rPr>
              <w:t xml:space="preserve">or </w:t>
            </w:r>
            <w:hyperlink r:id="rId473" w:history="1">
              <w:r w:rsidR="00BE18E8" w:rsidRPr="00D82C30">
                <w:rPr>
                  <w:rStyle w:val="Hyperlink"/>
                  <w:rFonts w:ascii="Arial" w:hAnsi="Arial" w:cs="Arial"/>
                  <w:color w:val="4B4B4B"/>
                  <w:sz w:val="20"/>
                  <w:szCs w:val="20"/>
                  <w:lang w:val="en-US"/>
                </w:rPr>
                <w:t>https://drive.google.com/file/d/1pGS06eTG_N3KnAfbv66Lj8P8HMp4pmGe/view?usp=sharing</w:t>
              </w:r>
            </w:hyperlink>
            <w:r w:rsidR="00BE18E8">
              <w:rPr>
                <w:rFonts w:ascii="Arial" w:hAnsi="Arial" w:cs="Arial"/>
                <w:color w:val="000000" w:themeColor="text1"/>
                <w:sz w:val="20"/>
                <w:szCs w:val="20"/>
                <w:lang w:val="en-US"/>
              </w:rPr>
              <w:t xml:space="preserve"> </w:t>
            </w:r>
            <w:r w:rsidRPr="006545E4">
              <w:rPr>
                <w:rFonts w:ascii="Arial" w:hAnsi="Arial" w:cs="Arial"/>
                <w:color w:val="000000" w:themeColor="text1"/>
                <w:sz w:val="20"/>
                <w:szCs w:val="20"/>
              </w:rPr>
              <w:t xml:space="preserve">and </w:t>
            </w:r>
            <w:r w:rsidRPr="006545E4">
              <w:rPr>
                <w:rFonts w:ascii="Arial" w:hAnsi="Arial" w:cs="Arial"/>
                <w:color w:val="000000" w:themeColor="text1"/>
                <w:sz w:val="20"/>
                <w:szCs w:val="20"/>
                <w:shd w:val="clear" w:color="auto" w:fill="FCFCFC"/>
              </w:rPr>
              <w:t>learners</w:t>
            </w:r>
            <w:r w:rsidRPr="006545E4">
              <w:rPr>
                <w:rFonts w:ascii="Arial" w:hAnsi="Arial" w:cs="Arial"/>
                <w:color w:val="000000" w:themeColor="text1"/>
                <w:sz w:val="20"/>
                <w:szCs w:val="20"/>
              </w:rPr>
              <w:t xml:space="preserve"> skim through the document highlighting the aim, the method, the sample and the main results</w:t>
            </w:r>
            <w:r w:rsidR="00BE18E8">
              <w:rPr>
                <w:rFonts w:ascii="Arial" w:hAnsi="Arial" w:cs="Arial"/>
                <w:color w:val="000000" w:themeColor="text1"/>
                <w:sz w:val="20"/>
                <w:szCs w:val="20"/>
                <w:lang w:val="en-US"/>
              </w:rPr>
              <w:t>.</w:t>
            </w:r>
          </w:p>
          <w:p w14:paraId="3A22FC4F" w14:textId="5892F917" w:rsidR="00E03A84" w:rsidRDefault="00D82C30" w:rsidP="00D82C30">
            <w:pPr>
              <w:spacing w:before="120" w:after="120"/>
              <w:rPr>
                <w:rFonts w:ascii="Arial" w:hAnsi="Arial" w:cs="Arial"/>
                <w:color w:val="000000" w:themeColor="text1"/>
                <w:sz w:val="20"/>
                <w:szCs w:val="20"/>
              </w:rPr>
            </w:pPr>
            <w:r>
              <w:rPr>
                <w:rFonts w:ascii="Arial" w:hAnsi="Arial" w:cs="Arial"/>
                <w:color w:val="000000" w:themeColor="text1"/>
                <w:sz w:val="20"/>
                <w:szCs w:val="20"/>
                <w:lang w:val="en-US"/>
              </w:rPr>
              <w:t>L</w:t>
            </w:r>
            <w:r w:rsidR="00DD14E9">
              <w:rPr>
                <w:rFonts w:ascii="Arial" w:hAnsi="Arial" w:cs="Arial"/>
                <w:color w:val="000000" w:themeColor="text1"/>
                <w:sz w:val="20"/>
                <w:szCs w:val="20"/>
                <w:lang w:val="en-US"/>
              </w:rPr>
              <w:t xml:space="preserve">earners consider how they might promote safety measures in dangerous environments and share ideas again. </w:t>
            </w:r>
            <w:r w:rsidR="00E03A84" w:rsidRPr="006545E4">
              <w:rPr>
                <w:rFonts w:ascii="Arial" w:hAnsi="Arial" w:cs="Arial"/>
                <w:color w:val="000000" w:themeColor="text1"/>
                <w:sz w:val="20"/>
                <w:szCs w:val="20"/>
              </w:rPr>
              <w:t xml:space="preserve">Share the </w:t>
            </w:r>
            <w:r w:rsidR="00E03A84" w:rsidRPr="006545E4">
              <w:rPr>
                <w:rFonts w:ascii="Arial" w:hAnsi="Arial" w:cs="Arial"/>
                <w:color w:val="000000" w:themeColor="text1"/>
                <w:sz w:val="20"/>
                <w:szCs w:val="20"/>
                <w:lang w:val="en-US"/>
              </w:rPr>
              <w:t>abstract and access to the full research</w:t>
            </w:r>
            <w:r w:rsidR="00E03A84" w:rsidRPr="006545E4">
              <w:rPr>
                <w:rFonts w:ascii="Arial" w:hAnsi="Arial" w:cs="Arial"/>
                <w:color w:val="000000" w:themeColor="text1"/>
                <w:sz w:val="20"/>
                <w:szCs w:val="20"/>
              </w:rPr>
              <w:t xml:space="preserve"> of the longitudinal study conducted by</w:t>
            </w:r>
            <w:r w:rsidR="00E03A84" w:rsidRPr="006545E4">
              <w:rPr>
                <w:rFonts w:ascii="Arial" w:hAnsi="Arial" w:cs="Arial"/>
                <w:color w:val="000000" w:themeColor="text1"/>
                <w:sz w:val="20"/>
                <w:szCs w:val="20"/>
                <w:lang w:val="en-US"/>
              </w:rPr>
              <w:t xml:space="preserve"> Fox et al (1987) at</w:t>
            </w:r>
            <w:r w:rsidR="00930526">
              <w:rPr>
                <w:rFonts w:ascii="Arial" w:hAnsi="Arial" w:cs="Arial"/>
                <w:color w:val="000000" w:themeColor="text1"/>
                <w:sz w:val="20"/>
                <w:szCs w:val="20"/>
                <w:lang w:val="en-US"/>
              </w:rPr>
              <w:t>:</w:t>
            </w:r>
            <w:r w:rsidR="00E03A84" w:rsidRPr="006545E4">
              <w:rPr>
                <w:rFonts w:ascii="Arial" w:hAnsi="Arial" w:cs="Arial"/>
                <w:color w:val="000000" w:themeColor="text1"/>
                <w:sz w:val="20"/>
                <w:szCs w:val="20"/>
                <w:lang w:val="en-US"/>
              </w:rPr>
              <w:t xml:space="preserve"> </w:t>
            </w:r>
            <w:hyperlink r:id="rId474" w:history="1">
              <w:r w:rsidR="00B221AA" w:rsidRPr="00D82C30">
                <w:rPr>
                  <w:rFonts w:ascii="Arial" w:hAnsi="Arial" w:cs="Arial"/>
                  <w:color w:val="4B4B4B"/>
                  <w:sz w:val="20"/>
                  <w:szCs w:val="20"/>
                  <w:u w:val="single"/>
                  <w:lang w:val="en-US"/>
                </w:rPr>
                <w:t>www.</w:t>
              </w:r>
              <w:r w:rsidR="00E03A84" w:rsidRPr="00D82C30">
                <w:rPr>
                  <w:rFonts w:ascii="Arial" w:hAnsi="Arial" w:cs="Arial"/>
                  <w:color w:val="4B4B4B"/>
                  <w:sz w:val="20"/>
                  <w:szCs w:val="20"/>
                  <w:u w:val="single"/>
                  <w:lang w:val="en-US"/>
                </w:rPr>
                <w:t>ncbi.nlm.nih.gov/pmc/articles/PMC1286011/</w:t>
              </w:r>
            </w:hyperlink>
            <w:r w:rsidR="00E03A84" w:rsidRPr="006545E4">
              <w:rPr>
                <w:rFonts w:ascii="Arial" w:hAnsi="Arial" w:cs="Arial"/>
                <w:color w:val="000000" w:themeColor="text1"/>
                <w:sz w:val="20"/>
                <w:szCs w:val="20"/>
                <w:lang w:val="en-US"/>
              </w:rPr>
              <w:t xml:space="preserve"> </w:t>
            </w:r>
            <w:r w:rsidR="00BE18E8">
              <w:rPr>
                <w:rFonts w:ascii="Arial" w:hAnsi="Arial" w:cs="Arial"/>
                <w:color w:val="000000" w:themeColor="text1"/>
                <w:sz w:val="20"/>
                <w:szCs w:val="20"/>
                <w:lang w:val="en-US"/>
              </w:rPr>
              <w:t xml:space="preserve">or </w:t>
            </w:r>
            <w:hyperlink r:id="rId475" w:history="1">
              <w:r w:rsidR="00BE18E8" w:rsidRPr="00D82C30">
                <w:rPr>
                  <w:rStyle w:val="Hyperlink"/>
                  <w:rFonts w:ascii="Arial" w:hAnsi="Arial" w:cs="Arial"/>
                  <w:color w:val="4B4B4B"/>
                  <w:sz w:val="20"/>
                  <w:szCs w:val="20"/>
                  <w:lang w:val="en-US"/>
                </w:rPr>
                <w:t>https://drive.google.com/file/d/11GhMGf6Do2nr3V8oTNhsn2_oE-tinaiJ/view?usp=sharing</w:t>
              </w:r>
            </w:hyperlink>
            <w:r w:rsidR="00BE18E8">
              <w:rPr>
                <w:rFonts w:ascii="Arial" w:hAnsi="Arial" w:cs="Arial"/>
                <w:color w:val="000000" w:themeColor="text1"/>
                <w:sz w:val="20"/>
                <w:szCs w:val="20"/>
                <w:lang w:val="en-US"/>
              </w:rPr>
              <w:t xml:space="preserve"> </w:t>
            </w:r>
            <w:r w:rsidR="00E03A84" w:rsidRPr="006545E4">
              <w:rPr>
                <w:rFonts w:ascii="Arial" w:hAnsi="Arial" w:cs="Arial"/>
                <w:color w:val="000000" w:themeColor="text1"/>
                <w:sz w:val="20"/>
                <w:szCs w:val="20"/>
              </w:rPr>
              <w:t>in dangerous work environments</w:t>
            </w:r>
            <w:r w:rsidR="00E03A84" w:rsidRPr="006545E4">
              <w:rPr>
                <w:rFonts w:ascii="Arial" w:hAnsi="Arial" w:cs="Arial"/>
                <w:color w:val="000000" w:themeColor="text1"/>
                <w:sz w:val="20"/>
                <w:szCs w:val="20"/>
                <w:lang w:val="en-US"/>
              </w:rPr>
              <w:t xml:space="preserve"> </w:t>
            </w:r>
            <w:r w:rsidR="00E03A84" w:rsidRPr="006545E4">
              <w:rPr>
                <w:rFonts w:ascii="Arial" w:hAnsi="Arial" w:cs="Arial"/>
                <w:color w:val="000000" w:themeColor="text1"/>
                <w:sz w:val="20"/>
                <w:szCs w:val="20"/>
              </w:rPr>
              <w:t xml:space="preserve">and </w:t>
            </w:r>
            <w:r w:rsidR="00E03A84" w:rsidRPr="006545E4">
              <w:rPr>
                <w:rFonts w:ascii="Arial" w:hAnsi="Arial" w:cs="Arial"/>
                <w:color w:val="000000" w:themeColor="text1"/>
                <w:sz w:val="20"/>
                <w:szCs w:val="20"/>
                <w:shd w:val="clear" w:color="auto" w:fill="FCFCFC"/>
              </w:rPr>
              <w:t>learners</w:t>
            </w:r>
            <w:r w:rsidR="00E03A84" w:rsidRPr="006545E4">
              <w:rPr>
                <w:rFonts w:ascii="Arial" w:hAnsi="Arial" w:cs="Arial"/>
                <w:color w:val="000000" w:themeColor="text1"/>
                <w:sz w:val="20"/>
                <w:szCs w:val="20"/>
              </w:rPr>
              <w:t xml:space="preserve"> capture the aim, sample, method, data collection tools, results and conclusions and evaluate.</w:t>
            </w:r>
          </w:p>
          <w:p w14:paraId="6B36453A" w14:textId="32F20AC6" w:rsidR="00E03A84" w:rsidRPr="006545E4" w:rsidRDefault="00B72CB1" w:rsidP="00D82C30">
            <w:pPr>
              <w:spacing w:before="120" w:after="120"/>
              <w:rPr>
                <w:rFonts w:ascii="Arial" w:hAnsi="Arial" w:cs="Arial"/>
                <w:sz w:val="20"/>
                <w:szCs w:val="20"/>
              </w:rPr>
            </w:pPr>
            <w:r>
              <w:rPr>
                <w:rFonts w:ascii="Arial" w:hAnsi="Arial" w:cs="Arial"/>
                <w:sz w:val="20"/>
                <w:szCs w:val="20"/>
                <w:lang w:val="en-US"/>
              </w:rPr>
              <w:lastRenderedPageBreak/>
              <w:t>L</w:t>
            </w:r>
            <w:r w:rsidR="00E03A84" w:rsidRPr="006545E4">
              <w:rPr>
                <w:rFonts w:ascii="Arial" w:hAnsi="Arial" w:cs="Arial"/>
                <w:sz w:val="20"/>
                <w:szCs w:val="20"/>
                <w:lang w:val="en-US"/>
              </w:rPr>
              <w:t xml:space="preserve">earners consider the following issues and, following a class discussion, add their ideas to their respective evaluation sections. </w:t>
            </w:r>
            <w:r w:rsidR="00E03A84" w:rsidRPr="006545E4">
              <w:rPr>
                <w:rFonts w:ascii="Arial" w:hAnsi="Arial" w:cs="Arial"/>
                <w:sz w:val="20"/>
                <w:szCs w:val="20"/>
              </w:rPr>
              <w:t xml:space="preserve">Relevant issues and debates and methodology for this topic include use of children in research, experiments, longitudinal studies, quantitative and qualitative data, generalisations from findings. </w:t>
            </w:r>
          </w:p>
          <w:p w14:paraId="79F386E3" w14:textId="77777777" w:rsidR="00E03A84" w:rsidRDefault="00E03A84" w:rsidP="00D82C30">
            <w:pPr>
              <w:spacing w:before="120" w:after="120"/>
              <w:rPr>
                <w:rFonts w:ascii="Arial" w:hAnsi="Arial" w:cs="Arial"/>
                <w:b/>
                <w:color w:val="000000" w:themeColor="text1"/>
                <w:sz w:val="20"/>
                <w:szCs w:val="20"/>
              </w:rPr>
            </w:pPr>
            <w:r w:rsidRPr="006545E4">
              <w:rPr>
                <w:rFonts w:ascii="Arial" w:hAnsi="Arial" w:cs="Arial"/>
                <w:color w:val="000000" w:themeColor="text1"/>
                <w:sz w:val="20"/>
                <w:szCs w:val="20"/>
              </w:rPr>
              <w:t>L</w:t>
            </w:r>
            <w:r w:rsidRPr="006545E4">
              <w:rPr>
                <w:rFonts w:ascii="Arial" w:hAnsi="Arial" w:cs="Arial"/>
                <w:color w:val="000000" w:themeColor="text1"/>
                <w:sz w:val="20"/>
                <w:szCs w:val="20"/>
                <w:shd w:val="clear" w:color="auto" w:fill="FCFCFC"/>
              </w:rPr>
              <w:t>earners</w:t>
            </w:r>
            <w:r w:rsidRPr="006545E4">
              <w:rPr>
                <w:rFonts w:ascii="Arial" w:hAnsi="Arial" w:cs="Arial"/>
                <w:color w:val="000000" w:themeColor="text1"/>
                <w:sz w:val="20"/>
                <w:szCs w:val="20"/>
              </w:rPr>
              <w:t xml:space="preserve"> can create/respond to a sample Paper 3 or </w:t>
            </w:r>
            <w:r w:rsidR="0062466C">
              <w:rPr>
                <w:rFonts w:ascii="Arial" w:hAnsi="Arial" w:cs="Arial"/>
                <w:color w:val="000000" w:themeColor="text1"/>
                <w:sz w:val="20"/>
                <w:szCs w:val="20"/>
              </w:rPr>
              <w:t>Paper</w:t>
            </w:r>
            <w:r w:rsidRPr="006545E4">
              <w:rPr>
                <w:rFonts w:ascii="Arial" w:hAnsi="Arial" w:cs="Arial"/>
                <w:color w:val="000000" w:themeColor="text1"/>
                <w:sz w:val="20"/>
                <w:szCs w:val="20"/>
              </w:rPr>
              <w:t xml:space="preserve"> 4 question using both the studies about health promotion in schools and worksites.</w:t>
            </w:r>
            <w:r w:rsidR="00B72CB1" w:rsidRPr="006545E4">
              <w:rPr>
                <w:rFonts w:ascii="Arial" w:hAnsi="Arial" w:cs="Arial"/>
                <w:b/>
                <w:color w:val="000000" w:themeColor="text1"/>
                <w:sz w:val="20"/>
                <w:szCs w:val="20"/>
              </w:rPr>
              <w:t xml:space="preserve"> (F)</w:t>
            </w:r>
          </w:p>
          <w:p w14:paraId="1C0ABCCE" w14:textId="76022FAE" w:rsidR="00CF18B2" w:rsidRPr="006545E4" w:rsidRDefault="005F605A" w:rsidP="00D82C30">
            <w:pPr>
              <w:spacing w:before="120"/>
              <w:rPr>
                <w:rFonts w:ascii="Arial" w:hAnsi="Arial" w:cs="Arial"/>
                <w:color w:val="000000" w:themeColor="text1"/>
                <w:sz w:val="20"/>
                <w:szCs w:val="20"/>
              </w:rPr>
            </w:pPr>
            <w:r>
              <w:rPr>
                <w:rFonts w:ascii="Arial" w:hAnsi="Arial" w:cs="Arial"/>
                <w:b/>
                <w:bCs/>
                <w:color w:val="202124"/>
                <w:sz w:val="20"/>
                <w:szCs w:val="20"/>
                <w:shd w:val="clear" w:color="auto" w:fill="FFFFFF"/>
                <w:lang w:val="en-US"/>
              </w:rPr>
              <w:t>SDG 3</w:t>
            </w:r>
          </w:p>
        </w:tc>
      </w:tr>
      <w:tr w:rsidR="00E03A84" w:rsidRPr="00E03A84" w14:paraId="02B15C44" w14:textId="77777777" w:rsidTr="00CB3636">
        <w:tc>
          <w:tcPr>
            <w:tcW w:w="2127" w:type="dxa"/>
            <w:tcBorders>
              <w:top w:val="single" w:sz="4" w:space="0" w:color="E21951"/>
              <w:left w:val="single" w:sz="4" w:space="0" w:color="E21951"/>
              <w:bottom w:val="single" w:sz="4" w:space="0" w:color="E21951"/>
              <w:right w:val="single" w:sz="4" w:space="0" w:color="E21951"/>
            </w:tcBorders>
          </w:tcPr>
          <w:p w14:paraId="54F89BB1" w14:textId="3DCD6970" w:rsidR="00E03A84" w:rsidRPr="0044629D" w:rsidRDefault="00E03A84" w:rsidP="00B87D8D">
            <w:pPr>
              <w:spacing w:after="120"/>
              <w:rPr>
                <w:rFonts w:ascii="Arial" w:hAnsi="Arial" w:cs="Arial"/>
                <w:color w:val="000000" w:themeColor="text1"/>
                <w:sz w:val="20"/>
                <w:szCs w:val="20"/>
              </w:rPr>
            </w:pPr>
            <w:r w:rsidRPr="0044629D">
              <w:rPr>
                <w:rFonts w:ascii="Arial" w:hAnsi="Arial" w:cs="Arial"/>
                <w:color w:val="000000" w:themeColor="text1"/>
                <w:sz w:val="20"/>
                <w:szCs w:val="20"/>
              </w:rPr>
              <w:lastRenderedPageBreak/>
              <w:t>3.5 Health promotion</w:t>
            </w:r>
          </w:p>
          <w:p w14:paraId="774CFEE4" w14:textId="66E60344" w:rsidR="00B72CB1" w:rsidRPr="00D82C30" w:rsidRDefault="00E03A84" w:rsidP="00B87D8D">
            <w:pPr>
              <w:spacing w:before="120" w:after="120"/>
              <w:rPr>
                <w:rFonts w:ascii="Arial" w:hAnsi="Arial" w:cs="Arial"/>
                <w:b/>
                <w:bCs/>
                <w:sz w:val="20"/>
                <w:szCs w:val="20"/>
                <w:lang w:val="en-US"/>
              </w:rPr>
            </w:pPr>
            <w:r w:rsidRPr="00E03A84">
              <w:rPr>
                <w:rFonts w:ascii="Arial" w:hAnsi="Arial" w:cs="Arial"/>
                <w:color w:val="000000" w:themeColor="text1"/>
                <w:sz w:val="20"/>
                <w:szCs w:val="20"/>
                <w:lang w:val="en-US"/>
              </w:rPr>
              <w:t>3.5.3 Individual factors in changing health beliefs</w:t>
            </w:r>
          </w:p>
          <w:p w14:paraId="7F1F4D8F" w14:textId="5FDB5C46" w:rsidR="00B72CB1" w:rsidRPr="00E03A84" w:rsidRDefault="00B72CB1" w:rsidP="00B87D8D">
            <w:pPr>
              <w:spacing w:before="120" w:after="120"/>
              <w:rPr>
                <w:rFonts w:ascii="Arial" w:hAnsi="Arial" w:cs="Arial"/>
                <w:b/>
                <w:bCs/>
                <w:color w:val="F00048"/>
                <w:sz w:val="20"/>
                <w:szCs w:val="20"/>
                <w:lang w:val="en-US"/>
              </w:rPr>
            </w:pPr>
            <w:r w:rsidRPr="00E03A84">
              <w:rPr>
                <w:rFonts w:ascii="Arial" w:hAnsi="Arial" w:cs="Arial"/>
                <w:b/>
                <w:bCs/>
                <w:color w:val="F00048"/>
                <w:sz w:val="20"/>
                <w:szCs w:val="20"/>
                <w:lang w:val="en-US"/>
              </w:rPr>
              <w:t>KC2</w:t>
            </w:r>
          </w:p>
          <w:p w14:paraId="6EEF662D" w14:textId="77777777" w:rsidR="00B72CB1" w:rsidRPr="00E03A84" w:rsidRDefault="00B72CB1" w:rsidP="00B87D8D">
            <w:pPr>
              <w:spacing w:before="120" w:after="120"/>
              <w:rPr>
                <w:rFonts w:ascii="Arial" w:hAnsi="Arial" w:cs="Arial"/>
                <w:b/>
                <w:bCs/>
                <w:color w:val="F00048"/>
                <w:sz w:val="20"/>
                <w:szCs w:val="20"/>
                <w:lang w:val="en-US"/>
              </w:rPr>
            </w:pPr>
            <w:r w:rsidRPr="00E03A84">
              <w:rPr>
                <w:rFonts w:ascii="Arial" w:hAnsi="Arial" w:cs="Arial"/>
                <w:b/>
                <w:bCs/>
                <w:color w:val="F00048"/>
                <w:sz w:val="20"/>
                <w:szCs w:val="20"/>
                <w:lang w:val="en-US"/>
              </w:rPr>
              <w:t>KC3</w:t>
            </w:r>
          </w:p>
          <w:p w14:paraId="3AFB1ED0" w14:textId="270ACF9A" w:rsidR="00E03A84" w:rsidRPr="00D82C30" w:rsidRDefault="00B72CB1" w:rsidP="00B87D8D">
            <w:pPr>
              <w:spacing w:before="120" w:after="120"/>
              <w:rPr>
                <w:rFonts w:ascii="Arial" w:hAnsi="Arial" w:cs="Arial"/>
                <w:b/>
                <w:bCs/>
                <w:color w:val="F00048"/>
                <w:sz w:val="20"/>
                <w:szCs w:val="20"/>
                <w:lang w:val="en-US"/>
              </w:rPr>
            </w:pPr>
            <w:r w:rsidRPr="00E03A84">
              <w:rPr>
                <w:rFonts w:ascii="Arial" w:hAnsi="Arial" w:cs="Arial"/>
                <w:b/>
                <w:bCs/>
                <w:color w:val="F00048"/>
                <w:sz w:val="20"/>
                <w:szCs w:val="20"/>
                <w:lang w:val="en-US"/>
              </w:rPr>
              <w:t>KC5</w:t>
            </w:r>
          </w:p>
        </w:tc>
        <w:tc>
          <w:tcPr>
            <w:tcW w:w="2268" w:type="dxa"/>
            <w:tcBorders>
              <w:top w:val="single" w:sz="4" w:space="0" w:color="E21951"/>
              <w:left w:val="single" w:sz="4" w:space="0" w:color="E21951"/>
              <w:bottom w:val="single" w:sz="4" w:space="0" w:color="E21951"/>
              <w:right w:val="single" w:sz="4" w:space="0" w:color="E21951"/>
            </w:tcBorders>
          </w:tcPr>
          <w:p w14:paraId="4ED9F7D7" w14:textId="77777777" w:rsidR="00E03A84" w:rsidRPr="00E03A84" w:rsidRDefault="00E03A84" w:rsidP="00B87D8D">
            <w:pPr>
              <w:spacing w:after="120"/>
              <w:rPr>
                <w:rFonts w:ascii="Arial" w:hAnsi="Arial" w:cs="Arial"/>
                <w:color w:val="000000" w:themeColor="text1"/>
                <w:sz w:val="20"/>
                <w:szCs w:val="20"/>
              </w:rPr>
            </w:pPr>
            <w:r w:rsidRPr="00E03A84">
              <w:rPr>
                <w:rFonts w:ascii="Arial" w:hAnsi="Arial" w:cs="Arial"/>
                <w:color w:val="000000" w:themeColor="text1"/>
                <w:sz w:val="20"/>
                <w:szCs w:val="20"/>
              </w:rPr>
              <w:t>Learners can describe various individual differences that can affect an individual’s response to health promotion and campaigns.</w:t>
            </w:r>
          </w:p>
          <w:p w14:paraId="1DB84E46" w14:textId="239B8365" w:rsidR="00E03A84" w:rsidRPr="00E03A84" w:rsidRDefault="00E03A84" w:rsidP="00B87D8D">
            <w:pPr>
              <w:spacing w:before="120" w:after="120"/>
              <w:rPr>
                <w:rFonts w:ascii="Arial" w:hAnsi="Arial" w:cs="Arial"/>
                <w:color w:val="000000" w:themeColor="text1"/>
                <w:sz w:val="20"/>
                <w:szCs w:val="20"/>
              </w:rPr>
            </w:pPr>
            <w:r w:rsidRPr="00E03A84">
              <w:rPr>
                <w:rFonts w:ascii="Arial" w:hAnsi="Arial" w:cs="Arial"/>
                <w:color w:val="000000" w:themeColor="text1"/>
                <w:sz w:val="20"/>
                <w:szCs w:val="20"/>
              </w:rPr>
              <w:t>Learners can describe, explain and evaluate the research conducted on individual differences which affect an individual’s response to health promotion and campaigns.</w:t>
            </w:r>
          </w:p>
        </w:tc>
        <w:tc>
          <w:tcPr>
            <w:tcW w:w="10200" w:type="dxa"/>
            <w:tcBorders>
              <w:top w:val="single" w:sz="4" w:space="0" w:color="E21951"/>
              <w:left w:val="single" w:sz="4" w:space="0" w:color="E21951"/>
              <w:bottom w:val="single" w:sz="4" w:space="0" w:color="E21951"/>
              <w:right w:val="single" w:sz="4" w:space="0" w:color="E21951"/>
            </w:tcBorders>
          </w:tcPr>
          <w:p w14:paraId="429F960B" w14:textId="559E6EA4" w:rsidR="00E03A84" w:rsidRPr="006545E4" w:rsidRDefault="00E03A84" w:rsidP="00D82C30">
            <w:pPr>
              <w:autoSpaceDE w:val="0"/>
              <w:autoSpaceDN w:val="0"/>
              <w:adjustRightInd w:val="0"/>
              <w:spacing w:after="120"/>
              <w:rPr>
                <w:rFonts w:ascii="Arial" w:hAnsi="Arial" w:cs="Arial"/>
                <w:b/>
                <w:color w:val="000000" w:themeColor="text1"/>
                <w:sz w:val="20"/>
                <w:szCs w:val="20"/>
                <w:lang w:val="en-US"/>
              </w:rPr>
            </w:pP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recreate</w:t>
            </w:r>
            <w:r w:rsidR="00F07B2E" w:rsidRPr="006545E4">
              <w:rPr>
                <w:rFonts w:ascii="Arial" w:hAnsi="Arial" w:cs="Arial"/>
                <w:color w:val="000000" w:themeColor="text1"/>
                <w:sz w:val="20"/>
                <w:szCs w:val="20"/>
                <w:lang w:val="en-US"/>
              </w:rPr>
              <w:t xml:space="preserve"> or </w:t>
            </w:r>
            <w:r w:rsidRPr="006545E4">
              <w:rPr>
                <w:rFonts w:ascii="Arial" w:hAnsi="Arial" w:cs="Arial"/>
                <w:color w:val="000000" w:themeColor="text1"/>
                <w:sz w:val="20"/>
                <w:szCs w:val="20"/>
                <w:lang w:val="en-US"/>
              </w:rPr>
              <w:t xml:space="preserve">refer back to their diagrams of the Health Belief Model – identify where or how individual differences may impact on the model. </w:t>
            </w: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share any knowledge or previous experience they may have concerning individual differences and responses to behaviour change.</w:t>
            </w:r>
            <w:r w:rsidRPr="006545E4">
              <w:rPr>
                <w:rFonts w:ascii="Arial" w:hAnsi="Arial" w:cs="Arial"/>
                <w:b/>
                <w:color w:val="000000" w:themeColor="text1"/>
                <w:sz w:val="20"/>
                <w:szCs w:val="20"/>
                <w:lang w:val="en-US"/>
              </w:rPr>
              <w:t xml:space="preserve"> </w:t>
            </w:r>
            <w:r w:rsidR="00B72CB1" w:rsidRPr="006545E4">
              <w:rPr>
                <w:rFonts w:ascii="Arial" w:hAnsi="Arial" w:cs="Arial"/>
                <w:b/>
                <w:color w:val="000000" w:themeColor="text1"/>
                <w:sz w:val="20"/>
                <w:szCs w:val="20"/>
                <w:lang w:val="en-US"/>
              </w:rPr>
              <w:t>(F)</w:t>
            </w:r>
          </w:p>
          <w:p w14:paraId="7F4BE9D3" w14:textId="34CED410" w:rsidR="00E03A84" w:rsidRPr="006545E4" w:rsidRDefault="00E03A84" w:rsidP="00D82C30">
            <w:pPr>
              <w:autoSpaceDE w:val="0"/>
              <w:autoSpaceDN w:val="0"/>
              <w:adjustRightInd w:val="0"/>
              <w:spacing w:before="120" w:after="120"/>
              <w:rPr>
                <w:rFonts w:ascii="Arial" w:hAnsi="Arial" w:cs="Arial"/>
                <w:b/>
                <w:color w:val="000000" w:themeColor="text1"/>
                <w:sz w:val="20"/>
                <w:szCs w:val="20"/>
                <w:lang w:val="en-US"/>
              </w:rPr>
            </w:pPr>
            <w:r w:rsidRPr="006545E4">
              <w:rPr>
                <w:rFonts w:ascii="Arial" w:hAnsi="Arial" w:cs="Arial"/>
                <w:b/>
                <w:color w:val="000000" w:themeColor="text1"/>
                <w:sz w:val="20"/>
                <w:szCs w:val="20"/>
                <w:lang w:val="en-US"/>
              </w:rPr>
              <w:t xml:space="preserve">Extension </w:t>
            </w:r>
            <w:r w:rsidR="00F07B2E" w:rsidRPr="006545E4">
              <w:rPr>
                <w:rFonts w:ascii="Arial" w:hAnsi="Arial" w:cs="Arial"/>
                <w:b/>
                <w:color w:val="000000" w:themeColor="text1"/>
                <w:sz w:val="20"/>
                <w:szCs w:val="20"/>
                <w:lang w:val="en-US"/>
              </w:rPr>
              <w:t>a</w:t>
            </w:r>
            <w:r w:rsidRPr="006545E4">
              <w:rPr>
                <w:rFonts w:ascii="Arial" w:hAnsi="Arial" w:cs="Arial"/>
                <w:b/>
                <w:color w:val="000000" w:themeColor="text1"/>
                <w:sz w:val="20"/>
                <w:szCs w:val="20"/>
                <w:lang w:val="en-US"/>
              </w:rPr>
              <w:t xml:space="preserve">ctivity: </w:t>
            </w:r>
            <w:r w:rsidR="00D82C30">
              <w:rPr>
                <w:rFonts w:ascii="Arial" w:hAnsi="Arial" w:cs="Arial"/>
                <w:bCs/>
                <w:color w:val="000000" w:themeColor="text1"/>
                <w:sz w:val="20"/>
                <w:szCs w:val="20"/>
                <w:lang w:val="en-US"/>
              </w:rPr>
              <w:t>l</w:t>
            </w:r>
            <w:r w:rsidRPr="006545E4">
              <w:rPr>
                <w:rFonts w:ascii="Arial" w:hAnsi="Arial" w:cs="Arial"/>
                <w:bCs/>
                <w:color w:val="000000" w:themeColor="text1"/>
                <w:sz w:val="20"/>
                <w:szCs w:val="20"/>
                <w:lang w:val="en-US"/>
              </w:rPr>
              <w:t xml:space="preserve">earners </w:t>
            </w:r>
            <w:r w:rsidR="00B72CB1">
              <w:rPr>
                <w:rFonts w:ascii="Arial" w:hAnsi="Arial" w:cs="Arial"/>
                <w:bCs/>
                <w:color w:val="000000" w:themeColor="text1"/>
                <w:sz w:val="20"/>
                <w:szCs w:val="20"/>
                <w:lang w:val="en-US"/>
              </w:rPr>
              <w:t xml:space="preserve">think about </w:t>
            </w:r>
            <w:r w:rsidRPr="006545E4">
              <w:rPr>
                <w:rFonts w:ascii="Arial" w:hAnsi="Arial" w:cs="Arial"/>
                <w:bCs/>
                <w:color w:val="000000" w:themeColor="text1"/>
                <w:sz w:val="20"/>
                <w:szCs w:val="20"/>
                <w:lang w:val="en-US"/>
              </w:rPr>
              <w:t>why</w:t>
            </w:r>
            <w:r w:rsidRPr="006545E4">
              <w:rPr>
                <w:rFonts w:ascii="Arial" w:hAnsi="Arial" w:cs="Arial"/>
                <w:color w:val="000000"/>
                <w:sz w:val="20"/>
                <w:szCs w:val="20"/>
                <w:lang w:val="en-US"/>
              </w:rPr>
              <w:t xml:space="preserve"> individuals may disregard positive health advice and what they understand unrealistic optimism could mean and what might cause it and discuss.</w:t>
            </w:r>
          </w:p>
          <w:p w14:paraId="701F672A" w14:textId="196ADECB" w:rsidR="00E03A84" w:rsidRPr="006545E4" w:rsidRDefault="00E03A84" w:rsidP="00D82C30">
            <w:pPr>
              <w:autoSpaceDE w:val="0"/>
              <w:autoSpaceDN w:val="0"/>
              <w:adjustRightInd w:val="0"/>
              <w:spacing w:before="120" w:after="120"/>
              <w:rPr>
                <w:rFonts w:ascii="Arial" w:hAnsi="Arial" w:cs="Arial"/>
                <w:color w:val="000000" w:themeColor="text1"/>
                <w:sz w:val="20"/>
                <w:szCs w:val="20"/>
                <w:lang w:val="en-US"/>
              </w:rPr>
            </w:pPr>
            <w:r w:rsidRPr="006545E4">
              <w:rPr>
                <w:rFonts w:ascii="Arial" w:hAnsi="Arial" w:cs="Arial"/>
                <w:bCs/>
                <w:color w:val="000000" w:themeColor="text1"/>
                <w:sz w:val="20"/>
                <w:szCs w:val="20"/>
                <w:lang w:val="en-US"/>
              </w:rPr>
              <w:t>Share some research on</w:t>
            </w:r>
            <w:r w:rsidRPr="006545E4">
              <w:rPr>
                <w:rFonts w:ascii="Arial" w:hAnsi="Arial" w:cs="Arial"/>
                <w:color w:val="000000" w:themeColor="text1"/>
                <w:sz w:val="20"/>
                <w:szCs w:val="20"/>
                <w:lang w:val="en-US"/>
              </w:rPr>
              <w:t xml:space="preserve"> individual differences regarding responses to behaviour change for example, </w:t>
            </w:r>
            <w:r w:rsidR="00DD1E6C">
              <w:rPr>
                <w:rFonts w:ascii="Arial" w:hAnsi="Arial" w:cs="Arial"/>
                <w:color w:val="000000" w:themeColor="text1"/>
                <w:sz w:val="20"/>
                <w:szCs w:val="20"/>
                <w:lang w:val="en-US"/>
              </w:rPr>
              <w:t xml:space="preserve">the abstract of the </w:t>
            </w:r>
            <w:r w:rsidRPr="006545E4">
              <w:rPr>
                <w:rFonts w:ascii="Arial" w:hAnsi="Arial" w:cs="Arial"/>
                <w:color w:val="000000" w:themeColor="text1"/>
                <w:sz w:val="20"/>
                <w:szCs w:val="20"/>
                <w:lang w:val="en-US"/>
              </w:rPr>
              <w:t>that conducted by Weinstein (1980) at</w:t>
            </w:r>
            <w:r w:rsidR="009305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76" w:history="1">
              <w:r w:rsidR="00DD1E6C" w:rsidRPr="00D82C30">
                <w:rPr>
                  <w:rStyle w:val="Hyperlink"/>
                  <w:rFonts w:ascii="Arial" w:hAnsi="Arial" w:cs="Arial"/>
                  <w:color w:val="4B4B4B"/>
                  <w:sz w:val="20"/>
                  <w:szCs w:val="20"/>
                  <w:lang w:val="en-US"/>
                </w:rPr>
                <w:t>https://psycnet.apa.org/record/1981-28087-001</w:t>
              </w:r>
            </w:hyperlink>
            <w:r w:rsidR="00DD1E6C">
              <w:rPr>
                <w:rFonts w:ascii="Arial" w:hAnsi="Arial" w:cs="Arial"/>
                <w:color w:val="000000" w:themeColor="text1"/>
                <w:sz w:val="20"/>
                <w:szCs w:val="20"/>
                <w:lang w:val="en-US"/>
              </w:rPr>
              <w:t xml:space="preserve"> or the original study available at: </w:t>
            </w:r>
            <w:hyperlink r:id="rId477" w:history="1">
              <w:r w:rsidR="00DD1E6C" w:rsidRPr="00D82C30">
                <w:rPr>
                  <w:rStyle w:val="Hyperlink"/>
                  <w:rFonts w:ascii="Arial" w:hAnsi="Arial" w:cs="Arial"/>
                  <w:color w:val="4B4B4B"/>
                  <w:sz w:val="20"/>
                  <w:szCs w:val="20"/>
                  <w:lang w:val="en-US"/>
                </w:rPr>
                <w:t>https://drive.google.com/file/d/1Kw_UqNK4Tb3bKOsaEqOWIlS21eBKYeuw/view?usp=sharing</w:t>
              </w:r>
            </w:hyperlink>
            <w:r w:rsidR="00DD1E6C">
              <w:rPr>
                <w:rFonts w:ascii="Arial" w:hAnsi="Arial" w:cs="Arial"/>
                <w:color w:val="000000" w:themeColor="text1"/>
                <w:sz w:val="20"/>
                <w:szCs w:val="20"/>
                <w:lang w:val="en-US"/>
              </w:rPr>
              <w:t xml:space="preserve"> </w:t>
            </w:r>
            <w:r w:rsidRPr="006545E4">
              <w:rPr>
                <w:rFonts w:ascii="Arial" w:hAnsi="Arial" w:cs="Arial"/>
                <w:color w:val="000000" w:themeColor="text1"/>
                <w:sz w:val="20"/>
                <w:szCs w:val="20"/>
                <w:lang w:val="en-US"/>
              </w:rPr>
              <w:t>on</w:t>
            </w:r>
            <w:r w:rsidR="00DD1E6C">
              <w:rPr>
                <w:rFonts w:ascii="Arial" w:hAnsi="Arial" w:cs="Arial"/>
                <w:color w:val="000000" w:themeColor="text1"/>
                <w:sz w:val="20"/>
                <w:szCs w:val="20"/>
                <w:lang w:val="en-US"/>
              </w:rPr>
              <w:t xml:space="preserve"> </w:t>
            </w:r>
            <w:r w:rsidRPr="006545E4">
              <w:rPr>
                <w:rFonts w:ascii="Arial" w:hAnsi="Arial" w:cs="Arial"/>
                <w:color w:val="000000" w:themeColor="text1"/>
                <w:sz w:val="20"/>
                <w:szCs w:val="20"/>
                <w:lang w:val="en-US"/>
              </w:rPr>
              <w:t xml:space="preserve">unrealistic optimism and </w:t>
            </w:r>
            <w:r w:rsidRPr="006545E4">
              <w:rPr>
                <w:rFonts w:ascii="Arial" w:hAnsi="Arial" w:cs="Arial"/>
                <w:color w:val="000000" w:themeColor="text1"/>
                <w:sz w:val="20"/>
                <w:szCs w:val="20"/>
                <w:shd w:val="clear" w:color="auto" w:fill="FCFCFC"/>
                <w:lang w:val="en-US"/>
              </w:rPr>
              <w:t>learners</w:t>
            </w:r>
            <w:r w:rsidRPr="006545E4">
              <w:rPr>
                <w:rFonts w:ascii="Arial" w:hAnsi="Arial" w:cs="Arial"/>
                <w:color w:val="000000" w:themeColor="text1"/>
                <w:sz w:val="20"/>
                <w:szCs w:val="20"/>
                <w:lang w:val="en-US"/>
              </w:rPr>
              <w:t xml:space="preserve"> capture the aim, sample, method, data collection tools, results and conclusions and evaluate</w:t>
            </w:r>
            <w:r w:rsidR="001A65A7" w:rsidRPr="006545E4">
              <w:rPr>
                <w:rFonts w:ascii="Arial" w:hAnsi="Arial" w:cs="Arial"/>
                <w:color w:val="000000" w:themeColor="text1"/>
                <w:sz w:val="20"/>
                <w:szCs w:val="20"/>
                <w:lang w:val="en-US"/>
              </w:rPr>
              <w:t>.</w:t>
            </w:r>
          </w:p>
          <w:p w14:paraId="5AC56EED" w14:textId="33F1D9C1" w:rsidR="00E03A84" w:rsidRPr="006545E4" w:rsidRDefault="00E03A84" w:rsidP="00D82C30">
            <w:pPr>
              <w:autoSpaceDE w:val="0"/>
              <w:autoSpaceDN w:val="0"/>
              <w:adjustRightInd w:val="0"/>
              <w:spacing w:before="120" w:after="120"/>
              <w:rPr>
                <w:rFonts w:ascii="Arial" w:hAnsi="Arial" w:cs="Arial"/>
                <w:color w:val="000000" w:themeColor="text1"/>
                <w:sz w:val="20"/>
                <w:szCs w:val="20"/>
                <w:u w:val="single"/>
                <w:lang w:val="en-US"/>
              </w:rPr>
            </w:pPr>
            <w:r w:rsidRPr="006545E4">
              <w:rPr>
                <w:rFonts w:ascii="Arial" w:hAnsi="Arial" w:cs="Arial"/>
                <w:color w:val="000000" w:themeColor="text1"/>
                <w:sz w:val="20"/>
                <w:szCs w:val="20"/>
                <w:lang w:val="en-US"/>
              </w:rPr>
              <w:t>Learners self-assess their knowledge and understanding using the flashcards and quizzes available at</w:t>
            </w:r>
            <w:r w:rsidR="00930526">
              <w:rPr>
                <w:rFonts w:ascii="Arial" w:hAnsi="Arial" w:cs="Arial"/>
                <w:color w:val="000000" w:themeColor="text1"/>
                <w:sz w:val="20"/>
                <w:szCs w:val="20"/>
                <w:lang w:val="en-US"/>
              </w:rPr>
              <w:t>:</w:t>
            </w:r>
            <w:r w:rsidRPr="006545E4">
              <w:rPr>
                <w:rFonts w:ascii="Arial" w:hAnsi="Arial" w:cs="Arial"/>
                <w:color w:val="000000" w:themeColor="text1"/>
                <w:sz w:val="20"/>
                <w:szCs w:val="20"/>
                <w:lang w:val="en-US"/>
              </w:rPr>
              <w:t xml:space="preserve"> </w:t>
            </w:r>
            <w:hyperlink r:id="rId478" w:history="1">
              <w:r w:rsidRPr="00D82C30">
                <w:rPr>
                  <w:rFonts w:ascii="Arial" w:hAnsi="Arial" w:cs="Arial"/>
                  <w:color w:val="4B4B4B"/>
                  <w:sz w:val="20"/>
                  <w:szCs w:val="20"/>
                  <w:u w:val="single"/>
                  <w:lang w:val="en-US"/>
                </w:rPr>
                <w:t>https://quizlet.com/379580310/weinstein-1980-flash-cards/</w:t>
              </w:r>
            </w:hyperlink>
            <w:r w:rsidRPr="006545E4">
              <w:rPr>
                <w:rFonts w:ascii="Arial" w:hAnsi="Arial" w:cs="Arial"/>
                <w:color w:val="000000" w:themeColor="text1"/>
                <w:sz w:val="20"/>
                <w:szCs w:val="20"/>
                <w:lang w:val="en-US"/>
              </w:rPr>
              <w:t>.</w:t>
            </w:r>
          </w:p>
          <w:p w14:paraId="4536D3ED" w14:textId="1E7D457D" w:rsidR="00E03A84" w:rsidRPr="006545E4" w:rsidRDefault="00E03A84" w:rsidP="00D82C30">
            <w:pPr>
              <w:spacing w:before="120" w:after="120"/>
              <w:rPr>
                <w:rFonts w:ascii="Arial" w:hAnsi="Arial" w:cs="Arial"/>
                <w:color w:val="202124"/>
                <w:sz w:val="20"/>
                <w:szCs w:val="20"/>
                <w:shd w:val="clear" w:color="auto" w:fill="FFFFFF"/>
              </w:rPr>
            </w:pPr>
            <w:r w:rsidRPr="006545E4">
              <w:rPr>
                <w:rFonts w:ascii="Arial" w:hAnsi="Arial" w:cs="Arial"/>
                <w:color w:val="000000" w:themeColor="text1"/>
                <w:sz w:val="20"/>
                <w:szCs w:val="20"/>
              </w:rPr>
              <w:t>Learners present on</w:t>
            </w:r>
            <w:r w:rsidRPr="006545E4">
              <w:rPr>
                <w:rFonts w:ascii="Arial" w:hAnsi="Arial" w:cs="Arial"/>
                <w:color w:val="000000" w:themeColor="text1"/>
                <w:sz w:val="20"/>
                <w:szCs w:val="20"/>
                <w:u w:val="single"/>
              </w:rPr>
              <w:t xml:space="preserve"> </w:t>
            </w:r>
            <w:r w:rsidRPr="006545E4">
              <w:rPr>
                <w:rFonts w:ascii="Arial" w:hAnsi="Arial" w:cs="Arial"/>
                <w:color w:val="202124"/>
                <w:sz w:val="20"/>
                <w:szCs w:val="20"/>
                <w:shd w:val="clear" w:color="auto" w:fill="FFFFFF"/>
              </w:rPr>
              <w:t>the Pleasant Life, the Good Life, and the Meaningful Life</w:t>
            </w:r>
            <w:r w:rsidRPr="006545E4">
              <w:rPr>
                <w:rFonts w:ascii="Arial" w:hAnsi="Arial" w:cs="Arial"/>
                <w:color w:val="202124"/>
                <w:sz w:val="20"/>
                <w:szCs w:val="20"/>
                <w:shd w:val="clear" w:color="auto" w:fill="FFFFFF"/>
                <w:lang w:val="en-US"/>
              </w:rPr>
              <w:t xml:space="preserve"> (allocated previously) as outlined by Martin Seligman</w:t>
            </w:r>
            <w:r w:rsidRPr="006545E4">
              <w:rPr>
                <w:rFonts w:ascii="Arial" w:hAnsi="Arial" w:cs="Arial"/>
                <w:color w:val="202124"/>
                <w:sz w:val="20"/>
                <w:szCs w:val="20"/>
                <w:shd w:val="clear" w:color="auto" w:fill="FFFFFF"/>
              </w:rPr>
              <w:t>.</w:t>
            </w:r>
            <w:r w:rsidR="00B72CB1" w:rsidRPr="006545E4">
              <w:rPr>
                <w:rFonts w:ascii="Arial" w:hAnsi="Arial" w:cs="Arial"/>
                <w:b/>
                <w:bCs/>
                <w:color w:val="000000" w:themeColor="text1"/>
                <w:sz w:val="20"/>
                <w:szCs w:val="20"/>
              </w:rPr>
              <w:t xml:space="preserve"> (I)</w:t>
            </w:r>
          </w:p>
          <w:p w14:paraId="4DAB578D" w14:textId="64F68339" w:rsidR="00E03A84" w:rsidRPr="006545E4" w:rsidRDefault="00E03A84" w:rsidP="00D82C30">
            <w:pPr>
              <w:spacing w:before="120" w:after="120"/>
              <w:rPr>
                <w:rFonts w:ascii="Arial" w:hAnsi="Arial" w:cs="Arial"/>
                <w:sz w:val="20"/>
                <w:szCs w:val="20"/>
                <w:lang w:val="en-US"/>
              </w:rPr>
            </w:pPr>
            <w:r w:rsidRPr="006545E4">
              <w:rPr>
                <w:rFonts w:ascii="Arial" w:hAnsi="Arial" w:cs="Arial"/>
                <w:sz w:val="20"/>
                <w:szCs w:val="20"/>
                <w:lang w:val="en-US"/>
              </w:rPr>
              <w:t>Share some research conducted in this area, for example, Seligman (2004) at</w:t>
            </w:r>
            <w:r w:rsidR="00DD1E6C">
              <w:rPr>
                <w:rFonts w:ascii="Arial" w:hAnsi="Arial" w:cs="Arial"/>
                <w:sz w:val="20"/>
                <w:szCs w:val="20"/>
                <w:lang w:val="en-US"/>
              </w:rPr>
              <w:t xml:space="preserve">: </w:t>
            </w:r>
            <w:hyperlink r:id="rId479" w:history="1">
              <w:r w:rsidR="00DD1E6C" w:rsidRPr="00D82C30">
                <w:rPr>
                  <w:rStyle w:val="Hyperlink"/>
                  <w:rFonts w:ascii="Arial" w:hAnsi="Arial" w:cs="Arial"/>
                  <w:color w:val="4B4B4B"/>
                  <w:sz w:val="20"/>
                  <w:szCs w:val="20"/>
                  <w:lang w:val="en-US"/>
                </w:rPr>
                <w:t>https://intranet.newriver.edu/images/stories/library/Stennett_Psychology_Articles/Can_Happiness_Be_Taught.pdf</w:t>
              </w:r>
            </w:hyperlink>
            <w:r w:rsidR="00DD1E6C" w:rsidRPr="00D82C30">
              <w:rPr>
                <w:rFonts w:ascii="Arial" w:hAnsi="Arial" w:cs="Arial"/>
                <w:color w:val="4B4B4B"/>
                <w:sz w:val="20"/>
                <w:szCs w:val="20"/>
                <w:lang w:val="en-US"/>
              </w:rPr>
              <w:t xml:space="preserve"> </w:t>
            </w:r>
            <w:r w:rsidR="00DD1E6C">
              <w:rPr>
                <w:rFonts w:ascii="Arial" w:hAnsi="Arial" w:cs="Arial"/>
                <w:sz w:val="20"/>
                <w:szCs w:val="20"/>
                <w:lang w:val="en-US"/>
              </w:rPr>
              <w:t xml:space="preserve">or </w:t>
            </w:r>
            <w:hyperlink r:id="rId480" w:history="1">
              <w:r w:rsidR="00DD1E6C" w:rsidRPr="00D82C30">
                <w:rPr>
                  <w:rStyle w:val="Hyperlink"/>
                  <w:rFonts w:ascii="Arial" w:hAnsi="Arial" w:cs="Arial"/>
                  <w:color w:val="4B4B4B"/>
                  <w:sz w:val="20"/>
                  <w:szCs w:val="20"/>
                  <w:lang w:val="en-US"/>
                </w:rPr>
                <w:t>https://drive.google.com/file/d/1FTXeoq4n-N9_QpCCklajK9eavo6vZSKy/view?usp=sharing</w:t>
              </w:r>
            </w:hyperlink>
            <w:r w:rsidR="00DD1E6C">
              <w:rPr>
                <w:rFonts w:ascii="Arial" w:hAnsi="Arial" w:cs="Arial"/>
                <w:sz w:val="20"/>
                <w:szCs w:val="20"/>
                <w:lang w:val="en-US"/>
              </w:rPr>
              <w:t>.</w:t>
            </w:r>
          </w:p>
          <w:p w14:paraId="69817AA0" w14:textId="5E3AC033" w:rsidR="00DD1E6C" w:rsidRDefault="00DD1E6C" w:rsidP="00591D3F">
            <w:pPr>
              <w:spacing w:before="120" w:after="120"/>
              <w:rPr>
                <w:rFonts w:ascii="Arial" w:hAnsi="Arial" w:cs="Arial"/>
                <w:color w:val="000000" w:themeColor="text1"/>
                <w:sz w:val="20"/>
                <w:szCs w:val="20"/>
                <w:lang w:val="en-US"/>
              </w:rPr>
            </w:pPr>
            <w:r w:rsidRPr="00DD1E6C">
              <w:rPr>
                <w:rFonts w:ascii="Arial" w:hAnsi="Arial" w:cs="Arial"/>
                <w:color w:val="000000" w:themeColor="text1"/>
                <w:sz w:val="20"/>
                <w:szCs w:val="20"/>
                <w:lang w:val="en-US"/>
              </w:rPr>
              <w:t xml:space="preserve">Depending upon the size of the class, divide the paper </w:t>
            </w:r>
            <w:r>
              <w:rPr>
                <w:rFonts w:ascii="Arial" w:hAnsi="Arial" w:cs="Arial"/>
                <w:color w:val="000000" w:themeColor="text1"/>
                <w:sz w:val="20"/>
                <w:szCs w:val="20"/>
                <w:lang w:val="en-US"/>
              </w:rPr>
              <w:t xml:space="preserve">between learners and each has to describe and explain the ideas/content of their respective section to the other learners. </w:t>
            </w:r>
            <w:r w:rsidR="00B4507A">
              <w:rPr>
                <w:rFonts w:ascii="Arial" w:hAnsi="Arial" w:cs="Arial"/>
                <w:color w:val="000000" w:themeColor="text1"/>
                <w:sz w:val="20"/>
                <w:szCs w:val="20"/>
                <w:lang w:val="en-US"/>
              </w:rPr>
              <w:t>Capture accordingly.</w:t>
            </w:r>
          </w:p>
          <w:p w14:paraId="67266191" w14:textId="7DA37545" w:rsidR="00E03A84" w:rsidRPr="00591D3F" w:rsidRDefault="00FA59D8" w:rsidP="00591D3F">
            <w:pPr>
              <w:spacing w:before="120" w:after="120"/>
              <w:rPr>
                <w:rFonts w:ascii="Arial" w:hAnsi="Arial" w:cs="Arial"/>
                <w:b/>
                <w:bCs/>
                <w:color w:val="4B4B4B"/>
                <w:sz w:val="20"/>
                <w:szCs w:val="20"/>
                <w:lang w:val="en-US"/>
              </w:rPr>
            </w:pPr>
            <w:r w:rsidRPr="006545E4">
              <w:rPr>
                <w:rFonts w:ascii="Arial" w:hAnsi="Arial" w:cs="Arial"/>
                <w:b/>
                <w:bCs/>
                <w:color w:val="000000" w:themeColor="text1"/>
                <w:sz w:val="20"/>
                <w:szCs w:val="20"/>
                <w:lang w:val="en-US"/>
              </w:rPr>
              <w:t>Extension activity</w:t>
            </w:r>
            <w:r>
              <w:rPr>
                <w:rFonts w:ascii="Arial" w:hAnsi="Arial" w:cs="Arial"/>
                <w:b/>
                <w:bCs/>
                <w:color w:val="000000" w:themeColor="text1"/>
                <w:sz w:val="20"/>
                <w:szCs w:val="20"/>
                <w:lang w:val="en-US"/>
              </w:rPr>
              <w:t xml:space="preserve"> (optional)</w:t>
            </w:r>
            <w:r w:rsidRPr="006545E4">
              <w:rPr>
                <w:rFonts w:ascii="Arial" w:hAnsi="Arial" w:cs="Arial"/>
                <w:color w:val="000000" w:themeColor="text1"/>
                <w:sz w:val="20"/>
                <w:szCs w:val="20"/>
                <w:lang w:val="en-US"/>
              </w:rPr>
              <w:t xml:space="preserve">: </w:t>
            </w:r>
            <w:r w:rsidR="00591D3F">
              <w:rPr>
                <w:rFonts w:ascii="Arial" w:hAnsi="Arial" w:cs="Arial"/>
                <w:color w:val="000000" w:themeColor="text1"/>
                <w:sz w:val="20"/>
                <w:szCs w:val="20"/>
                <w:lang w:val="en-US"/>
              </w:rPr>
              <w:t>l</w:t>
            </w:r>
            <w:r w:rsidRPr="006545E4">
              <w:rPr>
                <w:rFonts w:ascii="Arial" w:hAnsi="Arial" w:cs="Arial"/>
                <w:color w:val="000000" w:themeColor="text1"/>
                <w:sz w:val="20"/>
                <w:szCs w:val="20"/>
                <w:lang w:val="en-US"/>
              </w:rPr>
              <w:t>earners</w:t>
            </w:r>
            <w:r w:rsidR="00E03A84" w:rsidRPr="006545E4">
              <w:rPr>
                <w:rFonts w:ascii="Arial" w:hAnsi="Arial" w:cs="Arial"/>
                <w:sz w:val="20"/>
                <w:szCs w:val="20"/>
                <w:lang w:val="en-US"/>
              </w:rPr>
              <w:t xml:space="preserve"> explore more about Positive </w:t>
            </w:r>
            <w:r w:rsidR="00930526">
              <w:rPr>
                <w:rFonts w:ascii="Arial" w:hAnsi="Arial" w:cs="Arial"/>
                <w:sz w:val="20"/>
                <w:szCs w:val="20"/>
                <w:lang w:val="en-US"/>
              </w:rPr>
              <w:t>p</w:t>
            </w:r>
            <w:r w:rsidR="00E03A84" w:rsidRPr="006545E4">
              <w:rPr>
                <w:rFonts w:ascii="Arial" w:hAnsi="Arial" w:cs="Arial"/>
                <w:sz w:val="20"/>
                <w:szCs w:val="20"/>
                <w:lang w:val="en-US"/>
              </w:rPr>
              <w:t>sychology at</w:t>
            </w:r>
            <w:r w:rsidR="00930526">
              <w:rPr>
                <w:rFonts w:ascii="Arial" w:hAnsi="Arial" w:cs="Arial"/>
                <w:sz w:val="20"/>
                <w:szCs w:val="20"/>
                <w:lang w:val="en-US"/>
              </w:rPr>
              <w:t>:</w:t>
            </w:r>
            <w:r w:rsidR="00E03A84" w:rsidRPr="006545E4">
              <w:rPr>
                <w:rFonts w:ascii="Arial" w:hAnsi="Arial" w:cs="Arial"/>
                <w:sz w:val="20"/>
                <w:szCs w:val="20"/>
                <w:lang w:val="en-US"/>
              </w:rPr>
              <w:t xml:space="preserve"> </w:t>
            </w:r>
            <w:hyperlink r:id="rId481" w:history="1">
              <w:r w:rsidR="00B221AA" w:rsidRPr="00591D3F">
                <w:rPr>
                  <w:rFonts w:ascii="Arial" w:hAnsi="Arial" w:cs="Arial"/>
                  <w:color w:val="4B4B4B"/>
                  <w:sz w:val="20"/>
                  <w:szCs w:val="20"/>
                  <w:u w:val="single"/>
                  <w:lang w:val="en-US"/>
                </w:rPr>
                <w:t>www.</w:t>
              </w:r>
              <w:r w:rsidR="00E03A84" w:rsidRPr="00591D3F">
                <w:rPr>
                  <w:rFonts w:ascii="Arial" w:hAnsi="Arial" w:cs="Arial"/>
                  <w:color w:val="4B4B4B"/>
                  <w:sz w:val="20"/>
                  <w:szCs w:val="20"/>
                  <w:u w:val="single"/>
                  <w:lang w:val="en-US"/>
                </w:rPr>
                <w:t>pursuit-of-happiness.org/history-of-happiness/martin-seligman-psychology/</w:t>
              </w:r>
            </w:hyperlink>
            <w:r w:rsidR="00E03A84" w:rsidRPr="00591D3F">
              <w:rPr>
                <w:rFonts w:ascii="Arial" w:hAnsi="Arial" w:cs="Arial"/>
                <w:color w:val="4B4B4B"/>
                <w:sz w:val="20"/>
                <w:szCs w:val="20"/>
                <w:lang w:val="en-US"/>
              </w:rPr>
              <w:t xml:space="preserve"> </w:t>
            </w:r>
          </w:p>
          <w:p w14:paraId="4CF6E923" w14:textId="5F750230" w:rsidR="00E03A84" w:rsidRPr="006545E4" w:rsidRDefault="00B72CB1" w:rsidP="00591D3F">
            <w:pPr>
              <w:autoSpaceDE w:val="0"/>
              <w:autoSpaceDN w:val="0"/>
              <w:adjustRightInd w:val="0"/>
              <w:spacing w:before="120" w:after="120"/>
              <w:rPr>
                <w:rFonts w:ascii="Arial" w:hAnsi="Arial" w:cs="Arial"/>
                <w:color w:val="000000" w:themeColor="text1"/>
                <w:sz w:val="20"/>
                <w:szCs w:val="20"/>
                <w:lang w:val="en-US"/>
              </w:rPr>
            </w:pPr>
            <w:r>
              <w:rPr>
                <w:rFonts w:ascii="Arial" w:hAnsi="Arial" w:cs="Arial"/>
                <w:color w:val="000000" w:themeColor="text1"/>
                <w:sz w:val="20"/>
                <w:szCs w:val="20"/>
                <w:lang w:val="en-US"/>
              </w:rPr>
              <w:t>L</w:t>
            </w:r>
            <w:r w:rsidR="00E03A84" w:rsidRPr="006545E4">
              <w:rPr>
                <w:rFonts w:ascii="Arial" w:hAnsi="Arial" w:cs="Arial"/>
                <w:color w:val="000000" w:themeColor="text1"/>
                <w:sz w:val="20"/>
                <w:szCs w:val="20"/>
                <w:lang w:val="en-US"/>
              </w:rPr>
              <w:t xml:space="preserve">earners </w:t>
            </w:r>
            <w:r>
              <w:rPr>
                <w:rFonts w:ascii="Arial" w:hAnsi="Arial" w:cs="Arial"/>
                <w:color w:val="000000" w:themeColor="text1"/>
                <w:sz w:val="20"/>
                <w:szCs w:val="20"/>
                <w:lang w:val="en-US"/>
              </w:rPr>
              <w:t xml:space="preserve">discuss </w:t>
            </w:r>
            <w:r w:rsidR="00E03A84" w:rsidRPr="006545E4">
              <w:rPr>
                <w:rFonts w:ascii="Arial" w:hAnsi="Arial" w:cs="Arial"/>
                <w:color w:val="000000" w:themeColor="text1"/>
                <w:sz w:val="20"/>
                <w:szCs w:val="20"/>
                <w:lang w:val="en-US"/>
              </w:rPr>
              <w:t>what recommendations they would make concerning the implementation of Positive Psychology within a school setting.</w:t>
            </w:r>
            <w:r w:rsidRPr="006545E4">
              <w:rPr>
                <w:rFonts w:ascii="Arial" w:hAnsi="Arial" w:cs="Arial"/>
                <w:b/>
                <w:bCs/>
                <w:sz w:val="20"/>
                <w:szCs w:val="20"/>
                <w:lang w:val="en-US"/>
              </w:rPr>
              <w:t xml:space="preserve"> (I)</w:t>
            </w:r>
          </w:p>
          <w:p w14:paraId="3200E169" w14:textId="5DA71325" w:rsidR="00E03A84" w:rsidRPr="006545E4" w:rsidRDefault="00E03A84" w:rsidP="00591D3F">
            <w:pPr>
              <w:autoSpaceDE w:val="0"/>
              <w:autoSpaceDN w:val="0"/>
              <w:adjustRightInd w:val="0"/>
              <w:spacing w:before="120" w:after="120"/>
              <w:rPr>
                <w:rFonts w:ascii="Arial" w:hAnsi="Arial" w:cs="Arial"/>
                <w:color w:val="000000"/>
                <w:sz w:val="20"/>
                <w:szCs w:val="20"/>
                <w:lang w:val="en-US"/>
              </w:rPr>
            </w:pPr>
            <w:r w:rsidRPr="006545E4">
              <w:rPr>
                <w:rFonts w:ascii="Arial" w:hAnsi="Arial" w:cs="Arial"/>
                <w:b/>
                <w:bCs/>
                <w:color w:val="000000" w:themeColor="text1"/>
                <w:sz w:val="20"/>
                <w:szCs w:val="20"/>
                <w:lang w:val="en-US"/>
              </w:rPr>
              <w:lastRenderedPageBreak/>
              <w:t xml:space="preserve">Extension </w:t>
            </w:r>
            <w:r w:rsidR="0089376A" w:rsidRPr="006545E4">
              <w:rPr>
                <w:rFonts w:ascii="Arial" w:hAnsi="Arial" w:cs="Arial"/>
                <w:b/>
                <w:bCs/>
                <w:color w:val="000000" w:themeColor="text1"/>
                <w:sz w:val="20"/>
                <w:szCs w:val="20"/>
                <w:lang w:val="en-US"/>
              </w:rPr>
              <w:t>a</w:t>
            </w:r>
            <w:r w:rsidRPr="006545E4">
              <w:rPr>
                <w:rFonts w:ascii="Arial" w:hAnsi="Arial" w:cs="Arial"/>
                <w:b/>
                <w:bCs/>
                <w:color w:val="000000" w:themeColor="text1"/>
                <w:sz w:val="20"/>
                <w:szCs w:val="20"/>
                <w:lang w:val="en-US"/>
              </w:rPr>
              <w:t>ctivity</w:t>
            </w:r>
            <w:r w:rsidRPr="006545E4">
              <w:rPr>
                <w:rFonts w:ascii="Arial" w:hAnsi="Arial" w:cs="Arial"/>
                <w:color w:val="000000" w:themeColor="text1"/>
                <w:sz w:val="20"/>
                <w:szCs w:val="20"/>
                <w:lang w:val="en-US"/>
              </w:rPr>
              <w:t xml:space="preserve">: </w:t>
            </w:r>
            <w:r w:rsidR="00591D3F">
              <w:rPr>
                <w:rFonts w:ascii="Arial" w:hAnsi="Arial" w:cs="Arial"/>
                <w:color w:val="000000" w:themeColor="text1"/>
                <w:sz w:val="20"/>
                <w:szCs w:val="20"/>
                <w:lang w:val="en-US"/>
              </w:rPr>
              <w:t>l</w:t>
            </w:r>
            <w:r w:rsidRPr="006545E4">
              <w:rPr>
                <w:rFonts w:ascii="Arial" w:hAnsi="Arial" w:cs="Arial"/>
                <w:color w:val="000000" w:themeColor="text1"/>
                <w:sz w:val="20"/>
                <w:szCs w:val="20"/>
                <w:lang w:val="en-US"/>
              </w:rPr>
              <w:t>earners design a study to test the effectiveness of the implementation strategies used to embed</w:t>
            </w:r>
            <w:r w:rsidR="0089376A" w:rsidRPr="006545E4">
              <w:rPr>
                <w:rFonts w:ascii="Arial" w:hAnsi="Arial" w:cs="Arial"/>
                <w:color w:val="000000" w:themeColor="text1"/>
                <w:sz w:val="20"/>
                <w:szCs w:val="20"/>
                <w:lang w:val="en-US"/>
              </w:rPr>
              <w:t xml:space="preserve"> </w:t>
            </w:r>
            <w:r w:rsidRPr="006545E4">
              <w:rPr>
                <w:rFonts w:ascii="Arial" w:hAnsi="Arial" w:cs="Arial"/>
                <w:color w:val="000000"/>
                <w:sz w:val="20"/>
                <w:szCs w:val="20"/>
                <w:lang w:val="en-US"/>
              </w:rPr>
              <w:t>Positive Psychology into a school curriculum.</w:t>
            </w:r>
          </w:p>
          <w:p w14:paraId="78CB72E0" w14:textId="47C069F7" w:rsidR="00E03A84" w:rsidRPr="006545E4" w:rsidRDefault="00B72CB1" w:rsidP="00591D3F">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L</w:t>
            </w:r>
            <w:r w:rsidR="00E03A84" w:rsidRPr="006545E4">
              <w:rPr>
                <w:rFonts w:ascii="Arial" w:hAnsi="Arial" w:cs="Arial"/>
                <w:color w:val="000000"/>
                <w:sz w:val="20"/>
                <w:szCs w:val="20"/>
                <w:lang w:val="en-US"/>
              </w:rPr>
              <w:t>earners peer review the suggestions made and decide on the best implementation strategy and the best research design</w:t>
            </w:r>
            <w:r>
              <w:rPr>
                <w:rFonts w:ascii="Arial" w:hAnsi="Arial" w:cs="Arial"/>
                <w:color w:val="000000"/>
                <w:sz w:val="20"/>
                <w:szCs w:val="20"/>
                <w:lang w:val="en-US"/>
              </w:rPr>
              <w:t>.</w:t>
            </w:r>
            <w:r w:rsidRPr="006545E4">
              <w:rPr>
                <w:rFonts w:ascii="Arial" w:hAnsi="Arial" w:cs="Arial"/>
                <w:b/>
                <w:bCs/>
                <w:color w:val="000000"/>
                <w:sz w:val="20"/>
                <w:szCs w:val="20"/>
                <w:lang w:val="en-US"/>
              </w:rPr>
              <w:t xml:space="preserve"> (F)</w:t>
            </w:r>
          </w:p>
          <w:p w14:paraId="6D7F2369" w14:textId="2CF9C9A8" w:rsidR="006556DD" w:rsidRPr="006556DD" w:rsidRDefault="006556DD" w:rsidP="006556DD">
            <w:pPr>
              <w:autoSpaceDE w:val="0"/>
              <w:autoSpaceDN w:val="0"/>
              <w:adjustRightInd w:val="0"/>
              <w:spacing w:before="120" w:after="120"/>
              <w:rPr>
                <w:rFonts w:ascii="Arial" w:hAnsi="Arial" w:cs="Arial"/>
                <w:color w:val="4A4A4A"/>
                <w:sz w:val="20"/>
                <w:szCs w:val="20"/>
              </w:rPr>
            </w:pPr>
            <w:r w:rsidRPr="006556DD">
              <w:rPr>
                <w:rFonts w:ascii="Arial" w:hAnsi="Arial" w:cs="Arial"/>
                <w:color w:val="000000"/>
                <w:sz w:val="20"/>
                <w:szCs w:val="20"/>
              </w:rPr>
              <w:t>Share the key study/research by Shoshani and Steinmetz (2014) at</w:t>
            </w:r>
            <w:r w:rsidR="00001EEA">
              <w:rPr>
                <w:rFonts w:ascii="Arial" w:hAnsi="Arial" w:cs="Arial"/>
                <w:color w:val="000000"/>
                <w:sz w:val="20"/>
                <w:szCs w:val="20"/>
              </w:rPr>
              <w:t>:</w:t>
            </w:r>
            <w:r w:rsidRPr="006556DD">
              <w:rPr>
                <w:rFonts w:ascii="Arial" w:hAnsi="Arial" w:cs="Arial"/>
                <w:color w:val="000000"/>
                <w:sz w:val="20"/>
                <w:szCs w:val="20"/>
              </w:rPr>
              <w:t xml:space="preserve"> </w:t>
            </w:r>
            <w:hyperlink r:id="rId482" w:tgtFrame="_blank" w:history="1">
              <w:r w:rsidRPr="006556DD">
                <w:rPr>
                  <w:rStyle w:val="Hyperlink"/>
                  <w:rFonts w:ascii="Arial" w:hAnsi="Arial" w:cs="Arial"/>
                  <w:color w:val="4A4A4A"/>
                  <w:sz w:val="20"/>
                  <w:szCs w:val="20"/>
                </w:rPr>
                <w:t>https://drive.google.com/file/d/1zI_qWgqddZoTlbnlPVde6PL4-PCsu8gS/view?usp=sharing</w:t>
              </w:r>
            </w:hyperlink>
          </w:p>
          <w:p w14:paraId="15E21B95" w14:textId="2678F73A" w:rsidR="00E03A84" w:rsidRDefault="00B72CB1" w:rsidP="00591D3F">
            <w:pPr>
              <w:spacing w:before="120" w:after="120"/>
              <w:rPr>
                <w:rFonts w:ascii="Arial" w:hAnsi="Arial" w:cs="Arial"/>
                <w:b/>
                <w:sz w:val="20"/>
                <w:szCs w:val="20"/>
                <w:lang w:val="en-US"/>
              </w:rPr>
            </w:pPr>
            <w:r>
              <w:rPr>
                <w:rFonts w:ascii="Arial" w:hAnsi="Arial" w:cs="Arial"/>
                <w:sz w:val="20"/>
                <w:szCs w:val="20"/>
                <w:lang w:val="en-US"/>
              </w:rPr>
              <w:t>L</w:t>
            </w:r>
            <w:r w:rsidR="00E03A84" w:rsidRPr="006545E4">
              <w:rPr>
                <w:rFonts w:ascii="Arial" w:hAnsi="Arial" w:cs="Arial"/>
                <w:sz w:val="20"/>
                <w:szCs w:val="20"/>
                <w:lang w:val="en-US"/>
              </w:rPr>
              <w:t xml:space="preserve">earners look through </w:t>
            </w:r>
            <w:r w:rsidR="004D7E6B" w:rsidRPr="006545E4">
              <w:rPr>
                <w:rFonts w:ascii="Arial" w:hAnsi="Arial" w:cs="Arial"/>
                <w:sz w:val="20"/>
                <w:szCs w:val="20"/>
                <w:lang w:val="en-US"/>
              </w:rPr>
              <w:t>S</w:t>
            </w:r>
            <w:r w:rsidR="00E03A84" w:rsidRPr="006545E4">
              <w:rPr>
                <w:rFonts w:ascii="Arial" w:hAnsi="Arial" w:cs="Arial"/>
                <w:sz w:val="20"/>
                <w:szCs w:val="20"/>
                <w:lang w:val="en-US"/>
              </w:rPr>
              <w:t xml:space="preserve">ection 1.2 </w:t>
            </w:r>
            <w:r w:rsidR="00E03A84" w:rsidRPr="006545E4">
              <w:rPr>
                <w:rFonts w:ascii="Arial" w:hAnsi="Arial" w:cs="Arial"/>
                <w:color w:val="000000"/>
                <w:sz w:val="20"/>
                <w:szCs w:val="20"/>
                <w:shd w:val="clear" w:color="auto" w:fill="FFFFFF"/>
              </w:rPr>
              <w:t>Promoting</w:t>
            </w:r>
            <w:r w:rsidR="00E03A84" w:rsidRPr="006545E4">
              <w:rPr>
                <w:rFonts w:ascii="Arial" w:hAnsi="Arial" w:cs="Arial"/>
                <w:sz w:val="20"/>
                <w:szCs w:val="20"/>
                <w:shd w:val="clear" w:color="auto" w:fill="FFFFFF"/>
              </w:rPr>
              <w:t xml:space="preserve"> </w:t>
            </w:r>
            <w:r w:rsidR="00E03A84" w:rsidRPr="006545E4">
              <w:rPr>
                <w:rFonts w:ascii="Arial" w:hAnsi="Arial" w:cs="Arial"/>
                <w:color w:val="000000"/>
                <w:sz w:val="20"/>
                <w:szCs w:val="20"/>
                <w:shd w:val="clear" w:color="auto" w:fill="FFFFFF"/>
              </w:rPr>
              <w:t>Positive</w:t>
            </w:r>
            <w:r w:rsidR="00E03A84" w:rsidRPr="006545E4">
              <w:rPr>
                <w:rFonts w:ascii="Arial" w:hAnsi="Arial" w:cs="Arial"/>
                <w:sz w:val="20"/>
                <w:szCs w:val="20"/>
                <w:shd w:val="clear" w:color="auto" w:fill="FFFFFF"/>
              </w:rPr>
              <w:t xml:space="preserve"> </w:t>
            </w:r>
            <w:r w:rsidR="00E03A84" w:rsidRPr="006545E4">
              <w:rPr>
                <w:rFonts w:ascii="Arial" w:hAnsi="Arial" w:cs="Arial"/>
                <w:color w:val="000000"/>
                <w:sz w:val="20"/>
                <w:szCs w:val="20"/>
                <w:shd w:val="clear" w:color="auto" w:fill="FFFFFF"/>
              </w:rPr>
              <w:t>Mental</w:t>
            </w:r>
            <w:r w:rsidR="00E03A84" w:rsidRPr="006545E4">
              <w:rPr>
                <w:rFonts w:ascii="Arial" w:hAnsi="Arial" w:cs="Arial"/>
                <w:sz w:val="20"/>
                <w:szCs w:val="20"/>
                <w:shd w:val="clear" w:color="auto" w:fill="FFFFFF"/>
              </w:rPr>
              <w:t xml:space="preserve"> </w:t>
            </w:r>
            <w:r w:rsidR="00E03A84" w:rsidRPr="006545E4">
              <w:rPr>
                <w:rFonts w:ascii="Arial" w:hAnsi="Arial" w:cs="Arial"/>
                <w:color w:val="000000"/>
                <w:sz w:val="20"/>
                <w:szCs w:val="20"/>
                <w:shd w:val="clear" w:color="auto" w:fill="FFFFFF"/>
              </w:rPr>
              <w:t>Health</w:t>
            </w:r>
            <w:r w:rsidR="00E03A84" w:rsidRPr="006545E4">
              <w:rPr>
                <w:rFonts w:ascii="Arial" w:hAnsi="Arial" w:cs="Arial"/>
                <w:sz w:val="20"/>
                <w:szCs w:val="20"/>
                <w:shd w:val="clear" w:color="auto" w:fill="FFFFFF"/>
              </w:rPr>
              <w:t xml:space="preserve"> </w:t>
            </w:r>
            <w:r w:rsidR="00E03A84" w:rsidRPr="006545E4">
              <w:rPr>
                <w:rFonts w:ascii="Arial" w:hAnsi="Arial" w:cs="Arial"/>
                <w:color w:val="000000"/>
                <w:sz w:val="20"/>
                <w:szCs w:val="20"/>
                <w:shd w:val="clear" w:color="auto" w:fill="FFFFFF"/>
              </w:rPr>
              <w:t>in</w:t>
            </w:r>
            <w:r w:rsidR="00E03A84" w:rsidRPr="006545E4">
              <w:rPr>
                <w:rFonts w:ascii="Arial" w:hAnsi="Arial" w:cs="Arial"/>
                <w:sz w:val="20"/>
                <w:szCs w:val="20"/>
                <w:shd w:val="clear" w:color="auto" w:fill="FFFFFF"/>
              </w:rPr>
              <w:t xml:space="preserve"> </w:t>
            </w:r>
            <w:r w:rsidR="00E03A84" w:rsidRPr="006545E4">
              <w:rPr>
                <w:rFonts w:ascii="Arial" w:hAnsi="Arial" w:cs="Arial"/>
                <w:color w:val="000000"/>
                <w:sz w:val="20"/>
                <w:szCs w:val="20"/>
                <w:shd w:val="clear" w:color="auto" w:fill="FFFFFF"/>
              </w:rPr>
              <w:t>School</w:t>
            </w:r>
            <w:r w:rsidR="004D7E6B" w:rsidRPr="006545E4">
              <w:rPr>
                <w:rFonts w:ascii="Arial" w:hAnsi="Arial" w:cs="Arial"/>
                <w:color w:val="000000"/>
                <w:sz w:val="20"/>
                <w:szCs w:val="20"/>
                <w:shd w:val="clear" w:color="auto" w:fill="FFFFFF"/>
              </w:rPr>
              <w:t xml:space="preserve"> </w:t>
            </w:r>
            <w:r w:rsidR="00E03A84" w:rsidRPr="006545E4">
              <w:rPr>
                <w:rFonts w:ascii="Arial" w:hAnsi="Arial" w:cs="Arial"/>
                <w:color w:val="000000"/>
                <w:sz w:val="20"/>
                <w:szCs w:val="20"/>
                <w:shd w:val="clear" w:color="auto" w:fill="FFFFFF"/>
              </w:rPr>
              <w:t>children</w:t>
            </w:r>
            <w:r w:rsidR="00E03A84" w:rsidRPr="006545E4">
              <w:rPr>
                <w:rFonts w:ascii="Arial" w:hAnsi="Arial" w:cs="Arial"/>
                <w:color w:val="000000"/>
                <w:sz w:val="20"/>
                <w:szCs w:val="20"/>
                <w:shd w:val="clear" w:color="auto" w:fill="FFFFFF"/>
                <w:lang w:val="en-US"/>
              </w:rPr>
              <w:t xml:space="preserve"> and read about interventions to improve subjective wellbeing in schools already. </w:t>
            </w:r>
            <w:r w:rsidR="009B7E8D">
              <w:rPr>
                <w:rFonts w:ascii="Arial" w:hAnsi="Arial" w:cs="Arial"/>
                <w:color w:val="000000"/>
                <w:sz w:val="20"/>
                <w:szCs w:val="20"/>
                <w:shd w:val="clear" w:color="auto" w:fill="FFFFFF"/>
                <w:lang w:val="en-US"/>
              </w:rPr>
              <w:t>L</w:t>
            </w:r>
            <w:r w:rsidR="00E03A84" w:rsidRPr="006545E4">
              <w:rPr>
                <w:rFonts w:ascii="Arial" w:hAnsi="Arial" w:cs="Arial"/>
                <w:sz w:val="20"/>
                <w:szCs w:val="20"/>
                <w:lang w:val="en-US"/>
              </w:rPr>
              <w:t xml:space="preserve">earners record the aims; the sample and the control group; the data collection tools used (and when); the method/programme implementation; the results (idiographic and nomothetic) and the conclusions drawn as well as the identified strengths and weaknesses. </w:t>
            </w:r>
            <w:r w:rsidRPr="006545E4">
              <w:rPr>
                <w:rFonts w:ascii="Arial" w:hAnsi="Arial" w:cs="Arial"/>
                <w:b/>
                <w:bCs/>
                <w:sz w:val="20"/>
                <w:szCs w:val="20"/>
                <w:lang w:val="en-US"/>
              </w:rPr>
              <w:t>(I)</w:t>
            </w:r>
          </w:p>
          <w:p w14:paraId="1E48EB23" w14:textId="77777777" w:rsidR="00E03A84" w:rsidRDefault="00E03A84" w:rsidP="00591D3F">
            <w:pPr>
              <w:spacing w:before="120" w:after="120"/>
              <w:rPr>
                <w:rFonts w:ascii="Arial" w:hAnsi="Arial" w:cs="Arial"/>
                <w:sz w:val="20"/>
                <w:szCs w:val="20"/>
              </w:rPr>
            </w:pPr>
            <w:r w:rsidRPr="006545E4">
              <w:rPr>
                <w:rFonts w:ascii="Arial" w:hAnsi="Arial" w:cs="Arial"/>
                <w:sz w:val="20"/>
                <w:szCs w:val="20"/>
                <w:lang w:val="en-US"/>
              </w:rPr>
              <w:t xml:space="preserve">Initiate further classroom discussion evaluating both Seligman (2004) and </w:t>
            </w:r>
            <w:r w:rsidRPr="006545E4">
              <w:rPr>
                <w:rFonts w:ascii="Arial" w:hAnsi="Arial" w:cs="Arial"/>
                <w:color w:val="000000" w:themeColor="text1"/>
                <w:sz w:val="20"/>
                <w:szCs w:val="20"/>
              </w:rPr>
              <w:t>Shoshani and Steinmetz (2014)</w:t>
            </w:r>
            <w:r w:rsidRPr="006545E4">
              <w:rPr>
                <w:rFonts w:ascii="Arial" w:hAnsi="Arial" w:cs="Arial"/>
                <w:color w:val="000000" w:themeColor="text1"/>
                <w:sz w:val="20"/>
                <w:szCs w:val="20"/>
                <w:lang w:val="en-US"/>
              </w:rPr>
              <w:t xml:space="preserve"> i</w:t>
            </w:r>
            <w:r w:rsidRPr="006545E4">
              <w:rPr>
                <w:rFonts w:ascii="Arial" w:hAnsi="Arial" w:cs="Arial"/>
                <w:sz w:val="20"/>
                <w:szCs w:val="20"/>
                <w:lang w:val="en-US"/>
              </w:rPr>
              <w:t xml:space="preserve">n terms of generating and using correlational data; </w:t>
            </w:r>
            <w:r w:rsidRPr="006545E4">
              <w:rPr>
                <w:rFonts w:ascii="Arial" w:hAnsi="Arial" w:cs="Arial"/>
                <w:sz w:val="20"/>
                <w:szCs w:val="20"/>
              </w:rPr>
              <w:t>individual and situational explanations</w:t>
            </w:r>
            <w:r w:rsidRPr="006545E4">
              <w:rPr>
                <w:rFonts w:ascii="Arial" w:hAnsi="Arial" w:cs="Arial"/>
                <w:sz w:val="20"/>
                <w:szCs w:val="20"/>
                <w:lang w:val="en-US"/>
              </w:rPr>
              <w:t>;</w:t>
            </w:r>
            <w:r w:rsidRPr="006545E4">
              <w:rPr>
                <w:rFonts w:ascii="Arial" w:hAnsi="Arial" w:cs="Arial"/>
                <w:sz w:val="20"/>
                <w:szCs w:val="20"/>
              </w:rPr>
              <w:t xml:space="preserve"> cultural differences</w:t>
            </w:r>
            <w:r w:rsidRPr="006545E4">
              <w:rPr>
                <w:rFonts w:ascii="Arial" w:hAnsi="Arial" w:cs="Arial"/>
                <w:sz w:val="20"/>
                <w:szCs w:val="20"/>
                <w:lang w:val="en-US"/>
              </w:rPr>
              <w:t>;</w:t>
            </w:r>
            <w:r w:rsidRPr="006545E4">
              <w:rPr>
                <w:rFonts w:ascii="Arial" w:hAnsi="Arial" w:cs="Arial"/>
                <w:sz w:val="20"/>
                <w:szCs w:val="20"/>
              </w:rPr>
              <w:t xml:space="preserve"> idiographic versus nomothetic</w:t>
            </w:r>
            <w:r w:rsidRPr="006545E4">
              <w:rPr>
                <w:rFonts w:ascii="Arial" w:hAnsi="Arial" w:cs="Arial"/>
                <w:sz w:val="20"/>
                <w:szCs w:val="20"/>
                <w:lang w:val="en-US"/>
              </w:rPr>
              <w:t xml:space="preserve"> explanations; the use of</w:t>
            </w:r>
            <w:r w:rsidRPr="006545E4">
              <w:rPr>
                <w:rFonts w:ascii="Arial" w:hAnsi="Arial" w:cs="Arial"/>
                <w:sz w:val="20"/>
                <w:szCs w:val="20"/>
              </w:rPr>
              <w:t xml:space="preserve"> psychometrics</w:t>
            </w:r>
            <w:r w:rsidRPr="006545E4">
              <w:rPr>
                <w:rFonts w:ascii="Arial" w:hAnsi="Arial" w:cs="Arial"/>
                <w:sz w:val="20"/>
                <w:szCs w:val="20"/>
                <w:lang w:val="en-US"/>
              </w:rPr>
              <w:t xml:space="preserve"> and the </w:t>
            </w:r>
            <w:r w:rsidRPr="006545E4">
              <w:rPr>
                <w:rFonts w:ascii="Arial" w:hAnsi="Arial" w:cs="Arial"/>
                <w:sz w:val="20"/>
                <w:szCs w:val="20"/>
              </w:rPr>
              <w:t>generalisations from</w:t>
            </w:r>
            <w:r w:rsidRPr="006545E4">
              <w:rPr>
                <w:rFonts w:ascii="Arial" w:hAnsi="Arial" w:cs="Arial"/>
                <w:sz w:val="20"/>
                <w:szCs w:val="20"/>
                <w:lang w:val="en-US"/>
              </w:rPr>
              <w:t xml:space="preserve"> the </w:t>
            </w:r>
            <w:r w:rsidRPr="006545E4">
              <w:rPr>
                <w:rFonts w:ascii="Arial" w:hAnsi="Arial" w:cs="Arial"/>
                <w:sz w:val="20"/>
                <w:szCs w:val="20"/>
              </w:rPr>
              <w:t>findings.</w:t>
            </w:r>
          </w:p>
          <w:p w14:paraId="6E71668B" w14:textId="69BCEF70" w:rsidR="00E03A84" w:rsidRDefault="00B72CB1" w:rsidP="00591D3F">
            <w:pPr>
              <w:spacing w:before="120" w:after="120"/>
              <w:rPr>
                <w:rFonts w:ascii="Arial" w:hAnsi="Arial" w:cs="Arial"/>
                <w:b/>
                <w:sz w:val="20"/>
                <w:szCs w:val="20"/>
                <w:lang w:val="en-US"/>
              </w:rPr>
            </w:pPr>
            <w:r>
              <w:rPr>
                <w:rFonts w:ascii="Arial" w:hAnsi="Arial" w:cs="Arial"/>
                <w:sz w:val="20"/>
                <w:szCs w:val="20"/>
                <w:lang w:val="en-US"/>
              </w:rPr>
              <w:t>L</w:t>
            </w:r>
            <w:r w:rsidR="00E03A84" w:rsidRPr="006545E4">
              <w:rPr>
                <w:rFonts w:ascii="Arial" w:hAnsi="Arial" w:cs="Arial"/>
                <w:sz w:val="20"/>
                <w:szCs w:val="20"/>
                <w:lang w:val="en-US"/>
              </w:rPr>
              <w:t xml:space="preserve">earners use both Seligman (2004) and </w:t>
            </w:r>
            <w:r w:rsidR="00E03A84" w:rsidRPr="006545E4">
              <w:rPr>
                <w:rFonts w:ascii="Arial" w:hAnsi="Arial" w:cs="Arial"/>
                <w:color w:val="000000" w:themeColor="text1"/>
                <w:sz w:val="20"/>
                <w:szCs w:val="20"/>
              </w:rPr>
              <w:t>Shoshani and Steinmetz (2014)</w:t>
            </w:r>
            <w:r w:rsidR="00E03A84" w:rsidRPr="006545E4">
              <w:rPr>
                <w:rFonts w:ascii="Arial" w:hAnsi="Arial" w:cs="Arial"/>
                <w:color w:val="000000" w:themeColor="text1"/>
                <w:sz w:val="20"/>
                <w:szCs w:val="20"/>
                <w:lang w:val="en-US"/>
              </w:rPr>
              <w:t xml:space="preserve"> to generate </w:t>
            </w:r>
            <w:r w:rsidR="00D8177D" w:rsidRPr="006545E4">
              <w:rPr>
                <w:rFonts w:ascii="Arial" w:hAnsi="Arial" w:cs="Arial"/>
                <w:color w:val="000000" w:themeColor="text1"/>
                <w:sz w:val="20"/>
                <w:szCs w:val="20"/>
                <w:lang w:val="en-US"/>
              </w:rPr>
              <w:t>a</w:t>
            </w:r>
            <w:r w:rsidR="00E03A84" w:rsidRPr="006545E4">
              <w:rPr>
                <w:rFonts w:ascii="Arial" w:hAnsi="Arial" w:cs="Arial"/>
                <w:color w:val="000000" w:themeColor="text1"/>
                <w:sz w:val="20"/>
                <w:szCs w:val="20"/>
                <w:lang w:val="en-US"/>
              </w:rPr>
              <w:t xml:space="preserve"> range of examination questions </w:t>
            </w:r>
            <w:r w:rsidR="00D8177D" w:rsidRPr="006545E4">
              <w:rPr>
                <w:rFonts w:ascii="Arial" w:hAnsi="Arial" w:cs="Arial"/>
                <w:color w:val="000000" w:themeColor="text1"/>
                <w:sz w:val="20"/>
                <w:szCs w:val="20"/>
                <w:lang w:val="en-US"/>
              </w:rPr>
              <w:t>found</w:t>
            </w:r>
            <w:r w:rsidR="00E03A84" w:rsidRPr="006545E4">
              <w:rPr>
                <w:rFonts w:ascii="Arial" w:hAnsi="Arial" w:cs="Arial"/>
                <w:color w:val="000000" w:themeColor="text1"/>
                <w:sz w:val="20"/>
                <w:szCs w:val="20"/>
                <w:lang w:val="en-US"/>
              </w:rPr>
              <w:t xml:space="preserve"> in Paper 3 and Paper 4 and share.</w:t>
            </w:r>
            <w:r w:rsidRPr="006545E4">
              <w:rPr>
                <w:rFonts w:ascii="Arial" w:hAnsi="Arial" w:cs="Arial"/>
                <w:b/>
                <w:bCs/>
                <w:sz w:val="20"/>
                <w:szCs w:val="20"/>
                <w:lang w:val="en-US"/>
              </w:rPr>
              <w:t xml:space="preserve"> (I</w:t>
            </w:r>
            <w:r>
              <w:rPr>
                <w:rFonts w:ascii="Arial" w:hAnsi="Arial" w:cs="Arial"/>
                <w:b/>
                <w:bCs/>
                <w:sz w:val="20"/>
                <w:szCs w:val="20"/>
                <w:lang w:val="en-US"/>
              </w:rPr>
              <w:t>)(</w:t>
            </w:r>
            <w:r w:rsidRPr="006545E4">
              <w:rPr>
                <w:rFonts w:ascii="Arial" w:hAnsi="Arial" w:cs="Arial"/>
                <w:b/>
                <w:bCs/>
                <w:sz w:val="20"/>
                <w:szCs w:val="20"/>
                <w:lang w:val="en-US"/>
              </w:rPr>
              <w:t>F)</w:t>
            </w:r>
          </w:p>
          <w:p w14:paraId="0F77D19E" w14:textId="7E7C52AF" w:rsidR="00CF18B2" w:rsidRPr="00CF18B2" w:rsidRDefault="00B72CB1" w:rsidP="00D82C30">
            <w:pPr>
              <w:spacing w:before="120"/>
              <w:rPr>
                <w:rFonts w:ascii="Arial" w:hAnsi="Arial" w:cs="Arial"/>
                <w:b/>
                <w:color w:val="000000" w:themeColor="text1"/>
                <w:sz w:val="20"/>
                <w:szCs w:val="20"/>
              </w:rPr>
            </w:pPr>
            <w:r>
              <w:rPr>
                <w:rFonts w:ascii="Arial" w:hAnsi="Arial" w:cs="Arial"/>
                <w:color w:val="000000" w:themeColor="text1"/>
                <w:sz w:val="20"/>
                <w:szCs w:val="20"/>
              </w:rPr>
              <w:t>L</w:t>
            </w:r>
            <w:r w:rsidR="00E03A84" w:rsidRPr="006545E4">
              <w:rPr>
                <w:rFonts w:ascii="Arial" w:hAnsi="Arial" w:cs="Arial"/>
                <w:color w:val="000000" w:themeColor="text1"/>
                <w:sz w:val="20"/>
                <w:szCs w:val="20"/>
              </w:rPr>
              <w:t>earners respond to a variety of related examination questions from specimen/past papers which focus on individual factors in changing health beliefs.</w:t>
            </w:r>
            <w:r w:rsidRPr="006545E4">
              <w:rPr>
                <w:rFonts w:ascii="Arial" w:hAnsi="Arial" w:cs="Arial"/>
                <w:b/>
                <w:color w:val="000000" w:themeColor="text1"/>
                <w:sz w:val="20"/>
                <w:szCs w:val="20"/>
              </w:rPr>
              <w:t xml:space="preserve"> (F)</w:t>
            </w:r>
          </w:p>
        </w:tc>
      </w:tr>
      <w:tr w:rsidR="00E03A84" w:rsidRPr="00E03A84" w14:paraId="08787CC3" w14:textId="77777777" w:rsidTr="00CB3636">
        <w:tc>
          <w:tcPr>
            <w:tcW w:w="10200"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692D4337" w14:textId="77777777" w:rsidR="00E03A84" w:rsidRPr="00E03A84" w:rsidRDefault="00E03A84" w:rsidP="00E03A84">
            <w:pPr>
              <w:rPr>
                <w:rFonts w:ascii="Arial" w:hAnsi="Arial" w:cs="Arial"/>
                <w:b/>
                <w:color w:val="000000" w:themeColor="text1"/>
                <w:sz w:val="20"/>
                <w:szCs w:val="20"/>
              </w:rPr>
            </w:pPr>
            <w:r w:rsidRPr="00D8177D">
              <w:rPr>
                <w:rFonts w:ascii="Arial" w:hAnsi="Arial" w:cs="Arial"/>
                <w:b/>
                <w:color w:val="FFFFFF" w:themeColor="background1"/>
                <w:sz w:val="20"/>
                <w:szCs w:val="20"/>
              </w:rPr>
              <w:lastRenderedPageBreak/>
              <w:t>Past and specimen papers</w:t>
            </w:r>
          </w:p>
        </w:tc>
      </w:tr>
      <w:tr w:rsidR="00E03A84" w:rsidRPr="00E03A84" w14:paraId="517E01B7" w14:textId="77777777" w:rsidTr="00CB3636">
        <w:tc>
          <w:tcPr>
            <w:tcW w:w="10200" w:type="dxa"/>
            <w:gridSpan w:val="3"/>
            <w:tcBorders>
              <w:top w:val="single" w:sz="4" w:space="0" w:color="E21951"/>
              <w:left w:val="single" w:sz="4" w:space="0" w:color="E21951"/>
              <w:bottom w:val="single" w:sz="4" w:space="0" w:color="E21951"/>
              <w:right w:val="single" w:sz="4" w:space="0" w:color="E21951"/>
            </w:tcBorders>
            <w:hideMark/>
          </w:tcPr>
          <w:p w14:paraId="1156FEEA" w14:textId="3543EB1F" w:rsidR="00E03A84" w:rsidRPr="00A51542" w:rsidRDefault="00A51542" w:rsidP="00E03A84">
            <w:pPr>
              <w:rPr>
                <w:rFonts w:ascii="Arial" w:eastAsia="MS ??" w:hAnsi="Arial"/>
                <w:b/>
                <w:sz w:val="20"/>
                <w:szCs w:val="20"/>
                <w:lang w:eastAsia="en-US"/>
              </w:rPr>
            </w:pPr>
            <w:r w:rsidRPr="00A51542">
              <w:rPr>
                <w:rFonts w:ascii="Arial" w:eastAsia="MS ??" w:hAnsi="Arial" w:cs="Arial"/>
                <w:sz w:val="20"/>
                <w:szCs w:val="20"/>
              </w:rPr>
              <w:t xml:space="preserve">Past/specimen papers and mark schemes are available to download from the </w:t>
            </w:r>
            <w:hyperlink r:id="rId483" w:history="1">
              <w:r w:rsidRPr="00A51542">
                <w:rPr>
                  <w:rFonts w:ascii="Arial" w:eastAsia="MS ??" w:hAnsi="Arial"/>
                  <w:color w:val="4A4A4A"/>
                  <w:sz w:val="20"/>
                  <w:szCs w:val="20"/>
                  <w:u w:val="single"/>
                  <w:lang w:eastAsia="en-US"/>
                </w:rPr>
                <w:t>School Support Hub</w:t>
              </w:r>
            </w:hyperlink>
            <w:r w:rsidRPr="00A51542">
              <w:rPr>
                <w:rFonts w:ascii="Arial" w:eastAsia="MS ??" w:hAnsi="Arial"/>
                <w:color w:val="4A4A4A"/>
                <w:sz w:val="20"/>
                <w:szCs w:val="20"/>
                <w:lang w:eastAsia="en-US"/>
              </w:rPr>
              <w:t xml:space="preserve"> </w:t>
            </w:r>
            <w:r w:rsidRPr="00A51542">
              <w:rPr>
                <w:rFonts w:ascii="Arial" w:eastAsia="MS ??" w:hAnsi="Arial"/>
                <w:b/>
                <w:sz w:val="20"/>
                <w:szCs w:val="20"/>
                <w:lang w:eastAsia="en-US"/>
              </w:rPr>
              <w:t>(F)</w:t>
            </w:r>
          </w:p>
        </w:tc>
      </w:tr>
    </w:tbl>
    <w:p w14:paraId="1C25E9DC" w14:textId="77777777" w:rsidR="009F730B" w:rsidRDefault="009F730B" w:rsidP="00F55DD3">
      <w:pPr>
        <w:pStyle w:val="Heading1"/>
        <w:ind w:right="142"/>
        <w:sectPr w:rsidR="009F730B" w:rsidSect="00DB47F3">
          <w:pgSz w:w="16838" w:h="11906" w:orient="landscape"/>
          <w:pgMar w:top="1134" w:right="1134" w:bottom="284" w:left="1134" w:header="567" w:footer="567" w:gutter="0"/>
          <w:cols w:space="708"/>
          <w:docGrid w:linePitch="360"/>
        </w:sectPr>
      </w:pPr>
    </w:p>
    <w:p w14:paraId="25171969" w14:textId="467F5D65" w:rsidR="00F55DD3" w:rsidRPr="004A4E17" w:rsidRDefault="009F730B" w:rsidP="005B1AB5">
      <w:pPr>
        <w:pStyle w:val="Heading1"/>
      </w:pPr>
      <w:bookmarkStart w:id="17" w:name="_Toc177384360"/>
      <w:r>
        <w:lastRenderedPageBreak/>
        <w:t>Specialist Option 4:</w:t>
      </w:r>
      <w:r w:rsidR="00F55DD3">
        <w:t xml:space="preserve"> Organisational Psychology</w:t>
      </w:r>
      <w:bookmarkEnd w:id="17"/>
    </w:p>
    <w:tbl>
      <w:tblPr>
        <w:tblW w:w="14595"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4A0" w:firstRow="1" w:lastRow="0" w:firstColumn="1" w:lastColumn="0" w:noHBand="0" w:noVBand="1"/>
      </w:tblPr>
      <w:tblGrid>
        <w:gridCol w:w="2213"/>
        <w:gridCol w:w="2360"/>
        <w:gridCol w:w="10022"/>
      </w:tblGrid>
      <w:tr w:rsidR="004A0C96" w:rsidRPr="004A0C96" w14:paraId="063359FB" w14:textId="77777777" w:rsidTr="009371AB">
        <w:trPr>
          <w:tblHeader/>
        </w:trPr>
        <w:tc>
          <w:tcPr>
            <w:tcW w:w="2127"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08D2B9DD" w14:textId="2E507125" w:rsidR="004A0C96" w:rsidRPr="004A0C96" w:rsidRDefault="004A0C96" w:rsidP="009F730B">
            <w:pPr>
              <w:rPr>
                <w:rFonts w:ascii="Arial" w:hAnsi="Arial" w:cs="Arial"/>
                <w:b/>
                <w:color w:val="FFFFFF" w:themeColor="background1"/>
                <w:sz w:val="20"/>
                <w:szCs w:val="20"/>
              </w:rPr>
            </w:pPr>
            <w:r w:rsidRPr="004A0C96">
              <w:rPr>
                <w:rFonts w:ascii="Arial" w:hAnsi="Arial" w:cs="Arial"/>
                <w:b/>
                <w:color w:val="FFFFFF" w:themeColor="background1"/>
                <w:sz w:val="20"/>
                <w:szCs w:val="20"/>
              </w:rPr>
              <w:t>Syllabus ref.</w:t>
            </w:r>
            <w:r w:rsidR="00CF18B2">
              <w:rPr>
                <w:rFonts w:ascii="Arial" w:hAnsi="Arial" w:cs="Arial"/>
                <w:b/>
                <w:color w:val="FFFFFF" w:themeColor="background1"/>
                <w:sz w:val="20"/>
                <w:szCs w:val="20"/>
              </w:rPr>
              <w:t xml:space="preserve"> and</w:t>
            </w:r>
            <w:r w:rsidRPr="004A0C96">
              <w:rPr>
                <w:rFonts w:ascii="Arial" w:hAnsi="Arial" w:cs="Arial"/>
                <w:b/>
                <w:color w:val="FFFFFF" w:themeColor="background1"/>
                <w:sz w:val="20"/>
                <w:szCs w:val="20"/>
              </w:rPr>
              <w:t xml:space="preserve"> Key Concepts (KC</w:t>
            </w:r>
            <w:r w:rsidRPr="00870BAC">
              <w:rPr>
                <w:rFonts w:ascii="Arial" w:hAnsi="Arial" w:cs="Arial"/>
                <w:b/>
                <w:color w:val="FFFFFF" w:themeColor="background1"/>
                <w:sz w:val="20"/>
                <w:szCs w:val="20"/>
              </w:rPr>
              <w:t>)</w:t>
            </w:r>
          </w:p>
        </w:tc>
        <w:tc>
          <w:tcPr>
            <w:tcW w:w="2268"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173101F8" w14:textId="77777777" w:rsidR="004A0C96" w:rsidRPr="004A0C96" w:rsidRDefault="004A0C96" w:rsidP="009F730B">
            <w:pPr>
              <w:rPr>
                <w:rFonts w:ascii="Arial" w:hAnsi="Arial" w:cs="Arial"/>
                <w:b/>
                <w:color w:val="FFFFFF" w:themeColor="background1"/>
                <w:sz w:val="20"/>
                <w:szCs w:val="20"/>
              </w:rPr>
            </w:pPr>
            <w:r w:rsidRPr="004A0C96">
              <w:rPr>
                <w:rFonts w:ascii="Arial" w:hAnsi="Arial" w:cs="Arial"/>
                <w:b/>
                <w:color w:val="FFFFFF" w:themeColor="background1"/>
                <w:sz w:val="20"/>
                <w:szCs w:val="20"/>
              </w:rPr>
              <w:t>Learning objectives</w:t>
            </w:r>
          </w:p>
        </w:tc>
        <w:tc>
          <w:tcPr>
            <w:tcW w:w="9633" w:type="dxa"/>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4E2540CA" w14:textId="6FC3318A" w:rsidR="004A0C96" w:rsidRPr="004A0C96" w:rsidRDefault="004A0C96" w:rsidP="009F730B">
            <w:pPr>
              <w:rPr>
                <w:rFonts w:ascii="Arial" w:hAnsi="Arial" w:cs="Arial"/>
                <w:b/>
                <w:color w:val="FFFFFF" w:themeColor="background1"/>
                <w:sz w:val="20"/>
                <w:szCs w:val="20"/>
              </w:rPr>
            </w:pPr>
            <w:r w:rsidRPr="004A0C96">
              <w:rPr>
                <w:rFonts w:ascii="Arial" w:hAnsi="Arial" w:cs="Arial"/>
                <w:b/>
                <w:color w:val="FFFFFF" w:themeColor="background1"/>
                <w:sz w:val="20"/>
                <w:szCs w:val="20"/>
              </w:rPr>
              <w:t>Suggested teaching activities</w:t>
            </w:r>
          </w:p>
        </w:tc>
      </w:tr>
      <w:tr w:rsidR="004A0C96" w:rsidRPr="004A0C96" w14:paraId="4D822C54"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7B0FA86E" w14:textId="5F117593" w:rsidR="004A0C96" w:rsidRPr="004A0C96" w:rsidRDefault="004A0C96" w:rsidP="004A0C96">
            <w:pPr>
              <w:rPr>
                <w:rFonts w:ascii="Arial" w:hAnsi="Arial" w:cs="Arial"/>
                <w:i/>
                <w:sz w:val="20"/>
                <w:szCs w:val="20"/>
              </w:rPr>
            </w:pPr>
            <w:r w:rsidRPr="004A0C96">
              <w:rPr>
                <w:rFonts w:ascii="Arial" w:hAnsi="Arial" w:cs="Arial"/>
                <w:sz w:val="20"/>
                <w:szCs w:val="20"/>
              </w:rPr>
              <w:t xml:space="preserve">Organisational Psychology </w:t>
            </w:r>
            <w:r w:rsidR="007C4D5F">
              <w:rPr>
                <w:rFonts w:ascii="Arial" w:hAnsi="Arial" w:cs="Arial"/>
                <w:sz w:val="20"/>
                <w:szCs w:val="20"/>
              </w:rPr>
              <w:t>– introduction</w:t>
            </w:r>
          </w:p>
        </w:tc>
        <w:tc>
          <w:tcPr>
            <w:tcW w:w="2268" w:type="dxa"/>
            <w:tcBorders>
              <w:top w:val="single" w:sz="4" w:space="0" w:color="E21951"/>
              <w:left w:val="single" w:sz="4" w:space="0" w:color="E21951"/>
              <w:bottom w:val="single" w:sz="4" w:space="0" w:color="E21951"/>
              <w:right w:val="single" w:sz="4" w:space="0" w:color="E21951"/>
            </w:tcBorders>
          </w:tcPr>
          <w:p w14:paraId="22BD7149" w14:textId="77777777" w:rsidR="004A0C96" w:rsidRPr="004A0C96" w:rsidRDefault="004A0C96" w:rsidP="004A0C96">
            <w:pPr>
              <w:rPr>
                <w:rFonts w:ascii="Arial" w:hAnsi="Arial" w:cs="Arial"/>
                <w:sz w:val="20"/>
                <w:szCs w:val="20"/>
              </w:rPr>
            </w:pPr>
            <w:r w:rsidRPr="004A0C96">
              <w:rPr>
                <w:rFonts w:ascii="Arial" w:hAnsi="Arial" w:cs="Arial"/>
                <w:sz w:val="20"/>
                <w:szCs w:val="20"/>
              </w:rPr>
              <w:t>Learners have an understanding and an appreciation of the objectives and expectations of this course in organisational psychology.</w:t>
            </w:r>
          </w:p>
        </w:tc>
        <w:tc>
          <w:tcPr>
            <w:tcW w:w="9633" w:type="dxa"/>
            <w:tcBorders>
              <w:top w:val="single" w:sz="4" w:space="0" w:color="E21951"/>
              <w:left w:val="single" w:sz="4" w:space="0" w:color="E21951"/>
              <w:bottom w:val="single" w:sz="4" w:space="0" w:color="E21951"/>
              <w:right w:val="single" w:sz="4" w:space="0" w:color="E21951"/>
            </w:tcBorders>
          </w:tcPr>
          <w:p w14:paraId="58AFB198" w14:textId="77777777" w:rsidR="004A0C96" w:rsidRPr="004A0C96" w:rsidRDefault="004A0C96" w:rsidP="005A1C26">
            <w:pPr>
              <w:autoSpaceDE w:val="0"/>
              <w:autoSpaceDN w:val="0"/>
              <w:adjustRightInd w:val="0"/>
              <w:spacing w:after="120"/>
              <w:rPr>
                <w:rFonts w:ascii="Arial" w:hAnsi="Arial" w:cs="Arial"/>
                <w:color w:val="000000"/>
                <w:sz w:val="20"/>
                <w:szCs w:val="20"/>
                <w:lang w:val="en-US"/>
              </w:rPr>
            </w:pPr>
            <w:r w:rsidRPr="004A0C96">
              <w:rPr>
                <w:rFonts w:ascii="Arial" w:hAnsi="Arial" w:cs="Arial"/>
                <w:color w:val="000000"/>
                <w:sz w:val="20"/>
                <w:szCs w:val="20"/>
                <w:shd w:val="clear" w:color="auto" w:fill="FCFCFC"/>
                <w:lang w:val="en-US"/>
              </w:rPr>
              <w:t>Learners</w:t>
            </w:r>
            <w:r w:rsidRPr="004A0C96">
              <w:rPr>
                <w:rFonts w:ascii="Arial" w:hAnsi="Arial" w:cs="Arial"/>
                <w:color w:val="000000"/>
                <w:sz w:val="20"/>
                <w:szCs w:val="20"/>
                <w:lang w:val="en-US"/>
              </w:rPr>
              <w:t xml:space="preserve"> list as many evaluative issues as they can remember from their AS material and create a table of the advantages and disadvantages of each.</w:t>
            </w:r>
          </w:p>
          <w:p w14:paraId="28E71737" w14:textId="2D91688A" w:rsidR="004A0C96" w:rsidRPr="004A0C96" w:rsidRDefault="004A0C96" w:rsidP="005A1C26">
            <w:pPr>
              <w:spacing w:before="120" w:after="120"/>
              <w:rPr>
                <w:rFonts w:ascii="Arial" w:hAnsi="Arial" w:cs="Arial"/>
                <w:sz w:val="20"/>
                <w:szCs w:val="20"/>
              </w:rPr>
            </w:pPr>
            <w:r w:rsidRPr="004A0C96">
              <w:rPr>
                <w:rFonts w:ascii="Arial" w:hAnsi="Arial" w:cs="Arial"/>
                <w:sz w:val="20"/>
                <w:szCs w:val="20"/>
              </w:rPr>
              <w:t>Introduce learners to the section in the syllabus covering Organisational Psychology and generate discussion about each sub-section.</w:t>
            </w:r>
          </w:p>
          <w:p w14:paraId="746122D5" w14:textId="228DDCA0" w:rsidR="004A0C96" w:rsidRPr="004A0C96" w:rsidRDefault="004A0C96" w:rsidP="005A1C26">
            <w:pPr>
              <w:spacing w:before="120"/>
              <w:rPr>
                <w:rFonts w:ascii="Arial" w:hAnsi="Arial" w:cs="Arial"/>
                <w:sz w:val="20"/>
                <w:szCs w:val="20"/>
              </w:rPr>
            </w:pPr>
            <w:r w:rsidRPr="004A0C96">
              <w:rPr>
                <w:rFonts w:ascii="Arial" w:hAnsi="Arial" w:cs="Arial"/>
                <w:sz w:val="20"/>
                <w:szCs w:val="20"/>
              </w:rPr>
              <w:t xml:space="preserve">Allocate a number of presentations on specific items from the syllabus depending on the number of learners in the class (e.g. different leadership styles, </w:t>
            </w:r>
            <w:r w:rsidRPr="004A0C96">
              <w:rPr>
                <w:rFonts w:ascii="Arial" w:hAnsi="Arial" w:cs="Arial"/>
                <w:sz w:val="20"/>
                <w:szCs w:val="20"/>
                <w:lang w:val="en-US"/>
              </w:rPr>
              <w:t>conflict resolutions styles</w:t>
            </w:r>
            <w:r w:rsidR="00B46429">
              <w:rPr>
                <w:rFonts w:ascii="Arial" w:hAnsi="Arial" w:cs="Arial"/>
                <w:sz w:val="20"/>
                <w:szCs w:val="20"/>
                <w:lang w:val="en-US"/>
              </w:rPr>
              <w:t>,</w:t>
            </w:r>
            <w:r w:rsidRPr="004A0C96">
              <w:rPr>
                <w:rFonts w:ascii="Arial" w:hAnsi="Arial" w:cs="Arial"/>
                <w:sz w:val="20"/>
                <w:szCs w:val="20"/>
                <w:lang w:val="en-US"/>
              </w:rPr>
              <w:t xml:space="preserve"> </w:t>
            </w:r>
            <w:r w:rsidRPr="004A0C96">
              <w:rPr>
                <w:rFonts w:ascii="Arial" w:hAnsi="Arial" w:cs="Arial"/>
                <w:sz w:val="20"/>
                <w:szCs w:val="20"/>
              </w:rPr>
              <w:t>etc.).</w:t>
            </w:r>
          </w:p>
        </w:tc>
      </w:tr>
      <w:tr w:rsidR="004A0C96" w:rsidRPr="004A0C96" w14:paraId="080690EF"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7AFB3EF5" w14:textId="3BD88023" w:rsidR="004A0C96" w:rsidRPr="00425877" w:rsidRDefault="004A0C96" w:rsidP="00B87D8D">
            <w:pPr>
              <w:spacing w:after="120"/>
              <w:rPr>
                <w:rFonts w:ascii="Arial" w:hAnsi="Arial" w:cs="Arial"/>
                <w:sz w:val="20"/>
                <w:szCs w:val="20"/>
              </w:rPr>
            </w:pPr>
            <w:r w:rsidRPr="00425877">
              <w:rPr>
                <w:rFonts w:ascii="Arial" w:hAnsi="Arial" w:cs="Arial"/>
                <w:sz w:val="20"/>
                <w:szCs w:val="20"/>
              </w:rPr>
              <w:t>4.1 Motivation to work</w:t>
            </w:r>
          </w:p>
          <w:p w14:paraId="13AB2D66" w14:textId="5AFB3D26" w:rsidR="004A0C96" w:rsidRPr="004A0C96" w:rsidRDefault="004A0C96" w:rsidP="00B87D8D">
            <w:pPr>
              <w:spacing w:before="120" w:after="120"/>
              <w:rPr>
                <w:rFonts w:ascii="Arial" w:hAnsi="Arial" w:cs="Arial"/>
                <w:sz w:val="20"/>
                <w:szCs w:val="20"/>
                <w:lang w:val="en-US"/>
              </w:rPr>
            </w:pPr>
            <w:r w:rsidRPr="004A0C96">
              <w:rPr>
                <w:rFonts w:ascii="Arial" w:hAnsi="Arial" w:cs="Arial"/>
                <w:sz w:val="20"/>
                <w:szCs w:val="20"/>
                <w:lang w:val="en-US"/>
              </w:rPr>
              <w:t xml:space="preserve">4.1.1 Needs </w:t>
            </w:r>
            <w:r w:rsidR="00306800">
              <w:rPr>
                <w:rFonts w:ascii="Arial" w:hAnsi="Arial" w:cs="Arial"/>
                <w:sz w:val="20"/>
                <w:szCs w:val="20"/>
                <w:lang w:val="en-US"/>
              </w:rPr>
              <w:t>t</w:t>
            </w:r>
            <w:r w:rsidRPr="004A0C96">
              <w:rPr>
                <w:rFonts w:ascii="Arial" w:hAnsi="Arial" w:cs="Arial"/>
                <w:sz w:val="20"/>
                <w:szCs w:val="20"/>
                <w:lang w:val="en-US"/>
              </w:rPr>
              <w:t>heories</w:t>
            </w:r>
          </w:p>
          <w:p w14:paraId="3DC58B5F" w14:textId="77777777" w:rsidR="00425877" w:rsidRPr="004A0C96" w:rsidRDefault="00425877"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28F96737" w14:textId="49A53246" w:rsidR="004A0C96" w:rsidRPr="004A0C96" w:rsidRDefault="00425877" w:rsidP="00B87D8D">
            <w:pPr>
              <w:spacing w:before="120" w:after="120"/>
              <w:rPr>
                <w:rFonts w:ascii="Arial" w:hAnsi="Arial" w:cs="Arial"/>
                <w:sz w:val="20"/>
                <w:szCs w:val="20"/>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02F97590" w14:textId="77777777" w:rsidR="004A0C96" w:rsidRPr="004A0C96" w:rsidRDefault="004A0C96" w:rsidP="004A0C96">
            <w:pPr>
              <w:rPr>
                <w:rFonts w:ascii="Arial" w:hAnsi="Arial" w:cs="Arial"/>
                <w:sz w:val="20"/>
                <w:szCs w:val="20"/>
              </w:rPr>
            </w:pPr>
            <w:r w:rsidRPr="004A0C96">
              <w:rPr>
                <w:rFonts w:ascii="Arial" w:hAnsi="Arial" w:cs="Arial"/>
                <w:spacing w:val="-2"/>
                <w:sz w:val="20"/>
                <w:szCs w:val="20"/>
              </w:rPr>
              <w:t>Learners can describe and explain needs-based theories of motivation including the Hierarchy of Needs and Acquired Needs and how each might be applied.</w:t>
            </w:r>
          </w:p>
        </w:tc>
        <w:tc>
          <w:tcPr>
            <w:tcW w:w="9633" w:type="dxa"/>
            <w:tcBorders>
              <w:top w:val="single" w:sz="4" w:space="0" w:color="E21951"/>
              <w:left w:val="single" w:sz="4" w:space="0" w:color="E21951"/>
              <w:bottom w:val="single" w:sz="4" w:space="0" w:color="E21951"/>
              <w:right w:val="single" w:sz="4" w:space="0" w:color="E21951"/>
            </w:tcBorders>
          </w:tcPr>
          <w:p w14:paraId="371FBADA" w14:textId="77777777" w:rsidR="004A0C96" w:rsidRPr="001A413D" w:rsidRDefault="004A0C96" w:rsidP="005A1C26">
            <w:pPr>
              <w:autoSpaceDE w:val="0"/>
              <w:autoSpaceDN w:val="0"/>
              <w:adjustRightInd w:val="0"/>
              <w:spacing w:after="120"/>
              <w:rPr>
                <w:rFonts w:ascii="Arial" w:hAnsi="Arial" w:cs="Arial"/>
                <w:color w:val="000000"/>
                <w:sz w:val="20"/>
                <w:szCs w:val="20"/>
                <w:lang w:val="en-US"/>
              </w:rPr>
            </w:pPr>
            <w:r w:rsidRPr="001A413D">
              <w:rPr>
                <w:rFonts w:ascii="Arial" w:hAnsi="Arial" w:cs="Arial"/>
                <w:color w:val="000000"/>
                <w:sz w:val="20"/>
                <w:szCs w:val="20"/>
                <w:shd w:val="clear" w:color="auto" w:fill="FCFCFC"/>
                <w:lang w:val="en-US"/>
              </w:rPr>
              <w:t>Learners</w:t>
            </w:r>
            <w:r w:rsidRPr="001A413D">
              <w:rPr>
                <w:rFonts w:ascii="Arial" w:hAnsi="Arial" w:cs="Arial"/>
                <w:color w:val="000000"/>
                <w:sz w:val="20"/>
                <w:szCs w:val="20"/>
                <w:lang w:val="en-US"/>
              </w:rPr>
              <w:t xml:space="preserve"> consider their most basic needs, then their ‘less basic’ needs and identify any other needs they might have. Highlight the difference between intrinsic and extrinsic needs/motivation.</w:t>
            </w:r>
          </w:p>
          <w:p w14:paraId="36937CD1" w14:textId="2D7490BF" w:rsidR="004A0C96" w:rsidRPr="001A413D" w:rsidRDefault="004A0C96" w:rsidP="005A1C26">
            <w:pPr>
              <w:spacing w:before="120" w:after="120"/>
              <w:rPr>
                <w:rFonts w:ascii="Arial" w:hAnsi="Arial" w:cs="Arial"/>
                <w:sz w:val="20"/>
                <w:szCs w:val="20"/>
                <w:lang w:val="en-US"/>
              </w:rPr>
            </w:pPr>
            <w:r w:rsidRPr="001A413D">
              <w:rPr>
                <w:rFonts w:ascii="Arial" w:hAnsi="Arial" w:cs="Arial"/>
                <w:sz w:val="20"/>
                <w:szCs w:val="20"/>
              </w:rPr>
              <w:t xml:space="preserve">Show an </w:t>
            </w:r>
            <w:r w:rsidRPr="001A413D">
              <w:rPr>
                <w:rFonts w:ascii="Arial" w:hAnsi="Arial" w:cs="Arial"/>
                <w:sz w:val="20"/>
                <w:szCs w:val="20"/>
                <w:lang w:val="en-US"/>
              </w:rPr>
              <w:t xml:space="preserve">image </w:t>
            </w:r>
            <w:r w:rsidRPr="001A413D">
              <w:rPr>
                <w:rFonts w:ascii="Arial" w:hAnsi="Arial" w:cs="Arial"/>
                <w:sz w:val="20"/>
                <w:szCs w:val="20"/>
              </w:rPr>
              <w:t xml:space="preserve">of Maslow’s Hierarchy of Needs </w:t>
            </w:r>
            <w:r w:rsidRPr="001A413D">
              <w:rPr>
                <w:rFonts w:ascii="Arial" w:hAnsi="Arial" w:cs="Arial"/>
                <w:sz w:val="20"/>
                <w:szCs w:val="20"/>
                <w:lang w:val="en-US"/>
              </w:rPr>
              <w:t>at</w:t>
            </w:r>
            <w:r w:rsidR="00C655E7">
              <w:rPr>
                <w:rFonts w:ascii="Arial" w:hAnsi="Arial" w:cs="Arial"/>
                <w:sz w:val="20"/>
                <w:szCs w:val="20"/>
                <w:lang w:val="en-US"/>
              </w:rPr>
              <w:t>:</w:t>
            </w:r>
            <w:r w:rsidRPr="001A413D">
              <w:rPr>
                <w:rFonts w:ascii="Arial" w:hAnsi="Arial" w:cs="Arial"/>
                <w:sz w:val="20"/>
                <w:szCs w:val="20"/>
                <w:lang w:val="en-US"/>
              </w:rPr>
              <w:t xml:space="preserve"> </w:t>
            </w:r>
            <w:hyperlink r:id="rId484" w:history="1">
              <w:r w:rsidR="00B221AA" w:rsidRPr="005A1C26">
                <w:rPr>
                  <w:rFonts w:ascii="Arial" w:hAnsi="Arial" w:cs="Arial"/>
                  <w:color w:val="4B4B4B"/>
                  <w:sz w:val="20"/>
                  <w:szCs w:val="20"/>
                  <w:u w:val="single"/>
                  <w:lang w:val="en-US"/>
                </w:rPr>
                <w:t>www.</w:t>
              </w:r>
              <w:r w:rsidRPr="005A1C26">
                <w:rPr>
                  <w:rFonts w:ascii="Arial" w:hAnsi="Arial" w:cs="Arial"/>
                  <w:color w:val="4B4B4B"/>
                  <w:sz w:val="20"/>
                  <w:szCs w:val="20"/>
                  <w:u w:val="single"/>
                  <w:lang w:val="en-US"/>
                </w:rPr>
                <w:t>researchgate.net/figure/Maslows-Hierarchy-of-Human-Needs-Expanded_fig2_301698819</w:t>
              </w:r>
            </w:hyperlink>
            <w:r w:rsidRPr="001A413D">
              <w:rPr>
                <w:rFonts w:ascii="Arial" w:hAnsi="Arial" w:cs="Arial"/>
                <w:sz w:val="20"/>
                <w:szCs w:val="20"/>
                <w:lang w:val="en-US"/>
              </w:rPr>
              <w:t xml:space="preserve"> </w:t>
            </w:r>
            <w:r w:rsidRPr="001A413D">
              <w:rPr>
                <w:rFonts w:ascii="Arial" w:hAnsi="Arial" w:cs="Arial"/>
                <w:sz w:val="20"/>
                <w:szCs w:val="20"/>
              </w:rPr>
              <w:t xml:space="preserve">and learners build their own hierarchies (with examples from an organisational perspective) in their notes. Information on Maslow’s Hierarchy of Needs can be found </w:t>
            </w:r>
            <w:r w:rsidRPr="001A413D">
              <w:rPr>
                <w:rFonts w:ascii="Arial" w:hAnsi="Arial" w:cs="Arial"/>
                <w:sz w:val="20"/>
                <w:szCs w:val="20"/>
                <w:lang w:val="en-US"/>
              </w:rPr>
              <w:t>at</w:t>
            </w:r>
            <w:r w:rsidR="00C655E7">
              <w:rPr>
                <w:rFonts w:ascii="Arial" w:hAnsi="Arial" w:cs="Arial"/>
                <w:sz w:val="20"/>
                <w:szCs w:val="20"/>
                <w:lang w:val="en-US"/>
              </w:rPr>
              <w:t>:</w:t>
            </w:r>
            <w:r w:rsidRPr="001A413D">
              <w:rPr>
                <w:rFonts w:ascii="Arial" w:hAnsi="Arial" w:cs="Arial"/>
                <w:sz w:val="20"/>
                <w:szCs w:val="20"/>
                <w:lang w:val="en-US"/>
              </w:rPr>
              <w:t xml:space="preserve"> </w:t>
            </w:r>
            <w:hyperlink r:id="rId485" w:history="1">
              <w:r w:rsidR="00B221AA" w:rsidRPr="005A1C26">
                <w:rPr>
                  <w:rFonts w:ascii="Arial" w:hAnsi="Arial" w:cs="Arial"/>
                  <w:color w:val="4B4B4B"/>
                  <w:sz w:val="20"/>
                  <w:szCs w:val="20"/>
                  <w:u w:val="single"/>
                  <w:lang w:val="en-US"/>
                </w:rPr>
                <w:t>www.</w:t>
              </w:r>
              <w:r w:rsidRPr="005A1C26">
                <w:rPr>
                  <w:rFonts w:ascii="Arial" w:hAnsi="Arial" w:cs="Arial"/>
                  <w:color w:val="4B4B4B"/>
                  <w:sz w:val="20"/>
                  <w:szCs w:val="20"/>
                  <w:u w:val="single"/>
                  <w:lang w:val="en-US"/>
                </w:rPr>
                <w:t>simplypsychology.org/maslow.html</w:t>
              </w:r>
            </w:hyperlink>
          </w:p>
          <w:p w14:paraId="46E5036A" w14:textId="1BC26958" w:rsidR="004A0C96" w:rsidRPr="001A413D" w:rsidRDefault="004A0C96" w:rsidP="005A1C26">
            <w:pPr>
              <w:spacing w:before="120" w:after="120"/>
              <w:rPr>
                <w:rFonts w:ascii="Arial" w:hAnsi="Arial" w:cs="Arial"/>
                <w:sz w:val="20"/>
                <w:szCs w:val="20"/>
                <w:lang w:val="en-US"/>
              </w:rPr>
            </w:pPr>
            <w:r w:rsidRPr="001A413D">
              <w:rPr>
                <w:rFonts w:ascii="Arial" w:hAnsi="Arial" w:cs="Arial"/>
                <w:b/>
                <w:bCs/>
                <w:sz w:val="20"/>
                <w:szCs w:val="20"/>
                <w:lang w:val="en-US"/>
              </w:rPr>
              <w:t xml:space="preserve">Extension </w:t>
            </w:r>
            <w:r w:rsidR="00B46429" w:rsidRPr="001A413D">
              <w:rPr>
                <w:rFonts w:ascii="Arial" w:hAnsi="Arial" w:cs="Arial"/>
                <w:b/>
                <w:bCs/>
                <w:sz w:val="20"/>
                <w:szCs w:val="20"/>
                <w:lang w:val="en-US"/>
              </w:rPr>
              <w:t>a</w:t>
            </w:r>
            <w:r w:rsidRPr="001A413D">
              <w:rPr>
                <w:rFonts w:ascii="Arial" w:hAnsi="Arial" w:cs="Arial"/>
                <w:b/>
                <w:bCs/>
                <w:sz w:val="20"/>
                <w:szCs w:val="20"/>
                <w:lang w:val="en-US"/>
              </w:rPr>
              <w:t>ctivity:</w:t>
            </w:r>
            <w:r w:rsidRPr="001A413D">
              <w:rPr>
                <w:rFonts w:ascii="Arial" w:hAnsi="Arial" w:cs="Arial"/>
                <w:sz w:val="20"/>
                <w:szCs w:val="20"/>
                <w:lang w:val="en-US"/>
              </w:rPr>
              <w:t xml:space="preserve"> </w:t>
            </w:r>
            <w:r w:rsidR="005A1C26">
              <w:rPr>
                <w:rFonts w:ascii="Arial" w:hAnsi="Arial" w:cs="Arial"/>
                <w:sz w:val="20"/>
                <w:szCs w:val="20"/>
                <w:lang w:val="en-US"/>
              </w:rPr>
              <w:t>l</w:t>
            </w:r>
            <w:r w:rsidR="00C418F4" w:rsidRPr="001A413D">
              <w:rPr>
                <w:rFonts w:ascii="Arial" w:hAnsi="Arial" w:cs="Arial"/>
                <w:sz w:val="20"/>
                <w:szCs w:val="20"/>
                <w:lang w:val="en-US"/>
              </w:rPr>
              <w:t>earners</w:t>
            </w:r>
            <w:r w:rsidRPr="001A413D">
              <w:rPr>
                <w:rFonts w:ascii="Arial" w:hAnsi="Arial" w:cs="Arial"/>
                <w:sz w:val="20"/>
                <w:szCs w:val="20"/>
                <w:lang w:val="en-US"/>
              </w:rPr>
              <w:t xml:space="preserve"> brainstorm how you might use Maslow’s Hierarchy of Needs to investigate an individual’s needs, to generate some questions and to consider any difficulties a researcher might encounter in developing a scale to test an individual’s needs and share in a class discussion.</w:t>
            </w:r>
          </w:p>
          <w:p w14:paraId="5AC0C1AA" w14:textId="6BE1B7D7" w:rsidR="004A0C96" w:rsidRPr="005A1C26" w:rsidRDefault="004A0C96" w:rsidP="005A1C26">
            <w:pPr>
              <w:spacing w:before="120" w:after="120"/>
              <w:rPr>
                <w:rFonts w:ascii="Arial" w:hAnsi="Arial" w:cs="Arial"/>
                <w:color w:val="4B4B4B"/>
                <w:sz w:val="20"/>
                <w:szCs w:val="20"/>
                <w:lang w:val="en-US"/>
              </w:rPr>
            </w:pPr>
            <w:r w:rsidRPr="001A413D">
              <w:rPr>
                <w:rFonts w:ascii="Arial" w:hAnsi="Arial" w:cs="Arial"/>
                <w:sz w:val="20"/>
                <w:szCs w:val="20"/>
                <w:lang w:val="en-US"/>
              </w:rPr>
              <w:t>Look through some research based on generating such a scale based on Maslow’s theory, e.g. Saeednia (2011) at</w:t>
            </w:r>
            <w:r w:rsidR="00C655E7">
              <w:rPr>
                <w:rFonts w:ascii="Arial" w:hAnsi="Arial" w:cs="Arial"/>
                <w:sz w:val="20"/>
                <w:szCs w:val="20"/>
                <w:lang w:val="en-US"/>
              </w:rPr>
              <w:t>:</w:t>
            </w:r>
            <w:r w:rsidRPr="001A413D">
              <w:rPr>
                <w:rFonts w:ascii="Arial" w:hAnsi="Arial" w:cs="Arial"/>
                <w:sz w:val="20"/>
                <w:szCs w:val="20"/>
                <w:lang w:val="en-US"/>
              </w:rPr>
              <w:t xml:space="preserve"> </w:t>
            </w:r>
            <w:hyperlink r:id="rId486" w:history="1">
              <w:r w:rsidR="00B221AA" w:rsidRPr="005A1C26">
                <w:rPr>
                  <w:rFonts w:ascii="Arial" w:hAnsi="Arial" w:cs="Arial"/>
                  <w:color w:val="4B4B4B"/>
                  <w:sz w:val="20"/>
                  <w:szCs w:val="20"/>
                  <w:u w:val="single"/>
                  <w:lang w:val="en-US"/>
                </w:rPr>
                <w:t>www.</w:t>
              </w:r>
              <w:r w:rsidRPr="005A1C26">
                <w:rPr>
                  <w:rFonts w:ascii="Arial" w:hAnsi="Arial" w:cs="Arial"/>
                  <w:color w:val="4B4B4B"/>
                  <w:sz w:val="20"/>
                  <w:szCs w:val="20"/>
                  <w:u w:val="single"/>
                  <w:lang w:val="en-US"/>
                </w:rPr>
                <w:t>researchgate.net/publication/251713933_Generating_a_scale_measuring_hierarchy_of_basic_</w:t>
              </w:r>
              <w:r w:rsidRPr="005A1C26">
                <w:rPr>
                  <w:rFonts w:ascii="Arial" w:hAnsi="Arial" w:cs="Arial"/>
                  <w:color w:val="4B4B4B"/>
                  <w:sz w:val="20"/>
                  <w:szCs w:val="20"/>
                  <w:lang w:val="en-US"/>
                </w:rPr>
                <w:t>needs</w:t>
              </w:r>
            </w:hyperlink>
            <w:r w:rsidR="005A1C26">
              <w:rPr>
                <w:rFonts w:ascii="Arial" w:hAnsi="Arial" w:cs="Arial"/>
                <w:color w:val="4B4B4B"/>
                <w:sz w:val="20"/>
                <w:szCs w:val="20"/>
                <w:lang w:val="en-US"/>
              </w:rPr>
              <w:t xml:space="preserve"> </w:t>
            </w:r>
            <w:r w:rsidRPr="005A1C26">
              <w:rPr>
                <w:rFonts w:ascii="Arial" w:hAnsi="Arial" w:cs="Arial"/>
                <w:sz w:val="20"/>
                <w:szCs w:val="20"/>
                <w:lang w:val="en-US"/>
              </w:rPr>
              <w:t>or</w:t>
            </w:r>
            <w:r w:rsidRPr="001A413D">
              <w:rPr>
                <w:rFonts w:ascii="Arial" w:hAnsi="Arial" w:cs="Arial"/>
                <w:sz w:val="20"/>
                <w:szCs w:val="20"/>
                <w:lang w:val="en-US"/>
              </w:rPr>
              <w:t xml:space="preserve"> </w:t>
            </w:r>
            <w:hyperlink r:id="rId487" w:history="1">
              <w:r w:rsidRPr="005A1C26">
                <w:rPr>
                  <w:rFonts w:ascii="Arial" w:hAnsi="Arial" w:cs="Arial"/>
                  <w:color w:val="4B4B4B"/>
                  <w:sz w:val="20"/>
                  <w:szCs w:val="20"/>
                  <w:u w:val="single"/>
                </w:rPr>
                <w:t>https://drive.google.com/file/d/1uapC8b8z_CbyhwjIo9JNkj5T3SE7L6dS/view</w:t>
              </w:r>
            </w:hyperlink>
          </w:p>
          <w:p w14:paraId="2FD26D87" w14:textId="3AC0CAAC" w:rsidR="004A0C96" w:rsidRPr="001A413D" w:rsidRDefault="00425877" w:rsidP="005A1C26">
            <w:pPr>
              <w:spacing w:before="120" w:after="120"/>
              <w:rPr>
                <w:rFonts w:ascii="Arial" w:hAnsi="Arial" w:cs="Arial"/>
                <w:sz w:val="20"/>
                <w:szCs w:val="20"/>
                <w:lang w:val="en-US"/>
              </w:rPr>
            </w:pPr>
            <w:r>
              <w:rPr>
                <w:rFonts w:ascii="Arial" w:hAnsi="Arial" w:cs="Arial"/>
                <w:sz w:val="20"/>
                <w:szCs w:val="20"/>
                <w:lang w:val="en-US"/>
              </w:rPr>
              <w:t>L</w:t>
            </w:r>
            <w:r w:rsidR="004A0C96" w:rsidRPr="001A413D">
              <w:rPr>
                <w:rFonts w:ascii="Arial" w:hAnsi="Arial" w:cs="Arial"/>
                <w:sz w:val="20"/>
                <w:szCs w:val="20"/>
                <w:lang w:val="en-US"/>
              </w:rPr>
              <w:t>earners progress through the various stages, scale construction/pilot study, then the trial stage for checking the validity and reliability of the scale and then the testing stage in turn and record the strengths and weaknesses identified.</w:t>
            </w:r>
          </w:p>
          <w:p w14:paraId="7E4D4C7A" w14:textId="4D56A5BF" w:rsidR="004A0C96" w:rsidRDefault="004A0C96" w:rsidP="005A1C26">
            <w:pPr>
              <w:spacing w:before="120" w:after="120"/>
              <w:rPr>
                <w:rFonts w:ascii="Arial" w:hAnsi="Arial" w:cs="Arial"/>
                <w:sz w:val="20"/>
                <w:szCs w:val="20"/>
              </w:rPr>
            </w:pPr>
            <w:r w:rsidRPr="001A413D">
              <w:rPr>
                <w:rFonts w:ascii="Arial" w:hAnsi="Arial" w:cs="Arial"/>
                <w:sz w:val="20"/>
                <w:szCs w:val="20"/>
              </w:rPr>
              <w:t xml:space="preserve">Pass around </w:t>
            </w:r>
            <w:r w:rsidRPr="001A413D">
              <w:rPr>
                <w:rFonts w:ascii="Arial" w:hAnsi="Arial" w:cs="Arial"/>
                <w:sz w:val="20"/>
                <w:szCs w:val="20"/>
                <w:lang w:val="en-US"/>
              </w:rPr>
              <w:t xml:space="preserve">information </w:t>
            </w:r>
            <w:r w:rsidRPr="001A413D">
              <w:rPr>
                <w:rFonts w:ascii="Arial" w:hAnsi="Arial" w:cs="Arial"/>
                <w:sz w:val="20"/>
                <w:szCs w:val="20"/>
              </w:rPr>
              <w:t>on achievement, power and affiliatio</w:t>
            </w:r>
            <w:r w:rsidR="00C418F4" w:rsidRPr="001A413D">
              <w:rPr>
                <w:rFonts w:ascii="Arial" w:hAnsi="Arial" w:cs="Arial"/>
                <w:sz w:val="20"/>
                <w:szCs w:val="20"/>
              </w:rPr>
              <w:t>n</w:t>
            </w:r>
            <w:r w:rsidRPr="001A413D">
              <w:rPr>
                <w:rFonts w:ascii="Arial" w:hAnsi="Arial" w:cs="Arial"/>
                <w:sz w:val="20"/>
                <w:szCs w:val="20"/>
              </w:rPr>
              <w:t xml:space="preserve"> </w:t>
            </w:r>
            <w:r w:rsidRPr="001A413D">
              <w:rPr>
                <w:rFonts w:ascii="Arial" w:hAnsi="Arial" w:cs="Arial"/>
                <w:sz w:val="20"/>
                <w:szCs w:val="20"/>
                <w:lang w:val="en-US"/>
              </w:rPr>
              <w:t>at</w:t>
            </w:r>
            <w:r w:rsidR="00C655E7">
              <w:rPr>
                <w:rFonts w:ascii="Arial" w:hAnsi="Arial" w:cs="Arial"/>
                <w:sz w:val="20"/>
                <w:szCs w:val="20"/>
                <w:lang w:val="en-US"/>
              </w:rPr>
              <w:t>:</w:t>
            </w:r>
            <w:r w:rsidRPr="001A413D">
              <w:rPr>
                <w:rFonts w:ascii="Arial" w:hAnsi="Arial" w:cs="Arial"/>
                <w:sz w:val="20"/>
                <w:szCs w:val="20"/>
                <w:lang w:val="en-US"/>
              </w:rPr>
              <w:t xml:space="preserve"> </w:t>
            </w:r>
            <w:hyperlink r:id="rId488" w:history="1">
              <w:r w:rsidR="00B221AA" w:rsidRPr="005A1C26">
                <w:rPr>
                  <w:rFonts w:ascii="Arial" w:hAnsi="Arial" w:cs="Arial"/>
                  <w:color w:val="4B4B4B"/>
                  <w:sz w:val="20"/>
                  <w:szCs w:val="20"/>
                  <w:u w:val="single"/>
                  <w:lang w:val="en-US"/>
                </w:rPr>
                <w:t>www.</w:t>
              </w:r>
              <w:r w:rsidRPr="005A1C26">
                <w:rPr>
                  <w:rFonts w:ascii="Arial" w:hAnsi="Arial" w:cs="Arial"/>
                  <w:color w:val="4B4B4B"/>
                  <w:sz w:val="20"/>
                  <w:szCs w:val="20"/>
                  <w:u w:val="single"/>
                  <w:lang w:val="en-US"/>
                </w:rPr>
                <w:t>businessballs.com/improving-workplace-performance/david-mcclelland-achievement-motivation/</w:t>
              </w:r>
            </w:hyperlink>
            <w:r w:rsidRPr="005A1C26">
              <w:rPr>
                <w:rFonts w:ascii="Arial" w:hAnsi="Arial" w:cs="Arial"/>
                <w:color w:val="4B4B4B"/>
                <w:sz w:val="20"/>
                <w:szCs w:val="20"/>
                <w:lang w:val="en-US"/>
              </w:rPr>
              <w:t xml:space="preserve"> </w:t>
            </w:r>
            <w:r w:rsidRPr="001A413D">
              <w:rPr>
                <w:rFonts w:ascii="Arial" w:hAnsi="Arial" w:cs="Arial"/>
                <w:sz w:val="20"/>
                <w:szCs w:val="20"/>
              </w:rPr>
              <w:t xml:space="preserve">and learners can consider each description in light of the attributes of their peers. </w:t>
            </w:r>
            <w:r w:rsidR="00C418F4" w:rsidRPr="001A413D">
              <w:rPr>
                <w:rFonts w:ascii="Arial" w:hAnsi="Arial" w:cs="Arial"/>
                <w:sz w:val="20"/>
                <w:szCs w:val="20"/>
              </w:rPr>
              <w:t>L</w:t>
            </w:r>
            <w:r w:rsidRPr="001A413D">
              <w:rPr>
                <w:rFonts w:ascii="Arial" w:hAnsi="Arial" w:cs="Arial"/>
                <w:sz w:val="20"/>
                <w:szCs w:val="20"/>
              </w:rPr>
              <w:t>earners mind map how each theory might be applied in an organisational setting to improve motivation and share.</w:t>
            </w:r>
          </w:p>
          <w:p w14:paraId="767BD77B" w14:textId="3AF410B9" w:rsidR="004A0C96" w:rsidRPr="001A413D" w:rsidRDefault="009B7E8D" w:rsidP="004A0C96">
            <w:pPr>
              <w:rPr>
                <w:rFonts w:ascii="Arial" w:hAnsi="Arial" w:cs="Arial"/>
                <w:sz w:val="20"/>
                <w:szCs w:val="20"/>
              </w:rPr>
            </w:pPr>
            <w:r>
              <w:rPr>
                <w:rFonts w:ascii="Arial" w:hAnsi="Arial" w:cs="Arial"/>
                <w:sz w:val="20"/>
                <w:szCs w:val="20"/>
              </w:rPr>
              <w:t>L</w:t>
            </w:r>
            <w:r w:rsidR="004A0C96" w:rsidRPr="001A413D">
              <w:rPr>
                <w:rFonts w:ascii="Arial" w:hAnsi="Arial" w:cs="Arial"/>
                <w:sz w:val="20"/>
                <w:szCs w:val="20"/>
              </w:rPr>
              <w:t xml:space="preserve">earners consider the following evaluative issues in relation to the two theories and the two questionnaires: individual and situational explanations; cultural differences; determinism versus free-will and validity. </w:t>
            </w:r>
          </w:p>
        </w:tc>
      </w:tr>
      <w:tr w:rsidR="004A0C96" w:rsidRPr="004A0C96" w14:paraId="7AD52F42"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086C21FD" w14:textId="019F9972" w:rsidR="004A0C96" w:rsidRPr="00425877" w:rsidRDefault="004A0C96" w:rsidP="00B87D8D">
            <w:pPr>
              <w:spacing w:after="120"/>
              <w:rPr>
                <w:rFonts w:ascii="Arial" w:hAnsi="Arial" w:cs="Arial"/>
                <w:sz w:val="20"/>
                <w:szCs w:val="20"/>
              </w:rPr>
            </w:pPr>
            <w:r w:rsidRPr="00425877">
              <w:rPr>
                <w:rFonts w:ascii="Arial" w:hAnsi="Arial" w:cs="Arial"/>
                <w:sz w:val="20"/>
                <w:szCs w:val="20"/>
              </w:rPr>
              <w:lastRenderedPageBreak/>
              <w:t>4.1 Motivation to work</w:t>
            </w:r>
          </w:p>
          <w:p w14:paraId="37609AE9" w14:textId="01E3112E" w:rsidR="004A0C96" w:rsidRPr="004A0C96" w:rsidRDefault="004A0C96" w:rsidP="00B87D8D">
            <w:pPr>
              <w:spacing w:before="120" w:after="120"/>
              <w:rPr>
                <w:rFonts w:ascii="Arial" w:hAnsi="Arial" w:cs="Arial"/>
                <w:sz w:val="20"/>
                <w:szCs w:val="20"/>
                <w:lang w:val="en-US"/>
              </w:rPr>
            </w:pPr>
            <w:r w:rsidRPr="004A0C96">
              <w:rPr>
                <w:rFonts w:ascii="Arial" w:hAnsi="Arial" w:cs="Arial"/>
                <w:sz w:val="20"/>
                <w:szCs w:val="20"/>
                <w:lang w:val="en-US"/>
              </w:rPr>
              <w:t xml:space="preserve">4.1.2 Cognitive </w:t>
            </w:r>
            <w:r w:rsidR="00306800">
              <w:rPr>
                <w:rFonts w:ascii="Arial" w:hAnsi="Arial" w:cs="Arial"/>
                <w:sz w:val="20"/>
                <w:szCs w:val="20"/>
                <w:lang w:val="en-US"/>
              </w:rPr>
              <w:t>t</w:t>
            </w:r>
            <w:r w:rsidRPr="004A0C96">
              <w:rPr>
                <w:rFonts w:ascii="Arial" w:hAnsi="Arial" w:cs="Arial"/>
                <w:sz w:val="20"/>
                <w:szCs w:val="20"/>
                <w:lang w:val="en-US"/>
              </w:rPr>
              <w:t>heories</w:t>
            </w:r>
          </w:p>
          <w:p w14:paraId="4ADF159B" w14:textId="77777777" w:rsidR="00425877" w:rsidRPr="004A0C96" w:rsidRDefault="00425877"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1023B8BC" w14:textId="3E2C75B4" w:rsidR="004A0C96" w:rsidRPr="004A0C96" w:rsidRDefault="00425877" w:rsidP="00B87D8D">
            <w:pPr>
              <w:spacing w:before="120" w:after="120"/>
              <w:rPr>
                <w:rFonts w:ascii="Arial" w:hAnsi="Arial" w:cs="Arial"/>
                <w:sz w:val="20"/>
                <w:szCs w:val="20"/>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4572C0D7" w14:textId="3227B314" w:rsidR="004A0C96" w:rsidRPr="004A0C96" w:rsidRDefault="004A0C96" w:rsidP="004A0C96">
            <w:pPr>
              <w:rPr>
                <w:rFonts w:ascii="Arial" w:hAnsi="Arial" w:cs="Arial"/>
                <w:sz w:val="20"/>
                <w:szCs w:val="20"/>
              </w:rPr>
            </w:pPr>
            <w:r w:rsidRPr="004A0C96">
              <w:rPr>
                <w:rFonts w:ascii="Arial" w:hAnsi="Arial" w:cs="Arial"/>
                <w:sz w:val="20"/>
                <w:szCs w:val="20"/>
              </w:rPr>
              <w:t xml:space="preserve">Learners can describe and explain Locke’s Goal Setting theory and Vroom’s Expectancy Theory and </w:t>
            </w:r>
            <w:r w:rsidR="00AF1308" w:rsidRPr="004A0C96">
              <w:rPr>
                <w:rFonts w:ascii="Arial" w:hAnsi="Arial" w:cs="Arial"/>
                <w:sz w:val="20"/>
                <w:szCs w:val="20"/>
              </w:rPr>
              <w:t>several</w:t>
            </w:r>
            <w:r w:rsidRPr="004A0C96">
              <w:rPr>
                <w:rFonts w:ascii="Arial" w:hAnsi="Arial" w:cs="Arial"/>
                <w:sz w:val="20"/>
                <w:szCs w:val="20"/>
              </w:rPr>
              <w:t xml:space="preserve"> studies about the implementation of goal setting theory</w:t>
            </w:r>
            <w:r w:rsidR="00E83C19">
              <w:rPr>
                <w:rFonts w:ascii="Arial" w:hAnsi="Arial" w:cs="Arial"/>
                <w:sz w:val="20"/>
                <w:szCs w:val="20"/>
              </w:rPr>
              <w:t>.</w:t>
            </w:r>
          </w:p>
        </w:tc>
        <w:tc>
          <w:tcPr>
            <w:tcW w:w="9633" w:type="dxa"/>
            <w:tcBorders>
              <w:top w:val="single" w:sz="4" w:space="0" w:color="E21951"/>
              <w:left w:val="single" w:sz="4" w:space="0" w:color="E21951"/>
              <w:bottom w:val="single" w:sz="4" w:space="0" w:color="E21951"/>
              <w:right w:val="single" w:sz="4" w:space="0" w:color="E21951"/>
            </w:tcBorders>
          </w:tcPr>
          <w:p w14:paraId="5E5CC8F4" w14:textId="7BEE6623" w:rsidR="004A0C96" w:rsidRPr="00E1101F" w:rsidRDefault="00425877" w:rsidP="009E4742">
            <w:pPr>
              <w:autoSpaceDE w:val="0"/>
              <w:autoSpaceDN w:val="0"/>
              <w:adjustRightInd w:val="0"/>
              <w:spacing w:after="120"/>
              <w:rPr>
                <w:rFonts w:ascii="Arial" w:hAnsi="Arial" w:cs="Arial"/>
                <w:color w:val="000000"/>
                <w:sz w:val="20"/>
                <w:szCs w:val="20"/>
                <w:lang w:val="en-US"/>
              </w:rPr>
            </w:pPr>
            <w:r>
              <w:rPr>
                <w:rFonts w:ascii="Arial" w:hAnsi="Arial" w:cs="Arial"/>
                <w:color w:val="000000"/>
                <w:sz w:val="20"/>
                <w:szCs w:val="20"/>
                <w:lang w:val="en-US"/>
              </w:rPr>
              <w:t>L</w:t>
            </w:r>
            <w:r w:rsidR="004A0C96" w:rsidRPr="00E1101F">
              <w:rPr>
                <w:rFonts w:ascii="Arial" w:hAnsi="Arial" w:cs="Arial"/>
                <w:color w:val="000000"/>
                <w:sz w:val="20"/>
                <w:szCs w:val="20"/>
                <w:lang w:val="en-US"/>
              </w:rPr>
              <w:t xml:space="preserve">earners </w:t>
            </w:r>
            <w:r>
              <w:rPr>
                <w:rFonts w:ascii="Arial" w:hAnsi="Arial" w:cs="Arial"/>
                <w:color w:val="000000"/>
                <w:sz w:val="20"/>
                <w:szCs w:val="20"/>
                <w:lang w:val="en-US"/>
              </w:rPr>
              <w:t xml:space="preserve">state </w:t>
            </w:r>
            <w:r w:rsidR="004A0C96" w:rsidRPr="00E1101F">
              <w:rPr>
                <w:rFonts w:ascii="Arial" w:hAnsi="Arial" w:cs="Arial"/>
                <w:color w:val="000000"/>
                <w:sz w:val="20"/>
                <w:szCs w:val="20"/>
                <w:lang w:val="en-US"/>
              </w:rPr>
              <w:t>what they know about goal setting and ask them to consider the difference between participative goal setting and being allocated goals.</w:t>
            </w:r>
          </w:p>
          <w:p w14:paraId="20416B01" w14:textId="102166EF" w:rsidR="004A0C96" w:rsidRPr="00E1101F" w:rsidRDefault="004A0C96" w:rsidP="009E4742">
            <w:pPr>
              <w:widowControl w:val="0"/>
              <w:autoSpaceDE w:val="0"/>
              <w:autoSpaceDN w:val="0"/>
              <w:adjustRightInd w:val="0"/>
              <w:spacing w:before="120" w:after="120"/>
              <w:rPr>
                <w:rFonts w:ascii="Arial" w:hAnsi="Arial" w:cs="Arial"/>
                <w:sz w:val="20"/>
                <w:szCs w:val="20"/>
              </w:rPr>
            </w:pPr>
            <w:r w:rsidRPr="00E1101F">
              <w:rPr>
                <w:rFonts w:ascii="Arial" w:hAnsi="Arial" w:cs="Arial"/>
                <w:sz w:val="20"/>
                <w:szCs w:val="20"/>
              </w:rPr>
              <w:t xml:space="preserve">Share </w:t>
            </w:r>
            <w:r w:rsidRPr="00E1101F">
              <w:rPr>
                <w:rFonts w:ascii="Arial" w:hAnsi="Arial" w:cs="Arial"/>
                <w:sz w:val="20"/>
                <w:szCs w:val="20"/>
                <w:lang w:val="en-US"/>
              </w:rPr>
              <w:t xml:space="preserve">information </w:t>
            </w:r>
            <w:r w:rsidRPr="00E1101F">
              <w:rPr>
                <w:rFonts w:ascii="Arial" w:hAnsi="Arial" w:cs="Arial"/>
                <w:sz w:val="20"/>
                <w:szCs w:val="20"/>
              </w:rPr>
              <w:t xml:space="preserve">about goal setting </w:t>
            </w:r>
            <w:r w:rsidRPr="00E1101F">
              <w:rPr>
                <w:rFonts w:ascii="Arial" w:hAnsi="Arial" w:cs="Arial"/>
                <w:sz w:val="20"/>
                <w:szCs w:val="20"/>
                <w:lang w:val="en-US"/>
              </w:rPr>
              <w:t>from</w:t>
            </w:r>
            <w:r w:rsidR="00C655E7">
              <w:rPr>
                <w:rFonts w:ascii="Arial" w:hAnsi="Arial" w:cs="Arial"/>
                <w:sz w:val="20"/>
                <w:szCs w:val="20"/>
                <w:lang w:val="en-US"/>
              </w:rPr>
              <w:t>:</w:t>
            </w:r>
            <w:r w:rsidRPr="00E1101F">
              <w:rPr>
                <w:rFonts w:ascii="Arial" w:hAnsi="Arial" w:cs="Arial"/>
                <w:sz w:val="20"/>
                <w:szCs w:val="20"/>
                <w:lang w:val="en-US"/>
              </w:rPr>
              <w:t xml:space="preserve"> </w:t>
            </w:r>
            <w:hyperlink r:id="rId489" w:history="1">
              <w:r w:rsidR="00B221AA" w:rsidRPr="009E4742">
                <w:rPr>
                  <w:rFonts w:ascii="Arial" w:hAnsi="Arial" w:cs="Arial"/>
                  <w:color w:val="4B4B4B"/>
                  <w:sz w:val="20"/>
                  <w:szCs w:val="20"/>
                  <w:u w:val="single"/>
                  <w:lang w:val="en-US"/>
                </w:rPr>
                <w:t>www.</w:t>
              </w:r>
              <w:r w:rsidRPr="009E4742">
                <w:rPr>
                  <w:rFonts w:ascii="Arial" w:hAnsi="Arial" w:cs="Arial"/>
                  <w:color w:val="4B4B4B"/>
                  <w:sz w:val="20"/>
                  <w:szCs w:val="20"/>
                  <w:u w:val="single"/>
                  <w:lang w:val="en-US"/>
                </w:rPr>
                <w:t>mindtools.com/pages/article/newHTE_87.htm</w:t>
              </w:r>
            </w:hyperlink>
            <w:r w:rsidRPr="00E1101F">
              <w:rPr>
                <w:rFonts w:ascii="Arial" w:hAnsi="Arial" w:cs="Arial"/>
                <w:sz w:val="20"/>
                <w:szCs w:val="20"/>
                <w:lang w:val="en-US"/>
              </w:rPr>
              <w:t xml:space="preserve"> </w:t>
            </w:r>
            <w:r w:rsidRPr="00E1101F">
              <w:rPr>
                <w:rFonts w:ascii="Arial" w:hAnsi="Arial" w:cs="Arial"/>
                <w:sz w:val="20"/>
                <w:szCs w:val="20"/>
              </w:rPr>
              <w:t>and the four aspects to goal setting theory.</w:t>
            </w:r>
          </w:p>
          <w:p w14:paraId="4E6F1EFD" w14:textId="6C768A6E" w:rsidR="004A0C96" w:rsidRPr="009E4742" w:rsidRDefault="004A0C96" w:rsidP="009E4742">
            <w:pPr>
              <w:autoSpaceDE w:val="0"/>
              <w:autoSpaceDN w:val="0"/>
              <w:adjustRightInd w:val="0"/>
              <w:spacing w:before="120" w:after="120"/>
              <w:rPr>
                <w:rFonts w:ascii="Arial" w:hAnsi="Arial" w:cs="Arial"/>
                <w:color w:val="4B4B4B"/>
                <w:sz w:val="20"/>
                <w:szCs w:val="20"/>
                <w:lang w:val="en-US"/>
              </w:rPr>
            </w:pPr>
            <w:r w:rsidRPr="00E1101F">
              <w:rPr>
                <w:rFonts w:ascii="Arial" w:hAnsi="Arial" w:cs="Arial"/>
                <w:color w:val="000000"/>
                <w:sz w:val="20"/>
                <w:szCs w:val="20"/>
                <w:shd w:val="clear" w:color="auto" w:fill="FCFCFC"/>
                <w:lang w:val="en-US"/>
              </w:rPr>
              <w:t>Learners</w:t>
            </w:r>
            <w:r w:rsidRPr="00E1101F">
              <w:rPr>
                <w:rFonts w:ascii="Arial" w:hAnsi="Arial" w:cs="Arial"/>
                <w:color w:val="000000"/>
                <w:sz w:val="20"/>
                <w:szCs w:val="20"/>
                <w:lang w:val="en-US"/>
              </w:rPr>
              <w:t xml:space="preserve"> set three personal goals for themselves by the end of the year using the characteristics of effective goal setting using a template for Effective Goal Setting at</w:t>
            </w:r>
            <w:r w:rsidR="00C655E7">
              <w:rPr>
                <w:rFonts w:ascii="Arial" w:hAnsi="Arial" w:cs="Arial"/>
                <w:color w:val="000000"/>
                <w:sz w:val="20"/>
                <w:szCs w:val="20"/>
                <w:lang w:val="en-US"/>
              </w:rPr>
              <w:t>:</w:t>
            </w:r>
            <w:r w:rsidRPr="00E1101F">
              <w:rPr>
                <w:rFonts w:ascii="Arial" w:hAnsi="Arial" w:cs="Arial"/>
                <w:color w:val="000000"/>
                <w:sz w:val="20"/>
                <w:szCs w:val="20"/>
                <w:lang w:val="en-US"/>
              </w:rPr>
              <w:t xml:space="preserve"> </w:t>
            </w:r>
            <w:hyperlink r:id="rId490" w:history="1">
              <w:r w:rsidR="00B221AA" w:rsidRPr="009E4742">
                <w:rPr>
                  <w:rFonts w:ascii="Arial" w:hAnsi="Arial" w:cs="Arial"/>
                  <w:color w:val="4B4B4B"/>
                  <w:sz w:val="20"/>
                  <w:szCs w:val="20"/>
                  <w:u w:val="single"/>
                  <w:lang w:val="en-US"/>
                </w:rPr>
                <w:t>www.</w:t>
              </w:r>
              <w:r w:rsidRPr="009E4742">
                <w:rPr>
                  <w:rFonts w:ascii="Arial" w:hAnsi="Arial" w:cs="Arial"/>
                  <w:color w:val="4B4B4B"/>
                  <w:sz w:val="20"/>
                  <w:szCs w:val="20"/>
                  <w:u w:val="single"/>
                  <w:lang w:val="en-US"/>
                </w:rPr>
                <w:t>smart-goals-guide.com/free-goal-setting-worksheets-forms-and-templates.html</w:t>
              </w:r>
            </w:hyperlink>
            <w:r w:rsidRPr="009E4742">
              <w:rPr>
                <w:rFonts w:ascii="Arial" w:hAnsi="Arial" w:cs="Arial"/>
                <w:color w:val="4B4B4B"/>
                <w:sz w:val="20"/>
                <w:szCs w:val="20"/>
                <w:lang w:val="en-US"/>
              </w:rPr>
              <w:t xml:space="preserve"> </w:t>
            </w:r>
          </w:p>
          <w:p w14:paraId="06781659" w14:textId="5047D8D0" w:rsidR="004A0C96" w:rsidRPr="00E1101F" w:rsidRDefault="00425877" w:rsidP="009E4742">
            <w:pPr>
              <w:spacing w:before="120" w:after="120"/>
              <w:rPr>
                <w:rFonts w:ascii="Arial" w:hAnsi="Arial" w:cs="Arial"/>
                <w:sz w:val="20"/>
                <w:szCs w:val="20"/>
              </w:rPr>
            </w:pPr>
            <w:r>
              <w:rPr>
                <w:rFonts w:ascii="Arial" w:hAnsi="Arial" w:cs="Arial"/>
                <w:sz w:val="20"/>
                <w:szCs w:val="20"/>
              </w:rPr>
              <w:t>L</w:t>
            </w:r>
            <w:r w:rsidR="004A0C96" w:rsidRPr="00E1101F">
              <w:rPr>
                <w:rFonts w:ascii="Arial" w:hAnsi="Arial" w:cs="Arial"/>
                <w:sz w:val="20"/>
                <w:szCs w:val="20"/>
              </w:rPr>
              <w:t xml:space="preserve">earners conduct some personal research (for example using </w:t>
            </w:r>
            <w:hyperlink r:id="rId491" w:history="1">
              <w:r w:rsidR="00B221AA" w:rsidRPr="009E4742">
                <w:rPr>
                  <w:rFonts w:ascii="Arial" w:hAnsi="Arial" w:cs="Arial"/>
                  <w:color w:val="4B4B4B"/>
                  <w:sz w:val="20"/>
                  <w:szCs w:val="20"/>
                  <w:u w:val="single"/>
                </w:rPr>
                <w:t>www.</w:t>
              </w:r>
              <w:r w:rsidR="004A0C96" w:rsidRPr="009E4742">
                <w:rPr>
                  <w:rFonts w:ascii="Arial" w:hAnsi="Arial" w:cs="Arial"/>
                  <w:color w:val="4B4B4B"/>
                  <w:sz w:val="20"/>
                  <w:szCs w:val="20"/>
                  <w:u w:val="single"/>
                </w:rPr>
                <w:t>grin.com/document/65341</w:t>
              </w:r>
            </w:hyperlink>
            <w:r w:rsidR="004A0C96" w:rsidRPr="00E1101F">
              <w:rPr>
                <w:rFonts w:ascii="Arial" w:hAnsi="Arial" w:cs="Arial"/>
                <w:sz w:val="20"/>
                <w:szCs w:val="20"/>
              </w:rPr>
              <w:t>) on the application of goal setting theories.</w:t>
            </w:r>
          </w:p>
          <w:p w14:paraId="772545E1" w14:textId="7681D5E2" w:rsidR="004A0C96" w:rsidRPr="00E1101F" w:rsidRDefault="004A0C96" w:rsidP="009E4742">
            <w:pPr>
              <w:spacing w:before="120" w:after="120"/>
              <w:rPr>
                <w:rFonts w:ascii="Arial" w:hAnsi="Arial" w:cs="Arial"/>
                <w:sz w:val="20"/>
                <w:szCs w:val="20"/>
              </w:rPr>
            </w:pPr>
            <w:r w:rsidRPr="00E1101F">
              <w:rPr>
                <w:rFonts w:ascii="Arial" w:hAnsi="Arial" w:cs="Arial"/>
                <w:sz w:val="20"/>
                <w:szCs w:val="20"/>
              </w:rPr>
              <w:t xml:space="preserve">Show and </w:t>
            </w:r>
            <w:r w:rsidRPr="00E1101F">
              <w:rPr>
                <w:rFonts w:ascii="Arial" w:hAnsi="Arial" w:cs="Arial"/>
                <w:sz w:val="20"/>
                <w:szCs w:val="20"/>
                <w:lang w:val="en-US"/>
              </w:rPr>
              <w:t xml:space="preserve">image </w:t>
            </w:r>
            <w:r w:rsidRPr="00E1101F">
              <w:rPr>
                <w:rFonts w:ascii="Arial" w:hAnsi="Arial" w:cs="Arial"/>
                <w:sz w:val="20"/>
                <w:szCs w:val="20"/>
              </w:rPr>
              <w:t xml:space="preserve">of Vroom’s Expectancy </w:t>
            </w:r>
            <w:r w:rsidRPr="00E1101F">
              <w:rPr>
                <w:rFonts w:ascii="Arial" w:hAnsi="Arial" w:cs="Arial"/>
                <w:sz w:val="20"/>
                <w:szCs w:val="20"/>
                <w:lang w:val="en-US"/>
              </w:rPr>
              <w:t>T</w:t>
            </w:r>
            <w:r w:rsidRPr="00E1101F">
              <w:rPr>
                <w:rFonts w:ascii="Arial" w:hAnsi="Arial" w:cs="Arial"/>
                <w:sz w:val="20"/>
                <w:szCs w:val="20"/>
              </w:rPr>
              <w:t>heory</w:t>
            </w:r>
            <w:r w:rsidRPr="00E1101F">
              <w:rPr>
                <w:rFonts w:ascii="Arial" w:hAnsi="Arial" w:cs="Arial"/>
                <w:sz w:val="20"/>
                <w:szCs w:val="20"/>
                <w:lang w:val="en-US"/>
              </w:rPr>
              <w:t xml:space="preserve"> at</w:t>
            </w:r>
            <w:r w:rsidR="00C655E7">
              <w:rPr>
                <w:rFonts w:ascii="Arial" w:hAnsi="Arial" w:cs="Arial"/>
                <w:sz w:val="20"/>
                <w:szCs w:val="20"/>
                <w:lang w:val="en-US"/>
              </w:rPr>
              <w:t>:</w:t>
            </w:r>
            <w:r w:rsidRPr="00E1101F">
              <w:rPr>
                <w:rFonts w:ascii="Arial" w:hAnsi="Arial" w:cs="Arial"/>
                <w:sz w:val="20"/>
                <w:szCs w:val="20"/>
                <w:lang w:val="en-US"/>
              </w:rPr>
              <w:t xml:space="preserve"> </w:t>
            </w:r>
            <w:hyperlink r:id="rId492" w:history="1">
              <w:r w:rsidRPr="009E4742">
                <w:rPr>
                  <w:rFonts w:ascii="Arial" w:hAnsi="Arial" w:cs="Arial"/>
                  <w:color w:val="4B4B4B"/>
                  <w:sz w:val="20"/>
                  <w:szCs w:val="20"/>
                  <w:u w:val="single"/>
                  <w:lang w:val="en-US"/>
                </w:rPr>
                <w:t>https://i.ytimg.com/vi/LFt3Ag9HlRM/maxresdefault.jpg</w:t>
              </w:r>
            </w:hyperlink>
            <w:r w:rsidRPr="00E1101F">
              <w:rPr>
                <w:rFonts w:ascii="Arial" w:hAnsi="Arial" w:cs="Arial"/>
                <w:sz w:val="20"/>
                <w:szCs w:val="20"/>
                <w:lang w:val="en-US"/>
              </w:rPr>
              <w:t xml:space="preserve"> </w:t>
            </w:r>
            <w:r w:rsidRPr="00E1101F">
              <w:rPr>
                <w:rFonts w:ascii="Arial" w:hAnsi="Arial" w:cs="Arial"/>
                <w:sz w:val="20"/>
                <w:szCs w:val="20"/>
              </w:rPr>
              <w:t xml:space="preserve">and </w:t>
            </w:r>
            <w:r w:rsidRPr="00E1101F">
              <w:rPr>
                <w:rFonts w:ascii="Arial" w:hAnsi="Arial" w:cs="Arial"/>
                <w:sz w:val="20"/>
                <w:szCs w:val="20"/>
                <w:shd w:val="clear" w:color="auto" w:fill="FCFCFC"/>
              </w:rPr>
              <w:t>l</w:t>
            </w:r>
            <w:r w:rsidRPr="00E1101F">
              <w:rPr>
                <w:rFonts w:ascii="Arial" w:hAnsi="Arial" w:cs="Arial"/>
                <w:color w:val="000000"/>
                <w:sz w:val="20"/>
                <w:szCs w:val="20"/>
                <w:shd w:val="clear" w:color="auto" w:fill="FCFCFC"/>
              </w:rPr>
              <w:t>earners</w:t>
            </w:r>
            <w:r w:rsidRPr="00E1101F">
              <w:rPr>
                <w:rFonts w:ascii="Arial" w:hAnsi="Arial" w:cs="Arial"/>
                <w:sz w:val="20"/>
                <w:szCs w:val="20"/>
              </w:rPr>
              <w:t xml:space="preserve"> create their own examples of applying Expectancy </w:t>
            </w:r>
            <w:r w:rsidRPr="00E1101F">
              <w:rPr>
                <w:rFonts w:ascii="Arial" w:hAnsi="Arial" w:cs="Arial"/>
                <w:sz w:val="20"/>
                <w:szCs w:val="20"/>
                <w:lang w:val="en-US"/>
              </w:rPr>
              <w:t>T</w:t>
            </w:r>
            <w:r w:rsidRPr="00E1101F">
              <w:rPr>
                <w:rFonts w:ascii="Arial" w:hAnsi="Arial" w:cs="Arial"/>
                <w:sz w:val="20"/>
                <w:szCs w:val="20"/>
              </w:rPr>
              <w:t>heory at school, highlighting each aspect in each case across valence, expectancy and instrumentality and share</w:t>
            </w:r>
            <w:r w:rsidRPr="00E1101F">
              <w:rPr>
                <w:rFonts w:ascii="Arial" w:hAnsi="Arial" w:cs="Arial"/>
                <w:sz w:val="20"/>
                <w:szCs w:val="20"/>
                <w:lang w:val="en-US"/>
              </w:rPr>
              <w:t xml:space="preserve"> using information at</w:t>
            </w:r>
            <w:r w:rsidR="00C655E7">
              <w:rPr>
                <w:rFonts w:ascii="Arial" w:hAnsi="Arial" w:cs="Arial"/>
                <w:sz w:val="20"/>
                <w:szCs w:val="20"/>
                <w:lang w:val="en-US"/>
              </w:rPr>
              <w:t>:</w:t>
            </w:r>
            <w:r w:rsidRPr="00E1101F">
              <w:rPr>
                <w:rFonts w:ascii="Arial" w:hAnsi="Arial" w:cs="Arial"/>
                <w:sz w:val="20"/>
                <w:szCs w:val="20"/>
                <w:lang w:val="en-US"/>
              </w:rPr>
              <w:t xml:space="preserve"> </w:t>
            </w:r>
            <w:hyperlink r:id="rId493" w:history="1">
              <w:r w:rsidR="00B221AA" w:rsidRPr="009E4742">
                <w:rPr>
                  <w:rFonts w:ascii="Arial" w:hAnsi="Arial" w:cs="Arial"/>
                  <w:color w:val="4B4B4B"/>
                  <w:sz w:val="20"/>
                  <w:szCs w:val="20"/>
                  <w:u w:val="single"/>
                  <w:lang w:val="en-US"/>
                </w:rPr>
                <w:t>www.</w:t>
              </w:r>
              <w:r w:rsidRPr="009E4742">
                <w:rPr>
                  <w:rFonts w:ascii="Arial" w:hAnsi="Arial" w:cs="Arial"/>
                  <w:color w:val="4B4B4B"/>
                  <w:sz w:val="20"/>
                  <w:szCs w:val="20"/>
                  <w:u w:val="single"/>
                  <w:lang w:val="en-US"/>
                </w:rPr>
                <w:t>managementstudyguide.com/expectancy-theory-motivation.htm</w:t>
              </w:r>
            </w:hyperlink>
            <w:r w:rsidRPr="009E4742">
              <w:rPr>
                <w:rFonts w:ascii="Arial" w:hAnsi="Arial" w:cs="Arial"/>
                <w:color w:val="4B4B4B"/>
                <w:sz w:val="20"/>
                <w:szCs w:val="20"/>
                <w:lang w:val="en-US"/>
              </w:rPr>
              <w:t xml:space="preserve"> </w:t>
            </w:r>
            <w:r w:rsidRPr="00E1101F">
              <w:rPr>
                <w:rFonts w:ascii="Arial" w:hAnsi="Arial" w:cs="Arial"/>
                <w:sz w:val="20"/>
                <w:szCs w:val="20"/>
              </w:rPr>
              <w:t>on Vroom’s Expectancy theory</w:t>
            </w:r>
            <w:r w:rsidRPr="00E1101F">
              <w:rPr>
                <w:rFonts w:ascii="Arial" w:hAnsi="Arial" w:cs="Arial"/>
                <w:sz w:val="20"/>
                <w:szCs w:val="20"/>
                <w:lang w:val="en-US"/>
              </w:rPr>
              <w:t>.</w:t>
            </w:r>
          </w:p>
          <w:p w14:paraId="719C6481" w14:textId="0DA6870A" w:rsidR="004A0C96" w:rsidRPr="00E1101F" w:rsidRDefault="004A0C96" w:rsidP="009E4742">
            <w:pPr>
              <w:autoSpaceDE w:val="0"/>
              <w:autoSpaceDN w:val="0"/>
              <w:adjustRightInd w:val="0"/>
              <w:spacing w:before="120" w:after="120"/>
              <w:rPr>
                <w:rFonts w:ascii="Arial" w:hAnsi="Arial" w:cs="Arial"/>
                <w:color w:val="000000"/>
                <w:sz w:val="20"/>
                <w:szCs w:val="20"/>
                <w:lang w:val="en-US"/>
              </w:rPr>
            </w:pPr>
            <w:r w:rsidRPr="00E1101F">
              <w:rPr>
                <w:rFonts w:ascii="Arial" w:hAnsi="Arial" w:cs="Arial"/>
                <w:b/>
                <w:bCs/>
                <w:color w:val="000000"/>
                <w:sz w:val="20"/>
                <w:szCs w:val="20"/>
                <w:lang w:val="en-US"/>
              </w:rPr>
              <w:t xml:space="preserve">Extension </w:t>
            </w:r>
            <w:r w:rsidR="00E1101F" w:rsidRPr="00E1101F">
              <w:rPr>
                <w:rFonts w:ascii="Arial" w:hAnsi="Arial" w:cs="Arial"/>
                <w:b/>
                <w:bCs/>
                <w:color w:val="000000"/>
                <w:sz w:val="20"/>
                <w:szCs w:val="20"/>
                <w:lang w:val="en-US"/>
              </w:rPr>
              <w:t>a</w:t>
            </w:r>
            <w:r w:rsidRPr="00E1101F">
              <w:rPr>
                <w:rFonts w:ascii="Arial" w:hAnsi="Arial" w:cs="Arial"/>
                <w:b/>
                <w:bCs/>
                <w:color w:val="000000"/>
                <w:sz w:val="20"/>
                <w:szCs w:val="20"/>
                <w:lang w:val="en-US"/>
              </w:rPr>
              <w:t>ctivity:</w:t>
            </w:r>
            <w:r w:rsidRPr="00E1101F">
              <w:rPr>
                <w:rFonts w:ascii="Arial" w:hAnsi="Arial" w:cs="Arial"/>
                <w:color w:val="000000"/>
                <w:sz w:val="20"/>
                <w:szCs w:val="20"/>
                <w:lang w:val="en-US"/>
              </w:rPr>
              <w:t xml:space="preserve"> </w:t>
            </w:r>
            <w:r w:rsidR="00303543">
              <w:rPr>
                <w:rFonts w:ascii="Arial" w:hAnsi="Arial" w:cs="Arial"/>
                <w:color w:val="000000"/>
                <w:sz w:val="20"/>
                <w:szCs w:val="20"/>
                <w:lang w:val="en-US"/>
              </w:rPr>
              <w:t>l</w:t>
            </w:r>
            <w:r w:rsidRPr="00E1101F">
              <w:rPr>
                <w:rFonts w:ascii="Arial" w:hAnsi="Arial" w:cs="Arial"/>
                <w:color w:val="000000"/>
                <w:sz w:val="20"/>
                <w:szCs w:val="20"/>
                <w:lang w:val="en-US"/>
              </w:rPr>
              <w:t>earners mind map how the theory might be applied in the workplace and make any necessary cross-references to goal setting theory (or other theories whenever possible).</w:t>
            </w:r>
          </w:p>
          <w:p w14:paraId="0724CD46" w14:textId="6DF739AF" w:rsidR="004A0C96" w:rsidRPr="00DF5FEE" w:rsidRDefault="004A0C96" w:rsidP="009E4742">
            <w:pPr>
              <w:spacing w:before="120" w:after="120"/>
              <w:rPr>
                <w:rFonts w:ascii="Arial" w:hAnsi="Arial" w:cs="Arial"/>
                <w:sz w:val="20"/>
                <w:szCs w:val="20"/>
                <w:lang w:val="en-US"/>
              </w:rPr>
            </w:pPr>
            <w:r w:rsidRPr="00E1101F">
              <w:rPr>
                <w:rFonts w:ascii="Arial" w:hAnsi="Arial" w:cs="Arial"/>
                <w:sz w:val="20"/>
                <w:szCs w:val="20"/>
              </w:rPr>
              <w:t>Share RSA video, ‘Drive’ by Dan Pink at</w:t>
            </w:r>
            <w:r w:rsidR="00C655E7">
              <w:rPr>
                <w:rFonts w:ascii="Arial" w:hAnsi="Arial" w:cs="Arial"/>
                <w:sz w:val="20"/>
                <w:szCs w:val="20"/>
              </w:rPr>
              <w:t>:</w:t>
            </w:r>
            <w:r w:rsidRPr="00E1101F">
              <w:rPr>
                <w:rFonts w:ascii="Arial" w:hAnsi="Arial" w:cs="Arial"/>
                <w:sz w:val="20"/>
                <w:szCs w:val="20"/>
              </w:rPr>
              <w:t xml:space="preserve"> </w:t>
            </w:r>
            <w:hyperlink r:id="rId494" w:history="1">
              <w:r w:rsidR="00B221AA" w:rsidRPr="00303543">
                <w:rPr>
                  <w:rFonts w:ascii="Arial" w:hAnsi="Arial" w:cs="Arial"/>
                  <w:color w:val="4B4B4B"/>
                  <w:sz w:val="20"/>
                  <w:szCs w:val="20"/>
                  <w:u w:val="single"/>
                </w:rPr>
                <w:t>www.</w:t>
              </w:r>
              <w:r w:rsidRPr="00303543">
                <w:rPr>
                  <w:rFonts w:ascii="Arial" w:hAnsi="Arial" w:cs="Arial"/>
                  <w:color w:val="4B4B4B"/>
                  <w:sz w:val="20"/>
                  <w:szCs w:val="20"/>
                  <w:u w:val="single"/>
                </w:rPr>
                <w:t>youtube.com/watch?v=u6XAPnuFjJc</w:t>
              </w:r>
            </w:hyperlink>
            <w:r w:rsidRPr="00303543">
              <w:rPr>
                <w:rFonts w:ascii="Arial" w:hAnsi="Arial" w:cs="Arial"/>
                <w:color w:val="4B4B4B"/>
                <w:sz w:val="20"/>
                <w:szCs w:val="20"/>
              </w:rPr>
              <w:t xml:space="preserve"> </w:t>
            </w:r>
            <w:r w:rsidRPr="00E1101F">
              <w:rPr>
                <w:rFonts w:ascii="Arial" w:hAnsi="Arial" w:cs="Arial"/>
                <w:sz w:val="20"/>
                <w:szCs w:val="20"/>
              </w:rPr>
              <w:t xml:space="preserve">and </w:t>
            </w:r>
            <w:r w:rsidRPr="00E1101F">
              <w:rPr>
                <w:rFonts w:ascii="Arial" w:hAnsi="Arial" w:cs="Arial"/>
                <w:sz w:val="20"/>
                <w:szCs w:val="20"/>
                <w:shd w:val="clear" w:color="auto" w:fill="FCFCFC"/>
              </w:rPr>
              <w:t>learners</w:t>
            </w:r>
            <w:r w:rsidRPr="00E1101F">
              <w:rPr>
                <w:rFonts w:ascii="Arial" w:hAnsi="Arial" w:cs="Arial"/>
                <w:sz w:val="20"/>
                <w:szCs w:val="20"/>
              </w:rPr>
              <w:t xml:space="preserve"> identify all the motivational theories they have covered so far. </w:t>
            </w:r>
            <w:r w:rsidR="00DF5FEE" w:rsidRPr="00DF5FEE">
              <w:rPr>
                <w:rFonts w:ascii="Arial" w:hAnsi="Arial" w:cs="Arial"/>
                <w:b/>
                <w:bCs/>
                <w:sz w:val="20"/>
                <w:szCs w:val="20"/>
                <w:lang w:val="en-US"/>
              </w:rPr>
              <w:t>(F)</w:t>
            </w:r>
          </w:p>
          <w:p w14:paraId="1C9E2A9B" w14:textId="0CEE5330" w:rsidR="004A0C96" w:rsidRPr="00E1101F" w:rsidRDefault="00101741" w:rsidP="00303543">
            <w:pPr>
              <w:spacing w:before="120"/>
              <w:rPr>
                <w:rFonts w:ascii="Arial" w:hAnsi="Arial" w:cs="Arial"/>
                <w:color w:val="4A4A4A"/>
                <w:sz w:val="20"/>
                <w:szCs w:val="20"/>
                <w:u w:val="single"/>
              </w:rPr>
            </w:pPr>
            <w:r>
              <w:rPr>
                <w:rFonts w:ascii="Arial" w:hAnsi="Arial" w:cs="Arial"/>
                <w:color w:val="000000" w:themeColor="text1"/>
                <w:sz w:val="20"/>
                <w:szCs w:val="20"/>
              </w:rPr>
              <w:t>L</w:t>
            </w:r>
            <w:r w:rsidR="004A0C96" w:rsidRPr="00E1101F">
              <w:rPr>
                <w:rFonts w:ascii="Arial" w:hAnsi="Arial" w:cs="Arial"/>
                <w:color w:val="000000" w:themeColor="text1"/>
                <w:sz w:val="20"/>
                <w:szCs w:val="20"/>
              </w:rPr>
              <w:t xml:space="preserve">earners consider these two cognitive theories </w:t>
            </w:r>
            <w:r w:rsidR="004E61EA">
              <w:rPr>
                <w:rFonts w:ascii="Arial" w:hAnsi="Arial" w:cs="Arial"/>
                <w:color w:val="000000" w:themeColor="text1"/>
                <w:sz w:val="20"/>
                <w:szCs w:val="20"/>
              </w:rPr>
              <w:t>considering</w:t>
            </w:r>
            <w:r w:rsidR="004A0C96" w:rsidRPr="00E1101F">
              <w:rPr>
                <w:rFonts w:ascii="Arial" w:hAnsi="Arial" w:cs="Arial"/>
                <w:color w:val="000000" w:themeColor="text1"/>
                <w:sz w:val="20"/>
                <w:szCs w:val="20"/>
              </w:rPr>
              <w:t xml:space="preserve"> individual and situational explanations, cultural differences, reductionism versus holism, determinism versus free-will</w:t>
            </w:r>
            <w:r w:rsidR="004A0C96" w:rsidRPr="00E1101F">
              <w:rPr>
                <w:rFonts w:ascii="Arial" w:hAnsi="Arial" w:cs="Arial"/>
                <w:color w:val="000000" w:themeColor="text1"/>
                <w:sz w:val="20"/>
                <w:szCs w:val="20"/>
                <w:lang w:val="en-US"/>
              </w:rPr>
              <w:t xml:space="preserve"> and adopting</w:t>
            </w:r>
            <w:r w:rsidR="004A0C96" w:rsidRPr="00E1101F">
              <w:rPr>
                <w:rFonts w:ascii="Arial" w:hAnsi="Arial" w:cs="Arial"/>
                <w:color w:val="000000" w:themeColor="text1"/>
                <w:sz w:val="20"/>
                <w:szCs w:val="20"/>
              </w:rPr>
              <w:t xml:space="preserve"> idiographic versus nomothetic</w:t>
            </w:r>
            <w:r w:rsidR="004A0C96" w:rsidRPr="00E1101F">
              <w:rPr>
                <w:rFonts w:ascii="Arial" w:hAnsi="Arial" w:cs="Arial"/>
                <w:color w:val="000000" w:themeColor="text1"/>
                <w:sz w:val="20"/>
                <w:szCs w:val="20"/>
                <w:lang w:val="en-US"/>
              </w:rPr>
              <w:t xml:space="preserve"> approaches.</w:t>
            </w:r>
            <w:r>
              <w:rPr>
                <w:rFonts w:ascii="Arial" w:hAnsi="Arial" w:cs="Arial"/>
                <w:color w:val="000000" w:themeColor="text1"/>
                <w:sz w:val="20"/>
                <w:szCs w:val="20"/>
                <w:lang w:val="en-US"/>
              </w:rPr>
              <w:t xml:space="preserve"> </w:t>
            </w:r>
            <w:r w:rsidRPr="00101741">
              <w:rPr>
                <w:rFonts w:ascii="Arial" w:hAnsi="Arial" w:cs="Arial"/>
                <w:b/>
                <w:bCs/>
                <w:color w:val="000000" w:themeColor="text1"/>
                <w:sz w:val="20"/>
                <w:szCs w:val="20"/>
                <w:lang w:val="en-US"/>
              </w:rPr>
              <w:t>(I)</w:t>
            </w:r>
          </w:p>
        </w:tc>
      </w:tr>
      <w:tr w:rsidR="004A0C96" w:rsidRPr="004A0C96" w14:paraId="351D7FEE"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0143E0FB" w14:textId="791F38A7" w:rsidR="004A0C96" w:rsidRPr="00101741" w:rsidRDefault="004A0C96" w:rsidP="00B87D8D">
            <w:pPr>
              <w:spacing w:after="120"/>
              <w:rPr>
                <w:rFonts w:ascii="Arial" w:hAnsi="Arial" w:cs="Arial"/>
                <w:sz w:val="20"/>
                <w:szCs w:val="20"/>
              </w:rPr>
            </w:pPr>
            <w:r w:rsidRPr="00101741">
              <w:rPr>
                <w:rFonts w:ascii="Arial" w:hAnsi="Arial" w:cs="Arial"/>
                <w:sz w:val="20"/>
                <w:szCs w:val="20"/>
              </w:rPr>
              <w:t>4.1 Motivation to work</w:t>
            </w:r>
          </w:p>
          <w:p w14:paraId="6E55E8A4" w14:textId="33A2A531" w:rsidR="00101741" w:rsidRPr="009E4742" w:rsidRDefault="004A0C96" w:rsidP="00B87D8D">
            <w:pPr>
              <w:spacing w:before="120" w:after="120"/>
              <w:rPr>
                <w:rFonts w:ascii="Arial" w:hAnsi="Arial" w:cs="Arial"/>
                <w:b/>
                <w:sz w:val="20"/>
                <w:szCs w:val="20"/>
              </w:rPr>
            </w:pPr>
            <w:r w:rsidRPr="004A0C96">
              <w:rPr>
                <w:rFonts w:ascii="Arial" w:hAnsi="Arial" w:cs="Arial"/>
                <w:sz w:val="20"/>
                <w:szCs w:val="20"/>
                <w:lang w:val="en-US"/>
              </w:rPr>
              <w:t xml:space="preserve">4.1.3. Motivators </w:t>
            </w:r>
            <w:r w:rsidR="00306800">
              <w:rPr>
                <w:rFonts w:ascii="Arial" w:hAnsi="Arial" w:cs="Arial"/>
                <w:sz w:val="20"/>
                <w:szCs w:val="20"/>
                <w:lang w:val="en-US"/>
              </w:rPr>
              <w:t>at</w:t>
            </w:r>
            <w:r w:rsidRPr="004A0C96">
              <w:rPr>
                <w:rFonts w:ascii="Arial" w:hAnsi="Arial" w:cs="Arial"/>
                <w:sz w:val="20"/>
                <w:szCs w:val="20"/>
                <w:lang w:val="en-US"/>
              </w:rPr>
              <w:t xml:space="preserve"> </w:t>
            </w:r>
            <w:r w:rsidR="00306800">
              <w:rPr>
                <w:rFonts w:ascii="Arial" w:hAnsi="Arial" w:cs="Arial"/>
                <w:sz w:val="20"/>
                <w:szCs w:val="20"/>
                <w:lang w:val="en-US"/>
              </w:rPr>
              <w:t>w</w:t>
            </w:r>
            <w:r w:rsidRPr="004A0C96">
              <w:rPr>
                <w:rFonts w:ascii="Arial" w:hAnsi="Arial" w:cs="Arial"/>
                <w:sz w:val="20"/>
                <w:szCs w:val="20"/>
                <w:lang w:val="en-US"/>
              </w:rPr>
              <w:t>ork</w:t>
            </w:r>
          </w:p>
          <w:p w14:paraId="5E97671C" w14:textId="2A662598" w:rsidR="00101741" w:rsidRPr="004A0C96" w:rsidRDefault="00101741"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09F4A4AB" w14:textId="41D22268" w:rsidR="004A0C96" w:rsidRPr="004A0C96" w:rsidRDefault="00101741" w:rsidP="00B87D8D">
            <w:pPr>
              <w:spacing w:before="120" w:after="120"/>
              <w:rPr>
                <w:rFonts w:ascii="Arial" w:hAnsi="Arial" w:cs="Arial"/>
                <w:i/>
                <w:sz w:val="20"/>
                <w:szCs w:val="20"/>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095DE47E" w14:textId="77777777" w:rsidR="004A0C96" w:rsidRPr="004A0C96" w:rsidRDefault="004A0C96" w:rsidP="00B87D8D">
            <w:pPr>
              <w:widowControl w:val="0"/>
              <w:autoSpaceDE w:val="0"/>
              <w:autoSpaceDN w:val="0"/>
              <w:adjustRightInd w:val="0"/>
              <w:spacing w:after="120"/>
              <w:rPr>
                <w:rFonts w:ascii="Arial" w:hAnsi="Arial" w:cs="Arial"/>
                <w:sz w:val="20"/>
                <w:szCs w:val="20"/>
              </w:rPr>
            </w:pPr>
            <w:r w:rsidRPr="004A0C96">
              <w:rPr>
                <w:rFonts w:ascii="Arial" w:hAnsi="Arial" w:cs="Arial"/>
                <w:sz w:val="20"/>
                <w:szCs w:val="20"/>
              </w:rPr>
              <w:t>Learners can describe and explain the differences between intrinsic and extrinsic motivation and rewards with examples.</w:t>
            </w:r>
          </w:p>
          <w:p w14:paraId="6C482E8A" w14:textId="77777777" w:rsidR="004A0C96" w:rsidRPr="004A0C96" w:rsidRDefault="004A0C96" w:rsidP="00B87D8D">
            <w:pPr>
              <w:spacing w:before="120" w:after="120"/>
              <w:rPr>
                <w:rFonts w:ascii="Arial" w:hAnsi="Arial" w:cs="Arial"/>
                <w:sz w:val="20"/>
                <w:szCs w:val="20"/>
              </w:rPr>
            </w:pPr>
            <w:r w:rsidRPr="004A0C96">
              <w:rPr>
                <w:rFonts w:ascii="Arial" w:hAnsi="Arial" w:cs="Arial"/>
                <w:sz w:val="20"/>
                <w:szCs w:val="20"/>
              </w:rPr>
              <w:t>Learners can describe and explain the use of motivators in the workplace and the advantages and disadvantages of each.</w:t>
            </w:r>
          </w:p>
        </w:tc>
        <w:tc>
          <w:tcPr>
            <w:tcW w:w="9633" w:type="dxa"/>
            <w:tcBorders>
              <w:top w:val="single" w:sz="4" w:space="0" w:color="E21951"/>
              <w:left w:val="single" w:sz="4" w:space="0" w:color="E21951"/>
              <w:bottom w:val="single" w:sz="4" w:space="0" w:color="E21951"/>
              <w:right w:val="single" w:sz="4" w:space="0" w:color="E21951"/>
            </w:tcBorders>
          </w:tcPr>
          <w:p w14:paraId="282E4936" w14:textId="18FD5919" w:rsidR="004A0C96" w:rsidRPr="005C4990" w:rsidRDefault="004A0C96" w:rsidP="009E4742">
            <w:pPr>
              <w:autoSpaceDE w:val="0"/>
              <w:autoSpaceDN w:val="0"/>
              <w:adjustRightInd w:val="0"/>
              <w:spacing w:after="120"/>
              <w:rPr>
                <w:rFonts w:ascii="Arial" w:hAnsi="Arial" w:cs="Arial"/>
                <w:color w:val="000000"/>
                <w:sz w:val="20"/>
                <w:szCs w:val="20"/>
                <w:lang w:val="en-US"/>
              </w:rPr>
            </w:pPr>
            <w:r w:rsidRPr="005C4990">
              <w:rPr>
                <w:rFonts w:ascii="Arial" w:hAnsi="Arial" w:cs="Arial"/>
                <w:color w:val="000000"/>
                <w:sz w:val="20"/>
                <w:szCs w:val="20"/>
                <w:shd w:val="clear" w:color="auto" w:fill="FCFCFC"/>
                <w:lang w:val="en-US"/>
              </w:rPr>
              <w:t>Learners</w:t>
            </w:r>
            <w:r w:rsidRPr="005C4990">
              <w:rPr>
                <w:rFonts w:ascii="Arial" w:hAnsi="Arial" w:cs="Arial"/>
                <w:color w:val="000000"/>
                <w:sz w:val="20"/>
                <w:szCs w:val="20"/>
                <w:lang w:val="en-US"/>
              </w:rPr>
              <w:t xml:space="preserve"> recall the difference between intrinsic and extrinsic motivation and suggest possible intrinsic and extrinsic rewards and create a table incorporating workplace related examples of each and a column to include any research-based findings concerning each.</w:t>
            </w:r>
            <w:r w:rsidR="001A413D" w:rsidRPr="005C4990">
              <w:rPr>
                <w:rFonts w:ascii="Arial" w:hAnsi="Arial" w:cs="Arial"/>
                <w:b/>
                <w:bCs/>
                <w:color w:val="000000"/>
                <w:sz w:val="20"/>
                <w:szCs w:val="20"/>
                <w:shd w:val="clear" w:color="auto" w:fill="FCFCFC"/>
                <w:lang w:val="en-US"/>
              </w:rPr>
              <w:t xml:space="preserve"> (F)</w:t>
            </w:r>
          </w:p>
          <w:p w14:paraId="3CEFF5D9" w14:textId="406CCEB5" w:rsidR="004A0C96" w:rsidRPr="005C4990" w:rsidRDefault="004A0C96" w:rsidP="009E4742">
            <w:pPr>
              <w:autoSpaceDE w:val="0"/>
              <w:autoSpaceDN w:val="0"/>
              <w:adjustRightInd w:val="0"/>
              <w:spacing w:before="120" w:after="120"/>
              <w:rPr>
                <w:rFonts w:ascii="Arial" w:hAnsi="Arial" w:cs="Arial"/>
                <w:color w:val="000000"/>
                <w:sz w:val="20"/>
                <w:szCs w:val="20"/>
                <w:lang w:val="en-US"/>
              </w:rPr>
            </w:pPr>
            <w:r w:rsidRPr="005C4990">
              <w:rPr>
                <w:rFonts w:ascii="Arial" w:hAnsi="Arial" w:cs="Arial"/>
                <w:color w:val="000000"/>
                <w:sz w:val="20"/>
                <w:szCs w:val="20"/>
                <w:lang w:val="en-US"/>
              </w:rPr>
              <w:t>Show the video ‘Play the Motivation Game’ at</w:t>
            </w:r>
            <w:r w:rsidR="00C655E7">
              <w:rPr>
                <w:rFonts w:ascii="Arial" w:hAnsi="Arial" w:cs="Arial"/>
                <w:color w:val="000000"/>
                <w:sz w:val="20"/>
                <w:szCs w:val="20"/>
                <w:lang w:val="en-US"/>
              </w:rPr>
              <w:t>:</w:t>
            </w:r>
            <w:r w:rsidRPr="005C4990">
              <w:rPr>
                <w:rFonts w:ascii="Arial" w:hAnsi="Arial" w:cs="Arial"/>
                <w:color w:val="000000"/>
                <w:sz w:val="20"/>
                <w:szCs w:val="20"/>
                <w:lang w:val="en-US"/>
              </w:rPr>
              <w:t xml:space="preserve"> </w:t>
            </w:r>
            <w:hyperlink r:id="rId495" w:history="1">
              <w:r w:rsidR="00B221AA" w:rsidRPr="009E4742">
                <w:rPr>
                  <w:rFonts w:ascii="Arial" w:hAnsi="Arial" w:cs="Arial"/>
                  <w:color w:val="4B4B4B"/>
                  <w:sz w:val="20"/>
                  <w:szCs w:val="20"/>
                  <w:u w:val="single"/>
                  <w:lang w:val="en-US"/>
                </w:rPr>
                <w:t>www.</w:t>
              </w:r>
              <w:r w:rsidRPr="009E4742">
                <w:rPr>
                  <w:rFonts w:ascii="Arial" w:hAnsi="Arial" w:cs="Arial"/>
                  <w:color w:val="4B4B4B"/>
                  <w:sz w:val="20"/>
                  <w:szCs w:val="20"/>
                  <w:u w:val="single"/>
                  <w:lang w:val="en-US"/>
                </w:rPr>
                <w:t>youtube.com/watch?v=ayDEt_Ix2lw</w:t>
              </w:r>
            </w:hyperlink>
            <w:r w:rsidRPr="005C4990">
              <w:rPr>
                <w:rFonts w:ascii="Arial" w:hAnsi="Arial" w:cs="Arial"/>
                <w:color w:val="000000"/>
                <w:sz w:val="20"/>
                <w:szCs w:val="20"/>
                <w:lang w:val="en-US"/>
              </w:rPr>
              <w:t xml:space="preserve"> and </w:t>
            </w:r>
            <w:r w:rsidRPr="005C4990">
              <w:rPr>
                <w:rFonts w:ascii="Arial" w:hAnsi="Arial" w:cs="Arial"/>
                <w:color w:val="000000"/>
                <w:sz w:val="20"/>
                <w:szCs w:val="20"/>
                <w:shd w:val="clear" w:color="auto" w:fill="FCFCFC"/>
                <w:lang w:val="en-US"/>
              </w:rPr>
              <w:t>learners</w:t>
            </w:r>
            <w:r w:rsidRPr="005C4990">
              <w:rPr>
                <w:rFonts w:ascii="Arial" w:hAnsi="Arial" w:cs="Arial"/>
                <w:color w:val="000000"/>
                <w:sz w:val="20"/>
                <w:szCs w:val="20"/>
                <w:lang w:val="en-US"/>
              </w:rPr>
              <w:t xml:space="preserve"> see if they agree with the rewards outlined. </w:t>
            </w:r>
            <w:r w:rsidR="001A413D" w:rsidRPr="005C4990">
              <w:rPr>
                <w:rFonts w:ascii="Arial" w:hAnsi="Arial" w:cs="Arial"/>
                <w:b/>
                <w:bCs/>
                <w:color w:val="000000"/>
                <w:sz w:val="20"/>
                <w:szCs w:val="20"/>
                <w:shd w:val="clear" w:color="auto" w:fill="FCFCFC"/>
                <w:lang w:val="en-US"/>
              </w:rPr>
              <w:t>(F)</w:t>
            </w:r>
          </w:p>
          <w:p w14:paraId="022E978A" w14:textId="6EB885FA" w:rsidR="004A0C96" w:rsidRPr="005C4990" w:rsidRDefault="004A0C96" w:rsidP="009E4742">
            <w:pPr>
              <w:autoSpaceDE w:val="0"/>
              <w:autoSpaceDN w:val="0"/>
              <w:adjustRightInd w:val="0"/>
              <w:spacing w:before="120" w:after="120"/>
              <w:rPr>
                <w:rFonts w:ascii="Arial" w:hAnsi="Arial" w:cs="Arial"/>
                <w:color w:val="000000"/>
                <w:sz w:val="20"/>
                <w:szCs w:val="20"/>
                <w:lang w:val="en-US"/>
              </w:rPr>
            </w:pPr>
            <w:r w:rsidRPr="005C4990">
              <w:rPr>
                <w:rFonts w:ascii="Arial" w:hAnsi="Arial" w:cs="Arial"/>
                <w:b/>
                <w:color w:val="000000"/>
                <w:sz w:val="20"/>
                <w:szCs w:val="20"/>
                <w:lang w:val="en-US"/>
              </w:rPr>
              <w:t xml:space="preserve">Extension activity: </w:t>
            </w:r>
            <w:r w:rsidR="009E4742">
              <w:rPr>
                <w:rFonts w:ascii="Arial" w:hAnsi="Arial" w:cs="Arial"/>
                <w:color w:val="000000"/>
                <w:sz w:val="20"/>
                <w:szCs w:val="20"/>
                <w:shd w:val="clear" w:color="auto" w:fill="FCFCFC"/>
                <w:lang w:val="en-US"/>
              </w:rPr>
              <w:t>l</w:t>
            </w:r>
            <w:r w:rsidRPr="005C4990">
              <w:rPr>
                <w:rFonts w:ascii="Arial" w:hAnsi="Arial" w:cs="Arial"/>
                <w:color w:val="000000"/>
                <w:sz w:val="20"/>
                <w:szCs w:val="20"/>
                <w:shd w:val="clear" w:color="auto" w:fill="FCFCFC"/>
                <w:lang w:val="en-US"/>
              </w:rPr>
              <w:t>earners</w:t>
            </w:r>
            <w:r w:rsidRPr="005C4990">
              <w:rPr>
                <w:rFonts w:ascii="Arial" w:hAnsi="Arial" w:cs="Arial"/>
                <w:color w:val="000000"/>
                <w:sz w:val="20"/>
                <w:szCs w:val="20"/>
                <w:lang w:val="en-US"/>
              </w:rPr>
              <w:t xml:space="preserve"> look up research on examples of specific intrinsic and extrinsic rewards in the workplace and complete the third column of the table above.</w:t>
            </w:r>
          </w:p>
          <w:p w14:paraId="2F9D3FA4" w14:textId="2942D165" w:rsidR="004A0C96" w:rsidRPr="009E4742" w:rsidRDefault="004A0C96" w:rsidP="009E4742">
            <w:pPr>
              <w:autoSpaceDE w:val="0"/>
              <w:autoSpaceDN w:val="0"/>
              <w:adjustRightInd w:val="0"/>
              <w:spacing w:before="120" w:after="120"/>
              <w:rPr>
                <w:rFonts w:ascii="Arial" w:hAnsi="Arial" w:cs="Arial"/>
                <w:color w:val="4B4B4B"/>
                <w:sz w:val="20"/>
                <w:szCs w:val="20"/>
                <w:lang w:val="en-US"/>
              </w:rPr>
            </w:pPr>
            <w:r w:rsidRPr="005C4990">
              <w:rPr>
                <w:rFonts w:ascii="Arial" w:hAnsi="Arial" w:cs="Arial"/>
                <w:color w:val="000000"/>
                <w:sz w:val="20"/>
                <w:szCs w:val="20"/>
                <w:shd w:val="clear" w:color="auto" w:fill="FCFCFC"/>
                <w:lang w:val="en-US"/>
              </w:rPr>
              <w:t>Learners</w:t>
            </w:r>
            <w:r w:rsidRPr="005C4990">
              <w:rPr>
                <w:rFonts w:ascii="Arial" w:hAnsi="Arial" w:cs="Arial"/>
                <w:color w:val="000000"/>
                <w:sz w:val="20"/>
                <w:szCs w:val="20"/>
                <w:lang w:val="en-US"/>
              </w:rPr>
              <w:t xml:space="preserve"> look up some of the problems associated with using extrinsic motivators in the workplace at</w:t>
            </w:r>
            <w:r w:rsidR="00C655E7">
              <w:rPr>
                <w:rFonts w:ascii="Arial" w:hAnsi="Arial" w:cs="Arial"/>
                <w:color w:val="000000"/>
                <w:sz w:val="20"/>
                <w:szCs w:val="20"/>
                <w:lang w:val="en-US"/>
              </w:rPr>
              <w:t>:</w:t>
            </w:r>
            <w:r w:rsidRPr="005C4990">
              <w:rPr>
                <w:rFonts w:ascii="Arial" w:hAnsi="Arial" w:cs="Arial"/>
                <w:color w:val="000000"/>
                <w:sz w:val="20"/>
                <w:szCs w:val="20"/>
                <w:lang w:val="en-US"/>
              </w:rPr>
              <w:t xml:space="preserve"> </w:t>
            </w:r>
            <w:hyperlink r:id="rId496" w:history="1">
              <w:r w:rsidRPr="009E4742">
                <w:rPr>
                  <w:rFonts w:ascii="Arial" w:hAnsi="Arial" w:cs="Arial"/>
                  <w:color w:val="4B4B4B"/>
                  <w:sz w:val="20"/>
                  <w:szCs w:val="20"/>
                  <w:u w:val="single"/>
                  <w:lang w:val="en-US"/>
                </w:rPr>
                <w:t>https://futureofworking.com/extrinsic-motivation-in-the-workplace/</w:t>
              </w:r>
            </w:hyperlink>
          </w:p>
          <w:p w14:paraId="7EEBA0EA" w14:textId="77777777" w:rsidR="004A0C96" w:rsidRPr="005C4990" w:rsidRDefault="004A0C96" w:rsidP="009E4742">
            <w:pPr>
              <w:autoSpaceDE w:val="0"/>
              <w:autoSpaceDN w:val="0"/>
              <w:adjustRightInd w:val="0"/>
              <w:spacing w:before="120" w:after="120"/>
              <w:rPr>
                <w:rFonts w:ascii="Arial" w:hAnsi="Arial" w:cs="Arial"/>
                <w:color w:val="000000"/>
                <w:sz w:val="20"/>
                <w:szCs w:val="20"/>
                <w:lang w:val="en-US"/>
              </w:rPr>
            </w:pPr>
            <w:r w:rsidRPr="005C4990">
              <w:rPr>
                <w:rFonts w:ascii="Arial" w:hAnsi="Arial" w:cs="Arial"/>
                <w:color w:val="000000"/>
                <w:sz w:val="20"/>
                <w:szCs w:val="20"/>
                <w:lang w:val="en-US"/>
              </w:rPr>
              <w:lastRenderedPageBreak/>
              <w:t>Explain the concept of</w:t>
            </w:r>
            <w:r w:rsidRPr="005C4990">
              <w:rPr>
                <w:rFonts w:ascii="Arial" w:hAnsi="Arial" w:cs="Arial"/>
                <w:b/>
                <w:color w:val="000000"/>
                <w:sz w:val="20"/>
                <w:szCs w:val="20"/>
                <w:lang w:val="en-US"/>
              </w:rPr>
              <w:t xml:space="preserve"> </w:t>
            </w:r>
            <w:r w:rsidRPr="005C4990">
              <w:rPr>
                <w:rFonts w:ascii="Arial" w:hAnsi="Arial" w:cs="Arial"/>
                <w:color w:val="000000"/>
                <w:sz w:val="20"/>
                <w:szCs w:val="20"/>
                <w:lang w:val="en-US"/>
              </w:rPr>
              <w:t>Performance Related Pay (PRP) and consider the justifications for it and list the justifications for such a system.</w:t>
            </w:r>
          </w:p>
          <w:p w14:paraId="2076BD08" w14:textId="77777777" w:rsidR="00DF5FEE" w:rsidRDefault="004A0C96" w:rsidP="009E4742">
            <w:pPr>
              <w:autoSpaceDE w:val="0"/>
              <w:autoSpaceDN w:val="0"/>
              <w:adjustRightInd w:val="0"/>
              <w:spacing w:before="120" w:after="120"/>
              <w:rPr>
                <w:rFonts w:ascii="Arial" w:hAnsi="Arial" w:cs="Arial"/>
                <w:color w:val="000000"/>
                <w:sz w:val="20"/>
                <w:szCs w:val="20"/>
                <w:lang w:val="en-US"/>
              </w:rPr>
            </w:pPr>
            <w:r w:rsidRPr="005C4990">
              <w:rPr>
                <w:rFonts w:ascii="Arial" w:hAnsi="Arial" w:cs="Arial"/>
                <w:color w:val="000000"/>
                <w:sz w:val="20"/>
                <w:szCs w:val="20"/>
                <w:lang w:val="en-US"/>
              </w:rPr>
              <w:t xml:space="preserve">Share pieces of research that demonstrate the inconclusive findings concerning PRP and </w:t>
            </w:r>
            <w:r w:rsidRPr="005C4990">
              <w:rPr>
                <w:rFonts w:ascii="Arial" w:hAnsi="Arial" w:cs="Arial"/>
                <w:color w:val="000000"/>
                <w:sz w:val="20"/>
                <w:szCs w:val="20"/>
                <w:shd w:val="clear" w:color="auto" w:fill="FCFCFC"/>
                <w:lang w:val="en-US"/>
              </w:rPr>
              <w:t>learners</w:t>
            </w:r>
            <w:r w:rsidRPr="005C4990">
              <w:rPr>
                <w:rFonts w:ascii="Arial" w:hAnsi="Arial" w:cs="Arial"/>
                <w:color w:val="000000"/>
                <w:sz w:val="20"/>
                <w:szCs w:val="20"/>
                <w:lang w:val="en-US"/>
              </w:rPr>
              <w:t xml:space="preserve"> match those in support of PRP and those who consider it damaging</w:t>
            </w:r>
            <w:r w:rsidR="00DF5FEE">
              <w:rPr>
                <w:rFonts w:ascii="Arial" w:hAnsi="Arial" w:cs="Arial"/>
                <w:color w:val="000000"/>
                <w:sz w:val="20"/>
                <w:szCs w:val="20"/>
                <w:lang w:val="en-US"/>
              </w:rPr>
              <w:t>.</w:t>
            </w:r>
          </w:p>
          <w:p w14:paraId="0673A27F" w14:textId="78AD8343" w:rsidR="0039152A" w:rsidRPr="005C4990" w:rsidRDefault="00DF5FEE" w:rsidP="009E4742">
            <w:pPr>
              <w:autoSpaceDE w:val="0"/>
              <w:autoSpaceDN w:val="0"/>
              <w:adjustRightInd w:val="0"/>
              <w:spacing w:before="120" w:after="120"/>
              <w:rPr>
                <w:rFonts w:ascii="Arial" w:hAnsi="Arial" w:cs="Arial"/>
                <w:color w:val="000000"/>
                <w:sz w:val="20"/>
                <w:szCs w:val="20"/>
                <w:lang w:val="en-US"/>
              </w:rPr>
            </w:pPr>
            <w:r w:rsidRPr="005C4990">
              <w:rPr>
                <w:rFonts w:ascii="Arial" w:hAnsi="Arial" w:cs="Arial"/>
                <w:b/>
                <w:color w:val="000000"/>
                <w:sz w:val="20"/>
                <w:szCs w:val="20"/>
                <w:lang w:val="en-US"/>
              </w:rPr>
              <w:t>Extension activity</w:t>
            </w:r>
            <w:r>
              <w:rPr>
                <w:rFonts w:ascii="Arial" w:hAnsi="Arial" w:cs="Arial"/>
                <w:b/>
                <w:color w:val="000000"/>
                <w:sz w:val="20"/>
                <w:szCs w:val="20"/>
                <w:lang w:val="en-US"/>
              </w:rPr>
              <w:t xml:space="preserve"> (optional)</w:t>
            </w:r>
            <w:r w:rsidRPr="005C4990">
              <w:rPr>
                <w:rFonts w:ascii="Arial" w:hAnsi="Arial" w:cs="Arial"/>
                <w:b/>
                <w:color w:val="000000"/>
                <w:sz w:val="20"/>
                <w:szCs w:val="20"/>
                <w:lang w:val="en-US"/>
              </w:rPr>
              <w:t xml:space="preserve">: </w:t>
            </w:r>
            <w:r w:rsidR="009E4742">
              <w:rPr>
                <w:rFonts w:ascii="Arial" w:hAnsi="Arial" w:cs="Arial"/>
                <w:color w:val="000000"/>
                <w:sz w:val="20"/>
                <w:szCs w:val="20"/>
                <w:lang w:val="en-US"/>
              </w:rPr>
              <w:t>r</w:t>
            </w:r>
            <w:r w:rsidRPr="005C4990">
              <w:rPr>
                <w:rFonts w:ascii="Arial" w:hAnsi="Arial" w:cs="Arial"/>
                <w:color w:val="000000"/>
                <w:sz w:val="20"/>
                <w:szCs w:val="20"/>
                <w:lang w:val="en-US"/>
              </w:rPr>
              <w:t xml:space="preserve">eview the work </w:t>
            </w:r>
            <w:r>
              <w:rPr>
                <w:rFonts w:ascii="Arial" w:hAnsi="Arial" w:cs="Arial"/>
                <w:color w:val="000000"/>
                <w:sz w:val="20"/>
                <w:szCs w:val="20"/>
                <w:lang w:val="en-US"/>
              </w:rPr>
              <w:t>summary of research</w:t>
            </w:r>
            <w:r w:rsidRPr="005C4990">
              <w:rPr>
                <w:rFonts w:ascii="Arial" w:hAnsi="Arial" w:cs="Arial"/>
                <w:color w:val="000000"/>
                <w:sz w:val="20"/>
                <w:szCs w:val="20"/>
                <w:lang w:val="en-US"/>
              </w:rPr>
              <w:t xml:space="preserve"> </w:t>
            </w:r>
            <w:r w:rsidR="00012C88">
              <w:rPr>
                <w:rFonts w:ascii="Arial" w:hAnsi="Arial" w:cs="Arial"/>
                <w:color w:val="000000"/>
                <w:sz w:val="20"/>
                <w:szCs w:val="20"/>
                <w:lang w:val="en-US"/>
              </w:rPr>
              <w:t xml:space="preserve">about </w:t>
            </w:r>
            <w:r w:rsidRPr="005C4990">
              <w:rPr>
                <w:rFonts w:ascii="Arial" w:hAnsi="Arial" w:cs="Arial"/>
                <w:color w:val="000000"/>
                <w:sz w:val="20"/>
                <w:szCs w:val="20"/>
                <w:lang w:val="en-US"/>
              </w:rPr>
              <w:t>the major drawback</w:t>
            </w:r>
            <w:r>
              <w:rPr>
                <w:rFonts w:ascii="Arial" w:hAnsi="Arial" w:cs="Arial"/>
                <w:color w:val="000000"/>
                <w:sz w:val="20"/>
                <w:szCs w:val="20"/>
                <w:lang w:val="en-US"/>
              </w:rPr>
              <w:t>s</w:t>
            </w:r>
            <w:r w:rsidRPr="005C4990">
              <w:rPr>
                <w:rFonts w:ascii="Arial" w:hAnsi="Arial" w:cs="Arial"/>
                <w:color w:val="000000"/>
                <w:sz w:val="20"/>
                <w:szCs w:val="20"/>
                <w:lang w:val="en-US"/>
              </w:rPr>
              <w:t xml:space="preserve"> of instituting PRP in the workplace</w:t>
            </w:r>
            <w:r w:rsidR="004A0C96" w:rsidRPr="005C4990">
              <w:rPr>
                <w:rFonts w:ascii="Arial" w:hAnsi="Arial" w:cs="Arial"/>
                <w:color w:val="000000"/>
                <w:sz w:val="20"/>
                <w:szCs w:val="20"/>
                <w:lang w:val="en-US"/>
              </w:rPr>
              <w:t xml:space="preserve"> </w:t>
            </w:r>
            <w:r>
              <w:rPr>
                <w:rFonts w:ascii="Arial" w:hAnsi="Arial" w:cs="Arial"/>
                <w:color w:val="000000"/>
                <w:sz w:val="20"/>
                <w:szCs w:val="20"/>
                <w:lang w:val="en-US"/>
              </w:rPr>
              <w:t>which is available at:</w:t>
            </w:r>
            <w:r w:rsidR="004A0C96" w:rsidRPr="00115AFC">
              <w:rPr>
                <w:rFonts w:ascii="Arial" w:hAnsi="Arial" w:cs="Arial"/>
                <w:color w:val="FF0000"/>
                <w:sz w:val="20"/>
                <w:szCs w:val="20"/>
                <w:lang w:val="en-US"/>
              </w:rPr>
              <w:t xml:space="preserve"> </w:t>
            </w:r>
            <w:hyperlink r:id="rId497" w:history="1">
              <w:r w:rsidR="009E4742" w:rsidRPr="009E4742">
                <w:rPr>
                  <w:rStyle w:val="Hyperlink"/>
                  <w:rFonts w:ascii="Arial" w:hAnsi="Arial" w:cs="Arial"/>
                  <w:color w:val="4B4B4B"/>
                  <w:sz w:val="20"/>
                  <w:szCs w:val="20"/>
                  <w:lang w:val="en-US"/>
                </w:rPr>
                <w:t>www.alfiekohn.org/article/best-results-forget-bonus/</w:t>
              </w:r>
            </w:hyperlink>
          </w:p>
          <w:p w14:paraId="7F0F4C59" w14:textId="131BD0E4" w:rsidR="00B53C40" w:rsidRPr="009E4742" w:rsidRDefault="009B7E8D" w:rsidP="009E4742">
            <w:pPr>
              <w:autoSpaceDE w:val="0"/>
              <w:autoSpaceDN w:val="0"/>
              <w:adjustRightInd w:val="0"/>
              <w:spacing w:before="120" w:after="120"/>
              <w:rPr>
                <w:rFonts w:ascii="Arial" w:hAnsi="Arial" w:cs="Arial"/>
                <w:color w:val="4B4B4B"/>
                <w:sz w:val="20"/>
                <w:szCs w:val="20"/>
                <w:lang w:val="en-US"/>
              </w:rPr>
            </w:pPr>
            <w:r>
              <w:rPr>
                <w:rFonts w:ascii="Arial" w:hAnsi="Arial" w:cs="Arial"/>
                <w:color w:val="000000"/>
                <w:sz w:val="20"/>
                <w:szCs w:val="20"/>
                <w:lang w:val="en-US"/>
              </w:rPr>
              <w:t>L</w:t>
            </w:r>
            <w:r w:rsidR="004A0C96" w:rsidRPr="005C4990">
              <w:rPr>
                <w:rFonts w:ascii="Arial" w:hAnsi="Arial" w:cs="Arial"/>
                <w:color w:val="000000"/>
                <w:sz w:val="20"/>
                <w:szCs w:val="20"/>
                <w:lang w:val="en-US"/>
              </w:rPr>
              <w:t>earners look up Deci and Ryan’s self</w:t>
            </w:r>
            <w:r w:rsidR="0039152A" w:rsidRPr="005C4990">
              <w:rPr>
                <w:rFonts w:ascii="Arial" w:hAnsi="Arial" w:cs="Arial"/>
                <w:color w:val="000000"/>
                <w:sz w:val="20"/>
                <w:szCs w:val="20"/>
                <w:lang w:val="en-US"/>
              </w:rPr>
              <w:t>-</w:t>
            </w:r>
            <w:r w:rsidR="004A0C96" w:rsidRPr="005C4990">
              <w:rPr>
                <w:rFonts w:ascii="Arial" w:hAnsi="Arial" w:cs="Arial"/>
                <w:color w:val="000000"/>
                <w:sz w:val="20"/>
                <w:szCs w:val="20"/>
                <w:lang w:val="en-US"/>
              </w:rPr>
              <w:t xml:space="preserve">determination theory and make notes of the </w:t>
            </w:r>
            <w:r>
              <w:rPr>
                <w:rFonts w:ascii="Arial" w:hAnsi="Arial" w:cs="Arial"/>
                <w:color w:val="000000"/>
                <w:sz w:val="20"/>
                <w:szCs w:val="20"/>
                <w:lang w:val="en-US"/>
              </w:rPr>
              <w:t>three</w:t>
            </w:r>
            <w:r w:rsidR="004A0C96" w:rsidRPr="005C4990">
              <w:rPr>
                <w:rFonts w:ascii="Arial" w:hAnsi="Arial" w:cs="Arial"/>
                <w:color w:val="000000"/>
                <w:sz w:val="20"/>
                <w:szCs w:val="20"/>
                <w:lang w:val="en-US"/>
              </w:rPr>
              <w:t xml:space="preserve"> main aspects to this social-cognitive theory namely, autonomy, competence and relatedness</w:t>
            </w:r>
            <w:r w:rsidR="00B53C40">
              <w:rPr>
                <w:rFonts w:ascii="Arial" w:hAnsi="Arial" w:cs="Arial"/>
                <w:color w:val="000000"/>
                <w:sz w:val="20"/>
                <w:szCs w:val="20"/>
                <w:lang w:val="en-US"/>
              </w:rPr>
              <w:t>.</w:t>
            </w:r>
            <w:r w:rsidR="004A0C96" w:rsidRPr="005C4990">
              <w:rPr>
                <w:rFonts w:ascii="Arial" w:hAnsi="Arial" w:cs="Arial"/>
                <w:color w:val="000000"/>
                <w:sz w:val="20"/>
                <w:szCs w:val="20"/>
                <w:lang w:val="en-US"/>
              </w:rPr>
              <w:t xml:space="preserve"> </w:t>
            </w:r>
            <w:r w:rsidR="00B53C40">
              <w:rPr>
                <w:rFonts w:ascii="Arial" w:hAnsi="Arial" w:cs="Arial"/>
                <w:color w:val="000000"/>
                <w:sz w:val="20"/>
                <w:szCs w:val="20"/>
                <w:lang w:val="en-US"/>
              </w:rPr>
              <w:t>Le</w:t>
            </w:r>
            <w:r w:rsidR="004A0C96" w:rsidRPr="005C4990">
              <w:rPr>
                <w:rFonts w:ascii="Arial" w:hAnsi="Arial" w:cs="Arial"/>
                <w:color w:val="000000"/>
                <w:sz w:val="20"/>
                <w:szCs w:val="20"/>
                <w:lang w:val="en-US"/>
              </w:rPr>
              <w:t xml:space="preserve">arners </w:t>
            </w:r>
            <w:r w:rsidR="00115AFC">
              <w:rPr>
                <w:rFonts w:ascii="Arial" w:hAnsi="Arial" w:cs="Arial"/>
                <w:color w:val="000000"/>
                <w:sz w:val="20"/>
                <w:szCs w:val="20"/>
                <w:lang w:val="en-US"/>
              </w:rPr>
              <w:t xml:space="preserve">can </w:t>
            </w:r>
            <w:r w:rsidR="004A0C96" w:rsidRPr="005C4990">
              <w:rPr>
                <w:rFonts w:ascii="Arial" w:hAnsi="Arial" w:cs="Arial"/>
                <w:color w:val="000000"/>
                <w:sz w:val="20"/>
                <w:szCs w:val="20"/>
                <w:lang w:val="en-US"/>
              </w:rPr>
              <w:t xml:space="preserve">read the </w:t>
            </w:r>
            <w:r w:rsidR="00115AFC">
              <w:rPr>
                <w:rFonts w:ascii="Arial" w:hAnsi="Arial" w:cs="Arial"/>
                <w:color w:val="000000"/>
                <w:sz w:val="20"/>
                <w:szCs w:val="20"/>
                <w:lang w:val="en-US"/>
              </w:rPr>
              <w:t>abstract</w:t>
            </w:r>
            <w:r w:rsidR="004A0C96" w:rsidRPr="005C4990">
              <w:rPr>
                <w:rFonts w:ascii="Arial" w:hAnsi="Arial" w:cs="Arial"/>
                <w:color w:val="000000"/>
                <w:sz w:val="20"/>
                <w:szCs w:val="20"/>
                <w:lang w:val="en-US"/>
              </w:rPr>
              <w:t xml:space="preserve"> of the key research </w:t>
            </w:r>
            <w:r w:rsidR="00115AFC">
              <w:rPr>
                <w:rFonts w:ascii="Arial" w:hAnsi="Arial" w:cs="Arial"/>
                <w:color w:val="000000"/>
                <w:sz w:val="20"/>
                <w:szCs w:val="20"/>
                <w:lang w:val="en-US"/>
              </w:rPr>
              <w:t>conducted by Landry et al (2019)</w:t>
            </w:r>
            <w:r w:rsidR="001C1353">
              <w:rPr>
                <w:rFonts w:ascii="Arial" w:hAnsi="Arial" w:cs="Arial"/>
                <w:color w:val="000000"/>
                <w:sz w:val="20"/>
                <w:szCs w:val="20"/>
                <w:lang w:val="en-US"/>
              </w:rPr>
              <w:t xml:space="preserve">, </w:t>
            </w:r>
            <w:r w:rsidR="00115AFC">
              <w:rPr>
                <w:rFonts w:ascii="Arial" w:hAnsi="Arial" w:cs="Arial"/>
                <w:color w:val="000000"/>
                <w:sz w:val="20"/>
                <w:szCs w:val="20"/>
                <w:lang w:val="en-US"/>
              </w:rPr>
              <w:t xml:space="preserve">which is </w:t>
            </w:r>
            <w:r w:rsidR="004A0C96" w:rsidRPr="005C4990">
              <w:rPr>
                <w:rFonts w:ascii="Arial" w:hAnsi="Arial" w:cs="Arial"/>
                <w:color w:val="000000"/>
                <w:sz w:val="20"/>
                <w:szCs w:val="20"/>
                <w:lang w:val="en-US"/>
              </w:rPr>
              <w:t>available at</w:t>
            </w:r>
            <w:r w:rsidR="00115AFC">
              <w:rPr>
                <w:rFonts w:ascii="Arial" w:hAnsi="Arial" w:cs="Arial"/>
                <w:color w:val="000000"/>
                <w:sz w:val="20"/>
                <w:szCs w:val="20"/>
                <w:lang w:val="en-US"/>
              </w:rPr>
              <w:t xml:space="preserve">: </w:t>
            </w:r>
            <w:hyperlink r:id="rId498" w:history="1">
              <w:r w:rsidR="00115AFC" w:rsidRPr="009E4742">
                <w:rPr>
                  <w:rStyle w:val="Hyperlink"/>
                  <w:rFonts w:ascii="Arial" w:hAnsi="Arial" w:cs="Arial"/>
                  <w:color w:val="4B4B4B"/>
                  <w:sz w:val="20"/>
                  <w:szCs w:val="20"/>
                  <w:lang w:val="en-US"/>
                </w:rPr>
                <w:t>https://pubmed.ncbi.nlm.nih.gov/31385612/</w:t>
              </w:r>
            </w:hyperlink>
          </w:p>
          <w:p w14:paraId="2BF8078A" w14:textId="64B7AAFB" w:rsidR="00115AFC" w:rsidRDefault="00DF5FEE" w:rsidP="009E4742">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 xml:space="preserve">And then </w:t>
            </w:r>
            <w:r w:rsidR="00115AFC">
              <w:rPr>
                <w:rFonts w:ascii="Arial" w:hAnsi="Arial" w:cs="Arial"/>
                <w:color w:val="000000"/>
                <w:sz w:val="20"/>
                <w:szCs w:val="20"/>
                <w:lang w:val="en-US"/>
              </w:rPr>
              <w:t>the full research</w:t>
            </w:r>
            <w:r w:rsidR="001C1353">
              <w:rPr>
                <w:rFonts w:ascii="Arial" w:hAnsi="Arial" w:cs="Arial"/>
                <w:color w:val="000000"/>
                <w:sz w:val="20"/>
                <w:szCs w:val="20"/>
                <w:lang w:val="en-US"/>
              </w:rPr>
              <w:t>, focusing on study 1,</w:t>
            </w:r>
            <w:r w:rsidR="00115AFC">
              <w:rPr>
                <w:rFonts w:ascii="Arial" w:hAnsi="Arial" w:cs="Arial"/>
                <w:color w:val="000000"/>
                <w:sz w:val="20"/>
                <w:szCs w:val="20"/>
                <w:lang w:val="en-US"/>
              </w:rPr>
              <w:t xml:space="preserve"> available at: </w:t>
            </w:r>
            <w:hyperlink r:id="rId499" w:history="1">
              <w:r w:rsidR="00115AFC" w:rsidRPr="009E4742">
                <w:rPr>
                  <w:rStyle w:val="Hyperlink"/>
                  <w:rFonts w:ascii="Arial" w:hAnsi="Arial" w:cs="Arial"/>
                  <w:color w:val="4B4B4B"/>
                  <w:sz w:val="20"/>
                  <w:szCs w:val="20"/>
                  <w:lang w:val="en-US"/>
                </w:rPr>
                <w:t>https://selfdeterminationtheory.org/wp-content/uploads/2021/02/2020_LandryZhangEtAl_ApplyingSDT.pdf</w:t>
              </w:r>
            </w:hyperlink>
            <w:r w:rsidR="00115AFC" w:rsidRPr="009E4742">
              <w:rPr>
                <w:rFonts w:ascii="Arial" w:hAnsi="Arial" w:cs="Arial"/>
                <w:color w:val="4B4B4B"/>
                <w:sz w:val="20"/>
                <w:szCs w:val="20"/>
                <w:lang w:val="en-US"/>
              </w:rPr>
              <w:t>.</w:t>
            </w:r>
          </w:p>
          <w:p w14:paraId="1949F7FA" w14:textId="18A1C8CA" w:rsidR="004A0C96" w:rsidRPr="005C4990" w:rsidRDefault="004A0C96" w:rsidP="009E4742">
            <w:pPr>
              <w:autoSpaceDE w:val="0"/>
              <w:autoSpaceDN w:val="0"/>
              <w:adjustRightInd w:val="0"/>
              <w:spacing w:before="120" w:after="120"/>
              <w:rPr>
                <w:rFonts w:ascii="Arial" w:hAnsi="Arial" w:cs="Arial"/>
                <w:color w:val="000000"/>
                <w:sz w:val="20"/>
                <w:szCs w:val="20"/>
                <w:lang w:val="en-US"/>
              </w:rPr>
            </w:pPr>
            <w:r w:rsidRPr="005C4990">
              <w:rPr>
                <w:rFonts w:ascii="Arial" w:hAnsi="Arial" w:cs="Arial"/>
                <w:color w:val="000000"/>
                <w:sz w:val="20"/>
                <w:szCs w:val="20"/>
                <w:lang w:val="en-US"/>
              </w:rPr>
              <w:t xml:space="preserve">Learners should </w:t>
            </w:r>
            <w:r w:rsidR="001C1353">
              <w:rPr>
                <w:rFonts w:ascii="Arial" w:hAnsi="Arial" w:cs="Arial"/>
                <w:color w:val="000000"/>
                <w:sz w:val="20"/>
                <w:szCs w:val="20"/>
                <w:lang w:val="en-US"/>
              </w:rPr>
              <w:t>ensure good mastery of the aim, sample, method, results and conclusions generated</w:t>
            </w:r>
            <w:r w:rsidR="0023577C">
              <w:rPr>
                <w:rFonts w:ascii="Arial" w:hAnsi="Arial" w:cs="Arial"/>
                <w:color w:val="000000"/>
                <w:sz w:val="20"/>
                <w:szCs w:val="20"/>
                <w:lang w:val="en-US"/>
              </w:rPr>
              <w:t xml:space="preserve"> from study 1</w:t>
            </w:r>
            <w:r w:rsidR="001C1353">
              <w:rPr>
                <w:rFonts w:ascii="Arial" w:hAnsi="Arial" w:cs="Arial"/>
                <w:color w:val="000000"/>
                <w:sz w:val="20"/>
                <w:szCs w:val="20"/>
                <w:lang w:val="en-US"/>
              </w:rPr>
              <w:t xml:space="preserve">. </w:t>
            </w:r>
            <w:r w:rsidRPr="005C4990">
              <w:rPr>
                <w:rFonts w:ascii="Arial" w:hAnsi="Arial" w:cs="Arial"/>
                <w:color w:val="000000"/>
                <w:sz w:val="20"/>
                <w:szCs w:val="20"/>
                <w:lang w:val="en-US"/>
              </w:rPr>
              <w:t xml:space="preserve">Learners </w:t>
            </w:r>
            <w:r w:rsidR="0023577C">
              <w:rPr>
                <w:rFonts w:ascii="Arial" w:hAnsi="Arial" w:cs="Arial"/>
                <w:color w:val="000000"/>
                <w:sz w:val="20"/>
                <w:szCs w:val="20"/>
                <w:lang w:val="en-US"/>
              </w:rPr>
              <w:t xml:space="preserve">demonstrate their understanding by </w:t>
            </w:r>
            <w:r w:rsidRPr="005C4990">
              <w:rPr>
                <w:rFonts w:ascii="Arial" w:hAnsi="Arial" w:cs="Arial"/>
                <w:color w:val="000000"/>
                <w:sz w:val="20"/>
                <w:szCs w:val="20"/>
                <w:lang w:val="en-US"/>
              </w:rPr>
              <w:t>suggest</w:t>
            </w:r>
            <w:r w:rsidR="0023577C">
              <w:rPr>
                <w:rFonts w:ascii="Arial" w:hAnsi="Arial" w:cs="Arial"/>
                <w:color w:val="000000"/>
                <w:sz w:val="20"/>
                <w:szCs w:val="20"/>
                <w:lang w:val="en-US"/>
              </w:rPr>
              <w:t>ing</w:t>
            </w:r>
            <w:r w:rsidRPr="005C4990">
              <w:rPr>
                <w:rFonts w:ascii="Arial" w:hAnsi="Arial" w:cs="Arial"/>
                <w:color w:val="000000"/>
                <w:sz w:val="20"/>
                <w:szCs w:val="20"/>
                <w:lang w:val="en-US"/>
              </w:rPr>
              <w:t xml:space="preserve"> applications of the results in a workplace setting and </w:t>
            </w:r>
            <w:r w:rsidR="0023577C">
              <w:rPr>
                <w:rFonts w:ascii="Arial" w:hAnsi="Arial" w:cs="Arial"/>
                <w:color w:val="000000"/>
                <w:sz w:val="20"/>
                <w:szCs w:val="20"/>
                <w:lang w:val="en-US"/>
              </w:rPr>
              <w:t xml:space="preserve">check and </w:t>
            </w:r>
            <w:r w:rsidRPr="005C4990">
              <w:rPr>
                <w:rFonts w:ascii="Arial" w:hAnsi="Arial" w:cs="Arial"/>
                <w:color w:val="000000"/>
                <w:sz w:val="20"/>
                <w:szCs w:val="20"/>
                <w:lang w:val="en-US"/>
              </w:rPr>
              <w:t>compare their ideas to those under the section, ‘Practical Implications’.</w:t>
            </w:r>
          </w:p>
          <w:p w14:paraId="2F8254B2" w14:textId="0C0B70E9" w:rsidR="004A0C96" w:rsidRPr="005C4990" w:rsidRDefault="003B0641" w:rsidP="009E4742">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L</w:t>
            </w:r>
            <w:r w:rsidR="004A0C96" w:rsidRPr="005C4990">
              <w:rPr>
                <w:rFonts w:ascii="Arial" w:hAnsi="Arial" w:cs="Arial"/>
                <w:color w:val="000000"/>
                <w:sz w:val="20"/>
                <w:szCs w:val="20"/>
                <w:lang w:val="en-US"/>
              </w:rPr>
              <w:t xml:space="preserve">earners consider the use of self-reports, 7-point Likert scale and </w:t>
            </w:r>
            <w:r w:rsidR="0023577C">
              <w:rPr>
                <w:rFonts w:ascii="Arial" w:hAnsi="Arial" w:cs="Arial"/>
                <w:color w:val="000000"/>
                <w:sz w:val="20"/>
                <w:szCs w:val="20"/>
                <w:lang w:val="en-US"/>
              </w:rPr>
              <w:t xml:space="preserve">strengths and </w:t>
            </w:r>
            <w:r w:rsidR="004A0C96" w:rsidRPr="005C4990">
              <w:rPr>
                <w:rFonts w:ascii="Arial" w:hAnsi="Arial" w:cs="Arial"/>
                <w:color w:val="000000"/>
                <w:sz w:val="20"/>
                <w:szCs w:val="20"/>
                <w:lang w:val="en-US"/>
              </w:rPr>
              <w:t>weaknesses of correlational analyses.</w:t>
            </w:r>
          </w:p>
          <w:p w14:paraId="0425B1AA" w14:textId="55C9EE8B" w:rsidR="004A0C96" w:rsidRPr="005C4990" w:rsidRDefault="003B0641" w:rsidP="009E4742">
            <w:pPr>
              <w:autoSpaceDE w:val="0"/>
              <w:autoSpaceDN w:val="0"/>
              <w:adjustRightInd w:val="0"/>
              <w:spacing w:before="120"/>
              <w:rPr>
                <w:rFonts w:ascii="Arial" w:hAnsi="Arial" w:cs="Arial"/>
                <w:color w:val="000000"/>
                <w:sz w:val="20"/>
                <w:szCs w:val="20"/>
                <w:lang w:val="en-US"/>
              </w:rPr>
            </w:pPr>
            <w:r>
              <w:rPr>
                <w:rFonts w:ascii="Arial" w:hAnsi="Arial" w:cs="Arial"/>
                <w:color w:val="000000"/>
                <w:sz w:val="20"/>
                <w:szCs w:val="20"/>
                <w:lang w:val="en-US"/>
              </w:rPr>
              <w:t>L</w:t>
            </w:r>
            <w:r w:rsidR="004A0C96" w:rsidRPr="005C4990">
              <w:rPr>
                <w:rFonts w:ascii="Arial" w:hAnsi="Arial" w:cs="Arial"/>
                <w:color w:val="000000"/>
                <w:sz w:val="20"/>
                <w:szCs w:val="20"/>
                <w:lang w:val="en-US"/>
              </w:rPr>
              <w:t xml:space="preserve">earners create a table and identify examples of each of the following from what they have learnt about motivators at work: individual and situational explanations, reductionism versus holism, determinism versus free-will, idiographic versus nomothetic and making generalisations from findings. </w:t>
            </w:r>
          </w:p>
        </w:tc>
      </w:tr>
      <w:tr w:rsidR="004A0C96" w:rsidRPr="004A0C96" w14:paraId="70B7A327"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715B4E2E" w14:textId="6F4F0F48" w:rsidR="004A0C96" w:rsidRPr="003B0641" w:rsidRDefault="004A0C96" w:rsidP="00B87D8D">
            <w:pPr>
              <w:spacing w:after="120"/>
              <w:rPr>
                <w:rFonts w:ascii="Arial" w:hAnsi="Arial" w:cs="Arial"/>
                <w:sz w:val="20"/>
                <w:szCs w:val="20"/>
                <w:lang w:val="en-US"/>
              </w:rPr>
            </w:pPr>
            <w:r w:rsidRPr="003B0641">
              <w:rPr>
                <w:rFonts w:ascii="Arial" w:hAnsi="Arial" w:cs="Arial"/>
                <w:sz w:val="20"/>
                <w:szCs w:val="20"/>
                <w:lang w:val="en-US"/>
              </w:rPr>
              <w:lastRenderedPageBreak/>
              <w:t xml:space="preserve">4.2 </w:t>
            </w:r>
            <w:r w:rsidRPr="003B0641">
              <w:rPr>
                <w:rFonts w:ascii="Arial" w:hAnsi="Arial" w:cs="Arial"/>
                <w:sz w:val="20"/>
                <w:szCs w:val="20"/>
              </w:rPr>
              <w:t>Leadership and management</w:t>
            </w:r>
          </w:p>
          <w:p w14:paraId="56D32DBA" w14:textId="1B563204" w:rsidR="004A0C96" w:rsidRPr="004A0C96" w:rsidRDefault="004A0C96" w:rsidP="00B87D8D">
            <w:pPr>
              <w:spacing w:before="120" w:after="120"/>
              <w:rPr>
                <w:rFonts w:ascii="Arial" w:hAnsi="Arial" w:cs="Arial"/>
                <w:sz w:val="20"/>
                <w:szCs w:val="20"/>
                <w:shd w:val="clear" w:color="auto" w:fill="F9E5E5"/>
              </w:rPr>
            </w:pPr>
            <w:r w:rsidRPr="004A0C96">
              <w:rPr>
                <w:rFonts w:ascii="Arial" w:hAnsi="Arial" w:cs="Arial"/>
                <w:sz w:val="20"/>
                <w:szCs w:val="20"/>
                <w:lang w:val="en-US"/>
              </w:rPr>
              <w:t xml:space="preserve">4.2.1 Traditional and </w:t>
            </w:r>
            <w:r w:rsidR="00862C60">
              <w:rPr>
                <w:rFonts w:ascii="Arial" w:hAnsi="Arial" w:cs="Arial"/>
                <w:sz w:val="20"/>
                <w:szCs w:val="20"/>
                <w:lang w:val="en-US"/>
              </w:rPr>
              <w:t>m</w:t>
            </w:r>
            <w:r w:rsidRPr="004A0C96">
              <w:rPr>
                <w:rFonts w:ascii="Arial" w:hAnsi="Arial" w:cs="Arial"/>
                <w:sz w:val="20"/>
                <w:szCs w:val="20"/>
                <w:lang w:val="en-US"/>
              </w:rPr>
              <w:t xml:space="preserve">odern </w:t>
            </w:r>
            <w:r w:rsidR="00862C60">
              <w:rPr>
                <w:rFonts w:ascii="Arial" w:hAnsi="Arial" w:cs="Arial"/>
                <w:sz w:val="20"/>
                <w:szCs w:val="20"/>
                <w:lang w:val="en-US"/>
              </w:rPr>
              <w:t>t</w:t>
            </w:r>
            <w:r w:rsidRPr="004A0C96">
              <w:rPr>
                <w:rFonts w:ascii="Arial" w:hAnsi="Arial" w:cs="Arial"/>
                <w:sz w:val="20"/>
                <w:szCs w:val="20"/>
                <w:lang w:val="en-US"/>
              </w:rPr>
              <w:t xml:space="preserve">heories of </w:t>
            </w:r>
            <w:r w:rsidR="00862C60">
              <w:rPr>
                <w:rFonts w:ascii="Arial" w:hAnsi="Arial" w:cs="Arial"/>
                <w:sz w:val="20"/>
                <w:szCs w:val="20"/>
                <w:lang w:val="en-US"/>
              </w:rPr>
              <w:t>l</w:t>
            </w:r>
            <w:r w:rsidRPr="004A0C96">
              <w:rPr>
                <w:rFonts w:ascii="Arial" w:hAnsi="Arial" w:cs="Arial"/>
                <w:sz w:val="20"/>
                <w:szCs w:val="20"/>
                <w:lang w:val="en-US"/>
              </w:rPr>
              <w:t>eadership</w:t>
            </w:r>
          </w:p>
          <w:p w14:paraId="0C48A0D0" w14:textId="77777777" w:rsidR="003B0641" w:rsidRPr="004A0C96" w:rsidRDefault="003B0641"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7E8E0B83" w14:textId="080B4D98" w:rsidR="004A0C96" w:rsidRPr="004A0C96" w:rsidRDefault="003B0641" w:rsidP="00B87D8D">
            <w:pPr>
              <w:spacing w:before="120" w:after="120"/>
              <w:rPr>
                <w:rFonts w:ascii="Arial" w:hAnsi="Arial" w:cs="Arial"/>
                <w:sz w:val="20"/>
                <w:szCs w:val="20"/>
                <w:lang w:val="en-US"/>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2A5CA3B7" w14:textId="77777777" w:rsidR="004A0C96" w:rsidRPr="004A0C96" w:rsidRDefault="004A0C96" w:rsidP="004A0C96">
            <w:pPr>
              <w:widowControl w:val="0"/>
              <w:autoSpaceDE w:val="0"/>
              <w:autoSpaceDN w:val="0"/>
              <w:adjustRightInd w:val="0"/>
              <w:rPr>
                <w:rFonts w:ascii="Arial" w:hAnsi="Arial" w:cs="Arial"/>
                <w:sz w:val="20"/>
                <w:szCs w:val="20"/>
              </w:rPr>
            </w:pPr>
            <w:r w:rsidRPr="004A0C96">
              <w:rPr>
                <w:rFonts w:ascii="Arial" w:hAnsi="Arial" w:cs="Arial"/>
                <w:sz w:val="20"/>
                <w:szCs w:val="20"/>
              </w:rPr>
              <w:t>Learners can describe and explain the following theories of leadership and management:</w:t>
            </w:r>
          </w:p>
          <w:p w14:paraId="3F017886" w14:textId="77777777" w:rsidR="004A0C96" w:rsidRPr="004A0C96" w:rsidRDefault="004A0C96" w:rsidP="00CC180A">
            <w:pPr>
              <w:numPr>
                <w:ilvl w:val="0"/>
                <w:numId w:val="67"/>
              </w:numPr>
              <w:ind w:left="284" w:hanging="284"/>
              <w:rPr>
                <w:rFonts w:ascii="Arial" w:hAnsi="Arial" w:cs="Arial"/>
                <w:sz w:val="20"/>
                <w:szCs w:val="20"/>
              </w:rPr>
            </w:pPr>
            <w:r w:rsidRPr="004A0C96">
              <w:rPr>
                <w:rFonts w:ascii="Arial" w:hAnsi="Arial" w:cs="Arial"/>
                <w:sz w:val="20"/>
                <w:szCs w:val="20"/>
              </w:rPr>
              <w:t>traditional universalist and behavioural theories</w:t>
            </w:r>
          </w:p>
          <w:p w14:paraId="70190340" w14:textId="054939D0" w:rsidR="004A0C96" w:rsidRPr="004A0C96" w:rsidRDefault="004A0C96" w:rsidP="00CC180A">
            <w:pPr>
              <w:numPr>
                <w:ilvl w:val="0"/>
                <w:numId w:val="67"/>
              </w:numPr>
              <w:ind w:left="284" w:hanging="284"/>
              <w:rPr>
                <w:rFonts w:ascii="Arial" w:hAnsi="Arial" w:cs="Arial"/>
                <w:sz w:val="20"/>
                <w:szCs w:val="20"/>
              </w:rPr>
            </w:pPr>
            <w:r w:rsidRPr="004A0C96">
              <w:rPr>
                <w:rFonts w:ascii="Arial" w:hAnsi="Arial" w:cs="Arial"/>
                <w:sz w:val="20"/>
                <w:szCs w:val="20"/>
              </w:rPr>
              <w:t>modern adaptive leadership theories</w:t>
            </w:r>
          </w:p>
        </w:tc>
        <w:tc>
          <w:tcPr>
            <w:tcW w:w="9633" w:type="dxa"/>
            <w:tcBorders>
              <w:top w:val="single" w:sz="4" w:space="0" w:color="E21951"/>
              <w:left w:val="single" w:sz="4" w:space="0" w:color="E21951"/>
              <w:bottom w:val="single" w:sz="4" w:space="0" w:color="E21951"/>
              <w:right w:val="single" w:sz="4" w:space="0" w:color="E21951"/>
            </w:tcBorders>
          </w:tcPr>
          <w:p w14:paraId="0A9EB13A" w14:textId="78D06462" w:rsidR="004A0C96" w:rsidRPr="005C4990" w:rsidRDefault="004A0C96" w:rsidP="004A0C96">
            <w:pPr>
              <w:rPr>
                <w:rFonts w:ascii="Arial" w:hAnsi="Arial" w:cs="Arial"/>
                <w:sz w:val="20"/>
                <w:szCs w:val="20"/>
              </w:rPr>
            </w:pPr>
            <w:r w:rsidRPr="005C4990">
              <w:rPr>
                <w:rFonts w:ascii="Arial" w:hAnsi="Arial" w:cs="Arial"/>
                <w:sz w:val="20"/>
                <w:szCs w:val="20"/>
              </w:rPr>
              <w:t>Learners present on different leadership theories as allocated at the beginning of the course including:</w:t>
            </w:r>
          </w:p>
          <w:p w14:paraId="0501C508" w14:textId="5BF3ED40" w:rsidR="004A0C96" w:rsidRPr="005C4990"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5C4990">
              <w:rPr>
                <w:rFonts w:ascii="Arial" w:hAnsi="Arial" w:cs="Arial"/>
                <w:color w:val="000000"/>
                <w:sz w:val="20"/>
                <w:szCs w:val="20"/>
                <w:lang w:val="en-US"/>
              </w:rPr>
              <w:t>Great Man/person theory (universalist/dispositional theories)</w:t>
            </w:r>
          </w:p>
          <w:p w14:paraId="2FF077E8" w14:textId="77777777" w:rsidR="004A0C96" w:rsidRPr="005C4990"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5C4990">
              <w:rPr>
                <w:rFonts w:ascii="Arial" w:hAnsi="Arial" w:cs="Arial"/>
                <w:color w:val="000000"/>
                <w:sz w:val="20"/>
                <w:szCs w:val="20"/>
                <w:lang w:val="en-US"/>
              </w:rPr>
              <w:t>Charismatic Leadership</w:t>
            </w:r>
          </w:p>
          <w:p w14:paraId="3734DB5E" w14:textId="77777777" w:rsidR="004A0C96" w:rsidRPr="005C4990"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5C4990">
              <w:rPr>
                <w:rFonts w:ascii="Arial" w:hAnsi="Arial" w:cs="Arial"/>
                <w:color w:val="000000"/>
                <w:sz w:val="20"/>
                <w:szCs w:val="20"/>
                <w:lang w:val="en-US"/>
              </w:rPr>
              <w:t>Transformational Leadership</w:t>
            </w:r>
          </w:p>
          <w:p w14:paraId="01D0880F" w14:textId="62F71860" w:rsidR="004A0C96" w:rsidRPr="005C4990"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5C4990">
              <w:rPr>
                <w:rFonts w:ascii="Arial" w:hAnsi="Arial" w:cs="Arial"/>
                <w:color w:val="000000"/>
                <w:sz w:val="20"/>
                <w:szCs w:val="20"/>
                <w:lang w:val="en-US"/>
              </w:rPr>
              <w:t>Behavioural theories of leadership (Iowa State, Ohio State and Michigan State.</w:t>
            </w:r>
            <w:r w:rsidR="003B0641" w:rsidRPr="005C4990">
              <w:rPr>
                <w:rFonts w:ascii="Arial" w:hAnsi="Arial" w:cs="Arial"/>
                <w:b/>
                <w:bCs/>
                <w:sz w:val="20"/>
                <w:szCs w:val="20"/>
                <w:lang w:val="en-US"/>
              </w:rPr>
              <w:t xml:space="preserve"> (I)</w:t>
            </w:r>
          </w:p>
          <w:p w14:paraId="61A0EFDB" w14:textId="5F488807" w:rsidR="00044350" w:rsidRDefault="00044350" w:rsidP="009E4742">
            <w:pPr>
              <w:spacing w:before="120"/>
              <w:rPr>
                <w:rFonts w:ascii="Arial" w:hAnsi="Arial" w:cs="Arial"/>
                <w:sz w:val="20"/>
                <w:szCs w:val="20"/>
                <w:lang w:val="en-US"/>
              </w:rPr>
            </w:pPr>
            <w:r>
              <w:rPr>
                <w:rFonts w:ascii="Arial" w:hAnsi="Arial" w:cs="Arial"/>
                <w:sz w:val="20"/>
                <w:szCs w:val="20"/>
                <w:lang w:val="en-US"/>
              </w:rPr>
              <w:t>Some information on each can be accessed at:</w:t>
            </w:r>
          </w:p>
          <w:p w14:paraId="567B36AF" w14:textId="09148859" w:rsidR="00044350" w:rsidRPr="00611DF1" w:rsidRDefault="00044350" w:rsidP="00B87D8D">
            <w:pPr>
              <w:pStyle w:val="ListParagraph"/>
              <w:numPr>
                <w:ilvl w:val="0"/>
                <w:numId w:val="77"/>
              </w:numPr>
              <w:ind w:left="659" w:hanging="296"/>
              <w:rPr>
                <w:rFonts w:cs="Arial"/>
                <w:color w:val="4B4B4B"/>
                <w:lang w:val="en-US"/>
              </w:rPr>
            </w:pPr>
            <w:r w:rsidRPr="002E3090">
              <w:rPr>
                <w:rFonts w:cs="Arial"/>
                <w:color w:val="000000"/>
                <w:lang w:val="en-US"/>
              </w:rPr>
              <w:t>Great M</w:t>
            </w:r>
            <w:r w:rsidRPr="00044350">
              <w:rPr>
                <w:rFonts w:cs="Arial"/>
                <w:lang w:val="en-US"/>
              </w:rPr>
              <w:t xml:space="preserve">an Theory </w:t>
            </w:r>
            <w:r w:rsidR="00611DF1">
              <w:rPr>
                <w:rFonts w:cs="Arial"/>
                <w:lang w:val="en-US"/>
              </w:rPr>
              <w:t>–</w:t>
            </w:r>
            <w:r w:rsidRPr="00044350">
              <w:rPr>
                <w:rFonts w:cs="Arial"/>
                <w:lang w:val="en-US"/>
              </w:rPr>
              <w:t xml:space="preserve"> </w:t>
            </w:r>
            <w:hyperlink r:id="rId500" w:history="1">
              <w:r w:rsidR="00611DF1" w:rsidRPr="00611DF1">
                <w:rPr>
                  <w:rStyle w:val="Hyperlink"/>
                  <w:rFonts w:cs="Arial"/>
                  <w:color w:val="4B4B4B"/>
                  <w:lang w:val="en-US"/>
                </w:rPr>
                <w:t>www.villanovau.com/resources/leadership/great-man-theory/</w:t>
              </w:r>
            </w:hyperlink>
          </w:p>
          <w:p w14:paraId="635B6BD9" w14:textId="52DED4EF" w:rsidR="00044350" w:rsidRPr="00044350" w:rsidRDefault="00044350" w:rsidP="00B87D8D">
            <w:pPr>
              <w:pStyle w:val="ListParagraph"/>
              <w:numPr>
                <w:ilvl w:val="0"/>
                <w:numId w:val="77"/>
              </w:numPr>
              <w:ind w:left="659" w:hanging="296"/>
              <w:rPr>
                <w:rFonts w:cs="Arial"/>
                <w:lang w:val="en-US"/>
              </w:rPr>
            </w:pPr>
            <w:r w:rsidRPr="00044350">
              <w:rPr>
                <w:rFonts w:cs="Arial"/>
                <w:lang w:val="en-US"/>
              </w:rPr>
              <w:t xml:space="preserve">Charismatic Leadership </w:t>
            </w:r>
            <w:r w:rsidR="00611DF1">
              <w:rPr>
                <w:rFonts w:cs="Arial"/>
                <w:lang w:val="en-US"/>
              </w:rPr>
              <w:t>–</w:t>
            </w:r>
            <w:r w:rsidRPr="00044350">
              <w:rPr>
                <w:rFonts w:cs="Arial"/>
                <w:lang w:val="en-US"/>
              </w:rPr>
              <w:t xml:space="preserve"> </w:t>
            </w:r>
            <w:hyperlink r:id="rId501" w:anchor=":~:text=Charismatic%20management%20or%20leadership%20is,everyone%20that%20works%20for%20them" w:history="1">
              <w:r w:rsidR="00611DF1" w:rsidRPr="00611DF1">
                <w:rPr>
                  <w:rStyle w:val="Hyperlink"/>
                  <w:rFonts w:cs="Arial"/>
                  <w:color w:val="4B4B4B"/>
                  <w:lang w:val="en-US"/>
                </w:rPr>
                <w:t>www.wgu.edu/blog/charismatic-leadership2103.html#:~:text=Charismatic%20management%20or%20leadership%20is,everyone%20that%20works%20for%20them</w:t>
              </w:r>
            </w:hyperlink>
            <w:r w:rsidRPr="00611DF1">
              <w:rPr>
                <w:rFonts w:cs="Arial"/>
                <w:color w:val="4B4B4B"/>
                <w:lang w:val="en-US"/>
              </w:rPr>
              <w:t>.</w:t>
            </w:r>
          </w:p>
          <w:p w14:paraId="1F8C3770" w14:textId="5C3A8457" w:rsidR="00044350" w:rsidRPr="00611DF1" w:rsidRDefault="00044350" w:rsidP="00B87D8D">
            <w:pPr>
              <w:pStyle w:val="ListParagraph"/>
              <w:numPr>
                <w:ilvl w:val="0"/>
                <w:numId w:val="77"/>
              </w:numPr>
              <w:autoSpaceDE w:val="0"/>
              <w:autoSpaceDN w:val="0"/>
              <w:adjustRightInd w:val="0"/>
              <w:ind w:left="659" w:hanging="296"/>
              <w:rPr>
                <w:rFonts w:cs="Arial"/>
                <w:color w:val="4B4B4B"/>
                <w:lang w:val="en-US"/>
              </w:rPr>
            </w:pPr>
            <w:r w:rsidRPr="00044350">
              <w:rPr>
                <w:rFonts w:cs="Arial"/>
                <w:color w:val="000000"/>
                <w:lang w:val="en-US"/>
              </w:rPr>
              <w:t xml:space="preserve">Transformational Leadership </w:t>
            </w:r>
            <w:r w:rsidR="00611DF1">
              <w:rPr>
                <w:rFonts w:cs="Arial"/>
                <w:color w:val="000000"/>
                <w:lang w:val="en-US"/>
              </w:rPr>
              <w:t>–</w:t>
            </w:r>
            <w:r w:rsidRPr="00044350">
              <w:rPr>
                <w:rFonts w:cs="Arial"/>
                <w:color w:val="000000"/>
                <w:lang w:val="en-US"/>
              </w:rPr>
              <w:t xml:space="preserve"> </w:t>
            </w:r>
            <w:hyperlink r:id="rId502" w:history="1">
              <w:r w:rsidR="00611DF1" w:rsidRPr="00611DF1">
                <w:rPr>
                  <w:rStyle w:val="Hyperlink"/>
                  <w:rFonts w:cs="Arial"/>
                  <w:color w:val="4B4B4B"/>
                  <w:lang w:val="en-US"/>
                </w:rPr>
                <w:t>www.langston.edu/sites/default/files/basic-content-files/TransformationalLeadership.pdf</w:t>
              </w:r>
            </w:hyperlink>
          </w:p>
          <w:p w14:paraId="3AE406D4" w14:textId="60FC85FB" w:rsidR="00044350" w:rsidRPr="00611DF1" w:rsidRDefault="00044350" w:rsidP="00B87D8D">
            <w:pPr>
              <w:pStyle w:val="ListParagraph"/>
              <w:numPr>
                <w:ilvl w:val="0"/>
                <w:numId w:val="77"/>
              </w:numPr>
              <w:ind w:left="659" w:hanging="296"/>
              <w:rPr>
                <w:rFonts w:cs="Arial"/>
                <w:color w:val="4B4B4B"/>
                <w:lang w:val="en-US"/>
              </w:rPr>
            </w:pPr>
            <w:r w:rsidRPr="00044350">
              <w:rPr>
                <w:rFonts w:cs="Arial"/>
                <w:lang w:val="en-US"/>
              </w:rPr>
              <w:t xml:space="preserve">Behavioural Theories </w:t>
            </w:r>
            <w:r w:rsidR="00611DF1">
              <w:rPr>
                <w:rFonts w:cs="Arial"/>
                <w:lang w:val="en-US"/>
              </w:rPr>
              <w:t>–</w:t>
            </w:r>
            <w:r w:rsidRPr="00044350">
              <w:rPr>
                <w:rFonts w:cs="Arial"/>
                <w:lang w:val="en-US"/>
              </w:rPr>
              <w:t xml:space="preserve"> </w:t>
            </w:r>
            <w:hyperlink r:id="rId503" w:history="1">
              <w:r w:rsidR="00611DF1" w:rsidRPr="00611DF1">
                <w:rPr>
                  <w:rStyle w:val="Hyperlink"/>
                  <w:rFonts w:cs="Arial"/>
                  <w:color w:val="4B4B4B"/>
                  <w:lang w:val="en-US"/>
                </w:rPr>
                <w:t>www.slideshare.net/ishajoshi503/ohio-michigan-state-theories-of-leadership</w:t>
              </w:r>
            </w:hyperlink>
          </w:p>
          <w:p w14:paraId="72977B9C" w14:textId="73BF625F" w:rsidR="00DF5FEE" w:rsidRDefault="00611DF1" w:rsidP="00CF0FFC">
            <w:pPr>
              <w:spacing w:after="120"/>
              <w:rPr>
                <w:rFonts w:ascii="Arial" w:hAnsi="Arial" w:cs="Arial"/>
                <w:sz w:val="20"/>
                <w:szCs w:val="20"/>
                <w:lang w:val="en-US"/>
              </w:rPr>
            </w:pPr>
            <w:r>
              <w:rPr>
                <w:rFonts w:ascii="Arial" w:hAnsi="Arial" w:cs="Arial"/>
                <w:sz w:val="20"/>
                <w:szCs w:val="20"/>
                <w:lang w:val="en-US"/>
              </w:rPr>
              <w:lastRenderedPageBreak/>
              <w:t>L</w:t>
            </w:r>
            <w:r w:rsidR="00DF5FEE">
              <w:rPr>
                <w:rFonts w:ascii="Arial" w:hAnsi="Arial" w:cs="Arial"/>
                <w:sz w:val="20"/>
                <w:szCs w:val="20"/>
                <w:lang w:val="en-US"/>
              </w:rPr>
              <w:t>earners recall the concept of temporal validity and ask them to consider these theories in relation to temporal validity and usefulness.</w:t>
            </w:r>
          </w:p>
          <w:p w14:paraId="3A3C0A32" w14:textId="6710610E" w:rsidR="004A0C96" w:rsidRPr="005C4990" w:rsidRDefault="004A0C96" w:rsidP="00611DF1">
            <w:pPr>
              <w:spacing w:before="120" w:after="120"/>
              <w:rPr>
                <w:rFonts w:ascii="Arial" w:hAnsi="Arial" w:cs="Arial"/>
                <w:sz w:val="20"/>
                <w:szCs w:val="20"/>
              </w:rPr>
            </w:pPr>
            <w:r w:rsidRPr="005C4990">
              <w:rPr>
                <w:rFonts w:ascii="Arial" w:hAnsi="Arial" w:cs="Arial"/>
                <w:sz w:val="20"/>
                <w:szCs w:val="20"/>
              </w:rPr>
              <w:t>Display a diagram of Adaptive Leadership for one minute</w:t>
            </w:r>
            <w:r w:rsidR="00044350">
              <w:rPr>
                <w:rFonts w:ascii="Arial" w:hAnsi="Arial" w:cs="Arial"/>
                <w:sz w:val="20"/>
                <w:szCs w:val="20"/>
                <w:lang w:val="en-US"/>
              </w:rPr>
              <w:t xml:space="preserve">, </w:t>
            </w:r>
            <w:r w:rsidRPr="005C4990">
              <w:rPr>
                <w:rFonts w:ascii="Arial" w:hAnsi="Arial" w:cs="Arial"/>
                <w:sz w:val="20"/>
                <w:szCs w:val="20"/>
              </w:rPr>
              <w:t>available at</w:t>
            </w:r>
            <w:r w:rsidR="00044350">
              <w:rPr>
                <w:rFonts w:ascii="Arial" w:hAnsi="Arial" w:cs="Arial"/>
                <w:sz w:val="20"/>
                <w:szCs w:val="20"/>
                <w:lang w:val="en-US"/>
              </w:rPr>
              <w:t xml:space="preserve">: </w:t>
            </w:r>
            <w:hyperlink r:id="rId504" w:history="1">
              <w:r w:rsidR="00044350" w:rsidRPr="00611DF1">
                <w:rPr>
                  <w:rStyle w:val="Hyperlink"/>
                  <w:rFonts w:ascii="Arial" w:hAnsi="Arial" w:cs="Arial"/>
                  <w:color w:val="4B4B4B"/>
                  <w:sz w:val="20"/>
                  <w:szCs w:val="20"/>
                </w:rPr>
                <w:t>https://dmalloyadaptiveleadership.weebly.com/uploads/9/4/9/7/9497767/model_of_apat_lead_(p261).png</w:t>
              </w:r>
            </w:hyperlink>
            <w:r w:rsidRPr="005C4990">
              <w:rPr>
                <w:rFonts w:ascii="Arial" w:hAnsi="Arial" w:cs="Arial"/>
                <w:sz w:val="20"/>
                <w:szCs w:val="20"/>
              </w:rPr>
              <w:t xml:space="preserve"> and conduct a memory activity by asking learners to recreate the diagram. Display it a second time to see how well they remembered it.</w:t>
            </w:r>
          </w:p>
          <w:p w14:paraId="7720FFE3" w14:textId="74CF64CA" w:rsidR="004A0C96" w:rsidRPr="005C4990" w:rsidRDefault="004A0C96" w:rsidP="00611DF1">
            <w:pPr>
              <w:spacing w:before="120" w:after="120"/>
              <w:rPr>
                <w:rFonts w:ascii="Arial" w:hAnsi="Arial" w:cs="Arial"/>
                <w:sz w:val="20"/>
                <w:szCs w:val="20"/>
                <w:lang w:val="en-US"/>
              </w:rPr>
            </w:pPr>
            <w:r w:rsidRPr="005C4990">
              <w:rPr>
                <w:rFonts w:ascii="Arial" w:hAnsi="Arial" w:cs="Arial"/>
                <w:sz w:val="20"/>
                <w:szCs w:val="20"/>
              </w:rPr>
              <w:t xml:space="preserve">Show the </w:t>
            </w:r>
            <w:r w:rsidRPr="005C4990">
              <w:rPr>
                <w:rFonts w:ascii="Arial" w:hAnsi="Arial" w:cs="Arial"/>
                <w:sz w:val="20"/>
                <w:szCs w:val="20"/>
                <w:lang w:val="en-US"/>
              </w:rPr>
              <w:t>video at</w:t>
            </w:r>
            <w:r w:rsidR="00CF0FFC">
              <w:rPr>
                <w:rFonts w:ascii="Arial" w:hAnsi="Arial" w:cs="Arial"/>
                <w:sz w:val="20"/>
                <w:szCs w:val="20"/>
                <w:lang w:val="en-US"/>
              </w:rPr>
              <w:t>:</w:t>
            </w:r>
            <w:r w:rsidRPr="005C4990">
              <w:rPr>
                <w:rFonts w:ascii="Arial" w:hAnsi="Arial" w:cs="Arial"/>
                <w:sz w:val="20"/>
                <w:szCs w:val="20"/>
                <w:lang w:val="en-US"/>
              </w:rPr>
              <w:t xml:space="preserve"> </w:t>
            </w:r>
            <w:hyperlink r:id="rId505" w:history="1">
              <w:r w:rsidR="00B221AA" w:rsidRPr="00611DF1">
                <w:rPr>
                  <w:rFonts w:ascii="Arial" w:hAnsi="Arial" w:cs="Arial"/>
                  <w:color w:val="4B4B4B"/>
                  <w:sz w:val="20"/>
                  <w:szCs w:val="20"/>
                  <w:u w:val="single"/>
                  <w:lang w:val="en-US"/>
                </w:rPr>
                <w:t>www.</w:t>
              </w:r>
              <w:r w:rsidRPr="00611DF1">
                <w:rPr>
                  <w:rFonts w:ascii="Arial" w:hAnsi="Arial" w:cs="Arial"/>
                  <w:color w:val="4B4B4B"/>
                  <w:sz w:val="20"/>
                  <w:szCs w:val="20"/>
                  <w:u w:val="single"/>
                  <w:lang w:val="en-US"/>
                </w:rPr>
                <w:t>youtube.com/watch?v=I0h31k6hSn4</w:t>
              </w:r>
            </w:hyperlink>
            <w:r w:rsidRPr="005C4990">
              <w:rPr>
                <w:rFonts w:ascii="Arial" w:hAnsi="Arial" w:cs="Arial"/>
                <w:sz w:val="20"/>
                <w:szCs w:val="20"/>
                <w:lang w:val="en-US"/>
              </w:rPr>
              <w:t xml:space="preserve"> or use </w:t>
            </w:r>
            <w:r w:rsidRPr="005C4990">
              <w:rPr>
                <w:rFonts w:ascii="Arial" w:hAnsi="Arial" w:cs="Arial"/>
                <w:sz w:val="20"/>
                <w:szCs w:val="20"/>
              </w:rPr>
              <w:t xml:space="preserve">a </w:t>
            </w:r>
            <w:r w:rsidRPr="005C4990">
              <w:rPr>
                <w:rFonts w:ascii="Arial" w:hAnsi="Arial" w:cs="Arial"/>
                <w:sz w:val="20"/>
                <w:szCs w:val="20"/>
                <w:lang w:val="en-US"/>
              </w:rPr>
              <w:t xml:space="preserve">leaflet at </w:t>
            </w:r>
            <w:hyperlink r:id="rId506" w:history="1">
              <w:r w:rsidR="00B221AA" w:rsidRPr="00611DF1">
                <w:rPr>
                  <w:rFonts w:ascii="Arial" w:hAnsi="Arial" w:cs="Arial"/>
                  <w:color w:val="4B4B4B"/>
                  <w:sz w:val="20"/>
                  <w:szCs w:val="20"/>
                  <w:u w:val="single"/>
                  <w:lang w:val="en-US"/>
                </w:rPr>
                <w:t>www.</w:t>
              </w:r>
              <w:r w:rsidRPr="00611DF1">
                <w:rPr>
                  <w:rFonts w:ascii="Arial" w:hAnsi="Arial" w:cs="Arial"/>
                  <w:color w:val="4B4B4B"/>
                  <w:sz w:val="20"/>
                  <w:szCs w:val="20"/>
                  <w:u w:val="single"/>
                  <w:lang w:val="en-US"/>
                </w:rPr>
                <w:t>scribd.com/document/402968189/Practice-of-Adaptive-Leadership-Heifetz-et-al-EBS-pdf</w:t>
              </w:r>
            </w:hyperlink>
            <w:r w:rsidRPr="005C4990">
              <w:rPr>
                <w:rFonts w:ascii="Arial" w:hAnsi="Arial" w:cs="Arial"/>
                <w:sz w:val="20"/>
                <w:szCs w:val="20"/>
                <w:lang w:val="en-US"/>
              </w:rPr>
              <w:t xml:space="preserve"> </w:t>
            </w:r>
            <w:r w:rsidRPr="005C4990">
              <w:rPr>
                <w:rFonts w:ascii="Arial" w:hAnsi="Arial" w:cs="Arial"/>
                <w:sz w:val="20"/>
                <w:szCs w:val="20"/>
              </w:rPr>
              <w:t xml:space="preserve">on adaptive theory and </w:t>
            </w:r>
            <w:r w:rsidRPr="005C4990">
              <w:rPr>
                <w:rFonts w:ascii="Arial" w:hAnsi="Arial" w:cs="Arial"/>
                <w:sz w:val="20"/>
                <w:szCs w:val="20"/>
                <w:shd w:val="clear" w:color="auto" w:fill="FCFCFC"/>
              </w:rPr>
              <w:t>l</w:t>
            </w:r>
            <w:r w:rsidRPr="005C4990">
              <w:rPr>
                <w:rFonts w:ascii="Arial" w:hAnsi="Arial" w:cs="Arial"/>
                <w:color w:val="000000"/>
                <w:sz w:val="20"/>
                <w:szCs w:val="20"/>
                <w:shd w:val="clear" w:color="auto" w:fill="FCFCFC"/>
              </w:rPr>
              <w:t>earners</w:t>
            </w:r>
            <w:r w:rsidRPr="005C4990">
              <w:rPr>
                <w:rFonts w:ascii="Arial" w:hAnsi="Arial" w:cs="Arial"/>
                <w:sz w:val="20"/>
                <w:szCs w:val="20"/>
              </w:rPr>
              <w:t xml:space="preserve"> summarise and take notes</w:t>
            </w:r>
            <w:r w:rsidRPr="005C4990">
              <w:rPr>
                <w:rFonts w:ascii="Arial" w:hAnsi="Arial" w:cs="Arial"/>
                <w:sz w:val="20"/>
                <w:szCs w:val="20"/>
                <w:lang w:val="en-US"/>
              </w:rPr>
              <w:t xml:space="preserve"> </w:t>
            </w:r>
            <w:r w:rsidRPr="005C4990">
              <w:rPr>
                <w:rFonts w:ascii="Arial" w:hAnsi="Arial" w:cs="Arial"/>
                <w:sz w:val="20"/>
                <w:szCs w:val="20"/>
              </w:rPr>
              <w:t>and make a mind-map capturing the key elements</w:t>
            </w:r>
            <w:r w:rsidRPr="005C4990">
              <w:rPr>
                <w:rFonts w:ascii="Arial" w:hAnsi="Arial" w:cs="Arial"/>
                <w:sz w:val="20"/>
                <w:szCs w:val="20"/>
                <w:lang w:val="en-US"/>
              </w:rPr>
              <w:t>.</w:t>
            </w:r>
            <w:r w:rsidR="003B0641" w:rsidRPr="005C4990">
              <w:rPr>
                <w:rFonts w:ascii="Arial" w:hAnsi="Arial" w:cs="Arial"/>
                <w:b/>
                <w:bCs/>
                <w:sz w:val="20"/>
                <w:szCs w:val="20"/>
                <w:lang w:val="en-US"/>
              </w:rPr>
              <w:t xml:space="preserve"> (I)</w:t>
            </w:r>
          </w:p>
          <w:p w14:paraId="0D55A95D" w14:textId="787C4A4C" w:rsidR="00044350" w:rsidRPr="00611DF1" w:rsidRDefault="00044350" w:rsidP="00611DF1">
            <w:pPr>
              <w:spacing w:before="120" w:after="120"/>
              <w:rPr>
                <w:rFonts w:ascii="Arial" w:hAnsi="Arial" w:cs="Arial"/>
                <w:color w:val="4B4B4B"/>
                <w:sz w:val="20"/>
                <w:szCs w:val="20"/>
                <w:lang w:val="en-US"/>
              </w:rPr>
            </w:pPr>
            <w:r>
              <w:rPr>
                <w:rFonts w:ascii="Arial" w:hAnsi="Arial" w:cs="Arial"/>
                <w:sz w:val="20"/>
                <w:szCs w:val="20"/>
                <w:lang w:val="en-US"/>
              </w:rPr>
              <w:t xml:space="preserve">Learners can self-assess their understanding and ability to recall the necessary detail by progressing through a set of slides available at: </w:t>
            </w:r>
            <w:hyperlink r:id="rId507" w:history="1">
              <w:r w:rsidRPr="00611DF1">
                <w:rPr>
                  <w:rStyle w:val="Hyperlink"/>
                  <w:rFonts w:ascii="Arial" w:hAnsi="Arial" w:cs="Arial"/>
                  <w:color w:val="4B4B4B"/>
                  <w:sz w:val="20"/>
                  <w:szCs w:val="20"/>
                  <w:lang w:val="en-US"/>
                </w:rPr>
                <w:t>https://docs.google.com/presentation/d/1pOO9pXh4mwVI1JyZDG1eMq06gmXleKoZ/edit?usp=sharing&amp;ouid=113405531117926988408&amp;rtpof=true&amp;sd=true</w:t>
              </w:r>
            </w:hyperlink>
          </w:p>
          <w:p w14:paraId="1CCFF35B" w14:textId="2A4F0903" w:rsidR="004A0C96" w:rsidRPr="004A0C96" w:rsidRDefault="004A0C96" w:rsidP="00611DF1">
            <w:pPr>
              <w:spacing w:before="120"/>
              <w:rPr>
                <w:rFonts w:ascii="Arial" w:hAnsi="Arial" w:cs="Arial"/>
                <w:sz w:val="20"/>
                <w:szCs w:val="20"/>
              </w:rPr>
            </w:pPr>
            <w:r w:rsidRPr="005C4990">
              <w:rPr>
                <w:rFonts w:ascii="Arial" w:hAnsi="Arial" w:cs="Arial"/>
                <w:sz w:val="20"/>
                <w:szCs w:val="20"/>
                <w:lang w:val="en-US"/>
              </w:rPr>
              <w:t xml:space="preserve">Learners should consider how to apply these theories and recognise </w:t>
            </w:r>
            <w:r w:rsidRPr="005C4990">
              <w:rPr>
                <w:rFonts w:ascii="Arial" w:hAnsi="Arial" w:cs="Arial"/>
                <w:sz w:val="20"/>
                <w:szCs w:val="20"/>
              </w:rPr>
              <w:t>individual and situational explanations, nature versus nurture, reductionism versus holism</w:t>
            </w:r>
            <w:r w:rsidRPr="005C4990">
              <w:rPr>
                <w:rFonts w:ascii="Arial" w:hAnsi="Arial" w:cs="Arial"/>
                <w:sz w:val="20"/>
                <w:szCs w:val="20"/>
                <w:lang w:val="en-US"/>
              </w:rPr>
              <w:t xml:space="preserve"> and making</w:t>
            </w:r>
            <w:r w:rsidRPr="005C4990">
              <w:rPr>
                <w:rFonts w:ascii="Arial" w:hAnsi="Arial" w:cs="Arial"/>
                <w:sz w:val="20"/>
                <w:szCs w:val="20"/>
              </w:rPr>
              <w:t xml:space="preserve"> generalisations from findings</w:t>
            </w:r>
            <w:r w:rsidRPr="005C4990">
              <w:rPr>
                <w:rFonts w:ascii="Arial" w:hAnsi="Arial" w:cs="Arial"/>
                <w:sz w:val="20"/>
                <w:szCs w:val="20"/>
                <w:lang w:val="en-US"/>
              </w:rPr>
              <w:t>/theories</w:t>
            </w:r>
            <w:r w:rsidRPr="005C4990">
              <w:rPr>
                <w:rFonts w:ascii="Arial" w:hAnsi="Arial" w:cs="Arial"/>
                <w:sz w:val="20"/>
                <w:szCs w:val="20"/>
              </w:rPr>
              <w:t xml:space="preserve">. </w:t>
            </w:r>
          </w:p>
        </w:tc>
      </w:tr>
      <w:tr w:rsidR="004A0C96" w:rsidRPr="004A0C96" w14:paraId="6F2D8A2F"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381FB65B" w14:textId="77777777" w:rsidR="004A0C96" w:rsidRPr="003B0641" w:rsidRDefault="004A0C96" w:rsidP="00B87D8D">
            <w:pPr>
              <w:spacing w:after="120"/>
              <w:rPr>
                <w:rFonts w:ascii="Arial" w:hAnsi="Arial" w:cs="Arial"/>
                <w:sz w:val="20"/>
                <w:szCs w:val="20"/>
              </w:rPr>
            </w:pPr>
            <w:r w:rsidRPr="003B0641">
              <w:rPr>
                <w:rFonts w:ascii="Arial" w:hAnsi="Arial" w:cs="Arial"/>
                <w:sz w:val="20"/>
                <w:szCs w:val="20"/>
                <w:lang w:val="en-US"/>
              </w:rPr>
              <w:lastRenderedPageBreak/>
              <w:t xml:space="preserve">4.2 </w:t>
            </w:r>
            <w:r w:rsidRPr="003B0641">
              <w:rPr>
                <w:rFonts w:ascii="Arial" w:hAnsi="Arial" w:cs="Arial"/>
                <w:sz w:val="20"/>
                <w:szCs w:val="20"/>
              </w:rPr>
              <w:t>Leadership and management</w:t>
            </w:r>
          </w:p>
          <w:p w14:paraId="33A38D1D" w14:textId="77777777" w:rsidR="004A0C96" w:rsidRPr="004A0C96" w:rsidRDefault="004A0C96" w:rsidP="00B87D8D">
            <w:pPr>
              <w:spacing w:before="120" w:after="120"/>
              <w:rPr>
                <w:rFonts w:ascii="Arial" w:hAnsi="Arial" w:cs="Arial"/>
                <w:sz w:val="20"/>
                <w:szCs w:val="20"/>
                <w:lang w:val="en-US"/>
              </w:rPr>
            </w:pPr>
            <w:r w:rsidRPr="004A0C96">
              <w:rPr>
                <w:rFonts w:ascii="Arial" w:hAnsi="Arial" w:cs="Arial"/>
                <w:sz w:val="20"/>
                <w:szCs w:val="20"/>
                <w:lang w:val="en-US"/>
              </w:rPr>
              <w:t>4.2.2. Leadership styles</w:t>
            </w:r>
          </w:p>
          <w:p w14:paraId="2CEB29FF" w14:textId="77777777" w:rsidR="003B0641" w:rsidRPr="004A0C96" w:rsidRDefault="003B0641"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77A2DD93" w14:textId="5A26086A" w:rsidR="004A0C96" w:rsidRPr="004A0C96" w:rsidRDefault="003B0641" w:rsidP="00B87D8D">
            <w:pPr>
              <w:spacing w:before="120" w:after="120"/>
              <w:rPr>
                <w:rFonts w:ascii="Arial" w:hAnsi="Arial" w:cs="Arial"/>
                <w:sz w:val="20"/>
                <w:szCs w:val="20"/>
                <w:lang w:val="en-US"/>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3E1B4CC9" w14:textId="77777777" w:rsidR="004A0C96" w:rsidRPr="004A0C96" w:rsidRDefault="004A0C96" w:rsidP="004A0C96">
            <w:pPr>
              <w:rPr>
                <w:rFonts w:ascii="Arial" w:hAnsi="Arial" w:cs="Arial"/>
                <w:sz w:val="20"/>
                <w:szCs w:val="20"/>
              </w:rPr>
            </w:pPr>
            <w:r w:rsidRPr="004A0C96">
              <w:rPr>
                <w:rFonts w:ascii="Arial" w:hAnsi="Arial" w:cs="Arial"/>
                <w:sz w:val="20"/>
                <w:szCs w:val="20"/>
              </w:rPr>
              <w:t>Learners can describe, explain and evaluate a number of leadership styles and research conducted on leadership styles.</w:t>
            </w:r>
          </w:p>
        </w:tc>
        <w:tc>
          <w:tcPr>
            <w:tcW w:w="9633" w:type="dxa"/>
            <w:tcBorders>
              <w:top w:val="single" w:sz="4" w:space="0" w:color="E21951"/>
              <w:left w:val="single" w:sz="4" w:space="0" w:color="E21951"/>
              <w:bottom w:val="single" w:sz="4" w:space="0" w:color="E21951"/>
              <w:right w:val="single" w:sz="4" w:space="0" w:color="E21951"/>
            </w:tcBorders>
          </w:tcPr>
          <w:p w14:paraId="385D8294" w14:textId="535A8FC5" w:rsidR="004A0C96" w:rsidRPr="00144AA1" w:rsidRDefault="004A0C96" w:rsidP="00611DF1">
            <w:pPr>
              <w:spacing w:after="120"/>
              <w:rPr>
                <w:rFonts w:ascii="Arial" w:hAnsi="Arial" w:cs="Arial"/>
                <w:sz w:val="20"/>
                <w:szCs w:val="20"/>
              </w:rPr>
            </w:pPr>
            <w:r w:rsidRPr="00144AA1">
              <w:rPr>
                <w:rFonts w:ascii="Arial" w:hAnsi="Arial" w:cs="Arial"/>
                <w:sz w:val="20"/>
                <w:szCs w:val="20"/>
              </w:rPr>
              <w:t xml:space="preserve">Learners </w:t>
            </w:r>
            <w:r w:rsidR="00FA141C">
              <w:rPr>
                <w:rFonts w:ascii="Arial" w:hAnsi="Arial" w:cs="Arial"/>
                <w:sz w:val="20"/>
                <w:szCs w:val="20"/>
                <w:lang w:val="en-US"/>
              </w:rPr>
              <w:t xml:space="preserve">can </w:t>
            </w:r>
            <w:r w:rsidRPr="00144AA1">
              <w:rPr>
                <w:rFonts w:ascii="Arial" w:hAnsi="Arial" w:cs="Arial"/>
                <w:sz w:val="20"/>
                <w:szCs w:val="20"/>
              </w:rPr>
              <w:t xml:space="preserve">complete </w:t>
            </w:r>
            <w:r w:rsidRPr="00144AA1">
              <w:rPr>
                <w:rFonts w:ascii="Arial" w:hAnsi="Arial" w:cs="Arial"/>
                <w:sz w:val="20"/>
                <w:szCs w:val="20"/>
                <w:lang w:val="en-US"/>
              </w:rPr>
              <w:t>two</w:t>
            </w:r>
            <w:r w:rsidRPr="00144AA1">
              <w:rPr>
                <w:rFonts w:ascii="Arial" w:hAnsi="Arial" w:cs="Arial"/>
                <w:sz w:val="20"/>
                <w:szCs w:val="20"/>
              </w:rPr>
              <w:t xml:space="preserve"> </w:t>
            </w:r>
            <w:r w:rsidRPr="00144AA1">
              <w:rPr>
                <w:rFonts w:ascii="Arial" w:hAnsi="Arial" w:cs="Arial"/>
                <w:sz w:val="20"/>
                <w:szCs w:val="20"/>
                <w:lang w:val="en-US"/>
              </w:rPr>
              <w:t>self</w:t>
            </w:r>
            <w:r w:rsidR="001301EC" w:rsidRPr="00144AA1">
              <w:rPr>
                <w:rFonts w:ascii="Arial" w:hAnsi="Arial" w:cs="Arial"/>
                <w:sz w:val="20"/>
                <w:szCs w:val="20"/>
                <w:lang w:val="en-US"/>
              </w:rPr>
              <w:t>-</w:t>
            </w:r>
            <w:r w:rsidRPr="00144AA1">
              <w:rPr>
                <w:rFonts w:ascii="Arial" w:hAnsi="Arial" w:cs="Arial"/>
                <w:sz w:val="20"/>
                <w:szCs w:val="20"/>
                <w:lang w:val="en-US"/>
              </w:rPr>
              <w:t xml:space="preserve">assessment tests </w:t>
            </w:r>
            <w:r w:rsidRPr="00144AA1">
              <w:rPr>
                <w:rFonts w:ascii="Arial" w:hAnsi="Arial" w:cs="Arial"/>
                <w:sz w:val="20"/>
                <w:szCs w:val="20"/>
              </w:rPr>
              <w:t>on their leadership style</w:t>
            </w:r>
            <w:r w:rsidRPr="00144AA1">
              <w:rPr>
                <w:rFonts w:ascii="Arial" w:hAnsi="Arial" w:cs="Arial"/>
                <w:sz w:val="20"/>
                <w:szCs w:val="20"/>
                <w:lang w:val="en-US"/>
              </w:rPr>
              <w:t>, the first available at</w:t>
            </w:r>
            <w:r w:rsidR="00CF0FFC">
              <w:rPr>
                <w:rFonts w:ascii="Arial" w:hAnsi="Arial" w:cs="Arial"/>
                <w:sz w:val="20"/>
                <w:szCs w:val="20"/>
                <w:lang w:val="en-US"/>
              </w:rPr>
              <w:t>:</w:t>
            </w:r>
            <w:r w:rsidRPr="00144AA1">
              <w:rPr>
                <w:rFonts w:ascii="Arial" w:hAnsi="Arial" w:cs="Arial"/>
                <w:sz w:val="20"/>
                <w:szCs w:val="20"/>
                <w:lang w:val="en-US"/>
              </w:rPr>
              <w:t xml:space="preserve"> </w:t>
            </w:r>
            <w:hyperlink r:id="rId508" w:history="1">
              <w:r w:rsidRPr="00611DF1">
                <w:rPr>
                  <w:rFonts w:ascii="Arial" w:hAnsi="Arial" w:cs="Arial"/>
                  <w:color w:val="4B4B4B"/>
                  <w:sz w:val="20"/>
                  <w:szCs w:val="20"/>
                  <w:u w:val="single"/>
                  <w:lang w:val="en-US"/>
                </w:rPr>
                <w:t>http://people.uncw.edu/nottinghamj/documents/slides6/Northouse6e%20Ch11%20Authentic%20Survey.pdf</w:t>
              </w:r>
            </w:hyperlink>
            <w:r w:rsidR="00611DF1" w:rsidRPr="00611DF1">
              <w:rPr>
                <w:rFonts w:ascii="Arial" w:hAnsi="Arial" w:cs="Arial"/>
                <w:color w:val="4B4B4B"/>
                <w:sz w:val="20"/>
                <w:szCs w:val="20"/>
                <w:u w:val="single"/>
                <w:lang w:val="en-US"/>
              </w:rPr>
              <w:t xml:space="preserve"> </w:t>
            </w:r>
            <w:r w:rsidRPr="00144AA1">
              <w:rPr>
                <w:rFonts w:ascii="Arial" w:hAnsi="Arial" w:cs="Arial"/>
                <w:sz w:val="20"/>
                <w:szCs w:val="20"/>
              </w:rPr>
              <w:t xml:space="preserve">and </w:t>
            </w:r>
            <w:r w:rsidRPr="00144AA1">
              <w:rPr>
                <w:rFonts w:ascii="Arial" w:hAnsi="Arial" w:cs="Arial"/>
                <w:sz w:val="20"/>
                <w:szCs w:val="20"/>
                <w:lang w:val="en-US"/>
              </w:rPr>
              <w:t xml:space="preserve">a second at </w:t>
            </w:r>
            <w:hyperlink r:id="rId509" w:history="1">
              <w:r w:rsidR="00611DF1" w:rsidRPr="00611DF1">
                <w:rPr>
                  <w:rStyle w:val="Hyperlink"/>
                  <w:rFonts w:ascii="Arial" w:hAnsi="Arial" w:cs="Arial"/>
                  <w:color w:val="4B4B4B"/>
                  <w:sz w:val="20"/>
                  <w:szCs w:val="20"/>
                  <w:lang w:val="en-US"/>
                </w:rPr>
                <w:t>www.bumc.bu.edu/facdev-medicine/files/2010/10/Leadership-Matrix-Self-Assessment-Questionnaire.pdf</w:t>
              </w:r>
            </w:hyperlink>
            <w:r w:rsidRPr="00144AA1">
              <w:rPr>
                <w:rFonts w:ascii="Arial" w:hAnsi="Arial" w:cs="Arial"/>
                <w:sz w:val="20"/>
                <w:szCs w:val="20"/>
                <w:lang w:val="en-US"/>
              </w:rPr>
              <w:t xml:space="preserve"> and </w:t>
            </w:r>
            <w:r w:rsidRPr="00144AA1">
              <w:rPr>
                <w:rFonts w:ascii="Arial" w:hAnsi="Arial" w:cs="Arial"/>
                <w:sz w:val="20"/>
                <w:szCs w:val="20"/>
              </w:rPr>
              <w:t xml:space="preserve">bring to the class for discussion. </w:t>
            </w:r>
            <w:r w:rsidR="001301EC" w:rsidRPr="00144AA1">
              <w:rPr>
                <w:rFonts w:ascii="Arial" w:hAnsi="Arial" w:cs="Arial"/>
                <w:b/>
                <w:bCs/>
                <w:sz w:val="20"/>
                <w:szCs w:val="20"/>
              </w:rPr>
              <w:t>(I)</w:t>
            </w:r>
          </w:p>
          <w:p w14:paraId="6F3BEC49" w14:textId="0052FD75" w:rsidR="004A0C96" w:rsidRPr="00144AA1" w:rsidRDefault="004A0C96" w:rsidP="004A0C96">
            <w:pPr>
              <w:autoSpaceDE w:val="0"/>
              <w:autoSpaceDN w:val="0"/>
              <w:adjustRightInd w:val="0"/>
              <w:rPr>
                <w:rFonts w:ascii="Arial" w:hAnsi="Arial" w:cs="Arial"/>
                <w:color w:val="000000"/>
                <w:sz w:val="20"/>
                <w:szCs w:val="20"/>
                <w:lang w:val="en-US"/>
              </w:rPr>
            </w:pPr>
            <w:r w:rsidRPr="00144AA1">
              <w:rPr>
                <w:rFonts w:ascii="Arial" w:hAnsi="Arial" w:cs="Arial"/>
                <w:color w:val="000000"/>
                <w:sz w:val="20"/>
                <w:szCs w:val="20"/>
                <w:lang w:val="en-US"/>
              </w:rPr>
              <w:t>Learner presentations (allocated previously) on leadership styles including:</w:t>
            </w:r>
          </w:p>
          <w:p w14:paraId="68E4927F" w14:textId="77777777" w:rsidR="004A0C96" w:rsidRPr="00144AA1"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144AA1">
              <w:rPr>
                <w:rFonts w:ascii="Arial" w:hAnsi="Arial" w:cs="Arial"/>
                <w:color w:val="000000"/>
                <w:sz w:val="20"/>
                <w:szCs w:val="20"/>
                <w:lang w:val="en-US"/>
              </w:rPr>
              <w:t>autocratic/authoritarian</w:t>
            </w:r>
          </w:p>
          <w:p w14:paraId="23D4F438" w14:textId="77777777" w:rsidR="004A0C96" w:rsidRPr="00144AA1"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144AA1">
              <w:rPr>
                <w:rFonts w:ascii="Arial" w:hAnsi="Arial" w:cs="Arial"/>
                <w:color w:val="000000"/>
                <w:sz w:val="20"/>
                <w:szCs w:val="20"/>
                <w:lang w:val="en-US"/>
              </w:rPr>
              <w:t>permissive/laissez-faire</w:t>
            </w:r>
          </w:p>
          <w:p w14:paraId="3BA9D944" w14:textId="77777777" w:rsidR="004A0C96" w:rsidRPr="00144AA1"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144AA1">
              <w:rPr>
                <w:rFonts w:ascii="Arial" w:hAnsi="Arial" w:cs="Arial"/>
                <w:color w:val="000000"/>
                <w:sz w:val="20"/>
                <w:szCs w:val="20"/>
                <w:lang w:val="en-US"/>
              </w:rPr>
              <w:t>consultative</w:t>
            </w:r>
          </w:p>
          <w:p w14:paraId="7E00E622" w14:textId="4DC4F7AC" w:rsidR="004A0C96" w:rsidRPr="00144AA1"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144AA1">
              <w:rPr>
                <w:rFonts w:ascii="Arial" w:hAnsi="Arial" w:cs="Arial"/>
                <w:color w:val="000000"/>
                <w:sz w:val="20"/>
                <w:szCs w:val="20"/>
                <w:lang w:val="en-US"/>
              </w:rPr>
              <w:t>participative/democratic</w:t>
            </w:r>
            <w:r w:rsidR="006B2670">
              <w:rPr>
                <w:rFonts w:ascii="Arial" w:hAnsi="Arial" w:cs="Arial"/>
                <w:color w:val="000000"/>
                <w:sz w:val="20"/>
                <w:szCs w:val="20"/>
                <w:lang w:val="en-US"/>
              </w:rPr>
              <w:t>.</w:t>
            </w:r>
          </w:p>
          <w:p w14:paraId="03899DCB" w14:textId="001DB416" w:rsidR="004A0C96" w:rsidRPr="00144AA1" w:rsidRDefault="004A0C96" w:rsidP="00611DF1">
            <w:pPr>
              <w:autoSpaceDE w:val="0"/>
              <w:autoSpaceDN w:val="0"/>
              <w:adjustRightInd w:val="0"/>
              <w:spacing w:before="120"/>
              <w:rPr>
                <w:rFonts w:ascii="Arial" w:hAnsi="Arial" w:cs="Arial"/>
                <w:color w:val="000000"/>
                <w:sz w:val="20"/>
                <w:szCs w:val="20"/>
                <w:lang w:val="en-US"/>
              </w:rPr>
            </w:pPr>
            <w:r w:rsidRPr="00144AA1">
              <w:rPr>
                <w:rFonts w:ascii="Arial" w:hAnsi="Arial" w:cs="Arial"/>
                <w:color w:val="000000"/>
                <w:sz w:val="20"/>
                <w:szCs w:val="20"/>
                <w:lang w:val="en-US"/>
              </w:rPr>
              <w:t>Learners create a table describing each style, covering the following factors:</w:t>
            </w:r>
          </w:p>
          <w:p w14:paraId="5177168A" w14:textId="77777777" w:rsidR="004A0C96" w:rsidRPr="00144AA1"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144AA1">
              <w:rPr>
                <w:rFonts w:ascii="Arial" w:hAnsi="Arial" w:cs="Arial"/>
                <w:color w:val="000000"/>
                <w:sz w:val="20"/>
                <w:szCs w:val="20"/>
                <w:lang w:val="en-US"/>
              </w:rPr>
              <w:t>decision-making</w:t>
            </w:r>
          </w:p>
          <w:p w14:paraId="60A882E6" w14:textId="77777777" w:rsidR="004A0C96" w:rsidRPr="00144AA1"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144AA1">
              <w:rPr>
                <w:rFonts w:ascii="Arial" w:hAnsi="Arial" w:cs="Arial"/>
                <w:color w:val="000000"/>
                <w:sz w:val="20"/>
                <w:szCs w:val="20"/>
                <w:lang w:val="en-US"/>
              </w:rPr>
              <w:t>motivation</w:t>
            </w:r>
          </w:p>
          <w:p w14:paraId="3BB2986F" w14:textId="77777777" w:rsidR="004A0C96" w:rsidRPr="00144AA1"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144AA1">
              <w:rPr>
                <w:rFonts w:ascii="Arial" w:hAnsi="Arial" w:cs="Arial"/>
                <w:color w:val="000000"/>
                <w:sz w:val="20"/>
                <w:szCs w:val="20"/>
                <w:lang w:val="en-US"/>
              </w:rPr>
              <w:t>communication</w:t>
            </w:r>
          </w:p>
          <w:p w14:paraId="4D8E9CDC" w14:textId="185E7267" w:rsidR="004A0C96" w:rsidRPr="00144AA1" w:rsidRDefault="004A0C96" w:rsidP="00B87D8D">
            <w:pPr>
              <w:numPr>
                <w:ilvl w:val="0"/>
                <w:numId w:val="62"/>
              </w:numPr>
              <w:autoSpaceDE w:val="0"/>
              <w:autoSpaceDN w:val="0"/>
              <w:adjustRightInd w:val="0"/>
              <w:ind w:left="682" w:hanging="319"/>
              <w:rPr>
                <w:rFonts w:ascii="Arial" w:hAnsi="Arial" w:cs="Arial"/>
                <w:color w:val="000000"/>
                <w:sz w:val="20"/>
                <w:szCs w:val="20"/>
                <w:lang w:val="en-US"/>
              </w:rPr>
            </w:pPr>
            <w:r w:rsidRPr="00144AA1">
              <w:rPr>
                <w:rFonts w:ascii="Arial" w:hAnsi="Arial" w:cs="Arial"/>
                <w:color w:val="000000"/>
                <w:sz w:val="20"/>
                <w:szCs w:val="20"/>
                <w:lang w:val="en-US"/>
              </w:rPr>
              <w:t>relationship between the leader and the followers</w:t>
            </w:r>
            <w:r w:rsidR="006B2670">
              <w:rPr>
                <w:rFonts w:ascii="Arial" w:hAnsi="Arial" w:cs="Arial"/>
                <w:color w:val="000000"/>
                <w:sz w:val="20"/>
                <w:szCs w:val="20"/>
                <w:lang w:val="en-US"/>
              </w:rPr>
              <w:t>.</w:t>
            </w:r>
            <w:r w:rsidR="003B0641">
              <w:rPr>
                <w:rFonts w:ascii="Arial" w:hAnsi="Arial" w:cs="Arial"/>
                <w:color w:val="000000"/>
                <w:sz w:val="20"/>
                <w:szCs w:val="20"/>
                <w:lang w:val="en-US"/>
              </w:rPr>
              <w:t xml:space="preserve"> </w:t>
            </w:r>
            <w:r w:rsidR="003B0641" w:rsidRPr="00144AA1">
              <w:rPr>
                <w:rFonts w:ascii="Arial" w:hAnsi="Arial" w:cs="Arial"/>
                <w:b/>
                <w:bCs/>
                <w:color w:val="000000"/>
                <w:sz w:val="20"/>
                <w:szCs w:val="20"/>
                <w:lang w:val="en-US"/>
              </w:rPr>
              <w:t>(I)</w:t>
            </w:r>
          </w:p>
          <w:p w14:paraId="5BAE5FDA" w14:textId="067FABA4" w:rsidR="004A0C96" w:rsidRPr="00611DF1" w:rsidRDefault="001F6D06" w:rsidP="002D06E4">
            <w:pPr>
              <w:spacing w:before="120" w:after="120"/>
              <w:rPr>
                <w:rFonts w:ascii="Arial" w:hAnsi="Arial" w:cs="Arial"/>
                <w:color w:val="4B4B4B"/>
                <w:sz w:val="20"/>
                <w:szCs w:val="20"/>
                <w:u w:val="single"/>
                <w:lang w:val="en-US"/>
              </w:rPr>
            </w:pPr>
            <w:r>
              <w:rPr>
                <w:rFonts w:ascii="Arial" w:hAnsi="Arial" w:cs="Arial"/>
                <w:color w:val="000000" w:themeColor="text1"/>
                <w:sz w:val="20"/>
                <w:szCs w:val="20"/>
                <w:shd w:val="clear" w:color="auto" w:fill="FCFCFC"/>
                <w:lang w:val="en-US"/>
              </w:rPr>
              <w:t xml:space="preserve">Share an image of </w:t>
            </w:r>
            <w:r w:rsidRPr="00FA141C">
              <w:rPr>
                <w:rFonts w:ascii="Arial" w:hAnsi="Arial" w:cs="Arial"/>
                <w:color w:val="000000" w:themeColor="text1"/>
                <w:sz w:val="20"/>
                <w:szCs w:val="20"/>
                <w:shd w:val="clear" w:color="auto" w:fill="FFFFFF"/>
              </w:rPr>
              <w:t>Muczyk and Reimann</w:t>
            </w:r>
            <w:r>
              <w:rPr>
                <w:rFonts w:ascii="Arial" w:hAnsi="Arial" w:cs="Arial"/>
                <w:color w:val="000000" w:themeColor="text1"/>
                <w:sz w:val="20"/>
                <w:szCs w:val="20"/>
                <w:shd w:val="clear" w:color="auto" w:fill="FFFFFF"/>
                <w:lang w:val="en-US"/>
              </w:rPr>
              <w:t xml:space="preserve">’s 4 leadership styles </w:t>
            </w:r>
            <w:r w:rsidR="00272062" w:rsidRPr="00FA141C">
              <w:rPr>
                <w:rFonts w:ascii="Arial" w:hAnsi="Arial" w:cs="Arial"/>
                <w:color w:val="000000" w:themeColor="text1"/>
                <w:sz w:val="20"/>
                <w:szCs w:val="20"/>
                <w:shd w:val="clear" w:color="auto" w:fill="FFFFFF"/>
                <w:lang w:val="en-US"/>
              </w:rPr>
              <w:t>available at</w:t>
            </w:r>
            <w:r>
              <w:rPr>
                <w:rFonts w:ascii="Arial" w:hAnsi="Arial" w:cs="Arial"/>
                <w:color w:val="000000" w:themeColor="text1"/>
                <w:sz w:val="20"/>
                <w:szCs w:val="20"/>
                <w:shd w:val="clear" w:color="auto" w:fill="FFFFFF"/>
                <w:lang w:val="en-US"/>
              </w:rPr>
              <w:t xml:space="preserve">: </w:t>
            </w:r>
            <w:hyperlink r:id="rId510" w:history="1">
              <w:r w:rsidRPr="00611DF1">
                <w:rPr>
                  <w:rStyle w:val="Hyperlink"/>
                  <w:rFonts w:ascii="Arial" w:hAnsi="Arial" w:cs="Arial"/>
                  <w:color w:val="4B4B4B"/>
                  <w:sz w:val="20"/>
                  <w:szCs w:val="20"/>
                  <w:shd w:val="clear" w:color="auto" w:fill="FFFFFF"/>
                  <w:lang w:val="en-US"/>
                </w:rPr>
                <w:t>https://docs.google.com/presentation/d/1iKXELrk-Gb-D5slImWOJw1w8TcLNTBWD/edit?usp=sharing&amp;ouid=113405531117926988408&amp;rtpof=true&amp;sd=true</w:t>
              </w:r>
            </w:hyperlink>
            <w:r w:rsidRPr="00611DF1">
              <w:rPr>
                <w:rFonts w:ascii="Arial" w:hAnsi="Arial" w:cs="Arial"/>
                <w:color w:val="4B4B4B"/>
                <w:sz w:val="20"/>
                <w:szCs w:val="20"/>
                <w:shd w:val="clear" w:color="auto" w:fill="FFFFFF"/>
                <w:lang w:val="en-US"/>
              </w:rPr>
              <w:t>.</w:t>
            </w:r>
          </w:p>
          <w:p w14:paraId="593266F8" w14:textId="1C5788E0" w:rsidR="004A0C96" w:rsidRPr="00144AA1" w:rsidRDefault="00FD0819" w:rsidP="002D06E4">
            <w:pPr>
              <w:spacing w:before="120" w:after="120"/>
              <w:rPr>
                <w:rFonts w:ascii="Arial" w:hAnsi="Arial" w:cs="Arial"/>
                <w:color w:val="000000" w:themeColor="text1"/>
                <w:sz w:val="20"/>
                <w:szCs w:val="20"/>
                <w:u w:val="single"/>
                <w:lang w:val="en-US"/>
              </w:rPr>
            </w:pPr>
            <w:r>
              <w:rPr>
                <w:rFonts w:ascii="Arial" w:hAnsi="Arial" w:cs="Arial"/>
                <w:color w:val="000000" w:themeColor="text1"/>
                <w:sz w:val="20"/>
                <w:szCs w:val="20"/>
                <w:lang w:val="en-US"/>
              </w:rPr>
              <w:lastRenderedPageBreak/>
              <w:t>L</w:t>
            </w:r>
            <w:r w:rsidR="004A0C96" w:rsidRPr="00144AA1">
              <w:rPr>
                <w:rFonts w:ascii="Arial" w:hAnsi="Arial" w:cs="Arial"/>
                <w:color w:val="000000" w:themeColor="text1"/>
                <w:sz w:val="20"/>
                <w:szCs w:val="20"/>
                <w:lang w:val="en-US"/>
              </w:rPr>
              <w:t xml:space="preserve">earners create a table/grid to display the </w:t>
            </w:r>
            <w:r w:rsidR="0062466C">
              <w:rPr>
                <w:rFonts w:ascii="Arial" w:hAnsi="Arial" w:cs="Arial"/>
                <w:color w:val="000000" w:themeColor="text1"/>
                <w:sz w:val="20"/>
                <w:szCs w:val="20"/>
                <w:lang w:val="en-US"/>
              </w:rPr>
              <w:t>four</w:t>
            </w:r>
            <w:r w:rsidR="004A0C96" w:rsidRPr="00144AA1">
              <w:rPr>
                <w:rFonts w:ascii="Arial" w:hAnsi="Arial" w:cs="Arial"/>
                <w:color w:val="000000" w:themeColor="text1"/>
                <w:sz w:val="20"/>
                <w:szCs w:val="20"/>
                <w:lang w:val="en-US"/>
              </w:rPr>
              <w:t xml:space="preserve"> styles identified b</w:t>
            </w:r>
            <w:r w:rsidR="00890584">
              <w:rPr>
                <w:rFonts w:ascii="Arial" w:hAnsi="Arial" w:cs="Arial"/>
                <w:color w:val="000000" w:themeColor="text1"/>
                <w:sz w:val="20"/>
                <w:szCs w:val="20"/>
                <w:lang w:val="en-US"/>
              </w:rPr>
              <w:t xml:space="preserve">y </w:t>
            </w:r>
            <w:r w:rsidR="004A0C96" w:rsidRPr="00144AA1">
              <w:rPr>
                <w:rFonts w:ascii="Arial" w:hAnsi="Arial" w:cs="Arial"/>
                <w:color w:val="000000"/>
                <w:sz w:val="20"/>
                <w:szCs w:val="20"/>
                <w:shd w:val="clear" w:color="auto" w:fill="FFFFFF"/>
              </w:rPr>
              <w:t>Muczyk and Reimann</w:t>
            </w:r>
            <w:r w:rsidR="004A0C96" w:rsidRPr="00144AA1">
              <w:rPr>
                <w:rFonts w:ascii="Arial" w:hAnsi="Arial" w:cs="Arial"/>
                <w:color w:val="000000"/>
                <w:sz w:val="20"/>
                <w:szCs w:val="20"/>
                <w:shd w:val="clear" w:color="auto" w:fill="FFFFFF"/>
                <w:lang w:val="en-US"/>
              </w:rPr>
              <w:t>.</w:t>
            </w:r>
            <w:r w:rsidR="001F6D06">
              <w:rPr>
                <w:rFonts w:ascii="Arial" w:hAnsi="Arial" w:cs="Arial"/>
                <w:color w:val="000000"/>
                <w:sz w:val="20"/>
                <w:szCs w:val="20"/>
                <w:shd w:val="clear" w:color="auto" w:fill="FFFFFF"/>
                <w:lang w:val="en-US"/>
              </w:rPr>
              <w:t xml:space="preserve"> </w:t>
            </w:r>
            <w:r w:rsidR="001F6D06" w:rsidRPr="001F6D06">
              <w:rPr>
                <w:rFonts w:ascii="Arial" w:hAnsi="Arial" w:cs="Arial"/>
                <w:b/>
                <w:bCs/>
                <w:color w:val="000000" w:themeColor="text1"/>
                <w:sz w:val="20"/>
                <w:szCs w:val="20"/>
                <w:shd w:val="clear" w:color="auto" w:fill="FCFCFC"/>
                <w:lang w:val="en-US"/>
              </w:rPr>
              <w:t>(I)</w:t>
            </w:r>
          </w:p>
          <w:p w14:paraId="4359F0B7" w14:textId="544A521B" w:rsidR="004A0C96" w:rsidRPr="00144AA1" w:rsidRDefault="004A0C96" w:rsidP="002D06E4">
            <w:pPr>
              <w:spacing w:before="120" w:after="120"/>
              <w:rPr>
                <w:rFonts w:ascii="Arial" w:hAnsi="Arial" w:cs="Arial"/>
                <w:sz w:val="20"/>
                <w:szCs w:val="20"/>
                <w:lang w:val="en-US"/>
              </w:rPr>
            </w:pPr>
            <w:r w:rsidRPr="00144AA1">
              <w:rPr>
                <w:rFonts w:ascii="Arial" w:hAnsi="Arial" w:cs="Arial"/>
                <w:sz w:val="20"/>
                <w:szCs w:val="20"/>
              </w:rPr>
              <w:t xml:space="preserve">Show the </w:t>
            </w:r>
            <w:r w:rsidRPr="00144AA1">
              <w:rPr>
                <w:rFonts w:ascii="Arial" w:hAnsi="Arial" w:cs="Arial"/>
                <w:sz w:val="20"/>
                <w:szCs w:val="20"/>
                <w:lang w:val="en-US"/>
              </w:rPr>
              <w:t xml:space="preserve">video on </w:t>
            </w:r>
            <w:r w:rsidRPr="00144AA1">
              <w:rPr>
                <w:rFonts w:ascii="Arial" w:hAnsi="Arial" w:cs="Arial"/>
                <w:sz w:val="20"/>
                <w:szCs w:val="20"/>
              </w:rPr>
              <w:t>Scouller</w:t>
            </w:r>
            <w:r w:rsidRPr="00144AA1">
              <w:rPr>
                <w:rFonts w:ascii="Arial" w:hAnsi="Arial" w:cs="Arial"/>
                <w:sz w:val="20"/>
                <w:szCs w:val="20"/>
                <w:lang w:val="en-US"/>
              </w:rPr>
              <w:t xml:space="preserve"> talking about his book, </w:t>
            </w:r>
            <w:r w:rsidR="0062466C">
              <w:rPr>
                <w:rFonts w:ascii="Arial" w:hAnsi="Arial" w:cs="Arial"/>
                <w:sz w:val="20"/>
                <w:szCs w:val="20"/>
                <w:lang w:val="en-US"/>
              </w:rPr>
              <w:t>three</w:t>
            </w:r>
            <w:r w:rsidRPr="00144AA1">
              <w:rPr>
                <w:rFonts w:ascii="Arial" w:hAnsi="Arial" w:cs="Arial"/>
                <w:sz w:val="20"/>
                <w:szCs w:val="20"/>
              </w:rPr>
              <w:t xml:space="preserve"> Levels of Leadership </w:t>
            </w:r>
            <w:r w:rsidRPr="00144AA1">
              <w:rPr>
                <w:rFonts w:ascii="Arial" w:hAnsi="Arial" w:cs="Arial"/>
                <w:sz w:val="20"/>
                <w:szCs w:val="20"/>
                <w:lang w:val="en-US"/>
              </w:rPr>
              <w:t>at</w:t>
            </w:r>
            <w:r w:rsidR="00CF0FFC">
              <w:rPr>
                <w:rFonts w:ascii="Arial" w:hAnsi="Arial" w:cs="Arial"/>
                <w:sz w:val="20"/>
                <w:szCs w:val="20"/>
                <w:lang w:val="en-US"/>
              </w:rPr>
              <w:t>:</w:t>
            </w:r>
            <w:r w:rsidRPr="00144AA1">
              <w:rPr>
                <w:rFonts w:ascii="Arial" w:hAnsi="Arial" w:cs="Arial"/>
                <w:sz w:val="20"/>
                <w:szCs w:val="20"/>
                <w:lang w:val="en-US"/>
              </w:rPr>
              <w:t xml:space="preserve"> </w:t>
            </w:r>
            <w:hyperlink r:id="rId511" w:history="1">
              <w:r w:rsidR="00B221AA" w:rsidRPr="00611DF1">
                <w:rPr>
                  <w:rFonts w:ascii="Arial" w:hAnsi="Arial" w:cs="Arial"/>
                  <w:color w:val="4B4B4B"/>
                  <w:sz w:val="20"/>
                  <w:szCs w:val="20"/>
                  <w:u w:val="single"/>
                  <w:lang w:val="en-US"/>
                </w:rPr>
                <w:t>www.</w:t>
              </w:r>
              <w:r w:rsidRPr="00611DF1">
                <w:rPr>
                  <w:rFonts w:ascii="Arial" w:hAnsi="Arial" w:cs="Arial"/>
                  <w:color w:val="4B4B4B"/>
                  <w:sz w:val="20"/>
                  <w:szCs w:val="20"/>
                  <w:u w:val="single"/>
                  <w:lang w:val="en-US"/>
                </w:rPr>
                <w:t>youtube.com/watch?v=uC0NX7CxEq0</w:t>
              </w:r>
            </w:hyperlink>
            <w:r w:rsidRPr="00144AA1">
              <w:rPr>
                <w:rFonts w:ascii="Arial" w:hAnsi="Arial" w:cs="Arial"/>
                <w:sz w:val="20"/>
                <w:szCs w:val="20"/>
                <w:lang w:val="en-US"/>
              </w:rPr>
              <w:t xml:space="preserve"> </w:t>
            </w:r>
            <w:r w:rsidRPr="00144AA1">
              <w:rPr>
                <w:rFonts w:ascii="Arial" w:hAnsi="Arial" w:cs="Arial"/>
                <w:sz w:val="20"/>
                <w:szCs w:val="20"/>
              </w:rPr>
              <w:t>and its application on leadership development</w:t>
            </w:r>
            <w:r w:rsidRPr="00144AA1">
              <w:rPr>
                <w:rFonts w:ascii="Arial" w:hAnsi="Arial" w:cs="Arial"/>
                <w:sz w:val="20"/>
                <w:szCs w:val="20"/>
                <w:lang w:val="en-US"/>
              </w:rPr>
              <w:t>.</w:t>
            </w:r>
          </w:p>
          <w:p w14:paraId="4D58DD87" w14:textId="3ECA0306" w:rsidR="004A0C96" w:rsidRPr="001F6D06" w:rsidRDefault="004A0C96" w:rsidP="002D06E4">
            <w:pPr>
              <w:spacing w:before="120" w:after="120"/>
              <w:rPr>
                <w:rFonts w:ascii="Arial" w:hAnsi="Arial" w:cs="Arial"/>
                <w:color w:val="000000" w:themeColor="text1"/>
                <w:sz w:val="20"/>
                <w:szCs w:val="20"/>
                <w:shd w:val="clear" w:color="auto" w:fill="FCFCFC"/>
                <w:lang w:val="en-US"/>
              </w:rPr>
            </w:pPr>
            <w:r w:rsidRPr="00144AA1">
              <w:rPr>
                <w:rFonts w:ascii="Arial" w:hAnsi="Arial" w:cs="Arial"/>
                <w:color w:val="000000"/>
                <w:sz w:val="20"/>
                <w:szCs w:val="20"/>
                <w:shd w:val="clear" w:color="auto" w:fill="FCFCFC"/>
                <w:lang w:val="en-US"/>
              </w:rPr>
              <w:t>Identify a suitable link/source of information learners can use to read through and make personal notes, for example</w:t>
            </w:r>
            <w:r w:rsidR="00FA141C">
              <w:rPr>
                <w:rFonts w:ascii="Arial" w:hAnsi="Arial" w:cs="Arial"/>
                <w:color w:val="000000"/>
                <w:sz w:val="20"/>
                <w:szCs w:val="20"/>
                <w:shd w:val="clear" w:color="auto" w:fill="FCFCFC"/>
                <w:lang w:val="en-US"/>
              </w:rPr>
              <w:t xml:space="preserve">: </w:t>
            </w:r>
            <w:hyperlink r:id="rId512" w:history="1">
              <w:r w:rsidR="00FA141C" w:rsidRPr="00611DF1">
                <w:rPr>
                  <w:rStyle w:val="Hyperlink"/>
                  <w:rFonts w:ascii="Arial" w:hAnsi="Arial" w:cs="Arial"/>
                  <w:color w:val="4B4B4B"/>
                  <w:sz w:val="20"/>
                  <w:szCs w:val="20"/>
                  <w:shd w:val="clear" w:color="auto" w:fill="FCFCFC"/>
                  <w:lang w:val="en-US"/>
                </w:rPr>
                <w:t>https://expertprogrammanagement.com/2019/06/three-levels-of-leadership-model/</w:t>
              </w:r>
            </w:hyperlink>
            <w:r w:rsidR="001F6D06" w:rsidRPr="00611DF1">
              <w:rPr>
                <w:rFonts w:ascii="Arial" w:hAnsi="Arial" w:cs="Arial"/>
                <w:color w:val="4B4B4B"/>
                <w:sz w:val="20"/>
                <w:szCs w:val="20"/>
                <w:shd w:val="clear" w:color="auto" w:fill="FCFCFC"/>
                <w:lang w:val="en-US"/>
              </w:rPr>
              <w:t xml:space="preserve"> </w:t>
            </w:r>
            <w:r w:rsidR="001F6D06" w:rsidRPr="001F6D06">
              <w:rPr>
                <w:rFonts w:ascii="Arial" w:hAnsi="Arial" w:cs="Arial"/>
                <w:b/>
                <w:bCs/>
                <w:color w:val="000000" w:themeColor="text1"/>
                <w:sz w:val="20"/>
                <w:szCs w:val="20"/>
                <w:shd w:val="clear" w:color="auto" w:fill="FCFCFC"/>
                <w:lang w:val="en-US"/>
              </w:rPr>
              <w:t>(I)</w:t>
            </w:r>
          </w:p>
          <w:p w14:paraId="26AECB1E" w14:textId="25BEDF86" w:rsidR="004A0C96" w:rsidRPr="00144AA1" w:rsidRDefault="00FD0819" w:rsidP="002D06E4">
            <w:pPr>
              <w:spacing w:before="120" w:after="120"/>
              <w:rPr>
                <w:rFonts w:ascii="Arial" w:hAnsi="Arial" w:cs="Arial"/>
                <w:color w:val="000000"/>
                <w:sz w:val="20"/>
                <w:szCs w:val="20"/>
                <w:shd w:val="clear" w:color="auto" w:fill="FCFCFC"/>
                <w:lang w:val="en-US"/>
              </w:rPr>
            </w:pPr>
            <w:r w:rsidRPr="001F6D06">
              <w:rPr>
                <w:rFonts w:ascii="Arial" w:hAnsi="Arial" w:cs="Arial"/>
                <w:color w:val="000000" w:themeColor="text1"/>
                <w:sz w:val="20"/>
                <w:szCs w:val="20"/>
                <w:shd w:val="clear" w:color="auto" w:fill="FCFCFC"/>
                <w:lang w:val="en-US"/>
              </w:rPr>
              <w:t>L</w:t>
            </w:r>
            <w:r w:rsidR="004A0C96" w:rsidRPr="001F6D06">
              <w:rPr>
                <w:rFonts w:ascii="Arial" w:hAnsi="Arial" w:cs="Arial"/>
                <w:color w:val="000000" w:themeColor="text1"/>
                <w:sz w:val="20"/>
                <w:szCs w:val="20"/>
                <w:shd w:val="clear" w:color="auto" w:fill="FCFCFC"/>
                <w:lang w:val="en-US"/>
              </w:rPr>
              <w:t>earners list leaders they admire and the leadership traits or behaviours they exhibit.</w:t>
            </w:r>
            <w:r w:rsidR="00E8379A" w:rsidRPr="001F6D06">
              <w:rPr>
                <w:rFonts w:ascii="Arial" w:hAnsi="Arial" w:cs="Arial"/>
                <w:color w:val="000000" w:themeColor="text1"/>
                <w:sz w:val="20"/>
                <w:szCs w:val="20"/>
                <w:shd w:val="clear" w:color="auto" w:fill="FCFCFC"/>
                <w:lang w:val="en-US"/>
              </w:rPr>
              <w:t xml:space="preserve"> </w:t>
            </w:r>
            <w:r w:rsidR="004A0C96" w:rsidRPr="001F6D06">
              <w:rPr>
                <w:rFonts w:ascii="Arial" w:hAnsi="Arial" w:cs="Arial"/>
                <w:color w:val="000000" w:themeColor="text1"/>
                <w:sz w:val="20"/>
                <w:szCs w:val="20"/>
                <w:shd w:val="clear" w:color="auto" w:fill="FCFCFC"/>
                <w:lang w:val="en-US"/>
              </w:rPr>
              <w:t>Enga</w:t>
            </w:r>
            <w:r w:rsidR="004A0C96" w:rsidRPr="00144AA1">
              <w:rPr>
                <w:rFonts w:ascii="Arial" w:hAnsi="Arial" w:cs="Arial"/>
                <w:color w:val="000000"/>
                <w:sz w:val="20"/>
                <w:szCs w:val="20"/>
                <w:shd w:val="clear" w:color="auto" w:fill="FCFCFC"/>
                <w:lang w:val="en-US"/>
              </w:rPr>
              <w:t>ge in a class discussion about the genders of the leaders they have identified and the traits they demonstrate and consider how a number of familiar women leaders are perceived and described and the challenges they face in reaching leadership and managerial positions.</w:t>
            </w:r>
          </w:p>
          <w:p w14:paraId="1FDE54D0" w14:textId="271CA1BC" w:rsidR="002705D0" w:rsidRPr="00012C88" w:rsidRDefault="004A0C96" w:rsidP="002D06E4">
            <w:pPr>
              <w:spacing w:before="120" w:after="120"/>
              <w:rPr>
                <w:rFonts w:ascii="Arial" w:hAnsi="Arial" w:cs="Arial"/>
                <w:color w:val="4B4B4B"/>
                <w:sz w:val="20"/>
                <w:szCs w:val="20"/>
              </w:rPr>
            </w:pPr>
            <w:r w:rsidRPr="00144AA1">
              <w:rPr>
                <w:rFonts w:ascii="Arial" w:hAnsi="Arial" w:cs="Arial"/>
                <w:color w:val="000000"/>
                <w:sz w:val="20"/>
                <w:szCs w:val="20"/>
                <w:shd w:val="clear" w:color="auto" w:fill="FCFCFC"/>
                <w:lang w:val="en-US"/>
              </w:rPr>
              <w:t xml:space="preserve">Share the </w:t>
            </w:r>
            <w:r w:rsidRPr="00144AA1">
              <w:rPr>
                <w:rFonts w:ascii="Arial" w:hAnsi="Arial" w:cs="Arial"/>
                <w:sz w:val="20"/>
                <w:szCs w:val="20"/>
                <w:lang w:val="en-US"/>
              </w:rPr>
              <w:t>k</w:t>
            </w:r>
            <w:r w:rsidRPr="00144AA1">
              <w:rPr>
                <w:rFonts w:ascii="Arial" w:hAnsi="Arial" w:cs="Arial"/>
                <w:sz w:val="20"/>
                <w:szCs w:val="20"/>
              </w:rPr>
              <w:t>ey study</w:t>
            </w:r>
            <w:r w:rsidRPr="00144AA1">
              <w:rPr>
                <w:rFonts w:ascii="Arial" w:hAnsi="Arial" w:cs="Arial"/>
                <w:b/>
                <w:bCs/>
                <w:sz w:val="20"/>
                <w:szCs w:val="20"/>
              </w:rPr>
              <w:t xml:space="preserve"> </w:t>
            </w:r>
            <w:r w:rsidRPr="00144AA1">
              <w:rPr>
                <w:rFonts w:ascii="Arial" w:hAnsi="Arial" w:cs="Arial"/>
                <w:sz w:val="20"/>
                <w:szCs w:val="20"/>
              </w:rPr>
              <w:t>on leadership style and gender</w:t>
            </w:r>
            <w:r w:rsidRPr="00144AA1">
              <w:rPr>
                <w:rFonts w:ascii="Arial" w:hAnsi="Arial" w:cs="Arial"/>
                <w:sz w:val="20"/>
                <w:szCs w:val="20"/>
                <w:lang w:val="en-US"/>
              </w:rPr>
              <w:t xml:space="preserve"> conducted by Cuarado et al (2008) at</w:t>
            </w:r>
            <w:r w:rsidR="00CF0FFC">
              <w:rPr>
                <w:rFonts w:ascii="Arial" w:hAnsi="Arial" w:cs="Arial"/>
                <w:sz w:val="20"/>
                <w:szCs w:val="20"/>
                <w:lang w:val="en-US"/>
              </w:rPr>
              <w:t>:</w:t>
            </w:r>
            <w:r w:rsidRPr="00144AA1">
              <w:rPr>
                <w:rFonts w:ascii="Arial" w:hAnsi="Arial" w:cs="Arial"/>
                <w:sz w:val="20"/>
                <w:szCs w:val="20"/>
                <w:lang w:val="en-US"/>
              </w:rPr>
              <w:t xml:space="preserve"> </w:t>
            </w:r>
            <w:hyperlink r:id="rId513" w:history="1">
              <w:r w:rsidR="00B221AA" w:rsidRPr="00611DF1">
                <w:rPr>
                  <w:rFonts w:ascii="Arial" w:hAnsi="Arial" w:cs="Arial"/>
                  <w:color w:val="4B4B4B"/>
                  <w:sz w:val="20"/>
                  <w:szCs w:val="20"/>
                  <w:u w:val="single"/>
                  <w:lang w:val="en-US"/>
                </w:rPr>
                <w:t>www.</w:t>
              </w:r>
              <w:r w:rsidRPr="00611DF1">
                <w:rPr>
                  <w:rFonts w:ascii="Arial" w:hAnsi="Arial" w:cs="Arial"/>
                  <w:color w:val="4B4B4B"/>
                  <w:sz w:val="20"/>
                  <w:szCs w:val="20"/>
                  <w:u w:val="single"/>
                  <w:lang w:val="en-US"/>
                </w:rPr>
                <w:t>researchgate.net/profile/Isabel-Cuadrado-Guirado/publication/51405388_Women%27s_Access_to_Managerial_Positions_An_Experimental_Study_of_Leadership_Styles_and_Gender/links/0c960527a5b4b5498d000000/Womens-Access-to-Managerial-Positions-An-Experimental-Study-of-Leadership-Styles-and-Gender.pdf</w:t>
              </w:r>
            </w:hyperlink>
            <w:r w:rsidRPr="00611DF1">
              <w:rPr>
                <w:rFonts w:ascii="Arial" w:hAnsi="Arial" w:cs="Arial"/>
                <w:color w:val="4B4B4B"/>
                <w:sz w:val="20"/>
                <w:szCs w:val="20"/>
              </w:rPr>
              <w:t xml:space="preserve"> </w:t>
            </w:r>
            <w:r w:rsidR="002705D0">
              <w:rPr>
                <w:rFonts w:ascii="Arial" w:hAnsi="Arial" w:cs="Arial"/>
                <w:sz w:val="20"/>
                <w:szCs w:val="20"/>
                <w:lang w:val="en-US"/>
              </w:rPr>
              <w:t>or</w:t>
            </w:r>
          </w:p>
          <w:p w14:paraId="6592015B" w14:textId="6A23F839" w:rsidR="002705D0" w:rsidRPr="00611DF1" w:rsidRDefault="000C517A" w:rsidP="002D06E4">
            <w:pPr>
              <w:spacing w:before="120" w:after="120"/>
              <w:rPr>
                <w:rFonts w:ascii="Arial" w:hAnsi="Arial" w:cs="Arial"/>
                <w:color w:val="4B4B4B"/>
                <w:sz w:val="20"/>
                <w:szCs w:val="20"/>
                <w:lang w:val="en-US"/>
              </w:rPr>
            </w:pPr>
            <w:hyperlink r:id="rId514" w:history="1">
              <w:r w:rsidR="002705D0" w:rsidRPr="00611DF1">
                <w:rPr>
                  <w:rStyle w:val="Hyperlink"/>
                  <w:rFonts w:ascii="Arial" w:hAnsi="Arial" w:cs="Arial"/>
                  <w:color w:val="4B4B4B"/>
                  <w:sz w:val="20"/>
                  <w:szCs w:val="20"/>
                  <w:lang w:val="en-US"/>
                </w:rPr>
                <w:t>https://drive.google.com/file/d/1UEUKCd6qZnQF5yGKeXMVPGrFP2vvgNJ-/view?usp=sharing</w:t>
              </w:r>
            </w:hyperlink>
          </w:p>
          <w:p w14:paraId="35D6AB40" w14:textId="2659BA9B" w:rsidR="004A0C96" w:rsidRPr="00144AA1" w:rsidRDefault="00FD0819" w:rsidP="002D06E4">
            <w:pPr>
              <w:spacing w:before="120" w:after="120"/>
              <w:rPr>
                <w:rFonts w:ascii="Arial" w:hAnsi="Arial" w:cs="Arial"/>
                <w:color w:val="000000"/>
                <w:sz w:val="20"/>
                <w:szCs w:val="20"/>
                <w:shd w:val="clear" w:color="auto" w:fill="FCFCFC"/>
                <w:lang w:val="en-US"/>
              </w:rPr>
            </w:pPr>
            <w:r>
              <w:rPr>
                <w:rFonts w:ascii="Arial" w:hAnsi="Arial" w:cs="Arial"/>
                <w:sz w:val="20"/>
                <w:szCs w:val="20"/>
                <w:lang w:val="en-US"/>
              </w:rPr>
              <w:t>L</w:t>
            </w:r>
            <w:r w:rsidR="004A0C96" w:rsidRPr="00144AA1">
              <w:rPr>
                <w:rFonts w:ascii="Arial" w:hAnsi="Arial" w:cs="Arial"/>
                <w:sz w:val="20"/>
                <w:szCs w:val="20"/>
                <w:lang w:val="en-US"/>
              </w:rPr>
              <w:t xml:space="preserve">earners look up and explain ‘Congruity Theory’ (on page 57 of the original study) in their own words, list the </w:t>
            </w:r>
            <w:r w:rsidR="0062466C">
              <w:rPr>
                <w:rFonts w:ascii="Arial" w:hAnsi="Arial" w:cs="Arial"/>
                <w:sz w:val="20"/>
                <w:szCs w:val="20"/>
                <w:lang w:val="en-US"/>
              </w:rPr>
              <w:t>four</w:t>
            </w:r>
            <w:r w:rsidR="004A0C96" w:rsidRPr="00144AA1">
              <w:rPr>
                <w:rFonts w:ascii="Arial" w:hAnsi="Arial" w:cs="Arial"/>
                <w:sz w:val="20"/>
                <w:szCs w:val="20"/>
                <w:lang w:val="en-US"/>
              </w:rPr>
              <w:t xml:space="preserve"> hypotheses, the sample, the method, the operationalisation of the variables, the data collection tools used and the results.</w:t>
            </w:r>
          </w:p>
          <w:p w14:paraId="07748D65" w14:textId="1E1259CD" w:rsidR="004A0C96" w:rsidRPr="00144AA1" w:rsidRDefault="004A0C96" w:rsidP="002D06E4">
            <w:pPr>
              <w:spacing w:before="120" w:after="120"/>
              <w:rPr>
                <w:rFonts w:ascii="Arial" w:hAnsi="Arial" w:cs="Arial"/>
                <w:sz w:val="20"/>
                <w:szCs w:val="20"/>
                <w:lang w:val="en-US"/>
              </w:rPr>
            </w:pPr>
            <w:r w:rsidRPr="00144AA1">
              <w:rPr>
                <w:rFonts w:ascii="Arial" w:hAnsi="Arial" w:cs="Arial"/>
                <w:b/>
                <w:bCs/>
                <w:sz w:val="20"/>
                <w:szCs w:val="20"/>
                <w:lang w:val="en-US"/>
              </w:rPr>
              <w:t xml:space="preserve">Extension </w:t>
            </w:r>
            <w:r w:rsidR="00C40E61" w:rsidRPr="00144AA1">
              <w:rPr>
                <w:rFonts w:ascii="Arial" w:hAnsi="Arial" w:cs="Arial"/>
                <w:b/>
                <w:bCs/>
                <w:sz w:val="20"/>
                <w:szCs w:val="20"/>
                <w:lang w:val="en-US"/>
              </w:rPr>
              <w:t>a</w:t>
            </w:r>
            <w:r w:rsidRPr="00144AA1">
              <w:rPr>
                <w:rFonts w:ascii="Arial" w:hAnsi="Arial" w:cs="Arial"/>
                <w:b/>
                <w:bCs/>
                <w:sz w:val="20"/>
                <w:szCs w:val="20"/>
                <w:lang w:val="en-US"/>
              </w:rPr>
              <w:t>ctivity:</w:t>
            </w:r>
            <w:r w:rsidRPr="00144AA1">
              <w:rPr>
                <w:rFonts w:ascii="Arial" w:hAnsi="Arial" w:cs="Arial"/>
                <w:sz w:val="20"/>
                <w:szCs w:val="20"/>
                <w:lang w:val="en-US"/>
              </w:rPr>
              <w:t xml:space="preserve"> </w:t>
            </w:r>
            <w:r w:rsidR="002D06E4">
              <w:rPr>
                <w:rFonts w:ascii="Arial" w:hAnsi="Arial" w:cs="Arial"/>
                <w:sz w:val="20"/>
                <w:szCs w:val="20"/>
                <w:lang w:val="en-US"/>
              </w:rPr>
              <w:t>l</w:t>
            </w:r>
            <w:r w:rsidR="00C40E61" w:rsidRPr="00144AA1">
              <w:rPr>
                <w:rFonts w:ascii="Arial" w:hAnsi="Arial" w:cs="Arial"/>
                <w:sz w:val="20"/>
                <w:szCs w:val="20"/>
                <w:lang w:val="en-US"/>
              </w:rPr>
              <w:t>earners</w:t>
            </w:r>
            <w:r w:rsidRPr="00144AA1">
              <w:rPr>
                <w:rFonts w:ascii="Arial" w:hAnsi="Arial" w:cs="Arial"/>
                <w:sz w:val="20"/>
                <w:szCs w:val="20"/>
                <w:lang w:val="en-US"/>
              </w:rPr>
              <w:t xml:space="preserve"> read through the ‘Discussion’ section and initiate a class discussion on the key themes as well as the major strengths and weaknesses of the study itself they identified.</w:t>
            </w:r>
          </w:p>
          <w:p w14:paraId="1D6118AF" w14:textId="77777777" w:rsidR="004A0C96" w:rsidRPr="00144AA1" w:rsidRDefault="004A0C96" w:rsidP="002D06E4">
            <w:pPr>
              <w:spacing w:before="120"/>
              <w:rPr>
                <w:rFonts w:ascii="Arial" w:hAnsi="Arial" w:cs="Arial"/>
                <w:sz w:val="20"/>
                <w:szCs w:val="20"/>
              </w:rPr>
            </w:pPr>
            <w:r w:rsidRPr="00144AA1">
              <w:rPr>
                <w:rFonts w:ascii="Arial" w:hAnsi="Arial" w:cs="Arial"/>
                <w:color w:val="000000"/>
                <w:sz w:val="20"/>
                <w:szCs w:val="20"/>
                <w:shd w:val="clear" w:color="auto" w:fill="FCFCFC"/>
              </w:rPr>
              <w:t>Learners</w:t>
            </w:r>
            <w:r w:rsidRPr="00144AA1">
              <w:rPr>
                <w:rFonts w:ascii="Arial" w:hAnsi="Arial" w:cs="Arial"/>
                <w:sz w:val="20"/>
                <w:szCs w:val="20"/>
              </w:rPr>
              <w:t xml:space="preserve"> evaluate the theories they have covered so far using the following evaluative issues:</w:t>
            </w:r>
          </w:p>
          <w:p w14:paraId="30FCC5DF" w14:textId="4124E900" w:rsidR="004A0C96" w:rsidRPr="00144AA1" w:rsidRDefault="004A0C96" w:rsidP="00D072C3">
            <w:pPr>
              <w:numPr>
                <w:ilvl w:val="0"/>
                <w:numId w:val="60"/>
              </w:numPr>
              <w:spacing w:before="120" w:after="120"/>
              <w:contextualSpacing/>
              <w:rPr>
                <w:rFonts w:ascii="Arial" w:hAnsi="Arial" w:cs="Arial"/>
                <w:sz w:val="20"/>
                <w:szCs w:val="20"/>
              </w:rPr>
            </w:pPr>
            <w:r w:rsidRPr="00144AA1">
              <w:rPr>
                <w:rFonts w:ascii="Arial" w:hAnsi="Arial" w:cs="Arial"/>
                <w:sz w:val="20"/>
                <w:szCs w:val="20"/>
              </w:rPr>
              <w:t>application to everyday life</w:t>
            </w:r>
          </w:p>
          <w:p w14:paraId="6C3FBCBF" w14:textId="410BD8DA" w:rsidR="004A0C96" w:rsidRPr="00144AA1" w:rsidRDefault="004A0C96" w:rsidP="00D072C3">
            <w:pPr>
              <w:numPr>
                <w:ilvl w:val="0"/>
                <w:numId w:val="60"/>
              </w:numPr>
              <w:spacing w:before="120" w:after="120"/>
              <w:contextualSpacing/>
              <w:rPr>
                <w:rFonts w:ascii="Arial" w:hAnsi="Arial" w:cs="Arial"/>
                <w:sz w:val="20"/>
                <w:szCs w:val="20"/>
              </w:rPr>
            </w:pPr>
            <w:r w:rsidRPr="00144AA1">
              <w:rPr>
                <w:rFonts w:ascii="Arial" w:hAnsi="Arial" w:cs="Arial"/>
                <w:sz w:val="20"/>
                <w:szCs w:val="20"/>
              </w:rPr>
              <w:t>individual and situational explanations</w:t>
            </w:r>
          </w:p>
          <w:p w14:paraId="6438E930" w14:textId="43F33E25" w:rsidR="004A0C96" w:rsidRPr="00144AA1" w:rsidRDefault="004A0C96" w:rsidP="00D072C3">
            <w:pPr>
              <w:numPr>
                <w:ilvl w:val="0"/>
                <w:numId w:val="60"/>
              </w:numPr>
              <w:spacing w:before="120" w:after="120"/>
              <w:contextualSpacing/>
              <w:rPr>
                <w:rFonts w:ascii="Arial" w:hAnsi="Arial" w:cs="Arial"/>
                <w:sz w:val="20"/>
                <w:szCs w:val="20"/>
              </w:rPr>
            </w:pPr>
            <w:r w:rsidRPr="00144AA1">
              <w:rPr>
                <w:rFonts w:ascii="Arial" w:hAnsi="Arial" w:cs="Arial"/>
                <w:sz w:val="20"/>
                <w:szCs w:val="20"/>
              </w:rPr>
              <w:t>reductionism versus holism</w:t>
            </w:r>
          </w:p>
          <w:p w14:paraId="7656D5BD" w14:textId="5C499D8B" w:rsidR="004A0C96" w:rsidRPr="00144AA1" w:rsidRDefault="004A0C96" w:rsidP="00D072C3">
            <w:pPr>
              <w:numPr>
                <w:ilvl w:val="0"/>
                <w:numId w:val="60"/>
              </w:numPr>
              <w:spacing w:before="120" w:after="120"/>
              <w:contextualSpacing/>
              <w:rPr>
                <w:rFonts w:ascii="Arial" w:hAnsi="Arial" w:cs="Arial"/>
                <w:sz w:val="20"/>
                <w:szCs w:val="20"/>
              </w:rPr>
            </w:pPr>
            <w:r w:rsidRPr="00144AA1">
              <w:rPr>
                <w:rFonts w:ascii="Arial" w:hAnsi="Arial" w:cs="Arial"/>
                <w:sz w:val="20"/>
                <w:szCs w:val="20"/>
              </w:rPr>
              <w:t>idiographic versus nomothetic</w:t>
            </w:r>
          </w:p>
          <w:p w14:paraId="0989311B" w14:textId="0A6B5879" w:rsidR="004A0C96" w:rsidRPr="00144AA1" w:rsidRDefault="004A0C96" w:rsidP="00D072C3">
            <w:pPr>
              <w:numPr>
                <w:ilvl w:val="0"/>
                <w:numId w:val="60"/>
              </w:numPr>
              <w:spacing w:before="120" w:after="120"/>
              <w:contextualSpacing/>
              <w:rPr>
                <w:rFonts w:ascii="Arial" w:hAnsi="Arial" w:cs="Arial"/>
                <w:sz w:val="20"/>
                <w:szCs w:val="20"/>
              </w:rPr>
            </w:pPr>
            <w:r w:rsidRPr="00144AA1">
              <w:rPr>
                <w:rFonts w:ascii="Arial" w:hAnsi="Arial" w:cs="Arial"/>
                <w:sz w:val="20"/>
                <w:szCs w:val="20"/>
              </w:rPr>
              <w:t>generalisations from findings.</w:t>
            </w:r>
          </w:p>
        </w:tc>
      </w:tr>
      <w:tr w:rsidR="004A0C96" w:rsidRPr="004A0C96" w14:paraId="1FCEA2F3"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4781FB17" w14:textId="4873B898" w:rsidR="004A0C96" w:rsidRPr="004D75B9" w:rsidRDefault="00862C60" w:rsidP="00B87D8D">
            <w:pPr>
              <w:spacing w:after="120"/>
              <w:rPr>
                <w:rFonts w:ascii="Arial" w:hAnsi="Arial" w:cs="Arial"/>
                <w:sz w:val="20"/>
                <w:szCs w:val="20"/>
              </w:rPr>
            </w:pPr>
            <w:r>
              <w:rPr>
                <w:rFonts w:ascii="Arial" w:hAnsi="Arial" w:cs="Arial"/>
                <w:sz w:val="20"/>
                <w:szCs w:val="20"/>
              </w:rPr>
              <w:lastRenderedPageBreak/>
              <w:t xml:space="preserve">4.2 </w:t>
            </w:r>
            <w:r w:rsidR="004A0C96" w:rsidRPr="004D75B9">
              <w:rPr>
                <w:rFonts w:ascii="Arial" w:hAnsi="Arial" w:cs="Arial"/>
                <w:sz w:val="20"/>
                <w:szCs w:val="20"/>
              </w:rPr>
              <w:t>Leadership and management</w:t>
            </w:r>
          </w:p>
          <w:p w14:paraId="608A7ABE" w14:textId="77777777" w:rsidR="004A0C96" w:rsidRPr="004A0C96" w:rsidRDefault="004A0C96" w:rsidP="00B87D8D">
            <w:pPr>
              <w:spacing w:before="120" w:after="120"/>
              <w:rPr>
                <w:rFonts w:ascii="Arial" w:hAnsi="Arial" w:cs="Arial"/>
                <w:sz w:val="20"/>
                <w:szCs w:val="20"/>
              </w:rPr>
            </w:pPr>
            <w:r w:rsidRPr="004A0C96">
              <w:rPr>
                <w:rFonts w:ascii="Arial" w:hAnsi="Arial" w:cs="Arial"/>
                <w:sz w:val="20"/>
                <w:szCs w:val="20"/>
                <w:lang w:val="en-US"/>
              </w:rPr>
              <w:t>4.2.3 Leaders and followers</w:t>
            </w:r>
            <w:r w:rsidRPr="004A0C96">
              <w:rPr>
                <w:rFonts w:ascii="Arial" w:hAnsi="Arial" w:cs="Arial"/>
                <w:sz w:val="20"/>
                <w:szCs w:val="20"/>
                <w:shd w:val="clear" w:color="auto" w:fill="F9E5E5"/>
              </w:rPr>
              <w:t xml:space="preserve"> </w:t>
            </w:r>
          </w:p>
          <w:p w14:paraId="1FC075D4" w14:textId="77777777" w:rsidR="004D75B9" w:rsidRPr="004A0C96" w:rsidRDefault="004D75B9"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2E2AB5CA" w14:textId="1F4F051D" w:rsidR="004A0C96" w:rsidRPr="004A0C96" w:rsidRDefault="004D75B9" w:rsidP="00B87D8D">
            <w:pPr>
              <w:spacing w:before="120" w:after="120"/>
              <w:rPr>
                <w:rFonts w:ascii="Arial" w:hAnsi="Arial" w:cs="Arial"/>
                <w:sz w:val="20"/>
                <w:szCs w:val="20"/>
                <w:lang w:val="en-US"/>
              </w:rPr>
            </w:pPr>
            <w:r w:rsidRPr="004A0C96">
              <w:rPr>
                <w:rFonts w:ascii="Arial" w:hAnsi="Arial" w:cs="Arial"/>
                <w:b/>
                <w:color w:val="E21951"/>
                <w:sz w:val="20"/>
                <w:szCs w:val="20"/>
              </w:rPr>
              <w:lastRenderedPageBreak/>
              <w:t>KC5</w:t>
            </w:r>
          </w:p>
        </w:tc>
        <w:tc>
          <w:tcPr>
            <w:tcW w:w="2268" w:type="dxa"/>
            <w:tcBorders>
              <w:top w:val="single" w:sz="4" w:space="0" w:color="E21951"/>
              <w:left w:val="single" w:sz="4" w:space="0" w:color="E21951"/>
              <w:bottom w:val="single" w:sz="4" w:space="0" w:color="E21951"/>
              <w:right w:val="single" w:sz="4" w:space="0" w:color="E21951"/>
            </w:tcBorders>
          </w:tcPr>
          <w:p w14:paraId="378CD25C" w14:textId="12CFC7CA" w:rsidR="004A0C96" w:rsidRPr="004A0C96" w:rsidRDefault="004A0C96" w:rsidP="004A0C96">
            <w:pPr>
              <w:rPr>
                <w:rFonts w:ascii="Arial" w:hAnsi="Arial" w:cs="Arial"/>
                <w:sz w:val="20"/>
                <w:szCs w:val="20"/>
              </w:rPr>
            </w:pPr>
            <w:r w:rsidRPr="004A0C96">
              <w:rPr>
                <w:rFonts w:ascii="Arial" w:hAnsi="Arial" w:cs="Arial"/>
                <w:sz w:val="20"/>
                <w:szCs w:val="20"/>
              </w:rPr>
              <w:lastRenderedPageBreak/>
              <w:t>Learners can describe, explain, analyse, apply and evaluate various models on how leaders and followers interact with each other, including the</w:t>
            </w:r>
            <w:r w:rsidR="00E83C19">
              <w:rPr>
                <w:rFonts w:ascii="Arial" w:hAnsi="Arial" w:cs="Arial"/>
                <w:sz w:val="20"/>
                <w:szCs w:val="20"/>
              </w:rPr>
              <w:t>:</w:t>
            </w:r>
          </w:p>
          <w:p w14:paraId="306EF44E" w14:textId="69C5AA12" w:rsidR="004A0C96" w:rsidRPr="004A0C96" w:rsidRDefault="004A0C96" w:rsidP="00CC180A">
            <w:pPr>
              <w:numPr>
                <w:ilvl w:val="0"/>
                <w:numId w:val="67"/>
              </w:numPr>
              <w:ind w:left="284" w:hanging="284"/>
              <w:rPr>
                <w:rFonts w:ascii="Arial" w:hAnsi="Arial" w:cs="Arial"/>
                <w:sz w:val="20"/>
                <w:szCs w:val="20"/>
              </w:rPr>
            </w:pPr>
            <w:r w:rsidRPr="004A0C96">
              <w:rPr>
                <w:rFonts w:ascii="Arial" w:hAnsi="Arial" w:cs="Arial"/>
                <w:sz w:val="20"/>
                <w:szCs w:val="20"/>
              </w:rPr>
              <w:lastRenderedPageBreak/>
              <w:t>Measuring leadership using the Leadership Practices Inventory</w:t>
            </w:r>
          </w:p>
          <w:p w14:paraId="13EF2F34" w14:textId="2E721613" w:rsidR="004A0C96" w:rsidRPr="004A0C96" w:rsidRDefault="004A0C96" w:rsidP="00CC180A">
            <w:pPr>
              <w:numPr>
                <w:ilvl w:val="0"/>
                <w:numId w:val="67"/>
              </w:numPr>
              <w:ind w:left="284" w:hanging="284"/>
              <w:rPr>
                <w:rFonts w:ascii="Arial" w:hAnsi="Arial" w:cs="Arial"/>
                <w:sz w:val="20"/>
                <w:szCs w:val="20"/>
              </w:rPr>
            </w:pPr>
            <w:r w:rsidRPr="004A0C96">
              <w:rPr>
                <w:rFonts w:ascii="Arial" w:hAnsi="Arial" w:cs="Arial"/>
                <w:sz w:val="20"/>
                <w:szCs w:val="20"/>
              </w:rPr>
              <w:t>Followship (Kelley, 1988)</w:t>
            </w:r>
            <w:r w:rsidR="00E83C19">
              <w:rPr>
                <w:rFonts w:ascii="Arial" w:hAnsi="Arial" w:cs="Arial"/>
                <w:sz w:val="20"/>
                <w:szCs w:val="20"/>
              </w:rPr>
              <w:t>.</w:t>
            </w:r>
          </w:p>
        </w:tc>
        <w:tc>
          <w:tcPr>
            <w:tcW w:w="9633" w:type="dxa"/>
            <w:tcBorders>
              <w:top w:val="single" w:sz="4" w:space="0" w:color="E21951"/>
              <w:left w:val="single" w:sz="4" w:space="0" w:color="E21951"/>
              <w:bottom w:val="single" w:sz="4" w:space="0" w:color="E21951"/>
              <w:right w:val="single" w:sz="4" w:space="0" w:color="E21951"/>
            </w:tcBorders>
          </w:tcPr>
          <w:p w14:paraId="59F2A8F8" w14:textId="28E04281" w:rsidR="004A0C96" w:rsidRDefault="004D75B9" w:rsidP="002F7101">
            <w:pPr>
              <w:spacing w:after="120"/>
              <w:rPr>
                <w:rFonts w:ascii="Arial" w:hAnsi="Arial" w:cs="Arial"/>
                <w:b/>
                <w:sz w:val="20"/>
                <w:szCs w:val="20"/>
                <w:lang w:val="en-US"/>
              </w:rPr>
            </w:pPr>
            <w:r>
              <w:rPr>
                <w:rFonts w:ascii="Arial" w:hAnsi="Arial" w:cs="Arial"/>
                <w:sz w:val="20"/>
                <w:szCs w:val="20"/>
                <w:lang w:val="en-US"/>
              </w:rPr>
              <w:lastRenderedPageBreak/>
              <w:t>L</w:t>
            </w:r>
            <w:r w:rsidR="004A0C96" w:rsidRPr="00144AA1">
              <w:rPr>
                <w:rFonts w:ascii="Arial" w:hAnsi="Arial" w:cs="Arial"/>
                <w:sz w:val="20"/>
                <w:szCs w:val="20"/>
                <w:lang w:val="en-US"/>
              </w:rPr>
              <w:t>earners review their ideas on the relationship between leaders and followers from their previous class</w:t>
            </w:r>
            <w:r w:rsidR="00D73984">
              <w:rPr>
                <w:rFonts w:ascii="Arial" w:hAnsi="Arial" w:cs="Arial"/>
                <w:sz w:val="20"/>
                <w:szCs w:val="20"/>
                <w:lang w:val="en-US"/>
              </w:rPr>
              <w:t>es</w:t>
            </w:r>
            <w:r w:rsidR="004A0C96" w:rsidRPr="00144AA1">
              <w:rPr>
                <w:rFonts w:ascii="Arial" w:hAnsi="Arial" w:cs="Arial"/>
                <w:sz w:val="20"/>
                <w:szCs w:val="20"/>
                <w:lang w:val="en-US"/>
              </w:rPr>
              <w:t xml:space="preserve"> and discuss. </w:t>
            </w:r>
            <w:r w:rsidRPr="004D75B9">
              <w:rPr>
                <w:rFonts w:ascii="Arial" w:hAnsi="Arial" w:cs="Arial"/>
                <w:b/>
                <w:bCs/>
                <w:sz w:val="20"/>
                <w:szCs w:val="20"/>
                <w:lang w:val="en-US"/>
              </w:rPr>
              <w:t>(</w:t>
            </w:r>
            <w:r w:rsidR="00D73984">
              <w:rPr>
                <w:rFonts w:ascii="Arial" w:hAnsi="Arial" w:cs="Arial"/>
                <w:b/>
                <w:bCs/>
                <w:sz w:val="20"/>
                <w:szCs w:val="20"/>
                <w:lang w:val="en-US"/>
              </w:rPr>
              <w:t>F</w:t>
            </w:r>
            <w:r w:rsidRPr="004D75B9">
              <w:rPr>
                <w:rFonts w:ascii="Arial" w:hAnsi="Arial" w:cs="Arial"/>
                <w:b/>
                <w:bCs/>
                <w:sz w:val="20"/>
                <w:szCs w:val="20"/>
                <w:lang w:val="en-US"/>
              </w:rPr>
              <w:t>)</w:t>
            </w:r>
          </w:p>
          <w:p w14:paraId="4D490C15" w14:textId="127BE5FC" w:rsidR="004A0C96" w:rsidRPr="00144AA1" w:rsidRDefault="004A0C96" w:rsidP="009D6238">
            <w:pPr>
              <w:spacing w:before="120" w:after="120"/>
              <w:rPr>
                <w:rFonts w:ascii="Arial" w:hAnsi="Arial" w:cs="Arial"/>
                <w:sz w:val="20"/>
                <w:szCs w:val="20"/>
                <w:lang w:val="en-US"/>
              </w:rPr>
            </w:pPr>
            <w:r w:rsidRPr="00144AA1">
              <w:rPr>
                <w:rFonts w:ascii="Arial" w:hAnsi="Arial" w:cs="Arial"/>
                <w:b/>
                <w:bCs/>
                <w:sz w:val="20"/>
                <w:szCs w:val="20"/>
                <w:lang w:val="en-US"/>
              </w:rPr>
              <w:t xml:space="preserve">Extension </w:t>
            </w:r>
            <w:r w:rsidR="00C40E61" w:rsidRPr="00144AA1">
              <w:rPr>
                <w:rFonts w:ascii="Arial" w:hAnsi="Arial" w:cs="Arial"/>
                <w:b/>
                <w:bCs/>
                <w:sz w:val="20"/>
                <w:szCs w:val="20"/>
                <w:lang w:val="en-US"/>
              </w:rPr>
              <w:t>a</w:t>
            </w:r>
            <w:r w:rsidRPr="00144AA1">
              <w:rPr>
                <w:rFonts w:ascii="Arial" w:hAnsi="Arial" w:cs="Arial"/>
                <w:b/>
                <w:bCs/>
                <w:sz w:val="20"/>
                <w:szCs w:val="20"/>
                <w:lang w:val="en-US"/>
              </w:rPr>
              <w:t>ctivity:</w:t>
            </w:r>
            <w:r w:rsidRPr="00144AA1">
              <w:rPr>
                <w:rFonts w:ascii="Arial" w:hAnsi="Arial" w:cs="Arial"/>
                <w:sz w:val="20"/>
                <w:szCs w:val="20"/>
                <w:lang w:val="en-US"/>
              </w:rPr>
              <w:t xml:space="preserve"> </w:t>
            </w:r>
            <w:r w:rsidR="002F7101">
              <w:rPr>
                <w:rFonts w:ascii="Arial" w:hAnsi="Arial" w:cs="Arial"/>
                <w:sz w:val="20"/>
                <w:szCs w:val="20"/>
                <w:lang w:val="en-US"/>
              </w:rPr>
              <w:t>l</w:t>
            </w:r>
            <w:r w:rsidRPr="00144AA1">
              <w:rPr>
                <w:rFonts w:ascii="Arial" w:hAnsi="Arial" w:cs="Arial"/>
                <w:sz w:val="20"/>
                <w:szCs w:val="20"/>
                <w:lang w:val="en-US"/>
              </w:rPr>
              <w:t xml:space="preserve">earners </w:t>
            </w:r>
            <w:r w:rsidR="004D75B9">
              <w:rPr>
                <w:rFonts w:ascii="Arial" w:hAnsi="Arial" w:cs="Arial"/>
                <w:sz w:val="20"/>
                <w:szCs w:val="20"/>
                <w:lang w:val="en-US"/>
              </w:rPr>
              <w:t xml:space="preserve">think about </w:t>
            </w:r>
            <w:r w:rsidRPr="00144AA1">
              <w:rPr>
                <w:rFonts w:ascii="Arial" w:hAnsi="Arial" w:cs="Arial"/>
                <w:sz w:val="20"/>
                <w:szCs w:val="20"/>
                <w:lang w:val="en-US"/>
              </w:rPr>
              <w:t>how researcher</w:t>
            </w:r>
            <w:r w:rsidR="00975215" w:rsidRPr="00144AA1">
              <w:rPr>
                <w:rFonts w:ascii="Arial" w:hAnsi="Arial" w:cs="Arial"/>
                <w:sz w:val="20"/>
                <w:szCs w:val="20"/>
                <w:lang w:val="en-US"/>
              </w:rPr>
              <w:t>s</w:t>
            </w:r>
            <w:r w:rsidRPr="00144AA1">
              <w:rPr>
                <w:rFonts w:ascii="Arial" w:hAnsi="Arial" w:cs="Arial"/>
                <w:sz w:val="20"/>
                <w:szCs w:val="20"/>
                <w:lang w:val="en-US"/>
              </w:rPr>
              <w:t xml:space="preserve"> might investigate this aspect of leadership and share ideas. Ask them to create items for a questionnaire on the same and create both open and closed questions as well as some rating scales and revise the strengths and weaknesses of using each type of question.</w:t>
            </w:r>
          </w:p>
          <w:p w14:paraId="0661613E" w14:textId="37F67D42" w:rsidR="004A0C96" w:rsidRPr="00144AA1" w:rsidRDefault="004A0C96" w:rsidP="009D6238">
            <w:pPr>
              <w:spacing w:before="120" w:after="120"/>
              <w:rPr>
                <w:rFonts w:ascii="Arial" w:hAnsi="Arial" w:cs="Arial"/>
                <w:sz w:val="20"/>
                <w:szCs w:val="20"/>
              </w:rPr>
            </w:pPr>
            <w:r w:rsidRPr="00144AA1">
              <w:rPr>
                <w:rFonts w:ascii="Arial" w:hAnsi="Arial" w:cs="Arial"/>
                <w:sz w:val="20"/>
                <w:szCs w:val="20"/>
              </w:rPr>
              <w:lastRenderedPageBreak/>
              <w:t xml:space="preserve">Share a </w:t>
            </w:r>
            <w:r w:rsidRPr="00144AA1">
              <w:rPr>
                <w:rFonts w:ascii="Arial" w:hAnsi="Arial" w:cs="Arial"/>
                <w:sz w:val="20"/>
                <w:szCs w:val="20"/>
                <w:lang w:val="en-US"/>
              </w:rPr>
              <w:t>‘Sample Group Report’ available at</w:t>
            </w:r>
            <w:r w:rsidR="00430B32">
              <w:rPr>
                <w:rFonts w:ascii="Arial" w:hAnsi="Arial" w:cs="Arial"/>
                <w:sz w:val="20"/>
                <w:szCs w:val="20"/>
                <w:lang w:val="en-US"/>
              </w:rPr>
              <w:t>:</w:t>
            </w:r>
            <w:r w:rsidRPr="00144AA1">
              <w:rPr>
                <w:rFonts w:ascii="Arial" w:hAnsi="Arial" w:cs="Arial"/>
                <w:sz w:val="20"/>
                <w:szCs w:val="20"/>
                <w:lang w:val="en-US"/>
              </w:rPr>
              <w:t xml:space="preserve"> </w:t>
            </w:r>
            <w:hyperlink r:id="rId515" w:history="1">
              <w:r w:rsidRPr="000378D2">
                <w:rPr>
                  <w:rFonts w:ascii="Arial" w:hAnsi="Arial" w:cs="Arial"/>
                  <w:color w:val="4B4B4B"/>
                  <w:sz w:val="20"/>
                  <w:szCs w:val="20"/>
                  <w:u w:val="single"/>
                  <w:lang w:val="en-US"/>
                </w:rPr>
                <w:t>https://drive.google.com/file/d/1xoMBaZ409yZdKFqmvFEtD5xiRi1LFQ8o/view</w:t>
              </w:r>
            </w:hyperlink>
            <w:r w:rsidRPr="00144AA1">
              <w:rPr>
                <w:rFonts w:ascii="Arial" w:hAnsi="Arial" w:cs="Arial"/>
                <w:sz w:val="20"/>
                <w:szCs w:val="20"/>
                <w:lang w:val="en-US"/>
              </w:rPr>
              <w:t xml:space="preserve"> </w:t>
            </w:r>
            <w:r w:rsidRPr="00144AA1">
              <w:rPr>
                <w:rFonts w:ascii="Arial" w:hAnsi="Arial" w:cs="Arial"/>
                <w:sz w:val="20"/>
                <w:szCs w:val="20"/>
              </w:rPr>
              <w:t>based on the Leadership Practices Inventory (LPI)</w:t>
            </w:r>
            <w:r w:rsidR="00975215" w:rsidRPr="00144AA1">
              <w:rPr>
                <w:rFonts w:ascii="Arial" w:hAnsi="Arial" w:cs="Arial"/>
                <w:sz w:val="20"/>
                <w:szCs w:val="20"/>
              </w:rPr>
              <w:t>. 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w:t>
            </w:r>
            <w:r w:rsidR="00D73984">
              <w:rPr>
                <w:rFonts w:ascii="Arial" w:hAnsi="Arial" w:cs="Arial"/>
                <w:sz w:val="20"/>
                <w:szCs w:val="20"/>
                <w:lang w:val="en-US"/>
              </w:rPr>
              <w:t xml:space="preserve">record the five practices of exemplary leadership and </w:t>
            </w:r>
            <w:r w:rsidRPr="00144AA1">
              <w:rPr>
                <w:rFonts w:ascii="Arial" w:hAnsi="Arial" w:cs="Arial"/>
                <w:sz w:val="20"/>
                <w:szCs w:val="20"/>
              </w:rPr>
              <w:t>and solicit comments including any strengths and/or weaknesses they have identified.</w:t>
            </w:r>
          </w:p>
          <w:p w14:paraId="7A82CFAC" w14:textId="77777777" w:rsidR="004A0C96" w:rsidRPr="00144AA1" w:rsidRDefault="004A0C96" w:rsidP="000378D2">
            <w:pPr>
              <w:spacing w:before="120"/>
              <w:rPr>
                <w:rFonts w:ascii="Arial" w:hAnsi="Arial" w:cs="Arial"/>
                <w:sz w:val="20"/>
                <w:szCs w:val="20"/>
              </w:rPr>
            </w:pPr>
            <w:r w:rsidRPr="00144AA1">
              <w:rPr>
                <w:rFonts w:ascii="Arial" w:hAnsi="Arial" w:cs="Arial"/>
                <w:sz w:val="20"/>
                <w:szCs w:val="20"/>
              </w:rPr>
              <w:t>Generate a discussion on:</w:t>
            </w:r>
          </w:p>
          <w:p w14:paraId="0765E490" w14:textId="039459AA" w:rsidR="004A0C96" w:rsidRPr="00144AA1" w:rsidRDefault="004A0C96" w:rsidP="00B87D8D">
            <w:pPr>
              <w:numPr>
                <w:ilvl w:val="0"/>
                <w:numId w:val="64"/>
              </w:numPr>
              <w:spacing w:after="120"/>
              <w:ind w:left="682" w:hanging="319"/>
              <w:contextualSpacing/>
              <w:rPr>
                <w:rFonts w:ascii="Arial" w:hAnsi="Arial" w:cs="Arial"/>
                <w:sz w:val="20"/>
                <w:szCs w:val="20"/>
              </w:rPr>
            </w:pPr>
            <w:r w:rsidRPr="00144AA1">
              <w:rPr>
                <w:rFonts w:ascii="Arial" w:hAnsi="Arial" w:cs="Arial"/>
                <w:sz w:val="20"/>
                <w:szCs w:val="20"/>
              </w:rPr>
              <w:t>the strengths and weaknesses of self</w:t>
            </w:r>
            <w:r w:rsidR="00975215" w:rsidRPr="00144AA1">
              <w:rPr>
                <w:rFonts w:ascii="Arial" w:hAnsi="Arial" w:cs="Arial"/>
                <w:sz w:val="20"/>
                <w:szCs w:val="20"/>
              </w:rPr>
              <w:t>-</w:t>
            </w:r>
            <w:r w:rsidRPr="00144AA1">
              <w:rPr>
                <w:rFonts w:ascii="Arial" w:hAnsi="Arial" w:cs="Arial"/>
                <w:sz w:val="20"/>
                <w:szCs w:val="20"/>
              </w:rPr>
              <w:t>reports using the LPI as an example,</w:t>
            </w:r>
          </w:p>
          <w:p w14:paraId="6AFE0B27" w14:textId="6D407C9D" w:rsidR="004A0C96" w:rsidRPr="00144AA1" w:rsidRDefault="004A0C96" w:rsidP="00B87D8D">
            <w:pPr>
              <w:numPr>
                <w:ilvl w:val="0"/>
                <w:numId w:val="64"/>
              </w:numPr>
              <w:spacing w:after="120"/>
              <w:ind w:left="682" w:hanging="319"/>
              <w:contextualSpacing/>
              <w:rPr>
                <w:rFonts w:ascii="Arial" w:hAnsi="Arial" w:cs="Arial"/>
                <w:sz w:val="20"/>
                <w:szCs w:val="20"/>
              </w:rPr>
            </w:pPr>
            <w:r w:rsidRPr="00144AA1">
              <w:rPr>
                <w:rFonts w:ascii="Arial" w:hAnsi="Arial" w:cs="Arial"/>
                <w:sz w:val="20"/>
                <w:szCs w:val="20"/>
              </w:rPr>
              <w:t>the strengths and weaknesses of 360°</w:t>
            </w:r>
            <w:r w:rsidRPr="00144AA1">
              <w:rPr>
                <w:rFonts w:ascii="Arial" w:hAnsi="Arial" w:cs="Arial"/>
                <w:sz w:val="20"/>
                <w:szCs w:val="20"/>
                <w:vertAlign w:val="superscript"/>
              </w:rPr>
              <w:t xml:space="preserve"> </w:t>
            </w:r>
            <w:r w:rsidRPr="00144AA1">
              <w:rPr>
                <w:rFonts w:ascii="Arial" w:hAnsi="Arial" w:cs="Arial"/>
                <w:sz w:val="20"/>
                <w:szCs w:val="20"/>
              </w:rPr>
              <w:t>feedback and any potential biases that could be present,</w:t>
            </w:r>
          </w:p>
          <w:p w14:paraId="2EFEC2C4" w14:textId="5DF9732B" w:rsidR="004A0C96" w:rsidRPr="00144AA1" w:rsidRDefault="004A0C96" w:rsidP="00B87D8D">
            <w:pPr>
              <w:numPr>
                <w:ilvl w:val="0"/>
                <w:numId w:val="64"/>
              </w:numPr>
              <w:ind w:left="682" w:hanging="319"/>
              <w:contextualSpacing/>
              <w:rPr>
                <w:rFonts w:ascii="Arial" w:hAnsi="Arial" w:cs="Arial"/>
                <w:sz w:val="20"/>
                <w:szCs w:val="20"/>
              </w:rPr>
            </w:pPr>
            <w:r w:rsidRPr="00144AA1">
              <w:rPr>
                <w:rFonts w:ascii="Arial" w:hAnsi="Arial" w:cs="Arial"/>
                <w:sz w:val="20"/>
                <w:szCs w:val="20"/>
              </w:rPr>
              <w:t>the assumptions/theories on which the LPI is based</w:t>
            </w:r>
          </w:p>
          <w:p w14:paraId="7E82ACBF" w14:textId="7790AAF4" w:rsidR="004A0C96" w:rsidRPr="00144AA1" w:rsidRDefault="00430B32" w:rsidP="009D6238">
            <w:pPr>
              <w:spacing w:before="120" w:after="120"/>
              <w:rPr>
                <w:rFonts w:ascii="Arial" w:hAnsi="Arial" w:cs="Arial"/>
                <w:sz w:val="20"/>
                <w:szCs w:val="20"/>
              </w:rPr>
            </w:pPr>
            <w:r>
              <w:rPr>
                <w:rFonts w:ascii="Arial" w:hAnsi="Arial" w:cs="Arial"/>
                <w:sz w:val="20"/>
                <w:szCs w:val="20"/>
              </w:rPr>
              <w:t xml:space="preserve">Learners </w:t>
            </w:r>
            <w:r w:rsidR="004A0C96" w:rsidRPr="00144AA1">
              <w:rPr>
                <w:rFonts w:ascii="Arial" w:hAnsi="Arial" w:cs="Arial"/>
                <w:sz w:val="20"/>
                <w:szCs w:val="20"/>
              </w:rPr>
              <w:t>evaluate each aspect</w:t>
            </w:r>
            <w:r w:rsidR="004A0C96" w:rsidRPr="00144AA1">
              <w:rPr>
                <w:rFonts w:ascii="Arial" w:hAnsi="Arial" w:cs="Arial"/>
                <w:sz w:val="20"/>
                <w:szCs w:val="20"/>
                <w:lang w:val="en-US"/>
              </w:rPr>
              <w:t xml:space="preserve"> in turn</w:t>
            </w:r>
            <w:r w:rsidR="004A0C96" w:rsidRPr="00144AA1">
              <w:rPr>
                <w:rFonts w:ascii="Arial" w:hAnsi="Arial" w:cs="Arial"/>
                <w:sz w:val="20"/>
                <w:szCs w:val="20"/>
              </w:rPr>
              <w:t>.</w:t>
            </w:r>
          </w:p>
          <w:p w14:paraId="45BC80D8" w14:textId="03FB3B8B" w:rsidR="004A0C96" w:rsidRPr="00144AA1" w:rsidRDefault="004D75B9" w:rsidP="009D6238">
            <w:pPr>
              <w:spacing w:before="120" w:after="120"/>
              <w:rPr>
                <w:rFonts w:ascii="Arial" w:hAnsi="Arial" w:cs="Arial"/>
                <w:sz w:val="20"/>
                <w:szCs w:val="20"/>
              </w:rPr>
            </w:pPr>
            <w:r w:rsidRPr="00756283">
              <w:rPr>
                <w:rFonts w:ascii="Arial" w:hAnsi="Arial" w:cs="Arial"/>
                <w:sz w:val="20"/>
                <w:szCs w:val="20"/>
                <w:lang w:val="en-US"/>
              </w:rPr>
              <w:t>L</w:t>
            </w:r>
            <w:r w:rsidR="004A0C96" w:rsidRPr="00756283">
              <w:rPr>
                <w:rFonts w:ascii="Arial" w:hAnsi="Arial" w:cs="Arial"/>
                <w:sz w:val="20"/>
                <w:szCs w:val="20"/>
                <w:lang w:val="en-US"/>
              </w:rPr>
              <w:t>earners consider the characteristics of a ‘good follower</w:t>
            </w:r>
            <w:r w:rsidR="006C268A">
              <w:rPr>
                <w:rFonts w:ascii="Arial" w:hAnsi="Arial" w:cs="Arial"/>
                <w:sz w:val="20"/>
                <w:szCs w:val="20"/>
                <w:lang w:val="en-US"/>
              </w:rPr>
              <w:t>’</w:t>
            </w:r>
            <w:r w:rsidR="004A0C96" w:rsidRPr="00756283">
              <w:rPr>
                <w:rFonts w:ascii="Arial" w:hAnsi="Arial" w:cs="Arial"/>
                <w:sz w:val="20"/>
                <w:szCs w:val="20"/>
                <w:lang w:val="en-US"/>
              </w:rPr>
              <w:t xml:space="preserve"> and then </w:t>
            </w:r>
            <w:r w:rsidR="004A0C96" w:rsidRPr="00756283">
              <w:rPr>
                <w:rFonts w:ascii="Arial" w:hAnsi="Arial" w:cs="Arial"/>
                <w:sz w:val="20"/>
                <w:szCs w:val="20"/>
              </w:rPr>
              <w:t>work through</w:t>
            </w:r>
            <w:r w:rsidR="00975215" w:rsidRPr="00756283">
              <w:rPr>
                <w:rFonts w:ascii="Arial" w:hAnsi="Arial" w:cs="Arial"/>
                <w:sz w:val="20"/>
                <w:szCs w:val="20"/>
              </w:rPr>
              <w:t xml:space="preserve"> </w:t>
            </w:r>
            <w:r w:rsidR="004A0C96" w:rsidRPr="00756283">
              <w:rPr>
                <w:rFonts w:ascii="Arial" w:hAnsi="Arial" w:cs="Arial"/>
                <w:sz w:val="20"/>
                <w:szCs w:val="20"/>
                <w:lang w:val="en-US"/>
              </w:rPr>
              <w:t>Kelley’s research (1988) at</w:t>
            </w:r>
            <w:r w:rsidR="00430B32">
              <w:rPr>
                <w:rFonts w:ascii="Arial" w:hAnsi="Arial" w:cs="Arial"/>
                <w:sz w:val="20"/>
                <w:szCs w:val="20"/>
                <w:lang w:val="en-US"/>
              </w:rPr>
              <w:t>:</w:t>
            </w:r>
            <w:r w:rsidR="004A0C96" w:rsidRPr="00756283">
              <w:rPr>
                <w:rFonts w:ascii="Arial" w:hAnsi="Arial" w:cs="Arial"/>
                <w:sz w:val="20"/>
                <w:szCs w:val="20"/>
                <w:lang w:val="en-US"/>
              </w:rPr>
              <w:t xml:space="preserve"> </w:t>
            </w:r>
            <w:hyperlink r:id="rId516" w:history="1">
              <w:r w:rsidR="004A0C96" w:rsidRPr="000378D2">
                <w:rPr>
                  <w:rFonts w:ascii="Arial" w:hAnsi="Arial" w:cs="Arial"/>
                  <w:color w:val="4B4B4B"/>
                  <w:sz w:val="20"/>
                  <w:szCs w:val="20"/>
                  <w:u w:val="single"/>
                  <w:lang w:val="en-US"/>
                </w:rPr>
                <w:t>https://hbr.org/1988/11/in-praise-of-followers</w:t>
              </w:r>
            </w:hyperlink>
            <w:r w:rsidR="004A0C96" w:rsidRPr="00756283">
              <w:rPr>
                <w:rFonts w:ascii="Arial" w:hAnsi="Arial" w:cs="Arial"/>
                <w:sz w:val="20"/>
                <w:szCs w:val="20"/>
              </w:rPr>
              <w:t xml:space="preserve"> on effective followers</w:t>
            </w:r>
            <w:r w:rsidR="004A0C96" w:rsidRPr="00756283">
              <w:rPr>
                <w:rFonts w:ascii="Arial" w:hAnsi="Arial" w:cs="Arial"/>
                <w:sz w:val="20"/>
                <w:szCs w:val="20"/>
                <w:lang w:val="en-US"/>
              </w:rPr>
              <w:t xml:space="preserve"> </w:t>
            </w:r>
            <w:r w:rsidR="004A0C96" w:rsidRPr="00756283">
              <w:rPr>
                <w:rFonts w:ascii="Arial" w:hAnsi="Arial" w:cs="Arial"/>
                <w:sz w:val="20"/>
                <w:szCs w:val="20"/>
              </w:rPr>
              <w:t>and</w:t>
            </w:r>
            <w:r w:rsidR="00756283" w:rsidRPr="00756283">
              <w:rPr>
                <w:rFonts w:ascii="Arial" w:hAnsi="Arial" w:cs="Arial"/>
                <w:sz w:val="20"/>
                <w:szCs w:val="20"/>
                <w:lang w:val="en-US"/>
              </w:rPr>
              <w:t xml:space="preserve">, as they go through the paper, identify a </w:t>
            </w:r>
            <w:r w:rsidR="00756283" w:rsidRPr="00756283">
              <w:rPr>
                <w:rFonts w:ascii="Arial" w:hAnsi="Arial" w:cs="Arial"/>
                <w:sz w:val="20"/>
                <w:szCs w:val="20"/>
              </w:rPr>
              <w:t xml:space="preserve">definition of followership, </w:t>
            </w:r>
            <w:r w:rsidR="00756283" w:rsidRPr="00756283">
              <w:rPr>
                <w:rFonts w:ascii="Arial" w:hAnsi="Arial" w:cs="Arial"/>
                <w:sz w:val="20"/>
                <w:szCs w:val="20"/>
                <w:lang w:val="en-US"/>
              </w:rPr>
              <w:t xml:space="preserve">the </w:t>
            </w:r>
            <w:r w:rsidR="00756283" w:rsidRPr="00756283">
              <w:rPr>
                <w:rFonts w:ascii="Arial" w:hAnsi="Arial" w:cs="Arial"/>
                <w:sz w:val="20"/>
                <w:szCs w:val="20"/>
              </w:rPr>
              <w:t xml:space="preserve">two dimensions </w:t>
            </w:r>
            <w:r w:rsidR="00756283" w:rsidRPr="00756283">
              <w:rPr>
                <w:rFonts w:ascii="Arial" w:hAnsi="Arial" w:cs="Arial"/>
                <w:sz w:val="20"/>
                <w:szCs w:val="20"/>
                <w:lang w:val="en-US"/>
              </w:rPr>
              <w:t xml:space="preserve">of followship </w:t>
            </w:r>
            <w:r w:rsidR="00756283" w:rsidRPr="00756283">
              <w:rPr>
                <w:rFonts w:ascii="Arial" w:hAnsi="Arial" w:cs="Arial"/>
                <w:sz w:val="20"/>
                <w:szCs w:val="20"/>
              </w:rPr>
              <w:t xml:space="preserve">and </w:t>
            </w:r>
            <w:r w:rsidR="00756283" w:rsidRPr="00756283">
              <w:rPr>
                <w:rFonts w:ascii="Arial" w:hAnsi="Arial" w:cs="Arial"/>
                <w:sz w:val="20"/>
                <w:szCs w:val="20"/>
                <w:lang w:val="en-US"/>
              </w:rPr>
              <w:t xml:space="preserve">make notes on the </w:t>
            </w:r>
            <w:r w:rsidR="00756283" w:rsidRPr="00756283">
              <w:rPr>
                <w:rFonts w:ascii="Arial" w:hAnsi="Arial" w:cs="Arial"/>
                <w:sz w:val="20"/>
                <w:szCs w:val="20"/>
              </w:rPr>
              <w:t>five followership styles.</w:t>
            </w:r>
            <w:r w:rsidR="004A0C96" w:rsidRPr="00144AA1">
              <w:rPr>
                <w:rFonts w:ascii="Arial" w:hAnsi="Arial" w:cs="Arial"/>
                <w:sz w:val="20"/>
                <w:szCs w:val="20"/>
              </w:rPr>
              <w:t xml:space="preserve"> </w:t>
            </w:r>
            <w:r w:rsidR="00756283">
              <w:rPr>
                <w:rFonts w:ascii="Arial" w:hAnsi="Arial" w:cs="Arial"/>
                <w:sz w:val="20"/>
                <w:szCs w:val="20"/>
                <w:lang w:val="en-US"/>
              </w:rPr>
              <w:t xml:space="preserve">Learners then can </w:t>
            </w:r>
            <w:r w:rsidR="004A0C96" w:rsidRPr="00144AA1">
              <w:rPr>
                <w:rFonts w:ascii="Arial" w:hAnsi="Arial" w:cs="Arial"/>
                <w:sz w:val="20"/>
                <w:szCs w:val="20"/>
              </w:rPr>
              <w:t>create a variety of revision resources to share and use as follows. This could include</w:t>
            </w:r>
            <w:r w:rsidR="00975215" w:rsidRPr="00144AA1">
              <w:rPr>
                <w:rFonts w:ascii="Arial" w:hAnsi="Arial" w:cs="Arial"/>
                <w:sz w:val="20"/>
                <w:szCs w:val="20"/>
              </w:rPr>
              <w:t xml:space="preserve"> </w:t>
            </w:r>
            <w:r w:rsidR="004A0C96" w:rsidRPr="00144AA1">
              <w:rPr>
                <w:rFonts w:ascii="Arial" w:hAnsi="Arial" w:cs="Arial"/>
                <w:sz w:val="20"/>
                <w:szCs w:val="20"/>
              </w:rPr>
              <w:t>a spider diagram; a ‘prezi’ or presentation, a poster, flashcards or a crossword.</w:t>
            </w:r>
          </w:p>
          <w:p w14:paraId="1DBAF056" w14:textId="5BF6FCE0" w:rsidR="004A0C96" w:rsidRPr="00144AA1" w:rsidRDefault="004D75B9" w:rsidP="004A0C96">
            <w:pPr>
              <w:rPr>
                <w:rFonts w:ascii="Arial" w:hAnsi="Arial" w:cs="Arial"/>
                <w:sz w:val="20"/>
                <w:szCs w:val="20"/>
              </w:rPr>
            </w:pPr>
            <w:r>
              <w:rPr>
                <w:rFonts w:ascii="Arial" w:hAnsi="Arial" w:cs="Arial"/>
                <w:sz w:val="20"/>
                <w:szCs w:val="20"/>
              </w:rPr>
              <w:t>L</w:t>
            </w:r>
            <w:r w:rsidR="004A0C96" w:rsidRPr="00144AA1">
              <w:rPr>
                <w:rFonts w:ascii="Arial" w:hAnsi="Arial" w:cs="Arial"/>
                <w:sz w:val="20"/>
                <w:szCs w:val="20"/>
              </w:rPr>
              <w:t>earners t</w:t>
            </w:r>
            <w:r>
              <w:rPr>
                <w:rFonts w:ascii="Arial" w:hAnsi="Arial" w:cs="Arial"/>
                <w:sz w:val="20"/>
                <w:szCs w:val="20"/>
              </w:rPr>
              <w:t>hen</w:t>
            </w:r>
            <w:r w:rsidR="004A0C96" w:rsidRPr="00144AA1">
              <w:rPr>
                <w:rFonts w:ascii="Arial" w:hAnsi="Arial" w:cs="Arial"/>
                <w:sz w:val="20"/>
                <w:szCs w:val="20"/>
              </w:rPr>
              <w:t xml:space="preserve"> consider the debates and methodology for this topic which should include application to everyday life; cultural differences; idiographic versus nomothetic; self-reports and psychometrics.</w:t>
            </w:r>
          </w:p>
          <w:p w14:paraId="2B3EB5BB" w14:textId="7FA0EED2" w:rsidR="004A0C96" w:rsidRPr="00C65972" w:rsidRDefault="004A0C96" w:rsidP="00C65972">
            <w:pPr>
              <w:rPr>
                <w:rFonts w:ascii="Arial" w:hAnsi="Arial" w:cs="Arial"/>
                <w:b/>
                <w:sz w:val="20"/>
                <w:szCs w:val="20"/>
              </w:rPr>
            </w:pPr>
            <w:r w:rsidRPr="00144AA1">
              <w:rPr>
                <w:rFonts w:ascii="Arial" w:hAnsi="Arial" w:cs="Arial"/>
                <w:sz w:val="20"/>
                <w:szCs w:val="20"/>
              </w:rPr>
              <w:t>Learners create either a set of multiple-choice questions or a crossword on the material that has been covered so far.</w:t>
            </w:r>
            <w:r w:rsidRPr="00144AA1">
              <w:rPr>
                <w:rFonts w:ascii="Arial" w:hAnsi="Arial" w:cs="Arial"/>
                <w:b/>
                <w:sz w:val="20"/>
                <w:szCs w:val="20"/>
              </w:rPr>
              <w:t xml:space="preserve"> </w:t>
            </w:r>
            <w:r w:rsidR="004D75B9" w:rsidRPr="00144AA1">
              <w:rPr>
                <w:rFonts w:ascii="Arial" w:hAnsi="Arial" w:cs="Arial"/>
                <w:b/>
                <w:sz w:val="20"/>
                <w:szCs w:val="20"/>
              </w:rPr>
              <w:t>(I)</w:t>
            </w:r>
          </w:p>
        </w:tc>
      </w:tr>
      <w:tr w:rsidR="004A0C96" w:rsidRPr="004A0C96" w14:paraId="7355F6F1"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0DA8255A" w14:textId="77777777" w:rsidR="004A0C96" w:rsidRPr="00F70E54" w:rsidRDefault="004A0C96" w:rsidP="00B87D8D">
            <w:pPr>
              <w:spacing w:after="120"/>
              <w:rPr>
                <w:rFonts w:ascii="Arial" w:hAnsi="Arial" w:cs="Arial"/>
                <w:sz w:val="20"/>
                <w:szCs w:val="20"/>
              </w:rPr>
            </w:pPr>
            <w:r w:rsidRPr="00F70E54">
              <w:rPr>
                <w:rFonts w:ascii="Arial" w:hAnsi="Arial" w:cs="Arial"/>
                <w:sz w:val="20"/>
                <w:szCs w:val="20"/>
              </w:rPr>
              <w:lastRenderedPageBreak/>
              <w:t>4.3 Group behaviour in organisations</w:t>
            </w:r>
          </w:p>
          <w:p w14:paraId="06ADA00D" w14:textId="481365D3" w:rsidR="004A0C96" w:rsidRPr="004A0C96" w:rsidRDefault="004A0C96" w:rsidP="00B87D8D">
            <w:pPr>
              <w:spacing w:before="120" w:after="120"/>
              <w:rPr>
                <w:rFonts w:ascii="Arial" w:hAnsi="Arial" w:cs="Arial"/>
                <w:sz w:val="20"/>
                <w:szCs w:val="20"/>
              </w:rPr>
            </w:pPr>
            <w:r w:rsidRPr="004A0C96">
              <w:rPr>
                <w:rFonts w:ascii="Arial" w:hAnsi="Arial" w:cs="Arial"/>
                <w:sz w:val="20"/>
                <w:szCs w:val="20"/>
                <w:lang w:val="en-US"/>
              </w:rPr>
              <w:t>4.3.1. Group development and decision</w:t>
            </w:r>
            <w:r w:rsidR="00475D06">
              <w:rPr>
                <w:rFonts w:ascii="Arial" w:hAnsi="Arial" w:cs="Arial"/>
                <w:sz w:val="20"/>
                <w:szCs w:val="20"/>
                <w:lang w:val="en-US"/>
              </w:rPr>
              <w:t>-</w:t>
            </w:r>
            <w:r w:rsidRPr="004A0C96">
              <w:rPr>
                <w:rFonts w:ascii="Arial" w:hAnsi="Arial" w:cs="Arial"/>
                <w:sz w:val="20"/>
                <w:szCs w:val="20"/>
                <w:lang w:val="en-US"/>
              </w:rPr>
              <w:t>making</w:t>
            </w:r>
          </w:p>
          <w:p w14:paraId="4C8095D4" w14:textId="7AD28522" w:rsidR="004D75B9" w:rsidRPr="004A0C96" w:rsidRDefault="004D75B9"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69D9600F" w14:textId="20B34D49" w:rsidR="004A0C96" w:rsidRPr="004A0C96" w:rsidRDefault="004D75B9" w:rsidP="00B87D8D">
            <w:pPr>
              <w:spacing w:before="120" w:after="120"/>
              <w:rPr>
                <w:rFonts w:ascii="Arial" w:hAnsi="Arial" w:cs="Arial"/>
                <w:sz w:val="20"/>
                <w:szCs w:val="20"/>
                <w:lang w:val="en-US"/>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53470E6B" w14:textId="77777777" w:rsidR="004A0C96" w:rsidRPr="004A0C96" w:rsidRDefault="004A0C96" w:rsidP="00B87D8D">
            <w:pPr>
              <w:spacing w:after="120"/>
              <w:rPr>
                <w:rFonts w:ascii="Arial" w:hAnsi="Arial" w:cs="Arial"/>
                <w:sz w:val="20"/>
                <w:szCs w:val="20"/>
              </w:rPr>
            </w:pPr>
            <w:r w:rsidRPr="004A0C96">
              <w:rPr>
                <w:rFonts w:ascii="Arial" w:hAnsi="Arial" w:cs="Arial"/>
                <w:sz w:val="20"/>
                <w:szCs w:val="20"/>
              </w:rPr>
              <w:t>Learners can describe and explain the difference between groups and teams; the stages of group development, various team roles and how to identify them.</w:t>
            </w:r>
          </w:p>
          <w:p w14:paraId="08608F25" w14:textId="77777777" w:rsidR="004A0C96" w:rsidRPr="004A0C96" w:rsidRDefault="004A0C96" w:rsidP="00B87D8D">
            <w:pPr>
              <w:spacing w:before="120" w:after="120"/>
              <w:rPr>
                <w:rFonts w:ascii="Arial" w:hAnsi="Arial" w:cs="Arial"/>
                <w:sz w:val="20"/>
                <w:szCs w:val="20"/>
              </w:rPr>
            </w:pPr>
            <w:r w:rsidRPr="004A0C96">
              <w:rPr>
                <w:rFonts w:ascii="Arial" w:hAnsi="Arial" w:cs="Arial"/>
                <w:sz w:val="20"/>
                <w:szCs w:val="20"/>
              </w:rPr>
              <w:t xml:space="preserve">Learners can describe and explain the processes and importance of the various stages of group decision making and </w:t>
            </w:r>
            <w:r w:rsidRPr="004A0C96">
              <w:rPr>
                <w:rFonts w:ascii="Arial" w:hAnsi="Arial" w:cs="Arial"/>
                <w:sz w:val="20"/>
                <w:szCs w:val="20"/>
              </w:rPr>
              <w:lastRenderedPageBreak/>
              <w:t>the problems and pitfalls encountered.</w:t>
            </w:r>
          </w:p>
        </w:tc>
        <w:tc>
          <w:tcPr>
            <w:tcW w:w="9633" w:type="dxa"/>
            <w:tcBorders>
              <w:top w:val="single" w:sz="4" w:space="0" w:color="E21951"/>
              <w:left w:val="single" w:sz="4" w:space="0" w:color="E21951"/>
              <w:bottom w:val="single" w:sz="4" w:space="0" w:color="E21951"/>
              <w:right w:val="single" w:sz="4" w:space="0" w:color="E21951"/>
            </w:tcBorders>
          </w:tcPr>
          <w:p w14:paraId="7B604339" w14:textId="0F3C0464" w:rsidR="004A0C96" w:rsidRPr="00144AA1" w:rsidRDefault="004A0C96" w:rsidP="009D6238">
            <w:pPr>
              <w:autoSpaceDE w:val="0"/>
              <w:autoSpaceDN w:val="0"/>
              <w:adjustRightInd w:val="0"/>
              <w:spacing w:after="120"/>
              <w:rPr>
                <w:rFonts w:ascii="Arial" w:hAnsi="Arial" w:cs="Arial"/>
                <w:color w:val="000000"/>
                <w:sz w:val="20"/>
                <w:szCs w:val="20"/>
                <w:lang w:val="en-US"/>
              </w:rPr>
            </w:pPr>
            <w:r w:rsidRPr="00144AA1">
              <w:rPr>
                <w:rFonts w:ascii="Arial" w:hAnsi="Arial" w:cs="Arial"/>
                <w:color w:val="000000"/>
                <w:sz w:val="20"/>
                <w:szCs w:val="20"/>
                <w:shd w:val="clear" w:color="auto" w:fill="FCFCFC"/>
                <w:lang w:val="en-US"/>
              </w:rPr>
              <w:lastRenderedPageBreak/>
              <w:t>Engage learners</w:t>
            </w:r>
            <w:r w:rsidRPr="00144AA1">
              <w:rPr>
                <w:rFonts w:ascii="Arial" w:hAnsi="Arial" w:cs="Arial"/>
                <w:color w:val="000000"/>
                <w:sz w:val="20"/>
                <w:szCs w:val="20"/>
                <w:lang w:val="en-US"/>
              </w:rPr>
              <w:t xml:space="preserve"> to consider the differences between groups and teams.</w:t>
            </w:r>
          </w:p>
          <w:p w14:paraId="1014CA35" w14:textId="5D8B68ED" w:rsidR="004A0C96" w:rsidRPr="00144AA1" w:rsidRDefault="004A0C96" w:rsidP="009D6238">
            <w:pPr>
              <w:spacing w:before="120"/>
              <w:rPr>
                <w:rFonts w:ascii="Arial" w:hAnsi="Arial" w:cs="Arial"/>
                <w:sz w:val="20"/>
                <w:szCs w:val="20"/>
              </w:rPr>
            </w:pPr>
            <w:r w:rsidRPr="00144AA1">
              <w:rPr>
                <w:rFonts w:ascii="Arial" w:hAnsi="Arial" w:cs="Arial"/>
                <w:color w:val="000000"/>
                <w:sz w:val="20"/>
                <w:szCs w:val="20"/>
                <w:shd w:val="clear" w:color="auto" w:fill="FCFCFC"/>
              </w:rPr>
              <w:t>Learners</w:t>
            </w:r>
            <w:r w:rsidRPr="00144AA1">
              <w:rPr>
                <w:rFonts w:ascii="Arial" w:hAnsi="Arial" w:cs="Arial"/>
                <w:sz w:val="20"/>
                <w:szCs w:val="20"/>
              </w:rPr>
              <w:t xml:space="preserve"> </w:t>
            </w:r>
            <w:r w:rsidR="00975215" w:rsidRPr="00144AA1">
              <w:rPr>
                <w:rFonts w:ascii="Arial" w:hAnsi="Arial" w:cs="Arial"/>
                <w:sz w:val="20"/>
                <w:szCs w:val="20"/>
              </w:rPr>
              <w:t>create a mind-map regarding</w:t>
            </w:r>
            <w:r w:rsidRPr="00144AA1">
              <w:rPr>
                <w:rFonts w:ascii="Arial" w:hAnsi="Arial" w:cs="Arial"/>
                <w:sz w:val="20"/>
                <w:szCs w:val="20"/>
              </w:rPr>
              <w:t xml:space="preserve"> the following questions</w:t>
            </w:r>
            <w:r w:rsidR="00FE1C25" w:rsidRPr="00144AA1">
              <w:rPr>
                <w:rFonts w:ascii="Arial" w:hAnsi="Arial" w:cs="Arial"/>
                <w:sz w:val="20"/>
                <w:szCs w:val="20"/>
              </w:rPr>
              <w:t xml:space="preserve"> (and share with the rest of the class)</w:t>
            </w:r>
            <w:r w:rsidRPr="00144AA1">
              <w:rPr>
                <w:rFonts w:ascii="Arial" w:hAnsi="Arial" w:cs="Arial"/>
                <w:sz w:val="20"/>
                <w:szCs w:val="20"/>
              </w:rPr>
              <w:t>:</w:t>
            </w:r>
          </w:p>
          <w:p w14:paraId="089E0BE7" w14:textId="77777777" w:rsidR="004A0C96" w:rsidRPr="00710139" w:rsidRDefault="004A0C96" w:rsidP="00D072C3">
            <w:pPr>
              <w:numPr>
                <w:ilvl w:val="0"/>
                <w:numId w:val="69"/>
              </w:numPr>
              <w:autoSpaceDE w:val="0"/>
              <w:autoSpaceDN w:val="0"/>
              <w:adjustRightInd w:val="0"/>
              <w:rPr>
                <w:rFonts w:ascii="Arial" w:hAnsi="Arial" w:cs="Arial"/>
                <w:color w:val="000000"/>
                <w:sz w:val="20"/>
                <w:szCs w:val="20"/>
                <w:shd w:val="clear" w:color="auto" w:fill="FCFCFC"/>
                <w:lang w:val="en-US"/>
              </w:rPr>
            </w:pPr>
            <w:r w:rsidRPr="00710139">
              <w:rPr>
                <w:rFonts w:ascii="Arial" w:hAnsi="Arial" w:cs="Arial"/>
                <w:color w:val="000000"/>
                <w:sz w:val="20"/>
                <w:szCs w:val="20"/>
                <w:shd w:val="clear" w:color="auto" w:fill="FCFCFC"/>
                <w:lang w:val="en-US"/>
              </w:rPr>
              <w:t>What attributes make a team an effective team?</w:t>
            </w:r>
          </w:p>
          <w:p w14:paraId="323B5CAF" w14:textId="77777777" w:rsidR="004A0C96" w:rsidRPr="00710139" w:rsidRDefault="004A0C96" w:rsidP="00D072C3">
            <w:pPr>
              <w:numPr>
                <w:ilvl w:val="0"/>
                <w:numId w:val="69"/>
              </w:numPr>
              <w:autoSpaceDE w:val="0"/>
              <w:autoSpaceDN w:val="0"/>
              <w:adjustRightInd w:val="0"/>
              <w:rPr>
                <w:rFonts w:ascii="Arial" w:hAnsi="Arial" w:cs="Arial"/>
                <w:color w:val="000000"/>
                <w:sz w:val="20"/>
                <w:szCs w:val="20"/>
                <w:shd w:val="clear" w:color="auto" w:fill="FCFCFC"/>
                <w:lang w:val="en-US"/>
              </w:rPr>
            </w:pPr>
            <w:r w:rsidRPr="00710139">
              <w:rPr>
                <w:rFonts w:ascii="Arial" w:hAnsi="Arial" w:cs="Arial"/>
                <w:color w:val="000000"/>
                <w:sz w:val="20"/>
                <w:szCs w:val="20"/>
                <w:shd w:val="clear" w:color="auto" w:fill="FCFCFC"/>
                <w:lang w:val="en-US"/>
              </w:rPr>
              <w:t>What stages do groups of individuals need to go through to become an effective team?</w:t>
            </w:r>
          </w:p>
          <w:p w14:paraId="2A5F6F28" w14:textId="2114A43A" w:rsidR="004A0C96" w:rsidRPr="00710139" w:rsidRDefault="004A0C96" w:rsidP="00D072C3">
            <w:pPr>
              <w:numPr>
                <w:ilvl w:val="0"/>
                <w:numId w:val="69"/>
              </w:numPr>
              <w:autoSpaceDE w:val="0"/>
              <w:autoSpaceDN w:val="0"/>
              <w:adjustRightInd w:val="0"/>
              <w:rPr>
                <w:rFonts w:ascii="Arial" w:hAnsi="Arial" w:cs="Arial"/>
                <w:color w:val="000000"/>
                <w:sz w:val="20"/>
                <w:szCs w:val="20"/>
                <w:shd w:val="clear" w:color="auto" w:fill="FCFCFC"/>
                <w:lang w:val="en-US"/>
              </w:rPr>
            </w:pPr>
            <w:r w:rsidRPr="00710139">
              <w:rPr>
                <w:rFonts w:ascii="Arial" w:hAnsi="Arial" w:cs="Arial"/>
                <w:color w:val="000000"/>
                <w:sz w:val="20"/>
                <w:szCs w:val="20"/>
                <w:shd w:val="clear" w:color="auto" w:fill="FCFCFC"/>
                <w:lang w:val="en-US"/>
              </w:rPr>
              <w:t xml:space="preserve">What different </w:t>
            </w:r>
            <w:r w:rsidR="00821740" w:rsidRPr="00710139">
              <w:rPr>
                <w:rFonts w:ascii="Arial" w:hAnsi="Arial" w:cs="Arial"/>
                <w:color w:val="000000"/>
                <w:sz w:val="20"/>
                <w:szCs w:val="20"/>
                <w:shd w:val="clear" w:color="auto" w:fill="FCFCFC"/>
                <w:lang w:val="en-US"/>
              </w:rPr>
              <w:t xml:space="preserve">roles or </w:t>
            </w:r>
            <w:r w:rsidRPr="00710139">
              <w:rPr>
                <w:rFonts w:ascii="Arial" w:hAnsi="Arial" w:cs="Arial"/>
                <w:color w:val="000000"/>
                <w:sz w:val="20"/>
                <w:szCs w:val="20"/>
                <w:shd w:val="clear" w:color="auto" w:fill="FCFCFC"/>
                <w:lang w:val="en-US"/>
              </w:rPr>
              <w:t>functions need to be fulfilled for a team to be effective?</w:t>
            </w:r>
          </w:p>
          <w:p w14:paraId="76438CAB" w14:textId="5828025C" w:rsidR="004A0C96" w:rsidRPr="00144AA1" w:rsidRDefault="004A0C96" w:rsidP="009D6238">
            <w:pPr>
              <w:spacing w:before="120" w:after="120"/>
              <w:rPr>
                <w:rFonts w:ascii="Arial" w:hAnsi="Arial" w:cs="Arial"/>
                <w:sz w:val="20"/>
                <w:szCs w:val="20"/>
              </w:rPr>
            </w:pPr>
            <w:r w:rsidRPr="00144AA1">
              <w:rPr>
                <w:rFonts w:ascii="Arial" w:hAnsi="Arial" w:cs="Arial"/>
                <w:sz w:val="20"/>
                <w:szCs w:val="20"/>
              </w:rPr>
              <w:t xml:space="preserve">Share the </w:t>
            </w:r>
            <w:r w:rsidRPr="00144AA1">
              <w:rPr>
                <w:rFonts w:ascii="Arial" w:hAnsi="Arial" w:cs="Arial"/>
                <w:sz w:val="20"/>
                <w:szCs w:val="20"/>
                <w:lang w:val="en-US"/>
              </w:rPr>
              <w:t>website</w:t>
            </w:r>
            <w:r w:rsidR="00430B32">
              <w:rPr>
                <w:rFonts w:ascii="Arial" w:hAnsi="Arial" w:cs="Arial"/>
                <w:sz w:val="20"/>
                <w:szCs w:val="20"/>
                <w:lang w:val="en-US"/>
              </w:rPr>
              <w:t>:</w:t>
            </w:r>
            <w:r w:rsidRPr="00144AA1">
              <w:rPr>
                <w:rFonts w:ascii="Arial" w:hAnsi="Arial" w:cs="Arial"/>
                <w:sz w:val="20"/>
                <w:szCs w:val="20"/>
                <w:lang w:val="en-US"/>
              </w:rPr>
              <w:t xml:space="preserve"> </w:t>
            </w:r>
            <w:hyperlink r:id="rId517" w:history="1">
              <w:r w:rsidR="00B221AA" w:rsidRPr="009D6238">
                <w:rPr>
                  <w:rFonts w:ascii="Arial" w:hAnsi="Arial" w:cs="Arial"/>
                  <w:color w:val="4B4B4B"/>
                  <w:sz w:val="20"/>
                  <w:szCs w:val="20"/>
                  <w:u w:val="single"/>
                  <w:lang w:val="en-US"/>
                </w:rPr>
                <w:t>www.</w:t>
              </w:r>
              <w:r w:rsidRPr="009D6238">
                <w:rPr>
                  <w:rFonts w:ascii="Arial" w:hAnsi="Arial" w:cs="Arial"/>
                  <w:color w:val="4B4B4B"/>
                  <w:sz w:val="20"/>
                  <w:szCs w:val="20"/>
                  <w:u w:val="single"/>
                  <w:lang w:val="en-US"/>
                </w:rPr>
                <w:t>mindtools.com/pages/article/newLDR_86.htm</w:t>
              </w:r>
            </w:hyperlink>
            <w:r w:rsidRPr="00144AA1">
              <w:rPr>
                <w:rFonts w:ascii="Arial" w:hAnsi="Arial" w:cs="Arial"/>
                <w:sz w:val="20"/>
                <w:szCs w:val="20"/>
                <w:lang w:val="en-US"/>
              </w:rPr>
              <w:t xml:space="preserve"> </w:t>
            </w:r>
            <w:r w:rsidRPr="00144AA1">
              <w:rPr>
                <w:rFonts w:ascii="Arial" w:hAnsi="Arial" w:cs="Arial"/>
                <w:sz w:val="20"/>
                <w:szCs w:val="20"/>
              </w:rPr>
              <w:t>and the embedded video about Tuckman’s theory about group development and hand out a</w:t>
            </w:r>
            <w:r w:rsidR="00ED6ED1">
              <w:rPr>
                <w:rFonts w:ascii="Arial" w:hAnsi="Arial" w:cs="Arial"/>
                <w:sz w:val="20"/>
                <w:szCs w:val="20"/>
              </w:rPr>
              <w:t xml:space="preserve"> </w:t>
            </w:r>
            <w:r w:rsidRPr="00144AA1">
              <w:rPr>
                <w:rFonts w:ascii="Arial" w:hAnsi="Arial" w:cs="Arial"/>
                <w:sz w:val="20"/>
                <w:szCs w:val="20"/>
                <w:lang w:val="en-US"/>
              </w:rPr>
              <w:t xml:space="preserve">diagram </w:t>
            </w:r>
            <w:r w:rsidR="00821740">
              <w:rPr>
                <w:rFonts w:ascii="Arial" w:hAnsi="Arial" w:cs="Arial"/>
                <w:sz w:val="20"/>
                <w:szCs w:val="20"/>
                <w:lang w:val="en-US"/>
              </w:rPr>
              <w:t xml:space="preserve">available </w:t>
            </w:r>
            <w:r w:rsidRPr="00144AA1">
              <w:rPr>
                <w:rFonts w:ascii="Arial" w:hAnsi="Arial" w:cs="Arial"/>
                <w:sz w:val="20"/>
                <w:szCs w:val="20"/>
                <w:lang w:val="en-US"/>
              </w:rPr>
              <w:t>at</w:t>
            </w:r>
            <w:r w:rsidR="00821740">
              <w:rPr>
                <w:rFonts w:ascii="Arial" w:hAnsi="Arial" w:cs="Arial"/>
                <w:sz w:val="20"/>
                <w:szCs w:val="20"/>
                <w:lang w:val="en-US"/>
              </w:rPr>
              <w:t xml:space="preserve">: </w:t>
            </w:r>
            <w:hyperlink r:id="rId518" w:history="1">
              <w:r w:rsidR="00821740" w:rsidRPr="009D6238">
                <w:rPr>
                  <w:rStyle w:val="Hyperlink"/>
                  <w:rFonts w:ascii="Arial" w:hAnsi="Arial" w:cs="Arial"/>
                  <w:color w:val="4B4B4B"/>
                  <w:sz w:val="20"/>
                  <w:szCs w:val="20"/>
                  <w:lang w:val="en-US"/>
                </w:rPr>
                <w:t>www.salvationarmy.org.au/scribe/sites/2020/files/Resources/Transitions/HANDOUT_-_Tuckmans_Team_Development_Model.</w:t>
              </w:r>
              <w:r w:rsidR="00821740" w:rsidRPr="009D6238">
                <w:rPr>
                  <w:rStyle w:val="Hyperlink"/>
                  <w:rFonts w:ascii="Arial" w:hAnsi="Arial" w:cs="Arial"/>
                  <w:color w:val="4B4B4B"/>
                  <w:sz w:val="20"/>
                  <w:szCs w:val="20"/>
                  <w:u w:val="none"/>
                  <w:lang w:val="en-US"/>
                </w:rPr>
                <w:t>pdf</w:t>
              </w:r>
            </w:hyperlink>
            <w:r w:rsidR="009D6238">
              <w:rPr>
                <w:rStyle w:val="Hyperlink"/>
                <w:rFonts w:ascii="Arial" w:hAnsi="Arial" w:cs="Arial"/>
                <w:color w:val="4B4B4B"/>
                <w:sz w:val="20"/>
                <w:szCs w:val="20"/>
                <w:u w:val="none"/>
                <w:lang w:val="en-US"/>
              </w:rPr>
              <w:t xml:space="preserve"> </w:t>
            </w:r>
            <w:r w:rsidRPr="009D6238">
              <w:rPr>
                <w:rFonts w:ascii="Arial" w:hAnsi="Arial" w:cs="Arial"/>
                <w:sz w:val="20"/>
                <w:szCs w:val="20"/>
              </w:rPr>
              <w:t>outlining</w:t>
            </w:r>
            <w:r w:rsidRPr="00144AA1">
              <w:rPr>
                <w:rFonts w:ascii="Arial" w:hAnsi="Arial" w:cs="Arial"/>
                <w:sz w:val="20"/>
                <w:szCs w:val="20"/>
              </w:rPr>
              <w:t xml:space="preserve"> the stages and suggest</w:t>
            </w:r>
            <w:r w:rsidRPr="00144AA1">
              <w:rPr>
                <w:rFonts w:ascii="Arial" w:hAnsi="Arial" w:cs="Arial"/>
                <w:sz w:val="20"/>
                <w:szCs w:val="20"/>
                <w:lang w:val="en-US"/>
              </w:rPr>
              <w:t>ed</w:t>
            </w:r>
            <w:r w:rsidRPr="00144AA1">
              <w:rPr>
                <w:rFonts w:ascii="Arial" w:hAnsi="Arial" w:cs="Arial"/>
                <w:sz w:val="20"/>
                <w:szCs w:val="20"/>
              </w:rPr>
              <w:t xml:space="preserve"> strategies for implementation</w:t>
            </w:r>
            <w:r w:rsidR="00FE1C25" w:rsidRPr="00144AA1">
              <w:rPr>
                <w:rFonts w:ascii="Arial" w:hAnsi="Arial" w:cs="Arial"/>
                <w:sz w:val="20"/>
                <w:szCs w:val="20"/>
              </w:rPr>
              <w:t>.</w:t>
            </w:r>
          </w:p>
          <w:p w14:paraId="5EB40B97" w14:textId="11EF6C79" w:rsidR="004A0C96" w:rsidRPr="00144AA1" w:rsidRDefault="004A0C96" w:rsidP="009D6238">
            <w:pPr>
              <w:spacing w:before="120" w:after="120"/>
              <w:rPr>
                <w:rFonts w:ascii="Arial" w:hAnsi="Arial" w:cs="Arial"/>
                <w:sz w:val="20"/>
                <w:szCs w:val="20"/>
                <w:lang w:val="en-US"/>
              </w:rPr>
            </w:pPr>
            <w:r w:rsidRPr="00144AA1">
              <w:rPr>
                <w:rFonts w:ascii="Arial" w:hAnsi="Arial" w:cs="Arial"/>
                <w:sz w:val="20"/>
                <w:szCs w:val="20"/>
              </w:rPr>
              <w:t>Review the responses about roles and compare these to Belbin’s roles outlined in a short</w:t>
            </w:r>
            <w:r w:rsidRPr="00144AA1">
              <w:rPr>
                <w:rFonts w:ascii="Arial" w:hAnsi="Arial" w:cs="Arial"/>
                <w:sz w:val="20"/>
                <w:szCs w:val="20"/>
                <w:lang w:val="en-US"/>
              </w:rPr>
              <w:t xml:space="preserve"> video at</w:t>
            </w:r>
            <w:r w:rsidR="00430B32">
              <w:rPr>
                <w:rFonts w:ascii="Arial" w:hAnsi="Arial" w:cs="Arial"/>
                <w:sz w:val="20"/>
                <w:szCs w:val="20"/>
                <w:lang w:val="en-US"/>
              </w:rPr>
              <w:t>:</w:t>
            </w:r>
            <w:r w:rsidRPr="00144AA1">
              <w:rPr>
                <w:rFonts w:ascii="Arial" w:hAnsi="Arial" w:cs="Arial"/>
                <w:sz w:val="20"/>
                <w:szCs w:val="20"/>
                <w:lang w:val="en-US"/>
              </w:rPr>
              <w:t xml:space="preserve"> </w:t>
            </w:r>
            <w:hyperlink r:id="rId519" w:history="1">
              <w:r w:rsidR="00B221AA" w:rsidRPr="009D6238">
                <w:rPr>
                  <w:rFonts w:ascii="Arial" w:hAnsi="Arial" w:cs="Arial"/>
                  <w:color w:val="4B4B4B"/>
                  <w:sz w:val="20"/>
                  <w:szCs w:val="20"/>
                  <w:u w:val="single"/>
                  <w:lang w:val="en-US"/>
                </w:rPr>
                <w:t>www.</w:t>
              </w:r>
              <w:r w:rsidRPr="009D6238">
                <w:rPr>
                  <w:rFonts w:ascii="Arial" w:hAnsi="Arial" w:cs="Arial"/>
                  <w:color w:val="4B4B4B"/>
                  <w:sz w:val="20"/>
                  <w:szCs w:val="20"/>
                  <w:u w:val="single"/>
                  <w:lang w:val="en-US"/>
                </w:rPr>
                <w:t>youtube.com/watch?v=-efhOLVgEvM</w:t>
              </w:r>
            </w:hyperlink>
            <w:r w:rsidRPr="00144AA1">
              <w:rPr>
                <w:rFonts w:ascii="Arial" w:hAnsi="Arial" w:cs="Arial"/>
                <w:sz w:val="20"/>
                <w:szCs w:val="20"/>
                <w:lang w:val="en-US"/>
              </w:rPr>
              <w:t>.</w:t>
            </w:r>
          </w:p>
          <w:p w14:paraId="512376DD" w14:textId="3DD6E4D0" w:rsidR="00314E35" w:rsidRDefault="004A0C96" w:rsidP="009D6238">
            <w:pPr>
              <w:spacing w:before="120" w:after="120"/>
              <w:rPr>
                <w:rFonts w:ascii="Arial" w:hAnsi="Arial" w:cs="Arial"/>
                <w:sz w:val="20"/>
                <w:szCs w:val="20"/>
                <w:lang w:val="en-US"/>
              </w:rPr>
            </w:pPr>
            <w:r w:rsidRPr="00144AA1">
              <w:rPr>
                <w:rFonts w:ascii="Arial" w:hAnsi="Arial" w:cs="Arial"/>
                <w:sz w:val="20"/>
                <w:szCs w:val="20"/>
              </w:rPr>
              <w:t xml:space="preserve">Hand out information about Belbin’s team roles and </w:t>
            </w:r>
            <w:r w:rsidRPr="00144AA1">
              <w:rPr>
                <w:rFonts w:ascii="Arial" w:hAnsi="Arial" w:cs="Arial"/>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assimilate the information and test each other on his theory and examples of his roles. </w:t>
            </w:r>
            <w:r w:rsidR="00314E35" w:rsidRPr="00314E35">
              <w:rPr>
                <w:rFonts w:ascii="Arial" w:hAnsi="Arial" w:cs="Arial"/>
                <w:b/>
                <w:bCs/>
                <w:sz w:val="20"/>
                <w:szCs w:val="20"/>
                <w:lang w:val="en-US"/>
              </w:rPr>
              <w:t>(I/F)</w:t>
            </w:r>
          </w:p>
          <w:p w14:paraId="375A9692" w14:textId="7814C71E" w:rsidR="004A0C96" w:rsidRPr="00144AA1" w:rsidRDefault="004A0C96" w:rsidP="009D6238">
            <w:pPr>
              <w:spacing w:before="120"/>
              <w:rPr>
                <w:rFonts w:ascii="Arial" w:hAnsi="Arial" w:cs="Arial"/>
                <w:sz w:val="20"/>
                <w:szCs w:val="20"/>
              </w:rPr>
            </w:pPr>
            <w:r w:rsidRPr="00144AA1">
              <w:rPr>
                <w:rFonts w:ascii="Arial" w:hAnsi="Arial" w:cs="Arial"/>
                <w:sz w:val="20"/>
                <w:szCs w:val="20"/>
              </w:rPr>
              <w:t>Information about Belbin</w:t>
            </w:r>
            <w:r w:rsidRPr="00144AA1">
              <w:rPr>
                <w:rFonts w:ascii="Arial" w:hAnsi="Arial" w:cs="Arial"/>
                <w:sz w:val="20"/>
                <w:szCs w:val="20"/>
                <w:lang w:val="en-US"/>
              </w:rPr>
              <w:t xml:space="preserve"> can be accessed from the following websites</w:t>
            </w:r>
            <w:r w:rsidRPr="00144AA1">
              <w:rPr>
                <w:rFonts w:ascii="Arial" w:hAnsi="Arial" w:cs="Arial"/>
                <w:sz w:val="20"/>
                <w:szCs w:val="20"/>
              </w:rPr>
              <w:t>:</w:t>
            </w:r>
          </w:p>
          <w:p w14:paraId="294F2C5E" w14:textId="08BF38EA" w:rsidR="004A0C96" w:rsidRPr="00710139" w:rsidRDefault="000C517A" w:rsidP="00D072C3">
            <w:pPr>
              <w:numPr>
                <w:ilvl w:val="0"/>
                <w:numId w:val="69"/>
              </w:numPr>
              <w:autoSpaceDE w:val="0"/>
              <w:autoSpaceDN w:val="0"/>
              <w:adjustRightInd w:val="0"/>
              <w:rPr>
                <w:rFonts w:ascii="Arial" w:hAnsi="Arial" w:cs="Arial"/>
                <w:color w:val="4B4B4B"/>
                <w:sz w:val="20"/>
                <w:szCs w:val="20"/>
                <w:u w:val="single"/>
                <w:lang w:val="en-US"/>
              </w:rPr>
            </w:pPr>
            <w:hyperlink r:id="rId520" w:history="1">
              <w:r w:rsidR="00B221AA" w:rsidRPr="00710139">
                <w:rPr>
                  <w:rFonts w:ascii="Arial" w:hAnsi="Arial" w:cs="Arial"/>
                  <w:color w:val="4B4B4B"/>
                  <w:sz w:val="20"/>
                  <w:szCs w:val="20"/>
                  <w:u w:val="single"/>
                  <w:lang w:val="en-US"/>
                </w:rPr>
                <w:t>www.</w:t>
              </w:r>
              <w:r w:rsidR="004A0C96" w:rsidRPr="00710139">
                <w:rPr>
                  <w:rFonts w:ascii="Arial" w:hAnsi="Arial" w:cs="Arial"/>
                  <w:color w:val="4B4B4B"/>
                  <w:sz w:val="20"/>
                  <w:szCs w:val="20"/>
                  <w:u w:val="single"/>
                  <w:lang w:val="en-US"/>
                </w:rPr>
                <w:t>changingminds.org/explanations/preferences/belbin.htm</w:t>
              </w:r>
            </w:hyperlink>
            <w:r w:rsidR="004A0C96" w:rsidRPr="00710139">
              <w:rPr>
                <w:rFonts w:ascii="Arial" w:hAnsi="Arial" w:cs="Arial"/>
                <w:color w:val="4B4B4B"/>
                <w:sz w:val="20"/>
                <w:szCs w:val="20"/>
                <w:u w:val="single"/>
                <w:lang w:val="en-US"/>
              </w:rPr>
              <w:t xml:space="preserve"> </w:t>
            </w:r>
          </w:p>
          <w:p w14:paraId="5D65D702" w14:textId="77777777" w:rsidR="004A0C96" w:rsidRPr="00710139" w:rsidRDefault="000C517A" w:rsidP="00D072C3">
            <w:pPr>
              <w:numPr>
                <w:ilvl w:val="0"/>
                <w:numId w:val="69"/>
              </w:numPr>
              <w:autoSpaceDE w:val="0"/>
              <w:autoSpaceDN w:val="0"/>
              <w:adjustRightInd w:val="0"/>
              <w:rPr>
                <w:rFonts w:ascii="Arial" w:hAnsi="Arial" w:cs="Arial"/>
                <w:color w:val="4B4B4B"/>
                <w:sz w:val="20"/>
                <w:szCs w:val="20"/>
                <w:u w:val="single"/>
                <w:lang w:val="en-US"/>
              </w:rPr>
            </w:pPr>
            <w:hyperlink r:id="rId521" w:history="1">
              <w:r w:rsidR="004A0C96" w:rsidRPr="00710139">
                <w:rPr>
                  <w:rFonts w:ascii="Arial" w:hAnsi="Arial" w:cs="Arial"/>
                  <w:color w:val="4B4B4B"/>
                  <w:sz w:val="20"/>
                  <w:szCs w:val="20"/>
                  <w:u w:val="single"/>
                  <w:lang w:val="en-US"/>
                </w:rPr>
                <w:t>https://en.wikipedia.org/wiki/Team_Role_Inventories</w:t>
              </w:r>
            </w:hyperlink>
            <w:r w:rsidR="004A0C96" w:rsidRPr="00710139">
              <w:rPr>
                <w:rFonts w:ascii="Arial" w:hAnsi="Arial" w:cs="Arial"/>
                <w:color w:val="4B4B4B"/>
                <w:sz w:val="20"/>
                <w:szCs w:val="20"/>
                <w:u w:val="single"/>
                <w:lang w:val="en-US"/>
              </w:rPr>
              <w:t xml:space="preserve"> </w:t>
            </w:r>
          </w:p>
          <w:p w14:paraId="26F63ECC" w14:textId="5598C10F" w:rsidR="004A0C96" w:rsidRPr="00710139" w:rsidRDefault="000C517A" w:rsidP="00D072C3">
            <w:pPr>
              <w:numPr>
                <w:ilvl w:val="0"/>
                <w:numId w:val="69"/>
              </w:numPr>
              <w:autoSpaceDE w:val="0"/>
              <w:autoSpaceDN w:val="0"/>
              <w:adjustRightInd w:val="0"/>
              <w:rPr>
                <w:rFonts w:ascii="Arial" w:hAnsi="Arial" w:cs="Arial"/>
                <w:color w:val="4B4B4B"/>
                <w:sz w:val="20"/>
                <w:szCs w:val="20"/>
                <w:u w:val="single"/>
                <w:lang w:val="en-US"/>
              </w:rPr>
            </w:pPr>
            <w:hyperlink r:id="rId522" w:history="1">
              <w:r w:rsidR="00B221AA" w:rsidRPr="00710139">
                <w:rPr>
                  <w:rFonts w:ascii="Arial" w:hAnsi="Arial" w:cs="Arial"/>
                  <w:color w:val="4B4B4B"/>
                  <w:sz w:val="20"/>
                  <w:szCs w:val="20"/>
                  <w:u w:val="single"/>
                  <w:lang w:val="en-US"/>
                </w:rPr>
                <w:t>www.</w:t>
              </w:r>
              <w:r w:rsidR="004A0C96" w:rsidRPr="00710139">
                <w:rPr>
                  <w:rFonts w:ascii="Arial" w:hAnsi="Arial" w:cs="Arial"/>
                  <w:color w:val="4B4B4B"/>
                  <w:sz w:val="20"/>
                  <w:szCs w:val="20"/>
                  <w:u w:val="single"/>
                  <w:lang w:val="en-US"/>
                </w:rPr>
                <w:t>belbin.com/about/belbin-team-roles</w:t>
              </w:r>
            </w:hyperlink>
            <w:r w:rsidR="004A0C96" w:rsidRPr="00710139">
              <w:rPr>
                <w:rFonts w:ascii="Arial" w:hAnsi="Arial" w:cs="Arial"/>
                <w:color w:val="4B4B4B"/>
                <w:sz w:val="20"/>
                <w:szCs w:val="20"/>
                <w:u w:val="single"/>
                <w:lang w:val="en-US"/>
              </w:rPr>
              <w:t xml:space="preserve"> </w:t>
            </w:r>
          </w:p>
          <w:p w14:paraId="0B97C6C5" w14:textId="29212AC3" w:rsidR="004A0C96" w:rsidRPr="00144AA1" w:rsidRDefault="004A0C96" w:rsidP="009D6238">
            <w:pPr>
              <w:spacing w:before="120" w:after="120"/>
              <w:rPr>
                <w:rFonts w:ascii="Arial" w:hAnsi="Arial" w:cs="Arial"/>
                <w:sz w:val="20"/>
                <w:szCs w:val="20"/>
                <w:lang w:val="en-US"/>
              </w:rPr>
            </w:pPr>
            <w:r w:rsidRPr="00144AA1">
              <w:rPr>
                <w:rFonts w:ascii="Arial" w:hAnsi="Arial" w:cs="Arial"/>
                <w:color w:val="000000"/>
                <w:sz w:val="20"/>
                <w:szCs w:val="20"/>
                <w:shd w:val="clear" w:color="auto" w:fill="FCFCFC"/>
              </w:rPr>
              <w:t>Learners</w:t>
            </w:r>
            <w:r w:rsidRPr="00144AA1">
              <w:rPr>
                <w:rFonts w:ascii="Arial" w:hAnsi="Arial" w:cs="Arial"/>
                <w:sz w:val="20"/>
                <w:szCs w:val="20"/>
              </w:rPr>
              <w:t xml:space="preserve"> consider which roles they think they take on in some of the teams they are members of and consider the same for other members of the class and share.</w:t>
            </w:r>
            <w:r w:rsidRPr="00144AA1">
              <w:rPr>
                <w:rFonts w:ascii="Arial" w:hAnsi="Arial" w:cs="Arial"/>
                <w:sz w:val="20"/>
                <w:szCs w:val="20"/>
                <w:lang w:val="en-US"/>
              </w:rPr>
              <w:t xml:space="preserve"> </w:t>
            </w:r>
            <w:r w:rsidRPr="00144AA1">
              <w:rPr>
                <w:rFonts w:ascii="Arial" w:hAnsi="Arial" w:cs="Arial"/>
                <w:sz w:val="20"/>
                <w:szCs w:val="20"/>
              </w:rPr>
              <w:t>Hand out</w:t>
            </w:r>
            <w:r w:rsidRPr="00144AA1">
              <w:rPr>
                <w:rFonts w:ascii="Arial" w:hAnsi="Arial" w:cs="Arial"/>
                <w:sz w:val="20"/>
                <w:szCs w:val="20"/>
                <w:lang w:val="en-US"/>
              </w:rPr>
              <w:t xml:space="preserve"> Belbin’s Team Inventory at</w:t>
            </w:r>
            <w:r w:rsidR="00430B32">
              <w:rPr>
                <w:rFonts w:ascii="Arial" w:hAnsi="Arial" w:cs="Arial"/>
                <w:sz w:val="20"/>
                <w:szCs w:val="20"/>
                <w:lang w:val="en-US"/>
              </w:rPr>
              <w:t>:</w:t>
            </w:r>
            <w:r w:rsidR="009371AB">
              <w:rPr>
                <w:rFonts w:ascii="Arial" w:hAnsi="Arial" w:cs="Arial"/>
                <w:sz w:val="20"/>
                <w:szCs w:val="20"/>
                <w:lang w:val="en-US"/>
              </w:rPr>
              <w:t xml:space="preserve"> </w:t>
            </w:r>
            <w:hyperlink r:id="rId523" w:history="1">
              <w:r w:rsidR="009371AB" w:rsidRPr="009D6238">
                <w:rPr>
                  <w:rStyle w:val="Hyperlink"/>
                  <w:rFonts w:ascii="Arial" w:hAnsi="Arial" w:cs="Arial"/>
                  <w:color w:val="4B4B4B"/>
                  <w:sz w:val="20"/>
                  <w:szCs w:val="20"/>
                  <w:lang w:val="en-US"/>
                </w:rPr>
                <w:t>www.belbin.ie/wp-content/uploads/2014/08/BELBINUK-Self-PerceptionInventory+CompletionGrid.pdf</w:t>
              </w:r>
            </w:hyperlink>
            <w:r w:rsidRPr="00144AA1">
              <w:rPr>
                <w:rFonts w:ascii="Arial" w:hAnsi="Arial" w:cs="Arial"/>
                <w:sz w:val="20"/>
                <w:szCs w:val="20"/>
                <w:lang w:val="en-US"/>
              </w:rPr>
              <w:t xml:space="preserve"> </w:t>
            </w:r>
            <w:r w:rsidRPr="00144AA1">
              <w:rPr>
                <w:rFonts w:ascii="Arial" w:hAnsi="Arial" w:cs="Arial"/>
                <w:sz w:val="20"/>
                <w:szCs w:val="20"/>
              </w:rPr>
              <w:t>for learners to read through and complete</w:t>
            </w:r>
            <w:r w:rsidRPr="00144AA1">
              <w:rPr>
                <w:rFonts w:ascii="Arial" w:hAnsi="Arial" w:cs="Arial"/>
                <w:sz w:val="20"/>
                <w:szCs w:val="20"/>
                <w:lang w:val="en-US"/>
              </w:rPr>
              <w:t>.</w:t>
            </w:r>
            <w:r w:rsidR="004D75B9">
              <w:rPr>
                <w:rFonts w:ascii="Arial" w:hAnsi="Arial" w:cs="Arial"/>
                <w:sz w:val="20"/>
                <w:szCs w:val="20"/>
                <w:lang w:val="en-US"/>
              </w:rPr>
              <w:t xml:space="preserve"> </w:t>
            </w:r>
            <w:r w:rsidR="004D75B9" w:rsidRPr="004D75B9">
              <w:rPr>
                <w:rFonts w:ascii="Arial" w:hAnsi="Arial" w:cs="Arial"/>
                <w:b/>
                <w:bCs/>
                <w:sz w:val="20"/>
                <w:szCs w:val="20"/>
                <w:lang w:val="en-US"/>
              </w:rPr>
              <w:t>(I)</w:t>
            </w:r>
          </w:p>
          <w:p w14:paraId="21220C6D" w14:textId="0CF63567" w:rsidR="004A0C96" w:rsidRPr="00144AA1" w:rsidRDefault="004D75B9" w:rsidP="009D6238">
            <w:pPr>
              <w:autoSpaceDE w:val="0"/>
              <w:autoSpaceDN w:val="0"/>
              <w:adjustRightInd w:val="0"/>
              <w:spacing w:before="120" w:after="120"/>
              <w:rPr>
                <w:rFonts w:ascii="Arial" w:hAnsi="Arial" w:cs="Arial"/>
                <w:b/>
                <w:color w:val="000000"/>
                <w:sz w:val="20"/>
                <w:szCs w:val="20"/>
                <w:lang w:val="en-US"/>
              </w:rPr>
            </w:pPr>
            <w:r>
              <w:rPr>
                <w:rFonts w:ascii="Arial" w:hAnsi="Arial" w:cs="Arial"/>
                <w:color w:val="000000"/>
                <w:sz w:val="20"/>
                <w:szCs w:val="20"/>
                <w:lang w:val="en-US"/>
              </w:rPr>
              <w:t>L</w:t>
            </w:r>
            <w:r w:rsidR="004A0C96" w:rsidRPr="00144AA1">
              <w:rPr>
                <w:rFonts w:ascii="Arial" w:hAnsi="Arial" w:cs="Arial"/>
                <w:color w:val="000000"/>
                <w:sz w:val="20"/>
                <w:szCs w:val="20"/>
                <w:lang w:val="en-US"/>
              </w:rPr>
              <w:t xml:space="preserve">earners </w:t>
            </w:r>
            <w:r>
              <w:rPr>
                <w:rFonts w:ascii="Arial" w:hAnsi="Arial" w:cs="Arial"/>
                <w:color w:val="000000"/>
                <w:sz w:val="20"/>
                <w:szCs w:val="20"/>
                <w:lang w:val="en-US"/>
              </w:rPr>
              <w:t xml:space="preserve">think about </w:t>
            </w:r>
            <w:r w:rsidR="004A0C96" w:rsidRPr="00144AA1">
              <w:rPr>
                <w:rFonts w:ascii="Arial" w:hAnsi="Arial" w:cs="Arial"/>
                <w:color w:val="000000"/>
                <w:sz w:val="20"/>
                <w:szCs w:val="20"/>
                <w:lang w:val="en-US"/>
              </w:rPr>
              <w:t>what stages a team should go through to effectively reach a good decision concerning a particular problem and share.</w:t>
            </w:r>
          </w:p>
          <w:p w14:paraId="617A79B0" w14:textId="5D048701" w:rsidR="004A0C96" w:rsidRPr="00144AA1" w:rsidRDefault="004A0C96" w:rsidP="009D6238">
            <w:pPr>
              <w:autoSpaceDE w:val="0"/>
              <w:autoSpaceDN w:val="0"/>
              <w:adjustRightInd w:val="0"/>
              <w:rPr>
                <w:rFonts w:ascii="Arial" w:hAnsi="Arial" w:cs="Arial"/>
                <w:color w:val="000000"/>
                <w:sz w:val="20"/>
                <w:szCs w:val="20"/>
                <w:lang w:val="en-US"/>
              </w:rPr>
            </w:pPr>
            <w:r w:rsidRPr="00144AA1">
              <w:rPr>
                <w:rFonts w:ascii="Arial" w:hAnsi="Arial" w:cs="Arial"/>
                <w:color w:val="000000"/>
                <w:sz w:val="20"/>
                <w:szCs w:val="20"/>
                <w:shd w:val="clear" w:color="auto" w:fill="FCFCFC"/>
                <w:lang w:val="en-US"/>
              </w:rPr>
              <w:t>Learners</w:t>
            </w:r>
            <w:r w:rsidRPr="00144AA1">
              <w:rPr>
                <w:rFonts w:ascii="Arial" w:hAnsi="Arial" w:cs="Arial"/>
                <w:color w:val="000000"/>
                <w:sz w:val="20"/>
                <w:szCs w:val="20"/>
                <w:lang w:val="en-US"/>
              </w:rPr>
              <w:t xml:space="preserve"> conduct some internet research and search</w:t>
            </w:r>
            <w:r w:rsidR="000B1D15">
              <w:rPr>
                <w:rFonts w:ascii="Arial" w:hAnsi="Arial" w:cs="Arial"/>
                <w:color w:val="000000"/>
                <w:sz w:val="20"/>
                <w:szCs w:val="20"/>
                <w:lang w:val="en-US"/>
              </w:rPr>
              <w:t xml:space="preserve"> (differentiate by ability)</w:t>
            </w:r>
            <w:r w:rsidRPr="00144AA1">
              <w:rPr>
                <w:rFonts w:ascii="Arial" w:hAnsi="Arial" w:cs="Arial"/>
                <w:color w:val="000000"/>
                <w:sz w:val="20"/>
                <w:szCs w:val="20"/>
                <w:lang w:val="en-US"/>
              </w:rPr>
              <w:t>:</w:t>
            </w:r>
          </w:p>
          <w:p w14:paraId="329B4F26" w14:textId="77777777" w:rsidR="004A0C96" w:rsidRPr="00710139" w:rsidRDefault="004A0C96" w:rsidP="00D072C3">
            <w:pPr>
              <w:numPr>
                <w:ilvl w:val="0"/>
                <w:numId w:val="69"/>
              </w:numPr>
              <w:autoSpaceDE w:val="0"/>
              <w:autoSpaceDN w:val="0"/>
              <w:adjustRightInd w:val="0"/>
              <w:rPr>
                <w:rFonts w:ascii="Arial" w:hAnsi="Arial" w:cs="Arial"/>
                <w:color w:val="000000"/>
                <w:sz w:val="20"/>
                <w:szCs w:val="20"/>
                <w:lang w:val="en-US"/>
              </w:rPr>
            </w:pPr>
            <w:r w:rsidRPr="00710139">
              <w:rPr>
                <w:rFonts w:ascii="Arial" w:hAnsi="Arial" w:cs="Arial"/>
                <w:color w:val="000000"/>
                <w:sz w:val="20"/>
                <w:szCs w:val="20"/>
                <w:lang w:val="en-US"/>
              </w:rPr>
              <w:t>a definition for ‘groupthink’</w:t>
            </w:r>
          </w:p>
          <w:p w14:paraId="0B382219" w14:textId="77777777" w:rsidR="004A0C96" w:rsidRPr="00710139" w:rsidRDefault="004A0C96" w:rsidP="00D072C3">
            <w:pPr>
              <w:numPr>
                <w:ilvl w:val="0"/>
                <w:numId w:val="69"/>
              </w:numPr>
              <w:autoSpaceDE w:val="0"/>
              <w:autoSpaceDN w:val="0"/>
              <w:adjustRightInd w:val="0"/>
              <w:rPr>
                <w:rFonts w:ascii="Arial" w:hAnsi="Arial" w:cs="Arial"/>
                <w:color w:val="000000"/>
                <w:sz w:val="20"/>
                <w:szCs w:val="20"/>
                <w:lang w:val="en-US"/>
              </w:rPr>
            </w:pPr>
            <w:r w:rsidRPr="00710139">
              <w:rPr>
                <w:rFonts w:ascii="Arial" w:hAnsi="Arial" w:cs="Arial"/>
                <w:color w:val="000000"/>
                <w:sz w:val="20"/>
                <w:szCs w:val="20"/>
                <w:lang w:val="en-US"/>
              </w:rPr>
              <w:t>the symptoms of ‘groupthink’</w:t>
            </w:r>
          </w:p>
          <w:p w14:paraId="0380E2E4" w14:textId="77777777" w:rsidR="004A0C96" w:rsidRPr="00710139" w:rsidRDefault="004A0C96" w:rsidP="00D072C3">
            <w:pPr>
              <w:numPr>
                <w:ilvl w:val="0"/>
                <w:numId w:val="69"/>
              </w:numPr>
              <w:autoSpaceDE w:val="0"/>
              <w:autoSpaceDN w:val="0"/>
              <w:adjustRightInd w:val="0"/>
              <w:rPr>
                <w:rFonts w:ascii="Arial" w:hAnsi="Arial" w:cs="Arial"/>
                <w:color w:val="000000"/>
                <w:sz w:val="20"/>
                <w:szCs w:val="20"/>
                <w:lang w:val="en-US"/>
              </w:rPr>
            </w:pPr>
            <w:r w:rsidRPr="00710139">
              <w:rPr>
                <w:rFonts w:ascii="Arial" w:hAnsi="Arial" w:cs="Arial"/>
                <w:color w:val="000000"/>
                <w:sz w:val="20"/>
                <w:szCs w:val="20"/>
                <w:lang w:val="en-US"/>
              </w:rPr>
              <w:t>the explanations for ‘groupthink’</w:t>
            </w:r>
          </w:p>
          <w:p w14:paraId="028CF516" w14:textId="77777777" w:rsidR="004A0C96" w:rsidRPr="00710139" w:rsidRDefault="004A0C96" w:rsidP="00D072C3">
            <w:pPr>
              <w:numPr>
                <w:ilvl w:val="0"/>
                <w:numId w:val="69"/>
              </w:numPr>
              <w:autoSpaceDE w:val="0"/>
              <w:autoSpaceDN w:val="0"/>
              <w:adjustRightInd w:val="0"/>
              <w:rPr>
                <w:rFonts w:ascii="Arial" w:hAnsi="Arial" w:cs="Arial"/>
                <w:color w:val="000000"/>
                <w:sz w:val="20"/>
                <w:szCs w:val="20"/>
                <w:lang w:val="en-US"/>
              </w:rPr>
            </w:pPr>
            <w:r w:rsidRPr="00710139">
              <w:rPr>
                <w:rFonts w:ascii="Arial" w:hAnsi="Arial" w:cs="Arial"/>
                <w:color w:val="000000"/>
                <w:sz w:val="20"/>
                <w:szCs w:val="20"/>
                <w:lang w:val="en-US"/>
              </w:rPr>
              <w:t xml:space="preserve">the negative outcomes of ‘groupthink’ with at least one historical example </w:t>
            </w:r>
          </w:p>
          <w:p w14:paraId="74A2FF91" w14:textId="77777777" w:rsidR="004A0C96" w:rsidRPr="00710139" w:rsidRDefault="004A0C96" w:rsidP="00D072C3">
            <w:pPr>
              <w:numPr>
                <w:ilvl w:val="0"/>
                <w:numId w:val="69"/>
              </w:numPr>
              <w:autoSpaceDE w:val="0"/>
              <w:autoSpaceDN w:val="0"/>
              <w:adjustRightInd w:val="0"/>
              <w:rPr>
                <w:rFonts w:ascii="Arial" w:hAnsi="Arial" w:cs="Arial"/>
                <w:color w:val="000000"/>
                <w:sz w:val="20"/>
                <w:szCs w:val="20"/>
                <w:lang w:val="en-US"/>
              </w:rPr>
            </w:pPr>
            <w:r w:rsidRPr="00710139">
              <w:rPr>
                <w:rFonts w:ascii="Arial" w:hAnsi="Arial" w:cs="Arial"/>
                <w:color w:val="000000"/>
                <w:sz w:val="20"/>
                <w:szCs w:val="20"/>
                <w:lang w:val="en-US"/>
              </w:rPr>
              <w:t>the strategies that can be employed to avoid ‘groupthink’</w:t>
            </w:r>
          </w:p>
          <w:p w14:paraId="2C334ED2" w14:textId="08C55CAC" w:rsidR="004A0C96" w:rsidRPr="00710139" w:rsidRDefault="004A0C96" w:rsidP="00D072C3">
            <w:pPr>
              <w:numPr>
                <w:ilvl w:val="0"/>
                <w:numId w:val="69"/>
              </w:numPr>
              <w:autoSpaceDE w:val="0"/>
              <w:autoSpaceDN w:val="0"/>
              <w:adjustRightInd w:val="0"/>
              <w:rPr>
                <w:rFonts w:ascii="Arial" w:hAnsi="Arial" w:cs="Arial"/>
                <w:color w:val="000000"/>
                <w:sz w:val="20"/>
                <w:szCs w:val="20"/>
                <w:lang w:val="en-US"/>
              </w:rPr>
            </w:pPr>
            <w:r w:rsidRPr="00710139">
              <w:rPr>
                <w:rFonts w:ascii="Arial" w:hAnsi="Arial" w:cs="Arial"/>
                <w:color w:val="000000"/>
                <w:sz w:val="20"/>
                <w:szCs w:val="20"/>
                <w:lang w:val="en-US"/>
              </w:rPr>
              <w:t>some possible remedies for ‘groupthink’</w:t>
            </w:r>
          </w:p>
          <w:p w14:paraId="4763A37B" w14:textId="4D73A8CE" w:rsidR="004A0C96" w:rsidRPr="00144AA1" w:rsidRDefault="00710139" w:rsidP="00710139">
            <w:pPr>
              <w:autoSpaceDE w:val="0"/>
              <w:autoSpaceDN w:val="0"/>
              <w:adjustRightInd w:val="0"/>
              <w:spacing w:before="120"/>
              <w:rPr>
                <w:rFonts w:ascii="Arial" w:hAnsi="Arial" w:cs="Arial"/>
                <w:color w:val="000000"/>
                <w:sz w:val="20"/>
                <w:szCs w:val="20"/>
                <w:lang w:val="en-US"/>
              </w:rPr>
            </w:pPr>
            <w:r>
              <w:rPr>
                <w:rFonts w:ascii="Arial" w:hAnsi="Arial" w:cs="Arial"/>
                <w:color w:val="000000"/>
                <w:sz w:val="20"/>
                <w:szCs w:val="20"/>
                <w:lang w:val="en-US"/>
              </w:rPr>
              <w:t>Learners</w:t>
            </w:r>
            <w:r w:rsidR="004A0C96" w:rsidRPr="00144AA1">
              <w:rPr>
                <w:rFonts w:ascii="Arial" w:hAnsi="Arial" w:cs="Arial"/>
                <w:color w:val="000000"/>
                <w:sz w:val="20"/>
                <w:szCs w:val="20"/>
                <w:lang w:val="en-US"/>
              </w:rPr>
              <w:t xml:space="preserve"> capture </w:t>
            </w:r>
            <w:r>
              <w:rPr>
                <w:rFonts w:ascii="Arial" w:hAnsi="Arial" w:cs="Arial"/>
                <w:color w:val="000000"/>
                <w:sz w:val="20"/>
                <w:szCs w:val="20"/>
                <w:lang w:val="en-US"/>
              </w:rPr>
              <w:t xml:space="preserve">this research </w:t>
            </w:r>
            <w:r w:rsidR="004A0C96" w:rsidRPr="00144AA1">
              <w:rPr>
                <w:rFonts w:ascii="Arial" w:hAnsi="Arial" w:cs="Arial"/>
                <w:color w:val="000000"/>
                <w:sz w:val="20"/>
                <w:szCs w:val="20"/>
                <w:lang w:val="en-US"/>
              </w:rPr>
              <w:t>in their notes</w:t>
            </w:r>
            <w:r w:rsidR="000B1D15">
              <w:rPr>
                <w:rFonts w:ascii="Arial" w:hAnsi="Arial" w:cs="Arial"/>
                <w:color w:val="000000"/>
                <w:sz w:val="20"/>
                <w:szCs w:val="20"/>
                <w:lang w:val="en-US"/>
              </w:rPr>
              <w:t xml:space="preserve"> for checking</w:t>
            </w:r>
            <w:r w:rsidR="004A0C96" w:rsidRPr="00144AA1">
              <w:rPr>
                <w:rFonts w:ascii="Arial" w:hAnsi="Arial" w:cs="Arial"/>
                <w:color w:val="000000"/>
                <w:sz w:val="20"/>
                <w:szCs w:val="20"/>
                <w:lang w:val="en-US"/>
              </w:rPr>
              <w:t xml:space="preserve">. </w:t>
            </w:r>
            <w:r w:rsidR="004D75B9" w:rsidRPr="004D75B9">
              <w:rPr>
                <w:rFonts w:ascii="Arial" w:hAnsi="Arial" w:cs="Arial"/>
                <w:b/>
                <w:bCs/>
                <w:color w:val="000000"/>
                <w:sz w:val="20"/>
                <w:szCs w:val="20"/>
                <w:lang w:val="en-US"/>
              </w:rPr>
              <w:t>(I</w:t>
            </w:r>
            <w:r w:rsidR="000B1D15">
              <w:rPr>
                <w:rFonts w:ascii="Arial" w:hAnsi="Arial" w:cs="Arial"/>
                <w:b/>
                <w:bCs/>
                <w:color w:val="000000"/>
                <w:sz w:val="20"/>
                <w:szCs w:val="20"/>
                <w:lang w:val="en-US"/>
              </w:rPr>
              <w:t>/F</w:t>
            </w:r>
            <w:r w:rsidR="004D75B9" w:rsidRPr="004D75B9">
              <w:rPr>
                <w:rFonts w:ascii="Arial" w:hAnsi="Arial" w:cs="Arial"/>
                <w:b/>
                <w:bCs/>
                <w:color w:val="000000"/>
                <w:sz w:val="20"/>
                <w:szCs w:val="20"/>
                <w:lang w:val="en-US"/>
              </w:rPr>
              <w:t>)</w:t>
            </w:r>
          </w:p>
          <w:p w14:paraId="56C54690" w14:textId="32710B81" w:rsidR="004A0C96" w:rsidRPr="00144AA1" w:rsidRDefault="004A0C96" w:rsidP="009D6238">
            <w:pPr>
              <w:autoSpaceDE w:val="0"/>
              <w:autoSpaceDN w:val="0"/>
              <w:adjustRightInd w:val="0"/>
              <w:spacing w:before="120"/>
              <w:rPr>
                <w:rFonts w:ascii="Arial" w:hAnsi="Arial" w:cs="Arial"/>
                <w:color w:val="000000"/>
                <w:sz w:val="20"/>
                <w:szCs w:val="20"/>
                <w:lang w:val="en-US"/>
              </w:rPr>
            </w:pPr>
            <w:r w:rsidRPr="00144AA1">
              <w:rPr>
                <w:rFonts w:ascii="Arial" w:hAnsi="Arial" w:cs="Arial"/>
                <w:color w:val="000000"/>
                <w:sz w:val="20"/>
                <w:szCs w:val="20"/>
                <w:lang w:val="en-US"/>
              </w:rPr>
              <w:t>Information on Groupthink can be accessed form the following websites:</w:t>
            </w:r>
          </w:p>
          <w:p w14:paraId="6930DFAC" w14:textId="2E49DC46" w:rsidR="004A0C96" w:rsidRPr="009D6238" w:rsidRDefault="000C517A" w:rsidP="00D072C3">
            <w:pPr>
              <w:numPr>
                <w:ilvl w:val="0"/>
                <w:numId w:val="69"/>
              </w:numPr>
              <w:autoSpaceDE w:val="0"/>
              <w:autoSpaceDN w:val="0"/>
              <w:adjustRightInd w:val="0"/>
              <w:rPr>
                <w:rFonts w:ascii="Arial" w:hAnsi="Arial" w:cs="Arial"/>
                <w:color w:val="4B4B4B"/>
                <w:sz w:val="20"/>
                <w:szCs w:val="20"/>
                <w:lang w:val="en-US"/>
              </w:rPr>
            </w:pPr>
            <w:hyperlink r:id="rId524" w:history="1">
              <w:r w:rsidR="00B221AA" w:rsidRPr="009D6238">
                <w:rPr>
                  <w:rFonts w:ascii="Arial" w:hAnsi="Arial" w:cs="Arial"/>
                  <w:color w:val="4B4B4B"/>
                  <w:sz w:val="20"/>
                  <w:szCs w:val="20"/>
                  <w:u w:val="single"/>
                  <w:lang w:val="en-US"/>
                </w:rPr>
                <w:t>www.</w:t>
              </w:r>
              <w:r w:rsidR="004A0C96" w:rsidRPr="009D6238">
                <w:rPr>
                  <w:rFonts w:ascii="Arial" w:hAnsi="Arial" w:cs="Arial"/>
                  <w:color w:val="4B4B4B"/>
                  <w:sz w:val="20"/>
                  <w:szCs w:val="20"/>
                  <w:u w:val="single"/>
                  <w:lang w:val="en-US"/>
                </w:rPr>
                <w:t>mindtools.com/pages/article/newLDR_82.htm</w:t>
              </w:r>
            </w:hyperlink>
          </w:p>
          <w:p w14:paraId="1301AFC4" w14:textId="694DA91F" w:rsidR="004A0C96" w:rsidRPr="009D6238" w:rsidRDefault="000C517A" w:rsidP="00D072C3">
            <w:pPr>
              <w:numPr>
                <w:ilvl w:val="0"/>
                <w:numId w:val="69"/>
              </w:numPr>
              <w:autoSpaceDE w:val="0"/>
              <w:autoSpaceDN w:val="0"/>
              <w:adjustRightInd w:val="0"/>
              <w:rPr>
                <w:rFonts w:ascii="Arial" w:hAnsi="Arial" w:cs="Arial"/>
                <w:color w:val="4B4B4B"/>
                <w:sz w:val="20"/>
                <w:szCs w:val="20"/>
                <w:lang w:val="en-US"/>
              </w:rPr>
            </w:pPr>
            <w:hyperlink r:id="rId525" w:history="1">
              <w:r w:rsidR="00B221AA" w:rsidRPr="009D6238">
                <w:rPr>
                  <w:rFonts w:ascii="Arial" w:hAnsi="Arial" w:cs="Arial"/>
                  <w:color w:val="4B4B4B"/>
                  <w:sz w:val="20"/>
                  <w:szCs w:val="20"/>
                  <w:u w:val="single"/>
                  <w:lang w:val="en-US"/>
                </w:rPr>
                <w:t>www.</w:t>
              </w:r>
              <w:r w:rsidR="004A0C96" w:rsidRPr="009D6238">
                <w:rPr>
                  <w:rFonts w:ascii="Arial" w:hAnsi="Arial" w:cs="Arial"/>
                  <w:color w:val="4B4B4B"/>
                  <w:sz w:val="20"/>
                  <w:szCs w:val="20"/>
                  <w:u w:val="single"/>
                  <w:lang w:val="en-US"/>
                </w:rPr>
                <w:t>valuebasedmanagement.net/methods_janis_groupthink.html</w:t>
              </w:r>
            </w:hyperlink>
          </w:p>
          <w:p w14:paraId="42C0A35B" w14:textId="261B3310" w:rsidR="004A0C96" w:rsidRPr="009D6238" w:rsidRDefault="000C517A" w:rsidP="00D072C3">
            <w:pPr>
              <w:numPr>
                <w:ilvl w:val="0"/>
                <w:numId w:val="69"/>
              </w:numPr>
              <w:autoSpaceDE w:val="0"/>
              <w:autoSpaceDN w:val="0"/>
              <w:adjustRightInd w:val="0"/>
              <w:rPr>
                <w:rFonts w:ascii="Arial" w:hAnsi="Arial" w:cs="Arial"/>
                <w:color w:val="4B4B4B"/>
                <w:sz w:val="20"/>
                <w:szCs w:val="20"/>
                <w:lang w:val="en-US"/>
              </w:rPr>
            </w:pPr>
            <w:hyperlink r:id="rId526" w:history="1">
              <w:r w:rsidR="00B221AA" w:rsidRPr="009D6238">
                <w:rPr>
                  <w:rFonts w:ascii="Arial" w:hAnsi="Arial" w:cs="Arial"/>
                  <w:color w:val="4B4B4B"/>
                  <w:sz w:val="20"/>
                  <w:szCs w:val="20"/>
                  <w:u w:val="single"/>
                  <w:lang w:val="en-US"/>
                </w:rPr>
                <w:t>www.</w:t>
              </w:r>
              <w:r w:rsidR="004A0C96" w:rsidRPr="009D6238">
                <w:rPr>
                  <w:rFonts w:ascii="Arial" w:hAnsi="Arial" w:cs="Arial"/>
                  <w:color w:val="4B4B4B"/>
                  <w:sz w:val="20"/>
                  <w:szCs w:val="20"/>
                  <w:u w:val="single"/>
                  <w:lang w:val="en-US"/>
                </w:rPr>
                <w:t>verywellmind.com/what-is-groupthink-2795213</w:t>
              </w:r>
            </w:hyperlink>
            <w:r w:rsidR="004A0C96" w:rsidRPr="009D6238">
              <w:rPr>
                <w:rFonts w:ascii="Arial" w:hAnsi="Arial" w:cs="Arial"/>
                <w:color w:val="4B4B4B"/>
                <w:sz w:val="20"/>
                <w:szCs w:val="20"/>
                <w:lang w:val="en-US"/>
              </w:rPr>
              <w:t xml:space="preserve"> </w:t>
            </w:r>
          </w:p>
          <w:p w14:paraId="7347B9E4" w14:textId="77777777" w:rsidR="004A0C96" w:rsidRPr="009D6238" w:rsidRDefault="000C517A" w:rsidP="00D072C3">
            <w:pPr>
              <w:numPr>
                <w:ilvl w:val="0"/>
                <w:numId w:val="69"/>
              </w:numPr>
              <w:autoSpaceDE w:val="0"/>
              <w:autoSpaceDN w:val="0"/>
              <w:adjustRightInd w:val="0"/>
              <w:rPr>
                <w:rFonts w:ascii="Arial" w:hAnsi="Arial" w:cs="Arial"/>
                <w:color w:val="4B4B4B"/>
                <w:sz w:val="20"/>
                <w:szCs w:val="20"/>
                <w:lang w:val="en-US"/>
              </w:rPr>
            </w:pPr>
            <w:hyperlink r:id="rId527" w:history="1">
              <w:r w:rsidR="004A0C96" w:rsidRPr="009D6238">
                <w:rPr>
                  <w:rFonts w:ascii="Arial" w:hAnsi="Arial" w:cs="Arial"/>
                  <w:color w:val="4B4B4B"/>
                  <w:sz w:val="20"/>
                  <w:szCs w:val="20"/>
                  <w:u w:val="single"/>
                  <w:lang w:val="en-US"/>
                </w:rPr>
                <w:t>https://corporatefinanceinstitute.com/resources/careers/soft-skills/groupthink-decisions/</w:t>
              </w:r>
            </w:hyperlink>
            <w:r w:rsidR="004A0C96" w:rsidRPr="009D6238">
              <w:rPr>
                <w:rFonts w:ascii="Arial" w:hAnsi="Arial" w:cs="Arial"/>
                <w:color w:val="4B4B4B"/>
                <w:sz w:val="20"/>
                <w:szCs w:val="20"/>
                <w:lang w:val="en-US"/>
              </w:rPr>
              <w:t xml:space="preserve"> </w:t>
            </w:r>
          </w:p>
          <w:p w14:paraId="21B345E2" w14:textId="401745D3" w:rsidR="004A0C96" w:rsidRPr="009D6238" w:rsidRDefault="000C517A" w:rsidP="00D072C3">
            <w:pPr>
              <w:numPr>
                <w:ilvl w:val="0"/>
                <w:numId w:val="69"/>
              </w:numPr>
              <w:autoSpaceDE w:val="0"/>
              <w:autoSpaceDN w:val="0"/>
              <w:adjustRightInd w:val="0"/>
              <w:rPr>
                <w:rFonts w:ascii="Arial" w:hAnsi="Arial" w:cs="Arial"/>
                <w:color w:val="4B4B4B"/>
                <w:sz w:val="20"/>
                <w:szCs w:val="20"/>
                <w:lang w:val="en-US"/>
              </w:rPr>
            </w:pPr>
            <w:hyperlink r:id="rId528" w:history="1">
              <w:r w:rsidR="00B221AA" w:rsidRPr="009D6238">
                <w:rPr>
                  <w:rFonts w:ascii="Arial" w:hAnsi="Arial" w:cs="Arial"/>
                  <w:color w:val="4B4B4B"/>
                  <w:sz w:val="20"/>
                  <w:szCs w:val="20"/>
                  <w:u w:val="single"/>
                  <w:lang w:val="en-US"/>
                </w:rPr>
                <w:t>www.</w:t>
              </w:r>
              <w:r w:rsidR="004A0C96" w:rsidRPr="009D6238">
                <w:rPr>
                  <w:rFonts w:ascii="Arial" w:hAnsi="Arial" w:cs="Arial"/>
                  <w:color w:val="4B4B4B"/>
                  <w:sz w:val="20"/>
                  <w:szCs w:val="20"/>
                  <w:u w:val="single"/>
                  <w:lang w:val="en-US"/>
                </w:rPr>
                <w:t>psychologytoday.com/intl/basics/groupthink</w:t>
              </w:r>
            </w:hyperlink>
          </w:p>
          <w:p w14:paraId="31903F0E" w14:textId="46648A46" w:rsidR="004A0C96" w:rsidRPr="00144AA1" w:rsidRDefault="004D75B9" w:rsidP="009D6238">
            <w:pPr>
              <w:spacing w:before="120" w:after="120"/>
              <w:rPr>
                <w:rFonts w:ascii="Arial" w:hAnsi="Arial" w:cs="Arial"/>
                <w:sz w:val="20"/>
                <w:szCs w:val="20"/>
              </w:rPr>
            </w:pPr>
            <w:r>
              <w:rPr>
                <w:rFonts w:ascii="Arial" w:hAnsi="Arial" w:cs="Arial"/>
                <w:sz w:val="20"/>
                <w:szCs w:val="20"/>
                <w:lang w:val="en-US"/>
              </w:rPr>
              <w:t>L</w:t>
            </w:r>
            <w:r w:rsidR="004A0C96" w:rsidRPr="00144AA1">
              <w:rPr>
                <w:rFonts w:ascii="Arial" w:hAnsi="Arial" w:cs="Arial"/>
                <w:sz w:val="20"/>
                <w:szCs w:val="20"/>
                <w:lang w:val="en-US"/>
              </w:rPr>
              <w:t>earners c</w:t>
            </w:r>
            <w:r w:rsidR="004A0C96" w:rsidRPr="00144AA1">
              <w:rPr>
                <w:rFonts w:ascii="Arial" w:hAnsi="Arial" w:cs="Arial"/>
                <w:sz w:val="20"/>
                <w:szCs w:val="20"/>
              </w:rPr>
              <w:t xml:space="preserve">reate a table capturing </w:t>
            </w:r>
            <w:r w:rsidR="004A0C96" w:rsidRPr="00144AA1">
              <w:rPr>
                <w:rFonts w:ascii="Arial" w:hAnsi="Arial" w:cs="Arial"/>
                <w:sz w:val="20"/>
                <w:szCs w:val="20"/>
                <w:lang w:val="en-US"/>
              </w:rPr>
              <w:t>Forsyth’s li</w:t>
            </w:r>
            <w:r w:rsidR="000B1D15">
              <w:rPr>
                <w:rFonts w:ascii="Arial" w:hAnsi="Arial" w:cs="Arial"/>
                <w:sz w:val="20"/>
                <w:szCs w:val="20"/>
                <w:lang w:val="en-US"/>
              </w:rPr>
              <w:t>s</w:t>
            </w:r>
            <w:r w:rsidR="004A0C96" w:rsidRPr="00144AA1">
              <w:rPr>
                <w:rFonts w:ascii="Arial" w:hAnsi="Arial" w:cs="Arial"/>
                <w:sz w:val="20"/>
                <w:szCs w:val="20"/>
                <w:lang w:val="en-US"/>
              </w:rPr>
              <w:t xml:space="preserve">t or types of </w:t>
            </w:r>
            <w:r w:rsidR="004A0C96" w:rsidRPr="00144AA1">
              <w:rPr>
                <w:rFonts w:ascii="Arial" w:hAnsi="Arial" w:cs="Arial"/>
                <w:sz w:val="20"/>
                <w:szCs w:val="20"/>
              </w:rPr>
              <w:t xml:space="preserve">cognitive limitations and errors </w:t>
            </w:r>
            <w:r w:rsidR="004A0C96" w:rsidRPr="00144AA1">
              <w:rPr>
                <w:rFonts w:ascii="Arial" w:hAnsi="Arial" w:cs="Arial"/>
                <w:sz w:val="20"/>
                <w:szCs w:val="20"/>
                <w:lang w:val="en-US"/>
              </w:rPr>
              <w:t xml:space="preserve">at </w:t>
            </w:r>
            <w:hyperlink r:id="rId529" w:history="1">
              <w:r w:rsidR="004A0C96" w:rsidRPr="009D6238">
                <w:rPr>
                  <w:rFonts w:ascii="Arial" w:hAnsi="Arial" w:cs="Arial"/>
                  <w:color w:val="4B4B4B"/>
                  <w:sz w:val="20"/>
                  <w:szCs w:val="20"/>
                  <w:u w:val="single"/>
                  <w:lang w:val="en-US"/>
                </w:rPr>
                <w:t>https://en.wikipedia.org/wiki/Group_decision-making</w:t>
              </w:r>
            </w:hyperlink>
            <w:r w:rsidR="004A0C96" w:rsidRPr="00144AA1">
              <w:rPr>
                <w:rFonts w:ascii="Arial" w:hAnsi="Arial" w:cs="Arial"/>
                <w:sz w:val="20"/>
                <w:szCs w:val="20"/>
                <w:lang w:val="en-US"/>
              </w:rPr>
              <w:t xml:space="preserve"> </w:t>
            </w:r>
            <w:r w:rsidR="000B1D15">
              <w:rPr>
                <w:rFonts w:ascii="Arial" w:hAnsi="Arial" w:cs="Arial"/>
                <w:sz w:val="20"/>
                <w:szCs w:val="20"/>
                <w:lang w:val="en-US"/>
              </w:rPr>
              <w:t xml:space="preserve">(scroll down to the relevant section) </w:t>
            </w:r>
            <w:r w:rsidR="004A0C96" w:rsidRPr="00144AA1">
              <w:rPr>
                <w:rFonts w:ascii="Arial" w:hAnsi="Arial" w:cs="Arial"/>
                <w:sz w:val="20"/>
                <w:szCs w:val="20"/>
              </w:rPr>
              <w:t xml:space="preserve">and </w:t>
            </w:r>
            <w:r w:rsidR="004A0C96" w:rsidRPr="00144AA1">
              <w:rPr>
                <w:rFonts w:ascii="Arial" w:hAnsi="Arial" w:cs="Arial"/>
                <w:sz w:val="20"/>
                <w:szCs w:val="20"/>
                <w:shd w:val="clear" w:color="auto" w:fill="FCFCFC"/>
              </w:rPr>
              <w:t>learners</w:t>
            </w:r>
            <w:r w:rsidR="004A0C96" w:rsidRPr="00144AA1">
              <w:rPr>
                <w:rFonts w:ascii="Arial" w:hAnsi="Arial" w:cs="Arial"/>
                <w:sz w:val="20"/>
                <w:szCs w:val="20"/>
              </w:rPr>
              <w:t xml:space="preserve"> complete the table with their own examples/illustrations.</w:t>
            </w:r>
            <w:r>
              <w:rPr>
                <w:rFonts w:ascii="Arial" w:hAnsi="Arial" w:cs="Arial"/>
                <w:sz w:val="20"/>
                <w:szCs w:val="20"/>
              </w:rPr>
              <w:t xml:space="preserve"> </w:t>
            </w:r>
            <w:r w:rsidRPr="004D75B9">
              <w:rPr>
                <w:rFonts w:ascii="Arial" w:hAnsi="Arial" w:cs="Arial"/>
                <w:b/>
                <w:bCs/>
                <w:sz w:val="20"/>
                <w:szCs w:val="20"/>
              </w:rPr>
              <w:t>(I)</w:t>
            </w:r>
          </w:p>
          <w:p w14:paraId="11C1B199" w14:textId="1709194C" w:rsidR="004A0C96" w:rsidRPr="00144AA1" w:rsidRDefault="004D75B9" w:rsidP="009D6238">
            <w:pPr>
              <w:spacing w:before="120" w:after="120"/>
              <w:rPr>
                <w:rFonts w:ascii="Arial" w:hAnsi="Arial" w:cs="Arial"/>
                <w:sz w:val="20"/>
                <w:szCs w:val="20"/>
              </w:rPr>
            </w:pPr>
            <w:r>
              <w:rPr>
                <w:rFonts w:ascii="Arial" w:hAnsi="Arial" w:cs="Arial"/>
                <w:sz w:val="20"/>
                <w:szCs w:val="20"/>
                <w:lang w:val="en-US"/>
              </w:rPr>
              <w:t>L</w:t>
            </w:r>
            <w:r w:rsidR="004A0C96" w:rsidRPr="00144AA1">
              <w:rPr>
                <w:rFonts w:ascii="Arial" w:hAnsi="Arial" w:cs="Arial"/>
                <w:sz w:val="20"/>
                <w:szCs w:val="20"/>
                <w:lang w:val="en-US"/>
              </w:rPr>
              <w:t xml:space="preserve">earners </w:t>
            </w:r>
            <w:r>
              <w:rPr>
                <w:rFonts w:ascii="Arial" w:hAnsi="Arial" w:cs="Arial"/>
                <w:sz w:val="20"/>
                <w:szCs w:val="20"/>
                <w:lang w:val="en-US"/>
              </w:rPr>
              <w:t xml:space="preserve">discuss </w:t>
            </w:r>
            <w:r w:rsidR="004A0C96" w:rsidRPr="00144AA1">
              <w:rPr>
                <w:rFonts w:ascii="Arial" w:hAnsi="Arial" w:cs="Arial"/>
                <w:sz w:val="20"/>
                <w:szCs w:val="20"/>
                <w:lang w:val="en-US"/>
              </w:rPr>
              <w:t>how they might apply their findings to everyday</w:t>
            </w:r>
            <w:r w:rsidR="004A0C96" w:rsidRPr="00144AA1">
              <w:rPr>
                <w:rFonts w:ascii="Arial" w:hAnsi="Arial" w:cs="Arial"/>
                <w:sz w:val="20"/>
                <w:szCs w:val="20"/>
              </w:rPr>
              <w:t xml:space="preserve"> life, </w:t>
            </w:r>
            <w:r w:rsidR="004A0C96" w:rsidRPr="00144AA1">
              <w:rPr>
                <w:rFonts w:ascii="Arial" w:hAnsi="Arial" w:cs="Arial"/>
                <w:sz w:val="20"/>
                <w:szCs w:val="20"/>
                <w:lang w:val="en-US"/>
              </w:rPr>
              <w:t xml:space="preserve">which theories relate to </w:t>
            </w:r>
            <w:r w:rsidR="004A0C96" w:rsidRPr="00144AA1">
              <w:rPr>
                <w:rFonts w:ascii="Arial" w:hAnsi="Arial" w:cs="Arial"/>
                <w:sz w:val="20"/>
                <w:szCs w:val="20"/>
              </w:rPr>
              <w:t>individual and situational explanations</w:t>
            </w:r>
            <w:r w:rsidR="004A0C96" w:rsidRPr="00144AA1">
              <w:rPr>
                <w:rFonts w:ascii="Arial" w:hAnsi="Arial" w:cs="Arial"/>
                <w:sz w:val="20"/>
                <w:szCs w:val="20"/>
                <w:lang w:val="en-US"/>
              </w:rPr>
              <w:t xml:space="preserve">; </w:t>
            </w:r>
            <w:r w:rsidR="004A0C96" w:rsidRPr="00144AA1">
              <w:rPr>
                <w:rFonts w:ascii="Arial" w:hAnsi="Arial" w:cs="Arial"/>
                <w:sz w:val="20"/>
                <w:szCs w:val="20"/>
              </w:rPr>
              <w:t>reductionism versus holism</w:t>
            </w:r>
            <w:r w:rsidR="004A0C96" w:rsidRPr="00144AA1">
              <w:rPr>
                <w:rFonts w:ascii="Arial" w:hAnsi="Arial" w:cs="Arial"/>
                <w:sz w:val="20"/>
                <w:szCs w:val="20"/>
                <w:lang w:val="en-US"/>
              </w:rPr>
              <w:t>;</w:t>
            </w:r>
            <w:r w:rsidR="004A0C96" w:rsidRPr="00144AA1">
              <w:rPr>
                <w:rFonts w:ascii="Arial" w:hAnsi="Arial" w:cs="Arial"/>
                <w:sz w:val="20"/>
                <w:szCs w:val="20"/>
              </w:rPr>
              <w:t xml:space="preserve"> idiographic versus nomothetic</w:t>
            </w:r>
            <w:r w:rsidR="004A0C96" w:rsidRPr="00144AA1">
              <w:rPr>
                <w:rFonts w:ascii="Arial" w:hAnsi="Arial" w:cs="Arial"/>
                <w:sz w:val="20"/>
                <w:szCs w:val="20"/>
                <w:lang w:val="en-US"/>
              </w:rPr>
              <w:t xml:space="preserve"> explanations as well as making </w:t>
            </w:r>
            <w:r w:rsidR="004A0C96" w:rsidRPr="00144AA1">
              <w:rPr>
                <w:rFonts w:ascii="Arial" w:hAnsi="Arial" w:cs="Arial"/>
                <w:sz w:val="20"/>
                <w:szCs w:val="20"/>
              </w:rPr>
              <w:t>generalisations from</w:t>
            </w:r>
            <w:r w:rsidR="004A0C96" w:rsidRPr="00144AA1">
              <w:rPr>
                <w:rFonts w:ascii="Arial" w:hAnsi="Arial" w:cs="Arial"/>
                <w:sz w:val="20"/>
                <w:szCs w:val="20"/>
                <w:lang w:val="en-US"/>
              </w:rPr>
              <w:t xml:space="preserve"> the</w:t>
            </w:r>
            <w:r w:rsidR="004A0C96" w:rsidRPr="00144AA1">
              <w:rPr>
                <w:rFonts w:ascii="Arial" w:hAnsi="Arial" w:cs="Arial"/>
                <w:sz w:val="20"/>
                <w:szCs w:val="20"/>
              </w:rPr>
              <w:t xml:space="preserve"> </w:t>
            </w:r>
            <w:r w:rsidR="004A0C96" w:rsidRPr="00144AA1">
              <w:rPr>
                <w:rFonts w:ascii="Arial" w:hAnsi="Arial" w:cs="Arial"/>
                <w:sz w:val="20"/>
                <w:szCs w:val="20"/>
                <w:lang w:val="en-US"/>
              </w:rPr>
              <w:t>theories/</w:t>
            </w:r>
            <w:r w:rsidR="004A0C96" w:rsidRPr="00144AA1">
              <w:rPr>
                <w:rFonts w:ascii="Arial" w:hAnsi="Arial" w:cs="Arial"/>
                <w:sz w:val="20"/>
                <w:szCs w:val="20"/>
              </w:rPr>
              <w:t xml:space="preserve">findings. </w:t>
            </w:r>
            <w:r w:rsidRPr="004D75B9">
              <w:rPr>
                <w:rFonts w:ascii="Arial" w:hAnsi="Arial" w:cs="Arial"/>
                <w:b/>
                <w:bCs/>
                <w:sz w:val="20"/>
                <w:szCs w:val="20"/>
              </w:rPr>
              <w:t>(I)</w:t>
            </w:r>
          </w:p>
          <w:p w14:paraId="44A11957" w14:textId="6C9FFCCD" w:rsidR="004A0C96" w:rsidRPr="00144AA1" w:rsidRDefault="004D75B9" w:rsidP="009D6238">
            <w:pPr>
              <w:spacing w:before="120"/>
              <w:rPr>
                <w:rFonts w:ascii="Arial" w:hAnsi="Arial" w:cs="Arial"/>
                <w:sz w:val="20"/>
                <w:szCs w:val="20"/>
                <w:lang w:val="en-US"/>
              </w:rPr>
            </w:pPr>
            <w:r>
              <w:rPr>
                <w:rFonts w:ascii="Arial" w:hAnsi="Arial" w:cs="Arial"/>
                <w:sz w:val="20"/>
                <w:szCs w:val="20"/>
                <w:lang w:val="en-US"/>
              </w:rPr>
              <w:t>L</w:t>
            </w:r>
            <w:r w:rsidR="004A0C96" w:rsidRPr="00144AA1">
              <w:rPr>
                <w:rFonts w:ascii="Arial" w:hAnsi="Arial" w:cs="Arial"/>
                <w:sz w:val="20"/>
                <w:szCs w:val="20"/>
                <w:lang w:val="en-US"/>
              </w:rPr>
              <w:t>earner</w:t>
            </w:r>
            <w:r>
              <w:rPr>
                <w:rFonts w:ascii="Arial" w:hAnsi="Arial" w:cs="Arial"/>
                <w:sz w:val="20"/>
                <w:szCs w:val="20"/>
                <w:lang w:val="en-US"/>
              </w:rPr>
              <w:t>s</w:t>
            </w:r>
            <w:r w:rsidR="004A0C96" w:rsidRPr="00144AA1">
              <w:rPr>
                <w:rFonts w:ascii="Arial" w:hAnsi="Arial" w:cs="Arial"/>
                <w:sz w:val="20"/>
                <w:szCs w:val="20"/>
                <w:lang w:val="en-US"/>
              </w:rPr>
              <w:t xml:space="preserve"> choose a revision task/activity to create for the rest of the class to use for revision purposes in the future, including flashcards, crosswords, multiple choice questions, quizlets, kahoots</w:t>
            </w:r>
            <w:r w:rsidR="002E79ED" w:rsidRPr="00144AA1">
              <w:rPr>
                <w:rFonts w:ascii="Arial" w:hAnsi="Arial" w:cs="Arial"/>
                <w:sz w:val="20"/>
                <w:szCs w:val="20"/>
                <w:lang w:val="en-US"/>
              </w:rPr>
              <w:t xml:space="preserve">, </w:t>
            </w:r>
            <w:r w:rsidR="004A0C96" w:rsidRPr="00144AA1">
              <w:rPr>
                <w:rFonts w:ascii="Arial" w:hAnsi="Arial" w:cs="Arial"/>
                <w:sz w:val="20"/>
                <w:szCs w:val="20"/>
                <w:lang w:val="en-US"/>
              </w:rPr>
              <w:t>etc.</w:t>
            </w:r>
            <w:r w:rsidRPr="00144AA1">
              <w:rPr>
                <w:rFonts w:ascii="Arial" w:hAnsi="Arial" w:cs="Arial"/>
                <w:b/>
                <w:bCs/>
                <w:sz w:val="20"/>
                <w:szCs w:val="20"/>
                <w:lang w:val="en-US"/>
              </w:rPr>
              <w:t xml:space="preserve"> (I)</w:t>
            </w:r>
            <w:r w:rsidRPr="00144AA1">
              <w:rPr>
                <w:rFonts w:ascii="Arial" w:hAnsi="Arial" w:cs="Arial"/>
                <w:sz w:val="20"/>
                <w:szCs w:val="20"/>
                <w:lang w:val="en-US"/>
              </w:rPr>
              <w:t xml:space="preserve"> </w:t>
            </w:r>
          </w:p>
        </w:tc>
      </w:tr>
      <w:tr w:rsidR="004A0C96" w:rsidRPr="004A0C96" w14:paraId="361F1DCA"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1CF9A184" w14:textId="77777777" w:rsidR="004A0C96" w:rsidRPr="004A0C96" w:rsidRDefault="004A0C96" w:rsidP="00B87D8D">
            <w:pPr>
              <w:spacing w:after="120"/>
              <w:rPr>
                <w:rFonts w:ascii="Arial" w:hAnsi="Arial" w:cs="Arial"/>
                <w:b/>
                <w:bCs/>
                <w:sz w:val="20"/>
                <w:szCs w:val="20"/>
              </w:rPr>
            </w:pPr>
            <w:r w:rsidRPr="004D75B9">
              <w:rPr>
                <w:rFonts w:ascii="Arial" w:hAnsi="Arial" w:cs="Arial"/>
                <w:sz w:val="20"/>
                <w:szCs w:val="20"/>
              </w:rPr>
              <w:lastRenderedPageBreak/>
              <w:t>4.3 Group behaviour in organisations</w:t>
            </w:r>
          </w:p>
          <w:p w14:paraId="6A5CD006" w14:textId="77777777" w:rsidR="004A0C96" w:rsidRDefault="004A0C96" w:rsidP="00B87D8D">
            <w:pPr>
              <w:spacing w:before="120" w:after="120"/>
              <w:rPr>
                <w:rFonts w:ascii="Arial" w:hAnsi="Arial" w:cs="Arial"/>
                <w:sz w:val="20"/>
                <w:szCs w:val="20"/>
                <w:lang w:val="en-US"/>
              </w:rPr>
            </w:pPr>
            <w:r w:rsidRPr="004A0C96">
              <w:rPr>
                <w:rFonts w:ascii="Arial" w:hAnsi="Arial" w:cs="Arial"/>
                <w:sz w:val="20"/>
                <w:szCs w:val="20"/>
                <w:lang w:val="en-US"/>
              </w:rPr>
              <w:t>4.3.2 Individual and group performance</w:t>
            </w:r>
          </w:p>
          <w:p w14:paraId="572AB81C" w14:textId="77777777" w:rsidR="004D75B9" w:rsidRPr="004A0C96" w:rsidRDefault="004D75B9"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2FB6022C" w14:textId="68596EC2" w:rsidR="004D75B9" w:rsidRPr="004A0C96" w:rsidRDefault="004D75B9" w:rsidP="00B87D8D">
            <w:pPr>
              <w:spacing w:before="120" w:after="120"/>
              <w:rPr>
                <w:rFonts w:ascii="Arial" w:hAnsi="Arial" w:cs="Arial"/>
                <w:sz w:val="20"/>
                <w:szCs w:val="20"/>
                <w:lang w:val="en-US"/>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747E14D1" w14:textId="5F44583B" w:rsidR="004A0C96" w:rsidRPr="004A0C96" w:rsidRDefault="004A0C96" w:rsidP="004A0C96">
            <w:pPr>
              <w:rPr>
                <w:rFonts w:ascii="Arial" w:hAnsi="Arial" w:cs="Arial"/>
                <w:sz w:val="20"/>
                <w:szCs w:val="20"/>
              </w:rPr>
            </w:pPr>
            <w:r w:rsidRPr="004A0C96">
              <w:rPr>
                <w:rFonts w:ascii="Arial" w:hAnsi="Arial" w:cs="Arial"/>
                <w:sz w:val="20"/>
                <w:szCs w:val="20"/>
              </w:rPr>
              <w:t>Learners can describe and explain the social factors effecting individual and group performance and can describe, explain and evaluate research conducted in this area.</w:t>
            </w:r>
          </w:p>
        </w:tc>
        <w:tc>
          <w:tcPr>
            <w:tcW w:w="9633" w:type="dxa"/>
            <w:tcBorders>
              <w:top w:val="single" w:sz="4" w:space="0" w:color="E21951"/>
              <w:left w:val="single" w:sz="4" w:space="0" w:color="E21951"/>
              <w:bottom w:val="single" w:sz="4" w:space="0" w:color="E21951"/>
              <w:right w:val="single" w:sz="4" w:space="0" w:color="E21951"/>
            </w:tcBorders>
          </w:tcPr>
          <w:p w14:paraId="23F19707" w14:textId="7CFA352E" w:rsidR="004A0C96" w:rsidRPr="00144AA1" w:rsidRDefault="004D75B9" w:rsidP="0078353D">
            <w:pPr>
              <w:rPr>
                <w:rFonts w:ascii="Arial" w:hAnsi="Arial" w:cs="Arial"/>
                <w:sz w:val="20"/>
                <w:szCs w:val="20"/>
                <w:lang w:val="en-US"/>
              </w:rPr>
            </w:pPr>
            <w:r w:rsidRPr="004D75B9">
              <w:rPr>
                <w:rFonts w:ascii="Arial" w:hAnsi="Arial" w:cs="Arial"/>
                <w:sz w:val="20"/>
                <w:szCs w:val="20"/>
                <w:lang w:val="en-US"/>
              </w:rPr>
              <w:t>L</w:t>
            </w:r>
            <w:r w:rsidR="004A0C96" w:rsidRPr="004D75B9">
              <w:rPr>
                <w:rFonts w:ascii="Arial" w:hAnsi="Arial" w:cs="Arial"/>
                <w:sz w:val="20"/>
                <w:szCs w:val="20"/>
                <w:lang w:val="en-US"/>
              </w:rPr>
              <w:t>earn</w:t>
            </w:r>
            <w:r w:rsidR="004A0C96" w:rsidRPr="00144AA1">
              <w:rPr>
                <w:rFonts w:ascii="Arial" w:hAnsi="Arial" w:cs="Arial"/>
                <w:sz w:val="20"/>
                <w:szCs w:val="20"/>
                <w:lang w:val="en-US"/>
              </w:rPr>
              <w:t>ers look up the definitions of the following key concepts</w:t>
            </w:r>
            <w:r w:rsidR="002E79ED" w:rsidRPr="00144AA1">
              <w:rPr>
                <w:rFonts w:ascii="Arial" w:hAnsi="Arial" w:cs="Arial"/>
                <w:sz w:val="20"/>
                <w:szCs w:val="20"/>
                <w:lang w:val="en-US"/>
              </w:rPr>
              <w:t xml:space="preserve"> and create a set of flashcards</w:t>
            </w:r>
            <w:r w:rsidR="009371AB">
              <w:rPr>
                <w:rFonts w:ascii="Arial" w:hAnsi="Arial" w:cs="Arial"/>
                <w:sz w:val="20"/>
                <w:szCs w:val="20"/>
                <w:lang w:val="en-US"/>
              </w:rPr>
              <w:t xml:space="preserve"> / </w:t>
            </w:r>
            <w:r w:rsidR="002E79ED" w:rsidRPr="00144AA1">
              <w:rPr>
                <w:rFonts w:ascii="Arial" w:hAnsi="Arial" w:cs="Arial"/>
                <w:sz w:val="20"/>
                <w:szCs w:val="20"/>
                <w:lang w:val="en-US"/>
              </w:rPr>
              <w:t>other revision tool:</w:t>
            </w:r>
          </w:p>
          <w:p w14:paraId="063BC030" w14:textId="25D7302E" w:rsidR="004A0C96" w:rsidRPr="00144AA1" w:rsidRDefault="004A0C96" w:rsidP="00D072C3">
            <w:pPr>
              <w:numPr>
                <w:ilvl w:val="0"/>
                <w:numId w:val="71"/>
              </w:numPr>
              <w:rPr>
                <w:rFonts w:ascii="Arial" w:hAnsi="Arial" w:cs="Arial"/>
                <w:sz w:val="20"/>
                <w:szCs w:val="20"/>
              </w:rPr>
            </w:pPr>
            <w:r w:rsidRPr="00144AA1">
              <w:rPr>
                <w:rFonts w:ascii="Arial" w:hAnsi="Arial" w:cs="Arial"/>
                <w:sz w:val="20"/>
                <w:szCs w:val="20"/>
              </w:rPr>
              <w:t>social facilitation</w:t>
            </w:r>
          </w:p>
          <w:p w14:paraId="3D48A058" w14:textId="77777777" w:rsidR="004A0C96" w:rsidRPr="00144AA1" w:rsidRDefault="004A0C96" w:rsidP="00D072C3">
            <w:pPr>
              <w:numPr>
                <w:ilvl w:val="0"/>
                <w:numId w:val="71"/>
              </w:numPr>
              <w:rPr>
                <w:rFonts w:ascii="Arial" w:hAnsi="Arial" w:cs="Arial"/>
                <w:sz w:val="20"/>
                <w:szCs w:val="20"/>
              </w:rPr>
            </w:pPr>
            <w:r w:rsidRPr="00144AA1">
              <w:rPr>
                <w:rFonts w:ascii="Arial" w:hAnsi="Arial" w:cs="Arial"/>
                <w:sz w:val="20"/>
                <w:szCs w:val="20"/>
              </w:rPr>
              <w:t>social loafing</w:t>
            </w:r>
          </w:p>
          <w:p w14:paraId="263C1E92" w14:textId="4B6021F6" w:rsidR="004A0C96" w:rsidRPr="00144AA1" w:rsidRDefault="004A0C96" w:rsidP="00D072C3">
            <w:pPr>
              <w:numPr>
                <w:ilvl w:val="0"/>
                <w:numId w:val="71"/>
              </w:numPr>
              <w:rPr>
                <w:rFonts w:ascii="Arial" w:hAnsi="Arial" w:cs="Arial"/>
                <w:sz w:val="20"/>
                <w:szCs w:val="20"/>
              </w:rPr>
            </w:pPr>
            <w:r w:rsidRPr="00144AA1">
              <w:rPr>
                <w:rFonts w:ascii="Arial" w:hAnsi="Arial" w:cs="Arial"/>
                <w:sz w:val="20"/>
                <w:szCs w:val="20"/>
              </w:rPr>
              <w:t>drive theory</w:t>
            </w:r>
          </w:p>
          <w:p w14:paraId="6B6D8F45" w14:textId="77777777" w:rsidR="004A0C96" w:rsidRPr="00144AA1" w:rsidRDefault="004A0C96" w:rsidP="00D072C3">
            <w:pPr>
              <w:numPr>
                <w:ilvl w:val="0"/>
                <w:numId w:val="71"/>
              </w:numPr>
              <w:rPr>
                <w:rFonts w:ascii="Arial" w:hAnsi="Arial" w:cs="Arial"/>
                <w:sz w:val="20"/>
                <w:szCs w:val="20"/>
              </w:rPr>
            </w:pPr>
            <w:r w:rsidRPr="00144AA1">
              <w:rPr>
                <w:rFonts w:ascii="Arial" w:hAnsi="Arial" w:cs="Arial"/>
                <w:sz w:val="20"/>
                <w:szCs w:val="20"/>
              </w:rPr>
              <w:t>evaluation apprehension</w:t>
            </w:r>
            <w:r w:rsidRPr="00144AA1">
              <w:rPr>
                <w:rFonts w:ascii="Arial" w:hAnsi="Arial" w:cs="Arial"/>
                <w:sz w:val="20"/>
                <w:szCs w:val="20"/>
                <w:lang w:val="en-US"/>
              </w:rPr>
              <w:t xml:space="preserve"> or stereotype threat</w:t>
            </w:r>
          </w:p>
          <w:p w14:paraId="651E27CD" w14:textId="77777777" w:rsidR="004A0C96" w:rsidRPr="00144AA1" w:rsidRDefault="004A0C96" w:rsidP="00D072C3">
            <w:pPr>
              <w:numPr>
                <w:ilvl w:val="0"/>
                <w:numId w:val="71"/>
              </w:numPr>
              <w:rPr>
                <w:rFonts w:ascii="Arial" w:hAnsi="Arial" w:cs="Arial"/>
                <w:sz w:val="20"/>
                <w:szCs w:val="20"/>
                <w:lang w:val="en-US"/>
              </w:rPr>
            </w:pPr>
            <w:r w:rsidRPr="00144AA1">
              <w:rPr>
                <w:rFonts w:ascii="Arial" w:hAnsi="Arial" w:cs="Arial"/>
                <w:sz w:val="20"/>
                <w:szCs w:val="20"/>
              </w:rPr>
              <w:t>social impact theory</w:t>
            </w:r>
          </w:p>
          <w:p w14:paraId="50E9C64D" w14:textId="77777777" w:rsidR="004A0C96" w:rsidRPr="00144AA1" w:rsidRDefault="004A0C96" w:rsidP="00D072C3">
            <w:pPr>
              <w:numPr>
                <w:ilvl w:val="0"/>
                <w:numId w:val="71"/>
              </w:numPr>
              <w:rPr>
                <w:rFonts w:ascii="Arial" w:hAnsi="Arial" w:cs="Arial"/>
                <w:sz w:val="20"/>
                <w:szCs w:val="20"/>
                <w:lang w:val="en-US"/>
              </w:rPr>
            </w:pPr>
            <w:r w:rsidRPr="00144AA1">
              <w:rPr>
                <w:rFonts w:ascii="Arial" w:hAnsi="Arial" w:cs="Arial"/>
                <w:sz w:val="20"/>
                <w:szCs w:val="20"/>
                <w:lang w:val="en-US"/>
              </w:rPr>
              <w:t>social identity theory</w:t>
            </w:r>
          </w:p>
          <w:p w14:paraId="33696837" w14:textId="77DD1977" w:rsidR="004A0C96" w:rsidRPr="00144AA1" w:rsidRDefault="004A0C96" w:rsidP="00D072C3">
            <w:pPr>
              <w:numPr>
                <w:ilvl w:val="0"/>
                <w:numId w:val="71"/>
              </w:numPr>
              <w:rPr>
                <w:rFonts w:ascii="Arial" w:hAnsi="Arial" w:cs="Arial"/>
                <w:sz w:val="20"/>
                <w:szCs w:val="20"/>
                <w:lang w:val="en-US"/>
              </w:rPr>
            </w:pPr>
            <w:r w:rsidRPr="00144AA1">
              <w:rPr>
                <w:rFonts w:ascii="Arial" w:hAnsi="Arial" w:cs="Arial"/>
                <w:sz w:val="20"/>
                <w:szCs w:val="20"/>
                <w:lang w:val="en-US"/>
              </w:rPr>
              <w:t>individualistic and collectivist cultures</w:t>
            </w:r>
            <w:r w:rsidR="006B2670">
              <w:rPr>
                <w:rFonts w:ascii="Arial" w:hAnsi="Arial" w:cs="Arial"/>
                <w:sz w:val="20"/>
                <w:szCs w:val="20"/>
                <w:lang w:val="en-US"/>
              </w:rPr>
              <w:t>.</w:t>
            </w:r>
            <w:r w:rsidR="004D75B9">
              <w:rPr>
                <w:rFonts w:ascii="Arial" w:hAnsi="Arial" w:cs="Arial"/>
                <w:sz w:val="20"/>
                <w:szCs w:val="20"/>
                <w:lang w:val="en-US"/>
              </w:rPr>
              <w:t xml:space="preserve"> </w:t>
            </w:r>
            <w:r w:rsidR="004D75B9" w:rsidRPr="00144AA1">
              <w:rPr>
                <w:rFonts w:ascii="Arial" w:hAnsi="Arial" w:cs="Arial"/>
                <w:b/>
                <w:bCs/>
                <w:sz w:val="20"/>
                <w:szCs w:val="20"/>
                <w:lang w:val="en-US"/>
              </w:rPr>
              <w:t>(I)</w:t>
            </w:r>
          </w:p>
          <w:p w14:paraId="5B5A067E" w14:textId="44BD2F25" w:rsidR="004A0C96" w:rsidRPr="00144AA1" w:rsidRDefault="004D75B9" w:rsidP="009D6238">
            <w:pPr>
              <w:spacing w:before="120" w:after="120"/>
              <w:rPr>
                <w:rFonts w:ascii="Arial" w:hAnsi="Arial" w:cs="Arial"/>
                <w:sz w:val="20"/>
                <w:szCs w:val="20"/>
                <w:lang w:val="en-US"/>
              </w:rPr>
            </w:pPr>
            <w:r>
              <w:rPr>
                <w:rFonts w:ascii="Arial" w:hAnsi="Arial" w:cs="Arial"/>
                <w:sz w:val="20"/>
                <w:szCs w:val="20"/>
                <w:lang w:val="en-US"/>
              </w:rPr>
              <w:t>L</w:t>
            </w:r>
            <w:r w:rsidR="004A0C96" w:rsidRPr="00144AA1">
              <w:rPr>
                <w:rFonts w:ascii="Arial" w:hAnsi="Arial" w:cs="Arial"/>
                <w:sz w:val="20"/>
                <w:szCs w:val="20"/>
                <w:lang w:val="en-US"/>
              </w:rPr>
              <w:t>earners</w:t>
            </w:r>
            <w:r>
              <w:rPr>
                <w:rFonts w:ascii="Arial" w:hAnsi="Arial" w:cs="Arial"/>
                <w:sz w:val="20"/>
                <w:szCs w:val="20"/>
                <w:lang w:val="en-US"/>
              </w:rPr>
              <w:t xml:space="preserve"> discuss</w:t>
            </w:r>
            <w:r w:rsidR="004A0C96" w:rsidRPr="00144AA1">
              <w:rPr>
                <w:rFonts w:ascii="Arial" w:hAnsi="Arial" w:cs="Arial"/>
                <w:sz w:val="20"/>
                <w:szCs w:val="20"/>
                <w:lang w:val="en-US"/>
              </w:rPr>
              <w:t xml:space="preserve"> how they feel when conducting group work and one member doesn’t ‘pull their weight’ and lets the rest of the group members down by not completing the tasks assigned to them. Share the abstract of the research conducted by </w:t>
            </w:r>
            <w:r w:rsidR="004A0C96" w:rsidRPr="00144AA1">
              <w:rPr>
                <w:rFonts w:ascii="Arial" w:hAnsi="Arial" w:cs="Arial"/>
                <w:sz w:val="20"/>
                <w:szCs w:val="20"/>
              </w:rPr>
              <w:t>Earley (1993)</w:t>
            </w:r>
            <w:r w:rsidR="004A0C96" w:rsidRPr="00144AA1">
              <w:rPr>
                <w:rFonts w:ascii="Arial" w:hAnsi="Arial" w:cs="Arial"/>
                <w:sz w:val="20"/>
                <w:szCs w:val="20"/>
                <w:lang w:val="en-US"/>
              </w:rPr>
              <w:t xml:space="preserve"> at</w:t>
            </w:r>
            <w:r w:rsidR="00710139">
              <w:rPr>
                <w:rFonts w:ascii="Arial" w:hAnsi="Arial" w:cs="Arial"/>
                <w:sz w:val="20"/>
                <w:szCs w:val="20"/>
                <w:lang w:val="en-US"/>
              </w:rPr>
              <w:t>:</w:t>
            </w:r>
            <w:r w:rsidR="004A0C96" w:rsidRPr="00144AA1">
              <w:rPr>
                <w:rFonts w:ascii="Arial" w:hAnsi="Arial" w:cs="Arial"/>
                <w:sz w:val="20"/>
                <w:szCs w:val="20"/>
                <w:lang w:val="en-US"/>
              </w:rPr>
              <w:t xml:space="preserve"> </w:t>
            </w:r>
            <w:hyperlink r:id="rId530" w:history="1">
              <w:r w:rsidR="004A0C96" w:rsidRPr="009D6238">
                <w:rPr>
                  <w:rFonts w:ascii="Arial" w:hAnsi="Arial" w:cs="Arial"/>
                  <w:color w:val="4B4B4B"/>
                  <w:sz w:val="20"/>
                  <w:szCs w:val="20"/>
                  <w:u w:val="single"/>
                  <w:lang w:val="en-US"/>
                </w:rPr>
                <w:t>https://psycnet.apa.org/record/1993-31515-001</w:t>
              </w:r>
            </w:hyperlink>
            <w:r w:rsidR="004A0C96" w:rsidRPr="00144AA1">
              <w:rPr>
                <w:rFonts w:ascii="Arial" w:hAnsi="Arial" w:cs="Arial"/>
                <w:sz w:val="20"/>
                <w:szCs w:val="20"/>
                <w:lang w:val="en-US"/>
              </w:rPr>
              <w:t>.</w:t>
            </w:r>
            <w:r w:rsidR="004A0C96" w:rsidRPr="00144AA1">
              <w:rPr>
                <w:rFonts w:ascii="Arial" w:hAnsi="Arial" w:cs="Arial"/>
                <w:sz w:val="20"/>
                <w:szCs w:val="20"/>
              </w:rPr>
              <w:t xml:space="preserve"> </w:t>
            </w:r>
            <w:r w:rsidR="00B53C40">
              <w:rPr>
                <w:rFonts w:ascii="Arial" w:hAnsi="Arial" w:cs="Arial"/>
                <w:sz w:val="20"/>
                <w:szCs w:val="20"/>
              </w:rPr>
              <w:t>L</w:t>
            </w:r>
            <w:r w:rsidR="004A0C96" w:rsidRPr="00144AA1">
              <w:rPr>
                <w:rFonts w:ascii="Arial" w:hAnsi="Arial" w:cs="Arial"/>
                <w:sz w:val="20"/>
                <w:szCs w:val="20"/>
                <w:lang w:val="en-US"/>
              </w:rPr>
              <w:t>earners record the major findings and consider the cultural differences and the determinism vs free-will debate.</w:t>
            </w:r>
          </w:p>
          <w:p w14:paraId="716FBDE7" w14:textId="28C680E6" w:rsidR="0078353D" w:rsidRPr="005A1C26" w:rsidRDefault="004A0C96" w:rsidP="009D6238">
            <w:pPr>
              <w:spacing w:before="120" w:after="120"/>
              <w:rPr>
                <w:rFonts w:ascii="Arial" w:hAnsi="Arial" w:cs="Arial"/>
                <w:color w:val="4B4B4B"/>
                <w:sz w:val="20"/>
                <w:szCs w:val="20"/>
                <w:u w:val="single"/>
                <w:lang w:val="en-US"/>
              </w:rPr>
            </w:pPr>
            <w:r w:rsidRPr="00144AA1">
              <w:rPr>
                <w:rFonts w:ascii="Arial" w:hAnsi="Arial" w:cs="Arial"/>
                <w:sz w:val="20"/>
                <w:szCs w:val="20"/>
                <w:lang w:val="en-US"/>
              </w:rPr>
              <w:t xml:space="preserve">Share the key study on </w:t>
            </w:r>
            <w:r w:rsidRPr="00144AA1">
              <w:rPr>
                <w:rFonts w:ascii="Arial" w:hAnsi="Arial" w:cs="Arial"/>
                <w:sz w:val="20"/>
                <w:szCs w:val="20"/>
              </w:rPr>
              <w:t>looking at concentration levels when being monitored</w:t>
            </w:r>
            <w:r w:rsidRPr="00144AA1">
              <w:rPr>
                <w:rFonts w:ascii="Arial" w:hAnsi="Arial" w:cs="Arial"/>
                <w:sz w:val="20"/>
                <w:szCs w:val="20"/>
                <w:lang w:val="en-US"/>
              </w:rPr>
              <w:t xml:space="preserve"> conducted by Claypoole and Szalma (2019) with a </w:t>
            </w:r>
            <w:r w:rsidRPr="00144AA1">
              <w:rPr>
                <w:rFonts w:ascii="Arial" w:hAnsi="Arial" w:cs="Arial"/>
                <w:sz w:val="20"/>
                <w:szCs w:val="20"/>
              </w:rPr>
              <w:t>focus on experiment 1</w:t>
            </w:r>
            <w:r w:rsidRPr="00144AA1">
              <w:rPr>
                <w:rFonts w:ascii="Arial" w:hAnsi="Arial" w:cs="Arial"/>
                <w:sz w:val="20"/>
                <w:szCs w:val="20"/>
                <w:lang w:val="en-US"/>
              </w:rPr>
              <w:t xml:space="preserve"> available at</w:t>
            </w:r>
            <w:r w:rsidR="00710139">
              <w:rPr>
                <w:rFonts w:ascii="Arial" w:hAnsi="Arial" w:cs="Arial"/>
                <w:sz w:val="20"/>
                <w:szCs w:val="20"/>
                <w:lang w:val="en-US"/>
              </w:rPr>
              <w:t>:</w:t>
            </w:r>
            <w:r w:rsidRPr="00144AA1">
              <w:rPr>
                <w:rFonts w:ascii="Arial" w:hAnsi="Arial" w:cs="Arial"/>
                <w:sz w:val="20"/>
                <w:szCs w:val="20"/>
                <w:lang w:val="en-US"/>
              </w:rPr>
              <w:t xml:space="preserve"> </w:t>
            </w:r>
            <w:hyperlink r:id="rId531" w:history="1">
              <w:r w:rsidRPr="009D6238">
                <w:rPr>
                  <w:rFonts w:ascii="Arial" w:hAnsi="Arial" w:cs="Arial"/>
                  <w:color w:val="4B4B4B"/>
                  <w:sz w:val="20"/>
                  <w:szCs w:val="20"/>
                  <w:u w:val="single"/>
                  <w:lang w:val="en-US"/>
                </w:rPr>
                <w:t>https://sciences.ucf.edu/psychology/perl/wp-content/uploads/sites/29/2019/08/Claypoole-Szalma-2019-Electronic-performance-monitoring-sustained-attn_Social-facilitation-for-modern-applications.pdf</w:t>
              </w:r>
            </w:hyperlink>
            <w:r w:rsidR="005A1C26">
              <w:rPr>
                <w:rFonts w:ascii="Arial" w:hAnsi="Arial" w:cs="Arial"/>
                <w:color w:val="4B4B4B"/>
                <w:sz w:val="20"/>
                <w:szCs w:val="20"/>
                <w:u w:val="single"/>
                <w:lang w:val="en-US"/>
              </w:rPr>
              <w:t xml:space="preserve"> </w:t>
            </w:r>
            <w:r w:rsidR="005A1C26">
              <w:rPr>
                <w:rFonts w:ascii="Arial" w:hAnsi="Arial" w:cs="Arial"/>
                <w:sz w:val="20"/>
                <w:szCs w:val="20"/>
                <w:lang w:val="en-US"/>
              </w:rPr>
              <w:t>o</w:t>
            </w:r>
            <w:r w:rsidR="0074250E">
              <w:rPr>
                <w:rFonts w:ascii="Arial" w:hAnsi="Arial" w:cs="Arial"/>
                <w:sz w:val="20"/>
                <w:szCs w:val="20"/>
                <w:lang w:val="en-US"/>
              </w:rPr>
              <w:t>r</w:t>
            </w:r>
          </w:p>
          <w:p w14:paraId="67D861FA" w14:textId="451473E7" w:rsidR="0074250E" w:rsidRPr="009D6238" w:rsidRDefault="000C517A" w:rsidP="009D6238">
            <w:pPr>
              <w:spacing w:before="120" w:after="120"/>
              <w:rPr>
                <w:rFonts w:ascii="Arial" w:hAnsi="Arial" w:cs="Arial"/>
                <w:color w:val="4B4B4B"/>
                <w:sz w:val="20"/>
                <w:szCs w:val="20"/>
                <w:lang w:val="en-US"/>
              </w:rPr>
            </w:pPr>
            <w:hyperlink r:id="rId532" w:history="1">
              <w:r w:rsidR="0074250E" w:rsidRPr="009D6238">
                <w:rPr>
                  <w:rStyle w:val="Hyperlink"/>
                  <w:rFonts w:ascii="Arial" w:hAnsi="Arial" w:cs="Arial"/>
                  <w:color w:val="4B4B4B"/>
                  <w:sz w:val="20"/>
                  <w:szCs w:val="20"/>
                  <w:lang w:val="en-US"/>
                </w:rPr>
                <w:t>https://drive.google.com/file/d/1UTpt_SUb2mPeROXVGSigey0JumXddoH2/view?usp=sharing</w:t>
              </w:r>
            </w:hyperlink>
          </w:p>
          <w:p w14:paraId="591654D7" w14:textId="406D76B0" w:rsidR="004A0C96" w:rsidRPr="00144AA1" w:rsidRDefault="004D75B9" w:rsidP="009D6238">
            <w:pPr>
              <w:spacing w:before="120" w:after="120"/>
              <w:rPr>
                <w:rFonts w:ascii="Arial" w:hAnsi="Arial" w:cs="Arial"/>
                <w:sz w:val="20"/>
                <w:szCs w:val="20"/>
                <w:lang w:val="en-US"/>
              </w:rPr>
            </w:pPr>
            <w:r>
              <w:rPr>
                <w:rFonts w:ascii="Arial" w:hAnsi="Arial" w:cs="Arial"/>
                <w:sz w:val="20"/>
                <w:szCs w:val="20"/>
                <w:lang w:val="en-US"/>
              </w:rPr>
              <w:t>L</w:t>
            </w:r>
            <w:r w:rsidR="004A0C96" w:rsidRPr="00144AA1">
              <w:rPr>
                <w:rFonts w:ascii="Arial" w:hAnsi="Arial" w:cs="Arial"/>
                <w:sz w:val="20"/>
                <w:szCs w:val="20"/>
                <w:lang w:val="en-US"/>
              </w:rPr>
              <w:t>earners identify jobs that required sustained levels of concentration or vigilance where lapses in concentration could lead to serious consequences and share ideas.</w:t>
            </w:r>
          </w:p>
          <w:p w14:paraId="45E173BE" w14:textId="02FBD3B4" w:rsidR="004A0C96" w:rsidRPr="00144AA1" w:rsidRDefault="004D75B9" w:rsidP="009D6238">
            <w:pPr>
              <w:spacing w:before="120" w:after="120"/>
              <w:rPr>
                <w:rFonts w:ascii="Arial" w:hAnsi="Arial" w:cs="Arial"/>
                <w:sz w:val="20"/>
                <w:szCs w:val="20"/>
              </w:rPr>
            </w:pPr>
            <w:r>
              <w:rPr>
                <w:rFonts w:ascii="Arial" w:hAnsi="Arial" w:cs="Arial"/>
                <w:sz w:val="20"/>
                <w:szCs w:val="20"/>
                <w:lang w:val="en-US"/>
              </w:rPr>
              <w:t>L</w:t>
            </w:r>
            <w:r w:rsidR="004A0C96" w:rsidRPr="00144AA1">
              <w:rPr>
                <w:rFonts w:ascii="Arial" w:hAnsi="Arial" w:cs="Arial"/>
                <w:sz w:val="20"/>
                <w:szCs w:val="20"/>
                <w:lang w:val="en-US"/>
              </w:rPr>
              <w:t xml:space="preserve">earners identify for </w:t>
            </w:r>
            <w:r w:rsidR="004A0C96" w:rsidRPr="00144AA1">
              <w:rPr>
                <w:rFonts w:ascii="Arial" w:hAnsi="Arial" w:cs="Arial"/>
                <w:sz w:val="20"/>
                <w:szCs w:val="20"/>
              </w:rPr>
              <w:t>experiment 1</w:t>
            </w:r>
            <w:r w:rsidR="004A0C96" w:rsidRPr="00144AA1">
              <w:rPr>
                <w:rFonts w:ascii="Arial" w:hAnsi="Arial" w:cs="Arial"/>
                <w:sz w:val="20"/>
                <w:szCs w:val="20"/>
                <w:lang w:val="en-US"/>
              </w:rPr>
              <w:t>, the aims</w:t>
            </w:r>
            <w:r w:rsidR="006C268A">
              <w:rPr>
                <w:rFonts w:ascii="Arial" w:hAnsi="Arial" w:cs="Arial"/>
                <w:sz w:val="20"/>
                <w:szCs w:val="20"/>
                <w:lang w:val="en-US"/>
              </w:rPr>
              <w:t xml:space="preserve">; </w:t>
            </w:r>
            <w:r w:rsidR="004A0C96" w:rsidRPr="00144AA1">
              <w:rPr>
                <w:rFonts w:ascii="Arial" w:hAnsi="Arial" w:cs="Arial"/>
                <w:sz w:val="20"/>
                <w:szCs w:val="20"/>
                <w:lang w:val="en-US"/>
              </w:rPr>
              <w:t>the sample</w:t>
            </w:r>
            <w:r w:rsidR="006C268A">
              <w:rPr>
                <w:rFonts w:ascii="Arial" w:hAnsi="Arial" w:cs="Arial"/>
                <w:sz w:val="20"/>
                <w:szCs w:val="20"/>
                <w:lang w:val="en-US"/>
              </w:rPr>
              <w:t xml:space="preserve">; </w:t>
            </w:r>
            <w:r w:rsidR="004A0C96" w:rsidRPr="00144AA1">
              <w:rPr>
                <w:rFonts w:ascii="Arial" w:hAnsi="Arial" w:cs="Arial"/>
                <w:sz w:val="20"/>
                <w:szCs w:val="20"/>
                <w:lang w:val="en-US"/>
              </w:rPr>
              <w:t>the method including the conditions</w:t>
            </w:r>
            <w:r w:rsidR="006C268A">
              <w:rPr>
                <w:rFonts w:ascii="Arial" w:hAnsi="Arial" w:cs="Arial"/>
                <w:sz w:val="20"/>
                <w:szCs w:val="20"/>
                <w:lang w:val="en-US"/>
              </w:rPr>
              <w:t xml:space="preserve">; </w:t>
            </w:r>
            <w:r w:rsidR="004A0C96" w:rsidRPr="00144AA1">
              <w:rPr>
                <w:rFonts w:ascii="Arial" w:hAnsi="Arial" w:cs="Arial"/>
                <w:sz w:val="20"/>
                <w:szCs w:val="20"/>
                <w:lang w:val="en-US"/>
              </w:rPr>
              <w:t>the tasks</w:t>
            </w:r>
            <w:r w:rsidR="006C268A">
              <w:rPr>
                <w:rFonts w:ascii="Arial" w:hAnsi="Arial" w:cs="Arial"/>
                <w:sz w:val="20"/>
                <w:szCs w:val="20"/>
                <w:lang w:val="en-US"/>
              </w:rPr>
              <w:t xml:space="preserve">; </w:t>
            </w:r>
            <w:r w:rsidR="004A0C96" w:rsidRPr="00144AA1">
              <w:rPr>
                <w:rFonts w:ascii="Arial" w:hAnsi="Arial" w:cs="Arial"/>
                <w:sz w:val="20"/>
                <w:szCs w:val="20"/>
                <w:lang w:val="en-US"/>
              </w:rPr>
              <w:t>the procedure and the results they generated relating to correct detections; false alarms and response time and the conclusions drawn in relation to social facilitation.</w:t>
            </w:r>
            <w:r w:rsidR="0078353D">
              <w:rPr>
                <w:rFonts w:ascii="Arial" w:hAnsi="Arial" w:cs="Arial"/>
                <w:sz w:val="20"/>
                <w:szCs w:val="20"/>
                <w:lang w:val="en-US"/>
              </w:rPr>
              <w:t xml:space="preserve"> </w:t>
            </w:r>
            <w:r w:rsidR="00B77085">
              <w:rPr>
                <w:rFonts w:ascii="Arial" w:hAnsi="Arial" w:cs="Arial"/>
                <w:sz w:val="20"/>
                <w:szCs w:val="20"/>
                <w:lang w:val="en-US"/>
              </w:rPr>
              <w:t>L</w:t>
            </w:r>
            <w:r>
              <w:rPr>
                <w:rFonts w:ascii="Arial" w:hAnsi="Arial" w:cs="Arial"/>
                <w:sz w:val="20"/>
                <w:szCs w:val="20"/>
                <w:lang w:val="en-US"/>
              </w:rPr>
              <w:t>earners should reflect on</w:t>
            </w:r>
            <w:r w:rsidR="004A0C96" w:rsidRPr="00144AA1">
              <w:rPr>
                <w:rFonts w:ascii="Arial" w:hAnsi="Arial" w:cs="Arial"/>
                <w:sz w:val="20"/>
                <w:szCs w:val="20"/>
                <w:lang w:val="en-US"/>
              </w:rPr>
              <w:t xml:space="preserve"> how the findings of this study might be </w:t>
            </w:r>
            <w:r w:rsidR="004A0C96" w:rsidRPr="00144AA1">
              <w:rPr>
                <w:rFonts w:ascii="Arial" w:hAnsi="Arial" w:cs="Arial"/>
                <w:sz w:val="20"/>
                <w:szCs w:val="20"/>
              </w:rPr>
              <w:t>appli</w:t>
            </w:r>
            <w:r w:rsidR="004A0C96" w:rsidRPr="00144AA1">
              <w:rPr>
                <w:rFonts w:ascii="Arial" w:hAnsi="Arial" w:cs="Arial"/>
                <w:sz w:val="20"/>
                <w:szCs w:val="20"/>
                <w:lang w:val="en-US"/>
              </w:rPr>
              <w:t xml:space="preserve">ed </w:t>
            </w:r>
            <w:r w:rsidR="004A0C96" w:rsidRPr="00144AA1">
              <w:rPr>
                <w:rFonts w:ascii="Arial" w:hAnsi="Arial" w:cs="Arial"/>
                <w:sz w:val="20"/>
                <w:szCs w:val="20"/>
              </w:rPr>
              <w:t xml:space="preserve">to </w:t>
            </w:r>
            <w:r w:rsidR="004A0C96" w:rsidRPr="00144AA1">
              <w:rPr>
                <w:rFonts w:ascii="Arial" w:hAnsi="Arial" w:cs="Arial"/>
                <w:sz w:val="20"/>
                <w:szCs w:val="20"/>
                <w:lang w:val="en-US"/>
              </w:rPr>
              <w:t>a working environment</w:t>
            </w:r>
            <w:r w:rsidR="004A0C96" w:rsidRPr="00144AA1">
              <w:rPr>
                <w:rFonts w:ascii="Arial" w:hAnsi="Arial" w:cs="Arial"/>
                <w:sz w:val="20"/>
                <w:szCs w:val="20"/>
              </w:rPr>
              <w:t xml:space="preserve">, </w:t>
            </w:r>
            <w:r w:rsidR="004A0C96" w:rsidRPr="00144AA1">
              <w:rPr>
                <w:rFonts w:ascii="Arial" w:hAnsi="Arial" w:cs="Arial"/>
                <w:sz w:val="20"/>
                <w:szCs w:val="20"/>
                <w:lang w:val="en-US"/>
              </w:rPr>
              <w:t xml:space="preserve">as well as </w:t>
            </w:r>
            <w:r w:rsidR="004A0C96" w:rsidRPr="00144AA1">
              <w:rPr>
                <w:rFonts w:ascii="Arial" w:hAnsi="Arial" w:cs="Arial"/>
                <w:sz w:val="20"/>
                <w:szCs w:val="20"/>
              </w:rPr>
              <w:t>cultural differences</w:t>
            </w:r>
            <w:r w:rsidR="001E3A28" w:rsidRPr="00144AA1">
              <w:rPr>
                <w:rFonts w:ascii="Arial" w:hAnsi="Arial" w:cs="Arial"/>
                <w:sz w:val="20"/>
                <w:szCs w:val="20"/>
                <w:lang w:val="en-US"/>
              </w:rPr>
              <w:t>,</w:t>
            </w:r>
            <w:r w:rsidR="004A0C96" w:rsidRPr="00144AA1">
              <w:rPr>
                <w:rFonts w:ascii="Arial" w:hAnsi="Arial" w:cs="Arial"/>
                <w:sz w:val="20"/>
                <w:szCs w:val="20"/>
              </w:rPr>
              <w:t xml:space="preserve"> determinism versus free-will, idiographic versus nomothetic, quantitative and qualitative data.</w:t>
            </w:r>
          </w:p>
          <w:p w14:paraId="75220B79" w14:textId="103A87F6" w:rsidR="004A0C96" w:rsidRPr="00144AA1" w:rsidRDefault="004A0C96" w:rsidP="009D6238">
            <w:pPr>
              <w:spacing w:before="120"/>
              <w:rPr>
                <w:rFonts w:ascii="Arial" w:hAnsi="Arial" w:cs="Arial"/>
                <w:sz w:val="20"/>
                <w:szCs w:val="20"/>
                <w:lang w:val="en-US"/>
              </w:rPr>
            </w:pPr>
            <w:r w:rsidRPr="00144AA1">
              <w:rPr>
                <w:rFonts w:ascii="Arial" w:hAnsi="Arial" w:cs="Arial"/>
                <w:sz w:val="20"/>
                <w:szCs w:val="20"/>
                <w:lang w:val="en-US"/>
              </w:rPr>
              <w:t>Share specimen/sample questions and ask learners in pairs to generate some examination questions in the style for both Paper 3 and Paper 4 and then swap with another pair and answer their questions.</w:t>
            </w:r>
            <w:r w:rsidR="004D75B9" w:rsidRPr="00144AA1">
              <w:rPr>
                <w:rFonts w:ascii="Arial" w:hAnsi="Arial" w:cs="Arial"/>
                <w:b/>
                <w:bCs/>
                <w:sz w:val="20"/>
                <w:szCs w:val="20"/>
                <w:lang w:val="en-US"/>
              </w:rPr>
              <w:t xml:space="preserve"> (F)</w:t>
            </w:r>
          </w:p>
        </w:tc>
      </w:tr>
      <w:tr w:rsidR="004A0C96" w:rsidRPr="004A0C96" w14:paraId="5868FBBB"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3F9EA40F" w14:textId="77777777" w:rsidR="004A0C96" w:rsidRPr="004D75B9" w:rsidRDefault="004A0C96" w:rsidP="00B87D8D">
            <w:pPr>
              <w:spacing w:after="120"/>
              <w:rPr>
                <w:rFonts w:ascii="Arial" w:hAnsi="Arial" w:cs="Arial"/>
                <w:sz w:val="20"/>
                <w:szCs w:val="20"/>
              </w:rPr>
            </w:pPr>
            <w:r w:rsidRPr="004D75B9">
              <w:rPr>
                <w:rFonts w:ascii="Arial" w:hAnsi="Arial" w:cs="Arial"/>
                <w:sz w:val="20"/>
                <w:szCs w:val="20"/>
              </w:rPr>
              <w:t>4.3 Group behaviour in organisations</w:t>
            </w:r>
          </w:p>
          <w:p w14:paraId="4408A50C" w14:textId="381E8488" w:rsidR="004A0C96" w:rsidRPr="004A0C96" w:rsidRDefault="004A0C96" w:rsidP="00B87D8D">
            <w:pPr>
              <w:spacing w:before="120" w:after="120"/>
              <w:rPr>
                <w:rFonts w:ascii="Arial" w:hAnsi="Arial" w:cs="Arial"/>
                <w:sz w:val="20"/>
                <w:szCs w:val="20"/>
              </w:rPr>
            </w:pPr>
            <w:r w:rsidRPr="004A0C96">
              <w:rPr>
                <w:rFonts w:ascii="Arial" w:hAnsi="Arial" w:cs="Arial"/>
                <w:sz w:val="20"/>
                <w:szCs w:val="20"/>
                <w:lang w:val="en-US"/>
              </w:rPr>
              <w:t xml:space="preserve">4.3.3 Conflict at </w:t>
            </w:r>
            <w:r w:rsidR="00475D06">
              <w:rPr>
                <w:rFonts w:ascii="Arial" w:hAnsi="Arial" w:cs="Arial"/>
                <w:sz w:val="20"/>
                <w:szCs w:val="20"/>
                <w:lang w:val="en-US"/>
              </w:rPr>
              <w:t>w</w:t>
            </w:r>
            <w:r w:rsidRPr="004A0C96">
              <w:rPr>
                <w:rFonts w:ascii="Arial" w:hAnsi="Arial" w:cs="Arial"/>
                <w:sz w:val="20"/>
                <w:szCs w:val="20"/>
                <w:lang w:val="en-US"/>
              </w:rPr>
              <w:t>ork</w:t>
            </w:r>
          </w:p>
          <w:p w14:paraId="64ECC285" w14:textId="77777777" w:rsidR="004D75B9" w:rsidRPr="004A0C96" w:rsidRDefault="004D75B9"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0288BE02" w14:textId="1D1AD5AC" w:rsidR="004A0C96" w:rsidRPr="004A0C96" w:rsidRDefault="004D75B9" w:rsidP="00B87D8D">
            <w:pPr>
              <w:spacing w:before="120" w:after="120"/>
              <w:rPr>
                <w:rFonts w:ascii="Arial" w:hAnsi="Arial" w:cs="Arial"/>
                <w:sz w:val="20"/>
                <w:szCs w:val="20"/>
                <w:lang w:val="en-US"/>
              </w:rPr>
            </w:pPr>
            <w:r w:rsidRPr="004A0C96">
              <w:rPr>
                <w:rFonts w:ascii="Arial" w:hAnsi="Arial" w:cs="Arial"/>
                <w:b/>
                <w:color w:val="E21951"/>
                <w:sz w:val="20"/>
                <w:szCs w:val="20"/>
              </w:rPr>
              <w:lastRenderedPageBreak/>
              <w:t>KC5</w:t>
            </w:r>
          </w:p>
        </w:tc>
        <w:tc>
          <w:tcPr>
            <w:tcW w:w="2268" w:type="dxa"/>
            <w:tcBorders>
              <w:top w:val="single" w:sz="4" w:space="0" w:color="E21951"/>
              <w:left w:val="single" w:sz="4" w:space="0" w:color="E21951"/>
              <w:bottom w:val="single" w:sz="4" w:space="0" w:color="E21951"/>
              <w:right w:val="single" w:sz="4" w:space="0" w:color="E21951"/>
            </w:tcBorders>
          </w:tcPr>
          <w:p w14:paraId="52EDF7BE" w14:textId="77777777" w:rsidR="004A0C96" w:rsidRPr="004A0C96" w:rsidRDefault="004A0C96" w:rsidP="004A0C96">
            <w:pPr>
              <w:rPr>
                <w:rFonts w:ascii="Arial" w:hAnsi="Arial" w:cs="Arial"/>
                <w:sz w:val="20"/>
                <w:szCs w:val="20"/>
              </w:rPr>
            </w:pPr>
            <w:r w:rsidRPr="004A0C96">
              <w:rPr>
                <w:rFonts w:ascii="Arial" w:hAnsi="Arial" w:cs="Arial"/>
                <w:sz w:val="20"/>
                <w:szCs w:val="20"/>
              </w:rPr>
              <w:lastRenderedPageBreak/>
              <w:t xml:space="preserve">Learners can describe and explain the types, sources and management of conflict, both personal and interpersonal in the </w:t>
            </w:r>
            <w:r w:rsidRPr="004A0C96">
              <w:rPr>
                <w:rFonts w:ascii="Arial" w:hAnsi="Arial" w:cs="Arial"/>
                <w:sz w:val="20"/>
                <w:szCs w:val="20"/>
              </w:rPr>
              <w:lastRenderedPageBreak/>
              <w:t>workplace and can describe, explain and evaluate research conducted in this area.</w:t>
            </w:r>
          </w:p>
        </w:tc>
        <w:tc>
          <w:tcPr>
            <w:tcW w:w="9633" w:type="dxa"/>
            <w:tcBorders>
              <w:top w:val="single" w:sz="4" w:space="0" w:color="E21951"/>
              <w:left w:val="single" w:sz="4" w:space="0" w:color="E21951"/>
              <w:bottom w:val="single" w:sz="4" w:space="0" w:color="E21951"/>
              <w:right w:val="single" w:sz="4" w:space="0" w:color="E21951"/>
            </w:tcBorders>
          </w:tcPr>
          <w:p w14:paraId="0E460387" w14:textId="209D9A34" w:rsidR="004A0C96" w:rsidRPr="00144AA1" w:rsidRDefault="004A0C96" w:rsidP="009D6238">
            <w:pPr>
              <w:autoSpaceDE w:val="0"/>
              <w:autoSpaceDN w:val="0"/>
              <w:adjustRightInd w:val="0"/>
              <w:spacing w:after="120"/>
              <w:rPr>
                <w:rFonts w:ascii="Arial" w:hAnsi="Arial" w:cs="Arial"/>
                <w:color w:val="000000"/>
                <w:sz w:val="20"/>
                <w:szCs w:val="20"/>
                <w:lang w:val="en-US"/>
              </w:rPr>
            </w:pPr>
            <w:r w:rsidRPr="00144AA1">
              <w:rPr>
                <w:rFonts w:ascii="Arial" w:hAnsi="Arial" w:cs="Arial"/>
                <w:color w:val="000000"/>
                <w:sz w:val="20"/>
                <w:szCs w:val="20"/>
                <w:lang w:val="en-US"/>
              </w:rPr>
              <w:lastRenderedPageBreak/>
              <w:t xml:space="preserve">Learners review the video from </w:t>
            </w:r>
            <w:hyperlink r:id="rId533" w:history="1">
              <w:r w:rsidR="00B221AA" w:rsidRPr="009D6238">
                <w:rPr>
                  <w:rFonts w:ascii="Arial" w:hAnsi="Arial" w:cs="Arial"/>
                  <w:color w:val="4B4B4B"/>
                  <w:sz w:val="20"/>
                  <w:szCs w:val="20"/>
                  <w:u w:val="single"/>
                  <w:lang w:val="en-US"/>
                </w:rPr>
                <w:t>www.</w:t>
              </w:r>
              <w:r w:rsidRPr="009D6238">
                <w:rPr>
                  <w:rFonts w:ascii="Arial" w:hAnsi="Arial" w:cs="Arial"/>
                  <w:color w:val="4B4B4B"/>
                  <w:sz w:val="20"/>
                  <w:szCs w:val="20"/>
                  <w:u w:val="single"/>
                  <w:lang w:val="en-US"/>
                </w:rPr>
                <w:t>mindtools.com/pages/article/newLDR_86.htm</w:t>
              </w:r>
            </w:hyperlink>
            <w:r w:rsidRPr="00144AA1">
              <w:rPr>
                <w:rFonts w:ascii="Arial" w:hAnsi="Arial" w:cs="Arial"/>
                <w:color w:val="000000"/>
                <w:sz w:val="20"/>
                <w:szCs w:val="20"/>
                <w:lang w:val="en-US"/>
              </w:rPr>
              <w:t xml:space="preserve"> previously shown about Tuckman’s team development and identify potential sources of conflict and then add other suggestions of conflict from either an organisational or an interpersonal perspective. Ensure all causes and types of conflict have been covered</w:t>
            </w:r>
            <w:r w:rsidR="0074250E">
              <w:rPr>
                <w:rFonts w:ascii="Arial" w:hAnsi="Arial" w:cs="Arial"/>
                <w:color w:val="000000"/>
                <w:sz w:val="20"/>
                <w:szCs w:val="20"/>
                <w:lang w:val="en-US"/>
              </w:rPr>
              <w:t xml:space="preserve"> and understood.</w:t>
            </w:r>
          </w:p>
          <w:p w14:paraId="7D71FBC6" w14:textId="622DD9EE" w:rsidR="004A0C96" w:rsidRPr="00144AA1" w:rsidRDefault="004A0C96" w:rsidP="009D6238">
            <w:pPr>
              <w:autoSpaceDE w:val="0"/>
              <w:autoSpaceDN w:val="0"/>
              <w:adjustRightInd w:val="0"/>
              <w:spacing w:before="120" w:after="120"/>
              <w:rPr>
                <w:rFonts w:ascii="Arial" w:hAnsi="Arial" w:cs="Arial"/>
                <w:color w:val="000000"/>
                <w:sz w:val="20"/>
                <w:szCs w:val="20"/>
                <w:lang w:val="en-US"/>
              </w:rPr>
            </w:pPr>
            <w:r w:rsidRPr="00144AA1">
              <w:rPr>
                <w:rFonts w:ascii="Arial" w:hAnsi="Arial" w:cs="Arial"/>
                <w:color w:val="000000"/>
                <w:sz w:val="20"/>
                <w:szCs w:val="20"/>
                <w:shd w:val="clear" w:color="auto" w:fill="FCFCFC"/>
                <w:lang w:val="en-US"/>
              </w:rPr>
              <w:t>Learners</w:t>
            </w:r>
            <w:r w:rsidRPr="00144AA1">
              <w:rPr>
                <w:rFonts w:ascii="Arial" w:hAnsi="Arial" w:cs="Arial"/>
                <w:color w:val="000000"/>
                <w:sz w:val="20"/>
                <w:szCs w:val="20"/>
                <w:lang w:val="en-US"/>
              </w:rPr>
              <w:t xml:space="preserve"> source evidence to support their suggestions, highlighting the importance of currency, etc. </w:t>
            </w:r>
            <w:r w:rsidR="004D75B9" w:rsidRPr="00144AA1">
              <w:rPr>
                <w:rFonts w:ascii="Arial" w:hAnsi="Arial" w:cs="Arial"/>
                <w:b/>
                <w:color w:val="000000"/>
                <w:sz w:val="20"/>
                <w:szCs w:val="20"/>
                <w:lang w:val="en-US"/>
              </w:rPr>
              <w:t>(I)</w:t>
            </w:r>
          </w:p>
          <w:p w14:paraId="3B09A087" w14:textId="0FCFB6D6" w:rsidR="004A0C96" w:rsidRPr="00144AA1" w:rsidRDefault="00256179" w:rsidP="009D6238">
            <w:pPr>
              <w:spacing w:before="120" w:after="120"/>
              <w:rPr>
                <w:rFonts w:ascii="Arial" w:hAnsi="Arial" w:cs="Arial"/>
                <w:sz w:val="20"/>
                <w:szCs w:val="20"/>
              </w:rPr>
            </w:pPr>
            <w:r w:rsidRPr="00144AA1">
              <w:rPr>
                <w:rFonts w:ascii="Arial" w:hAnsi="Arial" w:cs="Arial"/>
                <w:sz w:val="20"/>
                <w:szCs w:val="20"/>
              </w:rPr>
              <w:lastRenderedPageBreak/>
              <w:t>L</w:t>
            </w:r>
            <w:r w:rsidR="004A0C96" w:rsidRPr="00144AA1">
              <w:rPr>
                <w:rFonts w:ascii="Arial" w:hAnsi="Arial" w:cs="Arial"/>
                <w:sz w:val="20"/>
                <w:szCs w:val="20"/>
              </w:rPr>
              <w:t xml:space="preserve">earners complete a personal </w:t>
            </w:r>
            <w:r w:rsidR="004A0C96" w:rsidRPr="00144AA1">
              <w:rPr>
                <w:rFonts w:ascii="Arial" w:hAnsi="Arial" w:cs="Arial"/>
                <w:sz w:val="20"/>
                <w:szCs w:val="20"/>
                <w:lang w:val="en-US"/>
              </w:rPr>
              <w:t xml:space="preserve">online </w:t>
            </w:r>
            <w:r w:rsidR="004A0C96" w:rsidRPr="00144AA1">
              <w:rPr>
                <w:rFonts w:ascii="Arial" w:hAnsi="Arial" w:cs="Arial"/>
                <w:sz w:val="20"/>
                <w:szCs w:val="20"/>
              </w:rPr>
              <w:t xml:space="preserve">conflict resolution style </w:t>
            </w:r>
            <w:r w:rsidR="004A0C96" w:rsidRPr="00144AA1">
              <w:rPr>
                <w:rFonts w:ascii="Arial" w:hAnsi="Arial" w:cs="Arial"/>
                <w:sz w:val="20"/>
                <w:szCs w:val="20"/>
                <w:lang w:val="en-US"/>
              </w:rPr>
              <w:t>questionnaire at</w:t>
            </w:r>
            <w:r w:rsidR="00710139">
              <w:rPr>
                <w:rFonts w:ascii="Arial" w:hAnsi="Arial" w:cs="Arial"/>
                <w:sz w:val="20"/>
                <w:szCs w:val="20"/>
                <w:lang w:val="en-US"/>
              </w:rPr>
              <w:t>:</w:t>
            </w:r>
            <w:r w:rsidR="004A0C96" w:rsidRPr="00144AA1">
              <w:rPr>
                <w:rFonts w:ascii="Arial" w:hAnsi="Arial" w:cs="Arial"/>
                <w:sz w:val="20"/>
                <w:szCs w:val="20"/>
                <w:lang w:val="en-US"/>
              </w:rPr>
              <w:t xml:space="preserve"> </w:t>
            </w:r>
            <w:hyperlink r:id="rId534" w:history="1">
              <w:r w:rsidR="004A0C96" w:rsidRPr="009D6238">
                <w:rPr>
                  <w:rFonts w:ascii="Arial" w:hAnsi="Arial" w:cs="Arial"/>
                  <w:color w:val="4B4B4B"/>
                  <w:sz w:val="20"/>
                  <w:szCs w:val="20"/>
                  <w:u w:val="single"/>
                  <w:lang w:val="en-US"/>
                </w:rPr>
                <w:t>https://psycho-tests.com/test/conflict-mode</w:t>
              </w:r>
            </w:hyperlink>
            <w:r w:rsidR="004A0C96" w:rsidRPr="00144AA1">
              <w:rPr>
                <w:rFonts w:ascii="Arial" w:hAnsi="Arial" w:cs="Arial"/>
                <w:sz w:val="20"/>
                <w:szCs w:val="20"/>
                <w:lang w:val="en-US"/>
              </w:rPr>
              <w:t xml:space="preserve"> or</w:t>
            </w:r>
            <w:r w:rsidR="004A0C96" w:rsidRPr="00144AA1">
              <w:rPr>
                <w:rFonts w:ascii="Arial" w:hAnsi="Arial" w:cs="Arial"/>
                <w:sz w:val="20"/>
                <w:szCs w:val="20"/>
              </w:rPr>
              <w:t xml:space="preserve"> a</w:t>
            </w:r>
            <w:r w:rsidR="004A0C96" w:rsidRPr="00144AA1">
              <w:rPr>
                <w:rFonts w:ascii="Arial" w:hAnsi="Arial" w:cs="Arial"/>
                <w:sz w:val="20"/>
                <w:szCs w:val="20"/>
                <w:lang w:val="en-US"/>
              </w:rPr>
              <w:t xml:space="preserve"> paper </w:t>
            </w:r>
            <w:r w:rsidR="004A0C96" w:rsidRPr="00144AA1">
              <w:rPr>
                <w:rFonts w:ascii="Arial" w:hAnsi="Arial" w:cs="Arial"/>
                <w:sz w:val="20"/>
                <w:szCs w:val="20"/>
              </w:rPr>
              <w:t>version</w:t>
            </w:r>
            <w:r w:rsidR="004A0C96" w:rsidRPr="00144AA1">
              <w:rPr>
                <w:rFonts w:ascii="Arial" w:hAnsi="Arial" w:cs="Arial"/>
                <w:sz w:val="20"/>
                <w:szCs w:val="20"/>
                <w:lang w:val="en-US"/>
              </w:rPr>
              <w:t xml:space="preserve"> available at</w:t>
            </w:r>
            <w:r w:rsidR="00710139">
              <w:rPr>
                <w:rFonts w:ascii="Arial" w:hAnsi="Arial" w:cs="Arial"/>
                <w:sz w:val="20"/>
                <w:szCs w:val="20"/>
                <w:lang w:val="en-US"/>
              </w:rPr>
              <w:t>:</w:t>
            </w:r>
            <w:r w:rsidR="004A0C96" w:rsidRPr="00144AA1">
              <w:rPr>
                <w:rFonts w:ascii="Arial" w:hAnsi="Arial" w:cs="Arial"/>
                <w:sz w:val="20"/>
                <w:szCs w:val="20"/>
                <w:lang w:val="en-US"/>
              </w:rPr>
              <w:t xml:space="preserve"> </w:t>
            </w:r>
            <w:hyperlink r:id="rId535" w:history="1">
              <w:r w:rsidR="004A0C96" w:rsidRPr="009D6238">
                <w:rPr>
                  <w:rFonts w:ascii="Arial" w:hAnsi="Arial" w:cs="Arial"/>
                  <w:color w:val="4B4B4B"/>
                  <w:sz w:val="20"/>
                  <w:szCs w:val="20"/>
                  <w:u w:val="single"/>
                  <w:lang w:val="en-US"/>
                </w:rPr>
                <w:t>https://advising.ecu.edu/wp-content/pv-uploads/sites/315/2020/07/M8L4-Conflict-Management-Questionnaire.pdf</w:t>
              </w:r>
            </w:hyperlink>
            <w:r w:rsidR="009D6238">
              <w:rPr>
                <w:rFonts w:ascii="Arial" w:hAnsi="Arial" w:cs="Arial"/>
                <w:color w:val="4B4B4B"/>
                <w:sz w:val="20"/>
                <w:szCs w:val="20"/>
                <w:lang w:val="en-US"/>
              </w:rPr>
              <w:t xml:space="preserve"> </w:t>
            </w:r>
            <w:r w:rsidR="004D75B9" w:rsidRPr="00144AA1">
              <w:rPr>
                <w:rFonts w:ascii="Arial" w:hAnsi="Arial" w:cs="Arial"/>
                <w:b/>
                <w:bCs/>
                <w:sz w:val="20"/>
                <w:szCs w:val="20"/>
                <w:lang w:val="en-US"/>
              </w:rPr>
              <w:t>(I)</w:t>
            </w:r>
          </w:p>
          <w:p w14:paraId="337803AE" w14:textId="2EA5DC53" w:rsidR="004A0C96" w:rsidRPr="00144AA1" w:rsidRDefault="004A0C96" w:rsidP="009D6238">
            <w:pPr>
              <w:spacing w:before="120" w:after="120"/>
              <w:rPr>
                <w:rFonts w:ascii="Arial" w:hAnsi="Arial" w:cs="Arial"/>
                <w:sz w:val="20"/>
                <w:szCs w:val="20"/>
              </w:rPr>
            </w:pPr>
            <w:r w:rsidRPr="00144AA1">
              <w:rPr>
                <w:rFonts w:ascii="Arial" w:hAnsi="Arial" w:cs="Arial"/>
                <w:sz w:val="20"/>
                <w:szCs w:val="20"/>
              </w:rPr>
              <w:t xml:space="preserve">Learners compare their scores and discuss. </w:t>
            </w:r>
            <w:r w:rsidR="004D75B9">
              <w:rPr>
                <w:rFonts w:ascii="Arial" w:hAnsi="Arial" w:cs="Arial"/>
                <w:sz w:val="20"/>
                <w:szCs w:val="20"/>
              </w:rPr>
              <w:t>L</w:t>
            </w:r>
            <w:r w:rsidRPr="00144AA1">
              <w:rPr>
                <w:rFonts w:ascii="Arial" w:hAnsi="Arial" w:cs="Arial"/>
                <w:sz w:val="20"/>
                <w:szCs w:val="20"/>
              </w:rPr>
              <w:t xml:space="preserve">ook up Thomas-Kilmans </w:t>
            </w:r>
            <w:r w:rsidR="00F84A0E">
              <w:rPr>
                <w:rFonts w:ascii="Arial" w:hAnsi="Arial" w:cs="Arial"/>
                <w:sz w:val="20"/>
                <w:szCs w:val="20"/>
              </w:rPr>
              <w:t>five</w:t>
            </w:r>
            <w:r w:rsidRPr="00144AA1">
              <w:rPr>
                <w:rFonts w:ascii="Arial" w:hAnsi="Arial" w:cs="Arial"/>
                <w:sz w:val="20"/>
                <w:szCs w:val="20"/>
              </w:rPr>
              <w:t xml:space="preserve"> conflict resolution styles at</w:t>
            </w:r>
            <w:r w:rsidR="00710139">
              <w:rPr>
                <w:rFonts w:ascii="Arial" w:hAnsi="Arial" w:cs="Arial"/>
                <w:sz w:val="20"/>
                <w:szCs w:val="20"/>
              </w:rPr>
              <w:t>:</w:t>
            </w:r>
            <w:r w:rsidRPr="00144AA1">
              <w:rPr>
                <w:rFonts w:ascii="Arial" w:hAnsi="Arial" w:cs="Arial"/>
                <w:sz w:val="20"/>
                <w:szCs w:val="20"/>
              </w:rPr>
              <w:t xml:space="preserve"> </w:t>
            </w:r>
            <w:hyperlink r:id="rId536" w:history="1">
              <w:r w:rsidRPr="009D6238">
                <w:rPr>
                  <w:rFonts w:ascii="Arial" w:hAnsi="Arial" w:cs="Arial"/>
                  <w:color w:val="4B4B4B"/>
                  <w:sz w:val="20"/>
                  <w:szCs w:val="20"/>
                  <w:u w:val="single"/>
                </w:rPr>
                <w:t>https://inside.6q.io/conflict-behavior-strategies/</w:t>
              </w:r>
            </w:hyperlink>
            <w:r w:rsidRPr="00144AA1">
              <w:rPr>
                <w:rFonts w:ascii="Arial" w:hAnsi="Arial" w:cs="Arial"/>
                <w:sz w:val="20"/>
                <w:szCs w:val="20"/>
              </w:rPr>
              <w:t xml:space="preserve"> and summarise into their notes. Consider the strengths and weaknesses of using questionnaires and identify which may be relevant to the test just undertaken.</w:t>
            </w:r>
          </w:p>
          <w:p w14:paraId="00FD2AF3" w14:textId="2C0238EA" w:rsidR="004A0C96" w:rsidRPr="00144AA1" w:rsidRDefault="004D75B9" w:rsidP="009D6238">
            <w:pPr>
              <w:spacing w:before="120" w:after="120"/>
              <w:rPr>
                <w:rFonts w:ascii="Arial" w:hAnsi="Arial" w:cs="Arial"/>
                <w:sz w:val="20"/>
                <w:szCs w:val="20"/>
              </w:rPr>
            </w:pPr>
            <w:r>
              <w:rPr>
                <w:rFonts w:ascii="Arial" w:hAnsi="Arial" w:cs="Arial"/>
                <w:sz w:val="20"/>
                <w:szCs w:val="20"/>
              </w:rPr>
              <w:t>L</w:t>
            </w:r>
            <w:r w:rsidR="004A0C96" w:rsidRPr="00144AA1">
              <w:rPr>
                <w:rFonts w:ascii="Arial" w:hAnsi="Arial" w:cs="Arial"/>
                <w:sz w:val="20"/>
                <w:szCs w:val="20"/>
              </w:rPr>
              <w:t xml:space="preserve">earners </w:t>
            </w:r>
            <w:r>
              <w:rPr>
                <w:rFonts w:ascii="Arial" w:hAnsi="Arial" w:cs="Arial"/>
                <w:sz w:val="20"/>
                <w:szCs w:val="20"/>
              </w:rPr>
              <w:t>carry out</w:t>
            </w:r>
            <w:r w:rsidR="004A0C96" w:rsidRPr="00144AA1">
              <w:rPr>
                <w:rFonts w:ascii="Arial" w:hAnsi="Arial" w:cs="Arial"/>
                <w:sz w:val="20"/>
                <w:szCs w:val="20"/>
              </w:rPr>
              <w:t xml:space="preserve"> introductory reading about bullying in the workplace at</w:t>
            </w:r>
            <w:r w:rsidR="00710139">
              <w:rPr>
                <w:rFonts w:ascii="Arial" w:hAnsi="Arial" w:cs="Arial"/>
                <w:sz w:val="20"/>
                <w:szCs w:val="20"/>
              </w:rPr>
              <w:t>:</w:t>
            </w:r>
            <w:r w:rsidR="004A0C96" w:rsidRPr="00144AA1">
              <w:rPr>
                <w:rFonts w:ascii="Arial" w:hAnsi="Arial" w:cs="Arial"/>
                <w:sz w:val="20"/>
                <w:szCs w:val="20"/>
              </w:rPr>
              <w:t xml:space="preserve"> </w:t>
            </w:r>
            <w:hyperlink r:id="rId537" w:history="1">
              <w:r w:rsidR="00256179" w:rsidRPr="009D6238">
                <w:rPr>
                  <w:rStyle w:val="Hyperlink"/>
                  <w:rFonts w:ascii="Arial" w:hAnsi="Arial" w:cs="Arial"/>
                  <w:color w:val="4B4B4B"/>
                  <w:sz w:val="20"/>
                  <w:szCs w:val="20"/>
                </w:rPr>
                <w:t>https://inside.6q.io/how-to-deal-with-workplace-bullying-conflict/</w:t>
              </w:r>
            </w:hyperlink>
            <w:r w:rsidR="00256179" w:rsidRPr="009D6238">
              <w:rPr>
                <w:rFonts w:ascii="Arial" w:hAnsi="Arial" w:cs="Arial"/>
                <w:color w:val="4B4B4B"/>
                <w:sz w:val="20"/>
                <w:szCs w:val="20"/>
              </w:rPr>
              <w:t xml:space="preserve"> </w:t>
            </w:r>
            <w:r w:rsidRPr="00144AA1">
              <w:rPr>
                <w:rFonts w:ascii="Arial" w:hAnsi="Arial" w:cs="Arial"/>
                <w:b/>
                <w:sz w:val="20"/>
                <w:szCs w:val="20"/>
              </w:rPr>
              <w:t>(I)</w:t>
            </w:r>
          </w:p>
          <w:p w14:paraId="4A090CF1" w14:textId="6C4E3DE6" w:rsidR="004A0C96" w:rsidRPr="00144AA1" w:rsidRDefault="004A0C96" w:rsidP="009D6238">
            <w:pPr>
              <w:spacing w:before="120" w:after="120"/>
              <w:rPr>
                <w:rFonts w:ascii="Arial" w:hAnsi="Arial" w:cs="Arial"/>
                <w:sz w:val="20"/>
                <w:szCs w:val="20"/>
              </w:rPr>
            </w:pPr>
            <w:r w:rsidRPr="00144AA1">
              <w:rPr>
                <w:rFonts w:ascii="Arial" w:hAnsi="Arial" w:cs="Arial"/>
                <w:sz w:val="20"/>
                <w:szCs w:val="20"/>
              </w:rPr>
              <w:t>Sh</w:t>
            </w:r>
            <w:r w:rsidRPr="00144AA1">
              <w:rPr>
                <w:rFonts w:ascii="Arial" w:hAnsi="Arial" w:cs="Arial"/>
                <w:sz w:val="20"/>
                <w:szCs w:val="20"/>
                <w:lang w:val="en-US"/>
              </w:rPr>
              <w:t>are</w:t>
            </w:r>
            <w:r w:rsidRPr="00144AA1">
              <w:rPr>
                <w:rFonts w:ascii="Arial" w:hAnsi="Arial" w:cs="Arial"/>
                <w:sz w:val="20"/>
                <w:szCs w:val="20"/>
              </w:rPr>
              <w:t xml:space="preserve"> the </w:t>
            </w:r>
            <w:r w:rsidRPr="00144AA1">
              <w:rPr>
                <w:rFonts w:ascii="Arial" w:hAnsi="Arial" w:cs="Arial"/>
                <w:sz w:val="20"/>
                <w:szCs w:val="20"/>
                <w:lang w:val="en-US"/>
              </w:rPr>
              <w:t>research paper</w:t>
            </w:r>
            <w:r w:rsidR="00256179" w:rsidRPr="00144AA1">
              <w:rPr>
                <w:rFonts w:ascii="Arial" w:hAnsi="Arial" w:cs="Arial"/>
                <w:sz w:val="20"/>
                <w:szCs w:val="20"/>
              </w:rPr>
              <w:t xml:space="preserve"> on bullying in the workplace</w:t>
            </w:r>
            <w:r w:rsidRPr="00144AA1">
              <w:rPr>
                <w:rFonts w:ascii="Arial" w:hAnsi="Arial" w:cs="Arial"/>
                <w:sz w:val="20"/>
                <w:szCs w:val="20"/>
                <w:lang w:val="en-US"/>
              </w:rPr>
              <w:t xml:space="preserve"> by Einarsen (1999) at</w:t>
            </w:r>
            <w:r w:rsidR="00710139">
              <w:rPr>
                <w:rFonts w:ascii="Arial" w:hAnsi="Arial" w:cs="Arial"/>
                <w:sz w:val="20"/>
                <w:szCs w:val="20"/>
                <w:lang w:val="en-US"/>
              </w:rPr>
              <w:t>:</w:t>
            </w:r>
            <w:r w:rsidRPr="00144AA1">
              <w:rPr>
                <w:rFonts w:ascii="Arial" w:hAnsi="Arial" w:cs="Arial"/>
                <w:sz w:val="20"/>
                <w:szCs w:val="20"/>
                <w:lang w:val="en-US"/>
              </w:rPr>
              <w:t xml:space="preserve"> </w:t>
            </w:r>
            <w:hyperlink r:id="rId538" w:history="1">
              <w:r w:rsidR="00B221AA" w:rsidRPr="009D6238">
                <w:rPr>
                  <w:rFonts w:ascii="Arial" w:hAnsi="Arial" w:cs="Arial"/>
                  <w:color w:val="4B4B4B"/>
                  <w:sz w:val="20"/>
                  <w:szCs w:val="20"/>
                  <w:u w:val="single"/>
                  <w:lang w:val="en-US"/>
                </w:rPr>
                <w:t>www.</w:t>
              </w:r>
              <w:r w:rsidRPr="009D6238">
                <w:rPr>
                  <w:rFonts w:ascii="Arial" w:hAnsi="Arial" w:cs="Arial"/>
                  <w:color w:val="4B4B4B"/>
                  <w:sz w:val="20"/>
                  <w:szCs w:val="20"/>
                  <w:u w:val="single"/>
                  <w:lang w:val="en-US"/>
                </w:rPr>
                <w:t>researchgate.net/publication/247932874_The_nature_and_causes_of_bullying_at_work</w:t>
              </w:r>
            </w:hyperlink>
            <w:r w:rsidRPr="00144AA1">
              <w:rPr>
                <w:rFonts w:ascii="Arial" w:hAnsi="Arial" w:cs="Arial"/>
                <w:sz w:val="20"/>
                <w:szCs w:val="20"/>
                <w:lang w:val="en-US"/>
              </w:rPr>
              <w:t xml:space="preserve"> or </w:t>
            </w:r>
            <w:hyperlink r:id="rId539" w:history="1">
              <w:r w:rsidR="009D6238" w:rsidRPr="009D6238">
                <w:rPr>
                  <w:rStyle w:val="Hyperlink"/>
                  <w:rFonts w:ascii="Arial" w:hAnsi="Arial" w:cs="Arial"/>
                  <w:color w:val="4B4B4B"/>
                  <w:sz w:val="20"/>
                  <w:szCs w:val="20"/>
                  <w:lang w:val="en-US"/>
                </w:rPr>
                <w:t>https://drive.google.com/file/d/1l43nlXjACKJZhVB3bjkL0GFkvHyuynMH/</w:t>
              </w:r>
              <w:r w:rsidR="009D6238" w:rsidRPr="009D6238">
                <w:rPr>
                  <w:rStyle w:val="Hyperlink"/>
                  <w:rFonts w:ascii="Arial" w:hAnsi="Arial" w:cs="Arial"/>
                  <w:color w:val="4B4B4B"/>
                  <w:sz w:val="20"/>
                  <w:szCs w:val="20"/>
                  <w:u w:val="none"/>
                  <w:lang w:val="en-US"/>
                </w:rPr>
                <w:t>view</w:t>
              </w:r>
            </w:hyperlink>
            <w:r w:rsidR="009D6238">
              <w:rPr>
                <w:rFonts w:ascii="Arial" w:hAnsi="Arial" w:cs="Arial"/>
                <w:color w:val="4B4B4B"/>
                <w:sz w:val="20"/>
                <w:szCs w:val="20"/>
                <w:lang w:val="en-US"/>
              </w:rPr>
              <w:t xml:space="preserve"> </w:t>
            </w:r>
            <w:r w:rsidRPr="009D6238">
              <w:rPr>
                <w:rFonts w:ascii="Arial" w:hAnsi="Arial" w:cs="Arial"/>
                <w:sz w:val="20"/>
                <w:szCs w:val="20"/>
              </w:rPr>
              <w:t>so</w:t>
            </w:r>
            <w:r w:rsidRPr="00144AA1">
              <w:rPr>
                <w:rFonts w:ascii="Arial" w:hAnsi="Arial" w:cs="Arial"/>
                <w:sz w:val="20"/>
                <w:szCs w:val="20"/>
              </w:rPr>
              <w:t xml:space="preserve"> that each individual learner summarises a section and reports back to their respective group. Ask each group to identify</w:t>
            </w:r>
            <w:r w:rsidR="00256179" w:rsidRPr="00144AA1">
              <w:rPr>
                <w:rFonts w:ascii="Arial" w:hAnsi="Arial" w:cs="Arial"/>
                <w:sz w:val="20"/>
                <w:szCs w:val="20"/>
              </w:rPr>
              <w:t xml:space="preserve"> and share</w:t>
            </w:r>
            <w:r w:rsidRPr="00144AA1">
              <w:rPr>
                <w:rFonts w:ascii="Arial" w:hAnsi="Arial" w:cs="Arial"/>
                <w:sz w:val="20"/>
                <w:szCs w:val="20"/>
              </w:rPr>
              <w:t xml:space="preserve"> evaluative issues, with appropriate illustrative support.</w:t>
            </w:r>
          </w:p>
          <w:p w14:paraId="05BDAB80" w14:textId="124D6D56" w:rsidR="004A0C96" w:rsidRPr="00144AA1" w:rsidRDefault="004A0C96" w:rsidP="009D6238">
            <w:pPr>
              <w:spacing w:before="120"/>
              <w:rPr>
                <w:rFonts w:ascii="Arial" w:hAnsi="Arial" w:cs="Arial"/>
                <w:sz w:val="20"/>
                <w:szCs w:val="20"/>
              </w:rPr>
            </w:pPr>
            <w:r w:rsidRPr="00144AA1">
              <w:rPr>
                <w:rFonts w:ascii="Arial" w:hAnsi="Arial" w:cs="Arial"/>
                <w:sz w:val="20"/>
                <w:szCs w:val="20"/>
              </w:rPr>
              <w:t xml:space="preserve">Learners </w:t>
            </w:r>
            <w:r w:rsidR="00256179" w:rsidRPr="00144AA1">
              <w:rPr>
                <w:rFonts w:ascii="Arial" w:hAnsi="Arial" w:cs="Arial"/>
                <w:sz w:val="20"/>
                <w:szCs w:val="20"/>
              </w:rPr>
              <w:t>create</w:t>
            </w:r>
            <w:r w:rsidRPr="00144AA1">
              <w:rPr>
                <w:rFonts w:ascii="Arial" w:hAnsi="Arial" w:cs="Arial"/>
                <w:sz w:val="20"/>
                <w:szCs w:val="20"/>
              </w:rPr>
              <w:t xml:space="preserve"> Paper 3 questions on group behaviour in organisations.</w:t>
            </w:r>
            <w:r w:rsidR="004D75B9" w:rsidRPr="00144AA1">
              <w:rPr>
                <w:rFonts w:ascii="Arial" w:hAnsi="Arial" w:cs="Arial"/>
                <w:b/>
                <w:sz w:val="20"/>
                <w:szCs w:val="20"/>
              </w:rPr>
              <w:t xml:space="preserve"> (I)</w:t>
            </w:r>
          </w:p>
        </w:tc>
      </w:tr>
      <w:tr w:rsidR="004A0C96" w:rsidRPr="004A0C96" w14:paraId="43D6BDD6"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382DA24A" w14:textId="77777777" w:rsidR="004A0C96" w:rsidRPr="004D75B9" w:rsidRDefault="004A0C96" w:rsidP="00B87D8D">
            <w:pPr>
              <w:spacing w:after="120"/>
              <w:rPr>
                <w:rFonts w:ascii="Arial" w:hAnsi="Arial" w:cs="Arial"/>
                <w:sz w:val="20"/>
                <w:szCs w:val="20"/>
              </w:rPr>
            </w:pPr>
            <w:r w:rsidRPr="004D75B9">
              <w:rPr>
                <w:rFonts w:ascii="Arial" w:hAnsi="Arial" w:cs="Arial"/>
                <w:sz w:val="20"/>
                <w:szCs w:val="20"/>
              </w:rPr>
              <w:lastRenderedPageBreak/>
              <w:t>4.4 Organisational work conditions</w:t>
            </w:r>
          </w:p>
          <w:p w14:paraId="45F64019" w14:textId="77777777" w:rsidR="00417A43" w:rsidRDefault="004A0C96" w:rsidP="00B87D8D">
            <w:pPr>
              <w:spacing w:before="120" w:after="120"/>
              <w:rPr>
                <w:rFonts w:ascii="Arial" w:hAnsi="Arial" w:cs="Arial"/>
                <w:sz w:val="20"/>
                <w:szCs w:val="20"/>
                <w:lang w:val="en-US"/>
              </w:rPr>
            </w:pPr>
            <w:r w:rsidRPr="004A0C96">
              <w:rPr>
                <w:rFonts w:ascii="Arial" w:hAnsi="Arial" w:cs="Arial"/>
                <w:sz w:val="20"/>
                <w:szCs w:val="20"/>
                <w:lang w:val="en-US"/>
              </w:rPr>
              <w:t>4.4.1 Physical work conditions</w:t>
            </w:r>
          </w:p>
          <w:p w14:paraId="3145A5A8" w14:textId="1305EB95" w:rsidR="004D75B9" w:rsidRPr="004A0C96" w:rsidRDefault="004D75B9"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3114B5D9" w14:textId="77083E1B" w:rsidR="004A0C96" w:rsidRPr="004A0C96" w:rsidRDefault="004D75B9" w:rsidP="00B87D8D">
            <w:pPr>
              <w:spacing w:before="120" w:after="120"/>
              <w:rPr>
                <w:rFonts w:ascii="Arial" w:hAnsi="Arial" w:cs="Arial"/>
                <w:sz w:val="20"/>
                <w:szCs w:val="20"/>
                <w:lang w:val="en-US"/>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02911F4D" w14:textId="48303D44" w:rsidR="004A0C96" w:rsidRPr="004A0C96" w:rsidRDefault="004A0C96" w:rsidP="004A0C96">
            <w:pPr>
              <w:rPr>
                <w:rFonts w:ascii="Arial" w:hAnsi="Arial" w:cs="Arial"/>
                <w:sz w:val="20"/>
                <w:szCs w:val="20"/>
              </w:rPr>
            </w:pPr>
            <w:r w:rsidRPr="004A0C96">
              <w:rPr>
                <w:rFonts w:ascii="Arial" w:hAnsi="Arial" w:cs="Arial"/>
                <w:sz w:val="20"/>
                <w:szCs w:val="20"/>
              </w:rPr>
              <w:t>Learners can describe and explain physical and conditions and describe, explain and evaluate research</w:t>
            </w:r>
            <w:r w:rsidR="00E83C19">
              <w:rPr>
                <w:rFonts w:ascii="Arial" w:hAnsi="Arial" w:cs="Arial"/>
                <w:sz w:val="20"/>
                <w:szCs w:val="20"/>
              </w:rPr>
              <w:t>.</w:t>
            </w:r>
          </w:p>
        </w:tc>
        <w:tc>
          <w:tcPr>
            <w:tcW w:w="9633" w:type="dxa"/>
            <w:tcBorders>
              <w:top w:val="single" w:sz="4" w:space="0" w:color="E21951"/>
              <w:left w:val="single" w:sz="4" w:space="0" w:color="E21951"/>
              <w:bottom w:val="single" w:sz="4" w:space="0" w:color="E21951"/>
              <w:right w:val="single" w:sz="4" w:space="0" w:color="E21951"/>
            </w:tcBorders>
          </w:tcPr>
          <w:p w14:paraId="146A7BCE" w14:textId="72DE4F66" w:rsidR="004A0C96" w:rsidRPr="00144AA1" w:rsidRDefault="004A0C96" w:rsidP="009D6238">
            <w:pPr>
              <w:autoSpaceDE w:val="0"/>
              <w:autoSpaceDN w:val="0"/>
              <w:adjustRightInd w:val="0"/>
              <w:rPr>
                <w:rFonts w:ascii="Arial" w:hAnsi="Arial" w:cs="Arial"/>
                <w:color w:val="000000"/>
                <w:sz w:val="20"/>
                <w:szCs w:val="20"/>
                <w:lang w:val="en-US"/>
              </w:rPr>
            </w:pPr>
            <w:r w:rsidRPr="00144AA1">
              <w:rPr>
                <w:rFonts w:ascii="Arial" w:hAnsi="Arial" w:cs="Arial"/>
                <w:color w:val="000000"/>
                <w:sz w:val="20"/>
                <w:szCs w:val="20"/>
                <w:lang w:val="en-US"/>
              </w:rPr>
              <w:t>Learners create a checklist with a Likert scale and walk around the school having identified four very different places/locations and consider the following variables:</w:t>
            </w:r>
          </w:p>
          <w:p w14:paraId="541C5578" w14:textId="5598FCB5" w:rsidR="004A0C96" w:rsidRPr="00144AA1" w:rsidRDefault="004A0C96" w:rsidP="00D072C3">
            <w:pPr>
              <w:numPr>
                <w:ilvl w:val="0"/>
                <w:numId w:val="72"/>
              </w:numPr>
              <w:autoSpaceDE w:val="0"/>
              <w:autoSpaceDN w:val="0"/>
              <w:adjustRightInd w:val="0"/>
              <w:rPr>
                <w:rFonts w:ascii="Arial" w:hAnsi="Arial" w:cs="Arial"/>
                <w:color w:val="000000"/>
                <w:sz w:val="20"/>
                <w:szCs w:val="20"/>
                <w:lang w:val="en-US"/>
              </w:rPr>
            </w:pPr>
            <w:r w:rsidRPr="00144AA1">
              <w:rPr>
                <w:rFonts w:ascii="Arial" w:hAnsi="Arial" w:cs="Arial"/>
                <w:color w:val="000000"/>
                <w:sz w:val="20"/>
                <w:szCs w:val="20"/>
                <w:lang w:val="en-US"/>
              </w:rPr>
              <w:t>illumination,</w:t>
            </w:r>
          </w:p>
          <w:p w14:paraId="5E07BFF2" w14:textId="692380F2" w:rsidR="004A0C96" w:rsidRPr="00144AA1" w:rsidRDefault="004A0C96" w:rsidP="00D072C3">
            <w:pPr>
              <w:numPr>
                <w:ilvl w:val="0"/>
                <w:numId w:val="72"/>
              </w:numPr>
              <w:autoSpaceDE w:val="0"/>
              <w:autoSpaceDN w:val="0"/>
              <w:adjustRightInd w:val="0"/>
              <w:rPr>
                <w:rFonts w:ascii="Arial" w:hAnsi="Arial" w:cs="Arial"/>
                <w:color w:val="000000"/>
                <w:sz w:val="20"/>
                <w:szCs w:val="20"/>
                <w:lang w:val="en-US"/>
              </w:rPr>
            </w:pPr>
            <w:r w:rsidRPr="00144AA1">
              <w:rPr>
                <w:rFonts w:ascii="Arial" w:hAnsi="Arial" w:cs="Arial"/>
                <w:color w:val="000000"/>
                <w:sz w:val="20"/>
                <w:szCs w:val="20"/>
                <w:lang w:val="en-US"/>
              </w:rPr>
              <w:t>temperature (+</w:t>
            </w:r>
            <w:r w:rsidRPr="00144AA1">
              <w:rPr>
                <w:rFonts w:ascii="Arial" w:hAnsi="Arial" w:cs="Arial"/>
                <w:color w:val="000000"/>
                <w:sz w:val="20"/>
                <w:szCs w:val="20"/>
                <w:vertAlign w:val="superscript"/>
                <w:lang w:val="en-US"/>
              </w:rPr>
              <w:t xml:space="preserve"> </w:t>
            </w:r>
            <w:r w:rsidRPr="00144AA1">
              <w:rPr>
                <w:rFonts w:ascii="Arial" w:hAnsi="Arial" w:cs="Arial"/>
                <w:color w:val="000000"/>
                <w:sz w:val="20"/>
                <w:szCs w:val="20"/>
                <w:lang w:val="en-US"/>
              </w:rPr>
              <w:t>°C),</w:t>
            </w:r>
          </w:p>
          <w:p w14:paraId="6A5BA192" w14:textId="1216B1E9" w:rsidR="004A0C96" w:rsidRPr="00144AA1" w:rsidRDefault="004A0C96" w:rsidP="00D072C3">
            <w:pPr>
              <w:numPr>
                <w:ilvl w:val="0"/>
                <w:numId w:val="72"/>
              </w:numPr>
              <w:autoSpaceDE w:val="0"/>
              <w:autoSpaceDN w:val="0"/>
              <w:adjustRightInd w:val="0"/>
              <w:rPr>
                <w:rFonts w:ascii="Arial" w:hAnsi="Arial" w:cs="Arial"/>
                <w:color w:val="000000"/>
                <w:sz w:val="20"/>
                <w:szCs w:val="20"/>
                <w:lang w:val="en-US"/>
              </w:rPr>
            </w:pPr>
            <w:r w:rsidRPr="00144AA1">
              <w:rPr>
                <w:rFonts w:ascii="Arial" w:hAnsi="Arial" w:cs="Arial"/>
                <w:color w:val="000000"/>
                <w:sz w:val="20"/>
                <w:szCs w:val="20"/>
                <w:lang w:val="en-US"/>
              </w:rPr>
              <w:t>noise (+Db),</w:t>
            </w:r>
          </w:p>
          <w:p w14:paraId="58524524" w14:textId="0BB40400" w:rsidR="004A0C96" w:rsidRPr="00144AA1" w:rsidRDefault="004A0C96" w:rsidP="00D072C3">
            <w:pPr>
              <w:numPr>
                <w:ilvl w:val="0"/>
                <w:numId w:val="72"/>
              </w:numPr>
              <w:autoSpaceDE w:val="0"/>
              <w:autoSpaceDN w:val="0"/>
              <w:adjustRightInd w:val="0"/>
              <w:rPr>
                <w:rFonts w:ascii="Arial" w:hAnsi="Arial" w:cs="Arial"/>
                <w:color w:val="000000"/>
                <w:sz w:val="20"/>
                <w:szCs w:val="20"/>
                <w:lang w:val="en-US"/>
              </w:rPr>
            </w:pPr>
            <w:r w:rsidRPr="00144AA1">
              <w:rPr>
                <w:rFonts w:ascii="Arial" w:hAnsi="Arial" w:cs="Arial"/>
                <w:color w:val="000000"/>
                <w:sz w:val="20"/>
                <w:szCs w:val="20"/>
                <w:lang w:val="en-US"/>
              </w:rPr>
              <w:t>motion (vibration),</w:t>
            </w:r>
          </w:p>
          <w:p w14:paraId="67334D84" w14:textId="140A2B00" w:rsidR="004A0C96" w:rsidRPr="00144AA1" w:rsidRDefault="004A0C96" w:rsidP="00D072C3">
            <w:pPr>
              <w:numPr>
                <w:ilvl w:val="0"/>
                <w:numId w:val="72"/>
              </w:numPr>
              <w:autoSpaceDE w:val="0"/>
              <w:autoSpaceDN w:val="0"/>
              <w:adjustRightInd w:val="0"/>
              <w:rPr>
                <w:rFonts w:ascii="Arial" w:hAnsi="Arial" w:cs="Arial"/>
                <w:color w:val="000000"/>
                <w:sz w:val="20"/>
                <w:szCs w:val="20"/>
                <w:lang w:val="en-US"/>
              </w:rPr>
            </w:pPr>
            <w:r w:rsidRPr="00144AA1">
              <w:rPr>
                <w:rFonts w:ascii="Arial" w:hAnsi="Arial" w:cs="Arial"/>
                <w:color w:val="000000"/>
                <w:sz w:val="20"/>
                <w:szCs w:val="20"/>
                <w:lang w:val="en-US"/>
              </w:rPr>
              <w:t>pollution and</w:t>
            </w:r>
          </w:p>
          <w:p w14:paraId="3631C02F" w14:textId="65205EE9" w:rsidR="004A0C96" w:rsidRPr="00144AA1" w:rsidRDefault="004A0C96" w:rsidP="00D072C3">
            <w:pPr>
              <w:numPr>
                <w:ilvl w:val="0"/>
                <w:numId w:val="72"/>
              </w:numPr>
              <w:autoSpaceDE w:val="0"/>
              <w:autoSpaceDN w:val="0"/>
              <w:adjustRightInd w:val="0"/>
              <w:rPr>
                <w:rFonts w:ascii="Arial" w:hAnsi="Arial" w:cs="Arial"/>
                <w:color w:val="000000"/>
                <w:sz w:val="20"/>
                <w:szCs w:val="20"/>
                <w:lang w:val="en-US"/>
              </w:rPr>
            </w:pPr>
            <w:r w:rsidRPr="00144AA1">
              <w:rPr>
                <w:rFonts w:ascii="Arial" w:hAnsi="Arial" w:cs="Arial"/>
                <w:color w:val="000000"/>
                <w:sz w:val="20"/>
                <w:szCs w:val="20"/>
                <w:lang w:val="en-US"/>
              </w:rPr>
              <w:t>aesthetic factors</w:t>
            </w:r>
          </w:p>
          <w:p w14:paraId="2DA68EE3" w14:textId="39272D73" w:rsidR="004A0C96" w:rsidRPr="00144AA1" w:rsidRDefault="00710139" w:rsidP="009D6238">
            <w:pPr>
              <w:autoSpaceDE w:val="0"/>
              <w:autoSpaceDN w:val="0"/>
              <w:adjustRightInd w:val="0"/>
              <w:spacing w:before="120" w:after="120"/>
              <w:rPr>
                <w:rFonts w:ascii="Arial" w:hAnsi="Arial" w:cs="Arial"/>
                <w:color w:val="000000"/>
                <w:sz w:val="20"/>
                <w:szCs w:val="20"/>
                <w:lang w:val="en-US"/>
              </w:rPr>
            </w:pPr>
            <w:r>
              <w:rPr>
                <w:rFonts w:ascii="Arial" w:hAnsi="Arial" w:cs="Arial"/>
                <w:color w:val="000000"/>
                <w:sz w:val="20"/>
                <w:szCs w:val="20"/>
                <w:lang w:val="en-US"/>
              </w:rPr>
              <w:t xml:space="preserve">Learners </w:t>
            </w:r>
            <w:r w:rsidR="004A0C96" w:rsidRPr="00144AA1">
              <w:rPr>
                <w:rFonts w:ascii="Arial" w:hAnsi="Arial" w:cs="Arial"/>
                <w:color w:val="000000"/>
                <w:sz w:val="20"/>
                <w:szCs w:val="20"/>
                <w:lang w:val="en-US"/>
              </w:rPr>
              <w:t>rat</w:t>
            </w:r>
            <w:r>
              <w:rPr>
                <w:rFonts w:ascii="Arial" w:hAnsi="Arial" w:cs="Arial"/>
                <w:color w:val="000000"/>
                <w:sz w:val="20"/>
                <w:szCs w:val="20"/>
                <w:lang w:val="en-US"/>
              </w:rPr>
              <w:t>e</w:t>
            </w:r>
            <w:r w:rsidR="004A0C96" w:rsidRPr="00144AA1">
              <w:rPr>
                <w:rFonts w:ascii="Arial" w:hAnsi="Arial" w:cs="Arial"/>
                <w:color w:val="000000"/>
                <w:sz w:val="20"/>
                <w:szCs w:val="20"/>
                <w:lang w:val="en-US"/>
              </w:rPr>
              <w:t xml:space="preserve"> and comment on each in turn. Learners compare scores and analyse.</w:t>
            </w:r>
          </w:p>
          <w:p w14:paraId="2D252EBF" w14:textId="2F07548B" w:rsidR="004A0C96" w:rsidRPr="00144AA1" w:rsidRDefault="004A0C96" w:rsidP="009D6238">
            <w:pPr>
              <w:autoSpaceDE w:val="0"/>
              <w:autoSpaceDN w:val="0"/>
              <w:adjustRightInd w:val="0"/>
              <w:spacing w:before="120" w:after="120"/>
              <w:rPr>
                <w:rFonts w:ascii="Arial" w:hAnsi="Arial" w:cs="Arial"/>
                <w:color w:val="000000"/>
                <w:sz w:val="20"/>
                <w:szCs w:val="20"/>
                <w:lang w:val="en-US"/>
              </w:rPr>
            </w:pPr>
            <w:r w:rsidRPr="00144AA1">
              <w:rPr>
                <w:rFonts w:ascii="Arial" w:hAnsi="Arial" w:cs="Arial"/>
                <w:color w:val="000000"/>
                <w:sz w:val="20"/>
                <w:szCs w:val="20"/>
                <w:lang w:val="en-US"/>
              </w:rPr>
              <w:t>Progress through a presentation at</w:t>
            </w:r>
            <w:r w:rsidR="00710139">
              <w:rPr>
                <w:rFonts w:ascii="Arial" w:hAnsi="Arial" w:cs="Arial"/>
                <w:color w:val="000000"/>
                <w:sz w:val="20"/>
                <w:szCs w:val="20"/>
                <w:lang w:val="en-US"/>
              </w:rPr>
              <w:t>:</w:t>
            </w:r>
            <w:r w:rsidRPr="00144AA1">
              <w:rPr>
                <w:rFonts w:ascii="Arial" w:hAnsi="Arial" w:cs="Arial"/>
                <w:color w:val="000000"/>
                <w:sz w:val="20"/>
                <w:szCs w:val="20"/>
                <w:lang w:val="en-US"/>
              </w:rPr>
              <w:t xml:space="preserve"> </w:t>
            </w:r>
            <w:hyperlink r:id="rId540" w:history="1">
              <w:r w:rsidR="004049F1" w:rsidRPr="009D6238">
                <w:rPr>
                  <w:rFonts w:ascii="Arial" w:hAnsi="Arial" w:cs="Arial"/>
                  <w:color w:val="4B4B4B"/>
                  <w:sz w:val="20"/>
                  <w:szCs w:val="20"/>
                  <w:u w:val="single"/>
                  <w:lang w:val="en-US"/>
                </w:rPr>
                <w:t>https://docs.google.com/presentation</w:t>
              </w:r>
            </w:hyperlink>
            <w:r w:rsidRPr="00144AA1">
              <w:rPr>
                <w:rFonts w:ascii="Arial" w:hAnsi="Arial" w:cs="Arial"/>
                <w:color w:val="000000"/>
                <w:sz w:val="20"/>
                <w:szCs w:val="20"/>
                <w:lang w:val="en-US"/>
              </w:rPr>
              <w:t xml:space="preserve"> with some research concerning a variety of physical working conditions. The presentation can be handed out to</w:t>
            </w:r>
            <w:r w:rsidR="00C96218">
              <w:rPr>
                <w:rFonts w:ascii="Arial" w:hAnsi="Arial" w:cs="Arial"/>
                <w:color w:val="000000"/>
                <w:sz w:val="20"/>
                <w:szCs w:val="20"/>
                <w:lang w:val="en-US"/>
              </w:rPr>
              <w:t xml:space="preserve"> </w:t>
            </w:r>
            <w:r w:rsidRPr="00144AA1">
              <w:rPr>
                <w:rFonts w:ascii="Arial" w:hAnsi="Arial" w:cs="Arial"/>
                <w:color w:val="000000"/>
                <w:sz w:val="20"/>
                <w:szCs w:val="20"/>
                <w:lang w:val="en-US"/>
              </w:rPr>
              <w:t>learners and used as a learning/revision exercise by folding the presentation back on itself and trying to get learners try to remember the slides in turn.</w:t>
            </w:r>
          </w:p>
          <w:p w14:paraId="542C9AF3" w14:textId="2469CA14" w:rsidR="00572E55" w:rsidRDefault="004D75B9" w:rsidP="009D6238">
            <w:pPr>
              <w:autoSpaceDE w:val="0"/>
              <w:autoSpaceDN w:val="0"/>
              <w:adjustRightInd w:val="0"/>
              <w:spacing w:before="120" w:after="120"/>
              <w:rPr>
                <w:rFonts w:ascii="Arial" w:hAnsi="Arial" w:cs="Arial"/>
                <w:b/>
                <w:sz w:val="20"/>
                <w:szCs w:val="20"/>
              </w:rPr>
            </w:pPr>
            <w:r>
              <w:rPr>
                <w:rFonts w:ascii="Arial" w:hAnsi="Arial" w:cs="Arial"/>
                <w:color w:val="000000"/>
                <w:sz w:val="20"/>
                <w:szCs w:val="20"/>
                <w:lang w:val="en-US"/>
              </w:rPr>
              <w:t>L</w:t>
            </w:r>
            <w:r w:rsidR="004A0C96" w:rsidRPr="00144AA1">
              <w:rPr>
                <w:rFonts w:ascii="Arial" w:hAnsi="Arial" w:cs="Arial"/>
                <w:color w:val="000000"/>
                <w:sz w:val="20"/>
                <w:szCs w:val="20"/>
                <w:lang w:val="en-US"/>
              </w:rPr>
              <w:t>earners look up the ‘Hawthorn Effect’ and its origins and make notes. Ask learners to evaluate the Elton Mayo research according to determinism versus free-will, experiments, questionnaires, longitudinal studies and quantitative and qualitative data</w:t>
            </w:r>
            <w:r w:rsidR="006C268A">
              <w:rPr>
                <w:rFonts w:ascii="Arial" w:hAnsi="Arial" w:cs="Arial"/>
                <w:color w:val="000000"/>
                <w:sz w:val="20"/>
                <w:szCs w:val="20"/>
                <w:lang w:val="en-US"/>
              </w:rPr>
              <w:t xml:space="preserve"> and temporal validity</w:t>
            </w:r>
            <w:r w:rsidR="004A0C96" w:rsidRPr="00144AA1">
              <w:rPr>
                <w:rFonts w:ascii="Arial" w:hAnsi="Arial" w:cs="Arial"/>
                <w:color w:val="000000"/>
                <w:sz w:val="20"/>
                <w:szCs w:val="20"/>
                <w:lang w:val="en-US"/>
              </w:rPr>
              <w:t>.</w:t>
            </w:r>
            <w:r w:rsidRPr="00144AA1">
              <w:rPr>
                <w:rFonts w:ascii="Arial" w:hAnsi="Arial" w:cs="Arial"/>
                <w:b/>
                <w:sz w:val="20"/>
                <w:szCs w:val="20"/>
              </w:rPr>
              <w:t xml:space="preserve"> (I)</w:t>
            </w:r>
          </w:p>
          <w:p w14:paraId="28F16A3D" w14:textId="47432213" w:rsidR="00572E55" w:rsidRPr="00572E55" w:rsidRDefault="00572E55" w:rsidP="009D6238">
            <w:pPr>
              <w:autoSpaceDE w:val="0"/>
              <w:autoSpaceDN w:val="0"/>
              <w:adjustRightInd w:val="0"/>
              <w:spacing w:before="120" w:after="120"/>
              <w:rPr>
                <w:rFonts w:ascii="Arial" w:hAnsi="Arial" w:cs="Arial"/>
                <w:b/>
                <w:sz w:val="20"/>
                <w:szCs w:val="20"/>
              </w:rPr>
            </w:pPr>
            <w:r>
              <w:rPr>
                <w:rFonts w:ascii="Arial" w:hAnsi="Arial" w:cs="Arial"/>
                <w:sz w:val="20"/>
                <w:szCs w:val="20"/>
                <w:lang w:val="en-US"/>
              </w:rPr>
              <w:t>L</w:t>
            </w:r>
            <w:r w:rsidRPr="00144AA1">
              <w:rPr>
                <w:rFonts w:ascii="Arial" w:hAnsi="Arial" w:cs="Arial"/>
                <w:sz w:val="20"/>
                <w:szCs w:val="20"/>
                <w:lang w:val="en-US"/>
              </w:rPr>
              <w:t>earners look up all the key terms alluded to and create a mind map incorporating each with the appropriate meanings. There is a presentation that covers many of these aspects at</w:t>
            </w:r>
            <w:r w:rsidR="00710139">
              <w:rPr>
                <w:rFonts w:ascii="Arial" w:hAnsi="Arial" w:cs="Arial"/>
                <w:sz w:val="20"/>
                <w:szCs w:val="20"/>
                <w:lang w:val="en-US"/>
              </w:rPr>
              <w:t>:</w:t>
            </w:r>
            <w:r w:rsidRPr="00144AA1">
              <w:rPr>
                <w:rFonts w:ascii="Arial" w:hAnsi="Arial" w:cs="Arial"/>
                <w:sz w:val="20"/>
                <w:szCs w:val="20"/>
                <w:lang w:val="en-US"/>
              </w:rPr>
              <w:t xml:space="preserve"> </w:t>
            </w:r>
            <w:hyperlink r:id="rId541" w:history="1">
              <w:r w:rsidRPr="009D6238">
                <w:rPr>
                  <w:rFonts w:ascii="Arial" w:hAnsi="Arial" w:cs="Arial"/>
                  <w:color w:val="4B4B4B"/>
                  <w:sz w:val="20"/>
                  <w:szCs w:val="20"/>
                  <w:u w:val="single"/>
                  <w:lang w:val="en-US"/>
                </w:rPr>
                <w:t>https://drive.google.com/file/d/1DhcAouLXDE9AMqSt7wRLmn0KAFHtyV2A/view</w:t>
              </w:r>
            </w:hyperlink>
            <w:r w:rsidRPr="00144AA1">
              <w:rPr>
                <w:rFonts w:ascii="Arial" w:hAnsi="Arial" w:cs="Arial"/>
                <w:sz w:val="20"/>
                <w:szCs w:val="20"/>
                <w:lang w:val="en-US"/>
              </w:rPr>
              <w:t>.</w:t>
            </w:r>
            <w:r w:rsidRPr="00144AA1">
              <w:rPr>
                <w:rFonts w:ascii="Arial" w:hAnsi="Arial" w:cs="Arial"/>
                <w:b/>
                <w:sz w:val="20"/>
                <w:szCs w:val="20"/>
              </w:rPr>
              <w:t xml:space="preserve"> (I)</w:t>
            </w:r>
          </w:p>
          <w:p w14:paraId="4B6145C1" w14:textId="757F1AFA" w:rsidR="00572E55" w:rsidRPr="009D6238" w:rsidRDefault="004A0C96" w:rsidP="009D6238">
            <w:pPr>
              <w:autoSpaceDE w:val="0"/>
              <w:autoSpaceDN w:val="0"/>
              <w:adjustRightInd w:val="0"/>
              <w:spacing w:before="120" w:after="120"/>
              <w:rPr>
                <w:rFonts w:ascii="Arial" w:hAnsi="Arial" w:cs="Arial"/>
                <w:color w:val="4B4B4B"/>
                <w:sz w:val="20"/>
                <w:szCs w:val="20"/>
                <w:lang w:val="en-US"/>
              </w:rPr>
            </w:pPr>
            <w:r w:rsidRPr="00144AA1">
              <w:rPr>
                <w:rFonts w:ascii="Arial" w:hAnsi="Arial" w:cs="Arial"/>
                <w:sz w:val="20"/>
                <w:szCs w:val="20"/>
              </w:rPr>
              <w:lastRenderedPageBreak/>
              <w:t>Share the more recent research concerning the Hawthorn Effect by</w:t>
            </w:r>
            <w:r w:rsidRPr="00144AA1">
              <w:rPr>
                <w:rFonts w:ascii="Arial" w:hAnsi="Arial" w:cs="Arial"/>
                <w:sz w:val="20"/>
                <w:szCs w:val="20"/>
                <w:lang w:val="en-US"/>
              </w:rPr>
              <w:t xml:space="preserve"> Kompier (2006)</w:t>
            </w:r>
            <w:r w:rsidR="00572E55">
              <w:rPr>
                <w:rFonts w:ascii="Arial" w:hAnsi="Arial" w:cs="Arial"/>
                <w:sz w:val="20"/>
                <w:szCs w:val="20"/>
                <w:lang w:val="en-US"/>
              </w:rPr>
              <w:t xml:space="preserve"> </w:t>
            </w:r>
            <w:r w:rsidR="00572E55" w:rsidRPr="00144AA1">
              <w:rPr>
                <w:rFonts w:ascii="Arial" w:hAnsi="Arial" w:cs="Arial"/>
                <w:sz w:val="20"/>
                <w:szCs w:val="20"/>
                <w:lang w:val="en-US"/>
              </w:rPr>
              <w:t>about debunking the concept and the factors that may be at play</w:t>
            </w:r>
            <w:r w:rsidR="00572E55">
              <w:rPr>
                <w:rFonts w:ascii="Arial" w:hAnsi="Arial" w:cs="Arial"/>
                <w:sz w:val="20"/>
                <w:szCs w:val="20"/>
                <w:lang w:val="en-US"/>
              </w:rPr>
              <w:t xml:space="preserve">. An abstract is available at: </w:t>
            </w:r>
            <w:hyperlink r:id="rId542" w:history="1">
              <w:r w:rsidR="00572E55" w:rsidRPr="009D6238">
                <w:rPr>
                  <w:rStyle w:val="Hyperlink"/>
                  <w:rFonts w:ascii="Arial" w:hAnsi="Arial" w:cs="Arial"/>
                  <w:color w:val="4B4B4B"/>
                  <w:sz w:val="20"/>
                  <w:szCs w:val="20"/>
                  <w:lang w:val="en-US"/>
                </w:rPr>
                <w:t>https://pubmed.ncbi.nlm.nih.gov/17091208/</w:t>
              </w:r>
            </w:hyperlink>
            <w:r w:rsidR="00572E55">
              <w:rPr>
                <w:rFonts w:ascii="Arial" w:hAnsi="Arial" w:cs="Arial"/>
                <w:sz w:val="20"/>
                <w:szCs w:val="20"/>
                <w:lang w:val="en-US"/>
              </w:rPr>
              <w:t xml:space="preserve"> and the full research available at</w:t>
            </w:r>
            <w:r w:rsidR="00710139">
              <w:rPr>
                <w:rFonts w:ascii="Arial" w:hAnsi="Arial" w:cs="Arial"/>
                <w:sz w:val="20"/>
                <w:szCs w:val="20"/>
                <w:lang w:val="en-US"/>
              </w:rPr>
              <w:t>:</w:t>
            </w:r>
            <w:r w:rsidR="00572E55">
              <w:rPr>
                <w:rFonts w:ascii="Arial" w:hAnsi="Arial" w:cs="Arial"/>
                <w:sz w:val="20"/>
                <w:szCs w:val="20"/>
                <w:lang w:val="en-US"/>
              </w:rPr>
              <w:t xml:space="preserve"> </w:t>
            </w:r>
            <w:hyperlink r:id="rId543" w:history="1">
              <w:r w:rsidR="00572E55" w:rsidRPr="009D6238">
                <w:rPr>
                  <w:rStyle w:val="Hyperlink"/>
                  <w:rFonts w:ascii="Arial" w:hAnsi="Arial" w:cs="Arial"/>
                  <w:color w:val="4B4B4B"/>
                  <w:sz w:val="20"/>
                  <w:szCs w:val="20"/>
                  <w:lang w:val="en-US"/>
                </w:rPr>
                <w:t>https://repository.ubn.ru.nl/bitstream/handle/2066/55442/55442.pdf?sequence=1</w:t>
              </w:r>
            </w:hyperlink>
            <w:r w:rsidR="00572E55" w:rsidRPr="009D6238">
              <w:rPr>
                <w:rFonts w:ascii="Arial" w:hAnsi="Arial" w:cs="Arial"/>
                <w:color w:val="4B4B4B"/>
                <w:sz w:val="20"/>
                <w:szCs w:val="20"/>
                <w:lang w:val="en-US"/>
              </w:rPr>
              <w:t xml:space="preserve"> </w:t>
            </w:r>
            <w:r w:rsidR="00572E55">
              <w:rPr>
                <w:rFonts w:ascii="Arial" w:hAnsi="Arial" w:cs="Arial"/>
                <w:sz w:val="20"/>
                <w:szCs w:val="20"/>
                <w:lang w:val="en-US"/>
              </w:rPr>
              <w:t xml:space="preserve">or </w:t>
            </w:r>
            <w:hyperlink r:id="rId544" w:history="1">
              <w:r w:rsidR="009E227C" w:rsidRPr="009D6238">
                <w:rPr>
                  <w:rStyle w:val="Hyperlink"/>
                  <w:rFonts w:ascii="Arial" w:hAnsi="Arial" w:cs="Arial"/>
                  <w:color w:val="4B4B4B"/>
                  <w:sz w:val="20"/>
                  <w:szCs w:val="20"/>
                  <w:lang w:val="en-US"/>
                </w:rPr>
                <w:t>https://drive.google.com/file/d/1jPhD-V8egmCeHtG89SwPVJK6bofyxI2y/view?usp=sharing</w:t>
              </w:r>
            </w:hyperlink>
          </w:p>
          <w:p w14:paraId="0D129239" w14:textId="4B3E1324" w:rsidR="009E227C" w:rsidRDefault="009E227C" w:rsidP="009D6238">
            <w:pPr>
              <w:autoSpaceDE w:val="0"/>
              <w:autoSpaceDN w:val="0"/>
              <w:adjustRightInd w:val="0"/>
              <w:spacing w:before="120" w:after="120"/>
              <w:rPr>
                <w:rFonts w:ascii="Arial" w:hAnsi="Arial" w:cs="Arial"/>
                <w:b/>
                <w:bCs/>
                <w:color w:val="000000"/>
                <w:sz w:val="20"/>
                <w:szCs w:val="20"/>
                <w:lang w:val="en-US"/>
              </w:rPr>
            </w:pPr>
            <w:r>
              <w:rPr>
                <w:rFonts w:ascii="Arial" w:hAnsi="Arial" w:cs="Arial"/>
                <w:color w:val="000000"/>
                <w:sz w:val="20"/>
                <w:szCs w:val="20"/>
                <w:lang w:val="en-US"/>
              </w:rPr>
              <w:t xml:space="preserve">Ask learners to recall the psychological working conditions covered previously. </w:t>
            </w:r>
            <w:r w:rsidRPr="009E227C">
              <w:rPr>
                <w:rFonts w:ascii="Arial" w:hAnsi="Arial" w:cs="Arial"/>
                <w:b/>
                <w:bCs/>
                <w:color w:val="000000"/>
                <w:sz w:val="20"/>
                <w:szCs w:val="20"/>
                <w:lang w:val="en-US"/>
              </w:rPr>
              <w:t>(F)</w:t>
            </w:r>
          </w:p>
          <w:p w14:paraId="3B528AD7" w14:textId="209FD33E" w:rsidR="009E227C" w:rsidRPr="009E227C" w:rsidRDefault="009E227C" w:rsidP="009D6238">
            <w:pPr>
              <w:autoSpaceDE w:val="0"/>
              <w:autoSpaceDN w:val="0"/>
              <w:adjustRightInd w:val="0"/>
              <w:spacing w:before="120" w:after="120"/>
              <w:rPr>
                <w:rFonts w:ascii="Arial" w:hAnsi="Arial" w:cs="Arial"/>
                <w:color w:val="000000"/>
                <w:sz w:val="20"/>
                <w:szCs w:val="20"/>
                <w:lang w:val="en-US"/>
              </w:rPr>
            </w:pPr>
            <w:r w:rsidRPr="009E227C">
              <w:rPr>
                <w:rFonts w:ascii="Arial" w:hAnsi="Arial" w:cs="Arial"/>
                <w:color w:val="000000"/>
                <w:sz w:val="20"/>
                <w:szCs w:val="20"/>
                <w:lang w:val="en-US"/>
              </w:rPr>
              <w:t>Ask learners what they think about the strengths and weaknesses of open plan offices and discuss.</w:t>
            </w:r>
          </w:p>
          <w:p w14:paraId="407F5336" w14:textId="283ACE20" w:rsidR="004A0C96" w:rsidRPr="00144AA1" w:rsidRDefault="009E227C" w:rsidP="009D6238">
            <w:pPr>
              <w:autoSpaceDE w:val="0"/>
              <w:autoSpaceDN w:val="0"/>
              <w:adjustRightInd w:val="0"/>
              <w:spacing w:before="120" w:after="120"/>
              <w:rPr>
                <w:rFonts w:ascii="Arial" w:hAnsi="Arial" w:cs="Arial"/>
                <w:color w:val="000000"/>
                <w:sz w:val="20"/>
                <w:szCs w:val="20"/>
                <w:lang w:val="en-US"/>
              </w:rPr>
            </w:pPr>
            <w:r w:rsidRPr="009E227C">
              <w:rPr>
                <w:rFonts w:ascii="Arial" w:hAnsi="Arial" w:cs="Arial"/>
                <w:b/>
                <w:bCs/>
                <w:color w:val="000000"/>
                <w:sz w:val="20"/>
                <w:szCs w:val="20"/>
                <w:lang w:val="en-US"/>
              </w:rPr>
              <w:t xml:space="preserve">Extension </w:t>
            </w:r>
            <w:r w:rsidR="009D6238">
              <w:rPr>
                <w:rFonts w:ascii="Arial" w:hAnsi="Arial" w:cs="Arial"/>
                <w:b/>
                <w:bCs/>
                <w:color w:val="000000"/>
                <w:sz w:val="20"/>
                <w:szCs w:val="20"/>
                <w:lang w:val="en-US"/>
              </w:rPr>
              <w:t>a</w:t>
            </w:r>
            <w:r w:rsidRPr="009E227C">
              <w:rPr>
                <w:rFonts w:ascii="Arial" w:hAnsi="Arial" w:cs="Arial"/>
                <w:b/>
                <w:bCs/>
                <w:color w:val="000000"/>
                <w:sz w:val="20"/>
                <w:szCs w:val="20"/>
                <w:lang w:val="en-US"/>
              </w:rPr>
              <w:t>ctivity:</w:t>
            </w:r>
            <w:r w:rsidRPr="009E227C">
              <w:rPr>
                <w:rFonts w:ascii="Arial" w:hAnsi="Arial" w:cs="Arial"/>
                <w:color w:val="000000"/>
                <w:sz w:val="20"/>
                <w:szCs w:val="20"/>
                <w:lang w:val="en-US"/>
              </w:rPr>
              <w:t xml:space="preserve"> </w:t>
            </w:r>
            <w:r w:rsidR="009D6238">
              <w:rPr>
                <w:rFonts w:ascii="Arial" w:hAnsi="Arial" w:cs="Arial"/>
                <w:color w:val="000000"/>
                <w:sz w:val="20"/>
                <w:szCs w:val="20"/>
                <w:lang w:val="en-US"/>
              </w:rPr>
              <w:t>s</w:t>
            </w:r>
            <w:r w:rsidR="004A0C96" w:rsidRPr="009E227C">
              <w:rPr>
                <w:rFonts w:ascii="Arial" w:hAnsi="Arial" w:cs="Arial"/>
                <w:color w:val="000000"/>
                <w:sz w:val="20"/>
                <w:szCs w:val="20"/>
                <w:lang w:val="en-US"/>
              </w:rPr>
              <w:t>hare</w:t>
            </w:r>
            <w:r w:rsidR="004A0C96" w:rsidRPr="00144AA1">
              <w:rPr>
                <w:rFonts w:ascii="Arial" w:hAnsi="Arial" w:cs="Arial"/>
                <w:color w:val="000000"/>
                <w:sz w:val="20"/>
                <w:szCs w:val="20"/>
                <w:lang w:val="en-US"/>
              </w:rPr>
              <w:t xml:space="preserve"> the justifications for using open-plan office by sharing/displaying an article in the Guardian at</w:t>
            </w:r>
            <w:r w:rsidR="00710139">
              <w:rPr>
                <w:rFonts w:ascii="Arial" w:hAnsi="Arial" w:cs="Arial"/>
                <w:color w:val="000000"/>
                <w:sz w:val="20"/>
                <w:szCs w:val="20"/>
                <w:lang w:val="en-US"/>
              </w:rPr>
              <w:t>:</w:t>
            </w:r>
            <w:r w:rsidR="004A0C96" w:rsidRPr="00144AA1">
              <w:rPr>
                <w:rFonts w:ascii="Arial" w:hAnsi="Arial" w:cs="Arial"/>
                <w:color w:val="000000"/>
                <w:sz w:val="20"/>
                <w:szCs w:val="20"/>
                <w:lang w:val="en-US"/>
              </w:rPr>
              <w:t xml:space="preserve"> </w:t>
            </w:r>
            <w:hyperlink r:id="rId545" w:history="1">
              <w:r w:rsidR="00B221AA" w:rsidRPr="009D6238">
                <w:rPr>
                  <w:rFonts w:ascii="Arial" w:hAnsi="Arial" w:cs="Arial"/>
                  <w:color w:val="4B4B4B"/>
                  <w:sz w:val="20"/>
                  <w:szCs w:val="20"/>
                  <w:u w:val="single"/>
                  <w:lang w:val="en-US"/>
                </w:rPr>
                <w:t>www.</w:t>
              </w:r>
              <w:r w:rsidR="004A0C96" w:rsidRPr="009D6238">
                <w:rPr>
                  <w:rFonts w:ascii="Arial" w:hAnsi="Arial" w:cs="Arial"/>
                  <w:color w:val="4B4B4B"/>
                  <w:sz w:val="20"/>
                  <w:szCs w:val="20"/>
                  <w:u w:val="single"/>
                  <w:lang w:val="en-US"/>
                </w:rPr>
                <w:t>theguardian.com/politics/2008/oct/14/labour-gordonbrown</w:t>
              </w:r>
            </w:hyperlink>
          </w:p>
          <w:p w14:paraId="1B88F72A" w14:textId="73026B47" w:rsidR="004A0C96" w:rsidRPr="00144AA1" w:rsidRDefault="004A0C96" w:rsidP="009D6238">
            <w:pPr>
              <w:spacing w:before="120" w:after="120"/>
              <w:rPr>
                <w:rFonts w:ascii="Arial" w:hAnsi="Arial" w:cs="Arial"/>
                <w:sz w:val="20"/>
                <w:szCs w:val="20"/>
                <w:lang w:val="en-US"/>
              </w:rPr>
            </w:pPr>
            <w:r w:rsidRPr="00144AA1">
              <w:rPr>
                <w:rFonts w:ascii="Arial" w:hAnsi="Arial" w:cs="Arial"/>
                <w:sz w:val="20"/>
                <w:szCs w:val="20"/>
              </w:rPr>
              <w:t>Share</w:t>
            </w:r>
            <w:r w:rsidRPr="00144AA1">
              <w:rPr>
                <w:rFonts w:ascii="Arial" w:hAnsi="Arial" w:cs="Arial"/>
                <w:sz w:val="20"/>
                <w:szCs w:val="20"/>
                <w:lang w:val="en-US"/>
              </w:rPr>
              <w:t xml:space="preserve"> Oldham and Brass’ study (1979) at</w:t>
            </w:r>
            <w:r w:rsidR="00710139">
              <w:rPr>
                <w:rFonts w:ascii="Arial" w:hAnsi="Arial" w:cs="Arial"/>
                <w:sz w:val="20"/>
                <w:szCs w:val="20"/>
                <w:lang w:val="en-US"/>
              </w:rPr>
              <w:t>:</w:t>
            </w:r>
            <w:r w:rsidRPr="00144AA1">
              <w:rPr>
                <w:rFonts w:ascii="Arial" w:hAnsi="Arial" w:cs="Arial"/>
                <w:sz w:val="20"/>
                <w:szCs w:val="20"/>
                <w:lang w:val="en-US"/>
              </w:rPr>
              <w:t xml:space="preserve"> </w:t>
            </w:r>
            <w:hyperlink r:id="rId546" w:anchor="fndtn-page_scan_tab_contents" w:history="1">
              <w:r w:rsidR="009D6238" w:rsidRPr="009D6238">
                <w:rPr>
                  <w:rStyle w:val="Hyperlink"/>
                  <w:rFonts w:ascii="Arial" w:hAnsi="Arial" w:cs="Arial"/>
                  <w:color w:val="4B4B4B"/>
                  <w:sz w:val="20"/>
                  <w:szCs w:val="20"/>
                  <w:lang w:val="en-US"/>
                </w:rPr>
                <w:t>www.jstor.org/stable/2392497?seq=1#fndtn-page_scan_tab_contents</w:t>
              </w:r>
            </w:hyperlink>
            <w:r w:rsidRPr="009D6238">
              <w:rPr>
                <w:rFonts w:ascii="Arial" w:hAnsi="Arial" w:cs="Arial"/>
                <w:color w:val="4B4B4B"/>
                <w:sz w:val="20"/>
                <w:szCs w:val="20"/>
                <w:lang w:val="en-US"/>
              </w:rPr>
              <w:t xml:space="preserve"> </w:t>
            </w:r>
            <w:r w:rsidRPr="00144AA1">
              <w:rPr>
                <w:rFonts w:ascii="Arial" w:hAnsi="Arial" w:cs="Arial"/>
                <w:sz w:val="20"/>
                <w:szCs w:val="20"/>
              </w:rPr>
              <w:t xml:space="preserve">and </w:t>
            </w:r>
            <w:r w:rsidRPr="00144AA1">
              <w:rPr>
                <w:rFonts w:ascii="Arial" w:hAnsi="Arial" w:cs="Arial"/>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evaluate, the abstract</w:t>
            </w:r>
            <w:r w:rsidRPr="00144AA1">
              <w:rPr>
                <w:rFonts w:ascii="Arial" w:hAnsi="Arial" w:cs="Arial"/>
                <w:sz w:val="20"/>
                <w:szCs w:val="20"/>
                <w:lang w:val="en-US"/>
              </w:rPr>
              <w:t>,</w:t>
            </w:r>
            <w:r w:rsidRPr="00144AA1">
              <w:rPr>
                <w:rFonts w:ascii="Arial" w:hAnsi="Arial" w:cs="Arial"/>
                <w:sz w:val="20"/>
                <w:szCs w:val="20"/>
              </w:rPr>
              <w:t xml:space="preserve"> </w:t>
            </w:r>
            <w:r w:rsidRPr="00144AA1">
              <w:rPr>
                <w:rFonts w:ascii="Arial" w:hAnsi="Arial" w:cs="Arial"/>
                <w:sz w:val="20"/>
                <w:szCs w:val="20"/>
                <w:lang w:val="en-US"/>
              </w:rPr>
              <w:t xml:space="preserve">considering the use of </w:t>
            </w:r>
            <w:r w:rsidRPr="00144AA1">
              <w:rPr>
                <w:rFonts w:ascii="Arial" w:hAnsi="Arial" w:cs="Arial"/>
                <w:sz w:val="20"/>
                <w:szCs w:val="20"/>
              </w:rPr>
              <w:t>experiments, questionnaires, longitudinal studies</w:t>
            </w:r>
            <w:r w:rsidRPr="00144AA1">
              <w:rPr>
                <w:rFonts w:ascii="Arial" w:hAnsi="Arial" w:cs="Arial"/>
                <w:sz w:val="20"/>
                <w:szCs w:val="20"/>
                <w:lang w:val="en-US"/>
              </w:rPr>
              <w:t xml:space="preserve"> and</w:t>
            </w:r>
            <w:r w:rsidRPr="00144AA1">
              <w:rPr>
                <w:rFonts w:ascii="Arial" w:hAnsi="Arial" w:cs="Arial"/>
                <w:sz w:val="20"/>
                <w:szCs w:val="20"/>
              </w:rPr>
              <w:t xml:space="preserve"> quantitative and qualitative data.</w:t>
            </w:r>
          </w:p>
          <w:p w14:paraId="4CBE83E5" w14:textId="51D9AF0D" w:rsidR="004A0C96" w:rsidRPr="00144AA1" w:rsidRDefault="004A0C96" w:rsidP="009D6238">
            <w:pPr>
              <w:spacing w:before="120"/>
              <w:rPr>
                <w:rFonts w:ascii="Arial" w:hAnsi="Arial" w:cs="Arial"/>
                <w:sz w:val="20"/>
                <w:szCs w:val="20"/>
              </w:rPr>
            </w:pPr>
            <w:r w:rsidRPr="00144AA1">
              <w:rPr>
                <w:rFonts w:ascii="Arial" w:hAnsi="Arial" w:cs="Arial"/>
                <w:sz w:val="20"/>
                <w:szCs w:val="20"/>
              </w:rPr>
              <w:t xml:space="preserve">Learners </w:t>
            </w:r>
            <w:r w:rsidR="00092F23" w:rsidRPr="00144AA1">
              <w:rPr>
                <w:rFonts w:ascii="Arial" w:hAnsi="Arial" w:cs="Arial"/>
                <w:sz w:val="20"/>
                <w:szCs w:val="20"/>
              </w:rPr>
              <w:t>create</w:t>
            </w:r>
            <w:r w:rsidRPr="00144AA1">
              <w:rPr>
                <w:rFonts w:ascii="Arial" w:hAnsi="Arial" w:cs="Arial"/>
                <w:sz w:val="20"/>
                <w:szCs w:val="20"/>
              </w:rPr>
              <w:t xml:space="preserve"> Paper 3 questions on physical and psychological working conditions respectively.</w:t>
            </w:r>
            <w:r w:rsidR="004D75B9" w:rsidRPr="00144AA1">
              <w:rPr>
                <w:rFonts w:ascii="Arial" w:hAnsi="Arial" w:cs="Arial"/>
                <w:b/>
                <w:sz w:val="20"/>
                <w:szCs w:val="20"/>
              </w:rPr>
              <w:t xml:space="preserve"> (I)</w:t>
            </w:r>
          </w:p>
        </w:tc>
      </w:tr>
      <w:tr w:rsidR="004A0C96" w:rsidRPr="004A0C96" w14:paraId="70BA761B"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7C8AD290" w14:textId="77777777" w:rsidR="004A0C96" w:rsidRPr="004D75B9" w:rsidRDefault="004A0C96" w:rsidP="00B87D8D">
            <w:pPr>
              <w:spacing w:after="120"/>
              <w:rPr>
                <w:rFonts w:ascii="Arial" w:hAnsi="Arial" w:cs="Arial"/>
                <w:sz w:val="20"/>
                <w:szCs w:val="20"/>
              </w:rPr>
            </w:pPr>
            <w:r w:rsidRPr="004D75B9">
              <w:rPr>
                <w:rFonts w:ascii="Arial" w:hAnsi="Arial" w:cs="Arial"/>
                <w:sz w:val="20"/>
                <w:szCs w:val="20"/>
              </w:rPr>
              <w:lastRenderedPageBreak/>
              <w:t>4.4 Organisational work conditions</w:t>
            </w:r>
          </w:p>
          <w:p w14:paraId="74BCD3A6" w14:textId="77777777" w:rsidR="004A0C96" w:rsidRPr="004A0C96" w:rsidRDefault="004A0C96" w:rsidP="00B87D8D">
            <w:pPr>
              <w:spacing w:before="120" w:after="120"/>
              <w:rPr>
                <w:rFonts w:ascii="Arial" w:hAnsi="Arial" w:cs="Arial"/>
                <w:sz w:val="20"/>
                <w:szCs w:val="20"/>
                <w:lang w:val="en-US"/>
              </w:rPr>
            </w:pPr>
            <w:r w:rsidRPr="004A0C96">
              <w:rPr>
                <w:rFonts w:ascii="Arial" w:hAnsi="Arial" w:cs="Arial"/>
                <w:sz w:val="20"/>
                <w:szCs w:val="20"/>
                <w:lang w:val="en-US"/>
              </w:rPr>
              <w:t>4.4.2. Temporal conditions of work environments</w:t>
            </w:r>
          </w:p>
          <w:p w14:paraId="0B92AB21" w14:textId="77777777" w:rsidR="004D75B9" w:rsidRPr="004A0C96" w:rsidRDefault="004D75B9"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11067C30" w14:textId="58388C6F" w:rsidR="004A0C96" w:rsidRPr="00B45B49" w:rsidRDefault="004D75B9" w:rsidP="00B87D8D">
            <w:pPr>
              <w:spacing w:before="120" w:after="120"/>
              <w:rPr>
                <w:rFonts w:ascii="Arial" w:hAnsi="Arial" w:cs="Arial"/>
                <w:b/>
                <w:color w:val="E21951"/>
                <w:sz w:val="20"/>
                <w:szCs w:val="20"/>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40D6FA6E" w14:textId="77777777" w:rsidR="004A0C96" w:rsidRPr="004A0C96" w:rsidRDefault="004A0C96" w:rsidP="00B87D8D">
            <w:pPr>
              <w:spacing w:after="120"/>
              <w:rPr>
                <w:rFonts w:ascii="Arial" w:hAnsi="Arial" w:cs="Arial"/>
                <w:sz w:val="20"/>
                <w:szCs w:val="20"/>
              </w:rPr>
            </w:pPr>
            <w:r w:rsidRPr="004A0C96">
              <w:rPr>
                <w:rFonts w:ascii="Arial" w:hAnsi="Arial" w:cs="Arial"/>
                <w:sz w:val="20"/>
                <w:szCs w:val="20"/>
              </w:rPr>
              <w:t>Learners can describe and explain different patterns of shift work including rapid rotation theory (e.g., metropolitan rota and continental rota) and slow rotation theory.</w:t>
            </w:r>
          </w:p>
          <w:p w14:paraId="12522242" w14:textId="1C070876" w:rsidR="004A0C96" w:rsidRPr="004A0C96" w:rsidRDefault="004A0C96" w:rsidP="00B87D8D">
            <w:pPr>
              <w:spacing w:before="120" w:after="120"/>
              <w:rPr>
                <w:rFonts w:ascii="Arial" w:hAnsi="Arial" w:cs="Arial"/>
                <w:sz w:val="20"/>
                <w:szCs w:val="20"/>
              </w:rPr>
            </w:pPr>
            <w:r w:rsidRPr="004A0C96">
              <w:rPr>
                <w:rFonts w:ascii="Arial" w:hAnsi="Arial" w:cs="Arial"/>
                <w:sz w:val="20"/>
                <w:szCs w:val="20"/>
              </w:rPr>
              <w:t>Learners can describe, explain, analyse, apply and evaluate research on the effects of shift work on health and accidents.</w:t>
            </w:r>
          </w:p>
        </w:tc>
        <w:tc>
          <w:tcPr>
            <w:tcW w:w="9633" w:type="dxa"/>
            <w:tcBorders>
              <w:top w:val="single" w:sz="4" w:space="0" w:color="E21951"/>
              <w:left w:val="single" w:sz="4" w:space="0" w:color="E21951"/>
              <w:bottom w:val="single" w:sz="4" w:space="0" w:color="E21951"/>
              <w:right w:val="single" w:sz="4" w:space="0" w:color="E21951"/>
            </w:tcBorders>
          </w:tcPr>
          <w:p w14:paraId="56C7FBAC" w14:textId="0C7054B8" w:rsidR="004A0C96" w:rsidRPr="00144AA1" w:rsidRDefault="004D75B9" w:rsidP="00B45B49">
            <w:pPr>
              <w:autoSpaceDE w:val="0"/>
              <w:autoSpaceDN w:val="0"/>
              <w:adjustRightInd w:val="0"/>
              <w:spacing w:after="120"/>
              <w:rPr>
                <w:rFonts w:ascii="Arial" w:hAnsi="Arial" w:cs="Arial"/>
                <w:color w:val="000000"/>
                <w:sz w:val="20"/>
                <w:szCs w:val="20"/>
                <w:lang w:val="en-US"/>
              </w:rPr>
            </w:pPr>
            <w:r>
              <w:rPr>
                <w:rFonts w:ascii="Arial" w:hAnsi="Arial" w:cs="Arial"/>
                <w:color w:val="000000"/>
                <w:sz w:val="20"/>
                <w:szCs w:val="20"/>
                <w:lang w:val="en-US"/>
              </w:rPr>
              <w:t>L</w:t>
            </w:r>
            <w:r w:rsidR="004A0C96" w:rsidRPr="00144AA1">
              <w:rPr>
                <w:rFonts w:ascii="Arial" w:hAnsi="Arial" w:cs="Arial"/>
                <w:color w:val="000000"/>
                <w:sz w:val="20"/>
                <w:szCs w:val="20"/>
                <w:lang w:val="en-US"/>
              </w:rPr>
              <w:t>earners</w:t>
            </w:r>
            <w:r>
              <w:rPr>
                <w:rFonts w:ascii="Arial" w:hAnsi="Arial" w:cs="Arial"/>
                <w:color w:val="000000"/>
                <w:sz w:val="20"/>
                <w:szCs w:val="20"/>
                <w:lang w:val="en-US"/>
              </w:rPr>
              <w:t xml:space="preserve"> discuss</w:t>
            </w:r>
            <w:r w:rsidR="004A0C96" w:rsidRPr="00144AA1">
              <w:rPr>
                <w:rFonts w:ascii="Arial" w:hAnsi="Arial" w:cs="Arial"/>
                <w:color w:val="000000"/>
                <w:sz w:val="20"/>
                <w:szCs w:val="20"/>
                <w:lang w:val="en-US"/>
              </w:rPr>
              <w:t xml:space="preserve"> what they know about shift work and different shifts.</w:t>
            </w:r>
            <w:r w:rsidR="00092F23" w:rsidRPr="00144AA1">
              <w:rPr>
                <w:rFonts w:ascii="Arial" w:hAnsi="Arial" w:cs="Arial"/>
                <w:color w:val="000000"/>
                <w:sz w:val="20"/>
                <w:szCs w:val="20"/>
                <w:lang w:val="en-US"/>
              </w:rPr>
              <w:t xml:space="preserve"> </w:t>
            </w:r>
            <w:r w:rsidR="004A0C96" w:rsidRPr="00144AA1">
              <w:rPr>
                <w:rFonts w:ascii="Arial" w:hAnsi="Arial" w:cs="Arial"/>
                <w:color w:val="000000"/>
                <w:sz w:val="20"/>
                <w:szCs w:val="20"/>
                <w:lang w:val="en-US"/>
              </w:rPr>
              <w:t>Display key concepts on the board (including rapid rotation and slow rotation, on-call and flexitime</w:t>
            </w:r>
            <w:r w:rsidR="00092F23" w:rsidRPr="00144AA1">
              <w:rPr>
                <w:rFonts w:ascii="Arial" w:hAnsi="Arial" w:cs="Arial"/>
                <w:color w:val="000000"/>
                <w:sz w:val="20"/>
                <w:szCs w:val="20"/>
                <w:lang w:val="en-US"/>
              </w:rPr>
              <w:t>,</w:t>
            </w:r>
            <w:r w:rsidR="004A0C96" w:rsidRPr="00144AA1">
              <w:rPr>
                <w:rFonts w:ascii="Arial" w:hAnsi="Arial" w:cs="Arial"/>
                <w:color w:val="000000"/>
                <w:sz w:val="20"/>
                <w:szCs w:val="20"/>
                <w:lang w:val="en-US"/>
              </w:rPr>
              <w:t xml:space="preserve"> etc.) and </w:t>
            </w:r>
            <w:r w:rsidR="004A0C96" w:rsidRPr="00144AA1">
              <w:rPr>
                <w:rFonts w:ascii="Arial" w:hAnsi="Arial" w:cs="Arial"/>
                <w:color w:val="000000"/>
                <w:sz w:val="20"/>
                <w:szCs w:val="20"/>
                <w:shd w:val="clear" w:color="auto" w:fill="FCFCFC"/>
                <w:lang w:val="en-US"/>
              </w:rPr>
              <w:t>learners</w:t>
            </w:r>
            <w:r w:rsidR="004A0C96" w:rsidRPr="00144AA1">
              <w:rPr>
                <w:rFonts w:ascii="Arial" w:hAnsi="Arial" w:cs="Arial"/>
                <w:color w:val="000000"/>
                <w:sz w:val="20"/>
                <w:szCs w:val="20"/>
                <w:lang w:val="en-US"/>
              </w:rPr>
              <w:t xml:space="preserve"> look up definitions </w:t>
            </w:r>
            <w:r w:rsidR="00092F23" w:rsidRPr="00144AA1">
              <w:rPr>
                <w:rFonts w:ascii="Arial" w:hAnsi="Arial" w:cs="Arial"/>
                <w:color w:val="000000"/>
                <w:sz w:val="20"/>
                <w:szCs w:val="20"/>
                <w:lang w:val="en-US"/>
              </w:rPr>
              <w:t xml:space="preserve">to </w:t>
            </w:r>
            <w:r w:rsidR="004A0C96" w:rsidRPr="00144AA1">
              <w:rPr>
                <w:rFonts w:ascii="Arial" w:hAnsi="Arial" w:cs="Arial"/>
                <w:color w:val="000000"/>
                <w:sz w:val="20"/>
                <w:szCs w:val="20"/>
                <w:lang w:val="en-US"/>
              </w:rPr>
              <w:t>insert into their notes. Check for accuracy and understanding.</w:t>
            </w:r>
          </w:p>
          <w:p w14:paraId="43B26C9B" w14:textId="3EDA71D6" w:rsidR="004A0C96" w:rsidRPr="00144AA1" w:rsidRDefault="004A0C96" w:rsidP="00B45B49">
            <w:pPr>
              <w:autoSpaceDE w:val="0"/>
              <w:autoSpaceDN w:val="0"/>
              <w:adjustRightInd w:val="0"/>
              <w:spacing w:before="120" w:after="120"/>
              <w:rPr>
                <w:rFonts w:ascii="Arial" w:hAnsi="Arial" w:cs="Arial"/>
                <w:color w:val="000000"/>
                <w:sz w:val="20"/>
                <w:szCs w:val="20"/>
                <w:lang w:val="en-US"/>
              </w:rPr>
            </w:pPr>
            <w:r w:rsidRPr="00144AA1">
              <w:rPr>
                <w:rFonts w:ascii="Arial" w:hAnsi="Arial" w:cs="Arial"/>
                <w:color w:val="000000"/>
                <w:sz w:val="20"/>
                <w:szCs w:val="20"/>
                <w:lang w:val="en-US"/>
              </w:rPr>
              <w:t>Show a presentation to introduce the main areas of concern about shift work from</w:t>
            </w:r>
            <w:r w:rsidR="00710139">
              <w:rPr>
                <w:rFonts w:ascii="Arial" w:hAnsi="Arial" w:cs="Arial"/>
                <w:color w:val="000000"/>
                <w:sz w:val="20"/>
                <w:szCs w:val="20"/>
                <w:lang w:val="en-US"/>
              </w:rPr>
              <w:t>:</w:t>
            </w:r>
            <w:r w:rsidRPr="00144AA1">
              <w:rPr>
                <w:rFonts w:ascii="Arial" w:hAnsi="Arial" w:cs="Arial"/>
                <w:color w:val="000000"/>
                <w:sz w:val="20"/>
                <w:szCs w:val="20"/>
                <w:lang w:val="en-US"/>
              </w:rPr>
              <w:t xml:space="preserve"> </w:t>
            </w:r>
            <w:hyperlink r:id="rId547" w:history="1">
              <w:r w:rsidR="00B221AA" w:rsidRPr="00B45B49">
                <w:rPr>
                  <w:rFonts w:ascii="Arial" w:hAnsi="Arial" w:cs="Arial"/>
                  <w:color w:val="4B4B4B"/>
                  <w:sz w:val="20"/>
                  <w:szCs w:val="20"/>
                  <w:u w:val="single"/>
                  <w:lang w:val="en-US"/>
                </w:rPr>
                <w:t>www.</w:t>
              </w:r>
              <w:r w:rsidRPr="00B45B49">
                <w:rPr>
                  <w:rFonts w:ascii="Arial" w:hAnsi="Arial" w:cs="Arial"/>
                  <w:color w:val="4B4B4B"/>
                  <w:sz w:val="20"/>
                  <w:szCs w:val="20"/>
                  <w:u w:val="single"/>
                  <w:lang w:val="en-US"/>
                </w:rPr>
                <w:t>youtube.com/watch?v=OQeWkPLjOMY</w:t>
              </w:r>
            </w:hyperlink>
          </w:p>
          <w:p w14:paraId="2EFD400A" w14:textId="60A4AE68" w:rsidR="004A0C96" w:rsidRPr="00144AA1" w:rsidRDefault="004A0C96" w:rsidP="00B45B49">
            <w:pPr>
              <w:autoSpaceDE w:val="0"/>
              <w:autoSpaceDN w:val="0"/>
              <w:adjustRightInd w:val="0"/>
              <w:spacing w:before="120"/>
              <w:rPr>
                <w:rFonts w:ascii="Arial" w:hAnsi="Arial" w:cs="Arial"/>
                <w:color w:val="000000"/>
                <w:sz w:val="20"/>
                <w:szCs w:val="20"/>
                <w:lang w:val="en-US"/>
              </w:rPr>
            </w:pPr>
            <w:r w:rsidRPr="00144AA1">
              <w:rPr>
                <w:rFonts w:ascii="Arial" w:hAnsi="Arial" w:cs="Arial"/>
                <w:color w:val="000000"/>
                <w:sz w:val="20"/>
                <w:szCs w:val="20"/>
                <w:lang w:val="en-US"/>
              </w:rPr>
              <w:t>Learners make presentations (with accompanying hand-outs) on the following:</w:t>
            </w:r>
          </w:p>
          <w:p w14:paraId="448E8F48" w14:textId="77777777" w:rsidR="004A0C96" w:rsidRPr="00144AA1" w:rsidRDefault="004A0C96" w:rsidP="00D072C3">
            <w:pPr>
              <w:numPr>
                <w:ilvl w:val="0"/>
                <w:numId w:val="65"/>
              </w:numPr>
              <w:autoSpaceDE w:val="0"/>
              <w:autoSpaceDN w:val="0"/>
              <w:adjustRightInd w:val="0"/>
              <w:ind w:left="723"/>
              <w:rPr>
                <w:rFonts w:ascii="Arial" w:hAnsi="Arial" w:cs="Arial"/>
                <w:color w:val="000000"/>
                <w:sz w:val="20"/>
                <w:szCs w:val="20"/>
                <w:lang w:val="en-US"/>
              </w:rPr>
            </w:pPr>
            <w:r w:rsidRPr="00144AA1">
              <w:rPr>
                <w:rFonts w:ascii="Arial" w:hAnsi="Arial" w:cs="Arial"/>
                <w:color w:val="000000"/>
                <w:sz w:val="20"/>
                <w:szCs w:val="20"/>
                <w:lang w:val="en-US"/>
              </w:rPr>
              <w:t>the metropolitan rota</w:t>
            </w:r>
          </w:p>
          <w:p w14:paraId="2C1B9A38" w14:textId="77777777" w:rsidR="004A0C96" w:rsidRPr="00144AA1" w:rsidRDefault="004A0C96" w:rsidP="00D072C3">
            <w:pPr>
              <w:numPr>
                <w:ilvl w:val="0"/>
                <w:numId w:val="65"/>
              </w:numPr>
              <w:autoSpaceDE w:val="0"/>
              <w:autoSpaceDN w:val="0"/>
              <w:adjustRightInd w:val="0"/>
              <w:ind w:left="723"/>
              <w:rPr>
                <w:rFonts w:ascii="Arial" w:hAnsi="Arial" w:cs="Arial"/>
                <w:color w:val="000000"/>
                <w:sz w:val="20"/>
                <w:szCs w:val="20"/>
                <w:lang w:val="en-US"/>
              </w:rPr>
            </w:pPr>
            <w:r w:rsidRPr="00144AA1">
              <w:rPr>
                <w:rFonts w:ascii="Arial" w:hAnsi="Arial" w:cs="Arial"/>
                <w:color w:val="000000"/>
                <w:sz w:val="20"/>
                <w:szCs w:val="20"/>
                <w:lang w:val="en-US"/>
              </w:rPr>
              <w:t>the continental rota</w:t>
            </w:r>
          </w:p>
          <w:p w14:paraId="39F820C0" w14:textId="77777777" w:rsidR="004A0C96" w:rsidRPr="00144AA1" w:rsidRDefault="004A0C96" w:rsidP="00D072C3">
            <w:pPr>
              <w:numPr>
                <w:ilvl w:val="0"/>
                <w:numId w:val="65"/>
              </w:numPr>
              <w:autoSpaceDE w:val="0"/>
              <w:autoSpaceDN w:val="0"/>
              <w:adjustRightInd w:val="0"/>
              <w:ind w:left="723"/>
              <w:rPr>
                <w:rFonts w:ascii="Arial" w:hAnsi="Arial" w:cs="Arial"/>
                <w:color w:val="000000"/>
                <w:sz w:val="20"/>
                <w:szCs w:val="20"/>
                <w:lang w:val="en-US"/>
              </w:rPr>
            </w:pPr>
            <w:r w:rsidRPr="00144AA1">
              <w:rPr>
                <w:rFonts w:ascii="Arial" w:hAnsi="Arial" w:cs="Arial"/>
                <w:color w:val="000000"/>
                <w:sz w:val="20"/>
                <w:szCs w:val="20"/>
                <w:lang w:val="en-US"/>
              </w:rPr>
              <w:t>slow rotation theory</w:t>
            </w:r>
          </w:p>
          <w:p w14:paraId="7F0D2762" w14:textId="783C2DD2" w:rsidR="004A0C96" w:rsidRDefault="004A0C96" w:rsidP="00B45B49">
            <w:pPr>
              <w:autoSpaceDE w:val="0"/>
              <w:autoSpaceDN w:val="0"/>
              <w:adjustRightInd w:val="0"/>
              <w:spacing w:before="120" w:after="120"/>
              <w:rPr>
                <w:rFonts w:ascii="Arial" w:hAnsi="Arial" w:cs="Arial"/>
                <w:b/>
                <w:color w:val="000000"/>
                <w:sz w:val="20"/>
                <w:szCs w:val="20"/>
                <w:lang w:val="en-US"/>
              </w:rPr>
            </w:pPr>
            <w:r w:rsidRPr="00144AA1">
              <w:rPr>
                <w:rFonts w:ascii="Arial" w:hAnsi="Arial" w:cs="Arial"/>
                <w:color w:val="000000"/>
                <w:sz w:val="20"/>
                <w:szCs w:val="20"/>
                <w:lang w:val="en-US"/>
              </w:rPr>
              <w:t>outlining the advantages and disadvantages of each. Learners decide which system they would put into place and justify their choice.</w:t>
            </w:r>
            <w:r w:rsidR="004D75B9" w:rsidRPr="00144AA1">
              <w:rPr>
                <w:rFonts w:ascii="Arial" w:hAnsi="Arial" w:cs="Arial"/>
                <w:b/>
                <w:color w:val="000000"/>
                <w:sz w:val="20"/>
                <w:szCs w:val="20"/>
                <w:lang w:val="en-US"/>
              </w:rPr>
              <w:t xml:space="preserve"> (I)</w:t>
            </w:r>
          </w:p>
          <w:p w14:paraId="36ACDF4D" w14:textId="205687A7" w:rsidR="004A0C96" w:rsidRPr="00144AA1" w:rsidRDefault="009F6E6F" w:rsidP="00B45B49">
            <w:pPr>
              <w:spacing w:before="120"/>
              <w:rPr>
                <w:rFonts w:ascii="Arial" w:hAnsi="Arial" w:cs="Arial"/>
                <w:sz w:val="20"/>
                <w:szCs w:val="20"/>
              </w:rPr>
            </w:pPr>
            <w:r w:rsidRPr="009F6E6F">
              <w:rPr>
                <w:rFonts w:ascii="Arial" w:hAnsi="Arial" w:cs="Arial"/>
                <w:b/>
                <w:bCs/>
                <w:sz w:val="20"/>
                <w:szCs w:val="20"/>
                <w:lang w:val="en-US"/>
              </w:rPr>
              <w:t xml:space="preserve">Extension </w:t>
            </w:r>
            <w:r w:rsidR="00DB0DD5">
              <w:rPr>
                <w:rFonts w:ascii="Arial" w:hAnsi="Arial" w:cs="Arial"/>
                <w:b/>
                <w:bCs/>
                <w:sz w:val="20"/>
                <w:szCs w:val="20"/>
                <w:lang w:val="en-US"/>
              </w:rPr>
              <w:t>a</w:t>
            </w:r>
            <w:r w:rsidRPr="009F6E6F">
              <w:rPr>
                <w:rFonts w:ascii="Arial" w:hAnsi="Arial" w:cs="Arial"/>
                <w:b/>
                <w:bCs/>
                <w:sz w:val="20"/>
                <w:szCs w:val="20"/>
                <w:lang w:val="en-US"/>
              </w:rPr>
              <w:t>ctivity</w:t>
            </w:r>
            <w:r w:rsidR="006C268A">
              <w:rPr>
                <w:rFonts w:ascii="Arial" w:hAnsi="Arial" w:cs="Arial"/>
                <w:b/>
                <w:bCs/>
                <w:sz w:val="20"/>
                <w:szCs w:val="20"/>
                <w:lang w:val="en-US"/>
              </w:rPr>
              <w:t xml:space="preserve"> (optional)</w:t>
            </w:r>
            <w:r w:rsidRPr="009F6E6F">
              <w:rPr>
                <w:rFonts w:ascii="Arial" w:hAnsi="Arial" w:cs="Arial"/>
                <w:b/>
                <w:bCs/>
                <w:sz w:val="20"/>
                <w:szCs w:val="20"/>
                <w:lang w:val="en-US"/>
              </w:rPr>
              <w:t>:</w:t>
            </w:r>
            <w:r>
              <w:rPr>
                <w:rFonts w:ascii="Arial" w:hAnsi="Arial" w:cs="Arial"/>
                <w:sz w:val="20"/>
                <w:szCs w:val="20"/>
                <w:lang w:val="en-US"/>
              </w:rPr>
              <w:t xml:space="preserve"> </w:t>
            </w:r>
            <w:r w:rsidR="00B45B49">
              <w:rPr>
                <w:rFonts w:ascii="Arial" w:hAnsi="Arial" w:cs="Arial"/>
                <w:sz w:val="20"/>
                <w:szCs w:val="20"/>
              </w:rPr>
              <w:t>l</w:t>
            </w:r>
            <w:r w:rsidR="004A0C96" w:rsidRPr="00144AA1">
              <w:rPr>
                <w:rFonts w:ascii="Arial" w:hAnsi="Arial" w:cs="Arial"/>
                <w:sz w:val="20"/>
                <w:szCs w:val="20"/>
              </w:rPr>
              <w:t xml:space="preserve">earners </w:t>
            </w:r>
            <w:r w:rsidR="004A0C96" w:rsidRPr="00144AA1">
              <w:rPr>
                <w:rFonts w:ascii="Arial" w:hAnsi="Arial" w:cs="Arial"/>
                <w:sz w:val="20"/>
                <w:szCs w:val="20"/>
                <w:lang w:val="en-US"/>
              </w:rPr>
              <w:t>use</w:t>
            </w:r>
            <w:r w:rsidR="004A0C96" w:rsidRPr="00144AA1">
              <w:rPr>
                <w:rFonts w:ascii="Arial" w:hAnsi="Arial" w:cs="Arial"/>
                <w:sz w:val="20"/>
                <w:szCs w:val="20"/>
              </w:rPr>
              <w:t xml:space="preserve"> the internet to try and find one piece of research on each or</w:t>
            </w:r>
            <w:r w:rsidR="004A0C96" w:rsidRPr="00144AA1">
              <w:rPr>
                <w:rFonts w:ascii="Arial" w:hAnsi="Arial" w:cs="Arial"/>
                <w:sz w:val="20"/>
                <w:szCs w:val="20"/>
                <w:lang w:val="en-US"/>
              </w:rPr>
              <w:t>,</w:t>
            </w:r>
            <w:r w:rsidR="004A0C96" w:rsidRPr="00144AA1">
              <w:rPr>
                <w:rFonts w:ascii="Arial" w:hAnsi="Arial" w:cs="Arial"/>
                <w:sz w:val="20"/>
                <w:szCs w:val="20"/>
              </w:rPr>
              <w:t xml:space="preserve"> ask each learner to look up one of the following and share the research findings with the rest of the class</w:t>
            </w:r>
            <w:r w:rsidR="004A0C96" w:rsidRPr="00144AA1">
              <w:rPr>
                <w:rFonts w:ascii="Arial" w:hAnsi="Arial" w:cs="Arial"/>
                <w:sz w:val="20"/>
                <w:szCs w:val="20"/>
                <w:lang w:val="en-US"/>
              </w:rPr>
              <w:t xml:space="preserve"> and record the valuable findings</w:t>
            </w:r>
            <w:r w:rsidR="004A0C96" w:rsidRPr="00144AA1">
              <w:rPr>
                <w:rFonts w:ascii="Arial" w:hAnsi="Arial" w:cs="Arial"/>
                <w:sz w:val="20"/>
                <w:szCs w:val="20"/>
              </w:rPr>
              <w:t>, for e</w:t>
            </w:r>
            <w:r w:rsidR="004A0C96" w:rsidRPr="00144AA1">
              <w:rPr>
                <w:rFonts w:ascii="Arial" w:hAnsi="Arial" w:cs="Arial"/>
                <w:sz w:val="20"/>
                <w:szCs w:val="20"/>
                <w:lang w:val="en-US"/>
              </w:rPr>
              <w:t>.</w:t>
            </w:r>
            <w:r w:rsidR="004A0C96" w:rsidRPr="00144AA1">
              <w:rPr>
                <w:rFonts w:ascii="Arial" w:hAnsi="Arial" w:cs="Arial"/>
                <w:sz w:val="20"/>
                <w:szCs w:val="20"/>
              </w:rPr>
              <w:t>g</w:t>
            </w:r>
            <w:r w:rsidR="004A0C96" w:rsidRPr="00144AA1">
              <w:rPr>
                <w:rFonts w:ascii="Arial" w:hAnsi="Arial" w:cs="Arial"/>
                <w:sz w:val="20"/>
                <w:szCs w:val="20"/>
                <w:lang w:val="en-US"/>
              </w:rPr>
              <w:t>.</w:t>
            </w:r>
            <w:r w:rsidR="004A0C96" w:rsidRPr="00144AA1">
              <w:rPr>
                <w:rFonts w:ascii="Arial" w:hAnsi="Arial" w:cs="Arial"/>
                <w:sz w:val="20"/>
                <w:szCs w:val="20"/>
              </w:rPr>
              <w:t>:</w:t>
            </w:r>
          </w:p>
          <w:p w14:paraId="20FF5AD3" w14:textId="540707A9" w:rsidR="004A0C96" w:rsidRPr="00B45B49" w:rsidRDefault="004A0C96" w:rsidP="00B87D8D">
            <w:pPr>
              <w:numPr>
                <w:ilvl w:val="0"/>
                <w:numId w:val="66"/>
              </w:numPr>
              <w:autoSpaceDE w:val="0"/>
              <w:autoSpaceDN w:val="0"/>
              <w:adjustRightInd w:val="0"/>
              <w:ind w:left="659" w:hanging="296"/>
              <w:rPr>
                <w:rFonts w:ascii="Arial" w:hAnsi="Arial" w:cs="Arial"/>
                <w:color w:val="4B4B4B"/>
                <w:sz w:val="20"/>
                <w:szCs w:val="20"/>
                <w:lang w:val="en-US"/>
              </w:rPr>
            </w:pPr>
            <w:r w:rsidRPr="008F0C6C">
              <w:rPr>
                <w:rFonts w:ascii="Arial" w:hAnsi="Arial" w:cs="Arial"/>
                <w:sz w:val="20"/>
                <w:szCs w:val="20"/>
              </w:rPr>
              <w:t>Knut</w:t>
            </w:r>
            <w:r w:rsidRPr="00144AA1">
              <w:rPr>
                <w:rFonts w:ascii="Arial" w:hAnsi="Arial" w:cs="Arial"/>
                <w:color w:val="000000"/>
                <w:sz w:val="20"/>
                <w:szCs w:val="20"/>
                <w:lang w:val="en-US"/>
              </w:rPr>
              <w:t>ss</w:t>
            </w:r>
            <w:r w:rsidR="009F6E6F">
              <w:rPr>
                <w:rFonts w:ascii="Arial" w:hAnsi="Arial" w:cs="Arial"/>
                <w:color w:val="000000"/>
                <w:sz w:val="20"/>
                <w:szCs w:val="20"/>
                <w:lang w:val="en-US"/>
              </w:rPr>
              <w:t>o</w:t>
            </w:r>
            <w:r w:rsidRPr="00144AA1">
              <w:rPr>
                <w:rFonts w:ascii="Arial" w:hAnsi="Arial" w:cs="Arial"/>
                <w:color w:val="000000"/>
                <w:sz w:val="20"/>
                <w:szCs w:val="20"/>
                <w:lang w:val="en-US"/>
              </w:rPr>
              <w:t xml:space="preserve">n (2003) </w:t>
            </w:r>
            <w:hyperlink r:id="rId548" w:history="1">
              <w:r w:rsidRPr="00B45B49">
                <w:rPr>
                  <w:rFonts w:ascii="Arial" w:hAnsi="Arial" w:cs="Arial"/>
                  <w:color w:val="4B4B4B"/>
                  <w:sz w:val="20"/>
                  <w:szCs w:val="20"/>
                  <w:u w:val="single"/>
                  <w:lang w:val="en-US"/>
                </w:rPr>
                <w:t>https://academic.oup.com/occmed/article/53/2/103/1519795</w:t>
              </w:r>
            </w:hyperlink>
          </w:p>
          <w:p w14:paraId="2671A7AF" w14:textId="32C6F470" w:rsidR="004A0C96" w:rsidRPr="00B45B49" w:rsidRDefault="004A0C96" w:rsidP="00B87D8D">
            <w:pPr>
              <w:numPr>
                <w:ilvl w:val="0"/>
                <w:numId w:val="66"/>
              </w:numPr>
              <w:autoSpaceDE w:val="0"/>
              <w:autoSpaceDN w:val="0"/>
              <w:adjustRightInd w:val="0"/>
              <w:ind w:left="659" w:hanging="296"/>
              <w:rPr>
                <w:rFonts w:ascii="Arial" w:hAnsi="Arial" w:cs="Arial"/>
                <w:color w:val="4B4B4B"/>
                <w:sz w:val="20"/>
                <w:szCs w:val="20"/>
                <w:lang w:val="en-US"/>
              </w:rPr>
            </w:pPr>
            <w:r w:rsidRPr="008F0C6C">
              <w:rPr>
                <w:rFonts w:ascii="Arial" w:hAnsi="Arial" w:cs="Arial"/>
                <w:sz w:val="20"/>
                <w:szCs w:val="20"/>
              </w:rPr>
              <w:t>Jama</w:t>
            </w:r>
            <w:r w:rsidRPr="00144AA1">
              <w:rPr>
                <w:rFonts w:ascii="Arial" w:hAnsi="Arial" w:cs="Arial"/>
                <w:color w:val="000000"/>
                <w:sz w:val="20"/>
                <w:szCs w:val="20"/>
                <w:lang w:val="en-US"/>
              </w:rPr>
              <w:t xml:space="preserve">l et al (1997) </w:t>
            </w:r>
            <w:hyperlink r:id="rId549" w:history="1">
              <w:r w:rsidR="00B221AA" w:rsidRPr="00B45B49">
                <w:rPr>
                  <w:rFonts w:ascii="Arial" w:hAnsi="Arial" w:cs="Arial"/>
                  <w:color w:val="4B4B4B"/>
                  <w:sz w:val="20"/>
                  <w:szCs w:val="20"/>
                  <w:u w:val="single"/>
                  <w:lang w:val="en-US"/>
                </w:rPr>
                <w:t>www.</w:t>
              </w:r>
              <w:r w:rsidRPr="00B45B49">
                <w:rPr>
                  <w:rFonts w:ascii="Arial" w:hAnsi="Arial" w:cs="Arial"/>
                  <w:color w:val="4B4B4B"/>
                  <w:sz w:val="20"/>
                  <w:szCs w:val="20"/>
                  <w:u w:val="single"/>
                  <w:lang w:val="en-US"/>
                </w:rPr>
                <w:t>researchgate.net/publication/226856417_Shiftwork_burnout_and_well-being_A_study_of_Canadian_Nurses</w:t>
              </w:r>
            </w:hyperlink>
          </w:p>
          <w:p w14:paraId="713A9D4B" w14:textId="2353C85E" w:rsidR="004A0C96" w:rsidRPr="00144AA1" w:rsidRDefault="004A0C96" w:rsidP="00B87D8D">
            <w:pPr>
              <w:numPr>
                <w:ilvl w:val="0"/>
                <w:numId w:val="66"/>
              </w:numPr>
              <w:autoSpaceDE w:val="0"/>
              <w:autoSpaceDN w:val="0"/>
              <w:adjustRightInd w:val="0"/>
              <w:ind w:left="659" w:hanging="296"/>
              <w:rPr>
                <w:rFonts w:ascii="Arial" w:hAnsi="Arial" w:cs="Arial"/>
                <w:color w:val="000000"/>
                <w:sz w:val="20"/>
                <w:szCs w:val="20"/>
                <w:lang w:val="en-US"/>
              </w:rPr>
            </w:pPr>
            <w:r w:rsidRPr="00144AA1">
              <w:rPr>
                <w:rFonts w:ascii="Arial" w:hAnsi="Arial" w:cs="Arial"/>
                <w:color w:val="000000"/>
                <w:sz w:val="20"/>
                <w:szCs w:val="20"/>
                <w:lang w:val="en-US"/>
              </w:rPr>
              <w:t xml:space="preserve">Health and Safety Executive (2005) </w:t>
            </w:r>
            <w:hyperlink r:id="rId550" w:history="1">
              <w:r w:rsidR="00B221AA" w:rsidRPr="00591E7E">
                <w:rPr>
                  <w:rFonts w:ascii="Arial" w:hAnsi="Arial" w:cs="Arial"/>
                  <w:color w:val="4B4B4B"/>
                  <w:sz w:val="20"/>
                  <w:szCs w:val="20"/>
                  <w:u w:val="single"/>
                  <w:lang w:val="en-US"/>
                </w:rPr>
                <w:t>www.</w:t>
              </w:r>
              <w:r w:rsidRPr="00591E7E">
                <w:rPr>
                  <w:rFonts w:ascii="Arial" w:hAnsi="Arial" w:cs="Arial"/>
                  <w:color w:val="4B4B4B"/>
                  <w:sz w:val="20"/>
                  <w:szCs w:val="20"/>
                  <w:u w:val="single"/>
                  <w:lang w:val="en-US"/>
                </w:rPr>
                <w:t>hse.gov.uk/research/rrpdf/rr318.pdf</w:t>
              </w:r>
            </w:hyperlink>
            <w:r w:rsidRPr="00591E7E">
              <w:rPr>
                <w:rFonts w:ascii="Arial" w:hAnsi="Arial" w:cs="Arial"/>
                <w:color w:val="4B4B4B"/>
                <w:sz w:val="20"/>
                <w:szCs w:val="20"/>
                <w:lang w:val="en-US"/>
              </w:rPr>
              <w:t xml:space="preserve"> </w:t>
            </w:r>
          </w:p>
          <w:p w14:paraId="49C2D3A9" w14:textId="77777777" w:rsidR="006C268A" w:rsidRPr="00591E7E" w:rsidRDefault="004A0C96" w:rsidP="00B87D8D">
            <w:pPr>
              <w:numPr>
                <w:ilvl w:val="0"/>
                <w:numId w:val="66"/>
              </w:numPr>
              <w:autoSpaceDE w:val="0"/>
              <w:autoSpaceDN w:val="0"/>
              <w:adjustRightInd w:val="0"/>
              <w:ind w:left="659" w:hanging="296"/>
              <w:rPr>
                <w:rFonts w:ascii="Arial" w:hAnsi="Arial" w:cs="Arial"/>
                <w:color w:val="4B4B4B"/>
                <w:sz w:val="20"/>
                <w:szCs w:val="20"/>
                <w:lang w:val="de-DE"/>
              </w:rPr>
            </w:pPr>
            <w:r w:rsidRPr="00350B87">
              <w:rPr>
                <w:rFonts w:ascii="Arial" w:hAnsi="Arial" w:cs="Arial"/>
                <w:color w:val="000000"/>
                <w:sz w:val="20"/>
                <w:szCs w:val="20"/>
                <w:lang w:val="de-DE"/>
              </w:rPr>
              <w:t xml:space="preserve">Bohle et al (1998) </w:t>
            </w:r>
            <w:hyperlink r:id="rId551" w:history="1">
              <w:r w:rsidRPr="00591E7E">
                <w:rPr>
                  <w:rFonts w:ascii="Arial" w:hAnsi="Arial" w:cs="Arial"/>
                  <w:color w:val="4B4B4B"/>
                  <w:sz w:val="20"/>
                  <w:szCs w:val="20"/>
                  <w:u w:val="single"/>
                  <w:lang w:val="de-DE"/>
                </w:rPr>
                <w:t>https://espace.library.uq.edu.au/view/UQ:144362</w:t>
              </w:r>
            </w:hyperlink>
          </w:p>
          <w:p w14:paraId="590B7C6D" w14:textId="52956EA7" w:rsidR="004A0C96" w:rsidRPr="00307074" w:rsidRDefault="004A0C96" w:rsidP="00B87D8D">
            <w:pPr>
              <w:numPr>
                <w:ilvl w:val="0"/>
                <w:numId w:val="66"/>
              </w:numPr>
              <w:autoSpaceDE w:val="0"/>
              <w:autoSpaceDN w:val="0"/>
              <w:adjustRightInd w:val="0"/>
              <w:ind w:left="659" w:hanging="296"/>
              <w:rPr>
                <w:rFonts w:ascii="Arial" w:hAnsi="Arial" w:cs="Arial"/>
                <w:color w:val="000000"/>
                <w:sz w:val="20"/>
                <w:szCs w:val="20"/>
              </w:rPr>
            </w:pPr>
            <w:r w:rsidRPr="006C268A">
              <w:rPr>
                <w:rFonts w:ascii="Arial" w:hAnsi="Arial" w:cs="Arial"/>
                <w:sz w:val="20"/>
                <w:szCs w:val="20"/>
              </w:rPr>
              <w:lastRenderedPageBreak/>
              <w:t xml:space="preserve">Pirola </w:t>
            </w:r>
            <w:hyperlink r:id="rId552" w:history="1">
              <w:r w:rsidRPr="00591E7E">
                <w:rPr>
                  <w:rFonts w:ascii="Arial" w:hAnsi="Arial" w:cs="Arial"/>
                  <w:color w:val="4B4B4B"/>
                  <w:sz w:val="20"/>
                  <w:szCs w:val="20"/>
                  <w:u w:val="single"/>
                </w:rPr>
                <w:t>https://aasm.org/journal-sleep-rotating-shift-workers-have-lower-levels-of-serotonin/</w:t>
              </w:r>
            </w:hyperlink>
            <w:r w:rsidRPr="006C268A">
              <w:rPr>
                <w:rFonts w:ascii="Arial" w:hAnsi="Arial" w:cs="Arial"/>
                <w:sz w:val="20"/>
                <w:szCs w:val="20"/>
              </w:rPr>
              <w:t xml:space="preserve"> </w:t>
            </w:r>
            <w:r w:rsidR="004D75B9" w:rsidRPr="006C268A">
              <w:rPr>
                <w:rFonts w:ascii="Arial" w:hAnsi="Arial" w:cs="Arial"/>
                <w:b/>
                <w:sz w:val="20"/>
                <w:szCs w:val="20"/>
                <w:lang w:val="en-US"/>
              </w:rPr>
              <w:t>(I)</w:t>
            </w:r>
          </w:p>
          <w:p w14:paraId="34757003" w14:textId="3B370450" w:rsidR="004A0C96" w:rsidRDefault="004A0C96" w:rsidP="00591E7E">
            <w:pPr>
              <w:autoSpaceDE w:val="0"/>
              <w:autoSpaceDN w:val="0"/>
              <w:adjustRightInd w:val="0"/>
              <w:spacing w:before="120" w:after="120"/>
              <w:rPr>
                <w:rFonts w:ascii="Arial" w:hAnsi="Arial" w:cs="Arial"/>
                <w:b/>
                <w:bCs/>
                <w:color w:val="000000"/>
                <w:sz w:val="20"/>
                <w:szCs w:val="20"/>
                <w:lang w:val="en-US"/>
              </w:rPr>
            </w:pPr>
            <w:r w:rsidRPr="00144AA1">
              <w:rPr>
                <w:rFonts w:ascii="Arial" w:hAnsi="Arial" w:cs="Arial"/>
                <w:color w:val="000000"/>
                <w:sz w:val="20"/>
                <w:szCs w:val="20"/>
                <w:lang w:val="en-US"/>
              </w:rPr>
              <w:t>Learners respond to a ‘Chinese whispers’ type of activity on what type of shift work system would you implement and why. Each learner writes down a suggestion and their neighbour must expound the benefits and then support with psychological research.</w:t>
            </w:r>
            <w:r w:rsidR="009F6E6F">
              <w:rPr>
                <w:rFonts w:ascii="Arial" w:hAnsi="Arial" w:cs="Arial"/>
                <w:color w:val="000000"/>
                <w:sz w:val="20"/>
                <w:szCs w:val="20"/>
                <w:lang w:val="en-US"/>
              </w:rPr>
              <w:t xml:space="preserve"> </w:t>
            </w:r>
            <w:r w:rsidR="009F6E6F" w:rsidRPr="009F6E6F">
              <w:rPr>
                <w:rFonts w:ascii="Arial" w:hAnsi="Arial" w:cs="Arial"/>
                <w:b/>
                <w:bCs/>
                <w:color w:val="000000"/>
                <w:sz w:val="20"/>
                <w:szCs w:val="20"/>
                <w:lang w:val="en-US"/>
              </w:rPr>
              <w:t>(F)</w:t>
            </w:r>
          </w:p>
          <w:p w14:paraId="18B75E20" w14:textId="54241DA3" w:rsidR="009F6E6F" w:rsidRDefault="004A0C96" w:rsidP="00591E7E">
            <w:pPr>
              <w:spacing w:before="120" w:after="120"/>
              <w:rPr>
                <w:rFonts w:ascii="Arial" w:hAnsi="Arial" w:cs="Arial"/>
                <w:sz w:val="20"/>
                <w:szCs w:val="20"/>
                <w:lang w:val="en-US"/>
              </w:rPr>
            </w:pPr>
            <w:r w:rsidRPr="00144AA1">
              <w:rPr>
                <w:rFonts w:ascii="Arial" w:hAnsi="Arial" w:cs="Arial"/>
                <w:sz w:val="20"/>
                <w:szCs w:val="20"/>
              </w:rPr>
              <w:t>Share the research conducted by</w:t>
            </w:r>
            <w:r w:rsidR="009F6E6F">
              <w:rPr>
                <w:rFonts w:ascii="Arial" w:hAnsi="Arial" w:cs="Arial"/>
                <w:sz w:val="20"/>
                <w:szCs w:val="20"/>
                <w:lang w:val="en-US"/>
              </w:rPr>
              <w:t xml:space="preserve"> Gold et al (1994</w:t>
            </w:r>
            <w:r w:rsidRPr="00144AA1">
              <w:rPr>
                <w:rFonts w:ascii="Arial" w:hAnsi="Arial" w:cs="Arial"/>
                <w:sz w:val="20"/>
                <w:szCs w:val="20"/>
                <w:lang w:val="en-US"/>
              </w:rPr>
              <w:t xml:space="preserve"> at</w:t>
            </w:r>
            <w:r w:rsidR="009F6E6F">
              <w:rPr>
                <w:rFonts w:ascii="Arial" w:hAnsi="Arial" w:cs="Arial"/>
                <w:sz w:val="20"/>
                <w:szCs w:val="20"/>
                <w:lang w:val="en-US"/>
              </w:rPr>
              <w:t xml:space="preserve">: </w:t>
            </w:r>
            <w:hyperlink r:id="rId553" w:history="1">
              <w:r w:rsidR="009F6E6F" w:rsidRPr="00591E7E">
                <w:rPr>
                  <w:rStyle w:val="Hyperlink"/>
                  <w:rFonts w:ascii="Arial" w:hAnsi="Arial" w:cs="Arial"/>
                  <w:color w:val="4B4B4B"/>
                  <w:sz w:val="20"/>
                  <w:szCs w:val="20"/>
                  <w:lang w:val="en-US"/>
                </w:rPr>
                <w:t>https://ajph.aphapublications.org/doi/epdf/10.2105/AJPH.82.7.1011</w:t>
              </w:r>
            </w:hyperlink>
            <w:r w:rsidRPr="00144AA1">
              <w:rPr>
                <w:rFonts w:ascii="Arial" w:hAnsi="Arial" w:cs="Arial"/>
                <w:sz w:val="20"/>
                <w:szCs w:val="20"/>
                <w:lang w:val="en-US"/>
              </w:rPr>
              <w:t xml:space="preserve"> </w:t>
            </w:r>
            <w:r w:rsidR="00092F23" w:rsidRPr="00144AA1">
              <w:rPr>
                <w:rFonts w:ascii="Arial" w:hAnsi="Arial" w:cs="Arial"/>
                <w:sz w:val="20"/>
                <w:szCs w:val="20"/>
                <w:lang w:val="en-US"/>
              </w:rPr>
              <w:t xml:space="preserve">and </w:t>
            </w:r>
            <w:r w:rsidRPr="00144AA1">
              <w:rPr>
                <w:rFonts w:ascii="Arial" w:hAnsi="Arial" w:cs="Arial"/>
                <w:sz w:val="20"/>
                <w:szCs w:val="20"/>
                <w:lang w:val="en-US"/>
              </w:rPr>
              <w:t>learners record the essential components including the aim, sample, method, data collection tools, results and conclusions.</w:t>
            </w:r>
          </w:p>
          <w:p w14:paraId="1856FA62" w14:textId="5A4432F5" w:rsidR="004A0C96" w:rsidRPr="00144AA1" w:rsidRDefault="004A0C96" w:rsidP="00591E7E">
            <w:pPr>
              <w:spacing w:before="120" w:after="120"/>
              <w:rPr>
                <w:rFonts w:ascii="Arial" w:hAnsi="Arial" w:cs="Arial"/>
                <w:sz w:val="20"/>
                <w:szCs w:val="20"/>
                <w:lang w:val="en-US"/>
              </w:rPr>
            </w:pPr>
            <w:r w:rsidRPr="00144AA1">
              <w:rPr>
                <w:rFonts w:ascii="Arial" w:hAnsi="Arial" w:cs="Arial"/>
                <w:sz w:val="20"/>
                <w:szCs w:val="20"/>
                <w:lang w:val="en-US"/>
              </w:rPr>
              <w:t>Some slides at</w:t>
            </w:r>
            <w:r w:rsidR="0081648A">
              <w:rPr>
                <w:rFonts w:ascii="Arial" w:hAnsi="Arial" w:cs="Arial"/>
                <w:sz w:val="20"/>
                <w:szCs w:val="20"/>
                <w:lang w:val="en-US"/>
              </w:rPr>
              <w:t>:</w:t>
            </w:r>
            <w:r w:rsidRPr="00144AA1">
              <w:rPr>
                <w:rFonts w:ascii="Arial" w:hAnsi="Arial" w:cs="Arial"/>
                <w:sz w:val="20"/>
                <w:szCs w:val="20"/>
                <w:lang w:val="en-US"/>
              </w:rPr>
              <w:t xml:space="preserve"> </w:t>
            </w:r>
            <w:hyperlink r:id="rId554" w:anchor="slide=id.p1" w:history="1">
              <w:r w:rsidRPr="00591E7E">
                <w:rPr>
                  <w:rFonts w:ascii="Arial" w:hAnsi="Arial" w:cs="Arial"/>
                  <w:color w:val="4B4B4B"/>
                  <w:sz w:val="20"/>
                  <w:szCs w:val="20"/>
                  <w:u w:val="single"/>
                  <w:lang w:val="en-US"/>
                </w:rPr>
                <w:t>https://docs.google.com/presentation/d/13bSv-UzPYTHn_7tt4tD6j2GzuO6iQ1-Y/edit#slide=id.p1</w:t>
              </w:r>
            </w:hyperlink>
            <w:r w:rsidRPr="00144AA1">
              <w:rPr>
                <w:rFonts w:ascii="Arial" w:hAnsi="Arial" w:cs="Arial"/>
                <w:sz w:val="20"/>
                <w:szCs w:val="20"/>
                <w:lang w:val="en-US"/>
              </w:rPr>
              <w:t xml:space="preserve"> might </w:t>
            </w:r>
            <w:r w:rsidR="009F6E6F">
              <w:rPr>
                <w:rFonts w:ascii="Arial" w:hAnsi="Arial" w:cs="Arial"/>
                <w:sz w:val="20"/>
                <w:szCs w:val="20"/>
                <w:lang w:val="en-US"/>
              </w:rPr>
              <w:t xml:space="preserve">also </w:t>
            </w:r>
            <w:r w:rsidRPr="00144AA1">
              <w:rPr>
                <w:rFonts w:ascii="Arial" w:hAnsi="Arial" w:cs="Arial"/>
                <w:sz w:val="20"/>
                <w:szCs w:val="20"/>
                <w:lang w:val="en-US"/>
              </w:rPr>
              <w:t>be useful for this.</w:t>
            </w:r>
          </w:p>
          <w:p w14:paraId="5BD04C87" w14:textId="5E45C27C" w:rsidR="004A0C96" w:rsidRPr="00144AA1" w:rsidRDefault="004D75B9" w:rsidP="00591E7E">
            <w:pPr>
              <w:spacing w:before="120" w:after="120"/>
              <w:rPr>
                <w:rFonts w:ascii="Arial" w:hAnsi="Arial" w:cs="Arial"/>
                <w:sz w:val="20"/>
                <w:szCs w:val="20"/>
              </w:rPr>
            </w:pPr>
            <w:r>
              <w:rPr>
                <w:rFonts w:ascii="Arial" w:hAnsi="Arial" w:cs="Arial"/>
                <w:sz w:val="20"/>
                <w:szCs w:val="20"/>
                <w:lang w:val="en-US"/>
              </w:rPr>
              <w:t>Learners</w:t>
            </w:r>
            <w:r w:rsidR="004A0C96" w:rsidRPr="00144AA1">
              <w:rPr>
                <w:rFonts w:ascii="Arial" w:hAnsi="Arial" w:cs="Arial"/>
                <w:sz w:val="20"/>
                <w:szCs w:val="20"/>
                <w:lang w:val="en-US"/>
              </w:rPr>
              <w:t xml:space="preserve"> evaluate the research by Gold et al (1992) and ensure they have considered </w:t>
            </w:r>
            <w:r w:rsidR="004A0C96" w:rsidRPr="00144AA1">
              <w:rPr>
                <w:rFonts w:ascii="Arial" w:hAnsi="Arial" w:cs="Arial"/>
                <w:sz w:val="20"/>
                <w:szCs w:val="20"/>
              </w:rPr>
              <w:t>application to everyday life, determinism versus free-will, questionnaires, quantitative and qualitative data</w:t>
            </w:r>
            <w:r w:rsidR="004A0C96" w:rsidRPr="00144AA1">
              <w:rPr>
                <w:rFonts w:ascii="Arial" w:hAnsi="Arial" w:cs="Arial"/>
                <w:sz w:val="20"/>
                <w:szCs w:val="20"/>
                <w:lang w:val="en-US"/>
              </w:rPr>
              <w:t xml:space="preserve"> and</w:t>
            </w:r>
            <w:r w:rsidR="004A0C96" w:rsidRPr="00144AA1">
              <w:rPr>
                <w:rFonts w:ascii="Arial" w:hAnsi="Arial" w:cs="Arial"/>
                <w:sz w:val="20"/>
                <w:szCs w:val="20"/>
              </w:rPr>
              <w:t xml:space="preserve"> validity.</w:t>
            </w:r>
          </w:p>
          <w:p w14:paraId="6114C975" w14:textId="361C1387" w:rsidR="004A0C96" w:rsidRPr="00144AA1" w:rsidRDefault="004A0C96" w:rsidP="00591E7E">
            <w:pPr>
              <w:spacing w:before="120"/>
              <w:rPr>
                <w:rFonts w:ascii="Arial" w:hAnsi="Arial" w:cs="Arial"/>
                <w:sz w:val="20"/>
                <w:szCs w:val="20"/>
                <w:lang w:val="en-US"/>
              </w:rPr>
            </w:pPr>
            <w:r w:rsidRPr="00144AA1">
              <w:rPr>
                <w:rFonts w:ascii="Arial" w:hAnsi="Arial" w:cs="Arial"/>
                <w:sz w:val="20"/>
                <w:szCs w:val="20"/>
              </w:rPr>
              <w:t xml:space="preserve">Learners respond to a sample </w:t>
            </w:r>
            <w:r w:rsidRPr="00144AA1">
              <w:rPr>
                <w:rFonts w:ascii="Arial" w:hAnsi="Arial" w:cs="Arial"/>
                <w:bCs/>
                <w:sz w:val="20"/>
                <w:szCs w:val="20"/>
              </w:rPr>
              <w:t xml:space="preserve">Paper 4, </w:t>
            </w:r>
            <w:r w:rsidRPr="00144AA1">
              <w:rPr>
                <w:rFonts w:ascii="Arial" w:hAnsi="Arial" w:cs="Arial"/>
                <w:bCs/>
                <w:sz w:val="20"/>
                <w:szCs w:val="20"/>
                <w:lang w:val="en-US"/>
              </w:rPr>
              <w:t>Evaluate</w:t>
            </w:r>
            <w:r w:rsidRPr="00144AA1">
              <w:rPr>
                <w:rFonts w:ascii="Arial" w:hAnsi="Arial" w:cs="Arial"/>
                <w:sz w:val="20"/>
                <w:szCs w:val="20"/>
              </w:rPr>
              <w:t xml:space="preserve"> question</w:t>
            </w:r>
            <w:r w:rsidR="00092F23" w:rsidRPr="00144AA1">
              <w:rPr>
                <w:rFonts w:ascii="Arial" w:hAnsi="Arial" w:cs="Arial"/>
                <w:sz w:val="20"/>
                <w:szCs w:val="20"/>
              </w:rPr>
              <w:t xml:space="preserve"> and hand in for teacher marking</w:t>
            </w:r>
            <w:r w:rsidRPr="00144AA1">
              <w:rPr>
                <w:rFonts w:ascii="Arial" w:hAnsi="Arial" w:cs="Arial"/>
                <w:sz w:val="20"/>
                <w:szCs w:val="20"/>
                <w:lang w:val="en-US"/>
              </w:rPr>
              <w:t>.</w:t>
            </w:r>
            <w:r w:rsidRPr="00144AA1">
              <w:rPr>
                <w:rFonts w:ascii="Arial" w:hAnsi="Arial" w:cs="Arial"/>
                <w:sz w:val="20"/>
                <w:szCs w:val="20"/>
              </w:rPr>
              <w:t xml:space="preserve"> </w:t>
            </w:r>
            <w:r w:rsidRPr="00144AA1">
              <w:rPr>
                <w:rFonts w:ascii="Arial" w:hAnsi="Arial" w:cs="Arial"/>
                <w:sz w:val="20"/>
                <w:szCs w:val="20"/>
                <w:lang w:val="en-US"/>
              </w:rPr>
              <w:t>Evaluate what psychologists have found out about:</w:t>
            </w:r>
          </w:p>
          <w:p w14:paraId="7581755A" w14:textId="7A6AAE9A" w:rsidR="004A0C96" w:rsidRPr="00CC180A" w:rsidRDefault="004A0C96" w:rsidP="00CC180A">
            <w:pPr>
              <w:numPr>
                <w:ilvl w:val="0"/>
                <w:numId w:val="67"/>
              </w:numPr>
              <w:ind w:left="647" w:hanging="284"/>
              <w:rPr>
                <w:rFonts w:ascii="Arial" w:hAnsi="Arial" w:cs="Arial"/>
                <w:sz w:val="20"/>
                <w:szCs w:val="20"/>
              </w:rPr>
            </w:pPr>
            <w:r w:rsidRPr="00CC180A">
              <w:rPr>
                <w:rFonts w:ascii="Arial" w:hAnsi="Arial" w:cs="Arial"/>
                <w:sz w:val="20"/>
                <w:szCs w:val="20"/>
              </w:rPr>
              <w:t>design of work: shiftwork: rapid rotation and slow rotation, on-call and flexitime including definitions and examples of each.</w:t>
            </w:r>
          </w:p>
          <w:p w14:paraId="10109D45" w14:textId="77777777" w:rsidR="004A0C96" w:rsidRPr="00DC43D6" w:rsidRDefault="004A0C96" w:rsidP="00CC180A">
            <w:pPr>
              <w:numPr>
                <w:ilvl w:val="0"/>
                <w:numId w:val="67"/>
              </w:numPr>
              <w:ind w:left="647" w:hanging="284"/>
              <w:rPr>
                <w:rFonts w:ascii="Arial" w:hAnsi="Arial" w:cs="Arial"/>
                <w:sz w:val="20"/>
                <w:szCs w:val="20"/>
              </w:rPr>
            </w:pPr>
            <w:r w:rsidRPr="00CC180A">
              <w:rPr>
                <w:rFonts w:ascii="Arial" w:hAnsi="Arial" w:cs="Arial"/>
                <w:sz w:val="20"/>
                <w:szCs w:val="20"/>
              </w:rPr>
              <w:t>effects of shiftwork</w:t>
            </w:r>
            <w:r w:rsidRPr="0081648A">
              <w:rPr>
                <w:rFonts w:ascii="Arial" w:hAnsi="Arial" w:cs="Arial"/>
                <w:color w:val="000000"/>
                <w:sz w:val="20"/>
                <w:szCs w:val="20"/>
                <w:lang w:val="en-US"/>
              </w:rPr>
              <w:t xml:space="preserve"> on health and</w:t>
            </w:r>
            <w:r w:rsidRPr="00144AA1">
              <w:rPr>
                <w:rFonts w:ascii="Arial" w:hAnsi="Arial" w:cs="Arial"/>
                <w:sz w:val="20"/>
                <w:szCs w:val="20"/>
              </w:rPr>
              <w:t xml:space="preserve"> accidents, including a study, e.g. Gold et al. (1992).</w:t>
            </w:r>
            <w:r w:rsidR="004D75B9" w:rsidRPr="00144AA1">
              <w:rPr>
                <w:rFonts w:ascii="Arial" w:hAnsi="Arial" w:cs="Arial"/>
                <w:b/>
                <w:sz w:val="20"/>
                <w:szCs w:val="20"/>
              </w:rPr>
              <w:t xml:space="preserve"> (F)</w:t>
            </w:r>
          </w:p>
          <w:p w14:paraId="01D2029A" w14:textId="1AF1FD9A" w:rsidR="00DC43D6" w:rsidRPr="00144AA1" w:rsidRDefault="005F605A" w:rsidP="00591E7E">
            <w:pPr>
              <w:spacing w:before="120"/>
              <w:rPr>
                <w:rFonts w:ascii="Arial" w:hAnsi="Arial" w:cs="Arial"/>
                <w:sz w:val="20"/>
                <w:szCs w:val="20"/>
              </w:rPr>
            </w:pPr>
            <w:r>
              <w:rPr>
                <w:rFonts w:ascii="Arial" w:hAnsi="Arial" w:cs="Arial"/>
                <w:b/>
                <w:bCs/>
                <w:color w:val="202124"/>
                <w:sz w:val="20"/>
                <w:szCs w:val="20"/>
                <w:shd w:val="clear" w:color="auto" w:fill="FFFFFF"/>
                <w:lang w:val="en-US"/>
              </w:rPr>
              <w:t>SDG 3</w:t>
            </w:r>
          </w:p>
        </w:tc>
      </w:tr>
      <w:tr w:rsidR="004A0C96" w:rsidRPr="004A0C96" w14:paraId="4D88091C"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40809FAC" w14:textId="77777777" w:rsidR="004A0C96" w:rsidRPr="004D75B9" w:rsidRDefault="004A0C96" w:rsidP="00B87D8D">
            <w:pPr>
              <w:spacing w:after="120"/>
              <w:rPr>
                <w:rFonts w:ascii="Arial" w:hAnsi="Arial" w:cs="Arial"/>
                <w:sz w:val="20"/>
                <w:szCs w:val="20"/>
              </w:rPr>
            </w:pPr>
            <w:r w:rsidRPr="004D75B9">
              <w:rPr>
                <w:rFonts w:ascii="Arial" w:hAnsi="Arial" w:cs="Arial"/>
                <w:sz w:val="20"/>
                <w:szCs w:val="20"/>
              </w:rPr>
              <w:lastRenderedPageBreak/>
              <w:t>4.4 Organisational work conditions</w:t>
            </w:r>
          </w:p>
          <w:p w14:paraId="217A6C51" w14:textId="45F67B05" w:rsidR="004A0C96" w:rsidRPr="004A0C96" w:rsidRDefault="004A0C96" w:rsidP="00B87D8D">
            <w:pPr>
              <w:spacing w:before="120" w:after="120"/>
              <w:rPr>
                <w:rFonts w:ascii="Arial" w:hAnsi="Arial" w:cs="Arial"/>
                <w:sz w:val="20"/>
                <w:szCs w:val="20"/>
              </w:rPr>
            </w:pPr>
            <w:r w:rsidRPr="004A0C96">
              <w:rPr>
                <w:rFonts w:ascii="Arial" w:hAnsi="Arial" w:cs="Arial"/>
                <w:sz w:val="20"/>
                <w:szCs w:val="20"/>
                <w:lang w:val="en-US"/>
              </w:rPr>
              <w:t xml:space="preserve">4.4.3 Health and </w:t>
            </w:r>
            <w:r w:rsidR="00417A43">
              <w:rPr>
                <w:rFonts w:ascii="Arial" w:hAnsi="Arial" w:cs="Arial"/>
                <w:sz w:val="20"/>
                <w:szCs w:val="20"/>
                <w:lang w:val="en-US"/>
              </w:rPr>
              <w:t>s</w:t>
            </w:r>
            <w:r w:rsidRPr="004A0C96">
              <w:rPr>
                <w:rFonts w:ascii="Arial" w:hAnsi="Arial" w:cs="Arial"/>
                <w:sz w:val="20"/>
                <w:szCs w:val="20"/>
                <w:lang w:val="en-US"/>
              </w:rPr>
              <w:t>afety</w:t>
            </w:r>
          </w:p>
          <w:p w14:paraId="0B5B27CC" w14:textId="77777777" w:rsidR="004D75B9" w:rsidRPr="004A0C96" w:rsidRDefault="004D75B9"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652F72EB" w14:textId="0B2EBE83" w:rsidR="004A0C96" w:rsidRPr="004A0C96" w:rsidRDefault="004D75B9" w:rsidP="00B87D8D">
            <w:pPr>
              <w:spacing w:before="120" w:after="120"/>
              <w:rPr>
                <w:rFonts w:ascii="Arial" w:hAnsi="Arial" w:cs="Arial"/>
                <w:sz w:val="20"/>
                <w:szCs w:val="20"/>
                <w:lang w:val="en-US"/>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68589CA0" w14:textId="77777777" w:rsidR="004A0C96" w:rsidRPr="004A0C96" w:rsidRDefault="004A0C96" w:rsidP="004A0C96">
            <w:pPr>
              <w:rPr>
                <w:rFonts w:ascii="Arial" w:hAnsi="Arial" w:cs="Arial"/>
                <w:sz w:val="20"/>
                <w:szCs w:val="20"/>
              </w:rPr>
            </w:pPr>
          </w:p>
        </w:tc>
        <w:tc>
          <w:tcPr>
            <w:tcW w:w="9633" w:type="dxa"/>
            <w:tcBorders>
              <w:top w:val="single" w:sz="4" w:space="0" w:color="E21951"/>
              <w:left w:val="single" w:sz="4" w:space="0" w:color="E21951"/>
              <w:bottom w:val="single" w:sz="4" w:space="0" w:color="E21951"/>
              <w:right w:val="single" w:sz="4" w:space="0" w:color="E21951"/>
            </w:tcBorders>
          </w:tcPr>
          <w:p w14:paraId="2A7D9E9D" w14:textId="39701ED9" w:rsidR="004A0C96" w:rsidRPr="00144AA1" w:rsidRDefault="004A0C96" w:rsidP="004E432A">
            <w:pPr>
              <w:spacing w:after="120"/>
              <w:rPr>
                <w:rFonts w:ascii="Arial" w:hAnsi="Arial" w:cs="Arial"/>
                <w:sz w:val="20"/>
                <w:szCs w:val="20"/>
                <w:lang w:val="en-US"/>
              </w:rPr>
            </w:pPr>
            <w:r w:rsidRPr="00144AA1">
              <w:rPr>
                <w:rFonts w:ascii="Arial" w:hAnsi="Arial" w:cs="Arial"/>
                <w:sz w:val="20"/>
                <w:szCs w:val="20"/>
              </w:rPr>
              <w:t xml:space="preserve">Display an </w:t>
            </w:r>
            <w:r w:rsidRPr="00144AA1">
              <w:rPr>
                <w:rFonts w:ascii="Arial" w:hAnsi="Arial" w:cs="Arial"/>
                <w:sz w:val="20"/>
                <w:szCs w:val="20"/>
                <w:lang w:val="en-US"/>
              </w:rPr>
              <w:t xml:space="preserve">image </w:t>
            </w:r>
            <w:r w:rsidRPr="00144AA1">
              <w:rPr>
                <w:rFonts w:ascii="Arial" w:hAnsi="Arial" w:cs="Arial"/>
                <w:sz w:val="20"/>
                <w:szCs w:val="20"/>
              </w:rPr>
              <w:t>of Chapanis’ operator-machine system</w:t>
            </w:r>
            <w:r w:rsidRPr="00144AA1">
              <w:rPr>
                <w:rFonts w:ascii="Arial" w:hAnsi="Arial" w:cs="Arial"/>
                <w:sz w:val="20"/>
                <w:szCs w:val="20"/>
                <w:lang w:val="en-US"/>
              </w:rPr>
              <w:t xml:space="preserve"> at</w:t>
            </w:r>
            <w:r w:rsidR="0081648A">
              <w:rPr>
                <w:rFonts w:ascii="Arial" w:hAnsi="Arial" w:cs="Arial"/>
                <w:sz w:val="20"/>
                <w:szCs w:val="20"/>
                <w:lang w:val="en-US"/>
              </w:rPr>
              <w:t>:</w:t>
            </w:r>
            <w:r w:rsidRPr="00144AA1">
              <w:rPr>
                <w:rFonts w:ascii="Arial" w:hAnsi="Arial" w:cs="Arial"/>
                <w:sz w:val="20"/>
                <w:szCs w:val="20"/>
                <w:lang w:val="en-US"/>
              </w:rPr>
              <w:t xml:space="preserve"> </w:t>
            </w:r>
            <w:hyperlink r:id="rId555" w:history="1">
              <w:r w:rsidR="004E432A" w:rsidRPr="00591E7E">
                <w:rPr>
                  <w:rStyle w:val="Hyperlink"/>
                  <w:rFonts w:ascii="Arial" w:hAnsi="Arial" w:cs="Arial"/>
                  <w:color w:val="4B4B4B"/>
                  <w:sz w:val="20"/>
                  <w:szCs w:val="20"/>
                  <w:lang w:val="en-US"/>
                </w:rPr>
                <w:t>www.yorku.ca/mack/cogain-f1.jpg</w:t>
              </w:r>
            </w:hyperlink>
            <w:r w:rsidRPr="00144AA1">
              <w:rPr>
                <w:rFonts w:ascii="Arial" w:hAnsi="Arial" w:cs="Arial"/>
                <w:sz w:val="20"/>
                <w:szCs w:val="20"/>
                <w:lang w:val="en-US"/>
              </w:rPr>
              <w:t xml:space="preserve"> </w:t>
            </w:r>
            <w:r w:rsidRPr="00144AA1">
              <w:rPr>
                <w:rFonts w:ascii="Arial" w:hAnsi="Arial" w:cs="Arial"/>
                <w:sz w:val="20"/>
                <w:szCs w:val="20"/>
              </w:rPr>
              <w:t xml:space="preserve">and </w:t>
            </w:r>
            <w:r w:rsidRPr="00144AA1">
              <w:rPr>
                <w:rFonts w:ascii="Arial" w:hAnsi="Arial" w:cs="Arial"/>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imagine calling someone on the phone. They should then describe, in sequence, how they would have </w:t>
            </w:r>
            <w:r w:rsidR="00F6402B">
              <w:rPr>
                <w:rFonts w:ascii="Arial" w:hAnsi="Arial" w:cs="Arial"/>
                <w:sz w:val="20"/>
                <w:szCs w:val="20"/>
                <w:lang w:val="en-US"/>
              </w:rPr>
              <w:t xml:space="preserve">operated </w:t>
            </w:r>
            <w:r w:rsidRPr="00144AA1">
              <w:rPr>
                <w:rFonts w:ascii="Arial" w:hAnsi="Arial" w:cs="Arial"/>
                <w:sz w:val="20"/>
                <w:szCs w:val="20"/>
              </w:rPr>
              <w:t>their phone</w:t>
            </w:r>
            <w:r w:rsidR="00F6402B">
              <w:rPr>
                <w:rFonts w:ascii="Arial" w:hAnsi="Arial" w:cs="Arial"/>
                <w:sz w:val="20"/>
                <w:szCs w:val="20"/>
                <w:lang w:val="en-US"/>
              </w:rPr>
              <w:t>s</w:t>
            </w:r>
            <w:r w:rsidRPr="00144AA1">
              <w:rPr>
                <w:rFonts w:ascii="Arial" w:hAnsi="Arial" w:cs="Arial"/>
                <w:sz w:val="20"/>
                <w:szCs w:val="20"/>
              </w:rPr>
              <w:t xml:space="preserve"> and the responses made by the phone</w:t>
            </w:r>
            <w:r w:rsidRPr="00144AA1">
              <w:rPr>
                <w:rFonts w:ascii="Arial" w:hAnsi="Arial" w:cs="Arial"/>
                <w:sz w:val="20"/>
                <w:szCs w:val="20"/>
                <w:lang w:val="en-US"/>
              </w:rPr>
              <w:t xml:space="preserve"> based on the diagram.</w:t>
            </w:r>
          </w:p>
          <w:p w14:paraId="549F8E16" w14:textId="6C903D9D" w:rsidR="004A0C96" w:rsidRPr="00144AA1" w:rsidRDefault="004A0C96" w:rsidP="004E432A">
            <w:pPr>
              <w:spacing w:before="120" w:after="120"/>
              <w:rPr>
                <w:rFonts w:ascii="Arial" w:hAnsi="Arial" w:cs="Arial"/>
                <w:sz w:val="20"/>
                <w:szCs w:val="20"/>
              </w:rPr>
            </w:pPr>
            <w:r w:rsidRPr="00144AA1">
              <w:rPr>
                <w:rFonts w:ascii="Arial" w:hAnsi="Arial" w:cs="Arial"/>
                <w:b/>
                <w:sz w:val="20"/>
                <w:szCs w:val="20"/>
              </w:rPr>
              <w:t xml:space="preserve">Extension activity: </w:t>
            </w:r>
            <w:r w:rsidR="004E432A">
              <w:rPr>
                <w:rFonts w:ascii="Arial" w:hAnsi="Arial" w:cs="Arial"/>
                <w:color w:val="000000"/>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apply the diagram to other operated machinery and try and identify where, how and why errors and accidents could occur.</w:t>
            </w:r>
          </w:p>
          <w:p w14:paraId="089E3E46" w14:textId="1D5C33AA" w:rsidR="004A0C96" w:rsidRPr="00144AA1" w:rsidRDefault="004A0C96" w:rsidP="004E432A">
            <w:pPr>
              <w:spacing w:before="120" w:after="120"/>
              <w:rPr>
                <w:rFonts w:ascii="Arial" w:hAnsi="Arial" w:cs="Arial"/>
                <w:sz w:val="20"/>
                <w:szCs w:val="20"/>
                <w:lang w:val="en-US"/>
              </w:rPr>
            </w:pPr>
            <w:r w:rsidRPr="00144AA1">
              <w:rPr>
                <w:rFonts w:ascii="Arial" w:hAnsi="Arial" w:cs="Arial"/>
                <w:b/>
                <w:sz w:val="20"/>
                <w:szCs w:val="20"/>
              </w:rPr>
              <w:t xml:space="preserve">Extension activity: </w:t>
            </w:r>
            <w:r w:rsidR="004E432A">
              <w:rPr>
                <w:rFonts w:ascii="Arial" w:hAnsi="Arial" w:cs="Arial"/>
                <w:color w:val="000000"/>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read through a </w:t>
            </w:r>
            <w:r w:rsidRPr="00144AA1">
              <w:rPr>
                <w:rFonts w:ascii="Arial" w:hAnsi="Arial" w:cs="Arial"/>
                <w:sz w:val="20"/>
                <w:szCs w:val="20"/>
                <w:lang w:val="en-US"/>
              </w:rPr>
              <w:t>summary/handout at</w:t>
            </w:r>
            <w:r w:rsidR="0081648A">
              <w:rPr>
                <w:rFonts w:ascii="Arial" w:hAnsi="Arial" w:cs="Arial"/>
                <w:sz w:val="20"/>
                <w:szCs w:val="20"/>
                <w:lang w:val="en-US"/>
              </w:rPr>
              <w:t>:</w:t>
            </w:r>
            <w:r w:rsidRPr="00144AA1">
              <w:rPr>
                <w:rFonts w:ascii="Arial" w:hAnsi="Arial" w:cs="Arial"/>
                <w:sz w:val="20"/>
                <w:szCs w:val="20"/>
                <w:lang w:val="en-US"/>
              </w:rPr>
              <w:t xml:space="preserve"> </w:t>
            </w:r>
            <w:hyperlink r:id="rId556" w:history="1">
              <w:r w:rsidR="004E432A" w:rsidRPr="004E432A">
                <w:rPr>
                  <w:rStyle w:val="Hyperlink"/>
                  <w:rFonts w:ascii="Arial" w:hAnsi="Arial" w:cs="Arial"/>
                  <w:color w:val="4B4B4B"/>
                  <w:sz w:val="20"/>
                  <w:szCs w:val="20"/>
                  <w:lang w:val="en-US"/>
                </w:rPr>
                <w:t>www.eolss.net/sample-chapters/c18/e6-43-37-06.pdf</w:t>
              </w:r>
            </w:hyperlink>
            <w:r w:rsidRPr="00144AA1">
              <w:rPr>
                <w:rFonts w:ascii="Arial" w:hAnsi="Arial" w:cs="Arial"/>
                <w:sz w:val="20"/>
                <w:szCs w:val="20"/>
                <w:lang w:val="en-US"/>
              </w:rPr>
              <w:t xml:space="preserve"> </w:t>
            </w:r>
            <w:r w:rsidRPr="00144AA1">
              <w:rPr>
                <w:rFonts w:ascii="Arial" w:hAnsi="Arial" w:cs="Arial"/>
                <w:sz w:val="20"/>
                <w:szCs w:val="20"/>
              </w:rPr>
              <w:t>covering the different aspects of operator-machine systems</w:t>
            </w:r>
            <w:r w:rsidRPr="00144AA1">
              <w:rPr>
                <w:rFonts w:ascii="Arial" w:hAnsi="Arial" w:cs="Arial"/>
                <w:sz w:val="20"/>
                <w:szCs w:val="20"/>
                <w:lang w:val="en-US"/>
              </w:rPr>
              <w:t>.</w:t>
            </w:r>
          </w:p>
          <w:p w14:paraId="3D87368A" w14:textId="29F26EEC" w:rsidR="004A0C96" w:rsidRPr="00144AA1" w:rsidRDefault="004A0C96" w:rsidP="004E432A">
            <w:pPr>
              <w:autoSpaceDE w:val="0"/>
              <w:autoSpaceDN w:val="0"/>
              <w:adjustRightInd w:val="0"/>
              <w:spacing w:before="120" w:after="120"/>
              <w:rPr>
                <w:rFonts w:ascii="Arial" w:hAnsi="Arial" w:cs="Arial"/>
                <w:color w:val="000000"/>
                <w:sz w:val="20"/>
                <w:szCs w:val="20"/>
                <w:lang w:val="en-US"/>
              </w:rPr>
            </w:pPr>
            <w:r w:rsidRPr="00144AA1">
              <w:rPr>
                <w:rFonts w:ascii="Arial" w:hAnsi="Arial" w:cs="Arial"/>
                <w:color w:val="000000"/>
                <w:sz w:val="20"/>
                <w:szCs w:val="20"/>
                <w:lang w:val="en-US"/>
              </w:rPr>
              <w:t>Write up four types of human error on the board (Riggio’s commission, omission, timing and sequence) and explain each in turn. Learners share their findings and decide which type of error occurred in each case.</w:t>
            </w:r>
            <w:r w:rsidR="004D75B9">
              <w:rPr>
                <w:rFonts w:ascii="Arial" w:hAnsi="Arial" w:cs="Arial"/>
                <w:color w:val="000000"/>
                <w:sz w:val="20"/>
                <w:szCs w:val="20"/>
                <w:lang w:val="en-US"/>
              </w:rPr>
              <w:t xml:space="preserve"> </w:t>
            </w:r>
            <w:r w:rsidR="004D75B9" w:rsidRPr="004D75B9">
              <w:rPr>
                <w:rFonts w:ascii="Arial" w:hAnsi="Arial" w:cs="Arial"/>
                <w:b/>
                <w:bCs/>
                <w:color w:val="000000"/>
                <w:sz w:val="20"/>
                <w:szCs w:val="20"/>
                <w:lang w:val="en-US"/>
              </w:rPr>
              <w:t>(I</w:t>
            </w:r>
            <w:r w:rsidR="009F6E6F">
              <w:rPr>
                <w:rFonts w:ascii="Arial" w:hAnsi="Arial" w:cs="Arial"/>
                <w:b/>
                <w:bCs/>
                <w:color w:val="000000"/>
                <w:sz w:val="20"/>
                <w:szCs w:val="20"/>
                <w:lang w:val="en-US"/>
              </w:rPr>
              <w:t>/F</w:t>
            </w:r>
            <w:r w:rsidR="004D75B9" w:rsidRPr="004D75B9">
              <w:rPr>
                <w:rFonts w:ascii="Arial" w:hAnsi="Arial" w:cs="Arial"/>
                <w:b/>
                <w:bCs/>
                <w:color w:val="000000"/>
                <w:sz w:val="20"/>
                <w:szCs w:val="20"/>
                <w:lang w:val="en-US"/>
              </w:rPr>
              <w:t>)</w:t>
            </w:r>
          </w:p>
          <w:p w14:paraId="5D3ACA13" w14:textId="3625A8B0" w:rsidR="004A0C96" w:rsidRPr="00144AA1" w:rsidRDefault="004A0C96" w:rsidP="004E432A">
            <w:pPr>
              <w:autoSpaceDE w:val="0"/>
              <w:autoSpaceDN w:val="0"/>
              <w:adjustRightInd w:val="0"/>
              <w:spacing w:before="120" w:after="120"/>
              <w:rPr>
                <w:rFonts w:ascii="Arial" w:hAnsi="Arial" w:cs="Arial"/>
                <w:color w:val="000000"/>
                <w:sz w:val="20"/>
                <w:szCs w:val="20"/>
                <w:lang w:val="en-US"/>
              </w:rPr>
            </w:pPr>
            <w:r w:rsidRPr="00144AA1">
              <w:rPr>
                <w:rFonts w:ascii="Arial" w:hAnsi="Arial" w:cs="Arial"/>
                <w:color w:val="000000"/>
                <w:sz w:val="20"/>
                <w:szCs w:val="20"/>
                <w:lang w:val="en-US"/>
              </w:rPr>
              <w:t>Learners generate/look up one example of each for inclusion in their notes.</w:t>
            </w:r>
            <w:r w:rsidR="004D75B9" w:rsidRPr="00144AA1">
              <w:rPr>
                <w:rFonts w:ascii="Arial" w:hAnsi="Arial" w:cs="Arial"/>
                <w:b/>
                <w:bCs/>
                <w:color w:val="000000"/>
                <w:sz w:val="20"/>
                <w:szCs w:val="20"/>
                <w:lang w:val="en-US"/>
              </w:rPr>
              <w:t xml:space="preserve"> (I)</w:t>
            </w:r>
          </w:p>
          <w:p w14:paraId="17456FA9" w14:textId="51DD8EBD" w:rsidR="004A0C96" w:rsidRPr="00144AA1" w:rsidRDefault="009F6E6F" w:rsidP="004E432A">
            <w:pPr>
              <w:spacing w:before="120" w:after="120"/>
              <w:rPr>
                <w:rFonts w:ascii="Arial" w:hAnsi="Arial" w:cs="Arial"/>
                <w:color w:val="4A4A4A"/>
                <w:sz w:val="20"/>
                <w:szCs w:val="20"/>
                <w:u w:val="single"/>
                <w:lang w:val="en-US"/>
              </w:rPr>
            </w:pPr>
            <w:r w:rsidRPr="00144AA1">
              <w:rPr>
                <w:rFonts w:ascii="Arial" w:hAnsi="Arial" w:cs="Arial"/>
                <w:b/>
                <w:sz w:val="20"/>
                <w:szCs w:val="20"/>
              </w:rPr>
              <w:t>Extension activity</w:t>
            </w:r>
            <w:r w:rsidR="00F6402B">
              <w:rPr>
                <w:rFonts w:ascii="Arial" w:hAnsi="Arial" w:cs="Arial"/>
                <w:b/>
                <w:sz w:val="20"/>
                <w:szCs w:val="20"/>
                <w:lang w:val="en-US"/>
              </w:rPr>
              <w:t xml:space="preserve"> (optional)</w:t>
            </w:r>
            <w:r w:rsidRPr="00144AA1">
              <w:rPr>
                <w:rFonts w:ascii="Arial" w:hAnsi="Arial" w:cs="Arial"/>
                <w:b/>
                <w:sz w:val="20"/>
                <w:szCs w:val="20"/>
              </w:rPr>
              <w:t xml:space="preserve">: </w:t>
            </w:r>
            <w:r w:rsidR="004E432A">
              <w:rPr>
                <w:rFonts w:ascii="Arial" w:hAnsi="Arial" w:cs="Arial"/>
                <w:sz w:val="20"/>
                <w:szCs w:val="20"/>
              </w:rPr>
              <w:t>s</w:t>
            </w:r>
            <w:r w:rsidR="004A0C96" w:rsidRPr="00144AA1">
              <w:rPr>
                <w:rFonts w:ascii="Arial" w:hAnsi="Arial" w:cs="Arial"/>
                <w:sz w:val="20"/>
                <w:szCs w:val="20"/>
              </w:rPr>
              <w:t xml:space="preserve">hare </w:t>
            </w:r>
            <w:r>
              <w:rPr>
                <w:rFonts w:ascii="Arial" w:hAnsi="Arial" w:cs="Arial"/>
                <w:sz w:val="20"/>
                <w:szCs w:val="20"/>
                <w:lang w:val="en-US"/>
              </w:rPr>
              <w:t xml:space="preserve">a </w:t>
            </w:r>
            <w:r w:rsidR="004A0C96" w:rsidRPr="00144AA1">
              <w:rPr>
                <w:rFonts w:ascii="Arial" w:hAnsi="Arial" w:cs="Arial"/>
                <w:sz w:val="20"/>
                <w:szCs w:val="20"/>
                <w:lang w:val="en-US"/>
              </w:rPr>
              <w:t>paper</w:t>
            </w:r>
            <w:r>
              <w:rPr>
                <w:rFonts w:ascii="Arial" w:hAnsi="Arial" w:cs="Arial"/>
                <w:sz w:val="20"/>
                <w:szCs w:val="20"/>
                <w:lang w:val="en-US"/>
              </w:rPr>
              <w:t xml:space="preserve"> on </w:t>
            </w:r>
            <w:r w:rsidR="004A0C96" w:rsidRPr="00144AA1">
              <w:rPr>
                <w:rFonts w:ascii="Arial" w:hAnsi="Arial" w:cs="Arial"/>
                <w:sz w:val="20"/>
                <w:szCs w:val="20"/>
                <w:lang w:val="en-US"/>
              </w:rPr>
              <w:t>Human Error</w:t>
            </w:r>
            <w:r>
              <w:rPr>
                <w:rFonts w:ascii="Arial" w:hAnsi="Arial" w:cs="Arial"/>
                <w:sz w:val="20"/>
                <w:szCs w:val="20"/>
                <w:lang w:val="en-US"/>
              </w:rPr>
              <w:t>:</w:t>
            </w:r>
            <w:r w:rsidR="004A0C96" w:rsidRPr="00144AA1">
              <w:rPr>
                <w:rFonts w:ascii="Arial" w:hAnsi="Arial" w:cs="Arial"/>
                <w:sz w:val="20"/>
                <w:szCs w:val="20"/>
                <w:lang w:val="en-US"/>
              </w:rPr>
              <w:t xml:space="preserve"> Models and Management at</w:t>
            </w:r>
            <w:r w:rsidR="0081648A">
              <w:rPr>
                <w:rFonts w:ascii="Arial" w:hAnsi="Arial" w:cs="Arial"/>
                <w:sz w:val="20"/>
                <w:szCs w:val="20"/>
                <w:lang w:val="en-US"/>
              </w:rPr>
              <w:t>:</w:t>
            </w:r>
            <w:r w:rsidR="004A0C96" w:rsidRPr="00144AA1">
              <w:rPr>
                <w:rFonts w:ascii="Arial" w:hAnsi="Arial" w:cs="Arial"/>
                <w:sz w:val="20"/>
                <w:szCs w:val="20"/>
                <w:lang w:val="en-US"/>
              </w:rPr>
              <w:t xml:space="preserve"> </w:t>
            </w:r>
            <w:hyperlink r:id="rId557" w:history="1">
              <w:r w:rsidR="00B221AA" w:rsidRPr="004E432A">
                <w:rPr>
                  <w:rFonts w:ascii="Arial" w:hAnsi="Arial" w:cs="Arial"/>
                  <w:color w:val="4B4B4B"/>
                  <w:sz w:val="20"/>
                  <w:szCs w:val="20"/>
                  <w:u w:val="single"/>
                  <w:lang w:val="en-US"/>
                </w:rPr>
                <w:t>www.</w:t>
              </w:r>
              <w:r w:rsidR="004A0C96" w:rsidRPr="004E432A">
                <w:rPr>
                  <w:rFonts w:ascii="Arial" w:hAnsi="Arial" w:cs="Arial"/>
                  <w:color w:val="4B4B4B"/>
                  <w:sz w:val="20"/>
                  <w:szCs w:val="20"/>
                  <w:u w:val="single"/>
                  <w:lang w:val="en-US"/>
                </w:rPr>
                <w:t>bmj.com/content/320/7237/768</w:t>
              </w:r>
            </w:hyperlink>
            <w:r w:rsidR="004A0C96" w:rsidRPr="00144AA1">
              <w:rPr>
                <w:rFonts w:ascii="Arial" w:hAnsi="Arial" w:cs="Arial"/>
                <w:sz w:val="20"/>
                <w:szCs w:val="20"/>
                <w:lang w:val="en-US"/>
              </w:rPr>
              <w:t xml:space="preserve"> </w:t>
            </w:r>
            <w:r w:rsidR="004A0C96" w:rsidRPr="00144AA1">
              <w:rPr>
                <w:rFonts w:ascii="Arial" w:hAnsi="Arial" w:cs="Arial"/>
                <w:sz w:val="20"/>
                <w:szCs w:val="20"/>
              </w:rPr>
              <w:t>on distinguishing between human and organisational errors</w:t>
            </w:r>
            <w:r>
              <w:rPr>
                <w:rFonts w:ascii="Arial" w:hAnsi="Arial" w:cs="Arial"/>
                <w:sz w:val="20"/>
                <w:szCs w:val="20"/>
                <w:lang w:val="en-US"/>
              </w:rPr>
              <w:t xml:space="preserve"> and </w:t>
            </w:r>
            <w:r w:rsidR="004A0C96" w:rsidRPr="00144AA1">
              <w:rPr>
                <w:rFonts w:ascii="Arial" w:hAnsi="Arial" w:cs="Arial"/>
                <w:sz w:val="20"/>
                <w:szCs w:val="20"/>
              </w:rPr>
              <w:t>the Swiss Cheese Model</w:t>
            </w:r>
            <w:r>
              <w:rPr>
                <w:rFonts w:ascii="Arial" w:hAnsi="Arial" w:cs="Arial"/>
                <w:sz w:val="20"/>
                <w:szCs w:val="20"/>
                <w:lang w:val="en-US"/>
              </w:rPr>
              <w:t xml:space="preserve"> of accidents in an </w:t>
            </w:r>
            <w:proofErr w:type="spellStart"/>
            <w:r>
              <w:rPr>
                <w:rFonts w:ascii="Arial" w:hAnsi="Arial" w:cs="Arial"/>
                <w:sz w:val="20"/>
                <w:szCs w:val="20"/>
                <w:lang w:val="en-US"/>
              </w:rPr>
              <w:t>organisational</w:t>
            </w:r>
            <w:proofErr w:type="spellEnd"/>
            <w:r>
              <w:rPr>
                <w:rFonts w:ascii="Arial" w:hAnsi="Arial" w:cs="Arial"/>
                <w:sz w:val="20"/>
                <w:szCs w:val="20"/>
                <w:lang w:val="en-US"/>
              </w:rPr>
              <w:t xml:space="preserve"> setting.</w:t>
            </w:r>
          </w:p>
          <w:p w14:paraId="778A43F9" w14:textId="7536C983" w:rsidR="004A0C96" w:rsidRPr="00144AA1" w:rsidRDefault="004A0C96" w:rsidP="004E432A">
            <w:pPr>
              <w:spacing w:before="120" w:after="120"/>
              <w:rPr>
                <w:rFonts w:ascii="Arial" w:hAnsi="Arial" w:cs="Arial"/>
                <w:color w:val="000000" w:themeColor="text1"/>
                <w:sz w:val="20"/>
                <w:szCs w:val="20"/>
                <w:lang w:val="en-US"/>
              </w:rPr>
            </w:pPr>
            <w:r w:rsidRPr="00144AA1">
              <w:rPr>
                <w:rFonts w:ascii="Arial" w:hAnsi="Arial" w:cs="Arial"/>
                <w:sz w:val="20"/>
                <w:szCs w:val="20"/>
              </w:rPr>
              <w:lastRenderedPageBreak/>
              <w:t xml:space="preserve">Share the study by </w:t>
            </w:r>
            <w:r w:rsidRPr="00144AA1">
              <w:rPr>
                <w:rFonts w:ascii="Arial" w:hAnsi="Arial" w:cs="Arial"/>
                <w:sz w:val="20"/>
                <w:szCs w:val="20"/>
                <w:lang w:val="en-US"/>
              </w:rPr>
              <w:t>Fox et al (1987) at</w:t>
            </w:r>
            <w:r w:rsidR="0081648A">
              <w:rPr>
                <w:rFonts w:ascii="Arial" w:hAnsi="Arial" w:cs="Arial"/>
                <w:sz w:val="20"/>
                <w:szCs w:val="20"/>
                <w:lang w:val="en-US"/>
              </w:rPr>
              <w:t>:</w:t>
            </w:r>
            <w:r w:rsidRPr="00144AA1">
              <w:rPr>
                <w:rFonts w:ascii="Arial" w:hAnsi="Arial" w:cs="Arial"/>
                <w:sz w:val="20"/>
                <w:szCs w:val="20"/>
                <w:lang w:val="en-US"/>
              </w:rPr>
              <w:t xml:space="preserve"> </w:t>
            </w:r>
            <w:hyperlink r:id="rId558" w:history="1">
              <w:r w:rsidR="00B221AA" w:rsidRPr="004E432A">
                <w:rPr>
                  <w:rFonts w:ascii="Arial" w:hAnsi="Arial" w:cs="Arial"/>
                  <w:color w:val="4B4B4B"/>
                  <w:sz w:val="20"/>
                  <w:szCs w:val="20"/>
                  <w:u w:val="single"/>
                  <w:lang w:val="en-US"/>
                </w:rPr>
                <w:t>www.</w:t>
              </w:r>
              <w:r w:rsidRPr="004E432A">
                <w:rPr>
                  <w:rFonts w:ascii="Arial" w:hAnsi="Arial" w:cs="Arial"/>
                  <w:color w:val="4B4B4B"/>
                  <w:sz w:val="20"/>
                  <w:szCs w:val="20"/>
                  <w:u w:val="single"/>
                  <w:lang w:val="en-US"/>
                </w:rPr>
                <w:t>ncbi.nlm.nih.gov/pmc/articles/PMC1286011//</w:t>
              </w:r>
            </w:hyperlink>
            <w:r w:rsidRPr="004E432A">
              <w:rPr>
                <w:rFonts w:ascii="Arial" w:hAnsi="Arial" w:cs="Arial"/>
                <w:color w:val="4B4B4B"/>
                <w:sz w:val="20"/>
                <w:szCs w:val="20"/>
                <w:lang w:val="en-US"/>
              </w:rPr>
              <w:t xml:space="preserve"> </w:t>
            </w:r>
            <w:r w:rsidRPr="00144AA1">
              <w:rPr>
                <w:rFonts w:ascii="Arial" w:hAnsi="Arial" w:cs="Arial"/>
                <w:sz w:val="20"/>
                <w:szCs w:val="20"/>
                <w:lang w:val="en-US"/>
              </w:rPr>
              <w:t>o</w:t>
            </w:r>
            <w:r w:rsidRPr="00144AA1">
              <w:rPr>
                <w:rFonts w:ascii="Arial" w:hAnsi="Arial" w:cs="Arial"/>
                <w:sz w:val="20"/>
                <w:szCs w:val="20"/>
              </w:rPr>
              <w:t xml:space="preserve">n the implementation of a token economy system and </w:t>
            </w:r>
            <w:r w:rsidRPr="00144AA1">
              <w:rPr>
                <w:rFonts w:ascii="Arial" w:hAnsi="Arial" w:cs="Arial"/>
                <w:color w:val="000000" w:themeColor="text1"/>
                <w:sz w:val="20"/>
                <w:szCs w:val="20"/>
                <w:lang w:val="en-US"/>
              </w:rPr>
              <w:t>ask learners to capture the key elements including the aim, sample, method results and conclusion and evaluate.</w:t>
            </w:r>
          </w:p>
          <w:p w14:paraId="5E086A86" w14:textId="19B031BB" w:rsidR="004A0C96" w:rsidRPr="00144AA1" w:rsidRDefault="009F6E6F" w:rsidP="004E432A">
            <w:pPr>
              <w:autoSpaceDE w:val="0"/>
              <w:autoSpaceDN w:val="0"/>
              <w:adjustRightInd w:val="0"/>
              <w:spacing w:before="120" w:after="120"/>
              <w:rPr>
                <w:rFonts w:ascii="Arial" w:hAnsi="Arial" w:cs="Arial"/>
                <w:color w:val="000000"/>
                <w:sz w:val="20"/>
                <w:szCs w:val="20"/>
                <w:lang w:val="en-US"/>
              </w:rPr>
            </w:pPr>
            <w:r w:rsidRPr="00144AA1">
              <w:rPr>
                <w:rFonts w:ascii="Arial" w:hAnsi="Arial" w:cs="Arial"/>
                <w:b/>
                <w:sz w:val="20"/>
                <w:szCs w:val="20"/>
              </w:rPr>
              <w:t xml:space="preserve">Extension activity: </w:t>
            </w:r>
            <w:r w:rsidR="004E432A">
              <w:rPr>
                <w:rFonts w:ascii="Arial" w:hAnsi="Arial" w:cs="Arial"/>
                <w:color w:val="000000"/>
                <w:sz w:val="20"/>
                <w:szCs w:val="20"/>
                <w:lang w:val="en-US"/>
              </w:rPr>
              <w:t>a</w:t>
            </w:r>
            <w:r w:rsidR="004A0C96" w:rsidRPr="00144AA1">
              <w:rPr>
                <w:rFonts w:ascii="Arial" w:hAnsi="Arial" w:cs="Arial"/>
                <w:color w:val="000000"/>
                <w:sz w:val="20"/>
                <w:szCs w:val="20"/>
                <w:lang w:val="en-US"/>
              </w:rPr>
              <w:t>llocate a famous technological disaster to each learner to research why the disaster occurred</w:t>
            </w:r>
            <w:r w:rsidR="00A1312B" w:rsidRPr="00144AA1">
              <w:rPr>
                <w:rFonts w:ascii="Arial" w:hAnsi="Arial" w:cs="Arial"/>
                <w:color w:val="000000"/>
                <w:sz w:val="20"/>
                <w:szCs w:val="20"/>
                <w:lang w:val="en-US"/>
              </w:rPr>
              <w:t xml:space="preserve"> and ask them</w:t>
            </w:r>
            <w:r w:rsidR="004A0C96" w:rsidRPr="00144AA1">
              <w:rPr>
                <w:rFonts w:ascii="Arial" w:hAnsi="Arial" w:cs="Arial"/>
                <w:color w:val="000000"/>
                <w:sz w:val="20"/>
                <w:szCs w:val="20"/>
                <w:lang w:val="en-US"/>
              </w:rPr>
              <w:t xml:space="preserve"> to share with the class during the next lesson.</w:t>
            </w:r>
            <w:r w:rsidR="00003F42" w:rsidRPr="00144AA1">
              <w:rPr>
                <w:rFonts w:ascii="Arial" w:hAnsi="Arial" w:cs="Arial"/>
                <w:b/>
                <w:bCs/>
                <w:color w:val="000000"/>
                <w:sz w:val="20"/>
                <w:szCs w:val="20"/>
                <w:lang w:val="en-US"/>
              </w:rPr>
              <w:t xml:space="preserve"> (I)</w:t>
            </w:r>
          </w:p>
          <w:p w14:paraId="7AC40A6D" w14:textId="3BB9D515" w:rsidR="004A0C96" w:rsidRPr="00144AA1" w:rsidRDefault="004A0C96" w:rsidP="004E432A">
            <w:pPr>
              <w:autoSpaceDE w:val="0"/>
              <w:autoSpaceDN w:val="0"/>
              <w:adjustRightInd w:val="0"/>
              <w:spacing w:before="120" w:after="120"/>
              <w:rPr>
                <w:rFonts w:ascii="Arial" w:hAnsi="Arial" w:cs="Arial"/>
                <w:color w:val="000000"/>
                <w:sz w:val="20"/>
                <w:szCs w:val="20"/>
                <w:lang w:val="en-US"/>
              </w:rPr>
            </w:pPr>
            <w:r w:rsidRPr="00144AA1">
              <w:rPr>
                <w:rFonts w:ascii="Arial" w:hAnsi="Arial" w:cs="Arial"/>
                <w:color w:val="000000"/>
                <w:sz w:val="20"/>
                <w:szCs w:val="20"/>
                <w:lang w:val="en-US"/>
              </w:rPr>
              <w:t>Share the key study</w:t>
            </w:r>
            <w:r w:rsidRPr="00144AA1">
              <w:rPr>
                <w:rFonts w:ascii="Arial" w:hAnsi="Arial" w:cs="Arial"/>
                <w:b/>
                <w:bCs/>
                <w:color w:val="000000"/>
                <w:sz w:val="20"/>
                <w:szCs w:val="20"/>
                <w:lang w:val="en-US"/>
              </w:rPr>
              <w:t xml:space="preserve"> </w:t>
            </w:r>
            <w:r w:rsidRPr="00144AA1">
              <w:rPr>
                <w:rFonts w:ascii="Arial" w:hAnsi="Arial" w:cs="Arial"/>
                <w:color w:val="000000"/>
                <w:sz w:val="20"/>
                <w:szCs w:val="20"/>
                <w:lang w:val="en-US"/>
              </w:rPr>
              <w:t>on the monitoring of accidents and risk events by Swat (1997) at</w:t>
            </w:r>
            <w:r w:rsidR="0081648A">
              <w:rPr>
                <w:rFonts w:ascii="Arial" w:hAnsi="Arial" w:cs="Arial"/>
                <w:color w:val="000000"/>
                <w:sz w:val="20"/>
                <w:szCs w:val="20"/>
                <w:lang w:val="en-US"/>
              </w:rPr>
              <w:t>:</w:t>
            </w:r>
            <w:r w:rsidRPr="00144AA1">
              <w:rPr>
                <w:rFonts w:ascii="Arial" w:hAnsi="Arial" w:cs="Arial"/>
                <w:color w:val="000000"/>
                <w:sz w:val="20"/>
                <w:szCs w:val="20"/>
                <w:lang w:val="en-US"/>
              </w:rPr>
              <w:t xml:space="preserve"> </w:t>
            </w:r>
            <w:hyperlink r:id="rId559" w:history="1">
              <w:r w:rsidRPr="004E432A">
                <w:rPr>
                  <w:rFonts w:ascii="Arial" w:hAnsi="Arial" w:cs="Arial"/>
                  <w:color w:val="4B4B4B"/>
                  <w:sz w:val="20"/>
                  <w:szCs w:val="20"/>
                  <w:u w:val="single"/>
                  <w:lang w:val="en-US"/>
                </w:rPr>
                <w:t>https://onlinelibrary.wiley.com/doi/abs/10.1539/joh.39.100</w:t>
              </w:r>
            </w:hyperlink>
            <w:r w:rsidR="00A1312B" w:rsidRPr="00144AA1">
              <w:rPr>
                <w:rFonts w:ascii="Arial" w:hAnsi="Arial" w:cs="Arial"/>
                <w:color w:val="000000"/>
                <w:sz w:val="20"/>
                <w:szCs w:val="20"/>
                <w:lang w:val="en-US"/>
              </w:rPr>
              <w:t>.</w:t>
            </w:r>
          </w:p>
          <w:p w14:paraId="4DD0DF99" w14:textId="21E36729" w:rsidR="004A0C96" w:rsidRPr="00144AA1" w:rsidRDefault="00003F42" w:rsidP="004E432A">
            <w:pPr>
              <w:autoSpaceDE w:val="0"/>
              <w:autoSpaceDN w:val="0"/>
              <w:adjustRightInd w:val="0"/>
              <w:spacing w:before="120" w:after="120"/>
              <w:rPr>
                <w:rFonts w:ascii="Arial" w:hAnsi="Arial" w:cs="Arial"/>
                <w:color w:val="000000"/>
                <w:sz w:val="20"/>
                <w:szCs w:val="20"/>
                <w:lang w:val="en-US"/>
              </w:rPr>
            </w:pPr>
            <w:r>
              <w:rPr>
                <w:rFonts w:ascii="Arial" w:hAnsi="Arial" w:cs="Arial"/>
                <w:color w:val="000000" w:themeColor="text1"/>
                <w:sz w:val="20"/>
                <w:szCs w:val="20"/>
                <w:lang w:val="en-US"/>
              </w:rPr>
              <w:t>L</w:t>
            </w:r>
            <w:r w:rsidR="004A0C96" w:rsidRPr="00144AA1">
              <w:rPr>
                <w:rFonts w:ascii="Arial" w:hAnsi="Arial" w:cs="Arial"/>
                <w:color w:val="000000" w:themeColor="text1"/>
                <w:sz w:val="20"/>
                <w:szCs w:val="20"/>
                <w:lang w:val="en-US"/>
              </w:rPr>
              <w:t>earners capture the key elements including the aim, sample, method results and conclusion and evaluate using the r</w:t>
            </w:r>
            <w:r w:rsidR="004A0C96" w:rsidRPr="00144AA1">
              <w:rPr>
                <w:rFonts w:ascii="Arial" w:hAnsi="Arial" w:cs="Arial"/>
                <w:color w:val="000000"/>
                <w:sz w:val="20"/>
                <w:szCs w:val="20"/>
                <w:lang w:val="en-US"/>
              </w:rPr>
              <w:t xml:space="preserve">elevant issues and debates and methodology for this topic which include individual and situational explanations: idiographic versus nomothetic explanations: the use of longitudinal studies, objective and subjective data and generalisations from findings. </w:t>
            </w:r>
            <w:r w:rsidRPr="00144AA1">
              <w:rPr>
                <w:rFonts w:ascii="Arial" w:hAnsi="Arial" w:cs="Arial"/>
                <w:b/>
                <w:color w:val="000000"/>
                <w:sz w:val="20"/>
                <w:szCs w:val="20"/>
                <w:lang w:val="en-US"/>
              </w:rPr>
              <w:t>(I)</w:t>
            </w:r>
          </w:p>
          <w:p w14:paraId="75F4DB25" w14:textId="66277894" w:rsidR="004A0C96" w:rsidRPr="00144AA1" w:rsidRDefault="004A0C96" w:rsidP="004E432A">
            <w:pPr>
              <w:spacing w:before="120"/>
              <w:rPr>
                <w:rFonts w:ascii="Arial" w:hAnsi="Arial" w:cs="Arial"/>
                <w:sz w:val="20"/>
                <w:szCs w:val="20"/>
              </w:rPr>
            </w:pPr>
            <w:r w:rsidRPr="00144AA1">
              <w:rPr>
                <w:rFonts w:ascii="Arial" w:hAnsi="Arial" w:cs="Arial"/>
                <w:sz w:val="20"/>
                <w:szCs w:val="20"/>
              </w:rPr>
              <w:t>Sample questions that can be used as individual or group exercises or assessment activities.</w:t>
            </w:r>
            <w:r w:rsidR="00003F42" w:rsidRPr="00144AA1">
              <w:rPr>
                <w:rFonts w:ascii="Arial" w:hAnsi="Arial" w:cs="Arial"/>
                <w:b/>
                <w:sz w:val="20"/>
                <w:szCs w:val="20"/>
              </w:rPr>
              <w:t xml:space="preserve"> (F)</w:t>
            </w:r>
          </w:p>
        </w:tc>
      </w:tr>
      <w:tr w:rsidR="004A0C96" w:rsidRPr="004A0C96" w14:paraId="03197D47"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4B2AC344" w14:textId="10B52EB7" w:rsidR="004A0C96" w:rsidRPr="00003F42" w:rsidRDefault="004A0C96" w:rsidP="00B87D8D">
            <w:pPr>
              <w:spacing w:after="120"/>
              <w:rPr>
                <w:rFonts w:ascii="Arial" w:hAnsi="Arial" w:cs="Arial"/>
                <w:sz w:val="20"/>
                <w:szCs w:val="20"/>
              </w:rPr>
            </w:pPr>
            <w:r w:rsidRPr="00003F42">
              <w:rPr>
                <w:rFonts w:ascii="Arial" w:hAnsi="Arial" w:cs="Arial"/>
                <w:sz w:val="20"/>
                <w:szCs w:val="20"/>
              </w:rPr>
              <w:lastRenderedPageBreak/>
              <w:t>4.5 Satisfaction at work</w:t>
            </w:r>
          </w:p>
          <w:p w14:paraId="4291E656" w14:textId="4D8F6226" w:rsidR="004A0C96" w:rsidRPr="004A0C96" w:rsidRDefault="004A0C96" w:rsidP="00B87D8D">
            <w:pPr>
              <w:spacing w:before="120" w:after="120"/>
              <w:rPr>
                <w:rFonts w:ascii="Arial" w:hAnsi="Arial" w:cs="Arial"/>
                <w:sz w:val="20"/>
                <w:szCs w:val="20"/>
              </w:rPr>
            </w:pPr>
            <w:r w:rsidRPr="004A0C96">
              <w:rPr>
                <w:rFonts w:ascii="Arial" w:hAnsi="Arial" w:cs="Arial"/>
                <w:sz w:val="20"/>
                <w:szCs w:val="20"/>
                <w:lang w:val="en-US"/>
              </w:rPr>
              <w:t xml:space="preserve">4.5.1. Theories of job </w:t>
            </w:r>
            <w:r w:rsidR="008878A4">
              <w:rPr>
                <w:rFonts w:ascii="Arial" w:hAnsi="Arial" w:cs="Arial"/>
                <w:sz w:val="20"/>
                <w:szCs w:val="20"/>
                <w:lang w:val="en-US"/>
              </w:rPr>
              <w:t>s</w:t>
            </w:r>
            <w:r w:rsidRPr="004A0C96">
              <w:rPr>
                <w:rFonts w:ascii="Arial" w:hAnsi="Arial" w:cs="Arial"/>
                <w:sz w:val="20"/>
                <w:szCs w:val="20"/>
                <w:lang w:val="en-US"/>
              </w:rPr>
              <w:t>atisfaction</w:t>
            </w:r>
          </w:p>
          <w:p w14:paraId="248AF403" w14:textId="77777777" w:rsidR="00003F42" w:rsidRPr="004A0C96" w:rsidRDefault="00003F42"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5D31BB03" w14:textId="394F7445" w:rsidR="004A0C96" w:rsidRPr="004A0C96" w:rsidRDefault="00003F42" w:rsidP="00B87D8D">
            <w:pPr>
              <w:spacing w:before="120" w:after="120"/>
              <w:rPr>
                <w:rFonts w:ascii="Arial" w:hAnsi="Arial" w:cs="Arial"/>
                <w:sz w:val="20"/>
                <w:szCs w:val="20"/>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57E0485E" w14:textId="11CDCCF8" w:rsidR="004A0C96" w:rsidRPr="004A0C96" w:rsidRDefault="004A0C96" w:rsidP="004A0C96">
            <w:pPr>
              <w:rPr>
                <w:rFonts w:ascii="Arial" w:hAnsi="Arial" w:cs="Arial"/>
                <w:sz w:val="20"/>
                <w:szCs w:val="20"/>
              </w:rPr>
            </w:pPr>
            <w:r w:rsidRPr="004A0C96">
              <w:rPr>
                <w:rFonts w:ascii="Arial" w:hAnsi="Arial" w:cs="Arial"/>
                <w:sz w:val="20"/>
                <w:szCs w:val="20"/>
              </w:rPr>
              <w:t>Learners can describe, explain, evaluate and apply various theories concerned with satisfaction at work, including:</w:t>
            </w:r>
          </w:p>
          <w:p w14:paraId="524515AA" w14:textId="77777777" w:rsidR="004A0C96" w:rsidRPr="004A0C96" w:rsidRDefault="004A0C96" w:rsidP="00CC180A">
            <w:pPr>
              <w:numPr>
                <w:ilvl w:val="0"/>
                <w:numId w:val="67"/>
              </w:numPr>
              <w:ind w:left="284" w:hanging="284"/>
              <w:rPr>
                <w:rFonts w:ascii="Arial" w:hAnsi="Arial" w:cs="Arial"/>
                <w:sz w:val="20"/>
                <w:szCs w:val="20"/>
              </w:rPr>
            </w:pPr>
            <w:r w:rsidRPr="004A0C96">
              <w:rPr>
                <w:rFonts w:ascii="Arial" w:hAnsi="Arial" w:cs="Arial"/>
                <w:sz w:val="20"/>
                <w:szCs w:val="20"/>
              </w:rPr>
              <w:t>Herzberg’s 2-factor theory</w:t>
            </w:r>
          </w:p>
          <w:p w14:paraId="3F5CFA97" w14:textId="77777777" w:rsidR="004A0C96" w:rsidRPr="004A0C96" w:rsidRDefault="004A0C96" w:rsidP="00CC180A">
            <w:pPr>
              <w:numPr>
                <w:ilvl w:val="0"/>
                <w:numId w:val="67"/>
              </w:numPr>
              <w:ind w:left="284" w:hanging="284"/>
              <w:rPr>
                <w:rFonts w:ascii="Arial" w:hAnsi="Arial" w:cs="Arial"/>
                <w:sz w:val="20"/>
                <w:szCs w:val="20"/>
              </w:rPr>
            </w:pPr>
            <w:r w:rsidRPr="004A0C96">
              <w:rPr>
                <w:rFonts w:ascii="Arial" w:hAnsi="Arial" w:cs="Arial"/>
                <w:sz w:val="20"/>
                <w:szCs w:val="20"/>
              </w:rPr>
              <w:t>Hackman and Oldham’s Job Characteristic theory</w:t>
            </w:r>
          </w:p>
          <w:p w14:paraId="6D0658E8" w14:textId="77777777" w:rsidR="004A0C96" w:rsidRPr="004A0C96" w:rsidRDefault="004A0C96" w:rsidP="00CC180A">
            <w:pPr>
              <w:numPr>
                <w:ilvl w:val="0"/>
                <w:numId w:val="67"/>
              </w:numPr>
              <w:ind w:left="284" w:hanging="284"/>
              <w:rPr>
                <w:rFonts w:ascii="Arial" w:hAnsi="Arial" w:cs="Arial"/>
                <w:sz w:val="20"/>
                <w:szCs w:val="20"/>
              </w:rPr>
            </w:pPr>
            <w:r w:rsidRPr="004A0C96">
              <w:rPr>
                <w:rFonts w:ascii="Arial" w:hAnsi="Arial" w:cs="Arial"/>
                <w:sz w:val="20"/>
                <w:szCs w:val="20"/>
              </w:rPr>
              <w:t>Job design</w:t>
            </w:r>
          </w:p>
        </w:tc>
        <w:tc>
          <w:tcPr>
            <w:tcW w:w="9633" w:type="dxa"/>
            <w:tcBorders>
              <w:top w:val="single" w:sz="4" w:space="0" w:color="E21951"/>
              <w:left w:val="single" w:sz="4" w:space="0" w:color="E21951"/>
              <w:bottom w:val="single" w:sz="4" w:space="0" w:color="E21951"/>
              <w:right w:val="single" w:sz="4" w:space="0" w:color="E21951"/>
            </w:tcBorders>
          </w:tcPr>
          <w:p w14:paraId="278DA542" w14:textId="5E8F2B87" w:rsidR="004A0C96" w:rsidRPr="00144AA1" w:rsidRDefault="00003F42" w:rsidP="00334E21">
            <w:pPr>
              <w:spacing w:after="120"/>
              <w:rPr>
                <w:rFonts w:ascii="Arial" w:hAnsi="Arial" w:cs="Arial"/>
                <w:sz w:val="20"/>
                <w:szCs w:val="20"/>
                <w:lang w:val="en-US"/>
              </w:rPr>
            </w:pPr>
            <w:r>
              <w:rPr>
                <w:rFonts w:ascii="Arial" w:hAnsi="Arial" w:cs="Arial"/>
                <w:sz w:val="20"/>
                <w:szCs w:val="20"/>
                <w:lang w:val="en-US"/>
              </w:rPr>
              <w:t>L</w:t>
            </w:r>
            <w:r w:rsidR="004A0C96" w:rsidRPr="00144AA1">
              <w:rPr>
                <w:rFonts w:ascii="Arial" w:hAnsi="Arial" w:cs="Arial"/>
                <w:sz w:val="20"/>
                <w:szCs w:val="20"/>
                <w:lang w:val="en-US"/>
              </w:rPr>
              <w:t>earners t</w:t>
            </w:r>
            <w:r>
              <w:rPr>
                <w:rFonts w:ascii="Arial" w:hAnsi="Arial" w:cs="Arial"/>
                <w:sz w:val="20"/>
                <w:szCs w:val="20"/>
                <w:lang w:val="en-US"/>
              </w:rPr>
              <w:t>ry</w:t>
            </w:r>
            <w:r w:rsidR="004A0C96" w:rsidRPr="00144AA1">
              <w:rPr>
                <w:rFonts w:ascii="Arial" w:hAnsi="Arial" w:cs="Arial"/>
                <w:sz w:val="20"/>
                <w:szCs w:val="20"/>
                <w:lang w:val="en-US"/>
              </w:rPr>
              <w:t xml:space="preserve"> recall any findings from any research they have conducted or covered in previous classes </w:t>
            </w:r>
            <w:r w:rsidR="009F6E6F">
              <w:rPr>
                <w:rFonts w:ascii="Arial" w:hAnsi="Arial" w:cs="Arial"/>
                <w:sz w:val="20"/>
                <w:szCs w:val="20"/>
                <w:lang w:val="en-US"/>
              </w:rPr>
              <w:t>affecting</w:t>
            </w:r>
            <w:r w:rsidR="004A0C96" w:rsidRPr="00144AA1">
              <w:rPr>
                <w:rFonts w:ascii="Arial" w:hAnsi="Arial" w:cs="Arial"/>
                <w:sz w:val="20"/>
                <w:szCs w:val="20"/>
                <w:lang w:val="en-US"/>
              </w:rPr>
              <w:t xml:space="preserve"> satisfaction. </w:t>
            </w:r>
            <w:r w:rsidRPr="00144AA1">
              <w:rPr>
                <w:rFonts w:ascii="Arial" w:hAnsi="Arial" w:cs="Arial"/>
                <w:b/>
                <w:sz w:val="20"/>
                <w:szCs w:val="20"/>
              </w:rPr>
              <w:t>(F)</w:t>
            </w:r>
          </w:p>
          <w:p w14:paraId="0B87BC00" w14:textId="37992D0D" w:rsidR="004A0C96" w:rsidRPr="00144AA1" w:rsidRDefault="004A0C96" w:rsidP="00334E21">
            <w:pPr>
              <w:spacing w:before="120" w:after="120"/>
              <w:rPr>
                <w:rFonts w:ascii="Arial" w:hAnsi="Arial" w:cs="Arial"/>
                <w:sz w:val="20"/>
                <w:szCs w:val="20"/>
              </w:rPr>
            </w:pPr>
            <w:r w:rsidRPr="00144AA1">
              <w:rPr>
                <w:rFonts w:ascii="Arial" w:hAnsi="Arial" w:cs="Arial"/>
                <w:sz w:val="20"/>
                <w:szCs w:val="20"/>
              </w:rPr>
              <w:t>Ask learners what makes them satisfied, whether at home or at school</w:t>
            </w:r>
            <w:r w:rsidR="00F6402B">
              <w:rPr>
                <w:rFonts w:ascii="Arial" w:hAnsi="Arial" w:cs="Arial"/>
                <w:sz w:val="20"/>
                <w:szCs w:val="20"/>
                <w:lang w:val="en-US"/>
              </w:rPr>
              <w:t xml:space="preserve">, </w:t>
            </w:r>
            <w:r w:rsidRPr="00144AA1">
              <w:rPr>
                <w:rFonts w:ascii="Arial" w:hAnsi="Arial" w:cs="Arial"/>
                <w:sz w:val="20"/>
                <w:szCs w:val="20"/>
              </w:rPr>
              <w:t xml:space="preserve">and generate ideas on post-it notes and share on one side of a display board. Repeat the exercise for factors that make them dissatisfied and compare the two sides of the board. </w:t>
            </w:r>
            <w:r w:rsidR="00A6733D" w:rsidRPr="00144AA1">
              <w:rPr>
                <w:rFonts w:ascii="Arial" w:hAnsi="Arial" w:cs="Arial"/>
                <w:sz w:val="20"/>
                <w:szCs w:val="20"/>
                <w:lang w:val="en-US"/>
              </w:rPr>
              <w:t>See if the</w:t>
            </w:r>
            <w:r w:rsidRPr="00144AA1">
              <w:rPr>
                <w:rFonts w:ascii="Arial" w:hAnsi="Arial" w:cs="Arial"/>
                <w:sz w:val="20"/>
                <w:szCs w:val="20"/>
                <w:lang w:val="en-US"/>
              </w:rPr>
              <w:t xml:space="preserve"> factors identified </w:t>
            </w:r>
            <w:r w:rsidR="00A6733D" w:rsidRPr="00144AA1">
              <w:rPr>
                <w:rFonts w:ascii="Arial" w:hAnsi="Arial" w:cs="Arial"/>
                <w:sz w:val="20"/>
                <w:szCs w:val="20"/>
                <w:lang w:val="en-US"/>
              </w:rPr>
              <w:t xml:space="preserve">can </w:t>
            </w:r>
            <w:r w:rsidRPr="00144AA1">
              <w:rPr>
                <w:rFonts w:ascii="Arial" w:hAnsi="Arial" w:cs="Arial"/>
                <w:sz w:val="20"/>
                <w:szCs w:val="20"/>
                <w:lang w:val="en-US"/>
              </w:rPr>
              <w:t xml:space="preserve">be </w:t>
            </w:r>
            <w:proofErr w:type="spellStart"/>
            <w:r w:rsidR="00A6733D" w:rsidRPr="00144AA1">
              <w:rPr>
                <w:rFonts w:ascii="Arial" w:hAnsi="Arial" w:cs="Arial"/>
                <w:sz w:val="20"/>
                <w:szCs w:val="20"/>
                <w:lang w:val="en-US"/>
              </w:rPr>
              <w:t>categori</w:t>
            </w:r>
            <w:r w:rsidR="000E3E3E">
              <w:rPr>
                <w:rFonts w:ascii="Arial" w:hAnsi="Arial" w:cs="Arial"/>
                <w:sz w:val="20"/>
                <w:szCs w:val="20"/>
                <w:lang w:val="en-US"/>
              </w:rPr>
              <w:t>s</w:t>
            </w:r>
            <w:r w:rsidR="00A6733D" w:rsidRPr="00144AA1">
              <w:rPr>
                <w:rFonts w:ascii="Arial" w:hAnsi="Arial" w:cs="Arial"/>
                <w:sz w:val="20"/>
                <w:szCs w:val="20"/>
                <w:lang w:val="en-US"/>
              </w:rPr>
              <w:t>ed</w:t>
            </w:r>
            <w:proofErr w:type="spellEnd"/>
            <w:r w:rsidR="00A6733D" w:rsidRPr="00144AA1">
              <w:rPr>
                <w:rFonts w:ascii="Arial" w:hAnsi="Arial" w:cs="Arial"/>
                <w:sz w:val="20"/>
                <w:szCs w:val="20"/>
                <w:lang w:val="en-US"/>
              </w:rPr>
              <w:t xml:space="preserve"> and </w:t>
            </w:r>
            <w:r w:rsidR="0081648A">
              <w:rPr>
                <w:rFonts w:ascii="Arial" w:hAnsi="Arial" w:cs="Arial"/>
                <w:sz w:val="20"/>
                <w:szCs w:val="20"/>
                <w:lang w:val="en-US"/>
              </w:rPr>
              <w:t>ask</w:t>
            </w:r>
            <w:r w:rsidRPr="00144AA1">
              <w:rPr>
                <w:rFonts w:ascii="Arial" w:hAnsi="Arial" w:cs="Arial"/>
                <w:sz w:val="20"/>
                <w:szCs w:val="20"/>
              </w:rPr>
              <w:t xml:space="preserve"> </w:t>
            </w:r>
            <w:r w:rsidRPr="00144AA1">
              <w:rPr>
                <w:rFonts w:ascii="Arial" w:hAnsi="Arial" w:cs="Arial"/>
                <w:sz w:val="20"/>
                <w:szCs w:val="20"/>
                <w:lang w:val="en-US"/>
              </w:rPr>
              <w:t>learners if</w:t>
            </w:r>
            <w:r w:rsidRPr="00144AA1">
              <w:rPr>
                <w:rFonts w:ascii="Arial" w:hAnsi="Arial" w:cs="Arial"/>
                <w:sz w:val="20"/>
                <w:szCs w:val="20"/>
              </w:rPr>
              <w:t xml:space="preserve"> they could make a theory from their findings.</w:t>
            </w:r>
          </w:p>
          <w:p w14:paraId="5BE8A567" w14:textId="674242CA" w:rsidR="004A0C96" w:rsidRPr="00144AA1" w:rsidRDefault="004A0C96" w:rsidP="00334E21">
            <w:pPr>
              <w:spacing w:before="120" w:after="120"/>
              <w:rPr>
                <w:rFonts w:ascii="Arial" w:hAnsi="Arial" w:cs="Arial"/>
                <w:sz w:val="20"/>
                <w:szCs w:val="20"/>
              </w:rPr>
            </w:pPr>
            <w:r w:rsidRPr="00144AA1">
              <w:rPr>
                <w:rFonts w:ascii="Arial" w:hAnsi="Arial" w:cs="Arial"/>
                <w:b/>
                <w:sz w:val="20"/>
                <w:szCs w:val="20"/>
              </w:rPr>
              <w:t xml:space="preserve">Extension activity: </w:t>
            </w:r>
            <w:r w:rsidR="00334E21">
              <w:rPr>
                <w:rFonts w:ascii="Arial" w:hAnsi="Arial" w:cs="Arial"/>
                <w:color w:val="000000"/>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consider how we might find out how satisfied people were about their work and evaluate each suggestion in turn in relation to validity and reliability. </w:t>
            </w:r>
            <w:r w:rsidRPr="00144AA1">
              <w:rPr>
                <w:rFonts w:ascii="Arial" w:hAnsi="Arial" w:cs="Arial"/>
                <w:color w:val="000000"/>
                <w:sz w:val="20"/>
                <w:szCs w:val="20"/>
                <w:shd w:val="clear" w:color="auto" w:fill="FCFCFC"/>
              </w:rPr>
              <w:t>Learners</w:t>
            </w:r>
            <w:r w:rsidRPr="00144AA1">
              <w:rPr>
                <w:rFonts w:ascii="Arial" w:hAnsi="Arial" w:cs="Arial"/>
                <w:sz w:val="20"/>
                <w:szCs w:val="20"/>
              </w:rPr>
              <w:t xml:space="preserve"> imagine what adults might perceive to contribute to their satisfaction at work and list.</w:t>
            </w:r>
          </w:p>
          <w:p w14:paraId="2D23CDDC" w14:textId="5915BF61" w:rsidR="004A0C96" w:rsidRPr="00334E21" w:rsidRDefault="004A0C96" w:rsidP="009371AB">
            <w:pPr>
              <w:spacing w:before="120" w:after="120"/>
              <w:rPr>
                <w:rFonts w:ascii="Arial" w:hAnsi="Arial" w:cs="Arial"/>
                <w:color w:val="4B4B4B"/>
                <w:sz w:val="20"/>
                <w:szCs w:val="20"/>
                <w:lang w:val="en-US"/>
              </w:rPr>
            </w:pPr>
            <w:r w:rsidRPr="00144AA1">
              <w:rPr>
                <w:rFonts w:ascii="Arial" w:hAnsi="Arial" w:cs="Arial"/>
                <w:sz w:val="20"/>
                <w:szCs w:val="20"/>
              </w:rPr>
              <w:t>Display a</w:t>
            </w:r>
            <w:r w:rsidRPr="00144AA1">
              <w:rPr>
                <w:rFonts w:ascii="Arial" w:hAnsi="Arial" w:cs="Arial"/>
                <w:sz w:val="20"/>
                <w:szCs w:val="20"/>
                <w:lang w:val="en-US"/>
              </w:rPr>
              <w:t xml:space="preserve"> diagram of Herzberg’s 2-factor theory at</w:t>
            </w:r>
            <w:r w:rsidR="000E3E3E">
              <w:rPr>
                <w:rFonts w:ascii="Arial" w:hAnsi="Arial" w:cs="Arial"/>
                <w:sz w:val="20"/>
                <w:szCs w:val="20"/>
                <w:lang w:val="en-US"/>
              </w:rPr>
              <w:t xml:space="preserve">: </w:t>
            </w:r>
            <w:hyperlink r:id="rId560" w:history="1">
              <w:r w:rsidR="000E3E3E" w:rsidRPr="00334E21">
                <w:rPr>
                  <w:rStyle w:val="Hyperlink"/>
                  <w:rFonts w:ascii="Arial" w:hAnsi="Arial" w:cs="Arial"/>
                  <w:color w:val="4B4B4B"/>
                  <w:sz w:val="20"/>
                  <w:szCs w:val="20"/>
                  <w:lang w:val="en-US"/>
                </w:rPr>
                <w:t>https://courses.lumenlearning.com/wmintrobusiness/chapter/reading-two-factor-theory/</w:t>
              </w:r>
            </w:hyperlink>
            <w:r w:rsidR="000E3E3E">
              <w:rPr>
                <w:rFonts w:ascii="Arial" w:hAnsi="Arial" w:cs="Arial"/>
                <w:sz w:val="20"/>
                <w:szCs w:val="20"/>
                <w:lang w:val="en-US"/>
              </w:rPr>
              <w:t xml:space="preserve"> </w:t>
            </w:r>
            <w:r w:rsidRPr="00144AA1">
              <w:rPr>
                <w:rFonts w:ascii="Arial" w:hAnsi="Arial" w:cs="Arial"/>
                <w:sz w:val="20"/>
                <w:szCs w:val="20"/>
                <w:lang w:val="en-US"/>
              </w:rPr>
              <w:t>a</w:t>
            </w:r>
            <w:r w:rsidRPr="00144AA1">
              <w:rPr>
                <w:rFonts w:ascii="Arial" w:hAnsi="Arial" w:cs="Arial"/>
                <w:sz w:val="20"/>
                <w:szCs w:val="20"/>
              </w:rPr>
              <w:t xml:space="preserve">nd </w:t>
            </w:r>
            <w:r w:rsidRPr="00144AA1">
              <w:rPr>
                <w:rFonts w:ascii="Arial" w:hAnsi="Arial" w:cs="Arial"/>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capture in their notes, explaining the difference between Motivators and Hygienes in turn. </w:t>
            </w:r>
            <w:r w:rsidR="000E3E3E">
              <w:rPr>
                <w:rFonts w:ascii="Arial" w:hAnsi="Arial" w:cs="Arial"/>
                <w:sz w:val="20"/>
                <w:szCs w:val="20"/>
                <w:lang w:val="en-US"/>
              </w:rPr>
              <w:t xml:space="preserve">Information about this can be accessed at: </w:t>
            </w:r>
            <w:hyperlink r:id="rId561" w:history="1">
              <w:r w:rsidR="00334E21" w:rsidRPr="00334E21">
                <w:rPr>
                  <w:rStyle w:val="Hyperlink"/>
                  <w:rFonts w:ascii="Arial" w:hAnsi="Arial" w:cs="Arial"/>
                  <w:color w:val="4B4B4B"/>
                  <w:sz w:val="20"/>
                  <w:szCs w:val="20"/>
                  <w:lang w:val="en-US"/>
                </w:rPr>
                <w:t>www.managementstudyguide.com/herzbergs-theory-motivation.htm</w:t>
              </w:r>
            </w:hyperlink>
          </w:p>
          <w:p w14:paraId="155EE529" w14:textId="0A6226D7" w:rsidR="004A0C96" w:rsidRPr="00144AA1" w:rsidRDefault="004A0C96" w:rsidP="009371AB">
            <w:pPr>
              <w:spacing w:before="120" w:after="120"/>
              <w:rPr>
                <w:rFonts w:ascii="Arial" w:hAnsi="Arial" w:cs="Arial"/>
                <w:sz w:val="20"/>
                <w:szCs w:val="20"/>
                <w:lang w:val="en-US"/>
              </w:rPr>
            </w:pPr>
            <w:r w:rsidRPr="00144AA1">
              <w:rPr>
                <w:rFonts w:ascii="Arial" w:hAnsi="Arial" w:cs="Arial"/>
                <w:sz w:val="20"/>
                <w:szCs w:val="20"/>
              </w:rPr>
              <w:t xml:space="preserve">Share a short </w:t>
            </w:r>
            <w:r w:rsidRPr="00144AA1">
              <w:rPr>
                <w:rFonts w:ascii="Arial" w:hAnsi="Arial" w:cs="Arial"/>
                <w:sz w:val="20"/>
                <w:szCs w:val="20"/>
                <w:lang w:val="en-US"/>
              </w:rPr>
              <w:t>video on</w:t>
            </w:r>
            <w:r w:rsidRPr="00144AA1">
              <w:rPr>
                <w:rFonts w:ascii="Arial" w:hAnsi="Arial" w:cs="Arial"/>
                <w:b/>
                <w:sz w:val="20"/>
                <w:szCs w:val="20"/>
              </w:rPr>
              <w:t xml:space="preserve"> </w:t>
            </w:r>
            <w:r w:rsidRPr="00144AA1">
              <w:rPr>
                <w:rFonts w:ascii="Arial" w:hAnsi="Arial" w:cs="Arial"/>
                <w:sz w:val="20"/>
                <w:szCs w:val="20"/>
              </w:rPr>
              <w:t>Hackman and Oldham’s Job Characteristic theory</w:t>
            </w:r>
            <w:r w:rsidRPr="00144AA1">
              <w:rPr>
                <w:rFonts w:ascii="Arial" w:hAnsi="Arial" w:cs="Arial"/>
                <w:sz w:val="20"/>
                <w:szCs w:val="20"/>
                <w:lang w:val="en-US"/>
              </w:rPr>
              <w:t xml:space="preserve"> at</w:t>
            </w:r>
            <w:r w:rsidR="0081648A">
              <w:rPr>
                <w:rFonts w:ascii="Arial" w:hAnsi="Arial" w:cs="Arial"/>
                <w:sz w:val="20"/>
                <w:szCs w:val="20"/>
                <w:lang w:val="en-US"/>
              </w:rPr>
              <w:t>:</w:t>
            </w:r>
            <w:r w:rsidRPr="00144AA1">
              <w:rPr>
                <w:rFonts w:ascii="Arial" w:hAnsi="Arial" w:cs="Arial"/>
                <w:sz w:val="20"/>
                <w:szCs w:val="20"/>
                <w:lang w:val="en-US"/>
              </w:rPr>
              <w:t xml:space="preserve"> </w:t>
            </w:r>
            <w:hyperlink r:id="rId562" w:history="1">
              <w:r w:rsidR="00B221AA" w:rsidRPr="00334E21">
                <w:rPr>
                  <w:rFonts w:ascii="Arial" w:hAnsi="Arial" w:cs="Arial"/>
                  <w:color w:val="4B4B4B"/>
                  <w:sz w:val="20"/>
                  <w:szCs w:val="20"/>
                  <w:u w:val="single"/>
                  <w:lang w:val="en-US"/>
                </w:rPr>
                <w:t>www.</w:t>
              </w:r>
              <w:r w:rsidRPr="00334E21">
                <w:rPr>
                  <w:rFonts w:ascii="Arial" w:hAnsi="Arial" w:cs="Arial"/>
                  <w:color w:val="4B4B4B"/>
                  <w:sz w:val="20"/>
                  <w:szCs w:val="20"/>
                  <w:u w:val="single"/>
                  <w:lang w:val="en-US"/>
                </w:rPr>
                <w:t>youtube.com/watch?v=oxxQuCTVgqY</w:t>
              </w:r>
            </w:hyperlink>
            <w:r w:rsidR="002F03B4" w:rsidRPr="00144AA1">
              <w:rPr>
                <w:rFonts w:ascii="Arial" w:hAnsi="Arial" w:cs="Arial"/>
                <w:sz w:val="20"/>
                <w:szCs w:val="20"/>
                <w:lang w:val="en-US"/>
              </w:rPr>
              <w:t xml:space="preserve">. </w:t>
            </w:r>
            <w:r w:rsidRPr="00144AA1">
              <w:rPr>
                <w:rFonts w:ascii="Arial" w:hAnsi="Arial" w:cs="Arial"/>
                <w:sz w:val="20"/>
                <w:szCs w:val="20"/>
              </w:rPr>
              <w:t xml:space="preserve">Share a </w:t>
            </w:r>
            <w:r w:rsidRPr="00144AA1">
              <w:rPr>
                <w:rFonts w:ascii="Arial" w:hAnsi="Arial" w:cs="Arial"/>
                <w:sz w:val="20"/>
                <w:szCs w:val="20"/>
                <w:lang w:val="en-US"/>
              </w:rPr>
              <w:t xml:space="preserve">diagram </w:t>
            </w:r>
            <w:r w:rsidRPr="00144AA1">
              <w:rPr>
                <w:rFonts w:ascii="Arial" w:hAnsi="Arial" w:cs="Arial"/>
                <w:sz w:val="20"/>
                <w:szCs w:val="20"/>
              </w:rPr>
              <w:t xml:space="preserve">of Hackman and Oldham’s Job Characteristic model </w:t>
            </w:r>
            <w:r w:rsidRPr="00144AA1">
              <w:rPr>
                <w:rFonts w:ascii="Arial" w:hAnsi="Arial" w:cs="Arial"/>
                <w:sz w:val="20"/>
                <w:szCs w:val="20"/>
                <w:lang w:val="en-US"/>
              </w:rPr>
              <w:t xml:space="preserve">from </w:t>
            </w:r>
            <w:hyperlink r:id="rId563" w:history="1">
              <w:r w:rsidR="00B221AA" w:rsidRPr="00334E21">
                <w:rPr>
                  <w:rFonts w:ascii="Arial" w:hAnsi="Arial" w:cs="Arial"/>
                  <w:color w:val="4B4B4B"/>
                  <w:sz w:val="20"/>
                  <w:szCs w:val="20"/>
                  <w:u w:val="single"/>
                  <w:lang w:val="en-US"/>
                </w:rPr>
                <w:t>www.</w:t>
              </w:r>
              <w:r w:rsidRPr="00334E21">
                <w:rPr>
                  <w:rFonts w:ascii="Arial" w:hAnsi="Arial" w:cs="Arial"/>
                  <w:color w:val="4B4B4B"/>
                  <w:sz w:val="20"/>
                  <w:szCs w:val="20"/>
                  <w:u w:val="single"/>
                  <w:lang w:val="en-US"/>
                </w:rPr>
                <w:t>researchgate.net/figure/Hackman-and-Oldhams-Job-Characteristics-Model-1980_fig1_248906385</w:t>
              </w:r>
            </w:hyperlink>
            <w:r w:rsidRPr="00144AA1">
              <w:rPr>
                <w:rFonts w:ascii="Arial" w:hAnsi="Arial" w:cs="Arial"/>
                <w:sz w:val="20"/>
                <w:szCs w:val="20"/>
                <w:lang w:val="en-US"/>
              </w:rPr>
              <w:t xml:space="preserve"> </w:t>
            </w:r>
            <w:r w:rsidRPr="00144AA1">
              <w:rPr>
                <w:rFonts w:ascii="Arial" w:hAnsi="Arial" w:cs="Arial"/>
                <w:sz w:val="20"/>
                <w:szCs w:val="20"/>
              </w:rPr>
              <w:t>and learner</w:t>
            </w:r>
            <w:r w:rsidR="002F03B4" w:rsidRPr="00144AA1">
              <w:rPr>
                <w:rFonts w:ascii="Arial" w:hAnsi="Arial" w:cs="Arial"/>
                <w:sz w:val="20"/>
                <w:szCs w:val="20"/>
              </w:rPr>
              <w:t>s</w:t>
            </w:r>
            <w:r w:rsidRPr="00144AA1">
              <w:rPr>
                <w:rFonts w:ascii="Arial" w:hAnsi="Arial" w:cs="Arial"/>
                <w:sz w:val="20"/>
                <w:szCs w:val="20"/>
              </w:rPr>
              <w:t xml:space="preserve"> recreate with description and explanations in their notes.</w:t>
            </w:r>
          </w:p>
          <w:p w14:paraId="6ECFD098" w14:textId="56432B02" w:rsidR="004A0C96" w:rsidRPr="00144AA1" w:rsidRDefault="004A0C96" w:rsidP="009371AB">
            <w:pPr>
              <w:spacing w:before="120" w:after="120"/>
              <w:rPr>
                <w:rFonts w:ascii="Arial" w:hAnsi="Arial" w:cs="Arial"/>
                <w:sz w:val="20"/>
                <w:szCs w:val="20"/>
                <w:lang w:val="en-US"/>
              </w:rPr>
            </w:pPr>
            <w:r w:rsidRPr="00144AA1">
              <w:rPr>
                <w:rFonts w:ascii="Arial" w:hAnsi="Arial" w:cs="Arial"/>
                <w:sz w:val="20"/>
                <w:szCs w:val="20"/>
                <w:lang w:val="en-US"/>
              </w:rPr>
              <w:lastRenderedPageBreak/>
              <w:t xml:space="preserve">Check learners can distinguish between </w:t>
            </w:r>
            <w:r w:rsidRPr="00144AA1">
              <w:rPr>
                <w:rFonts w:ascii="Arial" w:hAnsi="Arial" w:cs="Arial"/>
                <w:sz w:val="20"/>
                <w:szCs w:val="20"/>
              </w:rPr>
              <w:t xml:space="preserve">job characteristics and psychological states. </w:t>
            </w:r>
            <w:r w:rsidRPr="00144AA1">
              <w:rPr>
                <w:rFonts w:ascii="Arial" w:hAnsi="Arial" w:cs="Arial"/>
                <w:sz w:val="20"/>
                <w:szCs w:val="20"/>
                <w:lang w:val="en-US"/>
              </w:rPr>
              <w:t xml:space="preserve">Ask learners what employers </w:t>
            </w:r>
            <w:r w:rsidR="00144AA1" w:rsidRPr="00144AA1">
              <w:rPr>
                <w:rFonts w:ascii="Arial" w:hAnsi="Arial" w:cs="Arial"/>
                <w:sz w:val="20"/>
                <w:szCs w:val="20"/>
                <w:lang w:val="en-US"/>
              </w:rPr>
              <w:t xml:space="preserve">could </w:t>
            </w:r>
            <w:r w:rsidRPr="00144AA1">
              <w:rPr>
                <w:rFonts w:ascii="Arial" w:hAnsi="Arial" w:cs="Arial"/>
                <w:sz w:val="20"/>
                <w:szCs w:val="20"/>
                <w:lang w:val="en-US"/>
              </w:rPr>
              <w:t xml:space="preserve">do to apply the theory in the work place and focus the discussion onto </w:t>
            </w:r>
            <w:r w:rsidRPr="00144AA1">
              <w:rPr>
                <w:rFonts w:ascii="Arial" w:hAnsi="Arial" w:cs="Arial"/>
                <w:sz w:val="20"/>
                <w:szCs w:val="20"/>
              </w:rPr>
              <w:t>techniques of job design</w:t>
            </w:r>
            <w:r w:rsidRPr="00144AA1">
              <w:rPr>
                <w:rFonts w:ascii="Arial" w:hAnsi="Arial" w:cs="Arial"/>
                <w:sz w:val="20"/>
                <w:szCs w:val="20"/>
                <w:lang w:val="en-US"/>
              </w:rPr>
              <w:t>, including</w:t>
            </w:r>
            <w:r w:rsidRPr="00144AA1">
              <w:rPr>
                <w:rFonts w:ascii="Arial" w:hAnsi="Arial" w:cs="Arial"/>
                <w:sz w:val="20"/>
                <w:szCs w:val="20"/>
              </w:rPr>
              <w:t xml:space="preserve"> enrichment, rotation and enlargement</w:t>
            </w:r>
            <w:r w:rsidRPr="00144AA1">
              <w:rPr>
                <w:rFonts w:ascii="Arial" w:hAnsi="Arial" w:cs="Arial"/>
                <w:sz w:val="20"/>
                <w:szCs w:val="20"/>
                <w:lang w:val="en-US"/>
              </w:rPr>
              <w:t xml:space="preserve"> and </w:t>
            </w:r>
            <w:r w:rsidRPr="00144AA1">
              <w:rPr>
                <w:rFonts w:ascii="Arial" w:hAnsi="Arial" w:cs="Arial"/>
                <w:sz w:val="20"/>
                <w:szCs w:val="20"/>
              </w:rPr>
              <w:t>learners</w:t>
            </w:r>
            <w:r w:rsidRPr="00144AA1">
              <w:rPr>
                <w:rFonts w:ascii="Arial" w:hAnsi="Arial" w:cs="Arial"/>
                <w:sz w:val="20"/>
                <w:szCs w:val="20"/>
                <w:lang w:val="en-US"/>
              </w:rPr>
              <w:t xml:space="preserve"> incorporate into their notes.</w:t>
            </w:r>
          </w:p>
          <w:p w14:paraId="637AA653" w14:textId="7278B4C8" w:rsidR="004A0C96" w:rsidRPr="00144AA1" w:rsidRDefault="004A0C96" w:rsidP="009371AB">
            <w:pPr>
              <w:spacing w:before="120" w:after="120"/>
              <w:rPr>
                <w:rFonts w:ascii="Arial" w:hAnsi="Arial" w:cs="Arial"/>
                <w:sz w:val="20"/>
                <w:szCs w:val="20"/>
              </w:rPr>
            </w:pPr>
            <w:r w:rsidRPr="00144AA1">
              <w:rPr>
                <w:rFonts w:ascii="Arial" w:hAnsi="Arial" w:cs="Arial"/>
                <w:sz w:val="20"/>
                <w:szCs w:val="20"/>
              </w:rPr>
              <w:t>Share/distribute some research on the techniques of job design, for e.g., Belias and Sklikas (2013</w:t>
            </w:r>
            <w:r w:rsidRPr="00144AA1">
              <w:rPr>
                <w:rFonts w:ascii="Arial" w:hAnsi="Arial" w:cs="Arial"/>
                <w:i/>
                <w:iCs/>
                <w:sz w:val="20"/>
                <w:szCs w:val="20"/>
              </w:rPr>
              <w:t>)</w:t>
            </w:r>
            <w:r w:rsidRPr="00144AA1">
              <w:rPr>
                <w:rFonts w:ascii="Arial" w:hAnsi="Arial" w:cs="Arial"/>
                <w:sz w:val="20"/>
                <w:szCs w:val="20"/>
              </w:rPr>
              <w:t xml:space="preserve"> at</w:t>
            </w:r>
            <w:r w:rsidR="0081648A">
              <w:rPr>
                <w:rFonts w:ascii="Arial" w:hAnsi="Arial" w:cs="Arial"/>
                <w:sz w:val="20"/>
                <w:szCs w:val="20"/>
              </w:rPr>
              <w:t>:</w:t>
            </w:r>
            <w:r w:rsidRPr="00144AA1">
              <w:rPr>
                <w:rFonts w:ascii="Arial" w:hAnsi="Arial" w:cs="Arial"/>
                <w:sz w:val="20"/>
                <w:szCs w:val="20"/>
              </w:rPr>
              <w:t xml:space="preserve"> </w:t>
            </w:r>
            <w:hyperlink r:id="rId564" w:history="1">
              <w:r w:rsidR="00B221AA" w:rsidRPr="00334E21">
                <w:rPr>
                  <w:rFonts w:ascii="Arial" w:hAnsi="Arial" w:cs="Arial"/>
                  <w:color w:val="4B4B4B"/>
                  <w:sz w:val="20"/>
                  <w:szCs w:val="20"/>
                  <w:u w:val="single"/>
                </w:rPr>
                <w:t>www.</w:t>
              </w:r>
              <w:r w:rsidRPr="00334E21">
                <w:rPr>
                  <w:rFonts w:ascii="Arial" w:hAnsi="Arial" w:cs="Arial"/>
                  <w:color w:val="4B4B4B"/>
                  <w:sz w:val="20"/>
                  <w:szCs w:val="20"/>
                  <w:u w:val="single"/>
                </w:rPr>
                <w:t>researchgate.net/publication/260288949_ASPECTS_OF_JOB_DESIGN</w:t>
              </w:r>
            </w:hyperlink>
            <w:r w:rsidRPr="00144AA1">
              <w:rPr>
                <w:rFonts w:ascii="Arial" w:hAnsi="Arial" w:cs="Arial"/>
                <w:sz w:val="20"/>
                <w:szCs w:val="20"/>
              </w:rPr>
              <w:t xml:space="preserve"> or</w:t>
            </w:r>
            <w:r w:rsidR="00B160AA">
              <w:rPr>
                <w:rFonts w:ascii="Arial" w:hAnsi="Arial" w:cs="Arial"/>
                <w:sz w:val="20"/>
                <w:szCs w:val="20"/>
              </w:rPr>
              <w:t xml:space="preserve"> </w:t>
            </w:r>
            <w:hyperlink r:id="rId565" w:history="1">
              <w:r w:rsidR="000E3E3E" w:rsidRPr="00334E21">
                <w:rPr>
                  <w:rStyle w:val="Hyperlink"/>
                  <w:rFonts w:ascii="Arial" w:hAnsi="Arial" w:cs="Arial"/>
                  <w:color w:val="4B4B4B"/>
                  <w:sz w:val="20"/>
                  <w:szCs w:val="20"/>
                </w:rPr>
                <w:t>https://drive.google.com/file/d/1xzuiflyjuCSyB76yMNR_TlqyNK8mnfW_/view</w:t>
              </w:r>
            </w:hyperlink>
            <w:r w:rsidR="000E3E3E" w:rsidRPr="00334E21">
              <w:rPr>
                <w:rFonts w:ascii="Arial" w:hAnsi="Arial" w:cs="Arial"/>
                <w:color w:val="4B4B4B"/>
                <w:sz w:val="20"/>
                <w:szCs w:val="20"/>
                <w:u w:val="single"/>
                <w:lang w:val="en-US"/>
              </w:rPr>
              <w:t xml:space="preserve"> </w:t>
            </w:r>
            <w:r w:rsidRPr="00144AA1">
              <w:rPr>
                <w:rFonts w:ascii="Arial" w:hAnsi="Arial" w:cs="Arial"/>
                <w:sz w:val="20"/>
                <w:szCs w:val="20"/>
              </w:rPr>
              <w:t>and learners read through the paper and summarise into their notes.</w:t>
            </w:r>
          </w:p>
          <w:p w14:paraId="3A76AA61" w14:textId="39DF446E" w:rsidR="004A0C96" w:rsidRPr="00144AA1" w:rsidRDefault="00003F42" w:rsidP="00334E21">
            <w:pPr>
              <w:spacing w:before="120"/>
              <w:rPr>
                <w:rFonts w:ascii="Arial" w:hAnsi="Arial" w:cs="Arial"/>
                <w:sz w:val="20"/>
                <w:szCs w:val="20"/>
              </w:rPr>
            </w:pPr>
            <w:r>
              <w:rPr>
                <w:rFonts w:ascii="Arial" w:hAnsi="Arial" w:cs="Arial"/>
                <w:sz w:val="20"/>
                <w:szCs w:val="20"/>
                <w:lang w:val="en-US"/>
              </w:rPr>
              <w:t>L</w:t>
            </w:r>
            <w:r w:rsidR="004A0C96" w:rsidRPr="00144AA1">
              <w:rPr>
                <w:rFonts w:ascii="Arial" w:hAnsi="Arial" w:cs="Arial"/>
                <w:sz w:val="20"/>
                <w:szCs w:val="20"/>
                <w:lang w:val="en-US"/>
              </w:rPr>
              <w:t>earners review what they have covered in this section</w:t>
            </w:r>
            <w:r w:rsidR="004A0C96" w:rsidRPr="00144AA1">
              <w:rPr>
                <w:rFonts w:ascii="Arial" w:hAnsi="Arial" w:cs="Arial"/>
                <w:b/>
                <w:bCs/>
                <w:sz w:val="20"/>
                <w:szCs w:val="20"/>
                <w:lang w:val="en-US"/>
              </w:rPr>
              <w:t xml:space="preserve"> </w:t>
            </w:r>
            <w:r w:rsidR="004A0C96" w:rsidRPr="00144AA1">
              <w:rPr>
                <w:rFonts w:ascii="Arial" w:hAnsi="Arial" w:cs="Arial"/>
                <w:sz w:val="20"/>
                <w:szCs w:val="20"/>
              </w:rPr>
              <w:t xml:space="preserve">and </w:t>
            </w:r>
            <w:r w:rsidR="004A0C96" w:rsidRPr="00144AA1">
              <w:rPr>
                <w:rFonts w:ascii="Arial" w:hAnsi="Arial" w:cs="Arial"/>
                <w:sz w:val="20"/>
                <w:szCs w:val="20"/>
                <w:lang w:val="en-US"/>
              </w:rPr>
              <w:t>how the theories</w:t>
            </w:r>
            <w:r w:rsidR="00334E21">
              <w:rPr>
                <w:rFonts w:ascii="Arial" w:hAnsi="Arial" w:cs="Arial"/>
                <w:sz w:val="20"/>
                <w:szCs w:val="20"/>
                <w:lang w:val="en-US"/>
              </w:rPr>
              <w:t>:</w:t>
            </w:r>
          </w:p>
          <w:p w14:paraId="757324A0" w14:textId="0190D7FC" w:rsidR="004A0C96" w:rsidRPr="00144AA1" w:rsidRDefault="004A0C96" w:rsidP="00CC180A">
            <w:pPr>
              <w:numPr>
                <w:ilvl w:val="0"/>
                <w:numId w:val="67"/>
              </w:numPr>
              <w:ind w:left="647" w:hanging="284"/>
              <w:rPr>
                <w:rFonts w:ascii="Arial" w:hAnsi="Arial" w:cs="Arial"/>
                <w:sz w:val="20"/>
                <w:szCs w:val="20"/>
              </w:rPr>
            </w:pPr>
            <w:r w:rsidRPr="00DF5248">
              <w:rPr>
                <w:rFonts w:ascii="Arial" w:hAnsi="Arial" w:cs="Arial"/>
                <w:sz w:val="20"/>
                <w:szCs w:val="20"/>
              </w:rPr>
              <w:t xml:space="preserve">could be applied </w:t>
            </w:r>
            <w:r w:rsidRPr="00144AA1">
              <w:rPr>
                <w:rFonts w:ascii="Arial" w:hAnsi="Arial" w:cs="Arial"/>
                <w:sz w:val="20"/>
                <w:szCs w:val="20"/>
              </w:rPr>
              <w:t>to everyday life</w:t>
            </w:r>
          </w:p>
          <w:p w14:paraId="5D5102B6" w14:textId="2CBA9851" w:rsidR="004A0C96" w:rsidRPr="00144AA1" w:rsidRDefault="004A0C96" w:rsidP="00CC180A">
            <w:pPr>
              <w:numPr>
                <w:ilvl w:val="0"/>
                <w:numId w:val="67"/>
              </w:numPr>
              <w:ind w:left="647" w:hanging="284"/>
              <w:rPr>
                <w:rFonts w:ascii="Arial" w:hAnsi="Arial" w:cs="Arial"/>
                <w:sz w:val="20"/>
                <w:szCs w:val="20"/>
              </w:rPr>
            </w:pPr>
            <w:r w:rsidRPr="00DF5248">
              <w:rPr>
                <w:rFonts w:ascii="Arial" w:hAnsi="Arial" w:cs="Arial"/>
                <w:sz w:val="20"/>
                <w:szCs w:val="20"/>
              </w:rPr>
              <w:t xml:space="preserve">demonstrate any </w:t>
            </w:r>
            <w:r w:rsidRPr="00144AA1">
              <w:rPr>
                <w:rFonts w:ascii="Arial" w:hAnsi="Arial" w:cs="Arial"/>
                <w:sz w:val="20"/>
                <w:szCs w:val="20"/>
              </w:rPr>
              <w:t>cultural differences</w:t>
            </w:r>
          </w:p>
          <w:p w14:paraId="07E1F23D" w14:textId="71B46BE6" w:rsidR="004A0C96" w:rsidRPr="00144AA1" w:rsidRDefault="004A0C96" w:rsidP="00CC180A">
            <w:pPr>
              <w:numPr>
                <w:ilvl w:val="0"/>
                <w:numId w:val="67"/>
              </w:numPr>
              <w:ind w:left="647" w:hanging="284"/>
              <w:rPr>
                <w:rFonts w:ascii="Arial" w:hAnsi="Arial" w:cs="Arial"/>
                <w:sz w:val="20"/>
                <w:szCs w:val="20"/>
              </w:rPr>
            </w:pPr>
            <w:r w:rsidRPr="00DF5248">
              <w:rPr>
                <w:rFonts w:ascii="Arial" w:hAnsi="Arial" w:cs="Arial"/>
                <w:sz w:val="20"/>
                <w:szCs w:val="20"/>
              </w:rPr>
              <w:t xml:space="preserve">manifest </w:t>
            </w:r>
            <w:r w:rsidRPr="00144AA1">
              <w:rPr>
                <w:rFonts w:ascii="Arial" w:hAnsi="Arial" w:cs="Arial"/>
                <w:sz w:val="20"/>
                <w:szCs w:val="20"/>
              </w:rPr>
              <w:t xml:space="preserve">reductionism </w:t>
            </w:r>
            <w:r w:rsidRPr="00DF5248">
              <w:rPr>
                <w:rFonts w:ascii="Arial" w:hAnsi="Arial" w:cs="Arial"/>
                <w:sz w:val="20"/>
                <w:szCs w:val="20"/>
              </w:rPr>
              <w:t xml:space="preserve">or </w:t>
            </w:r>
            <w:r w:rsidRPr="00144AA1">
              <w:rPr>
                <w:rFonts w:ascii="Arial" w:hAnsi="Arial" w:cs="Arial"/>
                <w:sz w:val="20"/>
                <w:szCs w:val="20"/>
              </w:rPr>
              <w:t>holism</w:t>
            </w:r>
          </w:p>
          <w:p w14:paraId="0216B3C7" w14:textId="552518D8" w:rsidR="004A0C96" w:rsidRPr="00144AA1" w:rsidRDefault="004A0C96" w:rsidP="00CC180A">
            <w:pPr>
              <w:numPr>
                <w:ilvl w:val="0"/>
                <w:numId w:val="67"/>
              </w:numPr>
              <w:ind w:left="647" w:hanging="284"/>
              <w:rPr>
                <w:rFonts w:ascii="Arial" w:hAnsi="Arial" w:cs="Arial"/>
                <w:sz w:val="20"/>
                <w:szCs w:val="20"/>
              </w:rPr>
            </w:pPr>
            <w:r w:rsidRPr="00DF5248">
              <w:rPr>
                <w:rFonts w:ascii="Arial" w:hAnsi="Arial" w:cs="Arial"/>
                <w:sz w:val="20"/>
                <w:szCs w:val="20"/>
              </w:rPr>
              <w:t xml:space="preserve">could be classified as </w:t>
            </w:r>
            <w:r w:rsidRPr="00144AA1">
              <w:rPr>
                <w:rFonts w:ascii="Arial" w:hAnsi="Arial" w:cs="Arial"/>
                <w:sz w:val="20"/>
                <w:szCs w:val="20"/>
              </w:rPr>
              <w:t>idiographic versus nomothetic</w:t>
            </w:r>
          </w:p>
          <w:p w14:paraId="3BFB93D0" w14:textId="48423215" w:rsidR="004A0C96" w:rsidRPr="00144AA1" w:rsidRDefault="004A0C96" w:rsidP="00CC180A">
            <w:pPr>
              <w:numPr>
                <w:ilvl w:val="0"/>
                <w:numId w:val="67"/>
              </w:numPr>
              <w:ind w:left="647" w:hanging="284"/>
              <w:rPr>
                <w:rFonts w:ascii="Arial" w:hAnsi="Arial" w:cs="Arial"/>
                <w:sz w:val="20"/>
                <w:szCs w:val="20"/>
              </w:rPr>
            </w:pPr>
            <w:r w:rsidRPr="00DF5248">
              <w:rPr>
                <w:rFonts w:ascii="Arial" w:hAnsi="Arial" w:cs="Arial"/>
                <w:sz w:val="20"/>
                <w:szCs w:val="20"/>
              </w:rPr>
              <w:t xml:space="preserve">could be </w:t>
            </w:r>
            <w:r w:rsidRPr="00144AA1">
              <w:rPr>
                <w:rFonts w:ascii="Arial" w:hAnsi="Arial" w:cs="Arial"/>
                <w:sz w:val="20"/>
                <w:szCs w:val="20"/>
              </w:rPr>
              <w:t>generali</w:t>
            </w:r>
            <w:r w:rsidRPr="00DF5248">
              <w:rPr>
                <w:rFonts w:ascii="Arial" w:hAnsi="Arial" w:cs="Arial"/>
                <w:sz w:val="20"/>
                <w:szCs w:val="20"/>
              </w:rPr>
              <w:t>sed</w:t>
            </w:r>
            <w:r w:rsidRPr="00144AA1">
              <w:rPr>
                <w:rFonts w:ascii="Arial" w:hAnsi="Arial" w:cs="Arial"/>
                <w:sz w:val="20"/>
                <w:szCs w:val="20"/>
              </w:rPr>
              <w:t>.</w:t>
            </w:r>
          </w:p>
          <w:p w14:paraId="3D626716" w14:textId="3A868126" w:rsidR="004A0C96" w:rsidRPr="00144AA1" w:rsidRDefault="00003F42" w:rsidP="00334E21">
            <w:pPr>
              <w:spacing w:before="120"/>
              <w:rPr>
                <w:rFonts w:ascii="Arial" w:hAnsi="Arial" w:cs="Arial"/>
                <w:sz w:val="20"/>
                <w:szCs w:val="20"/>
              </w:rPr>
            </w:pPr>
            <w:r>
              <w:rPr>
                <w:rFonts w:ascii="Arial" w:hAnsi="Arial" w:cs="Arial"/>
                <w:sz w:val="20"/>
                <w:szCs w:val="20"/>
              </w:rPr>
              <w:t>L</w:t>
            </w:r>
            <w:r w:rsidR="004A0C96" w:rsidRPr="00144AA1">
              <w:rPr>
                <w:rFonts w:ascii="Arial" w:hAnsi="Arial" w:cs="Arial"/>
                <w:sz w:val="20"/>
                <w:szCs w:val="20"/>
              </w:rPr>
              <w:t>ea</w:t>
            </w:r>
            <w:r w:rsidR="009371AB">
              <w:rPr>
                <w:rFonts w:ascii="Arial" w:hAnsi="Arial" w:cs="Arial"/>
                <w:sz w:val="20"/>
                <w:szCs w:val="20"/>
              </w:rPr>
              <w:t>r</w:t>
            </w:r>
            <w:r w:rsidR="004A0C96" w:rsidRPr="00144AA1">
              <w:rPr>
                <w:rFonts w:ascii="Arial" w:hAnsi="Arial" w:cs="Arial"/>
                <w:sz w:val="20"/>
                <w:szCs w:val="20"/>
              </w:rPr>
              <w:t>ners create sample examination questions on this topic and then swap and share in class.</w:t>
            </w:r>
            <w:r w:rsidRPr="00144AA1">
              <w:rPr>
                <w:rFonts w:ascii="Arial" w:hAnsi="Arial" w:cs="Arial"/>
                <w:b/>
                <w:bCs/>
                <w:sz w:val="20"/>
                <w:szCs w:val="20"/>
              </w:rPr>
              <w:t xml:space="preserve"> (F)</w:t>
            </w:r>
          </w:p>
        </w:tc>
      </w:tr>
      <w:tr w:rsidR="004A0C96" w:rsidRPr="004A0C96" w14:paraId="138DD1F4"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5D94C9D5" w14:textId="77777777" w:rsidR="004A0C96" w:rsidRPr="00003F42" w:rsidRDefault="004A0C96" w:rsidP="00B87D8D">
            <w:pPr>
              <w:spacing w:after="120"/>
              <w:rPr>
                <w:rFonts w:ascii="Arial" w:hAnsi="Arial" w:cs="Arial"/>
                <w:sz w:val="20"/>
                <w:szCs w:val="20"/>
              </w:rPr>
            </w:pPr>
            <w:r w:rsidRPr="00003F42">
              <w:rPr>
                <w:rFonts w:ascii="Arial" w:hAnsi="Arial" w:cs="Arial"/>
                <w:sz w:val="20"/>
                <w:szCs w:val="20"/>
              </w:rPr>
              <w:lastRenderedPageBreak/>
              <w:t>4.5 Satisfaction at work</w:t>
            </w:r>
          </w:p>
          <w:p w14:paraId="414466BC" w14:textId="4F617626" w:rsidR="00003F42" w:rsidRPr="009371AB" w:rsidRDefault="004A0C96" w:rsidP="00B87D8D">
            <w:pPr>
              <w:spacing w:before="120" w:after="120"/>
              <w:rPr>
                <w:rFonts w:ascii="Arial" w:hAnsi="Arial" w:cs="Arial"/>
                <w:b/>
                <w:sz w:val="20"/>
                <w:szCs w:val="20"/>
              </w:rPr>
            </w:pPr>
            <w:r w:rsidRPr="004A0C96">
              <w:rPr>
                <w:rFonts w:ascii="Arial" w:hAnsi="Arial" w:cs="Arial"/>
                <w:sz w:val="20"/>
                <w:szCs w:val="20"/>
                <w:lang w:val="en-US"/>
              </w:rPr>
              <w:t>4.5.2. Measuring job</w:t>
            </w:r>
            <w:r w:rsidR="008878A4">
              <w:rPr>
                <w:rFonts w:ascii="Arial" w:hAnsi="Arial" w:cs="Arial"/>
                <w:sz w:val="20"/>
                <w:szCs w:val="20"/>
                <w:lang w:val="en-US"/>
              </w:rPr>
              <w:t>-</w:t>
            </w:r>
            <w:r w:rsidRPr="004A0C96">
              <w:rPr>
                <w:rFonts w:ascii="Arial" w:hAnsi="Arial" w:cs="Arial"/>
                <w:sz w:val="20"/>
                <w:szCs w:val="20"/>
                <w:lang w:val="en-US"/>
              </w:rPr>
              <w:t>satisfaction</w:t>
            </w:r>
          </w:p>
          <w:p w14:paraId="7778E476" w14:textId="78261675" w:rsidR="00003F42" w:rsidRPr="004A0C96" w:rsidRDefault="00003F42"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300FC8B8" w14:textId="7595EAE6" w:rsidR="004A0C96" w:rsidRPr="004A0C96" w:rsidRDefault="00003F42" w:rsidP="00B87D8D">
            <w:pPr>
              <w:spacing w:before="120" w:after="120"/>
              <w:rPr>
                <w:rFonts w:ascii="Arial" w:hAnsi="Arial" w:cs="Arial"/>
                <w:sz w:val="20"/>
                <w:szCs w:val="20"/>
                <w:lang w:val="en-US"/>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14CD6508" w14:textId="19FA7647" w:rsidR="004A0C96" w:rsidRPr="004A0C96" w:rsidRDefault="004A0C96" w:rsidP="004A0C96">
            <w:pPr>
              <w:rPr>
                <w:rFonts w:ascii="Arial" w:hAnsi="Arial" w:cs="Arial"/>
                <w:sz w:val="20"/>
                <w:szCs w:val="20"/>
              </w:rPr>
            </w:pPr>
            <w:r w:rsidRPr="004A0C96">
              <w:rPr>
                <w:rFonts w:ascii="Arial" w:hAnsi="Arial" w:cs="Arial"/>
                <w:sz w:val="20"/>
                <w:szCs w:val="20"/>
              </w:rPr>
              <w:t xml:space="preserve">Learners can describe, explain, evaluate various </w:t>
            </w:r>
            <w:r w:rsidRPr="004A0C96">
              <w:rPr>
                <w:rFonts w:ascii="Arial" w:hAnsi="Arial" w:cs="Arial"/>
                <w:sz w:val="20"/>
                <w:szCs w:val="20"/>
                <w:lang w:val="en-US"/>
              </w:rPr>
              <w:t xml:space="preserve">methods to measure </w:t>
            </w:r>
            <w:r w:rsidRPr="004A0C96">
              <w:rPr>
                <w:rFonts w:ascii="Arial" w:hAnsi="Arial" w:cs="Arial"/>
                <w:sz w:val="20"/>
                <w:szCs w:val="20"/>
              </w:rPr>
              <w:t>satisfaction at work</w:t>
            </w:r>
            <w:r w:rsidRPr="004A0C96">
              <w:rPr>
                <w:rFonts w:ascii="Arial" w:hAnsi="Arial" w:cs="Arial"/>
                <w:sz w:val="20"/>
                <w:szCs w:val="20"/>
                <w:lang w:val="en-US"/>
              </w:rPr>
              <w:t>.</w:t>
            </w:r>
          </w:p>
        </w:tc>
        <w:tc>
          <w:tcPr>
            <w:tcW w:w="9633" w:type="dxa"/>
            <w:tcBorders>
              <w:top w:val="single" w:sz="4" w:space="0" w:color="E21951"/>
              <w:left w:val="single" w:sz="4" w:space="0" w:color="E21951"/>
              <w:bottom w:val="single" w:sz="4" w:space="0" w:color="E21951"/>
              <w:right w:val="single" w:sz="4" w:space="0" w:color="E21951"/>
            </w:tcBorders>
          </w:tcPr>
          <w:p w14:paraId="26A9AAA4" w14:textId="4B22C2B5" w:rsidR="004A0C96" w:rsidRPr="00144AA1" w:rsidRDefault="004A0C96" w:rsidP="009371AB">
            <w:pPr>
              <w:spacing w:after="120"/>
              <w:rPr>
                <w:rFonts w:ascii="Arial" w:hAnsi="Arial" w:cs="Arial"/>
                <w:sz w:val="20"/>
                <w:szCs w:val="20"/>
              </w:rPr>
            </w:pPr>
            <w:r w:rsidRPr="00144AA1">
              <w:rPr>
                <w:rFonts w:ascii="Arial" w:hAnsi="Arial" w:cs="Arial"/>
                <w:b/>
                <w:sz w:val="20"/>
                <w:szCs w:val="20"/>
              </w:rPr>
              <w:t xml:space="preserve">Extension activity: </w:t>
            </w:r>
            <w:r w:rsidR="009371AB">
              <w:rPr>
                <w:rFonts w:ascii="Arial" w:hAnsi="Arial" w:cs="Arial"/>
                <w:color w:val="000000"/>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develop a questionnaire to test the existence of the five characteristics of Hackman and Oldham’s Job Characteristic model. Revisit evaluating self-report measures and try to create a standardised class version.</w:t>
            </w:r>
          </w:p>
          <w:p w14:paraId="768E10B7" w14:textId="7A933157" w:rsidR="004A0C96" w:rsidRPr="00144AA1" w:rsidRDefault="00003F42" w:rsidP="009371AB">
            <w:pPr>
              <w:spacing w:before="120" w:after="120"/>
              <w:rPr>
                <w:rFonts w:ascii="Arial" w:hAnsi="Arial" w:cs="Arial"/>
                <w:sz w:val="20"/>
                <w:szCs w:val="20"/>
                <w:lang w:val="en-US"/>
              </w:rPr>
            </w:pPr>
            <w:r>
              <w:rPr>
                <w:rFonts w:ascii="Arial" w:hAnsi="Arial" w:cs="Arial"/>
                <w:sz w:val="20"/>
                <w:szCs w:val="20"/>
                <w:lang w:val="en-US"/>
              </w:rPr>
              <w:t>L</w:t>
            </w:r>
            <w:r w:rsidR="004A0C96" w:rsidRPr="00144AA1">
              <w:rPr>
                <w:rFonts w:ascii="Arial" w:hAnsi="Arial" w:cs="Arial"/>
                <w:sz w:val="20"/>
                <w:szCs w:val="20"/>
                <w:lang w:val="en-US"/>
              </w:rPr>
              <w:t>earners look up the eight categories or condition</w:t>
            </w:r>
            <w:r w:rsidR="00F0625A" w:rsidRPr="00144AA1">
              <w:rPr>
                <w:rFonts w:ascii="Arial" w:hAnsi="Arial" w:cs="Arial"/>
                <w:sz w:val="20"/>
                <w:szCs w:val="20"/>
                <w:lang w:val="en-US"/>
              </w:rPr>
              <w:t>s</w:t>
            </w:r>
            <w:r w:rsidR="004A0C96" w:rsidRPr="00144AA1">
              <w:rPr>
                <w:rFonts w:ascii="Arial" w:hAnsi="Arial" w:cs="Arial"/>
                <w:sz w:val="20"/>
                <w:szCs w:val="20"/>
                <w:lang w:val="en-US"/>
              </w:rPr>
              <w:t xml:space="preserve"> used by Walton to assess the quality of working life and to generate closed, open and scaled questions for each and share ideas. </w:t>
            </w:r>
            <w:r w:rsidRPr="00003F42">
              <w:rPr>
                <w:rFonts w:ascii="Arial" w:hAnsi="Arial" w:cs="Arial"/>
                <w:b/>
                <w:bCs/>
                <w:sz w:val="20"/>
                <w:szCs w:val="20"/>
                <w:lang w:val="en-US"/>
              </w:rPr>
              <w:t>(I)</w:t>
            </w:r>
          </w:p>
          <w:p w14:paraId="6169899C" w14:textId="2531CB03" w:rsidR="004A0C96" w:rsidRPr="009371AB" w:rsidRDefault="004A0C96" w:rsidP="009371AB">
            <w:pPr>
              <w:spacing w:before="120" w:after="120"/>
              <w:rPr>
                <w:rFonts w:ascii="Arial" w:hAnsi="Arial" w:cs="Arial"/>
                <w:color w:val="4B4B4B"/>
                <w:sz w:val="20"/>
                <w:szCs w:val="20"/>
              </w:rPr>
            </w:pPr>
            <w:r w:rsidRPr="00144AA1">
              <w:rPr>
                <w:rFonts w:ascii="Arial" w:hAnsi="Arial" w:cs="Arial"/>
                <w:sz w:val="20"/>
                <w:szCs w:val="20"/>
              </w:rPr>
              <w:t xml:space="preserve">Divide the class into </w:t>
            </w:r>
            <w:r w:rsidRPr="00144AA1">
              <w:rPr>
                <w:rFonts w:ascii="Arial" w:hAnsi="Arial" w:cs="Arial"/>
                <w:sz w:val="20"/>
                <w:szCs w:val="20"/>
                <w:lang w:val="en-US"/>
              </w:rPr>
              <w:t>two</w:t>
            </w:r>
            <w:r w:rsidRPr="00144AA1">
              <w:rPr>
                <w:rFonts w:ascii="Arial" w:hAnsi="Arial" w:cs="Arial"/>
                <w:sz w:val="20"/>
                <w:szCs w:val="20"/>
              </w:rPr>
              <w:t xml:space="preserve"> and distribute </w:t>
            </w:r>
            <w:r w:rsidRPr="00144AA1">
              <w:rPr>
                <w:rFonts w:ascii="Arial" w:hAnsi="Arial" w:cs="Arial"/>
                <w:sz w:val="20"/>
                <w:szCs w:val="20"/>
                <w:lang w:val="en-US"/>
              </w:rPr>
              <w:t>half</w:t>
            </w:r>
            <w:r w:rsidRPr="00144AA1">
              <w:rPr>
                <w:rFonts w:ascii="Arial" w:hAnsi="Arial" w:cs="Arial"/>
                <w:sz w:val="20"/>
                <w:szCs w:val="20"/>
              </w:rPr>
              <w:t xml:space="preserve"> with the</w:t>
            </w:r>
            <w:r w:rsidRPr="00144AA1">
              <w:rPr>
                <w:rFonts w:ascii="Arial" w:hAnsi="Arial" w:cs="Arial"/>
                <w:sz w:val="20"/>
                <w:szCs w:val="20"/>
                <w:lang w:val="en-US"/>
              </w:rPr>
              <w:t xml:space="preserve"> Job Descriptive Index at</w:t>
            </w:r>
            <w:r w:rsidR="0081648A">
              <w:rPr>
                <w:rFonts w:ascii="Arial" w:hAnsi="Arial" w:cs="Arial"/>
                <w:sz w:val="20"/>
                <w:szCs w:val="20"/>
                <w:lang w:val="en-US"/>
              </w:rPr>
              <w:t>:</w:t>
            </w:r>
            <w:r w:rsidRPr="00144AA1">
              <w:rPr>
                <w:rFonts w:ascii="Arial" w:hAnsi="Arial" w:cs="Arial"/>
                <w:sz w:val="20"/>
                <w:szCs w:val="20"/>
                <w:lang w:val="en-US"/>
              </w:rPr>
              <w:t xml:space="preserve"> </w:t>
            </w:r>
            <w:hyperlink r:id="rId566" w:history="1">
              <w:r w:rsidRPr="009371AB">
                <w:rPr>
                  <w:rFonts w:ascii="Arial" w:hAnsi="Arial" w:cs="Arial"/>
                  <w:color w:val="4B4B4B"/>
                  <w:sz w:val="20"/>
                  <w:szCs w:val="20"/>
                  <w:u w:val="single"/>
                  <w:lang w:val="en-US"/>
                </w:rPr>
                <w:t>http://homepages.se.edu/cvonbergen/files/2012/12/A-Measure-of-Job-Satisfaction1.pdf</w:t>
              </w:r>
            </w:hyperlink>
            <w:r w:rsidRPr="00144AA1">
              <w:rPr>
                <w:rFonts w:ascii="Arial" w:hAnsi="Arial" w:cs="Arial"/>
                <w:sz w:val="20"/>
                <w:szCs w:val="20"/>
                <w:lang w:val="en-US"/>
              </w:rPr>
              <w:t xml:space="preserve"> or </w:t>
            </w:r>
            <w:hyperlink r:id="rId567" w:history="1">
              <w:r w:rsidRPr="009371AB">
                <w:rPr>
                  <w:rFonts w:ascii="Arial" w:hAnsi="Arial" w:cs="Arial"/>
                  <w:color w:val="4B4B4B"/>
                  <w:sz w:val="20"/>
                  <w:szCs w:val="20"/>
                  <w:u w:val="single"/>
                  <w:lang w:val="en-US"/>
                </w:rPr>
                <w:t>https://drive.google.com/file/d/1wX0l27EqPYWcqdwVVB6ln2WyVhWBXawb/view</w:t>
              </w:r>
            </w:hyperlink>
            <w:r w:rsidRPr="009371AB">
              <w:rPr>
                <w:rFonts w:ascii="Arial" w:hAnsi="Arial" w:cs="Arial"/>
                <w:color w:val="4B4B4B"/>
                <w:sz w:val="20"/>
                <w:szCs w:val="20"/>
                <w:lang w:val="en-US"/>
              </w:rPr>
              <w:t xml:space="preserve"> </w:t>
            </w:r>
            <w:r w:rsidRPr="00144AA1">
              <w:rPr>
                <w:rFonts w:ascii="Arial" w:hAnsi="Arial" w:cs="Arial"/>
                <w:sz w:val="20"/>
                <w:szCs w:val="20"/>
              </w:rPr>
              <w:t xml:space="preserve">and the </w:t>
            </w:r>
            <w:r w:rsidRPr="00144AA1">
              <w:rPr>
                <w:rFonts w:ascii="Arial" w:hAnsi="Arial" w:cs="Arial"/>
                <w:sz w:val="20"/>
                <w:szCs w:val="20"/>
                <w:lang w:val="en-US"/>
              </w:rPr>
              <w:t>other half</w:t>
            </w:r>
            <w:r w:rsidRPr="00144AA1">
              <w:rPr>
                <w:rFonts w:ascii="Arial" w:hAnsi="Arial" w:cs="Arial"/>
                <w:sz w:val="20"/>
                <w:szCs w:val="20"/>
              </w:rPr>
              <w:t xml:space="preserve"> with the</w:t>
            </w:r>
            <w:r w:rsidRPr="00144AA1">
              <w:rPr>
                <w:rFonts w:ascii="Arial" w:hAnsi="Arial" w:cs="Arial"/>
                <w:sz w:val="20"/>
                <w:szCs w:val="20"/>
                <w:lang w:val="en-US"/>
              </w:rPr>
              <w:t xml:space="preserve"> Quality of Working Life Questionnaire (QWL) at</w:t>
            </w:r>
            <w:r w:rsidR="0081648A">
              <w:rPr>
                <w:rFonts w:ascii="Arial" w:hAnsi="Arial" w:cs="Arial"/>
                <w:sz w:val="20"/>
                <w:szCs w:val="20"/>
                <w:lang w:val="en-US"/>
              </w:rPr>
              <w:t>:</w:t>
            </w:r>
            <w:r w:rsidRPr="00144AA1">
              <w:rPr>
                <w:rFonts w:ascii="Arial" w:hAnsi="Arial" w:cs="Arial"/>
                <w:sz w:val="20"/>
                <w:szCs w:val="20"/>
                <w:lang w:val="en-US"/>
              </w:rPr>
              <w:t xml:space="preserve"> </w:t>
            </w:r>
            <w:hyperlink r:id="rId568" w:history="1">
              <w:r w:rsidR="00B221AA" w:rsidRPr="009371AB">
                <w:rPr>
                  <w:rFonts w:ascii="Arial" w:hAnsi="Arial" w:cs="Arial"/>
                  <w:color w:val="4B4B4B"/>
                  <w:sz w:val="20"/>
                  <w:szCs w:val="20"/>
                  <w:u w:val="single"/>
                  <w:lang w:val="en-US"/>
                </w:rPr>
                <w:t>www.</w:t>
              </w:r>
              <w:r w:rsidRPr="009371AB">
                <w:rPr>
                  <w:rFonts w:ascii="Arial" w:hAnsi="Arial" w:cs="Arial"/>
                  <w:color w:val="4B4B4B"/>
                  <w:sz w:val="20"/>
                  <w:szCs w:val="20"/>
                  <w:u w:val="single"/>
                  <w:lang w:val="en-US"/>
                </w:rPr>
                <w:t>scribd.com/doc/30542683/Questionnaire-on-Quality-of-Work-Life</w:t>
              </w:r>
            </w:hyperlink>
            <w:r w:rsidRPr="00144AA1">
              <w:rPr>
                <w:rFonts w:ascii="Arial" w:hAnsi="Arial" w:cs="Arial"/>
                <w:sz w:val="20"/>
                <w:szCs w:val="20"/>
                <w:lang w:val="en-US"/>
              </w:rPr>
              <w:t xml:space="preserve"> or </w:t>
            </w:r>
            <w:hyperlink r:id="rId569" w:history="1">
              <w:r w:rsidRPr="009371AB">
                <w:rPr>
                  <w:rFonts w:ascii="Arial" w:hAnsi="Arial" w:cs="Arial"/>
                  <w:color w:val="4B4B4B"/>
                  <w:sz w:val="20"/>
                  <w:szCs w:val="20"/>
                  <w:u w:val="single"/>
                  <w:lang w:val="en-US"/>
                </w:rPr>
                <w:t>https://drive.google.com/file/d/1Wu8OXUBcTKbZtwSXBJl_Nmk160N9D5d1/view</w:t>
              </w:r>
            </w:hyperlink>
            <w:r w:rsidRPr="009371AB">
              <w:rPr>
                <w:rFonts w:ascii="Arial" w:hAnsi="Arial" w:cs="Arial"/>
                <w:color w:val="4B4B4B"/>
                <w:sz w:val="20"/>
                <w:szCs w:val="20"/>
                <w:lang w:val="en-US"/>
              </w:rPr>
              <w:t xml:space="preserve"> </w:t>
            </w:r>
          </w:p>
          <w:p w14:paraId="7967C266" w14:textId="4F21B127" w:rsidR="004A0C96" w:rsidRPr="00144AA1" w:rsidRDefault="00003F42" w:rsidP="009371AB">
            <w:pPr>
              <w:spacing w:before="120"/>
              <w:rPr>
                <w:rFonts w:ascii="Arial" w:hAnsi="Arial" w:cs="Arial"/>
                <w:sz w:val="20"/>
                <w:szCs w:val="20"/>
              </w:rPr>
            </w:pPr>
            <w:r>
              <w:rPr>
                <w:rFonts w:ascii="Arial" w:hAnsi="Arial" w:cs="Arial"/>
                <w:sz w:val="20"/>
                <w:szCs w:val="20"/>
              </w:rPr>
              <w:t>E</w:t>
            </w:r>
            <w:r w:rsidR="004A0C96" w:rsidRPr="00144AA1">
              <w:rPr>
                <w:rFonts w:ascii="Arial" w:hAnsi="Arial" w:cs="Arial"/>
                <w:sz w:val="20"/>
                <w:szCs w:val="20"/>
              </w:rPr>
              <w:t>ach learner to administer their questionnaire to two or three workers/employees. Group learne</w:t>
            </w:r>
            <w:r w:rsidR="004A0C96" w:rsidRPr="00144AA1">
              <w:rPr>
                <w:rFonts w:ascii="Arial" w:hAnsi="Arial" w:cs="Arial"/>
                <w:color w:val="000000" w:themeColor="text1"/>
                <w:sz w:val="20"/>
                <w:szCs w:val="20"/>
              </w:rPr>
              <w:t>rs</w:t>
            </w:r>
            <w:r w:rsidR="004A0C96" w:rsidRPr="00144AA1">
              <w:rPr>
                <w:rFonts w:ascii="Arial" w:hAnsi="Arial" w:cs="Arial"/>
                <w:sz w:val="20"/>
                <w:szCs w:val="20"/>
              </w:rPr>
              <w:t xml:space="preserve"> based on their questionnaires and ask them to:</w:t>
            </w:r>
          </w:p>
          <w:p w14:paraId="1C99BFE3" w14:textId="77777777" w:rsidR="004A0C96" w:rsidRPr="00144AA1" w:rsidRDefault="004A0C96" w:rsidP="00D072C3">
            <w:pPr>
              <w:numPr>
                <w:ilvl w:val="0"/>
                <w:numId w:val="68"/>
              </w:numPr>
              <w:spacing w:before="120" w:after="120"/>
              <w:contextualSpacing/>
              <w:rPr>
                <w:rFonts w:ascii="Arial" w:hAnsi="Arial" w:cs="Arial"/>
                <w:sz w:val="20"/>
                <w:szCs w:val="20"/>
              </w:rPr>
            </w:pPr>
            <w:r w:rsidRPr="00144AA1">
              <w:rPr>
                <w:rFonts w:ascii="Arial" w:hAnsi="Arial" w:cs="Arial"/>
                <w:sz w:val="20"/>
                <w:szCs w:val="20"/>
              </w:rPr>
              <w:t>tabulate their findings</w:t>
            </w:r>
          </w:p>
          <w:p w14:paraId="5163329E" w14:textId="61EF6E15" w:rsidR="004A0C96" w:rsidRPr="00144AA1" w:rsidRDefault="004A0C96" w:rsidP="00D072C3">
            <w:pPr>
              <w:numPr>
                <w:ilvl w:val="0"/>
                <w:numId w:val="68"/>
              </w:numPr>
              <w:spacing w:before="120" w:after="120"/>
              <w:contextualSpacing/>
              <w:rPr>
                <w:rFonts w:ascii="Arial" w:hAnsi="Arial" w:cs="Arial"/>
                <w:sz w:val="20"/>
                <w:szCs w:val="20"/>
              </w:rPr>
            </w:pPr>
            <w:r w:rsidRPr="00144AA1">
              <w:rPr>
                <w:rFonts w:ascii="Arial" w:hAnsi="Arial" w:cs="Arial"/>
                <w:sz w:val="20"/>
                <w:szCs w:val="20"/>
              </w:rPr>
              <w:t>share their experiences of their administration of the questionnaire and any conclusions reached.</w:t>
            </w:r>
          </w:p>
          <w:p w14:paraId="6599B85B" w14:textId="77777777" w:rsidR="004A0C96" w:rsidRPr="00144AA1" w:rsidRDefault="004A0C96" w:rsidP="00D072C3">
            <w:pPr>
              <w:numPr>
                <w:ilvl w:val="0"/>
                <w:numId w:val="68"/>
              </w:numPr>
              <w:spacing w:before="120" w:after="120"/>
              <w:contextualSpacing/>
              <w:rPr>
                <w:rFonts w:ascii="Arial" w:hAnsi="Arial" w:cs="Arial"/>
                <w:sz w:val="20"/>
                <w:szCs w:val="20"/>
              </w:rPr>
            </w:pPr>
            <w:r w:rsidRPr="00144AA1">
              <w:rPr>
                <w:rFonts w:ascii="Arial" w:hAnsi="Arial" w:cs="Arial"/>
                <w:sz w:val="20"/>
                <w:szCs w:val="20"/>
              </w:rPr>
              <w:t>prepare a presentation on the questionnaire including issues relating to individual and situational explanations; quantitative and qualitative data; psychometrics; validity and reliability.</w:t>
            </w:r>
          </w:p>
          <w:p w14:paraId="5542568C" w14:textId="77777777" w:rsidR="004A0C96" w:rsidRPr="004A0C96" w:rsidRDefault="004A0C96" w:rsidP="00D072C3">
            <w:pPr>
              <w:numPr>
                <w:ilvl w:val="0"/>
                <w:numId w:val="68"/>
              </w:numPr>
              <w:spacing w:before="120"/>
              <w:contextualSpacing/>
              <w:rPr>
                <w:rFonts w:ascii="Arial" w:hAnsi="Arial" w:cs="Arial"/>
                <w:sz w:val="20"/>
                <w:szCs w:val="20"/>
              </w:rPr>
            </w:pPr>
            <w:r w:rsidRPr="004A0C96">
              <w:rPr>
                <w:rFonts w:ascii="Arial" w:hAnsi="Arial" w:cs="Arial"/>
                <w:sz w:val="20"/>
                <w:szCs w:val="20"/>
              </w:rPr>
              <w:t>create a revision activity of their choice about their questionnaire.</w:t>
            </w:r>
          </w:p>
          <w:p w14:paraId="0F3E1D0F" w14:textId="70C04F9A" w:rsidR="004A0C96" w:rsidRPr="000E3E3E" w:rsidRDefault="004A0C96" w:rsidP="009371AB">
            <w:pPr>
              <w:spacing w:before="120" w:after="120"/>
              <w:rPr>
                <w:rFonts w:ascii="Arial" w:hAnsi="Arial" w:cs="Arial"/>
                <w:sz w:val="20"/>
                <w:szCs w:val="20"/>
              </w:rPr>
            </w:pPr>
            <w:r w:rsidRPr="000E3E3E">
              <w:rPr>
                <w:rFonts w:ascii="Arial" w:hAnsi="Arial" w:cs="Arial"/>
                <w:sz w:val="20"/>
                <w:szCs w:val="20"/>
              </w:rPr>
              <w:t xml:space="preserve">Use the presentations as an opportunity to discuss and evaluate the use of self-reports, ratings scales, </w:t>
            </w:r>
            <w:r w:rsidR="000E3E3E" w:rsidRPr="000E3E3E">
              <w:rPr>
                <w:rFonts w:ascii="Arial" w:hAnsi="Arial" w:cs="Arial"/>
                <w:sz w:val="20"/>
                <w:szCs w:val="20"/>
              </w:rPr>
              <w:t>individual and situational explanations, quantitative and qualitative data, psychometrics, validity, reliability</w:t>
            </w:r>
            <w:r w:rsidRPr="000E3E3E">
              <w:rPr>
                <w:rFonts w:ascii="Arial" w:hAnsi="Arial" w:cs="Arial"/>
                <w:sz w:val="20"/>
                <w:szCs w:val="20"/>
              </w:rPr>
              <w:t>.</w:t>
            </w:r>
          </w:p>
          <w:p w14:paraId="1D398A76" w14:textId="459D696E" w:rsidR="004A0C96" w:rsidRPr="004A0C96" w:rsidRDefault="004A0C96" w:rsidP="009371AB">
            <w:pPr>
              <w:spacing w:before="120" w:after="120"/>
              <w:rPr>
                <w:rFonts w:ascii="Arial" w:hAnsi="Arial" w:cs="Arial"/>
                <w:sz w:val="20"/>
                <w:szCs w:val="20"/>
              </w:rPr>
            </w:pPr>
            <w:r w:rsidRPr="004A0C96">
              <w:rPr>
                <w:rFonts w:ascii="Arial" w:hAnsi="Arial" w:cs="Arial"/>
                <w:b/>
                <w:sz w:val="20"/>
                <w:szCs w:val="20"/>
              </w:rPr>
              <w:lastRenderedPageBreak/>
              <w:t xml:space="preserve">Extension activity: </w:t>
            </w:r>
            <w:r w:rsidR="009371AB">
              <w:rPr>
                <w:rFonts w:ascii="Arial" w:hAnsi="Arial" w:cs="Arial"/>
                <w:sz w:val="20"/>
                <w:szCs w:val="20"/>
              </w:rPr>
              <w:t>c</w:t>
            </w:r>
            <w:r w:rsidRPr="004A0C96">
              <w:rPr>
                <w:rFonts w:ascii="Arial" w:hAnsi="Arial" w:cs="Arial"/>
                <w:sz w:val="20"/>
                <w:szCs w:val="20"/>
              </w:rPr>
              <w:t xml:space="preserve">onsidering some of the findings generated, </w:t>
            </w:r>
            <w:r w:rsidRPr="004A0C96">
              <w:rPr>
                <w:rFonts w:ascii="Arial" w:hAnsi="Arial" w:cs="Arial"/>
                <w:sz w:val="20"/>
                <w:szCs w:val="20"/>
                <w:shd w:val="clear" w:color="auto" w:fill="FCFCFC"/>
              </w:rPr>
              <w:t>l</w:t>
            </w:r>
            <w:r w:rsidRPr="004A0C96">
              <w:rPr>
                <w:rFonts w:ascii="Arial" w:hAnsi="Arial" w:cs="Arial"/>
                <w:color w:val="000000"/>
                <w:sz w:val="20"/>
                <w:szCs w:val="20"/>
                <w:shd w:val="clear" w:color="auto" w:fill="FCFCFC"/>
              </w:rPr>
              <w:t>earners</w:t>
            </w:r>
            <w:r w:rsidRPr="004A0C96">
              <w:rPr>
                <w:rFonts w:ascii="Arial" w:hAnsi="Arial" w:cs="Arial"/>
                <w:sz w:val="20"/>
                <w:szCs w:val="20"/>
              </w:rPr>
              <w:t xml:space="preserve"> make suggestions about improving the job design for their respondents.</w:t>
            </w:r>
          </w:p>
          <w:p w14:paraId="5EDB064E" w14:textId="6C050028" w:rsidR="004A0C96" w:rsidRPr="004A0C96" w:rsidRDefault="004A0C96" w:rsidP="009371AB">
            <w:pPr>
              <w:spacing w:before="120"/>
              <w:rPr>
                <w:rFonts w:ascii="Arial" w:hAnsi="Arial" w:cs="Arial"/>
                <w:sz w:val="20"/>
                <w:szCs w:val="20"/>
              </w:rPr>
            </w:pPr>
            <w:r w:rsidRPr="004A0C96">
              <w:rPr>
                <w:rFonts w:ascii="Arial" w:hAnsi="Arial" w:cs="Arial"/>
                <w:sz w:val="20"/>
                <w:szCs w:val="20"/>
              </w:rPr>
              <w:t xml:space="preserve">Learners create </w:t>
            </w:r>
            <w:r w:rsidR="00F0625A">
              <w:rPr>
                <w:rFonts w:ascii="Arial" w:hAnsi="Arial" w:cs="Arial"/>
                <w:sz w:val="20"/>
                <w:szCs w:val="20"/>
              </w:rPr>
              <w:t>two</w:t>
            </w:r>
            <w:r w:rsidRPr="004A0C96">
              <w:rPr>
                <w:rFonts w:ascii="Arial" w:hAnsi="Arial" w:cs="Arial"/>
                <w:sz w:val="20"/>
                <w:szCs w:val="20"/>
              </w:rPr>
              <w:t xml:space="preserve"> sets of flashcards based on the two questionnaires.</w:t>
            </w:r>
            <w:r w:rsidR="00003F42" w:rsidRPr="004A0C96">
              <w:rPr>
                <w:rFonts w:ascii="Arial" w:hAnsi="Arial" w:cs="Arial"/>
                <w:b/>
                <w:sz w:val="20"/>
                <w:szCs w:val="20"/>
              </w:rPr>
              <w:t xml:space="preserve"> (I)</w:t>
            </w:r>
          </w:p>
        </w:tc>
      </w:tr>
      <w:tr w:rsidR="004A0C96" w:rsidRPr="004A0C96" w14:paraId="662D374A" w14:textId="77777777" w:rsidTr="009371AB">
        <w:tc>
          <w:tcPr>
            <w:tcW w:w="2127" w:type="dxa"/>
            <w:tcBorders>
              <w:top w:val="single" w:sz="4" w:space="0" w:color="E21951"/>
              <w:left w:val="single" w:sz="4" w:space="0" w:color="E21951"/>
              <w:bottom w:val="single" w:sz="4" w:space="0" w:color="E21951"/>
              <w:right w:val="single" w:sz="4" w:space="0" w:color="E21951"/>
            </w:tcBorders>
          </w:tcPr>
          <w:p w14:paraId="4777C23B" w14:textId="0B55DDD0" w:rsidR="004A0C96" w:rsidRPr="001C56AC" w:rsidRDefault="004A0C96" w:rsidP="00B87D8D">
            <w:pPr>
              <w:spacing w:after="120"/>
              <w:rPr>
                <w:rFonts w:ascii="Arial" w:hAnsi="Arial" w:cs="Arial"/>
                <w:sz w:val="20"/>
                <w:szCs w:val="20"/>
              </w:rPr>
            </w:pPr>
            <w:r w:rsidRPr="001C56AC">
              <w:rPr>
                <w:rFonts w:ascii="Arial" w:hAnsi="Arial" w:cs="Arial"/>
                <w:sz w:val="20"/>
                <w:szCs w:val="20"/>
              </w:rPr>
              <w:lastRenderedPageBreak/>
              <w:t>4.5 Satisfaction at work</w:t>
            </w:r>
          </w:p>
          <w:p w14:paraId="58632D5F" w14:textId="782B257D" w:rsidR="004A0C96" w:rsidRPr="004A0C96" w:rsidRDefault="004A0C96" w:rsidP="00B87D8D">
            <w:pPr>
              <w:spacing w:before="120" w:after="120"/>
              <w:rPr>
                <w:rFonts w:ascii="Arial" w:hAnsi="Arial" w:cs="Arial"/>
                <w:sz w:val="20"/>
                <w:szCs w:val="20"/>
              </w:rPr>
            </w:pPr>
            <w:r w:rsidRPr="004A0C96">
              <w:rPr>
                <w:rFonts w:ascii="Arial" w:hAnsi="Arial" w:cs="Arial"/>
                <w:sz w:val="20"/>
                <w:szCs w:val="20"/>
                <w:lang w:val="en-US"/>
              </w:rPr>
              <w:t>4.5.3 Attitudes to work</w:t>
            </w:r>
          </w:p>
          <w:p w14:paraId="7B34A09F" w14:textId="77777777" w:rsidR="001C56AC" w:rsidRPr="004A0C96" w:rsidRDefault="001C56AC" w:rsidP="00B87D8D">
            <w:pPr>
              <w:spacing w:before="120" w:after="120"/>
              <w:rPr>
                <w:rFonts w:ascii="Arial" w:hAnsi="Arial" w:cs="Arial"/>
                <w:b/>
                <w:color w:val="E21951"/>
                <w:sz w:val="20"/>
                <w:szCs w:val="20"/>
              </w:rPr>
            </w:pPr>
            <w:r w:rsidRPr="004A0C96">
              <w:rPr>
                <w:rFonts w:ascii="Arial" w:hAnsi="Arial" w:cs="Arial"/>
                <w:b/>
                <w:color w:val="E21951"/>
                <w:sz w:val="20"/>
                <w:szCs w:val="20"/>
              </w:rPr>
              <w:t>KC3</w:t>
            </w:r>
          </w:p>
          <w:p w14:paraId="2991C9C6" w14:textId="3B6AA269" w:rsidR="004A0C96" w:rsidRPr="004A0C96" w:rsidRDefault="001C56AC" w:rsidP="00B87D8D">
            <w:pPr>
              <w:spacing w:before="120" w:after="120"/>
              <w:rPr>
                <w:rFonts w:ascii="Arial" w:hAnsi="Arial" w:cs="Arial"/>
                <w:i/>
                <w:sz w:val="20"/>
                <w:szCs w:val="20"/>
              </w:rPr>
            </w:pPr>
            <w:r w:rsidRPr="004A0C96">
              <w:rPr>
                <w:rFonts w:ascii="Arial" w:hAnsi="Arial" w:cs="Arial"/>
                <w:b/>
                <w:color w:val="E21951"/>
                <w:sz w:val="20"/>
                <w:szCs w:val="20"/>
              </w:rPr>
              <w:t>KC5</w:t>
            </w:r>
          </w:p>
        </w:tc>
        <w:tc>
          <w:tcPr>
            <w:tcW w:w="2268" w:type="dxa"/>
            <w:tcBorders>
              <w:top w:val="single" w:sz="4" w:space="0" w:color="E21951"/>
              <w:left w:val="single" w:sz="4" w:space="0" w:color="E21951"/>
              <w:bottom w:val="single" w:sz="4" w:space="0" w:color="E21951"/>
              <w:right w:val="single" w:sz="4" w:space="0" w:color="E21951"/>
            </w:tcBorders>
          </w:tcPr>
          <w:p w14:paraId="58F689B8" w14:textId="77777777" w:rsidR="004A0C96" w:rsidRPr="004A0C96" w:rsidRDefault="004A0C96" w:rsidP="004A0C96">
            <w:pPr>
              <w:rPr>
                <w:rFonts w:ascii="Arial" w:hAnsi="Arial" w:cs="Arial"/>
                <w:sz w:val="20"/>
                <w:szCs w:val="20"/>
              </w:rPr>
            </w:pPr>
            <w:r w:rsidRPr="004A0C96">
              <w:rPr>
                <w:rFonts w:ascii="Arial" w:hAnsi="Arial" w:cs="Arial"/>
                <w:sz w:val="20"/>
                <w:szCs w:val="20"/>
              </w:rPr>
              <w:t>Learners can describe</w:t>
            </w:r>
            <w:r w:rsidRPr="004A0C96">
              <w:rPr>
                <w:rFonts w:ascii="Arial" w:hAnsi="Arial" w:cs="Arial"/>
                <w:sz w:val="20"/>
                <w:szCs w:val="20"/>
                <w:lang w:val="en-US"/>
              </w:rPr>
              <w:t>,</w:t>
            </w:r>
            <w:r w:rsidRPr="004A0C96">
              <w:rPr>
                <w:rFonts w:ascii="Arial" w:hAnsi="Arial" w:cs="Arial"/>
                <w:sz w:val="20"/>
                <w:szCs w:val="20"/>
              </w:rPr>
              <w:t xml:space="preserve"> explain </w:t>
            </w:r>
            <w:r w:rsidRPr="004A0C96">
              <w:rPr>
                <w:rFonts w:ascii="Arial" w:hAnsi="Arial" w:cs="Arial"/>
                <w:sz w:val="20"/>
                <w:szCs w:val="20"/>
                <w:lang w:val="en-US"/>
              </w:rPr>
              <w:t xml:space="preserve">and evaluate </w:t>
            </w:r>
            <w:r w:rsidRPr="004A0C96">
              <w:rPr>
                <w:rFonts w:ascii="Arial" w:hAnsi="Arial" w:cs="Arial"/>
                <w:sz w:val="20"/>
                <w:szCs w:val="20"/>
              </w:rPr>
              <w:t>some examples of and research concerning attitudes to work including:</w:t>
            </w:r>
          </w:p>
          <w:p w14:paraId="050E3B0D" w14:textId="77777777" w:rsidR="004A0C96" w:rsidRPr="004A0C96" w:rsidRDefault="004A0C96" w:rsidP="00DF5248">
            <w:pPr>
              <w:numPr>
                <w:ilvl w:val="0"/>
                <w:numId w:val="67"/>
              </w:numPr>
              <w:ind w:left="284" w:hanging="284"/>
              <w:rPr>
                <w:rFonts w:ascii="Arial" w:hAnsi="Arial" w:cs="Arial"/>
                <w:sz w:val="20"/>
                <w:szCs w:val="20"/>
              </w:rPr>
            </w:pPr>
            <w:r w:rsidRPr="004A0C96">
              <w:rPr>
                <w:rFonts w:ascii="Arial" w:hAnsi="Arial" w:cs="Arial"/>
                <w:sz w:val="20"/>
                <w:szCs w:val="20"/>
              </w:rPr>
              <w:t>workplace sabotage</w:t>
            </w:r>
          </w:p>
          <w:p w14:paraId="0DFC2815" w14:textId="77777777" w:rsidR="004A0C96" w:rsidRPr="004A0C96" w:rsidRDefault="004A0C96" w:rsidP="00DF5248">
            <w:pPr>
              <w:numPr>
                <w:ilvl w:val="0"/>
                <w:numId w:val="67"/>
              </w:numPr>
              <w:ind w:left="284" w:hanging="284"/>
              <w:rPr>
                <w:rFonts w:ascii="Arial" w:hAnsi="Arial" w:cs="Arial"/>
                <w:sz w:val="20"/>
                <w:szCs w:val="20"/>
              </w:rPr>
            </w:pPr>
            <w:r w:rsidRPr="004A0C96">
              <w:rPr>
                <w:rFonts w:ascii="Arial" w:hAnsi="Arial" w:cs="Arial"/>
                <w:sz w:val="20"/>
                <w:szCs w:val="20"/>
              </w:rPr>
              <w:t>absenteeism</w:t>
            </w:r>
          </w:p>
          <w:p w14:paraId="1D9A769D" w14:textId="77777777" w:rsidR="004A0C96" w:rsidRPr="004A0C96" w:rsidRDefault="004A0C96" w:rsidP="00DF5248">
            <w:pPr>
              <w:numPr>
                <w:ilvl w:val="0"/>
                <w:numId w:val="67"/>
              </w:numPr>
              <w:ind w:left="284" w:hanging="284"/>
              <w:rPr>
                <w:rFonts w:ascii="Arial" w:hAnsi="Arial" w:cs="Arial"/>
                <w:sz w:val="20"/>
                <w:szCs w:val="20"/>
              </w:rPr>
            </w:pPr>
            <w:r w:rsidRPr="004A0C96">
              <w:rPr>
                <w:rFonts w:ascii="Arial" w:hAnsi="Arial" w:cs="Arial"/>
                <w:sz w:val="20"/>
                <w:szCs w:val="20"/>
              </w:rPr>
              <w:t>organisational commitment.</w:t>
            </w:r>
          </w:p>
        </w:tc>
        <w:tc>
          <w:tcPr>
            <w:tcW w:w="9633" w:type="dxa"/>
            <w:tcBorders>
              <w:top w:val="single" w:sz="4" w:space="0" w:color="E21951"/>
              <w:left w:val="single" w:sz="4" w:space="0" w:color="E21951"/>
              <w:bottom w:val="single" w:sz="4" w:space="0" w:color="E21951"/>
              <w:right w:val="single" w:sz="4" w:space="0" w:color="E21951"/>
            </w:tcBorders>
          </w:tcPr>
          <w:p w14:paraId="49C5155D" w14:textId="6614A2DE" w:rsidR="004A0C96" w:rsidRPr="009371AB" w:rsidRDefault="00003F42" w:rsidP="009371AB">
            <w:pPr>
              <w:spacing w:after="120"/>
              <w:rPr>
                <w:rFonts w:ascii="Arial" w:hAnsi="Arial" w:cs="Arial"/>
                <w:color w:val="4B4B4B"/>
                <w:sz w:val="20"/>
                <w:szCs w:val="20"/>
              </w:rPr>
            </w:pPr>
            <w:r>
              <w:rPr>
                <w:rFonts w:ascii="Arial" w:hAnsi="Arial" w:cs="Arial"/>
                <w:sz w:val="20"/>
                <w:szCs w:val="20"/>
              </w:rPr>
              <w:t>L</w:t>
            </w:r>
            <w:r w:rsidR="004A0C96" w:rsidRPr="00144AA1">
              <w:rPr>
                <w:rFonts w:ascii="Arial" w:hAnsi="Arial" w:cs="Arial"/>
                <w:sz w:val="20"/>
                <w:szCs w:val="20"/>
              </w:rPr>
              <w:t>earners</w:t>
            </w:r>
            <w:r>
              <w:rPr>
                <w:rFonts w:ascii="Arial" w:hAnsi="Arial" w:cs="Arial"/>
                <w:sz w:val="20"/>
                <w:szCs w:val="20"/>
              </w:rPr>
              <w:t xml:space="preserve"> think up</w:t>
            </w:r>
            <w:r w:rsidR="004A0C96" w:rsidRPr="00144AA1">
              <w:rPr>
                <w:rFonts w:ascii="Arial" w:hAnsi="Arial" w:cs="Arial"/>
                <w:sz w:val="20"/>
                <w:szCs w:val="20"/>
              </w:rPr>
              <w:t xml:space="preserve"> reasons that might justify sabotage in the workplace. Ask them to look up some examples of work place sabotage at</w:t>
            </w:r>
            <w:r w:rsidR="00CD16FC">
              <w:rPr>
                <w:rFonts w:ascii="Arial" w:hAnsi="Arial" w:cs="Arial"/>
                <w:sz w:val="20"/>
                <w:szCs w:val="20"/>
              </w:rPr>
              <w:t>:</w:t>
            </w:r>
            <w:r w:rsidR="004A0C96" w:rsidRPr="00144AA1">
              <w:rPr>
                <w:rFonts w:ascii="Arial" w:hAnsi="Arial" w:cs="Arial"/>
                <w:sz w:val="20"/>
                <w:szCs w:val="20"/>
              </w:rPr>
              <w:t xml:space="preserve"> </w:t>
            </w:r>
            <w:hyperlink r:id="rId570" w:history="1">
              <w:r w:rsidR="00DD3705" w:rsidRPr="009371AB">
                <w:rPr>
                  <w:rFonts w:ascii="Arial" w:hAnsi="Arial" w:cs="Arial"/>
                  <w:color w:val="4B4B4B"/>
                  <w:sz w:val="20"/>
                  <w:szCs w:val="20"/>
                  <w:u w:val="single"/>
                </w:rPr>
                <w:t>www.hr.com/SITEFORUM...</w:t>
              </w:r>
            </w:hyperlink>
          </w:p>
          <w:p w14:paraId="05DD2353" w14:textId="40B90633" w:rsidR="004A0C96" w:rsidRPr="00144AA1" w:rsidRDefault="004A0C96" w:rsidP="009371AB">
            <w:pPr>
              <w:spacing w:before="120" w:after="120"/>
              <w:rPr>
                <w:rFonts w:ascii="Arial" w:hAnsi="Arial" w:cs="Arial"/>
                <w:sz w:val="20"/>
                <w:szCs w:val="20"/>
                <w:lang w:val="en-US"/>
              </w:rPr>
            </w:pPr>
            <w:r w:rsidRPr="00144AA1">
              <w:rPr>
                <w:rFonts w:ascii="Arial" w:hAnsi="Arial" w:cs="Arial"/>
                <w:sz w:val="20"/>
                <w:szCs w:val="20"/>
              </w:rPr>
              <w:t xml:space="preserve">Share the abstract and the beginning of the </w:t>
            </w:r>
            <w:r w:rsidRPr="00144AA1">
              <w:rPr>
                <w:rFonts w:ascii="Arial" w:hAnsi="Arial" w:cs="Arial"/>
                <w:sz w:val="20"/>
                <w:szCs w:val="20"/>
                <w:lang w:val="en-US"/>
              </w:rPr>
              <w:t xml:space="preserve">research </w:t>
            </w:r>
            <w:r w:rsidRPr="00144AA1">
              <w:rPr>
                <w:rFonts w:ascii="Arial" w:hAnsi="Arial" w:cs="Arial"/>
                <w:sz w:val="20"/>
                <w:szCs w:val="20"/>
              </w:rPr>
              <w:t>by</w:t>
            </w:r>
            <w:r w:rsidRPr="00144AA1">
              <w:rPr>
                <w:rFonts w:ascii="Arial" w:hAnsi="Arial" w:cs="Arial"/>
                <w:sz w:val="20"/>
                <w:szCs w:val="20"/>
                <w:lang w:val="en-US"/>
              </w:rPr>
              <w:t xml:space="preserve"> Giacolone and Rosenfeld (1987) at</w:t>
            </w:r>
            <w:r w:rsidR="00CD16FC">
              <w:rPr>
                <w:rFonts w:ascii="Arial" w:hAnsi="Arial" w:cs="Arial"/>
                <w:sz w:val="20"/>
                <w:szCs w:val="20"/>
                <w:lang w:val="en-US"/>
              </w:rPr>
              <w:t>:</w:t>
            </w:r>
            <w:r w:rsidRPr="00144AA1">
              <w:rPr>
                <w:rFonts w:ascii="Arial" w:hAnsi="Arial" w:cs="Arial"/>
                <w:sz w:val="20"/>
                <w:szCs w:val="20"/>
                <w:lang w:val="en-US"/>
              </w:rPr>
              <w:t xml:space="preserve"> </w:t>
            </w:r>
            <w:hyperlink r:id="rId571" w:history="1">
              <w:r w:rsidRPr="009371AB">
                <w:rPr>
                  <w:rFonts w:ascii="Arial" w:hAnsi="Arial" w:cs="Arial"/>
                  <w:color w:val="4B4B4B"/>
                  <w:sz w:val="20"/>
                  <w:szCs w:val="20"/>
                  <w:u w:val="single"/>
                  <w:lang w:val="en-US"/>
                </w:rPr>
                <w:t>www.researchgate.net/publication/225980993_Reasons_for_Employee_Sabotage_in_the_Workplace</w:t>
              </w:r>
            </w:hyperlink>
            <w:r w:rsidRPr="009371AB">
              <w:rPr>
                <w:rFonts w:ascii="Arial" w:hAnsi="Arial" w:cs="Arial"/>
                <w:color w:val="4B4B4B"/>
                <w:sz w:val="20"/>
                <w:szCs w:val="20"/>
                <w:lang w:val="en-US"/>
              </w:rPr>
              <w:t xml:space="preserve"> </w:t>
            </w:r>
            <w:r w:rsidRPr="00144AA1">
              <w:rPr>
                <w:rFonts w:ascii="Arial" w:hAnsi="Arial" w:cs="Arial"/>
                <w:sz w:val="20"/>
                <w:szCs w:val="20"/>
                <w:lang w:val="en-US"/>
              </w:rPr>
              <w:t xml:space="preserve">or </w:t>
            </w:r>
            <w:hyperlink r:id="rId572" w:history="1">
              <w:r w:rsidRPr="009371AB">
                <w:rPr>
                  <w:rFonts w:ascii="Arial" w:hAnsi="Arial" w:cs="Arial"/>
                  <w:color w:val="4B4B4B"/>
                  <w:sz w:val="20"/>
                  <w:szCs w:val="20"/>
                  <w:u w:val="single"/>
                  <w:lang w:val="en-US"/>
                </w:rPr>
                <w:t>https://drive.google.com/file/d/1r2BcivHanQs7whJKQgnO4STryvjKqVIu/view</w:t>
              </w:r>
            </w:hyperlink>
            <w:r w:rsidRPr="00144AA1">
              <w:rPr>
                <w:rFonts w:ascii="Arial" w:hAnsi="Arial" w:cs="Arial"/>
                <w:sz w:val="20"/>
                <w:szCs w:val="20"/>
                <w:lang w:val="en-US"/>
              </w:rPr>
              <w:t xml:space="preserve"> </w:t>
            </w:r>
            <w:r w:rsidRPr="00144AA1">
              <w:rPr>
                <w:rFonts w:ascii="Arial" w:hAnsi="Arial" w:cs="Arial"/>
                <w:sz w:val="20"/>
                <w:szCs w:val="20"/>
              </w:rPr>
              <w:t xml:space="preserve">and </w:t>
            </w:r>
            <w:r w:rsidRPr="00144AA1">
              <w:rPr>
                <w:rFonts w:ascii="Arial" w:hAnsi="Arial" w:cs="Arial"/>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list the causes of workplace sabotage</w:t>
            </w:r>
            <w:r w:rsidRPr="00144AA1">
              <w:rPr>
                <w:rFonts w:ascii="Arial" w:hAnsi="Arial" w:cs="Arial"/>
                <w:sz w:val="20"/>
                <w:szCs w:val="20"/>
                <w:lang w:val="en-US"/>
              </w:rPr>
              <w:t>.</w:t>
            </w:r>
          </w:p>
          <w:p w14:paraId="2A96B127" w14:textId="1A7C6E3A" w:rsidR="004A0C96" w:rsidRPr="00144AA1" w:rsidRDefault="00E46AEC" w:rsidP="009371AB">
            <w:pPr>
              <w:spacing w:before="120" w:after="120"/>
              <w:rPr>
                <w:rFonts w:ascii="Arial" w:hAnsi="Arial" w:cs="Arial"/>
                <w:sz w:val="20"/>
                <w:szCs w:val="20"/>
                <w:lang w:val="en-US"/>
              </w:rPr>
            </w:pPr>
            <w:r w:rsidRPr="00144AA1">
              <w:rPr>
                <w:rFonts w:ascii="Arial" w:hAnsi="Arial" w:cs="Arial"/>
                <w:sz w:val="20"/>
                <w:szCs w:val="20"/>
                <w:lang w:val="en-US"/>
              </w:rPr>
              <w:t>L</w:t>
            </w:r>
            <w:r w:rsidR="004A0C96" w:rsidRPr="00144AA1">
              <w:rPr>
                <w:rFonts w:ascii="Arial" w:hAnsi="Arial" w:cs="Arial"/>
                <w:sz w:val="20"/>
                <w:szCs w:val="20"/>
                <w:lang w:val="en-US"/>
              </w:rPr>
              <w:t xml:space="preserve">earners list the categories identified by the researchers and record the main elements of the research including the aim, sample, method, data collection tools, results and conclusions and to identify any strengths or weaknesses concerning any of these aspects as they progress through the study. </w:t>
            </w:r>
            <w:r w:rsidR="001C56AC" w:rsidRPr="00144AA1">
              <w:rPr>
                <w:rFonts w:ascii="Arial" w:hAnsi="Arial" w:cs="Arial"/>
                <w:b/>
                <w:sz w:val="20"/>
                <w:szCs w:val="20"/>
              </w:rPr>
              <w:t>(I)</w:t>
            </w:r>
          </w:p>
          <w:p w14:paraId="72A4568C" w14:textId="229F9F4A" w:rsidR="004A0C96" w:rsidRPr="00144AA1" w:rsidRDefault="004A0C96" w:rsidP="009371AB">
            <w:pPr>
              <w:spacing w:before="120" w:after="120"/>
              <w:rPr>
                <w:rFonts w:ascii="Arial" w:hAnsi="Arial" w:cs="Arial"/>
                <w:sz w:val="20"/>
                <w:szCs w:val="20"/>
                <w:lang w:val="en-US"/>
              </w:rPr>
            </w:pPr>
            <w:r w:rsidRPr="00144AA1">
              <w:rPr>
                <w:rFonts w:ascii="Arial" w:hAnsi="Arial" w:cs="Arial"/>
                <w:color w:val="000000"/>
                <w:sz w:val="20"/>
                <w:szCs w:val="20"/>
                <w:shd w:val="clear" w:color="auto" w:fill="FCFCFC"/>
              </w:rPr>
              <w:t>Learners</w:t>
            </w:r>
            <w:r w:rsidRPr="00144AA1">
              <w:rPr>
                <w:rFonts w:ascii="Arial" w:hAnsi="Arial" w:cs="Arial"/>
                <w:sz w:val="20"/>
                <w:szCs w:val="20"/>
              </w:rPr>
              <w:t xml:space="preserve"> mind map behaviours in the workplace that might indicate dissatisfaction </w:t>
            </w:r>
            <w:r w:rsidR="005B2A44">
              <w:rPr>
                <w:rFonts w:ascii="Arial" w:hAnsi="Arial" w:cs="Arial"/>
                <w:sz w:val="20"/>
                <w:szCs w:val="20"/>
                <w:lang w:val="en-US"/>
              </w:rPr>
              <w:t xml:space="preserve">at the workplace </w:t>
            </w:r>
            <w:r w:rsidRPr="00144AA1">
              <w:rPr>
                <w:rFonts w:ascii="Arial" w:hAnsi="Arial" w:cs="Arial"/>
                <w:sz w:val="20"/>
                <w:szCs w:val="20"/>
                <w:lang w:val="en-US"/>
              </w:rPr>
              <w:t xml:space="preserve">and </w:t>
            </w:r>
            <w:r w:rsidRPr="00144AA1">
              <w:rPr>
                <w:rFonts w:ascii="Arial" w:hAnsi="Arial" w:cs="Arial"/>
                <w:sz w:val="20"/>
                <w:szCs w:val="20"/>
              </w:rPr>
              <w:t xml:space="preserve">prepare a </w:t>
            </w:r>
            <w:r w:rsidR="005B2A44">
              <w:rPr>
                <w:rFonts w:ascii="Arial" w:hAnsi="Arial" w:cs="Arial"/>
                <w:sz w:val="20"/>
                <w:szCs w:val="20"/>
                <w:lang w:val="en-US"/>
              </w:rPr>
              <w:t>spectrum/scale</w:t>
            </w:r>
            <w:r w:rsidRPr="00144AA1">
              <w:rPr>
                <w:rFonts w:ascii="Arial" w:hAnsi="Arial" w:cs="Arial"/>
                <w:sz w:val="20"/>
                <w:szCs w:val="20"/>
              </w:rPr>
              <w:t xml:space="preserve"> from ‘lateness’ to ‘absenteeism’ to ‘turnover’ with </w:t>
            </w:r>
            <w:r w:rsidRPr="00144AA1">
              <w:rPr>
                <w:rFonts w:ascii="Arial" w:hAnsi="Arial" w:cs="Arial"/>
                <w:sz w:val="20"/>
                <w:szCs w:val="20"/>
                <w:lang w:val="en-US"/>
              </w:rPr>
              <w:t>any other behaviour identified appropriately placed on the spectrum.</w:t>
            </w:r>
          </w:p>
          <w:p w14:paraId="02FDE340" w14:textId="05DF1CF8" w:rsidR="004A0C96" w:rsidRPr="00144AA1" w:rsidRDefault="004A0C96" w:rsidP="009371AB">
            <w:pPr>
              <w:spacing w:before="120" w:after="120"/>
              <w:rPr>
                <w:rFonts w:ascii="Arial" w:hAnsi="Arial" w:cs="Arial"/>
                <w:sz w:val="20"/>
                <w:szCs w:val="20"/>
                <w:lang w:val="en-US"/>
              </w:rPr>
            </w:pPr>
            <w:r w:rsidRPr="00144AA1">
              <w:rPr>
                <w:rFonts w:ascii="Arial" w:hAnsi="Arial" w:cs="Arial"/>
                <w:sz w:val="20"/>
                <w:szCs w:val="20"/>
                <w:lang w:val="en-US"/>
              </w:rPr>
              <w:t xml:space="preserve">Learners brainstorm </w:t>
            </w:r>
            <w:r w:rsidR="00E46AEC" w:rsidRPr="00144AA1">
              <w:rPr>
                <w:rFonts w:ascii="Arial" w:hAnsi="Arial" w:cs="Arial"/>
                <w:sz w:val="20"/>
                <w:szCs w:val="20"/>
                <w:lang w:val="en-US"/>
              </w:rPr>
              <w:t xml:space="preserve">and list </w:t>
            </w:r>
            <w:r w:rsidRPr="00144AA1">
              <w:rPr>
                <w:rFonts w:ascii="Arial" w:hAnsi="Arial" w:cs="Arial"/>
                <w:sz w:val="20"/>
                <w:szCs w:val="20"/>
                <w:lang w:val="en-US"/>
              </w:rPr>
              <w:t xml:space="preserve">reasons why employees (or </w:t>
            </w:r>
            <w:r w:rsidR="00DB0DD5">
              <w:rPr>
                <w:rFonts w:ascii="Arial" w:hAnsi="Arial" w:cs="Arial"/>
                <w:sz w:val="20"/>
                <w:szCs w:val="20"/>
                <w:lang w:val="en-US"/>
              </w:rPr>
              <w:t>learner</w:t>
            </w:r>
            <w:r w:rsidRPr="00144AA1">
              <w:rPr>
                <w:rFonts w:ascii="Arial" w:hAnsi="Arial" w:cs="Arial"/>
                <w:sz w:val="20"/>
                <w:szCs w:val="20"/>
                <w:lang w:val="en-US"/>
              </w:rPr>
              <w:t>s) might be absent from work (or school).</w:t>
            </w:r>
          </w:p>
          <w:p w14:paraId="6AACD167" w14:textId="152FAD6B" w:rsidR="004A0C96" w:rsidRPr="00144AA1" w:rsidRDefault="004A0C96" w:rsidP="009371AB">
            <w:pPr>
              <w:spacing w:before="120" w:after="120"/>
              <w:rPr>
                <w:rFonts w:ascii="Arial" w:hAnsi="Arial" w:cs="Arial"/>
                <w:sz w:val="20"/>
                <w:szCs w:val="20"/>
                <w:lang w:val="en-US"/>
              </w:rPr>
            </w:pPr>
            <w:r w:rsidRPr="00144AA1">
              <w:rPr>
                <w:rFonts w:ascii="Arial" w:hAnsi="Arial" w:cs="Arial"/>
                <w:sz w:val="20"/>
                <w:szCs w:val="20"/>
                <w:lang w:val="en-US"/>
              </w:rPr>
              <w:t>Display Table 1. (page 293) from the research by Blau and Boal (1987) at</w:t>
            </w:r>
            <w:r w:rsidR="00CD16FC">
              <w:rPr>
                <w:rFonts w:ascii="Arial" w:hAnsi="Arial" w:cs="Arial"/>
                <w:sz w:val="20"/>
                <w:szCs w:val="20"/>
                <w:lang w:val="en-US"/>
              </w:rPr>
              <w:t>:</w:t>
            </w:r>
            <w:r w:rsidRPr="00144AA1">
              <w:rPr>
                <w:rFonts w:ascii="Arial" w:hAnsi="Arial" w:cs="Arial"/>
                <w:sz w:val="20"/>
                <w:szCs w:val="20"/>
                <w:lang w:val="en-US"/>
              </w:rPr>
              <w:t xml:space="preserve"> </w:t>
            </w:r>
            <w:hyperlink r:id="rId573" w:history="1">
              <w:r w:rsidR="00157835" w:rsidRPr="009371AB">
                <w:rPr>
                  <w:rFonts w:ascii="Arial" w:hAnsi="Arial" w:cs="Arial"/>
                  <w:color w:val="4B4B4B"/>
                  <w:sz w:val="20"/>
                  <w:szCs w:val="20"/>
                  <w:u w:val="single"/>
                  <w:lang w:val="en-US"/>
                </w:rPr>
                <w:t>http://cinik.free.fr/chlo/doc...</w:t>
              </w:r>
            </w:hyperlink>
            <w:r w:rsidRPr="00144AA1">
              <w:rPr>
                <w:rFonts w:ascii="Arial" w:hAnsi="Arial" w:cs="Arial"/>
                <w:sz w:val="20"/>
                <w:szCs w:val="20"/>
                <w:lang w:val="en-US"/>
              </w:rPr>
              <w:t xml:space="preserve"> or </w:t>
            </w:r>
            <w:hyperlink r:id="rId574" w:history="1">
              <w:r w:rsidRPr="009371AB">
                <w:rPr>
                  <w:rFonts w:ascii="Arial" w:hAnsi="Arial" w:cs="Arial"/>
                  <w:color w:val="4B4B4B"/>
                  <w:sz w:val="20"/>
                  <w:szCs w:val="20"/>
                  <w:u w:val="single"/>
                  <w:lang w:val="en-US"/>
                </w:rPr>
                <w:t>https://drive.google.com/file</w:t>
              </w:r>
              <w:r w:rsidR="004049F1" w:rsidRPr="009371AB">
                <w:rPr>
                  <w:rFonts w:ascii="Arial" w:hAnsi="Arial" w:cs="Arial"/>
                  <w:color w:val="4B4B4B"/>
                  <w:sz w:val="20"/>
                  <w:szCs w:val="20"/>
                  <w:u w:val="single"/>
                  <w:lang w:val="en-US"/>
                </w:rPr>
                <w:t>/...</w:t>
              </w:r>
            </w:hyperlink>
            <w:r w:rsidRPr="00144AA1">
              <w:rPr>
                <w:rFonts w:ascii="Arial" w:hAnsi="Arial" w:cs="Arial"/>
                <w:sz w:val="20"/>
                <w:szCs w:val="20"/>
                <w:lang w:val="en-US"/>
              </w:rPr>
              <w:t xml:space="preserve"> </w:t>
            </w:r>
            <w:r w:rsidRPr="00144AA1">
              <w:rPr>
                <w:rFonts w:ascii="Arial" w:hAnsi="Arial" w:cs="Arial"/>
                <w:sz w:val="20"/>
                <w:szCs w:val="20"/>
              </w:rPr>
              <w:t>on absenteeism and turnover</w:t>
            </w:r>
            <w:r w:rsidRPr="00144AA1">
              <w:rPr>
                <w:rFonts w:ascii="Arial" w:hAnsi="Arial" w:cs="Arial"/>
                <w:sz w:val="20"/>
                <w:szCs w:val="20"/>
                <w:lang w:val="en-US"/>
              </w:rPr>
              <w:t xml:space="preserve"> and learners create a table in their notes capturing the four ‘cells’ hypothesized with their accompanying descriptions and labels.</w:t>
            </w:r>
          </w:p>
          <w:p w14:paraId="71D3A9BE" w14:textId="7677A209" w:rsidR="004A0C96" w:rsidRPr="00144AA1" w:rsidRDefault="004A0C96" w:rsidP="009371AB">
            <w:pPr>
              <w:spacing w:before="120" w:after="120"/>
              <w:rPr>
                <w:rFonts w:ascii="Arial" w:hAnsi="Arial" w:cs="Arial"/>
                <w:sz w:val="20"/>
                <w:szCs w:val="20"/>
              </w:rPr>
            </w:pPr>
            <w:r w:rsidRPr="00144AA1">
              <w:rPr>
                <w:rFonts w:ascii="Arial" w:hAnsi="Arial" w:cs="Arial"/>
                <w:b/>
                <w:bCs/>
                <w:sz w:val="20"/>
                <w:szCs w:val="20"/>
                <w:lang w:val="en-US"/>
              </w:rPr>
              <w:t xml:space="preserve">Extension </w:t>
            </w:r>
            <w:r w:rsidR="00E46AEC" w:rsidRPr="00144AA1">
              <w:rPr>
                <w:rFonts w:ascii="Arial" w:hAnsi="Arial" w:cs="Arial"/>
                <w:b/>
                <w:bCs/>
                <w:sz w:val="20"/>
                <w:szCs w:val="20"/>
                <w:lang w:val="en-US"/>
              </w:rPr>
              <w:t>a</w:t>
            </w:r>
            <w:r w:rsidRPr="00144AA1">
              <w:rPr>
                <w:rFonts w:ascii="Arial" w:hAnsi="Arial" w:cs="Arial"/>
                <w:b/>
                <w:bCs/>
                <w:sz w:val="20"/>
                <w:szCs w:val="20"/>
                <w:lang w:val="en-US"/>
              </w:rPr>
              <w:t xml:space="preserve">ctivity: </w:t>
            </w:r>
            <w:r w:rsidR="009371AB">
              <w:rPr>
                <w:rFonts w:ascii="Arial" w:hAnsi="Arial" w:cs="Arial"/>
                <w:color w:val="000000"/>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w:t>
            </w:r>
            <w:r w:rsidRPr="00144AA1">
              <w:rPr>
                <w:rFonts w:ascii="Arial" w:hAnsi="Arial" w:cs="Arial"/>
                <w:sz w:val="20"/>
                <w:szCs w:val="20"/>
                <w:lang w:val="en-US"/>
              </w:rPr>
              <w:t xml:space="preserve">consider how the four conditions could be measured and </w:t>
            </w:r>
            <w:r w:rsidRPr="00144AA1">
              <w:rPr>
                <w:rFonts w:ascii="Arial" w:hAnsi="Arial" w:cs="Arial"/>
                <w:sz w:val="20"/>
                <w:szCs w:val="20"/>
              </w:rPr>
              <w:t>design a study that would test the predications in the workplace and share.</w:t>
            </w:r>
          </w:p>
          <w:p w14:paraId="6023E545" w14:textId="7E1D63A4" w:rsidR="004A0C96" w:rsidRDefault="004A0C96" w:rsidP="009371AB">
            <w:pPr>
              <w:spacing w:before="120" w:after="120"/>
              <w:rPr>
                <w:rFonts w:ascii="Arial" w:hAnsi="Arial" w:cs="Arial"/>
                <w:b/>
                <w:sz w:val="20"/>
                <w:szCs w:val="20"/>
              </w:rPr>
            </w:pPr>
            <w:r w:rsidRPr="00144AA1">
              <w:rPr>
                <w:rFonts w:ascii="Arial" w:hAnsi="Arial" w:cs="Arial"/>
                <w:color w:val="000000"/>
                <w:sz w:val="20"/>
                <w:szCs w:val="20"/>
                <w:shd w:val="clear" w:color="auto" w:fill="FCFCFC"/>
              </w:rPr>
              <w:t>Learners</w:t>
            </w:r>
            <w:r w:rsidRPr="00144AA1">
              <w:rPr>
                <w:rFonts w:ascii="Arial" w:hAnsi="Arial" w:cs="Arial"/>
                <w:sz w:val="20"/>
                <w:szCs w:val="20"/>
              </w:rPr>
              <w:t xml:space="preserve"> evaluate the model and consider the relevant issues and debates and methodology </w:t>
            </w:r>
            <w:r w:rsidRPr="00144AA1">
              <w:rPr>
                <w:rFonts w:ascii="Arial" w:hAnsi="Arial" w:cs="Arial"/>
                <w:sz w:val="20"/>
                <w:szCs w:val="20"/>
                <w:lang w:val="en-US"/>
              </w:rPr>
              <w:t xml:space="preserve">such as </w:t>
            </w:r>
            <w:r w:rsidRPr="00144AA1">
              <w:rPr>
                <w:rFonts w:ascii="Arial" w:hAnsi="Arial" w:cs="Arial"/>
                <w:sz w:val="20"/>
                <w:szCs w:val="20"/>
              </w:rPr>
              <w:t>application to everyday life</w:t>
            </w:r>
            <w:r w:rsidR="005C4990" w:rsidRPr="00144AA1">
              <w:rPr>
                <w:rFonts w:ascii="Arial" w:hAnsi="Arial" w:cs="Arial"/>
                <w:sz w:val="20"/>
                <w:szCs w:val="20"/>
                <w:lang w:val="en-US"/>
              </w:rPr>
              <w:t>,</w:t>
            </w:r>
            <w:r w:rsidRPr="00144AA1">
              <w:rPr>
                <w:rFonts w:ascii="Arial" w:hAnsi="Arial" w:cs="Arial"/>
                <w:sz w:val="20"/>
                <w:szCs w:val="20"/>
                <w:lang w:val="en-US"/>
              </w:rPr>
              <w:t xml:space="preserve"> </w:t>
            </w:r>
            <w:r w:rsidRPr="00144AA1">
              <w:rPr>
                <w:rFonts w:ascii="Arial" w:hAnsi="Arial" w:cs="Arial"/>
                <w:sz w:val="20"/>
                <w:szCs w:val="20"/>
              </w:rPr>
              <w:t>individual and situational explanations, reductionism versus holism, idiographic versus nomothetic</w:t>
            </w:r>
            <w:r w:rsidRPr="00144AA1">
              <w:rPr>
                <w:rFonts w:ascii="Arial" w:hAnsi="Arial" w:cs="Arial"/>
                <w:sz w:val="20"/>
                <w:szCs w:val="20"/>
                <w:lang w:val="en-US"/>
              </w:rPr>
              <w:t xml:space="preserve"> explanations and </w:t>
            </w:r>
            <w:r w:rsidRPr="00144AA1">
              <w:rPr>
                <w:rFonts w:ascii="Arial" w:hAnsi="Arial" w:cs="Arial"/>
                <w:sz w:val="20"/>
                <w:szCs w:val="20"/>
              </w:rPr>
              <w:t>generalisations from findings.</w:t>
            </w:r>
            <w:r w:rsidR="001C56AC" w:rsidRPr="00144AA1">
              <w:rPr>
                <w:rFonts w:ascii="Arial" w:hAnsi="Arial" w:cs="Arial"/>
                <w:b/>
                <w:sz w:val="20"/>
                <w:szCs w:val="20"/>
              </w:rPr>
              <w:t xml:space="preserve"> (I)</w:t>
            </w:r>
          </w:p>
          <w:p w14:paraId="5C1F7396" w14:textId="611CA202" w:rsidR="004A0C96" w:rsidRPr="009371AB" w:rsidRDefault="004A0C96" w:rsidP="009371AB">
            <w:pPr>
              <w:spacing w:before="120" w:after="120"/>
              <w:rPr>
                <w:rFonts w:ascii="Arial" w:hAnsi="Arial" w:cs="Arial"/>
                <w:color w:val="4B4B4B"/>
                <w:sz w:val="20"/>
                <w:szCs w:val="20"/>
                <w:lang w:val="en-US"/>
              </w:rPr>
            </w:pPr>
            <w:r w:rsidRPr="00144AA1">
              <w:rPr>
                <w:rFonts w:ascii="Arial" w:hAnsi="Arial" w:cs="Arial"/>
                <w:b/>
                <w:bCs/>
                <w:sz w:val="20"/>
                <w:szCs w:val="20"/>
                <w:lang w:val="en-US"/>
              </w:rPr>
              <w:t xml:space="preserve">Extension </w:t>
            </w:r>
            <w:r w:rsidR="005C4990" w:rsidRPr="00144AA1">
              <w:rPr>
                <w:rFonts w:ascii="Arial" w:hAnsi="Arial" w:cs="Arial"/>
                <w:b/>
                <w:bCs/>
                <w:sz w:val="20"/>
                <w:szCs w:val="20"/>
                <w:lang w:val="en-US"/>
              </w:rPr>
              <w:t>a</w:t>
            </w:r>
            <w:r w:rsidRPr="00144AA1">
              <w:rPr>
                <w:rFonts w:ascii="Arial" w:hAnsi="Arial" w:cs="Arial"/>
                <w:b/>
                <w:bCs/>
                <w:sz w:val="20"/>
                <w:szCs w:val="20"/>
                <w:lang w:val="en-US"/>
              </w:rPr>
              <w:t>ctivity</w:t>
            </w:r>
            <w:r w:rsidR="00F6402B">
              <w:rPr>
                <w:rFonts w:ascii="Arial" w:hAnsi="Arial" w:cs="Arial"/>
                <w:b/>
                <w:bCs/>
                <w:sz w:val="20"/>
                <w:szCs w:val="20"/>
                <w:lang w:val="en-US"/>
              </w:rPr>
              <w:t xml:space="preserve"> (optional)</w:t>
            </w:r>
            <w:r w:rsidRPr="00144AA1">
              <w:rPr>
                <w:rFonts w:ascii="Arial" w:hAnsi="Arial" w:cs="Arial"/>
                <w:b/>
                <w:bCs/>
                <w:sz w:val="20"/>
                <w:szCs w:val="20"/>
                <w:lang w:val="en-US"/>
              </w:rPr>
              <w:t>:</w:t>
            </w:r>
            <w:r w:rsidRPr="00144AA1">
              <w:rPr>
                <w:rFonts w:ascii="Arial" w:hAnsi="Arial" w:cs="Arial"/>
                <w:sz w:val="20"/>
                <w:szCs w:val="20"/>
                <w:lang w:val="en-US"/>
              </w:rPr>
              <w:t xml:space="preserve"> </w:t>
            </w:r>
            <w:r w:rsidR="009371AB">
              <w:rPr>
                <w:rFonts w:ascii="Arial" w:hAnsi="Arial" w:cs="Arial"/>
                <w:sz w:val="20"/>
                <w:szCs w:val="20"/>
                <w:lang w:val="en-US"/>
              </w:rPr>
              <w:t>l</w:t>
            </w:r>
            <w:r w:rsidRPr="00144AA1">
              <w:rPr>
                <w:rFonts w:ascii="Arial" w:hAnsi="Arial" w:cs="Arial"/>
                <w:sz w:val="20"/>
                <w:szCs w:val="20"/>
                <w:lang w:val="en-US"/>
              </w:rPr>
              <w:t>earners look at research conducted by the researchers to test their model which is available at</w:t>
            </w:r>
            <w:r w:rsidR="00CD16FC">
              <w:rPr>
                <w:rFonts w:ascii="Arial" w:hAnsi="Arial" w:cs="Arial"/>
                <w:sz w:val="20"/>
                <w:szCs w:val="20"/>
                <w:lang w:val="en-US"/>
              </w:rPr>
              <w:t>:</w:t>
            </w:r>
            <w:r w:rsidRPr="00144AA1">
              <w:rPr>
                <w:rFonts w:ascii="Arial" w:hAnsi="Arial" w:cs="Arial"/>
                <w:sz w:val="20"/>
                <w:szCs w:val="20"/>
                <w:lang w:val="en-US"/>
              </w:rPr>
              <w:t xml:space="preserve"> </w:t>
            </w:r>
            <w:hyperlink r:id="rId575" w:history="1">
              <w:r w:rsidRPr="009371AB">
                <w:rPr>
                  <w:rFonts w:ascii="Arial" w:hAnsi="Arial" w:cs="Arial"/>
                  <w:color w:val="4B4B4B"/>
                  <w:sz w:val="20"/>
                  <w:szCs w:val="20"/>
                  <w:u w:val="single"/>
                  <w:lang w:val="en-US"/>
                </w:rPr>
                <w:t>www.researchgate.net/publication/247569649_Using_Job_Involvement_and_Organizational_Commitment_Interactively_to_Predict_Turnover</w:t>
              </w:r>
            </w:hyperlink>
            <w:r w:rsidRPr="009371AB">
              <w:rPr>
                <w:rFonts w:ascii="Arial" w:hAnsi="Arial" w:cs="Arial"/>
                <w:color w:val="4B4B4B"/>
                <w:sz w:val="20"/>
                <w:szCs w:val="20"/>
                <w:lang w:val="en-US"/>
              </w:rPr>
              <w:t xml:space="preserve"> </w:t>
            </w:r>
          </w:p>
          <w:p w14:paraId="12C2523B" w14:textId="22801326" w:rsidR="004A0C96" w:rsidRPr="00144AA1" w:rsidRDefault="004A0C96" w:rsidP="009371AB">
            <w:pPr>
              <w:spacing w:before="120" w:after="120"/>
              <w:rPr>
                <w:rFonts w:ascii="Arial" w:hAnsi="Arial" w:cs="Arial"/>
                <w:color w:val="4A4A4A"/>
                <w:sz w:val="20"/>
                <w:szCs w:val="20"/>
                <w:u w:val="single"/>
                <w:lang w:val="en-US"/>
              </w:rPr>
            </w:pPr>
            <w:r w:rsidRPr="00144AA1">
              <w:rPr>
                <w:rFonts w:ascii="Arial" w:hAnsi="Arial" w:cs="Arial"/>
                <w:b/>
                <w:bCs/>
                <w:sz w:val="20"/>
                <w:szCs w:val="20"/>
                <w:lang w:val="en-US"/>
              </w:rPr>
              <w:t xml:space="preserve">Extension </w:t>
            </w:r>
            <w:r w:rsidR="005C4990" w:rsidRPr="00144AA1">
              <w:rPr>
                <w:rFonts w:ascii="Arial" w:hAnsi="Arial" w:cs="Arial"/>
                <w:b/>
                <w:bCs/>
                <w:sz w:val="20"/>
                <w:szCs w:val="20"/>
                <w:lang w:val="en-US"/>
              </w:rPr>
              <w:t>a</w:t>
            </w:r>
            <w:r w:rsidRPr="00144AA1">
              <w:rPr>
                <w:rFonts w:ascii="Arial" w:hAnsi="Arial" w:cs="Arial"/>
                <w:b/>
                <w:bCs/>
                <w:sz w:val="20"/>
                <w:szCs w:val="20"/>
                <w:lang w:val="en-US"/>
              </w:rPr>
              <w:t>ctivity:</w:t>
            </w:r>
            <w:r w:rsidRPr="00144AA1">
              <w:rPr>
                <w:rFonts w:ascii="Arial" w:hAnsi="Arial" w:cs="Arial"/>
                <w:sz w:val="20"/>
                <w:szCs w:val="20"/>
                <w:lang w:val="en-US"/>
              </w:rPr>
              <w:t xml:space="preserve"> </w:t>
            </w:r>
            <w:r w:rsidR="009371AB">
              <w:rPr>
                <w:rFonts w:ascii="Arial" w:hAnsi="Arial" w:cs="Arial"/>
                <w:sz w:val="20"/>
                <w:szCs w:val="20"/>
                <w:lang w:val="en-US"/>
              </w:rPr>
              <w:t>l</w:t>
            </w:r>
            <w:r w:rsidRPr="00144AA1">
              <w:rPr>
                <w:rFonts w:ascii="Arial" w:hAnsi="Arial" w:cs="Arial"/>
                <w:sz w:val="20"/>
                <w:szCs w:val="20"/>
                <w:lang w:val="en-US"/>
              </w:rPr>
              <w:t>earners</w:t>
            </w:r>
            <w:r w:rsidRPr="00144AA1">
              <w:rPr>
                <w:rFonts w:ascii="Arial" w:hAnsi="Arial" w:cs="Arial"/>
                <w:sz w:val="20"/>
                <w:szCs w:val="20"/>
              </w:rPr>
              <w:t xml:space="preserve"> mind map reasons why employees may remain committed to organisations (even if dissatisfied)</w:t>
            </w:r>
            <w:r w:rsidRPr="00144AA1">
              <w:rPr>
                <w:rFonts w:ascii="Arial" w:hAnsi="Arial" w:cs="Arial"/>
                <w:sz w:val="20"/>
                <w:szCs w:val="20"/>
                <w:lang w:val="en-US"/>
              </w:rPr>
              <w:t xml:space="preserve"> and look up </w:t>
            </w:r>
            <w:r w:rsidR="005B2A44">
              <w:rPr>
                <w:rFonts w:ascii="Arial" w:hAnsi="Arial" w:cs="Arial"/>
                <w:sz w:val="20"/>
                <w:szCs w:val="20"/>
                <w:lang w:val="en-US"/>
              </w:rPr>
              <w:t xml:space="preserve">other models of organisational </w:t>
            </w:r>
            <w:r w:rsidRPr="00144AA1">
              <w:rPr>
                <w:rFonts w:ascii="Arial" w:hAnsi="Arial" w:cs="Arial"/>
                <w:sz w:val="20"/>
                <w:szCs w:val="20"/>
              </w:rPr>
              <w:t xml:space="preserve">commitment and </w:t>
            </w:r>
            <w:r w:rsidRPr="00144AA1">
              <w:rPr>
                <w:rFonts w:ascii="Arial" w:hAnsi="Arial" w:cs="Arial"/>
                <w:sz w:val="20"/>
                <w:szCs w:val="20"/>
                <w:shd w:val="clear" w:color="auto" w:fill="FCFCFC"/>
              </w:rPr>
              <w:t>l</w:t>
            </w:r>
            <w:r w:rsidRPr="00144AA1">
              <w:rPr>
                <w:rFonts w:ascii="Arial" w:hAnsi="Arial" w:cs="Arial"/>
                <w:color w:val="000000"/>
                <w:sz w:val="20"/>
                <w:szCs w:val="20"/>
                <w:shd w:val="clear" w:color="auto" w:fill="FCFCFC"/>
              </w:rPr>
              <w:t>earners</w:t>
            </w:r>
            <w:r w:rsidRPr="00144AA1">
              <w:rPr>
                <w:rFonts w:ascii="Arial" w:hAnsi="Arial" w:cs="Arial"/>
                <w:sz w:val="20"/>
                <w:szCs w:val="20"/>
              </w:rPr>
              <w:t xml:space="preserve"> match their suggestions </w:t>
            </w:r>
            <w:r w:rsidRPr="00144AA1">
              <w:rPr>
                <w:rFonts w:ascii="Arial" w:hAnsi="Arial" w:cs="Arial"/>
                <w:sz w:val="20"/>
                <w:szCs w:val="20"/>
              </w:rPr>
              <w:lastRenderedPageBreak/>
              <w:t>with the three components of the model</w:t>
            </w:r>
            <w:r w:rsidRPr="00144AA1">
              <w:rPr>
                <w:rFonts w:ascii="Arial" w:hAnsi="Arial" w:cs="Arial"/>
                <w:sz w:val="20"/>
                <w:szCs w:val="20"/>
                <w:lang w:val="en-US"/>
              </w:rPr>
              <w:t xml:space="preserve"> which can be accessed at</w:t>
            </w:r>
            <w:r w:rsidR="00CD16FC">
              <w:rPr>
                <w:rFonts w:ascii="Arial" w:hAnsi="Arial" w:cs="Arial"/>
                <w:sz w:val="20"/>
                <w:szCs w:val="20"/>
                <w:lang w:val="en-US"/>
              </w:rPr>
              <w:t>:</w:t>
            </w:r>
            <w:r w:rsidRPr="00144AA1">
              <w:rPr>
                <w:rFonts w:ascii="Arial" w:hAnsi="Arial" w:cs="Arial"/>
                <w:sz w:val="20"/>
                <w:szCs w:val="20"/>
                <w:lang w:val="en-US"/>
              </w:rPr>
              <w:t xml:space="preserve"> </w:t>
            </w:r>
            <w:hyperlink r:id="rId576" w:history="1">
              <w:r w:rsidRPr="009371AB">
                <w:rPr>
                  <w:rFonts w:ascii="Arial" w:hAnsi="Arial" w:cs="Arial"/>
                  <w:color w:val="4B4B4B"/>
                  <w:sz w:val="20"/>
                  <w:szCs w:val="20"/>
                  <w:u w:val="single"/>
                  <w:lang w:val="en-US"/>
                </w:rPr>
                <w:t>https://en.wikipedia.org/wiki/Organizational_commitment</w:t>
              </w:r>
            </w:hyperlink>
            <w:r w:rsidR="005C4990" w:rsidRPr="00144AA1">
              <w:rPr>
                <w:rFonts w:ascii="Arial" w:hAnsi="Arial" w:cs="Arial"/>
                <w:sz w:val="20"/>
                <w:szCs w:val="20"/>
                <w:lang w:val="en-US"/>
              </w:rPr>
              <w:t>.</w:t>
            </w:r>
          </w:p>
          <w:p w14:paraId="039E2031" w14:textId="3D64DB5A" w:rsidR="004A0C96" w:rsidRPr="00144AA1" w:rsidRDefault="004A0C96" w:rsidP="009371AB">
            <w:pPr>
              <w:autoSpaceDE w:val="0"/>
              <w:autoSpaceDN w:val="0"/>
              <w:adjustRightInd w:val="0"/>
              <w:spacing w:before="120" w:after="120"/>
              <w:rPr>
                <w:rFonts w:ascii="Arial" w:hAnsi="Arial" w:cs="Arial"/>
                <w:color w:val="000000"/>
                <w:sz w:val="20"/>
                <w:szCs w:val="20"/>
                <w:lang w:val="en-US"/>
              </w:rPr>
            </w:pPr>
            <w:r w:rsidRPr="00144AA1">
              <w:rPr>
                <w:rFonts w:ascii="Arial" w:hAnsi="Arial" w:cs="Arial"/>
                <w:color w:val="000000"/>
                <w:sz w:val="20"/>
                <w:szCs w:val="20"/>
                <w:lang w:val="en-US"/>
              </w:rPr>
              <w:t>Learners create flashcards on the various concepts covered in the section (</w:t>
            </w:r>
            <w:r w:rsidR="005B2A44" w:rsidRPr="00144AA1">
              <w:rPr>
                <w:rFonts w:ascii="Arial" w:hAnsi="Arial" w:cs="Arial"/>
                <w:color w:val="000000"/>
                <w:sz w:val="20"/>
                <w:szCs w:val="20"/>
                <w:lang w:val="en-US"/>
              </w:rPr>
              <w:t>e.g.,</w:t>
            </w:r>
            <w:r w:rsidRPr="00144AA1">
              <w:rPr>
                <w:rFonts w:ascii="Arial" w:hAnsi="Arial" w:cs="Arial"/>
                <w:color w:val="000000"/>
                <w:sz w:val="20"/>
                <w:szCs w:val="20"/>
                <w:lang w:val="en-US"/>
              </w:rPr>
              <w:t xml:space="preserve"> with the component/concept on one side and a definition, detail and description on the other).</w:t>
            </w:r>
            <w:r w:rsidR="001C56AC" w:rsidRPr="00144AA1">
              <w:rPr>
                <w:rFonts w:ascii="Arial" w:hAnsi="Arial" w:cs="Arial"/>
                <w:b/>
                <w:bCs/>
                <w:color w:val="000000"/>
                <w:sz w:val="20"/>
                <w:szCs w:val="20"/>
                <w:lang w:val="en-US"/>
              </w:rPr>
              <w:t xml:space="preserve"> (I)</w:t>
            </w:r>
          </w:p>
          <w:p w14:paraId="5F193C5A" w14:textId="604687AF" w:rsidR="004A0C96" w:rsidRPr="00144AA1" w:rsidRDefault="004A0C96" w:rsidP="009371AB">
            <w:pPr>
              <w:autoSpaceDE w:val="0"/>
              <w:autoSpaceDN w:val="0"/>
              <w:adjustRightInd w:val="0"/>
              <w:spacing w:before="120"/>
              <w:rPr>
                <w:rFonts w:ascii="Arial" w:hAnsi="Arial" w:cs="Arial"/>
                <w:color w:val="4A4A4A"/>
                <w:sz w:val="20"/>
                <w:szCs w:val="20"/>
                <w:lang w:val="en-US"/>
              </w:rPr>
            </w:pPr>
            <w:r w:rsidRPr="00144AA1">
              <w:rPr>
                <w:rFonts w:ascii="Arial" w:hAnsi="Arial" w:cs="Arial"/>
                <w:color w:val="000000" w:themeColor="text1"/>
                <w:sz w:val="20"/>
                <w:szCs w:val="20"/>
                <w:lang w:val="en-US"/>
              </w:rPr>
              <w:t xml:space="preserve">Learners generate possible examination questions on all the material covered in this section and share for the other learners to self-assess their ability to describe, explain and evaluate. </w:t>
            </w:r>
            <w:r w:rsidR="001C56AC" w:rsidRPr="00144AA1">
              <w:rPr>
                <w:rFonts w:ascii="Arial" w:hAnsi="Arial" w:cs="Arial"/>
                <w:b/>
                <w:bCs/>
                <w:color w:val="000000" w:themeColor="text1"/>
                <w:sz w:val="20"/>
                <w:szCs w:val="20"/>
                <w:lang w:val="en-US"/>
              </w:rPr>
              <w:t>(I</w:t>
            </w:r>
            <w:r w:rsidR="001C56AC">
              <w:rPr>
                <w:rFonts w:ascii="Arial" w:hAnsi="Arial" w:cs="Arial"/>
                <w:b/>
                <w:bCs/>
                <w:color w:val="000000" w:themeColor="text1"/>
                <w:sz w:val="20"/>
                <w:szCs w:val="20"/>
                <w:lang w:val="en-US"/>
              </w:rPr>
              <w:t>)(</w:t>
            </w:r>
            <w:r w:rsidR="001C56AC" w:rsidRPr="00144AA1">
              <w:rPr>
                <w:rFonts w:ascii="Arial" w:hAnsi="Arial" w:cs="Arial"/>
                <w:b/>
                <w:bCs/>
                <w:color w:val="000000" w:themeColor="text1"/>
                <w:sz w:val="20"/>
                <w:szCs w:val="20"/>
                <w:lang w:val="en-US"/>
              </w:rPr>
              <w:t>F)</w:t>
            </w:r>
          </w:p>
        </w:tc>
      </w:tr>
      <w:tr w:rsidR="004A0C96" w:rsidRPr="004A0C96" w14:paraId="252B6328" w14:textId="77777777" w:rsidTr="009371AB">
        <w:tc>
          <w:tcPr>
            <w:tcW w:w="9633" w:type="dxa"/>
            <w:gridSpan w:val="3"/>
            <w:tcBorders>
              <w:top w:val="single" w:sz="4" w:space="0" w:color="E21951"/>
              <w:left w:val="single" w:sz="4" w:space="0" w:color="E21951"/>
              <w:bottom w:val="single" w:sz="4" w:space="0" w:color="E21951"/>
              <w:right w:val="single" w:sz="4" w:space="0" w:color="E21951"/>
            </w:tcBorders>
            <w:shd w:val="clear" w:color="auto" w:fill="E21951"/>
            <w:vAlign w:val="center"/>
            <w:hideMark/>
          </w:tcPr>
          <w:p w14:paraId="6FAEEF9E" w14:textId="77777777" w:rsidR="004A0C96" w:rsidRPr="004A0C96" w:rsidRDefault="004A0C96" w:rsidP="004A0C96">
            <w:pPr>
              <w:rPr>
                <w:rFonts w:ascii="Arial" w:hAnsi="Arial" w:cs="Arial"/>
                <w:b/>
                <w:color w:val="FFFFFF"/>
                <w:sz w:val="20"/>
                <w:szCs w:val="20"/>
              </w:rPr>
            </w:pPr>
            <w:r w:rsidRPr="004A0C96">
              <w:rPr>
                <w:rFonts w:ascii="Arial" w:hAnsi="Arial" w:cs="Arial"/>
                <w:b/>
                <w:color w:val="FFFFFF"/>
                <w:sz w:val="20"/>
                <w:szCs w:val="20"/>
              </w:rPr>
              <w:lastRenderedPageBreak/>
              <w:t>Past and specimen papers</w:t>
            </w:r>
          </w:p>
        </w:tc>
      </w:tr>
      <w:tr w:rsidR="004A0C96" w:rsidRPr="004A0C96" w14:paraId="4DC16880" w14:textId="77777777" w:rsidTr="009371AB">
        <w:tc>
          <w:tcPr>
            <w:tcW w:w="9633" w:type="dxa"/>
            <w:gridSpan w:val="3"/>
            <w:tcBorders>
              <w:top w:val="single" w:sz="4" w:space="0" w:color="E21951"/>
              <w:left w:val="single" w:sz="4" w:space="0" w:color="E21951"/>
              <w:bottom w:val="single" w:sz="4" w:space="0" w:color="E21951"/>
              <w:right w:val="single" w:sz="4" w:space="0" w:color="E21951"/>
            </w:tcBorders>
            <w:hideMark/>
          </w:tcPr>
          <w:p w14:paraId="0C87B898" w14:textId="18A798B5" w:rsidR="004A0C96" w:rsidRPr="00087ABD" w:rsidRDefault="00087ABD" w:rsidP="004A0C96">
            <w:pPr>
              <w:rPr>
                <w:rFonts w:ascii="Arial" w:eastAsia="MS ??" w:hAnsi="Arial"/>
                <w:b/>
                <w:sz w:val="20"/>
                <w:szCs w:val="20"/>
                <w:lang w:eastAsia="en-US"/>
              </w:rPr>
            </w:pPr>
            <w:r w:rsidRPr="00087ABD">
              <w:rPr>
                <w:rFonts w:ascii="Arial" w:eastAsia="MS ??" w:hAnsi="Arial" w:cs="Arial"/>
                <w:sz w:val="20"/>
                <w:szCs w:val="20"/>
              </w:rPr>
              <w:t xml:space="preserve">Past/specimen papers and mark schemes are available to download from the </w:t>
            </w:r>
            <w:hyperlink r:id="rId577" w:history="1">
              <w:r w:rsidRPr="00087ABD">
                <w:rPr>
                  <w:rFonts w:ascii="Arial" w:eastAsia="MS ??" w:hAnsi="Arial"/>
                  <w:color w:val="4A4A4A"/>
                  <w:sz w:val="20"/>
                  <w:szCs w:val="20"/>
                  <w:u w:val="single"/>
                  <w:lang w:eastAsia="en-US"/>
                </w:rPr>
                <w:t>School Support Hub</w:t>
              </w:r>
            </w:hyperlink>
            <w:r w:rsidRPr="00087ABD">
              <w:rPr>
                <w:rFonts w:ascii="Arial" w:eastAsia="MS ??" w:hAnsi="Arial"/>
                <w:color w:val="4A4A4A"/>
                <w:sz w:val="20"/>
                <w:szCs w:val="20"/>
                <w:lang w:eastAsia="en-US"/>
              </w:rPr>
              <w:t xml:space="preserve"> </w:t>
            </w:r>
            <w:r w:rsidRPr="00087ABD">
              <w:rPr>
                <w:rFonts w:ascii="Arial" w:eastAsia="MS ??" w:hAnsi="Arial"/>
                <w:b/>
                <w:sz w:val="20"/>
                <w:szCs w:val="20"/>
                <w:lang w:eastAsia="en-US"/>
              </w:rPr>
              <w:t>(F)</w:t>
            </w:r>
          </w:p>
        </w:tc>
      </w:tr>
    </w:tbl>
    <w:p w14:paraId="6E2EA8F0" w14:textId="77777777" w:rsidR="008878A4" w:rsidRDefault="008878A4">
      <w:pPr>
        <w:rPr>
          <w:rFonts w:ascii="Bliss Pro Regular" w:hAnsi="Bliss Pro Regular" w:cs="Open Sans Light"/>
        </w:rPr>
        <w:sectPr w:rsidR="008878A4" w:rsidSect="00DB47F3">
          <w:pgSz w:w="16838" w:h="11906" w:orient="landscape"/>
          <w:pgMar w:top="1134" w:right="1134" w:bottom="284" w:left="1134" w:header="567" w:footer="567" w:gutter="0"/>
          <w:cols w:space="708"/>
          <w:docGrid w:linePitch="360"/>
        </w:sectPr>
      </w:pPr>
    </w:p>
    <w:p w14:paraId="59676DD9" w14:textId="77777777" w:rsidR="002A37A1" w:rsidRDefault="002A37A1" w:rsidP="0043639B">
      <w:pPr>
        <w:pStyle w:val="BodyText"/>
        <w:rPr>
          <w:rFonts w:ascii="Bliss Pro Regular" w:hAnsi="Bliss Pro Regular" w:cs="Open Sans Light"/>
        </w:rPr>
      </w:pPr>
    </w:p>
    <w:p w14:paraId="1AE0E984" w14:textId="77777777" w:rsidR="002A37A1" w:rsidRDefault="002A37A1" w:rsidP="0043639B">
      <w:pPr>
        <w:pStyle w:val="BodyText"/>
        <w:rPr>
          <w:rFonts w:ascii="Bliss Pro Regular" w:hAnsi="Bliss Pro Regular" w:cs="Open Sans Light"/>
        </w:rPr>
      </w:pPr>
    </w:p>
    <w:p w14:paraId="48125340" w14:textId="77777777" w:rsidR="002A37A1" w:rsidRDefault="002A37A1" w:rsidP="0043639B">
      <w:pPr>
        <w:pStyle w:val="BodyText"/>
        <w:rPr>
          <w:rFonts w:ascii="Bliss Pro Regular" w:hAnsi="Bliss Pro Regular" w:cs="Open Sans Light"/>
        </w:rPr>
      </w:pPr>
    </w:p>
    <w:p w14:paraId="5214B71D" w14:textId="77777777" w:rsidR="002A37A1" w:rsidRDefault="002A37A1" w:rsidP="0043639B">
      <w:pPr>
        <w:pStyle w:val="BodyText"/>
        <w:rPr>
          <w:rFonts w:ascii="Bliss Pro Regular" w:hAnsi="Bliss Pro Regular" w:cs="Open Sans Light"/>
        </w:rPr>
      </w:pPr>
    </w:p>
    <w:p w14:paraId="439B2AC2" w14:textId="77777777" w:rsidR="002A37A1" w:rsidRDefault="002A37A1" w:rsidP="0043639B">
      <w:pPr>
        <w:pStyle w:val="BodyText"/>
        <w:rPr>
          <w:rFonts w:ascii="Bliss Pro Regular" w:hAnsi="Bliss Pro Regular" w:cs="Open Sans Light"/>
        </w:rPr>
      </w:pPr>
    </w:p>
    <w:p w14:paraId="2AAD710C" w14:textId="77777777" w:rsidR="002A37A1" w:rsidRDefault="002A37A1" w:rsidP="0043639B">
      <w:pPr>
        <w:pStyle w:val="BodyText"/>
        <w:rPr>
          <w:rFonts w:ascii="Bliss Pro Regular" w:hAnsi="Bliss Pro Regular" w:cs="Open Sans Light"/>
        </w:rPr>
      </w:pPr>
    </w:p>
    <w:p w14:paraId="793E01DA" w14:textId="77777777" w:rsidR="002A37A1" w:rsidRDefault="002A37A1" w:rsidP="0043639B">
      <w:pPr>
        <w:pStyle w:val="BodyText"/>
        <w:rPr>
          <w:rFonts w:ascii="Bliss Pro Regular" w:hAnsi="Bliss Pro Regular" w:cs="Open Sans Light"/>
        </w:rPr>
      </w:pPr>
    </w:p>
    <w:p w14:paraId="78AC4C5E" w14:textId="7F02934A" w:rsidR="002A37A1" w:rsidRDefault="002A37A1" w:rsidP="0043639B">
      <w:pPr>
        <w:pStyle w:val="BodyText"/>
        <w:rPr>
          <w:rFonts w:ascii="Bliss Pro Regular" w:hAnsi="Bliss Pro Regular" w:cs="Open Sans Light"/>
        </w:rPr>
      </w:pPr>
    </w:p>
    <w:p w14:paraId="20D97EFD" w14:textId="52E96230" w:rsidR="00E06C06" w:rsidRDefault="00E06C06" w:rsidP="0043639B">
      <w:pPr>
        <w:pStyle w:val="BodyText"/>
        <w:rPr>
          <w:rFonts w:ascii="Bliss Pro Regular" w:hAnsi="Bliss Pro Regular" w:cs="Open Sans Light"/>
        </w:rPr>
      </w:pPr>
    </w:p>
    <w:p w14:paraId="5E68A0B4" w14:textId="6EEA0E5A" w:rsidR="00E06C06" w:rsidRDefault="00E06C06" w:rsidP="0043639B">
      <w:pPr>
        <w:pStyle w:val="BodyText"/>
        <w:rPr>
          <w:rFonts w:ascii="Bliss Pro Regular" w:hAnsi="Bliss Pro Regular" w:cs="Open Sans Light"/>
        </w:rPr>
      </w:pPr>
    </w:p>
    <w:p w14:paraId="2435814B" w14:textId="33ADD19F" w:rsidR="00E06C06" w:rsidRDefault="00E06C06" w:rsidP="0043639B">
      <w:pPr>
        <w:pStyle w:val="BodyText"/>
        <w:rPr>
          <w:rFonts w:ascii="Bliss Pro Regular" w:hAnsi="Bliss Pro Regular" w:cs="Open Sans Light"/>
        </w:rPr>
      </w:pPr>
    </w:p>
    <w:p w14:paraId="2E4F7D28" w14:textId="77777777" w:rsidR="00E06C06" w:rsidRDefault="00E06C06" w:rsidP="0043639B">
      <w:pPr>
        <w:pStyle w:val="BodyText"/>
        <w:rPr>
          <w:rFonts w:ascii="Bliss Pro Regular" w:hAnsi="Bliss Pro Regular" w:cs="Open Sans Light"/>
        </w:rPr>
      </w:pPr>
    </w:p>
    <w:p w14:paraId="2148507B" w14:textId="77777777" w:rsidR="002A37A1" w:rsidRDefault="002A37A1" w:rsidP="0043639B">
      <w:pPr>
        <w:pStyle w:val="BodyText"/>
        <w:rPr>
          <w:rFonts w:ascii="Bliss Pro Regular" w:hAnsi="Bliss Pro Regular" w:cs="Open Sans Light"/>
        </w:rPr>
      </w:pPr>
    </w:p>
    <w:p w14:paraId="4BC623BA" w14:textId="77777777" w:rsidR="002A37A1" w:rsidRDefault="002A37A1" w:rsidP="0043639B">
      <w:pPr>
        <w:pStyle w:val="BodyText"/>
        <w:rPr>
          <w:rFonts w:ascii="Bliss Pro Regular" w:hAnsi="Bliss Pro Regular" w:cs="Open Sans Light"/>
        </w:rPr>
      </w:pPr>
    </w:p>
    <w:p w14:paraId="67F9FB7D" w14:textId="77777777" w:rsidR="002A37A1" w:rsidRDefault="002A37A1" w:rsidP="0043639B">
      <w:pPr>
        <w:pStyle w:val="BodyText"/>
        <w:rPr>
          <w:rFonts w:ascii="Bliss Pro Regular" w:hAnsi="Bliss Pro Regular" w:cs="Open Sans Light"/>
        </w:rPr>
      </w:pPr>
    </w:p>
    <w:p w14:paraId="1C93194E" w14:textId="77777777" w:rsidR="002A37A1" w:rsidRDefault="002A37A1" w:rsidP="0043639B">
      <w:pPr>
        <w:pStyle w:val="BodyText"/>
        <w:rPr>
          <w:rFonts w:ascii="Bliss Pro Regular" w:hAnsi="Bliss Pro Regular" w:cs="Open Sans Light"/>
        </w:rPr>
      </w:pPr>
    </w:p>
    <w:p w14:paraId="0C187665" w14:textId="77777777" w:rsidR="002A37A1" w:rsidRDefault="002A37A1" w:rsidP="00497057">
      <w:pPr>
        <w:pStyle w:val="CAIELink"/>
      </w:pPr>
    </w:p>
    <w:p w14:paraId="2E2148FA" w14:textId="77777777" w:rsidR="002A37A1" w:rsidRDefault="002A37A1" w:rsidP="0043639B">
      <w:pPr>
        <w:pStyle w:val="BodyText"/>
        <w:rPr>
          <w:rFonts w:ascii="Bliss Pro Regular" w:hAnsi="Bliss Pro Regular" w:cs="Open Sans Light"/>
        </w:rPr>
      </w:pPr>
    </w:p>
    <w:p w14:paraId="730D45CD" w14:textId="77777777" w:rsidR="002A37A1" w:rsidRDefault="002A37A1" w:rsidP="0043639B">
      <w:pPr>
        <w:pStyle w:val="BodyText"/>
        <w:rPr>
          <w:rFonts w:ascii="Bliss Pro Regular" w:hAnsi="Bliss Pro Regular" w:cs="Open Sans Light"/>
        </w:rPr>
      </w:pPr>
    </w:p>
    <w:p w14:paraId="12B4EF2F" w14:textId="77777777" w:rsidR="002A37A1" w:rsidRDefault="002A37A1" w:rsidP="0043639B">
      <w:pPr>
        <w:pStyle w:val="BodyText"/>
        <w:rPr>
          <w:rFonts w:ascii="Bliss Pro Regular" w:hAnsi="Bliss Pro Regular" w:cs="Open Sans Light"/>
        </w:rPr>
      </w:pPr>
    </w:p>
    <w:p w14:paraId="748345B6" w14:textId="77777777" w:rsidR="002A37A1" w:rsidRDefault="002A37A1" w:rsidP="0043639B">
      <w:pPr>
        <w:pStyle w:val="BodyText"/>
        <w:rPr>
          <w:rFonts w:ascii="Bliss Pro Regular" w:hAnsi="Bliss Pro Regular" w:cs="Open Sans Light"/>
        </w:rPr>
      </w:pPr>
    </w:p>
    <w:p w14:paraId="521B223B" w14:textId="77777777" w:rsidR="002A37A1" w:rsidRDefault="002A37A1" w:rsidP="0043639B">
      <w:pPr>
        <w:pStyle w:val="BodyText"/>
        <w:rPr>
          <w:rFonts w:ascii="Bliss Pro Regular" w:hAnsi="Bliss Pro Regular" w:cs="Open Sans Light"/>
        </w:rPr>
      </w:pPr>
    </w:p>
    <w:p w14:paraId="064D5DA0" w14:textId="77777777" w:rsidR="002A37A1" w:rsidRDefault="002A37A1" w:rsidP="0043639B">
      <w:pPr>
        <w:pStyle w:val="BodyText"/>
        <w:rPr>
          <w:rFonts w:ascii="Bliss Pro Regular" w:hAnsi="Bliss Pro Regular" w:cs="Open Sans Light"/>
        </w:rPr>
      </w:pPr>
    </w:p>
    <w:p w14:paraId="5BDF4B60" w14:textId="77777777" w:rsidR="002A37A1" w:rsidRPr="00497057" w:rsidRDefault="002A37A1" w:rsidP="0043639B">
      <w:pPr>
        <w:pStyle w:val="BodyText"/>
        <w:rPr>
          <w:rFonts w:ascii="Bliss Pro Light" w:hAnsi="Bliss Pro Light" w:cs="Open Sans Light"/>
          <w:sz w:val="24"/>
          <w:szCs w:val="24"/>
        </w:rPr>
      </w:pPr>
    </w:p>
    <w:p w14:paraId="73241070" w14:textId="77777777" w:rsidR="002A37A1" w:rsidRPr="00497057" w:rsidRDefault="002A37A1" w:rsidP="0043639B">
      <w:pPr>
        <w:pStyle w:val="BodyText"/>
        <w:rPr>
          <w:rFonts w:ascii="Bliss Pro Light" w:hAnsi="Bliss Pro Light" w:cs="Open Sans Light"/>
          <w:sz w:val="24"/>
          <w:szCs w:val="24"/>
        </w:rPr>
      </w:pPr>
    </w:p>
    <w:p w14:paraId="58A02B43" w14:textId="77777777" w:rsidR="002A37A1" w:rsidRPr="00497057" w:rsidRDefault="002A37A1" w:rsidP="0043639B">
      <w:pPr>
        <w:pStyle w:val="BodyText"/>
        <w:rPr>
          <w:rFonts w:ascii="Bliss Pro Light" w:hAnsi="Bliss Pro Light" w:cs="Open Sans Light"/>
          <w:sz w:val="24"/>
          <w:szCs w:val="24"/>
        </w:rPr>
      </w:pPr>
    </w:p>
    <w:p w14:paraId="453E508B" w14:textId="77777777" w:rsidR="002A37A1" w:rsidRPr="00497057" w:rsidRDefault="002A37A1" w:rsidP="0043639B">
      <w:pPr>
        <w:pStyle w:val="BodyText"/>
        <w:rPr>
          <w:rFonts w:ascii="Bliss Pro Light" w:hAnsi="Bliss Pro Light" w:cs="Open Sans Light"/>
          <w:sz w:val="24"/>
          <w:szCs w:val="24"/>
        </w:rPr>
      </w:pPr>
    </w:p>
    <w:p w14:paraId="7BDDCA07" w14:textId="77777777" w:rsidR="008F3AE7" w:rsidRDefault="008F3AE7" w:rsidP="0043639B">
      <w:pPr>
        <w:pStyle w:val="BodyText"/>
        <w:rPr>
          <w:rFonts w:ascii="Bliss Pro Light" w:hAnsi="Bliss Pro Light" w:cs="Open Sans Light"/>
        </w:rPr>
      </w:pPr>
    </w:p>
    <w:p w14:paraId="3C25F221" w14:textId="77777777" w:rsidR="008F3AE7" w:rsidRDefault="008F3AE7" w:rsidP="0043639B">
      <w:pPr>
        <w:pStyle w:val="BodyText"/>
        <w:rPr>
          <w:rFonts w:ascii="Bliss Pro Light" w:hAnsi="Bliss Pro Light" w:cs="Open Sans Light"/>
        </w:rPr>
      </w:pPr>
    </w:p>
    <w:p w14:paraId="1889E273" w14:textId="438EAA4A" w:rsidR="00DB47F3" w:rsidRDefault="00DB47F3" w:rsidP="0043639B">
      <w:pPr>
        <w:pStyle w:val="BodyText"/>
        <w:rPr>
          <w:rFonts w:ascii="Bliss Pro Light" w:hAnsi="Bliss Pro Light" w:cs="Open Sans Light"/>
        </w:rPr>
      </w:pPr>
    </w:p>
    <w:p w14:paraId="5327B4D2" w14:textId="3550B142" w:rsidR="009371AB" w:rsidRDefault="009371AB" w:rsidP="0043639B">
      <w:pPr>
        <w:pStyle w:val="BodyText"/>
        <w:rPr>
          <w:rFonts w:ascii="Bliss Pro Light" w:hAnsi="Bliss Pro Light" w:cs="Open Sans Light"/>
        </w:rPr>
      </w:pPr>
    </w:p>
    <w:p w14:paraId="73AD0A10" w14:textId="506806E4" w:rsidR="009371AB" w:rsidRDefault="009371AB" w:rsidP="0043639B">
      <w:pPr>
        <w:pStyle w:val="BodyText"/>
        <w:rPr>
          <w:rFonts w:ascii="Bliss Pro Light" w:hAnsi="Bliss Pro Light" w:cs="Open Sans Light"/>
        </w:rPr>
      </w:pPr>
    </w:p>
    <w:p w14:paraId="41DD3511" w14:textId="5E4997A7" w:rsidR="009371AB" w:rsidRDefault="009371AB" w:rsidP="0043639B">
      <w:pPr>
        <w:pStyle w:val="BodyText"/>
        <w:rPr>
          <w:rFonts w:ascii="Bliss Pro Light" w:hAnsi="Bliss Pro Light" w:cs="Open Sans Light"/>
        </w:rPr>
      </w:pPr>
    </w:p>
    <w:p w14:paraId="3D4210B5" w14:textId="77777777" w:rsidR="00E83C19" w:rsidRDefault="00E83C19" w:rsidP="0043639B">
      <w:pPr>
        <w:pStyle w:val="BodyText"/>
        <w:rPr>
          <w:rFonts w:ascii="Bliss Pro Light" w:hAnsi="Bliss Pro Light" w:cs="Open Sans Light"/>
        </w:rPr>
      </w:pPr>
    </w:p>
    <w:p w14:paraId="405C1AA7" w14:textId="7CC11397" w:rsidR="00C92F05" w:rsidRPr="00931FF8" w:rsidRDefault="00B82E0A" w:rsidP="0043639B">
      <w:pPr>
        <w:pStyle w:val="BodyText"/>
        <w:rPr>
          <w:rStyle w:val="Hyperlink"/>
          <w:rFonts w:ascii="Bliss Pro Light" w:hAnsi="Bliss Pro Light" w:cs="Open Sans Light"/>
          <w:b/>
          <w:color w:val="auto"/>
          <w:u w:val="none"/>
        </w:rPr>
      </w:pPr>
      <w:r w:rsidRPr="00931FF8">
        <w:rPr>
          <w:rFonts w:ascii="Bliss Pro Light" w:hAnsi="Bliss Pro Light" w:cs="Open Sans Light"/>
        </w:rPr>
        <w:t>Cambridge</w:t>
      </w:r>
      <w:r w:rsidR="00042BFC" w:rsidRPr="00931FF8">
        <w:rPr>
          <w:rFonts w:ascii="Bliss Pro Light" w:hAnsi="Bliss Pro Light" w:cs="Open Sans Light"/>
        </w:rPr>
        <w:t xml:space="preserve"> Assessment</w:t>
      </w:r>
      <w:r w:rsidRPr="00931FF8">
        <w:rPr>
          <w:rFonts w:ascii="Bliss Pro Light" w:hAnsi="Bliss Pro Light" w:cs="Open Sans Light"/>
        </w:rPr>
        <w:t xml:space="preserve"> International </w:t>
      </w:r>
      <w:r w:rsidR="00042BFC" w:rsidRPr="00931FF8">
        <w:rPr>
          <w:rFonts w:ascii="Bliss Pro Light" w:hAnsi="Bliss Pro Light" w:cs="Open Sans Light"/>
        </w:rPr>
        <w:t>Education</w:t>
      </w:r>
      <w:r w:rsidRPr="00931FF8">
        <w:rPr>
          <w:rFonts w:ascii="Bliss Pro Light" w:hAnsi="Bliss Pro Light" w:cs="Open Sans Light"/>
        </w:rPr>
        <w:br/>
      </w:r>
      <w:r w:rsidR="00271BD5" w:rsidRPr="00931FF8">
        <w:rPr>
          <w:rFonts w:ascii="Bliss Pro Light" w:hAnsi="Bliss Pro Light" w:cs="Open Sans Light"/>
        </w:rPr>
        <w:t>The Triangle Building</w:t>
      </w:r>
      <w:r w:rsidRPr="00931FF8">
        <w:rPr>
          <w:rFonts w:ascii="Bliss Pro Light" w:hAnsi="Bliss Pro Light" w:cs="Open Sans Light"/>
        </w:rPr>
        <w:t>,</w:t>
      </w:r>
      <w:r w:rsidR="00271BD5" w:rsidRPr="00931FF8">
        <w:rPr>
          <w:rFonts w:ascii="Bliss Pro Light" w:hAnsi="Bliss Pro Light" w:cs="Open Sans Light"/>
        </w:rPr>
        <w:t xml:space="preserve"> Shaftesbury Road,</w:t>
      </w:r>
      <w:r w:rsidRPr="00931FF8">
        <w:rPr>
          <w:rFonts w:ascii="Bliss Pro Light" w:hAnsi="Bliss Pro Light" w:cs="Open Sans Light"/>
        </w:rPr>
        <w:t xml:space="preserve"> Cambridge, CB</w:t>
      </w:r>
      <w:r w:rsidR="00271BD5" w:rsidRPr="00931FF8">
        <w:rPr>
          <w:rFonts w:ascii="Bliss Pro Light" w:hAnsi="Bliss Pro Light" w:cs="Open Sans Light"/>
        </w:rPr>
        <w:t>2</w:t>
      </w:r>
      <w:r w:rsidRPr="00931FF8">
        <w:rPr>
          <w:rFonts w:ascii="Bliss Pro Light" w:hAnsi="Bliss Pro Light" w:cs="Open Sans Light"/>
        </w:rPr>
        <w:t xml:space="preserve"> </w:t>
      </w:r>
      <w:r w:rsidR="00271BD5" w:rsidRPr="00931FF8">
        <w:rPr>
          <w:rFonts w:ascii="Bliss Pro Light" w:hAnsi="Bliss Pro Light" w:cs="Open Sans Light"/>
        </w:rPr>
        <w:t>8</w:t>
      </w:r>
      <w:r w:rsidRPr="00931FF8">
        <w:rPr>
          <w:rFonts w:ascii="Bliss Pro Light" w:hAnsi="Bliss Pro Light" w:cs="Open Sans Light"/>
        </w:rPr>
        <w:t>E</w:t>
      </w:r>
      <w:r w:rsidR="00271BD5" w:rsidRPr="00931FF8">
        <w:rPr>
          <w:rFonts w:ascii="Bliss Pro Light" w:hAnsi="Bliss Pro Light" w:cs="Open Sans Light"/>
        </w:rPr>
        <w:t>A</w:t>
      </w:r>
      <w:r w:rsidRPr="00931FF8">
        <w:rPr>
          <w:rFonts w:ascii="Bliss Pro Light" w:hAnsi="Bliss Pro Light" w:cs="Open Sans Light"/>
        </w:rPr>
        <w:t>, United Kingdom</w:t>
      </w:r>
      <w:r w:rsidRPr="00931FF8">
        <w:rPr>
          <w:rFonts w:ascii="Bliss Pro Light" w:hAnsi="Bliss Pro Light" w:cs="Open Sans Light"/>
        </w:rPr>
        <w:br/>
        <w:t>t: +44 1</w:t>
      </w:r>
      <w:r w:rsidR="00766334" w:rsidRPr="00931FF8">
        <w:rPr>
          <w:rFonts w:ascii="Bliss Pro Light" w:hAnsi="Bliss Pro Light" w:cs="Open Sans Light"/>
        </w:rPr>
        <w:t xml:space="preserve">223 553554   </w:t>
      </w:r>
      <w:r w:rsidRPr="00931FF8">
        <w:rPr>
          <w:rFonts w:ascii="Bliss Pro Light" w:hAnsi="Bliss Pro Light" w:cs="Open Sans Light"/>
        </w:rPr>
        <w:br/>
        <w:t>e:</w:t>
      </w:r>
      <w:r w:rsidRPr="00931FF8">
        <w:rPr>
          <w:rFonts w:ascii="Bliss Pro Light" w:hAnsi="Bliss Pro Light" w:cs="Open Sans Light"/>
          <w:b/>
        </w:rPr>
        <w:t xml:space="preserve"> </w:t>
      </w:r>
      <w:hyperlink r:id="rId578" w:history="1">
        <w:r w:rsidRPr="00931FF8">
          <w:rPr>
            <w:rStyle w:val="CAIELinkChar"/>
            <w:rFonts w:ascii="Bliss Pro Light" w:hAnsi="Bliss Pro Light"/>
            <w:b w:val="0"/>
          </w:rPr>
          <w:t>info@</w:t>
        </w:r>
        <w:r w:rsidR="00042BFC" w:rsidRPr="00931FF8">
          <w:rPr>
            <w:rStyle w:val="CAIELinkChar"/>
            <w:rFonts w:ascii="Bliss Pro Light" w:hAnsi="Bliss Pro Light"/>
            <w:b w:val="0"/>
          </w:rPr>
          <w:t>cambridgeinternational.org</w:t>
        </w:r>
      </w:hyperlink>
      <w:r w:rsidRPr="00931FF8">
        <w:rPr>
          <w:rStyle w:val="CAIELinkChar"/>
          <w:rFonts w:ascii="Bliss Pro Light" w:hAnsi="Bliss Pro Light"/>
          <w:b w:val="0"/>
        </w:rPr>
        <w:t xml:space="preserve">    </w:t>
      </w:r>
      <w:hyperlink r:id="rId579" w:history="1">
        <w:r w:rsidRPr="00931FF8">
          <w:rPr>
            <w:rStyle w:val="CAIELinkChar"/>
            <w:rFonts w:ascii="Bliss Pro Light" w:hAnsi="Bliss Pro Light"/>
            <w:b w:val="0"/>
          </w:rPr>
          <w:t>www.</w:t>
        </w:r>
        <w:r w:rsidR="00042BFC" w:rsidRPr="00931FF8">
          <w:rPr>
            <w:rStyle w:val="CAIELinkChar"/>
            <w:rFonts w:ascii="Bliss Pro Light" w:hAnsi="Bliss Pro Light"/>
            <w:b w:val="0"/>
          </w:rPr>
          <w:t>cambridgeinternational.org</w:t>
        </w:r>
      </w:hyperlink>
    </w:p>
    <w:p w14:paraId="2877616B" w14:textId="71EC34CC" w:rsidR="00D23F71" w:rsidRPr="00931FF8" w:rsidRDefault="00D23F71" w:rsidP="0043639B">
      <w:pPr>
        <w:pStyle w:val="BodyText"/>
        <w:rPr>
          <w:rStyle w:val="Hyperlink"/>
          <w:rFonts w:ascii="Bliss Pro Light" w:hAnsi="Bliss Pro Light" w:cs="Open Sans Light"/>
          <w:b/>
          <w:color w:val="auto"/>
          <w:u w:val="none"/>
        </w:rPr>
      </w:pPr>
    </w:p>
    <w:p w14:paraId="1D604F90" w14:textId="0B8B3EEB" w:rsidR="002138F4" w:rsidRPr="00D147D6" w:rsidRDefault="00C027C1" w:rsidP="00C027C1">
      <w:pPr>
        <w:rPr>
          <w:rFonts w:ascii="Bliss Pro Light" w:hAnsi="Bliss Pro Light" w:cs="Arial"/>
          <w:sz w:val="20"/>
          <w:szCs w:val="20"/>
        </w:rPr>
      </w:pPr>
      <w:r w:rsidRPr="00243DDD">
        <w:rPr>
          <w:rFonts w:ascii="Bliss Pro Light" w:hAnsi="Bliss Pro Light" w:cs="Arial"/>
          <w:sz w:val="20"/>
          <w:szCs w:val="20"/>
        </w:rPr>
        <w:t xml:space="preserve">© Cambridge University Press &amp; </w:t>
      </w:r>
      <w:r w:rsidRPr="009057CE">
        <w:rPr>
          <w:rFonts w:ascii="Bliss Pro Light" w:hAnsi="Bliss Pro Light" w:cs="Arial"/>
          <w:sz w:val="20"/>
          <w:szCs w:val="20"/>
        </w:rPr>
        <w:t xml:space="preserve">Assessment </w:t>
      </w:r>
      <w:r w:rsidR="009057CE" w:rsidRPr="009057CE">
        <w:rPr>
          <w:rFonts w:ascii="Bliss Pro Light" w:hAnsi="Bliss Pro Light" w:cs="Arial"/>
          <w:sz w:val="20"/>
          <w:szCs w:val="20"/>
        </w:rPr>
        <w:t>2022</w:t>
      </w:r>
      <w:r w:rsidR="008C532B">
        <w:rPr>
          <w:rFonts w:ascii="Bliss Pro Light" w:hAnsi="Bliss Pro Light" w:cs="Arial"/>
          <w:sz w:val="20"/>
          <w:szCs w:val="20"/>
        </w:rPr>
        <w:t xml:space="preserve"> v</w:t>
      </w:r>
      <w:r w:rsidR="00D147D6">
        <w:rPr>
          <w:rFonts w:ascii="Bliss Pro Light" w:hAnsi="Bliss Pro Light" w:cs="Arial"/>
          <w:sz w:val="20"/>
          <w:szCs w:val="20"/>
        </w:rPr>
        <w:t xml:space="preserve">4 (updated September </w:t>
      </w:r>
      <w:r w:rsidR="00D147D6" w:rsidRPr="00D147D6">
        <w:rPr>
          <w:rFonts w:ascii="Bliss Pro Light" w:hAnsi="Bliss Pro Light" w:cs="Arial"/>
          <w:sz w:val="20"/>
          <w:szCs w:val="20"/>
        </w:rPr>
        <w:t>2024)</w:t>
      </w:r>
    </w:p>
    <w:sectPr w:rsidR="002138F4" w:rsidRPr="00D147D6" w:rsidSect="00DB47F3">
      <w:headerReference w:type="even" r:id="rId580"/>
      <w:headerReference w:type="default" r:id="rId581"/>
      <w:footerReference w:type="even" r:id="rId582"/>
      <w:footerReference w:type="default" r:id="rId583"/>
      <w:pgSz w:w="16838" w:h="11906" w:orient="landscape"/>
      <w:pgMar w:top="1134" w:right="1134" w:bottom="284"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4293CFB2" w14:textId="77777777" w:rsidR="0087297F" w:rsidRDefault="0087297F" w:rsidP="00BD38B4">
      <w:r>
        <w:separator/>
      </w:r>
    </w:p>
  </w:endnote>
  <w:endnote w:type="continuationSeparator" w:id="0">
    <w:p w14:paraId="2D1AFD38" w14:textId="77777777" w:rsidR="0087297F" w:rsidRDefault="0087297F" w:rsidP="00BD38B4">
      <w:r>
        <w:continuationSeparator/>
      </w:r>
    </w:p>
  </w:endnote>
  <w:endnote w:type="continuationNotice" w:id="1">
    <w:p w14:paraId="2F6F907C" w14:textId="77777777" w:rsidR="0087297F" w:rsidRDefault="0087297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
    <w:altName w:val="Yu Gothic"/>
    <w:charset w:val="80"/>
    <w:family w:val="auto"/>
    <w:pitch w:val="variable"/>
  </w:font>
  <w:font w:name="Univers 65 Bold">
    <w:charset w:val="00"/>
    <w:family w:val="auto"/>
    <w:pitch w:val="variable"/>
    <w:sig w:usb0="00000003" w:usb1="00000000" w:usb2="00000000" w:usb3="00000000" w:csb0="00000001" w:csb1="00000000"/>
  </w:font>
  <w:font w:name="Univers 45 Light">
    <w:charset w:val="00"/>
    <w:family w:val="auto"/>
    <w:pitch w:val="variable"/>
    <w:sig w:usb0="00000003" w:usb1="00000000" w:usb2="00000000" w:usb3="00000000" w:csb0="00000001" w:csb1="00000000"/>
  </w:font>
  <w:font w:name="Univers-Bold">
    <w:altName w:val="Univers 65 Bold"/>
    <w:panose1 w:val="00000000000000000000"/>
    <w:charset w:val="4D"/>
    <w:family w:val="auto"/>
    <w:notTrueType/>
    <w:pitch w:val="default"/>
    <w:sig w:usb0="00000003" w:usb1="00000000" w:usb2="00000000" w:usb3="00000000" w:csb0="00000001" w:csb1="00000000"/>
  </w:font>
  <w:font w:name="Univers-Light">
    <w:altName w:val="Univers 45 Light"/>
    <w:panose1 w:val="00000000000000000000"/>
    <w:charset w:val="4D"/>
    <w:family w:val="auto"/>
    <w:notTrueType/>
    <w:pitch w:val="default"/>
    <w:sig w:usb0="00000003" w:usb1="00000000" w:usb2="00000000" w:usb3="00000000" w:csb0="00000001" w:csb1="00000000"/>
  </w:font>
  <w:font w:name="Lucida Grande">
    <w:altName w:val="Segoe UI"/>
    <w:charset w:val="00"/>
    <w:family w:val="auto"/>
    <w:pitch w:val="variable"/>
    <w:sig w:usb0="00000000" w:usb1="5000A1FF" w:usb2="00000000" w:usb3="00000000" w:csb0="000001BF" w:csb1="00000000"/>
  </w:font>
  <w:font w:name="Bliss Pro Regular">
    <w:altName w:val="Calibri"/>
    <w:panose1 w:val="02010006030000020004"/>
    <w:charset w:val="00"/>
    <w:family w:val="modern"/>
    <w:notTrueType/>
    <w:pitch w:val="variable"/>
    <w:sig w:usb0="A00002EF" w:usb1="5000205B" w:usb2="00000000" w:usb3="00000000" w:csb0="0000009F" w:csb1="00000000"/>
  </w:font>
  <w:font w:name="Calibri">
    <w:panose1 w:val="020F0502020204030204"/>
    <w:charset w:val="00"/>
    <w:family w:val="swiss"/>
    <w:pitch w:val="variable"/>
    <w:sig w:usb0="E4002EFF" w:usb1="C000247B" w:usb2="00000009" w:usb3="00000000" w:csb0="000001FF" w:csb1="00000000"/>
  </w:font>
  <w:font w:name="Bliss Pro Light">
    <w:altName w:val="Calibri"/>
    <w:panose1 w:val="02010006030000020004"/>
    <w:charset w:val="00"/>
    <w:family w:val="modern"/>
    <w:notTrueType/>
    <w:pitch w:val="variable"/>
    <w:sig w:usb0="A00002EF" w:usb1="5000205B" w:usb2="00000000" w:usb3="00000000" w:csb0="0000009F" w:csb1="00000000"/>
  </w:font>
  <w:font w:name="Bliss Pro Medium">
    <w:altName w:val="Calibri"/>
    <w:panose1 w:val="02010006030000020004"/>
    <w:charset w:val="00"/>
    <w:family w:val="modern"/>
    <w:notTrueType/>
    <w:pitch w:val="variable"/>
    <w:sig w:usb0="A00002EF" w:usb1="5000205B" w:usb2="00000000" w:usb3="00000000" w:csb0="0000009F" w:csb1="00000000"/>
  </w:font>
  <w:font w:name="Cambria Math">
    <w:panose1 w:val="02040503050406030204"/>
    <w:charset w:val="00"/>
    <w:family w:val="roman"/>
    <w:pitch w:val="variable"/>
    <w:sig w:usb0="E00006FF" w:usb1="420024FF" w:usb2="02000000" w:usb3="00000000" w:csb0="0000019F" w:csb1="00000000"/>
  </w:font>
  <w:font w:name="Open Sans Light">
    <w:panose1 w:val="020B0306030504020204"/>
    <w:charset w:val="00"/>
    <w:family w:val="swiss"/>
    <w:pitch w:val="variable"/>
    <w:sig w:usb0="E00002EF" w:usb1="4000205B" w:usb2="00000028" w:usb3="00000000" w:csb0="0000019F" w:csb1="00000000"/>
  </w:font>
  <w:font w:name="Calisto MT">
    <w:panose1 w:val="02040603050505030304"/>
    <w:charset w:val="00"/>
    <w:family w:val="roman"/>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89872D6" w14:textId="4FF874E1" w:rsidR="00107B4A" w:rsidRPr="00107B4A" w:rsidRDefault="00107B4A">
    <w:pPr>
      <w:pStyle w:val="Footer"/>
      <w:rPr>
        <w:rFonts w:ascii="Arial" w:hAnsi="Arial" w:cs="Arial"/>
        <w:sz w:val="20"/>
        <w:szCs w:val="20"/>
      </w:rPr>
    </w:pPr>
    <w:r w:rsidRPr="00107B4A">
      <w:rPr>
        <w:rFonts w:ascii="Arial" w:hAnsi="Arial" w:cs="Arial"/>
        <w:sz w:val="20"/>
        <w:szCs w:val="20"/>
      </w:rPr>
      <w:fldChar w:fldCharType="begin"/>
    </w:r>
    <w:r w:rsidRPr="00107B4A">
      <w:rPr>
        <w:rFonts w:ascii="Arial" w:hAnsi="Arial" w:cs="Arial"/>
        <w:sz w:val="20"/>
        <w:szCs w:val="20"/>
      </w:rPr>
      <w:instrText xml:space="preserve"> PAGE   \* MERGEFORMAT </w:instrText>
    </w:r>
    <w:r w:rsidRPr="00107B4A">
      <w:rPr>
        <w:rFonts w:ascii="Arial" w:hAnsi="Arial" w:cs="Arial"/>
        <w:sz w:val="20"/>
        <w:szCs w:val="20"/>
      </w:rPr>
      <w:fldChar w:fldCharType="separate"/>
    </w:r>
    <w:r w:rsidRPr="00107B4A">
      <w:rPr>
        <w:rFonts w:ascii="Arial" w:hAnsi="Arial" w:cs="Arial"/>
        <w:noProof/>
        <w:sz w:val="20"/>
        <w:szCs w:val="20"/>
      </w:rPr>
      <w:t>2</w:t>
    </w:r>
    <w:r w:rsidRPr="00107B4A">
      <w:rPr>
        <w:rFonts w:ascii="Arial" w:hAnsi="Arial" w:cs="Arial"/>
        <w:noProof/>
        <w:sz w:val="20"/>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60C2838" w14:textId="00031136" w:rsidR="004E2FD6" w:rsidRPr="00042BFC" w:rsidRDefault="004E2FD6" w:rsidP="005941A5">
    <w:pPr>
      <w:pStyle w:val="HeadFoot"/>
      <w:tabs>
        <w:tab w:val="left" w:pos="13870"/>
        <w:tab w:val="right" w:pos="14601"/>
      </w:tabs>
      <w:jc w:val="right"/>
      <w:rPr>
        <w:szCs w:val="20"/>
      </w:rPr>
    </w:pPr>
    <w:r w:rsidRPr="00042BFC">
      <w:rPr>
        <w:rStyle w:val="PageNumber"/>
        <w:rFonts w:cs="Arial"/>
        <w:szCs w:val="20"/>
      </w:rPr>
      <w:fldChar w:fldCharType="begin"/>
    </w:r>
    <w:r w:rsidRPr="00042BFC">
      <w:rPr>
        <w:rStyle w:val="PageNumber"/>
        <w:rFonts w:cs="Arial"/>
        <w:szCs w:val="20"/>
      </w:rPr>
      <w:instrText xml:space="preserve"> PAGE </w:instrText>
    </w:r>
    <w:r w:rsidRPr="00042BFC">
      <w:rPr>
        <w:rStyle w:val="PageNumber"/>
        <w:rFonts w:cs="Arial"/>
        <w:szCs w:val="20"/>
      </w:rPr>
      <w:fldChar w:fldCharType="separate"/>
    </w:r>
    <w:r w:rsidR="0008324E">
      <w:rPr>
        <w:rStyle w:val="PageNumber"/>
        <w:rFonts w:cs="Arial"/>
        <w:noProof/>
        <w:szCs w:val="20"/>
      </w:rPr>
      <w:t>7</w:t>
    </w:r>
    <w:r w:rsidRPr="00042BFC">
      <w:rPr>
        <w:rStyle w:val="PageNumber"/>
        <w:rFonts w:cs="Arial"/>
        <w:szCs w:val="2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BFEFD86" w14:textId="1E09CE58" w:rsidR="001776B8" w:rsidRPr="00161BDF" w:rsidRDefault="006C3234">
    <w:pPr>
      <w:pStyle w:val="Footer"/>
      <w:rPr>
        <w:rFonts w:ascii="Bliss Pro Light" w:hAnsi="Bliss Pro Light"/>
      </w:rPr>
    </w:pPr>
    <w:r w:rsidRPr="00161BDF">
      <w:rPr>
        <w:rFonts w:ascii="Bliss Pro Light" w:hAnsi="Bliss Pro Light"/>
        <w:noProof/>
      </w:rPr>
      <w:drawing>
        <wp:anchor distT="0" distB="0" distL="114300" distR="114300" simplePos="0" relativeHeight="251658240" behindDoc="0" locked="0" layoutInCell="1" allowOverlap="1" wp14:anchorId="71D5B0E8" wp14:editId="659304E3">
          <wp:simplePos x="0" y="0"/>
          <wp:positionH relativeFrom="column">
            <wp:posOffset>7947660</wp:posOffset>
          </wp:positionH>
          <wp:positionV relativeFrom="paragraph">
            <wp:posOffset>-218977</wp:posOffset>
          </wp:positionV>
          <wp:extent cx="1292400" cy="450000"/>
          <wp:effectExtent l="0" t="0" r="3175" b="762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athway logo_no strapline.jpg"/>
                  <pic:cNvPicPr/>
                </pic:nvPicPr>
                <pic:blipFill>
                  <a:blip r:embed="rId1">
                    <a:extLst>
                      <a:ext uri="{28A0092B-C50C-407E-A947-70E740481C1C}">
                        <a14:useLocalDpi xmlns:a14="http://schemas.microsoft.com/office/drawing/2010/main" val="0"/>
                      </a:ext>
                    </a:extLst>
                  </a:blip>
                  <a:stretch>
                    <a:fillRect/>
                  </a:stretch>
                </pic:blipFill>
                <pic:spPr>
                  <a:xfrm>
                    <a:off x="0" y="0"/>
                    <a:ext cx="1292400" cy="450000"/>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DA123E9" w14:textId="77777777" w:rsidR="004E2FD6" w:rsidRPr="004146F4" w:rsidRDefault="004E2FD6" w:rsidP="004146F4">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3A51C36" w14:textId="44D7DE0F" w:rsidR="004146F4" w:rsidRPr="00042BFC" w:rsidRDefault="004146F4" w:rsidP="00573AA7">
    <w:pPr>
      <w:pStyle w:val="HeadFoot"/>
      <w:jc w:val="right"/>
      <w:rPr>
        <w:szCs w:val="20"/>
      </w:rPr>
    </w:pPr>
    <w:r w:rsidRPr="00042BFC">
      <w:rPr>
        <w:szCs w:val="20"/>
      </w:rPr>
      <w:fldChar w:fldCharType="begin"/>
    </w:r>
    <w:r w:rsidRPr="00042BFC">
      <w:rPr>
        <w:szCs w:val="20"/>
      </w:rPr>
      <w:instrText xml:space="preserve"> PAGE </w:instrText>
    </w:r>
    <w:r w:rsidRPr="00042BFC">
      <w:rPr>
        <w:szCs w:val="20"/>
      </w:rPr>
      <w:fldChar w:fldCharType="separate"/>
    </w:r>
    <w:r w:rsidR="00573AA7">
      <w:rPr>
        <w:noProof/>
        <w:szCs w:val="20"/>
      </w:rPr>
      <w:t>8</w:t>
    </w:r>
    <w:r w:rsidRPr="00042BFC">
      <w:rPr>
        <w:szCs w:val="2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E058C90" w14:textId="2F694551" w:rsidR="00E06C06" w:rsidRPr="00E06C06" w:rsidRDefault="00E06C06">
    <w:pPr>
      <w:pStyle w:val="Footer"/>
      <w:rPr>
        <w:rFonts w:ascii="Arial" w:hAnsi="Arial" w:cs="Arial"/>
        <w:sz w:val="20"/>
        <w:szCs w:val="20"/>
      </w:rPr>
    </w:pPr>
    <w:r w:rsidRPr="00E06C06">
      <w:rPr>
        <w:rFonts w:ascii="Arial" w:hAnsi="Arial" w:cs="Arial"/>
        <w:sz w:val="20"/>
        <w:szCs w:val="20"/>
      </w:rPr>
      <w:fldChar w:fldCharType="begin"/>
    </w:r>
    <w:r w:rsidRPr="00E06C06">
      <w:rPr>
        <w:rFonts w:ascii="Arial" w:hAnsi="Arial" w:cs="Arial"/>
        <w:sz w:val="20"/>
        <w:szCs w:val="20"/>
      </w:rPr>
      <w:instrText xml:space="preserve"> PAGE   \* MERGEFORMAT </w:instrText>
    </w:r>
    <w:r w:rsidRPr="00E06C06">
      <w:rPr>
        <w:rFonts w:ascii="Arial" w:hAnsi="Arial" w:cs="Arial"/>
        <w:sz w:val="20"/>
        <w:szCs w:val="20"/>
      </w:rPr>
      <w:fldChar w:fldCharType="separate"/>
    </w:r>
    <w:r w:rsidRPr="00E06C06">
      <w:rPr>
        <w:rFonts w:ascii="Arial" w:hAnsi="Arial" w:cs="Arial"/>
        <w:noProof/>
        <w:sz w:val="20"/>
        <w:szCs w:val="20"/>
      </w:rPr>
      <w:t>2</w:t>
    </w:r>
    <w:r w:rsidRPr="00E06C06">
      <w:rPr>
        <w:rFonts w:ascii="Arial" w:hAnsi="Arial" w:cs="Arial"/>
        <w:noProof/>
        <w:sz w:val="20"/>
        <w:szCs w:val="20"/>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585223850"/>
      <w:docPartObj>
        <w:docPartGallery w:val="Page Numbers (Bottom of Page)"/>
        <w:docPartUnique/>
      </w:docPartObj>
    </w:sdtPr>
    <w:sdtEndPr>
      <w:rPr>
        <w:rFonts w:ascii="Arial" w:hAnsi="Arial" w:cs="Arial"/>
        <w:noProof/>
        <w:sz w:val="20"/>
        <w:szCs w:val="20"/>
      </w:rPr>
    </w:sdtEndPr>
    <w:sdtContent>
      <w:p w14:paraId="1C90D815" w14:textId="50232001" w:rsidR="00886CAF" w:rsidRPr="00886CAF" w:rsidRDefault="00886CAF">
        <w:pPr>
          <w:pStyle w:val="Footer"/>
          <w:rPr>
            <w:rFonts w:ascii="Arial" w:hAnsi="Arial" w:cs="Arial"/>
            <w:sz w:val="20"/>
            <w:szCs w:val="20"/>
          </w:rPr>
        </w:pPr>
        <w:r w:rsidRPr="00886CAF">
          <w:rPr>
            <w:rFonts w:ascii="Arial" w:hAnsi="Arial" w:cs="Arial"/>
            <w:sz w:val="20"/>
            <w:szCs w:val="20"/>
          </w:rPr>
          <w:fldChar w:fldCharType="begin"/>
        </w:r>
        <w:r w:rsidRPr="00886CAF">
          <w:rPr>
            <w:rFonts w:ascii="Arial" w:hAnsi="Arial" w:cs="Arial"/>
            <w:sz w:val="20"/>
            <w:szCs w:val="20"/>
          </w:rPr>
          <w:instrText xml:space="preserve"> PAGE   \* MERGEFORMAT </w:instrText>
        </w:r>
        <w:r w:rsidRPr="00886CAF">
          <w:rPr>
            <w:rFonts w:ascii="Arial" w:hAnsi="Arial" w:cs="Arial"/>
            <w:sz w:val="20"/>
            <w:szCs w:val="20"/>
          </w:rPr>
          <w:fldChar w:fldCharType="separate"/>
        </w:r>
        <w:r w:rsidRPr="00886CAF">
          <w:rPr>
            <w:rFonts w:ascii="Arial" w:hAnsi="Arial" w:cs="Arial"/>
            <w:noProof/>
            <w:sz w:val="20"/>
            <w:szCs w:val="20"/>
          </w:rPr>
          <w:t>2</w:t>
        </w:r>
        <w:r w:rsidRPr="00886CAF">
          <w:rPr>
            <w:rFonts w:ascii="Arial" w:hAnsi="Arial" w:cs="Arial"/>
            <w:noProof/>
            <w:sz w:val="20"/>
            <w:szCs w:val="20"/>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B4689E9" w14:textId="64205EFC" w:rsidR="0070386F" w:rsidRPr="00E06C06" w:rsidRDefault="0070386F">
    <w:pPr>
      <w:pStyle w:val="Footer"/>
      <w:rPr>
        <w:rFonts w:ascii="Arial" w:hAnsi="Arial" w:cs="Arial"/>
        <w:sz w:val="20"/>
        <w:szCs w:val="20"/>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10967CF" w14:textId="00E02B8C" w:rsidR="005A1C26" w:rsidRPr="00042BFC" w:rsidRDefault="005A1C26" w:rsidP="005941A5">
    <w:pPr>
      <w:pStyle w:val="HeadFoot"/>
      <w:tabs>
        <w:tab w:val="left" w:pos="13870"/>
        <w:tab w:val="right" w:pos="14601"/>
      </w:tabs>
      <w:jc w:val="right"/>
      <w:rPr>
        <w:szCs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05F2068" w14:textId="77777777" w:rsidR="0087297F" w:rsidRDefault="0087297F" w:rsidP="00BD38B4">
      <w:r>
        <w:separator/>
      </w:r>
    </w:p>
  </w:footnote>
  <w:footnote w:type="continuationSeparator" w:id="0">
    <w:p w14:paraId="0E4C7D16" w14:textId="77777777" w:rsidR="0087297F" w:rsidRDefault="0087297F" w:rsidP="00BD38B4">
      <w:r>
        <w:continuationSeparator/>
      </w:r>
    </w:p>
  </w:footnote>
  <w:footnote w:type="continuationNotice" w:id="1">
    <w:p w14:paraId="468CA4D7" w14:textId="77777777" w:rsidR="0087297F" w:rsidRDefault="0087297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76FF989" w14:textId="6B3F6483" w:rsidR="00107B4A" w:rsidRPr="00107B4A" w:rsidRDefault="00107B4A">
    <w:pPr>
      <w:pStyle w:val="Header"/>
      <w:rPr>
        <w:rFonts w:ascii="Arial" w:hAnsi="Arial" w:cs="Arial"/>
        <w:sz w:val="20"/>
        <w:szCs w:val="20"/>
      </w:rPr>
    </w:pPr>
    <w:r w:rsidRPr="00107B4A">
      <w:rPr>
        <w:rFonts w:ascii="Arial" w:hAnsi="Arial" w:cs="Arial"/>
        <w:sz w:val="20"/>
        <w:szCs w:val="20"/>
      </w:rPr>
      <w:t>Scheme of Work</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B09F173" w14:textId="77777777" w:rsidR="004E2FD6" w:rsidRDefault="004E2FD6" w:rsidP="00316C61">
    <w:pPr>
      <w:pStyle w:val="Header"/>
      <w:ind w:left="-1418"/>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8861C98" w14:textId="77777777" w:rsidR="004E2FD6" w:rsidRDefault="004E2FD6" w:rsidP="0093529B">
    <w:pPr>
      <w:tabs>
        <w:tab w:val="left" w:pos="9795"/>
      </w:tabs>
      <w:rPr>
        <w:rFonts w:ascii="Arial" w:hAnsi="Arial"/>
        <w:b/>
        <w:bCs/>
        <w:color w:val="FFFFFF"/>
        <w:sz w:val="32"/>
        <w:szCs w:val="32"/>
      </w:rPr>
    </w:pPr>
  </w:p>
  <w:p w14:paraId="2C03C5DE" w14:textId="77777777" w:rsidR="004E2FD6" w:rsidRDefault="004E2FD6" w:rsidP="0093529B">
    <w:pPr>
      <w:tabs>
        <w:tab w:val="left" w:pos="9795"/>
      </w:tabs>
      <w:rPr>
        <w:rFonts w:ascii="Arial" w:hAnsi="Arial"/>
        <w:b/>
        <w:bCs/>
        <w:color w:val="FFFFFF"/>
        <w:sz w:val="32"/>
        <w:szCs w:val="32"/>
      </w:rPr>
    </w:pPr>
  </w:p>
  <w:p w14:paraId="27CA968A" w14:textId="77777777" w:rsidR="004E2FD6" w:rsidRDefault="004E2FD6" w:rsidP="0093529B">
    <w:pPr>
      <w:tabs>
        <w:tab w:val="left" w:pos="9795"/>
      </w:tabs>
      <w:rPr>
        <w:rFonts w:ascii="Arial" w:hAnsi="Arial"/>
        <w:b/>
        <w:bCs/>
        <w:color w:val="FFFFFF"/>
        <w:sz w:val="32"/>
        <w:szCs w:val="32"/>
      </w:rPr>
    </w:pPr>
  </w:p>
  <w:p w14:paraId="21FDEB26" w14:textId="77777777" w:rsidR="004E2FD6" w:rsidRPr="00F116EA" w:rsidRDefault="004E2FD6">
    <w:pPr>
      <w:rPr>
        <w:color w:val="FFFFFF" w:themeColor="background1"/>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9D71623" w14:textId="73C21955" w:rsidR="00393536" w:rsidRPr="00042BFC" w:rsidRDefault="004146F4" w:rsidP="00573AA7">
    <w:pPr>
      <w:pStyle w:val="HeadFoot"/>
      <w:jc w:val="right"/>
      <w:rPr>
        <w:szCs w:val="20"/>
      </w:rPr>
    </w:pPr>
    <w:r w:rsidRPr="00042BFC">
      <w:rPr>
        <w:szCs w:val="20"/>
      </w:rPr>
      <w:t>Scheme of Work</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966FC6E" w14:textId="77777777" w:rsidR="00B82E0A" w:rsidRPr="00573AA7" w:rsidRDefault="00B82E0A" w:rsidP="00573AA7">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F464A8" w14:textId="1F1FA86B" w:rsidR="00B82E0A" w:rsidRPr="00042BFC" w:rsidRDefault="00716D43" w:rsidP="00573AA7">
    <w:pPr>
      <w:pStyle w:val="HeadFoot"/>
      <w:jc w:val="right"/>
      <w:rPr>
        <w:szCs w:val="20"/>
      </w:rPr>
    </w:pPr>
    <w:r w:rsidRPr="00042BFC">
      <w:rPr>
        <w:szCs w:val="20"/>
      </w:rPr>
      <w:t>Scheme of Work</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CE9F295" w14:textId="7A9DC5B5" w:rsidR="004B2916" w:rsidRPr="00E06C06" w:rsidRDefault="00E06C06" w:rsidP="00E06C06">
    <w:pPr>
      <w:pStyle w:val="Header"/>
      <w:rPr>
        <w:rFonts w:ascii="Arial" w:hAnsi="Arial" w:cs="Arial"/>
        <w:sz w:val="20"/>
        <w:szCs w:val="20"/>
      </w:rPr>
    </w:pPr>
    <w:r w:rsidRPr="00E06C06">
      <w:rPr>
        <w:rFonts w:ascii="Arial" w:hAnsi="Arial" w:cs="Arial"/>
        <w:sz w:val="20"/>
        <w:szCs w:val="20"/>
      </w:rPr>
      <w:t>Scheme of Work</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9D349EB" w14:textId="3239D60E" w:rsidR="00E06C06" w:rsidRPr="00E06C06" w:rsidRDefault="00E06C06" w:rsidP="00E06C06">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92B5849" w14:textId="0EE6D8C4" w:rsidR="005A1C26" w:rsidRPr="005A1C26" w:rsidRDefault="005A1C26" w:rsidP="005A1C2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25170F"/>
    <w:multiLevelType w:val="multilevel"/>
    <w:tmpl w:val="79508C2C"/>
    <w:lvl w:ilvl="0">
      <w:start w:val="1"/>
      <w:numFmt w:val="bullet"/>
      <w:lvlText w:val=""/>
      <w:lvlJc w:val="left"/>
      <w:pPr>
        <w:tabs>
          <w:tab w:val="num" w:pos="720"/>
        </w:tabs>
        <w:ind w:left="720" w:hanging="360"/>
      </w:pPr>
      <w:rPr>
        <w:rFonts w:ascii="Symbol" w:hAnsi="Symbol" w:hint="default"/>
        <w:color w:val="E21951"/>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4B671F7"/>
    <w:multiLevelType w:val="hybridMultilevel"/>
    <w:tmpl w:val="F6A835B0"/>
    <w:lvl w:ilvl="0" w:tplc="11A676D8">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519481D"/>
    <w:multiLevelType w:val="hybridMultilevel"/>
    <w:tmpl w:val="005AC636"/>
    <w:lvl w:ilvl="0" w:tplc="7BEEFE68">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5372EBC"/>
    <w:multiLevelType w:val="hybridMultilevel"/>
    <w:tmpl w:val="93220DF4"/>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67854D8"/>
    <w:multiLevelType w:val="hybridMultilevel"/>
    <w:tmpl w:val="46AC8432"/>
    <w:lvl w:ilvl="0" w:tplc="08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09CD1C9D"/>
    <w:multiLevelType w:val="hybridMultilevel"/>
    <w:tmpl w:val="B5C4B00E"/>
    <w:lvl w:ilvl="0" w:tplc="08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0A5A5163"/>
    <w:multiLevelType w:val="hybridMultilevel"/>
    <w:tmpl w:val="CF488C50"/>
    <w:lvl w:ilvl="0" w:tplc="5A20FB22">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ADF307A"/>
    <w:multiLevelType w:val="hybridMultilevel"/>
    <w:tmpl w:val="7A2A341A"/>
    <w:lvl w:ilvl="0" w:tplc="32E4C13A">
      <w:start w:val="1"/>
      <w:numFmt w:val="decimal"/>
      <w:pStyle w:val="Numberedlist"/>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8" w15:restartNumberingAfterBreak="0">
    <w:nsid w:val="0C7E79A3"/>
    <w:multiLevelType w:val="hybridMultilevel"/>
    <w:tmpl w:val="48F0823E"/>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0E1F72A0"/>
    <w:multiLevelType w:val="hybridMultilevel"/>
    <w:tmpl w:val="63180F46"/>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0E49431E"/>
    <w:multiLevelType w:val="hybridMultilevel"/>
    <w:tmpl w:val="6F881238"/>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4EE289D"/>
    <w:multiLevelType w:val="hybridMultilevel"/>
    <w:tmpl w:val="C700FC46"/>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50B7669"/>
    <w:multiLevelType w:val="hybridMultilevel"/>
    <w:tmpl w:val="B93CAF84"/>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176A0134"/>
    <w:multiLevelType w:val="hybridMultilevel"/>
    <w:tmpl w:val="9B849C4C"/>
    <w:lvl w:ilvl="0" w:tplc="AD0E9304">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17903681"/>
    <w:multiLevelType w:val="hybridMultilevel"/>
    <w:tmpl w:val="C046C678"/>
    <w:lvl w:ilvl="0" w:tplc="A6A45D8E">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18263215"/>
    <w:multiLevelType w:val="hybridMultilevel"/>
    <w:tmpl w:val="9F02899A"/>
    <w:lvl w:ilvl="0" w:tplc="6772F8DC">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6" w15:restartNumberingAfterBreak="0">
    <w:nsid w:val="199E7166"/>
    <w:multiLevelType w:val="hybridMultilevel"/>
    <w:tmpl w:val="7EC49C3E"/>
    <w:lvl w:ilvl="0" w:tplc="79AE8D6E">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1B7C289E"/>
    <w:multiLevelType w:val="hybridMultilevel"/>
    <w:tmpl w:val="1402FE1E"/>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1FED10AE"/>
    <w:multiLevelType w:val="hybridMultilevel"/>
    <w:tmpl w:val="EEAAB344"/>
    <w:lvl w:ilvl="0" w:tplc="E9C4A304">
      <w:start w:val="1"/>
      <w:numFmt w:val="lowerLetter"/>
      <w:pStyle w:val="Letteredlist"/>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19" w15:restartNumberingAfterBreak="0">
    <w:nsid w:val="21C83BB7"/>
    <w:multiLevelType w:val="hybridMultilevel"/>
    <w:tmpl w:val="D8386B7C"/>
    <w:lvl w:ilvl="0" w:tplc="F25E9A18">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259B5576"/>
    <w:multiLevelType w:val="multilevel"/>
    <w:tmpl w:val="E1CA9BC8"/>
    <w:lvl w:ilvl="0">
      <w:start w:val="1"/>
      <w:numFmt w:val="bullet"/>
      <w:lvlText w:val=""/>
      <w:lvlJc w:val="left"/>
      <w:pPr>
        <w:tabs>
          <w:tab w:val="num" w:pos="720"/>
        </w:tabs>
        <w:ind w:left="720" w:hanging="360"/>
      </w:pPr>
      <w:rPr>
        <w:rFonts w:ascii="Symbol" w:hAnsi="Symbol" w:hint="default"/>
        <w:color w:val="E21951"/>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260972A6"/>
    <w:multiLevelType w:val="hybridMultilevel"/>
    <w:tmpl w:val="F4365576"/>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26276D53"/>
    <w:multiLevelType w:val="multilevel"/>
    <w:tmpl w:val="D5DCCFA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3" w15:restartNumberingAfterBreak="0">
    <w:nsid w:val="267D51F7"/>
    <w:multiLevelType w:val="hybridMultilevel"/>
    <w:tmpl w:val="59FEB810"/>
    <w:lvl w:ilvl="0" w:tplc="08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27E11A38"/>
    <w:multiLevelType w:val="hybridMultilevel"/>
    <w:tmpl w:val="2FCC083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2BA51B1D"/>
    <w:multiLevelType w:val="multilevel"/>
    <w:tmpl w:val="9DCC08AE"/>
    <w:lvl w:ilvl="0">
      <w:start w:val="1"/>
      <w:numFmt w:val="decimal"/>
      <w:lvlText w:val="%1."/>
      <w:lvlJc w:val="left"/>
      <w:pPr>
        <w:ind w:left="720" w:hanging="360"/>
      </w:pPr>
    </w:lvl>
    <w:lvl w:ilvl="1">
      <w:start w:val="4"/>
      <w:numFmt w:val="decimal"/>
      <w:isLgl/>
      <w:lvlText w:val="%1.%2"/>
      <w:lvlJc w:val="left"/>
      <w:pPr>
        <w:ind w:left="860" w:hanging="500"/>
      </w:pPr>
      <w:rPr>
        <w:rFonts w:hint="default"/>
        <w:b w:val="0"/>
        <w:color w:val="000000" w:themeColor="text1"/>
      </w:rPr>
    </w:lvl>
    <w:lvl w:ilvl="2">
      <w:start w:val="3"/>
      <w:numFmt w:val="decimal"/>
      <w:isLgl/>
      <w:lvlText w:val="%1.%2.%3"/>
      <w:lvlJc w:val="left"/>
      <w:pPr>
        <w:ind w:left="1080" w:hanging="720"/>
      </w:pPr>
      <w:rPr>
        <w:rFonts w:hint="default"/>
        <w:b w:val="0"/>
        <w:color w:val="000000" w:themeColor="text1"/>
      </w:rPr>
    </w:lvl>
    <w:lvl w:ilvl="3">
      <w:start w:val="1"/>
      <w:numFmt w:val="decimal"/>
      <w:isLgl/>
      <w:lvlText w:val="%1.%2.%3.%4"/>
      <w:lvlJc w:val="left"/>
      <w:pPr>
        <w:ind w:left="1080" w:hanging="720"/>
      </w:pPr>
      <w:rPr>
        <w:rFonts w:hint="default"/>
        <w:b w:val="0"/>
        <w:color w:val="000000" w:themeColor="text1"/>
      </w:rPr>
    </w:lvl>
    <w:lvl w:ilvl="4">
      <w:start w:val="1"/>
      <w:numFmt w:val="decimal"/>
      <w:isLgl/>
      <w:lvlText w:val="%1.%2.%3.%4.%5"/>
      <w:lvlJc w:val="left"/>
      <w:pPr>
        <w:ind w:left="1440" w:hanging="1080"/>
      </w:pPr>
      <w:rPr>
        <w:rFonts w:hint="default"/>
        <w:b w:val="0"/>
        <w:color w:val="000000" w:themeColor="text1"/>
      </w:rPr>
    </w:lvl>
    <w:lvl w:ilvl="5">
      <w:start w:val="1"/>
      <w:numFmt w:val="decimal"/>
      <w:isLgl/>
      <w:lvlText w:val="%1.%2.%3.%4.%5.%6"/>
      <w:lvlJc w:val="left"/>
      <w:pPr>
        <w:ind w:left="1440" w:hanging="1080"/>
      </w:pPr>
      <w:rPr>
        <w:rFonts w:hint="default"/>
        <w:b w:val="0"/>
        <w:color w:val="000000" w:themeColor="text1"/>
      </w:rPr>
    </w:lvl>
    <w:lvl w:ilvl="6">
      <w:start w:val="1"/>
      <w:numFmt w:val="decimal"/>
      <w:isLgl/>
      <w:lvlText w:val="%1.%2.%3.%4.%5.%6.%7"/>
      <w:lvlJc w:val="left"/>
      <w:pPr>
        <w:ind w:left="1800" w:hanging="1440"/>
      </w:pPr>
      <w:rPr>
        <w:rFonts w:hint="default"/>
        <w:b w:val="0"/>
        <w:color w:val="000000" w:themeColor="text1"/>
      </w:rPr>
    </w:lvl>
    <w:lvl w:ilvl="7">
      <w:start w:val="1"/>
      <w:numFmt w:val="decimal"/>
      <w:isLgl/>
      <w:lvlText w:val="%1.%2.%3.%4.%5.%6.%7.%8"/>
      <w:lvlJc w:val="left"/>
      <w:pPr>
        <w:ind w:left="1800" w:hanging="1440"/>
      </w:pPr>
      <w:rPr>
        <w:rFonts w:hint="default"/>
        <w:b w:val="0"/>
        <w:color w:val="000000" w:themeColor="text1"/>
      </w:rPr>
    </w:lvl>
    <w:lvl w:ilvl="8">
      <w:start w:val="1"/>
      <w:numFmt w:val="decimal"/>
      <w:isLgl/>
      <w:lvlText w:val="%1.%2.%3.%4.%5.%6.%7.%8.%9"/>
      <w:lvlJc w:val="left"/>
      <w:pPr>
        <w:ind w:left="2160" w:hanging="1800"/>
      </w:pPr>
      <w:rPr>
        <w:rFonts w:hint="default"/>
        <w:b w:val="0"/>
        <w:color w:val="000000" w:themeColor="text1"/>
      </w:rPr>
    </w:lvl>
  </w:abstractNum>
  <w:abstractNum w:abstractNumId="26" w15:restartNumberingAfterBreak="0">
    <w:nsid w:val="2DAF3D13"/>
    <w:multiLevelType w:val="hybridMultilevel"/>
    <w:tmpl w:val="90407C04"/>
    <w:lvl w:ilvl="0" w:tplc="F25E9A18">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33032674"/>
    <w:multiLevelType w:val="hybridMultilevel"/>
    <w:tmpl w:val="FAF8AAF8"/>
    <w:lvl w:ilvl="0" w:tplc="9C9EFE8C">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8" w15:restartNumberingAfterBreak="0">
    <w:nsid w:val="339E7C9D"/>
    <w:multiLevelType w:val="hybridMultilevel"/>
    <w:tmpl w:val="AAD43BAC"/>
    <w:lvl w:ilvl="0" w:tplc="93A23590">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349C700D"/>
    <w:multiLevelType w:val="hybridMultilevel"/>
    <w:tmpl w:val="9F169498"/>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362B4D8F"/>
    <w:multiLevelType w:val="hybridMultilevel"/>
    <w:tmpl w:val="65AA865A"/>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36ED6D24"/>
    <w:multiLevelType w:val="hybridMultilevel"/>
    <w:tmpl w:val="33ACD180"/>
    <w:lvl w:ilvl="0" w:tplc="A41C4B54">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3BC41D70"/>
    <w:multiLevelType w:val="hybridMultilevel"/>
    <w:tmpl w:val="1836194C"/>
    <w:lvl w:ilvl="0" w:tplc="08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3C217988"/>
    <w:multiLevelType w:val="hybridMultilevel"/>
    <w:tmpl w:val="277C02CA"/>
    <w:lvl w:ilvl="0" w:tplc="73CE062A">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15:restartNumberingAfterBreak="0">
    <w:nsid w:val="3F166A53"/>
    <w:multiLevelType w:val="hybridMultilevel"/>
    <w:tmpl w:val="FAA41972"/>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41274429"/>
    <w:multiLevelType w:val="hybridMultilevel"/>
    <w:tmpl w:val="E062B188"/>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41701F08"/>
    <w:multiLevelType w:val="hybridMultilevel"/>
    <w:tmpl w:val="E0DCF92E"/>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424B0579"/>
    <w:multiLevelType w:val="hybridMultilevel"/>
    <w:tmpl w:val="6C4AD234"/>
    <w:lvl w:ilvl="0" w:tplc="8A52D48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42AA41E3"/>
    <w:multiLevelType w:val="hybridMultilevel"/>
    <w:tmpl w:val="43488950"/>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42F60F08"/>
    <w:multiLevelType w:val="hybridMultilevel"/>
    <w:tmpl w:val="E5EADA68"/>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43090320"/>
    <w:multiLevelType w:val="hybridMultilevel"/>
    <w:tmpl w:val="24B4555E"/>
    <w:lvl w:ilvl="0" w:tplc="70C0F048">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439318AA"/>
    <w:multiLevelType w:val="hybridMultilevel"/>
    <w:tmpl w:val="6AAE0AFA"/>
    <w:lvl w:ilvl="0" w:tplc="85E06E12">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2" w15:restartNumberingAfterBreak="0">
    <w:nsid w:val="459532A8"/>
    <w:multiLevelType w:val="hybridMultilevel"/>
    <w:tmpl w:val="E59C4F56"/>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45BA272F"/>
    <w:multiLevelType w:val="hybridMultilevel"/>
    <w:tmpl w:val="E3444962"/>
    <w:lvl w:ilvl="0" w:tplc="0494EB6A">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48AD5971"/>
    <w:multiLevelType w:val="hybridMultilevel"/>
    <w:tmpl w:val="1F8CB43C"/>
    <w:lvl w:ilvl="0" w:tplc="0494EB6A">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5" w15:restartNumberingAfterBreak="0">
    <w:nsid w:val="4B5C4B36"/>
    <w:multiLevelType w:val="hybridMultilevel"/>
    <w:tmpl w:val="21309DFE"/>
    <w:lvl w:ilvl="0" w:tplc="89A88E54">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4D492341"/>
    <w:multiLevelType w:val="hybridMultilevel"/>
    <w:tmpl w:val="ED1E61A6"/>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51100AD2"/>
    <w:multiLevelType w:val="hybridMultilevel"/>
    <w:tmpl w:val="062042BA"/>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515611E6"/>
    <w:multiLevelType w:val="hybridMultilevel"/>
    <w:tmpl w:val="A5BA5986"/>
    <w:lvl w:ilvl="0" w:tplc="C89E093A">
      <w:start w:val="1"/>
      <w:numFmt w:val="bullet"/>
      <w:lvlText w:val="●"/>
      <w:lvlJc w:val="left"/>
      <w:pPr>
        <w:tabs>
          <w:tab w:val="num" w:pos="720"/>
        </w:tabs>
        <w:ind w:left="720" w:hanging="360"/>
      </w:pPr>
      <w:rPr>
        <w:rFonts w:ascii="Arial" w:hAnsi="Arial" w:hint="default"/>
        <w:color w:val="E21951"/>
        <w:sz w:val="20"/>
        <w:szCs w:val="2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9" w15:restartNumberingAfterBreak="0">
    <w:nsid w:val="51FA2AA6"/>
    <w:multiLevelType w:val="multilevel"/>
    <w:tmpl w:val="30601EC8"/>
    <w:lvl w:ilvl="0">
      <w:start w:val="1"/>
      <w:numFmt w:val="decimal"/>
      <w:lvlText w:val="%1."/>
      <w:lvlJc w:val="left"/>
      <w:pPr>
        <w:ind w:left="720" w:hanging="360"/>
      </w:pPr>
      <w:rPr>
        <w:rFonts w:hint="default"/>
      </w:rPr>
    </w:lvl>
    <w:lvl w:ilvl="1">
      <w:start w:val="1"/>
      <w:numFmt w:val="decimal"/>
      <w:isLgl/>
      <w:lvlText w:val="%1.%2"/>
      <w:lvlJc w:val="left"/>
      <w:pPr>
        <w:ind w:left="860" w:hanging="500"/>
      </w:pPr>
      <w:rPr>
        <w:rFonts w:hint="default"/>
      </w:rPr>
    </w:lvl>
    <w:lvl w:ilvl="2">
      <w:start w:val="2"/>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0" w15:restartNumberingAfterBreak="0">
    <w:nsid w:val="53192975"/>
    <w:multiLevelType w:val="hybridMultilevel"/>
    <w:tmpl w:val="B45CB0AC"/>
    <w:lvl w:ilvl="0" w:tplc="3A320C52">
      <w:start w:val="1"/>
      <w:numFmt w:val="bullet"/>
      <w:lvlText w:val=""/>
      <w:lvlJc w:val="left"/>
      <w:pPr>
        <w:ind w:left="360" w:hanging="360"/>
      </w:pPr>
      <w:rPr>
        <w:rFonts w:ascii="Symbol" w:hAnsi="Symbol" w:hint="default"/>
        <w:color w:val="E21951"/>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1" w15:restartNumberingAfterBreak="0">
    <w:nsid w:val="54551ACA"/>
    <w:multiLevelType w:val="hybridMultilevel"/>
    <w:tmpl w:val="156AFC96"/>
    <w:lvl w:ilvl="0" w:tplc="C040CC20">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2" w15:restartNumberingAfterBreak="0">
    <w:nsid w:val="54867215"/>
    <w:multiLevelType w:val="hybridMultilevel"/>
    <w:tmpl w:val="BBEE4032"/>
    <w:lvl w:ilvl="0" w:tplc="20222520">
      <w:start w:val="1"/>
      <w:numFmt w:val="bullet"/>
      <w:pStyle w:val="Sub-bullet"/>
      <w:lvlText w:val="o"/>
      <w:lvlJc w:val="left"/>
      <w:pPr>
        <w:ind w:left="1800" w:hanging="360"/>
      </w:pPr>
      <w:rPr>
        <w:rFonts w:ascii="Courier New" w:hAnsi="Courier New" w:hint="default"/>
        <w:color w:val="E21951"/>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53" w15:restartNumberingAfterBreak="0">
    <w:nsid w:val="54D5306E"/>
    <w:multiLevelType w:val="hybridMultilevel"/>
    <w:tmpl w:val="A48AC566"/>
    <w:lvl w:ilvl="0" w:tplc="574C59AA">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57745650"/>
    <w:multiLevelType w:val="hybridMultilevel"/>
    <w:tmpl w:val="F6DCDEA8"/>
    <w:lvl w:ilvl="0" w:tplc="90B845D8">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58073CDA"/>
    <w:multiLevelType w:val="hybridMultilevel"/>
    <w:tmpl w:val="0EBCA05A"/>
    <w:lvl w:ilvl="0" w:tplc="0366D1F2">
      <w:start w:val="1"/>
      <w:numFmt w:val="lowerRoman"/>
      <w:pStyle w:val="Numerallist"/>
      <w:lvlText w:val="(%1)"/>
      <w:lvlJc w:val="righ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56" w15:restartNumberingAfterBreak="0">
    <w:nsid w:val="58DC2C6E"/>
    <w:multiLevelType w:val="hybridMultilevel"/>
    <w:tmpl w:val="82D82E74"/>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7" w15:restartNumberingAfterBreak="0">
    <w:nsid w:val="59112D96"/>
    <w:multiLevelType w:val="hybridMultilevel"/>
    <w:tmpl w:val="3C142FE8"/>
    <w:lvl w:ilvl="0" w:tplc="2976DB62">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59C347F9"/>
    <w:multiLevelType w:val="hybridMultilevel"/>
    <w:tmpl w:val="CE4843F6"/>
    <w:lvl w:ilvl="0" w:tplc="08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9" w15:restartNumberingAfterBreak="0">
    <w:nsid w:val="59C65BE2"/>
    <w:multiLevelType w:val="hybridMultilevel"/>
    <w:tmpl w:val="68EE087A"/>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0" w15:restartNumberingAfterBreak="0">
    <w:nsid w:val="5D5C4BFC"/>
    <w:multiLevelType w:val="hybridMultilevel"/>
    <w:tmpl w:val="26F8851A"/>
    <w:lvl w:ilvl="0" w:tplc="B5BC7948">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1" w15:restartNumberingAfterBreak="0">
    <w:nsid w:val="5FC013B3"/>
    <w:multiLevelType w:val="hybridMultilevel"/>
    <w:tmpl w:val="C5AE5DC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2" w15:restartNumberingAfterBreak="0">
    <w:nsid w:val="61C929A8"/>
    <w:multiLevelType w:val="hybridMultilevel"/>
    <w:tmpl w:val="16C868E8"/>
    <w:lvl w:ilvl="0" w:tplc="E63ABCF6">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3" w15:restartNumberingAfterBreak="0">
    <w:nsid w:val="622315D1"/>
    <w:multiLevelType w:val="hybridMultilevel"/>
    <w:tmpl w:val="4E8EF7FE"/>
    <w:lvl w:ilvl="0" w:tplc="0494EB6A">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4" w15:restartNumberingAfterBreak="0">
    <w:nsid w:val="626E53BA"/>
    <w:multiLevelType w:val="hybridMultilevel"/>
    <w:tmpl w:val="AEAA1CB4"/>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669478BC"/>
    <w:multiLevelType w:val="hybridMultilevel"/>
    <w:tmpl w:val="13BC5A16"/>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6" w15:restartNumberingAfterBreak="0">
    <w:nsid w:val="688D29C9"/>
    <w:multiLevelType w:val="hybridMultilevel"/>
    <w:tmpl w:val="3BC69A62"/>
    <w:lvl w:ilvl="0" w:tplc="3342B8B8">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7" w15:restartNumberingAfterBreak="0">
    <w:nsid w:val="6BFD239E"/>
    <w:multiLevelType w:val="hybridMultilevel"/>
    <w:tmpl w:val="510A6B06"/>
    <w:lvl w:ilvl="0" w:tplc="5BF2BD12">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8" w15:restartNumberingAfterBreak="0">
    <w:nsid w:val="6F91657B"/>
    <w:multiLevelType w:val="hybridMultilevel"/>
    <w:tmpl w:val="7BB66C2C"/>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9" w15:restartNumberingAfterBreak="0">
    <w:nsid w:val="70F5479D"/>
    <w:multiLevelType w:val="hybridMultilevel"/>
    <w:tmpl w:val="5FCECE18"/>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0" w15:restartNumberingAfterBreak="0">
    <w:nsid w:val="720A2A4D"/>
    <w:multiLevelType w:val="hybridMultilevel"/>
    <w:tmpl w:val="13DE6A06"/>
    <w:lvl w:ilvl="0" w:tplc="08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1" w15:restartNumberingAfterBreak="0">
    <w:nsid w:val="7351378A"/>
    <w:multiLevelType w:val="hybridMultilevel"/>
    <w:tmpl w:val="9E046B5E"/>
    <w:lvl w:ilvl="0" w:tplc="850E0E6A">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2" w15:restartNumberingAfterBreak="0">
    <w:nsid w:val="74180A7C"/>
    <w:multiLevelType w:val="multilevel"/>
    <w:tmpl w:val="77B27A74"/>
    <w:lvl w:ilvl="0">
      <w:start w:val="1"/>
      <w:numFmt w:val="bullet"/>
      <w:lvlText w:val=""/>
      <w:lvlJc w:val="left"/>
      <w:pPr>
        <w:tabs>
          <w:tab w:val="num" w:pos="720"/>
        </w:tabs>
        <w:ind w:left="720" w:hanging="360"/>
      </w:pPr>
      <w:rPr>
        <w:rFonts w:ascii="Symbol" w:hAnsi="Symbol" w:hint="default"/>
        <w:color w:val="E21951"/>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75447821"/>
    <w:multiLevelType w:val="hybridMultilevel"/>
    <w:tmpl w:val="903E1554"/>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4" w15:restartNumberingAfterBreak="0">
    <w:nsid w:val="777F26A3"/>
    <w:multiLevelType w:val="hybridMultilevel"/>
    <w:tmpl w:val="588A0CA2"/>
    <w:lvl w:ilvl="0" w:tplc="01F2F5AC">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 w15:restartNumberingAfterBreak="0">
    <w:nsid w:val="78291AA9"/>
    <w:multiLevelType w:val="hybridMultilevel"/>
    <w:tmpl w:val="B4025D2E"/>
    <w:lvl w:ilvl="0" w:tplc="306C1722">
      <w:start w:val="1"/>
      <w:numFmt w:val="bullet"/>
      <w:pStyle w:val="Bulletedlist"/>
      <w:lvlText w:val=""/>
      <w:lvlJc w:val="left"/>
      <w:pPr>
        <w:ind w:left="720" w:hanging="360"/>
      </w:pPr>
      <w:rPr>
        <w:rFonts w:ascii="Symbol" w:hAnsi="Symbol" w:hint="default"/>
        <w:color w:val="E21951"/>
        <w:w w:val="131"/>
      </w:rPr>
    </w:lvl>
    <w:lvl w:ilvl="1" w:tplc="08090003">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6" w15:restartNumberingAfterBreak="0">
    <w:nsid w:val="7B6B059D"/>
    <w:multiLevelType w:val="hybridMultilevel"/>
    <w:tmpl w:val="5914C540"/>
    <w:lvl w:ilvl="0" w:tplc="CAB28F7A">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7" w15:restartNumberingAfterBreak="0">
    <w:nsid w:val="7FFE1192"/>
    <w:multiLevelType w:val="hybridMultilevel"/>
    <w:tmpl w:val="6910259A"/>
    <w:lvl w:ilvl="0" w:tplc="F1E8FA88">
      <w:start w:val="1"/>
      <w:numFmt w:val="bullet"/>
      <w:lvlText w:val=""/>
      <w:lvlJc w:val="left"/>
      <w:pPr>
        <w:ind w:left="360" w:hanging="360"/>
      </w:pPr>
      <w:rPr>
        <w:rFonts w:ascii="Symbol" w:hAnsi="Symbol" w:hint="default"/>
        <w:color w:val="E2195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num w:numId="1" w16cid:durableId="2050032306">
    <w:abstractNumId w:val="75"/>
  </w:num>
  <w:num w:numId="2" w16cid:durableId="995955789">
    <w:abstractNumId w:val="18"/>
  </w:num>
  <w:num w:numId="3" w16cid:durableId="1424909950">
    <w:abstractNumId w:val="55"/>
  </w:num>
  <w:num w:numId="4" w16cid:durableId="1242830936">
    <w:abstractNumId w:val="7"/>
  </w:num>
  <w:num w:numId="5" w16cid:durableId="1186288916">
    <w:abstractNumId w:val="52"/>
  </w:num>
  <w:num w:numId="6" w16cid:durableId="1393887274">
    <w:abstractNumId w:val="62"/>
  </w:num>
  <w:num w:numId="7" w16cid:durableId="193348597">
    <w:abstractNumId w:val="27"/>
  </w:num>
  <w:num w:numId="8" w16cid:durableId="965694488">
    <w:abstractNumId w:val="13"/>
  </w:num>
  <w:num w:numId="9" w16cid:durableId="1476527965">
    <w:abstractNumId w:val="25"/>
  </w:num>
  <w:num w:numId="10" w16cid:durableId="609776927">
    <w:abstractNumId w:val="11"/>
  </w:num>
  <w:num w:numId="11" w16cid:durableId="1692486140">
    <w:abstractNumId w:val="69"/>
  </w:num>
  <w:num w:numId="12" w16cid:durableId="974944474">
    <w:abstractNumId w:val="38"/>
  </w:num>
  <w:num w:numId="13" w16cid:durableId="24524397">
    <w:abstractNumId w:val="10"/>
  </w:num>
  <w:num w:numId="14" w16cid:durableId="855266974">
    <w:abstractNumId w:val="20"/>
  </w:num>
  <w:num w:numId="15" w16cid:durableId="360935187">
    <w:abstractNumId w:val="33"/>
  </w:num>
  <w:num w:numId="16" w16cid:durableId="1635211841">
    <w:abstractNumId w:val="66"/>
  </w:num>
  <w:num w:numId="17" w16cid:durableId="1301496714">
    <w:abstractNumId w:val="50"/>
  </w:num>
  <w:num w:numId="18" w16cid:durableId="846090735">
    <w:abstractNumId w:val="47"/>
  </w:num>
  <w:num w:numId="19" w16cid:durableId="305404699">
    <w:abstractNumId w:val="42"/>
  </w:num>
  <w:num w:numId="20" w16cid:durableId="1356422345">
    <w:abstractNumId w:val="21"/>
  </w:num>
  <w:num w:numId="21" w16cid:durableId="2027946609">
    <w:abstractNumId w:val="67"/>
  </w:num>
  <w:num w:numId="22" w16cid:durableId="1682856345">
    <w:abstractNumId w:val="58"/>
  </w:num>
  <w:num w:numId="23" w16cid:durableId="922491953">
    <w:abstractNumId w:val="17"/>
  </w:num>
  <w:num w:numId="24" w16cid:durableId="1337339893">
    <w:abstractNumId w:val="23"/>
  </w:num>
  <w:num w:numId="25" w16cid:durableId="167715693">
    <w:abstractNumId w:val="70"/>
  </w:num>
  <w:num w:numId="26" w16cid:durableId="333147676">
    <w:abstractNumId w:val="24"/>
  </w:num>
  <w:num w:numId="27" w16cid:durableId="1245527880">
    <w:abstractNumId w:val="35"/>
  </w:num>
  <w:num w:numId="28" w16cid:durableId="1310403242">
    <w:abstractNumId w:val="37"/>
  </w:num>
  <w:num w:numId="29" w16cid:durableId="599918601">
    <w:abstractNumId w:val="19"/>
  </w:num>
  <w:num w:numId="30" w16cid:durableId="1819347001">
    <w:abstractNumId w:val="26"/>
  </w:num>
  <w:num w:numId="31" w16cid:durableId="4287851">
    <w:abstractNumId w:val="46"/>
  </w:num>
  <w:num w:numId="32" w16cid:durableId="638611482">
    <w:abstractNumId w:val="65"/>
  </w:num>
  <w:num w:numId="33" w16cid:durableId="673723165">
    <w:abstractNumId w:val="36"/>
  </w:num>
  <w:num w:numId="34" w16cid:durableId="1396582220">
    <w:abstractNumId w:val="3"/>
  </w:num>
  <w:num w:numId="35" w16cid:durableId="1980256607">
    <w:abstractNumId w:val="28"/>
  </w:num>
  <w:num w:numId="36" w16cid:durableId="1243106146">
    <w:abstractNumId w:val="29"/>
  </w:num>
  <w:num w:numId="37" w16cid:durableId="1221163602">
    <w:abstractNumId w:val="31"/>
  </w:num>
  <w:num w:numId="38" w16cid:durableId="21246258">
    <w:abstractNumId w:val="34"/>
  </w:num>
  <w:num w:numId="39" w16cid:durableId="2008508740">
    <w:abstractNumId w:val="54"/>
  </w:num>
  <w:num w:numId="40" w16cid:durableId="565726332">
    <w:abstractNumId w:val="6"/>
  </w:num>
  <w:num w:numId="41" w16cid:durableId="1338774017">
    <w:abstractNumId w:val="45"/>
  </w:num>
  <w:num w:numId="42" w16cid:durableId="1226334979">
    <w:abstractNumId w:val="71"/>
  </w:num>
  <w:num w:numId="43" w16cid:durableId="1561163915">
    <w:abstractNumId w:val="60"/>
  </w:num>
  <w:num w:numId="44" w16cid:durableId="85153845">
    <w:abstractNumId w:val="59"/>
  </w:num>
  <w:num w:numId="45" w16cid:durableId="1095324311">
    <w:abstractNumId w:val="2"/>
  </w:num>
  <w:num w:numId="46" w16cid:durableId="822551860">
    <w:abstractNumId w:val="5"/>
  </w:num>
  <w:num w:numId="47" w16cid:durableId="512455668">
    <w:abstractNumId w:val="40"/>
  </w:num>
  <w:num w:numId="48" w16cid:durableId="1112046143">
    <w:abstractNumId w:val="4"/>
  </w:num>
  <w:num w:numId="49" w16cid:durableId="2110731173">
    <w:abstractNumId w:val="8"/>
  </w:num>
  <w:num w:numId="50" w16cid:durableId="768820385">
    <w:abstractNumId w:val="14"/>
  </w:num>
  <w:num w:numId="51" w16cid:durableId="1661930955">
    <w:abstractNumId w:val="9"/>
  </w:num>
  <w:num w:numId="52" w16cid:durableId="1964186101">
    <w:abstractNumId w:val="41"/>
  </w:num>
  <w:num w:numId="53" w16cid:durableId="1531605847">
    <w:abstractNumId w:val="61"/>
  </w:num>
  <w:num w:numId="54" w16cid:durableId="34158772">
    <w:abstractNumId w:val="12"/>
  </w:num>
  <w:num w:numId="55" w16cid:durableId="1225797649">
    <w:abstractNumId w:val="68"/>
  </w:num>
  <w:num w:numId="56" w16cid:durableId="872574438">
    <w:abstractNumId w:val="64"/>
  </w:num>
  <w:num w:numId="57" w16cid:durableId="1103963266">
    <w:abstractNumId w:val="0"/>
  </w:num>
  <w:num w:numId="58" w16cid:durableId="1525555768">
    <w:abstractNumId w:val="48"/>
  </w:num>
  <w:num w:numId="59" w16cid:durableId="83384391">
    <w:abstractNumId w:val="77"/>
  </w:num>
  <w:num w:numId="60" w16cid:durableId="2120567285">
    <w:abstractNumId w:val="57"/>
  </w:num>
  <w:num w:numId="61" w16cid:durableId="1772552424">
    <w:abstractNumId w:val="1"/>
  </w:num>
  <w:num w:numId="62" w16cid:durableId="1413743443">
    <w:abstractNumId w:val="51"/>
  </w:num>
  <w:num w:numId="63" w16cid:durableId="1309675433">
    <w:abstractNumId w:val="16"/>
  </w:num>
  <w:num w:numId="64" w16cid:durableId="1206598836">
    <w:abstractNumId w:val="76"/>
  </w:num>
  <w:num w:numId="65" w16cid:durableId="3023858">
    <w:abstractNumId w:val="15"/>
  </w:num>
  <w:num w:numId="66" w16cid:durableId="716973939">
    <w:abstractNumId w:val="74"/>
  </w:num>
  <w:num w:numId="67" w16cid:durableId="770972826">
    <w:abstractNumId w:val="53"/>
  </w:num>
  <w:num w:numId="68" w16cid:durableId="1448742168">
    <w:abstractNumId w:val="32"/>
  </w:num>
  <w:num w:numId="69" w16cid:durableId="1581675129">
    <w:abstractNumId w:val="73"/>
  </w:num>
  <w:num w:numId="70" w16cid:durableId="997540673">
    <w:abstractNumId w:val="30"/>
  </w:num>
  <w:num w:numId="71" w16cid:durableId="1456866779">
    <w:abstractNumId w:val="72"/>
  </w:num>
  <w:num w:numId="72" w16cid:durableId="384566436">
    <w:abstractNumId w:val="39"/>
  </w:num>
  <w:num w:numId="73" w16cid:durableId="1157457541">
    <w:abstractNumId w:val="49"/>
  </w:num>
  <w:num w:numId="74" w16cid:durableId="220556164">
    <w:abstractNumId w:val="22"/>
  </w:num>
  <w:num w:numId="75" w16cid:durableId="1678456401">
    <w:abstractNumId w:val="63"/>
  </w:num>
  <w:num w:numId="76" w16cid:durableId="235475416">
    <w:abstractNumId w:val="43"/>
  </w:num>
  <w:num w:numId="77" w16cid:durableId="774600061">
    <w:abstractNumId w:val="44"/>
  </w:num>
  <w:num w:numId="78" w16cid:durableId="1023748087">
    <w:abstractNumId w:val="56"/>
  </w:num>
  <w:numIdMacAtCleanup w:val="7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removePersonalInformation/>
  <w:removeDateAndTime/>
  <w:displayBackgroundShape/>
  <w:embedSystemFonts/>
  <w:proofState w:spelling="clean" w:grammar="clean"/>
  <w:documentProtection w:formatting="1" w:enforcement="0"/>
  <w:defaultTabStop w:val="720"/>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10FF2"/>
    <w:rsid w:val="000017C0"/>
    <w:rsid w:val="00001EEA"/>
    <w:rsid w:val="000036FE"/>
    <w:rsid w:val="00003F42"/>
    <w:rsid w:val="00005425"/>
    <w:rsid w:val="00007E5F"/>
    <w:rsid w:val="00012231"/>
    <w:rsid w:val="0001231C"/>
    <w:rsid w:val="00012C88"/>
    <w:rsid w:val="00012CDC"/>
    <w:rsid w:val="00013295"/>
    <w:rsid w:val="00014A55"/>
    <w:rsid w:val="00014F70"/>
    <w:rsid w:val="00016598"/>
    <w:rsid w:val="000242AF"/>
    <w:rsid w:val="00025AEE"/>
    <w:rsid w:val="00027BD9"/>
    <w:rsid w:val="00030893"/>
    <w:rsid w:val="00031FAE"/>
    <w:rsid w:val="00032273"/>
    <w:rsid w:val="00032DBE"/>
    <w:rsid w:val="00036B7C"/>
    <w:rsid w:val="00037383"/>
    <w:rsid w:val="000378D2"/>
    <w:rsid w:val="00040E52"/>
    <w:rsid w:val="00041524"/>
    <w:rsid w:val="00041FFD"/>
    <w:rsid w:val="00042BFC"/>
    <w:rsid w:val="00044350"/>
    <w:rsid w:val="00044CC2"/>
    <w:rsid w:val="000467AD"/>
    <w:rsid w:val="00046ACA"/>
    <w:rsid w:val="000473DB"/>
    <w:rsid w:val="00050D92"/>
    <w:rsid w:val="0005232A"/>
    <w:rsid w:val="000540AA"/>
    <w:rsid w:val="000548EC"/>
    <w:rsid w:val="00055084"/>
    <w:rsid w:val="00055127"/>
    <w:rsid w:val="00055BDD"/>
    <w:rsid w:val="0005631D"/>
    <w:rsid w:val="00060E25"/>
    <w:rsid w:val="00061DB1"/>
    <w:rsid w:val="00062025"/>
    <w:rsid w:val="00063544"/>
    <w:rsid w:val="00063C5B"/>
    <w:rsid w:val="000647B9"/>
    <w:rsid w:val="00064B2D"/>
    <w:rsid w:val="000673D9"/>
    <w:rsid w:val="00072628"/>
    <w:rsid w:val="00072B56"/>
    <w:rsid w:val="000731A9"/>
    <w:rsid w:val="00073A95"/>
    <w:rsid w:val="00075E57"/>
    <w:rsid w:val="0007794B"/>
    <w:rsid w:val="000801DA"/>
    <w:rsid w:val="00081315"/>
    <w:rsid w:val="000820EC"/>
    <w:rsid w:val="0008324E"/>
    <w:rsid w:val="00084B7F"/>
    <w:rsid w:val="0008536F"/>
    <w:rsid w:val="00086077"/>
    <w:rsid w:val="00086217"/>
    <w:rsid w:val="00087ABD"/>
    <w:rsid w:val="00087E8E"/>
    <w:rsid w:val="00087F70"/>
    <w:rsid w:val="00091E0C"/>
    <w:rsid w:val="0009292E"/>
    <w:rsid w:val="000929DC"/>
    <w:rsid w:val="00092F23"/>
    <w:rsid w:val="00093A0A"/>
    <w:rsid w:val="00093B0F"/>
    <w:rsid w:val="00095B4E"/>
    <w:rsid w:val="000962AF"/>
    <w:rsid w:val="000A0A41"/>
    <w:rsid w:val="000A16B2"/>
    <w:rsid w:val="000A3695"/>
    <w:rsid w:val="000A38AA"/>
    <w:rsid w:val="000A6C57"/>
    <w:rsid w:val="000A6DBC"/>
    <w:rsid w:val="000A6E95"/>
    <w:rsid w:val="000A6FCC"/>
    <w:rsid w:val="000B0AF5"/>
    <w:rsid w:val="000B1256"/>
    <w:rsid w:val="000B1D15"/>
    <w:rsid w:val="000B3AAB"/>
    <w:rsid w:val="000B592B"/>
    <w:rsid w:val="000B786F"/>
    <w:rsid w:val="000B7DE9"/>
    <w:rsid w:val="000C0486"/>
    <w:rsid w:val="000C1C95"/>
    <w:rsid w:val="000C1CB4"/>
    <w:rsid w:val="000C517A"/>
    <w:rsid w:val="000C76AF"/>
    <w:rsid w:val="000C7E03"/>
    <w:rsid w:val="000C7FF2"/>
    <w:rsid w:val="000D1317"/>
    <w:rsid w:val="000D19D6"/>
    <w:rsid w:val="000D3616"/>
    <w:rsid w:val="000D3A33"/>
    <w:rsid w:val="000D6921"/>
    <w:rsid w:val="000D6C29"/>
    <w:rsid w:val="000D6D06"/>
    <w:rsid w:val="000D71C5"/>
    <w:rsid w:val="000D7E85"/>
    <w:rsid w:val="000E08F0"/>
    <w:rsid w:val="000E0BEE"/>
    <w:rsid w:val="000E0DE0"/>
    <w:rsid w:val="000E30D1"/>
    <w:rsid w:val="000E3E3E"/>
    <w:rsid w:val="000E5612"/>
    <w:rsid w:val="000E6656"/>
    <w:rsid w:val="000F17C2"/>
    <w:rsid w:val="000F3E5F"/>
    <w:rsid w:val="000F48EB"/>
    <w:rsid w:val="000F53A7"/>
    <w:rsid w:val="000F54D2"/>
    <w:rsid w:val="000F6E15"/>
    <w:rsid w:val="000F6FF1"/>
    <w:rsid w:val="001014EF"/>
    <w:rsid w:val="00101741"/>
    <w:rsid w:val="001017AD"/>
    <w:rsid w:val="00101F3F"/>
    <w:rsid w:val="00102528"/>
    <w:rsid w:val="0010273F"/>
    <w:rsid w:val="00105770"/>
    <w:rsid w:val="00107AF9"/>
    <w:rsid w:val="00107B4A"/>
    <w:rsid w:val="0011103D"/>
    <w:rsid w:val="00112E57"/>
    <w:rsid w:val="00114B72"/>
    <w:rsid w:val="00114BC6"/>
    <w:rsid w:val="00115403"/>
    <w:rsid w:val="00115AFC"/>
    <w:rsid w:val="00117D1A"/>
    <w:rsid w:val="00121489"/>
    <w:rsid w:val="00125B6C"/>
    <w:rsid w:val="00126BFB"/>
    <w:rsid w:val="00127D2E"/>
    <w:rsid w:val="00127E98"/>
    <w:rsid w:val="001301EC"/>
    <w:rsid w:val="00134488"/>
    <w:rsid w:val="0013660A"/>
    <w:rsid w:val="00137023"/>
    <w:rsid w:val="00141CF1"/>
    <w:rsid w:val="001448D4"/>
    <w:rsid w:val="00144AA1"/>
    <w:rsid w:val="00147D84"/>
    <w:rsid w:val="0015000C"/>
    <w:rsid w:val="001507EA"/>
    <w:rsid w:val="001511B5"/>
    <w:rsid w:val="00151D40"/>
    <w:rsid w:val="0015555F"/>
    <w:rsid w:val="00155C92"/>
    <w:rsid w:val="0015726D"/>
    <w:rsid w:val="00157835"/>
    <w:rsid w:val="00161BDF"/>
    <w:rsid w:val="00163231"/>
    <w:rsid w:val="00163A23"/>
    <w:rsid w:val="00170AE9"/>
    <w:rsid w:val="00171DCB"/>
    <w:rsid w:val="00172D4F"/>
    <w:rsid w:val="00172ECE"/>
    <w:rsid w:val="00173EC8"/>
    <w:rsid w:val="00175304"/>
    <w:rsid w:val="00175F7C"/>
    <w:rsid w:val="001776B8"/>
    <w:rsid w:val="00177907"/>
    <w:rsid w:val="001803D8"/>
    <w:rsid w:val="0018072E"/>
    <w:rsid w:val="00180899"/>
    <w:rsid w:val="00182AF9"/>
    <w:rsid w:val="00184170"/>
    <w:rsid w:val="001856FB"/>
    <w:rsid w:val="0018722D"/>
    <w:rsid w:val="0018783D"/>
    <w:rsid w:val="00187A82"/>
    <w:rsid w:val="00187D27"/>
    <w:rsid w:val="00187EE6"/>
    <w:rsid w:val="00190DF0"/>
    <w:rsid w:val="001935AF"/>
    <w:rsid w:val="00195645"/>
    <w:rsid w:val="00196922"/>
    <w:rsid w:val="00196F1B"/>
    <w:rsid w:val="001A22BC"/>
    <w:rsid w:val="001A413D"/>
    <w:rsid w:val="001A4D90"/>
    <w:rsid w:val="001A51F5"/>
    <w:rsid w:val="001A54F8"/>
    <w:rsid w:val="001A5740"/>
    <w:rsid w:val="001A5D40"/>
    <w:rsid w:val="001A65A7"/>
    <w:rsid w:val="001B04C2"/>
    <w:rsid w:val="001B5149"/>
    <w:rsid w:val="001B5C50"/>
    <w:rsid w:val="001B619B"/>
    <w:rsid w:val="001B6645"/>
    <w:rsid w:val="001B7524"/>
    <w:rsid w:val="001C1353"/>
    <w:rsid w:val="001C4A0F"/>
    <w:rsid w:val="001C56AC"/>
    <w:rsid w:val="001C6EC8"/>
    <w:rsid w:val="001D0F38"/>
    <w:rsid w:val="001D177D"/>
    <w:rsid w:val="001D1FCA"/>
    <w:rsid w:val="001D2314"/>
    <w:rsid w:val="001D3223"/>
    <w:rsid w:val="001D7776"/>
    <w:rsid w:val="001D7D9B"/>
    <w:rsid w:val="001E018E"/>
    <w:rsid w:val="001E164A"/>
    <w:rsid w:val="001E2002"/>
    <w:rsid w:val="001E2A40"/>
    <w:rsid w:val="001E2F8F"/>
    <w:rsid w:val="001E3A28"/>
    <w:rsid w:val="001E3DDB"/>
    <w:rsid w:val="001E5922"/>
    <w:rsid w:val="001E5E0D"/>
    <w:rsid w:val="001E67E0"/>
    <w:rsid w:val="001E6E67"/>
    <w:rsid w:val="001F029B"/>
    <w:rsid w:val="001F33D1"/>
    <w:rsid w:val="001F4A04"/>
    <w:rsid w:val="001F4CBF"/>
    <w:rsid w:val="001F55E1"/>
    <w:rsid w:val="001F6D06"/>
    <w:rsid w:val="001F7373"/>
    <w:rsid w:val="00202D11"/>
    <w:rsid w:val="00205863"/>
    <w:rsid w:val="0020719D"/>
    <w:rsid w:val="002074C2"/>
    <w:rsid w:val="00211D99"/>
    <w:rsid w:val="00213394"/>
    <w:rsid w:val="002138F4"/>
    <w:rsid w:val="00214531"/>
    <w:rsid w:val="002161B4"/>
    <w:rsid w:val="0021651C"/>
    <w:rsid w:val="002204D6"/>
    <w:rsid w:val="00223B30"/>
    <w:rsid w:val="00223CBD"/>
    <w:rsid w:val="00226B84"/>
    <w:rsid w:val="002277B8"/>
    <w:rsid w:val="002301C0"/>
    <w:rsid w:val="0023056C"/>
    <w:rsid w:val="00233E13"/>
    <w:rsid w:val="0023443A"/>
    <w:rsid w:val="00234B61"/>
    <w:rsid w:val="00235145"/>
    <w:rsid w:val="002356AD"/>
    <w:rsid w:val="0023577C"/>
    <w:rsid w:val="00237B4C"/>
    <w:rsid w:val="00237D39"/>
    <w:rsid w:val="00241802"/>
    <w:rsid w:val="0024314E"/>
    <w:rsid w:val="00244C59"/>
    <w:rsid w:val="00245312"/>
    <w:rsid w:val="00245B95"/>
    <w:rsid w:val="002474E7"/>
    <w:rsid w:val="00251374"/>
    <w:rsid w:val="00251CFF"/>
    <w:rsid w:val="00253365"/>
    <w:rsid w:val="002545A5"/>
    <w:rsid w:val="00254F3D"/>
    <w:rsid w:val="0025548A"/>
    <w:rsid w:val="00256179"/>
    <w:rsid w:val="002569BC"/>
    <w:rsid w:val="002573BC"/>
    <w:rsid w:val="00257519"/>
    <w:rsid w:val="00257F35"/>
    <w:rsid w:val="0026094F"/>
    <w:rsid w:val="00261640"/>
    <w:rsid w:val="00261910"/>
    <w:rsid w:val="0026195B"/>
    <w:rsid w:val="00262E37"/>
    <w:rsid w:val="00263017"/>
    <w:rsid w:val="00267C2B"/>
    <w:rsid w:val="002705D0"/>
    <w:rsid w:val="00271BD5"/>
    <w:rsid w:val="00272062"/>
    <w:rsid w:val="002720FC"/>
    <w:rsid w:val="00273FDF"/>
    <w:rsid w:val="0027486A"/>
    <w:rsid w:val="00280EE5"/>
    <w:rsid w:val="002814CA"/>
    <w:rsid w:val="00282E59"/>
    <w:rsid w:val="002833F2"/>
    <w:rsid w:val="002837FA"/>
    <w:rsid w:val="00283B4D"/>
    <w:rsid w:val="00285871"/>
    <w:rsid w:val="002860B2"/>
    <w:rsid w:val="00287FE8"/>
    <w:rsid w:val="002916A0"/>
    <w:rsid w:val="002935CA"/>
    <w:rsid w:val="00293D86"/>
    <w:rsid w:val="00295E94"/>
    <w:rsid w:val="00296839"/>
    <w:rsid w:val="00297497"/>
    <w:rsid w:val="002A15AB"/>
    <w:rsid w:val="002A19A5"/>
    <w:rsid w:val="002A37A1"/>
    <w:rsid w:val="002A5420"/>
    <w:rsid w:val="002A5F5A"/>
    <w:rsid w:val="002A7685"/>
    <w:rsid w:val="002A7A85"/>
    <w:rsid w:val="002B0DFE"/>
    <w:rsid w:val="002B1D8D"/>
    <w:rsid w:val="002B2469"/>
    <w:rsid w:val="002B24B1"/>
    <w:rsid w:val="002B2FDA"/>
    <w:rsid w:val="002B3C9D"/>
    <w:rsid w:val="002B5DF2"/>
    <w:rsid w:val="002B67B9"/>
    <w:rsid w:val="002B77AF"/>
    <w:rsid w:val="002C2CFA"/>
    <w:rsid w:val="002C312B"/>
    <w:rsid w:val="002C3E1B"/>
    <w:rsid w:val="002C4E5F"/>
    <w:rsid w:val="002C5034"/>
    <w:rsid w:val="002C7E6C"/>
    <w:rsid w:val="002C7E77"/>
    <w:rsid w:val="002C7F61"/>
    <w:rsid w:val="002D06E4"/>
    <w:rsid w:val="002D1124"/>
    <w:rsid w:val="002D1C79"/>
    <w:rsid w:val="002D26C5"/>
    <w:rsid w:val="002D2B75"/>
    <w:rsid w:val="002D57B6"/>
    <w:rsid w:val="002D6469"/>
    <w:rsid w:val="002D700E"/>
    <w:rsid w:val="002D7381"/>
    <w:rsid w:val="002E0540"/>
    <w:rsid w:val="002E1307"/>
    <w:rsid w:val="002E3090"/>
    <w:rsid w:val="002E45D4"/>
    <w:rsid w:val="002E65EB"/>
    <w:rsid w:val="002E79ED"/>
    <w:rsid w:val="002F03B4"/>
    <w:rsid w:val="002F3FCD"/>
    <w:rsid w:val="002F436C"/>
    <w:rsid w:val="002F7101"/>
    <w:rsid w:val="002F78B9"/>
    <w:rsid w:val="00300E6D"/>
    <w:rsid w:val="0030112D"/>
    <w:rsid w:val="00303543"/>
    <w:rsid w:val="003046A7"/>
    <w:rsid w:val="00305634"/>
    <w:rsid w:val="00306800"/>
    <w:rsid w:val="00307074"/>
    <w:rsid w:val="00310833"/>
    <w:rsid w:val="00310FE8"/>
    <w:rsid w:val="00312EDB"/>
    <w:rsid w:val="00313972"/>
    <w:rsid w:val="00314E35"/>
    <w:rsid w:val="0031613B"/>
    <w:rsid w:val="00316C61"/>
    <w:rsid w:val="00320030"/>
    <w:rsid w:val="00320A7C"/>
    <w:rsid w:val="003216C3"/>
    <w:rsid w:val="00321D1B"/>
    <w:rsid w:val="00322DC7"/>
    <w:rsid w:val="00323B74"/>
    <w:rsid w:val="00324976"/>
    <w:rsid w:val="00324C96"/>
    <w:rsid w:val="003272FD"/>
    <w:rsid w:val="003274DA"/>
    <w:rsid w:val="00327D94"/>
    <w:rsid w:val="00332006"/>
    <w:rsid w:val="0033317E"/>
    <w:rsid w:val="00333C20"/>
    <w:rsid w:val="00333C84"/>
    <w:rsid w:val="00334AA0"/>
    <w:rsid w:val="00334E21"/>
    <w:rsid w:val="00336434"/>
    <w:rsid w:val="00340637"/>
    <w:rsid w:val="00342B60"/>
    <w:rsid w:val="00346B5C"/>
    <w:rsid w:val="00346F8E"/>
    <w:rsid w:val="0034722F"/>
    <w:rsid w:val="00347A45"/>
    <w:rsid w:val="00350B87"/>
    <w:rsid w:val="00351CF5"/>
    <w:rsid w:val="003536A1"/>
    <w:rsid w:val="00356337"/>
    <w:rsid w:val="00357064"/>
    <w:rsid w:val="00360AEF"/>
    <w:rsid w:val="003612B8"/>
    <w:rsid w:val="00361951"/>
    <w:rsid w:val="003628B8"/>
    <w:rsid w:val="003631E6"/>
    <w:rsid w:val="00364685"/>
    <w:rsid w:val="00370C1B"/>
    <w:rsid w:val="003722E3"/>
    <w:rsid w:val="0037469F"/>
    <w:rsid w:val="00376583"/>
    <w:rsid w:val="0037774F"/>
    <w:rsid w:val="00381B40"/>
    <w:rsid w:val="003831B0"/>
    <w:rsid w:val="00383C2C"/>
    <w:rsid w:val="0038588D"/>
    <w:rsid w:val="00385C3E"/>
    <w:rsid w:val="0039152A"/>
    <w:rsid w:val="0039240B"/>
    <w:rsid w:val="00393536"/>
    <w:rsid w:val="00394C5E"/>
    <w:rsid w:val="00395480"/>
    <w:rsid w:val="00395B4F"/>
    <w:rsid w:val="00396CB9"/>
    <w:rsid w:val="003970D8"/>
    <w:rsid w:val="003A0EB2"/>
    <w:rsid w:val="003A1BF8"/>
    <w:rsid w:val="003A232C"/>
    <w:rsid w:val="003A25BC"/>
    <w:rsid w:val="003A6189"/>
    <w:rsid w:val="003A6D22"/>
    <w:rsid w:val="003B0641"/>
    <w:rsid w:val="003B511C"/>
    <w:rsid w:val="003B579B"/>
    <w:rsid w:val="003B70A5"/>
    <w:rsid w:val="003C0C6A"/>
    <w:rsid w:val="003C0F14"/>
    <w:rsid w:val="003C678D"/>
    <w:rsid w:val="003C7828"/>
    <w:rsid w:val="003D12AC"/>
    <w:rsid w:val="003D1D45"/>
    <w:rsid w:val="003D2B2A"/>
    <w:rsid w:val="003D314F"/>
    <w:rsid w:val="003D4067"/>
    <w:rsid w:val="003D481C"/>
    <w:rsid w:val="003D4BA0"/>
    <w:rsid w:val="003D5469"/>
    <w:rsid w:val="003D58BC"/>
    <w:rsid w:val="003D747D"/>
    <w:rsid w:val="003D7C5D"/>
    <w:rsid w:val="003E0945"/>
    <w:rsid w:val="003E2257"/>
    <w:rsid w:val="003E2699"/>
    <w:rsid w:val="003E2B0B"/>
    <w:rsid w:val="003E2B93"/>
    <w:rsid w:val="003E2C47"/>
    <w:rsid w:val="003E4861"/>
    <w:rsid w:val="003E6D87"/>
    <w:rsid w:val="003E71C1"/>
    <w:rsid w:val="003E7B2B"/>
    <w:rsid w:val="003E7B2E"/>
    <w:rsid w:val="003F117F"/>
    <w:rsid w:val="003F1664"/>
    <w:rsid w:val="003F3F13"/>
    <w:rsid w:val="003F517D"/>
    <w:rsid w:val="003F6BD3"/>
    <w:rsid w:val="003F7370"/>
    <w:rsid w:val="003F79C8"/>
    <w:rsid w:val="00400457"/>
    <w:rsid w:val="00400A84"/>
    <w:rsid w:val="00403013"/>
    <w:rsid w:val="004033AB"/>
    <w:rsid w:val="00403606"/>
    <w:rsid w:val="004049F1"/>
    <w:rsid w:val="004127B4"/>
    <w:rsid w:val="00413402"/>
    <w:rsid w:val="004146F4"/>
    <w:rsid w:val="00414711"/>
    <w:rsid w:val="00415C4F"/>
    <w:rsid w:val="00417A43"/>
    <w:rsid w:val="00425877"/>
    <w:rsid w:val="00425DCB"/>
    <w:rsid w:val="004262E7"/>
    <w:rsid w:val="004269D4"/>
    <w:rsid w:val="0042709A"/>
    <w:rsid w:val="00427A30"/>
    <w:rsid w:val="004300D8"/>
    <w:rsid w:val="00430143"/>
    <w:rsid w:val="00430B32"/>
    <w:rsid w:val="0043374F"/>
    <w:rsid w:val="00433979"/>
    <w:rsid w:val="00434FDB"/>
    <w:rsid w:val="004359ED"/>
    <w:rsid w:val="0043639B"/>
    <w:rsid w:val="004401CA"/>
    <w:rsid w:val="00441C2D"/>
    <w:rsid w:val="00441E0B"/>
    <w:rsid w:val="00442875"/>
    <w:rsid w:val="00443822"/>
    <w:rsid w:val="00444524"/>
    <w:rsid w:val="00444BDF"/>
    <w:rsid w:val="00445150"/>
    <w:rsid w:val="00445779"/>
    <w:rsid w:val="004459B4"/>
    <w:rsid w:val="0044629D"/>
    <w:rsid w:val="004473FE"/>
    <w:rsid w:val="004511C3"/>
    <w:rsid w:val="00455353"/>
    <w:rsid w:val="0045535A"/>
    <w:rsid w:val="00456C20"/>
    <w:rsid w:val="00457506"/>
    <w:rsid w:val="00460FEC"/>
    <w:rsid w:val="0046134D"/>
    <w:rsid w:val="00462D8D"/>
    <w:rsid w:val="00462FE5"/>
    <w:rsid w:val="004639C6"/>
    <w:rsid w:val="00463D65"/>
    <w:rsid w:val="0046425E"/>
    <w:rsid w:val="00465430"/>
    <w:rsid w:val="0046586E"/>
    <w:rsid w:val="004669D0"/>
    <w:rsid w:val="00470135"/>
    <w:rsid w:val="00470DCB"/>
    <w:rsid w:val="0047114E"/>
    <w:rsid w:val="004711CF"/>
    <w:rsid w:val="00471325"/>
    <w:rsid w:val="0047302A"/>
    <w:rsid w:val="00475D06"/>
    <w:rsid w:val="004813D4"/>
    <w:rsid w:val="00481FDB"/>
    <w:rsid w:val="004821EC"/>
    <w:rsid w:val="00483CB0"/>
    <w:rsid w:val="00483DEA"/>
    <w:rsid w:val="0048549B"/>
    <w:rsid w:val="00492374"/>
    <w:rsid w:val="004928B8"/>
    <w:rsid w:val="00494EB9"/>
    <w:rsid w:val="00495641"/>
    <w:rsid w:val="00495A2D"/>
    <w:rsid w:val="00495CBE"/>
    <w:rsid w:val="004965F4"/>
    <w:rsid w:val="00496C9E"/>
    <w:rsid w:val="00497057"/>
    <w:rsid w:val="004976D3"/>
    <w:rsid w:val="004A0C96"/>
    <w:rsid w:val="004A3F3F"/>
    <w:rsid w:val="004A4E17"/>
    <w:rsid w:val="004A4EBC"/>
    <w:rsid w:val="004A5640"/>
    <w:rsid w:val="004A56B1"/>
    <w:rsid w:val="004A5820"/>
    <w:rsid w:val="004A6F13"/>
    <w:rsid w:val="004A711F"/>
    <w:rsid w:val="004B2916"/>
    <w:rsid w:val="004B2C1D"/>
    <w:rsid w:val="004B2F92"/>
    <w:rsid w:val="004C01E2"/>
    <w:rsid w:val="004C390E"/>
    <w:rsid w:val="004C39FB"/>
    <w:rsid w:val="004C438E"/>
    <w:rsid w:val="004C678D"/>
    <w:rsid w:val="004C6B31"/>
    <w:rsid w:val="004C7BBC"/>
    <w:rsid w:val="004C7D48"/>
    <w:rsid w:val="004D0341"/>
    <w:rsid w:val="004D258E"/>
    <w:rsid w:val="004D2BDF"/>
    <w:rsid w:val="004D37E4"/>
    <w:rsid w:val="004D58E9"/>
    <w:rsid w:val="004D6139"/>
    <w:rsid w:val="004D75B9"/>
    <w:rsid w:val="004D7E6B"/>
    <w:rsid w:val="004E03E8"/>
    <w:rsid w:val="004E106E"/>
    <w:rsid w:val="004E1271"/>
    <w:rsid w:val="004E1984"/>
    <w:rsid w:val="004E2C7C"/>
    <w:rsid w:val="004E2FD6"/>
    <w:rsid w:val="004E2FED"/>
    <w:rsid w:val="004E3BBC"/>
    <w:rsid w:val="004E3EFE"/>
    <w:rsid w:val="004E432A"/>
    <w:rsid w:val="004E5923"/>
    <w:rsid w:val="004E61EA"/>
    <w:rsid w:val="004E625F"/>
    <w:rsid w:val="004E77FB"/>
    <w:rsid w:val="004E7A93"/>
    <w:rsid w:val="004F0C82"/>
    <w:rsid w:val="004F0FD9"/>
    <w:rsid w:val="004F18F3"/>
    <w:rsid w:val="004F41A6"/>
    <w:rsid w:val="004F4255"/>
    <w:rsid w:val="004F6AB8"/>
    <w:rsid w:val="004F7457"/>
    <w:rsid w:val="004F7B2B"/>
    <w:rsid w:val="004F7E81"/>
    <w:rsid w:val="00500011"/>
    <w:rsid w:val="005000A3"/>
    <w:rsid w:val="005006D6"/>
    <w:rsid w:val="00500BEC"/>
    <w:rsid w:val="005010EA"/>
    <w:rsid w:val="00503BEE"/>
    <w:rsid w:val="005046B4"/>
    <w:rsid w:val="0051048B"/>
    <w:rsid w:val="0051346E"/>
    <w:rsid w:val="00514774"/>
    <w:rsid w:val="005149E8"/>
    <w:rsid w:val="005169AB"/>
    <w:rsid w:val="00520934"/>
    <w:rsid w:val="005212BF"/>
    <w:rsid w:val="00523637"/>
    <w:rsid w:val="005260C6"/>
    <w:rsid w:val="00526D5A"/>
    <w:rsid w:val="005314A0"/>
    <w:rsid w:val="005316E5"/>
    <w:rsid w:val="00531DEE"/>
    <w:rsid w:val="005324AB"/>
    <w:rsid w:val="0053661B"/>
    <w:rsid w:val="0054101D"/>
    <w:rsid w:val="00541BDC"/>
    <w:rsid w:val="00544EF1"/>
    <w:rsid w:val="00546CFA"/>
    <w:rsid w:val="00547461"/>
    <w:rsid w:val="00553093"/>
    <w:rsid w:val="00553BFB"/>
    <w:rsid w:val="00554C62"/>
    <w:rsid w:val="005565E6"/>
    <w:rsid w:val="00556F42"/>
    <w:rsid w:val="00557991"/>
    <w:rsid w:val="0056200D"/>
    <w:rsid w:val="00564474"/>
    <w:rsid w:val="0056494E"/>
    <w:rsid w:val="00567181"/>
    <w:rsid w:val="005676C9"/>
    <w:rsid w:val="00567A53"/>
    <w:rsid w:val="00570A82"/>
    <w:rsid w:val="005710B3"/>
    <w:rsid w:val="00571301"/>
    <w:rsid w:val="00572E55"/>
    <w:rsid w:val="00573797"/>
    <w:rsid w:val="00573871"/>
    <w:rsid w:val="00573AA7"/>
    <w:rsid w:val="00573EB9"/>
    <w:rsid w:val="00575DE3"/>
    <w:rsid w:val="00577868"/>
    <w:rsid w:val="00580960"/>
    <w:rsid w:val="005814F9"/>
    <w:rsid w:val="00582C53"/>
    <w:rsid w:val="005837B0"/>
    <w:rsid w:val="005858F1"/>
    <w:rsid w:val="00585A73"/>
    <w:rsid w:val="00587382"/>
    <w:rsid w:val="00590D9D"/>
    <w:rsid w:val="00591D3F"/>
    <w:rsid w:val="00591E7E"/>
    <w:rsid w:val="00592A60"/>
    <w:rsid w:val="005941A5"/>
    <w:rsid w:val="005947D5"/>
    <w:rsid w:val="00595446"/>
    <w:rsid w:val="00595E85"/>
    <w:rsid w:val="005A0075"/>
    <w:rsid w:val="005A1C26"/>
    <w:rsid w:val="005A32A3"/>
    <w:rsid w:val="005A4C48"/>
    <w:rsid w:val="005B140D"/>
    <w:rsid w:val="005B1AB5"/>
    <w:rsid w:val="005B1B4C"/>
    <w:rsid w:val="005B204C"/>
    <w:rsid w:val="005B2A44"/>
    <w:rsid w:val="005B6D99"/>
    <w:rsid w:val="005C037C"/>
    <w:rsid w:val="005C0862"/>
    <w:rsid w:val="005C1815"/>
    <w:rsid w:val="005C3197"/>
    <w:rsid w:val="005C4990"/>
    <w:rsid w:val="005C5811"/>
    <w:rsid w:val="005C6A8B"/>
    <w:rsid w:val="005D0C58"/>
    <w:rsid w:val="005D21DF"/>
    <w:rsid w:val="005D44DF"/>
    <w:rsid w:val="005D47F1"/>
    <w:rsid w:val="005D48C8"/>
    <w:rsid w:val="005D6331"/>
    <w:rsid w:val="005E09B6"/>
    <w:rsid w:val="005E2545"/>
    <w:rsid w:val="005E32E9"/>
    <w:rsid w:val="005E374E"/>
    <w:rsid w:val="005E4084"/>
    <w:rsid w:val="005E4279"/>
    <w:rsid w:val="005E5244"/>
    <w:rsid w:val="005E7BA6"/>
    <w:rsid w:val="005F0109"/>
    <w:rsid w:val="005F1183"/>
    <w:rsid w:val="005F1D09"/>
    <w:rsid w:val="005F530C"/>
    <w:rsid w:val="005F5461"/>
    <w:rsid w:val="005F605A"/>
    <w:rsid w:val="005F7032"/>
    <w:rsid w:val="005F7364"/>
    <w:rsid w:val="0060080C"/>
    <w:rsid w:val="00601DBE"/>
    <w:rsid w:val="0060320C"/>
    <w:rsid w:val="00603991"/>
    <w:rsid w:val="00603F6D"/>
    <w:rsid w:val="0060436E"/>
    <w:rsid w:val="00605AFB"/>
    <w:rsid w:val="006076F8"/>
    <w:rsid w:val="00607FCD"/>
    <w:rsid w:val="00610EBC"/>
    <w:rsid w:val="00611DF1"/>
    <w:rsid w:val="00612CFF"/>
    <w:rsid w:val="00614887"/>
    <w:rsid w:val="00614EBA"/>
    <w:rsid w:val="00615FE5"/>
    <w:rsid w:val="00617A09"/>
    <w:rsid w:val="00620AE0"/>
    <w:rsid w:val="0062112D"/>
    <w:rsid w:val="00621F92"/>
    <w:rsid w:val="006225AB"/>
    <w:rsid w:val="0062372A"/>
    <w:rsid w:val="00624186"/>
    <w:rsid w:val="0062466C"/>
    <w:rsid w:val="00624A2B"/>
    <w:rsid w:val="00627E44"/>
    <w:rsid w:val="00630C3A"/>
    <w:rsid w:val="00630F93"/>
    <w:rsid w:val="00631BB2"/>
    <w:rsid w:val="00634BC4"/>
    <w:rsid w:val="00634BEB"/>
    <w:rsid w:val="00636989"/>
    <w:rsid w:val="00640975"/>
    <w:rsid w:val="00640A89"/>
    <w:rsid w:val="0064122D"/>
    <w:rsid w:val="0064256C"/>
    <w:rsid w:val="006428B0"/>
    <w:rsid w:val="00643D1C"/>
    <w:rsid w:val="00646BC8"/>
    <w:rsid w:val="00646C76"/>
    <w:rsid w:val="006471F0"/>
    <w:rsid w:val="00647A8A"/>
    <w:rsid w:val="00647C22"/>
    <w:rsid w:val="00647F29"/>
    <w:rsid w:val="00651A27"/>
    <w:rsid w:val="00651E89"/>
    <w:rsid w:val="006545E4"/>
    <w:rsid w:val="00654BE5"/>
    <w:rsid w:val="00654EEF"/>
    <w:rsid w:val="006556DD"/>
    <w:rsid w:val="00656DF9"/>
    <w:rsid w:val="00660BBC"/>
    <w:rsid w:val="006614A2"/>
    <w:rsid w:val="00661D6A"/>
    <w:rsid w:val="00663E13"/>
    <w:rsid w:val="006640A6"/>
    <w:rsid w:val="00664E97"/>
    <w:rsid w:val="0066672D"/>
    <w:rsid w:val="00666ADE"/>
    <w:rsid w:val="00666DBF"/>
    <w:rsid w:val="00667BC3"/>
    <w:rsid w:val="0067183D"/>
    <w:rsid w:val="00673640"/>
    <w:rsid w:val="00673808"/>
    <w:rsid w:val="0067457E"/>
    <w:rsid w:val="00676CAC"/>
    <w:rsid w:val="00677E23"/>
    <w:rsid w:val="00682492"/>
    <w:rsid w:val="00684032"/>
    <w:rsid w:val="00684EAB"/>
    <w:rsid w:val="00684F92"/>
    <w:rsid w:val="006858F2"/>
    <w:rsid w:val="006870FB"/>
    <w:rsid w:val="0068760D"/>
    <w:rsid w:val="00687BF7"/>
    <w:rsid w:val="0069105C"/>
    <w:rsid w:val="00691751"/>
    <w:rsid w:val="006A0044"/>
    <w:rsid w:val="006A0EE5"/>
    <w:rsid w:val="006A1181"/>
    <w:rsid w:val="006A18C3"/>
    <w:rsid w:val="006A2FE7"/>
    <w:rsid w:val="006A3564"/>
    <w:rsid w:val="006A532C"/>
    <w:rsid w:val="006A6139"/>
    <w:rsid w:val="006A6AC7"/>
    <w:rsid w:val="006B0AC6"/>
    <w:rsid w:val="006B2670"/>
    <w:rsid w:val="006B3D7F"/>
    <w:rsid w:val="006B4161"/>
    <w:rsid w:val="006B4F1A"/>
    <w:rsid w:val="006B559C"/>
    <w:rsid w:val="006B74D9"/>
    <w:rsid w:val="006B7D60"/>
    <w:rsid w:val="006C0459"/>
    <w:rsid w:val="006C14D1"/>
    <w:rsid w:val="006C268A"/>
    <w:rsid w:val="006C2FBB"/>
    <w:rsid w:val="006C3234"/>
    <w:rsid w:val="006C340F"/>
    <w:rsid w:val="006C52BE"/>
    <w:rsid w:val="006C7DD6"/>
    <w:rsid w:val="006D0BDC"/>
    <w:rsid w:val="006D14AA"/>
    <w:rsid w:val="006D2471"/>
    <w:rsid w:val="006D2B64"/>
    <w:rsid w:val="006D344F"/>
    <w:rsid w:val="006D51AF"/>
    <w:rsid w:val="006D580E"/>
    <w:rsid w:val="006D59BD"/>
    <w:rsid w:val="006E2525"/>
    <w:rsid w:val="006E2A1C"/>
    <w:rsid w:val="006E2D59"/>
    <w:rsid w:val="006E361F"/>
    <w:rsid w:val="006E48B6"/>
    <w:rsid w:val="006E4D2F"/>
    <w:rsid w:val="006E6705"/>
    <w:rsid w:val="006E71EB"/>
    <w:rsid w:val="006F0A36"/>
    <w:rsid w:val="006F16D9"/>
    <w:rsid w:val="006F2ED3"/>
    <w:rsid w:val="006F3357"/>
    <w:rsid w:val="006F3AEE"/>
    <w:rsid w:val="006F6605"/>
    <w:rsid w:val="006F6953"/>
    <w:rsid w:val="006F69A2"/>
    <w:rsid w:val="006F7A4D"/>
    <w:rsid w:val="00700D29"/>
    <w:rsid w:val="00702D06"/>
    <w:rsid w:val="007030B7"/>
    <w:rsid w:val="00703843"/>
    <w:rsid w:val="0070386F"/>
    <w:rsid w:val="00703949"/>
    <w:rsid w:val="00705559"/>
    <w:rsid w:val="00710139"/>
    <w:rsid w:val="00710CC1"/>
    <w:rsid w:val="00712CA3"/>
    <w:rsid w:val="007131A1"/>
    <w:rsid w:val="00716068"/>
    <w:rsid w:val="00716497"/>
    <w:rsid w:val="00716D43"/>
    <w:rsid w:val="007170B3"/>
    <w:rsid w:val="007179CF"/>
    <w:rsid w:val="00721AF5"/>
    <w:rsid w:val="00722711"/>
    <w:rsid w:val="007228AE"/>
    <w:rsid w:val="00723326"/>
    <w:rsid w:val="00723B9C"/>
    <w:rsid w:val="00723C87"/>
    <w:rsid w:val="007243BC"/>
    <w:rsid w:val="00724D40"/>
    <w:rsid w:val="00725E58"/>
    <w:rsid w:val="00726989"/>
    <w:rsid w:val="007301AE"/>
    <w:rsid w:val="007307B1"/>
    <w:rsid w:val="007317BA"/>
    <w:rsid w:val="00735219"/>
    <w:rsid w:val="0073727A"/>
    <w:rsid w:val="00737689"/>
    <w:rsid w:val="0074250E"/>
    <w:rsid w:val="007434A5"/>
    <w:rsid w:val="00744D9B"/>
    <w:rsid w:val="00745252"/>
    <w:rsid w:val="007456EC"/>
    <w:rsid w:val="00746B24"/>
    <w:rsid w:val="00750488"/>
    <w:rsid w:val="0075151F"/>
    <w:rsid w:val="00751874"/>
    <w:rsid w:val="00753A30"/>
    <w:rsid w:val="00753DA8"/>
    <w:rsid w:val="00756283"/>
    <w:rsid w:val="0075747A"/>
    <w:rsid w:val="00760A69"/>
    <w:rsid w:val="00760C04"/>
    <w:rsid w:val="007610C5"/>
    <w:rsid w:val="00762A14"/>
    <w:rsid w:val="007640DE"/>
    <w:rsid w:val="00764962"/>
    <w:rsid w:val="00764EA3"/>
    <w:rsid w:val="00765B88"/>
    <w:rsid w:val="007660F7"/>
    <w:rsid w:val="00766334"/>
    <w:rsid w:val="0076636D"/>
    <w:rsid w:val="00770DBF"/>
    <w:rsid w:val="007711C9"/>
    <w:rsid w:val="00772343"/>
    <w:rsid w:val="00772910"/>
    <w:rsid w:val="00774A43"/>
    <w:rsid w:val="00775D4B"/>
    <w:rsid w:val="00775F76"/>
    <w:rsid w:val="00776027"/>
    <w:rsid w:val="0078062E"/>
    <w:rsid w:val="007819B8"/>
    <w:rsid w:val="007820C6"/>
    <w:rsid w:val="00782626"/>
    <w:rsid w:val="0078353D"/>
    <w:rsid w:val="00783CFE"/>
    <w:rsid w:val="007849D8"/>
    <w:rsid w:val="007907A5"/>
    <w:rsid w:val="00792609"/>
    <w:rsid w:val="007928A2"/>
    <w:rsid w:val="0079461C"/>
    <w:rsid w:val="00794FF1"/>
    <w:rsid w:val="007966E2"/>
    <w:rsid w:val="00797F28"/>
    <w:rsid w:val="007A12DB"/>
    <w:rsid w:val="007A15F5"/>
    <w:rsid w:val="007A1810"/>
    <w:rsid w:val="007A25CA"/>
    <w:rsid w:val="007A4F07"/>
    <w:rsid w:val="007A645A"/>
    <w:rsid w:val="007A728D"/>
    <w:rsid w:val="007A7F2A"/>
    <w:rsid w:val="007B15E7"/>
    <w:rsid w:val="007B2D9A"/>
    <w:rsid w:val="007B2E19"/>
    <w:rsid w:val="007B49BA"/>
    <w:rsid w:val="007B4B76"/>
    <w:rsid w:val="007B6045"/>
    <w:rsid w:val="007B7467"/>
    <w:rsid w:val="007C1838"/>
    <w:rsid w:val="007C3F84"/>
    <w:rsid w:val="007C433C"/>
    <w:rsid w:val="007C4D5F"/>
    <w:rsid w:val="007C4DC0"/>
    <w:rsid w:val="007C5368"/>
    <w:rsid w:val="007C6478"/>
    <w:rsid w:val="007C69E9"/>
    <w:rsid w:val="007D5941"/>
    <w:rsid w:val="007D5CD4"/>
    <w:rsid w:val="007D6213"/>
    <w:rsid w:val="007D67D5"/>
    <w:rsid w:val="007D6828"/>
    <w:rsid w:val="007D6FED"/>
    <w:rsid w:val="007E0399"/>
    <w:rsid w:val="007E1BF7"/>
    <w:rsid w:val="007E37FE"/>
    <w:rsid w:val="007E3D8F"/>
    <w:rsid w:val="007E5A6E"/>
    <w:rsid w:val="007E6A80"/>
    <w:rsid w:val="007F4989"/>
    <w:rsid w:val="007F4C7C"/>
    <w:rsid w:val="007F7180"/>
    <w:rsid w:val="007F7777"/>
    <w:rsid w:val="008001C1"/>
    <w:rsid w:val="00800284"/>
    <w:rsid w:val="00801966"/>
    <w:rsid w:val="0080385C"/>
    <w:rsid w:val="00804185"/>
    <w:rsid w:val="00805B26"/>
    <w:rsid w:val="008071E2"/>
    <w:rsid w:val="008071E6"/>
    <w:rsid w:val="008076C6"/>
    <w:rsid w:val="00812C90"/>
    <w:rsid w:val="0081313F"/>
    <w:rsid w:val="00813AFC"/>
    <w:rsid w:val="00814C2B"/>
    <w:rsid w:val="0081648A"/>
    <w:rsid w:val="00816702"/>
    <w:rsid w:val="00816921"/>
    <w:rsid w:val="00821740"/>
    <w:rsid w:val="00821C74"/>
    <w:rsid w:val="008224A6"/>
    <w:rsid w:val="00823334"/>
    <w:rsid w:val="00825885"/>
    <w:rsid w:val="00826837"/>
    <w:rsid w:val="00827D29"/>
    <w:rsid w:val="00830CAB"/>
    <w:rsid w:val="00834494"/>
    <w:rsid w:val="00834ACE"/>
    <w:rsid w:val="00835702"/>
    <w:rsid w:val="00836129"/>
    <w:rsid w:val="00836A2A"/>
    <w:rsid w:val="00837DB4"/>
    <w:rsid w:val="00840FD1"/>
    <w:rsid w:val="0084129D"/>
    <w:rsid w:val="008448D4"/>
    <w:rsid w:val="00846C19"/>
    <w:rsid w:val="00850A0C"/>
    <w:rsid w:val="008530C3"/>
    <w:rsid w:val="00855C0E"/>
    <w:rsid w:val="0086048A"/>
    <w:rsid w:val="00862C60"/>
    <w:rsid w:val="00863D35"/>
    <w:rsid w:val="00863F1D"/>
    <w:rsid w:val="008662DB"/>
    <w:rsid w:val="0086685C"/>
    <w:rsid w:val="00870BAC"/>
    <w:rsid w:val="00871C11"/>
    <w:rsid w:val="0087297F"/>
    <w:rsid w:val="008743EC"/>
    <w:rsid w:val="00874AC5"/>
    <w:rsid w:val="008763D2"/>
    <w:rsid w:val="00876AC6"/>
    <w:rsid w:val="00877AC0"/>
    <w:rsid w:val="0088451D"/>
    <w:rsid w:val="00886CAF"/>
    <w:rsid w:val="008878A4"/>
    <w:rsid w:val="008900D9"/>
    <w:rsid w:val="00890584"/>
    <w:rsid w:val="00891244"/>
    <w:rsid w:val="008914E5"/>
    <w:rsid w:val="0089376A"/>
    <w:rsid w:val="008938EA"/>
    <w:rsid w:val="008A12DD"/>
    <w:rsid w:val="008A2AFB"/>
    <w:rsid w:val="008A383F"/>
    <w:rsid w:val="008A4C65"/>
    <w:rsid w:val="008A5D4D"/>
    <w:rsid w:val="008A61EE"/>
    <w:rsid w:val="008A7665"/>
    <w:rsid w:val="008B0850"/>
    <w:rsid w:val="008B1C6D"/>
    <w:rsid w:val="008B22FB"/>
    <w:rsid w:val="008B4477"/>
    <w:rsid w:val="008B5073"/>
    <w:rsid w:val="008B5FCA"/>
    <w:rsid w:val="008B6F1D"/>
    <w:rsid w:val="008B7AFF"/>
    <w:rsid w:val="008C230D"/>
    <w:rsid w:val="008C27E2"/>
    <w:rsid w:val="008C3A57"/>
    <w:rsid w:val="008C532B"/>
    <w:rsid w:val="008C5EBA"/>
    <w:rsid w:val="008D0428"/>
    <w:rsid w:val="008D2982"/>
    <w:rsid w:val="008D4844"/>
    <w:rsid w:val="008D5048"/>
    <w:rsid w:val="008E08EC"/>
    <w:rsid w:val="008E2F8A"/>
    <w:rsid w:val="008E4090"/>
    <w:rsid w:val="008E40BE"/>
    <w:rsid w:val="008E42D3"/>
    <w:rsid w:val="008E4CA8"/>
    <w:rsid w:val="008E5308"/>
    <w:rsid w:val="008E5ADC"/>
    <w:rsid w:val="008E7279"/>
    <w:rsid w:val="008E7857"/>
    <w:rsid w:val="008F0BC2"/>
    <w:rsid w:val="008F0C6C"/>
    <w:rsid w:val="008F2978"/>
    <w:rsid w:val="008F3845"/>
    <w:rsid w:val="008F3AE7"/>
    <w:rsid w:val="008F3E12"/>
    <w:rsid w:val="008F56EC"/>
    <w:rsid w:val="008F57ED"/>
    <w:rsid w:val="008F58F8"/>
    <w:rsid w:val="008F6186"/>
    <w:rsid w:val="008F7312"/>
    <w:rsid w:val="008F7DAB"/>
    <w:rsid w:val="0090224F"/>
    <w:rsid w:val="009049F9"/>
    <w:rsid w:val="00905234"/>
    <w:rsid w:val="009057CE"/>
    <w:rsid w:val="00905DAC"/>
    <w:rsid w:val="0091097E"/>
    <w:rsid w:val="00910E37"/>
    <w:rsid w:val="00913739"/>
    <w:rsid w:val="00913A55"/>
    <w:rsid w:val="00914E06"/>
    <w:rsid w:val="00917838"/>
    <w:rsid w:val="00917D28"/>
    <w:rsid w:val="00921805"/>
    <w:rsid w:val="0092492B"/>
    <w:rsid w:val="00925ACC"/>
    <w:rsid w:val="00926031"/>
    <w:rsid w:val="009261EA"/>
    <w:rsid w:val="00927BA9"/>
    <w:rsid w:val="00930526"/>
    <w:rsid w:val="0093176A"/>
    <w:rsid w:val="00931FF8"/>
    <w:rsid w:val="009335B8"/>
    <w:rsid w:val="0093420A"/>
    <w:rsid w:val="0093529B"/>
    <w:rsid w:val="009371AB"/>
    <w:rsid w:val="0093794A"/>
    <w:rsid w:val="009404E1"/>
    <w:rsid w:val="009469B0"/>
    <w:rsid w:val="009478C5"/>
    <w:rsid w:val="00950497"/>
    <w:rsid w:val="00950D00"/>
    <w:rsid w:val="00955A17"/>
    <w:rsid w:val="0095614D"/>
    <w:rsid w:val="00957459"/>
    <w:rsid w:val="00960026"/>
    <w:rsid w:val="00962DA4"/>
    <w:rsid w:val="009640EC"/>
    <w:rsid w:val="00964866"/>
    <w:rsid w:val="00964BE0"/>
    <w:rsid w:val="009652F1"/>
    <w:rsid w:val="0096713B"/>
    <w:rsid w:val="009716C6"/>
    <w:rsid w:val="00972914"/>
    <w:rsid w:val="00973E3C"/>
    <w:rsid w:val="009749DD"/>
    <w:rsid w:val="00974CDF"/>
    <w:rsid w:val="00975215"/>
    <w:rsid w:val="00975AE9"/>
    <w:rsid w:val="00984A3A"/>
    <w:rsid w:val="009861C8"/>
    <w:rsid w:val="00986205"/>
    <w:rsid w:val="00986C69"/>
    <w:rsid w:val="009872C6"/>
    <w:rsid w:val="009946F3"/>
    <w:rsid w:val="009A0141"/>
    <w:rsid w:val="009A43EA"/>
    <w:rsid w:val="009A5C31"/>
    <w:rsid w:val="009A6143"/>
    <w:rsid w:val="009A6E4D"/>
    <w:rsid w:val="009B30B9"/>
    <w:rsid w:val="009B31CD"/>
    <w:rsid w:val="009B3DA9"/>
    <w:rsid w:val="009B4EF4"/>
    <w:rsid w:val="009B7B44"/>
    <w:rsid w:val="009B7E4E"/>
    <w:rsid w:val="009B7E8D"/>
    <w:rsid w:val="009C0124"/>
    <w:rsid w:val="009C3900"/>
    <w:rsid w:val="009C3E25"/>
    <w:rsid w:val="009D0A07"/>
    <w:rsid w:val="009D352E"/>
    <w:rsid w:val="009D422A"/>
    <w:rsid w:val="009D5C79"/>
    <w:rsid w:val="009D6005"/>
    <w:rsid w:val="009D6238"/>
    <w:rsid w:val="009E227C"/>
    <w:rsid w:val="009E2BBD"/>
    <w:rsid w:val="009E4742"/>
    <w:rsid w:val="009E4B66"/>
    <w:rsid w:val="009E640D"/>
    <w:rsid w:val="009E67FF"/>
    <w:rsid w:val="009E76A8"/>
    <w:rsid w:val="009E7BD3"/>
    <w:rsid w:val="009F00F4"/>
    <w:rsid w:val="009F3FA4"/>
    <w:rsid w:val="009F3FF2"/>
    <w:rsid w:val="009F5E04"/>
    <w:rsid w:val="009F6E6F"/>
    <w:rsid w:val="009F730B"/>
    <w:rsid w:val="009F76CA"/>
    <w:rsid w:val="00A0116B"/>
    <w:rsid w:val="00A01A92"/>
    <w:rsid w:val="00A0427A"/>
    <w:rsid w:val="00A0797E"/>
    <w:rsid w:val="00A1312B"/>
    <w:rsid w:val="00A134CD"/>
    <w:rsid w:val="00A2135B"/>
    <w:rsid w:val="00A21C00"/>
    <w:rsid w:val="00A21F6D"/>
    <w:rsid w:val="00A22FB6"/>
    <w:rsid w:val="00A24734"/>
    <w:rsid w:val="00A24C94"/>
    <w:rsid w:val="00A33412"/>
    <w:rsid w:val="00A33EB6"/>
    <w:rsid w:val="00A34678"/>
    <w:rsid w:val="00A3511C"/>
    <w:rsid w:val="00A35794"/>
    <w:rsid w:val="00A36928"/>
    <w:rsid w:val="00A376E7"/>
    <w:rsid w:val="00A40304"/>
    <w:rsid w:val="00A40AEB"/>
    <w:rsid w:val="00A437DB"/>
    <w:rsid w:val="00A43F81"/>
    <w:rsid w:val="00A44F37"/>
    <w:rsid w:val="00A46971"/>
    <w:rsid w:val="00A51542"/>
    <w:rsid w:val="00A51852"/>
    <w:rsid w:val="00A52815"/>
    <w:rsid w:val="00A54578"/>
    <w:rsid w:val="00A54741"/>
    <w:rsid w:val="00A54C5F"/>
    <w:rsid w:val="00A5534B"/>
    <w:rsid w:val="00A55768"/>
    <w:rsid w:val="00A61B17"/>
    <w:rsid w:val="00A63653"/>
    <w:rsid w:val="00A64DFB"/>
    <w:rsid w:val="00A654CE"/>
    <w:rsid w:val="00A6733D"/>
    <w:rsid w:val="00A677D0"/>
    <w:rsid w:val="00A70183"/>
    <w:rsid w:val="00A7134D"/>
    <w:rsid w:val="00A71E3A"/>
    <w:rsid w:val="00A73CC3"/>
    <w:rsid w:val="00A74726"/>
    <w:rsid w:val="00A74BDF"/>
    <w:rsid w:val="00A802B2"/>
    <w:rsid w:val="00A82660"/>
    <w:rsid w:val="00A830A6"/>
    <w:rsid w:val="00A837A0"/>
    <w:rsid w:val="00A866C9"/>
    <w:rsid w:val="00A92B7A"/>
    <w:rsid w:val="00A978E1"/>
    <w:rsid w:val="00AA0E58"/>
    <w:rsid w:val="00AA33F5"/>
    <w:rsid w:val="00AA44C1"/>
    <w:rsid w:val="00AA44CE"/>
    <w:rsid w:val="00AA4F7C"/>
    <w:rsid w:val="00AA501C"/>
    <w:rsid w:val="00AA7240"/>
    <w:rsid w:val="00AB082E"/>
    <w:rsid w:val="00AB1508"/>
    <w:rsid w:val="00AB26F9"/>
    <w:rsid w:val="00AB316A"/>
    <w:rsid w:val="00AB3E51"/>
    <w:rsid w:val="00AB49E9"/>
    <w:rsid w:val="00AB5380"/>
    <w:rsid w:val="00AB6518"/>
    <w:rsid w:val="00AB7D65"/>
    <w:rsid w:val="00AC36E0"/>
    <w:rsid w:val="00AC44D5"/>
    <w:rsid w:val="00AC5C41"/>
    <w:rsid w:val="00AC64A3"/>
    <w:rsid w:val="00AC74C7"/>
    <w:rsid w:val="00AD0D6E"/>
    <w:rsid w:val="00AD2789"/>
    <w:rsid w:val="00AD39A8"/>
    <w:rsid w:val="00AD4911"/>
    <w:rsid w:val="00AD5342"/>
    <w:rsid w:val="00AD62B2"/>
    <w:rsid w:val="00AE00E4"/>
    <w:rsid w:val="00AE064A"/>
    <w:rsid w:val="00AE3446"/>
    <w:rsid w:val="00AE3961"/>
    <w:rsid w:val="00AE3A4B"/>
    <w:rsid w:val="00AE3F3A"/>
    <w:rsid w:val="00AE47BA"/>
    <w:rsid w:val="00AF027D"/>
    <w:rsid w:val="00AF0401"/>
    <w:rsid w:val="00AF1247"/>
    <w:rsid w:val="00AF1308"/>
    <w:rsid w:val="00AF1D68"/>
    <w:rsid w:val="00AF1F28"/>
    <w:rsid w:val="00AF2806"/>
    <w:rsid w:val="00AF2E1D"/>
    <w:rsid w:val="00AF3126"/>
    <w:rsid w:val="00AF3855"/>
    <w:rsid w:val="00AF4E55"/>
    <w:rsid w:val="00AF5AA0"/>
    <w:rsid w:val="00B017A6"/>
    <w:rsid w:val="00B01FF3"/>
    <w:rsid w:val="00B02E12"/>
    <w:rsid w:val="00B0374C"/>
    <w:rsid w:val="00B04BB8"/>
    <w:rsid w:val="00B04DCD"/>
    <w:rsid w:val="00B058D1"/>
    <w:rsid w:val="00B0632A"/>
    <w:rsid w:val="00B0779C"/>
    <w:rsid w:val="00B079EB"/>
    <w:rsid w:val="00B15213"/>
    <w:rsid w:val="00B15747"/>
    <w:rsid w:val="00B160AA"/>
    <w:rsid w:val="00B1663A"/>
    <w:rsid w:val="00B167BB"/>
    <w:rsid w:val="00B16E4C"/>
    <w:rsid w:val="00B221AA"/>
    <w:rsid w:val="00B256C3"/>
    <w:rsid w:val="00B30144"/>
    <w:rsid w:val="00B3110F"/>
    <w:rsid w:val="00B313B2"/>
    <w:rsid w:val="00B314C6"/>
    <w:rsid w:val="00B3209A"/>
    <w:rsid w:val="00B32A45"/>
    <w:rsid w:val="00B35A42"/>
    <w:rsid w:val="00B35B7D"/>
    <w:rsid w:val="00B35EEF"/>
    <w:rsid w:val="00B42B98"/>
    <w:rsid w:val="00B42E4A"/>
    <w:rsid w:val="00B43E42"/>
    <w:rsid w:val="00B44551"/>
    <w:rsid w:val="00B4507A"/>
    <w:rsid w:val="00B457A9"/>
    <w:rsid w:val="00B45B49"/>
    <w:rsid w:val="00B46429"/>
    <w:rsid w:val="00B4734A"/>
    <w:rsid w:val="00B47E8B"/>
    <w:rsid w:val="00B51220"/>
    <w:rsid w:val="00B51408"/>
    <w:rsid w:val="00B51EFE"/>
    <w:rsid w:val="00B53C40"/>
    <w:rsid w:val="00B55FA6"/>
    <w:rsid w:val="00B5735D"/>
    <w:rsid w:val="00B616C9"/>
    <w:rsid w:val="00B65A82"/>
    <w:rsid w:val="00B65DF0"/>
    <w:rsid w:val="00B66287"/>
    <w:rsid w:val="00B711E5"/>
    <w:rsid w:val="00B71AEB"/>
    <w:rsid w:val="00B72362"/>
    <w:rsid w:val="00B72CB1"/>
    <w:rsid w:val="00B733A6"/>
    <w:rsid w:val="00B74A95"/>
    <w:rsid w:val="00B77085"/>
    <w:rsid w:val="00B774EC"/>
    <w:rsid w:val="00B827BB"/>
    <w:rsid w:val="00B82E0A"/>
    <w:rsid w:val="00B87D8D"/>
    <w:rsid w:val="00B91064"/>
    <w:rsid w:val="00B92A02"/>
    <w:rsid w:val="00B93252"/>
    <w:rsid w:val="00B93476"/>
    <w:rsid w:val="00B93C23"/>
    <w:rsid w:val="00B93EBD"/>
    <w:rsid w:val="00B9545B"/>
    <w:rsid w:val="00B9585D"/>
    <w:rsid w:val="00B97139"/>
    <w:rsid w:val="00BA046C"/>
    <w:rsid w:val="00BA0A83"/>
    <w:rsid w:val="00BA11BC"/>
    <w:rsid w:val="00BA11D5"/>
    <w:rsid w:val="00BA16CE"/>
    <w:rsid w:val="00BA1A9C"/>
    <w:rsid w:val="00BA205E"/>
    <w:rsid w:val="00BA43FB"/>
    <w:rsid w:val="00BA7952"/>
    <w:rsid w:val="00BB0252"/>
    <w:rsid w:val="00BB297A"/>
    <w:rsid w:val="00BB2C96"/>
    <w:rsid w:val="00BB2D15"/>
    <w:rsid w:val="00BB45D0"/>
    <w:rsid w:val="00BB4631"/>
    <w:rsid w:val="00BB5AFB"/>
    <w:rsid w:val="00BB67A8"/>
    <w:rsid w:val="00BB6CF1"/>
    <w:rsid w:val="00BC174D"/>
    <w:rsid w:val="00BC4301"/>
    <w:rsid w:val="00BC78DE"/>
    <w:rsid w:val="00BD12CC"/>
    <w:rsid w:val="00BD1F19"/>
    <w:rsid w:val="00BD25D5"/>
    <w:rsid w:val="00BD3111"/>
    <w:rsid w:val="00BD38B4"/>
    <w:rsid w:val="00BD43B6"/>
    <w:rsid w:val="00BD4968"/>
    <w:rsid w:val="00BD5C21"/>
    <w:rsid w:val="00BE0D50"/>
    <w:rsid w:val="00BE18E8"/>
    <w:rsid w:val="00BE2F65"/>
    <w:rsid w:val="00BE3453"/>
    <w:rsid w:val="00BE35F5"/>
    <w:rsid w:val="00BE3757"/>
    <w:rsid w:val="00BE3E83"/>
    <w:rsid w:val="00BE4F11"/>
    <w:rsid w:val="00BE551F"/>
    <w:rsid w:val="00BE5DC9"/>
    <w:rsid w:val="00BE68BE"/>
    <w:rsid w:val="00BE70CC"/>
    <w:rsid w:val="00BF101F"/>
    <w:rsid w:val="00BF6049"/>
    <w:rsid w:val="00BF64A6"/>
    <w:rsid w:val="00BF7B6B"/>
    <w:rsid w:val="00C00089"/>
    <w:rsid w:val="00C011E0"/>
    <w:rsid w:val="00C019CF"/>
    <w:rsid w:val="00C027C1"/>
    <w:rsid w:val="00C02889"/>
    <w:rsid w:val="00C0496A"/>
    <w:rsid w:val="00C10255"/>
    <w:rsid w:val="00C13066"/>
    <w:rsid w:val="00C14445"/>
    <w:rsid w:val="00C1513A"/>
    <w:rsid w:val="00C1660E"/>
    <w:rsid w:val="00C167E9"/>
    <w:rsid w:val="00C16FB8"/>
    <w:rsid w:val="00C22ADD"/>
    <w:rsid w:val="00C2669F"/>
    <w:rsid w:val="00C26FEA"/>
    <w:rsid w:val="00C275F0"/>
    <w:rsid w:val="00C328E3"/>
    <w:rsid w:val="00C350BB"/>
    <w:rsid w:val="00C35583"/>
    <w:rsid w:val="00C3562B"/>
    <w:rsid w:val="00C364FD"/>
    <w:rsid w:val="00C3660B"/>
    <w:rsid w:val="00C36EF2"/>
    <w:rsid w:val="00C40E61"/>
    <w:rsid w:val="00C418F4"/>
    <w:rsid w:val="00C4498F"/>
    <w:rsid w:val="00C47D37"/>
    <w:rsid w:val="00C50C94"/>
    <w:rsid w:val="00C519DA"/>
    <w:rsid w:val="00C527B0"/>
    <w:rsid w:val="00C53AA6"/>
    <w:rsid w:val="00C53B8A"/>
    <w:rsid w:val="00C5521A"/>
    <w:rsid w:val="00C6118E"/>
    <w:rsid w:val="00C6157A"/>
    <w:rsid w:val="00C618C9"/>
    <w:rsid w:val="00C62F88"/>
    <w:rsid w:val="00C63480"/>
    <w:rsid w:val="00C640FC"/>
    <w:rsid w:val="00C64126"/>
    <w:rsid w:val="00C64EBC"/>
    <w:rsid w:val="00C655E7"/>
    <w:rsid w:val="00C65972"/>
    <w:rsid w:val="00C660AD"/>
    <w:rsid w:val="00C66A49"/>
    <w:rsid w:val="00C66C5A"/>
    <w:rsid w:val="00C67199"/>
    <w:rsid w:val="00C729E9"/>
    <w:rsid w:val="00C763EF"/>
    <w:rsid w:val="00C7708E"/>
    <w:rsid w:val="00C77417"/>
    <w:rsid w:val="00C80FEE"/>
    <w:rsid w:val="00C821F3"/>
    <w:rsid w:val="00C8260A"/>
    <w:rsid w:val="00C832F0"/>
    <w:rsid w:val="00C83A9B"/>
    <w:rsid w:val="00C852DA"/>
    <w:rsid w:val="00C8739C"/>
    <w:rsid w:val="00C91004"/>
    <w:rsid w:val="00C912AD"/>
    <w:rsid w:val="00C92F05"/>
    <w:rsid w:val="00C9312C"/>
    <w:rsid w:val="00C93633"/>
    <w:rsid w:val="00C93D38"/>
    <w:rsid w:val="00C94A4A"/>
    <w:rsid w:val="00C95080"/>
    <w:rsid w:val="00C9602E"/>
    <w:rsid w:val="00C96218"/>
    <w:rsid w:val="00C9739B"/>
    <w:rsid w:val="00CA1031"/>
    <w:rsid w:val="00CA1B43"/>
    <w:rsid w:val="00CA274F"/>
    <w:rsid w:val="00CA4F0F"/>
    <w:rsid w:val="00CA4F47"/>
    <w:rsid w:val="00CA588F"/>
    <w:rsid w:val="00CA74C8"/>
    <w:rsid w:val="00CB1C0D"/>
    <w:rsid w:val="00CB200F"/>
    <w:rsid w:val="00CB3039"/>
    <w:rsid w:val="00CB3636"/>
    <w:rsid w:val="00CB3A6F"/>
    <w:rsid w:val="00CB3F43"/>
    <w:rsid w:val="00CB4521"/>
    <w:rsid w:val="00CB4E5B"/>
    <w:rsid w:val="00CB4E6C"/>
    <w:rsid w:val="00CB5AC1"/>
    <w:rsid w:val="00CC180A"/>
    <w:rsid w:val="00CC29E3"/>
    <w:rsid w:val="00CC4508"/>
    <w:rsid w:val="00CC519F"/>
    <w:rsid w:val="00CD047F"/>
    <w:rsid w:val="00CD07C9"/>
    <w:rsid w:val="00CD16FC"/>
    <w:rsid w:val="00CD33E2"/>
    <w:rsid w:val="00CD5EE0"/>
    <w:rsid w:val="00CD758D"/>
    <w:rsid w:val="00CD79EC"/>
    <w:rsid w:val="00CE0133"/>
    <w:rsid w:val="00CE172B"/>
    <w:rsid w:val="00CE19D8"/>
    <w:rsid w:val="00CE25F5"/>
    <w:rsid w:val="00CE2744"/>
    <w:rsid w:val="00CE2C74"/>
    <w:rsid w:val="00CE2F5C"/>
    <w:rsid w:val="00CE7360"/>
    <w:rsid w:val="00CE7D00"/>
    <w:rsid w:val="00CF0FFC"/>
    <w:rsid w:val="00CF18B2"/>
    <w:rsid w:val="00CF6AB6"/>
    <w:rsid w:val="00CF6AC2"/>
    <w:rsid w:val="00D00756"/>
    <w:rsid w:val="00D00E54"/>
    <w:rsid w:val="00D01595"/>
    <w:rsid w:val="00D01789"/>
    <w:rsid w:val="00D01FBD"/>
    <w:rsid w:val="00D024FA"/>
    <w:rsid w:val="00D03822"/>
    <w:rsid w:val="00D047D2"/>
    <w:rsid w:val="00D04B72"/>
    <w:rsid w:val="00D06A6B"/>
    <w:rsid w:val="00D072C3"/>
    <w:rsid w:val="00D07EEA"/>
    <w:rsid w:val="00D10FF2"/>
    <w:rsid w:val="00D147D6"/>
    <w:rsid w:val="00D14D69"/>
    <w:rsid w:val="00D150B6"/>
    <w:rsid w:val="00D1644A"/>
    <w:rsid w:val="00D16D4D"/>
    <w:rsid w:val="00D1718C"/>
    <w:rsid w:val="00D17EFF"/>
    <w:rsid w:val="00D20103"/>
    <w:rsid w:val="00D22D5B"/>
    <w:rsid w:val="00D23026"/>
    <w:rsid w:val="00D23F71"/>
    <w:rsid w:val="00D2466F"/>
    <w:rsid w:val="00D24C61"/>
    <w:rsid w:val="00D27688"/>
    <w:rsid w:val="00D3099F"/>
    <w:rsid w:val="00D30CBF"/>
    <w:rsid w:val="00D326F4"/>
    <w:rsid w:val="00D3360D"/>
    <w:rsid w:val="00D34688"/>
    <w:rsid w:val="00D40AD1"/>
    <w:rsid w:val="00D42916"/>
    <w:rsid w:val="00D429D1"/>
    <w:rsid w:val="00D42FDC"/>
    <w:rsid w:val="00D45383"/>
    <w:rsid w:val="00D50FFE"/>
    <w:rsid w:val="00D51A37"/>
    <w:rsid w:val="00D523DF"/>
    <w:rsid w:val="00D52666"/>
    <w:rsid w:val="00D5333A"/>
    <w:rsid w:val="00D57835"/>
    <w:rsid w:val="00D62193"/>
    <w:rsid w:val="00D626F4"/>
    <w:rsid w:val="00D62B39"/>
    <w:rsid w:val="00D73214"/>
    <w:rsid w:val="00D73984"/>
    <w:rsid w:val="00D73A02"/>
    <w:rsid w:val="00D73F97"/>
    <w:rsid w:val="00D74F98"/>
    <w:rsid w:val="00D76C06"/>
    <w:rsid w:val="00D8177D"/>
    <w:rsid w:val="00D8244A"/>
    <w:rsid w:val="00D82C30"/>
    <w:rsid w:val="00D83F5A"/>
    <w:rsid w:val="00D8450D"/>
    <w:rsid w:val="00D87DE8"/>
    <w:rsid w:val="00D904A8"/>
    <w:rsid w:val="00D9288A"/>
    <w:rsid w:val="00D94F40"/>
    <w:rsid w:val="00D96519"/>
    <w:rsid w:val="00D96923"/>
    <w:rsid w:val="00D96FFD"/>
    <w:rsid w:val="00DA11E3"/>
    <w:rsid w:val="00DA164D"/>
    <w:rsid w:val="00DA1992"/>
    <w:rsid w:val="00DA2B6A"/>
    <w:rsid w:val="00DA3E20"/>
    <w:rsid w:val="00DA4DB7"/>
    <w:rsid w:val="00DA5B43"/>
    <w:rsid w:val="00DA5EDC"/>
    <w:rsid w:val="00DA665E"/>
    <w:rsid w:val="00DA7B98"/>
    <w:rsid w:val="00DB0DD5"/>
    <w:rsid w:val="00DB16B8"/>
    <w:rsid w:val="00DB1C52"/>
    <w:rsid w:val="00DB2AD5"/>
    <w:rsid w:val="00DB2C1F"/>
    <w:rsid w:val="00DB3909"/>
    <w:rsid w:val="00DB47F3"/>
    <w:rsid w:val="00DB4B5D"/>
    <w:rsid w:val="00DB5857"/>
    <w:rsid w:val="00DB770F"/>
    <w:rsid w:val="00DC276F"/>
    <w:rsid w:val="00DC43D6"/>
    <w:rsid w:val="00DC4F8C"/>
    <w:rsid w:val="00DC59C5"/>
    <w:rsid w:val="00DD14E9"/>
    <w:rsid w:val="00DD1E6C"/>
    <w:rsid w:val="00DD24B3"/>
    <w:rsid w:val="00DD25B3"/>
    <w:rsid w:val="00DD2603"/>
    <w:rsid w:val="00DD3705"/>
    <w:rsid w:val="00DD5065"/>
    <w:rsid w:val="00DD5528"/>
    <w:rsid w:val="00DD59A6"/>
    <w:rsid w:val="00DD602D"/>
    <w:rsid w:val="00DD7C53"/>
    <w:rsid w:val="00DE2F16"/>
    <w:rsid w:val="00DE363B"/>
    <w:rsid w:val="00DE3968"/>
    <w:rsid w:val="00DE3A38"/>
    <w:rsid w:val="00DF006B"/>
    <w:rsid w:val="00DF0F06"/>
    <w:rsid w:val="00DF1147"/>
    <w:rsid w:val="00DF1B5B"/>
    <w:rsid w:val="00DF2AEF"/>
    <w:rsid w:val="00DF303F"/>
    <w:rsid w:val="00DF357D"/>
    <w:rsid w:val="00DF3EF8"/>
    <w:rsid w:val="00DF5248"/>
    <w:rsid w:val="00DF5FEE"/>
    <w:rsid w:val="00DF72ED"/>
    <w:rsid w:val="00DF7692"/>
    <w:rsid w:val="00E0289F"/>
    <w:rsid w:val="00E03A84"/>
    <w:rsid w:val="00E044F9"/>
    <w:rsid w:val="00E0484B"/>
    <w:rsid w:val="00E056A2"/>
    <w:rsid w:val="00E059C6"/>
    <w:rsid w:val="00E06C06"/>
    <w:rsid w:val="00E072F8"/>
    <w:rsid w:val="00E1101F"/>
    <w:rsid w:val="00E11276"/>
    <w:rsid w:val="00E1358B"/>
    <w:rsid w:val="00E13BF3"/>
    <w:rsid w:val="00E16CB7"/>
    <w:rsid w:val="00E17531"/>
    <w:rsid w:val="00E23BFB"/>
    <w:rsid w:val="00E267AF"/>
    <w:rsid w:val="00E27210"/>
    <w:rsid w:val="00E31B2F"/>
    <w:rsid w:val="00E32259"/>
    <w:rsid w:val="00E33324"/>
    <w:rsid w:val="00E335BB"/>
    <w:rsid w:val="00E35DDB"/>
    <w:rsid w:val="00E3616A"/>
    <w:rsid w:val="00E3762B"/>
    <w:rsid w:val="00E376A4"/>
    <w:rsid w:val="00E42648"/>
    <w:rsid w:val="00E43AE0"/>
    <w:rsid w:val="00E46AEC"/>
    <w:rsid w:val="00E47CC2"/>
    <w:rsid w:val="00E47F05"/>
    <w:rsid w:val="00E541E2"/>
    <w:rsid w:val="00E54957"/>
    <w:rsid w:val="00E54BE8"/>
    <w:rsid w:val="00E55333"/>
    <w:rsid w:val="00E57424"/>
    <w:rsid w:val="00E61C92"/>
    <w:rsid w:val="00E63BF0"/>
    <w:rsid w:val="00E63C08"/>
    <w:rsid w:val="00E6418C"/>
    <w:rsid w:val="00E67464"/>
    <w:rsid w:val="00E73059"/>
    <w:rsid w:val="00E757FD"/>
    <w:rsid w:val="00E80D94"/>
    <w:rsid w:val="00E80E6C"/>
    <w:rsid w:val="00E83074"/>
    <w:rsid w:val="00E8379A"/>
    <w:rsid w:val="00E83C19"/>
    <w:rsid w:val="00E84CC9"/>
    <w:rsid w:val="00E85B71"/>
    <w:rsid w:val="00E86393"/>
    <w:rsid w:val="00E9039E"/>
    <w:rsid w:val="00E933E3"/>
    <w:rsid w:val="00E9349D"/>
    <w:rsid w:val="00E95983"/>
    <w:rsid w:val="00E95B79"/>
    <w:rsid w:val="00EA0227"/>
    <w:rsid w:val="00EA0777"/>
    <w:rsid w:val="00EA1C3A"/>
    <w:rsid w:val="00EA1FAB"/>
    <w:rsid w:val="00EA2AD8"/>
    <w:rsid w:val="00EA389A"/>
    <w:rsid w:val="00EA4A62"/>
    <w:rsid w:val="00EA50FD"/>
    <w:rsid w:val="00EB2E70"/>
    <w:rsid w:val="00EB3BA4"/>
    <w:rsid w:val="00EB4B9C"/>
    <w:rsid w:val="00EB4DF0"/>
    <w:rsid w:val="00EB6F9B"/>
    <w:rsid w:val="00EC1F4A"/>
    <w:rsid w:val="00EC22C6"/>
    <w:rsid w:val="00EC4282"/>
    <w:rsid w:val="00EC5B08"/>
    <w:rsid w:val="00EC6A91"/>
    <w:rsid w:val="00ED2A06"/>
    <w:rsid w:val="00ED314E"/>
    <w:rsid w:val="00ED47D8"/>
    <w:rsid w:val="00ED53A2"/>
    <w:rsid w:val="00ED632A"/>
    <w:rsid w:val="00ED6BEF"/>
    <w:rsid w:val="00ED6ED1"/>
    <w:rsid w:val="00EE11AA"/>
    <w:rsid w:val="00EE3494"/>
    <w:rsid w:val="00EE41FC"/>
    <w:rsid w:val="00EE42E3"/>
    <w:rsid w:val="00EE45FF"/>
    <w:rsid w:val="00EF031C"/>
    <w:rsid w:val="00EF150F"/>
    <w:rsid w:val="00EF1EBD"/>
    <w:rsid w:val="00EF300A"/>
    <w:rsid w:val="00EF3F94"/>
    <w:rsid w:val="00EF4299"/>
    <w:rsid w:val="00EF4604"/>
    <w:rsid w:val="00EF48FB"/>
    <w:rsid w:val="00EF498F"/>
    <w:rsid w:val="00EF6CF5"/>
    <w:rsid w:val="00EF745C"/>
    <w:rsid w:val="00F00491"/>
    <w:rsid w:val="00F0062F"/>
    <w:rsid w:val="00F035B1"/>
    <w:rsid w:val="00F03F26"/>
    <w:rsid w:val="00F04623"/>
    <w:rsid w:val="00F05772"/>
    <w:rsid w:val="00F0625A"/>
    <w:rsid w:val="00F06DC5"/>
    <w:rsid w:val="00F07B2E"/>
    <w:rsid w:val="00F1006F"/>
    <w:rsid w:val="00F10F1B"/>
    <w:rsid w:val="00F116EA"/>
    <w:rsid w:val="00F121ED"/>
    <w:rsid w:val="00F127C4"/>
    <w:rsid w:val="00F129C9"/>
    <w:rsid w:val="00F12C4C"/>
    <w:rsid w:val="00F12ED4"/>
    <w:rsid w:val="00F138D6"/>
    <w:rsid w:val="00F15F80"/>
    <w:rsid w:val="00F17E6F"/>
    <w:rsid w:val="00F2036A"/>
    <w:rsid w:val="00F20C5B"/>
    <w:rsid w:val="00F2300E"/>
    <w:rsid w:val="00F25C43"/>
    <w:rsid w:val="00F267F1"/>
    <w:rsid w:val="00F27B3A"/>
    <w:rsid w:val="00F314A1"/>
    <w:rsid w:val="00F34094"/>
    <w:rsid w:val="00F35616"/>
    <w:rsid w:val="00F35E97"/>
    <w:rsid w:val="00F36084"/>
    <w:rsid w:val="00F405CC"/>
    <w:rsid w:val="00F417B5"/>
    <w:rsid w:val="00F419A7"/>
    <w:rsid w:val="00F41D8D"/>
    <w:rsid w:val="00F43A25"/>
    <w:rsid w:val="00F4429B"/>
    <w:rsid w:val="00F45721"/>
    <w:rsid w:val="00F4573C"/>
    <w:rsid w:val="00F45C53"/>
    <w:rsid w:val="00F472D1"/>
    <w:rsid w:val="00F503FA"/>
    <w:rsid w:val="00F51D73"/>
    <w:rsid w:val="00F52779"/>
    <w:rsid w:val="00F527BB"/>
    <w:rsid w:val="00F5496E"/>
    <w:rsid w:val="00F55AEE"/>
    <w:rsid w:val="00F55DD3"/>
    <w:rsid w:val="00F60EF7"/>
    <w:rsid w:val="00F6164D"/>
    <w:rsid w:val="00F61915"/>
    <w:rsid w:val="00F61F89"/>
    <w:rsid w:val="00F6402B"/>
    <w:rsid w:val="00F67433"/>
    <w:rsid w:val="00F7041D"/>
    <w:rsid w:val="00F70E54"/>
    <w:rsid w:val="00F718B7"/>
    <w:rsid w:val="00F72458"/>
    <w:rsid w:val="00F746B1"/>
    <w:rsid w:val="00F748F0"/>
    <w:rsid w:val="00F74D91"/>
    <w:rsid w:val="00F75C79"/>
    <w:rsid w:val="00F7725A"/>
    <w:rsid w:val="00F77E89"/>
    <w:rsid w:val="00F8279E"/>
    <w:rsid w:val="00F82B9D"/>
    <w:rsid w:val="00F84A0E"/>
    <w:rsid w:val="00F86093"/>
    <w:rsid w:val="00F86F18"/>
    <w:rsid w:val="00F8704F"/>
    <w:rsid w:val="00F8732D"/>
    <w:rsid w:val="00F91A35"/>
    <w:rsid w:val="00F922F6"/>
    <w:rsid w:val="00F924BD"/>
    <w:rsid w:val="00F92A2B"/>
    <w:rsid w:val="00F93962"/>
    <w:rsid w:val="00F94706"/>
    <w:rsid w:val="00F9474F"/>
    <w:rsid w:val="00F953F6"/>
    <w:rsid w:val="00F97ECC"/>
    <w:rsid w:val="00F97FA5"/>
    <w:rsid w:val="00FA0BE5"/>
    <w:rsid w:val="00FA0FD8"/>
    <w:rsid w:val="00FA141C"/>
    <w:rsid w:val="00FA15EF"/>
    <w:rsid w:val="00FA25D6"/>
    <w:rsid w:val="00FA33A0"/>
    <w:rsid w:val="00FA39BA"/>
    <w:rsid w:val="00FA4A96"/>
    <w:rsid w:val="00FA58E2"/>
    <w:rsid w:val="00FA59D8"/>
    <w:rsid w:val="00FA772A"/>
    <w:rsid w:val="00FB1221"/>
    <w:rsid w:val="00FB1C60"/>
    <w:rsid w:val="00FB251D"/>
    <w:rsid w:val="00FB2A77"/>
    <w:rsid w:val="00FB2E1E"/>
    <w:rsid w:val="00FB50EF"/>
    <w:rsid w:val="00FB5C40"/>
    <w:rsid w:val="00FB7B83"/>
    <w:rsid w:val="00FC0320"/>
    <w:rsid w:val="00FC079C"/>
    <w:rsid w:val="00FC099C"/>
    <w:rsid w:val="00FC524D"/>
    <w:rsid w:val="00FD0638"/>
    <w:rsid w:val="00FD071B"/>
    <w:rsid w:val="00FD0819"/>
    <w:rsid w:val="00FD4E25"/>
    <w:rsid w:val="00FD59A9"/>
    <w:rsid w:val="00FE039A"/>
    <w:rsid w:val="00FE0B1D"/>
    <w:rsid w:val="00FE1C25"/>
    <w:rsid w:val="00FE26F7"/>
    <w:rsid w:val="00FE350A"/>
    <w:rsid w:val="00FE3ADB"/>
    <w:rsid w:val="00FE51A5"/>
    <w:rsid w:val="00FE61EB"/>
    <w:rsid w:val="00FF0790"/>
    <w:rsid w:val="00FF459E"/>
    <w:rsid w:val="00FF5E90"/>
    <w:rsid w:val="00FF62A0"/>
    <w:rsid w:val="00FF6A65"/>
    <w:rsid w:val="02BE7BEE"/>
    <w:rsid w:val="287FE7D7"/>
    <w:rsid w:val="32F96D79"/>
    <w:rsid w:val="3EB877F8"/>
    <w:rsid w:val="41BFAD60"/>
    <w:rsid w:val="43C3D73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8BD6B31"/>
  <w14:defaultImageDpi w14:val="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MS ??" w:hAnsi="Times New Roman" w:cs="Times New Roman"/>
        <w:sz w:val="22"/>
        <w:szCs w:val="22"/>
        <w:lang w:val="en-GB" w:eastAsia="en-GB" w:bidi="ar-SA"/>
      </w:rPr>
    </w:rPrDefault>
    <w:pPrDefault/>
  </w:docDefaults>
  <w:latentStyles w:defLockedState="1" w:defUIPriority="99" w:defSemiHidden="0" w:defUnhideWhenUsed="0" w:defQFormat="0" w:count="376">
    <w:lsdException w:name="Normal" w:uiPriority="0" w:qFormat="1"/>
    <w:lsdException w:name="heading 1" w:uiPriority="0"/>
    <w:lsdException w:name="heading 2" w:uiPriority="0" w:qFormat="1"/>
    <w:lsdException w:name="heading 3" w:uiPriority="9" w:qFormat="1"/>
    <w:lsdException w:name="heading 4" w:semiHidden="1" w:uiPriority="0" w:unhideWhenUsed="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locked="0" w:uiPriority="0"/>
    <w:lsdException w:name="toc 3" w:locked="0" w:uiPriority="0"/>
    <w:lsdException w:name="toc 4" w:locked="0" w:uiPriority="0"/>
    <w:lsdException w:name="toc 5" w:locked="0" w:uiPriority="0"/>
    <w:lsdException w:name="toc 6" w:locked="0" w:uiPriority="0"/>
    <w:lsdException w:name="toc 7" w:locked="0" w:uiPriority="0"/>
    <w:lsdException w:name="toc 8" w:locked="0" w:uiPriority="0"/>
    <w:lsdException w:name="toc 9" w:locked="0" w:uiPriority="0"/>
    <w:lsdException w:name="Normal Indent" w:semiHidden="1" w:unhideWhenUsed="1"/>
    <w:lsdException w:name="footnote text" w:semiHidden="1" w:unhideWhenUsed="1"/>
    <w:lsdException w:name="annotation text" w:locked="0" w:semiHidden="1" w:unhideWhenUsed="1"/>
    <w:lsdException w:name="header" w:locked="0" w:semiHidden="1" w:unhideWhenUsed="1"/>
    <w:lsdException w:name="footer" w:locked="0"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locked="0" w:semiHidden="1" w:unhideWhenUsed="1"/>
    <w:lsdException w:name="line number" w:semiHidden="1" w:unhideWhenUsed="1"/>
    <w:lsdException w:name="page number" w:locked="0"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locked="0"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lsdException w:name="Closing" w:semiHidden="1" w:unhideWhenUsed="1"/>
    <w:lsdException w:name="Signature" w:semiHidden="1" w:unhideWhenUsed="1"/>
    <w:lsdException w:name="Default Paragraph Font" w:uiPriority="0"/>
    <w:lsdException w:name="Body Text" w:locked="0"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locked="0"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uiPriority="0"/>
    <w:lsdException w:name="Table Theme" w:semiHidden="1" w:unhideWhenUsed="1"/>
    <w:lsdException w:name="Placeholder Text"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0"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locked="0"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BE3453"/>
    <w:rPr>
      <w:rFonts w:eastAsia="Times New Roman"/>
      <w:sz w:val="24"/>
      <w:szCs w:val="24"/>
    </w:rPr>
  </w:style>
  <w:style w:type="paragraph" w:styleId="Heading1">
    <w:name w:val="heading 1"/>
    <w:aliases w:val="A Head"/>
    <w:basedOn w:val="Normal"/>
    <w:next w:val="Normal"/>
    <w:link w:val="Heading1Char"/>
    <w:uiPriority w:val="99"/>
    <w:rsid w:val="002D7381"/>
    <w:pPr>
      <w:pBdr>
        <w:top w:val="single" w:sz="8" w:space="8" w:color="E21951"/>
        <w:bottom w:val="single" w:sz="8" w:space="8" w:color="E21951"/>
      </w:pBdr>
      <w:spacing w:before="120" w:after="120"/>
      <w:outlineLvl w:val="0"/>
    </w:pPr>
    <w:rPr>
      <w:rFonts w:ascii="Arial" w:hAnsi="Arial"/>
      <w:bCs/>
      <w:color w:val="E21951"/>
      <w:sz w:val="28"/>
      <w:szCs w:val="28"/>
    </w:rPr>
  </w:style>
  <w:style w:type="paragraph" w:styleId="Heading2">
    <w:name w:val="heading 2"/>
    <w:aliases w:val="B Head"/>
    <w:basedOn w:val="Normal"/>
    <w:next w:val="Normal"/>
    <w:link w:val="Heading2Char"/>
    <w:qFormat/>
    <w:rsid w:val="002D7381"/>
    <w:pPr>
      <w:spacing w:before="60" w:after="60"/>
      <w:outlineLvl w:val="1"/>
    </w:pPr>
    <w:rPr>
      <w:rFonts w:ascii="Arial" w:hAnsi="Arial" w:cs="Arial"/>
      <w:color w:val="E21951"/>
      <w:szCs w:val="20"/>
    </w:rPr>
  </w:style>
  <w:style w:type="paragraph" w:styleId="Heading3">
    <w:name w:val="heading 3"/>
    <w:basedOn w:val="Normal"/>
    <w:next w:val="Normal"/>
    <w:link w:val="Heading3Char"/>
    <w:uiPriority w:val="9"/>
    <w:qFormat/>
    <w:locked/>
    <w:rsid w:val="000E6656"/>
    <w:pPr>
      <w:keepNext/>
      <w:spacing w:before="240" w:after="60"/>
      <w:outlineLvl w:val="2"/>
    </w:pPr>
    <w:rPr>
      <w:rFonts w:ascii="Arial" w:hAnsi="Arial"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A Head Char"/>
    <w:basedOn w:val="DefaultParagraphFont"/>
    <w:link w:val="Heading1"/>
    <w:uiPriority w:val="99"/>
    <w:locked/>
    <w:rsid w:val="002D7381"/>
    <w:rPr>
      <w:rFonts w:ascii="Arial" w:hAnsi="Arial"/>
      <w:bCs/>
      <w:color w:val="E21951"/>
      <w:sz w:val="28"/>
      <w:szCs w:val="28"/>
      <w:lang w:eastAsia="en-US"/>
    </w:rPr>
  </w:style>
  <w:style w:type="character" w:customStyle="1" w:styleId="Heading2Char">
    <w:name w:val="Heading 2 Char"/>
    <w:aliases w:val="B Head Char"/>
    <w:basedOn w:val="DefaultParagraphFont"/>
    <w:link w:val="Heading2"/>
    <w:locked/>
    <w:rsid w:val="002D7381"/>
    <w:rPr>
      <w:rFonts w:ascii="Arial" w:hAnsi="Arial" w:cs="Arial"/>
      <w:color w:val="E21951"/>
      <w:sz w:val="24"/>
      <w:szCs w:val="20"/>
      <w:lang w:eastAsia="en-US"/>
    </w:rPr>
  </w:style>
  <w:style w:type="character" w:customStyle="1" w:styleId="Heading3Char">
    <w:name w:val="Heading 3 Char"/>
    <w:basedOn w:val="DefaultParagraphFont"/>
    <w:link w:val="Heading3"/>
    <w:uiPriority w:val="9"/>
    <w:semiHidden/>
    <w:locked/>
    <w:rsid w:val="000E6656"/>
    <w:rPr>
      <w:rFonts w:ascii="Arial" w:eastAsia="MS ??" w:hAnsi="Arial" w:cs="Arial"/>
      <w:b/>
      <w:bCs/>
      <w:sz w:val="26"/>
      <w:szCs w:val="26"/>
      <w:lang w:val="en-GB" w:eastAsia="en-GB" w:bidi="ar-SA"/>
    </w:rPr>
  </w:style>
  <w:style w:type="paragraph" w:customStyle="1" w:styleId="MainHeading">
    <w:name w:val="Main Heading"/>
    <w:basedOn w:val="Normal"/>
    <w:uiPriority w:val="99"/>
    <w:locked/>
    <w:rsid w:val="00651E89"/>
    <w:rPr>
      <w:rFonts w:ascii="Univers 65 Bold" w:hAnsi="Univers 65 Bold"/>
      <w:color w:val="FFFFFF"/>
      <w:sz w:val="40"/>
    </w:rPr>
  </w:style>
  <w:style w:type="paragraph" w:customStyle="1" w:styleId="SecondHeading">
    <w:name w:val="Second Heading"/>
    <w:basedOn w:val="MainHeading"/>
    <w:uiPriority w:val="99"/>
    <w:locked/>
    <w:rsid w:val="00651E89"/>
    <w:rPr>
      <w:rFonts w:ascii="Univers 45 Light" w:hAnsi="Univers 45 Light"/>
    </w:rPr>
  </w:style>
  <w:style w:type="paragraph" w:customStyle="1" w:styleId="subheading">
    <w:name w:val="sub heading"/>
    <w:basedOn w:val="Normal"/>
    <w:uiPriority w:val="99"/>
    <w:locked/>
    <w:rsid w:val="00651E89"/>
    <w:pPr>
      <w:widowControl w:val="0"/>
      <w:tabs>
        <w:tab w:val="left" w:pos="400"/>
      </w:tabs>
      <w:suppressAutoHyphens/>
      <w:autoSpaceDE w:val="0"/>
      <w:autoSpaceDN w:val="0"/>
      <w:adjustRightInd w:val="0"/>
      <w:spacing w:after="113" w:line="300" w:lineRule="atLeast"/>
      <w:ind w:left="170" w:right="170"/>
      <w:textAlignment w:val="center"/>
    </w:pPr>
    <w:rPr>
      <w:rFonts w:ascii="Univers-Bold" w:hAnsi="Univers-Bold" w:cs="Univers-Bold"/>
      <w:b/>
      <w:bCs/>
    </w:rPr>
  </w:style>
  <w:style w:type="paragraph" w:customStyle="1" w:styleId="BodyText1">
    <w:name w:val="Body Text1"/>
    <w:basedOn w:val="Normal"/>
    <w:uiPriority w:val="99"/>
    <w:locked/>
    <w:rsid w:val="00651E89"/>
    <w:pPr>
      <w:widowControl w:val="0"/>
      <w:tabs>
        <w:tab w:val="left" w:pos="400"/>
      </w:tabs>
      <w:suppressAutoHyphens/>
      <w:autoSpaceDE w:val="0"/>
      <w:autoSpaceDN w:val="0"/>
      <w:adjustRightInd w:val="0"/>
      <w:spacing w:after="28" w:line="300" w:lineRule="atLeast"/>
      <w:ind w:right="170"/>
      <w:textAlignment w:val="center"/>
    </w:pPr>
    <w:rPr>
      <w:rFonts w:ascii="Univers-Light" w:hAnsi="Univers-Light" w:cs="Univers-Light"/>
      <w:color w:val="000000"/>
      <w:sz w:val="18"/>
      <w:szCs w:val="18"/>
    </w:rPr>
  </w:style>
  <w:style w:type="paragraph" w:customStyle="1" w:styleId="Footer1">
    <w:name w:val="Footer1"/>
    <w:basedOn w:val="Normal"/>
    <w:uiPriority w:val="99"/>
    <w:locked/>
    <w:rsid w:val="00651E89"/>
    <w:pPr>
      <w:widowControl w:val="0"/>
      <w:suppressAutoHyphens/>
      <w:autoSpaceDE w:val="0"/>
      <w:autoSpaceDN w:val="0"/>
      <w:adjustRightInd w:val="0"/>
      <w:spacing w:line="288" w:lineRule="auto"/>
      <w:jc w:val="center"/>
      <w:textAlignment w:val="center"/>
    </w:pPr>
    <w:rPr>
      <w:rFonts w:ascii="Univers-Light" w:hAnsi="Univers-Light" w:cs="Univers-Light"/>
      <w:outline/>
      <w:color w:val="FFFFFF"/>
      <w:sz w:val="16"/>
      <w:szCs w:val="16"/>
      <w14:textOutline w14:w="9525" w14:cap="flat" w14:cmpd="sng" w14:algn="ctr">
        <w14:solidFill>
          <w14:srgbClr w14:val="FFFFFF"/>
        </w14:solidFill>
        <w14:prstDash w14:val="solid"/>
        <w14:round/>
      </w14:textOutline>
      <w14:textFill>
        <w14:noFill/>
      </w14:textFill>
    </w:rPr>
  </w:style>
  <w:style w:type="paragraph" w:styleId="BalloonText">
    <w:name w:val="Balloon Text"/>
    <w:basedOn w:val="Normal"/>
    <w:link w:val="BalloonTextChar"/>
    <w:uiPriority w:val="99"/>
    <w:semiHidden/>
    <w:locked/>
    <w:rsid w:val="00651E89"/>
    <w:rPr>
      <w:rFonts w:ascii="Lucida Grande" w:hAnsi="Lucida Grande"/>
      <w:sz w:val="18"/>
      <w:szCs w:val="18"/>
    </w:rPr>
  </w:style>
  <w:style w:type="character" w:customStyle="1" w:styleId="BalloonTextChar">
    <w:name w:val="Balloon Text Char"/>
    <w:basedOn w:val="DefaultParagraphFont"/>
    <w:link w:val="BalloonText"/>
    <w:uiPriority w:val="99"/>
    <w:semiHidden/>
    <w:locked/>
    <w:rsid w:val="00950D00"/>
    <w:rPr>
      <w:rFonts w:cs="Times New Roman"/>
      <w:sz w:val="2"/>
      <w:lang w:val="en-US" w:eastAsia="en-US"/>
    </w:rPr>
  </w:style>
  <w:style w:type="paragraph" w:styleId="Header">
    <w:name w:val="header"/>
    <w:basedOn w:val="Normal"/>
    <w:link w:val="HeaderChar"/>
    <w:uiPriority w:val="99"/>
    <w:locked/>
    <w:rsid w:val="00BD38B4"/>
    <w:pPr>
      <w:tabs>
        <w:tab w:val="center" w:pos="4320"/>
        <w:tab w:val="right" w:pos="8640"/>
      </w:tabs>
    </w:pPr>
  </w:style>
  <w:style w:type="character" w:customStyle="1" w:styleId="HeaderChar">
    <w:name w:val="Header Char"/>
    <w:basedOn w:val="DefaultParagraphFont"/>
    <w:link w:val="Header"/>
    <w:uiPriority w:val="99"/>
    <w:locked/>
    <w:rsid w:val="00BD38B4"/>
    <w:rPr>
      <w:rFonts w:eastAsia="Times New Roman" w:cs="Times New Roman"/>
      <w:sz w:val="24"/>
      <w:szCs w:val="24"/>
      <w:lang w:val="x-none" w:eastAsia="en-US"/>
    </w:rPr>
  </w:style>
  <w:style w:type="paragraph" w:styleId="Footer">
    <w:name w:val="footer"/>
    <w:basedOn w:val="Normal"/>
    <w:link w:val="FooterChar"/>
    <w:uiPriority w:val="99"/>
    <w:locked/>
    <w:rsid w:val="00BD38B4"/>
    <w:pPr>
      <w:tabs>
        <w:tab w:val="center" w:pos="4320"/>
        <w:tab w:val="right" w:pos="8640"/>
      </w:tabs>
    </w:pPr>
  </w:style>
  <w:style w:type="character" w:customStyle="1" w:styleId="FooterChar">
    <w:name w:val="Footer Char"/>
    <w:basedOn w:val="DefaultParagraphFont"/>
    <w:link w:val="Footer"/>
    <w:uiPriority w:val="99"/>
    <w:locked/>
    <w:rsid w:val="00BD38B4"/>
    <w:rPr>
      <w:rFonts w:eastAsia="Times New Roman" w:cs="Times New Roman"/>
      <w:sz w:val="24"/>
      <w:szCs w:val="24"/>
      <w:lang w:val="x-none" w:eastAsia="en-US"/>
    </w:rPr>
  </w:style>
  <w:style w:type="character" w:styleId="PageNumber">
    <w:name w:val="page number"/>
    <w:basedOn w:val="DefaultParagraphFont"/>
    <w:uiPriority w:val="99"/>
    <w:locked/>
    <w:rsid w:val="00CE25F5"/>
    <w:rPr>
      <w:rFonts w:ascii="Arial" w:hAnsi="Arial" w:cs="Times New Roman"/>
      <w:sz w:val="20"/>
    </w:rPr>
  </w:style>
  <w:style w:type="character" w:styleId="Hyperlink">
    <w:name w:val="Hyperlink"/>
    <w:basedOn w:val="DefaultParagraphFont"/>
    <w:uiPriority w:val="99"/>
    <w:locked/>
    <w:rsid w:val="000E6656"/>
    <w:rPr>
      <w:rFonts w:cs="Times New Roman"/>
      <w:color w:val="0000FF"/>
      <w:u w:val="single"/>
    </w:rPr>
  </w:style>
  <w:style w:type="paragraph" w:customStyle="1" w:styleId="Default">
    <w:name w:val="Default"/>
    <w:locked/>
    <w:rsid w:val="000E6656"/>
    <w:pPr>
      <w:autoSpaceDE w:val="0"/>
      <w:autoSpaceDN w:val="0"/>
      <w:adjustRightInd w:val="0"/>
    </w:pPr>
    <w:rPr>
      <w:rFonts w:ascii="Arial" w:hAnsi="Arial" w:cs="Arial"/>
      <w:color w:val="000000"/>
      <w:sz w:val="24"/>
      <w:szCs w:val="24"/>
      <w:lang w:val="en-US" w:eastAsia="en-US"/>
    </w:rPr>
  </w:style>
  <w:style w:type="character" w:styleId="Strong">
    <w:name w:val="Strong"/>
    <w:basedOn w:val="DefaultParagraphFont"/>
    <w:uiPriority w:val="22"/>
    <w:qFormat/>
    <w:locked/>
    <w:rsid w:val="000E6656"/>
    <w:rPr>
      <w:rFonts w:cs="Times New Roman"/>
      <w:b/>
      <w:bCs/>
    </w:rPr>
  </w:style>
  <w:style w:type="character" w:customStyle="1" w:styleId="content27">
    <w:name w:val="content27"/>
    <w:basedOn w:val="DefaultParagraphFont"/>
    <w:uiPriority w:val="99"/>
    <w:locked/>
    <w:rsid w:val="000E6656"/>
    <w:rPr>
      <w:rFonts w:cs="Times New Roman"/>
    </w:rPr>
  </w:style>
  <w:style w:type="character" w:customStyle="1" w:styleId="st1">
    <w:name w:val="st1"/>
    <w:basedOn w:val="DefaultParagraphFont"/>
    <w:uiPriority w:val="99"/>
    <w:locked/>
    <w:rsid w:val="000E6656"/>
    <w:rPr>
      <w:rFonts w:cs="Times New Roman"/>
    </w:rPr>
  </w:style>
  <w:style w:type="paragraph" w:styleId="ListParagraph">
    <w:name w:val="List Paragraph"/>
    <w:basedOn w:val="Normal"/>
    <w:qFormat/>
    <w:locked/>
    <w:rsid w:val="003631E6"/>
    <w:pPr>
      <w:ind w:left="720"/>
      <w:contextualSpacing/>
    </w:pPr>
    <w:rPr>
      <w:rFonts w:ascii="Arial" w:hAnsi="Arial"/>
      <w:sz w:val="20"/>
      <w:szCs w:val="20"/>
    </w:rPr>
  </w:style>
  <w:style w:type="paragraph" w:customStyle="1" w:styleId="Contentsheading">
    <w:name w:val="Contents heading"/>
    <w:basedOn w:val="Normal"/>
    <w:uiPriority w:val="99"/>
    <w:locked/>
    <w:rsid w:val="00F51D73"/>
    <w:pPr>
      <w:tabs>
        <w:tab w:val="left" w:pos="425"/>
      </w:tabs>
    </w:pPr>
    <w:rPr>
      <w:rFonts w:ascii="Arial" w:hAnsi="Arial"/>
      <w:b/>
      <w:bCs/>
      <w:color w:val="E05206"/>
      <w:sz w:val="28"/>
      <w:szCs w:val="28"/>
    </w:rPr>
  </w:style>
  <w:style w:type="paragraph" w:customStyle="1" w:styleId="notcontents">
    <w:name w:val="not contents"/>
    <w:basedOn w:val="Contentsheading"/>
    <w:uiPriority w:val="99"/>
    <w:locked/>
    <w:rsid w:val="00F51D73"/>
  </w:style>
  <w:style w:type="paragraph" w:styleId="TOC1">
    <w:name w:val="toc 1"/>
    <w:basedOn w:val="Normal"/>
    <w:next w:val="Normal"/>
    <w:autoRedefine/>
    <w:uiPriority w:val="39"/>
    <w:rsid w:val="00A54741"/>
    <w:pPr>
      <w:tabs>
        <w:tab w:val="right" w:leader="dot" w:pos="14562"/>
      </w:tabs>
      <w:spacing w:before="120" w:after="120"/>
    </w:pPr>
    <w:rPr>
      <w:rFonts w:ascii="Arial" w:hAnsi="Arial"/>
      <w:sz w:val="20"/>
    </w:rPr>
  </w:style>
  <w:style w:type="character" w:styleId="FollowedHyperlink">
    <w:name w:val="FollowedHyperlink"/>
    <w:basedOn w:val="DefaultParagraphFont"/>
    <w:uiPriority w:val="99"/>
    <w:semiHidden/>
    <w:unhideWhenUsed/>
    <w:locked/>
    <w:rsid w:val="00E54957"/>
    <w:rPr>
      <w:rFonts w:cs="Times New Roman"/>
      <w:color w:val="800080" w:themeColor="followedHyperlink"/>
      <w:u w:val="single"/>
    </w:rPr>
  </w:style>
  <w:style w:type="character" w:styleId="CommentReference">
    <w:name w:val="annotation reference"/>
    <w:basedOn w:val="DefaultParagraphFont"/>
    <w:uiPriority w:val="99"/>
    <w:semiHidden/>
    <w:unhideWhenUsed/>
    <w:locked/>
    <w:rsid w:val="004E77FB"/>
    <w:rPr>
      <w:sz w:val="16"/>
    </w:rPr>
  </w:style>
  <w:style w:type="paragraph" w:styleId="CommentText">
    <w:name w:val="annotation text"/>
    <w:basedOn w:val="Normal"/>
    <w:link w:val="CommentTextChar"/>
    <w:uiPriority w:val="99"/>
    <w:unhideWhenUsed/>
    <w:locked/>
    <w:rsid w:val="004E77FB"/>
    <w:rPr>
      <w:sz w:val="20"/>
      <w:szCs w:val="20"/>
    </w:rPr>
  </w:style>
  <w:style w:type="character" w:customStyle="1" w:styleId="CommentTextChar">
    <w:name w:val="Comment Text Char"/>
    <w:basedOn w:val="DefaultParagraphFont"/>
    <w:link w:val="CommentText"/>
    <w:uiPriority w:val="99"/>
    <w:locked/>
    <w:rsid w:val="004E77FB"/>
    <w:rPr>
      <w:rFonts w:cs="Times New Roman"/>
      <w:sz w:val="20"/>
      <w:szCs w:val="20"/>
      <w:lang w:val="en-US" w:eastAsia="en-US"/>
    </w:rPr>
  </w:style>
  <w:style w:type="paragraph" w:styleId="Revision">
    <w:name w:val="Revision"/>
    <w:hidden/>
    <w:uiPriority w:val="99"/>
    <w:semiHidden/>
    <w:rsid w:val="005169AB"/>
    <w:rPr>
      <w:sz w:val="24"/>
      <w:szCs w:val="24"/>
      <w:lang w:val="en-US" w:eastAsia="en-US"/>
    </w:rPr>
  </w:style>
  <w:style w:type="table" w:styleId="TableGrid">
    <w:name w:val="Table Grid"/>
    <w:basedOn w:val="TableNormal"/>
    <w:uiPriority w:val="59"/>
    <w:locked/>
    <w:rsid w:val="00B934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unhideWhenUsed/>
    <w:locked/>
    <w:rsid w:val="00A55768"/>
    <w:rPr>
      <w:b/>
      <w:bCs/>
    </w:rPr>
  </w:style>
  <w:style w:type="character" w:customStyle="1" w:styleId="CommentSubjectChar">
    <w:name w:val="Comment Subject Char"/>
    <w:basedOn w:val="CommentTextChar"/>
    <w:link w:val="CommentSubject"/>
    <w:uiPriority w:val="99"/>
    <w:semiHidden/>
    <w:locked/>
    <w:rsid w:val="00A55768"/>
    <w:rPr>
      <w:rFonts w:cs="Times New Roman"/>
      <w:b/>
      <w:bCs/>
      <w:sz w:val="20"/>
      <w:szCs w:val="20"/>
      <w:lang w:val="en-US" w:eastAsia="en-US"/>
    </w:rPr>
  </w:style>
  <w:style w:type="paragraph" w:customStyle="1" w:styleId="DSBasic">
    <w:name w:val="DS_Basic"/>
    <w:link w:val="DSBasicChar"/>
    <w:qFormat/>
    <w:locked/>
    <w:rsid w:val="00B82E0A"/>
    <w:rPr>
      <w:rFonts w:ascii="Arial" w:hAnsi="Arial"/>
      <w:lang w:eastAsia="en-US"/>
    </w:rPr>
  </w:style>
  <w:style w:type="paragraph" w:styleId="BodyText">
    <w:name w:val="Body Text"/>
    <w:basedOn w:val="Normal"/>
    <w:link w:val="BodyTextChar"/>
    <w:uiPriority w:val="1"/>
    <w:qFormat/>
    <w:rsid w:val="005010EA"/>
    <w:rPr>
      <w:rFonts w:ascii="Arial" w:hAnsi="Arial" w:cs="Arial"/>
      <w:sz w:val="20"/>
      <w:szCs w:val="20"/>
    </w:rPr>
  </w:style>
  <w:style w:type="character" w:customStyle="1" w:styleId="BodyTextChar">
    <w:name w:val="Body Text Char"/>
    <w:basedOn w:val="DefaultParagraphFont"/>
    <w:link w:val="BodyText"/>
    <w:uiPriority w:val="1"/>
    <w:locked/>
    <w:rsid w:val="005010EA"/>
    <w:rPr>
      <w:rFonts w:ascii="Arial" w:hAnsi="Arial" w:cs="Arial"/>
      <w:sz w:val="20"/>
      <w:szCs w:val="20"/>
      <w:lang w:val="x-none" w:eastAsia="en-US"/>
    </w:rPr>
  </w:style>
  <w:style w:type="paragraph" w:customStyle="1" w:styleId="TableHead">
    <w:name w:val="Table Head"/>
    <w:basedOn w:val="DSBasic"/>
    <w:link w:val="TableHeadChar"/>
    <w:qFormat/>
    <w:rsid w:val="005010EA"/>
    <w:pPr>
      <w:spacing w:before="60" w:after="60"/>
    </w:pPr>
    <w:rPr>
      <w:b/>
      <w:color w:val="FFFFFF" w:themeColor="background1"/>
      <w:sz w:val="20"/>
      <w:szCs w:val="20"/>
    </w:rPr>
  </w:style>
  <w:style w:type="paragraph" w:styleId="Title">
    <w:name w:val="Title"/>
    <w:basedOn w:val="Normal"/>
    <w:next w:val="Normal"/>
    <w:link w:val="TitleChar"/>
    <w:uiPriority w:val="10"/>
    <w:locked/>
    <w:rsid w:val="00C019CF"/>
    <w:pPr>
      <w:spacing w:before="120"/>
      <w:ind w:left="-142"/>
    </w:pPr>
    <w:rPr>
      <w:rFonts w:ascii="Bliss Pro Regular" w:hAnsi="Bliss Pro Regular"/>
      <w:color w:val="E21951"/>
      <w:sz w:val="44"/>
    </w:rPr>
  </w:style>
  <w:style w:type="character" w:customStyle="1" w:styleId="TitleChar">
    <w:name w:val="Title Char"/>
    <w:basedOn w:val="DefaultParagraphFont"/>
    <w:link w:val="Title"/>
    <w:uiPriority w:val="10"/>
    <w:locked/>
    <w:rsid w:val="00C019CF"/>
    <w:rPr>
      <w:rFonts w:ascii="Bliss Pro Regular" w:hAnsi="Bliss Pro Regular"/>
      <w:color w:val="E21951"/>
      <w:sz w:val="44"/>
      <w:szCs w:val="24"/>
      <w:lang w:eastAsia="en-US"/>
    </w:rPr>
  </w:style>
  <w:style w:type="character" w:customStyle="1" w:styleId="DSBasicChar">
    <w:name w:val="DS_Basic Char"/>
    <w:basedOn w:val="DefaultParagraphFont"/>
    <w:link w:val="DSBasic"/>
    <w:locked/>
    <w:rsid w:val="005010EA"/>
    <w:rPr>
      <w:rFonts w:ascii="Arial" w:hAnsi="Arial" w:cs="Times New Roman"/>
      <w:lang w:val="x-none" w:eastAsia="en-US"/>
    </w:rPr>
  </w:style>
  <w:style w:type="character" w:customStyle="1" w:styleId="TableHeadChar">
    <w:name w:val="Table Head Char"/>
    <w:basedOn w:val="DSBasicChar"/>
    <w:link w:val="TableHead"/>
    <w:locked/>
    <w:rsid w:val="005010EA"/>
    <w:rPr>
      <w:rFonts w:ascii="Arial" w:hAnsi="Arial" w:cs="Times New Roman"/>
      <w:b/>
      <w:color w:val="FFFFFF" w:themeColor="background1"/>
      <w:sz w:val="20"/>
      <w:szCs w:val="20"/>
      <w:lang w:val="x-none" w:eastAsia="en-US"/>
    </w:rPr>
  </w:style>
  <w:style w:type="paragraph" w:styleId="NoSpacing">
    <w:name w:val="No Spacing"/>
    <w:uiPriority w:val="1"/>
    <w:qFormat/>
    <w:locked/>
    <w:rsid w:val="00876AC6"/>
    <w:rPr>
      <w:rFonts w:asciiTheme="minorHAnsi" w:hAnsiTheme="minorHAnsi"/>
      <w:lang w:eastAsia="en-US"/>
    </w:rPr>
  </w:style>
  <w:style w:type="paragraph" w:customStyle="1" w:styleId="SupportType">
    <w:name w:val="Support Type"/>
    <w:basedOn w:val="Title"/>
    <w:link w:val="SupportTypeChar"/>
    <w:qFormat/>
    <w:rsid w:val="002A37A1"/>
    <w:rPr>
      <w:rFonts w:ascii="Bliss Pro Light" w:hAnsi="Bliss Pro Light"/>
      <w:noProof/>
      <w:color w:val="auto"/>
      <w:sz w:val="52"/>
    </w:rPr>
  </w:style>
  <w:style w:type="character" w:customStyle="1" w:styleId="SupportTypeChar">
    <w:name w:val="Support Type Char"/>
    <w:basedOn w:val="DefaultParagraphFont"/>
    <w:link w:val="SupportType"/>
    <w:locked/>
    <w:rsid w:val="002A37A1"/>
    <w:rPr>
      <w:rFonts w:ascii="Bliss Pro Light" w:hAnsi="Bliss Pro Light"/>
      <w:noProof/>
      <w:sz w:val="52"/>
      <w:szCs w:val="24"/>
    </w:rPr>
  </w:style>
  <w:style w:type="paragraph" w:customStyle="1" w:styleId="Qualification">
    <w:name w:val="Qualification"/>
    <w:basedOn w:val="Normal"/>
    <w:link w:val="QualificationChar"/>
    <w:qFormat/>
    <w:rsid w:val="008E08EC"/>
    <w:pPr>
      <w:spacing w:after="120"/>
    </w:pPr>
    <w:rPr>
      <w:rFonts w:ascii="Bliss Pro Medium" w:hAnsi="Bliss Pro Medium"/>
      <w:color w:val="E21951"/>
      <w:sz w:val="52"/>
      <w:szCs w:val="52"/>
    </w:rPr>
  </w:style>
  <w:style w:type="paragraph" w:customStyle="1" w:styleId="Subject">
    <w:name w:val="Subject"/>
    <w:basedOn w:val="Normal"/>
    <w:link w:val="SubjectChar"/>
    <w:qFormat/>
    <w:rsid w:val="008E08EC"/>
    <w:pPr>
      <w:spacing w:after="360"/>
    </w:pPr>
    <w:rPr>
      <w:rFonts w:ascii="Bliss Pro Regular" w:hAnsi="Bliss Pro Regular"/>
      <w:color w:val="E21951"/>
      <w:sz w:val="52"/>
      <w:szCs w:val="52"/>
    </w:rPr>
  </w:style>
  <w:style w:type="character" w:customStyle="1" w:styleId="QualificationChar">
    <w:name w:val="Qualification Char"/>
    <w:basedOn w:val="DefaultParagraphFont"/>
    <w:link w:val="Qualification"/>
    <w:locked/>
    <w:rsid w:val="008E08EC"/>
    <w:rPr>
      <w:rFonts w:ascii="Bliss Pro Medium" w:hAnsi="Bliss Pro Medium"/>
      <w:color w:val="E21951"/>
      <w:sz w:val="52"/>
      <w:szCs w:val="52"/>
      <w:lang w:eastAsia="en-US"/>
    </w:rPr>
  </w:style>
  <w:style w:type="paragraph" w:customStyle="1" w:styleId="S-Code">
    <w:name w:val="S-Code"/>
    <w:basedOn w:val="Normal"/>
    <w:link w:val="S-CodeChar"/>
    <w:qFormat/>
    <w:rsid w:val="008E08EC"/>
    <w:pPr>
      <w:spacing w:after="360"/>
    </w:pPr>
    <w:rPr>
      <w:rFonts w:ascii="Bliss Pro Regular" w:hAnsi="Bliss Pro Regular"/>
      <w:color w:val="E21951"/>
      <w:sz w:val="52"/>
      <w:szCs w:val="52"/>
    </w:rPr>
  </w:style>
  <w:style w:type="character" w:customStyle="1" w:styleId="SubjectChar">
    <w:name w:val="Subject Char"/>
    <w:basedOn w:val="DefaultParagraphFont"/>
    <w:link w:val="Subject"/>
    <w:locked/>
    <w:rsid w:val="008E08EC"/>
    <w:rPr>
      <w:rFonts w:ascii="Bliss Pro Regular" w:hAnsi="Bliss Pro Regular"/>
      <w:color w:val="E21951"/>
      <w:sz w:val="52"/>
      <w:szCs w:val="52"/>
      <w:lang w:eastAsia="en-US"/>
    </w:rPr>
  </w:style>
  <w:style w:type="paragraph" w:customStyle="1" w:styleId="Forexaminationfrom">
    <w:name w:val="For examination from"/>
    <w:basedOn w:val="Normal"/>
    <w:link w:val="ForexaminationfromChar"/>
    <w:qFormat/>
    <w:rsid w:val="002A37A1"/>
    <w:pPr>
      <w:ind w:left="-142"/>
    </w:pPr>
    <w:rPr>
      <w:rFonts w:ascii="Bliss Pro Regular" w:hAnsi="Bliss Pro Regular"/>
      <w:szCs w:val="28"/>
    </w:rPr>
  </w:style>
  <w:style w:type="character" w:customStyle="1" w:styleId="S-CodeChar">
    <w:name w:val="S-Code Char"/>
    <w:basedOn w:val="DefaultParagraphFont"/>
    <w:link w:val="S-Code"/>
    <w:locked/>
    <w:rsid w:val="008E08EC"/>
    <w:rPr>
      <w:rFonts w:ascii="Bliss Pro Regular" w:hAnsi="Bliss Pro Regular"/>
      <w:color w:val="E21951"/>
      <w:sz w:val="52"/>
      <w:szCs w:val="52"/>
      <w:lang w:eastAsia="en-US"/>
    </w:rPr>
  </w:style>
  <w:style w:type="character" w:customStyle="1" w:styleId="WebLink">
    <w:name w:val="Web Link"/>
    <w:basedOn w:val="DefaultParagraphFont"/>
    <w:uiPriority w:val="1"/>
    <w:qFormat/>
    <w:rsid w:val="00EF1EBD"/>
    <w:rPr>
      <w:rFonts w:ascii="Arial" w:hAnsi="Arial" w:cs="Times New Roman"/>
      <w:b w:val="0"/>
      <w:color w:val="4A4A4A"/>
      <w:sz w:val="20"/>
      <w:u w:val="single"/>
    </w:rPr>
  </w:style>
  <w:style w:type="character" w:customStyle="1" w:styleId="ForexaminationfromChar">
    <w:name w:val="For examination from Char"/>
    <w:basedOn w:val="DefaultParagraphFont"/>
    <w:link w:val="Forexaminationfrom"/>
    <w:locked/>
    <w:rsid w:val="002A37A1"/>
    <w:rPr>
      <w:rFonts w:ascii="Bliss Pro Regular" w:hAnsi="Bliss Pro Regular"/>
      <w:sz w:val="24"/>
      <w:szCs w:val="28"/>
      <w:lang w:eastAsia="en-US"/>
    </w:rPr>
  </w:style>
  <w:style w:type="character" w:customStyle="1" w:styleId="Weblink0">
    <w:name w:val="Weblink"/>
    <w:basedOn w:val="DefaultParagraphFont"/>
    <w:uiPriority w:val="1"/>
    <w:rsid w:val="0043639B"/>
    <w:rPr>
      <w:rFonts w:ascii="Arial" w:hAnsi="Arial" w:cs="Times New Roman"/>
      <w:b/>
      <w:color w:val="0065BD"/>
      <w:sz w:val="20"/>
      <w:u w:val="single"/>
    </w:rPr>
  </w:style>
  <w:style w:type="paragraph" w:customStyle="1" w:styleId="Boxedtext">
    <w:name w:val="Boxed text"/>
    <w:basedOn w:val="Normal"/>
    <w:rsid w:val="002A37A1"/>
    <w:pPr>
      <w:pBdr>
        <w:top w:val="single" w:sz="4" w:space="5" w:color="575756"/>
        <w:left w:val="single" w:sz="4" w:space="5" w:color="575756"/>
        <w:bottom w:val="single" w:sz="4" w:space="5" w:color="575756"/>
        <w:right w:val="single" w:sz="4" w:space="5" w:color="575756"/>
      </w:pBdr>
      <w:shd w:val="clear" w:color="auto" w:fill="575756"/>
      <w:ind w:left="567" w:right="820"/>
    </w:pPr>
    <w:rPr>
      <w:rFonts w:ascii="Arial" w:hAnsi="Arial" w:cs="Arial"/>
      <w:color w:val="FFFFFF" w:themeColor="background1"/>
      <w:sz w:val="20"/>
      <w:szCs w:val="20"/>
    </w:rPr>
  </w:style>
  <w:style w:type="paragraph" w:customStyle="1" w:styleId="Body">
    <w:name w:val="Body"/>
    <w:basedOn w:val="DSBasic"/>
    <w:link w:val="BodyChar"/>
    <w:qFormat/>
    <w:locked/>
    <w:rsid w:val="0043639B"/>
    <w:rPr>
      <w:rFonts w:cs="Arial"/>
      <w:sz w:val="20"/>
      <w:szCs w:val="20"/>
    </w:rPr>
  </w:style>
  <w:style w:type="character" w:customStyle="1" w:styleId="BodyChar">
    <w:name w:val="Body Char"/>
    <w:basedOn w:val="DSBasicChar"/>
    <w:link w:val="Body"/>
    <w:locked/>
    <w:rsid w:val="0043639B"/>
    <w:rPr>
      <w:rFonts w:ascii="Arial" w:hAnsi="Arial" w:cs="Arial"/>
      <w:sz w:val="20"/>
      <w:szCs w:val="20"/>
      <w:lang w:val="x-none" w:eastAsia="en-US"/>
    </w:rPr>
  </w:style>
  <w:style w:type="character" w:customStyle="1" w:styleId="Link">
    <w:name w:val="Link"/>
    <w:basedOn w:val="Strong"/>
    <w:uiPriority w:val="1"/>
    <w:locked/>
    <w:rsid w:val="0043639B"/>
    <w:rPr>
      <w:rFonts w:ascii="Arial" w:hAnsi="Arial" w:cs="Times New Roman"/>
      <w:b/>
      <w:bCs/>
      <w:sz w:val="20"/>
    </w:rPr>
  </w:style>
  <w:style w:type="character" w:customStyle="1" w:styleId="Italics">
    <w:name w:val="Italics"/>
    <w:basedOn w:val="DefaultParagraphFont"/>
    <w:uiPriority w:val="1"/>
    <w:qFormat/>
    <w:rsid w:val="0043639B"/>
    <w:rPr>
      <w:rFonts w:ascii="Arial" w:hAnsi="Arial" w:cs="Times New Roman"/>
      <w:i/>
      <w:sz w:val="20"/>
    </w:rPr>
  </w:style>
  <w:style w:type="character" w:customStyle="1" w:styleId="Bold">
    <w:name w:val="Bold"/>
    <w:basedOn w:val="DefaultParagraphFont"/>
    <w:uiPriority w:val="1"/>
    <w:qFormat/>
    <w:rsid w:val="0043639B"/>
    <w:rPr>
      <w:rFonts w:ascii="Arial" w:hAnsi="Arial" w:cs="Times New Roman"/>
      <w:b/>
      <w:sz w:val="20"/>
    </w:rPr>
  </w:style>
  <w:style w:type="paragraph" w:customStyle="1" w:styleId="Code">
    <w:name w:val="Code"/>
    <w:basedOn w:val="Body"/>
    <w:link w:val="CodeChar"/>
    <w:qFormat/>
    <w:rsid w:val="0043639B"/>
    <w:rPr>
      <w:rFonts w:ascii="Courier New" w:hAnsi="Courier New" w:cs="Courier New"/>
    </w:rPr>
  </w:style>
  <w:style w:type="paragraph" w:customStyle="1" w:styleId="Symbols">
    <w:name w:val="Symbols"/>
    <w:basedOn w:val="Body"/>
    <w:link w:val="SymbolsChar"/>
    <w:qFormat/>
    <w:rsid w:val="0043639B"/>
    <w:rPr>
      <w:rFonts w:ascii="Cambria Math" w:hAnsi="Cambria Math"/>
    </w:rPr>
  </w:style>
  <w:style w:type="character" w:customStyle="1" w:styleId="CodeChar">
    <w:name w:val="Code Char"/>
    <w:basedOn w:val="BodyChar"/>
    <w:link w:val="Code"/>
    <w:locked/>
    <w:rsid w:val="0043639B"/>
    <w:rPr>
      <w:rFonts w:ascii="Courier New" w:hAnsi="Courier New" w:cs="Courier New"/>
      <w:sz w:val="20"/>
      <w:szCs w:val="20"/>
      <w:lang w:val="x-none" w:eastAsia="en-US"/>
    </w:rPr>
  </w:style>
  <w:style w:type="character" w:customStyle="1" w:styleId="SymbolsChar">
    <w:name w:val="Symbols Char"/>
    <w:basedOn w:val="BodyChar"/>
    <w:link w:val="Symbols"/>
    <w:locked/>
    <w:rsid w:val="0043639B"/>
    <w:rPr>
      <w:rFonts w:ascii="Cambria Math" w:hAnsi="Cambria Math" w:cs="Arial"/>
      <w:sz w:val="20"/>
      <w:szCs w:val="20"/>
      <w:lang w:val="x-none" w:eastAsia="en-US"/>
    </w:rPr>
  </w:style>
  <w:style w:type="paragraph" w:customStyle="1" w:styleId="Bulletedlist">
    <w:name w:val="Bulleted list"/>
    <w:basedOn w:val="Body"/>
    <w:link w:val="BulletedlistChar"/>
    <w:qFormat/>
    <w:rsid w:val="002D7381"/>
    <w:pPr>
      <w:numPr>
        <w:numId w:val="1"/>
      </w:numPr>
    </w:pPr>
  </w:style>
  <w:style w:type="paragraph" w:customStyle="1" w:styleId="Sub-bullet">
    <w:name w:val="Sub-bullet"/>
    <w:basedOn w:val="Body"/>
    <w:link w:val="Sub-bulletChar"/>
    <w:qFormat/>
    <w:rsid w:val="002D7381"/>
    <w:pPr>
      <w:numPr>
        <w:numId w:val="5"/>
      </w:numPr>
    </w:pPr>
  </w:style>
  <w:style w:type="character" w:customStyle="1" w:styleId="BulletedlistChar">
    <w:name w:val="Bulleted list Char"/>
    <w:basedOn w:val="BodyChar"/>
    <w:link w:val="Bulletedlist"/>
    <w:locked/>
    <w:rsid w:val="002D7381"/>
    <w:rPr>
      <w:rFonts w:ascii="Arial" w:hAnsi="Arial" w:cs="Arial"/>
      <w:sz w:val="20"/>
      <w:szCs w:val="20"/>
      <w:lang w:val="x-none" w:eastAsia="en-US"/>
    </w:rPr>
  </w:style>
  <w:style w:type="paragraph" w:customStyle="1" w:styleId="Letteredlist">
    <w:name w:val="Lettered list"/>
    <w:basedOn w:val="Body"/>
    <w:link w:val="LetteredlistChar"/>
    <w:qFormat/>
    <w:rsid w:val="0043639B"/>
    <w:pPr>
      <w:numPr>
        <w:numId w:val="2"/>
      </w:numPr>
    </w:pPr>
  </w:style>
  <w:style w:type="character" w:customStyle="1" w:styleId="Sub-bulletChar">
    <w:name w:val="Sub-bullet Char"/>
    <w:basedOn w:val="BodyChar"/>
    <w:link w:val="Sub-bullet"/>
    <w:locked/>
    <w:rsid w:val="002D7381"/>
    <w:rPr>
      <w:rFonts w:ascii="Arial" w:hAnsi="Arial" w:cs="Arial"/>
      <w:sz w:val="20"/>
      <w:szCs w:val="20"/>
      <w:lang w:val="x-none" w:eastAsia="en-US"/>
    </w:rPr>
  </w:style>
  <w:style w:type="paragraph" w:customStyle="1" w:styleId="Numerallist">
    <w:name w:val="Numeral list"/>
    <w:basedOn w:val="Body"/>
    <w:link w:val="NumerallistChar"/>
    <w:qFormat/>
    <w:rsid w:val="0043639B"/>
    <w:pPr>
      <w:numPr>
        <w:numId w:val="3"/>
      </w:numPr>
      <w:ind w:hanging="153"/>
    </w:pPr>
  </w:style>
  <w:style w:type="character" w:customStyle="1" w:styleId="LetteredlistChar">
    <w:name w:val="Lettered list Char"/>
    <w:basedOn w:val="BodyChar"/>
    <w:link w:val="Letteredlist"/>
    <w:locked/>
    <w:rsid w:val="0043639B"/>
    <w:rPr>
      <w:rFonts w:ascii="Arial" w:hAnsi="Arial" w:cs="Arial"/>
      <w:sz w:val="20"/>
      <w:szCs w:val="20"/>
      <w:lang w:val="x-none" w:eastAsia="en-US"/>
    </w:rPr>
  </w:style>
  <w:style w:type="paragraph" w:customStyle="1" w:styleId="Numberedlist">
    <w:name w:val="Numbered list"/>
    <w:basedOn w:val="Body"/>
    <w:link w:val="NumberedlistChar"/>
    <w:qFormat/>
    <w:rsid w:val="0043639B"/>
    <w:pPr>
      <w:numPr>
        <w:numId w:val="4"/>
      </w:numPr>
    </w:pPr>
  </w:style>
  <w:style w:type="character" w:customStyle="1" w:styleId="NumerallistChar">
    <w:name w:val="Numeral list Char"/>
    <w:basedOn w:val="BodyChar"/>
    <w:link w:val="Numerallist"/>
    <w:locked/>
    <w:rsid w:val="0043639B"/>
    <w:rPr>
      <w:rFonts w:ascii="Arial" w:hAnsi="Arial" w:cs="Arial"/>
      <w:sz w:val="20"/>
      <w:szCs w:val="20"/>
      <w:lang w:val="x-none" w:eastAsia="en-US"/>
    </w:rPr>
  </w:style>
  <w:style w:type="character" w:customStyle="1" w:styleId="subscript">
    <w:name w:val="subscript"/>
    <w:basedOn w:val="DefaultParagraphFont"/>
    <w:uiPriority w:val="1"/>
    <w:qFormat/>
    <w:rsid w:val="0043639B"/>
    <w:rPr>
      <w:rFonts w:cs="Times New Roman"/>
      <w:vertAlign w:val="subscript"/>
    </w:rPr>
  </w:style>
  <w:style w:type="character" w:customStyle="1" w:styleId="NumberedlistChar">
    <w:name w:val="Numbered list Char"/>
    <w:basedOn w:val="BodyChar"/>
    <w:link w:val="Numberedlist"/>
    <w:locked/>
    <w:rsid w:val="0043639B"/>
    <w:rPr>
      <w:rFonts w:ascii="Arial" w:hAnsi="Arial" w:cs="Arial"/>
      <w:sz w:val="20"/>
      <w:szCs w:val="20"/>
      <w:lang w:val="x-none" w:eastAsia="en-US"/>
    </w:rPr>
  </w:style>
  <w:style w:type="character" w:customStyle="1" w:styleId="superscript">
    <w:name w:val="superscript"/>
    <w:basedOn w:val="DefaultParagraphFont"/>
    <w:uiPriority w:val="1"/>
    <w:qFormat/>
    <w:rsid w:val="0043639B"/>
    <w:rPr>
      <w:rFonts w:cs="Times New Roman"/>
      <w:vertAlign w:val="superscript"/>
    </w:rPr>
  </w:style>
  <w:style w:type="paragraph" w:customStyle="1" w:styleId="HeadFoot">
    <w:name w:val="Head/Foot"/>
    <w:basedOn w:val="Header"/>
    <w:link w:val="HeadFootChar"/>
    <w:qFormat/>
    <w:rsid w:val="00C019CF"/>
    <w:pPr>
      <w:tabs>
        <w:tab w:val="clear" w:pos="8640"/>
        <w:tab w:val="right" w:pos="14459"/>
      </w:tabs>
      <w:spacing w:before="120" w:after="120"/>
    </w:pPr>
    <w:rPr>
      <w:rFonts w:ascii="Arial" w:hAnsi="Arial" w:cs="Arial"/>
      <w:sz w:val="20"/>
      <w:szCs w:val="22"/>
    </w:rPr>
  </w:style>
  <w:style w:type="paragraph" w:customStyle="1" w:styleId="WalkTable">
    <w:name w:val="Walk Table"/>
    <w:basedOn w:val="Normal"/>
    <w:link w:val="WalkTableChar"/>
    <w:qFormat/>
    <w:rsid w:val="00716D43"/>
    <w:pPr>
      <w:widowControl w:val="0"/>
    </w:pPr>
    <w:rPr>
      <w:rFonts w:ascii="Arial" w:hAnsi="Arial" w:cs="Arial"/>
      <w:sz w:val="16"/>
      <w:szCs w:val="16"/>
    </w:rPr>
  </w:style>
  <w:style w:type="character" w:customStyle="1" w:styleId="HeadFootChar">
    <w:name w:val="Head/Foot Char"/>
    <w:basedOn w:val="HeaderChar"/>
    <w:link w:val="HeadFoot"/>
    <w:locked/>
    <w:rsid w:val="00C019CF"/>
    <w:rPr>
      <w:rFonts w:ascii="Arial" w:eastAsia="Times New Roman" w:hAnsi="Arial" w:cs="Arial"/>
      <w:sz w:val="20"/>
      <w:szCs w:val="24"/>
      <w:lang w:val="x-none" w:eastAsia="en-US"/>
    </w:rPr>
  </w:style>
  <w:style w:type="character" w:customStyle="1" w:styleId="WalkTableChar">
    <w:name w:val="Walk Table Char"/>
    <w:basedOn w:val="DefaultParagraphFont"/>
    <w:link w:val="WalkTable"/>
    <w:locked/>
    <w:rsid w:val="00716D43"/>
    <w:rPr>
      <w:rFonts w:ascii="Arial" w:hAnsi="Arial" w:cs="Arial"/>
      <w:sz w:val="16"/>
      <w:szCs w:val="16"/>
      <w:lang w:val="x-none" w:eastAsia="en-US"/>
    </w:rPr>
  </w:style>
  <w:style w:type="paragraph" w:customStyle="1" w:styleId="CAIELink">
    <w:name w:val="CAIE Link"/>
    <w:basedOn w:val="BodyText"/>
    <w:link w:val="CAIELinkChar"/>
    <w:rsid w:val="00497057"/>
    <w:rPr>
      <w:rFonts w:cs="Open Sans Light"/>
      <w:b/>
    </w:rPr>
  </w:style>
  <w:style w:type="character" w:customStyle="1" w:styleId="CAIELinkChar">
    <w:name w:val="CAIE Link Char"/>
    <w:basedOn w:val="BodyTextChar"/>
    <w:link w:val="CAIELink"/>
    <w:rsid w:val="00497057"/>
    <w:rPr>
      <w:rFonts w:ascii="Arial" w:hAnsi="Arial" w:cs="Open Sans Light"/>
      <w:b/>
      <w:sz w:val="20"/>
      <w:szCs w:val="20"/>
      <w:lang w:val="x-none" w:eastAsia="en-US"/>
    </w:rPr>
  </w:style>
  <w:style w:type="numbering" w:customStyle="1" w:styleId="NoList1">
    <w:name w:val="No List1"/>
    <w:next w:val="NoList"/>
    <w:uiPriority w:val="99"/>
    <w:semiHidden/>
    <w:unhideWhenUsed/>
    <w:rsid w:val="007A12DB"/>
  </w:style>
  <w:style w:type="character" w:styleId="UnresolvedMention">
    <w:name w:val="Unresolved Mention"/>
    <w:basedOn w:val="DefaultParagraphFont"/>
    <w:uiPriority w:val="99"/>
    <w:semiHidden/>
    <w:unhideWhenUsed/>
    <w:rsid w:val="007A12DB"/>
    <w:rPr>
      <w:color w:val="605E5C"/>
      <w:shd w:val="clear" w:color="auto" w:fill="E1DFDD"/>
    </w:rPr>
  </w:style>
  <w:style w:type="paragraph" w:styleId="NormalWeb">
    <w:name w:val="Normal (Web)"/>
    <w:basedOn w:val="Normal"/>
    <w:uiPriority w:val="99"/>
    <w:unhideWhenUsed/>
    <w:locked/>
    <w:rsid w:val="007A12DB"/>
    <w:pPr>
      <w:spacing w:before="100" w:beforeAutospacing="1" w:after="100" w:afterAutospacing="1"/>
    </w:pPr>
  </w:style>
  <w:style w:type="character" w:styleId="Emphasis">
    <w:name w:val="Emphasis"/>
    <w:uiPriority w:val="20"/>
    <w:qFormat/>
    <w:locked/>
    <w:rsid w:val="007A12DB"/>
    <w:rPr>
      <w:b/>
      <w:bCs/>
      <w:i w:val="0"/>
      <w:iCs w:val="0"/>
    </w:rPr>
  </w:style>
  <w:style w:type="character" w:customStyle="1" w:styleId="watch-title">
    <w:name w:val="watch-title"/>
    <w:basedOn w:val="DefaultParagraphFont"/>
    <w:rsid w:val="007A12DB"/>
  </w:style>
  <w:style w:type="character" w:customStyle="1" w:styleId="titlelarge">
    <w:name w:val="titlelarge"/>
    <w:basedOn w:val="DefaultParagraphFont"/>
    <w:rsid w:val="007A12DB"/>
  </w:style>
  <w:style w:type="character" w:customStyle="1" w:styleId="a">
    <w:name w:val="a"/>
    <w:basedOn w:val="DefaultParagraphFont"/>
    <w:rsid w:val="007A12DB"/>
  </w:style>
  <w:style w:type="character" w:customStyle="1" w:styleId="l6">
    <w:name w:val="l6"/>
    <w:basedOn w:val="DefaultParagraphFont"/>
    <w:rsid w:val="007A12DB"/>
  </w:style>
  <w:style w:type="character" w:customStyle="1" w:styleId="a0">
    <w:name w:val="_"/>
    <w:basedOn w:val="DefaultParagraphFont"/>
    <w:rsid w:val="007A12DB"/>
  </w:style>
  <w:style w:type="character" w:styleId="HTMLCite">
    <w:name w:val="HTML Cite"/>
    <w:basedOn w:val="DefaultParagraphFont"/>
    <w:uiPriority w:val="99"/>
    <w:semiHidden/>
    <w:unhideWhenUsed/>
    <w:locked/>
    <w:rsid w:val="007A12DB"/>
    <w:rPr>
      <w:i/>
      <w:iCs/>
    </w:rPr>
  </w:style>
  <w:style w:type="character" w:customStyle="1" w:styleId="dyjrff">
    <w:name w:val="dyjrff"/>
    <w:basedOn w:val="DefaultParagraphFont"/>
    <w:rsid w:val="007A12DB"/>
  </w:style>
  <w:style w:type="numbering" w:customStyle="1" w:styleId="NoList2">
    <w:name w:val="No List2"/>
    <w:next w:val="NoList"/>
    <w:uiPriority w:val="99"/>
    <w:semiHidden/>
    <w:unhideWhenUsed/>
    <w:rsid w:val="009D422A"/>
  </w:style>
  <w:style w:type="numbering" w:customStyle="1" w:styleId="NoList3">
    <w:name w:val="No List3"/>
    <w:next w:val="NoList"/>
    <w:uiPriority w:val="99"/>
    <w:semiHidden/>
    <w:unhideWhenUsed/>
    <w:rsid w:val="00E03A84"/>
  </w:style>
  <w:style w:type="numbering" w:customStyle="1" w:styleId="NoList4">
    <w:name w:val="No List4"/>
    <w:next w:val="NoList"/>
    <w:uiPriority w:val="99"/>
    <w:semiHidden/>
    <w:unhideWhenUsed/>
    <w:rsid w:val="004A0C9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56000915">
      <w:bodyDiv w:val="1"/>
      <w:marLeft w:val="0"/>
      <w:marRight w:val="0"/>
      <w:marTop w:val="0"/>
      <w:marBottom w:val="0"/>
      <w:divBdr>
        <w:top w:val="none" w:sz="0" w:space="0" w:color="auto"/>
        <w:left w:val="none" w:sz="0" w:space="0" w:color="auto"/>
        <w:bottom w:val="none" w:sz="0" w:space="0" w:color="auto"/>
        <w:right w:val="none" w:sz="0" w:space="0" w:color="auto"/>
      </w:divBdr>
    </w:div>
    <w:div w:id="184365866">
      <w:bodyDiv w:val="1"/>
      <w:marLeft w:val="0"/>
      <w:marRight w:val="0"/>
      <w:marTop w:val="0"/>
      <w:marBottom w:val="0"/>
      <w:divBdr>
        <w:top w:val="none" w:sz="0" w:space="0" w:color="auto"/>
        <w:left w:val="none" w:sz="0" w:space="0" w:color="auto"/>
        <w:bottom w:val="none" w:sz="0" w:space="0" w:color="auto"/>
        <w:right w:val="none" w:sz="0" w:space="0" w:color="auto"/>
      </w:divBdr>
    </w:div>
    <w:div w:id="438598301">
      <w:bodyDiv w:val="1"/>
      <w:marLeft w:val="0"/>
      <w:marRight w:val="0"/>
      <w:marTop w:val="0"/>
      <w:marBottom w:val="0"/>
      <w:divBdr>
        <w:top w:val="none" w:sz="0" w:space="0" w:color="auto"/>
        <w:left w:val="none" w:sz="0" w:space="0" w:color="auto"/>
        <w:bottom w:val="none" w:sz="0" w:space="0" w:color="auto"/>
        <w:right w:val="none" w:sz="0" w:space="0" w:color="auto"/>
      </w:divBdr>
    </w:div>
    <w:div w:id="495338057">
      <w:bodyDiv w:val="1"/>
      <w:marLeft w:val="0"/>
      <w:marRight w:val="0"/>
      <w:marTop w:val="0"/>
      <w:marBottom w:val="0"/>
      <w:divBdr>
        <w:top w:val="none" w:sz="0" w:space="0" w:color="auto"/>
        <w:left w:val="none" w:sz="0" w:space="0" w:color="auto"/>
        <w:bottom w:val="none" w:sz="0" w:space="0" w:color="auto"/>
        <w:right w:val="none" w:sz="0" w:space="0" w:color="auto"/>
      </w:divBdr>
    </w:div>
    <w:div w:id="669329428">
      <w:bodyDiv w:val="1"/>
      <w:marLeft w:val="0"/>
      <w:marRight w:val="0"/>
      <w:marTop w:val="0"/>
      <w:marBottom w:val="0"/>
      <w:divBdr>
        <w:top w:val="none" w:sz="0" w:space="0" w:color="auto"/>
        <w:left w:val="none" w:sz="0" w:space="0" w:color="auto"/>
        <w:bottom w:val="none" w:sz="0" w:space="0" w:color="auto"/>
        <w:right w:val="none" w:sz="0" w:space="0" w:color="auto"/>
      </w:divBdr>
    </w:div>
    <w:div w:id="827483843">
      <w:marLeft w:val="0"/>
      <w:marRight w:val="0"/>
      <w:marTop w:val="0"/>
      <w:marBottom w:val="0"/>
      <w:divBdr>
        <w:top w:val="none" w:sz="0" w:space="0" w:color="auto"/>
        <w:left w:val="none" w:sz="0" w:space="0" w:color="auto"/>
        <w:bottom w:val="none" w:sz="0" w:space="0" w:color="auto"/>
        <w:right w:val="none" w:sz="0" w:space="0" w:color="auto"/>
      </w:divBdr>
    </w:div>
    <w:div w:id="864364837">
      <w:bodyDiv w:val="1"/>
      <w:marLeft w:val="0"/>
      <w:marRight w:val="0"/>
      <w:marTop w:val="0"/>
      <w:marBottom w:val="0"/>
      <w:divBdr>
        <w:top w:val="none" w:sz="0" w:space="0" w:color="auto"/>
        <w:left w:val="none" w:sz="0" w:space="0" w:color="auto"/>
        <w:bottom w:val="none" w:sz="0" w:space="0" w:color="auto"/>
        <w:right w:val="none" w:sz="0" w:space="0" w:color="auto"/>
      </w:divBdr>
    </w:div>
    <w:div w:id="865488127">
      <w:bodyDiv w:val="1"/>
      <w:marLeft w:val="0"/>
      <w:marRight w:val="0"/>
      <w:marTop w:val="0"/>
      <w:marBottom w:val="0"/>
      <w:divBdr>
        <w:top w:val="none" w:sz="0" w:space="0" w:color="auto"/>
        <w:left w:val="none" w:sz="0" w:space="0" w:color="auto"/>
        <w:bottom w:val="none" w:sz="0" w:space="0" w:color="auto"/>
        <w:right w:val="none" w:sz="0" w:space="0" w:color="auto"/>
      </w:divBdr>
    </w:div>
    <w:div w:id="982778790">
      <w:bodyDiv w:val="1"/>
      <w:marLeft w:val="0"/>
      <w:marRight w:val="0"/>
      <w:marTop w:val="0"/>
      <w:marBottom w:val="0"/>
      <w:divBdr>
        <w:top w:val="none" w:sz="0" w:space="0" w:color="auto"/>
        <w:left w:val="none" w:sz="0" w:space="0" w:color="auto"/>
        <w:bottom w:val="none" w:sz="0" w:space="0" w:color="auto"/>
        <w:right w:val="none" w:sz="0" w:space="0" w:color="auto"/>
      </w:divBdr>
    </w:div>
    <w:div w:id="1132094197">
      <w:bodyDiv w:val="1"/>
      <w:marLeft w:val="0"/>
      <w:marRight w:val="0"/>
      <w:marTop w:val="0"/>
      <w:marBottom w:val="0"/>
      <w:divBdr>
        <w:top w:val="none" w:sz="0" w:space="0" w:color="auto"/>
        <w:left w:val="none" w:sz="0" w:space="0" w:color="auto"/>
        <w:bottom w:val="none" w:sz="0" w:space="0" w:color="auto"/>
        <w:right w:val="none" w:sz="0" w:space="0" w:color="auto"/>
      </w:divBdr>
    </w:div>
    <w:div w:id="1162966094">
      <w:bodyDiv w:val="1"/>
      <w:marLeft w:val="0"/>
      <w:marRight w:val="0"/>
      <w:marTop w:val="0"/>
      <w:marBottom w:val="0"/>
      <w:divBdr>
        <w:top w:val="none" w:sz="0" w:space="0" w:color="auto"/>
        <w:left w:val="none" w:sz="0" w:space="0" w:color="auto"/>
        <w:bottom w:val="none" w:sz="0" w:space="0" w:color="auto"/>
        <w:right w:val="none" w:sz="0" w:space="0" w:color="auto"/>
      </w:divBdr>
    </w:div>
    <w:div w:id="1540312865">
      <w:bodyDiv w:val="1"/>
      <w:marLeft w:val="0"/>
      <w:marRight w:val="0"/>
      <w:marTop w:val="0"/>
      <w:marBottom w:val="0"/>
      <w:divBdr>
        <w:top w:val="none" w:sz="0" w:space="0" w:color="auto"/>
        <w:left w:val="none" w:sz="0" w:space="0" w:color="auto"/>
        <w:bottom w:val="none" w:sz="0" w:space="0" w:color="auto"/>
        <w:right w:val="none" w:sz="0" w:space="0" w:color="auto"/>
      </w:divBdr>
    </w:div>
    <w:div w:id="175928075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media.thuze.com/MediaService/MediaService.svc/constellation/book/AUPSY330.12.2/%7Bpdfs%7Dch_1_transmission_of_aggression_bandura.pdf" TargetMode="External"/><Relationship Id="rId299" Type="http://schemas.openxmlformats.org/officeDocument/2006/relationships/hyperlink" Target="https://www.researchgate.net/figure/12-item-PAD-questionnaire-for-expression-annotation-and-evaluation_tbl3_221622046" TargetMode="External"/><Relationship Id="rId21" Type="http://schemas.openxmlformats.org/officeDocument/2006/relationships/header" Target="header5.xml"/><Relationship Id="rId63" Type="http://schemas.openxmlformats.org/officeDocument/2006/relationships/hyperlink" Target="http://www.youtube.com/watch?v=nWu44AqF0iI" TargetMode="External"/><Relationship Id="rId159" Type="http://schemas.openxmlformats.org/officeDocument/2006/relationships/hyperlink" Target="https://drive.google.com/file/d/1iJosB_VFt6EpHoeSP6W-WIwaHmGlRtiH/view" TargetMode="External"/><Relationship Id="rId324" Type="http://schemas.openxmlformats.org/officeDocument/2006/relationships/hyperlink" Target="https://drive.google.com/file/d/11zefr6_AcTAOFhAwvkfXFOqraWwpsIwf/view" TargetMode="External"/><Relationship Id="rId366" Type="http://schemas.openxmlformats.org/officeDocument/2006/relationships/hyperlink" Target="https://oroinc.com/orocrm/blog/6-strategies-to-improve-your-customer-focused-approach/" TargetMode="External"/><Relationship Id="rId531" Type="http://schemas.openxmlformats.org/officeDocument/2006/relationships/hyperlink" Target="https://sciences.ucf.edu/psychology/perl/wp-content/uploads/sites/29/2019/08/Claypoole-Szalma-2019-Electronic-performance-monitoring-sustained-attn_Social-facilitation-for-modern-applications.pdf" TargetMode="External"/><Relationship Id="rId573" Type="http://schemas.openxmlformats.org/officeDocument/2006/relationships/hyperlink" Target="http://cinik.free.fr/chlo/doc%20dans%20biblio,%20non%20imprim%C3%A9s/maintien%20dans%20l'emploi/Conceptualizing%20Job%20involvement%20and%20org%20commitment_AMR1987.pdf" TargetMode="External"/><Relationship Id="rId170" Type="http://schemas.openxmlformats.org/officeDocument/2006/relationships/hyperlink" Target="http://psychlotron.org.uk/resources/abnormal/AS_AQA_abnormality_definitionscases.pdf" TargetMode="External"/><Relationship Id="rId226" Type="http://schemas.openxmlformats.org/officeDocument/2006/relationships/hyperlink" Target="https://pubmed.ncbi.nlm.nih.gov/16910369/" TargetMode="External"/><Relationship Id="rId433" Type="http://schemas.openxmlformats.org/officeDocument/2006/relationships/hyperlink" Target="https://worksheets.theteacherscorner.net/make-your-own/crossword/" TargetMode="External"/><Relationship Id="rId268" Type="http://schemas.openxmlformats.org/officeDocument/2006/relationships/hyperlink" Target="https://www.tutor2u.net/psychology/reference/ocd-explained" TargetMode="External"/><Relationship Id="rId475" Type="http://schemas.openxmlformats.org/officeDocument/2006/relationships/hyperlink" Target="https://drive.google.com/file/d/11GhMGf6Do2nr3V8oTNhsn2_oE-tinaiJ/view?usp=sharing" TargetMode="External"/><Relationship Id="rId32" Type="http://schemas.openxmlformats.org/officeDocument/2006/relationships/hyperlink" Target="https://www.youtube.com/watch?v=7onVHIkS1YY" TargetMode="External"/><Relationship Id="rId74" Type="http://schemas.openxmlformats.org/officeDocument/2006/relationships/hyperlink" Target="https://www.youtube.com/watch?v=m8rRzTtP7Tc&amp;t=503s" TargetMode="External"/><Relationship Id="rId128" Type="http://schemas.openxmlformats.org/officeDocument/2006/relationships/hyperlink" Target="https://drive.google.com/file/d/1_R2NpK-SSpwAoKhMatjDwovBf1vKKwr0/view" TargetMode="External"/><Relationship Id="rId335" Type="http://schemas.openxmlformats.org/officeDocument/2006/relationships/hyperlink" Target="http://www.researchgate.net/publication/263157379_Consumer_Decision_Making_on_the_Web_A_Theoretical_Analysis_and_Research_Guidelines" TargetMode="External"/><Relationship Id="rId377" Type="http://schemas.openxmlformats.org/officeDocument/2006/relationships/hyperlink" Target="http://article.sapub.org/10.5923.j.ijpbs.20140404.03.html" TargetMode="External"/><Relationship Id="rId500" Type="http://schemas.openxmlformats.org/officeDocument/2006/relationships/hyperlink" Target="http://www.villanovau.com/resources/leadership/great-man-theory/" TargetMode="External"/><Relationship Id="rId542" Type="http://schemas.openxmlformats.org/officeDocument/2006/relationships/hyperlink" Target="https://pubmed.ncbi.nlm.nih.gov/17091208/" TargetMode="External"/><Relationship Id="rId584" Type="http://schemas.openxmlformats.org/officeDocument/2006/relationships/fontTable" Target="fontTable.xml"/><Relationship Id="rId5" Type="http://schemas.openxmlformats.org/officeDocument/2006/relationships/customXml" Target="../customXml/item5.xml"/><Relationship Id="rId181" Type="http://schemas.openxmlformats.org/officeDocument/2006/relationships/hyperlink" Target="https://docs.google.com/presentation/d/1ZX2I3DTaFH0r7c_wvkJOXjYCFsTntUZq/edit" TargetMode="External"/><Relationship Id="rId237" Type="http://schemas.openxmlformats.org/officeDocument/2006/relationships/hyperlink" Target="https://adaa.org/sites/default/files/GAD-7_Anxiety-updated_0.pdf" TargetMode="External"/><Relationship Id="rId402" Type="http://schemas.openxmlformats.org/officeDocument/2006/relationships/hyperlink" Target="https://consultqd.clevelandclinic.org/how-to-deliver-a-difficult-medical-diagnosis/" TargetMode="External"/><Relationship Id="rId279" Type="http://schemas.openxmlformats.org/officeDocument/2006/relationships/hyperlink" Target="https://quizlet.com/416883087/psychological-therapies-for-ocd-flash-cards/" TargetMode="External"/><Relationship Id="rId444" Type="http://schemas.openxmlformats.org/officeDocument/2006/relationships/hyperlink" Target="https://pubmed.ncbi.nlm.nih.gov/21621130/" TargetMode="External"/><Relationship Id="rId486" Type="http://schemas.openxmlformats.org/officeDocument/2006/relationships/hyperlink" Target="https://www.researchgate.net/publication/251713933_Generating_a_scale_measuring_hierarchy_of_basic_needs" TargetMode="External"/><Relationship Id="rId43" Type="http://schemas.openxmlformats.org/officeDocument/2006/relationships/hyperlink" Target="https://www.tutor2u.net/psychology/reference/types-of-data-revision-quiz" TargetMode="External"/><Relationship Id="rId139" Type="http://schemas.openxmlformats.org/officeDocument/2006/relationships/hyperlink" Target="https://www.baymeadowscharter.org/ourpages/auto/2018/8/9/56608223/Milgram.pdf" TargetMode="External"/><Relationship Id="rId290" Type="http://schemas.openxmlformats.org/officeDocument/2006/relationships/hyperlink" Target="https://www.dailymail.co.uk/news/article-198777/Diners-spend-classical-music.html" TargetMode="External"/><Relationship Id="rId304" Type="http://schemas.openxmlformats.org/officeDocument/2006/relationships/hyperlink" Target="https://drive.google.com/file/d/1_TfEp_S0RvnHHMAqwfKOVb36LTDDVS95/view" TargetMode="External"/><Relationship Id="rId346" Type="http://schemas.openxmlformats.org/officeDocument/2006/relationships/hyperlink" Target="https://scholar.harvard.edu/sites/scholar.harvard.edu/files/shleifer/files/kahneman_review_jel_final.pdf" TargetMode="External"/><Relationship Id="rId388" Type="http://schemas.openxmlformats.org/officeDocument/2006/relationships/hyperlink" Target="https://onlinelibrary.wiley.com/doi/abs/10.1002/mar.20025" TargetMode="External"/><Relationship Id="rId511" Type="http://schemas.openxmlformats.org/officeDocument/2006/relationships/hyperlink" Target="https://www.youtube.com/watch?v=uC0NX7CxEq0" TargetMode="External"/><Relationship Id="rId553" Type="http://schemas.openxmlformats.org/officeDocument/2006/relationships/hyperlink" Target="https://ajph.aphapublications.org/doi/epdf/10.2105/AJPH.82.7.1011" TargetMode="External"/><Relationship Id="rId85" Type="http://schemas.openxmlformats.org/officeDocument/2006/relationships/hyperlink" Target="https://drive.google.com/file/d/1DsFh_qj1JyJxDiZ9ZPI6fy7UVoGglubC/view" TargetMode="External"/><Relationship Id="rId150" Type="http://schemas.openxmlformats.org/officeDocument/2006/relationships/hyperlink" Target="https://www.yourhormones.info/hormones/oxytocin/" TargetMode="External"/><Relationship Id="rId192" Type="http://schemas.openxmlformats.org/officeDocument/2006/relationships/hyperlink" Target="https://docs.google.com/presentation/d/1GzUmWnT8VeNwyIXKlxdsi6M0KkfuyAyA/edit?rtpof=true&amp;sd=true" TargetMode="External"/><Relationship Id="rId206" Type="http://schemas.openxmlformats.org/officeDocument/2006/relationships/hyperlink" Target="https://psycnet.apa.org/record/2012-28309-001" TargetMode="External"/><Relationship Id="rId413" Type="http://schemas.openxmlformats.org/officeDocument/2006/relationships/hyperlink" Target="https://www.ncbi.nlm.nih.gov/books/NBK507837/" TargetMode="External"/><Relationship Id="rId248" Type="http://schemas.openxmlformats.org/officeDocument/2006/relationships/hyperlink" Target="https://drive.google.com/file/d/1dp9XJsB9L8Q7VyCzDnevN7-99oxsjbUm/view" TargetMode="External"/><Relationship Id="rId455" Type="http://schemas.openxmlformats.org/officeDocument/2006/relationships/hyperlink" Target="https://openpsychometrics.org/tests/AB.php" TargetMode="External"/><Relationship Id="rId497" Type="http://schemas.openxmlformats.org/officeDocument/2006/relationships/hyperlink" Target="http://www.alfiekohn.org/article/best-results-forget-bonus/" TargetMode="External"/><Relationship Id="rId12" Type="http://schemas.openxmlformats.org/officeDocument/2006/relationships/image" Target="media/image1.jpg"/><Relationship Id="rId108" Type="http://schemas.openxmlformats.org/officeDocument/2006/relationships/hyperlink" Target="http://www.cambridgeinternational.org/support" TargetMode="External"/><Relationship Id="rId315" Type="http://schemas.openxmlformats.org/officeDocument/2006/relationships/hyperlink" Target="http://citeseerx.ist.psu.edu/viewdoc/download?doi=10.1.1.425.6151&amp;rep=rep1&amp;type=pdf" TargetMode="External"/><Relationship Id="rId357" Type="http://schemas.openxmlformats.org/officeDocument/2006/relationships/hyperlink" Target="https://www.academia.edu/7156477/Tough_package_strong_taste_The_influence_of_packaging_design_on_taste_impressions_and_product_evaluations" TargetMode="External"/><Relationship Id="rId522" Type="http://schemas.openxmlformats.org/officeDocument/2006/relationships/hyperlink" Target="https://www.belbin.com/about/belbin-team-roles" TargetMode="External"/><Relationship Id="rId54" Type="http://schemas.openxmlformats.org/officeDocument/2006/relationships/hyperlink" Target="https://docs.google.com/presentation/d/12MhNG17Iz4ALK_p6K2Hr3cNt7Nos7r8K/edit" TargetMode="External"/><Relationship Id="rId96" Type="http://schemas.openxmlformats.org/officeDocument/2006/relationships/hyperlink" Target="http://www.kitzkikz.com/flashcards/" TargetMode="External"/><Relationship Id="rId161" Type="http://schemas.openxmlformats.org/officeDocument/2006/relationships/hyperlink" Target="http://www.holah.karoo.net/piliavinstudy.htm" TargetMode="External"/><Relationship Id="rId217" Type="http://schemas.openxmlformats.org/officeDocument/2006/relationships/hyperlink" Target="https://link.springer.com/content/pdf/10.1007%2Fs11469-017-9845-9.pdf" TargetMode="External"/><Relationship Id="rId399" Type="http://schemas.openxmlformats.org/officeDocument/2006/relationships/hyperlink" Target="https://www.scribbr.com/statistics/type-i-and-type-ii-errors/" TargetMode="External"/><Relationship Id="rId564" Type="http://schemas.openxmlformats.org/officeDocument/2006/relationships/hyperlink" Target="https://www.researchgate.net/publication/260288949_ASPECTS_OF_JOB_DESIGN" TargetMode="External"/><Relationship Id="rId259" Type="http://schemas.openxmlformats.org/officeDocument/2006/relationships/hyperlink" Target="http://www.psychlotron.org.uk/resources/abnormal/A2_AQB_abnormal_anxiety_OCDdiagnosis.pdf" TargetMode="External"/><Relationship Id="rId424" Type="http://schemas.openxmlformats.org/officeDocument/2006/relationships/hyperlink" Target="https://www.youtube.com/watch?v=OnSK4KfCdSk" TargetMode="External"/><Relationship Id="rId466" Type="http://schemas.openxmlformats.org/officeDocument/2006/relationships/hyperlink" Target="https://docs.google.com/presentation/d/1SuV3FMNW2ZJeqrGYipBp8rsH6sfgJTlW/edit?usp=sharing&amp;ouid=113405531117926988408&amp;rtpof=true&amp;sd=true" TargetMode="External"/><Relationship Id="rId23" Type="http://schemas.openxmlformats.org/officeDocument/2006/relationships/hyperlink" Target="https://sdgs.un.org/goals" TargetMode="External"/><Relationship Id="rId119" Type="http://schemas.openxmlformats.org/officeDocument/2006/relationships/hyperlink" Target="https://quizlet.com/create-set" TargetMode="External"/><Relationship Id="rId270" Type="http://schemas.openxmlformats.org/officeDocument/2006/relationships/hyperlink" Target="http://www.ocduk.org/ocd/what-causes-ocd" TargetMode="External"/><Relationship Id="rId326" Type="http://schemas.openxmlformats.org/officeDocument/2006/relationships/hyperlink" Target="https://quizlet.com/431552853/personal-space-defending-your-place-in-a-queue-flash-cards/" TargetMode="External"/><Relationship Id="rId533" Type="http://schemas.openxmlformats.org/officeDocument/2006/relationships/hyperlink" Target="https://www.mindtools.com/pages/article/newLDR_86.htm" TargetMode="External"/><Relationship Id="rId65" Type="http://schemas.openxmlformats.org/officeDocument/2006/relationships/hyperlink" Target="https://quizlet.com/gb/638542904/ethical-issues-using-animals-in-research-flash-cards/" TargetMode="External"/><Relationship Id="rId130" Type="http://schemas.openxmlformats.org/officeDocument/2006/relationships/hyperlink" Target="http://www.cambridgeinternational.org/support" TargetMode="External"/><Relationship Id="rId368" Type="http://schemas.openxmlformats.org/officeDocument/2006/relationships/hyperlink" Target="https://remoteworkmate.com/small-business/competitor-focused-strategy/" TargetMode="External"/><Relationship Id="rId575" Type="http://schemas.openxmlformats.org/officeDocument/2006/relationships/hyperlink" Target="https://www.researchgate.net/publication/247569649_Using_Job_Involvement_and_Organizational_Commitment_Interactively_to_Predict_Turnover" TargetMode="External"/><Relationship Id="rId172" Type="http://schemas.openxmlformats.org/officeDocument/2006/relationships/hyperlink" Target="http://psychlotron.org.uk/resources/abnormal/AS_AQA_abnormality_definitionscases.pdf" TargetMode="External"/><Relationship Id="rId228" Type="http://schemas.openxmlformats.org/officeDocument/2006/relationships/hyperlink" Target="https://quizlet.com/561420851/treatment-management-cognitive-behavioural-covert-sensitisation-glover-2011-flash-cards/" TargetMode="External"/><Relationship Id="rId435" Type="http://schemas.openxmlformats.org/officeDocument/2006/relationships/hyperlink" Target="https://www.theguardian.com/lifeandstyle/2011/mar/19/i-feel-other-peoples-pain" TargetMode="External"/><Relationship Id="rId477" Type="http://schemas.openxmlformats.org/officeDocument/2006/relationships/hyperlink" Target="https://drive.google.com/file/d/1Kw_UqNK4Tb3bKOsaEqOWIlS21eBKYeuw/view?usp=sharing" TargetMode="External"/><Relationship Id="rId281" Type="http://schemas.openxmlformats.org/officeDocument/2006/relationships/hyperlink" Target="https://drive.google.com/file/d/1pkrk3rDhzLQ3VQCM6DBRdTXpN6ttmhef/view" TargetMode="External"/><Relationship Id="rId337" Type="http://schemas.openxmlformats.org/officeDocument/2006/relationships/hyperlink" Target="https://www.researchgate.net/publication/3419464_How_Web_site_decision_technology_affects_consumers" TargetMode="External"/><Relationship Id="rId502" Type="http://schemas.openxmlformats.org/officeDocument/2006/relationships/hyperlink" Target="http://www.langston.edu/sites/default/files/basic-content-files/TransformationalLeadership.pdf" TargetMode="External"/><Relationship Id="rId34" Type="http://schemas.openxmlformats.org/officeDocument/2006/relationships/header" Target="header6.xml"/><Relationship Id="rId76" Type="http://schemas.openxmlformats.org/officeDocument/2006/relationships/hyperlink" Target="https://drive.google.com/file/d/1Lew1EZgbR3vlSUDCpobpQK1WAnU5_THg/view" TargetMode="External"/><Relationship Id="rId141" Type="http://schemas.openxmlformats.org/officeDocument/2006/relationships/hyperlink" Target="http://www.holah.karoo.net/milgramstudy.htm" TargetMode="External"/><Relationship Id="rId379" Type="http://schemas.openxmlformats.org/officeDocument/2006/relationships/hyperlink" Target="https://www.knowthis.com/advertising/advertising-intro/" TargetMode="External"/><Relationship Id="rId544" Type="http://schemas.openxmlformats.org/officeDocument/2006/relationships/hyperlink" Target="https://drive.google.com/file/d/1jPhD-V8egmCeHtG89SwPVJK6bofyxI2y/view?usp=sharing" TargetMode="External"/><Relationship Id="rId7" Type="http://schemas.openxmlformats.org/officeDocument/2006/relationships/styles" Target="styles.xml"/><Relationship Id="rId183" Type="http://schemas.openxmlformats.org/officeDocument/2006/relationships/hyperlink" Target="https://www.youtube.com/watch?v=74vTftboC_A" TargetMode="External"/><Relationship Id="rId239" Type="http://schemas.openxmlformats.org/officeDocument/2006/relationships/hyperlink" Target="http://www.psychlotron.org.uk/resources/abnormal/A2_AQA_abnormal_phobiasgenetic.ppt" TargetMode="External"/><Relationship Id="rId390" Type="http://schemas.openxmlformats.org/officeDocument/2006/relationships/hyperlink" Target="https://www.researchgate.net/publication/4885479_Got_slogan_Guidelines_for_creating_effective_slogans" TargetMode="External"/><Relationship Id="rId404" Type="http://schemas.openxmlformats.org/officeDocument/2006/relationships/hyperlink" Target="https://drive.google.com/file/d/1th4jpnv83FNexz4YRx5vvgxv21KdCxZc/view?usp=sharing" TargetMode="External"/><Relationship Id="rId446" Type="http://schemas.openxmlformats.org/officeDocument/2006/relationships/hyperlink" Target="http://www.garysturt.free-online.co.uk/health/pain2.htm" TargetMode="External"/><Relationship Id="rId250" Type="http://schemas.openxmlformats.org/officeDocument/2006/relationships/hyperlink" Target="https://www.youtube.com/watch?v=lMZ5o2uruXY" TargetMode="External"/><Relationship Id="rId292" Type="http://schemas.openxmlformats.org/officeDocument/2006/relationships/hyperlink" Target="https://journals.sagepub.com/doi/abs/10.1177/0013916503254749" TargetMode="External"/><Relationship Id="rId306" Type="http://schemas.openxmlformats.org/officeDocument/2006/relationships/hyperlink" Target="https://docs.google.com/document/d/0B9OC6UVTttDjaGxnUTJhcVBCX28/edit?resourcekey=0-P5G5GOrztJkm-9IlT5bv4Q" TargetMode="External"/><Relationship Id="rId488" Type="http://schemas.openxmlformats.org/officeDocument/2006/relationships/hyperlink" Target="https://www.businessballs.com/improving-workplace-performance/david-mcclelland-achievement-motivation/" TargetMode="External"/><Relationship Id="rId45" Type="http://schemas.openxmlformats.org/officeDocument/2006/relationships/hyperlink" Target="https://www.simplypsychology.org/sampling.html" TargetMode="External"/><Relationship Id="rId87" Type="http://schemas.openxmlformats.org/officeDocument/2006/relationships/hyperlink" Target="http://www.neurodiversityweek.com/powerpoint-presentations" TargetMode="External"/><Relationship Id="rId110" Type="http://schemas.openxmlformats.org/officeDocument/2006/relationships/hyperlink" Target="https://www.verywellmind.com/major-branches-of-psychology-4139786" TargetMode="External"/><Relationship Id="rId348" Type="http://schemas.openxmlformats.org/officeDocument/2006/relationships/hyperlink" Target="https://www.researchgate.net/publication/45269903_Magic_at_the_marketplace_Choice_blindness_for_the_taste_of_jam_and_the_smell_of_tea" TargetMode="External"/><Relationship Id="rId513" Type="http://schemas.openxmlformats.org/officeDocument/2006/relationships/hyperlink" Target="https://www.researchgate.net/profile/Isabel-Cuadrado-Guirado/publication/51405388_Women%27s_Access_to_Managerial_Positions_An_Experimental_Study_of_Leadership_Styles_and_Gender/links/0c960527a5b4b5498d000000/Womens-Access-to-Managerial-Positions-An-Experimental-Study-of-Leadership-Styles-and-Gender.pdf" TargetMode="External"/><Relationship Id="rId555" Type="http://schemas.openxmlformats.org/officeDocument/2006/relationships/hyperlink" Target="http://www.yorku.ca/mack/cogain-f1.jpg" TargetMode="External"/><Relationship Id="rId152" Type="http://schemas.openxmlformats.org/officeDocument/2006/relationships/hyperlink" Target="http://www.psychlotron.org.uk/resources/social/AQA_A2_altruism_discussionstim.pdf" TargetMode="External"/><Relationship Id="rId194" Type="http://schemas.openxmlformats.org/officeDocument/2006/relationships/hyperlink" Target="https://drive.google.com/file/d/14CSspVOKdKeZCFEzCwxJw3-TMEZH-55D/view?usp=sharing" TargetMode="External"/><Relationship Id="rId208" Type="http://schemas.openxmlformats.org/officeDocument/2006/relationships/hyperlink" Target="https://www.researchgate.net/profile/Christine-Van-Broeckhoven/publication/13886590_Association_analysis_of_the_5-HT2C_receptor_and_5-HT_transporter_genes_in_bipolar_disorder/links/5ab0d2d6a6fdcc1bc0be73fd/Association-analysis-of-the-5-HT2C-receptor-and-5-HT-transporter-genes-in-bipolar-disorder.pdf" TargetMode="External"/><Relationship Id="rId415" Type="http://schemas.openxmlformats.org/officeDocument/2006/relationships/hyperlink" Target="http://www.researchgate.net/publication/6246086_Munchausen_syndrome_-_presenting_as_immunodeficiency_A_case_report_and_review_of_the_literature/link/0fcfd50c18d5986ff2000000/download" TargetMode="External"/><Relationship Id="rId457" Type="http://schemas.openxmlformats.org/officeDocument/2006/relationships/hyperlink" Target="http://www.pnas.org/doi/10.1073/pnas.0503082102" TargetMode="External"/><Relationship Id="rId261" Type="http://schemas.openxmlformats.org/officeDocument/2006/relationships/hyperlink" Target="http://psychtutor.weebly.com/anxiety-disorders-ocd.html" TargetMode="External"/><Relationship Id="rId499" Type="http://schemas.openxmlformats.org/officeDocument/2006/relationships/hyperlink" Target="https://selfdeterminationtheory.org/wp-content/uploads/2021/02/2020_LandryZhangEtAl_ApplyingSDT.pdf" TargetMode="External"/><Relationship Id="rId14" Type="http://schemas.openxmlformats.org/officeDocument/2006/relationships/header" Target="header1.xml"/><Relationship Id="rId56" Type="http://schemas.openxmlformats.org/officeDocument/2006/relationships/hyperlink" Target="https://www.youtube.com/watch?v=Y-8b99rGpkM" TargetMode="External"/><Relationship Id="rId317" Type="http://schemas.openxmlformats.org/officeDocument/2006/relationships/hyperlink" Target="https://drive.google.com/file/d/1BTcaQjZO7ETUQe91mNcUTw1XipNgeFZ9/view" TargetMode="External"/><Relationship Id="rId359" Type="http://schemas.openxmlformats.org/officeDocument/2006/relationships/hyperlink" Target="http://www.researchgate.net/publication/256061265_Shining_in_the_Center_Central_Gaze_Cascade_Effect_on_Product_Choice" TargetMode="External"/><Relationship Id="rId524" Type="http://schemas.openxmlformats.org/officeDocument/2006/relationships/hyperlink" Target="https://www.mindtools.com/pages/article/newLDR_82.htm" TargetMode="External"/><Relationship Id="rId566" Type="http://schemas.openxmlformats.org/officeDocument/2006/relationships/hyperlink" Target="http://homepages.se.edu/cvonbergen/files/2012/12/A-Measure-of-Job-Satisfaction1.pdf" TargetMode="External"/><Relationship Id="rId98" Type="http://schemas.openxmlformats.org/officeDocument/2006/relationships/hyperlink" Target="https://docs.google.com/presentation/d/1x6o1-TNsJVNrFNidYYKaCEDQUqxpcjn_/edit" TargetMode="External"/><Relationship Id="rId121" Type="http://schemas.openxmlformats.org/officeDocument/2006/relationships/hyperlink" Target="https://docs.google.com/document/d/1qlxt7bgKOoTll7BCcsqiB9M5CNEhu0DA/edit?rtpof=true&amp;sd=true" TargetMode="External"/><Relationship Id="rId163" Type="http://schemas.openxmlformats.org/officeDocument/2006/relationships/hyperlink" Target="http://www.cambridgeinternational.org/support" TargetMode="External"/><Relationship Id="rId219" Type="http://schemas.openxmlformats.org/officeDocument/2006/relationships/hyperlink" Target="https://drive.google.com/file/u/2/d/1TgrJP50TdZlGH2cAbTjUvXFda3znQVF7/view?usp=sharing" TargetMode="External"/><Relationship Id="rId370" Type="http://schemas.openxmlformats.org/officeDocument/2006/relationships/hyperlink" Target="http://www.communicationcache.com/uploads/1/0/8/8/10887248/the_role_of_the_need_for_cognitive_closure_in_the_effectiveness_of_the_disr.....pdf" TargetMode="External"/><Relationship Id="rId426" Type="http://schemas.openxmlformats.org/officeDocument/2006/relationships/hyperlink" Target="https://pubmed.ncbi.nlm.nih.gov/10379140/" TargetMode="External"/><Relationship Id="rId230" Type="http://schemas.openxmlformats.org/officeDocument/2006/relationships/hyperlink" Target="https://quizlet.com/561421328/treatment-management-cognitive-behavioural-imaginal-desensitation-blaszcynski-nower-2003-flash-cards/" TargetMode="External"/><Relationship Id="rId468" Type="http://schemas.openxmlformats.org/officeDocument/2006/relationships/hyperlink" Target="https://docs.google.com/presentation/d/1svo5xljm9Zr31jabKw2qcptPfQcSFPJ1/edit" TargetMode="External"/><Relationship Id="rId25" Type="http://schemas.openxmlformats.org/officeDocument/2006/relationships/hyperlink" Target="https://learning.cambridgeinternational.org/classroom/course/view.php?name=teachingtools" TargetMode="External"/><Relationship Id="rId67" Type="http://schemas.openxmlformats.org/officeDocument/2006/relationships/hyperlink" Target="https://www.youtube.com/watch?v=ikBi6qc6C90" TargetMode="External"/><Relationship Id="rId272" Type="http://schemas.openxmlformats.org/officeDocument/2006/relationships/hyperlink" Target="https://www.webmd.com/mental-health/understanding-obsessive-compulsive-disorder-treatment" TargetMode="External"/><Relationship Id="rId328" Type="http://schemas.openxmlformats.org/officeDocument/2006/relationships/hyperlink" Target="http://www.decisionanalyst.com/whitepapers/decisionmaking/" TargetMode="External"/><Relationship Id="rId535" Type="http://schemas.openxmlformats.org/officeDocument/2006/relationships/hyperlink" Target="https://advising.ecu.edu/wp-content/pv-uploads/sites/315/2020/07/M8L4-Conflict-Management-Questionnaire.pdf" TargetMode="External"/><Relationship Id="rId577" Type="http://schemas.openxmlformats.org/officeDocument/2006/relationships/hyperlink" Target="http://www.cambridgeinternational.org/support" TargetMode="External"/><Relationship Id="rId132" Type="http://schemas.openxmlformats.org/officeDocument/2006/relationships/hyperlink" Target="https://docs.google.com/presentation/d/1xgxka3PejIyOW5jcrRX4PnFyn5aUufDu/edit" TargetMode="External"/><Relationship Id="rId174" Type="http://schemas.openxmlformats.org/officeDocument/2006/relationships/hyperlink" Target="http://www.psychlotron.org.uk/resources/abnormal/AS_AQA_abnormality_definitioncounterexamples.pdf" TargetMode="External"/><Relationship Id="rId381" Type="http://schemas.openxmlformats.org/officeDocument/2006/relationships/hyperlink" Target="https://www.bizmove.com/marketing/m2j4.htm" TargetMode="External"/><Relationship Id="rId241" Type="http://schemas.openxmlformats.org/officeDocument/2006/relationships/hyperlink" Target="https://pubmed.ncbi.nlm.nih.gov/1537975/" TargetMode="External"/><Relationship Id="rId437" Type="http://schemas.openxmlformats.org/officeDocument/2006/relationships/hyperlink" Target="http://www.mirrorboxtherapy.com/10.maclachlan.pdf" TargetMode="External"/><Relationship Id="rId479" Type="http://schemas.openxmlformats.org/officeDocument/2006/relationships/hyperlink" Target="https://intranet.newriver.edu/images/stories/library/Stennett_Psychology_Articles/Can_Happiness_Be_Taught.pdf" TargetMode="External"/><Relationship Id="rId36" Type="http://schemas.openxmlformats.org/officeDocument/2006/relationships/hyperlink" Target="https://www.learning-styles-online.com/inventory/" TargetMode="External"/><Relationship Id="rId283" Type="http://schemas.openxmlformats.org/officeDocument/2006/relationships/hyperlink" Target="https://www.researchgate.net/figure/Store-layouts-in-conventional-and-virtual-retailing-14_fig1_267928207" TargetMode="External"/><Relationship Id="rId339" Type="http://schemas.openxmlformats.org/officeDocument/2006/relationships/hyperlink" Target="https://papers.ssrn.com/sol3/papers.cfm?abstract_id=2474803" TargetMode="External"/><Relationship Id="rId490" Type="http://schemas.openxmlformats.org/officeDocument/2006/relationships/hyperlink" Target="https://www.smart-goals-guide.com/free-goal-setting-worksheets-forms-and-templates.html" TargetMode="External"/><Relationship Id="rId504" Type="http://schemas.openxmlformats.org/officeDocument/2006/relationships/hyperlink" Target="https://dmalloyadaptiveleadership.weebly.com/uploads/9/4/9/7/9497767/model_of_apat_lead_(p261).png" TargetMode="External"/><Relationship Id="rId546" Type="http://schemas.openxmlformats.org/officeDocument/2006/relationships/hyperlink" Target="http://www.jstor.org/stable/2392497?seq=1" TargetMode="External"/><Relationship Id="rId78" Type="http://schemas.openxmlformats.org/officeDocument/2006/relationships/header" Target="header7.xml"/><Relationship Id="rId101" Type="http://schemas.openxmlformats.org/officeDocument/2006/relationships/hyperlink" Target="https://docs.google.com/presentation/d/1IFUgxhy9zzvmAHue93Mjz2TeB5tcgS8E/edit" TargetMode="External"/><Relationship Id="rId143" Type="http://schemas.openxmlformats.org/officeDocument/2006/relationships/hyperlink" Target="https://www.simplypsychology.org/milgram.html" TargetMode="External"/><Relationship Id="rId185" Type="http://schemas.openxmlformats.org/officeDocument/2006/relationships/hyperlink" Target="https://www.youtube.com/watch?v=ESNpR8jgRSU" TargetMode="External"/><Relationship Id="rId350" Type="http://schemas.openxmlformats.org/officeDocument/2006/relationships/hyperlink" Target="https://drive.google.com/file/d/1SDA9ljH-ETKFc-kuZr8n4HuNIU8c_Vgz/view" TargetMode="External"/><Relationship Id="rId406" Type="http://schemas.openxmlformats.org/officeDocument/2006/relationships/hyperlink" Target="https://docs.google.com/viewer?a=v&amp;pid=sites&amp;srcid=YnJvbXNncm92ZS5pbi50aHxwc3ljaG9sb2d5fGd4OjYwYThlOGZjNmUxNDRmZmY" TargetMode="External"/><Relationship Id="rId9" Type="http://schemas.openxmlformats.org/officeDocument/2006/relationships/webSettings" Target="webSettings.xml"/><Relationship Id="rId210" Type="http://schemas.openxmlformats.org/officeDocument/2006/relationships/hyperlink" Target="https://www.slideshare.net/Jjanpsychology/cognitive-approach-to-abnormality-as" TargetMode="External"/><Relationship Id="rId392" Type="http://schemas.openxmlformats.org/officeDocument/2006/relationships/hyperlink" Target="https://www.who.int/about/governance/constitution" TargetMode="External"/><Relationship Id="rId448" Type="http://schemas.openxmlformats.org/officeDocument/2006/relationships/hyperlink" Target="https://nvdiaries.weebly.com/uploads/7/9/6/5/79657776/pain.pdf" TargetMode="External"/><Relationship Id="rId252" Type="http://schemas.openxmlformats.org/officeDocument/2006/relationships/hyperlink" Target="https://www.simplypsychology.org/Systematic-Desensitisation.html" TargetMode="External"/><Relationship Id="rId294" Type="http://schemas.openxmlformats.org/officeDocument/2006/relationships/hyperlink" Target="http://www.ljudskolan.se/wp-content/uploads/2015/07/Effect-of-background-noise-on-food-perception.pdf" TargetMode="External"/><Relationship Id="rId308" Type="http://schemas.openxmlformats.org/officeDocument/2006/relationships/hyperlink" Target="https://discovery.ucl.ac.uk/id/eprint/1399218/1/036_Gil_Tobari_Maia_Rose_Penn.pdf" TargetMode="External"/><Relationship Id="rId515" Type="http://schemas.openxmlformats.org/officeDocument/2006/relationships/hyperlink" Target="https://drive.google.com/file/d/1xoMBaZ409yZdKFqmvFEtD5xiRi1LFQ8o/view" TargetMode="External"/><Relationship Id="rId47" Type="http://schemas.openxmlformats.org/officeDocument/2006/relationships/hyperlink" Target="https://www.youtube.com/watch?v=7onVHIkS1YY" TargetMode="External"/><Relationship Id="rId89" Type="http://schemas.openxmlformats.org/officeDocument/2006/relationships/hyperlink" Target="https://drive.google.com/drive/folders/1lhzC3g2t_AjHyhrfAvdiZMWMDS6_NGc8?usp=sharing" TargetMode="External"/><Relationship Id="rId112" Type="http://schemas.openxmlformats.org/officeDocument/2006/relationships/hyperlink" Target="https://www.tutor2u.net/psychology/reference/learning-approaches-the-behaviourist-approach" TargetMode="External"/><Relationship Id="rId154" Type="http://schemas.openxmlformats.org/officeDocument/2006/relationships/hyperlink" Target="https://slate.com/human-interest/2015/07/i-was-attacked-on-the-d-c-metro-no-one-helped-me.html" TargetMode="External"/><Relationship Id="rId361" Type="http://schemas.openxmlformats.org/officeDocument/2006/relationships/hyperlink" Target="http://www.marketingdonut.co.uk/sales/sales-techniques-and-negotiations" TargetMode="External"/><Relationship Id="rId557" Type="http://schemas.openxmlformats.org/officeDocument/2006/relationships/hyperlink" Target="https://www.bmj.com/content/320/7237/768" TargetMode="External"/><Relationship Id="rId196" Type="http://schemas.openxmlformats.org/officeDocument/2006/relationships/hyperlink" Target="http://psychtutor.weebly.com/schizophrenia.html" TargetMode="External"/><Relationship Id="rId200" Type="http://schemas.openxmlformats.org/officeDocument/2006/relationships/hyperlink" Target="https://www.youtube.com/watch?v=9L2-B-aluCE" TargetMode="External"/><Relationship Id="rId382" Type="http://schemas.openxmlformats.org/officeDocument/2006/relationships/hyperlink" Target="https://i0.wp.com/marketbusinessnews.com/wp-content/uploads/2018/05/Five-Ws-of-Communication.jpg?w=1013&amp;ssl=1" TargetMode="External"/><Relationship Id="rId417" Type="http://schemas.openxmlformats.org/officeDocument/2006/relationships/hyperlink" Target="https://alevelpsychologycie.wordpress.com/2018/01/04/misusing-health-services/" TargetMode="External"/><Relationship Id="rId438" Type="http://schemas.openxmlformats.org/officeDocument/2006/relationships/hyperlink" Target="https://drive.google.com/file/d/1vck-UcPqeexSX4TIBCJqjKn0IOKcp_yy/view" TargetMode="External"/><Relationship Id="rId459" Type="http://schemas.openxmlformats.org/officeDocument/2006/relationships/hyperlink" Target="https://drive.google.com/file/d/1tpDgtpWxIvEDMXp-POQR5gtBbwdGqdj7/view" TargetMode="External"/><Relationship Id="rId16" Type="http://schemas.openxmlformats.org/officeDocument/2006/relationships/footer" Target="footer1.xml"/><Relationship Id="rId221" Type="http://schemas.openxmlformats.org/officeDocument/2006/relationships/hyperlink" Target="https://journals.sagepub.com/doi/10.1177/1534765610365912" TargetMode="External"/><Relationship Id="rId242" Type="http://schemas.openxmlformats.org/officeDocument/2006/relationships/hyperlink" Target="http://www.psychlotron.org.uk/newResources/atypical/AS_AQB_anxiety_PhobiaBehaviourist_AdvanceOrganiser.pdf" TargetMode="External"/><Relationship Id="rId263" Type="http://schemas.openxmlformats.org/officeDocument/2006/relationships/hyperlink" Target="http://www.addictionsandrecovery.org/tools/obsessive-compulsive-disorder-test-yale-brown-ocd-scale-ybocs.pdf" TargetMode="External"/><Relationship Id="rId284" Type="http://schemas.openxmlformats.org/officeDocument/2006/relationships/hyperlink" Target="https://drive.google.com/file/d/1paUeHE0oSF_LxX2BA6VfaihsmP3sPJ9b/view" TargetMode="External"/><Relationship Id="rId319" Type="http://schemas.openxmlformats.org/officeDocument/2006/relationships/hyperlink" Target="http://image.slidesharecdn.com/edwardhallproxemictheoryintimatezone-1-130228171206-phpapp02/95/edward-hall-proxemic-theory-intimate-zone-1-2-638.jpg?cb=1362071562" TargetMode="External"/><Relationship Id="rId470" Type="http://schemas.openxmlformats.org/officeDocument/2006/relationships/hyperlink" Target="https://pubmed.ncbi.nlm.nih.gov/1349062/" TargetMode="External"/><Relationship Id="rId491" Type="http://schemas.openxmlformats.org/officeDocument/2006/relationships/hyperlink" Target="https://www.grin.com/document/65341" TargetMode="External"/><Relationship Id="rId505" Type="http://schemas.openxmlformats.org/officeDocument/2006/relationships/hyperlink" Target="https://www.youtube.com/watch?v=I0h31k6hSn4" TargetMode="External"/><Relationship Id="rId526" Type="http://schemas.openxmlformats.org/officeDocument/2006/relationships/hyperlink" Target="https://www.verywellmind.com/what-is-groupthink-2795213" TargetMode="External"/><Relationship Id="rId37" Type="http://schemas.openxmlformats.org/officeDocument/2006/relationships/hyperlink" Target="https://www.verywellmind.com/what-is-a-hypothesis-2795239" TargetMode="External"/><Relationship Id="rId58" Type="http://schemas.openxmlformats.org/officeDocument/2006/relationships/hyperlink" Target="https://quizizz.com/admin/quiz/619f49648cf168001df4cd0d/sleep-and-dreams" TargetMode="External"/><Relationship Id="rId79" Type="http://schemas.openxmlformats.org/officeDocument/2006/relationships/footer" Target="footer6.xml"/><Relationship Id="rId102" Type="http://schemas.openxmlformats.org/officeDocument/2006/relationships/hyperlink" Target="https://www.youtube.com/watch?v=VTF7FUAoGWw" TargetMode="External"/><Relationship Id="rId123" Type="http://schemas.openxmlformats.org/officeDocument/2006/relationships/hyperlink" Target="https://www.ncbi.nlm.nih.gov/pmc/articles/PMC4772407/" TargetMode="External"/><Relationship Id="rId144" Type="http://schemas.openxmlformats.org/officeDocument/2006/relationships/hyperlink" Target="http://www.holah.karoo.net/milgram.htm" TargetMode="External"/><Relationship Id="rId330" Type="http://schemas.openxmlformats.org/officeDocument/2006/relationships/hyperlink" Target="https://psychologyconcepts.com/prospect-theory/" TargetMode="External"/><Relationship Id="rId547" Type="http://schemas.openxmlformats.org/officeDocument/2006/relationships/hyperlink" Target="https://www.youtube.com/watch?v=OQeWkPLjOMY" TargetMode="External"/><Relationship Id="rId568" Type="http://schemas.openxmlformats.org/officeDocument/2006/relationships/hyperlink" Target="https://www.scribd.com/doc/30542683/Questionnaire-on-Quality-of-Work-Life" TargetMode="External"/><Relationship Id="rId90" Type="http://schemas.openxmlformats.org/officeDocument/2006/relationships/hyperlink" Target="https://www.youtube.com/watch?v=QjkTQtggLH4" TargetMode="External"/><Relationship Id="rId165" Type="http://schemas.openxmlformats.org/officeDocument/2006/relationships/hyperlink" Target="https://www.youtube.com/watch?v=uLWa1znMRAQ" TargetMode="External"/><Relationship Id="rId186" Type="http://schemas.openxmlformats.org/officeDocument/2006/relationships/hyperlink" Target="https://docs.google.com/document/u/2/d/1Oq82blweuVJVirwQ26InfAgatvCp_-CC/edit?usp=sharing&amp;ouid=113405531117926988408&amp;rtpof=true&amp;sd=true" TargetMode="External"/><Relationship Id="rId351" Type="http://schemas.openxmlformats.org/officeDocument/2006/relationships/hyperlink" Target="https://www.researchgate.net/publication/24098550_Competitive_Interference_and_Consumer_Memory_for_Advertising" TargetMode="External"/><Relationship Id="rId372" Type="http://schemas.openxmlformats.org/officeDocument/2006/relationships/hyperlink" Target="https://worldofwork.io/2019/07/cialdinis-6-principles-of-persuasion/" TargetMode="External"/><Relationship Id="rId393" Type="http://schemas.openxmlformats.org/officeDocument/2006/relationships/hyperlink" Target="https://prezi.com/vq1t8ih0z2fs/copy-of-health-psychology/," TargetMode="External"/><Relationship Id="rId407" Type="http://schemas.openxmlformats.org/officeDocument/2006/relationships/hyperlink" Target="https://pubmed.ncbi.nlm.nih.gov/759741/" TargetMode="External"/><Relationship Id="rId428" Type="http://schemas.openxmlformats.org/officeDocument/2006/relationships/hyperlink" Target="https://pubmed.ncbi.nlm.nih.gov/11001076/" TargetMode="External"/><Relationship Id="rId449" Type="http://schemas.openxmlformats.org/officeDocument/2006/relationships/hyperlink" Target="https://docs.google.com/presentation/d/1D3fX5isP-TgQMFbMP_dp8b_SEWAVB3lL/edit" TargetMode="External"/><Relationship Id="rId211" Type="http://schemas.openxmlformats.org/officeDocument/2006/relationships/hyperlink" Target="http://psychlotron.org.uk/resources/abnormal/A2_AQA_abnormal_moodcognitivebeck.pdf" TargetMode="External"/><Relationship Id="rId232" Type="http://schemas.openxmlformats.org/officeDocument/2006/relationships/hyperlink" Target="http://psychlotron.org.uk/newResources/atypical/AS_AQB_anxiety_PhobiaOCDDiagnosis_AdvanceOrganiser.pdf" TargetMode="External"/><Relationship Id="rId253" Type="http://schemas.openxmlformats.org/officeDocument/2006/relationships/hyperlink" Target="http://www.psychlotron.org.uk/resources/perspectives/behaviourist/ANY_behaviourism_deconditioning.pdf" TargetMode="External"/><Relationship Id="rId274" Type="http://schemas.openxmlformats.org/officeDocument/2006/relationships/hyperlink" Target="https://www.nhs.uk/mental-health/conditions/obsessive-compulsive-disorder-ocd/treatment/" TargetMode="External"/><Relationship Id="rId295" Type="http://schemas.openxmlformats.org/officeDocument/2006/relationships/hyperlink" Target="https://www.researchgate.net/publication/286172252_Noise_and_its_impact_on_the_perception_of_food_and_drink" TargetMode="External"/><Relationship Id="rId309" Type="http://schemas.openxmlformats.org/officeDocument/2006/relationships/hyperlink" Target="https://drive.google.com/file/d/1xFKr75T49SE5QuG6w84pIA-86yQS4T21/view" TargetMode="External"/><Relationship Id="rId460" Type="http://schemas.openxmlformats.org/officeDocument/2006/relationships/hyperlink" Target="http://www.stress.org/wp-content/uploads/2019/04/stress-inventory-1.pdf" TargetMode="External"/><Relationship Id="rId481" Type="http://schemas.openxmlformats.org/officeDocument/2006/relationships/hyperlink" Target="https://www.pursuit-of-happiness.org/history-of-happiness/martin-seligman-psychology/" TargetMode="External"/><Relationship Id="rId516" Type="http://schemas.openxmlformats.org/officeDocument/2006/relationships/hyperlink" Target="https://hbr.org/1988/11/in-praise-of-followers" TargetMode="External"/><Relationship Id="rId27" Type="http://schemas.openxmlformats.org/officeDocument/2006/relationships/hyperlink" Target="http://www.cambridgeinternational.org/support" TargetMode="External"/><Relationship Id="rId48" Type="http://schemas.openxmlformats.org/officeDocument/2006/relationships/hyperlink" Target="https://www.youtube.com/watch?v=7onVHIkS1YY" TargetMode="External"/><Relationship Id="rId69" Type="http://schemas.openxmlformats.org/officeDocument/2006/relationships/hyperlink" Target="https://create.kahoot.it/share/the-ethics-of-the-use-of-animals-in-research/16a18d9f-7284-4179-a0bc-a135a9926ed9" TargetMode="External"/><Relationship Id="rId113" Type="http://schemas.openxmlformats.org/officeDocument/2006/relationships/hyperlink" Target="https://www.sites.google.com/a/bromsgrove.in.th/psychology/home/the-as-level/edexcel-as-level/the-learning-approach" TargetMode="External"/><Relationship Id="rId134" Type="http://schemas.openxmlformats.org/officeDocument/2006/relationships/hyperlink" Target="https://www.simplypsychology.org/asch-conformity.html" TargetMode="External"/><Relationship Id="rId320" Type="http://schemas.openxmlformats.org/officeDocument/2006/relationships/hyperlink" Target="https://www.youtube.com/watch?v=nm-VzJZXDBc" TargetMode="External"/><Relationship Id="rId537" Type="http://schemas.openxmlformats.org/officeDocument/2006/relationships/hyperlink" Target="https://inside.6q.io/how-to-deal-with-workplace-bullying-conflict/" TargetMode="External"/><Relationship Id="rId558" Type="http://schemas.openxmlformats.org/officeDocument/2006/relationships/hyperlink" Target="https://www.ncbi.nlm.nih.gov/pmc/articles/PMC1286011//" TargetMode="External"/><Relationship Id="rId579" Type="http://schemas.openxmlformats.org/officeDocument/2006/relationships/hyperlink" Target="http://www.cambridgeinternational.org" TargetMode="External"/><Relationship Id="rId80" Type="http://schemas.openxmlformats.org/officeDocument/2006/relationships/hyperlink" Target="https://www.youtube.com/watch?v=VcaAVWtP48A" TargetMode="External"/><Relationship Id="rId155" Type="http://schemas.openxmlformats.org/officeDocument/2006/relationships/hyperlink" Target="https://drive.google.com/file/d/1jUdnVJdV81Bzn2LTfpWjx2sp0NfWRJfK/view?usp=sharing" TargetMode="External"/><Relationship Id="rId176" Type="http://schemas.openxmlformats.org/officeDocument/2006/relationships/hyperlink" Target="https://www.cram.com/flashcards/explaining-assessing-and-classifying-abnormality-3000547" TargetMode="External"/><Relationship Id="rId197" Type="http://schemas.openxmlformats.org/officeDocument/2006/relationships/hyperlink" Target="http://psychlotron.org.uk/resources/abnormal/AQA_A2_abnorm_treatmentsbionotes.pdf" TargetMode="External"/><Relationship Id="rId341" Type="http://schemas.openxmlformats.org/officeDocument/2006/relationships/hyperlink" Target="https://link.springer.com/article/10.1007/s11573-016-0811-y" TargetMode="External"/><Relationship Id="rId362" Type="http://schemas.openxmlformats.org/officeDocument/2006/relationships/hyperlink" Target="https://www.learnmarketing.net/orientations.htm" TargetMode="External"/><Relationship Id="rId383" Type="http://schemas.openxmlformats.org/officeDocument/2006/relationships/hyperlink" Target="https://www.researchgate.net/profile/Dianna-Stone/publication/222660095/figure/fig1/AS:305226818048000@1449783152128/Yale-model-of-communication-and-persuasion-based-on-Janis-Hovland-1959.png" TargetMode="External"/><Relationship Id="rId418" Type="http://schemas.openxmlformats.org/officeDocument/2006/relationships/hyperlink" Target="https://www.theguardian.com/uk/2007/dec/06/ukcrime.health" TargetMode="External"/><Relationship Id="rId439" Type="http://schemas.openxmlformats.org/officeDocument/2006/relationships/hyperlink" Target="https://docs.google.com/presentation/d/1lxhYvHHEbneBYjUC6uAXcDoZ2ewbdDVP/edit" TargetMode="External"/><Relationship Id="rId201" Type="http://schemas.openxmlformats.org/officeDocument/2006/relationships/hyperlink" Target="https://revisepsychology.wordpress.com/2011/06/06/pyschological-therapies-cognitive-behavioural-therapy/" TargetMode="External"/><Relationship Id="rId222" Type="http://schemas.openxmlformats.org/officeDocument/2006/relationships/hyperlink" Target="https://connect.springerpub.com/content/sgremdr/6/4/159" TargetMode="External"/><Relationship Id="rId243" Type="http://schemas.openxmlformats.org/officeDocument/2006/relationships/hyperlink" Target="http://www.psychlotron.org.uk/newResources/atypical/AS_AQB_anxiety_behExplanationsAnalysis.pdf" TargetMode="External"/><Relationship Id="rId264" Type="http://schemas.openxmlformats.org/officeDocument/2006/relationships/hyperlink" Target="https://www.youtube.com/watch?v=ywMsMjGF_nw" TargetMode="External"/><Relationship Id="rId285" Type="http://schemas.openxmlformats.org/officeDocument/2006/relationships/hyperlink" Target="https://www.semanticscholar.org/paper/THE-DESIGN-OF-HYBRID-VIRTUAL-STORE-LAYOUT-(HVSL)%3A-A-Mukhlish-Masudin/a32f7eeca428335a34c8edb841ba98979eea79c8" TargetMode="External"/><Relationship Id="rId450" Type="http://schemas.openxmlformats.org/officeDocument/2006/relationships/hyperlink" Target="https://www.camh.ca/en/health-info/mental-illness-and-addiction-index/stress" TargetMode="External"/><Relationship Id="rId471" Type="http://schemas.openxmlformats.org/officeDocument/2006/relationships/hyperlink" Target="http://www.fooddudes.ie/about-food-dudes/" TargetMode="External"/><Relationship Id="rId506" Type="http://schemas.openxmlformats.org/officeDocument/2006/relationships/hyperlink" Target="https://www.scribd.com/document/402968189/Practice-of-Adaptive-Leadership-Heifetz-et-al-EBS-pdf" TargetMode="External"/><Relationship Id="rId17" Type="http://schemas.openxmlformats.org/officeDocument/2006/relationships/footer" Target="footer2.xml"/><Relationship Id="rId38" Type="http://schemas.openxmlformats.org/officeDocument/2006/relationships/hyperlink" Target="https://www.tutor2u.net/psychology/reference/research-methods-key-term-glossary" TargetMode="External"/><Relationship Id="rId59" Type="http://schemas.openxmlformats.org/officeDocument/2006/relationships/hyperlink" Target="https://quizlet.com/548112936/dement-and-kleitman-flash-cards/" TargetMode="External"/><Relationship Id="rId103" Type="http://schemas.openxmlformats.org/officeDocument/2006/relationships/hyperlink" Target="https://www.youtube.com/watch?v=MpREJIrpgv8" TargetMode="External"/><Relationship Id="rId124" Type="http://schemas.openxmlformats.org/officeDocument/2006/relationships/hyperlink" Target="https://drive.google.com/file/d/1imm7oym1iqeQyWjgHnkUuJe4agOr7nGE/view" TargetMode="External"/><Relationship Id="rId310" Type="http://schemas.openxmlformats.org/officeDocument/2006/relationships/hyperlink" Target="https://docs.google.com/presentation/d/1Me0j7r3FsqWVrzHGS0S8fuVmZk_xJ2tr/edit" TargetMode="External"/><Relationship Id="rId492" Type="http://schemas.openxmlformats.org/officeDocument/2006/relationships/hyperlink" Target="https://i.ytimg.com/vi/LFt3Ag9HlRM/maxresdefault.jpg" TargetMode="External"/><Relationship Id="rId527" Type="http://schemas.openxmlformats.org/officeDocument/2006/relationships/hyperlink" Target="https://corporatefinanceinstitute.com/resources/careers/soft-skills/groupthink-decisions/" TargetMode="External"/><Relationship Id="rId548" Type="http://schemas.openxmlformats.org/officeDocument/2006/relationships/hyperlink" Target="https://academic.oup.com/occmed/article/53/2/103/1519795" TargetMode="External"/><Relationship Id="rId569" Type="http://schemas.openxmlformats.org/officeDocument/2006/relationships/hyperlink" Target="https://drive.google.com/file/d/1Wu8OXUBcTKbZtwSXBJl_Nmk160N9D5d1/view" TargetMode="External"/><Relationship Id="rId70" Type="http://schemas.openxmlformats.org/officeDocument/2006/relationships/hyperlink" Target="https://www.ncbi.nlm.nih.gov/pmc/articles/PMC2583786/" TargetMode="External"/><Relationship Id="rId91" Type="http://schemas.openxmlformats.org/officeDocument/2006/relationships/hyperlink" Target="https://docs.google.com/presentation/d/1uFlzZ-RU7FUi0Irwo27ZQk_H4lLipxmh/edit?usp=sharing&amp;ouid=113405531117926988408&amp;rtpof=true&amp;sd=true" TargetMode="External"/><Relationship Id="rId145" Type="http://schemas.openxmlformats.org/officeDocument/2006/relationships/hyperlink" Target="https://docs.google.com/document/d/17oVGnBdu8I1KYNzElM_dEnDRrcWf2pH3/edit" TargetMode="External"/><Relationship Id="rId166" Type="http://schemas.openxmlformats.org/officeDocument/2006/relationships/hyperlink" Target="https://drive.google.com/file/d/140N2WTLvzznQy9Ub85aCYqEcA5NmXCtx/view" TargetMode="External"/><Relationship Id="rId187" Type="http://schemas.openxmlformats.org/officeDocument/2006/relationships/hyperlink" Target="https://www.webmd.com/schizophrenia/guide/mental-health-psychotic-disorders" TargetMode="External"/><Relationship Id="rId331" Type="http://schemas.openxmlformats.org/officeDocument/2006/relationships/hyperlink" Target="https://www.youtube.com/watch?v=sM91d5I36Po" TargetMode="External"/><Relationship Id="rId352" Type="http://schemas.openxmlformats.org/officeDocument/2006/relationships/hyperlink" Target="https://drive.google.com/file/d/1TZ1MoNp78LOaOOY8NrObXvbIm6vaRaiP/view" TargetMode="External"/><Relationship Id="rId373" Type="http://schemas.openxmlformats.org/officeDocument/2006/relationships/hyperlink" Target="https://www.wikihow.com/Close-a-Sale" TargetMode="External"/><Relationship Id="rId394" Type="http://schemas.openxmlformats.org/officeDocument/2006/relationships/hyperlink" Target="https://www.ncbi.nlm.nih.gov/pmc/articles/PMC1371685/pdf/brjgenprac00066-0008.pdf" TargetMode="External"/><Relationship Id="rId408" Type="http://schemas.openxmlformats.org/officeDocument/2006/relationships/hyperlink" Target="https://alevelpsychologycie.wordpress.com/2018/01/04/safer-et-al-1979/" TargetMode="External"/><Relationship Id="rId429" Type="http://schemas.openxmlformats.org/officeDocument/2006/relationships/hyperlink" Target="https://citeseerx.ist.psu.edu/viewdoc/download?doi=10.1.1.554.1309&amp;rep=rep1&amp;type=pdf" TargetMode="External"/><Relationship Id="rId580" Type="http://schemas.openxmlformats.org/officeDocument/2006/relationships/header" Target="header8.xml"/><Relationship Id="rId1" Type="http://schemas.openxmlformats.org/officeDocument/2006/relationships/customXml" Target="../customXml/item1.xml"/><Relationship Id="rId212" Type="http://schemas.openxmlformats.org/officeDocument/2006/relationships/hyperlink" Target="http://www.psychlotron.org.uk/resources/abnormal/A2_AQA_abnormal_depressionlearnedhelplessness.ppt" TargetMode="External"/><Relationship Id="rId233" Type="http://schemas.openxmlformats.org/officeDocument/2006/relationships/hyperlink" Target="https://drive.google.com/file/d/1HCG9LMoXMhJl3muBVc-9PVnvINvorMVk/view" TargetMode="External"/><Relationship Id="rId254" Type="http://schemas.openxmlformats.org/officeDocument/2006/relationships/hyperlink" Target="https://www.youtube.com/watch?v=3Y8VKs3__cA" TargetMode="External"/><Relationship Id="rId440" Type="http://schemas.openxmlformats.org/officeDocument/2006/relationships/hyperlink" Target="http://www.holah.karoo.net/alevel/gatematch.htm" TargetMode="External"/><Relationship Id="rId28" Type="http://schemas.openxmlformats.org/officeDocument/2006/relationships/hyperlink" Target="http://www.openoffice.org/" TargetMode="External"/><Relationship Id="rId49" Type="http://schemas.openxmlformats.org/officeDocument/2006/relationships/hyperlink" Target="http://www.tutor2u.net/psychology/reference/observational-techniques-revision-quiz" TargetMode="External"/><Relationship Id="rId114" Type="http://schemas.openxmlformats.org/officeDocument/2006/relationships/hyperlink" Target="https://www.verywellmind.com/albert-bandura-biography-1925-2795537" TargetMode="External"/><Relationship Id="rId275" Type="http://schemas.openxmlformats.org/officeDocument/2006/relationships/hyperlink" Target="http://www.chelseacameroncounselling.com/blog/2020/10/17/ocd" TargetMode="External"/><Relationship Id="rId296" Type="http://schemas.openxmlformats.org/officeDocument/2006/relationships/hyperlink" Target="https://pt.coursera.org/lecture/arts-heritage/3-4-the-role-of-ambience-and-environment-on-consumer-behavior-DEnwb" TargetMode="External"/><Relationship Id="rId300" Type="http://schemas.openxmlformats.org/officeDocument/2006/relationships/hyperlink" Target="https://drive.google.com/file/d/1a77O-sLWx25uqrqFMx227-CuNqMZvNI7/view" TargetMode="External"/><Relationship Id="rId461" Type="http://schemas.openxmlformats.org/officeDocument/2006/relationships/hyperlink" Target="https://drive.google.com/file/d/1yA8u1mIf1BUZclDA8UyI1rASG-nejKI_/view?usp=sharing" TargetMode="External"/><Relationship Id="rId482" Type="http://schemas.openxmlformats.org/officeDocument/2006/relationships/hyperlink" Target="https://protect-eu.mimecast.com/s/8GbACVPppuKzQKZiW85j9?domain=drive.google.com" TargetMode="External"/><Relationship Id="rId517" Type="http://schemas.openxmlformats.org/officeDocument/2006/relationships/hyperlink" Target="https://www.mindtools.com/pages/article/newLDR_86.htm" TargetMode="External"/><Relationship Id="rId538" Type="http://schemas.openxmlformats.org/officeDocument/2006/relationships/hyperlink" Target="https://www.researchgate.net/publication/247932874_The_nature_and_causes_of_bullying_at_work" TargetMode="External"/><Relationship Id="rId559" Type="http://schemas.openxmlformats.org/officeDocument/2006/relationships/hyperlink" Target="https://onlinelibrary.wiley.com/doi/abs/10.1539/joh.39.100" TargetMode="External"/><Relationship Id="rId60" Type="http://schemas.openxmlformats.org/officeDocument/2006/relationships/hyperlink" Target="https://quizlet.com/548471606/dement-and-kleitman-flash-cards/" TargetMode="External"/><Relationship Id="rId81" Type="http://schemas.openxmlformats.org/officeDocument/2006/relationships/hyperlink" Target="https://www.tutor2u.net/psychology/reference/the-cognitive-approach" TargetMode="External"/><Relationship Id="rId135" Type="http://schemas.openxmlformats.org/officeDocument/2006/relationships/hyperlink" Target="https://www.simplypsychology.org/hofling-obedience.html" TargetMode="External"/><Relationship Id="rId156" Type="http://schemas.openxmlformats.org/officeDocument/2006/relationships/hyperlink" Target="https://www.youtube.com/watch?v=z4S1LLrSzVE" TargetMode="External"/><Relationship Id="rId177" Type="http://schemas.openxmlformats.org/officeDocument/2006/relationships/hyperlink" Target="http://psychlotron.org.uk/podcasts/abnormalitybiologicalmodelpsycast.zip" TargetMode="External"/><Relationship Id="rId198" Type="http://schemas.openxmlformats.org/officeDocument/2006/relationships/hyperlink" Target="http://psychtutor.weebly.com/schizophrenia.html" TargetMode="External"/><Relationship Id="rId321" Type="http://schemas.openxmlformats.org/officeDocument/2006/relationships/hyperlink" Target="https://quizlet.com/431508403/personal-space-theories-of-personal-space-overload-arousal-behavioural-constraint-flash-cards/" TargetMode="External"/><Relationship Id="rId342" Type="http://schemas.openxmlformats.org/officeDocument/2006/relationships/hyperlink" Target="https://drive.google.com/file/d/1zaR9d5xpGv0P9Yem9FLARn0Be44uivm4/view" TargetMode="External"/><Relationship Id="rId363" Type="http://schemas.openxmlformats.org/officeDocument/2006/relationships/hyperlink" Target="https://www.mindtheproduct.com/product-focused-vs-customer-focused-product-management-what%E2%80%99s-the-difference/" TargetMode="External"/><Relationship Id="rId384" Type="http://schemas.openxmlformats.org/officeDocument/2006/relationships/hyperlink" Target="https://research-api.cbs.dk/ws/portalfiles/portal/60829643/jesper_clement_et_al_a_neuroscientific_method_for_assessing_effectiveness_of_digital_vs_print_ads_acceptedversion.pdf" TargetMode="External"/><Relationship Id="rId419" Type="http://schemas.openxmlformats.org/officeDocument/2006/relationships/hyperlink" Target="http://www.theguardian.com/uk-news/2023/jun/20/lucy-letby-playing-god-when-she-attacked-killed-babies-court-hears" TargetMode="External"/><Relationship Id="rId570" Type="http://schemas.openxmlformats.org/officeDocument/2006/relationships/hyperlink" Target="https://www.hr.com/SITEFORUM?&amp;t=/Default/gateway&amp;i=1116423256281&amp;application=story&amp;active=no&amp;ParentID=1119278060437&amp;StoryID=1119646712734&amp;xref=https%3A//www.google.com/" TargetMode="External"/><Relationship Id="rId202" Type="http://schemas.openxmlformats.org/officeDocument/2006/relationships/hyperlink" Target="https://scholar.google.com/scholar_url?url=https://jamanetwork.com/journals/jamapsychiatry/articlepdf/481567/yoa9055.pdf&amp;hl=en&amp;sa=X&amp;ei=rNgeYovAFZySy9YP6Oe4uAw&amp;scisig=AAGBfm1zhxezCpUSqkHQRyQ6otue_SW6Mw&amp;oi=scholarr" TargetMode="External"/><Relationship Id="rId223" Type="http://schemas.openxmlformats.org/officeDocument/2006/relationships/hyperlink" Target="http://www.newharbinger.com/psychsolve" TargetMode="External"/><Relationship Id="rId244" Type="http://schemas.openxmlformats.org/officeDocument/2006/relationships/hyperlink" Target="https://www.youtube.com/watch?v=9hBfnXACsOI" TargetMode="External"/><Relationship Id="rId430" Type="http://schemas.openxmlformats.org/officeDocument/2006/relationships/hyperlink" Target="https://drive.google.com/file/d/1tDTRgnkLpEy7yswqOwpSxyuLNspqwANe/view" TargetMode="External"/><Relationship Id="rId18" Type="http://schemas.openxmlformats.org/officeDocument/2006/relationships/header" Target="header3.xml"/><Relationship Id="rId39" Type="http://schemas.openxmlformats.org/officeDocument/2006/relationships/hyperlink" Target="https://www.simplypsychology.org/research-methods.html" TargetMode="External"/><Relationship Id="rId265" Type="http://schemas.openxmlformats.org/officeDocument/2006/relationships/hyperlink" Target="https://www.youtube.com/watch?v=KOami82xKec" TargetMode="External"/><Relationship Id="rId286" Type="http://schemas.openxmlformats.org/officeDocument/2006/relationships/hyperlink" Target="http://j.pelet.free.fr/publications/comparaison_brick_&amp;_mortar_ecommerce/Virtual_store_layout_an_experimental_comparison_in_the_context_of_grocery_retail.pdf" TargetMode="External"/><Relationship Id="rId451" Type="http://schemas.openxmlformats.org/officeDocument/2006/relationships/hyperlink" Target="https://www.simplypsychology.org/SRRS.html" TargetMode="External"/><Relationship Id="rId472" Type="http://schemas.openxmlformats.org/officeDocument/2006/relationships/hyperlink" Target="https://www.researchgate.net/publication/282300112_The_food_dudes_to_the_rescue" TargetMode="External"/><Relationship Id="rId493" Type="http://schemas.openxmlformats.org/officeDocument/2006/relationships/hyperlink" Target="https://www.managementstudyguide.com/expectancy-theory-motivation.htm" TargetMode="External"/><Relationship Id="rId507" Type="http://schemas.openxmlformats.org/officeDocument/2006/relationships/hyperlink" Target="https://docs.google.com/presentation/d/1pOO9pXh4mwVI1JyZDG1eMq06gmXleKoZ/edit?usp=sharing&amp;ouid=113405531117926988408&amp;rtpof=true&amp;sd=true" TargetMode="External"/><Relationship Id="rId528" Type="http://schemas.openxmlformats.org/officeDocument/2006/relationships/hyperlink" Target="https://www.psychologytoday.com/intl/basics/groupthink" TargetMode="External"/><Relationship Id="rId549" Type="http://schemas.openxmlformats.org/officeDocument/2006/relationships/hyperlink" Target="https://www.researchgate.net/publication/226856417_Shiftwork_burnout_and_well-being_A_study_of_Canadian_Nurses" TargetMode="External"/><Relationship Id="rId50" Type="http://schemas.openxmlformats.org/officeDocument/2006/relationships/hyperlink" Target="https://www.simplypsychology.org/Ethics.html" TargetMode="External"/><Relationship Id="rId104" Type="http://schemas.openxmlformats.org/officeDocument/2006/relationships/hyperlink" Target="http://www.youtube.com/watch?v=N33ldfKwdLs" TargetMode="External"/><Relationship Id="rId125" Type="http://schemas.openxmlformats.org/officeDocument/2006/relationships/hyperlink" Target="http://www.theravive.com/therapedia/Specific-Phobia-DSM--5-300.29-(ICD--10--CM-Multiple-Codes)" TargetMode="External"/><Relationship Id="rId146" Type="http://schemas.openxmlformats.org/officeDocument/2006/relationships/hyperlink" Target="http://psychologyexplainstheworld.yolasite.com/virtual-reality-and-milgram.php" TargetMode="External"/><Relationship Id="rId167" Type="http://schemas.openxmlformats.org/officeDocument/2006/relationships/hyperlink" Target="https://drive.google.com/file/d/1lIiSKAel7bK8YYtzIL-qYaExDShK9LFn/view" TargetMode="External"/><Relationship Id="rId188" Type="http://schemas.openxmlformats.org/officeDocument/2006/relationships/hyperlink" Target="https://www.medicinenet.com/psychotic_disorders/article.htm" TargetMode="External"/><Relationship Id="rId311" Type="http://schemas.openxmlformats.org/officeDocument/2006/relationships/hyperlink" Target="https://scholarworks.gsu.edu/cgi/viewcontent.cgi?article=1000&amp;context=hospitality_facpub" TargetMode="External"/><Relationship Id="rId332" Type="http://schemas.openxmlformats.org/officeDocument/2006/relationships/hyperlink" Target="https://www.decisionanalyst.com/whitepapers/decisionmaking/" TargetMode="External"/><Relationship Id="rId353" Type="http://schemas.openxmlformats.org/officeDocument/2006/relationships/hyperlink" Target="https://www.youtube.com/watch?v=QmemOAnbQls" TargetMode="External"/><Relationship Id="rId374" Type="http://schemas.openxmlformats.org/officeDocument/2006/relationships/hyperlink" Target="https://neostrom.in/ekb-model/" TargetMode="External"/><Relationship Id="rId395" Type="http://schemas.openxmlformats.org/officeDocument/2006/relationships/hyperlink" Target="https://drive.google.com/file/d/1oJfnjMHrBveVXy-v5VcRu_8cyL5hqw_p/view" TargetMode="External"/><Relationship Id="rId409" Type="http://schemas.openxmlformats.org/officeDocument/2006/relationships/hyperlink" Target="https://quizlet.com/521842862/safer-et-al-1979-flash-cards/?src=set_page_csr%20and" TargetMode="External"/><Relationship Id="rId560" Type="http://schemas.openxmlformats.org/officeDocument/2006/relationships/hyperlink" Target="https://courses.lumenlearning.com/wmintrobusiness/chapter/reading-two-factor-theory/" TargetMode="External"/><Relationship Id="rId581" Type="http://schemas.openxmlformats.org/officeDocument/2006/relationships/header" Target="header9.xml"/><Relationship Id="rId71" Type="http://schemas.openxmlformats.org/officeDocument/2006/relationships/hyperlink" Target="https://drive.google.com/file/d/1RglZXQmba7Lwgjn5r7y89mOBe68OYft8/view?usp=sharing" TargetMode="External"/><Relationship Id="rId92" Type="http://schemas.openxmlformats.org/officeDocument/2006/relationships/hyperlink" Target="https://s3.amazonaws.com/he-assets-prod/interactives/233_reading_the_mind_through_eyes/Launch.html" TargetMode="External"/><Relationship Id="rId213" Type="http://schemas.openxmlformats.org/officeDocument/2006/relationships/hyperlink" Target="https://quizlet.com/550821241/oruc-1997-flash-cards/" TargetMode="External"/><Relationship Id="rId234" Type="http://schemas.openxmlformats.org/officeDocument/2006/relationships/hyperlink" Target="https://www.corc.uk.net/outcome-experience-measures/generalised-anxiety-disorder-assessment-gad-7/" TargetMode="External"/><Relationship Id="rId420" Type="http://schemas.openxmlformats.org/officeDocument/2006/relationships/hyperlink" Target="https://quizlet.com/345039856/aleem-and-ajarim-munchausen-syndrome-1995-flash-cards/" TargetMode="External"/><Relationship Id="rId2" Type="http://schemas.openxmlformats.org/officeDocument/2006/relationships/customXml" Target="../customXml/item2.xml"/><Relationship Id="rId29" Type="http://schemas.openxmlformats.org/officeDocument/2006/relationships/hyperlink" Target="http://www.cambridgeinternational.org/support" TargetMode="External"/><Relationship Id="rId255" Type="http://schemas.openxmlformats.org/officeDocument/2006/relationships/hyperlink" Target="https://www.anxietycanada.com/sites/default/files/AppliedTension.pdf" TargetMode="External"/><Relationship Id="rId276" Type="http://schemas.openxmlformats.org/officeDocument/2006/relationships/hyperlink" Target="https://www.mcleanhospital.org/essential/everything-you-need-know-about-exposure-and-response-prevention-therapy" TargetMode="External"/><Relationship Id="rId297" Type="http://schemas.openxmlformats.org/officeDocument/2006/relationships/hyperlink" Target="https://www.coursera.org/lecture/neuromarketing-toolbox/3-3-self-report-measure-77L52" TargetMode="External"/><Relationship Id="rId441" Type="http://schemas.openxmlformats.org/officeDocument/2006/relationships/hyperlink" Target="https://www.youtube.com/watch?v=4uNnLd_oWf8" TargetMode="External"/><Relationship Id="rId462" Type="http://schemas.openxmlformats.org/officeDocument/2006/relationships/hyperlink" Target="https://drive.google.com/file/d/1P8ddbeow7joHzKZlATUGo-W5kxRNKwxv/view" TargetMode="External"/><Relationship Id="rId483" Type="http://schemas.openxmlformats.org/officeDocument/2006/relationships/hyperlink" Target="http://www.cambridgeinternational.org/support" TargetMode="External"/><Relationship Id="rId518" Type="http://schemas.openxmlformats.org/officeDocument/2006/relationships/hyperlink" Target="http://www.salvationarmy.org.au/scribe/sites/2020/files/Resources/Transitions/HANDOUT_-_Tuckmans_Team_Development_Model.pdf" TargetMode="External"/><Relationship Id="rId539" Type="http://schemas.openxmlformats.org/officeDocument/2006/relationships/hyperlink" Target="https://drive.google.com/file/d/1l43nlXjACKJZhVB3bjkL0GFkvHyuynMH/view" TargetMode="External"/><Relationship Id="rId40" Type="http://schemas.openxmlformats.org/officeDocument/2006/relationships/hyperlink" Target="https://www.tutor2u.net/psychology/reference/correlations-revision-quiz" TargetMode="External"/><Relationship Id="rId115" Type="http://schemas.openxmlformats.org/officeDocument/2006/relationships/hyperlink" Target="https://www.youtube.com/watch?v=KHi2dxSf9hw" TargetMode="External"/><Relationship Id="rId136" Type="http://schemas.openxmlformats.org/officeDocument/2006/relationships/hyperlink" Target="http://hoaxes.org/Top/ecomments/4755" TargetMode="External"/><Relationship Id="rId157" Type="http://schemas.openxmlformats.org/officeDocument/2006/relationships/hyperlink" Target="https://www.youtube.com/watch?v=KE5YwN4NW5o" TargetMode="External"/><Relationship Id="rId178" Type="http://schemas.openxmlformats.org/officeDocument/2006/relationships/hyperlink" Target="https://www.youtube.com/watch?v=XB3An8aYbps" TargetMode="External"/><Relationship Id="rId301" Type="http://schemas.openxmlformats.org/officeDocument/2006/relationships/hyperlink" Target="https://drive.google.com/file/d/1D-e99nLnCWxotMHgNqURyD8z8ozdCvrS/view" TargetMode="External"/><Relationship Id="rId322" Type="http://schemas.openxmlformats.org/officeDocument/2006/relationships/hyperlink" Target="http://scholarship.sha.cornell.edu/articles/126/" TargetMode="External"/><Relationship Id="rId343" Type="http://schemas.openxmlformats.org/officeDocument/2006/relationships/hyperlink" Target="https://blog.neuronation.com/en/how-fast-do-you-think-find-out-with-these-5-questions-2/" TargetMode="External"/><Relationship Id="rId364" Type="http://schemas.openxmlformats.org/officeDocument/2006/relationships/hyperlink" Target="https://www.businessmanagementideas.com/buyer-seller-relationship/buyer-seller-relationship-in-business-markets/17634" TargetMode="External"/><Relationship Id="rId550" Type="http://schemas.openxmlformats.org/officeDocument/2006/relationships/hyperlink" Target="https://www.hse.gov.uk/research/rrpdf/rr318.pdf" TargetMode="External"/><Relationship Id="rId61" Type="http://schemas.openxmlformats.org/officeDocument/2006/relationships/hyperlink" Target="https://quizlet.com/547640934/dement-and-kleitman-flash-cards/" TargetMode="External"/><Relationship Id="rId82" Type="http://schemas.openxmlformats.org/officeDocument/2006/relationships/hyperlink" Target="https://www.simplypsychology.org/cognitive.html" TargetMode="External"/><Relationship Id="rId199" Type="http://schemas.openxmlformats.org/officeDocument/2006/relationships/hyperlink" Target="https://www.youtube.com/watch?v=PgaQCEztfNs" TargetMode="External"/><Relationship Id="rId203" Type="http://schemas.openxmlformats.org/officeDocument/2006/relationships/hyperlink" Target="https://quizlet.com/498243587/sensky-et-al-2000-flash-cards" TargetMode="External"/><Relationship Id="rId385" Type="http://schemas.openxmlformats.org/officeDocument/2006/relationships/hyperlink" Target="https://socialmediaweek.org/blog/2015/07/4-ps-of-marketing/" TargetMode="External"/><Relationship Id="rId571" Type="http://schemas.openxmlformats.org/officeDocument/2006/relationships/hyperlink" Target="https://www.researchgate.net/publication/225980993_Reasons_for_Employee_Sabotage_in_the_Workplace" TargetMode="External"/><Relationship Id="rId19" Type="http://schemas.openxmlformats.org/officeDocument/2006/relationships/footer" Target="footer3.xml"/><Relationship Id="rId224" Type="http://schemas.openxmlformats.org/officeDocument/2006/relationships/hyperlink" Target="https://pubmed.ncbi.nlm.nih.gov/18581096/" TargetMode="External"/><Relationship Id="rId245" Type="http://schemas.openxmlformats.org/officeDocument/2006/relationships/hyperlink" Target="https://docs.google.com/presentation/d/1hKG5_0ZA7JNSIF5X04fmAXhWeZll57CM/edit" TargetMode="External"/><Relationship Id="rId266" Type="http://schemas.openxmlformats.org/officeDocument/2006/relationships/hyperlink" Target="http://www.psychlotron.org.uk/resources/abnormal/A2_AQB_abnormal_anxiety_OCDdexplainingtreatingactivity.pdf" TargetMode="External"/><Relationship Id="rId287" Type="http://schemas.openxmlformats.org/officeDocument/2006/relationships/hyperlink" Target="https://quizlet.com/511088760/vrechopoulos-et-al-2004-flash-cards/" TargetMode="External"/><Relationship Id="rId410" Type="http://schemas.openxmlformats.org/officeDocument/2006/relationships/hyperlink" Target="https://quizlet.com/521294232/safer-et-al-flash-cards/" TargetMode="External"/><Relationship Id="rId431" Type="http://schemas.openxmlformats.org/officeDocument/2006/relationships/hyperlink" Target="https://www.ncbi.nlm.nih.gov/pmc/articles/PMC1307948/pdf/jaba00033-0037.pdf" TargetMode="External"/><Relationship Id="rId452" Type="http://schemas.openxmlformats.org/officeDocument/2006/relationships/hyperlink" Target="https://www.youtube.com/watch?v=Kmvb_fa-558" TargetMode="External"/><Relationship Id="rId473" Type="http://schemas.openxmlformats.org/officeDocument/2006/relationships/hyperlink" Target="https://drive.google.com/file/d/1pGS06eTG_N3KnAfbv66Lj8P8HMp4pmGe/view?usp=sharing" TargetMode="External"/><Relationship Id="rId494" Type="http://schemas.openxmlformats.org/officeDocument/2006/relationships/hyperlink" Target="https://www.youtube.com/watch?v=u6XAPnuFjJc" TargetMode="External"/><Relationship Id="rId508" Type="http://schemas.openxmlformats.org/officeDocument/2006/relationships/hyperlink" Target="http://people.uncw.edu/nottinghamj/documents/slides6/Northouse6e%20Ch11%20Authentic%20Survey.pdf" TargetMode="External"/><Relationship Id="rId529" Type="http://schemas.openxmlformats.org/officeDocument/2006/relationships/hyperlink" Target="https://en.wikipedia.org/wiki/Group_decision-making" TargetMode="External"/><Relationship Id="rId30" Type="http://schemas.openxmlformats.org/officeDocument/2006/relationships/hyperlink" Target="http://www.cambridgeinternational.org/support" TargetMode="External"/><Relationship Id="rId105" Type="http://schemas.openxmlformats.org/officeDocument/2006/relationships/hyperlink" Target="http://www.youtube.com/watch?v=P3vvJq8QeZ8" TargetMode="External"/><Relationship Id="rId126" Type="http://schemas.openxmlformats.org/officeDocument/2006/relationships/hyperlink" Target="https://www.youtube.com/watch?v=3Y8VKs3__cA" TargetMode="External"/><Relationship Id="rId147" Type="http://schemas.openxmlformats.org/officeDocument/2006/relationships/hyperlink" Target="https://academic.oup.com/scan/article/10/1/3/1630959?login=true" TargetMode="External"/><Relationship Id="rId168" Type="http://schemas.openxmlformats.org/officeDocument/2006/relationships/hyperlink" Target="https://moviecultists.com/is-the-humanistic-approach-idiographic-or-nomothetic" TargetMode="External"/><Relationship Id="rId312" Type="http://schemas.openxmlformats.org/officeDocument/2006/relationships/hyperlink" Target="https://drive.google.com/file/d/1yYNUyQDzSzimTN6m24BqLVD48g9-Nh2q/view" TargetMode="External"/><Relationship Id="rId333" Type="http://schemas.openxmlformats.org/officeDocument/2006/relationships/hyperlink" Target="https://docs.google.com/presentation/d/1ztMdCbyEersipu4Di0GDxiWY1mBt_wYZ/edit" TargetMode="External"/><Relationship Id="rId354" Type="http://schemas.openxmlformats.org/officeDocument/2006/relationships/hyperlink" Target="https://www.decisionanalyst.com/whitepapers/packaging/" TargetMode="External"/><Relationship Id="rId540" Type="http://schemas.openxmlformats.org/officeDocument/2006/relationships/hyperlink" Target="https://docs.google.com/presentation/d/12G_iy43UmxGGUz5Kxlp9yjybBbCQq7PU/edit?usp=sharing&amp;ouid=113405531117926988408&amp;rtpof=true&amp;sd=true" TargetMode="External"/><Relationship Id="rId51" Type="http://schemas.openxmlformats.org/officeDocument/2006/relationships/hyperlink" Target="https://www.tutor2u.net/psychology/reference/research-ethics-revision-quiz" TargetMode="External"/><Relationship Id="rId72" Type="http://schemas.openxmlformats.org/officeDocument/2006/relationships/hyperlink" Target="https://worksheets.theteacherscorner.net/make-your-own/crossword/" TargetMode="External"/><Relationship Id="rId93" Type="http://schemas.openxmlformats.org/officeDocument/2006/relationships/hyperlink" Target="https://greatergood.berkeley.edu/quizzes/" TargetMode="External"/><Relationship Id="rId189" Type="http://schemas.openxmlformats.org/officeDocument/2006/relationships/hyperlink" Target="https://drive.google.com/file/d/18GubSMUcZoA6N4s2FXdfC8ioL6-UjBd_/view?usp=sharing" TargetMode="External"/><Relationship Id="rId375" Type="http://schemas.openxmlformats.org/officeDocument/2006/relationships/hyperlink" Target="https://neostrom.in/ekb-model/" TargetMode="External"/><Relationship Id="rId396" Type="http://schemas.openxmlformats.org/officeDocument/2006/relationships/hyperlink" Target="https://drive.google.com/file/d/1WFQeJO_u0AO1e4vyVMFkHmmIN2N4rqgz/view" TargetMode="External"/><Relationship Id="rId561" Type="http://schemas.openxmlformats.org/officeDocument/2006/relationships/hyperlink" Target="http://www.managementstudyguide.com/herzbergs-theory-motivation.htm" TargetMode="External"/><Relationship Id="rId582" Type="http://schemas.openxmlformats.org/officeDocument/2006/relationships/footer" Target="footer8.xml"/><Relationship Id="rId3" Type="http://schemas.openxmlformats.org/officeDocument/2006/relationships/customXml" Target="../customXml/item3.xml"/><Relationship Id="rId214" Type="http://schemas.openxmlformats.org/officeDocument/2006/relationships/hyperlink" Target="http://www.webmd.com/depression/how-different-antidepressants-work" TargetMode="External"/><Relationship Id="rId235" Type="http://schemas.openxmlformats.org/officeDocument/2006/relationships/hyperlink" Target="https://jamanetwork.com/journals/jamainternalmedicine/fullarticle/410326" TargetMode="External"/><Relationship Id="rId256" Type="http://schemas.openxmlformats.org/officeDocument/2006/relationships/hyperlink" Target="https://drive.google.com/file/d/17PYkpqQcHqgHvdH-kiccre2wW9O3pxjY/view" TargetMode="External"/><Relationship Id="rId277" Type="http://schemas.openxmlformats.org/officeDocument/2006/relationships/hyperlink" Target="https://www.ncbi.nlm.nih.gov/pmc/articles/PMC3709869/" TargetMode="External"/><Relationship Id="rId298" Type="http://schemas.openxmlformats.org/officeDocument/2006/relationships/hyperlink" Target="https://en.wikipedia.org/wiki/PAD_emotional_state_model" TargetMode="External"/><Relationship Id="rId400" Type="http://schemas.openxmlformats.org/officeDocument/2006/relationships/hyperlink" Target="https://www.youtube.com/watch?v=j6bmZ8cVB4o" TargetMode="External"/><Relationship Id="rId421" Type="http://schemas.openxmlformats.org/officeDocument/2006/relationships/hyperlink" Target="https://www.slideshare.net/benvel52/a-level-psychology-and-health-lecture-20141" TargetMode="External"/><Relationship Id="rId442" Type="http://schemas.openxmlformats.org/officeDocument/2006/relationships/hyperlink" Target="https://www.verywellhealth.com/pain-scales-assessment-tools-4020329" TargetMode="External"/><Relationship Id="rId463" Type="http://schemas.openxmlformats.org/officeDocument/2006/relationships/hyperlink" Target="http://www.ncbi.nlm.nih.gov/pmc/articles/PMC1311072/" TargetMode="External"/><Relationship Id="rId484" Type="http://schemas.openxmlformats.org/officeDocument/2006/relationships/hyperlink" Target="https://www.researchgate.net/figure/Maslows-Hierarchy-of-Human-Needs-Expanded_fig2_301698819" TargetMode="External"/><Relationship Id="rId519" Type="http://schemas.openxmlformats.org/officeDocument/2006/relationships/hyperlink" Target="https://www.youtube.com/watch?v=-efhOLVgEvM" TargetMode="External"/><Relationship Id="rId116" Type="http://schemas.openxmlformats.org/officeDocument/2006/relationships/hyperlink" Target="http://www.holah.karoo.net/bandurastudy.htm" TargetMode="External"/><Relationship Id="rId137" Type="http://schemas.openxmlformats.org/officeDocument/2006/relationships/hyperlink" Target="https://journals.plos.org/plosone/article?id=10.1371/journal.pone.0000039" TargetMode="External"/><Relationship Id="rId158" Type="http://schemas.openxmlformats.org/officeDocument/2006/relationships/hyperlink" Target="https://www.miamikillianhs.com/ourpages/auto/2011/9/28/55941483/AICE%20Piliavin%20Good%20samaritanism%20study.pdf" TargetMode="External"/><Relationship Id="rId302" Type="http://schemas.openxmlformats.org/officeDocument/2006/relationships/hyperlink" Target="https://www.academia.edu/15579874/Impact_of_ambient_odors_on_mall_shoppers_emotions_cognition_and_spending_A_test_of_competitive_causal_theories%20or%20https:/drive.google.com/file/d/1J97C7Uo7BY-h95CbDncL1vN6_96rr9PT/view?usp=sharing" TargetMode="External"/><Relationship Id="rId323" Type="http://schemas.openxmlformats.org/officeDocument/2006/relationships/hyperlink" Target="https://www.youtube.com/watch?v=fhbUFKt7tzA" TargetMode="External"/><Relationship Id="rId344" Type="http://schemas.openxmlformats.org/officeDocument/2006/relationships/hyperlink" Target="https://www.vanityfair.com/news/2011/12/kahneman-quiz-201112" TargetMode="External"/><Relationship Id="rId530" Type="http://schemas.openxmlformats.org/officeDocument/2006/relationships/hyperlink" Target="https://psycnet.apa.org/record/1993-31515-001" TargetMode="External"/><Relationship Id="rId20" Type="http://schemas.openxmlformats.org/officeDocument/2006/relationships/header" Target="header4.xml"/><Relationship Id="rId41" Type="http://schemas.openxmlformats.org/officeDocument/2006/relationships/hyperlink" Target="https://www.tutor2u.net/psychology/reference/variables-revision-quiz" TargetMode="External"/><Relationship Id="rId62" Type="http://schemas.openxmlformats.org/officeDocument/2006/relationships/hyperlink" Target="https://drive.google.com/file/d/1I1t1YMUjWQIGZ24945Ts0Ocnv2bhzkcD/view" TargetMode="External"/><Relationship Id="rId83" Type="http://schemas.openxmlformats.org/officeDocument/2006/relationships/hyperlink" Target="https://drive.google.com/file/d/19e7XhT-gSF4CR7OqN5DgDnE_Z4vP1tQ-/view" TargetMode="External"/><Relationship Id="rId179" Type="http://schemas.openxmlformats.org/officeDocument/2006/relationships/hyperlink" Target="http://www.psychlotron.org.uk/resources/abnormal/AS_AQA_abnormal_cognitivemodel.ppt" TargetMode="External"/><Relationship Id="rId365" Type="http://schemas.openxmlformats.org/officeDocument/2006/relationships/hyperlink" Target="https://remoteworkmate.com/small-business/competitor-focused-strategy/" TargetMode="External"/><Relationship Id="rId386" Type="http://schemas.openxmlformats.org/officeDocument/2006/relationships/hyperlink" Target="https://www.youtube.com/watch?v=Mco8vBAwOmA" TargetMode="External"/><Relationship Id="rId551" Type="http://schemas.openxmlformats.org/officeDocument/2006/relationships/hyperlink" Target="https://espace.library.uq.edu.au/view/UQ:144362" TargetMode="External"/><Relationship Id="rId572" Type="http://schemas.openxmlformats.org/officeDocument/2006/relationships/hyperlink" Target="https://drive.google.com/file/d/1r2BcivHanQs7whJKQgnO4STryvjKqVIu/view" TargetMode="External"/><Relationship Id="rId190" Type="http://schemas.openxmlformats.org/officeDocument/2006/relationships/hyperlink" Target="http://psychlotron.org.uk/resources/abnormal/AQA_A2_abnorm_schizgenetic.pdf" TargetMode="External"/><Relationship Id="rId204" Type="http://schemas.openxmlformats.org/officeDocument/2006/relationships/hyperlink" Target="https://www.ismanet.org/doctoryourspirit/pdfs/Beck-Depression-Inventory-BDI.pdf" TargetMode="External"/><Relationship Id="rId225" Type="http://schemas.openxmlformats.org/officeDocument/2006/relationships/hyperlink" Target="https://drive.google.com/file/d/1SmYvcG9ZsOAX_GmOGdWxv3d8ZK4wn3Hv/view" TargetMode="External"/><Relationship Id="rId246" Type="http://schemas.openxmlformats.org/officeDocument/2006/relationships/hyperlink" Target="https://drive.google.com/file/d/18fXbscYLbs4qEmUfR_Z6EOnyg3EJEJbn/view" TargetMode="External"/><Relationship Id="rId267" Type="http://schemas.openxmlformats.org/officeDocument/2006/relationships/hyperlink" Target="https://www.youtube.com/watch?v=yxXx4Yz62vE" TargetMode="External"/><Relationship Id="rId288" Type="http://schemas.openxmlformats.org/officeDocument/2006/relationships/hyperlink" Target="http://citeseerx.ist.psu.edu/viewdoc/download?doi=10.1.1.461.1063&amp;rep=rep1&amp;type=pdf" TargetMode="External"/><Relationship Id="rId411" Type="http://schemas.openxmlformats.org/officeDocument/2006/relationships/hyperlink" Target="https://drive.google.com/file/d/1w5ybKQUY5qy_np3LCKgN_d1OxIuwwHpV/view?usp=sharing" TargetMode="External"/><Relationship Id="rId432" Type="http://schemas.openxmlformats.org/officeDocument/2006/relationships/hyperlink" Target="https://drive.google.com/file/d/1NSrOjwkv788yETnnvhhc5t4qLmQ3YubY/view" TargetMode="External"/><Relationship Id="rId453" Type="http://schemas.openxmlformats.org/officeDocument/2006/relationships/hyperlink" Target="https://pubmed.ncbi.nlm.nih.gov/18216031/" TargetMode="External"/><Relationship Id="rId474" Type="http://schemas.openxmlformats.org/officeDocument/2006/relationships/hyperlink" Target="https://www.ncbi.nlm.nih.gov/pmc/articles/PMC1286011/" TargetMode="External"/><Relationship Id="rId509" Type="http://schemas.openxmlformats.org/officeDocument/2006/relationships/hyperlink" Target="http://www.bumc.bu.edu/facdev-medicine/files/2010/10/Leadership-Matrix-Self-Assessment-Questionnaire.pdf" TargetMode="External"/><Relationship Id="rId106" Type="http://schemas.openxmlformats.org/officeDocument/2006/relationships/hyperlink" Target="http://www.researchgate.net/publication/251280429_The_Culprit_in_Target-Absent_Lineups_Understanding_Young_Children%27s_False_Positive_Responding" TargetMode="External"/><Relationship Id="rId127" Type="http://schemas.openxmlformats.org/officeDocument/2006/relationships/hyperlink" Target="http://www.aicepsych.com/uploads/4/3/7/6/43769695/lea_2_case_study_disgust_and_a_specific_phobia.pdf" TargetMode="External"/><Relationship Id="rId313" Type="http://schemas.openxmlformats.org/officeDocument/2006/relationships/hyperlink" Target="http://journal.sjdm.org/11/11407/jdm11407.html" TargetMode="External"/><Relationship Id="rId495" Type="http://schemas.openxmlformats.org/officeDocument/2006/relationships/hyperlink" Target="https://www.youtube.com/watch?v=ayDEt_Ix2lw" TargetMode="External"/><Relationship Id="rId10" Type="http://schemas.openxmlformats.org/officeDocument/2006/relationships/footnotes" Target="footnotes.xml"/><Relationship Id="rId31" Type="http://schemas.openxmlformats.org/officeDocument/2006/relationships/hyperlink" Target="https://www.youtube.com/watch?v=7onVHIkS1YY" TargetMode="External"/><Relationship Id="rId52" Type="http://schemas.openxmlformats.org/officeDocument/2006/relationships/hyperlink" Target="http://www.cambridgeinternational.org/support" TargetMode="External"/><Relationship Id="rId73" Type="http://schemas.openxmlformats.org/officeDocument/2006/relationships/hyperlink" Target="https://www.forbes.com/sites/alicegwalton/2015/02/09/7-ways-meditation-can-actually-change-the-brain/?sh=3d41f1731465" TargetMode="External"/><Relationship Id="rId94" Type="http://schemas.openxmlformats.org/officeDocument/2006/relationships/hyperlink" Target="https://docs.autismresearchcentre.com/papers/2001_BCetal_adulteyes.pdf" TargetMode="External"/><Relationship Id="rId148" Type="http://schemas.openxmlformats.org/officeDocument/2006/relationships/hyperlink" Target="https://drive.google.com/file/d/1miiJPjjBZe70UuC9m_5SIhS6PKzS20q3/view" TargetMode="External"/><Relationship Id="rId169" Type="http://schemas.openxmlformats.org/officeDocument/2006/relationships/hyperlink" Target="http://www.cambridgeinternational.org/support" TargetMode="External"/><Relationship Id="rId334" Type="http://schemas.openxmlformats.org/officeDocument/2006/relationships/hyperlink" Target="https://drive.google.com/file/d/1a-SyCPZM4_Wwnuo2rpjtA35kRx01YNa_/view" TargetMode="External"/><Relationship Id="rId355" Type="http://schemas.openxmlformats.org/officeDocument/2006/relationships/hyperlink" Target="https://pure.bond.edu.au/ws/portalfiles/portal/27890144/To_wrap_or_not_wrap.pdf" TargetMode="External"/><Relationship Id="rId376" Type="http://schemas.openxmlformats.org/officeDocument/2006/relationships/hyperlink" Target="https://www.researchgate.net/publication/242774352_Deciding_Where_to_Buy_Store_Choice_Behaviour_of_Indian_Shoppers" TargetMode="External"/><Relationship Id="rId397" Type="http://schemas.openxmlformats.org/officeDocument/2006/relationships/hyperlink" Target="https://www.youtube.com/watch?v=OnSK4KfCdSk" TargetMode="External"/><Relationship Id="rId520" Type="http://schemas.openxmlformats.org/officeDocument/2006/relationships/hyperlink" Target="https://www.changingminds.org/explanations/preferences/belbin.htm" TargetMode="External"/><Relationship Id="rId541" Type="http://schemas.openxmlformats.org/officeDocument/2006/relationships/hyperlink" Target="https://drive.google.com/file/d/1DhcAouLXDE9AMqSt7wRLmn0KAFHtyV2A/view" TargetMode="External"/><Relationship Id="rId562" Type="http://schemas.openxmlformats.org/officeDocument/2006/relationships/hyperlink" Target="https://www.youtube.com/watch?v=oxxQuCTVgqY" TargetMode="External"/><Relationship Id="rId583" Type="http://schemas.openxmlformats.org/officeDocument/2006/relationships/footer" Target="footer9.xml"/><Relationship Id="rId4" Type="http://schemas.openxmlformats.org/officeDocument/2006/relationships/customXml" Target="../customXml/item4.xml"/><Relationship Id="rId180" Type="http://schemas.openxmlformats.org/officeDocument/2006/relationships/hyperlink" Target="http://www.psychlotron.org.uk/resources/abnormal/AQA_AS_abnormal_cognitivemodel.pdf" TargetMode="External"/><Relationship Id="rId215" Type="http://schemas.openxmlformats.org/officeDocument/2006/relationships/hyperlink" Target="http://www.dnatube.com/video/5870/How-does-SSRIs-and-MAO-Inhibitors-Work" TargetMode="External"/><Relationship Id="rId236" Type="http://schemas.openxmlformats.org/officeDocument/2006/relationships/hyperlink" Target="https://www.hiv.uw.edu/page/mental-health-screening/gad-7" TargetMode="External"/><Relationship Id="rId257" Type="http://schemas.openxmlformats.org/officeDocument/2006/relationships/hyperlink" Target="https://www.researchgate.net/publication/258207982_Nine_Session_Treatment_of_a_Blood-Injection-Injury_Phobia_With_Manualized_Cognitive_Behavioral_Therapy_An_Adult_Case_Example" TargetMode="External"/><Relationship Id="rId278" Type="http://schemas.openxmlformats.org/officeDocument/2006/relationships/hyperlink" Target="https://www.ncbi.nlm.nih.gov/pmc/articles/PMC1626332/" TargetMode="External"/><Relationship Id="rId401" Type="http://schemas.openxmlformats.org/officeDocument/2006/relationships/hyperlink" Target="https://docs.google.com/presentation/d/1aNigtUL83-9aPhQ_B1cau80Uc2XwMmEq/edit?usp=sharing&amp;ouid=113405531117926988408&amp;rtpof=true&amp;sd=true" TargetMode="External"/><Relationship Id="rId422" Type="http://schemas.openxmlformats.org/officeDocument/2006/relationships/hyperlink" Target="https://bmcprimcare.biomedcentral.com/articles/10.1186/1471-2296-13-61" TargetMode="External"/><Relationship Id="rId443" Type="http://schemas.openxmlformats.org/officeDocument/2006/relationships/hyperlink" Target="https://drive.google.com/file/d/1QJpgIu-2mk2fLeJXFN3rokXkQBd7Tyu7/view" TargetMode="External"/><Relationship Id="rId464" Type="http://schemas.openxmlformats.org/officeDocument/2006/relationships/hyperlink" Target="https://drive.google.com/file/d/1qKgmerNA4lSSPyvnTlyoongfFvKKq1m7/view?usp=sharing" TargetMode="External"/><Relationship Id="rId303" Type="http://schemas.openxmlformats.org/officeDocument/2006/relationships/hyperlink" Target="https://www.researchgate.net/publication/237237132_Perceived_Retail_Crowding_and_Shopping_Satisfaction_What_Modifies_This_Relationship" TargetMode="External"/><Relationship Id="rId485" Type="http://schemas.openxmlformats.org/officeDocument/2006/relationships/hyperlink" Target="https://www.simplypsychology.org/maslow.html" TargetMode="External"/><Relationship Id="rId42" Type="http://schemas.openxmlformats.org/officeDocument/2006/relationships/hyperlink" Target="https://stattrek.com/statistics/charts/histogram.aspx?Tutorial=AP" TargetMode="External"/><Relationship Id="rId84" Type="http://schemas.openxmlformats.org/officeDocument/2006/relationships/hyperlink" Target="http://pignottia.faculty.mjc.edu/math134/homework/doodlingCaseStudy.pdf" TargetMode="External"/><Relationship Id="rId138" Type="http://schemas.openxmlformats.org/officeDocument/2006/relationships/hyperlink" Target="https://www.youtube.com/watch?v=y6GxIuljT3w" TargetMode="External"/><Relationship Id="rId345" Type="http://schemas.openxmlformats.org/officeDocument/2006/relationships/hyperlink" Target="https://www.youtube.com/watch?v=KyM3d4gQGhM" TargetMode="External"/><Relationship Id="rId387" Type="http://schemas.openxmlformats.org/officeDocument/2006/relationships/hyperlink" Target="http://www.researchgate.net/profile/Kenneth-Debono/publication/232484481_Appeals_to_Image_and_Claims_About_Quality_Understanding_the_Psychology_of_Advertising...%20focusing%20on%20Study%203" TargetMode="External"/><Relationship Id="rId510" Type="http://schemas.openxmlformats.org/officeDocument/2006/relationships/hyperlink" Target="https://docs.google.com/presentation/d/1iKXELrk-Gb-D5slImWOJw1w8TcLNTBWD/edit?usp=sharing&amp;ouid=113405531117926988408&amp;rtpof=true&amp;sd=true" TargetMode="External"/><Relationship Id="rId552" Type="http://schemas.openxmlformats.org/officeDocument/2006/relationships/hyperlink" Target="https://aasm.org/journal-sleep-rotating-shift-workers-have-lower-levels-of-serotonin/" TargetMode="External"/><Relationship Id="rId191" Type="http://schemas.openxmlformats.org/officeDocument/2006/relationships/hyperlink" Target="http://www.psychyogi.org/gottesman-and-shields-1972-biological/" TargetMode="External"/><Relationship Id="rId205" Type="http://schemas.openxmlformats.org/officeDocument/2006/relationships/hyperlink" Target="https://journals.sagepub.com/doi/10.1177/002076409404000203" TargetMode="External"/><Relationship Id="rId247" Type="http://schemas.openxmlformats.org/officeDocument/2006/relationships/hyperlink" Target="http://www.holah.karoo.net/freud.htm" TargetMode="External"/><Relationship Id="rId412" Type="http://schemas.openxmlformats.org/officeDocument/2006/relationships/hyperlink" Target="http://www.verywellmind.com/health-belief-model-3132721" TargetMode="External"/><Relationship Id="rId107" Type="http://schemas.openxmlformats.org/officeDocument/2006/relationships/hyperlink" Target="https://www.academia.edu/6776965/The_Culprit_in_Target_Absent_Lineups_Understanding_Young_Children_s_False_Positive_Responding" TargetMode="External"/><Relationship Id="rId289" Type="http://schemas.openxmlformats.org/officeDocument/2006/relationships/hyperlink" Target="https://www.youtube.com/watch?v=q6JmPO37bAw&amp;list=PUVTT1g2Td5-838dVDbB9JnA&amp;index=96" TargetMode="External"/><Relationship Id="rId454" Type="http://schemas.openxmlformats.org/officeDocument/2006/relationships/hyperlink" Target="https://nvdiaries.weebly.com/uploads/7/9/6/5/79657776/detailed_health_psychology_text.pdf" TargetMode="External"/><Relationship Id="rId496" Type="http://schemas.openxmlformats.org/officeDocument/2006/relationships/hyperlink" Target="https://futureofworking.com/extrinsic-motivation-in-the-workplace/" TargetMode="External"/><Relationship Id="rId11" Type="http://schemas.openxmlformats.org/officeDocument/2006/relationships/endnotes" Target="endnotes.xml"/><Relationship Id="rId53" Type="http://schemas.openxmlformats.org/officeDocument/2006/relationships/hyperlink" Target="https://www.education.com/lesson-plan/learn-about-the-brain/" TargetMode="External"/><Relationship Id="rId149" Type="http://schemas.openxmlformats.org/officeDocument/2006/relationships/hyperlink" Target="http://psychology.iresearchnet.com/social-psychology/self/personal-space/" TargetMode="External"/><Relationship Id="rId314" Type="http://schemas.openxmlformats.org/officeDocument/2006/relationships/hyperlink" Target="https://drive.google.com/file/d/1hfpEIxf4t1YCPMZkHjffSXYzBxJZZXRX/view" TargetMode="External"/><Relationship Id="rId356" Type="http://schemas.openxmlformats.org/officeDocument/2006/relationships/hyperlink" Target="http://www.marketing-sciences.com/packaging-research/" TargetMode="External"/><Relationship Id="rId398" Type="http://schemas.openxmlformats.org/officeDocument/2006/relationships/hyperlink" Target="http://www.myhsn.co.uk/top-tip/how-doctors-make-a-diagnosis-in-5-steps" TargetMode="External"/><Relationship Id="rId521" Type="http://schemas.openxmlformats.org/officeDocument/2006/relationships/hyperlink" Target="https://en.wikipedia.org/wiki/Team_Role_Inventories" TargetMode="External"/><Relationship Id="rId563" Type="http://schemas.openxmlformats.org/officeDocument/2006/relationships/hyperlink" Target="https://www.researchgate.net/figure/Hackman-and-Oldhams-Job-Characteristics-Model-1980_fig1_248906385" TargetMode="External"/><Relationship Id="rId95" Type="http://schemas.openxmlformats.org/officeDocument/2006/relationships/hyperlink" Target="https://drive.google.com/file/d/16pH2Sz-d0JnfKle-amw2dZAup8nLE-NN/view" TargetMode="External"/><Relationship Id="rId160" Type="http://schemas.openxmlformats.org/officeDocument/2006/relationships/hyperlink" Target="http://www.holah.karoo.net/piliavin.htm" TargetMode="External"/><Relationship Id="rId216" Type="http://schemas.openxmlformats.org/officeDocument/2006/relationships/hyperlink" Target="https://www.youtube.com/watch?v=qMsWtP3VS3Q" TargetMode="External"/><Relationship Id="rId423" Type="http://schemas.openxmlformats.org/officeDocument/2006/relationships/hyperlink" Target="https://www.researchgate.net/publication/227707133_Understanding_rational_non-adherence_to_medications_A_discrete_choice_experiment_in_a_community_sample_in_Australia/link/0deec5228ea33ea588000000/download" TargetMode="External"/><Relationship Id="rId258" Type="http://schemas.openxmlformats.org/officeDocument/2006/relationships/hyperlink" Target="https://www.dailymail.co.uk/tvshowbiz/article-381802/The-obsessive-disorder-haunts-life.html" TargetMode="External"/><Relationship Id="rId465" Type="http://schemas.openxmlformats.org/officeDocument/2006/relationships/hyperlink" Target="https://www.ncbi.nlm.nih.gov/pmc/articles/PMC1835041/pdf/bmj00310-0033.pdf" TargetMode="External"/><Relationship Id="rId22" Type="http://schemas.openxmlformats.org/officeDocument/2006/relationships/footer" Target="footer4.xml"/><Relationship Id="rId64" Type="http://schemas.openxmlformats.org/officeDocument/2006/relationships/hyperlink" Target="https://www.youtube.com/watch?v=Bm9xXyw2f7g" TargetMode="External"/><Relationship Id="rId118" Type="http://schemas.openxmlformats.org/officeDocument/2006/relationships/hyperlink" Target="http://www.kitzkikz.com/flashcards/" TargetMode="External"/><Relationship Id="rId325" Type="http://schemas.openxmlformats.org/officeDocument/2006/relationships/hyperlink" Target="https://quizlet.com/576439536/the-psychological-environment-personal-space-defending-place-in-a-queue-milgram-et-al-flash-cards/" TargetMode="External"/><Relationship Id="rId367" Type="http://schemas.openxmlformats.org/officeDocument/2006/relationships/hyperlink" Target="https://smallbusiness.chron.com/techniques-productbased-sales-approach-65085.html" TargetMode="External"/><Relationship Id="rId532" Type="http://schemas.openxmlformats.org/officeDocument/2006/relationships/hyperlink" Target="https://drive.google.com/file/d/1UTpt_SUb2mPeROXVGSigey0JumXddoH2/view?usp=sharing" TargetMode="External"/><Relationship Id="rId574" Type="http://schemas.openxmlformats.org/officeDocument/2006/relationships/hyperlink" Target="https://drive.google.com/file/d/144etTZrzzLpTr8b-PFB5UZBePezSLChW/view" TargetMode="External"/><Relationship Id="rId171" Type="http://schemas.openxmlformats.org/officeDocument/2006/relationships/hyperlink" Target="http://psychlotron.org.uk/resources/abnormal/AS_AQA_abnormality_definitionscases.pdf" TargetMode="External"/><Relationship Id="rId227" Type="http://schemas.openxmlformats.org/officeDocument/2006/relationships/hyperlink" Target="https://pubmed.ncbi.nlm.nih.gov/4052670/" TargetMode="External"/><Relationship Id="rId269" Type="http://schemas.openxmlformats.org/officeDocument/2006/relationships/hyperlink" Target="http://www.psychlotron.org.uk/newResources/atypical/AS_AQB_anxiety_OCDCognitive_AdvanceOrganiser.pdf" TargetMode="External"/><Relationship Id="rId434" Type="http://schemas.openxmlformats.org/officeDocument/2006/relationships/hyperlink" Target="https://www.puzzle-maker.com/CW" TargetMode="External"/><Relationship Id="rId476" Type="http://schemas.openxmlformats.org/officeDocument/2006/relationships/hyperlink" Target="https://psycnet.apa.org/record/1981-28087-001" TargetMode="External"/><Relationship Id="rId33" Type="http://schemas.openxmlformats.org/officeDocument/2006/relationships/hyperlink" Target="http://www.cambridgeinternational.org/support" TargetMode="External"/><Relationship Id="rId129" Type="http://schemas.openxmlformats.org/officeDocument/2006/relationships/hyperlink" Target="https://www.youtube.com/watch?v=lMZ5o2uruXY" TargetMode="External"/><Relationship Id="rId280" Type="http://schemas.openxmlformats.org/officeDocument/2006/relationships/hyperlink" Target="http://www.cambridgeinternational.org/support" TargetMode="External"/><Relationship Id="rId336" Type="http://schemas.openxmlformats.org/officeDocument/2006/relationships/hyperlink" Target="https://drive.google.com/file/d/1CU_ImhiFu03sSFvOjHdZ6hUrCpDmRtya/view" TargetMode="External"/><Relationship Id="rId501" Type="http://schemas.openxmlformats.org/officeDocument/2006/relationships/hyperlink" Target="http://www.wgu.edu/blog/charismatic-leadership2103.html" TargetMode="External"/><Relationship Id="rId543" Type="http://schemas.openxmlformats.org/officeDocument/2006/relationships/hyperlink" Target="https://repository.ubn.ru.nl/bitstream/handle/2066/55442/55442.pdf?sequence=1" TargetMode="External"/><Relationship Id="rId75" Type="http://schemas.openxmlformats.org/officeDocument/2006/relationships/hyperlink" Target="https://www.ncbi.nlm.nih.gov/pmc/articles/PMC3004979/" TargetMode="External"/><Relationship Id="rId140" Type="http://schemas.openxmlformats.org/officeDocument/2006/relationships/hyperlink" Target="https://www.youtube.com/watch?v=7TqJFp4y4zo" TargetMode="External"/><Relationship Id="rId182" Type="http://schemas.openxmlformats.org/officeDocument/2006/relationships/hyperlink" Target="https://docs.google.com/presentation/d/1F-tEf6K3oAd7Gib-e91zgsitio3aE_o1/edit?rtpof=true&amp;sd=true" TargetMode="External"/><Relationship Id="rId378" Type="http://schemas.openxmlformats.org/officeDocument/2006/relationships/hyperlink" Target="https://www.knowthis.com/types-of-advertising-media/ad-media-intro/" TargetMode="External"/><Relationship Id="rId403" Type="http://schemas.openxmlformats.org/officeDocument/2006/relationships/hyperlink" Target="http://www.ncbi.nlm.nih.gov/pmc/articles/PMC1664199/pdf/bmj00203-0032.pdf" TargetMode="External"/><Relationship Id="rId585" Type="http://schemas.openxmlformats.org/officeDocument/2006/relationships/theme" Target="theme/theme1.xml"/><Relationship Id="rId6" Type="http://schemas.openxmlformats.org/officeDocument/2006/relationships/numbering" Target="numbering.xml"/><Relationship Id="rId238" Type="http://schemas.openxmlformats.org/officeDocument/2006/relationships/hyperlink" Target="https://www.redalyc.org/pdf/167/16713758008.pdf" TargetMode="External"/><Relationship Id="rId445" Type="http://schemas.openxmlformats.org/officeDocument/2006/relationships/hyperlink" Target="https://pubmed.ncbi.nlm.nih.gov/27797872/" TargetMode="External"/><Relationship Id="rId487" Type="http://schemas.openxmlformats.org/officeDocument/2006/relationships/hyperlink" Target="https://drive.google.com/file/d/1uapC8b8z_CbyhwjIo9JNkj5T3SE7L6dS/view" TargetMode="External"/><Relationship Id="rId291" Type="http://schemas.openxmlformats.org/officeDocument/2006/relationships/hyperlink" Target="http://citeseerx.ist.psu.edu/viewdoc/download?doi=10.1.1.952.6476&amp;rep=rep1&amp;type=pdf" TargetMode="External"/><Relationship Id="rId305" Type="http://schemas.openxmlformats.org/officeDocument/2006/relationships/hyperlink" Target="https://docs.google.com/presentation/d/0B9OC6UVTttDjR2NfenRTcTNUT2c/edit?resourcekey=0-UbXTo8ipUy0heDYf83pz4Q" TargetMode="External"/><Relationship Id="rId347" Type="http://schemas.openxmlformats.org/officeDocument/2006/relationships/hyperlink" Target="https://drive.google.com/file/d/1Qli0oEcQ3JIHBd1FLG4paItMecEj8b4b/view" TargetMode="External"/><Relationship Id="rId512" Type="http://schemas.openxmlformats.org/officeDocument/2006/relationships/hyperlink" Target="https://expertprogrammanagement.com/2019/06/three-levels-of-leadership-model/" TargetMode="External"/><Relationship Id="rId44" Type="http://schemas.openxmlformats.org/officeDocument/2006/relationships/hyperlink" Target="https://www.tutor2u.net/psychology/reference/descriptive-statistics-revision-quiz" TargetMode="External"/><Relationship Id="rId86" Type="http://schemas.openxmlformats.org/officeDocument/2006/relationships/hyperlink" Target="https://docs.google.com/document/d/1LvPCin0PiO_vOrB7YGRf-pxfBBNygxwbSnVYX-Sto3A/edit" TargetMode="External"/><Relationship Id="rId151" Type="http://schemas.openxmlformats.org/officeDocument/2006/relationships/hyperlink" Target="https://fetzer.org/sites/default/files/images/stories/pdf/selfmeasures/EMPATHY-InterpersonalReactivityIndex.pdf" TargetMode="External"/><Relationship Id="rId389" Type="http://schemas.openxmlformats.org/officeDocument/2006/relationships/hyperlink" Target="https://pubmed.ncbi.nlm.nih.gov/1956101/" TargetMode="External"/><Relationship Id="rId554" Type="http://schemas.openxmlformats.org/officeDocument/2006/relationships/hyperlink" Target="https://docs.google.com/presentation/d/13bSv-UzPYTHn_7tt4tD6j2GzuO6iQ1-Y/edit" TargetMode="External"/><Relationship Id="rId193" Type="http://schemas.openxmlformats.org/officeDocument/2006/relationships/hyperlink" Target="https://drive.google.com/file/d/1j5izE4nP4QlBlzb-N1DX52VLX9KFYY6i/view?usp=sharing" TargetMode="External"/><Relationship Id="rId207" Type="http://schemas.openxmlformats.org/officeDocument/2006/relationships/hyperlink" Target="https://www.ncbi.nlm.nih.gov/pmc/articles/PMC1646334/pdf/amjph00285-0062.pdf" TargetMode="External"/><Relationship Id="rId249" Type="http://schemas.openxmlformats.org/officeDocument/2006/relationships/hyperlink" Target="http://www.quizlet.com/16090307/anxiety-disorders-flash-cards/" TargetMode="External"/><Relationship Id="rId414" Type="http://schemas.openxmlformats.org/officeDocument/2006/relationships/hyperlink" Target="https://www.theravive.com/therapedia/factitious-disorder-dsm--5-300.19-(f68.10)" TargetMode="External"/><Relationship Id="rId456" Type="http://schemas.openxmlformats.org/officeDocument/2006/relationships/hyperlink" Target="http://www.simplypsychology.org/personality-a.html" TargetMode="External"/><Relationship Id="rId498" Type="http://schemas.openxmlformats.org/officeDocument/2006/relationships/hyperlink" Target="https://pubmed.ncbi.nlm.nih.gov/31385612/" TargetMode="External"/><Relationship Id="rId13" Type="http://schemas.openxmlformats.org/officeDocument/2006/relationships/image" Target="media/image2.jpg"/><Relationship Id="rId109" Type="http://schemas.openxmlformats.org/officeDocument/2006/relationships/hyperlink" Target="https://www.simplypsychology.org/behaviorism.html" TargetMode="External"/><Relationship Id="rId260" Type="http://schemas.openxmlformats.org/officeDocument/2006/relationships/hyperlink" Target="https://docs.google.com/presentation/d/1sFWerYyYUjilNWRbWwpNYIGZss7J76EY/edit" TargetMode="External"/><Relationship Id="rId316" Type="http://schemas.openxmlformats.org/officeDocument/2006/relationships/hyperlink" Target="http://www.academia.edu/19778972/How_descriptive_food_names_bias_sensory_perceptions_in_restaurants" TargetMode="External"/><Relationship Id="rId523" Type="http://schemas.openxmlformats.org/officeDocument/2006/relationships/hyperlink" Target="http://www.belbin.ie/wp-content/uploads/2014/08/BELBINUK-Self-PerceptionInventory+CompletionGrid.pdf" TargetMode="External"/><Relationship Id="rId55" Type="http://schemas.openxmlformats.org/officeDocument/2006/relationships/hyperlink" Target="https://www.youtube.com/watch?v=esPRsT-lmw" TargetMode="External"/><Relationship Id="rId97" Type="http://schemas.openxmlformats.org/officeDocument/2006/relationships/hyperlink" Target="https://quizlet.com/create-set" TargetMode="External"/><Relationship Id="rId120" Type="http://schemas.openxmlformats.org/officeDocument/2006/relationships/hyperlink" Target="http://www.holah.karoo.net/banduramultiple.htm" TargetMode="External"/><Relationship Id="rId358" Type="http://schemas.openxmlformats.org/officeDocument/2006/relationships/hyperlink" Target="https://drive.google.com/file/d/10HyAyCaBJP91Cq7xKwxFPE_PLl-L8p5q/view" TargetMode="External"/><Relationship Id="rId565" Type="http://schemas.openxmlformats.org/officeDocument/2006/relationships/hyperlink" Target="https://drive.google.com/file/d/1xzuiflyjuCSyB76yMNR_TlqyNK8mnfW_/view" TargetMode="External"/><Relationship Id="rId162" Type="http://schemas.openxmlformats.org/officeDocument/2006/relationships/hyperlink" Target="http://www.holah.karoo.net/piliavin.htm" TargetMode="External"/><Relationship Id="rId218" Type="http://schemas.openxmlformats.org/officeDocument/2006/relationships/hyperlink" Target="https://www.youtube.com/watch?v=Svq3uSDyUVI" TargetMode="External"/><Relationship Id="rId425" Type="http://schemas.openxmlformats.org/officeDocument/2006/relationships/hyperlink" Target="https://medicine.musc.edu/departments/family-medicine/research/rcmar/medication-adherence" TargetMode="External"/><Relationship Id="rId467" Type="http://schemas.openxmlformats.org/officeDocument/2006/relationships/hyperlink" Target="https://www.youtube.com/watch?v=mSmaWEK_rD4" TargetMode="External"/><Relationship Id="rId271" Type="http://schemas.openxmlformats.org/officeDocument/2006/relationships/hyperlink" Target="http://www.iocdf.org/about-ocd/treatment/meds/" TargetMode="External"/><Relationship Id="rId24" Type="http://schemas.openxmlformats.org/officeDocument/2006/relationships/hyperlink" Target="https://www.cambridgeinternational.org/programmes-and-qualifications/cambridge-international-as-and-a-level-psychology-9990/endorsed-resources/" TargetMode="External"/><Relationship Id="rId66" Type="http://schemas.openxmlformats.org/officeDocument/2006/relationships/hyperlink" Target="https://www.youtube.com/watch?v=8mvZ4EbPbME" TargetMode="External"/><Relationship Id="rId131" Type="http://schemas.openxmlformats.org/officeDocument/2006/relationships/footer" Target="footer7.xml"/><Relationship Id="rId327" Type="http://schemas.openxmlformats.org/officeDocument/2006/relationships/hyperlink" Target="https://docs.google.com/presentation/d/19ecIQxZ9PMahF0zmk2UTMVhhD69ZiVTg/edit" TargetMode="External"/><Relationship Id="rId369" Type="http://schemas.openxmlformats.org/officeDocument/2006/relationships/hyperlink" Target="https://books.google.co.ke/books?hl=en&amp;lr=&amp;id=Hn1kNE0OcGsC&amp;oi=fnd&amp;pg=PT11&amp;dq=competitor+focused+sales+technique&amp;ots=KJBUsegdES&amp;sig=YyRJENZVATg0rsVJXcM0qPIrTM4&amp;redir_esc=y" TargetMode="External"/><Relationship Id="rId534" Type="http://schemas.openxmlformats.org/officeDocument/2006/relationships/hyperlink" Target="https://psycho-tests.com/test/conflict-mode" TargetMode="External"/><Relationship Id="rId576" Type="http://schemas.openxmlformats.org/officeDocument/2006/relationships/hyperlink" Target="https://en.wikipedia.org/wiki/Organizational_commitment" TargetMode="External"/><Relationship Id="rId173" Type="http://schemas.openxmlformats.org/officeDocument/2006/relationships/hyperlink" Target="http://www.psychlotron.org.uk/podcasts/abnormalitydefinitionspsycast.zip" TargetMode="External"/><Relationship Id="rId229" Type="http://schemas.openxmlformats.org/officeDocument/2006/relationships/hyperlink" Target="https://www.semanticscholar.org/paper/Imaginal-Desensitisation-Blaszczynski-Nower/21969f87544644ac21276644f0bbf4d1baf5bafd" TargetMode="External"/><Relationship Id="rId380" Type="http://schemas.openxmlformats.org/officeDocument/2006/relationships/hyperlink" Target="https://www.yourarticlelibrary.com/advertising/9-types-of-advertising-media-available-to-an-advertiser/25870/" TargetMode="External"/><Relationship Id="rId436" Type="http://schemas.openxmlformats.org/officeDocument/2006/relationships/hyperlink" Target="https://www.youtube.com/watch?v=6Vkb2iz5Ue0" TargetMode="External"/><Relationship Id="rId240" Type="http://schemas.openxmlformats.org/officeDocument/2006/relationships/hyperlink" Target="http://www.psychtutor.weebly.com/anxiety-disorders-phobias.html" TargetMode="External"/><Relationship Id="rId478" Type="http://schemas.openxmlformats.org/officeDocument/2006/relationships/hyperlink" Target="https://quizlet.com/379580310/weinstein-1980-flash-cards/" TargetMode="External"/><Relationship Id="rId35" Type="http://schemas.openxmlformats.org/officeDocument/2006/relationships/footer" Target="footer5.xml"/><Relationship Id="rId77" Type="http://schemas.openxmlformats.org/officeDocument/2006/relationships/hyperlink" Target="http://www.cambridgeinternational.org/support" TargetMode="External"/><Relationship Id="rId100" Type="http://schemas.openxmlformats.org/officeDocument/2006/relationships/hyperlink" Target="https://www.neurodiversityweek.com/resource-hub" TargetMode="External"/><Relationship Id="rId282" Type="http://schemas.openxmlformats.org/officeDocument/2006/relationships/hyperlink" Target="https://www.simpleconsign.com/blog/store-layout/" TargetMode="External"/><Relationship Id="rId338" Type="http://schemas.openxmlformats.org/officeDocument/2006/relationships/hyperlink" Target="https://study.com/academy/lesson/heuristics.html" TargetMode="External"/><Relationship Id="rId503" Type="http://schemas.openxmlformats.org/officeDocument/2006/relationships/hyperlink" Target="http://www.slideshare.net/ishajoshi503/ohio-michigan-state-theories-of-leadership" TargetMode="External"/><Relationship Id="rId545" Type="http://schemas.openxmlformats.org/officeDocument/2006/relationships/hyperlink" Target="https://www.theguardian.com/politics/2008/oct/14/labour-gordonbrown" TargetMode="External"/><Relationship Id="rId8" Type="http://schemas.openxmlformats.org/officeDocument/2006/relationships/settings" Target="settings.xml"/><Relationship Id="rId142" Type="http://schemas.openxmlformats.org/officeDocument/2006/relationships/hyperlink" Target="https://drive.google.com/file/d/1DaPmu5ke8KJxlZCrnYJAmz1cuDP4EqkI/view" TargetMode="External"/><Relationship Id="rId184" Type="http://schemas.openxmlformats.org/officeDocument/2006/relationships/hyperlink" Target="https://www.webmd.com/schizophrenia/schizophrenia-symptoms" TargetMode="External"/><Relationship Id="rId391" Type="http://schemas.openxmlformats.org/officeDocument/2006/relationships/hyperlink" Target="http://www.cambridgeinternational.org/support" TargetMode="External"/><Relationship Id="rId405" Type="http://schemas.openxmlformats.org/officeDocument/2006/relationships/hyperlink" Target="https://alevelpsychologycie.wordpress.com/2018/01/04/savage-and-armstrong-1990/" TargetMode="External"/><Relationship Id="rId447" Type="http://schemas.openxmlformats.org/officeDocument/2006/relationships/hyperlink" Target="http://www.garysturt.free-online.co.uk/health/pain2.htm" TargetMode="External"/><Relationship Id="rId251" Type="http://schemas.openxmlformats.org/officeDocument/2006/relationships/hyperlink" Target="https://www.youtube.com/watch?v=co7BWWoF-5I" TargetMode="External"/><Relationship Id="rId489" Type="http://schemas.openxmlformats.org/officeDocument/2006/relationships/hyperlink" Target="https://www.mindtools.com/pages/article/newHTE_87.htm" TargetMode="External"/><Relationship Id="rId46" Type="http://schemas.openxmlformats.org/officeDocument/2006/relationships/hyperlink" Target="https://www.tutor2u.net/psychology/reference/sampling-revision-quiz" TargetMode="External"/><Relationship Id="rId293" Type="http://schemas.openxmlformats.org/officeDocument/2006/relationships/hyperlink" Target="http://citeseerx.ist.psu.edu/viewdoc/download?doi=10.1.1.1075.5384&amp;rep=rep1&amp;type=pdf" TargetMode="External"/><Relationship Id="rId307" Type="http://schemas.openxmlformats.org/officeDocument/2006/relationships/hyperlink" Target="http://www.academia.edu/15528432/Lost_in_a_mall_the_effects_of_gender_familiarity_with_the_shopping_mall_and_the_shopping_values_on_shoppers_wayfinding_processes" TargetMode="External"/><Relationship Id="rId349" Type="http://schemas.openxmlformats.org/officeDocument/2006/relationships/hyperlink" Target="https://img3.reoveme.com/m/b7086af24b873595.pdf" TargetMode="External"/><Relationship Id="rId514" Type="http://schemas.openxmlformats.org/officeDocument/2006/relationships/hyperlink" Target="https://drive.google.com/file/d/1UEUKCd6qZnQF5yGKeXMVPGrFP2vvgNJ-/view?usp=sharing" TargetMode="External"/><Relationship Id="rId556" Type="http://schemas.openxmlformats.org/officeDocument/2006/relationships/hyperlink" Target="http://www.eolss.net/sample-chapters/c18/e6-43-37-06.pdf" TargetMode="External"/><Relationship Id="rId88" Type="http://schemas.openxmlformats.org/officeDocument/2006/relationships/hyperlink" Target="https://docs.google.com/presentation/d/1ecHTGUS2XAFoS0GhcGDTmfdOr2m7hv68/edit?usp=sharing&amp;ouid=113405531117926988408&amp;rtpof=true&amp;sd=true" TargetMode="External"/><Relationship Id="rId111" Type="http://schemas.openxmlformats.org/officeDocument/2006/relationships/hyperlink" Target="https://courses.lumenlearning.com/adolescent/chapter/behavioral-approach/" TargetMode="External"/><Relationship Id="rId153" Type="http://schemas.openxmlformats.org/officeDocument/2006/relationships/hyperlink" Target="http://www.psychlotron.org.uk/resources/social/A2_AQA_altruism_bystandersituations.pdf" TargetMode="External"/><Relationship Id="rId195" Type="http://schemas.openxmlformats.org/officeDocument/2006/relationships/hyperlink" Target="https://docs.google.com/presentation/d/1TmsYYRbIedrLdevHBrIc-KnWnE2vtsYh/edit?rtpof=true&amp;sd=true" TargetMode="External"/><Relationship Id="rId209" Type="http://schemas.openxmlformats.org/officeDocument/2006/relationships/hyperlink" Target="https://quizlet.com/in/320102766/62-explanations-biological-oruc-et-al-flash-cards/" TargetMode="External"/><Relationship Id="rId360" Type="http://schemas.openxmlformats.org/officeDocument/2006/relationships/hyperlink" Target="http://www.acrwebsite.org/volumes/v40/acr_v40_12067.pdf" TargetMode="External"/><Relationship Id="rId416" Type="http://schemas.openxmlformats.org/officeDocument/2006/relationships/hyperlink" Target="https://prezi.com/i/zdxffxph26hs/aleem-and-ajarim-health-psychology/" TargetMode="External"/><Relationship Id="rId220" Type="http://schemas.openxmlformats.org/officeDocument/2006/relationships/hyperlink" Target="https://medsafe.govt.nz/profs/PUArticles/Dopamine.htm" TargetMode="External"/><Relationship Id="rId458" Type="http://schemas.openxmlformats.org/officeDocument/2006/relationships/hyperlink" Target="https://www.sciencedirect.com/science/article/abs/pii/S0272494406000636" TargetMode="External"/><Relationship Id="rId15" Type="http://schemas.openxmlformats.org/officeDocument/2006/relationships/header" Target="header2.xml"/><Relationship Id="rId57" Type="http://schemas.openxmlformats.org/officeDocument/2006/relationships/hyperlink" Target="http://www.holah.karoo.net/dement.htm" TargetMode="External"/><Relationship Id="rId262" Type="http://schemas.openxmlformats.org/officeDocument/2006/relationships/hyperlink" Target="http://www.sjdm.org/dmidi/Maudsley_Obsessive_Compulsive_Inventory.html" TargetMode="External"/><Relationship Id="rId318" Type="http://schemas.openxmlformats.org/officeDocument/2006/relationships/hyperlink" Target="https://www.ncbi.nlm.nih.gov/pmc/articles/PMC4994841/" TargetMode="External"/><Relationship Id="rId525" Type="http://schemas.openxmlformats.org/officeDocument/2006/relationships/hyperlink" Target="https://www.valuebasedmanagement.net/methods_janis_groupthink.html" TargetMode="External"/><Relationship Id="rId567" Type="http://schemas.openxmlformats.org/officeDocument/2006/relationships/hyperlink" Target="https://drive.google.com/file/d/1wX0l27EqPYWcqdwVVB6ln2WyVhWBXawb/view" TargetMode="External"/><Relationship Id="rId99" Type="http://schemas.openxmlformats.org/officeDocument/2006/relationships/hyperlink" Target="http://www.neurodiversityweek.com/introduction" TargetMode="External"/><Relationship Id="rId122" Type="http://schemas.openxmlformats.org/officeDocument/2006/relationships/hyperlink" Target="https://docs.google.com/document/d/1mVVeLrf7ibCOc03XRWGYpj0Ro_B1kc6z/edit?rtpof=true&amp;sd=true" TargetMode="External"/><Relationship Id="rId164" Type="http://schemas.openxmlformats.org/officeDocument/2006/relationships/hyperlink" Target="http://www.psychologistworld.com/issues/cultural-differences-psychology" TargetMode="External"/><Relationship Id="rId371" Type="http://schemas.openxmlformats.org/officeDocument/2006/relationships/hyperlink" Target="https://www.acrwebsite.org/volumes/v37/acr_v37_15208.pdf" TargetMode="External"/><Relationship Id="rId427" Type="http://schemas.openxmlformats.org/officeDocument/2006/relationships/hyperlink" Target="https://quizlet.com/385744147/riekart-and-droter-1999-subjective-self-reports-flash-cards/" TargetMode="External"/><Relationship Id="rId469" Type="http://schemas.openxmlformats.org/officeDocument/2006/relationships/hyperlink" Target="http://psychyogi.org/janis-i-and-feshbach-s-1953-fear-arousal/" TargetMode="External"/><Relationship Id="rId26" Type="http://schemas.openxmlformats.org/officeDocument/2006/relationships/hyperlink" Target="https://www.cambridgeinternational.org/support-and-training-for-schools/support-for-teachers/tools-remote-teaching-and-learning/" TargetMode="External"/><Relationship Id="rId231" Type="http://schemas.openxmlformats.org/officeDocument/2006/relationships/hyperlink" Target="https://miadoesalevels.wordpress.com/2018/10/10/icd-and-non-substance-addictive-disorder/" TargetMode="External"/><Relationship Id="rId273" Type="http://schemas.openxmlformats.org/officeDocument/2006/relationships/hyperlink" Target="http://www.ocduk.org/medication" TargetMode="External"/><Relationship Id="rId329" Type="http://schemas.openxmlformats.org/officeDocument/2006/relationships/hyperlink" Target="https://drive.google.com/file/d/1GSElW7UUll88YFLZfO2wJDMLLvf0SnyV/view" TargetMode="External"/><Relationship Id="rId480" Type="http://schemas.openxmlformats.org/officeDocument/2006/relationships/hyperlink" Target="https://drive.google.com/file/d/1FTXeoq4n-N9_QpCCklajK9eavo6vZSKy/view?usp=sharing" TargetMode="External"/><Relationship Id="rId536" Type="http://schemas.openxmlformats.org/officeDocument/2006/relationships/hyperlink" Target="https://inside.6q.io/conflict-behavior-strategies/" TargetMode="External"/><Relationship Id="rId68" Type="http://schemas.openxmlformats.org/officeDocument/2006/relationships/hyperlink" Target="https://www.simplypsychology.org/naturevsnurture.html" TargetMode="External"/><Relationship Id="rId133" Type="http://schemas.openxmlformats.org/officeDocument/2006/relationships/hyperlink" Target="https://www.youtube.com/watch?v=NyDDyT1lDhA" TargetMode="External"/><Relationship Id="rId175" Type="http://schemas.openxmlformats.org/officeDocument/2006/relationships/hyperlink" Target="https://www.psychiatry.org/psychiatrists/practice/dsm/educational-resources/dsm-5-fact-sheets" TargetMode="External"/><Relationship Id="rId340" Type="http://schemas.openxmlformats.org/officeDocument/2006/relationships/hyperlink" Target="https://drive.google.com/file/d/1YB8Tn4FeRH74gV9nHYL2BkJ-FbTqmDcA/view" TargetMode="External"/><Relationship Id="rId578" Type="http://schemas.openxmlformats.org/officeDocument/2006/relationships/hyperlink" Target="mailto:info@cambridgeinternational.org" TargetMode="External"/></Relationships>
</file>

<file path=word/_rels/footer3.xml.rels><?xml version="1.0" encoding="UTF-8" standalone="yes"?>
<Relationships xmlns="http://schemas.openxmlformats.org/package/2006/relationships"><Relationship Id="rId1" Type="http://schemas.openxmlformats.org/officeDocument/2006/relationships/image" Target="media/image3.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61ECCC0805196646A1375D0F3D2AD59A" ma:contentTypeVersion="18" ma:contentTypeDescription="Create a new document." ma:contentTypeScope="" ma:versionID="6e4cdd6ac5c091c776db13287c1c0486">
  <xsd:schema xmlns:xsd="http://www.w3.org/2001/XMLSchema" xmlns:xs="http://www.w3.org/2001/XMLSchema" xmlns:p="http://schemas.microsoft.com/office/2006/metadata/properties" xmlns:ns2="9ad1216b-cdc1-40e2-a0c2-94597fd44697" xmlns:ns3="a987b4be-a292-4396-99bc-7b5470350a43" xmlns:ns4="7424b78e-8606-4fd1-9a19-b6b90bbc0a1b" targetNamespace="http://schemas.microsoft.com/office/2006/metadata/properties" ma:root="true" ma:fieldsID="666e380dc65c78bff84c85e4c8e9d562" ns2:_="" ns3:_="" ns4:_="">
    <xsd:import namespace="9ad1216b-cdc1-40e2-a0c2-94597fd44697"/>
    <xsd:import namespace="a987b4be-a292-4396-99bc-7b5470350a43"/>
    <xsd:import namespace="7424b78e-8606-4fd1-9a19-b6b90bbc0a1b"/>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lcf76f155ced4ddcb4097134ff3c332f" minOccurs="0"/>
                <xsd:element ref="ns4:TaxCatchAll" minOccurs="0"/>
                <xsd:element ref="ns3:MediaServiceObjectDetectorVersions" minOccurs="0"/>
                <xsd:element ref="ns3:MediaServiceOCR" minOccurs="0"/>
                <xsd:element ref="ns3:MediaServiceGenerationTime" minOccurs="0"/>
                <xsd:element ref="ns3:MediaServiceEventHashCode"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1216b-cdc1-40e2-a0c2-94597fd44697"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87b4be-a292-4396-99bc-7b5470350a43"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a7882c5b-1fc0-4c64-8edd-3b527906c47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424b78e-8606-4fd1-9a19-b6b90bbc0a1b"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4bd6ad62-9026-4c22-97ba-ffd5902a9633}" ma:internalName="TaxCatchAll" ma:showField="CatchAllData" ma:web="9ad1216b-cdc1-40e2-a0c2-94597fd4469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9"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9ad1216b-cdc1-40e2-a0c2-94597fd44697">7VPTP7ZE6X33-363670939-11227</_dlc_DocId>
    <_dlc_DocIdUrl xmlns="9ad1216b-cdc1-40e2-a0c2-94597fd44697">
      <Url>https://cambridgeorg.sharepoint.com/sites/cie/education/pd/Curriculum_Support/_layouts/15/DocIdRedir.aspx?ID=7VPTP7ZE6X33-363670939-11227</Url>
      <Description>7VPTP7ZE6X33-363670939-11227</Description>
    </_dlc_DocIdUrl>
    <SharedWithUsers xmlns="9ad1216b-cdc1-40e2-a0c2-94597fd44697">
      <UserInfo>
        <DisplayName>Sally Ellis</DisplayName>
        <AccountId>688</AccountId>
        <AccountType/>
      </UserInfo>
    </SharedWithUsers>
    <TaxCatchAll xmlns="7424b78e-8606-4fd1-9a19-b6b90bbc0a1b" xsi:nil="true"/>
    <lcf76f155ced4ddcb4097134ff3c332f xmlns="a987b4be-a292-4396-99bc-7b5470350a43">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32A42234-01F7-4BCC-8579-814FAC8F193B}">
  <ds:schemaRefs>
    <ds:schemaRef ds:uri="http://schemas.microsoft.com/sharepoint/events"/>
  </ds:schemaRefs>
</ds:datastoreItem>
</file>

<file path=customXml/itemProps2.xml><?xml version="1.0" encoding="utf-8"?>
<ds:datastoreItem xmlns:ds="http://schemas.openxmlformats.org/officeDocument/2006/customXml" ds:itemID="{844E65DC-57C3-4916-869D-510D8F31CF7D}"/>
</file>

<file path=customXml/itemProps3.xml><?xml version="1.0" encoding="utf-8"?>
<ds:datastoreItem xmlns:ds="http://schemas.openxmlformats.org/officeDocument/2006/customXml" ds:itemID="{87B7F3EA-9DCC-472C-BF7B-DFE8367C2CEB}">
  <ds:schemaRefs>
    <ds:schemaRef ds:uri="http://schemas.microsoft.com/sharepoint/v3/contenttype/forms"/>
  </ds:schemaRefs>
</ds:datastoreItem>
</file>

<file path=customXml/itemProps4.xml><?xml version="1.0" encoding="utf-8"?>
<ds:datastoreItem xmlns:ds="http://schemas.openxmlformats.org/officeDocument/2006/customXml" ds:itemID="{F1127A58-0457-4425-9717-A3490A95A85A}">
  <ds:schemaRefs>
    <ds:schemaRef ds:uri="http://purl.org/dc/terms/"/>
    <ds:schemaRef ds:uri="http://purl.org/dc/dcmitype/"/>
    <ds:schemaRef ds:uri="7424b78e-8606-4fd1-9a19-b6b90bbc0a1b"/>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schemas.microsoft.com/office/2006/documentManagement/types"/>
    <ds:schemaRef ds:uri="8a983182-d737-4738-96fb-0c3c886778fe"/>
    <ds:schemaRef ds:uri="9ad1216b-cdc1-40e2-a0c2-94597fd44697"/>
    <ds:schemaRef ds:uri="http://www.w3.org/XML/1998/namespace"/>
  </ds:schemaRefs>
</ds:datastoreItem>
</file>

<file path=customXml/itemProps5.xml><?xml version="1.0" encoding="utf-8"?>
<ds:datastoreItem xmlns:ds="http://schemas.openxmlformats.org/officeDocument/2006/customXml" ds:itemID="{5EFFF5D7-C24F-455D-9BFC-3260E09F034E}">
  <ds:schemaRefs>
    <ds:schemaRef ds:uri="http://schemas.openxmlformats.org/officeDocument/2006/bibliography"/>
  </ds:schemaRefs>
</ds:datastoreItem>
</file>

<file path=docMetadata/LabelInfo.xml><?xml version="1.0" encoding="utf-8"?>
<clbl:labelList xmlns:clbl="http://schemas.microsoft.com/office/2020/mipLabelMetadata">
  <clbl:label id="{75d6cc78-71b9-42e6-aa2a-b9889a0f080f}" enabled="0" method="" siteId="{75d6cc78-71b9-42e6-aa2a-b9889a0f080f}" removed="1"/>
</clbl:labelList>
</file>

<file path=docProps/app.xml><?xml version="1.0" encoding="utf-8"?>
<Properties xmlns="http://schemas.openxmlformats.org/officeDocument/2006/extended-properties" xmlns:vt="http://schemas.openxmlformats.org/officeDocument/2006/docPropsVTypes">
  <Template>Normal</Template>
  <TotalTime>0</TotalTime>
  <Pages>111</Pages>
  <Words>36482</Words>
  <Characters>292309</Characters>
  <Application>Microsoft Office Word</Application>
  <DocSecurity>0</DocSecurity>
  <Lines>2435</Lines>
  <Paragraphs>656</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328135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2024-09-04T11:08:00Z</dcterms:created>
  <dcterms:modified xsi:type="dcterms:W3CDTF">2024-09-16T12:07:00Z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0x01010061ECCC0805196646A1375D0F3D2AD59A</vt:lpwstr>
  </property>
  <property fmtid="{D5CDD505-2E9C-101B-9397-08002B2CF9AE}" pid="3" name="Order">
    <vt:r8>400</vt:r8>
  </property>
  <property fmtid="{D5CDD505-2E9C-101B-9397-08002B2CF9AE}" pid="4" name="_dlc_DocIdItemGuid">
    <vt:lpwstr>627d5b11-4990-45cd-a16e-140c61634ae8</vt:lpwstr>
  </property>
  <property fmtid="{D5CDD505-2E9C-101B-9397-08002B2CF9AE}" pid="5" name="MediaServiceImageTags">
    <vt:lpwstr/>
  </property>
</Properties>
</file>