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1AF6041" w14:textId="77777777" w:rsidR="004C6B31" w:rsidRPr="003C612A" w:rsidRDefault="002C67A7" w:rsidP="003C612A">
      <w:pPr>
        <w:pStyle w:val="SupportType"/>
        <w:spacing w:before="0"/>
        <w:ind w:left="0"/>
        <w:rPr>
          <w:rFonts w:cs="Open Sans Light"/>
          <w:szCs w:val="52"/>
        </w:rPr>
      </w:pPr>
      <w:bookmarkStart w:id="0" w:name="_GoBack"/>
      <w:bookmarkEnd w:id="0"/>
      <w:r w:rsidRPr="003C612A">
        <w:rPr>
          <w:rFonts w:cs="Open Sans Light"/>
          <w:szCs w:val="52"/>
        </w:rPr>
        <w:drawing>
          <wp:anchor distT="0" distB="0" distL="114300" distR="114300" simplePos="0" relativeHeight="251667456" behindDoc="0" locked="0" layoutInCell="1" allowOverlap="1" wp14:anchorId="1D894242" wp14:editId="7CCACF80">
            <wp:simplePos x="0" y="0"/>
            <wp:positionH relativeFrom="column">
              <wp:posOffset>-205740</wp:posOffset>
            </wp:positionH>
            <wp:positionV relativeFrom="paragraph">
              <wp:posOffset>-352425</wp:posOffset>
            </wp:positionV>
            <wp:extent cx="2795270" cy="449580"/>
            <wp:effectExtent l="0" t="0" r="5080" b="7620"/>
            <wp:wrapNone/>
            <wp:docPr id="2" name="Picture 2"/>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12">
                      <a:extLst>
                        <a:ext uri="{28A0092B-C50C-407E-A947-70E740481C1C}">
                          <a14:useLocalDpi xmlns:a14="http://schemas.microsoft.com/office/drawing/2010/main" val="0"/>
                        </a:ext>
                      </a:extLst>
                    </a:blip>
                    <a:stretch>
                      <a:fillRect/>
                    </a:stretch>
                  </pic:blipFill>
                  <pic:spPr>
                    <a:xfrm>
                      <a:off x="0" y="0"/>
                      <a:ext cx="2795270" cy="449580"/>
                    </a:xfrm>
                    <a:prstGeom prst="rect">
                      <a:avLst/>
                    </a:prstGeom>
                  </pic:spPr>
                </pic:pic>
              </a:graphicData>
            </a:graphic>
          </wp:anchor>
        </w:drawing>
      </w:r>
    </w:p>
    <w:p w14:paraId="100C5956" w14:textId="77777777" w:rsidR="003A4CC7" w:rsidRPr="003C612A" w:rsidRDefault="003A4CC7" w:rsidP="003C612A">
      <w:pPr>
        <w:pStyle w:val="SupportType"/>
        <w:spacing w:before="0"/>
        <w:ind w:left="0"/>
        <w:rPr>
          <w:rFonts w:cs="Open Sans Light"/>
          <w:szCs w:val="52"/>
        </w:rPr>
      </w:pPr>
    </w:p>
    <w:p w14:paraId="44CBE2CD" w14:textId="77777777" w:rsidR="004E106E" w:rsidRPr="009F3AE1" w:rsidRDefault="00E044F9" w:rsidP="00C235F4">
      <w:pPr>
        <w:pStyle w:val="SupportType"/>
        <w:ind w:left="0"/>
        <w:rPr>
          <w:szCs w:val="52"/>
        </w:rPr>
      </w:pPr>
      <w:r w:rsidRPr="009F3AE1">
        <w:rPr>
          <w:szCs w:val="52"/>
        </w:rPr>
        <w:t>Scheme of Work</w:t>
      </w:r>
    </w:p>
    <w:p w14:paraId="5CC8B2E7" w14:textId="77777777" w:rsidR="009B3DA9" w:rsidRPr="00804919" w:rsidRDefault="009B3DA9" w:rsidP="009F3AE1">
      <w:pPr>
        <w:pStyle w:val="Qualification"/>
        <w:spacing w:before="240"/>
      </w:pPr>
      <w:r w:rsidRPr="00804919">
        <w:t xml:space="preserve">Cambridge </w:t>
      </w:r>
      <w:r w:rsidR="00AF7340" w:rsidRPr="00804919">
        <w:t>O Level</w:t>
      </w:r>
    </w:p>
    <w:p w14:paraId="1A843F5B" w14:textId="77777777" w:rsidR="009B3DA9" w:rsidRPr="00804919" w:rsidRDefault="00AF7340" w:rsidP="007817FE">
      <w:pPr>
        <w:pStyle w:val="Subject"/>
        <w:rPr>
          <w:rStyle w:val="S-CodeChar"/>
          <w:color w:val="EA5B0C"/>
          <w:szCs w:val="52"/>
        </w:rPr>
      </w:pPr>
      <w:r w:rsidRPr="00804919">
        <w:rPr>
          <w:rStyle w:val="SubjectChar"/>
          <w:rFonts w:ascii="Bliss Pro Regular" w:hAnsi="Bliss Pro Regular"/>
        </w:rPr>
        <w:t>English Language 1123</w:t>
      </w:r>
    </w:p>
    <w:p w14:paraId="5E7F4E10" w14:textId="77777777" w:rsidR="003A4CC7" w:rsidRPr="00804919" w:rsidRDefault="003A4CC7" w:rsidP="00F06560">
      <w:pPr>
        <w:pStyle w:val="Forexaminationfrom"/>
        <w:rPr>
          <w:rFonts w:ascii="Bliss Pro Regular" w:hAnsi="Bliss Pro Regular"/>
        </w:rPr>
      </w:pPr>
    </w:p>
    <w:p w14:paraId="54E2AB01" w14:textId="69EE172D" w:rsidR="00F116EA" w:rsidRPr="009F3AE1" w:rsidRDefault="00E044F9" w:rsidP="00F06560">
      <w:pPr>
        <w:pStyle w:val="Forexaminationfrom"/>
      </w:pPr>
      <w:r w:rsidRPr="009F3AE1">
        <w:t>F</w:t>
      </w:r>
      <w:r w:rsidR="009B3DA9" w:rsidRPr="009F3AE1">
        <w:t>or examination</w:t>
      </w:r>
      <w:r w:rsidR="009B3DA9" w:rsidRPr="00F46C3E">
        <w:rPr>
          <w:color w:val="00B050"/>
        </w:rPr>
        <w:t xml:space="preserve"> </w:t>
      </w:r>
      <w:r w:rsidR="00780422">
        <w:t>from</w:t>
      </w:r>
      <w:r w:rsidR="00F46C3E" w:rsidRPr="0025053B">
        <w:t xml:space="preserve"> 2024</w:t>
      </w:r>
    </w:p>
    <w:p w14:paraId="16C7347C" w14:textId="77777777" w:rsidR="00E044F9" w:rsidRPr="004C6B31" w:rsidRDefault="00E044F9" w:rsidP="008743EC">
      <w:pPr>
        <w:ind w:left="-142"/>
        <w:rPr>
          <w:rFonts w:ascii="Calisto MT" w:hAnsi="Calisto MT"/>
          <w:sz w:val="28"/>
          <w:szCs w:val="28"/>
        </w:rPr>
      </w:pPr>
    </w:p>
    <w:p w14:paraId="73353AD5" w14:textId="77777777" w:rsidR="00E044F9" w:rsidRPr="004C6B31" w:rsidRDefault="00E044F9" w:rsidP="008743EC">
      <w:pPr>
        <w:ind w:left="-142"/>
        <w:rPr>
          <w:rFonts w:ascii="Calisto MT" w:hAnsi="Calisto MT"/>
          <w:sz w:val="28"/>
          <w:szCs w:val="28"/>
        </w:rPr>
      </w:pPr>
    </w:p>
    <w:p w14:paraId="5C1EE9A6" w14:textId="77777777" w:rsidR="00E044F9" w:rsidRPr="00FE3ADB" w:rsidRDefault="00AF7340" w:rsidP="008743EC">
      <w:pPr>
        <w:ind w:left="-142"/>
        <w:rPr>
          <w:sz w:val="28"/>
          <w:szCs w:val="28"/>
        </w:rPr>
      </w:pPr>
      <w:r w:rsidRPr="009F3AE1">
        <w:rPr>
          <w:noProof/>
          <w:lang w:eastAsia="en-GB"/>
        </w:rPr>
        <w:drawing>
          <wp:anchor distT="0" distB="0" distL="114300" distR="114300" simplePos="0" relativeHeight="251657728" behindDoc="0" locked="0" layoutInCell="1" allowOverlap="1" wp14:anchorId="15F32A80" wp14:editId="4F3FE505">
            <wp:simplePos x="0" y="0"/>
            <wp:positionH relativeFrom="margin">
              <wp:posOffset>5947342</wp:posOffset>
            </wp:positionH>
            <wp:positionV relativeFrom="margin">
              <wp:posOffset>3248025</wp:posOffset>
            </wp:positionV>
            <wp:extent cx="2754766" cy="2252345"/>
            <wp:effectExtent l="0" t="0" r="7620" b="0"/>
            <wp:wrapNone/>
            <wp:docPr id="4"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13"/>
                    <a:stretch>
                      <a:fillRect/>
                    </a:stretch>
                  </pic:blipFill>
                  <pic:spPr bwMode="auto">
                    <a:xfrm>
                      <a:off x="0" y="0"/>
                      <a:ext cx="2754766" cy="2252345"/>
                    </a:xfrm>
                    <a:prstGeom prst="rect">
                      <a:avLst/>
                    </a:prstGeom>
                    <a:noFill/>
                    <a:ln>
                      <a:noFill/>
                    </a:ln>
                  </pic:spPr>
                </pic:pic>
              </a:graphicData>
            </a:graphic>
            <wp14:sizeRelH relativeFrom="margin">
              <wp14:pctWidth>0</wp14:pctWidth>
            </wp14:sizeRelH>
          </wp:anchor>
        </w:drawing>
      </w:r>
    </w:p>
    <w:p w14:paraId="28F67147" w14:textId="77777777" w:rsidR="00E044F9" w:rsidRPr="008743EC" w:rsidRDefault="00E044F9" w:rsidP="008743EC">
      <w:pPr>
        <w:ind w:left="-142"/>
        <w:rPr>
          <w:rFonts w:ascii="Arial" w:hAnsi="Arial"/>
          <w:sz w:val="28"/>
          <w:szCs w:val="28"/>
        </w:rPr>
        <w:sectPr w:rsidR="00E044F9" w:rsidRPr="008743EC" w:rsidSect="009B3DA9">
          <w:headerReference w:type="even" r:id="rId14"/>
          <w:headerReference w:type="default" r:id="rId15"/>
          <w:footerReference w:type="even" r:id="rId16"/>
          <w:footerReference w:type="default" r:id="rId17"/>
          <w:headerReference w:type="first" r:id="rId18"/>
          <w:footerReference w:type="first" r:id="rId19"/>
          <w:pgSz w:w="16840" w:h="11900" w:orient="landscape" w:code="9"/>
          <w:pgMar w:top="1134" w:right="1134" w:bottom="1134" w:left="1134" w:header="0" w:footer="454" w:gutter="0"/>
          <w:cols w:space="708"/>
          <w:titlePg/>
          <w:docGrid w:linePitch="326"/>
        </w:sectPr>
      </w:pPr>
    </w:p>
    <w:p w14:paraId="1BE56635" w14:textId="77777777" w:rsidR="00FC569B" w:rsidRDefault="00FC569B" w:rsidP="00FC569B">
      <w:bookmarkStart w:id="1" w:name="_Toc442785067"/>
      <w:bookmarkStart w:id="2" w:name="Contents"/>
    </w:p>
    <w:p w14:paraId="4A8EAD7C" w14:textId="77777777" w:rsidR="00FC569B" w:rsidRDefault="00FC569B" w:rsidP="00FC569B"/>
    <w:p w14:paraId="5EA24AA8" w14:textId="77777777" w:rsidR="00FC569B" w:rsidRDefault="00FC569B" w:rsidP="00FC569B"/>
    <w:p w14:paraId="1316FC5B" w14:textId="77777777" w:rsidR="00FC569B" w:rsidRDefault="00FC569B" w:rsidP="00FC569B"/>
    <w:p w14:paraId="73DBE30E" w14:textId="77777777" w:rsidR="00FC569B" w:rsidRDefault="00FC569B" w:rsidP="00FC569B"/>
    <w:p w14:paraId="55A29289" w14:textId="77777777" w:rsidR="00FC569B" w:rsidRDefault="00FC569B" w:rsidP="00FC569B"/>
    <w:p w14:paraId="58DC74C0" w14:textId="77777777" w:rsidR="00FC569B" w:rsidRDefault="00FC569B" w:rsidP="00FC569B"/>
    <w:p w14:paraId="1C77C192" w14:textId="77777777" w:rsidR="00FC569B" w:rsidRDefault="00FC569B" w:rsidP="00FC569B"/>
    <w:p w14:paraId="3949AD05" w14:textId="77777777" w:rsidR="00FC569B" w:rsidRDefault="00FC569B" w:rsidP="00FC569B"/>
    <w:p w14:paraId="5A7F6E62" w14:textId="77777777" w:rsidR="00FC569B" w:rsidRDefault="00FC569B" w:rsidP="00FC569B"/>
    <w:p w14:paraId="65BA9013" w14:textId="77777777" w:rsidR="00FC569B" w:rsidRDefault="00FC569B" w:rsidP="00FC569B"/>
    <w:p w14:paraId="41360703" w14:textId="77777777" w:rsidR="00FC569B" w:rsidRDefault="00FC569B" w:rsidP="00FC569B"/>
    <w:p w14:paraId="50B7DD53" w14:textId="77777777" w:rsidR="00FC569B" w:rsidRDefault="00FC569B" w:rsidP="00FC569B"/>
    <w:p w14:paraId="38B28DD2" w14:textId="2935D31B" w:rsidR="00FC569B" w:rsidRDefault="00FC569B" w:rsidP="00FC569B"/>
    <w:p w14:paraId="10F07593" w14:textId="73DB35CE" w:rsidR="00A941D3" w:rsidRDefault="00A941D3" w:rsidP="00FC569B"/>
    <w:p w14:paraId="3BAC22E3" w14:textId="55C32C77" w:rsidR="00A941D3" w:rsidRDefault="00A941D3" w:rsidP="00FC569B"/>
    <w:p w14:paraId="3B8DAE71" w14:textId="4569FD64" w:rsidR="00A941D3" w:rsidRDefault="00A941D3" w:rsidP="00FC569B"/>
    <w:p w14:paraId="0E2AC517" w14:textId="19D7BC14" w:rsidR="00A941D3" w:rsidRDefault="00A941D3" w:rsidP="00FC569B"/>
    <w:p w14:paraId="04571200" w14:textId="1B5A4F76" w:rsidR="00A941D3" w:rsidRDefault="00A941D3" w:rsidP="00FC569B"/>
    <w:p w14:paraId="72A723F4" w14:textId="111B296D" w:rsidR="00A941D3" w:rsidRDefault="00A941D3" w:rsidP="00FC569B"/>
    <w:p w14:paraId="5A10EFB8" w14:textId="56C95DBA" w:rsidR="00A941D3" w:rsidRDefault="00A941D3" w:rsidP="00FC569B"/>
    <w:p w14:paraId="061D9A64" w14:textId="38B89E6F" w:rsidR="00A941D3" w:rsidRDefault="00A941D3" w:rsidP="00FC569B"/>
    <w:p w14:paraId="1DA2D354" w14:textId="0A92108A" w:rsidR="00A941D3" w:rsidRDefault="00A941D3" w:rsidP="00FC569B"/>
    <w:p w14:paraId="20913B80" w14:textId="7EA46E45" w:rsidR="00A941D3" w:rsidRDefault="00A941D3" w:rsidP="00FC569B"/>
    <w:p w14:paraId="052745EE" w14:textId="4EB26E7D" w:rsidR="00A941D3" w:rsidRDefault="00A941D3" w:rsidP="00FC569B"/>
    <w:p w14:paraId="2E457FA3" w14:textId="3B3E5BF8" w:rsidR="00A941D3" w:rsidRDefault="00A941D3" w:rsidP="00FC569B"/>
    <w:p w14:paraId="625B0512" w14:textId="58DE646C" w:rsidR="00A941D3" w:rsidRDefault="00A941D3" w:rsidP="00FC569B"/>
    <w:p w14:paraId="0471498F" w14:textId="77777777" w:rsidR="00A941D3" w:rsidRDefault="00A941D3" w:rsidP="00FC569B"/>
    <w:p w14:paraId="34F794DF" w14:textId="77777777" w:rsidR="00FC569B" w:rsidRDefault="00FC569B" w:rsidP="00FC569B">
      <w:pPr>
        <w:pStyle w:val="Body"/>
      </w:pPr>
    </w:p>
    <w:p w14:paraId="1916F1DA" w14:textId="59D9BE83" w:rsidR="00FC569B" w:rsidRPr="005071D3" w:rsidRDefault="00FC569B" w:rsidP="00FC569B">
      <w:pPr>
        <w:pStyle w:val="Body"/>
      </w:pPr>
      <w:r w:rsidRPr="005071D3">
        <w:t xml:space="preserve">© </w:t>
      </w:r>
      <w:r w:rsidR="00D4256F">
        <w:t xml:space="preserve">Cambridge University Press &amp; Assessment </w:t>
      </w:r>
      <w:r w:rsidR="00AF7340">
        <w:t>20</w:t>
      </w:r>
      <w:r w:rsidR="007D5CA9">
        <w:t>21</w:t>
      </w:r>
      <w:r w:rsidR="006A381B">
        <w:t xml:space="preserve"> v1</w:t>
      </w:r>
    </w:p>
    <w:p w14:paraId="4DB7E6E7" w14:textId="030FC7FB" w:rsidR="004E62F2" w:rsidRDefault="004E62F2" w:rsidP="00FC569B">
      <w:pPr>
        <w:rPr>
          <w:rFonts w:ascii="Arial" w:hAnsi="Arial" w:cs="Arial"/>
          <w:sz w:val="20"/>
          <w:szCs w:val="20"/>
        </w:rPr>
      </w:pPr>
      <w:r w:rsidRPr="004E62F2">
        <w:rPr>
          <w:rFonts w:ascii="Arial" w:hAnsi="Arial" w:cs="Arial"/>
          <w:sz w:val="20"/>
          <w:szCs w:val="20"/>
        </w:rPr>
        <w:t>Cambridge Assessment International Education is part of Cambridge University Press &amp; Assessment. Cambridge University Press &amp; Assessment is a department of the University of Cambridge.</w:t>
      </w:r>
    </w:p>
    <w:p w14:paraId="0F77966B" w14:textId="77777777" w:rsidR="004E62F2" w:rsidRDefault="004E62F2" w:rsidP="00FC569B">
      <w:pPr>
        <w:rPr>
          <w:rFonts w:ascii="Arial" w:hAnsi="Arial" w:cs="Arial"/>
          <w:sz w:val="20"/>
          <w:szCs w:val="20"/>
        </w:rPr>
      </w:pPr>
    </w:p>
    <w:p w14:paraId="61B4899B" w14:textId="627244E6" w:rsidR="00FC569B" w:rsidRPr="00FC569B" w:rsidRDefault="004E62F2" w:rsidP="00FC569B">
      <w:pPr>
        <w:sectPr w:rsidR="00FC569B" w:rsidRPr="00FC569B" w:rsidSect="00641F19">
          <w:headerReference w:type="default" r:id="rId20"/>
          <w:headerReference w:type="first" r:id="rId21"/>
          <w:footerReference w:type="first" r:id="rId22"/>
          <w:pgSz w:w="16840" w:h="11900" w:orient="landscape" w:code="9"/>
          <w:pgMar w:top="1134" w:right="1134" w:bottom="1134" w:left="1134" w:header="567" w:footer="567" w:gutter="0"/>
          <w:cols w:space="708"/>
          <w:titlePg/>
          <w:docGrid w:linePitch="326"/>
        </w:sectPr>
      </w:pPr>
      <w:r w:rsidRPr="004E62F2">
        <w:rPr>
          <w:rFonts w:ascii="Arial" w:hAnsi="Arial" w:cs="Arial"/>
          <w:sz w:val="20"/>
          <w:szCs w:val="20"/>
        </w:rPr>
        <w:t>Cambridge University Press &amp; Assessment retains the copyright on all its publications. Registered centres are permitted to copy material from this booklet for their own internal use. However, we cannot give permission to centres to photocopy any material that is acknowledged to a third party even for internal use within a centre</w:t>
      </w:r>
      <w:r w:rsidR="00FC569B" w:rsidRPr="005071D3">
        <w:rPr>
          <w:rFonts w:ascii="Arial" w:hAnsi="Arial" w:cs="Arial"/>
          <w:sz w:val="20"/>
          <w:szCs w:val="20"/>
        </w:rPr>
        <w:t>.</w:t>
      </w:r>
    </w:p>
    <w:p w14:paraId="660FF864" w14:textId="635B3716" w:rsidR="00F116EA" w:rsidRPr="005010EA" w:rsidRDefault="00F116EA" w:rsidP="00AA463D">
      <w:pPr>
        <w:pStyle w:val="Heading1"/>
      </w:pPr>
      <w:bookmarkStart w:id="3" w:name="_Toc78194388"/>
      <w:r w:rsidRPr="005010EA">
        <w:lastRenderedPageBreak/>
        <w:t>Contents</w:t>
      </w:r>
      <w:bookmarkEnd w:id="1"/>
      <w:bookmarkEnd w:id="3"/>
    </w:p>
    <w:bookmarkEnd w:id="2"/>
    <w:p w14:paraId="307E5FA4" w14:textId="46A19796" w:rsidR="002800F5" w:rsidRPr="002800F5" w:rsidRDefault="00163A23">
      <w:pPr>
        <w:pStyle w:val="TOC1"/>
        <w:rPr>
          <w:rFonts w:asciiTheme="minorHAnsi" w:eastAsiaTheme="minorEastAsia" w:hAnsiTheme="minorHAnsi" w:cstheme="minorBidi"/>
          <w:color w:val="auto"/>
          <w:sz w:val="24"/>
          <w:szCs w:val="24"/>
          <w:lang w:eastAsia="en-GB"/>
        </w:rPr>
      </w:pPr>
      <w:r w:rsidRPr="004A4E17">
        <w:rPr>
          <w:bCs/>
          <w:sz w:val="20"/>
          <w:szCs w:val="20"/>
        </w:rPr>
        <w:fldChar w:fldCharType="begin"/>
      </w:r>
      <w:r w:rsidRPr="004A4E17">
        <w:rPr>
          <w:bCs/>
          <w:szCs w:val="20"/>
        </w:rPr>
        <w:instrText xml:space="preserve"> TOC \o "1-1" \h \z \u </w:instrText>
      </w:r>
      <w:r w:rsidRPr="004A4E17">
        <w:rPr>
          <w:bCs/>
          <w:sz w:val="20"/>
          <w:szCs w:val="20"/>
        </w:rPr>
        <w:fldChar w:fldCharType="separate"/>
      </w:r>
      <w:hyperlink w:anchor="_Toc78194388" w:history="1">
        <w:r w:rsidR="002800F5" w:rsidRPr="002800F5">
          <w:rPr>
            <w:rStyle w:val="Hyperlink"/>
            <w:color w:val="auto"/>
            <w:sz w:val="24"/>
            <w:szCs w:val="24"/>
          </w:rPr>
          <w:t>Contents</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_Toc78194388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3</w:t>
        </w:r>
        <w:r w:rsidR="002800F5" w:rsidRPr="002800F5">
          <w:rPr>
            <w:webHidden/>
            <w:color w:val="auto"/>
            <w:sz w:val="24"/>
            <w:szCs w:val="24"/>
          </w:rPr>
          <w:fldChar w:fldCharType="end"/>
        </w:r>
      </w:hyperlink>
    </w:p>
    <w:p w14:paraId="7B27D19E" w14:textId="2203678F" w:rsidR="002800F5" w:rsidRPr="002800F5" w:rsidRDefault="00FD167C">
      <w:pPr>
        <w:pStyle w:val="TOC1"/>
        <w:rPr>
          <w:rFonts w:asciiTheme="minorHAnsi" w:eastAsiaTheme="minorEastAsia" w:hAnsiTheme="minorHAnsi" w:cstheme="minorBidi"/>
          <w:color w:val="auto"/>
          <w:sz w:val="24"/>
          <w:szCs w:val="24"/>
          <w:lang w:eastAsia="en-GB"/>
        </w:rPr>
      </w:pPr>
      <w:hyperlink w:anchor="_Toc78194389" w:history="1">
        <w:r w:rsidR="002800F5" w:rsidRPr="002800F5">
          <w:rPr>
            <w:rStyle w:val="Hyperlink"/>
            <w:color w:val="auto"/>
            <w:sz w:val="24"/>
            <w:szCs w:val="24"/>
          </w:rPr>
          <w:t>Introduction</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_Toc78194389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4</w:t>
        </w:r>
        <w:r w:rsidR="002800F5" w:rsidRPr="002800F5">
          <w:rPr>
            <w:webHidden/>
            <w:color w:val="auto"/>
            <w:sz w:val="24"/>
            <w:szCs w:val="24"/>
          </w:rPr>
          <w:fldChar w:fldCharType="end"/>
        </w:r>
      </w:hyperlink>
    </w:p>
    <w:p w14:paraId="41A19FB2" w14:textId="1A678905" w:rsidR="002800F5" w:rsidRPr="002800F5" w:rsidRDefault="00FD167C">
      <w:pPr>
        <w:pStyle w:val="TOC1"/>
        <w:rPr>
          <w:rFonts w:asciiTheme="minorHAnsi" w:eastAsiaTheme="minorEastAsia" w:hAnsiTheme="minorHAnsi" w:cstheme="minorBidi"/>
          <w:color w:val="auto"/>
          <w:sz w:val="24"/>
          <w:szCs w:val="24"/>
          <w:lang w:eastAsia="en-GB"/>
        </w:rPr>
      </w:pPr>
      <w:hyperlink w:anchor="_Toc78194390" w:history="1">
        <w:r w:rsidR="002800F5" w:rsidRPr="002800F5">
          <w:rPr>
            <w:rStyle w:val="Hyperlink"/>
            <w:color w:val="auto"/>
            <w:sz w:val="24"/>
            <w:szCs w:val="24"/>
          </w:rPr>
          <w:t>1 Reading a variety of texts</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_Toc78194390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8</w:t>
        </w:r>
        <w:r w:rsidR="002800F5" w:rsidRPr="002800F5">
          <w:rPr>
            <w:webHidden/>
            <w:color w:val="auto"/>
            <w:sz w:val="24"/>
            <w:szCs w:val="24"/>
          </w:rPr>
          <w:fldChar w:fldCharType="end"/>
        </w:r>
      </w:hyperlink>
    </w:p>
    <w:p w14:paraId="70784EE5" w14:textId="518A9AC3" w:rsidR="002800F5" w:rsidRPr="002800F5" w:rsidRDefault="00FD167C">
      <w:pPr>
        <w:pStyle w:val="TOC1"/>
        <w:rPr>
          <w:rFonts w:asciiTheme="minorHAnsi" w:eastAsiaTheme="minorEastAsia" w:hAnsiTheme="minorHAnsi" w:cstheme="minorBidi"/>
          <w:color w:val="auto"/>
          <w:sz w:val="24"/>
          <w:szCs w:val="24"/>
          <w:lang w:eastAsia="en-GB"/>
        </w:rPr>
      </w:pPr>
      <w:hyperlink w:anchor="_Toc78194391" w:history="1">
        <w:r w:rsidR="002800F5" w:rsidRPr="002800F5">
          <w:rPr>
            <w:rStyle w:val="Hyperlink"/>
            <w:color w:val="auto"/>
            <w:sz w:val="24"/>
            <w:szCs w:val="24"/>
          </w:rPr>
          <w:t>2 Reading for ideas, facts and opinions</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_Toc78194391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11</w:t>
        </w:r>
        <w:r w:rsidR="002800F5" w:rsidRPr="002800F5">
          <w:rPr>
            <w:webHidden/>
            <w:color w:val="auto"/>
            <w:sz w:val="24"/>
            <w:szCs w:val="24"/>
          </w:rPr>
          <w:fldChar w:fldCharType="end"/>
        </w:r>
      </w:hyperlink>
    </w:p>
    <w:p w14:paraId="5277A239" w14:textId="76FF601F" w:rsidR="002800F5" w:rsidRPr="002800F5" w:rsidRDefault="00FD167C">
      <w:pPr>
        <w:pStyle w:val="TOC1"/>
        <w:rPr>
          <w:rFonts w:asciiTheme="minorHAnsi" w:eastAsiaTheme="minorEastAsia" w:hAnsiTheme="minorHAnsi" w:cstheme="minorBidi"/>
          <w:color w:val="auto"/>
          <w:sz w:val="24"/>
          <w:szCs w:val="24"/>
          <w:lang w:eastAsia="en-GB"/>
        </w:rPr>
      </w:pPr>
      <w:hyperlink w:anchor="_Toc78194392" w:history="1">
        <w:r w:rsidR="002800F5" w:rsidRPr="002800F5">
          <w:rPr>
            <w:rStyle w:val="Hyperlink"/>
            <w:color w:val="auto"/>
            <w:sz w:val="24"/>
            <w:szCs w:val="24"/>
          </w:rPr>
          <w:t>3 Reading for meaning</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_Toc78194392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14</w:t>
        </w:r>
        <w:r w:rsidR="002800F5" w:rsidRPr="002800F5">
          <w:rPr>
            <w:webHidden/>
            <w:color w:val="auto"/>
            <w:sz w:val="24"/>
            <w:szCs w:val="24"/>
          </w:rPr>
          <w:fldChar w:fldCharType="end"/>
        </w:r>
      </w:hyperlink>
    </w:p>
    <w:p w14:paraId="52974870" w14:textId="276DB7B8" w:rsidR="002800F5" w:rsidRPr="002800F5" w:rsidRDefault="00FD167C">
      <w:pPr>
        <w:pStyle w:val="TOC1"/>
        <w:rPr>
          <w:rFonts w:asciiTheme="minorHAnsi" w:eastAsiaTheme="minorEastAsia" w:hAnsiTheme="minorHAnsi" w:cstheme="minorBidi"/>
          <w:color w:val="auto"/>
          <w:sz w:val="24"/>
          <w:szCs w:val="24"/>
          <w:lang w:eastAsia="en-GB"/>
        </w:rPr>
      </w:pPr>
      <w:hyperlink w:anchor="_Toc78194393" w:history="1">
        <w:r w:rsidR="002800F5" w:rsidRPr="002800F5">
          <w:rPr>
            <w:rStyle w:val="Hyperlink"/>
            <w:color w:val="auto"/>
            <w:sz w:val="24"/>
            <w:szCs w:val="24"/>
          </w:rPr>
          <w:t>4 Summary tasks</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_Toc78194393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19</w:t>
        </w:r>
        <w:r w:rsidR="002800F5" w:rsidRPr="002800F5">
          <w:rPr>
            <w:webHidden/>
            <w:color w:val="auto"/>
            <w:sz w:val="24"/>
            <w:szCs w:val="24"/>
          </w:rPr>
          <w:fldChar w:fldCharType="end"/>
        </w:r>
      </w:hyperlink>
    </w:p>
    <w:p w14:paraId="10C2C177" w14:textId="76DBD938" w:rsidR="002800F5" w:rsidRPr="002800F5" w:rsidRDefault="00FD167C">
      <w:pPr>
        <w:pStyle w:val="TOC1"/>
        <w:rPr>
          <w:rFonts w:asciiTheme="minorHAnsi" w:eastAsiaTheme="minorEastAsia" w:hAnsiTheme="minorHAnsi" w:cstheme="minorBidi"/>
          <w:color w:val="auto"/>
          <w:sz w:val="24"/>
          <w:szCs w:val="24"/>
          <w:lang w:eastAsia="en-GB"/>
        </w:rPr>
      </w:pPr>
      <w:hyperlink w:anchor="_Toc78194394" w:history="1">
        <w:r w:rsidR="002800F5" w:rsidRPr="002800F5">
          <w:rPr>
            <w:rStyle w:val="Hyperlink"/>
            <w:color w:val="auto"/>
            <w:sz w:val="24"/>
            <w:szCs w:val="24"/>
          </w:rPr>
          <w:t>5 Key writing skills</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_Toc78194394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23</w:t>
        </w:r>
        <w:r w:rsidR="002800F5" w:rsidRPr="002800F5">
          <w:rPr>
            <w:webHidden/>
            <w:color w:val="auto"/>
            <w:sz w:val="24"/>
            <w:szCs w:val="24"/>
          </w:rPr>
          <w:fldChar w:fldCharType="end"/>
        </w:r>
      </w:hyperlink>
    </w:p>
    <w:p w14:paraId="1A849E5E" w14:textId="24754582" w:rsidR="002800F5" w:rsidRPr="002800F5" w:rsidRDefault="00FD167C">
      <w:pPr>
        <w:pStyle w:val="TOC1"/>
        <w:rPr>
          <w:rFonts w:asciiTheme="minorHAnsi" w:eastAsiaTheme="minorEastAsia" w:hAnsiTheme="minorHAnsi" w:cstheme="minorBidi"/>
          <w:color w:val="auto"/>
          <w:sz w:val="24"/>
          <w:szCs w:val="24"/>
          <w:lang w:eastAsia="en-GB"/>
        </w:rPr>
      </w:pPr>
      <w:hyperlink w:anchor="_Toc78194395" w:history="1">
        <w:r w:rsidR="002800F5" w:rsidRPr="002800F5">
          <w:rPr>
            <w:rStyle w:val="Hyperlink"/>
            <w:color w:val="auto"/>
            <w:sz w:val="24"/>
            <w:szCs w:val="24"/>
          </w:rPr>
          <w:t>6 Directed Writing</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_Toc78194395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30</w:t>
        </w:r>
        <w:r w:rsidR="002800F5" w:rsidRPr="002800F5">
          <w:rPr>
            <w:webHidden/>
            <w:color w:val="auto"/>
            <w:sz w:val="24"/>
            <w:szCs w:val="24"/>
          </w:rPr>
          <w:fldChar w:fldCharType="end"/>
        </w:r>
      </w:hyperlink>
    </w:p>
    <w:p w14:paraId="6CBC2F19" w14:textId="6C51A6D1" w:rsidR="002800F5" w:rsidRPr="002800F5" w:rsidRDefault="00FD167C">
      <w:pPr>
        <w:pStyle w:val="TOC1"/>
        <w:rPr>
          <w:rFonts w:asciiTheme="minorHAnsi" w:eastAsiaTheme="minorEastAsia" w:hAnsiTheme="minorHAnsi" w:cstheme="minorBidi"/>
          <w:color w:val="auto"/>
          <w:sz w:val="24"/>
          <w:szCs w:val="24"/>
          <w:lang w:eastAsia="en-GB"/>
        </w:rPr>
      </w:pPr>
      <w:hyperlink w:anchor="_Toc78194396" w:history="1">
        <w:r w:rsidR="002800F5" w:rsidRPr="002800F5">
          <w:rPr>
            <w:rStyle w:val="Hyperlink"/>
            <w:color w:val="auto"/>
            <w:sz w:val="24"/>
            <w:szCs w:val="24"/>
          </w:rPr>
          <w:t>7 Discursive / argumentative / persuasive writing</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_Toc78194396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37</w:t>
        </w:r>
        <w:r w:rsidR="002800F5" w:rsidRPr="002800F5">
          <w:rPr>
            <w:webHidden/>
            <w:color w:val="auto"/>
            <w:sz w:val="24"/>
            <w:szCs w:val="24"/>
          </w:rPr>
          <w:fldChar w:fldCharType="end"/>
        </w:r>
      </w:hyperlink>
    </w:p>
    <w:p w14:paraId="0A67BFB5" w14:textId="3BD8A58C" w:rsidR="002800F5" w:rsidRPr="002800F5" w:rsidRDefault="00FD167C">
      <w:pPr>
        <w:pStyle w:val="TOC1"/>
        <w:rPr>
          <w:rFonts w:asciiTheme="minorHAnsi" w:eastAsiaTheme="minorEastAsia" w:hAnsiTheme="minorHAnsi" w:cstheme="minorBidi"/>
          <w:color w:val="auto"/>
          <w:sz w:val="24"/>
          <w:szCs w:val="24"/>
          <w:lang w:eastAsia="en-GB"/>
        </w:rPr>
      </w:pPr>
      <w:hyperlink w:anchor="_Toc78194397" w:history="1">
        <w:r w:rsidR="002800F5" w:rsidRPr="002800F5">
          <w:rPr>
            <w:rStyle w:val="Hyperlink"/>
            <w:color w:val="auto"/>
            <w:sz w:val="24"/>
            <w:szCs w:val="24"/>
          </w:rPr>
          <w:t>8 Descriptive composition</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_Toc78194397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43</w:t>
        </w:r>
        <w:r w:rsidR="002800F5" w:rsidRPr="002800F5">
          <w:rPr>
            <w:webHidden/>
            <w:color w:val="auto"/>
            <w:sz w:val="24"/>
            <w:szCs w:val="24"/>
          </w:rPr>
          <w:fldChar w:fldCharType="end"/>
        </w:r>
      </w:hyperlink>
    </w:p>
    <w:p w14:paraId="49322C57" w14:textId="03F42B4D" w:rsidR="002800F5" w:rsidRPr="002800F5" w:rsidRDefault="00FD167C">
      <w:pPr>
        <w:pStyle w:val="TOC1"/>
        <w:rPr>
          <w:rFonts w:asciiTheme="minorHAnsi" w:eastAsiaTheme="minorEastAsia" w:hAnsiTheme="minorHAnsi" w:cstheme="minorBidi"/>
          <w:color w:val="auto"/>
          <w:sz w:val="24"/>
          <w:szCs w:val="24"/>
          <w:lang w:eastAsia="en-GB"/>
        </w:rPr>
      </w:pPr>
      <w:hyperlink w:anchor="_Toc78194398" w:history="1">
        <w:r w:rsidR="002800F5" w:rsidRPr="002800F5">
          <w:rPr>
            <w:rStyle w:val="Hyperlink"/>
            <w:color w:val="auto"/>
            <w:sz w:val="24"/>
            <w:szCs w:val="24"/>
          </w:rPr>
          <w:t>9 Narrative composition</w:t>
        </w:r>
        <w:r w:rsidR="002800F5" w:rsidRPr="002800F5">
          <w:rPr>
            <w:webHidden/>
            <w:color w:val="auto"/>
            <w:sz w:val="24"/>
            <w:szCs w:val="24"/>
          </w:rPr>
          <w:tab/>
        </w:r>
        <w:r w:rsidR="002800F5" w:rsidRPr="002800F5">
          <w:rPr>
            <w:webHidden/>
            <w:color w:val="auto"/>
            <w:sz w:val="24"/>
            <w:szCs w:val="24"/>
          </w:rPr>
          <w:fldChar w:fldCharType="begin"/>
        </w:r>
        <w:r w:rsidR="002800F5" w:rsidRPr="002800F5">
          <w:rPr>
            <w:webHidden/>
            <w:color w:val="auto"/>
            <w:sz w:val="24"/>
            <w:szCs w:val="24"/>
          </w:rPr>
          <w:instrText xml:space="preserve"> PAGEREF _Toc78194398 \h </w:instrText>
        </w:r>
        <w:r w:rsidR="002800F5" w:rsidRPr="002800F5">
          <w:rPr>
            <w:webHidden/>
            <w:color w:val="auto"/>
            <w:sz w:val="24"/>
            <w:szCs w:val="24"/>
          </w:rPr>
        </w:r>
        <w:r w:rsidR="002800F5" w:rsidRPr="002800F5">
          <w:rPr>
            <w:webHidden/>
            <w:color w:val="auto"/>
            <w:sz w:val="24"/>
            <w:szCs w:val="24"/>
          </w:rPr>
          <w:fldChar w:fldCharType="separate"/>
        </w:r>
        <w:r w:rsidR="00F26F3C">
          <w:rPr>
            <w:webHidden/>
            <w:color w:val="auto"/>
            <w:sz w:val="24"/>
            <w:szCs w:val="24"/>
          </w:rPr>
          <w:t>49</w:t>
        </w:r>
        <w:r w:rsidR="002800F5" w:rsidRPr="002800F5">
          <w:rPr>
            <w:webHidden/>
            <w:color w:val="auto"/>
            <w:sz w:val="24"/>
            <w:szCs w:val="24"/>
          </w:rPr>
          <w:fldChar w:fldCharType="end"/>
        </w:r>
      </w:hyperlink>
    </w:p>
    <w:p w14:paraId="0DA3961F" w14:textId="1AD9CC46" w:rsidR="00F116EA" w:rsidRPr="004A4E17" w:rsidRDefault="00163A23" w:rsidP="003D2B2A">
      <w:pPr>
        <w:rPr>
          <w:rFonts w:ascii="Arial" w:hAnsi="Arial"/>
          <w:bCs/>
          <w:sz w:val="20"/>
          <w:szCs w:val="20"/>
        </w:rPr>
      </w:pPr>
      <w:r w:rsidRPr="004A4E17">
        <w:rPr>
          <w:bCs/>
          <w:szCs w:val="20"/>
        </w:rPr>
        <w:fldChar w:fldCharType="end"/>
      </w:r>
    </w:p>
    <w:p w14:paraId="57C2CDE5" w14:textId="77777777" w:rsidR="00F116EA" w:rsidRPr="004A4E17" w:rsidRDefault="00F116EA" w:rsidP="003D2B2A">
      <w:pPr>
        <w:rPr>
          <w:rFonts w:ascii="Arial" w:hAnsi="Arial"/>
          <w:bCs/>
          <w:sz w:val="20"/>
          <w:szCs w:val="20"/>
        </w:rPr>
        <w:sectPr w:rsidR="00F116EA" w:rsidRPr="004A4E17" w:rsidSect="00641F19">
          <w:pgSz w:w="16840" w:h="11900" w:orient="landscape" w:code="9"/>
          <w:pgMar w:top="1134" w:right="1134" w:bottom="1134" w:left="1134" w:header="567" w:footer="567" w:gutter="0"/>
          <w:cols w:space="708"/>
          <w:titlePg/>
          <w:docGrid w:linePitch="326"/>
        </w:sectPr>
      </w:pPr>
    </w:p>
    <w:p w14:paraId="6761B197" w14:textId="77777777" w:rsidR="00AF7340" w:rsidRPr="005010EA" w:rsidRDefault="00AF7340" w:rsidP="00AA463D">
      <w:pPr>
        <w:pStyle w:val="Heading1"/>
      </w:pPr>
      <w:bookmarkStart w:id="4" w:name="_Toc78194389"/>
      <w:bookmarkStart w:id="5" w:name="Overview"/>
      <w:r>
        <w:lastRenderedPageBreak/>
        <w:t>Introduction</w:t>
      </w:r>
      <w:bookmarkEnd w:id="4"/>
    </w:p>
    <w:p w14:paraId="29E6E12C" w14:textId="77777777" w:rsidR="00AF7340" w:rsidRPr="00A91D55" w:rsidRDefault="00AF7340" w:rsidP="007817FE">
      <w:pPr>
        <w:spacing w:before="120" w:after="120" w:line="276" w:lineRule="auto"/>
        <w:rPr>
          <w:rFonts w:ascii="Arial" w:hAnsi="Arial" w:cs="Arial"/>
          <w:bCs/>
          <w:sz w:val="20"/>
          <w:szCs w:val="20"/>
          <w:lang w:eastAsia="en-GB"/>
        </w:rPr>
      </w:pPr>
      <w:r w:rsidRPr="00A91D55">
        <w:rPr>
          <w:rFonts w:ascii="Arial" w:hAnsi="Arial" w:cs="Arial"/>
          <w:bCs/>
          <w:sz w:val="20"/>
          <w:szCs w:val="20"/>
          <w:lang w:eastAsia="en-GB"/>
        </w:rPr>
        <w:t>This scheme of work has been designed to support you in your teaching and lesson planning. Making full use of this scheme of work will help you to improve both your teaching and your learners’ potential. It is important to have a scheme of work in place in order for you to guarantee that the syllabus is covered fully. You can choose what approach to take and you know the nature of your institution and the levels of ability of your learners. What follows is just one possible approach you could take</w:t>
      </w:r>
      <w:r w:rsidR="003C612A" w:rsidRPr="00A91D55">
        <w:rPr>
          <w:rFonts w:ascii="Arial" w:hAnsi="Arial" w:cs="Arial"/>
          <w:bCs/>
          <w:sz w:val="20"/>
          <w:szCs w:val="20"/>
          <w:lang w:eastAsia="en-GB"/>
        </w:rPr>
        <w:t xml:space="preserve"> and you should always check the syllabus for the content of your course.</w:t>
      </w:r>
    </w:p>
    <w:p w14:paraId="0AC86476" w14:textId="77777777" w:rsidR="00AF7340" w:rsidRDefault="00AF7340" w:rsidP="007817FE">
      <w:pPr>
        <w:spacing w:before="120" w:after="120" w:line="276" w:lineRule="auto"/>
        <w:rPr>
          <w:rFonts w:ascii="Arial" w:hAnsi="Arial" w:cs="Arial"/>
          <w:bCs/>
          <w:sz w:val="20"/>
          <w:szCs w:val="20"/>
          <w:lang w:eastAsia="en-GB"/>
        </w:rPr>
      </w:pPr>
      <w:r w:rsidRPr="00B61AC8">
        <w:rPr>
          <w:rFonts w:ascii="Arial" w:hAnsi="Arial" w:cs="Arial"/>
          <w:spacing w:val="-1"/>
          <w:sz w:val="20"/>
          <w:szCs w:val="20"/>
        </w:rPr>
        <w:t>Suggestions</w:t>
      </w:r>
      <w:r w:rsidRPr="00B61AC8">
        <w:rPr>
          <w:rFonts w:ascii="Arial" w:hAnsi="Arial" w:cs="Arial"/>
          <w:spacing w:val="-5"/>
          <w:sz w:val="20"/>
          <w:szCs w:val="20"/>
        </w:rPr>
        <w:t xml:space="preserve"> </w:t>
      </w:r>
      <w:r w:rsidRPr="00B61AC8">
        <w:rPr>
          <w:rFonts w:ascii="Arial" w:hAnsi="Arial" w:cs="Arial"/>
          <w:sz w:val="20"/>
          <w:szCs w:val="20"/>
        </w:rPr>
        <w:t>for</w:t>
      </w:r>
      <w:r w:rsidRPr="00B61AC8">
        <w:rPr>
          <w:rFonts w:ascii="Arial" w:hAnsi="Arial" w:cs="Arial"/>
          <w:spacing w:val="-5"/>
          <w:sz w:val="20"/>
          <w:szCs w:val="20"/>
        </w:rPr>
        <w:t xml:space="preserve"> independent study</w:t>
      </w:r>
      <w:r w:rsidRPr="00B61AC8">
        <w:rPr>
          <w:rFonts w:ascii="Arial" w:hAnsi="Arial" w:cs="Arial"/>
          <w:spacing w:val="-3"/>
          <w:sz w:val="20"/>
          <w:szCs w:val="20"/>
        </w:rPr>
        <w:t xml:space="preserve"> </w:t>
      </w:r>
      <w:r w:rsidRPr="00B61AC8">
        <w:rPr>
          <w:rFonts w:ascii="Arial" w:hAnsi="Arial" w:cs="Arial"/>
          <w:b/>
          <w:sz w:val="20"/>
          <w:szCs w:val="20"/>
        </w:rPr>
        <w:t>(I)</w:t>
      </w:r>
      <w:r w:rsidRPr="00B61AC8">
        <w:rPr>
          <w:rFonts w:ascii="Arial" w:hAnsi="Arial" w:cs="Arial"/>
          <w:b/>
          <w:spacing w:val="-4"/>
          <w:sz w:val="20"/>
          <w:szCs w:val="20"/>
        </w:rPr>
        <w:t xml:space="preserve"> </w:t>
      </w:r>
      <w:r w:rsidRPr="00B61AC8">
        <w:rPr>
          <w:rFonts w:ascii="Arial" w:hAnsi="Arial" w:cs="Arial"/>
          <w:spacing w:val="-1"/>
          <w:sz w:val="20"/>
          <w:szCs w:val="20"/>
        </w:rPr>
        <w:t>and</w:t>
      </w:r>
      <w:r w:rsidR="00224F27">
        <w:rPr>
          <w:rFonts w:ascii="Arial" w:hAnsi="Arial" w:cs="Arial"/>
          <w:spacing w:val="-1"/>
          <w:sz w:val="20"/>
          <w:szCs w:val="20"/>
        </w:rPr>
        <w:t xml:space="preserve"> </w:t>
      </w:r>
      <w:r w:rsidRPr="00B61AC8">
        <w:rPr>
          <w:rFonts w:ascii="Arial" w:hAnsi="Arial" w:cs="Arial"/>
          <w:spacing w:val="-1"/>
          <w:sz w:val="20"/>
          <w:szCs w:val="20"/>
        </w:rPr>
        <w:t>formative</w:t>
      </w:r>
      <w:r w:rsidRPr="00B61AC8">
        <w:rPr>
          <w:rFonts w:ascii="Arial" w:hAnsi="Arial" w:cs="Arial"/>
          <w:spacing w:val="-6"/>
          <w:sz w:val="20"/>
          <w:szCs w:val="20"/>
        </w:rPr>
        <w:t xml:space="preserve"> </w:t>
      </w:r>
      <w:r w:rsidRPr="00B61AC8">
        <w:rPr>
          <w:rFonts w:ascii="Arial" w:hAnsi="Arial" w:cs="Arial"/>
          <w:sz w:val="20"/>
          <w:szCs w:val="20"/>
        </w:rPr>
        <w:t>assessment</w:t>
      </w:r>
      <w:r w:rsidRPr="00B61AC8">
        <w:rPr>
          <w:rFonts w:ascii="Arial" w:hAnsi="Arial" w:cs="Arial"/>
          <w:spacing w:val="-6"/>
          <w:sz w:val="20"/>
          <w:szCs w:val="20"/>
        </w:rPr>
        <w:t xml:space="preserve"> </w:t>
      </w:r>
      <w:r w:rsidRPr="00B61AC8">
        <w:rPr>
          <w:rFonts w:ascii="Arial" w:hAnsi="Arial" w:cs="Arial"/>
          <w:b/>
          <w:sz w:val="20"/>
          <w:szCs w:val="20"/>
        </w:rPr>
        <w:t>(F)</w:t>
      </w:r>
      <w:r w:rsidRPr="00B61AC8">
        <w:rPr>
          <w:rFonts w:ascii="Arial" w:hAnsi="Arial" w:cs="Arial"/>
          <w:b/>
          <w:spacing w:val="-5"/>
          <w:sz w:val="20"/>
          <w:szCs w:val="20"/>
        </w:rPr>
        <w:t xml:space="preserve"> </w:t>
      </w:r>
      <w:r w:rsidRPr="00B61AC8">
        <w:rPr>
          <w:rFonts w:ascii="Arial" w:hAnsi="Arial" w:cs="Arial"/>
          <w:spacing w:val="-1"/>
          <w:sz w:val="20"/>
          <w:szCs w:val="20"/>
        </w:rPr>
        <w:t>are</w:t>
      </w:r>
      <w:r w:rsidRPr="00B61AC8">
        <w:rPr>
          <w:rFonts w:ascii="Arial" w:hAnsi="Arial" w:cs="Arial"/>
          <w:spacing w:val="-5"/>
          <w:sz w:val="20"/>
          <w:szCs w:val="20"/>
        </w:rPr>
        <w:t xml:space="preserve"> </w:t>
      </w:r>
      <w:r w:rsidRPr="00B61AC8">
        <w:rPr>
          <w:rFonts w:ascii="Arial" w:hAnsi="Arial" w:cs="Arial"/>
          <w:spacing w:val="-1"/>
          <w:sz w:val="20"/>
          <w:szCs w:val="20"/>
        </w:rPr>
        <w:t>also</w:t>
      </w:r>
      <w:r w:rsidRPr="00B61AC8">
        <w:rPr>
          <w:rFonts w:ascii="Arial" w:hAnsi="Arial" w:cs="Arial"/>
          <w:spacing w:val="-4"/>
          <w:sz w:val="20"/>
          <w:szCs w:val="20"/>
        </w:rPr>
        <w:t xml:space="preserve"> </w:t>
      </w:r>
      <w:r w:rsidRPr="00B61AC8">
        <w:rPr>
          <w:rFonts w:ascii="Arial" w:hAnsi="Arial" w:cs="Arial"/>
          <w:spacing w:val="-1"/>
          <w:sz w:val="20"/>
          <w:szCs w:val="20"/>
        </w:rPr>
        <w:t xml:space="preserve">included. </w:t>
      </w:r>
      <w:r w:rsidRPr="00B61AC8">
        <w:rPr>
          <w:rFonts w:ascii="Arial" w:hAnsi="Arial" w:cs="Arial"/>
          <w:bCs/>
          <w:sz w:val="20"/>
          <w:szCs w:val="20"/>
          <w:lang w:eastAsia="en-GB"/>
        </w:rPr>
        <w:t xml:space="preserve">Opportunities for differentiation are indicated as </w:t>
      </w:r>
      <w:r w:rsidRPr="00E70695">
        <w:rPr>
          <w:rFonts w:ascii="Arial" w:hAnsi="Arial" w:cs="Arial"/>
          <w:b/>
          <w:bCs/>
          <w:sz w:val="20"/>
          <w:szCs w:val="20"/>
          <w:lang w:eastAsia="en-GB"/>
        </w:rPr>
        <w:t>Extension activit</w:t>
      </w:r>
      <w:r w:rsidR="003C612A">
        <w:rPr>
          <w:rFonts w:ascii="Arial" w:hAnsi="Arial" w:cs="Arial"/>
          <w:b/>
          <w:bCs/>
          <w:sz w:val="20"/>
          <w:szCs w:val="20"/>
          <w:lang w:eastAsia="en-GB"/>
        </w:rPr>
        <w:t>ies</w:t>
      </w:r>
      <w:r w:rsidRPr="00B61AC8">
        <w:rPr>
          <w:rFonts w:ascii="Arial" w:hAnsi="Arial" w:cs="Arial"/>
          <w:bCs/>
          <w:sz w:val="20"/>
          <w:szCs w:val="20"/>
          <w:lang w:eastAsia="en-GB"/>
        </w:rPr>
        <w:t>; there is the potential for differentiation by resource, grouping, expected level of outcome, and degree of support by teacher, throughout the scheme of work. Timings for</w:t>
      </w:r>
      <w:r w:rsidRPr="000017C0">
        <w:rPr>
          <w:rFonts w:ascii="Arial" w:hAnsi="Arial" w:cs="Arial"/>
          <w:bCs/>
          <w:sz w:val="20"/>
          <w:szCs w:val="20"/>
          <w:lang w:eastAsia="en-GB"/>
        </w:rPr>
        <w:t xml:space="preserve"> activities and feedback are left to the judgment of the teacher, according to the level of the </w:t>
      </w:r>
      <w:r>
        <w:rPr>
          <w:rFonts w:ascii="Arial" w:hAnsi="Arial" w:cs="Arial"/>
          <w:bCs/>
          <w:sz w:val="20"/>
          <w:szCs w:val="20"/>
          <w:lang w:eastAsia="en-GB"/>
        </w:rPr>
        <w:t>learner</w:t>
      </w:r>
      <w:r w:rsidRPr="000017C0">
        <w:rPr>
          <w:rFonts w:ascii="Arial" w:hAnsi="Arial" w:cs="Arial"/>
          <w:bCs/>
          <w:sz w:val="20"/>
          <w:szCs w:val="20"/>
          <w:lang w:eastAsia="en-GB"/>
        </w:rPr>
        <w:t>s and size of the class. Length of time allocated to a task is another possible area for differentiation</w:t>
      </w:r>
      <w:r>
        <w:rPr>
          <w:rFonts w:ascii="Arial" w:hAnsi="Arial" w:cs="Arial"/>
          <w:bCs/>
          <w:sz w:val="20"/>
          <w:szCs w:val="20"/>
          <w:lang w:eastAsia="en-GB"/>
        </w:rPr>
        <w:t>.</w:t>
      </w:r>
    </w:p>
    <w:p w14:paraId="7CF3FE79" w14:textId="77777777" w:rsidR="00AF7340" w:rsidRPr="00923259" w:rsidRDefault="00AF7340" w:rsidP="007817FE">
      <w:pPr>
        <w:spacing w:before="120" w:after="120" w:line="276" w:lineRule="auto"/>
        <w:rPr>
          <w:rFonts w:ascii="Arial" w:hAnsi="Arial" w:cs="Arial"/>
          <w:color w:val="E05206"/>
        </w:rPr>
      </w:pPr>
      <w:r w:rsidRPr="00923259">
        <w:rPr>
          <w:rFonts w:ascii="Arial" w:hAnsi="Arial" w:cs="Arial"/>
          <w:color w:val="E05206"/>
        </w:rPr>
        <w:t>Guided learning hours</w:t>
      </w:r>
    </w:p>
    <w:p w14:paraId="377668FC" w14:textId="360DC99D" w:rsidR="00AF7340" w:rsidRDefault="00AF7340" w:rsidP="007817FE">
      <w:pPr>
        <w:pStyle w:val="BodyText"/>
        <w:spacing w:before="120" w:after="120" w:line="276" w:lineRule="auto"/>
      </w:pPr>
      <w:r>
        <w:t>Guided learning hours give an indication of the amount of contact time you need to have with your learners to deliver a course. Our syllabuses are designed around 130 hours for Cambridge O Level courses.</w:t>
      </w:r>
      <w:r w:rsidDel="00D51498">
        <w:t xml:space="preserve"> </w:t>
      </w:r>
      <w:r>
        <w:t xml:space="preserve">The number of hours may vary depending on local practice and your learners’ previous experience of the subject. The table below gives some guidance about how many hours we recommend you spend on each </w:t>
      </w:r>
      <w:r w:rsidR="003C612A">
        <w:t>area</w:t>
      </w:r>
      <w:r>
        <w:t>.</w:t>
      </w:r>
    </w:p>
    <w:tbl>
      <w:tblPr>
        <w:tblW w:w="13244" w:type="dxa"/>
        <w:tblInd w:w="561"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4309"/>
        <w:gridCol w:w="2699"/>
        <w:gridCol w:w="6236"/>
      </w:tblGrid>
      <w:tr w:rsidR="00F53D8D" w:rsidRPr="004A4E17" w14:paraId="4D09B8A2" w14:textId="77777777" w:rsidTr="008E41A0">
        <w:trPr>
          <w:trHeight w:val="20"/>
          <w:tblHeader/>
        </w:trPr>
        <w:tc>
          <w:tcPr>
            <w:tcW w:w="4309" w:type="dxa"/>
            <w:shd w:val="clear" w:color="auto" w:fill="EA5B0C"/>
            <w:tcMar>
              <w:top w:w="113" w:type="dxa"/>
              <w:bottom w:w="113" w:type="dxa"/>
            </w:tcMar>
            <w:vAlign w:val="center"/>
          </w:tcPr>
          <w:p w14:paraId="54A65D4B" w14:textId="2DE68871" w:rsidR="00AF7340" w:rsidRPr="00D9399E" w:rsidRDefault="009D346F" w:rsidP="00D9399E">
            <w:pPr>
              <w:pStyle w:val="TableHead"/>
            </w:pPr>
            <w:r w:rsidRPr="00D9399E">
              <w:t>Topic</w:t>
            </w:r>
          </w:p>
        </w:tc>
        <w:tc>
          <w:tcPr>
            <w:tcW w:w="2699" w:type="dxa"/>
            <w:shd w:val="clear" w:color="auto" w:fill="EA5B0C"/>
            <w:tcMar>
              <w:top w:w="113" w:type="dxa"/>
              <w:bottom w:w="113" w:type="dxa"/>
            </w:tcMar>
            <w:vAlign w:val="center"/>
          </w:tcPr>
          <w:p w14:paraId="0D55E69B" w14:textId="202FEDEC" w:rsidR="00AF7340" w:rsidRPr="00D9399E" w:rsidRDefault="00AF7340" w:rsidP="00D9399E">
            <w:pPr>
              <w:pStyle w:val="TableHead"/>
            </w:pPr>
            <w:r w:rsidRPr="00D9399E">
              <w:t>Suggested teaching time (hours</w:t>
            </w:r>
            <w:r w:rsidR="00A91D55" w:rsidRPr="00D9399E">
              <w:t xml:space="preserve"> </w:t>
            </w:r>
            <w:r w:rsidRPr="00D9399E">
              <w:t>/</w:t>
            </w:r>
            <w:r w:rsidR="00A91D55" w:rsidRPr="00D9399E">
              <w:t xml:space="preserve"> </w:t>
            </w:r>
            <w:r w:rsidRPr="00D9399E">
              <w:t>%)</w:t>
            </w:r>
          </w:p>
        </w:tc>
        <w:tc>
          <w:tcPr>
            <w:tcW w:w="6236" w:type="dxa"/>
            <w:shd w:val="clear" w:color="auto" w:fill="EA5B0C"/>
            <w:vAlign w:val="center"/>
          </w:tcPr>
          <w:p w14:paraId="337C926A" w14:textId="6B78A528" w:rsidR="00AF7340" w:rsidRPr="00D9399E" w:rsidRDefault="00783022" w:rsidP="00D9399E">
            <w:pPr>
              <w:pStyle w:val="TableHead"/>
            </w:pPr>
            <w:r w:rsidRPr="00D9399E">
              <w:t>Overview</w:t>
            </w:r>
          </w:p>
        </w:tc>
      </w:tr>
      <w:tr w:rsidR="00F53D8D" w:rsidRPr="004A4E17" w14:paraId="4A0C2F84" w14:textId="77777777" w:rsidTr="008E41A0">
        <w:tblPrEx>
          <w:tblCellMar>
            <w:top w:w="0" w:type="dxa"/>
            <w:bottom w:w="0" w:type="dxa"/>
          </w:tblCellMar>
        </w:tblPrEx>
        <w:trPr>
          <w:trHeight w:val="692"/>
        </w:trPr>
        <w:tc>
          <w:tcPr>
            <w:tcW w:w="4309" w:type="dxa"/>
            <w:tcMar>
              <w:top w:w="113" w:type="dxa"/>
              <w:bottom w:w="113" w:type="dxa"/>
            </w:tcMar>
          </w:tcPr>
          <w:p w14:paraId="4B3DA388" w14:textId="35CE6E8A" w:rsidR="00977929" w:rsidRPr="003A3222" w:rsidRDefault="00977929" w:rsidP="00977929">
            <w:pPr>
              <w:autoSpaceDE w:val="0"/>
              <w:autoSpaceDN w:val="0"/>
              <w:adjustRightInd w:val="0"/>
              <w:rPr>
                <w:rFonts w:ascii="Arial" w:hAnsi="Arial" w:cs="Arial"/>
                <w:sz w:val="20"/>
                <w:szCs w:val="20"/>
                <w:lang w:eastAsia="en-GB"/>
              </w:rPr>
            </w:pPr>
            <w:r w:rsidRPr="003A3222">
              <w:rPr>
                <w:rFonts w:ascii="Arial" w:hAnsi="Arial" w:cs="Arial"/>
                <w:sz w:val="20"/>
                <w:szCs w:val="20"/>
                <w:lang w:eastAsia="en-GB"/>
              </w:rPr>
              <w:t>1 Reading a variety of texts</w:t>
            </w:r>
          </w:p>
        </w:tc>
        <w:tc>
          <w:tcPr>
            <w:tcW w:w="2699" w:type="dxa"/>
            <w:tcMar>
              <w:top w:w="113" w:type="dxa"/>
              <w:bottom w:w="113" w:type="dxa"/>
            </w:tcMar>
          </w:tcPr>
          <w:p w14:paraId="16B77E76" w14:textId="2BEB5729" w:rsidR="00977929" w:rsidRPr="003A3222" w:rsidRDefault="00977929" w:rsidP="00977929">
            <w:pPr>
              <w:tabs>
                <w:tab w:val="left" w:pos="11640"/>
              </w:tabs>
              <w:rPr>
                <w:rFonts w:ascii="Arial" w:hAnsi="Arial" w:cs="Arial"/>
                <w:sz w:val="20"/>
                <w:szCs w:val="20"/>
              </w:rPr>
            </w:pPr>
            <w:r w:rsidRPr="003A3222">
              <w:rPr>
                <w:rFonts w:ascii="Arial" w:hAnsi="Arial" w:cs="Arial"/>
                <w:sz w:val="20"/>
                <w:szCs w:val="20"/>
              </w:rPr>
              <w:t>6.5 hours</w:t>
            </w:r>
            <w:r w:rsidR="002C4B9C">
              <w:rPr>
                <w:rFonts w:ascii="Arial" w:hAnsi="Arial" w:cs="Arial"/>
                <w:sz w:val="20"/>
                <w:szCs w:val="20"/>
              </w:rPr>
              <w:t xml:space="preserve"> </w:t>
            </w:r>
            <w:r w:rsidRPr="003A3222">
              <w:rPr>
                <w:rFonts w:ascii="Arial" w:hAnsi="Arial" w:cs="Arial"/>
                <w:sz w:val="20"/>
                <w:szCs w:val="20"/>
              </w:rPr>
              <w:t>/</w:t>
            </w:r>
            <w:r w:rsidR="002C4B9C">
              <w:rPr>
                <w:rFonts w:ascii="Arial" w:hAnsi="Arial" w:cs="Arial"/>
                <w:sz w:val="20"/>
                <w:szCs w:val="20"/>
              </w:rPr>
              <w:t xml:space="preserve"> </w:t>
            </w:r>
            <w:r w:rsidRPr="003A3222">
              <w:rPr>
                <w:rFonts w:ascii="Arial" w:hAnsi="Arial" w:cs="Arial"/>
                <w:sz w:val="20"/>
                <w:szCs w:val="20"/>
              </w:rPr>
              <w:t>5%</w:t>
            </w:r>
          </w:p>
        </w:tc>
        <w:tc>
          <w:tcPr>
            <w:tcW w:w="6236" w:type="dxa"/>
          </w:tcPr>
          <w:p w14:paraId="187B377B" w14:textId="4670D20B" w:rsidR="00977929" w:rsidRPr="003A3222" w:rsidRDefault="00977929" w:rsidP="00977929">
            <w:pPr>
              <w:tabs>
                <w:tab w:val="left" w:pos="11640"/>
              </w:tabs>
              <w:rPr>
                <w:rFonts w:ascii="Arial" w:eastAsia="MS Mincho" w:hAnsi="Arial" w:cs="Arial"/>
                <w:sz w:val="20"/>
                <w:szCs w:val="20"/>
                <w:lang w:eastAsia="en-GB"/>
              </w:rPr>
            </w:pPr>
            <w:r w:rsidRPr="003A3222">
              <w:rPr>
                <w:rFonts w:ascii="Arial" w:eastAsia="Arial" w:hAnsi="Arial" w:cs="Arial"/>
                <w:sz w:val="20"/>
                <w:szCs w:val="20"/>
              </w:rPr>
              <w:t xml:space="preserve">This unit explores a range of examples of fiction </w:t>
            </w:r>
            <w:r w:rsidRPr="003A3222">
              <w:rPr>
                <w:rFonts w:ascii="Arial" w:eastAsia="Arial" w:hAnsi="Arial" w:cs="Arial"/>
                <w:spacing w:val="-1"/>
                <w:sz w:val="20"/>
                <w:szCs w:val="20"/>
              </w:rPr>
              <w:t>a</w:t>
            </w:r>
            <w:r w:rsidRPr="003A3222">
              <w:rPr>
                <w:rFonts w:ascii="Arial" w:eastAsia="Arial" w:hAnsi="Arial" w:cs="Arial"/>
                <w:sz w:val="20"/>
                <w:szCs w:val="20"/>
              </w:rPr>
              <w:t>nd non-fiction texts, broadening understanding of ideas including genre, audience and</w:t>
            </w:r>
            <w:r w:rsidRPr="003A3222">
              <w:rPr>
                <w:rFonts w:ascii="Arial" w:eastAsia="Arial" w:hAnsi="Arial" w:cs="Arial"/>
                <w:spacing w:val="-2"/>
                <w:sz w:val="20"/>
                <w:szCs w:val="20"/>
              </w:rPr>
              <w:t xml:space="preserve"> </w:t>
            </w:r>
            <w:r w:rsidR="003A3222" w:rsidRPr="003A3222">
              <w:rPr>
                <w:rFonts w:ascii="Arial" w:eastAsia="Arial" w:hAnsi="Arial" w:cs="Arial"/>
                <w:spacing w:val="-2"/>
                <w:sz w:val="20"/>
                <w:szCs w:val="20"/>
              </w:rPr>
              <w:t xml:space="preserve">the </w:t>
            </w:r>
            <w:r w:rsidRPr="003A3222">
              <w:rPr>
                <w:rFonts w:ascii="Arial" w:eastAsia="Arial" w:hAnsi="Arial" w:cs="Arial"/>
                <w:sz w:val="20"/>
                <w:szCs w:val="20"/>
              </w:rPr>
              <w:t>writer’s</w:t>
            </w:r>
            <w:r w:rsidRPr="003A3222">
              <w:rPr>
                <w:rFonts w:ascii="Arial" w:eastAsia="Arial" w:hAnsi="Arial" w:cs="Arial"/>
                <w:spacing w:val="-2"/>
                <w:sz w:val="20"/>
                <w:szCs w:val="20"/>
              </w:rPr>
              <w:t xml:space="preserve"> </w:t>
            </w:r>
            <w:r w:rsidRPr="003A3222">
              <w:rPr>
                <w:rFonts w:ascii="Arial" w:eastAsia="Arial" w:hAnsi="Arial" w:cs="Arial"/>
                <w:sz w:val="20"/>
                <w:szCs w:val="20"/>
              </w:rPr>
              <w:t>craft.</w:t>
            </w:r>
          </w:p>
        </w:tc>
      </w:tr>
      <w:tr w:rsidR="00F53D8D" w:rsidRPr="004A4E17" w14:paraId="55947205" w14:textId="77777777" w:rsidTr="008E41A0">
        <w:tblPrEx>
          <w:tblCellMar>
            <w:top w:w="0" w:type="dxa"/>
            <w:bottom w:w="0" w:type="dxa"/>
          </w:tblCellMar>
        </w:tblPrEx>
        <w:trPr>
          <w:trHeight w:val="692"/>
        </w:trPr>
        <w:tc>
          <w:tcPr>
            <w:tcW w:w="4309" w:type="dxa"/>
            <w:tcMar>
              <w:top w:w="113" w:type="dxa"/>
              <w:bottom w:w="113" w:type="dxa"/>
            </w:tcMar>
          </w:tcPr>
          <w:p w14:paraId="42C02051" w14:textId="5EF3D1CC" w:rsidR="00351EF7" w:rsidRPr="003A3222" w:rsidRDefault="00351EF7" w:rsidP="00351EF7">
            <w:pPr>
              <w:autoSpaceDE w:val="0"/>
              <w:autoSpaceDN w:val="0"/>
              <w:adjustRightInd w:val="0"/>
              <w:rPr>
                <w:rFonts w:ascii="Arial" w:hAnsi="Arial" w:cs="Arial"/>
                <w:sz w:val="20"/>
                <w:szCs w:val="20"/>
                <w:lang w:eastAsia="en-GB"/>
              </w:rPr>
            </w:pPr>
            <w:r w:rsidRPr="003A3222">
              <w:rPr>
                <w:rFonts w:ascii="Arial" w:hAnsi="Arial" w:cs="Arial"/>
                <w:sz w:val="20"/>
                <w:szCs w:val="20"/>
                <w:lang w:eastAsia="en-GB"/>
              </w:rPr>
              <w:t>2 Reading for ideas, facts and opinions</w:t>
            </w:r>
          </w:p>
        </w:tc>
        <w:tc>
          <w:tcPr>
            <w:tcW w:w="2699" w:type="dxa"/>
            <w:tcMar>
              <w:top w:w="113" w:type="dxa"/>
              <w:bottom w:w="113" w:type="dxa"/>
            </w:tcMar>
          </w:tcPr>
          <w:p w14:paraId="5FA4898F" w14:textId="6510A6A0" w:rsidR="00351EF7" w:rsidRPr="003A3222" w:rsidRDefault="00351EF7" w:rsidP="00351EF7">
            <w:pPr>
              <w:tabs>
                <w:tab w:val="left" w:pos="11640"/>
              </w:tabs>
              <w:rPr>
                <w:rFonts w:ascii="Arial" w:hAnsi="Arial" w:cs="Arial"/>
                <w:sz w:val="20"/>
                <w:szCs w:val="20"/>
              </w:rPr>
            </w:pPr>
            <w:r w:rsidRPr="003A3222">
              <w:rPr>
                <w:rFonts w:ascii="Arial" w:hAnsi="Arial" w:cs="Arial"/>
                <w:sz w:val="20"/>
                <w:szCs w:val="20"/>
              </w:rPr>
              <w:t>6.5 hours</w:t>
            </w:r>
            <w:r w:rsidR="002C4B9C">
              <w:rPr>
                <w:rFonts w:ascii="Arial" w:hAnsi="Arial" w:cs="Arial"/>
                <w:sz w:val="20"/>
                <w:szCs w:val="20"/>
              </w:rPr>
              <w:t xml:space="preserve"> </w:t>
            </w:r>
            <w:r w:rsidRPr="003A3222">
              <w:rPr>
                <w:rFonts w:ascii="Arial" w:hAnsi="Arial" w:cs="Arial"/>
                <w:sz w:val="20"/>
                <w:szCs w:val="20"/>
              </w:rPr>
              <w:t>/</w:t>
            </w:r>
            <w:r w:rsidR="002C4B9C">
              <w:rPr>
                <w:rFonts w:ascii="Arial" w:hAnsi="Arial" w:cs="Arial"/>
                <w:sz w:val="20"/>
                <w:szCs w:val="20"/>
              </w:rPr>
              <w:t xml:space="preserve"> </w:t>
            </w:r>
            <w:r w:rsidRPr="003A3222">
              <w:rPr>
                <w:rFonts w:ascii="Arial" w:hAnsi="Arial" w:cs="Arial"/>
                <w:sz w:val="20"/>
                <w:szCs w:val="20"/>
              </w:rPr>
              <w:t>5%</w:t>
            </w:r>
          </w:p>
        </w:tc>
        <w:tc>
          <w:tcPr>
            <w:tcW w:w="6236" w:type="dxa"/>
          </w:tcPr>
          <w:p w14:paraId="463E0D63" w14:textId="177D249E" w:rsidR="00351EF7" w:rsidRPr="003A3222" w:rsidRDefault="00351EF7" w:rsidP="00351EF7">
            <w:pPr>
              <w:tabs>
                <w:tab w:val="left" w:pos="11640"/>
              </w:tabs>
              <w:rPr>
                <w:rFonts w:ascii="Arial" w:eastAsia="Arial" w:hAnsi="Arial" w:cs="Arial"/>
                <w:sz w:val="20"/>
                <w:szCs w:val="20"/>
              </w:rPr>
            </w:pPr>
            <w:r w:rsidRPr="003A3222">
              <w:rPr>
                <w:rFonts w:ascii="Arial" w:eastAsia="Arial" w:hAnsi="Arial" w:cs="Arial"/>
                <w:sz w:val="20"/>
                <w:szCs w:val="20"/>
              </w:rPr>
              <w:t>This unit explores how to identify, evaluate and respond to the main ideas of a text, for example to distinguish fact from opinion.</w:t>
            </w:r>
          </w:p>
        </w:tc>
      </w:tr>
      <w:tr w:rsidR="00F53D8D" w:rsidRPr="004A4E17" w14:paraId="0487C15D" w14:textId="77777777" w:rsidTr="008E41A0">
        <w:tblPrEx>
          <w:tblCellMar>
            <w:top w:w="0" w:type="dxa"/>
            <w:bottom w:w="0" w:type="dxa"/>
          </w:tblCellMar>
        </w:tblPrEx>
        <w:trPr>
          <w:trHeight w:val="692"/>
        </w:trPr>
        <w:tc>
          <w:tcPr>
            <w:tcW w:w="4309" w:type="dxa"/>
            <w:tcMar>
              <w:top w:w="113" w:type="dxa"/>
              <w:bottom w:w="113" w:type="dxa"/>
            </w:tcMar>
          </w:tcPr>
          <w:p w14:paraId="426C3153" w14:textId="3762D40B" w:rsidR="00351EF7" w:rsidRPr="003B18D5" w:rsidRDefault="00351EF7" w:rsidP="00351EF7">
            <w:pPr>
              <w:autoSpaceDE w:val="0"/>
              <w:autoSpaceDN w:val="0"/>
              <w:adjustRightInd w:val="0"/>
              <w:rPr>
                <w:rFonts w:ascii="Arial" w:hAnsi="Arial" w:cs="Arial"/>
                <w:sz w:val="20"/>
                <w:szCs w:val="20"/>
                <w:lang w:eastAsia="en-GB"/>
              </w:rPr>
            </w:pPr>
            <w:r w:rsidRPr="003B18D5">
              <w:rPr>
                <w:rFonts w:ascii="Arial" w:hAnsi="Arial" w:cs="Arial"/>
                <w:sz w:val="20"/>
                <w:szCs w:val="20"/>
                <w:lang w:eastAsia="en-GB"/>
              </w:rPr>
              <w:t>3 Reading for meaning</w:t>
            </w:r>
          </w:p>
        </w:tc>
        <w:tc>
          <w:tcPr>
            <w:tcW w:w="2699" w:type="dxa"/>
            <w:tcMar>
              <w:top w:w="113" w:type="dxa"/>
              <w:bottom w:w="113" w:type="dxa"/>
            </w:tcMar>
          </w:tcPr>
          <w:p w14:paraId="4BAD0CE1" w14:textId="6F5C3D31" w:rsidR="00351EF7" w:rsidRPr="003B18D5" w:rsidRDefault="00351EF7" w:rsidP="00351EF7">
            <w:pPr>
              <w:tabs>
                <w:tab w:val="left" w:pos="11640"/>
              </w:tabs>
              <w:rPr>
                <w:rFonts w:ascii="Arial" w:hAnsi="Arial" w:cs="Arial"/>
                <w:sz w:val="20"/>
                <w:szCs w:val="20"/>
              </w:rPr>
            </w:pPr>
            <w:r w:rsidRPr="003B18D5">
              <w:rPr>
                <w:rFonts w:ascii="Arial" w:hAnsi="Arial" w:cs="Arial"/>
                <w:sz w:val="20"/>
                <w:szCs w:val="20"/>
              </w:rPr>
              <w:t>26 hours</w:t>
            </w:r>
            <w:r w:rsidR="002C4B9C">
              <w:rPr>
                <w:rFonts w:ascii="Arial" w:hAnsi="Arial" w:cs="Arial"/>
                <w:sz w:val="20"/>
                <w:szCs w:val="20"/>
              </w:rPr>
              <w:t xml:space="preserve"> </w:t>
            </w:r>
            <w:r w:rsidRPr="003B18D5">
              <w:rPr>
                <w:rFonts w:ascii="Arial" w:hAnsi="Arial" w:cs="Arial"/>
                <w:sz w:val="20"/>
                <w:szCs w:val="20"/>
              </w:rPr>
              <w:t>/</w:t>
            </w:r>
            <w:r w:rsidR="002C4B9C">
              <w:rPr>
                <w:rFonts w:ascii="Arial" w:hAnsi="Arial" w:cs="Arial"/>
                <w:sz w:val="20"/>
                <w:szCs w:val="20"/>
              </w:rPr>
              <w:t xml:space="preserve"> </w:t>
            </w:r>
            <w:r w:rsidRPr="003B18D5">
              <w:rPr>
                <w:rFonts w:ascii="Arial" w:hAnsi="Arial" w:cs="Arial"/>
                <w:sz w:val="20"/>
                <w:szCs w:val="20"/>
              </w:rPr>
              <w:t>20%</w:t>
            </w:r>
          </w:p>
        </w:tc>
        <w:tc>
          <w:tcPr>
            <w:tcW w:w="6236" w:type="dxa"/>
          </w:tcPr>
          <w:p w14:paraId="48D3E868" w14:textId="57314391" w:rsidR="00351EF7" w:rsidRPr="003B18D5" w:rsidRDefault="00351EF7" w:rsidP="00351EF7">
            <w:pPr>
              <w:tabs>
                <w:tab w:val="left" w:pos="11640"/>
              </w:tabs>
              <w:rPr>
                <w:rFonts w:ascii="Arial" w:eastAsia="Arial" w:hAnsi="Arial" w:cs="Arial"/>
                <w:sz w:val="20"/>
                <w:szCs w:val="20"/>
              </w:rPr>
            </w:pPr>
            <w:r w:rsidRPr="003B18D5">
              <w:rPr>
                <w:rFonts w:ascii="Arial" w:eastAsia="Arial" w:hAnsi="Arial" w:cs="Arial"/>
                <w:sz w:val="20"/>
                <w:szCs w:val="20"/>
              </w:rPr>
              <w:t xml:space="preserve">This unit explores the difference between literal / explicit meaning and implicit / inferential, moving learners from understanding meaning to </w:t>
            </w:r>
            <w:r w:rsidR="003B18D5" w:rsidRPr="003B18D5">
              <w:rPr>
                <w:rFonts w:ascii="Arial" w:eastAsia="Arial" w:hAnsi="Arial" w:cs="Arial"/>
                <w:sz w:val="20"/>
                <w:szCs w:val="20"/>
              </w:rPr>
              <w:t xml:space="preserve">analysing the </w:t>
            </w:r>
            <w:r w:rsidRPr="003B18D5">
              <w:rPr>
                <w:rFonts w:ascii="Arial" w:eastAsia="Arial" w:hAnsi="Arial" w:cs="Arial"/>
                <w:sz w:val="20"/>
                <w:szCs w:val="20"/>
              </w:rPr>
              <w:t>intended effect.</w:t>
            </w:r>
          </w:p>
        </w:tc>
      </w:tr>
      <w:tr w:rsidR="00F53D8D" w:rsidRPr="004A4E17" w14:paraId="0F7BC1B0" w14:textId="77777777" w:rsidTr="008E41A0">
        <w:tblPrEx>
          <w:tblCellMar>
            <w:top w:w="0" w:type="dxa"/>
            <w:bottom w:w="0" w:type="dxa"/>
          </w:tblCellMar>
        </w:tblPrEx>
        <w:trPr>
          <w:trHeight w:val="692"/>
        </w:trPr>
        <w:tc>
          <w:tcPr>
            <w:tcW w:w="4309" w:type="dxa"/>
            <w:tcMar>
              <w:top w:w="113" w:type="dxa"/>
              <w:bottom w:w="113" w:type="dxa"/>
            </w:tcMar>
          </w:tcPr>
          <w:p w14:paraId="472D3E4B" w14:textId="3AB5B0F2" w:rsidR="00351EF7" w:rsidRPr="003B18D5" w:rsidRDefault="00351EF7" w:rsidP="00351EF7">
            <w:pPr>
              <w:autoSpaceDE w:val="0"/>
              <w:autoSpaceDN w:val="0"/>
              <w:adjustRightInd w:val="0"/>
              <w:rPr>
                <w:rFonts w:ascii="Arial" w:hAnsi="Arial" w:cs="Arial"/>
                <w:sz w:val="20"/>
                <w:szCs w:val="20"/>
                <w:lang w:eastAsia="en-GB"/>
              </w:rPr>
            </w:pPr>
            <w:r w:rsidRPr="003B18D5">
              <w:rPr>
                <w:rFonts w:ascii="Arial" w:hAnsi="Arial" w:cs="Arial"/>
                <w:sz w:val="20"/>
                <w:szCs w:val="20"/>
                <w:lang w:eastAsia="en-GB"/>
              </w:rPr>
              <w:t xml:space="preserve">4 Summary tasks </w:t>
            </w:r>
          </w:p>
        </w:tc>
        <w:tc>
          <w:tcPr>
            <w:tcW w:w="2699" w:type="dxa"/>
            <w:tcMar>
              <w:top w:w="113" w:type="dxa"/>
              <w:bottom w:w="113" w:type="dxa"/>
            </w:tcMar>
          </w:tcPr>
          <w:p w14:paraId="2DBBAA6C" w14:textId="7E583EC0" w:rsidR="00351EF7" w:rsidRPr="003B18D5" w:rsidRDefault="00351EF7" w:rsidP="00351EF7">
            <w:pPr>
              <w:tabs>
                <w:tab w:val="left" w:pos="11640"/>
              </w:tabs>
              <w:rPr>
                <w:rFonts w:ascii="Arial" w:hAnsi="Arial" w:cs="Arial"/>
                <w:sz w:val="20"/>
                <w:szCs w:val="20"/>
              </w:rPr>
            </w:pPr>
            <w:r w:rsidRPr="003B18D5">
              <w:rPr>
                <w:rFonts w:ascii="Arial" w:hAnsi="Arial" w:cs="Arial"/>
                <w:sz w:val="20"/>
                <w:szCs w:val="20"/>
              </w:rPr>
              <w:t>19.5 hours</w:t>
            </w:r>
            <w:r w:rsidR="002C4B9C">
              <w:rPr>
                <w:rFonts w:ascii="Arial" w:hAnsi="Arial" w:cs="Arial"/>
                <w:sz w:val="20"/>
                <w:szCs w:val="20"/>
              </w:rPr>
              <w:t xml:space="preserve"> </w:t>
            </w:r>
            <w:r w:rsidRPr="003B18D5">
              <w:rPr>
                <w:rFonts w:ascii="Arial" w:hAnsi="Arial" w:cs="Arial"/>
                <w:sz w:val="20"/>
                <w:szCs w:val="20"/>
              </w:rPr>
              <w:t>/</w:t>
            </w:r>
            <w:r w:rsidR="002C4B9C">
              <w:rPr>
                <w:rFonts w:ascii="Arial" w:hAnsi="Arial" w:cs="Arial"/>
                <w:sz w:val="20"/>
                <w:szCs w:val="20"/>
              </w:rPr>
              <w:t xml:space="preserve"> </w:t>
            </w:r>
            <w:r w:rsidRPr="003B18D5">
              <w:rPr>
                <w:rFonts w:ascii="Arial" w:hAnsi="Arial" w:cs="Arial"/>
                <w:sz w:val="20"/>
                <w:szCs w:val="20"/>
              </w:rPr>
              <w:t>15%</w:t>
            </w:r>
          </w:p>
        </w:tc>
        <w:tc>
          <w:tcPr>
            <w:tcW w:w="6236" w:type="dxa"/>
          </w:tcPr>
          <w:p w14:paraId="1385CFA6" w14:textId="17FA0824" w:rsidR="00351EF7" w:rsidRPr="003B18D5" w:rsidRDefault="00351EF7" w:rsidP="00351EF7">
            <w:pPr>
              <w:tabs>
                <w:tab w:val="left" w:pos="11640"/>
              </w:tabs>
              <w:rPr>
                <w:rFonts w:ascii="Arial" w:eastAsia="Arial" w:hAnsi="Arial" w:cs="Arial"/>
                <w:sz w:val="20"/>
                <w:szCs w:val="20"/>
              </w:rPr>
            </w:pPr>
            <w:r w:rsidRPr="003B18D5">
              <w:rPr>
                <w:rFonts w:ascii="Arial" w:eastAsia="Arial" w:hAnsi="Arial" w:cs="Arial"/>
                <w:sz w:val="20"/>
                <w:szCs w:val="20"/>
              </w:rPr>
              <w:t>This unit targets key skills and understanding for the selective summary task</w:t>
            </w:r>
            <w:r w:rsidR="003B18D5" w:rsidRPr="003B18D5">
              <w:rPr>
                <w:rFonts w:ascii="Arial" w:eastAsia="Arial" w:hAnsi="Arial" w:cs="Arial"/>
                <w:sz w:val="20"/>
                <w:szCs w:val="20"/>
              </w:rPr>
              <w:t>s</w:t>
            </w:r>
            <w:r w:rsidRPr="003B18D5">
              <w:rPr>
                <w:rFonts w:ascii="Arial" w:eastAsia="Arial" w:hAnsi="Arial" w:cs="Arial"/>
                <w:sz w:val="20"/>
                <w:szCs w:val="20"/>
              </w:rPr>
              <w:t>.</w:t>
            </w:r>
          </w:p>
        </w:tc>
      </w:tr>
      <w:tr w:rsidR="00D9399E" w:rsidRPr="004A4E17" w14:paraId="0578FD65" w14:textId="77777777" w:rsidTr="008E41A0">
        <w:tblPrEx>
          <w:tblCellMar>
            <w:top w:w="0" w:type="dxa"/>
            <w:bottom w:w="0" w:type="dxa"/>
          </w:tblCellMar>
        </w:tblPrEx>
        <w:trPr>
          <w:trHeight w:val="692"/>
        </w:trPr>
        <w:tc>
          <w:tcPr>
            <w:tcW w:w="4309" w:type="dxa"/>
            <w:tcMar>
              <w:top w:w="113" w:type="dxa"/>
              <w:bottom w:w="113" w:type="dxa"/>
            </w:tcMar>
          </w:tcPr>
          <w:p w14:paraId="08FD0DAD" w14:textId="228BAE55" w:rsidR="00AF7340" w:rsidRPr="00023B0D" w:rsidRDefault="003E7F7A" w:rsidP="009719A6">
            <w:pPr>
              <w:autoSpaceDE w:val="0"/>
              <w:autoSpaceDN w:val="0"/>
              <w:adjustRightInd w:val="0"/>
              <w:rPr>
                <w:rFonts w:ascii="Arial" w:hAnsi="Arial" w:cs="Arial"/>
                <w:sz w:val="20"/>
                <w:szCs w:val="20"/>
                <w:lang w:eastAsia="en-GB"/>
              </w:rPr>
            </w:pPr>
            <w:r w:rsidRPr="00023B0D">
              <w:rPr>
                <w:rFonts w:ascii="Arial" w:hAnsi="Arial" w:cs="Arial"/>
                <w:sz w:val="20"/>
                <w:szCs w:val="20"/>
                <w:lang w:eastAsia="en-GB"/>
              </w:rPr>
              <w:t>5</w:t>
            </w:r>
            <w:r w:rsidR="00AF7340" w:rsidRPr="00023B0D">
              <w:rPr>
                <w:rFonts w:ascii="Arial" w:hAnsi="Arial" w:cs="Arial"/>
                <w:sz w:val="20"/>
                <w:szCs w:val="20"/>
                <w:lang w:eastAsia="en-GB"/>
              </w:rPr>
              <w:t xml:space="preserve"> Key writing skills</w:t>
            </w:r>
          </w:p>
        </w:tc>
        <w:tc>
          <w:tcPr>
            <w:tcW w:w="2699" w:type="dxa"/>
            <w:tcMar>
              <w:top w:w="113" w:type="dxa"/>
              <w:bottom w:w="113" w:type="dxa"/>
            </w:tcMar>
          </w:tcPr>
          <w:p w14:paraId="6F024BC2" w14:textId="46491138" w:rsidR="00AF7340" w:rsidRPr="00023B0D" w:rsidRDefault="00AF7340" w:rsidP="009719A6">
            <w:pPr>
              <w:tabs>
                <w:tab w:val="left" w:pos="11640"/>
              </w:tabs>
              <w:rPr>
                <w:rFonts w:ascii="Arial" w:hAnsi="Arial" w:cs="Arial"/>
                <w:sz w:val="20"/>
                <w:szCs w:val="20"/>
              </w:rPr>
            </w:pPr>
            <w:r w:rsidRPr="00023B0D">
              <w:rPr>
                <w:rFonts w:ascii="Arial" w:hAnsi="Arial" w:cs="Arial"/>
                <w:sz w:val="20"/>
                <w:szCs w:val="20"/>
              </w:rPr>
              <w:t>13 hours</w:t>
            </w:r>
            <w:r w:rsidR="002C4B9C">
              <w:rPr>
                <w:rFonts w:ascii="Arial" w:hAnsi="Arial" w:cs="Arial"/>
                <w:sz w:val="20"/>
                <w:szCs w:val="20"/>
              </w:rPr>
              <w:t xml:space="preserve"> </w:t>
            </w:r>
            <w:r w:rsidRPr="00023B0D">
              <w:rPr>
                <w:rFonts w:ascii="Arial" w:hAnsi="Arial" w:cs="Arial"/>
                <w:sz w:val="20"/>
                <w:szCs w:val="20"/>
              </w:rPr>
              <w:t>/</w:t>
            </w:r>
            <w:r w:rsidR="002C4B9C">
              <w:rPr>
                <w:rFonts w:ascii="Arial" w:hAnsi="Arial" w:cs="Arial"/>
                <w:sz w:val="20"/>
                <w:szCs w:val="20"/>
              </w:rPr>
              <w:t xml:space="preserve"> </w:t>
            </w:r>
            <w:r w:rsidRPr="00023B0D">
              <w:rPr>
                <w:rFonts w:ascii="Arial" w:hAnsi="Arial" w:cs="Arial"/>
                <w:sz w:val="20"/>
                <w:szCs w:val="20"/>
              </w:rPr>
              <w:t>10%</w:t>
            </w:r>
          </w:p>
        </w:tc>
        <w:tc>
          <w:tcPr>
            <w:tcW w:w="6236" w:type="dxa"/>
          </w:tcPr>
          <w:p w14:paraId="06C317E9" w14:textId="18A9C5C2" w:rsidR="00AF7340" w:rsidRPr="00023B0D" w:rsidRDefault="00AF7340" w:rsidP="007A72D1">
            <w:pPr>
              <w:tabs>
                <w:tab w:val="left" w:pos="11640"/>
              </w:tabs>
              <w:rPr>
                <w:color w:val="FF0000"/>
              </w:rPr>
            </w:pPr>
            <w:r w:rsidRPr="00023B0D">
              <w:rPr>
                <w:rFonts w:ascii="Arial" w:eastAsia="MS Mincho" w:hAnsi="Arial" w:cs="Arial"/>
                <w:sz w:val="20"/>
                <w:szCs w:val="20"/>
                <w:lang w:eastAsia="en-GB"/>
              </w:rPr>
              <w:t>Th</w:t>
            </w:r>
            <w:r w:rsidR="007A72D1" w:rsidRPr="00023B0D">
              <w:rPr>
                <w:rFonts w:ascii="Arial" w:eastAsia="MS Mincho" w:hAnsi="Arial" w:cs="Arial"/>
                <w:sz w:val="20"/>
                <w:szCs w:val="20"/>
                <w:lang w:eastAsia="en-GB"/>
              </w:rPr>
              <w:t>is</w:t>
            </w:r>
            <w:r w:rsidRPr="00023B0D">
              <w:rPr>
                <w:rFonts w:ascii="Arial" w:eastAsia="MS Mincho" w:hAnsi="Arial" w:cs="Arial"/>
                <w:sz w:val="20"/>
                <w:szCs w:val="20"/>
                <w:lang w:eastAsia="en-GB"/>
              </w:rPr>
              <w:t xml:space="preserve"> unit consolidates existing skills and is designed to build confidence in the basics of English language</w:t>
            </w:r>
            <w:r w:rsidR="007D5CA9" w:rsidRPr="00023B0D">
              <w:rPr>
                <w:rFonts w:ascii="Arial" w:eastAsia="MS Mincho" w:hAnsi="Arial" w:cs="Arial"/>
                <w:sz w:val="20"/>
                <w:szCs w:val="20"/>
                <w:lang w:eastAsia="en-GB"/>
              </w:rPr>
              <w:t xml:space="preserve">, including </w:t>
            </w:r>
            <w:r w:rsidRPr="00023B0D">
              <w:rPr>
                <w:rFonts w:ascii="Arial" w:eastAsia="MS Mincho" w:hAnsi="Arial" w:cs="Arial"/>
                <w:sz w:val="20"/>
                <w:szCs w:val="20"/>
                <w:lang w:eastAsia="en-GB"/>
              </w:rPr>
              <w:t>parts of speech, types of sentences and sentence structure, paragraphing, grammar and spelling. It introduces learners</w:t>
            </w:r>
            <w:r w:rsidR="00F46C3E" w:rsidRPr="00023B0D">
              <w:rPr>
                <w:rFonts w:ascii="Arial" w:eastAsia="MS Mincho" w:hAnsi="Arial" w:cs="Arial"/>
                <w:sz w:val="20"/>
                <w:szCs w:val="20"/>
                <w:lang w:eastAsia="en-GB"/>
              </w:rPr>
              <w:t xml:space="preserve"> to</w:t>
            </w:r>
            <w:r w:rsidRPr="00023B0D">
              <w:rPr>
                <w:rFonts w:ascii="Arial" w:eastAsia="MS Mincho" w:hAnsi="Arial" w:cs="Arial"/>
                <w:sz w:val="20"/>
                <w:szCs w:val="20"/>
                <w:lang w:eastAsia="en-GB"/>
              </w:rPr>
              <w:t xml:space="preserve"> ideas of audience, tone and register, as well as how writers make use of language</w:t>
            </w:r>
            <w:r w:rsidR="00F46C3E" w:rsidRPr="00023B0D">
              <w:rPr>
                <w:rFonts w:ascii="Arial" w:eastAsia="MS Mincho" w:hAnsi="Arial" w:cs="Arial"/>
                <w:sz w:val="20"/>
                <w:szCs w:val="20"/>
                <w:lang w:eastAsia="en-GB"/>
              </w:rPr>
              <w:t xml:space="preserve"> for effect, for example </w:t>
            </w:r>
            <w:r w:rsidRPr="00023B0D">
              <w:rPr>
                <w:rFonts w:ascii="Arial" w:eastAsia="MS Mincho" w:hAnsi="Arial" w:cs="Arial"/>
                <w:sz w:val="20"/>
                <w:szCs w:val="20"/>
                <w:lang w:eastAsia="en-GB"/>
              </w:rPr>
              <w:t>through imagery.</w:t>
            </w:r>
          </w:p>
        </w:tc>
      </w:tr>
      <w:tr w:rsidR="00ED464E" w:rsidRPr="004A4E17" w14:paraId="2A8503E6" w14:textId="77777777" w:rsidTr="008E41A0">
        <w:tblPrEx>
          <w:tblCellMar>
            <w:top w:w="0" w:type="dxa"/>
            <w:bottom w:w="0" w:type="dxa"/>
          </w:tblCellMar>
        </w:tblPrEx>
        <w:trPr>
          <w:trHeight w:val="692"/>
        </w:trPr>
        <w:tc>
          <w:tcPr>
            <w:tcW w:w="4309" w:type="dxa"/>
            <w:tcMar>
              <w:top w:w="113" w:type="dxa"/>
              <w:bottom w:w="113" w:type="dxa"/>
            </w:tcMar>
          </w:tcPr>
          <w:p w14:paraId="563EDDB4" w14:textId="0486AF58" w:rsidR="00ED464E" w:rsidRPr="00023B0D" w:rsidRDefault="00ED464E" w:rsidP="00ED464E">
            <w:pPr>
              <w:autoSpaceDE w:val="0"/>
              <w:autoSpaceDN w:val="0"/>
              <w:adjustRightInd w:val="0"/>
              <w:rPr>
                <w:rFonts w:ascii="Arial" w:hAnsi="Arial" w:cs="Arial"/>
                <w:sz w:val="20"/>
                <w:szCs w:val="20"/>
                <w:lang w:eastAsia="en-GB"/>
              </w:rPr>
            </w:pPr>
            <w:r>
              <w:rPr>
                <w:rFonts w:ascii="Arial" w:hAnsi="Arial" w:cs="Arial"/>
                <w:sz w:val="20"/>
                <w:szCs w:val="20"/>
                <w:lang w:eastAsia="en-GB"/>
              </w:rPr>
              <w:t>6</w:t>
            </w:r>
            <w:r w:rsidRPr="0016414B">
              <w:rPr>
                <w:rFonts w:ascii="Arial" w:hAnsi="Arial" w:cs="Arial"/>
                <w:sz w:val="20"/>
                <w:szCs w:val="20"/>
                <w:lang w:eastAsia="en-GB"/>
              </w:rPr>
              <w:t xml:space="preserve"> Directed writing</w:t>
            </w:r>
          </w:p>
        </w:tc>
        <w:tc>
          <w:tcPr>
            <w:tcW w:w="2699" w:type="dxa"/>
            <w:tcMar>
              <w:top w:w="113" w:type="dxa"/>
              <w:bottom w:w="113" w:type="dxa"/>
            </w:tcMar>
          </w:tcPr>
          <w:p w14:paraId="44CC1436" w14:textId="57D65927" w:rsidR="00ED464E" w:rsidRPr="00023B0D" w:rsidRDefault="00ED464E" w:rsidP="00ED464E">
            <w:pPr>
              <w:tabs>
                <w:tab w:val="left" w:pos="11640"/>
              </w:tabs>
              <w:rPr>
                <w:rFonts w:ascii="Arial" w:hAnsi="Arial" w:cs="Arial"/>
                <w:sz w:val="20"/>
                <w:szCs w:val="20"/>
              </w:rPr>
            </w:pPr>
            <w:r w:rsidRPr="0016414B">
              <w:rPr>
                <w:rFonts w:ascii="Arial" w:hAnsi="Arial" w:cs="Arial"/>
                <w:sz w:val="20"/>
                <w:szCs w:val="20"/>
              </w:rPr>
              <w:t>19.5 hours</w:t>
            </w:r>
            <w:r>
              <w:rPr>
                <w:rFonts w:ascii="Arial" w:hAnsi="Arial" w:cs="Arial"/>
                <w:sz w:val="20"/>
                <w:szCs w:val="20"/>
              </w:rPr>
              <w:t xml:space="preserve"> </w:t>
            </w:r>
            <w:r w:rsidRPr="0016414B">
              <w:rPr>
                <w:rFonts w:ascii="Arial" w:hAnsi="Arial" w:cs="Arial"/>
                <w:sz w:val="20"/>
                <w:szCs w:val="20"/>
              </w:rPr>
              <w:t>/</w:t>
            </w:r>
            <w:r>
              <w:rPr>
                <w:rFonts w:ascii="Arial" w:hAnsi="Arial" w:cs="Arial"/>
                <w:sz w:val="20"/>
                <w:szCs w:val="20"/>
              </w:rPr>
              <w:t xml:space="preserve"> </w:t>
            </w:r>
            <w:r w:rsidRPr="0016414B">
              <w:rPr>
                <w:rFonts w:ascii="Arial" w:hAnsi="Arial" w:cs="Arial"/>
                <w:sz w:val="20"/>
                <w:szCs w:val="20"/>
              </w:rPr>
              <w:t>15%</w:t>
            </w:r>
          </w:p>
        </w:tc>
        <w:tc>
          <w:tcPr>
            <w:tcW w:w="6236" w:type="dxa"/>
          </w:tcPr>
          <w:p w14:paraId="643042F1" w14:textId="55271757" w:rsidR="00ED464E" w:rsidRPr="00023B0D" w:rsidRDefault="00ED464E" w:rsidP="00ED464E">
            <w:pPr>
              <w:tabs>
                <w:tab w:val="left" w:pos="11640"/>
              </w:tabs>
              <w:rPr>
                <w:rFonts w:ascii="Arial" w:eastAsia="MS Mincho" w:hAnsi="Arial" w:cs="Arial"/>
                <w:sz w:val="20"/>
                <w:szCs w:val="20"/>
                <w:lang w:eastAsia="en-GB"/>
              </w:rPr>
            </w:pPr>
            <w:r w:rsidRPr="00930888">
              <w:rPr>
                <w:rFonts w:ascii="Arial" w:eastAsia="MS Mincho" w:hAnsi="Arial" w:cs="Arial"/>
                <w:sz w:val="20"/>
                <w:szCs w:val="20"/>
                <w:lang w:eastAsia="en-GB"/>
              </w:rPr>
              <w:t>This unit explores different forms and conventions of directed writing responses (speeches, letters and articles).</w:t>
            </w:r>
          </w:p>
        </w:tc>
      </w:tr>
      <w:tr w:rsidR="00930888" w:rsidRPr="004A4E17" w14:paraId="06302B07" w14:textId="77777777" w:rsidTr="008E41A0">
        <w:tblPrEx>
          <w:tblCellMar>
            <w:top w:w="0" w:type="dxa"/>
            <w:bottom w:w="0" w:type="dxa"/>
          </w:tblCellMar>
        </w:tblPrEx>
        <w:trPr>
          <w:trHeight w:val="692"/>
        </w:trPr>
        <w:tc>
          <w:tcPr>
            <w:tcW w:w="4309" w:type="dxa"/>
            <w:tcMar>
              <w:top w:w="113" w:type="dxa"/>
              <w:bottom w:w="113" w:type="dxa"/>
            </w:tcMar>
          </w:tcPr>
          <w:p w14:paraId="791A427A" w14:textId="4745344B" w:rsidR="00930888" w:rsidRDefault="00930888" w:rsidP="00930888">
            <w:pPr>
              <w:autoSpaceDE w:val="0"/>
              <w:autoSpaceDN w:val="0"/>
              <w:adjustRightInd w:val="0"/>
              <w:rPr>
                <w:rFonts w:ascii="Arial" w:hAnsi="Arial" w:cs="Arial"/>
                <w:sz w:val="20"/>
                <w:szCs w:val="20"/>
                <w:lang w:eastAsia="en-GB"/>
              </w:rPr>
            </w:pPr>
            <w:r w:rsidRPr="0016414B">
              <w:rPr>
                <w:rFonts w:ascii="Arial" w:hAnsi="Arial" w:cs="Arial"/>
                <w:sz w:val="20"/>
                <w:szCs w:val="20"/>
                <w:lang w:eastAsia="en-GB"/>
              </w:rPr>
              <w:t>7</w:t>
            </w:r>
            <w:r w:rsidRPr="0016414B">
              <w:rPr>
                <w:rFonts w:ascii="Arial" w:hAnsi="Arial" w:cs="Arial"/>
                <w:b/>
                <w:sz w:val="20"/>
                <w:szCs w:val="20"/>
                <w:lang w:eastAsia="en-GB"/>
              </w:rPr>
              <w:t xml:space="preserve"> </w:t>
            </w:r>
            <w:r>
              <w:rPr>
                <w:rFonts w:ascii="Arial" w:hAnsi="Arial" w:cs="Arial"/>
                <w:bCs/>
                <w:sz w:val="20"/>
                <w:szCs w:val="20"/>
                <w:lang w:eastAsia="en-GB"/>
              </w:rPr>
              <w:t>D</w:t>
            </w:r>
            <w:r w:rsidRPr="0016414B">
              <w:rPr>
                <w:rFonts w:ascii="Arial" w:hAnsi="Arial" w:cs="Arial"/>
                <w:bCs/>
                <w:sz w:val="20"/>
                <w:szCs w:val="20"/>
                <w:lang w:eastAsia="en-GB"/>
              </w:rPr>
              <w:t>iscursive/</w:t>
            </w:r>
            <w:r>
              <w:rPr>
                <w:rFonts w:ascii="Arial" w:hAnsi="Arial" w:cs="Arial"/>
                <w:bCs/>
                <w:sz w:val="20"/>
                <w:szCs w:val="20"/>
                <w:lang w:eastAsia="en-GB"/>
              </w:rPr>
              <w:t>argumentative/</w:t>
            </w:r>
            <w:r w:rsidRPr="0016414B">
              <w:rPr>
                <w:rFonts w:ascii="Arial" w:hAnsi="Arial" w:cs="Arial"/>
                <w:bCs/>
                <w:sz w:val="20"/>
                <w:szCs w:val="20"/>
                <w:lang w:eastAsia="en-GB"/>
              </w:rPr>
              <w:t>persuasive writing</w:t>
            </w:r>
          </w:p>
        </w:tc>
        <w:tc>
          <w:tcPr>
            <w:tcW w:w="2699" w:type="dxa"/>
            <w:tcMar>
              <w:top w:w="113" w:type="dxa"/>
              <w:bottom w:w="113" w:type="dxa"/>
            </w:tcMar>
          </w:tcPr>
          <w:p w14:paraId="7F753422" w14:textId="13E7C6B8" w:rsidR="00930888" w:rsidRPr="0016414B" w:rsidRDefault="00930888" w:rsidP="00930888">
            <w:pPr>
              <w:tabs>
                <w:tab w:val="left" w:pos="11640"/>
              </w:tabs>
              <w:rPr>
                <w:rFonts w:ascii="Arial" w:hAnsi="Arial" w:cs="Arial"/>
                <w:sz w:val="20"/>
                <w:szCs w:val="20"/>
              </w:rPr>
            </w:pPr>
            <w:r w:rsidRPr="0016414B">
              <w:rPr>
                <w:rFonts w:ascii="Arial" w:hAnsi="Arial" w:cs="Arial"/>
                <w:sz w:val="20"/>
                <w:szCs w:val="20"/>
              </w:rPr>
              <w:t>13 hours</w:t>
            </w:r>
            <w:r>
              <w:rPr>
                <w:rFonts w:ascii="Arial" w:hAnsi="Arial" w:cs="Arial"/>
                <w:sz w:val="20"/>
                <w:szCs w:val="20"/>
              </w:rPr>
              <w:t xml:space="preserve"> </w:t>
            </w:r>
            <w:r w:rsidRPr="0016414B">
              <w:rPr>
                <w:rFonts w:ascii="Arial" w:hAnsi="Arial" w:cs="Arial"/>
                <w:sz w:val="20"/>
                <w:szCs w:val="20"/>
              </w:rPr>
              <w:t>/</w:t>
            </w:r>
            <w:r>
              <w:rPr>
                <w:rFonts w:ascii="Arial" w:hAnsi="Arial" w:cs="Arial"/>
                <w:sz w:val="20"/>
                <w:szCs w:val="20"/>
              </w:rPr>
              <w:t xml:space="preserve"> </w:t>
            </w:r>
            <w:r w:rsidRPr="0016414B">
              <w:rPr>
                <w:rFonts w:ascii="Arial" w:hAnsi="Arial" w:cs="Arial"/>
                <w:sz w:val="20"/>
                <w:szCs w:val="20"/>
              </w:rPr>
              <w:t>10%</w:t>
            </w:r>
          </w:p>
        </w:tc>
        <w:tc>
          <w:tcPr>
            <w:tcW w:w="6236" w:type="dxa"/>
          </w:tcPr>
          <w:p w14:paraId="4E5DF942" w14:textId="3DBF445B" w:rsidR="00930888" w:rsidRPr="0016414B" w:rsidRDefault="00930888" w:rsidP="00930888">
            <w:pPr>
              <w:tabs>
                <w:tab w:val="left" w:pos="11640"/>
              </w:tabs>
              <w:rPr>
                <w:rFonts w:eastAsia="Arial" w:cs="Arial"/>
              </w:rPr>
            </w:pPr>
            <w:r w:rsidRPr="0016414B">
              <w:rPr>
                <w:rFonts w:ascii="Arial" w:eastAsia="MS Mincho" w:hAnsi="Arial" w:cs="Arial"/>
                <w:sz w:val="20"/>
                <w:szCs w:val="20"/>
                <w:lang w:eastAsia="en-GB"/>
              </w:rPr>
              <w:t>This unit explores examples of argumentative / discursive / persuasive writing, encouraging learners to analyse the key features and inform the decisions they make in their own writing.</w:t>
            </w:r>
          </w:p>
        </w:tc>
      </w:tr>
      <w:tr w:rsidR="00D9399E" w:rsidRPr="004A4E17" w14:paraId="59831E1D" w14:textId="77777777" w:rsidTr="008E41A0">
        <w:tblPrEx>
          <w:tblCellMar>
            <w:top w:w="0" w:type="dxa"/>
            <w:bottom w:w="0" w:type="dxa"/>
          </w:tblCellMar>
        </w:tblPrEx>
        <w:trPr>
          <w:trHeight w:val="692"/>
        </w:trPr>
        <w:tc>
          <w:tcPr>
            <w:tcW w:w="4309" w:type="dxa"/>
            <w:tcMar>
              <w:top w:w="113" w:type="dxa"/>
              <w:bottom w:w="113" w:type="dxa"/>
            </w:tcMar>
          </w:tcPr>
          <w:p w14:paraId="0D9DC491" w14:textId="5EDA6DD4" w:rsidR="00AF7340" w:rsidRPr="00023B0D" w:rsidRDefault="00930888" w:rsidP="009719A6">
            <w:pPr>
              <w:autoSpaceDE w:val="0"/>
              <w:autoSpaceDN w:val="0"/>
              <w:adjustRightInd w:val="0"/>
              <w:rPr>
                <w:rFonts w:ascii="Arial" w:hAnsi="Arial" w:cs="Arial"/>
                <w:sz w:val="20"/>
                <w:szCs w:val="20"/>
                <w:lang w:eastAsia="en-GB"/>
              </w:rPr>
            </w:pPr>
            <w:r>
              <w:rPr>
                <w:rFonts w:ascii="Arial" w:hAnsi="Arial" w:cs="Arial"/>
                <w:sz w:val="20"/>
                <w:szCs w:val="20"/>
                <w:lang w:eastAsia="en-GB"/>
              </w:rPr>
              <w:t>8</w:t>
            </w:r>
            <w:r w:rsidR="00AF7340" w:rsidRPr="00023B0D">
              <w:rPr>
                <w:rFonts w:ascii="Arial" w:hAnsi="Arial" w:cs="Arial"/>
                <w:sz w:val="20"/>
                <w:szCs w:val="20"/>
                <w:lang w:eastAsia="en-GB"/>
              </w:rPr>
              <w:t xml:space="preserve"> Descriptive composition</w:t>
            </w:r>
          </w:p>
        </w:tc>
        <w:tc>
          <w:tcPr>
            <w:tcW w:w="2699" w:type="dxa"/>
            <w:tcMar>
              <w:top w:w="113" w:type="dxa"/>
              <w:bottom w:w="113" w:type="dxa"/>
            </w:tcMar>
          </w:tcPr>
          <w:p w14:paraId="788A9CFA" w14:textId="6A12CE6C" w:rsidR="00AF7340" w:rsidRPr="00023B0D" w:rsidRDefault="00AF7340" w:rsidP="009719A6">
            <w:pPr>
              <w:autoSpaceDE w:val="0"/>
              <w:autoSpaceDN w:val="0"/>
              <w:adjustRightInd w:val="0"/>
              <w:rPr>
                <w:rFonts w:ascii="Arial" w:hAnsi="Arial" w:cs="Arial"/>
                <w:sz w:val="20"/>
                <w:szCs w:val="20"/>
                <w:lang w:eastAsia="en-GB"/>
              </w:rPr>
            </w:pPr>
            <w:r w:rsidRPr="00023B0D">
              <w:rPr>
                <w:rFonts w:ascii="Arial" w:hAnsi="Arial" w:cs="Arial"/>
                <w:sz w:val="20"/>
                <w:szCs w:val="20"/>
              </w:rPr>
              <w:t>13 hours</w:t>
            </w:r>
            <w:r w:rsidR="002C4B9C">
              <w:rPr>
                <w:rFonts w:ascii="Arial" w:hAnsi="Arial" w:cs="Arial"/>
                <w:sz w:val="20"/>
                <w:szCs w:val="20"/>
              </w:rPr>
              <w:t xml:space="preserve"> </w:t>
            </w:r>
            <w:r w:rsidRPr="00023B0D">
              <w:rPr>
                <w:rFonts w:ascii="Arial" w:hAnsi="Arial" w:cs="Arial"/>
                <w:sz w:val="20"/>
                <w:szCs w:val="20"/>
              </w:rPr>
              <w:t>/</w:t>
            </w:r>
            <w:r w:rsidR="002C4B9C">
              <w:rPr>
                <w:rFonts w:ascii="Arial" w:hAnsi="Arial" w:cs="Arial"/>
                <w:sz w:val="20"/>
                <w:szCs w:val="20"/>
              </w:rPr>
              <w:t xml:space="preserve"> </w:t>
            </w:r>
            <w:r w:rsidRPr="00023B0D">
              <w:rPr>
                <w:rFonts w:ascii="Arial" w:hAnsi="Arial" w:cs="Arial"/>
                <w:sz w:val="20"/>
                <w:szCs w:val="20"/>
              </w:rPr>
              <w:t xml:space="preserve">10% </w:t>
            </w:r>
          </w:p>
        </w:tc>
        <w:tc>
          <w:tcPr>
            <w:tcW w:w="6236" w:type="dxa"/>
          </w:tcPr>
          <w:p w14:paraId="78B52CC3" w14:textId="4BAD7CF7" w:rsidR="00AF7340" w:rsidRPr="00023B0D" w:rsidRDefault="00AF7340" w:rsidP="00597700">
            <w:pPr>
              <w:tabs>
                <w:tab w:val="left" w:pos="11640"/>
              </w:tabs>
              <w:rPr>
                <w:bCs/>
                <w:color w:val="FF0000"/>
              </w:rPr>
            </w:pPr>
            <w:r w:rsidRPr="00023B0D">
              <w:rPr>
                <w:rFonts w:ascii="Arial" w:eastAsia="MS Mincho" w:hAnsi="Arial" w:cs="Arial"/>
                <w:sz w:val="20"/>
                <w:szCs w:val="20"/>
                <w:lang w:eastAsia="en-GB"/>
              </w:rPr>
              <w:t>Th</w:t>
            </w:r>
            <w:r w:rsidR="00BE260E" w:rsidRPr="00023B0D">
              <w:rPr>
                <w:rFonts w:ascii="Arial" w:eastAsia="MS Mincho" w:hAnsi="Arial" w:cs="Arial"/>
                <w:sz w:val="20"/>
                <w:szCs w:val="20"/>
                <w:lang w:eastAsia="en-GB"/>
              </w:rPr>
              <w:t>is</w:t>
            </w:r>
            <w:r w:rsidRPr="00023B0D">
              <w:rPr>
                <w:rFonts w:ascii="Arial" w:eastAsia="MS Mincho" w:hAnsi="Arial" w:cs="Arial"/>
                <w:sz w:val="20"/>
                <w:szCs w:val="20"/>
                <w:lang w:eastAsia="en-GB"/>
              </w:rPr>
              <w:t xml:space="preserve"> unit explores examples of </w:t>
            </w:r>
            <w:r w:rsidR="00D65F49" w:rsidRPr="00023B0D">
              <w:rPr>
                <w:rFonts w:ascii="Arial" w:eastAsia="MS Mincho" w:hAnsi="Arial" w:cs="Arial"/>
                <w:sz w:val="20"/>
                <w:szCs w:val="20"/>
                <w:lang w:eastAsia="en-GB"/>
              </w:rPr>
              <w:t xml:space="preserve">effective </w:t>
            </w:r>
            <w:r w:rsidRPr="00023B0D">
              <w:rPr>
                <w:rFonts w:ascii="Arial" w:eastAsia="MS Mincho" w:hAnsi="Arial" w:cs="Arial"/>
                <w:sz w:val="20"/>
                <w:szCs w:val="20"/>
                <w:lang w:eastAsia="en-GB"/>
              </w:rPr>
              <w:t>descriptive writing</w:t>
            </w:r>
            <w:r w:rsidR="00D65F49" w:rsidRPr="00023B0D">
              <w:rPr>
                <w:rFonts w:ascii="Arial" w:eastAsia="MS Mincho" w:hAnsi="Arial" w:cs="Arial"/>
                <w:sz w:val="20"/>
                <w:szCs w:val="20"/>
                <w:lang w:eastAsia="en-GB"/>
              </w:rPr>
              <w:t>,</w:t>
            </w:r>
            <w:r w:rsidRPr="00023B0D">
              <w:rPr>
                <w:rFonts w:ascii="Arial" w:eastAsia="MS Mincho" w:hAnsi="Arial" w:cs="Arial"/>
                <w:sz w:val="20"/>
                <w:szCs w:val="20"/>
                <w:lang w:eastAsia="en-GB"/>
              </w:rPr>
              <w:t xml:space="preserve"> encourag</w:t>
            </w:r>
            <w:r w:rsidR="00D65F49" w:rsidRPr="00023B0D">
              <w:rPr>
                <w:rFonts w:ascii="Arial" w:eastAsia="MS Mincho" w:hAnsi="Arial" w:cs="Arial"/>
                <w:sz w:val="20"/>
                <w:szCs w:val="20"/>
                <w:lang w:eastAsia="en-GB"/>
              </w:rPr>
              <w:t>ing</w:t>
            </w:r>
            <w:r w:rsidRPr="00023B0D">
              <w:rPr>
                <w:rFonts w:ascii="Arial" w:eastAsia="MS Mincho" w:hAnsi="Arial" w:cs="Arial"/>
                <w:sz w:val="20"/>
                <w:szCs w:val="20"/>
                <w:lang w:eastAsia="en-GB"/>
              </w:rPr>
              <w:t xml:space="preserve"> learners </w:t>
            </w:r>
            <w:r w:rsidR="00840C7A" w:rsidRPr="00023B0D">
              <w:rPr>
                <w:rFonts w:ascii="Arial" w:eastAsia="MS Mincho" w:hAnsi="Arial" w:cs="Arial"/>
                <w:sz w:val="20"/>
                <w:szCs w:val="20"/>
                <w:lang w:eastAsia="en-GB"/>
              </w:rPr>
              <w:t xml:space="preserve">to </w:t>
            </w:r>
            <w:r w:rsidRPr="00023B0D">
              <w:rPr>
                <w:rFonts w:ascii="Arial" w:eastAsia="MS Mincho" w:hAnsi="Arial" w:cs="Arial"/>
                <w:sz w:val="20"/>
                <w:szCs w:val="20"/>
                <w:lang w:eastAsia="en-GB"/>
              </w:rPr>
              <w:t xml:space="preserve">analyse </w:t>
            </w:r>
            <w:r w:rsidR="00D65F49" w:rsidRPr="00023B0D">
              <w:rPr>
                <w:rFonts w:ascii="Arial" w:eastAsia="MS Mincho" w:hAnsi="Arial" w:cs="Arial"/>
                <w:sz w:val="20"/>
                <w:szCs w:val="20"/>
                <w:lang w:eastAsia="en-GB"/>
              </w:rPr>
              <w:t>and use a range of descriptive texts to inform and inspire their own writing</w:t>
            </w:r>
            <w:r w:rsidRPr="00023B0D">
              <w:rPr>
                <w:rFonts w:ascii="Arial" w:eastAsia="MS Mincho" w:hAnsi="Arial" w:cs="Arial"/>
                <w:sz w:val="20"/>
                <w:szCs w:val="20"/>
                <w:lang w:eastAsia="en-GB"/>
              </w:rPr>
              <w:t>.</w:t>
            </w:r>
          </w:p>
        </w:tc>
      </w:tr>
      <w:tr w:rsidR="00D9399E" w:rsidRPr="004A4E17" w14:paraId="66CC1E71" w14:textId="77777777" w:rsidTr="008E41A0">
        <w:tblPrEx>
          <w:tblCellMar>
            <w:top w:w="0" w:type="dxa"/>
            <w:bottom w:w="0" w:type="dxa"/>
          </w:tblCellMar>
        </w:tblPrEx>
        <w:trPr>
          <w:trHeight w:val="692"/>
        </w:trPr>
        <w:tc>
          <w:tcPr>
            <w:tcW w:w="4309" w:type="dxa"/>
            <w:tcMar>
              <w:top w:w="113" w:type="dxa"/>
              <w:bottom w:w="113" w:type="dxa"/>
            </w:tcMar>
          </w:tcPr>
          <w:p w14:paraId="6BA9E20E" w14:textId="288D8135" w:rsidR="00AF7340" w:rsidRPr="0016414B" w:rsidRDefault="00930888" w:rsidP="009719A6">
            <w:pPr>
              <w:autoSpaceDE w:val="0"/>
              <w:autoSpaceDN w:val="0"/>
              <w:adjustRightInd w:val="0"/>
              <w:rPr>
                <w:rFonts w:ascii="Arial" w:hAnsi="Arial" w:cs="Arial"/>
                <w:sz w:val="20"/>
                <w:szCs w:val="20"/>
                <w:lang w:eastAsia="en-GB"/>
              </w:rPr>
            </w:pPr>
            <w:r>
              <w:rPr>
                <w:rFonts w:ascii="Arial" w:hAnsi="Arial" w:cs="Arial"/>
                <w:sz w:val="20"/>
                <w:szCs w:val="20"/>
                <w:lang w:eastAsia="en-GB"/>
              </w:rPr>
              <w:t>9</w:t>
            </w:r>
            <w:r w:rsidR="00AF7340" w:rsidRPr="0016414B">
              <w:rPr>
                <w:rFonts w:ascii="Arial" w:hAnsi="Arial" w:cs="Arial"/>
                <w:sz w:val="20"/>
                <w:szCs w:val="20"/>
                <w:lang w:eastAsia="en-GB"/>
              </w:rPr>
              <w:t xml:space="preserve"> Narrative composition</w:t>
            </w:r>
          </w:p>
        </w:tc>
        <w:tc>
          <w:tcPr>
            <w:tcW w:w="2699" w:type="dxa"/>
            <w:tcMar>
              <w:top w:w="113" w:type="dxa"/>
              <w:bottom w:w="113" w:type="dxa"/>
            </w:tcMar>
          </w:tcPr>
          <w:p w14:paraId="6F5223DA" w14:textId="7106EF14" w:rsidR="00AF7340" w:rsidRPr="0016414B" w:rsidRDefault="00AF7340" w:rsidP="009719A6">
            <w:pPr>
              <w:autoSpaceDE w:val="0"/>
              <w:autoSpaceDN w:val="0"/>
              <w:adjustRightInd w:val="0"/>
              <w:rPr>
                <w:rFonts w:ascii="Arial" w:hAnsi="Arial" w:cs="Arial"/>
                <w:sz w:val="20"/>
                <w:szCs w:val="20"/>
              </w:rPr>
            </w:pPr>
            <w:r w:rsidRPr="0016414B">
              <w:rPr>
                <w:rFonts w:ascii="Arial" w:hAnsi="Arial" w:cs="Arial"/>
                <w:sz w:val="20"/>
                <w:szCs w:val="20"/>
              </w:rPr>
              <w:t>13 hours</w:t>
            </w:r>
            <w:r w:rsidR="002C4B9C">
              <w:rPr>
                <w:rFonts w:ascii="Arial" w:hAnsi="Arial" w:cs="Arial"/>
                <w:sz w:val="20"/>
                <w:szCs w:val="20"/>
              </w:rPr>
              <w:t xml:space="preserve"> </w:t>
            </w:r>
            <w:r w:rsidRPr="0016414B">
              <w:rPr>
                <w:rFonts w:ascii="Arial" w:hAnsi="Arial" w:cs="Arial"/>
                <w:sz w:val="20"/>
                <w:szCs w:val="20"/>
              </w:rPr>
              <w:t>/</w:t>
            </w:r>
            <w:r w:rsidR="002C4B9C">
              <w:rPr>
                <w:rFonts w:ascii="Arial" w:hAnsi="Arial" w:cs="Arial"/>
                <w:sz w:val="20"/>
                <w:szCs w:val="20"/>
              </w:rPr>
              <w:t xml:space="preserve"> </w:t>
            </w:r>
            <w:r w:rsidRPr="0016414B">
              <w:rPr>
                <w:rFonts w:ascii="Arial" w:hAnsi="Arial" w:cs="Arial"/>
                <w:sz w:val="20"/>
                <w:szCs w:val="20"/>
              </w:rPr>
              <w:t>10%</w:t>
            </w:r>
          </w:p>
        </w:tc>
        <w:tc>
          <w:tcPr>
            <w:tcW w:w="6236" w:type="dxa"/>
          </w:tcPr>
          <w:p w14:paraId="3D364A45" w14:textId="6A870CF1" w:rsidR="00AF7340" w:rsidRPr="0016414B" w:rsidRDefault="00186E1B" w:rsidP="00597700">
            <w:pPr>
              <w:tabs>
                <w:tab w:val="left" w:pos="11640"/>
              </w:tabs>
            </w:pPr>
            <w:r w:rsidRPr="0016414B">
              <w:rPr>
                <w:rFonts w:ascii="Arial" w:eastAsia="MS Mincho" w:hAnsi="Arial" w:cs="Arial"/>
                <w:sz w:val="20"/>
                <w:szCs w:val="20"/>
                <w:lang w:eastAsia="en-GB"/>
              </w:rPr>
              <w:t>Th</w:t>
            </w:r>
            <w:r w:rsidR="00E6758D" w:rsidRPr="0016414B">
              <w:rPr>
                <w:rFonts w:ascii="Arial" w:eastAsia="MS Mincho" w:hAnsi="Arial" w:cs="Arial"/>
                <w:sz w:val="20"/>
                <w:szCs w:val="20"/>
                <w:lang w:eastAsia="en-GB"/>
              </w:rPr>
              <w:t>is</w:t>
            </w:r>
            <w:r w:rsidRPr="0016414B">
              <w:rPr>
                <w:rFonts w:ascii="Arial" w:eastAsia="MS Mincho" w:hAnsi="Arial" w:cs="Arial"/>
                <w:sz w:val="20"/>
                <w:szCs w:val="20"/>
                <w:lang w:eastAsia="en-GB"/>
              </w:rPr>
              <w:t xml:space="preserve"> unit explores examples of effective narrative writing, encouraging learners to analyse and use a range of narrative texts to inform and inspire their own writing.</w:t>
            </w:r>
          </w:p>
        </w:tc>
      </w:tr>
    </w:tbl>
    <w:p w14:paraId="12DCC06E" w14:textId="77777777" w:rsidR="0017037F" w:rsidRDefault="0017037F" w:rsidP="00DE56FE">
      <w:pPr>
        <w:pStyle w:val="Heading2"/>
        <w:spacing w:before="120" w:after="120" w:line="276" w:lineRule="auto"/>
      </w:pPr>
    </w:p>
    <w:p w14:paraId="29E77BB7" w14:textId="4166767F" w:rsidR="00AF7340" w:rsidRPr="00F11F06" w:rsidRDefault="00AF7340" w:rsidP="00DE56FE">
      <w:pPr>
        <w:pStyle w:val="Heading2"/>
        <w:spacing w:before="120" w:after="120" w:line="276" w:lineRule="auto"/>
      </w:pPr>
      <w:r w:rsidRPr="00F11F06">
        <w:t>Resources</w:t>
      </w:r>
    </w:p>
    <w:p w14:paraId="3081E49D" w14:textId="77777777" w:rsidR="00DE56FE" w:rsidRPr="00F11F06" w:rsidRDefault="00AF7340" w:rsidP="00A85E3E">
      <w:pPr>
        <w:pStyle w:val="BodyText"/>
        <w:spacing w:line="276" w:lineRule="auto"/>
      </w:pPr>
      <w:r w:rsidRPr="00F11F06">
        <w:t>The</w:t>
      </w:r>
      <w:r w:rsidRPr="00F11F06">
        <w:rPr>
          <w:spacing w:val="-8"/>
        </w:rPr>
        <w:t xml:space="preserve"> </w:t>
      </w:r>
      <w:r w:rsidRPr="00F11F06">
        <w:rPr>
          <w:spacing w:val="-1"/>
        </w:rPr>
        <w:t>up-to-date</w:t>
      </w:r>
      <w:r w:rsidRPr="00F11F06">
        <w:rPr>
          <w:spacing w:val="-8"/>
        </w:rPr>
        <w:t xml:space="preserve"> </w:t>
      </w:r>
      <w:r w:rsidRPr="00F11F06">
        <w:rPr>
          <w:spacing w:val="-1"/>
        </w:rPr>
        <w:t>resource</w:t>
      </w:r>
      <w:r w:rsidRPr="00F11F06">
        <w:rPr>
          <w:spacing w:val="-7"/>
        </w:rPr>
        <w:t xml:space="preserve"> </w:t>
      </w:r>
      <w:r w:rsidRPr="00F11F06">
        <w:rPr>
          <w:spacing w:val="-1"/>
        </w:rPr>
        <w:t>list</w:t>
      </w:r>
      <w:r w:rsidRPr="00F11F06">
        <w:rPr>
          <w:spacing w:val="-6"/>
        </w:rPr>
        <w:t xml:space="preserve"> </w:t>
      </w:r>
      <w:r w:rsidRPr="00F11F06">
        <w:t>for</w:t>
      </w:r>
      <w:r w:rsidRPr="00F11F06">
        <w:rPr>
          <w:spacing w:val="-7"/>
        </w:rPr>
        <w:t xml:space="preserve"> </w:t>
      </w:r>
      <w:r w:rsidRPr="00F11F06">
        <w:rPr>
          <w:spacing w:val="-1"/>
        </w:rPr>
        <w:t>this</w:t>
      </w:r>
      <w:r w:rsidRPr="00F11F06">
        <w:rPr>
          <w:spacing w:val="-7"/>
        </w:rPr>
        <w:t xml:space="preserve"> </w:t>
      </w:r>
      <w:r w:rsidRPr="00F11F06">
        <w:t>syllabus,</w:t>
      </w:r>
      <w:r w:rsidRPr="00F11F06">
        <w:rPr>
          <w:spacing w:val="-8"/>
        </w:rPr>
        <w:t xml:space="preserve"> </w:t>
      </w:r>
      <w:r w:rsidRPr="00F11F06">
        <w:t>including</w:t>
      </w:r>
      <w:r w:rsidRPr="00F11F06">
        <w:rPr>
          <w:spacing w:val="-7"/>
        </w:rPr>
        <w:t xml:space="preserve"> </w:t>
      </w:r>
      <w:r w:rsidRPr="00F11F06">
        <w:rPr>
          <w:spacing w:val="-1"/>
        </w:rPr>
        <w:t>endorsed</w:t>
      </w:r>
      <w:r w:rsidRPr="00F11F06">
        <w:rPr>
          <w:spacing w:val="-6"/>
        </w:rPr>
        <w:t xml:space="preserve"> </w:t>
      </w:r>
      <w:r w:rsidR="00AB728D" w:rsidRPr="00F11F06">
        <w:rPr>
          <w:spacing w:val="-6"/>
        </w:rPr>
        <w:t xml:space="preserve">resources to support </w:t>
      </w:r>
      <w:r w:rsidRPr="00F11F06">
        <w:t>Cambridge</w:t>
      </w:r>
      <w:r w:rsidR="00AB728D" w:rsidRPr="00F11F06">
        <w:t xml:space="preserve"> O Level English Language</w:t>
      </w:r>
      <w:r w:rsidR="00DE56FE" w:rsidRPr="00F11F06">
        <w:t xml:space="preserve"> on the Published resources tab of the syllabus page on our public website </w:t>
      </w:r>
      <w:hyperlink r:id="rId23" w:history="1">
        <w:r w:rsidR="00DE56FE" w:rsidRPr="00F11F06">
          <w:rPr>
            <w:rStyle w:val="WebLink"/>
          </w:rPr>
          <w:t>here</w:t>
        </w:r>
      </w:hyperlink>
      <w:r w:rsidR="00DE56FE" w:rsidRPr="00F11F06">
        <w:t>.</w:t>
      </w:r>
    </w:p>
    <w:p w14:paraId="022C194E" w14:textId="5052F7A5" w:rsidR="00AF7340" w:rsidRPr="00F11F06" w:rsidRDefault="00AF7340" w:rsidP="00DE56FE">
      <w:pPr>
        <w:pStyle w:val="BodyText"/>
        <w:spacing w:before="120" w:after="120" w:line="276" w:lineRule="auto"/>
        <w:rPr>
          <w:spacing w:val="-1"/>
        </w:rPr>
      </w:pPr>
      <w:r w:rsidRPr="00F11F06">
        <w:rPr>
          <w:spacing w:val="-1"/>
        </w:rPr>
        <w:t>Endorsed</w:t>
      </w:r>
      <w:r w:rsidRPr="00F11F06">
        <w:rPr>
          <w:spacing w:val="-4"/>
        </w:rPr>
        <w:t xml:space="preserve"> </w:t>
      </w:r>
      <w:r w:rsidRPr="00F11F06">
        <w:rPr>
          <w:spacing w:val="-1"/>
        </w:rPr>
        <w:t>textbooks</w:t>
      </w:r>
      <w:r w:rsidRPr="00F11F06">
        <w:rPr>
          <w:spacing w:val="-4"/>
        </w:rPr>
        <w:t xml:space="preserve"> </w:t>
      </w:r>
      <w:r w:rsidRPr="00F11F06">
        <w:rPr>
          <w:spacing w:val="-1"/>
        </w:rPr>
        <w:t>have</w:t>
      </w:r>
      <w:r w:rsidRPr="00F11F06">
        <w:rPr>
          <w:spacing w:val="-5"/>
        </w:rPr>
        <w:t xml:space="preserve"> </w:t>
      </w:r>
      <w:r w:rsidRPr="00F11F06">
        <w:t>been</w:t>
      </w:r>
      <w:r w:rsidRPr="00F11F06">
        <w:rPr>
          <w:spacing w:val="-4"/>
        </w:rPr>
        <w:t xml:space="preserve"> </w:t>
      </w:r>
      <w:r w:rsidRPr="00F11F06">
        <w:rPr>
          <w:spacing w:val="-1"/>
        </w:rPr>
        <w:t>written</w:t>
      </w:r>
      <w:r w:rsidRPr="00F11F06">
        <w:rPr>
          <w:spacing w:val="-6"/>
        </w:rPr>
        <w:t xml:space="preserve"> </w:t>
      </w:r>
      <w:r w:rsidRPr="00F11F06">
        <w:rPr>
          <w:spacing w:val="1"/>
        </w:rPr>
        <w:t>to</w:t>
      </w:r>
      <w:r w:rsidRPr="00F11F06">
        <w:rPr>
          <w:spacing w:val="-6"/>
        </w:rPr>
        <w:t xml:space="preserve"> </w:t>
      </w:r>
      <w:r w:rsidRPr="00F11F06">
        <w:rPr>
          <w:spacing w:val="1"/>
        </w:rPr>
        <w:t>be</w:t>
      </w:r>
      <w:r w:rsidRPr="00F11F06">
        <w:rPr>
          <w:spacing w:val="-6"/>
        </w:rPr>
        <w:t xml:space="preserve"> </w:t>
      </w:r>
      <w:r w:rsidRPr="00F11F06">
        <w:t>closely</w:t>
      </w:r>
      <w:r w:rsidRPr="00F11F06">
        <w:rPr>
          <w:spacing w:val="-8"/>
        </w:rPr>
        <w:t xml:space="preserve"> </w:t>
      </w:r>
      <w:r w:rsidRPr="00F11F06">
        <w:rPr>
          <w:spacing w:val="-1"/>
        </w:rPr>
        <w:t>aligned</w:t>
      </w:r>
      <w:r w:rsidRPr="00F11F06">
        <w:rPr>
          <w:spacing w:val="-6"/>
        </w:rPr>
        <w:t xml:space="preserve"> </w:t>
      </w:r>
      <w:r w:rsidRPr="00F11F06">
        <w:rPr>
          <w:spacing w:val="-1"/>
        </w:rPr>
        <w:t>to</w:t>
      </w:r>
      <w:r w:rsidRPr="00F11F06">
        <w:rPr>
          <w:spacing w:val="-4"/>
        </w:rPr>
        <w:t xml:space="preserve"> </w:t>
      </w:r>
      <w:r w:rsidRPr="00F11F06">
        <w:rPr>
          <w:spacing w:val="-1"/>
        </w:rPr>
        <w:t>the</w:t>
      </w:r>
      <w:r w:rsidRPr="00F11F06">
        <w:rPr>
          <w:spacing w:val="-4"/>
        </w:rPr>
        <w:t xml:space="preserve"> </w:t>
      </w:r>
      <w:r w:rsidRPr="00F11F06">
        <w:rPr>
          <w:spacing w:val="-1"/>
        </w:rPr>
        <w:t>syllabus</w:t>
      </w:r>
      <w:r w:rsidRPr="00F11F06">
        <w:rPr>
          <w:spacing w:val="-6"/>
        </w:rPr>
        <w:t xml:space="preserve"> </w:t>
      </w:r>
      <w:r w:rsidRPr="00F11F06">
        <w:t>they</w:t>
      </w:r>
      <w:r w:rsidRPr="00F11F06">
        <w:rPr>
          <w:spacing w:val="-7"/>
        </w:rPr>
        <w:t xml:space="preserve"> </w:t>
      </w:r>
      <w:r w:rsidRPr="00F11F06">
        <w:rPr>
          <w:spacing w:val="-1"/>
        </w:rPr>
        <w:t>support</w:t>
      </w:r>
      <w:r w:rsidRPr="00F11F06">
        <w:rPr>
          <w:spacing w:val="-4"/>
        </w:rPr>
        <w:t xml:space="preserve"> </w:t>
      </w:r>
      <w:r w:rsidRPr="00F11F06">
        <w:rPr>
          <w:spacing w:val="-1"/>
        </w:rPr>
        <w:t>and</w:t>
      </w:r>
      <w:r w:rsidRPr="00F11F06">
        <w:rPr>
          <w:spacing w:val="-4"/>
        </w:rPr>
        <w:t xml:space="preserve"> </w:t>
      </w:r>
      <w:r w:rsidRPr="00F11F06">
        <w:rPr>
          <w:spacing w:val="-1"/>
        </w:rPr>
        <w:t>have</w:t>
      </w:r>
      <w:r w:rsidRPr="00F11F06">
        <w:rPr>
          <w:spacing w:val="-5"/>
        </w:rPr>
        <w:t xml:space="preserve"> </w:t>
      </w:r>
      <w:r w:rsidRPr="00F11F06">
        <w:t>been</w:t>
      </w:r>
      <w:r w:rsidRPr="00F11F06">
        <w:rPr>
          <w:spacing w:val="-6"/>
        </w:rPr>
        <w:t xml:space="preserve"> </w:t>
      </w:r>
      <w:r w:rsidRPr="00F11F06">
        <w:rPr>
          <w:spacing w:val="-1"/>
        </w:rPr>
        <w:t>through</w:t>
      </w:r>
      <w:r w:rsidRPr="00F11F06">
        <w:rPr>
          <w:spacing w:val="-4"/>
        </w:rPr>
        <w:t xml:space="preserve"> </w:t>
      </w:r>
      <w:r w:rsidRPr="00F11F06">
        <w:t>a</w:t>
      </w:r>
      <w:r w:rsidRPr="00F11F06">
        <w:rPr>
          <w:spacing w:val="-6"/>
        </w:rPr>
        <w:t xml:space="preserve"> </w:t>
      </w:r>
      <w:r w:rsidRPr="00F11F06">
        <w:t>detailed</w:t>
      </w:r>
      <w:r w:rsidRPr="00F11F06">
        <w:rPr>
          <w:spacing w:val="-7"/>
        </w:rPr>
        <w:t xml:space="preserve"> </w:t>
      </w:r>
      <w:r w:rsidRPr="00F11F06">
        <w:t>quality</w:t>
      </w:r>
      <w:r w:rsidRPr="00F11F06">
        <w:rPr>
          <w:spacing w:val="-7"/>
        </w:rPr>
        <w:t xml:space="preserve"> </w:t>
      </w:r>
      <w:r w:rsidRPr="00F11F06">
        <w:rPr>
          <w:spacing w:val="-1"/>
        </w:rPr>
        <w:t>assurance</w:t>
      </w:r>
      <w:r w:rsidRPr="00F11F06">
        <w:rPr>
          <w:spacing w:val="-6"/>
        </w:rPr>
        <w:t xml:space="preserve"> </w:t>
      </w:r>
      <w:r w:rsidRPr="00F11F06">
        <w:t>process.</w:t>
      </w:r>
      <w:r w:rsidRPr="00F11F06">
        <w:rPr>
          <w:spacing w:val="-4"/>
        </w:rPr>
        <w:t xml:space="preserve"> </w:t>
      </w:r>
      <w:r w:rsidR="00DE56FE" w:rsidRPr="00F11F06">
        <w:rPr>
          <w:spacing w:val="-4"/>
        </w:rPr>
        <w:t>All textbooks endorsed by Cambridge International for this syllabus are the ideal resources to be used alongside this scheme of work as they cover each learning objective. In addition to reading the syllabus, teachers should refer to the specimen assessment materials.</w:t>
      </w:r>
    </w:p>
    <w:p w14:paraId="70D376A3" w14:textId="77777777" w:rsidR="00DE56FE" w:rsidRPr="00F11F06" w:rsidRDefault="00FD167C" w:rsidP="00DE56FE">
      <w:pPr>
        <w:spacing w:line="276" w:lineRule="auto"/>
        <w:rPr>
          <w:rFonts w:ascii="Arial" w:hAnsi="Arial"/>
          <w:sz w:val="20"/>
          <w:szCs w:val="20"/>
        </w:rPr>
      </w:pPr>
      <w:hyperlink r:id="rId24" w:history="1">
        <w:r w:rsidR="00DE56FE" w:rsidRPr="00F11F06">
          <w:rPr>
            <w:rFonts w:ascii="Arial" w:hAnsi="Arial"/>
            <w:color w:val="4A4A4A"/>
            <w:sz w:val="20"/>
            <w:szCs w:val="20"/>
            <w:u w:val="single"/>
          </w:rPr>
          <w:t>Tools to support remote teaching and learning</w:t>
        </w:r>
      </w:hyperlink>
      <w:r w:rsidR="00DE56FE" w:rsidRPr="00F11F06">
        <w:rPr>
          <w:rFonts w:ascii="Arial" w:hAnsi="Arial"/>
          <w:color w:val="4A4A4A"/>
          <w:sz w:val="20"/>
          <w:szCs w:val="20"/>
        </w:rPr>
        <w:t xml:space="preserve"> </w:t>
      </w:r>
      <w:r w:rsidR="00DE56FE" w:rsidRPr="00F11F06">
        <w:rPr>
          <w:rFonts w:ascii="Arial" w:hAnsi="Arial"/>
          <w:sz w:val="20"/>
          <w:szCs w:val="20"/>
        </w:rPr>
        <w:t>– Click here to find out about and explore the various online tools available for teachers and learners.</w:t>
      </w:r>
    </w:p>
    <w:p w14:paraId="520F5582" w14:textId="36BB6896" w:rsidR="0017037F" w:rsidRDefault="0017037F" w:rsidP="007345CE">
      <w:pPr>
        <w:pStyle w:val="Heading2"/>
        <w:spacing w:before="120" w:after="120" w:line="276" w:lineRule="auto"/>
      </w:pPr>
      <w:r>
        <w:br w:type="page"/>
      </w:r>
    </w:p>
    <w:p w14:paraId="4146105C" w14:textId="39CEEAB8" w:rsidR="00923259" w:rsidRPr="00F11F06" w:rsidRDefault="00923259" w:rsidP="007345CE">
      <w:pPr>
        <w:pStyle w:val="Heading2"/>
        <w:spacing w:before="120" w:after="120" w:line="276" w:lineRule="auto"/>
      </w:pPr>
      <w:r w:rsidRPr="00F11F06">
        <w:t>School Support Hub</w:t>
      </w:r>
    </w:p>
    <w:p w14:paraId="3A70916C" w14:textId="39482227" w:rsidR="00923259" w:rsidRPr="000038FF" w:rsidRDefault="00923259" w:rsidP="00E97785">
      <w:pPr>
        <w:pStyle w:val="BodyText"/>
        <w:spacing w:line="276" w:lineRule="auto"/>
      </w:pPr>
      <w:r w:rsidRPr="00F11F06">
        <w:t xml:space="preserve">The School Support Hub </w:t>
      </w:r>
      <w:hyperlink r:id="rId25" w:history="1">
        <w:r w:rsidR="003873FF">
          <w:rPr>
            <w:rFonts w:cs="Times New Roman"/>
            <w:color w:val="4A4A4A"/>
            <w:u w:val="single"/>
          </w:rPr>
          <w:t>www.cambridgeinternational/support</w:t>
        </w:r>
      </w:hyperlink>
      <w:r w:rsidRPr="00E97785">
        <w:t xml:space="preserve"> is </w:t>
      </w:r>
      <w:r w:rsidRPr="00F11F06">
        <w:t>a</w:t>
      </w:r>
      <w:r w:rsidRPr="00E97785">
        <w:t xml:space="preserve"> </w:t>
      </w:r>
      <w:r w:rsidRPr="00F11F06">
        <w:t>secure</w:t>
      </w:r>
      <w:r w:rsidRPr="00E97785">
        <w:t xml:space="preserve"> </w:t>
      </w:r>
      <w:r w:rsidRPr="00F11F06">
        <w:t>online</w:t>
      </w:r>
      <w:r w:rsidRPr="00E97785">
        <w:t xml:space="preserve"> </w:t>
      </w:r>
      <w:r w:rsidRPr="00F11F06">
        <w:t>resource</w:t>
      </w:r>
      <w:r w:rsidRPr="00E97785">
        <w:t xml:space="preserve"> </w:t>
      </w:r>
      <w:r w:rsidRPr="00F11F06">
        <w:t>bank</w:t>
      </w:r>
      <w:r w:rsidRPr="00E97785">
        <w:t xml:space="preserve"> and </w:t>
      </w:r>
      <w:r w:rsidRPr="00F11F06">
        <w:t>community</w:t>
      </w:r>
      <w:r w:rsidRPr="00E97785">
        <w:t xml:space="preserve"> </w:t>
      </w:r>
      <w:r w:rsidRPr="00F11F06">
        <w:t>forum</w:t>
      </w:r>
      <w:r w:rsidRPr="00E97785">
        <w:t xml:space="preserve"> </w:t>
      </w:r>
      <w:r w:rsidRPr="00F11F06">
        <w:t>for</w:t>
      </w:r>
      <w:r w:rsidRPr="00E97785">
        <w:t xml:space="preserve"> Cambridge </w:t>
      </w:r>
      <w:r w:rsidRPr="00F11F06">
        <w:t>teachers,</w:t>
      </w:r>
      <w:r w:rsidRPr="00E97785">
        <w:t xml:space="preserve"> where you </w:t>
      </w:r>
      <w:r w:rsidRPr="00F11F06">
        <w:t>can</w:t>
      </w:r>
      <w:r w:rsidRPr="00E97785">
        <w:t xml:space="preserve"> download </w:t>
      </w:r>
      <w:r w:rsidRPr="00F11F06">
        <w:t>specimen</w:t>
      </w:r>
      <w:r w:rsidRPr="00E97785">
        <w:t xml:space="preserve"> </w:t>
      </w:r>
      <w:r w:rsidRPr="00F11F06">
        <w:t xml:space="preserve">and </w:t>
      </w:r>
      <w:r w:rsidRPr="00E97785">
        <w:t xml:space="preserve">past </w:t>
      </w:r>
      <w:r w:rsidRPr="00F11F06">
        <w:t>question</w:t>
      </w:r>
      <w:r w:rsidRPr="00E97785">
        <w:t xml:space="preserve"> </w:t>
      </w:r>
      <w:r w:rsidRPr="00F11F06">
        <w:t>papers,</w:t>
      </w:r>
      <w:r w:rsidRPr="00E97785">
        <w:t xml:space="preserve"> </w:t>
      </w:r>
      <w:r w:rsidRPr="00F11F06">
        <w:t>mark</w:t>
      </w:r>
      <w:r w:rsidRPr="00E97785">
        <w:t xml:space="preserve"> </w:t>
      </w:r>
      <w:r w:rsidRPr="00F11F06">
        <w:t>schemes</w:t>
      </w:r>
      <w:r w:rsidRPr="00E97785">
        <w:t xml:space="preserve"> and other </w:t>
      </w:r>
      <w:r w:rsidR="00A91D55" w:rsidRPr="00E97785">
        <w:t xml:space="preserve">learning </w:t>
      </w:r>
      <w:r w:rsidRPr="00F11F06">
        <w:t>resources.</w:t>
      </w:r>
      <w:r w:rsidR="00981FFA" w:rsidRPr="00F11F06">
        <w:t xml:space="preserve"> </w:t>
      </w:r>
      <w:r w:rsidRPr="00F11F06">
        <w:t>This</w:t>
      </w:r>
      <w:r w:rsidRPr="00E97785">
        <w:t xml:space="preserve"> </w:t>
      </w:r>
      <w:r w:rsidRPr="00F11F06">
        <w:t>scheme</w:t>
      </w:r>
      <w:r w:rsidRPr="00E97785">
        <w:t xml:space="preserve"> of work is available as PDF </w:t>
      </w:r>
      <w:r w:rsidRPr="00F11F06">
        <w:t>and</w:t>
      </w:r>
      <w:r w:rsidRPr="00E97785">
        <w:t xml:space="preserve"> an </w:t>
      </w:r>
      <w:r w:rsidRPr="00F11F06">
        <w:t>editable</w:t>
      </w:r>
      <w:r w:rsidRPr="00E97785">
        <w:t xml:space="preserve"> version in </w:t>
      </w:r>
      <w:r w:rsidRPr="00F11F06">
        <w:t>Microsoft</w:t>
      </w:r>
      <w:r w:rsidRPr="00E97785">
        <w:t xml:space="preserve"> Word </w:t>
      </w:r>
      <w:r w:rsidRPr="00F11F06">
        <w:t>format</w:t>
      </w:r>
      <w:r w:rsidR="00BA0248">
        <w:t xml:space="preserve">. </w:t>
      </w:r>
      <w:r w:rsidRPr="00E97785">
        <w:t>If you</w:t>
      </w:r>
      <w:r w:rsidR="001F2834" w:rsidRPr="00E97785">
        <w:t xml:space="preserve"> </w:t>
      </w:r>
      <w:r w:rsidRPr="00E97785">
        <w:t xml:space="preserve">are </w:t>
      </w:r>
      <w:r w:rsidRPr="00F11F06">
        <w:t>unable</w:t>
      </w:r>
      <w:r w:rsidRPr="00E97785">
        <w:t xml:space="preserve"> to </w:t>
      </w:r>
      <w:r w:rsidRPr="00F11F06">
        <w:t>use</w:t>
      </w:r>
      <w:r w:rsidRPr="00E97785">
        <w:t xml:space="preserve"> </w:t>
      </w:r>
      <w:r w:rsidRPr="00F11F06">
        <w:t>Microsoft</w:t>
      </w:r>
      <w:r w:rsidRPr="00E97785">
        <w:t xml:space="preserve"> Word you </w:t>
      </w:r>
      <w:r w:rsidRPr="00F11F06">
        <w:t>can</w:t>
      </w:r>
      <w:r w:rsidRPr="00E97785">
        <w:t xml:space="preserve"> download </w:t>
      </w:r>
      <w:r w:rsidRPr="00F11F06">
        <w:t>Open</w:t>
      </w:r>
      <w:r w:rsidRPr="00E97785">
        <w:t xml:space="preserve"> </w:t>
      </w:r>
      <w:r w:rsidRPr="00F11F06">
        <w:t>Office</w:t>
      </w:r>
      <w:r w:rsidRPr="00E97785">
        <w:t xml:space="preserve"> </w:t>
      </w:r>
      <w:r w:rsidRPr="00F11F06">
        <w:t>free</w:t>
      </w:r>
      <w:r w:rsidRPr="00E97785">
        <w:t xml:space="preserve"> of charge from </w:t>
      </w:r>
      <w:hyperlink r:id="rId26" w:history="1">
        <w:r w:rsidRPr="00E97785">
          <w:rPr>
            <w:rFonts w:cs="Times New Roman"/>
            <w:color w:val="4A4A4A"/>
            <w:u w:val="single"/>
          </w:rPr>
          <w:t>www.openoffice.org</w:t>
        </w:r>
      </w:hyperlink>
    </w:p>
    <w:p w14:paraId="6BCFAC03" w14:textId="77777777" w:rsidR="0017037F" w:rsidRDefault="0017037F" w:rsidP="00DE56FE">
      <w:pPr>
        <w:pStyle w:val="Heading2"/>
        <w:spacing w:before="120" w:after="120" w:line="276" w:lineRule="auto"/>
      </w:pPr>
    </w:p>
    <w:p w14:paraId="6E0DC358" w14:textId="31502CB3" w:rsidR="00AF7340" w:rsidRPr="00DE56FE" w:rsidRDefault="00AF7340" w:rsidP="00DE56FE">
      <w:pPr>
        <w:pStyle w:val="Heading2"/>
        <w:spacing w:before="120" w:after="120" w:line="276" w:lineRule="auto"/>
      </w:pPr>
      <w:r w:rsidRPr="00DE56FE">
        <w:t>Websites</w:t>
      </w:r>
    </w:p>
    <w:p w14:paraId="210BE96D" w14:textId="77777777" w:rsidR="00AF7340" w:rsidRDefault="00AF7340" w:rsidP="00E97785">
      <w:pPr>
        <w:pStyle w:val="BodyText"/>
        <w:spacing w:line="276" w:lineRule="auto"/>
      </w:pPr>
      <w:r>
        <w:t>This</w:t>
      </w:r>
      <w:r>
        <w:rPr>
          <w:spacing w:val="-7"/>
        </w:rPr>
        <w:t xml:space="preserve"> </w:t>
      </w:r>
      <w:r>
        <w:t>scheme</w:t>
      </w:r>
      <w:r>
        <w:rPr>
          <w:spacing w:val="-7"/>
        </w:rPr>
        <w:t xml:space="preserve"> </w:t>
      </w:r>
      <w:r>
        <w:rPr>
          <w:spacing w:val="-1"/>
        </w:rPr>
        <w:t>of</w:t>
      </w:r>
      <w:r>
        <w:rPr>
          <w:spacing w:val="-5"/>
        </w:rPr>
        <w:t xml:space="preserve"> </w:t>
      </w:r>
      <w:r>
        <w:rPr>
          <w:spacing w:val="-1"/>
        </w:rPr>
        <w:t>work</w:t>
      </w:r>
      <w:r>
        <w:rPr>
          <w:spacing w:val="-3"/>
        </w:rPr>
        <w:t xml:space="preserve"> </w:t>
      </w:r>
      <w:r>
        <w:rPr>
          <w:spacing w:val="-1"/>
        </w:rPr>
        <w:t>includes</w:t>
      </w:r>
      <w:r>
        <w:rPr>
          <w:spacing w:val="-6"/>
        </w:rPr>
        <w:t xml:space="preserve"> </w:t>
      </w:r>
      <w:r>
        <w:rPr>
          <w:spacing w:val="-1"/>
        </w:rPr>
        <w:t>website</w:t>
      </w:r>
      <w:r>
        <w:rPr>
          <w:spacing w:val="-7"/>
        </w:rPr>
        <w:t xml:space="preserve"> </w:t>
      </w:r>
      <w:r>
        <w:t>links</w:t>
      </w:r>
      <w:r>
        <w:rPr>
          <w:spacing w:val="-6"/>
        </w:rPr>
        <w:t xml:space="preserve"> </w:t>
      </w:r>
      <w:r>
        <w:rPr>
          <w:spacing w:val="-1"/>
        </w:rPr>
        <w:t>providing</w:t>
      </w:r>
      <w:r>
        <w:rPr>
          <w:spacing w:val="-7"/>
        </w:rPr>
        <w:t xml:space="preserve"> </w:t>
      </w:r>
      <w:r>
        <w:t>direct</w:t>
      </w:r>
      <w:r>
        <w:rPr>
          <w:spacing w:val="-7"/>
        </w:rPr>
        <w:t xml:space="preserve"> </w:t>
      </w:r>
      <w:r>
        <w:t>access</w:t>
      </w:r>
      <w:r>
        <w:rPr>
          <w:spacing w:val="-7"/>
        </w:rPr>
        <w:t xml:space="preserve"> </w:t>
      </w:r>
      <w:r>
        <w:rPr>
          <w:spacing w:val="-1"/>
        </w:rPr>
        <w:t>to</w:t>
      </w:r>
      <w:r>
        <w:rPr>
          <w:spacing w:val="-7"/>
        </w:rPr>
        <w:t xml:space="preserve"> </w:t>
      </w:r>
      <w:r>
        <w:rPr>
          <w:spacing w:val="-1"/>
        </w:rPr>
        <w:t>internet</w:t>
      </w:r>
      <w:r>
        <w:rPr>
          <w:spacing w:val="-7"/>
        </w:rPr>
        <w:t xml:space="preserve"> </w:t>
      </w:r>
      <w:r>
        <w:t>resources.</w:t>
      </w:r>
      <w:r>
        <w:rPr>
          <w:spacing w:val="-7"/>
        </w:rPr>
        <w:t xml:space="preserve"> </w:t>
      </w:r>
      <w:r>
        <w:rPr>
          <w:spacing w:val="-1"/>
        </w:rPr>
        <w:t>Cambridge</w:t>
      </w:r>
      <w:r>
        <w:rPr>
          <w:spacing w:val="-7"/>
        </w:rPr>
        <w:t xml:space="preserve"> </w:t>
      </w:r>
      <w:r>
        <w:t>International</w:t>
      </w:r>
      <w:r>
        <w:rPr>
          <w:spacing w:val="-8"/>
        </w:rPr>
        <w:t xml:space="preserve"> </w:t>
      </w:r>
      <w:r>
        <w:rPr>
          <w:spacing w:val="-1"/>
        </w:rPr>
        <w:t>is</w:t>
      </w:r>
      <w:r>
        <w:rPr>
          <w:spacing w:val="-6"/>
        </w:rPr>
        <w:t xml:space="preserve"> </w:t>
      </w:r>
      <w:r>
        <w:rPr>
          <w:spacing w:val="-1"/>
        </w:rPr>
        <w:t>not</w:t>
      </w:r>
      <w:r>
        <w:rPr>
          <w:spacing w:val="-5"/>
        </w:rPr>
        <w:t xml:space="preserve"> </w:t>
      </w:r>
      <w:r>
        <w:t>responsible</w:t>
      </w:r>
      <w:r>
        <w:rPr>
          <w:spacing w:val="-7"/>
        </w:rPr>
        <w:t xml:space="preserve"> </w:t>
      </w:r>
      <w:r>
        <w:t>for</w:t>
      </w:r>
      <w:r>
        <w:rPr>
          <w:spacing w:val="-6"/>
        </w:rPr>
        <w:t xml:space="preserve"> </w:t>
      </w:r>
      <w:r>
        <w:t>the</w:t>
      </w:r>
      <w:r>
        <w:rPr>
          <w:spacing w:val="-7"/>
        </w:rPr>
        <w:t xml:space="preserve"> </w:t>
      </w:r>
      <w:r>
        <w:t>accuracy</w:t>
      </w:r>
      <w:r>
        <w:rPr>
          <w:spacing w:val="-8"/>
        </w:rPr>
        <w:t xml:space="preserve"> </w:t>
      </w:r>
      <w:r>
        <w:rPr>
          <w:spacing w:val="-1"/>
        </w:rPr>
        <w:t>or content</w:t>
      </w:r>
      <w:r>
        <w:rPr>
          <w:spacing w:val="-4"/>
        </w:rPr>
        <w:t xml:space="preserve"> </w:t>
      </w:r>
      <w:r>
        <w:rPr>
          <w:spacing w:val="-1"/>
        </w:rPr>
        <w:t>of</w:t>
      </w:r>
      <w:r>
        <w:rPr>
          <w:spacing w:val="-4"/>
        </w:rPr>
        <w:t xml:space="preserve"> </w:t>
      </w:r>
      <w:r>
        <w:rPr>
          <w:spacing w:val="-1"/>
        </w:rPr>
        <w:t>information</w:t>
      </w:r>
      <w:r>
        <w:rPr>
          <w:spacing w:val="-5"/>
        </w:rPr>
        <w:t xml:space="preserve"> </w:t>
      </w:r>
      <w:r>
        <w:t>contained</w:t>
      </w:r>
      <w:r>
        <w:rPr>
          <w:spacing w:val="-4"/>
        </w:rPr>
        <w:t xml:space="preserve"> </w:t>
      </w:r>
      <w:r>
        <w:rPr>
          <w:spacing w:val="-1"/>
        </w:rPr>
        <w:t>in</w:t>
      </w:r>
      <w:r>
        <w:rPr>
          <w:spacing w:val="-5"/>
        </w:rPr>
        <w:t xml:space="preserve"> </w:t>
      </w:r>
      <w:r>
        <w:t>these</w:t>
      </w:r>
      <w:r>
        <w:rPr>
          <w:spacing w:val="-6"/>
        </w:rPr>
        <w:t xml:space="preserve"> </w:t>
      </w:r>
      <w:r>
        <w:t>sites.</w:t>
      </w:r>
      <w:r>
        <w:rPr>
          <w:spacing w:val="-4"/>
        </w:rPr>
        <w:t xml:space="preserve"> </w:t>
      </w:r>
      <w:r>
        <w:t>The</w:t>
      </w:r>
      <w:r>
        <w:rPr>
          <w:spacing w:val="-6"/>
        </w:rPr>
        <w:t xml:space="preserve"> </w:t>
      </w:r>
      <w:r>
        <w:rPr>
          <w:spacing w:val="-1"/>
        </w:rPr>
        <w:t>inclusion</w:t>
      </w:r>
      <w:r>
        <w:rPr>
          <w:spacing w:val="-4"/>
        </w:rPr>
        <w:t xml:space="preserve"> </w:t>
      </w:r>
      <w:r>
        <w:rPr>
          <w:spacing w:val="-1"/>
        </w:rPr>
        <w:t>of</w:t>
      </w:r>
      <w:r>
        <w:rPr>
          <w:spacing w:val="-3"/>
        </w:rPr>
        <w:t xml:space="preserve"> </w:t>
      </w:r>
      <w:r>
        <w:t>a</w:t>
      </w:r>
      <w:r>
        <w:rPr>
          <w:spacing w:val="-6"/>
        </w:rPr>
        <w:t xml:space="preserve"> </w:t>
      </w:r>
      <w:r>
        <w:rPr>
          <w:spacing w:val="-1"/>
        </w:rPr>
        <w:t>link</w:t>
      </w:r>
      <w:r>
        <w:rPr>
          <w:spacing w:val="-2"/>
        </w:rPr>
        <w:t xml:space="preserve"> </w:t>
      </w:r>
      <w:r>
        <w:rPr>
          <w:spacing w:val="-1"/>
        </w:rPr>
        <w:t>to</w:t>
      </w:r>
      <w:r>
        <w:rPr>
          <w:spacing w:val="-5"/>
        </w:rPr>
        <w:t xml:space="preserve"> </w:t>
      </w:r>
      <w:r>
        <w:rPr>
          <w:spacing w:val="-1"/>
        </w:rPr>
        <w:t>an</w:t>
      </w:r>
      <w:r>
        <w:rPr>
          <w:spacing w:val="-4"/>
        </w:rPr>
        <w:t xml:space="preserve"> </w:t>
      </w:r>
      <w:r>
        <w:rPr>
          <w:spacing w:val="-1"/>
        </w:rPr>
        <w:t>external</w:t>
      </w:r>
      <w:r>
        <w:rPr>
          <w:spacing w:val="-4"/>
        </w:rPr>
        <w:t xml:space="preserve"> </w:t>
      </w:r>
      <w:r>
        <w:rPr>
          <w:spacing w:val="-1"/>
        </w:rPr>
        <w:t>website</w:t>
      </w:r>
      <w:r>
        <w:rPr>
          <w:spacing w:val="-6"/>
        </w:rPr>
        <w:t xml:space="preserve"> </w:t>
      </w:r>
      <w:r>
        <w:t>should</w:t>
      </w:r>
      <w:r>
        <w:rPr>
          <w:spacing w:val="-5"/>
        </w:rPr>
        <w:t xml:space="preserve"> </w:t>
      </w:r>
      <w:r>
        <w:t>not</w:t>
      </w:r>
      <w:r>
        <w:rPr>
          <w:spacing w:val="-6"/>
        </w:rPr>
        <w:t xml:space="preserve"> </w:t>
      </w:r>
      <w:r>
        <w:rPr>
          <w:spacing w:val="1"/>
        </w:rPr>
        <w:t>be</w:t>
      </w:r>
      <w:r>
        <w:rPr>
          <w:spacing w:val="-5"/>
        </w:rPr>
        <w:t xml:space="preserve"> </w:t>
      </w:r>
      <w:r>
        <w:t>understood</w:t>
      </w:r>
      <w:r>
        <w:rPr>
          <w:spacing w:val="-6"/>
        </w:rPr>
        <w:t xml:space="preserve"> </w:t>
      </w:r>
      <w:r>
        <w:rPr>
          <w:spacing w:val="-1"/>
        </w:rPr>
        <w:t>to</w:t>
      </w:r>
      <w:r>
        <w:rPr>
          <w:spacing w:val="-3"/>
        </w:rPr>
        <w:t xml:space="preserve"> </w:t>
      </w:r>
      <w:r>
        <w:rPr>
          <w:spacing w:val="-1"/>
        </w:rPr>
        <w:t>be</w:t>
      </w:r>
      <w:r>
        <w:rPr>
          <w:spacing w:val="-4"/>
        </w:rPr>
        <w:t xml:space="preserve"> </w:t>
      </w:r>
      <w:r>
        <w:rPr>
          <w:spacing w:val="-1"/>
        </w:rPr>
        <w:t>an</w:t>
      </w:r>
      <w:r>
        <w:rPr>
          <w:spacing w:val="-4"/>
        </w:rPr>
        <w:t xml:space="preserve"> </w:t>
      </w:r>
      <w:r>
        <w:t>endorsement</w:t>
      </w:r>
      <w:r>
        <w:rPr>
          <w:spacing w:val="-5"/>
        </w:rPr>
        <w:t xml:space="preserve"> </w:t>
      </w:r>
      <w:r>
        <w:rPr>
          <w:spacing w:val="-1"/>
        </w:rPr>
        <w:t>of</w:t>
      </w:r>
      <w:r>
        <w:rPr>
          <w:spacing w:val="-4"/>
        </w:rPr>
        <w:t xml:space="preserve"> </w:t>
      </w:r>
      <w:r>
        <w:rPr>
          <w:spacing w:val="-1"/>
        </w:rPr>
        <w:t>that</w:t>
      </w:r>
      <w:r>
        <w:rPr>
          <w:spacing w:val="-5"/>
        </w:rPr>
        <w:t xml:space="preserve"> </w:t>
      </w:r>
      <w:r>
        <w:rPr>
          <w:spacing w:val="-1"/>
        </w:rPr>
        <w:t>website</w:t>
      </w:r>
      <w:r>
        <w:rPr>
          <w:spacing w:val="-6"/>
        </w:rPr>
        <w:t xml:space="preserve"> </w:t>
      </w:r>
      <w:r>
        <w:rPr>
          <w:spacing w:val="-1"/>
        </w:rPr>
        <w:t>or</w:t>
      </w:r>
      <w:r>
        <w:rPr>
          <w:spacing w:val="-4"/>
        </w:rPr>
        <w:t xml:space="preserve"> </w:t>
      </w:r>
      <w:r>
        <w:t xml:space="preserve">the </w:t>
      </w:r>
      <w:r>
        <w:rPr>
          <w:spacing w:val="-1"/>
        </w:rPr>
        <w:t>site's</w:t>
      </w:r>
      <w:r>
        <w:rPr>
          <w:spacing w:val="-9"/>
        </w:rPr>
        <w:t xml:space="preserve"> </w:t>
      </w:r>
      <w:r>
        <w:t>owners</w:t>
      </w:r>
      <w:r>
        <w:rPr>
          <w:spacing w:val="-9"/>
        </w:rPr>
        <w:t xml:space="preserve"> </w:t>
      </w:r>
      <w:r>
        <w:rPr>
          <w:spacing w:val="-1"/>
        </w:rPr>
        <w:t>(or</w:t>
      </w:r>
      <w:r>
        <w:rPr>
          <w:spacing w:val="-8"/>
        </w:rPr>
        <w:t xml:space="preserve"> </w:t>
      </w:r>
      <w:r>
        <w:rPr>
          <w:spacing w:val="-1"/>
        </w:rPr>
        <w:t>their</w:t>
      </w:r>
      <w:r>
        <w:rPr>
          <w:spacing w:val="-9"/>
        </w:rPr>
        <w:t xml:space="preserve"> </w:t>
      </w:r>
      <w:r>
        <w:rPr>
          <w:spacing w:val="-1"/>
        </w:rPr>
        <w:t>products/services).</w:t>
      </w:r>
    </w:p>
    <w:p w14:paraId="6106C826" w14:textId="4661CB4B" w:rsidR="00AF7340" w:rsidRDefault="00AF7340" w:rsidP="00E97785">
      <w:pPr>
        <w:pStyle w:val="BodyText"/>
        <w:spacing w:before="120" w:after="120" w:line="276" w:lineRule="auto"/>
      </w:pPr>
      <w:r>
        <w:t>The</w:t>
      </w:r>
      <w:r>
        <w:rPr>
          <w:spacing w:val="-6"/>
        </w:rPr>
        <w:t xml:space="preserve"> </w:t>
      </w:r>
      <w:r>
        <w:rPr>
          <w:spacing w:val="-1"/>
        </w:rPr>
        <w:t>website</w:t>
      </w:r>
      <w:r>
        <w:rPr>
          <w:spacing w:val="-4"/>
        </w:rPr>
        <w:t xml:space="preserve"> </w:t>
      </w:r>
      <w:r>
        <w:rPr>
          <w:spacing w:val="-1"/>
        </w:rPr>
        <w:t>pages</w:t>
      </w:r>
      <w:r>
        <w:rPr>
          <w:spacing w:val="-5"/>
        </w:rPr>
        <w:t xml:space="preserve"> referenced in</w:t>
      </w:r>
      <w:r>
        <w:rPr>
          <w:spacing w:val="-4"/>
        </w:rPr>
        <w:t xml:space="preserve"> </w:t>
      </w:r>
      <w:r>
        <w:rPr>
          <w:spacing w:val="-1"/>
        </w:rPr>
        <w:t>this</w:t>
      </w:r>
      <w:r>
        <w:rPr>
          <w:spacing w:val="-5"/>
        </w:rPr>
        <w:t xml:space="preserve"> </w:t>
      </w:r>
      <w:r>
        <w:t>scheme</w:t>
      </w:r>
      <w:r>
        <w:rPr>
          <w:spacing w:val="-6"/>
        </w:rPr>
        <w:t xml:space="preserve"> </w:t>
      </w:r>
      <w:r>
        <w:rPr>
          <w:spacing w:val="-1"/>
        </w:rPr>
        <w:t>of</w:t>
      </w:r>
      <w:r>
        <w:rPr>
          <w:spacing w:val="-4"/>
        </w:rPr>
        <w:t xml:space="preserve"> </w:t>
      </w:r>
      <w:r>
        <w:rPr>
          <w:spacing w:val="-1"/>
        </w:rPr>
        <w:t>work</w:t>
      </w:r>
      <w:r>
        <w:rPr>
          <w:spacing w:val="-2"/>
        </w:rPr>
        <w:t xml:space="preserve"> </w:t>
      </w:r>
      <w:r>
        <w:rPr>
          <w:spacing w:val="-1"/>
        </w:rPr>
        <w:t>were</w:t>
      </w:r>
      <w:r>
        <w:rPr>
          <w:spacing w:val="-6"/>
        </w:rPr>
        <w:t xml:space="preserve"> </w:t>
      </w:r>
      <w:r>
        <w:rPr>
          <w:spacing w:val="-1"/>
        </w:rPr>
        <w:t>selected</w:t>
      </w:r>
      <w:r>
        <w:rPr>
          <w:spacing w:val="-4"/>
        </w:rPr>
        <w:t xml:space="preserve"> </w:t>
      </w:r>
      <w:r>
        <w:t>when</w:t>
      </w:r>
      <w:r>
        <w:rPr>
          <w:spacing w:val="-6"/>
        </w:rPr>
        <w:t xml:space="preserve"> </w:t>
      </w:r>
      <w:r>
        <w:t>the</w:t>
      </w:r>
      <w:r>
        <w:rPr>
          <w:spacing w:val="-4"/>
        </w:rPr>
        <w:t xml:space="preserve"> </w:t>
      </w:r>
      <w:r>
        <w:t>scheme</w:t>
      </w:r>
      <w:r>
        <w:rPr>
          <w:spacing w:val="-5"/>
        </w:rPr>
        <w:t xml:space="preserve"> </w:t>
      </w:r>
      <w:r>
        <w:rPr>
          <w:spacing w:val="-1"/>
        </w:rPr>
        <w:t>of</w:t>
      </w:r>
      <w:r>
        <w:rPr>
          <w:spacing w:val="-4"/>
        </w:rPr>
        <w:t xml:space="preserve"> </w:t>
      </w:r>
      <w:r>
        <w:rPr>
          <w:spacing w:val="-1"/>
        </w:rPr>
        <w:t>work</w:t>
      </w:r>
      <w:r>
        <w:rPr>
          <w:spacing w:val="-3"/>
        </w:rPr>
        <w:t xml:space="preserve"> </w:t>
      </w:r>
      <w:r>
        <w:rPr>
          <w:spacing w:val="-2"/>
        </w:rPr>
        <w:t>was</w:t>
      </w:r>
      <w:r>
        <w:rPr>
          <w:spacing w:val="-4"/>
        </w:rPr>
        <w:t xml:space="preserve"> </w:t>
      </w:r>
      <w:r>
        <w:rPr>
          <w:spacing w:val="-1"/>
        </w:rPr>
        <w:t>produced.</w:t>
      </w:r>
      <w:r>
        <w:rPr>
          <w:spacing w:val="-6"/>
        </w:rPr>
        <w:t xml:space="preserve"> </w:t>
      </w:r>
      <w:r>
        <w:rPr>
          <w:spacing w:val="-1"/>
        </w:rPr>
        <w:t>Other</w:t>
      </w:r>
      <w:r>
        <w:rPr>
          <w:spacing w:val="-3"/>
        </w:rPr>
        <w:t xml:space="preserve"> </w:t>
      </w:r>
      <w:r>
        <w:rPr>
          <w:spacing w:val="-1"/>
        </w:rPr>
        <w:t>aspects</w:t>
      </w:r>
      <w:r>
        <w:rPr>
          <w:spacing w:val="-5"/>
        </w:rPr>
        <w:t xml:space="preserve"> </w:t>
      </w:r>
      <w:r>
        <w:rPr>
          <w:spacing w:val="-1"/>
        </w:rPr>
        <w:t>of</w:t>
      </w:r>
      <w:r>
        <w:rPr>
          <w:spacing w:val="-4"/>
        </w:rPr>
        <w:t xml:space="preserve"> </w:t>
      </w:r>
      <w:r>
        <w:rPr>
          <w:spacing w:val="-1"/>
        </w:rPr>
        <w:t>the</w:t>
      </w:r>
      <w:r>
        <w:rPr>
          <w:spacing w:val="-6"/>
        </w:rPr>
        <w:t xml:space="preserve"> </w:t>
      </w:r>
      <w:r>
        <w:rPr>
          <w:spacing w:val="-1"/>
        </w:rPr>
        <w:t>sites were</w:t>
      </w:r>
      <w:r>
        <w:rPr>
          <w:spacing w:val="-8"/>
        </w:rPr>
        <w:t xml:space="preserve"> </w:t>
      </w:r>
      <w:r>
        <w:t>not</w:t>
      </w:r>
      <w:r>
        <w:rPr>
          <w:spacing w:val="-7"/>
        </w:rPr>
        <w:t xml:space="preserve"> </w:t>
      </w:r>
      <w:r>
        <w:t>checked</w:t>
      </w:r>
      <w:r>
        <w:rPr>
          <w:spacing w:val="-7"/>
        </w:rPr>
        <w:t xml:space="preserve"> </w:t>
      </w:r>
      <w:r>
        <w:rPr>
          <w:spacing w:val="-1"/>
        </w:rPr>
        <w:t>and</w:t>
      </w:r>
      <w:r>
        <w:rPr>
          <w:spacing w:val="-6"/>
        </w:rPr>
        <w:t xml:space="preserve"> </w:t>
      </w:r>
      <w:r>
        <w:t>only</w:t>
      </w:r>
      <w:r>
        <w:rPr>
          <w:spacing w:val="-6"/>
        </w:rPr>
        <w:t xml:space="preserve"> </w:t>
      </w:r>
      <w:r>
        <w:rPr>
          <w:spacing w:val="-1"/>
        </w:rPr>
        <w:t>the</w:t>
      </w:r>
      <w:r>
        <w:rPr>
          <w:spacing w:val="-8"/>
        </w:rPr>
        <w:t xml:space="preserve"> </w:t>
      </w:r>
      <w:r>
        <w:rPr>
          <w:spacing w:val="-1"/>
        </w:rPr>
        <w:t>particular</w:t>
      </w:r>
      <w:r>
        <w:rPr>
          <w:spacing w:val="-6"/>
        </w:rPr>
        <w:t xml:space="preserve"> </w:t>
      </w:r>
      <w:r>
        <w:rPr>
          <w:spacing w:val="-1"/>
        </w:rPr>
        <w:t>resources</w:t>
      </w:r>
      <w:r>
        <w:rPr>
          <w:spacing w:val="-7"/>
        </w:rPr>
        <w:t xml:space="preserve"> </w:t>
      </w:r>
      <w:r>
        <w:rPr>
          <w:spacing w:val="-1"/>
        </w:rPr>
        <w:t>are</w:t>
      </w:r>
      <w:r>
        <w:rPr>
          <w:spacing w:val="-5"/>
        </w:rPr>
        <w:t xml:space="preserve"> </w:t>
      </w:r>
      <w:r>
        <w:rPr>
          <w:spacing w:val="-1"/>
        </w:rPr>
        <w:t xml:space="preserve">recommended. Note: </w:t>
      </w:r>
      <w:r w:rsidRPr="009B53B2">
        <w:rPr>
          <w:rFonts w:eastAsia="MS Mincho"/>
          <w:bCs/>
          <w:lang w:eastAsia="en-GB"/>
        </w:rPr>
        <w:t>Speaking and listening are not tested but the development of these vital communication skills is e</w:t>
      </w:r>
      <w:r>
        <w:rPr>
          <w:rFonts w:eastAsia="MS Mincho"/>
          <w:bCs/>
          <w:lang w:eastAsia="en-GB"/>
        </w:rPr>
        <w:t>ncouraged across the curriculum and is reflected in many of the activities in the scheme of work.</w:t>
      </w:r>
    </w:p>
    <w:p w14:paraId="5C393391" w14:textId="77777777" w:rsidR="00AF7340" w:rsidRPr="00923259" w:rsidRDefault="00AF7340" w:rsidP="00AB404E">
      <w:pPr>
        <w:spacing w:line="276" w:lineRule="auto"/>
        <w:rPr>
          <w:rFonts w:ascii="Arial" w:hAnsi="Arial" w:cs="Arial"/>
          <w:color w:val="DD5D2B"/>
        </w:rPr>
      </w:pPr>
      <w:r>
        <w:br w:type="page"/>
      </w:r>
      <w:bookmarkStart w:id="6" w:name="_Toc447808097"/>
      <w:r w:rsidRPr="00923259">
        <w:rPr>
          <w:rFonts w:ascii="Arial" w:hAnsi="Arial" w:cs="Arial"/>
          <w:color w:val="DD5D2B"/>
        </w:rPr>
        <w:t>How to get the most out of this scheme of work – integrating syllabus content, skills and teaching strategies</w:t>
      </w:r>
      <w:bookmarkEnd w:id="6"/>
    </w:p>
    <w:p w14:paraId="197C32BF" w14:textId="29329C99" w:rsidR="00AF7340" w:rsidRDefault="00C4433B" w:rsidP="00AB404E">
      <w:pPr>
        <w:pStyle w:val="BodyText"/>
        <w:spacing w:line="276" w:lineRule="auto"/>
      </w:pPr>
      <w:r w:rsidRPr="004F3CE3">
        <w:t>T</w:t>
      </w:r>
      <w:r w:rsidR="00AF7340" w:rsidRPr="004F3CE3">
        <w:t>his scheme of work for the Cambridge O Level English Language syllabus and provides some ideas and suggestions of how to cover the content of the syllabus</w:t>
      </w:r>
      <w:r w:rsidR="00AF7340" w:rsidRPr="00517834">
        <w:t>. We have designed the following features to help guide you through your course.</w:t>
      </w:r>
    </w:p>
    <w:p w14:paraId="76FDADD9" w14:textId="33404890" w:rsidR="00AF7340" w:rsidRDefault="00344829" w:rsidP="00AF7340">
      <w:r>
        <w:rPr>
          <w:noProof/>
          <w:lang w:eastAsia="en-GB"/>
        </w:rPr>
        <mc:AlternateContent>
          <mc:Choice Requires="wpg">
            <w:drawing>
              <wp:anchor distT="0" distB="0" distL="114300" distR="114300" simplePos="0" relativeHeight="251676672" behindDoc="0" locked="0" layoutInCell="1" allowOverlap="1" wp14:anchorId="53720798" wp14:editId="3CFE2DB8">
                <wp:simplePos x="0" y="0"/>
                <wp:positionH relativeFrom="column">
                  <wp:posOffset>-152400</wp:posOffset>
                </wp:positionH>
                <wp:positionV relativeFrom="paragraph">
                  <wp:posOffset>148590</wp:posOffset>
                </wp:positionV>
                <wp:extent cx="9779635" cy="5062220"/>
                <wp:effectExtent l="0" t="0" r="12065" b="24130"/>
                <wp:wrapNone/>
                <wp:docPr id="6" name="Group 6"/>
                <wp:cNvGraphicFramePr>
                  <a:graphicFrameLocks xmlns:a="http://schemas.openxmlformats.org/drawingml/2006/main"/>
                </wp:cNvGraphicFramePr>
                <a:graphic xmlns:a="http://schemas.openxmlformats.org/drawingml/2006/main">
                  <a:graphicData uri="http://schemas.microsoft.com/office/word/2010/wordprocessingGroup">
                    <wpg:wgp>
                      <wpg:cNvGrpSpPr>
                        <a:grpSpLocks/>
                      </wpg:cNvGrpSpPr>
                      <wpg:grpSpPr>
                        <a:xfrm>
                          <a:off x="0" y="0"/>
                          <a:ext cx="9779635" cy="5062220"/>
                          <a:chOff x="121587" y="-54385"/>
                          <a:chExt cx="9779968" cy="5062756"/>
                        </a:xfrm>
                      </wpg:grpSpPr>
                      <wps:wsp>
                        <wps:cNvPr id="7" name="AutoShape 2"/>
                        <wps:cNvSpPr>
                          <a:spLocks noChangeArrowheads="1"/>
                        </wps:cNvSpPr>
                        <wps:spPr bwMode="auto">
                          <a:xfrm>
                            <a:off x="121587" y="-54385"/>
                            <a:ext cx="3309620" cy="834390"/>
                          </a:xfrm>
                          <a:prstGeom prst="roundRect">
                            <a:avLst>
                              <a:gd name="adj" fmla="val 16667"/>
                            </a:avLst>
                          </a:prstGeom>
                          <a:solidFill>
                            <a:sysClr val="window" lastClr="FFFFFF">
                              <a:lumMod val="100000"/>
                              <a:lumOff val="0"/>
                            </a:sysClr>
                          </a:solidFill>
                          <a:ln w="12700">
                            <a:solidFill>
                              <a:srgbClr val="F79646">
                                <a:lumMod val="100000"/>
                                <a:lumOff val="0"/>
                              </a:srgbClr>
                            </a:solidFill>
                            <a:round/>
                            <a:headEnd type="none" w="med" len="med"/>
                            <a:tailEnd type="none" w="med" len="med"/>
                          </a:ln>
                        </wps:spPr>
                        <wps:txbx>
                          <w:txbxContent>
                            <w:p w14:paraId="7325F62E" w14:textId="77777777" w:rsidR="007817FE" w:rsidRPr="00E0484B" w:rsidRDefault="007817FE" w:rsidP="00AF7340">
                              <w:pPr>
                                <w:rPr>
                                  <w:rFonts w:ascii="Arial" w:hAnsi="Arial"/>
                                  <w:sz w:val="20"/>
                                </w:rPr>
                              </w:pPr>
                              <w:r w:rsidRPr="00E0484B">
                                <w:rPr>
                                  <w:rFonts w:ascii="Arial" w:hAnsi="Arial"/>
                                  <w:b/>
                                  <w:color w:val="DD5D2B"/>
                                  <w:sz w:val="20"/>
                                </w:rPr>
                                <w:t>Learning objectives</w:t>
                              </w:r>
                              <w:r w:rsidRPr="00E0484B">
                                <w:rPr>
                                  <w:rFonts w:ascii="Arial" w:hAnsi="Arial"/>
                                  <w:sz w:val="20"/>
                                </w:rPr>
                                <w:t xml:space="preserve"> help your learners by making it clear the knowledge they are trying to build. Pass these on to your learners by expressing them as ‘We are learning to / about…’.</w:t>
                              </w:r>
                            </w:p>
                          </w:txbxContent>
                        </wps:txbx>
                        <wps:bodyPr rot="0" vert="horz" wrap="square" lIns="91440" tIns="91440" rIns="91440" bIns="91440" anchor="t" anchorCtr="0" upright="1">
                          <a:noAutofit/>
                        </wps:bodyPr>
                      </wps:wsp>
                      <wps:wsp>
                        <wps:cNvPr id="9" name="AutoShape 4"/>
                        <wps:cNvSpPr>
                          <a:spLocks noChangeArrowheads="1"/>
                        </wps:cNvSpPr>
                        <wps:spPr bwMode="auto">
                          <a:xfrm>
                            <a:off x="230233" y="3666616"/>
                            <a:ext cx="3459480" cy="1341755"/>
                          </a:xfrm>
                          <a:prstGeom prst="roundRect">
                            <a:avLst>
                              <a:gd name="adj" fmla="val 16667"/>
                            </a:avLst>
                          </a:prstGeom>
                          <a:solidFill>
                            <a:sysClr val="window" lastClr="FFFFFF">
                              <a:lumMod val="100000"/>
                              <a:lumOff val="0"/>
                            </a:sysClr>
                          </a:solidFill>
                          <a:ln w="12700">
                            <a:solidFill>
                              <a:srgbClr val="F79646">
                                <a:lumMod val="100000"/>
                                <a:lumOff val="0"/>
                              </a:srgbClr>
                            </a:solidFill>
                            <a:round/>
                            <a:headEnd type="none" w="med" len="med"/>
                            <a:tailEnd type="none" w="med" len="med"/>
                          </a:ln>
                        </wps:spPr>
                        <wps:txbx>
                          <w:txbxContent>
                            <w:p w14:paraId="3DA0F7E5" w14:textId="77777777" w:rsidR="007817FE" w:rsidRDefault="007817FE" w:rsidP="00AF7340">
                              <w:pPr>
                                <w:spacing w:after="120"/>
                                <w:rPr>
                                  <w:rFonts w:ascii="Arial" w:hAnsi="Arial"/>
                                  <w:sz w:val="20"/>
                                </w:rPr>
                              </w:pPr>
                              <w:r>
                                <w:rPr>
                                  <w:rFonts w:ascii="Arial" w:hAnsi="Arial"/>
                                  <w:b/>
                                  <w:color w:val="DD5D2B"/>
                                  <w:sz w:val="20"/>
                                </w:rPr>
                                <w:t>Past papers</w:t>
                              </w:r>
                              <w:r w:rsidRPr="003F40B7">
                                <w:rPr>
                                  <w:rFonts w:ascii="Arial" w:hAnsi="Arial"/>
                                  <w:b/>
                                  <w:sz w:val="20"/>
                                </w:rPr>
                                <w:t>,</w:t>
                              </w:r>
                              <w:r>
                                <w:rPr>
                                  <w:rFonts w:ascii="Arial" w:hAnsi="Arial"/>
                                  <w:b/>
                                  <w:color w:val="DD5D2B"/>
                                  <w:sz w:val="20"/>
                                </w:rPr>
                                <w:t xml:space="preserve"> specimen papers</w:t>
                              </w:r>
                              <w:r w:rsidRPr="00E0484B">
                                <w:rPr>
                                  <w:rFonts w:ascii="Arial" w:hAnsi="Arial"/>
                                  <w:sz w:val="20"/>
                                </w:rPr>
                                <w:t xml:space="preserve"> </w:t>
                              </w:r>
                              <w:r>
                                <w:rPr>
                                  <w:rFonts w:ascii="Arial" w:hAnsi="Arial"/>
                                  <w:sz w:val="20"/>
                                </w:rPr>
                                <w:t xml:space="preserve">and </w:t>
                              </w:r>
                              <w:r>
                                <w:rPr>
                                  <w:rFonts w:ascii="Arial" w:hAnsi="Arial"/>
                                  <w:b/>
                                  <w:color w:val="DD5D2B"/>
                                  <w:sz w:val="20"/>
                                </w:rPr>
                                <w:t>mark schemes</w:t>
                              </w:r>
                              <w:r>
                                <w:rPr>
                                  <w:rFonts w:ascii="Arial" w:hAnsi="Arial"/>
                                  <w:sz w:val="20"/>
                                </w:rPr>
                                <w:t xml:space="preserve"> are available for you to download at:</w:t>
                              </w:r>
                            </w:p>
                            <w:p w14:paraId="6352EBDF" w14:textId="77777777" w:rsidR="007817FE" w:rsidRDefault="00FD167C" w:rsidP="00AF7340">
                              <w:pPr>
                                <w:spacing w:after="120"/>
                                <w:rPr>
                                  <w:rFonts w:ascii="Arial" w:hAnsi="Arial"/>
                                  <w:sz w:val="20"/>
                                </w:rPr>
                              </w:pPr>
                              <w:hyperlink r:id="rId27" w:history="1">
                                <w:r w:rsidR="007817FE" w:rsidRPr="00C8122F">
                                  <w:rPr>
                                    <w:rStyle w:val="WebLink"/>
                                  </w:rPr>
                                  <w:t>www.cambridgeinternational.org/support</w:t>
                                </w:r>
                              </w:hyperlink>
                            </w:p>
                            <w:p w14:paraId="7F2FC87D" w14:textId="77777777" w:rsidR="007817FE" w:rsidRPr="00E0484B" w:rsidRDefault="007817FE" w:rsidP="00AF7340">
                              <w:pPr>
                                <w:spacing w:after="120"/>
                                <w:rPr>
                                  <w:rFonts w:ascii="Arial" w:hAnsi="Arial"/>
                                  <w:b/>
                                  <w:color w:val="DD5D2B"/>
                                  <w:sz w:val="20"/>
                                </w:rPr>
                              </w:pPr>
                              <w:r>
                                <w:rPr>
                                  <w:rFonts w:ascii="Arial" w:hAnsi="Arial"/>
                                  <w:sz w:val="20"/>
                                </w:rPr>
                                <w:t>Using these resources with your learners allows you to check their progress and give them confidence and understanding.</w:t>
                              </w:r>
                            </w:p>
                          </w:txbxContent>
                        </wps:txbx>
                        <wps:bodyPr rot="0" vert="horz" wrap="square" lIns="91440" tIns="91440" rIns="91440" bIns="91440" anchor="t" anchorCtr="0" upright="1">
                          <a:noAutofit/>
                        </wps:bodyPr>
                      </wps:wsp>
                      <wps:wsp>
                        <wps:cNvPr id="10" name="AutoShape 5"/>
                        <wps:cNvSpPr>
                          <a:spLocks noChangeArrowheads="1"/>
                        </wps:cNvSpPr>
                        <wps:spPr bwMode="auto">
                          <a:xfrm>
                            <a:off x="5586615" y="3298882"/>
                            <a:ext cx="3538220" cy="1187450"/>
                          </a:xfrm>
                          <a:prstGeom prst="roundRect">
                            <a:avLst>
                              <a:gd name="adj" fmla="val 16667"/>
                            </a:avLst>
                          </a:prstGeom>
                          <a:solidFill>
                            <a:sysClr val="window" lastClr="FFFFFF">
                              <a:lumMod val="100000"/>
                              <a:lumOff val="0"/>
                            </a:sysClr>
                          </a:solidFill>
                          <a:ln w="12700">
                            <a:solidFill>
                              <a:srgbClr val="F79646">
                                <a:lumMod val="100000"/>
                                <a:lumOff val="0"/>
                              </a:srgbClr>
                            </a:solidFill>
                            <a:round/>
                            <a:headEnd type="none" w="med" len="med"/>
                            <a:tailEnd type="none" w="med" len="med"/>
                          </a:ln>
                        </wps:spPr>
                        <wps:txbx>
                          <w:txbxContent>
                            <w:p w14:paraId="045A69A7" w14:textId="77777777" w:rsidR="007817FE" w:rsidRPr="00E0484B" w:rsidRDefault="007817FE" w:rsidP="00AF7340">
                              <w:pPr>
                                <w:rPr>
                                  <w:rFonts w:ascii="Arial" w:hAnsi="Arial"/>
                                  <w:sz w:val="20"/>
                                </w:rPr>
                              </w:pPr>
                              <w:r>
                                <w:rPr>
                                  <w:rFonts w:ascii="Arial" w:hAnsi="Arial"/>
                                  <w:b/>
                                  <w:color w:val="DD5D2B"/>
                                  <w:sz w:val="20"/>
                                </w:rPr>
                                <w:t>Formative assessment (F)</w:t>
                              </w:r>
                              <w:r w:rsidRPr="00E0484B">
                                <w:rPr>
                                  <w:rFonts w:ascii="Arial" w:hAnsi="Arial"/>
                                  <w:sz w:val="20"/>
                                </w:rPr>
                                <w:t xml:space="preserve"> </w:t>
                              </w:r>
                              <w:r>
                                <w:rPr>
                                  <w:rFonts w:ascii="Arial" w:hAnsi="Arial"/>
                                  <w:sz w:val="20"/>
                                </w:rPr>
                                <w:t>is</w:t>
                              </w:r>
                              <w:r w:rsidRPr="00E0484B">
                                <w:rPr>
                                  <w:rFonts w:ascii="Arial" w:hAnsi="Arial"/>
                                  <w:sz w:val="20"/>
                                </w:rPr>
                                <w:t xml:space="preserve"> </w:t>
                              </w:r>
                              <w:r>
                                <w:rPr>
                                  <w:rFonts w:ascii="Arial" w:hAnsi="Arial"/>
                                  <w:sz w:val="20"/>
                                </w:rPr>
                                <w:t>on-going assessment which informs you about the progress of your learners. Don’t forget to leave time to review what your learners have learnt, you could try question and answer, tests, quizzes, ‘mind maps’, or ‘concept maps’. These kinds of activities can be found in the scheme of work</w:t>
                              </w:r>
                              <w:r w:rsidRPr="00E0484B">
                                <w:rPr>
                                  <w:rFonts w:ascii="Arial" w:hAnsi="Arial"/>
                                  <w:sz w:val="20"/>
                                </w:rPr>
                                <w:t>.</w:t>
                              </w:r>
                            </w:p>
                          </w:txbxContent>
                        </wps:txbx>
                        <wps:bodyPr rot="0" vert="horz" wrap="square" lIns="91440" tIns="91440" rIns="91440" bIns="91440" anchor="t" anchorCtr="0" upright="1">
                          <a:noAutofit/>
                        </wps:bodyPr>
                      </wps:wsp>
                      <wps:wsp>
                        <wps:cNvPr id="11" name="AutoShape 6"/>
                        <wps:cNvSpPr>
                          <a:spLocks noChangeArrowheads="1"/>
                        </wps:cNvSpPr>
                        <wps:spPr bwMode="auto">
                          <a:xfrm>
                            <a:off x="4938993" y="355233"/>
                            <a:ext cx="3028950" cy="1017905"/>
                          </a:xfrm>
                          <a:prstGeom prst="roundRect">
                            <a:avLst>
                              <a:gd name="adj" fmla="val 16667"/>
                            </a:avLst>
                          </a:prstGeom>
                          <a:solidFill>
                            <a:sysClr val="window" lastClr="FFFFFF">
                              <a:lumMod val="100000"/>
                              <a:lumOff val="0"/>
                            </a:sysClr>
                          </a:solidFill>
                          <a:ln w="12700">
                            <a:solidFill>
                              <a:srgbClr val="F79646">
                                <a:lumMod val="100000"/>
                                <a:lumOff val="0"/>
                              </a:srgbClr>
                            </a:solidFill>
                            <a:round/>
                            <a:headEnd type="none" w="med" len="med"/>
                            <a:tailEnd type="none" w="med" len="med"/>
                          </a:ln>
                        </wps:spPr>
                        <wps:txbx>
                          <w:txbxContent>
                            <w:p w14:paraId="10E79702" w14:textId="77777777" w:rsidR="007817FE" w:rsidRPr="00E0484B" w:rsidRDefault="007817FE" w:rsidP="00AF7340">
                              <w:pPr>
                                <w:rPr>
                                  <w:rFonts w:ascii="Arial" w:hAnsi="Arial"/>
                                  <w:sz w:val="20"/>
                                </w:rPr>
                              </w:pPr>
                              <w:r>
                                <w:rPr>
                                  <w:rFonts w:ascii="Arial" w:hAnsi="Arial"/>
                                  <w:b/>
                                  <w:color w:val="DD5D2B"/>
                                  <w:sz w:val="20"/>
                                </w:rPr>
                                <w:t>Suggested teaching activities</w:t>
                              </w:r>
                              <w:r w:rsidRPr="00E0484B">
                                <w:rPr>
                                  <w:rFonts w:ascii="Arial" w:hAnsi="Arial"/>
                                  <w:sz w:val="20"/>
                                </w:rPr>
                                <w:t xml:space="preserve"> </w:t>
                              </w:r>
                              <w:r>
                                <w:rPr>
                                  <w:rFonts w:ascii="Arial" w:hAnsi="Arial"/>
                                  <w:sz w:val="20"/>
                                </w:rPr>
                                <w:t>give</w:t>
                              </w:r>
                              <w:r w:rsidRPr="00E0484B">
                                <w:rPr>
                                  <w:rFonts w:ascii="Arial" w:hAnsi="Arial"/>
                                  <w:sz w:val="20"/>
                                </w:rPr>
                                <w:t xml:space="preserve"> you</w:t>
                              </w:r>
                              <w:r>
                                <w:rPr>
                                  <w:rFonts w:ascii="Arial" w:hAnsi="Arial"/>
                                  <w:sz w:val="20"/>
                                </w:rPr>
                                <w:t xml:space="preserve"> lots of ideas about how you can present learners with new information without teacher talk or videos. Try more active methods which get your learners motivated and practising new skills</w:t>
                              </w:r>
                              <w:r w:rsidRPr="00E0484B">
                                <w:rPr>
                                  <w:rFonts w:ascii="Arial" w:hAnsi="Arial"/>
                                  <w:sz w:val="20"/>
                                </w:rPr>
                                <w:t>.</w:t>
                              </w:r>
                            </w:p>
                          </w:txbxContent>
                        </wps:txbx>
                        <wps:bodyPr rot="0" vert="horz" wrap="square" lIns="91440" tIns="91440" rIns="91440" bIns="91440" anchor="t" anchorCtr="0" upright="1">
                          <a:noAutofit/>
                        </wps:bodyPr>
                      </wps:wsp>
                      <wps:wsp>
                        <wps:cNvPr id="12" name="AutoShape 7"/>
                        <wps:cNvSpPr>
                          <a:spLocks noChangeArrowheads="1"/>
                        </wps:cNvSpPr>
                        <wps:spPr bwMode="auto">
                          <a:xfrm>
                            <a:off x="8686800" y="1443318"/>
                            <a:ext cx="1214755" cy="1762760"/>
                          </a:xfrm>
                          <a:prstGeom prst="roundRect">
                            <a:avLst>
                              <a:gd name="adj" fmla="val 16667"/>
                            </a:avLst>
                          </a:prstGeom>
                          <a:solidFill>
                            <a:sysClr val="window" lastClr="FFFFFF">
                              <a:lumMod val="100000"/>
                              <a:lumOff val="0"/>
                            </a:sysClr>
                          </a:solidFill>
                          <a:ln w="12700">
                            <a:solidFill>
                              <a:srgbClr val="F79646">
                                <a:lumMod val="100000"/>
                                <a:lumOff val="0"/>
                              </a:srgbClr>
                            </a:solidFill>
                            <a:round/>
                            <a:headEnd type="none" w="med" len="med"/>
                            <a:tailEnd type="none" w="med" len="med"/>
                          </a:ln>
                        </wps:spPr>
                        <wps:txbx>
                          <w:txbxContent>
                            <w:p w14:paraId="46210B6F" w14:textId="77777777" w:rsidR="007817FE" w:rsidRPr="00E0484B" w:rsidRDefault="007817FE" w:rsidP="00AF7340">
                              <w:pPr>
                                <w:rPr>
                                  <w:rFonts w:ascii="Arial" w:hAnsi="Arial"/>
                                  <w:sz w:val="20"/>
                                </w:rPr>
                              </w:pPr>
                              <w:r>
                                <w:rPr>
                                  <w:rFonts w:ascii="Arial" w:hAnsi="Arial"/>
                                  <w:b/>
                                  <w:color w:val="DD5D2B"/>
                                  <w:sz w:val="20"/>
                                </w:rPr>
                                <w:t>Independent study (I)</w:t>
                              </w:r>
                              <w:r w:rsidRPr="00E0484B">
                                <w:rPr>
                                  <w:rFonts w:ascii="Arial" w:hAnsi="Arial"/>
                                  <w:sz w:val="20"/>
                                </w:rPr>
                                <w:t xml:space="preserve"> </w:t>
                              </w:r>
                              <w:r>
                                <w:rPr>
                                  <w:rFonts w:ascii="Arial" w:hAnsi="Arial"/>
                                  <w:sz w:val="20"/>
                                </w:rPr>
                                <w:t>gives your learners the opportunity to develop their own ideas and understanding with direct input from you</w:t>
                              </w:r>
                              <w:r w:rsidRPr="00E0484B">
                                <w:rPr>
                                  <w:rFonts w:ascii="Arial" w:hAnsi="Arial"/>
                                  <w:sz w:val="20"/>
                                </w:rPr>
                                <w:t>.</w:t>
                              </w:r>
                            </w:p>
                          </w:txbxContent>
                        </wps:txbx>
                        <wps:bodyPr rot="0" vert="horz" wrap="square" lIns="91440" tIns="91440" rIns="91440" bIns="91440" anchor="t" anchorCtr="0" upright="1">
                          <a:noAutofit/>
                        </wps:bodyPr>
                      </wps:wsp>
                    </wpg:wgp>
                  </a:graphicData>
                </a:graphic>
                <wp14:sizeRelH relativeFrom="page">
                  <wp14:pctWidth>0</wp14:pctWidth>
                </wp14:sizeRelH>
                <wp14:sizeRelV relativeFrom="margin">
                  <wp14:pctHeight>0</wp14:pctHeight>
                </wp14:sizeRelV>
              </wp:anchor>
            </w:drawing>
          </mc:Choice>
          <mc:Fallback>
            <w:pict>
              <v:group w14:anchorId="53720798" id="Group 6" o:spid="_x0000_s1026" style="position:absolute;margin-left:-12pt;margin-top:11.7pt;width:770.05pt;height:398.6pt;z-index:251676672;mso-height-relative:margin" coordorigin="1215,-543" coordsize="97799,5062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s4yx5wMAACMVAAAOAAAAZHJzL2Uyb0RvYy54bWzsWNuO2zYQfS+QfyD4nrWou4TVBsEmuyiQ&#10;tkHTfgAtUZdEElWSXtn5+g5Hl3VsFGhSbNAsbAMCKZHD4eGcOSSvX+27ljwIpRvZZ5RdOZSIPpdF&#10;01cZ/fOPu5cxJdrwvuCt7EVGD0LTVzcvfroeh1S4spZtIRQBI71OxyGjtTFDutnovBYd11dyED18&#10;LKXquIGqqjaF4iNY79qN6zjhZpSqGJTMhdbw9s30kd6g/bIUufmtLLUwpM0o+GbwqfC5tc/NzTVP&#10;K8WHuslnN/g3eNHxpodBV1NvuOFkp5ozU12TK6llaa5y2W1kWTa5wDnAbJhzMpt7JXcDzqVKx2pY&#10;YQJoT3D6ZrP5rw/vFWmKjIaU9LyDJcJRSWihGYcqhRb3avgwvFfT/KD4TuafNHzenH639eqx8b5U&#10;ne0E0yR7xPywYi72huTwMomiJPQCSnL4Fjih67rzquQ1LJ3tx1wWxBEl0OBl4HtxMK1aXr89spGE&#10;EGmLjShA9zc8nVxAR1fHxgFiTT/Cqf8bnB9qPghcJW3BmuEEfyc4X++MxCbEnSDFVgueegKT9PK2&#10;5n0lXislx1rwApxitj24ftTBVjQsBdmOv8gCFouDdQy8E6z/AbMFdc9zkhCARsRiz/cSBH0FjKeD&#10;0uZeyI7YQkYhEvvid6ATDsYf3mmD4VDMs+TFR0rKrgXyPPCWsDAMI3Sfp3NjsL3YtD21bJvirmlb&#10;rBz0basI9MwokLuQIyUt1wZeZvQOfzhuu+tg2lM75tjfFArw3sYK9l8motEmAHgyVtuT0cZUBJ3P&#10;HVHVdvXkDiLTD79+4MnG+ciIISYcu8Bv+4KYwwBr2ENmpNapThQwbwGJ1JawpeFN+29awizbfo4W&#10;GyCWuzo1++0ezNjiVhYHiBslpxQIKRsKtVSfYWRIfxnVf+24Aj/an3uIvYT5vs2XxxV1XNkeV3if&#10;g6mMGkqm4q2ZcuxuUE1Vw0gMYeylZUPZmCWwJ69mv4GTk69PTs7knJy+xfsLrkHcPBE5Xc9xPQ8T&#10;mgdECRlmK56u7PSDxI9ndjLPZ1GAOe9Cz+dHT9RezPQXli78myWUAQNONRR58J1oGgQxcBO2JrDx&#10;8NwkjmNU8COeBl5styuooozFkR8s6rPI8SJ5Fxm1WvtV+v3/klHk6bqDu6jp0VaXsXOezseHo63r&#10;08mpn3hxksx6GgRWWnHvtMqp48YJMHOiqcOixLnIKW59n6mc4vpf5PRUTt1zmuIZ7TvJaRzCHw5d&#10;Vk7hdOF5LP6Sp3Bm9e1Od+JpFLpReJHT58zT9cz1o8gp3iPBTRye7edbQ3vVd1zHw+zj3ebN3wAA&#10;AP//AwBQSwMEFAAGAAgAAAAhAFXg4xnhAAAACwEAAA8AAABkcnMvZG93bnJldi54bWxMj0FrwkAU&#10;hO+F/oflFXrTTaIGSfMiIm1PUqgWSm9r9pkEs29Ddk3iv+96ao/DDDPf5JvJtGKg3jWWEeJ5BIK4&#10;tLrhCuHr+DZbg3BesVatZUK4kYNN8fiQq0zbkT9pOPhKhBJ2mUKove8yKV1Zk1Fubjvi4J1tb5QP&#10;sq+k7tUYyk0rkyhKpVENh4VadbSrqbwcrgbhfVTjdhG/DvvLeXf7Oa4+vvcxIT4/TdsXEJ4m/xeG&#10;O35AhyIwneyVtRMtwixZhi8eIVksQdwDqziNQZwQ1kmUgixy+f9D8QsAAP//AwBQSwECLQAUAAYA&#10;CAAAACEAtoM4kv4AAADhAQAAEwAAAAAAAAAAAAAAAAAAAAAAW0NvbnRlbnRfVHlwZXNdLnhtbFBL&#10;AQItABQABgAIAAAAIQA4/SH/1gAAAJQBAAALAAAAAAAAAAAAAAAAAC8BAABfcmVscy8ucmVsc1BL&#10;AQItABQABgAIAAAAIQDTs4yx5wMAACMVAAAOAAAAAAAAAAAAAAAAAC4CAABkcnMvZTJvRG9jLnht&#10;bFBLAQItABQABgAIAAAAIQBV4OMZ4QAAAAsBAAAPAAAAAAAAAAAAAAAAAEEGAABkcnMvZG93bnJl&#10;di54bWxQSwUGAAAAAAQABADzAAAATwcAAAAA&#10;">
                <v:roundrect id="AutoShape 2" o:spid="_x0000_s1027" style="position:absolute;left:1215;top:-543;width:33097;height:8343;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cfxwwwAAANoAAAAPAAAAZHJzL2Rvd25yZXYueG1sRI9ba8JA&#10;FITfC/6H5Qh9qxuFXoyuwUgLxYdCVXw+ZI/ZYPZsyG5z+fddQfBxmJlvmHU22Fp01PrKsYL5LAFB&#10;XDhdcangdPx6+QDhA7LG2jEpGMlDtpk8rTHVrudf6g6hFBHCPkUFJoQmldIXhiz6mWuIo3dxrcUQ&#10;ZVtK3WIf4baWiyR5kxYrjgsGG9oZKq6HP6vgaF7P1zw55eO+Xv6UjV12n+eg1PN02K5ABBrCI3xv&#10;f2sF73C7Em+A3PwDAAD//wMAUEsBAi0AFAAGAAgAAAAhANvh9svuAAAAhQEAABMAAAAAAAAAAAAA&#10;AAAAAAAAAFtDb250ZW50X1R5cGVzXS54bWxQSwECLQAUAAYACAAAACEAWvQsW78AAAAVAQAACwAA&#10;AAAAAAAAAAAAAAAfAQAAX3JlbHMvLnJlbHNQSwECLQAUAAYACAAAACEAOHH8cMMAAADaAAAADwAA&#10;AAAAAAAAAAAAAAAHAgAAZHJzL2Rvd25yZXYueG1sUEsFBgAAAAADAAMAtwAAAPcCAAAAAA==&#10;" strokecolor="#f79646" strokeweight="1pt">
                  <v:textbox inset=",7.2pt,,7.2pt">
                    <w:txbxContent>
                      <w:p w14:paraId="7325F62E" w14:textId="77777777" w:rsidR="007817FE" w:rsidRPr="00E0484B" w:rsidRDefault="007817FE" w:rsidP="00AF7340">
                        <w:pPr>
                          <w:rPr>
                            <w:rFonts w:ascii="Arial" w:hAnsi="Arial"/>
                            <w:sz w:val="20"/>
                          </w:rPr>
                        </w:pPr>
                        <w:r w:rsidRPr="00E0484B">
                          <w:rPr>
                            <w:rFonts w:ascii="Arial" w:hAnsi="Arial"/>
                            <w:b/>
                            <w:color w:val="DD5D2B"/>
                            <w:sz w:val="20"/>
                          </w:rPr>
                          <w:t>Learning objectives</w:t>
                        </w:r>
                        <w:r w:rsidRPr="00E0484B">
                          <w:rPr>
                            <w:rFonts w:ascii="Arial" w:hAnsi="Arial"/>
                            <w:sz w:val="20"/>
                          </w:rPr>
                          <w:t xml:space="preserve"> help your learners by making it clear the knowledge they are trying to build. Pass these on to your learners by expressing them as ‘We are learning to / about…’.</w:t>
                        </w:r>
                      </w:p>
                    </w:txbxContent>
                  </v:textbox>
                </v:roundrect>
                <v:roundrect id="AutoShape 4" o:spid="_x0000_s1028" style="position:absolute;left:2302;top:36666;width:34595;height:13417;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os2ZwwAAANoAAAAPAAAAZHJzL2Rvd25yZXYueG1sRI9Ba8JA&#10;FITvBf/D8oTe6sZCSxNdRUVBeijUBM+P7DMb3H0bstsY/71bKPQ4zMw3zHI9OisG6kPrWcF8loEg&#10;rr1uuVFQlYeXDxAhImu0nknBnQKsV5OnJRba3/ibhlNsRIJwKFCBibErpAy1IYdh5jvi5F187zAm&#10;2TdS93hLcGfla5a9S4ctpwWDHe0M1dfTj1NQmrfzdZtV2/unzb+azuXD/hyVep6OmwWISGP8D/+1&#10;j1pBDr9X0g2QqwcAAAD//wMAUEsBAi0AFAAGAAgAAAAhANvh9svuAAAAhQEAABMAAAAAAAAAAAAA&#10;AAAAAAAAAFtDb250ZW50X1R5cGVzXS54bWxQSwECLQAUAAYACAAAACEAWvQsW78AAAAVAQAACwAA&#10;AAAAAAAAAAAAAAAfAQAAX3JlbHMvLnJlbHNQSwECLQAUAAYACAAAACEAJqLNmcMAAADaAAAADwAA&#10;AAAAAAAAAAAAAAAHAgAAZHJzL2Rvd25yZXYueG1sUEsFBgAAAAADAAMAtwAAAPcCAAAAAA==&#10;" strokecolor="#f79646" strokeweight="1pt">
                  <v:textbox inset=",7.2pt,,7.2pt">
                    <w:txbxContent>
                      <w:p w14:paraId="3DA0F7E5" w14:textId="77777777" w:rsidR="007817FE" w:rsidRDefault="007817FE" w:rsidP="00AF7340">
                        <w:pPr>
                          <w:spacing w:after="120"/>
                          <w:rPr>
                            <w:rFonts w:ascii="Arial" w:hAnsi="Arial"/>
                            <w:sz w:val="20"/>
                          </w:rPr>
                        </w:pPr>
                        <w:r>
                          <w:rPr>
                            <w:rFonts w:ascii="Arial" w:hAnsi="Arial"/>
                            <w:b/>
                            <w:color w:val="DD5D2B"/>
                            <w:sz w:val="20"/>
                          </w:rPr>
                          <w:t>Past papers</w:t>
                        </w:r>
                        <w:r w:rsidRPr="003F40B7">
                          <w:rPr>
                            <w:rFonts w:ascii="Arial" w:hAnsi="Arial"/>
                            <w:b/>
                            <w:sz w:val="20"/>
                          </w:rPr>
                          <w:t>,</w:t>
                        </w:r>
                        <w:r>
                          <w:rPr>
                            <w:rFonts w:ascii="Arial" w:hAnsi="Arial"/>
                            <w:b/>
                            <w:color w:val="DD5D2B"/>
                            <w:sz w:val="20"/>
                          </w:rPr>
                          <w:t xml:space="preserve"> specimen papers</w:t>
                        </w:r>
                        <w:r w:rsidRPr="00E0484B">
                          <w:rPr>
                            <w:rFonts w:ascii="Arial" w:hAnsi="Arial"/>
                            <w:sz w:val="20"/>
                          </w:rPr>
                          <w:t xml:space="preserve"> </w:t>
                        </w:r>
                        <w:r>
                          <w:rPr>
                            <w:rFonts w:ascii="Arial" w:hAnsi="Arial"/>
                            <w:sz w:val="20"/>
                          </w:rPr>
                          <w:t xml:space="preserve">and </w:t>
                        </w:r>
                        <w:r>
                          <w:rPr>
                            <w:rFonts w:ascii="Arial" w:hAnsi="Arial"/>
                            <w:b/>
                            <w:color w:val="DD5D2B"/>
                            <w:sz w:val="20"/>
                          </w:rPr>
                          <w:t>mark schemes</w:t>
                        </w:r>
                        <w:r>
                          <w:rPr>
                            <w:rFonts w:ascii="Arial" w:hAnsi="Arial"/>
                            <w:sz w:val="20"/>
                          </w:rPr>
                          <w:t xml:space="preserve"> are available for you to download at:</w:t>
                        </w:r>
                      </w:p>
                      <w:p w14:paraId="6352EBDF" w14:textId="77777777" w:rsidR="007817FE" w:rsidRDefault="00FD167C" w:rsidP="00AF7340">
                        <w:pPr>
                          <w:spacing w:after="120"/>
                          <w:rPr>
                            <w:rFonts w:ascii="Arial" w:hAnsi="Arial"/>
                            <w:sz w:val="20"/>
                          </w:rPr>
                        </w:pPr>
                        <w:hyperlink r:id="rId28" w:history="1">
                          <w:r w:rsidR="007817FE" w:rsidRPr="00C8122F">
                            <w:rPr>
                              <w:rStyle w:val="WebLink"/>
                            </w:rPr>
                            <w:t>www.cambridgeinternational.org/support</w:t>
                          </w:r>
                        </w:hyperlink>
                      </w:p>
                      <w:p w14:paraId="7F2FC87D" w14:textId="77777777" w:rsidR="007817FE" w:rsidRPr="00E0484B" w:rsidRDefault="007817FE" w:rsidP="00AF7340">
                        <w:pPr>
                          <w:spacing w:after="120"/>
                          <w:rPr>
                            <w:rFonts w:ascii="Arial" w:hAnsi="Arial"/>
                            <w:b/>
                            <w:color w:val="DD5D2B"/>
                            <w:sz w:val="20"/>
                          </w:rPr>
                        </w:pPr>
                        <w:r>
                          <w:rPr>
                            <w:rFonts w:ascii="Arial" w:hAnsi="Arial"/>
                            <w:sz w:val="20"/>
                          </w:rPr>
                          <w:t>Using these resources with your learners allows you to check their progress and give them confidence and understanding.</w:t>
                        </w:r>
                      </w:p>
                    </w:txbxContent>
                  </v:textbox>
                </v:roundrect>
                <v:roundrect id="AutoShape 5" o:spid="_x0000_s1029" style="position:absolute;left:55866;top:32988;width:35382;height:11875;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A6wKwwAAANsAAAAPAAAAZHJzL2Rvd25yZXYueG1sRI9Ba8JA&#10;EIXvBf/DMkJvdaOg1OgqKgqlh0JVPA/ZMRvMzobsGuO/7xyE3mZ4b977Zrnufa06amMV2MB4lIEi&#10;LoKtuDRwPh0+PkHFhGyxDkwGnhRhvRq8LTG34cG/1B1TqSSEY44GXEpNrnUsHHmMo9AQi3YNrcck&#10;a1tq2+JDwn2tJ1k20x4rlgaHDe0cFbfj3Rs4uenlts3O2+d3Pf8pGz/v9pdkzPuw3yxAJerTv/l1&#10;/WUFX+jlFxlAr/4AAAD//wMAUEsBAi0AFAAGAAgAAAAhANvh9svuAAAAhQEAABMAAAAAAAAAAAAA&#10;AAAAAAAAAFtDb250ZW50X1R5cGVzXS54bWxQSwECLQAUAAYACAAAACEAWvQsW78AAAAVAQAACwAA&#10;AAAAAAAAAAAAAAAfAQAAX3JlbHMvLnJlbHNQSwECLQAUAAYACAAAACEAgQOsCsMAAADbAAAADwAA&#10;AAAAAAAAAAAAAAAHAgAAZHJzL2Rvd25yZXYueG1sUEsFBgAAAAADAAMAtwAAAPcCAAAAAA==&#10;" strokecolor="#f79646" strokeweight="1pt">
                  <v:textbox inset=",7.2pt,,7.2pt">
                    <w:txbxContent>
                      <w:p w14:paraId="045A69A7" w14:textId="77777777" w:rsidR="007817FE" w:rsidRPr="00E0484B" w:rsidRDefault="007817FE" w:rsidP="00AF7340">
                        <w:pPr>
                          <w:rPr>
                            <w:rFonts w:ascii="Arial" w:hAnsi="Arial"/>
                            <w:sz w:val="20"/>
                          </w:rPr>
                        </w:pPr>
                        <w:r>
                          <w:rPr>
                            <w:rFonts w:ascii="Arial" w:hAnsi="Arial"/>
                            <w:b/>
                            <w:color w:val="DD5D2B"/>
                            <w:sz w:val="20"/>
                          </w:rPr>
                          <w:t>Formative assessment (F)</w:t>
                        </w:r>
                        <w:r w:rsidRPr="00E0484B">
                          <w:rPr>
                            <w:rFonts w:ascii="Arial" w:hAnsi="Arial"/>
                            <w:sz w:val="20"/>
                          </w:rPr>
                          <w:t xml:space="preserve"> </w:t>
                        </w:r>
                        <w:r>
                          <w:rPr>
                            <w:rFonts w:ascii="Arial" w:hAnsi="Arial"/>
                            <w:sz w:val="20"/>
                          </w:rPr>
                          <w:t>is</w:t>
                        </w:r>
                        <w:r w:rsidRPr="00E0484B">
                          <w:rPr>
                            <w:rFonts w:ascii="Arial" w:hAnsi="Arial"/>
                            <w:sz w:val="20"/>
                          </w:rPr>
                          <w:t xml:space="preserve"> </w:t>
                        </w:r>
                        <w:r>
                          <w:rPr>
                            <w:rFonts w:ascii="Arial" w:hAnsi="Arial"/>
                            <w:sz w:val="20"/>
                          </w:rPr>
                          <w:t>on-going assessment which informs you about the progress of your learners. Don’t forget to leave time to review what your learners have learnt, you could try question and answer, tests, quizzes, ‘mind maps’, or ‘concept maps’. These kinds of activities can be found in the scheme of work</w:t>
                        </w:r>
                        <w:r w:rsidRPr="00E0484B">
                          <w:rPr>
                            <w:rFonts w:ascii="Arial" w:hAnsi="Arial"/>
                            <w:sz w:val="20"/>
                          </w:rPr>
                          <w:t>.</w:t>
                        </w:r>
                      </w:p>
                    </w:txbxContent>
                  </v:textbox>
                </v:roundrect>
                <v:roundrect id="AutoShape 6" o:spid="_x0000_s1030" style="position:absolute;left:49389;top:3552;width:30290;height:10179;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TwmRwQAAANsAAAAPAAAAZHJzL2Rvd25yZXYueG1sRE9Na8JA&#10;EL0L/Q/LFLzpJoKlxmykKQrSQ6EqnofsmA1mZ0N2jfHfu4VCb/N4n5NvRtuKgXrfOFaQzhMQxJXT&#10;DdcKTsfd7B2ED8gaW8ek4EEeNsXLJMdMuzv/0HAItYgh7DNUYELoMil9Zciin7uOOHIX11sMEfa1&#10;1D3eY7ht5SJJ3qTFhmODwY4+DVXXw80qOJrl+Vomp/Lx1a6+686uhu05KDV9HT/WIAKN4V/8597r&#10;OD+F31/iAbJ4AgAA//8DAFBLAQItABQABgAIAAAAIQDb4fbL7gAAAIUBAAATAAAAAAAAAAAAAAAA&#10;AAAAAABbQ29udGVudF9UeXBlc10ueG1sUEsBAi0AFAAGAAgAAAAhAFr0LFu/AAAAFQEAAAsAAAAA&#10;AAAAAAAAAAAAHwEAAF9yZWxzLy5yZWxzUEsBAi0AFAAGAAgAAAAhAO5PCZHBAAAA2wAAAA8AAAAA&#10;AAAAAAAAAAAABwIAAGRycy9kb3ducmV2LnhtbFBLBQYAAAAAAwADALcAAAD1AgAAAAA=&#10;" strokecolor="#f79646" strokeweight="1pt">
                  <v:textbox inset=",7.2pt,,7.2pt">
                    <w:txbxContent>
                      <w:p w14:paraId="10E79702" w14:textId="77777777" w:rsidR="007817FE" w:rsidRPr="00E0484B" w:rsidRDefault="007817FE" w:rsidP="00AF7340">
                        <w:pPr>
                          <w:rPr>
                            <w:rFonts w:ascii="Arial" w:hAnsi="Arial"/>
                            <w:sz w:val="20"/>
                          </w:rPr>
                        </w:pPr>
                        <w:r>
                          <w:rPr>
                            <w:rFonts w:ascii="Arial" w:hAnsi="Arial"/>
                            <w:b/>
                            <w:color w:val="DD5D2B"/>
                            <w:sz w:val="20"/>
                          </w:rPr>
                          <w:t>Suggested teaching activities</w:t>
                        </w:r>
                        <w:r w:rsidRPr="00E0484B">
                          <w:rPr>
                            <w:rFonts w:ascii="Arial" w:hAnsi="Arial"/>
                            <w:sz w:val="20"/>
                          </w:rPr>
                          <w:t xml:space="preserve"> </w:t>
                        </w:r>
                        <w:r>
                          <w:rPr>
                            <w:rFonts w:ascii="Arial" w:hAnsi="Arial"/>
                            <w:sz w:val="20"/>
                          </w:rPr>
                          <w:t>give</w:t>
                        </w:r>
                        <w:r w:rsidRPr="00E0484B">
                          <w:rPr>
                            <w:rFonts w:ascii="Arial" w:hAnsi="Arial"/>
                            <w:sz w:val="20"/>
                          </w:rPr>
                          <w:t xml:space="preserve"> you</w:t>
                        </w:r>
                        <w:r>
                          <w:rPr>
                            <w:rFonts w:ascii="Arial" w:hAnsi="Arial"/>
                            <w:sz w:val="20"/>
                          </w:rPr>
                          <w:t xml:space="preserve"> lots of ideas about how you can present learners with new information without teacher talk or videos. Try more active methods which get your learners motivated and practising new skills</w:t>
                        </w:r>
                        <w:r w:rsidRPr="00E0484B">
                          <w:rPr>
                            <w:rFonts w:ascii="Arial" w:hAnsi="Arial"/>
                            <w:sz w:val="20"/>
                          </w:rPr>
                          <w:t>.</w:t>
                        </w:r>
                      </w:p>
                    </w:txbxContent>
                  </v:textbox>
                </v:roundrect>
                <v:roundrect id="AutoShape 7" o:spid="_x0000_s1031" style="position:absolute;left:86868;top:14433;width:12147;height:17627;visibility:visible;mso-wrap-style:square;v-text-anchor:top" arcsize="10923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nZfmwAAAANsAAAAPAAAAZHJzL2Rvd25yZXYueG1sRE9Ni8Iw&#10;EL0v+B/CCN62qYLLWo2ioiB7WFiVnodmbIrNpDSx1n9vBGFv83ifs1j1thYdtb5yrGCcpCCIC6cr&#10;LhWcT/vPbxA+IGusHZOCB3lYLQcfC8y0u/MfdcdQihjCPkMFJoQmk9IXhiz6xDXEkbu41mKIsC2l&#10;bvEew20tJ2n6JS1WHBsMNrQ1VFyPN6vgZKb5dZOeN4+fevZbNnbW7fKg1GjYr+cgAvXhX/x2H3Sc&#10;P4HXL/EAuXwCAAD//wMAUEsBAi0AFAAGAAgAAAAhANvh9svuAAAAhQEAABMAAAAAAAAAAAAAAAAA&#10;AAAAAFtDb250ZW50X1R5cGVzXS54bWxQSwECLQAUAAYACAAAACEAWvQsW78AAAAVAQAACwAAAAAA&#10;AAAAAAAAAAAfAQAAX3JlbHMvLnJlbHNQSwECLQAUAAYACAAAACEAHp2X5sAAAADbAAAADwAAAAAA&#10;AAAAAAAAAAAHAgAAZHJzL2Rvd25yZXYueG1sUEsFBgAAAAADAAMAtwAAAPQCAAAAAA==&#10;" strokecolor="#f79646" strokeweight="1pt">
                  <v:textbox inset=",7.2pt,,7.2pt">
                    <w:txbxContent>
                      <w:p w14:paraId="46210B6F" w14:textId="77777777" w:rsidR="007817FE" w:rsidRPr="00E0484B" w:rsidRDefault="007817FE" w:rsidP="00AF7340">
                        <w:pPr>
                          <w:rPr>
                            <w:rFonts w:ascii="Arial" w:hAnsi="Arial"/>
                            <w:sz w:val="20"/>
                          </w:rPr>
                        </w:pPr>
                        <w:r>
                          <w:rPr>
                            <w:rFonts w:ascii="Arial" w:hAnsi="Arial"/>
                            <w:b/>
                            <w:color w:val="DD5D2B"/>
                            <w:sz w:val="20"/>
                          </w:rPr>
                          <w:t>Independent study (I)</w:t>
                        </w:r>
                        <w:r w:rsidRPr="00E0484B">
                          <w:rPr>
                            <w:rFonts w:ascii="Arial" w:hAnsi="Arial"/>
                            <w:sz w:val="20"/>
                          </w:rPr>
                          <w:t xml:space="preserve"> </w:t>
                        </w:r>
                        <w:r>
                          <w:rPr>
                            <w:rFonts w:ascii="Arial" w:hAnsi="Arial"/>
                            <w:sz w:val="20"/>
                          </w:rPr>
                          <w:t>gives your learners the opportunity to develop their own ideas and understanding with direct input from you</w:t>
                        </w:r>
                        <w:r w:rsidRPr="00E0484B">
                          <w:rPr>
                            <w:rFonts w:ascii="Arial" w:hAnsi="Arial"/>
                            <w:sz w:val="20"/>
                          </w:rPr>
                          <w:t>.</w:t>
                        </w:r>
                      </w:p>
                    </w:txbxContent>
                  </v:textbox>
                </v:roundrect>
              </v:group>
            </w:pict>
          </mc:Fallback>
        </mc:AlternateContent>
      </w:r>
    </w:p>
    <w:p w14:paraId="2E989853" w14:textId="2F188331" w:rsidR="00286E10" w:rsidRDefault="00286E10" w:rsidP="00AF7340"/>
    <w:p w14:paraId="5A6DBCE0" w14:textId="77777777" w:rsidR="00286E10" w:rsidRDefault="00286E10" w:rsidP="00AF7340"/>
    <w:p w14:paraId="7D036333" w14:textId="26DB0676" w:rsidR="00AF7340" w:rsidRDefault="00AF7340" w:rsidP="00AF7340"/>
    <w:p w14:paraId="0601A806" w14:textId="1BC28F63" w:rsidR="00AF7340" w:rsidRDefault="00AF7340" w:rsidP="00AF7340"/>
    <w:tbl>
      <w:tblPr>
        <w:tblW w:w="12557" w:type="dxa"/>
        <w:jc w:val="center"/>
        <w:tblBorders>
          <w:top w:val="single" w:sz="4" w:space="0" w:color="E05206"/>
          <w:left w:val="single" w:sz="4" w:space="0" w:color="E05206"/>
          <w:bottom w:val="single" w:sz="4" w:space="0" w:color="E05206"/>
          <w:right w:val="single" w:sz="4" w:space="0" w:color="E05206"/>
          <w:insideH w:val="single" w:sz="4" w:space="0" w:color="E05206"/>
          <w:insideV w:val="single" w:sz="4" w:space="0" w:color="E05206"/>
        </w:tblBorders>
        <w:tblLayout w:type="fixed"/>
        <w:tblCellMar>
          <w:top w:w="113" w:type="dxa"/>
          <w:bottom w:w="113" w:type="dxa"/>
        </w:tblCellMar>
        <w:tblLook w:val="0000" w:firstRow="0" w:lastRow="0" w:firstColumn="0" w:lastColumn="0" w:noHBand="0" w:noVBand="0"/>
      </w:tblPr>
      <w:tblGrid>
        <w:gridCol w:w="1477"/>
        <w:gridCol w:w="1920"/>
        <w:gridCol w:w="9160"/>
      </w:tblGrid>
      <w:tr w:rsidR="00AF7340" w:rsidRPr="007E37FE" w14:paraId="4C82F815" w14:textId="77777777" w:rsidTr="009A50B8">
        <w:trPr>
          <w:trHeight w:hRule="exact" w:val="887"/>
          <w:tblHeader/>
          <w:jc w:val="center"/>
        </w:trPr>
        <w:tc>
          <w:tcPr>
            <w:tcW w:w="1477" w:type="dxa"/>
            <w:shd w:val="clear" w:color="auto" w:fill="E05206"/>
            <w:tcMar>
              <w:top w:w="113" w:type="dxa"/>
              <w:bottom w:w="113" w:type="dxa"/>
            </w:tcMar>
            <w:vAlign w:val="center"/>
          </w:tcPr>
          <w:p w14:paraId="0897917A" w14:textId="1EFBEC60" w:rsidR="00AF7340" w:rsidRPr="007E37FE" w:rsidRDefault="00E64113" w:rsidP="009719A6">
            <w:pPr>
              <w:pStyle w:val="TableHead"/>
              <w:rPr>
                <w:sz w:val="16"/>
                <w:szCs w:val="16"/>
              </w:rPr>
            </w:pPr>
            <w:r>
              <w:rPr>
                <w:sz w:val="16"/>
                <w:szCs w:val="16"/>
              </w:rPr>
              <w:t>Assessment objective</w:t>
            </w:r>
            <w:r w:rsidR="000802CC">
              <w:rPr>
                <w:sz w:val="16"/>
                <w:szCs w:val="16"/>
              </w:rPr>
              <w:t>s (AO)</w:t>
            </w:r>
          </w:p>
        </w:tc>
        <w:tc>
          <w:tcPr>
            <w:tcW w:w="1920" w:type="dxa"/>
            <w:shd w:val="clear" w:color="auto" w:fill="E05206"/>
            <w:tcMar>
              <w:top w:w="113" w:type="dxa"/>
              <w:bottom w:w="113" w:type="dxa"/>
            </w:tcMar>
            <w:vAlign w:val="center"/>
          </w:tcPr>
          <w:p w14:paraId="39B497A3" w14:textId="77777777" w:rsidR="00AF7340" w:rsidRPr="007E37FE" w:rsidRDefault="00AF7340" w:rsidP="009719A6">
            <w:pPr>
              <w:pStyle w:val="TableHead"/>
              <w:rPr>
                <w:sz w:val="16"/>
                <w:szCs w:val="16"/>
              </w:rPr>
            </w:pPr>
            <w:r w:rsidRPr="007E37FE">
              <w:rPr>
                <w:sz w:val="16"/>
                <w:szCs w:val="16"/>
              </w:rPr>
              <w:t>Learning objectives</w:t>
            </w:r>
          </w:p>
        </w:tc>
        <w:tc>
          <w:tcPr>
            <w:tcW w:w="9159" w:type="dxa"/>
            <w:shd w:val="clear" w:color="auto" w:fill="E05206"/>
            <w:tcMar>
              <w:top w:w="113" w:type="dxa"/>
              <w:bottom w:w="113" w:type="dxa"/>
            </w:tcMar>
            <w:vAlign w:val="center"/>
          </w:tcPr>
          <w:p w14:paraId="602A2965" w14:textId="77777777" w:rsidR="00AF7340" w:rsidRPr="007E37FE" w:rsidRDefault="00AF7340" w:rsidP="009719A6">
            <w:pPr>
              <w:pStyle w:val="TableHead"/>
              <w:rPr>
                <w:sz w:val="16"/>
                <w:szCs w:val="16"/>
              </w:rPr>
            </w:pPr>
            <w:r w:rsidRPr="007E37FE">
              <w:rPr>
                <w:sz w:val="16"/>
                <w:szCs w:val="16"/>
              </w:rPr>
              <w:t xml:space="preserve">Suggested teaching activities </w:t>
            </w:r>
          </w:p>
        </w:tc>
      </w:tr>
      <w:tr w:rsidR="00AF7340" w:rsidRPr="007E37FE" w14:paraId="08369F2F" w14:textId="77777777" w:rsidTr="009A50B8">
        <w:tblPrEx>
          <w:tblCellMar>
            <w:top w:w="0" w:type="dxa"/>
            <w:bottom w:w="0" w:type="dxa"/>
          </w:tblCellMar>
        </w:tblPrEx>
        <w:trPr>
          <w:trHeight w:val="548"/>
          <w:jc w:val="center"/>
        </w:trPr>
        <w:tc>
          <w:tcPr>
            <w:tcW w:w="1477" w:type="dxa"/>
            <w:tcMar>
              <w:top w:w="113" w:type="dxa"/>
              <w:bottom w:w="113" w:type="dxa"/>
            </w:tcMar>
          </w:tcPr>
          <w:p w14:paraId="5D15F444" w14:textId="77777777" w:rsidR="0070231D" w:rsidRPr="0070231D" w:rsidRDefault="0070231D" w:rsidP="0070231D">
            <w:pPr>
              <w:pStyle w:val="DSBasic"/>
              <w:rPr>
                <w:rFonts w:cs="Arial"/>
                <w:b/>
                <w:sz w:val="20"/>
                <w:szCs w:val="20"/>
                <w:lang w:eastAsia="en-GB"/>
              </w:rPr>
            </w:pPr>
            <w:r w:rsidRPr="0070231D">
              <w:rPr>
                <w:rFonts w:cs="Arial"/>
                <w:b/>
                <w:sz w:val="20"/>
                <w:szCs w:val="20"/>
                <w:lang w:eastAsia="en-GB"/>
              </w:rPr>
              <w:t>AO2 Writing</w:t>
            </w:r>
          </w:p>
          <w:p w14:paraId="57742926" w14:textId="51F9D16E" w:rsidR="00AF7340" w:rsidRPr="00923259" w:rsidRDefault="00286E10" w:rsidP="0070231D">
            <w:pPr>
              <w:pStyle w:val="DSBasic"/>
              <w:spacing w:before="120"/>
              <w:rPr>
                <w:rFonts w:cs="Arial"/>
                <w:sz w:val="20"/>
                <w:szCs w:val="20"/>
                <w:lang w:eastAsia="en-GB"/>
              </w:rPr>
            </w:pPr>
            <w:r>
              <w:rPr>
                <w:noProof/>
                <w:lang w:eastAsia="en-GB"/>
              </w:rPr>
              <mc:AlternateContent>
                <mc:Choice Requires="wps">
                  <w:drawing>
                    <wp:anchor distT="0" distB="0" distL="114300" distR="114300" simplePos="0" relativeHeight="251670528" behindDoc="0" locked="0" layoutInCell="1" allowOverlap="1" wp14:anchorId="5CF18C3F" wp14:editId="563BB24D">
                      <wp:simplePos x="0" y="0"/>
                      <wp:positionH relativeFrom="column">
                        <wp:posOffset>-619258</wp:posOffset>
                      </wp:positionH>
                      <wp:positionV relativeFrom="paragraph">
                        <wp:posOffset>431888</wp:posOffset>
                      </wp:positionV>
                      <wp:extent cx="2528374" cy="1205854"/>
                      <wp:effectExtent l="0" t="0" r="24765" b="13970"/>
                      <wp:wrapNone/>
                      <wp:docPr id="34" name="AutoShap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528374" cy="1205854"/>
                              </a:xfrm>
                              <a:prstGeom prst="roundRect">
                                <a:avLst>
                                  <a:gd name="adj" fmla="val 16667"/>
                                </a:avLst>
                              </a:prstGeom>
                              <a:solidFill>
                                <a:sysClr val="window" lastClr="FFFFFF">
                                  <a:lumMod val="100000"/>
                                  <a:lumOff val="0"/>
                                </a:sysClr>
                              </a:solidFill>
                              <a:ln w="12700">
                                <a:solidFill>
                                  <a:srgbClr val="F79646">
                                    <a:lumMod val="100000"/>
                                    <a:lumOff val="0"/>
                                  </a:srgbClr>
                                </a:solidFill>
                                <a:round/>
                                <a:headEnd type="none" w="med" len="med"/>
                                <a:tailEnd type="none" w="med" len="med"/>
                              </a:ln>
                            </wps:spPr>
                            <wps:txbx>
                              <w:txbxContent>
                                <w:p w14:paraId="63D4D735" w14:textId="77777777" w:rsidR="007817FE" w:rsidRPr="00E0484B" w:rsidRDefault="007817FE" w:rsidP="00AF7340">
                                  <w:pPr>
                                    <w:rPr>
                                      <w:rFonts w:ascii="Arial" w:hAnsi="Arial"/>
                                      <w:sz w:val="20"/>
                                    </w:rPr>
                                  </w:pPr>
                                  <w:r>
                                    <w:rPr>
                                      <w:rFonts w:ascii="Arial" w:hAnsi="Arial"/>
                                      <w:b/>
                                      <w:color w:val="DD5D2B"/>
                                      <w:sz w:val="20"/>
                                    </w:rPr>
                                    <w:t>Extension activities</w:t>
                                  </w:r>
                                  <w:r w:rsidRPr="00E0484B">
                                    <w:rPr>
                                      <w:rFonts w:ascii="Arial" w:hAnsi="Arial"/>
                                      <w:sz w:val="20"/>
                                    </w:rPr>
                                    <w:t xml:space="preserve"> </w:t>
                                  </w:r>
                                  <w:r>
                                    <w:rPr>
                                      <w:rFonts w:ascii="Arial" w:hAnsi="Arial"/>
                                      <w:sz w:val="20"/>
                                    </w:rPr>
                                    <w:t>provide</w:t>
                                  </w:r>
                                  <w:r w:rsidRPr="00E0484B">
                                    <w:rPr>
                                      <w:rFonts w:ascii="Arial" w:hAnsi="Arial"/>
                                      <w:sz w:val="20"/>
                                    </w:rPr>
                                    <w:t xml:space="preserve"> your </w:t>
                                  </w:r>
                                  <w:r>
                                    <w:rPr>
                                      <w:rFonts w:ascii="Arial" w:hAnsi="Arial"/>
                                      <w:sz w:val="20"/>
                                    </w:rPr>
                                    <w:t>more able learners with further challenge beyond the basic content of the course. Innovation and independent learning are the basis of these activities</w:t>
                                  </w:r>
                                  <w:r w:rsidRPr="00E0484B">
                                    <w:rPr>
                                      <w:rFonts w:ascii="Arial" w:hAnsi="Arial"/>
                                      <w:sz w:val="20"/>
                                    </w:rPr>
                                    <w:t>.</w:t>
                                  </w:r>
                                </w:p>
                              </w:txbxContent>
                            </wps:txbx>
                            <wps:bodyPr rot="0" vert="horz" wrap="square" lIns="91440" tIns="91440" rIns="91440" bIns="9144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5CF18C3F" id="AutoShape 3" o:spid="_x0000_s1032" style="position:absolute;margin-left:-48.75pt;margin-top:34pt;width:199.1pt;height:94.9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khkdQIAACwFAAAOAAAAZHJzL2Uyb0RvYy54bWysVNtuEzEQfUfiHyy/083m2q66qaqWIKQC&#10;FYUPcGxv1mB7jO1kE76esXcbAnkBhB8sz3h85szN1zd7o8lO+qDA1rS8GFEiLQeh7Kamnz+tXl1S&#10;EiKzgmmwsqYHGejN8uWL685VcgwtaCE9QRAbqs7VtI3RVUUReCsNCxfgpMXLBrxhEUW/KYRnHaIb&#10;XYxHo3nRgRfOA5choPa+v6TLjN80kscPTRNkJLqmyC3m3ed9nfZiec2qjWeuVXygwf6BhWHKotMj&#10;1D2LjGy9OoMyinsI0MQLDqaAplFc5hgwmnL0WzRPLXMyx4LJCe6YpvD/YPn73aMnStR0MqXEMoM1&#10;ut1GyK7JJOWnc6FCsyf36FOEwT0A/xqIhbuW2Y289R66VjKBrMpkX/zyIAkBn5J19w4EojNEz6na&#10;N94kQEwC2eeKHI4VkftIOCrHs/HlZIHMON6V49HscjbNPlj1/Nz5EN9IMCQdaupha8VHrHv2wXYP&#10;Iea6iCE4Jr5Q0hiNVd4xTcr5fL4YEAfjglXPmDle0EqslNZZOIQ77Qm+rCl2oYCOEs1CRGVNV3ll&#10;v3prMNrerhyllXywCvXYj70+q9BZyJiYNzye+tKWdCnoBT4+J+I36yOT1eJqPp3/veMe49xzzmHm&#10;m+r62goSDw5LZ3GEaSJlpMC4JU58OmXLyJT+E0uMUtuhSVJf9P0V9+t97sJZQks9swZxwK7x0I8s&#10;fjF4aMF/RwI4rjUN37bMIx391mLnXZXTaZrvU8GfCutTgVmOUDWNlPTHu9j/CVvn1aZFT2XOpoU0&#10;C42KSCq3dc9qEHAkc+6G7yPN/KmcrX5+cssfAAAA//8DAFBLAwQUAAYACAAAACEAPDQiROAAAAAK&#10;AQAADwAAAGRycy9kb3ducmV2LnhtbEyPy07DMBBF90j8gzVI7FqbojRNyKSiCDYskGirrt3YxFH9&#10;iGI3Tf+eYUWXozm699xqPTnLRj3ELniEp7kApn0TVOdbhP3uY7YCFpP0StrgNcJVR1jX93eVLFW4&#10;+G89blPLKMTHUiKYlPqS89gY7WSch157+v2EwclE59ByNcgLhTvLF0IsuZOdpwYje/1mdHPanh3C&#10;zmSH00bsN9dPW3y1vSvG90NCfHyYXl+AJT2lfxj+9EkdanI6hrNXkVmEWZFnhCIsV7SJgGchcmBH&#10;hEWWF8Drit9OqH8BAAD//wMAUEsBAi0AFAAGAAgAAAAhALaDOJL+AAAA4QEAABMAAAAAAAAAAAAA&#10;AAAAAAAAAFtDb250ZW50X1R5cGVzXS54bWxQSwECLQAUAAYACAAAACEAOP0h/9YAAACUAQAACwAA&#10;AAAAAAAAAAAAAAAvAQAAX3JlbHMvLnJlbHNQSwECLQAUAAYACAAAACEAJW5IZHUCAAAsBQAADgAA&#10;AAAAAAAAAAAAAAAuAgAAZHJzL2Uyb0RvYy54bWxQSwECLQAUAAYACAAAACEAPDQiROAAAAAKAQAA&#10;DwAAAAAAAAAAAAAAAADPBAAAZHJzL2Rvd25yZXYueG1sUEsFBgAAAAAEAAQA8wAAANwFAAAAAA==&#10;" strokecolor="#f79646" strokeweight="1pt">
                      <v:textbox inset=",7.2pt,,7.2pt">
                        <w:txbxContent>
                          <w:p w14:paraId="63D4D735" w14:textId="77777777" w:rsidR="007817FE" w:rsidRPr="00E0484B" w:rsidRDefault="007817FE" w:rsidP="00AF7340">
                            <w:pPr>
                              <w:rPr>
                                <w:rFonts w:ascii="Arial" w:hAnsi="Arial"/>
                                <w:sz w:val="20"/>
                              </w:rPr>
                            </w:pPr>
                            <w:r>
                              <w:rPr>
                                <w:rFonts w:ascii="Arial" w:hAnsi="Arial"/>
                                <w:b/>
                                <w:color w:val="DD5D2B"/>
                                <w:sz w:val="20"/>
                              </w:rPr>
                              <w:t>Extension activities</w:t>
                            </w:r>
                            <w:r w:rsidRPr="00E0484B">
                              <w:rPr>
                                <w:rFonts w:ascii="Arial" w:hAnsi="Arial"/>
                                <w:sz w:val="20"/>
                              </w:rPr>
                              <w:t xml:space="preserve"> </w:t>
                            </w:r>
                            <w:r>
                              <w:rPr>
                                <w:rFonts w:ascii="Arial" w:hAnsi="Arial"/>
                                <w:sz w:val="20"/>
                              </w:rPr>
                              <w:t>provide</w:t>
                            </w:r>
                            <w:r w:rsidRPr="00E0484B">
                              <w:rPr>
                                <w:rFonts w:ascii="Arial" w:hAnsi="Arial"/>
                                <w:sz w:val="20"/>
                              </w:rPr>
                              <w:t xml:space="preserve"> your </w:t>
                            </w:r>
                            <w:r>
                              <w:rPr>
                                <w:rFonts w:ascii="Arial" w:hAnsi="Arial"/>
                                <w:sz w:val="20"/>
                              </w:rPr>
                              <w:t>more able learners with further challenge beyond the basic content of the course. Innovation and independent learning are the basis of these activities</w:t>
                            </w:r>
                            <w:r w:rsidRPr="00E0484B">
                              <w:rPr>
                                <w:rFonts w:ascii="Arial" w:hAnsi="Arial"/>
                                <w:sz w:val="20"/>
                              </w:rPr>
                              <w:t>.</w:t>
                            </w:r>
                          </w:p>
                        </w:txbxContent>
                      </v:textbox>
                    </v:roundrect>
                  </w:pict>
                </mc:Fallback>
              </mc:AlternateContent>
            </w:r>
            <w:r w:rsidR="0070231D" w:rsidRPr="0070231D">
              <w:rPr>
                <w:rFonts w:cs="Arial"/>
                <w:sz w:val="20"/>
                <w:szCs w:val="20"/>
                <w:lang w:eastAsia="en-GB"/>
              </w:rPr>
              <w:t>W4 use register appropriate to context</w:t>
            </w:r>
          </w:p>
        </w:tc>
        <w:tc>
          <w:tcPr>
            <w:tcW w:w="1920" w:type="dxa"/>
            <w:tcMar>
              <w:top w:w="113" w:type="dxa"/>
              <w:bottom w:w="113" w:type="dxa"/>
            </w:tcMar>
          </w:tcPr>
          <w:p w14:paraId="4C723427" w14:textId="7EFD2ED0" w:rsidR="0070231D" w:rsidRPr="0070231D" w:rsidRDefault="0070231D" w:rsidP="0070231D">
            <w:pPr>
              <w:pStyle w:val="ListParagraph"/>
              <w:autoSpaceDE w:val="0"/>
              <w:autoSpaceDN w:val="0"/>
              <w:adjustRightInd w:val="0"/>
              <w:spacing w:after="120"/>
              <w:ind w:left="0"/>
              <w:contextualSpacing w:val="0"/>
              <w:rPr>
                <w:rFonts w:eastAsia="Calibri" w:cs="Arial"/>
                <w:lang w:eastAsia="en-GB"/>
              </w:rPr>
            </w:pPr>
            <w:r w:rsidRPr="0070231D">
              <w:rPr>
                <w:rFonts w:eastAsia="Calibri" w:cs="Arial"/>
                <w:lang w:eastAsia="en-GB"/>
              </w:rPr>
              <w:t>Appreciate and be able to write in a variety of tones</w:t>
            </w:r>
          </w:p>
          <w:p w14:paraId="1E5B89BF" w14:textId="6F1178BF" w:rsidR="00AF7340" w:rsidRPr="00923259" w:rsidRDefault="0070231D" w:rsidP="0070231D">
            <w:pPr>
              <w:pStyle w:val="DSBasic"/>
              <w:rPr>
                <w:rFonts w:cs="Arial"/>
                <w:sz w:val="20"/>
                <w:szCs w:val="20"/>
                <w:lang w:eastAsia="en-GB"/>
              </w:rPr>
            </w:pPr>
            <w:r w:rsidRPr="0070231D">
              <w:rPr>
                <w:rFonts w:eastAsia="Calibri" w:cs="Arial"/>
                <w:sz w:val="20"/>
                <w:szCs w:val="20"/>
                <w:lang w:eastAsia="en-GB"/>
              </w:rPr>
              <w:t>Speaking and listening</w:t>
            </w:r>
          </w:p>
        </w:tc>
        <w:tc>
          <w:tcPr>
            <w:tcW w:w="9159" w:type="dxa"/>
            <w:tcMar>
              <w:top w:w="113" w:type="dxa"/>
              <w:bottom w:w="113" w:type="dxa"/>
            </w:tcMar>
          </w:tcPr>
          <w:p w14:paraId="321D065E" w14:textId="7A809E27" w:rsidR="006A345F" w:rsidRPr="007D44B6" w:rsidRDefault="006A345F" w:rsidP="006A345F">
            <w:pPr>
              <w:rPr>
                <w:rFonts w:ascii="Arial" w:eastAsia="Arial" w:hAnsi="Arial" w:cs="Arial"/>
                <w:sz w:val="20"/>
                <w:szCs w:val="20"/>
              </w:rPr>
            </w:pPr>
            <w:r w:rsidRPr="007D44B6">
              <w:rPr>
                <w:rFonts w:ascii="Arial" w:eastAsia="Arial" w:hAnsi="Arial" w:cs="Arial"/>
                <w:sz w:val="20"/>
                <w:szCs w:val="20"/>
              </w:rPr>
              <w:t>Give</w:t>
            </w:r>
            <w:r>
              <w:rPr>
                <w:rFonts w:ascii="Arial" w:eastAsia="Arial" w:hAnsi="Arial" w:cs="Arial"/>
                <w:sz w:val="20"/>
                <w:szCs w:val="20"/>
              </w:rPr>
              <w:t xml:space="preserve"> learners</w:t>
            </w:r>
            <w:r w:rsidRPr="007D44B6">
              <w:rPr>
                <w:rFonts w:ascii="Arial" w:eastAsia="Arial" w:hAnsi="Arial" w:cs="Arial"/>
                <w:sz w:val="20"/>
                <w:szCs w:val="20"/>
              </w:rPr>
              <w:t xml:space="preserve"> a selection of extracts from 2 or 3 texts with (labelled) different tones</w:t>
            </w:r>
            <w:r>
              <w:rPr>
                <w:rFonts w:ascii="Arial" w:eastAsia="Arial" w:hAnsi="Arial" w:cs="Arial"/>
                <w:sz w:val="20"/>
                <w:szCs w:val="20"/>
              </w:rPr>
              <w:t xml:space="preserve"> and ask them to</w:t>
            </w:r>
            <w:r w:rsidRPr="007D44B6">
              <w:rPr>
                <w:rFonts w:ascii="Arial" w:eastAsia="Arial" w:hAnsi="Arial" w:cs="Arial"/>
                <w:sz w:val="20"/>
                <w:szCs w:val="20"/>
              </w:rPr>
              <w:t>:</w:t>
            </w:r>
          </w:p>
          <w:p w14:paraId="1E8A09C2" w14:textId="77777777" w:rsidR="006A345F" w:rsidRPr="007D44B6" w:rsidRDefault="006A345F" w:rsidP="006A345F">
            <w:pPr>
              <w:pStyle w:val="ListParagraph"/>
              <w:numPr>
                <w:ilvl w:val="0"/>
                <w:numId w:val="14"/>
              </w:numPr>
              <w:spacing w:after="120"/>
              <w:ind w:left="723"/>
              <w:rPr>
                <w:rFonts w:eastAsia="Arial" w:cs="Arial"/>
              </w:rPr>
            </w:pPr>
            <w:r w:rsidRPr="007D44B6">
              <w:rPr>
                <w:rFonts w:eastAsia="Arial" w:cs="Arial"/>
              </w:rPr>
              <w:t>define what they think is meant by ‘writer’s tone’</w:t>
            </w:r>
          </w:p>
          <w:p w14:paraId="30A52780" w14:textId="77777777" w:rsidR="006A345F" w:rsidRPr="001E0F8B" w:rsidRDefault="006A345F" w:rsidP="006A345F">
            <w:pPr>
              <w:pStyle w:val="ListParagraph"/>
              <w:numPr>
                <w:ilvl w:val="0"/>
                <w:numId w:val="14"/>
              </w:numPr>
              <w:spacing w:before="120"/>
              <w:ind w:left="723"/>
              <w:rPr>
                <w:rFonts w:eastAsia="Arial" w:cs="Arial"/>
              </w:rPr>
            </w:pPr>
            <w:r w:rsidRPr="001E0F8B">
              <w:rPr>
                <w:rFonts w:eastAsia="Arial" w:cs="Arial"/>
              </w:rPr>
              <w:t>list as many more writing tones as they can.</w:t>
            </w:r>
          </w:p>
          <w:p w14:paraId="4AE9330A" w14:textId="77777777" w:rsidR="006A345F" w:rsidRPr="007D44B6" w:rsidRDefault="006A345F" w:rsidP="006A345F">
            <w:pPr>
              <w:spacing w:before="120" w:after="120"/>
              <w:rPr>
                <w:rFonts w:ascii="Arial" w:hAnsi="Arial" w:cs="Arial"/>
                <w:b/>
                <w:sz w:val="20"/>
                <w:szCs w:val="20"/>
                <w:lang w:eastAsia="en-GB"/>
              </w:rPr>
            </w:pPr>
            <w:r w:rsidRPr="007D44B6">
              <w:rPr>
                <w:rFonts w:ascii="Arial" w:hAnsi="Arial" w:cs="Arial"/>
                <w:sz w:val="20"/>
                <w:szCs w:val="20"/>
                <w:lang w:eastAsia="en-GB"/>
              </w:rPr>
              <w:t xml:space="preserve">Can they reach 10? </w:t>
            </w:r>
            <w:r w:rsidRPr="007D44B6">
              <w:rPr>
                <w:rFonts w:ascii="Arial" w:hAnsi="Arial" w:cs="Arial"/>
                <w:b/>
                <w:sz w:val="20"/>
                <w:szCs w:val="20"/>
                <w:lang w:eastAsia="en-GB"/>
              </w:rPr>
              <w:t>(F)</w:t>
            </w:r>
          </w:p>
          <w:p w14:paraId="6F57E2CB" w14:textId="77777777" w:rsidR="006A345F" w:rsidRPr="007D44B6" w:rsidRDefault="006A345F" w:rsidP="006A345F">
            <w:pPr>
              <w:spacing w:before="120" w:after="120"/>
              <w:rPr>
                <w:rFonts w:ascii="Arial" w:hAnsi="Arial" w:cs="Arial"/>
                <w:b/>
                <w:sz w:val="20"/>
                <w:szCs w:val="20"/>
                <w:lang w:eastAsia="en-GB"/>
              </w:rPr>
            </w:pPr>
            <w:r w:rsidRPr="007D44B6">
              <w:rPr>
                <w:rFonts w:ascii="Arial" w:eastAsia="Arial" w:hAnsi="Arial" w:cs="Arial"/>
                <w:b/>
                <w:sz w:val="20"/>
                <w:szCs w:val="20"/>
              </w:rPr>
              <w:t xml:space="preserve">Extension activity: </w:t>
            </w:r>
            <w:r>
              <w:rPr>
                <w:rFonts w:ascii="Arial" w:eastAsia="Arial" w:hAnsi="Arial" w:cs="Arial"/>
                <w:sz w:val="20"/>
                <w:szCs w:val="20"/>
              </w:rPr>
              <w:t>learners</w:t>
            </w:r>
            <w:r w:rsidRPr="007D44B6">
              <w:rPr>
                <w:rFonts w:ascii="Arial" w:eastAsia="Arial" w:hAnsi="Arial" w:cs="Arial"/>
                <w:sz w:val="20"/>
                <w:szCs w:val="20"/>
              </w:rPr>
              <w:t xml:space="preserve"> move around the classroom looking at further examples</w:t>
            </w:r>
            <w:r>
              <w:rPr>
                <w:rFonts w:ascii="Arial" w:eastAsia="Arial" w:hAnsi="Arial" w:cs="Arial"/>
                <w:sz w:val="20"/>
                <w:szCs w:val="20"/>
              </w:rPr>
              <w:t xml:space="preserve">, e.g. </w:t>
            </w:r>
            <w:hyperlink r:id="rId29" w:history="1">
              <w:r w:rsidRPr="001E32CB">
                <w:rPr>
                  <w:rStyle w:val="Hyperlink"/>
                  <w:rFonts w:ascii="Arial" w:hAnsi="Arial"/>
                  <w:color w:val="4A4A4A"/>
                  <w:sz w:val="20"/>
                </w:rPr>
                <w:t>http://examples.yourdictionary.com/examples-of-tone-in-a-story.html</w:t>
              </w:r>
            </w:hyperlink>
            <w:r w:rsidRPr="001E32CB">
              <w:rPr>
                <w:rStyle w:val="Hyperlink"/>
                <w:rFonts w:ascii="Arial" w:hAnsi="Arial"/>
                <w:color w:val="4A4A4A"/>
                <w:sz w:val="20"/>
              </w:rPr>
              <w:t xml:space="preserve"> </w:t>
            </w:r>
            <w:r w:rsidRPr="007D44B6">
              <w:rPr>
                <w:rFonts w:ascii="Arial" w:eastAsia="Arial" w:hAnsi="Arial" w:cs="Arial"/>
                <w:sz w:val="20"/>
                <w:szCs w:val="20"/>
              </w:rPr>
              <w:t xml:space="preserve">of different writing tones </w:t>
            </w:r>
            <w:r w:rsidRPr="007D44B6">
              <w:rPr>
                <w:rFonts w:ascii="Arial" w:eastAsia="Arial" w:hAnsi="Arial" w:cs="Arial"/>
                <w:sz w:val="20"/>
                <w:szCs w:val="20"/>
              </w:rPr>
              <w:sym w:font="Symbol" w:char="F02D"/>
            </w:r>
            <w:r w:rsidRPr="007D44B6">
              <w:rPr>
                <w:rFonts w:ascii="Arial" w:eastAsia="Arial" w:hAnsi="Arial" w:cs="Arial"/>
                <w:sz w:val="20"/>
                <w:szCs w:val="20"/>
              </w:rPr>
              <w:t xml:space="preserve"> formal and informal, sarcastic, ironic, humorous, tongue-in-cheek, conversational.</w:t>
            </w:r>
          </w:p>
          <w:p w14:paraId="19A46F9F" w14:textId="77777777" w:rsidR="006A345F" w:rsidRPr="007D44B6" w:rsidRDefault="006A345F" w:rsidP="006A345F">
            <w:pPr>
              <w:spacing w:before="120" w:after="120"/>
              <w:rPr>
                <w:rFonts w:ascii="Arial" w:hAnsi="Arial" w:cs="Arial"/>
                <w:sz w:val="20"/>
                <w:szCs w:val="20"/>
                <w:lang w:eastAsia="en-GB"/>
              </w:rPr>
            </w:pPr>
            <w:r>
              <w:rPr>
                <w:rFonts w:ascii="Arial" w:eastAsia="Arial" w:hAnsi="Arial" w:cs="Arial"/>
                <w:sz w:val="20"/>
                <w:szCs w:val="20"/>
              </w:rPr>
              <w:t>Learners</w:t>
            </w:r>
            <w:r w:rsidRPr="007D44B6">
              <w:rPr>
                <w:rFonts w:ascii="Arial" w:eastAsia="Arial" w:hAnsi="Arial" w:cs="Arial"/>
                <w:sz w:val="20"/>
                <w:szCs w:val="20"/>
              </w:rPr>
              <w:t xml:space="preserve"> find their own example(s) of one or more tone(s).</w:t>
            </w:r>
            <w:r>
              <w:rPr>
                <w:rFonts w:ascii="Arial" w:eastAsia="Arial" w:hAnsi="Arial" w:cs="Arial"/>
                <w:sz w:val="20"/>
                <w:szCs w:val="20"/>
              </w:rPr>
              <w:t xml:space="preserve"> T</w:t>
            </w:r>
            <w:r w:rsidRPr="007D44B6">
              <w:rPr>
                <w:rFonts w:ascii="Arial" w:hAnsi="Arial" w:cs="Arial"/>
                <w:sz w:val="20"/>
                <w:szCs w:val="20"/>
                <w:lang w:eastAsia="en-GB"/>
              </w:rPr>
              <w:t>his can be completed using a class bank of various short extracts from texts (printed) and</w:t>
            </w:r>
            <w:r>
              <w:rPr>
                <w:rFonts w:ascii="Arial" w:hAnsi="Arial" w:cs="Arial"/>
                <w:sz w:val="20"/>
                <w:szCs w:val="20"/>
                <w:lang w:eastAsia="en-GB"/>
              </w:rPr>
              <w:t xml:space="preserve"> </w:t>
            </w:r>
            <w:r w:rsidRPr="007D44B6">
              <w:rPr>
                <w:rFonts w:ascii="Arial" w:hAnsi="Arial" w:cs="Arial"/>
                <w:sz w:val="20"/>
                <w:szCs w:val="20"/>
                <w:lang w:eastAsia="en-GB"/>
              </w:rPr>
              <w:t>/</w:t>
            </w:r>
            <w:r>
              <w:rPr>
                <w:rFonts w:ascii="Arial" w:hAnsi="Arial" w:cs="Arial"/>
                <w:sz w:val="20"/>
                <w:szCs w:val="20"/>
                <w:lang w:eastAsia="en-GB"/>
              </w:rPr>
              <w:t xml:space="preserve"> </w:t>
            </w:r>
            <w:r w:rsidRPr="007D44B6">
              <w:rPr>
                <w:rFonts w:ascii="Arial" w:hAnsi="Arial" w:cs="Arial"/>
                <w:sz w:val="20"/>
                <w:szCs w:val="20"/>
                <w:lang w:eastAsia="en-GB"/>
              </w:rPr>
              <w:t>or online articles.</w:t>
            </w:r>
          </w:p>
          <w:p w14:paraId="00278C1B" w14:textId="545AF390" w:rsidR="00AF7340" w:rsidRPr="00923259" w:rsidRDefault="006A345F" w:rsidP="006A345F">
            <w:pPr>
              <w:rPr>
                <w:rFonts w:ascii="Arial" w:hAnsi="Arial" w:cs="Arial"/>
                <w:sz w:val="20"/>
                <w:szCs w:val="20"/>
              </w:rPr>
            </w:pPr>
            <w:r>
              <w:rPr>
                <w:rFonts w:ascii="Arial" w:eastAsia="Arial" w:hAnsi="Arial" w:cs="Arial"/>
                <w:sz w:val="20"/>
                <w:szCs w:val="20"/>
              </w:rPr>
              <w:t xml:space="preserve">They then </w:t>
            </w:r>
            <w:r w:rsidRPr="007D44B6">
              <w:rPr>
                <w:rFonts w:ascii="Arial" w:eastAsia="Arial" w:hAnsi="Arial" w:cs="Arial"/>
                <w:sz w:val="20"/>
                <w:szCs w:val="20"/>
              </w:rPr>
              <w:t>rewrite a short passage in a different tone</w:t>
            </w:r>
            <w:r>
              <w:rPr>
                <w:rFonts w:ascii="Arial" w:eastAsia="Arial" w:hAnsi="Arial" w:cs="Arial"/>
                <w:sz w:val="20"/>
                <w:szCs w:val="20"/>
              </w:rPr>
              <w:t xml:space="preserve">, </w:t>
            </w:r>
            <w:r w:rsidRPr="007D44B6">
              <w:rPr>
                <w:rFonts w:ascii="Arial" w:eastAsia="Arial" w:hAnsi="Arial" w:cs="Arial"/>
                <w:sz w:val="20"/>
                <w:szCs w:val="20"/>
              </w:rPr>
              <w:t>or identify by underlining what would need to change to alter the tone</w:t>
            </w:r>
            <w:r>
              <w:rPr>
                <w:rFonts w:ascii="Arial" w:eastAsia="Arial" w:hAnsi="Arial" w:cs="Arial"/>
                <w:sz w:val="20"/>
                <w:szCs w:val="20"/>
              </w:rPr>
              <w:t xml:space="preserve">. </w:t>
            </w:r>
            <w:r w:rsidRPr="00430526">
              <w:rPr>
                <w:rFonts w:ascii="Arial" w:eastAsia="Arial" w:hAnsi="Arial" w:cs="Arial"/>
                <w:b/>
                <w:sz w:val="20"/>
                <w:szCs w:val="20"/>
              </w:rPr>
              <w:t>(I)</w:t>
            </w:r>
          </w:p>
        </w:tc>
      </w:tr>
      <w:tr w:rsidR="00AF7340" w:rsidRPr="007E37FE" w14:paraId="481DEEE2" w14:textId="77777777" w:rsidTr="009A50B8">
        <w:trPr>
          <w:trHeight w:hRule="exact" w:val="495"/>
          <w:tblHeader/>
          <w:jc w:val="center"/>
        </w:trPr>
        <w:tc>
          <w:tcPr>
            <w:tcW w:w="12557" w:type="dxa"/>
            <w:gridSpan w:val="3"/>
            <w:shd w:val="clear" w:color="auto" w:fill="E05206"/>
            <w:tcMar>
              <w:top w:w="113" w:type="dxa"/>
              <w:bottom w:w="113" w:type="dxa"/>
            </w:tcMar>
            <w:vAlign w:val="center"/>
          </w:tcPr>
          <w:p w14:paraId="32858A78" w14:textId="1730DB20" w:rsidR="00AF7340" w:rsidRPr="007E37FE" w:rsidRDefault="00AF7340" w:rsidP="009719A6">
            <w:pPr>
              <w:rPr>
                <w:rFonts w:ascii="Arial" w:hAnsi="Arial" w:cs="Arial"/>
                <w:b/>
                <w:color w:val="FFFFFF"/>
                <w:sz w:val="16"/>
                <w:szCs w:val="16"/>
              </w:rPr>
            </w:pPr>
            <w:r w:rsidRPr="007E37FE">
              <w:rPr>
                <w:rFonts w:ascii="Arial" w:hAnsi="Arial" w:cs="Arial"/>
                <w:b/>
                <w:color w:val="FFFFFF"/>
                <w:sz w:val="16"/>
                <w:szCs w:val="16"/>
              </w:rPr>
              <w:t>Past and specimen papers</w:t>
            </w:r>
          </w:p>
        </w:tc>
      </w:tr>
      <w:tr w:rsidR="00AF7340" w:rsidRPr="007E37FE" w14:paraId="11F3C4CD" w14:textId="77777777" w:rsidTr="009A50B8">
        <w:tblPrEx>
          <w:tblCellMar>
            <w:top w:w="0" w:type="dxa"/>
            <w:bottom w:w="0" w:type="dxa"/>
          </w:tblCellMar>
        </w:tblPrEx>
        <w:trPr>
          <w:trHeight w:val="473"/>
          <w:jc w:val="center"/>
        </w:trPr>
        <w:tc>
          <w:tcPr>
            <w:tcW w:w="12557" w:type="dxa"/>
            <w:gridSpan w:val="3"/>
            <w:tcMar>
              <w:top w:w="113" w:type="dxa"/>
              <w:bottom w:w="113" w:type="dxa"/>
            </w:tcMar>
          </w:tcPr>
          <w:p w14:paraId="3F6221C4" w14:textId="4A366FAC" w:rsidR="00AF7340" w:rsidRPr="00923259" w:rsidRDefault="00AF7340" w:rsidP="009719A6">
            <w:pPr>
              <w:autoSpaceDE w:val="0"/>
              <w:autoSpaceDN w:val="0"/>
              <w:adjustRightInd w:val="0"/>
              <w:rPr>
                <w:rFonts w:ascii="Arial" w:hAnsi="Arial" w:cs="Arial"/>
                <w:sz w:val="20"/>
                <w:szCs w:val="20"/>
                <w:lang w:eastAsia="en-GB"/>
              </w:rPr>
            </w:pPr>
            <w:r w:rsidRPr="00923259">
              <w:rPr>
                <w:rFonts w:ascii="Arial" w:hAnsi="Arial" w:cs="Arial"/>
                <w:sz w:val="20"/>
                <w:szCs w:val="20"/>
                <w:lang w:eastAsia="en-GB"/>
              </w:rPr>
              <w:t xml:space="preserve">Past/specimen papers and mark schemes are available to download at </w:t>
            </w:r>
            <w:hyperlink r:id="rId30" w:history="1">
              <w:r w:rsidR="005E5A14">
                <w:rPr>
                  <w:rStyle w:val="WebLink"/>
                  <w:szCs w:val="20"/>
                </w:rPr>
                <w:t>www.cambridgeinternational/support</w:t>
              </w:r>
            </w:hyperlink>
          </w:p>
          <w:p w14:paraId="32B62D47" w14:textId="77777777" w:rsidR="00AF7340" w:rsidRPr="007E37FE" w:rsidRDefault="00AF7340" w:rsidP="009719A6">
            <w:pPr>
              <w:tabs>
                <w:tab w:val="left" w:pos="1026"/>
              </w:tabs>
              <w:autoSpaceDE w:val="0"/>
              <w:autoSpaceDN w:val="0"/>
              <w:adjustRightInd w:val="0"/>
              <w:rPr>
                <w:rFonts w:ascii="Arial" w:hAnsi="Arial" w:cs="Arial"/>
                <w:i/>
                <w:sz w:val="16"/>
                <w:szCs w:val="16"/>
              </w:rPr>
            </w:pPr>
          </w:p>
        </w:tc>
      </w:tr>
    </w:tbl>
    <w:p w14:paraId="4FD1B54D" w14:textId="77777777" w:rsidR="00AF7340" w:rsidRPr="00745974" w:rsidRDefault="00AF7340" w:rsidP="00AF7340">
      <w:pPr>
        <w:rPr>
          <w:rFonts w:ascii="Arial" w:hAnsi="Arial" w:cs="Arial"/>
        </w:rPr>
      </w:pPr>
    </w:p>
    <w:p w14:paraId="4DEB01AB" w14:textId="77777777" w:rsidR="00AF7340" w:rsidRDefault="00AF7340" w:rsidP="00AF7340">
      <w:pPr>
        <w:pStyle w:val="Btext"/>
        <w:jc w:val="center"/>
      </w:pPr>
    </w:p>
    <w:p w14:paraId="4BE6B71B" w14:textId="77777777" w:rsidR="00307731" w:rsidRDefault="00307731" w:rsidP="00AF7340">
      <w:pPr>
        <w:pStyle w:val="Btext"/>
        <w:jc w:val="center"/>
      </w:pPr>
    </w:p>
    <w:p w14:paraId="3B253A18" w14:textId="020D1B8E" w:rsidR="00307731" w:rsidRDefault="00307731" w:rsidP="00AF7340">
      <w:pPr>
        <w:pStyle w:val="Btext"/>
        <w:jc w:val="center"/>
        <w:sectPr w:rsidR="00307731" w:rsidSect="0027336E">
          <w:headerReference w:type="default" r:id="rId31"/>
          <w:headerReference w:type="first" r:id="rId32"/>
          <w:footerReference w:type="first" r:id="rId33"/>
          <w:pgSz w:w="16834" w:h="11909" w:orient="landscape" w:code="9"/>
          <w:pgMar w:top="1140" w:right="1140" w:bottom="1140" w:left="1140" w:header="567" w:footer="567" w:gutter="0"/>
          <w:paperSrc w:first="7" w:other="7"/>
          <w:cols w:space="708"/>
          <w:docGrid w:linePitch="360"/>
        </w:sectPr>
      </w:pPr>
    </w:p>
    <w:p w14:paraId="53AC1A76" w14:textId="32FB22AA" w:rsidR="00717C65" w:rsidRDefault="004368D5" w:rsidP="00717C65">
      <w:pPr>
        <w:pStyle w:val="Heading1"/>
      </w:pPr>
      <w:bookmarkStart w:id="7" w:name="_Toc450749136"/>
      <w:bookmarkStart w:id="8" w:name="_Toc78194390"/>
      <w:bookmarkStart w:id="9" w:name="_Toc435180457"/>
      <w:bookmarkStart w:id="10" w:name="_Toc367360732"/>
      <w:bookmarkStart w:id="11" w:name="_Toc450749131"/>
      <w:r>
        <w:t>1</w:t>
      </w:r>
      <w:r w:rsidR="00717C65">
        <w:t xml:space="preserve"> Reading a variety of texts</w:t>
      </w:r>
      <w:bookmarkEnd w:id="7"/>
      <w:bookmarkEnd w:id="8"/>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717C65" w14:paraId="7913DE2A" w14:textId="77777777" w:rsidTr="00FC31AA">
        <w:trPr>
          <w:tblHeader/>
        </w:trPr>
        <w:tc>
          <w:tcPr>
            <w:tcW w:w="2126" w:type="dxa"/>
            <w:shd w:val="clear" w:color="auto" w:fill="EA5B0C"/>
            <w:tcMar>
              <w:top w:w="113" w:type="dxa"/>
              <w:bottom w:w="113" w:type="dxa"/>
            </w:tcMar>
            <w:vAlign w:val="center"/>
          </w:tcPr>
          <w:p w14:paraId="0C7FF0BF" w14:textId="77777777" w:rsidR="00717C65" w:rsidRDefault="00717C65" w:rsidP="00FF11EB">
            <w:pPr>
              <w:rPr>
                <w:rFonts w:ascii="Arial" w:hAnsi="Arial" w:cs="Arial"/>
                <w:b/>
                <w:bCs/>
                <w:color w:val="FFFFFF"/>
                <w:sz w:val="20"/>
                <w:szCs w:val="20"/>
              </w:rPr>
            </w:pPr>
            <w:r>
              <w:rPr>
                <w:rFonts w:ascii="Arial" w:hAnsi="Arial" w:cs="Arial"/>
                <w:b/>
                <w:bCs/>
                <w:color w:val="FFFFFF"/>
                <w:sz w:val="20"/>
                <w:szCs w:val="20"/>
              </w:rPr>
              <w:t>Assessment objectives (AO)</w:t>
            </w:r>
          </w:p>
        </w:tc>
        <w:tc>
          <w:tcPr>
            <w:tcW w:w="2126" w:type="dxa"/>
            <w:shd w:val="clear" w:color="auto" w:fill="EA5B0C"/>
            <w:tcMar>
              <w:top w:w="113" w:type="dxa"/>
              <w:bottom w:w="113" w:type="dxa"/>
            </w:tcMar>
            <w:vAlign w:val="center"/>
          </w:tcPr>
          <w:p w14:paraId="234374A1" w14:textId="77777777" w:rsidR="00717C65" w:rsidRDefault="00717C65" w:rsidP="00FF11EB">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6DDE0287" w14:textId="77777777" w:rsidR="00717C65" w:rsidRDefault="00717C65" w:rsidP="00FF11EB">
            <w:pPr>
              <w:rPr>
                <w:rFonts w:ascii="Arial" w:hAnsi="Arial" w:cs="Arial"/>
                <w:b/>
                <w:bCs/>
                <w:color w:val="FFFFFF"/>
                <w:sz w:val="20"/>
                <w:szCs w:val="20"/>
              </w:rPr>
            </w:pPr>
            <w:r>
              <w:rPr>
                <w:rFonts w:ascii="Arial" w:hAnsi="Arial" w:cs="Arial"/>
                <w:b/>
                <w:bCs/>
                <w:color w:val="FFFFFF"/>
                <w:sz w:val="20"/>
                <w:szCs w:val="20"/>
              </w:rPr>
              <w:t>Suggested teaching activities</w:t>
            </w:r>
          </w:p>
        </w:tc>
      </w:tr>
      <w:tr w:rsidR="00717C65" w14:paraId="5EA7447E" w14:textId="77777777" w:rsidTr="00FC31AA">
        <w:tblPrEx>
          <w:tblCellMar>
            <w:top w:w="0" w:type="dxa"/>
            <w:bottom w:w="0" w:type="dxa"/>
          </w:tblCellMar>
        </w:tblPrEx>
        <w:tc>
          <w:tcPr>
            <w:tcW w:w="2126" w:type="dxa"/>
            <w:tcMar>
              <w:top w:w="113" w:type="dxa"/>
              <w:bottom w:w="113" w:type="dxa"/>
            </w:tcMar>
          </w:tcPr>
          <w:p w14:paraId="0A3EEB78" w14:textId="7D121977" w:rsidR="00717C65" w:rsidRPr="00015F15" w:rsidRDefault="00717C65" w:rsidP="003B0D6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2ADC17F6" w14:textId="3CAE17B2" w:rsidR="00717C65" w:rsidRPr="00C53D1D" w:rsidRDefault="00717C65" w:rsidP="00FF11EB">
            <w:pPr>
              <w:autoSpaceDE w:val="0"/>
              <w:autoSpaceDN w:val="0"/>
              <w:adjustRightInd w:val="0"/>
              <w:spacing w:before="120" w:after="120"/>
              <w:rPr>
                <w:rFonts w:ascii="Arial" w:hAnsi="Arial" w:cs="Arial"/>
                <w:b/>
                <w:sz w:val="20"/>
                <w:szCs w:val="20"/>
                <w:lang w:eastAsia="en-GB"/>
              </w:rPr>
            </w:pPr>
            <w:r>
              <w:rPr>
                <w:rFonts w:ascii="Arial" w:hAnsi="Arial" w:cs="Arial"/>
                <w:sz w:val="20"/>
                <w:szCs w:val="20"/>
                <w:lang w:eastAsia="en-GB"/>
              </w:rPr>
              <w:t xml:space="preserve">R5 </w:t>
            </w:r>
            <w:r w:rsidR="00AC7107">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58900924" w14:textId="6FB8D6E8" w:rsidR="00717C65" w:rsidRPr="008B5C07" w:rsidRDefault="009E4102" w:rsidP="003B0D64">
            <w:pPr>
              <w:pStyle w:val="ListParagraph"/>
              <w:autoSpaceDE w:val="0"/>
              <w:autoSpaceDN w:val="0"/>
              <w:adjustRightInd w:val="0"/>
              <w:spacing w:after="120"/>
              <w:ind w:left="0"/>
              <w:contextualSpacing w:val="0"/>
              <w:rPr>
                <w:rFonts w:cs="Arial"/>
                <w:lang w:eastAsia="en-GB"/>
              </w:rPr>
            </w:pPr>
            <w:r>
              <w:rPr>
                <w:rFonts w:eastAsia="Arial" w:cs="Arial"/>
              </w:rPr>
              <w:t>D</w:t>
            </w:r>
            <w:r w:rsidR="00717C65" w:rsidRPr="00A650C9">
              <w:rPr>
                <w:rFonts w:eastAsia="Arial" w:cs="Arial"/>
              </w:rPr>
              <w:t>isti</w:t>
            </w:r>
            <w:r w:rsidR="00717C65" w:rsidRPr="00A650C9">
              <w:rPr>
                <w:rFonts w:eastAsia="Arial" w:cs="Arial"/>
                <w:spacing w:val="-1"/>
              </w:rPr>
              <w:t>n</w:t>
            </w:r>
            <w:r w:rsidR="00717C65" w:rsidRPr="00A650C9">
              <w:rPr>
                <w:rFonts w:eastAsia="Arial" w:cs="Arial"/>
              </w:rPr>
              <w:t>gu</w:t>
            </w:r>
            <w:r w:rsidR="00717C65" w:rsidRPr="00A650C9">
              <w:rPr>
                <w:rFonts w:eastAsia="Arial" w:cs="Arial"/>
                <w:spacing w:val="-1"/>
              </w:rPr>
              <w:t>i</w:t>
            </w:r>
            <w:r w:rsidR="00717C65">
              <w:rPr>
                <w:rFonts w:eastAsia="Arial" w:cs="Arial"/>
              </w:rPr>
              <w:t>sh</w:t>
            </w:r>
            <w:r w:rsidR="00AC7107">
              <w:rPr>
                <w:rFonts w:eastAsia="Arial" w:cs="Arial"/>
              </w:rPr>
              <w:t>ing</w:t>
            </w:r>
            <w:r w:rsidR="00717C65" w:rsidRPr="00A650C9">
              <w:rPr>
                <w:rFonts w:eastAsia="Arial" w:cs="Arial"/>
              </w:rPr>
              <w:t xml:space="preserve"> betw</w:t>
            </w:r>
            <w:r w:rsidR="00717C65" w:rsidRPr="00A650C9">
              <w:rPr>
                <w:rFonts w:eastAsia="Arial" w:cs="Arial"/>
                <w:spacing w:val="-1"/>
              </w:rPr>
              <w:t>e</w:t>
            </w:r>
            <w:r w:rsidR="00717C65" w:rsidRPr="00A650C9">
              <w:rPr>
                <w:rFonts w:eastAsia="Arial" w:cs="Arial"/>
              </w:rPr>
              <w:t xml:space="preserve">en </w:t>
            </w:r>
            <w:r w:rsidR="00717C65" w:rsidRPr="008B5C07">
              <w:rPr>
                <w:rFonts w:cs="Arial"/>
                <w:lang w:eastAsia="en-GB"/>
              </w:rPr>
              <w:t>fiction and non-fiction</w:t>
            </w:r>
          </w:p>
          <w:p w14:paraId="28BB7C93" w14:textId="6898F8D9" w:rsidR="00717C65" w:rsidRPr="00C53D1D" w:rsidRDefault="009E4102" w:rsidP="00AC7107">
            <w:pPr>
              <w:pStyle w:val="ListParagraph"/>
              <w:autoSpaceDE w:val="0"/>
              <w:autoSpaceDN w:val="0"/>
              <w:adjustRightInd w:val="0"/>
              <w:spacing w:before="120" w:after="120"/>
              <w:ind w:left="0"/>
              <w:contextualSpacing w:val="0"/>
              <w:rPr>
                <w:rFonts w:cs="Arial"/>
                <w:b/>
                <w:lang w:eastAsia="en-GB"/>
              </w:rPr>
            </w:pPr>
            <w:r>
              <w:rPr>
                <w:rFonts w:cs="Arial"/>
                <w:lang w:eastAsia="en-GB"/>
              </w:rPr>
              <w:t>S</w:t>
            </w:r>
            <w:r w:rsidR="00717C65" w:rsidRPr="008B5C07">
              <w:rPr>
                <w:rFonts w:cs="Arial"/>
                <w:lang w:eastAsia="en-GB"/>
              </w:rPr>
              <w:t>peaking and listening</w:t>
            </w:r>
          </w:p>
        </w:tc>
        <w:tc>
          <w:tcPr>
            <w:tcW w:w="10348" w:type="dxa"/>
            <w:tcMar>
              <w:top w:w="113" w:type="dxa"/>
              <w:bottom w:w="113" w:type="dxa"/>
            </w:tcMar>
          </w:tcPr>
          <w:p w14:paraId="3BA6ECB8" w14:textId="64701D33" w:rsidR="00717C65" w:rsidRPr="00A650C9" w:rsidRDefault="001C5B96" w:rsidP="003B0D64">
            <w:pPr>
              <w:autoSpaceDE w:val="0"/>
              <w:autoSpaceDN w:val="0"/>
              <w:adjustRightInd w:val="0"/>
              <w:spacing w:after="120"/>
              <w:rPr>
                <w:rFonts w:ascii="Arial" w:eastAsia="Arial" w:hAnsi="Arial" w:cs="Arial"/>
                <w:b/>
                <w:sz w:val="20"/>
                <w:szCs w:val="20"/>
              </w:rPr>
            </w:pPr>
            <w:r>
              <w:rPr>
                <w:rFonts w:ascii="Arial" w:eastAsia="Arial" w:hAnsi="Arial" w:cs="Arial"/>
                <w:sz w:val="20"/>
                <w:szCs w:val="20"/>
              </w:rPr>
              <w:t>I</w:t>
            </w:r>
            <w:r w:rsidR="005D7394">
              <w:rPr>
                <w:rFonts w:ascii="Arial" w:eastAsia="Arial" w:hAnsi="Arial" w:cs="Arial"/>
                <w:sz w:val="20"/>
                <w:szCs w:val="20"/>
              </w:rPr>
              <w:t>n</w:t>
            </w:r>
            <w:r w:rsidR="00096957">
              <w:rPr>
                <w:rFonts w:ascii="Arial" w:eastAsia="Arial" w:hAnsi="Arial" w:cs="Arial"/>
                <w:sz w:val="20"/>
                <w:szCs w:val="20"/>
              </w:rPr>
              <w:t xml:space="preserve"> pairs, </w:t>
            </w:r>
            <w:r>
              <w:rPr>
                <w:rFonts w:ascii="Arial" w:eastAsia="Arial" w:hAnsi="Arial" w:cs="Arial"/>
                <w:sz w:val="20"/>
                <w:szCs w:val="20"/>
              </w:rPr>
              <w:t xml:space="preserve">learners </w:t>
            </w:r>
            <w:r w:rsidR="00717C65" w:rsidRPr="00A650C9">
              <w:rPr>
                <w:rFonts w:ascii="Arial" w:eastAsia="Arial" w:hAnsi="Arial" w:cs="Arial"/>
                <w:sz w:val="20"/>
                <w:szCs w:val="20"/>
              </w:rPr>
              <w:t>examin</w:t>
            </w:r>
            <w:r>
              <w:rPr>
                <w:rFonts w:ascii="Arial" w:eastAsia="Arial" w:hAnsi="Arial" w:cs="Arial"/>
                <w:sz w:val="20"/>
                <w:szCs w:val="20"/>
              </w:rPr>
              <w:t>e</w:t>
            </w:r>
            <w:r w:rsidR="00717C65" w:rsidRPr="00A650C9">
              <w:rPr>
                <w:rFonts w:ascii="Arial" w:eastAsia="Arial" w:hAnsi="Arial" w:cs="Arial"/>
                <w:sz w:val="20"/>
                <w:szCs w:val="20"/>
              </w:rPr>
              <w:t xml:space="preserve"> two fiction a</w:t>
            </w:r>
            <w:r w:rsidR="00717C65" w:rsidRPr="00A650C9">
              <w:rPr>
                <w:rFonts w:ascii="Arial" w:eastAsia="Arial" w:hAnsi="Arial" w:cs="Arial"/>
                <w:spacing w:val="-1"/>
                <w:sz w:val="20"/>
                <w:szCs w:val="20"/>
              </w:rPr>
              <w:t>n</w:t>
            </w:r>
            <w:r w:rsidR="00717C65" w:rsidRPr="00A650C9">
              <w:rPr>
                <w:rFonts w:ascii="Arial" w:eastAsia="Arial" w:hAnsi="Arial" w:cs="Arial"/>
                <w:sz w:val="20"/>
                <w:szCs w:val="20"/>
              </w:rPr>
              <w:t>d two no</w:t>
            </w:r>
            <w:r w:rsidR="00717C65" w:rsidRPr="00A650C9">
              <w:rPr>
                <w:rFonts w:ascii="Arial" w:eastAsia="Arial" w:hAnsi="Arial" w:cs="Arial"/>
                <w:spacing w:val="-1"/>
                <w:sz w:val="20"/>
                <w:szCs w:val="20"/>
              </w:rPr>
              <w:t>n</w:t>
            </w:r>
            <w:r w:rsidR="00717C65" w:rsidRPr="00A650C9">
              <w:rPr>
                <w:rFonts w:ascii="Arial" w:eastAsia="Arial" w:hAnsi="Arial" w:cs="Arial"/>
                <w:sz w:val="20"/>
                <w:szCs w:val="20"/>
              </w:rPr>
              <w:t>-fic</w:t>
            </w:r>
            <w:r w:rsidR="00717C65" w:rsidRPr="00A650C9">
              <w:rPr>
                <w:rFonts w:ascii="Arial" w:eastAsia="Arial" w:hAnsi="Arial" w:cs="Arial"/>
                <w:spacing w:val="-2"/>
                <w:sz w:val="20"/>
                <w:szCs w:val="20"/>
              </w:rPr>
              <w:t>t</w:t>
            </w:r>
            <w:r w:rsidR="00717C65" w:rsidRPr="00A650C9">
              <w:rPr>
                <w:rFonts w:ascii="Arial" w:eastAsia="Arial" w:hAnsi="Arial" w:cs="Arial"/>
                <w:sz w:val="20"/>
                <w:szCs w:val="20"/>
              </w:rPr>
              <w:t>ion texts.</w:t>
            </w:r>
          </w:p>
          <w:p w14:paraId="1C60B352" w14:textId="7CF92B1E" w:rsidR="00717C65" w:rsidRPr="00A800A8" w:rsidRDefault="00A800A8" w:rsidP="00691FE0">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L</w:t>
            </w:r>
            <w:r w:rsidR="00096957">
              <w:rPr>
                <w:rFonts w:ascii="Arial" w:eastAsia="Arial" w:hAnsi="Arial" w:cs="Arial"/>
                <w:sz w:val="20"/>
                <w:szCs w:val="20"/>
              </w:rPr>
              <w:t>earners m</w:t>
            </w:r>
            <w:r w:rsidR="00717C65" w:rsidRPr="00A650C9">
              <w:rPr>
                <w:rFonts w:ascii="Arial" w:eastAsia="Arial" w:hAnsi="Arial" w:cs="Arial"/>
                <w:sz w:val="20"/>
                <w:szCs w:val="20"/>
              </w:rPr>
              <w:t xml:space="preserve">ake a list of features which distinguish </w:t>
            </w:r>
            <w:r w:rsidR="00096957">
              <w:rPr>
                <w:rFonts w:ascii="Arial" w:eastAsia="Arial" w:hAnsi="Arial" w:cs="Arial"/>
                <w:sz w:val="20"/>
                <w:szCs w:val="20"/>
              </w:rPr>
              <w:t xml:space="preserve">between </w:t>
            </w:r>
            <w:r w:rsidR="00717C65" w:rsidRPr="00A650C9">
              <w:rPr>
                <w:rFonts w:ascii="Arial" w:eastAsia="Arial" w:hAnsi="Arial" w:cs="Arial"/>
                <w:sz w:val="20"/>
                <w:szCs w:val="20"/>
              </w:rPr>
              <w:t xml:space="preserve">the two </w:t>
            </w:r>
            <w:r w:rsidR="005B5704">
              <w:rPr>
                <w:rFonts w:ascii="Arial" w:eastAsia="Arial" w:hAnsi="Arial" w:cs="Arial"/>
                <w:sz w:val="20"/>
                <w:szCs w:val="20"/>
              </w:rPr>
              <w:t xml:space="preserve">texts </w:t>
            </w:r>
            <w:r w:rsidR="00717C65" w:rsidRPr="00A650C9">
              <w:rPr>
                <w:rFonts w:ascii="Arial" w:eastAsia="Arial" w:hAnsi="Arial" w:cs="Arial"/>
                <w:sz w:val="20"/>
                <w:szCs w:val="20"/>
              </w:rPr>
              <w:t>and</w:t>
            </w:r>
            <w:r w:rsidR="005B5704">
              <w:rPr>
                <w:rFonts w:ascii="Arial" w:eastAsia="Arial" w:hAnsi="Arial" w:cs="Arial"/>
                <w:sz w:val="20"/>
                <w:szCs w:val="20"/>
              </w:rPr>
              <w:t xml:space="preserve"> </w:t>
            </w:r>
            <w:r w:rsidR="00717C65" w:rsidRPr="00A650C9">
              <w:rPr>
                <w:rFonts w:ascii="Arial" w:eastAsia="Arial" w:hAnsi="Arial" w:cs="Arial"/>
                <w:sz w:val="20"/>
                <w:szCs w:val="20"/>
              </w:rPr>
              <w:t>swap lists with their partner.</w:t>
            </w:r>
          </w:p>
          <w:p w14:paraId="656A0CBB" w14:textId="4C641EB2" w:rsidR="00717C65" w:rsidRDefault="00C84FE0" w:rsidP="00691FE0">
            <w:pPr>
              <w:autoSpaceDE w:val="0"/>
              <w:autoSpaceDN w:val="0"/>
              <w:adjustRightInd w:val="0"/>
              <w:spacing w:before="120" w:after="120"/>
              <w:rPr>
                <w:rFonts w:ascii="Arial" w:eastAsia="Arial" w:hAnsi="Arial" w:cs="Arial"/>
                <w:b/>
                <w:sz w:val="20"/>
                <w:szCs w:val="20"/>
              </w:rPr>
            </w:pPr>
            <w:r>
              <w:rPr>
                <w:rFonts w:ascii="Arial" w:hAnsi="Arial" w:cs="Arial"/>
                <w:sz w:val="20"/>
                <w:szCs w:val="20"/>
                <w:lang w:eastAsia="en-GB"/>
              </w:rPr>
              <w:t>G</w:t>
            </w:r>
            <w:r w:rsidR="00717C65" w:rsidRPr="00A650C9">
              <w:rPr>
                <w:rFonts w:ascii="Arial" w:hAnsi="Arial" w:cs="Arial"/>
                <w:sz w:val="20"/>
                <w:szCs w:val="20"/>
                <w:lang w:eastAsia="en-GB"/>
              </w:rPr>
              <w:t>roup</w:t>
            </w:r>
            <w:r w:rsidR="00717C65">
              <w:rPr>
                <w:rFonts w:ascii="Arial" w:hAnsi="Arial" w:cs="Arial"/>
                <w:sz w:val="20"/>
                <w:szCs w:val="20"/>
                <w:lang w:eastAsia="en-GB"/>
              </w:rPr>
              <w:t>s</w:t>
            </w:r>
            <w:r>
              <w:rPr>
                <w:rFonts w:ascii="Arial" w:hAnsi="Arial" w:cs="Arial"/>
                <w:sz w:val="20"/>
                <w:szCs w:val="20"/>
                <w:lang w:eastAsia="en-GB"/>
              </w:rPr>
              <w:t xml:space="preserve"> of </w:t>
            </w:r>
            <w:r w:rsidR="00717C65" w:rsidRPr="00A650C9">
              <w:rPr>
                <w:rFonts w:ascii="Arial" w:hAnsi="Arial" w:cs="Arial"/>
                <w:sz w:val="20"/>
                <w:szCs w:val="20"/>
                <w:lang w:eastAsia="en-GB"/>
              </w:rPr>
              <w:t xml:space="preserve">learners </w:t>
            </w:r>
            <w:r w:rsidR="008C3FA7">
              <w:rPr>
                <w:rFonts w:ascii="Arial" w:hAnsi="Arial" w:cs="Arial"/>
                <w:sz w:val="20"/>
                <w:szCs w:val="20"/>
                <w:lang w:eastAsia="en-GB"/>
              </w:rPr>
              <w:t xml:space="preserve">then </w:t>
            </w:r>
            <w:r w:rsidR="00717C65" w:rsidRPr="00A650C9">
              <w:rPr>
                <w:rFonts w:ascii="Arial" w:hAnsi="Arial" w:cs="Arial"/>
                <w:sz w:val="20"/>
                <w:szCs w:val="20"/>
                <w:lang w:eastAsia="en-GB"/>
              </w:rPr>
              <w:t xml:space="preserve">make a list of features of any text, both fiction </w:t>
            </w:r>
            <w:r w:rsidR="008C3FA7">
              <w:rPr>
                <w:rFonts w:ascii="Arial" w:hAnsi="Arial" w:cs="Arial"/>
                <w:sz w:val="20"/>
                <w:szCs w:val="20"/>
                <w:lang w:eastAsia="en-GB"/>
              </w:rPr>
              <w:t>or</w:t>
            </w:r>
            <w:r w:rsidR="00717C65" w:rsidRPr="00A650C9">
              <w:rPr>
                <w:rFonts w:ascii="Arial" w:hAnsi="Arial" w:cs="Arial"/>
                <w:sz w:val="20"/>
                <w:szCs w:val="20"/>
                <w:lang w:eastAsia="en-GB"/>
              </w:rPr>
              <w:t xml:space="preserve"> non-fiction. They swap with other groups who identify the genre against each item in the list.</w:t>
            </w:r>
          </w:p>
          <w:p w14:paraId="1C35FFE9" w14:textId="36B22EDF" w:rsidR="00717C65" w:rsidRPr="00E43EAB" w:rsidRDefault="00C84FE0" w:rsidP="00CB58F3">
            <w:pPr>
              <w:autoSpaceDE w:val="0"/>
              <w:autoSpaceDN w:val="0"/>
              <w:adjustRightInd w:val="0"/>
              <w:spacing w:before="120"/>
              <w:rPr>
                <w:rFonts w:ascii="Arial" w:hAnsi="Arial"/>
                <w:color w:val="4A4A4A"/>
                <w:sz w:val="20"/>
                <w:u w:val="single"/>
              </w:rPr>
            </w:pPr>
            <w:r>
              <w:rPr>
                <w:rFonts w:ascii="Arial" w:hAnsi="Arial" w:cs="Arial"/>
                <w:sz w:val="20"/>
                <w:szCs w:val="20"/>
              </w:rPr>
              <w:t>L</w:t>
            </w:r>
            <w:r w:rsidR="00717C65">
              <w:rPr>
                <w:rFonts w:ascii="Arial" w:hAnsi="Arial" w:cs="Arial"/>
                <w:sz w:val="20"/>
                <w:szCs w:val="20"/>
              </w:rPr>
              <w:t xml:space="preserve">isten to and compare the statements in the link below and discuss </w:t>
            </w:r>
            <w:r w:rsidR="000D4623">
              <w:rPr>
                <w:rFonts w:ascii="Arial" w:hAnsi="Arial" w:cs="Arial"/>
                <w:sz w:val="20"/>
                <w:szCs w:val="20"/>
              </w:rPr>
              <w:t xml:space="preserve">with </w:t>
            </w:r>
            <w:r w:rsidR="00717C65">
              <w:rPr>
                <w:rFonts w:ascii="Arial" w:hAnsi="Arial" w:cs="Arial"/>
                <w:sz w:val="20"/>
                <w:szCs w:val="20"/>
              </w:rPr>
              <w:t xml:space="preserve">which ones </w:t>
            </w:r>
            <w:r w:rsidR="003045CA">
              <w:rPr>
                <w:rFonts w:ascii="Arial" w:hAnsi="Arial" w:cs="Arial"/>
                <w:sz w:val="20"/>
                <w:szCs w:val="20"/>
              </w:rPr>
              <w:t>learners</w:t>
            </w:r>
            <w:r w:rsidR="00717C65">
              <w:rPr>
                <w:rFonts w:ascii="Arial" w:hAnsi="Arial" w:cs="Arial"/>
                <w:sz w:val="20"/>
                <w:szCs w:val="20"/>
              </w:rPr>
              <w:t xml:space="preserve"> agree or disagree with: </w:t>
            </w:r>
            <w:hyperlink r:id="rId34" w:history="1">
              <w:r w:rsidR="00717C65" w:rsidRPr="00396752">
                <w:rPr>
                  <w:rStyle w:val="WebLink"/>
                </w:rPr>
                <w:t>www.differencebetween.net/miscellaneous/difference-between-fiction-and-non-fiction/</w:t>
              </w:r>
            </w:hyperlink>
          </w:p>
        </w:tc>
      </w:tr>
      <w:tr w:rsidR="00717C65" w14:paraId="2F8EAFDD" w14:textId="77777777" w:rsidTr="00FC31AA">
        <w:tblPrEx>
          <w:tblCellMar>
            <w:top w:w="0" w:type="dxa"/>
            <w:bottom w:w="0" w:type="dxa"/>
          </w:tblCellMar>
        </w:tblPrEx>
        <w:tc>
          <w:tcPr>
            <w:tcW w:w="2126" w:type="dxa"/>
            <w:tcMar>
              <w:top w:w="113" w:type="dxa"/>
              <w:bottom w:w="113" w:type="dxa"/>
            </w:tcMar>
          </w:tcPr>
          <w:p w14:paraId="51FB6E1D" w14:textId="7DCFE552" w:rsidR="00717C65" w:rsidRPr="00015F15" w:rsidRDefault="00717C65" w:rsidP="003B0D6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35BC2E4B" w14:textId="53CEF0A8" w:rsidR="00717C65" w:rsidRDefault="00717C65" w:rsidP="00FF11EB">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R5 </w:t>
            </w:r>
            <w:r w:rsidR="00AC7107">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0F48D255" w14:textId="0B7CBE02" w:rsidR="00717C65" w:rsidRPr="008B5C07" w:rsidRDefault="00FB6E65" w:rsidP="003B0D64">
            <w:pPr>
              <w:pStyle w:val="ListParagraph"/>
              <w:autoSpaceDE w:val="0"/>
              <w:autoSpaceDN w:val="0"/>
              <w:adjustRightInd w:val="0"/>
              <w:spacing w:after="120"/>
              <w:ind w:left="0"/>
              <w:contextualSpacing w:val="0"/>
              <w:rPr>
                <w:rFonts w:eastAsia="Arial" w:cs="Arial"/>
              </w:rPr>
            </w:pPr>
            <w:r>
              <w:rPr>
                <w:rFonts w:eastAsia="Arial" w:cs="Arial"/>
              </w:rPr>
              <w:t>Develop</w:t>
            </w:r>
            <w:r w:rsidR="00AC7107">
              <w:rPr>
                <w:rFonts w:eastAsia="Arial" w:cs="Arial"/>
              </w:rPr>
              <w:t>ing</w:t>
            </w:r>
            <w:r w:rsidR="00717C65" w:rsidRPr="00A650C9">
              <w:rPr>
                <w:rFonts w:eastAsia="Arial" w:cs="Arial"/>
              </w:rPr>
              <w:t xml:space="preserve"> </w:t>
            </w:r>
            <w:r w:rsidR="00717C65" w:rsidRPr="008B5C07">
              <w:rPr>
                <w:rFonts w:eastAsia="Arial" w:cs="Arial"/>
              </w:rPr>
              <w:t>a</w:t>
            </w:r>
            <w:r w:rsidR="00717C65" w:rsidRPr="00A650C9">
              <w:rPr>
                <w:rFonts w:eastAsia="Arial" w:cs="Arial"/>
              </w:rPr>
              <w:t>n inter</w:t>
            </w:r>
            <w:r w:rsidR="00717C65" w:rsidRPr="008B5C07">
              <w:rPr>
                <w:rFonts w:eastAsia="Arial" w:cs="Arial"/>
              </w:rPr>
              <w:t>e</w:t>
            </w:r>
            <w:r w:rsidR="00717C65" w:rsidRPr="00A650C9">
              <w:rPr>
                <w:rFonts w:eastAsia="Arial" w:cs="Arial"/>
              </w:rPr>
              <w:t>st in re</w:t>
            </w:r>
            <w:r w:rsidR="00717C65" w:rsidRPr="008B5C07">
              <w:rPr>
                <w:rFonts w:eastAsia="Arial" w:cs="Arial"/>
              </w:rPr>
              <w:t>a</w:t>
            </w:r>
            <w:r w:rsidR="00717C65" w:rsidRPr="00A650C9">
              <w:rPr>
                <w:rFonts w:eastAsia="Arial" w:cs="Arial"/>
              </w:rPr>
              <w:t>ding a</w:t>
            </w:r>
            <w:r w:rsidR="00717C65" w:rsidRPr="008B5C07">
              <w:rPr>
                <w:rFonts w:eastAsia="Arial" w:cs="Arial"/>
              </w:rPr>
              <w:t>n</w:t>
            </w:r>
            <w:r w:rsidR="00717C65" w:rsidRPr="00A650C9">
              <w:rPr>
                <w:rFonts w:eastAsia="Arial" w:cs="Arial"/>
              </w:rPr>
              <w:t>d an ap</w:t>
            </w:r>
            <w:r w:rsidR="00717C65" w:rsidRPr="008B5C07">
              <w:rPr>
                <w:rFonts w:eastAsia="Arial" w:cs="Arial"/>
              </w:rPr>
              <w:t>p</w:t>
            </w:r>
            <w:r w:rsidR="00717C65" w:rsidRPr="00A650C9">
              <w:rPr>
                <w:rFonts w:eastAsia="Arial" w:cs="Arial"/>
              </w:rPr>
              <w:t>r</w:t>
            </w:r>
            <w:r w:rsidR="00717C65" w:rsidRPr="008B5C07">
              <w:rPr>
                <w:rFonts w:eastAsia="Arial" w:cs="Arial"/>
              </w:rPr>
              <w:t>e</w:t>
            </w:r>
            <w:r w:rsidR="00717C65" w:rsidRPr="00A650C9">
              <w:rPr>
                <w:rFonts w:eastAsia="Arial" w:cs="Arial"/>
              </w:rPr>
              <w:t>ciat</w:t>
            </w:r>
            <w:r w:rsidR="00717C65" w:rsidRPr="008B5C07">
              <w:rPr>
                <w:rFonts w:eastAsia="Arial" w:cs="Arial"/>
              </w:rPr>
              <w:t>i</w:t>
            </w:r>
            <w:r w:rsidR="00717C65" w:rsidRPr="00A650C9">
              <w:rPr>
                <w:rFonts w:eastAsia="Arial" w:cs="Arial"/>
              </w:rPr>
              <w:t>on of its ben</w:t>
            </w:r>
            <w:r w:rsidR="00717C65" w:rsidRPr="008B5C07">
              <w:rPr>
                <w:rFonts w:eastAsia="Arial" w:cs="Arial"/>
              </w:rPr>
              <w:t>e</w:t>
            </w:r>
            <w:r w:rsidR="00717C65" w:rsidRPr="00A650C9">
              <w:rPr>
                <w:rFonts w:eastAsia="Arial" w:cs="Arial"/>
              </w:rPr>
              <w:t>fits</w:t>
            </w:r>
          </w:p>
          <w:p w14:paraId="77B9CD9C" w14:textId="2E662B31" w:rsidR="00717C65" w:rsidRDefault="000D4623" w:rsidP="00AC7107">
            <w:pPr>
              <w:pStyle w:val="ListParagraph"/>
              <w:autoSpaceDE w:val="0"/>
              <w:autoSpaceDN w:val="0"/>
              <w:adjustRightInd w:val="0"/>
              <w:spacing w:before="120" w:after="120"/>
              <w:ind w:left="0"/>
              <w:contextualSpacing w:val="0"/>
              <w:rPr>
                <w:rFonts w:cs="Arial"/>
                <w:lang w:eastAsia="en-GB"/>
              </w:rPr>
            </w:pPr>
            <w:r>
              <w:rPr>
                <w:rFonts w:eastAsia="Arial" w:cs="Arial"/>
              </w:rPr>
              <w:t>S</w:t>
            </w:r>
            <w:r w:rsidR="00717C65">
              <w:rPr>
                <w:rFonts w:eastAsia="Arial" w:cs="Arial"/>
              </w:rPr>
              <w:t>peaking and listening</w:t>
            </w:r>
          </w:p>
        </w:tc>
        <w:tc>
          <w:tcPr>
            <w:tcW w:w="10348" w:type="dxa"/>
            <w:tcMar>
              <w:top w:w="113" w:type="dxa"/>
              <w:bottom w:w="113" w:type="dxa"/>
            </w:tcMar>
          </w:tcPr>
          <w:p w14:paraId="2E11C57F" w14:textId="4E11C613" w:rsidR="00717C65" w:rsidRDefault="00F20FAC" w:rsidP="003B0D64">
            <w:pPr>
              <w:spacing w:after="120"/>
              <w:rPr>
                <w:rFonts w:ascii="Arial" w:eastAsia="Arial" w:hAnsi="Arial" w:cs="Arial"/>
                <w:sz w:val="20"/>
                <w:szCs w:val="20"/>
              </w:rPr>
            </w:pPr>
            <w:r>
              <w:rPr>
                <w:rFonts w:ascii="Arial" w:eastAsia="Arial" w:hAnsi="Arial" w:cs="Arial"/>
                <w:spacing w:val="-1"/>
                <w:sz w:val="20"/>
                <w:szCs w:val="20"/>
              </w:rPr>
              <w:t>L</w:t>
            </w:r>
            <w:r w:rsidR="00E43EAB">
              <w:rPr>
                <w:rFonts w:ascii="Arial" w:eastAsia="Arial" w:hAnsi="Arial" w:cs="Arial"/>
                <w:spacing w:val="-1"/>
                <w:sz w:val="20"/>
                <w:szCs w:val="20"/>
              </w:rPr>
              <w:t>earners</w:t>
            </w:r>
            <w:r w:rsidR="00717C65" w:rsidRPr="00A650C9">
              <w:rPr>
                <w:rFonts w:ascii="Arial" w:eastAsia="Arial" w:hAnsi="Arial" w:cs="Arial"/>
                <w:sz w:val="20"/>
                <w:szCs w:val="20"/>
              </w:rPr>
              <w:t xml:space="preserve"> di</w:t>
            </w:r>
            <w:r w:rsidR="00717C65" w:rsidRPr="00A650C9">
              <w:rPr>
                <w:rFonts w:ascii="Arial" w:eastAsia="Arial" w:hAnsi="Arial" w:cs="Arial"/>
                <w:spacing w:val="-1"/>
                <w:sz w:val="20"/>
                <w:szCs w:val="20"/>
              </w:rPr>
              <w:t>s</w:t>
            </w:r>
            <w:r w:rsidR="00717C65" w:rsidRPr="00A650C9">
              <w:rPr>
                <w:rFonts w:ascii="Arial" w:eastAsia="Arial" w:hAnsi="Arial" w:cs="Arial"/>
                <w:spacing w:val="1"/>
                <w:sz w:val="20"/>
                <w:szCs w:val="20"/>
              </w:rPr>
              <w:t>c</w:t>
            </w:r>
            <w:r w:rsidR="00717C65" w:rsidRPr="00A650C9">
              <w:rPr>
                <w:rFonts w:ascii="Arial" w:eastAsia="Arial" w:hAnsi="Arial" w:cs="Arial"/>
                <w:spacing w:val="-1"/>
                <w:sz w:val="20"/>
                <w:szCs w:val="20"/>
              </w:rPr>
              <w:t>us</w:t>
            </w:r>
            <w:r w:rsidR="00717C65" w:rsidRPr="00A650C9">
              <w:rPr>
                <w:rFonts w:ascii="Arial" w:eastAsia="Arial" w:hAnsi="Arial" w:cs="Arial"/>
                <w:sz w:val="20"/>
                <w:szCs w:val="20"/>
              </w:rPr>
              <w:t xml:space="preserve">s </w:t>
            </w:r>
            <w:r w:rsidR="00717C65" w:rsidRPr="00A650C9">
              <w:rPr>
                <w:rFonts w:ascii="Arial" w:eastAsia="Arial" w:hAnsi="Arial" w:cs="Arial"/>
                <w:spacing w:val="-1"/>
                <w:sz w:val="20"/>
                <w:szCs w:val="20"/>
              </w:rPr>
              <w:t>t</w:t>
            </w:r>
            <w:r w:rsidR="00717C65" w:rsidRPr="00A650C9">
              <w:rPr>
                <w:rFonts w:ascii="Arial" w:eastAsia="Arial" w:hAnsi="Arial" w:cs="Arial"/>
                <w:sz w:val="20"/>
                <w:szCs w:val="20"/>
              </w:rPr>
              <w:t>heir favourite bo</w:t>
            </w:r>
            <w:r w:rsidR="00717C65" w:rsidRPr="00A650C9">
              <w:rPr>
                <w:rFonts w:ascii="Arial" w:eastAsia="Arial" w:hAnsi="Arial" w:cs="Arial"/>
                <w:spacing w:val="-1"/>
                <w:sz w:val="20"/>
                <w:szCs w:val="20"/>
              </w:rPr>
              <w:t>o</w:t>
            </w:r>
            <w:r w:rsidR="00717C65" w:rsidRPr="00A650C9">
              <w:rPr>
                <w:rFonts w:ascii="Arial" w:eastAsia="Arial" w:hAnsi="Arial" w:cs="Arial"/>
                <w:sz w:val="20"/>
                <w:szCs w:val="20"/>
              </w:rPr>
              <w:t xml:space="preserve">ks </w:t>
            </w:r>
            <w:r w:rsidR="00717C65" w:rsidRPr="00A650C9">
              <w:rPr>
                <w:rFonts w:ascii="Arial" w:eastAsia="Arial" w:hAnsi="Arial" w:cs="Arial"/>
                <w:spacing w:val="-1"/>
                <w:sz w:val="20"/>
                <w:szCs w:val="20"/>
              </w:rPr>
              <w:t>a</w:t>
            </w:r>
            <w:r w:rsidR="00717C65" w:rsidRPr="00A650C9">
              <w:rPr>
                <w:rFonts w:ascii="Arial" w:eastAsia="Arial" w:hAnsi="Arial" w:cs="Arial"/>
                <w:sz w:val="20"/>
                <w:szCs w:val="20"/>
              </w:rPr>
              <w:t>nd what they are curr</w:t>
            </w:r>
            <w:r w:rsidR="00717C65" w:rsidRPr="00A650C9">
              <w:rPr>
                <w:rFonts w:ascii="Arial" w:eastAsia="Arial" w:hAnsi="Arial" w:cs="Arial"/>
                <w:spacing w:val="-1"/>
                <w:sz w:val="20"/>
                <w:szCs w:val="20"/>
              </w:rPr>
              <w:t>e</w:t>
            </w:r>
            <w:r w:rsidR="00717C65" w:rsidRPr="00A650C9">
              <w:rPr>
                <w:rFonts w:ascii="Arial" w:eastAsia="Arial" w:hAnsi="Arial" w:cs="Arial"/>
                <w:sz w:val="20"/>
                <w:szCs w:val="20"/>
              </w:rPr>
              <w:t>ntly reading, giving brief r</w:t>
            </w:r>
            <w:r w:rsidR="00717C65" w:rsidRPr="00A650C9">
              <w:rPr>
                <w:rFonts w:ascii="Arial" w:eastAsia="Arial" w:hAnsi="Arial" w:cs="Arial"/>
                <w:spacing w:val="-1"/>
                <w:sz w:val="20"/>
                <w:szCs w:val="20"/>
              </w:rPr>
              <w:t>e</w:t>
            </w:r>
            <w:r w:rsidR="00717C65" w:rsidRPr="00A650C9">
              <w:rPr>
                <w:rFonts w:ascii="Arial" w:eastAsia="Arial" w:hAnsi="Arial" w:cs="Arial"/>
                <w:sz w:val="20"/>
                <w:szCs w:val="20"/>
              </w:rPr>
              <w:t xml:space="preserve">ports </w:t>
            </w:r>
            <w:r w:rsidR="00717C65" w:rsidRPr="00A650C9">
              <w:rPr>
                <w:rFonts w:ascii="Arial" w:eastAsia="Arial" w:hAnsi="Arial" w:cs="Arial"/>
                <w:spacing w:val="-1"/>
                <w:sz w:val="20"/>
                <w:szCs w:val="20"/>
              </w:rPr>
              <w:t>o</w:t>
            </w:r>
            <w:r w:rsidR="00717C65" w:rsidRPr="00A650C9">
              <w:rPr>
                <w:rFonts w:ascii="Arial" w:eastAsia="Arial" w:hAnsi="Arial" w:cs="Arial"/>
                <w:sz w:val="20"/>
                <w:szCs w:val="20"/>
              </w:rPr>
              <w:t>n a text of their cho</w:t>
            </w:r>
            <w:r w:rsidR="00717C65" w:rsidRPr="00A650C9">
              <w:rPr>
                <w:rFonts w:ascii="Arial" w:eastAsia="Arial" w:hAnsi="Arial" w:cs="Arial"/>
                <w:spacing w:val="-1"/>
                <w:sz w:val="20"/>
                <w:szCs w:val="20"/>
              </w:rPr>
              <w:t>i</w:t>
            </w:r>
            <w:r w:rsidR="00717C65" w:rsidRPr="00A650C9">
              <w:rPr>
                <w:rFonts w:ascii="Arial" w:eastAsia="Arial" w:hAnsi="Arial" w:cs="Arial"/>
                <w:sz w:val="20"/>
                <w:szCs w:val="20"/>
              </w:rPr>
              <w:t xml:space="preserve">ce. </w:t>
            </w:r>
            <w:r w:rsidR="006D1FC5">
              <w:rPr>
                <w:rFonts w:ascii="Arial" w:eastAsia="Arial" w:hAnsi="Arial" w:cs="Arial"/>
                <w:sz w:val="20"/>
                <w:szCs w:val="20"/>
              </w:rPr>
              <w:t>L</w:t>
            </w:r>
            <w:r w:rsidR="00717C65" w:rsidRPr="00A650C9">
              <w:rPr>
                <w:rFonts w:ascii="Arial" w:eastAsia="Arial" w:hAnsi="Arial" w:cs="Arial"/>
                <w:sz w:val="20"/>
                <w:szCs w:val="20"/>
              </w:rPr>
              <w:t xml:space="preserve">earners bring </w:t>
            </w:r>
            <w:r w:rsidR="00717C65">
              <w:rPr>
                <w:rFonts w:ascii="Arial" w:eastAsia="Arial" w:hAnsi="Arial" w:cs="Arial"/>
                <w:sz w:val="20"/>
                <w:szCs w:val="20"/>
              </w:rPr>
              <w:t>a</w:t>
            </w:r>
            <w:r w:rsidR="00717C65" w:rsidRPr="00A650C9">
              <w:rPr>
                <w:rFonts w:ascii="Arial" w:eastAsia="Arial" w:hAnsi="Arial" w:cs="Arial"/>
                <w:sz w:val="20"/>
                <w:szCs w:val="20"/>
              </w:rPr>
              <w:t xml:space="preserve"> </w:t>
            </w:r>
            <w:r w:rsidR="00717C65" w:rsidRPr="00A650C9">
              <w:rPr>
                <w:rFonts w:ascii="Arial" w:eastAsia="Arial" w:hAnsi="Arial" w:cs="Arial"/>
                <w:spacing w:val="-1"/>
                <w:sz w:val="20"/>
                <w:szCs w:val="20"/>
              </w:rPr>
              <w:t>b</w:t>
            </w:r>
            <w:r w:rsidR="00717C65" w:rsidRPr="00A650C9">
              <w:rPr>
                <w:rFonts w:ascii="Arial" w:eastAsia="Arial" w:hAnsi="Arial" w:cs="Arial"/>
                <w:sz w:val="20"/>
                <w:szCs w:val="20"/>
              </w:rPr>
              <w:t>ook</w:t>
            </w:r>
            <w:r w:rsidR="00E43EAB">
              <w:rPr>
                <w:rFonts w:ascii="Arial" w:eastAsia="Arial" w:hAnsi="Arial" w:cs="Arial"/>
                <w:sz w:val="20"/>
                <w:szCs w:val="20"/>
              </w:rPr>
              <w:t xml:space="preserve"> </w:t>
            </w:r>
            <w:r w:rsidR="00717C65">
              <w:rPr>
                <w:rFonts w:ascii="Arial" w:eastAsia="Arial" w:hAnsi="Arial" w:cs="Arial"/>
                <w:sz w:val="20"/>
                <w:szCs w:val="20"/>
              </w:rPr>
              <w:t>/</w:t>
            </w:r>
            <w:r w:rsidR="00E43EAB">
              <w:rPr>
                <w:rFonts w:ascii="Arial" w:eastAsia="Arial" w:hAnsi="Arial" w:cs="Arial"/>
                <w:sz w:val="20"/>
                <w:szCs w:val="20"/>
              </w:rPr>
              <w:t xml:space="preserve"> </w:t>
            </w:r>
            <w:r w:rsidR="00717C65">
              <w:rPr>
                <w:rFonts w:ascii="Arial" w:eastAsia="Arial" w:hAnsi="Arial" w:cs="Arial"/>
                <w:sz w:val="20"/>
                <w:szCs w:val="20"/>
              </w:rPr>
              <w:t>magazine</w:t>
            </w:r>
            <w:r w:rsidR="00E43EAB">
              <w:rPr>
                <w:rFonts w:ascii="Arial" w:eastAsia="Arial" w:hAnsi="Arial" w:cs="Arial"/>
                <w:sz w:val="20"/>
                <w:szCs w:val="20"/>
              </w:rPr>
              <w:t xml:space="preserve"> </w:t>
            </w:r>
            <w:r w:rsidR="00717C65">
              <w:rPr>
                <w:rFonts w:ascii="Arial" w:eastAsia="Arial" w:hAnsi="Arial" w:cs="Arial"/>
                <w:sz w:val="20"/>
                <w:szCs w:val="20"/>
              </w:rPr>
              <w:t>/</w:t>
            </w:r>
            <w:r w:rsidR="00E43EAB">
              <w:rPr>
                <w:rFonts w:ascii="Arial" w:eastAsia="Arial" w:hAnsi="Arial" w:cs="Arial"/>
                <w:sz w:val="20"/>
                <w:szCs w:val="20"/>
              </w:rPr>
              <w:t xml:space="preserve"> </w:t>
            </w:r>
            <w:r w:rsidR="00717C65">
              <w:rPr>
                <w:rFonts w:ascii="Arial" w:eastAsia="Arial" w:hAnsi="Arial" w:cs="Arial"/>
                <w:sz w:val="20"/>
                <w:szCs w:val="20"/>
              </w:rPr>
              <w:t>website page</w:t>
            </w:r>
            <w:r w:rsidR="00717C65" w:rsidRPr="00A650C9">
              <w:rPr>
                <w:rFonts w:ascii="Arial" w:eastAsia="Arial" w:hAnsi="Arial" w:cs="Arial"/>
                <w:spacing w:val="-2"/>
                <w:sz w:val="20"/>
                <w:szCs w:val="20"/>
              </w:rPr>
              <w:t xml:space="preserve"> </w:t>
            </w:r>
            <w:r w:rsidR="00717C65" w:rsidRPr="00A650C9">
              <w:rPr>
                <w:rFonts w:ascii="Arial" w:eastAsia="Arial" w:hAnsi="Arial" w:cs="Arial"/>
                <w:sz w:val="20"/>
                <w:szCs w:val="20"/>
              </w:rPr>
              <w:t>with th</w:t>
            </w:r>
            <w:r w:rsidR="00717C65" w:rsidRPr="00A650C9">
              <w:rPr>
                <w:rFonts w:ascii="Arial" w:eastAsia="Arial" w:hAnsi="Arial" w:cs="Arial"/>
                <w:spacing w:val="-1"/>
                <w:sz w:val="20"/>
                <w:szCs w:val="20"/>
              </w:rPr>
              <w:t>e</w:t>
            </w:r>
            <w:r w:rsidR="00717C65" w:rsidRPr="00A650C9">
              <w:rPr>
                <w:rFonts w:ascii="Arial" w:eastAsia="Arial" w:hAnsi="Arial" w:cs="Arial"/>
                <w:sz w:val="20"/>
                <w:szCs w:val="20"/>
              </w:rPr>
              <w:t>m</w:t>
            </w:r>
            <w:r w:rsidR="00717C65" w:rsidRPr="00A650C9">
              <w:rPr>
                <w:rFonts w:ascii="Arial" w:eastAsia="Arial" w:hAnsi="Arial" w:cs="Arial"/>
                <w:spacing w:val="-1"/>
                <w:sz w:val="20"/>
                <w:szCs w:val="20"/>
              </w:rPr>
              <w:t xml:space="preserve"> </w:t>
            </w:r>
            <w:r w:rsidR="00717C65" w:rsidRPr="00A650C9">
              <w:rPr>
                <w:rFonts w:ascii="Arial" w:eastAsia="Arial" w:hAnsi="Arial" w:cs="Arial"/>
                <w:sz w:val="20"/>
                <w:szCs w:val="20"/>
              </w:rPr>
              <w:t>to sh</w:t>
            </w:r>
            <w:r w:rsidR="00692DC3">
              <w:rPr>
                <w:rFonts w:ascii="Arial" w:eastAsia="Arial" w:hAnsi="Arial" w:cs="Arial"/>
                <w:spacing w:val="-1"/>
                <w:sz w:val="20"/>
                <w:szCs w:val="20"/>
              </w:rPr>
              <w:t>are with</w:t>
            </w:r>
            <w:r w:rsidR="00717C65" w:rsidRPr="00A650C9">
              <w:rPr>
                <w:rFonts w:ascii="Arial" w:eastAsia="Arial" w:hAnsi="Arial" w:cs="Arial"/>
                <w:sz w:val="20"/>
                <w:szCs w:val="20"/>
              </w:rPr>
              <w:t xml:space="preserve"> the cl</w:t>
            </w:r>
            <w:r w:rsidR="00717C65" w:rsidRPr="00A650C9">
              <w:rPr>
                <w:rFonts w:ascii="Arial" w:eastAsia="Arial" w:hAnsi="Arial" w:cs="Arial"/>
                <w:spacing w:val="-1"/>
                <w:sz w:val="20"/>
                <w:szCs w:val="20"/>
              </w:rPr>
              <w:t>a</w:t>
            </w:r>
            <w:r w:rsidR="00717C65" w:rsidRPr="00A650C9">
              <w:rPr>
                <w:rFonts w:ascii="Arial" w:eastAsia="Arial" w:hAnsi="Arial" w:cs="Arial"/>
                <w:sz w:val="20"/>
                <w:szCs w:val="20"/>
              </w:rPr>
              <w:t>ss.</w:t>
            </w:r>
          </w:p>
          <w:p w14:paraId="73055B5B" w14:textId="6B046835" w:rsidR="00717C65" w:rsidRDefault="00717C65" w:rsidP="00CB58F3">
            <w:pPr>
              <w:spacing w:before="120"/>
              <w:rPr>
                <w:rFonts w:ascii="Arial" w:hAnsi="Arial" w:cs="Arial"/>
                <w:b/>
                <w:bCs/>
                <w:sz w:val="20"/>
                <w:szCs w:val="20"/>
                <w:lang w:eastAsia="en-GB"/>
              </w:rPr>
            </w:pPr>
            <w:r>
              <w:rPr>
                <w:rFonts w:ascii="Arial" w:eastAsia="Arial" w:hAnsi="Arial" w:cs="Arial"/>
                <w:sz w:val="20"/>
                <w:szCs w:val="20"/>
              </w:rPr>
              <w:t>Learners</w:t>
            </w:r>
            <w:r w:rsidRPr="00A650C9">
              <w:rPr>
                <w:rFonts w:ascii="Arial" w:eastAsia="Arial" w:hAnsi="Arial" w:cs="Arial"/>
                <w:sz w:val="20"/>
                <w:szCs w:val="20"/>
              </w:rPr>
              <w:t xml:space="preserve"> write </w:t>
            </w:r>
            <w:r w:rsidR="00E43EAB">
              <w:rPr>
                <w:rFonts w:ascii="Arial" w:eastAsia="Arial" w:hAnsi="Arial" w:cs="Arial"/>
                <w:sz w:val="20"/>
                <w:szCs w:val="20"/>
              </w:rPr>
              <w:t xml:space="preserve">a </w:t>
            </w:r>
            <w:r w:rsidRPr="00A650C9">
              <w:rPr>
                <w:rFonts w:ascii="Arial" w:eastAsia="Arial" w:hAnsi="Arial" w:cs="Arial"/>
                <w:sz w:val="20"/>
                <w:szCs w:val="20"/>
              </w:rPr>
              <w:t>short paragraph about the books of three other learners, saying why they were persuaded by the speaker to read that particular book.</w:t>
            </w:r>
            <w:r>
              <w:rPr>
                <w:rFonts w:ascii="Arial" w:eastAsia="Arial" w:hAnsi="Arial" w:cs="Arial"/>
                <w:sz w:val="20"/>
                <w:szCs w:val="20"/>
              </w:rPr>
              <w:t xml:space="preserve"> </w:t>
            </w:r>
            <w:r w:rsidRPr="008B6B3B">
              <w:rPr>
                <w:rFonts w:ascii="Arial" w:eastAsia="Arial" w:hAnsi="Arial" w:cs="Arial"/>
                <w:sz w:val="20"/>
                <w:szCs w:val="20"/>
              </w:rPr>
              <w:t xml:space="preserve">This activity could also be </w:t>
            </w:r>
            <w:r>
              <w:rPr>
                <w:rFonts w:ascii="Arial" w:eastAsia="Arial" w:hAnsi="Arial" w:cs="Arial"/>
                <w:sz w:val="20"/>
                <w:szCs w:val="20"/>
              </w:rPr>
              <w:t>completed</w:t>
            </w:r>
            <w:r w:rsidRPr="008B6B3B">
              <w:rPr>
                <w:rFonts w:ascii="Arial" w:eastAsia="Arial" w:hAnsi="Arial" w:cs="Arial"/>
                <w:sz w:val="20"/>
                <w:szCs w:val="20"/>
              </w:rPr>
              <w:t xml:space="preserve"> as a discussion, either with the whole class or in groups.</w:t>
            </w:r>
          </w:p>
        </w:tc>
      </w:tr>
      <w:tr w:rsidR="00717C65" w14:paraId="12EF5BF5" w14:textId="77777777" w:rsidTr="00FC31AA">
        <w:tblPrEx>
          <w:tblCellMar>
            <w:top w:w="0" w:type="dxa"/>
            <w:bottom w:w="0" w:type="dxa"/>
          </w:tblCellMar>
        </w:tblPrEx>
        <w:tc>
          <w:tcPr>
            <w:tcW w:w="2126" w:type="dxa"/>
            <w:tcMar>
              <w:top w:w="113" w:type="dxa"/>
              <w:bottom w:w="113" w:type="dxa"/>
            </w:tcMar>
          </w:tcPr>
          <w:p w14:paraId="0FFD8A3A" w14:textId="7A7D852B" w:rsidR="00717C65" w:rsidRPr="008A3ADE" w:rsidRDefault="00717C65" w:rsidP="003B0D64">
            <w:pPr>
              <w:pStyle w:val="DSBasic"/>
              <w:spacing w:after="120"/>
              <w:rPr>
                <w:rFonts w:cs="Arial"/>
                <w:b/>
                <w:sz w:val="20"/>
                <w:szCs w:val="20"/>
                <w:lang w:eastAsia="en-GB"/>
              </w:rPr>
            </w:pPr>
            <w:r w:rsidRPr="008A3ADE">
              <w:rPr>
                <w:rFonts w:cs="Arial"/>
                <w:b/>
                <w:sz w:val="20"/>
                <w:szCs w:val="20"/>
                <w:lang w:eastAsia="en-GB"/>
              </w:rPr>
              <w:t>AO1 Reading</w:t>
            </w:r>
          </w:p>
          <w:p w14:paraId="0CAC9DDA" w14:textId="643A2792" w:rsidR="00717C65" w:rsidRPr="008A3ADE" w:rsidRDefault="00717C65" w:rsidP="00FF11EB">
            <w:pPr>
              <w:autoSpaceDE w:val="0"/>
              <w:autoSpaceDN w:val="0"/>
              <w:adjustRightInd w:val="0"/>
              <w:spacing w:before="120" w:after="120"/>
              <w:rPr>
                <w:rFonts w:ascii="Arial" w:hAnsi="Arial" w:cs="Arial"/>
                <w:sz w:val="20"/>
                <w:szCs w:val="20"/>
                <w:lang w:eastAsia="en-GB"/>
              </w:rPr>
            </w:pPr>
            <w:r w:rsidRPr="008A3ADE">
              <w:rPr>
                <w:rFonts w:ascii="Arial" w:hAnsi="Arial" w:cs="Arial"/>
                <w:sz w:val="20"/>
                <w:szCs w:val="20"/>
                <w:lang w:eastAsia="en-GB"/>
              </w:rPr>
              <w:t xml:space="preserve">R5 </w:t>
            </w:r>
            <w:r w:rsidR="00AC7107">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5530724F" w14:textId="0998EB1E" w:rsidR="00717C65" w:rsidRPr="008B5C07" w:rsidRDefault="002D6628" w:rsidP="003B0D64">
            <w:pPr>
              <w:pStyle w:val="ListParagraph"/>
              <w:autoSpaceDE w:val="0"/>
              <w:autoSpaceDN w:val="0"/>
              <w:adjustRightInd w:val="0"/>
              <w:spacing w:after="120"/>
              <w:ind w:left="0"/>
              <w:contextualSpacing w:val="0"/>
              <w:rPr>
                <w:rFonts w:eastAsia="Arial" w:cs="Arial"/>
              </w:rPr>
            </w:pPr>
            <w:r>
              <w:rPr>
                <w:rFonts w:eastAsia="Arial" w:cs="Arial"/>
              </w:rPr>
              <w:t>I</w:t>
            </w:r>
            <w:r w:rsidR="00717C65" w:rsidRPr="00A650C9">
              <w:rPr>
                <w:rFonts w:eastAsia="Arial" w:cs="Arial"/>
              </w:rPr>
              <w:t>dentify</w:t>
            </w:r>
            <w:r w:rsidR="00AC7107">
              <w:rPr>
                <w:rFonts w:eastAsia="Arial" w:cs="Arial"/>
              </w:rPr>
              <w:t>ing</w:t>
            </w:r>
            <w:r w:rsidR="00717C65" w:rsidRPr="00A650C9">
              <w:rPr>
                <w:rFonts w:eastAsia="Arial" w:cs="Arial"/>
              </w:rPr>
              <w:t xml:space="preserve"> different genres of</w:t>
            </w:r>
            <w:r w:rsidR="00717C65" w:rsidRPr="008B5C07">
              <w:rPr>
                <w:rFonts w:eastAsia="Arial" w:cs="Arial"/>
              </w:rPr>
              <w:t xml:space="preserve"> </w:t>
            </w:r>
            <w:r w:rsidR="00717C65" w:rsidRPr="00A650C9">
              <w:rPr>
                <w:rFonts w:eastAsia="Arial" w:cs="Arial"/>
              </w:rPr>
              <w:t>fiction</w:t>
            </w:r>
            <w:r w:rsidR="00717C65">
              <w:rPr>
                <w:rFonts w:eastAsia="Arial" w:cs="Arial"/>
              </w:rPr>
              <w:t xml:space="preserve"> and non-fiction</w:t>
            </w:r>
            <w:r w:rsidR="00717C65" w:rsidRPr="00A650C9">
              <w:rPr>
                <w:rFonts w:eastAsia="Arial" w:cs="Arial"/>
              </w:rPr>
              <w:t xml:space="preserve"> texts</w:t>
            </w:r>
          </w:p>
          <w:p w14:paraId="3E9E30CB" w14:textId="435B4A45" w:rsidR="00717C65" w:rsidRPr="00A650C9" w:rsidRDefault="002D6628" w:rsidP="00AC7107">
            <w:pPr>
              <w:pStyle w:val="ListParagraph"/>
              <w:autoSpaceDE w:val="0"/>
              <w:autoSpaceDN w:val="0"/>
              <w:adjustRightInd w:val="0"/>
              <w:spacing w:before="120" w:after="120"/>
              <w:ind w:left="0"/>
              <w:contextualSpacing w:val="0"/>
              <w:rPr>
                <w:rFonts w:eastAsia="Arial" w:cs="Arial"/>
              </w:rPr>
            </w:pPr>
            <w:r>
              <w:rPr>
                <w:rFonts w:eastAsia="Arial" w:cs="Arial"/>
              </w:rPr>
              <w:t>S</w:t>
            </w:r>
            <w:r w:rsidR="00717C65">
              <w:rPr>
                <w:rFonts w:eastAsia="Arial" w:cs="Arial"/>
              </w:rPr>
              <w:t>peaking and listening</w:t>
            </w:r>
          </w:p>
        </w:tc>
        <w:tc>
          <w:tcPr>
            <w:tcW w:w="10348" w:type="dxa"/>
            <w:tcMar>
              <w:top w:w="113" w:type="dxa"/>
              <w:bottom w:w="113" w:type="dxa"/>
            </w:tcMar>
          </w:tcPr>
          <w:p w14:paraId="55C2AB65" w14:textId="2CF28C00" w:rsidR="00717C65" w:rsidRPr="00A650C9" w:rsidRDefault="00717C41" w:rsidP="003B0D64">
            <w:pPr>
              <w:spacing w:after="120"/>
              <w:rPr>
                <w:rFonts w:ascii="Arial" w:eastAsia="Arial" w:hAnsi="Arial" w:cs="Arial"/>
                <w:b/>
                <w:sz w:val="20"/>
                <w:szCs w:val="20"/>
              </w:rPr>
            </w:pPr>
            <w:r>
              <w:rPr>
                <w:rFonts w:ascii="Arial" w:eastAsia="Arial" w:hAnsi="Arial" w:cs="Arial"/>
                <w:sz w:val="20"/>
                <w:szCs w:val="20"/>
              </w:rPr>
              <w:t>L</w:t>
            </w:r>
            <w:r w:rsidR="00717C65">
              <w:rPr>
                <w:rFonts w:ascii="Arial" w:eastAsia="Arial" w:hAnsi="Arial" w:cs="Arial"/>
                <w:sz w:val="20"/>
                <w:szCs w:val="20"/>
              </w:rPr>
              <w:t>earners</w:t>
            </w:r>
            <w:r w:rsidR="00717C65" w:rsidRPr="00A650C9">
              <w:rPr>
                <w:rFonts w:ascii="Arial" w:eastAsia="Arial" w:hAnsi="Arial" w:cs="Arial"/>
                <w:sz w:val="20"/>
                <w:szCs w:val="20"/>
              </w:rPr>
              <w:t xml:space="preserve"> make a list of genres </w:t>
            </w:r>
            <w:r w:rsidR="00511472">
              <w:rPr>
                <w:rFonts w:ascii="Arial" w:eastAsia="Arial" w:hAnsi="Arial" w:cs="Arial"/>
                <w:sz w:val="20"/>
                <w:szCs w:val="20"/>
              </w:rPr>
              <w:t>with</w:t>
            </w:r>
            <w:r w:rsidR="00717C65" w:rsidRPr="00A650C9">
              <w:rPr>
                <w:rFonts w:ascii="Arial" w:eastAsia="Arial" w:hAnsi="Arial" w:cs="Arial"/>
                <w:sz w:val="20"/>
                <w:szCs w:val="20"/>
              </w:rPr>
              <w:t xml:space="preserve">in fiction texts. Can they </w:t>
            </w:r>
            <w:r w:rsidR="00717C65">
              <w:rPr>
                <w:rFonts w:ascii="Arial" w:eastAsia="Arial" w:hAnsi="Arial" w:cs="Arial"/>
                <w:sz w:val="20"/>
                <w:szCs w:val="20"/>
              </w:rPr>
              <w:t>list</w:t>
            </w:r>
            <w:r w:rsidR="00717C65" w:rsidRPr="00A650C9">
              <w:rPr>
                <w:rFonts w:ascii="Arial" w:eastAsia="Arial" w:hAnsi="Arial" w:cs="Arial"/>
                <w:sz w:val="20"/>
                <w:szCs w:val="20"/>
              </w:rPr>
              <w:t xml:space="preserve"> 10?</w:t>
            </w:r>
          </w:p>
          <w:p w14:paraId="3F469C84" w14:textId="51CDBFA4" w:rsidR="00717C65" w:rsidRDefault="000771B5" w:rsidP="00717C41">
            <w:pPr>
              <w:spacing w:before="120" w:after="120"/>
              <w:rPr>
                <w:rFonts w:ascii="Arial" w:eastAsia="Arial" w:hAnsi="Arial" w:cs="Arial"/>
                <w:spacing w:val="-1"/>
                <w:sz w:val="20"/>
                <w:szCs w:val="20"/>
              </w:rPr>
            </w:pPr>
            <w:r>
              <w:rPr>
                <w:rFonts w:ascii="Arial" w:eastAsia="Arial" w:hAnsi="Arial" w:cs="Arial"/>
                <w:sz w:val="20"/>
                <w:szCs w:val="20"/>
              </w:rPr>
              <w:t>R</w:t>
            </w:r>
            <w:r w:rsidR="00717C65" w:rsidRPr="00A650C9">
              <w:rPr>
                <w:rFonts w:ascii="Arial" w:eastAsia="Arial" w:hAnsi="Arial" w:cs="Arial"/>
                <w:sz w:val="20"/>
                <w:szCs w:val="20"/>
              </w:rPr>
              <w:t xml:space="preserve">ead </w:t>
            </w:r>
            <w:hyperlink r:id="rId35" w:history="1">
              <w:r w:rsidR="00717C65" w:rsidRPr="00396752">
                <w:rPr>
                  <w:rStyle w:val="WebLink"/>
                </w:rPr>
                <w:t>http://writing.colostate.edu/gallery/multigenre/genrelist.html</w:t>
              </w:r>
            </w:hyperlink>
            <w:r w:rsidR="00717C65" w:rsidRPr="00396752">
              <w:rPr>
                <w:rStyle w:val="WebLink"/>
              </w:rPr>
              <w:t xml:space="preserve"> </w:t>
            </w:r>
            <w:r w:rsidR="00717C65" w:rsidRPr="00A650C9">
              <w:rPr>
                <w:rFonts w:ascii="Arial" w:eastAsia="Arial" w:hAnsi="Arial" w:cs="Arial"/>
                <w:sz w:val="20"/>
                <w:szCs w:val="20"/>
              </w:rPr>
              <w:t xml:space="preserve">and then </w:t>
            </w:r>
            <w:r w:rsidR="002D6628">
              <w:rPr>
                <w:rFonts w:ascii="Arial" w:eastAsia="Arial" w:hAnsi="Arial" w:cs="Arial"/>
                <w:sz w:val="20"/>
                <w:szCs w:val="20"/>
              </w:rPr>
              <w:t xml:space="preserve">ask learners to </w:t>
            </w:r>
            <w:r w:rsidR="00717C65" w:rsidRPr="00A650C9">
              <w:rPr>
                <w:rFonts w:ascii="Arial" w:eastAsia="Arial" w:hAnsi="Arial" w:cs="Arial"/>
                <w:sz w:val="20"/>
                <w:szCs w:val="20"/>
              </w:rPr>
              <w:t>make two columns headed ‘fiction’ and ‘non- fiction</w:t>
            </w:r>
            <w:r w:rsidR="002D6628">
              <w:rPr>
                <w:rFonts w:ascii="Arial" w:eastAsia="Arial" w:hAnsi="Arial" w:cs="Arial"/>
                <w:sz w:val="20"/>
                <w:szCs w:val="20"/>
              </w:rPr>
              <w:t>. Learners</w:t>
            </w:r>
            <w:r w:rsidR="00717C65" w:rsidRPr="00A650C9">
              <w:rPr>
                <w:rFonts w:ascii="Arial" w:eastAsia="Arial" w:hAnsi="Arial" w:cs="Arial"/>
                <w:sz w:val="20"/>
                <w:szCs w:val="20"/>
              </w:rPr>
              <w:t xml:space="preserve"> assign each item in the above website to the appropriate column</w:t>
            </w:r>
            <w:r w:rsidR="003D0D41">
              <w:rPr>
                <w:rFonts w:ascii="Arial" w:eastAsia="Arial" w:hAnsi="Arial" w:cs="Arial"/>
                <w:sz w:val="20"/>
                <w:szCs w:val="20"/>
              </w:rPr>
              <w:t xml:space="preserve"> and report back to the rest of the class.</w:t>
            </w:r>
          </w:p>
        </w:tc>
      </w:tr>
      <w:tr w:rsidR="00756062" w14:paraId="23B106AE" w14:textId="77777777" w:rsidTr="00FC31AA">
        <w:tblPrEx>
          <w:tblCellMar>
            <w:top w:w="0" w:type="dxa"/>
            <w:bottom w:w="0" w:type="dxa"/>
          </w:tblCellMar>
        </w:tblPrEx>
        <w:tc>
          <w:tcPr>
            <w:tcW w:w="2126" w:type="dxa"/>
            <w:tcMar>
              <w:top w:w="113" w:type="dxa"/>
              <w:bottom w:w="113" w:type="dxa"/>
            </w:tcMar>
          </w:tcPr>
          <w:p w14:paraId="50DDD91C" w14:textId="77777777" w:rsidR="00756062" w:rsidRPr="008A3ADE" w:rsidRDefault="00756062" w:rsidP="00756062">
            <w:pPr>
              <w:pStyle w:val="DSBasic"/>
              <w:spacing w:after="120"/>
              <w:rPr>
                <w:rFonts w:cs="Arial"/>
                <w:b/>
                <w:sz w:val="20"/>
                <w:szCs w:val="20"/>
                <w:lang w:eastAsia="en-GB"/>
              </w:rPr>
            </w:pPr>
            <w:r w:rsidRPr="008A3ADE">
              <w:rPr>
                <w:rFonts w:cs="Arial"/>
                <w:b/>
                <w:sz w:val="20"/>
                <w:szCs w:val="20"/>
                <w:lang w:eastAsia="en-GB"/>
              </w:rPr>
              <w:t>AO1 Reading</w:t>
            </w:r>
          </w:p>
          <w:p w14:paraId="69DEDD7D" w14:textId="77777777" w:rsidR="00756062" w:rsidRPr="008A3ADE" w:rsidRDefault="00756062" w:rsidP="00756062">
            <w:pPr>
              <w:pStyle w:val="BodyText"/>
              <w:spacing w:before="120" w:after="120"/>
            </w:pPr>
            <w:r w:rsidRPr="008A3ADE">
              <w:rPr>
                <w:lang w:eastAsia="en-GB"/>
              </w:rPr>
              <w:t xml:space="preserve">R3 </w:t>
            </w:r>
            <w:r>
              <w:rPr>
                <w:lang w:eastAsia="en-GB"/>
              </w:rPr>
              <w:t>a</w:t>
            </w:r>
            <w:r w:rsidRPr="008A3ADE">
              <w:t>nalyse, evaluate and develop facts, ideas and opinions, using appropriate support from the text</w:t>
            </w:r>
          </w:p>
          <w:p w14:paraId="148335C5" w14:textId="25E3E7D8" w:rsidR="00756062" w:rsidRPr="008A3ADE" w:rsidRDefault="00756062" w:rsidP="00E4344F">
            <w:pPr>
              <w:pStyle w:val="DSBasic"/>
              <w:rPr>
                <w:rFonts w:cs="Arial"/>
                <w:b/>
                <w:sz w:val="20"/>
                <w:szCs w:val="20"/>
                <w:lang w:eastAsia="en-GB"/>
              </w:rPr>
            </w:pPr>
            <w:r w:rsidRPr="008A3ADE">
              <w:rPr>
                <w:rFonts w:cs="Arial"/>
                <w:sz w:val="20"/>
                <w:szCs w:val="20"/>
                <w:lang w:eastAsia="en-GB"/>
              </w:rPr>
              <w:t xml:space="preserve">R5 </w:t>
            </w:r>
            <w:r>
              <w:rPr>
                <w:rFonts w:cs="Arial"/>
                <w:sz w:val="20"/>
                <w:szCs w:val="20"/>
                <w:lang w:eastAsia="en-GB"/>
              </w:rPr>
              <w:t>s</w:t>
            </w:r>
            <w:r w:rsidRPr="008A3ADE">
              <w:rPr>
                <w:rFonts w:cs="Arial"/>
                <w:sz w:val="20"/>
                <w:szCs w:val="20"/>
                <w:lang w:eastAsia="en-GB"/>
              </w:rPr>
              <w:t xml:space="preserve">elect </w:t>
            </w:r>
            <w:r w:rsidRPr="008A3ADE">
              <w:rPr>
                <w:rFonts w:cs="Arial"/>
                <w:sz w:val="20"/>
                <w:szCs w:val="20"/>
              </w:rPr>
              <w:t>and use information for specific purposes</w:t>
            </w:r>
          </w:p>
        </w:tc>
        <w:tc>
          <w:tcPr>
            <w:tcW w:w="2126" w:type="dxa"/>
            <w:tcMar>
              <w:top w:w="113" w:type="dxa"/>
              <w:bottom w:w="113" w:type="dxa"/>
            </w:tcMar>
          </w:tcPr>
          <w:p w14:paraId="08B27314" w14:textId="26889505" w:rsidR="00756062" w:rsidRDefault="003D0D41" w:rsidP="003B0D64">
            <w:pPr>
              <w:pStyle w:val="ListParagraph"/>
              <w:autoSpaceDE w:val="0"/>
              <w:autoSpaceDN w:val="0"/>
              <w:adjustRightInd w:val="0"/>
              <w:spacing w:after="120"/>
              <w:ind w:left="0"/>
              <w:contextualSpacing w:val="0"/>
              <w:rPr>
                <w:rFonts w:eastAsia="Arial" w:cs="Arial"/>
              </w:rPr>
            </w:pPr>
            <w:r>
              <w:rPr>
                <w:rFonts w:eastAsia="Arial" w:cs="Arial"/>
              </w:rPr>
              <w:t>G</w:t>
            </w:r>
            <w:r w:rsidR="00756062" w:rsidRPr="008B5C07">
              <w:rPr>
                <w:rFonts w:eastAsia="Arial" w:cs="Arial"/>
              </w:rPr>
              <w:t>roup discussion</w:t>
            </w:r>
          </w:p>
        </w:tc>
        <w:tc>
          <w:tcPr>
            <w:tcW w:w="10348" w:type="dxa"/>
            <w:tcMar>
              <w:top w:w="113" w:type="dxa"/>
              <w:bottom w:w="113" w:type="dxa"/>
            </w:tcMar>
          </w:tcPr>
          <w:p w14:paraId="3424B4BC" w14:textId="40155D9D" w:rsidR="00E73AD9" w:rsidRDefault="005A0D65" w:rsidP="00E73AD9">
            <w:pPr>
              <w:keepNext/>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In g</w:t>
            </w:r>
            <w:r w:rsidR="00E73AD9" w:rsidRPr="00A650C9">
              <w:rPr>
                <w:rFonts w:ascii="Arial" w:hAnsi="Arial" w:cs="Arial"/>
                <w:sz w:val="20"/>
                <w:szCs w:val="20"/>
                <w:lang w:eastAsia="en-GB"/>
              </w:rPr>
              <w:t>roups</w:t>
            </w:r>
            <w:r>
              <w:rPr>
                <w:rFonts w:ascii="Arial" w:hAnsi="Arial" w:cs="Arial"/>
                <w:sz w:val="20"/>
                <w:szCs w:val="20"/>
                <w:lang w:eastAsia="en-GB"/>
              </w:rPr>
              <w:t xml:space="preserve">, </w:t>
            </w:r>
            <w:r w:rsidR="00E73AD9">
              <w:rPr>
                <w:rFonts w:ascii="Arial" w:hAnsi="Arial" w:cs="Arial"/>
                <w:sz w:val="20"/>
                <w:szCs w:val="20"/>
                <w:lang w:eastAsia="en-GB"/>
              </w:rPr>
              <w:t>learners</w:t>
            </w:r>
            <w:r w:rsidR="00E73AD9" w:rsidRPr="00A650C9">
              <w:rPr>
                <w:rFonts w:ascii="Arial" w:hAnsi="Arial" w:cs="Arial"/>
                <w:sz w:val="20"/>
                <w:szCs w:val="20"/>
                <w:lang w:eastAsia="en-GB"/>
              </w:rPr>
              <w:t xml:space="preserve"> examine at least four fiction texts, each from a different genre.</w:t>
            </w:r>
          </w:p>
          <w:p w14:paraId="382CE6F1" w14:textId="38CABB75" w:rsidR="00756062" w:rsidRDefault="00E73AD9" w:rsidP="00E73AD9">
            <w:pPr>
              <w:keepNext/>
              <w:autoSpaceDE w:val="0"/>
              <w:autoSpaceDN w:val="0"/>
              <w:adjustRightInd w:val="0"/>
              <w:spacing w:before="120" w:after="120"/>
              <w:rPr>
                <w:rFonts w:ascii="Arial" w:eastAsia="Arial" w:hAnsi="Arial" w:cs="Arial"/>
                <w:sz w:val="20"/>
                <w:szCs w:val="20"/>
              </w:rPr>
            </w:pPr>
            <w:r>
              <w:rPr>
                <w:rFonts w:ascii="Arial" w:hAnsi="Arial" w:cs="Arial"/>
                <w:sz w:val="20"/>
                <w:szCs w:val="20"/>
                <w:lang w:eastAsia="en-GB"/>
              </w:rPr>
              <w:t>Remind learners that genre is a kind of text and different genres have different kinds of setting and characters.</w:t>
            </w:r>
            <w:r>
              <w:rPr>
                <w:rFonts w:ascii="Arial" w:eastAsia="Arial" w:hAnsi="Arial" w:cs="Arial"/>
                <w:b/>
                <w:sz w:val="20"/>
                <w:szCs w:val="20"/>
              </w:rPr>
              <w:t xml:space="preserve"> </w:t>
            </w:r>
            <w:r w:rsidRPr="00992E43">
              <w:rPr>
                <w:rFonts w:ascii="Arial" w:eastAsia="Arial" w:hAnsi="Arial" w:cs="Arial"/>
                <w:sz w:val="20"/>
                <w:szCs w:val="20"/>
              </w:rPr>
              <w:t xml:space="preserve">Elicit different genres from learners before you give examples or ask them to </w:t>
            </w:r>
            <w:r w:rsidR="00C0761A">
              <w:rPr>
                <w:rFonts w:ascii="Arial" w:eastAsia="Arial" w:hAnsi="Arial" w:cs="Arial"/>
                <w:sz w:val="20"/>
                <w:szCs w:val="20"/>
              </w:rPr>
              <w:t>choose</w:t>
            </w:r>
            <w:r w:rsidRPr="00992E43">
              <w:rPr>
                <w:rFonts w:ascii="Arial" w:eastAsia="Arial" w:hAnsi="Arial" w:cs="Arial"/>
                <w:sz w:val="20"/>
                <w:szCs w:val="20"/>
              </w:rPr>
              <w:t xml:space="preserve"> some from the school library.</w:t>
            </w:r>
          </w:p>
          <w:p w14:paraId="40F575B2" w14:textId="4D6BF320" w:rsidR="00E73AD9" w:rsidRDefault="00E73AD9" w:rsidP="00CB58F3">
            <w:pPr>
              <w:keepNext/>
              <w:autoSpaceDE w:val="0"/>
              <w:autoSpaceDN w:val="0"/>
              <w:adjustRightInd w:val="0"/>
              <w:spacing w:before="120"/>
              <w:rPr>
                <w:rFonts w:ascii="Arial" w:eastAsia="Arial" w:hAnsi="Arial" w:cs="Arial"/>
                <w:sz w:val="20"/>
                <w:szCs w:val="20"/>
              </w:rPr>
            </w:pPr>
            <w:r>
              <w:rPr>
                <w:rFonts w:ascii="Arial" w:eastAsia="Arial" w:hAnsi="Arial" w:cs="Arial"/>
                <w:sz w:val="20"/>
                <w:szCs w:val="20"/>
              </w:rPr>
              <w:t>Learners discuss their preferences explaining why and giving examples of books they have read</w:t>
            </w:r>
            <w:r w:rsidR="00493C8F">
              <w:rPr>
                <w:rFonts w:ascii="Arial" w:eastAsia="Arial" w:hAnsi="Arial" w:cs="Arial"/>
                <w:sz w:val="20"/>
                <w:szCs w:val="20"/>
              </w:rPr>
              <w:t>, e.g. historical, folklore</w:t>
            </w:r>
            <w:r w:rsidR="00971432">
              <w:rPr>
                <w:rFonts w:ascii="Arial" w:eastAsia="Arial" w:hAnsi="Arial" w:cs="Arial"/>
                <w:sz w:val="20"/>
                <w:szCs w:val="20"/>
              </w:rPr>
              <w:t xml:space="preserve"> etc.</w:t>
            </w:r>
          </w:p>
        </w:tc>
      </w:tr>
      <w:tr w:rsidR="00717C65" w14:paraId="446260EA" w14:textId="77777777" w:rsidTr="00FC31AA">
        <w:tblPrEx>
          <w:tblCellMar>
            <w:top w:w="0" w:type="dxa"/>
            <w:bottom w:w="0" w:type="dxa"/>
          </w:tblCellMar>
        </w:tblPrEx>
        <w:tc>
          <w:tcPr>
            <w:tcW w:w="2126" w:type="dxa"/>
            <w:tcMar>
              <w:top w:w="113" w:type="dxa"/>
              <w:bottom w:w="113" w:type="dxa"/>
            </w:tcMar>
          </w:tcPr>
          <w:p w14:paraId="4C114CA4" w14:textId="5AC9A456" w:rsidR="00717C65" w:rsidRPr="00015F15" w:rsidRDefault="00717C65" w:rsidP="003B0D6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4EB60811" w14:textId="49953083" w:rsidR="00717C65" w:rsidRDefault="00717C65" w:rsidP="00AA2F55">
            <w:pPr>
              <w:pStyle w:val="BodyText"/>
              <w:spacing w:before="120" w:after="120"/>
            </w:pPr>
            <w:r w:rsidRPr="00073730">
              <w:rPr>
                <w:lang w:eastAsia="en-GB"/>
              </w:rPr>
              <w:t xml:space="preserve">R3 </w:t>
            </w:r>
            <w:r w:rsidR="00DF66A6">
              <w:rPr>
                <w:lang w:eastAsia="en-GB"/>
              </w:rPr>
              <w:t>a</w:t>
            </w:r>
            <w:r w:rsidRPr="008A3ADE">
              <w:t>nalyse, evaluate and develop facts, ideas and opinions, using appropriate support from the text</w:t>
            </w:r>
          </w:p>
        </w:tc>
        <w:tc>
          <w:tcPr>
            <w:tcW w:w="2126" w:type="dxa"/>
            <w:tcMar>
              <w:top w:w="113" w:type="dxa"/>
              <w:bottom w:w="113" w:type="dxa"/>
            </w:tcMar>
          </w:tcPr>
          <w:p w14:paraId="386061DF" w14:textId="57A40194" w:rsidR="00717C65" w:rsidRPr="008B5C07" w:rsidRDefault="005A0D65" w:rsidP="003B0D64">
            <w:pPr>
              <w:pStyle w:val="ListParagraph"/>
              <w:autoSpaceDE w:val="0"/>
              <w:autoSpaceDN w:val="0"/>
              <w:adjustRightInd w:val="0"/>
              <w:spacing w:after="120"/>
              <w:ind w:left="0"/>
              <w:contextualSpacing w:val="0"/>
              <w:rPr>
                <w:rFonts w:eastAsia="Arial" w:cs="Arial"/>
              </w:rPr>
            </w:pPr>
            <w:r>
              <w:rPr>
                <w:rFonts w:eastAsia="Arial" w:cs="Arial"/>
              </w:rPr>
              <w:t>I</w:t>
            </w:r>
            <w:r w:rsidR="00717C65" w:rsidRPr="00A650C9">
              <w:rPr>
                <w:rFonts w:eastAsia="Arial" w:cs="Arial"/>
              </w:rPr>
              <w:t>dentify</w:t>
            </w:r>
            <w:r w:rsidR="00DF66A6">
              <w:rPr>
                <w:rFonts w:eastAsia="Arial" w:cs="Arial"/>
              </w:rPr>
              <w:t>ing</w:t>
            </w:r>
            <w:r w:rsidR="00717C65" w:rsidRPr="00A650C9">
              <w:rPr>
                <w:rFonts w:eastAsia="Arial" w:cs="Arial"/>
              </w:rPr>
              <w:t xml:space="preserve"> different genres of</w:t>
            </w:r>
            <w:r w:rsidR="00717C65" w:rsidRPr="008B5C07">
              <w:rPr>
                <w:rFonts w:eastAsia="Arial" w:cs="Arial"/>
              </w:rPr>
              <w:t xml:space="preserve"> </w:t>
            </w:r>
            <w:r w:rsidR="00717C65" w:rsidRPr="00A650C9">
              <w:rPr>
                <w:rFonts w:eastAsia="Arial" w:cs="Arial"/>
              </w:rPr>
              <w:t>fiction texts</w:t>
            </w:r>
          </w:p>
          <w:p w14:paraId="64977EDA" w14:textId="50F5B71D" w:rsidR="00717C65" w:rsidRDefault="005A0D65" w:rsidP="00DF66A6">
            <w:pPr>
              <w:pStyle w:val="ListParagraph"/>
              <w:autoSpaceDE w:val="0"/>
              <w:autoSpaceDN w:val="0"/>
              <w:adjustRightInd w:val="0"/>
              <w:spacing w:before="120" w:after="120"/>
              <w:ind w:left="0"/>
              <w:contextualSpacing w:val="0"/>
              <w:rPr>
                <w:rFonts w:cs="Arial"/>
                <w:lang w:eastAsia="en-GB"/>
              </w:rPr>
            </w:pPr>
            <w:r>
              <w:rPr>
                <w:rFonts w:eastAsia="Arial" w:cs="Arial"/>
              </w:rPr>
              <w:t>S</w:t>
            </w:r>
            <w:r w:rsidR="00717C65">
              <w:rPr>
                <w:rFonts w:eastAsia="Arial" w:cs="Arial"/>
              </w:rPr>
              <w:t>peaking and listening</w:t>
            </w:r>
          </w:p>
        </w:tc>
        <w:tc>
          <w:tcPr>
            <w:tcW w:w="10348" w:type="dxa"/>
            <w:tcMar>
              <w:top w:w="113" w:type="dxa"/>
              <w:bottom w:w="113" w:type="dxa"/>
            </w:tcMar>
          </w:tcPr>
          <w:p w14:paraId="07CE8084" w14:textId="77777777" w:rsidR="002C7E45" w:rsidRDefault="00717C65" w:rsidP="009D10B8">
            <w:pPr>
              <w:autoSpaceDE w:val="0"/>
              <w:autoSpaceDN w:val="0"/>
              <w:adjustRightInd w:val="0"/>
              <w:rPr>
                <w:rFonts w:ascii="Arial" w:eastAsia="Arial" w:hAnsi="Arial" w:cs="Arial"/>
                <w:sz w:val="20"/>
                <w:szCs w:val="20"/>
              </w:rPr>
            </w:pPr>
            <w:r>
              <w:rPr>
                <w:rFonts w:ascii="Arial" w:eastAsia="Arial" w:hAnsi="Arial" w:cs="Arial"/>
                <w:sz w:val="20"/>
                <w:szCs w:val="20"/>
              </w:rPr>
              <w:t xml:space="preserve">Elicit what learners </w:t>
            </w:r>
            <w:r w:rsidRPr="00A650C9">
              <w:rPr>
                <w:rFonts w:ascii="Arial" w:eastAsia="Arial" w:hAnsi="Arial" w:cs="Arial"/>
                <w:sz w:val="20"/>
                <w:szCs w:val="20"/>
              </w:rPr>
              <w:t>understand by each of the following terms in fiction:</w:t>
            </w:r>
          </w:p>
          <w:p w14:paraId="79C4422A" w14:textId="265FD218" w:rsidR="002C7E45" w:rsidRPr="009D10B8" w:rsidRDefault="002C7E45" w:rsidP="009D10B8">
            <w:pPr>
              <w:pStyle w:val="ListParagraph"/>
              <w:numPr>
                <w:ilvl w:val="0"/>
                <w:numId w:val="39"/>
              </w:numPr>
              <w:autoSpaceDE w:val="0"/>
              <w:autoSpaceDN w:val="0"/>
              <w:adjustRightInd w:val="0"/>
              <w:rPr>
                <w:rFonts w:cs="Arial"/>
                <w:lang w:eastAsia="en-GB"/>
              </w:rPr>
            </w:pPr>
            <w:r w:rsidRPr="009D10B8">
              <w:rPr>
                <w:rFonts w:cs="Arial"/>
                <w:lang w:eastAsia="en-GB"/>
              </w:rPr>
              <w:t>c</w:t>
            </w:r>
            <w:r w:rsidR="00717C65" w:rsidRPr="009D10B8">
              <w:rPr>
                <w:rFonts w:cs="Arial"/>
                <w:lang w:eastAsia="en-GB"/>
              </w:rPr>
              <w:t>haracter</w:t>
            </w:r>
          </w:p>
          <w:p w14:paraId="35F07B74" w14:textId="096253C6" w:rsidR="002C7E45" w:rsidRPr="009D10B8" w:rsidRDefault="002C7E45" w:rsidP="009D10B8">
            <w:pPr>
              <w:pStyle w:val="ListParagraph"/>
              <w:numPr>
                <w:ilvl w:val="0"/>
                <w:numId w:val="39"/>
              </w:numPr>
              <w:autoSpaceDE w:val="0"/>
              <w:autoSpaceDN w:val="0"/>
              <w:adjustRightInd w:val="0"/>
              <w:rPr>
                <w:rFonts w:cs="Arial"/>
                <w:lang w:eastAsia="en-GB"/>
              </w:rPr>
            </w:pPr>
            <w:r w:rsidRPr="009D10B8">
              <w:rPr>
                <w:rFonts w:cs="Arial"/>
                <w:lang w:eastAsia="en-GB"/>
              </w:rPr>
              <w:t>s</w:t>
            </w:r>
            <w:r w:rsidR="00717C65" w:rsidRPr="009D10B8">
              <w:rPr>
                <w:rFonts w:cs="Arial"/>
                <w:lang w:eastAsia="en-GB"/>
              </w:rPr>
              <w:t>etting</w:t>
            </w:r>
          </w:p>
          <w:p w14:paraId="2ECFD44F" w14:textId="1A6A8868" w:rsidR="002C7E45" w:rsidRPr="009D10B8" w:rsidRDefault="002C7E45" w:rsidP="009D10B8">
            <w:pPr>
              <w:pStyle w:val="ListParagraph"/>
              <w:numPr>
                <w:ilvl w:val="0"/>
                <w:numId w:val="39"/>
              </w:numPr>
              <w:autoSpaceDE w:val="0"/>
              <w:autoSpaceDN w:val="0"/>
              <w:adjustRightInd w:val="0"/>
              <w:rPr>
                <w:rFonts w:cs="Arial"/>
                <w:lang w:eastAsia="en-GB"/>
              </w:rPr>
            </w:pPr>
            <w:r w:rsidRPr="009D10B8">
              <w:rPr>
                <w:rFonts w:cs="Arial"/>
                <w:lang w:eastAsia="en-GB"/>
              </w:rPr>
              <w:t>t</w:t>
            </w:r>
            <w:r w:rsidR="00717C65" w:rsidRPr="009D10B8">
              <w:rPr>
                <w:rFonts w:cs="Arial"/>
                <w:lang w:eastAsia="en-GB"/>
              </w:rPr>
              <w:t>heme</w:t>
            </w:r>
          </w:p>
          <w:p w14:paraId="7750521C" w14:textId="5F6AED03" w:rsidR="002C7E45" w:rsidRPr="009D10B8" w:rsidRDefault="00717C65" w:rsidP="009D10B8">
            <w:pPr>
              <w:pStyle w:val="ListParagraph"/>
              <w:numPr>
                <w:ilvl w:val="0"/>
                <w:numId w:val="39"/>
              </w:numPr>
              <w:autoSpaceDE w:val="0"/>
              <w:autoSpaceDN w:val="0"/>
              <w:adjustRightInd w:val="0"/>
              <w:rPr>
                <w:rFonts w:cs="Arial"/>
                <w:lang w:eastAsia="en-GB"/>
              </w:rPr>
            </w:pPr>
            <w:r w:rsidRPr="009D10B8">
              <w:rPr>
                <w:rFonts w:cs="Arial"/>
                <w:lang w:eastAsia="en-GB"/>
              </w:rPr>
              <w:t>plot.</w:t>
            </w:r>
          </w:p>
          <w:p w14:paraId="22EA5F0B" w14:textId="79AC2ECD" w:rsidR="00717C65" w:rsidRPr="00A650C9" w:rsidRDefault="00717C65" w:rsidP="009D10B8">
            <w:pPr>
              <w:autoSpaceDE w:val="0"/>
              <w:autoSpaceDN w:val="0"/>
              <w:adjustRightInd w:val="0"/>
              <w:spacing w:before="120" w:after="120"/>
              <w:rPr>
                <w:rFonts w:ascii="Arial" w:hAnsi="Arial" w:cs="Arial"/>
                <w:sz w:val="20"/>
                <w:szCs w:val="20"/>
              </w:rPr>
            </w:pPr>
            <w:r>
              <w:rPr>
                <w:rFonts w:ascii="Arial" w:eastAsia="Arial" w:hAnsi="Arial" w:cs="Arial"/>
                <w:sz w:val="20"/>
                <w:szCs w:val="20"/>
              </w:rPr>
              <w:t xml:space="preserve">Match definitions to </w:t>
            </w:r>
            <w:r w:rsidR="002C7E45">
              <w:rPr>
                <w:rFonts w:ascii="Arial" w:eastAsia="Arial" w:hAnsi="Arial" w:cs="Arial"/>
                <w:sz w:val="20"/>
                <w:szCs w:val="20"/>
              </w:rPr>
              <w:t xml:space="preserve">the </w:t>
            </w:r>
            <w:r>
              <w:rPr>
                <w:rFonts w:ascii="Arial" w:eastAsia="Arial" w:hAnsi="Arial" w:cs="Arial"/>
                <w:sz w:val="20"/>
                <w:szCs w:val="20"/>
              </w:rPr>
              <w:t xml:space="preserve">words </w:t>
            </w:r>
            <w:r w:rsidR="00533A81">
              <w:rPr>
                <w:rFonts w:ascii="Arial" w:eastAsia="Arial" w:hAnsi="Arial" w:cs="Arial"/>
                <w:sz w:val="20"/>
                <w:szCs w:val="20"/>
              </w:rPr>
              <w:t xml:space="preserve">in the above list </w:t>
            </w:r>
            <w:r>
              <w:rPr>
                <w:rFonts w:ascii="Arial" w:eastAsia="Arial" w:hAnsi="Arial" w:cs="Arial"/>
                <w:sz w:val="20"/>
                <w:szCs w:val="20"/>
              </w:rPr>
              <w:t>either using cards or worksheets.</w:t>
            </w:r>
          </w:p>
          <w:p w14:paraId="2C529B41" w14:textId="32738C2A" w:rsidR="00785ED8" w:rsidRDefault="006C151F" w:rsidP="00785ED8">
            <w:pPr>
              <w:spacing w:before="120"/>
              <w:rPr>
                <w:rFonts w:ascii="Arial" w:eastAsia="Arial" w:hAnsi="Arial" w:cs="Arial"/>
                <w:sz w:val="20"/>
                <w:szCs w:val="20"/>
              </w:rPr>
            </w:pPr>
            <w:r>
              <w:rPr>
                <w:rFonts w:ascii="Arial" w:eastAsia="Arial" w:hAnsi="Arial" w:cs="Arial"/>
                <w:sz w:val="20"/>
                <w:szCs w:val="20"/>
              </w:rPr>
              <w:t>L</w:t>
            </w:r>
            <w:r w:rsidR="00717C65" w:rsidRPr="00A650C9">
              <w:rPr>
                <w:rFonts w:ascii="Arial" w:eastAsia="Arial" w:hAnsi="Arial" w:cs="Arial"/>
                <w:sz w:val="20"/>
                <w:szCs w:val="20"/>
              </w:rPr>
              <w:t>earners identify key featur</w:t>
            </w:r>
            <w:r w:rsidR="00717C65" w:rsidRPr="00A650C9">
              <w:rPr>
                <w:rFonts w:ascii="Arial" w:eastAsia="Arial" w:hAnsi="Arial" w:cs="Arial"/>
                <w:spacing w:val="-1"/>
                <w:sz w:val="20"/>
                <w:szCs w:val="20"/>
              </w:rPr>
              <w:t>e</w:t>
            </w:r>
            <w:r w:rsidR="00717C65" w:rsidRPr="00A650C9">
              <w:rPr>
                <w:rFonts w:ascii="Arial" w:eastAsia="Arial" w:hAnsi="Arial" w:cs="Arial"/>
                <w:sz w:val="20"/>
                <w:szCs w:val="20"/>
              </w:rPr>
              <w:t>s</w:t>
            </w:r>
            <w:r w:rsidR="00717C65" w:rsidRPr="00A650C9">
              <w:rPr>
                <w:rFonts w:ascii="Arial" w:eastAsia="Arial" w:hAnsi="Arial" w:cs="Arial"/>
                <w:spacing w:val="-1"/>
                <w:sz w:val="20"/>
                <w:szCs w:val="20"/>
              </w:rPr>
              <w:t xml:space="preserve"> </w:t>
            </w:r>
            <w:r w:rsidR="00785ED8">
              <w:rPr>
                <w:rFonts w:ascii="Arial" w:eastAsia="Arial" w:hAnsi="Arial" w:cs="Arial"/>
                <w:sz w:val="20"/>
                <w:szCs w:val="20"/>
              </w:rPr>
              <w:t>in</w:t>
            </w:r>
            <w:r w:rsidR="00717C65" w:rsidRPr="00A650C9">
              <w:rPr>
                <w:rFonts w:ascii="Arial" w:eastAsia="Arial" w:hAnsi="Arial" w:cs="Arial"/>
                <w:sz w:val="20"/>
                <w:szCs w:val="20"/>
              </w:rPr>
              <w:t xml:space="preserve"> each of their four genres</w:t>
            </w:r>
            <w:r w:rsidR="00141639">
              <w:rPr>
                <w:rFonts w:ascii="Arial" w:eastAsia="Arial" w:hAnsi="Arial" w:cs="Arial"/>
                <w:sz w:val="20"/>
                <w:szCs w:val="20"/>
              </w:rPr>
              <w:t xml:space="preserve"> from the previous activity</w:t>
            </w:r>
            <w:r w:rsidR="00785ED8">
              <w:rPr>
                <w:rFonts w:ascii="Arial" w:eastAsia="Arial" w:hAnsi="Arial" w:cs="Arial"/>
                <w:sz w:val="20"/>
                <w:szCs w:val="20"/>
              </w:rPr>
              <w:t>. Use the following questions to prompt:</w:t>
            </w:r>
          </w:p>
          <w:p w14:paraId="27B21DB6" w14:textId="13094F4F" w:rsidR="00785ED8" w:rsidRPr="00533A81" w:rsidRDefault="00785ED8" w:rsidP="00533A81">
            <w:pPr>
              <w:pStyle w:val="ListParagraph"/>
              <w:numPr>
                <w:ilvl w:val="0"/>
                <w:numId w:val="39"/>
              </w:numPr>
              <w:autoSpaceDE w:val="0"/>
              <w:autoSpaceDN w:val="0"/>
              <w:adjustRightInd w:val="0"/>
              <w:rPr>
                <w:rFonts w:cs="Arial"/>
                <w:lang w:eastAsia="en-GB"/>
              </w:rPr>
            </w:pPr>
            <w:r w:rsidRPr="00533A81">
              <w:rPr>
                <w:rFonts w:cs="Arial"/>
                <w:lang w:eastAsia="en-GB"/>
              </w:rPr>
              <w:t>W</w:t>
            </w:r>
            <w:r w:rsidR="00717C65" w:rsidRPr="00533A81">
              <w:rPr>
                <w:rFonts w:cs="Arial"/>
                <w:lang w:eastAsia="en-GB"/>
              </w:rPr>
              <w:t>hat kind of character would they expect in that genre?</w:t>
            </w:r>
          </w:p>
          <w:p w14:paraId="2BBD11D0" w14:textId="77777777" w:rsidR="00785ED8" w:rsidRPr="00533A81" w:rsidRDefault="00717C65" w:rsidP="00533A81">
            <w:pPr>
              <w:pStyle w:val="ListParagraph"/>
              <w:numPr>
                <w:ilvl w:val="0"/>
                <w:numId w:val="39"/>
              </w:numPr>
              <w:autoSpaceDE w:val="0"/>
              <w:autoSpaceDN w:val="0"/>
              <w:adjustRightInd w:val="0"/>
              <w:rPr>
                <w:rFonts w:cs="Arial"/>
                <w:lang w:eastAsia="en-GB"/>
              </w:rPr>
            </w:pPr>
            <w:r w:rsidRPr="00533A81">
              <w:rPr>
                <w:rFonts w:cs="Arial"/>
                <w:lang w:eastAsia="en-GB"/>
              </w:rPr>
              <w:t>What kind of setting?</w:t>
            </w:r>
          </w:p>
          <w:p w14:paraId="74A03E89" w14:textId="77777777" w:rsidR="00785ED8" w:rsidRPr="00533A81" w:rsidRDefault="00717C65" w:rsidP="00533A81">
            <w:pPr>
              <w:pStyle w:val="ListParagraph"/>
              <w:numPr>
                <w:ilvl w:val="0"/>
                <w:numId w:val="39"/>
              </w:numPr>
              <w:autoSpaceDE w:val="0"/>
              <w:autoSpaceDN w:val="0"/>
              <w:adjustRightInd w:val="0"/>
              <w:rPr>
                <w:rFonts w:cs="Arial"/>
                <w:lang w:eastAsia="en-GB"/>
              </w:rPr>
            </w:pPr>
            <w:r w:rsidRPr="00533A81">
              <w:rPr>
                <w:rFonts w:cs="Arial"/>
                <w:lang w:eastAsia="en-GB"/>
              </w:rPr>
              <w:t>Theme?</w:t>
            </w:r>
          </w:p>
          <w:p w14:paraId="65568CBF" w14:textId="1E3F11F2" w:rsidR="00717C65" w:rsidRPr="00785ED8" w:rsidRDefault="00717C65" w:rsidP="00533A81">
            <w:pPr>
              <w:pStyle w:val="ListParagraph"/>
              <w:numPr>
                <w:ilvl w:val="0"/>
                <w:numId w:val="39"/>
              </w:numPr>
              <w:autoSpaceDE w:val="0"/>
              <w:autoSpaceDN w:val="0"/>
              <w:adjustRightInd w:val="0"/>
              <w:rPr>
                <w:rFonts w:cs="Arial"/>
                <w:b/>
                <w:bCs/>
                <w:lang w:eastAsia="en-GB"/>
              </w:rPr>
            </w:pPr>
            <w:r w:rsidRPr="00533A81">
              <w:rPr>
                <w:rFonts w:cs="Arial"/>
                <w:lang w:eastAsia="en-GB"/>
              </w:rPr>
              <w:t>Plot?</w:t>
            </w:r>
          </w:p>
        </w:tc>
      </w:tr>
      <w:tr w:rsidR="00717C65" w14:paraId="6121DB0F" w14:textId="77777777" w:rsidTr="00FC31AA">
        <w:tblPrEx>
          <w:tblCellMar>
            <w:top w:w="0" w:type="dxa"/>
            <w:bottom w:w="0" w:type="dxa"/>
          </w:tblCellMar>
        </w:tblPrEx>
        <w:tc>
          <w:tcPr>
            <w:tcW w:w="2126" w:type="dxa"/>
            <w:tcMar>
              <w:top w:w="113" w:type="dxa"/>
              <w:bottom w:w="113" w:type="dxa"/>
            </w:tcMar>
          </w:tcPr>
          <w:p w14:paraId="0D2CCF92" w14:textId="1A8D65D2" w:rsidR="00717C65" w:rsidRPr="00015F15" w:rsidRDefault="00717C65" w:rsidP="002C681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0B23D05C" w14:textId="2340B971" w:rsidR="00717C65" w:rsidRDefault="00717C65" w:rsidP="00E4344F">
            <w:pPr>
              <w:pStyle w:val="BodyText"/>
              <w:spacing w:before="120"/>
            </w:pPr>
            <w:r w:rsidRPr="00073730">
              <w:rPr>
                <w:lang w:eastAsia="en-GB"/>
              </w:rPr>
              <w:t xml:space="preserve">R3 </w:t>
            </w:r>
            <w:r w:rsidR="00AA2F55">
              <w:rPr>
                <w:lang w:eastAsia="en-GB"/>
              </w:rPr>
              <w:t>a</w:t>
            </w:r>
            <w:r w:rsidRPr="008A3ADE">
              <w:t>nalyse, evaluate and develop facts, ideas and opinions, using appropriate support from the text</w:t>
            </w:r>
          </w:p>
        </w:tc>
        <w:tc>
          <w:tcPr>
            <w:tcW w:w="2126" w:type="dxa"/>
            <w:tcMar>
              <w:top w:w="113" w:type="dxa"/>
              <w:bottom w:w="113" w:type="dxa"/>
            </w:tcMar>
          </w:tcPr>
          <w:p w14:paraId="77FD155D" w14:textId="231181E0" w:rsidR="00717C65" w:rsidRDefault="00141639" w:rsidP="002C6819">
            <w:pPr>
              <w:pStyle w:val="ListParagraph"/>
              <w:autoSpaceDE w:val="0"/>
              <w:autoSpaceDN w:val="0"/>
              <w:adjustRightInd w:val="0"/>
              <w:spacing w:after="120"/>
              <w:ind w:left="0"/>
              <w:contextualSpacing w:val="0"/>
              <w:rPr>
                <w:rFonts w:cs="Arial"/>
                <w:lang w:eastAsia="en-GB"/>
              </w:rPr>
            </w:pPr>
            <w:r>
              <w:rPr>
                <w:rFonts w:eastAsia="Arial" w:cs="Arial"/>
              </w:rPr>
              <w:t>E</w:t>
            </w:r>
            <w:r w:rsidR="00717C65">
              <w:rPr>
                <w:rFonts w:eastAsia="Arial" w:cs="Arial"/>
              </w:rPr>
              <w:t>valuat</w:t>
            </w:r>
            <w:r w:rsidR="00AA2F55">
              <w:rPr>
                <w:rFonts w:eastAsia="Arial" w:cs="Arial"/>
              </w:rPr>
              <w:t>ing</w:t>
            </w:r>
            <w:r w:rsidR="00717C65" w:rsidRPr="00A650C9">
              <w:rPr>
                <w:rFonts w:eastAsia="Arial" w:cs="Arial"/>
              </w:rPr>
              <w:t xml:space="preserve"> fiction texts</w:t>
            </w:r>
          </w:p>
        </w:tc>
        <w:tc>
          <w:tcPr>
            <w:tcW w:w="10348" w:type="dxa"/>
            <w:tcMar>
              <w:top w:w="113" w:type="dxa"/>
              <w:bottom w:w="113" w:type="dxa"/>
            </w:tcMar>
          </w:tcPr>
          <w:p w14:paraId="4329769D" w14:textId="428A4402" w:rsidR="00717C65" w:rsidRDefault="00E637C9" w:rsidP="002C6819">
            <w:pPr>
              <w:spacing w:after="120"/>
              <w:rPr>
                <w:rFonts w:ascii="Arial" w:eastAsia="Arial" w:hAnsi="Arial" w:cs="Arial"/>
                <w:sz w:val="20"/>
                <w:szCs w:val="20"/>
              </w:rPr>
            </w:pPr>
            <w:r>
              <w:rPr>
                <w:rFonts w:ascii="Arial" w:eastAsia="Arial" w:hAnsi="Arial" w:cs="Arial"/>
                <w:sz w:val="20"/>
                <w:szCs w:val="20"/>
              </w:rPr>
              <w:t>L</w:t>
            </w:r>
            <w:r w:rsidR="00717C65">
              <w:rPr>
                <w:rFonts w:ascii="Arial" w:eastAsia="Arial" w:hAnsi="Arial" w:cs="Arial"/>
                <w:sz w:val="20"/>
                <w:szCs w:val="20"/>
              </w:rPr>
              <w:t xml:space="preserve">earners list </w:t>
            </w:r>
            <w:r w:rsidR="00141639">
              <w:rPr>
                <w:rFonts w:ascii="Arial" w:eastAsia="Arial" w:hAnsi="Arial" w:cs="Arial"/>
                <w:sz w:val="20"/>
                <w:szCs w:val="20"/>
              </w:rPr>
              <w:t xml:space="preserve">the </w:t>
            </w:r>
            <w:r w:rsidR="00717C65">
              <w:rPr>
                <w:rFonts w:ascii="Arial" w:eastAsia="Arial" w:hAnsi="Arial" w:cs="Arial"/>
                <w:sz w:val="20"/>
                <w:szCs w:val="20"/>
              </w:rPr>
              <w:t xml:space="preserve">features of one genre and present to the class or ask other </w:t>
            </w:r>
            <w:r>
              <w:rPr>
                <w:rFonts w:ascii="Arial" w:eastAsia="Arial" w:hAnsi="Arial" w:cs="Arial"/>
                <w:sz w:val="20"/>
                <w:szCs w:val="20"/>
              </w:rPr>
              <w:t>learners</w:t>
            </w:r>
            <w:r w:rsidR="00717C65">
              <w:rPr>
                <w:rFonts w:ascii="Arial" w:eastAsia="Arial" w:hAnsi="Arial" w:cs="Arial"/>
                <w:sz w:val="20"/>
                <w:szCs w:val="20"/>
              </w:rPr>
              <w:t xml:space="preserve"> to add any other ideas.</w:t>
            </w:r>
          </w:p>
          <w:p w14:paraId="3E7672E0" w14:textId="7E78D519" w:rsidR="00717C65" w:rsidRDefault="00717C65" w:rsidP="00BA7878">
            <w:pPr>
              <w:keepNext/>
              <w:autoSpaceDE w:val="0"/>
              <w:autoSpaceDN w:val="0"/>
              <w:adjustRightInd w:val="0"/>
              <w:spacing w:before="120" w:after="120"/>
              <w:rPr>
                <w:rFonts w:ascii="Arial" w:hAnsi="Arial" w:cs="Arial"/>
                <w:b/>
                <w:bCs/>
                <w:sz w:val="20"/>
                <w:szCs w:val="20"/>
                <w:lang w:eastAsia="en-GB"/>
              </w:rPr>
            </w:pPr>
            <w:r>
              <w:rPr>
                <w:rFonts w:ascii="Arial" w:eastAsia="Arial" w:hAnsi="Arial" w:cs="Arial"/>
                <w:sz w:val="20"/>
                <w:szCs w:val="20"/>
              </w:rPr>
              <w:t xml:space="preserve">For </w:t>
            </w:r>
            <w:r w:rsidR="002E2898">
              <w:rPr>
                <w:rFonts w:ascii="Arial" w:eastAsia="Arial" w:hAnsi="Arial" w:cs="Arial"/>
                <w:sz w:val="20"/>
                <w:szCs w:val="20"/>
              </w:rPr>
              <w:t xml:space="preserve">further </w:t>
            </w:r>
            <w:r>
              <w:rPr>
                <w:rFonts w:ascii="Arial" w:eastAsia="Arial" w:hAnsi="Arial" w:cs="Arial"/>
                <w:sz w:val="20"/>
                <w:szCs w:val="20"/>
              </w:rPr>
              <w:t>study</w:t>
            </w:r>
            <w:r w:rsidR="002E2898">
              <w:rPr>
                <w:rFonts w:ascii="Arial" w:eastAsia="Arial" w:hAnsi="Arial" w:cs="Arial"/>
                <w:sz w:val="20"/>
                <w:szCs w:val="20"/>
              </w:rPr>
              <w:t>,</w:t>
            </w:r>
            <w:r>
              <w:rPr>
                <w:rFonts w:ascii="Arial" w:eastAsia="Arial" w:hAnsi="Arial" w:cs="Arial"/>
                <w:sz w:val="20"/>
                <w:szCs w:val="20"/>
              </w:rPr>
              <w:t xml:space="preserve"> </w:t>
            </w:r>
            <w:r>
              <w:rPr>
                <w:rFonts w:ascii="Arial" w:eastAsia="Arial" w:hAnsi="Arial" w:cs="Arial"/>
                <w:spacing w:val="-2"/>
                <w:sz w:val="20"/>
                <w:szCs w:val="20"/>
              </w:rPr>
              <w:t>learners</w:t>
            </w:r>
            <w:r w:rsidRPr="00A650C9">
              <w:rPr>
                <w:rFonts w:ascii="Arial" w:eastAsia="Arial" w:hAnsi="Arial" w:cs="Arial"/>
                <w:sz w:val="20"/>
                <w:szCs w:val="20"/>
              </w:rPr>
              <w:t xml:space="preserve"> write</w:t>
            </w:r>
            <w:r w:rsidRPr="00A650C9">
              <w:rPr>
                <w:rFonts w:ascii="Arial" w:eastAsia="Arial" w:hAnsi="Arial" w:cs="Arial"/>
                <w:spacing w:val="-2"/>
                <w:sz w:val="20"/>
                <w:szCs w:val="20"/>
              </w:rPr>
              <w:t xml:space="preserve"> </w:t>
            </w:r>
            <w:r w:rsidRPr="00A650C9">
              <w:rPr>
                <w:rFonts w:ascii="Arial" w:eastAsia="Arial" w:hAnsi="Arial" w:cs="Arial"/>
                <w:sz w:val="20"/>
                <w:szCs w:val="20"/>
              </w:rPr>
              <w:t>a sh</w:t>
            </w:r>
            <w:r w:rsidRPr="00A650C9">
              <w:rPr>
                <w:rFonts w:ascii="Arial" w:eastAsia="Arial" w:hAnsi="Arial" w:cs="Arial"/>
                <w:spacing w:val="-1"/>
                <w:sz w:val="20"/>
                <w:szCs w:val="20"/>
              </w:rPr>
              <w:t>o</w:t>
            </w:r>
            <w:r w:rsidRPr="00A650C9">
              <w:rPr>
                <w:rFonts w:ascii="Arial" w:eastAsia="Arial" w:hAnsi="Arial" w:cs="Arial"/>
                <w:sz w:val="20"/>
                <w:szCs w:val="20"/>
              </w:rPr>
              <w:t>rt co</w:t>
            </w:r>
            <w:r w:rsidRPr="00A650C9">
              <w:rPr>
                <w:rFonts w:ascii="Arial" w:eastAsia="Arial" w:hAnsi="Arial" w:cs="Arial"/>
                <w:spacing w:val="-1"/>
                <w:sz w:val="20"/>
                <w:szCs w:val="20"/>
              </w:rPr>
              <w:t>mm</w:t>
            </w:r>
            <w:r w:rsidRPr="00A650C9">
              <w:rPr>
                <w:rFonts w:ascii="Arial" w:eastAsia="Arial" w:hAnsi="Arial" w:cs="Arial"/>
                <w:sz w:val="20"/>
                <w:szCs w:val="20"/>
              </w:rPr>
              <w:t>entary on the key featur</w:t>
            </w:r>
            <w:r w:rsidRPr="00A650C9">
              <w:rPr>
                <w:rFonts w:ascii="Arial" w:eastAsia="Arial" w:hAnsi="Arial" w:cs="Arial"/>
                <w:spacing w:val="-1"/>
                <w:sz w:val="20"/>
                <w:szCs w:val="20"/>
              </w:rPr>
              <w:t>e</w:t>
            </w:r>
            <w:r w:rsidRPr="00A650C9">
              <w:rPr>
                <w:rFonts w:ascii="Arial" w:eastAsia="Arial" w:hAnsi="Arial" w:cs="Arial"/>
                <w:sz w:val="20"/>
                <w:szCs w:val="20"/>
              </w:rPr>
              <w:t>s (as id</w:t>
            </w:r>
            <w:r w:rsidRPr="00A650C9">
              <w:rPr>
                <w:rFonts w:ascii="Arial" w:eastAsia="Arial" w:hAnsi="Arial" w:cs="Arial"/>
                <w:spacing w:val="-1"/>
                <w:sz w:val="20"/>
                <w:szCs w:val="20"/>
              </w:rPr>
              <w:t>e</w:t>
            </w:r>
            <w:r w:rsidRPr="00A650C9">
              <w:rPr>
                <w:rFonts w:ascii="Arial" w:eastAsia="Arial" w:hAnsi="Arial" w:cs="Arial"/>
                <w:sz w:val="20"/>
                <w:szCs w:val="20"/>
              </w:rPr>
              <w:t>ntified above) of at least o</w:t>
            </w:r>
            <w:r w:rsidRPr="00A650C9">
              <w:rPr>
                <w:rFonts w:ascii="Arial" w:eastAsia="Arial" w:hAnsi="Arial" w:cs="Arial"/>
                <w:spacing w:val="-1"/>
                <w:sz w:val="20"/>
                <w:szCs w:val="20"/>
              </w:rPr>
              <w:t>n</w:t>
            </w:r>
            <w:r w:rsidRPr="00A650C9">
              <w:rPr>
                <w:rFonts w:ascii="Arial" w:eastAsia="Arial" w:hAnsi="Arial" w:cs="Arial"/>
                <w:sz w:val="20"/>
                <w:szCs w:val="20"/>
              </w:rPr>
              <w:t>e of their given g</w:t>
            </w:r>
            <w:r w:rsidRPr="00A650C9">
              <w:rPr>
                <w:rFonts w:ascii="Arial" w:eastAsia="Arial" w:hAnsi="Arial" w:cs="Arial"/>
                <w:spacing w:val="-1"/>
                <w:sz w:val="20"/>
                <w:szCs w:val="20"/>
              </w:rPr>
              <w:t>e</w:t>
            </w:r>
            <w:r w:rsidRPr="00A650C9">
              <w:rPr>
                <w:rFonts w:ascii="Arial" w:eastAsia="Arial" w:hAnsi="Arial" w:cs="Arial"/>
                <w:sz w:val="20"/>
                <w:szCs w:val="20"/>
              </w:rPr>
              <w:t>nr</w:t>
            </w:r>
            <w:r w:rsidRPr="00A650C9">
              <w:rPr>
                <w:rFonts w:ascii="Arial" w:eastAsia="Arial" w:hAnsi="Arial" w:cs="Arial"/>
                <w:spacing w:val="-1"/>
                <w:sz w:val="20"/>
                <w:szCs w:val="20"/>
              </w:rPr>
              <w:t>e</w:t>
            </w:r>
            <w:r w:rsidRPr="00A650C9">
              <w:rPr>
                <w:rFonts w:ascii="Arial" w:eastAsia="Arial" w:hAnsi="Arial" w:cs="Arial"/>
                <w:sz w:val="20"/>
                <w:szCs w:val="20"/>
              </w:rPr>
              <w:t>s of fiction</w:t>
            </w:r>
            <w:r w:rsidRPr="00A650C9">
              <w:rPr>
                <w:rFonts w:ascii="Arial" w:eastAsia="Arial" w:hAnsi="Arial" w:cs="Arial"/>
                <w:spacing w:val="-1"/>
                <w:sz w:val="20"/>
                <w:szCs w:val="20"/>
              </w:rPr>
              <w:t xml:space="preserve"> </w:t>
            </w:r>
            <w:r w:rsidRPr="00A650C9">
              <w:rPr>
                <w:rFonts w:ascii="Arial" w:eastAsia="Arial" w:hAnsi="Arial" w:cs="Arial"/>
                <w:sz w:val="20"/>
                <w:szCs w:val="20"/>
              </w:rPr>
              <w:t>texts.</w:t>
            </w:r>
            <w:r>
              <w:rPr>
                <w:rFonts w:ascii="Arial" w:eastAsia="Arial" w:hAnsi="Arial" w:cs="Arial"/>
                <w:sz w:val="20"/>
                <w:szCs w:val="20"/>
              </w:rPr>
              <w:t xml:space="preserve"> </w:t>
            </w:r>
            <w:r w:rsidRPr="00116447">
              <w:rPr>
                <w:rFonts w:ascii="Arial" w:eastAsia="Arial" w:hAnsi="Arial" w:cs="Arial"/>
                <w:b/>
                <w:sz w:val="20"/>
                <w:szCs w:val="20"/>
              </w:rPr>
              <w:t>(</w:t>
            </w:r>
            <w:r>
              <w:rPr>
                <w:rFonts w:ascii="Arial" w:eastAsia="Arial" w:hAnsi="Arial" w:cs="Arial"/>
                <w:b/>
                <w:sz w:val="20"/>
                <w:szCs w:val="20"/>
              </w:rPr>
              <w:t>I</w:t>
            </w:r>
            <w:r w:rsidRPr="00116447">
              <w:rPr>
                <w:rFonts w:ascii="Arial" w:eastAsia="Arial" w:hAnsi="Arial" w:cs="Arial"/>
                <w:b/>
                <w:sz w:val="20"/>
                <w:szCs w:val="20"/>
              </w:rPr>
              <w:t>)</w:t>
            </w:r>
          </w:p>
        </w:tc>
      </w:tr>
      <w:tr w:rsidR="00717C65" w14:paraId="021389AB" w14:textId="77777777" w:rsidTr="00FC31AA">
        <w:tblPrEx>
          <w:tblCellMar>
            <w:top w:w="0" w:type="dxa"/>
            <w:bottom w:w="0" w:type="dxa"/>
          </w:tblCellMar>
        </w:tblPrEx>
        <w:tc>
          <w:tcPr>
            <w:tcW w:w="2126" w:type="dxa"/>
            <w:tcMar>
              <w:top w:w="113" w:type="dxa"/>
              <w:bottom w:w="113" w:type="dxa"/>
            </w:tcMar>
          </w:tcPr>
          <w:p w14:paraId="6ADDA690" w14:textId="706C65DB" w:rsidR="00717C65" w:rsidRPr="00015F15" w:rsidRDefault="00717C65" w:rsidP="002C681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44BD387" w14:textId="6E5EC623" w:rsidR="00717C65" w:rsidRPr="00445B58" w:rsidRDefault="00717C65" w:rsidP="00E4344F">
            <w:pPr>
              <w:autoSpaceDE w:val="0"/>
              <w:autoSpaceDN w:val="0"/>
              <w:adjustRightInd w:val="0"/>
              <w:spacing w:before="120"/>
              <w:rPr>
                <w:rFonts w:ascii="Arial" w:hAnsi="Arial" w:cs="Arial"/>
                <w:sz w:val="20"/>
                <w:szCs w:val="20"/>
                <w:lang w:eastAsia="en-GB"/>
              </w:rPr>
            </w:pPr>
            <w:r w:rsidRPr="00073730">
              <w:rPr>
                <w:rFonts w:ascii="Arial" w:hAnsi="Arial" w:cs="Arial"/>
                <w:sz w:val="20"/>
                <w:szCs w:val="20"/>
                <w:lang w:eastAsia="en-GB"/>
              </w:rPr>
              <w:t xml:space="preserve">W1 </w:t>
            </w:r>
            <w:r w:rsidR="00AA2F55">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7BFECD90" w14:textId="38223B56" w:rsidR="00717C65" w:rsidRDefault="00A32623" w:rsidP="002C6819">
            <w:pPr>
              <w:pStyle w:val="ListParagraph"/>
              <w:autoSpaceDE w:val="0"/>
              <w:autoSpaceDN w:val="0"/>
              <w:adjustRightInd w:val="0"/>
              <w:spacing w:after="120"/>
              <w:ind w:left="0"/>
              <w:contextualSpacing w:val="0"/>
              <w:rPr>
                <w:rFonts w:cs="Arial"/>
                <w:lang w:eastAsia="en-GB"/>
              </w:rPr>
            </w:pPr>
            <w:r>
              <w:rPr>
                <w:rFonts w:eastAsia="Arial" w:cs="Arial"/>
              </w:rPr>
              <w:t>W</w:t>
            </w:r>
            <w:r w:rsidR="00717C65">
              <w:rPr>
                <w:rFonts w:eastAsia="Arial" w:cs="Arial"/>
              </w:rPr>
              <w:t>rit</w:t>
            </w:r>
            <w:r w:rsidR="00AA2F55">
              <w:rPr>
                <w:rFonts w:eastAsia="Arial" w:cs="Arial"/>
              </w:rPr>
              <w:t>ing</w:t>
            </w:r>
            <w:r w:rsidR="00717C65" w:rsidRPr="00A650C9">
              <w:rPr>
                <w:rFonts w:eastAsia="Arial" w:cs="Arial"/>
              </w:rPr>
              <w:t xml:space="preserve"> </w:t>
            </w:r>
            <w:r w:rsidR="00717C65" w:rsidRPr="008B5C07">
              <w:rPr>
                <w:rFonts w:eastAsia="Arial" w:cs="Arial"/>
              </w:rPr>
              <w:t>a</w:t>
            </w:r>
            <w:r w:rsidR="00717C65" w:rsidRPr="00A650C9">
              <w:rPr>
                <w:rFonts w:eastAsia="Arial" w:cs="Arial"/>
              </w:rPr>
              <w:t>bout</w:t>
            </w:r>
            <w:r w:rsidR="00717C65" w:rsidRPr="008B5C07">
              <w:rPr>
                <w:rFonts w:eastAsia="Arial" w:cs="Arial"/>
              </w:rPr>
              <w:t xml:space="preserve"> </w:t>
            </w:r>
            <w:r w:rsidR="00717C65">
              <w:rPr>
                <w:rFonts w:eastAsia="Arial" w:cs="Arial"/>
              </w:rPr>
              <w:t>fiction texts</w:t>
            </w:r>
          </w:p>
        </w:tc>
        <w:tc>
          <w:tcPr>
            <w:tcW w:w="10348" w:type="dxa"/>
            <w:tcMar>
              <w:top w:w="113" w:type="dxa"/>
              <w:bottom w:w="113" w:type="dxa"/>
            </w:tcMar>
          </w:tcPr>
          <w:p w14:paraId="2C6BD1E6" w14:textId="77777777" w:rsidR="00A32623" w:rsidRDefault="00EE3FFF" w:rsidP="002C6819">
            <w:pPr>
              <w:keepNext/>
              <w:autoSpaceDE w:val="0"/>
              <w:autoSpaceDN w:val="0"/>
              <w:adjustRightInd w:val="0"/>
              <w:spacing w:after="120"/>
              <w:rPr>
                <w:rFonts w:ascii="Arial" w:eastAsia="Arial" w:hAnsi="Arial" w:cs="Arial"/>
                <w:sz w:val="20"/>
                <w:szCs w:val="20"/>
              </w:rPr>
            </w:pPr>
            <w:r>
              <w:rPr>
                <w:rFonts w:ascii="Arial" w:eastAsia="Arial" w:hAnsi="Arial" w:cs="Arial"/>
                <w:sz w:val="20"/>
                <w:szCs w:val="20"/>
              </w:rPr>
              <w:t>L</w:t>
            </w:r>
            <w:r w:rsidR="00717C65">
              <w:rPr>
                <w:rFonts w:ascii="Arial" w:eastAsia="Arial" w:hAnsi="Arial" w:cs="Arial"/>
                <w:sz w:val="20"/>
                <w:szCs w:val="20"/>
              </w:rPr>
              <w:t>earner</w:t>
            </w:r>
            <w:r>
              <w:rPr>
                <w:rFonts w:ascii="Arial" w:eastAsia="Arial" w:hAnsi="Arial" w:cs="Arial"/>
                <w:sz w:val="20"/>
                <w:szCs w:val="20"/>
              </w:rPr>
              <w:t>s</w:t>
            </w:r>
            <w:r w:rsidR="00717C65">
              <w:rPr>
                <w:rFonts w:ascii="Arial" w:eastAsia="Arial" w:hAnsi="Arial" w:cs="Arial"/>
                <w:sz w:val="20"/>
                <w:szCs w:val="20"/>
              </w:rPr>
              <w:t xml:space="preserve"> </w:t>
            </w:r>
            <w:r w:rsidR="00717C65" w:rsidRPr="00A650C9">
              <w:rPr>
                <w:rFonts w:ascii="Arial" w:eastAsia="Arial" w:hAnsi="Arial" w:cs="Arial"/>
                <w:sz w:val="20"/>
                <w:szCs w:val="20"/>
              </w:rPr>
              <w:t>invent a title for a fiction text in any genre and write a blurb for their imaginary text (maximum 50 words). Both title and blurb should reflect the chosen genre.</w:t>
            </w:r>
          </w:p>
          <w:p w14:paraId="79210040" w14:textId="242EA48F" w:rsidR="00717C65" w:rsidRDefault="00EE3FFF" w:rsidP="002C6819">
            <w:pPr>
              <w:keepNext/>
              <w:autoSpaceDE w:val="0"/>
              <w:autoSpaceDN w:val="0"/>
              <w:adjustRightInd w:val="0"/>
              <w:spacing w:after="120"/>
              <w:rPr>
                <w:rFonts w:ascii="Arial" w:hAnsi="Arial" w:cs="Arial"/>
                <w:b/>
                <w:bCs/>
                <w:sz w:val="20"/>
                <w:szCs w:val="20"/>
                <w:lang w:eastAsia="en-GB"/>
              </w:rPr>
            </w:pPr>
            <w:r>
              <w:rPr>
                <w:rFonts w:ascii="Arial" w:eastAsia="Arial" w:hAnsi="Arial" w:cs="Arial"/>
                <w:sz w:val="20"/>
                <w:szCs w:val="20"/>
              </w:rPr>
              <w:t>L</w:t>
            </w:r>
            <w:r w:rsidR="00717C65">
              <w:rPr>
                <w:rFonts w:ascii="Arial" w:eastAsia="Arial" w:hAnsi="Arial" w:cs="Arial"/>
                <w:sz w:val="20"/>
                <w:szCs w:val="20"/>
              </w:rPr>
              <w:t xml:space="preserve">earners </w:t>
            </w:r>
            <w:r w:rsidR="00717C65" w:rsidRPr="00A650C9">
              <w:rPr>
                <w:rFonts w:ascii="Arial" w:eastAsia="Arial" w:hAnsi="Arial" w:cs="Arial"/>
                <w:sz w:val="20"/>
                <w:szCs w:val="20"/>
              </w:rPr>
              <w:t>redraft their blurbs so that they c</w:t>
            </w:r>
            <w:r w:rsidR="00717C65">
              <w:rPr>
                <w:rFonts w:ascii="Arial" w:eastAsia="Arial" w:hAnsi="Arial" w:cs="Arial"/>
                <w:sz w:val="20"/>
                <w:szCs w:val="20"/>
              </w:rPr>
              <w:t>an</w:t>
            </w:r>
            <w:r w:rsidR="00717C65" w:rsidRPr="00A650C9">
              <w:rPr>
                <w:rFonts w:ascii="Arial" w:eastAsia="Arial" w:hAnsi="Arial" w:cs="Arial"/>
                <w:sz w:val="20"/>
                <w:szCs w:val="20"/>
              </w:rPr>
              <w:t xml:space="preserve"> be used as classroom displays.</w:t>
            </w:r>
            <w:r w:rsidR="00717C65">
              <w:rPr>
                <w:rFonts w:ascii="Arial" w:eastAsia="Arial" w:hAnsi="Arial" w:cs="Arial"/>
                <w:sz w:val="20"/>
                <w:szCs w:val="20"/>
              </w:rPr>
              <w:t xml:space="preserve"> </w:t>
            </w:r>
            <w:r w:rsidR="00717C65" w:rsidRPr="002D687F">
              <w:rPr>
                <w:rFonts w:ascii="Arial" w:eastAsia="Arial" w:hAnsi="Arial" w:cs="Arial"/>
                <w:b/>
                <w:sz w:val="20"/>
                <w:szCs w:val="20"/>
              </w:rPr>
              <w:t>(I)</w:t>
            </w:r>
          </w:p>
        </w:tc>
      </w:tr>
      <w:tr w:rsidR="00717C65" w14:paraId="3F1F091A" w14:textId="77777777" w:rsidTr="00FC31AA">
        <w:tblPrEx>
          <w:tblCellMar>
            <w:top w:w="0" w:type="dxa"/>
            <w:bottom w:w="0" w:type="dxa"/>
          </w:tblCellMar>
        </w:tblPrEx>
        <w:tc>
          <w:tcPr>
            <w:tcW w:w="2126" w:type="dxa"/>
            <w:tcMar>
              <w:top w:w="113" w:type="dxa"/>
              <w:bottom w:w="113" w:type="dxa"/>
            </w:tcMar>
          </w:tcPr>
          <w:p w14:paraId="429526AF" w14:textId="7B783BFF" w:rsidR="00717C65" w:rsidRPr="008A3ADE" w:rsidRDefault="00717C65" w:rsidP="002C6819">
            <w:pPr>
              <w:autoSpaceDE w:val="0"/>
              <w:autoSpaceDN w:val="0"/>
              <w:adjustRightInd w:val="0"/>
              <w:spacing w:after="120"/>
              <w:rPr>
                <w:rFonts w:ascii="Arial" w:hAnsi="Arial" w:cs="Arial"/>
                <w:b/>
                <w:bCs/>
                <w:sz w:val="20"/>
                <w:szCs w:val="20"/>
                <w:lang w:eastAsia="en-GB"/>
              </w:rPr>
            </w:pPr>
            <w:r w:rsidRPr="008A3ADE">
              <w:rPr>
                <w:rFonts w:ascii="Arial" w:hAnsi="Arial" w:cs="Arial"/>
                <w:b/>
                <w:bCs/>
                <w:sz w:val="20"/>
                <w:szCs w:val="20"/>
                <w:lang w:eastAsia="en-GB"/>
              </w:rPr>
              <w:t>AO1 Reading</w:t>
            </w:r>
          </w:p>
          <w:p w14:paraId="6EF9DEF1" w14:textId="4E797508" w:rsidR="00717C65" w:rsidRPr="008A3ADE" w:rsidRDefault="00717C65" w:rsidP="00E4344F">
            <w:pPr>
              <w:keepNext/>
              <w:autoSpaceDE w:val="0"/>
              <w:autoSpaceDN w:val="0"/>
              <w:adjustRightInd w:val="0"/>
              <w:spacing w:before="120"/>
              <w:rPr>
                <w:rFonts w:ascii="Arial" w:hAnsi="Arial" w:cs="Arial"/>
                <w:sz w:val="20"/>
                <w:szCs w:val="20"/>
                <w:lang w:eastAsia="en-GB"/>
              </w:rPr>
            </w:pPr>
            <w:r w:rsidRPr="008A3ADE">
              <w:rPr>
                <w:rFonts w:ascii="Arial" w:hAnsi="Arial" w:cs="Arial"/>
                <w:sz w:val="20"/>
                <w:szCs w:val="20"/>
                <w:lang w:eastAsia="en-GB"/>
              </w:rPr>
              <w:t xml:space="preserve">R5 </w:t>
            </w:r>
            <w:r w:rsidR="00AA2F55">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02EAAC74" w14:textId="692FA6E8" w:rsidR="00717C65" w:rsidRPr="008B5C07" w:rsidRDefault="00A32623" w:rsidP="002C6819">
            <w:pPr>
              <w:pStyle w:val="ListParagraph"/>
              <w:autoSpaceDE w:val="0"/>
              <w:autoSpaceDN w:val="0"/>
              <w:adjustRightInd w:val="0"/>
              <w:spacing w:after="120"/>
              <w:ind w:left="0"/>
              <w:contextualSpacing w:val="0"/>
              <w:rPr>
                <w:rFonts w:eastAsia="Arial" w:cs="Arial"/>
              </w:rPr>
            </w:pPr>
            <w:r>
              <w:rPr>
                <w:rFonts w:eastAsia="Arial" w:cs="Arial"/>
              </w:rPr>
              <w:t>I</w:t>
            </w:r>
            <w:r w:rsidR="00717C65" w:rsidRPr="00A650C9">
              <w:rPr>
                <w:rFonts w:eastAsia="Arial" w:cs="Arial"/>
              </w:rPr>
              <w:t>dentify</w:t>
            </w:r>
            <w:r w:rsidR="00AA2F55">
              <w:rPr>
                <w:rFonts w:eastAsia="Arial" w:cs="Arial"/>
              </w:rPr>
              <w:t>ing</w:t>
            </w:r>
            <w:r w:rsidR="00717C65" w:rsidRPr="00A650C9">
              <w:rPr>
                <w:rFonts w:eastAsia="Arial" w:cs="Arial"/>
              </w:rPr>
              <w:t xml:space="preserve"> different g</w:t>
            </w:r>
            <w:r w:rsidR="00717C65" w:rsidRPr="008B5C07">
              <w:rPr>
                <w:rFonts w:eastAsia="Arial" w:cs="Arial"/>
              </w:rPr>
              <w:t>e</w:t>
            </w:r>
            <w:r w:rsidR="00717C65" w:rsidRPr="00A650C9">
              <w:rPr>
                <w:rFonts w:eastAsia="Arial" w:cs="Arial"/>
              </w:rPr>
              <w:t>nr</w:t>
            </w:r>
            <w:r w:rsidR="00717C65" w:rsidRPr="008B5C07">
              <w:rPr>
                <w:rFonts w:eastAsia="Arial" w:cs="Arial"/>
              </w:rPr>
              <w:t>e</w:t>
            </w:r>
            <w:r w:rsidR="00717C65" w:rsidRPr="00A650C9">
              <w:rPr>
                <w:rFonts w:eastAsia="Arial" w:cs="Arial"/>
              </w:rPr>
              <w:t>s in non-f</w:t>
            </w:r>
            <w:r w:rsidR="00717C65" w:rsidRPr="008B5C07">
              <w:rPr>
                <w:rFonts w:eastAsia="Arial" w:cs="Arial"/>
              </w:rPr>
              <w:t>i</w:t>
            </w:r>
            <w:r w:rsidR="00717C65" w:rsidRPr="00A650C9">
              <w:rPr>
                <w:rFonts w:eastAsia="Arial" w:cs="Arial"/>
              </w:rPr>
              <w:t>ction t</w:t>
            </w:r>
            <w:r w:rsidR="00717C65" w:rsidRPr="008B5C07">
              <w:rPr>
                <w:rFonts w:eastAsia="Arial" w:cs="Arial"/>
              </w:rPr>
              <w:t>e</w:t>
            </w:r>
            <w:r w:rsidR="00717C65" w:rsidRPr="00A650C9">
              <w:rPr>
                <w:rFonts w:eastAsia="Arial" w:cs="Arial"/>
              </w:rPr>
              <w:t>xts</w:t>
            </w:r>
          </w:p>
          <w:p w14:paraId="7FE69D00" w14:textId="2D21F7E8" w:rsidR="00717C65" w:rsidRDefault="00A32623" w:rsidP="00AA2F55">
            <w:pPr>
              <w:pStyle w:val="ListParagraph"/>
              <w:autoSpaceDE w:val="0"/>
              <w:autoSpaceDN w:val="0"/>
              <w:adjustRightInd w:val="0"/>
              <w:spacing w:before="120" w:after="120"/>
              <w:ind w:left="0"/>
              <w:contextualSpacing w:val="0"/>
              <w:rPr>
                <w:rFonts w:eastAsia="Arial" w:cs="Arial"/>
              </w:rPr>
            </w:pPr>
            <w:r>
              <w:rPr>
                <w:rFonts w:eastAsia="Arial" w:cs="Arial"/>
              </w:rPr>
              <w:t>S</w:t>
            </w:r>
            <w:r w:rsidR="00717C65">
              <w:rPr>
                <w:rFonts w:eastAsia="Arial" w:cs="Arial"/>
              </w:rPr>
              <w:t>peaking and listening</w:t>
            </w:r>
          </w:p>
        </w:tc>
        <w:tc>
          <w:tcPr>
            <w:tcW w:w="10348" w:type="dxa"/>
            <w:tcMar>
              <w:top w:w="113" w:type="dxa"/>
              <w:bottom w:w="113" w:type="dxa"/>
            </w:tcMar>
          </w:tcPr>
          <w:p w14:paraId="4D22186A" w14:textId="5C1E155A" w:rsidR="00717C65" w:rsidRPr="008B5C07" w:rsidRDefault="00717C65" w:rsidP="002C6819">
            <w:pPr>
              <w:autoSpaceDE w:val="0"/>
              <w:autoSpaceDN w:val="0"/>
              <w:adjustRightInd w:val="0"/>
              <w:spacing w:after="120"/>
              <w:rPr>
                <w:rFonts w:ascii="Arial" w:hAnsi="Arial" w:cs="Arial"/>
                <w:color w:val="4A4A4A"/>
                <w:sz w:val="20"/>
                <w:szCs w:val="20"/>
              </w:rPr>
            </w:pPr>
            <w:r>
              <w:rPr>
                <w:rFonts w:ascii="Arial" w:eastAsia="Arial" w:hAnsi="Arial" w:cs="Arial"/>
                <w:sz w:val="20"/>
                <w:szCs w:val="20"/>
              </w:rPr>
              <w:t>Learners</w:t>
            </w:r>
            <w:r w:rsidRPr="00A650C9">
              <w:rPr>
                <w:rFonts w:ascii="Arial" w:eastAsia="Arial" w:hAnsi="Arial" w:cs="Arial"/>
                <w:sz w:val="20"/>
                <w:szCs w:val="20"/>
              </w:rPr>
              <w:t xml:space="preserve"> go bac</w:t>
            </w:r>
            <w:r>
              <w:rPr>
                <w:rFonts w:ascii="Arial" w:eastAsia="Arial" w:hAnsi="Arial" w:cs="Arial"/>
                <w:sz w:val="20"/>
                <w:szCs w:val="20"/>
              </w:rPr>
              <w:t xml:space="preserve">k to the list of </w:t>
            </w:r>
            <w:r w:rsidR="00B41E70">
              <w:rPr>
                <w:rFonts w:ascii="Arial" w:eastAsia="Arial" w:hAnsi="Arial" w:cs="Arial"/>
                <w:sz w:val="20"/>
                <w:szCs w:val="20"/>
              </w:rPr>
              <w:t xml:space="preserve">text </w:t>
            </w:r>
            <w:r>
              <w:rPr>
                <w:rFonts w:ascii="Arial" w:eastAsia="Arial" w:hAnsi="Arial" w:cs="Arial"/>
                <w:sz w:val="20"/>
                <w:szCs w:val="20"/>
              </w:rPr>
              <w:t xml:space="preserve">genres: </w:t>
            </w:r>
            <w:hyperlink r:id="rId36" w:history="1">
              <w:r w:rsidRPr="008E5EDE">
                <w:rPr>
                  <w:rStyle w:val="Hyperlink"/>
                  <w:rFonts w:ascii="Arial" w:hAnsi="Arial"/>
                  <w:color w:val="4A4A4A"/>
                  <w:sz w:val="20"/>
                </w:rPr>
                <w:t>http://writing.colostate.edu/gallery/multigenre/genrelist.html</w:t>
              </w:r>
            </w:hyperlink>
          </w:p>
          <w:p w14:paraId="5D707AAC" w14:textId="49E3FA38" w:rsidR="00717C65" w:rsidRPr="007A4DB5" w:rsidRDefault="00717C65" w:rsidP="00CB58F3">
            <w:pPr>
              <w:spacing w:before="120"/>
              <w:rPr>
                <w:rFonts w:ascii="Arial" w:eastAsia="Arial" w:hAnsi="Arial" w:cs="Arial"/>
                <w:b/>
                <w:sz w:val="20"/>
                <w:szCs w:val="20"/>
              </w:rPr>
            </w:pPr>
            <w:r w:rsidRPr="00A650C9">
              <w:rPr>
                <w:rFonts w:ascii="Arial" w:hAnsi="Arial" w:cs="Arial"/>
                <w:sz w:val="20"/>
                <w:szCs w:val="20"/>
              </w:rPr>
              <w:t xml:space="preserve">They should already have identified which of these are non-fiction. </w:t>
            </w:r>
            <w:r>
              <w:rPr>
                <w:rFonts w:ascii="Arial" w:hAnsi="Arial" w:cs="Arial"/>
                <w:sz w:val="20"/>
                <w:szCs w:val="20"/>
              </w:rPr>
              <w:t>Learners</w:t>
            </w:r>
            <w:r w:rsidRPr="00A650C9">
              <w:rPr>
                <w:rFonts w:ascii="Arial" w:hAnsi="Arial" w:cs="Arial"/>
                <w:sz w:val="20"/>
                <w:szCs w:val="20"/>
              </w:rPr>
              <w:t xml:space="preserve"> take at least four non-fiction genres and </w:t>
            </w:r>
            <w:r w:rsidRPr="00A650C9">
              <w:rPr>
                <w:rFonts w:ascii="Arial" w:eastAsia="Arial" w:hAnsi="Arial" w:cs="Arial"/>
                <w:sz w:val="20"/>
                <w:szCs w:val="20"/>
              </w:rPr>
              <w:t xml:space="preserve">identify </w:t>
            </w:r>
            <w:r w:rsidR="00A67210">
              <w:rPr>
                <w:rFonts w:ascii="Arial" w:eastAsia="Arial" w:hAnsi="Arial" w:cs="Arial"/>
                <w:sz w:val="20"/>
                <w:szCs w:val="20"/>
              </w:rPr>
              <w:t xml:space="preserve">its key features </w:t>
            </w:r>
            <w:r>
              <w:rPr>
                <w:rFonts w:ascii="Arial" w:eastAsia="Arial" w:hAnsi="Arial" w:cs="Arial"/>
                <w:sz w:val="20"/>
                <w:szCs w:val="20"/>
              </w:rPr>
              <w:t>with a partner.</w:t>
            </w:r>
          </w:p>
        </w:tc>
      </w:tr>
      <w:tr w:rsidR="00717C65" w14:paraId="2C7F514F" w14:textId="77777777" w:rsidTr="00FC31AA">
        <w:tblPrEx>
          <w:tblCellMar>
            <w:top w:w="0" w:type="dxa"/>
            <w:bottom w:w="0" w:type="dxa"/>
          </w:tblCellMar>
        </w:tblPrEx>
        <w:tc>
          <w:tcPr>
            <w:tcW w:w="2126" w:type="dxa"/>
            <w:tcMar>
              <w:top w:w="113" w:type="dxa"/>
              <w:bottom w:w="113" w:type="dxa"/>
            </w:tcMar>
          </w:tcPr>
          <w:p w14:paraId="24AD0483" w14:textId="538701A7" w:rsidR="00717C65" w:rsidRPr="008A3ADE" w:rsidRDefault="00717C65" w:rsidP="002C6819">
            <w:pPr>
              <w:pStyle w:val="DSBasic"/>
              <w:spacing w:after="120"/>
              <w:rPr>
                <w:rFonts w:cs="Arial"/>
                <w:b/>
                <w:sz w:val="20"/>
                <w:szCs w:val="20"/>
                <w:lang w:eastAsia="en-GB"/>
              </w:rPr>
            </w:pPr>
            <w:r w:rsidRPr="008A3ADE">
              <w:rPr>
                <w:rFonts w:cs="Arial"/>
                <w:b/>
                <w:sz w:val="20"/>
                <w:szCs w:val="20"/>
                <w:lang w:eastAsia="en-GB"/>
              </w:rPr>
              <w:t>AO1 Reading</w:t>
            </w:r>
          </w:p>
          <w:p w14:paraId="1C92D5CE" w14:textId="1AA54A73" w:rsidR="00717C65" w:rsidRPr="008A3ADE" w:rsidRDefault="00717C65" w:rsidP="00CB166D">
            <w:pPr>
              <w:keepNext/>
              <w:autoSpaceDE w:val="0"/>
              <w:autoSpaceDN w:val="0"/>
              <w:adjustRightInd w:val="0"/>
              <w:spacing w:before="120"/>
              <w:rPr>
                <w:rFonts w:ascii="Arial" w:hAnsi="Arial" w:cs="Arial"/>
                <w:sz w:val="20"/>
                <w:szCs w:val="20"/>
                <w:lang w:eastAsia="en-GB"/>
              </w:rPr>
            </w:pPr>
            <w:r w:rsidRPr="008A3ADE">
              <w:rPr>
                <w:rFonts w:ascii="Arial" w:hAnsi="Arial" w:cs="Arial"/>
                <w:sz w:val="20"/>
                <w:szCs w:val="20"/>
                <w:lang w:eastAsia="en-GB"/>
              </w:rPr>
              <w:t xml:space="preserve">R5 </w:t>
            </w:r>
            <w:r w:rsidR="00AA2F55">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48210CDD" w14:textId="6536D4F2" w:rsidR="00717C65" w:rsidRPr="008B5C07" w:rsidRDefault="0059690C" w:rsidP="002C6819">
            <w:pPr>
              <w:pStyle w:val="ListParagraph"/>
              <w:autoSpaceDE w:val="0"/>
              <w:autoSpaceDN w:val="0"/>
              <w:adjustRightInd w:val="0"/>
              <w:spacing w:after="120"/>
              <w:ind w:left="0"/>
              <w:contextualSpacing w:val="0"/>
              <w:rPr>
                <w:rFonts w:eastAsia="Arial" w:cs="Arial"/>
              </w:rPr>
            </w:pPr>
            <w:r>
              <w:rPr>
                <w:rFonts w:eastAsia="Arial" w:cs="Arial"/>
              </w:rPr>
              <w:t>U</w:t>
            </w:r>
            <w:r w:rsidR="00717C65">
              <w:rPr>
                <w:rFonts w:eastAsia="Arial" w:cs="Arial"/>
              </w:rPr>
              <w:t>nderstand</w:t>
            </w:r>
            <w:r w:rsidR="00AA2F55">
              <w:rPr>
                <w:rFonts w:eastAsia="Arial" w:cs="Arial"/>
              </w:rPr>
              <w:t>ing</w:t>
            </w:r>
            <w:r w:rsidR="00717C65">
              <w:rPr>
                <w:rFonts w:eastAsia="Arial" w:cs="Arial"/>
              </w:rPr>
              <w:t xml:space="preserve"> audience in non-fiction texts</w:t>
            </w:r>
          </w:p>
          <w:p w14:paraId="36F749A3" w14:textId="66A3067B" w:rsidR="00717C65" w:rsidRPr="00A650C9" w:rsidRDefault="0059690C" w:rsidP="00AA2F55">
            <w:pPr>
              <w:pStyle w:val="ListParagraph"/>
              <w:autoSpaceDE w:val="0"/>
              <w:autoSpaceDN w:val="0"/>
              <w:adjustRightInd w:val="0"/>
              <w:spacing w:before="120" w:after="120"/>
              <w:ind w:left="0"/>
              <w:contextualSpacing w:val="0"/>
              <w:rPr>
                <w:rFonts w:eastAsia="Arial" w:cs="Arial"/>
              </w:rPr>
            </w:pPr>
            <w:r>
              <w:rPr>
                <w:rFonts w:eastAsia="Arial" w:cs="Arial"/>
              </w:rPr>
              <w:t>S</w:t>
            </w:r>
            <w:r w:rsidR="00717C65">
              <w:rPr>
                <w:rFonts w:eastAsia="Arial" w:cs="Arial"/>
              </w:rPr>
              <w:t>peaking and listening</w:t>
            </w:r>
          </w:p>
        </w:tc>
        <w:tc>
          <w:tcPr>
            <w:tcW w:w="10348" w:type="dxa"/>
            <w:tcMar>
              <w:top w:w="113" w:type="dxa"/>
              <w:bottom w:w="113" w:type="dxa"/>
            </w:tcMar>
          </w:tcPr>
          <w:p w14:paraId="23DEAA7C" w14:textId="77777777" w:rsidR="00717C65" w:rsidRDefault="00A67210" w:rsidP="002C6819">
            <w:pPr>
              <w:spacing w:after="120"/>
              <w:rPr>
                <w:rFonts w:ascii="Arial" w:hAnsi="Arial" w:cs="Arial"/>
                <w:sz w:val="20"/>
                <w:szCs w:val="20"/>
              </w:rPr>
            </w:pPr>
            <w:r>
              <w:rPr>
                <w:rFonts w:ascii="Arial" w:eastAsia="Arial" w:hAnsi="Arial" w:cs="Arial"/>
                <w:sz w:val="20"/>
                <w:szCs w:val="20"/>
              </w:rPr>
              <w:t>L</w:t>
            </w:r>
            <w:r w:rsidR="00717C65">
              <w:rPr>
                <w:rFonts w:ascii="Arial" w:eastAsia="Arial" w:hAnsi="Arial" w:cs="Arial"/>
                <w:sz w:val="20"/>
                <w:szCs w:val="20"/>
              </w:rPr>
              <w:t>earners</w:t>
            </w:r>
            <w:r w:rsidR="00717C65" w:rsidRPr="00A650C9">
              <w:rPr>
                <w:rFonts w:ascii="Arial" w:eastAsia="Arial" w:hAnsi="Arial" w:cs="Arial"/>
                <w:sz w:val="20"/>
                <w:szCs w:val="20"/>
              </w:rPr>
              <w:t xml:space="preserve"> work with a partner </w:t>
            </w:r>
            <w:r>
              <w:rPr>
                <w:rFonts w:ascii="Arial" w:eastAsia="Arial" w:hAnsi="Arial" w:cs="Arial"/>
                <w:sz w:val="20"/>
                <w:szCs w:val="20"/>
              </w:rPr>
              <w:t xml:space="preserve">and </w:t>
            </w:r>
            <w:r w:rsidR="00717C65" w:rsidRPr="00A650C9">
              <w:rPr>
                <w:rFonts w:ascii="Arial" w:eastAsia="Arial" w:hAnsi="Arial" w:cs="Arial"/>
                <w:sz w:val="20"/>
                <w:szCs w:val="20"/>
              </w:rPr>
              <w:t xml:space="preserve">discuss the different audiences addressed in a selection of non-fiction texts. </w:t>
            </w:r>
            <w:r w:rsidR="00717C65" w:rsidRPr="00A650C9">
              <w:rPr>
                <w:rFonts w:ascii="Arial" w:hAnsi="Arial" w:cs="Arial"/>
                <w:sz w:val="20"/>
                <w:szCs w:val="20"/>
              </w:rPr>
              <w:t xml:space="preserve">Texts from </w:t>
            </w:r>
            <w:r w:rsidR="00717C65">
              <w:rPr>
                <w:rFonts w:ascii="Arial" w:hAnsi="Arial" w:cs="Arial"/>
                <w:sz w:val="20"/>
                <w:szCs w:val="20"/>
              </w:rPr>
              <w:t xml:space="preserve">the </w:t>
            </w:r>
            <w:r w:rsidR="00717C65" w:rsidRPr="00A650C9">
              <w:rPr>
                <w:rFonts w:ascii="Arial" w:hAnsi="Arial" w:cs="Arial"/>
                <w:sz w:val="20"/>
                <w:szCs w:val="20"/>
              </w:rPr>
              <w:t>school library</w:t>
            </w:r>
            <w:r w:rsidR="009B6557">
              <w:rPr>
                <w:rFonts w:ascii="Arial" w:hAnsi="Arial" w:cs="Arial"/>
                <w:sz w:val="20"/>
                <w:szCs w:val="20"/>
              </w:rPr>
              <w:t xml:space="preserve"> may be used</w:t>
            </w:r>
            <w:r w:rsidR="00717C65" w:rsidRPr="00A650C9">
              <w:rPr>
                <w:rFonts w:ascii="Arial" w:hAnsi="Arial" w:cs="Arial"/>
                <w:sz w:val="20"/>
                <w:szCs w:val="20"/>
              </w:rPr>
              <w:t xml:space="preserve"> </w:t>
            </w:r>
            <w:r w:rsidR="00717C65">
              <w:rPr>
                <w:rFonts w:ascii="Arial" w:hAnsi="Arial" w:cs="Arial"/>
                <w:sz w:val="20"/>
                <w:szCs w:val="20"/>
              </w:rPr>
              <w:sym w:font="Symbol" w:char="F02D"/>
            </w:r>
            <w:r w:rsidR="00717C65" w:rsidRPr="00A650C9">
              <w:rPr>
                <w:rFonts w:ascii="Arial" w:hAnsi="Arial" w:cs="Arial"/>
                <w:sz w:val="20"/>
                <w:szCs w:val="20"/>
              </w:rPr>
              <w:t xml:space="preserve"> autobiography, travel, sport, biogr</w:t>
            </w:r>
            <w:r w:rsidR="00717C65">
              <w:rPr>
                <w:rFonts w:ascii="Arial" w:hAnsi="Arial" w:cs="Arial"/>
                <w:sz w:val="20"/>
                <w:szCs w:val="20"/>
              </w:rPr>
              <w:t>aphy, etc.</w:t>
            </w:r>
          </w:p>
          <w:p w14:paraId="47D0B367" w14:textId="7CCC59AB" w:rsidR="00365207" w:rsidRDefault="001E04F4" w:rsidP="002C6819">
            <w:pPr>
              <w:spacing w:after="120"/>
              <w:rPr>
                <w:rFonts w:ascii="Arial" w:eastAsia="Arial" w:hAnsi="Arial" w:cs="Arial"/>
                <w:sz w:val="20"/>
                <w:szCs w:val="20"/>
              </w:rPr>
            </w:pPr>
            <w:r>
              <w:rPr>
                <w:rFonts w:ascii="Arial" w:hAnsi="Arial" w:cs="Arial"/>
                <w:sz w:val="20"/>
                <w:szCs w:val="20"/>
              </w:rPr>
              <w:t>Learners share their ideas as a class.</w:t>
            </w:r>
          </w:p>
        </w:tc>
      </w:tr>
      <w:tr w:rsidR="00717C65" w14:paraId="1E9A3627" w14:textId="77777777" w:rsidTr="00FC31AA">
        <w:tblPrEx>
          <w:tblCellMar>
            <w:top w:w="0" w:type="dxa"/>
            <w:bottom w:w="0" w:type="dxa"/>
          </w:tblCellMar>
        </w:tblPrEx>
        <w:tc>
          <w:tcPr>
            <w:tcW w:w="2126" w:type="dxa"/>
            <w:tcMar>
              <w:top w:w="113" w:type="dxa"/>
              <w:bottom w:w="113" w:type="dxa"/>
            </w:tcMar>
          </w:tcPr>
          <w:p w14:paraId="2B5F03D7" w14:textId="3672D30C" w:rsidR="00717C65" w:rsidRPr="008A3ADE" w:rsidRDefault="00717C65" w:rsidP="002C6819">
            <w:pPr>
              <w:pStyle w:val="DSBasic"/>
              <w:spacing w:after="120"/>
              <w:rPr>
                <w:rFonts w:cs="Arial"/>
                <w:b/>
                <w:sz w:val="20"/>
                <w:szCs w:val="20"/>
                <w:lang w:eastAsia="en-GB"/>
              </w:rPr>
            </w:pPr>
            <w:r w:rsidRPr="008A3ADE">
              <w:rPr>
                <w:rFonts w:cs="Arial"/>
                <w:b/>
                <w:sz w:val="20"/>
                <w:szCs w:val="20"/>
                <w:lang w:eastAsia="en-GB"/>
              </w:rPr>
              <w:t>AO1 Reading</w:t>
            </w:r>
          </w:p>
          <w:p w14:paraId="77231529" w14:textId="0CF4067B" w:rsidR="00717C65" w:rsidRPr="008A3ADE" w:rsidRDefault="00717C65" w:rsidP="00CB166D">
            <w:pPr>
              <w:keepNext/>
              <w:autoSpaceDE w:val="0"/>
              <w:autoSpaceDN w:val="0"/>
              <w:adjustRightInd w:val="0"/>
              <w:spacing w:before="120"/>
              <w:rPr>
                <w:rFonts w:ascii="Arial" w:hAnsi="Arial" w:cs="Arial"/>
                <w:sz w:val="20"/>
                <w:szCs w:val="20"/>
                <w:lang w:eastAsia="en-GB"/>
              </w:rPr>
            </w:pPr>
            <w:r w:rsidRPr="008A3ADE">
              <w:rPr>
                <w:rFonts w:ascii="Arial" w:hAnsi="Arial" w:cs="Arial"/>
                <w:sz w:val="20"/>
                <w:szCs w:val="20"/>
                <w:lang w:eastAsia="en-GB"/>
              </w:rPr>
              <w:t xml:space="preserve">R5 </w:t>
            </w:r>
            <w:r w:rsidR="00AA2F55">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17EFBFBB" w14:textId="72D870E5" w:rsidR="00717C65" w:rsidRPr="00A650C9" w:rsidRDefault="009B6557" w:rsidP="002C6819">
            <w:pPr>
              <w:pStyle w:val="ListParagraph"/>
              <w:autoSpaceDE w:val="0"/>
              <w:autoSpaceDN w:val="0"/>
              <w:adjustRightInd w:val="0"/>
              <w:spacing w:after="120"/>
              <w:ind w:left="0"/>
              <w:contextualSpacing w:val="0"/>
              <w:rPr>
                <w:rFonts w:eastAsia="Arial" w:cs="Arial"/>
              </w:rPr>
            </w:pPr>
            <w:r>
              <w:rPr>
                <w:rFonts w:eastAsia="Arial" w:cs="Arial"/>
              </w:rPr>
              <w:t>I</w:t>
            </w:r>
            <w:r w:rsidR="00717C65" w:rsidRPr="00A650C9">
              <w:rPr>
                <w:rFonts w:eastAsia="Arial" w:cs="Arial"/>
              </w:rPr>
              <w:t>dentify</w:t>
            </w:r>
            <w:r w:rsidR="00AA2F55">
              <w:rPr>
                <w:rFonts w:eastAsia="Arial" w:cs="Arial"/>
              </w:rPr>
              <w:t>ing</w:t>
            </w:r>
            <w:r w:rsidR="00717C65" w:rsidRPr="00A650C9">
              <w:rPr>
                <w:rFonts w:eastAsia="Arial" w:cs="Arial"/>
              </w:rPr>
              <w:t xml:space="preserve"> key features of differ</w:t>
            </w:r>
            <w:r w:rsidR="00717C65">
              <w:rPr>
                <w:rFonts w:eastAsia="Arial" w:cs="Arial"/>
              </w:rPr>
              <w:t>ent genres of non-fiction texts</w:t>
            </w:r>
          </w:p>
        </w:tc>
        <w:tc>
          <w:tcPr>
            <w:tcW w:w="10348" w:type="dxa"/>
            <w:tcMar>
              <w:top w:w="113" w:type="dxa"/>
              <w:bottom w:w="113" w:type="dxa"/>
            </w:tcMar>
          </w:tcPr>
          <w:p w14:paraId="639B29E5" w14:textId="314C0AB8" w:rsidR="00717C65" w:rsidRPr="00A650C9" w:rsidRDefault="001E04F4" w:rsidP="002C6819">
            <w:pPr>
              <w:spacing w:after="120"/>
              <w:rPr>
                <w:rFonts w:ascii="Arial" w:eastAsia="Arial" w:hAnsi="Arial" w:cs="Arial"/>
                <w:sz w:val="20"/>
                <w:szCs w:val="20"/>
              </w:rPr>
            </w:pPr>
            <w:r>
              <w:rPr>
                <w:rFonts w:ascii="Arial" w:eastAsia="Arial" w:hAnsi="Arial" w:cs="Arial"/>
                <w:sz w:val="20"/>
                <w:szCs w:val="20"/>
              </w:rPr>
              <w:t>L</w:t>
            </w:r>
            <w:r w:rsidR="00041BA0">
              <w:rPr>
                <w:rFonts w:ascii="Arial" w:eastAsia="Arial" w:hAnsi="Arial" w:cs="Arial"/>
                <w:sz w:val="20"/>
                <w:szCs w:val="20"/>
              </w:rPr>
              <w:t>earners</w:t>
            </w:r>
            <w:r w:rsidR="00717C65" w:rsidRPr="00A650C9">
              <w:rPr>
                <w:rFonts w:ascii="Arial" w:eastAsia="Arial" w:hAnsi="Arial" w:cs="Arial"/>
                <w:sz w:val="20"/>
                <w:szCs w:val="20"/>
              </w:rPr>
              <w:t xml:space="preserve"> examine at least four non-fiction texts, each from a different genre.</w:t>
            </w:r>
          </w:p>
          <w:p w14:paraId="5770D4A2" w14:textId="7D8C492F" w:rsidR="00717C65" w:rsidRDefault="001E04F4" w:rsidP="00691FE0">
            <w:pPr>
              <w:spacing w:before="120" w:after="120"/>
              <w:rPr>
                <w:rFonts w:ascii="Arial" w:eastAsia="Arial" w:hAnsi="Arial" w:cs="Arial"/>
                <w:sz w:val="20"/>
                <w:szCs w:val="20"/>
              </w:rPr>
            </w:pPr>
            <w:r>
              <w:rPr>
                <w:rFonts w:ascii="Arial" w:eastAsia="Arial" w:hAnsi="Arial" w:cs="Arial"/>
                <w:sz w:val="20"/>
                <w:szCs w:val="20"/>
              </w:rPr>
              <w:t xml:space="preserve">They then </w:t>
            </w:r>
            <w:r w:rsidR="00717C65" w:rsidRPr="00A650C9">
              <w:rPr>
                <w:rFonts w:ascii="Arial" w:eastAsia="Arial" w:hAnsi="Arial" w:cs="Arial"/>
                <w:sz w:val="20"/>
                <w:szCs w:val="20"/>
              </w:rPr>
              <w:t xml:space="preserve">write a short commentary on the key features of at least one of these non-fiction texts. </w:t>
            </w:r>
            <w:r w:rsidR="00717C65" w:rsidRPr="00A650C9">
              <w:rPr>
                <w:rFonts w:ascii="Arial" w:hAnsi="Arial" w:cs="Arial"/>
                <w:sz w:val="20"/>
                <w:szCs w:val="20"/>
              </w:rPr>
              <w:t xml:space="preserve">Texts from </w:t>
            </w:r>
            <w:r w:rsidR="00717C65">
              <w:rPr>
                <w:rFonts w:ascii="Arial" w:hAnsi="Arial" w:cs="Arial"/>
                <w:sz w:val="20"/>
                <w:szCs w:val="20"/>
              </w:rPr>
              <w:t xml:space="preserve">the </w:t>
            </w:r>
            <w:r w:rsidR="00717C65" w:rsidRPr="00A650C9">
              <w:rPr>
                <w:rFonts w:ascii="Arial" w:hAnsi="Arial" w:cs="Arial"/>
                <w:sz w:val="20"/>
                <w:szCs w:val="20"/>
              </w:rPr>
              <w:t>school library</w:t>
            </w:r>
            <w:r w:rsidR="009B6557">
              <w:rPr>
                <w:rFonts w:ascii="Arial" w:hAnsi="Arial" w:cs="Arial"/>
                <w:sz w:val="20"/>
                <w:szCs w:val="20"/>
              </w:rPr>
              <w:t xml:space="preserve"> may be used</w:t>
            </w:r>
            <w:r w:rsidR="00717C65" w:rsidRPr="00A650C9">
              <w:rPr>
                <w:rFonts w:ascii="Arial" w:hAnsi="Arial" w:cs="Arial"/>
                <w:sz w:val="20"/>
                <w:szCs w:val="20"/>
              </w:rPr>
              <w:t xml:space="preserve"> </w:t>
            </w:r>
            <w:r w:rsidR="00717C65">
              <w:rPr>
                <w:rFonts w:ascii="Arial" w:hAnsi="Arial" w:cs="Arial"/>
                <w:sz w:val="20"/>
                <w:szCs w:val="20"/>
              </w:rPr>
              <w:sym w:font="Symbol" w:char="F02D"/>
            </w:r>
            <w:r w:rsidR="00717C65" w:rsidRPr="00A650C9">
              <w:rPr>
                <w:rFonts w:ascii="Arial" w:hAnsi="Arial" w:cs="Arial"/>
                <w:sz w:val="20"/>
                <w:szCs w:val="20"/>
              </w:rPr>
              <w:t xml:space="preserve"> autobiography,</w:t>
            </w:r>
            <w:r w:rsidR="00717C65">
              <w:rPr>
                <w:rFonts w:ascii="Arial" w:hAnsi="Arial" w:cs="Arial"/>
                <w:sz w:val="20"/>
                <w:szCs w:val="20"/>
              </w:rPr>
              <w:t xml:space="preserve"> travel, sport, biography, etc.</w:t>
            </w:r>
          </w:p>
        </w:tc>
      </w:tr>
      <w:tr w:rsidR="00717C65" w14:paraId="6ADC3F12" w14:textId="77777777" w:rsidTr="00FC31AA">
        <w:trPr>
          <w:trHeight w:hRule="exact" w:val="386"/>
          <w:tblHeader/>
        </w:trPr>
        <w:tc>
          <w:tcPr>
            <w:tcW w:w="10348" w:type="dxa"/>
            <w:gridSpan w:val="3"/>
            <w:shd w:val="clear" w:color="auto" w:fill="EA5B0C"/>
            <w:tcMar>
              <w:top w:w="113" w:type="dxa"/>
              <w:bottom w:w="113" w:type="dxa"/>
            </w:tcMar>
            <w:vAlign w:val="center"/>
          </w:tcPr>
          <w:p w14:paraId="67E582EA" w14:textId="77777777" w:rsidR="00717C65" w:rsidRDefault="00717C65" w:rsidP="00FF11EB">
            <w:pPr>
              <w:rPr>
                <w:rFonts w:ascii="Arial" w:hAnsi="Arial" w:cs="Arial"/>
                <w:b/>
                <w:bCs/>
                <w:color w:val="FFFFFF"/>
                <w:sz w:val="20"/>
                <w:szCs w:val="20"/>
              </w:rPr>
            </w:pPr>
            <w:r>
              <w:rPr>
                <w:rFonts w:ascii="Arial" w:hAnsi="Arial" w:cs="Arial"/>
                <w:b/>
                <w:bCs/>
                <w:color w:val="FFFFFF"/>
                <w:sz w:val="20"/>
                <w:szCs w:val="20"/>
              </w:rPr>
              <w:t>Past and specimen papers</w:t>
            </w:r>
          </w:p>
        </w:tc>
      </w:tr>
      <w:tr w:rsidR="00717C65" w14:paraId="430D75FC" w14:textId="77777777" w:rsidTr="00FC31AA">
        <w:tblPrEx>
          <w:tblCellMar>
            <w:top w:w="0" w:type="dxa"/>
            <w:bottom w:w="0" w:type="dxa"/>
          </w:tblCellMar>
        </w:tblPrEx>
        <w:trPr>
          <w:trHeight w:val="20"/>
        </w:trPr>
        <w:tc>
          <w:tcPr>
            <w:tcW w:w="10348" w:type="dxa"/>
            <w:gridSpan w:val="3"/>
            <w:shd w:val="clear" w:color="auto" w:fill="FFFFFF"/>
            <w:tcMar>
              <w:top w:w="113" w:type="dxa"/>
              <w:bottom w:w="113" w:type="dxa"/>
            </w:tcMar>
          </w:tcPr>
          <w:p w14:paraId="1E6C7D3E" w14:textId="0EF6330F" w:rsidR="00717C65" w:rsidRPr="00945F4D" w:rsidRDefault="00717C65" w:rsidP="00FF11EB">
            <w:pPr>
              <w:autoSpaceDE w:val="0"/>
              <w:autoSpaceDN w:val="0"/>
              <w:adjustRightInd w:val="0"/>
              <w:rPr>
                <w:rFonts w:ascii="Arial" w:hAnsi="Arial" w:cs="Arial"/>
                <w:b/>
                <w:bCs/>
                <w:sz w:val="20"/>
                <w:szCs w:val="20"/>
                <w:lang w:eastAsia="en-GB"/>
              </w:rPr>
            </w:pPr>
            <w:r w:rsidRPr="004C21E2">
              <w:rPr>
                <w:rFonts w:ascii="Arial" w:hAnsi="Arial" w:cs="Arial"/>
                <w:sz w:val="20"/>
                <w:szCs w:val="20"/>
                <w:lang w:eastAsia="en-GB"/>
              </w:rPr>
              <w:t>Past/specimen papers and mark schemes are available to download at</w:t>
            </w:r>
            <w:r w:rsidRPr="004C21E2">
              <w:rPr>
                <w:lang w:eastAsia="en-GB"/>
              </w:rPr>
              <w:t xml:space="preserve"> </w:t>
            </w:r>
            <w:hyperlink r:id="rId37" w:history="1">
              <w:r w:rsidR="005E5A14">
                <w:rPr>
                  <w:rFonts w:ascii="Arial" w:hAnsi="Arial" w:cs="Arial"/>
                  <w:color w:val="4A4A4A"/>
                  <w:sz w:val="20"/>
                  <w:u w:val="single"/>
                </w:rPr>
                <w:t>www.cambridgeinternational/support</w:t>
              </w:r>
            </w:hyperlink>
            <w:r w:rsidRPr="004C21E2">
              <w:rPr>
                <w:rFonts w:ascii="Arial" w:hAnsi="Arial" w:cs="Arial"/>
                <w:sz w:val="20"/>
                <w:szCs w:val="20"/>
                <w:lang w:val="x-none"/>
              </w:rPr>
              <w:t xml:space="preserve"> </w:t>
            </w:r>
            <w:r w:rsidRPr="004C21E2">
              <w:rPr>
                <w:rFonts w:ascii="Arial" w:hAnsi="Arial" w:cs="Arial"/>
                <w:b/>
                <w:sz w:val="20"/>
              </w:rPr>
              <w:t>(F)</w:t>
            </w:r>
          </w:p>
        </w:tc>
      </w:tr>
    </w:tbl>
    <w:p w14:paraId="767422CE" w14:textId="77777777" w:rsidR="00717C65" w:rsidRDefault="00717C65" w:rsidP="00717C65">
      <w:pPr>
        <w:rPr>
          <w:rFonts w:ascii="Arial" w:hAnsi="Arial" w:cs="Arial"/>
          <w:sz w:val="20"/>
          <w:szCs w:val="20"/>
        </w:rPr>
      </w:pPr>
      <w:r>
        <w:rPr>
          <w:rFonts w:ascii="Arial" w:hAnsi="Arial" w:cs="Arial"/>
          <w:sz w:val="20"/>
          <w:szCs w:val="20"/>
        </w:rPr>
        <w:br w:type="page"/>
      </w:r>
    </w:p>
    <w:p w14:paraId="03ED6ADA" w14:textId="4628D1D6" w:rsidR="00717C65" w:rsidRPr="00717C65" w:rsidRDefault="00717C65" w:rsidP="00717C65">
      <w:pPr>
        <w:sectPr w:rsidR="00717C65" w:rsidRPr="00717C65" w:rsidSect="007816C4">
          <w:type w:val="nextColumn"/>
          <w:pgSz w:w="16834" w:h="11909" w:orient="landscape" w:code="9"/>
          <w:pgMar w:top="1140" w:right="1140" w:bottom="1140" w:left="1140" w:header="567" w:footer="567" w:gutter="0"/>
          <w:paperSrc w:first="7" w:other="7"/>
          <w:cols w:space="708"/>
          <w:docGrid w:linePitch="360"/>
        </w:sectPr>
      </w:pPr>
    </w:p>
    <w:p w14:paraId="0B865D2A" w14:textId="36A0A0E5" w:rsidR="004368D5" w:rsidRPr="00AA463D" w:rsidRDefault="004368D5" w:rsidP="004368D5">
      <w:pPr>
        <w:pStyle w:val="Heading1"/>
      </w:pPr>
      <w:bookmarkStart w:id="12" w:name="_Toc450749138"/>
      <w:bookmarkStart w:id="13" w:name="_Toc78194391"/>
      <w:r>
        <w:t>2</w:t>
      </w:r>
      <w:r w:rsidRPr="00AA463D">
        <w:t xml:space="preserve"> </w:t>
      </w:r>
      <w:r w:rsidRPr="00310C27">
        <w:rPr>
          <w:color w:val="EA5B0C" w:themeColor="accent1"/>
        </w:rPr>
        <w:t>Reading for ideas</w:t>
      </w:r>
      <w:bookmarkEnd w:id="12"/>
      <w:r w:rsidRPr="00310C27">
        <w:rPr>
          <w:color w:val="EA5B0C" w:themeColor="accent1"/>
        </w:rPr>
        <w:t>, facts and opinions</w:t>
      </w:r>
      <w:bookmarkEnd w:id="13"/>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4368D5" w14:paraId="78A92920" w14:textId="77777777" w:rsidTr="00FC31AA">
        <w:trPr>
          <w:tblHeader/>
        </w:trPr>
        <w:tc>
          <w:tcPr>
            <w:tcW w:w="2126" w:type="dxa"/>
            <w:shd w:val="clear" w:color="auto" w:fill="EA5B0C"/>
            <w:tcMar>
              <w:top w:w="113" w:type="dxa"/>
              <w:bottom w:w="113" w:type="dxa"/>
            </w:tcMar>
            <w:vAlign w:val="center"/>
          </w:tcPr>
          <w:p w14:paraId="3CB0BE71" w14:textId="77777777" w:rsidR="004368D5" w:rsidRDefault="004368D5" w:rsidP="00FF11EB">
            <w:pPr>
              <w:rPr>
                <w:rFonts w:ascii="Arial" w:hAnsi="Arial" w:cs="Arial"/>
                <w:b/>
                <w:bCs/>
                <w:color w:val="FFFFFF"/>
                <w:sz w:val="20"/>
                <w:szCs w:val="20"/>
              </w:rPr>
            </w:pPr>
            <w:r>
              <w:rPr>
                <w:rFonts w:ascii="Arial" w:hAnsi="Arial" w:cs="Arial"/>
                <w:b/>
                <w:bCs/>
                <w:color w:val="FFFFFF"/>
                <w:sz w:val="20"/>
                <w:szCs w:val="20"/>
              </w:rPr>
              <w:t>Assessment objectives (AO)</w:t>
            </w:r>
          </w:p>
        </w:tc>
        <w:tc>
          <w:tcPr>
            <w:tcW w:w="2126" w:type="dxa"/>
            <w:shd w:val="clear" w:color="auto" w:fill="EA5B0C"/>
            <w:tcMar>
              <w:top w:w="113" w:type="dxa"/>
              <w:bottom w:w="113" w:type="dxa"/>
            </w:tcMar>
            <w:vAlign w:val="center"/>
          </w:tcPr>
          <w:p w14:paraId="6386D901" w14:textId="77777777" w:rsidR="004368D5" w:rsidRDefault="004368D5" w:rsidP="00FF11EB">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473FE10A" w14:textId="77777777" w:rsidR="004368D5" w:rsidRDefault="004368D5" w:rsidP="00FF11EB">
            <w:pPr>
              <w:rPr>
                <w:rFonts w:ascii="Arial" w:hAnsi="Arial" w:cs="Arial"/>
                <w:b/>
                <w:bCs/>
                <w:color w:val="FFFFFF"/>
                <w:sz w:val="20"/>
                <w:szCs w:val="20"/>
              </w:rPr>
            </w:pPr>
            <w:r>
              <w:rPr>
                <w:rFonts w:ascii="Arial" w:hAnsi="Arial" w:cs="Arial"/>
                <w:b/>
                <w:bCs/>
                <w:color w:val="FFFFFF"/>
                <w:sz w:val="20"/>
                <w:szCs w:val="20"/>
              </w:rPr>
              <w:t>Suggested teaching activities</w:t>
            </w:r>
          </w:p>
        </w:tc>
      </w:tr>
      <w:tr w:rsidR="004368D5" w14:paraId="5F06946E" w14:textId="77777777" w:rsidTr="00FC31AA">
        <w:tblPrEx>
          <w:tblCellMar>
            <w:top w:w="0" w:type="dxa"/>
            <w:bottom w:w="0" w:type="dxa"/>
          </w:tblCellMar>
        </w:tblPrEx>
        <w:tc>
          <w:tcPr>
            <w:tcW w:w="2126" w:type="dxa"/>
            <w:tcMar>
              <w:top w:w="113" w:type="dxa"/>
              <w:bottom w:w="113" w:type="dxa"/>
            </w:tcMar>
          </w:tcPr>
          <w:p w14:paraId="0C9BB16E" w14:textId="10D1B767" w:rsidR="004368D5" w:rsidRPr="00015F15" w:rsidRDefault="004368D5" w:rsidP="0006742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4BF285BA" w14:textId="08F8743B" w:rsidR="004368D5" w:rsidRPr="0084290E" w:rsidRDefault="004368D5" w:rsidP="00224739">
            <w:pPr>
              <w:pStyle w:val="BodyText"/>
              <w:spacing w:before="120" w:after="120"/>
            </w:pPr>
            <w:r w:rsidRPr="00310C27">
              <w:rPr>
                <w:lang w:eastAsia="en-GB"/>
              </w:rPr>
              <w:t xml:space="preserve">R3 </w:t>
            </w:r>
            <w:r w:rsidR="00224739">
              <w:rPr>
                <w:lang w:eastAsia="en-GB"/>
              </w:rPr>
              <w:t>a</w:t>
            </w:r>
            <w:r w:rsidRPr="00310C27">
              <w:t>nalyse, evaluate and develop facts, ideas and opinions, using appropriate support from the text</w:t>
            </w:r>
          </w:p>
        </w:tc>
        <w:tc>
          <w:tcPr>
            <w:tcW w:w="2126" w:type="dxa"/>
            <w:tcMar>
              <w:top w:w="113" w:type="dxa"/>
              <w:bottom w:w="113" w:type="dxa"/>
            </w:tcMar>
          </w:tcPr>
          <w:p w14:paraId="32011653" w14:textId="62E66643" w:rsidR="004368D5" w:rsidRPr="00C53D1D" w:rsidRDefault="00F833C7" w:rsidP="00067429">
            <w:pPr>
              <w:pStyle w:val="ListParagraph"/>
              <w:autoSpaceDE w:val="0"/>
              <w:autoSpaceDN w:val="0"/>
              <w:adjustRightInd w:val="0"/>
              <w:spacing w:after="120"/>
              <w:ind w:left="0"/>
              <w:contextualSpacing w:val="0"/>
              <w:rPr>
                <w:rFonts w:cs="Arial"/>
                <w:b/>
                <w:lang w:eastAsia="en-GB"/>
              </w:rPr>
            </w:pPr>
            <w:r>
              <w:rPr>
                <w:rFonts w:eastAsia="Arial" w:cs="Arial"/>
              </w:rPr>
              <w:t>D</w:t>
            </w:r>
            <w:r w:rsidR="004368D5">
              <w:rPr>
                <w:rFonts w:eastAsia="Arial" w:cs="Arial"/>
              </w:rPr>
              <w:t>istinguishing fact from opinion</w:t>
            </w:r>
          </w:p>
        </w:tc>
        <w:tc>
          <w:tcPr>
            <w:tcW w:w="10348" w:type="dxa"/>
            <w:tcMar>
              <w:top w:w="113" w:type="dxa"/>
              <w:bottom w:w="113" w:type="dxa"/>
            </w:tcMar>
          </w:tcPr>
          <w:p w14:paraId="6EC23B40" w14:textId="4BACD723" w:rsidR="004368D5" w:rsidRDefault="004368D5" w:rsidP="00067429">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Learners consider a range of extracts from different text types,</w:t>
            </w:r>
            <w:r w:rsidR="006C2D3E">
              <w:rPr>
                <w:rFonts w:ascii="Arial" w:hAnsi="Arial" w:cs="Arial"/>
                <w:sz w:val="20"/>
                <w:szCs w:val="20"/>
                <w:lang w:eastAsia="en-GB"/>
              </w:rPr>
              <w:t xml:space="preserve"> e.g.</w:t>
            </w:r>
            <w:r>
              <w:rPr>
                <w:rFonts w:ascii="Arial" w:hAnsi="Arial" w:cs="Arial"/>
                <w:sz w:val="20"/>
                <w:szCs w:val="20"/>
                <w:lang w:eastAsia="en-GB"/>
              </w:rPr>
              <w:t xml:space="preserve"> newspaper articles, reviews, transcripts of speeches, informative leaflets, advertisements etc</w:t>
            </w:r>
            <w:r w:rsidR="00BF013F">
              <w:rPr>
                <w:rFonts w:ascii="Arial" w:hAnsi="Arial" w:cs="Arial"/>
                <w:sz w:val="20"/>
                <w:szCs w:val="20"/>
                <w:lang w:eastAsia="en-GB"/>
              </w:rPr>
              <w:t>.</w:t>
            </w:r>
          </w:p>
          <w:p w14:paraId="55E3D117" w14:textId="58E5102F" w:rsidR="004368D5" w:rsidRDefault="00EF73F2" w:rsidP="00BC39F6">
            <w:pPr>
              <w:autoSpaceDE w:val="0"/>
              <w:autoSpaceDN w:val="0"/>
              <w:adjustRightInd w:val="0"/>
              <w:spacing w:before="120"/>
              <w:rPr>
                <w:rFonts w:ascii="Arial" w:hAnsi="Arial" w:cs="Arial"/>
                <w:sz w:val="20"/>
                <w:szCs w:val="20"/>
                <w:lang w:eastAsia="en-GB"/>
              </w:rPr>
            </w:pPr>
            <w:r>
              <w:rPr>
                <w:rFonts w:ascii="Arial" w:hAnsi="Arial" w:cs="Arial"/>
                <w:sz w:val="20"/>
                <w:szCs w:val="20"/>
                <w:lang w:eastAsia="en-GB"/>
              </w:rPr>
              <w:t>L</w:t>
            </w:r>
            <w:r w:rsidR="006C2D3E">
              <w:rPr>
                <w:rFonts w:ascii="Arial" w:hAnsi="Arial" w:cs="Arial"/>
                <w:sz w:val="20"/>
                <w:szCs w:val="20"/>
                <w:lang w:eastAsia="en-GB"/>
              </w:rPr>
              <w:t>earners</w:t>
            </w:r>
            <w:r w:rsidR="00BC39F6">
              <w:rPr>
                <w:rFonts w:ascii="Arial" w:hAnsi="Arial" w:cs="Arial"/>
                <w:sz w:val="20"/>
                <w:szCs w:val="20"/>
                <w:lang w:eastAsia="en-GB"/>
              </w:rPr>
              <w:t xml:space="preserve"> </w:t>
            </w:r>
            <w:r w:rsidR="004368D5">
              <w:rPr>
                <w:rFonts w:ascii="Arial" w:hAnsi="Arial" w:cs="Arial"/>
                <w:sz w:val="20"/>
                <w:szCs w:val="20"/>
                <w:lang w:eastAsia="en-GB"/>
              </w:rPr>
              <w:t>categorise the extracts according to function</w:t>
            </w:r>
            <w:r w:rsidR="00BC39F6">
              <w:rPr>
                <w:rFonts w:ascii="Arial" w:hAnsi="Arial" w:cs="Arial"/>
                <w:sz w:val="20"/>
                <w:szCs w:val="20"/>
                <w:lang w:eastAsia="en-GB"/>
              </w:rPr>
              <w:t>,</w:t>
            </w:r>
            <w:r w:rsidR="004368D5" w:rsidRPr="005C6D69">
              <w:rPr>
                <w:rFonts w:ascii="Arial" w:hAnsi="Arial" w:cs="Arial"/>
                <w:sz w:val="20"/>
                <w:szCs w:val="20"/>
                <w:lang w:eastAsia="en-GB"/>
              </w:rPr>
              <w:t xml:space="preserve"> e.g. </w:t>
            </w:r>
            <w:r w:rsidR="004368D5">
              <w:rPr>
                <w:rFonts w:ascii="Arial" w:hAnsi="Arial" w:cs="Arial"/>
                <w:sz w:val="20"/>
                <w:szCs w:val="20"/>
                <w:lang w:eastAsia="en-GB"/>
              </w:rPr>
              <w:t xml:space="preserve">offering factual information, </w:t>
            </w:r>
            <w:r w:rsidR="004368D5" w:rsidRPr="005C6D69">
              <w:rPr>
                <w:rFonts w:ascii="Arial" w:hAnsi="Arial" w:cs="Arial"/>
                <w:sz w:val="20"/>
                <w:szCs w:val="20"/>
                <w:lang w:eastAsia="en-GB"/>
              </w:rPr>
              <w:t>opinions, advice, criticism or warnings.</w:t>
            </w:r>
            <w:r w:rsidR="00BC39F6">
              <w:rPr>
                <w:rFonts w:ascii="Arial" w:hAnsi="Arial" w:cs="Arial"/>
                <w:sz w:val="20"/>
                <w:szCs w:val="20"/>
                <w:lang w:eastAsia="en-GB"/>
              </w:rPr>
              <w:t xml:space="preserve"> </w:t>
            </w:r>
            <w:r w:rsidR="004368D5" w:rsidRPr="00A650C9">
              <w:rPr>
                <w:rFonts w:ascii="Arial" w:hAnsi="Arial" w:cs="Arial"/>
                <w:sz w:val="20"/>
                <w:szCs w:val="20"/>
                <w:lang w:eastAsia="en-GB"/>
              </w:rPr>
              <w:t>Elicit</w:t>
            </w:r>
            <w:r w:rsidR="004368D5">
              <w:rPr>
                <w:rFonts w:ascii="Arial" w:hAnsi="Arial" w:cs="Arial"/>
                <w:sz w:val="20"/>
                <w:szCs w:val="20"/>
                <w:lang w:eastAsia="en-GB"/>
              </w:rPr>
              <w:t xml:space="preserve"> </w:t>
            </w:r>
            <w:r w:rsidR="00BC39F6">
              <w:rPr>
                <w:rFonts w:ascii="Arial" w:hAnsi="Arial" w:cs="Arial"/>
                <w:sz w:val="20"/>
                <w:szCs w:val="20"/>
                <w:lang w:eastAsia="en-GB"/>
              </w:rPr>
              <w:t xml:space="preserve">from learners </w:t>
            </w:r>
            <w:r w:rsidR="004368D5">
              <w:rPr>
                <w:rFonts w:ascii="Arial" w:hAnsi="Arial" w:cs="Arial"/>
                <w:sz w:val="20"/>
                <w:szCs w:val="20"/>
                <w:lang w:eastAsia="en-GB"/>
              </w:rPr>
              <w:t xml:space="preserve">how </w:t>
            </w:r>
            <w:r w:rsidR="00BC39F6">
              <w:rPr>
                <w:rFonts w:ascii="Arial" w:hAnsi="Arial" w:cs="Arial"/>
                <w:sz w:val="20"/>
                <w:szCs w:val="20"/>
                <w:lang w:eastAsia="en-GB"/>
              </w:rPr>
              <w:t>they could:</w:t>
            </w:r>
          </w:p>
          <w:p w14:paraId="1FD94257" w14:textId="77777777" w:rsidR="004368D5" w:rsidRPr="005C70A3" w:rsidRDefault="004368D5" w:rsidP="00834D03">
            <w:pPr>
              <w:pStyle w:val="ListParagraph"/>
              <w:numPr>
                <w:ilvl w:val="0"/>
                <w:numId w:val="39"/>
              </w:numPr>
              <w:autoSpaceDE w:val="0"/>
              <w:autoSpaceDN w:val="0"/>
              <w:adjustRightInd w:val="0"/>
              <w:rPr>
                <w:rFonts w:cs="Arial"/>
                <w:lang w:eastAsia="en-GB"/>
              </w:rPr>
            </w:pPr>
            <w:r w:rsidRPr="005C70A3">
              <w:rPr>
                <w:rFonts w:cs="Arial"/>
                <w:lang w:eastAsia="en-GB"/>
              </w:rPr>
              <w:t>distinguish fact from opinion</w:t>
            </w:r>
          </w:p>
          <w:p w14:paraId="6CD2B50E" w14:textId="77777777" w:rsidR="004368D5" w:rsidRPr="005C70A3" w:rsidRDefault="004368D5" w:rsidP="00834D03">
            <w:pPr>
              <w:pStyle w:val="ListParagraph"/>
              <w:numPr>
                <w:ilvl w:val="0"/>
                <w:numId w:val="39"/>
              </w:numPr>
              <w:autoSpaceDE w:val="0"/>
              <w:autoSpaceDN w:val="0"/>
              <w:adjustRightInd w:val="0"/>
              <w:rPr>
                <w:rFonts w:cs="Arial"/>
                <w:lang w:eastAsia="en-GB"/>
              </w:rPr>
            </w:pPr>
            <w:r w:rsidRPr="005C70A3">
              <w:rPr>
                <w:rFonts w:cs="Arial"/>
                <w:lang w:eastAsia="en-GB"/>
              </w:rPr>
              <w:t>distinguish fact from advice</w:t>
            </w:r>
          </w:p>
          <w:p w14:paraId="6A78D5CA" w14:textId="77777777" w:rsidR="004368D5" w:rsidRPr="005C70A3" w:rsidRDefault="004368D5" w:rsidP="00834D03">
            <w:pPr>
              <w:pStyle w:val="ListParagraph"/>
              <w:numPr>
                <w:ilvl w:val="0"/>
                <w:numId w:val="39"/>
              </w:numPr>
              <w:autoSpaceDE w:val="0"/>
              <w:autoSpaceDN w:val="0"/>
              <w:adjustRightInd w:val="0"/>
              <w:rPr>
                <w:rFonts w:cs="Arial"/>
                <w:lang w:eastAsia="en-GB"/>
              </w:rPr>
            </w:pPr>
            <w:r w:rsidRPr="005C70A3">
              <w:rPr>
                <w:rFonts w:cs="Arial"/>
                <w:lang w:eastAsia="en-GB"/>
              </w:rPr>
              <w:t>distinguish fact from criticism</w:t>
            </w:r>
          </w:p>
          <w:p w14:paraId="38AEA264" w14:textId="77777777" w:rsidR="004368D5" w:rsidRPr="005C70A3" w:rsidRDefault="004368D5" w:rsidP="00834D03">
            <w:pPr>
              <w:pStyle w:val="ListParagraph"/>
              <w:numPr>
                <w:ilvl w:val="0"/>
                <w:numId w:val="39"/>
              </w:numPr>
              <w:autoSpaceDE w:val="0"/>
              <w:autoSpaceDN w:val="0"/>
              <w:adjustRightInd w:val="0"/>
              <w:rPr>
                <w:rFonts w:cs="Arial"/>
                <w:lang w:eastAsia="en-GB"/>
              </w:rPr>
            </w:pPr>
            <w:r w:rsidRPr="005C70A3">
              <w:rPr>
                <w:rFonts w:cs="Arial"/>
                <w:lang w:eastAsia="en-GB"/>
              </w:rPr>
              <w:t>distinguish fact from warning.</w:t>
            </w:r>
          </w:p>
          <w:p w14:paraId="1E98A169" w14:textId="500C48C8" w:rsidR="004368D5" w:rsidRPr="00310C27" w:rsidRDefault="00BC39F6" w:rsidP="005C70A3">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L</w:t>
            </w:r>
            <w:r w:rsidR="004368D5" w:rsidRPr="00310C27">
              <w:rPr>
                <w:rFonts w:ascii="Arial" w:hAnsi="Arial" w:cs="Arial"/>
                <w:sz w:val="20"/>
                <w:szCs w:val="20"/>
                <w:lang w:eastAsia="en-GB"/>
              </w:rPr>
              <w:t xml:space="preserve">earners revisit one of the texts from </w:t>
            </w:r>
            <w:r w:rsidR="009B6725">
              <w:rPr>
                <w:rFonts w:ascii="Arial" w:hAnsi="Arial" w:cs="Arial"/>
                <w:sz w:val="20"/>
                <w:szCs w:val="20"/>
                <w:lang w:eastAsia="en-GB"/>
              </w:rPr>
              <w:t>a</w:t>
            </w:r>
            <w:r w:rsidR="004368D5" w:rsidRPr="00310C27">
              <w:rPr>
                <w:rFonts w:ascii="Arial" w:hAnsi="Arial" w:cs="Arial"/>
                <w:sz w:val="20"/>
                <w:szCs w:val="20"/>
                <w:lang w:eastAsia="en-GB"/>
              </w:rPr>
              <w:t xml:space="preserve"> previous activity</w:t>
            </w:r>
            <w:r>
              <w:rPr>
                <w:rFonts w:ascii="Arial" w:hAnsi="Arial" w:cs="Arial"/>
                <w:sz w:val="20"/>
                <w:szCs w:val="20"/>
                <w:lang w:eastAsia="en-GB"/>
              </w:rPr>
              <w:t xml:space="preserve">, </w:t>
            </w:r>
            <w:r w:rsidR="004368D5" w:rsidRPr="00310C27">
              <w:rPr>
                <w:rFonts w:ascii="Arial" w:hAnsi="Arial" w:cs="Arial"/>
                <w:sz w:val="20"/>
                <w:szCs w:val="20"/>
                <w:lang w:eastAsia="en-GB"/>
              </w:rPr>
              <w:t>e.g. a short newspaper article</w:t>
            </w:r>
            <w:r>
              <w:rPr>
                <w:rFonts w:ascii="Arial" w:hAnsi="Arial" w:cs="Arial"/>
                <w:sz w:val="20"/>
                <w:szCs w:val="20"/>
                <w:lang w:eastAsia="en-GB"/>
              </w:rPr>
              <w:t>,</w:t>
            </w:r>
            <w:r w:rsidR="004368D5" w:rsidRPr="00310C27">
              <w:rPr>
                <w:rFonts w:ascii="Arial" w:hAnsi="Arial" w:cs="Arial"/>
                <w:sz w:val="20"/>
                <w:szCs w:val="20"/>
                <w:lang w:eastAsia="en-GB"/>
              </w:rPr>
              <w:t xml:space="preserve"> to find and write down six facts</w:t>
            </w:r>
            <w:r w:rsidR="000154D6">
              <w:rPr>
                <w:rFonts w:ascii="Arial" w:hAnsi="Arial" w:cs="Arial"/>
                <w:sz w:val="20"/>
                <w:szCs w:val="20"/>
                <w:lang w:eastAsia="en-GB"/>
              </w:rPr>
              <w:t xml:space="preserve">. They </w:t>
            </w:r>
            <w:r w:rsidR="009B6725">
              <w:rPr>
                <w:rFonts w:ascii="Arial" w:hAnsi="Arial" w:cs="Arial"/>
                <w:sz w:val="20"/>
                <w:szCs w:val="20"/>
                <w:lang w:eastAsia="en-GB"/>
              </w:rPr>
              <w:t xml:space="preserve">then </w:t>
            </w:r>
            <w:r w:rsidR="001C5711">
              <w:rPr>
                <w:rFonts w:ascii="Arial" w:hAnsi="Arial" w:cs="Arial"/>
                <w:sz w:val="20"/>
                <w:szCs w:val="20"/>
                <w:lang w:eastAsia="en-GB"/>
              </w:rPr>
              <w:t>compare the</w:t>
            </w:r>
            <w:r w:rsidR="004368D5" w:rsidRPr="00310C27">
              <w:rPr>
                <w:rFonts w:ascii="Arial" w:hAnsi="Arial" w:cs="Arial"/>
                <w:sz w:val="20"/>
                <w:szCs w:val="20"/>
                <w:lang w:eastAsia="en-GB"/>
              </w:rPr>
              <w:t xml:space="preserve"> facts selected by other </w:t>
            </w:r>
            <w:r w:rsidR="000154D6">
              <w:rPr>
                <w:rFonts w:ascii="Arial" w:hAnsi="Arial" w:cs="Arial"/>
                <w:sz w:val="20"/>
                <w:szCs w:val="20"/>
                <w:lang w:eastAsia="en-GB"/>
              </w:rPr>
              <w:t>learners</w:t>
            </w:r>
            <w:r w:rsidR="004368D5" w:rsidRPr="00310C27">
              <w:rPr>
                <w:rFonts w:ascii="Arial" w:hAnsi="Arial" w:cs="Arial"/>
                <w:sz w:val="20"/>
                <w:szCs w:val="20"/>
                <w:lang w:eastAsia="en-GB"/>
              </w:rPr>
              <w:t xml:space="preserve">. </w:t>
            </w:r>
            <w:r w:rsidR="004368D5" w:rsidRPr="00310C27">
              <w:rPr>
                <w:rFonts w:ascii="Arial" w:hAnsi="Arial" w:cs="Arial"/>
                <w:b/>
                <w:sz w:val="20"/>
                <w:szCs w:val="20"/>
                <w:lang w:eastAsia="en-GB"/>
              </w:rPr>
              <w:t>(F)</w:t>
            </w:r>
          </w:p>
          <w:p w14:paraId="4CF61A3B" w14:textId="5C35B9AD" w:rsidR="004368D5" w:rsidRPr="005C70A3" w:rsidRDefault="004368D5" w:rsidP="005C70A3">
            <w:pPr>
              <w:spacing w:before="120" w:after="120"/>
              <w:rPr>
                <w:rFonts w:ascii="Arial" w:eastAsia="Arial" w:hAnsi="Arial" w:cs="Arial"/>
                <w:sz w:val="20"/>
                <w:szCs w:val="20"/>
              </w:rPr>
            </w:pPr>
            <w:r w:rsidRPr="00B95EBE">
              <w:rPr>
                <w:rFonts w:ascii="Arial" w:eastAsia="Arial" w:hAnsi="Arial" w:cs="Arial"/>
                <w:b/>
                <w:sz w:val="20"/>
                <w:szCs w:val="20"/>
              </w:rPr>
              <w:t>Extension</w:t>
            </w:r>
            <w:r w:rsidR="00B95EBE" w:rsidRPr="00B95EBE">
              <w:rPr>
                <w:rFonts w:ascii="Arial" w:eastAsia="Arial" w:hAnsi="Arial" w:cs="Arial"/>
                <w:b/>
                <w:sz w:val="20"/>
                <w:szCs w:val="20"/>
              </w:rPr>
              <w:t xml:space="preserve"> activity</w:t>
            </w:r>
            <w:r w:rsidRPr="00B95EBE">
              <w:rPr>
                <w:rFonts w:ascii="Arial" w:eastAsia="Arial" w:hAnsi="Arial" w:cs="Arial"/>
                <w:b/>
                <w:sz w:val="20"/>
                <w:szCs w:val="20"/>
              </w:rPr>
              <w:t>:</w:t>
            </w:r>
            <w:r>
              <w:rPr>
                <w:rFonts w:ascii="Arial" w:eastAsia="Arial" w:hAnsi="Arial" w:cs="Arial"/>
                <w:sz w:val="20"/>
                <w:szCs w:val="20"/>
              </w:rPr>
              <w:t xml:space="preserve"> </w:t>
            </w:r>
            <w:r w:rsidRPr="00A650C9">
              <w:rPr>
                <w:rFonts w:ascii="Arial" w:eastAsia="Arial" w:hAnsi="Arial" w:cs="Arial"/>
                <w:sz w:val="20"/>
                <w:szCs w:val="20"/>
              </w:rPr>
              <w:t xml:space="preserve">write a short passage of personal writing </w:t>
            </w:r>
            <w:r w:rsidR="001C5711">
              <w:rPr>
                <w:rFonts w:ascii="Arial" w:eastAsia="Arial" w:hAnsi="Arial" w:cs="Arial"/>
                <w:sz w:val="20"/>
                <w:szCs w:val="20"/>
              </w:rPr>
              <w:t>(</w:t>
            </w:r>
            <w:r w:rsidRPr="00A650C9">
              <w:rPr>
                <w:rFonts w:ascii="Arial" w:eastAsia="Arial" w:hAnsi="Arial" w:cs="Arial"/>
                <w:sz w:val="20"/>
                <w:szCs w:val="20"/>
              </w:rPr>
              <w:t>no more than 100</w:t>
            </w:r>
            <w:r>
              <w:rPr>
                <w:rFonts w:ascii="Arial" w:eastAsia="Arial" w:hAnsi="Arial" w:cs="Arial"/>
                <w:sz w:val="20"/>
                <w:szCs w:val="20"/>
              </w:rPr>
              <w:t xml:space="preserve"> words</w:t>
            </w:r>
            <w:r w:rsidR="001C5711">
              <w:rPr>
                <w:rFonts w:ascii="Arial" w:eastAsia="Arial" w:hAnsi="Arial" w:cs="Arial"/>
                <w:sz w:val="20"/>
                <w:szCs w:val="20"/>
              </w:rPr>
              <w:t>)</w:t>
            </w:r>
            <w:r>
              <w:rPr>
                <w:rFonts w:ascii="Arial" w:eastAsia="Arial" w:hAnsi="Arial" w:cs="Arial"/>
                <w:sz w:val="20"/>
                <w:szCs w:val="20"/>
              </w:rPr>
              <w:t xml:space="preserve"> which contains at least six</w:t>
            </w:r>
            <w:r w:rsidRPr="00A650C9">
              <w:rPr>
                <w:rFonts w:ascii="Arial" w:eastAsia="Arial" w:hAnsi="Arial" w:cs="Arial"/>
                <w:sz w:val="20"/>
                <w:szCs w:val="20"/>
              </w:rPr>
              <w:t xml:space="preserve"> facts</w:t>
            </w:r>
            <w:r w:rsidRPr="00984CD2">
              <w:rPr>
                <w:rFonts w:ascii="Arial" w:eastAsia="Arial" w:hAnsi="Arial" w:cs="Arial"/>
                <w:sz w:val="20"/>
                <w:szCs w:val="20"/>
              </w:rPr>
              <w:t>.</w:t>
            </w:r>
            <w:r>
              <w:rPr>
                <w:rFonts w:ascii="Arial" w:eastAsia="Arial" w:hAnsi="Arial" w:cs="Arial"/>
                <w:b/>
                <w:bCs/>
                <w:sz w:val="20"/>
                <w:szCs w:val="20"/>
              </w:rPr>
              <w:t xml:space="preserve"> </w:t>
            </w:r>
            <w:r>
              <w:rPr>
                <w:rFonts w:ascii="Arial" w:eastAsia="Arial" w:hAnsi="Arial" w:cs="Arial"/>
                <w:sz w:val="20"/>
                <w:szCs w:val="20"/>
              </w:rPr>
              <w:t>Possible topics</w:t>
            </w:r>
            <w:r w:rsidR="0011487A">
              <w:rPr>
                <w:rFonts w:ascii="Arial" w:eastAsia="Arial" w:hAnsi="Arial" w:cs="Arial"/>
                <w:sz w:val="20"/>
                <w:szCs w:val="20"/>
              </w:rPr>
              <w:t xml:space="preserve"> could include</w:t>
            </w:r>
            <w:r>
              <w:rPr>
                <w:rFonts w:ascii="Arial" w:eastAsia="Arial" w:hAnsi="Arial" w:cs="Arial"/>
                <w:sz w:val="20"/>
                <w:szCs w:val="20"/>
              </w:rPr>
              <w:t>:</w:t>
            </w:r>
            <w:r w:rsidR="005C70A3">
              <w:rPr>
                <w:rFonts w:ascii="Arial" w:eastAsia="Arial" w:hAnsi="Arial" w:cs="Arial"/>
                <w:sz w:val="20"/>
                <w:szCs w:val="20"/>
              </w:rPr>
              <w:t xml:space="preserve"> </w:t>
            </w:r>
            <w:r w:rsidRPr="00D82F32">
              <w:rPr>
                <w:rFonts w:ascii="Arial" w:eastAsia="Arial" w:hAnsi="Arial" w:cs="Arial"/>
                <w:i/>
                <w:sz w:val="20"/>
                <w:szCs w:val="20"/>
              </w:rPr>
              <w:t>‘</w:t>
            </w:r>
            <w:r w:rsidRPr="0011487A">
              <w:rPr>
                <w:rFonts w:ascii="Arial" w:eastAsia="Arial" w:hAnsi="Arial" w:cs="Arial"/>
                <w:sz w:val="20"/>
                <w:szCs w:val="20"/>
              </w:rPr>
              <w:t>My Family’</w:t>
            </w:r>
            <w:r w:rsidR="0011487A">
              <w:rPr>
                <w:rFonts w:ascii="Arial" w:eastAsia="Arial" w:hAnsi="Arial" w:cs="Arial"/>
                <w:sz w:val="20"/>
                <w:szCs w:val="20"/>
              </w:rPr>
              <w:t>,</w:t>
            </w:r>
            <w:r w:rsidR="005C70A3" w:rsidRPr="0011487A">
              <w:rPr>
                <w:rFonts w:ascii="Arial" w:eastAsia="Arial" w:hAnsi="Arial" w:cs="Arial"/>
                <w:sz w:val="20"/>
                <w:szCs w:val="20"/>
              </w:rPr>
              <w:t xml:space="preserve"> </w:t>
            </w:r>
            <w:r w:rsidRPr="0011487A">
              <w:rPr>
                <w:rFonts w:ascii="Arial" w:eastAsia="Arial" w:hAnsi="Arial" w:cs="Arial"/>
                <w:sz w:val="20"/>
                <w:szCs w:val="20"/>
              </w:rPr>
              <w:t>‘My Pet’</w:t>
            </w:r>
            <w:r w:rsidR="0011487A" w:rsidRPr="0011487A">
              <w:rPr>
                <w:rFonts w:ascii="Arial" w:eastAsia="Arial" w:hAnsi="Arial" w:cs="Arial"/>
                <w:sz w:val="20"/>
                <w:szCs w:val="20"/>
              </w:rPr>
              <w:t>.</w:t>
            </w:r>
            <w:r w:rsidR="0011487A">
              <w:rPr>
                <w:rFonts w:ascii="Arial" w:eastAsia="Arial" w:hAnsi="Arial" w:cs="Arial"/>
                <w:i/>
                <w:sz w:val="20"/>
                <w:szCs w:val="20"/>
              </w:rPr>
              <w:t xml:space="preserve"> </w:t>
            </w:r>
            <w:r w:rsidR="0011487A" w:rsidRPr="00984CD2">
              <w:rPr>
                <w:rFonts w:ascii="Arial" w:eastAsia="Arial" w:hAnsi="Arial" w:cs="Arial"/>
                <w:b/>
                <w:bCs/>
                <w:sz w:val="20"/>
                <w:szCs w:val="20"/>
              </w:rPr>
              <w:t>(I)</w:t>
            </w:r>
          </w:p>
          <w:p w14:paraId="2DC7F052" w14:textId="394A11B0" w:rsidR="004368D5" w:rsidRPr="00A650C9" w:rsidRDefault="004368D5" w:rsidP="005C70A3">
            <w:pPr>
              <w:spacing w:before="120" w:after="120"/>
              <w:rPr>
                <w:rFonts w:ascii="Arial" w:hAnsi="Arial" w:cs="Arial"/>
                <w:b/>
                <w:sz w:val="20"/>
                <w:szCs w:val="20"/>
                <w:lang w:eastAsia="en-GB"/>
              </w:rPr>
            </w:pPr>
            <w:r w:rsidRPr="00A650C9">
              <w:rPr>
                <w:rFonts w:ascii="Arial" w:eastAsia="Arial" w:hAnsi="Arial" w:cs="Arial"/>
                <w:sz w:val="20"/>
                <w:szCs w:val="20"/>
              </w:rPr>
              <w:t xml:space="preserve">Learners swap with a partner </w:t>
            </w:r>
            <w:r w:rsidR="00BD7FA7">
              <w:rPr>
                <w:rFonts w:ascii="Arial" w:eastAsia="Arial" w:hAnsi="Arial" w:cs="Arial"/>
                <w:sz w:val="20"/>
                <w:szCs w:val="20"/>
              </w:rPr>
              <w:t>who</w:t>
            </w:r>
            <w:r w:rsidRPr="00A650C9">
              <w:rPr>
                <w:rFonts w:ascii="Arial" w:eastAsia="Arial" w:hAnsi="Arial" w:cs="Arial"/>
                <w:sz w:val="20"/>
                <w:szCs w:val="20"/>
              </w:rPr>
              <w:t xml:space="preserve"> h</w:t>
            </w:r>
            <w:r>
              <w:rPr>
                <w:rFonts w:ascii="Arial" w:eastAsia="Arial" w:hAnsi="Arial" w:cs="Arial"/>
                <w:sz w:val="20"/>
                <w:szCs w:val="20"/>
              </w:rPr>
              <w:t>as to find and write down six</w:t>
            </w:r>
            <w:r w:rsidRPr="00A650C9">
              <w:rPr>
                <w:rFonts w:ascii="Arial" w:eastAsia="Arial" w:hAnsi="Arial" w:cs="Arial"/>
                <w:sz w:val="20"/>
                <w:szCs w:val="20"/>
              </w:rPr>
              <w:t xml:space="preserve"> facts from their partner’s writing.</w:t>
            </w:r>
            <w:r w:rsidR="00C13FED">
              <w:rPr>
                <w:rFonts w:ascii="Arial" w:eastAsia="Arial" w:hAnsi="Arial" w:cs="Arial"/>
                <w:sz w:val="20"/>
                <w:szCs w:val="20"/>
              </w:rPr>
              <w:t xml:space="preserve"> </w:t>
            </w:r>
            <w:r w:rsidR="00C13FED" w:rsidRPr="00445B58">
              <w:rPr>
                <w:rFonts w:ascii="Arial" w:eastAsia="Arial" w:hAnsi="Arial" w:cs="Arial"/>
                <w:b/>
                <w:sz w:val="20"/>
                <w:szCs w:val="20"/>
              </w:rPr>
              <w:t>(F)</w:t>
            </w:r>
          </w:p>
          <w:p w14:paraId="0A4F2F19" w14:textId="1A6E85AA" w:rsidR="004368D5" w:rsidRPr="005C70A3" w:rsidRDefault="004842F2" w:rsidP="005C70A3">
            <w:pPr>
              <w:spacing w:before="120" w:after="120"/>
              <w:rPr>
                <w:rFonts w:ascii="Arial" w:eastAsia="Arial" w:hAnsi="Arial" w:cs="Arial"/>
                <w:sz w:val="20"/>
                <w:szCs w:val="20"/>
              </w:rPr>
            </w:pPr>
            <w:r>
              <w:rPr>
                <w:rFonts w:ascii="Arial" w:eastAsia="Arial" w:hAnsi="Arial" w:cs="Arial"/>
                <w:sz w:val="20"/>
                <w:szCs w:val="20"/>
              </w:rPr>
              <w:t xml:space="preserve">Then learners </w:t>
            </w:r>
            <w:r w:rsidR="004368D5" w:rsidRPr="00A650C9">
              <w:rPr>
                <w:rFonts w:ascii="Arial" w:eastAsia="Arial" w:hAnsi="Arial" w:cs="Arial"/>
                <w:sz w:val="20"/>
                <w:szCs w:val="20"/>
              </w:rPr>
              <w:t>write a short discursive passage of no more than 150 words which contains at leas</w:t>
            </w:r>
            <w:r w:rsidR="004368D5">
              <w:rPr>
                <w:rFonts w:ascii="Arial" w:eastAsia="Arial" w:hAnsi="Arial" w:cs="Arial"/>
                <w:sz w:val="20"/>
                <w:szCs w:val="20"/>
              </w:rPr>
              <w:t>t six facts</w:t>
            </w:r>
            <w:r w:rsidR="004368D5" w:rsidRPr="00445B58">
              <w:rPr>
                <w:rFonts w:ascii="Arial" w:hAnsi="Arial"/>
                <w:b/>
                <w:sz w:val="20"/>
              </w:rPr>
              <w:t>.</w:t>
            </w:r>
            <w:r w:rsidR="002F22BA">
              <w:rPr>
                <w:rFonts w:ascii="Arial" w:eastAsia="Arial" w:hAnsi="Arial" w:cs="Arial"/>
                <w:sz w:val="20"/>
                <w:szCs w:val="20"/>
              </w:rPr>
              <w:t xml:space="preserve"> </w:t>
            </w:r>
            <w:r w:rsidR="004368D5">
              <w:rPr>
                <w:rFonts w:ascii="Arial" w:eastAsia="Arial" w:hAnsi="Arial" w:cs="Arial"/>
                <w:sz w:val="20"/>
                <w:szCs w:val="20"/>
              </w:rPr>
              <w:t>Possible topics</w:t>
            </w:r>
            <w:r w:rsidR="00C13FED">
              <w:rPr>
                <w:rFonts w:ascii="Arial" w:eastAsia="Arial" w:hAnsi="Arial" w:cs="Arial"/>
                <w:sz w:val="20"/>
                <w:szCs w:val="20"/>
              </w:rPr>
              <w:t xml:space="preserve"> could include</w:t>
            </w:r>
            <w:r w:rsidR="004368D5">
              <w:rPr>
                <w:rFonts w:ascii="Arial" w:eastAsia="Arial" w:hAnsi="Arial" w:cs="Arial"/>
                <w:sz w:val="20"/>
                <w:szCs w:val="20"/>
              </w:rPr>
              <w:t>:</w:t>
            </w:r>
            <w:r w:rsidR="005C70A3">
              <w:rPr>
                <w:rFonts w:ascii="Arial" w:eastAsia="Arial" w:hAnsi="Arial" w:cs="Arial"/>
                <w:sz w:val="20"/>
                <w:szCs w:val="20"/>
              </w:rPr>
              <w:t xml:space="preserve"> </w:t>
            </w:r>
            <w:r w:rsidR="004368D5" w:rsidRPr="00C13FED">
              <w:rPr>
                <w:rFonts w:ascii="Arial" w:eastAsia="Arial" w:hAnsi="Arial" w:cs="Arial"/>
                <w:sz w:val="20"/>
                <w:szCs w:val="20"/>
              </w:rPr>
              <w:t>‘The internet’</w:t>
            </w:r>
            <w:r w:rsidR="005C70A3" w:rsidRPr="00C13FED">
              <w:rPr>
                <w:rFonts w:ascii="Arial" w:eastAsia="Arial" w:hAnsi="Arial" w:cs="Arial"/>
                <w:sz w:val="20"/>
                <w:szCs w:val="20"/>
              </w:rPr>
              <w:t xml:space="preserve"> </w:t>
            </w:r>
            <w:r w:rsidR="004368D5" w:rsidRPr="00C13FED">
              <w:rPr>
                <w:rFonts w:ascii="Arial" w:eastAsia="Arial" w:hAnsi="Arial" w:cs="Arial"/>
                <w:sz w:val="20"/>
                <w:szCs w:val="20"/>
              </w:rPr>
              <w:t>‘My Country’.</w:t>
            </w:r>
            <w:r w:rsidR="00C13FED">
              <w:rPr>
                <w:rFonts w:ascii="Arial" w:eastAsia="Arial" w:hAnsi="Arial" w:cs="Arial"/>
                <w:sz w:val="20"/>
                <w:szCs w:val="20"/>
              </w:rPr>
              <w:t xml:space="preserve"> </w:t>
            </w:r>
            <w:r w:rsidR="00C13FED" w:rsidRPr="00984CD2">
              <w:rPr>
                <w:rFonts w:ascii="Arial" w:eastAsia="Arial" w:hAnsi="Arial" w:cs="Arial"/>
                <w:b/>
                <w:bCs/>
                <w:sz w:val="20"/>
                <w:szCs w:val="20"/>
              </w:rPr>
              <w:t>(I)</w:t>
            </w:r>
          </w:p>
          <w:p w14:paraId="7F90547F" w14:textId="18505C87" w:rsidR="004368D5" w:rsidRPr="00445B58" w:rsidRDefault="004368D5" w:rsidP="00CB58F3">
            <w:pPr>
              <w:autoSpaceDE w:val="0"/>
              <w:autoSpaceDN w:val="0"/>
              <w:adjustRightInd w:val="0"/>
              <w:spacing w:before="120"/>
              <w:rPr>
                <w:rFonts w:ascii="Arial" w:hAnsi="Arial" w:cs="Arial"/>
                <w:sz w:val="20"/>
                <w:szCs w:val="20"/>
                <w:lang w:eastAsia="en-GB"/>
              </w:rPr>
            </w:pPr>
            <w:r w:rsidRPr="00A650C9">
              <w:rPr>
                <w:rFonts w:ascii="Arial" w:eastAsia="Arial" w:hAnsi="Arial" w:cs="Arial"/>
                <w:sz w:val="20"/>
                <w:szCs w:val="20"/>
              </w:rPr>
              <w:t xml:space="preserve">Learners swap with a partner </w:t>
            </w:r>
            <w:r w:rsidR="00C13FED">
              <w:rPr>
                <w:rFonts w:ascii="Arial" w:eastAsia="Arial" w:hAnsi="Arial" w:cs="Arial"/>
                <w:sz w:val="20"/>
                <w:szCs w:val="20"/>
              </w:rPr>
              <w:t>who</w:t>
            </w:r>
            <w:r w:rsidRPr="00A650C9">
              <w:rPr>
                <w:rFonts w:ascii="Arial" w:eastAsia="Arial" w:hAnsi="Arial" w:cs="Arial"/>
                <w:sz w:val="20"/>
                <w:szCs w:val="20"/>
              </w:rPr>
              <w:t xml:space="preserve"> </w:t>
            </w:r>
            <w:r w:rsidR="00C13FED">
              <w:rPr>
                <w:rFonts w:ascii="Arial" w:eastAsia="Arial" w:hAnsi="Arial" w:cs="Arial"/>
                <w:sz w:val="20"/>
                <w:szCs w:val="20"/>
              </w:rPr>
              <w:t>has to</w:t>
            </w:r>
            <w:r w:rsidRPr="00A650C9">
              <w:rPr>
                <w:rFonts w:ascii="Arial" w:eastAsia="Arial" w:hAnsi="Arial" w:cs="Arial"/>
                <w:sz w:val="20"/>
                <w:szCs w:val="20"/>
              </w:rPr>
              <w:t xml:space="preserve"> find and write down </w:t>
            </w:r>
            <w:r>
              <w:rPr>
                <w:rFonts w:ascii="Arial" w:eastAsia="Arial" w:hAnsi="Arial" w:cs="Arial"/>
                <w:sz w:val="20"/>
                <w:szCs w:val="20"/>
              </w:rPr>
              <w:t>six</w:t>
            </w:r>
            <w:r w:rsidRPr="00A650C9">
              <w:rPr>
                <w:rFonts w:ascii="Arial" w:eastAsia="Arial" w:hAnsi="Arial" w:cs="Arial"/>
                <w:sz w:val="20"/>
                <w:szCs w:val="20"/>
              </w:rPr>
              <w:t xml:space="preserve"> facts from their partner’s writing.</w:t>
            </w:r>
            <w:r>
              <w:rPr>
                <w:rFonts w:ascii="Arial" w:eastAsia="Arial" w:hAnsi="Arial" w:cs="Arial"/>
                <w:sz w:val="20"/>
                <w:szCs w:val="20"/>
              </w:rPr>
              <w:t xml:space="preserve"> </w:t>
            </w:r>
            <w:r w:rsidRPr="00445B58">
              <w:rPr>
                <w:rFonts w:ascii="Arial" w:eastAsia="Arial" w:hAnsi="Arial" w:cs="Arial"/>
                <w:b/>
                <w:sz w:val="20"/>
                <w:szCs w:val="20"/>
              </w:rPr>
              <w:t>(F)</w:t>
            </w:r>
          </w:p>
        </w:tc>
      </w:tr>
      <w:tr w:rsidR="004368D5" w14:paraId="6413A6C8" w14:textId="77777777" w:rsidTr="00FC31AA">
        <w:tblPrEx>
          <w:tblCellMar>
            <w:top w:w="0" w:type="dxa"/>
            <w:bottom w:w="0" w:type="dxa"/>
          </w:tblCellMar>
        </w:tblPrEx>
        <w:tc>
          <w:tcPr>
            <w:tcW w:w="2126" w:type="dxa"/>
            <w:tcMar>
              <w:top w:w="113" w:type="dxa"/>
              <w:bottom w:w="113" w:type="dxa"/>
            </w:tcMar>
          </w:tcPr>
          <w:p w14:paraId="1A792963" w14:textId="1F9B46C8" w:rsidR="004368D5" w:rsidRPr="00015F15" w:rsidRDefault="004368D5" w:rsidP="0006742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3535843F" w14:textId="7DF72D68" w:rsidR="004368D5" w:rsidRDefault="004368D5" w:rsidP="0029405A">
            <w:pPr>
              <w:pStyle w:val="BodyText"/>
              <w:spacing w:before="120" w:after="120"/>
            </w:pPr>
            <w:r w:rsidRPr="00073730">
              <w:rPr>
                <w:lang w:eastAsia="en-GB"/>
              </w:rPr>
              <w:t xml:space="preserve">R3 </w:t>
            </w:r>
            <w:r w:rsidR="0029405A">
              <w:rPr>
                <w:lang w:eastAsia="en-GB"/>
              </w:rPr>
              <w:t>a</w:t>
            </w:r>
            <w:r w:rsidRPr="00C34249">
              <w:t>nalyse, evaluate and develop facts, ideas and opinions, using appropriate support from the text</w:t>
            </w:r>
          </w:p>
        </w:tc>
        <w:tc>
          <w:tcPr>
            <w:tcW w:w="2126" w:type="dxa"/>
            <w:tcMar>
              <w:top w:w="113" w:type="dxa"/>
              <w:bottom w:w="113" w:type="dxa"/>
            </w:tcMar>
          </w:tcPr>
          <w:p w14:paraId="611F3116" w14:textId="684CF38A" w:rsidR="004368D5" w:rsidRDefault="004842F2" w:rsidP="00067429">
            <w:pPr>
              <w:pStyle w:val="ListParagraph"/>
              <w:autoSpaceDE w:val="0"/>
              <w:autoSpaceDN w:val="0"/>
              <w:adjustRightInd w:val="0"/>
              <w:spacing w:after="120"/>
              <w:ind w:left="0"/>
              <w:contextualSpacing w:val="0"/>
              <w:rPr>
                <w:rFonts w:cs="Arial"/>
                <w:lang w:eastAsia="en-GB"/>
              </w:rPr>
            </w:pPr>
            <w:r>
              <w:rPr>
                <w:rFonts w:eastAsia="Arial" w:cs="Arial"/>
              </w:rPr>
              <w:t>I</w:t>
            </w:r>
            <w:r w:rsidR="004368D5">
              <w:rPr>
                <w:rFonts w:eastAsia="Arial" w:cs="Arial"/>
              </w:rPr>
              <w:t xml:space="preserve">dentifying </w:t>
            </w:r>
            <w:r w:rsidR="004368D5" w:rsidRPr="00BE77F7">
              <w:rPr>
                <w:rFonts w:eastAsia="Arial" w:cs="Arial"/>
              </w:rPr>
              <w:t>opinions</w:t>
            </w:r>
          </w:p>
        </w:tc>
        <w:tc>
          <w:tcPr>
            <w:tcW w:w="10348" w:type="dxa"/>
            <w:tcMar>
              <w:top w:w="113" w:type="dxa"/>
              <w:bottom w:w="113" w:type="dxa"/>
            </w:tcMar>
          </w:tcPr>
          <w:p w14:paraId="04AB0EC9" w14:textId="0ED1BF8C" w:rsidR="004368D5" w:rsidRPr="00C34249" w:rsidRDefault="00C13FED" w:rsidP="00067429">
            <w:pPr>
              <w:spacing w:after="120"/>
              <w:rPr>
                <w:rFonts w:ascii="Arial" w:hAnsi="Arial" w:cs="Arial"/>
                <w:b/>
                <w:sz w:val="20"/>
                <w:szCs w:val="20"/>
                <w:lang w:eastAsia="en-GB"/>
              </w:rPr>
            </w:pPr>
            <w:r>
              <w:rPr>
                <w:rFonts w:ascii="Arial" w:eastAsia="Arial" w:hAnsi="Arial" w:cs="Arial"/>
                <w:sz w:val="20"/>
                <w:szCs w:val="20"/>
              </w:rPr>
              <w:t xml:space="preserve">Give </w:t>
            </w:r>
            <w:r w:rsidR="004368D5" w:rsidRPr="00C34249">
              <w:rPr>
                <w:rFonts w:ascii="Arial" w:eastAsia="Arial" w:hAnsi="Arial" w:cs="Arial"/>
                <w:sz w:val="20"/>
                <w:szCs w:val="20"/>
              </w:rPr>
              <w:t>groups a list of single words, some of which suggest opinion, e.g. ‘delicious’</w:t>
            </w:r>
            <w:r>
              <w:rPr>
                <w:rFonts w:ascii="Arial" w:eastAsia="Arial" w:hAnsi="Arial" w:cs="Arial"/>
                <w:sz w:val="20"/>
                <w:szCs w:val="20"/>
              </w:rPr>
              <w:t>,</w:t>
            </w:r>
            <w:r w:rsidR="004368D5" w:rsidRPr="00C34249">
              <w:rPr>
                <w:rFonts w:ascii="Arial" w:eastAsia="Arial" w:hAnsi="Arial" w:cs="Arial"/>
                <w:sz w:val="20"/>
                <w:szCs w:val="20"/>
              </w:rPr>
              <w:t xml:space="preserve"> and others which are factua</w:t>
            </w:r>
            <w:r w:rsidR="00615527">
              <w:rPr>
                <w:rFonts w:ascii="Arial" w:eastAsia="Arial" w:hAnsi="Arial" w:cs="Arial"/>
                <w:sz w:val="20"/>
                <w:szCs w:val="20"/>
              </w:rPr>
              <w:t>l</w:t>
            </w:r>
            <w:r>
              <w:rPr>
                <w:rFonts w:ascii="Arial" w:eastAsia="Arial" w:hAnsi="Arial" w:cs="Arial"/>
                <w:sz w:val="20"/>
                <w:szCs w:val="20"/>
              </w:rPr>
              <w:t>,</w:t>
            </w:r>
            <w:r w:rsidR="00615527">
              <w:rPr>
                <w:rFonts w:ascii="Arial" w:eastAsia="Arial" w:hAnsi="Arial" w:cs="Arial"/>
                <w:sz w:val="20"/>
                <w:szCs w:val="20"/>
              </w:rPr>
              <w:t xml:space="preserve"> </w:t>
            </w:r>
            <w:r w:rsidR="004368D5" w:rsidRPr="00C34249">
              <w:rPr>
                <w:rFonts w:ascii="Arial" w:eastAsia="Arial" w:hAnsi="Arial" w:cs="Arial"/>
                <w:sz w:val="20"/>
                <w:szCs w:val="20"/>
              </w:rPr>
              <w:t xml:space="preserve">e.g. ‘green’. </w:t>
            </w:r>
            <w:r w:rsidR="00411774">
              <w:rPr>
                <w:rFonts w:ascii="Arial" w:eastAsia="Arial" w:hAnsi="Arial" w:cs="Arial"/>
                <w:sz w:val="20"/>
                <w:szCs w:val="20"/>
              </w:rPr>
              <w:t>Learners</w:t>
            </w:r>
            <w:r w:rsidR="004368D5" w:rsidRPr="00C34249">
              <w:rPr>
                <w:rFonts w:ascii="Arial" w:eastAsia="Arial" w:hAnsi="Arial" w:cs="Arial"/>
                <w:sz w:val="20"/>
                <w:szCs w:val="20"/>
              </w:rPr>
              <w:t xml:space="preserve"> write each word in either the ‘opinion’ column in their notebooks or the ‘factual’ column.</w:t>
            </w:r>
          </w:p>
          <w:p w14:paraId="37D7C055" w14:textId="77777777" w:rsidR="004368D5" w:rsidRPr="00C34249" w:rsidRDefault="004368D5" w:rsidP="008F2D5F">
            <w:pPr>
              <w:spacing w:before="120" w:after="120"/>
              <w:rPr>
                <w:rFonts w:ascii="Arial" w:hAnsi="Arial" w:cs="Arial"/>
                <w:b/>
                <w:sz w:val="20"/>
                <w:szCs w:val="20"/>
                <w:lang w:eastAsia="en-GB"/>
              </w:rPr>
            </w:pPr>
            <w:r w:rsidRPr="00C34249">
              <w:rPr>
                <w:rFonts w:ascii="Arial" w:eastAsia="Arial" w:hAnsi="Arial" w:cs="Arial"/>
                <w:sz w:val="20"/>
                <w:szCs w:val="20"/>
              </w:rPr>
              <w:t>Working with a partner, learners produce a list of 10 value judgement words and 10 factual words.</w:t>
            </w:r>
          </w:p>
          <w:p w14:paraId="1D120E3B" w14:textId="77777777" w:rsidR="004368D5" w:rsidRPr="00C34249" w:rsidRDefault="004368D5" w:rsidP="008F2D5F">
            <w:pPr>
              <w:spacing w:before="120" w:after="120"/>
              <w:rPr>
                <w:rFonts w:ascii="Arial" w:hAnsi="Arial" w:cs="Arial"/>
                <w:b/>
                <w:sz w:val="20"/>
                <w:szCs w:val="20"/>
                <w:lang w:eastAsia="en-GB"/>
              </w:rPr>
            </w:pPr>
            <w:r w:rsidRPr="00C34249">
              <w:rPr>
                <w:rFonts w:ascii="Arial" w:eastAsia="Arial" w:hAnsi="Arial" w:cs="Arial"/>
                <w:sz w:val="20"/>
                <w:szCs w:val="20"/>
              </w:rPr>
              <w:t>Learners write five opinion statements of their own. Swap with a partner and discuss.</w:t>
            </w:r>
          </w:p>
          <w:p w14:paraId="623CC832" w14:textId="423D2B99" w:rsidR="004368D5" w:rsidRPr="0012033F" w:rsidRDefault="004368D5" w:rsidP="0012033F">
            <w:pPr>
              <w:spacing w:before="120" w:after="120"/>
              <w:rPr>
                <w:rStyle w:val="Hyperlink"/>
                <w:color w:val="4A4A4A"/>
              </w:rPr>
            </w:pPr>
            <w:r w:rsidRPr="00C34249">
              <w:rPr>
                <w:rFonts w:ascii="Arial" w:eastAsia="Arial" w:hAnsi="Arial" w:cs="Arial"/>
                <w:sz w:val="20"/>
                <w:szCs w:val="20"/>
              </w:rPr>
              <w:t>L</w:t>
            </w:r>
            <w:r w:rsidR="008F2D5F">
              <w:rPr>
                <w:rFonts w:ascii="Arial" w:eastAsia="Arial" w:hAnsi="Arial" w:cs="Arial"/>
                <w:sz w:val="20"/>
                <w:szCs w:val="20"/>
              </w:rPr>
              <w:t xml:space="preserve">earners </w:t>
            </w:r>
            <w:r w:rsidRPr="00C34249">
              <w:rPr>
                <w:rFonts w:ascii="Arial" w:eastAsia="Arial" w:hAnsi="Arial" w:cs="Arial"/>
                <w:sz w:val="20"/>
                <w:szCs w:val="20"/>
              </w:rPr>
              <w:t>complete research online and read a range of explanations about distinguishing between fact and opinion.</w:t>
            </w:r>
            <w:r w:rsidR="0012033F">
              <w:rPr>
                <w:rFonts w:ascii="Arial" w:eastAsia="Arial" w:hAnsi="Arial" w:cs="Arial"/>
                <w:sz w:val="20"/>
                <w:szCs w:val="20"/>
              </w:rPr>
              <w:t xml:space="preserve"> </w:t>
            </w:r>
            <w:r w:rsidRPr="00C34249">
              <w:rPr>
                <w:rFonts w:ascii="Arial" w:eastAsia="Arial" w:hAnsi="Arial" w:cs="Arial"/>
                <w:sz w:val="20"/>
                <w:szCs w:val="20"/>
              </w:rPr>
              <w:t xml:space="preserve">For example: </w:t>
            </w:r>
            <w:hyperlink r:id="rId38" w:history="1">
              <w:r w:rsidRPr="0012033F">
                <w:rPr>
                  <w:rStyle w:val="Hyperlink"/>
                  <w:rFonts w:ascii="Arial" w:hAnsi="Arial"/>
                  <w:color w:val="4A4A4A"/>
                  <w:sz w:val="20"/>
                </w:rPr>
                <w:t>www.k12reader.com/worksheet/is-it-a-fact-or-an-opinion/view/</w:t>
              </w:r>
            </w:hyperlink>
            <w:r w:rsidR="0012033F" w:rsidRPr="0012033F">
              <w:rPr>
                <w:rStyle w:val="Hyperlink"/>
                <w:rFonts w:ascii="Arial" w:hAnsi="Arial"/>
                <w:color w:val="4A4A4A"/>
                <w:sz w:val="20"/>
              </w:rPr>
              <w:t xml:space="preserve"> </w:t>
            </w:r>
          </w:p>
          <w:p w14:paraId="50D906F9" w14:textId="77777777" w:rsidR="004368D5" w:rsidRPr="0012033F" w:rsidRDefault="00FD167C" w:rsidP="00FF11EB">
            <w:pPr>
              <w:autoSpaceDE w:val="0"/>
              <w:autoSpaceDN w:val="0"/>
              <w:adjustRightInd w:val="0"/>
              <w:rPr>
                <w:rStyle w:val="Hyperlink"/>
                <w:color w:val="4A4A4A"/>
              </w:rPr>
            </w:pPr>
            <w:hyperlink r:id="rId39" w:history="1">
              <w:r w:rsidR="004368D5" w:rsidRPr="0012033F">
                <w:rPr>
                  <w:rStyle w:val="Hyperlink"/>
                  <w:rFonts w:ascii="Arial" w:hAnsi="Arial"/>
                  <w:color w:val="4A4A4A"/>
                  <w:sz w:val="20"/>
                </w:rPr>
                <w:t>http://writing.colostate.edu/guides/teaching/co300man/pop12d.cfm</w:t>
              </w:r>
            </w:hyperlink>
          </w:p>
          <w:p w14:paraId="30ED4C02" w14:textId="0B7CAA30" w:rsidR="004368D5" w:rsidRPr="0012033F" w:rsidRDefault="00FD167C" w:rsidP="00FF11EB">
            <w:pPr>
              <w:autoSpaceDE w:val="0"/>
              <w:autoSpaceDN w:val="0"/>
              <w:adjustRightInd w:val="0"/>
              <w:rPr>
                <w:rStyle w:val="Hyperlink"/>
                <w:color w:val="4A4A4A"/>
              </w:rPr>
            </w:pPr>
            <w:hyperlink r:id="rId40" w:history="1">
              <w:r w:rsidR="00BF013F" w:rsidRPr="0012033F">
                <w:rPr>
                  <w:rStyle w:val="Hyperlink"/>
                  <w:rFonts w:ascii="Arial" w:hAnsi="Arial"/>
                  <w:color w:val="4A4A4A"/>
                  <w:sz w:val="20"/>
                </w:rPr>
                <w:t>www.open.edu/openlearn/ocw/mod/oucontent/view.php?id=85812&amp;section=3.2</w:t>
              </w:r>
            </w:hyperlink>
          </w:p>
          <w:p w14:paraId="31F7267A" w14:textId="245EEDB4" w:rsidR="004368D5" w:rsidRPr="00C34249" w:rsidRDefault="004368D5" w:rsidP="0012033F">
            <w:pPr>
              <w:spacing w:before="120" w:after="120"/>
              <w:rPr>
                <w:rFonts w:ascii="Arial" w:eastAsia="Arial" w:hAnsi="Arial" w:cs="Arial"/>
                <w:bCs/>
                <w:sz w:val="20"/>
                <w:szCs w:val="20"/>
              </w:rPr>
            </w:pPr>
            <w:r w:rsidRPr="00C34249">
              <w:rPr>
                <w:rFonts w:ascii="Arial" w:eastAsia="Arial" w:hAnsi="Arial" w:cs="Arial"/>
                <w:bCs/>
                <w:sz w:val="20"/>
                <w:szCs w:val="20"/>
              </w:rPr>
              <w:t>Interview a partner in another pair</w:t>
            </w:r>
            <w:r w:rsidR="0012033F">
              <w:rPr>
                <w:rFonts w:ascii="Arial" w:eastAsia="Arial" w:hAnsi="Arial" w:cs="Arial"/>
                <w:bCs/>
                <w:sz w:val="20"/>
                <w:szCs w:val="20"/>
              </w:rPr>
              <w:t xml:space="preserve"> </w:t>
            </w:r>
            <w:r w:rsidRPr="00C34249">
              <w:rPr>
                <w:rFonts w:ascii="Arial" w:eastAsia="Arial" w:hAnsi="Arial" w:cs="Arial"/>
                <w:bCs/>
                <w:sz w:val="20"/>
                <w:szCs w:val="20"/>
              </w:rPr>
              <w:t>/</w:t>
            </w:r>
            <w:r w:rsidR="0012033F">
              <w:rPr>
                <w:rFonts w:ascii="Arial" w:eastAsia="Arial" w:hAnsi="Arial" w:cs="Arial"/>
                <w:bCs/>
                <w:sz w:val="20"/>
                <w:szCs w:val="20"/>
              </w:rPr>
              <w:t xml:space="preserve"> </w:t>
            </w:r>
            <w:r w:rsidRPr="00C34249">
              <w:rPr>
                <w:rFonts w:ascii="Arial" w:eastAsia="Arial" w:hAnsi="Arial" w:cs="Arial"/>
                <w:bCs/>
                <w:sz w:val="20"/>
                <w:szCs w:val="20"/>
              </w:rPr>
              <w:t xml:space="preserve">group </w:t>
            </w:r>
            <w:r w:rsidR="0012033F">
              <w:rPr>
                <w:rFonts w:ascii="Arial" w:eastAsia="Arial" w:hAnsi="Arial" w:cs="Arial"/>
                <w:bCs/>
                <w:sz w:val="20"/>
                <w:szCs w:val="20"/>
              </w:rPr>
              <w:t>–</w:t>
            </w:r>
            <w:r w:rsidRPr="00C34249">
              <w:rPr>
                <w:rFonts w:ascii="Arial" w:eastAsia="Arial" w:hAnsi="Arial" w:cs="Arial"/>
                <w:bCs/>
                <w:sz w:val="20"/>
                <w:szCs w:val="20"/>
              </w:rPr>
              <w:t xml:space="preserve"> </w:t>
            </w:r>
            <w:r w:rsidR="0012033F">
              <w:rPr>
                <w:rFonts w:ascii="Arial" w:eastAsia="Arial" w:hAnsi="Arial" w:cs="Arial"/>
                <w:bCs/>
                <w:sz w:val="20"/>
                <w:szCs w:val="20"/>
              </w:rPr>
              <w:t>W</w:t>
            </w:r>
            <w:r w:rsidRPr="00C34249">
              <w:rPr>
                <w:rFonts w:ascii="Arial" w:eastAsia="Arial" w:hAnsi="Arial" w:cs="Arial"/>
                <w:bCs/>
                <w:sz w:val="20"/>
                <w:szCs w:val="20"/>
              </w:rPr>
              <w:t xml:space="preserve">hat did you learn? </w:t>
            </w:r>
            <w:r w:rsidRPr="0012033F">
              <w:rPr>
                <w:rFonts w:ascii="Arial" w:eastAsia="Arial" w:hAnsi="Arial" w:cs="Arial"/>
                <w:b/>
                <w:bCs/>
                <w:sz w:val="20"/>
                <w:szCs w:val="20"/>
              </w:rPr>
              <w:t>(F)</w:t>
            </w:r>
          </w:p>
          <w:p w14:paraId="2116003B" w14:textId="646ECCB9" w:rsidR="004368D5" w:rsidRPr="00FA4880" w:rsidRDefault="004368D5" w:rsidP="00CB58F3">
            <w:pPr>
              <w:spacing w:before="120"/>
              <w:rPr>
                <w:rFonts w:ascii="Arial" w:eastAsia="Arial" w:hAnsi="Arial" w:cs="Arial"/>
                <w:bCs/>
                <w:sz w:val="20"/>
                <w:szCs w:val="20"/>
              </w:rPr>
            </w:pPr>
            <w:r w:rsidRPr="00C34249">
              <w:rPr>
                <w:rFonts w:ascii="Arial" w:eastAsia="Arial" w:hAnsi="Arial" w:cs="Arial"/>
                <w:b/>
                <w:sz w:val="20"/>
                <w:szCs w:val="20"/>
              </w:rPr>
              <w:t xml:space="preserve">Extension </w:t>
            </w:r>
            <w:r w:rsidRPr="00CB166D">
              <w:rPr>
                <w:rFonts w:ascii="Arial" w:eastAsia="Arial" w:hAnsi="Arial" w:cs="Arial"/>
                <w:b/>
                <w:sz w:val="20"/>
                <w:szCs w:val="20"/>
              </w:rPr>
              <w:t>activity</w:t>
            </w:r>
            <w:r w:rsidRPr="00CB166D">
              <w:rPr>
                <w:rFonts w:ascii="Arial" w:eastAsia="Arial" w:hAnsi="Arial" w:cs="Arial"/>
                <w:b/>
                <w:bCs/>
                <w:sz w:val="20"/>
                <w:szCs w:val="20"/>
              </w:rPr>
              <w:t>:</w:t>
            </w:r>
            <w:r w:rsidRPr="00C34249">
              <w:rPr>
                <w:rFonts w:ascii="Arial" w:eastAsia="Arial" w:hAnsi="Arial" w:cs="Arial"/>
                <w:bCs/>
                <w:sz w:val="20"/>
                <w:szCs w:val="20"/>
              </w:rPr>
              <w:t xml:space="preserve"> </w:t>
            </w:r>
            <w:r w:rsidR="0012033F">
              <w:rPr>
                <w:rFonts w:ascii="Arial" w:eastAsia="Arial" w:hAnsi="Arial" w:cs="Arial"/>
                <w:bCs/>
                <w:sz w:val="20"/>
                <w:szCs w:val="20"/>
              </w:rPr>
              <w:t>l</w:t>
            </w:r>
            <w:r w:rsidRPr="00C34249">
              <w:rPr>
                <w:rFonts w:ascii="Arial" w:eastAsia="Arial" w:hAnsi="Arial" w:cs="Arial"/>
                <w:bCs/>
                <w:sz w:val="20"/>
                <w:szCs w:val="20"/>
              </w:rPr>
              <w:t>earners create a brief</w:t>
            </w:r>
            <w:r w:rsidR="005C211F">
              <w:rPr>
                <w:rFonts w:ascii="Arial" w:eastAsia="Arial" w:hAnsi="Arial" w:cs="Arial"/>
                <w:bCs/>
                <w:sz w:val="20"/>
                <w:szCs w:val="20"/>
              </w:rPr>
              <w:t>,</w:t>
            </w:r>
            <w:r w:rsidRPr="00C34249">
              <w:rPr>
                <w:rFonts w:ascii="Arial" w:eastAsia="Arial" w:hAnsi="Arial" w:cs="Arial"/>
                <w:bCs/>
                <w:sz w:val="20"/>
                <w:szCs w:val="20"/>
              </w:rPr>
              <w:t xml:space="preserve"> ‘How to.</w:t>
            </w:r>
            <w:r w:rsidR="00BF013F">
              <w:rPr>
                <w:rFonts w:ascii="Arial" w:eastAsia="Arial" w:hAnsi="Arial" w:cs="Arial"/>
                <w:bCs/>
                <w:sz w:val="20"/>
                <w:szCs w:val="20"/>
              </w:rPr>
              <w:t>.</w:t>
            </w:r>
            <w:r w:rsidRPr="00C34249">
              <w:rPr>
                <w:rFonts w:ascii="Arial" w:eastAsia="Arial" w:hAnsi="Arial" w:cs="Arial"/>
                <w:bCs/>
                <w:sz w:val="20"/>
                <w:szCs w:val="20"/>
              </w:rPr>
              <w:t>. guide</w:t>
            </w:r>
            <w:r w:rsidR="00E66172">
              <w:rPr>
                <w:rFonts w:ascii="Arial" w:eastAsia="Arial" w:hAnsi="Arial" w:cs="Arial"/>
                <w:bCs/>
                <w:sz w:val="20"/>
                <w:szCs w:val="20"/>
              </w:rPr>
              <w:t>’</w:t>
            </w:r>
            <w:r w:rsidRPr="00C34249">
              <w:rPr>
                <w:rFonts w:ascii="Arial" w:eastAsia="Arial" w:hAnsi="Arial" w:cs="Arial"/>
                <w:bCs/>
                <w:sz w:val="20"/>
                <w:szCs w:val="20"/>
              </w:rPr>
              <w:t xml:space="preserve"> for spotting opinion in a text</w:t>
            </w:r>
            <w:r w:rsidR="005C211F">
              <w:rPr>
                <w:rFonts w:ascii="Arial" w:eastAsia="Arial" w:hAnsi="Arial" w:cs="Arial"/>
                <w:bCs/>
                <w:sz w:val="20"/>
                <w:szCs w:val="20"/>
              </w:rPr>
              <w:t>.</w:t>
            </w:r>
          </w:p>
        </w:tc>
      </w:tr>
      <w:tr w:rsidR="004368D5" w14:paraId="64728EF9" w14:textId="77777777" w:rsidTr="00FC31AA">
        <w:tblPrEx>
          <w:tblCellMar>
            <w:top w:w="0" w:type="dxa"/>
            <w:bottom w:w="0" w:type="dxa"/>
          </w:tblCellMar>
        </w:tblPrEx>
        <w:tc>
          <w:tcPr>
            <w:tcW w:w="2126" w:type="dxa"/>
            <w:tcMar>
              <w:top w:w="113" w:type="dxa"/>
              <w:bottom w:w="113" w:type="dxa"/>
            </w:tcMar>
          </w:tcPr>
          <w:p w14:paraId="60F22E35" w14:textId="0E95E938" w:rsidR="004368D5" w:rsidRPr="00015F15" w:rsidRDefault="004368D5" w:rsidP="0006742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45E38224" w14:textId="09D922E6" w:rsidR="004368D5" w:rsidRDefault="004368D5" w:rsidP="0029405A">
            <w:pPr>
              <w:pStyle w:val="BodyText"/>
              <w:spacing w:before="120" w:after="120"/>
            </w:pPr>
            <w:r w:rsidRPr="00073730">
              <w:rPr>
                <w:lang w:eastAsia="en-GB"/>
              </w:rPr>
              <w:t xml:space="preserve">R3 </w:t>
            </w:r>
            <w:r w:rsidR="0029405A">
              <w:rPr>
                <w:lang w:eastAsia="en-GB"/>
              </w:rPr>
              <w:t>a</w:t>
            </w:r>
            <w:r w:rsidRPr="00C34249">
              <w:t>nalyse, evaluate and develop facts, ideas and opinions, using appropriate support from the text</w:t>
            </w:r>
          </w:p>
        </w:tc>
        <w:tc>
          <w:tcPr>
            <w:tcW w:w="2126" w:type="dxa"/>
            <w:tcMar>
              <w:top w:w="113" w:type="dxa"/>
              <w:bottom w:w="113" w:type="dxa"/>
            </w:tcMar>
          </w:tcPr>
          <w:p w14:paraId="44048595" w14:textId="23E7FF1C" w:rsidR="004368D5" w:rsidRPr="000C5E49" w:rsidRDefault="00A3643D" w:rsidP="00067429">
            <w:pPr>
              <w:pStyle w:val="ListParagraph"/>
              <w:autoSpaceDE w:val="0"/>
              <w:autoSpaceDN w:val="0"/>
              <w:adjustRightInd w:val="0"/>
              <w:spacing w:after="120"/>
              <w:ind w:left="0"/>
              <w:contextualSpacing w:val="0"/>
              <w:rPr>
                <w:rFonts w:eastAsia="Arial" w:cs="Arial"/>
              </w:rPr>
            </w:pPr>
            <w:r>
              <w:rPr>
                <w:rFonts w:eastAsia="Arial" w:cs="Arial"/>
              </w:rPr>
              <w:t>E</w:t>
            </w:r>
            <w:r w:rsidR="004368D5">
              <w:rPr>
                <w:rFonts w:eastAsia="Arial" w:cs="Arial"/>
              </w:rPr>
              <w:t>valuating opinions and attitudes</w:t>
            </w:r>
          </w:p>
          <w:p w14:paraId="7C856B2F" w14:textId="2DC4E20D" w:rsidR="004368D5" w:rsidRDefault="00A3643D" w:rsidP="000C5E49">
            <w:pPr>
              <w:pStyle w:val="ListParagraph"/>
              <w:autoSpaceDE w:val="0"/>
              <w:autoSpaceDN w:val="0"/>
              <w:adjustRightInd w:val="0"/>
              <w:spacing w:before="120" w:after="120"/>
              <w:ind w:left="0"/>
              <w:contextualSpacing w:val="0"/>
              <w:rPr>
                <w:rFonts w:cs="Arial"/>
                <w:lang w:eastAsia="en-GB"/>
              </w:rPr>
            </w:pPr>
            <w:r>
              <w:rPr>
                <w:rFonts w:eastAsia="Arial" w:cs="Arial"/>
              </w:rPr>
              <w:t>S</w:t>
            </w:r>
            <w:r w:rsidR="004368D5">
              <w:rPr>
                <w:rFonts w:eastAsia="Arial" w:cs="Arial"/>
              </w:rPr>
              <w:t>peaking and listening</w:t>
            </w:r>
          </w:p>
        </w:tc>
        <w:tc>
          <w:tcPr>
            <w:tcW w:w="10348" w:type="dxa"/>
            <w:tcMar>
              <w:top w:w="113" w:type="dxa"/>
              <w:bottom w:w="113" w:type="dxa"/>
            </w:tcMar>
          </w:tcPr>
          <w:p w14:paraId="256DE3E9" w14:textId="7D6DBA0D" w:rsidR="004368D5" w:rsidRPr="00C34249" w:rsidRDefault="005C211F" w:rsidP="00067429">
            <w:pPr>
              <w:autoSpaceDE w:val="0"/>
              <w:autoSpaceDN w:val="0"/>
              <w:adjustRightInd w:val="0"/>
              <w:spacing w:after="120"/>
              <w:rPr>
                <w:rFonts w:ascii="Arial" w:hAnsi="Arial" w:cs="Arial"/>
                <w:sz w:val="20"/>
                <w:szCs w:val="20"/>
                <w:lang w:eastAsia="en-GB"/>
              </w:rPr>
            </w:pPr>
            <w:r>
              <w:rPr>
                <w:rFonts w:ascii="Arial" w:eastAsia="Arial" w:hAnsi="Arial" w:cs="Arial"/>
                <w:sz w:val="20"/>
                <w:szCs w:val="20"/>
              </w:rPr>
              <w:t>L</w:t>
            </w:r>
            <w:r w:rsidR="004368D5" w:rsidRPr="00C34249">
              <w:rPr>
                <w:rFonts w:ascii="Arial" w:eastAsia="Arial" w:hAnsi="Arial" w:cs="Arial"/>
                <w:sz w:val="20"/>
                <w:szCs w:val="20"/>
              </w:rPr>
              <w:t>earners read a newspaper or magazine article and discuss its contents</w:t>
            </w:r>
            <w:r w:rsidR="00094DF4">
              <w:rPr>
                <w:rFonts w:ascii="Arial" w:eastAsia="Arial" w:hAnsi="Arial" w:cs="Arial"/>
                <w:sz w:val="20"/>
                <w:szCs w:val="20"/>
              </w:rPr>
              <w:t xml:space="preserve">, </w:t>
            </w:r>
            <w:r w:rsidR="004368D5" w:rsidRPr="00C34249">
              <w:rPr>
                <w:rFonts w:ascii="Arial" w:eastAsia="Arial" w:hAnsi="Arial" w:cs="Arial"/>
                <w:sz w:val="20"/>
                <w:szCs w:val="20"/>
              </w:rPr>
              <w:t>identify</w:t>
            </w:r>
            <w:r w:rsidR="00094DF4">
              <w:rPr>
                <w:rFonts w:ascii="Arial" w:eastAsia="Arial" w:hAnsi="Arial" w:cs="Arial"/>
                <w:sz w:val="20"/>
                <w:szCs w:val="20"/>
              </w:rPr>
              <w:t>ing</w:t>
            </w:r>
            <w:r w:rsidR="004368D5" w:rsidRPr="00C34249">
              <w:rPr>
                <w:rFonts w:ascii="Arial" w:eastAsia="Arial" w:hAnsi="Arial" w:cs="Arial"/>
                <w:sz w:val="20"/>
                <w:szCs w:val="20"/>
              </w:rPr>
              <w:t xml:space="preserve"> any</w:t>
            </w:r>
            <w:r w:rsidR="004368D5" w:rsidRPr="00C34249">
              <w:rPr>
                <w:rFonts w:ascii="Arial" w:hAnsi="Arial" w:cs="Arial"/>
                <w:sz w:val="20"/>
                <w:szCs w:val="20"/>
                <w:lang w:eastAsia="en-GB"/>
              </w:rPr>
              <w:t xml:space="preserve"> opinions, advice, criticism or warnings given by the writer.</w:t>
            </w:r>
            <w:r w:rsidR="004368D5" w:rsidRPr="00C34249">
              <w:rPr>
                <w:rFonts w:ascii="Arial" w:eastAsia="Arial" w:hAnsi="Arial" w:cs="Arial"/>
                <w:sz w:val="20"/>
                <w:szCs w:val="20"/>
              </w:rPr>
              <w:t xml:space="preserve"> For example, is the writer in favour of the actions of a particular person, or in favour of a particular social trend? The writer’s standpoint on a particular issue will probably result in the writer offering </w:t>
            </w:r>
            <w:r w:rsidR="004368D5" w:rsidRPr="00C34249">
              <w:rPr>
                <w:rFonts w:ascii="Arial" w:hAnsi="Arial" w:cs="Arial"/>
                <w:sz w:val="20"/>
                <w:szCs w:val="20"/>
                <w:lang w:eastAsia="en-GB"/>
              </w:rPr>
              <w:t xml:space="preserve">opinions, advice, criticism or warnings. </w:t>
            </w:r>
            <w:r w:rsidR="004368D5" w:rsidRPr="00C34249">
              <w:rPr>
                <w:rFonts w:ascii="Arial" w:hAnsi="Arial" w:cs="Arial"/>
                <w:b/>
                <w:bCs/>
                <w:sz w:val="20"/>
                <w:szCs w:val="20"/>
                <w:lang w:eastAsia="en-GB"/>
              </w:rPr>
              <w:t>(F)</w:t>
            </w:r>
          </w:p>
          <w:p w14:paraId="6FB580A7" w14:textId="54297020" w:rsidR="004368D5" w:rsidRDefault="004368D5" w:rsidP="0027565B">
            <w:pPr>
              <w:autoSpaceDE w:val="0"/>
              <w:autoSpaceDN w:val="0"/>
              <w:adjustRightInd w:val="0"/>
              <w:spacing w:before="120" w:after="120"/>
              <w:rPr>
                <w:rFonts w:ascii="Arial" w:eastAsia="Arial" w:hAnsi="Arial" w:cs="Arial"/>
                <w:sz w:val="20"/>
                <w:szCs w:val="20"/>
              </w:rPr>
            </w:pPr>
            <w:r w:rsidRPr="00C34249">
              <w:rPr>
                <w:rFonts w:ascii="Arial" w:eastAsia="Arial" w:hAnsi="Arial" w:cs="Arial"/>
                <w:sz w:val="20"/>
                <w:szCs w:val="20"/>
              </w:rPr>
              <w:t xml:space="preserve">Learners identify any </w:t>
            </w:r>
            <w:r w:rsidRPr="00C34249">
              <w:rPr>
                <w:rFonts w:ascii="Arial" w:hAnsi="Arial" w:cs="Arial"/>
                <w:sz w:val="20"/>
                <w:szCs w:val="20"/>
                <w:lang w:eastAsia="en-GB"/>
              </w:rPr>
              <w:t xml:space="preserve">opinions, advice, criticism or warnings </w:t>
            </w:r>
            <w:r w:rsidRPr="00C34249">
              <w:rPr>
                <w:rFonts w:ascii="Arial" w:eastAsia="Arial" w:hAnsi="Arial" w:cs="Arial"/>
                <w:sz w:val="20"/>
                <w:szCs w:val="20"/>
              </w:rPr>
              <w:t>and write down 3–5 sentences</w:t>
            </w:r>
            <w:r w:rsidR="0027565B">
              <w:rPr>
                <w:rFonts w:ascii="Arial" w:eastAsia="Arial" w:hAnsi="Arial" w:cs="Arial"/>
                <w:sz w:val="20"/>
                <w:szCs w:val="20"/>
              </w:rPr>
              <w:t xml:space="preserve"> </w:t>
            </w:r>
            <w:r w:rsidRPr="00C34249">
              <w:rPr>
                <w:rFonts w:ascii="Arial" w:eastAsia="Arial" w:hAnsi="Arial" w:cs="Arial"/>
                <w:sz w:val="20"/>
                <w:szCs w:val="20"/>
              </w:rPr>
              <w:t>/</w:t>
            </w:r>
            <w:r w:rsidR="0027565B">
              <w:rPr>
                <w:rFonts w:ascii="Arial" w:eastAsia="Arial" w:hAnsi="Arial" w:cs="Arial"/>
                <w:sz w:val="20"/>
                <w:szCs w:val="20"/>
              </w:rPr>
              <w:t xml:space="preserve"> </w:t>
            </w:r>
            <w:r w:rsidRPr="00C34249">
              <w:rPr>
                <w:rFonts w:ascii="Arial" w:eastAsia="Arial" w:hAnsi="Arial" w:cs="Arial"/>
                <w:sz w:val="20"/>
                <w:szCs w:val="20"/>
              </w:rPr>
              <w:t>phrases</w:t>
            </w:r>
            <w:r w:rsidR="0027565B">
              <w:rPr>
                <w:rFonts w:ascii="Arial" w:eastAsia="Arial" w:hAnsi="Arial" w:cs="Arial"/>
                <w:sz w:val="20"/>
                <w:szCs w:val="20"/>
              </w:rPr>
              <w:t xml:space="preserve"> </w:t>
            </w:r>
            <w:r w:rsidRPr="00C34249">
              <w:rPr>
                <w:rFonts w:ascii="Arial" w:eastAsia="Arial" w:hAnsi="Arial" w:cs="Arial"/>
                <w:sz w:val="20"/>
                <w:szCs w:val="20"/>
              </w:rPr>
              <w:t>/</w:t>
            </w:r>
            <w:r w:rsidR="0027565B">
              <w:rPr>
                <w:rFonts w:ascii="Arial" w:eastAsia="Arial" w:hAnsi="Arial" w:cs="Arial"/>
                <w:sz w:val="20"/>
                <w:szCs w:val="20"/>
              </w:rPr>
              <w:t xml:space="preserve"> </w:t>
            </w:r>
            <w:r w:rsidRPr="00C34249">
              <w:rPr>
                <w:rFonts w:ascii="Arial" w:eastAsia="Arial" w:hAnsi="Arial" w:cs="Arial"/>
                <w:sz w:val="20"/>
                <w:szCs w:val="20"/>
              </w:rPr>
              <w:t xml:space="preserve">words which make the </w:t>
            </w:r>
            <w:r w:rsidRPr="00C34249">
              <w:rPr>
                <w:rFonts w:ascii="Arial" w:hAnsi="Arial" w:cs="Arial"/>
                <w:sz w:val="20"/>
                <w:szCs w:val="20"/>
                <w:lang w:eastAsia="en-GB"/>
              </w:rPr>
              <w:t>opinions, advice, criticism or warnings</w:t>
            </w:r>
            <w:r w:rsidRPr="00C34249">
              <w:rPr>
                <w:rFonts w:ascii="Arial" w:eastAsia="Arial" w:hAnsi="Arial" w:cs="Arial"/>
                <w:sz w:val="20"/>
                <w:szCs w:val="20"/>
              </w:rPr>
              <w:t xml:space="preserve"> clear.</w:t>
            </w:r>
          </w:p>
          <w:p w14:paraId="4FE441C7" w14:textId="088B86FF" w:rsidR="004368D5" w:rsidRPr="00C34249" w:rsidRDefault="004368D5" w:rsidP="00FF11EB">
            <w:pPr>
              <w:autoSpaceDE w:val="0"/>
              <w:autoSpaceDN w:val="0"/>
              <w:adjustRightInd w:val="0"/>
              <w:rPr>
                <w:rFonts w:ascii="Arial" w:eastAsia="Arial" w:hAnsi="Arial" w:cs="Arial"/>
                <w:sz w:val="20"/>
                <w:szCs w:val="20"/>
              </w:rPr>
            </w:pPr>
            <w:r w:rsidRPr="00C34249">
              <w:rPr>
                <w:rFonts w:ascii="Arial" w:eastAsia="Arial" w:hAnsi="Arial" w:cs="Arial"/>
                <w:sz w:val="20"/>
                <w:szCs w:val="20"/>
              </w:rPr>
              <w:t>Learners share their evidence with other groups and agree:</w:t>
            </w:r>
          </w:p>
          <w:p w14:paraId="02BC544D" w14:textId="3D53AC92" w:rsidR="004368D5" w:rsidRPr="005C211F" w:rsidRDefault="00D15153" w:rsidP="00834D03">
            <w:pPr>
              <w:pStyle w:val="ListParagraph"/>
              <w:numPr>
                <w:ilvl w:val="0"/>
                <w:numId w:val="16"/>
              </w:numPr>
              <w:rPr>
                <w:rFonts w:cs="Arial"/>
              </w:rPr>
            </w:pPr>
            <w:r>
              <w:rPr>
                <w:rFonts w:cs="Arial"/>
              </w:rPr>
              <w:t>t</w:t>
            </w:r>
            <w:r w:rsidR="004368D5" w:rsidRPr="005C211F">
              <w:rPr>
                <w:rFonts w:cs="Arial"/>
              </w:rPr>
              <w:t>he opinion(s)/attitude(s) evident in the text</w:t>
            </w:r>
          </w:p>
          <w:p w14:paraId="0DFABBC2" w14:textId="158B0B09" w:rsidR="004368D5" w:rsidRPr="005C211F" w:rsidRDefault="00D15153" w:rsidP="00834D03">
            <w:pPr>
              <w:pStyle w:val="ListParagraph"/>
              <w:numPr>
                <w:ilvl w:val="0"/>
                <w:numId w:val="16"/>
              </w:numPr>
              <w:rPr>
                <w:rFonts w:cs="Arial"/>
              </w:rPr>
            </w:pPr>
            <w:r>
              <w:rPr>
                <w:rFonts w:cs="Arial"/>
              </w:rPr>
              <w:t>t</w:t>
            </w:r>
            <w:r w:rsidR="004368D5" w:rsidRPr="005C211F">
              <w:rPr>
                <w:rFonts w:cs="Arial"/>
              </w:rPr>
              <w:t>he strongest pieces of evidence to support their evaluation</w:t>
            </w:r>
            <w:r>
              <w:rPr>
                <w:rFonts w:cs="Arial"/>
              </w:rPr>
              <w:t>.</w:t>
            </w:r>
          </w:p>
          <w:p w14:paraId="6701B447" w14:textId="76C2DAC4" w:rsidR="004368D5" w:rsidRPr="00C34249" w:rsidRDefault="004368D5" w:rsidP="00643350">
            <w:pPr>
              <w:autoSpaceDE w:val="0"/>
              <w:autoSpaceDN w:val="0"/>
              <w:adjustRightInd w:val="0"/>
              <w:spacing w:before="120" w:after="120"/>
              <w:rPr>
                <w:rFonts w:ascii="Arial" w:eastAsia="Arial" w:hAnsi="Arial" w:cs="Arial"/>
                <w:sz w:val="20"/>
                <w:szCs w:val="20"/>
              </w:rPr>
            </w:pPr>
            <w:r w:rsidRPr="00C34249">
              <w:rPr>
                <w:rFonts w:ascii="Arial" w:eastAsia="Arial" w:hAnsi="Arial" w:cs="Arial"/>
                <w:sz w:val="20"/>
                <w:szCs w:val="20"/>
              </w:rPr>
              <w:t xml:space="preserve">Learners present a short oral commentary on the newspaper article, in which they explain with reference to the text how the writer’s </w:t>
            </w:r>
            <w:r w:rsidRPr="00C34249">
              <w:rPr>
                <w:rFonts w:ascii="Arial" w:hAnsi="Arial" w:cs="Arial"/>
                <w:sz w:val="20"/>
                <w:szCs w:val="20"/>
                <w:lang w:eastAsia="en-GB"/>
              </w:rPr>
              <w:t>opinions, advice, criticism or warnings</w:t>
            </w:r>
            <w:r w:rsidRPr="00C34249">
              <w:rPr>
                <w:rFonts w:ascii="Arial" w:eastAsia="Arial" w:hAnsi="Arial" w:cs="Arial"/>
                <w:sz w:val="20"/>
                <w:szCs w:val="20"/>
              </w:rPr>
              <w:t xml:space="preserve"> are made clear.</w:t>
            </w:r>
          </w:p>
          <w:p w14:paraId="61C883BB" w14:textId="172E87E9" w:rsidR="004368D5" w:rsidRPr="007E3D82" w:rsidRDefault="004368D5" w:rsidP="00CB58F3">
            <w:pPr>
              <w:autoSpaceDE w:val="0"/>
              <w:autoSpaceDN w:val="0"/>
              <w:adjustRightInd w:val="0"/>
              <w:spacing w:before="120"/>
              <w:rPr>
                <w:rFonts w:ascii="Arial" w:eastAsia="Arial" w:hAnsi="Arial" w:cs="Arial"/>
                <w:sz w:val="20"/>
                <w:szCs w:val="20"/>
              </w:rPr>
            </w:pPr>
            <w:r w:rsidRPr="00C34249">
              <w:rPr>
                <w:rFonts w:ascii="Arial" w:eastAsia="Arial" w:hAnsi="Arial" w:cs="Arial"/>
                <w:b/>
                <w:bCs/>
                <w:sz w:val="20"/>
                <w:szCs w:val="20"/>
              </w:rPr>
              <w:t>Extension activity</w:t>
            </w:r>
            <w:r w:rsidRPr="00C34249">
              <w:rPr>
                <w:rFonts w:ascii="Arial" w:eastAsia="Arial" w:hAnsi="Arial" w:cs="Arial"/>
                <w:sz w:val="20"/>
                <w:szCs w:val="20"/>
              </w:rPr>
              <w:t xml:space="preserve">: </w:t>
            </w:r>
            <w:r w:rsidR="00643350">
              <w:rPr>
                <w:rFonts w:ascii="Arial" w:eastAsia="Arial" w:hAnsi="Arial" w:cs="Arial"/>
                <w:sz w:val="20"/>
                <w:szCs w:val="20"/>
              </w:rPr>
              <w:t>w</w:t>
            </w:r>
            <w:r w:rsidRPr="00C34249">
              <w:rPr>
                <w:rFonts w:ascii="Arial" w:eastAsia="Arial" w:hAnsi="Arial" w:cs="Arial"/>
                <w:sz w:val="20"/>
                <w:szCs w:val="20"/>
              </w:rPr>
              <w:t>rite a short email to the writer/persona in the text explaining why they do, or do not, agree with their opinion/attitude</w:t>
            </w:r>
            <w:r w:rsidR="00643350">
              <w:rPr>
                <w:rFonts w:ascii="Arial" w:eastAsia="Arial" w:hAnsi="Arial" w:cs="Arial"/>
                <w:sz w:val="20"/>
                <w:szCs w:val="20"/>
              </w:rPr>
              <w:t>.</w:t>
            </w:r>
          </w:p>
        </w:tc>
      </w:tr>
      <w:tr w:rsidR="004368D5" w14:paraId="07C39C7A" w14:textId="77777777" w:rsidTr="00FC31AA">
        <w:tblPrEx>
          <w:tblCellMar>
            <w:top w:w="0" w:type="dxa"/>
            <w:bottom w:w="0" w:type="dxa"/>
          </w:tblCellMar>
        </w:tblPrEx>
        <w:tc>
          <w:tcPr>
            <w:tcW w:w="2126" w:type="dxa"/>
            <w:tcMar>
              <w:top w:w="113" w:type="dxa"/>
              <w:bottom w:w="113" w:type="dxa"/>
            </w:tcMar>
          </w:tcPr>
          <w:p w14:paraId="19E3D1D5" w14:textId="2B72D33F" w:rsidR="004368D5" w:rsidRPr="00015F15" w:rsidRDefault="004368D5" w:rsidP="0006742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53F59705" w14:textId="430829AF" w:rsidR="004368D5" w:rsidRPr="00C34249" w:rsidRDefault="004368D5" w:rsidP="0029405A">
            <w:pPr>
              <w:pStyle w:val="BodyText"/>
              <w:spacing w:before="120" w:after="120"/>
            </w:pPr>
            <w:r w:rsidRPr="00C34249">
              <w:t>R2 demonstrate understanding of implicit meaning</w:t>
            </w:r>
            <w:r w:rsidR="00864065">
              <w:t>s</w:t>
            </w:r>
            <w:r w:rsidRPr="00C34249">
              <w:t xml:space="preserve"> and attitudes</w:t>
            </w:r>
          </w:p>
          <w:p w14:paraId="5840AC88" w14:textId="0D6F0950" w:rsidR="004368D5" w:rsidRDefault="004368D5" w:rsidP="00CB166D">
            <w:pPr>
              <w:pStyle w:val="BodyText"/>
              <w:spacing w:before="120"/>
            </w:pPr>
            <w:r w:rsidRPr="00C34249">
              <w:rPr>
                <w:lang w:eastAsia="en-GB"/>
              </w:rPr>
              <w:t xml:space="preserve">R3 </w:t>
            </w:r>
            <w:r w:rsidR="0029405A">
              <w:rPr>
                <w:lang w:eastAsia="en-GB"/>
              </w:rPr>
              <w:t>a</w:t>
            </w:r>
            <w:r w:rsidRPr="00C34249">
              <w:t>nalyse, evaluate and develop facts, ideas and opinions, using appropriate support from the text</w:t>
            </w:r>
          </w:p>
        </w:tc>
        <w:tc>
          <w:tcPr>
            <w:tcW w:w="2126" w:type="dxa"/>
            <w:tcMar>
              <w:top w:w="113" w:type="dxa"/>
              <w:bottom w:w="113" w:type="dxa"/>
            </w:tcMar>
          </w:tcPr>
          <w:p w14:paraId="4427BD17" w14:textId="1576C20F" w:rsidR="004368D5" w:rsidRPr="00C34249" w:rsidRDefault="006D0F5D" w:rsidP="00067429">
            <w:pPr>
              <w:pStyle w:val="ListParagraph"/>
              <w:autoSpaceDE w:val="0"/>
              <w:autoSpaceDN w:val="0"/>
              <w:adjustRightInd w:val="0"/>
              <w:spacing w:after="120"/>
              <w:ind w:left="0"/>
              <w:contextualSpacing w:val="0"/>
              <w:rPr>
                <w:rFonts w:cs="Arial"/>
                <w:lang w:eastAsia="en-GB"/>
              </w:rPr>
            </w:pPr>
            <w:r>
              <w:rPr>
                <w:rFonts w:eastAsia="Arial" w:cs="Arial"/>
              </w:rPr>
              <w:t>R</w:t>
            </w:r>
            <w:r w:rsidR="004368D5" w:rsidRPr="00C34249">
              <w:rPr>
                <w:rFonts w:eastAsia="Arial" w:cs="Arial"/>
              </w:rPr>
              <w:t>ecognis</w:t>
            </w:r>
            <w:r w:rsidR="0029405A">
              <w:rPr>
                <w:rFonts w:eastAsia="Arial" w:cs="Arial"/>
              </w:rPr>
              <w:t>ing</w:t>
            </w:r>
            <w:r w:rsidR="004368D5" w:rsidRPr="00C34249">
              <w:rPr>
                <w:rFonts w:eastAsia="Arial" w:cs="Arial"/>
              </w:rPr>
              <w:t xml:space="preserve"> differing attitudes</w:t>
            </w:r>
          </w:p>
        </w:tc>
        <w:tc>
          <w:tcPr>
            <w:tcW w:w="10348" w:type="dxa"/>
            <w:tcMar>
              <w:top w:w="113" w:type="dxa"/>
              <w:bottom w:w="113" w:type="dxa"/>
            </w:tcMar>
          </w:tcPr>
          <w:p w14:paraId="4CD57496" w14:textId="77777777" w:rsidR="00A345A3" w:rsidRDefault="00235E5E" w:rsidP="00FF11EB">
            <w:pPr>
              <w:rPr>
                <w:rFonts w:ascii="Arial" w:hAnsi="Arial" w:cs="Arial"/>
                <w:sz w:val="20"/>
                <w:szCs w:val="20"/>
              </w:rPr>
            </w:pPr>
            <w:r>
              <w:rPr>
                <w:rFonts w:ascii="Arial" w:hAnsi="Arial" w:cs="Arial"/>
                <w:sz w:val="20"/>
                <w:szCs w:val="20"/>
              </w:rPr>
              <w:t>L</w:t>
            </w:r>
            <w:r w:rsidR="004368D5" w:rsidRPr="00C34249">
              <w:rPr>
                <w:rFonts w:ascii="Arial" w:hAnsi="Arial" w:cs="Arial"/>
                <w:sz w:val="20"/>
                <w:szCs w:val="20"/>
              </w:rPr>
              <w:t>earners hot seat characters from a text they know well and</w:t>
            </w:r>
            <w:r w:rsidR="00D15153">
              <w:rPr>
                <w:rFonts w:ascii="Arial" w:hAnsi="Arial" w:cs="Arial"/>
                <w:sz w:val="20"/>
                <w:szCs w:val="20"/>
              </w:rPr>
              <w:t xml:space="preserve"> </w:t>
            </w:r>
            <w:r w:rsidR="004368D5" w:rsidRPr="00C34249">
              <w:rPr>
                <w:rFonts w:ascii="Arial" w:hAnsi="Arial" w:cs="Arial"/>
                <w:sz w:val="20"/>
                <w:szCs w:val="20"/>
              </w:rPr>
              <w:t>or a short story</w:t>
            </w:r>
            <w:r w:rsidR="00A345A3">
              <w:rPr>
                <w:rFonts w:ascii="Arial" w:hAnsi="Arial" w:cs="Arial"/>
                <w:sz w:val="20"/>
                <w:szCs w:val="20"/>
              </w:rPr>
              <w:t>:</w:t>
            </w:r>
          </w:p>
          <w:p w14:paraId="2B1C0CA1" w14:textId="7596F85A" w:rsidR="00A345A3" w:rsidRPr="002654C5" w:rsidRDefault="00FD167C" w:rsidP="00FF11EB">
            <w:pPr>
              <w:rPr>
                <w:rFonts w:ascii="Arial" w:hAnsi="Arial" w:cs="Arial"/>
                <w:color w:val="4A4A4A"/>
                <w:sz w:val="20"/>
                <w:szCs w:val="20"/>
              </w:rPr>
            </w:pPr>
            <w:hyperlink r:id="rId41" w:history="1">
              <w:r w:rsidR="002654C5" w:rsidRPr="002654C5">
                <w:rPr>
                  <w:rStyle w:val="Hyperlink"/>
                  <w:rFonts w:ascii="Arial" w:hAnsi="Arial" w:cs="Arial"/>
                  <w:color w:val="4A4A4A"/>
                  <w:sz w:val="20"/>
                  <w:szCs w:val="20"/>
                </w:rPr>
                <w:t>www.responsiveclassroom.org/the-hot-seat/</w:t>
              </w:r>
            </w:hyperlink>
          </w:p>
          <w:p w14:paraId="6E41D05C" w14:textId="7BAF57EF" w:rsidR="00A345A3" w:rsidRDefault="00FD167C" w:rsidP="00FF11EB">
            <w:pPr>
              <w:rPr>
                <w:rFonts w:ascii="Arial" w:hAnsi="Arial" w:cs="Arial"/>
                <w:sz w:val="20"/>
                <w:szCs w:val="20"/>
              </w:rPr>
            </w:pPr>
            <w:hyperlink r:id="rId42" w:history="1">
              <w:r w:rsidR="002654C5" w:rsidRPr="002654C5">
                <w:rPr>
                  <w:rStyle w:val="Hyperlink"/>
                  <w:rFonts w:ascii="Arial" w:hAnsi="Arial" w:cs="Arial"/>
                  <w:color w:val="4A4A4A"/>
                  <w:sz w:val="20"/>
                  <w:szCs w:val="20"/>
                </w:rPr>
                <w:t>www.teachingenglish.org.uk/article/hot-seat-0</w:t>
              </w:r>
            </w:hyperlink>
          </w:p>
          <w:p w14:paraId="304A77A6" w14:textId="33E674D0" w:rsidR="004368D5" w:rsidRPr="00C34249" w:rsidRDefault="004368D5" w:rsidP="002654C5">
            <w:pPr>
              <w:spacing w:before="120"/>
              <w:rPr>
                <w:rFonts w:ascii="Arial" w:hAnsi="Arial" w:cs="Arial"/>
                <w:sz w:val="20"/>
                <w:szCs w:val="20"/>
              </w:rPr>
            </w:pPr>
            <w:r w:rsidRPr="00C34249">
              <w:rPr>
                <w:rFonts w:ascii="Arial" w:hAnsi="Arial" w:cs="Arial"/>
                <w:sz w:val="20"/>
                <w:szCs w:val="20"/>
              </w:rPr>
              <w:t xml:space="preserve">They </w:t>
            </w:r>
            <w:r w:rsidR="00855B22">
              <w:rPr>
                <w:rFonts w:ascii="Arial" w:hAnsi="Arial" w:cs="Arial"/>
                <w:sz w:val="20"/>
                <w:szCs w:val="20"/>
              </w:rPr>
              <w:t xml:space="preserve">should </w:t>
            </w:r>
            <w:r w:rsidRPr="00C34249">
              <w:rPr>
                <w:rFonts w:ascii="Arial" w:hAnsi="Arial" w:cs="Arial"/>
                <w:sz w:val="20"/>
                <w:szCs w:val="20"/>
              </w:rPr>
              <w:t>explore the characters’ feelings and reactions to an issue in the text, or a contemporary global issue</w:t>
            </w:r>
            <w:r w:rsidR="00855B22">
              <w:rPr>
                <w:rFonts w:ascii="Arial" w:hAnsi="Arial" w:cs="Arial"/>
                <w:sz w:val="20"/>
                <w:szCs w:val="20"/>
              </w:rPr>
              <w:t xml:space="preserve">, </w:t>
            </w:r>
            <w:r w:rsidR="006D0F5D">
              <w:rPr>
                <w:rFonts w:ascii="Arial" w:hAnsi="Arial" w:cs="Arial"/>
                <w:sz w:val="20"/>
                <w:szCs w:val="20"/>
              </w:rPr>
              <w:t>then</w:t>
            </w:r>
            <w:r w:rsidR="008D4A1C">
              <w:rPr>
                <w:rFonts w:ascii="Arial" w:hAnsi="Arial" w:cs="Arial"/>
                <w:sz w:val="20"/>
                <w:szCs w:val="20"/>
              </w:rPr>
              <w:t>:</w:t>
            </w:r>
          </w:p>
          <w:p w14:paraId="33DCE0EA" w14:textId="77777777" w:rsidR="004368D5" w:rsidRPr="00C34249" w:rsidRDefault="004368D5" w:rsidP="00834D03">
            <w:pPr>
              <w:pStyle w:val="ListParagraph"/>
              <w:numPr>
                <w:ilvl w:val="0"/>
                <w:numId w:val="16"/>
              </w:numPr>
              <w:rPr>
                <w:rFonts w:cs="Arial"/>
              </w:rPr>
            </w:pPr>
            <w:r w:rsidRPr="00C34249">
              <w:rPr>
                <w:rFonts w:cs="Arial"/>
              </w:rPr>
              <w:t>create character files for two characters’ opinions using evidence from and reference to the text for their interpretation</w:t>
            </w:r>
          </w:p>
          <w:p w14:paraId="3BAD4108" w14:textId="32462017" w:rsidR="004368D5" w:rsidRPr="00C34249" w:rsidRDefault="004368D5" w:rsidP="00834D03">
            <w:pPr>
              <w:pStyle w:val="ListParagraph"/>
              <w:numPr>
                <w:ilvl w:val="0"/>
                <w:numId w:val="16"/>
              </w:numPr>
              <w:rPr>
                <w:rFonts w:cs="Arial"/>
              </w:rPr>
            </w:pPr>
            <w:r w:rsidRPr="00C34249">
              <w:rPr>
                <w:rFonts w:cs="Arial"/>
              </w:rPr>
              <w:t>write and perform to the class a dialogue between two of the characters to demonstrate the attitudes and opinions of the two characters in relation to the issue</w:t>
            </w:r>
            <w:r w:rsidR="008D4A1C">
              <w:rPr>
                <w:rFonts w:cs="Arial"/>
              </w:rPr>
              <w:t>.</w:t>
            </w:r>
          </w:p>
          <w:p w14:paraId="4DA32B5E" w14:textId="55AE1D48" w:rsidR="004368D5" w:rsidRPr="00095F84" w:rsidRDefault="00095F84" w:rsidP="00095F84">
            <w:pPr>
              <w:spacing w:before="120" w:after="120"/>
              <w:rPr>
                <w:rFonts w:ascii="Arial" w:hAnsi="Arial" w:cs="Arial"/>
                <w:b/>
                <w:sz w:val="20"/>
                <w:szCs w:val="20"/>
              </w:rPr>
            </w:pPr>
            <w:r>
              <w:rPr>
                <w:rFonts w:ascii="Arial" w:hAnsi="Arial" w:cs="Arial"/>
                <w:sz w:val="20"/>
                <w:szCs w:val="20"/>
              </w:rPr>
              <w:t>A</w:t>
            </w:r>
            <w:r w:rsidR="004368D5" w:rsidRPr="00C34249">
              <w:rPr>
                <w:rFonts w:ascii="Arial" w:hAnsi="Arial" w:cs="Arial"/>
                <w:sz w:val="20"/>
                <w:szCs w:val="20"/>
              </w:rPr>
              <w:t xml:space="preserve">udience feedback </w:t>
            </w:r>
            <w:r w:rsidR="008D4A1C">
              <w:rPr>
                <w:rFonts w:ascii="Arial" w:hAnsi="Arial" w:cs="Arial"/>
                <w:sz w:val="20"/>
                <w:szCs w:val="20"/>
              </w:rPr>
              <w:t xml:space="preserve">should be </w:t>
            </w:r>
            <w:r w:rsidR="004368D5" w:rsidRPr="00C34249">
              <w:rPr>
                <w:rFonts w:ascii="Arial" w:hAnsi="Arial" w:cs="Arial"/>
                <w:sz w:val="20"/>
                <w:szCs w:val="20"/>
              </w:rPr>
              <w:t xml:space="preserve">in relation to how realistic/appropriate the dialogue was in relation to what they know about the characters. </w:t>
            </w:r>
            <w:r w:rsidR="004368D5" w:rsidRPr="005A6CA9">
              <w:rPr>
                <w:rFonts w:ascii="Arial" w:hAnsi="Arial" w:cs="Arial"/>
                <w:b/>
                <w:sz w:val="20"/>
                <w:szCs w:val="20"/>
              </w:rPr>
              <w:t>(F)</w:t>
            </w:r>
          </w:p>
        </w:tc>
      </w:tr>
      <w:tr w:rsidR="004368D5" w14:paraId="5B3CEACD" w14:textId="77777777" w:rsidTr="00FC31AA">
        <w:tblPrEx>
          <w:tblCellMar>
            <w:top w:w="0" w:type="dxa"/>
            <w:bottom w:w="0" w:type="dxa"/>
          </w:tblCellMar>
        </w:tblPrEx>
        <w:tc>
          <w:tcPr>
            <w:tcW w:w="2126" w:type="dxa"/>
            <w:tcMar>
              <w:top w:w="113" w:type="dxa"/>
              <w:bottom w:w="113" w:type="dxa"/>
            </w:tcMar>
          </w:tcPr>
          <w:p w14:paraId="7656BA4D" w14:textId="40731DD5" w:rsidR="004368D5" w:rsidRPr="00015F15" w:rsidRDefault="004368D5" w:rsidP="0006742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78360ED6" w14:textId="0CD41D42" w:rsidR="004368D5" w:rsidRPr="00C34249" w:rsidRDefault="004368D5" w:rsidP="00927A1F">
            <w:pPr>
              <w:pStyle w:val="BodyText"/>
              <w:spacing w:before="120" w:after="120"/>
            </w:pPr>
            <w:r w:rsidRPr="00C34249">
              <w:rPr>
                <w:lang w:eastAsia="en-GB"/>
              </w:rPr>
              <w:t xml:space="preserve">R3 </w:t>
            </w:r>
            <w:r w:rsidR="00927A1F">
              <w:rPr>
                <w:lang w:eastAsia="en-GB"/>
              </w:rPr>
              <w:t>a</w:t>
            </w:r>
            <w:r w:rsidRPr="00C34249">
              <w:t>nalyse, evaluate and develop facts, ideas and opinions, using appropriate support from the text</w:t>
            </w:r>
          </w:p>
          <w:p w14:paraId="64BE249D" w14:textId="1768F946" w:rsidR="004368D5" w:rsidRPr="0084290E" w:rsidRDefault="004368D5" w:rsidP="00927A1F">
            <w:pPr>
              <w:pStyle w:val="BodyText"/>
              <w:spacing w:before="120" w:after="120"/>
            </w:pPr>
            <w:r w:rsidRPr="00C34249">
              <w:t xml:space="preserve">R4 </w:t>
            </w:r>
            <w:r w:rsidR="00927A1F">
              <w:t>d</w:t>
            </w:r>
            <w:r w:rsidRPr="00C34249">
              <w:t>emonstrate understanding of how writers achieve effects and influence readers</w:t>
            </w:r>
          </w:p>
        </w:tc>
        <w:tc>
          <w:tcPr>
            <w:tcW w:w="2126" w:type="dxa"/>
            <w:tcMar>
              <w:top w:w="113" w:type="dxa"/>
              <w:bottom w:w="113" w:type="dxa"/>
            </w:tcMar>
          </w:tcPr>
          <w:p w14:paraId="6D8F7625" w14:textId="383A97D0" w:rsidR="004368D5" w:rsidRPr="00C34249" w:rsidRDefault="00AB66D9" w:rsidP="00067429">
            <w:pPr>
              <w:pStyle w:val="ListParagraph"/>
              <w:autoSpaceDE w:val="0"/>
              <w:autoSpaceDN w:val="0"/>
              <w:adjustRightInd w:val="0"/>
              <w:spacing w:after="120"/>
              <w:ind w:left="0"/>
              <w:contextualSpacing w:val="0"/>
              <w:rPr>
                <w:rFonts w:eastAsia="Arial" w:cs="Arial"/>
              </w:rPr>
            </w:pPr>
            <w:r>
              <w:rPr>
                <w:rFonts w:eastAsia="Arial" w:cs="Arial"/>
              </w:rPr>
              <w:t>E</w:t>
            </w:r>
            <w:r w:rsidR="004368D5" w:rsidRPr="00C34249">
              <w:rPr>
                <w:rFonts w:eastAsia="Arial" w:cs="Arial"/>
              </w:rPr>
              <w:t>valuating ideas</w:t>
            </w:r>
          </w:p>
          <w:p w14:paraId="33B464D9" w14:textId="13D7DB25" w:rsidR="004368D5" w:rsidRPr="009101B5" w:rsidRDefault="00AB66D9" w:rsidP="000C5E49">
            <w:pPr>
              <w:pStyle w:val="ListParagraph"/>
              <w:autoSpaceDE w:val="0"/>
              <w:autoSpaceDN w:val="0"/>
              <w:adjustRightInd w:val="0"/>
              <w:spacing w:before="120" w:after="120"/>
              <w:ind w:left="0"/>
              <w:contextualSpacing w:val="0"/>
              <w:rPr>
                <w:rFonts w:eastAsia="Arial" w:cs="Arial"/>
              </w:rPr>
            </w:pPr>
            <w:r>
              <w:rPr>
                <w:rFonts w:eastAsia="Arial" w:cs="Arial"/>
              </w:rPr>
              <w:t>C</w:t>
            </w:r>
            <w:r w:rsidR="004368D5" w:rsidRPr="00C34249">
              <w:rPr>
                <w:rFonts w:eastAsia="Arial" w:cs="Arial"/>
              </w:rPr>
              <w:t>onsidering intended effect at word level</w:t>
            </w:r>
          </w:p>
        </w:tc>
        <w:tc>
          <w:tcPr>
            <w:tcW w:w="10348" w:type="dxa"/>
            <w:tcMar>
              <w:top w:w="113" w:type="dxa"/>
              <w:bottom w:w="113" w:type="dxa"/>
            </w:tcMar>
          </w:tcPr>
          <w:p w14:paraId="356D90BD" w14:textId="5228A4EA" w:rsidR="004368D5" w:rsidRPr="00C34249" w:rsidRDefault="00235E5E" w:rsidP="000105A9">
            <w:pPr>
              <w:rPr>
                <w:rFonts w:ascii="Arial" w:hAnsi="Arial" w:cs="Arial"/>
                <w:sz w:val="20"/>
                <w:szCs w:val="20"/>
              </w:rPr>
            </w:pPr>
            <w:r>
              <w:rPr>
                <w:rFonts w:ascii="Arial" w:hAnsi="Arial" w:cs="Arial"/>
                <w:sz w:val="20"/>
                <w:szCs w:val="20"/>
              </w:rPr>
              <w:t>L</w:t>
            </w:r>
            <w:r w:rsidR="004368D5" w:rsidRPr="00C34249">
              <w:rPr>
                <w:rFonts w:ascii="Arial" w:hAnsi="Arial" w:cs="Arial"/>
                <w:sz w:val="20"/>
                <w:szCs w:val="20"/>
              </w:rPr>
              <w:t>earners research information about their town, area or country, collecting material from a variety of genres and media, e.g. websites, leaflets, video clips.</w:t>
            </w:r>
            <w:r w:rsidR="000105A9">
              <w:rPr>
                <w:rFonts w:ascii="Arial" w:hAnsi="Arial" w:cs="Arial"/>
                <w:sz w:val="20"/>
                <w:szCs w:val="20"/>
              </w:rPr>
              <w:t xml:space="preserve"> </w:t>
            </w:r>
            <w:r>
              <w:rPr>
                <w:rFonts w:ascii="Arial" w:hAnsi="Arial" w:cs="Arial"/>
                <w:sz w:val="20"/>
                <w:szCs w:val="20"/>
              </w:rPr>
              <w:t xml:space="preserve">They should </w:t>
            </w:r>
            <w:r w:rsidR="004368D5" w:rsidRPr="00C34249">
              <w:rPr>
                <w:rFonts w:ascii="Arial" w:hAnsi="Arial" w:cs="Arial"/>
                <w:sz w:val="20"/>
                <w:szCs w:val="20"/>
              </w:rPr>
              <w:t>decide which information and which qualities of the place would most appeal to each of these potential visitors and why:</w:t>
            </w:r>
          </w:p>
          <w:p w14:paraId="475669FE" w14:textId="77777777" w:rsidR="004368D5" w:rsidRPr="00C34249" w:rsidRDefault="004368D5" w:rsidP="00834D03">
            <w:pPr>
              <w:pStyle w:val="ListParagraph"/>
              <w:numPr>
                <w:ilvl w:val="0"/>
                <w:numId w:val="40"/>
              </w:numPr>
              <w:ind w:left="723"/>
              <w:rPr>
                <w:rFonts w:cs="Arial"/>
              </w:rPr>
            </w:pPr>
            <w:r w:rsidRPr="00C34249">
              <w:rPr>
                <w:rFonts w:cs="Arial"/>
              </w:rPr>
              <w:t>families with young children</w:t>
            </w:r>
          </w:p>
          <w:p w14:paraId="592D0C1D" w14:textId="66420A8A" w:rsidR="004368D5" w:rsidRPr="00C34249" w:rsidRDefault="004368D5" w:rsidP="00834D03">
            <w:pPr>
              <w:pStyle w:val="ListParagraph"/>
              <w:numPr>
                <w:ilvl w:val="0"/>
                <w:numId w:val="40"/>
              </w:numPr>
              <w:ind w:left="723"/>
              <w:rPr>
                <w:rFonts w:cs="Arial"/>
              </w:rPr>
            </w:pPr>
            <w:r w:rsidRPr="00C34249">
              <w:rPr>
                <w:rFonts w:cs="Arial"/>
              </w:rPr>
              <w:t>business people</w:t>
            </w:r>
          </w:p>
          <w:p w14:paraId="3036A262" w14:textId="74E1E1E1" w:rsidR="004368D5" w:rsidRPr="00C34249" w:rsidRDefault="004368D5" w:rsidP="00834D03">
            <w:pPr>
              <w:pStyle w:val="ListParagraph"/>
              <w:numPr>
                <w:ilvl w:val="0"/>
                <w:numId w:val="40"/>
              </w:numPr>
              <w:ind w:left="723"/>
              <w:rPr>
                <w:rFonts w:cs="Arial"/>
              </w:rPr>
            </w:pPr>
            <w:r w:rsidRPr="00C34249">
              <w:rPr>
                <w:rFonts w:cs="Arial"/>
              </w:rPr>
              <w:t>retired people</w:t>
            </w:r>
            <w:r w:rsidR="00235E5E">
              <w:rPr>
                <w:rFonts w:cs="Arial"/>
              </w:rPr>
              <w:t>.</w:t>
            </w:r>
          </w:p>
          <w:p w14:paraId="14D7A70F" w14:textId="6C26E121" w:rsidR="004368D5" w:rsidRPr="00C34249" w:rsidRDefault="004368D5" w:rsidP="00AB66D9">
            <w:pPr>
              <w:spacing w:after="120"/>
              <w:rPr>
                <w:rFonts w:ascii="Arial" w:hAnsi="Arial" w:cs="Arial"/>
                <w:sz w:val="20"/>
                <w:szCs w:val="20"/>
              </w:rPr>
            </w:pPr>
            <w:r w:rsidRPr="00C34249">
              <w:rPr>
                <w:rFonts w:ascii="Arial" w:hAnsi="Arial" w:cs="Arial"/>
                <w:sz w:val="20"/>
                <w:szCs w:val="20"/>
              </w:rPr>
              <w:t>Learners write a brief advertisement/infomercial</w:t>
            </w:r>
            <w:r w:rsidR="00C60FFE">
              <w:rPr>
                <w:rFonts w:ascii="Arial" w:hAnsi="Arial" w:cs="Arial"/>
                <w:sz w:val="20"/>
                <w:szCs w:val="20"/>
              </w:rPr>
              <w:t>,</w:t>
            </w:r>
            <w:r w:rsidR="00235E5E">
              <w:rPr>
                <w:rFonts w:ascii="Arial" w:hAnsi="Arial" w:cs="Arial"/>
                <w:sz w:val="20"/>
                <w:szCs w:val="20"/>
              </w:rPr>
              <w:t xml:space="preserve"> </w:t>
            </w:r>
            <w:r w:rsidRPr="00C34249">
              <w:rPr>
                <w:rFonts w:ascii="Arial" w:hAnsi="Arial" w:cs="Arial"/>
                <w:sz w:val="20"/>
                <w:szCs w:val="20"/>
              </w:rPr>
              <w:t>e.g. 30–</w:t>
            </w:r>
            <w:r w:rsidR="0090408D" w:rsidRPr="00C34249">
              <w:rPr>
                <w:rFonts w:ascii="Arial" w:hAnsi="Arial" w:cs="Arial"/>
                <w:sz w:val="20"/>
                <w:szCs w:val="20"/>
              </w:rPr>
              <w:t>50-word</w:t>
            </w:r>
            <w:r w:rsidRPr="00C34249">
              <w:rPr>
                <w:rFonts w:ascii="Arial" w:hAnsi="Arial" w:cs="Arial"/>
                <w:sz w:val="20"/>
                <w:szCs w:val="20"/>
              </w:rPr>
              <w:t xml:space="preserve"> radio advert / social media post to influence their target audience </w:t>
            </w:r>
            <w:r w:rsidR="0090408D">
              <w:rPr>
                <w:rFonts w:ascii="Arial" w:hAnsi="Arial" w:cs="Arial"/>
                <w:sz w:val="20"/>
                <w:szCs w:val="20"/>
              </w:rPr>
              <w:t>t</w:t>
            </w:r>
            <w:r w:rsidRPr="00C34249">
              <w:rPr>
                <w:rFonts w:ascii="Arial" w:hAnsi="Arial" w:cs="Arial"/>
                <w:sz w:val="20"/>
                <w:szCs w:val="20"/>
              </w:rPr>
              <w:t>o visit.</w:t>
            </w:r>
          </w:p>
          <w:p w14:paraId="55E7CA98" w14:textId="3BD65BC4" w:rsidR="004368D5" w:rsidRPr="00C34249" w:rsidRDefault="00127701" w:rsidP="00235E5E">
            <w:pPr>
              <w:spacing w:before="120" w:after="120"/>
              <w:rPr>
                <w:rFonts w:ascii="Arial" w:hAnsi="Arial" w:cs="Arial"/>
                <w:sz w:val="20"/>
                <w:szCs w:val="20"/>
              </w:rPr>
            </w:pPr>
            <w:r>
              <w:rPr>
                <w:rFonts w:ascii="Arial" w:hAnsi="Arial" w:cs="Arial"/>
                <w:sz w:val="20"/>
                <w:szCs w:val="20"/>
              </w:rPr>
              <w:t xml:space="preserve">Learners </w:t>
            </w:r>
            <w:r w:rsidR="004368D5" w:rsidRPr="00C34249">
              <w:rPr>
                <w:rFonts w:ascii="Arial" w:hAnsi="Arial" w:cs="Arial"/>
                <w:sz w:val="20"/>
                <w:szCs w:val="20"/>
              </w:rPr>
              <w:t>sw</w:t>
            </w:r>
            <w:r w:rsidR="00235E5E">
              <w:rPr>
                <w:rFonts w:ascii="Arial" w:hAnsi="Arial" w:cs="Arial"/>
                <w:sz w:val="20"/>
                <w:szCs w:val="20"/>
              </w:rPr>
              <w:t>a</w:t>
            </w:r>
            <w:r w:rsidR="004368D5" w:rsidRPr="00C34249">
              <w:rPr>
                <w:rFonts w:ascii="Arial" w:hAnsi="Arial" w:cs="Arial"/>
                <w:sz w:val="20"/>
                <w:szCs w:val="20"/>
              </w:rPr>
              <w:t>p adverts with other pairs, who underline 3</w:t>
            </w:r>
            <w:r w:rsidR="003E618E">
              <w:rPr>
                <w:rFonts w:ascii="Arial" w:hAnsi="Arial" w:cs="Arial"/>
                <w:sz w:val="20"/>
                <w:szCs w:val="20"/>
              </w:rPr>
              <w:t>–</w:t>
            </w:r>
            <w:r w:rsidR="004368D5" w:rsidRPr="00C34249">
              <w:rPr>
                <w:rFonts w:ascii="Arial" w:hAnsi="Arial" w:cs="Arial"/>
                <w:sz w:val="20"/>
                <w:szCs w:val="20"/>
              </w:rPr>
              <w:t>5 words/phrases they think could be made more appealing to the intended audience.</w:t>
            </w:r>
          </w:p>
          <w:p w14:paraId="50BEFAD2" w14:textId="57F2EB9C" w:rsidR="004368D5" w:rsidRPr="00C34249" w:rsidRDefault="0090408D" w:rsidP="00235E5E">
            <w:pPr>
              <w:spacing w:before="120" w:after="120"/>
              <w:rPr>
                <w:rFonts w:ascii="Arial" w:hAnsi="Arial" w:cs="Arial"/>
                <w:sz w:val="20"/>
                <w:szCs w:val="20"/>
              </w:rPr>
            </w:pPr>
            <w:r>
              <w:rPr>
                <w:rFonts w:ascii="Arial" w:hAnsi="Arial" w:cs="Arial"/>
                <w:sz w:val="20"/>
                <w:szCs w:val="20"/>
              </w:rPr>
              <w:t>W</w:t>
            </w:r>
            <w:r w:rsidR="004368D5" w:rsidRPr="00C34249">
              <w:rPr>
                <w:rFonts w:ascii="Arial" w:hAnsi="Arial" w:cs="Arial"/>
                <w:sz w:val="20"/>
                <w:szCs w:val="20"/>
              </w:rPr>
              <w:t>ith the same target audience</w:t>
            </w:r>
            <w:r w:rsidR="00127701">
              <w:rPr>
                <w:rFonts w:ascii="Arial" w:hAnsi="Arial" w:cs="Arial"/>
                <w:sz w:val="20"/>
                <w:szCs w:val="20"/>
              </w:rPr>
              <w:t>,</w:t>
            </w:r>
            <w:r w:rsidR="004368D5" w:rsidRPr="00C34249">
              <w:rPr>
                <w:rFonts w:ascii="Arial" w:hAnsi="Arial" w:cs="Arial"/>
                <w:sz w:val="20"/>
                <w:szCs w:val="20"/>
              </w:rPr>
              <w:t xml:space="preserve"> </w:t>
            </w:r>
            <w:r>
              <w:rPr>
                <w:rFonts w:ascii="Arial" w:hAnsi="Arial" w:cs="Arial"/>
                <w:sz w:val="20"/>
                <w:szCs w:val="20"/>
              </w:rPr>
              <w:t xml:space="preserve">learners </w:t>
            </w:r>
            <w:r w:rsidR="004368D5" w:rsidRPr="00C34249">
              <w:rPr>
                <w:rFonts w:ascii="Arial" w:hAnsi="Arial" w:cs="Arial"/>
                <w:sz w:val="20"/>
                <w:szCs w:val="20"/>
              </w:rPr>
              <w:t>share feedback and discuss their ideas for words/phrases that suggest the kind of quality/atmosphere that would appeal to their audience.</w:t>
            </w:r>
            <w:r w:rsidR="00374CF3">
              <w:rPr>
                <w:rFonts w:ascii="Arial" w:hAnsi="Arial" w:cs="Arial"/>
                <w:sz w:val="20"/>
                <w:szCs w:val="20"/>
              </w:rPr>
              <w:t xml:space="preserve"> </w:t>
            </w:r>
            <w:r w:rsidR="00C60FFE">
              <w:rPr>
                <w:rFonts w:ascii="Arial" w:hAnsi="Arial" w:cs="Arial"/>
                <w:sz w:val="20"/>
                <w:szCs w:val="20"/>
              </w:rPr>
              <w:t>Learners</w:t>
            </w:r>
            <w:r w:rsidR="00374CF3">
              <w:rPr>
                <w:rFonts w:ascii="Arial" w:hAnsi="Arial" w:cs="Arial"/>
                <w:sz w:val="20"/>
                <w:szCs w:val="20"/>
              </w:rPr>
              <w:t xml:space="preserve"> then </w:t>
            </w:r>
            <w:r w:rsidR="004368D5" w:rsidRPr="00C34249">
              <w:rPr>
                <w:rFonts w:ascii="Arial" w:hAnsi="Arial" w:cs="Arial"/>
                <w:sz w:val="20"/>
                <w:szCs w:val="20"/>
              </w:rPr>
              <w:t xml:space="preserve">rework their advertisements and </w:t>
            </w:r>
            <w:r w:rsidR="00143CF1">
              <w:rPr>
                <w:rFonts w:ascii="Arial" w:hAnsi="Arial" w:cs="Arial"/>
                <w:sz w:val="20"/>
                <w:szCs w:val="20"/>
              </w:rPr>
              <w:t xml:space="preserve">either </w:t>
            </w:r>
            <w:r w:rsidR="004368D5" w:rsidRPr="00C34249">
              <w:rPr>
                <w:rFonts w:ascii="Arial" w:hAnsi="Arial" w:cs="Arial"/>
                <w:sz w:val="20"/>
                <w:szCs w:val="20"/>
              </w:rPr>
              <w:t>share with</w:t>
            </w:r>
            <w:r w:rsidR="00143CF1">
              <w:rPr>
                <w:rFonts w:ascii="Arial" w:hAnsi="Arial" w:cs="Arial"/>
                <w:sz w:val="20"/>
                <w:szCs w:val="20"/>
              </w:rPr>
              <w:t xml:space="preserve"> other learners</w:t>
            </w:r>
            <w:r w:rsidR="004368D5" w:rsidRPr="00C34249">
              <w:rPr>
                <w:rFonts w:ascii="Arial" w:hAnsi="Arial" w:cs="Arial"/>
                <w:sz w:val="20"/>
                <w:szCs w:val="20"/>
              </w:rPr>
              <w:t xml:space="preserve"> </w:t>
            </w:r>
            <w:r w:rsidR="00143CF1">
              <w:rPr>
                <w:rFonts w:ascii="Arial" w:hAnsi="Arial" w:cs="Arial"/>
                <w:sz w:val="20"/>
                <w:szCs w:val="20"/>
              </w:rPr>
              <w:t xml:space="preserve">or </w:t>
            </w:r>
            <w:r w:rsidR="004368D5" w:rsidRPr="00C34249">
              <w:rPr>
                <w:rFonts w:ascii="Arial" w:hAnsi="Arial" w:cs="Arial"/>
                <w:sz w:val="20"/>
                <w:szCs w:val="20"/>
              </w:rPr>
              <w:t>perform in groups</w:t>
            </w:r>
            <w:r>
              <w:rPr>
                <w:rFonts w:ascii="Arial" w:hAnsi="Arial" w:cs="Arial"/>
                <w:sz w:val="20"/>
                <w:szCs w:val="20"/>
              </w:rPr>
              <w:t>.</w:t>
            </w:r>
          </w:p>
          <w:p w14:paraId="77BC6497" w14:textId="412B06AD" w:rsidR="004368D5" w:rsidRPr="00C34249" w:rsidRDefault="004368D5" w:rsidP="00FF11EB">
            <w:pPr>
              <w:rPr>
                <w:rFonts w:ascii="Arial" w:hAnsi="Arial" w:cs="Arial"/>
                <w:sz w:val="20"/>
                <w:szCs w:val="20"/>
              </w:rPr>
            </w:pPr>
            <w:r w:rsidRPr="00C34249">
              <w:rPr>
                <w:rFonts w:ascii="Arial" w:hAnsi="Arial" w:cs="Arial"/>
                <w:sz w:val="20"/>
                <w:szCs w:val="20"/>
              </w:rPr>
              <w:t>Learners choose one word or phrase they felt was most effective from the adverts for each of the three audiences (3 choices in total) and explain</w:t>
            </w:r>
            <w:r w:rsidR="00DB4AFB">
              <w:rPr>
                <w:rFonts w:ascii="Arial" w:hAnsi="Arial" w:cs="Arial"/>
                <w:sz w:val="20"/>
                <w:szCs w:val="20"/>
              </w:rPr>
              <w:t>:</w:t>
            </w:r>
          </w:p>
          <w:p w14:paraId="116BEAB9" w14:textId="3B08CE63" w:rsidR="004368D5" w:rsidRPr="00C34249" w:rsidRDefault="004368D5" w:rsidP="00834D03">
            <w:pPr>
              <w:pStyle w:val="ListParagraph"/>
              <w:numPr>
                <w:ilvl w:val="0"/>
                <w:numId w:val="17"/>
              </w:numPr>
              <w:rPr>
                <w:rFonts w:cs="Arial"/>
              </w:rPr>
            </w:pPr>
            <w:r w:rsidRPr="00C34249">
              <w:rPr>
                <w:rFonts w:cs="Arial"/>
              </w:rPr>
              <w:t>what exactly the word/phrase means</w:t>
            </w:r>
          </w:p>
          <w:p w14:paraId="7418640A" w14:textId="1B98412B" w:rsidR="004368D5" w:rsidRPr="00C34249" w:rsidRDefault="004368D5" w:rsidP="00834D03">
            <w:pPr>
              <w:pStyle w:val="ListParagraph"/>
              <w:numPr>
                <w:ilvl w:val="0"/>
                <w:numId w:val="17"/>
              </w:numPr>
              <w:rPr>
                <w:rFonts w:cs="Arial"/>
              </w:rPr>
            </w:pPr>
            <w:r w:rsidRPr="00C34249">
              <w:rPr>
                <w:rFonts w:cs="Arial"/>
              </w:rPr>
              <w:t>what quality or atmos</w:t>
            </w:r>
            <w:r w:rsidR="00AA4C9F">
              <w:rPr>
                <w:rFonts w:cs="Arial"/>
              </w:rPr>
              <w:t>p</w:t>
            </w:r>
            <w:r w:rsidRPr="00C34249">
              <w:rPr>
                <w:rFonts w:cs="Arial"/>
              </w:rPr>
              <w:t xml:space="preserve">here it </w:t>
            </w:r>
            <w:r w:rsidR="004730E3" w:rsidRPr="00C34249">
              <w:rPr>
                <w:rFonts w:cs="Arial"/>
              </w:rPr>
              <w:t>suggests?</w:t>
            </w:r>
          </w:p>
          <w:p w14:paraId="66C2D39C" w14:textId="74629700" w:rsidR="004368D5" w:rsidRPr="00FA4880" w:rsidRDefault="004368D5" w:rsidP="00834D03">
            <w:pPr>
              <w:pStyle w:val="ListParagraph"/>
              <w:numPr>
                <w:ilvl w:val="0"/>
                <w:numId w:val="17"/>
              </w:numPr>
              <w:rPr>
                <w:rFonts w:cs="Arial"/>
              </w:rPr>
            </w:pPr>
            <w:r w:rsidRPr="00C34249">
              <w:rPr>
                <w:rFonts w:cs="Arial"/>
              </w:rPr>
              <w:t>how</w:t>
            </w:r>
            <w:r w:rsidR="00DB4AFB">
              <w:rPr>
                <w:rFonts w:cs="Arial"/>
              </w:rPr>
              <w:t xml:space="preserve"> </w:t>
            </w:r>
            <w:r w:rsidRPr="00C34249">
              <w:rPr>
                <w:rFonts w:cs="Arial"/>
              </w:rPr>
              <w:t>/</w:t>
            </w:r>
            <w:r w:rsidR="00DB4AFB">
              <w:rPr>
                <w:rFonts w:cs="Arial"/>
              </w:rPr>
              <w:t xml:space="preserve"> </w:t>
            </w:r>
            <w:r w:rsidRPr="00C34249">
              <w:rPr>
                <w:rFonts w:cs="Arial"/>
              </w:rPr>
              <w:t>why that might particularly appeal to the intended audience</w:t>
            </w:r>
            <w:r w:rsidR="00DB4AFB">
              <w:rPr>
                <w:rFonts w:cs="Arial"/>
              </w:rPr>
              <w:t>.</w:t>
            </w:r>
          </w:p>
        </w:tc>
      </w:tr>
      <w:tr w:rsidR="004368D5" w14:paraId="5A42D9EB" w14:textId="77777777" w:rsidTr="00FC31AA">
        <w:tblPrEx>
          <w:tblCellMar>
            <w:top w:w="0" w:type="dxa"/>
            <w:bottom w:w="0" w:type="dxa"/>
          </w:tblCellMar>
        </w:tblPrEx>
        <w:tc>
          <w:tcPr>
            <w:tcW w:w="2126" w:type="dxa"/>
            <w:tcMar>
              <w:top w:w="113" w:type="dxa"/>
              <w:bottom w:w="113" w:type="dxa"/>
            </w:tcMar>
          </w:tcPr>
          <w:p w14:paraId="4B08A03A" w14:textId="1B4C3857" w:rsidR="004368D5" w:rsidRPr="00015F15" w:rsidRDefault="004368D5" w:rsidP="00067429">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24F79E2C" w14:textId="2B33F44B" w:rsidR="004368D5" w:rsidRDefault="004368D5" w:rsidP="00927A1F">
            <w:pPr>
              <w:pStyle w:val="BodyText"/>
              <w:spacing w:before="120" w:after="120"/>
            </w:pPr>
            <w:r w:rsidRPr="00C34249">
              <w:t xml:space="preserve">R2 </w:t>
            </w:r>
            <w:r w:rsidR="00927A1F">
              <w:t>d</w:t>
            </w:r>
            <w:r w:rsidRPr="00C34249">
              <w:t>emonstrate understanding of implicit meaning</w:t>
            </w:r>
            <w:r w:rsidR="00864065">
              <w:t>s</w:t>
            </w:r>
            <w:r w:rsidRPr="00C34249">
              <w:t xml:space="preserve"> and attitudes</w:t>
            </w:r>
          </w:p>
        </w:tc>
        <w:tc>
          <w:tcPr>
            <w:tcW w:w="2126" w:type="dxa"/>
            <w:tcMar>
              <w:top w:w="113" w:type="dxa"/>
              <w:bottom w:w="113" w:type="dxa"/>
            </w:tcMar>
          </w:tcPr>
          <w:p w14:paraId="4A7BD44D" w14:textId="1FBA6DED" w:rsidR="004368D5" w:rsidRPr="000C5E49" w:rsidRDefault="00143CF1" w:rsidP="00067429">
            <w:pPr>
              <w:pStyle w:val="ListParagraph"/>
              <w:autoSpaceDE w:val="0"/>
              <w:autoSpaceDN w:val="0"/>
              <w:adjustRightInd w:val="0"/>
              <w:spacing w:after="120"/>
              <w:ind w:left="0"/>
              <w:contextualSpacing w:val="0"/>
              <w:rPr>
                <w:rFonts w:eastAsia="Arial" w:cs="Arial"/>
              </w:rPr>
            </w:pPr>
            <w:r>
              <w:rPr>
                <w:rFonts w:eastAsia="Arial" w:cs="Arial"/>
              </w:rPr>
              <w:t>D</w:t>
            </w:r>
            <w:r w:rsidR="004368D5">
              <w:rPr>
                <w:rFonts w:eastAsia="Arial" w:cs="Arial"/>
              </w:rPr>
              <w:t>eveloping implicit ideas</w:t>
            </w:r>
          </w:p>
          <w:p w14:paraId="0B8C7168" w14:textId="03B79CEC" w:rsidR="004368D5" w:rsidRPr="000C5E49" w:rsidRDefault="00143CF1" w:rsidP="000C5E49">
            <w:pPr>
              <w:pStyle w:val="ListParagraph"/>
              <w:autoSpaceDE w:val="0"/>
              <w:autoSpaceDN w:val="0"/>
              <w:adjustRightInd w:val="0"/>
              <w:spacing w:before="120" w:after="120"/>
              <w:ind w:left="0"/>
              <w:contextualSpacing w:val="0"/>
              <w:rPr>
                <w:rFonts w:eastAsia="Arial" w:cs="Arial"/>
              </w:rPr>
            </w:pPr>
            <w:r>
              <w:rPr>
                <w:rFonts w:eastAsia="Arial" w:cs="Arial"/>
              </w:rPr>
              <w:t>P</w:t>
            </w:r>
            <w:r w:rsidR="004368D5">
              <w:rPr>
                <w:rFonts w:eastAsia="Arial" w:cs="Arial"/>
              </w:rPr>
              <w:t>resenting perspectives</w:t>
            </w:r>
          </w:p>
          <w:p w14:paraId="25E757AF" w14:textId="7AC59987" w:rsidR="004368D5" w:rsidRDefault="00143CF1" w:rsidP="000C5E49">
            <w:pPr>
              <w:pStyle w:val="ListParagraph"/>
              <w:autoSpaceDE w:val="0"/>
              <w:autoSpaceDN w:val="0"/>
              <w:adjustRightInd w:val="0"/>
              <w:spacing w:before="120" w:after="120"/>
              <w:ind w:left="0"/>
              <w:contextualSpacing w:val="0"/>
              <w:rPr>
                <w:rFonts w:cs="Arial"/>
                <w:lang w:eastAsia="en-GB"/>
              </w:rPr>
            </w:pPr>
            <w:r>
              <w:rPr>
                <w:rFonts w:eastAsia="Arial" w:cs="Arial"/>
              </w:rPr>
              <w:t>S</w:t>
            </w:r>
            <w:r w:rsidR="004368D5">
              <w:rPr>
                <w:rFonts w:eastAsia="Arial" w:cs="Arial"/>
              </w:rPr>
              <w:t xml:space="preserve">ummative assessment </w:t>
            </w:r>
            <w:r w:rsidR="005A6CA9">
              <w:rPr>
                <w:rFonts w:eastAsia="Arial" w:cs="Arial"/>
              </w:rPr>
              <w:t>(</w:t>
            </w:r>
            <w:r w:rsidR="004368D5">
              <w:rPr>
                <w:rFonts w:eastAsia="Arial" w:cs="Arial"/>
              </w:rPr>
              <w:t>Paper 1 Question 3b type response</w:t>
            </w:r>
            <w:r w:rsidR="005A6CA9">
              <w:rPr>
                <w:rFonts w:eastAsia="Arial" w:cs="Arial"/>
              </w:rPr>
              <w:t>)</w:t>
            </w:r>
          </w:p>
        </w:tc>
        <w:tc>
          <w:tcPr>
            <w:tcW w:w="10348" w:type="dxa"/>
            <w:tcMar>
              <w:top w:w="113" w:type="dxa"/>
              <w:bottom w:w="113" w:type="dxa"/>
            </w:tcMar>
          </w:tcPr>
          <w:p w14:paraId="3E256EBE" w14:textId="19C43D93" w:rsidR="004368D5" w:rsidRPr="00C34249" w:rsidRDefault="004368D5" w:rsidP="00374CF3">
            <w:pPr>
              <w:rPr>
                <w:rFonts w:ascii="Arial" w:hAnsi="Arial" w:cs="Arial"/>
                <w:sz w:val="20"/>
                <w:szCs w:val="20"/>
              </w:rPr>
            </w:pPr>
            <w:r w:rsidRPr="00C34249">
              <w:rPr>
                <w:rFonts w:ascii="Arial" w:hAnsi="Arial" w:cs="Arial"/>
                <w:sz w:val="20"/>
                <w:szCs w:val="20"/>
              </w:rPr>
              <w:t xml:space="preserve">Learners read a range of short extracts on a similar theme or topic, </w:t>
            </w:r>
            <w:r w:rsidR="004730E3">
              <w:rPr>
                <w:rFonts w:ascii="Arial" w:hAnsi="Arial" w:cs="Arial"/>
                <w:sz w:val="20"/>
                <w:szCs w:val="20"/>
              </w:rPr>
              <w:t xml:space="preserve">e.g. </w:t>
            </w:r>
            <w:r w:rsidRPr="00C34249">
              <w:rPr>
                <w:rFonts w:ascii="Arial" w:hAnsi="Arial" w:cs="Arial"/>
                <w:sz w:val="20"/>
                <w:szCs w:val="20"/>
              </w:rPr>
              <w:t>a diary entry, science article, news report, opening to a narrative etc</w:t>
            </w:r>
            <w:r w:rsidR="002E065F">
              <w:rPr>
                <w:rFonts w:ascii="Arial" w:hAnsi="Arial" w:cs="Arial"/>
                <w:sz w:val="20"/>
                <w:szCs w:val="20"/>
              </w:rPr>
              <w:t>.</w:t>
            </w:r>
            <w:r w:rsidRPr="00C34249">
              <w:rPr>
                <w:rFonts w:ascii="Arial" w:hAnsi="Arial" w:cs="Arial"/>
                <w:sz w:val="20"/>
                <w:szCs w:val="20"/>
              </w:rPr>
              <w:t xml:space="preserve"> linked to ideas about a rural/city location to collect evidence of the writer’s presence, i.e. how subjective or objective, how reflective or factual the text is.</w:t>
            </w:r>
            <w:r w:rsidR="00374CF3">
              <w:rPr>
                <w:rFonts w:ascii="Arial" w:hAnsi="Arial" w:cs="Arial"/>
                <w:sz w:val="20"/>
                <w:szCs w:val="20"/>
              </w:rPr>
              <w:t xml:space="preserve"> </w:t>
            </w:r>
            <w:r w:rsidR="001240E2">
              <w:rPr>
                <w:rFonts w:ascii="Arial" w:hAnsi="Arial" w:cs="Arial"/>
                <w:sz w:val="20"/>
                <w:szCs w:val="20"/>
              </w:rPr>
              <w:t>I</w:t>
            </w:r>
            <w:r w:rsidRPr="00C34249">
              <w:rPr>
                <w:rFonts w:ascii="Arial" w:hAnsi="Arial" w:cs="Arial"/>
                <w:sz w:val="20"/>
                <w:szCs w:val="20"/>
              </w:rPr>
              <w:t>n pairs</w:t>
            </w:r>
            <w:r w:rsidR="001240E2">
              <w:rPr>
                <w:rFonts w:ascii="Arial" w:hAnsi="Arial" w:cs="Arial"/>
                <w:sz w:val="20"/>
                <w:szCs w:val="20"/>
              </w:rPr>
              <w:t>, learners</w:t>
            </w:r>
            <w:r w:rsidRPr="00C34249">
              <w:rPr>
                <w:rFonts w:ascii="Arial" w:hAnsi="Arial" w:cs="Arial"/>
                <w:sz w:val="20"/>
                <w:szCs w:val="20"/>
              </w:rPr>
              <w:t xml:space="preserve"> consider one text in more detail to identify:</w:t>
            </w:r>
          </w:p>
          <w:p w14:paraId="3D164498" w14:textId="6DBCB008" w:rsidR="004368D5" w:rsidRPr="00C34249" w:rsidRDefault="004368D5" w:rsidP="00834D03">
            <w:pPr>
              <w:pStyle w:val="ListParagraph"/>
              <w:numPr>
                <w:ilvl w:val="0"/>
                <w:numId w:val="18"/>
              </w:numPr>
              <w:rPr>
                <w:rFonts w:cs="Arial"/>
              </w:rPr>
            </w:pPr>
            <w:r w:rsidRPr="00C34249">
              <w:rPr>
                <w:rFonts w:cs="Arial"/>
              </w:rPr>
              <w:t>the distinct perspectives/viewpoints involved, e.g. in a newspaper report / magazine article / narrative text</w:t>
            </w:r>
            <w:r w:rsidR="00410409">
              <w:rPr>
                <w:rFonts w:cs="Arial"/>
              </w:rPr>
              <w:t xml:space="preserve">, </w:t>
            </w:r>
            <w:r w:rsidRPr="00C34249">
              <w:rPr>
                <w:rFonts w:cs="Arial"/>
              </w:rPr>
              <w:t>as indicated by direct quotations, indirect quotations/paraphrase, suggestion of general/public opinion</w:t>
            </w:r>
          </w:p>
          <w:p w14:paraId="1A523F55" w14:textId="4DC5AA40" w:rsidR="004368D5" w:rsidRDefault="004368D5" w:rsidP="00834D03">
            <w:pPr>
              <w:pStyle w:val="ListParagraph"/>
              <w:numPr>
                <w:ilvl w:val="0"/>
                <w:numId w:val="18"/>
              </w:numPr>
              <w:rPr>
                <w:rFonts w:cs="Arial"/>
              </w:rPr>
            </w:pPr>
            <w:r w:rsidRPr="00C34249">
              <w:rPr>
                <w:rFonts w:cs="Arial"/>
              </w:rPr>
              <w:t>hints or details that suggest which viewpoints/perspectives the writer might agree with</w:t>
            </w:r>
            <w:r w:rsidR="004730E3">
              <w:rPr>
                <w:rFonts w:cs="Arial"/>
              </w:rPr>
              <w:t xml:space="preserve"> </w:t>
            </w:r>
            <w:r w:rsidRPr="00C34249">
              <w:rPr>
                <w:rFonts w:cs="Arial"/>
              </w:rPr>
              <w:t>/</w:t>
            </w:r>
            <w:r w:rsidR="004730E3">
              <w:rPr>
                <w:rFonts w:cs="Arial"/>
              </w:rPr>
              <w:t xml:space="preserve"> </w:t>
            </w:r>
            <w:r w:rsidRPr="00C34249">
              <w:rPr>
                <w:rFonts w:cs="Arial"/>
              </w:rPr>
              <w:t>be seen as sympathetic towards</w:t>
            </w:r>
            <w:r w:rsidR="004730E3">
              <w:rPr>
                <w:rFonts w:cs="Arial"/>
              </w:rPr>
              <w:t>.</w:t>
            </w:r>
          </w:p>
          <w:p w14:paraId="3F26C217" w14:textId="24E52693" w:rsidR="004368D5" w:rsidRPr="00C34249" w:rsidRDefault="004368D5" w:rsidP="001240E2">
            <w:pPr>
              <w:spacing w:before="120"/>
              <w:rPr>
                <w:rFonts w:ascii="Arial" w:hAnsi="Arial" w:cs="Arial"/>
                <w:b/>
                <w:sz w:val="20"/>
                <w:szCs w:val="20"/>
              </w:rPr>
            </w:pPr>
            <w:r w:rsidRPr="00C34249">
              <w:rPr>
                <w:rFonts w:ascii="Arial" w:hAnsi="Arial" w:cs="Arial"/>
                <w:sz w:val="20"/>
                <w:szCs w:val="20"/>
              </w:rPr>
              <w:t>Learners adopt one particular perspective of a character</w:t>
            </w:r>
            <w:r w:rsidR="004730E3">
              <w:rPr>
                <w:rFonts w:ascii="Arial" w:hAnsi="Arial" w:cs="Arial"/>
                <w:sz w:val="20"/>
                <w:szCs w:val="20"/>
              </w:rPr>
              <w:t xml:space="preserve"> </w:t>
            </w:r>
            <w:r w:rsidRPr="00C34249">
              <w:rPr>
                <w:rFonts w:ascii="Arial" w:hAnsi="Arial" w:cs="Arial"/>
                <w:sz w:val="20"/>
                <w:szCs w:val="20"/>
              </w:rPr>
              <w:t>/ persona / viewpoint suggested in the text</w:t>
            </w:r>
            <w:r w:rsidR="003E618E">
              <w:rPr>
                <w:rFonts w:ascii="Arial" w:hAnsi="Arial" w:cs="Arial"/>
                <w:sz w:val="20"/>
                <w:szCs w:val="20"/>
              </w:rPr>
              <w:t xml:space="preserve"> </w:t>
            </w:r>
            <w:r w:rsidRPr="00C34249">
              <w:rPr>
                <w:rFonts w:ascii="Arial" w:hAnsi="Arial" w:cs="Arial"/>
                <w:sz w:val="20"/>
                <w:szCs w:val="20"/>
              </w:rPr>
              <w:t>and then respond in role to express their opinion on a given issue. For example:</w:t>
            </w:r>
          </w:p>
          <w:p w14:paraId="4CF0CFEF" w14:textId="04E8D345" w:rsidR="004368D5" w:rsidRPr="001240E2" w:rsidRDefault="004368D5" w:rsidP="00834D03">
            <w:pPr>
              <w:pStyle w:val="ListParagraph"/>
              <w:numPr>
                <w:ilvl w:val="0"/>
                <w:numId w:val="18"/>
              </w:numPr>
              <w:spacing w:after="120"/>
              <w:rPr>
                <w:rFonts w:cs="Arial"/>
              </w:rPr>
            </w:pPr>
            <w:r w:rsidRPr="00C34249">
              <w:rPr>
                <w:rFonts w:cs="Arial"/>
              </w:rPr>
              <w:t>write the words of a brief voice mail message they might leave for a friend about an issue related to the theme / topic / location</w:t>
            </w:r>
          </w:p>
          <w:p w14:paraId="4D65ED06" w14:textId="3423534F" w:rsidR="004368D5" w:rsidRPr="00FA4880" w:rsidRDefault="004368D5" w:rsidP="00834D03">
            <w:pPr>
              <w:pStyle w:val="ListParagraph"/>
              <w:numPr>
                <w:ilvl w:val="0"/>
                <w:numId w:val="18"/>
              </w:numPr>
              <w:spacing w:before="120"/>
              <w:rPr>
                <w:rFonts w:cs="Arial"/>
              </w:rPr>
            </w:pPr>
            <w:r w:rsidRPr="00C34249">
              <w:rPr>
                <w:rFonts w:cs="Arial"/>
              </w:rPr>
              <w:t>write a short email to the writer to express their viewpoint more fully in relation to the issue.</w:t>
            </w:r>
          </w:p>
        </w:tc>
      </w:tr>
      <w:tr w:rsidR="004368D5" w14:paraId="3D91997D" w14:textId="77777777" w:rsidTr="00FC31AA">
        <w:trPr>
          <w:trHeight w:hRule="exact" w:val="386"/>
          <w:tblHeader/>
        </w:trPr>
        <w:tc>
          <w:tcPr>
            <w:tcW w:w="10348" w:type="dxa"/>
            <w:gridSpan w:val="3"/>
            <w:shd w:val="clear" w:color="auto" w:fill="EA5B0C"/>
            <w:tcMar>
              <w:top w:w="113" w:type="dxa"/>
              <w:bottom w:w="113" w:type="dxa"/>
            </w:tcMar>
            <w:vAlign w:val="center"/>
          </w:tcPr>
          <w:p w14:paraId="51AEE4F0" w14:textId="77777777" w:rsidR="004368D5" w:rsidRDefault="004368D5" w:rsidP="00FF11EB">
            <w:pPr>
              <w:rPr>
                <w:rFonts w:ascii="Arial" w:hAnsi="Arial" w:cs="Arial"/>
                <w:b/>
                <w:bCs/>
                <w:color w:val="FFFFFF"/>
                <w:sz w:val="20"/>
                <w:szCs w:val="20"/>
              </w:rPr>
            </w:pPr>
            <w:r>
              <w:rPr>
                <w:rFonts w:ascii="Arial" w:hAnsi="Arial" w:cs="Arial"/>
                <w:b/>
                <w:bCs/>
                <w:color w:val="FFFFFF"/>
                <w:sz w:val="20"/>
                <w:szCs w:val="20"/>
              </w:rPr>
              <w:t>Past and specimen papers</w:t>
            </w:r>
          </w:p>
        </w:tc>
      </w:tr>
      <w:tr w:rsidR="004368D5" w14:paraId="20E29736" w14:textId="77777777" w:rsidTr="00FC31AA">
        <w:trPr>
          <w:tblHeader/>
        </w:trPr>
        <w:tc>
          <w:tcPr>
            <w:tcW w:w="10348" w:type="dxa"/>
            <w:gridSpan w:val="3"/>
            <w:shd w:val="clear" w:color="auto" w:fill="auto"/>
            <w:tcMar>
              <w:top w:w="113" w:type="dxa"/>
              <w:bottom w:w="113" w:type="dxa"/>
            </w:tcMar>
            <w:vAlign w:val="center"/>
          </w:tcPr>
          <w:p w14:paraId="15BA2322" w14:textId="40BD6659" w:rsidR="004368D5" w:rsidRDefault="004368D5" w:rsidP="00FF11EB">
            <w:pPr>
              <w:rPr>
                <w:rFonts w:ascii="Arial" w:hAnsi="Arial" w:cs="Arial"/>
                <w:b/>
                <w:bCs/>
                <w:color w:val="FFFFFF"/>
                <w:sz w:val="20"/>
                <w:szCs w:val="20"/>
              </w:rPr>
            </w:pPr>
            <w:r w:rsidRPr="00D725EF">
              <w:rPr>
                <w:rFonts w:ascii="Arial" w:hAnsi="Arial" w:cs="Arial"/>
                <w:sz w:val="20"/>
                <w:szCs w:val="20"/>
                <w:lang w:eastAsia="en-GB"/>
              </w:rPr>
              <w:t>Past/specimen papers and mark schemes are available to download at</w:t>
            </w:r>
            <w:r w:rsidRPr="00D725EF">
              <w:rPr>
                <w:lang w:eastAsia="en-GB"/>
              </w:rPr>
              <w:t xml:space="preserve"> </w:t>
            </w:r>
            <w:hyperlink r:id="rId43" w:history="1">
              <w:r w:rsidR="00381626">
                <w:rPr>
                  <w:rFonts w:ascii="Arial" w:hAnsi="Arial" w:cs="Arial"/>
                  <w:color w:val="4A4A4A"/>
                  <w:sz w:val="20"/>
                  <w:u w:val="single"/>
                </w:rPr>
                <w:t>www.cambridgeinternational/support</w:t>
              </w:r>
            </w:hyperlink>
            <w:r w:rsidRPr="00D725EF">
              <w:rPr>
                <w:rFonts w:ascii="Arial" w:hAnsi="Arial" w:cs="Arial"/>
                <w:sz w:val="20"/>
                <w:szCs w:val="20"/>
                <w:lang w:val="x-none"/>
              </w:rPr>
              <w:t xml:space="preserve"> </w:t>
            </w:r>
            <w:r w:rsidRPr="00D725EF">
              <w:rPr>
                <w:rFonts w:ascii="Arial" w:hAnsi="Arial" w:cs="Arial"/>
                <w:b/>
                <w:sz w:val="20"/>
              </w:rPr>
              <w:t>(F)</w:t>
            </w:r>
          </w:p>
        </w:tc>
      </w:tr>
    </w:tbl>
    <w:p w14:paraId="579E44FD" w14:textId="77777777" w:rsidR="00143CF1" w:rsidRDefault="00143CF1" w:rsidP="00025CFC">
      <w:pPr>
        <w:pStyle w:val="Heading1"/>
        <w:sectPr w:rsidR="00143CF1" w:rsidSect="00717C65">
          <w:pgSz w:w="16834" w:h="11909" w:orient="landscape" w:code="9"/>
          <w:pgMar w:top="1140" w:right="1140" w:bottom="1140" w:left="1140" w:header="567" w:footer="567" w:gutter="0"/>
          <w:paperSrc w:first="7" w:other="7"/>
          <w:cols w:space="708"/>
          <w:titlePg/>
          <w:docGrid w:linePitch="360"/>
        </w:sectPr>
      </w:pPr>
      <w:bookmarkStart w:id="14" w:name="_Toc450749139"/>
    </w:p>
    <w:p w14:paraId="53F39D4A" w14:textId="530A9260" w:rsidR="00025CFC" w:rsidRPr="005D46D5" w:rsidRDefault="00025CFC" w:rsidP="00025CFC">
      <w:pPr>
        <w:pStyle w:val="Heading1"/>
      </w:pPr>
      <w:bookmarkStart w:id="15" w:name="_Toc78194392"/>
      <w:r>
        <w:t>3</w:t>
      </w:r>
      <w:r w:rsidRPr="00AA463D">
        <w:t xml:space="preserve"> Reading for </w:t>
      </w:r>
      <w:r>
        <w:t>meaning</w:t>
      </w:r>
      <w:bookmarkEnd w:id="14"/>
      <w:bookmarkEnd w:id="15"/>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025CFC" w14:paraId="43C11333" w14:textId="77777777" w:rsidTr="00FC31AA">
        <w:trPr>
          <w:tblHeader/>
        </w:trPr>
        <w:tc>
          <w:tcPr>
            <w:tcW w:w="2126" w:type="dxa"/>
            <w:shd w:val="clear" w:color="auto" w:fill="EA5B0C"/>
            <w:tcMar>
              <w:top w:w="113" w:type="dxa"/>
              <w:bottom w:w="113" w:type="dxa"/>
            </w:tcMar>
            <w:vAlign w:val="center"/>
          </w:tcPr>
          <w:p w14:paraId="43E5F959" w14:textId="77777777" w:rsidR="00025CFC" w:rsidRDefault="00025CFC" w:rsidP="00FF11EB">
            <w:pPr>
              <w:rPr>
                <w:rFonts w:ascii="Arial" w:hAnsi="Arial" w:cs="Arial"/>
                <w:b/>
                <w:bCs/>
                <w:color w:val="FFFFFF"/>
                <w:sz w:val="20"/>
                <w:szCs w:val="20"/>
              </w:rPr>
            </w:pPr>
            <w:r>
              <w:rPr>
                <w:rFonts w:ascii="Arial" w:hAnsi="Arial" w:cs="Arial"/>
                <w:b/>
                <w:bCs/>
                <w:color w:val="FFFFFF"/>
                <w:sz w:val="20"/>
                <w:szCs w:val="20"/>
              </w:rPr>
              <w:t>Assessment objectives (AO)</w:t>
            </w:r>
          </w:p>
        </w:tc>
        <w:tc>
          <w:tcPr>
            <w:tcW w:w="2126" w:type="dxa"/>
            <w:shd w:val="clear" w:color="auto" w:fill="EA5B0C"/>
            <w:tcMar>
              <w:top w:w="113" w:type="dxa"/>
              <w:bottom w:w="113" w:type="dxa"/>
            </w:tcMar>
            <w:vAlign w:val="center"/>
          </w:tcPr>
          <w:p w14:paraId="689BA086" w14:textId="77777777" w:rsidR="00025CFC" w:rsidRDefault="00025CFC" w:rsidP="00FF11EB">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356A22AD" w14:textId="77777777" w:rsidR="00025CFC" w:rsidRDefault="00025CFC" w:rsidP="00FF11EB">
            <w:pPr>
              <w:rPr>
                <w:rFonts w:ascii="Arial" w:hAnsi="Arial" w:cs="Arial"/>
                <w:b/>
                <w:bCs/>
                <w:color w:val="FFFFFF"/>
                <w:sz w:val="20"/>
                <w:szCs w:val="20"/>
              </w:rPr>
            </w:pPr>
            <w:r>
              <w:rPr>
                <w:rFonts w:ascii="Arial" w:hAnsi="Arial" w:cs="Arial"/>
                <w:b/>
                <w:bCs/>
                <w:color w:val="FFFFFF"/>
                <w:sz w:val="20"/>
                <w:szCs w:val="20"/>
              </w:rPr>
              <w:t>Suggested teaching activities</w:t>
            </w:r>
          </w:p>
        </w:tc>
      </w:tr>
      <w:tr w:rsidR="00025CFC" w14:paraId="0E40C173" w14:textId="77777777" w:rsidTr="00FC31AA">
        <w:tblPrEx>
          <w:tblCellMar>
            <w:top w:w="0" w:type="dxa"/>
            <w:bottom w:w="0" w:type="dxa"/>
          </w:tblCellMar>
        </w:tblPrEx>
        <w:tc>
          <w:tcPr>
            <w:tcW w:w="2126" w:type="dxa"/>
            <w:tcMar>
              <w:top w:w="113" w:type="dxa"/>
              <w:bottom w:w="113" w:type="dxa"/>
            </w:tcMar>
          </w:tcPr>
          <w:p w14:paraId="610A68E3" w14:textId="3B9E9DE8" w:rsidR="00025CFC" w:rsidRPr="00015F15" w:rsidRDefault="00025CFC" w:rsidP="005470D2">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6766B2BD" w14:textId="4F755213"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536DB2">
              <w:rPr>
                <w:rFonts w:ascii="Arial" w:hAnsi="Arial" w:cs="Arial"/>
                <w:sz w:val="20"/>
                <w:szCs w:val="20"/>
                <w:lang w:eastAsia="en-GB"/>
              </w:rPr>
              <w:t>d</w:t>
            </w:r>
            <w:r w:rsidRPr="00073730">
              <w:rPr>
                <w:rFonts w:ascii="Arial" w:hAnsi="Arial" w:cs="Arial"/>
                <w:sz w:val="20"/>
                <w:szCs w:val="20"/>
                <w:lang w:eastAsia="en-GB"/>
              </w:rPr>
              <w:t>emonstrate understanding of explicit meaning</w:t>
            </w:r>
            <w:r w:rsidR="004957C8">
              <w:rPr>
                <w:rFonts w:ascii="Arial" w:hAnsi="Arial" w:cs="Arial"/>
                <w:sz w:val="20"/>
                <w:szCs w:val="20"/>
                <w:lang w:eastAsia="en-GB"/>
              </w:rPr>
              <w:t>s</w:t>
            </w:r>
          </w:p>
          <w:p w14:paraId="69E3FA8A" w14:textId="032FB34C" w:rsidR="00025CFC" w:rsidRPr="00C53D1D" w:rsidRDefault="00025CFC" w:rsidP="00FF11EB">
            <w:pPr>
              <w:autoSpaceDE w:val="0"/>
              <w:autoSpaceDN w:val="0"/>
              <w:adjustRightInd w:val="0"/>
              <w:spacing w:before="120" w:after="120"/>
              <w:rPr>
                <w:rFonts w:ascii="Arial" w:hAnsi="Arial" w:cs="Arial"/>
                <w:b/>
                <w:sz w:val="20"/>
                <w:szCs w:val="20"/>
                <w:lang w:eastAsia="en-GB"/>
              </w:rPr>
            </w:pPr>
            <w:r w:rsidRPr="00C34249">
              <w:rPr>
                <w:rFonts w:ascii="Arial" w:hAnsi="Arial" w:cs="Arial"/>
                <w:sz w:val="20"/>
                <w:szCs w:val="20"/>
                <w:lang w:eastAsia="en-GB"/>
              </w:rPr>
              <w:t xml:space="preserve">R2 </w:t>
            </w:r>
            <w:r w:rsidR="00536DB2">
              <w:rPr>
                <w:rFonts w:ascii="Arial" w:hAnsi="Arial" w:cs="Arial"/>
                <w:sz w:val="20"/>
                <w:szCs w:val="20"/>
                <w:lang w:eastAsia="en-GB"/>
              </w:rPr>
              <w:t>d</w:t>
            </w:r>
            <w:r w:rsidRPr="00C34249">
              <w:rPr>
                <w:rFonts w:ascii="Arial" w:hAnsi="Arial" w:cs="Arial"/>
                <w:sz w:val="20"/>
                <w:szCs w:val="20"/>
                <w:lang w:eastAsia="en-GB"/>
              </w:rPr>
              <w:t>emonstrate understanding of implicit meaning</w:t>
            </w:r>
            <w:r w:rsidR="00864065">
              <w:rPr>
                <w:rFonts w:ascii="Arial" w:hAnsi="Arial" w:cs="Arial"/>
                <w:sz w:val="20"/>
                <w:szCs w:val="20"/>
                <w:lang w:eastAsia="en-GB"/>
              </w:rPr>
              <w:t>s</w:t>
            </w:r>
            <w:r w:rsidRPr="00C34249">
              <w:rPr>
                <w:rFonts w:ascii="Arial" w:hAnsi="Arial" w:cs="Arial"/>
                <w:sz w:val="20"/>
                <w:szCs w:val="20"/>
                <w:lang w:eastAsia="en-GB"/>
              </w:rPr>
              <w:t xml:space="preserve"> and attitudes</w:t>
            </w:r>
          </w:p>
        </w:tc>
        <w:tc>
          <w:tcPr>
            <w:tcW w:w="2126" w:type="dxa"/>
            <w:tcMar>
              <w:top w:w="113" w:type="dxa"/>
              <w:bottom w:w="113" w:type="dxa"/>
            </w:tcMar>
          </w:tcPr>
          <w:p w14:paraId="6A0F5FF7" w14:textId="2E508D72" w:rsidR="00025CFC" w:rsidRPr="00D819F2" w:rsidRDefault="00B17CFE" w:rsidP="00D819F2">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00025CFC" w:rsidRPr="00D819F2">
              <w:rPr>
                <w:rFonts w:ascii="Arial" w:eastAsia="Arial" w:hAnsi="Arial" w:cs="Arial"/>
                <w:sz w:val="20"/>
                <w:szCs w:val="20"/>
              </w:rPr>
              <w:t>nderstand</w:t>
            </w:r>
            <w:r w:rsidR="00D819F2" w:rsidRPr="00D819F2">
              <w:rPr>
                <w:rFonts w:ascii="Arial" w:eastAsia="Arial" w:hAnsi="Arial" w:cs="Arial"/>
                <w:sz w:val="20"/>
                <w:szCs w:val="20"/>
              </w:rPr>
              <w:t>ing</w:t>
            </w:r>
            <w:r w:rsidR="00025CFC" w:rsidRPr="00D819F2">
              <w:rPr>
                <w:rFonts w:ascii="Arial" w:eastAsia="Arial" w:hAnsi="Arial" w:cs="Arial"/>
                <w:sz w:val="20"/>
                <w:szCs w:val="20"/>
              </w:rPr>
              <w:t xml:space="preserve"> the difference between explicit and implicit meaning</w:t>
            </w:r>
          </w:p>
          <w:p w14:paraId="6AE16CC8" w14:textId="6F54F0F2" w:rsidR="00025CFC" w:rsidRPr="00D819F2" w:rsidRDefault="00B17CFE" w:rsidP="000E76B8">
            <w:pPr>
              <w:autoSpaceDE w:val="0"/>
              <w:autoSpaceDN w:val="0"/>
              <w:adjustRightInd w:val="0"/>
              <w:spacing w:before="120" w:after="120"/>
              <w:rPr>
                <w:rFonts w:cs="Arial"/>
                <w:b/>
                <w:lang w:eastAsia="en-GB"/>
              </w:rPr>
            </w:pPr>
            <w:r>
              <w:rPr>
                <w:rFonts w:ascii="Arial" w:eastAsia="Arial" w:hAnsi="Arial" w:cs="Arial"/>
                <w:sz w:val="20"/>
                <w:szCs w:val="20"/>
              </w:rPr>
              <w:t>U</w:t>
            </w:r>
            <w:r w:rsidR="00025CFC" w:rsidRPr="00D819F2">
              <w:rPr>
                <w:rFonts w:ascii="Arial" w:eastAsia="Arial" w:hAnsi="Arial" w:cs="Arial"/>
                <w:sz w:val="20"/>
                <w:szCs w:val="20"/>
              </w:rPr>
              <w:t>nderstand</w:t>
            </w:r>
            <w:r w:rsidR="00D819F2" w:rsidRPr="00D819F2">
              <w:rPr>
                <w:rFonts w:ascii="Arial" w:eastAsia="Arial" w:hAnsi="Arial" w:cs="Arial"/>
                <w:sz w:val="20"/>
                <w:szCs w:val="20"/>
              </w:rPr>
              <w:t>ing</w:t>
            </w:r>
            <w:r w:rsidR="00025CFC" w:rsidRPr="00D819F2">
              <w:rPr>
                <w:rFonts w:ascii="Arial" w:eastAsia="Arial" w:hAnsi="Arial" w:cs="Arial"/>
                <w:sz w:val="20"/>
                <w:szCs w:val="20"/>
              </w:rPr>
              <w:t xml:space="preserve"> the difference between literal and inferential comprehension questions</w:t>
            </w:r>
          </w:p>
        </w:tc>
        <w:tc>
          <w:tcPr>
            <w:tcW w:w="10348" w:type="dxa"/>
            <w:tcMar>
              <w:top w:w="113" w:type="dxa"/>
              <w:bottom w:w="113" w:type="dxa"/>
            </w:tcMar>
          </w:tcPr>
          <w:p w14:paraId="65171DA1" w14:textId="621C4FC6" w:rsidR="00025CFC" w:rsidRPr="00C34249" w:rsidRDefault="00025CFC" w:rsidP="00B17CFE">
            <w:pPr>
              <w:spacing w:after="120"/>
              <w:jc w:val="both"/>
              <w:rPr>
                <w:rFonts w:ascii="Arial" w:eastAsia="Arial" w:hAnsi="Arial" w:cs="Arial"/>
                <w:b/>
                <w:sz w:val="20"/>
                <w:szCs w:val="20"/>
              </w:rPr>
            </w:pPr>
            <w:r w:rsidRPr="00C34249">
              <w:rPr>
                <w:rFonts w:ascii="Arial" w:eastAsia="Arial" w:hAnsi="Arial" w:cs="Arial"/>
                <w:sz w:val="20"/>
                <w:szCs w:val="20"/>
              </w:rPr>
              <w:t xml:space="preserve">Give learners examples of each type of question </w:t>
            </w:r>
            <w:r w:rsidR="00135EFA">
              <w:rPr>
                <w:rFonts w:ascii="Arial" w:eastAsia="Arial" w:hAnsi="Arial" w:cs="Arial"/>
                <w:sz w:val="20"/>
                <w:szCs w:val="20"/>
              </w:rPr>
              <w:t xml:space="preserve">that </w:t>
            </w:r>
            <w:r w:rsidRPr="00C34249">
              <w:rPr>
                <w:rFonts w:ascii="Arial" w:eastAsia="Arial" w:hAnsi="Arial" w:cs="Arial"/>
                <w:sz w:val="20"/>
                <w:szCs w:val="20"/>
              </w:rPr>
              <w:t>test</w:t>
            </w:r>
            <w:r w:rsidR="00135EFA">
              <w:rPr>
                <w:rFonts w:ascii="Arial" w:eastAsia="Arial" w:hAnsi="Arial" w:cs="Arial"/>
                <w:sz w:val="20"/>
                <w:szCs w:val="20"/>
              </w:rPr>
              <w:t>s</w:t>
            </w:r>
            <w:r w:rsidR="0060776D">
              <w:rPr>
                <w:rFonts w:ascii="Arial" w:eastAsia="Arial" w:hAnsi="Arial" w:cs="Arial"/>
                <w:sz w:val="20"/>
                <w:szCs w:val="20"/>
              </w:rPr>
              <w:t xml:space="preserve"> assessment objectives </w:t>
            </w:r>
            <w:r w:rsidRPr="00C34249">
              <w:rPr>
                <w:rFonts w:ascii="Arial" w:eastAsia="Arial" w:hAnsi="Arial" w:cs="Arial"/>
                <w:sz w:val="20"/>
                <w:szCs w:val="20"/>
              </w:rPr>
              <w:t xml:space="preserve">R1 and R2 and ask them to explain how they are different. </w:t>
            </w:r>
            <w:r w:rsidR="009B506B">
              <w:rPr>
                <w:rFonts w:ascii="Arial" w:eastAsia="Arial" w:hAnsi="Arial" w:cs="Arial"/>
                <w:sz w:val="20"/>
                <w:szCs w:val="20"/>
              </w:rPr>
              <w:t xml:space="preserve">Discuss </w:t>
            </w:r>
            <w:r w:rsidRPr="00C34249">
              <w:rPr>
                <w:rFonts w:ascii="Arial" w:eastAsia="Arial" w:hAnsi="Arial" w:cs="Arial"/>
                <w:sz w:val="20"/>
                <w:szCs w:val="20"/>
              </w:rPr>
              <w:t xml:space="preserve">what </w:t>
            </w:r>
            <w:r w:rsidR="006F22B4">
              <w:rPr>
                <w:rFonts w:ascii="Arial" w:eastAsia="Arial" w:hAnsi="Arial" w:cs="Arial"/>
                <w:sz w:val="20"/>
                <w:szCs w:val="20"/>
              </w:rPr>
              <w:t xml:space="preserve">is </w:t>
            </w:r>
            <w:r w:rsidRPr="00C34249">
              <w:rPr>
                <w:rFonts w:ascii="Arial" w:eastAsia="Arial" w:hAnsi="Arial" w:cs="Arial"/>
                <w:sz w:val="20"/>
                <w:szCs w:val="20"/>
              </w:rPr>
              <w:t xml:space="preserve">meant by explicit and implicit meaning and what the difference is between them. </w:t>
            </w:r>
            <w:r w:rsidRPr="00C34249">
              <w:rPr>
                <w:rFonts w:ascii="Arial" w:eastAsia="Arial" w:hAnsi="Arial" w:cs="Arial"/>
                <w:b/>
                <w:bCs/>
                <w:sz w:val="20"/>
                <w:szCs w:val="20"/>
              </w:rPr>
              <w:t>(F)</w:t>
            </w:r>
          </w:p>
          <w:p w14:paraId="09F61F60" w14:textId="1E806AB3" w:rsidR="00025CFC" w:rsidRPr="00C34249" w:rsidRDefault="00025CFC" w:rsidP="00B17CFE">
            <w:pPr>
              <w:spacing w:before="120" w:after="120"/>
              <w:rPr>
                <w:rFonts w:ascii="Arial" w:eastAsia="Arial" w:hAnsi="Arial" w:cs="Arial"/>
                <w:b/>
                <w:sz w:val="20"/>
                <w:szCs w:val="20"/>
              </w:rPr>
            </w:pPr>
            <w:r w:rsidRPr="00C34249">
              <w:rPr>
                <w:rFonts w:ascii="Arial" w:eastAsia="Arial" w:hAnsi="Arial" w:cs="Arial"/>
                <w:sz w:val="20"/>
                <w:szCs w:val="20"/>
              </w:rPr>
              <w:t>Elicit the idea that implied meaning needs to be inferred</w:t>
            </w:r>
            <w:r w:rsidR="006F22B4">
              <w:rPr>
                <w:rFonts w:ascii="Arial" w:eastAsia="Arial" w:hAnsi="Arial" w:cs="Arial"/>
                <w:sz w:val="20"/>
                <w:szCs w:val="20"/>
              </w:rPr>
              <w:t xml:space="preserve">, </w:t>
            </w:r>
            <w:r w:rsidRPr="00C34249">
              <w:rPr>
                <w:rFonts w:ascii="Arial" w:eastAsia="Arial" w:hAnsi="Arial" w:cs="Arial"/>
                <w:sz w:val="20"/>
                <w:szCs w:val="20"/>
              </w:rPr>
              <w:t>the answer/implications will need working out or deducing.</w:t>
            </w:r>
          </w:p>
          <w:p w14:paraId="24927E20" w14:textId="37AD0A61" w:rsidR="00025CFC" w:rsidRPr="00C34249" w:rsidRDefault="006F22B4" w:rsidP="00B17CFE">
            <w:pPr>
              <w:spacing w:before="120" w:after="120"/>
              <w:rPr>
                <w:rFonts w:ascii="Arial" w:eastAsia="Arial" w:hAnsi="Arial" w:cs="Arial"/>
                <w:b/>
                <w:bCs/>
                <w:sz w:val="20"/>
                <w:szCs w:val="20"/>
              </w:rPr>
            </w:pPr>
            <w:r>
              <w:rPr>
                <w:rFonts w:ascii="Arial" w:eastAsia="Arial" w:hAnsi="Arial" w:cs="Arial"/>
                <w:sz w:val="20"/>
                <w:szCs w:val="20"/>
              </w:rPr>
              <w:t>L</w:t>
            </w:r>
            <w:r w:rsidR="00025CFC" w:rsidRPr="00C34249">
              <w:rPr>
                <w:rFonts w:ascii="Arial" w:eastAsia="Arial" w:hAnsi="Arial" w:cs="Arial"/>
                <w:sz w:val="20"/>
                <w:szCs w:val="20"/>
              </w:rPr>
              <w:t xml:space="preserve">earners write down the </w:t>
            </w:r>
            <w:r w:rsidR="00F8394C">
              <w:rPr>
                <w:rFonts w:ascii="Arial" w:eastAsia="Arial" w:hAnsi="Arial" w:cs="Arial"/>
                <w:sz w:val="20"/>
                <w:szCs w:val="20"/>
              </w:rPr>
              <w:t>features</w:t>
            </w:r>
            <w:r w:rsidR="00025CFC" w:rsidRPr="00C34249">
              <w:rPr>
                <w:rFonts w:ascii="Arial" w:eastAsia="Arial" w:hAnsi="Arial" w:cs="Arial"/>
                <w:sz w:val="20"/>
                <w:szCs w:val="20"/>
              </w:rPr>
              <w:t xml:space="preserve"> of literal and inf</w:t>
            </w:r>
            <w:r w:rsidR="00025CFC" w:rsidRPr="00C34249">
              <w:rPr>
                <w:rFonts w:ascii="Arial" w:eastAsia="Arial" w:hAnsi="Arial" w:cs="Arial"/>
                <w:spacing w:val="-1"/>
                <w:sz w:val="20"/>
                <w:szCs w:val="20"/>
              </w:rPr>
              <w:t>e</w:t>
            </w:r>
            <w:r w:rsidR="00025CFC" w:rsidRPr="00C34249">
              <w:rPr>
                <w:rFonts w:ascii="Arial" w:eastAsia="Arial" w:hAnsi="Arial" w:cs="Arial"/>
                <w:sz w:val="20"/>
                <w:szCs w:val="20"/>
              </w:rPr>
              <w:t>rential com</w:t>
            </w:r>
            <w:r w:rsidR="00025CFC" w:rsidRPr="00C34249">
              <w:rPr>
                <w:rFonts w:ascii="Arial" w:eastAsia="Arial" w:hAnsi="Arial" w:cs="Arial"/>
                <w:spacing w:val="-1"/>
                <w:sz w:val="20"/>
                <w:szCs w:val="20"/>
              </w:rPr>
              <w:t>p</w:t>
            </w:r>
            <w:r w:rsidR="00025CFC" w:rsidRPr="00C34249">
              <w:rPr>
                <w:rFonts w:ascii="Arial" w:eastAsia="Arial" w:hAnsi="Arial" w:cs="Arial"/>
                <w:sz w:val="20"/>
                <w:szCs w:val="20"/>
              </w:rPr>
              <w:t>r</w:t>
            </w:r>
            <w:r w:rsidR="00025CFC" w:rsidRPr="00C34249">
              <w:rPr>
                <w:rFonts w:ascii="Arial" w:eastAsia="Arial" w:hAnsi="Arial" w:cs="Arial"/>
                <w:spacing w:val="-1"/>
                <w:sz w:val="20"/>
                <w:szCs w:val="20"/>
              </w:rPr>
              <w:t>e</w:t>
            </w:r>
            <w:r w:rsidR="00025CFC" w:rsidRPr="00C34249">
              <w:rPr>
                <w:rFonts w:ascii="Arial" w:eastAsia="Arial" w:hAnsi="Arial" w:cs="Arial"/>
                <w:sz w:val="20"/>
                <w:szCs w:val="20"/>
              </w:rPr>
              <w:t>he</w:t>
            </w:r>
            <w:r w:rsidR="00025CFC" w:rsidRPr="00C34249">
              <w:rPr>
                <w:rFonts w:ascii="Arial" w:eastAsia="Arial" w:hAnsi="Arial" w:cs="Arial"/>
                <w:spacing w:val="-1"/>
                <w:sz w:val="20"/>
                <w:szCs w:val="20"/>
              </w:rPr>
              <w:t>n</w:t>
            </w:r>
            <w:r w:rsidR="00025CFC" w:rsidRPr="00C34249">
              <w:rPr>
                <w:rFonts w:ascii="Arial" w:eastAsia="Arial" w:hAnsi="Arial" w:cs="Arial"/>
                <w:sz w:val="20"/>
                <w:szCs w:val="20"/>
              </w:rPr>
              <w:t>s</w:t>
            </w:r>
            <w:r w:rsidR="00025CFC" w:rsidRPr="00C34249">
              <w:rPr>
                <w:rFonts w:ascii="Arial" w:eastAsia="Arial" w:hAnsi="Arial" w:cs="Arial"/>
                <w:spacing w:val="-1"/>
                <w:sz w:val="20"/>
                <w:szCs w:val="20"/>
              </w:rPr>
              <w:t>i</w:t>
            </w:r>
            <w:r w:rsidR="00025CFC" w:rsidRPr="00C34249">
              <w:rPr>
                <w:rFonts w:ascii="Arial" w:eastAsia="Arial" w:hAnsi="Arial" w:cs="Arial"/>
                <w:sz w:val="20"/>
                <w:szCs w:val="20"/>
              </w:rPr>
              <w:t>on qu</w:t>
            </w:r>
            <w:r w:rsidR="00025CFC" w:rsidRPr="00C34249">
              <w:rPr>
                <w:rFonts w:ascii="Arial" w:eastAsia="Arial" w:hAnsi="Arial" w:cs="Arial"/>
                <w:spacing w:val="-1"/>
                <w:sz w:val="20"/>
                <w:szCs w:val="20"/>
              </w:rPr>
              <w:t>e</w:t>
            </w:r>
            <w:r w:rsidR="00025CFC" w:rsidRPr="00C34249">
              <w:rPr>
                <w:rFonts w:ascii="Arial" w:eastAsia="Arial" w:hAnsi="Arial" w:cs="Arial"/>
                <w:sz w:val="20"/>
                <w:szCs w:val="20"/>
              </w:rPr>
              <w:t>stio</w:t>
            </w:r>
            <w:r w:rsidR="00025CFC" w:rsidRPr="00C34249">
              <w:rPr>
                <w:rFonts w:ascii="Arial" w:eastAsia="Arial" w:hAnsi="Arial" w:cs="Arial"/>
                <w:spacing w:val="-1"/>
                <w:sz w:val="20"/>
                <w:szCs w:val="20"/>
              </w:rPr>
              <w:t>n</w:t>
            </w:r>
            <w:r w:rsidR="00025CFC" w:rsidRPr="00C34249">
              <w:rPr>
                <w:rFonts w:ascii="Arial" w:eastAsia="Arial" w:hAnsi="Arial" w:cs="Arial"/>
                <w:spacing w:val="1"/>
                <w:sz w:val="20"/>
                <w:szCs w:val="20"/>
              </w:rPr>
              <w:t>s</w:t>
            </w:r>
            <w:r w:rsidR="00025CFC" w:rsidRPr="00C34249">
              <w:rPr>
                <w:rFonts w:ascii="Arial" w:eastAsia="Arial" w:hAnsi="Arial" w:cs="Arial"/>
                <w:sz w:val="20"/>
                <w:szCs w:val="20"/>
              </w:rPr>
              <w:t>.</w:t>
            </w:r>
            <w:r w:rsidR="00025CFC" w:rsidRPr="00C34249">
              <w:rPr>
                <w:rFonts w:ascii="Arial" w:eastAsia="Arial" w:hAnsi="Arial" w:cs="Arial"/>
                <w:b/>
                <w:bCs/>
                <w:sz w:val="20"/>
                <w:szCs w:val="20"/>
              </w:rPr>
              <w:t xml:space="preserve"> (F)</w:t>
            </w:r>
          </w:p>
          <w:p w14:paraId="699B84C1" w14:textId="0FBDDDD5" w:rsidR="00025CFC" w:rsidRPr="00FA4880" w:rsidRDefault="00025CFC" w:rsidP="00B17CFE">
            <w:pPr>
              <w:spacing w:before="120" w:after="120"/>
              <w:rPr>
                <w:rFonts w:ascii="Arial" w:eastAsia="Arial" w:hAnsi="Arial" w:cs="Arial"/>
                <w:b/>
                <w:sz w:val="20"/>
                <w:szCs w:val="20"/>
              </w:rPr>
            </w:pPr>
            <w:r w:rsidRPr="00C34249">
              <w:rPr>
                <w:rFonts w:ascii="Arial" w:eastAsia="Arial" w:hAnsi="Arial" w:cs="Arial"/>
                <w:sz w:val="20"/>
                <w:szCs w:val="20"/>
              </w:rPr>
              <w:t xml:space="preserve">Resources and materials to support development of inferential reading skills can be found online, </w:t>
            </w:r>
            <w:r w:rsidR="006F22B4">
              <w:rPr>
                <w:rFonts w:ascii="Arial" w:eastAsia="Arial" w:hAnsi="Arial" w:cs="Arial"/>
                <w:sz w:val="20"/>
                <w:szCs w:val="20"/>
              </w:rPr>
              <w:t>e.g</w:t>
            </w:r>
            <w:r w:rsidR="006F22B4" w:rsidRPr="006F22B4">
              <w:rPr>
                <w:rFonts w:ascii="Arial" w:eastAsia="Arial" w:hAnsi="Arial" w:cs="Arial"/>
                <w:sz w:val="20"/>
                <w:szCs w:val="20"/>
              </w:rPr>
              <w:t>.</w:t>
            </w:r>
            <w:r w:rsidRPr="006F22B4">
              <w:rPr>
                <w:rFonts w:ascii="Arial" w:eastAsia="Arial" w:hAnsi="Arial" w:cs="Arial"/>
                <w:bCs/>
                <w:sz w:val="20"/>
                <w:szCs w:val="20"/>
              </w:rPr>
              <w:t xml:space="preserve">: </w:t>
            </w:r>
            <w:r w:rsidRPr="00854909">
              <w:rPr>
                <w:rFonts w:ascii="Arial" w:eastAsia="Arial" w:hAnsi="Arial" w:cs="Arial"/>
                <w:sz w:val="20"/>
                <w:szCs w:val="20"/>
              </w:rPr>
              <w:t>Inferences worksheets:</w:t>
            </w:r>
            <w:r>
              <w:rPr>
                <w:rFonts w:ascii="Arial" w:eastAsia="Arial" w:hAnsi="Arial" w:cs="Arial"/>
                <w:sz w:val="20"/>
                <w:szCs w:val="20"/>
              </w:rPr>
              <w:t xml:space="preserve"> </w:t>
            </w:r>
            <w:hyperlink r:id="rId44" w:history="1">
              <w:r w:rsidRPr="00EE4CC0">
                <w:rPr>
                  <w:rStyle w:val="Hyperlink"/>
                  <w:rFonts w:ascii="Arial" w:hAnsi="Arial" w:cs="Arial"/>
                  <w:color w:val="4A4A4A"/>
                  <w:sz w:val="20"/>
                  <w:szCs w:val="20"/>
                </w:rPr>
                <w:t>www.ereadingworksheets.com/free-reading-worksheets/reading-comprehension-worksheets/inferences-worksheets/</w:t>
              </w:r>
            </w:hyperlink>
          </w:p>
        </w:tc>
      </w:tr>
      <w:tr w:rsidR="00025CFC" w14:paraId="510BAB1F" w14:textId="77777777" w:rsidTr="00FC31AA">
        <w:tblPrEx>
          <w:tblCellMar>
            <w:top w:w="0" w:type="dxa"/>
            <w:bottom w:w="0" w:type="dxa"/>
          </w:tblCellMar>
        </w:tblPrEx>
        <w:tc>
          <w:tcPr>
            <w:tcW w:w="2126" w:type="dxa"/>
            <w:tcMar>
              <w:top w:w="113" w:type="dxa"/>
              <w:bottom w:w="113" w:type="dxa"/>
            </w:tcMar>
          </w:tcPr>
          <w:p w14:paraId="654A0A61" w14:textId="73617EAA" w:rsidR="00025CFC" w:rsidRPr="00015F15" w:rsidRDefault="00025CFC" w:rsidP="009A73E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647D0E84" w14:textId="62DA9098"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0E4C54">
              <w:rPr>
                <w:rFonts w:ascii="Arial" w:hAnsi="Arial" w:cs="Arial"/>
                <w:sz w:val="20"/>
                <w:szCs w:val="20"/>
                <w:lang w:eastAsia="en-GB"/>
              </w:rPr>
              <w:t>d</w:t>
            </w:r>
            <w:r w:rsidRPr="00073730">
              <w:rPr>
                <w:rFonts w:ascii="Arial" w:hAnsi="Arial" w:cs="Arial"/>
                <w:sz w:val="20"/>
                <w:szCs w:val="20"/>
                <w:lang w:eastAsia="en-GB"/>
              </w:rPr>
              <w:t>emonstrate understanding of explicit meaning</w:t>
            </w:r>
            <w:r w:rsidR="004957C8">
              <w:rPr>
                <w:rFonts w:ascii="Arial" w:hAnsi="Arial" w:cs="Arial"/>
                <w:sz w:val="20"/>
                <w:szCs w:val="20"/>
                <w:lang w:eastAsia="en-GB"/>
              </w:rPr>
              <w:t>s</w:t>
            </w:r>
          </w:p>
          <w:p w14:paraId="2CA2D1A5" w14:textId="05E20198" w:rsidR="00025CFC" w:rsidRPr="00015F15" w:rsidRDefault="00025CFC" w:rsidP="00FF11EB">
            <w:pPr>
              <w:pStyle w:val="DSBasic"/>
              <w:spacing w:before="120" w:after="120"/>
              <w:rPr>
                <w:rFonts w:cs="Arial"/>
                <w:b/>
                <w:sz w:val="20"/>
                <w:szCs w:val="20"/>
                <w:lang w:eastAsia="en-GB"/>
              </w:rPr>
            </w:pPr>
            <w:r w:rsidRPr="00073730">
              <w:rPr>
                <w:rFonts w:cs="Arial"/>
                <w:sz w:val="20"/>
                <w:szCs w:val="20"/>
                <w:lang w:eastAsia="en-GB"/>
              </w:rPr>
              <w:t xml:space="preserve">R2 </w:t>
            </w:r>
            <w:r w:rsidR="000E4C54">
              <w:rPr>
                <w:rFonts w:cs="Arial"/>
                <w:sz w:val="20"/>
                <w:szCs w:val="20"/>
                <w:lang w:eastAsia="en-GB"/>
              </w:rPr>
              <w:t>d</w:t>
            </w:r>
            <w:r w:rsidRPr="00C34249">
              <w:rPr>
                <w:rFonts w:cs="Arial"/>
                <w:sz w:val="20"/>
                <w:szCs w:val="20"/>
                <w:lang w:eastAsia="en-GB"/>
              </w:rPr>
              <w:t>emonstrate understanding of implicit meaning</w:t>
            </w:r>
            <w:r w:rsidR="00FB05D9">
              <w:rPr>
                <w:rFonts w:cs="Arial"/>
                <w:sz w:val="20"/>
                <w:szCs w:val="20"/>
                <w:lang w:eastAsia="en-GB"/>
              </w:rPr>
              <w:t>s</w:t>
            </w:r>
            <w:r w:rsidRPr="00C34249">
              <w:rPr>
                <w:rFonts w:cs="Arial"/>
                <w:sz w:val="20"/>
                <w:szCs w:val="20"/>
                <w:lang w:eastAsia="en-GB"/>
              </w:rPr>
              <w:t xml:space="preserve"> and attitudes</w:t>
            </w:r>
          </w:p>
        </w:tc>
        <w:tc>
          <w:tcPr>
            <w:tcW w:w="2126" w:type="dxa"/>
            <w:tcMar>
              <w:top w:w="113" w:type="dxa"/>
              <w:bottom w:w="113" w:type="dxa"/>
            </w:tcMar>
          </w:tcPr>
          <w:p w14:paraId="7D516BCC" w14:textId="426B4685" w:rsidR="00025CFC" w:rsidRPr="00D725EF" w:rsidRDefault="00326C86" w:rsidP="000E76B8">
            <w:pPr>
              <w:autoSpaceDE w:val="0"/>
              <w:autoSpaceDN w:val="0"/>
              <w:adjustRightInd w:val="0"/>
              <w:spacing w:after="120"/>
              <w:rPr>
                <w:rFonts w:eastAsia="Arial" w:cs="Arial"/>
              </w:rPr>
            </w:pPr>
            <w:r>
              <w:rPr>
                <w:rFonts w:ascii="Arial" w:eastAsia="Arial" w:hAnsi="Arial" w:cs="Arial"/>
                <w:sz w:val="20"/>
                <w:szCs w:val="20"/>
              </w:rPr>
              <w:t>U</w:t>
            </w:r>
            <w:r w:rsidR="00025CFC" w:rsidRPr="000E76B8">
              <w:rPr>
                <w:rFonts w:ascii="Arial" w:eastAsia="Arial" w:hAnsi="Arial" w:cs="Arial"/>
                <w:sz w:val="20"/>
                <w:szCs w:val="20"/>
              </w:rPr>
              <w:t>nderstand</w:t>
            </w:r>
            <w:r w:rsidR="000E4C54">
              <w:rPr>
                <w:rFonts w:ascii="Arial" w:eastAsia="Arial" w:hAnsi="Arial" w:cs="Arial"/>
                <w:sz w:val="20"/>
                <w:szCs w:val="20"/>
              </w:rPr>
              <w:t>ing</w:t>
            </w:r>
            <w:r w:rsidR="00025CFC" w:rsidRPr="000E76B8">
              <w:rPr>
                <w:rFonts w:ascii="Arial" w:eastAsia="Arial" w:hAnsi="Arial" w:cs="Arial"/>
                <w:sz w:val="20"/>
                <w:szCs w:val="20"/>
              </w:rPr>
              <w:t xml:space="preserve"> the difference between explicit and implicit meaning</w:t>
            </w:r>
          </w:p>
        </w:tc>
        <w:tc>
          <w:tcPr>
            <w:tcW w:w="10348" w:type="dxa"/>
            <w:tcMar>
              <w:top w:w="113" w:type="dxa"/>
              <w:bottom w:w="113" w:type="dxa"/>
            </w:tcMar>
          </w:tcPr>
          <w:p w14:paraId="471A80AB" w14:textId="6FEB5958" w:rsidR="00025CFC" w:rsidRPr="00D819F2" w:rsidRDefault="00B93F0E" w:rsidP="00D819F2">
            <w:pPr>
              <w:autoSpaceDE w:val="0"/>
              <w:autoSpaceDN w:val="0"/>
              <w:adjustRightInd w:val="0"/>
              <w:rPr>
                <w:rFonts w:ascii="Arial" w:hAnsi="Arial" w:cs="Arial"/>
                <w:b/>
                <w:bCs/>
                <w:sz w:val="20"/>
                <w:szCs w:val="20"/>
                <w:lang w:eastAsia="en-GB"/>
              </w:rPr>
            </w:pPr>
            <w:r>
              <w:rPr>
                <w:rFonts w:ascii="Arial" w:hAnsi="Arial" w:cs="Arial"/>
                <w:bCs/>
                <w:sz w:val="20"/>
                <w:szCs w:val="20"/>
                <w:lang w:eastAsia="en-GB"/>
              </w:rPr>
              <w:t>Read and discuss</w:t>
            </w:r>
            <w:r w:rsidR="00025CFC" w:rsidRPr="002E1E3D">
              <w:rPr>
                <w:rFonts w:ascii="Arial" w:hAnsi="Arial" w:cs="Arial"/>
                <w:sz w:val="20"/>
                <w:szCs w:val="20"/>
                <w:lang w:eastAsia="en-GB"/>
              </w:rPr>
              <w:t xml:space="preserve"> a factual text, </w:t>
            </w:r>
            <w:r>
              <w:rPr>
                <w:rFonts w:ascii="Arial" w:hAnsi="Arial" w:cs="Arial"/>
                <w:sz w:val="20"/>
                <w:szCs w:val="20"/>
                <w:lang w:eastAsia="en-GB"/>
              </w:rPr>
              <w:t xml:space="preserve">then </w:t>
            </w:r>
            <w:r w:rsidR="003854D4">
              <w:rPr>
                <w:rFonts w:ascii="Arial" w:hAnsi="Arial" w:cs="Arial"/>
                <w:sz w:val="20"/>
                <w:szCs w:val="20"/>
                <w:lang w:eastAsia="en-GB"/>
              </w:rPr>
              <w:t>l</w:t>
            </w:r>
            <w:r w:rsidR="00025CFC">
              <w:rPr>
                <w:rFonts w:ascii="Arial" w:hAnsi="Arial" w:cs="Arial"/>
                <w:sz w:val="20"/>
                <w:szCs w:val="20"/>
                <w:lang w:eastAsia="en-GB"/>
              </w:rPr>
              <w:t>earner</w:t>
            </w:r>
            <w:r w:rsidR="00025CFC" w:rsidRPr="002E1E3D">
              <w:rPr>
                <w:rFonts w:ascii="Arial" w:hAnsi="Arial" w:cs="Arial"/>
                <w:sz w:val="20"/>
                <w:szCs w:val="20"/>
                <w:lang w:eastAsia="en-GB"/>
              </w:rPr>
              <w:t>s</w:t>
            </w:r>
            <w:r w:rsidR="003854D4">
              <w:rPr>
                <w:rFonts w:ascii="Arial" w:hAnsi="Arial" w:cs="Arial"/>
                <w:sz w:val="20"/>
                <w:szCs w:val="20"/>
                <w:lang w:eastAsia="en-GB"/>
              </w:rPr>
              <w:t xml:space="preserve"> sit</w:t>
            </w:r>
            <w:r w:rsidR="00025CFC" w:rsidRPr="002E1E3D">
              <w:rPr>
                <w:rFonts w:ascii="Arial" w:hAnsi="Arial" w:cs="Arial"/>
                <w:sz w:val="20"/>
                <w:szCs w:val="20"/>
                <w:lang w:eastAsia="en-GB"/>
              </w:rPr>
              <w:t xml:space="preserve"> in a circle. The first </w:t>
            </w:r>
            <w:r w:rsidR="00025CFC">
              <w:rPr>
                <w:rFonts w:ascii="Arial" w:hAnsi="Arial" w:cs="Arial"/>
                <w:sz w:val="20"/>
                <w:szCs w:val="20"/>
                <w:lang w:eastAsia="en-GB"/>
              </w:rPr>
              <w:t>learner</w:t>
            </w:r>
            <w:r w:rsidR="00025CFC" w:rsidRPr="002E1E3D">
              <w:rPr>
                <w:rFonts w:ascii="Arial" w:hAnsi="Arial" w:cs="Arial"/>
                <w:sz w:val="20"/>
                <w:szCs w:val="20"/>
                <w:lang w:eastAsia="en-GB"/>
              </w:rPr>
              <w:t xml:space="preserve"> hold</w:t>
            </w:r>
            <w:r w:rsidR="00025CFC">
              <w:rPr>
                <w:rFonts w:ascii="Arial" w:hAnsi="Arial" w:cs="Arial"/>
                <w:sz w:val="20"/>
                <w:szCs w:val="20"/>
                <w:lang w:eastAsia="en-GB"/>
              </w:rPr>
              <w:t>s</w:t>
            </w:r>
            <w:r w:rsidR="00025CFC" w:rsidRPr="002E1E3D">
              <w:rPr>
                <w:rFonts w:ascii="Arial" w:hAnsi="Arial" w:cs="Arial"/>
                <w:sz w:val="20"/>
                <w:szCs w:val="20"/>
                <w:lang w:eastAsia="en-GB"/>
              </w:rPr>
              <w:t xml:space="preserve"> a ball of wool</w:t>
            </w:r>
            <w:r w:rsidR="00F8394C">
              <w:rPr>
                <w:rFonts w:ascii="Arial" w:hAnsi="Arial" w:cs="Arial"/>
                <w:sz w:val="20"/>
                <w:szCs w:val="20"/>
                <w:lang w:eastAsia="en-GB"/>
              </w:rPr>
              <w:t xml:space="preserve"> </w:t>
            </w:r>
            <w:r w:rsidR="003854D4">
              <w:rPr>
                <w:rFonts w:ascii="Arial" w:hAnsi="Arial" w:cs="Arial"/>
                <w:sz w:val="20"/>
                <w:szCs w:val="20"/>
                <w:lang w:eastAsia="en-GB"/>
              </w:rPr>
              <w:t>/</w:t>
            </w:r>
            <w:r w:rsidR="00F8394C">
              <w:rPr>
                <w:rFonts w:ascii="Arial" w:hAnsi="Arial" w:cs="Arial"/>
                <w:sz w:val="20"/>
                <w:szCs w:val="20"/>
                <w:lang w:eastAsia="en-GB"/>
              </w:rPr>
              <w:t xml:space="preserve"> </w:t>
            </w:r>
            <w:r w:rsidR="003854D4">
              <w:rPr>
                <w:rFonts w:ascii="Arial" w:hAnsi="Arial" w:cs="Arial"/>
                <w:sz w:val="20"/>
                <w:szCs w:val="20"/>
                <w:lang w:eastAsia="en-GB"/>
              </w:rPr>
              <w:t>string</w:t>
            </w:r>
            <w:r w:rsidR="00025CFC" w:rsidRPr="002E1E3D">
              <w:rPr>
                <w:rFonts w:ascii="Arial" w:hAnsi="Arial" w:cs="Arial"/>
                <w:sz w:val="20"/>
                <w:szCs w:val="20"/>
                <w:lang w:eastAsia="en-GB"/>
              </w:rPr>
              <w:t xml:space="preserve"> and share</w:t>
            </w:r>
            <w:r w:rsidR="00025CFC">
              <w:rPr>
                <w:rFonts w:ascii="Arial" w:hAnsi="Arial" w:cs="Arial"/>
                <w:sz w:val="20"/>
                <w:szCs w:val="20"/>
                <w:lang w:eastAsia="en-GB"/>
              </w:rPr>
              <w:t>s</w:t>
            </w:r>
            <w:r w:rsidR="00025CFC" w:rsidRPr="002E1E3D">
              <w:rPr>
                <w:rFonts w:ascii="Arial" w:hAnsi="Arial" w:cs="Arial"/>
                <w:sz w:val="20"/>
                <w:szCs w:val="20"/>
                <w:lang w:eastAsia="en-GB"/>
              </w:rPr>
              <w:t xml:space="preserve"> one thing that is remembered about the text. The </w:t>
            </w:r>
            <w:r w:rsidR="00025CFC">
              <w:rPr>
                <w:rFonts w:ascii="Arial" w:hAnsi="Arial" w:cs="Arial"/>
                <w:sz w:val="20"/>
                <w:szCs w:val="20"/>
                <w:lang w:eastAsia="en-GB"/>
              </w:rPr>
              <w:t>learner</w:t>
            </w:r>
            <w:r w:rsidR="00025CFC" w:rsidRPr="002E1E3D">
              <w:rPr>
                <w:rFonts w:ascii="Arial" w:hAnsi="Arial" w:cs="Arial"/>
                <w:sz w:val="20"/>
                <w:szCs w:val="20"/>
                <w:lang w:eastAsia="en-GB"/>
              </w:rPr>
              <w:t xml:space="preserve"> h</w:t>
            </w:r>
            <w:r w:rsidR="00C37271">
              <w:rPr>
                <w:rFonts w:ascii="Arial" w:hAnsi="Arial" w:cs="Arial"/>
                <w:sz w:val="20"/>
                <w:szCs w:val="20"/>
                <w:lang w:eastAsia="en-GB"/>
              </w:rPr>
              <w:t>olds</w:t>
            </w:r>
            <w:r w:rsidR="00025CFC" w:rsidRPr="002E1E3D">
              <w:rPr>
                <w:rFonts w:ascii="Arial" w:hAnsi="Arial" w:cs="Arial"/>
                <w:sz w:val="20"/>
                <w:szCs w:val="20"/>
                <w:lang w:eastAsia="en-GB"/>
              </w:rPr>
              <w:t xml:space="preserve"> on to the string and the ball is passed across the circle not around. Repeat this process until a complete </w:t>
            </w:r>
            <w:r w:rsidR="00CC10B8">
              <w:rPr>
                <w:rFonts w:ascii="Arial" w:hAnsi="Arial" w:cs="Arial"/>
                <w:sz w:val="20"/>
                <w:szCs w:val="20"/>
                <w:lang w:eastAsia="en-GB"/>
              </w:rPr>
              <w:t>‘</w:t>
            </w:r>
            <w:r w:rsidR="00025CFC" w:rsidRPr="002E1E3D">
              <w:rPr>
                <w:rFonts w:ascii="Arial" w:hAnsi="Arial" w:cs="Arial"/>
                <w:sz w:val="20"/>
                <w:szCs w:val="20"/>
                <w:lang w:eastAsia="en-GB"/>
              </w:rPr>
              <w:t>web</w:t>
            </w:r>
            <w:r w:rsidR="00CC10B8">
              <w:rPr>
                <w:rFonts w:ascii="Arial" w:hAnsi="Arial" w:cs="Arial"/>
                <w:sz w:val="20"/>
                <w:szCs w:val="20"/>
                <w:lang w:eastAsia="en-GB"/>
              </w:rPr>
              <w:t>’</w:t>
            </w:r>
            <w:r w:rsidR="00025CFC" w:rsidRPr="002E1E3D">
              <w:rPr>
                <w:rFonts w:ascii="Arial" w:hAnsi="Arial" w:cs="Arial"/>
                <w:sz w:val="20"/>
                <w:szCs w:val="20"/>
                <w:lang w:eastAsia="en-GB"/>
              </w:rPr>
              <w:t xml:space="preserve"> is formed.</w:t>
            </w:r>
            <w:r w:rsidR="0052429E">
              <w:rPr>
                <w:rFonts w:ascii="Arial" w:hAnsi="Arial" w:cs="Arial"/>
                <w:sz w:val="20"/>
                <w:szCs w:val="20"/>
                <w:lang w:eastAsia="en-GB"/>
              </w:rPr>
              <w:t xml:space="preserve"> Discuss as a class.</w:t>
            </w:r>
          </w:p>
          <w:p w14:paraId="5EC70679" w14:textId="28D910A4" w:rsidR="00025CFC" w:rsidRPr="003C272C" w:rsidRDefault="0052429E" w:rsidP="00FF11EB">
            <w:pPr>
              <w:autoSpaceDE w:val="0"/>
              <w:autoSpaceDN w:val="0"/>
              <w:adjustRightInd w:val="0"/>
              <w:spacing w:before="120" w:after="120"/>
              <w:rPr>
                <w:rFonts w:ascii="Arial" w:hAnsi="Arial" w:cs="Arial"/>
                <w:b/>
                <w:bCs/>
                <w:sz w:val="20"/>
                <w:szCs w:val="20"/>
                <w:lang w:eastAsia="en-GB"/>
              </w:rPr>
            </w:pPr>
            <w:r>
              <w:rPr>
                <w:rFonts w:ascii="Arial" w:hAnsi="Arial" w:cs="Arial"/>
                <w:bCs/>
                <w:sz w:val="20"/>
                <w:szCs w:val="20"/>
                <w:lang w:eastAsia="en-GB"/>
              </w:rPr>
              <w:t>L</w:t>
            </w:r>
            <w:r w:rsidR="00025CFC">
              <w:rPr>
                <w:rFonts w:ascii="Arial" w:hAnsi="Arial" w:cs="Arial"/>
                <w:sz w:val="20"/>
                <w:szCs w:val="20"/>
                <w:lang w:eastAsia="en-GB"/>
              </w:rPr>
              <w:t>earner</w:t>
            </w:r>
            <w:r w:rsidR="00025CFC" w:rsidRPr="002E1E3D">
              <w:rPr>
                <w:rFonts w:ascii="Arial" w:hAnsi="Arial" w:cs="Arial"/>
                <w:sz w:val="20"/>
                <w:szCs w:val="20"/>
                <w:lang w:eastAsia="en-GB"/>
              </w:rPr>
              <w:t>s read a section of a factual text and create and label images on paper to represent the content. Share images with the class.</w:t>
            </w:r>
          </w:p>
          <w:p w14:paraId="14502E72" w14:textId="64C539BB" w:rsidR="00025CFC" w:rsidRPr="00C34249" w:rsidRDefault="00D00E46" w:rsidP="00FF11EB">
            <w:pPr>
              <w:spacing w:before="120" w:after="120"/>
              <w:jc w:val="both"/>
              <w:rPr>
                <w:rFonts w:ascii="Arial" w:eastAsia="Arial" w:hAnsi="Arial" w:cs="Arial"/>
                <w:sz w:val="20"/>
                <w:szCs w:val="20"/>
              </w:rPr>
            </w:pPr>
            <w:r>
              <w:rPr>
                <w:rFonts w:ascii="Arial" w:eastAsia="Arial" w:hAnsi="Arial" w:cs="Arial"/>
                <w:sz w:val="20"/>
                <w:szCs w:val="20"/>
              </w:rPr>
              <w:t xml:space="preserve">In small </w:t>
            </w:r>
            <w:r w:rsidR="00025CFC" w:rsidRPr="00C34249">
              <w:rPr>
                <w:rFonts w:ascii="Arial" w:eastAsia="Arial" w:hAnsi="Arial" w:cs="Arial"/>
                <w:sz w:val="20"/>
                <w:szCs w:val="20"/>
              </w:rPr>
              <w:t>groups</w:t>
            </w:r>
            <w:r>
              <w:rPr>
                <w:rFonts w:ascii="Arial" w:eastAsia="Arial" w:hAnsi="Arial" w:cs="Arial"/>
                <w:sz w:val="20"/>
                <w:szCs w:val="20"/>
              </w:rPr>
              <w:t>, learners</w:t>
            </w:r>
            <w:r w:rsidR="00025CFC" w:rsidRPr="00C34249">
              <w:rPr>
                <w:rFonts w:ascii="Arial" w:eastAsia="Arial" w:hAnsi="Arial" w:cs="Arial"/>
                <w:sz w:val="20"/>
                <w:szCs w:val="20"/>
              </w:rPr>
              <w:t xml:space="preserve"> devise questions to test only R1</w:t>
            </w:r>
            <w:r w:rsidR="00810BCD">
              <w:rPr>
                <w:rFonts w:ascii="Arial" w:eastAsia="Arial" w:hAnsi="Arial" w:cs="Arial"/>
                <w:sz w:val="20"/>
                <w:szCs w:val="20"/>
              </w:rPr>
              <w:t>,</w:t>
            </w:r>
            <w:r w:rsidR="00025CFC" w:rsidRPr="00C34249">
              <w:rPr>
                <w:rFonts w:ascii="Arial" w:eastAsia="Arial" w:hAnsi="Arial" w:cs="Arial"/>
                <w:sz w:val="20"/>
                <w:szCs w:val="20"/>
              </w:rPr>
              <w:t xml:space="preserve"> provid</w:t>
            </w:r>
            <w:r w:rsidR="00810BCD">
              <w:rPr>
                <w:rFonts w:ascii="Arial" w:eastAsia="Arial" w:hAnsi="Arial" w:cs="Arial"/>
                <w:sz w:val="20"/>
                <w:szCs w:val="20"/>
              </w:rPr>
              <w:t>ing</w:t>
            </w:r>
            <w:r w:rsidR="00025CFC" w:rsidRPr="00C34249">
              <w:rPr>
                <w:rFonts w:ascii="Arial" w:eastAsia="Arial" w:hAnsi="Arial" w:cs="Arial"/>
                <w:sz w:val="20"/>
                <w:szCs w:val="20"/>
              </w:rPr>
              <w:t xml:space="preserve"> answers for the</w:t>
            </w:r>
            <w:r w:rsidR="00696F4B">
              <w:rPr>
                <w:rFonts w:ascii="Arial" w:eastAsia="Arial" w:hAnsi="Arial" w:cs="Arial"/>
                <w:sz w:val="20"/>
                <w:szCs w:val="20"/>
              </w:rPr>
              <w:t>ir</w:t>
            </w:r>
            <w:r w:rsidR="00025CFC" w:rsidRPr="00C34249">
              <w:rPr>
                <w:rFonts w:ascii="Arial" w:eastAsia="Arial" w:hAnsi="Arial" w:cs="Arial"/>
                <w:sz w:val="20"/>
                <w:szCs w:val="20"/>
              </w:rPr>
              <w:t xml:space="preserve"> mark scheme</w:t>
            </w:r>
            <w:r w:rsidR="00D819F2">
              <w:rPr>
                <w:rFonts w:ascii="Arial" w:eastAsia="Arial" w:hAnsi="Arial" w:cs="Arial"/>
                <w:sz w:val="20"/>
                <w:szCs w:val="20"/>
              </w:rPr>
              <w:t>.</w:t>
            </w:r>
          </w:p>
          <w:p w14:paraId="631280C3" w14:textId="5AACE5BD" w:rsidR="00025CFC" w:rsidRPr="00C34249" w:rsidRDefault="00810BCD" w:rsidP="00FF11EB">
            <w:pPr>
              <w:spacing w:before="120" w:after="120"/>
              <w:jc w:val="both"/>
              <w:rPr>
                <w:rFonts w:ascii="Arial" w:eastAsia="Arial" w:hAnsi="Arial" w:cs="Arial"/>
                <w:sz w:val="20"/>
                <w:szCs w:val="20"/>
              </w:rPr>
            </w:pPr>
            <w:r>
              <w:rPr>
                <w:rFonts w:ascii="Arial" w:eastAsia="Arial" w:hAnsi="Arial" w:cs="Arial"/>
                <w:sz w:val="20"/>
                <w:szCs w:val="20"/>
              </w:rPr>
              <w:t xml:space="preserve">They swap questions with another </w:t>
            </w:r>
            <w:r w:rsidR="00025CFC" w:rsidRPr="00C34249">
              <w:rPr>
                <w:rFonts w:ascii="Arial" w:eastAsia="Arial" w:hAnsi="Arial" w:cs="Arial"/>
                <w:sz w:val="20"/>
                <w:szCs w:val="20"/>
              </w:rPr>
              <w:t>group</w:t>
            </w:r>
            <w:r>
              <w:rPr>
                <w:rFonts w:ascii="Arial" w:eastAsia="Arial" w:hAnsi="Arial" w:cs="Arial"/>
                <w:sz w:val="20"/>
                <w:szCs w:val="20"/>
              </w:rPr>
              <w:t xml:space="preserve"> </w:t>
            </w:r>
            <w:r w:rsidR="00CE5824">
              <w:rPr>
                <w:rFonts w:ascii="Arial" w:eastAsia="Arial" w:hAnsi="Arial" w:cs="Arial"/>
                <w:sz w:val="20"/>
                <w:szCs w:val="20"/>
              </w:rPr>
              <w:t>who</w:t>
            </w:r>
            <w:r w:rsidR="00025CFC" w:rsidRPr="00C34249">
              <w:rPr>
                <w:rFonts w:ascii="Arial" w:eastAsia="Arial" w:hAnsi="Arial" w:cs="Arial"/>
                <w:sz w:val="20"/>
                <w:szCs w:val="20"/>
              </w:rPr>
              <w:t xml:space="preserve"> answer</w:t>
            </w:r>
            <w:r w:rsidR="00CE5824">
              <w:rPr>
                <w:rFonts w:ascii="Arial" w:eastAsia="Arial" w:hAnsi="Arial" w:cs="Arial"/>
                <w:sz w:val="20"/>
                <w:szCs w:val="20"/>
              </w:rPr>
              <w:t>s</w:t>
            </w:r>
            <w:r w:rsidR="00025CFC" w:rsidRPr="00C34249">
              <w:rPr>
                <w:rFonts w:ascii="Arial" w:eastAsia="Arial" w:hAnsi="Arial" w:cs="Arial"/>
                <w:sz w:val="20"/>
                <w:szCs w:val="20"/>
              </w:rPr>
              <w:t xml:space="preserve"> the questions</w:t>
            </w:r>
            <w:r w:rsidR="00CE5824">
              <w:rPr>
                <w:rFonts w:ascii="Arial" w:eastAsia="Arial" w:hAnsi="Arial" w:cs="Arial"/>
                <w:sz w:val="20"/>
                <w:szCs w:val="20"/>
              </w:rPr>
              <w:t xml:space="preserve">. Learners </w:t>
            </w:r>
            <w:r>
              <w:rPr>
                <w:rFonts w:ascii="Arial" w:eastAsia="Arial" w:hAnsi="Arial" w:cs="Arial"/>
                <w:sz w:val="20"/>
                <w:szCs w:val="20"/>
              </w:rPr>
              <w:t xml:space="preserve">then </w:t>
            </w:r>
            <w:r w:rsidR="00025CFC" w:rsidRPr="00C34249">
              <w:rPr>
                <w:rFonts w:ascii="Arial" w:eastAsia="Arial" w:hAnsi="Arial" w:cs="Arial"/>
                <w:sz w:val="20"/>
                <w:szCs w:val="20"/>
              </w:rPr>
              <w:t>sw</w:t>
            </w:r>
            <w:r w:rsidR="00696F4B">
              <w:rPr>
                <w:rFonts w:ascii="Arial" w:eastAsia="Arial" w:hAnsi="Arial" w:cs="Arial"/>
                <w:sz w:val="20"/>
                <w:szCs w:val="20"/>
              </w:rPr>
              <w:t>a</w:t>
            </w:r>
            <w:r w:rsidR="00025CFC" w:rsidRPr="00C34249">
              <w:rPr>
                <w:rFonts w:ascii="Arial" w:eastAsia="Arial" w:hAnsi="Arial" w:cs="Arial"/>
                <w:sz w:val="20"/>
                <w:szCs w:val="20"/>
              </w:rPr>
              <w:t xml:space="preserve">p their responses </w:t>
            </w:r>
            <w:r>
              <w:rPr>
                <w:rFonts w:ascii="Arial" w:eastAsia="Arial" w:hAnsi="Arial" w:cs="Arial"/>
                <w:sz w:val="20"/>
                <w:szCs w:val="20"/>
              </w:rPr>
              <w:t xml:space="preserve">back to the original group for </w:t>
            </w:r>
            <w:r w:rsidR="00025CFC" w:rsidRPr="00C34249">
              <w:rPr>
                <w:rFonts w:ascii="Arial" w:eastAsia="Arial" w:hAnsi="Arial" w:cs="Arial"/>
                <w:sz w:val="20"/>
                <w:szCs w:val="20"/>
              </w:rPr>
              <w:t>mark</w:t>
            </w:r>
            <w:r>
              <w:rPr>
                <w:rFonts w:ascii="Arial" w:eastAsia="Arial" w:hAnsi="Arial" w:cs="Arial"/>
                <w:sz w:val="20"/>
                <w:szCs w:val="20"/>
              </w:rPr>
              <w:t>ing</w:t>
            </w:r>
            <w:r w:rsidR="00D819F2">
              <w:rPr>
                <w:rFonts w:ascii="Arial" w:eastAsia="Arial" w:hAnsi="Arial" w:cs="Arial"/>
                <w:sz w:val="20"/>
                <w:szCs w:val="20"/>
              </w:rPr>
              <w:t>.</w:t>
            </w:r>
          </w:p>
          <w:p w14:paraId="57E29F44" w14:textId="002F4305" w:rsidR="00025CFC" w:rsidRPr="00C34249" w:rsidRDefault="00696F4B" w:rsidP="00FF11EB">
            <w:pPr>
              <w:spacing w:before="120" w:after="120"/>
              <w:jc w:val="both"/>
              <w:rPr>
                <w:rFonts w:ascii="Arial" w:eastAsia="Arial" w:hAnsi="Arial" w:cs="Arial"/>
                <w:sz w:val="20"/>
                <w:szCs w:val="20"/>
              </w:rPr>
            </w:pPr>
            <w:r>
              <w:rPr>
                <w:rFonts w:ascii="Arial" w:eastAsia="Arial" w:hAnsi="Arial" w:cs="Arial"/>
                <w:sz w:val="20"/>
                <w:szCs w:val="20"/>
              </w:rPr>
              <w:t xml:space="preserve">Learners </w:t>
            </w:r>
            <w:r w:rsidR="00025CFC" w:rsidRPr="00C34249">
              <w:rPr>
                <w:rFonts w:ascii="Arial" w:eastAsia="Arial" w:hAnsi="Arial" w:cs="Arial"/>
                <w:sz w:val="20"/>
                <w:szCs w:val="20"/>
              </w:rPr>
              <w:t>reflect on the questions and answers to discuss any required changes to the mark scheme and</w:t>
            </w:r>
            <w:r>
              <w:rPr>
                <w:rFonts w:ascii="Arial" w:eastAsia="Arial" w:hAnsi="Arial" w:cs="Arial"/>
                <w:sz w:val="20"/>
                <w:szCs w:val="20"/>
              </w:rPr>
              <w:t xml:space="preserve"> </w:t>
            </w:r>
            <w:r w:rsidR="00025CFC" w:rsidRPr="00C34249">
              <w:rPr>
                <w:rFonts w:ascii="Arial" w:eastAsia="Arial" w:hAnsi="Arial" w:cs="Arial"/>
                <w:sz w:val="20"/>
                <w:szCs w:val="20"/>
              </w:rPr>
              <w:t>/</w:t>
            </w:r>
            <w:r>
              <w:rPr>
                <w:rFonts w:ascii="Arial" w:eastAsia="Arial" w:hAnsi="Arial" w:cs="Arial"/>
                <w:sz w:val="20"/>
                <w:szCs w:val="20"/>
              </w:rPr>
              <w:t xml:space="preserve"> </w:t>
            </w:r>
            <w:r w:rsidR="00025CFC" w:rsidRPr="00C34249">
              <w:rPr>
                <w:rFonts w:ascii="Arial" w:eastAsia="Arial" w:hAnsi="Arial" w:cs="Arial"/>
                <w:sz w:val="20"/>
                <w:szCs w:val="20"/>
              </w:rPr>
              <w:t xml:space="preserve">or where their answers might have been clearer or more accurate </w:t>
            </w:r>
            <w:r w:rsidR="00025CFC" w:rsidRPr="00D819F2">
              <w:rPr>
                <w:rFonts w:ascii="Arial" w:eastAsia="Arial" w:hAnsi="Arial" w:cs="Arial"/>
                <w:b/>
                <w:sz w:val="20"/>
                <w:szCs w:val="20"/>
              </w:rPr>
              <w:t>(F)</w:t>
            </w:r>
          </w:p>
          <w:p w14:paraId="2C04D928" w14:textId="2875D3FD" w:rsidR="00025CFC" w:rsidRPr="00156813" w:rsidRDefault="00025CFC" w:rsidP="00CB58F3">
            <w:pPr>
              <w:spacing w:before="120"/>
              <w:jc w:val="both"/>
              <w:rPr>
                <w:rFonts w:ascii="Arial" w:eastAsia="Arial" w:hAnsi="Arial" w:cs="Arial"/>
                <w:color w:val="00B050"/>
                <w:sz w:val="20"/>
                <w:szCs w:val="20"/>
              </w:rPr>
            </w:pPr>
            <w:r w:rsidRPr="00C34249">
              <w:rPr>
                <w:rFonts w:ascii="Arial" w:eastAsia="Arial" w:hAnsi="Arial" w:cs="Arial"/>
                <w:b/>
                <w:bCs/>
                <w:sz w:val="20"/>
                <w:szCs w:val="20"/>
              </w:rPr>
              <w:t>Extension activity</w:t>
            </w:r>
            <w:r w:rsidRPr="00C34249">
              <w:rPr>
                <w:rFonts w:ascii="Arial" w:eastAsia="Arial" w:hAnsi="Arial" w:cs="Arial"/>
                <w:sz w:val="20"/>
                <w:szCs w:val="20"/>
              </w:rPr>
              <w:t xml:space="preserve">: </w:t>
            </w:r>
            <w:r w:rsidR="00D819F2">
              <w:rPr>
                <w:rFonts w:ascii="Arial" w:eastAsia="Arial" w:hAnsi="Arial" w:cs="Arial"/>
                <w:sz w:val="20"/>
                <w:szCs w:val="20"/>
              </w:rPr>
              <w:t>l</w:t>
            </w:r>
            <w:r w:rsidRPr="00C34249">
              <w:rPr>
                <w:rFonts w:ascii="Arial" w:eastAsia="Arial" w:hAnsi="Arial" w:cs="Arial"/>
                <w:sz w:val="20"/>
                <w:szCs w:val="20"/>
              </w:rPr>
              <w:t xml:space="preserve">earners devise questions </w:t>
            </w:r>
            <w:r w:rsidR="00CE5824">
              <w:rPr>
                <w:rFonts w:ascii="Arial" w:eastAsia="Arial" w:hAnsi="Arial" w:cs="Arial"/>
                <w:sz w:val="20"/>
                <w:szCs w:val="20"/>
              </w:rPr>
              <w:t xml:space="preserve">and a mark scheme </w:t>
            </w:r>
            <w:r w:rsidRPr="00C34249">
              <w:rPr>
                <w:rFonts w:ascii="Arial" w:eastAsia="Arial" w:hAnsi="Arial" w:cs="Arial"/>
                <w:sz w:val="20"/>
                <w:szCs w:val="20"/>
              </w:rPr>
              <w:t>to test R2</w:t>
            </w:r>
            <w:r w:rsidR="00AB10D5">
              <w:rPr>
                <w:rFonts w:ascii="Arial" w:eastAsia="Arial" w:hAnsi="Arial" w:cs="Arial"/>
                <w:sz w:val="20"/>
                <w:szCs w:val="20"/>
              </w:rPr>
              <w:t>.</w:t>
            </w:r>
          </w:p>
        </w:tc>
      </w:tr>
      <w:tr w:rsidR="00025CFC" w14:paraId="5FB66E89" w14:textId="77777777" w:rsidTr="00FC31AA">
        <w:tblPrEx>
          <w:tblCellMar>
            <w:top w:w="0" w:type="dxa"/>
            <w:bottom w:w="0" w:type="dxa"/>
          </w:tblCellMar>
        </w:tblPrEx>
        <w:tc>
          <w:tcPr>
            <w:tcW w:w="2126" w:type="dxa"/>
            <w:tcMar>
              <w:top w:w="113" w:type="dxa"/>
              <w:bottom w:w="113" w:type="dxa"/>
            </w:tcMar>
          </w:tcPr>
          <w:p w14:paraId="47B0AB10" w14:textId="2671B60B" w:rsidR="00025CFC" w:rsidRPr="00015F15" w:rsidRDefault="00025CFC" w:rsidP="001127C5">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5F9F66BE" w14:textId="75EA146C" w:rsidR="00025CFC" w:rsidRDefault="00025CFC" w:rsidP="001127C5">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AB10D5">
              <w:rPr>
                <w:rFonts w:ascii="Arial" w:hAnsi="Arial" w:cs="Arial"/>
                <w:sz w:val="20"/>
                <w:szCs w:val="20"/>
                <w:lang w:eastAsia="en-GB"/>
              </w:rPr>
              <w:t>d</w:t>
            </w:r>
            <w:r w:rsidRPr="00073730">
              <w:rPr>
                <w:rFonts w:ascii="Arial" w:hAnsi="Arial" w:cs="Arial"/>
                <w:sz w:val="20"/>
                <w:szCs w:val="20"/>
                <w:lang w:eastAsia="en-GB"/>
              </w:rPr>
              <w:t>emonstrate understanding of explicit meaning</w:t>
            </w:r>
            <w:r w:rsidR="004957C8">
              <w:rPr>
                <w:rFonts w:ascii="Arial" w:hAnsi="Arial" w:cs="Arial"/>
                <w:sz w:val="20"/>
                <w:szCs w:val="20"/>
                <w:lang w:eastAsia="en-GB"/>
              </w:rPr>
              <w:t>s</w:t>
            </w:r>
          </w:p>
        </w:tc>
        <w:tc>
          <w:tcPr>
            <w:tcW w:w="2126" w:type="dxa"/>
            <w:tcMar>
              <w:top w:w="113" w:type="dxa"/>
              <w:bottom w:w="113" w:type="dxa"/>
            </w:tcMar>
          </w:tcPr>
          <w:p w14:paraId="01357060" w14:textId="7D312160" w:rsidR="00025CFC" w:rsidRDefault="00AB10D5" w:rsidP="00DE285A">
            <w:pPr>
              <w:autoSpaceDE w:val="0"/>
              <w:autoSpaceDN w:val="0"/>
              <w:adjustRightInd w:val="0"/>
              <w:spacing w:after="120"/>
              <w:rPr>
                <w:rFonts w:cs="Arial"/>
                <w:lang w:eastAsia="en-GB"/>
              </w:rPr>
            </w:pPr>
            <w:r>
              <w:rPr>
                <w:rFonts w:ascii="Arial" w:eastAsia="Arial" w:hAnsi="Arial" w:cs="Arial"/>
                <w:sz w:val="20"/>
                <w:szCs w:val="20"/>
              </w:rPr>
              <w:t>A</w:t>
            </w:r>
            <w:r w:rsidR="00025CFC" w:rsidRPr="00DE285A">
              <w:rPr>
                <w:rFonts w:ascii="Arial" w:eastAsia="Arial" w:hAnsi="Arial" w:cs="Arial"/>
                <w:sz w:val="20"/>
                <w:szCs w:val="20"/>
              </w:rPr>
              <w:t>nswer</w:t>
            </w:r>
            <w:r w:rsidR="006157D4">
              <w:rPr>
                <w:rFonts w:ascii="Arial" w:eastAsia="Arial" w:hAnsi="Arial" w:cs="Arial"/>
                <w:sz w:val="20"/>
                <w:szCs w:val="20"/>
              </w:rPr>
              <w:t>ing</w:t>
            </w:r>
            <w:r w:rsidR="00025CFC" w:rsidRPr="00DE285A">
              <w:rPr>
                <w:rFonts w:ascii="Arial" w:eastAsia="Arial" w:hAnsi="Arial" w:cs="Arial"/>
                <w:sz w:val="20"/>
                <w:szCs w:val="20"/>
              </w:rPr>
              <w:t xml:space="preserve"> literal comprehension questions (which elicit explicit meaning)</w:t>
            </w:r>
          </w:p>
        </w:tc>
        <w:tc>
          <w:tcPr>
            <w:tcW w:w="10348" w:type="dxa"/>
            <w:tcMar>
              <w:top w:w="113" w:type="dxa"/>
              <w:bottom w:w="113" w:type="dxa"/>
            </w:tcMar>
          </w:tcPr>
          <w:p w14:paraId="7A24D52F" w14:textId="6F8487E3" w:rsidR="00025CFC" w:rsidRPr="00E31053" w:rsidRDefault="00AB10D5" w:rsidP="00AB10D5">
            <w:pPr>
              <w:autoSpaceDE w:val="0"/>
              <w:autoSpaceDN w:val="0"/>
              <w:adjustRightInd w:val="0"/>
              <w:spacing w:after="120"/>
              <w:rPr>
                <w:rFonts w:ascii="Arial" w:hAnsi="Arial" w:cs="Arial"/>
                <w:sz w:val="20"/>
                <w:szCs w:val="20"/>
              </w:rPr>
            </w:pPr>
            <w:r>
              <w:rPr>
                <w:rFonts w:ascii="Arial" w:hAnsi="Arial" w:cs="Arial"/>
                <w:sz w:val="20"/>
                <w:szCs w:val="20"/>
              </w:rPr>
              <w:t>R</w:t>
            </w:r>
            <w:r w:rsidR="00025CFC">
              <w:rPr>
                <w:rFonts w:ascii="Arial" w:hAnsi="Arial" w:cs="Arial"/>
                <w:sz w:val="20"/>
                <w:szCs w:val="20"/>
              </w:rPr>
              <w:t xml:space="preserve">ead a short </w:t>
            </w:r>
            <w:r w:rsidR="00EF0120">
              <w:rPr>
                <w:rFonts w:ascii="Arial" w:hAnsi="Arial" w:cs="Arial"/>
                <w:sz w:val="20"/>
                <w:szCs w:val="20"/>
              </w:rPr>
              <w:t>narrative</w:t>
            </w:r>
            <w:r w:rsidR="00025CFC">
              <w:rPr>
                <w:rFonts w:ascii="Arial" w:hAnsi="Arial" w:cs="Arial"/>
                <w:sz w:val="20"/>
                <w:szCs w:val="20"/>
              </w:rPr>
              <w:t xml:space="preserve"> text</w:t>
            </w:r>
            <w:r>
              <w:rPr>
                <w:rFonts w:ascii="Arial" w:hAnsi="Arial" w:cs="Arial"/>
                <w:sz w:val="20"/>
                <w:szCs w:val="20"/>
              </w:rPr>
              <w:t xml:space="preserve"> with learners</w:t>
            </w:r>
            <w:r w:rsidR="00025CFC">
              <w:rPr>
                <w:rFonts w:ascii="Arial" w:hAnsi="Arial" w:cs="Arial"/>
                <w:sz w:val="20"/>
                <w:szCs w:val="20"/>
              </w:rPr>
              <w:t>.</w:t>
            </w:r>
          </w:p>
          <w:p w14:paraId="721362C2" w14:textId="208FE7AC" w:rsidR="00025CFC" w:rsidRDefault="003D0D6B" w:rsidP="00AB10D5">
            <w:pPr>
              <w:spacing w:before="120" w:after="120"/>
              <w:rPr>
                <w:rFonts w:ascii="Arial" w:eastAsia="Arial" w:hAnsi="Arial" w:cs="Arial"/>
                <w:b/>
                <w:sz w:val="20"/>
                <w:szCs w:val="20"/>
              </w:rPr>
            </w:pPr>
            <w:r>
              <w:rPr>
                <w:rFonts w:ascii="Arial" w:eastAsia="Arial" w:hAnsi="Arial" w:cs="Arial"/>
                <w:sz w:val="20"/>
                <w:szCs w:val="20"/>
              </w:rPr>
              <w:t>L</w:t>
            </w:r>
            <w:r w:rsidR="00025CFC">
              <w:rPr>
                <w:rFonts w:ascii="Arial" w:eastAsia="Arial" w:hAnsi="Arial" w:cs="Arial"/>
                <w:sz w:val="20"/>
                <w:szCs w:val="20"/>
              </w:rPr>
              <w:t>earners</w:t>
            </w:r>
            <w:r w:rsidR="00025CFC" w:rsidRPr="00EF5104">
              <w:rPr>
                <w:rFonts w:ascii="Arial" w:eastAsia="Arial" w:hAnsi="Arial" w:cs="Arial"/>
                <w:sz w:val="20"/>
                <w:szCs w:val="20"/>
              </w:rPr>
              <w:t xml:space="preserve"> answer </w:t>
            </w:r>
            <w:r w:rsidR="00025CFC" w:rsidRPr="00BF6BDD">
              <w:rPr>
                <w:rFonts w:ascii="Arial" w:eastAsia="Arial" w:hAnsi="Arial" w:cs="Arial"/>
                <w:b/>
                <w:sz w:val="20"/>
                <w:szCs w:val="20"/>
              </w:rPr>
              <w:t>comprehension questions</w:t>
            </w:r>
            <w:r w:rsidR="00025CFC">
              <w:rPr>
                <w:rFonts w:ascii="Arial" w:eastAsia="Arial" w:hAnsi="Arial" w:cs="Arial"/>
                <w:sz w:val="20"/>
                <w:szCs w:val="20"/>
              </w:rPr>
              <w:t xml:space="preserve"> in the style of </w:t>
            </w:r>
            <w:r w:rsidR="003D5259">
              <w:rPr>
                <w:rFonts w:ascii="Arial" w:eastAsia="Arial" w:hAnsi="Arial" w:cs="Arial"/>
                <w:sz w:val="20"/>
                <w:szCs w:val="20"/>
              </w:rPr>
              <w:t xml:space="preserve">2024 </w:t>
            </w:r>
            <w:r w:rsidR="00AB10D5">
              <w:rPr>
                <w:rFonts w:ascii="Arial" w:eastAsia="Arial" w:hAnsi="Arial" w:cs="Arial"/>
                <w:sz w:val="20"/>
                <w:szCs w:val="20"/>
              </w:rPr>
              <w:t>S</w:t>
            </w:r>
            <w:r w:rsidR="00025CFC">
              <w:rPr>
                <w:rFonts w:ascii="Arial" w:eastAsia="Arial" w:hAnsi="Arial" w:cs="Arial"/>
                <w:sz w:val="20"/>
                <w:szCs w:val="20"/>
              </w:rPr>
              <w:t xml:space="preserve">pecimen </w:t>
            </w:r>
            <w:r w:rsidR="00AB10D5">
              <w:rPr>
                <w:rFonts w:ascii="Arial" w:eastAsia="Arial" w:hAnsi="Arial" w:cs="Arial"/>
                <w:sz w:val="20"/>
                <w:szCs w:val="20"/>
              </w:rPr>
              <w:t>P</w:t>
            </w:r>
            <w:r w:rsidR="00025CFC">
              <w:rPr>
                <w:rFonts w:ascii="Arial" w:eastAsia="Arial" w:hAnsi="Arial" w:cs="Arial"/>
                <w:sz w:val="20"/>
                <w:szCs w:val="20"/>
              </w:rPr>
              <w:t>aper 1</w:t>
            </w:r>
            <w:r w:rsidR="00AB10D5">
              <w:rPr>
                <w:rFonts w:ascii="Arial" w:eastAsia="Arial" w:hAnsi="Arial" w:cs="Arial"/>
                <w:sz w:val="20"/>
                <w:szCs w:val="20"/>
              </w:rPr>
              <w:t xml:space="preserve"> </w:t>
            </w:r>
            <w:r w:rsidR="00025CFC">
              <w:rPr>
                <w:rFonts w:ascii="Arial" w:eastAsia="Arial" w:hAnsi="Arial" w:cs="Arial"/>
                <w:sz w:val="20"/>
                <w:szCs w:val="20"/>
              </w:rPr>
              <w:t>testing R1</w:t>
            </w:r>
            <w:r w:rsidR="00CA634B">
              <w:rPr>
                <w:rFonts w:ascii="Arial" w:eastAsia="Arial" w:hAnsi="Arial" w:cs="Arial"/>
                <w:sz w:val="20"/>
                <w:szCs w:val="20"/>
              </w:rPr>
              <w:t>.</w:t>
            </w:r>
          </w:p>
          <w:p w14:paraId="6CC0AD6D" w14:textId="4EC13C4B" w:rsidR="00025CFC" w:rsidRPr="00C34249" w:rsidRDefault="00AB10D5" w:rsidP="009F3E28">
            <w:pPr>
              <w:spacing w:before="120"/>
              <w:rPr>
                <w:rFonts w:ascii="Arial" w:eastAsia="Arial" w:hAnsi="Arial" w:cs="Arial"/>
                <w:bCs/>
                <w:sz w:val="20"/>
                <w:szCs w:val="20"/>
              </w:rPr>
            </w:pPr>
            <w:r>
              <w:rPr>
                <w:rFonts w:ascii="Arial" w:eastAsia="Arial" w:hAnsi="Arial" w:cs="Arial"/>
                <w:bCs/>
                <w:sz w:val="20"/>
                <w:szCs w:val="20"/>
              </w:rPr>
              <w:t>P</w:t>
            </w:r>
            <w:r w:rsidR="00025CFC" w:rsidRPr="00C34249">
              <w:rPr>
                <w:rFonts w:ascii="Arial" w:eastAsia="Arial" w:hAnsi="Arial" w:cs="Arial"/>
                <w:bCs/>
                <w:sz w:val="20"/>
                <w:szCs w:val="20"/>
              </w:rPr>
              <w:t>ast papers can be useful for skills development here, for example:</w:t>
            </w:r>
          </w:p>
          <w:p w14:paraId="032D9A59" w14:textId="77777777" w:rsidR="00025CFC" w:rsidRPr="009F3E28" w:rsidRDefault="00025CFC" w:rsidP="00834D03">
            <w:pPr>
              <w:pStyle w:val="ListParagraph"/>
              <w:numPr>
                <w:ilvl w:val="0"/>
                <w:numId w:val="46"/>
              </w:numPr>
              <w:spacing w:after="120"/>
            </w:pPr>
            <w:r w:rsidRPr="009F3E28">
              <w:t>Nov 2019 Paper 21 Q5a Q5b Q6a</w:t>
            </w:r>
          </w:p>
          <w:p w14:paraId="0786F6CB" w14:textId="53FA35BA" w:rsidR="00025CFC" w:rsidRDefault="00025CFC" w:rsidP="00834D03">
            <w:pPr>
              <w:pStyle w:val="ListParagraph"/>
              <w:numPr>
                <w:ilvl w:val="0"/>
                <w:numId w:val="46"/>
              </w:numPr>
              <w:rPr>
                <w:rFonts w:cs="Arial"/>
                <w:b/>
                <w:bCs/>
                <w:lang w:eastAsia="en-GB"/>
              </w:rPr>
            </w:pPr>
            <w:r w:rsidRPr="009F3E28">
              <w:t>Nov 2019 Paper 22 Q3a Q5a</w:t>
            </w:r>
            <w:r w:rsidR="00262580" w:rsidRPr="009F3E28">
              <w:t>.</w:t>
            </w:r>
          </w:p>
        </w:tc>
      </w:tr>
      <w:tr w:rsidR="00025CFC" w14:paraId="268F1A6F" w14:textId="77777777" w:rsidTr="00FC31AA">
        <w:tblPrEx>
          <w:tblCellMar>
            <w:top w:w="0" w:type="dxa"/>
            <w:bottom w:w="0" w:type="dxa"/>
          </w:tblCellMar>
        </w:tblPrEx>
        <w:tc>
          <w:tcPr>
            <w:tcW w:w="2126" w:type="dxa"/>
            <w:tcMar>
              <w:top w:w="113" w:type="dxa"/>
              <w:bottom w:w="113" w:type="dxa"/>
            </w:tcMar>
          </w:tcPr>
          <w:p w14:paraId="569FFD57" w14:textId="301E6115" w:rsidR="00025CFC" w:rsidRDefault="004B6BBB" w:rsidP="001127C5">
            <w:pPr>
              <w:autoSpaceDE w:val="0"/>
              <w:autoSpaceDN w:val="0"/>
              <w:adjustRightInd w:val="0"/>
              <w:spacing w:before="120" w:after="120"/>
              <w:rPr>
                <w:rFonts w:ascii="Arial" w:hAnsi="Arial" w:cs="Arial"/>
                <w:sz w:val="20"/>
                <w:szCs w:val="20"/>
                <w:lang w:eastAsia="en-GB"/>
              </w:rPr>
            </w:pPr>
            <w:r w:rsidRPr="004B6BBB">
              <w:rPr>
                <w:rFonts w:ascii="Arial" w:hAnsi="Arial" w:cs="Arial"/>
                <w:sz w:val="20"/>
                <w:szCs w:val="20"/>
                <w:lang w:eastAsia="en-GB"/>
              </w:rPr>
              <w:t>R1 demonstrate understanding of explicit meaning</w:t>
            </w:r>
            <w:r w:rsidR="004957C8">
              <w:rPr>
                <w:rFonts w:ascii="Arial" w:hAnsi="Arial" w:cs="Arial"/>
                <w:sz w:val="20"/>
                <w:szCs w:val="20"/>
                <w:lang w:eastAsia="en-GB"/>
              </w:rPr>
              <w:t>s</w:t>
            </w:r>
          </w:p>
        </w:tc>
        <w:tc>
          <w:tcPr>
            <w:tcW w:w="2126" w:type="dxa"/>
            <w:tcMar>
              <w:top w:w="113" w:type="dxa"/>
              <w:bottom w:w="113" w:type="dxa"/>
            </w:tcMar>
          </w:tcPr>
          <w:p w14:paraId="52C6E937" w14:textId="1B32AC68" w:rsidR="00025CFC" w:rsidRDefault="00262580" w:rsidP="000E4C54">
            <w:pPr>
              <w:autoSpaceDE w:val="0"/>
              <w:autoSpaceDN w:val="0"/>
              <w:adjustRightInd w:val="0"/>
              <w:spacing w:after="120"/>
              <w:rPr>
                <w:rFonts w:cs="Arial"/>
                <w:lang w:eastAsia="en-GB"/>
              </w:rPr>
            </w:pPr>
            <w:r>
              <w:rPr>
                <w:rFonts w:ascii="Arial" w:eastAsia="Arial" w:hAnsi="Arial" w:cs="Arial"/>
                <w:sz w:val="20"/>
                <w:szCs w:val="20"/>
              </w:rPr>
              <w:t>A</w:t>
            </w:r>
            <w:r w:rsidR="00025CFC" w:rsidRPr="000E4C54">
              <w:rPr>
                <w:rFonts w:ascii="Arial" w:eastAsia="Arial" w:hAnsi="Arial" w:cs="Arial"/>
                <w:sz w:val="20"/>
                <w:szCs w:val="20"/>
              </w:rPr>
              <w:t>nswer</w:t>
            </w:r>
            <w:r w:rsidR="006157D4">
              <w:rPr>
                <w:rFonts w:ascii="Arial" w:eastAsia="Arial" w:hAnsi="Arial" w:cs="Arial"/>
                <w:sz w:val="20"/>
                <w:szCs w:val="20"/>
              </w:rPr>
              <w:t>ing</w:t>
            </w:r>
            <w:r w:rsidR="00025CFC" w:rsidRPr="000E4C54">
              <w:rPr>
                <w:rFonts w:ascii="Arial" w:eastAsia="Arial" w:hAnsi="Arial" w:cs="Arial"/>
                <w:sz w:val="20"/>
                <w:szCs w:val="20"/>
              </w:rPr>
              <w:t xml:space="preserve"> inferential comprehension questions (which elicit explicit meaning)</w:t>
            </w:r>
          </w:p>
        </w:tc>
        <w:tc>
          <w:tcPr>
            <w:tcW w:w="10348" w:type="dxa"/>
            <w:tcMar>
              <w:top w:w="113" w:type="dxa"/>
              <w:bottom w:w="113" w:type="dxa"/>
            </w:tcMar>
          </w:tcPr>
          <w:p w14:paraId="33EDD16D" w14:textId="00E012AB" w:rsidR="00025CFC" w:rsidRPr="00C34249" w:rsidRDefault="005E3EAB" w:rsidP="009A73ED">
            <w:pPr>
              <w:spacing w:after="120"/>
              <w:rPr>
                <w:rFonts w:ascii="Arial" w:eastAsia="Arial" w:hAnsi="Arial" w:cs="Arial"/>
                <w:sz w:val="20"/>
                <w:szCs w:val="20"/>
              </w:rPr>
            </w:pPr>
            <w:r>
              <w:rPr>
                <w:rFonts w:ascii="Arial" w:eastAsia="Arial" w:hAnsi="Arial" w:cs="Arial"/>
                <w:sz w:val="20"/>
                <w:szCs w:val="20"/>
              </w:rPr>
              <w:t>R</w:t>
            </w:r>
            <w:r w:rsidR="00025CFC" w:rsidRPr="00C34249">
              <w:rPr>
                <w:rFonts w:ascii="Arial" w:eastAsia="Arial" w:hAnsi="Arial" w:cs="Arial"/>
                <w:sz w:val="20"/>
                <w:szCs w:val="20"/>
              </w:rPr>
              <w:t>ead the text</w:t>
            </w:r>
            <w:r>
              <w:rPr>
                <w:rFonts w:ascii="Arial" w:eastAsia="Arial" w:hAnsi="Arial" w:cs="Arial"/>
                <w:sz w:val="20"/>
                <w:szCs w:val="20"/>
              </w:rPr>
              <w:t xml:space="preserve"> </w:t>
            </w:r>
            <w:r w:rsidR="00FE7A5F">
              <w:rPr>
                <w:rFonts w:ascii="Arial" w:eastAsia="Arial" w:hAnsi="Arial" w:cs="Arial"/>
                <w:sz w:val="20"/>
                <w:szCs w:val="20"/>
              </w:rPr>
              <w:t>again with learners</w:t>
            </w:r>
            <w:r w:rsidR="00025CFC" w:rsidRPr="00C34249">
              <w:rPr>
                <w:rFonts w:ascii="Arial" w:eastAsia="Arial" w:hAnsi="Arial" w:cs="Arial"/>
                <w:sz w:val="20"/>
                <w:szCs w:val="20"/>
              </w:rPr>
              <w:t xml:space="preserve">, </w:t>
            </w:r>
            <w:r w:rsidR="00072451">
              <w:rPr>
                <w:rFonts w:ascii="Arial" w:eastAsia="Arial" w:hAnsi="Arial" w:cs="Arial"/>
                <w:sz w:val="20"/>
                <w:szCs w:val="20"/>
              </w:rPr>
              <w:t>collecting</w:t>
            </w:r>
            <w:r w:rsidR="00025CFC" w:rsidRPr="00C34249">
              <w:rPr>
                <w:rFonts w:ascii="Arial" w:eastAsia="Arial" w:hAnsi="Arial" w:cs="Arial"/>
                <w:sz w:val="20"/>
                <w:szCs w:val="20"/>
              </w:rPr>
              <w:t xml:space="preserve"> their answers to the R1 questions</w:t>
            </w:r>
            <w:r w:rsidR="004A45FB">
              <w:rPr>
                <w:rFonts w:ascii="Arial" w:eastAsia="Arial" w:hAnsi="Arial" w:cs="Arial"/>
                <w:sz w:val="20"/>
                <w:szCs w:val="20"/>
              </w:rPr>
              <w:t>.</w:t>
            </w:r>
          </w:p>
          <w:p w14:paraId="45881265" w14:textId="25F77D71" w:rsidR="00025CFC" w:rsidRPr="00C34249" w:rsidRDefault="00FE7A5F" w:rsidP="00FF11EB">
            <w:pPr>
              <w:spacing w:before="120" w:after="120"/>
              <w:rPr>
                <w:rFonts w:ascii="Arial" w:eastAsia="Arial" w:hAnsi="Arial" w:cs="Arial"/>
                <w:b/>
                <w:sz w:val="20"/>
                <w:szCs w:val="20"/>
              </w:rPr>
            </w:pPr>
            <w:r>
              <w:rPr>
                <w:rFonts w:ascii="Arial" w:eastAsia="Arial" w:hAnsi="Arial" w:cs="Arial"/>
                <w:sz w:val="20"/>
                <w:szCs w:val="20"/>
              </w:rPr>
              <w:t>D</w:t>
            </w:r>
            <w:r w:rsidR="00025CFC" w:rsidRPr="00C34249">
              <w:rPr>
                <w:rFonts w:ascii="Arial" w:eastAsia="Arial" w:hAnsi="Arial" w:cs="Arial"/>
                <w:sz w:val="20"/>
                <w:szCs w:val="20"/>
              </w:rPr>
              <w:t>iscuss and agree the answer</w:t>
            </w:r>
            <w:r>
              <w:rPr>
                <w:rFonts w:ascii="Arial" w:eastAsia="Arial" w:hAnsi="Arial" w:cs="Arial"/>
                <w:sz w:val="20"/>
                <w:szCs w:val="20"/>
              </w:rPr>
              <w:t>s</w:t>
            </w:r>
            <w:r w:rsidR="00025CFC" w:rsidRPr="00C34249">
              <w:rPr>
                <w:rFonts w:ascii="Arial" w:eastAsia="Arial" w:hAnsi="Arial" w:cs="Arial"/>
                <w:sz w:val="20"/>
                <w:szCs w:val="20"/>
              </w:rPr>
              <w:t xml:space="preserve"> to </w:t>
            </w:r>
            <w:r w:rsidR="00025CFC" w:rsidRPr="00BF6BDD">
              <w:rPr>
                <w:rFonts w:ascii="Arial" w:eastAsia="Arial" w:hAnsi="Arial" w:cs="Arial"/>
                <w:b/>
                <w:sz w:val="20"/>
                <w:szCs w:val="20"/>
              </w:rPr>
              <w:t>inferential questions</w:t>
            </w:r>
            <w:r w:rsidR="00025CFC" w:rsidRPr="00C34249">
              <w:rPr>
                <w:rFonts w:ascii="Arial" w:eastAsia="Arial" w:hAnsi="Arial" w:cs="Arial"/>
                <w:sz w:val="20"/>
                <w:szCs w:val="20"/>
              </w:rPr>
              <w:t xml:space="preserve"> in the style of </w:t>
            </w:r>
            <w:r w:rsidR="003D5259">
              <w:rPr>
                <w:rFonts w:ascii="Arial" w:eastAsia="Arial" w:hAnsi="Arial" w:cs="Arial"/>
                <w:sz w:val="20"/>
                <w:szCs w:val="20"/>
              </w:rPr>
              <w:t xml:space="preserve">2024 </w:t>
            </w:r>
            <w:r w:rsidR="00262580">
              <w:rPr>
                <w:rFonts w:ascii="Arial" w:eastAsia="Arial" w:hAnsi="Arial" w:cs="Arial"/>
                <w:sz w:val="20"/>
                <w:szCs w:val="20"/>
              </w:rPr>
              <w:t>S</w:t>
            </w:r>
            <w:r w:rsidR="00025CFC" w:rsidRPr="00C34249">
              <w:rPr>
                <w:rFonts w:ascii="Arial" w:eastAsia="Arial" w:hAnsi="Arial" w:cs="Arial"/>
                <w:sz w:val="20"/>
                <w:szCs w:val="20"/>
              </w:rPr>
              <w:t xml:space="preserve">pecimen </w:t>
            </w:r>
            <w:r w:rsidR="00262580">
              <w:rPr>
                <w:rFonts w:ascii="Arial" w:eastAsia="Arial" w:hAnsi="Arial" w:cs="Arial"/>
                <w:sz w:val="20"/>
                <w:szCs w:val="20"/>
              </w:rPr>
              <w:t>P</w:t>
            </w:r>
            <w:r w:rsidR="00025CFC" w:rsidRPr="00C34249">
              <w:rPr>
                <w:rFonts w:ascii="Arial" w:eastAsia="Arial" w:hAnsi="Arial" w:cs="Arial"/>
                <w:sz w:val="20"/>
                <w:szCs w:val="20"/>
              </w:rPr>
              <w:t>aper 1 testing R</w:t>
            </w:r>
            <w:r w:rsidR="004B6BBB">
              <w:rPr>
                <w:rFonts w:ascii="Arial" w:eastAsia="Arial" w:hAnsi="Arial" w:cs="Arial"/>
                <w:sz w:val="20"/>
                <w:szCs w:val="20"/>
              </w:rPr>
              <w:t>1</w:t>
            </w:r>
            <w:r w:rsidR="00262580">
              <w:rPr>
                <w:rFonts w:ascii="Arial" w:eastAsia="Arial" w:hAnsi="Arial" w:cs="Arial"/>
                <w:sz w:val="20"/>
                <w:szCs w:val="20"/>
              </w:rPr>
              <w:t>.</w:t>
            </w:r>
          </w:p>
          <w:p w14:paraId="103697B1" w14:textId="709C63FE" w:rsidR="00025CFC" w:rsidRPr="00C34249" w:rsidRDefault="009F3E28" w:rsidP="009F3E28">
            <w:pPr>
              <w:spacing w:before="120"/>
              <w:rPr>
                <w:rFonts w:ascii="Arial" w:eastAsia="Arial" w:hAnsi="Arial" w:cs="Arial"/>
                <w:bCs/>
                <w:sz w:val="20"/>
                <w:szCs w:val="20"/>
              </w:rPr>
            </w:pPr>
            <w:r>
              <w:rPr>
                <w:rFonts w:ascii="Arial" w:eastAsia="Arial" w:hAnsi="Arial" w:cs="Arial"/>
                <w:bCs/>
                <w:sz w:val="20"/>
                <w:szCs w:val="20"/>
              </w:rPr>
              <w:t>P</w:t>
            </w:r>
            <w:r w:rsidR="00025CFC" w:rsidRPr="00C34249">
              <w:rPr>
                <w:rFonts w:ascii="Arial" w:eastAsia="Arial" w:hAnsi="Arial" w:cs="Arial"/>
                <w:bCs/>
                <w:sz w:val="20"/>
                <w:szCs w:val="20"/>
              </w:rPr>
              <w:t>ast papers can be useful for skills development here, for example:</w:t>
            </w:r>
          </w:p>
          <w:p w14:paraId="7E6B4E9D" w14:textId="77777777" w:rsidR="00025CFC" w:rsidRPr="009F3E28" w:rsidRDefault="00025CFC" w:rsidP="00834D03">
            <w:pPr>
              <w:pStyle w:val="ListParagraph"/>
              <w:numPr>
                <w:ilvl w:val="0"/>
                <w:numId w:val="46"/>
              </w:numPr>
              <w:spacing w:after="120"/>
            </w:pPr>
            <w:r w:rsidRPr="009F3E28">
              <w:t xml:space="preserve">Nov </w:t>
            </w:r>
            <w:r w:rsidRPr="009F3E28">
              <w:rPr>
                <w:rFonts w:eastAsia="Arial" w:cs="Arial"/>
              </w:rPr>
              <w:t>2019</w:t>
            </w:r>
            <w:r w:rsidRPr="009F3E28">
              <w:t xml:space="preserve"> Paper 21</w:t>
            </w:r>
            <w:r w:rsidRPr="009F3E28">
              <w:rPr>
                <w:rFonts w:eastAsia="Arial" w:cs="Arial"/>
              </w:rPr>
              <w:t xml:space="preserve"> Q4b</w:t>
            </w:r>
            <w:r w:rsidRPr="009F3E28">
              <w:t xml:space="preserve"> Q5b </w:t>
            </w:r>
            <w:r w:rsidRPr="009F3E28">
              <w:rPr>
                <w:rFonts w:eastAsia="Arial" w:cs="Arial"/>
              </w:rPr>
              <w:t>Q5c Q7</w:t>
            </w:r>
          </w:p>
          <w:p w14:paraId="75B3DAB0" w14:textId="2D2C5424" w:rsidR="00025CFC" w:rsidRPr="009F3E28" w:rsidRDefault="00025CFC" w:rsidP="00834D03">
            <w:pPr>
              <w:pStyle w:val="ListParagraph"/>
              <w:numPr>
                <w:ilvl w:val="0"/>
                <w:numId w:val="46"/>
              </w:numPr>
              <w:spacing w:after="120"/>
              <w:rPr>
                <w:rFonts w:eastAsia="Arial" w:cs="Arial"/>
              </w:rPr>
            </w:pPr>
            <w:r w:rsidRPr="009F3E28">
              <w:t xml:space="preserve">Nov </w:t>
            </w:r>
            <w:r w:rsidRPr="009F3E28">
              <w:rPr>
                <w:rFonts w:eastAsia="Arial" w:cs="Arial"/>
              </w:rPr>
              <w:t>2019</w:t>
            </w:r>
            <w:r w:rsidRPr="009F3E28">
              <w:t xml:space="preserve"> Paper 22</w:t>
            </w:r>
            <w:r w:rsidRPr="009F3E28">
              <w:rPr>
                <w:rFonts w:eastAsia="Arial" w:cs="Arial"/>
              </w:rPr>
              <w:t xml:space="preserve"> Q5b Q6a</w:t>
            </w:r>
            <w:r w:rsidR="009544E8">
              <w:rPr>
                <w:rFonts w:eastAsia="Arial" w:cs="Arial"/>
              </w:rPr>
              <w:t>.</w:t>
            </w:r>
          </w:p>
          <w:p w14:paraId="0FD9834F" w14:textId="572436E1" w:rsidR="00025CFC" w:rsidRDefault="00025CFC" w:rsidP="009544E8">
            <w:pPr>
              <w:spacing w:before="120"/>
              <w:rPr>
                <w:rFonts w:ascii="Arial" w:hAnsi="Arial" w:cs="Arial"/>
                <w:b/>
                <w:bCs/>
                <w:sz w:val="20"/>
                <w:szCs w:val="20"/>
                <w:lang w:eastAsia="en-GB"/>
              </w:rPr>
            </w:pPr>
            <w:r w:rsidRPr="000C5393">
              <w:rPr>
                <w:rFonts w:ascii="Arial" w:eastAsia="Arial" w:hAnsi="Arial" w:cs="Arial"/>
                <w:b/>
                <w:sz w:val="20"/>
                <w:szCs w:val="20"/>
              </w:rPr>
              <w:t>Extension</w:t>
            </w:r>
            <w:r w:rsidR="000C5393" w:rsidRPr="000C5393">
              <w:rPr>
                <w:rFonts w:ascii="Arial" w:eastAsia="Arial" w:hAnsi="Arial" w:cs="Arial"/>
                <w:b/>
                <w:sz w:val="20"/>
                <w:szCs w:val="20"/>
              </w:rPr>
              <w:t xml:space="preserve"> activity</w:t>
            </w:r>
            <w:r w:rsidRPr="000C5393">
              <w:rPr>
                <w:rFonts w:ascii="Arial" w:eastAsia="Arial" w:hAnsi="Arial" w:cs="Arial"/>
                <w:b/>
                <w:sz w:val="20"/>
                <w:szCs w:val="20"/>
              </w:rPr>
              <w:t>:</w:t>
            </w:r>
            <w:r w:rsidRPr="00C34249">
              <w:rPr>
                <w:rFonts w:ascii="Arial" w:eastAsia="Arial" w:hAnsi="Arial" w:cs="Arial"/>
                <w:sz w:val="20"/>
                <w:szCs w:val="20"/>
              </w:rPr>
              <w:t xml:space="preserve"> </w:t>
            </w:r>
            <w:r w:rsidR="000C5393">
              <w:rPr>
                <w:rFonts w:ascii="Arial" w:eastAsia="Arial" w:hAnsi="Arial" w:cs="Arial"/>
                <w:sz w:val="20"/>
                <w:szCs w:val="20"/>
              </w:rPr>
              <w:t>r</w:t>
            </w:r>
            <w:r w:rsidRPr="00C34249">
              <w:rPr>
                <w:rFonts w:ascii="Arial" w:eastAsia="Arial" w:hAnsi="Arial" w:cs="Arial"/>
                <w:sz w:val="20"/>
                <w:szCs w:val="20"/>
              </w:rPr>
              <w:t>eview the answers to R</w:t>
            </w:r>
            <w:r w:rsidR="00906106">
              <w:rPr>
                <w:rFonts w:ascii="Arial" w:eastAsia="Arial" w:hAnsi="Arial" w:cs="Arial"/>
                <w:sz w:val="20"/>
                <w:szCs w:val="20"/>
              </w:rPr>
              <w:t>1</w:t>
            </w:r>
            <w:r w:rsidRPr="00C34249">
              <w:rPr>
                <w:rFonts w:ascii="Arial" w:eastAsia="Arial" w:hAnsi="Arial" w:cs="Arial"/>
                <w:sz w:val="20"/>
                <w:szCs w:val="20"/>
              </w:rPr>
              <w:t xml:space="preserve"> to agree definitive answers – sw</w:t>
            </w:r>
            <w:r w:rsidR="000C5393">
              <w:rPr>
                <w:rFonts w:ascii="Arial" w:eastAsia="Arial" w:hAnsi="Arial" w:cs="Arial"/>
                <w:sz w:val="20"/>
                <w:szCs w:val="20"/>
              </w:rPr>
              <w:t>a</w:t>
            </w:r>
            <w:r w:rsidRPr="00C34249">
              <w:rPr>
                <w:rFonts w:ascii="Arial" w:eastAsia="Arial" w:hAnsi="Arial" w:cs="Arial"/>
                <w:sz w:val="20"/>
                <w:szCs w:val="20"/>
              </w:rPr>
              <w:t>p answers for mark</w:t>
            </w:r>
            <w:r w:rsidR="001127C5">
              <w:rPr>
                <w:rFonts w:ascii="Arial" w:eastAsia="Arial" w:hAnsi="Arial" w:cs="Arial"/>
                <w:sz w:val="20"/>
                <w:szCs w:val="20"/>
              </w:rPr>
              <w:t>ing</w:t>
            </w:r>
            <w:r w:rsidR="006254E7">
              <w:rPr>
                <w:rFonts w:ascii="Arial" w:eastAsia="Arial" w:hAnsi="Arial" w:cs="Arial"/>
                <w:sz w:val="20"/>
                <w:szCs w:val="20"/>
              </w:rPr>
              <w:t>.</w:t>
            </w:r>
          </w:p>
        </w:tc>
      </w:tr>
      <w:tr w:rsidR="006254E7" w14:paraId="289F2127" w14:textId="77777777" w:rsidTr="00FC31AA">
        <w:tblPrEx>
          <w:tblCellMar>
            <w:top w:w="0" w:type="dxa"/>
            <w:bottom w:w="0" w:type="dxa"/>
          </w:tblCellMar>
        </w:tblPrEx>
        <w:tc>
          <w:tcPr>
            <w:tcW w:w="2126" w:type="dxa"/>
            <w:tcMar>
              <w:top w:w="113" w:type="dxa"/>
              <w:bottom w:w="113" w:type="dxa"/>
            </w:tcMar>
          </w:tcPr>
          <w:p w14:paraId="2BB9644D" w14:textId="5E4E78BD" w:rsidR="006254E7" w:rsidRPr="00015F15" w:rsidRDefault="006254E7" w:rsidP="006254E7">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6E45B3B1" w14:textId="548A7244" w:rsidR="006254E7" w:rsidRPr="00015F15" w:rsidRDefault="006254E7" w:rsidP="006254E7">
            <w:pPr>
              <w:pStyle w:val="DSBasic"/>
              <w:spacing w:after="120"/>
              <w:rPr>
                <w:rFonts w:cs="Arial"/>
                <w:b/>
                <w:sz w:val="20"/>
                <w:szCs w:val="20"/>
                <w:lang w:eastAsia="en-GB"/>
              </w:rPr>
            </w:pPr>
            <w:r w:rsidRPr="00073730">
              <w:rPr>
                <w:rFonts w:cs="Arial"/>
                <w:sz w:val="20"/>
                <w:szCs w:val="20"/>
                <w:lang w:eastAsia="en-GB"/>
              </w:rPr>
              <w:t xml:space="preserve">R2 </w:t>
            </w:r>
            <w:r w:rsidR="006157D4">
              <w:rPr>
                <w:rFonts w:cs="Arial"/>
                <w:sz w:val="20"/>
                <w:szCs w:val="20"/>
                <w:lang w:eastAsia="en-GB"/>
              </w:rPr>
              <w:t>d</w:t>
            </w:r>
            <w:r w:rsidRPr="00073730">
              <w:rPr>
                <w:rFonts w:cs="Arial"/>
                <w:sz w:val="20"/>
                <w:szCs w:val="20"/>
                <w:lang w:eastAsia="en-GB"/>
              </w:rPr>
              <w:t>emonstrate understanding of implicit meanings and attitudes</w:t>
            </w:r>
          </w:p>
        </w:tc>
        <w:tc>
          <w:tcPr>
            <w:tcW w:w="2126" w:type="dxa"/>
            <w:tcMar>
              <w:top w:w="113" w:type="dxa"/>
              <w:bottom w:w="113" w:type="dxa"/>
            </w:tcMar>
          </w:tcPr>
          <w:p w14:paraId="030B8484" w14:textId="4D8F4654" w:rsidR="006254E7" w:rsidRDefault="0021373C" w:rsidP="000E4C54">
            <w:pPr>
              <w:autoSpaceDE w:val="0"/>
              <w:autoSpaceDN w:val="0"/>
              <w:adjustRightInd w:val="0"/>
              <w:spacing w:after="120"/>
              <w:rPr>
                <w:rFonts w:eastAsia="Arial" w:cs="Arial"/>
              </w:rPr>
            </w:pPr>
            <w:r>
              <w:rPr>
                <w:rFonts w:ascii="Arial" w:eastAsia="Arial" w:hAnsi="Arial" w:cs="Arial"/>
                <w:sz w:val="20"/>
                <w:szCs w:val="20"/>
              </w:rPr>
              <w:t>A</w:t>
            </w:r>
            <w:r w:rsidR="006254E7" w:rsidRPr="000E4C54">
              <w:rPr>
                <w:rFonts w:ascii="Arial" w:eastAsia="Arial" w:hAnsi="Arial" w:cs="Arial"/>
                <w:sz w:val="20"/>
                <w:szCs w:val="20"/>
              </w:rPr>
              <w:t>nswer</w:t>
            </w:r>
            <w:r w:rsidR="006157D4">
              <w:rPr>
                <w:rFonts w:ascii="Arial" w:eastAsia="Arial" w:hAnsi="Arial" w:cs="Arial"/>
                <w:sz w:val="20"/>
                <w:szCs w:val="20"/>
              </w:rPr>
              <w:t>ing</w:t>
            </w:r>
            <w:r w:rsidR="006254E7" w:rsidRPr="000E4C54">
              <w:rPr>
                <w:rFonts w:ascii="Arial" w:eastAsia="Arial" w:hAnsi="Arial" w:cs="Arial"/>
                <w:sz w:val="20"/>
                <w:szCs w:val="20"/>
              </w:rPr>
              <w:t xml:space="preserve"> inferential comprehension questions (which elicit implicit meaning)</w:t>
            </w:r>
          </w:p>
        </w:tc>
        <w:tc>
          <w:tcPr>
            <w:tcW w:w="10348" w:type="dxa"/>
            <w:tcMar>
              <w:top w:w="113" w:type="dxa"/>
              <w:bottom w:w="113" w:type="dxa"/>
            </w:tcMar>
          </w:tcPr>
          <w:p w14:paraId="6AB52F48" w14:textId="61AF7FFF" w:rsidR="006254E7" w:rsidRPr="00C34249" w:rsidRDefault="006254E7" w:rsidP="006254E7">
            <w:pPr>
              <w:rPr>
                <w:rFonts w:ascii="Arial" w:eastAsia="Arial" w:hAnsi="Arial" w:cs="Arial"/>
                <w:sz w:val="20"/>
                <w:szCs w:val="20"/>
              </w:rPr>
            </w:pPr>
            <w:r w:rsidRPr="00C34249">
              <w:rPr>
                <w:rFonts w:ascii="Arial" w:eastAsia="Arial" w:hAnsi="Arial" w:cs="Arial"/>
                <w:sz w:val="20"/>
                <w:szCs w:val="20"/>
              </w:rPr>
              <w:t xml:space="preserve">Working with a partner, learners answer </w:t>
            </w:r>
            <w:r w:rsidRPr="00D72B1B">
              <w:rPr>
                <w:rFonts w:ascii="Arial" w:eastAsia="Arial" w:hAnsi="Arial" w:cs="Arial"/>
                <w:b/>
                <w:sz w:val="20"/>
                <w:szCs w:val="20"/>
              </w:rPr>
              <w:t>inferential comprehension</w:t>
            </w:r>
            <w:r w:rsidRPr="00C34249">
              <w:rPr>
                <w:rFonts w:ascii="Arial" w:eastAsia="Arial" w:hAnsi="Arial" w:cs="Arial"/>
                <w:sz w:val="20"/>
                <w:szCs w:val="20"/>
              </w:rPr>
              <w:t xml:space="preserve"> questions in the style of </w:t>
            </w:r>
            <w:r w:rsidR="003D5259">
              <w:rPr>
                <w:rFonts w:ascii="Arial" w:eastAsia="Arial" w:hAnsi="Arial" w:cs="Arial"/>
                <w:sz w:val="20"/>
                <w:szCs w:val="20"/>
              </w:rPr>
              <w:t>2024</w:t>
            </w:r>
            <w:r w:rsidR="00ED397E">
              <w:rPr>
                <w:rFonts w:ascii="Arial" w:eastAsia="Arial" w:hAnsi="Arial" w:cs="Arial"/>
                <w:sz w:val="20"/>
                <w:szCs w:val="20"/>
              </w:rPr>
              <w:t xml:space="preserve"> </w:t>
            </w:r>
            <w:r w:rsidR="00906106">
              <w:rPr>
                <w:rFonts w:ascii="Arial" w:eastAsia="Arial" w:hAnsi="Arial" w:cs="Arial"/>
                <w:sz w:val="20"/>
                <w:szCs w:val="20"/>
              </w:rPr>
              <w:t>S</w:t>
            </w:r>
            <w:r w:rsidRPr="00C34249">
              <w:rPr>
                <w:rFonts w:ascii="Arial" w:eastAsia="Arial" w:hAnsi="Arial" w:cs="Arial"/>
                <w:sz w:val="20"/>
                <w:szCs w:val="20"/>
              </w:rPr>
              <w:t xml:space="preserve">pecimen </w:t>
            </w:r>
            <w:r w:rsidR="00906106">
              <w:rPr>
                <w:rFonts w:ascii="Arial" w:eastAsia="Arial" w:hAnsi="Arial" w:cs="Arial"/>
                <w:sz w:val="20"/>
                <w:szCs w:val="20"/>
              </w:rPr>
              <w:t>P</w:t>
            </w:r>
            <w:r w:rsidRPr="00C34249">
              <w:rPr>
                <w:rFonts w:ascii="Arial" w:eastAsia="Arial" w:hAnsi="Arial" w:cs="Arial"/>
                <w:sz w:val="20"/>
                <w:szCs w:val="20"/>
              </w:rPr>
              <w:t>aper 1</w:t>
            </w:r>
            <w:r w:rsidR="00906106">
              <w:rPr>
                <w:rFonts w:ascii="Arial" w:eastAsia="Arial" w:hAnsi="Arial" w:cs="Arial"/>
                <w:sz w:val="20"/>
                <w:szCs w:val="20"/>
              </w:rPr>
              <w:t>.</w:t>
            </w:r>
          </w:p>
          <w:p w14:paraId="43E3CB9A" w14:textId="031828FA" w:rsidR="006254E7" w:rsidRPr="00C34249" w:rsidRDefault="006157D4" w:rsidP="006254E7">
            <w:pPr>
              <w:spacing w:before="120"/>
              <w:rPr>
                <w:rFonts w:ascii="Arial" w:eastAsia="Arial" w:hAnsi="Arial" w:cs="Arial"/>
                <w:bCs/>
                <w:sz w:val="20"/>
                <w:szCs w:val="20"/>
              </w:rPr>
            </w:pPr>
            <w:r>
              <w:rPr>
                <w:rFonts w:ascii="Arial" w:eastAsia="Arial" w:hAnsi="Arial" w:cs="Arial"/>
                <w:bCs/>
                <w:sz w:val="20"/>
                <w:szCs w:val="20"/>
              </w:rPr>
              <w:t>P</w:t>
            </w:r>
            <w:r w:rsidR="006254E7" w:rsidRPr="00C34249">
              <w:rPr>
                <w:rFonts w:ascii="Arial" w:eastAsia="Arial" w:hAnsi="Arial" w:cs="Arial"/>
                <w:bCs/>
                <w:sz w:val="20"/>
                <w:szCs w:val="20"/>
              </w:rPr>
              <w:t>ast papers can be useful for skills development here, for example:</w:t>
            </w:r>
          </w:p>
          <w:p w14:paraId="3A9E3E06" w14:textId="77777777" w:rsidR="006254E7" w:rsidRPr="00906106" w:rsidRDefault="006254E7" w:rsidP="00834D03">
            <w:pPr>
              <w:pStyle w:val="ListParagraph"/>
              <w:numPr>
                <w:ilvl w:val="0"/>
                <w:numId w:val="46"/>
              </w:numPr>
              <w:spacing w:after="120"/>
            </w:pPr>
            <w:r w:rsidRPr="00906106">
              <w:t>Nov 2019 Paper 21 Q4a</w:t>
            </w:r>
          </w:p>
          <w:p w14:paraId="6BE76F20" w14:textId="381C363A" w:rsidR="006254E7" w:rsidRPr="00C34249" w:rsidRDefault="006254E7" w:rsidP="00834D03">
            <w:pPr>
              <w:pStyle w:val="ListParagraph"/>
              <w:numPr>
                <w:ilvl w:val="0"/>
                <w:numId w:val="46"/>
              </w:numPr>
              <w:rPr>
                <w:rFonts w:eastAsia="Arial" w:cs="Arial"/>
              </w:rPr>
            </w:pPr>
            <w:r w:rsidRPr="00906106">
              <w:t>Nov 2019 Paper 22 Q7b Q7c</w:t>
            </w:r>
            <w:r w:rsidR="0021373C">
              <w:t>.</w:t>
            </w:r>
          </w:p>
        </w:tc>
      </w:tr>
      <w:tr w:rsidR="00034E4A" w14:paraId="6B2CDBA9" w14:textId="77777777" w:rsidTr="00FC31AA">
        <w:tblPrEx>
          <w:tblCellMar>
            <w:top w:w="0" w:type="dxa"/>
            <w:bottom w:w="0" w:type="dxa"/>
          </w:tblCellMar>
        </w:tblPrEx>
        <w:tc>
          <w:tcPr>
            <w:tcW w:w="2126" w:type="dxa"/>
            <w:tcMar>
              <w:top w:w="113" w:type="dxa"/>
              <w:bottom w:w="113" w:type="dxa"/>
            </w:tcMar>
          </w:tcPr>
          <w:p w14:paraId="11D41A66" w14:textId="592A606C" w:rsidR="00034E4A" w:rsidRPr="00015F15" w:rsidRDefault="00034E4A" w:rsidP="00034E4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1FF4068E" w14:textId="187F2132" w:rsidR="00034E4A" w:rsidRPr="00015F15" w:rsidRDefault="00034E4A" w:rsidP="00034E4A">
            <w:pPr>
              <w:pStyle w:val="DSBasic"/>
              <w:spacing w:after="120"/>
              <w:rPr>
                <w:rFonts w:cs="Arial"/>
                <w:b/>
                <w:sz w:val="20"/>
                <w:szCs w:val="20"/>
                <w:lang w:eastAsia="en-GB"/>
              </w:rPr>
            </w:pPr>
            <w:r w:rsidRPr="00073730">
              <w:rPr>
                <w:rFonts w:cs="Arial"/>
                <w:sz w:val="20"/>
                <w:szCs w:val="20"/>
                <w:lang w:eastAsia="en-GB"/>
              </w:rPr>
              <w:t xml:space="preserve">R1 </w:t>
            </w:r>
            <w:r w:rsidR="004C491B">
              <w:rPr>
                <w:rFonts w:cs="Arial"/>
                <w:sz w:val="20"/>
                <w:szCs w:val="20"/>
                <w:lang w:eastAsia="en-GB"/>
              </w:rPr>
              <w:t>d</w:t>
            </w:r>
            <w:r w:rsidRPr="00073730">
              <w:rPr>
                <w:rFonts w:cs="Arial"/>
                <w:sz w:val="20"/>
                <w:szCs w:val="20"/>
                <w:lang w:eastAsia="en-GB"/>
              </w:rPr>
              <w:t>emonstrate understanding of explicit meaning</w:t>
            </w:r>
            <w:r w:rsidR="004957C8">
              <w:rPr>
                <w:rFonts w:cs="Arial"/>
                <w:sz w:val="20"/>
                <w:szCs w:val="20"/>
                <w:lang w:eastAsia="en-GB"/>
              </w:rPr>
              <w:t>s</w:t>
            </w:r>
          </w:p>
        </w:tc>
        <w:tc>
          <w:tcPr>
            <w:tcW w:w="2126" w:type="dxa"/>
            <w:tcMar>
              <w:top w:w="113" w:type="dxa"/>
              <w:bottom w:w="113" w:type="dxa"/>
            </w:tcMar>
          </w:tcPr>
          <w:p w14:paraId="6FAC43BC" w14:textId="2185AAD3" w:rsidR="00034E4A" w:rsidRPr="00C34249" w:rsidRDefault="0021373C" w:rsidP="006157D4">
            <w:pPr>
              <w:autoSpaceDE w:val="0"/>
              <w:autoSpaceDN w:val="0"/>
              <w:adjustRightInd w:val="0"/>
              <w:spacing w:after="120"/>
              <w:rPr>
                <w:rFonts w:eastAsia="Arial" w:cs="Arial"/>
              </w:rPr>
            </w:pPr>
            <w:r>
              <w:rPr>
                <w:rFonts w:ascii="Arial" w:eastAsia="Arial" w:hAnsi="Arial" w:cs="Arial"/>
                <w:sz w:val="20"/>
                <w:szCs w:val="20"/>
              </w:rPr>
              <w:t>U</w:t>
            </w:r>
            <w:r w:rsidR="00034E4A" w:rsidRPr="006157D4">
              <w:rPr>
                <w:rFonts w:ascii="Arial" w:eastAsia="Arial" w:hAnsi="Arial" w:cs="Arial"/>
                <w:sz w:val="20"/>
                <w:szCs w:val="20"/>
              </w:rPr>
              <w:t>nderstanding and explaining precise meaning</w:t>
            </w:r>
          </w:p>
        </w:tc>
        <w:tc>
          <w:tcPr>
            <w:tcW w:w="10348" w:type="dxa"/>
            <w:tcMar>
              <w:top w:w="113" w:type="dxa"/>
              <w:bottom w:w="113" w:type="dxa"/>
            </w:tcMar>
          </w:tcPr>
          <w:p w14:paraId="16D7F903" w14:textId="6A11A161" w:rsidR="00034E4A" w:rsidRPr="0058136B" w:rsidRDefault="00034E4A" w:rsidP="00AA3FFB">
            <w:pPr>
              <w:keepNext/>
              <w:autoSpaceDE w:val="0"/>
              <w:autoSpaceDN w:val="0"/>
              <w:adjustRightInd w:val="0"/>
              <w:rPr>
                <w:rFonts w:ascii="Arial" w:hAnsi="Arial" w:cs="Arial"/>
                <w:sz w:val="20"/>
                <w:szCs w:val="20"/>
              </w:rPr>
            </w:pPr>
            <w:r w:rsidRPr="0058136B">
              <w:rPr>
                <w:rFonts w:ascii="Arial" w:hAnsi="Arial" w:cs="Arial"/>
                <w:sz w:val="20"/>
                <w:szCs w:val="20"/>
              </w:rPr>
              <w:t>Model</w:t>
            </w:r>
            <w:r>
              <w:rPr>
                <w:rFonts w:ascii="Arial" w:hAnsi="Arial" w:cs="Arial"/>
                <w:sz w:val="20"/>
                <w:szCs w:val="20"/>
              </w:rPr>
              <w:t>/remind learners of</w:t>
            </w:r>
            <w:r w:rsidRPr="0058136B">
              <w:rPr>
                <w:rFonts w:ascii="Arial" w:hAnsi="Arial" w:cs="Arial"/>
                <w:sz w:val="20"/>
                <w:szCs w:val="20"/>
              </w:rPr>
              <w:t xml:space="preserve"> one type of R1 question</w:t>
            </w:r>
            <w:r w:rsidR="001E33AE">
              <w:rPr>
                <w:rFonts w:ascii="Arial" w:hAnsi="Arial" w:cs="Arial"/>
                <w:sz w:val="20"/>
                <w:szCs w:val="20"/>
              </w:rPr>
              <w:t>. For example</w:t>
            </w:r>
            <w:r w:rsidRPr="0058136B">
              <w:rPr>
                <w:rFonts w:ascii="Arial" w:hAnsi="Arial" w:cs="Arial"/>
                <w:sz w:val="20"/>
                <w:szCs w:val="20"/>
              </w:rPr>
              <w:t>:</w:t>
            </w:r>
          </w:p>
          <w:p w14:paraId="7678B45D" w14:textId="1DDCF22F" w:rsidR="00034E4A" w:rsidRPr="001E33AE" w:rsidRDefault="00087947" w:rsidP="00AA3FFB">
            <w:pPr>
              <w:keepNext/>
              <w:autoSpaceDE w:val="0"/>
              <w:autoSpaceDN w:val="0"/>
              <w:adjustRightInd w:val="0"/>
              <w:spacing w:after="120"/>
              <w:rPr>
                <w:rFonts w:ascii="Arial" w:hAnsi="Arial" w:cs="Arial"/>
                <w:sz w:val="20"/>
                <w:szCs w:val="20"/>
              </w:rPr>
            </w:pPr>
            <w:r>
              <w:rPr>
                <w:rFonts w:ascii="Arial" w:hAnsi="Arial" w:cs="Arial"/>
                <w:sz w:val="20"/>
                <w:szCs w:val="20"/>
              </w:rPr>
              <w:t>‘</w:t>
            </w:r>
            <w:r w:rsidR="00034E4A" w:rsidRPr="001E33AE">
              <w:rPr>
                <w:rFonts w:ascii="Arial" w:hAnsi="Arial" w:cs="Arial"/>
                <w:sz w:val="20"/>
                <w:szCs w:val="20"/>
              </w:rPr>
              <w:t>Using your own words, explain what the author means by ‘….’ line x</w:t>
            </w:r>
            <w:r w:rsidR="001E33AE" w:rsidRPr="001E33AE">
              <w:rPr>
                <w:rFonts w:ascii="Arial" w:hAnsi="Arial" w:cs="Arial"/>
                <w:sz w:val="20"/>
                <w:szCs w:val="20"/>
              </w:rPr>
              <w:t>.</w:t>
            </w:r>
            <w:r>
              <w:rPr>
                <w:rFonts w:ascii="Arial" w:hAnsi="Arial" w:cs="Arial"/>
                <w:sz w:val="20"/>
                <w:szCs w:val="20"/>
              </w:rPr>
              <w:t>’</w:t>
            </w:r>
          </w:p>
          <w:p w14:paraId="609AA89B" w14:textId="1CFBDA47" w:rsidR="00034E4A" w:rsidRDefault="00087947" w:rsidP="001E33AE">
            <w:pPr>
              <w:keepNext/>
              <w:autoSpaceDE w:val="0"/>
              <w:autoSpaceDN w:val="0"/>
              <w:adjustRightInd w:val="0"/>
              <w:rPr>
                <w:rFonts w:ascii="Arial" w:hAnsi="Arial" w:cs="Arial"/>
                <w:sz w:val="20"/>
                <w:szCs w:val="20"/>
              </w:rPr>
            </w:pPr>
            <w:r>
              <w:rPr>
                <w:rFonts w:ascii="Arial" w:hAnsi="Arial" w:cs="Arial"/>
                <w:sz w:val="20"/>
                <w:szCs w:val="20"/>
              </w:rPr>
              <w:t>L</w:t>
            </w:r>
            <w:r w:rsidR="001E33AE">
              <w:rPr>
                <w:rFonts w:ascii="Arial" w:hAnsi="Arial" w:cs="Arial"/>
                <w:sz w:val="20"/>
                <w:szCs w:val="20"/>
              </w:rPr>
              <w:t>earners</w:t>
            </w:r>
            <w:r w:rsidR="00034E4A">
              <w:rPr>
                <w:rFonts w:ascii="Arial" w:hAnsi="Arial" w:cs="Arial"/>
                <w:sz w:val="20"/>
                <w:szCs w:val="20"/>
              </w:rPr>
              <w:t xml:space="preserve"> read a section from</w:t>
            </w:r>
            <w:r>
              <w:rPr>
                <w:rFonts w:ascii="Arial" w:hAnsi="Arial" w:cs="Arial"/>
                <w:sz w:val="20"/>
                <w:szCs w:val="20"/>
              </w:rPr>
              <w:t xml:space="preserve"> a </w:t>
            </w:r>
            <w:r w:rsidR="00034E4A">
              <w:rPr>
                <w:rFonts w:ascii="Arial" w:hAnsi="Arial" w:cs="Arial"/>
                <w:sz w:val="20"/>
                <w:szCs w:val="20"/>
              </w:rPr>
              <w:t>previously unseen text and:</w:t>
            </w:r>
          </w:p>
          <w:p w14:paraId="2843206C" w14:textId="714EFB14" w:rsidR="00034E4A" w:rsidRPr="001E33AE" w:rsidRDefault="00034E4A" w:rsidP="00834D03">
            <w:pPr>
              <w:pStyle w:val="ListParagraph"/>
              <w:numPr>
                <w:ilvl w:val="0"/>
                <w:numId w:val="46"/>
              </w:numPr>
              <w:spacing w:after="120"/>
            </w:pPr>
            <w:r w:rsidRPr="001E33AE">
              <w:t>select/choose from underlined options a short phrase to complete the question</w:t>
            </w:r>
          </w:p>
          <w:p w14:paraId="323F881B" w14:textId="3EAFA4CD" w:rsidR="00034E4A" w:rsidRPr="001E33AE" w:rsidRDefault="00034E4A" w:rsidP="00834D03">
            <w:pPr>
              <w:pStyle w:val="ListParagraph"/>
              <w:numPr>
                <w:ilvl w:val="0"/>
                <w:numId w:val="46"/>
              </w:numPr>
              <w:spacing w:after="120"/>
            </w:pPr>
            <w:r w:rsidRPr="001E33AE">
              <w:t>suggest a mark scheme answer</w:t>
            </w:r>
            <w:r w:rsidR="000514FD">
              <w:t>.</w:t>
            </w:r>
          </w:p>
          <w:p w14:paraId="5C5AEBFA" w14:textId="556E2D5B" w:rsidR="000514FD" w:rsidRDefault="000514FD" w:rsidP="00034E4A">
            <w:pPr>
              <w:keepNext/>
              <w:autoSpaceDE w:val="0"/>
              <w:autoSpaceDN w:val="0"/>
              <w:adjustRightInd w:val="0"/>
              <w:rPr>
                <w:rFonts w:ascii="Arial" w:hAnsi="Arial" w:cs="Arial"/>
                <w:sz w:val="20"/>
                <w:szCs w:val="20"/>
              </w:rPr>
            </w:pPr>
            <w:r>
              <w:rPr>
                <w:rFonts w:ascii="Arial" w:hAnsi="Arial" w:cs="Arial"/>
                <w:sz w:val="20"/>
                <w:szCs w:val="20"/>
              </w:rPr>
              <w:t>G</w:t>
            </w:r>
            <w:r w:rsidR="00034E4A">
              <w:rPr>
                <w:rFonts w:ascii="Arial" w:hAnsi="Arial" w:cs="Arial"/>
                <w:sz w:val="20"/>
                <w:szCs w:val="20"/>
              </w:rPr>
              <w:t>ive</w:t>
            </w:r>
            <w:r>
              <w:rPr>
                <w:rFonts w:ascii="Arial" w:hAnsi="Arial" w:cs="Arial"/>
                <w:sz w:val="20"/>
                <w:szCs w:val="20"/>
              </w:rPr>
              <w:t xml:space="preserve"> learners</w:t>
            </w:r>
            <w:r w:rsidR="00034E4A">
              <w:rPr>
                <w:rFonts w:ascii="Arial" w:hAnsi="Arial" w:cs="Arial"/>
                <w:sz w:val="20"/>
                <w:szCs w:val="20"/>
              </w:rPr>
              <w:t xml:space="preserve"> the rest of the text to read and invite</w:t>
            </w:r>
            <w:r>
              <w:rPr>
                <w:rFonts w:ascii="Arial" w:hAnsi="Arial" w:cs="Arial"/>
                <w:sz w:val="20"/>
                <w:szCs w:val="20"/>
              </w:rPr>
              <w:t xml:space="preserve"> them</w:t>
            </w:r>
            <w:r w:rsidR="00034E4A">
              <w:rPr>
                <w:rFonts w:ascii="Arial" w:hAnsi="Arial" w:cs="Arial"/>
                <w:sz w:val="20"/>
                <w:szCs w:val="20"/>
              </w:rPr>
              <w:t xml:space="preserve"> to consider how their mark scheme answer might need correcting or refining.</w:t>
            </w:r>
            <w:r>
              <w:rPr>
                <w:rFonts w:ascii="Arial" w:hAnsi="Arial" w:cs="Arial"/>
                <w:sz w:val="20"/>
                <w:szCs w:val="20"/>
              </w:rPr>
              <w:t xml:space="preserve"> Ask learners:</w:t>
            </w:r>
          </w:p>
          <w:p w14:paraId="396975DC" w14:textId="2B7D2469" w:rsidR="000514FD" w:rsidRPr="000514FD" w:rsidRDefault="00034E4A" w:rsidP="00834D03">
            <w:pPr>
              <w:pStyle w:val="ListParagraph"/>
              <w:numPr>
                <w:ilvl w:val="0"/>
                <w:numId w:val="46"/>
              </w:numPr>
              <w:spacing w:after="120"/>
            </w:pPr>
            <w:r w:rsidRPr="000514FD">
              <w:t xml:space="preserve">Why does the question ask for </w:t>
            </w:r>
            <w:r w:rsidR="004C04A9">
              <w:t xml:space="preserve">the </w:t>
            </w:r>
            <w:r w:rsidRPr="000514FD">
              <w:t>use of own words?</w:t>
            </w:r>
          </w:p>
          <w:p w14:paraId="4BBFC0F6" w14:textId="029C18A0" w:rsidR="002B7A6B" w:rsidRPr="000514FD" w:rsidRDefault="00034E4A" w:rsidP="00834D03">
            <w:pPr>
              <w:pStyle w:val="ListParagraph"/>
              <w:numPr>
                <w:ilvl w:val="0"/>
                <w:numId w:val="46"/>
              </w:numPr>
              <w:spacing w:after="120"/>
            </w:pPr>
            <w:r w:rsidRPr="000514FD">
              <w:t>What would copying from the text suggest about your understanding of meaning?</w:t>
            </w:r>
          </w:p>
          <w:p w14:paraId="3EAF6E72" w14:textId="1EF6C640" w:rsidR="00034E4A" w:rsidRPr="00034E4A" w:rsidRDefault="00034E4A" w:rsidP="00034E4A">
            <w:pPr>
              <w:keepNext/>
              <w:autoSpaceDE w:val="0"/>
              <w:autoSpaceDN w:val="0"/>
              <w:adjustRightInd w:val="0"/>
              <w:rPr>
                <w:rFonts w:ascii="Arial" w:hAnsi="Arial" w:cs="Arial"/>
                <w:sz w:val="20"/>
                <w:szCs w:val="20"/>
              </w:rPr>
            </w:pPr>
            <w:r>
              <w:rPr>
                <w:rFonts w:ascii="Arial" w:hAnsi="Arial" w:cs="Arial"/>
                <w:sz w:val="20"/>
                <w:szCs w:val="20"/>
              </w:rPr>
              <w:t xml:space="preserve">Consider </w:t>
            </w:r>
            <w:r>
              <w:rPr>
                <w:rFonts w:ascii="Arial" w:hAnsi="Arial" w:cs="Arial"/>
                <w:sz w:val="20"/>
                <w:szCs w:val="20"/>
                <w:lang w:eastAsia="en-GB"/>
              </w:rPr>
              <w:t xml:space="preserve">other tasks </w:t>
            </w:r>
            <w:r w:rsidR="000514FD">
              <w:rPr>
                <w:rFonts w:ascii="Arial" w:hAnsi="Arial" w:cs="Arial"/>
                <w:sz w:val="20"/>
                <w:szCs w:val="20"/>
                <w:lang w:eastAsia="en-GB"/>
              </w:rPr>
              <w:t xml:space="preserve">that </w:t>
            </w:r>
            <w:r>
              <w:rPr>
                <w:rFonts w:ascii="Arial" w:hAnsi="Arial" w:cs="Arial"/>
                <w:sz w:val="20"/>
                <w:szCs w:val="20"/>
                <w:lang w:eastAsia="en-GB"/>
              </w:rPr>
              <w:t>test understanding of explicit meaning here too</w:t>
            </w:r>
            <w:r w:rsidR="00F22936">
              <w:rPr>
                <w:rFonts w:ascii="Arial" w:hAnsi="Arial" w:cs="Arial"/>
                <w:sz w:val="20"/>
                <w:szCs w:val="20"/>
                <w:lang w:eastAsia="en-GB"/>
              </w:rPr>
              <w:t>, e.g.</w:t>
            </w:r>
            <w:r>
              <w:rPr>
                <w:rFonts w:ascii="Arial" w:hAnsi="Arial" w:cs="Arial"/>
                <w:sz w:val="20"/>
                <w:szCs w:val="20"/>
                <w:lang w:eastAsia="en-GB"/>
              </w:rPr>
              <w:t xml:space="preserve"> the selective summary task (Q3a)</w:t>
            </w:r>
            <w:r w:rsidR="000514FD">
              <w:rPr>
                <w:rFonts w:ascii="Arial" w:hAnsi="Arial" w:cs="Arial"/>
                <w:sz w:val="20"/>
                <w:szCs w:val="20"/>
                <w:lang w:eastAsia="en-GB"/>
              </w:rPr>
              <w:t>.</w:t>
            </w:r>
          </w:p>
        </w:tc>
      </w:tr>
      <w:tr w:rsidR="00025CFC" w14:paraId="5D79C5A4" w14:textId="77777777" w:rsidTr="00FC31AA">
        <w:tblPrEx>
          <w:tblCellMar>
            <w:top w:w="0" w:type="dxa"/>
            <w:bottom w:w="0" w:type="dxa"/>
          </w:tblCellMar>
        </w:tblPrEx>
        <w:tc>
          <w:tcPr>
            <w:tcW w:w="2126" w:type="dxa"/>
            <w:tcMar>
              <w:top w:w="113" w:type="dxa"/>
              <w:bottom w:w="113" w:type="dxa"/>
            </w:tcMar>
          </w:tcPr>
          <w:p w14:paraId="1DF7F4EE" w14:textId="5EFEE085" w:rsidR="00025CFC" w:rsidRPr="00015F15" w:rsidRDefault="00025CFC" w:rsidP="009A73E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4C7C090E" w14:textId="60294857"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4C491B">
              <w:rPr>
                <w:rFonts w:ascii="Arial" w:hAnsi="Arial" w:cs="Arial"/>
                <w:sz w:val="20"/>
                <w:szCs w:val="20"/>
                <w:lang w:eastAsia="en-GB"/>
              </w:rPr>
              <w:t>d</w:t>
            </w:r>
            <w:r w:rsidRPr="00073730">
              <w:rPr>
                <w:rFonts w:ascii="Arial" w:hAnsi="Arial" w:cs="Arial"/>
                <w:sz w:val="20"/>
                <w:szCs w:val="20"/>
                <w:lang w:eastAsia="en-GB"/>
              </w:rPr>
              <w:t xml:space="preserve">emonstrate understanding of explicit </w:t>
            </w:r>
            <w:r w:rsidRPr="00C34249">
              <w:rPr>
                <w:rFonts w:ascii="Arial" w:hAnsi="Arial" w:cs="Arial"/>
                <w:sz w:val="20"/>
                <w:szCs w:val="20"/>
                <w:lang w:eastAsia="en-GB"/>
              </w:rPr>
              <w:t>meaning</w:t>
            </w:r>
            <w:r w:rsidR="004957C8">
              <w:rPr>
                <w:rFonts w:ascii="Arial" w:hAnsi="Arial" w:cs="Arial"/>
                <w:sz w:val="20"/>
                <w:szCs w:val="20"/>
                <w:lang w:eastAsia="en-GB"/>
              </w:rPr>
              <w:t>s</w:t>
            </w:r>
          </w:p>
          <w:p w14:paraId="4D743993" w14:textId="32EC7DDA" w:rsidR="00025CFC" w:rsidRDefault="00025CFC" w:rsidP="00FF11EB">
            <w:pPr>
              <w:autoSpaceDE w:val="0"/>
              <w:autoSpaceDN w:val="0"/>
              <w:adjustRightInd w:val="0"/>
              <w:spacing w:before="120" w:after="120"/>
              <w:rPr>
                <w:rFonts w:ascii="Arial" w:hAnsi="Arial" w:cs="Arial"/>
                <w:sz w:val="20"/>
                <w:szCs w:val="20"/>
              </w:rPr>
            </w:pPr>
            <w:r w:rsidRPr="00C34249">
              <w:rPr>
                <w:rFonts w:ascii="Arial" w:hAnsi="Arial" w:cs="Arial"/>
                <w:sz w:val="20"/>
                <w:szCs w:val="20"/>
                <w:lang w:eastAsia="en-GB"/>
              </w:rPr>
              <w:t xml:space="preserve">R2 </w:t>
            </w:r>
            <w:r w:rsidR="004C491B">
              <w:rPr>
                <w:rFonts w:ascii="Arial" w:hAnsi="Arial" w:cs="Arial"/>
                <w:sz w:val="20"/>
                <w:szCs w:val="20"/>
                <w:lang w:eastAsia="en-GB"/>
              </w:rPr>
              <w:t>d</w:t>
            </w:r>
            <w:r w:rsidRPr="00C34249">
              <w:rPr>
                <w:rFonts w:ascii="Arial" w:hAnsi="Arial" w:cs="Arial"/>
                <w:sz w:val="20"/>
                <w:szCs w:val="20"/>
                <w:lang w:eastAsia="en-GB"/>
              </w:rPr>
              <w:t>emonstrate understanding of implicit meaning</w:t>
            </w:r>
            <w:r w:rsidR="00864065">
              <w:rPr>
                <w:rFonts w:ascii="Arial" w:hAnsi="Arial" w:cs="Arial"/>
                <w:sz w:val="20"/>
                <w:szCs w:val="20"/>
                <w:lang w:eastAsia="en-GB"/>
              </w:rPr>
              <w:t>s</w:t>
            </w:r>
            <w:r w:rsidRPr="00C34249">
              <w:rPr>
                <w:rFonts w:ascii="Arial" w:hAnsi="Arial" w:cs="Arial"/>
                <w:sz w:val="20"/>
                <w:szCs w:val="20"/>
                <w:lang w:eastAsia="en-GB"/>
              </w:rPr>
              <w:t xml:space="preserve"> </w:t>
            </w:r>
            <w:r w:rsidRPr="00C34249">
              <w:rPr>
                <w:rFonts w:ascii="Arial" w:hAnsi="Arial" w:cs="Arial"/>
                <w:sz w:val="20"/>
                <w:szCs w:val="20"/>
              </w:rPr>
              <w:t>and attitudes</w:t>
            </w:r>
          </w:p>
          <w:p w14:paraId="7ED18DEC" w14:textId="7D566BC0" w:rsidR="00025CFC" w:rsidRDefault="00025CFC" w:rsidP="00FF11EB">
            <w:pPr>
              <w:autoSpaceDE w:val="0"/>
              <w:autoSpaceDN w:val="0"/>
              <w:adjustRightInd w:val="0"/>
              <w:spacing w:before="120" w:after="120"/>
              <w:rPr>
                <w:rFonts w:ascii="Arial" w:hAnsi="Arial" w:cs="Arial"/>
                <w:sz w:val="20"/>
                <w:szCs w:val="20"/>
                <w:lang w:eastAsia="en-GB"/>
              </w:rPr>
            </w:pPr>
            <w:r w:rsidRPr="00C34249">
              <w:rPr>
                <w:rFonts w:ascii="Arial" w:hAnsi="Arial" w:cs="Arial"/>
                <w:sz w:val="20"/>
                <w:szCs w:val="20"/>
                <w:lang w:eastAsia="en-GB"/>
              </w:rPr>
              <w:t xml:space="preserve">R4 </w:t>
            </w:r>
            <w:r w:rsidR="004C491B">
              <w:rPr>
                <w:rFonts w:ascii="Arial" w:hAnsi="Arial" w:cs="Arial"/>
                <w:sz w:val="20"/>
                <w:szCs w:val="20"/>
                <w:lang w:eastAsia="en-GB"/>
              </w:rPr>
              <w:t>d</w:t>
            </w:r>
            <w:r w:rsidRPr="00C34249">
              <w:rPr>
                <w:rFonts w:ascii="Arial" w:hAnsi="Arial" w:cs="Arial"/>
                <w:sz w:val="20"/>
                <w:szCs w:val="20"/>
                <w:lang w:eastAsia="en-GB"/>
              </w:rPr>
              <w:t xml:space="preserve">emonstrate understanding of how writers achieve effects </w:t>
            </w:r>
            <w:r w:rsidRPr="00C34249">
              <w:rPr>
                <w:rFonts w:ascii="Arial" w:hAnsi="Arial" w:cs="Arial"/>
                <w:sz w:val="20"/>
                <w:szCs w:val="20"/>
              </w:rPr>
              <w:t>and influence readers</w:t>
            </w:r>
          </w:p>
        </w:tc>
        <w:tc>
          <w:tcPr>
            <w:tcW w:w="2126" w:type="dxa"/>
            <w:tcMar>
              <w:top w:w="113" w:type="dxa"/>
              <w:bottom w:w="113" w:type="dxa"/>
            </w:tcMar>
          </w:tcPr>
          <w:p w14:paraId="483E888D" w14:textId="3293104D" w:rsidR="00025CFC" w:rsidRPr="00D21505" w:rsidRDefault="00C71BF1" w:rsidP="004C491B">
            <w:pPr>
              <w:autoSpaceDE w:val="0"/>
              <w:autoSpaceDN w:val="0"/>
              <w:adjustRightInd w:val="0"/>
              <w:spacing w:after="120"/>
              <w:rPr>
                <w:rFonts w:eastAsia="Arial" w:cs="Arial"/>
                <w:color w:val="FF0000"/>
              </w:rPr>
            </w:pPr>
            <w:r>
              <w:rPr>
                <w:rFonts w:ascii="Arial" w:eastAsia="Arial" w:hAnsi="Arial" w:cs="Arial"/>
                <w:sz w:val="20"/>
                <w:szCs w:val="20"/>
              </w:rPr>
              <w:t>M</w:t>
            </w:r>
            <w:r w:rsidR="00025CFC" w:rsidRPr="004C491B">
              <w:rPr>
                <w:rFonts w:ascii="Arial" w:eastAsia="Arial" w:hAnsi="Arial" w:cs="Arial"/>
                <w:sz w:val="20"/>
                <w:szCs w:val="20"/>
              </w:rPr>
              <w:t>oving beyond understanding of general literal meaning</w:t>
            </w:r>
          </w:p>
        </w:tc>
        <w:tc>
          <w:tcPr>
            <w:tcW w:w="10348" w:type="dxa"/>
            <w:tcMar>
              <w:top w:w="113" w:type="dxa"/>
              <w:bottom w:w="113" w:type="dxa"/>
            </w:tcMar>
          </w:tcPr>
          <w:p w14:paraId="5CABB42C" w14:textId="3C659A98" w:rsidR="00025CFC" w:rsidRPr="00A255C4" w:rsidRDefault="00C71BF1" w:rsidP="00F22936">
            <w:pPr>
              <w:autoSpaceDE w:val="0"/>
              <w:autoSpaceDN w:val="0"/>
              <w:adjustRightInd w:val="0"/>
              <w:spacing w:after="120"/>
              <w:rPr>
                <w:rFonts w:ascii="Arial" w:eastAsia="Arial" w:hAnsi="Arial" w:cs="Arial"/>
                <w:sz w:val="20"/>
                <w:szCs w:val="20"/>
              </w:rPr>
            </w:pPr>
            <w:r>
              <w:rPr>
                <w:rFonts w:ascii="Arial" w:eastAsia="Arial" w:hAnsi="Arial" w:cs="Arial"/>
                <w:sz w:val="20"/>
                <w:szCs w:val="20"/>
              </w:rPr>
              <w:t xml:space="preserve">Give </w:t>
            </w:r>
            <w:r w:rsidR="00AA3FFB">
              <w:rPr>
                <w:rFonts w:ascii="Arial" w:eastAsia="Arial" w:hAnsi="Arial" w:cs="Arial"/>
                <w:sz w:val="20"/>
                <w:szCs w:val="20"/>
              </w:rPr>
              <w:t xml:space="preserve">learners </w:t>
            </w:r>
            <w:r w:rsidR="00025CFC" w:rsidRPr="00A255C4">
              <w:rPr>
                <w:rFonts w:ascii="Arial" w:eastAsia="Arial" w:hAnsi="Arial" w:cs="Arial"/>
                <w:sz w:val="20"/>
                <w:szCs w:val="20"/>
              </w:rPr>
              <w:t>dictionaries to work out how to perform a dramatic action according to three different cue cards</w:t>
            </w:r>
            <w:r w:rsidR="00AA3FFB">
              <w:rPr>
                <w:rFonts w:ascii="Arial" w:eastAsia="Arial" w:hAnsi="Arial" w:cs="Arial"/>
                <w:sz w:val="20"/>
                <w:szCs w:val="20"/>
              </w:rPr>
              <w:t>, e.g.</w:t>
            </w:r>
            <w:r w:rsidR="00025CFC" w:rsidRPr="00A255C4">
              <w:rPr>
                <w:rFonts w:ascii="Arial" w:eastAsia="Arial" w:hAnsi="Arial" w:cs="Arial"/>
                <w:b/>
                <w:bCs/>
                <w:sz w:val="20"/>
                <w:szCs w:val="20"/>
              </w:rPr>
              <w:t xml:space="preserve"> tiptoe</w:t>
            </w:r>
            <w:r w:rsidR="00025CFC" w:rsidRPr="00A255C4">
              <w:rPr>
                <w:rFonts w:ascii="Arial" w:eastAsia="Arial" w:hAnsi="Arial" w:cs="Arial"/>
                <w:sz w:val="20"/>
                <w:szCs w:val="20"/>
              </w:rPr>
              <w:t xml:space="preserve"> to the board, </w:t>
            </w:r>
            <w:r w:rsidR="00025CFC" w:rsidRPr="00A255C4">
              <w:rPr>
                <w:rFonts w:ascii="Arial" w:eastAsia="Arial" w:hAnsi="Arial" w:cs="Arial"/>
                <w:b/>
                <w:bCs/>
                <w:sz w:val="20"/>
                <w:szCs w:val="20"/>
              </w:rPr>
              <w:t>stride</w:t>
            </w:r>
            <w:r w:rsidR="00025CFC" w:rsidRPr="00A255C4">
              <w:rPr>
                <w:rFonts w:ascii="Arial" w:eastAsia="Arial" w:hAnsi="Arial" w:cs="Arial"/>
                <w:sz w:val="20"/>
                <w:szCs w:val="20"/>
              </w:rPr>
              <w:t xml:space="preserve"> to the board, </w:t>
            </w:r>
            <w:r w:rsidR="00025CFC" w:rsidRPr="00A255C4">
              <w:rPr>
                <w:rFonts w:ascii="Arial" w:eastAsia="Arial" w:hAnsi="Arial" w:cs="Arial"/>
                <w:b/>
                <w:bCs/>
                <w:sz w:val="20"/>
                <w:szCs w:val="20"/>
              </w:rPr>
              <w:t>sidle</w:t>
            </w:r>
            <w:r w:rsidR="00025CFC" w:rsidRPr="00A255C4">
              <w:rPr>
                <w:rFonts w:ascii="Arial" w:eastAsia="Arial" w:hAnsi="Arial" w:cs="Arial"/>
                <w:sz w:val="20"/>
                <w:szCs w:val="20"/>
              </w:rPr>
              <w:t xml:space="preserve"> to the board, </w:t>
            </w:r>
            <w:r w:rsidR="00025CFC" w:rsidRPr="00A255C4">
              <w:rPr>
                <w:rFonts w:ascii="Arial" w:eastAsia="Arial" w:hAnsi="Arial" w:cs="Arial"/>
                <w:b/>
                <w:bCs/>
                <w:sz w:val="20"/>
                <w:szCs w:val="20"/>
              </w:rPr>
              <w:t>sneak up</w:t>
            </w:r>
            <w:r w:rsidR="00025CFC" w:rsidRPr="00A255C4">
              <w:rPr>
                <w:rFonts w:ascii="Arial" w:eastAsia="Arial" w:hAnsi="Arial" w:cs="Arial"/>
                <w:sz w:val="20"/>
                <w:szCs w:val="20"/>
              </w:rPr>
              <w:t xml:space="preserve"> to the board, amble, march, saunter, etc</w:t>
            </w:r>
            <w:r>
              <w:rPr>
                <w:rFonts w:ascii="Arial" w:eastAsia="Arial" w:hAnsi="Arial" w:cs="Arial"/>
                <w:sz w:val="20"/>
                <w:szCs w:val="20"/>
              </w:rPr>
              <w:t>.</w:t>
            </w:r>
            <w:r w:rsidR="00025CFC" w:rsidRPr="00A255C4">
              <w:rPr>
                <w:rFonts w:ascii="Arial" w:eastAsia="Arial" w:hAnsi="Arial" w:cs="Arial"/>
                <w:sz w:val="20"/>
                <w:szCs w:val="20"/>
              </w:rPr>
              <w:t>)</w:t>
            </w:r>
          </w:p>
          <w:p w14:paraId="77349A85" w14:textId="760D6024" w:rsidR="00025CFC" w:rsidRPr="00A255C4" w:rsidRDefault="00B005A1" w:rsidP="00C71BF1">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 xml:space="preserve">Learners </w:t>
            </w:r>
            <w:r w:rsidR="00025CFC" w:rsidRPr="00A255C4">
              <w:rPr>
                <w:rFonts w:ascii="Arial" w:eastAsia="Arial" w:hAnsi="Arial" w:cs="Arial"/>
                <w:sz w:val="20"/>
                <w:szCs w:val="20"/>
              </w:rPr>
              <w:t xml:space="preserve">perform </w:t>
            </w:r>
            <w:r>
              <w:rPr>
                <w:rFonts w:ascii="Arial" w:eastAsia="Arial" w:hAnsi="Arial" w:cs="Arial"/>
                <w:sz w:val="20"/>
                <w:szCs w:val="20"/>
              </w:rPr>
              <w:t>the action</w:t>
            </w:r>
            <w:r w:rsidR="00025CFC" w:rsidRPr="00A255C4">
              <w:rPr>
                <w:rFonts w:ascii="Arial" w:eastAsia="Arial" w:hAnsi="Arial" w:cs="Arial"/>
                <w:sz w:val="20"/>
                <w:szCs w:val="20"/>
              </w:rPr>
              <w:t xml:space="preserve"> us</w:t>
            </w:r>
            <w:r w:rsidR="00980CDF">
              <w:rPr>
                <w:rFonts w:ascii="Arial" w:eastAsia="Arial" w:hAnsi="Arial" w:cs="Arial"/>
                <w:sz w:val="20"/>
                <w:szCs w:val="20"/>
              </w:rPr>
              <w:t>ing</w:t>
            </w:r>
            <w:r w:rsidR="00025CFC" w:rsidRPr="00A255C4">
              <w:rPr>
                <w:rFonts w:ascii="Arial" w:eastAsia="Arial" w:hAnsi="Arial" w:cs="Arial"/>
                <w:sz w:val="20"/>
                <w:szCs w:val="20"/>
              </w:rPr>
              <w:t xml:space="preserve"> the set of cue cards to identify the verb being acted out</w:t>
            </w:r>
            <w:r w:rsidR="00980CDF">
              <w:rPr>
                <w:rFonts w:ascii="Arial" w:eastAsia="Arial" w:hAnsi="Arial" w:cs="Arial"/>
                <w:sz w:val="20"/>
                <w:szCs w:val="20"/>
              </w:rPr>
              <w:t xml:space="preserve"> </w:t>
            </w:r>
            <w:r w:rsidR="00025CFC" w:rsidRPr="00A255C4">
              <w:rPr>
                <w:rFonts w:ascii="Arial" w:eastAsia="Arial" w:hAnsi="Arial" w:cs="Arial"/>
                <w:sz w:val="20"/>
                <w:szCs w:val="20"/>
              </w:rPr>
              <w:t>/ suggest</w:t>
            </w:r>
            <w:r w:rsidR="00980CDF">
              <w:rPr>
                <w:rFonts w:ascii="Arial" w:eastAsia="Arial" w:hAnsi="Arial" w:cs="Arial"/>
                <w:sz w:val="20"/>
                <w:szCs w:val="20"/>
              </w:rPr>
              <w:t>ing</w:t>
            </w:r>
            <w:r w:rsidR="00025CFC" w:rsidRPr="00A255C4">
              <w:rPr>
                <w:rFonts w:ascii="Arial" w:eastAsia="Arial" w:hAnsi="Arial" w:cs="Arial"/>
                <w:sz w:val="20"/>
                <w:szCs w:val="20"/>
              </w:rPr>
              <w:t xml:space="preserve"> how to refine the performance if the particular nature if the action described by that verb isn’t clear.</w:t>
            </w:r>
          </w:p>
          <w:p w14:paraId="3B9B44D8" w14:textId="73B1720D" w:rsidR="00025CFC" w:rsidRPr="00A255C4" w:rsidRDefault="00025CFC" w:rsidP="00980CDF">
            <w:pPr>
              <w:autoSpaceDE w:val="0"/>
              <w:autoSpaceDN w:val="0"/>
              <w:adjustRightInd w:val="0"/>
              <w:spacing w:before="120"/>
              <w:rPr>
                <w:rFonts w:ascii="Arial" w:eastAsia="Arial" w:hAnsi="Arial" w:cs="Arial"/>
                <w:sz w:val="20"/>
                <w:szCs w:val="20"/>
              </w:rPr>
            </w:pPr>
            <w:r w:rsidRPr="00A255C4">
              <w:rPr>
                <w:rFonts w:ascii="Arial" w:eastAsia="Arial" w:hAnsi="Arial" w:cs="Arial"/>
                <w:sz w:val="20"/>
                <w:szCs w:val="20"/>
              </w:rPr>
              <w:t>Groups collate a list of all the verbs and rank order / place on a continuum for different qualities</w:t>
            </w:r>
            <w:r w:rsidR="00980CDF">
              <w:rPr>
                <w:rFonts w:ascii="Arial" w:eastAsia="Arial" w:hAnsi="Arial" w:cs="Arial"/>
                <w:sz w:val="20"/>
                <w:szCs w:val="20"/>
              </w:rPr>
              <w:t xml:space="preserve">. </w:t>
            </w:r>
            <w:r w:rsidRPr="00A255C4">
              <w:rPr>
                <w:rFonts w:ascii="Arial" w:eastAsia="Arial" w:hAnsi="Arial" w:cs="Arial"/>
                <w:sz w:val="20"/>
                <w:szCs w:val="20"/>
              </w:rPr>
              <w:t>For example:</w:t>
            </w:r>
          </w:p>
          <w:p w14:paraId="4EACE62A" w14:textId="5A262E68" w:rsidR="00025CFC" w:rsidRPr="00A255C4" w:rsidRDefault="00025CFC" w:rsidP="00834D03">
            <w:pPr>
              <w:pStyle w:val="ListParagraph"/>
              <w:numPr>
                <w:ilvl w:val="0"/>
                <w:numId w:val="41"/>
              </w:numPr>
              <w:autoSpaceDE w:val="0"/>
              <w:autoSpaceDN w:val="0"/>
              <w:adjustRightInd w:val="0"/>
              <w:spacing w:after="120"/>
              <w:rPr>
                <w:rFonts w:eastAsia="Arial" w:cs="Arial"/>
              </w:rPr>
            </w:pPr>
            <w:r w:rsidRPr="00A255C4">
              <w:rPr>
                <w:rFonts w:eastAsia="Arial" w:cs="Arial"/>
              </w:rPr>
              <w:t>speed (fastest to slowest</w:t>
            </w:r>
            <w:r w:rsidR="00B67C26">
              <w:rPr>
                <w:rFonts w:eastAsia="Arial" w:cs="Arial"/>
              </w:rPr>
              <w:t xml:space="preserve">, </w:t>
            </w:r>
            <w:r w:rsidRPr="00A255C4">
              <w:rPr>
                <w:rFonts w:eastAsia="Arial" w:cs="Arial"/>
              </w:rPr>
              <w:t>e.g. tiptoe would likely mean fairly slow progress so on one end of the range, with bound/sprint etc towards the other end)</w:t>
            </w:r>
          </w:p>
          <w:p w14:paraId="5A06AEF9" w14:textId="79714698" w:rsidR="00025CFC" w:rsidRPr="00A255C4" w:rsidRDefault="00025CFC" w:rsidP="00834D03">
            <w:pPr>
              <w:pStyle w:val="ListParagraph"/>
              <w:numPr>
                <w:ilvl w:val="0"/>
                <w:numId w:val="41"/>
              </w:numPr>
              <w:autoSpaceDE w:val="0"/>
              <w:autoSpaceDN w:val="0"/>
              <w:adjustRightInd w:val="0"/>
              <w:spacing w:before="120" w:after="120"/>
              <w:rPr>
                <w:rFonts w:eastAsia="Arial" w:cs="Arial"/>
              </w:rPr>
            </w:pPr>
            <w:r w:rsidRPr="00A255C4">
              <w:rPr>
                <w:rFonts w:eastAsia="Arial" w:cs="Arial"/>
              </w:rPr>
              <w:t>care (most precise careful movement to the least)</w:t>
            </w:r>
          </w:p>
          <w:p w14:paraId="4D737EDE" w14:textId="79ABF65C" w:rsidR="00025CFC" w:rsidRPr="00A255C4" w:rsidRDefault="00025CFC" w:rsidP="00834D03">
            <w:pPr>
              <w:pStyle w:val="ListParagraph"/>
              <w:numPr>
                <w:ilvl w:val="0"/>
                <w:numId w:val="41"/>
              </w:numPr>
              <w:autoSpaceDE w:val="0"/>
              <w:autoSpaceDN w:val="0"/>
              <w:adjustRightInd w:val="0"/>
              <w:spacing w:before="120" w:after="120"/>
              <w:rPr>
                <w:rFonts w:eastAsia="Arial" w:cs="Arial"/>
              </w:rPr>
            </w:pPr>
            <w:r w:rsidRPr="00A255C4">
              <w:rPr>
                <w:rFonts w:eastAsia="Arial" w:cs="Arial"/>
              </w:rPr>
              <w:t>motivation/intent (is the person likely to be moving to do something good/bad ) etc</w:t>
            </w:r>
            <w:r w:rsidR="00B67C26">
              <w:rPr>
                <w:rFonts w:eastAsia="Arial" w:cs="Arial"/>
              </w:rPr>
              <w:t>.</w:t>
            </w:r>
          </w:p>
          <w:p w14:paraId="62D6E084" w14:textId="68782197" w:rsidR="00025CFC" w:rsidRPr="00A255C4" w:rsidRDefault="00025CFC" w:rsidP="00C71BF1">
            <w:pPr>
              <w:autoSpaceDE w:val="0"/>
              <w:autoSpaceDN w:val="0"/>
              <w:adjustRightInd w:val="0"/>
              <w:spacing w:before="120" w:after="120"/>
              <w:rPr>
                <w:rFonts w:ascii="Arial" w:eastAsia="Arial" w:hAnsi="Arial" w:cs="Arial"/>
                <w:sz w:val="20"/>
                <w:szCs w:val="20"/>
              </w:rPr>
            </w:pPr>
            <w:r w:rsidRPr="00980CDF">
              <w:rPr>
                <w:rFonts w:ascii="Arial" w:eastAsia="Arial" w:hAnsi="Arial" w:cs="Arial"/>
                <w:b/>
                <w:sz w:val="20"/>
                <w:szCs w:val="20"/>
              </w:rPr>
              <w:t>Extension activity:</w:t>
            </w:r>
            <w:r w:rsidRPr="00A255C4">
              <w:rPr>
                <w:rFonts w:ascii="Arial" w:eastAsia="Arial" w:hAnsi="Arial" w:cs="Arial"/>
                <w:sz w:val="20"/>
                <w:szCs w:val="20"/>
              </w:rPr>
              <w:t xml:space="preserve"> groups research</w:t>
            </w:r>
            <w:r w:rsidR="00980CDF">
              <w:rPr>
                <w:rFonts w:ascii="Arial" w:eastAsia="Arial" w:hAnsi="Arial" w:cs="Arial"/>
                <w:sz w:val="20"/>
                <w:szCs w:val="20"/>
              </w:rPr>
              <w:t xml:space="preserve"> </w:t>
            </w:r>
            <w:r w:rsidR="006966A5">
              <w:rPr>
                <w:rFonts w:ascii="Arial" w:eastAsia="Arial" w:hAnsi="Arial" w:cs="Arial"/>
                <w:sz w:val="20"/>
                <w:szCs w:val="20"/>
              </w:rPr>
              <w:t xml:space="preserve">and </w:t>
            </w:r>
            <w:r w:rsidRPr="00A255C4">
              <w:rPr>
                <w:rFonts w:ascii="Arial" w:eastAsia="Arial" w:hAnsi="Arial" w:cs="Arial"/>
                <w:sz w:val="20"/>
                <w:szCs w:val="20"/>
              </w:rPr>
              <w:t>suggest other synonyms to add to the range and consider where they should go on each continuum</w:t>
            </w:r>
            <w:r>
              <w:rPr>
                <w:rFonts w:ascii="Arial" w:eastAsia="Arial" w:hAnsi="Arial" w:cs="Arial"/>
                <w:sz w:val="20"/>
                <w:szCs w:val="20"/>
              </w:rPr>
              <w:t>.</w:t>
            </w:r>
          </w:p>
          <w:p w14:paraId="2CED4FD1" w14:textId="56768C33" w:rsidR="00025CFC" w:rsidRPr="00A255C4" w:rsidRDefault="006966A5" w:rsidP="00C71BF1">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L</w:t>
            </w:r>
            <w:r w:rsidR="00025CFC" w:rsidRPr="00A255C4">
              <w:rPr>
                <w:rFonts w:ascii="Arial" w:eastAsia="Arial" w:hAnsi="Arial" w:cs="Arial"/>
                <w:sz w:val="20"/>
                <w:szCs w:val="20"/>
              </w:rPr>
              <w:t xml:space="preserve">ook at a selection of tasks testing R4, </w:t>
            </w:r>
            <w:r w:rsidR="00980CDF">
              <w:rPr>
                <w:rFonts w:ascii="Arial" w:eastAsia="Arial" w:hAnsi="Arial" w:cs="Arial"/>
                <w:sz w:val="20"/>
                <w:szCs w:val="20"/>
              </w:rPr>
              <w:t xml:space="preserve">e.g. </w:t>
            </w:r>
            <w:r w:rsidR="00ED397E">
              <w:rPr>
                <w:rFonts w:ascii="Arial" w:eastAsia="Arial" w:hAnsi="Arial" w:cs="Arial"/>
                <w:sz w:val="20"/>
                <w:szCs w:val="20"/>
              </w:rPr>
              <w:t xml:space="preserve">2024 </w:t>
            </w:r>
            <w:r w:rsidR="00025CFC" w:rsidRPr="00A255C4">
              <w:rPr>
                <w:rFonts w:ascii="Arial" w:eastAsia="Arial" w:hAnsi="Arial" w:cs="Arial"/>
                <w:sz w:val="20"/>
                <w:szCs w:val="20"/>
              </w:rPr>
              <w:t xml:space="preserve">Specimen Paper 1 </w:t>
            </w:r>
            <w:r w:rsidR="00B67C26">
              <w:rPr>
                <w:rFonts w:ascii="Arial" w:eastAsia="Arial" w:hAnsi="Arial" w:cs="Arial"/>
                <w:sz w:val="20"/>
                <w:szCs w:val="20"/>
              </w:rPr>
              <w:t>Q</w:t>
            </w:r>
            <w:r w:rsidR="00025CFC" w:rsidRPr="00A255C4">
              <w:rPr>
                <w:rFonts w:ascii="Arial" w:eastAsia="Arial" w:hAnsi="Arial" w:cs="Arial"/>
                <w:sz w:val="20"/>
                <w:szCs w:val="20"/>
              </w:rPr>
              <w:t xml:space="preserve">2 a–e. </w:t>
            </w:r>
            <w:r w:rsidR="00C0299B">
              <w:rPr>
                <w:rFonts w:ascii="Arial" w:eastAsia="Arial" w:hAnsi="Arial" w:cs="Arial"/>
                <w:sz w:val="20"/>
                <w:szCs w:val="20"/>
              </w:rPr>
              <w:t>Discuss with learners what the questions are asking them to do.</w:t>
            </w:r>
          </w:p>
          <w:p w14:paraId="3AE36EB0" w14:textId="329C98BE" w:rsidR="00025CFC" w:rsidRPr="00DF5CEE" w:rsidRDefault="00C0299B" w:rsidP="00DF5CEE">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Discuss</w:t>
            </w:r>
            <w:r w:rsidR="00025CFC" w:rsidRPr="00A255C4">
              <w:rPr>
                <w:rFonts w:ascii="Arial" w:eastAsia="Arial" w:hAnsi="Arial" w:cs="Arial"/>
                <w:sz w:val="20"/>
                <w:szCs w:val="20"/>
              </w:rPr>
              <w:t xml:space="preserve"> the style of question</w:t>
            </w:r>
            <w:r w:rsidR="00DF5CEE">
              <w:rPr>
                <w:rFonts w:ascii="Arial" w:eastAsia="Arial" w:hAnsi="Arial" w:cs="Arial"/>
                <w:sz w:val="20"/>
                <w:szCs w:val="20"/>
              </w:rPr>
              <w:t xml:space="preserve">, e.g. </w:t>
            </w:r>
            <w:r w:rsidR="006B2CA3">
              <w:rPr>
                <w:rFonts w:ascii="Arial" w:eastAsia="Arial" w:hAnsi="Arial" w:cs="Arial"/>
                <w:sz w:val="20"/>
                <w:szCs w:val="20"/>
              </w:rPr>
              <w:t>‘</w:t>
            </w:r>
            <w:r w:rsidR="00025CFC" w:rsidRPr="00DF5CEE">
              <w:rPr>
                <w:rFonts w:ascii="Arial" w:eastAsia="Arial" w:hAnsi="Arial" w:cs="Arial"/>
                <w:sz w:val="20"/>
                <w:szCs w:val="20"/>
              </w:rPr>
              <w:t>Explain why the writer uses the word ‘…’ in the expression ‘…’ (line x)</w:t>
            </w:r>
            <w:r w:rsidR="006B2CA3">
              <w:rPr>
                <w:rFonts w:ascii="Arial" w:eastAsia="Arial" w:hAnsi="Arial" w:cs="Arial"/>
                <w:sz w:val="20"/>
                <w:szCs w:val="20"/>
              </w:rPr>
              <w:t>’</w:t>
            </w:r>
          </w:p>
          <w:p w14:paraId="7F57919A" w14:textId="110D0F94" w:rsidR="00025CFC" w:rsidRPr="00FA4880" w:rsidRDefault="00025CFC" w:rsidP="00C71BF1">
            <w:pPr>
              <w:autoSpaceDE w:val="0"/>
              <w:autoSpaceDN w:val="0"/>
              <w:adjustRightInd w:val="0"/>
              <w:spacing w:before="120"/>
              <w:rPr>
                <w:rFonts w:ascii="Arial" w:eastAsia="Arial" w:hAnsi="Arial" w:cs="Arial"/>
                <w:sz w:val="20"/>
                <w:szCs w:val="20"/>
              </w:rPr>
            </w:pPr>
            <w:r w:rsidRPr="00A255C4">
              <w:rPr>
                <w:rFonts w:ascii="Arial" w:eastAsia="Arial" w:hAnsi="Arial" w:cs="Arial"/>
                <w:sz w:val="20"/>
                <w:szCs w:val="20"/>
              </w:rPr>
              <w:t>Explain to learners that understanding the choices writers make when writing texts will help them to see how to improve their own writing</w:t>
            </w:r>
            <w:r w:rsidR="003D3C5C">
              <w:rPr>
                <w:rFonts w:ascii="Arial" w:eastAsia="Arial" w:hAnsi="Arial" w:cs="Arial"/>
                <w:sz w:val="20"/>
                <w:szCs w:val="20"/>
              </w:rPr>
              <w:t xml:space="preserve"> and </w:t>
            </w:r>
            <w:r w:rsidRPr="00A255C4">
              <w:rPr>
                <w:rFonts w:ascii="Arial" w:eastAsia="Arial" w:hAnsi="Arial" w:cs="Arial"/>
                <w:sz w:val="20"/>
                <w:szCs w:val="20"/>
              </w:rPr>
              <w:t xml:space="preserve">the kinds of choices they </w:t>
            </w:r>
            <w:r w:rsidR="003D3C5C">
              <w:rPr>
                <w:rFonts w:ascii="Arial" w:eastAsia="Arial" w:hAnsi="Arial" w:cs="Arial"/>
                <w:sz w:val="20"/>
                <w:szCs w:val="20"/>
              </w:rPr>
              <w:t>may</w:t>
            </w:r>
            <w:r w:rsidRPr="00A255C4">
              <w:rPr>
                <w:rFonts w:ascii="Arial" w:eastAsia="Arial" w:hAnsi="Arial" w:cs="Arial"/>
                <w:sz w:val="20"/>
                <w:szCs w:val="20"/>
              </w:rPr>
              <w:t xml:space="preserve"> make.</w:t>
            </w:r>
          </w:p>
        </w:tc>
      </w:tr>
      <w:tr w:rsidR="00025CFC" w14:paraId="3DE0DB79" w14:textId="77777777" w:rsidTr="00FC31AA">
        <w:tblPrEx>
          <w:tblCellMar>
            <w:top w:w="0" w:type="dxa"/>
            <w:bottom w:w="0" w:type="dxa"/>
          </w:tblCellMar>
        </w:tblPrEx>
        <w:tc>
          <w:tcPr>
            <w:tcW w:w="2126" w:type="dxa"/>
            <w:tcMar>
              <w:top w:w="113" w:type="dxa"/>
              <w:bottom w:w="113" w:type="dxa"/>
            </w:tcMar>
          </w:tcPr>
          <w:p w14:paraId="23A018CB" w14:textId="7770B249" w:rsidR="00025CFC" w:rsidRPr="00015F15" w:rsidRDefault="00025CFC" w:rsidP="009A73E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4FE3F305" w14:textId="2AC90EE5"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4C491B">
              <w:rPr>
                <w:rFonts w:ascii="Arial" w:hAnsi="Arial" w:cs="Arial"/>
                <w:sz w:val="20"/>
                <w:szCs w:val="20"/>
                <w:lang w:eastAsia="en-GB"/>
              </w:rPr>
              <w:t>d</w:t>
            </w:r>
            <w:r w:rsidRPr="00073730">
              <w:rPr>
                <w:rFonts w:ascii="Arial" w:hAnsi="Arial" w:cs="Arial"/>
                <w:sz w:val="20"/>
                <w:szCs w:val="20"/>
                <w:lang w:eastAsia="en-GB"/>
              </w:rPr>
              <w:t>emonstrate understanding of explicit meaning</w:t>
            </w:r>
            <w:r w:rsidR="004957C8">
              <w:rPr>
                <w:rFonts w:ascii="Arial" w:hAnsi="Arial" w:cs="Arial"/>
                <w:sz w:val="20"/>
                <w:szCs w:val="20"/>
                <w:lang w:eastAsia="en-GB"/>
              </w:rPr>
              <w:t>s</w:t>
            </w:r>
          </w:p>
          <w:p w14:paraId="76EEE765" w14:textId="35A4D070" w:rsidR="00025CFC" w:rsidRDefault="00025CFC" w:rsidP="00FF11EB">
            <w:pPr>
              <w:autoSpaceDE w:val="0"/>
              <w:autoSpaceDN w:val="0"/>
              <w:adjustRightInd w:val="0"/>
              <w:spacing w:before="120" w:after="120"/>
              <w:rPr>
                <w:rFonts w:ascii="Arial" w:hAnsi="Arial" w:cs="Arial"/>
                <w:sz w:val="20"/>
                <w:szCs w:val="20"/>
              </w:rPr>
            </w:pPr>
            <w:r w:rsidRPr="00073730">
              <w:rPr>
                <w:rFonts w:ascii="Arial" w:hAnsi="Arial" w:cs="Arial"/>
                <w:sz w:val="20"/>
                <w:szCs w:val="20"/>
                <w:lang w:eastAsia="en-GB"/>
              </w:rPr>
              <w:t>R</w:t>
            </w:r>
            <w:r>
              <w:rPr>
                <w:rFonts w:ascii="Arial" w:hAnsi="Arial" w:cs="Arial"/>
                <w:sz w:val="20"/>
                <w:szCs w:val="20"/>
                <w:lang w:eastAsia="en-GB"/>
              </w:rPr>
              <w:t>2</w:t>
            </w:r>
            <w:r w:rsidRPr="00073730">
              <w:rPr>
                <w:rFonts w:ascii="Arial" w:hAnsi="Arial" w:cs="Arial"/>
                <w:sz w:val="20"/>
                <w:szCs w:val="20"/>
                <w:lang w:eastAsia="en-GB"/>
              </w:rPr>
              <w:t xml:space="preserve"> </w:t>
            </w:r>
            <w:r w:rsidR="004C491B">
              <w:rPr>
                <w:rFonts w:ascii="Arial" w:hAnsi="Arial" w:cs="Arial"/>
                <w:sz w:val="20"/>
                <w:szCs w:val="20"/>
                <w:lang w:eastAsia="en-GB"/>
              </w:rPr>
              <w:t>d</w:t>
            </w:r>
            <w:r w:rsidRPr="00C34249">
              <w:rPr>
                <w:rFonts w:ascii="Arial" w:hAnsi="Arial" w:cs="Arial"/>
                <w:sz w:val="20"/>
                <w:szCs w:val="20"/>
                <w:lang w:eastAsia="en-GB"/>
              </w:rPr>
              <w:t>emonstrate understanding of implicit meaning</w:t>
            </w:r>
            <w:r w:rsidR="00864065">
              <w:rPr>
                <w:rFonts w:ascii="Arial" w:hAnsi="Arial" w:cs="Arial"/>
                <w:sz w:val="20"/>
                <w:szCs w:val="20"/>
                <w:lang w:eastAsia="en-GB"/>
              </w:rPr>
              <w:t>s</w:t>
            </w:r>
            <w:r w:rsidRPr="00C34249">
              <w:rPr>
                <w:rFonts w:ascii="Arial" w:hAnsi="Arial" w:cs="Arial"/>
                <w:sz w:val="20"/>
                <w:szCs w:val="20"/>
                <w:lang w:eastAsia="en-GB"/>
              </w:rPr>
              <w:t xml:space="preserve"> </w:t>
            </w:r>
            <w:r w:rsidRPr="00C34249">
              <w:rPr>
                <w:rFonts w:ascii="Arial" w:hAnsi="Arial" w:cs="Arial"/>
                <w:sz w:val="20"/>
                <w:szCs w:val="20"/>
              </w:rPr>
              <w:t>and attitudes</w:t>
            </w:r>
          </w:p>
          <w:p w14:paraId="46301310" w14:textId="621219FE" w:rsidR="00025CFC" w:rsidRDefault="00025CFC" w:rsidP="00FF11EB">
            <w:pPr>
              <w:autoSpaceDE w:val="0"/>
              <w:autoSpaceDN w:val="0"/>
              <w:adjustRightInd w:val="0"/>
              <w:spacing w:before="120" w:after="120"/>
              <w:rPr>
                <w:rFonts w:ascii="Arial" w:hAnsi="Arial" w:cs="Arial"/>
                <w:sz w:val="20"/>
                <w:szCs w:val="20"/>
                <w:lang w:eastAsia="en-GB"/>
              </w:rPr>
            </w:pPr>
            <w:r w:rsidRPr="00C34249">
              <w:rPr>
                <w:rFonts w:ascii="Arial" w:hAnsi="Arial" w:cs="Arial"/>
                <w:sz w:val="20"/>
                <w:szCs w:val="20"/>
                <w:lang w:eastAsia="en-GB"/>
              </w:rPr>
              <w:t xml:space="preserve">R4 </w:t>
            </w:r>
            <w:r w:rsidR="004C491B">
              <w:rPr>
                <w:rFonts w:ascii="Arial" w:hAnsi="Arial" w:cs="Arial"/>
                <w:sz w:val="20"/>
                <w:szCs w:val="20"/>
                <w:lang w:eastAsia="en-GB"/>
              </w:rPr>
              <w:t>d</w:t>
            </w:r>
            <w:r w:rsidRPr="00C34249">
              <w:rPr>
                <w:rFonts w:ascii="Arial" w:hAnsi="Arial" w:cs="Arial"/>
                <w:sz w:val="20"/>
                <w:szCs w:val="20"/>
                <w:lang w:eastAsia="en-GB"/>
              </w:rPr>
              <w:t xml:space="preserve">emonstrate understanding of how writers achieve effects </w:t>
            </w:r>
            <w:r w:rsidRPr="00C34249">
              <w:rPr>
                <w:rFonts w:ascii="Arial" w:hAnsi="Arial" w:cs="Arial"/>
                <w:sz w:val="20"/>
                <w:szCs w:val="20"/>
              </w:rPr>
              <w:t>and influence readers</w:t>
            </w:r>
          </w:p>
        </w:tc>
        <w:tc>
          <w:tcPr>
            <w:tcW w:w="2126" w:type="dxa"/>
            <w:tcMar>
              <w:top w:w="113" w:type="dxa"/>
              <w:bottom w:w="113" w:type="dxa"/>
            </w:tcMar>
          </w:tcPr>
          <w:p w14:paraId="3D5832F1" w14:textId="5F3EC061" w:rsidR="00025CFC" w:rsidRPr="00D21505" w:rsidRDefault="003D3C5C" w:rsidP="004C491B">
            <w:pPr>
              <w:autoSpaceDE w:val="0"/>
              <w:autoSpaceDN w:val="0"/>
              <w:adjustRightInd w:val="0"/>
              <w:spacing w:after="120"/>
              <w:rPr>
                <w:rFonts w:eastAsia="Arial" w:cs="Arial"/>
                <w:color w:val="FF0000"/>
              </w:rPr>
            </w:pPr>
            <w:r>
              <w:rPr>
                <w:rFonts w:ascii="Arial" w:eastAsia="Arial" w:hAnsi="Arial" w:cs="Arial"/>
                <w:sz w:val="20"/>
                <w:szCs w:val="20"/>
              </w:rPr>
              <w:t>E</w:t>
            </w:r>
            <w:r w:rsidR="00025CFC" w:rsidRPr="004C491B">
              <w:rPr>
                <w:rFonts w:ascii="Arial" w:eastAsia="Arial" w:hAnsi="Arial" w:cs="Arial"/>
                <w:sz w:val="20"/>
                <w:szCs w:val="20"/>
              </w:rPr>
              <w:t>xploring beyond literal meaning</w:t>
            </w:r>
          </w:p>
        </w:tc>
        <w:tc>
          <w:tcPr>
            <w:tcW w:w="10348" w:type="dxa"/>
            <w:tcMar>
              <w:top w:w="113" w:type="dxa"/>
              <w:bottom w:w="113" w:type="dxa"/>
            </w:tcMar>
          </w:tcPr>
          <w:p w14:paraId="53490710" w14:textId="5D8C3201" w:rsidR="00025CFC" w:rsidRDefault="006B2CA3" w:rsidP="00C24203">
            <w:pPr>
              <w:spacing w:after="120"/>
              <w:rPr>
                <w:rFonts w:ascii="Arial" w:hAnsi="Arial" w:cs="Arial"/>
                <w:sz w:val="20"/>
                <w:szCs w:val="20"/>
              </w:rPr>
            </w:pPr>
            <w:r>
              <w:rPr>
                <w:rFonts w:ascii="Arial" w:hAnsi="Arial" w:cs="Arial"/>
                <w:sz w:val="20"/>
                <w:szCs w:val="20"/>
              </w:rPr>
              <w:t>D</w:t>
            </w:r>
            <w:r w:rsidR="00025CFC">
              <w:rPr>
                <w:rFonts w:ascii="Arial" w:hAnsi="Arial" w:cs="Arial"/>
                <w:sz w:val="20"/>
                <w:szCs w:val="20"/>
              </w:rPr>
              <w:t xml:space="preserve">isplay </w:t>
            </w:r>
            <w:r w:rsidR="00025CFC" w:rsidRPr="0023278B">
              <w:rPr>
                <w:rFonts w:ascii="Arial" w:hAnsi="Arial" w:cs="Arial"/>
                <w:sz w:val="20"/>
                <w:szCs w:val="20"/>
              </w:rPr>
              <w:t>a</w:t>
            </w:r>
            <w:r>
              <w:rPr>
                <w:rFonts w:ascii="Arial" w:hAnsi="Arial" w:cs="Arial"/>
                <w:sz w:val="20"/>
                <w:szCs w:val="20"/>
              </w:rPr>
              <w:t>nd read a</w:t>
            </w:r>
            <w:r w:rsidR="00025CFC" w:rsidRPr="0023278B">
              <w:rPr>
                <w:rFonts w:ascii="Arial" w:hAnsi="Arial" w:cs="Arial"/>
                <w:sz w:val="20"/>
                <w:szCs w:val="20"/>
              </w:rPr>
              <w:t xml:space="preserve"> </w:t>
            </w:r>
            <w:r w:rsidR="00025CFC">
              <w:rPr>
                <w:rFonts w:ascii="Arial" w:hAnsi="Arial" w:cs="Arial"/>
                <w:sz w:val="20"/>
                <w:szCs w:val="20"/>
              </w:rPr>
              <w:t xml:space="preserve">short </w:t>
            </w:r>
            <w:r w:rsidR="00025CFC" w:rsidRPr="0023278B">
              <w:rPr>
                <w:rFonts w:ascii="Arial" w:hAnsi="Arial" w:cs="Arial"/>
                <w:sz w:val="20"/>
                <w:szCs w:val="20"/>
              </w:rPr>
              <w:t>detailed descriptive passage</w:t>
            </w:r>
            <w:r w:rsidR="00025CFC">
              <w:rPr>
                <w:rFonts w:ascii="Arial" w:hAnsi="Arial" w:cs="Arial"/>
                <w:sz w:val="20"/>
                <w:szCs w:val="20"/>
              </w:rPr>
              <w:t>/paragraph.</w:t>
            </w:r>
            <w:r w:rsidR="00C24203">
              <w:rPr>
                <w:rFonts w:ascii="Arial" w:hAnsi="Arial" w:cs="Arial"/>
                <w:sz w:val="20"/>
                <w:szCs w:val="20"/>
              </w:rPr>
              <w:t xml:space="preserve"> </w:t>
            </w:r>
            <w:r w:rsidR="00025CFC">
              <w:rPr>
                <w:rFonts w:ascii="Arial" w:hAnsi="Arial" w:cs="Arial"/>
                <w:sz w:val="20"/>
                <w:szCs w:val="20"/>
              </w:rPr>
              <w:t>L</w:t>
            </w:r>
            <w:r w:rsidR="00025CFC" w:rsidRPr="0023278B">
              <w:rPr>
                <w:rFonts w:ascii="Arial" w:hAnsi="Arial" w:cs="Arial"/>
                <w:sz w:val="20"/>
                <w:szCs w:val="20"/>
              </w:rPr>
              <w:t>earners draw</w:t>
            </w:r>
            <w:r w:rsidR="00025CFC">
              <w:rPr>
                <w:rFonts w:ascii="Arial" w:hAnsi="Arial" w:cs="Arial"/>
                <w:sz w:val="20"/>
                <w:szCs w:val="20"/>
              </w:rPr>
              <w:t xml:space="preserve"> images to create</w:t>
            </w:r>
            <w:r w:rsidR="00025CFC" w:rsidRPr="0023278B">
              <w:rPr>
                <w:rFonts w:ascii="Arial" w:hAnsi="Arial" w:cs="Arial"/>
                <w:sz w:val="20"/>
                <w:szCs w:val="20"/>
              </w:rPr>
              <w:t xml:space="preserve"> a picture of the place being described.</w:t>
            </w:r>
          </w:p>
          <w:p w14:paraId="3C45E66D" w14:textId="638D1AC9" w:rsidR="00025CFC" w:rsidRDefault="00025CFC" w:rsidP="00C24203">
            <w:pPr>
              <w:spacing w:before="120" w:after="120"/>
              <w:rPr>
                <w:rFonts w:ascii="Arial" w:hAnsi="Arial" w:cs="Arial"/>
                <w:sz w:val="20"/>
                <w:szCs w:val="20"/>
              </w:rPr>
            </w:pPr>
            <w:r>
              <w:rPr>
                <w:rFonts w:ascii="Arial" w:hAnsi="Arial" w:cs="Arial"/>
                <w:sz w:val="20"/>
                <w:szCs w:val="20"/>
              </w:rPr>
              <w:t xml:space="preserve">Learners compare pictures with each other. </w:t>
            </w:r>
            <w:r w:rsidR="00C24203">
              <w:rPr>
                <w:rFonts w:ascii="Arial" w:hAnsi="Arial" w:cs="Arial"/>
                <w:sz w:val="20"/>
                <w:szCs w:val="20"/>
              </w:rPr>
              <w:t>D</w:t>
            </w:r>
            <w:r>
              <w:rPr>
                <w:rFonts w:ascii="Arial" w:hAnsi="Arial" w:cs="Arial"/>
                <w:sz w:val="20"/>
                <w:szCs w:val="20"/>
              </w:rPr>
              <w:t xml:space="preserve">iscuss why pictures vary and how vocabulary choice </w:t>
            </w:r>
            <w:r w:rsidR="0053240E">
              <w:rPr>
                <w:rFonts w:ascii="Arial" w:hAnsi="Arial" w:cs="Arial"/>
                <w:sz w:val="20"/>
                <w:szCs w:val="20"/>
              </w:rPr>
              <w:t>affects</w:t>
            </w:r>
            <w:r>
              <w:rPr>
                <w:rFonts w:ascii="Arial" w:hAnsi="Arial" w:cs="Arial"/>
                <w:sz w:val="20"/>
                <w:szCs w:val="20"/>
              </w:rPr>
              <w:t xml:space="preserve"> the reader.</w:t>
            </w:r>
          </w:p>
          <w:p w14:paraId="454480DD" w14:textId="4B6C56FD" w:rsidR="00025CFC" w:rsidRDefault="00025CFC" w:rsidP="0053240E">
            <w:pPr>
              <w:rPr>
                <w:rFonts w:ascii="Arial" w:hAnsi="Arial" w:cs="Arial"/>
                <w:sz w:val="20"/>
                <w:szCs w:val="20"/>
              </w:rPr>
            </w:pPr>
            <w:r w:rsidRPr="0023278B">
              <w:rPr>
                <w:rFonts w:ascii="Arial" w:hAnsi="Arial" w:cs="Arial"/>
                <w:sz w:val="20"/>
                <w:szCs w:val="20"/>
              </w:rPr>
              <w:t xml:space="preserve">Learners pick out </w:t>
            </w:r>
            <w:r>
              <w:rPr>
                <w:rFonts w:ascii="Arial" w:hAnsi="Arial" w:cs="Arial"/>
                <w:sz w:val="20"/>
                <w:szCs w:val="20"/>
              </w:rPr>
              <w:t>/ are allocated a word or phrase</w:t>
            </w:r>
            <w:r w:rsidRPr="0023278B">
              <w:rPr>
                <w:rFonts w:ascii="Arial" w:hAnsi="Arial" w:cs="Arial"/>
                <w:sz w:val="20"/>
                <w:szCs w:val="20"/>
              </w:rPr>
              <w:t xml:space="preserve"> in </w:t>
            </w:r>
            <w:r>
              <w:rPr>
                <w:rFonts w:ascii="Arial" w:hAnsi="Arial" w:cs="Arial"/>
                <w:sz w:val="20"/>
                <w:szCs w:val="20"/>
              </w:rPr>
              <w:t>the</w:t>
            </w:r>
            <w:r w:rsidRPr="0023278B">
              <w:rPr>
                <w:rFonts w:ascii="Arial" w:hAnsi="Arial" w:cs="Arial"/>
                <w:sz w:val="20"/>
                <w:szCs w:val="20"/>
              </w:rPr>
              <w:t xml:space="preserve"> passage </w:t>
            </w:r>
            <w:r>
              <w:rPr>
                <w:rFonts w:ascii="Arial" w:hAnsi="Arial" w:cs="Arial"/>
                <w:sz w:val="20"/>
                <w:szCs w:val="20"/>
              </w:rPr>
              <w:t>that help them imagine something that if there were in that place they could</w:t>
            </w:r>
            <w:r w:rsidR="0053240E">
              <w:rPr>
                <w:rFonts w:ascii="Arial" w:hAnsi="Arial" w:cs="Arial"/>
                <w:sz w:val="20"/>
                <w:szCs w:val="20"/>
              </w:rPr>
              <w:t xml:space="preserve">, </w:t>
            </w:r>
            <w:r w:rsidRPr="0053240E">
              <w:rPr>
                <w:rFonts w:ascii="Arial" w:hAnsi="Arial" w:cs="Arial"/>
                <w:sz w:val="20"/>
                <w:szCs w:val="20"/>
              </w:rPr>
              <w:t>see / hear / smell / taste / touch</w:t>
            </w:r>
            <w:r w:rsidR="0053240E">
              <w:rPr>
                <w:rFonts w:ascii="Arial" w:hAnsi="Arial" w:cs="Arial"/>
                <w:sz w:val="20"/>
                <w:szCs w:val="20"/>
              </w:rPr>
              <w:t>.</w:t>
            </w:r>
          </w:p>
          <w:p w14:paraId="79081033" w14:textId="77777777" w:rsidR="00F243D8" w:rsidRDefault="00025CFC" w:rsidP="004638F7">
            <w:pPr>
              <w:spacing w:before="120"/>
              <w:rPr>
                <w:rFonts w:ascii="Arial" w:hAnsi="Arial" w:cs="Arial"/>
                <w:sz w:val="20"/>
                <w:szCs w:val="20"/>
              </w:rPr>
            </w:pPr>
            <w:r>
              <w:rPr>
                <w:rFonts w:ascii="Arial" w:hAnsi="Arial" w:cs="Arial"/>
                <w:sz w:val="20"/>
                <w:szCs w:val="20"/>
              </w:rPr>
              <w:t>Learners explain to a partner in what way that word helps them to imagine the place</w:t>
            </w:r>
            <w:r w:rsidR="006602A2">
              <w:rPr>
                <w:rFonts w:ascii="Arial" w:hAnsi="Arial" w:cs="Arial"/>
                <w:sz w:val="20"/>
                <w:szCs w:val="20"/>
              </w:rPr>
              <w:t>, e.g.</w:t>
            </w:r>
            <w:r w:rsidR="00F243D8">
              <w:rPr>
                <w:rFonts w:ascii="Arial" w:hAnsi="Arial" w:cs="Arial"/>
                <w:sz w:val="20"/>
                <w:szCs w:val="20"/>
              </w:rPr>
              <w:t>:</w:t>
            </w:r>
          </w:p>
          <w:p w14:paraId="1FD664F5" w14:textId="23B0262E" w:rsidR="00F243D8" w:rsidRPr="004638F7" w:rsidRDefault="00F243D8" w:rsidP="00834D03">
            <w:pPr>
              <w:pStyle w:val="ListParagraph"/>
              <w:numPr>
                <w:ilvl w:val="0"/>
                <w:numId w:val="42"/>
              </w:numPr>
              <w:spacing w:after="120"/>
              <w:rPr>
                <w:rFonts w:cs="Arial"/>
              </w:rPr>
            </w:pPr>
            <w:r w:rsidRPr="004638F7">
              <w:rPr>
                <w:rFonts w:cs="Arial"/>
              </w:rPr>
              <w:t>W</w:t>
            </w:r>
            <w:r w:rsidR="00025CFC" w:rsidRPr="004638F7">
              <w:rPr>
                <w:rFonts w:cs="Arial"/>
              </w:rPr>
              <w:t>hat their word/phrase makes them think of</w:t>
            </w:r>
            <w:r w:rsidRPr="004638F7">
              <w:rPr>
                <w:rFonts w:cs="Arial"/>
              </w:rPr>
              <w:t>?</w:t>
            </w:r>
          </w:p>
          <w:p w14:paraId="051BC8BD" w14:textId="77777777" w:rsidR="00F243D8" w:rsidRPr="004638F7" w:rsidRDefault="00025CFC" w:rsidP="00834D03">
            <w:pPr>
              <w:pStyle w:val="ListParagraph"/>
              <w:numPr>
                <w:ilvl w:val="0"/>
                <w:numId w:val="42"/>
              </w:numPr>
              <w:spacing w:after="120"/>
              <w:rPr>
                <w:rFonts w:cs="Arial"/>
              </w:rPr>
            </w:pPr>
            <w:r w:rsidRPr="004638F7">
              <w:rPr>
                <w:rFonts w:cs="Arial"/>
              </w:rPr>
              <w:t>what are the associations they have with that word</w:t>
            </w:r>
            <w:r w:rsidR="00F243D8" w:rsidRPr="004638F7">
              <w:rPr>
                <w:rFonts w:cs="Arial"/>
              </w:rPr>
              <w:t>?</w:t>
            </w:r>
          </w:p>
          <w:p w14:paraId="63B13F24" w14:textId="77777777" w:rsidR="00F243D8" w:rsidRPr="004638F7" w:rsidRDefault="00F243D8" w:rsidP="00834D03">
            <w:pPr>
              <w:pStyle w:val="ListParagraph"/>
              <w:numPr>
                <w:ilvl w:val="0"/>
                <w:numId w:val="42"/>
              </w:numPr>
              <w:spacing w:after="120"/>
              <w:rPr>
                <w:rFonts w:cs="Arial"/>
              </w:rPr>
            </w:pPr>
            <w:r w:rsidRPr="004638F7">
              <w:rPr>
                <w:rFonts w:cs="Arial"/>
              </w:rPr>
              <w:t>W</w:t>
            </w:r>
            <w:r w:rsidR="00025CFC" w:rsidRPr="004638F7">
              <w:rPr>
                <w:rFonts w:cs="Arial"/>
              </w:rPr>
              <w:t>hat does it remind them of</w:t>
            </w:r>
            <w:r w:rsidRPr="004638F7">
              <w:rPr>
                <w:rFonts w:cs="Arial"/>
              </w:rPr>
              <w:t>?</w:t>
            </w:r>
          </w:p>
          <w:p w14:paraId="426D1A57" w14:textId="4B4CFDCB" w:rsidR="00025CFC" w:rsidRPr="004638F7" w:rsidRDefault="00F243D8" w:rsidP="00834D03">
            <w:pPr>
              <w:pStyle w:val="ListParagraph"/>
              <w:numPr>
                <w:ilvl w:val="0"/>
                <w:numId w:val="42"/>
              </w:numPr>
              <w:spacing w:after="120"/>
              <w:rPr>
                <w:rFonts w:cs="Arial"/>
              </w:rPr>
            </w:pPr>
            <w:r w:rsidRPr="004638F7">
              <w:rPr>
                <w:rFonts w:cs="Arial"/>
              </w:rPr>
              <w:t>W</w:t>
            </w:r>
            <w:r w:rsidR="00025CFC" w:rsidRPr="004638F7">
              <w:rPr>
                <w:rFonts w:cs="Arial"/>
              </w:rPr>
              <w:t>hat other words might the writer have chosen to use instead that could mean a similar thing</w:t>
            </w:r>
            <w:r w:rsidRPr="004638F7">
              <w:rPr>
                <w:rFonts w:cs="Arial"/>
              </w:rPr>
              <w:t>?</w:t>
            </w:r>
          </w:p>
          <w:p w14:paraId="661B3C30" w14:textId="6D7214C6" w:rsidR="00025CFC" w:rsidRPr="00FA4880" w:rsidRDefault="00025CFC" w:rsidP="00CB58F3">
            <w:pPr>
              <w:spacing w:before="120"/>
              <w:rPr>
                <w:rFonts w:ascii="Arial" w:hAnsi="Arial" w:cs="Arial"/>
                <w:sz w:val="20"/>
                <w:szCs w:val="20"/>
              </w:rPr>
            </w:pPr>
            <w:r w:rsidRPr="00C34249">
              <w:rPr>
                <w:rFonts w:ascii="Arial" w:hAnsi="Arial" w:cs="Arial"/>
                <w:b/>
                <w:bCs/>
                <w:sz w:val="20"/>
                <w:szCs w:val="20"/>
              </w:rPr>
              <w:t xml:space="preserve">Extension </w:t>
            </w:r>
            <w:r w:rsidRPr="00C24203">
              <w:rPr>
                <w:rFonts w:ascii="Arial" w:hAnsi="Arial" w:cs="Arial"/>
                <w:b/>
                <w:bCs/>
                <w:sz w:val="20"/>
                <w:szCs w:val="20"/>
              </w:rPr>
              <w:t>activity</w:t>
            </w:r>
            <w:r w:rsidRPr="00C24203">
              <w:rPr>
                <w:rFonts w:ascii="Arial" w:hAnsi="Arial" w:cs="Arial"/>
                <w:b/>
                <w:sz w:val="20"/>
                <w:szCs w:val="20"/>
              </w:rPr>
              <w:t>:</w:t>
            </w:r>
            <w:r>
              <w:rPr>
                <w:rFonts w:ascii="Arial" w:hAnsi="Arial" w:cs="Arial"/>
                <w:sz w:val="20"/>
                <w:szCs w:val="20"/>
              </w:rPr>
              <w:t xml:space="preserve"> </w:t>
            </w:r>
            <w:r w:rsidR="004638F7">
              <w:rPr>
                <w:rFonts w:ascii="Arial" w:hAnsi="Arial" w:cs="Arial"/>
                <w:sz w:val="20"/>
                <w:szCs w:val="20"/>
              </w:rPr>
              <w:t xml:space="preserve">learners </w:t>
            </w:r>
            <w:r>
              <w:rPr>
                <w:rFonts w:ascii="Arial" w:hAnsi="Arial" w:cs="Arial"/>
                <w:sz w:val="20"/>
                <w:szCs w:val="20"/>
              </w:rPr>
              <w:t>listen to the explanation making notes of what their partner thinks the word(s) mean(s) and what the word(s) remind them of</w:t>
            </w:r>
            <w:r w:rsidR="004638F7">
              <w:rPr>
                <w:rFonts w:ascii="Arial" w:hAnsi="Arial" w:cs="Arial"/>
                <w:sz w:val="20"/>
                <w:szCs w:val="20"/>
              </w:rPr>
              <w:t xml:space="preserve"> </w:t>
            </w:r>
            <w:r>
              <w:rPr>
                <w:rFonts w:ascii="Arial" w:hAnsi="Arial" w:cs="Arial"/>
                <w:sz w:val="20"/>
                <w:szCs w:val="20"/>
              </w:rPr>
              <w:t>and ask questions to understand anything they are unsure of / that needs further explanation.</w:t>
            </w:r>
          </w:p>
        </w:tc>
      </w:tr>
      <w:tr w:rsidR="00025CFC" w14:paraId="491A5A98" w14:textId="77777777" w:rsidTr="00FC31AA">
        <w:tblPrEx>
          <w:tblCellMar>
            <w:top w:w="0" w:type="dxa"/>
            <w:bottom w:w="0" w:type="dxa"/>
          </w:tblCellMar>
        </w:tblPrEx>
        <w:tc>
          <w:tcPr>
            <w:tcW w:w="2126" w:type="dxa"/>
            <w:tcMar>
              <w:top w:w="113" w:type="dxa"/>
              <w:bottom w:w="113" w:type="dxa"/>
            </w:tcMar>
          </w:tcPr>
          <w:p w14:paraId="76508938" w14:textId="5A8AA646" w:rsidR="00025CFC" w:rsidRPr="00C34249" w:rsidRDefault="00025CFC" w:rsidP="009A73ED">
            <w:pPr>
              <w:pStyle w:val="DSBasic"/>
              <w:spacing w:after="120"/>
              <w:rPr>
                <w:rFonts w:cs="Arial"/>
                <w:b/>
                <w:sz w:val="20"/>
                <w:szCs w:val="20"/>
                <w:lang w:eastAsia="en-GB"/>
              </w:rPr>
            </w:pPr>
            <w:r w:rsidRPr="00C34249">
              <w:rPr>
                <w:rFonts w:cs="Arial"/>
                <w:b/>
                <w:sz w:val="20"/>
                <w:szCs w:val="20"/>
                <w:lang w:eastAsia="en-GB"/>
              </w:rPr>
              <w:t>AO1 Reading</w:t>
            </w:r>
          </w:p>
          <w:p w14:paraId="0AAD2880" w14:textId="7E4D2022" w:rsidR="00025CFC" w:rsidRDefault="00025CFC" w:rsidP="00FF11EB">
            <w:pPr>
              <w:autoSpaceDE w:val="0"/>
              <w:autoSpaceDN w:val="0"/>
              <w:adjustRightInd w:val="0"/>
              <w:spacing w:before="120" w:after="120"/>
              <w:rPr>
                <w:rFonts w:ascii="Arial" w:hAnsi="Arial" w:cs="Arial"/>
                <w:sz w:val="20"/>
                <w:szCs w:val="20"/>
                <w:lang w:eastAsia="en-GB"/>
              </w:rPr>
            </w:pPr>
            <w:r w:rsidRPr="00C34249">
              <w:rPr>
                <w:rFonts w:ascii="Arial" w:hAnsi="Arial" w:cs="Arial"/>
                <w:sz w:val="20"/>
                <w:szCs w:val="20"/>
                <w:lang w:eastAsia="en-GB"/>
              </w:rPr>
              <w:t xml:space="preserve">R1 </w:t>
            </w:r>
            <w:r w:rsidR="004C491B">
              <w:rPr>
                <w:rFonts w:ascii="Arial" w:hAnsi="Arial" w:cs="Arial"/>
                <w:sz w:val="20"/>
                <w:szCs w:val="20"/>
                <w:lang w:eastAsia="en-GB"/>
              </w:rPr>
              <w:t>d</w:t>
            </w:r>
            <w:r w:rsidRPr="00C34249">
              <w:rPr>
                <w:rFonts w:ascii="Arial" w:hAnsi="Arial" w:cs="Arial"/>
                <w:sz w:val="20"/>
                <w:szCs w:val="20"/>
                <w:lang w:eastAsia="en-GB"/>
              </w:rPr>
              <w:t>emonstrate understanding of explicit meaning</w:t>
            </w:r>
            <w:r w:rsidR="004957C8">
              <w:rPr>
                <w:rFonts w:ascii="Arial" w:hAnsi="Arial" w:cs="Arial"/>
                <w:sz w:val="20"/>
                <w:szCs w:val="20"/>
                <w:lang w:eastAsia="en-GB"/>
              </w:rPr>
              <w:t>s</w:t>
            </w:r>
          </w:p>
          <w:p w14:paraId="2FF7736B" w14:textId="0EDD3407" w:rsidR="00025CFC" w:rsidRDefault="00025CFC" w:rsidP="00FF11EB">
            <w:pPr>
              <w:autoSpaceDE w:val="0"/>
              <w:autoSpaceDN w:val="0"/>
              <w:adjustRightInd w:val="0"/>
              <w:spacing w:before="120" w:after="120"/>
              <w:rPr>
                <w:rFonts w:ascii="Arial" w:hAnsi="Arial" w:cs="Arial"/>
                <w:sz w:val="20"/>
                <w:szCs w:val="20"/>
              </w:rPr>
            </w:pPr>
            <w:r w:rsidRPr="00C34249">
              <w:rPr>
                <w:rFonts w:ascii="Arial" w:hAnsi="Arial" w:cs="Arial"/>
                <w:sz w:val="20"/>
                <w:szCs w:val="20"/>
                <w:lang w:eastAsia="en-GB"/>
              </w:rPr>
              <w:t xml:space="preserve">R2 </w:t>
            </w:r>
            <w:r w:rsidR="004C491B">
              <w:rPr>
                <w:rFonts w:ascii="Arial" w:hAnsi="Arial" w:cs="Arial"/>
                <w:sz w:val="20"/>
                <w:szCs w:val="20"/>
                <w:lang w:eastAsia="en-GB"/>
              </w:rPr>
              <w:t>d</w:t>
            </w:r>
            <w:r w:rsidRPr="00C34249">
              <w:rPr>
                <w:rFonts w:ascii="Arial" w:hAnsi="Arial" w:cs="Arial"/>
                <w:sz w:val="20"/>
                <w:szCs w:val="20"/>
                <w:lang w:eastAsia="en-GB"/>
              </w:rPr>
              <w:t>emonstrate understanding of implicit meaning</w:t>
            </w:r>
            <w:r w:rsidR="00864065">
              <w:rPr>
                <w:rFonts w:ascii="Arial" w:hAnsi="Arial" w:cs="Arial"/>
                <w:sz w:val="20"/>
                <w:szCs w:val="20"/>
                <w:lang w:eastAsia="en-GB"/>
              </w:rPr>
              <w:t>s</w:t>
            </w:r>
            <w:r w:rsidRPr="00C34249">
              <w:rPr>
                <w:rFonts w:ascii="Arial" w:hAnsi="Arial" w:cs="Arial"/>
                <w:sz w:val="20"/>
                <w:szCs w:val="20"/>
                <w:lang w:eastAsia="en-GB"/>
              </w:rPr>
              <w:t xml:space="preserve"> </w:t>
            </w:r>
            <w:r w:rsidRPr="00C34249">
              <w:rPr>
                <w:rFonts w:ascii="Arial" w:hAnsi="Arial" w:cs="Arial"/>
                <w:sz w:val="20"/>
                <w:szCs w:val="20"/>
              </w:rPr>
              <w:t>and attitudes</w:t>
            </w:r>
          </w:p>
          <w:p w14:paraId="43139D32" w14:textId="5B0ED584" w:rsidR="00025CFC" w:rsidRPr="00C34249" w:rsidRDefault="00025CFC" w:rsidP="00FF11EB">
            <w:pPr>
              <w:autoSpaceDE w:val="0"/>
              <w:autoSpaceDN w:val="0"/>
              <w:adjustRightInd w:val="0"/>
              <w:spacing w:before="120" w:after="120"/>
              <w:rPr>
                <w:rFonts w:ascii="Arial" w:hAnsi="Arial" w:cs="Arial"/>
                <w:sz w:val="20"/>
                <w:szCs w:val="20"/>
                <w:lang w:eastAsia="en-GB"/>
              </w:rPr>
            </w:pPr>
            <w:r w:rsidRPr="00C34249">
              <w:rPr>
                <w:rFonts w:ascii="Arial" w:hAnsi="Arial" w:cs="Arial"/>
                <w:sz w:val="20"/>
                <w:szCs w:val="20"/>
                <w:lang w:eastAsia="en-GB"/>
              </w:rPr>
              <w:t xml:space="preserve">R4 </w:t>
            </w:r>
            <w:r w:rsidR="004C491B">
              <w:rPr>
                <w:rFonts w:ascii="Arial" w:hAnsi="Arial" w:cs="Arial"/>
                <w:sz w:val="20"/>
                <w:szCs w:val="20"/>
                <w:lang w:eastAsia="en-GB"/>
              </w:rPr>
              <w:t>d</w:t>
            </w:r>
            <w:r w:rsidRPr="00C34249">
              <w:rPr>
                <w:rFonts w:ascii="Arial" w:hAnsi="Arial" w:cs="Arial"/>
                <w:sz w:val="20"/>
                <w:szCs w:val="20"/>
                <w:lang w:eastAsia="en-GB"/>
              </w:rPr>
              <w:t xml:space="preserve">emonstrate understanding of how writers achieve effects </w:t>
            </w:r>
            <w:r w:rsidRPr="00C34249">
              <w:rPr>
                <w:rFonts w:ascii="Arial" w:hAnsi="Arial" w:cs="Arial"/>
                <w:sz w:val="20"/>
                <w:szCs w:val="20"/>
              </w:rPr>
              <w:t>and influence readers</w:t>
            </w:r>
          </w:p>
        </w:tc>
        <w:tc>
          <w:tcPr>
            <w:tcW w:w="2126" w:type="dxa"/>
            <w:tcMar>
              <w:top w:w="113" w:type="dxa"/>
              <w:bottom w:w="113" w:type="dxa"/>
            </w:tcMar>
          </w:tcPr>
          <w:p w14:paraId="62827262" w14:textId="783DA1CF" w:rsidR="00025CFC" w:rsidRPr="00C34249" w:rsidRDefault="00A12EAD" w:rsidP="004C491B">
            <w:pPr>
              <w:autoSpaceDE w:val="0"/>
              <w:autoSpaceDN w:val="0"/>
              <w:adjustRightInd w:val="0"/>
              <w:spacing w:after="120"/>
              <w:rPr>
                <w:rFonts w:eastAsia="Arial" w:cs="Arial"/>
              </w:rPr>
            </w:pPr>
            <w:r>
              <w:rPr>
                <w:rFonts w:ascii="Arial" w:eastAsia="Arial" w:hAnsi="Arial" w:cs="Arial"/>
                <w:sz w:val="20"/>
                <w:szCs w:val="20"/>
              </w:rPr>
              <w:t>E</w:t>
            </w:r>
            <w:r w:rsidR="00025CFC" w:rsidRPr="004C491B">
              <w:rPr>
                <w:rFonts w:ascii="Arial" w:eastAsia="Arial" w:hAnsi="Arial" w:cs="Arial"/>
                <w:sz w:val="20"/>
                <w:szCs w:val="20"/>
              </w:rPr>
              <w:t>xplaining more than literal meaning</w:t>
            </w:r>
          </w:p>
        </w:tc>
        <w:tc>
          <w:tcPr>
            <w:tcW w:w="10348" w:type="dxa"/>
            <w:tcMar>
              <w:top w:w="113" w:type="dxa"/>
              <w:bottom w:w="113" w:type="dxa"/>
            </w:tcMar>
          </w:tcPr>
          <w:p w14:paraId="416B1708" w14:textId="3E1A491F" w:rsidR="00025CFC" w:rsidRDefault="00155728" w:rsidP="00FF11EB">
            <w:pPr>
              <w:rPr>
                <w:rFonts w:ascii="Arial" w:hAnsi="Arial" w:cs="Arial"/>
                <w:sz w:val="20"/>
                <w:szCs w:val="20"/>
              </w:rPr>
            </w:pPr>
            <w:r>
              <w:rPr>
                <w:rFonts w:ascii="Arial" w:hAnsi="Arial" w:cs="Arial"/>
                <w:sz w:val="20"/>
                <w:szCs w:val="20"/>
              </w:rPr>
              <w:t>L</w:t>
            </w:r>
            <w:r w:rsidR="007D72D5">
              <w:rPr>
                <w:rFonts w:ascii="Arial" w:hAnsi="Arial" w:cs="Arial"/>
                <w:sz w:val="20"/>
                <w:szCs w:val="20"/>
              </w:rPr>
              <w:t>earners</w:t>
            </w:r>
            <w:r w:rsidR="00025CFC">
              <w:rPr>
                <w:rFonts w:ascii="Arial" w:hAnsi="Arial" w:cs="Arial"/>
                <w:sz w:val="20"/>
                <w:szCs w:val="20"/>
              </w:rPr>
              <w:t xml:space="preserve"> identify up to 3 examples of words and phrases </w:t>
            </w:r>
            <w:r w:rsidR="007D72D5">
              <w:rPr>
                <w:rFonts w:ascii="Arial" w:hAnsi="Arial" w:cs="Arial"/>
                <w:sz w:val="20"/>
                <w:szCs w:val="20"/>
              </w:rPr>
              <w:t>in a short descriptive</w:t>
            </w:r>
            <w:r w:rsidR="00A12EAD">
              <w:rPr>
                <w:rFonts w:ascii="Arial" w:hAnsi="Arial" w:cs="Arial"/>
                <w:sz w:val="20"/>
                <w:szCs w:val="20"/>
              </w:rPr>
              <w:t xml:space="preserve"> text</w:t>
            </w:r>
            <w:r w:rsidR="007D72D5">
              <w:rPr>
                <w:rFonts w:ascii="Arial" w:hAnsi="Arial" w:cs="Arial"/>
                <w:sz w:val="20"/>
                <w:szCs w:val="20"/>
              </w:rPr>
              <w:t xml:space="preserve"> </w:t>
            </w:r>
            <w:r w:rsidR="00025CFC">
              <w:rPr>
                <w:rFonts w:ascii="Arial" w:hAnsi="Arial" w:cs="Arial"/>
                <w:sz w:val="20"/>
                <w:szCs w:val="20"/>
              </w:rPr>
              <w:t>that</w:t>
            </w:r>
            <w:r w:rsidR="007D72D5">
              <w:rPr>
                <w:rFonts w:ascii="Arial" w:hAnsi="Arial" w:cs="Arial"/>
                <w:sz w:val="20"/>
                <w:szCs w:val="20"/>
              </w:rPr>
              <w:t>:</w:t>
            </w:r>
          </w:p>
          <w:p w14:paraId="1B7D97AA" w14:textId="7218BCC8" w:rsidR="00025CFC" w:rsidRPr="007D72D5" w:rsidRDefault="00025CFC" w:rsidP="00834D03">
            <w:pPr>
              <w:pStyle w:val="ListParagraph"/>
              <w:numPr>
                <w:ilvl w:val="0"/>
                <w:numId w:val="43"/>
              </w:numPr>
              <w:ind w:left="723"/>
              <w:rPr>
                <w:rFonts w:cs="Arial"/>
              </w:rPr>
            </w:pPr>
            <w:r w:rsidRPr="007057A2">
              <w:rPr>
                <w:rFonts w:cs="Arial"/>
              </w:rPr>
              <w:t xml:space="preserve">they are </w:t>
            </w:r>
            <w:r>
              <w:rPr>
                <w:rFonts w:cs="Arial"/>
              </w:rPr>
              <w:t>fairly sure they know the meaning of / could find a synonym for</w:t>
            </w:r>
            <w:r w:rsidR="007D72D5">
              <w:rPr>
                <w:rFonts w:cs="Arial"/>
              </w:rPr>
              <w:t xml:space="preserve"> </w:t>
            </w:r>
            <w:r w:rsidRPr="007D72D5">
              <w:rPr>
                <w:rFonts w:cs="Arial"/>
                <w:b/>
                <w:bCs/>
              </w:rPr>
              <w:t>and</w:t>
            </w:r>
          </w:p>
          <w:p w14:paraId="3C30151F" w14:textId="67BDD580" w:rsidR="00025CFC" w:rsidRDefault="00025CFC" w:rsidP="00834D03">
            <w:pPr>
              <w:pStyle w:val="ListParagraph"/>
              <w:numPr>
                <w:ilvl w:val="0"/>
                <w:numId w:val="43"/>
              </w:numPr>
              <w:ind w:left="723"/>
              <w:rPr>
                <w:rFonts w:cs="Arial"/>
              </w:rPr>
            </w:pPr>
            <w:r w:rsidRPr="007057A2">
              <w:rPr>
                <w:rFonts w:cs="Arial"/>
              </w:rPr>
              <w:t>they think the writer chose deliberately to create a particular sense of the person or place being described</w:t>
            </w:r>
            <w:r w:rsidR="00113545">
              <w:rPr>
                <w:rFonts w:cs="Arial"/>
              </w:rPr>
              <w:t>.</w:t>
            </w:r>
          </w:p>
          <w:p w14:paraId="1BA7213A" w14:textId="45FE4706" w:rsidR="00025CFC" w:rsidRDefault="00025CFC" w:rsidP="00A12EAD">
            <w:pPr>
              <w:spacing w:before="120"/>
              <w:rPr>
                <w:rFonts w:ascii="Arial" w:hAnsi="Arial" w:cs="Arial"/>
                <w:sz w:val="20"/>
                <w:szCs w:val="20"/>
              </w:rPr>
            </w:pPr>
            <w:r>
              <w:rPr>
                <w:rFonts w:ascii="Arial" w:hAnsi="Arial" w:cs="Arial"/>
                <w:sz w:val="20"/>
                <w:szCs w:val="20"/>
              </w:rPr>
              <w:t>Learners complete a simple graphic organiser</w:t>
            </w:r>
            <w:r w:rsidR="00113545">
              <w:rPr>
                <w:rFonts w:ascii="Arial" w:hAnsi="Arial" w:cs="Arial"/>
                <w:sz w:val="20"/>
                <w:szCs w:val="20"/>
              </w:rPr>
              <w:t>,</w:t>
            </w:r>
            <w:r>
              <w:rPr>
                <w:rFonts w:ascii="Arial" w:hAnsi="Arial" w:cs="Arial"/>
                <w:sz w:val="20"/>
                <w:szCs w:val="20"/>
              </w:rPr>
              <w:t xml:space="preserve"> e.g. a pyramid/iceberg or an onion to record their ideas in note form as they explore and explain</w:t>
            </w:r>
            <w:r w:rsidR="00113545">
              <w:rPr>
                <w:rFonts w:ascii="Arial" w:hAnsi="Arial" w:cs="Arial"/>
                <w:sz w:val="20"/>
                <w:szCs w:val="20"/>
              </w:rPr>
              <w:t>:</w:t>
            </w:r>
          </w:p>
          <w:p w14:paraId="75B2752D" w14:textId="1720A8FF" w:rsidR="00025CFC" w:rsidRPr="00177C6B" w:rsidRDefault="00025CFC" w:rsidP="00834D03">
            <w:pPr>
              <w:pStyle w:val="ListParagraph"/>
              <w:numPr>
                <w:ilvl w:val="0"/>
                <w:numId w:val="43"/>
              </w:numPr>
              <w:ind w:left="723"/>
              <w:rPr>
                <w:rFonts w:cs="Arial"/>
              </w:rPr>
            </w:pPr>
            <w:r w:rsidRPr="00177C6B">
              <w:rPr>
                <w:rFonts w:cs="Arial"/>
              </w:rPr>
              <w:t>the literal meaning</w:t>
            </w:r>
            <w:r>
              <w:rPr>
                <w:rFonts w:cs="Arial"/>
              </w:rPr>
              <w:t>(s)</w:t>
            </w:r>
            <w:r w:rsidRPr="00177C6B">
              <w:rPr>
                <w:rFonts w:cs="Arial"/>
              </w:rPr>
              <w:t xml:space="preserve"> of the word</w:t>
            </w:r>
            <w:r w:rsidR="000F3C28">
              <w:rPr>
                <w:rFonts w:cs="Arial"/>
              </w:rPr>
              <w:t xml:space="preserve"> </w:t>
            </w:r>
            <w:r w:rsidRPr="00177C6B">
              <w:rPr>
                <w:rFonts w:cs="Arial"/>
              </w:rPr>
              <w:t>/</w:t>
            </w:r>
            <w:r w:rsidR="000F3C28">
              <w:rPr>
                <w:rFonts w:cs="Arial"/>
              </w:rPr>
              <w:t xml:space="preserve"> </w:t>
            </w:r>
            <w:r w:rsidRPr="00177C6B">
              <w:rPr>
                <w:rFonts w:cs="Arial"/>
              </w:rPr>
              <w:t xml:space="preserve">phrase (top </w:t>
            </w:r>
            <w:r>
              <w:rPr>
                <w:rFonts w:cs="Arial"/>
              </w:rPr>
              <w:t xml:space="preserve">third </w:t>
            </w:r>
            <w:r w:rsidRPr="00177C6B">
              <w:rPr>
                <w:rFonts w:cs="Arial"/>
              </w:rPr>
              <w:t>of the iceberg above the water line)</w:t>
            </w:r>
          </w:p>
          <w:p w14:paraId="5A4627A6" w14:textId="77777777" w:rsidR="00025CFC" w:rsidRPr="00177C6B" w:rsidRDefault="00025CFC" w:rsidP="00834D03">
            <w:pPr>
              <w:pStyle w:val="ListParagraph"/>
              <w:numPr>
                <w:ilvl w:val="0"/>
                <w:numId w:val="43"/>
              </w:numPr>
              <w:ind w:left="723"/>
              <w:rPr>
                <w:rFonts w:cs="Arial"/>
              </w:rPr>
            </w:pPr>
            <w:r w:rsidRPr="00177C6B">
              <w:rPr>
                <w:rFonts w:cs="Arial"/>
              </w:rPr>
              <w:t>what they associate that word with (middle</w:t>
            </w:r>
            <w:r>
              <w:rPr>
                <w:rFonts w:cs="Arial"/>
              </w:rPr>
              <w:t xml:space="preserve"> third </w:t>
            </w:r>
            <w:r w:rsidRPr="00177C6B">
              <w:rPr>
                <w:rFonts w:cs="Arial"/>
              </w:rPr>
              <w:t>just below water level)</w:t>
            </w:r>
          </w:p>
          <w:p w14:paraId="506BDF26" w14:textId="5A17CFB3" w:rsidR="00025CFC" w:rsidRDefault="00025CFC" w:rsidP="00834D03">
            <w:pPr>
              <w:pStyle w:val="ListParagraph"/>
              <w:numPr>
                <w:ilvl w:val="0"/>
                <w:numId w:val="43"/>
              </w:numPr>
              <w:ind w:left="723"/>
              <w:rPr>
                <w:rFonts w:cs="Arial"/>
              </w:rPr>
            </w:pPr>
            <w:r w:rsidRPr="00177C6B">
              <w:rPr>
                <w:rFonts w:cs="Arial"/>
              </w:rPr>
              <w:t>what the word suggests or implie</w:t>
            </w:r>
            <w:r>
              <w:rPr>
                <w:rFonts w:cs="Arial"/>
              </w:rPr>
              <w:t xml:space="preserve">s </w:t>
            </w:r>
            <w:r w:rsidRPr="00177C6B">
              <w:rPr>
                <w:rFonts w:cs="Arial"/>
              </w:rPr>
              <w:t>(at the deepest level)</w:t>
            </w:r>
            <w:r w:rsidR="005E5D89">
              <w:rPr>
                <w:rFonts w:cs="Arial"/>
              </w:rPr>
              <w:t>.</w:t>
            </w:r>
          </w:p>
          <w:p w14:paraId="555C9875" w14:textId="1F5E2A5B" w:rsidR="00025CFC" w:rsidRDefault="0094206E" w:rsidP="005E5D89">
            <w:pPr>
              <w:pStyle w:val="ListParagraph"/>
              <w:spacing w:before="120" w:after="120"/>
              <w:ind w:left="0"/>
              <w:rPr>
                <w:rFonts w:cs="Arial"/>
              </w:rPr>
            </w:pPr>
            <w:r>
              <w:rPr>
                <w:rFonts w:cs="Arial"/>
              </w:rPr>
              <w:t>An o</w:t>
            </w:r>
            <w:r w:rsidR="00025CFC">
              <w:rPr>
                <w:rFonts w:cs="Arial"/>
              </w:rPr>
              <w:t>nion graphic uses a series of concentric circles with the literal meaning on the outer layer and each layer below getting nearer to the core/essence of the idea</w:t>
            </w:r>
            <w:r>
              <w:rPr>
                <w:rFonts w:cs="Arial"/>
              </w:rPr>
              <w:t>. L</w:t>
            </w:r>
            <w:r w:rsidR="00025CFC">
              <w:rPr>
                <w:rFonts w:cs="Arial"/>
              </w:rPr>
              <w:t>earners imagine peeling off the outer level to get closer and closer to why the writer used that particular word</w:t>
            </w:r>
            <w:r w:rsidR="005E5D89">
              <w:rPr>
                <w:rFonts w:cs="Arial"/>
              </w:rPr>
              <w:t>.</w:t>
            </w:r>
          </w:p>
          <w:p w14:paraId="44F38D1A" w14:textId="2234B277" w:rsidR="00025CFC" w:rsidRDefault="000F3C28" w:rsidP="005E5D89">
            <w:pPr>
              <w:spacing w:before="120" w:after="120"/>
              <w:rPr>
                <w:rFonts w:ascii="Arial" w:hAnsi="Arial" w:cs="Arial"/>
                <w:sz w:val="20"/>
                <w:szCs w:val="20"/>
              </w:rPr>
            </w:pPr>
            <w:r>
              <w:rPr>
                <w:rFonts w:ascii="Arial" w:hAnsi="Arial" w:cs="Arial"/>
                <w:sz w:val="20"/>
                <w:szCs w:val="20"/>
              </w:rPr>
              <w:t xml:space="preserve">Learners </w:t>
            </w:r>
            <w:r w:rsidR="00025CFC">
              <w:rPr>
                <w:rFonts w:ascii="Arial" w:hAnsi="Arial" w:cs="Arial"/>
                <w:sz w:val="20"/>
                <w:szCs w:val="20"/>
              </w:rPr>
              <w:t>compare their ideas and create a final version of the iceberg or onion for display.</w:t>
            </w:r>
          </w:p>
          <w:p w14:paraId="42476C81" w14:textId="0D210F59" w:rsidR="00025CFC" w:rsidRPr="00185A30" w:rsidRDefault="00025CFC" w:rsidP="00185A30">
            <w:pPr>
              <w:spacing w:before="120"/>
              <w:rPr>
                <w:rFonts w:ascii="Arial" w:hAnsi="Arial" w:cs="Arial"/>
                <w:sz w:val="20"/>
                <w:szCs w:val="20"/>
              </w:rPr>
            </w:pPr>
            <w:r w:rsidRPr="00DF4743">
              <w:rPr>
                <w:rFonts w:ascii="Arial" w:hAnsi="Arial" w:cs="Arial"/>
                <w:b/>
                <w:sz w:val="20"/>
                <w:szCs w:val="20"/>
              </w:rPr>
              <w:t>Extension activity:</w:t>
            </w:r>
            <w:r w:rsidRPr="0023278B">
              <w:rPr>
                <w:rFonts w:ascii="Arial" w:hAnsi="Arial" w:cs="Arial"/>
                <w:sz w:val="20"/>
                <w:szCs w:val="20"/>
              </w:rPr>
              <w:t xml:space="preserve"> </w:t>
            </w:r>
            <w:r w:rsidR="003F0D7D">
              <w:rPr>
                <w:rFonts w:ascii="Arial" w:hAnsi="Arial" w:cs="Arial"/>
                <w:sz w:val="20"/>
                <w:szCs w:val="20"/>
              </w:rPr>
              <w:t>l</w:t>
            </w:r>
            <w:r>
              <w:rPr>
                <w:rFonts w:ascii="Arial" w:hAnsi="Arial" w:cs="Arial"/>
                <w:sz w:val="20"/>
                <w:szCs w:val="20"/>
              </w:rPr>
              <w:t xml:space="preserve">earners select / are given one of the words/phrases they were unsure of and work together to explore it, recording their ideas on a </w:t>
            </w:r>
            <w:r w:rsidRPr="0023278B">
              <w:rPr>
                <w:rFonts w:ascii="Arial" w:hAnsi="Arial" w:cs="Arial"/>
                <w:sz w:val="20"/>
                <w:szCs w:val="20"/>
              </w:rPr>
              <w:t>pyramid/iceberg diagram with the deepest connotations and intended effects on the lowest layer.</w:t>
            </w:r>
            <w:r w:rsidR="00185A30">
              <w:rPr>
                <w:rFonts w:ascii="Arial" w:hAnsi="Arial" w:cs="Arial"/>
                <w:sz w:val="20"/>
                <w:szCs w:val="20"/>
              </w:rPr>
              <w:t xml:space="preserve"> </w:t>
            </w:r>
            <w:r>
              <w:rPr>
                <w:rFonts w:ascii="Arial" w:hAnsi="Arial" w:cs="Arial"/>
                <w:bCs/>
                <w:sz w:val="20"/>
                <w:szCs w:val="20"/>
              </w:rPr>
              <w:t>Learners present an explanation of the</w:t>
            </w:r>
            <w:r w:rsidR="00C24203">
              <w:rPr>
                <w:rFonts w:ascii="Arial" w:hAnsi="Arial" w:cs="Arial"/>
                <w:bCs/>
                <w:sz w:val="20"/>
                <w:szCs w:val="20"/>
              </w:rPr>
              <w:t>ir</w:t>
            </w:r>
            <w:r>
              <w:rPr>
                <w:rFonts w:ascii="Arial" w:hAnsi="Arial" w:cs="Arial"/>
                <w:bCs/>
                <w:sz w:val="20"/>
                <w:szCs w:val="20"/>
              </w:rPr>
              <w:t xml:space="preserve"> choice to other groups.</w:t>
            </w:r>
          </w:p>
        </w:tc>
      </w:tr>
      <w:tr w:rsidR="00025CFC" w14:paraId="1E66A606" w14:textId="77777777" w:rsidTr="00FC31AA">
        <w:tblPrEx>
          <w:tblCellMar>
            <w:top w:w="0" w:type="dxa"/>
            <w:bottom w:w="0" w:type="dxa"/>
          </w:tblCellMar>
        </w:tblPrEx>
        <w:tc>
          <w:tcPr>
            <w:tcW w:w="2126" w:type="dxa"/>
            <w:tcMar>
              <w:top w:w="113" w:type="dxa"/>
              <w:bottom w:w="113" w:type="dxa"/>
            </w:tcMar>
          </w:tcPr>
          <w:p w14:paraId="131248DF" w14:textId="03285C15" w:rsidR="00025CFC" w:rsidRPr="00015F15" w:rsidRDefault="00025CFC" w:rsidP="009A73E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3F8249B6" w14:textId="6FD6BA59"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4C491B">
              <w:rPr>
                <w:rFonts w:ascii="Arial" w:hAnsi="Arial" w:cs="Arial"/>
                <w:sz w:val="20"/>
                <w:szCs w:val="20"/>
                <w:lang w:eastAsia="en-GB"/>
              </w:rPr>
              <w:t>d</w:t>
            </w:r>
            <w:r w:rsidRPr="00073730">
              <w:rPr>
                <w:rFonts w:ascii="Arial" w:hAnsi="Arial" w:cs="Arial"/>
                <w:sz w:val="20"/>
                <w:szCs w:val="20"/>
                <w:lang w:eastAsia="en-GB"/>
              </w:rPr>
              <w:t>emonstrate understanding of explicit meaning</w:t>
            </w:r>
            <w:r w:rsidR="004957C8">
              <w:rPr>
                <w:rFonts w:ascii="Arial" w:hAnsi="Arial" w:cs="Arial"/>
                <w:sz w:val="20"/>
                <w:szCs w:val="20"/>
                <w:lang w:eastAsia="en-GB"/>
              </w:rPr>
              <w:t>s</w:t>
            </w:r>
          </w:p>
          <w:p w14:paraId="04529586" w14:textId="5721B421" w:rsidR="00025CFC" w:rsidRPr="00C34249" w:rsidRDefault="00025CFC" w:rsidP="00FF11EB">
            <w:pPr>
              <w:autoSpaceDE w:val="0"/>
              <w:autoSpaceDN w:val="0"/>
              <w:adjustRightInd w:val="0"/>
              <w:spacing w:before="120" w:after="120"/>
              <w:rPr>
                <w:rFonts w:ascii="Arial" w:hAnsi="Arial" w:cs="Arial"/>
                <w:sz w:val="20"/>
                <w:szCs w:val="20"/>
              </w:rPr>
            </w:pPr>
            <w:r w:rsidRPr="00073730">
              <w:rPr>
                <w:rFonts w:ascii="Arial" w:hAnsi="Arial" w:cs="Arial"/>
                <w:sz w:val="20"/>
                <w:szCs w:val="20"/>
                <w:lang w:eastAsia="en-GB"/>
              </w:rPr>
              <w:t>R</w:t>
            </w:r>
            <w:r>
              <w:rPr>
                <w:rFonts w:ascii="Arial" w:hAnsi="Arial" w:cs="Arial"/>
                <w:sz w:val="20"/>
                <w:szCs w:val="20"/>
                <w:lang w:eastAsia="en-GB"/>
              </w:rPr>
              <w:t>2</w:t>
            </w:r>
            <w:r w:rsidRPr="00073730">
              <w:rPr>
                <w:rFonts w:ascii="Arial" w:hAnsi="Arial" w:cs="Arial"/>
                <w:sz w:val="20"/>
                <w:szCs w:val="20"/>
                <w:lang w:eastAsia="en-GB"/>
              </w:rPr>
              <w:t xml:space="preserve"> </w:t>
            </w:r>
            <w:r w:rsidR="004C491B">
              <w:rPr>
                <w:rFonts w:ascii="Arial" w:hAnsi="Arial" w:cs="Arial"/>
                <w:sz w:val="20"/>
                <w:szCs w:val="20"/>
                <w:lang w:eastAsia="en-GB"/>
              </w:rPr>
              <w:t>d</w:t>
            </w:r>
            <w:r w:rsidRPr="00C34249">
              <w:rPr>
                <w:rFonts w:ascii="Arial" w:hAnsi="Arial" w:cs="Arial"/>
                <w:sz w:val="20"/>
                <w:szCs w:val="20"/>
                <w:lang w:eastAsia="en-GB"/>
              </w:rPr>
              <w:t>emonstrate understanding of implicit meaning</w:t>
            </w:r>
            <w:r w:rsidR="00864065">
              <w:rPr>
                <w:rFonts w:ascii="Arial" w:hAnsi="Arial" w:cs="Arial"/>
                <w:sz w:val="20"/>
                <w:szCs w:val="20"/>
                <w:lang w:eastAsia="en-GB"/>
              </w:rPr>
              <w:t>s</w:t>
            </w:r>
            <w:r w:rsidRPr="00C34249">
              <w:rPr>
                <w:rFonts w:ascii="Arial" w:hAnsi="Arial" w:cs="Arial"/>
                <w:sz w:val="20"/>
                <w:szCs w:val="20"/>
                <w:lang w:eastAsia="en-GB"/>
              </w:rPr>
              <w:t xml:space="preserve"> </w:t>
            </w:r>
            <w:r w:rsidRPr="00C34249">
              <w:rPr>
                <w:rFonts w:ascii="Arial" w:hAnsi="Arial" w:cs="Arial"/>
                <w:sz w:val="20"/>
                <w:szCs w:val="20"/>
              </w:rPr>
              <w:t>and attitudes</w:t>
            </w:r>
          </w:p>
          <w:p w14:paraId="6F3EF750" w14:textId="795C635B" w:rsidR="00025CFC" w:rsidRDefault="00025CFC" w:rsidP="00FF11EB">
            <w:pPr>
              <w:autoSpaceDE w:val="0"/>
              <w:autoSpaceDN w:val="0"/>
              <w:adjustRightInd w:val="0"/>
              <w:spacing w:before="120" w:after="120"/>
              <w:rPr>
                <w:rFonts w:ascii="Arial" w:hAnsi="Arial" w:cs="Arial"/>
                <w:sz w:val="20"/>
                <w:szCs w:val="20"/>
                <w:lang w:eastAsia="en-GB"/>
              </w:rPr>
            </w:pPr>
            <w:r w:rsidRPr="00C34249">
              <w:rPr>
                <w:rFonts w:ascii="Arial" w:hAnsi="Arial" w:cs="Arial"/>
                <w:sz w:val="20"/>
                <w:szCs w:val="20"/>
                <w:lang w:eastAsia="en-GB"/>
              </w:rPr>
              <w:t xml:space="preserve">R4 </w:t>
            </w:r>
            <w:r w:rsidR="004C491B">
              <w:rPr>
                <w:rFonts w:ascii="Arial" w:hAnsi="Arial" w:cs="Arial"/>
                <w:sz w:val="20"/>
                <w:szCs w:val="20"/>
                <w:lang w:eastAsia="en-GB"/>
              </w:rPr>
              <w:t>d</w:t>
            </w:r>
            <w:r w:rsidRPr="00C34249">
              <w:rPr>
                <w:rFonts w:ascii="Arial" w:hAnsi="Arial" w:cs="Arial"/>
                <w:sz w:val="20"/>
                <w:szCs w:val="20"/>
                <w:lang w:eastAsia="en-GB"/>
              </w:rPr>
              <w:t xml:space="preserve">emonstrate understanding of how writers achieve effects </w:t>
            </w:r>
            <w:r w:rsidRPr="00C34249">
              <w:rPr>
                <w:rFonts w:ascii="Arial" w:hAnsi="Arial" w:cs="Arial"/>
                <w:sz w:val="20"/>
                <w:szCs w:val="20"/>
              </w:rPr>
              <w:t>and influence readers</w:t>
            </w:r>
          </w:p>
        </w:tc>
        <w:tc>
          <w:tcPr>
            <w:tcW w:w="2126" w:type="dxa"/>
            <w:tcMar>
              <w:top w:w="113" w:type="dxa"/>
              <w:bottom w:w="113" w:type="dxa"/>
            </w:tcMar>
          </w:tcPr>
          <w:p w14:paraId="5DA2BCC2" w14:textId="70F12DC0" w:rsidR="00025CFC" w:rsidRPr="00D21505" w:rsidRDefault="00AD0CCA" w:rsidP="004C491B">
            <w:pPr>
              <w:autoSpaceDE w:val="0"/>
              <w:autoSpaceDN w:val="0"/>
              <w:adjustRightInd w:val="0"/>
              <w:spacing w:after="120"/>
              <w:rPr>
                <w:rFonts w:eastAsia="Arial" w:cs="Arial"/>
                <w:color w:val="FF0000"/>
              </w:rPr>
            </w:pPr>
            <w:r>
              <w:rPr>
                <w:rFonts w:ascii="Arial" w:eastAsia="Arial" w:hAnsi="Arial" w:cs="Arial"/>
                <w:sz w:val="20"/>
                <w:szCs w:val="20"/>
              </w:rPr>
              <w:t>E</w:t>
            </w:r>
            <w:r w:rsidR="00025CFC" w:rsidRPr="004C491B">
              <w:rPr>
                <w:rFonts w:ascii="Arial" w:eastAsia="Arial" w:hAnsi="Arial" w:cs="Arial"/>
                <w:sz w:val="20"/>
                <w:szCs w:val="20"/>
              </w:rPr>
              <w:t>xploring and explaining effect</w:t>
            </w:r>
            <w:r w:rsidR="00025CFC" w:rsidRPr="00C34249">
              <w:rPr>
                <w:rFonts w:eastAsia="Arial" w:cs="Arial"/>
              </w:rPr>
              <w:t xml:space="preserve"> </w:t>
            </w:r>
          </w:p>
        </w:tc>
        <w:tc>
          <w:tcPr>
            <w:tcW w:w="10348" w:type="dxa"/>
            <w:tcMar>
              <w:top w:w="113" w:type="dxa"/>
              <w:bottom w:w="113" w:type="dxa"/>
            </w:tcMar>
          </w:tcPr>
          <w:p w14:paraId="473052B1" w14:textId="44C30366" w:rsidR="00025CFC" w:rsidRPr="00C34249" w:rsidRDefault="005E5D89" w:rsidP="009F3BE7">
            <w:pPr>
              <w:keepNext/>
              <w:autoSpaceDE w:val="0"/>
              <w:autoSpaceDN w:val="0"/>
              <w:adjustRightInd w:val="0"/>
              <w:rPr>
                <w:rFonts w:ascii="Arial" w:hAnsi="Arial" w:cs="Arial"/>
                <w:sz w:val="20"/>
                <w:szCs w:val="20"/>
                <w:lang w:eastAsia="en-GB"/>
              </w:rPr>
            </w:pPr>
            <w:r>
              <w:rPr>
                <w:rFonts w:ascii="Arial" w:hAnsi="Arial" w:cs="Arial"/>
                <w:sz w:val="20"/>
                <w:szCs w:val="20"/>
                <w:lang w:eastAsia="en-GB"/>
              </w:rPr>
              <w:t>I</w:t>
            </w:r>
            <w:r w:rsidR="00025CFC" w:rsidRPr="00C34249">
              <w:rPr>
                <w:rFonts w:ascii="Arial" w:hAnsi="Arial" w:cs="Arial"/>
                <w:sz w:val="20"/>
                <w:szCs w:val="20"/>
                <w:lang w:eastAsia="en-GB"/>
              </w:rPr>
              <w:t>ntroduce</w:t>
            </w:r>
            <w:r>
              <w:rPr>
                <w:rFonts w:ascii="Arial" w:hAnsi="Arial" w:cs="Arial"/>
                <w:sz w:val="20"/>
                <w:szCs w:val="20"/>
                <w:lang w:eastAsia="en-GB"/>
              </w:rPr>
              <w:t xml:space="preserve"> learners</w:t>
            </w:r>
            <w:r w:rsidR="00025CFC" w:rsidRPr="00C34249">
              <w:rPr>
                <w:rFonts w:ascii="Arial" w:hAnsi="Arial" w:cs="Arial"/>
                <w:sz w:val="20"/>
                <w:szCs w:val="20"/>
                <w:lang w:eastAsia="en-GB"/>
              </w:rPr>
              <w:t xml:space="preserve"> to / remind</w:t>
            </w:r>
            <w:r>
              <w:rPr>
                <w:rFonts w:ascii="Arial" w:hAnsi="Arial" w:cs="Arial"/>
                <w:sz w:val="20"/>
                <w:szCs w:val="20"/>
                <w:lang w:eastAsia="en-GB"/>
              </w:rPr>
              <w:t xml:space="preserve"> them</w:t>
            </w:r>
            <w:r w:rsidR="00025CFC" w:rsidRPr="00C34249">
              <w:rPr>
                <w:rFonts w:ascii="Arial" w:hAnsi="Arial" w:cs="Arial"/>
                <w:sz w:val="20"/>
                <w:szCs w:val="20"/>
                <w:lang w:eastAsia="en-GB"/>
              </w:rPr>
              <w:t xml:space="preserve"> of the type(s) of question</w:t>
            </w:r>
            <w:r w:rsidR="009F3BE7">
              <w:rPr>
                <w:rFonts w:ascii="Arial" w:hAnsi="Arial" w:cs="Arial"/>
                <w:sz w:val="20"/>
                <w:szCs w:val="20"/>
                <w:lang w:eastAsia="en-GB"/>
              </w:rPr>
              <w:t xml:space="preserve"> that</w:t>
            </w:r>
            <w:r w:rsidR="00025CFC" w:rsidRPr="00C34249">
              <w:rPr>
                <w:rFonts w:ascii="Arial" w:hAnsi="Arial" w:cs="Arial"/>
                <w:sz w:val="20"/>
                <w:szCs w:val="20"/>
                <w:lang w:eastAsia="en-GB"/>
              </w:rPr>
              <w:t xml:space="preserve"> test</w:t>
            </w:r>
            <w:r w:rsidR="009F3BE7">
              <w:rPr>
                <w:rFonts w:ascii="Arial" w:hAnsi="Arial" w:cs="Arial"/>
                <w:sz w:val="20"/>
                <w:szCs w:val="20"/>
                <w:lang w:eastAsia="en-GB"/>
              </w:rPr>
              <w:t>s</w:t>
            </w:r>
            <w:r w:rsidR="00025CFC" w:rsidRPr="00C34249">
              <w:rPr>
                <w:rFonts w:ascii="Arial" w:hAnsi="Arial" w:cs="Arial"/>
                <w:sz w:val="20"/>
                <w:szCs w:val="20"/>
                <w:lang w:eastAsia="en-GB"/>
              </w:rPr>
              <w:t xml:space="preserve"> R4 </w:t>
            </w:r>
            <w:r w:rsidR="009F3BE7">
              <w:rPr>
                <w:rFonts w:ascii="Arial" w:hAnsi="Arial" w:cs="Arial"/>
                <w:sz w:val="20"/>
                <w:szCs w:val="20"/>
                <w:lang w:eastAsia="en-GB"/>
              </w:rPr>
              <w:t>(</w:t>
            </w:r>
            <w:r w:rsidR="00025CFC" w:rsidRPr="00C34249">
              <w:rPr>
                <w:rFonts w:ascii="Arial" w:hAnsi="Arial" w:cs="Arial"/>
                <w:sz w:val="20"/>
                <w:szCs w:val="20"/>
                <w:lang w:eastAsia="en-GB"/>
              </w:rPr>
              <w:t>asks them to explain effect</w:t>
            </w:r>
            <w:r w:rsidR="009F3BE7">
              <w:rPr>
                <w:rFonts w:ascii="Arial" w:hAnsi="Arial" w:cs="Arial"/>
                <w:sz w:val="20"/>
                <w:szCs w:val="20"/>
                <w:lang w:eastAsia="en-GB"/>
              </w:rPr>
              <w:t>)</w:t>
            </w:r>
            <w:r w:rsidR="00025CFC" w:rsidRPr="00C34249">
              <w:rPr>
                <w:rFonts w:ascii="Arial" w:hAnsi="Arial" w:cs="Arial"/>
                <w:sz w:val="20"/>
                <w:szCs w:val="20"/>
                <w:lang w:eastAsia="en-GB"/>
              </w:rPr>
              <w:t>.</w:t>
            </w:r>
          </w:p>
          <w:p w14:paraId="23E11F94" w14:textId="12F7C6CA" w:rsidR="00025CFC" w:rsidRPr="00C34249" w:rsidRDefault="00025CFC" w:rsidP="009F3BE7">
            <w:pPr>
              <w:keepNext/>
              <w:autoSpaceDE w:val="0"/>
              <w:autoSpaceDN w:val="0"/>
              <w:adjustRightInd w:val="0"/>
              <w:spacing w:after="120"/>
              <w:rPr>
                <w:rFonts w:ascii="Arial" w:hAnsi="Arial" w:cs="Arial"/>
                <w:sz w:val="20"/>
                <w:szCs w:val="20"/>
                <w:lang w:eastAsia="en-GB"/>
              </w:rPr>
            </w:pPr>
            <w:r w:rsidRPr="00C34249">
              <w:rPr>
                <w:rFonts w:ascii="Arial" w:hAnsi="Arial" w:cs="Arial"/>
                <w:sz w:val="20"/>
                <w:szCs w:val="20"/>
                <w:lang w:eastAsia="en-GB"/>
              </w:rPr>
              <w:t xml:space="preserve">For example, in </w:t>
            </w:r>
            <w:r w:rsidR="00ED397E">
              <w:rPr>
                <w:rFonts w:ascii="Arial" w:hAnsi="Arial" w:cs="Arial"/>
                <w:sz w:val="20"/>
                <w:szCs w:val="20"/>
                <w:lang w:eastAsia="en-GB"/>
              </w:rPr>
              <w:t xml:space="preserve">2024 </w:t>
            </w:r>
            <w:r w:rsidRPr="00C34249">
              <w:rPr>
                <w:rFonts w:ascii="Arial" w:hAnsi="Arial" w:cs="Arial"/>
                <w:sz w:val="20"/>
                <w:szCs w:val="20"/>
                <w:lang w:eastAsia="en-GB"/>
              </w:rPr>
              <w:t>Specimen Paper 1:</w:t>
            </w:r>
          </w:p>
          <w:p w14:paraId="0E852AFD" w14:textId="77777777" w:rsidR="00025CFC" w:rsidRPr="009F3BE7" w:rsidRDefault="00025CFC" w:rsidP="0034045A">
            <w:pPr>
              <w:pStyle w:val="CommentText"/>
              <w:spacing w:before="120" w:after="120"/>
              <w:rPr>
                <w:rFonts w:ascii="Arial" w:hAnsi="Arial" w:cs="Arial"/>
              </w:rPr>
            </w:pPr>
            <w:r w:rsidRPr="009F3BE7">
              <w:rPr>
                <w:rFonts w:ascii="Arial" w:hAnsi="Arial" w:cs="Arial"/>
              </w:rPr>
              <w:t>‘Read this extract from the text:</w:t>
            </w:r>
          </w:p>
          <w:p w14:paraId="25CEE48F" w14:textId="77777777" w:rsidR="00025CFC" w:rsidRPr="009F3BE7" w:rsidRDefault="00025CFC" w:rsidP="0034045A">
            <w:pPr>
              <w:pStyle w:val="CommentText"/>
              <w:spacing w:before="120" w:after="120"/>
              <w:rPr>
                <w:rFonts w:ascii="Arial" w:hAnsi="Arial" w:cs="Arial"/>
              </w:rPr>
            </w:pPr>
            <w:r w:rsidRPr="009F3BE7">
              <w:rPr>
                <w:rFonts w:ascii="Arial" w:hAnsi="Arial" w:cs="Arial"/>
              </w:rPr>
              <w:t xml:space="preserve">“Climbing upwards slowly and steadily through the </w:t>
            </w:r>
            <w:r w:rsidRPr="009F3BE7">
              <w:rPr>
                <w:rFonts w:ascii="Arial" w:hAnsi="Arial" w:cs="Arial"/>
                <w:u w:val="single"/>
              </w:rPr>
              <w:t>labyrinth</w:t>
            </w:r>
            <w:r w:rsidRPr="009F3BE7">
              <w:rPr>
                <w:rFonts w:ascii="Arial" w:hAnsi="Arial" w:cs="Arial"/>
              </w:rPr>
              <w:t>, Mo lost sight of the ground.’ (lines 55–56)</w:t>
            </w:r>
          </w:p>
          <w:p w14:paraId="0D2301B7" w14:textId="342303B9" w:rsidR="00025CFC" w:rsidRPr="009F3BE7" w:rsidRDefault="00025CFC" w:rsidP="0034045A">
            <w:pPr>
              <w:pStyle w:val="CommentText"/>
              <w:tabs>
                <w:tab w:val="left" w:pos="8222"/>
              </w:tabs>
              <w:spacing w:before="120" w:after="120"/>
              <w:rPr>
                <w:rFonts w:ascii="Arial" w:hAnsi="Arial" w:cs="Arial"/>
              </w:rPr>
            </w:pPr>
            <w:r w:rsidRPr="009F3BE7">
              <w:rPr>
                <w:rFonts w:ascii="Arial" w:hAnsi="Arial" w:cs="Arial"/>
              </w:rPr>
              <w:t>What effect does the writer suggest about the tree by using the word ‘labyrinth’ to describe it?”’</w:t>
            </w:r>
          </w:p>
          <w:p w14:paraId="57E78E86" w14:textId="1039DE80" w:rsidR="00025CFC" w:rsidRPr="00C34249" w:rsidRDefault="00025CFC" w:rsidP="0034045A">
            <w:pPr>
              <w:pStyle w:val="CommentText"/>
              <w:tabs>
                <w:tab w:val="left" w:pos="8222"/>
              </w:tabs>
              <w:spacing w:before="120" w:after="120"/>
              <w:rPr>
                <w:rFonts w:ascii="Arial" w:hAnsi="Arial" w:cs="Arial"/>
              </w:rPr>
            </w:pPr>
            <w:r w:rsidRPr="00C34249">
              <w:rPr>
                <w:rFonts w:ascii="Arial" w:hAnsi="Arial" w:cs="Arial"/>
              </w:rPr>
              <w:t>Use this, or any other, suitable example of effective word choice to elicit suggestions of meaning, associations, connotations and effect. Model how the bubble person graphic organiser* can help to explore and explain word choice moving from literal meaning.</w:t>
            </w:r>
          </w:p>
          <w:p w14:paraId="45C78034" w14:textId="77777777" w:rsidR="00025CFC" w:rsidRPr="00C34249" w:rsidRDefault="00025CFC" w:rsidP="00CB5E84">
            <w:pPr>
              <w:pStyle w:val="CommentText"/>
              <w:tabs>
                <w:tab w:val="left" w:pos="8222"/>
              </w:tabs>
              <w:spacing w:before="120"/>
              <w:rPr>
                <w:rFonts w:ascii="Arial" w:hAnsi="Arial" w:cs="Arial"/>
              </w:rPr>
            </w:pPr>
            <w:r w:rsidRPr="00C34249">
              <w:rPr>
                <w:rFonts w:ascii="Arial" w:hAnsi="Arial" w:cs="Arial"/>
              </w:rPr>
              <w:t>* A simple bubble person graphic organiser can be drawn using a stick person with circles for hands, feet, head and body, then is completed as follows:</w:t>
            </w:r>
          </w:p>
          <w:p w14:paraId="118E1393" w14:textId="77777777" w:rsidR="00025CFC" w:rsidRPr="00C34249" w:rsidRDefault="00025CFC" w:rsidP="00834D03">
            <w:pPr>
              <w:pStyle w:val="ListParagraph"/>
              <w:numPr>
                <w:ilvl w:val="0"/>
                <w:numId w:val="43"/>
              </w:numPr>
              <w:ind w:left="723"/>
              <w:rPr>
                <w:rFonts w:cs="Arial"/>
              </w:rPr>
            </w:pPr>
            <w:r w:rsidRPr="00C34249">
              <w:rPr>
                <w:rFonts w:cs="Arial"/>
              </w:rPr>
              <w:t>the word (word choice) used by the writer is drawn in a speech bubble next to the head of the graphic – ‘what the writer says’</w:t>
            </w:r>
          </w:p>
          <w:p w14:paraId="1291A939" w14:textId="2406FBD2" w:rsidR="00025CFC" w:rsidRPr="00C34249" w:rsidRDefault="009E3131" w:rsidP="00834D03">
            <w:pPr>
              <w:pStyle w:val="ListParagraph"/>
              <w:numPr>
                <w:ilvl w:val="0"/>
                <w:numId w:val="43"/>
              </w:numPr>
              <w:ind w:left="723"/>
              <w:rPr>
                <w:rFonts w:cs="Arial"/>
              </w:rPr>
            </w:pPr>
            <w:r>
              <w:rPr>
                <w:rFonts w:cs="Arial"/>
              </w:rPr>
              <w:t>t</w:t>
            </w:r>
            <w:r w:rsidR="00025CFC" w:rsidRPr="00C34249">
              <w:rPr>
                <w:rFonts w:cs="Arial"/>
              </w:rPr>
              <w:t>he literal meaning of the word is written in the head bubble – ‘what that word means’</w:t>
            </w:r>
          </w:p>
          <w:p w14:paraId="7915B9BC" w14:textId="16E1B1FD" w:rsidR="00025CFC" w:rsidRPr="00C34249" w:rsidRDefault="009E3131" w:rsidP="00834D03">
            <w:pPr>
              <w:pStyle w:val="ListParagraph"/>
              <w:numPr>
                <w:ilvl w:val="0"/>
                <w:numId w:val="43"/>
              </w:numPr>
              <w:ind w:left="723"/>
              <w:rPr>
                <w:rFonts w:cs="Arial"/>
              </w:rPr>
            </w:pPr>
            <w:r>
              <w:rPr>
                <w:rFonts w:cs="Arial"/>
              </w:rPr>
              <w:t>a</w:t>
            </w:r>
            <w:r w:rsidR="00025CFC" w:rsidRPr="00C34249">
              <w:rPr>
                <w:rFonts w:cs="Arial"/>
              </w:rPr>
              <w:t>ssociations</w:t>
            </w:r>
            <w:r>
              <w:rPr>
                <w:rFonts w:cs="Arial"/>
              </w:rPr>
              <w:t xml:space="preserve"> </w:t>
            </w:r>
            <w:r w:rsidR="00025CFC" w:rsidRPr="00C34249">
              <w:rPr>
                <w:rFonts w:cs="Arial"/>
              </w:rPr>
              <w:t>/ what the word might usually be connected to go in the first of the hand bubbles and then other alternatives are written in the other – ‘what the word makes us think about on the one hand and on the other’</w:t>
            </w:r>
          </w:p>
          <w:p w14:paraId="51834CD1" w14:textId="7019A600" w:rsidR="00025CFC" w:rsidRPr="00C34249" w:rsidRDefault="009E3131" w:rsidP="00834D03">
            <w:pPr>
              <w:pStyle w:val="ListParagraph"/>
              <w:numPr>
                <w:ilvl w:val="0"/>
                <w:numId w:val="43"/>
              </w:numPr>
              <w:ind w:left="723"/>
              <w:rPr>
                <w:rFonts w:cs="Arial"/>
              </w:rPr>
            </w:pPr>
            <w:r>
              <w:rPr>
                <w:rFonts w:cs="Arial"/>
              </w:rPr>
              <w:t>f</w:t>
            </w:r>
            <w:r w:rsidR="00025CFC" w:rsidRPr="00C34249">
              <w:rPr>
                <w:rFonts w:cs="Arial"/>
              </w:rPr>
              <w:t>eelings</w:t>
            </w:r>
            <w:r>
              <w:rPr>
                <w:rFonts w:cs="Arial"/>
              </w:rPr>
              <w:t xml:space="preserve"> </w:t>
            </w:r>
            <w:r w:rsidR="00025CFC" w:rsidRPr="00C34249">
              <w:rPr>
                <w:rFonts w:cs="Arial"/>
              </w:rPr>
              <w:t>/ emotions the word suggests go in the body bubble – ‘our gut reaction here’</w:t>
            </w:r>
          </w:p>
          <w:p w14:paraId="3526E0F1" w14:textId="29EF391B" w:rsidR="00025CFC" w:rsidRPr="00C34249" w:rsidRDefault="009E3131" w:rsidP="00834D03">
            <w:pPr>
              <w:pStyle w:val="ListParagraph"/>
              <w:numPr>
                <w:ilvl w:val="0"/>
                <w:numId w:val="43"/>
              </w:numPr>
              <w:ind w:left="723"/>
              <w:rPr>
                <w:rFonts w:cs="Arial"/>
              </w:rPr>
            </w:pPr>
            <w:r>
              <w:rPr>
                <w:rFonts w:cs="Arial"/>
              </w:rPr>
              <w:t>t</w:t>
            </w:r>
            <w:r w:rsidR="00025CFC" w:rsidRPr="00C34249">
              <w:rPr>
                <w:rFonts w:cs="Arial"/>
              </w:rPr>
              <w:t>he implications go in the feet - ‘where is the writer is taking us with all these ideas’</w:t>
            </w:r>
          </w:p>
          <w:p w14:paraId="2F90506C" w14:textId="39C0D9BB" w:rsidR="00025CFC" w:rsidRPr="00FA4880" w:rsidRDefault="00025CFC" w:rsidP="00834D03">
            <w:pPr>
              <w:pStyle w:val="ListParagraph"/>
              <w:numPr>
                <w:ilvl w:val="0"/>
                <w:numId w:val="43"/>
              </w:numPr>
              <w:ind w:left="723"/>
              <w:rPr>
                <w:rFonts w:cs="Arial"/>
              </w:rPr>
            </w:pPr>
            <w:r w:rsidRPr="00C34249">
              <w:rPr>
                <w:rFonts w:cs="Arial"/>
              </w:rPr>
              <w:t>Finally</w:t>
            </w:r>
            <w:r w:rsidR="00B1283B">
              <w:rPr>
                <w:rFonts w:cs="Arial"/>
              </w:rPr>
              <w:t xml:space="preserve">, </w:t>
            </w:r>
            <w:r w:rsidRPr="00C34249">
              <w:rPr>
                <w:rFonts w:cs="Arial"/>
              </w:rPr>
              <w:t>add a thought bubble – ‘What does the writer want us to think / what do they really think?</w:t>
            </w:r>
          </w:p>
          <w:p w14:paraId="4E6A1507" w14:textId="5DDB37BD" w:rsidR="00025CFC" w:rsidRPr="00C34249" w:rsidRDefault="00025CFC" w:rsidP="0034045A">
            <w:pPr>
              <w:pStyle w:val="CommentText"/>
              <w:tabs>
                <w:tab w:val="left" w:pos="8222"/>
              </w:tabs>
              <w:spacing w:before="120" w:after="120"/>
              <w:rPr>
                <w:rFonts w:ascii="Arial" w:hAnsi="Arial" w:cs="Arial"/>
              </w:rPr>
            </w:pPr>
            <w:r w:rsidRPr="00C34249">
              <w:rPr>
                <w:rFonts w:ascii="Arial" w:hAnsi="Arial" w:cs="Arial"/>
              </w:rPr>
              <w:t xml:space="preserve">Learners draw their own bubble person and explore another word from the same text. </w:t>
            </w:r>
            <w:r w:rsidR="008F4551">
              <w:rPr>
                <w:rFonts w:ascii="Arial" w:hAnsi="Arial" w:cs="Arial"/>
              </w:rPr>
              <w:t>They</w:t>
            </w:r>
            <w:r w:rsidR="00F07D72">
              <w:rPr>
                <w:rFonts w:ascii="Arial" w:hAnsi="Arial" w:cs="Arial"/>
              </w:rPr>
              <w:t xml:space="preserve"> then</w:t>
            </w:r>
            <w:r w:rsidRPr="00C34249">
              <w:rPr>
                <w:rFonts w:ascii="Arial" w:hAnsi="Arial" w:cs="Arial"/>
              </w:rPr>
              <w:t xml:space="preserve"> present their ideas to the class.</w:t>
            </w:r>
          </w:p>
          <w:p w14:paraId="0CF7EDB3" w14:textId="04495BC7" w:rsidR="00025CFC" w:rsidRPr="00C34249" w:rsidRDefault="00025CFC" w:rsidP="00956B43">
            <w:pPr>
              <w:pStyle w:val="CommentText"/>
              <w:tabs>
                <w:tab w:val="left" w:pos="8222"/>
              </w:tabs>
              <w:spacing w:before="120"/>
              <w:rPr>
                <w:rFonts w:ascii="Arial" w:hAnsi="Arial" w:cs="Arial"/>
              </w:rPr>
            </w:pPr>
            <w:r w:rsidRPr="00C34249">
              <w:rPr>
                <w:rFonts w:ascii="Arial" w:hAnsi="Arial" w:cs="Arial"/>
                <w:b/>
                <w:bCs/>
              </w:rPr>
              <w:t>Extension activity</w:t>
            </w:r>
            <w:r w:rsidRPr="00C34249">
              <w:rPr>
                <w:rFonts w:ascii="Arial" w:hAnsi="Arial" w:cs="Arial"/>
              </w:rPr>
              <w:t xml:space="preserve">: </w:t>
            </w:r>
            <w:r w:rsidR="00F07D72">
              <w:rPr>
                <w:rFonts w:ascii="Arial" w:hAnsi="Arial" w:cs="Arial"/>
              </w:rPr>
              <w:t xml:space="preserve">give </w:t>
            </w:r>
            <w:r w:rsidR="00B1283B">
              <w:rPr>
                <w:rFonts w:ascii="Arial" w:hAnsi="Arial" w:cs="Arial"/>
              </w:rPr>
              <w:t>p</w:t>
            </w:r>
            <w:r w:rsidRPr="00C34249">
              <w:rPr>
                <w:rFonts w:ascii="Arial" w:hAnsi="Arial" w:cs="Arial"/>
              </w:rPr>
              <w:t xml:space="preserve">airs </w:t>
            </w:r>
            <w:r w:rsidR="00B91640">
              <w:rPr>
                <w:rFonts w:ascii="Arial" w:hAnsi="Arial" w:cs="Arial"/>
              </w:rPr>
              <w:t xml:space="preserve">a </w:t>
            </w:r>
            <w:r w:rsidRPr="00C34249">
              <w:rPr>
                <w:rFonts w:ascii="Arial" w:hAnsi="Arial" w:cs="Arial"/>
              </w:rPr>
              <w:t>word choice from a</w:t>
            </w:r>
            <w:r w:rsidR="00B91640">
              <w:rPr>
                <w:rFonts w:ascii="Arial" w:hAnsi="Arial" w:cs="Arial"/>
              </w:rPr>
              <w:t>nother</w:t>
            </w:r>
            <w:r w:rsidRPr="00C34249">
              <w:rPr>
                <w:rFonts w:ascii="Arial" w:hAnsi="Arial" w:cs="Arial"/>
              </w:rPr>
              <w:t xml:space="preserve"> image and explore effect</w:t>
            </w:r>
            <w:r w:rsidR="00B91640">
              <w:rPr>
                <w:rFonts w:ascii="Arial" w:hAnsi="Arial" w:cs="Arial"/>
              </w:rPr>
              <w:t>s</w:t>
            </w:r>
            <w:r w:rsidRPr="00C34249">
              <w:rPr>
                <w:rFonts w:ascii="Arial" w:hAnsi="Arial" w:cs="Arial"/>
              </w:rPr>
              <w:t xml:space="preserve"> using the bubble person graphic and/or iceberg</w:t>
            </w:r>
            <w:r w:rsidR="00B91640">
              <w:rPr>
                <w:rFonts w:ascii="Arial" w:hAnsi="Arial" w:cs="Arial"/>
              </w:rPr>
              <w:t xml:space="preserve">. </w:t>
            </w:r>
            <w:r w:rsidR="00956B43">
              <w:rPr>
                <w:rFonts w:ascii="Arial" w:hAnsi="Arial" w:cs="Arial"/>
              </w:rPr>
              <w:t>L</w:t>
            </w:r>
            <w:r w:rsidRPr="00C34249">
              <w:rPr>
                <w:rFonts w:ascii="Arial" w:hAnsi="Arial" w:cs="Arial"/>
              </w:rPr>
              <w:t>earners compare and combine ideas</w:t>
            </w:r>
            <w:r w:rsidR="00956B43">
              <w:rPr>
                <w:rFonts w:ascii="Arial" w:hAnsi="Arial" w:cs="Arial"/>
              </w:rPr>
              <w:t xml:space="preserve"> with another </w:t>
            </w:r>
            <w:r w:rsidR="008F4551">
              <w:rPr>
                <w:rFonts w:ascii="Arial" w:hAnsi="Arial" w:cs="Arial"/>
              </w:rPr>
              <w:t>pair</w:t>
            </w:r>
            <w:r w:rsidR="00956B43">
              <w:rPr>
                <w:rFonts w:ascii="Arial" w:hAnsi="Arial" w:cs="Arial"/>
              </w:rPr>
              <w:t xml:space="preserve"> and then</w:t>
            </w:r>
            <w:r w:rsidR="00B91640">
              <w:rPr>
                <w:rFonts w:ascii="Arial" w:hAnsi="Arial" w:cs="Arial"/>
              </w:rPr>
              <w:t xml:space="preserve"> provide </w:t>
            </w:r>
            <w:r w:rsidRPr="00C34249">
              <w:rPr>
                <w:rFonts w:ascii="Arial" w:hAnsi="Arial" w:cs="Arial"/>
              </w:rPr>
              <w:t>an explanation of how the words work together to create the image.</w:t>
            </w:r>
          </w:p>
        </w:tc>
      </w:tr>
      <w:tr w:rsidR="00025CFC" w14:paraId="0435DC56" w14:textId="77777777" w:rsidTr="00FC31AA">
        <w:tblPrEx>
          <w:tblCellMar>
            <w:top w:w="0" w:type="dxa"/>
            <w:bottom w:w="0" w:type="dxa"/>
          </w:tblCellMar>
        </w:tblPrEx>
        <w:tc>
          <w:tcPr>
            <w:tcW w:w="2126" w:type="dxa"/>
            <w:tcMar>
              <w:top w:w="113" w:type="dxa"/>
              <w:bottom w:w="113" w:type="dxa"/>
            </w:tcMar>
          </w:tcPr>
          <w:p w14:paraId="62FBFE48" w14:textId="52ACDE99" w:rsidR="00025CFC" w:rsidRPr="00015F15" w:rsidRDefault="00025CFC" w:rsidP="009A73E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785702A5" w14:textId="1BB7EE3B"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R1 </w:t>
            </w:r>
            <w:r w:rsidR="0017195E">
              <w:rPr>
                <w:rFonts w:ascii="Arial" w:hAnsi="Arial" w:cs="Arial"/>
                <w:sz w:val="20"/>
                <w:szCs w:val="20"/>
                <w:lang w:eastAsia="en-GB"/>
              </w:rPr>
              <w:t>d</w:t>
            </w:r>
            <w:r w:rsidRPr="00073730">
              <w:rPr>
                <w:rFonts w:ascii="Arial" w:hAnsi="Arial" w:cs="Arial"/>
                <w:sz w:val="20"/>
                <w:szCs w:val="20"/>
                <w:lang w:eastAsia="en-GB"/>
              </w:rPr>
              <w:t>emonstrate understanding of explicit meaning</w:t>
            </w:r>
            <w:r w:rsidR="004957C8">
              <w:rPr>
                <w:rFonts w:ascii="Arial" w:hAnsi="Arial" w:cs="Arial"/>
                <w:sz w:val="20"/>
                <w:szCs w:val="20"/>
                <w:lang w:eastAsia="en-GB"/>
              </w:rPr>
              <w:t>s</w:t>
            </w:r>
          </w:p>
        </w:tc>
        <w:tc>
          <w:tcPr>
            <w:tcW w:w="2126" w:type="dxa"/>
            <w:tcMar>
              <w:top w:w="113" w:type="dxa"/>
              <w:bottom w:w="113" w:type="dxa"/>
            </w:tcMar>
          </w:tcPr>
          <w:p w14:paraId="3D0D62C3" w14:textId="3DFB17BC" w:rsidR="00025CFC" w:rsidRPr="00C34249" w:rsidRDefault="00956B43" w:rsidP="004C491B">
            <w:pPr>
              <w:autoSpaceDE w:val="0"/>
              <w:autoSpaceDN w:val="0"/>
              <w:adjustRightInd w:val="0"/>
              <w:spacing w:after="120"/>
              <w:rPr>
                <w:rFonts w:eastAsia="Arial" w:cs="Arial"/>
              </w:rPr>
            </w:pPr>
            <w:r>
              <w:rPr>
                <w:rFonts w:ascii="Arial" w:eastAsia="Arial" w:hAnsi="Arial" w:cs="Arial"/>
                <w:sz w:val="20"/>
                <w:szCs w:val="20"/>
              </w:rPr>
              <w:t>B</w:t>
            </w:r>
            <w:r w:rsidR="00025CFC" w:rsidRPr="004C491B">
              <w:rPr>
                <w:rFonts w:ascii="Arial" w:eastAsia="Arial" w:hAnsi="Arial" w:cs="Arial"/>
                <w:sz w:val="20"/>
                <w:szCs w:val="20"/>
              </w:rPr>
              <w:t>uild</w:t>
            </w:r>
            <w:r w:rsidR="00A30D2F" w:rsidRPr="004C491B">
              <w:rPr>
                <w:rFonts w:ascii="Arial" w:eastAsia="Arial" w:hAnsi="Arial" w:cs="Arial"/>
                <w:sz w:val="20"/>
                <w:szCs w:val="20"/>
              </w:rPr>
              <w:t>ing</w:t>
            </w:r>
            <w:r w:rsidR="00025CFC" w:rsidRPr="004C491B">
              <w:rPr>
                <w:rFonts w:ascii="Arial" w:eastAsia="Arial" w:hAnsi="Arial" w:cs="Arial"/>
                <w:sz w:val="20"/>
                <w:szCs w:val="20"/>
              </w:rPr>
              <w:t xml:space="preserve"> vocabulary</w:t>
            </w:r>
          </w:p>
        </w:tc>
        <w:tc>
          <w:tcPr>
            <w:tcW w:w="10348" w:type="dxa"/>
            <w:tcMar>
              <w:top w:w="113" w:type="dxa"/>
              <w:bottom w:w="113" w:type="dxa"/>
            </w:tcMar>
          </w:tcPr>
          <w:p w14:paraId="45929F31" w14:textId="321CB285" w:rsidR="00025CFC" w:rsidRPr="00C34249" w:rsidRDefault="00956B43" w:rsidP="009A73ED">
            <w:pPr>
              <w:spacing w:after="120"/>
              <w:rPr>
                <w:rStyle w:val="WebLink"/>
                <w:rFonts w:eastAsia="Arial" w:cs="Arial"/>
                <w:color w:val="auto"/>
                <w:szCs w:val="20"/>
                <w:u w:val="none"/>
              </w:rPr>
            </w:pPr>
            <w:r>
              <w:rPr>
                <w:rStyle w:val="WebLink"/>
                <w:rFonts w:eastAsia="Arial" w:cs="Arial"/>
                <w:color w:val="auto"/>
                <w:szCs w:val="20"/>
                <w:u w:val="none"/>
              </w:rPr>
              <w:t>L</w:t>
            </w:r>
            <w:r w:rsidR="00025CFC" w:rsidRPr="00C34249">
              <w:rPr>
                <w:rStyle w:val="WebLink"/>
                <w:rFonts w:eastAsia="Arial" w:cs="Arial"/>
                <w:color w:val="auto"/>
                <w:szCs w:val="20"/>
                <w:u w:val="none"/>
              </w:rPr>
              <w:t>earners list strategies for working out the meaning of a word they are unsure of in a spoken/written text</w:t>
            </w:r>
            <w:r>
              <w:rPr>
                <w:rStyle w:val="WebLink"/>
                <w:rFonts w:eastAsia="Arial" w:cs="Arial"/>
                <w:color w:val="auto"/>
                <w:szCs w:val="20"/>
                <w:u w:val="none"/>
              </w:rPr>
              <w:t xml:space="preserve">, </w:t>
            </w:r>
            <w:r w:rsidR="00025CFC" w:rsidRPr="00C34249">
              <w:rPr>
                <w:rStyle w:val="WebLink"/>
                <w:rFonts w:eastAsia="Arial" w:cs="Arial"/>
                <w:color w:val="auto"/>
                <w:szCs w:val="20"/>
                <w:u w:val="none"/>
              </w:rPr>
              <w:t>for example context clues, prefixes, tone of voice, similarity to other words</w:t>
            </w:r>
            <w:r w:rsidR="00500302">
              <w:rPr>
                <w:rStyle w:val="WebLink"/>
                <w:rFonts w:eastAsia="Arial" w:cs="Arial"/>
                <w:color w:val="auto"/>
                <w:szCs w:val="20"/>
                <w:u w:val="none"/>
              </w:rPr>
              <w:t>,</w:t>
            </w:r>
            <w:r w:rsidR="00025CFC" w:rsidRPr="00C34249">
              <w:rPr>
                <w:rStyle w:val="WebLink"/>
                <w:rFonts w:eastAsia="Arial" w:cs="Arial"/>
                <w:color w:val="auto"/>
                <w:szCs w:val="20"/>
                <w:u w:val="none"/>
              </w:rPr>
              <w:t xml:space="preserve"> etc</w:t>
            </w:r>
            <w:r>
              <w:rPr>
                <w:rStyle w:val="WebLink"/>
                <w:rFonts w:eastAsia="Arial" w:cs="Arial"/>
                <w:color w:val="auto"/>
                <w:szCs w:val="20"/>
                <w:u w:val="none"/>
              </w:rPr>
              <w:t>.</w:t>
            </w:r>
          </w:p>
          <w:p w14:paraId="24F1F82A" w14:textId="25BAA6F4" w:rsidR="00025CFC" w:rsidRPr="00C34249" w:rsidRDefault="00956B43" w:rsidP="00FF11EB">
            <w:pPr>
              <w:spacing w:before="120" w:after="120"/>
              <w:rPr>
                <w:rStyle w:val="WebLink"/>
                <w:rFonts w:eastAsia="Arial" w:cs="Arial"/>
                <w:color w:val="auto"/>
                <w:szCs w:val="20"/>
                <w:u w:val="none"/>
              </w:rPr>
            </w:pPr>
            <w:r>
              <w:rPr>
                <w:rStyle w:val="WebLink"/>
                <w:rFonts w:eastAsia="Arial" w:cs="Arial"/>
                <w:color w:val="auto"/>
                <w:szCs w:val="20"/>
                <w:u w:val="none"/>
              </w:rPr>
              <w:t>I</w:t>
            </w:r>
            <w:r w:rsidR="00025CFC" w:rsidRPr="00C34249">
              <w:rPr>
                <w:rStyle w:val="WebLink"/>
                <w:rFonts w:eastAsia="Arial" w:cs="Arial"/>
                <w:color w:val="auto"/>
                <w:szCs w:val="20"/>
                <w:u w:val="none"/>
              </w:rPr>
              <w:t>n pairs</w:t>
            </w:r>
            <w:r>
              <w:rPr>
                <w:rStyle w:val="WebLink"/>
                <w:rFonts w:eastAsia="Arial" w:cs="Arial"/>
                <w:color w:val="auto"/>
                <w:szCs w:val="20"/>
                <w:u w:val="none"/>
              </w:rPr>
              <w:t>, learners</w:t>
            </w:r>
            <w:r w:rsidR="00025CFC" w:rsidRPr="00C34249">
              <w:rPr>
                <w:rStyle w:val="WebLink"/>
                <w:rFonts w:eastAsia="Arial" w:cs="Arial"/>
                <w:color w:val="auto"/>
                <w:szCs w:val="20"/>
                <w:u w:val="none"/>
              </w:rPr>
              <w:t xml:space="preserve"> read a short fiction text/extract (up to 900 words) and create multiple choice / true and false questions to test </w:t>
            </w:r>
            <w:r>
              <w:rPr>
                <w:rStyle w:val="WebLink"/>
                <w:rFonts w:eastAsia="Arial" w:cs="Arial"/>
                <w:color w:val="auto"/>
                <w:szCs w:val="20"/>
                <w:u w:val="none"/>
              </w:rPr>
              <w:t xml:space="preserve">their </w:t>
            </w:r>
            <w:r w:rsidR="00025CFC" w:rsidRPr="00C34249">
              <w:rPr>
                <w:rStyle w:val="WebLink"/>
                <w:rFonts w:eastAsia="Arial" w:cs="Arial"/>
                <w:color w:val="auto"/>
                <w:szCs w:val="20"/>
                <w:u w:val="none"/>
              </w:rPr>
              <w:t>understanding of 5</w:t>
            </w:r>
            <w:r>
              <w:rPr>
                <w:rStyle w:val="WebLink"/>
                <w:rFonts w:eastAsia="Arial" w:cs="Arial"/>
                <w:color w:val="auto"/>
                <w:szCs w:val="20"/>
                <w:u w:val="none"/>
              </w:rPr>
              <w:t>–</w:t>
            </w:r>
            <w:r w:rsidR="00025CFC" w:rsidRPr="00C34249">
              <w:rPr>
                <w:rStyle w:val="WebLink"/>
                <w:rFonts w:eastAsia="Arial" w:cs="Arial"/>
                <w:color w:val="auto"/>
                <w:szCs w:val="20"/>
                <w:u w:val="none"/>
              </w:rPr>
              <w:t>10 challenging words used in the passage.</w:t>
            </w:r>
          </w:p>
          <w:p w14:paraId="71CA232B" w14:textId="21ABA27B" w:rsidR="00025CFC" w:rsidRPr="00C34249" w:rsidRDefault="00025CFC" w:rsidP="00FF11EB">
            <w:pPr>
              <w:spacing w:before="120" w:after="120"/>
              <w:rPr>
                <w:rStyle w:val="WebLink"/>
                <w:rFonts w:eastAsia="Arial" w:cs="Arial"/>
                <w:color w:val="auto"/>
                <w:szCs w:val="20"/>
                <w:u w:val="none"/>
              </w:rPr>
            </w:pPr>
            <w:r w:rsidRPr="00C34249">
              <w:rPr>
                <w:rStyle w:val="WebLink"/>
                <w:rFonts w:eastAsia="Arial" w:cs="Arial"/>
                <w:color w:val="auto"/>
                <w:szCs w:val="20"/>
                <w:u w:val="none"/>
              </w:rPr>
              <w:t>Pairs with the same text collate ideas and agree a set of 10–20 questions to challenge other groups.</w:t>
            </w:r>
          </w:p>
          <w:p w14:paraId="72B4267F" w14:textId="130F503A" w:rsidR="00025CFC" w:rsidRPr="00FA4880" w:rsidRDefault="00025CFC" w:rsidP="00CB58F3">
            <w:pPr>
              <w:spacing w:before="120"/>
              <w:rPr>
                <w:rStyle w:val="WebLink"/>
                <w:rFonts w:eastAsia="Arial" w:cs="Arial"/>
                <w:color w:val="auto"/>
                <w:szCs w:val="20"/>
                <w:u w:val="none"/>
              </w:rPr>
            </w:pPr>
            <w:r w:rsidRPr="00C34249">
              <w:rPr>
                <w:rStyle w:val="WebLink"/>
                <w:rFonts w:eastAsia="Arial" w:cs="Arial"/>
                <w:color w:val="auto"/>
                <w:szCs w:val="20"/>
                <w:u w:val="none"/>
              </w:rPr>
              <w:t>One learner from each group acts as the quiz show host and contestants from each team compete against each other to answer the questions. Remaining team members decide whether the answers given are sufficiently close for 1 mark. Team members keep notes and can challenge decisions at the end of the competition once all combinations of teams have answered</w:t>
            </w:r>
            <w:r w:rsidR="00D52562">
              <w:rPr>
                <w:rStyle w:val="WebLink"/>
                <w:rFonts w:eastAsia="Arial" w:cs="Arial"/>
                <w:color w:val="auto"/>
                <w:szCs w:val="20"/>
                <w:u w:val="none"/>
              </w:rPr>
              <w:t>. T</w:t>
            </w:r>
            <w:r w:rsidRPr="00C34249">
              <w:rPr>
                <w:rStyle w:val="WebLink"/>
                <w:rFonts w:eastAsia="Arial" w:cs="Arial"/>
                <w:color w:val="auto"/>
                <w:szCs w:val="20"/>
                <w:u w:val="none"/>
              </w:rPr>
              <w:t xml:space="preserve">he final decision lies with the teacher who can award extra marks for correct challenges and/or take them away if </w:t>
            </w:r>
            <w:r w:rsidR="00D52562">
              <w:rPr>
                <w:rStyle w:val="WebLink"/>
                <w:rFonts w:eastAsia="Arial" w:cs="Arial"/>
                <w:color w:val="auto"/>
                <w:szCs w:val="20"/>
                <w:u w:val="none"/>
              </w:rPr>
              <w:t xml:space="preserve">the </w:t>
            </w:r>
            <w:r w:rsidRPr="00C34249">
              <w:rPr>
                <w:rStyle w:val="WebLink"/>
                <w:rFonts w:eastAsia="Arial" w:cs="Arial"/>
                <w:color w:val="auto"/>
                <w:szCs w:val="20"/>
                <w:u w:val="none"/>
              </w:rPr>
              <w:t xml:space="preserve">challenge was unsuccessful. </w:t>
            </w:r>
          </w:p>
        </w:tc>
      </w:tr>
      <w:tr w:rsidR="00025CFC" w14:paraId="122DDDC7" w14:textId="77777777" w:rsidTr="00FC31AA">
        <w:tblPrEx>
          <w:tblCellMar>
            <w:top w:w="0" w:type="dxa"/>
            <w:bottom w:w="0" w:type="dxa"/>
          </w:tblCellMar>
        </w:tblPrEx>
        <w:tc>
          <w:tcPr>
            <w:tcW w:w="2126" w:type="dxa"/>
            <w:tcMar>
              <w:top w:w="113" w:type="dxa"/>
              <w:bottom w:w="113" w:type="dxa"/>
            </w:tcMar>
          </w:tcPr>
          <w:p w14:paraId="21528F02" w14:textId="58D5FADA" w:rsidR="00025CFC" w:rsidRPr="00015F15" w:rsidRDefault="00025CFC" w:rsidP="009A73E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7745094E" w14:textId="7D5E7520" w:rsidR="00025CFC" w:rsidRDefault="00025CFC"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R4 </w:t>
            </w:r>
            <w:r w:rsidR="0017195E">
              <w:rPr>
                <w:rFonts w:ascii="Arial" w:hAnsi="Arial" w:cs="Arial"/>
                <w:sz w:val="20"/>
                <w:szCs w:val="20"/>
                <w:lang w:eastAsia="en-GB"/>
              </w:rPr>
              <w:t>d</w:t>
            </w:r>
            <w:r w:rsidRPr="00C34249">
              <w:rPr>
                <w:rFonts w:ascii="Arial" w:hAnsi="Arial" w:cs="Arial"/>
                <w:sz w:val="20"/>
                <w:szCs w:val="20"/>
                <w:lang w:eastAsia="en-GB"/>
              </w:rPr>
              <w:t xml:space="preserve">emonstrate understanding of how writers achieve effects </w:t>
            </w:r>
            <w:r w:rsidRPr="00C34249">
              <w:rPr>
                <w:rFonts w:ascii="Arial" w:hAnsi="Arial" w:cs="Arial"/>
                <w:sz w:val="20"/>
                <w:szCs w:val="20"/>
              </w:rPr>
              <w:t>and influence readers</w:t>
            </w:r>
          </w:p>
        </w:tc>
        <w:tc>
          <w:tcPr>
            <w:tcW w:w="2126" w:type="dxa"/>
            <w:tcMar>
              <w:top w:w="113" w:type="dxa"/>
              <w:bottom w:w="113" w:type="dxa"/>
            </w:tcMar>
          </w:tcPr>
          <w:p w14:paraId="2E82DD6A" w14:textId="48FBFD25" w:rsidR="00025CFC" w:rsidRPr="00EF5104" w:rsidRDefault="00D52562" w:rsidP="004C491B">
            <w:pPr>
              <w:autoSpaceDE w:val="0"/>
              <w:autoSpaceDN w:val="0"/>
              <w:adjustRightInd w:val="0"/>
              <w:spacing w:after="120"/>
              <w:rPr>
                <w:rFonts w:eastAsia="Arial" w:cs="Arial"/>
              </w:rPr>
            </w:pPr>
            <w:r>
              <w:rPr>
                <w:rFonts w:ascii="Arial" w:eastAsia="Arial" w:hAnsi="Arial" w:cs="Arial"/>
                <w:sz w:val="20"/>
                <w:szCs w:val="20"/>
              </w:rPr>
              <w:t>E</w:t>
            </w:r>
            <w:r w:rsidR="00025CFC" w:rsidRPr="004C491B">
              <w:rPr>
                <w:rFonts w:ascii="Arial" w:eastAsia="Arial" w:hAnsi="Arial" w:cs="Arial"/>
                <w:sz w:val="20"/>
                <w:szCs w:val="20"/>
              </w:rPr>
              <w:t>xploring how and why devices are being used</w:t>
            </w:r>
          </w:p>
        </w:tc>
        <w:tc>
          <w:tcPr>
            <w:tcW w:w="10348" w:type="dxa"/>
            <w:tcMar>
              <w:top w:w="113" w:type="dxa"/>
              <w:bottom w:w="113" w:type="dxa"/>
            </w:tcMar>
          </w:tcPr>
          <w:p w14:paraId="6D74EA85" w14:textId="16199669" w:rsidR="00025CFC" w:rsidRPr="00C34249" w:rsidRDefault="00025CFC" w:rsidP="001F5077">
            <w:pPr>
              <w:spacing w:after="120"/>
              <w:rPr>
                <w:rFonts w:ascii="Arial" w:eastAsia="Arial" w:hAnsi="Arial" w:cs="Arial"/>
                <w:sz w:val="20"/>
                <w:szCs w:val="20"/>
              </w:rPr>
            </w:pPr>
            <w:r w:rsidRPr="00C34249">
              <w:rPr>
                <w:rFonts w:ascii="Arial" w:eastAsia="Arial" w:hAnsi="Arial" w:cs="Arial"/>
                <w:sz w:val="20"/>
                <w:szCs w:val="20"/>
              </w:rPr>
              <w:t xml:space="preserve">Learners recap on and/or research </w:t>
            </w:r>
            <w:r w:rsidR="00D52562">
              <w:rPr>
                <w:rFonts w:ascii="Arial" w:eastAsia="Arial" w:hAnsi="Arial" w:cs="Arial"/>
                <w:sz w:val="20"/>
                <w:szCs w:val="20"/>
              </w:rPr>
              <w:t xml:space="preserve">the </w:t>
            </w:r>
            <w:r w:rsidRPr="00C34249">
              <w:rPr>
                <w:rFonts w:ascii="Arial" w:eastAsia="Arial" w:hAnsi="Arial" w:cs="Arial"/>
                <w:sz w:val="20"/>
                <w:szCs w:val="20"/>
              </w:rPr>
              <w:t>use of literary devices such as s</w:t>
            </w:r>
            <w:r w:rsidRPr="00C34249">
              <w:rPr>
                <w:rFonts w:ascii="Arial" w:eastAsia="Arial" w:hAnsi="Arial" w:cs="Arial"/>
                <w:spacing w:val="-1"/>
                <w:sz w:val="20"/>
                <w:szCs w:val="20"/>
              </w:rPr>
              <w:t>i</w:t>
            </w:r>
            <w:r w:rsidRPr="00C34249">
              <w:rPr>
                <w:rFonts w:ascii="Arial" w:eastAsia="Arial" w:hAnsi="Arial" w:cs="Arial"/>
                <w:sz w:val="20"/>
                <w:szCs w:val="20"/>
              </w:rPr>
              <w:t>mile, metaph</w:t>
            </w:r>
            <w:r w:rsidRPr="00C34249">
              <w:rPr>
                <w:rFonts w:ascii="Arial" w:eastAsia="Arial" w:hAnsi="Arial" w:cs="Arial"/>
                <w:spacing w:val="-1"/>
                <w:sz w:val="20"/>
                <w:szCs w:val="20"/>
              </w:rPr>
              <w:t>o</w:t>
            </w:r>
            <w:r w:rsidRPr="00C34249">
              <w:rPr>
                <w:rFonts w:ascii="Arial" w:eastAsia="Arial" w:hAnsi="Arial" w:cs="Arial"/>
                <w:sz w:val="20"/>
                <w:szCs w:val="20"/>
              </w:rPr>
              <w:t>r</w:t>
            </w:r>
            <w:r w:rsidR="00D52562">
              <w:rPr>
                <w:rFonts w:ascii="Arial" w:eastAsia="Arial" w:hAnsi="Arial" w:cs="Arial"/>
                <w:sz w:val="20"/>
                <w:szCs w:val="20"/>
              </w:rPr>
              <w:t>,</w:t>
            </w:r>
            <w:r w:rsidRPr="00C34249">
              <w:rPr>
                <w:rFonts w:ascii="Arial" w:eastAsia="Arial" w:hAnsi="Arial" w:cs="Arial"/>
                <w:sz w:val="20"/>
                <w:szCs w:val="20"/>
              </w:rPr>
              <w:t xml:space="preserve"> personif</w:t>
            </w:r>
            <w:r w:rsidRPr="00C34249">
              <w:rPr>
                <w:rFonts w:ascii="Arial" w:eastAsia="Arial" w:hAnsi="Arial" w:cs="Arial"/>
                <w:spacing w:val="-1"/>
                <w:sz w:val="20"/>
                <w:szCs w:val="20"/>
              </w:rPr>
              <w:t>i</w:t>
            </w:r>
            <w:r w:rsidRPr="00C34249">
              <w:rPr>
                <w:rFonts w:ascii="Arial" w:eastAsia="Arial" w:hAnsi="Arial" w:cs="Arial"/>
                <w:sz w:val="20"/>
                <w:szCs w:val="20"/>
              </w:rPr>
              <w:t>ca</w:t>
            </w:r>
            <w:r w:rsidRPr="00C34249">
              <w:rPr>
                <w:rFonts w:ascii="Arial" w:eastAsia="Arial" w:hAnsi="Arial" w:cs="Arial"/>
                <w:spacing w:val="-2"/>
                <w:sz w:val="20"/>
                <w:szCs w:val="20"/>
              </w:rPr>
              <w:t>t</w:t>
            </w:r>
            <w:r w:rsidRPr="00C34249">
              <w:rPr>
                <w:rFonts w:ascii="Arial" w:eastAsia="Arial" w:hAnsi="Arial" w:cs="Arial"/>
                <w:sz w:val="20"/>
                <w:szCs w:val="20"/>
              </w:rPr>
              <w:t>ion, alliteration, onomatopoeia etc</w:t>
            </w:r>
            <w:r w:rsidR="00E249E8">
              <w:rPr>
                <w:rFonts w:ascii="Arial" w:eastAsia="Arial" w:hAnsi="Arial" w:cs="Arial"/>
                <w:sz w:val="20"/>
                <w:szCs w:val="20"/>
              </w:rPr>
              <w:t>.</w:t>
            </w:r>
            <w:r w:rsidRPr="00C34249">
              <w:rPr>
                <w:rFonts w:ascii="Arial" w:eastAsia="Arial" w:hAnsi="Arial" w:cs="Arial"/>
                <w:sz w:val="20"/>
                <w:szCs w:val="20"/>
              </w:rPr>
              <w:t xml:space="preserve"> </w:t>
            </w:r>
            <w:r w:rsidR="00934E50">
              <w:rPr>
                <w:rFonts w:ascii="Arial" w:eastAsia="Arial" w:hAnsi="Arial" w:cs="Arial"/>
                <w:sz w:val="20"/>
                <w:szCs w:val="20"/>
              </w:rPr>
              <w:t>making sure</w:t>
            </w:r>
            <w:r w:rsidRPr="00C34249">
              <w:rPr>
                <w:rFonts w:ascii="Arial" w:eastAsia="Arial" w:hAnsi="Arial" w:cs="Arial"/>
                <w:sz w:val="20"/>
                <w:szCs w:val="20"/>
              </w:rPr>
              <w:t xml:space="preserve"> they can explain what each one is:</w:t>
            </w:r>
          </w:p>
          <w:p w14:paraId="3955E74E" w14:textId="0E13A1CB" w:rsidR="00025CFC" w:rsidRPr="00C34249" w:rsidRDefault="001F5077" w:rsidP="001F5077">
            <w:pPr>
              <w:widowControl w:val="0"/>
              <w:autoSpaceDE w:val="0"/>
              <w:autoSpaceDN w:val="0"/>
              <w:adjustRightInd w:val="0"/>
              <w:spacing w:before="120"/>
              <w:rPr>
                <w:rFonts w:ascii="Arial" w:eastAsia="Arial" w:hAnsi="Arial" w:cs="Arial"/>
                <w:sz w:val="20"/>
                <w:szCs w:val="20"/>
              </w:rPr>
            </w:pPr>
            <w:r>
              <w:rPr>
                <w:rFonts w:ascii="Arial" w:eastAsia="Arial" w:hAnsi="Arial" w:cs="Arial"/>
                <w:sz w:val="20"/>
                <w:szCs w:val="20"/>
              </w:rPr>
              <w:t>L</w:t>
            </w:r>
            <w:r w:rsidR="00025CFC" w:rsidRPr="00C34249">
              <w:rPr>
                <w:rFonts w:ascii="Arial" w:eastAsia="Arial" w:hAnsi="Arial" w:cs="Arial"/>
                <w:sz w:val="20"/>
                <w:szCs w:val="20"/>
              </w:rPr>
              <w:t>earners consider two explanations of an example of a device at work in a fiction text</w:t>
            </w:r>
            <w:r w:rsidR="00637030">
              <w:rPr>
                <w:rFonts w:ascii="Arial" w:eastAsia="Arial" w:hAnsi="Arial" w:cs="Arial"/>
                <w:sz w:val="20"/>
                <w:szCs w:val="20"/>
              </w:rPr>
              <w:t>,</w:t>
            </w:r>
            <w:r w:rsidR="00025CFC" w:rsidRPr="00C34249">
              <w:rPr>
                <w:rFonts w:ascii="Arial" w:eastAsia="Arial" w:hAnsi="Arial" w:cs="Arial"/>
                <w:sz w:val="20"/>
                <w:szCs w:val="20"/>
              </w:rPr>
              <w:t xml:space="preserve"> e.g. 2024 Specimen </w:t>
            </w:r>
            <w:r w:rsidR="00637030">
              <w:rPr>
                <w:rFonts w:ascii="Arial" w:eastAsia="Arial" w:hAnsi="Arial" w:cs="Arial"/>
                <w:sz w:val="20"/>
                <w:szCs w:val="20"/>
              </w:rPr>
              <w:t>P</w:t>
            </w:r>
            <w:r w:rsidR="00025CFC" w:rsidRPr="00C34249">
              <w:rPr>
                <w:rFonts w:ascii="Arial" w:eastAsia="Arial" w:hAnsi="Arial" w:cs="Arial"/>
                <w:sz w:val="20"/>
                <w:szCs w:val="20"/>
              </w:rPr>
              <w:t xml:space="preserve">aper 1 </w:t>
            </w:r>
            <w:r w:rsidR="00637030">
              <w:rPr>
                <w:rFonts w:ascii="Arial" w:eastAsia="Arial" w:hAnsi="Arial" w:cs="Arial"/>
                <w:sz w:val="20"/>
                <w:szCs w:val="20"/>
              </w:rPr>
              <w:t>Q</w:t>
            </w:r>
            <w:r w:rsidR="00025CFC" w:rsidRPr="00C34249">
              <w:rPr>
                <w:rFonts w:ascii="Arial" w:eastAsia="Arial" w:hAnsi="Arial" w:cs="Arial"/>
                <w:sz w:val="20"/>
                <w:szCs w:val="20"/>
              </w:rPr>
              <w:t>2</w:t>
            </w:r>
            <w:r w:rsidR="00637030">
              <w:rPr>
                <w:rFonts w:ascii="Arial" w:eastAsia="Arial" w:hAnsi="Arial" w:cs="Arial"/>
                <w:sz w:val="20"/>
                <w:szCs w:val="20"/>
              </w:rPr>
              <w:t xml:space="preserve"> (e)</w:t>
            </w:r>
            <w:r w:rsidR="00025CFC" w:rsidRPr="00C34249">
              <w:rPr>
                <w:rFonts w:ascii="Arial" w:eastAsia="Arial" w:hAnsi="Arial" w:cs="Arial"/>
                <w:sz w:val="20"/>
                <w:szCs w:val="20"/>
              </w:rPr>
              <w:t xml:space="preserve"> ‘</w:t>
            </w:r>
            <w:r w:rsidR="00025CFC" w:rsidRPr="00C34249">
              <w:rPr>
                <w:rFonts w:ascii="Arial" w:hAnsi="Arial" w:cs="Arial"/>
                <w:sz w:val="20"/>
                <w:szCs w:val="20"/>
              </w:rPr>
              <w:t>lacework of branches’ (metaphor):</w:t>
            </w:r>
          </w:p>
          <w:p w14:paraId="2F975FE6" w14:textId="1B1A287B" w:rsidR="00025CFC" w:rsidRPr="00C34249" w:rsidRDefault="001F5077" w:rsidP="00834D03">
            <w:pPr>
              <w:widowControl w:val="0"/>
              <w:numPr>
                <w:ilvl w:val="0"/>
                <w:numId w:val="35"/>
              </w:numPr>
              <w:autoSpaceDE w:val="0"/>
              <w:autoSpaceDN w:val="0"/>
              <w:adjustRightInd w:val="0"/>
              <w:rPr>
                <w:rFonts w:ascii="Arial" w:hAnsi="Arial" w:cs="Arial"/>
                <w:sz w:val="20"/>
                <w:szCs w:val="20"/>
              </w:rPr>
            </w:pPr>
            <w:r>
              <w:rPr>
                <w:rFonts w:ascii="Arial" w:eastAsia="Arial" w:hAnsi="Arial" w:cs="Arial"/>
                <w:sz w:val="20"/>
                <w:szCs w:val="20"/>
              </w:rPr>
              <w:t>o</w:t>
            </w:r>
            <w:r w:rsidR="00025CFC" w:rsidRPr="00C34249">
              <w:rPr>
                <w:rFonts w:ascii="Arial" w:eastAsia="Arial" w:hAnsi="Arial" w:cs="Arial"/>
                <w:sz w:val="20"/>
                <w:szCs w:val="20"/>
              </w:rPr>
              <w:t xml:space="preserve">ne explanation should be empty/generic, </w:t>
            </w:r>
            <w:r w:rsidR="00637030">
              <w:rPr>
                <w:rFonts w:ascii="Arial" w:eastAsia="Arial" w:hAnsi="Arial" w:cs="Arial"/>
                <w:sz w:val="20"/>
                <w:szCs w:val="20"/>
              </w:rPr>
              <w:t>e.g.</w:t>
            </w:r>
            <w:r w:rsidR="00025CFC" w:rsidRPr="00C34249">
              <w:rPr>
                <w:rFonts w:ascii="Arial" w:eastAsia="Arial" w:hAnsi="Arial" w:cs="Arial"/>
                <w:sz w:val="20"/>
                <w:szCs w:val="20"/>
              </w:rPr>
              <w:t xml:space="preserve"> ‘the writer really helps us to imagine what it would be like to be there and uses a metaphor to create a picture of the scene and show the reader what they are like and what it would be like to look at them’</w:t>
            </w:r>
          </w:p>
          <w:p w14:paraId="5D46B5BF" w14:textId="770F2FB6" w:rsidR="00025CFC" w:rsidRPr="00C34249" w:rsidRDefault="001F5077" w:rsidP="00834D03">
            <w:pPr>
              <w:widowControl w:val="0"/>
              <w:numPr>
                <w:ilvl w:val="0"/>
                <w:numId w:val="35"/>
              </w:numPr>
              <w:autoSpaceDE w:val="0"/>
              <w:autoSpaceDN w:val="0"/>
              <w:adjustRightInd w:val="0"/>
              <w:rPr>
                <w:rFonts w:ascii="Arial" w:eastAsia="Arial" w:hAnsi="Arial" w:cs="Arial"/>
                <w:sz w:val="20"/>
                <w:szCs w:val="20"/>
              </w:rPr>
            </w:pPr>
            <w:r>
              <w:rPr>
                <w:rFonts w:ascii="Arial" w:eastAsia="Arial" w:hAnsi="Arial" w:cs="Arial"/>
                <w:sz w:val="20"/>
                <w:szCs w:val="20"/>
              </w:rPr>
              <w:t>o</w:t>
            </w:r>
            <w:r w:rsidR="00025CFC" w:rsidRPr="00C34249">
              <w:rPr>
                <w:rFonts w:ascii="Arial" w:eastAsia="Arial" w:hAnsi="Arial" w:cs="Arial"/>
                <w:sz w:val="20"/>
                <w:szCs w:val="20"/>
              </w:rPr>
              <w:t>ne explanation should begin to explain the meaning and associations of the image</w:t>
            </w:r>
            <w:r>
              <w:rPr>
                <w:rFonts w:ascii="Arial" w:eastAsia="Arial" w:hAnsi="Arial" w:cs="Arial"/>
                <w:sz w:val="20"/>
                <w:szCs w:val="20"/>
              </w:rPr>
              <w:t>,</w:t>
            </w:r>
            <w:r w:rsidR="00025CFC" w:rsidRPr="00C34249">
              <w:rPr>
                <w:rFonts w:ascii="Arial" w:eastAsia="Arial" w:hAnsi="Arial" w:cs="Arial"/>
                <w:sz w:val="20"/>
                <w:szCs w:val="20"/>
              </w:rPr>
              <w:t xml:space="preserve"> e.g. </w:t>
            </w:r>
            <w:r w:rsidR="00AF48C7">
              <w:rPr>
                <w:rFonts w:ascii="Arial" w:eastAsia="Arial" w:hAnsi="Arial" w:cs="Arial"/>
                <w:sz w:val="20"/>
                <w:szCs w:val="20"/>
              </w:rPr>
              <w:t>‘</w:t>
            </w:r>
            <w:r w:rsidR="00025CFC" w:rsidRPr="00C34249">
              <w:rPr>
                <w:rFonts w:ascii="Arial" w:eastAsia="Arial" w:hAnsi="Arial" w:cs="Arial"/>
                <w:sz w:val="20"/>
                <w:szCs w:val="20"/>
              </w:rPr>
              <w:t xml:space="preserve">the writer describes that there are gaps of light showing through between the branches </w:t>
            </w:r>
            <w:r w:rsidR="00025CFC" w:rsidRPr="00C34249">
              <w:rPr>
                <w:rFonts w:ascii="Arial" w:hAnsi="Arial" w:cs="Arial"/>
                <w:sz w:val="20"/>
                <w:szCs w:val="20"/>
              </w:rPr>
              <w:t>of the redwood in a pattern that looks like it was designed that way and looks beautiful and delicate</w:t>
            </w:r>
            <w:r w:rsidR="00AF48C7">
              <w:rPr>
                <w:rFonts w:ascii="Arial" w:hAnsi="Arial" w:cs="Arial"/>
                <w:sz w:val="20"/>
                <w:szCs w:val="20"/>
              </w:rPr>
              <w:t>’.</w:t>
            </w:r>
          </w:p>
          <w:p w14:paraId="7CB74D41" w14:textId="2C338183" w:rsidR="00025CFC" w:rsidRPr="00C34249" w:rsidRDefault="00025CFC" w:rsidP="00FF11EB">
            <w:pPr>
              <w:widowControl w:val="0"/>
              <w:autoSpaceDE w:val="0"/>
              <w:autoSpaceDN w:val="0"/>
              <w:adjustRightInd w:val="0"/>
              <w:spacing w:before="120" w:after="120"/>
              <w:rPr>
                <w:rFonts w:ascii="Arial" w:hAnsi="Arial" w:cs="Arial"/>
                <w:sz w:val="20"/>
                <w:szCs w:val="20"/>
              </w:rPr>
            </w:pPr>
            <w:r w:rsidRPr="00C34249">
              <w:rPr>
                <w:rFonts w:ascii="Arial" w:hAnsi="Arial" w:cs="Arial"/>
                <w:sz w:val="20"/>
                <w:szCs w:val="20"/>
              </w:rPr>
              <w:t xml:space="preserve">Share the mark scheme indicative content with learners </w:t>
            </w:r>
            <w:r w:rsidR="00E249E8">
              <w:rPr>
                <w:rFonts w:ascii="Arial" w:hAnsi="Arial" w:cs="Arial"/>
                <w:sz w:val="20"/>
                <w:szCs w:val="20"/>
              </w:rPr>
              <w:t>and</w:t>
            </w:r>
            <w:r w:rsidRPr="00C34249">
              <w:rPr>
                <w:rFonts w:ascii="Arial" w:hAnsi="Arial" w:cs="Arial"/>
                <w:sz w:val="20"/>
                <w:szCs w:val="20"/>
              </w:rPr>
              <w:t xml:space="preserve"> discuss which answer would score highest and why.</w:t>
            </w:r>
          </w:p>
          <w:p w14:paraId="1F1BB3E5" w14:textId="77777777" w:rsidR="00025CFC" w:rsidRPr="00C34249" w:rsidRDefault="00025CFC" w:rsidP="00FF11EB">
            <w:pPr>
              <w:widowControl w:val="0"/>
              <w:autoSpaceDE w:val="0"/>
              <w:autoSpaceDN w:val="0"/>
              <w:adjustRightInd w:val="0"/>
              <w:rPr>
                <w:rFonts w:ascii="Arial" w:hAnsi="Arial" w:cs="Arial"/>
                <w:sz w:val="20"/>
                <w:szCs w:val="20"/>
              </w:rPr>
            </w:pPr>
            <w:r w:rsidRPr="00C34249">
              <w:rPr>
                <w:rFonts w:ascii="Arial" w:hAnsi="Arial" w:cs="Arial"/>
                <w:b/>
                <w:bCs/>
                <w:sz w:val="20"/>
                <w:szCs w:val="20"/>
              </w:rPr>
              <w:t xml:space="preserve">Extension </w:t>
            </w:r>
            <w:r w:rsidRPr="009E21E5">
              <w:rPr>
                <w:rFonts w:ascii="Arial" w:hAnsi="Arial" w:cs="Arial"/>
                <w:b/>
                <w:bCs/>
                <w:sz w:val="20"/>
                <w:szCs w:val="20"/>
              </w:rPr>
              <w:t>activity</w:t>
            </w:r>
            <w:r w:rsidRPr="009E21E5">
              <w:rPr>
                <w:rFonts w:ascii="Arial" w:hAnsi="Arial" w:cs="Arial"/>
                <w:b/>
                <w:sz w:val="20"/>
                <w:szCs w:val="20"/>
              </w:rPr>
              <w:t>:</w:t>
            </w:r>
            <w:r w:rsidRPr="00C34249">
              <w:rPr>
                <w:rFonts w:ascii="Arial" w:hAnsi="Arial" w:cs="Arial"/>
                <w:sz w:val="20"/>
                <w:szCs w:val="20"/>
              </w:rPr>
              <w:t xml:space="preserve"> how could each answer be improved?</w:t>
            </w:r>
          </w:p>
          <w:p w14:paraId="04D126A5" w14:textId="070EEF93" w:rsidR="00025CFC" w:rsidRPr="00C34249" w:rsidRDefault="00AF48C7" w:rsidP="00FF11EB">
            <w:pPr>
              <w:widowControl w:val="0"/>
              <w:autoSpaceDE w:val="0"/>
              <w:autoSpaceDN w:val="0"/>
              <w:adjustRightInd w:val="0"/>
              <w:spacing w:before="120" w:after="120"/>
              <w:rPr>
                <w:rFonts w:ascii="Arial" w:hAnsi="Arial" w:cs="Arial"/>
                <w:sz w:val="20"/>
                <w:szCs w:val="20"/>
              </w:rPr>
            </w:pPr>
            <w:r>
              <w:rPr>
                <w:rFonts w:ascii="Arial" w:hAnsi="Arial" w:cs="Arial"/>
                <w:sz w:val="20"/>
                <w:szCs w:val="20"/>
              </w:rPr>
              <w:t>I</w:t>
            </w:r>
            <w:r w:rsidR="00025CFC" w:rsidRPr="00C34249">
              <w:rPr>
                <w:rFonts w:ascii="Arial" w:hAnsi="Arial" w:cs="Arial"/>
                <w:sz w:val="20"/>
                <w:szCs w:val="20"/>
              </w:rPr>
              <w:t>n pairs</w:t>
            </w:r>
            <w:r>
              <w:rPr>
                <w:rFonts w:ascii="Arial" w:hAnsi="Arial" w:cs="Arial"/>
                <w:sz w:val="20"/>
                <w:szCs w:val="20"/>
              </w:rPr>
              <w:t>, learners</w:t>
            </w:r>
            <w:r w:rsidR="00025CFC" w:rsidRPr="00C34249">
              <w:rPr>
                <w:rFonts w:ascii="Arial" w:hAnsi="Arial" w:cs="Arial"/>
                <w:sz w:val="20"/>
                <w:szCs w:val="20"/>
              </w:rPr>
              <w:t xml:space="preserve"> consider another choice from the same text</w:t>
            </w:r>
            <w:r>
              <w:rPr>
                <w:rFonts w:ascii="Arial" w:hAnsi="Arial" w:cs="Arial"/>
                <w:sz w:val="20"/>
                <w:szCs w:val="20"/>
              </w:rPr>
              <w:t xml:space="preserve">, </w:t>
            </w:r>
            <w:r w:rsidR="00025CFC" w:rsidRPr="00C34249">
              <w:rPr>
                <w:rFonts w:ascii="Arial" w:hAnsi="Arial" w:cs="Arial"/>
                <w:sz w:val="20"/>
                <w:szCs w:val="20"/>
              </w:rPr>
              <w:t>e.g. ‘as if passing through a membrane’ and use a graphic organiser (</w:t>
            </w:r>
            <w:r w:rsidR="008D38F9">
              <w:rPr>
                <w:rFonts w:ascii="Arial" w:hAnsi="Arial" w:cs="Arial"/>
                <w:sz w:val="20"/>
                <w:szCs w:val="20"/>
              </w:rPr>
              <w:t>e.g.</w:t>
            </w:r>
            <w:r w:rsidR="00025CFC" w:rsidRPr="00C34249">
              <w:rPr>
                <w:rFonts w:ascii="Arial" w:hAnsi="Arial" w:cs="Arial"/>
                <w:sz w:val="20"/>
                <w:szCs w:val="20"/>
              </w:rPr>
              <w:t xml:space="preserve"> iceberg/bubble person to record their ideas as they explore the key words individually for meaning, associations etc</w:t>
            </w:r>
            <w:r w:rsidR="008D38F9">
              <w:rPr>
                <w:rFonts w:ascii="Arial" w:hAnsi="Arial" w:cs="Arial"/>
                <w:sz w:val="20"/>
                <w:szCs w:val="20"/>
              </w:rPr>
              <w:t>.</w:t>
            </w:r>
            <w:r w:rsidR="00025CFC" w:rsidRPr="00C34249">
              <w:rPr>
                <w:rFonts w:ascii="Arial" w:hAnsi="Arial" w:cs="Arial"/>
                <w:sz w:val="20"/>
                <w:szCs w:val="20"/>
              </w:rPr>
              <w:t xml:space="preserve"> </w:t>
            </w:r>
            <w:r w:rsidR="008D38F9">
              <w:rPr>
                <w:rFonts w:ascii="Arial" w:hAnsi="Arial" w:cs="Arial"/>
                <w:sz w:val="20"/>
                <w:szCs w:val="20"/>
              </w:rPr>
              <w:t xml:space="preserve">Learners </w:t>
            </w:r>
            <w:r w:rsidR="00025CFC" w:rsidRPr="00C34249">
              <w:rPr>
                <w:rFonts w:ascii="Arial" w:hAnsi="Arial" w:cs="Arial"/>
                <w:sz w:val="20"/>
                <w:szCs w:val="20"/>
              </w:rPr>
              <w:t>share ideas in a group to agree an explanation of the whole image.</w:t>
            </w:r>
          </w:p>
          <w:p w14:paraId="66C4423C" w14:textId="33CFE80C" w:rsidR="00025CFC" w:rsidRPr="00FA4880" w:rsidRDefault="008D38F9" w:rsidP="00455633">
            <w:pPr>
              <w:widowControl w:val="0"/>
              <w:autoSpaceDE w:val="0"/>
              <w:autoSpaceDN w:val="0"/>
              <w:adjustRightInd w:val="0"/>
              <w:spacing w:before="120"/>
              <w:rPr>
                <w:rFonts w:ascii="Arial" w:hAnsi="Arial" w:cs="Arial"/>
                <w:sz w:val="20"/>
                <w:szCs w:val="20"/>
              </w:rPr>
            </w:pPr>
            <w:r>
              <w:rPr>
                <w:rFonts w:ascii="Arial" w:hAnsi="Arial" w:cs="Arial"/>
                <w:sz w:val="20"/>
                <w:szCs w:val="20"/>
              </w:rPr>
              <w:t>I</w:t>
            </w:r>
            <w:r w:rsidR="00025CFC" w:rsidRPr="00C34249">
              <w:rPr>
                <w:rFonts w:ascii="Arial" w:hAnsi="Arial" w:cs="Arial"/>
                <w:sz w:val="20"/>
                <w:szCs w:val="20"/>
              </w:rPr>
              <w:t>n groups</w:t>
            </w:r>
            <w:r>
              <w:rPr>
                <w:rFonts w:ascii="Arial" w:hAnsi="Arial" w:cs="Arial"/>
                <w:sz w:val="20"/>
                <w:szCs w:val="20"/>
              </w:rPr>
              <w:t>, learners</w:t>
            </w:r>
            <w:r w:rsidR="00025CFC" w:rsidRPr="00C34249">
              <w:rPr>
                <w:rFonts w:ascii="Arial" w:hAnsi="Arial" w:cs="Arial"/>
                <w:sz w:val="20"/>
                <w:szCs w:val="20"/>
              </w:rPr>
              <w:t xml:space="preserve"> consider a new text extract and identify up to 3 examples of literary devices at work. Groups use icebergs to record their ideas and select the example about which they have the most to say</w:t>
            </w:r>
            <w:r w:rsidR="00455633">
              <w:rPr>
                <w:rFonts w:ascii="Arial" w:hAnsi="Arial" w:cs="Arial"/>
                <w:sz w:val="20"/>
                <w:szCs w:val="20"/>
              </w:rPr>
              <w:t>. G</w:t>
            </w:r>
            <w:r w:rsidR="00025CFC" w:rsidRPr="00C34249">
              <w:rPr>
                <w:rFonts w:ascii="Arial" w:hAnsi="Arial" w:cs="Arial"/>
                <w:sz w:val="20"/>
                <w:szCs w:val="20"/>
              </w:rPr>
              <w:t>roups present an explanation of their chosen example to explain the impression (effect) the writer creates by using it.</w:t>
            </w:r>
          </w:p>
        </w:tc>
      </w:tr>
      <w:tr w:rsidR="00A50795" w14:paraId="73EACD4D" w14:textId="77777777" w:rsidTr="00FC31AA">
        <w:trPr>
          <w:trHeight w:hRule="exact" w:val="386"/>
          <w:tblHeader/>
        </w:trPr>
        <w:tc>
          <w:tcPr>
            <w:tcW w:w="10348" w:type="dxa"/>
            <w:gridSpan w:val="3"/>
            <w:shd w:val="clear" w:color="auto" w:fill="EA5B0C"/>
            <w:tcMar>
              <w:top w:w="113" w:type="dxa"/>
              <w:bottom w:w="113" w:type="dxa"/>
            </w:tcMar>
            <w:vAlign w:val="center"/>
          </w:tcPr>
          <w:p w14:paraId="7746D874" w14:textId="60D92496" w:rsidR="00A50795" w:rsidRDefault="00A50795" w:rsidP="00A50795">
            <w:pPr>
              <w:rPr>
                <w:rFonts w:ascii="Arial" w:hAnsi="Arial" w:cs="Arial"/>
                <w:b/>
                <w:bCs/>
                <w:color w:val="FFFFFF"/>
                <w:sz w:val="20"/>
                <w:szCs w:val="20"/>
              </w:rPr>
            </w:pPr>
            <w:r>
              <w:rPr>
                <w:rFonts w:ascii="Arial" w:hAnsi="Arial" w:cs="Arial"/>
                <w:b/>
                <w:bCs/>
                <w:color w:val="FFFFFF"/>
                <w:sz w:val="20"/>
                <w:szCs w:val="20"/>
              </w:rPr>
              <w:t>Past and specimen papers</w:t>
            </w:r>
          </w:p>
        </w:tc>
      </w:tr>
      <w:tr w:rsidR="00A50795" w14:paraId="683BDAF0" w14:textId="77777777" w:rsidTr="00FC31AA">
        <w:tblPrEx>
          <w:tblCellMar>
            <w:top w:w="0" w:type="dxa"/>
            <w:bottom w:w="0" w:type="dxa"/>
          </w:tblCellMar>
        </w:tblPrEx>
        <w:tc>
          <w:tcPr>
            <w:tcW w:w="10348" w:type="dxa"/>
            <w:gridSpan w:val="3"/>
            <w:shd w:val="clear" w:color="auto" w:fill="auto"/>
            <w:tcMar>
              <w:top w:w="113" w:type="dxa"/>
              <w:bottom w:w="113" w:type="dxa"/>
            </w:tcMar>
            <w:vAlign w:val="center"/>
          </w:tcPr>
          <w:p w14:paraId="11D30A39" w14:textId="3465270B" w:rsidR="00A50795" w:rsidRPr="00E84834" w:rsidRDefault="00A50795" w:rsidP="008A3CE7">
            <w:pPr>
              <w:widowControl w:val="0"/>
              <w:autoSpaceDE w:val="0"/>
              <w:autoSpaceDN w:val="0"/>
              <w:adjustRightInd w:val="0"/>
              <w:rPr>
                <w:rFonts w:ascii="Arial" w:hAnsi="Arial" w:cs="Arial"/>
                <w:sz w:val="20"/>
                <w:szCs w:val="20"/>
              </w:rPr>
            </w:pPr>
            <w:r w:rsidRPr="00D725EF">
              <w:rPr>
                <w:rFonts w:ascii="Arial" w:hAnsi="Arial" w:cs="Arial"/>
                <w:sz w:val="20"/>
                <w:szCs w:val="20"/>
              </w:rPr>
              <w:t>Past/specimen papers and mark schemes are available to download at</w:t>
            </w:r>
            <w:r w:rsidRPr="008A3CE7">
              <w:rPr>
                <w:rFonts w:ascii="Arial" w:hAnsi="Arial" w:cs="Arial"/>
                <w:sz w:val="20"/>
                <w:szCs w:val="20"/>
              </w:rPr>
              <w:t xml:space="preserve"> </w:t>
            </w:r>
            <w:hyperlink r:id="rId45" w:history="1">
              <w:r w:rsidR="006E5D2C">
                <w:rPr>
                  <w:rFonts w:ascii="Arial" w:hAnsi="Arial" w:cs="Arial"/>
                  <w:color w:val="4A4A4A"/>
                  <w:sz w:val="20"/>
                  <w:szCs w:val="20"/>
                  <w:u w:val="single"/>
                </w:rPr>
                <w:t>www.cambridgeinternational/support</w:t>
              </w:r>
            </w:hyperlink>
            <w:r w:rsidRPr="00DB4CCC">
              <w:rPr>
                <w:rFonts w:ascii="Arial" w:hAnsi="Arial" w:cs="Arial"/>
                <w:color w:val="4A4A4A"/>
                <w:sz w:val="20"/>
                <w:szCs w:val="20"/>
                <w:u w:val="single"/>
              </w:rPr>
              <w:t xml:space="preserve"> </w:t>
            </w:r>
            <w:r w:rsidRPr="00DB4CCC">
              <w:rPr>
                <w:rFonts w:ascii="Arial" w:hAnsi="Arial" w:cs="Arial"/>
                <w:b/>
                <w:sz w:val="20"/>
                <w:szCs w:val="20"/>
              </w:rPr>
              <w:t>(F)</w:t>
            </w:r>
          </w:p>
        </w:tc>
      </w:tr>
    </w:tbl>
    <w:p w14:paraId="152CEE52" w14:textId="77777777" w:rsidR="00025CFC" w:rsidRDefault="00025CFC" w:rsidP="00AA463D">
      <w:pPr>
        <w:pStyle w:val="Heading1"/>
        <w:sectPr w:rsidR="00025CFC" w:rsidSect="00326C86">
          <w:pgSz w:w="16834" w:h="11909" w:orient="landscape" w:code="9"/>
          <w:pgMar w:top="1140" w:right="1140" w:bottom="1140" w:left="1140" w:header="567" w:footer="567" w:gutter="0"/>
          <w:paperSrc w:first="7" w:other="7"/>
          <w:cols w:space="708"/>
          <w:docGrid w:linePitch="360"/>
        </w:sectPr>
      </w:pPr>
    </w:p>
    <w:p w14:paraId="6239D758" w14:textId="7A627E41" w:rsidR="00D61120" w:rsidRPr="00037D5A" w:rsidRDefault="00D61120" w:rsidP="00D61120">
      <w:pPr>
        <w:pStyle w:val="Heading1"/>
      </w:pPr>
      <w:bookmarkStart w:id="16" w:name="_Toc450749137"/>
      <w:bookmarkStart w:id="17" w:name="_Toc78194393"/>
      <w:r>
        <w:t>4</w:t>
      </w:r>
      <w:r w:rsidRPr="00037D5A">
        <w:t xml:space="preserve"> Summary</w:t>
      </w:r>
      <w:r>
        <w:t xml:space="preserve"> tasks</w:t>
      </w:r>
      <w:bookmarkEnd w:id="16"/>
      <w:bookmarkEnd w:id="17"/>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D61120" w14:paraId="3BED61EE" w14:textId="77777777" w:rsidTr="00FC31AA">
        <w:trPr>
          <w:tblHeader/>
        </w:trPr>
        <w:tc>
          <w:tcPr>
            <w:tcW w:w="2126" w:type="dxa"/>
            <w:shd w:val="clear" w:color="auto" w:fill="EA5B0C"/>
            <w:tcMar>
              <w:top w:w="113" w:type="dxa"/>
              <w:bottom w:w="113" w:type="dxa"/>
            </w:tcMar>
            <w:vAlign w:val="center"/>
          </w:tcPr>
          <w:p w14:paraId="60072721" w14:textId="77777777" w:rsidR="00D61120" w:rsidRDefault="00D61120" w:rsidP="00FF11EB">
            <w:pPr>
              <w:rPr>
                <w:rFonts w:ascii="Arial" w:hAnsi="Arial" w:cs="Arial"/>
                <w:b/>
                <w:bCs/>
                <w:color w:val="FFFFFF"/>
                <w:sz w:val="20"/>
                <w:szCs w:val="20"/>
              </w:rPr>
            </w:pPr>
            <w:r>
              <w:rPr>
                <w:rFonts w:ascii="Arial" w:hAnsi="Arial" w:cs="Arial"/>
                <w:b/>
                <w:bCs/>
                <w:color w:val="FFFFFF"/>
                <w:sz w:val="20"/>
                <w:szCs w:val="20"/>
              </w:rPr>
              <w:t>Assessment objectives (AO)</w:t>
            </w:r>
          </w:p>
        </w:tc>
        <w:tc>
          <w:tcPr>
            <w:tcW w:w="2126" w:type="dxa"/>
            <w:shd w:val="clear" w:color="auto" w:fill="EA5B0C"/>
            <w:tcMar>
              <w:top w:w="113" w:type="dxa"/>
              <w:bottom w:w="113" w:type="dxa"/>
            </w:tcMar>
            <w:vAlign w:val="center"/>
          </w:tcPr>
          <w:p w14:paraId="0D7506DE" w14:textId="77777777" w:rsidR="00D61120" w:rsidRDefault="00D61120" w:rsidP="00FF11EB">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5D951903" w14:textId="77777777" w:rsidR="00D61120" w:rsidRDefault="00D61120" w:rsidP="00FF11EB">
            <w:pPr>
              <w:rPr>
                <w:rFonts w:ascii="Arial" w:hAnsi="Arial" w:cs="Arial"/>
                <w:b/>
                <w:bCs/>
                <w:color w:val="FFFFFF"/>
                <w:sz w:val="20"/>
                <w:szCs w:val="20"/>
              </w:rPr>
            </w:pPr>
            <w:r>
              <w:rPr>
                <w:rFonts w:ascii="Arial" w:hAnsi="Arial" w:cs="Arial"/>
                <w:b/>
                <w:bCs/>
                <w:color w:val="FFFFFF"/>
                <w:sz w:val="20"/>
                <w:szCs w:val="20"/>
              </w:rPr>
              <w:t>Suggested teaching activities</w:t>
            </w:r>
          </w:p>
        </w:tc>
      </w:tr>
      <w:tr w:rsidR="00D61120" w14:paraId="2CDD4011" w14:textId="77777777" w:rsidTr="00FC31AA">
        <w:tblPrEx>
          <w:tblCellMar>
            <w:top w:w="0" w:type="dxa"/>
            <w:bottom w:w="0" w:type="dxa"/>
          </w:tblCellMar>
        </w:tblPrEx>
        <w:tc>
          <w:tcPr>
            <w:tcW w:w="2126" w:type="dxa"/>
            <w:tcMar>
              <w:top w:w="113" w:type="dxa"/>
              <w:bottom w:w="113" w:type="dxa"/>
            </w:tcMar>
          </w:tcPr>
          <w:p w14:paraId="1CD2B923" w14:textId="2DDF60BB" w:rsidR="00D61120" w:rsidRPr="008A3ADE" w:rsidRDefault="00D61120" w:rsidP="000111A3">
            <w:pPr>
              <w:pStyle w:val="DSBasic"/>
              <w:spacing w:after="120"/>
              <w:rPr>
                <w:rFonts w:cs="Arial"/>
                <w:b/>
                <w:sz w:val="20"/>
                <w:szCs w:val="20"/>
                <w:lang w:eastAsia="en-GB"/>
              </w:rPr>
            </w:pPr>
            <w:r w:rsidRPr="008A3ADE">
              <w:rPr>
                <w:rFonts w:cs="Arial"/>
                <w:b/>
                <w:sz w:val="20"/>
                <w:szCs w:val="20"/>
                <w:lang w:eastAsia="en-GB"/>
              </w:rPr>
              <w:t>AO1 Reading</w:t>
            </w:r>
          </w:p>
          <w:p w14:paraId="5B1526BD" w14:textId="4F3507BA" w:rsidR="00D61120" w:rsidRPr="008A3ADE" w:rsidRDefault="00D61120" w:rsidP="00FF11EB">
            <w:pPr>
              <w:autoSpaceDE w:val="0"/>
              <w:autoSpaceDN w:val="0"/>
              <w:adjustRightInd w:val="0"/>
              <w:spacing w:before="120" w:after="120"/>
              <w:rPr>
                <w:rFonts w:ascii="Arial" w:hAnsi="Arial" w:cs="Arial"/>
                <w:b/>
                <w:sz w:val="20"/>
                <w:szCs w:val="20"/>
                <w:lang w:eastAsia="en-GB"/>
              </w:rPr>
            </w:pPr>
            <w:r w:rsidRPr="008A3ADE">
              <w:rPr>
                <w:rFonts w:ascii="Arial" w:hAnsi="Arial" w:cs="Arial"/>
                <w:sz w:val="20"/>
                <w:szCs w:val="20"/>
                <w:lang w:eastAsia="en-GB"/>
              </w:rPr>
              <w:t xml:space="preserve">R5 </w:t>
            </w:r>
            <w:r w:rsidR="00DB4CCC">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557C153F" w14:textId="7787C00B" w:rsidR="00D61120" w:rsidRPr="008A3ADE" w:rsidRDefault="00DB4CCC" w:rsidP="00DB4CCC">
            <w:pPr>
              <w:autoSpaceDE w:val="0"/>
              <w:autoSpaceDN w:val="0"/>
              <w:adjustRightInd w:val="0"/>
              <w:spacing w:after="120"/>
              <w:rPr>
                <w:rFonts w:cs="Arial"/>
                <w:b/>
                <w:lang w:eastAsia="en-GB"/>
              </w:rPr>
            </w:pPr>
            <w:r w:rsidRPr="00DB4CCC">
              <w:rPr>
                <w:rFonts w:ascii="Arial" w:eastAsia="Arial" w:hAnsi="Arial" w:cs="Arial"/>
                <w:sz w:val="20"/>
                <w:szCs w:val="20"/>
              </w:rPr>
              <w:t>U</w:t>
            </w:r>
            <w:r w:rsidR="00D61120" w:rsidRPr="00DB4CCC">
              <w:rPr>
                <w:rFonts w:ascii="Arial" w:eastAsia="Arial" w:hAnsi="Arial" w:cs="Arial"/>
                <w:sz w:val="20"/>
                <w:szCs w:val="20"/>
              </w:rPr>
              <w:t>nderstand</w:t>
            </w:r>
            <w:r>
              <w:rPr>
                <w:rFonts w:ascii="Arial" w:eastAsia="Arial" w:hAnsi="Arial" w:cs="Arial"/>
                <w:sz w:val="20"/>
                <w:szCs w:val="20"/>
              </w:rPr>
              <w:t>ing</w:t>
            </w:r>
            <w:r w:rsidR="00D61120" w:rsidRPr="00DB4CCC">
              <w:rPr>
                <w:rFonts w:ascii="Arial" w:eastAsia="Arial" w:hAnsi="Arial" w:cs="Arial"/>
                <w:sz w:val="20"/>
                <w:szCs w:val="20"/>
              </w:rPr>
              <w:t xml:space="preserve"> the nature and purpose of selective summary tasks</w:t>
            </w:r>
          </w:p>
        </w:tc>
        <w:tc>
          <w:tcPr>
            <w:tcW w:w="10348" w:type="dxa"/>
            <w:tcMar>
              <w:top w:w="113" w:type="dxa"/>
              <w:bottom w:w="113" w:type="dxa"/>
            </w:tcMar>
          </w:tcPr>
          <w:p w14:paraId="14480401" w14:textId="449F8FC9" w:rsidR="00D61120" w:rsidRPr="008A3ADE" w:rsidRDefault="00D61120" w:rsidP="00110E45">
            <w:pPr>
              <w:autoSpaceDE w:val="0"/>
              <w:autoSpaceDN w:val="0"/>
              <w:adjustRightInd w:val="0"/>
              <w:spacing w:after="120"/>
              <w:rPr>
                <w:rFonts w:ascii="Arial" w:eastAsia="Arial" w:hAnsi="Arial" w:cs="Arial"/>
                <w:sz w:val="20"/>
                <w:szCs w:val="20"/>
              </w:rPr>
            </w:pPr>
            <w:r w:rsidRPr="008A3ADE">
              <w:rPr>
                <w:rFonts w:ascii="Arial" w:eastAsia="Arial" w:hAnsi="Arial" w:cs="Arial"/>
                <w:sz w:val="20"/>
                <w:szCs w:val="20"/>
              </w:rPr>
              <w:t>Ask learners what they understand by the word ‘summarise’. Compile a list of occasions in real life when someone might need to summarise</w:t>
            </w:r>
            <w:r w:rsidR="00110E45">
              <w:rPr>
                <w:rFonts w:ascii="Arial" w:eastAsia="Arial" w:hAnsi="Arial" w:cs="Arial"/>
                <w:sz w:val="20"/>
                <w:szCs w:val="20"/>
              </w:rPr>
              <w:t xml:space="preserve"> </w:t>
            </w:r>
            <w:r w:rsidRPr="008A3ADE">
              <w:rPr>
                <w:rFonts w:ascii="Arial" w:eastAsia="Arial" w:hAnsi="Arial" w:cs="Arial"/>
                <w:sz w:val="20"/>
                <w:szCs w:val="20"/>
              </w:rPr>
              <w:t>in written or spoken language.</w:t>
            </w:r>
          </w:p>
          <w:p w14:paraId="25954011" w14:textId="788D9095" w:rsidR="00A3632A" w:rsidRDefault="00D61120" w:rsidP="00110E45">
            <w:pPr>
              <w:autoSpaceDE w:val="0"/>
              <w:autoSpaceDN w:val="0"/>
              <w:adjustRightInd w:val="0"/>
              <w:spacing w:before="120" w:after="120"/>
              <w:rPr>
                <w:rFonts w:ascii="Arial" w:eastAsia="Arial" w:hAnsi="Arial" w:cs="Arial"/>
                <w:sz w:val="20"/>
                <w:szCs w:val="20"/>
              </w:rPr>
            </w:pPr>
            <w:r w:rsidRPr="008A3ADE">
              <w:rPr>
                <w:rFonts w:ascii="Arial" w:eastAsia="Arial" w:hAnsi="Arial" w:cs="Arial"/>
                <w:sz w:val="20"/>
                <w:szCs w:val="20"/>
              </w:rPr>
              <w:t>Elicit examples of formal and informal summaries</w:t>
            </w:r>
            <w:r w:rsidR="00110E45">
              <w:rPr>
                <w:rFonts w:ascii="Arial" w:eastAsia="Arial" w:hAnsi="Arial" w:cs="Arial"/>
                <w:sz w:val="20"/>
                <w:szCs w:val="20"/>
              </w:rPr>
              <w:t>,</w:t>
            </w:r>
            <w:r w:rsidRPr="008A3ADE">
              <w:rPr>
                <w:rFonts w:ascii="Arial" w:eastAsia="Arial" w:hAnsi="Arial" w:cs="Arial"/>
                <w:sz w:val="20"/>
                <w:szCs w:val="20"/>
              </w:rPr>
              <w:t xml:space="preserve"> e.g. making revision notes of key points, explaining the main events of an episode of a television programme or a sports match to a friend who has missed it, writing a report for your boss etc</w:t>
            </w:r>
            <w:r w:rsidR="00A3632A">
              <w:rPr>
                <w:rFonts w:ascii="Arial" w:eastAsia="Arial" w:hAnsi="Arial" w:cs="Arial"/>
                <w:sz w:val="20"/>
                <w:szCs w:val="20"/>
              </w:rPr>
              <w:t>.</w:t>
            </w:r>
          </w:p>
          <w:p w14:paraId="6E38F87C" w14:textId="2091A4F8" w:rsidR="00D61120" w:rsidRPr="00CB1CCE" w:rsidRDefault="00FD167C" w:rsidP="00110E45">
            <w:pPr>
              <w:autoSpaceDE w:val="0"/>
              <w:autoSpaceDN w:val="0"/>
              <w:adjustRightInd w:val="0"/>
              <w:spacing w:before="120" w:after="120"/>
              <w:rPr>
                <w:rFonts w:ascii="Arial" w:eastAsia="Arial" w:hAnsi="Arial" w:cs="Arial"/>
                <w:color w:val="4A4A4A"/>
                <w:sz w:val="20"/>
                <w:szCs w:val="20"/>
              </w:rPr>
            </w:pPr>
            <w:hyperlink r:id="rId46" w:history="1">
              <w:r w:rsidR="00A3632A" w:rsidRPr="00CB1CCE">
                <w:rPr>
                  <w:rStyle w:val="Hyperlink"/>
                  <w:rFonts w:ascii="Arial" w:eastAsia="Arial" w:hAnsi="Arial" w:cs="Arial"/>
                  <w:color w:val="4A4A4A"/>
                  <w:sz w:val="20"/>
                  <w:szCs w:val="20"/>
                </w:rPr>
                <w:t>http://websummarizer.blogspot.com/2013/01/summaries-in-everyday-life.html</w:t>
              </w:r>
            </w:hyperlink>
          </w:p>
          <w:p w14:paraId="46B42B1B" w14:textId="0E72879A" w:rsidR="00D61120" w:rsidRPr="008A3ADE" w:rsidRDefault="00D61120" w:rsidP="00FF11EB">
            <w:pPr>
              <w:autoSpaceDE w:val="0"/>
              <w:autoSpaceDN w:val="0"/>
              <w:adjustRightInd w:val="0"/>
              <w:rPr>
                <w:rFonts w:ascii="Arial" w:eastAsia="Arial" w:hAnsi="Arial" w:cs="Arial"/>
                <w:sz w:val="20"/>
                <w:szCs w:val="20"/>
              </w:rPr>
            </w:pPr>
            <w:r w:rsidRPr="008A3ADE">
              <w:rPr>
                <w:rFonts w:ascii="Arial" w:eastAsia="Arial" w:hAnsi="Arial" w:cs="Arial"/>
                <w:sz w:val="20"/>
                <w:szCs w:val="20"/>
              </w:rPr>
              <w:t>Agree some basic ‘rules’ to test out in future lessons and activities:</w:t>
            </w:r>
          </w:p>
          <w:p w14:paraId="08E675E4" w14:textId="6B8D03D1" w:rsidR="00D61120" w:rsidRPr="00CB1CCE" w:rsidRDefault="00F02CCF" w:rsidP="00834D03">
            <w:pPr>
              <w:numPr>
                <w:ilvl w:val="0"/>
                <w:numId w:val="8"/>
              </w:numPr>
              <w:autoSpaceDE w:val="0"/>
              <w:autoSpaceDN w:val="0"/>
              <w:adjustRightInd w:val="0"/>
              <w:contextualSpacing/>
              <w:rPr>
                <w:rFonts w:ascii="Arial" w:hAnsi="Arial" w:cs="Arial"/>
                <w:sz w:val="20"/>
                <w:szCs w:val="20"/>
                <w:lang w:eastAsia="en-GB"/>
              </w:rPr>
            </w:pPr>
            <w:r>
              <w:rPr>
                <w:rFonts w:ascii="Arial" w:hAnsi="Arial" w:cs="Arial"/>
                <w:sz w:val="20"/>
                <w:szCs w:val="20"/>
                <w:lang w:eastAsia="en-GB"/>
              </w:rPr>
              <w:t>i</w:t>
            </w:r>
            <w:r w:rsidR="00D61120" w:rsidRPr="00CB1CCE">
              <w:rPr>
                <w:rFonts w:ascii="Arial" w:hAnsi="Arial" w:cs="Arial"/>
                <w:sz w:val="20"/>
                <w:szCs w:val="20"/>
                <w:lang w:eastAsia="en-GB"/>
              </w:rPr>
              <w:t>n a summary you should</w:t>
            </w:r>
            <w:r w:rsidR="00A3632A" w:rsidRPr="00CB1CCE">
              <w:rPr>
                <w:rFonts w:ascii="Arial" w:hAnsi="Arial" w:cs="Arial"/>
                <w:sz w:val="20"/>
                <w:szCs w:val="20"/>
                <w:lang w:eastAsia="en-GB"/>
              </w:rPr>
              <w:t>…</w:t>
            </w:r>
          </w:p>
          <w:p w14:paraId="0C455F75" w14:textId="534F61E5" w:rsidR="00D61120" w:rsidRPr="00CB1CCE" w:rsidRDefault="00F02CCF" w:rsidP="00834D03">
            <w:pPr>
              <w:numPr>
                <w:ilvl w:val="0"/>
                <w:numId w:val="8"/>
              </w:numPr>
              <w:autoSpaceDE w:val="0"/>
              <w:autoSpaceDN w:val="0"/>
              <w:adjustRightInd w:val="0"/>
              <w:contextualSpacing/>
              <w:rPr>
                <w:rFonts w:ascii="Arial" w:hAnsi="Arial" w:cs="Arial"/>
                <w:sz w:val="20"/>
                <w:szCs w:val="20"/>
                <w:lang w:eastAsia="en-GB"/>
              </w:rPr>
            </w:pPr>
            <w:r>
              <w:rPr>
                <w:rFonts w:ascii="Arial" w:hAnsi="Arial" w:cs="Arial"/>
                <w:sz w:val="20"/>
                <w:szCs w:val="20"/>
                <w:lang w:eastAsia="en-GB"/>
              </w:rPr>
              <w:t>i</w:t>
            </w:r>
            <w:r w:rsidR="00D61120" w:rsidRPr="00CB1CCE">
              <w:rPr>
                <w:rFonts w:ascii="Arial" w:hAnsi="Arial" w:cs="Arial"/>
                <w:sz w:val="20"/>
                <w:szCs w:val="20"/>
                <w:lang w:eastAsia="en-GB"/>
              </w:rPr>
              <w:t>n a summary you should not</w:t>
            </w:r>
            <w:r w:rsidR="00A3632A" w:rsidRPr="00CB1CCE">
              <w:rPr>
                <w:rFonts w:ascii="Arial" w:hAnsi="Arial" w:cs="Arial"/>
                <w:sz w:val="20"/>
                <w:szCs w:val="20"/>
                <w:lang w:eastAsia="en-GB"/>
              </w:rPr>
              <w:t>…</w:t>
            </w:r>
          </w:p>
          <w:p w14:paraId="5C6BC4BF" w14:textId="6A179B1A" w:rsidR="00D61120" w:rsidRPr="008A3ADE" w:rsidRDefault="00D61120" w:rsidP="00CB1CCE">
            <w:pPr>
              <w:autoSpaceDE w:val="0"/>
              <w:autoSpaceDN w:val="0"/>
              <w:adjustRightInd w:val="0"/>
              <w:spacing w:before="120"/>
              <w:rPr>
                <w:rFonts w:ascii="Arial" w:hAnsi="Arial" w:cs="Arial"/>
                <w:sz w:val="20"/>
                <w:szCs w:val="20"/>
                <w:lang w:eastAsia="en-GB"/>
              </w:rPr>
            </w:pPr>
            <w:r w:rsidRPr="008A3ADE">
              <w:rPr>
                <w:rFonts w:ascii="Arial" w:hAnsi="Arial" w:cs="Arial"/>
                <w:sz w:val="20"/>
                <w:szCs w:val="20"/>
                <w:lang w:eastAsia="en-GB"/>
              </w:rPr>
              <w:t>Provide learners with examples of an effective and less effective summary of a short text to identify features</w:t>
            </w:r>
            <w:r w:rsidR="00CB1CCE">
              <w:rPr>
                <w:rFonts w:ascii="Arial" w:hAnsi="Arial" w:cs="Arial"/>
                <w:sz w:val="20"/>
                <w:szCs w:val="20"/>
                <w:lang w:eastAsia="en-GB"/>
              </w:rPr>
              <w:t>. R</w:t>
            </w:r>
            <w:r w:rsidRPr="008A3ADE">
              <w:rPr>
                <w:rFonts w:ascii="Arial" w:hAnsi="Arial" w:cs="Arial"/>
                <w:sz w:val="20"/>
                <w:szCs w:val="20"/>
                <w:lang w:eastAsia="en-GB"/>
              </w:rPr>
              <w:t>evisit ‘rules’ to refine them further based on the evidence they have seen.</w:t>
            </w:r>
          </w:p>
          <w:p w14:paraId="01DFA889" w14:textId="2A71A776" w:rsidR="00D61120" w:rsidRPr="008A3ADE" w:rsidRDefault="00D61120" w:rsidP="009E662C">
            <w:pPr>
              <w:autoSpaceDE w:val="0"/>
              <w:autoSpaceDN w:val="0"/>
              <w:adjustRightInd w:val="0"/>
              <w:spacing w:before="120" w:after="120"/>
              <w:rPr>
                <w:rFonts w:ascii="Arial" w:hAnsi="Arial" w:cs="Arial"/>
                <w:sz w:val="20"/>
                <w:szCs w:val="20"/>
                <w:lang w:eastAsia="en-GB"/>
              </w:rPr>
            </w:pPr>
            <w:r w:rsidRPr="008A3ADE">
              <w:rPr>
                <w:rFonts w:ascii="Arial" w:hAnsi="Arial" w:cs="Arial"/>
                <w:sz w:val="20"/>
                <w:szCs w:val="20"/>
                <w:lang w:eastAsia="en-GB"/>
              </w:rPr>
              <w:t>Show learners a clip of a documentary</w:t>
            </w:r>
            <w:r w:rsidR="004606E1">
              <w:rPr>
                <w:rFonts w:ascii="Arial" w:hAnsi="Arial" w:cs="Arial"/>
                <w:sz w:val="20"/>
                <w:szCs w:val="20"/>
                <w:lang w:eastAsia="en-GB"/>
              </w:rPr>
              <w:t>,</w:t>
            </w:r>
            <w:r w:rsidRPr="008A3ADE">
              <w:rPr>
                <w:rFonts w:ascii="Arial" w:hAnsi="Arial" w:cs="Arial"/>
                <w:sz w:val="20"/>
                <w:szCs w:val="20"/>
                <w:lang w:eastAsia="en-GB"/>
              </w:rPr>
              <w:t xml:space="preserve"> ask</w:t>
            </w:r>
            <w:r w:rsidR="004606E1">
              <w:rPr>
                <w:rFonts w:ascii="Arial" w:hAnsi="Arial" w:cs="Arial"/>
                <w:sz w:val="20"/>
                <w:szCs w:val="20"/>
                <w:lang w:eastAsia="en-GB"/>
              </w:rPr>
              <w:t>ing</w:t>
            </w:r>
            <w:r w:rsidRPr="008A3ADE">
              <w:rPr>
                <w:rFonts w:ascii="Arial" w:hAnsi="Arial" w:cs="Arial"/>
                <w:sz w:val="20"/>
                <w:szCs w:val="20"/>
                <w:lang w:eastAsia="en-GB"/>
              </w:rPr>
              <w:t xml:space="preserve"> them to identify and present the </w:t>
            </w:r>
            <w:r w:rsidR="004606E1">
              <w:rPr>
                <w:rFonts w:ascii="Arial" w:hAnsi="Arial" w:cs="Arial"/>
                <w:sz w:val="20"/>
                <w:szCs w:val="20"/>
                <w:lang w:eastAsia="en-GB"/>
              </w:rPr>
              <w:t>key</w:t>
            </w:r>
            <w:r w:rsidRPr="008A3ADE">
              <w:rPr>
                <w:rFonts w:ascii="Arial" w:hAnsi="Arial" w:cs="Arial"/>
                <w:sz w:val="20"/>
                <w:szCs w:val="20"/>
                <w:lang w:eastAsia="en-GB"/>
              </w:rPr>
              <w:t xml:space="preserve"> points in a specified time limit.</w:t>
            </w:r>
          </w:p>
          <w:p w14:paraId="5DB84E40" w14:textId="560C8C5F" w:rsidR="00D61120" w:rsidRPr="008A3ADE" w:rsidRDefault="004606E1" w:rsidP="00FF11EB">
            <w:pPr>
              <w:autoSpaceDE w:val="0"/>
              <w:autoSpaceDN w:val="0"/>
              <w:adjustRightInd w:val="0"/>
              <w:rPr>
                <w:rFonts w:ascii="Arial" w:hAnsi="Arial" w:cs="Arial"/>
                <w:sz w:val="20"/>
                <w:szCs w:val="20"/>
                <w:lang w:eastAsia="en-GB"/>
              </w:rPr>
            </w:pPr>
            <w:r>
              <w:rPr>
                <w:rFonts w:ascii="Arial" w:hAnsi="Arial" w:cs="Arial"/>
                <w:sz w:val="20"/>
                <w:szCs w:val="20"/>
                <w:lang w:eastAsia="en-GB"/>
              </w:rPr>
              <w:t>Ask</w:t>
            </w:r>
            <w:r w:rsidR="00D61120" w:rsidRPr="008A3ADE">
              <w:rPr>
                <w:rFonts w:ascii="Arial" w:hAnsi="Arial" w:cs="Arial"/>
                <w:sz w:val="20"/>
                <w:szCs w:val="20"/>
                <w:lang w:eastAsia="en-GB"/>
              </w:rPr>
              <w:t xml:space="preserve"> learners to consider:</w:t>
            </w:r>
          </w:p>
          <w:p w14:paraId="029EC2D2" w14:textId="77777777" w:rsidR="00D61120" w:rsidRPr="008A3ADE" w:rsidRDefault="00D61120" w:rsidP="00834D03">
            <w:pPr>
              <w:numPr>
                <w:ilvl w:val="0"/>
                <w:numId w:val="8"/>
              </w:numPr>
              <w:autoSpaceDE w:val="0"/>
              <w:autoSpaceDN w:val="0"/>
              <w:adjustRightInd w:val="0"/>
              <w:contextualSpacing/>
              <w:rPr>
                <w:rFonts w:ascii="Arial" w:hAnsi="Arial" w:cs="Arial"/>
                <w:sz w:val="20"/>
                <w:szCs w:val="20"/>
                <w:lang w:eastAsia="en-GB"/>
              </w:rPr>
            </w:pPr>
            <w:r w:rsidRPr="008A3ADE">
              <w:rPr>
                <w:rFonts w:ascii="Arial" w:hAnsi="Arial" w:cs="Arial"/>
                <w:sz w:val="20"/>
                <w:szCs w:val="20"/>
                <w:lang w:eastAsia="en-GB"/>
              </w:rPr>
              <w:t>Are any ideas repeated?</w:t>
            </w:r>
          </w:p>
          <w:p w14:paraId="1FA4B667" w14:textId="77777777" w:rsidR="00D61120" w:rsidRPr="008A3ADE" w:rsidRDefault="00D61120" w:rsidP="00834D03">
            <w:pPr>
              <w:numPr>
                <w:ilvl w:val="0"/>
                <w:numId w:val="8"/>
              </w:numPr>
              <w:autoSpaceDE w:val="0"/>
              <w:autoSpaceDN w:val="0"/>
              <w:adjustRightInd w:val="0"/>
              <w:contextualSpacing/>
              <w:rPr>
                <w:rFonts w:ascii="Arial" w:hAnsi="Arial" w:cs="Arial"/>
                <w:sz w:val="20"/>
                <w:szCs w:val="20"/>
                <w:lang w:eastAsia="en-GB"/>
              </w:rPr>
            </w:pPr>
            <w:r w:rsidRPr="008A3ADE">
              <w:rPr>
                <w:rFonts w:ascii="Arial" w:hAnsi="Arial" w:cs="Arial"/>
                <w:sz w:val="20"/>
                <w:szCs w:val="20"/>
                <w:lang w:eastAsia="en-GB"/>
              </w:rPr>
              <w:t>Are all the essential pieces of information included?</w:t>
            </w:r>
          </w:p>
          <w:p w14:paraId="0CF6452C" w14:textId="77777777" w:rsidR="00D61120" w:rsidRPr="008A3ADE" w:rsidRDefault="00D61120" w:rsidP="00834D03">
            <w:pPr>
              <w:numPr>
                <w:ilvl w:val="0"/>
                <w:numId w:val="8"/>
              </w:numPr>
              <w:autoSpaceDE w:val="0"/>
              <w:autoSpaceDN w:val="0"/>
              <w:adjustRightInd w:val="0"/>
              <w:contextualSpacing/>
              <w:rPr>
                <w:rFonts w:ascii="Arial" w:hAnsi="Arial" w:cs="Arial"/>
                <w:sz w:val="20"/>
                <w:szCs w:val="20"/>
                <w:lang w:eastAsia="en-GB"/>
              </w:rPr>
            </w:pPr>
            <w:r w:rsidRPr="008A3ADE">
              <w:rPr>
                <w:rFonts w:ascii="Arial" w:hAnsi="Arial" w:cs="Arial"/>
                <w:sz w:val="20"/>
                <w:szCs w:val="20"/>
                <w:lang w:eastAsia="en-GB"/>
              </w:rPr>
              <w:t>Are interesting but non-essential facts or details eliminated?</w:t>
            </w:r>
          </w:p>
          <w:p w14:paraId="5EC8527E" w14:textId="77777777" w:rsidR="00D61120" w:rsidRPr="008A3ADE" w:rsidRDefault="00D61120" w:rsidP="00834D03">
            <w:pPr>
              <w:numPr>
                <w:ilvl w:val="0"/>
                <w:numId w:val="8"/>
              </w:numPr>
              <w:autoSpaceDE w:val="0"/>
              <w:autoSpaceDN w:val="0"/>
              <w:adjustRightInd w:val="0"/>
              <w:contextualSpacing/>
              <w:rPr>
                <w:rFonts w:ascii="Arial" w:hAnsi="Arial" w:cs="Arial"/>
                <w:sz w:val="20"/>
                <w:szCs w:val="20"/>
                <w:lang w:eastAsia="en-GB"/>
              </w:rPr>
            </w:pPr>
            <w:r w:rsidRPr="008A3ADE">
              <w:rPr>
                <w:rFonts w:ascii="Arial" w:hAnsi="Arial" w:cs="Arial"/>
                <w:sz w:val="20"/>
                <w:szCs w:val="20"/>
                <w:lang w:eastAsia="en-GB"/>
              </w:rPr>
              <w:t>Would someone who had not seen the documentary really understand the main points of the clip by reading my summary?</w:t>
            </w:r>
          </w:p>
          <w:p w14:paraId="46119DBD" w14:textId="034CA237" w:rsidR="00D61120" w:rsidRPr="00B5793D" w:rsidRDefault="00D61120" w:rsidP="00FF11EB">
            <w:pPr>
              <w:autoSpaceDE w:val="0"/>
              <w:autoSpaceDN w:val="0"/>
              <w:adjustRightInd w:val="0"/>
              <w:spacing w:before="120"/>
              <w:rPr>
                <w:rFonts w:ascii="Arial" w:hAnsi="Arial" w:cs="Arial"/>
                <w:sz w:val="20"/>
                <w:szCs w:val="20"/>
                <w:lang w:eastAsia="en-GB"/>
              </w:rPr>
            </w:pPr>
            <w:r w:rsidRPr="008A3ADE">
              <w:rPr>
                <w:rFonts w:ascii="Arial" w:hAnsi="Arial" w:cs="Arial"/>
                <w:sz w:val="20"/>
                <w:szCs w:val="20"/>
                <w:lang w:eastAsia="en-GB"/>
              </w:rPr>
              <w:t>Peer assessment of the summary responses (oral or written transcript) using the marking criteria could also be helpful. For example, using the format www (what went well) – highlight descriptors in the tables you think you have seen in examples of summaries today.</w:t>
            </w:r>
          </w:p>
        </w:tc>
      </w:tr>
      <w:tr w:rsidR="00D61120" w14:paraId="4EF7FB6B" w14:textId="77777777" w:rsidTr="00FC31AA">
        <w:tblPrEx>
          <w:tblCellMar>
            <w:top w:w="0" w:type="dxa"/>
            <w:bottom w:w="0" w:type="dxa"/>
          </w:tblCellMar>
        </w:tblPrEx>
        <w:tc>
          <w:tcPr>
            <w:tcW w:w="2126" w:type="dxa"/>
            <w:tcMar>
              <w:top w:w="113" w:type="dxa"/>
              <w:bottom w:w="113" w:type="dxa"/>
            </w:tcMar>
          </w:tcPr>
          <w:p w14:paraId="3EEF8EF0" w14:textId="6D8EADCA"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074B60F6" w14:textId="77777777" w:rsidR="00D61120" w:rsidRDefault="00D61120" w:rsidP="00FF11EB">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R5 </w:t>
            </w:r>
            <w:r w:rsidRPr="008A3ADE">
              <w:rPr>
                <w:rFonts w:ascii="Arial" w:hAnsi="Arial" w:cs="Arial"/>
                <w:sz w:val="20"/>
                <w:szCs w:val="20"/>
                <w:lang w:eastAsia="en-GB"/>
              </w:rPr>
              <w:t xml:space="preserve">Select </w:t>
            </w:r>
            <w:r w:rsidRPr="008A3ADE">
              <w:rPr>
                <w:rFonts w:ascii="Arial" w:hAnsi="Arial" w:cs="Arial"/>
                <w:sz w:val="20"/>
                <w:szCs w:val="20"/>
              </w:rPr>
              <w:t>and use information for specific purposes</w:t>
            </w:r>
          </w:p>
        </w:tc>
        <w:tc>
          <w:tcPr>
            <w:tcW w:w="2126" w:type="dxa"/>
            <w:tcMar>
              <w:top w:w="113" w:type="dxa"/>
              <w:bottom w:w="113" w:type="dxa"/>
            </w:tcMar>
          </w:tcPr>
          <w:p w14:paraId="71D373B0" w14:textId="4AB29ACB" w:rsidR="00D61120" w:rsidRDefault="00DB4CCC" w:rsidP="00DB4CCC">
            <w:pPr>
              <w:autoSpaceDE w:val="0"/>
              <w:autoSpaceDN w:val="0"/>
              <w:adjustRightInd w:val="0"/>
              <w:spacing w:after="120"/>
              <w:rPr>
                <w:rFonts w:cs="Arial"/>
                <w:lang w:eastAsia="en-GB"/>
              </w:rPr>
            </w:pPr>
            <w:r>
              <w:rPr>
                <w:rFonts w:ascii="Arial" w:eastAsia="Arial" w:hAnsi="Arial" w:cs="Arial"/>
                <w:sz w:val="20"/>
                <w:szCs w:val="20"/>
              </w:rPr>
              <w:t>U</w:t>
            </w:r>
            <w:r w:rsidR="00D61120" w:rsidRPr="00DB4CCC">
              <w:rPr>
                <w:rFonts w:ascii="Arial" w:eastAsia="Arial" w:hAnsi="Arial" w:cs="Arial"/>
                <w:sz w:val="20"/>
                <w:szCs w:val="20"/>
              </w:rPr>
              <w:t>nderstand</w:t>
            </w:r>
            <w:r>
              <w:rPr>
                <w:rFonts w:ascii="Arial" w:eastAsia="Arial" w:hAnsi="Arial" w:cs="Arial"/>
                <w:sz w:val="20"/>
                <w:szCs w:val="20"/>
              </w:rPr>
              <w:t>ing</w:t>
            </w:r>
            <w:r w:rsidR="00D61120" w:rsidRPr="00DB4CCC">
              <w:rPr>
                <w:rFonts w:ascii="Arial" w:eastAsia="Arial" w:hAnsi="Arial" w:cs="Arial"/>
                <w:sz w:val="20"/>
                <w:szCs w:val="20"/>
              </w:rPr>
              <w:t xml:space="preserve"> the nature of relevant content in summary responses</w:t>
            </w:r>
          </w:p>
        </w:tc>
        <w:tc>
          <w:tcPr>
            <w:tcW w:w="10348" w:type="dxa"/>
            <w:tcMar>
              <w:top w:w="113" w:type="dxa"/>
              <w:bottom w:w="113" w:type="dxa"/>
            </w:tcMar>
          </w:tcPr>
          <w:p w14:paraId="16C35651" w14:textId="3CD17099" w:rsidR="00D61120" w:rsidRPr="006F692A" w:rsidRDefault="006F692A" w:rsidP="006F692A">
            <w:pPr>
              <w:autoSpaceDE w:val="0"/>
              <w:autoSpaceDN w:val="0"/>
              <w:adjustRightInd w:val="0"/>
              <w:rPr>
                <w:rFonts w:ascii="Arial" w:eastAsia="Arial" w:hAnsi="Arial" w:cs="Arial"/>
                <w:sz w:val="20"/>
                <w:szCs w:val="20"/>
              </w:rPr>
            </w:pPr>
            <w:r>
              <w:rPr>
                <w:rFonts w:ascii="Arial" w:eastAsia="Arial" w:hAnsi="Arial" w:cs="Arial"/>
                <w:sz w:val="20"/>
                <w:szCs w:val="20"/>
              </w:rPr>
              <w:t>L</w:t>
            </w:r>
            <w:r w:rsidR="00D61120" w:rsidRPr="008A3ADE">
              <w:rPr>
                <w:rFonts w:ascii="Arial" w:eastAsia="Arial" w:hAnsi="Arial" w:cs="Arial"/>
                <w:sz w:val="20"/>
                <w:szCs w:val="20"/>
              </w:rPr>
              <w:t>earners identify and highlight given c</w:t>
            </w:r>
            <w:r w:rsidR="00D61120" w:rsidRPr="008A3ADE">
              <w:rPr>
                <w:rFonts w:ascii="Arial" w:eastAsia="Arial" w:hAnsi="Arial" w:cs="Arial"/>
                <w:spacing w:val="-1"/>
                <w:sz w:val="20"/>
                <w:szCs w:val="20"/>
              </w:rPr>
              <w:t>o</w:t>
            </w:r>
            <w:r w:rsidR="00D61120" w:rsidRPr="008A3ADE">
              <w:rPr>
                <w:rFonts w:ascii="Arial" w:eastAsia="Arial" w:hAnsi="Arial" w:cs="Arial"/>
                <w:sz w:val="20"/>
                <w:szCs w:val="20"/>
              </w:rPr>
              <w:t>nt</w:t>
            </w:r>
            <w:r w:rsidR="00D61120" w:rsidRPr="008A3ADE">
              <w:rPr>
                <w:rFonts w:ascii="Arial" w:eastAsia="Arial" w:hAnsi="Arial" w:cs="Arial"/>
                <w:spacing w:val="-1"/>
                <w:sz w:val="20"/>
                <w:szCs w:val="20"/>
              </w:rPr>
              <w:t>e</w:t>
            </w:r>
            <w:r w:rsidR="00D61120" w:rsidRPr="008A3ADE">
              <w:rPr>
                <w:rFonts w:ascii="Arial" w:eastAsia="Arial" w:hAnsi="Arial" w:cs="Arial"/>
                <w:sz w:val="20"/>
                <w:szCs w:val="20"/>
              </w:rPr>
              <w:t>nt points where they occur in the text of a s</w:t>
            </w:r>
            <w:r w:rsidR="00D61120" w:rsidRPr="008A3ADE">
              <w:rPr>
                <w:rFonts w:ascii="Arial" w:eastAsia="Arial" w:hAnsi="Arial" w:cs="Arial"/>
                <w:spacing w:val="-1"/>
                <w:sz w:val="20"/>
                <w:szCs w:val="20"/>
              </w:rPr>
              <w:t>h</w:t>
            </w:r>
            <w:r w:rsidR="00D61120" w:rsidRPr="008A3ADE">
              <w:rPr>
                <w:rFonts w:ascii="Arial" w:eastAsia="Arial" w:hAnsi="Arial" w:cs="Arial"/>
                <w:sz w:val="20"/>
                <w:szCs w:val="20"/>
              </w:rPr>
              <w:t>ort pass</w:t>
            </w:r>
            <w:r w:rsidR="00D61120" w:rsidRPr="008A3ADE">
              <w:rPr>
                <w:rFonts w:ascii="Arial" w:eastAsia="Arial" w:hAnsi="Arial" w:cs="Arial"/>
                <w:spacing w:val="-1"/>
                <w:sz w:val="20"/>
                <w:szCs w:val="20"/>
              </w:rPr>
              <w:t>a</w:t>
            </w:r>
            <w:r w:rsidR="00D61120" w:rsidRPr="008A3ADE">
              <w:rPr>
                <w:rFonts w:ascii="Arial" w:eastAsia="Arial" w:hAnsi="Arial" w:cs="Arial"/>
                <w:sz w:val="20"/>
                <w:szCs w:val="20"/>
              </w:rPr>
              <w:t xml:space="preserve">ge suitable for </w:t>
            </w:r>
            <w:r>
              <w:rPr>
                <w:rFonts w:ascii="Arial" w:eastAsia="Arial" w:hAnsi="Arial" w:cs="Arial"/>
                <w:sz w:val="20"/>
                <w:szCs w:val="20"/>
              </w:rPr>
              <w:t xml:space="preserve">a </w:t>
            </w:r>
            <w:r w:rsidR="00D61120" w:rsidRPr="008A3ADE">
              <w:rPr>
                <w:rFonts w:ascii="Arial" w:eastAsia="Arial" w:hAnsi="Arial" w:cs="Arial"/>
                <w:sz w:val="20"/>
                <w:szCs w:val="20"/>
              </w:rPr>
              <w:t>sum</w:t>
            </w:r>
            <w:r w:rsidR="00D61120" w:rsidRPr="008A3ADE">
              <w:rPr>
                <w:rFonts w:ascii="Arial" w:eastAsia="Arial" w:hAnsi="Arial" w:cs="Arial"/>
                <w:spacing w:val="-1"/>
                <w:sz w:val="20"/>
                <w:szCs w:val="20"/>
              </w:rPr>
              <w:t>m</w:t>
            </w:r>
            <w:r w:rsidR="00D61120" w:rsidRPr="008A3ADE">
              <w:rPr>
                <w:rFonts w:ascii="Arial" w:eastAsia="Arial" w:hAnsi="Arial" w:cs="Arial"/>
                <w:sz w:val="20"/>
                <w:szCs w:val="20"/>
              </w:rPr>
              <w:t>ary.</w:t>
            </w:r>
            <w:r>
              <w:rPr>
                <w:rFonts w:ascii="Arial" w:eastAsia="Arial" w:hAnsi="Arial" w:cs="Arial"/>
                <w:sz w:val="20"/>
                <w:szCs w:val="20"/>
              </w:rPr>
              <w:t xml:space="preserve"> </w:t>
            </w:r>
            <w:r w:rsidR="00D61120" w:rsidRPr="008A3ADE">
              <w:rPr>
                <w:rFonts w:ascii="Arial" w:hAnsi="Arial" w:cs="Arial"/>
                <w:sz w:val="20"/>
                <w:szCs w:val="20"/>
                <w:lang w:eastAsia="en-GB"/>
              </w:rPr>
              <w:t>The text could be selected randomly from newspapers, magazines or taken from past papers.</w:t>
            </w:r>
          </w:p>
          <w:p w14:paraId="5ED31786" w14:textId="119834A6" w:rsidR="00D61120" w:rsidRPr="008A3ADE" w:rsidRDefault="00D61120" w:rsidP="00FF11EB">
            <w:pPr>
              <w:autoSpaceDE w:val="0"/>
              <w:autoSpaceDN w:val="0"/>
              <w:adjustRightInd w:val="0"/>
              <w:spacing w:before="120"/>
              <w:rPr>
                <w:rFonts w:ascii="Arial" w:eastAsia="Arial" w:hAnsi="Arial" w:cs="Arial"/>
                <w:sz w:val="20"/>
                <w:szCs w:val="20"/>
              </w:rPr>
            </w:pPr>
            <w:r w:rsidRPr="008A3ADE">
              <w:rPr>
                <w:rFonts w:ascii="Arial" w:eastAsia="Arial" w:hAnsi="Arial" w:cs="Arial"/>
                <w:sz w:val="20"/>
                <w:szCs w:val="20"/>
              </w:rPr>
              <w:t>Learners look at sections of text they have not highlighted in order to consider and agree the type of content they need not to include (</w:t>
            </w:r>
            <w:r w:rsidR="006F692A">
              <w:rPr>
                <w:rFonts w:ascii="Arial" w:eastAsia="Arial" w:hAnsi="Arial" w:cs="Arial"/>
                <w:sz w:val="20"/>
                <w:szCs w:val="20"/>
              </w:rPr>
              <w:t>e.g.</w:t>
            </w:r>
            <w:r w:rsidRPr="008A3ADE">
              <w:rPr>
                <w:rFonts w:ascii="Arial" w:eastAsia="Arial" w:hAnsi="Arial" w:cs="Arial"/>
                <w:sz w:val="20"/>
                <w:szCs w:val="20"/>
              </w:rPr>
              <w:t xml:space="preserve"> repetitions of the same idea, examples and illustrations, content that does not relate to the focus of the question).</w:t>
            </w:r>
          </w:p>
          <w:p w14:paraId="6210581C" w14:textId="5AC38AC5" w:rsidR="001C56BF" w:rsidRPr="00C34249" w:rsidRDefault="001C56BF" w:rsidP="001C56BF">
            <w:pPr>
              <w:spacing w:before="120"/>
              <w:rPr>
                <w:rFonts w:ascii="Arial" w:eastAsia="Arial" w:hAnsi="Arial" w:cs="Arial"/>
                <w:bCs/>
                <w:sz w:val="20"/>
                <w:szCs w:val="20"/>
              </w:rPr>
            </w:pPr>
            <w:r>
              <w:rPr>
                <w:rFonts w:ascii="Arial" w:eastAsia="Arial" w:hAnsi="Arial" w:cs="Arial"/>
                <w:bCs/>
                <w:sz w:val="20"/>
                <w:szCs w:val="20"/>
              </w:rPr>
              <w:t>P</w:t>
            </w:r>
            <w:r w:rsidRPr="00C34249">
              <w:rPr>
                <w:rFonts w:ascii="Arial" w:eastAsia="Arial" w:hAnsi="Arial" w:cs="Arial"/>
                <w:bCs/>
                <w:sz w:val="20"/>
                <w:szCs w:val="20"/>
              </w:rPr>
              <w:t xml:space="preserve">ast papers can be useful for skills development here, </w:t>
            </w:r>
            <w:r w:rsidR="006F692A">
              <w:rPr>
                <w:rFonts w:ascii="Arial" w:eastAsia="Arial" w:hAnsi="Arial" w:cs="Arial"/>
                <w:bCs/>
                <w:sz w:val="20"/>
                <w:szCs w:val="20"/>
              </w:rPr>
              <w:t>e.g.</w:t>
            </w:r>
            <w:r w:rsidRPr="00C34249">
              <w:rPr>
                <w:rFonts w:ascii="Arial" w:eastAsia="Arial" w:hAnsi="Arial" w:cs="Arial"/>
                <w:bCs/>
                <w:sz w:val="20"/>
                <w:szCs w:val="20"/>
              </w:rPr>
              <w:t>:</w:t>
            </w:r>
          </w:p>
          <w:p w14:paraId="08F80177" w14:textId="2D5CF3DF" w:rsidR="007B605D" w:rsidRPr="007B605D" w:rsidRDefault="007B605D" w:rsidP="00834D03">
            <w:pPr>
              <w:pStyle w:val="ListParagraph"/>
              <w:numPr>
                <w:ilvl w:val="0"/>
                <w:numId w:val="46"/>
              </w:numPr>
              <w:autoSpaceDE w:val="0"/>
              <w:autoSpaceDN w:val="0"/>
              <w:adjustRightInd w:val="0"/>
              <w:rPr>
                <w:rFonts w:cs="Arial"/>
                <w:bCs/>
                <w:color w:val="FF0000"/>
                <w:lang w:eastAsia="en-GB"/>
              </w:rPr>
            </w:pPr>
            <w:r w:rsidRPr="007B605D">
              <w:t>Nov 2020 Paper 21 Q1(a)</w:t>
            </w:r>
          </w:p>
          <w:p w14:paraId="633A4F10" w14:textId="0F2A9668" w:rsidR="00D61120" w:rsidRPr="007B605D" w:rsidRDefault="007B605D" w:rsidP="007B605D">
            <w:pPr>
              <w:autoSpaceDE w:val="0"/>
              <w:autoSpaceDN w:val="0"/>
              <w:adjustRightInd w:val="0"/>
              <w:spacing w:before="120"/>
              <w:rPr>
                <w:rFonts w:ascii="Arial" w:hAnsi="Arial" w:cs="Arial"/>
                <w:bCs/>
                <w:color w:val="FF0000"/>
                <w:sz w:val="20"/>
                <w:szCs w:val="20"/>
                <w:lang w:eastAsia="en-GB"/>
              </w:rPr>
            </w:pPr>
            <w:r w:rsidRPr="007B605D">
              <w:rPr>
                <w:rFonts w:ascii="Arial" w:eastAsia="Arial" w:hAnsi="Arial" w:cs="Arial"/>
                <w:sz w:val="20"/>
                <w:szCs w:val="20"/>
              </w:rPr>
              <w:t>L</w:t>
            </w:r>
            <w:r w:rsidR="00D61120" w:rsidRPr="007B605D">
              <w:rPr>
                <w:rFonts w:ascii="Arial" w:eastAsia="Arial" w:hAnsi="Arial" w:cs="Arial"/>
                <w:sz w:val="20"/>
                <w:szCs w:val="20"/>
              </w:rPr>
              <w:t>earners work to identify mark scheme points in the body of the text.</w:t>
            </w:r>
          </w:p>
        </w:tc>
      </w:tr>
      <w:tr w:rsidR="00D61120" w14:paraId="584364D0" w14:textId="77777777" w:rsidTr="00FC31AA">
        <w:tblPrEx>
          <w:tblCellMar>
            <w:top w:w="0" w:type="dxa"/>
            <w:bottom w:w="0" w:type="dxa"/>
          </w:tblCellMar>
        </w:tblPrEx>
        <w:tc>
          <w:tcPr>
            <w:tcW w:w="2126" w:type="dxa"/>
            <w:tcMar>
              <w:top w:w="113" w:type="dxa"/>
              <w:bottom w:w="113" w:type="dxa"/>
            </w:tcMar>
          </w:tcPr>
          <w:p w14:paraId="1A751336" w14:textId="4076398C" w:rsidR="00D61120" w:rsidRPr="008A3ADE" w:rsidRDefault="00D61120" w:rsidP="000111A3">
            <w:pPr>
              <w:pStyle w:val="DSBasic"/>
              <w:spacing w:after="120"/>
              <w:rPr>
                <w:rFonts w:cs="Arial"/>
                <w:b/>
                <w:sz w:val="20"/>
                <w:szCs w:val="20"/>
                <w:lang w:eastAsia="en-GB"/>
              </w:rPr>
            </w:pPr>
            <w:r w:rsidRPr="008A3ADE">
              <w:rPr>
                <w:rFonts w:cs="Arial"/>
                <w:b/>
                <w:sz w:val="20"/>
                <w:szCs w:val="20"/>
                <w:lang w:eastAsia="en-GB"/>
              </w:rPr>
              <w:t>AO1 Reading</w:t>
            </w:r>
          </w:p>
          <w:p w14:paraId="186EC235" w14:textId="64A6CE2B" w:rsidR="00D61120" w:rsidRPr="008A3ADE" w:rsidRDefault="00D61120" w:rsidP="00FF11EB">
            <w:pPr>
              <w:autoSpaceDE w:val="0"/>
              <w:autoSpaceDN w:val="0"/>
              <w:adjustRightInd w:val="0"/>
              <w:spacing w:before="120" w:after="120"/>
              <w:rPr>
                <w:rFonts w:ascii="Arial" w:hAnsi="Arial" w:cs="Arial"/>
                <w:sz w:val="20"/>
                <w:szCs w:val="20"/>
                <w:lang w:eastAsia="en-GB"/>
              </w:rPr>
            </w:pPr>
            <w:r w:rsidRPr="008A3ADE">
              <w:rPr>
                <w:rFonts w:ascii="Arial" w:hAnsi="Arial" w:cs="Arial"/>
                <w:sz w:val="20"/>
                <w:szCs w:val="20"/>
                <w:lang w:eastAsia="en-GB"/>
              </w:rPr>
              <w:t xml:space="preserve">R5 </w:t>
            </w:r>
            <w:r w:rsidR="00DB4CCC">
              <w:rPr>
                <w:rFonts w:ascii="Arial" w:hAnsi="Arial" w:cs="Arial"/>
                <w:sz w:val="20"/>
                <w:szCs w:val="20"/>
                <w:lang w:eastAsia="en-GB"/>
              </w:rPr>
              <w:t>s</w:t>
            </w:r>
            <w:r w:rsidRPr="008A3ADE">
              <w:rPr>
                <w:rFonts w:ascii="Arial" w:hAnsi="Arial" w:cs="Arial"/>
                <w:sz w:val="20"/>
                <w:szCs w:val="20"/>
                <w:lang w:eastAsia="en-GB"/>
              </w:rPr>
              <w:t xml:space="preserve">elect </w:t>
            </w:r>
            <w:r w:rsidRPr="008A3ADE">
              <w:rPr>
                <w:rFonts w:ascii="Arial" w:hAnsi="Arial" w:cs="Arial"/>
                <w:sz w:val="20"/>
                <w:szCs w:val="20"/>
              </w:rPr>
              <w:t>and use information for specific purposes</w:t>
            </w:r>
          </w:p>
        </w:tc>
        <w:tc>
          <w:tcPr>
            <w:tcW w:w="2126" w:type="dxa"/>
            <w:tcMar>
              <w:top w:w="113" w:type="dxa"/>
              <w:bottom w:w="113" w:type="dxa"/>
            </w:tcMar>
          </w:tcPr>
          <w:p w14:paraId="6C1D1895" w14:textId="257D8307" w:rsidR="00D61120" w:rsidRPr="008A3ADE" w:rsidRDefault="00DB4CCC" w:rsidP="00DB4CCC">
            <w:pPr>
              <w:autoSpaceDE w:val="0"/>
              <w:autoSpaceDN w:val="0"/>
              <w:adjustRightInd w:val="0"/>
              <w:spacing w:after="120"/>
              <w:rPr>
                <w:rFonts w:cs="Arial"/>
                <w:lang w:eastAsia="en-GB"/>
              </w:rPr>
            </w:pPr>
            <w:r>
              <w:rPr>
                <w:rFonts w:ascii="Arial" w:eastAsia="Arial" w:hAnsi="Arial" w:cs="Arial"/>
                <w:sz w:val="20"/>
                <w:szCs w:val="20"/>
              </w:rPr>
              <w:t>R</w:t>
            </w:r>
            <w:r w:rsidR="00D61120" w:rsidRPr="00DB4CCC">
              <w:rPr>
                <w:rFonts w:ascii="Arial" w:eastAsia="Arial" w:hAnsi="Arial" w:cs="Arial"/>
                <w:sz w:val="20"/>
                <w:szCs w:val="20"/>
              </w:rPr>
              <w:t>evis</w:t>
            </w:r>
            <w:r>
              <w:rPr>
                <w:rFonts w:ascii="Arial" w:eastAsia="Arial" w:hAnsi="Arial" w:cs="Arial"/>
                <w:sz w:val="20"/>
                <w:szCs w:val="20"/>
              </w:rPr>
              <w:t>ing</w:t>
            </w:r>
            <w:r w:rsidR="00D61120" w:rsidRPr="00DB4CCC">
              <w:rPr>
                <w:rFonts w:ascii="Arial" w:eastAsia="Arial" w:hAnsi="Arial" w:cs="Arial"/>
                <w:sz w:val="20"/>
                <w:szCs w:val="20"/>
              </w:rPr>
              <w:t xml:space="preserve"> topic sentences</w:t>
            </w:r>
          </w:p>
        </w:tc>
        <w:tc>
          <w:tcPr>
            <w:tcW w:w="10348" w:type="dxa"/>
            <w:tcMar>
              <w:top w:w="113" w:type="dxa"/>
              <w:bottom w:w="113" w:type="dxa"/>
            </w:tcMar>
          </w:tcPr>
          <w:p w14:paraId="3C703CA0" w14:textId="10154E54" w:rsidR="00D61120" w:rsidRPr="004D0F5B" w:rsidRDefault="004D0F5B" w:rsidP="008C305E">
            <w:pPr>
              <w:rPr>
                <w:rFonts w:ascii="Arial" w:hAnsi="Arial" w:cs="Arial"/>
                <w:sz w:val="20"/>
                <w:szCs w:val="20"/>
                <w:lang w:eastAsia="en-GB"/>
              </w:rPr>
            </w:pPr>
            <w:r>
              <w:rPr>
                <w:rFonts w:ascii="Arial" w:hAnsi="Arial" w:cs="Arial"/>
                <w:sz w:val="20"/>
                <w:szCs w:val="20"/>
                <w:lang w:eastAsia="en-GB"/>
              </w:rPr>
              <w:t>L</w:t>
            </w:r>
            <w:r w:rsidR="00D61120">
              <w:rPr>
                <w:rFonts w:ascii="Arial" w:hAnsi="Arial" w:cs="Arial"/>
                <w:sz w:val="20"/>
                <w:szCs w:val="20"/>
                <w:lang w:eastAsia="en-GB"/>
              </w:rPr>
              <w:t xml:space="preserve">earners finish the sentences and make a list of the </w:t>
            </w:r>
            <w:r w:rsidR="00D61120" w:rsidRPr="00A650C9">
              <w:rPr>
                <w:rFonts w:ascii="Arial" w:hAnsi="Arial" w:cs="Arial"/>
                <w:sz w:val="20"/>
                <w:szCs w:val="20"/>
                <w:lang w:eastAsia="en-GB"/>
              </w:rPr>
              <w:t>function</w:t>
            </w:r>
            <w:r w:rsidR="00D61120">
              <w:rPr>
                <w:rFonts w:ascii="Arial" w:hAnsi="Arial" w:cs="Arial"/>
                <w:sz w:val="20"/>
                <w:szCs w:val="20"/>
                <w:lang w:eastAsia="en-GB"/>
              </w:rPr>
              <w:t>s of topic sentences</w:t>
            </w:r>
            <w:r w:rsidR="00A23E99">
              <w:rPr>
                <w:rFonts w:ascii="Arial" w:hAnsi="Arial" w:cs="Arial"/>
                <w:sz w:val="20"/>
                <w:szCs w:val="20"/>
                <w:lang w:eastAsia="en-GB"/>
              </w:rPr>
              <w:t>:</w:t>
            </w:r>
          </w:p>
          <w:p w14:paraId="38D2A642" w14:textId="3B7889FA" w:rsidR="00D61120" w:rsidRDefault="00D61120" w:rsidP="00834D03">
            <w:pPr>
              <w:numPr>
                <w:ilvl w:val="0"/>
                <w:numId w:val="10"/>
              </w:numPr>
              <w:rPr>
                <w:rFonts w:ascii="Arial" w:hAnsi="Arial" w:cs="Arial"/>
                <w:sz w:val="20"/>
                <w:szCs w:val="20"/>
                <w:lang w:eastAsia="en-GB"/>
              </w:rPr>
            </w:pPr>
            <w:r>
              <w:rPr>
                <w:rFonts w:ascii="Arial" w:hAnsi="Arial" w:cs="Arial"/>
                <w:sz w:val="20"/>
                <w:szCs w:val="20"/>
                <w:lang w:eastAsia="en-GB"/>
              </w:rPr>
              <w:t>To provide…</w:t>
            </w:r>
          </w:p>
          <w:p w14:paraId="04410D8B" w14:textId="1A5205DA" w:rsidR="00D61120" w:rsidRDefault="00D61120" w:rsidP="00834D03">
            <w:pPr>
              <w:numPr>
                <w:ilvl w:val="0"/>
                <w:numId w:val="10"/>
              </w:numPr>
              <w:rPr>
                <w:rFonts w:ascii="Arial" w:hAnsi="Arial" w:cs="Arial"/>
                <w:sz w:val="20"/>
                <w:szCs w:val="20"/>
                <w:lang w:eastAsia="en-GB"/>
              </w:rPr>
            </w:pPr>
            <w:r>
              <w:rPr>
                <w:rFonts w:ascii="Arial" w:hAnsi="Arial" w:cs="Arial"/>
                <w:sz w:val="20"/>
                <w:szCs w:val="20"/>
                <w:lang w:eastAsia="en-GB"/>
              </w:rPr>
              <w:t>To introduce…</w:t>
            </w:r>
          </w:p>
          <w:p w14:paraId="4EB13F9F" w14:textId="57B7415A" w:rsidR="00D61120" w:rsidRDefault="00D61120" w:rsidP="00834D03">
            <w:pPr>
              <w:numPr>
                <w:ilvl w:val="0"/>
                <w:numId w:val="10"/>
              </w:numPr>
              <w:rPr>
                <w:rFonts w:ascii="Arial" w:hAnsi="Arial" w:cs="Arial"/>
                <w:sz w:val="20"/>
                <w:szCs w:val="20"/>
                <w:lang w:eastAsia="en-GB"/>
              </w:rPr>
            </w:pPr>
            <w:r>
              <w:rPr>
                <w:rFonts w:ascii="Arial" w:hAnsi="Arial" w:cs="Arial"/>
                <w:sz w:val="20"/>
                <w:szCs w:val="20"/>
                <w:lang w:eastAsia="en-GB"/>
              </w:rPr>
              <w:t>To grab…</w:t>
            </w:r>
          </w:p>
          <w:p w14:paraId="00E2A476" w14:textId="2C530CA3" w:rsidR="00D61120" w:rsidRDefault="00D61120" w:rsidP="00834D03">
            <w:pPr>
              <w:numPr>
                <w:ilvl w:val="0"/>
                <w:numId w:val="10"/>
              </w:numPr>
              <w:rPr>
                <w:rFonts w:ascii="Arial" w:hAnsi="Arial" w:cs="Arial"/>
                <w:sz w:val="20"/>
                <w:szCs w:val="20"/>
                <w:lang w:eastAsia="en-GB"/>
              </w:rPr>
            </w:pPr>
            <w:r>
              <w:rPr>
                <w:rFonts w:ascii="Arial" w:hAnsi="Arial" w:cs="Arial"/>
                <w:sz w:val="20"/>
                <w:szCs w:val="20"/>
                <w:lang w:eastAsia="en-GB"/>
              </w:rPr>
              <w:t>To support…</w:t>
            </w:r>
          </w:p>
          <w:p w14:paraId="11CBF359" w14:textId="1C6AB37A" w:rsidR="00D61120" w:rsidRPr="00EE1896" w:rsidRDefault="00D61120" w:rsidP="00834D03">
            <w:pPr>
              <w:numPr>
                <w:ilvl w:val="0"/>
                <w:numId w:val="10"/>
              </w:numPr>
              <w:rPr>
                <w:rFonts w:ascii="Arial" w:hAnsi="Arial" w:cs="Arial"/>
                <w:bCs/>
                <w:sz w:val="20"/>
                <w:szCs w:val="20"/>
                <w:lang w:eastAsia="en-GB"/>
              </w:rPr>
            </w:pPr>
            <w:r>
              <w:rPr>
                <w:rFonts w:ascii="Arial" w:hAnsi="Arial" w:cs="Arial"/>
                <w:sz w:val="20"/>
                <w:szCs w:val="20"/>
                <w:lang w:eastAsia="en-GB"/>
              </w:rPr>
              <w:t>To summarise</w:t>
            </w:r>
            <w:r w:rsidR="00B3232A">
              <w:rPr>
                <w:rFonts w:ascii="Arial" w:hAnsi="Arial" w:cs="Arial"/>
                <w:sz w:val="20"/>
                <w:szCs w:val="20"/>
                <w:lang w:eastAsia="en-GB"/>
              </w:rPr>
              <w:t>…</w:t>
            </w:r>
          </w:p>
        </w:tc>
      </w:tr>
      <w:tr w:rsidR="00D61120" w14:paraId="4C7DE91F" w14:textId="77777777" w:rsidTr="00FC31AA">
        <w:tblPrEx>
          <w:tblCellMar>
            <w:top w:w="0" w:type="dxa"/>
            <w:bottom w:w="0" w:type="dxa"/>
          </w:tblCellMar>
        </w:tblPrEx>
        <w:tc>
          <w:tcPr>
            <w:tcW w:w="2126" w:type="dxa"/>
            <w:tcMar>
              <w:top w:w="113" w:type="dxa"/>
              <w:bottom w:w="113" w:type="dxa"/>
            </w:tcMar>
          </w:tcPr>
          <w:p w14:paraId="2C7F6FD8" w14:textId="6E402C3F"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2FF27F65" w14:textId="0B8880EE" w:rsidR="00D61120" w:rsidRPr="00015F15" w:rsidRDefault="00D61120" w:rsidP="00FF11EB">
            <w:pPr>
              <w:pStyle w:val="DSBasic"/>
              <w:spacing w:before="120" w:after="120"/>
              <w:rPr>
                <w:rFonts w:cs="Arial"/>
                <w:b/>
                <w:sz w:val="20"/>
                <w:szCs w:val="20"/>
                <w:lang w:eastAsia="en-GB"/>
              </w:rPr>
            </w:pPr>
            <w:r>
              <w:rPr>
                <w:rFonts w:cs="Arial"/>
                <w:sz w:val="20"/>
                <w:szCs w:val="20"/>
                <w:lang w:eastAsia="en-GB"/>
              </w:rPr>
              <w:t xml:space="preserve">R5 </w:t>
            </w:r>
            <w:r w:rsidR="00DB4CCC">
              <w:rPr>
                <w:rFonts w:cs="Arial"/>
                <w:sz w:val="20"/>
                <w:szCs w:val="20"/>
                <w:lang w:eastAsia="en-GB"/>
              </w:rPr>
              <w:t>s</w:t>
            </w:r>
            <w:r w:rsidRPr="008A3ADE">
              <w:rPr>
                <w:rFonts w:cs="Arial"/>
                <w:sz w:val="20"/>
                <w:szCs w:val="20"/>
                <w:lang w:eastAsia="en-GB"/>
              </w:rPr>
              <w:t xml:space="preserve">elect </w:t>
            </w:r>
            <w:r w:rsidRPr="008A3ADE">
              <w:rPr>
                <w:rFonts w:cs="Arial"/>
                <w:sz w:val="20"/>
                <w:szCs w:val="20"/>
              </w:rPr>
              <w:t>and use information for specific purposes</w:t>
            </w:r>
          </w:p>
        </w:tc>
        <w:tc>
          <w:tcPr>
            <w:tcW w:w="2126" w:type="dxa"/>
            <w:tcMar>
              <w:top w:w="113" w:type="dxa"/>
              <w:bottom w:w="113" w:type="dxa"/>
            </w:tcMar>
          </w:tcPr>
          <w:p w14:paraId="050E1BF0" w14:textId="6D2BC4D5" w:rsidR="00D61120" w:rsidRDefault="00DB4CCC" w:rsidP="00DB4CCC">
            <w:pPr>
              <w:autoSpaceDE w:val="0"/>
              <w:autoSpaceDN w:val="0"/>
              <w:adjustRightInd w:val="0"/>
              <w:spacing w:after="120"/>
              <w:rPr>
                <w:rFonts w:eastAsia="Arial" w:cs="Arial"/>
              </w:rPr>
            </w:pPr>
            <w:r>
              <w:rPr>
                <w:rFonts w:ascii="Arial" w:eastAsia="Arial" w:hAnsi="Arial" w:cs="Arial"/>
                <w:sz w:val="20"/>
                <w:szCs w:val="20"/>
              </w:rPr>
              <w:t>U</w:t>
            </w:r>
            <w:r w:rsidR="00D61120" w:rsidRPr="00DB4CCC">
              <w:rPr>
                <w:rFonts w:ascii="Arial" w:eastAsia="Arial" w:hAnsi="Arial" w:cs="Arial"/>
                <w:sz w:val="20"/>
                <w:szCs w:val="20"/>
              </w:rPr>
              <w:t>nderstand</w:t>
            </w:r>
            <w:r>
              <w:rPr>
                <w:rFonts w:ascii="Arial" w:eastAsia="Arial" w:hAnsi="Arial" w:cs="Arial"/>
                <w:sz w:val="20"/>
                <w:szCs w:val="20"/>
              </w:rPr>
              <w:t>ing</w:t>
            </w:r>
            <w:r w:rsidR="00D61120" w:rsidRPr="00DB4CCC">
              <w:rPr>
                <w:rFonts w:ascii="Arial" w:eastAsia="Arial" w:hAnsi="Arial" w:cs="Arial"/>
                <w:sz w:val="20"/>
                <w:szCs w:val="20"/>
              </w:rPr>
              <w:t xml:space="preserve"> the nature of a selective summary task</w:t>
            </w:r>
          </w:p>
        </w:tc>
        <w:tc>
          <w:tcPr>
            <w:tcW w:w="10348" w:type="dxa"/>
            <w:tcMar>
              <w:top w:w="113" w:type="dxa"/>
              <w:bottom w:w="113" w:type="dxa"/>
            </w:tcMar>
          </w:tcPr>
          <w:p w14:paraId="09527C4A" w14:textId="63BF169A" w:rsidR="00D61120" w:rsidRPr="00310C27" w:rsidRDefault="00B3232A" w:rsidP="00B3232A">
            <w:pPr>
              <w:pStyle w:val="CommentText"/>
              <w:spacing w:after="120"/>
              <w:rPr>
                <w:rFonts w:ascii="Arial" w:hAnsi="Arial" w:cs="Arial"/>
                <w:lang w:eastAsia="en-GB"/>
              </w:rPr>
            </w:pPr>
            <w:r>
              <w:rPr>
                <w:rFonts w:ascii="Arial" w:hAnsi="Arial" w:cs="Arial"/>
                <w:lang w:eastAsia="en-GB"/>
              </w:rPr>
              <w:t xml:space="preserve">Give </w:t>
            </w:r>
            <w:r w:rsidR="00D61120" w:rsidRPr="00310C27">
              <w:rPr>
                <w:rFonts w:ascii="Arial" w:hAnsi="Arial" w:cs="Arial"/>
                <w:lang w:eastAsia="en-GB"/>
              </w:rPr>
              <w:t xml:space="preserve">groups a set of (un-numbered) content points drawn from the mark scheme of </w:t>
            </w:r>
            <w:r w:rsidR="00A23E99">
              <w:rPr>
                <w:rFonts w:ascii="Arial" w:hAnsi="Arial" w:cs="Arial"/>
                <w:lang w:eastAsia="en-GB"/>
              </w:rPr>
              <w:t>2</w:t>
            </w:r>
            <w:r w:rsidR="00D61120" w:rsidRPr="00310C27">
              <w:rPr>
                <w:rFonts w:ascii="Arial" w:hAnsi="Arial" w:cs="Arial"/>
                <w:lang w:eastAsia="en-GB"/>
              </w:rPr>
              <w:t xml:space="preserve"> summary texts (Points 1–17 from one text and points 1–8 from another) and one part of a</w:t>
            </w:r>
            <w:r w:rsidR="00161593">
              <w:rPr>
                <w:rFonts w:ascii="Arial" w:hAnsi="Arial" w:cs="Arial"/>
                <w:lang w:eastAsia="en-GB"/>
              </w:rPr>
              <w:t xml:space="preserve"> past</w:t>
            </w:r>
            <w:r w:rsidR="00D61120" w:rsidRPr="00310C27">
              <w:rPr>
                <w:rFonts w:ascii="Arial" w:hAnsi="Arial" w:cs="Arial"/>
                <w:lang w:eastAsia="en-GB"/>
              </w:rPr>
              <w:t xml:space="preserve"> summary task.</w:t>
            </w:r>
          </w:p>
          <w:p w14:paraId="36DF0F86" w14:textId="792D7C73" w:rsidR="00D61120" w:rsidRPr="00310C27" w:rsidRDefault="00D61120" w:rsidP="009B220A">
            <w:pPr>
              <w:pStyle w:val="CommentText"/>
              <w:spacing w:before="120" w:after="120"/>
              <w:rPr>
                <w:rFonts w:ascii="Arial" w:hAnsi="Arial" w:cs="Arial"/>
                <w:lang w:eastAsia="en-GB"/>
              </w:rPr>
            </w:pPr>
            <w:r w:rsidRPr="00310C27">
              <w:rPr>
                <w:rFonts w:ascii="Arial" w:hAnsi="Arial" w:cs="Arial"/>
                <w:lang w:eastAsia="en-GB"/>
              </w:rPr>
              <w:t>For example, groups are given</w:t>
            </w:r>
            <w:r w:rsidR="00161593">
              <w:rPr>
                <w:rFonts w:ascii="Arial" w:hAnsi="Arial" w:cs="Arial"/>
                <w:lang w:eastAsia="en-GB"/>
              </w:rPr>
              <w:t xml:space="preserve"> </w:t>
            </w:r>
            <w:r w:rsidRPr="00310C27">
              <w:rPr>
                <w:rFonts w:ascii="Arial" w:hAnsi="Arial" w:cs="Arial"/>
                <w:lang w:eastAsia="en-GB"/>
              </w:rPr>
              <w:t xml:space="preserve">just the first or second part of a </w:t>
            </w:r>
            <w:r w:rsidR="00161593">
              <w:rPr>
                <w:rFonts w:ascii="Arial" w:hAnsi="Arial" w:cs="Arial"/>
                <w:lang w:eastAsia="en-GB"/>
              </w:rPr>
              <w:t>past</w:t>
            </w:r>
            <w:r w:rsidRPr="00310C27">
              <w:rPr>
                <w:rFonts w:ascii="Arial" w:hAnsi="Arial" w:cs="Arial"/>
                <w:lang w:eastAsia="en-GB"/>
              </w:rPr>
              <w:t xml:space="preserve"> summary task question(s) either the part dealing with points 1–8 in one of the text, </w:t>
            </w:r>
            <w:r w:rsidRPr="00310C27">
              <w:rPr>
                <w:rFonts w:ascii="Arial" w:hAnsi="Arial" w:cs="Arial"/>
                <w:b/>
                <w:bCs/>
                <w:lang w:eastAsia="en-GB"/>
              </w:rPr>
              <w:t>or</w:t>
            </w:r>
            <w:r w:rsidRPr="00310C27">
              <w:rPr>
                <w:rFonts w:ascii="Arial" w:hAnsi="Arial" w:cs="Arial"/>
                <w:lang w:eastAsia="en-GB"/>
              </w:rPr>
              <w:t xml:space="preserve"> the part dealing with points 9–17</w:t>
            </w:r>
            <w:r w:rsidR="009B220A">
              <w:rPr>
                <w:rFonts w:ascii="Arial" w:hAnsi="Arial" w:cs="Arial"/>
                <w:lang w:eastAsia="en-GB"/>
              </w:rPr>
              <w:t>.</w:t>
            </w:r>
          </w:p>
          <w:p w14:paraId="4DDA7A67" w14:textId="4C9FDEF9" w:rsidR="00D61120" w:rsidRPr="00310C27" w:rsidRDefault="00D61120" w:rsidP="009B220A">
            <w:pPr>
              <w:pStyle w:val="CommentText"/>
              <w:spacing w:before="120" w:after="120"/>
              <w:rPr>
                <w:rFonts w:ascii="Arial" w:hAnsi="Arial" w:cs="Arial"/>
                <w:lang w:eastAsia="en-GB"/>
              </w:rPr>
            </w:pPr>
            <w:r w:rsidRPr="00310C27">
              <w:rPr>
                <w:rFonts w:ascii="Arial" w:hAnsi="Arial" w:cs="Arial"/>
                <w:lang w:eastAsia="en-GB"/>
              </w:rPr>
              <w:t>Learners consider and decide which points would and which would not be relevant to the specific focus of their allocated summary task.</w:t>
            </w:r>
          </w:p>
          <w:p w14:paraId="18E34F41" w14:textId="77777777" w:rsidR="00D61120" w:rsidRPr="00310C27" w:rsidRDefault="00D61120" w:rsidP="00FF11EB">
            <w:pPr>
              <w:pStyle w:val="CommentText"/>
              <w:rPr>
                <w:rFonts w:ascii="Arial" w:hAnsi="Arial" w:cs="Arial"/>
                <w:lang w:eastAsia="en-GB"/>
              </w:rPr>
            </w:pPr>
            <w:r w:rsidRPr="00310C27">
              <w:rPr>
                <w:rFonts w:ascii="Arial" w:hAnsi="Arial" w:cs="Arial"/>
                <w:lang w:eastAsia="en-GB"/>
              </w:rPr>
              <w:t>Learners identify and organise into three columns those points that are:</w:t>
            </w:r>
          </w:p>
          <w:p w14:paraId="636442A8" w14:textId="4D1614A8" w:rsidR="00D61120" w:rsidRPr="00310C27" w:rsidRDefault="000A01E1" w:rsidP="00834D03">
            <w:pPr>
              <w:pStyle w:val="CommentText"/>
              <w:numPr>
                <w:ilvl w:val="0"/>
                <w:numId w:val="47"/>
              </w:numPr>
              <w:rPr>
                <w:rFonts w:ascii="Arial" w:hAnsi="Arial" w:cs="Arial"/>
                <w:lang w:eastAsia="en-GB"/>
              </w:rPr>
            </w:pPr>
            <w:r>
              <w:rPr>
                <w:rFonts w:ascii="Arial" w:hAnsi="Arial" w:cs="Arial"/>
                <w:lang w:eastAsia="en-GB"/>
              </w:rPr>
              <w:t>n</w:t>
            </w:r>
            <w:r w:rsidR="00D61120" w:rsidRPr="00310C27">
              <w:rPr>
                <w:rFonts w:ascii="Arial" w:hAnsi="Arial" w:cs="Arial"/>
                <w:lang w:eastAsia="en-GB"/>
              </w:rPr>
              <w:t>ot relevant to their topic</w:t>
            </w:r>
          </w:p>
          <w:p w14:paraId="185E2344" w14:textId="5EED3CCC" w:rsidR="00D61120" w:rsidRPr="00310C27" w:rsidRDefault="000A01E1" w:rsidP="00834D03">
            <w:pPr>
              <w:pStyle w:val="CommentText"/>
              <w:numPr>
                <w:ilvl w:val="0"/>
                <w:numId w:val="47"/>
              </w:numPr>
              <w:rPr>
                <w:rFonts w:ascii="Arial" w:hAnsi="Arial" w:cs="Arial"/>
                <w:lang w:eastAsia="en-GB"/>
              </w:rPr>
            </w:pPr>
            <w:r>
              <w:rPr>
                <w:rFonts w:ascii="Arial" w:hAnsi="Arial" w:cs="Arial"/>
                <w:lang w:eastAsia="en-GB"/>
              </w:rPr>
              <w:t>r</w:t>
            </w:r>
            <w:r w:rsidR="00D61120" w:rsidRPr="00310C27">
              <w:rPr>
                <w:rFonts w:ascii="Arial" w:hAnsi="Arial" w:cs="Arial"/>
                <w:lang w:eastAsia="en-GB"/>
              </w:rPr>
              <w:t>elevant to the overall topic, but not relevant to the focus of their specific focus</w:t>
            </w:r>
          </w:p>
          <w:p w14:paraId="6E7BA152" w14:textId="3881115E" w:rsidR="00D61120" w:rsidRPr="00310C27" w:rsidRDefault="000A01E1" w:rsidP="00834D03">
            <w:pPr>
              <w:pStyle w:val="CommentText"/>
              <w:numPr>
                <w:ilvl w:val="0"/>
                <w:numId w:val="47"/>
              </w:numPr>
              <w:rPr>
                <w:rFonts w:ascii="Arial" w:hAnsi="Arial" w:cs="Arial"/>
                <w:lang w:eastAsia="en-GB"/>
              </w:rPr>
            </w:pPr>
            <w:r>
              <w:rPr>
                <w:rFonts w:ascii="Arial" w:hAnsi="Arial" w:cs="Arial"/>
                <w:lang w:eastAsia="en-GB"/>
              </w:rPr>
              <w:t>r</w:t>
            </w:r>
            <w:r w:rsidR="00D61120" w:rsidRPr="00310C27">
              <w:rPr>
                <w:rFonts w:ascii="Arial" w:hAnsi="Arial" w:cs="Arial"/>
                <w:lang w:eastAsia="en-GB"/>
              </w:rPr>
              <w:t>elevant to both their topic and specific focus</w:t>
            </w:r>
            <w:r w:rsidR="00B27EF1">
              <w:rPr>
                <w:rFonts w:ascii="Arial" w:hAnsi="Arial" w:cs="Arial"/>
                <w:lang w:eastAsia="en-GB"/>
              </w:rPr>
              <w:t>.</w:t>
            </w:r>
          </w:p>
          <w:p w14:paraId="17E8BAC8" w14:textId="77777777" w:rsidR="00D61120" w:rsidRPr="00310C27" w:rsidRDefault="00D61120" w:rsidP="000A01E1">
            <w:pPr>
              <w:pStyle w:val="CommentText"/>
              <w:spacing w:before="120"/>
              <w:rPr>
                <w:rFonts w:ascii="Arial" w:hAnsi="Arial" w:cs="Arial"/>
                <w:lang w:eastAsia="en-GB"/>
              </w:rPr>
            </w:pPr>
            <w:r w:rsidRPr="00310C27">
              <w:rPr>
                <w:rFonts w:ascii="Arial" w:hAnsi="Arial" w:cs="Arial"/>
                <w:lang w:eastAsia="en-GB"/>
              </w:rPr>
              <w:t>Learners predict the specific questions that the points in columns 1 and 2 could be used to answer, then read both texts and the full tasks.</w:t>
            </w:r>
          </w:p>
          <w:p w14:paraId="17861C68" w14:textId="64CA5032" w:rsidR="00D61120" w:rsidRPr="002650BB" w:rsidRDefault="00D61120" w:rsidP="00F0067F">
            <w:pPr>
              <w:pStyle w:val="CommentText"/>
              <w:spacing w:before="120" w:after="120"/>
              <w:rPr>
                <w:rFonts w:ascii="Arial" w:hAnsi="Arial" w:cs="Arial"/>
                <w:b/>
                <w:bCs/>
                <w:lang w:eastAsia="en-GB"/>
              </w:rPr>
            </w:pPr>
            <w:r w:rsidRPr="00310C27">
              <w:rPr>
                <w:rFonts w:ascii="Arial" w:hAnsi="Arial" w:cs="Arial"/>
                <w:b/>
                <w:bCs/>
                <w:lang w:eastAsia="en-GB"/>
              </w:rPr>
              <w:t xml:space="preserve">Extension </w:t>
            </w:r>
            <w:r w:rsidR="002650BB">
              <w:rPr>
                <w:rFonts w:ascii="Arial" w:hAnsi="Arial" w:cs="Arial"/>
                <w:b/>
                <w:bCs/>
                <w:lang w:eastAsia="en-GB"/>
              </w:rPr>
              <w:t xml:space="preserve">activity: </w:t>
            </w:r>
            <w:r w:rsidR="002650BB" w:rsidRPr="002650BB">
              <w:rPr>
                <w:rFonts w:ascii="Arial" w:hAnsi="Arial" w:cs="Arial"/>
                <w:bCs/>
                <w:lang w:eastAsia="en-GB"/>
              </w:rPr>
              <w:t>l</w:t>
            </w:r>
            <w:r w:rsidRPr="002650BB">
              <w:rPr>
                <w:rFonts w:ascii="Arial" w:hAnsi="Arial" w:cs="Arial"/>
                <w:lang w:eastAsia="en-GB"/>
              </w:rPr>
              <w:t>ear</w:t>
            </w:r>
            <w:r w:rsidRPr="00310C27">
              <w:rPr>
                <w:rFonts w:ascii="Arial" w:hAnsi="Arial" w:cs="Arial"/>
                <w:lang w:eastAsia="en-GB"/>
              </w:rPr>
              <w:t>ners identify in the text and list what they think will be points 9–17 in the second text (given the specific focus for the question).</w:t>
            </w:r>
          </w:p>
          <w:p w14:paraId="0EFC7DE1" w14:textId="2A875447" w:rsidR="00D61120" w:rsidRPr="00310C27" w:rsidRDefault="002650BB" w:rsidP="00F0067F">
            <w:pPr>
              <w:pStyle w:val="CommentText"/>
              <w:spacing w:before="120" w:after="120"/>
              <w:rPr>
                <w:rFonts w:ascii="Arial" w:hAnsi="Arial" w:cs="Arial"/>
                <w:lang w:eastAsia="en-GB"/>
              </w:rPr>
            </w:pPr>
            <w:r>
              <w:rPr>
                <w:rFonts w:ascii="Arial" w:hAnsi="Arial" w:cs="Arial"/>
                <w:lang w:eastAsia="en-GB"/>
              </w:rPr>
              <w:t>Learners d</w:t>
            </w:r>
            <w:r w:rsidR="00D61120" w:rsidRPr="00310C27">
              <w:rPr>
                <w:rFonts w:ascii="Arial" w:hAnsi="Arial" w:cs="Arial"/>
                <w:lang w:eastAsia="en-GB"/>
              </w:rPr>
              <w:t>evis</w:t>
            </w:r>
            <w:r>
              <w:rPr>
                <w:rFonts w:ascii="Arial" w:hAnsi="Arial" w:cs="Arial"/>
                <w:lang w:eastAsia="en-GB"/>
              </w:rPr>
              <w:t>e</w:t>
            </w:r>
            <w:r w:rsidR="00D61120" w:rsidRPr="00310C27">
              <w:rPr>
                <w:rFonts w:ascii="Arial" w:hAnsi="Arial" w:cs="Arial"/>
                <w:lang w:eastAsia="en-GB"/>
              </w:rPr>
              <w:t xml:space="preserve"> a selective summary task and list of mark scheme points</w:t>
            </w:r>
            <w:r w:rsidR="000A01E1">
              <w:rPr>
                <w:rFonts w:ascii="Arial" w:hAnsi="Arial" w:cs="Arial"/>
                <w:lang w:eastAsia="en-GB"/>
              </w:rPr>
              <w:t>. F</w:t>
            </w:r>
            <w:r w:rsidR="00D61120" w:rsidRPr="00310C27">
              <w:rPr>
                <w:rFonts w:ascii="Arial" w:hAnsi="Arial" w:cs="Arial"/>
                <w:lang w:eastAsia="en-GB"/>
              </w:rPr>
              <w:t>or example, based on a discursive text and asking only for advantages identified in the text, or based on an informative article about the challenges and surprises of making a documentary about penguins and asking only for a summary of what the documentary makers learned about penguins that surprised them</w:t>
            </w:r>
            <w:r w:rsidR="003432F0">
              <w:rPr>
                <w:rFonts w:ascii="Arial" w:hAnsi="Arial" w:cs="Arial"/>
                <w:lang w:eastAsia="en-GB"/>
              </w:rPr>
              <w:t>.</w:t>
            </w:r>
          </w:p>
          <w:p w14:paraId="0479EECD" w14:textId="7A767BAF" w:rsidR="003432F0" w:rsidRPr="003432F0" w:rsidRDefault="003432F0" w:rsidP="003432F0">
            <w:pPr>
              <w:spacing w:before="120"/>
              <w:rPr>
                <w:rFonts w:ascii="Arial" w:eastAsia="Arial" w:hAnsi="Arial" w:cs="Arial"/>
                <w:bCs/>
                <w:sz w:val="20"/>
                <w:szCs w:val="20"/>
              </w:rPr>
            </w:pPr>
            <w:r>
              <w:rPr>
                <w:rFonts w:ascii="Arial" w:eastAsia="Arial" w:hAnsi="Arial" w:cs="Arial"/>
                <w:bCs/>
                <w:sz w:val="20"/>
                <w:szCs w:val="20"/>
              </w:rPr>
              <w:t>P</w:t>
            </w:r>
            <w:r w:rsidRPr="00C34249">
              <w:rPr>
                <w:rFonts w:ascii="Arial" w:eastAsia="Arial" w:hAnsi="Arial" w:cs="Arial"/>
                <w:bCs/>
                <w:sz w:val="20"/>
                <w:szCs w:val="20"/>
              </w:rPr>
              <w:t>ast papers can be useful for skills development here, for example:</w:t>
            </w:r>
          </w:p>
          <w:p w14:paraId="157AFBA3" w14:textId="77777777" w:rsidR="003432F0" w:rsidRPr="003432F0" w:rsidRDefault="00D61120" w:rsidP="00834D03">
            <w:pPr>
              <w:pStyle w:val="CommentText"/>
              <w:numPr>
                <w:ilvl w:val="0"/>
                <w:numId w:val="48"/>
              </w:numPr>
              <w:rPr>
                <w:rFonts w:ascii="Arial" w:eastAsia="Arial" w:hAnsi="Arial" w:cs="Arial"/>
              </w:rPr>
            </w:pPr>
            <w:r w:rsidRPr="003432F0">
              <w:rPr>
                <w:rFonts w:ascii="Arial" w:eastAsia="Arial" w:hAnsi="Arial" w:cs="Arial"/>
                <w:bCs/>
              </w:rPr>
              <w:t xml:space="preserve">Jun 2020 Paper 21 and 22 </w:t>
            </w:r>
            <w:r w:rsidRPr="003432F0">
              <w:rPr>
                <w:rFonts w:ascii="Arial" w:eastAsia="Arial" w:hAnsi="Arial" w:cs="Arial"/>
              </w:rPr>
              <w:t>Q1(a)</w:t>
            </w:r>
          </w:p>
          <w:p w14:paraId="0775C7C8" w14:textId="6BE56112" w:rsidR="00D61120" w:rsidRPr="00B5793D" w:rsidRDefault="003432F0" w:rsidP="00F0067F">
            <w:pPr>
              <w:pStyle w:val="CommentText"/>
              <w:spacing w:before="120"/>
              <w:rPr>
                <w:rFonts w:ascii="Arial" w:eastAsia="Arial" w:hAnsi="Arial" w:cs="Arial"/>
              </w:rPr>
            </w:pPr>
            <w:r w:rsidRPr="003432F0">
              <w:rPr>
                <w:rFonts w:ascii="Arial" w:eastAsia="Arial" w:hAnsi="Arial" w:cs="Arial"/>
              </w:rPr>
              <w:t>L</w:t>
            </w:r>
            <w:r w:rsidR="00D61120" w:rsidRPr="003432F0">
              <w:rPr>
                <w:rFonts w:ascii="Arial" w:eastAsia="Arial" w:hAnsi="Arial" w:cs="Arial"/>
              </w:rPr>
              <w:t>earners work to identify either mark scheme points 1–8 or 9–17 in the body of the text.</w:t>
            </w:r>
          </w:p>
        </w:tc>
      </w:tr>
      <w:tr w:rsidR="00D61120" w14:paraId="2E15A093" w14:textId="77777777" w:rsidTr="00FC31AA">
        <w:tblPrEx>
          <w:tblCellMar>
            <w:top w:w="0" w:type="dxa"/>
            <w:bottom w:w="0" w:type="dxa"/>
          </w:tblCellMar>
        </w:tblPrEx>
        <w:tc>
          <w:tcPr>
            <w:tcW w:w="2126" w:type="dxa"/>
            <w:tcMar>
              <w:top w:w="113" w:type="dxa"/>
              <w:bottom w:w="113" w:type="dxa"/>
            </w:tcMar>
          </w:tcPr>
          <w:p w14:paraId="15651D36" w14:textId="0EC6EFD9"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631E5703" w14:textId="7B9FDA2D" w:rsidR="00D61120" w:rsidRPr="007A4DB5" w:rsidRDefault="00D61120" w:rsidP="00672FC5">
            <w:pPr>
              <w:autoSpaceDE w:val="0"/>
              <w:autoSpaceDN w:val="0"/>
              <w:adjustRightInd w:val="0"/>
              <w:spacing w:before="120"/>
              <w:rPr>
                <w:rFonts w:ascii="Arial" w:hAnsi="Arial" w:cs="Arial"/>
                <w:sz w:val="20"/>
                <w:szCs w:val="20"/>
                <w:lang w:eastAsia="en-GB"/>
              </w:rPr>
            </w:pPr>
            <w:r>
              <w:rPr>
                <w:rFonts w:ascii="Arial" w:hAnsi="Arial" w:cs="Arial"/>
                <w:sz w:val="20"/>
                <w:szCs w:val="20"/>
                <w:lang w:eastAsia="en-GB"/>
              </w:rPr>
              <w:t xml:space="preserve">R5 </w:t>
            </w:r>
            <w:r w:rsidR="00DB4CCC">
              <w:rPr>
                <w:rFonts w:ascii="Arial" w:hAnsi="Arial" w:cs="Arial"/>
                <w:sz w:val="20"/>
                <w:szCs w:val="20"/>
                <w:lang w:eastAsia="en-GB"/>
              </w:rPr>
              <w:t>s</w:t>
            </w:r>
            <w:r w:rsidRPr="00310C27">
              <w:rPr>
                <w:rFonts w:ascii="Arial" w:hAnsi="Arial" w:cs="Arial"/>
                <w:sz w:val="20"/>
                <w:szCs w:val="20"/>
                <w:lang w:eastAsia="en-GB"/>
              </w:rPr>
              <w:t xml:space="preserve">elect </w:t>
            </w:r>
            <w:r w:rsidRPr="00310C27">
              <w:rPr>
                <w:rFonts w:ascii="Arial" w:hAnsi="Arial" w:cs="Arial"/>
                <w:sz w:val="20"/>
                <w:szCs w:val="20"/>
              </w:rPr>
              <w:t>and use information for specific purposes</w:t>
            </w:r>
          </w:p>
        </w:tc>
        <w:tc>
          <w:tcPr>
            <w:tcW w:w="2126" w:type="dxa"/>
            <w:tcMar>
              <w:top w:w="113" w:type="dxa"/>
              <w:bottom w:w="113" w:type="dxa"/>
            </w:tcMar>
          </w:tcPr>
          <w:p w14:paraId="1DFD0959" w14:textId="2E7DD7EA" w:rsidR="00D61120" w:rsidRDefault="00DB4CCC" w:rsidP="00DB4CCC">
            <w:pPr>
              <w:autoSpaceDE w:val="0"/>
              <w:autoSpaceDN w:val="0"/>
              <w:adjustRightInd w:val="0"/>
              <w:spacing w:after="120"/>
              <w:rPr>
                <w:rFonts w:cs="Arial"/>
                <w:lang w:eastAsia="en-GB"/>
              </w:rPr>
            </w:pPr>
            <w:r>
              <w:rPr>
                <w:rFonts w:ascii="Arial" w:eastAsia="Arial" w:hAnsi="Arial" w:cs="Arial"/>
                <w:sz w:val="20"/>
                <w:szCs w:val="20"/>
              </w:rPr>
              <w:t>S</w:t>
            </w:r>
            <w:r w:rsidR="00D61120" w:rsidRPr="00DB4CCC">
              <w:rPr>
                <w:rFonts w:ascii="Arial" w:eastAsia="Arial" w:hAnsi="Arial" w:cs="Arial"/>
                <w:sz w:val="20"/>
                <w:szCs w:val="20"/>
              </w:rPr>
              <w:t>elect</w:t>
            </w:r>
            <w:r>
              <w:rPr>
                <w:rFonts w:ascii="Arial" w:eastAsia="Arial" w:hAnsi="Arial" w:cs="Arial"/>
                <w:sz w:val="20"/>
                <w:szCs w:val="20"/>
              </w:rPr>
              <w:t>ing</w:t>
            </w:r>
            <w:r w:rsidR="00D61120" w:rsidRPr="00DB4CCC">
              <w:rPr>
                <w:rFonts w:ascii="Arial" w:eastAsia="Arial" w:hAnsi="Arial" w:cs="Arial"/>
                <w:sz w:val="20"/>
                <w:szCs w:val="20"/>
              </w:rPr>
              <w:t xml:space="preserve"> topic sentences from given texts</w:t>
            </w:r>
          </w:p>
        </w:tc>
        <w:tc>
          <w:tcPr>
            <w:tcW w:w="10348" w:type="dxa"/>
            <w:tcMar>
              <w:top w:w="113" w:type="dxa"/>
              <w:bottom w:w="113" w:type="dxa"/>
            </w:tcMar>
          </w:tcPr>
          <w:p w14:paraId="0F5C6D75" w14:textId="008642D7" w:rsidR="00D61120" w:rsidRDefault="00EA346B" w:rsidP="00CB58F3">
            <w:pPr>
              <w:spacing w:after="120"/>
              <w:rPr>
                <w:rFonts w:ascii="Arial" w:eastAsia="Arial" w:hAnsi="Arial" w:cs="Arial"/>
                <w:sz w:val="20"/>
                <w:szCs w:val="20"/>
              </w:rPr>
            </w:pPr>
            <w:r>
              <w:rPr>
                <w:rFonts w:ascii="Arial" w:eastAsia="Arial" w:hAnsi="Arial" w:cs="Arial"/>
                <w:sz w:val="20"/>
                <w:szCs w:val="20"/>
              </w:rPr>
              <w:t>L</w:t>
            </w:r>
            <w:r w:rsidR="00C63CEA">
              <w:rPr>
                <w:rFonts w:ascii="Arial" w:eastAsia="Arial" w:hAnsi="Arial" w:cs="Arial"/>
                <w:sz w:val="20"/>
                <w:szCs w:val="20"/>
              </w:rPr>
              <w:t>earners</w:t>
            </w:r>
            <w:r w:rsidR="00D61120" w:rsidRPr="00A650C9">
              <w:rPr>
                <w:rFonts w:ascii="Arial" w:eastAsia="Arial" w:hAnsi="Arial" w:cs="Arial"/>
                <w:sz w:val="20"/>
                <w:szCs w:val="20"/>
              </w:rPr>
              <w:t xml:space="preserve"> select the topic sentences from paragraphs of given texts</w:t>
            </w:r>
            <w:r>
              <w:rPr>
                <w:rFonts w:ascii="Arial" w:eastAsia="Arial" w:hAnsi="Arial" w:cs="Arial"/>
                <w:sz w:val="20"/>
                <w:szCs w:val="20"/>
              </w:rPr>
              <w:t xml:space="preserve"> and discuss as a class.</w:t>
            </w:r>
          </w:p>
          <w:p w14:paraId="67DFD7FA" w14:textId="77777777" w:rsidR="00D61120" w:rsidRDefault="00D61120" w:rsidP="00C63CEA">
            <w:pPr>
              <w:spacing w:before="120"/>
              <w:rPr>
                <w:rFonts w:ascii="Arial" w:hAnsi="Arial" w:cs="Arial"/>
                <w:sz w:val="20"/>
                <w:szCs w:val="20"/>
                <w:lang w:eastAsia="en-GB"/>
              </w:rPr>
            </w:pPr>
            <w:r>
              <w:rPr>
                <w:rFonts w:ascii="Arial" w:hAnsi="Arial" w:cs="Arial"/>
                <w:sz w:val="20"/>
                <w:szCs w:val="20"/>
                <w:lang w:eastAsia="en-GB"/>
              </w:rPr>
              <w:t>Select the test topic sentence and paraphrase:</w:t>
            </w:r>
          </w:p>
          <w:p w14:paraId="116D6DB0" w14:textId="77777777" w:rsidR="00D61120" w:rsidRPr="00396752" w:rsidRDefault="00FD167C" w:rsidP="00C63CEA">
            <w:pPr>
              <w:rPr>
                <w:rStyle w:val="WebLink"/>
              </w:rPr>
            </w:pPr>
            <w:hyperlink r:id="rId47" w:history="1">
              <w:r w:rsidR="00D61120" w:rsidRPr="00396752">
                <w:rPr>
                  <w:rStyle w:val="WebLink"/>
                </w:rPr>
                <w:t>www.time4writing.com/downloads/PDFs/Printable-WritingParagraphs-TopicSentence-HS.pdf</w:t>
              </w:r>
            </w:hyperlink>
          </w:p>
        </w:tc>
      </w:tr>
      <w:tr w:rsidR="00D61120" w14:paraId="2D3F4E41" w14:textId="77777777" w:rsidTr="00FC31AA">
        <w:tblPrEx>
          <w:tblCellMar>
            <w:top w:w="0" w:type="dxa"/>
            <w:bottom w:w="0" w:type="dxa"/>
          </w:tblCellMar>
        </w:tblPrEx>
        <w:tc>
          <w:tcPr>
            <w:tcW w:w="2126" w:type="dxa"/>
            <w:tcMar>
              <w:top w:w="113" w:type="dxa"/>
              <w:bottom w:w="113" w:type="dxa"/>
            </w:tcMar>
          </w:tcPr>
          <w:p w14:paraId="0EBE049E" w14:textId="3E81F1C0"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2AC3D361" w14:textId="78C9AEC8" w:rsidR="00D61120" w:rsidRDefault="00D61120" w:rsidP="00FF11EB">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R5 </w:t>
            </w:r>
            <w:r w:rsidR="00DB4CCC">
              <w:rPr>
                <w:rFonts w:ascii="Arial" w:hAnsi="Arial" w:cs="Arial"/>
                <w:sz w:val="20"/>
                <w:szCs w:val="20"/>
                <w:lang w:eastAsia="en-GB"/>
              </w:rPr>
              <w:t>s</w:t>
            </w:r>
            <w:r w:rsidRPr="00310C27">
              <w:rPr>
                <w:rFonts w:ascii="Arial" w:hAnsi="Arial" w:cs="Arial"/>
                <w:sz w:val="20"/>
                <w:szCs w:val="20"/>
                <w:lang w:eastAsia="en-GB"/>
              </w:rPr>
              <w:t xml:space="preserve">elect </w:t>
            </w:r>
            <w:r w:rsidRPr="00310C27">
              <w:rPr>
                <w:rFonts w:ascii="Arial" w:hAnsi="Arial" w:cs="Arial"/>
                <w:sz w:val="20"/>
                <w:szCs w:val="20"/>
              </w:rPr>
              <w:t>and use information for specific purposes</w:t>
            </w:r>
          </w:p>
        </w:tc>
        <w:tc>
          <w:tcPr>
            <w:tcW w:w="2126" w:type="dxa"/>
            <w:tcMar>
              <w:top w:w="113" w:type="dxa"/>
              <w:bottom w:w="113" w:type="dxa"/>
            </w:tcMar>
          </w:tcPr>
          <w:p w14:paraId="3590E9A2" w14:textId="61952C3D" w:rsidR="00D61120" w:rsidRPr="000454A3" w:rsidRDefault="00DB4CCC" w:rsidP="00DB4CCC">
            <w:pPr>
              <w:autoSpaceDE w:val="0"/>
              <w:autoSpaceDN w:val="0"/>
              <w:adjustRightInd w:val="0"/>
              <w:spacing w:after="120"/>
              <w:rPr>
                <w:rFonts w:cs="Arial"/>
                <w:color w:val="00B050"/>
                <w:lang w:eastAsia="en-GB"/>
              </w:rPr>
            </w:pPr>
            <w:r>
              <w:rPr>
                <w:rFonts w:ascii="Arial" w:eastAsia="Arial" w:hAnsi="Arial" w:cs="Arial"/>
                <w:sz w:val="20"/>
                <w:szCs w:val="20"/>
              </w:rPr>
              <w:t>E</w:t>
            </w:r>
            <w:r w:rsidR="00D61120" w:rsidRPr="00DB4CCC">
              <w:rPr>
                <w:rFonts w:ascii="Arial" w:eastAsia="Arial" w:hAnsi="Arial" w:cs="Arial"/>
                <w:sz w:val="20"/>
                <w:szCs w:val="20"/>
              </w:rPr>
              <w:t>xtending the range of relevant content</w:t>
            </w:r>
          </w:p>
        </w:tc>
        <w:tc>
          <w:tcPr>
            <w:tcW w:w="10348" w:type="dxa"/>
            <w:tcMar>
              <w:top w:w="113" w:type="dxa"/>
              <w:bottom w:w="113" w:type="dxa"/>
            </w:tcMar>
          </w:tcPr>
          <w:p w14:paraId="135FCAF0" w14:textId="602E0370" w:rsidR="00D61120" w:rsidRPr="00310C27" w:rsidRDefault="00671585" w:rsidP="00CB58F3">
            <w:pPr>
              <w:spacing w:after="120"/>
              <w:rPr>
                <w:rFonts w:ascii="Arial" w:eastAsia="Arial" w:hAnsi="Arial" w:cs="Arial"/>
                <w:sz w:val="20"/>
                <w:szCs w:val="20"/>
              </w:rPr>
            </w:pPr>
            <w:r>
              <w:rPr>
                <w:rFonts w:ascii="Arial" w:eastAsia="Arial" w:hAnsi="Arial" w:cs="Arial"/>
                <w:sz w:val="20"/>
                <w:szCs w:val="20"/>
              </w:rPr>
              <w:t>Give l</w:t>
            </w:r>
            <w:r w:rsidR="00D61120" w:rsidRPr="00310C27">
              <w:rPr>
                <w:rFonts w:ascii="Arial" w:eastAsia="Arial" w:hAnsi="Arial" w:cs="Arial"/>
                <w:sz w:val="20"/>
                <w:szCs w:val="20"/>
              </w:rPr>
              <w:t>earners a list of relevant ideas for a selective summary based on a short text</w:t>
            </w:r>
            <w:r>
              <w:rPr>
                <w:rFonts w:ascii="Arial" w:eastAsia="Arial" w:hAnsi="Arial" w:cs="Arial"/>
                <w:sz w:val="20"/>
                <w:szCs w:val="20"/>
              </w:rPr>
              <w:t>. I</w:t>
            </w:r>
            <w:r w:rsidR="00D61120" w:rsidRPr="00310C27">
              <w:rPr>
                <w:rFonts w:ascii="Arial" w:eastAsia="Arial" w:hAnsi="Arial" w:cs="Arial"/>
                <w:sz w:val="20"/>
                <w:szCs w:val="20"/>
              </w:rPr>
              <w:t xml:space="preserve">dentify </w:t>
            </w:r>
            <w:r w:rsidR="004F46AD">
              <w:rPr>
                <w:rFonts w:ascii="Arial" w:eastAsia="Arial" w:hAnsi="Arial" w:cs="Arial"/>
                <w:sz w:val="20"/>
                <w:szCs w:val="20"/>
              </w:rPr>
              <w:t xml:space="preserve">in </w:t>
            </w:r>
            <w:r w:rsidR="00D61120" w:rsidRPr="00310C27">
              <w:rPr>
                <w:rFonts w:ascii="Arial" w:eastAsia="Arial" w:hAnsi="Arial" w:cs="Arial"/>
                <w:sz w:val="20"/>
                <w:szCs w:val="20"/>
              </w:rPr>
              <w:t>a low</w:t>
            </w:r>
            <w:r>
              <w:rPr>
                <w:rFonts w:ascii="Arial" w:eastAsia="Arial" w:hAnsi="Arial" w:cs="Arial"/>
                <w:sz w:val="20"/>
                <w:szCs w:val="20"/>
              </w:rPr>
              <w:t xml:space="preserve"> </w:t>
            </w:r>
            <w:r w:rsidR="00D61120" w:rsidRPr="00310C27">
              <w:rPr>
                <w:rFonts w:ascii="Arial" w:eastAsia="Arial" w:hAnsi="Arial" w:cs="Arial"/>
                <w:sz w:val="20"/>
                <w:szCs w:val="20"/>
              </w:rPr>
              <w:t>/</w:t>
            </w:r>
            <w:r>
              <w:rPr>
                <w:rFonts w:ascii="Arial" w:eastAsia="Arial" w:hAnsi="Arial" w:cs="Arial"/>
                <w:sz w:val="20"/>
                <w:szCs w:val="20"/>
              </w:rPr>
              <w:t xml:space="preserve"> </w:t>
            </w:r>
            <w:r w:rsidR="00D61120" w:rsidRPr="00310C27">
              <w:rPr>
                <w:rFonts w:ascii="Arial" w:eastAsia="Arial" w:hAnsi="Arial" w:cs="Arial"/>
                <w:sz w:val="20"/>
                <w:szCs w:val="20"/>
              </w:rPr>
              <w:t>mid-range response those ideas which have been included and those which have not.</w:t>
            </w:r>
          </w:p>
          <w:p w14:paraId="5CF91FEB" w14:textId="559CB4B8" w:rsidR="00D61120" w:rsidRPr="00310C27" w:rsidRDefault="00D61120" w:rsidP="00FF11EB">
            <w:pPr>
              <w:spacing w:before="120" w:after="120"/>
              <w:rPr>
                <w:rFonts w:ascii="Arial" w:eastAsia="Arial" w:hAnsi="Arial" w:cs="Arial"/>
                <w:sz w:val="20"/>
                <w:szCs w:val="20"/>
              </w:rPr>
            </w:pPr>
            <w:r w:rsidRPr="00310C27">
              <w:rPr>
                <w:rFonts w:ascii="Arial" w:eastAsia="Arial" w:hAnsi="Arial" w:cs="Arial"/>
                <w:sz w:val="20"/>
                <w:szCs w:val="20"/>
              </w:rPr>
              <w:t>Learners use asterisks to identify in the response where 3</w:t>
            </w:r>
            <w:r w:rsidR="00CB0888">
              <w:rPr>
                <w:rFonts w:ascii="Arial" w:eastAsia="Arial" w:hAnsi="Arial" w:cs="Arial"/>
                <w:sz w:val="20"/>
                <w:szCs w:val="20"/>
              </w:rPr>
              <w:t>–</w:t>
            </w:r>
            <w:r w:rsidRPr="00310C27">
              <w:rPr>
                <w:rFonts w:ascii="Arial" w:eastAsia="Arial" w:hAnsi="Arial" w:cs="Arial"/>
                <w:sz w:val="20"/>
                <w:szCs w:val="20"/>
              </w:rPr>
              <w:t>5</w:t>
            </w:r>
            <w:r w:rsidR="00CB0888">
              <w:rPr>
                <w:rFonts w:ascii="Arial" w:eastAsia="Arial" w:hAnsi="Arial" w:cs="Arial"/>
                <w:sz w:val="20"/>
                <w:szCs w:val="20"/>
              </w:rPr>
              <w:t xml:space="preserve"> </w:t>
            </w:r>
            <w:r w:rsidRPr="00310C27">
              <w:rPr>
                <w:rFonts w:ascii="Arial" w:eastAsia="Arial" w:hAnsi="Arial" w:cs="Arial"/>
                <w:sz w:val="20"/>
                <w:szCs w:val="20"/>
              </w:rPr>
              <w:t>further relevant ideas could best be incorporated,</w:t>
            </w:r>
            <w:r w:rsidR="00CB0888">
              <w:rPr>
                <w:rFonts w:ascii="Arial" w:eastAsia="Arial" w:hAnsi="Arial" w:cs="Arial"/>
                <w:sz w:val="20"/>
                <w:szCs w:val="20"/>
              </w:rPr>
              <w:t xml:space="preserve"> e.g.</w:t>
            </w:r>
            <w:r w:rsidRPr="00310C27">
              <w:rPr>
                <w:rFonts w:ascii="Arial" w:eastAsia="Arial" w:hAnsi="Arial" w:cs="Arial"/>
                <w:sz w:val="20"/>
                <w:szCs w:val="20"/>
              </w:rPr>
              <w:t xml:space="preserve"> looking for natural links to other ideas and/or contrasts.</w:t>
            </w:r>
          </w:p>
          <w:p w14:paraId="5C4A6631" w14:textId="2E9C4FE2" w:rsidR="00D61120" w:rsidRPr="000454A3" w:rsidRDefault="00D61120" w:rsidP="00CB58F3">
            <w:pPr>
              <w:spacing w:before="120"/>
              <w:rPr>
                <w:rFonts w:ascii="Arial" w:hAnsi="Arial" w:cs="Arial"/>
                <w:b/>
                <w:bCs/>
                <w:color w:val="00B050"/>
                <w:sz w:val="20"/>
                <w:szCs w:val="20"/>
                <w:lang w:eastAsia="en-GB"/>
              </w:rPr>
            </w:pPr>
            <w:r w:rsidRPr="00310C27">
              <w:rPr>
                <w:rFonts w:ascii="Arial" w:eastAsia="Arial" w:hAnsi="Arial" w:cs="Arial"/>
                <w:b/>
                <w:bCs/>
                <w:sz w:val="20"/>
                <w:szCs w:val="20"/>
              </w:rPr>
              <w:t xml:space="preserve">Extension </w:t>
            </w:r>
            <w:r w:rsidRPr="00CB0888">
              <w:rPr>
                <w:rFonts w:ascii="Arial" w:eastAsia="Arial" w:hAnsi="Arial" w:cs="Arial"/>
                <w:b/>
                <w:bCs/>
                <w:sz w:val="20"/>
                <w:szCs w:val="20"/>
              </w:rPr>
              <w:t>activity</w:t>
            </w:r>
            <w:r w:rsidRPr="00CB0888">
              <w:rPr>
                <w:rFonts w:ascii="Arial" w:eastAsia="Arial" w:hAnsi="Arial" w:cs="Arial"/>
                <w:b/>
                <w:sz w:val="20"/>
                <w:szCs w:val="20"/>
              </w:rPr>
              <w:t>:</w:t>
            </w:r>
            <w:r w:rsidRPr="00310C27">
              <w:rPr>
                <w:rFonts w:ascii="Arial" w:eastAsia="Arial" w:hAnsi="Arial" w:cs="Arial"/>
                <w:sz w:val="20"/>
                <w:szCs w:val="20"/>
              </w:rPr>
              <w:t xml:space="preserve"> in pairs</w:t>
            </w:r>
            <w:r w:rsidR="00CB0888">
              <w:rPr>
                <w:rFonts w:ascii="Arial" w:eastAsia="Arial" w:hAnsi="Arial" w:cs="Arial"/>
                <w:sz w:val="20"/>
                <w:szCs w:val="20"/>
              </w:rPr>
              <w:t xml:space="preserve">, learners </w:t>
            </w:r>
            <w:r w:rsidRPr="00310C27">
              <w:rPr>
                <w:rFonts w:ascii="Arial" w:eastAsia="Arial" w:hAnsi="Arial" w:cs="Arial"/>
                <w:sz w:val="20"/>
                <w:szCs w:val="20"/>
              </w:rPr>
              <w:t xml:space="preserve">review the suggestions (as indicated by </w:t>
            </w:r>
            <w:r w:rsidR="00CB0888">
              <w:rPr>
                <w:rFonts w:ascii="Arial" w:eastAsia="Arial" w:hAnsi="Arial" w:cs="Arial"/>
                <w:sz w:val="20"/>
                <w:szCs w:val="20"/>
              </w:rPr>
              <w:t xml:space="preserve">the </w:t>
            </w:r>
            <w:r w:rsidRPr="00310C27">
              <w:rPr>
                <w:rFonts w:ascii="Arial" w:eastAsia="Arial" w:hAnsi="Arial" w:cs="Arial"/>
                <w:sz w:val="20"/>
                <w:szCs w:val="20"/>
              </w:rPr>
              <w:t xml:space="preserve">asterisks) </w:t>
            </w:r>
            <w:r w:rsidR="00CB0888">
              <w:rPr>
                <w:rFonts w:ascii="Arial" w:eastAsia="Arial" w:hAnsi="Arial" w:cs="Arial"/>
                <w:sz w:val="20"/>
                <w:szCs w:val="20"/>
              </w:rPr>
              <w:t xml:space="preserve">to </w:t>
            </w:r>
            <w:r w:rsidRPr="00310C27">
              <w:rPr>
                <w:rFonts w:ascii="Arial" w:eastAsia="Arial" w:hAnsi="Arial" w:cs="Arial"/>
                <w:sz w:val="20"/>
                <w:szCs w:val="20"/>
              </w:rPr>
              <w:t>rework the response and submit the new version to another pair, who repeat whole identification process</w:t>
            </w:r>
            <w:r w:rsidRPr="000454A3">
              <w:rPr>
                <w:rFonts w:ascii="Arial" w:eastAsia="Arial" w:hAnsi="Arial" w:cs="Arial"/>
                <w:color w:val="00B050"/>
                <w:sz w:val="20"/>
                <w:szCs w:val="20"/>
              </w:rPr>
              <w:t>.</w:t>
            </w:r>
          </w:p>
        </w:tc>
      </w:tr>
      <w:tr w:rsidR="00D61120" w14:paraId="57B6E1AC" w14:textId="77777777" w:rsidTr="00FC31AA">
        <w:tblPrEx>
          <w:tblCellMar>
            <w:top w:w="0" w:type="dxa"/>
            <w:bottom w:w="0" w:type="dxa"/>
          </w:tblCellMar>
        </w:tblPrEx>
        <w:tc>
          <w:tcPr>
            <w:tcW w:w="2126" w:type="dxa"/>
            <w:tcMar>
              <w:top w:w="113" w:type="dxa"/>
              <w:bottom w:w="113" w:type="dxa"/>
            </w:tcMar>
          </w:tcPr>
          <w:p w14:paraId="70A9CF07" w14:textId="6C4336A6"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3D784152" w14:textId="31ADAA0E" w:rsidR="00D61120" w:rsidRDefault="00D61120" w:rsidP="00FF11EB">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R5 </w:t>
            </w:r>
            <w:r w:rsidR="00DB4CCC">
              <w:rPr>
                <w:rFonts w:ascii="Arial" w:hAnsi="Arial" w:cs="Arial"/>
                <w:sz w:val="20"/>
                <w:szCs w:val="20"/>
                <w:lang w:eastAsia="en-GB"/>
              </w:rPr>
              <w:t>s</w:t>
            </w:r>
            <w:r>
              <w:rPr>
                <w:rFonts w:ascii="Arial" w:hAnsi="Arial" w:cs="Arial"/>
                <w:sz w:val="20"/>
                <w:szCs w:val="20"/>
                <w:lang w:eastAsia="en-GB"/>
              </w:rPr>
              <w:t xml:space="preserve">elect </w:t>
            </w:r>
            <w:r w:rsidR="004F46AD">
              <w:rPr>
                <w:rFonts w:ascii="Arial" w:hAnsi="Arial" w:cs="Arial"/>
                <w:sz w:val="20"/>
                <w:szCs w:val="20"/>
                <w:lang w:eastAsia="en-GB"/>
              </w:rPr>
              <w:t xml:space="preserve">and use information </w:t>
            </w:r>
            <w:r>
              <w:rPr>
                <w:rFonts w:ascii="Arial" w:hAnsi="Arial" w:cs="Arial"/>
                <w:sz w:val="20"/>
                <w:szCs w:val="20"/>
                <w:lang w:eastAsia="en-GB"/>
              </w:rPr>
              <w:t>for specifi</w:t>
            </w:r>
            <w:r w:rsidRPr="00073730">
              <w:rPr>
                <w:rFonts w:ascii="Arial" w:hAnsi="Arial" w:cs="Arial"/>
                <w:sz w:val="20"/>
                <w:szCs w:val="20"/>
                <w:lang w:eastAsia="en-GB"/>
              </w:rPr>
              <w:t>c purposes</w:t>
            </w:r>
          </w:p>
          <w:p w14:paraId="496EB158" w14:textId="24B6E4C0" w:rsidR="00D61120" w:rsidRPr="00015F15" w:rsidRDefault="00D61120" w:rsidP="00FF11EB">
            <w:pPr>
              <w:pStyle w:val="DSBasic"/>
              <w:spacing w:before="120"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6964C8B" w14:textId="16FDFC43" w:rsidR="00D61120" w:rsidRDefault="00D61120" w:rsidP="00FF11E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W2 </w:t>
            </w:r>
            <w:r w:rsidR="00DB4CCC">
              <w:rPr>
                <w:rFonts w:ascii="Arial" w:hAnsi="Arial" w:cs="Arial"/>
                <w:sz w:val="20"/>
                <w:szCs w:val="20"/>
              </w:rPr>
              <w:t>o</w:t>
            </w:r>
            <w:r w:rsidRPr="00310C27">
              <w:rPr>
                <w:rFonts w:ascii="Arial" w:hAnsi="Arial" w:cs="Arial"/>
                <w:sz w:val="20"/>
                <w:szCs w:val="20"/>
              </w:rPr>
              <w:t>rganise and structure ideas and opinions for deliberate effect</w:t>
            </w:r>
          </w:p>
        </w:tc>
        <w:tc>
          <w:tcPr>
            <w:tcW w:w="2126" w:type="dxa"/>
            <w:tcMar>
              <w:top w:w="113" w:type="dxa"/>
              <w:bottom w:w="113" w:type="dxa"/>
            </w:tcMar>
          </w:tcPr>
          <w:p w14:paraId="3F034697" w14:textId="57681A17" w:rsidR="00D61120" w:rsidRDefault="00DB4CCC" w:rsidP="00DB4CCC">
            <w:pPr>
              <w:autoSpaceDE w:val="0"/>
              <w:autoSpaceDN w:val="0"/>
              <w:adjustRightInd w:val="0"/>
              <w:spacing w:after="120"/>
              <w:rPr>
                <w:rFonts w:eastAsia="Arial" w:cs="Arial"/>
              </w:rPr>
            </w:pPr>
            <w:r>
              <w:rPr>
                <w:rFonts w:ascii="Arial" w:eastAsia="Arial" w:hAnsi="Arial" w:cs="Arial"/>
                <w:sz w:val="20"/>
                <w:szCs w:val="20"/>
              </w:rPr>
              <w:t>L</w:t>
            </w:r>
            <w:r w:rsidR="00D61120" w:rsidRPr="00DB4CCC">
              <w:rPr>
                <w:rFonts w:ascii="Arial" w:eastAsia="Arial" w:hAnsi="Arial" w:cs="Arial"/>
                <w:sz w:val="20"/>
                <w:szCs w:val="20"/>
              </w:rPr>
              <w:t>ist</w:t>
            </w:r>
            <w:r>
              <w:rPr>
                <w:rFonts w:ascii="Arial" w:eastAsia="Arial" w:hAnsi="Arial" w:cs="Arial"/>
                <w:sz w:val="20"/>
                <w:szCs w:val="20"/>
              </w:rPr>
              <w:t>ing</w:t>
            </w:r>
            <w:r w:rsidR="00D61120" w:rsidRPr="00DB4CCC">
              <w:rPr>
                <w:rFonts w:ascii="Arial" w:eastAsia="Arial" w:hAnsi="Arial" w:cs="Arial"/>
                <w:sz w:val="20"/>
                <w:szCs w:val="20"/>
              </w:rPr>
              <w:t xml:space="preserve"> and organis</w:t>
            </w:r>
            <w:r w:rsidR="00803AE8">
              <w:rPr>
                <w:rFonts w:ascii="Arial" w:eastAsia="Arial" w:hAnsi="Arial" w:cs="Arial"/>
                <w:sz w:val="20"/>
                <w:szCs w:val="20"/>
              </w:rPr>
              <w:t>ing</w:t>
            </w:r>
            <w:r w:rsidR="00D61120" w:rsidRPr="00DB4CCC">
              <w:rPr>
                <w:rFonts w:ascii="Arial" w:eastAsia="Arial" w:hAnsi="Arial" w:cs="Arial"/>
                <w:sz w:val="20"/>
                <w:szCs w:val="20"/>
              </w:rPr>
              <w:t xml:space="preserve"> content points</w:t>
            </w:r>
          </w:p>
        </w:tc>
        <w:tc>
          <w:tcPr>
            <w:tcW w:w="10348" w:type="dxa"/>
            <w:tcMar>
              <w:top w:w="113" w:type="dxa"/>
              <w:bottom w:w="113" w:type="dxa"/>
            </w:tcMar>
          </w:tcPr>
          <w:p w14:paraId="7BB7DD61" w14:textId="656BF908" w:rsidR="00D61120" w:rsidRPr="00310C27" w:rsidRDefault="00D61120" w:rsidP="00CB58F3">
            <w:pPr>
              <w:spacing w:after="120"/>
              <w:rPr>
                <w:rFonts w:ascii="Arial" w:eastAsia="Arial" w:hAnsi="Arial" w:cs="Arial"/>
                <w:sz w:val="20"/>
                <w:szCs w:val="20"/>
              </w:rPr>
            </w:pPr>
            <w:r w:rsidRPr="00310C27">
              <w:rPr>
                <w:rFonts w:ascii="Arial" w:eastAsia="Arial" w:hAnsi="Arial" w:cs="Arial"/>
                <w:sz w:val="20"/>
                <w:szCs w:val="20"/>
              </w:rPr>
              <w:t xml:space="preserve">In groups, learners jot down in note form the content points for a whole </w:t>
            </w:r>
            <w:r w:rsidR="00803AE8">
              <w:rPr>
                <w:rFonts w:ascii="Arial" w:eastAsia="Arial" w:hAnsi="Arial" w:cs="Arial"/>
                <w:sz w:val="20"/>
                <w:szCs w:val="20"/>
              </w:rPr>
              <w:t>past paper</w:t>
            </w:r>
            <w:r w:rsidRPr="00310C27">
              <w:rPr>
                <w:rFonts w:ascii="Arial" w:eastAsia="Arial" w:hAnsi="Arial" w:cs="Arial"/>
                <w:sz w:val="20"/>
                <w:szCs w:val="20"/>
              </w:rPr>
              <w:t xml:space="preserve"> summary task.</w:t>
            </w:r>
          </w:p>
          <w:p w14:paraId="4B4B3537" w14:textId="72D9E881" w:rsidR="00D61120" w:rsidRPr="00310C27" w:rsidRDefault="00AB6DD5" w:rsidP="00FF11EB">
            <w:pPr>
              <w:spacing w:before="120" w:after="120"/>
              <w:rPr>
                <w:rFonts w:ascii="Arial" w:eastAsia="Arial" w:hAnsi="Arial" w:cs="Arial"/>
                <w:sz w:val="20"/>
                <w:szCs w:val="20"/>
              </w:rPr>
            </w:pPr>
            <w:r>
              <w:rPr>
                <w:rFonts w:ascii="Arial" w:eastAsia="Arial" w:hAnsi="Arial" w:cs="Arial"/>
                <w:sz w:val="20"/>
                <w:szCs w:val="20"/>
              </w:rPr>
              <w:t>P</w:t>
            </w:r>
            <w:r w:rsidR="00D61120" w:rsidRPr="00310C27">
              <w:rPr>
                <w:rFonts w:ascii="Arial" w:eastAsia="Arial" w:hAnsi="Arial" w:cs="Arial"/>
                <w:sz w:val="20"/>
                <w:szCs w:val="20"/>
              </w:rPr>
              <w:t xml:space="preserve">airs </w:t>
            </w:r>
            <w:r>
              <w:rPr>
                <w:rFonts w:ascii="Arial" w:eastAsia="Arial" w:hAnsi="Arial" w:cs="Arial"/>
                <w:sz w:val="20"/>
                <w:szCs w:val="20"/>
              </w:rPr>
              <w:t xml:space="preserve">of learners </w:t>
            </w:r>
            <w:r w:rsidR="00D61120" w:rsidRPr="00310C27">
              <w:rPr>
                <w:rFonts w:ascii="Arial" w:eastAsia="Arial" w:hAnsi="Arial" w:cs="Arial"/>
                <w:sz w:val="20"/>
                <w:szCs w:val="20"/>
              </w:rPr>
              <w:t xml:space="preserve">plan the route through an answer, </w:t>
            </w:r>
            <w:r>
              <w:rPr>
                <w:rFonts w:ascii="Arial" w:eastAsia="Arial" w:hAnsi="Arial" w:cs="Arial"/>
                <w:sz w:val="20"/>
                <w:szCs w:val="20"/>
              </w:rPr>
              <w:t>e.g.</w:t>
            </w:r>
            <w:r w:rsidR="00D61120" w:rsidRPr="00310C27">
              <w:rPr>
                <w:rFonts w:ascii="Arial" w:eastAsia="Arial" w:hAnsi="Arial" w:cs="Arial"/>
                <w:sz w:val="20"/>
                <w:szCs w:val="20"/>
              </w:rPr>
              <w:t xml:space="preserve"> looking for opportunities to combine and organise ideas and checking for excess detail and potential repetition that needs to be avoided.</w:t>
            </w:r>
            <w:r w:rsidR="00972119">
              <w:rPr>
                <w:rFonts w:ascii="Arial" w:eastAsia="Arial" w:hAnsi="Arial" w:cs="Arial"/>
                <w:sz w:val="20"/>
                <w:szCs w:val="20"/>
              </w:rPr>
              <w:t xml:space="preserve"> </w:t>
            </w:r>
            <w:r w:rsidR="00D61120" w:rsidRPr="00310C27">
              <w:rPr>
                <w:rFonts w:ascii="Arial" w:eastAsia="Arial" w:hAnsi="Arial" w:cs="Arial"/>
                <w:sz w:val="20"/>
                <w:szCs w:val="20"/>
              </w:rPr>
              <w:t>Pairs return to groups to consider plans and agree a final group version.</w:t>
            </w:r>
          </w:p>
          <w:p w14:paraId="1F456855" w14:textId="7EAD13AE" w:rsidR="00D61120" w:rsidRPr="00310C27" w:rsidRDefault="00D61120" w:rsidP="00FF11EB">
            <w:pPr>
              <w:spacing w:before="120" w:after="120"/>
              <w:rPr>
                <w:rFonts w:ascii="Arial" w:eastAsia="Arial" w:hAnsi="Arial" w:cs="Arial"/>
                <w:sz w:val="20"/>
                <w:szCs w:val="20"/>
              </w:rPr>
            </w:pPr>
            <w:r w:rsidRPr="00310C27">
              <w:rPr>
                <w:rFonts w:ascii="Arial" w:eastAsia="Arial" w:hAnsi="Arial" w:cs="Arial"/>
                <w:sz w:val="20"/>
                <w:szCs w:val="20"/>
              </w:rPr>
              <w:t>Groups present their plans (</w:t>
            </w:r>
            <w:r w:rsidR="00F02624">
              <w:rPr>
                <w:rFonts w:ascii="Arial" w:eastAsia="Arial" w:hAnsi="Arial" w:cs="Arial"/>
                <w:sz w:val="20"/>
                <w:szCs w:val="20"/>
              </w:rPr>
              <w:t>e.g.</w:t>
            </w:r>
            <w:r w:rsidRPr="00310C27">
              <w:rPr>
                <w:rFonts w:ascii="Arial" w:eastAsia="Arial" w:hAnsi="Arial" w:cs="Arial"/>
                <w:sz w:val="20"/>
                <w:szCs w:val="20"/>
              </w:rPr>
              <w:t xml:space="preserve"> using a gallery walk activity) and then reconvene to discuss potential modifications to their own plan, based on what they have heard.</w:t>
            </w:r>
          </w:p>
          <w:p w14:paraId="44C04731" w14:textId="0851480B" w:rsidR="00D61120" w:rsidRPr="00310C27" w:rsidRDefault="00D61120" w:rsidP="00F02624">
            <w:pPr>
              <w:spacing w:before="120"/>
              <w:rPr>
                <w:rFonts w:ascii="Arial" w:eastAsia="Arial" w:hAnsi="Arial" w:cs="Arial"/>
                <w:sz w:val="20"/>
                <w:szCs w:val="20"/>
              </w:rPr>
            </w:pPr>
            <w:r w:rsidRPr="00310C27">
              <w:rPr>
                <w:rFonts w:ascii="Arial" w:eastAsia="Arial" w:hAnsi="Arial" w:cs="Arial"/>
                <w:b/>
                <w:bCs/>
                <w:sz w:val="20"/>
                <w:szCs w:val="20"/>
              </w:rPr>
              <w:t>Extension activity:</w:t>
            </w:r>
            <w:r w:rsidRPr="00310C27">
              <w:rPr>
                <w:rFonts w:ascii="Arial" w:eastAsia="Arial" w:hAnsi="Arial" w:cs="Arial"/>
                <w:sz w:val="20"/>
                <w:szCs w:val="20"/>
              </w:rPr>
              <w:t xml:space="preserve"> learners write their response using any of the plans and then review its effectiveness </w:t>
            </w:r>
            <w:r w:rsidRPr="00310C27">
              <w:rPr>
                <w:rFonts w:ascii="Arial" w:eastAsia="Arial" w:hAnsi="Arial" w:cs="Arial"/>
                <w:b/>
                <w:bCs/>
                <w:sz w:val="20"/>
                <w:szCs w:val="20"/>
              </w:rPr>
              <w:t>(I)</w:t>
            </w:r>
            <w:r w:rsidRPr="00310C27">
              <w:rPr>
                <w:rFonts w:ascii="Arial" w:eastAsia="Arial" w:hAnsi="Arial" w:cs="Arial"/>
                <w:sz w:val="20"/>
                <w:szCs w:val="20"/>
              </w:rPr>
              <w:t xml:space="preserve"> </w:t>
            </w:r>
            <w:r w:rsidRPr="00310C27">
              <w:rPr>
                <w:rFonts w:ascii="Arial" w:eastAsia="Arial" w:hAnsi="Arial" w:cs="Arial"/>
                <w:b/>
                <w:bCs/>
                <w:sz w:val="20"/>
                <w:szCs w:val="20"/>
              </w:rPr>
              <w:t>(F)</w:t>
            </w:r>
          </w:p>
          <w:p w14:paraId="1F77F320" w14:textId="490D7155" w:rsidR="00D61120" w:rsidRPr="00B5793D" w:rsidRDefault="00F02624" w:rsidP="00F02624">
            <w:pPr>
              <w:rPr>
                <w:rFonts w:ascii="Arial" w:eastAsia="Arial" w:hAnsi="Arial" w:cs="Arial"/>
                <w:sz w:val="20"/>
                <w:szCs w:val="20"/>
              </w:rPr>
            </w:pPr>
            <w:r>
              <w:rPr>
                <w:rFonts w:ascii="Arial" w:eastAsia="Arial" w:hAnsi="Arial" w:cs="Arial"/>
                <w:sz w:val="20"/>
                <w:szCs w:val="20"/>
              </w:rPr>
              <w:t>D</w:t>
            </w:r>
            <w:r w:rsidR="00D61120" w:rsidRPr="00310C27">
              <w:rPr>
                <w:rFonts w:ascii="Arial" w:eastAsia="Arial" w:hAnsi="Arial" w:cs="Arial"/>
                <w:sz w:val="20"/>
                <w:szCs w:val="20"/>
              </w:rPr>
              <w:t>iscuss the role, nature and value of planning responses in an examination.</w:t>
            </w:r>
          </w:p>
        </w:tc>
      </w:tr>
      <w:tr w:rsidR="00D61120" w14:paraId="69CCA7F0" w14:textId="77777777" w:rsidTr="00FC31AA">
        <w:tblPrEx>
          <w:tblCellMar>
            <w:top w:w="0" w:type="dxa"/>
            <w:bottom w:w="0" w:type="dxa"/>
          </w:tblCellMar>
        </w:tblPrEx>
        <w:tc>
          <w:tcPr>
            <w:tcW w:w="2126" w:type="dxa"/>
            <w:tcMar>
              <w:top w:w="113" w:type="dxa"/>
              <w:bottom w:w="113" w:type="dxa"/>
            </w:tcMar>
          </w:tcPr>
          <w:p w14:paraId="1DFC7587" w14:textId="28C359DA"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7935810C" w14:textId="5B745392" w:rsidR="00D61120" w:rsidRPr="004C21E2" w:rsidRDefault="00D61120" w:rsidP="00FF11EB">
            <w:pPr>
              <w:autoSpaceDE w:val="0"/>
              <w:autoSpaceDN w:val="0"/>
              <w:adjustRightInd w:val="0"/>
              <w:spacing w:before="120" w:after="120"/>
              <w:rPr>
                <w:rFonts w:ascii="Arial" w:hAnsi="Arial" w:cs="Arial"/>
                <w:color w:val="00B050"/>
                <w:sz w:val="20"/>
                <w:szCs w:val="20"/>
                <w:lang w:eastAsia="en-GB"/>
              </w:rPr>
            </w:pPr>
            <w:r>
              <w:rPr>
                <w:rFonts w:ascii="Arial" w:hAnsi="Arial" w:cs="Arial"/>
                <w:sz w:val="20"/>
                <w:szCs w:val="20"/>
                <w:lang w:eastAsia="en-GB"/>
              </w:rPr>
              <w:t xml:space="preserve">W2 </w:t>
            </w:r>
            <w:r w:rsidR="00DB4CCC">
              <w:rPr>
                <w:rFonts w:ascii="Arial" w:hAnsi="Arial" w:cs="Arial"/>
                <w:sz w:val="20"/>
                <w:szCs w:val="20"/>
                <w:lang w:eastAsia="en-GB"/>
              </w:rPr>
              <w:t>o</w:t>
            </w:r>
            <w:r w:rsidRPr="00310C27">
              <w:rPr>
                <w:rFonts w:ascii="Arial" w:hAnsi="Arial" w:cs="Arial"/>
                <w:sz w:val="20"/>
                <w:szCs w:val="20"/>
              </w:rPr>
              <w:t>rganise and structure ideas and opinions for deliberate effect</w:t>
            </w:r>
          </w:p>
        </w:tc>
        <w:tc>
          <w:tcPr>
            <w:tcW w:w="2126" w:type="dxa"/>
            <w:tcMar>
              <w:top w:w="113" w:type="dxa"/>
              <w:bottom w:w="113" w:type="dxa"/>
            </w:tcMar>
          </w:tcPr>
          <w:p w14:paraId="14A4B4BB" w14:textId="680B96C8" w:rsidR="00D61120" w:rsidRPr="00DB4CCC" w:rsidRDefault="00DB4CCC" w:rsidP="00DB4CCC">
            <w:pPr>
              <w:autoSpaceDE w:val="0"/>
              <w:autoSpaceDN w:val="0"/>
              <w:adjustRightInd w:val="0"/>
              <w:spacing w:after="120"/>
              <w:rPr>
                <w:rFonts w:ascii="Arial" w:eastAsia="Arial" w:hAnsi="Arial" w:cs="Arial"/>
                <w:sz w:val="20"/>
                <w:szCs w:val="20"/>
              </w:rPr>
            </w:pPr>
            <w:r>
              <w:rPr>
                <w:rFonts w:ascii="Arial" w:eastAsia="Arial" w:hAnsi="Arial" w:cs="Arial"/>
                <w:sz w:val="20"/>
                <w:szCs w:val="20"/>
              </w:rPr>
              <w:t>P</w:t>
            </w:r>
            <w:r w:rsidR="00D61120" w:rsidRPr="00DB4CCC">
              <w:rPr>
                <w:rFonts w:ascii="Arial" w:eastAsia="Arial" w:hAnsi="Arial" w:cs="Arial"/>
                <w:sz w:val="20"/>
                <w:szCs w:val="20"/>
              </w:rPr>
              <w:t>rovid</w:t>
            </w:r>
            <w:r>
              <w:rPr>
                <w:rFonts w:ascii="Arial" w:eastAsia="Arial" w:hAnsi="Arial" w:cs="Arial"/>
                <w:sz w:val="20"/>
                <w:szCs w:val="20"/>
              </w:rPr>
              <w:t>ing</w:t>
            </w:r>
            <w:r w:rsidR="001B3AFD">
              <w:rPr>
                <w:rFonts w:ascii="Arial" w:eastAsia="Arial" w:hAnsi="Arial" w:cs="Arial"/>
                <w:sz w:val="20"/>
                <w:szCs w:val="20"/>
              </w:rPr>
              <w:t xml:space="preserve"> an</w:t>
            </w:r>
            <w:r w:rsidR="00D61120" w:rsidRPr="00DB4CCC">
              <w:rPr>
                <w:rFonts w:ascii="Arial" w:eastAsia="Arial" w:hAnsi="Arial" w:cs="Arial"/>
                <w:sz w:val="20"/>
                <w:szCs w:val="20"/>
              </w:rPr>
              <w:t xml:space="preserve"> opportunity for pair discussion and writing</w:t>
            </w:r>
          </w:p>
          <w:p w14:paraId="0DB617B8" w14:textId="012641FB" w:rsidR="00D61120" w:rsidRDefault="001B3AFD" w:rsidP="00DB4CCC">
            <w:pPr>
              <w:autoSpaceDE w:val="0"/>
              <w:autoSpaceDN w:val="0"/>
              <w:adjustRightInd w:val="0"/>
              <w:spacing w:after="120"/>
              <w:rPr>
                <w:rFonts w:eastAsia="Arial" w:cs="Arial"/>
              </w:rPr>
            </w:pPr>
            <w:r>
              <w:rPr>
                <w:rFonts w:ascii="Arial" w:eastAsia="Arial" w:hAnsi="Arial" w:cs="Arial"/>
                <w:sz w:val="20"/>
                <w:szCs w:val="20"/>
              </w:rPr>
              <w:t>S</w:t>
            </w:r>
            <w:r w:rsidR="00D61120" w:rsidRPr="00DB4CCC">
              <w:rPr>
                <w:rFonts w:ascii="Arial" w:eastAsia="Arial" w:hAnsi="Arial" w:cs="Arial"/>
                <w:sz w:val="20"/>
                <w:szCs w:val="20"/>
              </w:rPr>
              <w:t>peaking and listening</w:t>
            </w:r>
          </w:p>
        </w:tc>
        <w:tc>
          <w:tcPr>
            <w:tcW w:w="10348" w:type="dxa"/>
            <w:tcMar>
              <w:top w:w="113" w:type="dxa"/>
              <w:bottom w:w="113" w:type="dxa"/>
            </w:tcMar>
          </w:tcPr>
          <w:p w14:paraId="1DB8A0A6" w14:textId="6F9FD3DA" w:rsidR="00D61120" w:rsidRDefault="00F02624" w:rsidP="00CB58F3">
            <w:pPr>
              <w:spacing w:after="120"/>
              <w:rPr>
                <w:rStyle w:val="Hyperlink"/>
                <w:rFonts w:ascii="Arial" w:hAnsi="Arial"/>
                <w:color w:val="4A4A4A"/>
                <w:sz w:val="20"/>
              </w:rPr>
            </w:pPr>
            <w:r>
              <w:rPr>
                <w:rFonts w:ascii="Arial" w:eastAsia="Arial" w:hAnsi="Arial" w:cs="Arial"/>
                <w:sz w:val="20"/>
                <w:szCs w:val="20"/>
              </w:rPr>
              <w:t>L</w:t>
            </w:r>
            <w:r w:rsidR="00D61120" w:rsidRPr="00A650C9">
              <w:rPr>
                <w:rFonts w:ascii="Arial" w:eastAsia="Arial" w:hAnsi="Arial" w:cs="Arial"/>
                <w:sz w:val="20"/>
                <w:szCs w:val="20"/>
              </w:rPr>
              <w:t>earners make a list of the content points of an argument</w:t>
            </w:r>
            <w:r w:rsidR="004577F4">
              <w:rPr>
                <w:rFonts w:ascii="Arial" w:eastAsia="Arial" w:hAnsi="Arial" w:cs="Arial"/>
                <w:sz w:val="20"/>
                <w:szCs w:val="20"/>
              </w:rPr>
              <w:t xml:space="preserve">, e.g. </w:t>
            </w:r>
            <w:r w:rsidR="00D61120" w:rsidRPr="00A650C9">
              <w:rPr>
                <w:rFonts w:ascii="Arial" w:eastAsia="Arial" w:hAnsi="Arial" w:cs="Arial"/>
                <w:sz w:val="20"/>
                <w:szCs w:val="20"/>
              </w:rPr>
              <w:t>the advantages and disadvantages of email</w:t>
            </w:r>
            <w:r w:rsidR="00D61120">
              <w:rPr>
                <w:rFonts w:ascii="Arial" w:eastAsia="Arial" w:hAnsi="Arial" w:cs="Arial"/>
                <w:sz w:val="20"/>
                <w:szCs w:val="20"/>
              </w:rPr>
              <w:t xml:space="preserve"> </w:t>
            </w:r>
            <w:hyperlink r:id="rId48" w:history="1">
              <w:r w:rsidR="00D61120" w:rsidRPr="008E5EDE">
                <w:rPr>
                  <w:rStyle w:val="Hyperlink"/>
                  <w:rFonts w:ascii="Arial" w:hAnsi="Arial"/>
                  <w:color w:val="4A4A4A"/>
                  <w:sz w:val="20"/>
                </w:rPr>
                <w:t>www.bbc.co.uk/schools/gcsebitesize/ict/datacomm/1emailrev3.shtml</w:t>
              </w:r>
            </w:hyperlink>
          </w:p>
          <w:p w14:paraId="4EF7B9A0" w14:textId="3C516959" w:rsidR="00D61120" w:rsidRPr="00310C27" w:rsidRDefault="00972119" w:rsidP="00FF11EB">
            <w:pPr>
              <w:rPr>
                <w:rStyle w:val="Hyperlink"/>
                <w:rFonts w:ascii="Arial" w:hAnsi="Arial" w:cs="Arial"/>
                <w:color w:val="auto"/>
                <w:sz w:val="20"/>
                <w:szCs w:val="20"/>
                <w:u w:val="none"/>
              </w:rPr>
            </w:pPr>
            <w:r>
              <w:rPr>
                <w:rStyle w:val="Hyperlink"/>
                <w:rFonts w:ascii="Arial" w:hAnsi="Arial" w:cs="Arial"/>
                <w:color w:val="auto"/>
                <w:sz w:val="20"/>
                <w:szCs w:val="20"/>
                <w:u w:val="none"/>
              </w:rPr>
              <w:t>L</w:t>
            </w:r>
            <w:r w:rsidR="005D171C">
              <w:rPr>
                <w:rStyle w:val="Hyperlink"/>
                <w:rFonts w:ascii="Arial" w:hAnsi="Arial" w:cs="Arial"/>
                <w:color w:val="auto"/>
                <w:sz w:val="20"/>
                <w:szCs w:val="20"/>
                <w:u w:val="none"/>
              </w:rPr>
              <w:t xml:space="preserve">earners </w:t>
            </w:r>
            <w:r w:rsidR="00D61120" w:rsidRPr="00310C27">
              <w:rPr>
                <w:rStyle w:val="Hyperlink"/>
                <w:rFonts w:ascii="Arial" w:hAnsi="Arial" w:cs="Arial"/>
                <w:color w:val="auto"/>
                <w:sz w:val="20"/>
                <w:szCs w:val="20"/>
                <w:u w:val="none"/>
              </w:rPr>
              <w:t>plan and write one of two routes through the answer</w:t>
            </w:r>
            <w:r w:rsidR="005D171C">
              <w:rPr>
                <w:rStyle w:val="Hyperlink"/>
                <w:rFonts w:ascii="Arial" w:hAnsi="Arial" w:cs="Arial"/>
                <w:color w:val="auto"/>
                <w:sz w:val="20"/>
                <w:szCs w:val="20"/>
                <w:u w:val="none"/>
              </w:rPr>
              <w:t>:</w:t>
            </w:r>
          </w:p>
          <w:p w14:paraId="1099073E" w14:textId="77777777" w:rsidR="00D61120" w:rsidRPr="00310C27" w:rsidRDefault="00D61120" w:rsidP="00834D03">
            <w:pPr>
              <w:pStyle w:val="ListParagraph"/>
              <w:numPr>
                <w:ilvl w:val="0"/>
                <w:numId w:val="24"/>
              </w:numPr>
              <w:rPr>
                <w:rStyle w:val="WebLink"/>
                <w:rFonts w:eastAsia="Arial" w:cs="Arial"/>
                <w:bCs/>
                <w:color w:val="auto"/>
                <w:u w:val="none"/>
              </w:rPr>
            </w:pPr>
            <w:r w:rsidRPr="00310C27">
              <w:rPr>
                <w:rStyle w:val="WebLink"/>
                <w:rFonts w:eastAsia="Arial" w:cs="Arial"/>
                <w:bCs/>
                <w:color w:val="auto"/>
                <w:u w:val="none"/>
              </w:rPr>
              <w:t>all the advantages followed by all the disadvantages</w:t>
            </w:r>
          </w:p>
          <w:p w14:paraId="59B7A060" w14:textId="77777777" w:rsidR="00D61120" w:rsidRPr="00310C27" w:rsidRDefault="00D61120" w:rsidP="00834D03">
            <w:pPr>
              <w:pStyle w:val="ListParagraph"/>
              <w:numPr>
                <w:ilvl w:val="0"/>
                <w:numId w:val="24"/>
              </w:numPr>
              <w:rPr>
                <w:rStyle w:val="WebLink"/>
                <w:rFonts w:eastAsia="Arial" w:cs="Arial"/>
                <w:bCs/>
                <w:color w:val="auto"/>
                <w:u w:val="none"/>
              </w:rPr>
            </w:pPr>
            <w:r w:rsidRPr="00310C27">
              <w:rPr>
                <w:rStyle w:val="WebLink"/>
                <w:rFonts w:eastAsia="Arial" w:cs="Arial"/>
                <w:bCs/>
                <w:color w:val="auto"/>
                <w:u w:val="none"/>
              </w:rPr>
              <w:t>each advantage countered by a disadvantage</w:t>
            </w:r>
          </w:p>
          <w:p w14:paraId="74906E52" w14:textId="6146B44B" w:rsidR="00D61120" w:rsidRPr="004577F4" w:rsidRDefault="004577F4" w:rsidP="004577F4">
            <w:pPr>
              <w:spacing w:before="120"/>
              <w:rPr>
                <w:rStyle w:val="WebLink"/>
                <w:rFonts w:eastAsia="Arial" w:cs="Arial"/>
                <w:bCs/>
                <w:color w:val="auto"/>
                <w:u w:val="none"/>
              </w:rPr>
            </w:pPr>
            <w:r>
              <w:rPr>
                <w:rStyle w:val="WebLink"/>
                <w:rFonts w:eastAsia="Arial" w:cs="Arial"/>
                <w:bCs/>
                <w:color w:val="auto"/>
                <w:u w:val="none"/>
              </w:rPr>
              <w:t>D</w:t>
            </w:r>
            <w:r w:rsidR="00D61120" w:rsidRPr="004577F4">
              <w:rPr>
                <w:rStyle w:val="WebLink"/>
                <w:rFonts w:eastAsia="Arial" w:cs="Arial"/>
                <w:bCs/>
                <w:color w:val="auto"/>
                <w:u w:val="none"/>
              </w:rPr>
              <w:t>iscuss the relative successes/drawbacks of each approach</w:t>
            </w:r>
          </w:p>
          <w:p w14:paraId="63E52BC2" w14:textId="3ACABB39" w:rsidR="00D61120" w:rsidRPr="00A650C9" w:rsidRDefault="00D61120" w:rsidP="004577F4">
            <w:pPr>
              <w:spacing w:before="120"/>
              <w:rPr>
                <w:rFonts w:ascii="Arial" w:eastAsia="Arial" w:hAnsi="Arial" w:cs="Arial"/>
                <w:sz w:val="20"/>
                <w:szCs w:val="20"/>
              </w:rPr>
            </w:pPr>
            <w:r>
              <w:rPr>
                <w:rFonts w:ascii="Arial" w:eastAsia="Arial" w:hAnsi="Arial" w:cs="Arial"/>
                <w:b/>
                <w:sz w:val="20"/>
                <w:szCs w:val="20"/>
              </w:rPr>
              <w:t xml:space="preserve">Extension activity: </w:t>
            </w:r>
            <w:r w:rsidR="003C76CD">
              <w:rPr>
                <w:rFonts w:ascii="Arial" w:eastAsia="Arial" w:hAnsi="Arial" w:cs="Arial"/>
                <w:sz w:val="20"/>
                <w:szCs w:val="20"/>
              </w:rPr>
              <w:t>l</w:t>
            </w:r>
            <w:r w:rsidRPr="00A650C9">
              <w:rPr>
                <w:rFonts w:ascii="Arial" w:eastAsia="Arial" w:hAnsi="Arial" w:cs="Arial"/>
                <w:sz w:val="20"/>
                <w:szCs w:val="20"/>
              </w:rPr>
              <w:t>earners write a list of content points on a topic of their own choice</w:t>
            </w:r>
            <w:r>
              <w:rPr>
                <w:rFonts w:ascii="Arial" w:eastAsia="Arial" w:hAnsi="Arial" w:cs="Arial"/>
                <w:sz w:val="20"/>
                <w:szCs w:val="20"/>
              </w:rPr>
              <w:t xml:space="preserve">, e.g. </w:t>
            </w:r>
            <w:r w:rsidRPr="00A650C9">
              <w:rPr>
                <w:rFonts w:ascii="Arial" w:eastAsia="Arial" w:hAnsi="Arial" w:cs="Arial"/>
                <w:sz w:val="20"/>
                <w:szCs w:val="20"/>
              </w:rPr>
              <w:t>advantages and disadvantages of school uniform</w:t>
            </w:r>
            <w:r>
              <w:rPr>
                <w:rFonts w:ascii="Arial" w:eastAsia="Arial" w:hAnsi="Arial" w:cs="Arial"/>
                <w:sz w:val="20"/>
                <w:szCs w:val="20"/>
              </w:rPr>
              <w:t>,</w:t>
            </w:r>
            <w:r w:rsidRPr="00A650C9">
              <w:rPr>
                <w:rFonts w:ascii="Arial" w:eastAsia="Arial" w:hAnsi="Arial" w:cs="Arial"/>
                <w:sz w:val="20"/>
                <w:szCs w:val="20"/>
              </w:rPr>
              <w:t xml:space="preserve"> etc. </w:t>
            </w:r>
            <w:r w:rsidR="003C76CD">
              <w:rPr>
                <w:rFonts w:ascii="Arial" w:eastAsia="Arial" w:hAnsi="Arial" w:cs="Arial"/>
                <w:sz w:val="20"/>
                <w:szCs w:val="20"/>
              </w:rPr>
              <w:t>L</w:t>
            </w:r>
            <w:r>
              <w:rPr>
                <w:rFonts w:ascii="Arial" w:eastAsia="Arial" w:hAnsi="Arial" w:cs="Arial"/>
                <w:sz w:val="20"/>
                <w:szCs w:val="20"/>
              </w:rPr>
              <w:t>earners</w:t>
            </w:r>
            <w:r w:rsidRPr="00A650C9">
              <w:rPr>
                <w:rFonts w:ascii="Arial" w:eastAsia="Arial" w:hAnsi="Arial" w:cs="Arial"/>
                <w:sz w:val="20"/>
                <w:szCs w:val="20"/>
              </w:rPr>
              <w:t xml:space="preserve"> swap with a partner </w:t>
            </w:r>
            <w:r w:rsidRPr="00310C27">
              <w:rPr>
                <w:rFonts w:ascii="Arial" w:eastAsia="Arial" w:hAnsi="Arial" w:cs="Arial"/>
                <w:sz w:val="20"/>
                <w:szCs w:val="20"/>
              </w:rPr>
              <w:t xml:space="preserve">to plan </w:t>
            </w:r>
            <w:r w:rsidRPr="00A650C9">
              <w:rPr>
                <w:rFonts w:ascii="Arial" w:eastAsia="Arial" w:hAnsi="Arial" w:cs="Arial"/>
                <w:sz w:val="20"/>
                <w:szCs w:val="20"/>
              </w:rPr>
              <w:t>and write a version of their partner’s argument</w:t>
            </w:r>
            <w:r>
              <w:rPr>
                <w:rFonts w:ascii="Arial" w:eastAsia="Arial" w:hAnsi="Arial" w:cs="Arial"/>
                <w:sz w:val="20"/>
                <w:szCs w:val="20"/>
              </w:rPr>
              <w:t xml:space="preserve"> using only the content points</w:t>
            </w:r>
            <w:r w:rsidR="003C76CD">
              <w:rPr>
                <w:rFonts w:ascii="Arial" w:eastAsia="Arial" w:hAnsi="Arial" w:cs="Arial"/>
                <w:sz w:val="20"/>
                <w:szCs w:val="20"/>
              </w:rPr>
              <w:t>.</w:t>
            </w:r>
          </w:p>
        </w:tc>
      </w:tr>
      <w:tr w:rsidR="00D61120" w14:paraId="5386CA3F" w14:textId="77777777" w:rsidTr="00FC31AA">
        <w:tblPrEx>
          <w:tblCellMar>
            <w:top w:w="0" w:type="dxa"/>
            <w:bottom w:w="0" w:type="dxa"/>
          </w:tblCellMar>
        </w:tblPrEx>
        <w:tc>
          <w:tcPr>
            <w:tcW w:w="2126" w:type="dxa"/>
            <w:tcMar>
              <w:top w:w="113" w:type="dxa"/>
              <w:bottom w:w="113" w:type="dxa"/>
            </w:tcMar>
          </w:tcPr>
          <w:p w14:paraId="6B5382B1" w14:textId="18B70014"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7DC9BEB4" w14:textId="46E6B579" w:rsidR="00D61120" w:rsidRDefault="00D61120" w:rsidP="00FF11EB">
            <w:pPr>
              <w:pStyle w:val="DSBasic"/>
              <w:spacing w:before="120" w:after="120"/>
              <w:rPr>
                <w:rFonts w:cs="Arial"/>
                <w:sz w:val="20"/>
                <w:szCs w:val="20"/>
                <w:lang w:eastAsia="en-GB"/>
              </w:rPr>
            </w:pPr>
            <w:r w:rsidRPr="00073730">
              <w:rPr>
                <w:rFonts w:cs="Arial"/>
                <w:sz w:val="20"/>
                <w:szCs w:val="20"/>
                <w:lang w:eastAsia="en-GB"/>
              </w:rPr>
              <w:t xml:space="preserve">W5 </w:t>
            </w:r>
            <w:r w:rsidR="00DB4CCC">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3FA5E9B7" w14:textId="18F9E306" w:rsidR="00D61120" w:rsidRDefault="001B3AFD" w:rsidP="001B3AFD">
            <w:pPr>
              <w:autoSpaceDE w:val="0"/>
              <w:autoSpaceDN w:val="0"/>
              <w:adjustRightInd w:val="0"/>
              <w:spacing w:after="120"/>
              <w:rPr>
                <w:rFonts w:eastAsia="Arial" w:cs="Arial"/>
              </w:rPr>
            </w:pPr>
            <w:r>
              <w:rPr>
                <w:rFonts w:ascii="Arial" w:eastAsia="Arial" w:hAnsi="Arial" w:cs="Arial"/>
                <w:sz w:val="20"/>
                <w:szCs w:val="20"/>
              </w:rPr>
              <w:t>W</w:t>
            </w:r>
            <w:r w:rsidR="00D61120" w:rsidRPr="001B3AFD">
              <w:rPr>
                <w:rFonts w:ascii="Arial" w:eastAsia="Arial" w:hAnsi="Arial" w:cs="Arial"/>
                <w:sz w:val="20"/>
                <w:szCs w:val="20"/>
              </w:rPr>
              <w:t>rit</w:t>
            </w:r>
            <w:r>
              <w:rPr>
                <w:rFonts w:ascii="Arial" w:eastAsia="Arial" w:hAnsi="Arial" w:cs="Arial"/>
                <w:sz w:val="20"/>
                <w:szCs w:val="20"/>
              </w:rPr>
              <w:t>ing</w:t>
            </w:r>
            <w:r w:rsidR="00D61120" w:rsidRPr="001B3AFD">
              <w:rPr>
                <w:rFonts w:ascii="Arial" w:eastAsia="Arial" w:hAnsi="Arial" w:cs="Arial"/>
                <w:sz w:val="20"/>
                <w:szCs w:val="20"/>
              </w:rPr>
              <w:t xml:space="preserve"> in coherent English</w:t>
            </w:r>
          </w:p>
        </w:tc>
        <w:tc>
          <w:tcPr>
            <w:tcW w:w="10348" w:type="dxa"/>
            <w:tcMar>
              <w:top w:w="113" w:type="dxa"/>
              <w:bottom w:w="113" w:type="dxa"/>
            </w:tcMar>
          </w:tcPr>
          <w:p w14:paraId="5B03E1BA" w14:textId="77777777" w:rsidR="00D61120" w:rsidRDefault="00D61120" w:rsidP="00CB58F3">
            <w:pPr>
              <w:autoSpaceDE w:val="0"/>
              <w:autoSpaceDN w:val="0"/>
              <w:adjustRightInd w:val="0"/>
              <w:spacing w:after="120"/>
              <w:rPr>
                <w:rFonts w:ascii="Arial" w:eastAsia="Arial" w:hAnsi="Arial" w:cs="Arial"/>
                <w:sz w:val="20"/>
                <w:szCs w:val="20"/>
              </w:rPr>
            </w:pPr>
            <w:r>
              <w:rPr>
                <w:rFonts w:ascii="Arial" w:eastAsia="Arial" w:hAnsi="Arial" w:cs="Arial"/>
                <w:sz w:val="20"/>
                <w:szCs w:val="20"/>
              </w:rPr>
              <w:t>Explain the terms ‘coherence’ (logically sequenced and appropriately organised) and ‘cohesion’ (connecting ideas using cohesive devices) as being a vital feature of writing.</w:t>
            </w:r>
          </w:p>
          <w:p w14:paraId="3EF78B04" w14:textId="77777777" w:rsidR="00D61120" w:rsidRDefault="00D61120" w:rsidP="003C76CD">
            <w:pPr>
              <w:autoSpaceDE w:val="0"/>
              <w:autoSpaceDN w:val="0"/>
              <w:adjustRightInd w:val="0"/>
              <w:spacing w:before="120"/>
              <w:rPr>
                <w:rFonts w:ascii="Arial" w:eastAsia="Arial" w:hAnsi="Arial" w:cs="Arial"/>
                <w:sz w:val="20"/>
                <w:szCs w:val="20"/>
              </w:rPr>
            </w:pPr>
            <w:r>
              <w:rPr>
                <w:rFonts w:ascii="Arial" w:eastAsia="Arial" w:hAnsi="Arial" w:cs="Arial"/>
                <w:sz w:val="20"/>
                <w:szCs w:val="20"/>
              </w:rPr>
              <w:t>Coherence and cohesion tips and activities:</w:t>
            </w:r>
          </w:p>
          <w:p w14:paraId="399CE841" w14:textId="77777777" w:rsidR="00D61120" w:rsidRPr="00BE77F7" w:rsidRDefault="00FD167C" w:rsidP="003C76CD">
            <w:pPr>
              <w:autoSpaceDE w:val="0"/>
              <w:autoSpaceDN w:val="0"/>
              <w:adjustRightInd w:val="0"/>
              <w:rPr>
                <w:rFonts w:ascii="Arial" w:eastAsia="Arial" w:hAnsi="Arial" w:cs="Arial"/>
                <w:color w:val="4A4A4A"/>
                <w:sz w:val="20"/>
                <w:szCs w:val="20"/>
              </w:rPr>
            </w:pPr>
            <w:hyperlink r:id="rId49" w:history="1">
              <w:r w:rsidR="00D61120" w:rsidRPr="00E322C4">
                <w:rPr>
                  <w:rStyle w:val="Hyperlink"/>
                  <w:rFonts w:ascii="Arial" w:eastAsia="Arial" w:hAnsi="Arial" w:cs="Arial"/>
                  <w:color w:val="4A4A4A"/>
                  <w:sz w:val="20"/>
                  <w:szCs w:val="20"/>
                </w:rPr>
                <w:t>https://takeielts.britishcouncil.org/sites/default/files/ielts_writing-_coherence_cohesion.pdf</w:t>
              </w:r>
            </w:hyperlink>
            <w:r w:rsidR="00D61120">
              <w:t xml:space="preserve"> </w:t>
            </w:r>
            <w:r w:rsidR="00D61120" w:rsidRPr="00BE77F7">
              <w:rPr>
                <w:rFonts w:ascii="Arial" w:hAnsi="Arial" w:cs="Arial"/>
                <w:sz w:val="20"/>
                <w:szCs w:val="20"/>
              </w:rPr>
              <w:t xml:space="preserve">and </w:t>
            </w:r>
            <w:r w:rsidR="00D61120" w:rsidRPr="006024DA">
              <w:rPr>
                <w:rFonts w:ascii="Arial" w:eastAsia="Arial" w:hAnsi="Arial" w:cs="Arial"/>
                <w:sz w:val="20"/>
                <w:szCs w:val="20"/>
              </w:rPr>
              <w:t>English grammar guide:</w:t>
            </w:r>
            <w:r w:rsidR="00D61120">
              <w:rPr>
                <w:rFonts w:ascii="Arial" w:eastAsia="Arial" w:hAnsi="Arial" w:cs="Arial"/>
                <w:sz w:val="20"/>
                <w:szCs w:val="20"/>
              </w:rPr>
              <w:t xml:space="preserve"> </w:t>
            </w:r>
            <w:hyperlink r:id="rId50" w:history="1">
              <w:r w:rsidR="00D61120" w:rsidRPr="006760CF">
                <w:rPr>
                  <w:rStyle w:val="Hyperlink"/>
                  <w:rFonts w:ascii="Arial" w:hAnsi="Arial"/>
                  <w:color w:val="4A4A4A"/>
                  <w:sz w:val="20"/>
                </w:rPr>
                <w:t>www.ef.com/english-resources/english-grammar/</w:t>
              </w:r>
            </w:hyperlink>
          </w:p>
        </w:tc>
      </w:tr>
      <w:tr w:rsidR="00D61120" w14:paraId="28AF463F" w14:textId="77777777" w:rsidTr="00FC31AA">
        <w:tblPrEx>
          <w:tblCellMar>
            <w:top w:w="0" w:type="dxa"/>
            <w:bottom w:w="0" w:type="dxa"/>
          </w:tblCellMar>
        </w:tblPrEx>
        <w:tc>
          <w:tcPr>
            <w:tcW w:w="2126" w:type="dxa"/>
            <w:tcMar>
              <w:top w:w="113" w:type="dxa"/>
              <w:bottom w:w="113" w:type="dxa"/>
            </w:tcMar>
          </w:tcPr>
          <w:p w14:paraId="7509BB69" w14:textId="1BCCAEB6"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116793E6" w14:textId="2D75A19A" w:rsidR="00D61120" w:rsidRDefault="00D61120" w:rsidP="00FF11EB">
            <w:pPr>
              <w:pStyle w:val="DSBasic"/>
              <w:spacing w:before="120" w:after="120"/>
              <w:rPr>
                <w:rFonts w:cs="Arial"/>
                <w:sz w:val="20"/>
                <w:szCs w:val="20"/>
                <w:lang w:eastAsia="en-GB"/>
              </w:rPr>
            </w:pPr>
            <w:r w:rsidRPr="00073730">
              <w:rPr>
                <w:rFonts w:cs="Arial"/>
                <w:sz w:val="20"/>
                <w:szCs w:val="20"/>
                <w:lang w:eastAsia="en-GB"/>
              </w:rPr>
              <w:t xml:space="preserve">W5 </w:t>
            </w:r>
            <w:r w:rsidR="00DB4CCC">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4DA18FA2" w14:textId="4DA54705" w:rsidR="00D61120" w:rsidRDefault="001B3AFD" w:rsidP="001B3AFD">
            <w:pPr>
              <w:autoSpaceDE w:val="0"/>
              <w:autoSpaceDN w:val="0"/>
              <w:adjustRightInd w:val="0"/>
              <w:spacing w:after="120"/>
              <w:rPr>
                <w:rFonts w:eastAsia="Arial" w:cs="Arial"/>
              </w:rPr>
            </w:pPr>
            <w:r>
              <w:rPr>
                <w:rFonts w:ascii="Arial" w:eastAsia="Arial" w:hAnsi="Arial" w:cs="Arial"/>
                <w:sz w:val="20"/>
                <w:szCs w:val="20"/>
              </w:rPr>
              <w:t>W</w:t>
            </w:r>
            <w:r w:rsidR="00D61120" w:rsidRPr="001B3AFD">
              <w:rPr>
                <w:rFonts w:ascii="Arial" w:eastAsia="Arial" w:hAnsi="Arial" w:cs="Arial"/>
                <w:sz w:val="20"/>
                <w:szCs w:val="20"/>
              </w:rPr>
              <w:t>rit</w:t>
            </w:r>
            <w:r>
              <w:rPr>
                <w:rFonts w:ascii="Arial" w:eastAsia="Arial" w:hAnsi="Arial" w:cs="Arial"/>
                <w:sz w:val="20"/>
                <w:szCs w:val="20"/>
              </w:rPr>
              <w:t>ing</w:t>
            </w:r>
            <w:r w:rsidR="00D61120" w:rsidRPr="001B3AFD">
              <w:rPr>
                <w:rFonts w:ascii="Arial" w:eastAsia="Arial" w:hAnsi="Arial" w:cs="Arial"/>
                <w:sz w:val="20"/>
                <w:szCs w:val="20"/>
              </w:rPr>
              <w:t xml:space="preserve"> in coherent English</w:t>
            </w:r>
          </w:p>
        </w:tc>
        <w:tc>
          <w:tcPr>
            <w:tcW w:w="10348" w:type="dxa"/>
            <w:tcMar>
              <w:top w:w="113" w:type="dxa"/>
              <w:bottom w:w="113" w:type="dxa"/>
            </w:tcMar>
          </w:tcPr>
          <w:p w14:paraId="3CEAD325" w14:textId="316BC558" w:rsidR="00184937" w:rsidRDefault="003201F2" w:rsidP="00FF11EB">
            <w:pPr>
              <w:rPr>
                <w:rFonts w:ascii="Arial" w:eastAsia="Arial" w:hAnsi="Arial" w:cs="Arial"/>
                <w:sz w:val="20"/>
                <w:szCs w:val="20"/>
              </w:rPr>
            </w:pPr>
            <w:r>
              <w:rPr>
                <w:rFonts w:ascii="Arial" w:eastAsia="Arial" w:hAnsi="Arial" w:cs="Arial"/>
                <w:sz w:val="20"/>
                <w:szCs w:val="20"/>
              </w:rPr>
              <w:t>L</w:t>
            </w:r>
            <w:r w:rsidR="00D61120">
              <w:rPr>
                <w:rFonts w:ascii="Arial" w:eastAsia="Arial" w:hAnsi="Arial" w:cs="Arial"/>
                <w:sz w:val="20"/>
                <w:szCs w:val="20"/>
              </w:rPr>
              <w:t>earners</w:t>
            </w:r>
            <w:r w:rsidR="00D61120" w:rsidRPr="00A650C9">
              <w:rPr>
                <w:rFonts w:ascii="Arial" w:eastAsia="Arial" w:hAnsi="Arial" w:cs="Arial"/>
                <w:sz w:val="20"/>
                <w:szCs w:val="20"/>
              </w:rPr>
              <w:t xml:space="preserve"> revise the rules of si</w:t>
            </w:r>
            <w:r w:rsidR="00D61120" w:rsidRPr="00A650C9">
              <w:rPr>
                <w:rFonts w:ascii="Arial" w:eastAsia="Arial" w:hAnsi="Arial" w:cs="Arial"/>
                <w:spacing w:val="-1"/>
                <w:sz w:val="20"/>
                <w:szCs w:val="20"/>
              </w:rPr>
              <w:t>m</w:t>
            </w:r>
            <w:r w:rsidR="00D61120" w:rsidRPr="00A650C9">
              <w:rPr>
                <w:rFonts w:ascii="Arial" w:eastAsia="Arial" w:hAnsi="Arial" w:cs="Arial"/>
                <w:sz w:val="20"/>
                <w:szCs w:val="20"/>
              </w:rPr>
              <w:t>pl</w:t>
            </w:r>
            <w:r w:rsidR="00D61120" w:rsidRPr="00A650C9">
              <w:rPr>
                <w:rFonts w:ascii="Arial" w:eastAsia="Arial" w:hAnsi="Arial" w:cs="Arial"/>
                <w:spacing w:val="-1"/>
                <w:sz w:val="20"/>
                <w:szCs w:val="20"/>
              </w:rPr>
              <w:t>e</w:t>
            </w:r>
            <w:r w:rsidR="00D61120" w:rsidRPr="00A650C9">
              <w:rPr>
                <w:rFonts w:ascii="Arial" w:eastAsia="Arial" w:hAnsi="Arial" w:cs="Arial"/>
                <w:sz w:val="20"/>
                <w:szCs w:val="20"/>
              </w:rPr>
              <w:t>, com</w:t>
            </w:r>
            <w:r w:rsidR="00D61120" w:rsidRPr="00A650C9">
              <w:rPr>
                <w:rFonts w:ascii="Arial" w:eastAsia="Arial" w:hAnsi="Arial" w:cs="Arial"/>
                <w:spacing w:val="-1"/>
                <w:sz w:val="20"/>
                <w:szCs w:val="20"/>
              </w:rPr>
              <w:t>p</w:t>
            </w:r>
            <w:r w:rsidR="00D61120" w:rsidRPr="00A650C9">
              <w:rPr>
                <w:rFonts w:ascii="Arial" w:eastAsia="Arial" w:hAnsi="Arial" w:cs="Arial"/>
                <w:sz w:val="20"/>
                <w:szCs w:val="20"/>
              </w:rPr>
              <w:t>ou</w:t>
            </w:r>
            <w:r w:rsidR="00D61120" w:rsidRPr="00A650C9">
              <w:rPr>
                <w:rFonts w:ascii="Arial" w:eastAsia="Arial" w:hAnsi="Arial" w:cs="Arial"/>
                <w:spacing w:val="-1"/>
                <w:sz w:val="20"/>
                <w:szCs w:val="20"/>
              </w:rPr>
              <w:t>n</w:t>
            </w:r>
            <w:r w:rsidR="00D61120" w:rsidRPr="00A650C9">
              <w:rPr>
                <w:rFonts w:ascii="Arial" w:eastAsia="Arial" w:hAnsi="Arial" w:cs="Arial"/>
                <w:sz w:val="20"/>
                <w:szCs w:val="20"/>
              </w:rPr>
              <w:t>d a</w:t>
            </w:r>
            <w:r w:rsidR="00D61120" w:rsidRPr="00A650C9">
              <w:rPr>
                <w:rFonts w:ascii="Arial" w:eastAsia="Arial" w:hAnsi="Arial" w:cs="Arial"/>
                <w:spacing w:val="-1"/>
                <w:sz w:val="20"/>
                <w:szCs w:val="20"/>
              </w:rPr>
              <w:t>n</w:t>
            </w:r>
            <w:r w:rsidR="00D61120" w:rsidRPr="00A650C9">
              <w:rPr>
                <w:rFonts w:ascii="Arial" w:eastAsia="Arial" w:hAnsi="Arial" w:cs="Arial"/>
                <w:sz w:val="20"/>
                <w:szCs w:val="20"/>
              </w:rPr>
              <w:t>d comp</w:t>
            </w:r>
            <w:r w:rsidR="00D61120" w:rsidRPr="00A650C9">
              <w:rPr>
                <w:rFonts w:ascii="Arial" w:eastAsia="Arial" w:hAnsi="Arial" w:cs="Arial"/>
                <w:spacing w:val="-1"/>
                <w:sz w:val="20"/>
                <w:szCs w:val="20"/>
              </w:rPr>
              <w:t>l</w:t>
            </w:r>
            <w:r w:rsidR="00D61120" w:rsidRPr="00A650C9">
              <w:rPr>
                <w:rFonts w:ascii="Arial" w:eastAsia="Arial" w:hAnsi="Arial" w:cs="Arial"/>
                <w:sz w:val="20"/>
                <w:szCs w:val="20"/>
              </w:rPr>
              <w:t>ex s</w:t>
            </w:r>
            <w:r w:rsidR="00D61120" w:rsidRPr="00A650C9">
              <w:rPr>
                <w:rFonts w:ascii="Arial" w:eastAsia="Arial" w:hAnsi="Arial" w:cs="Arial"/>
                <w:spacing w:val="-1"/>
                <w:sz w:val="20"/>
                <w:szCs w:val="20"/>
              </w:rPr>
              <w:t>e</w:t>
            </w:r>
            <w:r w:rsidR="00D61120">
              <w:rPr>
                <w:rFonts w:ascii="Arial" w:eastAsia="Arial" w:hAnsi="Arial" w:cs="Arial"/>
                <w:sz w:val="20"/>
                <w:szCs w:val="20"/>
              </w:rPr>
              <w:t>ntences and create a multiple-choice quiz</w:t>
            </w:r>
            <w:r w:rsidR="003C76CD">
              <w:rPr>
                <w:rFonts w:ascii="Arial" w:eastAsia="Arial" w:hAnsi="Arial" w:cs="Arial"/>
                <w:sz w:val="20"/>
                <w:szCs w:val="20"/>
              </w:rPr>
              <w:t xml:space="preserve">, </w:t>
            </w:r>
            <w:r w:rsidR="00D61120">
              <w:rPr>
                <w:rFonts w:ascii="Arial" w:eastAsia="Arial" w:hAnsi="Arial" w:cs="Arial"/>
                <w:sz w:val="20"/>
                <w:szCs w:val="20"/>
              </w:rPr>
              <w:t>e.g.</w:t>
            </w:r>
            <w:r w:rsidR="00184937">
              <w:rPr>
                <w:rFonts w:ascii="Arial" w:eastAsia="Arial" w:hAnsi="Arial" w:cs="Arial"/>
                <w:sz w:val="20"/>
                <w:szCs w:val="20"/>
              </w:rPr>
              <w:t>:</w:t>
            </w:r>
          </w:p>
          <w:p w14:paraId="65AAE0A7" w14:textId="17B30996" w:rsidR="00D61120" w:rsidRDefault="00D61120" w:rsidP="00FF11EB">
            <w:pPr>
              <w:rPr>
                <w:rFonts w:ascii="Arial" w:eastAsia="Arial" w:hAnsi="Arial" w:cs="Arial"/>
                <w:sz w:val="20"/>
                <w:szCs w:val="20"/>
              </w:rPr>
            </w:pPr>
            <w:r>
              <w:rPr>
                <w:rFonts w:ascii="Arial" w:eastAsia="Arial" w:hAnsi="Arial" w:cs="Arial"/>
                <w:sz w:val="20"/>
                <w:szCs w:val="20"/>
              </w:rPr>
              <w:t>He went out.</w:t>
            </w:r>
          </w:p>
          <w:p w14:paraId="67794F44" w14:textId="77777777" w:rsidR="00D61120" w:rsidRDefault="00D61120" w:rsidP="00834D03">
            <w:pPr>
              <w:numPr>
                <w:ilvl w:val="0"/>
                <w:numId w:val="11"/>
              </w:numPr>
              <w:rPr>
                <w:rFonts w:ascii="Arial" w:eastAsia="Arial" w:hAnsi="Arial" w:cs="Arial"/>
                <w:sz w:val="20"/>
                <w:szCs w:val="20"/>
              </w:rPr>
            </w:pPr>
            <w:r>
              <w:rPr>
                <w:rFonts w:ascii="Arial" w:eastAsia="Arial" w:hAnsi="Arial" w:cs="Arial"/>
                <w:sz w:val="20"/>
                <w:szCs w:val="20"/>
              </w:rPr>
              <w:t>Simple</w:t>
            </w:r>
          </w:p>
          <w:p w14:paraId="33E2D36C" w14:textId="77777777" w:rsidR="00D61120" w:rsidRDefault="00D61120" w:rsidP="00834D03">
            <w:pPr>
              <w:numPr>
                <w:ilvl w:val="0"/>
                <w:numId w:val="11"/>
              </w:numPr>
              <w:rPr>
                <w:rFonts w:ascii="Arial" w:eastAsia="Arial" w:hAnsi="Arial" w:cs="Arial"/>
                <w:sz w:val="20"/>
                <w:szCs w:val="20"/>
              </w:rPr>
            </w:pPr>
            <w:r>
              <w:rPr>
                <w:rFonts w:ascii="Arial" w:eastAsia="Arial" w:hAnsi="Arial" w:cs="Arial"/>
                <w:sz w:val="20"/>
                <w:szCs w:val="20"/>
              </w:rPr>
              <w:t>Compound</w:t>
            </w:r>
          </w:p>
          <w:p w14:paraId="1FD5A968" w14:textId="77777777" w:rsidR="00D61120" w:rsidRDefault="00D61120" w:rsidP="00834D03">
            <w:pPr>
              <w:numPr>
                <w:ilvl w:val="0"/>
                <w:numId w:val="11"/>
              </w:numPr>
              <w:rPr>
                <w:rFonts w:ascii="Arial" w:eastAsia="Arial" w:hAnsi="Arial" w:cs="Arial"/>
                <w:sz w:val="20"/>
                <w:szCs w:val="20"/>
              </w:rPr>
            </w:pPr>
            <w:r>
              <w:rPr>
                <w:rFonts w:ascii="Arial" w:eastAsia="Arial" w:hAnsi="Arial" w:cs="Arial"/>
                <w:sz w:val="20"/>
                <w:szCs w:val="20"/>
              </w:rPr>
              <w:t>Complex</w:t>
            </w:r>
          </w:p>
          <w:p w14:paraId="62D0C615" w14:textId="77777777" w:rsidR="00D61120" w:rsidRDefault="00D61120" w:rsidP="00FF11EB">
            <w:pPr>
              <w:spacing w:before="120"/>
              <w:rPr>
                <w:rFonts w:ascii="Arial" w:eastAsia="Arial" w:hAnsi="Arial" w:cs="Arial"/>
                <w:sz w:val="20"/>
                <w:szCs w:val="20"/>
              </w:rPr>
            </w:pPr>
            <w:r>
              <w:rPr>
                <w:rFonts w:ascii="Arial" w:eastAsia="Arial" w:hAnsi="Arial" w:cs="Arial"/>
                <w:sz w:val="20"/>
                <w:szCs w:val="20"/>
              </w:rPr>
              <w:t>He went out and met his friend.</w:t>
            </w:r>
          </w:p>
          <w:p w14:paraId="7E4C0285" w14:textId="77777777" w:rsidR="00D61120" w:rsidRDefault="00D61120" w:rsidP="00834D03">
            <w:pPr>
              <w:numPr>
                <w:ilvl w:val="0"/>
                <w:numId w:val="11"/>
              </w:numPr>
              <w:rPr>
                <w:rFonts w:ascii="Arial" w:eastAsia="Arial" w:hAnsi="Arial" w:cs="Arial"/>
                <w:sz w:val="20"/>
                <w:szCs w:val="20"/>
              </w:rPr>
            </w:pPr>
            <w:r>
              <w:rPr>
                <w:rFonts w:ascii="Arial" w:eastAsia="Arial" w:hAnsi="Arial" w:cs="Arial"/>
                <w:sz w:val="20"/>
                <w:szCs w:val="20"/>
              </w:rPr>
              <w:t>Simple</w:t>
            </w:r>
          </w:p>
          <w:p w14:paraId="4509A1ED" w14:textId="77777777" w:rsidR="00D61120" w:rsidRDefault="00D61120" w:rsidP="00834D03">
            <w:pPr>
              <w:numPr>
                <w:ilvl w:val="0"/>
                <w:numId w:val="11"/>
              </w:numPr>
              <w:rPr>
                <w:rFonts w:ascii="Arial" w:eastAsia="Arial" w:hAnsi="Arial" w:cs="Arial"/>
                <w:sz w:val="20"/>
                <w:szCs w:val="20"/>
              </w:rPr>
            </w:pPr>
            <w:r>
              <w:rPr>
                <w:rFonts w:ascii="Arial" w:eastAsia="Arial" w:hAnsi="Arial" w:cs="Arial"/>
                <w:sz w:val="20"/>
                <w:szCs w:val="20"/>
              </w:rPr>
              <w:t>Compound</w:t>
            </w:r>
          </w:p>
          <w:p w14:paraId="1D95D372" w14:textId="77777777" w:rsidR="00D61120" w:rsidRDefault="00D61120" w:rsidP="00834D03">
            <w:pPr>
              <w:numPr>
                <w:ilvl w:val="0"/>
                <w:numId w:val="11"/>
              </w:numPr>
              <w:rPr>
                <w:rFonts w:ascii="Arial" w:eastAsia="Arial" w:hAnsi="Arial" w:cs="Arial"/>
                <w:sz w:val="20"/>
                <w:szCs w:val="20"/>
              </w:rPr>
            </w:pPr>
            <w:r>
              <w:rPr>
                <w:rFonts w:ascii="Arial" w:eastAsia="Arial" w:hAnsi="Arial" w:cs="Arial"/>
                <w:sz w:val="20"/>
                <w:szCs w:val="20"/>
              </w:rPr>
              <w:t>Complex</w:t>
            </w:r>
          </w:p>
          <w:p w14:paraId="17DD87CB" w14:textId="77777777" w:rsidR="00D61120" w:rsidRPr="00BE77F7" w:rsidRDefault="00D61120" w:rsidP="00FF11EB">
            <w:pPr>
              <w:spacing w:before="120"/>
              <w:rPr>
                <w:rStyle w:val="WebLink"/>
                <w:rFonts w:eastAsia="Arial" w:cs="Arial"/>
                <w:color w:val="auto"/>
                <w:szCs w:val="20"/>
                <w:u w:val="none"/>
              </w:rPr>
            </w:pPr>
            <w:r>
              <w:rPr>
                <w:rFonts w:ascii="Arial" w:eastAsia="Arial" w:hAnsi="Arial" w:cs="Arial"/>
                <w:sz w:val="20"/>
                <w:szCs w:val="20"/>
              </w:rPr>
              <w:t xml:space="preserve">A definition and activity for learners: </w:t>
            </w:r>
            <w:hyperlink r:id="rId51" w:history="1">
              <w:r w:rsidRPr="008D0AFE">
                <w:rPr>
                  <w:rStyle w:val="Hyperlink"/>
                  <w:rFonts w:ascii="Arial" w:hAnsi="Arial"/>
                  <w:color w:val="4A4A4A"/>
                  <w:sz w:val="20"/>
                </w:rPr>
                <w:t>www.bbc.co.uk/norfolk/kids/kuwtc_pack2.PDF</w:t>
              </w:r>
            </w:hyperlink>
          </w:p>
        </w:tc>
      </w:tr>
      <w:tr w:rsidR="00D61120" w14:paraId="24BCDC53" w14:textId="77777777" w:rsidTr="00FC31AA">
        <w:tblPrEx>
          <w:tblCellMar>
            <w:top w:w="0" w:type="dxa"/>
            <w:bottom w:w="0" w:type="dxa"/>
          </w:tblCellMar>
        </w:tblPrEx>
        <w:tc>
          <w:tcPr>
            <w:tcW w:w="2126" w:type="dxa"/>
            <w:tcMar>
              <w:top w:w="113" w:type="dxa"/>
              <w:bottom w:w="113" w:type="dxa"/>
            </w:tcMar>
          </w:tcPr>
          <w:p w14:paraId="6726AE02" w14:textId="14C56578"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51EE7BBC" w14:textId="25D9870E" w:rsidR="00D61120" w:rsidRDefault="00D61120" w:rsidP="00FF11EB">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R5 </w:t>
            </w:r>
            <w:r w:rsidR="00DB4CCC">
              <w:rPr>
                <w:rFonts w:ascii="Arial" w:hAnsi="Arial" w:cs="Arial"/>
                <w:sz w:val="20"/>
                <w:szCs w:val="20"/>
                <w:lang w:eastAsia="en-GB"/>
              </w:rPr>
              <w:t>s</w:t>
            </w:r>
            <w:r>
              <w:rPr>
                <w:rFonts w:ascii="Arial" w:hAnsi="Arial" w:cs="Arial"/>
                <w:sz w:val="20"/>
                <w:szCs w:val="20"/>
                <w:lang w:eastAsia="en-GB"/>
              </w:rPr>
              <w:t xml:space="preserve">elect </w:t>
            </w:r>
            <w:r w:rsidR="004F1DEF">
              <w:rPr>
                <w:rFonts w:ascii="Arial" w:hAnsi="Arial" w:cs="Arial"/>
                <w:sz w:val="20"/>
                <w:szCs w:val="20"/>
                <w:lang w:eastAsia="en-GB"/>
              </w:rPr>
              <w:t xml:space="preserve">and use information </w:t>
            </w:r>
            <w:r>
              <w:rPr>
                <w:rFonts w:ascii="Arial" w:hAnsi="Arial" w:cs="Arial"/>
                <w:sz w:val="20"/>
                <w:szCs w:val="20"/>
                <w:lang w:eastAsia="en-GB"/>
              </w:rPr>
              <w:t>for specifi</w:t>
            </w:r>
            <w:r w:rsidRPr="00073730">
              <w:rPr>
                <w:rFonts w:ascii="Arial" w:hAnsi="Arial" w:cs="Arial"/>
                <w:sz w:val="20"/>
                <w:szCs w:val="20"/>
                <w:lang w:eastAsia="en-GB"/>
              </w:rPr>
              <w:t>c purposes</w:t>
            </w:r>
          </w:p>
        </w:tc>
        <w:tc>
          <w:tcPr>
            <w:tcW w:w="2126" w:type="dxa"/>
            <w:tcMar>
              <w:top w:w="113" w:type="dxa"/>
              <w:bottom w:w="113" w:type="dxa"/>
            </w:tcMar>
          </w:tcPr>
          <w:p w14:paraId="450DC28C" w14:textId="5955C999" w:rsidR="00D61120" w:rsidRDefault="001B3AFD" w:rsidP="001B3AFD">
            <w:pPr>
              <w:autoSpaceDE w:val="0"/>
              <w:autoSpaceDN w:val="0"/>
              <w:adjustRightInd w:val="0"/>
              <w:spacing w:after="120"/>
              <w:rPr>
                <w:rFonts w:eastAsia="Arial" w:cs="Arial"/>
              </w:rPr>
            </w:pPr>
            <w:r>
              <w:rPr>
                <w:rFonts w:ascii="Arial" w:eastAsia="Arial" w:hAnsi="Arial" w:cs="Arial"/>
                <w:sz w:val="20"/>
                <w:szCs w:val="20"/>
              </w:rPr>
              <w:t>S</w:t>
            </w:r>
            <w:r w:rsidR="00D61120" w:rsidRPr="001B3AFD">
              <w:rPr>
                <w:rFonts w:ascii="Arial" w:eastAsia="Arial" w:hAnsi="Arial" w:cs="Arial"/>
                <w:sz w:val="20"/>
                <w:szCs w:val="20"/>
              </w:rPr>
              <w:t>elect</w:t>
            </w:r>
            <w:r>
              <w:rPr>
                <w:rFonts w:ascii="Arial" w:eastAsia="Arial" w:hAnsi="Arial" w:cs="Arial"/>
                <w:sz w:val="20"/>
                <w:szCs w:val="20"/>
              </w:rPr>
              <w:t>ing</w:t>
            </w:r>
            <w:r w:rsidR="00D61120" w:rsidRPr="001B3AFD">
              <w:rPr>
                <w:rFonts w:ascii="Arial" w:eastAsia="Arial" w:hAnsi="Arial" w:cs="Arial"/>
                <w:sz w:val="20"/>
                <w:szCs w:val="20"/>
              </w:rPr>
              <w:t xml:space="preserve"> content points for summary</w:t>
            </w:r>
          </w:p>
        </w:tc>
        <w:tc>
          <w:tcPr>
            <w:tcW w:w="10348" w:type="dxa"/>
            <w:tcMar>
              <w:top w:w="113" w:type="dxa"/>
              <w:bottom w:w="113" w:type="dxa"/>
            </w:tcMar>
          </w:tcPr>
          <w:p w14:paraId="3BED5A3D" w14:textId="2C87E4F0" w:rsidR="00D61120" w:rsidRPr="00310C27" w:rsidRDefault="00D61120" w:rsidP="005462E0">
            <w:pPr>
              <w:autoSpaceDE w:val="0"/>
              <w:autoSpaceDN w:val="0"/>
              <w:adjustRightInd w:val="0"/>
              <w:spacing w:after="120"/>
              <w:rPr>
                <w:rFonts w:ascii="Arial" w:eastAsia="Arial" w:hAnsi="Arial" w:cs="Arial"/>
                <w:sz w:val="20"/>
                <w:szCs w:val="20"/>
              </w:rPr>
            </w:pPr>
            <w:r w:rsidRPr="00310C27">
              <w:rPr>
                <w:rFonts w:ascii="Arial" w:eastAsia="Arial" w:hAnsi="Arial" w:cs="Arial"/>
                <w:sz w:val="20"/>
                <w:szCs w:val="20"/>
              </w:rPr>
              <w:t xml:space="preserve">In groups, learners create (or are given) a selective summary question and </w:t>
            </w:r>
            <w:r w:rsidR="009B2026">
              <w:rPr>
                <w:rFonts w:ascii="Arial" w:eastAsia="Arial" w:hAnsi="Arial" w:cs="Arial"/>
                <w:sz w:val="20"/>
                <w:szCs w:val="20"/>
              </w:rPr>
              <w:t xml:space="preserve">make </w:t>
            </w:r>
            <w:r w:rsidRPr="00310C27">
              <w:rPr>
                <w:rFonts w:ascii="Arial" w:eastAsia="Arial" w:hAnsi="Arial" w:cs="Arial"/>
                <w:sz w:val="20"/>
                <w:szCs w:val="20"/>
              </w:rPr>
              <w:t xml:space="preserve">a list of the mark scheme content points for one of two short texts, </w:t>
            </w:r>
            <w:r w:rsidR="005462E0">
              <w:rPr>
                <w:rFonts w:ascii="Arial" w:eastAsia="Arial" w:hAnsi="Arial" w:cs="Arial"/>
                <w:sz w:val="20"/>
                <w:szCs w:val="20"/>
              </w:rPr>
              <w:t xml:space="preserve">e.g. </w:t>
            </w:r>
            <w:r w:rsidRPr="00310C27">
              <w:rPr>
                <w:rFonts w:ascii="Arial" w:eastAsia="Arial" w:hAnsi="Arial" w:cs="Arial"/>
                <w:sz w:val="20"/>
                <w:szCs w:val="20"/>
              </w:rPr>
              <w:t>a transcript of part of an interview or podcast.</w:t>
            </w:r>
          </w:p>
          <w:p w14:paraId="232A3195" w14:textId="6545D0CD" w:rsidR="00D61120" w:rsidRPr="009101B5" w:rsidRDefault="00D61120" w:rsidP="002F0150">
            <w:pPr>
              <w:autoSpaceDE w:val="0"/>
              <w:autoSpaceDN w:val="0"/>
              <w:adjustRightInd w:val="0"/>
              <w:spacing w:before="120" w:after="120"/>
              <w:rPr>
                <w:rFonts w:ascii="Arial" w:eastAsia="Arial" w:hAnsi="Arial" w:cs="Arial"/>
                <w:sz w:val="20"/>
                <w:szCs w:val="20"/>
              </w:rPr>
            </w:pPr>
            <w:r w:rsidRPr="00310C27">
              <w:rPr>
                <w:rFonts w:ascii="Arial" w:eastAsia="Arial" w:hAnsi="Arial" w:cs="Arial"/>
                <w:sz w:val="20"/>
                <w:szCs w:val="20"/>
              </w:rPr>
              <w:t>Groups sw</w:t>
            </w:r>
            <w:r>
              <w:rPr>
                <w:rFonts w:ascii="Arial" w:eastAsia="Arial" w:hAnsi="Arial" w:cs="Arial"/>
                <w:sz w:val="20"/>
                <w:szCs w:val="20"/>
              </w:rPr>
              <w:t>a</w:t>
            </w:r>
            <w:r w:rsidRPr="00310C27">
              <w:rPr>
                <w:rFonts w:ascii="Arial" w:eastAsia="Arial" w:hAnsi="Arial" w:cs="Arial"/>
                <w:sz w:val="20"/>
                <w:szCs w:val="20"/>
              </w:rPr>
              <w:t>p tasks and texts, then plan their answers</w:t>
            </w:r>
            <w:r w:rsidR="00012A88">
              <w:rPr>
                <w:rFonts w:ascii="Arial" w:eastAsia="Arial" w:hAnsi="Arial" w:cs="Arial"/>
                <w:sz w:val="20"/>
                <w:szCs w:val="20"/>
              </w:rPr>
              <w:t>. Learners then r</w:t>
            </w:r>
            <w:r w:rsidRPr="00310C27">
              <w:rPr>
                <w:rFonts w:ascii="Arial" w:eastAsia="Arial" w:hAnsi="Arial" w:cs="Arial"/>
                <w:sz w:val="20"/>
                <w:szCs w:val="20"/>
              </w:rPr>
              <w:t>eturn the plan to the original group for ‘marking’.</w:t>
            </w:r>
            <w:r w:rsidR="002F0150">
              <w:rPr>
                <w:rFonts w:ascii="Arial" w:eastAsia="Arial" w:hAnsi="Arial" w:cs="Arial"/>
                <w:sz w:val="20"/>
                <w:szCs w:val="20"/>
              </w:rPr>
              <w:t xml:space="preserve"> </w:t>
            </w:r>
            <w:r>
              <w:rPr>
                <w:rFonts w:ascii="Arial" w:eastAsia="Arial" w:hAnsi="Arial" w:cs="Arial"/>
                <w:sz w:val="20"/>
                <w:szCs w:val="20"/>
              </w:rPr>
              <w:t>E</w:t>
            </w:r>
            <w:r w:rsidRPr="00310C27">
              <w:rPr>
                <w:rFonts w:ascii="Arial" w:eastAsia="Arial" w:hAnsi="Arial" w:cs="Arial"/>
                <w:sz w:val="20"/>
                <w:szCs w:val="20"/>
              </w:rPr>
              <w:t>ach group feed</w:t>
            </w:r>
            <w:r>
              <w:rPr>
                <w:rFonts w:ascii="Arial" w:eastAsia="Arial" w:hAnsi="Arial" w:cs="Arial"/>
                <w:sz w:val="20"/>
                <w:szCs w:val="20"/>
              </w:rPr>
              <w:t xml:space="preserve">s </w:t>
            </w:r>
            <w:r w:rsidRPr="00310C27">
              <w:rPr>
                <w:rFonts w:ascii="Arial" w:eastAsia="Arial" w:hAnsi="Arial" w:cs="Arial"/>
                <w:sz w:val="20"/>
                <w:szCs w:val="20"/>
              </w:rPr>
              <w:t>back and agree</w:t>
            </w:r>
            <w:r w:rsidR="006A0AD5">
              <w:rPr>
                <w:rFonts w:ascii="Arial" w:eastAsia="Arial" w:hAnsi="Arial" w:cs="Arial"/>
                <w:sz w:val="20"/>
                <w:szCs w:val="20"/>
              </w:rPr>
              <w:t>s</w:t>
            </w:r>
            <w:r w:rsidRPr="00310C27">
              <w:rPr>
                <w:rFonts w:ascii="Arial" w:eastAsia="Arial" w:hAnsi="Arial" w:cs="Arial"/>
                <w:sz w:val="20"/>
                <w:szCs w:val="20"/>
              </w:rPr>
              <w:t xml:space="preserve"> the most effective plan</w:t>
            </w:r>
            <w:r>
              <w:rPr>
                <w:rFonts w:ascii="Arial" w:eastAsia="Arial" w:hAnsi="Arial" w:cs="Arial"/>
                <w:sz w:val="20"/>
                <w:szCs w:val="20"/>
              </w:rPr>
              <w:t>(s)</w:t>
            </w:r>
            <w:r w:rsidRPr="00310C27">
              <w:rPr>
                <w:rFonts w:ascii="Arial" w:eastAsia="Arial" w:hAnsi="Arial" w:cs="Arial"/>
                <w:sz w:val="20"/>
                <w:szCs w:val="20"/>
              </w:rPr>
              <w:t xml:space="preserve"> for one/both</w:t>
            </w:r>
            <w:r>
              <w:rPr>
                <w:rFonts w:ascii="Arial" w:eastAsia="Arial" w:hAnsi="Arial" w:cs="Arial"/>
                <w:sz w:val="20"/>
                <w:szCs w:val="20"/>
              </w:rPr>
              <w:t xml:space="preserve"> of the</w:t>
            </w:r>
            <w:r w:rsidRPr="00310C27">
              <w:rPr>
                <w:rFonts w:ascii="Arial" w:eastAsia="Arial" w:hAnsi="Arial" w:cs="Arial"/>
                <w:sz w:val="20"/>
                <w:szCs w:val="20"/>
              </w:rPr>
              <w:t xml:space="preserve"> tasks.</w:t>
            </w:r>
          </w:p>
        </w:tc>
      </w:tr>
      <w:tr w:rsidR="00D61120" w14:paraId="2CE20B4B" w14:textId="77777777" w:rsidTr="00FC31AA">
        <w:tblPrEx>
          <w:tblCellMar>
            <w:top w:w="0" w:type="dxa"/>
            <w:bottom w:w="0" w:type="dxa"/>
          </w:tblCellMar>
        </w:tblPrEx>
        <w:tc>
          <w:tcPr>
            <w:tcW w:w="2126" w:type="dxa"/>
            <w:tcMar>
              <w:top w:w="113" w:type="dxa"/>
              <w:bottom w:w="113" w:type="dxa"/>
            </w:tcMar>
          </w:tcPr>
          <w:p w14:paraId="7C5D22A8" w14:textId="7EF61B47" w:rsidR="00D61120" w:rsidRPr="00015F15" w:rsidRDefault="00D61120" w:rsidP="000111A3">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1C078450" w14:textId="7859B2A8" w:rsidR="00D61120" w:rsidRDefault="00D61120" w:rsidP="00CF12CB">
            <w:pPr>
              <w:pStyle w:val="BodyText"/>
              <w:spacing w:before="120"/>
              <w:rPr>
                <w:lang w:eastAsia="en-GB"/>
              </w:rPr>
            </w:pPr>
            <w:r w:rsidRPr="00EB7561">
              <w:t xml:space="preserve">W3 </w:t>
            </w:r>
            <w:r w:rsidR="00DB4CCC">
              <w:rPr>
                <w:lang w:eastAsia="en-GB"/>
              </w:rPr>
              <w:t>u</w:t>
            </w:r>
            <w:r w:rsidRPr="00310C27">
              <w:rPr>
                <w:lang w:eastAsia="en-GB"/>
              </w:rPr>
              <w:t>se a range of vocabulary and sentence structures appropriate to context</w:t>
            </w:r>
          </w:p>
        </w:tc>
        <w:tc>
          <w:tcPr>
            <w:tcW w:w="2126" w:type="dxa"/>
            <w:tcMar>
              <w:top w:w="113" w:type="dxa"/>
              <w:bottom w:w="113" w:type="dxa"/>
            </w:tcMar>
          </w:tcPr>
          <w:p w14:paraId="676BBF83" w14:textId="2343F294" w:rsidR="00D61120" w:rsidRDefault="001B3AFD" w:rsidP="001B3AFD">
            <w:pPr>
              <w:autoSpaceDE w:val="0"/>
              <w:autoSpaceDN w:val="0"/>
              <w:adjustRightInd w:val="0"/>
              <w:spacing w:after="120"/>
              <w:rPr>
                <w:rFonts w:eastAsia="Arial" w:cs="Arial"/>
              </w:rPr>
            </w:pPr>
            <w:r>
              <w:rPr>
                <w:rFonts w:ascii="Arial" w:eastAsia="Arial" w:hAnsi="Arial" w:cs="Arial"/>
                <w:sz w:val="20"/>
                <w:szCs w:val="20"/>
              </w:rPr>
              <w:t>W</w:t>
            </w:r>
            <w:r w:rsidR="00D61120" w:rsidRPr="001B3AFD">
              <w:rPr>
                <w:rFonts w:ascii="Arial" w:eastAsia="Arial" w:hAnsi="Arial" w:cs="Arial"/>
                <w:sz w:val="20"/>
                <w:szCs w:val="20"/>
              </w:rPr>
              <w:t>rit</w:t>
            </w:r>
            <w:r>
              <w:rPr>
                <w:rFonts w:ascii="Arial" w:eastAsia="Arial" w:hAnsi="Arial" w:cs="Arial"/>
                <w:sz w:val="20"/>
                <w:szCs w:val="20"/>
              </w:rPr>
              <w:t>ing</w:t>
            </w:r>
            <w:r w:rsidR="00D61120" w:rsidRPr="001B3AFD">
              <w:rPr>
                <w:rFonts w:ascii="Arial" w:eastAsia="Arial" w:hAnsi="Arial" w:cs="Arial"/>
                <w:sz w:val="20"/>
                <w:szCs w:val="20"/>
              </w:rPr>
              <w:t xml:space="preserve"> a summary in relevant, coherent English</w:t>
            </w:r>
          </w:p>
        </w:tc>
        <w:tc>
          <w:tcPr>
            <w:tcW w:w="10348" w:type="dxa"/>
            <w:tcMar>
              <w:top w:w="113" w:type="dxa"/>
              <w:bottom w:w="113" w:type="dxa"/>
            </w:tcMar>
          </w:tcPr>
          <w:p w14:paraId="2B9EE540" w14:textId="3973C1CC" w:rsidR="00D61120" w:rsidRPr="00310C27" w:rsidRDefault="002F0150" w:rsidP="002F0150">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00D61120" w:rsidRPr="00310C27">
              <w:rPr>
                <w:rFonts w:ascii="Arial" w:eastAsia="Arial" w:hAnsi="Arial" w:cs="Arial"/>
                <w:sz w:val="20"/>
                <w:szCs w:val="20"/>
              </w:rPr>
              <w:t xml:space="preserve">sing one of the agreed plans, </w:t>
            </w:r>
            <w:r>
              <w:rPr>
                <w:rFonts w:ascii="Arial" w:eastAsia="Arial" w:hAnsi="Arial" w:cs="Arial"/>
                <w:sz w:val="20"/>
                <w:szCs w:val="20"/>
              </w:rPr>
              <w:t xml:space="preserve">learners </w:t>
            </w:r>
            <w:r w:rsidR="00D61120" w:rsidRPr="00310C27">
              <w:rPr>
                <w:rFonts w:ascii="Arial" w:eastAsia="Arial" w:hAnsi="Arial" w:cs="Arial"/>
                <w:sz w:val="20"/>
                <w:szCs w:val="20"/>
              </w:rPr>
              <w:t>write out the content points from the previous exercise in clear, concise English.</w:t>
            </w:r>
          </w:p>
          <w:p w14:paraId="09CD87DE" w14:textId="77777777" w:rsidR="00D61120" w:rsidRPr="008E5EDE" w:rsidRDefault="00D61120" w:rsidP="000E3F3A">
            <w:pPr>
              <w:autoSpaceDE w:val="0"/>
              <w:autoSpaceDN w:val="0"/>
              <w:adjustRightInd w:val="0"/>
              <w:spacing w:before="120"/>
              <w:rPr>
                <w:rFonts w:ascii="Arial" w:eastAsia="Arial" w:hAnsi="Arial" w:cs="Arial"/>
                <w:b/>
                <w:sz w:val="20"/>
                <w:szCs w:val="20"/>
              </w:rPr>
            </w:pPr>
            <w:r w:rsidRPr="00310C27">
              <w:rPr>
                <w:rFonts w:ascii="Arial" w:eastAsia="Arial" w:hAnsi="Arial" w:cs="Arial"/>
                <w:sz w:val="20"/>
                <w:szCs w:val="20"/>
              </w:rPr>
              <w:t xml:space="preserve">Learners swap with a partner and comment on each other’s work, outlining merits of use of own words or sentence structure as well as pointing out any errors that may impede communication. </w:t>
            </w:r>
            <w:r w:rsidRPr="00310C27">
              <w:rPr>
                <w:rFonts w:ascii="Arial" w:eastAsia="Arial" w:hAnsi="Arial" w:cs="Arial"/>
                <w:b/>
                <w:sz w:val="20"/>
                <w:szCs w:val="20"/>
              </w:rPr>
              <w:t>(F)</w:t>
            </w:r>
          </w:p>
        </w:tc>
      </w:tr>
      <w:tr w:rsidR="00D61120" w14:paraId="5872B714" w14:textId="77777777" w:rsidTr="00FC31AA">
        <w:trPr>
          <w:trHeight w:hRule="exact" w:val="386"/>
          <w:tblHeader/>
        </w:trPr>
        <w:tc>
          <w:tcPr>
            <w:tcW w:w="10348" w:type="dxa"/>
            <w:gridSpan w:val="3"/>
            <w:shd w:val="clear" w:color="auto" w:fill="EA5B0C"/>
            <w:tcMar>
              <w:top w:w="113" w:type="dxa"/>
              <w:bottom w:w="113" w:type="dxa"/>
            </w:tcMar>
            <w:vAlign w:val="center"/>
          </w:tcPr>
          <w:p w14:paraId="76D80633" w14:textId="77777777" w:rsidR="00D61120" w:rsidRDefault="00D61120" w:rsidP="00FF11EB">
            <w:pPr>
              <w:rPr>
                <w:rFonts w:ascii="Arial" w:hAnsi="Arial" w:cs="Arial"/>
                <w:b/>
                <w:bCs/>
                <w:color w:val="FFFFFF"/>
                <w:sz w:val="20"/>
                <w:szCs w:val="20"/>
              </w:rPr>
            </w:pPr>
            <w:r>
              <w:rPr>
                <w:rFonts w:ascii="Arial" w:hAnsi="Arial" w:cs="Arial"/>
                <w:b/>
                <w:bCs/>
                <w:color w:val="FFFFFF"/>
                <w:sz w:val="20"/>
                <w:szCs w:val="20"/>
              </w:rPr>
              <w:t>Past and specimen papers</w:t>
            </w:r>
          </w:p>
        </w:tc>
      </w:tr>
      <w:tr w:rsidR="00D61120" w14:paraId="7A9C2EC8" w14:textId="77777777" w:rsidTr="00FC31AA">
        <w:tblPrEx>
          <w:tblCellMar>
            <w:top w:w="0" w:type="dxa"/>
            <w:bottom w:w="0" w:type="dxa"/>
          </w:tblCellMar>
        </w:tblPrEx>
        <w:tc>
          <w:tcPr>
            <w:tcW w:w="10348" w:type="dxa"/>
            <w:gridSpan w:val="3"/>
            <w:shd w:val="clear" w:color="auto" w:fill="FFFFFF"/>
            <w:tcMar>
              <w:top w:w="113" w:type="dxa"/>
              <w:bottom w:w="113" w:type="dxa"/>
            </w:tcMar>
          </w:tcPr>
          <w:p w14:paraId="43E6717A" w14:textId="03D8D118" w:rsidR="00D61120" w:rsidRPr="00C93E0B" w:rsidRDefault="00D61120" w:rsidP="00FF11EB">
            <w:pPr>
              <w:autoSpaceDE w:val="0"/>
              <w:autoSpaceDN w:val="0"/>
              <w:adjustRightInd w:val="0"/>
              <w:rPr>
                <w:rFonts w:ascii="Arial" w:hAnsi="Arial" w:cs="Arial"/>
                <w:b/>
                <w:bCs/>
                <w:color w:val="FF0000"/>
                <w:sz w:val="20"/>
                <w:szCs w:val="20"/>
                <w:lang w:eastAsia="en-GB"/>
              </w:rPr>
            </w:pPr>
            <w:r w:rsidRPr="00972A87">
              <w:rPr>
                <w:rFonts w:ascii="Arial" w:hAnsi="Arial" w:cs="Arial"/>
                <w:sz w:val="20"/>
                <w:szCs w:val="20"/>
                <w:lang w:eastAsia="en-GB"/>
              </w:rPr>
              <w:t>Past/specimen papers and mark schemes are available to download at</w:t>
            </w:r>
            <w:r w:rsidRPr="00972A87">
              <w:rPr>
                <w:lang w:eastAsia="en-GB"/>
              </w:rPr>
              <w:t xml:space="preserve"> </w:t>
            </w:r>
            <w:hyperlink r:id="rId52" w:history="1">
              <w:r w:rsidR="00B14890">
                <w:rPr>
                  <w:rFonts w:ascii="Arial" w:hAnsi="Arial" w:cs="Arial"/>
                  <w:color w:val="4A4A4A"/>
                  <w:sz w:val="20"/>
                  <w:u w:val="single"/>
                </w:rPr>
                <w:t>www.cambridgeinternational/support</w:t>
              </w:r>
            </w:hyperlink>
            <w:r w:rsidRPr="00972A87">
              <w:rPr>
                <w:rFonts w:ascii="Arial" w:hAnsi="Arial" w:cs="Arial"/>
                <w:sz w:val="20"/>
                <w:szCs w:val="20"/>
                <w:lang w:val="x-none"/>
              </w:rPr>
              <w:t xml:space="preserve"> </w:t>
            </w:r>
            <w:r w:rsidRPr="00972A87">
              <w:rPr>
                <w:rFonts w:ascii="Arial" w:hAnsi="Arial" w:cs="Arial"/>
                <w:b/>
                <w:sz w:val="20"/>
              </w:rPr>
              <w:t>(F)</w:t>
            </w:r>
          </w:p>
        </w:tc>
      </w:tr>
    </w:tbl>
    <w:p w14:paraId="54BBAA36" w14:textId="77777777" w:rsidR="00D61120" w:rsidRDefault="00D61120" w:rsidP="00D61120">
      <w:pPr>
        <w:autoSpaceDE w:val="0"/>
        <w:autoSpaceDN w:val="0"/>
        <w:adjustRightInd w:val="0"/>
        <w:rPr>
          <w:rFonts w:ascii="Arial" w:hAnsi="Arial" w:cs="Arial"/>
          <w:sz w:val="20"/>
          <w:szCs w:val="20"/>
          <w:lang w:eastAsia="en-GB"/>
        </w:rPr>
        <w:sectPr w:rsidR="00D61120" w:rsidSect="00641F19">
          <w:pgSz w:w="16838" w:h="11906" w:orient="landscape"/>
          <w:pgMar w:top="1134" w:right="1134" w:bottom="284" w:left="1134" w:header="567" w:footer="567" w:gutter="0"/>
          <w:cols w:space="708"/>
          <w:docGrid w:linePitch="360"/>
        </w:sectPr>
      </w:pPr>
    </w:p>
    <w:p w14:paraId="1E326C82" w14:textId="727A99C9" w:rsidR="00AF7340" w:rsidRPr="00F67A7F" w:rsidRDefault="00330939" w:rsidP="00AA463D">
      <w:pPr>
        <w:pStyle w:val="Heading1"/>
      </w:pPr>
      <w:bookmarkStart w:id="18" w:name="_Toc78194394"/>
      <w:bookmarkEnd w:id="9"/>
      <w:r>
        <w:t>5</w:t>
      </w:r>
      <w:r w:rsidR="00AF7340" w:rsidRPr="00F67A7F">
        <w:t xml:space="preserve"> </w:t>
      </w:r>
      <w:bookmarkEnd w:id="10"/>
      <w:r w:rsidR="00AF7340" w:rsidRPr="007817FE">
        <w:t>Ke</w:t>
      </w:r>
      <w:r w:rsidR="00AF7340" w:rsidRPr="00F67A7F">
        <w:t>y writing skills</w:t>
      </w:r>
      <w:bookmarkEnd w:id="11"/>
      <w:bookmarkEnd w:id="18"/>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AF7340" w14:paraId="0C253AE2" w14:textId="77777777" w:rsidTr="00FC31AA">
        <w:trPr>
          <w:tblHeader/>
        </w:trPr>
        <w:tc>
          <w:tcPr>
            <w:tcW w:w="2126" w:type="dxa"/>
            <w:shd w:val="clear" w:color="auto" w:fill="EA5B0C"/>
            <w:tcMar>
              <w:top w:w="113" w:type="dxa"/>
              <w:bottom w:w="113" w:type="dxa"/>
            </w:tcMar>
            <w:vAlign w:val="center"/>
          </w:tcPr>
          <w:p w14:paraId="3A297C04"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 xml:space="preserve">Assessment objectives </w:t>
            </w:r>
            <w:r w:rsidR="00224F27">
              <w:rPr>
                <w:rFonts w:ascii="Arial" w:hAnsi="Arial" w:cs="Arial"/>
                <w:b/>
                <w:bCs/>
                <w:color w:val="FFFFFF"/>
                <w:sz w:val="20"/>
                <w:szCs w:val="20"/>
              </w:rPr>
              <w:t>(AO)</w:t>
            </w:r>
          </w:p>
        </w:tc>
        <w:tc>
          <w:tcPr>
            <w:tcW w:w="2126" w:type="dxa"/>
            <w:shd w:val="clear" w:color="auto" w:fill="EA5B0C"/>
            <w:tcMar>
              <w:top w:w="113" w:type="dxa"/>
              <w:bottom w:w="113" w:type="dxa"/>
            </w:tcMar>
            <w:vAlign w:val="center"/>
          </w:tcPr>
          <w:p w14:paraId="6487764D"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3BD24170"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Suggested teaching activities</w:t>
            </w:r>
          </w:p>
        </w:tc>
      </w:tr>
      <w:tr w:rsidR="00AF7340" w14:paraId="2AEF59B4" w14:textId="77777777" w:rsidTr="00FC31AA">
        <w:tblPrEx>
          <w:tblCellMar>
            <w:top w:w="0" w:type="dxa"/>
            <w:bottom w:w="0" w:type="dxa"/>
          </w:tblCellMar>
        </w:tblPrEx>
        <w:tc>
          <w:tcPr>
            <w:tcW w:w="2126" w:type="dxa"/>
            <w:tcMar>
              <w:top w:w="113" w:type="dxa"/>
              <w:bottom w:w="113" w:type="dxa"/>
            </w:tcMar>
          </w:tcPr>
          <w:p w14:paraId="0B50B7BD" w14:textId="3E551187"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32A573A6" w14:textId="265CEB74" w:rsidR="00ED417F" w:rsidRDefault="00AF7340" w:rsidP="00424024">
            <w:pPr>
              <w:pStyle w:val="DSBasic"/>
              <w:spacing w:before="120" w:after="120"/>
              <w:rPr>
                <w:rFonts w:cs="Arial"/>
                <w:sz w:val="20"/>
                <w:szCs w:val="20"/>
                <w:lang w:eastAsia="en-GB"/>
              </w:rPr>
            </w:pPr>
            <w:r w:rsidRPr="007763AD">
              <w:rPr>
                <w:rFonts w:cs="Arial"/>
                <w:sz w:val="20"/>
                <w:szCs w:val="20"/>
                <w:lang w:eastAsia="en-GB"/>
              </w:rPr>
              <w:t xml:space="preserve">W5 </w:t>
            </w:r>
            <w:r w:rsidR="009F3810">
              <w:rPr>
                <w:rFonts w:cs="Arial"/>
                <w:sz w:val="20"/>
                <w:szCs w:val="20"/>
                <w:lang w:eastAsia="en-GB"/>
              </w:rPr>
              <w:t>m</w:t>
            </w:r>
            <w:r w:rsidRPr="007763AD">
              <w:rPr>
                <w:rFonts w:cs="Arial"/>
                <w:sz w:val="20"/>
                <w:szCs w:val="20"/>
                <w:lang w:eastAsia="en-GB"/>
              </w:rPr>
              <w:t>ake accurate use of spelling, punctuation and grammar</w:t>
            </w:r>
          </w:p>
        </w:tc>
        <w:tc>
          <w:tcPr>
            <w:tcW w:w="2126" w:type="dxa"/>
            <w:tcMar>
              <w:top w:w="113" w:type="dxa"/>
              <w:bottom w:w="113" w:type="dxa"/>
            </w:tcMar>
          </w:tcPr>
          <w:p w14:paraId="105284AB" w14:textId="417AF9AE" w:rsidR="00AF7340" w:rsidRPr="00E64113" w:rsidRDefault="00FE7170" w:rsidP="00BC5F6C">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O</w:t>
            </w:r>
            <w:r w:rsidR="00AF7340" w:rsidRPr="00E64113">
              <w:rPr>
                <w:rFonts w:eastAsia="Calibri" w:cs="Arial"/>
                <w:lang w:eastAsia="en-GB"/>
              </w:rPr>
              <w:t>verview of parts of speech</w:t>
            </w:r>
          </w:p>
        </w:tc>
        <w:tc>
          <w:tcPr>
            <w:tcW w:w="10348" w:type="dxa"/>
            <w:tcMar>
              <w:top w:w="113" w:type="dxa"/>
              <w:bottom w:w="113" w:type="dxa"/>
            </w:tcMar>
          </w:tcPr>
          <w:p w14:paraId="48B85409" w14:textId="603C3027" w:rsidR="00AF7340" w:rsidRDefault="00AF7340" w:rsidP="00BC5F6C">
            <w:pPr>
              <w:rPr>
                <w:rFonts w:ascii="Arial" w:eastAsia="Arial" w:hAnsi="Arial" w:cs="Arial"/>
                <w:b/>
                <w:sz w:val="20"/>
                <w:szCs w:val="20"/>
              </w:rPr>
            </w:pPr>
            <w:r>
              <w:rPr>
                <w:rFonts w:ascii="Arial" w:hAnsi="Arial" w:cs="Arial"/>
                <w:sz w:val="20"/>
                <w:szCs w:val="20"/>
                <w:lang w:eastAsia="en-GB"/>
              </w:rPr>
              <w:t xml:space="preserve">Elicit </w:t>
            </w:r>
            <w:r w:rsidR="007C7E39">
              <w:rPr>
                <w:rFonts w:ascii="Arial" w:hAnsi="Arial" w:cs="Arial"/>
                <w:sz w:val="20"/>
                <w:szCs w:val="20"/>
                <w:lang w:eastAsia="en-GB"/>
              </w:rPr>
              <w:t xml:space="preserve">from learners </w:t>
            </w:r>
            <w:r>
              <w:rPr>
                <w:rFonts w:ascii="Arial" w:hAnsi="Arial" w:cs="Arial"/>
                <w:sz w:val="20"/>
                <w:szCs w:val="20"/>
                <w:lang w:eastAsia="en-GB"/>
              </w:rPr>
              <w:t xml:space="preserve">the eight most common parts of speech and list on </w:t>
            </w:r>
            <w:r w:rsidRPr="00D77BEE">
              <w:rPr>
                <w:rFonts w:ascii="Arial" w:hAnsi="Arial" w:cs="Arial"/>
                <w:sz w:val="20"/>
                <w:szCs w:val="20"/>
                <w:lang w:eastAsia="en-GB"/>
              </w:rPr>
              <w:t>a flip chart</w:t>
            </w:r>
            <w:r>
              <w:rPr>
                <w:rFonts w:ascii="Arial" w:hAnsi="Arial" w:cs="Arial"/>
                <w:sz w:val="20"/>
                <w:szCs w:val="20"/>
                <w:lang w:eastAsia="en-GB"/>
              </w:rPr>
              <w:t xml:space="preserve"> or board. </w:t>
            </w:r>
            <w:r w:rsidR="000720B5">
              <w:rPr>
                <w:rFonts w:ascii="Arial" w:hAnsi="Arial" w:cs="Arial"/>
                <w:sz w:val="20"/>
                <w:szCs w:val="20"/>
                <w:lang w:eastAsia="en-GB"/>
              </w:rPr>
              <w:t>D</w:t>
            </w:r>
            <w:r>
              <w:rPr>
                <w:rFonts w:ascii="Arial" w:hAnsi="Arial" w:cs="Arial"/>
                <w:sz w:val="20"/>
                <w:szCs w:val="20"/>
                <w:lang w:eastAsia="en-GB"/>
              </w:rPr>
              <w:t>efine part</w:t>
            </w:r>
            <w:r w:rsidR="000720B5">
              <w:rPr>
                <w:rFonts w:ascii="Arial" w:hAnsi="Arial" w:cs="Arial"/>
                <w:sz w:val="20"/>
                <w:szCs w:val="20"/>
                <w:lang w:eastAsia="en-GB"/>
              </w:rPr>
              <w:t>s</w:t>
            </w:r>
            <w:r>
              <w:rPr>
                <w:rFonts w:ascii="Arial" w:hAnsi="Arial" w:cs="Arial"/>
                <w:sz w:val="20"/>
                <w:szCs w:val="20"/>
                <w:lang w:eastAsia="en-GB"/>
              </w:rPr>
              <w:t xml:space="preserve"> of speech</w:t>
            </w:r>
            <w:r w:rsidR="000720B5">
              <w:rPr>
                <w:rFonts w:ascii="Arial" w:hAnsi="Arial" w:cs="Arial"/>
                <w:sz w:val="20"/>
                <w:szCs w:val="20"/>
                <w:lang w:eastAsia="en-GB"/>
              </w:rPr>
              <w:t xml:space="preserve"> as follows:</w:t>
            </w:r>
          </w:p>
          <w:p w14:paraId="627CB4C9" w14:textId="1A8C8FE2"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Noun</w:t>
            </w:r>
            <w:r w:rsidR="00D939C7"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a naming word.</w:t>
            </w:r>
            <w:r w:rsidR="00037145" w:rsidRPr="0044553F">
              <w:rPr>
                <w:rFonts w:ascii="Arial" w:eastAsia="Times New Roman" w:hAnsi="Arial" w:cs="Arial"/>
                <w:sz w:val="20"/>
                <w:szCs w:val="20"/>
                <w:lang w:eastAsia="en-GB"/>
              </w:rPr>
              <w:t xml:space="preserve"> </w:t>
            </w:r>
            <w:r w:rsidRPr="0044553F">
              <w:rPr>
                <w:rFonts w:ascii="Arial" w:eastAsia="Times New Roman" w:hAnsi="Arial" w:cs="Arial"/>
                <w:sz w:val="20"/>
                <w:szCs w:val="20"/>
                <w:lang w:eastAsia="en-GB"/>
              </w:rPr>
              <w:t>It names a person, place, thing, idea, living creature, quality or action</w:t>
            </w:r>
            <w:r w:rsidR="00862765" w:rsidRPr="0044553F">
              <w:rPr>
                <w:rFonts w:ascii="Arial" w:eastAsia="Times New Roman" w:hAnsi="Arial" w:cs="Arial"/>
                <w:sz w:val="20"/>
                <w:szCs w:val="20"/>
                <w:lang w:eastAsia="en-GB"/>
              </w:rPr>
              <w:t>,</w:t>
            </w:r>
            <w:r w:rsidR="00857056" w:rsidRPr="0044553F">
              <w:rPr>
                <w:rFonts w:ascii="Arial" w:eastAsia="Times New Roman" w:hAnsi="Arial" w:cs="Arial"/>
                <w:sz w:val="20"/>
                <w:szCs w:val="20"/>
                <w:lang w:eastAsia="en-GB"/>
              </w:rPr>
              <w:t xml:space="preserve"> e.g.</w:t>
            </w:r>
            <w:r w:rsidR="00862765" w:rsidRPr="0044553F">
              <w:rPr>
                <w:rFonts w:ascii="Arial" w:eastAsia="Times New Roman" w:hAnsi="Arial" w:cs="Arial"/>
                <w:sz w:val="20"/>
                <w:szCs w:val="20"/>
                <w:lang w:eastAsia="en-GB"/>
              </w:rPr>
              <w:t xml:space="preserve"> </w:t>
            </w:r>
            <w:r w:rsidRPr="0044553F">
              <w:rPr>
                <w:rFonts w:ascii="Arial" w:eastAsia="Times New Roman" w:hAnsi="Arial" w:cs="Arial"/>
                <w:sz w:val="20"/>
                <w:szCs w:val="20"/>
                <w:lang w:eastAsia="en-GB"/>
              </w:rPr>
              <w:t>cowboy, theatre, box, thought, tree, kindness, arrival</w:t>
            </w:r>
            <w:r w:rsidR="00862765" w:rsidRPr="0044553F">
              <w:rPr>
                <w:rFonts w:ascii="Arial" w:eastAsia="Times New Roman" w:hAnsi="Arial" w:cs="Arial"/>
                <w:sz w:val="20"/>
                <w:szCs w:val="20"/>
                <w:lang w:eastAsia="en-GB"/>
              </w:rPr>
              <w:t>.</w:t>
            </w:r>
          </w:p>
          <w:p w14:paraId="653062DA" w14:textId="14951462" w:rsidR="00AF7340" w:rsidRPr="0044553F" w:rsidRDefault="00AF7340" w:rsidP="0044553F">
            <w:pPr>
              <w:rPr>
                <w:rFonts w:ascii="Arial" w:eastAsia="Times New Roman" w:hAnsi="Arial" w:cs="Arial"/>
                <w:sz w:val="20"/>
                <w:szCs w:val="20"/>
                <w:lang w:eastAsia="en-GB"/>
              </w:rPr>
            </w:pPr>
            <w:r w:rsidRPr="006653CD">
              <w:rPr>
                <w:rFonts w:ascii="Arial" w:hAnsi="Arial"/>
                <w:b/>
                <w:bCs/>
                <w:sz w:val="20"/>
                <w:szCs w:val="20"/>
              </w:rPr>
              <w:t>Verb</w:t>
            </w:r>
            <w:r w:rsidR="00037145"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describes an action (doing something) or a state (being something)</w:t>
            </w:r>
            <w:r w:rsidR="00862765" w:rsidRPr="0044553F">
              <w:rPr>
                <w:rFonts w:ascii="Arial" w:eastAsia="Times New Roman" w:hAnsi="Arial" w:cs="Arial"/>
                <w:sz w:val="20"/>
                <w:szCs w:val="20"/>
                <w:lang w:eastAsia="en-GB"/>
              </w:rPr>
              <w:t xml:space="preserve">, </w:t>
            </w:r>
            <w:r w:rsidR="00857056" w:rsidRPr="0044553F">
              <w:rPr>
                <w:rFonts w:ascii="Arial" w:eastAsia="Times New Roman" w:hAnsi="Arial" w:cs="Arial"/>
                <w:sz w:val="20"/>
                <w:szCs w:val="20"/>
                <w:lang w:eastAsia="en-GB"/>
              </w:rPr>
              <w:t>e.g.</w:t>
            </w:r>
            <w:r w:rsidRPr="0044553F">
              <w:rPr>
                <w:rFonts w:ascii="Arial" w:eastAsia="Times New Roman" w:hAnsi="Arial" w:cs="Arial"/>
                <w:sz w:val="20"/>
                <w:szCs w:val="20"/>
                <w:lang w:eastAsia="en-GB"/>
              </w:rPr>
              <w:t xml:space="preserve"> walk, talk, think, believe, live, like, want</w:t>
            </w:r>
            <w:r w:rsidR="00ED417F" w:rsidRPr="0044553F">
              <w:rPr>
                <w:rFonts w:ascii="Arial" w:eastAsia="Times New Roman" w:hAnsi="Arial" w:cs="Arial"/>
                <w:sz w:val="20"/>
                <w:szCs w:val="20"/>
                <w:lang w:eastAsia="en-GB"/>
              </w:rPr>
              <w:t xml:space="preserve"> (find</w:t>
            </w:r>
            <w:r w:rsidR="008574A4" w:rsidRPr="0044553F">
              <w:rPr>
                <w:rFonts w:ascii="Arial" w:eastAsia="Times New Roman" w:hAnsi="Arial" w:cs="Arial"/>
                <w:sz w:val="20"/>
                <w:szCs w:val="20"/>
                <w:lang w:eastAsia="en-GB"/>
              </w:rPr>
              <w:t>)</w:t>
            </w:r>
            <w:r w:rsidR="00862765" w:rsidRPr="0044553F">
              <w:rPr>
                <w:rFonts w:ascii="Arial" w:eastAsia="Times New Roman" w:hAnsi="Arial" w:cs="Arial"/>
                <w:sz w:val="20"/>
                <w:szCs w:val="20"/>
                <w:lang w:eastAsia="en-GB"/>
              </w:rPr>
              <w:t>.</w:t>
            </w:r>
          </w:p>
          <w:p w14:paraId="0C4D2B40" w14:textId="60C35009"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Adjective</w:t>
            </w:r>
            <w:r w:rsidR="00037145"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describes a noun. It tells you something about the noun</w:t>
            </w:r>
            <w:r w:rsidR="00862765" w:rsidRPr="0044553F">
              <w:rPr>
                <w:rFonts w:ascii="Arial" w:eastAsia="Times New Roman" w:hAnsi="Arial" w:cs="Arial"/>
                <w:sz w:val="20"/>
                <w:szCs w:val="20"/>
                <w:lang w:eastAsia="en-GB"/>
              </w:rPr>
              <w:t>,</w:t>
            </w:r>
            <w:r w:rsidR="00857056" w:rsidRPr="0044553F">
              <w:rPr>
                <w:rFonts w:ascii="Arial" w:eastAsia="Times New Roman" w:hAnsi="Arial" w:cs="Arial"/>
                <w:sz w:val="20"/>
                <w:szCs w:val="20"/>
                <w:lang w:eastAsia="en-GB"/>
              </w:rPr>
              <w:t xml:space="preserve"> e.g.</w:t>
            </w:r>
            <w:r w:rsidRPr="0044553F">
              <w:rPr>
                <w:rFonts w:ascii="Arial" w:eastAsia="Times New Roman" w:hAnsi="Arial" w:cs="Arial"/>
                <w:sz w:val="20"/>
                <w:szCs w:val="20"/>
                <w:lang w:eastAsia="en-GB"/>
              </w:rPr>
              <w:t xml:space="preserve"> big, yellow, thin, amazing, beautiful, quick, important</w:t>
            </w:r>
            <w:r w:rsidR="00862765" w:rsidRPr="0044553F">
              <w:rPr>
                <w:rFonts w:ascii="Arial" w:eastAsia="Times New Roman" w:hAnsi="Arial" w:cs="Arial"/>
                <w:sz w:val="20"/>
                <w:szCs w:val="20"/>
                <w:lang w:eastAsia="en-GB"/>
              </w:rPr>
              <w:t>.</w:t>
            </w:r>
          </w:p>
          <w:p w14:paraId="0780F8DD" w14:textId="3BAF6F70"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Adverb</w:t>
            </w:r>
            <w:r w:rsidR="00037145" w:rsidRPr="00EE1A1D">
              <w:rPr>
                <w:rFonts w:ascii="Arial" w:hAnsi="Arial"/>
                <w:bCs/>
                <w:color w:val="EA5B0C"/>
                <w:sz w:val="20"/>
                <w:szCs w:val="20"/>
              </w:rPr>
              <w:t xml:space="preserve"> </w:t>
            </w:r>
            <w:r w:rsidR="00037145" w:rsidRPr="0044553F">
              <w:rPr>
                <w:rFonts w:ascii="Arial" w:eastAsia="Times New Roman" w:hAnsi="Arial" w:cs="Arial"/>
                <w:b/>
                <w:sz w:val="20"/>
                <w:szCs w:val="20"/>
                <w:lang w:eastAsia="en-GB"/>
              </w:rPr>
              <w:t xml:space="preserve">– </w:t>
            </w:r>
            <w:r w:rsidRPr="0044553F">
              <w:rPr>
                <w:rFonts w:ascii="Arial" w:eastAsia="Times New Roman" w:hAnsi="Arial" w:cs="Arial"/>
                <w:sz w:val="20"/>
                <w:szCs w:val="20"/>
                <w:lang w:eastAsia="en-GB"/>
              </w:rPr>
              <w:t>usually describes a verb. It tells you how something is done. It may also tell you when or where something happened</w:t>
            </w:r>
            <w:r w:rsidR="00862765" w:rsidRPr="0044553F">
              <w:rPr>
                <w:rFonts w:ascii="Arial" w:eastAsia="Times New Roman" w:hAnsi="Arial" w:cs="Arial"/>
                <w:sz w:val="20"/>
                <w:szCs w:val="20"/>
                <w:lang w:eastAsia="en-GB"/>
              </w:rPr>
              <w:t>,</w:t>
            </w:r>
            <w:r w:rsidR="00857056" w:rsidRPr="0044553F">
              <w:rPr>
                <w:rFonts w:ascii="Arial" w:eastAsia="Times New Roman" w:hAnsi="Arial" w:cs="Arial"/>
                <w:sz w:val="20"/>
                <w:szCs w:val="20"/>
                <w:lang w:eastAsia="en-GB"/>
              </w:rPr>
              <w:t xml:space="preserve"> e.g.</w:t>
            </w:r>
            <w:r w:rsidRPr="0044553F">
              <w:rPr>
                <w:rFonts w:ascii="Arial" w:eastAsia="Times New Roman" w:hAnsi="Arial" w:cs="Arial"/>
                <w:sz w:val="20"/>
                <w:szCs w:val="20"/>
                <w:lang w:eastAsia="en-GB"/>
              </w:rPr>
              <w:t xml:space="preserve"> slowly, intelligently, well, yesterday, tomorrow, here, everywhere</w:t>
            </w:r>
            <w:r w:rsidR="00862765" w:rsidRPr="0044553F">
              <w:rPr>
                <w:rFonts w:ascii="Arial" w:eastAsia="Times New Roman" w:hAnsi="Arial" w:cs="Arial"/>
                <w:sz w:val="20"/>
                <w:szCs w:val="20"/>
                <w:lang w:eastAsia="en-GB"/>
              </w:rPr>
              <w:t>.</w:t>
            </w:r>
          </w:p>
          <w:p w14:paraId="79D7FC1D" w14:textId="448F6941"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Pronoun</w:t>
            </w:r>
            <w:r w:rsidR="00037145"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used instead of a noun to avoid repeating the noun</w:t>
            </w:r>
            <w:r w:rsidR="00862765" w:rsidRPr="0044553F">
              <w:rPr>
                <w:rFonts w:ascii="Arial" w:eastAsia="Times New Roman" w:hAnsi="Arial" w:cs="Arial"/>
                <w:sz w:val="20"/>
                <w:szCs w:val="20"/>
                <w:lang w:eastAsia="en-GB"/>
              </w:rPr>
              <w:t>,</w:t>
            </w:r>
            <w:r w:rsidR="00A97ED9" w:rsidRPr="0044553F">
              <w:rPr>
                <w:rFonts w:ascii="Arial" w:eastAsia="Times New Roman" w:hAnsi="Arial" w:cs="Arial"/>
                <w:sz w:val="20"/>
                <w:szCs w:val="20"/>
                <w:lang w:eastAsia="en-GB"/>
              </w:rPr>
              <w:t xml:space="preserve"> e.g.</w:t>
            </w:r>
            <w:r w:rsidRPr="0044553F">
              <w:rPr>
                <w:rFonts w:ascii="Arial" w:eastAsia="Times New Roman" w:hAnsi="Arial" w:cs="Arial"/>
                <w:sz w:val="20"/>
                <w:szCs w:val="20"/>
                <w:lang w:eastAsia="en-GB"/>
              </w:rPr>
              <w:t xml:space="preserve"> I, you, he, she, it, we, they</w:t>
            </w:r>
            <w:r w:rsidR="00862765" w:rsidRPr="0044553F">
              <w:rPr>
                <w:rFonts w:ascii="Arial" w:eastAsia="Times New Roman" w:hAnsi="Arial" w:cs="Arial"/>
                <w:sz w:val="20"/>
                <w:szCs w:val="20"/>
                <w:lang w:eastAsia="en-GB"/>
              </w:rPr>
              <w:t>.</w:t>
            </w:r>
          </w:p>
          <w:p w14:paraId="6DEFEFD3" w14:textId="1E115239"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Preposition</w:t>
            </w:r>
            <w:r w:rsidR="00037145"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usually comes before a noun, pronoun or noun phrase. It joins the noun to some other part of the sentence</w:t>
            </w:r>
            <w:r w:rsidR="00862765" w:rsidRPr="0044553F">
              <w:rPr>
                <w:rFonts w:ascii="Arial" w:eastAsia="Times New Roman" w:hAnsi="Arial" w:cs="Arial"/>
                <w:sz w:val="20"/>
                <w:szCs w:val="20"/>
                <w:lang w:eastAsia="en-GB"/>
              </w:rPr>
              <w:t>,</w:t>
            </w:r>
            <w:r w:rsidR="00A97ED9" w:rsidRPr="0044553F">
              <w:rPr>
                <w:rFonts w:ascii="Arial" w:eastAsia="Times New Roman" w:hAnsi="Arial" w:cs="Arial"/>
                <w:sz w:val="20"/>
                <w:szCs w:val="20"/>
                <w:lang w:eastAsia="en-GB"/>
              </w:rPr>
              <w:t xml:space="preserve"> e.g.</w:t>
            </w:r>
            <w:r w:rsidRPr="0044553F">
              <w:rPr>
                <w:rFonts w:ascii="Arial" w:eastAsia="Times New Roman" w:hAnsi="Arial" w:cs="Arial"/>
                <w:sz w:val="20"/>
                <w:szCs w:val="20"/>
                <w:lang w:eastAsia="en-GB"/>
              </w:rPr>
              <w:t xml:space="preserve"> on, in, by, with, under, </w:t>
            </w:r>
            <w:proofErr w:type="spellStart"/>
            <w:r w:rsidRPr="0044553F">
              <w:rPr>
                <w:rFonts w:ascii="Arial" w:eastAsia="Times New Roman" w:hAnsi="Arial" w:cs="Arial"/>
                <w:sz w:val="20"/>
                <w:szCs w:val="20"/>
                <w:lang w:eastAsia="en-GB"/>
              </w:rPr>
              <w:t>through</w:t>
            </w:r>
            <w:proofErr w:type="spellEnd"/>
            <w:r w:rsidRPr="0044553F">
              <w:rPr>
                <w:rFonts w:ascii="Arial" w:eastAsia="Times New Roman" w:hAnsi="Arial" w:cs="Arial"/>
                <w:sz w:val="20"/>
                <w:szCs w:val="20"/>
                <w:lang w:eastAsia="en-GB"/>
              </w:rPr>
              <w:t>, at</w:t>
            </w:r>
            <w:r w:rsidR="00862765" w:rsidRPr="0044553F">
              <w:rPr>
                <w:rFonts w:ascii="Arial" w:eastAsia="Times New Roman" w:hAnsi="Arial" w:cs="Arial"/>
                <w:sz w:val="20"/>
                <w:szCs w:val="20"/>
                <w:lang w:eastAsia="en-GB"/>
              </w:rPr>
              <w:t>.</w:t>
            </w:r>
          </w:p>
          <w:p w14:paraId="28D06545" w14:textId="5557314F"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Conjunction</w:t>
            </w:r>
            <w:r w:rsidR="00037145"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joins two words, phrases or sentences together</w:t>
            </w:r>
            <w:r w:rsidR="00862765" w:rsidRPr="0044553F">
              <w:rPr>
                <w:rFonts w:ascii="Arial" w:eastAsia="Times New Roman" w:hAnsi="Arial" w:cs="Arial"/>
                <w:sz w:val="20"/>
                <w:szCs w:val="20"/>
                <w:lang w:eastAsia="en-GB"/>
              </w:rPr>
              <w:t>,</w:t>
            </w:r>
            <w:r w:rsidR="00A97ED9" w:rsidRPr="0044553F">
              <w:rPr>
                <w:rFonts w:ascii="Arial" w:eastAsia="Times New Roman" w:hAnsi="Arial" w:cs="Arial"/>
                <w:sz w:val="20"/>
                <w:szCs w:val="20"/>
                <w:lang w:eastAsia="en-GB"/>
              </w:rPr>
              <w:t xml:space="preserve"> e.g.</w:t>
            </w:r>
            <w:r w:rsidRPr="0044553F">
              <w:rPr>
                <w:rFonts w:ascii="Arial" w:eastAsia="Times New Roman" w:hAnsi="Arial" w:cs="Arial"/>
                <w:sz w:val="20"/>
                <w:szCs w:val="20"/>
                <w:lang w:eastAsia="en-GB"/>
              </w:rPr>
              <w:t xml:space="preserve"> but, so, and, because, or</w:t>
            </w:r>
            <w:r w:rsidR="00862765" w:rsidRPr="0044553F">
              <w:rPr>
                <w:rFonts w:ascii="Arial" w:eastAsia="Times New Roman" w:hAnsi="Arial" w:cs="Arial"/>
                <w:sz w:val="20"/>
                <w:szCs w:val="20"/>
                <w:lang w:eastAsia="en-GB"/>
              </w:rPr>
              <w:t>.</w:t>
            </w:r>
          </w:p>
          <w:p w14:paraId="5DC9C608" w14:textId="552565D2" w:rsidR="00AF7340" w:rsidRPr="0044553F" w:rsidRDefault="00AF7340" w:rsidP="0044553F">
            <w:pPr>
              <w:spacing w:before="120" w:after="120"/>
              <w:rPr>
                <w:rFonts w:ascii="Arial" w:eastAsia="Times New Roman" w:hAnsi="Arial" w:cs="Arial"/>
                <w:sz w:val="20"/>
                <w:szCs w:val="20"/>
                <w:lang w:eastAsia="en-GB"/>
              </w:rPr>
            </w:pPr>
            <w:r w:rsidRPr="006653CD">
              <w:rPr>
                <w:rFonts w:ascii="Arial" w:hAnsi="Arial"/>
                <w:b/>
                <w:bCs/>
                <w:sz w:val="20"/>
                <w:szCs w:val="20"/>
              </w:rPr>
              <w:t>Interjection</w:t>
            </w:r>
            <w:r w:rsidR="00037145" w:rsidRPr="0044553F">
              <w:rPr>
                <w:rFonts w:ascii="Arial" w:eastAsia="Times New Roman" w:hAnsi="Arial" w:cs="Arial"/>
                <w:b/>
                <w:sz w:val="20"/>
                <w:szCs w:val="20"/>
                <w:lang w:eastAsia="en-GB"/>
              </w:rPr>
              <w:t xml:space="preserve"> – </w:t>
            </w:r>
            <w:r w:rsidRPr="0044553F">
              <w:rPr>
                <w:rFonts w:ascii="Arial" w:eastAsia="Times New Roman" w:hAnsi="Arial" w:cs="Arial"/>
                <w:sz w:val="20"/>
                <w:szCs w:val="20"/>
                <w:lang w:eastAsia="en-GB"/>
              </w:rPr>
              <w:t>an unusua</w:t>
            </w:r>
            <w:r w:rsidR="005F2B82">
              <w:rPr>
                <w:rFonts w:ascii="Arial" w:eastAsia="Times New Roman" w:hAnsi="Arial" w:cs="Arial"/>
                <w:sz w:val="20"/>
                <w:szCs w:val="20"/>
                <w:lang w:eastAsia="en-GB"/>
              </w:rPr>
              <w:t>l</w:t>
            </w:r>
            <w:r w:rsidRPr="0044553F">
              <w:rPr>
                <w:rFonts w:ascii="Arial" w:eastAsia="Times New Roman" w:hAnsi="Arial" w:cs="Arial"/>
                <w:sz w:val="20"/>
                <w:szCs w:val="20"/>
                <w:lang w:eastAsia="en-GB"/>
              </w:rPr>
              <w:t xml:space="preserve"> kind of word, because it often stands alone. Interjections are words which express emotion or surprise and they are usually followed by exclamation marks</w:t>
            </w:r>
            <w:r w:rsidR="00862765" w:rsidRPr="0044553F">
              <w:rPr>
                <w:rFonts w:ascii="Arial" w:eastAsia="Times New Roman" w:hAnsi="Arial" w:cs="Arial"/>
                <w:sz w:val="20"/>
                <w:szCs w:val="20"/>
                <w:lang w:eastAsia="en-GB"/>
              </w:rPr>
              <w:t>,</w:t>
            </w:r>
            <w:r w:rsidR="00A97ED9" w:rsidRPr="0044553F">
              <w:rPr>
                <w:rFonts w:ascii="Arial" w:eastAsia="Times New Roman" w:hAnsi="Arial" w:cs="Arial"/>
                <w:sz w:val="20"/>
                <w:szCs w:val="20"/>
                <w:lang w:eastAsia="en-GB"/>
              </w:rPr>
              <w:t xml:space="preserve"> e.g.</w:t>
            </w:r>
            <w:r w:rsidRPr="0044553F">
              <w:rPr>
                <w:rFonts w:ascii="Arial" w:eastAsia="Times New Roman" w:hAnsi="Arial" w:cs="Arial"/>
                <w:sz w:val="20"/>
                <w:szCs w:val="20"/>
                <w:lang w:eastAsia="en-GB"/>
              </w:rPr>
              <w:t xml:space="preserve"> </w:t>
            </w:r>
            <w:proofErr w:type="gramStart"/>
            <w:r w:rsidR="00D23D6B" w:rsidRPr="0044553F">
              <w:rPr>
                <w:rFonts w:ascii="Arial" w:eastAsia="Times New Roman" w:hAnsi="Arial" w:cs="Arial"/>
                <w:sz w:val="20"/>
                <w:szCs w:val="20"/>
                <w:lang w:eastAsia="en-GB"/>
              </w:rPr>
              <w:t>Ouch!</w:t>
            </w:r>
            <w:r w:rsidR="00D5665C" w:rsidRPr="0044553F">
              <w:rPr>
                <w:rFonts w:ascii="Arial" w:eastAsia="Times New Roman" w:hAnsi="Arial" w:cs="Arial"/>
                <w:sz w:val="20"/>
                <w:szCs w:val="20"/>
                <w:lang w:eastAsia="en-GB"/>
              </w:rPr>
              <w:t>,</w:t>
            </w:r>
            <w:proofErr w:type="gramEnd"/>
            <w:r w:rsidRPr="0044553F">
              <w:rPr>
                <w:rFonts w:ascii="Arial" w:eastAsia="Times New Roman" w:hAnsi="Arial" w:cs="Arial"/>
                <w:sz w:val="20"/>
                <w:szCs w:val="20"/>
                <w:lang w:eastAsia="en-GB"/>
              </w:rPr>
              <w:t xml:space="preserve"> Hello!, Hooray!, Oh no!, Ha!</w:t>
            </w:r>
          </w:p>
          <w:p w14:paraId="2AB5A4E8" w14:textId="77777777" w:rsidR="00CB14C3" w:rsidRDefault="00ED417F" w:rsidP="00BB4C8E">
            <w:pPr>
              <w:spacing w:before="120"/>
              <w:rPr>
                <w:rFonts w:ascii="Arial" w:eastAsia="Times New Roman" w:hAnsi="Arial" w:cs="Arial"/>
                <w:sz w:val="20"/>
                <w:szCs w:val="20"/>
                <w:lang w:eastAsia="en-GB"/>
              </w:rPr>
            </w:pPr>
            <w:r w:rsidRPr="007D44B6">
              <w:rPr>
                <w:rFonts w:ascii="Arial" w:eastAsia="Times New Roman" w:hAnsi="Arial" w:cs="Arial"/>
                <w:b/>
                <w:bCs/>
                <w:sz w:val="20"/>
                <w:szCs w:val="20"/>
                <w:lang w:eastAsia="en-GB"/>
              </w:rPr>
              <w:t>Extension</w:t>
            </w:r>
            <w:r w:rsidR="000D2E9A" w:rsidRPr="007D44B6">
              <w:rPr>
                <w:rFonts w:ascii="Arial" w:eastAsia="Times New Roman" w:hAnsi="Arial" w:cs="Arial"/>
                <w:b/>
                <w:bCs/>
                <w:sz w:val="20"/>
                <w:szCs w:val="20"/>
                <w:lang w:eastAsia="en-GB"/>
              </w:rPr>
              <w:t xml:space="preserve"> activit</w:t>
            </w:r>
            <w:r w:rsidR="00BB4C8E">
              <w:rPr>
                <w:rFonts w:ascii="Arial" w:eastAsia="Times New Roman" w:hAnsi="Arial" w:cs="Arial"/>
                <w:b/>
                <w:bCs/>
                <w:sz w:val="20"/>
                <w:szCs w:val="20"/>
                <w:lang w:eastAsia="en-GB"/>
              </w:rPr>
              <w:t>y:</w:t>
            </w:r>
            <w:r w:rsidR="000D2E9A" w:rsidRPr="007D44B6">
              <w:rPr>
                <w:rFonts w:ascii="Arial" w:eastAsia="Times New Roman" w:hAnsi="Arial" w:cs="Arial"/>
                <w:sz w:val="20"/>
                <w:szCs w:val="20"/>
                <w:lang w:eastAsia="en-GB"/>
              </w:rPr>
              <w:t xml:space="preserve"> </w:t>
            </w:r>
            <w:r w:rsidR="00BB4C8E">
              <w:rPr>
                <w:rFonts w:ascii="Arial" w:eastAsia="Times New Roman" w:hAnsi="Arial" w:cs="Arial"/>
                <w:sz w:val="20"/>
                <w:szCs w:val="20"/>
                <w:lang w:eastAsia="en-GB"/>
              </w:rPr>
              <w:t>i</w:t>
            </w:r>
            <w:r w:rsidR="000D2E9A" w:rsidRPr="008574A4">
              <w:rPr>
                <w:rFonts w:ascii="Arial" w:eastAsia="Times New Roman" w:hAnsi="Arial" w:cs="Arial"/>
                <w:sz w:val="20"/>
                <w:szCs w:val="20"/>
                <w:lang w:eastAsia="en-GB"/>
              </w:rPr>
              <w:t>dentify contexts where it would not be usual to find interjections</w:t>
            </w:r>
            <w:r w:rsidR="00287B90">
              <w:rPr>
                <w:rFonts w:ascii="Arial" w:eastAsia="Times New Roman" w:hAnsi="Arial" w:cs="Arial"/>
                <w:sz w:val="20"/>
                <w:szCs w:val="20"/>
                <w:lang w:eastAsia="en-GB"/>
              </w:rPr>
              <w:t>,</w:t>
            </w:r>
            <w:r w:rsidR="000D2E9A" w:rsidRPr="008574A4">
              <w:rPr>
                <w:rFonts w:ascii="Arial" w:eastAsia="Times New Roman" w:hAnsi="Arial" w:cs="Arial"/>
                <w:sz w:val="20"/>
                <w:szCs w:val="20"/>
                <w:lang w:eastAsia="en-GB"/>
              </w:rPr>
              <w:t xml:space="preserve"> e.g. in a formal report</w:t>
            </w:r>
            <w:r w:rsidR="00BB4C8E">
              <w:rPr>
                <w:rFonts w:ascii="Arial" w:eastAsia="Times New Roman" w:hAnsi="Arial" w:cs="Arial"/>
                <w:sz w:val="20"/>
                <w:szCs w:val="20"/>
                <w:lang w:eastAsia="en-GB"/>
              </w:rPr>
              <w:t>.</w:t>
            </w:r>
          </w:p>
          <w:p w14:paraId="5AE554B4" w14:textId="464B5B8C" w:rsidR="00AF7340" w:rsidRPr="00A91D55" w:rsidRDefault="00AF7340" w:rsidP="00CB58F3">
            <w:pPr>
              <w:spacing w:before="120"/>
              <w:rPr>
                <w:rStyle w:val="WebLink"/>
                <w:rFonts w:eastAsia="Arial" w:cs="Arial"/>
                <w:color w:val="auto"/>
                <w:szCs w:val="20"/>
                <w:u w:val="none"/>
              </w:rPr>
            </w:pPr>
            <w:r w:rsidRPr="00A91D55">
              <w:rPr>
                <w:rFonts w:ascii="Arial" w:hAnsi="Arial" w:cs="Arial"/>
                <w:sz w:val="20"/>
                <w:szCs w:val="20"/>
                <w:lang w:eastAsia="en-GB"/>
              </w:rPr>
              <w:t>Learners play the ‘Bag Game’: Learn Parts of Speech:</w:t>
            </w:r>
            <w:r w:rsidR="004E7EB1">
              <w:rPr>
                <w:rFonts w:ascii="Arial" w:eastAsia="Arial" w:hAnsi="Arial" w:cs="Arial"/>
                <w:sz w:val="20"/>
                <w:szCs w:val="20"/>
              </w:rPr>
              <w:t xml:space="preserve"> </w:t>
            </w:r>
            <w:hyperlink r:id="rId53" w:history="1">
              <w:r w:rsidR="004E7EB1" w:rsidRPr="00601F46">
                <w:rPr>
                  <w:rStyle w:val="Hyperlink"/>
                  <w:rFonts w:ascii="Arial" w:hAnsi="Arial"/>
                  <w:color w:val="4A4A4A"/>
                  <w:sz w:val="20"/>
                </w:rPr>
                <w:t>www.education.com/activity/article/play_word_bags_third/</w:t>
              </w:r>
            </w:hyperlink>
          </w:p>
        </w:tc>
      </w:tr>
      <w:tr w:rsidR="00AF7340" w14:paraId="1C98BF4D" w14:textId="77777777" w:rsidTr="00FC31AA">
        <w:tblPrEx>
          <w:tblCellMar>
            <w:top w:w="0" w:type="dxa"/>
            <w:bottom w:w="0" w:type="dxa"/>
          </w:tblCellMar>
        </w:tblPrEx>
        <w:tc>
          <w:tcPr>
            <w:tcW w:w="2126" w:type="dxa"/>
            <w:tcMar>
              <w:top w:w="113" w:type="dxa"/>
              <w:bottom w:w="113" w:type="dxa"/>
            </w:tcMar>
          </w:tcPr>
          <w:p w14:paraId="3B511FD7" w14:textId="608E2FE6"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323F3F97" w14:textId="4CDB8C3B" w:rsidR="00AF7340" w:rsidRDefault="00AF7340" w:rsidP="000E3F3A">
            <w:pPr>
              <w:pStyle w:val="DSBasic"/>
              <w:spacing w:before="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3F775E72" w14:textId="39140649" w:rsidR="00AF7340" w:rsidRPr="00E64113" w:rsidRDefault="00FE7170" w:rsidP="00BC5F6C">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O</w:t>
            </w:r>
            <w:r w:rsidR="00AF7340" w:rsidRPr="00E64113">
              <w:rPr>
                <w:rFonts w:eastAsia="Calibri" w:cs="Arial"/>
                <w:lang w:eastAsia="en-GB"/>
              </w:rPr>
              <w:t>verview of the noun</w:t>
            </w:r>
          </w:p>
        </w:tc>
        <w:tc>
          <w:tcPr>
            <w:tcW w:w="10348" w:type="dxa"/>
            <w:tcMar>
              <w:top w:w="113" w:type="dxa"/>
              <w:bottom w:w="113" w:type="dxa"/>
            </w:tcMar>
          </w:tcPr>
          <w:p w14:paraId="616F060A" w14:textId="74E8CC91" w:rsidR="00AF7340" w:rsidRPr="00E35EFC" w:rsidRDefault="00031D82" w:rsidP="003C0263">
            <w:pPr>
              <w:spacing w:after="120"/>
              <w:rPr>
                <w:rFonts w:ascii="Arial" w:hAnsi="Arial" w:cs="Arial"/>
                <w:sz w:val="20"/>
                <w:szCs w:val="20"/>
              </w:rPr>
            </w:pPr>
            <w:r>
              <w:rPr>
                <w:rFonts w:ascii="Arial" w:hAnsi="Arial" w:cs="Arial"/>
                <w:sz w:val="20"/>
                <w:szCs w:val="20"/>
              </w:rPr>
              <w:t xml:space="preserve">Provide learners </w:t>
            </w:r>
            <w:r w:rsidR="00AF7340">
              <w:rPr>
                <w:rFonts w:ascii="Arial" w:hAnsi="Arial" w:cs="Arial"/>
                <w:sz w:val="20"/>
                <w:szCs w:val="20"/>
              </w:rPr>
              <w:t>with a summary of the different types of nouns</w:t>
            </w:r>
            <w:r w:rsidR="008F4AF5">
              <w:rPr>
                <w:rFonts w:ascii="Arial" w:hAnsi="Arial" w:cs="Arial"/>
                <w:sz w:val="20"/>
                <w:szCs w:val="20"/>
              </w:rPr>
              <w:t>:</w:t>
            </w:r>
            <w:r w:rsidR="00AF7340">
              <w:rPr>
                <w:rFonts w:ascii="Arial" w:hAnsi="Arial" w:cs="Arial"/>
                <w:sz w:val="20"/>
                <w:szCs w:val="20"/>
              </w:rPr>
              <w:t xml:space="preserve"> </w:t>
            </w:r>
            <w:hyperlink r:id="rId54" w:tgtFrame="_blank" w:history="1">
              <w:r w:rsidR="00AF7340" w:rsidRPr="00396752">
                <w:rPr>
                  <w:rStyle w:val="WebLink"/>
                </w:rPr>
                <w:t>www.icteachers.co.uk/children/sats/english_nouns.htm</w:t>
              </w:r>
            </w:hyperlink>
            <w:r w:rsidR="00AF7340">
              <w:rPr>
                <w:rFonts w:ascii="Arial" w:hAnsi="Arial" w:cs="Arial"/>
                <w:color w:val="1F497D"/>
                <w:sz w:val="20"/>
                <w:szCs w:val="20"/>
              </w:rPr>
              <w:t xml:space="preserve"> </w:t>
            </w:r>
            <w:r w:rsidR="00E54ECA">
              <w:rPr>
                <w:rFonts w:ascii="Arial" w:hAnsi="Arial" w:cs="Arial"/>
                <w:sz w:val="20"/>
                <w:szCs w:val="20"/>
              </w:rPr>
              <w:t>. C</w:t>
            </w:r>
            <w:r w:rsidR="00AF7340">
              <w:rPr>
                <w:rFonts w:ascii="Arial" w:hAnsi="Arial" w:cs="Arial"/>
                <w:sz w:val="20"/>
                <w:szCs w:val="20"/>
              </w:rPr>
              <w:t>omplete a short quiz to name the types of nouns from a list</w:t>
            </w:r>
            <w:r w:rsidR="00744565">
              <w:rPr>
                <w:rFonts w:ascii="Arial" w:hAnsi="Arial" w:cs="Arial"/>
                <w:sz w:val="20"/>
                <w:szCs w:val="20"/>
              </w:rPr>
              <w:t xml:space="preserve"> </w:t>
            </w:r>
            <w:r w:rsidR="00AF7340">
              <w:rPr>
                <w:rFonts w:ascii="Arial" w:hAnsi="Arial" w:cs="Arial"/>
                <w:sz w:val="20"/>
                <w:szCs w:val="20"/>
              </w:rPr>
              <w:t>/</w:t>
            </w:r>
            <w:r w:rsidR="00744565">
              <w:rPr>
                <w:rFonts w:ascii="Arial" w:hAnsi="Arial" w:cs="Arial"/>
                <w:sz w:val="20"/>
                <w:szCs w:val="20"/>
              </w:rPr>
              <w:t xml:space="preserve"> </w:t>
            </w:r>
            <w:r w:rsidR="00AF7340">
              <w:rPr>
                <w:rFonts w:ascii="Arial" w:hAnsi="Arial" w:cs="Arial"/>
                <w:sz w:val="20"/>
                <w:szCs w:val="20"/>
              </w:rPr>
              <w:t>table of different nouns.</w:t>
            </w:r>
          </w:p>
          <w:p w14:paraId="0766421C" w14:textId="3F4755C2" w:rsidR="00AF7340" w:rsidRDefault="00AF7340" w:rsidP="0009482A">
            <w:pPr>
              <w:pStyle w:val="ecxmsonormal"/>
              <w:shd w:val="clear" w:color="auto" w:fill="FFFFFF"/>
              <w:spacing w:before="120" w:after="120"/>
              <w:rPr>
                <w:rFonts w:ascii="Arial" w:hAnsi="Arial" w:cs="Arial"/>
                <w:b/>
                <w:sz w:val="20"/>
                <w:szCs w:val="20"/>
              </w:rPr>
            </w:pPr>
            <w:r>
              <w:rPr>
                <w:rFonts w:ascii="Arial" w:hAnsi="Arial" w:cs="Arial"/>
                <w:sz w:val="20"/>
                <w:szCs w:val="20"/>
              </w:rPr>
              <w:t>In pairs, learners write two short quizzes similar to those above, i.e. fill in a table with different types of nouns in a paragraph, which can be taken from a published text or ma</w:t>
            </w:r>
            <w:r w:rsidR="00C72B54">
              <w:rPr>
                <w:rFonts w:ascii="Arial" w:hAnsi="Arial" w:cs="Arial"/>
                <w:sz w:val="20"/>
                <w:szCs w:val="20"/>
              </w:rPr>
              <w:t xml:space="preserve">de </w:t>
            </w:r>
            <w:r>
              <w:rPr>
                <w:rFonts w:ascii="Arial" w:hAnsi="Arial" w:cs="Arial"/>
                <w:sz w:val="20"/>
                <w:szCs w:val="20"/>
              </w:rPr>
              <w:t xml:space="preserve">up themselves, making sure they have checked the answers. </w:t>
            </w:r>
            <w:r w:rsidR="00E64113">
              <w:rPr>
                <w:rFonts w:ascii="Arial" w:hAnsi="Arial" w:cs="Arial"/>
                <w:sz w:val="20"/>
                <w:szCs w:val="20"/>
              </w:rPr>
              <w:t>Learners</w:t>
            </w:r>
            <w:r>
              <w:rPr>
                <w:rFonts w:ascii="Arial" w:hAnsi="Arial" w:cs="Arial"/>
                <w:sz w:val="20"/>
                <w:szCs w:val="20"/>
              </w:rPr>
              <w:t xml:space="preserve"> swap quizzes. </w:t>
            </w:r>
            <w:r>
              <w:rPr>
                <w:rFonts w:ascii="Arial" w:hAnsi="Arial" w:cs="Arial"/>
                <w:b/>
                <w:sz w:val="20"/>
                <w:szCs w:val="20"/>
              </w:rPr>
              <w:t>(F)</w:t>
            </w:r>
          </w:p>
          <w:p w14:paraId="7CACC799" w14:textId="0D1A8BAC" w:rsidR="00AF7340" w:rsidRDefault="00D96BE5" w:rsidP="0009482A">
            <w:pPr>
              <w:keepNext/>
              <w:autoSpaceDE w:val="0"/>
              <w:autoSpaceDN w:val="0"/>
              <w:adjustRightInd w:val="0"/>
              <w:spacing w:before="120" w:after="120"/>
              <w:rPr>
                <w:rFonts w:ascii="Arial" w:hAnsi="Arial" w:cs="Arial"/>
                <w:b/>
                <w:sz w:val="20"/>
                <w:szCs w:val="20"/>
                <w:lang w:eastAsia="en-GB"/>
              </w:rPr>
            </w:pPr>
            <w:r>
              <w:rPr>
                <w:rFonts w:ascii="Arial" w:eastAsia="Arial" w:hAnsi="Arial" w:cs="Arial"/>
                <w:sz w:val="20"/>
                <w:szCs w:val="20"/>
              </w:rPr>
              <w:t>L</w:t>
            </w:r>
            <w:r w:rsidR="00AF7340">
              <w:rPr>
                <w:rFonts w:ascii="Arial" w:eastAsia="Arial" w:hAnsi="Arial" w:cs="Arial"/>
                <w:sz w:val="20"/>
                <w:szCs w:val="20"/>
              </w:rPr>
              <w:t>earners write 10 sentences showing their own examples of proper, collective and abstract nouns. They should underline all nouns.</w:t>
            </w:r>
            <w:r w:rsidR="00AF7340">
              <w:rPr>
                <w:rFonts w:ascii="Arial" w:hAnsi="Arial" w:cs="Arial"/>
                <w:b/>
                <w:sz w:val="20"/>
                <w:szCs w:val="20"/>
                <w:lang w:eastAsia="en-GB"/>
              </w:rPr>
              <w:t xml:space="preserve"> (F)</w:t>
            </w:r>
          </w:p>
          <w:p w14:paraId="34DFEC76" w14:textId="25D9442A" w:rsidR="00AF7340" w:rsidRDefault="00B50E78" w:rsidP="008E3A91">
            <w:pPr>
              <w:keepNext/>
              <w:autoSpaceDE w:val="0"/>
              <w:autoSpaceDN w:val="0"/>
              <w:adjustRightInd w:val="0"/>
              <w:spacing w:before="120"/>
              <w:rPr>
                <w:rFonts w:ascii="Arial" w:hAnsi="Arial" w:cs="Arial"/>
                <w:sz w:val="20"/>
                <w:szCs w:val="20"/>
                <w:lang w:eastAsia="en-GB"/>
              </w:rPr>
            </w:pPr>
            <w:r>
              <w:rPr>
                <w:rFonts w:ascii="Arial" w:hAnsi="Arial" w:cs="Arial"/>
                <w:sz w:val="20"/>
                <w:szCs w:val="20"/>
                <w:lang w:eastAsia="en-GB"/>
              </w:rPr>
              <w:t>F</w:t>
            </w:r>
            <w:r w:rsidR="00AF7340" w:rsidRPr="00B840C8">
              <w:rPr>
                <w:rFonts w:ascii="Arial" w:hAnsi="Arial" w:cs="Arial"/>
                <w:sz w:val="20"/>
                <w:szCs w:val="20"/>
                <w:lang w:eastAsia="en-GB"/>
              </w:rPr>
              <w:t>ocus learners</w:t>
            </w:r>
            <w:r w:rsidR="000038FF">
              <w:rPr>
                <w:rFonts w:ascii="Arial" w:hAnsi="Arial" w:cs="Arial"/>
                <w:sz w:val="20"/>
                <w:szCs w:val="20"/>
                <w:lang w:eastAsia="en-GB"/>
              </w:rPr>
              <w:t>’</w:t>
            </w:r>
            <w:r w:rsidR="00AF7340" w:rsidRPr="00B840C8">
              <w:rPr>
                <w:rFonts w:ascii="Arial" w:hAnsi="Arial" w:cs="Arial"/>
                <w:sz w:val="20"/>
                <w:szCs w:val="20"/>
                <w:lang w:eastAsia="en-GB"/>
              </w:rPr>
              <w:t xml:space="preserve"> attention on </w:t>
            </w:r>
            <w:r w:rsidR="00AF7340">
              <w:rPr>
                <w:rFonts w:ascii="Arial" w:hAnsi="Arial" w:cs="Arial"/>
                <w:sz w:val="20"/>
                <w:szCs w:val="20"/>
                <w:lang w:eastAsia="en-GB"/>
              </w:rPr>
              <w:t xml:space="preserve">and check their understanding of the </w:t>
            </w:r>
            <w:r w:rsidR="00AF7340" w:rsidRPr="00B840C8">
              <w:rPr>
                <w:rFonts w:ascii="Arial" w:hAnsi="Arial" w:cs="Arial"/>
                <w:sz w:val="20"/>
                <w:szCs w:val="20"/>
                <w:lang w:eastAsia="en-GB"/>
              </w:rPr>
              <w:t xml:space="preserve">use of </w:t>
            </w:r>
            <w:r w:rsidR="00AF7340">
              <w:rPr>
                <w:rFonts w:ascii="Arial" w:hAnsi="Arial" w:cs="Arial"/>
                <w:sz w:val="20"/>
                <w:szCs w:val="20"/>
                <w:lang w:eastAsia="en-GB"/>
              </w:rPr>
              <w:t xml:space="preserve">the definite </w:t>
            </w:r>
            <w:r w:rsidR="00AF7340" w:rsidRPr="00B840C8">
              <w:rPr>
                <w:rFonts w:ascii="Arial" w:hAnsi="Arial" w:cs="Arial"/>
                <w:sz w:val="20"/>
                <w:szCs w:val="20"/>
                <w:lang w:eastAsia="en-GB"/>
              </w:rPr>
              <w:t>article</w:t>
            </w:r>
            <w:r w:rsidR="00AF7340">
              <w:rPr>
                <w:rFonts w:ascii="Arial" w:hAnsi="Arial" w:cs="Arial"/>
                <w:sz w:val="20"/>
                <w:szCs w:val="20"/>
                <w:lang w:eastAsia="en-GB"/>
              </w:rPr>
              <w:t xml:space="preserve"> </w:t>
            </w:r>
            <w:r w:rsidR="00E64113">
              <w:rPr>
                <w:rFonts w:ascii="Arial" w:hAnsi="Arial" w:cs="Arial"/>
                <w:sz w:val="20"/>
                <w:szCs w:val="20"/>
                <w:lang w:eastAsia="en-GB"/>
              </w:rPr>
              <w:t>‘</w:t>
            </w:r>
            <w:r w:rsidR="00AF7340">
              <w:rPr>
                <w:rFonts w:ascii="Arial" w:hAnsi="Arial" w:cs="Arial"/>
                <w:sz w:val="20"/>
                <w:szCs w:val="20"/>
                <w:lang w:eastAsia="en-GB"/>
              </w:rPr>
              <w:t xml:space="preserve">the’, the indefinite article ‘a’ or ‘an’ and where no article is required. </w:t>
            </w:r>
            <w:r w:rsidR="00D96BE5">
              <w:rPr>
                <w:rFonts w:ascii="Arial" w:hAnsi="Arial" w:cs="Arial"/>
                <w:sz w:val="20"/>
                <w:szCs w:val="20"/>
                <w:lang w:eastAsia="en-GB"/>
              </w:rPr>
              <w:t xml:space="preserve">This </w:t>
            </w:r>
            <w:r w:rsidR="00AF7340">
              <w:rPr>
                <w:rFonts w:ascii="Arial" w:hAnsi="Arial" w:cs="Arial"/>
                <w:sz w:val="20"/>
                <w:szCs w:val="20"/>
                <w:lang w:eastAsia="en-GB"/>
              </w:rPr>
              <w:t>can be difficult for learners as there are a lot of exceptions. For example, learners compare sentences and explain the differences, e.g.</w:t>
            </w:r>
          </w:p>
          <w:p w14:paraId="0D7F3DBE" w14:textId="7F9941C2" w:rsidR="00AF7340" w:rsidRPr="007D44B6" w:rsidRDefault="00AF7340" w:rsidP="00834D03">
            <w:pPr>
              <w:pStyle w:val="ListParagraph"/>
              <w:keepNext/>
              <w:numPr>
                <w:ilvl w:val="0"/>
                <w:numId w:val="12"/>
              </w:numPr>
              <w:autoSpaceDE w:val="0"/>
              <w:autoSpaceDN w:val="0"/>
              <w:adjustRightInd w:val="0"/>
              <w:spacing w:after="120"/>
              <w:rPr>
                <w:rFonts w:cs="Arial"/>
                <w:lang w:eastAsia="en-GB"/>
              </w:rPr>
            </w:pPr>
            <w:r w:rsidRPr="007D44B6">
              <w:rPr>
                <w:rFonts w:cs="Arial"/>
                <w:lang w:eastAsia="en-GB"/>
              </w:rPr>
              <w:t xml:space="preserve">She is </w:t>
            </w:r>
            <w:r w:rsidR="001D0439" w:rsidRPr="007D44B6">
              <w:rPr>
                <w:rFonts w:cs="Arial"/>
                <w:lang w:eastAsia="en-GB"/>
              </w:rPr>
              <w:t>buying</w:t>
            </w:r>
            <w:r w:rsidRPr="007D44B6">
              <w:rPr>
                <w:rFonts w:cs="Arial"/>
                <w:lang w:eastAsia="en-GB"/>
              </w:rPr>
              <w:t xml:space="preserve"> the </w:t>
            </w:r>
            <w:r w:rsidR="000D2E9A" w:rsidRPr="007D44B6">
              <w:rPr>
                <w:rFonts w:cs="Arial"/>
                <w:lang w:eastAsia="en-GB"/>
              </w:rPr>
              <w:t>book</w:t>
            </w:r>
            <w:r w:rsidRPr="007D44B6">
              <w:rPr>
                <w:rFonts w:cs="Arial"/>
                <w:lang w:eastAsia="en-GB"/>
              </w:rPr>
              <w:t>.</w:t>
            </w:r>
          </w:p>
          <w:p w14:paraId="65705173" w14:textId="53BA058F" w:rsidR="00AF7340" w:rsidRPr="007D44B6" w:rsidRDefault="00AF7340" w:rsidP="00834D03">
            <w:pPr>
              <w:pStyle w:val="ListParagraph"/>
              <w:keepNext/>
              <w:numPr>
                <w:ilvl w:val="0"/>
                <w:numId w:val="12"/>
              </w:numPr>
              <w:autoSpaceDE w:val="0"/>
              <w:autoSpaceDN w:val="0"/>
              <w:adjustRightInd w:val="0"/>
              <w:spacing w:before="120" w:after="120"/>
              <w:rPr>
                <w:rFonts w:cs="Arial"/>
                <w:lang w:eastAsia="en-GB"/>
              </w:rPr>
            </w:pPr>
            <w:r w:rsidRPr="007D44B6">
              <w:rPr>
                <w:rFonts w:cs="Arial"/>
                <w:lang w:eastAsia="en-GB"/>
              </w:rPr>
              <w:t>She is</w:t>
            </w:r>
            <w:r w:rsidR="000D2E9A" w:rsidRPr="007D44B6">
              <w:rPr>
                <w:rFonts w:cs="Arial"/>
                <w:lang w:eastAsia="en-GB"/>
              </w:rPr>
              <w:t xml:space="preserve"> </w:t>
            </w:r>
            <w:r w:rsidR="001D0439" w:rsidRPr="007D44B6">
              <w:rPr>
                <w:rFonts w:cs="Arial"/>
                <w:lang w:eastAsia="en-GB"/>
              </w:rPr>
              <w:t>buying</w:t>
            </w:r>
            <w:r w:rsidR="000D2E9A" w:rsidRPr="007D44B6">
              <w:rPr>
                <w:rFonts w:cs="Arial"/>
                <w:lang w:eastAsia="en-GB"/>
              </w:rPr>
              <w:t xml:space="preserve"> a book</w:t>
            </w:r>
            <w:r w:rsidRPr="007D44B6">
              <w:rPr>
                <w:rFonts w:cs="Arial"/>
                <w:lang w:eastAsia="en-GB"/>
              </w:rPr>
              <w:t>.</w:t>
            </w:r>
          </w:p>
          <w:p w14:paraId="20F1A828" w14:textId="1053BA9B" w:rsidR="00AF7340" w:rsidRPr="007D44B6" w:rsidRDefault="00AF7340" w:rsidP="00834D03">
            <w:pPr>
              <w:pStyle w:val="ListParagraph"/>
              <w:keepNext/>
              <w:numPr>
                <w:ilvl w:val="0"/>
                <w:numId w:val="12"/>
              </w:numPr>
              <w:autoSpaceDE w:val="0"/>
              <w:autoSpaceDN w:val="0"/>
              <w:adjustRightInd w:val="0"/>
              <w:spacing w:before="120" w:after="120"/>
              <w:rPr>
                <w:rFonts w:cs="Arial"/>
                <w:lang w:eastAsia="en-GB"/>
              </w:rPr>
            </w:pPr>
            <w:r w:rsidRPr="007D44B6">
              <w:rPr>
                <w:rFonts w:cs="Arial"/>
                <w:lang w:eastAsia="en-GB"/>
              </w:rPr>
              <w:t xml:space="preserve">She </w:t>
            </w:r>
            <w:r w:rsidR="000D2E9A" w:rsidRPr="007D44B6">
              <w:rPr>
                <w:rFonts w:cs="Arial"/>
                <w:lang w:eastAsia="en-GB"/>
              </w:rPr>
              <w:t xml:space="preserve">is </w:t>
            </w:r>
            <w:r w:rsidR="001D0439" w:rsidRPr="007D44B6">
              <w:rPr>
                <w:rFonts w:cs="Arial"/>
                <w:lang w:eastAsia="en-GB"/>
              </w:rPr>
              <w:t>buying</w:t>
            </w:r>
            <w:r w:rsidR="000D2E9A" w:rsidRPr="007D44B6">
              <w:rPr>
                <w:rFonts w:cs="Arial"/>
                <w:lang w:eastAsia="en-GB"/>
              </w:rPr>
              <w:t xml:space="preserve"> books.</w:t>
            </w:r>
          </w:p>
          <w:p w14:paraId="2D832E6C" w14:textId="3DE774CD" w:rsidR="00AF7340" w:rsidRPr="000038FF" w:rsidRDefault="00AF7340" w:rsidP="00CB58F3">
            <w:pPr>
              <w:keepNext/>
              <w:autoSpaceDE w:val="0"/>
              <w:autoSpaceDN w:val="0"/>
              <w:adjustRightInd w:val="0"/>
              <w:spacing w:before="120"/>
              <w:rPr>
                <w:rStyle w:val="WebLink"/>
                <w:rFonts w:cs="Arial"/>
                <w:color w:val="auto"/>
                <w:szCs w:val="20"/>
                <w:u w:val="none"/>
                <w:lang w:eastAsia="en-GB"/>
              </w:rPr>
            </w:pPr>
            <w:r>
              <w:rPr>
                <w:rFonts w:ascii="Arial" w:hAnsi="Arial" w:cs="Arial"/>
                <w:sz w:val="20"/>
                <w:szCs w:val="20"/>
                <w:lang w:eastAsia="en-GB"/>
              </w:rPr>
              <w:t>Us</w:t>
            </w:r>
            <w:r w:rsidR="0069402E">
              <w:rPr>
                <w:rFonts w:ascii="Arial" w:hAnsi="Arial" w:cs="Arial"/>
                <w:sz w:val="20"/>
                <w:szCs w:val="20"/>
                <w:lang w:eastAsia="en-GB"/>
              </w:rPr>
              <w:t>e</w:t>
            </w:r>
            <w:r>
              <w:rPr>
                <w:rFonts w:ascii="Arial" w:hAnsi="Arial" w:cs="Arial"/>
                <w:sz w:val="20"/>
                <w:szCs w:val="20"/>
                <w:lang w:eastAsia="en-GB"/>
              </w:rPr>
              <w:t xml:space="preserve"> articles:</w:t>
            </w:r>
            <w:r w:rsidR="000038FF">
              <w:rPr>
                <w:rFonts w:ascii="Arial" w:hAnsi="Arial" w:cs="Arial"/>
                <w:sz w:val="20"/>
                <w:szCs w:val="20"/>
                <w:lang w:eastAsia="en-GB"/>
              </w:rPr>
              <w:t xml:space="preserve"> </w:t>
            </w:r>
            <w:hyperlink r:id="rId55" w:history="1">
              <w:r w:rsidR="000038FF" w:rsidRPr="00BC0602">
                <w:rPr>
                  <w:rStyle w:val="Hyperlink"/>
                  <w:rFonts w:ascii="Arial" w:hAnsi="Arial"/>
                  <w:color w:val="4A4A4A"/>
                  <w:sz w:val="20"/>
                </w:rPr>
                <w:t>https://owl.english.purdue.edu/owl/resource/540/01/</w:t>
              </w:r>
            </w:hyperlink>
          </w:p>
        </w:tc>
      </w:tr>
      <w:tr w:rsidR="00AF7340" w14:paraId="2244FD73" w14:textId="77777777" w:rsidTr="00FC31AA">
        <w:tblPrEx>
          <w:tblCellMar>
            <w:top w:w="0" w:type="dxa"/>
            <w:bottom w:w="0" w:type="dxa"/>
          </w:tblCellMar>
        </w:tblPrEx>
        <w:tc>
          <w:tcPr>
            <w:tcW w:w="2126" w:type="dxa"/>
            <w:tcMar>
              <w:top w:w="113" w:type="dxa"/>
              <w:bottom w:w="113" w:type="dxa"/>
            </w:tcMar>
          </w:tcPr>
          <w:p w14:paraId="2AEFAD30" w14:textId="17810B3E"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47D3D777" w14:textId="05F967CF" w:rsidR="00AF7340" w:rsidRPr="007D44B6" w:rsidRDefault="00AF7340" w:rsidP="00050CDC">
            <w:pPr>
              <w:pStyle w:val="DSBasic"/>
              <w:spacing w:before="120" w:after="120"/>
              <w:rPr>
                <w:rFonts w:cs="Arial"/>
                <w:b/>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24FDBF95" w14:textId="0B3E317D" w:rsidR="00AF7340" w:rsidRPr="007D44B6" w:rsidRDefault="00FE7170" w:rsidP="00BC5F6C">
            <w:pPr>
              <w:pStyle w:val="ListParagraph"/>
              <w:autoSpaceDE w:val="0"/>
              <w:autoSpaceDN w:val="0"/>
              <w:adjustRightInd w:val="0"/>
              <w:spacing w:after="120"/>
              <w:ind w:left="0"/>
              <w:contextualSpacing w:val="0"/>
              <w:rPr>
                <w:rFonts w:cs="Arial"/>
                <w:b/>
                <w:lang w:eastAsia="en-GB"/>
              </w:rPr>
            </w:pPr>
            <w:r>
              <w:rPr>
                <w:rFonts w:eastAsia="Calibri" w:cs="Arial"/>
                <w:lang w:eastAsia="en-GB"/>
              </w:rPr>
              <w:t>O</w:t>
            </w:r>
            <w:r w:rsidR="00AF7340" w:rsidRPr="007D44B6">
              <w:rPr>
                <w:rFonts w:eastAsia="Calibri" w:cs="Arial"/>
                <w:lang w:eastAsia="en-GB"/>
              </w:rPr>
              <w:t>verview of the verb</w:t>
            </w:r>
          </w:p>
        </w:tc>
        <w:tc>
          <w:tcPr>
            <w:tcW w:w="10348" w:type="dxa"/>
            <w:tcMar>
              <w:top w:w="113" w:type="dxa"/>
              <w:bottom w:w="113" w:type="dxa"/>
            </w:tcMar>
          </w:tcPr>
          <w:p w14:paraId="35AB7851" w14:textId="77777777" w:rsidR="009719A6" w:rsidRPr="007D44B6" w:rsidRDefault="00AF7340" w:rsidP="00BC5F6C">
            <w:pPr>
              <w:rPr>
                <w:rFonts w:ascii="Arial" w:hAnsi="Arial" w:cs="Arial"/>
                <w:sz w:val="20"/>
                <w:szCs w:val="20"/>
              </w:rPr>
            </w:pPr>
            <w:r w:rsidRPr="007D44B6">
              <w:rPr>
                <w:rFonts w:ascii="Arial" w:hAnsi="Arial" w:cs="Arial"/>
                <w:sz w:val="20"/>
                <w:szCs w:val="20"/>
              </w:rPr>
              <w:t xml:space="preserve">Learners work in pairs or small groups to complete </w:t>
            </w:r>
            <w:r w:rsidR="009719A6" w:rsidRPr="007D44B6">
              <w:rPr>
                <w:rFonts w:ascii="Arial" w:hAnsi="Arial" w:cs="Arial"/>
                <w:sz w:val="20"/>
                <w:szCs w:val="20"/>
              </w:rPr>
              <w:t>verb tense review quiz:</w:t>
            </w:r>
          </w:p>
          <w:p w14:paraId="0E339651" w14:textId="77777777" w:rsidR="009719A6" w:rsidRPr="00050CDC" w:rsidRDefault="00FD167C" w:rsidP="00BF3EE9">
            <w:pPr>
              <w:spacing w:after="120"/>
              <w:rPr>
                <w:rStyle w:val="WebLink"/>
                <w:rFonts w:cs="Arial"/>
                <w:szCs w:val="20"/>
              </w:rPr>
            </w:pPr>
            <w:hyperlink r:id="rId56" w:history="1">
              <w:r w:rsidR="00D003FA" w:rsidRPr="00050CDC">
                <w:rPr>
                  <w:rStyle w:val="Hyperlink"/>
                  <w:rFonts w:ascii="Arial" w:hAnsi="Arial" w:cs="Arial"/>
                  <w:color w:val="4A4A4A"/>
                  <w:sz w:val="20"/>
                  <w:szCs w:val="20"/>
                </w:rPr>
                <w:t>www.ecenglish.com/learnenglish/verb-tense-review-quiz</w:t>
              </w:r>
            </w:hyperlink>
          </w:p>
          <w:p w14:paraId="4F04A8D7" w14:textId="21335D3D" w:rsidR="00221681" w:rsidRPr="007D44B6" w:rsidRDefault="00221681" w:rsidP="00050CDC">
            <w:pPr>
              <w:autoSpaceDE w:val="0"/>
              <w:autoSpaceDN w:val="0"/>
              <w:adjustRightInd w:val="0"/>
              <w:spacing w:before="120" w:after="120"/>
              <w:rPr>
                <w:rStyle w:val="WebLink"/>
                <w:rFonts w:cs="Arial"/>
                <w:color w:val="auto"/>
                <w:szCs w:val="20"/>
                <w:u w:val="none"/>
              </w:rPr>
            </w:pPr>
            <w:r w:rsidRPr="007D44B6">
              <w:rPr>
                <w:rFonts w:ascii="Arial" w:hAnsi="Arial" w:cs="Arial"/>
                <w:sz w:val="20"/>
                <w:szCs w:val="20"/>
              </w:rPr>
              <w:t xml:space="preserve">Adapt the table in this link for active and passive verbs. Copy the table and remove the </w:t>
            </w:r>
            <w:r w:rsidR="000038FF" w:rsidRPr="007D44B6">
              <w:rPr>
                <w:rFonts w:ascii="Arial" w:hAnsi="Arial" w:cs="Arial"/>
                <w:sz w:val="20"/>
                <w:szCs w:val="20"/>
              </w:rPr>
              <w:t>third</w:t>
            </w:r>
            <w:r w:rsidRPr="007D44B6">
              <w:rPr>
                <w:rFonts w:ascii="Arial" w:hAnsi="Arial" w:cs="Arial"/>
                <w:sz w:val="20"/>
                <w:szCs w:val="20"/>
              </w:rPr>
              <w:t xml:space="preserve"> column to make a worksheet for learners.</w:t>
            </w:r>
            <w:r w:rsidR="000038FF" w:rsidRPr="007D44B6">
              <w:rPr>
                <w:rFonts w:ascii="Arial" w:hAnsi="Arial" w:cs="Arial"/>
                <w:sz w:val="20"/>
                <w:szCs w:val="20"/>
              </w:rPr>
              <w:t xml:space="preserve"> </w:t>
            </w:r>
            <w:hyperlink r:id="rId57" w:history="1">
              <w:r w:rsidR="000038FF" w:rsidRPr="00050CDC">
                <w:rPr>
                  <w:rStyle w:val="Hyperlink"/>
                  <w:rFonts w:ascii="Arial" w:hAnsi="Arial" w:cs="Arial"/>
                  <w:color w:val="4A4A4A"/>
                  <w:sz w:val="20"/>
                  <w:szCs w:val="20"/>
                </w:rPr>
                <w:t>www.englishpage.com/verbpage/activepassive.html</w:t>
              </w:r>
            </w:hyperlink>
          </w:p>
          <w:p w14:paraId="00D1278B" w14:textId="77777777" w:rsidR="00AF7340" w:rsidRPr="00050CDC" w:rsidRDefault="00AF7340" w:rsidP="00050CDC">
            <w:pPr>
              <w:spacing w:before="120" w:after="120"/>
              <w:rPr>
                <w:rStyle w:val="Hyperlink"/>
                <w:rFonts w:ascii="Arial" w:hAnsi="Arial" w:cs="Arial"/>
                <w:color w:val="4A4A4A"/>
                <w:sz w:val="20"/>
                <w:szCs w:val="20"/>
              </w:rPr>
            </w:pPr>
            <w:r w:rsidRPr="007D44B6">
              <w:rPr>
                <w:rFonts w:ascii="Arial" w:hAnsi="Arial" w:cs="Arial"/>
                <w:sz w:val="20"/>
                <w:szCs w:val="20"/>
              </w:rPr>
              <w:t>Learners complete worksheets on regular and irregular verbs.</w:t>
            </w:r>
            <w:r w:rsidRPr="007D44B6">
              <w:t xml:space="preserve"> </w:t>
            </w:r>
            <w:hyperlink r:id="rId58" w:history="1">
              <w:r w:rsidR="00221681" w:rsidRPr="00050CDC">
                <w:rPr>
                  <w:rStyle w:val="Hyperlink"/>
                  <w:rFonts w:ascii="Arial" w:hAnsi="Arial" w:cs="Arial"/>
                  <w:color w:val="4A4A4A"/>
                  <w:sz w:val="20"/>
                  <w:szCs w:val="20"/>
                </w:rPr>
                <w:t>http://esl.fis.edu/grammar/verbs/5.htm</w:t>
              </w:r>
            </w:hyperlink>
          </w:p>
          <w:p w14:paraId="16B7BFC7" w14:textId="7F40BF36" w:rsidR="00AF7340" w:rsidRPr="007D44B6" w:rsidRDefault="00AF7340" w:rsidP="00CB58F3">
            <w:pPr>
              <w:autoSpaceDE w:val="0"/>
              <w:autoSpaceDN w:val="0"/>
              <w:adjustRightInd w:val="0"/>
              <w:spacing w:before="120"/>
              <w:rPr>
                <w:rFonts w:ascii="Arial" w:hAnsi="Arial" w:cs="Arial"/>
                <w:sz w:val="20"/>
                <w:szCs w:val="20"/>
                <w:lang w:eastAsia="en-GB"/>
              </w:rPr>
            </w:pPr>
            <w:r w:rsidRPr="007D44B6">
              <w:rPr>
                <w:rFonts w:ascii="Arial" w:hAnsi="Arial" w:cs="Arial"/>
                <w:sz w:val="20"/>
                <w:szCs w:val="20"/>
              </w:rPr>
              <w:t xml:space="preserve">Learners write tables similar to the one </w:t>
            </w:r>
            <w:r w:rsidR="0050441E">
              <w:rPr>
                <w:rFonts w:ascii="Arial" w:hAnsi="Arial" w:cs="Arial"/>
                <w:sz w:val="20"/>
                <w:szCs w:val="20"/>
              </w:rPr>
              <w:t>just completed</w:t>
            </w:r>
            <w:r w:rsidRPr="007D44B6">
              <w:rPr>
                <w:rFonts w:ascii="Arial" w:hAnsi="Arial" w:cs="Arial"/>
                <w:sz w:val="20"/>
                <w:szCs w:val="20"/>
              </w:rPr>
              <w:t xml:space="preserve">, in which they write sentences with verbs of various tenses. These can be taken from a published text or they can make it up themselves, making sure they have checked the answers. </w:t>
            </w:r>
            <w:r w:rsidR="00115EF9">
              <w:rPr>
                <w:rFonts w:ascii="Arial" w:hAnsi="Arial" w:cs="Arial"/>
                <w:sz w:val="20"/>
                <w:szCs w:val="20"/>
              </w:rPr>
              <w:t>Learners</w:t>
            </w:r>
            <w:r w:rsidRPr="007D44B6">
              <w:rPr>
                <w:rFonts w:ascii="Arial" w:hAnsi="Arial" w:cs="Arial"/>
                <w:sz w:val="20"/>
                <w:szCs w:val="20"/>
              </w:rPr>
              <w:t xml:space="preserve"> swap quizzes.</w:t>
            </w:r>
            <w:r w:rsidRPr="007D44B6">
              <w:rPr>
                <w:rFonts w:ascii="Arial" w:hAnsi="Arial" w:cs="Arial"/>
                <w:b/>
                <w:sz w:val="20"/>
                <w:szCs w:val="20"/>
              </w:rPr>
              <w:t xml:space="preserve"> (F)</w:t>
            </w:r>
          </w:p>
        </w:tc>
      </w:tr>
      <w:tr w:rsidR="00AF7340" w14:paraId="1D01BA7C" w14:textId="77777777" w:rsidTr="00FC31AA">
        <w:tblPrEx>
          <w:tblCellMar>
            <w:top w:w="0" w:type="dxa"/>
            <w:bottom w:w="0" w:type="dxa"/>
          </w:tblCellMar>
        </w:tblPrEx>
        <w:tc>
          <w:tcPr>
            <w:tcW w:w="2126" w:type="dxa"/>
            <w:tcMar>
              <w:top w:w="113" w:type="dxa"/>
              <w:bottom w:w="113" w:type="dxa"/>
            </w:tcMar>
          </w:tcPr>
          <w:p w14:paraId="4BBBFB8B" w14:textId="3F0DFF1F"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05ADEA60" w14:textId="22551E53" w:rsidR="00AF7340" w:rsidRPr="007D44B6" w:rsidRDefault="00AF7340" w:rsidP="000E3F3A">
            <w:pPr>
              <w:pStyle w:val="DSBasic"/>
              <w:spacing w:before="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7C052768" w14:textId="6E4555BF" w:rsidR="00AF7340" w:rsidRPr="007D44B6" w:rsidRDefault="00FE7170"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O</w:t>
            </w:r>
            <w:r w:rsidR="00AF7340" w:rsidRPr="007D44B6">
              <w:rPr>
                <w:rFonts w:eastAsia="Calibri" w:cs="Arial"/>
                <w:lang w:eastAsia="en-GB"/>
              </w:rPr>
              <w:t>verview of the pronoun</w:t>
            </w:r>
          </w:p>
        </w:tc>
        <w:tc>
          <w:tcPr>
            <w:tcW w:w="10348" w:type="dxa"/>
            <w:tcMar>
              <w:top w:w="113" w:type="dxa"/>
              <w:bottom w:w="113" w:type="dxa"/>
            </w:tcMar>
          </w:tcPr>
          <w:p w14:paraId="6CC5CC5F" w14:textId="1A2BBA45" w:rsidR="00D003FA" w:rsidRPr="007D44B6" w:rsidRDefault="00AF7340" w:rsidP="00D003FA">
            <w:pPr>
              <w:rPr>
                <w:rFonts w:ascii="Arial" w:hAnsi="Arial" w:cs="Arial"/>
                <w:sz w:val="20"/>
                <w:szCs w:val="20"/>
              </w:rPr>
            </w:pPr>
            <w:r w:rsidRPr="007D44B6">
              <w:rPr>
                <w:rFonts w:ascii="Arial" w:hAnsi="Arial" w:cs="Arial"/>
                <w:sz w:val="20"/>
                <w:szCs w:val="20"/>
              </w:rPr>
              <w:t>Learners work in pairs to complete worksheets on pronouns</w:t>
            </w:r>
            <w:r w:rsidR="009C2299">
              <w:rPr>
                <w:rFonts w:ascii="Arial" w:hAnsi="Arial" w:cs="Arial"/>
                <w:sz w:val="20"/>
                <w:szCs w:val="20"/>
              </w:rPr>
              <w:t>:</w:t>
            </w:r>
          </w:p>
          <w:p w14:paraId="7B3E41A2" w14:textId="77777777" w:rsidR="00AF7340" w:rsidRPr="00BF3EE9" w:rsidRDefault="00FD167C" w:rsidP="00BF3EE9">
            <w:pPr>
              <w:spacing w:after="120"/>
              <w:rPr>
                <w:rStyle w:val="Hyperlink"/>
                <w:rFonts w:cs="Arial"/>
                <w:color w:val="4A4A4A"/>
              </w:rPr>
            </w:pPr>
            <w:hyperlink r:id="rId59" w:history="1">
              <w:r w:rsidR="00D003FA" w:rsidRPr="00BF3EE9">
                <w:rPr>
                  <w:rStyle w:val="Hyperlink"/>
                  <w:rFonts w:ascii="Arial" w:hAnsi="Arial" w:cs="Arial"/>
                  <w:color w:val="4A4A4A"/>
                  <w:sz w:val="20"/>
                  <w:szCs w:val="20"/>
                </w:rPr>
                <w:t>www.superteacherworksheets.com/grammar/pronouns_WDDRM.pdf?up=1466611200</w:t>
              </w:r>
            </w:hyperlink>
          </w:p>
          <w:p w14:paraId="381BC92E" w14:textId="3E590E18" w:rsidR="00AF7340" w:rsidRPr="007D44B6" w:rsidRDefault="00FA56DD" w:rsidP="001325D3">
            <w:pPr>
              <w:autoSpaceDE w:val="0"/>
              <w:autoSpaceDN w:val="0"/>
              <w:adjustRightInd w:val="0"/>
              <w:spacing w:before="120"/>
              <w:rPr>
                <w:rFonts w:ascii="Arial" w:hAnsi="Arial" w:cs="Arial"/>
                <w:bCs/>
                <w:sz w:val="20"/>
                <w:szCs w:val="20"/>
                <w:lang w:eastAsia="en-GB"/>
              </w:rPr>
            </w:pPr>
            <w:r w:rsidRPr="007D44B6">
              <w:rPr>
                <w:rFonts w:ascii="Arial" w:hAnsi="Arial" w:cs="Arial"/>
                <w:sz w:val="20"/>
                <w:szCs w:val="20"/>
              </w:rPr>
              <w:t>Q &amp; A session on what has been learnt</w:t>
            </w:r>
            <w:r w:rsidR="00AF7340" w:rsidRPr="007D44B6">
              <w:rPr>
                <w:rFonts w:ascii="Arial" w:hAnsi="Arial" w:cs="Arial"/>
                <w:sz w:val="20"/>
                <w:szCs w:val="20"/>
              </w:rPr>
              <w:t xml:space="preserve">. </w:t>
            </w:r>
            <w:r w:rsidR="00AF7340" w:rsidRPr="007D44B6">
              <w:rPr>
                <w:rFonts w:ascii="Arial" w:hAnsi="Arial" w:cs="Arial"/>
                <w:b/>
                <w:sz w:val="20"/>
                <w:szCs w:val="20"/>
              </w:rPr>
              <w:t>(F)</w:t>
            </w:r>
          </w:p>
        </w:tc>
      </w:tr>
      <w:tr w:rsidR="00AF7340" w14:paraId="2E43C7C8" w14:textId="77777777" w:rsidTr="00FC31AA">
        <w:tblPrEx>
          <w:tblCellMar>
            <w:top w:w="0" w:type="dxa"/>
            <w:bottom w:w="0" w:type="dxa"/>
          </w:tblCellMar>
        </w:tblPrEx>
        <w:tc>
          <w:tcPr>
            <w:tcW w:w="2126" w:type="dxa"/>
            <w:tcMar>
              <w:top w:w="113" w:type="dxa"/>
              <w:bottom w:w="113" w:type="dxa"/>
            </w:tcMar>
          </w:tcPr>
          <w:p w14:paraId="665BF98A" w14:textId="2288C57B"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718122CF" w14:textId="57C91077" w:rsidR="00AF7340" w:rsidRPr="007D44B6" w:rsidRDefault="00AF7340" w:rsidP="000E3F3A">
            <w:pPr>
              <w:pStyle w:val="DSBasic"/>
              <w:spacing w:before="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02214CD3" w14:textId="517DE71C" w:rsidR="00AF7340" w:rsidRPr="007D44B6" w:rsidRDefault="00FE7170"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O</w:t>
            </w:r>
            <w:r w:rsidR="00AF7340" w:rsidRPr="007D44B6">
              <w:rPr>
                <w:rFonts w:eastAsia="Calibri" w:cs="Arial"/>
                <w:lang w:eastAsia="en-GB"/>
              </w:rPr>
              <w:t>verview of the adjective</w:t>
            </w:r>
          </w:p>
        </w:tc>
        <w:tc>
          <w:tcPr>
            <w:tcW w:w="10348" w:type="dxa"/>
            <w:tcMar>
              <w:top w:w="113" w:type="dxa"/>
              <w:bottom w:w="113" w:type="dxa"/>
            </w:tcMar>
          </w:tcPr>
          <w:p w14:paraId="528CE43D" w14:textId="05E6030D" w:rsidR="00AF7340" w:rsidRPr="009C2299" w:rsidRDefault="00AF7340" w:rsidP="00BC5F6C">
            <w:pPr>
              <w:autoSpaceDE w:val="0"/>
              <w:autoSpaceDN w:val="0"/>
              <w:adjustRightInd w:val="0"/>
              <w:spacing w:after="120"/>
              <w:rPr>
                <w:rStyle w:val="Hyperlink"/>
                <w:rFonts w:ascii="Arial" w:hAnsi="Arial" w:cs="Arial"/>
                <w:color w:val="4A4A4A"/>
                <w:sz w:val="20"/>
                <w:szCs w:val="20"/>
              </w:rPr>
            </w:pPr>
            <w:r w:rsidRPr="007D44B6">
              <w:rPr>
                <w:rFonts w:ascii="Arial" w:hAnsi="Arial" w:cs="Arial"/>
                <w:sz w:val="20"/>
                <w:szCs w:val="20"/>
              </w:rPr>
              <w:t>Learners work in pairs or small groups to complete worksheets on adjectives</w:t>
            </w:r>
            <w:r w:rsidR="009C2299">
              <w:rPr>
                <w:rFonts w:ascii="Arial" w:hAnsi="Arial" w:cs="Arial"/>
                <w:sz w:val="20"/>
                <w:szCs w:val="20"/>
              </w:rPr>
              <w:t xml:space="preserve">: </w:t>
            </w:r>
            <w:hyperlink r:id="rId60" w:history="1">
              <w:r w:rsidR="009C2299" w:rsidRPr="009C2299">
                <w:rPr>
                  <w:rStyle w:val="Hyperlink"/>
                  <w:rFonts w:ascii="Arial" w:hAnsi="Arial" w:cs="Arial"/>
                  <w:color w:val="4A4A4A"/>
                  <w:sz w:val="20"/>
                  <w:szCs w:val="20"/>
                </w:rPr>
                <w:t>www.superteacherworksheets.com/adjectives.html</w:t>
              </w:r>
            </w:hyperlink>
          </w:p>
          <w:p w14:paraId="259A5F39" w14:textId="59DB1091" w:rsidR="00AF7340" w:rsidRPr="007D44B6" w:rsidRDefault="00AF7340" w:rsidP="00FE7170">
            <w:pPr>
              <w:keepNext/>
              <w:autoSpaceDE w:val="0"/>
              <w:autoSpaceDN w:val="0"/>
              <w:adjustRightInd w:val="0"/>
              <w:spacing w:before="120"/>
              <w:rPr>
                <w:rFonts w:ascii="Arial" w:hAnsi="Arial" w:cs="Arial"/>
                <w:b/>
                <w:bCs/>
                <w:sz w:val="20"/>
                <w:szCs w:val="20"/>
                <w:lang w:eastAsia="en-GB"/>
              </w:rPr>
            </w:pPr>
            <w:r w:rsidRPr="007D44B6">
              <w:rPr>
                <w:rFonts w:ascii="Arial" w:hAnsi="Arial" w:cs="Arial"/>
                <w:sz w:val="20"/>
                <w:szCs w:val="20"/>
              </w:rPr>
              <w:t xml:space="preserve">Learners work with a partner to write tables similar to the one just </w:t>
            </w:r>
            <w:r w:rsidR="00115EF9">
              <w:rPr>
                <w:rFonts w:ascii="Arial" w:hAnsi="Arial" w:cs="Arial"/>
                <w:sz w:val="20"/>
                <w:szCs w:val="20"/>
              </w:rPr>
              <w:t>completed</w:t>
            </w:r>
            <w:r w:rsidRPr="007D44B6">
              <w:rPr>
                <w:rFonts w:ascii="Arial" w:hAnsi="Arial" w:cs="Arial"/>
                <w:sz w:val="20"/>
                <w:szCs w:val="20"/>
              </w:rPr>
              <w:t xml:space="preserve">. These can be taken from a published text or they can make it up themselves, making sure they have checked the answers. </w:t>
            </w:r>
            <w:r w:rsidR="00115EF9">
              <w:rPr>
                <w:rFonts w:ascii="Arial" w:hAnsi="Arial" w:cs="Arial"/>
                <w:sz w:val="20"/>
                <w:szCs w:val="20"/>
              </w:rPr>
              <w:t xml:space="preserve">Learners </w:t>
            </w:r>
            <w:r w:rsidRPr="007D44B6">
              <w:rPr>
                <w:rFonts w:ascii="Arial" w:hAnsi="Arial" w:cs="Arial"/>
                <w:sz w:val="20"/>
                <w:szCs w:val="20"/>
              </w:rPr>
              <w:t>swap quizzes.</w:t>
            </w:r>
            <w:r w:rsidRPr="007D44B6">
              <w:rPr>
                <w:rFonts w:ascii="Arial" w:hAnsi="Arial" w:cs="Arial"/>
                <w:b/>
                <w:sz w:val="20"/>
                <w:szCs w:val="20"/>
              </w:rPr>
              <w:t xml:space="preserve"> (F)</w:t>
            </w:r>
          </w:p>
        </w:tc>
      </w:tr>
      <w:tr w:rsidR="00AF7340" w14:paraId="56FE8F6E" w14:textId="77777777" w:rsidTr="00FC31AA">
        <w:tblPrEx>
          <w:tblCellMar>
            <w:top w:w="0" w:type="dxa"/>
            <w:bottom w:w="0" w:type="dxa"/>
          </w:tblCellMar>
        </w:tblPrEx>
        <w:tc>
          <w:tcPr>
            <w:tcW w:w="2126" w:type="dxa"/>
            <w:tcMar>
              <w:top w:w="113" w:type="dxa"/>
              <w:bottom w:w="113" w:type="dxa"/>
            </w:tcMar>
          </w:tcPr>
          <w:p w14:paraId="7954055D" w14:textId="4DDE19AC"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275ECC74" w14:textId="22305C57" w:rsidR="00AF7340" w:rsidRPr="007D44B6" w:rsidRDefault="00AF7340" w:rsidP="00950F21">
            <w:pPr>
              <w:pStyle w:val="DSBasic"/>
              <w:spacing w:before="120" w:after="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7AD647CB" w14:textId="3F2FCDFD" w:rsidR="00AF7340" w:rsidRPr="007D44B6" w:rsidRDefault="00FE7170"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S</w:t>
            </w:r>
            <w:r w:rsidR="00AF7340" w:rsidRPr="007D44B6">
              <w:rPr>
                <w:rFonts w:eastAsia="Calibri" w:cs="Arial"/>
                <w:lang w:eastAsia="en-GB"/>
              </w:rPr>
              <w:t>imple and compound sentences</w:t>
            </w:r>
          </w:p>
        </w:tc>
        <w:tc>
          <w:tcPr>
            <w:tcW w:w="10348" w:type="dxa"/>
            <w:tcMar>
              <w:top w:w="113" w:type="dxa"/>
              <w:bottom w:w="113" w:type="dxa"/>
            </w:tcMar>
          </w:tcPr>
          <w:p w14:paraId="06EF97B8" w14:textId="75E81E34" w:rsidR="00F3264F" w:rsidRPr="007D44B6" w:rsidRDefault="00664114" w:rsidP="00BC5F6C">
            <w:pPr>
              <w:rPr>
                <w:rFonts w:ascii="Arial" w:eastAsia="Arial" w:hAnsi="Arial" w:cs="Arial"/>
                <w:sz w:val="20"/>
                <w:szCs w:val="20"/>
              </w:rPr>
            </w:pPr>
            <w:r>
              <w:rPr>
                <w:rFonts w:ascii="Arial" w:eastAsia="Arial" w:hAnsi="Arial" w:cs="Arial"/>
                <w:sz w:val="20"/>
                <w:szCs w:val="20"/>
              </w:rPr>
              <w:t xml:space="preserve">Learners </w:t>
            </w:r>
            <w:r w:rsidR="00AF7340" w:rsidRPr="007D44B6">
              <w:rPr>
                <w:rFonts w:ascii="Arial" w:eastAsia="Arial" w:hAnsi="Arial" w:cs="Arial"/>
                <w:sz w:val="20"/>
                <w:szCs w:val="20"/>
              </w:rPr>
              <w:t>complete a worksheet on simple and compound sentences</w:t>
            </w:r>
            <w:r w:rsidR="009C2299">
              <w:rPr>
                <w:rFonts w:ascii="Arial" w:eastAsia="Arial" w:hAnsi="Arial" w:cs="Arial"/>
                <w:sz w:val="20"/>
                <w:szCs w:val="20"/>
              </w:rPr>
              <w:t>:</w:t>
            </w:r>
          </w:p>
          <w:p w14:paraId="309C1F73" w14:textId="77777777" w:rsidR="00F3264F" w:rsidRPr="00BF3EE9" w:rsidRDefault="00FD167C" w:rsidP="00BF3EE9">
            <w:pPr>
              <w:spacing w:after="120"/>
              <w:rPr>
                <w:rStyle w:val="Hyperlink"/>
                <w:rFonts w:cs="Arial"/>
                <w:color w:val="4A4A4A"/>
              </w:rPr>
            </w:pPr>
            <w:hyperlink r:id="rId61" w:history="1">
              <w:r w:rsidR="00F3264F" w:rsidRPr="00BF3EE9">
                <w:rPr>
                  <w:rStyle w:val="Hyperlink"/>
                  <w:rFonts w:ascii="Arial" w:hAnsi="Arial" w:cs="Arial"/>
                  <w:color w:val="4A4A4A"/>
                  <w:sz w:val="20"/>
                  <w:szCs w:val="20"/>
                </w:rPr>
                <w:t>https://englishlinx.com/sentences/compound_sentences/</w:t>
              </w:r>
            </w:hyperlink>
          </w:p>
          <w:p w14:paraId="2B2A4F75" w14:textId="41B26821" w:rsidR="00AF7340" w:rsidRPr="006052C4" w:rsidRDefault="00AF7340" w:rsidP="006052C4">
            <w:pPr>
              <w:spacing w:before="120" w:after="120"/>
              <w:rPr>
                <w:rFonts w:ascii="Arial" w:eastAsia="Arial" w:hAnsi="Arial" w:cs="Arial"/>
                <w:sz w:val="20"/>
                <w:szCs w:val="20"/>
              </w:rPr>
            </w:pPr>
            <w:r w:rsidRPr="007D44B6">
              <w:rPr>
                <w:rFonts w:ascii="Arial" w:eastAsia="Arial" w:hAnsi="Arial" w:cs="Arial"/>
                <w:sz w:val="20"/>
                <w:szCs w:val="20"/>
              </w:rPr>
              <w:t>Learners write 10 sets of two simple sentences which can be made into one compound sentence</w:t>
            </w:r>
            <w:r w:rsidR="00AC731F">
              <w:rPr>
                <w:rFonts w:ascii="Arial" w:eastAsia="Arial" w:hAnsi="Arial" w:cs="Arial"/>
                <w:sz w:val="20"/>
                <w:szCs w:val="20"/>
              </w:rPr>
              <w:t>.</w:t>
            </w:r>
            <w:r w:rsidR="006052C4">
              <w:rPr>
                <w:rFonts w:ascii="Arial" w:eastAsia="Arial" w:hAnsi="Arial" w:cs="Arial"/>
                <w:sz w:val="20"/>
                <w:szCs w:val="20"/>
              </w:rPr>
              <w:t xml:space="preserve"> </w:t>
            </w:r>
            <w:r w:rsidR="00897B91">
              <w:rPr>
                <w:rFonts w:ascii="Arial" w:eastAsia="Arial" w:hAnsi="Arial" w:cs="Arial"/>
                <w:sz w:val="20"/>
                <w:szCs w:val="20"/>
              </w:rPr>
              <w:t>S</w:t>
            </w:r>
            <w:r w:rsidRPr="007D44B6">
              <w:rPr>
                <w:rFonts w:ascii="Arial" w:eastAsia="Arial" w:hAnsi="Arial" w:cs="Arial"/>
                <w:sz w:val="20"/>
                <w:szCs w:val="20"/>
              </w:rPr>
              <w:t>wap with a partner and join up pairs of simple sentences into single compound sentences</w:t>
            </w:r>
            <w:r w:rsidRPr="007D44B6">
              <w:rPr>
                <w:rFonts w:ascii="Arial" w:hAnsi="Arial"/>
                <w:sz w:val="20"/>
              </w:rPr>
              <w:t>.</w:t>
            </w:r>
            <w:r w:rsidR="0000476B" w:rsidRPr="007D44B6">
              <w:rPr>
                <w:rFonts w:ascii="Arial" w:eastAsia="Arial" w:hAnsi="Arial" w:cs="Arial"/>
                <w:sz w:val="20"/>
                <w:szCs w:val="20"/>
              </w:rPr>
              <w:t xml:space="preserve"> </w:t>
            </w:r>
            <w:r w:rsidR="0000476B" w:rsidRPr="007D44B6">
              <w:rPr>
                <w:rFonts w:ascii="Arial" w:eastAsia="Arial" w:hAnsi="Arial" w:cs="Arial"/>
                <w:b/>
                <w:sz w:val="20"/>
                <w:szCs w:val="20"/>
              </w:rPr>
              <w:t>(F)</w:t>
            </w:r>
          </w:p>
          <w:p w14:paraId="46CD7B60" w14:textId="0B8E6307" w:rsidR="001D0439" w:rsidRPr="007D44B6" w:rsidRDefault="001D0439" w:rsidP="00950F21">
            <w:pPr>
              <w:keepNext/>
              <w:autoSpaceDE w:val="0"/>
              <w:autoSpaceDN w:val="0"/>
              <w:adjustRightInd w:val="0"/>
              <w:spacing w:before="120"/>
              <w:rPr>
                <w:rFonts w:ascii="Arial" w:eastAsia="Arial" w:hAnsi="Arial" w:cs="Arial"/>
                <w:bCs/>
                <w:sz w:val="20"/>
                <w:szCs w:val="20"/>
              </w:rPr>
            </w:pPr>
            <w:r w:rsidRPr="007D44B6">
              <w:rPr>
                <w:rFonts w:ascii="Arial" w:eastAsia="Arial" w:hAnsi="Arial" w:cs="Arial"/>
                <w:b/>
                <w:sz w:val="20"/>
                <w:szCs w:val="20"/>
              </w:rPr>
              <w:t>Extension</w:t>
            </w:r>
            <w:r w:rsidR="007D44B6">
              <w:rPr>
                <w:rFonts w:ascii="Arial" w:eastAsia="Arial" w:hAnsi="Arial" w:cs="Arial"/>
                <w:b/>
                <w:sz w:val="20"/>
                <w:szCs w:val="20"/>
              </w:rPr>
              <w:t xml:space="preserve"> activit</w:t>
            </w:r>
            <w:r w:rsidR="006052C4">
              <w:rPr>
                <w:rFonts w:ascii="Arial" w:eastAsia="Arial" w:hAnsi="Arial" w:cs="Arial"/>
                <w:b/>
                <w:sz w:val="20"/>
                <w:szCs w:val="20"/>
              </w:rPr>
              <w:t xml:space="preserve">y: </w:t>
            </w:r>
            <w:r w:rsidR="00950F21" w:rsidRPr="00950F21">
              <w:rPr>
                <w:rFonts w:ascii="Arial" w:eastAsia="Arial" w:hAnsi="Arial" w:cs="Arial"/>
                <w:sz w:val="20"/>
                <w:szCs w:val="20"/>
              </w:rPr>
              <w:t xml:space="preserve">give pairs of </w:t>
            </w:r>
            <w:r w:rsidRPr="00950F21">
              <w:rPr>
                <w:rFonts w:ascii="Arial" w:eastAsia="Arial" w:hAnsi="Arial" w:cs="Arial"/>
                <w:bCs/>
                <w:sz w:val="20"/>
                <w:szCs w:val="20"/>
              </w:rPr>
              <w:t>learners</w:t>
            </w:r>
            <w:r w:rsidRPr="007D44B6">
              <w:rPr>
                <w:rFonts w:ascii="Arial" w:eastAsia="Arial" w:hAnsi="Arial" w:cs="Arial"/>
                <w:bCs/>
                <w:sz w:val="20"/>
                <w:szCs w:val="20"/>
              </w:rPr>
              <w:t xml:space="preserve"> a list of advantages and disadvantages (e.g. from a summary text or discursive text) and write sentences that link:</w:t>
            </w:r>
          </w:p>
          <w:p w14:paraId="60562209" w14:textId="53F92CB8" w:rsidR="001D0439" w:rsidRPr="007D44B6" w:rsidRDefault="001D0439" w:rsidP="00834D03">
            <w:pPr>
              <w:pStyle w:val="ListParagraph"/>
              <w:keepNext/>
              <w:numPr>
                <w:ilvl w:val="0"/>
                <w:numId w:val="13"/>
              </w:numPr>
              <w:autoSpaceDE w:val="0"/>
              <w:autoSpaceDN w:val="0"/>
              <w:adjustRightInd w:val="0"/>
              <w:spacing w:after="120"/>
              <w:ind w:left="723"/>
              <w:rPr>
                <w:rFonts w:eastAsia="Arial" w:cs="Arial"/>
                <w:bCs/>
              </w:rPr>
            </w:pPr>
            <w:r w:rsidRPr="007D44B6">
              <w:rPr>
                <w:rFonts w:eastAsia="Arial" w:cs="Arial"/>
                <w:bCs/>
              </w:rPr>
              <w:t>two advantages</w:t>
            </w:r>
          </w:p>
          <w:p w14:paraId="3C352EC9" w14:textId="25830772" w:rsidR="001D0439" w:rsidRPr="007D44B6" w:rsidRDefault="001D0439" w:rsidP="00834D03">
            <w:pPr>
              <w:pStyle w:val="ListParagraph"/>
              <w:keepNext/>
              <w:numPr>
                <w:ilvl w:val="0"/>
                <w:numId w:val="13"/>
              </w:numPr>
              <w:autoSpaceDE w:val="0"/>
              <w:autoSpaceDN w:val="0"/>
              <w:adjustRightInd w:val="0"/>
              <w:spacing w:after="120"/>
              <w:ind w:left="723"/>
              <w:rPr>
                <w:rFonts w:eastAsia="Arial" w:cs="Arial"/>
                <w:bCs/>
              </w:rPr>
            </w:pPr>
            <w:r w:rsidRPr="007D44B6">
              <w:rPr>
                <w:rFonts w:eastAsia="Arial" w:cs="Arial"/>
                <w:bCs/>
              </w:rPr>
              <w:t>two disadvantages</w:t>
            </w:r>
          </w:p>
          <w:p w14:paraId="6C215D20" w14:textId="475F98AB" w:rsidR="001D0439" w:rsidRPr="007D44B6" w:rsidRDefault="001D0439" w:rsidP="00834D03">
            <w:pPr>
              <w:pStyle w:val="ListParagraph"/>
              <w:keepNext/>
              <w:numPr>
                <w:ilvl w:val="0"/>
                <w:numId w:val="13"/>
              </w:numPr>
              <w:autoSpaceDE w:val="0"/>
              <w:autoSpaceDN w:val="0"/>
              <w:adjustRightInd w:val="0"/>
              <w:ind w:left="723"/>
              <w:rPr>
                <w:rFonts w:cs="Arial"/>
                <w:b/>
                <w:bCs/>
                <w:lang w:eastAsia="en-GB"/>
              </w:rPr>
            </w:pPr>
            <w:r w:rsidRPr="007D44B6">
              <w:rPr>
                <w:rFonts w:eastAsia="Arial" w:cs="Arial"/>
                <w:bCs/>
              </w:rPr>
              <w:t>one advantage and one disadvantage</w:t>
            </w:r>
            <w:r w:rsidR="00C26732">
              <w:rPr>
                <w:rFonts w:eastAsia="Arial" w:cs="Arial"/>
                <w:bCs/>
              </w:rPr>
              <w:t>.</w:t>
            </w:r>
          </w:p>
        </w:tc>
      </w:tr>
      <w:tr w:rsidR="00AF7340" w14:paraId="53BA7485" w14:textId="77777777" w:rsidTr="00FC31AA">
        <w:tblPrEx>
          <w:tblCellMar>
            <w:top w:w="0" w:type="dxa"/>
            <w:bottom w:w="0" w:type="dxa"/>
          </w:tblCellMar>
        </w:tblPrEx>
        <w:tc>
          <w:tcPr>
            <w:tcW w:w="2126" w:type="dxa"/>
            <w:tcMar>
              <w:top w:w="113" w:type="dxa"/>
              <w:bottom w:w="113" w:type="dxa"/>
            </w:tcMar>
          </w:tcPr>
          <w:p w14:paraId="7ED16412" w14:textId="751A1572"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41F90312" w14:textId="0AAF3806" w:rsidR="00AF7340" w:rsidRDefault="00AF7340" w:rsidP="00950F21">
            <w:pPr>
              <w:pStyle w:val="DSBasic"/>
              <w:spacing w:before="120" w:after="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1EA29928" w14:textId="5E4DF05A" w:rsidR="00AF7340" w:rsidRPr="0093629E" w:rsidRDefault="00FE7170" w:rsidP="00BC5F6C">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C</w:t>
            </w:r>
            <w:r w:rsidR="00AF7340" w:rsidRPr="0093629E">
              <w:rPr>
                <w:rFonts w:eastAsia="Calibri" w:cs="Arial"/>
                <w:lang w:eastAsia="en-GB"/>
              </w:rPr>
              <w:t>omplex sentences</w:t>
            </w:r>
          </w:p>
          <w:p w14:paraId="5EDA4728" w14:textId="060B1714" w:rsidR="00AF7340" w:rsidRPr="00015F15" w:rsidRDefault="00FE7170" w:rsidP="00950F21">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00AF7340" w:rsidRPr="0093629E">
              <w:rPr>
                <w:rFonts w:eastAsia="Calibri" w:cs="Arial"/>
                <w:lang w:eastAsia="en-GB"/>
              </w:rPr>
              <w:t>peaking and listening</w:t>
            </w:r>
          </w:p>
        </w:tc>
        <w:tc>
          <w:tcPr>
            <w:tcW w:w="10348" w:type="dxa"/>
            <w:tcMar>
              <w:top w:w="113" w:type="dxa"/>
              <w:bottom w:w="113" w:type="dxa"/>
            </w:tcMar>
          </w:tcPr>
          <w:p w14:paraId="76E8A923" w14:textId="7AE50C37" w:rsidR="009B40F6" w:rsidRPr="00CA5E3B" w:rsidRDefault="00C047DA" w:rsidP="00BC5F6C">
            <w:pPr>
              <w:rPr>
                <w:rFonts w:ascii="Arial" w:hAnsi="Arial"/>
                <w:sz w:val="20"/>
              </w:rPr>
            </w:pPr>
            <w:r>
              <w:rPr>
                <w:rFonts w:ascii="Arial" w:hAnsi="Arial" w:cs="Arial"/>
                <w:sz w:val="20"/>
                <w:szCs w:val="20"/>
                <w:lang w:eastAsia="en-GB"/>
              </w:rPr>
              <w:t>L</w:t>
            </w:r>
            <w:r w:rsidR="009D2A80">
              <w:rPr>
                <w:rFonts w:ascii="Arial" w:hAnsi="Arial" w:cs="Arial"/>
                <w:sz w:val="20"/>
                <w:szCs w:val="20"/>
                <w:lang w:eastAsia="en-GB"/>
              </w:rPr>
              <w:t>earners</w:t>
            </w:r>
            <w:r w:rsidR="009B40F6">
              <w:rPr>
                <w:rFonts w:ascii="Arial" w:hAnsi="Arial" w:cs="Arial"/>
                <w:sz w:val="20"/>
                <w:szCs w:val="20"/>
                <w:lang w:eastAsia="en-GB"/>
              </w:rPr>
              <w:t xml:space="preserve"> explain the differences between simple, compound and complex sentences. </w:t>
            </w:r>
            <w:r w:rsidR="009B40F6" w:rsidRPr="009B40F6">
              <w:rPr>
                <w:rFonts w:ascii="Arial" w:hAnsi="Arial" w:cs="Arial"/>
                <w:bCs/>
                <w:sz w:val="20"/>
                <w:szCs w:val="20"/>
                <w:lang w:eastAsia="en-GB"/>
              </w:rPr>
              <w:t>Worksheets with answers can be found at:</w:t>
            </w:r>
          </w:p>
          <w:p w14:paraId="5D28CF1E" w14:textId="6D17DF54" w:rsidR="009B40F6" w:rsidRPr="00BC0602" w:rsidRDefault="00FD167C" w:rsidP="00351FF7">
            <w:pPr>
              <w:spacing w:after="120"/>
              <w:rPr>
                <w:rStyle w:val="WebLink"/>
              </w:rPr>
            </w:pPr>
            <w:hyperlink r:id="rId62" w:history="1">
              <w:r w:rsidR="00753B3F" w:rsidRPr="00BC0602">
                <w:rPr>
                  <w:rStyle w:val="Hyperlink"/>
                  <w:rFonts w:ascii="Arial" w:hAnsi="Arial"/>
                  <w:color w:val="4A4A4A"/>
                  <w:sz w:val="20"/>
                </w:rPr>
                <w:t>www.k12reader.com/sentence-structure/Gr1-3_Simple_Compound_Complex.pdf</w:t>
              </w:r>
            </w:hyperlink>
          </w:p>
          <w:p w14:paraId="3E04198F" w14:textId="71525820" w:rsidR="00AF7340" w:rsidRDefault="00AF7340" w:rsidP="00351FF7">
            <w:pPr>
              <w:spacing w:before="120" w:after="120"/>
              <w:rPr>
                <w:rFonts w:ascii="Arial" w:hAnsi="Arial" w:cs="Arial"/>
                <w:b/>
                <w:sz w:val="20"/>
                <w:szCs w:val="20"/>
                <w:lang w:eastAsia="en-GB"/>
              </w:rPr>
            </w:pPr>
            <w:r>
              <w:rPr>
                <w:rFonts w:ascii="Arial" w:hAnsi="Arial" w:cs="Arial"/>
                <w:sz w:val="20"/>
                <w:szCs w:val="20"/>
                <w:lang w:eastAsia="en-GB"/>
              </w:rPr>
              <w:t>Learners write 10 pairs of simple sentences which can be joined by conjunctions. They swap with a partner</w:t>
            </w:r>
            <w:r w:rsidR="009D2A80">
              <w:rPr>
                <w:rFonts w:ascii="Arial" w:hAnsi="Arial" w:cs="Arial"/>
                <w:sz w:val="20"/>
                <w:szCs w:val="20"/>
                <w:lang w:eastAsia="en-GB"/>
              </w:rPr>
              <w:t xml:space="preserve"> </w:t>
            </w:r>
            <w:r>
              <w:rPr>
                <w:rFonts w:ascii="Arial" w:hAnsi="Arial" w:cs="Arial"/>
                <w:sz w:val="20"/>
                <w:szCs w:val="20"/>
                <w:lang w:eastAsia="en-GB"/>
              </w:rPr>
              <w:t>and complete the other’s sentence construction exercise.</w:t>
            </w:r>
            <w:r w:rsidR="009B40F6">
              <w:rPr>
                <w:rFonts w:ascii="Arial" w:hAnsi="Arial" w:cs="Arial"/>
                <w:sz w:val="20"/>
                <w:szCs w:val="20"/>
                <w:lang w:eastAsia="en-GB"/>
              </w:rPr>
              <w:t xml:space="preserve"> </w:t>
            </w:r>
            <w:r w:rsidR="009B40F6" w:rsidRPr="00753B3F">
              <w:rPr>
                <w:rFonts w:ascii="Arial" w:hAnsi="Arial" w:cs="Arial"/>
                <w:b/>
                <w:sz w:val="20"/>
                <w:szCs w:val="20"/>
                <w:lang w:eastAsia="en-GB"/>
              </w:rPr>
              <w:t>(F)</w:t>
            </w:r>
          </w:p>
          <w:p w14:paraId="6D81DB3F" w14:textId="391D8A53" w:rsidR="00AF7340" w:rsidRDefault="00AF7340" w:rsidP="00351FF7">
            <w:pPr>
              <w:spacing w:before="120" w:after="120"/>
              <w:rPr>
                <w:rFonts w:ascii="Arial" w:hAnsi="Arial" w:cs="Arial"/>
                <w:b/>
                <w:sz w:val="20"/>
                <w:szCs w:val="20"/>
                <w:lang w:eastAsia="en-GB"/>
              </w:rPr>
            </w:pPr>
            <w:r>
              <w:rPr>
                <w:rFonts w:ascii="Arial" w:hAnsi="Arial" w:cs="Arial"/>
                <w:sz w:val="20"/>
                <w:szCs w:val="20"/>
                <w:lang w:eastAsia="en-GB"/>
              </w:rPr>
              <w:t>Learners write 10 pairs of simple sentences which can be joined by present participles. They swap with a partner</w:t>
            </w:r>
            <w:r w:rsidR="00A91D55">
              <w:rPr>
                <w:rFonts w:ascii="Arial" w:hAnsi="Arial" w:cs="Arial"/>
                <w:sz w:val="20"/>
                <w:szCs w:val="20"/>
                <w:lang w:eastAsia="en-GB"/>
              </w:rPr>
              <w:t xml:space="preserve"> </w:t>
            </w:r>
            <w:r>
              <w:rPr>
                <w:rFonts w:ascii="Arial" w:hAnsi="Arial" w:cs="Arial"/>
                <w:sz w:val="20"/>
                <w:szCs w:val="20"/>
                <w:lang w:eastAsia="en-GB"/>
              </w:rPr>
              <w:t xml:space="preserve">and complete the other’s sentence construction exercise. </w:t>
            </w:r>
            <w:r>
              <w:rPr>
                <w:rFonts w:ascii="Arial" w:hAnsi="Arial" w:cs="Arial"/>
                <w:b/>
                <w:sz w:val="20"/>
                <w:szCs w:val="20"/>
                <w:lang w:eastAsia="en-GB"/>
              </w:rPr>
              <w:t>(F</w:t>
            </w:r>
            <w:r>
              <w:rPr>
                <w:rFonts w:ascii="Arial" w:hAnsi="Arial" w:cs="Arial"/>
                <w:b/>
                <w:sz w:val="20"/>
                <w:szCs w:val="20"/>
              </w:rPr>
              <w:t>)</w:t>
            </w:r>
          </w:p>
          <w:p w14:paraId="35FD5BE0" w14:textId="361C1A61" w:rsidR="00AF7340" w:rsidRPr="00CA277F" w:rsidRDefault="00AF7340" w:rsidP="00CA277F">
            <w:pPr>
              <w:spacing w:before="120"/>
              <w:rPr>
                <w:rFonts w:ascii="Arial" w:hAnsi="Arial" w:cs="Arial"/>
                <w:sz w:val="20"/>
                <w:szCs w:val="20"/>
                <w:lang w:eastAsia="en-GB"/>
              </w:rPr>
            </w:pPr>
            <w:r>
              <w:rPr>
                <w:rFonts w:ascii="Arial" w:hAnsi="Arial" w:cs="Arial"/>
                <w:sz w:val="20"/>
                <w:szCs w:val="20"/>
                <w:lang w:eastAsia="en-GB"/>
              </w:rPr>
              <w:t>Learners write 10 pairs of simple sentences which can be joined by relative pronouns. They swap with a partner</w:t>
            </w:r>
            <w:r w:rsidR="0093629E">
              <w:rPr>
                <w:rFonts w:ascii="Arial" w:hAnsi="Arial" w:cs="Arial"/>
                <w:sz w:val="20"/>
                <w:szCs w:val="20"/>
                <w:lang w:eastAsia="en-GB"/>
              </w:rPr>
              <w:t xml:space="preserve"> </w:t>
            </w:r>
            <w:r>
              <w:rPr>
                <w:rFonts w:ascii="Arial" w:hAnsi="Arial" w:cs="Arial"/>
                <w:sz w:val="20"/>
                <w:szCs w:val="20"/>
                <w:lang w:eastAsia="en-GB"/>
              </w:rPr>
              <w:t xml:space="preserve">and complete the other’s sentence construction exercise. </w:t>
            </w:r>
            <w:r>
              <w:rPr>
                <w:rFonts w:ascii="Arial" w:hAnsi="Arial" w:cs="Arial"/>
                <w:b/>
                <w:sz w:val="20"/>
                <w:szCs w:val="20"/>
                <w:lang w:eastAsia="en-GB"/>
              </w:rPr>
              <w:t>(F)</w:t>
            </w:r>
          </w:p>
        </w:tc>
      </w:tr>
      <w:tr w:rsidR="00AF7340" w14:paraId="5B472095" w14:textId="77777777" w:rsidTr="00FC31AA">
        <w:tblPrEx>
          <w:tblCellMar>
            <w:top w:w="0" w:type="dxa"/>
            <w:bottom w:w="0" w:type="dxa"/>
          </w:tblCellMar>
        </w:tblPrEx>
        <w:tc>
          <w:tcPr>
            <w:tcW w:w="2126" w:type="dxa"/>
            <w:tcMar>
              <w:top w:w="113" w:type="dxa"/>
              <w:bottom w:w="113" w:type="dxa"/>
            </w:tcMar>
          </w:tcPr>
          <w:p w14:paraId="3314EB7B" w14:textId="470C8119"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449AAD5E" w14:textId="53DD6239" w:rsidR="00AF7340" w:rsidRPr="007D44B6" w:rsidRDefault="00AF7340" w:rsidP="000E3F3A">
            <w:pPr>
              <w:pStyle w:val="DSBasic"/>
              <w:spacing w:before="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7CF9C743" w14:textId="5AE5101C" w:rsidR="00AF7340" w:rsidRDefault="00FE7170"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U</w:t>
            </w:r>
            <w:r w:rsidR="00AF7340" w:rsidRPr="0093629E">
              <w:rPr>
                <w:rFonts w:eastAsia="Calibri" w:cs="Arial"/>
                <w:lang w:eastAsia="en-GB"/>
              </w:rPr>
              <w:t>sing correct paragraphing</w:t>
            </w:r>
          </w:p>
        </w:tc>
        <w:tc>
          <w:tcPr>
            <w:tcW w:w="10348" w:type="dxa"/>
            <w:tcMar>
              <w:top w:w="113" w:type="dxa"/>
              <w:bottom w:w="113" w:type="dxa"/>
            </w:tcMar>
          </w:tcPr>
          <w:p w14:paraId="155E468F" w14:textId="300D795B" w:rsidR="00AF7340" w:rsidRDefault="00AF7340" w:rsidP="00BC5F6C">
            <w:pPr>
              <w:spacing w:after="120"/>
              <w:rPr>
                <w:rFonts w:ascii="Arial" w:eastAsia="Arial" w:hAnsi="Arial" w:cs="Arial"/>
                <w:sz w:val="20"/>
                <w:szCs w:val="20"/>
              </w:rPr>
            </w:pPr>
            <w:r>
              <w:rPr>
                <w:rFonts w:ascii="Arial" w:eastAsia="Arial" w:hAnsi="Arial" w:cs="Arial"/>
                <w:sz w:val="20"/>
                <w:szCs w:val="20"/>
              </w:rPr>
              <w:t>Learners write paragraphs</w:t>
            </w:r>
            <w:r w:rsidR="009D2A80">
              <w:rPr>
                <w:rFonts w:ascii="Arial" w:eastAsia="Arial" w:hAnsi="Arial" w:cs="Arial"/>
                <w:sz w:val="20"/>
                <w:szCs w:val="20"/>
              </w:rPr>
              <w:t xml:space="preserve"> </w:t>
            </w:r>
            <w:r>
              <w:rPr>
                <w:rFonts w:ascii="Arial" w:eastAsia="Arial" w:hAnsi="Arial" w:cs="Arial"/>
                <w:sz w:val="20"/>
                <w:szCs w:val="20"/>
              </w:rPr>
              <w:t xml:space="preserve">using </w:t>
            </w:r>
            <w:r w:rsidR="009D2A80">
              <w:rPr>
                <w:rFonts w:ascii="Arial" w:eastAsia="Arial" w:hAnsi="Arial" w:cs="Arial"/>
                <w:sz w:val="20"/>
                <w:szCs w:val="20"/>
              </w:rPr>
              <w:t xml:space="preserve">a </w:t>
            </w:r>
            <w:r>
              <w:rPr>
                <w:rFonts w:ascii="Arial" w:eastAsia="Arial" w:hAnsi="Arial" w:cs="Arial"/>
                <w:sz w:val="20"/>
                <w:szCs w:val="20"/>
              </w:rPr>
              <w:t>variety of simple, compound and complex sentence structures.</w:t>
            </w:r>
          </w:p>
          <w:p w14:paraId="541240A7" w14:textId="67D5D929" w:rsidR="00AF7340" w:rsidRPr="00753B3F" w:rsidRDefault="00BA1A28" w:rsidP="00B24A70">
            <w:pPr>
              <w:spacing w:before="120" w:after="120"/>
              <w:rPr>
                <w:rFonts w:ascii="Arial" w:eastAsia="Arial" w:hAnsi="Arial" w:cs="Arial"/>
                <w:sz w:val="20"/>
                <w:szCs w:val="20"/>
              </w:rPr>
            </w:pPr>
            <w:r>
              <w:rPr>
                <w:rFonts w:ascii="Arial" w:eastAsia="Arial" w:hAnsi="Arial" w:cs="Arial"/>
                <w:sz w:val="20"/>
                <w:szCs w:val="20"/>
              </w:rPr>
              <w:t>Mixed up</w:t>
            </w:r>
            <w:r w:rsidR="00AF7340">
              <w:rPr>
                <w:rFonts w:ascii="Arial" w:eastAsia="Arial" w:hAnsi="Arial" w:cs="Arial"/>
                <w:sz w:val="20"/>
                <w:szCs w:val="20"/>
              </w:rPr>
              <w:t xml:space="preserve"> paragraph writing activity. Learners reconstruct a text which has been mixed up.</w:t>
            </w:r>
          </w:p>
        </w:tc>
      </w:tr>
      <w:tr w:rsidR="00AF7340" w14:paraId="59695AD2" w14:textId="77777777" w:rsidTr="00FC31AA">
        <w:tblPrEx>
          <w:tblCellMar>
            <w:top w:w="0" w:type="dxa"/>
            <w:bottom w:w="0" w:type="dxa"/>
          </w:tblCellMar>
        </w:tblPrEx>
        <w:tc>
          <w:tcPr>
            <w:tcW w:w="2126" w:type="dxa"/>
            <w:tcMar>
              <w:top w:w="113" w:type="dxa"/>
              <w:bottom w:w="113" w:type="dxa"/>
            </w:tcMar>
          </w:tcPr>
          <w:p w14:paraId="52B9CCC5" w14:textId="45C17732"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3CF176D6" w14:textId="4048A86C" w:rsidR="00AF7340" w:rsidRPr="007D44B6" w:rsidRDefault="00AF7340" w:rsidP="00F876C2">
            <w:pPr>
              <w:pStyle w:val="DSBasic"/>
              <w:spacing w:before="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51804563" w14:textId="64709C96" w:rsidR="0092038D" w:rsidRPr="0093629E" w:rsidRDefault="00FE7170" w:rsidP="00BC5F6C">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I</w:t>
            </w:r>
            <w:r w:rsidR="00AF7340" w:rsidRPr="0093629E">
              <w:rPr>
                <w:rFonts w:eastAsia="Calibri" w:cs="Arial"/>
                <w:lang w:eastAsia="en-GB"/>
              </w:rPr>
              <w:t>dentifying topic sentences</w:t>
            </w:r>
          </w:p>
          <w:p w14:paraId="1668BE58" w14:textId="1A50BF4B" w:rsidR="0092038D" w:rsidRDefault="00FE7170" w:rsidP="00B24A70">
            <w:pPr>
              <w:pStyle w:val="ListParagraph"/>
              <w:autoSpaceDE w:val="0"/>
              <w:autoSpaceDN w:val="0"/>
              <w:adjustRightInd w:val="0"/>
              <w:spacing w:before="120" w:after="120"/>
              <w:ind w:left="0"/>
              <w:contextualSpacing w:val="0"/>
              <w:rPr>
                <w:rFonts w:eastAsia="Arial" w:cs="Arial"/>
              </w:rPr>
            </w:pPr>
            <w:r>
              <w:rPr>
                <w:rFonts w:eastAsia="Calibri" w:cs="Arial"/>
                <w:lang w:eastAsia="en-GB"/>
              </w:rPr>
              <w:t>I</w:t>
            </w:r>
            <w:r w:rsidR="0092038D" w:rsidRPr="0093629E">
              <w:rPr>
                <w:rFonts w:eastAsia="Calibri" w:cs="Arial"/>
                <w:lang w:eastAsia="en-GB"/>
              </w:rPr>
              <w:t>dentifying compound sentences</w:t>
            </w:r>
          </w:p>
        </w:tc>
        <w:tc>
          <w:tcPr>
            <w:tcW w:w="10348" w:type="dxa"/>
            <w:tcMar>
              <w:top w:w="113" w:type="dxa"/>
              <w:bottom w:w="113" w:type="dxa"/>
            </w:tcMar>
          </w:tcPr>
          <w:p w14:paraId="1B5FA62D" w14:textId="3C0300C6" w:rsidR="0092038D" w:rsidRDefault="0092038D" w:rsidP="00BC5F6C">
            <w:pPr>
              <w:spacing w:after="120"/>
              <w:rPr>
                <w:rFonts w:ascii="Arial" w:eastAsia="Arial" w:hAnsi="Arial" w:cs="Arial"/>
                <w:sz w:val="20"/>
                <w:szCs w:val="20"/>
              </w:rPr>
            </w:pPr>
            <w:r>
              <w:rPr>
                <w:rFonts w:ascii="Arial" w:eastAsia="Arial" w:hAnsi="Arial" w:cs="Arial"/>
                <w:sz w:val="20"/>
                <w:szCs w:val="20"/>
              </w:rPr>
              <w:t>Ask learners how they would recognise topic sentences in a paragraph.</w:t>
            </w:r>
          </w:p>
          <w:p w14:paraId="469C706E" w14:textId="47261D5E" w:rsidR="0092038D" w:rsidRDefault="009D5399" w:rsidP="009D5399">
            <w:pPr>
              <w:spacing w:before="120" w:after="120"/>
              <w:rPr>
                <w:rFonts w:ascii="Arial" w:eastAsia="Arial" w:hAnsi="Arial" w:cs="Arial"/>
                <w:sz w:val="20"/>
                <w:szCs w:val="20"/>
              </w:rPr>
            </w:pPr>
            <w:r>
              <w:rPr>
                <w:rFonts w:ascii="Arial" w:eastAsia="Arial" w:hAnsi="Arial" w:cs="Arial"/>
                <w:sz w:val="20"/>
                <w:szCs w:val="20"/>
              </w:rPr>
              <w:t>L</w:t>
            </w:r>
            <w:r w:rsidR="0092038D">
              <w:rPr>
                <w:rFonts w:ascii="Arial" w:eastAsia="Arial" w:hAnsi="Arial" w:cs="Arial"/>
                <w:sz w:val="20"/>
                <w:szCs w:val="20"/>
              </w:rPr>
              <w:t>earners identify and select topic sentences in paragraphs from class texts or newspaper articles.</w:t>
            </w:r>
            <w:r w:rsidR="00C147E4">
              <w:rPr>
                <w:rFonts w:ascii="Arial" w:eastAsia="Arial" w:hAnsi="Arial" w:cs="Arial"/>
                <w:sz w:val="20"/>
                <w:szCs w:val="20"/>
              </w:rPr>
              <w:t xml:space="preserve"> </w:t>
            </w:r>
            <w:r w:rsidR="0092038D" w:rsidRPr="00CA5E3B">
              <w:rPr>
                <w:rFonts w:ascii="Arial" w:eastAsia="Arial" w:hAnsi="Arial" w:cs="Arial"/>
                <w:b/>
                <w:sz w:val="20"/>
                <w:szCs w:val="20"/>
              </w:rPr>
              <w:t>(I)</w:t>
            </w:r>
          </w:p>
          <w:p w14:paraId="56AA2C11" w14:textId="711A5D02" w:rsidR="00AF7340" w:rsidRPr="00B81A95" w:rsidRDefault="0092038D" w:rsidP="00D77BEE">
            <w:pPr>
              <w:spacing w:before="120"/>
              <w:rPr>
                <w:rFonts w:ascii="Arial" w:hAnsi="Arial" w:cs="Arial"/>
                <w:sz w:val="20"/>
                <w:szCs w:val="20"/>
                <w:lang w:eastAsia="en-GB"/>
              </w:rPr>
            </w:pPr>
            <w:r>
              <w:rPr>
                <w:rFonts w:ascii="Arial" w:hAnsi="Arial" w:cs="Arial"/>
                <w:sz w:val="20"/>
                <w:szCs w:val="20"/>
                <w:lang w:eastAsia="en-GB"/>
              </w:rPr>
              <w:t>Compound</w:t>
            </w:r>
            <w:r w:rsidR="00AF7340">
              <w:rPr>
                <w:rFonts w:ascii="Arial" w:hAnsi="Arial" w:cs="Arial"/>
                <w:sz w:val="20"/>
                <w:szCs w:val="20"/>
                <w:lang w:eastAsia="en-GB"/>
              </w:rPr>
              <w:t xml:space="preserve"> sentence</w:t>
            </w:r>
            <w:r>
              <w:rPr>
                <w:rFonts w:ascii="Arial" w:hAnsi="Arial" w:cs="Arial"/>
                <w:sz w:val="20"/>
                <w:szCs w:val="20"/>
                <w:lang w:eastAsia="en-GB"/>
              </w:rPr>
              <w:t xml:space="preserve"> are discussed at</w:t>
            </w:r>
            <w:r w:rsidR="00AF7340">
              <w:rPr>
                <w:rFonts w:ascii="Arial" w:hAnsi="Arial" w:cs="Arial"/>
                <w:sz w:val="20"/>
                <w:szCs w:val="20"/>
                <w:lang w:eastAsia="en-GB"/>
              </w:rPr>
              <w:t>:</w:t>
            </w:r>
            <w:r w:rsidR="00CA5E3B">
              <w:rPr>
                <w:rFonts w:ascii="Arial" w:hAnsi="Arial" w:cs="Arial"/>
                <w:sz w:val="20"/>
                <w:szCs w:val="20"/>
                <w:lang w:eastAsia="en-GB"/>
              </w:rPr>
              <w:t xml:space="preserve"> </w:t>
            </w:r>
            <w:hyperlink r:id="rId63" w:history="1">
              <w:r w:rsidR="00CA5E3B" w:rsidRPr="00BC0602">
                <w:rPr>
                  <w:rStyle w:val="Hyperlink"/>
                  <w:rFonts w:ascii="Arial" w:hAnsi="Arial" w:cs="Arial"/>
                  <w:color w:val="4A4A4A"/>
                  <w:sz w:val="20"/>
                  <w:szCs w:val="20"/>
                  <w:lang w:eastAsia="en-GB"/>
                </w:rPr>
                <w:t>https://englishlinx.com/sentences/compound_sentences/</w:t>
              </w:r>
            </w:hyperlink>
          </w:p>
        </w:tc>
      </w:tr>
      <w:tr w:rsidR="00AF7340" w14:paraId="00929C5A" w14:textId="77777777" w:rsidTr="00FC31AA">
        <w:tblPrEx>
          <w:tblCellMar>
            <w:top w:w="0" w:type="dxa"/>
            <w:bottom w:w="0" w:type="dxa"/>
          </w:tblCellMar>
        </w:tblPrEx>
        <w:tc>
          <w:tcPr>
            <w:tcW w:w="2126" w:type="dxa"/>
            <w:tcMar>
              <w:top w:w="113" w:type="dxa"/>
              <w:bottom w:w="113" w:type="dxa"/>
            </w:tcMar>
          </w:tcPr>
          <w:p w14:paraId="39CE118A" w14:textId="12CF4A55" w:rsidR="002A3940" w:rsidRPr="007D44B6" w:rsidRDefault="002A3940" w:rsidP="00BC5F6C">
            <w:pPr>
              <w:pStyle w:val="DSBasic"/>
              <w:spacing w:after="120"/>
              <w:rPr>
                <w:rFonts w:cs="Arial"/>
                <w:b/>
                <w:sz w:val="20"/>
                <w:szCs w:val="20"/>
                <w:lang w:eastAsia="en-GB"/>
              </w:rPr>
            </w:pPr>
            <w:r w:rsidRPr="007D44B6">
              <w:rPr>
                <w:rFonts w:cs="Arial"/>
                <w:b/>
                <w:sz w:val="20"/>
                <w:szCs w:val="20"/>
                <w:lang w:eastAsia="en-GB"/>
              </w:rPr>
              <w:t>AO2 Writing</w:t>
            </w:r>
          </w:p>
          <w:p w14:paraId="3183C083" w14:textId="1CB01DB1" w:rsidR="00AF7340" w:rsidRPr="007D44B6" w:rsidRDefault="00AF7340" w:rsidP="00FD5D06">
            <w:pPr>
              <w:pStyle w:val="DSBasic"/>
              <w:spacing w:before="120" w:after="120"/>
              <w:rPr>
                <w:b/>
                <w:sz w:val="20"/>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267D3237" w14:textId="49AF9D30" w:rsidR="00AF7340" w:rsidRDefault="00FE7170" w:rsidP="00BC5F6C">
            <w:pPr>
              <w:pStyle w:val="ListParagraph"/>
              <w:autoSpaceDE w:val="0"/>
              <w:autoSpaceDN w:val="0"/>
              <w:adjustRightInd w:val="0"/>
              <w:spacing w:after="120"/>
              <w:ind w:left="0"/>
              <w:contextualSpacing w:val="0"/>
              <w:rPr>
                <w:rFonts w:eastAsia="Arial" w:cs="Arial"/>
              </w:rPr>
            </w:pPr>
            <w:r>
              <w:rPr>
                <w:rFonts w:eastAsia="Calibri" w:cs="Arial"/>
                <w:lang w:eastAsia="en-GB"/>
              </w:rPr>
              <w:t>R</w:t>
            </w:r>
            <w:r w:rsidR="00AF7340" w:rsidRPr="0093629E">
              <w:rPr>
                <w:rFonts w:eastAsia="Calibri" w:cs="Arial"/>
                <w:lang w:eastAsia="en-GB"/>
              </w:rPr>
              <w:t>evisi</w:t>
            </w:r>
            <w:r w:rsidR="00A17A4E">
              <w:rPr>
                <w:rFonts w:eastAsia="Calibri" w:cs="Arial"/>
                <w:lang w:eastAsia="en-GB"/>
              </w:rPr>
              <w:t>ng</w:t>
            </w:r>
            <w:r w:rsidR="00AF7340" w:rsidRPr="0093629E">
              <w:rPr>
                <w:rFonts w:eastAsia="Calibri" w:cs="Arial"/>
                <w:lang w:eastAsia="en-GB"/>
              </w:rPr>
              <w:t xml:space="preserve"> </w:t>
            </w:r>
            <w:r w:rsidR="00371B6C">
              <w:rPr>
                <w:rFonts w:eastAsia="Calibri" w:cs="Arial"/>
                <w:lang w:eastAsia="en-GB"/>
              </w:rPr>
              <w:t>simple</w:t>
            </w:r>
            <w:r w:rsidR="00AF7340" w:rsidRPr="0093629E">
              <w:rPr>
                <w:rFonts w:eastAsia="Calibri" w:cs="Arial"/>
                <w:lang w:eastAsia="en-GB"/>
              </w:rPr>
              <w:t xml:space="preserve"> punctuation</w:t>
            </w:r>
          </w:p>
        </w:tc>
        <w:tc>
          <w:tcPr>
            <w:tcW w:w="10348" w:type="dxa"/>
            <w:tcMar>
              <w:top w:w="113" w:type="dxa"/>
              <w:bottom w:w="113" w:type="dxa"/>
            </w:tcMar>
          </w:tcPr>
          <w:p w14:paraId="2BFC2C8B" w14:textId="1048F024" w:rsidR="00AF7340" w:rsidRDefault="00AF7340" w:rsidP="00BC5F6C">
            <w:pPr>
              <w:spacing w:after="120"/>
              <w:rPr>
                <w:rFonts w:ascii="Arial" w:eastAsia="Arial" w:hAnsi="Arial" w:cs="Arial"/>
                <w:sz w:val="20"/>
                <w:szCs w:val="20"/>
              </w:rPr>
            </w:pPr>
            <w:r>
              <w:rPr>
                <w:rFonts w:ascii="Arial" w:eastAsia="Arial" w:hAnsi="Arial" w:cs="Arial"/>
                <w:sz w:val="20"/>
                <w:szCs w:val="20"/>
              </w:rPr>
              <w:t xml:space="preserve">Learners revise </w:t>
            </w:r>
            <w:r w:rsidR="00CE6F45">
              <w:rPr>
                <w:rFonts w:ascii="Arial" w:eastAsia="Arial" w:hAnsi="Arial" w:cs="Arial"/>
                <w:sz w:val="20"/>
                <w:szCs w:val="20"/>
              </w:rPr>
              <w:t xml:space="preserve">the </w:t>
            </w:r>
            <w:r>
              <w:rPr>
                <w:rFonts w:ascii="Arial" w:eastAsia="Arial" w:hAnsi="Arial" w:cs="Arial"/>
                <w:sz w:val="20"/>
                <w:szCs w:val="20"/>
              </w:rPr>
              <w:t>use of full stops, capital letters and commas by reading a text or newspaper article.</w:t>
            </w:r>
          </w:p>
          <w:p w14:paraId="7B0CCBCE" w14:textId="77777777" w:rsidR="00AF7340" w:rsidRDefault="00AF7340" w:rsidP="009719A6">
            <w:pPr>
              <w:rPr>
                <w:rFonts w:ascii="Arial" w:eastAsia="Arial" w:hAnsi="Arial" w:cs="Arial"/>
                <w:sz w:val="20"/>
                <w:szCs w:val="20"/>
              </w:rPr>
            </w:pPr>
            <w:r>
              <w:rPr>
                <w:rFonts w:ascii="Arial" w:eastAsia="Arial" w:hAnsi="Arial" w:cs="Arial"/>
                <w:sz w:val="20"/>
                <w:szCs w:val="20"/>
              </w:rPr>
              <w:t>Beginning, intermediate and advanced paragraph correction worksheets with answers:</w:t>
            </w:r>
          </w:p>
          <w:p w14:paraId="74E1AEAB" w14:textId="41D2E151" w:rsidR="00AF7340" w:rsidRDefault="00FD167C" w:rsidP="009719A6">
            <w:pPr>
              <w:rPr>
                <w:rStyle w:val="WebLink"/>
              </w:rPr>
            </w:pPr>
            <w:hyperlink r:id="rId64" w:history="1">
              <w:r w:rsidR="00AF7340" w:rsidRPr="00396752">
                <w:rPr>
                  <w:rStyle w:val="WebLink"/>
                </w:rPr>
                <w:t>www.englishforeveryone.org/Topics/Paragraph-Correction.htm</w:t>
              </w:r>
            </w:hyperlink>
            <w:r w:rsidR="00AF7340" w:rsidRPr="00396752">
              <w:rPr>
                <w:rStyle w:val="WebLink"/>
              </w:rPr>
              <w:t xml:space="preserve"> </w:t>
            </w:r>
          </w:p>
          <w:p w14:paraId="34F39B1E" w14:textId="53AE72F3" w:rsidR="00F46A75" w:rsidRPr="00396752" w:rsidRDefault="00F46A75" w:rsidP="00CB58F3">
            <w:pPr>
              <w:spacing w:before="120"/>
              <w:rPr>
                <w:rStyle w:val="WebLink"/>
              </w:rPr>
            </w:pPr>
            <w:r w:rsidRPr="007D44B6">
              <w:rPr>
                <w:rStyle w:val="WebLink"/>
                <w:color w:val="auto"/>
                <w:u w:val="none"/>
              </w:rPr>
              <w:t xml:space="preserve">Learners </w:t>
            </w:r>
            <w:r w:rsidR="008535DD" w:rsidRPr="007D44B6">
              <w:rPr>
                <w:rStyle w:val="WebLink"/>
                <w:color w:val="auto"/>
                <w:u w:val="none"/>
              </w:rPr>
              <w:t xml:space="preserve">use appropriate online tools to </w:t>
            </w:r>
            <w:r w:rsidRPr="007D44B6">
              <w:rPr>
                <w:rStyle w:val="WebLink"/>
                <w:color w:val="auto"/>
                <w:u w:val="none"/>
              </w:rPr>
              <w:t>write and check short response</w:t>
            </w:r>
            <w:r w:rsidR="008535DD" w:rsidRPr="007D44B6">
              <w:rPr>
                <w:rStyle w:val="WebLink"/>
                <w:color w:val="auto"/>
                <w:u w:val="none"/>
              </w:rPr>
              <w:t>s</w:t>
            </w:r>
            <w:r w:rsidR="000150E6">
              <w:rPr>
                <w:rStyle w:val="WebLink"/>
                <w:color w:val="auto"/>
                <w:u w:val="none"/>
              </w:rPr>
              <w:t>,</w:t>
            </w:r>
            <w:r w:rsidRPr="007D44B6">
              <w:rPr>
                <w:rStyle w:val="WebLink"/>
                <w:color w:val="auto"/>
                <w:u w:val="none"/>
              </w:rPr>
              <w:t xml:space="preserve"> e.g. emails </w:t>
            </w:r>
            <w:r w:rsidR="008535DD" w:rsidRPr="007D44B6">
              <w:rPr>
                <w:rStyle w:val="WebLink"/>
                <w:color w:val="auto"/>
                <w:u w:val="none"/>
              </w:rPr>
              <w:t xml:space="preserve">and act on </w:t>
            </w:r>
            <w:r w:rsidRPr="007D44B6">
              <w:rPr>
                <w:rStyle w:val="WebLink"/>
                <w:color w:val="auto"/>
                <w:u w:val="none"/>
              </w:rPr>
              <w:t>feedback</w:t>
            </w:r>
            <w:r w:rsidR="008535DD" w:rsidRPr="007D44B6">
              <w:rPr>
                <w:rStyle w:val="WebLink"/>
                <w:color w:val="auto"/>
                <w:u w:val="none"/>
              </w:rPr>
              <w:t>.</w:t>
            </w:r>
            <w:r w:rsidR="007D44B6">
              <w:rPr>
                <w:rStyle w:val="WebLink"/>
                <w:color w:val="auto"/>
                <w:u w:val="none"/>
              </w:rPr>
              <w:t xml:space="preserve"> </w:t>
            </w:r>
            <w:r w:rsidR="008535DD" w:rsidRPr="007D44B6">
              <w:rPr>
                <w:rStyle w:val="WebLink"/>
                <w:color w:val="auto"/>
                <w:u w:val="none"/>
              </w:rPr>
              <w:t>For example:</w:t>
            </w:r>
            <w:r w:rsidRPr="007D44B6">
              <w:rPr>
                <w:rStyle w:val="WebLink"/>
                <w:color w:val="auto"/>
              </w:rPr>
              <w:t xml:space="preserve"> </w:t>
            </w:r>
            <w:hyperlink r:id="rId65" w:history="1">
              <w:r w:rsidR="00CE6F45" w:rsidRPr="00EE1AB2">
                <w:rPr>
                  <w:rStyle w:val="Hyperlink"/>
                  <w:rFonts w:ascii="Arial" w:hAnsi="Arial" w:cs="Arial"/>
                  <w:color w:val="4A4A4A"/>
                  <w:sz w:val="20"/>
                  <w:szCs w:val="20"/>
                </w:rPr>
                <w:t>https://writeandimprove.com/?lang=en-GB</w:t>
              </w:r>
            </w:hyperlink>
            <w:r w:rsidR="00CE6F45" w:rsidRPr="00EE1AB2">
              <w:rPr>
                <w:rStyle w:val="WebLink"/>
                <w:rFonts w:cs="Arial"/>
                <w:szCs w:val="20"/>
              </w:rPr>
              <w:t xml:space="preserve"> </w:t>
            </w:r>
            <w:r w:rsidR="00CE6F45" w:rsidRPr="007D44B6">
              <w:rPr>
                <w:rStyle w:val="WebLink"/>
                <w:b/>
                <w:bCs/>
                <w:color w:val="auto"/>
                <w:u w:val="none"/>
              </w:rPr>
              <w:t>(I)</w:t>
            </w:r>
          </w:p>
        </w:tc>
      </w:tr>
      <w:tr w:rsidR="00AF7340" w14:paraId="734BBB97" w14:textId="77777777" w:rsidTr="00FC31AA">
        <w:tblPrEx>
          <w:tblCellMar>
            <w:top w:w="0" w:type="dxa"/>
            <w:bottom w:w="0" w:type="dxa"/>
          </w:tblCellMar>
        </w:tblPrEx>
        <w:tc>
          <w:tcPr>
            <w:tcW w:w="2126" w:type="dxa"/>
            <w:tcMar>
              <w:top w:w="113" w:type="dxa"/>
              <w:bottom w:w="113" w:type="dxa"/>
            </w:tcMar>
          </w:tcPr>
          <w:p w14:paraId="1384E2FE" w14:textId="3D48BB15"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6C04E9E3" w14:textId="18E5C883" w:rsidR="00AF7340" w:rsidRPr="007D44B6" w:rsidRDefault="00AF7340" w:rsidP="00FD5D06">
            <w:pPr>
              <w:pStyle w:val="DSBasic"/>
              <w:spacing w:before="120" w:after="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138D96FA" w14:textId="0EA786A9" w:rsidR="00AF7340" w:rsidRDefault="00FE7170" w:rsidP="00BC5F6C">
            <w:pPr>
              <w:pStyle w:val="ListParagraph"/>
              <w:autoSpaceDE w:val="0"/>
              <w:autoSpaceDN w:val="0"/>
              <w:adjustRightInd w:val="0"/>
              <w:spacing w:after="120"/>
              <w:ind w:left="0"/>
              <w:contextualSpacing w:val="0"/>
              <w:rPr>
                <w:rFonts w:eastAsia="Arial" w:cs="Arial"/>
              </w:rPr>
            </w:pPr>
            <w:r>
              <w:rPr>
                <w:rFonts w:eastAsia="Calibri" w:cs="Arial"/>
                <w:lang w:eastAsia="en-GB"/>
              </w:rPr>
              <w:t>D</w:t>
            </w:r>
            <w:r w:rsidR="00AF7340" w:rsidRPr="0093629E">
              <w:rPr>
                <w:rFonts w:eastAsia="Calibri" w:cs="Arial"/>
                <w:lang w:eastAsia="en-GB"/>
              </w:rPr>
              <w:t>evelop</w:t>
            </w:r>
            <w:r w:rsidR="00371B6C">
              <w:rPr>
                <w:rFonts w:eastAsia="Calibri" w:cs="Arial"/>
                <w:lang w:eastAsia="en-GB"/>
              </w:rPr>
              <w:t>ing</w:t>
            </w:r>
            <w:r w:rsidR="00AF7340" w:rsidRPr="0093629E">
              <w:rPr>
                <w:rFonts w:eastAsia="Calibri" w:cs="Arial"/>
                <w:lang w:eastAsia="en-GB"/>
              </w:rPr>
              <w:t xml:space="preserve"> knowledge </w:t>
            </w:r>
            <w:r w:rsidR="00371B6C">
              <w:rPr>
                <w:rFonts w:eastAsia="Calibri" w:cs="Arial"/>
                <w:lang w:eastAsia="en-GB"/>
              </w:rPr>
              <w:t xml:space="preserve">of </w:t>
            </w:r>
            <w:r w:rsidR="00AF7340" w:rsidRPr="0093629E">
              <w:rPr>
                <w:rFonts w:eastAsia="Calibri" w:cs="Arial"/>
                <w:lang w:eastAsia="en-GB"/>
              </w:rPr>
              <w:t>punctuation</w:t>
            </w:r>
            <w:r w:rsidR="00371B6C">
              <w:rPr>
                <w:rFonts w:eastAsia="Calibri" w:cs="Arial"/>
                <w:lang w:eastAsia="en-GB"/>
              </w:rPr>
              <w:t>,</w:t>
            </w:r>
            <w:r w:rsidR="00AF7340" w:rsidRPr="0093629E">
              <w:rPr>
                <w:rFonts w:eastAsia="Calibri" w:cs="Arial"/>
                <w:lang w:eastAsia="en-GB"/>
              </w:rPr>
              <w:t xml:space="preserve"> build</w:t>
            </w:r>
            <w:r w:rsidR="00371B6C">
              <w:rPr>
                <w:rFonts w:eastAsia="Calibri" w:cs="Arial"/>
                <w:lang w:eastAsia="en-GB"/>
              </w:rPr>
              <w:t>ing</w:t>
            </w:r>
            <w:r w:rsidR="00AF7340" w:rsidRPr="0093629E">
              <w:rPr>
                <w:rFonts w:eastAsia="Calibri" w:cs="Arial"/>
                <w:lang w:eastAsia="en-GB"/>
              </w:rPr>
              <w:t xml:space="preserve"> on existing skills</w:t>
            </w:r>
          </w:p>
        </w:tc>
        <w:tc>
          <w:tcPr>
            <w:tcW w:w="10348" w:type="dxa"/>
            <w:tcMar>
              <w:top w:w="113" w:type="dxa"/>
              <w:bottom w:w="113" w:type="dxa"/>
            </w:tcMar>
          </w:tcPr>
          <w:p w14:paraId="39E5A719" w14:textId="29E1668D" w:rsidR="00AF7340" w:rsidRDefault="00AF7340" w:rsidP="009719A6">
            <w:pPr>
              <w:autoSpaceDE w:val="0"/>
              <w:autoSpaceDN w:val="0"/>
              <w:adjustRightInd w:val="0"/>
              <w:rPr>
                <w:rFonts w:ascii="Arial" w:hAnsi="Arial" w:cs="Arial"/>
                <w:b/>
                <w:sz w:val="20"/>
                <w:szCs w:val="20"/>
                <w:lang w:eastAsia="en-GB"/>
              </w:rPr>
            </w:pPr>
            <w:r>
              <w:rPr>
                <w:rFonts w:ascii="Arial" w:eastAsia="Arial" w:hAnsi="Arial" w:cs="Arial"/>
                <w:sz w:val="20"/>
                <w:szCs w:val="20"/>
              </w:rPr>
              <w:t xml:space="preserve">Ask </w:t>
            </w:r>
            <w:r w:rsidR="00300B4F">
              <w:rPr>
                <w:rFonts w:ascii="Arial" w:eastAsia="Arial" w:hAnsi="Arial" w:cs="Arial"/>
                <w:sz w:val="20"/>
                <w:szCs w:val="20"/>
              </w:rPr>
              <w:t>learners</w:t>
            </w:r>
            <w:r>
              <w:rPr>
                <w:rFonts w:ascii="Arial" w:eastAsia="Arial" w:hAnsi="Arial" w:cs="Arial"/>
                <w:sz w:val="20"/>
                <w:szCs w:val="20"/>
              </w:rPr>
              <w:t xml:space="preserve"> why punctuation is important. </w:t>
            </w:r>
            <w:r w:rsidR="001D7F07">
              <w:rPr>
                <w:rFonts w:ascii="Arial" w:eastAsia="Arial" w:hAnsi="Arial" w:cs="Arial"/>
                <w:sz w:val="20"/>
                <w:szCs w:val="20"/>
              </w:rPr>
              <w:t>L</w:t>
            </w:r>
            <w:r>
              <w:rPr>
                <w:rFonts w:ascii="Arial" w:eastAsia="Arial" w:hAnsi="Arial" w:cs="Arial"/>
                <w:sz w:val="20"/>
                <w:szCs w:val="20"/>
              </w:rPr>
              <w:t>earners look at examples of punctuation from selected sections of simple texts</w:t>
            </w:r>
            <w:r w:rsidR="00221681">
              <w:rPr>
                <w:rFonts w:ascii="Arial" w:eastAsia="Arial" w:hAnsi="Arial" w:cs="Arial"/>
                <w:sz w:val="20"/>
                <w:szCs w:val="20"/>
              </w:rPr>
              <w:t xml:space="preserve">. </w:t>
            </w:r>
            <w:hyperlink r:id="rId66" w:history="1">
              <w:r w:rsidR="00221681">
                <w:rPr>
                  <w:rStyle w:val="WebLink"/>
                </w:rPr>
                <w:t>www.ef.com/english-resources/english-grammar/punctuation/</w:t>
              </w:r>
            </w:hyperlink>
            <w:r w:rsidR="00221681">
              <w:rPr>
                <w:rFonts w:ascii="Arial" w:eastAsia="Arial" w:hAnsi="Arial" w:cs="Arial"/>
                <w:sz w:val="20"/>
                <w:szCs w:val="20"/>
              </w:rPr>
              <w:t xml:space="preserve"> </w:t>
            </w:r>
            <w:r>
              <w:rPr>
                <w:rFonts w:ascii="Arial" w:hAnsi="Arial" w:cs="Arial"/>
                <w:b/>
                <w:sz w:val="20"/>
                <w:szCs w:val="20"/>
                <w:lang w:eastAsia="en-GB"/>
              </w:rPr>
              <w:t>(F)</w:t>
            </w:r>
          </w:p>
          <w:p w14:paraId="7503E1D6" w14:textId="1E81ABF2" w:rsidR="00AF7340" w:rsidRDefault="009C23DF" w:rsidP="009D5399">
            <w:pPr>
              <w:spacing w:before="120" w:after="120"/>
              <w:rPr>
                <w:rFonts w:ascii="Arial" w:hAnsi="Arial" w:cs="Arial"/>
                <w:sz w:val="20"/>
                <w:szCs w:val="20"/>
                <w:lang w:eastAsia="en-GB"/>
              </w:rPr>
            </w:pPr>
            <w:r>
              <w:rPr>
                <w:rFonts w:ascii="Arial" w:hAnsi="Arial" w:cs="Arial"/>
                <w:sz w:val="20"/>
                <w:szCs w:val="20"/>
                <w:lang w:eastAsia="en-GB"/>
              </w:rPr>
              <w:t>L</w:t>
            </w:r>
            <w:r w:rsidR="00AF7340">
              <w:rPr>
                <w:rFonts w:ascii="Arial" w:hAnsi="Arial" w:cs="Arial"/>
                <w:sz w:val="20"/>
                <w:szCs w:val="20"/>
                <w:lang w:eastAsia="en-GB"/>
              </w:rPr>
              <w:t>earners identify each punctuation mark and write down</w:t>
            </w:r>
            <w:r w:rsidR="0093629E">
              <w:rPr>
                <w:rFonts w:ascii="Arial" w:hAnsi="Arial" w:cs="Arial"/>
                <w:sz w:val="20"/>
                <w:szCs w:val="20"/>
                <w:lang w:eastAsia="en-GB"/>
              </w:rPr>
              <w:t xml:space="preserve"> </w:t>
            </w:r>
            <w:r w:rsidR="00AF7340">
              <w:rPr>
                <w:rFonts w:ascii="Arial" w:hAnsi="Arial" w:cs="Arial"/>
                <w:sz w:val="20"/>
                <w:szCs w:val="20"/>
                <w:lang w:eastAsia="en-GB"/>
              </w:rPr>
              <w:t>in a table its use in the context</w:t>
            </w:r>
            <w:r w:rsidR="000150E6">
              <w:rPr>
                <w:rFonts w:ascii="Arial" w:hAnsi="Arial" w:cs="Arial"/>
                <w:sz w:val="20"/>
                <w:szCs w:val="20"/>
                <w:lang w:eastAsia="en-GB"/>
              </w:rPr>
              <w:t xml:space="preserve">, </w:t>
            </w:r>
            <w:r w:rsidR="00300B4F">
              <w:rPr>
                <w:rFonts w:ascii="Arial" w:hAnsi="Arial" w:cs="Arial"/>
                <w:sz w:val="20"/>
                <w:szCs w:val="20"/>
                <w:lang w:eastAsia="en-GB"/>
              </w:rPr>
              <w:t>e.g.</w:t>
            </w:r>
            <w:r w:rsidR="000150E6">
              <w:rPr>
                <w:rFonts w:ascii="Arial" w:hAnsi="Arial" w:cs="Arial"/>
                <w:sz w:val="20"/>
                <w:szCs w:val="20"/>
                <w:lang w:eastAsia="en-GB"/>
              </w:rPr>
              <w:t>:</w:t>
            </w:r>
          </w:p>
          <w:tbl>
            <w:tblPr>
              <w:tblW w:w="0" w:type="auto"/>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Look w:val="04A0" w:firstRow="1" w:lastRow="0" w:firstColumn="1" w:lastColumn="0" w:noHBand="0" w:noVBand="1"/>
            </w:tblPr>
            <w:tblGrid>
              <w:gridCol w:w="2453"/>
              <w:gridCol w:w="3442"/>
              <w:gridCol w:w="3402"/>
            </w:tblGrid>
            <w:tr w:rsidR="00F67A7F" w:rsidRPr="00F67A7F" w14:paraId="5E5DBDEC" w14:textId="77777777" w:rsidTr="00CA277F">
              <w:trPr>
                <w:jc w:val="center"/>
              </w:trPr>
              <w:tc>
                <w:tcPr>
                  <w:tcW w:w="2453" w:type="dxa"/>
                  <w:shd w:val="clear" w:color="auto" w:fill="EA5B0C"/>
                </w:tcPr>
                <w:p w14:paraId="30FBD2D8" w14:textId="77777777" w:rsidR="00AF7340" w:rsidRPr="00F67A7F" w:rsidRDefault="00AF7340" w:rsidP="00300B4F">
                  <w:pPr>
                    <w:rPr>
                      <w:rFonts w:ascii="Arial" w:hAnsi="Arial" w:cs="Arial"/>
                      <w:b/>
                      <w:color w:val="FFFFFF" w:themeColor="background1"/>
                      <w:sz w:val="20"/>
                      <w:szCs w:val="20"/>
                    </w:rPr>
                  </w:pPr>
                  <w:r w:rsidRPr="00F67A7F">
                    <w:rPr>
                      <w:rFonts w:ascii="Arial" w:hAnsi="Arial" w:cs="Arial"/>
                      <w:b/>
                      <w:color w:val="FFFFFF" w:themeColor="background1"/>
                      <w:sz w:val="20"/>
                      <w:szCs w:val="20"/>
                    </w:rPr>
                    <w:t>Punctuation</w:t>
                  </w:r>
                </w:p>
              </w:tc>
              <w:tc>
                <w:tcPr>
                  <w:tcW w:w="3442" w:type="dxa"/>
                  <w:shd w:val="clear" w:color="auto" w:fill="EA5B0C"/>
                </w:tcPr>
                <w:p w14:paraId="47D4707A" w14:textId="77777777" w:rsidR="00AF7340" w:rsidRPr="00F67A7F" w:rsidRDefault="00AF7340" w:rsidP="00730964">
                  <w:pPr>
                    <w:jc w:val="center"/>
                    <w:rPr>
                      <w:rFonts w:ascii="Arial" w:hAnsi="Arial" w:cs="Arial"/>
                      <w:b/>
                      <w:color w:val="FFFFFF" w:themeColor="background1"/>
                      <w:sz w:val="20"/>
                      <w:szCs w:val="20"/>
                    </w:rPr>
                  </w:pPr>
                  <w:r w:rsidRPr="00F67A7F">
                    <w:rPr>
                      <w:rFonts w:ascii="Arial" w:hAnsi="Arial" w:cs="Arial"/>
                      <w:b/>
                      <w:color w:val="FFFFFF" w:themeColor="background1"/>
                      <w:sz w:val="20"/>
                      <w:szCs w:val="20"/>
                    </w:rPr>
                    <w:t>Notes</w:t>
                  </w:r>
                </w:p>
              </w:tc>
              <w:tc>
                <w:tcPr>
                  <w:tcW w:w="3402" w:type="dxa"/>
                  <w:shd w:val="clear" w:color="auto" w:fill="EA5B0C"/>
                </w:tcPr>
                <w:p w14:paraId="3BEBC127" w14:textId="77777777" w:rsidR="00AF7340" w:rsidRPr="00F67A7F" w:rsidRDefault="00AF7340" w:rsidP="00730964">
                  <w:pPr>
                    <w:jc w:val="center"/>
                    <w:rPr>
                      <w:rFonts w:ascii="Arial" w:hAnsi="Arial" w:cs="Arial"/>
                      <w:b/>
                      <w:color w:val="FFFFFF" w:themeColor="background1"/>
                      <w:sz w:val="20"/>
                      <w:szCs w:val="20"/>
                    </w:rPr>
                  </w:pPr>
                  <w:r w:rsidRPr="00F67A7F">
                    <w:rPr>
                      <w:rFonts w:ascii="Arial" w:hAnsi="Arial" w:cs="Arial"/>
                      <w:b/>
                      <w:color w:val="FFFFFF" w:themeColor="background1"/>
                      <w:sz w:val="20"/>
                      <w:szCs w:val="20"/>
                    </w:rPr>
                    <w:t>Examples</w:t>
                  </w:r>
                </w:p>
              </w:tc>
            </w:tr>
            <w:tr w:rsidR="00AF7340" w:rsidRPr="008423BF" w14:paraId="13344D34" w14:textId="77777777" w:rsidTr="00CA277F">
              <w:trPr>
                <w:jc w:val="center"/>
              </w:trPr>
              <w:tc>
                <w:tcPr>
                  <w:tcW w:w="2453" w:type="dxa"/>
                  <w:shd w:val="clear" w:color="auto" w:fill="auto"/>
                </w:tcPr>
                <w:p w14:paraId="4D4BEEE2" w14:textId="77777777" w:rsidR="00AF7340" w:rsidRPr="008423BF" w:rsidRDefault="00D003FA" w:rsidP="00730964">
                  <w:pPr>
                    <w:spacing w:before="60" w:after="60"/>
                    <w:rPr>
                      <w:rFonts w:ascii="Arial" w:hAnsi="Arial" w:cs="Arial"/>
                      <w:sz w:val="20"/>
                      <w:szCs w:val="20"/>
                      <w:lang w:eastAsia="en-GB"/>
                    </w:rPr>
                  </w:pPr>
                  <w:r>
                    <w:rPr>
                      <w:rFonts w:ascii="Arial" w:hAnsi="Arial" w:cs="Arial"/>
                      <w:sz w:val="20"/>
                      <w:szCs w:val="20"/>
                      <w:lang w:eastAsia="en-GB"/>
                    </w:rPr>
                    <w:t>C</w:t>
                  </w:r>
                  <w:r w:rsidR="00AF7340" w:rsidRPr="008423BF">
                    <w:rPr>
                      <w:rFonts w:ascii="Arial" w:hAnsi="Arial" w:cs="Arial"/>
                      <w:sz w:val="20"/>
                      <w:szCs w:val="20"/>
                      <w:lang w:eastAsia="en-GB"/>
                    </w:rPr>
                    <w:t>omma</w:t>
                  </w:r>
                </w:p>
              </w:tc>
              <w:tc>
                <w:tcPr>
                  <w:tcW w:w="3442" w:type="dxa"/>
                  <w:shd w:val="clear" w:color="auto" w:fill="auto"/>
                </w:tcPr>
                <w:p w14:paraId="7518405F" w14:textId="6FAE2513" w:rsidR="00AF7340" w:rsidRPr="008423BF" w:rsidRDefault="00AF7340" w:rsidP="00730964">
                  <w:pPr>
                    <w:spacing w:before="60" w:after="60"/>
                    <w:rPr>
                      <w:rFonts w:ascii="Arial" w:hAnsi="Arial" w:cs="Arial"/>
                      <w:sz w:val="20"/>
                      <w:szCs w:val="20"/>
                      <w:lang w:eastAsia="en-GB"/>
                    </w:rPr>
                  </w:pPr>
                  <w:r w:rsidRPr="008423BF">
                    <w:rPr>
                      <w:rFonts w:ascii="Arial" w:hAnsi="Arial" w:cs="Arial"/>
                      <w:sz w:val="20"/>
                      <w:szCs w:val="20"/>
                      <w:lang w:eastAsia="en-GB"/>
                    </w:rPr>
                    <w:t>separate</w:t>
                  </w:r>
                  <w:r w:rsidR="00730964">
                    <w:rPr>
                      <w:rFonts w:ascii="Arial" w:hAnsi="Arial" w:cs="Arial"/>
                      <w:sz w:val="20"/>
                      <w:szCs w:val="20"/>
                      <w:lang w:eastAsia="en-GB"/>
                    </w:rPr>
                    <w:t>s</w:t>
                  </w:r>
                  <w:r w:rsidRPr="008423BF">
                    <w:rPr>
                      <w:rFonts w:ascii="Arial" w:hAnsi="Arial" w:cs="Arial"/>
                      <w:sz w:val="20"/>
                      <w:szCs w:val="20"/>
                      <w:lang w:eastAsia="en-GB"/>
                    </w:rPr>
                    <w:t xml:space="preserve"> phrases or items in a list.</w:t>
                  </w:r>
                </w:p>
              </w:tc>
              <w:tc>
                <w:tcPr>
                  <w:tcW w:w="3402" w:type="dxa"/>
                  <w:shd w:val="clear" w:color="auto" w:fill="auto"/>
                </w:tcPr>
                <w:p w14:paraId="3E6A6869" w14:textId="77777777" w:rsidR="00AF7340" w:rsidRPr="008423BF" w:rsidRDefault="00AF7340" w:rsidP="00730964">
                  <w:pPr>
                    <w:spacing w:before="60" w:after="60"/>
                    <w:rPr>
                      <w:rFonts w:ascii="Arial" w:hAnsi="Arial" w:cs="Arial"/>
                      <w:sz w:val="20"/>
                      <w:szCs w:val="20"/>
                      <w:lang w:eastAsia="en-GB"/>
                    </w:rPr>
                  </w:pPr>
                  <w:r w:rsidRPr="008423BF">
                    <w:rPr>
                      <w:rFonts w:ascii="Arial" w:hAnsi="Arial" w:cs="Arial"/>
                      <w:sz w:val="20"/>
                      <w:szCs w:val="20"/>
                      <w:lang w:eastAsia="en-GB"/>
                    </w:rPr>
                    <w:t>She bought milk, eggs, and bread.</w:t>
                  </w:r>
                </w:p>
              </w:tc>
            </w:tr>
            <w:tr w:rsidR="00AF7340" w:rsidRPr="008423BF" w14:paraId="70A8FAC6" w14:textId="77777777" w:rsidTr="00CA277F">
              <w:trPr>
                <w:jc w:val="center"/>
              </w:trPr>
              <w:tc>
                <w:tcPr>
                  <w:tcW w:w="2453" w:type="dxa"/>
                  <w:shd w:val="clear" w:color="auto" w:fill="auto"/>
                </w:tcPr>
                <w:p w14:paraId="58827B30" w14:textId="77777777" w:rsidR="00AF7340" w:rsidRPr="008423BF" w:rsidRDefault="00AF7340" w:rsidP="00730964">
                  <w:pPr>
                    <w:spacing w:before="60" w:after="60"/>
                    <w:rPr>
                      <w:rFonts w:ascii="Arial" w:hAnsi="Arial" w:cs="Arial"/>
                      <w:sz w:val="20"/>
                      <w:szCs w:val="20"/>
                      <w:lang w:eastAsia="en-GB"/>
                    </w:rPr>
                  </w:pPr>
                  <w:r w:rsidRPr="008423BF">
                    <w:rPr>
                      <w:rFonts w:ascii="Arial" w:hAnsi="Arial" w:cs="Arial"/>
                      <w:sz w:val="20"/>
                      <w:szCs w:val="20"/>
                      <w:lang w:eastAsia="en-GB"/>
                    </w:rPr>
                    <w:t>Exclamation mark</w:t>
                  </w:r>
                </w:p>
              </w:tc>
              <w:tc>
                <w:tcPr>
                  <w:tcW w:w="3442" w:type="dxa"/>
                  <w:shd w:val="clear" w:color="auto" w:fill="auto"/>
                </w:tcPr>
                <w:p w14:paraId="20BCBC3A" w14:textId="6D6B987A" w:rsidR="00AF7340" w:rsidRPr="008423BF" w:rsidRDefault="00AF7340" w:rsidP="00730964">
                  <w:pPr>
                    <w:spacing w:before="60" w:after="60"/>
                    <w:rPr>
                      <w:rFonts w:ascii="Arial" w:hAnsi="Arial" w:cs="Arial"/>
                      <w:sz w:val="20"/>
                      <w:szCs w:val="20"/>
                      <w:lang w:eastAsia="en-GB"/>
                    </w:rPr>
                  </w:pPr>
                  <w:r w:rsidRPr="008423BF">
                    <w:rPr>
                      <w:rFonts w:ascii="Arial" w:hAnsi="Arial" w:cs="Arial"/>
                      <w:sz w:val="20"/>
                      <w:szCs w:val="20"/>
                      <w:lang w:eastAsia="en-GB"/>
                    </w:rPr>
                    <w:t>show</w:t>
                  </w:r>
                  <w:r w:rsidR="00730964">
                    <w:rPr>
                      <w:rFonts w:ascii="Arial" w:hAnsi="Arial" w:cs="Arial"/>
                      <w:sz w:val="20"/>
                      <w:szCs w:val="20"/>
                      <w:lang w:eastAsia="en-GB"/>
                    </w:rPr>
                    <w:t>s</w:t>
                  </w:r>
                  <w:r w:rsidRPr="008423BF">
                    <w:rPr>
                      <w:rFonts w:ascii="Arial" w:hAnsi="Arial" w:cs="Arial"/>
                      <w:sz w:val="20"/>
                      <w:szCs w:val="20"/>
                      <w:lang w:eastAsia="en-GB"/>
                    </w:rPr>
                    <w:t xml:space="preserve"> excitement or emphasis</w:t>
                  </w:r>
                  <w:r w:rsidR="009C23DF">
                    <w:rPr>
                      <w:rFonts w:ascii="Arial" w:hAnsi="Arial" w:cs="Arial"/>
                      <w:sz w:val="20"/>
                      <w:szCs w:val="20"/>
                      <w:lang w:eastAsia="en-GB"/>
                    </w:rPr>
                    <w:t>.</w:t>
                  </w:r>
                </w:p>
              </w:tc>
              <w:tc>
                <w:tcPr>
                  <w:tcW w:w="3402" w:type="dxa"/>
                  <w:shd w:val="clear" w:color="auto" w:fill="auto"/>
                </w:tcPr>
                <w:p w14:paraId="038DC41B" w14:textId="77777777" w:rsidR="00AF7340" w:rsidRPr="008423BF" w:rsidRDefault="00AF7340" w:rsidP="00730964">
                  <w:pPr>
                    <w:spacing w:before="60" w:after="60"/>
                    <w:rPr>
                      <w:rFonts w:ascii="Arial" w:hAnsi="Arial" w:cs="Arial"/>
                      <w:sz w:val="20"/>
                      <w:szCs w:val="20"/>
                      <w:lang w:eastAsia="en-GB"/>
                    </w:rPr>
                  </w:pPr>
                  <w:r w:rsidRPr="008423BF">
                    <w:rPr>
                      <w:rFonts w:ascii="Arial" w:hAnsi="Arial" w:cs="Arial"/>
                      <w:sz w:val="20"/>
                      <w:szCs w:val="20"/>
                      <w:lang w:eastAsia="en-GB"/>
                    </w:rPr>
                    <w:t>It’s freezing in here!</w:t>
                  </w:r>
                </w:p>
              </w:tc>
            </w:tr>
          </w:tbl>
          <w:p w14:paraId="2447D88F" w14:textId="77777777" w:rsidR="00AF7340" w:rsidRDefault="00AF7340" w:rsidP="009719A6">
            <w:pPr>
              <w:rPr>
                <w:rFonts w:ascii="Arial" w:eastAsia="Arial" w:hAnsi="Arial" w:cs="Arial"/>
                <w:sz w:val="20"/>
                <w:szCs w:val="20"/>
              </w:rPr>
            </w:pPr>
          </w:p>
        </w:tc>
      </w:tr>
      <w:tr w:rsidR="00AF7340" w14:paraId="25DBF8E0" w14:textId="77777777" w:rsidTr="00FC31AA">
        <w:tblPrEx>
          <w:tblCellMar>
            <w:top w:w="0" w:type="dxa"/>
            <w:bottom w:w="0" w:type="dxa"/>
          </w:tblCellMar>
        </w:tblPrEx>
        <w:tc>
          <w:tcPr>
            <w:tcW w:w="2126" w:type="dxa"/>
            <w:tcMar>
              <w:top w:w="113" w:type="dxa"/>
              <w:bottom w:w="113" w:type="dxa"/>
            </w:tcMar>
          </w:tcPr>
          <w:p w14:paraId="3B68814C" w14:textId="237F73F3"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33351AC0" w14:textId="7C9C4DF4" w:rsidR="00AF7340" w:rsidRPr="007D44B6" w:rsidRDefault="00AF7340" w:rsidP="00FD5D06">
            <w:pPr>
              <w:pStyle w:val="DSBasic"/>
              <w:spacing w:before="120" w:after="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174FFEEF" w14:textId="4608244E" w:rsidR="00AF7340" w:rsidRDefault="00FE7170" w:rsidP="00BC5F6C">
            <w:pPr>
              <w:pStyle w:val="ListParagraph"/>
              <w:autoSpaceDE w:val="0"/>
              <w:autoSpaceDN w:val="0"/>
              <w:adjustRightInd w:val="0"/>
              <w:spacing w:after="120"/>
              <w:ind w:left="0"/>
              <w:contextualSpacing w:val="0"/>
              <w:rPr>
                <w:rFonts w:eastAsia="Arial" w:cs="Arial"/>
              </w:rPr>
            </w:pPr>
            <w:r>
              <w:rPr>
                <w:rFonts w:eastAsia="Calibri" w:cs="Arial"/>
                <w:lang w:eastAsia="en-GB"/>
              </w:rPr>
              <w:t>U</w:t>
            </w:r>
            <w:r w:rsidR="00AF7340" w:rsidRPr="0093629E">
              <w:rPr>
                <w:rFonts w:eastAsia="Calibri" w:cs="Arial"/>
                <w:lang w:eastAsia="en-GB"/>
              </w:rPr>
              <w:t>s</w:t>
            </w:r>
            <w:r w:rsidR="00371B6C">
              <w:rPr>
                <w:rFonts w:eastAsia="Calibri" w:cs="Arial"/>
                <w:lang w:eastAsia="en-GB"/>
              </w:rPr>
              <w:t>ing</w:t>
            </w:r>
            <w:r w:rsidR="00AF7340" w:rsidRPr="0093629E">
              <w:rPr>
                <w:rFonts w:eastAsia="Calibri" w:cs="Arial"/>
                <w:lang w:eastAsia="en-GB"/>
              </w:rPr>
              <w:t xml:space="preserve"> correct punctuation</w:t>
            </w:r>
          </w:p>
        </w:tc>
        <w:tc>
          <w:tcPr>
            <w:tcW w:w="10348" w:type="dxa"/>
            <w:tcMar>
              <w:top w:w="113" w:type="dxa"/>
              <w:bottom w:w="113" w:type="dxa"/>
            </w:tcMar>
          </w:tcPr>
          <w:p w14:paraId="72F3DFBA" w14:textId="256B55A7" w:rsidR="003411EA" w:rsidRDefault="001D7F07" w:rsidP="009719A6">
            <w:pPr>
              <w:autoSpaceDE w:val="0"/>
              <w:autoSpaceDN w:val="0"/>
              <w:adjustRightInd w:val="0"/>
              <w:rPr>
                <w:rFonts w:ascii="Arial" w:hAnsi="Arial" w:cs="Arial"/>
                <w:sz w:val="20"/>
                <w:szCs w:val="20"/>
                <w:lang w:eastAsia="en-GB"/>
              </w:rPr>
            </w:pPr>
            <w:r>
              <w:rPr>
                <w:rFonts w:ascii="Arial" w:eastAsia="Arial" w:hAnsi="Arial" w:cs="Arial"/>
                <w:sz w:val="20"/>
                <w:szCs w:val="20"/>
              </w:rPr>
              <w:t>Learners</w:t>
            </w:r>
            <w:r w:rsidR="00AF7340" w:rsidRPr="00BC0EB0">
              <w:rPr>
                <w:rFonts w:ascii="Arial" w:eastAsia="Arial" w:hAnsi="Arial" w:cs="Arial"/>
                <w:sz w:val="20"/>
                <w:szCs w:val="20"/>
              </w:rPr>
              <w:t xml:space="preserve"> re-write with correct punctuation, unpunctuated sections of a text</w:t>
            </w:r>
            <w:r w:rsidR="00163AF5">
              <w:rPr>
                <w:rFonts w:ascii="Arial" w:eastAsia="Arial" w:hAnsi="Arial" w:cs="Arial"/>
                <w:sz w:val="20"/>
                <w:szCs w:val="20"/>
              </w:rPr>
              <w:t>.</w:t>
            </w:r>
          </w:p>
          <w:p w14:paraId="36B68910" w14:textId="1CB7D84F" w:rsidR="003411EA" w:rsidRPr="00BC0602" w:rsidRDefault="00FD167C" w:rsidP="00BC0602">
            <w:pPr>
              <w:autoSpaceDE w:val="0"/>
              <w:autoSpaceDN w:val="0"/>
              <w:adjustRightInd w:val="0"/>
              <w:spacing w:line="360" w:lineRule="auto"/>
              <w:rPr>
                <w:rFonts w:ascii="Arial" w:hAnsi="Arial" w:cs="Arial"/>
                <w:color w:val="4A4A4A"/>
                <w:sz w:val="20"/>
                <w:szCs w:val="20"/>
              </w:rPr>
            </w:pPr>
            <w:hyperlink r:id="rId67" w:history="1">
              <w:r w:rsidR="00753B3F" w:rsidRPr="00BC0602">
                <w:rPr>
                  <w:rStyle w:val="Hyperlink"/>
                  <w:rFonts w:ascii="Arial" w:hAnsi="Arial" w:cs="Arial"/>
                  <w:color w:val="4A4A4A"/>
                  <w:sz w:val="20"/>
                  <w:szCs w:val="20"/>
                </w:rPr>
                <w:t>www.tes.com/teaching-resource/adding-correct-punctuation-to-text-practice-6233411</w:t>
              </w:r>
            </w:hyperlink>
          </w:p>
          <w:p w14:paraId="5A60B8BB" w14:textId="77777777" w:rsidR="003411EA" w:rsidRPr="00CA5E3B" w:rsidRDefault="00FD167C" w:rsidP="00BC0602">
            <w:pPr>
              <w:autoSpaceDE w:val="0"/>
              <w:autoSpaceDN w:val="0"/>
              <w:adjustRightInd w:val="0"/>
              <w:spacing w:line="360" w:lineRule="auto"/>
              <w:rPr>
                <w:rFonts w:ascii="Arial" w:eastAsia="Arial" w:hAnsi="Arial" w:cs="Arial"/>
                <w:sz w:val="20"/>
                <w:szCs w:val="20"/>
              </w:rPr>
            </w:pPr>
            <w:hyperlink r:id="rId68" w:history="1">
              <w:r w:rsidR="003411EA" w:rsidRPr="00BC0602">
                <w:rPr>
                  <w:rStyle w:val="Hyperlink"/>
                  <w:rFonts w:ascii="Arial" w:eastAsia="Arial" w:hAnsi="Arial" w:cs="Arial"/>
                  <w:color w:val="4A4A4A"/>
                  <w:sz w:val="20"/>
                  <w:szCs w:val="20"/>
                </w:rPr>
                <w:t>https://englishlinx.com/punctuation/</w:t>
              </w:r>
            </w:hyperlink>
          </w:p>
          <w:p w14:paraId="15C0F0A0" w14:textId="77777777" w:rsidR="00AF7340" w:rsidRPr="00BC0EB0" w:rsidRDefault="00AF7340" w:rsidP="009719A6">
            <w:pPr>
              <w:rPr>
                <w:rFonts w:ascii="Arial" w:eastAsia="Arial" w:hAnsi="Arial" w:cs="Arial"/>
                <w:sz w:val="20"/>
                <w:szCs w:val="20"/>
              </w:rPr>
            </w:pPr>
            <w:r w:rsidRPr="00BC0EB0">
              <w:rPr>
                <w:rFonts w:ascii="Arial" w:hAnsi="Arial" w:cs="Arial"/>
                <w:sz w:val="20"/>
                <w:szCs w:val="20"/>
                <w:lang w:eastAsia="en-GB"/>
              </w:rPr>
              <w:t xml:space="preserve">Learners write a paragraph of unpunctuated prose and swap with a partner who will correct it. </w:t>
            </w:r>
            <w:r w:rsidRPr="00011E94">
              <w:rPr>
                <w:rFonts w:ascii="Arial" w:hAnsi="Arial" w:cs="Arial"/>
                <w:b/>
                <w:sz w:val="20"/>
                <w:szCs w:val="20"/>
                <w:lang w:eastAsia="en-GB"/>
              </w:rPr>
              <w:t>(F)</w:t>
            </w:r>
          </w:p>
        </w:tc>
      </w:tr>
      <w:tr w:rsidR="00AF7340" w14:paraId="133F48AF" w14:textId="77777777" w:rsidTr="00FC31AA">
        <w:tblPrEx>
          <w:tblCellMar>
            <w:top w:w="0" w:type="dxa"/>
            <w:bottom w:w="0" w:type="dxa"/>
          </w:tblCellMar>
        </w:tblPrEx>
        <w:tc>
          <w:tcPr>
            <w:tcW w:w="2126" w:type="dxa"/>
            <w:tcMar>
              <w:top w:w="113" w:type="dxa"/>
              <w:bottom w:w="113" w:type="dxa"/>
            </w:tcMar>
          </w:tcPr>
          <w:p w14:paraId="02E77F8C" w14:textId="77777777"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0614CCFE" w14:textId="468B0860" w:rsidR="00AF7340" w:rsidRPr="007D44B6" w:rsidRDefault="00AF7340" w:rsidP="00FD5D06">
            <w:pPr>
              <w:pStyle w:val="DSBasic"/>
              <w:spacing w:before="120" w:after="120"/>
              <w:rPr>
                <w:rFonts w:eastAsia="Arial" w:cs="Arial"/>
                <w:sz w:val="20"/>
                <w:szCs w:val="20"/>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6708E96A" w14:textId="726C3647" w:rsidR="00AF7340" w:rsidRPr="00F822F8" w:rsidRDefault="00FE7170" w:rsidP="00BC5F6C">
            <w:pPr>
              <w:pStyle w:val="ListParagraph"/>
              <w:autoSpaceDE w:val="0"/>
              <w:autoSpaceDN w:val="0"/>
              <w:adjustRightInd w:val="0"/>
              <w:spacing w:after="120"/>
              <w:ind w:left="0"/>
              <w:contextualSpacing w:val="0"/>
              <w:rPr>
                <w:rFonts w:eastAsia="Arial" w:cs="Arial"/>
                <w:b/>
              </w:rPr>
            </w:pPr>
            <w:r>
              <w:rPr>
                <w:rFonts w:eastAsia="Calibri" w:cs="Arial"/>
                <w:lang w:eastAsia="en-GB"/>
              </w:rPr>
              <w:t>U</w:t>
            </w:r>
            <w:r w:rsidR="00AF7340" w:rsidRPr="0093629E">
              <w:rPr>
                <w:rFonts w:eastAsia="Calibri" w:cs="Arial"/>
                <w:lang w:eastAsia="en-GB"/>
              </w:rPr>
              <w:t>s</w:t>
            </w:r>
            <w:r w:rsidR="00371B6C">
              <w:rPr>
                <w:rFonts w:eastAsia="Calibri" w:cs="Arial"/>
                <w:lang w:eastAsia="en-GB"/>
              </w:rPr>
              <w:t>ing</w:t>
            </w:r>
            <w:r w:rsidR="00AF7340" w:rsidRPr="0093629E">
              <w:rPr>
                <w:rFonts w:eastAsia="Calibri" w:cs="Arial"/>
                <w:lang w:eastAsia="en-GB"/>
              </w:rPr>
              <w:t xml:space="preserve"> colon</w:t>
            </w:r>
            <w:r w:rsidR="00371B6C">
              <w:rPr>
                <w:rFonts w:eastAsia="Calibri" w:cs="Arial"/>
                <w:lang w:eastAsia="en-GB"/>
              </w:rPr>
              <w:t>s</w:t>
            </w:r>
            <w:r w:rsidR="00AF7340" w:rsidRPr="0093629E">
              <w:rPr>
                <w:rFonts w:eastAsia="Calibri" w:cs="Arial"/>
                <w:lang w:eastAsia="en-GB"/>
              </w:rPr>
              <w:t xml:space="preserve"> and semi-colon</w:t>
            </w:r>
            <w:r w:rsidR="00371B6C">
              <w:rPr>
                <w:rFonts w:eastAsia="Calibri" w:cs="Arial"/>
                <w:lang w:eastAsia="en-GB"/>
              </w:rPr>
              <w:t>s</w:t>
            </w:r>
            <w:r w:rsidR="00AF7340" w:rsidRPr="0093629E">
              <w:rPr>
                <w:rFonts w:eastAsia="Calibri" w:cs="Arial"/>
                <w:lang w:eastAsia="en-GB"/>
              </w:rPr>
              <w:t xml:space="preserve"> correctly</w:t>
            </w:r>
          </w:p>
        </w:tc>
        <w:tc>
          <w:tcPr>
            <w:tcW w:w="10348" w:type="dxa"/>
            <w:tcMar>
              <w:top w:w="113" w:type="dxa"/>
              <w:bottom w:w="113" w:type="dxa"/>
            </w:tcMar>
          </w:tcPr>
          <w:p w14:paraId="0E2A72CF" w14:textId="2C6E2A7A" w:rsidR="00AF7340" w:rsidRDefault="00AF7340" w:rsidP="009719A6">
            <w:pPr>
              <w:autoSpaceDE w:val="0"/>
              <w:autoSpaceDN w:val="0"/>
              <w:adjustRightInd w:val="0"/>
              <w:rPr>
                <w:rFonts w:ascii="Arial" w:eastAsia="Arial" w:hAnsi="Arial" w:cs="Arial"/>
                <w:sz w:val="20"/>
                <w:szCs w:val="20"/>
              </w:rPr>
            </w:pPr>
            <w:r w:rsidRPr="00DF3AD2">
              <w:rPr>
                <w:rFonts w:ascii="Arial" w:eastAsia="Arial" w:hAnsi="Arial" w:cs="Arial"/>
                <w:sz w:val="20"/>
                <w:szCs w:val="20"/>
              </w:rPr>
              <w:t xml:space="preserve">Ask learners when they would use </w:t>
            </w:r>
            <w:r w:rsidR="0093629E">
              <w:rPr>
                <w:rFonts w:ascii="Arial" w:eastAsia="Arial" w:hAnsi="Arial" w:cs="Arial"/>
                <w:sz w:val="20"/>
                <w:szCs w:val="20"/>
              </w:rPr>
              <w:t>a</w:t>
            </w:r>
            <w:r w:rsidRPr="00DF3AD2">
              <w:rPr>
                <w:rFonts w:ascii="Arial" w:eastAsia="Arial" w:hAnsi="Arial" w:cs="Arial"/>
                <w:sz w:val="20"/>
                <w:szCs w:val="20"/>
              </w:rPr>
              <w:t xml:space="preserve"> colon or semi-colon</w:t>
            </w:r>
            <w:r>
              <w:rPr>
                <w:rFonts w:ascii="Arial" w:eastAsia="Arial" w:hAnsi="Arial" w:cs="Arial"/>
                <w:sz w:val="20"/>
                <w:szCs w:val="20"/>
              </w:rPr>
              <w:t xml:space="preserve"> and</w:t>
            </w:r>
            <w:r w:rsidR="004714EE">
              <w:rPr>
                <w:rFonts w:ascii="Arial" w:eastAsia="Arial" w:hAnsi="Arial" w:cs="Arial"/>
                <w:sz w:val="20"/>
                <w:szCs w:val="20"/>
              </w:rPr>
              <w:t xml:space="preserve"> practice </w:t>
            </w:r>
            <w:r w:rsidR="0093629E">
              <w:rPr>
                <w:rFonts w:ascii="Arial" w:eastAsia="Arial" w:hAnsi="Arial" w:cs="Arial"/>
                <w:sz w:val="20"/>
                <w:szCs w:val="20"/>
              </w:rPr>
              <w:t>us</w:t>
            </w:r>
            <w:r w:rsidR="004714EE">
              <w:rPr>
                <w:rFonts w:ascii="Arial" w:eastAsia="Arial" w:hAnsi="Arial" w:cs="Arial"/>
                <w:sz w:val="20"/>
                <w:szCs w:val="20"/>
              </w:rPr>
              <w:t>ing</w:t>
            </w:r>
            <w:r>
              <w:rPr>
                <w:rFonts w:ascii="Arial" w:eastAsia="Arial" w:hAnsi="Arial" w:cs="Arial"/>
                <w:sz w:val="20"/>
                <w:szCs w:val="20"/>
              </w:rPr>
              <w:t xml:space="preserve"> the correct</w:t>
            </w:r>
            <w:r w:rsidR="0093629E">
              <w:rPr>
                <w:rFonts w:ascii="Arial" w:eastAsia="Arial" w:hAnsi="Arial" w:cs="Arial"/>
                <w:sz w:val="20"/>
                <w:szCs w:val="20"/>
              </w:rPr>
              <w:t xml:space="preserve"> one</w:t>
            </w:r>
            <w:r w:rsidR="008E3A91">
              <w:rPr>
                <w:rFonts w:ascii="Arial" w:eastAsia="Arial" w:hAnsi="Arial" w:cs="Arial"/>
                <w:sz w:val="20"/>
                <w:szCs w:val="20"/>
              </w:rPr>
              <w:t>, e.g.</w:t>
            </w:r>
            <w:r>
              <w:rPr>
                <w:rFonts w:ascii="Arial" w:eastAsia="Arial" w:hAnsi="Arial" w:cs="Arial"/>
                <w:sz w:val="20"/>
                <w:szCs w:val="20"/>
              </w:rPr>
              <w:t>:</w:t>
            </w:r>
          </w:p>
          <w:p w14:paraId="0D831FC2" w14:textId="77777777" w:rsidR="00AF7340" w:rsidRDefault="00AF7340"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Remember Two can play at that game. (Colon)</w:t>
            </w:r>
          </w:p>
          <w:p w14:paraId="35BD5DF9" w14:textId="0F98FAFC" w:rsidR="00AF7340" w:rsidRDefault="00AF7340"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I had a huge meal however I am already hungry again. (Semi colon)</w:t>
            </w:r>
          </w:p>
          <w:p w14:paraId="053411FE" w14:textId="00D6D3D1" w:rsidR="008535DD" w:rsidRDefault="008535DD"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That sky is looking threatening</w:t>
            </w:r>
            <w:r w:rsidR="009855FD">
              <w:rPr>
                <w:rFonts w:ascii="Arial" w:eastAsia="Arial" w:hAnsi="Arial" w:cs="Arial"/>
                <w:sz w:val="20"/>
                <w:szCs w:val="20"/>
              </w:rPr>
              <w:t xml:space="preserve"> the clouds are getting darker and darker</w:t>
            </w:r>
            <w:r w:rsidR="009E40F7">
              <w:rPr>
                <w:rFonts w:ascii="Arial" w:eastAsia="Arial" w:hAnsi="Arial" w:cs="Arial"/>
                <w:sz w:val="20"/>
                <w:szCs w:val="20"/>
              </w:rPr>
              <w:t>.</w:t>
            </w:r>
            <w:r w:rsidR="009855FD">
              <w:rPr>
                <w:rFonts w:ascii="Arial" w:eastAsia="Arial" w:hAnsi="Arial" w:cs="Arial"/>
                <w:sz w:val="20"/>
                <w:szCs w:val="20"/>
              </w:rPr>
              <w:t xml:space="preserve"> (Semi colon) </w:t>
            </w:r>
          </w:p>
          <w:p w14:paraId="3CCAD939" w14:textId="77777777" w:rsidR="00AF7340" w:rsidRDefault="00AF7340"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These are my favourite colours purple, turquoise, pink and yellow. (Colon)</w:t>
            </w:r>
          </w:p>
          <w:p w14:paraId="4CFC2949" w14:textId="14221F9F" w:rsidR="00AF7340" w:rsidRDefault="00AF7340"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 xml:space="preserve">She kept saying </w:t>
            </w:r>
            <w:r w:rsidR="009E40F7">
              <w:rPr>
                <w:rFonts w:ascii="Arial" w:eastAsia="Arial" w:hAnsi="Arial" w:cs="Arial"/>
                <w:sz w:val="20"/>
                <w:szCs w:val="20"/>
              </w:rPr>
              <w:t>‘</w:t>
            </w:r>
            <w:r>
              <w:rPr>
                <w:rFonts w:ascii="Arial" w:eastAsia="Arial" w:hAnsi="Arial" w:cs="Arial"/>
                <w:sz w:val="20"/>
                <w:szCs w:val="20"/>
              </w:rPr>
              <w:t>I want to get out of the car.</w:t>
            </w:r>
            <w:r w:rsidR="009E40F7">
              <w:rPr>
                <w:rFonts w:ascii="Arial" w:eastAsia="Arial" w:hAnsi="Arial" w:cs="Arial"/>
                <w:sz w:val="20"/>
                <w:szCs w:val="20"/>
              </w:rPr>
              <w:t>’</w:t>
            </w:r>
            <w:r>
              <w:rPr>
                <w:rFonts w:ascii="Arial" w:eastAsia="Arial" w:hAnsi="Arial" w:cs="Arial"/>
                <w:sz w:val="20"/>
                <w:szCs w:val="20"/>
              </w:rPr>
              <w:t xml:space="preserve"> (Colon)</w:t>
            </w:r>
          </w:p>
          <w:p w14:paraId="00C8BD99" w14:textId="77777777" w:rsidR="00AF7340" w:rsidRDefault="00AF7340"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Never forget this point Think before you speak. (Colon)</w:t>
            </w:r>
          </w:p>
          <w:p w14:paraId="301E5586" w14:textId="77777777" w:rsidR="00AF7340" w:rsidRDefault="00AF7340" w:rsidP="00834D03">
            <w:pPr>
              <w:numPr>
                <w:ilvl w:val="0"/>
                <w:numId w:val="9"/>
              </w:numPr>
              <w:autoSpaceDE w:val="0"/>
              <w:autoSpaceDN w:val="0"/>
              <w:adjustRightInd w:val="0"/>
              <w:rPr>
                <w:rFonts w:ascii="Arial" w:eastAsia="Arial" w:hAnsi="Arial" w:cs="Arial"/>
                <w:sz w:val="20"/>
                <w:szCs w:val="20"/>
              </w:rPr>
            </w:pPr>
            <w:r>
              <w:rPr>
                <w:rFonts w:ascii="Arial" w:eastAsia="Arial" w:hAnsi="Arial" w:cs="Arial"/>
                <w:sz w:val="20"/>
                <w:szCs w:val="20"/>
              </w:rPr>
              <w:t>She calls it the sidewalk I call it the pavement. (Semi colon)</w:t>
            </w:r>
          </w:p>
          <w:p w14:paraId="16C3BF57" w14:textId="53F20D43" w:rsidR="00AF7340" w:rsidRDefault="00AF7340" w:rsidP="00834D03">
            <w:pPr>
              <w:numPr>
                <w:ilvl w:val="0"/>
                <w:numId w:val="9"/>
              </w:numPr>
              <w:autoSpaceDE w:val="0"/>
              <w:autoSpaceDN w:val="0"/>
              <w:adjustRightInd w:val="0"/>
              <w:spacing w:after="120"/>
              <w:rPr>
                <w:rFonts w:ascii="Arial" w:eastAsia="Arial" w:hAnsi="Arial" w:cs="Arial"/>
                <w:sz w:val="20"/>
                <w:szCs w:val="20"/>
              </w:rPr>
            </w:pPr>
            <w:r>
              <w:rPr>
                <w:rFonts w:ascii="Arial" w:eastAsia="Arial" w:hAnsi="Arial" w:cs="Arial"/>
                <w:sz w:val="20"/>
                <w:szCs w:val="20"/>
              </w:rPr>
              <w:t>I will finish it that is a promise I will definitely keep. (Semi colon)</w:t>
            </w:r>
          </w:p>
          <w:p w14:paraId="29BB0CA6" w14:textId="647C3099" w:rsidR="00AF7340" w:rsidRPr="00DF3AD2" w:rsidRDefault="00C81CA1" w:rsidP="000150E6">
            <w:pPr>
              <w:spacing w:after="120"/>
              <w:rPr>
                <w:rFonts w:ascii="Arial" w:eastAsia="Arial" w:hAnsi="Arial" w:cs="Arial"/>
                <w:sz w:val="20"/>
                <w:szCs w:val="20"/>
              </w:rPr>
            </w:pPr>
            <w:r>
              <w:rPr>
                <w:rFonts w:ascii="Arial" w:eastAsia="Arial" w:hAnsi="Arial" w:cs="Arial"/>
                <w:sz w:val="20"/>
                <w:szCs w:val="20"/>
              </w:rPr>
              <w:t>L</w:t>
            </w:r>
            <w:r w:rsidR="00AF7340">
              <w:rPr>
                <w:rFonts w:ascii="Arial" w:eastAsia="Arial" w:hAnsi="Arial" w:cs="Arial"/>
                <w:sz w:val="20"/>
                <w:szCs w:val="20"/>
              </w:rPr>
              <w:t>earners</w:t>
            </w:r>
            <w:r w:rsidR="00AF7340" w:rsidRPr="00DF3AD2">
              <w:rPr>
                <w:rFonts w:ascii="Arial" w:eastAsia="Arial" w:hAnsi="Arial" w:cs="Arial"/>
                <w:sz w:val="20"/>
                <w:szCs w:val="20"/>
              </w:rPr>
              <w:t xml:space="preserve"> revise </w:t>
            </w:r>
            <w:r w:rsidR="0093629E">
              <w:rPr>
                <w:rFonts w:ascii="Arial" w:eastAsia="Arial" w:hAnsi="Arial" w:cs="Arial"/>
                <w:sz w:val="20"/>
                <w:szCs w:val="20"/>
              </w:rPr>
              <w:t xml:space="preserve">the </w:t>
            </w:r>
            <w:r w:rsidR="00AF7340" w:rsidRPr="00DF3AD2">
              <w:rPr>
                <w:rFonts w:ascii="Arial" w:eastAsia="Arial" w:hAnsi="Arial" w:cs="Arial"/>
                <w:sz w:val="20"/>
                <w:szCs w:val="20"/>
              </w:rPr>
              <w:t>use of colon</w:t>
            </w:r>
            <w:r w:rsidR="0093629E">
              <w:rPr>
                <w:rFonts w:ascii="Arial" w:eastAsia="Arial" w:hAnsi="Arial" w:cs="Arial"/>
                <w:sz w:val="20"/>
                <w:szCs w:val="20"/>
              </w:rPr>
              <w:t>s</w:t>
            </w:r>
            <w:r w:rsidR="00AF7340" w:rsidRPr="00DF3AD2">
              <w:rPr>
                <w:rFonts w:ascii="Arial" w:eastAsia="Arial" w:hAnsi="Arial" w:cs="Arial"/>
                <w:sz w:val="20"/>
                <w:szCs w:val="20"/>
              </w:rPr>
              <w:t xml:space="preserve"> and semi-colon</w:t>
            </w:r>
            <w:r w:rsidR="0093629E">
              <w:rPr>
                <w:rFonts w:ascii="Arial" w:eastAsia="Arial" w:hAnsi="Arial" w:cs="Arial"/>
                <w:sz w:val="20"/>
                <w:szCs w:val="20"/>
              </w:rPr>
              <w:t>s</w:t>
            </w:r>
            <w:r w:rsidR="00AF7340" w:rsidRPr="00DF3AD2">
              <w:rPr>
                <w:rFonts w:ascii="Arial" w:eastAsia="Arial" w:hAnsi="Arial" w:cs="Arial"/>
                <w:sz w:val="20"/>
                <w:szCs w:val="20"/>
              </w:rPr>
              <w:t>.</w:t>
            </w:r>
          </w:p>
          <w:p w14:paraId="5C52D234" w14:textId="4AD81564" w:rsidR="00AF7340" w:rsidRPr="00DF3AD2" w:rsidRDefault="00AF7340" w:rsidP="00C81CA1">
            <w:pPr>
              <w:autoSpaceDE w:val="0"/>
              <w:autoSpaceDN w:val="0"/>
              <w:adjustRightInd w:val="0"/>
              <w:spacing w:before="120"/>
              <w:rPr>
                <w:rFonts w:ascii="Arial" w:eastAsia="Arial" w:hAnsi="Arial" w:cs="Arial"/>
                <w:sz w:val="20"/>
                <w:szCs w:val="20"/>
              </w:rPr>
            </w:pPr>
            <w:r w:rsidRPr="00325DCC">
              <w:rPr>
                <w:rFonts w:ascii="Arial" w:eastAsia="Arial" w:hAnsi="Arial" w:cs="Arial"/>
                <w:b/>
                <w:sz w:val="20"/>
                <w:szCs w:val="20"/>
              </w:rPr>
              <w:t>Extension activity:</w:t>
            </w:r>
            <w:r>
              <w:rPr>
                <w:rFonts w:ascii="Arial" w:eastAsia="Arial" w:hAnsi="Arial" w:cs="Arial"/>
                <w:sz w:val="20"/>
                <w:szCs w:val="20"/>
              </w:rPr>
              <w:t xml:space="preserve"> </w:t>
            </w:r>
            <w:r w:rsidR="00C81CA1">
              <w:rPr>
                <w:rFonts w:ascii="Arial" w:eastAsia="Arial" w:hAnsi="Arial" w:cs="Arial"/>
                <w:sz w:val="20"/>
                <w:szCs w:val="20"/>
              </w:rPr>
              <w:t>l</w:t>
            </w:r>
            <w:r>
              <w:rPr>
                <w:rFonts w:ascii="Arial" w:eastAsia="Arial" w:hAnsi="Arial" w:cs="Arial"/>
                <w:sz w:val="20"/>
                <w:szCs w:val="20"/>
              </w:rPr>
              <w:t>earners</w:t>
            </w:r>
            <w:r w:rsidRPr="00DF3AD2">
              <w:rPr>
                <w:rFonts w:ascii="Arial" w:eastAsia="Arial" w:hAnsi="Arial" w:cs="Arial"/>
                <w:sz w:val="20"/>
                <w:szCs w:val="20"/>
              </w:rPr>
              <w:t xml:space="preserve"> complete </w:t>
            </w:r>
            <w:r w:rsidR="00481551">
              <w:rPr>
                <w:rFonts w:ascii="Arial" w:eastAsia="Arial" w:hAnsi="Arial" w:cs="Arial"/>
                <w:sz w:val="20"/>
                <w:szCs w:val="20"/>
              </w:rPr>
              <w:t xml:space="preserve">a </w:t>
            </w:r>
            <w:r w:rsidRPr="00DF3AD2">
              <w:rPr>
                <w:rFonts w:ascii="Arial" w:eastAsia="Arial" w:hAnsi="Arial" w:cs="Arial"/>
                <w:sz w:val="20"/>
                <w:szCs w:val="20"/>
              </w:rPr>
              <w:t xml:space="preserve">quiz in </w:t>
            </w:r>
            <w:r w:rsidR="00481551">
              <w:rPr>
                <w:rFonts w:ascii="Arial" w:eastAsia="Arial" w:hAnsi="Arial" w:cs="Arial"/>
                <w:sz w:val="20"/>
                <w:szCs w:val="20"/>
              </w:rPr>
              <w:t xml:space="preserve">the </w:t>
            </w:r>
            <w:r w:rsidRPr="00DF3AD2">
              <w:rPr>
                <w:rFonts w:ascii="Arial" w:eastAsia="Arial" w:hAnsi="Arial" w:cs="Arial"/>
                <w:sz w:val="20"/>
                <w:szCs w:val="20"/>
              </w:rPr>
              <w:t>use of colon</w:t>
            </w:r>
            <w:r w:rsidR="0093629E">
              <w:rPr>
                <w:rFonts w:ascii="Arial" w:eastAsia="Arial" w:hAnsi="Arial" w:cs="Arial"/>
                <w:sz w:val="20"/>
                <w:szCs w:val="20"/>
              </w:rPr>
              <w:t>s</w:t>
            </w:r>
            <w:r w:rsidRPr="00DF3AD2">
              <w:rPr>
                <w:rFonts w:ascii="Arial" w:eastAsia="Arial" w:hAnsi="Arial" w:cs="Arial"/>
                <w:sz w:val="20"/>
                <w:szCs w:val="20"/>
              </w:rPr>
              <w:t xml:space="preserve"> and semi-colon</w:t>
            </w:r>
            <w:r w:rsidR="0093629E">
              <w:rPr>
                <w:rFonts w:ascii="Arial" w:eastAsia="Arial" w:hAnsi="Arial" w:cs="Arial"/>
                <w:sz w:val="20"/>
                <w:szCs w:val="20"/>
              </w:rPr>
              <w:t>s</w:t>
            </w:r>
            <w:r w:rsidR="00481551">
              <w:rPr>
                <w:rFonts w:ascii="Arial" w:eastAsia="Arial" w:hAnsi="Arial" w:cs="Arial"/>
                <w:sz w:val="20"/>
                <w:szCs w:val="20"/>
              </w:rPr>
              <w:t>:</w:t>
            </w:r>
          </w:p>
          <w:p w14:paraId="70570B80" w14:textId="77777777" w:rsidR="00AF7340" w:rsidRPr="00396752" w:rsidRDefault="00FD167C" w:rsidP="00C81CA1">
            <w:pPr>
              <w:autoSpaceDE w:val="0"/>
              <w:autoSpaceDN w:val="0"/>
              <w:adjustRightInd w:val="0"/>
              <w:spacing w:after="120"/>
              <w:rPr>
                <w:rStyle w:val="WebLink"/>
              </w:rPr>
            </w:pPr>
            <w:hyperlink r:id="rId69" w:history="1">
              <w:r w:rsidR="00AF7340" w:rsidRPr="00396752">
                <w:rPr>
                  <w:rStyle w:val="WebLink"/>
                </w:rPr>
                <w:t>www.englishforeveryone.org/PDFs/Semicolons%20-%20practice%20quiz.pdf</w:t>
              </w:r>
            </w:hyperlink>
          </w:p>
          <w:p w14:paraId="6679E2DC" w14:textId="5E613204" w:rsidR="00AF7340" w:rsidRPr="00DF3AD2" w:rsidRDefault="004749BF" w:rsidP="00C81CA1">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L</w:t>
            </w:r>
            <w:r w:rsidR="00AF7340" w:rsidRPr="00DF3AD2">
              <w:rPr>
                <w:rFonts w:ascii="Arial" w:eastAsia="Arial" w:hAnsi="Arial" w:cs="Arial"/>
                <w:sz w:val="20"/>
                <w:szCs w:val="20"/>
              </w:rPr>
              <w:t>ook at ex</w:t>
            </w:r>
            <w:r w:rsidR="00AF7340">
              <w:rPr>
                <w:rFonts w:ascii="Arial" w:eastAsia="Arial" w:hAnsi="Arial" w:cs="Arial"/>
                <w:sz w:val="20"/>
                <w:szCs w:val="20"/>
              </w:rPr>
              <w:t>amples</w:t>
            </w:r>
            <w:r w:rsidR="00AF7340" w:rsidRPr="00DF3AD2">
              <w:rPr>
                <w:rFonts w:ascii="Arial" w:eastAsia="Arial" w:hAnsi="Arial" w:cs="Arial"/>
                <w:sz w:val="20"/>
                <w:szCs w:val="20"/>
              </w:rPr>
              <w:t xml:space="preserve"> of colon and semi-colon </w:t>
            </w:r>
            <w:r w:rsidR="0093629E">
              <w:rPr>
                <w:rFonts w:ascii="Arial" w:eastAsia="Arial" w:hAnsi="Arial" w:cs="Arial"/>
                <w:sz w:val="20"/>
                <w:szCs w:val="20"/>
              </w:rPr>
              <w:t xml:space="preserve">use </w:t>
            </w:r>
            <w:r w:rsidR="00AF7340" w:rsidRPr="00DF3AD2">
              <w:rPr>
                <w:rFonts w:ascii="Arial" w:eastAsia="Arial" w:hAnsi="Arial" w:cs="Arial"/>
                <w:sz w:val="20"/>
                <w:szCs w:val="20"/>
              </w:rPr>
              <w:t>from selected sections of more complex texts.</w:t>
            </w:r>
          </w:p>
          <w:p w14:paraId="33B3A1DD" w14:textId="122E983B" w:rsidR="002E2A00" w:rsidRDefault="00AF7340" w:rsidP="002F4974">
            <w:pPr>
              <w:autoSpaceDE w:val="0"/>
              <w:autoSpaceDN w:val="0"/>
              <w:adjustRightInd w:val="0"/>
              <w:spacing w:before="120"/>
              <w:rPr>
                <w:rFonts w:ascii="Arial" w:eastAsia="Arial" w:hAnsi="Arial" w:cs="Arial"/>
                <w:sz w:val="20"/>
                <w:szCs w:val="20"/>
              </w:rPr>
            </w:pPr>
            <w:r>
              <w:rPr>
                <w:rFonts w:ascii="Arial" w:eastAsia="Arial" w:hAnsi="Arial" w:cs="Arial"/>
                <w:sz w:val="20"/>
                <w:szCs w:val="20"/>
              </w:rPr>
              <w:t>Learners</w:t>
            </w:r>
            <w:r w:rsidRPr="00DF3AD2">
              <w:rPr>
                <w:rFonts w:ascii="Arial" w:eastAsia="Arial" w:hAnsi="Arial" w:cs="Arial"/>
                <w:sz w:val="20"/>
                <w:szCs w:val="20"/>
              </w:rPr>
              <w:t xml:space="preserve"> write </w:t>
            </w:r>
            <w:r>
              <w:rPr>
                <w:rFonts w:ascii="Arial" w:eastAsia="Arial" w:hAnsi="Arial" w:cs="Arial"/>
                <w:sz w:val="20"/>
                <w:szCs w:val="20"/>
              </w:rPr>
              <w:t>sentences on a topic</w:t>
            </w:r>
            <w:r w:rsidRPr="00DF3AD2">
              <w:rPr>
                <w:rFonts w:ascii="Arial" w:eastAsia="Arial" w:hAnsi="Arial" w:cs="Arial"/>
                <w:sz w:val="20"/>
                <w:szCs w:val="20"/>
              </w:rPr>
              <w:t xml:space="preserve"> in which colon</w:t>
            </w:r>
            <w:r w:rsidR="0093629E">
              <w:rPr>
                <w:rFonts w:ascii="Arial" w:eastAsia="Arial" w:hAnsi="Arial" w:cs="Arial"/>
                <w:sz w:val="20"/>
                <w:szCs w:val="20"/>
              </w:rPr>
              <w:t>s</w:t>
            </w:r>
            <w:r w:rsidRPr="00DF3AD2">
              <w:rPr>
                <w:rFonts w:ascii="Arial" w:eastAsia="Arial" w:hAnsi="Arial" w:cs="Arial"/>
                <w:sz w:val="20"/>
                <w:szCs w:val="20"/>
              </w:rPr>
              <w:t xml:space="preserve"> and semi-colon</w:t>
            </w:r>
            <w:r w:rsidR="0093629E">
              <w:rPr>
                <w:rFonts w:ascii="Arial" w:eastAsia="Arial" w:hAnsi="Arial" w:cs="Arial"/>
                <w:sz w:val="20"/>
                <w:szCs w:val="20"/>
              </w:rPr>
              <w:t>s</w:t>
            </w:r>
            <w:r w:rsidRPr="00DF3AD2">
              <w:rPr>
                <w:rFonts w:ascii="Arial" w:eastAsia="Arial" w:hAnsi="Arial" w:cs="Arial"/>
                <w:sz w:val="20"/>
                <w:szCs w:val="20"/>
              </w:rPr>
              <w:t xml:space="preserve"> might be used</w:t>
            </w:r>
            <w:r>
              <w:rPr>
                <w:rFonts w:ascii="Arial" w:eastAsia="Arial" w:hAnsi="Arial" w:cs="Arial"/>
                <w:sz w:val="20"/>
                <w:szCs w:val="20"/>
              </w:rPr>
              <w:t>,</w:t>
            </w:r>
            <w:r w:rsidRPr="00DF3AD2">
              <w:rPr>
                <w:rFonts w:ascii="Arial" w:eastAsia="Arial" w:hAnsi="Arial" w:cs="Arial"/>
                <w:sz w:val="20"/>
                <w:szCs w:val="20"/>
              </w:rPr>
              <w:t xml:space="preserve"> </w:t>
            </w:r>
            <w:r w:rsidR="00AD1626">
              <w:rPr>
                <w:rFonts w:ascii="Arial" w:eastAsia="Arial" w:hAnsi="Arial" w:cs="Arial"/>
                <w:sz w:val="20"/>
                <w:szCs w:val="20"/>
              </w:rPr>
              <w:t>for example</w:t>
            </w:r>
            <w:r w:rsidR="002E2A00">
              <w:rPr>
                <w:rFonts w:ascii="Arial" w:eastAsia="Arial" w:hAnsi="Arial" w:cs="Arial"/>
                <w:sz w:val="20"/>
                <w:szCs w:val="20"/>
              </w:rPr>
              <w:t>:</w:t>
            </w:r>
          </w:p>
          <w:p w14:paraId="21336D0B" w14:textId="31BF3E3F" w:rsidR="002E2A00" w:rsidRPr="005206E6" w:rsidRDefault="002E2A00" w:rsidP="00834D03">
            <w:pPr>
              <w:pStyle w:val="ListParagraph"/>
              <w:numPr>
                <w:ilvl w:val="0"/>
                <w:numId w:val="36"/>
              </w:numPr>
              <w:autoSpaceDE w:val="0"/>
              <w:autoSpaceDN w:val="0"/>
              <w:adjustRightInd w:val="0"/>
              <w:spacing w:after="120"/>
              <w:rPr>
                <w:rFonts w:eastAsia="Arial" w:cs="Arial"/>
              </w:rPr>
            </w:pPr>
            <w:r w:rsidRPr="005206E6">
              <w:rPr>
                <w:rFonts w:eastAsia="Arial" w:cs="Arial"/>
              </w:rPr>
              <w:t>‘</w:t>
            </w:r>
            <w:r w:rsidR="00AF7340" w:rsidRPr="005206E6">
              <w:rPr>
                <w:rFonts w:eastAsia="Arial" w:cs="Arial"/>
              </w:rPr>
              <w:t>There are many reasons to exercise: it’s good for your health, it’s fun and it’s free.</w:t>
            </w:r>
            <w:r w:rsidRPr="005206E6">
              <w:rPr>
                <w:rFonts w:eastAsia="Arial" w:cs="Arial"/>
              </w:rPr>
              <w:t>’</w:t>
            </w:r>
          </w:p>
          <w:p w14:paraId="4F2EDAC6" w14:textId="77777777" w:rsidR="00AD1626" w:rsidRPr="005206E6" w:rsidRDefault="002E2A00" w:rsidP="00834D03">
            <w:pPr>
              <w:pStyle w:val="ListParagraph"/>
              <w:numPr>
                <w:ilvl w:val="0"/>
                <w:numId w:val="36"/>
              </w:numPr>
              <w:autoSpaceDE w:val="0"/>
              <w:autoSpaceDN w:val="0"/>
              <w:adjustRightInd w:val="0"/>
              <w:spacing w:before="120" w:after="120"/>
              <w:rPr>
                <w:rFonts w:eastAsia="Arial" w:cs="Arial"/>
              </w:rPr>
            </w:pPr>
            <w:r w:rsidRPr="005206E6">
              <w:rPr>
                <w:rFonts w:eastAsia="Arial" w:cs="Arial"/>
              </w:rPr>
              <w:t>‘</w:t>
            </w:r>
            <w:r w:rsidR="00AF7340" w:rsidRPr="005206E6">
              <w:rPr>
                <w:rFonts w:eastAsia="Arial" w:cs="Arial"/>
              </w:rPr>
              <w:t>Bananas are a healthy snack; they contain potassium which may help your vision.</w:t>
            </w:r>
            <w:r w:rsidRPr="005206E6">
              <w:rPr>
                <w:rFonts w:eastAsia="Arial" w:cs="Arial"/>
              </w:rPr>
              <w:t>’</w:t>
            </w:r>
          </w:p>
          <w:p w14:paraId="5C0A53D7" w14:textId="41B9DE8B" w:rsidR="00AF7340" w:rsidRPr="00B3768D" w:rsidRDefault="00AF7340" w:rsidP="00CB58F3">
            <w:pPr>
              <w:autoSpaceDE w:val="0"/>
              <w:autoSpaceDN w:val="0"/>
              <w:adjustRightInd w:val="0"/>
              <w:spacing w:before="120"/>
              <w:rPr>
                <w:rFonts w:ascii="Arial" w:eastAsia="Arial" w:hAnsi="Arial" w:cs="Arial"/>
                <w:color w:val="FF0000"/>
                <w:sz w:val="20"/>
                <w:szCs w:val="20"/>
              </w:rPr>
            </w:pPr>
            <w:r w:rsidRPr="00DF3AD2">
              <w:rPr>
                <w:rFonts w:ascii="Arial" w:eastAsia="Arial" w:hAnsi="Arial" w:cs="Arial"/>
                <w:sz w:val="20"/>
                <w:szCs w:val="20"/>
              </w:rPr>
              <w:t xml:space="preserve">They should then swap with </w:t>
            </w:r>
            <w:r w:rsidR="00FB4054">
              <w:rPr>
                <w:rFonts w:ascii="Arial" w:eastAsia="Arial" w:hAnsi="Arial" w:cs="Arial"/>
                <w:sz w:val="20"/>
                <w:szCs w:val="20"/>
              </w:rPr>
              <w:t>a</w:t>
            </w:r>
            <w:r w:rsidRPr="00DF3AD2">
              <w:rPr>
                <w:rFonts w:ascii="Arial" w:eastAsia="Arial" w:hAnsi="Arial" w:cs="Arial"/>
                <w:sz w:val="20"/>
                <w:szCs w:val="20"/>
              </w:rPr>
              <w:t xml:space="preserve"> partner and check their work.</w:t>
            </w:r>
            <w:r>
              <w:rPr>
                <w:rFonts w:ascii="Arial" w:hAnsi="Arial" w:cs="Arial"/>
                <w:b/>
                <w:sz w:val="20"/>
                <w:szCs w:val="20"/>
                <w:lang w:eastAsia="en-GB"/>
              </w:rPr>
              <w:t xml:space="preserve"> (F</w:t>
            </w:r>
            <w:r w:rsidRPr="00116447">
              <w:rPr>
                <w:rFonts w:ascii="Arial" w:hAnsi="Arial" w:cs="Arial"/>
                <w:b/>
                <w:sz w:val="20"/>
                <w:szCs w:val="20"/>
                <w:lang w:eastAsia="en-GB"/>
              </w:rPr>
              <w:t>)</w:t>
            </w:r>
          </w:p>
        </w:tc>
      </w:tr>
      <w:tr w:rsidR="00AF7340" w14:paraId="0C1EE3AE" w14:textId="77777777" w:rsidTr="00FC31AA">
        <w:tblPrEx>
          <w:tblCellMar>
            <w:top w:w="0" w:type="dxa"/>
            <w:bottom w:w="0" w:type="dxa"/>
          </w:tblCellMar>
        </w:tblPrEx>
        <w:tc>
          <w:tcPr>
            <w:tcW w:w="2126" w:type="dxa"/>
            <w:tcMar>
              <w:top w:w="113" w:type="dxa"/>
              <w:bottom w:w="113" w:type="dxa"/>
            </w:tcMar>
          </w:tcPr>
          <w:p w14:paraId="7DD4126D" w14:textId="0F2439CA"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4BD3C9EC" w14:textId="2A0D1AAD" w:rsidR="00AF7340" w:rsidRDefault="00AF7340" w:rsidP="00A26D59">
            <w:pPr>
              <w:pStyle w:val="DSBasic"/>
              <w:spacing w:before="120" w:after="120"/>
              <w:rPr>
                <w:rFonts w:eastAsia="Arial" w:cs="Arial"/>
                <w:sz w:val="20"/>
                <w:szCs w:val="20"/>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16F632FC" w14:textId="753ADA25" w:rsidR="00AF7340" w:rsidRDefault="00FE7170" w:rsidP="00BC5F6C">
            <w:pPr>
              <w:pStyle w:val="ListParagraph"/>
              <w:autoSpaceDE w:val="0"/>
              <w:autoSpaceDN w:val="0"/>
              <w:adjustRightInd w:val="0"/>
              <w:spacing w:after="120"/>
              <w:ind w:left="0"/>
              <w:contextualSpacing w:val="0"/>
              <w:rPr>
                <w:rFonts w:eastAsia="Arial" w:cs="Arial"/>
              </w:rPr>
            </w:pPr>
            <w:r>
              <w:rPr>
                <w:rFonts w:eastAsia="Calibri" w:cs="Arial"/>
                <w:lang w:eastAsia="en-GB"/>
              </w:rPr>
              <w:t>U</w:t>
            </w:r>
            <w:r w:rsidR="00AF7340" w:rsidRPr="0093629E">
              <w:rPr>
                <w:rFonts w:eastAsia="Calibri" w:cs="Arial"/>
                <w:lang w:eastAsia="en-GB"/>
              </w:rPr>
              <w:t>s</w:t>
            </w:r>
            <w:r w:rsidR="00371B6C">
              <w:rPr>
                <w:rFonts w:eastAsia="Calibri" w:cs="Arial"/>
                <w:lang w:eastAsia="en-GB"/>
              </w:rPr>
              <w:t>ing</w:t>
            </w:r>
            <w:r w:rsidR="00AF7340" w:rsidRPr="0093629E">
              <w:rPr>
                <w:rFonts w:eastAsia="Calibri" w:cs="Arial"/>
                <w:lang w:eastAsia="en-GB"/>
              </w:rPr>
              <w:t xml:space="preserve"> question mark</w:t>
            </w:r>
            <w:r w:rsidR="00371B6C">
              <w:rPr>
                <w:rFonts w:eastAsia="Calibri" w:cs="Arial"/>
                <w:lang w:eastAsia="en-GB"/>
              </w:rPr>
              <w:t>s</w:t>
            </w:r>
            <w:r w:rsidR="00AF7340" w:rsidRPr="0093629E">
              <w:rPr>
                <w:rFonts w:eastAsia="Calibri" w:cs="Arial"/>
                <w:lang w:eastAsia="en-GB"/>
              </w:rPr>
              <w:t xml:space="preserve"> and exclamation mark</w:t>
            </w:r>
            <w:r w:rsidR="00371B6C">
              <w:rPr>
                <w:rFonts w:eastAsia="Calibri" w:cs="Arial"/>
                <w:lang w:eastAsia="en-GB"/>
              </w:rPr>
              <w:t>s</w:t>
            </w:r>
            <w:r w:rsidR="00AF7340" w:rsidRPr="0093629E">
              <w:rPr>
                <w:rFonts w:eastAsia="Calibri" w:cs="Arial"/>
                <w:lang w:eastAsia="en-GB"/>
              </w:rPr>
              <w:t xml:space="preserve"> correctly</w:t>
            </w:r>
          </w:p>
        </w:tc>
        <w:tc>
          <w:tcPr>
            <w:tcW w:w="10348" w:type="dxa"/>
            <w:tcMar>
              <w:top w:w="113" w:type="dxa"/>
              <w:bottom w:w="113" w:type="dxa"/>
            </w:tcMar>
          </w:tcPr>
          <w:p w14:paraId="7E0EB5A0" w14:textId="2BB21171" w:rsidR="00AF7340" w:rsidRPr="000922DD" w:rsidRDefault="005D15F2" w:rsidP="00BC5F6C">
            <w:pPr>
              <w:autoSpaceDE w:val="0"/>
              <w:autoSpaceDN w:val="0"/>
              <w:adjustRightInd w:val="0"/>
              <w:spacing w:after="120"/>
              <w:rPr>
                <w:rFonts w:ascii="Arial" w:hAnsi="Arial" w:cs="Arial"/>
                <w:color w:val="4A4A4A"/>
                <w:sz w:val="20"/>
                <w:szCs w:val="20"/>
                <w:u w:val="single"/>
              </w:rPr>
            </w:pPr>
            <w:r>
              <w:rPr>
                <w:rFonts w:ascii="Arial" w:eastAsia="Arial" w:hAnsi="Arial" w:cs="Arial"/>
                <w:sz w:val="20"/>
                <w:szCs w:val="20"/>
              </w:rPr>
              <w:t>R</w:t>
            </w:r>
            <w:r w:rsidR="00AF7340">
              <w:rPr>
                <w:rFonts w:ascii="Arial" w:eastAsia="Arial" w:hAnsi="Arial" w:cs="Arial"/>
                <w:sz w:val="20"/>
                <w:szCs w:val="20"/>
              </w:rPr>
              <w:t xml:space="preserve">evise </w:t>
            </w:r>
            <w:r>
              <w:rPr>
                <w:rFonts w:ascii="Arial" w:eastAsia="Arial" w:hAnsi="Arial" w:cs="Arial"/>
                <w:sz w:val="20"/>
                <w:szCs w:val="20"/>
              </w:rPr>
              <w:t xml:space="preserve">the </w:t>
            </w:r>
            <w:r w:rsidR="00AF7340">
              <w:rPr>
                <w:rFonts w:ascii="Arial" w:eastAsia="Arial" w:hAnsi="Arial" w:cs="Arial"/>
                <w:sz w:val="20"/>
                <w:szCs w:val="20"/>
              </w:rPr>
              <w:t>use of question mark</w:t>
            </w:r>
            <w:r w:rsidR="003B25E1">
              <w:rPr>
                <w:rFonts w:ascii="Arial" w:eastAsia="Arial" w:hAnsi="Arial" w:cs="Arial"/>
                <w:sz w:val="20"/>
                <w:szCs w:val="20"/>
              </w:rPr>
              <w:t>s</w:t>
            </w:r>
            <w:r w:rsidR="00AF7340">
              <w:rPr>
                <w:rFonts w:ascii="Arial" w:eastAsia="Arial" w:hAnsi="Arial" w:cs="Arial"/>
                <w:sz w:val="20"/>
                <w:szCs w:val="20"/>
              </w:rPr>
              <w:t xml:space="preserve"> and exclamation mark</w:t>
            </w:r>
            <w:r w:rsidR="003B25E1">
              <w:rPr>
                <w:rFonts w:ascii="Arial" w:eastAsia="Arial" w:hAnsi="Arial" w:cs="Arial"/>
                <w:sz w:val="20"/>
                <w:szCs w:val="20"/>
              </w:rPr>
              <w:t>s</w:t>
            </w:r>
            <w:r w:rsidR="00FD7CF8">
              <w:rPr>
                <w:rFonts w:ascii="Arial" w:eastAsia="Arial" w:hAnsi="Arial" w:cs="Arial"/>
                <w:sz w:val="20"/>
                <w:szCs w:val="20"/>
              </w:rPr>
              <w:t>:</w:t>
            </w:r>
            <w:r>
              <w:rPr>
                <w:rFonts w:ascii="Arial" w:eastAsia="Arial" w:hAnsi="Arial" w:cs="Arial"/>
                <w:sz w:val="20"/>
                <w:szCs w:val="20"/>
              </w:rPr>
              <w:t xml:space="preserve"> </w:t>
            </w:r>
            <w:hyperlink r:id="rId70" w:history="1">
              <w:r w:rsidRPr="000922DD">
                <w:rPr>
                  <w:rStyle w:val="Hyperlink"/>
                  <w:rFonts w:ascii="Arial" w:hAnsi="Arial"/>
                  <w:color w:val="4A4A4A"/>
                  <w:sz w:val="20"/>
                </w:rPr>
                <w:t>www.primaryresources.co.uk/english/pdfs/PC_questexcl.pdf</w:t>
              </w:r>
            </w:hyperlink>
          </w:p>
          <w:p w14:paraId="53502897" w14:textId="1237BD71" w:rsidR="00AF7340" w:rsidRDefault="00AF7340" w:rsidP="00A26D59">
            <w:pPr>
              <w:autoSpaceDE w:val="0"/>
              <w:autoSpaceDN w:val="0"/>
              <w:adjustRightInd w:val="0"/>
              <w:spacing w:before="120"/>
              <w:rPr>
                <w:rFonts w:ascii="Arial" w:eastAsia="Arial" w:hAnsi="Arial" w:cs="Arial"/>
                <w:b/>
                <w:sz w:val="20"/>
                <w:szCs w:val="20"/>
              </w:rPr>
            </w:pPr>
            <w:r>
              <w:rPr>
                <w:rFonts w:ascii="Arial" w:eastAsia="Arial" w:hAnsi="Arial" w:cs="Arial"/>
                <w:sz w:val="20"/>
                <w:szCs w:val="20"/>
              </w:rPr>
              <w:t xml:space="preserve">Learners complete worksheets on </w:t>
            </w:r>
            <w:r w:rsidR="00FD7CF8">
              <w:rPr>
                <w:rFonts w:ascii="Arial" w:eastAsia="Arial" w:hAnsi="Arial" w:cs="Arial"/>
                <w:sz w:val="20"/>
                <w:szCs w:val="20"/>
              </w:rPr>
              <w:t xml:space="preserve">the </w:t>
            </w:r>
            <w:r>
              <w:rPr>
                <w:rFonts w:ascii="Arial" w:eastAsia="Arial" w:hAnsi="Arial" w:cs="Arial"/>
                <w:sz w:val="20"/>
                <w:szCs w:val="20"/>
              </w:rPr>
              <w:t xml:space="preserve">use of exclamation </w:t>
            </w:r>
            <w:r w:rsidR="00FD7CF8">
              <w:rPr>
                <w:rFonts w:ascii="Arial" w:eastAsia="Arial" w:hAnsi="Arial" w:cs="Arial"/>
                <w:sz w:val="20"/>
                <w:szCs w:val="20"/>
              </w:rPr>
              <w:t xml:space="preserve">and </w:t>
            </w:r>
            <w:r>
              <w:rPr>
                <w:rFonts w:ascii="Arial" w:eastAsia="Arial" w:hAnsi="Arial" w:cs="Arial"/>
                <w:sz w:val="20"/>
                <w:szCs w:val="20"/>
              </w:rPr>
              <w:t>question mark</w:t>
            </w:r>
            <w:r w:rsidR="00FD7CF8">
              <w:rPr>
                <w:rFonts w:ascii="Arial" w:eastAsia="Arial" w:hAnsi="Arial" w:cs="Arial"/>
                <w:sz w:val="20"/>
                <w:szCs w:val="20"/>
              </w:rPr>
              <w:t>s</w:t>
            </w:r>
            <w:r>
              <w:rPr>
                <w:rFonts w:ascii="Arial" w:eastAsia="Arial" w:hAnsi="Arial" w:cs="Arial"/>
                <w:sz w:val="20"/>
                <w:szCs w:val="20"/>
              </w:rPr>
              <w:t>.</w:t>
            </w:r>
            <w:r>
              <w:rPr>
                <w:rFonts w:ascii="Arial" w:eastAsia="Arial" w:hAnsi="Arial" w:cs="Arial"/>
                <w:b/>
                <w:sz w:val="20"/>
                <w:szCs w:val="20"/>
              </w:rPr>
              <w:t xml:space="preserve"> (I)</w:t>
            </w:r>
          </w:p>
          <w:p w14:paraId="45321859" w14:textId="06D3F8AC" w:rsidR="00AF7340" w:rsidRPr="00396752" w:rsidRDefault="00FD167C" w:rsidP="00A26D59">
            <w:pPr>
              <w:autoSpaceDE w:val="0"/>
              <w:autoSpaceDN w:val="0"/>
              <w:adjustRightInd w:val="0"/>
              <w:spacing w:after="120"/>
              <w:rPr>
                <w:rStyle w:val="WebLink"/>
              </w:rPr>
            </w:pPr>
            <w:hyperlink r:id="rId71" w:history="1">
              <w:r w:rsidR="00AF7340" w:rsidRPr="00396752">
                <w:rPr>
                  <w:rStyle w:val="WebLink"/>
                </w:rPr>
                <w:t>www.worksheetplace.com/index.php?function=DisplayCategory&amp;showCategory=Y&amp;links=3&amp;id=96&amp;link1=43&amp;link2=94&amp;link3=96</w:t>
              </w:r>
            </w:hyperlink>
          </w:p>
          <w:p w14:paraId="10619F09" w14:textId="429F80E3" w:rsidR="00AF7340" w:rsidRPr="00B3768D" w:rsidRDefault="00AF7340" w:rsidP="00CB58F3">
            <w:pPr>
              <w:autoSpaceDE w:val="0"/>
              <w:autoSpaceDN w:val="0"/>
              <w:adjustRightInd w:val="0"/>
              <w:spacing w:before="120"/>
              <w:rPr>
                <w:rFonts w:ascii="Arial" w:eastAsia="Arial" w:hAnsi="Arial" w:cs="Arial"/>
                <w:color w:val="FF0000"/>
                <w:sz w:val="20"/>
                <w:szCs w:val="20"/>
              </w:rPr>
            </w:pPr>
            <w:r>
              <w:rPr>
                <w:rFonts w:ascii="Arial" w:eastAsia="Arial" w:hAnsi="Arial" w:cs="Arial"/>
                <w:sz w:val="20"/>
                <w:szCs w:val="20"/>
              </w:rPr>
              <w:t xml:space="preserve">Learners </w:t>
            </w:r>
            <w:r w:rsidR="00573ECB">
              <w:rPr>
                <w:rFonts w:ascii="Arial" w:eastAsia="Arial" w:hAnsi="Arial" w:cs="Arial"/>
                <w:sz w:val="20"/>
                <w:szCs w:val="20"/>
              </w:rPr>
              <w:t>write</w:t>
            </w:r>
            <w:r>
              <w:rPr>
                <w:rFonts w:ascii="Arial" w:eastAsia="Arial" w:hAnsi="Arial" w:cs="Arial"/>
                <w:sz w:val="20"/>
                <w:szCs w:val="20"/>
              </w:rPr>
              <w:t xml:space="preserve"> </w:t>
            </w:r>
            <w:r>
              <w:rPr>
                <w:rFonts w:ascii="Arial" w:hAnsi="Arial" w:cs="Arial"/>
                <w:sz w:val="20"/>
                <w:szCs w:val="20"/>
                <w:lang w:eastAsia="en-GB"/>
              </w:rPr>
              <w:t xml:space="preserve">10 </w:t>
            </w:r>
            <w:r>
              <w:rPr>
                <w:rFonts w:ascii="Arial" w:eastAsia="Arial" w:hAnsi="Arial" w:cs="Arial"/>
                <w:sz w:val="20"/>
                <w:szCs w:val="20"/>
              </w:rPr>
              <w:t>sentences showing the use of question mark</w:t>
            </w:r>
            <w:r w:rsidR="003B25E1">
              <w:rPr>
                <w:rFonts w:ascii="Arial" w:eastAsia="Arial" w:hAnsi="Arial" w:cs="Arial"/>
                <w:sz w:val="20"/>
                <w:szCs w:val="20"/>
              </w:rPr>
              <w:t>s</w:t>
            </w:r>
            <w:r>
              <w:rPr>
                <w:rFonts w:ascii="Arial" w:eastAsia="Arial" w:hAnsi="Arial" w:cs="Arial"/>
                <w:sz w:val="20"/>
                <w:szCs w:val="20"/>
              </w:rPr>
              <w:t xml:space="preserve"> and </w:t>
            </w:r>
            <w:r>
              <w:rPr>
                <w:rFonts w:ascii="Arial" w:hAnsi="Arial" w:cs="Arial"/>
                <w:sz w:val="20"/>
                <w:szCs w:val="20"/>
                <w:lang w:eastAsia="en-GB"/>
              </w:rPr>
              <w:t xml:space="preserve">10 </w:t>
            </w:r>
            <w:r>
              <w:rPr>
                <w:rFonts w:ascii="Arial" w:eastAsia="Arial" w:hAnsi="Arial" w:cs="Arial"/>
                <w:sz w:val="20"/>
                <w:szCs w:val="20"/>
              </w:rPr>
              <w:t>sentences showing the use of exclamation mark</w:t>
            </w:r>
            <w:r w:rsidR="003B25E1">
              <w:rPr>
                <w:rFonts w:ascii="Arial" w:eastAsia="Arial" w:hAnsi="Arial" w:cs="Arial"/>
                <w:sz w:val="20"/>
                <w:szCs w:val="20"/>
              </w:rPr>
              <w:t>s</w:t>
            </w:r>
            <w:r>
              <w:rPr>
                <w:rFonts w:ascii="Arial" w:eastAsia="Arial" w:hAnsi="Arial" w:cs="Arial"/>
                <w:sz w:val="20"/>
                <w:szCs w:val="20"/>
              </w:rPr>
              <w:t xml:space="preserve">. </w:t>
            </w:r>
            <w:r w:rsidR="00C666A5">
              <w:rPr>
                <w:rFonts w:ascii="Arial" w:eastAsia="Arial" w:hAnsi="Arial" w:cs="Arial"/>
                <w:sz w:val="20"/>
                <w:szCs w:val="20"/>
              </w:rPr>
              <w:t xml:space="preserve">They then </w:t>
            </w:r>
            <w:r>
              <w:rPr>
                <w:rFonts w:ascii="Arial" w:eastAsia="Arial" w:hAnsi="Arial" w:cs="Arial"/>
                <w:sz w:val="20"/>
                <w:szCs w:val="20"/>
              </w:rPr>
              <w:t>swap with their partners and check their work</w:t>
            </w:r>
            <w:r w:rsidR="00B72F81">
              <w:rPr>
                <w:rFonts w:ascii="Arial" w:eastAsia="Arial" w:hAnsi="Arial" w:cs="Arial"/>
                <w:sz w:val="20"/>
                <w:szCs w:val="20"/>
              </w:rPr>
              <w:t xml:space="preserve"> and then </w:t>
            </w:r>
            <w:r>
              <w:rPr>
                <w:rFonts w:ascii="Arial" w:hAnsi="Arial" w:cs="Arial"/>
                <w:sz w:val="20"/>
                <w:szCs w:val="20"/>
                <w:lang w:eastAsia="en-GB"/>
              </w:rPr>
              <w:t xml:space="preserve">write </w:t>
            </w:r>
            <w:r w:rsidR="00A26D59">
              <w:rPr>
                <w:rFonts w:ascii="Arial" w:hAnsi="Arial" w:cs="Arial"/>
                <w:sz w:val="20"/>
                <w:szCs w:val="20"/>
                <w:lang w:eastAsia="en-GB"/>
              </w:rPr>
              <w:t xml:space="preserve">the </w:t>
            </w:r>
            <w:r>
              <w:rPr>
                <w:rFonts w:ascii="Arial" w:hAnsi="Arial" w:cs="Arial"/>
                <w:sz w:val="20"/>
                <w:szCs w:val="20"/>
                <w:lang w:eastAsia="en-GB"/>
              </w:rPr>
              <w:t>sentence without revealing which use question marks or exclamation marks. Partners identify which is which.</w:t>
            </w:r>
            <w:r w:rsidRPr="00DF3AD2">
              <w:rPr>
                <w:rFonts w:ascii="Arial" w:eastAsia="Arial" w:hAnsi="Arial" w:cs="Arial"/>
                <w:sz w:val="20"/>
                <w:szCs w:val="20"/>
              </w:rPr>
              <w:t xml:space="preserve"> </w:t>
            </w:r>
            <w:r>
              <w:rPr>
                <w:rFonts w:ascii="Arial" w:hAnsi="Arial" w:cs="Arial"/>
                <w:b/>
                <w:sz w:val="20"/>
                <w:szCs w:val="20"/>
                <w:lang w:eastAsia="en-GB"/>
              </w:rPr>
              <w:t>(F</w:t>
            </w:r>
            <w:r w:rsidRPr="00116447">
              <w:rPr>
                <w:rFonts w:ascii="Arial" w:hAnsi="Arial" w:cs="Arial"/>
                <w:b/>
                <w:sz w:val="20"/>
                <w:szCs w:val="20"/>
                <w:lang w:eastAsia="en-GB"/>
              </w:rPr>
              <w:t>)</w:t>
            </w:r>
          </w:p>
        </w:tc>
      </w:tr>
      <w:tr w:rsidR="00AF7340" w14:paraId="5E26BC64" w14:textId="77777777" w:rsidTr="00FC31AA">
        <w:tblPrEx>
          <w:tblCellMar>
            <w:top w:w="0" w:type="dxa"/>
            <w:bottom w:w="0" w:type="dxa"/>
          </w:tblCellMar>
        </w:tblPrEx>
        <w:tc>
          <w:tcPr>
            <w:tcW w:w="2126" w:type="dxa"/>
            <w:tcMar>
              <w:top w:w="113" w:type="dxa"/>
              <w:bottom w:w="113" w:type="dxa"/>
            </w:tcMar>
          </w:tcPr>
          <w:p w14:paraId="181141A9" w14:textId="54D9D6FC"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6910B3C1" w14:textId="7D939729" w:rsidR="00AF7340" w:rsidRPr="00073730" w:rsidRDefault="00AF7340" w:rsidP="00087BBF">
            <w:pPr>
              <w:pStyle w:val="DSBasic"/>
              <w:spacing w:before="120" w:after="120"/>
              <w:rPr>
                <w:rFonts w:cs="Arial"/>
                <w:sz w:val="20"/>
                <w:szCs w:val="20"/>
                <w:lang w:eastAsia="en-GB"/>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0D918ACA" w14:textId="55A854E4" w:rsidR="00AF7340" w:rsidRPr="0093629E" w:rsidRDefault="00FE7170" w:rsidP="00BC5F6C">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D</w:t>
            </w:r>
            <w:r w:rsidR="00AF7340" w:rsidRPr="0093629E">
              <w:rPr>
                <w:rFonts w:eastAsia="Calibri" w:cs="Arial"/>
                <w:lang w:eastAsia="en-GB"/>
              </w:rPr>
              <w:t>evelop</w:t>
            </w:r>
            <w:r w:rsidR="00A17A4E">
              <w:rPr>
                <w:rFonts w:eastAsia="Calibri" w:cs="Arial"/>
                <w:lang w:eastAsia="en-GB"/>
              </w:rPr>
              <w:t>ing</w:t>
            </w:r>
            <w:r w:rsidR="00AF7340" w:rsidRPr="0093629E">
              <w:rPr>
                <w:rFonts w:eastAsia="Calibri" w:cs="Arial"/>
                <w:lang w:eastAsia="en-GB"/>
              </w:rPr>
              <w:t xml:space="preserve"> knowledge </w:t>
            </w:r>
            <w:r w:rsidR="00A17A4E">
              <w:rPr>
                <w:rFonts w:eastAsia="Calibri" w:cs="Arial"/>
                <w:lang w:eastAsia="en-GB"/>
              </w:rPr>
              <w:t>of</w:t>
            </w:r>
            <w:r w:rsidR="00AF7340" w:rsidRPr="0093629E">
              <w:rPr>
                <w:rFonts w:eastAsia="Calibri" w:cs="Arial"/>
                <w:lang w:eastAsia="en-GB"/>
              </w:rPr>
              <w:t xml:space="preserve"> agreement of singular and plural and build</w:t>
            </w:r>
            <w:r w:rsidR="00A17A4E">
              <w:rPr>
                <w:rFonts w:eastAsia="Calibri" w:cs="Arial"/>
                <w:lang w:eastAsia="en-GB"/>
              </w:rPr>
              <w:t>ing</w:t>
            </w:r>
            <w:r w:rsidR="00AF7340" w:rsidRPr="0093629E">
              <w:rPr>
                <w:rFonts w:eastAsia="Calibri" w:cs="Arial"/>
                <w:lang w:eastAsia="en-GB"/>
              </w:rPr>
              <w:t xml:space="preserve"> on existing skills</w:t>
            </w:r>
          </w:p>
          <w:p w14:paraId="238611F2" w14:textId="620A248D" w:rsidR="00AF7340" w:rsidRDefault="001E437F" w:rsidP="00087BBF">
            <w:pPr>
              <w:pStyle w:val="ListParagraph"/>
              <w:autoSpaceDE w:val="0"/>
              <w:autoSpaceDN w:val="0"/>
              <w:adjustRightInd w:val="0"/>
              <w:spacing w:before="120" w:after="120"/>
              <w:ind w:left="0"/>
              <w:contextualSpacing w:val="0"/>
              <w:rPr>
                <w:rFonts w:eastAsia="Arial" w:cs="Arial"/>
              </w:rPr>
            </w:pPr>
            <w:r>
              <w:rPr>
                <w:rFonts w:eastAsia="Calibri" w:cs="Arial"/>
                <w:lang w:eastAsia="en-GB"/>
              </w:rPr>
              <w:t>S</w:t>
            </w:r>
            <w:r w:rsidR="00AF7340" w:rsidRPr="0093629E">
              <w:rPr>
                <w:rFonts w:eastAsia="Calibri" w:cs="Arial"/>
                <w:lang w:eastAsia="en-GB"/>
              </w:rPr>
              <w:t>peaking and listening</w:t>
            </w:r>
          </w:p>
        </w:tc>
        <w:tc>
          <w:tcPr>
            <w:tcW w:w="10348" w:type="dxa"/>
            <w:tcMar>
              <w:top w:w="113" w:type="dxa"/>
              <w:bottom w:w="113" w:type="dxa"/>
            </w:tcMar>
          </w:tcPr>
          <w:p w14:paraId="696B2AFB" w14:textId="7B0B7B0F" w:rsidR="00FD6338" w:rsidRPr="00CA5E3B" w:rsidRDefault="00AF7340" w:rsidP="00BC5F6C">
            <w:r>
              <w:rPr>
                <w:rFonts w:ascii="Arial" w:eastAsia="Arial" w:hAnsi="Arial" w:cs="Arial"/>
                <w:sz w:val="20"/>
                <w:szCs w:val="20"/>
              </w:rPr>
              <w:t xml:space="preserve">Learners revise </w:t>
            </w:r>
            <w:r w:rsidR="00B72F81">
              <w:rPr>
                <w:rFonts w:ascii="Arial" w:eastAsia="Arial" w:hAnsi="Arial" w:cs="Arial"/>
                <w:sz w:val="20"/>
                <w:szCs w:val="20"/>
              </w:rPr>
              <w:t xml:space="preserve">the </w:t>
            </w:r>
            <w:r>
              <w:rPr>
                <w:rFonts w:ascii="Arial" w:eastAsia="Arial" w:hAnsi="Arial" w:cs="Arial"/>
                <w:sz w:val="20"/>
                <w:szCs w:val="20"/>
              </w:rPr>
              <w:t>use of singular and plural. Examples can be found in our endorsed textbooks at</w:t>
            </w:r>
            <w:r w:rsidR="00A26D59">
              <w:rPr>
                <w:rFonts w:ascii="Arial" w:eastAsia="Arial" w:hAnsi="Arial" w:cs="Arial"/>
                <w:sz w:val="20"/>
                <w:szCs w:val="20"/>
              </w:rPr>
              <w:t>:</w:t>
            </w:r>
          </w:p>
          <w:p w14:paraId="0B22CCD2" w14:textId="548BBA37" w:rsidR="00BC0602" w:rsidRPr="009405F6" w:rsidRDefault="00FD167C" w:rsidP="00BC5F6C">
            <w:pPr>
              <w:autoSpaceDE w:val="0"/>
              <w:autoSpaceDN w:val="0"/>
              <w:adjustRightInd w:val="0"/>
              <w:spacing w:after="120"/>
              <w:rPr>
                <w:rStyle w:val="WebLink"/>
              </w:rPr>
            </w:pPr>
            <w:hyperlink r:id="rId72" w:history="1">
              <w:r w:rsidR="003808D8" w:rsidRPr="009405F6">
                <w:rPr>
                  <w:rStyle w:val="WebLink"/>
                </w:rPr>
                <w:t>www.cambridgeinternational/published-resources</w:t>
              </w:r>
            </w:hyperlink>
          </w:p>
          <w:p w14:paraId="323B48D0" w14:textId="3FC505C4" w:rsidR="00AF7340" w:rsidRPr="00396752" w:rsidRDefault="00CB11C7" w:rsidP="00573ECB">
            <w:pPr>
              <w:autoSpaceDE w:val="0"/>
              <w:autoSpaceDN w:val="0"/>
              <w:adjustRightInd w:val="0"/>
              <w:spacing w:before="120"/>
              <w:rPr>
                <w:rStyle w:val="WebLink"/>
              </w:rPr>
            </w:pPr>
            <w:r>
              <w:rPr>
                <w:rFonts w:ascii="Arial" w:eastAsia="Arial" w:hAnsi="Arial" w:cs="Arial"/>
                <w:sz w:val="20"/>
                <w:szCs w:val="20"/>
              </w:rPr>
              <w:t>R</w:t>
            </w:r>
            <w:r w:rsidR="00AF7340">
              <w:rPr>
                <w:rFonts w:ascii="Arial" w:eastAsia="Arial" w:hAnsi="Arial" w:cs="Arial"/>
                <w:sz w:val="20"/>
                <w:szCs w:val="20"/>
              </w:rPr>
              <w:t xml:space="preserve">ead </w:t>
            </w:r>
            <w:r w:rsidR="00087BBF">
              <w:rPr>
                <w:rFonts w:ascii="Arial" w:eastAsia="Arial" w:hAnsi="Arial" w:cs="Arial"/>
                <w:sz w:val="20"/>
                <w:szCs w:val="20"/>
              </w:rPr>
              <w:t xml:space="preserve">the </w:t>
            </w:r>
            <w:r w:rsidR="00AF7340">
              <w:rPr>
                <w:rFonts w:ascii="Arial" w:eastAsia="Arial" w:hAnsi="Arial" w:cs="Arial"/>
                <w:sz w:val="20"/>
                <w:szCs w:val="20"/>
              </w:rPr>
              <w:t xml:space="preserve">material on agreement from </w:t>
            </w:r>
            <w:hyperlink r:id="rId73" w:history="1">
              <w:r w:rsidR="00AF7340" w:rsidRPr="00396752">
                <w:rPr>
                  <w:rStyle w:val="WebLink"/>
                </w:rPr>
                <w:t>http://grammar.ccc.commnet.edu/grammar/sv_agr.htm</w:t>
              </w:r>
            </w:hyperlink>
          </w:p>
          <w:p w14:paraId="2765155A" w14:textId="45F0452E" w:rsidR="00AF7340" w:rsidRDefault="00AF7340" w:rsidP="00573ECB">
            <w:pPr>
              <w:autoSpaceDE w:val="0"/>
              <w:autoSpaceDN w:val="0"/>
              <w:adjustRightInd w:val="0"/>
              <w:spacing w:after="120"/>
              <w:rPr>
                <w:rFonts w:ascii="Arial" w:eastAsia="Arial" w:hAnsi="Arial" w:cs="Arial"/>
                <w:b/>
                <w:sz w:val="20"/>
                <w:szCs w:val="20"/>
              </w:rPr>
            </w:pPr>
            <w:r>
              <w:rPr>
                <w:rFonts w:ascii="Arial" w:eastAsia="Arial" w:hAnsi="Arial" w:cs="Arial"/>
                <w:sz w:val="20"/>
                <w:szCs w:val="20"/>
              </w:rPr>
              <w:t>and complete the three quizzes on agreement between subject and verb at the end of the material.</w:t>
            </w:r>
          </w:p>
          <w:p w14:paraId="37E4C357" w14:textId="381B2D26" w:rsidR="00AF7340" w:rsidRPr="00485905" w:rsidRDefault="00686C24" w:rsidP="00485905">
            <w:pPr>
              <w:autoSpaceDE w:val="0"/>
              <w:autoSpaceDN w:val="0"/>
              <w:adjustRightInd w:val="0"/>
              <w:spacing w:before="120"/>
              <w:rPr>
                <w:rFonts w:ascii="Arial" w:eastAsia="Arial" w:hAnsi="Arial" w:cs="Arial"/>
                <w:b/>
                <w:sz w:val="20"/>
                <w:szCs w:val="20"/>
              </w:rPr>
            </w:pPr>
            <w:r>
              <w:rPr>
                <w:rFonts w:ascii="Arial" w:eastAsia="Arial" w:hAnsi="Arial" w:cs="Arial"/>
                <w:sz w:val="20"/>
                <w:szCs w:val="20"/>
              </w:rPr>
              <w:t>L</w:t>
            </w:r>
            <w:r w:rsidR="00AF7340">
              <w:rPr>
                <w:rFonts w:ascii="Arial" w:eastAsia="Arial" w:hAnsi="Arial" w:cs="Arial"/>
                <w:sz w:val="20"/>
                <w:szCs w:val="20"/>
              </w:rPr>
              <w:t>earners write their own quiz on agreement</w:t>
            </w:r>
            <w:r w:rsidR="0093629E">
              <w:rPr>
                <w:rFonts w:ascii="Arial" w:eastAsia="Arial" w:hAnsi="Arial" w:cs="Arial"/>
                <w:sz w:val="20"/>
                <w:szCs w:val="20"/>
              </w:rPr>
              <w:t xml:space="preserve"> </w:t>
            </w:r>
            <w:r w:rsidR="00AF7340">
              <w:rPr>
                <w:rFonts w:ascii="Arial" w:eastAsia="Arial" w:hAnsi="Arial" w:cs="Arial"/>
                <w:sz w:val="20"/>
                <w:szCs w:val="20"/>
              </w:rPr>
              <w:t>and swap with a partner who answers the questions.</w:t>
            </w:r>
            <w:r w:rsidR="00AF7340">
              <w:rPr>
                <w:rFonts w:ascii="Arial" w:eastAsia="Arial" w:hAnsi="Arial" w:cs="Arial"/>
                <w:b/>
                <w:sz w:val="20"/>
                <w:szCs w:val="20"/>
              </w:rPr>
              <w:t xml:space="preserve"> (F)</w:t>
            </w:r>
          </w:p>
        </w:tc>
      </w:tr>
      <w:tr w:rsidR="00AF7340" w14:paraId="6ACA6CBB" w14:textId="77777777" w:rsidTr="00FC31AA">
        <w:tblPrEx>
          <w:tblCellMar>
            <w:top w:w="0" w:type="dxa"/>
            <w:bottom w:w="0" w:type="dxa"/>
          </w:tblCellMar>
        </w:tblPrEx>
        <w:tc>
          <w:tcPr>
            <w:tcW w:w="2126" w:type="dxa"/>
            <w:tcMar>
              <w:top w:w="113" w:type="dxa"/>
              <w:bottom w:w="113" w:type="dxa"/>
            </w:tcMar>
          </w:tcPr>
          <w:p w14:paraId="0F1635BA" w14:textId="1C57F0B1"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6217DB8A" w14:textId="12492AAE" w:rsidR="00AF7340" w:rsidRPr="007D44B6" w:rsidRDefault="00AF7340" w:rsidP="001E437F">
            <w:pPr>
              <w:pStyle w:val="DSBasic"/>
              <w:spacing w:before="120"/>
              <w:rPr>
                <w:rFonts w:eastAsia="Arial" w:cs="Arial"/>
                <w:sz w:val="20"/>
                <w:szCs w:val="20"/>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484E1519" w14:textId="56BA6D63" w:rsidR="00AF7340" w:rsidRDefault="001E437F" w:rsidP="001E437F">
            <w:pPr>
              <w:pStyle w:val="ListParagraph"/>
              <w:autoSpaceDE w:val="0"/>
              <w:autoSpaceDN w:val="0"/>
              <w:adjustRightInd w:val="0"/>
              <w:ind w:left="0"/>
              <w:contextualSpacing w:val="0"/>
              <w:rPr>
                <w:rFonts w:eastAsia="Arial" w:cs="Arial"/>
              </w:rPr>
            </w:pPr>
            <w:r>
              <w:rPr>
                <w:rFonts w:eastAsia="Calibri" w:cs="Arial"/>
                <w:lang w:eastAsia="en-GB"/>
              </w:rPr>
              <w:t>D</w:t>
            </w:r>
            <w:r w:rsidR="00AF7340" w:rsidRPr="0093629E">
              <w:rPr>
                <w:rFonts w:eastAsia="Calibri" w:cs="Arial"/>
                <w:lang w:eastAsia="en-GB"/>
              </w:rPr>
              <w:t>evelop</w:t>
            </w:r>
            <w:r w:rsidR="00A17A4E">
              <w:rPr>
                <w:rFonts w:eastAsia="Calibri" w:cs="Arial"/>
                <w:lang w:eastAsia="en-GB"/>
              </w:rPr>
              <w:t>ing</w:t>
            </w:r>
            <w:r w:rsidR="00AF7340" w:rsidRPr="0093629E">
              <w:rPr>
                <w:rFonts w:eastAsia="Calibri" w:cs="Arial"/>
                <w:lang w:eastAsia="en-GB"/>
              </w:rPr>
              <w:t xml:space="preserve"> knowledge </w:t>
            </w:r>
            <w:r w:rsidR="00A17A4E">
              <w:rPr>
                <w:rFonts w:eastAsia="Calibri" w:cs="Arial"/>
                <w:lang w:eastAsia="en-GB"/>
              </w:rPr>
              <w:t xml:space="preserve">of </w:t>
            </w:r>
            <w:r w:rsidR="00AF7340" w:rsidRPr="0093629E">
              <w:rPr>
                <w:rFonts w:eastAsia="Calibri" w:cs="Arial"/>
                <w:lang w:eastAsia="en-GB"/>
              </w:rPr>
              <w:t>agreement of subjects and verbs and build</w:t>
            </w:r>
            <w:r w:rsidR="00A17A4E">
              <w:rPr>
                <w:rFonts w:eastAsia="Calibri" w:cs="Arial"/>
                <w:lang w:eastAsia="en-GB"/>
              </w:rPr>
              <w:t>ing</w:t>
            </w:r>
            <w:r w:rsidR="00AF7340" w:rsidRPr="0093629E">
              <w:rPr>
                <w:rFonts w:eastAsia="Calibri" w:cs="Arial"/>
                <w:lang w:eastAsia="en-GB"/>
              </w:rPr>
              <w:t xml:space="preserve"> on existing skills</w:t>
            </w:r>
          </w:p>
        </w:tc>
        <w:tc>
          <w:tcPr>
            <w:tcW w:w="10348" w:type="dxa"/>
            <w:tcMar>
              <w:top w:w="113" w:type="dxa"/>
              <w:bottom w:w="113" w:type="dxa"/>
            </w:tcMar>
          </w:tcPr>
          <w:p w14:paraId="768C435C" w14:textId="77777777" w:rsidR="00AF7340" w:rsidRDefault="00AF7340" w:rsidP="00BC5F6C">
            <w:pPr>
              <w:spacing w:after="120"/>
              <w:rPr>
                <w:rFonts w:ascii="Arial" w:eastAsia="Arial" w:hAnsi="Arial" w:cs="Arial"/>
                <w:b/>
                <w:sz w:val="20"/>
                <w:szCs w:val="20"/>
              </w:rPr>
            </w:pPr>
            <w:r>
              <w:rPr>
                <w:rFonts w:ascii="Arial" w:eastAsia="Arial" w:hAnsi="Arial" w:cs="Arial"/>
                <w:sz w:val="20"/>
                <w:szCs w:val="20"/>
              </w:rPr>
              <w:t>Learners correct examples of sentences containing errors of verb agreement.</w:t>
            </w:r>
          </w:p>
          <w:p w14:paraId="465D5507" w14:textId="77777777" w:rsidR="009855FD" w:rsidRPr="00C81CA1" w:rsidRDefault="00AF7340" w:rsidP="00C81CA1">
            <w:pPr>
              <w:autoSpaceDE w:val="0"/>
              <w:autoSpaceDN w:val="0"/>
              <w:adjustRightInd w:val="0"/>
              <w:rPr>
                <w:rFonts w:ascii="Arial" w:eastAsia="Arial" w:hAnsi="Arial" w:cs="Arial"/>
                <w:sz w:val="20"/>
                <w:szCs w:val="20"/>
              </w:rPr>
            </w:pPr>
            <w:r w:rsidRPr="00C81CA1">
              <w:rPr>
                <w:rFonts w:ascii="Arial" w:eastAsia="Arial" w:hAnsi="Arial" w:cs="Arial"/>
                <w:sz w:val="20"/>
                <w:szCs w:val="20"/>
              </w:rPr>
              <w:t>Subject verb agreement (printable worksheets and exercises)</w:t>
            </w:r>
            <w:r w:rsidR="009855FD" w:rsidRPr="00C81CA1">
              <w:rPr>
                <w:rFonts w:ascii="Arial" w:eastAsia="Arial" w:hAnsi="Arial" w:cs="Arial"/>
                <w:sz w:val="20"/>
                <w:szCs w:val="20"/>
              </w:rPr>
              <w:t>:</w:t>
            </w:r>
          </w:p>
          <w:p w14:paraId="7FD2CF8A" w14:textId="60A0C087" w:rsidR="00AF7340" w:rsidRPr="00834659" w:rsidRDefault="00FD167C" w:rsidP="00834D03">
            <w:pPr>
              <w:numPr>
                <w:ilvl w:val="0"/>
                <w:numId w:val="9"/>
              </w:numPr>
              <w:autoSpaceDE w:val="0"/>
              <w:autoSpaceDN w:val="0"/>
              <w:adjustRightInd w:val="0"/>
              <w:rPr>
                <w:rFonts w:ascii="Arial" w:eastAsia="Arial" w:hAnsi="Arial" w:cs="Arial"/>
                <w:color w:val="4A4A4A"/>
                <w:sz w:val="20"/>
                <w:szCs w:val="20"/>
                <w:u w:val="single"/>
              </w:rPr>
            </w:pPr>
            <w:hyperlink r:id="rId74" w:history="1">
              <w:r w:rsidR="001438A2" w:rsidRPr="00834659">
                <w:rPr>
                  <w:rFonts w:ascii="Arial" w:eastAsia="Arial" w:hAnsi="Arial" w:cs="Arial"/>
                  <w:color w:val="4A4A4A"/>
                  <w:sz w:val="20"/>
                  <w:szCs w:val="20"/>
                  <w:u w:val="single"/>
                </w:rPr>
                <w:t>www.englishwsheets.com/subject_and_verb.html</w:t>
              </w:r>
            </w:hyperlink>
          </w:p>
          <w:p w14:paraId="213E36D6" w14:textId="0F193C35" w:rsidR="009855FD" w:rsidRPr="001438A2" w:rsidRDefault="009855FD" w:rsidP="00834D03">
            <w:pPr>
              <w:numPr>
                <w:ilvl w:val="0"/>
                <w:numId w:val="9"/>
              </w:numPr>
              <w:autoSpaceDE w:val="0"/>
              <w:autoSpaceDN w:val="0"/>
              <w:adjustRightInd w:val="0"/>
              <w:rPr>
                <w:rStyle w:val="WebLink"/>
                <w:color w:val="auto"/>
                <w:szCs w:val="20"/>
                <w:u w:val="none"/>
              </w:rPr>
            </w:pPr>
            <w:r w:rsidRPr="00C81CA1">
              <w:rPr>
                <w:rFonts w:ascii="Arial" w:eastAsia="Arial" w:hAnsi="Arial" w:cs="Arial"/>
                <w:sz w:val="20"/>
                <w:szCs w:val="20"/>
              </w:rPr>
              <w:t>Digital resources online, for example</w:t>
            </w:r>
            <w:r w:rsidR="003D7745" w:rsidRPr="00C81CA1">
              <w:rPr>
                <w:rFonts w:ascii="Arial" w:eastAsia="Arial" w:hAnsi="Arial" w:cs="Arial"/>
                <w:sz w:val="20"/>
                <w:szCs w:val="20"/>
              </w:rPr>
              <w:t>:</w:t>
            </w:r>
            <w:r w:rsidR="001438A2" w:rsidRPr="00C81CA1">
              <w:rPr>
                <w:rFonts w:ascii="Arial" w:eastAsia="Arial" w:hAnsi="Arial" w:cs="Arial"/>
                <w:sz w:val="20"/>
                <w:szCs w:val="20"/>
              </w:rPr>
              <w:t xml:space="preserve"> </w:t>
            </w:r>
            <w:r w:rsidRPr="003A3577">
              <w:rPr>
                <w:rFonts w:ascii="Arial" w:eastAsia="Arial" w:hAnsi="Arial" w:cs="Arial"/>
                <w:color w:val="4A4A4A"/>
                <w:sz w:val="20"/>
                <w:szCs w:val="20"/>
                <w:u w:val="single"/>
              </w:rPr>
              <w:t>www.khanacademy.org/humanities/grammar/syntax-conventions-of-standard-english/subject-verb-agreement-and-pronoun-antecedent-agreement/e/subject-verb-agreement</w:t>
            </w:r>
            <w:r w:rsidR="00834659">
              <w:rPr>
                <w:rFonts w:ascii="Arial" w:eastAsia="Arial" w:hAnsi="Arial" w:cs="Arial"/>
                <w:sz w:val="20"/>
                <w:szCs w:val="20"/>
              </w:rPr>
              <w:t>.</w:t>
            </w:r>
          </w:p>
        </w:tc>
      </w:tr>
      <w:tr w:rsidR="00AF7340" w14:paraId="5F1126A0" w14:textId="77777777" w:rsidTr="00FC31AA">
        <w:tblPrEx>
          <w:tblCellMar>
            <w:top w:w="0" w:type="dxa"/>
            <w:bottom w:w="0" w:type="dxa"/>
          </w:tblCellMar>
        </w:tblPrEx>
        <w:tc>
          <w:tcPr>
            <w:tcW w:w="2126" w:type="dxa"/>
            <w:tcMar>
              <w:top w:w="113" w:type="dxa"/>
              <w:bottom w:w="113" w:type="dxa"/>
            </w:tcMar>
          </w:tcPr>
          <w:p w14:paraId="72BA3C97" w14:textId="0860C5DD"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6DB35407" w14:textId="6C3D947F" w:rsidR="00AF7340" w:rsidRPr="007D44B6" w:rsidRDefault="00AF7340" w:rsidP="003D7745">
            <w:pPr>
              <w:pStyle w:val="DSBasic"/>
              <w:spacing w:before="120" w:after="120"/>
              <w:rPr>
                <w:rFonts w:eastAsia="Arial" w:cs="Arial"/>
                <w:sz w:val="20"/>
                <w:szCs w:val="20"/>
              </w:rPr>
            </w:pPr>
            <w:r w:rsidRPr="007D44B6">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13AB9565" w14:textId="1D01848A" w:rsidR="00AF7340" w:rsidRDefault="001E437F" w:rsidP="00BC5F6C">
            <w:pPr>
              <w:pStyle w:val="ListParagraph"/>
              <w:autoSpaceDE w:val="0"/>
              <w:autoSpaceDN w:val="0"/>
              <w:adjustRightInd w:val="0"/>
              <w:spacing w:after="120"/>
              <w:ind w:left="0"/>
              <w:contextualSpacing w:val="0"/>
              <w:rPr>
                <w:rFonts w:eastAsia="Arial" w:cs="Arial"/>
              </w:rPr>
            </w:pPr>
            <w:r>
              <w:rPr>
                <w:rFonts w:eastAsia="Calibri" w:cs="Arial"/>
                <w:lang w:eastAsia="en-GB"/>
              </w:rPr>
              <w:t>S</w:t>
            </w:r>
            <w:r w:rsidR="00AF7340" w:rsidRPr="0093629E">
              <w:rPr>
                <w:rFonts w:eastAsia="Calibri" w:cs="Arial"/>
                <w:lang w:eastAsia="en-GB"/>
              </w:rPr>
              <w:t>pell</w:t>
            </w:r>
            <w:r w:rsidR="00A17A4E">
              <w:rPr>
                <w:rFonts w:eastAsia="Calibri" w:cs="Arial"/>
                <w:lang w:eastAsia="en-GB"/>
              </w:rPr>
              <w:t>ing</w:t>
            </w:r>
            <w:r w:rsidR="00AF7340" w:rsidRPr="0093629E">
              <w:rPr>
                <w:rFonts w:eastAsia="Calibri" w:cs="Arial"/>
                <w:lang w:eastAsia="en-GB"/>
              </w:rPr>
              <w:t xml:space="preserve"> accurately the words within the working vocabulary</w:t>
            </w:r>
          </w:p>
        </w:tc>
        <w:tc>
          <w:tcPr>
            <w:tcW w:w="10348" w:type="dxa"/>
            <w:tcMar>
              <w:top w:w="113" w:type="dxa"/>
              <w:bottom w:w="113" w:type="dxa"/>
            </w:tcMar>
          </w:tcPr>
          <w:p w14:paraId="388EF91E" w14:textId="1E307D2F" w:rsidR="00AF7340" w:rsidRDefault="0093629E" w:rsidP="00BC5F6C">
            <w:pPr>
              <w:spacing w:after="120"/>
              <w:rPr>
                <w:rFonts w:ascii="Arial" w:eastAsia="Arial" w:hAnsi="Arial" w:cs="Arial"/>
                <w:sz w:val="20"/>
                <w:szCs w:val="20"/>
              </w:rPr>
            </w:pPr>
            <w:r>
              <w:rPr>
                <w:rFonts w:ascii="Arial" w:eastAsia="Arial" w:hAnsi="Arial" w:cs="Arial"/>
                <w:sz w:val="20"/>
                <w:szCs w:val="20"/>
              </w:rPr>
              <w:t>Complete</w:t>
            </w:r>
            <w:r w:rsidR="00AF7340">
              <w:rPr>
                <w:rFonts w:ascii="Arial" w:eastAsia="Arial" w:hAnsi="Arial" w:cs="Arial"/>
                <w:sz w:val="20"/>
                <w:szCs w:val="20"/>
              </w:rPr>
              <w:t xml:space="preserve"> a quick spelling test</w:t>
            </w:r>
            <w:r>
              <w:rPr>
                <w:rFonts w:ascii="Arial" w:eastAsia="Arial" w:hAnsi="Arial" w:cs="Arial"/>
                <w:sz w:val="20"/>
                <w:szCs w:val="20"/>
              </w:rPr>
              <w:t xml:space="preserve"> </w:t>
            </w:r>
            <w:r w:rsidR="00AF7340">
              <w:rPr>
                <w:rFonts w:ascii="Arial" w:eastAsia="Arial" w:hAnsi="Arial" w:cs="Arial"/>
                <w:sz w:val="20"/>
                <w:szCs w:val="20"/>
              </w:rPr>
              <w:t xml:space="preserve">using commonly misspelt words </w:t>
            </w:r>
            <w:r w:rsidR="0094143A">
              <w:rPr>
                <w:rFonts w:ascii="Arial" w:eastAsia="Arial" w:hAnsi="Arial" w:cs="Arial"/>
                <w:sz w:val="20"/>
                <w:szCs w:val="20"/>
              </w:rPr>
              <w:t>(</w:t>
            </w:r>
            <w:r w:rsidR="00AF7340">
              <w:rPr>
                <w:rFonts w:ascii="Arial" w:eastAsia="Arial" w:hAnsi="Arial" w:cs="Arial"/>
                <w:sz w:val="20"/>
                <w:szCs w:val="20"/>
              </w:rPr>
              <w:t>link below). Learners mark each other’s answers.</w:t>
            </w:r>
          </w:p>
          <w:p w14:paraId="3DCB1DCB" w14:textId="082117AC" w:rsidR="00AF7340" w:rsidRDefault="00AF7340" w:rsidP="003D7745">
            <w:pPr>
              <w:spacing w:before="120"/>
              <w:rPr>
                <w:rFonts w:ascii="Arial" w:eastAsia="Arial" w:hAnsi="Arial" w:cs="Arial"/>
                <w:b/>
                <w:sz w:val="20"/>
                <w:szCs w:val="20"/>
              </w:rPr>
            </w:pPr>
            <w:r>
              <w:rPr>
                <w:rFonts w:ascii="Arial" w:eastAsia="Arial" w:hAnsi="Arial" w:cs="Arial"/>
                <w:sz w:val="20"/>
                <w:szCs w:val="20"/>
              </w:rPr>
              <w:t xml:space="preserve">Learners read </w:t>
            </w:r>
            <w:r w:rsidR="00EB6392">
              <w:rPr>
                <w:rFonts w:ascii="Arial" w:eastAsia="Arial" w:hAnsi="Arial" w:cs="Arial"/>
                <w:sz w:val="20"/>
                <w:szCs w:val="20"/>
              </w:rPr>
              <w:t xml:space="preserve">a </w:t>
            </w:r>
            <w:r>
              <w:rPr>
                <w:rFonts w:ascii="Arial" w:eastAsia="Arial" w:hAnsi="Arial" w:cs="Arial"/>
                <w:sz w:val="20"/>
                <w:szCs w:val="20"/>
              </w:rPr>
              <w:t xml:space="preserve">list of words which are commonly misspelt. </w:t>
            </w:r>
            <w:r>
              <w:rPr>
                <w:rFonts w:ascii="Arial" w:eastAsia="Arial" w:hAnsi="Arial" w:cs="Arial"/>
                <w:b/>
                <w:sz w:val="20"/>
                <w:szCs w:val="20"/>
              </w:rPr>
              <w:t>(F)</w:t>
            </w:r>
          </w:p>
          <w:p w14:paraId="3442CCB7" w14:textId="77777777" w:rsidR="00AF7340" w:rsidRPr="00396752" w:rsidRDefault="00FD167C" w:rsidP="003D7745">
            <w:pPr>
              <w:spacing w:after="120"/>
              <w:rPr>
                <w:rStyle w:val="WebLink"/>
              </w:rPr>
            </w:pPr>
            <w:hyperlink r:id="rId75" w:history="1">
              <w:r w:rsidR="00AF7340" w:rsidRPr="00396752">
                <w:rPr>
                  <w:rStyle w:val="WebLink"/>
                </w:rPr>
                <w:t>http://grammar.yourdictionary.com/spelling-and-word-lists/misspelled.html</w:t>
              </w:r>
            </w:hyperlink>
          </w:p>
          <w:p w14:paraId="7BD72761" w14:textId="6B1A9542" w:rsidR="00AF7340" w:rsidRPr="00E17E5A" w:rsidRDefault="00EB6392" w:rsidP="00EB6392">
            <w:pPr>
              <w:spacing w:before="120"/>
              <w:rPr>
                <w:rFonts w:ascii="Arial" w:eastAsia="Arial" w:hAnsi="Arial" w:cs="Arial"/>
                <w:sz w:val="20"/>
                <w:szCs w:val="20"/>
              </w:rPr>
            </w:pPr>
            <w:r>
              <w:rPr>
                <w:rFonts w:ascii="Arial" w:eastAsia="Arial" w:hAnsi="Arial" w:cs="Arial"/>
                <w:sz w:val="20"/>
                <w:szCs w:val="20"/>
              </w:rPr>
              <w:t>Discuss the</w:t>
            </w:r>
            <w:r w:rsidR="00AF7340" w:rsidRPr="00E17E5A">
              <w:rPr>
                <w:rFonts w:ascii="Arial" w:eastAsia="Arial" w:hAnsi="Arial" w:cs="Arial"/>
                <w:sz w:val="20"/>
                <w:szCs w:val="20"/>
              </w:rPr>
              <w:t xml:space="preserve"> hand</w:t>
            </w:r>
            <w:r w:rsidR="00AF7340">
              <w:rPr>
                <w:rFonts w:ascii="Arial" w:eastAsia="Arial" w:hAnsi="Arial" w:cs="Arial"/>
                <w:sz w:val="20"/>
                <w:szCs w:val="20"/>
              </w:rPr>
              <w:t>y hints for improving spelling in revision guides which are listed on our website at</w:t>
            </w:r>
            <w:r w:rsidR="00753B3F">
              <w:rPr>
                <w:rFonts w:ascii="Arial" w:eastAsia="Arial" w:hAnsi="Arial" w:cs="Arial"/>
                <w:sz w:val="20"/>
                <w:szCs w:val="20"/>
              </w:rPr>
              <w:t>:</w:t>
            </w:r>
          </w:p>
          <w:p w14:paraId="080E9F77" w14:textId="72F4F27E" w:rsidR="00AF7340" w:rsidRPr="00087F64" w:rsidRDefault="00FD167C" w:rsidP="00EB6392">
            <w:pPr>
              <w:spacing w:after="120"/>
              <w:rPr>
                <w:rStyle w:val="WebLink"/>
              </w:rPr>
            </w:pPr>
            <w:hyperlink r:id="rId76" w:history="1">
              <w:r w:rsidR="003808D8">
                <w:rPr>
                  <w:rStyle w:val="WebLink"/>
                </w:rPr>
                <w:t>www.cambridgeinternational/resource-centre</w:t>
              </w:r>
            </w:hyperlink>
          </w:p>
          <w:p w14:paraId="40554D82" w14:textId="1E44CA52" w:rsidR="00AF7340" w:rsidRDefault="001C7E50" w:rsidP="009638CE">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 xml:space="preserve">Learners </w:t>
            </w:r>
            <w:r w:rsidR="00AF7340">
              <w:rPr>
                <w:rFonts w:ascii="Arial" w:eastAsia="Arial" w:hAnsi="Arial" w:cs="Arial"/>
                <w:sz w:val="20"/>
                <w:szCs w:val="20"/>
              </w:rPr>
              <w:t xml:space="preserve">work with a partner and check </w:t>
            </w:r>
            <w:r>
              <w:rPr>
                <w:rFonts w:ascii="Arial" w:eastAsia="Arial" w:hAnsi="Arial" w:cs="Arial"/>
                <w:sz w:val="20"/>
                <w:szCs w:val="20"/>
              </w:rPr>
              <w:t>their</w:t>
            </w:r>
            <w:r w:rsidR="00AF7340">
              <w:rPr>
                <w:rFonts w:ascii="Arial" w:eastAsia="Arial" w:hAnsi="Arial" w:cs="Arial"/>
                <w:sz w:val="20"/>
                <w:szCs w:val="20"/>
              </w:rPr>
              <w:t xml:space="preserve"> work for spelling errors. This can be a recent writing assignment. </w:t>
            </w:r>
            <w:r w:rsidR="00AF7340" w:rsidRPr="008076EE">
              <w:rPr>
                <w:rFonts w:ascii="Arial" w:hAnsi="Arial" w:cs="Arial"/>
                <w:b/>
                <w:sz w:val="20"/>
                <w:szCs w:val="20"/>
                <w:lang w:eastAsia="en-GB"/>
              </w:rPr>
              <w:t>(F)</w:t>
            </w:r>
          </w:p>
          <w:p w14:paraId="3227B4E2" w14:textId="54FCE2C7" w:rsidR="00AF7340" w:rsidRDefault="0046060D" w:rsidP="009638CE">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 xml:space="preserve">Teach learners </w:t>
            </w:r>
            <w:r w:rsidR="00AF7340">
              <w:rPr>
                <w:rFonts w:ascii="Arial" w:eastAsia="Arial" w:hAnsi="Arial" w:cs="Arial"/>
                <w:sz w:val="20"/>
                <w:szCs w:val="20"/>
              </w:rPr>
              <w:t xml:space="preserve">to re-write misspelt words in </w:t>
            </w:r>
            <w:r w:rsidR="00F3356F">
              <w:rPr>
                <w:rFonts w:ascii="Arial" w:eastAsia="Arial" w:hAnsi="Arial" w:cs="Arial"/>
                <w:sz w:val="20"/>
                <w:szCs w:val="20"/>
              </w:rPr>
              <w:t xml:space="preserve">the </w:t>
            </w:r>
            <w:r w:rsidR="00AF7340">
              <w:rPr>
                <w:rFonts w:ascii="Arial" w:eastAsia="Arial" w:hAnsi="Arial" w:cs="Arial"/>
                <w:sz w:val="20"/>
                <w:szCs w:val="20"/>
              </w:rPr>
              <w:t xml:space="preserve">margin of their notebooks to produce </w:t>
            </w:r>
            <w:r w:rsidR="00F3356F">
              <w:rPr>
                <w:rFonts w:ascii="Arial" w:eastAsia="Arial" w:hAnsi="Arial" w:cs="Arial"/>
                <w:sz w:val="20"/>
                <w:szCs w:val="20"/>
              </w:rPr>
              <w:t xml:space="preserve">a </w:t>
            </w:r>
            <w:r w:rsidR="00AF7340">
              <w:rPr>
                <w:rFonts w:ascii="Arial" w:eastAsia="Arial" w:hAnsi="Arial" w:cs="Arial"/>
                <w:sz w:val="20"/>
                <w:szCs w:val="20"/>
              </w:rPr>
              <w:t xml:space="preserve">personalised dictionary for further reference. </w:t>
            </w:r>
            <w:r w:rsidR="00AF7340">
              <w:rPr>
                <w:rFonts w:ascii="Arial" w:eastAsia="Arial" w:hAnsi="Arial" w:cs="Arial"/>
                <w:b/>
                <w:sz w:val="20"/>
                <w:szCs w:val="20"/>
              </w:rPr>
              <w:t>(F)</w:t>
            </w:r>
          </w:p>
          <w:p w14:paraId="6683884F" w14:textId="00F797C7" w:rsidR="00AF7340" w:rsidRPr="00B3768D" w:rsidRDefault="00AD1626" w:rsidP="00CB58F3">
            <w:pPr>
              <w:autoSpaceDE w:val="0"/>
              <w:autoSpaceDN w:val="0"/>
              <w:adjustRightInd w:val="0"/>
              <w:spacing w:before="120"/>
              <w:rPr>
                <w:rFonts w:ascii="Arial" w:eastAsia="Arial" w:hAnsi="Arial" w:cs="Arial"/>
                <w:color w:val="FF0000"/>
                <w:sz w:val="20"/>
                <w:szCs w:val="20"/>
              </w:rPr>
            </w:pPr>
            <w:r>
              <w:rPr>
                <w:rFonts w:ascii="Arial" w:eastAsia="Arial" w:hAnsi="Arial" w:cs="Arial"/>
                <w:sz w:val="20"/>
                <w:szCs w:val="20"/>
              </w:rPr>
              <w:t>L</w:t>
            </w:r>
            <w:r w:rsidR="003D7745">
              <w:rPr>
                <w:rFonts w:ascii="Arial" w:eastAsia="Arial" w:hAnsi="Arial" w:cs="Arial"/>
                <w:sz w:val="20"/>
                <w:szCs w:val="20"/>
              </w:rPr>
              <w:t xml:space="preserve">earners </w:t>
            </w:r>
            <w:r w:rsidR="00AF7340">
              <w:rPr>
                <w:rFonts w:ascii="Arial" w:eastAsia="Arial" w:hAnsi="Arial" w:cs="Arial"/>
                <w:sz w:val="20"/>
                <w:szCs w:val="20"/>
              </w:rPr>
              <w:t xml:space="preserve">re-write each misspelt word in a sentence; personal notebooks can be provided for this. </w:t>
            </w:r>
            <w:r w:rsidR="00AF7340">
              <w:rPr>
                <w:rFonts w:ascii="Arial" w:eastAsia="Arial" w:hAnsi="Arial" w:cs="Arial"/>
                <w:b/>
                <w:sz w:val="20"/>
                <w:szCs w:val="20"/>
              </w:rPr>
              <w:t>(F)</w:t>
            </w:r>
          </w:p>
        </w:tc>
      </w:tr>
      <w:tr w:rsidR="00AF7340" w14:paraId="44E16983" w14:textId="77777777" w:rsidTr="00FC31AA">
        <w:tblPrEx>
          <w:tblCellMar>
            <w:top w:w="0" w:type="dxa"/>
            <w:bottom w:w="0" w:type="dxa"/>
          </w:tblCellMar>
        </w:tblPrEx>
        <w:tc>
          <w:tcPr>
            <w:tcW w:w="2126" w:type="dxa"/>
            <w:tcMar>
              <w:top w:w="113" w:type="dxa"/>
              <w:bottom w:w="113" w:type="dxa"/>
            </w:tcMar>
          </w:tcPr>
          <w:p w14:paraId="30039F7E" w14:textId="4AA20918"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160A76AC" w14:textId="161A5938" w:rsidR="00AF7340" w:rsidRPr="00073730" w:rsidRDefault="00AF7340" w:rsidP="001E437F">
            <w:pPr>
              <w:pStyle w:val="DSBasic"/>
              <w:spacing w:before="120"/>
              <w:rPr>
                <w:rFonts w:cs="Arial"/>
                <w:sz w:val="20"/>
                <w:szCs w:val="20"/>
                <w:lang w:eastAsia="en-GB"/>
              </w:rPr>
            </w:pPr>
            <w:r w:rsidRPr="00073730">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2A776C6B" w14:textId="4B2F74C4" w:rsidR="00AF7340" w:rsidRDefault="001E437F"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C</w:t>
            </w:r>
            <w:r w:rsidR="00AF7340" w:rsidRPr="0093629E">
              <w:rPr>
                <w:rFonts w:eastAsia="Calibri" w:cs="Arial"/>
                <w:lang w:eastAsia="en-GB"/>
              </w:rPr>
              <w:t>orrect punctuation of direct speech</w:t>
            </w:r>
          </w:p>
        </w:tc>
        <w:tc>
          <w:tcPr>
            <w:tcW w:w="10348" w:type="dxa"/>
            <w:tcMar>
              <w:top w:w="113" w:type="dxa"/>
              <w:bottom w:w="113" w:type="dxa"/>
            </w:tcMar>
          </w:tcPr>
          <w:p w14:paraId="428706BC" w14:textId="77777777" w:rsidR="00AF7340" w:rsidRDefault="00AF7340" w:rsidP="00D77BEE">
            <w:pPr>
              <w:autoSpaceDE w:val="0"/>
              <w:autoSpaceDN w:val="0"/>
              <w:adjustRightInd w:val="0"/>
              <w:spacing w:after="120"/>
              <w:rPr>
                <w:rFonts w:ascii="Arial" w:hAnsi="Arial" w:cs="Arial"/>
                <w:b/>
                <w:sz w:val="20"/>
                <w:szCs w:val="20"/>
                <w:lang w:eastAsia="en-GB"/>
              </w:rPr>
            </w:pPr>
            <w:r>
              <w:rPr>
                <w:rFonts w:ascii="Arial" w:eastAsia="Arial" w:hAnsi="Arial" w:cs="Arial"/>
                <w:sz w:val="20"/>
                <w:szCs w:val="20"/>
              </w:rPr>
              <w:t>Learners examine the punctuation of direct speech in given sections of text.</w:t>
            </w:r>
          </w:p>
          <w:p w14:paraId="735DAAC2" w14:textId="1EC2143B" w:rsidR="00AF7340" w:rsidRDefault="006575C1" w:rsidP="00066941">
            <w:pPr>
              <w:autoSpaceDE w:val="0"/>
              <w:autoSpaceDN w:val="0"/>
              <w:adjustRightInd w:val="0"/>
              <w:spacing w:before="120" w:after="120"/>
              <w:rPr>
                <w:rFonts w:ascii="Arial" w:hAnsi="Arial" w:cs="Arial"/>
                <w:b/>
                <w:sz w:val="20"/>
                <w:szCs w:val="20"/>
              </w:rPr>
            </w:pPr>
            <w:r>
              <w:rPr>
                <w:rFonts w:ascii="Arial" w:eastAsia="Arial" w:hAnsi="Arial" w:cs="Arial"/>
                <w:sz w:val="20"/>
                <w:szCs w:val="20"/>
              </w:rPr>
              <w:t>C</w:t>
            </w:r>
            <w:r w:rsidR="00AF7340">
              <w:rPr>
                <w:rFonts w:ascii="Arial" w:eastAsia="Arial" w:hAnsi="Arial" w:cs="Arial"/>
                <w:sz w:val="20"/>
                <w:szCs w:val="20"/>
              </w:rPr>
              <w:t>omplete exercises in punctuation of direct speech</w:t>
            </w:r>
            <w:r>
              <w:rPr>
                <w:rFonts w:ascii="Arial" w:eastAsia="Arial" w:hAnsi="Arial" w:cs="Arial"/>
                <w:sz w:val="20"/>
                <w:szCs w:val="20"/>
              </w:rPr>
              <w:t>:</w:t>
            </w:r>
            <w:r w:rsidR="00AF7340">
              <w:rPr>
                <w:rFonts w:ascii="Arial" w:eastAsia="Arial" w:hAnsi="Arial" w:cs="Arial"/>
                <w:sz w:val="20"/>
                <w:szCs w:val="20"/>
              </w:rPr>
              <w:t xml:space="preserve"> </w:t>
            </w:r>
            <w:hyperlink r:id="rId77" w:history="1">
              <w:r w:rsidR="00AF7340" w:rsidRPr="00396752">
                <w:rPr>
                  <w:rStyle w:val="WebLink"/>
                </w:rPr>
                <w:t>www.primaryresources.co.uk/english/pdfs/direct.pdf</w:t>
              </w:r>
            </w:hyperlink>
            <w:r w:rsidR="00AF7340" w:rsidRPr="00396752">
              <w:rPr>
                <w:rStyle w:val="WebLink"/>
              </w:rPr>
              <w:t xml:space="preserve"> </w:t>
            </w:r>
          </w:p>
          <w:p w14:paraId="46B26534" w14:textId="5CA6992B" w:rsidR="00AF7340" w:rsidRPr="00F66020" w:rsidRDefault="007D44B6" w:rsidP="00CB58F3">
            <w:pPr>
              <w:autoSpaceDE w:val="0"/>
              <w:autoSpaceDN w:val="0"/>
              <w:adjustRightInd w:val="0"/>
              <w:spacing w:before="120"/>
              <w:rPr>
                <w:rFonts w:ascii="Arial" w:eastAsia="Arial" w:hAnsi="Arial" w:cs="Arial"/>
                <w:b/>
                <w:sz w:val="20"/>
                <w:szCs w:val="20"/>
              </w:rPr>
            </w:pPr>
            <w:r w:rsidRPr="007D44B6">
              <w:rPr>
                <w:rFonts w:ascii="Arial" w:eastAsia="Arial" w:hAnsi="Arial" w:cs="Arial"/>
                <w:b/>
                <w:sz w:val="20"/>
                <w:szCs w:val="20"/>
              </w:rPr>
              <w:t>Extension</w:t>
            </w:r>
            <w:r>
              <w:rPr>
                <w:rFonts w:ascii="Arial" w:eastAsia="Arial" w:hAnsi="Arial" w:cs="Arial"/>
                <w:b/>
                <w:sz w:val="20"/>
                <w:szCs w:val="20"/>
              </w:rPr>
              <w:t xml:space="preserve"> activit</w:t>
            </w:r>
            <w:r w:rsidR="00AB130F">
              <w:rPr>
                <w:rFonts w:ascii="Arial" w:eastAsia="Arial" w:hAnsi="Arial" w:cs="Arial"/>
                <w:b/>
                <w:sz w:val="20"/>
                <w:szCs w:val="20"/>
              </w:rPr>
              <w:t>y:</w:t>
            </w:r>
            <w:r>
              <w:rPr>
                <w:rFonts w:ascii="Arial" w:eastAsia="Arial" w:hAnsi="Arial" w:cs="Arial"/>
                <w:b/>
                <w:sz w:val="20"/>
                <w:szCs w:val="20"/>
              </w:rPr>
              <w:t xml:space="preserve"> </w:t>
            </w:r>
            <w:r>
              <w:rPr>
                <w:rFonts w:ascii="Arial" w:eastAsia="Arial" w:hAnsi="Arial" w:cs="Arial"/>
                <w:bCs/>
                <w:sz w:val="20"/>
                <w:szCs w:val="20"/>
              </w:rPr>
              <w:t xml:space="preserve">give the opening lines </w:t>
            </w:r>
            <w:r w:rsidR="004D4201">
              <w:rPr>
                <w:rFonts w:ascii="Arial" w:eastAsia="Arial" w:hAnsi="Arial" w:cs="Arial"/>
                <w:bCs/>
                <w:sz w:val="20"/>
                <w:szCs w:val="20"/>
              </w:rPr>
              <w:t xml:space="preserve">only </w:t>
            </w:r>
            <w:r w:rsidR="001A6282">
              <w:rPr>
                <w:rFonts w:ascii="Arial" w:eastAsia="Arial" w:hAnsi="Arial" w:cs="Arial"/>
                <w:bCs/>
                <w:sz w:val="20"/>
                <w:szCs w:val="20"/>
              </w:rPr>
              <w:t>of a text. L</w:t>
            </w:r>
            <w:r>
              <w:rPr>
                <w:rFonts w:ascii="Arial" w:eastAsia="Arial" w:hAnsi="Arial" w:cs="Arial"/>
                <w:bCs/>
                <w:sz w:val="20"/>
                <w:szCs w:val="20"/>
              </w:rPr>
              <w:t>earners continue the dialogue from a section of text, then compare with the original.</w:t>
            </w:r>
          </w:p>
        </w:tc>
      </w:tr>
      <w:tr w:rsidR="00AF7340" w14:paraId="11F66A5C" w14:textId="77777777" w:rsidTr="00FC31AA">
        <w:tblPrEx>
          <w:tblCellMar>
            <w:top w:w="0" w:type="dxa"/>
            <w:bottom w:w="0" w:type="dxa"/>
          </w:tblCellMar>
        </w:tblPrEx>
        <w:tc>
          <w:tcPr>
            <w:tcW w:w="2126" w:type="dxa"/>
            <w:tcMar>
              <w:top w:w="113" w:type="dxa"/>
              <w:bottom w:w="113" w:type="dxa"/>
            </w:tcMar>
          </w:tcPr>
          <w:p w14:paraId="16999677" w14:textId="5321EC65" w:rsidR="00215937" w:rsidRPr="00015F15" w:rsidRDefault="00215937" w:rsidP="00BC5F6C">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1D2E1ED6" w14:textId="4929BD46" w:rsidR="00AF7340" w:rsidRPr="00073730" w:rsidRDefault="00AF7340" w:rsidP="000E1B69">
            <w:pPr>
              <w:pStyle w:val="DSBasic"/>
              <w:spacing w:before="120" w:after="120"/>
              <w:rPr>
                <w:rFonts w:cs="Arial"/>
                <w:sz w:val="20"/>
                <w:szCs w:val="20"/>
                <w:lang w:eastAsia="en-GB"/>
              </w:rPr>
            </w:pPr>
            <w:r w:rsidRPr="00073730">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0D61B5C9" w14:textId="5BBB556A" w:rsidR="00AF7340" w:rsidRDefault="001E437F"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C</w:t>
            </w:r>
            <w:r w:rsidR="00AF7340" w:rsidRPr="0093629E">
              <w:rPr>
                <w:rFonts w:eastAsia="Calibri" w:cs="Arial"/>
                <w:lang w:eastAsia="en-GB"/>
              </w:rPr>
              <w:t>orrect punctuation of parenthesis</w:t>
            </w:r>
          </w:p>
        </w:tc>
        <w:tc>
          <w:tcPr>
            <w:tcW w:w="10348" w:type="dxa"/>
            <w:tcMar>
              <w:top w:w="113" w:type="dxa"/>
              <w:bottom w:w="113" w:type="dxa"/>
            </w:tcMar>
          </w:tcPr>
          <w:p w14:paraId="7887A2C7" w14:textId="728BF6B5" w:rsidR="00AF7340" w:rsidRPr="00240474" w:rsidRDefault="00AF7340" w:rsidP="00BC5F6C">
            <w:pPr>
              <w:autoSpaceDE w:val="0"/>
              <w:autoSpaceDN w:val="0"/>
              <w:adjustRightInd w:val="0"/>
              <w:spacing w:after="120"/>
              <w:rPr>
                <w:rFonts w:ascii="Arial" w:eastAsia="Arial" w:hAnsi="Arial" w:cs="Arial"/>
                <w:color w:val="4A4A4A"/>
                <w:sz w:val="20"/>
                <w:szCs w:val="20"/>
              </w:rPr>
            </w:pPr>
            <w:r>
              <w:rPr>
                <w:rFonts w:ascii="Arial" w:eastAsia="Arial" w:hAnsi="Arial" w:cs="Arial"/>
                <w:sz w:val="20"/>
                <w:szCs w:val="20"/>
              </w:rPr>
              <w:t xml:space="preserve">Learners examine the punctuation of parenthesis – dashes, brackets and parenthetical commas. </w:t>
            </w:r>
            <w:r w:rsidR="0093629E">
              <w:rPr>
                <w:rFonts w:ascii="Arial" w:eastAsia="Arial" w:hAnsi="Arial" w:cs="Arial"/>
                <w:sz w:val="20"/>
                <w:szCs w:val="20"/>
              </w:rPr>
              <w:t>O</w:t>
            </w:r>
            <w:r>
              <w:rPr>
                <w:rFonts w:ascii="Arial" w:eastAsia="Arial" w:hAnsi="Arial" w:cs="Arial"/>
                <w:sz w:val="20"/>
                <w:szCs w:val="20"/>
              </w:rPr>
              <w:t>ur endorsed textbooks provide some useful exercises.</w:t>
            </w:r>
            <w:r w:rsidR="00240474">
              <w:rPr>
                <w:rFonts w:ascii="Arial" w:eastAsia="Arial" w:hAnsi="Arial" w:cs="Arial"/>
                <w:sz w:val="20"/>
                <w:szCs w:val="20"/>
              </w:rPr>
              <w:t xml:space="preserve"> </w:t>
            </w:r>
            <w:hyperlink r:id="rId78" w:history="1">
              <w:r w:rsidR="00D31E1D">
                <w:rPr>
                  <w:rStyle w:val="Hyperlink"/>
                  <w:rFonts w:ascii="Arial" w:hAnsi="Arial"/>
                  <w:color w:val="4A4A4A"/>
                  <w:sz w:val="20"/>
                </w:rPr>
                <w:t>www.cambridgeinternational/published-resources</w:t>
              </w:r>
            </w:hyperlink>
          </w:p>
          <w:p w14:paraId="7709806E" w14:textId="2CBE0C1B" w:rsidR="00AF7340" w:rsidRPr="001E32CB" w:rsidRDefault="00AF7340" w:rsidP="00066941">
            <w:pPr>
              <w:autoSpaceDE w:val="0"/>
              <w:autoSpaceDN w:val="0"/>
              <w:adjustRightInd w:val="0"/>
              <w:spacing w:before="120" w:after="120"/>
              <w:rPr>
                <w:rStyle w:val="Hyperlink"/>
                <w:color w:val="4A4A4A"/>
              </w:rPr>
            </w:pPr>
            <w:r>
              <w:rPr>
                <w:rFonts w:ascii="Arial" w:eastAsia="Arial" w:hAnsi="Arial" w:cs="Arial"/>
                <w:sz w:val="20"/>
                <w:szCs w:val="20"/>
              </w:rPr>
              <w:t>Learners read material on parenthesis</w:t>
            </w:r>
            <w:r w:rsidR="0073211D">
              <w:rPr>
                <w:rFonts w:ascii="Arial" w:eastAsia="Arial" w:hAnsi="Arial" w:cs="Arial"/>
                <w:sz w:val="20"/>
                <w:szCs w:val="20"/>
              </w:rPr>
              <w:t xml:space="preserve">: </w:t>
            </w:r>
            <w:hyperlink r:id="rId79" w:history="1">
              <w:r w:rsidR="0073211D" w:rsidRPr="001E32CB">
                <w:rPr>
                  <w:rStyle w:val="Hyperlink"/>
                  <w:rFonts w:ascii="Arial" w:hAnsi="Arial"/>
                  <w:color w:val="4A4A4A"/>
                  <w:sz w:val="20"/>
                </w:rPr>
                <w:t>http://grammar.ccc.commnet.edu/grammar/marks/parentheses.htm</w:t>
              </w:r>
            </w:hyperlink>
          </w:p>
          <w:p w14:paraId="6C3A41AD" w14:textId="2D57A616" w:rsidR="00AF7340" w:rsidRPr="00080A70" w:rsidRDefault="00AF7340" w:rsidP="00D77BEE">
            <w:pPr>
              <w:spacing w:before="120"/>
              <w:rPr>
                <w:rFonts w:ascii="Arial" w:eastAsia="Arial" w:hAnsi="Arial" w:cs="Arial"/>
                <w:b/>
                <w:sz w:val="20"/>
                <w:szCs w:val="20"/>
              </w:rPr>
            </w:pPr>
            <w:r>
              <w:rPr>
                <w:rFonts w:ascii="Arial" w:eastAsia="Arial" w:hAnsi="Arial" w:cs="Arial"/>
                <w:b/>
                <w:sz w:val="20"/>
                <w:szCs w:val="20"/>
              </w:rPr>
              <w:t xml:space="preserve">Extension activity: </w:t>
            </w:r>
            <w:r w:rsidR="000E1B69">
              <w:rPr>
                <w:rFonts w:ascii="Arial" w:eastAsia="Arial" w:hAnsi="Arial" w:cs="Arial"/>
                <w:sz w:val="20"/>
                <w:szCs w:val="20"/>
              </w:rPr>
              <w:t>l</w:t>
            </w:r>
            <w:r>
              <w:rPr>
                <w:rFonts w:ascii="Arial" w:eastAsia="Arial" w:hAnsi="Arial" w:cs="Arial"/>
                <w:sz w:val="20"/>
                <w:szCs w:val="20"/>
              </w:rPr>
              <w:t xml:space="preserve">earners write 10 sentences of their own which include parenthesis. Swap with a partner who will identify parenthesis in other’s sentences </w:t>
            </w:r>
            <w:r>
              <w:rPr>
                <w:rFonts w:ascii="Arial" w:eastAsia="Arial" w:hAnsi="Arial" w:cs="Arial"/>
                <w:b/>
                <w:sz w:val="20"/>
                <w:szCs w:val="20"/>
              </w:rPr>
              <w:t>(I)</w:t>
            </w:r>
          </w:p>
        </w:tc>
      </w:tr>
      <w:tr w:rsidR="00AF7340" w14:paraId="4E0F52F0" w14:textId="77777777" w:rsidTr="00FC31AA">
        <w:tblPrEx>
          <w:tblCellMar>
            <w:top w:w="0" w:type="dxa"/>
            <w:bottom w:w="0" w:type="dxa"/>
          </w:tblCellMar>
        </w:tblPrEx>
        <w:tc>
          <w:tcPr>
            <w:tcW w:w="2126" w:type="dxa"/>
            <w:tcMar>
              <w:top w:w="113" w:type="dxa"/>
              <w:bottom w:w="113" w:type="dxa"/>
            </w:tcMar>
          </w:tcPr>
          <w:p w14:paraId="355AFD1A" w14:textId="018EFFB4"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7EAC9254" w14:textId="0B261FAA" w:rsidR="00AF7340" w:rsidRPr="00073730" w:rsidRDefault="00AF7340" w:rsidP="001E0F8B">
            <w:pPr>
              <w:pStyle w:val="DSBasic"/>
              <w:spacing w:before="120" w:after="120"/>
              <w:rPr>
                <w:rFonts w:cs="Arial"/>
                <w:sz w:val="20"/>
                <w:szCs w:val="20"/>
                <w:lang w:eastAsia="en-GB"/>
              </w:rPr>
            </w:pPr>
            <w:r w:rsidRPr="00073730">
              <w:rPr>
                <w:rFonts w:cs="Arial"/>
                <w:sz w:val="20"/>
                <w:szCs w:val="20"/>
                <w:lang w:eastAsia="en-GB"/>
              </w:rPr>
              <w:t xml:space="preserve">W5 </w:t>
            </w:r>
            <w:r w:rsidR="009F3810">
              <w:rPr>
                <w:rFonts w:cs="Arial"/>
                <w:sz w:val="20"/>
                <w:szCs w:val="20"/>
                <w:lang w:eastAsia="en-GB"/>
              </w:rPr>
              <w:t>m</w:t>
            </w:r>
            <w:r w:rsidRPr="007D44B6">
              <w:rPr>
                <w:rFonts w:cs="Arial"/>
                <w:sz w:val="20"/>
                <w:szCs w:val="20"/>
                <w:lang w:eastAsia="en-GB"/>
              </w:rPr>
              <w:t>ake accurate use of spelling, punctuation and grammar</w:t>
            </w:r>
          </w:p>
        </w:tc>
        <w:tc>
          <w:tcPr>
            <w:tcW w:w="2126" w:type="dxa"/>
            <w:tcMar>
              <w:top w:w="113" w:type="dxa"/>
              <w:bottom w:w="113" w:type="dxa"/>
            </w:tcMar>
          </w:tcPr>
          <w:p w14:paraId="3D769016" w14:textId="7AFDC653" w:rsidR="00AF7340" w:rsidRDefault="001E437F"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C</w:t>
            </w:r>
            <w:r w:rsidR="00AF7340" w:rsidRPr="0093629E">
              <w:rPr>
                <w:rFonts w:eastAsia="Calibri" w:cs="Arial"/>
                <w:lang w:eastAsia="en-GB"/>
              </w:rPr>
              <w:t>orrect use of prepositions</w:t>
            </w:r>
          </w:p>
        </w:tc>
        <w:tc>
          <w:tcPr>
            <w:tcW w:w="10348" w:type="dxa"/>
            <w:tcMar>
              <w:top w:w="113" w:type="dxa"/>
              <w:bottom w:w="113" w:type="dxa"/>
            </w:tcMar>
          </w:tcPr>
          <w:p w14:paraId="60CEFC12" w14:textId="472F29FF" w:rsidR="00AF7340" w:rsidRPr="00D47FBE" w:rsidRDefault="0073211D" w:rsidP="00BC5F6C">
            <w:pPr>
              <w:spacing w:after="120"/>
              <w:rPr>
                <w:rFonts w:ascii="Arial" w:eastAsia="Arial" w:hAnsi="Arial" w:cs="Arial"/>
                <w:b/>
                <w:sz w:val="20"/>
                <w:szCs w:val="20"/>
              </w:rPr>
            </w:pPr>
            <w:r>
              <w:rPr>
                <w:rFonts w:ascii="Arial" w:eastAsia="Arial" w:hAnsi="Arial" w:cs="Arial"/>
                <w:sz w:val="20"/>
                <w:szCs w:val="20"/>
              </w:rPr>
              <w:t>G</w:t>
            </w:r>
            <w:r w:rsidR="00AF7340">
              <w:rPr>
                <w:rFonts w:ascii="Arial" w:eastAsia="Arial" w:hAnsi="Arial" w:cs="Arial"/>
                <w:sz w:val="20"/>
                <w:szCs w:val="20"/>
              </w:rPr>
              <w:t xml:space="preserve">roups </w:t>
            </w:r>
            <w:r>
              <w:rPr>
                <w:rFonts w:ascii="Arial" w:eastAsia="Arial" w:hAnsi="Arial" w:cs="Arial"/>
                <w:sz w:val="20"/>
                <w:szCs w:val="20"/>
              </w:rPr>
              <w:t xml:space="preserve">of </w:t>
            </w:r>
            <w:r w:rsidR="00AF7340">
              <w:rPr>
                <w:rFonts w:ascii="Arial" w:eastAsia="Arial" w:hAnsi="Arial" w:cs="Arial"/>
                <w:sz w:val="20"/>
                <w:szCs w:val="20"/>
              </w:rPr>
              <w:t>learners list as many prepositions as they can. Can they get to 50?</w:t>
            </w:r>
            <w:r w:rsidR="00D47FBE">
              <w:rPr>
                <w:rFonts w:ascii="Arial" w:eastAsia="Arial" w:hAnsi="Arial" w:cs="Arial"/>
                <w:b/>
                <w:sz w:val="20"/>
                <w:szCs w:val="20"/>
              </w:rPr>
              <w:t xml:space="preserve"> </w:t>
            </w:r>
            <w:r>
              <w:rPr>
                <w:rFonts w:ascii="Arial" w:eastAsia="Arial" w:hAnsi="Arial" w:cs="Arial"/>
                <w:sz w:val="20"/>
                <w:szCs w:val="20"/>
              </w:rPr>
              <w:t>L</w:t>
            </w:r>
            <w:r w:rsidR="00AF7340">
              <w:rPr>
                <w:rFonts w:ascii="Arial" w:eastAsia="Arial" w:hAnsi="Arial" w:cs="Arial"/>
                <w:sz w:val="20"/>
                <w:szCs w:val="20"/>
              </w:rPr>
              <w:t xml:space="preserve">earners </w:t>
            </w:r>
            <w:r>
              <w:rPr>
                <w:rFonts w:ascii="Arial" w:eastAsia="Arial" w:hAnsi="Arial" w:cs="Arial"/>
                <w:sz w:val="20"/>
                <w:szCs w:val="20"/>
              </w:rPr>
              <w:t xml:space="preserve">then </w:t>
            </w:r>
            <w:r w:rsidR="00AF7340">
              <w:rPr>
                <w:rFonts w:ascii="Arial" w:eastAsia="Arial" w:hAnsi="Arial" w:cs="Arial"/>
                <w:sz w:val="20"/>
                <w:szCs w:val="20"/>
              </w:rPr>
              <w:t xml:space="preserve">read </w:t>
            </w:r>
            <w:r w:rsidR="00483F5D">
              <w:rPr>
                <w:rFonts w:ascii="Arial" w:eastAsia="Arial" w:hAnsi="Arial" w:cs="Arial"/>
                <w:sz w:val="20"/>
                <w:szCs w:val="20"/>
              </w:rPr>
              <w:t xml:space="preserve">a </w:t>
            </w:r>
            <w:r w:rsidR="00AF7340">
              <w:rPr>
                <w:rFonts w:ascii="Arial" w:eastAsia="Arial" w:hAnsi="Arial" w:cs="Arial"/>
                <w:sz w:val="20"/>
                <w:szCs w:val="20"/>
              </w:rPr>
              <w:t>list of prepositions</w:t>
            </w:r>
            <w:r w:rsidR="00483F5D">
              <w:rPr>
                <w:rFonts w:ascii="Arial" w:eastAsia="Arial" w:hAnsi="Arial" w:cs="Arial"/>
                <w:sz w:val="20"/>
                <w:szCs w:val="20"/>
              </w:rPr>
              <w:t>:</w:t>
            </w:r>
            <w:r w:rsidR="00AF7340">
              <w:rPr>
                <w:rFonts w:ascii="Arial" w:eastAsia="Arial" w:hAnsi="Arial" w:cs="Arial"/>
                <w:sz w:val="20"/>
                <w:szCs w:val="20"/>
              </w:rPr>
              <w:t xml:space="preserve"> </w:t>
            </w:r>
            <w:hyperlink r:id="rId80" w:history="1">
              <w:r w:rsidR="00AF7340" w:rsidRPr="00221681">
                <w:rPr>
                  <w:rStyle w:val="WebLink"/>
                </w:rPr>
                <w:t>www.englishclub.com/grammar/prepositions-list.htm</w:t>
              </w:r>
            </w:hyperlink>
          </w:p>
          <w:p w14:paraId="1538B17E" w14:textId="1A94B905" w:rsidR="00AF7340" w:rsidRPr="00173957" w:rsidRDefault="0093629E" w:rsidP="001E0F8B">
            <w:pPr>
              <w:autoSpaceDE w:val="0"/>
              <w:autoSpaceDN w:val="0"/>
              <w:adjustRightInd w:val="0"/>
              <w:spacing w:before="120" w:after="120"/>
              <w:rPr>
                <w:rFonts w:ascii="Arial" w:hAnsi="Arial" w:cs="Arial"/>
                <w:b/>
                <w:sz w:val="20"/>
                <w:szCs w:val="20"/>
              </w:rPr>
            </w:pPr>
            <w:r>
              <w:rPr>
                <w:rFonts w:ascii="Arial" w:hAnsi="Arial" w:cs="Arial"/>
                <w:sz w:val="20"/>
                <w:szCs w:val="20"/>
              </w:rPr>
              <w:t>L</w:t>
            </w:r>
            <w:r w:rsidR="00AF7340">
              <w:rPr>
                <w:rFonts w:ascii="Arial" w:hAnsi="Arial" w:cs="Arial"/>
                <w:sz w:val="20"/>
                <w:szCs w:val="20"/>
              </w:rPr>
              <w:t>earners complete exercise</w:t>
            </w:r>
            <w:r>
              <w:rPr>
                <w:rFonts w:ascii="Arial" w:hAnsi="Arial" w:cs="Arial"/>
                <w:sz w:val="20"/>
                <w:szCs w:val="20"/>
              </w:rPr>
              <w:t>s</w:t>
            </w:r>
            <w:r w:rsidR="00AF7340">
              <w:rPr>
                <w:rFonts w:ascii="Arial" w:hAnsi="Arial" w:cs="Arial"/>
                <w:sz w:val="20"/>
                <w:szCs w:val="20"/>
              </w:rPr>
              <w:t xml:space="preserve"> in </w:t>
            </w:r>
            <w:r w:rsidR="00483F5D">
              <w:rPr>
                <w:rFonts w:ascii="Arial" w:hAnsi="Arial" w:cs="Arial"/>
                <w:sz w:val="20"/>
                <w:szCs w:val="20"/>
              </w:rPr>
              <w:t xml:space="preserve">the </w:t>
            </w:r>
            <w:r w:rsidR="00AF7340">
              <w:rPr>
                <w:rFonts w:ascii="Arial" w:hAnsi="Arial" w:cs="Arial"/>
                <w:sz w:val="20"/>
                <w:szCs w:val="20"/>
              </w:rPr>
              <w:t>use of prepositions:</w:t>
            </w:r>
            <w:r w:rsidR="0073211D">
              <w:t xml:space="preserve"> </w:t>
            </w:r>
            <w:hyperlink r:id="rId81" w:history="1">
              <w:r w:rsidR="0073211D" w:rsidRPr="001E32CB">
                <w:rPr>
                  <w:rStyle w:val="Hyperlink"/>
                  <w:rFonts w:ascii="Arial" w:hAnsi="Arial"/>
                  <w:color w:val="4A4A4A"/>
                  <w:sz w:val="20"/>
                </w:rPr>
                <w:t>https://gb.education.com/worksheets/prepositions/</w:t>
              </w:r>
            </w:hyperlink>
          </w:p>
          <w:p w14:paraId="37C3CF99" w14:textId="27575FAB" w:rsidR="00AF7340" w:rsidRDefault="00AF7340" w:rsidP="001E0F8B">
            <w:pPr>
              <w:spacing w:before="120" w:after="120"/>
              <w:rPr>
                <w:rFonts w:ascii="Arial" w:hAnsi="Arial" w:cs="Arial"/>
                <w:b/>
                <w:sz w:val="20"/>
                <w:szCs w:val="20"/>
              </w:rPr>
            </w:pPr>
            <w:r>
              <w:rPr>
                <w:rFonts w:ascii="Arial" w:eastAsia="Arial" w:hAnsi="Arial" w:cs="Arial"/>
                <w:b/>
                <w:sz w:val="20"/>
                <w:szCs w:val="20"/>
              </w:rPr>
              <w:t xml:space="preserve">Extension activity: </w:t>
            </w:r>
            <w:r>
              <w:rPr>
                <w:rFonts w:ascii="Arial" w:hAnsi="Arial" w:cs="Arial"/>
                <w:sz w:val="20"/>
                <w:szCs w:val="20"/>
              </w:rPr>
              <w:t xml:space="preserve">write 20 sentences in which a preposition is used. 10 are correct, 10 are incorrect. </w:t>
            </w:r>
            <w:r w:rsidR="00842F96">
              <w:rPr>
                <w:rFonts w:ascii="Arial" w:hAnsi="Arial" w:cs="Arial"/>
                <w:sz w:val="20"/>
                <w:szCs w:val="20"/>
              </w:rPr>
              <w:t>A p</w:t>
            </w:r>
            <w:r>
              <w:rPr>
                <w:rFonts w:ascii="Arial" w:hAnsi="Arial" w:cs="Arial"/>
                <w:sz w:val="20"/>
                <w:szCs w:val="20"/>
              </w:rPr>
              <w:t>artner underline</w:t>
            </w:r>
            <w:r w:rsidR="00842F96">
              <w:rPr>
                <w:rFonts w:ascii="Arial" w:hAnsi="Arial" w:cs="Arial"/>
                <w:sz w:val="20"/>
                <w:szCs w:val="20"/>
              </w:rPr>
              <w:t>s</w:t>
            </w:r>
            <w:r>
              <w:rPr>
                <w:rFonts w:ascii="Arial" w:hAnsi="Arial" w:cs="Arial"/>
                <w:sz w:val="20"/>
                <w:szCs w:val="20"/>
              </w:rPr>
              <w:t xml:space="preserve"> the preposition in each sentence and write</w:t>
            </w:r>
            <w:r w:rsidR="00842F96">
              <w:rPr>
                <w:rFonts w:ascii="Arial" w:hAnsi="Arial" w:cs="Arial"/>
                <w:sz w:val="20"/>
                <w:szCs w:val="20"/>
              </w:rPr>
              <w:t>s</w:t>
            </w:r>
            <w:r>
              <w:rPr>
                <w:rFonts w:ascii="Arial" w:hAnsi="Arial" w:cs="Arial"/>
                <w:sz w:val="20"/>
                <w:szCs w:val="20"/>
              </w:rPr>
              <w:t xml:space="preserve"> the correct version beside each one which is incorrect.</w:t>
            </w:r>
          </w:p>
          <w:p w14:paraId="0D6DF2FC" w14:textId="7E5CBF42" w:rsidR="00AF7340" w:rsidRDefault="001571B8" w:rsidP="00CB58F3">
            <w:pPr>
              <w:spacing w:before="120"/>
              <w:rPr>
                <w:rFonts w:ascii="Arial" w:eastAsia="Arial" w:hAnsi="Arial" w:cs="Arial"/>
                <w:sz w:val="20"/>
                <w:szCs w:val="20"/>
              </w:rPr>
            </w:pPr>
            <w:r>
              <w:rPr>
                <w:rFonts w:ascii="Arial" w:eastAsia="Arial" w:hAnsi="Arial" w:cs="Arial"/>
                <w:sz w:val="20"/>
                <w:szCs w:val="20"/>
              </w:rPr>
              <w:t>W</w:t>
            </w:r>
            <w:r w:rsidR="00AF7340">
              <w:rPr>
                <w:rFonts w:ascii="Arial" w:hAnsi="Arial" w:cs="Arial"/>
                <w:sz w:val="20"/>
                <w:szCs w:val="20"/>
              </w:rPr>
              <w:t>orksheets on preposition</w:t>
            </w:r>
            <w:r w:rsidR="00483F5D">
              <w:rPr>
                <w:rFonts w:ascii="Arial" w:hAnsi="Arial" w:cs="Arial"/>
                <w:sz w:val="20"/>
                <w:szCs w:val="20"/>
              </w:rPr>
              <w:t>s</w:t>
            </w:r>
            <w:r w:rsidR="000E1B69">
              <w:rPr>
                <w:rFonts w:ascii="Arial" w:hAnsi="Arial" w:cs="Arial"/>
                <w:sz w:val="20"/>
                <w:szCs w:val="20"/>
              </w:rPr>
              <w:t>:</w:t>
            </w:r>
            <w:r w:rsidR="00AF7340">
              <w:rPr>
                <w:rFonts w:ascii="Arial" w:hAnsi="Arial" w:cs="Arial"/>
                <w:sz w:val="20"/>
                <w:szCs w:val="20"/>
              </w:rPr>
              <w:t xml:space="preserve"> </w:t>
            </w:r>
            <w:hyperlink r:id="rId82" w:history="1">
              <w:r w:rsidR="006769F4" w:rsidRPr="00D31E1D">
                <w:rPr>
                  <w:rStyle w:val="Hyperlink"/>
                  <w:rFonts w:ascii="Arial" w:hAnsi="Arial" w:cs="Arial"/>
                  <w:color w:val="4A4A4A"/>
                  <w:sz w:val="20"/>
                  <w:szCs w:val="20"/>
                </w:rPr>
                <w:t>www.ego4u.com/en/cram-up/grammar/prepositions/exercises</w:t>
              </w:r>
            </w:hyperlink>
          </w:p>
        </w:tc>
      </w:tr>
      <w:tr w:rsidR="00AF7340" w14:paraId="6CDC513A" w14:textId="77777777" w:rsidTr="00FC31AA">
        <w:tblPrEx>
          <w:tblCellMar>
            <w:top w:w="0" w:type="dxa"/>
            <w:bottom w:w="0" w:type="dxa"/>
          </w:tblCellMar>
        </w:tblPrEx>
        <w:tc>
          <w:tcPr>
            <w:tcW w:w="2126" w:type="dxa"/>
            <w:tcMar>
              <w:top w:w="113" w:type="dxa"/>
              <w:bottom w:w="113" w:type="dxa"/>
            </w:tcMar>
          </w:tcPr>
          <w:p w14:paraId="3CED8D2A" w14:textId="65FCA819" w:rsidR="00AF7340" w:rsidRPr="007D44B6" w:rsidRDefault="00AF7340" w:rsidP="00BC5F6C">
            <w:pPr>
              <w:pStyle w:val="DSBasic"/>
              <w:spacing w:after="120"/>
              <w:rPr>
                <w:rFonts w:cs="Arial"/>
                <w:b/>
                <w:sz w:val="20"/>
                <w:szCs w:val="20"/>
                <w:lang w:eastAsia="en-GB"/>
              </w:rPr>
            </w:pPr>
            <w:r w:rsidRPr="007D44B6">
              <w:rPr>
                <w:rFonts w:cs="Arial"/>
                <w:b/>
                <w:sz w:val="20"/>
                <w:szCs w:val="20"/>
                <w:lang w:eastAsia="en-GB"/>
              </w:rPr>
              <w:t>AO2 Writing</w:t>
            </w:r>
          </w:p>
          <w:p w14:paraId="004D6525" w14:textId="1A95D7C1" w:rsidR="00AF7340" w:rsidRPr="007D44B6" w:rsidRDefault="00AF7340" w:rsidP="001E0F8B">
            <w:pPr>
              <w:autoSpaceDE w:val="0"/>
              <w:autoSpaceDN w:val="0"/>
              <w:adjustRightInd w:val="0"/>
              <w:spacing w:before="120" w:after="120"/>
              <w:rPr>
                <w:rFonts w:cs="Arial"/>
                <w:sz w:val="20"/>
                <w:szCs w:val="20"/>
                <w:lang w:eastAsia="en-GB"/>
              </w:rPr>
            </w:pPr>
            <w:r w:rsidRPr="007D44B6">
              <w:rPr>
                <w:rFonts w:ascii="Arial" w:hAnsi="Arial" w:cs="Arial"/>
                <w:sz w:val="20"/>
                <w:szCs w:val="20"/>
                <w:lang w:eastAsia="en-GB"/>
              </w:rPr>
              <w:t xml:space="preserve">W4 </w:t>
            </w:r>
            <w:r w:rsidR="009F3810">
              <w:rPr>
                <w:rFonts w:ascii="Arial" w:hAnsi="Arial" w:cs="Arial"/>
                <w:sz w:val="20"/>
                <w:szCs w:val="20"/>
                <w:lang w:eastAsia="en-GB"/>
              </w:rPr>
              <w:t>u</w:t>
            </w:r>
            <w:r w:rsidRPr="007D44B6">
              <w:rPr>
                <w:rFonts w:ascii="Arial" w:hAnsi="Arial" w:cs="Arial"/>
                <w:sz w:val="20"/>
                <w:szCs w:val="20"/>
                <w:lang w:eastAsia="en-GB"/>
              </w:rPr>
              <w:t>se register appropriate to context</w:t>
            </w:r>
          </w:p>
        </w:tc>
        <w:tc>
          <w:tcPr>
            <w:tcW w:w="2126" w:type="dxa"/>
            <w:tcMar>
              <w:top w:w="113" w:type="dxa"/>
              <w:bottom w:w="113" w:type="dxa"/>
            </w:tcMar>
          </w:tcPr>
          <w:p w14:paraId="608DC53A" w14:textId="5DC03953" w:rsidR="00AF7340" w:rsidRPr="007D44B6" w:rsidRDefault="001E437F" w:rsidP="00BC5F6C">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A</w:t>
            </w:r>
            <w:r w:rsidR="00AF7340" w:rsidRPr="007D44B6">
              <w:rPr>
                <w:rFonts w:eastAsia="Calibri" w:cs="Arial"/>
                <w:lang w:eastAsia="en-GB"/>
              </w:rPr>
              <w:t>ppreciate and be able to write in a variety of tones</w:t>
            </w:r>
          </w:p>
          <w:p w14:paraId="39D41B89" w14:textId="443C8549" w:rsidR="00AF7340" w:rsidRPr="007D44B6" w:rsidRDefault="001E437F" w:rsidP="001E0F8B">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00AF7340" w:rsidRPr="007D44B6">
              <w:rPr>
                <w:rFonts w:eastAsia="Calibri" w:cs="Arial"/>
                <w:lang w:eastAsia="en-GB"/>
              </w:rPr>
              <w:t>peaking and listening</w:t>
            </w:r>
          </w:p>
        </w:tc>
        <w:tc>
          <w:tcPr>
            <w:tcW w:w="10348" w:type="dxa"/>
            <w:tcMar>
              <w:top w:w="113" w:type="dxa"/>
              <w:bottom w:w="113" w:type="dxa"/>
            </w:tcMar>
          </w:tcPr>
          <w:p w14:paraId="163FA172" w14:textId="415DCA10" w:rsidR="00C119C3" w:rsidRPr="007D44B6" w:rsidRDefault="00C119C3" w:rsidP="00BC5F6C">
            <w:pPr>
              <w:rPr>
                <w:rFonts w:ascii="Arial" w:eastAsia="Arial" w:hAnsi="Arial" w:cs="Arial"/>
                <w:sz w:val="20"/>
                <w:szCs w:val="20"/>
              </w:rPr>
            </w:pPr>
            <w:r w:rsidRPr="007D44B6">
              <w:rPr>
                <w:rFonts w:ascii="Arial" w:eastAsia="Arial" w:hAnsi="Arial" w:cs="Arial"/>
                <w:sz w:val="20"/>
                <w:szCs w:val="20"/>
              </w:rPr>
              <w:t>Give</w:t>
            </w:r>
            <w:r w:rsidR="002521B9">
              <w:rPr>
                <w:rFonts w:ascii="Arial" w:eastAsia="Arial" w:hAnsi="Arial" w:cs="Arial"/>
                <w:sz w:val="20"/>
                <w:szCs w:val="20"/>
              </w:rPr>
              <w:t xml:space="preserve"> learners</w:t>
            </w:r>
            <w:r w:rsidRPr="007D44B6">
              <w:rPr>
                <w:rFonts w:ascii="Arial" w:eastAsia="Arial" w:hAnsi="Arial" w:cs="Arial"/>
                <w:sz w:val="20"/>
                <w:szCs w:val="20"/>
              </w:rPr>
              <w:t xml:space="preserve"> a selection of extracts from </w:t>
            </w:r>
            <w:r w:rsidR="00394795">
              <w:rPr>
                <w:rFonts w:ascii="Arial" w:eastAsia="Arial" w:hAnsi="Arial" w:cs="Arial"/>
                <w:sz w:val="20"/>
                <w:szCs w:val="20"/>
              </w:rPr>
              <w:t>two or three</w:t>
            </w:r>
            <w:r w:rsidRPr="007D44B6">
              <w:rPr>
                <w:rFonts w:ascii="Arial" w:eastAsia="Arial" w:hAnsi="Arial" w:cs="Arial"/>
                <w:sz w:val="20"/>
                <w:szCs w:val="20"/>
              </w:rPr>
              <w:t xml:space="preserve"> texts with (labelled) different tones</w:t>
            </w:r>
            <w:r w:rsidR="002521B9">
              <w:rPr>
                <w:rFonts w:ascii="Arial" w:eastAsia="Arial" w:hAnsi="Arial" w:cs="Arial"/>
                <w:sz w:val="20"/>
                <w:szCs w:val="20"/>
              </w:rPr>
              <w:t xml:space="preserve"> and ask them to</w:t>
            </w:r>
            <w:r w:rsidRPr="007D44B6">
              <w:rPr>
                <w:rFonts w:ascii="Arial" w:eastAsia="Arial" w:hAnsi="Arial" w:cs="Arial"/>
                <w:sz w:val="20"/>
                <w:szCs w:val="20"/>
              </w:rPr>
              <w:t>:</w:t>
            </w:r>
          </w:p>
          <w:p w14:paraId="1EB37ACB" w14:textId="6FE65D27" w:rsidR="00C119C3" w:rsidRPr="007D44B6" w:rsidRDefault="00AF7340" w:rsidP="00834D03">
            <w:pPr>
              <w:pStyle w:val="ListParagraph"/>
              <w:numPr>
                <w:ilvl w:val="0"/>
                <w:numId w:val="14"/>
              </w:numPr>
              <w:spacing w:after="120"/>
              <w:ind w:left="723"/>
              <w:rPr>
                <w:rFonts w:eastAsia="Arial" w:cs="Arial"/>
              </w:rPr>
            </w:pPr>
            <w:r w:rsidRPr="007D44B6">
              <w:rPr>
                <w:rFonts w:eastAsia="Arial" w:cs="Arial"/>
              </w:rPr>
              <w:t>define</w:t>
            </w:r>
            <w:r w:rsidR="00C119C3" w:rsidRPr="007D44B6">
              <w:rPr>
                <w:rFonts w:eastAsia="Arial" w:cs="Arial"/>
              </w:rPr>
              <w:t xml:space="preserve"> what they think is meant by</w:t>
            </w:r>
            <w:r w:rsidRPr="007D44B6">
              <w:rPr>
                <w:rFonts w:eastAsia="Arial" w:cs="Arial"/>
              </w:rPr>
              <w:t xml:space="preserve"> ‘writer’s tone’</w:t>
            </w:r>
          </w:p>
          <w:p w14:paraId="3C32AEE9" w14:textId="64782312" w:rsidR="00C119C3" w:rsidRPr="001E0F8B" w:rsidRDefault="00AF7340" w:rsidP="00834D03">
            <w:pPr>
              <w:pStyle w:val="ListParagraph"/>
              <w:numPr>
                <w:ilvl w:val="0"/>
                <w:numId w:val="14"/>
              </w:numPr>
              <w:spacing w:before="120"/>
              <w:ind w:left="723"/>
              <w:rPr>
                <w:rFonts w:eastAsia="Arial" w:cs="Arial"/>
              </w:rPr>
            </w:pPr>
            <w:r w:rsidRPr="001E0F8B">
              <w:rPr>
                <w:rFonts w:eastAsia="Arial" w:cs="Arial"/>
              </w:rPr>
              <w:t>list as many</w:t>
            </w:r>
            <w:r w:rsidR="00C119C3" w:rsidRPr="001E0F8B">
              <w:rPr>
                <w:rFonts w:eastAsia="Arial" w:cs="Arial"/>
              </w:rPr>
              <w:t xml:space="preserve"> more</w:t>
            </w:r>
            <w:r w:rsidRPr="001E0F8B">
              <w:rPr>
                <w:rFonts w:eastAsia="Arial" w:cs="Arial"/>
              </w:rPr>
              <w:t xml:space="preserve"> writing tones as they can.</w:t>
            </w:r>
          </w:p>
          <w:p w14:paraId="19312BF7" w14:textId="6361DB9B" w:rsidR="00AF7340" w:rsidRPr="007D44B6" w:rsidRDefault="00AF7340" w:rsidP="005F0B14">
            <w:pPr>
              <w:spacing w:before="120" w:after="120"/>
              <w:rPr>
                <w:rFonts w:ascii="Arial" w:hAnsi="Arial" w:cs="Arial"/>
                <w:b/>
                <w:sz w:val="20"/>
                <w:szCs w:val="20"/>
                <w:lang w:eastAsia="en-GB"/>
              </w:rPr>
            </w:pPr>
            <w:r w:rsidRPr="007D44B6">
              <w:rPr>
                <w:rFonts w:ascii="Arial" w:hAnsi="Arial" w:cs="Arial"/>
                <w:sz w:val="20"/>
                <w:szCs w:val="20"/>
                <w:lang w:eastAsia="en-GB"/>
              </w:rPr>
              <w:t xml:space="preserve">Can they reach 10? </w:t>
            </w:r>
            <w:r w:rsidRPr="007D44B6">
              <w:rPr>
                <w:rFonts w:ascii="Arial" w:hAnsi="Arial" w:cs="Arial"/>
                <w:b/>
                <w:sz w:val="20"/>
                <w:szCs w:val="20"/>
                <w:lang w:eastAsia="en-GB"/>
              </w:rPr>
              <w:t>(F)</w:t>
            </w:r>
          </w:p>
          <w:p w14:paraId="09AD3E24" w14:textId="63156519" w:rsidR="00AF7340" w:rsidRPr="007D44B6" w:rsidRDefault="00AF7340" w:rsidP="00E30373">
            <w:pPr>
              <w:spacing w:before="120" w:after="120"/>
              <w:rPr>
                <w:rFonts w:ascii="Arial" w:hAnsi="Arial" w:cs="Arial"/>
                <w:b/>
                <w:sz w:val="20"/>
                <w:szCs w:val="20"/>
                <w:lang w:eastAsia="en-GB"/>
              </w:rPr>
            </w:pPr>
            <w:r w:rsidRPr="007D44B6">
              <w:rPr>
                <w:rFonts w:ascii="Arial" w:eastAsia="Arial" w:hAnsi="Arial" w:cs="Arial"/>
                <w:b/>
                <w:sz w:val="20"/>
                <w:szCs w:val="20"/>
              </w:rPr>
              <w:t xml:space="preserve">Extension activity: </w:t>
            </w:r>
            <w:r w:rsidR="00E30373">
              <w:rPr>
                <w:rFonts w:ascii="Arial" w:eastAsia="Arial" w:hAnsi="Arial" w:cs="Arial"/>
                <w:sz w:val="20"/>
                <w:szCs w:val="20"/>
              </w:rPr>
              <w:t>learners</w:t>
            </w:r>
            <w:r w:rsidRPr="007D44B6">
              <w:rPr>
                <w:rFonts w:ascii="Arial" w:eastAsia="Arial" w:hAnsi="Arial" w:cs="Arial"/>
                <w:sz w:val="20"/>
                <w:szCs w:val="20"/>
              </w:rPr>
              <w:t xml:space="preserve"> move around the classroom looking at </w:t>
            </w:r>
            <w:r w:rsidR="00640BBC" w:rsidRPr="007D44B6">
              <w:rPr>
                <w:rFonts w:ascii="Arial" w:eastAsia="Arial" w:hAnsi="Arial" w:cs="Arial"/>
                <w:sz w:val="20"/>
                <w:szCs w:val="20"/>
              </w:rPr>
              <w:t xml:space="preserve">further </w:t>
            </w:r>
            <w:r w:rsidRPr="007D44B6">
              <w:rPr>
                <w:rFonts w:ascii="Arial" w:eastAsia="Arial" w:hAnsi="Arial" w:cs="Arial"/>
                <w:sz w:val="20"/>
                <w:szCs w:val="20"/>
              </w:rPr>
              <w:t>examples</w:t>
            </w:r>
            <w:r w:rsidR="005D4784">
              <w:rPr>
                <w:rFonts w:ascii="Arial" w:eastAsia="Arial" w:hAnsi="Arial" w:cs="Arial"/>
                <w:sz w:val="20"/>
                <w:szCs w:val="20"/>
              </w:rPr>
              <w:t xml:space="preserve">, </w:t>
            </w:r>
            <w:r w:rsidR="001E32CB">
              <w:rPr>
                <w:rFonts w:ascii="Arial" w:eastAsia="Arial" w:hAnsi="Arial" w:cs="Arial"/>
                <w:sz w:val="20"/>
                <w:szCs w:val="20"/>
              </w:rPr>
              <w:t xml:space="preserve">e.g. </w:t>
            </w:r>
            <w:hyperlink r:id="rId83" w:history="1">
              <w:r w:rsidR="001E32CB" w:rsidRPr="001E32CB">
                <w:rPr>
                  <w:rStyle w:val="Hyperlink"/>
                  <w:rFonts w:ascii="Arial" w:hAnsi="Arial"/>
                  <w:color w:val="4A4A4A"/>
                  <w:sz w:val="20"/>
                </w:rPr>
                <w:t>http://examples.yourdictionary.com/examples-of-tone-in-a-story.html</w:t>
              </w:r>
            </w:hyperlink>
            <w:r w:rsidR="00640BBC" w:rsidRPr="001E32CB">
              <w:rPr>
                <w:rStyle w:val="Hyperlink"/>
                <w:rFonts w:ascii="Arial" w:hAnsi="Arial"/>
                <w:color w:val="4A4A4A"/>
                <w:sz w:val="20"/>
              </w:rPr>
              <w:t xml:space="preserve"> </w:t>
            </w:r>
            <w:r w:rsidRPr="007D44B6">
              <w:rPr>
                <w:rFonts w:ascii="Arial" w:eastAsia="Arial" w:hAnsi="Arial" w:cs="Arial"/>
                <w:sz w:val="20"/>
                <w:szCs w:val="20"/>
              </w:rPr>
              <w:t xml:space="preserve">of different writing tones </w:t>
            </w:r>
            <w:r w:rsidRPr="007D44B6">
              <w:rPr>
                <w:rFonts w:ascii="Arial" w:eastAsia="Arial" w:hAnsi="Arial" w:cs="Arial"/>
                <w:sz w:val="20"/>
                <w:szCs w:val="20"/>
              </w:rPr>
              <w:sym w:font="Symbol" w:char="F02D"/>
            </w:r>
            <w:r w:rsidRPr="007D44B6">
              <w:rPr>
                <w:rFonts w:ascii="Arial" w:eastAsia="Arial" w:hAnsi="Arial" w:cs="Arial"/>
                <w:sz w:val="20"/>
                <w:szCs w:val="20"/>
              </w:rPr>
              <w:t xml:space="preserve"> formal and informal, sarcastic, ironic, humorous, tongue-in-cheek, conversational.</w:t>
            </w:r>
          </w:p>
          <w:p w14:paraId="0AA5B66B" w14:textId="120B68F4" w:rsidR="00640BBC" w:rsidRPr="007D44B6" w:rsidRDefault="00E76965" w:rsidP="00E30373">
            <w:pPr>
              <w:spacing w:before="120" w:after="120"/>
              <w:rPr>
                <w:rFonts w:ascii="Arial" w:hAnsi="Arial" w:cs="Arial"/>
                <w:sz w:val="20"/>
                <w:szCs w:val="20"/>
                <w:lang w:eastAsia="en-GB"/>
              </w:rPr>
            </w:pPr>
            <w:r>
              <w:rPr>
                <w:rFonts w:ascii="Arial" w:eastAsia="Arial" w:hAnsi="Arial" w:cs="Arial"/>
                <w:sz w:val="20"/>
                <w:szCs w:val="20"/>
              </w:rPr>
              <w:t>L</w:t>
            </w:r>
            <w:r w:rsidR="00A1179A">
              <w:rPr>
                <w:rFonts w:ascii="Arial" w:eastAsia="Arial" w:hAnsi="Arial" w:cs="Arial"/>
                <w:sz w:val="20"/>
                <w:szCs w:val="20"/>
              </w:rPr>
              <w:t>earners</w:t>
            </w:r>
            <w:r w:rsidR="00AF7340" w:rsidRPr="007D44B6">
              <w:rPr>
                <w:rFonts w:ascii="Arial" w:eastAsia="Arial" w:hAnsi="Arial" w:cs="Arial"/>
                <w:sz w:val="20"/>
                <w:szCs w:val="20"/>
              </w:rPr>
              <w:t xml:space="preserve"> find their own example</w:t>
            </w:r>
            <w:r w:rsidR="00640BBC" w:rsidRPr="007D44B6">
              <w:rPr>
                <w:rFonts w:ascii="Arial" w:eastAsia="Arial" w:hAnsi="Arial" w:cs="Arial"/>
                <w:sz w:val="20"/>
                <w:szCs w:val="20"/>
              </w:rPr>
              <w:t>(</w:t>
            </w:r>
            <w:r w:rsidR="00AF7340" w:rsidRPr="007D44B6">
              <w:rPr>
                <w:rFonts w:ascii="Arial" w:eastAsia="Arial" w:hAnsi="Arial" w:cs="Arial"/>
                <w:sz w:val="20"/>
                <w:szCs w:val="20"/>
              </w:rPr>
              <w:t>s</w:t>
            </w:r>
            <w:r w:rsidR="00640BBC" w:rsidRPr="007D44B6">
              <w:rPr>
                <w:rFonts w:ascii="Arial" w:eastAsia="Arial" w:hAnsi="Arial" w:cs="Arial"/>
                <w:sz w:val="20"/>
                <w:szCs w:val="20"/>
              </w:rPr>
              <w:t>)</w:t>
            </w:r>
            <w:r w:rsidR="00AF7340" w:rsidRPr="007D44B6">
              <w:rPr>
                <w:rFonts w:ascii="Arial" w:eastAsia="Arial" w:hAnsi="Arial" w:cs="Arial"/>
                <w:sz w:val="20"/>
                <w:szCs w:val="20"/>
              </w:rPr>
              <w:t xml:space="preserve"> of </w:t>
            </w:r>
            <w:r w:rsidR="00640BBC" w:rsidRPr="007D44B6">
              <w:rPr>
                <w:rFonts w:ascii="Arial" w:eastAsia="Arial" w:hAnsi="Arial" w:cs="Arial"/>
                <w:sz w:val="20"/>
                <w:szCs w:val="20"/>
              </w:rPr>
              <w:t>one or more</w:t>
            </w:r>
            <w:r w:rsidR="00AF7340" w:rsidRPr="007D44B6">
              <w:rPr>
                <w:rFonts w:ascii="Arial" w:eastAsia="Arial" w:hAnsi="Arial" w:cs="Arial"/>
                <w:sz w:val="20"/>
                <w:szCs w:val="20"/>
              </w:rPr>
              <w:t xml:space="preserve"> tone</w:t>
            </w:r>
            <w:r w:rsidR="00640BBC" w:rsidRPr="007D44B6">
              <w:rPr>
                <w:rFonts w:ascii="Arial" w:eastAsia="Arial" w:hAnsi="Arial" w:cs="Arial"/>
                <w:sz w:val="20"/>
                <w:szCs w:val="20"/>
              </w:rPr>
              <w:t>(</w:t>
            </w:r>
            <w:r w:rsidR="00AF7340" w:rsidRPr="007D44B6">
              <w:rPr>
                <w:rFonts w:ascii="Arial" w:eastAsia="Arial" w:hAnsi="Arial" w:cs="Arial"/>
                <w:sz w:val="20"/>
                <w:szCs w:val="20"/>
              </w:rPr>
              <w:t>s</w:t>
            </w:r>
            <w:r w:rsidR="00640BBC" w:rsidRPr="007D44B6">
              <w:rPr>
                <w:rFonts w:ascii="Arial" w:eastAsia="Arial" w:hAnsi="Arial" w:cs="Arial"/>
                <w:sz w:val="20"/>
                <w:szCs w:val="20"/>
              </w:rPr>
              <w:t>)</w:t>
            </w:r>
            <w:r w:rsidR="00AF7340" w:rsidRPr="007D44B6">
              <w:rPr>
                <w:rFonts w:ascii="Arial" w:eastAsia="Arial" w:hAnsi="Arial" w:cs="Arial"/>
                <w:sz w:val="20"/>
                <w:szCs w:val="20"/>
              </w:rPr>
              <w:t>.</w:t>
            </w:r>
            <w:r w:rsidR="001E32CB">
              <w:rPr>
                <w:rFonts w:ascii="Arial" w:eastAsia="Arial" w:hAnsi="Arial" w:cs="Arial"/>
                <w:sz w:val="20"/>
                <w:szCs w:val="20"/>
              </w:rPr>
              <w:t xml:space="preserve"> T</w:t>
            </w:r>
            <w:r w:rsidR="00AF7340" w:rsidRPr="007D44B6">
              <w:rPr>
                <w:rFonts w:ascii="Arial" w:hAnsi="Arial" w:cs="Arial"/>
                <w:sz w:val="20"/>
                <w:szCs w:val="20"/>
                <w:lang w:eastAsia="en-GB"/>
              </w:rPr>
              <w:t xml:space="preserve">his can be </w:t>
            </w:r>
            <w:r w:rsidR="0093629E" w:rsidRPr="007D44B6">
              <w:rPr>
                <w:rFonts w:ascii="Arial" w:hAnsi="Arial" w:cs="Arial"/>
                <w:sz w:val="20"/>
                <w:szCs w:val="20"/>
                <w:lang w:eastAsia="en-GB"/>
              </w:rPr>
              <w:t>completed</w:t>
            </w:r>
            <w:r w:rsidR="00AF7340" w:rsidRPr="007D44B6">
              <w:rPr>
                <w:rFonts w:ascii="Arial" w:hAnsi="Arial" w:cs="Arial"/>
                <w:sz w:val="20"/>
                <w:szCs w:val="20"/>
                <w:lang w:eastAsia="en-GB"/>
              </w:rPr>
              <w:t xml:space="preserve"> using</w:t>
            </w:r>
            <w:r w:rsidR="00640BBC" w:rsidRPr="007D44B6">
              <w:rPr>
                <w:rFonts w:ascii="Arial" w:hAnsi="Arial" w:cs="Arial"/>
                <w:sz w:val="20"/>
                <w:szCs w:val="20"/>
                <w:lang w:eastAsia="en-GB"/>
              </w:rPr>
              <w:t xml:space="preserve"> a class bank of various short extracts</w:t>
            </w:r>
            <w:r w:rsidR="00AF7340" w:rsidRPr="007D44B6">
              <w:rPr>
                <w:rFonts w:ascii="Arial" w:hAnsi="Arial" w:cs="Arial"/>
                <w:sz w:val="20"/>
                <w:szCs w:val="20"/>
                <w:lang w:eastAsia="en-GB"/>
              </w:rPr>
              <w:t xml:space="preserve"> </w:t>
            </w:r>
            <w:r w:rsidR="00640BBC" w:rsidRPr="007D44B6">
              <w:rPr>
                <w:rFonts w:ascii="Arial" w:hAnsi="Arial" w:cs="Arial"/>
                <w:sz w:val="20"/>
                <w:szCs w:val="20"/>
                <w:lang w:eastAsia="en-GB"/>
              </w:rPr>
              <w:t>from texts (printed) and</w:t>
            </w:r>
            <w:r w:rsidR="00E30373">
              <w:rPr>
                <w:rFonts w:ascii="Arial" w:hAnsi="Arial" w:cs="Arial"/>
                <w:sz w:val="20"/>
                <w:szCs w:val="20"/>
                <w:lang w:eastAsia="en-GB"/>
              </w:rPr>
              <w:t xml:space="preserve"> </w:t>
            </w:r>
            <w:r w:rsidR="00640BBC" w:rsidRPr="007D44B6">
              <w:rPr>
                <w:rFonts w:ascii="Arial" w:hAnsi="Arial" w:cs="Arial"/>
                <w:sz w:val="20"/>
                <w:szCs w:val="20"/>
                <w:lang w:eastAsia="en-GB"/>
              </w:rPr>
              <w:t>/</w:t>
            </w:r>
            <w:r w:rsidR="00E30373">
              <w:rPr>
                <w:rFonts w:ascii="Arial" w:hAnsi="Arial" w:cs="Arial"/>
                <w:sz w:val="20"/>
                <w:szCs w:val="20"/>
                <w:lang w:eastAsia="en-GB"/>
              </w:rPr>
              <w:t xml:space="preserve"> </w:t>
            </w:r>
            <w:r w:rsidR="00AF7340" w:rsidRPr="007D44B6">
              <w:rPr>
                <w:rFonts w:ascii="Arial" w:hAnsi="Arial" w:cs="Arial"/>
                <w:sz w:val="20"/>
                <w:szCs w:val="20"/>
                <w:lang w:eastAsia="en-GB"/>
              </w:rPr>
              <w:t xml:space="preserve">or </w:t>
            </w:r>
            <w:r w:rsidR="00640BBC" w:rsidRPr="007D44B6">
              <w:rPr>
                <w:rFonts w:ascii="Arial" w:hAnsi="Arial" w:cs="Arial"/>
                <w:sz w:val="20"/>
                <w:szCs w:val="20"/>
                <w:lang w:eastAsia="en-GB"/>
              </w:rPr>
              <w:t xml:space="preserve">online </w:t>
            </w:r>
            <w:r w:rsidR="00AF7340" w:rsidRPr="007D44B6">
              <w:rPr>
                <w:rFonts w:ascii="Arial" w:hAnsi="Arial" w:cs="Arial"/>
                <w:sz w:val="20"/>
                <w:szCs w:val="20"/>
                <w:lang w:eastAsia="en-GB"/>
              </w:rPr>
              <w:t>articles.</w:t>
            </w:r>
          </w:p>
          <w:p w14:paraId="6297992D" w14:textId="4A9A6DC0" w:rsidR="00AF7340" w:rsidRPr="007D44B6" w:rsidRDefault="000669F6" w:rsidP="00CB58F3">
            <w:pPr>
              <w:spacing w:before="120"/>
              <w:rPr>
                <w:rFonts w:ascii="Arial" w:eastAsia="Arial" w:hAnsi="Arial" w:cs="Arial"/>
                <w:sz w:val="20"/>
                <w:szCs w:val="20"/>
              </w:rPr>
            </w:pPr>
            <w:r>
              <w:rPr>
                <w:rFonts w:ascii="Arial" w:eastAsia="Arial" w:hAnsi="Arial" w:cs="Arial"/>
                <w:sz w:val="20"/>
                <w:szCs w:val="20"/>
              </w:rPr>
              <w:t xml:space="preserve">They then </w:t>
            </w:r>
            <w:r w:rsidR="00640BBC" w:rsidRPr="007D44B6">
              <w:rPr>
                <w:rFonts w:ascii="Arial" w:eastAsia="Arial" w:hAnsi="Arial" w:cs="Arial"/>
                <w:sz w:val="20"/>
                <w:szCs w:val="20"/>
              </w:rPr>
              <w:t>re</w:t>
            </w:r>
            <w:r w:rsidR="00AF7340" w:rsidRPr="007D44B6">
              <w:rPr>
                <w:rFonts w:ascii="Arial" w:eastAsia="Arial" w:hAnsi="Arial" w:cs="Arial"/>
                <w:sz w:val="20"/>
                <w:szCs w:val="20"/>
              </w:rPr>
              <w:t xml:space="preserve">write </w:t>
            </w:r>
            <w:r w:rsidR="00640BBC" w:rsidRPr="007D44B6">
              <w:rPr>
                <w:rFonts w:ascii="Arial" w:eastAsia="Arial" w:hAnsi="Arial" w:cs="Arial"/>
                <w:sz w:val="20"/>
                <w:szCs w:val="20"/>
              </w:rPr>
              <w:t xml:space="preserve">a </w:t>
            </w:r>
            <w:r w:rsidR="00AF7340" w:rsidRPr="007D44B6">
              <w:rPr>
                <w:rFonts w:ascii="Arial" w:eastAsia="Arial" w:hAnsi="Arial" w:cs="Arial"/>
                <w:sz w:val="20"/>
                <w:szCs w:val="20"/>
              </w:rPr>
              <w:t xml:space="preserve">short passage in a </w:t>
            </w:r>
            <w:r w:rsidR="00640BBC" w:rsidRPr="007D44B6">
              <w:rPr>
                <w:rFonts w:ascii="Arial" w:eastAsia="Arial" w:hAnsi="Arial" w:cs="Arial"/>
                <w:sz w:val="20"/>
                <w:szCs w:val="20"/>
              </w:rPr>
              <w:t>different tone</w:t>
            </w:r>
            <w:r w:rsidR="00132E2E">
              <w:rPr>
                <w:rFonts w:ascii="Arial" w:eastAsia="Arial" w:hAnsi="Arial" w:cs="Arial"/>
                <w:sz w:val="20"/>
                <w:szCs w:val="20"/>
              </w:rPr>
              <w:t xml:space="preserve">, </w:t>
            </w:r>
            <w:r w:rsidR="00640BBC" w:rsidRPr="007D44B6">
              <w:rPr>
                <w:rFonts w:ascii="Arial" w:eastAsia="Arial" w:hAnsi="Arial" w:cs="Arial"/>
                <w:sz w:val="20"/>
                <w:szCs w:val="20"/>
              </w:rPr>
              <w:t>or identify by underlining what would need to change to alter the tone</w:t>
            </w:r>
            <w:r w:rsidR="00E30373">
              <w:rPr>
                <w:rFonts w:ascii="Arial" w:eastAsia="Arial" w:hAnsi="Arial" w:cs="Arial"/>
                <w:sz w:val="20"/>
                <w:szCs w:val="20"/>
              </w:rPr>
              <w:t>.</w:t>
            </w:r>
            <w:r w:rsidR="00430526">
              <w:rPr>
                <w:rFonts w:ascii="Arial" w:eastAsia="Arial" w:hAnsi="Arial" w:cs="Arial"/>
                <w:sz w:val="20"/>
                <w:szCs w:val="20"/>
              </w:rPr>
              <w:t xml:space="preserve"> </w:t>
            </w:r>
            <w:r w:rsidR="00430526" w:rsidRPr="00430526">
              <w:rPr>
                <w:rFonts w:ascii="Arial" w:eastAsia="Arial" w:hAnsi="Arial" w:cs="Arial"/>
                <w:b/>
                <w:sz w:val="20"/>
                <w:szCs w:val="20"/>
              </w:rPr>
              <w:t>(I)</w:t>
            </w:r>
          </w:p>
        </w:tc>
      </w:tr>
      <w:tr w:rsidR="00AF7340" w14:paraId="71F43485" w14:textId="77777777" w:rsidTr="00FC31AA">
        <w:tblPrEx>
          <w:tblCellMar>
            <w:top w:w="0" w:type="dxa"/>
            <w:bottom w:w="0" w:type="dxa"/>
          </w:tblCellMar>
        </w:tblPrEx>
        <w:tc>
          <w:tcPr>
            <w:tcW w:w="2126" w:type="dxa"/>
            <w:tcMar>
              <w:top w:w="113" w:type="dxa"/>
              <w:bottom w:w="113" w:type="dxa"/>
            </w:tcMar>
          </w:tcPr>
          <w:p w14:paraId="5B24FDE7" w14:textId="5F1776E4"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AO2 Writing</w:t>
            </w:r>
          </w:p>
          <w:p w14:paraId="352D6D0C" w14:textId="7B6ABFC9" w:rsidR="00AF7340" w:rsidRPr="00073730" w:rsidRDefault="004C17C1" w:rsidP="000E3F3A">
            <w:pPr>
              <w:autoSpaceDE w:val="0"/>
              <w:autoSpaceDN w:val="0"/>
              <w:adjustRightInd w:val="0"/>
              <w:spacing w:before="120"/>
              <w:rPr>
                <w:rFonts w:cs="Arial"/>
                <w:sz w:val="20"/>
                <w:szCs w:val="20"/>
                <w:lang w:eastAsia="en-GB"/>
              </w:rPr>
            </w:pPr>
            <w:r w:rsidRPr="007D44B6">
              <w:rPr>
                <w:rFonts w:ascii="Arial" w:hAnsi="Arial" w:cs="Arial"/>
                <w:sz w:val="20"/>
                <w:szCs w:val="20"/>
                <w:lang w:eastAsia="en-GB"/>
              </w:rPr>
              <w:t xml:space="preserve">W4 </w:t>
            </w:r>
            <w:r w:rsidR="009F3810">
              <w:rPr>
                <w:rFonts w:ascii="Arial" w:hAnsi="Arial" w:cs="Arial"/>
                <w:sz w:val="20"/>
                <w:szCs w:val="20"/>
                <w:lang w:eastAsia="en-GB"/>
              </w:rPr>
              <w:t>u</w:t>
            </w:r>
            <w:r w:rsidRPr="007D44B6">
              <w:rPr>
                <w:rFonts w:ascii="Arial" w:hAnsi="Arial" w:cs="Arial"/>
                <w:sz w:val="20"/>
                <w:szCs w:val="20"/>
                <w:lang w:eastAsia="en-GB"/>
              </w:rPr>
              <w:t>se register appropriate to context</w:t>
            </w:r>
          </w:p>
        </w:tc>
        <w:tc>
          <w:tcPr>
            <w:tcW w:w="2126" w:type="dxa"/>
            <w:tcMar>
              <w:top w:w="113" w:type="dxa"/>
              <w:bottom w:w="113" w:type="dxa"/>
            </w:tcMar>
          </w:tcPr>
          <w:p w14:paraId="2ABD2EF1" w14:textId="78959CE6" w:rsidR="00AF7340" w:rsidRDefault="001E437F" w:rsidP="001E437F">
            <w:pPr>
              <w:pStyle w:val="ListParagraph"/>
              <w:autoSpaceDE w:val="0"/>
              <w:autoSpaceDN w:val="0"/>
              <w:adjustRightInd w:val="0"/>
              <w:ind w:left="0"/>
              <w:contextualSpacing w:val="0"/>
              <w:rPr>
                <w:rFonts w:cs="Arial"/>
                <w:lang w:eastAsia="en-GB"/>
              </w:rPr>
            </w:pPr>
            <w:r>
              <w:rPr>
                <w:rFonts w:eastAsia="Calibri" w:cs="Arial"/>
                <w:lang w:eastAsia="en-GB"/>
              </w:rPr>
              <w:t>A</w:t>
            </w:r>
            <w:r w:rsidR="00AF7340" w:rsidRPr="0093629E">
              <w:rPr>
                <w:rFonts w:eastAsia="Calibri" w:cs="Arial"/>
                <w:lang w:eastAsia="en-GB"/>
              </w:rPr>
              <w:t>ppreciate audience and register</w:t>
            </w:r>
          </w:p>
        </w:tc>
        <w:tc>
          <w:tcPr>
            <w:tcW w:w="10348" w:type="dxa"/>
            <w:tcMar>
              <w:top w:w="113" w:type="dxa"/>
              <w:bottom w:w="113" w:type="dxa"/>
            </w:tcMar>
          </w:tcPr>
          <w:p w14:paraId="487110A5" w14:textId="4A584E8A" w:rsidR="00AF7340" w:rsidRPr="00B4732C" w:rsidRDefault="00AF7340" w:rsidP="00BC5F6C">
            <w:pPr>
              <w:spacing w:after="120"/>
              <w:rPr>
                <w:rStyle w:val="WebLink"/>
                <w:rFonts w:eastAsia="Arial" w:cs="Arial"/>
                <w:szCs w:val="20"/>
                <w:u w:val="none"/>
              </w:rPr>
            </w:pPr>
            <w:r>
              <w:rPr>
                <w:rFonts w:ascii="Arial" w:eastAsia="Arial" w:hAnsi="Arial" w:cs="Arial"/>
                <w:sz w:val="20"/>
                <w:szCs w:val="20"/>
              </w:rPr>
              <w:t>Register and audience quiz:</w:t>
            </w:r>
            <w:r w:rsidR="001C7E50">
              <w:rPr>
                <w:rFonts w:ascii="Arial" w:eastAsia="Arial" w:hAnsi="Arial" w:cs="Arial"/>
                <w:sz w:val="20"/>
                <w:szCs w:val="20"/>
              </w:rPr>
              <w:t xml:space="preserve"> </w:t>
            </w:r>
            <w:hyperlink r:id="rId84" w:history="1">
              <w:r w:rsidR="001C7E50" w:rsidRPr="00B4732C">
                <w:rPr>
                  <w:rStyle w:val="Hyperlink"/>
                  <w:rFonts w:ascii="Arial" w:hAnsi="Arial"/>
                  <w:color w:val="4A4A4A"/>
                  <w:sz w:val="20"/>
                </w:rPr>
                <w:t>www.educationquizzes.com/gcse/english/register-and-audience/</w:t>
              </w:r>
            </w:hyperlink>
          </w:p>
          <w:p w14:paraId="52CBDD43" w14:textId="4B792512" w:rsidR="00AF7340" w:rsidRDefault="001C7E50" w:rsidP="008C59DD">
            <w:pPr>
              <w:spacing w:before="120"/>
              <w:rPr>
                <w:rFonts w:ascii="Arial" w:eastAsia="Arial" w:hAnsi="Arial" w:cs="Arial"/>
                <w:sz w:val="20"/>
                <w:szCs w:val="20"/>
              </w:rPr>
            </w:pPr>
            <w:r>
              <w:rPr>
                <w:rFonts w:ascii="Arial" w:eastAsia="Arial" w:hAnsi="Arial" w:cs="Arial"/>
                <w:sz w:val="20"/>
                <w:szCs w:val="20"/>
              </w:rPr>
              <w:t>L</w:t>
            </w:r>
            <w:r w:rsidR="00AF7340">
              <w:rPr>
                <w:rFonts w:ascii="Arial" w:eastAsia="Arial" w:hAnsi="Arial" w:cs="Arial"/>
                <w:sz w:val="20"/>
                <w:szCs w:val="20"/>
              </w:rPr>
              <w:t>earners define ‘audience’ and ‘register’.</w:t>
            </w:r>
          </w:p>
        </w:tc>
      </w:tr>
      <w:tr w:rsidR="00AF7340" w14:paraId="0144DDD5" w14:textId="77777777" w:rsidTr="00FC31AA">
        <w:tblPrEx>
          <w:tblCellMar>
            <w:top w:w="0" w:type="dxa"/>
            <w:bottom w:w="0" w:type="dxa"/>
          </w:tblCellMar>
        </w:tblPrEx>
        <w:tc>
          <w:tcPr>
            <w:tcW w:w="2126" w:type="dxa"/>
            <w:tcMar>
              <w:top w:w="113" w:type="dxa"/>
              <w:bottom w:w="113" w:type="dxa"/>
            </w:tcMar>
          </w:tcPr>
          <w:p w14:paraId="408FC2B6" w14:textId="7B9EA8D1"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662D8546" w14:textId="7AA0591A" w:rsidR="00AF7340" w:rsidRPr="00073730" w:rsidRDefault="00AF7340" w:rsidP="00A1179A">
            <w:pPr>
              <w:autoSpaceDE w:val="0"/>
              <w:autoSpaceDN w:val="0"/>
              <w:adjustRightInd w:val="0"/>
              <w:spacing w:before="120" w:after="120"/>
              <w:rPr>
                <w:rFonts w:cs="Arial"/>
                <w:sz w:val="20"/>
                <w:szCs w:val="20"/>
                <w:lang w:eastAsia="en-GB"/>
              </w:rPr>
            </w:pPr>
            <w:r w:rsidRPr="007D44B6">
              <w:rPr>
                <w:rFonts w:ascii="Arial" w:hAnsi="Arial" w:cs="Arial"/>
                <w:sz w:val="20"/>
                <w:szCs w:val="20"/>
                <w:lang w:eastAsia="en-GB"/>
              </w:rPr>
              <w:t xml:space="preserve">R4 </w:t>
            </w:r>
            <w:r w:rsidR="009F3810">
              <w:rPr>
                <w:rFonts w:ascii="Arial" w:hAnsi="Arial" w:cs="Arial"/>
                <w:sz w:val="20"/>
                <w:szCs w:val="20"/>
                <w:lang w:eastAsia="en-GB"/>
              </w:rPr>
              <w:t>d</w:t>
            </w:r>
            <w:r w:rsidRPr="007D44B6">
              <w:rPr>
                <w:rFonts w:ascii="Arial" w:hAnsi="Arial" w:cs="Arial"/>
                <w:sz w:val="20"/>
                <w:szCs w:val="20"/>
                <w:lang w:eastAsia="en-GB"/>
              </w:rPr>
              <w:t>emonstrate understanding of how writers achieve effects</w:t>
            </w:r>
            <w:r w:rsidR="00307731" w:rsidRPr="007D44B6">
              <w:rPr>
                <w:rFonts w:ascii="Arial" w:hAnsi="Arial" w:cs="Arial"/>
                <w:sz w:val="20"/>
                <w:szCs w:val="20"/>
                <w:lang w:eastAsia="en-GB"/>
              </w:rPr>
              <w:t xml:space="preserve"> </w:t>
            </w:r>
            <w:r w:rsidR="00307731" w:rsidRPr="007D44B6">
              <w:rPr>
                <w:rFonts w:ascii="Arial" w:hAnsi="Arial" w:cs="Arial"/>
                <w:sz w:val="20"/>
                <w:szCs w:val="20"/>
              </w:rPr>
              <w:t>and influence readers</w:t>
            </w:r>
          </w:p>
        </w:tc>
        <w:tc>
          <w:tcPr>
            <w:tcW w:w="2126" w:type="dxa"/>
            <w:tcMar>
              <w:top w:w="113" w:type="dxa"/>
              <w:bottom w:w="113" w:type="dxa"/>
            </w:tcMar>
          </w:tcPr>
          <w:p w14:paraId="7B5EC15E" w14:textId="0CE39928" w:rsidR="00AF7340" w:rsidRDefault="001E437F"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A</w:t>
            </w:r>
            <w:r w:rsidR="00AF7340" w:rsidRPr="0093629E">
              <w:rPr>
                <w:rFonts w:eastAsia="Calibri" w:cs="Arial"/>
                <w:lang w:eastAsia="en-GB"/>
              </w:rPr>
              <w:t>ppreciation of imagery</w:t>
            </w:r>
          </w:p>
        </w:tc>
        <w:tc>
          <w:tcPr>
            <w:tcW w:w="10348" w:type="dxa"/>
            <w:tcMar>
              <w:top w:w="113" w:type="dxa"/>
              <w:bottom w:w="113" w:type="dxa"/>
            </w:tcMar>
          </w:tcPr>
          <w:p w14:paraId="7D2D2569" w14:textId="3A76E2BA" w:rsidR="00AF7340" w:rsidRPr="00396752" w:rsidRDefault="0093629E" w:rsidP="00BC5F6C">
            <w:pPr>
              <w:autoSpaceDE w:val="0"/>
              <w:autoSpaceDN w:val="0"/>
              <w:adjustRightInd w:val="0"/>
              <w:spacing w:after="120"/>
              <w:rPr>
                <w:rStyle w:val="WebLink"/>
              </w:rPr>
            </w:pPr>
            <w:r>
              <w:rPr>
                <w:rFonts w:ascii="Arial" w:eastAsia="Arial" w:hAnsi="Arial" w:cs="Arial"/>
                <w:sz w:val="20"/>
                <w:szCs w:val="20"/>
              </w:rPr>
              <w:t>Show a</w:t>
            </w:r>
            <w:r w:rsidR="00AF7340">
              <w:rPr>
                <w:rFonts w:ascii="Arial" w:eastAsia="Arial" w:hAnsi="Arial" w:cs="Arial"/>
                <w:sz w:val="20"/>
                <w:szCs w:val="20"/>
              </w:rPr>
              <w:t xml:space="preserve"> short two-minute video which explains simile, metaphor and personification: </w:t>
            </w:r>
            <w:hyperlink r:id="rId85" w:history="1">
              <w:r w:rsidR="00AF7340" w:rsidRPr="00396752">
                <w:rPr>
                  <w:rStyle w:val="WebLink"/>
                </w:rPr>
                <w:t>www.youtube.com/watch?v=oF9_fsUkxuk</w:t>
              </w:r>
            </w:hyperlink>
          </w:p>
          <w:p w14:paraId="66ABA994" w14:textId="7AB25523" w:rsidR="00AF7340" w:rsidRPr="00E14F6D" w:rsidRDefault="00AF7340" w:rsidP="001649BE">
            <w:pPr>
              <w:spacing w:before="120"/>
              <w:rPr>
                <w:rFonts w:ascii="Arial" w:eastAsia="Arial" w:hAnsi="Arial" w:cs="Arial"/>
                <w:b/>
                <w:sz w:val="20"/>
                <w:szCs w:val="20"/>
              </w:rPr>
            </w:pPr>
            <w:r>
              <w:rPr>
                <w:rFonts w:ascii="Arial" w:eastAsia="Arial" w:hAnsi="Arial" w:cs="Arial"/>
                <w:b/>
                <w:sz w:val="20"/>
                <w:szCs w:val="20"/>
              </w:rPr>
              <w:t>Extension activity:</w:t>
            </w:r>
            <w:r w:rsidR="008A6AB3">
              <w:rPr>
                <w:rFonts w:ascii="Arial" w:eastAsia="Arial" w:hAnsi="Arial" w:cs="Arial"/>
                <w:b/>
                <w:sz w:val="20"/>
                <w:szCs w:val="20"/>
              </w:rPr>
              <w:t xml:space="preserve"> </w:t>
            </w:r>
            <w:r>
              <w:rPr>
                <w:rFonts w:ascii="Arial" w:eastAsia="Arial" w:hAnsi="Arial" w:cs="Arial"/>
                <w:sz w:val="20"/>
                <w:szCs w:val="20"/>
              </w:rPr>
              <w:t xml:space="preserve">learners give some </w:t>
            </w:r>
            <w:r w:rsidRPr="00E14F6D">
              <w:rPr>
                <w:rFonts w:ascii="Arial" w:eastAsia="Arial" w:hAnsi="Arial" w:cs="Arial"/>
                <w:sz w:val="20"/>
                <w:szCs w:val="20"/>
              </w:rPr>
              <w:t>examples of</w:t>
            </w:r>
            <w:r w:rsidR="001649BE" w:rsidRPr="00E14F6D">
              <w:rPr>
                <w:rFonts w:ascii="Arial" w:eastAsia="Arial" w:hAnsi="Arial" w:cs="Arial"/>
                <w:sz w:val="20"/>
                <w:szCs w:val="20"/>
              </w:rPr>
              <w:t xml:space="preserve"> a </w:t>
            </w:r>
            <w:r w:rsidRPr="00E14F6D">
              <w:rPr>
                <w:rFonts w:ascii="Arial" w:eastAsia="Arial" w:hAnsi="Arial" w:cs="Arial"/>
                <w:sz w:val="20"/>
                <w:szCs w:val="20"/>
              </w:rPr>
              <w:t>simile</w:t>
            </w:r>
            <w:r w:rsidR="001649BE" w:rsidRPr="00E14F6D">
              <w:rPr>
                <w:rFonts w:ascii="Arial" w:eastAsia="Arial" w:hAnsi="Arial" w:cs="Arial"/>
                <w:sz w:val="20"/>
                <w:szCs w:val="20"/>
              </w:rPr>
              <w:t xml:space="preserve">, a </w:t>
            </w:r>
            <w:r w:rsidRPr="00E14F6D">
              <w:rPr>
                <w:rFonts w:ascii="Arial" w:eastAsia="Arial" w:hAnsi="Arial" w:cs="Arial"/>
                <w:sz w:val="20"/>
                <w:szCs w:val="20"/>
              </w:rPr>
              <w:t>metaphor</w:t>
            </w:r>
            <w:r w:rsidR="00E14F6D" w:rsidRPr="00E14F6D">
              <w:rPr>
                <w:rFonts w:ascii="Arial" w:eastAsia="Arial" w:hAnsi="Arial" w:cs="Arial"/>
                <w:sz w:val="20"/>
                <w:szCs w:val="20"/>
              </w:rPr>
              <w:t xml:space="preserve"> and </w:t>
            </w:r>
            <w:r w:rsidRPr="00E14F6D">
              <w:rPr>
                <w:rFonts w:ascii="Arial" w:eastAsia="Arial" w:hAnsi="Arial" w:cs="Arial"/>
                <w:sz w:val="20"/>
                <w:szCs w:val="20"/>
              </w:rPr>
              <w:t>personification.</w:t>
            </w:r>
          </w:p>
          <w:p w14:paraId="1DBB76B6" w14:textId="5632C292" w:rsidR="00AF7340" w:rsidRPr="00396752" w:rsidRDefault="00E14F6D" w:rsidP="00A1179A">
            <w:pPr>
              <w:spacing w:before="120" w:after="120"/>
              <w:rPr>
                <w:rStyle w:val="WebLink"/>
              </w:rPr>
            </w:pPr>
            <w:r>
              <w:rPr>
                <w:rFonts w:ascii="Arial" w:hAnsi="Arial" w:cs="Arial"/>
                <w:sz w:val="20"/>
                <w:szCs w:val="20"/>
              </w:rPr>
              <w:t>I</w:t>
            </w:r>
            <w:r w:rsidR="00AF7340">
              <w:rPr>
                <w:rFonts w:ascii="Arial" w:hAnsi="Arial" w:cs="Arial"/>
                <w:sz w:val="20"/>
                <w:szCs w:val="20"/>
              </w:rPr>
              <w:t xml:space="preserve">n pairs, learners complete worksheets on simile, metaphor and personification </w:t>
            </w:r>
            <w:hyperlink r:id="rId86" w:history="1">
              <w:r w:rsidR="0015198D" w:rsidRPr="00396752">
                <w:rPr>
                  <w:rStyle w:val="WebLink"/>
                </w:rPr>
                <w:t>www.tes.com/lessons/OXOZE1dx31ISWg/simile-metaphor-personification</w:t>
              </w:r>
            </w:hyperlink>
          </w:p>
          <w:p w14:paraId="3045CFE2" w14:textId="748B9BB8" w:rsidR="00C851CE" w:rsidRDefault="009C6625" w:rsidP="00CB58F3">
            <w:pPr>
              <w:spacing w:before="120"/>
              <w:rPr>
                <w:rFonts w:ascii="Arial" w:eastAsia="Arial" w:hAnsi="Arial" w:cs="Arial"/>
                <w:sz w:val="20"/>
                <w:szCs w:val="20"/>
              </w:rPr>
            </w:pPr>
            <w:r>
              <w:rPr>
                <w:rFonts w:ascii="Arial" w:eastAsia="Arial" w:hAnsi="Arial" w:cs="Arial"/>
                <w:sz w:val="20"/>
                <w:szCs w:val="20"/>
              </w:rPr>
              <w:t>L</w:t>
            </w:r>
            <w:r w:rsidR="00AF7340" w:rsidRPr="00F32D70">
              <w:rPr>
                <w:rFonts w:ascii="Arial" w:eastAsia="Arial" w:hAnsi="Arial" w:cs="Arial"/>
                <w:sz w:val="20"/>
                <w:szCs w:val="20"/>
              </w:rPr>
              <w:t>earners write</w:t>
            </w:r>
            <w:r w:rsidR="00C851CE" w:rsidRPr="00F32D70">
              <w:rPr>
                <w:rFonts w:ascii="Arial" w:eastAsia="Arial" w:hAnsi="Arial" w:cs="Arial"/>
                <w:sz w:val="20"/>
                <w:szCs w:val="20"/>
              </w:rPr>
              <w:t xml:space="preserve"> three</w:t>
            </w:r>
            <w:r w:rsidR="00AF7340" w:rsidRPr="00F32D70">
              <w:rPr>
                <w:rFonts w:ascii="Arial" w:eastAsia="Arial" w:hAnsi="Arial" w:cs="Arial"/>
                <w:sz w:val="20"/>
                <w:szCs w:val="20"/>
              </w:rPr>
              <w:t xml:space="preserve"> sentence</w:t>
            </w:r>
            <w:r w:rsidR="00C851CE" w:rsidRPr="00F32D70">
              <w:rPr>
                <w:rFonts w:ascii="Arial" w:eastAsia="Arial" w:hAnsi="Arial" w:cs="Arial"/>
                <w:sz w:val="20"/>
                <w:szCs w:val="20"/>
              </w:rPr>
              <w:t>s</w:t>
            </w:r>
            <w:r w:rsidR="00D65F49" w:rsidRPr="00F32D70">
              <w:rPr>
                <w:rFonts w:ascii="Arial" w:eastAsia="Arial" w:hAnsi="Arial" w:cs="Arial"/>
                <w:sz w:val="20"/>
                <w:szCs w:val="20"/>
              </w:rPr>
              <w:t xml:space="preserve"> to describe a</w:t>
            </w:r>
            <w:r w:rsidR="00AF7340" w:rsidRPr="00F32D70">
              <w:rPr>
                <w:rFonts w:ascii="Arial" w:eastAsia="Arial" w:hAnsi="Arial" w:cs="Arial"/>
                <w:sz w:val="20"/>
                <w:szCs w:val="20"/>
              </w:rPr>
              <w:t xml:space="preserve"> </w:t>
            </w:r>
            <w:r w:rsidR="00C851CE" w:rsidRPr="00F32D70">
              <w:rPr>
                <w:rFonts w:ascii="Arial" w:eastAsia="Arial" w:hAnsi="Arial" w:cs="Arial"/>
                <w:sz w:val="20"/>
                <w:szCs w:val="20"/>
              </w:rPr>
              <w:t>place or activity they know well</w:t>
            </w:r>
            <w:r w:rsidR="00B7269F">
              <w:rPr>
                <w:rFonts w:ascii="Arial" w:eastAsia="Arial" w:hAnsi="Arial" w:cs="Arial"/>
                <w:sz w:val="20"/>
                <w:szCs w:val="20"/>
              </w:rPr>
              <w:t>. O</w:t>
            </w:r>
            <w:r w:rsidR="00C851CE" w:rsidRPr="00F32D70">
              <w:rPr>
                <w:rFonts w:ascii="Arial" w:eastAsia="Arial" w:hAnsi="Arial" w:cs="Arial"/>
                <w:sz w:val="20"/>
                <w:szCs w:val="20"/>
              </w:rPr>
              <w:t xml:space="preserve">ne sentence </w:t>
            </w:r>
            <w:r w:rsidR="00B7269F">
              <w:rPr>
                <w:rFonts w:ascii="Arial" w:eastAsia="Arial" w:hAnsi="Arial" w:cs="Arial"/>
                <w:sz w:val="20"/>
                <w:szCs w:val="20"/>
              </w:rPr>
              <w:t xml:space="preserve">should </w:t>
            </w:r>
            <w:r w:rsidR="00AF7340" w:rsidRPr="00F32D70">
              <w:rPr>
                <w:rFonts w:ascii="Arial" w:eastAsia="Arial" w:hAnsi="Arial" w:cs="Arial"/>
                <w:sz w:val="20"/>
                <w:szCs w:val="20"/>
              </w:rPr>
              <w:t xml:space="preserve">contain </w:t>
            </w:r>
            <w:r w:rsidR="0093629E" w:rsidRPr="00F32D70">
              <w:rPr>
                <w:rFonts w:ascii="Arial" w:eastAsia="Arial" w:hAnsi="Arial" w:cs="Arial"/>
                <w:sz w:val="20"/>
                <w:szCs w:val="20"/>
              </w:rPr>
              <w:t xml:space="preserve">a </w:t>
            </w:r>
            <w:r w:rsidR="00AF7340" w:rsidRPr="00F32D70">
              <w:rPr>
                <w:rFonts w:ascii="Arial" w:eastAsia="Arial" w:hAnsi="Arial" w:cs="Arial"/>
                <w:sz w:val="20"/>
                <w:szCs w:val="20"/>
              </w:rPr>
              <w:t xml:space="preserve">simile, </w:t>
            </w:r>
            <w:r w:rsidR="00C851CE" w:rsidRPr="00F32D70">
              <w:rPr>
                <w:rFonts w:ascii="Arial" w:eastAsia="Arial" w:hAnsi="Arial" w:cs="Arial"/>
                <w:sz w:val="20"/>
                <w:szCs w:val="20"/>
              </w:rPr>
              <w:t>on</w:t>
            </w:r>
            <w:r w:rsidR="002D387A">
              <w:rPr>
                <w:rFonts w:ascii="Arial" w:eastAsia="Arial" w:hAnsi="Arial" w:cs="Arial"/>
                <w:sz w:val="20"/>
                <w:szCs w:val="20"/>
              </w:rPr>
              <w:t>e</w:t>
            </w:r>
            <w:r w:rsidR="00AF7340" w:rsidRPr="00F32D70">
              <w:rPr>
                <w:rFonts w:ascii="Arial" w:eastAsia="Arial" w:hAnsi="Arial" w:cs="Arial"/>
                <w:sz w:val="20"/>
                <w:szCs w:val="20"/>
              </w:rPr>
              <w:t xml:space="preserve"> </w:t>
            </w:r>
            <w:r w:rsidR="00C851CE" w:rsidRPr="00F32D70">
              <w:rPr>
                <w:rFonts w:ascii="Arial" w:eastAsia="Arial" w:hAnsi="Arial" w:cs="Arial"/>
                <w:sz w:val="20"/>
                <w:szCs w:val="20"/>
              </w:rPr>
              <w:t xml:space="preserve">a </w:t>
            </w:r>
            <w:r w:rsidR="00AF7340" w:rsidRPr="00F32D70">
              <w:rPr>
                <w:rFonts w:ascii="Arial" w:eastAsia="Arial" w:hAnsi="Arial" w:cs="Arial"/>
                <w:sz w:val="20"/>
                <w:szCs w:val="20"/>
              </w:rPr>
              <w:t xml:space="preserve">metaphor and </w:t>
            </w:r>
            <w:r w:rsidR="00C851CE" w:rsidRPr="00F32D70">
              <w:rPr>
                <w:rFonts w:ascii="Arial" w:eastAsia="Arial" w:hAnsi="Arial" w:cs="Arial"/>
                <w:sz w:val="20"/>
                <w:szCs w:val="20"/>
              </w:rPr>
              <w:t>one</w:t>
            </w:r>
            <w:r w:rsidR="00AF7340" w:rsidRPr="00F32D70">
              <w:rPr>
                <w:rFonts w:ascii="Arial" w:eastAsia="Arial" w:hAnsi="Arial" w:cs="Arial"/>
                <w:sz w:val="20"/>
                <w:szCs w:val="20"/>
              </w:rPr>
              <w:t xml:space="preserve"> personification</w:t>
            </w:r>
            <w:r w:rsidR="00C851CE" w:rsidRPr="00F32D70">
              <w:rPr>
                <w:rFonts w:ascii="Arial" w:eastAsia="Arial" w:hAnsi="Arial" w:cs="Arial"/>
                <w:sz w:val="20"/>
                <w:szCs w:val="20"/>
              </w:rPr>
              <w:t>.</w:t>
            </w:r>
            <w:r w:rsidR="001158D2">
              <w:rPr>
                <w:rFonts w:ascii="Arial" w:eastAsia="Arial" w:hAnsi="Arial" w:cs="Arial"/>
                <w:sz w:val="20"/>
                <w:szCs w:val="20"/>
              </w:rPr>
              <w:t xml:space="preserve"> </w:t>
            </w:r>
            <w:r w:rsidR="00C851CE" w:rsidRPr="00F32D70">
              <w:rPr>
                <w:rFonts w:ascii="Arial" w:eastAsia="Arial" w:hAnsi="Arial" w:cs="Arial"/>
                <w:sz w:val="20"/>
                <w:szCs w:val="20"/>
              </w:rPr>
              <w:t>Groups consider which images are most effective at creating a sense of the place or activity</w:t>
            </w:r>
            <w:r w:rsidR="00943BB6">
              <w:rPr>
                <w:rFonts w:ascii="Arial" w:eastAsia="Arial" w:hAnsi="Arial" w:cs="Arial"/>
                <w:sz w:val="20"/>
                <w:szCs w:val="20"/>
              </w:rPr>
              <w:t>,</w:t>
            </w:r>
            <w:r w:rsidR="00C851CE" w:rsidRPr="00F32D70">
              <w:rPr>
                <w:rFonts w:ascii="Arial" w:eastAsia="Arial" w:hAnsi="Arial" w:cs="Arial"/>
                <w:sz w:val="20"/>
                <w:szCs w:val="20"/>
              </w:rPr>
              <w:t xml:space="preserve"> and why.</w:t>
            </w:r>
          </w:p>
        </w:tc>
      </w:tr>
      <w:tr w:rsidR="00AF7340" w14:paraId="71015429" w14:textId="77777777" w:rsidTr="00FC31AA">
        <w:tblPrEx>
          <w:tblCellMar>
            <w:top w:w="0" w:type="dxa"/>
            <w:bottom w:w="0" w:type="dxa"/>
          </w:tblCellMar>
        </w:tblPrEx>
        <w:tc>
          <w:tcPr>
            <w:tcW w:w="2126" w:type="dxa"/>
            <w:tcMar>
              <w:top w:w="113" w:type="dxa"/>
              <w:bottom w:w="113" w:type="dxa"/>
            </w:tcMar>
          </w:tcPr>
          <w:p w14:paraId="49FEE7DB" w14:textId="58279FC8" w:rsidR="00AF7340" w:rsidRPr="00015F15" w:rsidRDefault="00AF7340" w:rsidP="00BC5F6C">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53118E3B" w14:textId="68E0B3D2" w:rsidR="00AF7340" w:rsidRPr="00073730" w:rsidRDefault="00AF7340" w:rsidP="00C54E25">
            <w:pPr>
              <w:autoSpaceDE w:val="0"/>
              <w:autoSpaceDN w:val="0"/>
              <w:adjustRightInd w:val="0"/>
              <w:spacing w:before="120" w:after="120"/>
              <w:rPr>
                <w:rFonts w:cs="Arial"/>
                <w:sz w:val="20"/>
                <w:szCs w:val="20"/>
                <w:lang w:eastAsia="en-GB"/>
              </w:rPr>
            </w:pPr>
            <w:r w:rsidRPr="00F32D70">
              <w:rPr>
                <w:rFonts w:ascii="Arial" w:hAnsi="Arial" w:cs="Arial"/>
                <w:sz w:val="20"/>
                <w:szCs w:val="20"/>
                <w:lang w:eastAsia="en-GB"/>
              </w:rPr>
              <w:t xml:space="preserve">R4 </w:t>
            </w:r>
            <w:r w:rsidR="009F3810">
              <w:rPr>
                <w:rFonts w:ascii="Arial" w:hAnsi="Arial" w:cs="Arial"/>
                <w:sz w:val="20"/>
                <w:szCs w:val="20"/>
                <w:lang w:eastAsia="en-GB"/>
              </w:rPr>
              <w:t>d</w:t>
            </w:r>
            <w:r w:rsidRPr="00F32D70">
              <w:rPr>
                <w:rFonts w:ascii="Arial" w:hAnsi="Arial" w:cs="Arial"/>
                <w:sz w:val="20"/>
                <w:szCs w:val="20"/>
                <w:lang w:eastAsia="en-GB"/>
              </w:rPr>
              <w:t>emonstrate understanding of how writers achieve effects</w:t>
            </w:r>
            <w:r w:rsidR="004C17C1" w:rsidRPr="00F32D70">
              <w:rPr>
                <w:rFonts w:ascii="Arial" w:hAnsi="Arial" w:cs="Arial"/>
                <w:sz w:val="20"/>
                <w:szCs w:val="20"/>
                <w:lang w:eastAsia="en-GB"/>
              </w:rPr>
              <w:t xml:space="preserve"> </w:t>
            </w:r>
            <w:r w:rsidR="004C17C1" w:rsidRPr="00F32D70">
              <w:rPr>
                <w:rFonts w:ascii="Arial" w:hAnsi="Arial" w:cs="Arial"/>
                <w:sz w:val="20"/>
                <w:szCs w:val="20"/>
              </w:rPr>
              <w:t>and influence readers</w:t>
            </w:r>
          </w:p>
        </w:tc>
        <w:tc>
          <w:tcPr>
            <w:tcW w:w="2126" w:type="dxa"/>
            <w:tcMar>
              <w:top w:w="113" w:type="dxa"/>
              <w:bottom w:w="113" w:type="dxa"/>
            </w:tcMar>
          </w:tcPr>
          <w:p w14:paraId="638A5249" w14:textId="0783EB87" w:rsidR="00AF7340" w:rsidRDefault="001E437F" w:rsidP="00BC5F6C">
            <w:pPr>
              <w:pStyle w:val="ListParagraph"/>
              <w:autoSpaceDE w:val="0"/>
              <w:autoSpaceDN w:val="0"/>
              <w:adjustRightInd w:val="0"/>
              <w:spacing w:after="120"/>
              <w:ind w:left="0"/>
              <w:contextualSpacing w:val="0"/>
              <w:rPr>
                <w:rFonts w:cs="Arial"/>
                <w:lang w:eastAsia="en-GB"/>
              </w:rPr>
            </w:pPr>
            <w:r>
              <w:rPr>
                <w:rFonts w:eastAsia="Calibri" w:cs="Arial"/>
                <w:lang w:eastAsia="en-GB"/>
              </w:rPr>
              <w:t>A</w:t>
            </w:r>
            <w:r w:rsidR="00AF7340" w:rsidRPr="0093629E">
              <w:rPr>
                <w:rFonts w:eastAsia="Calibri" w:cs="Arial"/>
                <w:lang w:eastAsia="en-GB"/>
              </w:rPr>
              <w:t xml:space="preserve">ppreciation of </w:t>
            </w:r>
            <w:r w:rsidR="00166322">
              <w:rPr>
                <w:rFonts w:eastAsia="Calibri" w:cs="Arial"/>
                <w:lang w:eastAsia="en-GB"/>
              </w:rPr>
              <w:t xml:space="preserve">the </w:t>
            </w:r>
            <w:r w:rsidR="00AF7340" w:rsidRPr="0093629E">
              <w:rPr>
                <w:rFonts w:eastAsia="Calibri" w:cs="Arial"/>
                <w:lang w:eastAsia="en-GB"/>
              </w:rPr>
              <w:t>writer’s craft</w:t>
            </w:r>
          </w:p>
        </w:tc>
        <w:tc>
          <w:tcPr>
            <w:tcW w:w="10348" w:type="dxa"/>
            <w:tcMar>
              <w:top w:w="113" w:type="dxa"/>
              <w:bottom w:w="113" w:type="dxa"/>
            </w:tcMar>
          </w:tcPr>
          <w:p w14:paraId="6CB8EF5C" w14:textId="197F6EC5" w:rsidR="00356D51" w:rsidRPr="00F32D70" w:rsidRDefault="00356D51" w:rsidP="00BC5F6C">
            <w:pPr>
              <w:autoSpaceDE w:val="0"/>
              <w:autoSpaceDN w:val="0"/>
              <w:adjustRightInd w:val="0"/>
              <w:spacing w:after="120"/>
              <w:rPr>
                <w:rFonts w:ascii="Arial" w:hAnsi="Arial" w:cs="Arial"/>
                <w:sz w:val="20"/>
                <w:szCs w:val="20"/>
              </w:rPr>
            </w:pPr>
            <w:r w:rsidRPr="00F32D70">
              <w:rPr>
                <w:rFonts w:ascii="Arial" w:hAnsi="Arial" w:cs="Arial"/>
                <w:sz w:val="20"/>
                <w:szCs w:val="20"/>
              </w:rPr>
              <w:t>Give</w:t>
            </w:r>
            <w:r w:rsidR="00775EFA">
              <w:rPr>
                <w:rFonts w:ascii="Arial" w:hAnsi="Arial" w:cs="Arial"/>
                <w:sz w:val="20"/>
                <w:szCs w:val="20"/>
              </w:rPr>
              <w:t xml:space="preserve"> pairs</w:t>
            </w:r>
            <w:r w:rsidRPr="00F32D70">
              <w:rPr>
                <w:rFonts w:ascii="Arial" w:hAnsi="Arial" w:cs="Arial"/>
                <w:sz w:val="20"/>
                <w:szCs w:val="20"/>
              </w:rPr>
              <w:t xml:space="preserve"> </w:t>
            </w:r>
            <w:r w:rsidR="002D387A">
              <w:rPr>
                <w:rFonts w:ascii="Arial" w:hAnsi="Arial" w:cs="Arial"/>
                <w:sz w:val="20"/>
                <w:szCs w:val="20"/>
              </w:rPr>
              <w:t xml:space="preserve">of learners </w:t>
            </w:r>
            <w:r w:rsidRPr="00F32D70">
              <w:rPr>
                <w:rFonts w:ascii="Arial" w:hAnsi="Arial" w:cs="Arial"/>
                <w:sz w:val="20"/>
                <w:szCs w:val="20"/>
              </w:rPr>
              <w:t>a simple sentence with an underlined word and a list of possible options to replace</w:t>
            </w:r>
            <w:r w:rsidR="00004A9D">
              <w:rPr>
                <w:rFonts w:ascii="Arial" w:hAnsi="Arial" w:cs="Arial"/>
                <w:sz w:val="20"/>
                <w:szCs w:val="20"/>
              </w:rPr>
              <w:t xml:space="preserve"> it.</w:t>
            </w:r>
            <w:r w:rsidR="00762353">
              <w:rPr>
                <w:rFonts w:ascii="Arial" w:hAnsi="Arial" w:cs="Arial"/>
                <w:sz w:val="20"/>
                <w:szCs w:val="20"/>
              </w:rPr>
              <w:t xml:space="preserve"> </w:t>
            </w:r>
            <w:r w:rsidR="00132E2E">
              <w:rPr>
                <w:rFonts w:ascii="Arial" w:hAnsi="Arial" w:cs="Arial"/>
                <w:sz w:val="20"/>
                <w:szCs w:val="20"/>
              </w:rPr>
              <w:t>C</w:t>
            </w:r>
            <w:r w:rsidR="00C851CE" w:rsidRPr="00F32D70">
              <w:rPr>
                <w:rFonts w:ascii="Arial" w:hAnsi="Arial" w:cs="Arial"/>
                <w:sz w:val="20"/>
                <w:szCs w:val="20"/>
              </w:rPr>
              <w:t>onsider some of the basic decision</w:t>
            </w:r>
            <w:r w:rsidRPr="00F32D70">
              <w:rPr>
                <w:rFonts w:ascii="Arial" w:hAnsi="Arial" w:cs="Arial"/>
                <w:sz w:val="20"/>
                <w:szCs w:val="20"/>
              </w:rPr>
              <w:t>s</w:t>
            </w:r>
            <w:r w:rsidR="00C851CE" w:rsidRPr="00F32D70">
              <w:rPr>
                <w:rFonts w:ascii="Arial" w:hAnsi="Arial" w:cs="Arial"/>
                <w:sz w:val="20"/>
                <w:szCs w:val="20"/>
              </w:rPr>
              <w:t xml:space="preserve"> </w:t>
            </w:r>
            <w:r w:rsidRPr="00F32D70">
              <w:rPr>
                <w:rFonts w:ascii="Arial" w:hAnsi="Arial" w:cs="Arial"/>
                <w:sz w:val="20"/>
                <w:szCs w:val="20"/>
              </w:rPr>
              <w:t xml:space="preserve">at word level that </w:t>
            </w:r>
            <w:r w:rsidR="00C851CE" w:rsidRPr="00F32D70">
              <w:rPr>
                <w:rFonts w:ascii="Arial" w:hAnsi="Arial" w:cs="Arial"/>
                <w:sz w:val="20"/>
                <w:szCs w:val="20"/>
              </w:rPr>
              <w:t>writers can make to suggest precise meaning</w:t>
            </w:r>
            <w:r w:rsidRPr="00F32D70">
              <w:rPr>
                <w:rFonts w:ascii="Arial" w:hAnsi="Arial" w:cs="Arial"/>
                <w:sz w:val="20"/>
                <w:szCs w:val="20"/>
              </w:rPr>
              <w:t>.</w:t>
            </w:r>
            <w:r w:rsidR="00162300">
              <w:rPr>
                <w:rFonts w:ascii="Arial" w:hAnsi="Arial" w:cs="Arial"/>
                <w:sz w:val="20"/>
                <w:szCs w:val="20"/>
              </w:rPr>
              <w:t xml:space="preserve"> </w:t>
            </w:r>
            <w:r w:rsidRPr="00F32D70">
              <w:rPr>
                <w:rFonts w:ascii="Arial" w:hAnsi="Arial" w:cs="Arial"/>
                <w:sz w:val="20"/>
                <w:szCs w:val="20"/>
              </w:rPr>
              <w:t>F</w:t>
            </w:r>
            <w:r w:rsidR="00C851CE" w:rsidRPr="00F32D70">
              <w:rPr>
                <w:rFonts w:ascii="Arial" w:hAnsi="Arial" w:cs="Arial"/>
                <w:sz w:val="20"/>
                <w:szCs w:val="20"/>
              </w:rPr>
              <w:t>or example</w:t>
            </w:r>
            <w:r w:rsidR="00B01298">
              <w:rPr>
                <w:rFonts w:ascii="Arial" w:hAnsi="Arial" w:cs="Arial"/>
                <w:sz w:val="20"/>
                <w:szCs w:val="20"/>
              </w:rPr>
              <w:t>:</w:t>
            </w:r>
          </w:p>
          <w:p w14:paraId="54099059" w14:textId="623D9EC6" w:rsidR="00356D51" w:rsidRPr="00F32D70" w:rsidRDefault="00356D51" w:rsidP="00C54E25">
            <w:pPr>
              <w:autoSpaceDE w:val="0"/>
              <w:autoSpaceDN w:val="0"/>
              <w:adjustRightInd w:val="0"/>
              <w:spacing w:before="120" w:after="120"/>
              <w:rPr>
                <w:rFonts w:ascii="Arial" w:hAnsi="Arial" w:cs="Arial"/>
                <w:sz w:val="20"/>
                <w:szCs w:val="20"/>
              </w:rPr>
            </w:pPr>
            <w:r w:rsidRPr="00F32D70">
              <w:rPr>
                <w:rFonts w:ascii="Arial" w:hAnsi="Arial" w:cs="Arial"/>
                <w:sz w:val="20"/>
                <w:szCs w:val="20"/>
              </w:rPr>
              <w:t xml:space="preserve">‘I am never going back,’ </w:t>
            </w:r>
            <w:r w:rsidRPr="00F32D70">
              <w:rPr>
                <w:rFonts w:ascii="Arial" w:hAnsi="Arial" w:cs="Arial"/>
                <w:sz w:val="20"/>
                <w:szCs w:val="20"/>
                <w:u w:val="single"/>
              </w:rPr>
              <w:t>said</w:t>
            </w:r>
            <w:r w:rsidRPr="00F32D70">
              <w:rPr>
                <w:rFonts w:ascii="Arial" w:hAnsi="Arial" w:cs="Arial"/>
                <w:sz w:val="20"/>
                <w:szCs w:val="20"/>
              </w:rPr>
              <w:t xml:space="preserve"> the man.</w:t>
            </w:r>
          </w:p>
          <w:p w14:paraId="6F88DE83" w14:textId="4BAC72E0" w:rsidR="00356D51" w:rsidRDefault="00356D51" w:rsidP="00C54E25">
            <w:pPr>
              <w:autoSpaceDE w:val="0"/>
              <w:autoSpaceDN w:val="0"/>
              <w:adjustRightInd w:val="0"/>
              <w:spacing w:before="120" w:after="120"/>
              <w:rPr>
                <w:rFonts w:ascii="Arial" w:hAnsi="Arial" w:cs="Arial"/>
                <w:sz w:val="20"/>
                <w:szCs w:val="20"/>
              </w:rPr>
            </w:pPr>
            <w:r w:rsidRPr="00F32D70">
              <w:rPr>
                <w:rFonts w:ascii="Arial" w:hAnsi="Arial" w:cs="Arial"/>
                <w:sz w:val="20"/>
                <w:szCs w:val="20"/>
              </w:rPr>
              <w:t xml:space="preserve">List of options: </w:t>
            </w:r>
            <w:r w:rsidR="00C851CE" w:rsidRPr="00775EFA">
              <w:rPr>
                <w:rFonts w:ascii="Arial" w:hAnsi="Arial" w:cs="Arial"/>
                <w:i/>
                <w:sz w:val="20"/>
                <w:szCs w:val="20"/>
              </w:rPr>
              <w:t>repeated</w:t>
            </w:r>
            <w:r w:rsidR="00C851CE" w:rsidRPr="00F32D70">
              <w:rPr>
                <w:rFonts w:ascii="Arial" w:hAnsi="Arial" w:cs="Arial"/>
                <w:sz w:val="20"/>
                <w:szCs w:val="20"/>
              </w:rPr>
              <w:t xml:space="preserve">, </w:t>
            </w:r>
            <w:r w:rsidR="00C851CE" w:rsidRPr="00775EFA">
              <w:rPr>
                <w:rFonts w:ascii="Arial" w:hAnsi="Arial" w:cs="Arial"/>
                <w:i/>
                <w:sz w:val="20"/>
                <w:szCs w:val="20"/>
              </w:rPr>
              <w:t>shouted</w:t>
            </w:r>
            <w:r w:rsidR="00C851CE" w:rsidRPr="00F32D70">
              <w:rPr>
                <w:rFonts w:ascii="Arial" w:hAnsi="Arial" w:cs="Arial"/>
                <w:sz w:val="20"/>
                <w:szCs w:val="20"/>
              </w:rPr>
              <w:t xml:space="preserve">, </w:t>
            </w:r>
            <w:r w:rsidR="00C851CE" w:rsidRPr="00775EFA">
              <w:rPr>
                <w:rFonts w:ascii="Arial" w:hAnsi="Arial" w:cs="Arial"/>
                <w:i/>
                <w:sz w:val="20"/>
                <w:szCs w:val="20"/>
              </w:rPr>
              <w:t>whispered</w:t>
            </w:r>
            <w:r w:rsidR="00C851CE" w:rsidRPr="00F32D70">
              <w:rPr>
                <w:rFonts w:ascii="Arial" w:hAnsi="Arial" w:cs="Arial"/>
                <w:sz w:val="20"/>
                <w:szCs w:val="20"/>
              </w:rPr>
              <w:t xml:space="preserve">, </w:t>
            </w:r>
            <w:r w:rsidR="00C851CE" w:rsidRPr="00775EFA">
              <w:rPr>
                <w:rFonts w:ascii="Arial" w:hAnsi="Arial" w:cs="Arial"/>
                <w:i/>
                <w:sz w:val="20"/>
                <w:szCs w:val="20"/>
              </w:rPr>
              <w:t>called</w:t>
            </w:r>
            <w:r w:rsidR="00C851CE" w:rsidRPr="00F32D70">
              <w:rPr>
                <w:rFonts w:ascii="Arial" w:hAnsi="Arial" w:cs="Arial"/>
                <w:sz w:val="20"/>
                <w:szCs w:val="20"/>
              </w:rPr>
              <w:t xml:space="preserve">, </w:t>
            </w:r>
            <w:r w:rsidRPr="00775EFA">
              <w:rPr>
                <w:rFonts w:ascii="Arial" w:hAnsi="Arial" w:cs="Arial"/>
                <w:i/>
                <w:sz w:val="20"/>
                <w:szCs w:val="20"/>
              </w:rPr>
              <w:t>insisted</w:t>
            </w:r>
            <w:r w:rsidR="00C851CE" w:rsidRPr="00F32D70">
              <w:rPr>
                <w:rFonts w:ascii="Arial" w:hAnsi="Arial" w:cs="Arial"/>
                <w:sz w:val="20"/>
                <w:szCs w:val="20"/>
              </w:rPr>
              <w:t>,</w:t>
            </w:r>
            <w:r w:rsidRPr="00F32D70">
              <w:rPr>
                <w:rFonts w:ascii="Arial" w:hAnsi="Arial" w:cs="Arial"/>
                <w:sz w:val="20"/>
                <w:szCs w:val="20"/>
              </w:rPr>
              <w:t xml:space="preserve"> </w:t>
            </w:r>
            <w:r w:rsidR="00F32D70" w:rsidRPr="00775EFA">
              <w:rPr>
                <w:rFonts w:ascii="Arial" w:hAnsi="Arial" w:cs="Arial"/>
                <w:i/>
                <w:sz w:val="20"/>
                <w:szCs w:val="20"/>
              </w:rPr>
              <w:t>mentioned</w:t>
            </w:r>
            <w:r w:rsidR="00F32D70" w:rsidRPr="00F32D70">
              <w:rPr>
                <w:rFonts w:ascii="Arial" w:hAnsi="Arial" w:cs="Arial"/>
                <w:sz w:val="20"/>
                <w:szCs w:val="20"/>
              </w:rPr>
              <w:t xml:space="preserve"> etc</w:t>
            </w:r>
            <w:r w:rsidR="00775EFA">
              <w:rPr>
                <w:rFonts w:ascii="Arial" w:hAnsi="Arial" w:cs="Arial"/>
                <w:sz w:val="20"/>
                <w:szCs w:val="20"/>
              </w:rPr>
              <w:t>.</w:t>
            </w:r>
          </w:p>
          <w:p w14:paraId="31D67E39" w14:textId="550B7BE6" w:rsidR="00356D51" w:rsidRPr="00F32D70" w:rsidRDefault="00004A9D" w:rsidP="00C54E25">
            <w:pPr>
              <w:autoSpaceDE w:val="0"/>
              <w:autoSpaceDN w:val="0"/>
              <w:adjustRightInd w:val="0"/>
              <w:spacing w:before="120" w:after="120"/>
              <w:rPr>
                <w:rFonts w:ascii="Arial" w:hAnsi="Arial" w:cs="Arial"/>
                <w:sz w:val="20"/>
                <w:szCs w:val="20"/>
              </w:rPr>
            </w:pPr>
            <w:r>
              <w:rPr>
                <w:rFonts w:ascii="Arial" w:hAnsi="Arial" w:cs="Arial"/>
                <w:sz w:val="20"/>
                <w:szCs w:val="20"/>
              </w:rPr>
              <w:t xml:space="preserve">Learners </w:t>
            </w:r>
            <w:r w:rsidR="00C851CE" w:rsidRPr="00F32D70">
              <w:rPr>
                <w:rFonts w:ascii="Arial" w:hAnsi="Arial" w:cs="Arial"/>
                <w:sz w:val="20"/>
                <w:szCs w:val="20"/>
              </w:rPr>
              <w:t>substitut</w:t>
            </w:r>
            <w:r w:rsidR="00356D51" w:rsidRPr="00F32D70">
              <w:rPr>
                <w:rFonts w:ascii="Arial" w:hAnsi="Arial" w:cs="Arial"/>
                <w:sz w:val="20"/>
                <w:szCs w:val="20"/>
              </w:rPr>
              <w:t>e</w:t>
            </w:r>
            <w:r w:rsidR="00C851CE" w:rsidRPr="00F32D70">
              <w:rPr>
                <w:rFonts w:ascii="Arial" w:hAnsi="Arial" w:cs="Arial"/>
                <w:sz w:val="20"/>
                <w:szCs w:val="20"/>
              </w:rPr>
              <w:t xml:space="preserve"> </w:t>
            </w:r>
            <w:r w:rsidR="00356D51" w:rsidRPr="00F32D70">
              <w:rPr>
                <w:rFonts w:ascii="Arial" w:hAnsi="Arial" w:cs="Arial"/>
                <w:sz w:val="20"/>
                <w:szCs w:val="20"/>
              </w:rPr>
              <w:t>each</w:t>
            </w:r>
            <w:r w:rsidR="00C851CE" w:rsidRPr="00F32D70">
              <w:rPr>
                <w:rFonts w:ascii="Arial" w:hAnsi="Arial" w:cs="Arial"/>
                <w:sz w:val="20"/>
                <w:szCs w:val="20"/>
              </w:rPr>
              <w:t xml:space="preserve"> </w:t>
            </w:r>
            <w:r w:rsidR="00356D51" w:rsidRPr="00F32D70">
              <w:rPr>
                <w:rFonts w:ascii="Arial" w:hAnsi="Arial" w:cs="Arial"/>
                <w:sz w:val="20"/>
                <w:szCs w:val="20"/>
              </w:rPr>
              <w:t xml:space="preserve">alternative in turn, checking meaning in the dictionary where they are unsure and </w:t>
            </w:r>
            <w:r w:rsidR="00C851CE" w:rsidRPr="00F32D70">
              <w:rPr>
                <w:rFonts w:ascii="Arial" w:hAnsi="Arial" w:cs="Arial"/>
                <w:sz w:val="20"/>
                <w:szCs w:val="20"/>
              </w:rPr>
              <w:t xml:space="preserve">making a note of the ways in which </w:t>
            </w:r>
            <w:r w:rsidR="00356D51" w:rsidRPr="00F32D70">
              <w:rPr>
                <w:rFonts w:ascii="Arial" w:hAnsi="Arial" w:cs="Arial"/>
                <w:sz w:val="20"/>
                <w:szCs w:val="20"/>
              </w:rPr>
              <w:t xml:space="preserve">that </w:t>
            </w:r>
            <w:r w:rsidR="00F32D70" w:rsidRPr="00F32D70">
              <w:rPr>
                <w:rFonts w:ascii="Arial" w:hAnsi="Arial" w:cs="Arial"/>
                <w:sz w:val="20"/>
                <w:szCs w:val="20"/>
              </w:rPr>
              <w:t>choice</w:t>
            </w:r>
            <w:r w:rsidR="00356D51" w:rsidRPr="00F32D70">
              <w:rPr>
                <w:rFonts w:ascii="Arial" w:hAnsi="Arial" w:cs="Arial"/>
                <w:sz w:val="20"/>
                <w:szCs w:val="20"/>
              </w:rPr>
              <w:t xml:space="preserve"> of word </w:t>
            </w:r>
            <w:r w:rsidR="00C851CE" w:rsidRPr="00F32D70">
              <w:rPr>
                <w:rFonts w:ascii="Arial" w:hAnsi="Arial" w:cs="Arial"/>
                <w:sz w:val="20"/>
                <w:szCs w:val="20"/>
              </w:rPr>
              <w:t>change</w:t>
            </w:r>
            <w:r w:rsidR="00356D51" w:rsidRPr="00F32D70">
              <w:rPr>
                <w:rFonts w:ascii="Arial" w:hAnsi="Arial" w:cs="Arial"/>
                <w:sz w:val="20"/>
                <w:szCs w:val="20"/>
              </w:rPr>
              <w:t>s</w:t>
            </w:r>
            <w:r w:rsidR="00C851CE" w:rsidRPr="00F32D70">
              <w:rPr>
                <w:rFonts w:ascii="Arial" w:hAnsi="Arial" w:cs="Arial"/>
                <w:sz w:val="20"/>
                <w:szCs w:val="20"/>
              </w:rPr>
              <w:t xml:space="preserve"> our sense of the speake</w:t>
            </w:r>
            <w:r w:rsidR="00356D51" w:rsidRPr="00F32D70">
              <w:rPr>
                <w:rFonts w:ascii="Arial" w:hAnsi="Arial" w:cs="Arial"/>
                <w:sz w:val="20"/>
                <w:szCs w:val="20"/>
              </w:rPr>
              <w:t xml:space="preserve">r and the </w:t>
            </w:r>
            <w:proofErr w:type="gramStart"/>
            <w:r w:rsidR="00356D51" w:rsidRPr="00F32D70">
              <w:rPr>
                <w:rFonts w:ascii="Arial" w:hAnsi="Arial" w:cs="Arial"/>
                <w:sz w:val="20"/>
                <w:szCs w:val="20"/>
              </w:rPr>
              <w:t>situation</w:t>
            </w:r>
            <w:proofErr w:type="gramEnd"/>
            <w:r w:rsidR="00356D51" w:rsidRPr="00F32D70">
              <w:rPr>
                <w:rFonts w:ascii="Arial" w:hAnsi="Arial" w:cs="Arial"/>
                <w:sz w:val="20"/>
                <w:szCs w:val="20"/>
              </w:rPr>
              <w:t xml:space="preserve"> they are in.</w:t>
            </w:r>
          </w:p>
          <w:p w14:paraId="3B135DC6" w14:textId="4DA3378A" w:rsidR="00AF7340" w:rsidRPr="005206E6" w:rsidRDefault="00356D51" w:rsidP="00CB58F3">
            <w:pPr>
              <w:autoSpaceDE w:val="0"/>
              <w:autoSpaceDN w:val="0"/>
              <w:adjustRightInd w:val="0"/>
              <w:spacing w:before="120"/>
              <w:rPr>
                <w:rFonts w:ascii="Arial" w:hAnsi="Arial" w:cs="Arial"/>
                <w:sz w:val="20"/>
                <w:szCs w:val="20"/>
              </w:rPr>
            </w:pPr>
            <w:r w:rsidRPr="00F32D70">
              <w:rPr>
                <w:rFonts w:ascii="Arial" w:hAnsi="Arial" w:cs="Arial"/>
                <w:sz w:val="20"/>
                <w:szCs w:val="20"/>
              </w:rPr>
              <w:t>Pairs research 1</w:t>
            </w:r>
            <w:r w:rsidR="008A6AB3">
              <w:rPr>
                <w:rFonts w:ascii="Arial" w:hAnsi="Arial" w:cs="Arial"/>
                <w:sz w:val="20"/>
                <w:szCs w:val="20"/>
              </w:rPr>
              <w:t>–</w:t>
            </w:r>
            <w:r w:rsidRPr="00F32D70">
              <w:rPr>
                <w:rFonts w:ascii="Arial" w:hAnsi="Arial" w:cs="Arial"/>
                <w:sz w:val="20"/>
                <w:szCs w:val="20"/>
              </w:rPr>
              <w:t>3 alternatives of their own and the ways each might alter the sense of speaker/situation, presenting one or more of their ideas to another pair.</w:t>
            </w:r>
          </w:p>
        </w:tc>
      </w:tr>
      <w:tr w:rsidR="00124C55" w14:paraId="1403D6A9" w14:textId="77777777" w:rsidTr="00FC31AA">
        <w:trPr>
          <w:trHeight w:hRule="exact" w:val="386"/>
          <w:tblHeader/>
        </w:trPr>
        <w:tc>
          <w:tcPr>
            <w:tcW w:w="10348" w:type="dxa"/>
            <w:gridSpan w:val="3"/>
            <w:shd w:val="clear" w:color="auto" w:fill="EA5B0C"/>
            <w:tcMar>
              <w:top w:w="113" w:type="dxa"/>
              <w:bottom w:w="113" w:type="dxa"/>
            </w:tcMar>
            <w:vAlign w:val="center"/>
          </w:tcPr>
          <w:p w14:paraId="2B73C972" w14:textId="77777777" w:rsidR="00124C55" w:rsidRDefault="00124C55" w:rsidP="00124C55">
            <w:pPr>
              <w:rPr>
                <w:rFonts w:ascii="Arial" w:hAnsi="Arial" w:cs="Arial"/>
                <w:b/>
                <w:bCs/>
                <w:color w:val="FFFFFF"/>
                <w:sz w:val="20"/>
                <w:szCs w:val="20"/>
              </w:rPr>
            </w:pPr>
            <w:r>
              <w:rPr>
                <w:rFonts w:ascii="Arial" w:hAnsi="Arial" w:cs="Arial"/>
                <w:b/>
                <w:bCs/>
                <w:color w:val="FFFFFF"/>
                <w:sz w:val="20"/>
                <w:szCs w:val="20"/>
              </w:rPr>
              <w:t>Past and specimen papers</w:t>
            </w:r>
          </w:p>
        </w:tc>
      </w:tr>
      <w:tr w:rsidR="00124C55" w:rsidRPr="00945F4D" w14:paraId="154E4FC1" w14:textId="77777777" w:rsidTr="00FC31AA">
        <w:tblPrEx>
          <w:tblCellMar>
            <w:top w:w="0" w:type="dxa"/>
            <w:bottom w:w="0" w:type="dxa"/>
          </w:tblCellMar>
        </w:tblPrEx>
        <w:trPr>
          <w:trHeight w:val="20"/>
        </w:trPr>
        <w:tc>
          <w:tcPr>
            <w:tcW w:w="10348" w:type="dxa"/>
            <w:gridSpan w:val="3"/>
            <w:shd w:val="clear" w:color="auto" w:fill="FFFFFF"/>
            <w:tcMar>
              <w:top w:w="113" w:type="dxa"/>
              <w:bottom w:w="113" w:type="dxa"/>
            </w:tcMar>
          </w:tcPr>
          <w:p w14:paraId="17E708EE" w14:textId="47FFE5BD" w:rsidR="00124C55" w:rsidRPr="00124C55" w:rsidRDefault="00353D84" w:rsidP="00640BBC">
            <w:pPr>
              <w:rPr>
                <w:rFonts w:ascii="Arial" w:eastAsia="Arial" w:hAnsi="Arial" w:cs="Arial"/>
                <w:bCs/>
                <w:sz w:val="20"/>
                <w:szCs w:val="20"/>
              </w:rPr>
            </w:pPr>
            <w:r w:rsidRPr="00353D84">
              <w:rPr>
                <w:rFonts w:ascii="Arial" w:hAnsi="Arial" w:cs="Arial"/>
                <w:sz w:val="20"/>
                <w:szCs w:val="20"/>
                <w:lang w:eastAsia="en-GB"/>
              </w:rPr>
              <w:t>Past/specimen papers and mark schemes are available to download at</w:t>
            </w:r>
            <w:r w:rsidRPr="00353D84">
              <w:rPr>
                <w:lang w:eastAsia="en-GB"/>
              </w:rPr>
              <w:t xml:space="preserve"> </w:t>
            </w:r>
            <w:hyperlink r:id="rId87" w:history="1">
              <w:r w:rsidR="00581498">
                <w:rPr>
                  <w:rFonts w:ascii="Arial" w:hAnsi="Arial" w:cs="Arial"/>
                  <w:color w:val="4A4A4A"/>
                  <w:sz w:val="20"/>
                  <w:u w:val="single"/>
                </w:rPr>
                <w:t>www.cambridgeinternational/support</w:t>
              </w:r>
            </w:hyperlink>
            <w:r w:rsidRPr="00353D84">
              <w:rPr>
                <w:rFonts w:ascii="Arial" w:hAnsi="Arial" w:cs="Arial"/>
                <w:sz w:val="20"/>
                <w:szCs w:val="20"/>
                <w:lang w:val="x-none"/>
              </w:rPr>
              <w:t xml:space="preserve"> </w:t>
            </w:r>
            <w:r w:rsidRPr="00353D84">
              <w:rPr>
                <w:rFonts w:ascii="Arial" w:hAnsi="Arial" w:cs="Arial"/>
                <w:b/>
                <w:sz w:val="20"/>
              </w:rPr>
              <w:t>(F)</w:t>
            </w:r>
          </w:p>
        </w:tc>
      </w:tr>
    </w:tbl>
    <w:p w14:paraId="5B06A3ED" w14:textId="77777777" w:rsidR="00AF7340" w:rsidRDefault="00AF7340" w:rsidP="00AF7340">
      <w:pPr>
        <w:pStyle w:val="Btext"/>
        <w:rPr>
          <w:rFonts w:cs="Arial"/>
        </w:rPr>
        <w:sectPr w:rsidR="00AF7340" w:rsidSect="00717C65">
          <w:pgSz w:w="16834" w:h="11909" w:orient="landscape" w:code="9"/>
          <w:pgMar w:top="1140" w:right="1140" w:bottom="1140" w:left="1140" w:header="567" w:footer="567" w:gutter="0"/>
          <w:paperSrc w:first="7" w:other="7"/>
          <w:cols w:space="708"/>
          <w:titlePg/>
          <w:docGrid w:linePitch="360"/>
        </w:sectPr>
      </w:pPr>
    </w:p>
    <w:p w14:paraId="5DD5CBD0" w14:textId="0291F93A" w:rsidR="00BD3D25" w:rsidRDefault="00BD3D25" w:rsidP="00BD3D25">
      <w:pPr>
        <w:pStyle w:val="Heading1"/>
      </w:pPr>
      <w:bookmarkStart w:id="19" w:name="_Toc78194395"/>
      <w:bookmarkStart w:id="20" w:name="_Toc367360734"/>
      <w:bookmarkStart w:id="21" w:name="_Toc450749132"/>
      <w:r>
        <w:t>6</w:t>
      </w:r>
      <w:r w:rsidRPr="00DA7556">
        <w:t xml:space="preserve"> Directed </w:t>
      </w:r>
      <w:r>
        <w:t>W</w:t>
      </w:r>
      <w:r w:rsidRPr="00DA7556">
        <w:t>riting</w:t>
      </w:r>
      <w:bookmarkEnd w:id="19"/>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CellMar>
          <w:top w:w="113" w:type="dxa"/>
          <w:bottom w:w="113" w:type="dxa"/>
        </w:tblCellMar>
        <w:tblLook w:val="0000" w:firstRow="0" w:lastRow="0" w:firstColumn="0" w:lastColumn="0" w:noHBand="0" w:noVBand="0"/>
      </w:tblPr>
      <w:tblGrid>
        <w:gridCol w:w="1995"/>
        <w:gridCol w:w="1972"/>
        <w:gridCol w:w="10634"/>
      </w:tblGrid>
      <w:tr w:rsidR="00BD3D25" w14:paraId="16C739CD" w14:textId="77777777" w:rsidTr="000354D4">
        <w:trPr>
          <w:tblHeader/>
        </w:trPr>
        <w:tc>
          <w:tcPr>
            <w:tcW w:w="1995" w:type="dxa"/>
            <w:shd w:val="clear" w:color="auto" w:fill="EA5B0C"/>
            <w:tcMar>
              <w:top w:w="113" w:type="dxa"/>
              <w:bottom w:w="113" w:type="dxa"/>
            </w:tcMar>
            <w:vAlign w:val="center"/>
          </w:tcPr>
          <w:p w14:paraId="6DF8D050" w14:textId="77777777" w:rsidR="00BD3D25" w:rsidRDefault="00BD3D25" w:rsidP="00E34A94">
            <w:pPr>
              <w:rPr>
                <w:rFonts w:ascii="Arial" w:hAnsi="Arial" w:cs="Arial"/>
                <w:b/>
                <w:bCs/>
                <w:color w:val="FFFFFF"/>
                <w:sz w:val="20"/>
                <w:szCs w:val="20"/>
              </w:rPr>
            </w:pPr>
            <w:r>
              <w:rPr>
                <w:rFonts w:ascii="Arial" w:hAnsi="Arial" w:cs="Arial"/>
                <w:b/>
                <w:bCs/>
                <w:color w:val="FFFFFF"/>
                <w:sz w:val="20"/>
                <w:szCs w:val="20"/>
              </w:rPr>
              <w:t>Assessment objectives (AO)</w:t>
            </w:r>
          </w:p>
        </w:tc>
        <w:tc>
          <w:tcPr>
            <w:tcW w:w="1972" w:type="dxa"/>
            <w:shd w:val="clear" w:color="auto" w:fill="EA5B0C"/>
            <w:tcMar>
              <w:top w:w="113" w:type="dxa"/>
              <w:bottom w:w="113" w:type="dxa"/>
            </w:tcMar>
            <w:vAlign w:val="center"/>
          </w:tcPr>
          <w:p w14:paraId="7D5C8086" w14:textId="77777777" w:rsidR="00BD3D25" w:rsidRDefault="00BD3D25" w:rsidP="00E34A94">
            <w:pPr>
              <w:rPr>
                <w:rFonts w:ascii="Arial" w:hAnsi="Arial" w:cs="Arial"/>
                <w:b/>
                <w:bCs/>
                <w:color w:val="FFFFFF"/>
                <w:sz w:val="20"/>
                <w:szCs w:val="20"/>
              </w:rPr>
            </w:pPr>
            <w:r>
              <w:rPr>
                <w:rFonts w:ascii="Arial" w:hAnsi="Arial" w:cs="Arial"/>
                <w:b/>
                <w:bCs/>
                <w:color w:val="FFFFFF"/>
                <w:sz w:val="20"/>
                <w:szCs w:val="20"/>
              </w:rPr>
              <w:t>Learning objectives</w:t>
            </w:r>
          </w:p>
        </w:tc>
        <w:tc>
          <w:tcPr>
            <w:tcW w:w="10634" w:type="dxa"/>
            <w:shd w:val="clear" w:color="auto" w:fill="EA5B0C"/>
            <w:tcMar>
              <w:top w:w="113" w:type="dxa"/>
              <w:bottom w:w="113" w:type="dxa"/>
            </w:tcMar>
            <w:vAlign w:val="center"/>
          </w:tcPr>
          <w:p w14:paraId="60BB916F" w14:textId="77777777" w:rsidR="00BD3D25" w:rsidRDefault="00BD3D25" w:rsidP="00E34A94">
            <w:pPr>
              <w:rPr>
                <w:rFonts w:ascii="Arial" w:hAnsi="Arial" w:cs="Arial"/>
                <w:b/>
                <w:bCs/>
                <w:color w:val="FFFFFF"/>
                <w:sz w:val="20"/>
                <w:szCs w:val="20"/>
              </w:rPr>
            </w:pPr>
            <w:r>
              <w:rPr>
                <w:rFonts w:ascii="Arial" w:hAnsi="Arial" w:cs="Arial"/>
                <w:b/>
                <w:bCs/>
                <w:color w:val="FFFFFF"/>
                <w:sz w:val="20"/>
                <w:szCs w:val="20"/>
              </w:rPr>
              <w:t>Suggested teaching activities</w:t>
            </w:r>
          </w:p>
        </w:tc>
      </w:tr>
      <w:tr w:rsidR="00BD3D25" w14:paraId="2137793C" w14:textId="77777777" w:rsidTr="000354D4">
        <w:tblPrEx>
          <w:tblCellMar>
            <w:top w:w="0" w:type="dxa"/>
            <w:bottom w:w="0" w:type="dxa"/>
          </w:tblCellMar>
        </w:tblPrEx>
        <w:tc>
          <w:tcPr>
            <w:tcW w:w="1995" w:type="dxa"/>
            <w:tcMar>
              <w:top w:w="113" w:type="dxa"/>
              <w:bottom w:w="113" w:type="dxa"/>
            </w:tcMar>
          </w:tcPr>
          <w:p w14:paraId="74012537" w14:textId="77777777"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6AFDB493" w14:textId="77777777" w:rsidR="00BD3D25" w:rsidRPr="00C53D1D" w:rsidRDefault="00BD3D25" w:rsidP="00E34A94">
            <w:pPr>
              <w:autoSpaceDE w:val="0"/>
              <w:autoSpaceDN w:val="0"/>
              <w:adjustRightInd w:val="0"/>
              <w:spacing w:before="120" w:after="120"/>
              <w:rPr>
                <w:rFonts w:ascii="Arial" w:hAnsi="Arial" w:cs="Arial"/>
                <w:b/>
                <w:sz w:val="20"/>
                <w:szCs w:val="20"/>
                <w:lang w:eastAsia="en-GB"/>
              </w:rPr>
            </w:pPr>
            <w:r w:rsidRPr="00073730">
              <w:rPr>
                <w:rFonts w:ascii="Arial" w:hAnsi="Arial" w:cs="Arial"/>
                <w:sz w:val="20"/>
                <w:szCs w:val="20"/>
                <w:lang w:eastAsia="en-GB"/>
              </w:rPr>
              <w:t xml:space="preserve">W4 </w:t>
            </w:r>
            <w:r>
              <w:rPr>
                <w:rFonts w:ascii="Arial" w:hAnsi="Arial" w:cs="Arial"/>
                <w:sz w:val="20"/>
                <w:szCs w:val="20"/>
                <w:lang w:eastAsia="en-GB"/>
              </w:rPr>
              <w:t>u</w:t>
            </w:r>
            <w:r w:rsidRPr="005A7E1F">
              <w:rPr>
                <w:rFonts w:ascii="Arial" w:hAnsi="Arial" w:cs="Arial"/>
                <w:sz w:val="20"/>
                <w:szCs w:val="20"/>
                <w:lang w:eastAsia="en-GB"/>
              </w:rPr>
              <w:t>se register appropriate to context</w:t>
            </w:r>
          </w:p>
        </w:tc>
        <w:tc>
          <w:tcPr>
            <w:tcW w:w="1972" w:type="dxa"/>
            <w:tcMar>
              <w:top w:w="113" w:type="dxa"/>
              <w:bottom w:w="113" w:type="dxa"/>
            </w:tcMar>
          </w:tcPr>
          <w:p w14:paraId="22056683" w14:textId="77777777" w:rsidR="00BD3D25" w:rsidRPr="00B246DA"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D</w:t>
            </w:r>
            <w:r w:rsidRPr="00B246DA">
              <w:rPr>
                <w:rFonts w:ascii="Arial" w:eastAsia="Arial" w:hAnsi="Arial" w:cs="Arial"/>
                <w:sz w:val="20"/>
                <w:szCs w:val="20"/>
              </w:rPr>
              <w:t>efin</w:t>
            </w:r>
            <w:r>
              <w:rPr>
                <w:rFonts w:ascii="Arial" w:eastAsia="Arial" w:hAnsi="Arial" w:cs="Arial"/>
                <w:sz w:val="20"/>
                <w:szCs w:val="20"/>
              </w:rPr>
              <w:t>ing</w:t>
            </w:r>
            <w:r w:rsidRPr="00B246DA">
              <w:rPr>
                <w:rFonts w:ascii="Arial" w:eastAsia="Arial" w:hAnsi="Arial" w:cs="Arial"/>
                <w:sz w:val="20"/>
                <w:szCs w:val="20"/>
              </w:rPr>
              <w:t>, recognis</w:t>
            </w:r>
            <w:r>
              <w:rPr>
                <w:rFonts w:ascii="Arial" w:eastAsia="Arial" w:hAnsi="Arial" w:cs="Arial"/>
                <w:sz w:val="20"/>
                <w:szCs w:val="20"/>
              </w:rPr>
              <w:t>ing</w:t>
            </w:r>
            <w:r w:rsidRPr="00B246DA">
              <w:rPr>
                <w:rFonts w:ascii="Arial" w:eastAsia="Arial" w:hAnsi="Arial" w:cs="Arial"/>
                <w:sz w:val="20"/>
                <w:szCs w:val="20"/>
              </w:rPr>
              <w:t xml:space="preserve"> and understand</w:t>
            </w:r>
            <w:r>
              <w:rPr>
                <w:rFonts w:ascii="Arial" w:eastAsia="Arial" w:hAnsi="Arial" w:cs="Arial"/>
                <w:sz w:val="20"/>
                <w:szCs w:val="20"/>
              </w:rPr>
              <w:t>ing</w:t>
            </w:r>
            <w:r w:rsidRPr="00B246DA">
              <w:rPr>
                <w:rFonts w:ascii="Arial" w:eastAsia="Arial" w:hAnsi="Arial" w:cs="Arial"/>
                <w:sz w:val="20"/>
                <w:szCs w:val="20"/>
              </w:rPr>
              <w:t xml:space="preserve"> the features of directed writing</w:t>
            </w:r>
          </w:p>
          <w:p w14:paraId="443A73D9" w14:textId="77777777" w:rsidR="00BD3D25" w:rsidRPr="00B246DA" w:rsidRDefault="00BD3D25" w:rsidP="00E34A94">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S</w:t>
            </w:r>
            <w:r w:rsidRPr="00B246DA">
              <w:rPr>
                <w:rFonts w:ascii="Arial" w:eastAsia="Arial" w:hAnsi="Arial" w:cs="Arial"/>
                <w:sz w:val="20"/>
                <w:szCs w:val="20"/>
              </w:rPr>
              <w:t>peaking and listening</w:t>
            </w:r>
          </w:p>
        </w:tc>
        <w:tc>
          <w:tcPr>
            <w:tcW w:w="10634" w:type="dxa"/>
            <w:tcMar>
              <w:top w:w="113" w:type="dxa"/>
              <w:bottom w:w="113" w:type="dxa"/>
            </w:tcMar>
          </w:tcPr>
          <w:p w14:paraId="117B37E2" w14:textId="77777777" w:rsidR="00BD3D25" w:rsidRPr="005A7E1F" w:rsidRDefault="00BD3D25" w:rsidP="00E34A94">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L</w:t>
            </w:r>
            <w:r w:rsidRPr="005A7E1F">
              <w:rPr>
                <w:rFonts w:ascii="Arial" w:hAnsi="Arial" w:cs="Arial"/>
                <w:sz w:val="20"/>
                <w:szCs w:val="20"/>
                <w:lang w:eastAsia="en-GB"/>
              </w:rPr>
              <w:t xml:space="preserve">earners define </w:t>
            </w:r>
            <w:r>
              <w:rPr>
                <w:rFonts w:ascii="Arial" w:hAnsi="Arial" w:cs="Arial"/>
                <w:sz w:val="20"/>
                <w:szCs w:val="20"/>
                <w:lang w:eastAsia="en-GB"/>
              </w:rPr>
              <w:t>d</w:t>
            </w:r>
            <w:r w:rsidRPr="005A7E1F">
              <w:rPr>
                <w:rFonts w:ascii="Arial" w:hAnsi="Arial" w:cs="Arial"/>
                <w:sz w:val="20"/>
                <w:szCs w:val="20"/>
                <w:lang w:eastAsia="en-GB"/>
              </w:rPr>
              <w:t xml:space="preserve">irected </w:t>
            </w:r>
            <w:r>
              <w:rPr>
                <w:rFonts w:ascii="Arial" w:hAnsi="Arial" w:cs="Arial"/>
                <w:sz w:val="20"/>
                <w:szCs w:val="20"/>
                <w:lang w:eastAsia="en-GB"/>
              </w:rPr>
              <w:t>w</w:t>
            </w:r>
            <w:r w:rsidRPr="005A7E1F">
              <w:rPr>
                <w:rFonts w:ascii="Arial" w:hAnsi="Arial" w:cs="Arial"/>
                <w:sz w:val="20"/>
                <w:szCs w:val="20"/>
                <w:lang w:eastAsia="en-GB"/>
              </w:rPr>
              <w:t>riting</w:t>
            </w:r>
            <w:r>
              <w:rPr>
                <w:rFonts w:ascii="Arial" w:hAnsi="Arial" w:cs="Arial"/>
                <w:sz w:val="20"/>
                <w:szCs w:val="20"/>
                <w:lang w:eastAsia="en-GB"/>
              </w:rPr>
              <w:t>. R</w:t>
            </w:r>
            <w:r w:rsidRPr="005A7E1F">
              <w:rPr>
                <w:rFonts w:ascii="Arial" w:hAnsi="Arial" w:cs="Arial"/>
                <w:sz w:val="20"/>
                <w:szCs w:val="20"/>
                <w:lang w:eastAsia="en-GB"/>
              </w:rPr>
              <w:t>emind them of the forms for response in examination: a letter, speech, an article</w:t>
            </w:r>
            <w:r>
              <w:rPr>
                <w:rFonts w:ascii="Arial" w:hAnsi="Arial" w:cs="Arial"/>
                <w:sz w:val="20"/>
                <w:szCs w:val="20"/>
                <w:lang w:eastAsia="en-GB"/>
              </w:rPr>
              <w:t>.</w:t>
            </w:r>
          </w:p>
          <w:p w14:paraId="3F1B89BB" w14:textId="6DFA7E53" w:rsidR="00BD3D25" w:rsidRPr="005A7E1F" w:rsidRDefault="00BD3D25" w:rsidP="00E34A94">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L</w:t>
            </w:r>
            <w:r w:rsidRPr="005A7E1F">
              <w:rPr>
                <w:rFonts w:ascii="Arial" w:hAnsi="Arial" w:cs="Arial"/>
                <w:sz w:val="20"/>
                <w:szCs w:val="20"/>
                <w:lang w:eastAsia="en-GB"/>
              </w:rPr>
              <w:t>earners choose one example of a directed writing response form and make a list of the</w:t>
            </w:r>
            <w:r>
              <w:rPr>
                <w:rFonts w:ascii="Arial" w:hAnsi="Arial" w:cs="Arial"/>
                <w:sz w:val="20"/>
                <w:szCs w:val="20"/>
                <w:lang w:eastAsia="en-GB"/>
              </w:rPr>
              <w:t xml:space="preserve"> things they might need to think about to do </w:t>
            </w:r>
            <w:r w:rsidRPr="005A7E1F">
              <w:rPr>
                <w:rFonts w:ascii="Arial" w:hAnsi="Arial" w:cs="Arial"/>
                <w:sz w:val="20"/>
                <w:szCs w:val="20"/>
                <w:lang w:eastAsia="en-GB"/>
              </w:rPr>
              <w:t>well, including: vocabulary, tone, register, useful phrases and expressions, purpose of the text, sentence length/variety they would expect to use when writing etc</w:t>
            </w:r>
            <w:r>
              <w:rPr>
                <w:rFonts w:ascii="Arial" w:hAnsi="Arial" w:cs="Arial"/>
                <w:sz w:val="20"/>
                <w:szCs w:val="20"/>
                <w:lang w:eastAsia="en-GB"/>
              </w:rPr>
              <w:t>.</w:t>
            </w:r>
          </w:p>
          <w:p w14:paraId="1E7FA05B" w14:textId="77777777" w:rsidR="00BD3D25" w:rsidRPr="00E17E5A" w:rsidRDefault="00BD3D25" w:rsidP="00E34A94">
            <w:pPr>
              <w:autoSpaceDE w:val="0"/>
              <w:autoSpaceDN w:val="0"/>
              <w:adjustRightInd w:val="0"/>
              <w:spacing w:before="120"/>
              <w:rPr>
                <w:rFonts w:ascii="Arial" w:hAnsi="Arial" w:cs="Arial"/>
                <w:sz w:val="20"/>
                <w:szCs w:val="20"/>
                <w:lang w:eastAsia="en-GB"/>
              </w:rPr>
            </w:pPr>
            <w:r w:rsidRPr="005A7E1F">
              <w:rPr>
                <w:rFonts w:ascii="Arial" w:hAnsi="Arial" w:cs="Arial"/>
                <w:sz w:val="20"/>
                <w:szCs w:val="20"/>
                <w:lang w:eastAsia="en-GB"/>
              </w:rPr>
              <w:t>You may need to provide some examples which learners can look at and make notes about.</w:t>
            </w:r>
          </w:p>
        </w:tc>
      </w:tr>
      <w:tr w:rsidR="00BD3D25" w14:paraId="0AA4F157" w14:textId="77777777" w:rsidTr="000354D4">
        <w:tblPrEx>
          <w:tblCellMar>
            <w:top w:w="0" w:type="dxa"/>
            <w:bottom w:w="0" w:type="dxa"/>
          </w:tblCellMar>
        </w:tblPrEx>
        <w:tc>
          <w:tcPr>
            <w:tcW w:w="1995" w:type="dxa"/>
            <w:tcMar>
              <w:top w:w="113" w:type="dxa"/>
              <w:bottom w:w="113" w:type="dxa"/>
            </w:tcMar>
          </w:tcPr>
          <w:p w14:paraId="6832B2C9" w14:textId="77777777" w:rsidR="00BD3D25" w:rsidRPr="005A7E1F" w:rsidRDefault="00BD3D25" w:rsidP="00E34A94">
            <w:pPr>
              <w:pStyle w:val="DSBasic"/>
              <w:spacing w:after="120"/>
              <w:rPr>
                <w:rFonts w:cs="Arial"/>
                <w:b/>
                <w:sz w:val="20"/>
                <w:szCs w:val="20"/>
                <w:lang w:eastAsia="en-GB"/>
              </w:rPr>
            </w:pPr>
            <w:r w:rsidRPr="005A7E1F">
              <w:rPr>
                <w:rFonts w:cs="Arial"/>
                <w:b/>
                <w:sz w:val="20"/>
                <w:szCs w:val="20"/>
                <w:lang w:eastAsia="en-GB"/>
              </w:rPr>
              <w:t>AO2 Writing</w:t>
            </w:r>
          </w:p>
          <w:p w14:paraId="7C01A780" w14:textId="77777777" w:rsidR="00BD3D25" w:rsidRDefault="00BD3D25" w:rsidP="00E34A94">
            <w:pPr>
              <w:autoSpaceDE w:val="0"/>
              <w:autoSpaceDN w:val="0"/>
              <w:adjustRightInd w:val="0"/>
              <w:spacing w:before="120" w:after="120"/>
              <w:rPr>
                <w:rFonts w:cs="Arial"/>
                <w:sz w:val="20"/>
                <w:szCs w:val="20"/>
                <w:lang w:eastAsia="en-GB"/>
              </w:rPr>
            </w:pPr>
            <w:r w:rsidRPr="005A7E1F">
              <w:rPr>
                <w:rFonts w:ascii="Arial" w:hAnsi="Arial" w:cs="Arial"/>
                <w:sz w:val="20"/>
                <w:szCs w:val="20"/>
                <w:lang w:eastAsia="en-GB"/>
              </w:rPr>
              <w:t xml:space="preserve">W4 </w:t>
            </w:r>
            <w:r>
              <w:rPr>
                <w:rFonts w:ascii="Arial" w:hAnsi="Arial" w:cs="Arial"/>
                <w:sz w:val="20"/>
                <w:szCs w:val="20"/>
                <w:lang w:eastAsia="en-GB"/>
              </w:rPr>
              <w:t>u</w:t>
            </w:r>
            <w:r w:rsidRPr="005A7E1F">
              <w:rPr>
                <w:rFonts w:ascii="Arial" w:hAnsi="Arial" w:cs="Arial"/>
                <w:sz w:val="20"/>
                <w:szCs w:val="20"/>
                <w:lang w:eastAsia="en-GB"/>
              </w:rPr>
              <w:t xml:space="preserve">se register appropriate to context </w:t>
            </w:r>
          </w:p>
        </w:tc>
        <w:tc>
          <w:tcPr>
            <w:tcW w:w="1972" w:type="dxa"/>
            <w:tcMar>
              <w:top w:w="113" w:type="dxa"/>
              <w:bottom w:w="113" w:type="dxa"/>
            </w:tcMar>
          </w:tcPr>
          <w:p w14:paraId="6683DB93" w14:textId="77777777" w:rsidR="00BD3D25" w:rsidRPr="00311668"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Pr="00311668">
              <w:rPr>
                <w:rFonts w:ascii="Arial" w:eastAsia="Arial" w:hAnsi="Arial" w:cs="Arial"/>
                <w:sz w:val="20"/>
                <w:szCs w:val="20"/>
              </w:rPr>
              <w:t>nderstand</w:t>
            </w:r>
            <w:r>
              <w:rPr>
                <w:rFonts w:ascii="Arial" w:eastAsia="Arial" w:hAnsi="Arial" w:cs="Arial"/>
                <w:sz w:val="20"/>
                <w:szCs w:val="20"/>
              </w:rPr>
              <w:t>ing</w:t>
            </w:r>
            <w:r w:rsidRPr="00311668">
              <w:rPr>
                <w:rFonts w:ascii="Arial" w:eastAsia="Arial" w:hAnsi="Arial" w:cs="Arial"/>
                <w:sz w:val="20"/>
                <w:szCs w:val="20"/>
              </w:rPr>
              <w:t xml:space="preserve"> the differences between directed writing and composition</w:t>
            </w:r>
          </w:p>
          <w:p w14:paraId="6B8B7CD4" w14:textId="77777777" w:rsidR="00BD3D25" w:rsidRPr="00B208AA" w:rsidRDefault="00BD3D25" w:rsidP="00E34A94">
            <w:pPr>
              <w:autoSpaceDE w:val="0"/>
              <w:autoSpaceDN w:val="0"/>
              <w:adjustRightInd w:val="0"/>
              <w:spacing w:before="120"/>
              <w:rPr>
                <w:rFonts w:cs="Arial"/>
                <w:color w:val="00B050"/>
                <w:lang w:eastAsia="en-GB"/>
              </w:rPr>
            </w:pPr>
            <w:r>
              <w:rPr>
                <w:rFonts w:ascii="Arial" w:eastAsia="Arial" w:hAnsi="Arial" w:cs="Arial"/>
                <w:sz w:val="20"/>
                <w:szCs w:val="20"/>
              </w:rPr>
              <w:t>S</w:t>
            </w:r>
            <w:r w:rsidRPr="00311668">
              <w:rPr>
                <w:rFonts w:ascii="Arial" w:eastAsia="Arial" w:hAnsi="Arial" w:cs="Arial"/>
                <w:sz w:val="20"/>
                <w:szCs w:val="20"/>
              </w:rPr>
              <w:t>peaking and listening</w:t>
            </w:r>
          </w:p>
        </w:tc>
        <w:tc>
          <w:tcPr>
            <w:tcW w:w="10634" w:type="dxa"/>
            <w:tcMar>
              <w:top w:w="113" w:type="dxa"/>
              <w:bottom w:w="113" w:type="dxa"/>
            </w:tcMar>
          </w:tcPr>
          <w:p w14:paraId="6140B678" w14:textId="77777777" w:rsidR="00BD3D25" w:rsidRPr="00B5793D" w:rsidRDefault="00BD3D25" w:rsidP="00E34A94">
            <w:pPr>
              <w:autoSpaceDE w:val="0"/>
              <w:autoSpaceDN w:val="0"/>
              <w:adjustRightInd w:val="0"/>
              <w:rPr>
                <w:rFonts w:ascii="Arial" w:hAnsi="Arial" w:cs="Arial"/>
                <w:sz w:val="20"/>
                <w:szCs w:val="20"/>
                <w:lang w:eastAsia="en-GB"/>
              </w:rPr>
            </w:pPr>
            <w:r>
              <w:rPr>
                <w:rFonts w:ascii="Arial" w:hAnsi="Arial" w:cs="Arial"/>
                <w:sz w:val="20"/>
                <w:szCs w:val="20"/>
                <w:lang w:eastAsia="en-GB"/>
              </w:rPr>
              <w:t>L</w:t>
            </w:r>
            <w:r w:rsidRPr="005A7E1F">
              <w:rPr>
                <w:rFonts w:ascii="Arial" w:hAnsi="Arial" w:cs="Arial"/>
                <w:sz w:val="20"/>
                <w:szCs w:val="20"/>
                <w:lang w:eastAsia="en-GB"/>
              </w:rPr>
              <w:t xml:space="preserve">earners look at examples of </w:t>
            </w:r>
            <w:r>
              <w:rPr>
                <w:rFonts w:ascii="Arial" w:hAnsi="Arial" w:cs="Arial"/>
                <w:sz w:val="20"/>
                <w:szCs w:val="20"/>
                <w:lang w:eastAsia="en-GB"/>
              </w:rPr>
              <w:t>D</w:t>
            </w:r>
            <w:r w:rsidRPr="005A7E1F">
              <w:rPr>
                <w:rFonts w:ascii="Arial" w:hAnsi="Arial" w:cs="Arial"/>
                <w:sz w:val="20"/>
                <w:szCs w:val="20"/>
                <w:lang w:eastAsia="en-GB"/>
              </w:rPr>
              <w:t xml:space="preserve">irected </w:t>
            </w:r>
            <w:r>
              <w:rPr>
                <w:rFonts w:ascii="Arial" w:hAnsi="Arial" w:cs="Arial"/>
                <w:sz w:val="20"/>
                <w:szCs w:val="20"/>
                <w:lang w:eastAsia="en-GB"/>
              </w:rPr>
              <w:t>W</w:t>
            </w:r>
            <w:r w:rsidRPr="005A7E1F">
              <w:rPr>
                <w:rFonts w:ascii="Arial" w:hAnsi="Arial" w:cs="Arial"/>
                <w:sz w:val="20"/>
                <w:szCs w:val="20"/>
                <w:lang w:eastAsia="en-GB"/>
              </w:rPr>
              <w:t>riting exam questions. They make notes on the ways in which this task differs from an open-ended creative writing task.</w:t>
            </w:r>
          </w:p>
        </w:tc>
      </w:tr>
      <w:tr w:rsidR="00BD3D25" w14:paraId="57CE88A2" w14:textId="77777777" w:rsidTr="000354D4">
        <w:tblPrEx>
          <w:tblCellMar>
            <w:top w:w="0" w:type="dxa"/>
            <w:bottom w:w="0" w:type="dxa"/>
          </w:tblCellMar>
        </w:tblPrEx>
        <w:tc>
          <w:tcPr>
            <w:tcW w:w="1995" w:type="dxa"/>
            <w:tcMar>
              <w:top w:w="113" w:type="dxa"/>
              <w:bottom w:w="113" w:type="dxa"/>
            </w:tcMar>
          </w:tcPr>
          <w:p w14:paraId="74CB3E9D" w14:textId="77777777"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42E0D17" w14:textId="77777777" w:rsidR="00BD3D25" w:rsidRDefault="00BD3D25" w:rsidP="00E34A94">
            <w:pPr>
              <w:autoSpaceDE w:val="0"/>
              <w:autoSpaceDN w:val="0"/>
              <w:adjustRightInd w:val="0"/>
              <w:spacing w:before="120" w:after="120"/>
              <w:rPr>
                <w:rFonts w:cs="Arial"/>
                <w:sz w:val="20"/>
                <w:szCs w:val="20"/>
                <w:lang w:eastAsia="en-GB"/>
              </w:rPr>
            </w:pPr>
            <w:r w:rsidRPr="00073730">
              <w:rPr>
                <w:rFonts w:ascii="Arial" w:hAnsi="Arial" w:cs="Arial"/>
                <w:sz w:val="20"/>
                <w:szCs w:val="20"/>
                <w:lang w:eastAsia="en-GB"/>
              </w:rPr>
              <w:t xml:space="preserve">W4 </w:t>
            </w:r>
            <w:r>
              <w:rPr>
                <w:rFonts w:ascii="Arial" w:hAnsi="Arial" w:cs="Arial"/>
                <w:sz w:val="20"/>
                <w:szCs w:val="20"/>
                <w:lang w:eastAsia="en-GB"/>
              </w:rPr>
              <w:t>u</w:t>
            </w:r>
            <w:r w:rsidRPr="005A7E1F">
              <w:rPr>
                <w:rFonts w:ascii="Arial" w:hAnsi="Arial" w:cs="Arial"/>
                <w:sz w:val="20"/>
                <w:szCs w:val="20"/>
                <w:lang w:eastAsia="en-GB"/>
              </w:rPr>
              <w:t>se register appropriate to context</w:t>
            </w:r>
          </w:p>
        </w:tc>
        <w:tc>
          <w:tcPr>
            <w:tcW w:w="1972" w:type="dxa"/>
            <w:tcMar>
              <w:top w:w="113" w:type="dxa"/>
              <w:bottom w:w="113" w:type="dxa"/>
            </w:tcMar>
          </w:tcPr>
          <w:p w14:paraId="65B8EF2A" w14:textId="77777777" w:rsidR="00BD3D25" w:rsidRPr="00320D26"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Pr="00320D26">
              <w:rPr>
                <w:rFonts w:ascii="Arial" w:eastAsia="Arial" w:hAnsi="Arial" w:cs="Arial"/>
                <w:sz w:val="20"/>
                <w:szCs w:val="20"/>
              </w:rPr>
              <w:t>nderstand</w:t>
            </w:r>
            <w:r>
              <w:rPr>
                <w:rFonts w:ascii="Arial" w:eastAsia="Arial" w:hAnsi="Arial" w:cs="Arial"/>
                <w:sz w:val="20"/>
                <w:szCs w:val="20"/>
              </w:rPr>
              <w:t>ing</w:t>
            </w:r>
            <w:r w:rsidRPr="00320D26">
              <w:rPr>
                <w:rFonts w:ascii="Arial" w:eastAsia="Arial" w:hAnsi="Arial" w:cs="Arial"/>
                <w:sz w:val="20"/>
                <w:szCs w:val="20"/>
              </w:rPr>
              <w:t xml:space="preserve"> audience, register and tone in directed writing</w:t>
            </w:r>
          </w:p>
          <w:p w14:paraId="02BC06DD" w14:textId="77777777" w:rsidR="00BD3D25" w:rsidRPr="00B208AA" w:rsidRDefault="00BD3D25" w:rsidP="00E34A94">
            <w:pPr>
              <w:autoSpaceDE w:val="0"/>
              <w:autoSpaceDN w:val="0"/>
              <w:adjustRightInd w:val="0"/>
              <w:spacing w:before="120" w:after="120"/>
              <w:rPr>
                <w:rFonts w:cs="Arial"/>
                <w:color w:val="00B050"/>
                <w:lang w:eastAsia="en-GB"/>
              </w:rPr>
            </w:pPr>
            <w:r>
              <w:rPr>
                <w:rFonts w:ascii="Arial" w:eastAsia="Arial" w:hAnsi="Arial" w:cs="Arial"/>
                <w:sz w:val="20"/>
                <w:szCs w:val="20"/>
              </w:rPr>
              <w:t>S</w:t>
            </w:r>
            <w:r w:rsidRPr="00320D26">
              <w:rPr>
                <w:rFonts w:ascii="Arial" w:eastAsia="Arial" w:hAnsi="Arial" w:cs="Arial"/>
                <w:sz w:val="20"/>
                <w:szCs w:val="20"/>
              </w:rPr>
              <w:t>peaking and listening</w:t>
            </w:r>
          </w:p>
        </w:tc>
        <w:tc>
          <w:tcPr>
            <w:tcW w:w="10634" w:type="dxa"/>
            <w:tcMar>
              <w:top w:w="113" w:type="dxa"/>
              <w:bottom w:w="113" w:type="dxa"/>
            </w:tcMar>
          </w:tcPr>
          <w:p w14:paraId="025FEF48" w14:textId="77777777" w:rsidR="00BD3D25" w:rsidRPr="005A7E1F" w:rsidRDefault="00BD3D25" w:rsidP="00E34A94">
            <w:pPr>
              <w:spacing w:after="120"/>
              <w:rPr>
                <w:rFonts w:ascii="Arial" w:hAnsi="Arial" w:cs="Arial"/>
                <w:b/>
                <w:sz w:val="20"/>
                <w:szCs w:val="20"/>
                <w:lang w:eastAsia="en-GB"/>
              </w:rPr>
            </w:pPr>
            <w:r>
              <w:rPr>
                <w:rFonts w:ascii="Arial" w:eastAsia="Arial" w:hAnsi="Arial" w:cs="Arial"/>
                <w:sz w:val="20"/>
                <w:szCs w:val="20"/>
              </w:rPr>
              <w:t>L</w:t>
            </w:r>
            <w:r w:rsidRPr="005A7E1F">
              <w:rPr>
                <w:rFonts w:ascii="Arial" w:eastAsia="Arial" w:hAnsi="Arial" w:cs="Arial"/>
                <w:sz w:val="20"/>
                <w:szCs w:val="20"/>
              </w:rPr>
              <w:t>earners define ‘context’, ‘audience’, ‘register’ and ‘tone’. What different registers and tones do they themselves use in everyday life and in what context? Write answers on a flipchart or board.</w:t>
            </w:r>
          </w:p>
          <w:p w14:paraId="356B49F7" w14:textId="77777777" w:rsidR="00BD3D25" w:rsidRPr="005A7E1F" w:rsidRDefault="00BD3D25" w:rsidP="00E34A94">
            <w:pPr>
              <w:spacing w:before="120" w:after="120"/>
              <w:rPr>
                <w:rFonts w:ascii="Arial" w:hAnsi="Arial" w:cs="Arial"/>
                <w:b/>
                <w:sz w:val="20"/>
                <w:szCs w:val="20"/>
              </w:rPr>
            </w:pPr>
            <w:r w:rsidRPr="005A7E1F">
              <w:rPr>
                <w:rFonts w:ascii="Arial" w:eastAsia="Arial" w:hAnsi="Arial" w:cs="Arial"/>
                <w:b/>
                <w:sz w:val="20"/>
                <w:szCs w:val="20"/>
              </w:rPr>
              <w:t xml:space="preserve">Extension activity: </w:t>
            </w:r>
            <w:r w:rsidRPr="005A7E1F">
              <w:rPr>
                <w:rFonts w:ascii="Arial" w:hAnsi="Arial" w:cs="Arial"/>
                <w:sz w:val="20"/>
                <w:szCs w:val="20"/>
              </w:rPr>
              <w:t>learners make a list of as many tones as they can</w:t>
            </w:r>
            <w:r>
              <w:rPr>
                <w:rFonts w:ascii="Arial" w:hAnsi="Arial" w:cs="Arial"/>
                <w:sz w:val="20"/>
                <w:szCs w:val="20"/>
              </w:rPr>
              <w:t xml:space="preserve"> and</w:t>
            </w:r>
            <w:r w:rsidRPr="005A7E1F">
              <w:rPr>
                <w:rFonts w:ascii="Arial" w:hAnsi="Arial" w:cs="Arial"/>
                <w:sz w:val="20"/>
                <w:szCs w:val="20"/>
              </w:rPr>
              <w:t xml:space="preserve"> categorise </w:t>
            </w:r>
            <w:r>
              <w:rPr>
                <w:rFonts w:ascii="Arial" w:hAnsi="Arial" w:cs="Arial"/>
                <w:sz w:val="20"/>
                <w:szCs w:val="20"/>
              </w:rPr>
              <w:t xml:space="preserve">contrasting </w:t>
            </w:r>
            <w:r w:rsidRPr="005A7E1F">
              <w:rPr>
                <w:rFonts w:ascii="Arial" w:hAnsi="Arial" w:cs="Arial"/>
                <w:sz w:val="20"/>
                <w:szCs w:val="20"/>
              </w:rPr>
              <w:t>examples.</w:t>
            </w:r>
          </w:p>
          <w:p w14:paraId="70016B07" w14:textId="77777777" w:rsidR="00BD3D25" w:rsidRPr="00AE168E" w:rsidRDefault="00BD3D25" w:rsidP="00E34A94">
            <w:pPr>
              <w:autoSpaceDE w:val="0"/>
              <w:autoSpaceDN w:val="0"/>
              <w:adjustRightInd w:val="0"/>
              <w:spacing w:before="120" w:after="120"/>
              <w:rPr>
                <w:rStyle w:val="WebLink"/>
                <w:rFonts w:cs="Arial"/>
                <w:szCs w:val="20"/>
              </w:rPr>
            </w:pPr>
            <w:r>
              <w:rPr>
                <w:rFonts w:ascii="Arial" w:hAnsi="Arial" w:cs="Arial"/>
                <w:sz w:val="20"/>
                <w:szCs w:val="20"/>
              </w:rPr>
              <w:t>L</w:t>
            </w:r>
            <w:r w:rsidRPr="001628D1">
              <w:rPr>
                <w:rFonts w:ascii="Arial" w:hAnsi="Arial" w:cs="Arial"/>
                <w:sz w:val="20"/>
                <w:szCs w:val="20"/>
              </w:rPr>
              <w:t>earners choose up to three contrasting tones from a list</w:t>
            </w:r>
            <w:r>
              <w:rPr>
                <w:rFonts w:ascii="Arial" w:hAnsi="Arial" w:cs="Arial"/>
                <w:sz w:val="20"/>
                <w:szCs w:val="20"/>
              </w:rPr>
              <w:t xml:space="preserve">, </w:t>
            </w:r>
            <w:r w:rsidRPr="001628D1">
              <w:rPr>
                <w:rFonts w:ascii="Arial" w:hAnsi="Arial" w:cs="Arial"/>
                <w:sz w:val="20"/>
                <w:szCs w:val="20"/>
              </w:rPr>
              <w:t>for example at</w:t>
            </w:r>
            <w:r>
              <w:rPr>
                <w:rFonts w:ascii="Arial" w:hAnsi="Arial" w:cs="Arial"/>
                <w:sz w:val="20"/>
                <w:szCs w:val="20"/>
              </w:rPr>
              <w:t>:</w:t>
            </w:r>
            <w:r w:rsidRPr="001628D1">
              <w:rPr>
                <w:rFonts w:ascii="Arial" w:hAnsi="Arial" w:cs="Arial"/>
                <w:sz w:val="20"/>
                <w:szCs w:val="20"/>
              </w:rPr>
              <w:t xml:space="preserve"> </w:t>
            </w:r>
            <w:hyperlink r:id="rId88" w:history="1">
              <w:r w:rsidRPr="00AE168E">
                <w:rPr>
                  <w:rStyle w:val="WebLink"/>
                  <w:rFonts w:cs="Arial"/>
                  <w:szCs w:val="20"/>
                </w:rPr>
                <w:t>www.mshogue.com/AP/tone.htm</w:t>
              </w:r>
            </w:hyperlink>
          </w:p>
          <w:p w14:paraId="0173F018" w14:textId="77777777" w:rsidR="00BD3D25" w:rsidRPr="00B208AA" w:rsidRDefault="00BD3D25" w:rsidP="00E34A94">
            <w:pPr>
              <w:keepNext/>
              <w:autoSpaceDE w:val="0"/>
              <w:autoSpaceDN w:val="0"/>
              <w:adjustRightInd w:val="0"/>
              <w:spacing w:before="120"/>
              <w:rPr>
                <w:rFonts w:ascii="Arial" w:hAnsi="Arial" w:cs="Arial"/>
                <w:b/>
                <w:bCs/>
                <w:color w:val="00B050"/>
                <w:sz w:val="20"/>
                <w:szCs w:val="20"/>
                <w:lang w:eastAsia="en-GB"/>
              </w:rPr>
            </w:pPr>
            <w:r w:rsidRPr="001628D1">
              <w:rPr>
                <w:rFonts w:ascii="Arial" w:hAnsi="Arial" w:cs="Arial"/>
                <w:sz w:val="20"/>
                <w:szCs w:val="20"/>
              </w:rPr>
              <w:t xml:space="preserve">For each tone, learners write a short paragraph which demonstrates it. </w:t>
            </w:r>
            <w:r w:rsidRPr="00AE168E">
              <w:rPr>
                <w:rFonts w:ascii="Arial" w:hAnsi="Arial" w:cs="Arial"/>
                <w:b/>
                <w:sz w:val="20"/>
                <w:szCs w:val="20"/>
              </w:rPr>
              <w:t>(I)</w:t>
            </w:r>
            <w:r>
              <w:rPr>
                <w:rFonts w:ascii="Arial" w:hAnsi="Arial" w:cs="Arial"/>
                <w:sz w:val="20"/>
                <w:szCs w:val="20"/>
              </w:rPr>
              <w:t xml:space="preserve"> </w:t>
            </w:r>
            <w:r w:rsidRPr="001628D1">
              <w:rPr>
                <w:rFonts w:ascii="Arial" w:hAnsi="Arial" w:cs="Arial"/>
                <w:b/>
                <w:sz w:val="20"/>
                <w:szCs w:val="20"/>
              </w:rPr>
              <w:t>(F)</w:t>
            </w:r>
          </w:p>
        </w:tc>
      </w:tr>
      <w:tr w:rsidR="00BD3D25" w14:paraId="61FC40CE" w14:textId="77777777" w:rsidTr="000354D4">
        <w:tblPrEx>
          <w:tblCellMar>
            <w:top w:w="0" w:type="dxa"/>
            <w:bottom w:w="0" w:type="dxa"/>
          </w:tblCellMar>
        </w:tblPrEx>
        <w:tc>
          <w:tcPr>
            <w:tcW w:w="1995" w:type="dxa"/>
            <w:tcMar>
              <w:top w:w="113" w:type="dxa"/>
              <w:bottom w:w="113" w:type="dxa"/>
            </w:tcMar>
          </w:tcPr>
          <w:p w14:paraId="295C865F" w14:textId="77777777" w:rsidR="00BD3D25" w:rsidRPr="00491FA6" w:rsidRDefault="00BD3D25" w:rsidP="00E34A94">
            <w:pPr>
              <w:autoSpaceDE w:val="0"/>
              <w:autoSpaceDN w:val="0"/>
              <w:adjustRightInd w:val="0"/>
              <w:spacing w:after="120"/>
              <w:rPr>
                <w:rFonts w:ascii="Arial" w:hAnsi="Arial" w:cs="Arial"/>
                <w:b/>
                <w:bCs/>
                <w:sz w:val="20"/>
                <w:szCs w:val="20"/>
                <w:lang w:eastAsia="en-GB"/>
              </w:rPr>
            </w:pPr>
            <w:r w:rsidRPr="00491FA6">
              <w:rPr>
                <w:rFonts w:ascii="Arial" w:hAnsi="Arial" w:cs="Arial"/>
                <w:b/>
                <w:bCs/>
                <w:sz w:val="20"/>
                <w:szCs w:val="20"/>
                <w:lang w:eastAsia="en-GB"/>
              </w:rPr>
              <w:t>AO1 Reading</w:t>
            </w:r>
          </w:p>
          <w:p w14:paraId="5D9BAF72" w14:textId="77777777" w:rsidR="00BD3D25" w:rsidRPr="00FA6F16" w:rsidRDefault="00BD3D25" w:rsidP="00E34A94">
            <w:pPr>
              <w:pStyle w:val="Pa0"/>
              <w:spacing w:before="120" w:after="120"/>
              <w:rPr>
                <w:sz w:val="20"/>
                <w:szCs w:val="20"/>
              </w:rPr>
            </w:pPr>
            <w:r w:rsidRPr="00A97B35">
              <w:rPr>
                <w:sz w:val="20"/>
                <w:szCs w:val="20"/>
              </w:rPr>
              <w:t>R3</w:t>
            </w:r>
            <w:r w:rsidRPr="001628D1">
              <w:rPr>
                <w:b/>
                <w:bCs/>
                <w:sz w:val="20"/>
                <w:szCs w:val="20"/>
              </w:rPr>
              <w:t xml:space="preserve"> </w:t>
            </w:r>
            <w:r>
              <w:rPr>
                <w:sz w:val="20"/>
                <w:szCs w:val="20"/>
              </w:rPr>
              <w:t>a</w:t>
            </w:r>
            <w:r w:rsidRPr="001628D1">
              <w:rPr>
                <w:sz w:val="20"/>
                <w:szCs w:val="20"/>
              </w:rPr>
              <w:t>nalyse, evaluate and develop facts, ideas and opinions, using appropriate support from the text</w:t>
            </w:r>
          </w:p>
          <w:p w14:paraId="38A68673" w14:textId="77777777" w:rsidR="00BD3D25" w:rsidRPr="001628D1" w:rsidRDefault="00BD3D25" w:rsidP="00E34A94">
            <w:pPr>
              <w:pStyle w:val="DSBasic"/>
              <w:spacing w:before="120" w:after="120"/>
              <w:rPr>
                <w:rFonts w:cs="Arial"/>
                <w:b/>
                <w:sz w:val="20"/>
                <w:szCs w:val="20"/>
                <w:lang w:eastAsia="en-GB"/>
              </w:rPr>
            </w:pPr>
            <w:r w:rsidRPr="00A97B35">
              <w:rPr>
                <w:rFonts w:cs="Arial"/>
                <w:sz w:val="20"/>
                <w:szCs w:val="20"/>
              </w:rPr>
              <w:t>R5</w:t>
            </w:r>
            <w:r w:rsidRPr="001628D1">
              <w:rPr>
                <w:rFonts w:cs="Arial"/>
                <w:b/>
                <w:bCs/>
                <w:sz w:val="20"/>
                <w:szCs w:val="20"/>
              </w:rPr>
              <w:t xml:space="preserve"> </w:t>
            </w:r>
            <w:r>
              <w:rPr>
                <w:rFonts w:cs="Arial"/>
                <w:sz w:val="20"/>
                <w:szCs w:val="20"/>
              </w:rPr>
              <w:t>s</w:t>
            </w:r>
            <w:r w:rsidRPr="001628D1">
              <w:rPr>
                <w:rFonts w:cs="Arial"/>
                <w:sz w:val="20"/>
                <w:szCs w:val="20"/>
              </w:rPr>
              <w:t>elect and use information for specific purposes</w:t>
            </w:r>
          </w:p>
          <w:p w14:paraId="6780C20A" w14:textId="77777777" w:rsidR="00BD3D25" w:rsidRPr="001628D1" w:rsidRDefault="00BD3D25" w:rsidP="00E34A94">
            <w:pPr>
              <w:pStyle w:val="DSBasic"/>
              <w:spacing w:before="120" w:after="120"/>
              <w:rPr>
                <w:rFonts w:cs="Arial"/>
                <w:b/>
                <w:sz w:val="20"/>
                <w:szCs w:val="20"/>
                <w:lang w:eastAsia="en-GB"/>
              </w:rPr>
            </w:pPr>
            <w:r w:rsidRPr="001628D1">
              <w:rPr>
                <w:rFonts w:cs="Arial"/>
                <w:b/>
                <w:sz w:val="20"/>
                <w:szCs w:val="20"/>
                <w:lang w:eastAsia="en-GB"/>
              </w:rPr>
              <w:t>AO2 Writing</w:t>
            </w:r>
          </w:p>
          <w:p w14:paraId="51A0F8C9" w14:textId="77777777" w:rsidR="00BD3D25" w:rsidRPr="001628D1" w:rsidRDefault="00BD3D25" w:rsidP="00E34A94">
            <w:pPr>
              <w:pStyle w:val="Pa0"/>
              <w:spacing w:before="120" w:after="120"/>
              <w:rPr>
                <w:sz w:val="20"/>
                <w:szCs w:val="20"/>
              </w:rPr>
            </w:pPr>
            <w:r w:rsidRPr="00A97B35">
              <w:rPr>
                <w:sz w:val="20"/>
                <w:szCs w:val="20"/>
              </w:rPr>
              <w:t>W1</w:t>
            </w:r>
            <w:r w:rsidRPr="001628D1">
              <w:rPr>
                <w:b/>
                <w:bCs/>
                <w:sz w:val="20"/>
                <w:szCs w:val="20"/>
              </w:rPr>
              <w:t xml:space="preserve"> </w:t>
            </w:r>
            <w:r>
              <w:rPr>
                <w:sz w:val="20"/>
                <w:szCs w:val="20"/>
              </w:rPr>
              <w:t>a</w:t>
            </w:r>
            <w:r w:rsidRPr="001628D1">
              <w:rPr>
                <w:sz w:val="20"/>
                <w:szCs w:val="20"/>
              </w:rPr>
              <w:t>rticulate experience and express what is thought, felt and imagined</w:t>
            </w:r>
          </w:p>
          <w:p w14:paraId="27751A3A" w14:textId="77777777" w:rsidR="00BD3D25" w:rsidRPr="001628D1" w:rsidRDefault="00BD3D25" w:rsidP="00E34A94">
            <w:pPr>
              <w:pStyle w:val="Pa0"/>
              <w:spacing w:before="120" w:after="120"/>
              <w:rPr>
                <w:sz w:val="20"/>
                <w:szCs w:val="20"/>
              </w:rPr>
            </w:pPr>
            <w:r w:rsidRPr="00A97B35">
              <w:rPr>
                <w:sz w:val="20"/>
                <w:szCs w:val="20"/>
              </w:rPr>
              <w:t>W2</w:t>
            </w:r>
            <w:r w:rsidRPr="001628D1">
              <w:rPr>
                <w:b/>
                <w:bCs/>
                <w:sz w:val="20"/>
                <w:szCs w:val="20"/>
              </w:rPr>
              <w:t xml:space="preserve"> </w:t>
            </w:r>
            <w:r w:rsidRPr="001628D1">
              <w:rPr>
                <w:sz w:val="20"/>
                <w:szCs w:val="20"/>
              </w:rPr>
              <w:t>organise and structure ideas and opinions for deliberate effect</w:t>
            </w:r>
          </w:p>
          <w:p w14:paraId="527BE96D" w14:textId="77777777" w:rsidR="00BD3D25" w:rsidRPr="001628D1" w:rsidRDefault="00BD3D25" w:rsidP="00E34A94">
            <w:pPr>
              <w:pStyle w:val="Pa0"/>
              <w:spacing w:before="120" w:after="120"/>
              <w:rPr>
                <w:sz w:val="20"/>
                <w:szCs w:val="20"/>
              </w:rPr>
            </w:pPr>
            <w:r w:rsidRPr="00A97B35">
              <w:rPr>
                <w:sz w:val="20"/>
                <w:szCs w:val="20"/>
              </w:rPr>
              <w:t xml:space="preserve">W3 </w:t>
            </w:r>
            <w:r>
              <w:rPr>
                <w:sz w:val="20"/>
                <w:szCs w:val="20"/>
              </w:rPr>
              <w:t>u</w:t>
            </w:r>
            <w:r w:rsidRPr="001628D1">
              <w:rPr>
                <w:sz w:val="20"/>
                <w:szCs w:val="20"/>
              </w:rPr>
              <w:t>se a range of vocabulary and sentence structures appropriate to context</w:t>
            </w:r>
          </w:p>
          <w:p w14:paraId="76B6E9F0" w14:textId="77777777" w:rsidR="00BD3D25" w:rsidRPr="001628D1" w:rsidRDefault="00BD3D25" w:rsidP="00E34A94">
            <w:pPr>
              <w:pStyle w:val="Pa0"/>
              <w:spacing w:before="120" w:after="120"/>
              <w:rPr>
                <w:sz w:val="20"/>
                <w:szCs w:val="20"/>
              </w:rPr>
            </w:pPr>
            <w:r w:rsidRPr="00A97B35">
              <w:rPr>
                <w:sz w:val="20"/>
                <w:szCs w:val="20"/>
              </w:rPr>
              <w:t>W4</w:t>
            </w:r>
            <w:r w:rsidRPr="001628D1">
              <w:rPr>
                <w:b/>
                <w:bCs/>
                <w:sz w:val="20"/>
                <w:szCs w:val="20"/>
              </w:rPr>
              <w:t xml:space="preserve"> </w:t>
            </w:r>
            <w:r w:rsidRPr="00320D26">
              <w:rPr>
                <w:bCs/>
                <w:sz w:val="20"/>
                <w:szCs w:val="20"/>
              </w:rPr>
              <w:t>u</w:t>
            </w:r>
            <w:r w:rsidRPr="00320D26">
              <w:rPr>
                <w:sz w:val="20"/>
                <w:szCs w:val="20"/>
              </w:rPr>
              <w:t xml:space="preserve">se </w:t>
            </w:r>
            <w:r w:rsidRPr="001628D1">
              <w:rPr>
                <w:sz w:val="20"/>
                <w:szCs w:val="20"/>
              </w:rPr>
              <w:t>register appropriate to context</w:t>
            </w:r>
          </w:p>
          <w:p w14:paraId="6239993E" w14:textId="77777777" w:rsidR="00BD3D25" w:rsidRPr="004D1CDF" w:rsidRDefault="00BD3D25" w:rsidP="00E34A94">
            <w:pPr>
              <w:autoSpaceDE w:val="0"/>
              <w:autoSpaceDN w:val="0"/>
              <w:adjustRightInd w:val="0"/>
              <w:spacing w:before="120"/>
              <w:rPr>
                <w:rFonts w:ascii="Arial" w:hAnsi="Arial" w:cs="Arial"/>
                <w:sz w:val="20"/>
                <w:szCs w:val="20"/>
                <w:lang w:eastAsia="en-GB"/>
              </w:rPr>
            </w:pPr>
            <w:r w:rsidRPr="00A97B35">
              <w:rPr>
                <w:rFonts w:ascii="Arial" w:hAnsi="Arial" w:cs="Arial"/>
                <w:sz w:val="20"/>
                <w:szCs w:val="20"/>
              </w:rPr>
              <w:t>W5</w:t>
            </w:r>
            <w:r w:rsidRPr="001628D1">
              <w:rPr>
                <w:rFonts w:ascii="Arial" w:hAnsi="Arial" w:cs="Arial"/>
                <w:b/>
                <w:bCs/>
                <w:sz w:val="20"/>
                <w:szCs w:val="20"/>
              </w:rPr>
              <w:t xml:space="preserve"> </w:t>
            </w:r>
            <w:r>
              <w:rPr>
                <w:rFonts w:ascii="Arial" w:hAnsi="Arial" w:cs="Arial"/>
                <w:sz w:val="20"/>
                <w:szCs w:val="20"/>
              </w:rPr>
              <w:t>m</w:t>
            </w:r>
            <w:r w:rsidRPr="001628D1">
              <w:rPr>
                <w:rFonts w:ascii="Arial" w:hAnsi="Arial" w:cs="Arial"/>
                <w:sz w:val="20"/>
                <w:szCs w:val="20"/>
              </w:rPr>
              <w:t>ake accurate use of spelling, punctuation and grammar</w:t>
            </w:r>
          </w:p>
        </w:tc>
        <w:tc>
          <w:tcPr>
            <w:tcW w:w="1972" w:type="dxa"/>
            <w:tcMar>
              <w:top w:w="113" w:type="dxa"/>
              <w:bottom w:w="113" w:type="dxa"/>
            </w:tcMar>
          </w:tcPr>
          <w:p w14:paraId="56B8BF81" w14:textId="77777777" w:rsidR="00BD3D25" w:rsidRPr="00320D26"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Pr="00320D26">
              <w:rPr>
                <w:rFonts w:ascii="Arial" w:eastAsia="Arial" w:hAnsi="Arial" w:cs="Arial"/>
                <w:sz w:val="20"/>
                <w:szCs w:val="20"/>
              </w:rPr>
              <w:t>nderstand</w:t>
            </w:r>
            <w:r>
              <w:rPr>
                <w:rFonts w:ascii="Arial" w:eastAsia="Arial" w:hAnsi="Arial" w:cs="Arial"/>
                <w:sz w:val="20"/>
                <w:szCs w:val="20"/>
              </w:rPr>
              <w:t>ing</w:t>
            </w:r>
            <w:r w:rsidRPr="00320D26">
              <w:rPr>
                <w:rFonts w:ascii="Arial" w:eastAsia="Arial" w:hAnsi="Arial" w:cs="Arial"/>
                <w:sz w:val="20"/>
                <w:szCs w:val="20"/>
              </w:rPr>
              <w:t xml:space="preserve"> the nature of the task</w:t>
            </w:r>
          </w:p>
          <w:p w14:paraId="0897ABDB" w14:textId="77777777" w:rsidR="00BD3D25" w:rsidRPr="0044572A" w:rsidRDefault="00BD3D25" w:rsidP="00E34A94">
            <w:pPr>
              <w:autoSpaceDE w:val="0"/>
              <w:autoSpaceDN w:val="0"/>
              <w:adjustRightInd w:val="0"/>
              <w:spacing w:before="120" w:after="120"/>
              <w:rPr>
                <w:rFonts w:cs="Arial"/>
                <w:color w:val="00B050"/>
                <w:lang w:eastAsia="en-GB"/>
              </w:rPr>
            </w:pPr>
            <w:r>
              <w:rPr>
                <w:rFonts w:ascii="Arial" w:eastAsia="Arial" w:hAnsi="Arial" w:cs="Arial"/>
                <w:sz w:val="20"/>
                <w:szCs w:val="20"/>
              </w:rPr>
              <w:t>S</w:t>
            </w:r>
            <w:r w:rsidRPr="00320D26">
              <w:rPr>
                <w:rFonts w:ascii="Arial" w:eastAsia="Arial" w:hAnsi="Arial" w:cs="Arial"/>
                <w:sz w:val="20"/>
                <w:szCs w:val="20"/>
              </w:rPr>
              <w:t>peaking and listening</w:t>
            </w:r>
          </w:p>
        </w:tc>
        <w:tc>
          <w:tcPr>
            <w:tcW w:w="10634" w:type="dxa"/>
            <w:tcMar>
              <w:top w:w="113" w:type="dxa"/>
              <w:bottom w:w="113" w:type="dxa"/>
            </w:tcMar>
          </w:tcPr>
          <w:p w14:paraId="3DA8AAEE" w14:textId="053645B1" w:rsidR="00BD3D25" w:rsidRPr="0038589B" w:rsidRDefault="00BD3D25" w:rsidP="00E34A94">
            <w:pPr>
              <w:rPr>
                <w:rFonts w:ascii="Arial" w:hAnsi="Arial" w:cs="Arial"/>
                <w:sz w:val="20"/>
                <w:szCs w:val="20"/>
                <w:lang w:eastAsia="en-GB"/>
              </w:rPr>
            </w:pPr>
            <w:r>
              <w:rPr>
                <w:rFonts w:ascii="Arial" w:hAnsi="Arial" w:cs="Arial"/>
                <w:sz w:val="20"/>
                <w:szCs w:val="20"/>
                <w:lang w:eastAsia="en-GB"/>
              </w:rPr>
              <w:t>L</w:t>
            </w:r>
            <w:r w:rsidRPr="0038589B">
              <w:rPr>
                <w:rFonts w:ascii="Arial" w:hAnsi="Arial" w:cs="Arial"/>
                <w:sz w:val="20"/>
                <w:szCs w:val="20"/>
                <w:lang w:eastAsia="en-GB"/>
              </w:rPr>
              <w:t xml:space="preserve">earners examine a mark scheme table </w:t>
            </w:r>
            <w:r w:rsidR="00FC473B">
              <w:rPr>
                <w:rFonts w:ascii="Arial" w:hAnsi="Arial" w:cs="Arial"/>
                <w:sz w:val="20"/>
                <w:szCs w:val="20"/>
                <w:lang w:eastAsia="en-GB"/>
              </w:rPr>
              <w:t>for Writing and</w:t>
            </w:r>
            <w:r w:rsidRPr="0038589B">
              <w:rPr>
                <w:rFonts w:ascii="Arial" w:hAnsi="Arial" w:cs="Arial"/>
                <w:sz w:val="20"/>
                <w:szCs w:val="20"/>
                <w:lang w:eastAsia="en-GB"/>
              </w:rPr>
              <w:t xml:space="preserve"> </w:t>
            </w:r>
            <w:r w:rsidR="00A444FD">
              <w:rPr>
                <w:rFonts w:ascii="Arial" w:hAnsi="Arial" w:cs="Arial"/>
                <w:sz w:val="20"/>
                <w:szCs w:val="20"/>
                <w:lang w:eastAsia="en-GB"/>
              </w:rPr>
              <w:t>find</w:t>
            </w:r>
            <w:r w:rsidRPr="0038589B">
              <w:rPr>
                <w:rFonts w:ascii="Arial" w:hAnsi="Arial" w:cs="Arial"/>
                <w:sz w:val="20"/>
                <w:szCs w:val="20"/>
                <w:lang w:eastAsia="en-GB"/>
              </w:rPr>
              <w:t xml:space="preserve"> the criteria for one of the assessment objectives </w:t>
            </w:r>
            <w:r>
              <w:rPr>
                <w:rFonts w:ascii="Arial" w:hAnsi="Arial" w:cs="Arial"/>
                <w:sz w:val="20"/>
                <w:szCs w:val="20"/>
                <w:lang w:eastAsia="en-GB"/>
              </w:rPr>
              <w:t>(</w:t>
            </w:r>
            <w:r w:rsidRPr="0038589B">
              <w:rPr>
                <w:rFonts w:ascii="Arial" w:hAnsi="Arial" w:cs="Arial"/>
                <w:sz w:val="20"/>
                <w:szCs w:val="20"/>
                <w:lang w:eastAsia="en-GB"/>
              </w:rPr>
              <w:t>R3, R5, W1, W2, W3, W4 or W5</w:t>
            </w:r>
            <w:r>
              <w:rPr>
                <w:rFonts w:ascii="Arial" w:hAnsi="Arial" w:cs="Arial"/>
                <w:sz w:val="20"/>
                <w:szCs w:val="20"/>
                <w:lang w:eastAsia="en-GB"/>
              </w:rPr>
              <w:t>).</w:t>
            </w:r>
          </w:p>
          <w:p w14:paraId="0AB2330C" w14:textId="77777777" w:rsidR="00BD3D25" w:rsidRPr="0038589B" w:rsidRDefault="00BD3D25" w:rsidP="00E34A94">
            <w:pPr>
              <w:spacing w:before="120"/>
              <w:rPr>
                <w:rFonts w:ascii="Arial" w:hAnsi="Arial" w:cs="Arial"/>
                <w:sz w:val="20"/>
                <w:szCs w:val="20"/>
                <w:lang w:eastAsia="en-GB"/>
              </w:rPr>
            </w:pPr>
            <w:r>
              <w:rPr>
                <w:rFonts w:ascii="Arial" w:hAnsi="Arial" w:cs="Arial"/>
                <w:sz w:val="20"/>
                <w:szCs w:val="20"/>
                <w:lang w:eastAsia="en-GB"/>
              </w:rPr>
              <w:t>L</w:t>
            </w:r>
            <w:r w:rsidRPr="0038589B">
              <w:rPr>
                <w:rFonts w:ascii="Arial" w:hAnsi="Arial" w:cs="Arial"/>
                <w:sz w:val="20"/>
                <w:szCs w:val="20"/>
                <w:lang w:eastAsia="en-GB"/>
              </w:rPr>
              <w:t xml:space="preserve">earners discuss and write down what they think is meant by each of these sets of criteria – what evidence might examiners </w:t>
            </w:r>
            <w:r>
              <w:rPr>
                <w:rFonts w:ascii="Arial" w:hAnsi="Arial" w:cs="Arial"/>
                <w:sz w:val="20"/>
                <w:szCs w:val="20"/>
                <w:lang w:eastAsia="en-GB"/>
              </w:rPr>
              <w:t xml:space="preserve">be </w:t>
            </w:r>
            <w:r w:rsidRPr="0038589B">
              <w:rPr>
                <w:rFonts w:ascii="Arial" w:hAnsi="Arial" w:cs="Arial"/>
                <w:sz w:val="20"/>
                <w:szCs w:val="20"/>
                <w:lang w:eastAsia="en-GB"/>
              </w:rPr>
              <w:t>looking for in a</w:t>
            </w:r>
            <w:r>
              <w:rPr>
                <w:rFonts w:ascii="Arial" w:hAnsi="Arial" w:cs="Arial"/>
                <w:sz w:val="20"/>
                <w:szCs w:val="20"/>
                <w:lang w:eastAsia="en-GB"/>
              </w:rPr>
              <w:t xml:space="preserve"> d</w:t>
            </w:r>
            <w:r w:rsidRPr="0038589B">
              <w:rPr>
                <w:rFonts w:ascii="Arial" w:hAnsi="Arial" w:cs="Arial"/>
                <w:sz w:val="20"/>
                <w:szCs w:val="20"/>
                <w:lang w:eastAsia="en-GB"/>
              </w:rPr>
              <w:t xml:space="preserve">irected </w:t>
            </w:r>
            <w:r>
              <w:rPr>
                <w:rFonts w:ascii="Arial" w:hAnsi="Arial" w:cs="Arial"/>
                <w:sz w:val="20"/>
                <w:szCs w:val="20"/>
                <w:lang w:eastAsia="en-GB"/>
              </w:rPr>
              <w:t>w</w:t>
            </w:r>
            <w:r w:rsidRPr="0038589B">
              <w:rPr>
                <w:rFonts w:ascii="Arial" w:hAnsi="Arial" w:cs="Arial"/>
                <w:sz w:val="20"/>
                <w:szCs w:val="20"/>
                <w:lang w:eastAsia="en-GB"/>
              </w:rPr>
              <w:t>riting response?</w:t>
            </w:r>
          </w:p>
          <w:p w14:paraId="715D0AE1" w14:textId="77777777" w:rsidR="00BD3D25" w:rsidRPr="0038589B" w:rsidRDefault="00BD3D25" w:rsidP="00E34A94">
            <w:pPr>
              <w:spacing w:before="120"/>
              <w:rPr>
                <w:rFonts w:ascii="Arial" w:hAnsi="Arial" w:cs="Arial"/>
                <w:sz w:val="20"/>
                <w:szCs w:val="20"/>
                <w:lang w:eastAsia="en-GB"/>
              </w:rPr>
            </w:pPr>
            <w:r w:rsidRPr="0038589B">
              <w:rPr>
                <w:rFonts w:ascii="Arial" w:hAnsi="Arial" w:cs="Arial"/>
                <w:sz w:val="20"/>
                <w:szCs w:val="20"/>
                <w:lang w:eastAsia="en-GB"/>
              </w:rPr>
              <w:t>Learners consider a response that scores highly for both Reading and Writing</w:t>
            </w:r>
            <w:r>
              <w:rPr>
                <w:rFonts w:ascii="Arial" w:hAnsi="Arial" w:cs="Arial"/>
                <w:sz w:val="20"/>
                <w:szCs w:val="20"/>
                <w:lang w:eastAsia="en-GB"/>
              </w:rPr>
              <w:t xml:space="preserve">, </w:t>
            </w:r>
            <w:r w:rsidRPr="0038589B">
              <w:rPr>
                <w:rFonts w:ascii="Arial" w:hAnsi="Arial" w:cs="Arial"/>
                <w:sz w:val="20"/>
                <w:szCs w:val="20"/>
                <w:lang w:eastAsia="en-GB"/>
              </w:rPr>
              <w:t>e.g. a model created by the teacher</w:t>
            </w:r>
            <w:r>
              <w:rPr>
                <w:rFonts w:ascii="Arial" w:hAnsi="Arial" w:cs="Arial"/>
                <w:sz w:val="20"/>
                <w:szCs w:val="20"/>
                <w:lang w:eastAsia="en-GB"/>
              </w:rPr>
              <w:t>.</w:t>
            </w:r>
          </w:p>
          <w:p w14:paraId="19774A6F" w14:textId="77777777" w:rsidR="00BD3D25" w:rsidRPr="0038589B" w:rsidRDefault="00BD3D25" w:rsidP="00E34A94">
            <w:pPr>
              <w:spacing w:before="120"/>
              <w:rPr>
                <w:rFonts w:ascii="Arial" w:hAnsi="Arial" w:cs="Arial"/>
                <w:sz w:val="20"/>
                <w:szCs w:val="20"/>
                <w:lang w:eastAsia="en-GB"/>
              </w:rPr>
            </w:pPr>
            <w:r>
              <w:rPr>
                <w:rFonts w:ascii="Arial" w:hAnsi="Arial" w:cs="Arial"/>
                <w:sz w:val="20"/>
                <w:szCs w:val="20"/>
                <w:lang w:eastAsia="en-GB"/>
              </w:rPr>
              <w:t>I</w:t>
            </w:r>
            <w:r w:rsidRPr="0038589B">
              <w:rPr>
                <w:rFonts w:ascii="Arial" w:hAnsi="Arial" w:cs="Arial"/>
                <w:sz w:val="20"/>
                <w:szCs w:val="20"/>
                <w:lang w:eastAsia="en-GB"/>
              </w:rPr>
              <w:t>n groups</w:t>
            </w:r>
            <w:r>
              <w:rPr>
                <w:rFonts w:ascii="Arial" w:hAnsi="Arial" w:cs="Arial"/>
                <w:sz w:val="20"/>
                <w:szCs w:val="20"/>
                <w:lang w:eastAsia="en-GB"/>
              </w:rPr>
              <w:t>, learners</w:t>
            </w:r>
            <w:r w:rsidRPr="0038589B">
              <w:rPr>
                <w:rFonts w:ascii="Arial" w:hAnsi="Arial" w:cs="Arial"/>
                <w:sz w:val="20"/>
                <w:szCs w:val="20"/>
                <w:lang w:eastAsia="en-GB"/>
              </w:rPr>
              <w:t xml:space="preserve"> highlight effective features of the response for </w:t>
            </w:r>
            <w:r>
              <w:rPr>
                <w:rFonts w:ascii="Arial" w:hAnsi="Arial" w:cs="Arial"/>
                <w:sz w:val="20"/>
                <w:szCs w:val="20"/>
                <w:lang w:eastAsia="en-GB"/>
              </w:rPr>
              <w:t>w</w:t>
            </w:r>
            <w:r w:rsidRPr="0038589B">
              <w:rPr>
                <w:rFonts w:ascii="Arial" w:hAnsi="Arial" w:cs="Arial"/>
                <w:sz w:val="20"/>
                <w:szCs w:val="20"/>
                <w:lang w:eastAsia="en-GB"/>
              </w:rPr>
              <w:t>riting</w:t>
            </w:r>
            <w:r>
              <w:rPr>
                <w:rFonts w:ascii="Arial" w:hAnsi="Arial" w:cs="Arial"/>
                <w:sz w:val="20"/>
                <w:szCs w:val="20"/>
                <w:lang w:eastAsia="en-GB"/>
              </w:rPr>
              <w:t>.</w:t>
            </w:r>
          </w:p>
          <w:p w14:paraId="106F3EFF" w14:textId="77777777" w:rsidR="00BD3D25" w:rsidRPr="0038589B" w:rsidRDefault="00BD3D25" w:rsidP="00E34A94">
            <w:pPr>
              <w:spacing w:before="120"/>
              <w:rPr>
                <w:rFonts w:ascii="Arial" w:hAnsi="Arial" w:cs="Arial"/>
                <w:sz w:val="20"/>
                <w:szCs w:val="20"/>
                <w:lang w:eastAsia="en-GB"/>
              </w:rPr>
            </w:pPr>
            <w:r w:rsidRPr="0038589B">
              <w:rPr>
                <w:rFonts w:ascii="Arial" w:hAnsi="Arial" w:cs="Arial"/>
                <w:sz w:val="20"/>
                <w:szCs w:val="20"/>
                <w:lang w:eastAsia="en-GB"/>
              </w:rPr>
              <w:t>Learners reconsider a mid-range response</w:t>
            </w:r>
            <w:r>
              <w:rPr>
                <w:rFonts w:ascii="Arial" w:hAnsi="Arial" w:cs="Arial"/>
                <w:sz w:val="20"/>
                <w:szCs w:val="20"/>
                <w:lang w:eastAsia="en-GB"/>
              </w:rPr>
              <w:t xml:space="preserve">, </w:t>
            </w:r>
            <w:r w:rsidRPr="0038589B">
              <w:rPr>
                <w:rFonts w:ascii="Arial" w:hAnsi="Arial" w:cs="Arial"/>
                <w:sz w:val="20"/>
                <w:szCs w:val="20"/>
                <w:lang w:eastAsia="en-GB"/>
              </w:rPr>
              <w:t>e.g. one of their own responses / an anonymised example from another learner) and identify evidence for one</w:t>
            </w:r>
            <w:r>
              <w:rPr>
                <w:rFonts w:ascii="Arial" w:hAnsi="Arial" w:cs="Arial"/>
                <w:sz w:val="20"/>
                <w:szCs w:val="20"/>
                <w:lang w:eastAsia="en-GB"/>
              </w:rPr>
              <w:t xml:space="preserve"> </w:t>
            </w:r>
            <w:r w:rsidRPr="0038589B">
              <w:rPr>
                <w:rFonts w:ascii="Arial" w:hAnsi="Arial" w:cs="Arial"/>
                <w:sz w:val="20"/>
                <w:szCs w:val="20"/>
                <w:lang w:eastAsia="en-GB"/>
              </w:rPr>
              <w:t>/</w:t>
            </w:r>
            <w:r>
              <w:rPr>
                <w:rFonts w:ascii="Arial" w:hAnsi="Arial" w:cs="Arial"/>
                <w:sz w:val="20"/>
                <w:szCs w:val="20"/>
                <w:lang w:eastAsia="en-GB"/>
              </w:rPr>
              <w:t xml:space="preserve"> </w:t>
            </w:r>
            <w:r w:rsidRPr="0038589B">
              <w:rPr>
                <w:rFonts w:ascii="Arial" w:hAnsi="Arial" w:cs="Arial"/>
                <w:sz w:val="20"/>
                <w:szCs w:val="20"/>
                <w:lang w:eastAsia="en-GB"/>
              </w:rPr>
              <w:t>more of the writing objects in the response.</w:t>
            </w:r>
          </w:p>
          <w:p w14:paraId="16D078BB" w14:textId="77777777" w:rsidR="00BD3D25" w:rsidRPr="0038589B" w:rsidRDefault="00BD3D25" w:rsidP="00E34A94">
            <w:pPr>
              <w:spacing w:before="120"/>
              <w:rPr>
                <w:rFonts w:ascii="Arial" w:hAnsi="Arial" w:cs="Arial"/>
                <w:sz w:val="20"/>
                <w:szCs w:val="20"/>
                <w:lang w:eastAsia="en-GB"/>
              </w:rPr>
            </w:pPr>
            <w:r w:rsidRPr="0038589B">
              <w:rPr>
                <w:rFonts w:ascii="Arial" w:hAnsi="Arial" w:cs="Arial"/>
                <w:sz w:val="20"/>
                <w:szCs w:val="20"/>
                <w:lang w:eastAsia="en-GB"/>
              </w:rPr>
              <w:t xml:space="preserve">Learners write the text for an email offering advice to the writer of the response, suggesting how they might improve the response to target </w:t>
            </w:r>
            <w:r>
              <w:rPr>
                <w:rFonts w:ascii="Arial" w:hAnsi="Arial" w:cs="Arial"/>
                <w:sz w:val="20"/>
                <w:szCs w:val="20"/>
                <w:lang w:eastAsia="en-GB"/>
              </w:rPr>
              <w:t xml:space="preserve">a </w:t>
            </w:r>
            <w:r w:rsidRPr="0038589B">
              <w:rPr>
                <w:rFonts w:ascii="Arial" w:hAnsi="Arial" w:cs="Arial"/>
                <w:sz w:val="20"/>
                <w:szCs w:val="20"/>
                <w:lang w:eastAsia="en-GB"/>
              </w:rPr>
              <w:t>higher level for writing.</w:t>
            </w:r>
          </w:p>
          <w:p w14:paraId="56B46B55" w14:textId="77777777" w:rsidR="00BD3D25" w:rsidRPr="0038589B" w:rsidRDefault="00BD3D25" w:rsidP="00E34A94">
            <w:pPr>
              <w:spacing w:before="120"/>
              <w:rPr>
                <w:rFonts w:ascii="Arial" w:hAnsi="Arial" w:cs="Arial"/>
                <w:sz w:val="20"/>
                <w:szCs w:val="20"/>
                <w:lang w:eastAsia="en-GB"/>
              </w:rPr>
            </w:pPr>
            <w:r w:rsidRPr="0038589B">
              <w:rPr>
                <w:rFonts w:ascii="Arial" w:hAnsi="Arial" w:cs="Arial"/>
                <w:b/>
                <w:bCs/>
                <w:sz w:val="20"/>
                <w:szCs w:val="20"/>
                <w:lang w:eastAsia="en-GB"/>
              </w:rPr>
              <w:t>Extension activity</w:t>
            </w:r>
            <w:r w:rsidRPr="0038589B">
              <w:rPr>
                <w:rFonts w:ascii="Arial" w:hAnsi="Arial" w:cs="Arial"/>
                <w:sz w:val="20"/>
                <w:szCs w:val="20"/>
                <w:lang w:eastAsia="en-GB"/>
              </w:rPr>
              <w:t xml:space="preserve">: </w:t>
            </w:r>
            <w:r>
              <w:rPr>
                <w:rFonts w:ascii="Arial" w:hAnsi="Arial" w:cs="Arial"/>
                <w:sz w:val="20"/>
                <w:szCs w:val="20"/>
                <w:lang w:eastAsia="en-GB"/>
              </w:rPr>
              <w:t>l</w:t>
            </w:r>
            <w:r w:rsidRPr="0038589B">
              <w:rPr>
                <w:rFonts w:ascii="Arial" w:hAnsi="Arial" w:cs="Arial"/>
                <w:sz w:val="20"/>
                <w:szCs w:val="20"/>
                <w:lang w:eastAsia="en-GB"/>
              </w:rPr>
              <w:t>earners use the mark scheme content list to:</w:t>
            </w:r>
          </w:p>
          <w:p w14:paraId="62868E11" w14:textId="7764C249" w:rsidR="00BD3D25" w:rsidRPr="0038589B" w:rsidRDefault="00BD3D25" w:rsidP="00E34A94">
            <w:pPr>
              <w:pStyle w:val="ListParagraph"/>
              <w:numPr>
                <w:ilvl w:val="0"/>
                <w:numId w:val="51"/>
              </w:numPr>
              <w:rPr>
                <w:rFonts w:cs="Arial"/>
                <w:lang w:eastAsia="en-GB"/>
              </w:rPr>
            </w:pPr>
            <w:r w:rsidRPr="0038589B">
              <w:rPr>
                <w:rFonts w:cs="Arial"/>
                <w:lang w:eastAsia="en-GB"/>
              </w:rPr>
              <w:t xml:space="preserve">identify up to </w:t>
            </w:r>
            <w:r w:rsidR="00E16229">
              <w:rPr>
                <w:rFonts w:cs="Arial"/>
                <w:lang w:eastAsia="en-GB"/>
              </w:rPr>
              <w:t>three</w:t>
            </w:r>
            <w:r w:rsidRPr="0038589B">
              <w:rPr>
                <w:rFonts w:cs="Arial"/>
                <w:lang w:eastAsia="en-GB"/>
              </w:rPr>
              <w:t xml:space="preserve"> examples of evaluation in the high-level response</w:t>
            </w:r>
          </w:p>
          <w:p w14:paraId="5F051B7C" w14:textId="6393FDC4" w:rsidR="00BD3D25" w:rsidRPr="0038589B" w:rsidRDefault="00BD3D25" w:rsidP="00E34A94">
            <w:pPr>
              <w:pStyle w:val="ListParagraph"/>
              <w:numPr>
                <w:ilvl w:val="0"/>
                <w:numId w:val="51"/>
              </w:numPr>
              <w:spacing w:before="120"/>
              <w:rPr>
                <w:rFonts w:cs="Arial"/>
                <w:lang w:eastAsia="en-GB"/>
              </w:rPr>
            </w:pPr>
            <w:r w:rsidRPr="0038589B">
              <w:rPr>
                <w:rFonts w:cs="Arial"/>
                <w:lang w:eastAsia="en-GB"/>
              </w:rPr>
              <w:t xml:space="preserve">highlight up to </w:t>
            </w:r>
            <w:r w:rsidR="00E16229">
              <w:rPr>
                <w:rFonts w:cs="Arial"/>
                <w:lang w:eastAsia="en-GB"/>
              </w:rPr>
              <w:t>three</w:t>
            </w:r>
            <w:r w:rsidRPr="0038589B">
              <w:rPr>
                <w:rFonts w:cs="Arial"/>
                <w:lang w:eastAsia="en-GB"/>
              </w:rPr>
              <w:t xml:space="preserve"> places in the mid-range response where there might be an opportunity to evaluate</w:t>
            </w:r>
            <w:r>
              <w:rPr>
                <w:rFonts w:cs="Arial"/>
                <w:lang w:eastAsia="en-GB"/>
              </w:rPr>
              <w:t>.</w:t>
            </w:r>
          </w:p>
        </w:tc>
      </w:tr>
      <w:tr w:rsidR="00BD3D25" w14:paraId="75B9E548" w14:textId="77777777" w:rsidTr="000354D4">
        <w:tblPrEx>
          <w:tblCellMar>
            <w:top w:w="0" w:type="dxa"/>
            <w:bottom w:w="0" w:type="dxa"/>
          </w:tblCellMar>
        </w:tblPrEx>
        <w:tc>
          <w:tcPr>
            <w:tcW w:w="1995" w:type="dxa"/>
            <w:tcMar>
              <w:top w:w="113" w:type="dxa"/>
              <w:bottom w:w="113" w:type="dxa"/>
            </w:tcMar>
          </w:tcPr>
          <w:p w14:paraId="254F1A18" w14:textId="77777777"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66A8DCD7" w14:textId="77777777" w:rsidR="00BD3D25" w:rsidRPr="00073730" w:rsidRDefault="00BD3D25" w:rsidP="00E34A94">
            <w:pPr>
              <w:autoSpaceDE w:val="0"/>
              <w:autoSpaceDN w:val="0"/>
              <w:adjustRightInd w:val="0"/>
              <w:spacing w:before="120" w:after="120"/>
              <w:rPr>
                <w:rFonts w:cs="Arial"/>
                <w:sz w:val="20"/>
                <w:szCs w:val="20"/>
              </w:rPr>
            </w:pPr>
            <w:r w:rsidRPr="00073730">
              <w:rPr>
                <w:rFonts w:ascii="Arial" w:hAnsi="Arial" w:cs="Arial"/>
                <w:sz w:val="20"/>
                <w:szCs w:val="20"/>
                <w:lang w:eastAsia="en-GB"/>
              </w:rPr>
              <w:t xml:space="preserve">W4 </w:t>
            </w:r>
            <w:r>
              <w:rPr>
                <w:rFonts w:ascii="Arial" w:hAnsi="Arial" w:cs="Arial"/>
                <w:sz w:val="20"/>
                <w:szCs w:val="20"/>
                <w:lang w:eastAsia="en-GB"/>
              </w:rPr>
              <w:t>u</w:t>
            </w:r>
            <w:r w:rsidRPr="001628D1">
              <w:rPr>
                <w:rFonts w:ascii="Arial" w:hAnsi="Arial" w:cs="Arial"/>
                <w:sz w:val="20"/>
                <w:szCs w:val="20"/>
                <w:lang w:eastAsia="en-GB"/>
              </w:rPr>
              <w:t>se register appropriate to context</w:t>
            </w:r>
          </w:p>
        </w:tc>
        <w:tc>
          <w:tcPr>
            <w:tcW w:w="1972" w:type="dxa"/>
            <w:tcMar>
              <w:top w:w="113" w:type="dxa"/>
              <w:bottom w:w="113" w:type="dxa"/>
            </w:tcMar>
          </w:tcPr>
          <w:p w14:paraId="772D00F0" w14:textId="77777777" w:rsidR="00BD3D25" w:rsidRPr="00320D26"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Pr="00320D26">
              <w:rPr>
                <w:rFonts w:ascii="Arial" w:eastAsia="Arial" w:hAnsi="Arial" w:cs="Arial"/>
                <w:sz w:val="20"/>
                <w:szCs w:val="20"/>
              </w:rPr>
              <w:t>nderstand</w:t>
            </w:r>
            <w:r>
              <w:rPr>
                <w:rFonts w:ascii="Arial" w:eastAsia="Arial" w:hAnsi="Arial" w:cs="Arial"/>
                <w:sz w:val="20"/>
                <w:szCs w:val="20"/>
              </w:rPr>
              <w:t>ing</w:t>
            </w:r>
            <w:r w:rsidRPr="00320D26">
              <w:rPr>
                <w:rFonts w:ascii="Arial" w:eastAsia="Arial" w:hAnsi="Arial" w:cs="Arial"/>
                <w:sz w:val="20"/>
                <w:szCs w:val="20"/>
              </w:rPr>
              <w:t xml:space="preserve"> awareness of situation and audience</w:t>
            </w:r>
          </w:p>
          <w:p w14:paraId="1489F96A" w14:textId="77777777" w:rsidR="00BD3D25" w:rsidRDefault="00BD3D25" w:rsidP="00E34A94">
            <w:pPr>
              <w:autoSpaceDE w:val="0"/>
              <w:autoSpaceDN w:val="0"/>
              <w:adjustRightInd w:val="0"/>
              <w:spacing w:before="120" w:after="120"/>
              <w:rPr>
                <w:rFonts w:cs="Arial"/>
                <w:lang w:eastAsia="en-GB"/>
              </w:rPr>
            </w:pPr>
            <w:r>
              <w:rPr>
                <w:rFonts w:ascii="Arial" w:eastAsia="Arial" w:hAnsi="Arial" w:cs="Arial"/>
                <w:sz w:val="20"/>
                <w:szCs w:val="20"/>
              </w:rPr>
              <w:t>S</w:t>
            </w:r>
            <w:r w:rsidRPr="00320D26">
              <w:rPr>
                <w:rFonts w:ascii="Arial" w:eastAsia="Arial" w:hAnsi="Arial" w:cs="Arial"/>
                <w:sz w:val="20"/>
                <w:szCs w:val="20"/>
              </w:rPr>
              <w:t>peaking and listening</w:t>
            </w:r>
          </w:p>
        </w:tc>
        <w:tc>
          <w:tcPr>
            <w:tcW w:w="10634" w:type="dxa"/>
            <w:tcMar>
              <w:top w:w="113" w:type="dxa"/>
              <w:bottom w:w="113" w:type="dxa"/>
            </w:tcMar>
          </w:tcPr>
          <w:p w14:paraId="0C3225A9" w14:textId="77777777" w:rsidR="00BD3D25" w:rsidRPr="0038589B" w:rsidRDefault="00BD3D25" w:rsidP="00E34A94">
            <w:pPr>
              <w:spacing w:after="120"/>
              <w:rPr>
                <w:rFonts w:ascii="Arial" w:hAnsi="Arial" w:cs="Arial"/>
                <w:sz w:val="20"/>
                <w:szCs w:val="20"/>
                <w:lang w:eastAsia="en-GB"/>
              </w:rPr>
            </w:pPr>
            <w:r>
              <w:rPr>
                <w:rFonts w:ascii="Arial" w:hAnsi="Arial" w:cs="Arial"/>
                <w:sz w:val="20"/>
                <w:szCs w:val="20"/>
                <w:lang w:eastAsia="en-GB"/>
              </w:rPr>
              <w:t>L</w:t>
            </w:r>
            <w:r w:rsidRPr="0038589B">
              <w:rPr>
                <w:rFonts w:ascii="Arial" w:hAnsi="Arial" w:cs="Arial"/>
                <w:sz w:val="20"/>
                <w:szCs w:val="20"/>
                <w:lang w:eastAsia="en-GB"/>
              </w:rPr>
              <w:t xml:space="preserve">earners make a list of people for whom a piece of </w:t>
            </w:r>
            <w:r>
              <w:rPr>
                <w:rFonts w:ascii="Arial" w:hAnsi="Arial" w:cs="Arial"/>
                <w:sz w:val="20"/>
                <w:szCs w:val="20"/>
                <w:lang w:eastAsia="en-GB"/>
              </w:rPr>
              <w:t>d</w:t>
            </w:r>
            <w:r w:rsidRPr="0038589B">
              <w:rPr>
                <w:rFonts w:ascii="Arial" w:hAnsi="Arial" w:cs="Arial"/>
                <w:sz w:val="20"/>
                <w:szCs w:val="20"/>
                <w:lang w:eastAsia="en-GB"/>
              </w:rPr>
              <w:t xml:space="preserve">irected </w:t>
            </w:r>
            <w:r>
              <w:rPr>
                <w:rFonts w:ascii="Arial" w:hAnsi="Arial" w:cs="Arial"/>
                <w:sz w:val="20"/>
                <w:szCs w:val="20"/>
                <w:lang w:eastAsia="en-GB"/>
              </w:rPr>
              <w:t>w</w:t>
            </w:r>
            <w:r w:rsidRPr="0038589B">
              <w:rPr>
                <w:rFonts w:ascii="Arial" w:hAnsi="Arial" w:cs="Arial"/>
                <w:sz w:val="20"/>
                <w:szCs w:val="20"/>
                <w:lang w:eastAsia="en-GB"/>
              </w:rPr>
              <w:t>riting might be written, remembering that these might lead to both formal or informal writing.</w:t>
            </w:r>
            <w:r>
              <w:rPr>
                <w:rFonts w:ascii="Arial" w:hAnsi="Arial" w:cs="Arial"/>
                <w:sz w:val="20"/>
                <w:szCs w:val="20"/>
                <w:lang w:eastAsia="en-GB"/>
              </w:rPr>
              <w:t xml:space="preserve"> </w:t>
            </w:r>
            <w:r w:rsidRPr="0038589B">
              <w:rPr>
                <w:rFonts w:ascii="Arial" w:hAnsi="Arial" w:cs="Arial"/>
                <w:sz w:val="20"/>
                <w:szCs w:val="20"/>
                <w:lang w:eastAsia="en-GB"/>
              </w:rPr>
              <w:t>(For example</w:t>
            </w:r>
            <w:r>
              <w:rPr>
                <w:rFonts w:ascii="Arial" w:hAnsi="Arial" w:cs="Arial"/>
                <w:sz w:val="20"/>
                <w:szCs w:val="20"/>
                <w:lang w:eastAsia="en-GB"/>
              </w:rPr>
              <w:t>,</w:t>
            </w:r>
            <w:r w:rsidRPr="0038589B">
              <w:rPr>
                <w:rFonts w:ascii="Arial" w:hAnsi="Arial" w:cs="Arial"/>
                <w:sz w:val="20"/>
                <w:szCs w:val="20"/>
                <w:lang w:eastAsia="en-GB"/>
              </w:rPr>
              <w:t xml:space="preserve"> parents, teachers, young people, an employer, an employee)</w:t>
            </w:r>
            <w:r>
              <w:rPr>
                <w:rFonts w:ascii="Arial" w:hAnsi="Arial" w:cs="Arial"/>
                <w:sz w:val="20"/>
                <w:szCs w:val="20"/>
                <w:lang w:eastAsia="en-GB"/>
              </w:rPr>
              <w:t>.</w:t>
            </w:r>
          </w:p>
          <w:p w14:paraId="7ADB892D" w14:textId="77777777" w:rsidR="00BD3D25" w:rsidRPr="0038589B" w:rsidRDefault="00BD3D25" w:rsidP="00E34A94">
            <w:pPr>
              <w:spacing w:before="120" w:after="120"/>
              <w:rPr>
                <w:rFonts w:ascii="Arial" w:hAnsi="Arial" w:cs="Arial"/>
                <w:sz w:val="20"/>
                <w:szCs w:val="20"/>
                <w:lang w:eastAsia="en-GB"/>
              </w:rPr>
            </w:pPr>
            <w:r w:rsidRPr="0038589B">
              <w:rPr>
                <w:rFonts w:ascii="Arial" w:hAnsi="Arial" w:cs="Arial"/>
                <w:sz w:val="20"/>
                <w:szCs w:val="20"/>
                <w:lang w:eastAsia="en-GB"/>
              </w:rPr>
              <w:t xml:space="preserve">Remind learners that examination responses will need to be </w:t>
            </w:r>
            <w:r>
              <w:rPr>
                <w:rFonts w:ascii="Arial" w:hAnsi="Arial" w:cs="Arial"/>
                <w:sz w:val="20"/>
                <w:szCs w:val="20"/>
                <w:lang w:eastAsia="en-GB"/>
              </w:rPr>
              <w:t xml:space="preserve">argumentative </w:t>
            </w:r>
            <w:r w:rsidRPr="0038589B">
              <w:rPr>
                <w:rFonts w:ascii="Arial" w:hAnsi="Arial" w:cs="Arial"/>
                <w:sz w:val="20"/>
                <w:szCs w:val="20"/>
                <w:lang w:eastAsia="en-GB"/>
              </w:rPr>
              <w:t>/</w:t>
            </w:r>
            <w:r>
              <w:rPr>
                <w:rFonts w:ascii="Arial" w:hAnsi="Arial" w:cs="Arial"/>
                <w:sz w:val="20"/>
                <w:szCs w:val="20"/>
                <w:lang w:eastAsia="en-GB"/>
              </w:rPr>
              <w:t xml:space="preserve"> discursive </w:t>
            </w:r>
            <w:r w:rsidRPr="0038589B">
              <w:rPr>
                <w:rFonts w:ascii="Arial" w:hAnsi="Arial" w:cs="Arial"/>
                <w:sz w:val="20"/>
                <w:szCs w:val="20"/>
                <w:lang w:eastAsia="en-GB"/>
              </w:rPr>
              <w:t>/</w:t>
            </w:r>
            <w:r>
              <w:rPr>
                <w:rFonts w:ascii="Arial" w:hAnsi="Arial" w:cs="Arial"/>
                <w:sz w:val="20"/>
                <w:szCs w:val="20"/>
                <w:lang w:eastAsia="en-GB"/>
              </w:rPr>
              <w:t xml:space="preserve"> </w:t>
            </w:r>
            <w:r w:rsidRPr="0038589B">
              <w:rPr>
                <w:rFonts w:ascii="Arial" w:hAnsi="Arial" w:cs="Arial"/>
                <w:sz w:val="20"/>
                <w:szCs w:val="20"/>
                <w:lang w:eastAsia="en-GB"/>
              </w:rPr>
              <w:t>persuasive</w:t>
            </w:r>
          </w:p>
          <w:p w14:paraId="532A79CF" w14:textId="77777777" w:rsidR="00BD3D25" w:rsidRPr="0038589B" w:rsidRDefault="00BD3D25" w:rsidP="00E34A94">
            <w:pPr>
              <w:spacing w:before="120" w:after="120"/>
              <w:rPr>
                <w:rFonts w:ascii="Arial" w:hAnsi="Arial" w:cs="Arial"/>
                <w:sz w:val="20"/>
                <w:szCs w:val="20"/>
                <w:lang w:eastAsia="en-GB"/>
              </w:rPr>
            </w:pPr>
            <w:r>
              <w:rPr>
                <w:rFonts w:ascii="Arial" w:hAnsi="Arial" w:cs="Arial"/>
                <w:sz w:val="20"/>
                <w:szCs w:val="20"/>
                <w:lang w:eastAsia="en-GB"/>
              </w:rPr>
              <w:t>I</w:t>
            </w:r>
            <w:r w:rsidRPr="0038589B">
              <w:rPr>
                <w:rFonts w:ascii="Arial" w:hAnsi="Arial" w:cs="Arial"/>
                <w:sz w:val="20"/>
                <w:szCs w:val="20"/>
                <w:lang w:eastAsia="en-GB"/>
              </w:rPr>
              <w:t>n groups</w:t>
            </w:r>
            <w:r>
              <w:rPr>
                <w:rFonts w:ascii="Arial" w:hAnsi="Arial" w:cs="Arial"/>
                <w:sz w:val="20"/>
                <w:szCs w:val="20"/>
                <w:lang w:eastAsia="en-GB"/>
              </w:rPr>
              <w:t>, learners</w:t>
            </w:r>
            <w:r w:rsidRPr="0038589B">
              <w:rPr>
                <w:rFonts w:ascii="Arial" w:hAnsi="Arial" w:cs="Arial"/>
                <w:sz w:val="20"/>
                <w:szCs w:val="20"/>
                <w:lang w:eastAsia="en-GB"/>
              </w:rPr>
              <w:t xml:space="preserve"> rewrite an example of a </w:t>
            </w:r>
            <w:r>
              <w:rPr>
                <w:rFonts w:ascii="Arial" w:hAnsi="Arial" w:cs="Arial"/>
                <w:sz w:val="20"/>
                <w:szCs w:val="20"/>
                <w:lang w:eastAsia="en-GB"/>
              </w:rPr>
              <w:t>d</w:t>
            </w:r>
            <w:r w:rsidRPr="0038589B">
              <w:rPr>
                <w:rFonts w:ascii="Arial" w:hAnsi="Arial" w:cs="Arial"/>
                <w:sz w:val="20"/>
                <w:szCs w:val="20"/>
                <w:lang w:eastAsia="en-GB"/>
              </w:rPr>
              <w:t xml:space="preserve">irected writing task for different audiences </w:t>
            </w:r>
            <w:r>
              <w:rPr>
                <w:rFonts w:ascii="Arial" w:hAnsi="Arial" w:cs="Arial"/>
                <w:sz w:val="20"/>
                <w:szCs w:val="20"/>
                <w:lang w:eastAsia="en-GB"/>
              </w:rPr>
              <w:t>(</w:t>
            </w:r>
            <w:r w:rsidRPr="0038589B">
              <w:rPr>
                <w:rFonts w:ascii="Arial" w:hAnsi="Arial" w:cs="Arial"/>
                <w:sz w:val="20"/>
                <w:szCs w:val="20"/>
                <w:lang w:eastAsia="en-GB"/>
              </w:rPr>
              <w:t>making any necessary adjustments to content where required to ensure the task makes sense</w:t>
            </w:r>
            <w:r>
              <w:rPr>
                <w:rFonts w:ascii="Arial" w:hAnsi="Arial" w:cs="Arial"/>
                <w:sz w:val="20"/>
                <w:szCs w:val="20"/>
                <w:lang w:eastAsia="en-GB"/>
              </w:rPr>
              <w:t>).</w:t>
            </w:r>
          </w:p>
          <w:p w14:paraId="1F8FDAC9" w14:textId="77777777" w:rsidR="00BD3D25" w:rsidRPr="0038589B" w:rsidRDefault="00BD3D25" w:rsidP="00E34A94">
            <w:pPr>
              <w:rPr>
                <w:rFonts w:ascii="Arial" w:hAnsi="Arial" w:cs="Arial"/>
                <w:sz w:val="20"/>
                <w:szCs w:val="20"/>
                <w:lang w:eastAsia="en-GB"/>
              </w:rPr>
            </w:pPr>
            <w:r w:rsidRPr="0038589B">
              <w:rPr>
                <w:rFonts w:ascii="Arial" w:hAnsi="Arial" w:cs="Arial"/>
                <w:sz w:val="20"/>
                <w:szCs w:val="20"/>
                <w:lang w:eastAsia="en-GB"/>
              </w:rPr>
              <w:t xml:space="preserve">For example, </w:t>
            </w:r>
            <w:r>
              <w:rPr>
                <w:rFonts w:ascii="Arial" w:hAnsi="Arial" w:cs="Arial"/>
                <w:sz w:val="20"/>
                <w:szCs w:val="20"/>
                <w:lang w:eastAsia="en-GB"/>
              </w:rPr>
              <w:t xml:space="preserve">2024 </w:t>
            </w:r>
            <w:r w:rsidRPr="0038589B">
              <w:rPr>
                <w:rFonts w:ascii="Arial" w:hAnsi="Arial" w:cs="Arial"/>
                <w:sz w:val="20"/>
                <w:szCs w:val="20"/>
                <w:lang w:eastAsia="en-GB"/>
              </w:rPr>
              <w:t>Specimen Paper 2 Q1 is directed at an audience of young people</w:t>
            </w:r>
            <w:r>
              <w:rPr>
                <w:rFonts w:ascii="Arial" w:hAnsi="Arial" w:cs="Arial"/>
                <w:sz w:val="20"/>
                <w:szCs w:val="20"/>
                <w:lang w:eastAsia="en-GB"/>
              </w:rPr>
              <w:t>:</w:t>
            </w:r>
          </w:p>
          <w:p w14:paraId="6CC909AA" w14:textId="77777777" w:rsidR="00BD3D25" w:rsidRPr="00452171" w:rsidRDefault="00BD3D25" w:rsidP="00E34A94">
            <w:pPr>
              <w:pStyle w:val="Pa0"/>
              <w:rPr>
                <w:bCs/>
                <w:sz w:val="20"/>
                <w:szCs w:val="20"/>
              </w:rPr>
            </w:pPr>
            <w:r w:rsidRPr="00C94168">
              <w:rPr>
                <w:rStyle w:val="A2"/>
                <w:b w:val="0"/>
                <w:color w:val="auto"/>
                <w:sz w:val="20"/>
                <w:szCs w:val="20"/>
                <w:u w:val="none"/>
              </w:rPr>
              <w:t>‘</w:t>
            </w:r>
            <w:r w:rsidRPr="00C94168">
              <w:rPr>
                <w:rStyle w:val="A2"/>
                <w:color w:val="auto"/>
                <w:sz w:val="20"/>
                <w:szCs w:val="20"/>
                <w:u w:val="none"/>
              </w:rPr>
              <w:t>Write a magazine article</w:t>
            </w:r>
            <w:r w:rsidRPr="00C94168">
              <w:rPr>
                <w:rStyle w:val="A2"/>
                <w:b w:val="0"/>
                <w:color w:val="auto"/>
                <w:sz w:val="20"/>
                <w:szCs w:val="20"/>
                <w:u w:val="none"/>
              </w:rPr>
              <w:t xml:space="preserve"> </w:t>
            </w:r>
            <w:r w:rsidRPr="00C94168">
              <w:rPr>
                <w:bCs/>
                <w:sz w:val="20"/>
                <w:szCs w:val="20"/>
              </w:rPr>
              <w:t>f</w:t>
            </w:r>
            <w:r w:rsidRPr="00452171">
              <w:rPr>
                <w:bCs/>
                <w:sz w:val="20"/>
                <w:szCs w:val="20"/>
              </w:rPr>
              <w:t>or young people about the advantages and disadvantages of travelling to other countries.’</w:t>
            </w:r>
          </w:p>
          <w:p w14:paraId="7784A4E2" w14:textId="77777777" w:rsidR="00BD3D25" w:rsidRPr="0038589B" w:rsidRDefault="00BD3D25" w:rsidP="00E34A94">
            <w:pPr>
              <w:pStyle w:val="Default"/>
              <w:spacing w:before="120"/>
              <w:rPr>
                <w:color w:val="auto"/>
                <w:sz w:val="20"/>
                <w:szCs w:val="20"/>
                <w:lang w:eastAsia="en-GB"/>
              </w:rPr>
            </w:pPr>
            <w:r w:rsidRPr="0038589B">
              <w:rPr>
                <w:color w:val="auto"/>
                <w:sz w:val="20"/>
                <w:szCs w:val="20"/>
                <w:lang w:eastAsia="en-GB"/>
              </w:rPr>
              <w:t>Rewrites might include:</w:t>
            </w:r>
          </w:p>
          <w:p w14:paraId="36B6621F" w14:textId="77777777" w:rsidR="00BD3D25" w:rsidRPr="0038589B" w:rsidRDefault="00BD3D25" w:rsidP="00E34A94">
            <w:pPr>
              <w:pStyle w:val="Default"/>
              <w:numPr>
                <w:ilvl w:val="0"/>
                <w:numId w:val="52"/>
              </w:numPr>
              <w:rPr>
                <w:color w:val="auto"/>
                <w:sz w:val="20"/>
                <w:szCs w:val="20"/>
                <w:lang w:eastAsia="en-GB"/>
              </w:rPr>
            </w:pPr>
            <w:r w:rsidRPr="0038589B">
              <w:rPr>
                <w:color w:val="auto"/>
                <w:sz w:val="20"/>
                <w:szCs w:val="20"/>
                <w:lang w:eastAsia="en-GB"/>
              </w:rPr>
              <w:t>Write an article for parents about the advantages and disadvantages of travelling to other countries</w:t>
            </w:r>
            <w:r>
              <w:rPr>
                <w:color w:val="auto"/>
                <w:sz w:val="20"/>
                <w:szCs w:val="20"/>
                <w:lang w:eastAsia="en-GB"/>
              </w:rPr>
              <w:t>.</w:t>
            </w:r>
          </w:p>
          <w:p w14:paraId="0DDF0805" w14:textId="77777777" w:rsidR="00BD3D25" w:rsidRPr="0038589B" w:rsidRDefault="00BD3D25" w:rsidP="00E34A94">
            <w:pPr>
              <w:pStyle w:val="Default"/>
              <w:numPr>
                <w:ilvl w:val="0"/>
                <w:numId w:val="52"/>
              </w:numPr>
              <w:rPr>
                <w:color w:val="auto"/>
                <w:sz w:val="20"/>
                <w:szCs w:val="20"/>
                <w:lang w:eastAsia="en-GB"/>
              </w:rPr>
            </w:pPr>
            <w:r w:rsidRPr="0038589B">
              <w:rPr>
                <w:color w:val="auto"/>
                <w:sz w:val="20"/>
                <w:szCs w:val="20"/>
                <w:lang w:eastAsia="en-GB"/>
              </w:rPr>
              <w:t>Write an article for business people about the advantages and disadvantages of travelling to other countries.</w:t>
            </w:r>
          </w:p>
          <w:p w14:paraId="4043699B" w14:textId="77777777" w:rsidR="00BD3D25" w:rsidRPr="0038589B" w:rsidRDefault="00BD3D25" w:rsidP="00E34A94">
            <w:pPr>
              <w:spacing w:before="120" w:after="120"/>
              <w:rPr>
                <w:rFonts w:ascii="Arial" w:hAnsi="Arial" w:cs="Arial"/>
                <w:sz w:val="20"/>
                <w:szCs w:val="20"/>
                <w:lang w:eastAsia="en-GB"/>
              </w:rPr>
            </w:pPr>
            <w:r w:rsidRPr="0038589B">
              <w:rPr>
                <w:rFonts w:ascii="Arial" w:hAnsi="Arial" w:cs="Arial"/>
                <w:sz w:val="20"/>
                <w:szCs w:val="20"/>
                <w:lang w:eastAsia="en-GB"/>
              </w:rPr>
              <w:t>Groups collate the new versions of the question into a table to consider effect of each change. For example, see the table below</w:t>
            </w:r>
            <w:r>
              <w:rPr>
                <w:rFonts w:ascii="Arial" w:hAnsi="Arial" w:cs="Arial"/>
                <w:sz w:val="20"/>
                <w:szCs w:val="20"/>
                <w:lang w:eastAsia="en-GB"/>
              </w:rPr>
              <w:t>:</w:t>
            </w:r>
          </w:p>
          <w:tbl>
            <w:tblPr>
              <w:tblW w:w="0" w:type="auto"/>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3582"/>
              <w:gridCol w:w="3402"/>
              <w:gridCol w:w="3424"/>
            </w:tblGrid>
            <w:tr w:rsidR="00BD3D25" w:rsidRPr="0038589B" w14:paraId="39EDB368" w14:textId="77777777" w:rsidTr="00E34A94">
              <w:trPr>
                <w:tblHeader/>
                <w:jc w:val="center"/>
              </w:trPr>
              <w:tc>
                <w:tcPr>
                  <w:tcW w:w="3582" w:type="dxa"/>
                  <w:shd w:val="clear" w:color="auto" w:fill="EA5B0C"/>
                  <w:vAlign w:val="center"/>
                  <w:hideMark/>
                </w:tcPr>
                <w:p w14:paraId="75372537" w14:textId="77777777" w:rsidR="00BD3D25" w:rsidRPr="000C366C" w:rsidRDefault="00BD3D25" w:rsidP="00E34A94">
                  <w:pPr>
                    <w:rPr>
                      <w:rFonts w:ascii="Arial" w:hAnsi="Arial" w:cs="Arial"/>
                      <w:b/>
                      <w:color w:val="FFFFFF" w:themeColor="background1"/>
                      <w:sz w:val="20"/>
                      <w:szCs w:val="20"/>
                    </w:rPr>
                  </w:pPr>
                  <w:r w:rsidRPr="000C366C">
                    <w:rPr>
                      <w:rFonts w:ascii="Arial" w:hAnsi="Arial" w:cs="Arial"/>
                      <w:b/>
                      <w:color w:val="FFFFFF" w:themeColor="background1"/>
                      <w:sz w:val="20"/>
                      <w:szCs w:val="20"/>
                    </w:rPr>
                    <w:t>New version of question</w:t>
                  </w:r>
                </w:p>
              </w:tc>
              <w:tc>
                <w:tcPr>
                  <w:tcW w:w="3402" w:type="dxa"/>
                  <w:shd w:val="clear" w:color="auto" w:fill="EA5B0C"/>
                  <w:vAlign w:val="center"/>
                  <w:hideMark/>
                </w:tcPr>
                <w:p w14:paraId="5F9B9AE0" w14:textId="77777777" w:rsidR="00BD3D25" w:rsidRPr="000C366C" w:rsidRDefault="00BD3D25" w:rsidP="00E34A94">
                  <w:pPr>
                    <w:rPr>
                      <w:rFonts w:ascii="Arial" w:hAnsi="Arial" w:cs="Arial"/>
                      <w:b/>
                      <w:color w:val="FFFFFF" w:themeColor="background1"/>
                      <w:sz w:val="20"/>
                      <w:szCs w:val="20"/>
                    </w:rPr>
                  </w:pPr>
                  <w:r w:rsidRPr="000C366C">
                    <w:rPr>
                      <w:rFonts w:ascii="Arial" w:hAnsi="Arial" w:cs="Arial"/>
                      <w:b/>
                      <w:color w:val="FFFFFF" w:themeColor="background1"/>
                      <w:sz w:val="20"/>
                      <w:szCs w:val="20"/>
                    </w:rPr>
                    <w:t>Register appropriate to audience</w:t>
                  </w:r>
                </w:p>
              </w:tc>
              <w:tc>
                <w:tcPr>
                  <w:tcW w:w="3424" w:type="dxa"/>
                  <w:shd w:val="clear" w:color="auto" w:fill="EA5B0C"/>
                  <w:vAlign w:val="center"/>
                  <w:hideMark/>
                </w:tcPr>
                <w:p w14:paraId="6F9172CA" w14:textId="77777777" w:rsidR="00BD3D25" w:rsidRPr="000C366C" w:rsidRDefault="00BD3D25" w:rsidP="00E34A94">
                  <w:pPr>
                    <w:rPr>
                      <w:rFonts w:ascii="Arial" w:hAnsi="Arial" w:cs="Arial"/>
                      <w:b/>
                      <w:color w:val="FFFFFF" w:themeColor="background1"/>
                      <w:sz w:val="20"/>
                      <w:szCs w:val="20"/>
                    </w:rPr>
                  </w:pPr>
                  <w:r w:rsidRPr="000C366C">
                    <w:rPr>
                      <w:rFonts w:ascii="Arial" w:hAnsi="Arial" w:cs="Arial"/>
                      <w:b/>
                      <w:color w:val="FFFFFF" w:themeColor="background1"/>
                      <w:sz w:val="20"/>
                      <w:szCs w:val="20"/>
                    </w:rPr>
                    <w:t>Example</w:t>
                  </w:r>
                </w:p>
              </w:tc>
            </w:tr>
            <w:tr w:rsidR="00BD3D25" w:rsidRPr="0038589B" w14:paraId="336F4A20" w14:textId="77777777" w:rsidTr="00E34A94">
              <w:trPr>
                <w:cantSplit/>
                <w:jc w:val="center"/>
              </w:trPr>
              <w:tc>
                <w:tcPr>
                  <w:tcW w:w="3582" w:type="dxa"/>
                  <w:hideMark/>
                </w:tcPr>
                <w:p w14:paraId="6F0878B7" w14:textId="77777777" w:rsidR="00BD3D25" w:rsidRPr="00095ACE" w:rsidRDefault="00BD3D25" w:rsidP="00E34A94">
                  <w:pPr>
                    <w:spacing w:before="60" w:after="60"/>
                    <w:rPr>
                      <w:sz w:val="20"/>
                      <w:szCs w:val="20"/>
                      <w:lang w:eastAsia="en-GB"/>
                    </w:rPr>
                  </w:pPr>
                  <w:r w:rsidRPr="009F3577">
                    <w:rPr>
                      <w:rFonts w:ascii="Arial" w:hAnsi="Arial" w:cs="Arial"/>
                      <w:sz w:val="20"/>
                      <w:szCs w:val="20"/>
                    </w:rPr>
                    <w:t>Write an article for parents about the advantages and disadvantages of travelling to other countries.</w:t>
                  </w:r>
                </w:p>
              </w:tc>
              <w:tc>
                <w:tcPr>
                  <w:tcW w:w="3402" w:type="dxa"/>
                </w:tcPr>
                <w:p w14:paraId="330BFFD0" w14:textId="77777777" w:rsidR="00BD3D25" w:rsidRPr="0038589B" w:rsidRDefault="00BD3D25" w:rsidP="00E34A94">
                  <w:pPr>
                    <w:spacing w:before="60" w:after="60"/>
                    <w:rPr>
                      <w:rFonts w:ascii="Arial" w:hAnsi="Arial" w:cs="Arial"/>
                      <w:sz w:val="20"/>
                      <w:szCs w:val="20"/>
                    </w:rPr>
                  </w:pPr>
                  <w:r w:rsidRPr="009F3577">
                    <w:rPr>
                      <w:rFonts w:ascii="Arial" w:hAnsi="Arial" w:cs="Arial"/>
                      <w:sz w:val="20"/>
                      <w:szCs w:val="20"/>
                    </w:rPr>
                    <w:t>Polite but not too formal.</w:t>
                  </w:r>
                </w:p>
              </w:tc>
              <w:tc>
                <w:tcPr>
                  <w:tcW w:w="3424" w:type="dxa"/>
                </w:tcPr>
                <w:p w14:paraId="6E61A7CD" w14:textId="77777777" w:rsidR="00BD3D25" w:rsidRPr="0038589B" w:rsidRDefault="00BD3D25" w:rsidP="00E34A94">
                  <w:pPr>
                    <w:spacing w:before="60" w:after="60"/>
                    <w:rPr>
                      <w:rFonts w:ascii="Arial" w:hAnsi="Arial" w:cs="Arial"/>
                      <w:sz w:val="20"/>
                      <w:szCs w:val="20"/>
                    </w:rPr>
                  </w:pPr>
                  <w:r w:rsidRPr="0038589B">
                    <w:rPr>
                      <w:rFonts w:ascii="Arial" w:hAnsi="Arial" w:cs="Arial"/>
                      <w:sz w:val="20"/>
                      <w:szCs w:val="20"/>
                    </w:rPr>
                    <w:t>As parents we might hope that our children would benefit from travelling with us to other countries.</w:t>
                  </w:r>
                </w:p>
              </w:tc>
            </w:tr>
            <w:tr w:rsidR="00BD3D25" w:rsidRPr="0038589B" w14:paraId="25D90984" w14:textId="77777777" w:rsidTr="00E34A94">
              <w:trPr>
                <w:cantSplit/>
                <w:jc w:val="center"/>
              </w:trPr>
              <w:tc>
                <w:tcPr>
                  <w:tcW w:w="3582" w:type="dxa"/>
                </w:tcPr>
                <w:p w14:paraId="4F7B81C5" w14:textId="77777777" w:rsidR="00BD3D25" w:rsidRPr="00095ACE" w:rsidRDefault="00BD3D25" w:rsidP="00E34A94">
                  <w:pPr>
                    <w:spacing w:before="60" w:after="60"/>
                    <w:rPr>
                      <w:sz w:val="20"/>
                      <w:szCs w:val="20"/>
                      <w:lang w:eastAsia="en-GB"/>
                    </w:rPr>
                  </w:pPr>
                  <w:r w:rsidRPr="009F3577">
                    <w:rPr>
                      <w:rFonts w:ascii="Arial" w:hAnsi="Arial" w:cs="Arial"/>
                      <w:sz w:val="20"/>
                      <w:szCs w:val="20"/>
                    </w:rPr>
                    <w:t>Write an article for business people about the advantages and disadvantages of travelling to other countries</w:t>
                  </w:r>
                  <w:r>
                    <w:rPr>
                      <w:rFonts w:ascii="Arial" w:hAnsi="Arial" w:cs="Arial"/>
                      <w:sz w:val="20"/>
                      <w:szCs w:val="20"/>
                    </w:rPr>
                    <w:t>.</w:t>
                  </w:r>
                </w:p>
              </w:tc>
              <w:tc>
                <w:tcPr>
                  <w:tcW w:w="3402" w:type="dxa"/>
                </w:tcPr>
                <w:p w14:paraId="502E3BBB" w14:textId="77777777" w:rsidR="00BD3D25" w:rsidRPr="0038589B" w:rsidRDefault="00BD3D25" w:rsidP="00E34A94">
                  <w:pPr>
                    <w:spacing w:before="60" w:after="60"/>
                    <w:rPr>
                      <w:rFonts w:ascii="Arial" w:hAnsi="Arial" w:cs="Arial"/>
                      <w:sz w:val="20"/>
                      <w:szCs w:val="20"/>
                    </w:rPr>
                  </w:pPr>
                  <w:r w:rsidRPr="0038589B">
                    <w:rPr>
                      <w:rFonts w:ascii="Arial" w:hAnsi="Arial" w:cs="Arial"/>
                      <w:sz w:val="20"/>
                      <w:szCs w:val="20"/>
                    </w:rPr>
                    <w:t>Fairly formal, professional tone, possible use of jargon</w:t>
                  </w:r>
                </w:p>
              </w:tc>
              <w:tc>
                <w:tcPr>
                  <w:tcW w:w="3424" w:type="dxa"/>
                </w:tcPr>
                <w:p w14:paraId="18B6549F" w14:textId="77777777" w:rsidR="00BD3D25" w:rsidRPr="0038589B" w:rsidRDefault="00BD3D25" w:rsidP="00E34A94">
                  <w:pPr>
                    <w:spacing w:before="60" w:after="60"/>
                    <w:rPr>
                      <w:rFonts w:ascii="Arial" w:hAnsi="Arial" w:cs="Arial"/>
                      <w:sz w:val="20"/>
                      <w:szCs w:val="20"/>
                    </w:rPr>
                  </w:pPr>
                  <w:r w:rsidRPr="0038589B">
                    <w:rPr>
                      <w:rFonts w:ascii="Arial" w:hAnsi="Arial" w:cs="Arial"/>
                      <w:sz w:val="20"/>
                      <w:szCs w:val="20"/>
                    </w:rPr>
                    <w:t>Opportunities for networking are wide-ranging</w:t>
                  </w:r>
                  <w:r>
                    <w:rPr>
                      <w:rFonts w:ascii="Arial" w:hAnsi="Arial" w:cs="Arial"/>
                      <w:sz w:val="20"/>
                      <w:szCs w:val="20"/>
                    </w:rPr>
                    <w:t>.</w:t>
                  </w:r>
                </w:p>
              </w:tc>
            </w:tr>
          </w:tbl>
          <w:p w14:paraId="124ED7CF" w14:textId="77777777" w:rsidR="00BD3D25" w:rsidRPr="0038589B" w:rsidRDefault="00BD3D25" w:rsidP="00E34A94">
            <w:pPr>
              <w:rPr>
                <w:rFonts w:ascii="Arial" w:hAnsi="Arial" w:cs="Arial"/>
                <w:sz w:val="20"/>
                <w:szCs w:val="20"/>
                <w:lang w:eastAsia="en-GB"/>
              </w:rPr>
            </w:pPr>
          </w:p>
        </w:tc>
      </w:tr>
      <w:tr w:rsidR="00BD3D25" w14:paraId="32B438AB" w14:textId="77777777" w:rsidTr="000354D4">
        <w:tblPrEx>
          <w:tblCellMar>
            <w:top w:w="0" w:type="dxa"/>
            <w:bottom w:w="0" w:type="dxa"/>
          </w:tblCellMar>
        </w:tblPrEx>
        <w:tc>
          <w:tcPr>
            <w:tcW w:w="1995" w:type="dxa"/>
            <w:tcMar>
              <w:top w:w="113" w:type="dxa"/>
              <w:bottom w:w="113" w:type="dxa"/>
            </w:tcMar>
          </w:tcPr>
          <w:p w14:paraId="779DE720" w14:textId="77777777" w:rsidR="00BD3D25" w:rsidRPr="001628D1" w:rsidRDefault="00BD3D25" w:rsidP="00E34A94">
            <w:pPr>
              <w:pStyle w:val="DSBasic"/>
              <w:spacing w:after="120"/>
              <w:rPr>
                <w:rFonts w:cs="Arial"/>
                <w:b/>
                <w:sz w:val="20"/>
                <w:szCs w:val="20"/>
                <w:lang w:eastAsia="en-GB"/>
              </w:rPr>
            </w:pPr>
            <w:r w:rsidRPr="001628D1">
              <w:rPr>
                <w:rFonts w:cs="Arial"/>
                <w:b/>
                <w:sz w:val="20"/>
                <w:szCs w:val="20"/>
                <w:lang w:eastAsia="en-GB"/>
              </w:rPr>
              <w:t>AO2 Writing</w:t>
            </w:r>
          </w:p>
          <w:p w14:paraId="7FB8AD15" w14:textId="77777777" w:rsidR="00BD3D25" w:rsidRPr="00073730" w:rsidRDefault="00BD3D25" w:rsidP="00E34A94">
            <w:pPr>
              <w:autoSpaceDE w:val="0"/>
              <w:autoSpaceDN w:val="0"/>
              <w:adjustRightInd w:val="0"/>
              <w:spacing w:before="120" w:after="120"/>
              <w:rPr>
                <w:rFonts w:cs="Arial"/>
                <w:sz w:val="20"/>
                <w:szCs w:val="20"/>
                <w:lang w:eastAsia="en-GB"/>
              </w:rPr>
            </w:pPr>
            <w:r w:rsidRPr="001628D1">
              <w:rPr>
                <w:rFonts w:ascii="Arial" w:hAnsi="Arial" w:cs="Arial"/>
                <w:sz w:val="20"/>
                <w:szCs w:val="20"/>
                <w:lang w:eastAsia="en-GB"/>
              </w:rPr>
              <w:t xml:space="preserve">W4 </w:t>
            </w:r>
            <w:r>
              <w:rPr>
                <w:rFonts w:ascii="Arial" w:hAnsi="Arial" w:cs="Arial"/>
                <w:sz w:val="20"/>
                <w:szCs w:val="20"/>
                <w:lang w:eastAsia="en-GB"/>
              </w:rPr>
              <w:t>u</w:t>
            </w:r>
            <w:r w:rsidRPr="001628D1">
              <w:rPr>
                <w:rFonts w:ascii="Arial" w:hAnsi="Arial" w:cs="Arial"/>
                <w:sz w:val="20"/>
                <w:szCs w:val="20"/>
                <w:lang w:eastAsia="en-GB"/>
              </w:rPr>
              <w:t>se register appropriate to context</w:t>
            </w:r>
          </w:p>
        </w:tc>
        <w:tc>
          <w:tcPr>
            <w:tcW w:w="1972" w:type="dxa"/>
            <w:tcMar>
              <w:top w:w="113" w:type="dxa"/>
              <w:bottom w:w="113" w:type="dxa"/>
            </w:tcMar>
          </w:tcPr>
          <w:p w14:paraId="6AD50593" w14:textId="77777777" w:rsidR="00BD3D25" w:rsidRPr="003F26BA"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U</w:t>
            </w:r>
            <w:r w:rsidRPr="003F26BA">
              <w:rPr>
                <w:rFonts w:ascii="Arial" w:eastAsia="Arial" w:hAnsi="Arial" w:cs="Arial"/>
                <w:sz w:val="20"/>
                <w:szCs w:val="20"/>
              </w:rPr>
              <w:t>nderstand</w:t>
            </w:r>
            <w:r>
              <w:rPr>
                <w:rFonts w:ascii="Arial" w:eastAsia="Arial" w:hAnsi="Arial" w:cs="Arial"/>
                <w:sz w:val="20"/>
                <w:szCs w:val="20"/>
              </w:rPr>
              <w:t>ing</w:t>
            </w:r>
            <w:r w:rsidRPr="003F26BA">
              <w:rPr>
                <w:rFonts w:ascii="Arial" w:eastAsia="Arial" w:hAnsi="Arial" w:cs="Arial"/>
                <w:sz w:val="20"/>
                <w:szCs w:val="20"/>
              </w:rPr>
              <w:t xml:space="preserve"> the correct format for formal letters</w:t>
            </w:r>
          </w:p>
          <w:p w14:paraId="0943B77D" w14:textId="77777777" w:rsidR="00BD3D25" w:rsidRDefault="00BD3D25" w:rsidP="00E34A94">
            <w:pPr>
              <w:autoSpaceDE w:val="0"/>
              <w:autoSpaceDN w:val="0"/>
              <w:adjustRightInd w:val="0"/>
              <w:spacing w:before="120" w:after="120"/>
              <w:rPr>
                <w:rFonts w:cs="Arial"/>
                <w:lang w:eastAsia="en-GB"/>
              </w:rPr>
            </w:pPr>
            <w:r>
              <w:rPr>
                <w:rFonts w:ascii="Arial" w:eastAsia="Arial" w:hAnsi="Arial" w:cs="Arial"/>
                <w:sz w:val="20"/>
                <w:szCs w:val="20"/>
              </w:rPr>
              <w:t>S</w:t>
            </w:r>
            <w:r w:rsidRPr="003F26BA">
              <w:rPr>
                <w:rFonts w:ascii="Arial" w:eastAsia="Arial" w:hAnsi="Arial" w:cs="Arial"/>
                <w:sz w:val="20"/>
                <w:szCs w:val="20"/>
              </w:rPr>
              <w:t>peaking and listening</w:t>
            </w:r>
          </w:p>
        </w:tc>
        <w:tc>
          <w:tcPr>
            <w:tcW w:w="10634" w:type="dxa"/>
            <w:tcMar>
              <w:top w:w="113" w:type="dxa"/>
              <w:bottom w:w="113" w:type="dxa"/>
            </w:tcMar>
          </w:tcPr>
          <w:p w14:paraId="05E2FD39" w14:textId="77777777" w:rsidR="00BD3D25" w:rsidRDefault="00BD3D25" w:rsidP="00E34A94">
            <w:pPr>
              <w:rPr>
                <w:rFonts w:ascii="Arial" w:hAnsi="Arial" w:cs="Arial"/>
                <w:sz w:val="20"/>
                <w:szCs w:val="20"/>
                <w:lang w:eastAsia="en-GB"/>
              </w:rPr>
            </w:pPr>
            <w:r>
              <w:rPr>
                <w:rFonts w:ascii="Arial" w:hAnsi="Arial" w:cs="Arial"/>
                <w:sz w:val="20"/>
                <w:szCs w:val="20"/>
                <w:lang w:eastAsia="en-GB"/>
              </w:rPr>
              <w:t>Working with a partner, learners revise the rules / advice and identify the elements of:</w:t>
            </w:r>
          </w:p>
          <w:p w14:paraId="701919C5" w14:textId="77777777" w:rsidR="00BD3D25" w:rsidRPr="000F0090" w:rsidRDefault="00BD3D25" w:rsidP="00E34A94">
            <w:pPr>
              <w:pStyle w:val="ListParagraph"/>
              <w:numPr>
                <w:ilvl w:val="0"/>
                <w:numId w:val="53"/>
              </w:numPr>
              <w:rPr>
                <w:rFonts w:cs="Arial"/>
                <w:lang w:eastAsia="en-GB"/>
              </w:rPr>
            </w:pPr>
            <w:r w:rsidRPr="000F0090">
              <w:rPr>
                <w:rFonts w:cs="Arial"/>
                <w:lang w:eastAsia="en-GB"/>
              </w:rPr>
              <w:t>a formal letter (for example</w:t>
            </w:r>
            <w:r>
              <w:rPr>
                <w:rFonts w:cs="Arial"/>
                <w:lang w:eastAsia="en-GB"/>
              </w:rPr>
              <w:t>,</w:t>
            </w:r>
            <w:r w:rsidRPr="000F0090">
              <w:rPr>
                <w:rFonts w:cs="Arial"/>
                <w:lang w:eastAsia="en-GB"/>
              </w:rPr>
              <w:t xml:space="preserve"> to the Headteacher, or your employer)</w:t>
            </w:r>
          </w:p>
          <w:p w14:paraId="0DFE7EE6" w14:textId="77777777" w:rsidR="00BD3D25" w:rsidRPr="000F0090" w:rsidRDefault="00BD3D25" w:rsidP="00E34A94">
            <w:pPr>
              <w:pStyle w:val="ListParagraph"/>
              <w:numPr>
                <w:ilvl w:val="0"/>
                <w:numId w:val="53"/>
              </w:numPr>
              <w:rPr>
                <w:rFonts w:cs="Arial"/>
                <w:lang w:eastAsia="en-GB"/>
              </w:rPr>
            </w:pPr>
            <w:r w:rsidRPr="000F0090">
              <w:rPr>
                <w:rFonts w:cs="Arial"/>
                <w:lang w:eastAsia="en-GB"/>
              </w:rPr>
              <w:t>an informal letter (for example, to a friend or close relative)</w:t>
            </w:r>
          </w:p>
          <w:p w14:paraId="7756F96B" w14:textId="77777777" w:rsidR="00BD3D25" w:rsidRPr="000F0090" w:rsidRDefault="00BD3D25" w:rsidP="00E34A94">
            <w:pPr>
              <w:pStyle w:val="ListParagraph"/>
              <w:numPr>
                <w:ilvl w:val="0"/>
                <w:numId w:val="53"/>
              </w:numPr>
              <w:rPr>
                <w:rFonts w:cs="Arial"/>
              </w:rPr>
            </w:pPr>
            <w:r w:rsidRPr="000F0090">
              <w:rPr>
                <w:rFonts w:cs="Arial"/>
              </w:rPr>
              <w:t>a speech</w:t>
            </w:r>
            <w:r>
              <w:rPr>
                <w:rFonts w:cs="Arial"/>
              </w:rPr>
              <w:t>.</w:t>
            </w:r>
          </w:p>
          <w:p w14:paraId="5EAB8318" w14:textId="77777777" w:rsidR="00BD3D25" w:rsidRDefault="00BD3D25" w:rsidP="00E34A94">
            <w:pPr>
              <w:autoSpaceDE w:val="0"/>
              <w:autoSpaceDN w:val="0"/>
              <w:adjustRightInd w:val="0"/>
              <w:spacing w:before="120"/>
              <w:rPr>
                <w:rFonts w:ascii="Arial" w:hAnsi="Arial" w:cs="Arial"/>
                <w:sz w:val="20"/>
                <w:szCs w:val="20"/>
              </w:rPr>
            </w:pPr>
            <w:r>
              <w:rPr>
                <w:rFonts w:ascii="Arial" w:hAnsi="Arial" w:cs="Arial"/>
                <w:sz w:val="20"/>
                <w:szCs w:val="20"/>
              </w:rPr>
              <w:t>Online resources can be used for research, for example:</w:t>
            </w:r>
          </w:p>
          <w:p w14:paraId="74D1080E" w14:textId="77777777" w:rsidR="00BD3D25" w:rsidRPr="007834E7" w:rsidRDefault="00FD167C" w:rsidP="00E34A94">
            <w:pPr>
              <w:autoSpaceDE w:val="0"/>
              <w:autoSpaceDN w:val="0"/>
              <w:adjustRightInd w:val="0"/>
              <w:rPr>
                <w:rStyle w:val="Hyperlink"/>
                <w:rFonts w:ascii="Arial" w:hAnsi="Arial" w:cs="Arial"/>
                <w:color w:val="4A4A4A"/>
                <w:sz w:val="20"/>
                <w:szCs w:val="20"/>
              </w:rPr>
            </w:pPr>
            <w:hyperlink r:id="rId89" w:anchor="layout" w:history="1">
              <w:r w:rsidR="00BD3D25" w:rsidRPr="007834E7">
                <w:rPr>
                  <w:rStyle w:val="Hyperlink"/>
                  <w:rFonts w:ascii="Arial" w:hAnsi="Arial" w:cs="Arial"/>
                  <w:color w:val="4A4A4A"/>
                  <w:sz w:val="20"/>
                  <w:szCs w:val="20"/>
                </w:rPr>
                <w:t>www.usingenglish.com/resources/letter-writing.php#layout</w:t>
              </w:r>
            </w:hyperlink>
          </w:p>
          <w:p w14:paraId="122F0736" w14:textId="77777777" w:rsidR="00BD3D25" w:rsidRPr="007834E7" w:rsidRDefault="00FD167C" w:rsidP="00E34A94">
            <w:pPr>
              <w:autoSpaceDE w:val="0"/>
              <w:autoSpaceDN w:val="0"/>
              <w:adjustRightInd w:val="0"/>
              <w:rPr>
                <w:rStyle w:val="Hyperlink"/>
                <w:rFonts w:ascii="Arial" w:hAnsi="Arial" w:cs="Arial"/>
                <w:color w:val="4A4A4A"/>
                <w:sz w:val="20"/>
                <w:szCs w:val="20"/>
              </w:rPr>
            </w:pPr>
            <w:hyperlink r:id="rId90" w:history="1">
              <w:r w:rsidR="00BD3D25" w:rsidRPr="007834E7">
                <w:rPr>
                  <w:rStyle w:val="Hyperlink"/>
                  <w:rFonts w:ascii="Arial" w:hAnsi="Arial" w:cs="Arial"/>
                  <w:color w:val="4A4A4A"/>
                  <w:sz w:val="20"/>
                  <w:szCs w:val="20"/>
                </w:rPr>
                <w:t>www.grammarly.com/blog/how-to-write-a-speech/</w:t>
              </w:r>
            </w:hyperlink>
          </w:p>
          <w:p w14:paraId="31345B7D" w14:textId="77777777" w:rsidR="00BD3D25" w:rsidRDefault="00BD3D25" w:rsidP="00E34A94">
            <w:pPr>
              <w:autoSpaceDE w:val="0"/>
              <w:autoSpaceDN w:val="0"/>
              <w:adjustRightInd w:val="0"/>
              <w:spacing w:before="120" w:after="120"/>
              <w:rPr>
                <w:rStyle w:val="Hyperlink"/>
                <w:rFonts w:ascii="Arial" w:hAnsi="Arial" w:cs="Arial"/>
                <w:color w:val="auto"/>
                <w:sz w:val="20"/>
                <w:szCs w:val="20"/>
                <w:u w:val="none"/>
              </w:rPr>
            </w:pPr>
            <w:r w:rsidRPr="001628D1">
              <w:rPr>
                <w:rStyle w:val="Hyperlink"/>
                <w:rFonts w:ascii="Arial" w:hAnsi="Arial" w:cs="Arial"/>
                <w:color w:val="auto"/>
                <w:sz w:val="20"/>
                <w:szCs w:val="20"/>
                <w:u w:val="none"/>
              </w:rPr>
              <w:t>Revisit the table of question versions from the previous activity and rework each of the questions to require a different form of response (</w:t>
            </w:r>
            <w:r>
              <w:rPr>
                <w:rStyle w:val="Hyperlink"/>
                <w:rFonts w:ascii="Arial" w:hAnsi="Arial" w:cs="Arial"/>
                <w:color w:val="auto"/>
                <w:sz w:val="20"/>
                <w:szCs w:val="20"/>
                <w:u w:val="none"/>
              </w:rPr>
              <w:t>e.g.</w:t>
            </w:r>
            <w:r w:rsidRPr="001628D1">
              <w:rPr>
                <w:rStyle w:val="Hyperlink"/>
                <w:rFonts w:ascii="Arial" w:hAnsi="Arial" w:cs="Arial"/>
                <w:color w:val="auto"/>
                <w:sz w:val="20"/>
                <w:szCs w:val="20"/>
                <w:u w:val="none"/>
              </w:rPr>
              <w:t>, write a letter to a national company about the advantages and disadvantages of their staff travelling to other countries)</w:t>
            </w:r>
            <w:r>
              <w:rPr>
                <w:rStyle w:val="Hyperlink"/>
                <w:rFonts w:ascii="Arial" w:hAnsi="Arial" w:cs="Arial"/>
                <w:color w:val="auto"/>
                <w:sz w:val="20"/>
                <w:szCs w:val="20"/>
                <w:u w:val="none"/>
              </w:rPr>
              <w:t>.</w:t>
            </w:r>
          </w:p>
          <w:p w14:paraId="40A69F14" w14:textId="77777777" w:rsidR="00BD3D25" w:rsidRPr="001628D1" w:rsidRDefault="00BD3D25" w:rsidP="00E34A94">
            <w:pPr>
              <w:autoSpaceDE w:val="0"/>
              <w:autoSpaceDN w:val="0"/>
              <w:adjustRightInd w:val="0"/>
              <w:spacing w:before="120" w:after="120"/>
              <w:rPr>
                <w:rStyle w:val="Hyperlink"/>
                <w:rFonts w:ascii="Arial" w:hAnsi="Arial" w:cs="Arial"/>
                <w:color w:val="auto"/>
                <w:sz w:val="20"/>
                <w:szCs w:val="20"/>
                <w:u w:val="none"/>
              </w:rPr>
            </w:pPr>
            <w:r>
              <w:rPr>
                <w:rStyle w:val="Hyperlink"/>
                <w:rFonts w:ascii="Arial" w:hAnsi="Arial" w:cs="Arial"/>
                <w:color w:val="auto"/>
                <w:sz w:val="20"/>
                <w:szCs w:val="20"/>
                <w:u w:val="none"/>
              </w:rPr>
              <w:t xml:space="preserve">Learners </w:t>
            </w:r>
            <w:r w:rsidRPr="001628D1">
              <w:rPr>
                <w:rStyle w:val="Hyperlink"/>
                <w:rFonts w:ascii="Arial" w:hAnsi="Arial" w:cs="Arial"/>
                <w:color w:val="auto"/>
                <w:sz w:val="20"/>
                <w:szCs w:val="20"/>
                <w:u w:val="none"/>
              </w:rPr>
              <w:t>collate new questions and complete a new chart to identify whether changing the form of the response might change the register, giving examples to help explain</w:t>
            </w:r>
            <w:r>
              <w:rPr>
                <w:rStyle w:val="Hyperlink"/>
                <w:rFonts w:ascii="Arial" w:hAnsi="Arial" w:cs="Arial"/>
                <w:color w:val="auto"/>
                <w:sz w:val="20"/>
                <w:szCs w:val="20"/>
                <w:u w:val="none"/>
              </w:rPr>
              <w:t>.</w:t>
            </w:r>
          </w:p>
          <w:p w14:paraId="5331A5D8" w14:textId="77777777" w:rsidR="00BD3D25" w:rsidRPr="00E322C4" w:rsidRDefault="00BD3D25" w:rsidP="00E34A94">
            <w:pPr>
              <w:autoSpaceDE w:val="0"/>
              <w:autoSpaceDN w:val="0"/>
              <w:adjustRightInd w:val="0"/>
              <w:rPr>
                <w:rStyle w:val="WebLink"/>
                <w:rFonts w:cs="Arial"/>
                <w:color w:val="auto"/>
                <w:szCs w:val="20"/>
                <w:u w:val="none"/>
              </w:rPr>
            </w:pPr>
            <w:r w:rsidRPr="001628D1">
              <w:rPr>
                <w:rStyle w:val="Hyperlink"/>
                <w:rFonts w:ascii="Arial" w:hAnsi="Arial" w:cs="Arial"/>
                <w:b/>
                <w:bCs/>
                <w:color w:val="auto"/>
                <w:sz w:val="20"/>
                <w:szCs w:val="20"/>
                <w:u w:val="none"/>
              </w:rPr>
              <w:t>Extension activity</w:t>
            </w:r>
            <w:r w:rsidRPr="001628D1">
              <w:rPr>
                <w:rStyle w:val="Hyperlink"/>
                <w:rFonts w:ascii="Arial" w:hAnsi="Arial" w:cs="Arial"/>
                <w:color w:val="auto"/>
                <w:sz w:val="20"/>
                <w:szCs w:val="20"/>
                <w:u w:val="none"/>
              </w:rPr>
              <w:t>: learners rework questions to alter purpose</w:t>
            </w:r>
            <w:r>
              <w:rPr>
                <w:rStyle w:val="Hyperlink"/>
                <w:rFonts w:ascii="Arial" w:hAnsi="Arial" w:cs="Arial"/>
                <w:color w:val="auto"/>
                <w:sz w:val="20"/>
                <w:szCs w:val="20"/>
                <w:u w:val="none"/>
              </w:rPr>
              <w:t>,</w:t>
            </w:r>
            <w:r w:rsidRPr="001628D1">
              <w:rPr>
                <w:rStyle w:val="Hyperlink"/>
                <w:rFonts w:ascii="Arial" w:hAnsi="Arial" w:cs="Arial"/>
                <w:color w:val="auto"/>
                <w:sz w:val="20"/>
                <w:szCs w:val="20"/>
                <w:u w:val="none"/>
              </w:rPr>
              <w:t xml:space="preserve"> e.g. to persuade young people that travel is not a good idea</w:t>
            </w:r>
            <w:r>
              <w:rPr>
                <w:rStyle w:val="Hyperlink"/>
                <w:rFonts w:ascii="Arial" w:hAnsi="Arial" w:cs="Arial"/>
                <w:color w:val="auto"/>
                <w:sz w:val="20"/>
                <w:szCs w:val="20"/>
                <w:u w:val="none"/>
              </w:rPr>
              <w:t xml:space="preserve"> </w:t>
            </w:r>
            <w:r w:rsidRPr="001628D1">
              <w:rPr>
                <w:rStyle w:val="Hyperlink"/>
                <w:rFonts w:ascii="Arial" w:hAnsi="Arial" w:cs="Arial"/>
                <w:color w:val="auto"/>
                <w:sz w:val="20"/>
                <w:szCs w:val="20"/>
                <w:u w:val="none"/>
              </w:rPr>
              <w:t>/ to persuade business people that travel is a good ide</w:t>
            </w:r>
            <w:r>
              <w:rPr>
                <w:rStyle w:val="Hyperlink"/>
                <w:rFonts w:ascii="Arial" w:hAnsi="Arial" w:cs="Arial"/>
                <w:color w:val="auto"/>
                <w:sz w:val="20"/>
                <w:szCs w:val="20"/>
                <w:u w:val="none"/>
              </w:rPr>
              <w:t>a. C</w:t>
            </w:r>
            <w:r w:rsidRPr="001628D1">
              <w:rPr>
                <w:rStyle w:val="Hyperlink"/>
                <w:rFonts w:ascii="Arial" w:hAnsi="Arial" w:cs="Arial"/>
                <w:color w:val="auto"/>
                <w:sz w:val="20"/>
                <w:szCs w:val="20"/>
                <w:u w:val="none"/>
              </w:rPr>
              <w:t xml:space="preserve">reate and complete a new chart for </w:t>
            </w:r>
            <w:r>
              <w:rPr>
                <w:rStyle w:val="Hyperlink"/>
                <w:rFonts w:ascii="Arial" w:hAnsi="Arial" w:cs="Arial"/>
                <w:color w:val="auto"/>
                <w:sz w:val="20"/>
                <w:szCs w:val="20"/>
                <w:u w:val="none"/>
              </w:rPr>
              <w:t xml:space="preserve">the </w:t>
            </w:r>
            <w:r w:rsidRPr="001628D1">
              <w:rPr>
                <w:rStyle w:val="Hyperlink"/>
                <w:rFonts w:ascii="Arial" w:hAnsi="Arial" w:cs="Arial"/>
                <w:color w:val="auto"/>
                <w:sz w:val="20"/>
                <w:szCs w:val="20"/>
                <w:u w:val="none"/>
              </w:rPr>
              <w:t>change of purpose</w:t>
            </w:r>
          </w:p>
        </w:tc>
      </w:tr>
      <w:tr w:rsidR="00BD3D25" w14:paraId="6E879506" w14:textId="77777777" w:rsidTr="000354D4">
        <w:tblPrEx>
          <w:tblCellMar>
            <w:top w:w="0" w:type="dxa"/>
            <w:bottom w:w="0" w:type="dxa"/>
          </w:tblCellMar>
        </w:tblPrEx>
        <w:tc>
          <w:tcPr>
            <w:tcW w:w="1995" w:type="dxa"/>
            <w:tcMar>
              <w:top w:w="113" w:type="dxa"/>
              <w:bottom w:w="113" w:type="dxa"/>
            </w:tcMar>
          </w:tcPr>
          <w:p w14:paraId="46EED2DC" w14:textId="77777777"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31C1A7C" w14:textId="77777777" w:rsidR="00BD3D25" w:rsidRPr="000A56AA" w:rsidRDefault="00BD3D25" w:rsidP="00E34A94">
            <w:pPr>
              <w:pStyle w:val="Pa0"/>
              <w:spacing w:before="120" w:after="120"/>
              <w:rPr>
                <w:sz w:val="20"/>
                <w:szCs w:val="20"/>
              </w:rPr>
            </w:pPr>
            <w:r w:rsidRPr="001628D1">
              <w:rPr>
                <w:sz w:val="20"/>
                <w:szCs w:val="20"/>
              </w:rPr>
              <w:t xml:space="preserve">W2 </w:t>
            </w:r>
            <w:r>
              <w:rPr>
                <w:sz w:val="20"/>
                <w:szCs w:val="20"/>
              </w:rPr>
              <w:t>o</w:t>
            </w:r>
            <w:r w:rsidRPr="001628D1">
              <w:rPr>
                <w:sz w:val="20"/>
                <w:szCs w:val="20"/>
              </w:rPr>
              <w:t>rganise and structure ideas and opinions for deliberate effect</w:t>
            </w:r>
          </w:p>
          <w:p w14:paraId="7830FBB5" w14:textId="77777777" w:rsidR="00BD3D25" w:rsidRPr="000A56AA" w:rsidRDefault="00BD3D25" w:rsidP="00E34A94">
            <w:pPr>
              <w:pStyle w:val="Pa0"/>
              <w:spacing w:before="120" w:after="120"/>
              <w:rPr>
                <w:sz w:val="20"/>
                <w:szCs w:val="20"/>
              </w:rPr>
            </w:pPr>
            <w:r w:rsidRPr="001628D1">
              <w:rPr>
                <w:sz w:val="20"/>
                <w:szCs w:val="20"/>
              </w:rPr>
              <w:t xml:space="preserve">W3 </w:t>
            </w:r>
            <w:r>
              <w:rPr>
                <w:sz w:val="20"/>
                <w:szCs w:val="20"/>
              </w:rPr>
              <w:t>u</w:t>
            </w:r>
            <w:r w:rsidRPr="001628D1">
              <w:rPr>
                <w:sz w:val="20"/>
                <w:szCs w:val="20"/>
              </w:rPr>
              <w:t>se a range of vocabulary and sentence structures appropriate to context</w:t>
            </w:r>
          </w:p>
          <w:p w14:paraId="0A3547D7" w14:textId="77777777" w:rsidR="00BD3D25" w:rsidRPr="00073730" w:rsidRDefault="00BD3D25" w:rsidP="00E34A94">
            <w:pPr>
              <w:pStyle w:val="Pa0"/>
              <w:spacing w:before="120" w:after="120"/>
              <w:rPr>
                <w:sz w:val="20"/>
                <w:szCs w:val="20"/>
              </w:rPr>
            </w:pPr>
            <w:r w:rsidRPr="001628D1">
              <w:rPr>
                <w:sz w:val="20"/>
                <w:szCs w:val="20"/>
              </w:rPr>
              <w:t xml:space="preserve">W4 </w:t>
            </w:r>
            <w:r>
              <w:rPr>
                <w:sz w:val="20"/>
                <w:szCs w:val="20"/>
              </w:rPr>
              <w:t>u</w:t>
            </w:r>
            <w:r w:rsidRPr="001628D1">
              <w:rPr>
                <w:sz w:val="20"/>
                <w:szCs w:val="20"/>
              </w:rPr>
              <w:t>se register appropriate to context</w:t>
            </w:r>
          </w:p>
        </w:tc>
        <w:tc>
          <w:tcPr>
            <w:tcW w:w="1972" w:type="dxa"/>
            <w:tcMar>
              <w:top w:w="113" w:type="dxa"/>
              <w:bottom w:w="113" w:type="dxa"/>
            </w:tcMar>
          </w:tcPr>
          <w:p w14:paraId="3911CAF6" w14:textId="77777777" w:rsidR="00BD3D25" w:rsidRPr="003F26BA" w:rsidRDefault="00BD3D2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E</w:t>
            </w:r>
            <w:r w:rsidRPr="003F26BA">
              <w:rPr>
                <w:rFonts w:ascii="Arial" w:eastAsia="Arial" w:hAnsi="Arial" w:cs="Arial"/>
                <w:sz w:val="20"/>
                <w:szCs w:val="20"/>
              </w:rPr>
              <w:t>xplor</w:t>
            </w:r>
            <w:r>
              <w:rPr>
                <w:rFonts w:ascii="Arial" w:eastAsia="Arial" w:hAnsi="Arial" w:cs="Arial"/>
                <w:sz w:val="20"/>
                <w:szCs w:val="20"/>
              </w:rPr>
              <w:t>ing</w:t>
            </w:r>
            <w:r w:rsidRPr="003F26BA">
              <w:rPr>
                <w:rFonts w:ascii="Arial" w:eastAsia="Arial" w:hAnsi="Arial" w:cs="Arial"/>
                <w:sz w:val="20"/>
                <w:szCs w:val="20"/>
              </w:rPr>
              <w:t xml:space="preserve"> and understand</w:t>
            </w:r>
            <w:r>
              <w:rPr>
                <w:rFonts w:ascii="Arial" w:eastAsia="Arial" w:hAnsi="Arial" w:cs="Arial"/>
                <w:sz w:val="20"/>
                <w:szCs w:val="20"/>
              </w:rPr>
              <w:t>ing</w:t>
            </w:r>
            <w:r w:rsidRPr="003F26BA">
              <w:rPr>
                <w:rFonts w:ascii="Arial" w:eastAsia="Arial" w:hAnsi="Arial" w:cs="Arial"/>
                <w:sz w:val="20"/>
                <w:szCs w:val="20"/>
              </w:rPr>
              <w:t xml:space="preserve"> the range of different kinds of article</w:t>
            </w:r>
          </w:p>
          <w:p w14:paraId="7AA4209F" w14:textId="77777777" w:rsidR="00BD3D25" w:rsidRDefault="00BD3D25" w:rsidP="00E34A94">
            <w:pPr>
              <w:autoSpaceDE w:val="0"/>
              <w:autoSpaceDN w:val="0"/>
              <w:adjustRightInd w:val="0"/>
              <w:spacing w:before="120" w:after="120"/>
              <w:rPr>
                <w:rFonts w:cs="Arial"/>
                <w:lang w:eastAsia="en-GB"/>
              </w:rPr>
            </w:pPr>
            <w:r>
              <w:rPr>
                <w:rFonts w:ascii="Arial" w:eastAsia="Arial" w:hAnsi="Arial" w:cs="Arial"/>
                <w:sz w:val="20"/>
                <w:szCs w:val="20"/>
              </w:rPr>
              <w:t>S</w:t>
            </w:r>
            <w:r w:rsidRPr="003F26BA">
              <w:rPr>
                <w:rFonts w:ascii="Arial" w:eastAsia="Arial" w:hAnsi="Arial" w:cs="Arial"/>
                <w:sz w:val="20"/>
                <w:szCs w:val="20"/>
              </w:rPr>
              <w:t>peaking and listening</w:t>
            </w:r>
          </w:p>
        </w:tc>
        <w:tc>
          <w:tcPr>
            <w:tcW w:w="10634" w:type="dxa"/>
            <w:tcMar>
              <w:top w:w="113" w:type="dxa"/>
              <w:bottom w:w="113" w:type="dxa"/>
            </w:tcMar>
          </w:tcPr>
          <w:p w14:paraId="05846B20" w14:textId="77777777" w:rsidR="00BD3D25" w:rsidRPr="001628D1" w:rsidRDefault="00BD3D25" w:rsidP="00E34A94">
            <w:pPr>
              <w:rPr>
                <w:rFonts w:ascii="Arial" w:eastAsia="Arial" w:hAnsi="Arial" w:cs="Arial"/>
                <w:sz w:val="20"/>
                <w:szCs w:val="20"/>
              </w:rPr>
            </w:pPr>
            <w:r w:rsidRPr="001628D1">
              <w:rPr>
                <w:rFonts w:ascii="Arial" w:eastAsia="Arial" w:hAnsi="Arial" w:cs="Arial"/>
                <w:sz w:val="20"/>
                <w:szCs w:val="20"/>
              </w:rPr>
              <w:t>Learners research the similarities and differences between magazine and newspaper articles. For example, using online resources such as:</w:t>
            </w:r>
          </w:p>
          <w:p w14:paraId="440E6BBD" w14:textId="77777777" w:rsidR="00BD3D25" w:rsidRPr="00800333" w:rsidRDefault="00FD167C" w:rsidP="00E34A94">
            <w:pPr>
              <w:spacing w:after="120"/>
              <w:rPr>
                <w:rFonts w:ascii="Arial" w:eastAsia="Arial" w:hAnsi="Arial" w:cs="Arial"/>
                <w:color w:val="4A4A4A"/>
                <w:sz w:val="20"/>
                <w:szCs w:val="20"/>
              </w:rPr>
            </w:pPr>
            <w:hyperlink r:id="rId91" w:anchor=":~:text=The%20difference%20between%20newspaper%20and,a%20simple%20and%20formal%20layout" w:history="1">
              <w:r w:rsidR="00BD3D25" w:rsidRPr="00800333">
                <w:rPr>
                  <w:rStyle w:val="Hyperlink"/>
                  <w:rFonts w:ascii="Arial" w:eastAsia="Arial" w:hAnsi="Arial" w:cs="Arial"/>
                  <w:color w:val="4A4A4A"/>
                  <w:sz w:val="20"/>
                  <w:szCs w:val="20"/>
                </w:rPr>
                <w:t>https://askanydifference.com/difference-between-newspaper-and-magazine/#:~:text=The%20difference%20between%20newspaper%20and,a%20simple%20and%20formal%20layout</w:t>
              </w:r>
            </w:hyperlink>
            <w:r w:rsidR="00BD3D25" w:rsidRPr="00800333">
              <w:rPr>
                <w:rFonts w:ascii="Arial" w:eastAsia="Arial" w:hAnsi="Arial" w:cs="Arial"/>
                <w:color w:val="4A4A4A"/>
                <w:sz w:val="20"/>
                <w:szCs w:val="20"/>
              </w:rPr>
              <w:t>.</w:t>
            </w:r>
          </w:p>
          <w:p w14:paraId="78480594" w14:textId="77777777" w:rsidR="00BD3D25" w:rsidRDefault="00BD3D25" w:rsidP="00E34A94">
            <w:pPr>
              <w:spacing w:before="120" w:after="120"/>
              <w:rPr>
                <w:rFonts w:ascii="Arial" w:eastAsia="Arial" w:hAnsi="Arial" w:cs="Arial"/>
                <w:sz w:val="20"/>
                <w:szCs w:val="20"/>
              </w:rPr>
            </w:pPr>
            <w:r>
              <w:rPr>
                <w:rFonts w:ascii="Arial" w:eastAsia="Arial" w:hAnsi="Arial" w:cs="Arial"/>
                <w:sz w:val="20"/>
                <w:szCs w:val="20"/>
              </w:rPr>
              <w:t xml:space="preserve">Give learners </w:t>
            </w:r>
            <w:r w:rsidRPr="001628D1">
              <w:rPr>
                <w:rFonts w:ascii="Arial" w:eastAsia="Arial" w:hAnsi="Arial" w:cs="Arial"/>
                <w:sz w:val="20"/>
                <w:szCs w:val="20"/>
              </w:rPr>
              <w:t>a selection of magazine and newspaper articles on a similar theme or topic to look at.</w:t>
            </w:r>
          </w:p>
          <w:p w14:paraId="7E0AE963" w14:textId="77777777" w:rsidR="00BD3D25" w:rsidRPr="001628D1" w:rsidRDefault="00BD3D25" w:rsidP="00E34A94">
            <w:pPr>
              <w:spacing w:before="120" w:after="120"/>
              <w:rPr>
                <w:rFonts w:ascii="Arial" w:eastAsia="Arial" w:hAnsi="Arial" w:cs="Arial"/>
                <w:sz w:val="20"/>
                <w:szCs w:val="20"/>
              </w:rPr>
            </w:pPr>
            <w:r>
              <w:rPr>
                <w:rFonts w:ascii="Arial" w:eastAsia="Arial" w:hAnsi="Arial" w:cs="Arial"/>
                <w:sz w:val="20"/>
                <w:szCs w:val="20"/>
              </w:rPr>
              <w:t>L</w:t>
            </w:r>
            <w:r w:rsidRPr="001628D1">
              <w:rPr>
                <w:rFonts w:ascii="Arial" w:eastAsia="Arial" w:hAnsi="Arial" w:cs="Arial"/>
                <w:sz w:val="20"/>
                <w:szCs w:val="20"/>
              </w:rPr>
              <w:t>earners identify similarities and differences between the different types of articles. For example, layout, headlines, subheadings, interviews and statements, order of paragraphs, photos and captions, quotations, etc.</w:t>
            </w:r>
          </w:p>
          <w:p w14:paraId="03A86717" w14:textId="77777777" w:rsidR="00BD3D25" w:rsidRPr="004D1CDF" w:rsidRDefault="00BD3D25" w:rsidP="00E34A94">
            <w:pPr>
              <w:spacing w:before="120"/>
              <w:rPr>
                <w:rFonts w:ascii="Arial" w:eastAsia="Arial" w:hAnsi="Arial" w:cs="Arial"/>
                <w:sz w:val="20"/>
                <w:szCs w:val="20"/>
              </w:rPr>
            </w:pPr>
            <w:r w:rsidRPr="00A97B35">
              <w:rPr>
                <w:rFonts w:ascii="Arial" w:eastAsia="Arial" w:hAnsi="Arial" w:cs="Arial"/>
                <w:b/>
                <w:bCs/>
                <w:sz w:val="20"/>
                <w:szCs w:val="20"/>
              </w:rPr>
              <w:t>Extension activity</w:t>
            </w:r>
            <w:r w:rsidRPr="001628D1">
              <w:rPr>
                <w:rFonts w:ascii="Arial" w:eastAsia="Arial" w:hAnsi="Arial" w:cs="Arial"/>
                <w:sz w:val="20"/>
                <w:szCs w:val="20"/>
              </w:rPr>
              <w:t>: learners devise a multiple-choice quiz about the similarities and differences between newspaper and magazine articles.</w:t>
            </w:r>
          </w:p>
        </w:tc>
      </w:tr>
      <w:tr w:rsidR="00BD3D25" w14:paraId="2E8B680C" w14:textId="77777777" w:rsidTr="000354D4">
        <w:tblPrEx>
          <w:tblCellMar>
            <w:top w:w="0" w:type="dxa"/>
            <w:bottom w:w="0" w:type="dxa"/>
          </w:tblCellMar>
        </w:tblPrEx>
        <w:tc>
          <w:tcPr>
            <w:tcW w:w="1995" w:type="dxa"/>
            <w:tcMar>
              <w:top w:w="113" w:type="dxa"/>
              <w:bottom w:w="113" w:type="dxa"/>
            </w:tcMar>
          </w:tcPr>
          <w:p w14:paraId="626D05CF" w14:textId="77777777"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0B84AF25" w14:textId="77777777" w:rsidR="00BD3D25" w:rsidRPr="00073730" w:rsidRDefault="00BD3D25" w:rsidP="00E34A94">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W4 </w:t>
            </w:r>
            <w:r>
              <w:rPr>
                <w:rFonts w:ascii="Arial" w:hAnsi="Arial" w:cs="Arial"/>
                <w:sz w:val="20"/>
                <w:szCs w:val="20"/>
                <w:lang w:eastAsia="en-GB"/>
              </w:rPr>
              <w:t>u</w:t>
            </w:r>
            <w:r w:rsidRPr="001628D1">
              <w:rPr>
                <w:rFonts w:ascii="Arial" w:hAnsi="Arial" w:cs="Arial"/>
                <w:sz w:val="20"/>
                <w:szCs w:val="20"/>
                <w:lang w:eastAsia="en-GB"/>
              </w:rPr>
              <w:t>se register appropriate to context</w:t>
            </w:r>
          </w:p>
        </w:tc>
        <w:tc>
          <w:tcPr>
            <w:tcW w:w="1972" w:type="dxa"/>
            <w:tcMar>
              <w:top w:w="113" w:type="dxa"/>
              <w:bottom w:w="113" w:type="dxa"/>
            </w:tcMar>
          </w:tcPr>
          <w:p w14:paraId="7C3FC2DA" w14:textId="77777777" w:rsidR="00BD3D25" w:rsidRDefault="00BD3D25" w:rsidP="00E34A94">
            <w:pPr>
              <w:autoSpaceDE w:val="0"/>
              <w:autoSpaceDN w:val="0"/>
              <w:adjustRightInd w:val="0"/>
              <w:spacing w:after="120"/>
              <w:rPr>
                <w:rFonts w:cs="Arial"/>
                <w:lang w:eastAsia="en-GB"/>
              </w:rPr>
            </w:pPr>
            <w:r>
              <w:rPr>
                <w:rFonts w:ascii="Arial" w:eastAsia="Arial" w:hAnsi="Arial" w:cs="Arial"/>
                <w:sz w:val="20"/>
                <w:szCs w:val="20"/>
              </w:rPr>
              <w:t>E</w:t>
            </w:r>
            <w:r w:rsidRPr="003F26BA">
              <w:rPr>
                <w:rFonts w:ascii="Arial" w:eastAsia="Arial" w:hAnsi="Arial" w:cs="Arial"/>
                <w:sz w:val="20"/>
                <w:szCs w:val="20"/>
              </w:rPr>
              <w:t>xplor</w:t>
            </w:r>
            <w:r>
              <w:rPr>
                <w:rFonts w:ascii="Arial" w:eastAsia="Arial" w:hAnsi="Arial" w:cs="Arial"/>
                <w:sz w:val="20"/>
                <w:szCs w:val="20"/>
              </w:rPr>
              <w:t>ing</w:t>
            </w:r>
            <w:r w:rsidRPr="003F26BA">
              <w:rPr>
                <w:rFonts w:ascii="Arial" w:eastAsia="Arial" w:hAnsi="Arial" w:cs="Arial"/>
                <w:sz w:val="20"/>
                <w:szCs w:val="20"/>
              </w:rPr>
              <w:t xml:space="preserve"> and understand</w:t>
            </w:r>
            <w:r>
              <w:rPr>
                <w:rFonts w:ascii="Arial" w:eastAsia="Arial" w:hAnsi="Arial" w:cs="Arial"/>
                <w:sz w:val="20"/>
                <w:szCs w:val="20"/>
              </w:rPr>
              <w:t>ing</w:t>
            </w:r>
            <w:r w:rsidRPr="003F26BA">
              <w:rPr>
                <w:rFonts w:ascii="Arial" w:eastAsia="Arial" w:hAnsi="Arial" w:cs="Arial"/>
                <w:sz w:val="20"/>
                <w:szCs w:val="20"/>
              </w:rPr>
              <w:t xml:space="preserve"> the range of different kinds of speeches</w:t>
            </w:r>
            <w:r>
              <w:rPr>
                <w:rFonts w:ascii="Arial" w:eastAsia="Arial" w:hAnsi="Arial" w:cs="Arial"/>
                <w:sz w:val="20"/>
                <w:szCs w:val="20"/>
              </w:rPr>
              <w:t xml:space="preserve"> </w:t>
            </w:r>
            <w:r w:rsidRPr="003F26BA">
              <w:rPr>
                <w:rFonts w:ascii="Arial" w:eastAsia="Arial" w:hAnsi="Arial" w:cs="Arial"/>
                <w:sz w:val="20"/>
                <w:szCs w:val="20"/>
              </w:rPr>
              <w:t>/</w:t>
            </w:r>
            <w:r>
              <w:rPr>
                <w:rFonts w:ascii="Arial" w:eastAsia="Arial" w:hAnsi="Arial" w:cs="Arial"/>
                <w:sz w:val="20"/>
                <w:szCs w:val="20"/>
              </w:rPr>
              <w:t xml:space="preserve"> </w:t>
            </w:r>
            <w:r w:rsidRPr="003F26BA">
              <w:rPr>
                <w:rFonts w:ascii="Arial" w:eastAsia="Arial" w:hAnsi="Arial" w:cs="Arial"/>
                <w:sz w:val="20"/>
                <w:szCs w:val="20"/>
              </w:rPr>
              <w:t>talks</w:t>
            </w:r>
          </w:p>
        </w:tc>
        <w:tc>
          <w:tcPr>
            <w:tcW w:w="10634" w:type="dxa"/>
            <w:tcMar>
              <w:top w:w="113" w:type="dxa"/>
              <w:bottom w:w="113" w:type="dxa"/>
            </w:tcMar>
          </w:tcPr>
          <w:p w14:paraId="3523300A" w14:textId="77777777" w:rsidR="00BD3D25" w:rsidRDefault="00BD3D25" w:rsidP="00E34A94">
            <w:pPr>
              <w:spacing w:after="120"/>
              <w:rPr>
                <w:rFonts w:ascii="Arial" w:eastAsia="Arial" w:hAnsi="Arial" w:cs="Arial"/>
                <w:sz w:val="20"/>
                <w:szCs w:val="20"/>
              </w:rPr>
            </w:pPr>
            <w:r>
              <w:rPr>
                <w:rFonts w:ascii="Arial" w:eastAsia="Arial" w:hAnsi="Arial" w:cs="Arial"/>
                <w:sz w:val="20"/>
                <w:szCs w:val="20"/>
              </w:rPr>
              <w:t>Discuss what speeches learners have heard recently or any famous speeches they know.</w:t>
            </w:r>
          </w:p>
          <w:p w14:paraId="21F6B970" w14:textId="77777777" w:rsidR="00BD3D25" w:rsidRPr="001E1AE8" w:rsidRDefault="00BD3D25" w:rsidP="00E34A94">
            <w:pPr>
              <w:spacing w:before="120" w:after="120"/>
              <w:rPr>
                <w:rFonts w:ascii="Arial" w:hAnsi="Arial" w:cs="Arial"/>
                <w:b/>
                <w:sz w:val="20"/>
                <w:szCs w:val="20"/>
                <w:lang w:eastAsia="en-GB"/>
              </w:rPr>
            </w:pPr>
            <w:r>
              <w:rPr>
                <w:rFonts w:ascii="Arial" w:eastAsia="Arial" w:hAnsi="Arial" w:cs="Arial"/>
                <w:sz w:val="20"/>
                <w:szCs w:val="20"/>
              </w:rPr>
              <w:t xml:space="preserve">Select a famous person and elicit what learners know about the person and predict the style and tone of the speech they are going to listen to. Learners </w:t>
            </w:r>
            <w:r w:rsidRPr="001E1AE8">
              <w:rPr>
                <w:rFonts w:ascii="Arial" w:eastAsia="Arial" w:hAnsi="Arial" w:cs="Arial"/>
                <w:sz w:val="20"/>
                <w:szCs w:val="20"/>
              </w:rPr>
              <w:t xml:space="preserve">listen to </w:t>
            </w:r>
            <w:r>
              <w:rPr>
                <w:rFonts w:ascii="Arial" w:eastAsia="Arial" w:hAnsi="Arial" w:cs="Arial"/>
                <w:sz w:val="20"/>
                <w:szCs w:val="20"/>
              </w:rPr>
              <w:t xml:space="preserve">the </w:t>
            </w:r>
            <w:r w:rsidRPr="001E1AE8">
              <w:rPr>
                <w:rFonts w:ascii="Arial" w:eastAsia="Arial" w:hAnsi="Arial" w:cs="Arial"/>
                <w:sz w:val="20"/>
                <w:szCs w:val="20"/>
              </w:rPr>
              <w:t>speech by a famous person</w:t>
            </w:r>
            <w:r>
              <w:rPr>
                <w:rFonts w:ascii="Arial" w:eastAsia="Arial" w:hAnsi="Arial" w:cs="Arial"/>
                <w:sz w:val="20"/>
                <w:szCs w:val="20"/>
              </w:rPr>
              <w:t>,</w:t>
            </w:r>
            <w:r w:rsidRPr="001E1AE8">
              <w:rPr>
                <w:rFonts w:ascii="Arial" w:eastAsia="Arial" w:hAnsi="Arial" w:cs="Arial"/>
                <w:sz w:val="20"/>
                <w:szCs w:val="20"/>
              </w:rPr>
              <w:t xml:space="preserve"> e.g. Nelson</w:t>
            </w:r>
            <w:r>
              <w:rPr>
                <w:rFonts w:ascii="Arial" w:eastAsia="Arial" w:hAnsi="Arial" w:cs="Arial"/>
                <w:sz w:val="20"/>
                <w:szCs w:val="20"/>
              </w:rPr>
              <w:t xml:space="preserve"> Mandela, and make notes about the style, register and impact it has.</w:t>
            </w:r>
          </w:p>
          <w:p w14:paraId="1134D44F" w14:textId="77777777" w:rsidR="00BD3D25" w:rsidRDefault="00BD3D25" w:rsidP="00E34A94">
            <w:pPr>
              <w:spacing w:before="120" w:after="120"/>
              <w:rPr>
                <w:rFonts w:ascii="Arial" w:eastAsia="Arial" w:hAnsi="Arial" w:cs="Arial"/>
                <w:b/>
                <w:sz w:val="20"/>
                <w:szCs w:val="20"/>
              </w:rPr>
            </w:pPr>
            <w:r>
              <w:rPr>
                <w:rFonts w:ascii="Arial" w:eastAsia="Arial" w:hAnsi="Arial" w:cs="Arial"/>
                <w:sz w:val="20"/>
                <w:szCs w:val="20"/>
              </w:rPr>
              <w:t xml:space="preserve">Learners </w:t>
            </w:r>
            <w:r w:rsidRPr="001E1AE8">
              <w:rPr>
                <w:rFonts w:ascii="Arial" w:eastAsia="Arial" w:hAnsi="Arial" w:cs="Arial"/>
                <w:sz w:val="20"/>
                <w:szCs w:val="20"/>
              </w:rPr>
              <w:t xml:space="preserve">examine printed copies of the speech used above and write short commentaries on its merits of style, e.g. use of first person, introduction, rhetoric, repetition, and </w:t>
            </w:r>
            <w:r>
              <w:rPr>
                <w:rFonts w:ascii="Arial" w:eastAsia="Arial" w:hAnsi="Arial" w:cs="Arial"/>
                <w:sz w:val="20"/>
                <w:szCs w:val="20"/>
              </w:rPr>
              <w:t>climax.</w:t>
            </w:r>
          </w:p>
          <w:p w14:paraId="32C18D47" w14:textId="77777777" w:rsidR="00BD3D25" w:rsidRPr="00C40840" w:rsidRDefault="00BD3D25" w:rsidP="00E34A94">
            <w:pPr>
              <w:spacing w:before="120" w:after="120"/>
              <w:rPr>
                <w:rFonts w:ascii="Arial" w:eastAsia="Arial" w:hAnsi="Arial" w:cs="Arial"/>
                <w:sz w:val="20"/>
                <w:szCs w:val="20"/>
              </w:rPr>
            </w:pPr>
            <w:r w:rsidRPr="001E1AE8">
              <w:rPr>
                <w:rFonts w:ascii="Arial" w:eastAsia="Arial" w:hAnsi="Arial" w:cs="Arial"/>
                <w:sz w:val="20"/>
                <w:szCs w:val="20"/>
              </w:rPr>
              <w:t xml:space="preserve">Working with a partner, </w:t>
            </w:r>
            <w:r>
              <w:rPr>
                <w:rFonts w:ascii="Arial" w:eastAsia="Arial" w:hAnsi="Arial" w:cs="Arial"/>
                <w:sz w:val="20"/>
                <w:szCs w:val="20"/>
              </w:rPr>
              <w:t>learners</w:t>
            </w:r>
            <w:r w:rsidRPr="001E1AE8">
              <w:rPr>
                <w:rFonts w:ascii="Arial" w:eastAsia="Arial" w:hAnsi="Arial" w:cs="Arial"/>
                <w:sz w:val="20"/>
                <w:szCs w:val="20"/>
              </w:rPr>
              <w:t xml:space="preserve"> read </w:t>
            </w:r>
            <w:r w:rsidRPr="004D1CDF">
              <w:rPr>
                <w:rFonts w:ascii="Arial" w:hAnsi="Arial"/>
                <w:sz w:val="20"/>
              </w:rPr>
              <w:t>a section</w:t>
            </w:r>
            <w:r w:rsidRPr="004D1CDF">
              <w:rPr>
                <w:rFonts w:ascii="Arial" w:eastAsia="Arial" w:hAnsi="Arial" w:cs="Arial"/>
                <w:sz w:val="20"/>
                <w:szCs w:val="20"/>
              </w:rPr>
              <w:t xml:space="preserve"> of Mandela’s</w:t>
            </w:r>
            <w:r w:rsidRPr="001E1AE8">
              <w:rPr>
                <w:rFonts w:ascii="Arial" w:eastAsia="Arial" w:hAnsi="Arial" w:cs="Arial"/>
                <w:b/>
                <w:sz w:val="20"/>
                <w:szCs w:val="20"/>
              </w:rPr>
              <w:t xml:space="preserve"> </w:t>
            </w:r>
            <w:r w:rsidRPr="00C40840">
              <w:rPr>
                <w:rFonts w:ascii="Arial" w:eastAsia="Arial" w:hAnsi="Arial" w:cs="Arial"/>
                <w:sz w:val="20"/>
                <w:szCs w:val="20"/>
              </w:rPr>
              <w:t xml:space="preserve">speech </w:t>
            </w:r>
            <w:r>
              <w:rPr>
                <w:rFonts w:ascii="Arial" w:eastAsia="Arial" w:hAnsi="Arial" w:cs="Arial"/>
                <w:sz w:val="20"/>
                <w:szCs w:val="20"/>
              </w:rPr>
              <w:t>at:</w:t>
            </w:r>
            <w:r w:rsidRPr="00C40840">
              <w:rPr>
                <w:rFonts w:ascii="Arial" w:eastAsia="Arial" w:hAnsi="Arial" w:cs="Arial"/>
                <w:sz w:val="20"/>
                <w:szCs w:val="20"/>
              </w:rPr>
              <w:t xml:space="preserve"> </w:t>
            </w:r>
            <w:hyperlink r:id="rId92" w:history="1">
              <w:r w:rsidRPr="00396752">
                <w:rPr>
                  <w:rStyle w:val="WebLink"/>
                </w:rPr>
                <w:t>www.historyplace.com/speeches/mandela.htm</w:t>
              </w:r>
            </w:hyperlink>
          </w:p>
          <w:p w14:paraId="4655A792" w14:textId="77777777" w:rsidR="00BD3D25" w:rsidRPr="00E322C4" w:rsidRDefault="00BD3D25" w:rsidP="00E34A94">
            <w:pPr>
              <w:spacing w:before="120" w:after="120"/>
              <w:rPr>
                <w:rStyle w:val="WebLink"/>
                <w:rFonts w:eastAsia="Arial" w:cs="Arial"/>
                <w:szCs w:val="20"/>
                <w:u w:val="none"/>
              </w:rPr>
            </w:pPr>
            <w:r w:rsidRPr="001E1AE8">
              <w:rPr>
                <w:rFonts w:ascii="Arial" w:eastAsia="Arial" w:hAnsi="Arial" w:cs="Arial"/>
                <w:sz w:val="20"/>
                <w:szCs w:val="20"/>
              </w:rPr>
              <w:t xml:space="preserve">And Martin Luther King </w:t>
            </w:r>
            <w:r>
              <w:rPr>
                <w:rFonts w:ascii="Arial" w:eastAsia="Arial" w:hAnsi="Arial" w:cs="Arial"/>
                <w:sz w:val="20"/>
                <w:szCs w:val="20"/>
              </w:rPr>
              <w:t xml:space="preserve">at </w:t>
            </w:r>
            <w:hyperlink r:id="rId93" w:history="1">
              <w:r w:rsidRPr="00E322C4">
                <w:rPr>
                  <w:rStyle w:val="Hyperlink"/>
                  <w:rFonts w:ascii="Arial" w:hAnsi="Arial"/>
                  <w:color w:val="4A4A4A"/>
                  <w:sz w:val="20"/>
                </w:rPr>
                <w:t>http://abcnews.go.com/Politics/martin-luther-kings-speech-dream-full-text/story?id=14358231</w:t>
              </w:r>
            </w:hyperlink>
          </w:p>
          <w:p w14:paraId="5F0A7084" w14:textId="77777777" w:rsidR="00BD3D25" w:rsidRDefault="00BD3D25" w:rsidP="00E34A94">
            <w:pPr>
              <w:spacing w:before="120"/>
              <w:rPr>
                <w:rFonts w:ascii="Arial" w:eastAsia="Arial" w:hAnsi="Arial" w:cs="Arial"/>
                <w:sz w:val="20"/>
                <w:szCs w:val="20"/>
              </w:rPr>
            </w:pPr>
            <w:r w:rsidRPr="004E1305">
              <w:rPr>
                <w:rFonts w:ascii="Arial" w:hAnsi="Arial" w:cs="Arial"/>
                <w:b/>
                <w:sz w:val="20"/>
                <w:szCs w:val="20"/>
                <w:lang w:eastAsia="en-GB"/>
              </w:rPr>
              <w:t>Extension activity:</w:t>
            </w:r>
            <w:r>
              <w:rPr>
                <w:rFonts w:ascii="Arial" w:hAnsi="Arial" w:cs="Arial"/>
                <w:sz w:val="20"/>
                <w:szCs w:val="20"/>
                <w:lang w:eastAsia="en-GB"/>
              </w:rPr>
              <w:t xml:space="preserve"> learners write a speech to give in a school assembly on the theme of prejudice / child labour / a person they admire. Learners select a text on the subject which they can incorporate into their speech and present to the class.</w:t>
            </w:r>
          </w:p>
        </w:tc>
      </w:tr>
      <w:tr w:rsidR="00BD3D25" w14:paraId="0E30133E" w14:textId="77777777" w:rsidTr="000354D4">
        <w:tblPrEx>
          <w:tblCellMar>
            <w:top w:w="0" w:type="dxa"/>
            <w:bottom w:w="0" w:type="dxa"/>
          </w:tblCellMar>
        </w:tblPrEx>
        <w:tc>
          <w:tcPr>
            <w:tcW w:w="1995" w:type="dxa"/>
            <w:tcMar>
              <w:top w:w="113" w:type="dxa"/>
              <w:bottom w:w="113" w:type="dxa"/>
            </w:tcMar>
          </w:tcPr>
          <w:p w14:paraId="41FC1836" w14:textId="77777777" w:rsidR="00DD2777" w:rsidRPr="00015F15" w:rsidRDefault="00DD2777" w:rsidP="00DD2777">
            <w:pPr>
              <w:pStyle w:val="DSBasic"/>
              <w:spacing w:before="120"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00E73C2C" w14:textId="7F39A5BE" w:rsidR="00DD2777" w:rsidRDefault="00DD2777" w:rsidP="00DD2777">
            <w:pPr>
              <w:pStyle w:val="DSBasic"/>
              <w:spacing w:after="120"/>
              <w:rPr>
                <w:rFonts w:cs="Arial"/>
                <w:b/>
                <w:sz w:val="20"/>
                <w:szCs w:val="20"/>
                <w:lang w:eastAsia="en-GB"/>
              </w:rPr>
            </w:pPr>
            <w:r w:rsidRPr="001628D1">
              <w:rPr>
                <w:lang w:eastAsia="en-GB"/>
              </w:rPr>
              <w:t xml:space="preserve">R4 </w:t>
            </w:r>
            <w:r>
              <w:rPr>
                <w:rFonts w:eastAsia="BlissPro-Light"/>
                <w:color w:val="000000"/>
              </w:rPr>
              <w:t>d</w:t>
            </w:r>
            <w:r w:rsidRPr="00EB7561">
              <w:rPr>
                <w:rFonts w:eastAsia="BlissPro-Light"/>
                <w:color w:val="000000"/>
              </w:rPr>
              <w:t>emonstrate understanding of how writers achieve effects and influence readers.</w:t>
            </w:r>
          </w:p>
          <w:p w14:paraId="35236402" w14:textId="01359D7C"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05749F06" w14:textId="1B90A95D" w:rsidR="00BD3D25" w:rsidRPr="00DD2777" w:rsidRDefault="00BD3D25" w:rsidP="00DD2777">
            <w:pPr>
              <w:autoSpaceDE w:val="0"/>
              <w:autoSpaceDN w:val="0"/>
              <w:adjustRightInd w:val="0"/>
              <w:spacing w:before="120" w:after="120"/>
              <w:rPr>
                <w:rFonts w:ascii="Arial" w:hAnsi="Arial" w:cs="Arial"/>
                <w:sz w:val="20"/>
                <w:szCs w:val="20"/>
                <w:lang w:eastAsia="en-GB"/>
              </w:rPr>
            </w:pPr>
            <w:r w:rsidRPr="001628D1">
              <w:rPr>
                <w:rFonts w:ascii="Arial" w:hAnsi="Arial" w:cs="Arial"/>
                <w:sz w:val="20"/>
                <w:szCs w:val="20"/>
                <w:lang w:eastAsia="en-GB"/>
              </w:rPr>
              <w:t xml:space="preserve">W4 </w:t>
            </w:r>
            <w:r>
              <w:rPr>
                <w:rFonts w:ascii="Arial" w:hAnsi="Arial" w:cs="Arial"/>
                <w:sz w:val="20"/>
                <w:szCs w:val="20"/>
                <w:lang w:eastAsia="en-GB"/>
              </w:rPr>
              <w:t>u</w:t>
            </w:r>
            <w:r w:rsidRPr="001628D1">
              <w:rPr>
                <w:rFonts w:ascii="Arial" w:hAnsi="Arial" w:cs="Arial"/>
                <w:sz w:val="20"/>
                <w:szCs w:val="20"/>
                <w:lang w:eastAsia="en-GB"/>
              </w:rPr>
              <w:t>se register appropriate to context</w:t>
            </w:r>
          </w:p>
        </w:tc>
        <w:tc>
          <w:tcPr>
            <w:tcW w:w="1972" w:type="dxa"/>
            <w:tcMar>
              <w:top w:w="113" w:type="dxa"/>
              <w:bottom w:w="113" w:type="dxa"/>
            </w:tcMar>
          </w:tcPr>
          <w:p w14:paraId="66056126" w14:textId="77777777" w:rsidR="00BD3D25" w:rsidRDefault="00BD3D25" w:rsidP="00E34A94">
            <w:pPr>
              <w:autoSpaceDE w:val="0"/>
              <w:autoSpaceDN w:val="0"/>
              <w:adjustRightInd w:val="0"/>
              <w:spacing w:after="120"/>
              <w:rPr>
                <w:rFonts w:cs="Arial"/>
                <w:lang w:eastAsia="en-GB"/>
              </w:rPr>
            </w:pPr>
            <w:r>
              <w:rPr>
                <w:rFonts w:ascii="Arial" w:eastAsia="Arial" w:hAnsi="Arial" w:cs="Arial"/>
                <w:sz w:val="20"/>
                <w:szCs w:val="20"/>
              </w:rPr>
              <w:t>U</w:t>
            </w:r>
            <w:r w:rsidRPr="003F26BA">
              <w:rPr>
                <w:rFonts w:ascii="Arial" w:eastAsia="Arial" w:hAnsi="Arial" w:cs="Arial"/>
                <w:sz w:val="20"/>
                <w:szCs w:val="20"/>
              </w:rPr>
              <w:t>nderstand</w:t>
            </w:r>
            <w:r>
              <w:rPr>
                <w:rFonts w:ascii="Arial" w:eastAsia="Arial" w:hAnsi="Arial" w:cs="Arial"/>
                <w:sz w:val="20"/>
                <w:szCs w:val="20"/>
              </w:rPr>
              <w:t>ing</w:t>
            </w:r>
            <w:r w:rsidRPr="003F26BA">
              <w:rPr>
                <w:rFonts w:ascii="Arial" w:eastAsia="Arial" w:hAnsi="Arial" w:cs="Arial"/>
                <w:sz w:val="20"/>
                <w:szCs w:val="20"/>
              </w:rPr>
              <w:t xml:space="preserve"> the difference between formal and informal tone and register</w:t>
            </w:r>
          </w:p>
        </w:tc>
        <w:tc>
          <w:tcPr>
            <w:tcW w:w="10634" w:type="dxa"/>
            <w:tcMar>
              <w:top w:w="113" w:type="dxa"/>
              <w:bottom w:w="113" w:type="dxa"/>
            </w:tcMar>
          </w:tcPr>
          <w:p w14:paraId="5CCD7461" w14:textId="77777777" w:rsidR="009F150C" w:rsidRDefault="00BD3D25" w:rsidP="00E34A94">
            <w:pPr>
              <w:spacing w:after="120"/>
              <w:rPr>
                <w:rFonts w:ascii="Arial" w:eastAsia="Arial" w:hAnsi="Arial" w:cs="Arial"/>
                <w:b/>
                <w:sz w:val="20"/>
                <w:szCs w:val="20"/>
              </w:rPr>
            </w:pPr>
            <w:r>
              <w:rPr>
                <w:rFonts w:ascii="Arial" w:eastAsia="Arial" w:hAnsi="Arial" w:cs="Arial"/>
                <w:sz w:val="20"/>
                <w:szCs w:val="20"/>
              </w:rPr>
              <w:t xml:space="preserve">Discuss what </w:t>
            </w:r>
            <w:r w:rsidRPr="001628D1">
              <w:rPr>
                <w:rFonts w:ascii="Arial" w:eastAsia="Arial" w:hAnsi="Arial" w:cs="Arial"/>
                <w:sz w:val="20"/>
                <w:szCs w:val="20"/>
              </w:rPr>
              <w:t>learners understand to be the difference between formal and informal language, stressing that appropriate tone and register is to be used according to the topic given</w:t>
            </w:r>
            <w:r w:rsidRPr="001628D1">
              <w:rPr>
                <w:rFonts w:ascii="Arial" w:eastAsia="Arial" w:hAnsi="Arial" w:cs="Arial"/>
                <w:b/>
                <w:sz w:val="20"/>
                <w:szCs w:val="20"/>
              </w:rPr>
              <w:t xml:space="preserve">. </w:t>
            </w:r>
          </w:p>
          <w:p w14:paraId="776CE2F1" w14:textId="1ACD9B59" w:rsidR="00BD3D25" w:rsidRPr="001628D1" w:rsidRDefault="00BD3D25" w:rsidP="00E34A94">
            <w:pPr>
              <w:spacing w:after="120"/>
              <w:rPr>
                <w:rFonts w:ascii="Arial" w:eastAsia="Arial" w:hAnsi="Arial" w:cs="Arial"/>
                <w:sz w:val="20"/>
                <w:szCs w:val="20"/>
              </w:rPr>
            </w:pPr>
            <w:r w:rsidRPr="001C7559">
              <w:rPr>
                <w:rFonts w:ascii="Arial" w:eastAsia="Arial" w:hAnsi="Arial" w:cs="Arial"/>
                <w:sz w:val="20"/>
                <w:szCs w:val="20"/>
              </w:rPr>
              <w:t>Learners identify</w:t>
            </w:r>
            <w:r w:rsidRPr="001628D1">
              <w:rPr>
                <w:rFonts w:ascii="Arial" w:eastAsia="Arial" w:hAnsi="Arial" w:cs="Arial"/>
                <w:sz w:val="20"/>
                <w:szCs w:val="20"/>
              </w:rPr>
              <w:t xml:space="preserve"> contexts in which they might expect to use formal or informal language, with suitable examples to illustrate.</w:t>
            </w:r>
          </w:p>
          <w:p w14:paraId="274B2639" w14:textId="77777777" w:rsidR="00BD3D25" w:rsidRPr="001628D1" w:rsidRDefault="00BD3D25" w:rsidP="00E34A94">
            <w:pPr>
              <w:spacing w:before="120" w:after="120"/>
              <w:rPr>
                <w:rFonts w:ascii="Arial" w:eastAsia="Arial" w:hAnsi="Arial" w:cs="Arial"/>
                <w:sz w:val="20"/>
                <w:szCs w:val="20"/>
              </w:rPr>
            </w:pPr>
            <w:r w:rsidRPr="001628D1">
              <w:rPr>
                <w:rFonts w:ascii="Arial" w:eastAsia="Arial" w:hAnsi="Arial" w:cs="Arial"/>
                <w:sz w:val="20"/>
                <w:szCs w:val="20"/>
              </w:rPr>
              <w:t>Learners research online three different explanations of formal and informal language and write a brief explanation of the main differences using their own words where appropriate</w:t>
            </w:r>
            <w:r>
              <w:rPr>
                <w:rFonts w:ascii="Arial" w:eastAsia="Arial" w:hAnsi="Arial" w:cs="Arial"/>
                <w:sz w:val="20"/>
                <w:szCs w:val="20"/>
              </w:rPr>
              <w:t>,</w:t>
            </w:r>
            <w:r w:rsidRPr="001628D1">
              <w:rPr>
                <w:rFonts w:ascii="Arial" w:eastAsia="Arial" w:hAnsi="Arial" w:cs="Arial"/>
                <w:sz w:val="20"/>
                <w:szCs w:val="20"/>
              </w:rPr>
              <w:t xml:space="preserve"> e.g. to explain technical terms</w:t>
            </w:r>
            <w:r>
              <w:rPr>
                <w:rFonts w:ascii="Arial" w:eastAsia="Arial" w:hAnsi="Arial" w:cs="Arial"/>
                <w:sz w:val="20"/>
                <w:szCs w:val="20"/>
              </w:rPr>
              <w:t xml:space="preserve">. </w:t>
            </w:r>
            <w:r w:rsidRPr="001628D1">
              <w:rPr>
                <w:rFonts w:ascii="Arial" w:eastAsia="Arial" w:hAnsi="Arial" w:cs="Arial"/>
                <w:sz w:val="20"/>
                <w:szCs w:val="20"/>
              </w:rPr>
              <w:t xml:space="preserve">They should aim to produce a clear, concise explanation that could be understood by a </w:t>
            </w:r>
            <w:r>
              <w:rPr>
                <w:rFonts w:ascii="Arial" w:eastAsia="Arial" w:hAnsi="Arial" w:cs="Arial"/>
                <w:sz w:val="20"/>
                <w:szCs w:val="20"/>
              </w:rPr>
              <w:t xml:space="preserve">younger </w:t>
            </w:r>
            <w:r w:rsidRPr="001628D1">
              <w:rPr>
                <w:rFonts w:ascii="Arial" w:eastAsia="Arial" w:hAnsi="Arial" w:cs="Arial"/>
                <w:sz w:val="20"/>
                <w:szCs w:val="20"/>
              </w:rPr>
              <w:t>learner</w:t>
            </w:r>
            <w:r>
              <w:rPr>
                <w:rFonts w:ascii="Arial" w:eastAsia="Arial" w:hAnsi="Arial" w:cs="Arial"/>
                <w:sz w:val="20"/>
                <w:szCs w:val="20"/>
              </w:rPr>
              <w:t>.</w:t>
            </w:r>
          </w:p>
          <w:p w14:paraId="09061720" w14:textId="77777777" w:rsidR="00BD3D25" w:rsidRPr="001628D1" w:rsidRDefault="00BD3D25" w:rsidP="00E34A94">
            <w:pPr>
              <w:pStyle w:val="ecxmsonormal"/>
              <w:shd w:val="clear" w:color="auto" w:fill="FFFFFF"/>
              <w:spacing w:after="0"/>
              <w:rPr>
                <w:rFonts w:ascii="Arial" w:hAnsi="Arial" w:cs="Arial"/>
                <w:bCs/>
                <w:sz w:val="20"/>
                <w:szCs w:val="20"/>
              </w:rPr>
            </w:pPr>
            <w:r w:rsidRPr="001628D1">
              <w:rPr>
                <w:rFonts w:ascii="Arial" w:hAnsi="Arial" w:cs="Arial"/>
                <w:bCs/>
                <w:sz w:val="20"/>
                <w:szCs w:val="20"/>
              </w:rPr>
              <w:t>Learners categorise lists of expressions and words for a given topic into columns labelled formal</w:t>
            </w:r>
            <w:r>
              <w:rPr>
                <w:rFonts w:ascii="Arial" w:hAnsi="Arial" w:cs="Arial"/>
                <w:bCs/>
                <w:sz w:val="20"/>
                <w:szCs w:val="20"/>
              </w:rPr>
              <w:t xml:space="preserve"> </w:t>
            </w:r>
            <w:r w:rsidRPr="001628D1">
              <w:rPr>
                <w:rFonts w:ascii="Arial" w:hAnsi="Arial" w:cs="Arial"/>
                <w:bCs/>
                <w:sz w:val="20"/>
                <w:szCs w:val="20"/>
              </w:rPr>
              <w:t>/</w:t>
            </w:r>
            <w:r>
              <w:rPr>
                <w:rFonts w:ascii="Arial" w:hAnsi="Arial" w:cs="Arial"/>
                <w:bCs/>
                <w:sz w:val="20"/>
                <w:szCs w:val="20"/>
              </w:rPr>
              <w:t xml:space="preserve"> </w:t>
            </w:r>
            <w:r w:rsidRPr="001628D1">
              <w:rPr>
                <w:rFonts w:ascii="Arial" w:hAnsi="Arial" w:cs="Arial"/>
                <w:bCs/>
                <w:sz w:val="20"/>
                <w:szCs w:val="20"/>
              </w:rPr>
              <w:t>informal</w:t>
            </w:r>
            <w:r>
              <w:rPr>
                <w:rFonts w:ascii="Arial" w:hAnsi="Arial" w:cs="Arial"/>
                <w:bCs/>
                <w:sz w:val="20"/>
                <w:szCs w:val="20"/>
              </w:rPr>
              <w:t xml:space="preserve"> </w:t>
            </w:r>
            <w:r w:rsidRPr="001628D1">
              <w:rPr>
                <w:rFonts w:ascii="Arial" w:hAnsi="Arial" w:cs="Arial"/>
                <w:bCs/>
                <w:sz w:val="20"/>
                <w:szCs w:val="20"/>
              </w:rPr>
              <w:t>/</w:t>
            </w:r>
            <w:r>
              <w:rPr>
                <w:rFonts w:ascii="Arial" w:hAnsi="Arial" w:cs="Arial"/>
                <w:bCs/>
                <w:sz w:val="20"/>
                <w:szCs w:val="20"/>
              </w:rPr>
              <w:t xml:space="preserve"> </w:t>
            </w:r>
            <w:r w:rsidRPr="001628D1">
              <w:rPr>
                <w:rFonts w:ascii="Arial" w:hAnsi="Arial" w:cs="Arial"/>
                <w:bCs/>
                <w:sz w:val="20"/>
                <w:szCs w:val="20"/>
              </w:rPr>
              <w:t>both according to their likely usage</w:t>
            </w:r>
            <w:r>
              <w:rPr>
                <w:rFonts w:ascii="Arial" w:hAnsi="Arial" w:cs="Arial"/>
                <w:bCs/>
                <w:sz w:val="20"/>
                <w:szCs w:val="20"/>
              </w:rPr>
              <w:t>. F</w:t>
            </w:r>
            <w:r w:rsidRPr="001628D1">
              <w:rPr>
                <w:rFonts w:ascii="Arial" w:hAnsi="Arial" w:cs="Arial"/>
                <w:bCs/>
                <w:sz w:val="20"/>
                <w:szCs w:val="20"/>
              </w:rPr>
              <w:t>or example</w:t>
            </w:r>
            <w:r>
              <w:rPr>
                <w:rFonts w:ascii="Arial" w:hAnsi="Arial" w:cs="Arial"/>
                <w:bCs/>
                <w:sz w:val="20"/>
                <w:szCs w:val="20"/>
              </w:rPr>
              <w:t>,</w:t>
            </w:r>
            <w:r w:rsidRPr="001628D1">
              <w:rPr>
                <w:rFonts w:ascii="Arial" w:hAnsi="Arial" w:cs="Arial"/>
                <w:bCs/>
                <w:sz w:val="20"/>
                <w:szCs w:val="20"/>
              </w:rPr>
              <w:t xml:space="preserve"> when talking about a person would the word be used only in formal contexts</w:t>
            </w:r>
            <w:r>
              <w:rPr>
                <w:rFonts w:ascii="Arial" w:hAnsi="Arial" w:cs="Arial"/>
                <w:bCs/>
                <w:sz w:val="20"/>
                <w:szCs w:val="20"/>
              </w:rPr>
              <w:t xml:space="preserve"> </w:t>
            </w:r>
            <w:r w:rsidRPr="001628D1">
              <w:rPr>
                <w:rFonts w:ascii="Arial" w:hAnsi="Arial" w:cs="Arial"/>
                <w:bCs/>
                <w:sz w:val="20"/>
                <w:szCs w:val="20"/>
              </w:rPr>
              <w:t>/</w:t>
            </w:r>
            <w:r>
              <w:rPr>
                <w:rFonts w:ascii="Arial" w:hAnsi="Arial" w:cs="Arial"/>
                <w:bCs/>
                <w:sz w:val="20"/>
                <w:szCs w:val="20"/>
              </w:rPr>
              <w:t xml:space="preserve"> </w:t>
            </w:r>
            <w:r w:rsidRPr="001628D1">
              <w:rPr>
                <w:rFonts w:ascii="Arial" w:hAnsi="Arial" w:cs="Arial"/>
                <w:bCs/>
                <w:sz w:val="20"/>
                <w:szCs w:val="20"/>
              </w:rPr>
              <w:t>informal /</w:t>
            </w:r>
            <w:r>
              <w:rPr>
                <w:rFonts w:ascii="Arial" w:hAnsi="Arial" w:cs="Arial"/>
                <w:bCs/>
                <w:sz w:val="20"/>
                <w:szCs w:val="20"/>
              </w:rPr>
              <w:t xml:space="preserve"> </w:t>
            </w:r>
            <w:r w:rsidRPr="001628D1">
              <w:rPr>
                <w:rFonts w:ascii="Arial" w:hAnsi="Arial" w:cs="Arial"/>
                <w:bCs/>
                <w:sz w:val="20"/>
                <w:szCs w:val="20"/>
              </w:rPr>
              <w:t>both</w:t>
            </w:r>
            <w:r>
              <w:rPr>
                <w:rFonts w:ascii="Arial" w:hAnsi="Arial" w:cs="Arial"/>
                <w:bCs/>
                <w:sz w:val="20"/>
                <w:szCs w:val="20"/>
              </w:rPr>
              <w:t>?</w:t>
            </w:r>
          </w:p>
          <w:p w14:paraId="49B1E5DD" w14:textId="43EDD357" w:rsidR="00BD3D25" w:rsidRDefault="00BD3D25" w:rsidP="00E34A94">
            <w:pPr>
              <w:pStyle w:val="ecxmsonormal"/>
              <w:shd w:val="clear" w:color="auto" w:fill="FFFFFF"/>
              <w:spacing w:before="120" w:after="120"/>
              <w:rPr>
                <w:rFonts w:ascii="Arial" w:hAnsi="Arial" w:cs="Arial"/>
                <w:bCs/>
                <w:sz w:val="20"/>
                <w:szCs w:val="20"/>
              </w:rPr>
            </w:pPr>
            <w:r w:rsidRPr="001628D1">
              <w:rPr>
                <w:rFonts w:ascii="Arial" w:hAnsi="Arial" w:cs="Arial"/>
                <w:bCs/>
                <w:sz w:val="20"/>
                <w:szCs w:val="20"/>
              </w:rPr>
              <w:t>Learners suggest parallel words/expressions with same or almost close meanings to complete gaps in the columns</w:t>
            </w:r>
            <w:r>
              <w:rPr>
                <w:rFonts w:ascii="Arial" w:hAnsi="Arial" w:cs="Arial"/>
                <w:bCs/>
                <w:sz w:val="20"/>
                <w:szCs w:val="20"/>
              </w:rPr>
              <w:t>.</w:t>
            </w:r>
          </w:p>
          <w:tbl>
            <w:tblPr>
              <w:tblW w:w="0" w:type="auto"/>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ook w:val="04A0" w:firstRow="1" w:lastRow="0" w:firstColumn="1" w:lastColumn="0" w:noHBand="0" w:noVBand="1"/>
            </w:tblPr>
            <w:tblGrid>
              <w:gridCol w:w="2033"/>
              <w:gridCol w:w="2324"/>
              <w:gridCol w:w="1650"/>
            </w:tblGrid>
            <w:tr w:rsidR="00BD3D25" w:rsidRPr="00E743BD" w14:paraId="2A2BE8DC" w14:textId="77777777" w:rsidTr="00E34A94">
              <w:trPr>
                <w:tblHeader/>
                <w:jc w:val="center"/>
              </w:trPr>
              <w:tc>
                <w:tcPr>
                  <w:tcW w:w="2033" w:type="dxa"/>
                  <w:shd w:val="clear" w:color="auto" w:fill="EA5B0C"/>
                  <w:vAlign w:val="center"/>
                  <w:hideMark/>
                </w:tcPr>
                <w:p w14:paraId="48CC34D0" w14:textId="77777777" w:rsidR="00BD3D25" w:rsidRPr="00A02FB7" w:rsidRDefault="00BD3D25" w:rsidP="00E34A94">
                  <w:pPr>
                    <w:rPr>
                      <w:rFonts w:ascii="Arial" w:hAnsi="Arial" w:cs="Arial"/>
                      <w:b/>
                      <w:color w:val="FFFFFF" w:themeColor="background1"/>
                      <w:sz w:val="20"/>
                      <w:szCs w:val="20"/>
                    </w:rPr>
                  </w:pPr>
                  <w:r w:rsidRPr="00A02FB7">
                    <w:rPr>
                      <w:rFonts w:ascii="Arial" w:hAnsi="Arial" w:cs="Arial"/>
                      <w:b/>
                      <w:color w:val="FFFFFF" w:themeColor="background1"/>
                      <w:sz w:val="20"/>
                      <w:szCs w:val="20"/>
                    </w:rPr>
                    <w:t xml:space="preserve">Formal </w:t>
                  </w:r>
                </w:p>
              </w:tc>
              <w:tc>
                <w:tcPr>
                  <w:tcW w:w="2324" w:type="dxa"/>
                  <w:shd w:val="clear" w:color="auto" w:fill="EA5B0C"/>
                  <w:vAlign w:val="center"/>
                  <w:hideMark/>
                </w:tcPr>
                <w:p w14:paraId="5D12EE1F" w14:textId="77777777" w:rsidR="00BD3D25" w:rsidRPr="00A02FB7" w:rsidRDefault="00BD3D25" w:rsidP="00E34A94">
                  <w:pPr>
                    <w:rPr>
                      <w:rFonts w:ascii="Arial" w:hAnsi="Arial" w:cs="Arial"/>
                      <w:b/>
                      <w:color w:val="FFFFFF" w:themeColor="background1"/>
                      <w:sz w:val="20"/>
                      <w:szCs w:val="20"/>
                    </w:rPr>
                  </w:pPr>
                  <w:r w:rsidRPr="00A02FB7">
                    <w:rPr>
                      <w:rFonts w:ascii="Arial" w:hAnsi="Arial" w:cs="Arial"/>
                      <w:b/>
                      <w:color w:val="FFFFFF" w:themeColor="background1"/>
                      <w:sz w:val="20"/>
                      <w:szCs w:val="20"/>
                    </w:rPr>
                    <w:t>Informal</w:t>
                  </w:r>
                </w:p>
              </w:tc>
              <w:tc>
                <w:tcPr>
                  <w:tcW w:w="1650" w:type="dxa"/>
                  <w:shd w:val="clear" w:color="auto" w:fill="EA5B0C"/>
                  <w:vAlign w:val="center"/>
                  <w:hideMark/>
                </w:tcPr>
                <w:p w14:paraId="3A45FDF1" w14:textId="77777777" w:rsidR="00BD3D25" w:rsidRPr="00A02FB7" w:rsidRDefault="00BD3D25" w:rsidP="00E34A94">
                  <w:pPr>
                    <w:rPr>
                      <w:rFonts w:ascii="Arial" w:hAnsi="Arial" w:cs="Arial"/>
                      <w:b/>
                      <w:color w:val="FFFFFF" w:themeColor="background1"/>
                      <w:sz w:val="20"/>
                      <w:szCs w:val="20"/>
                    </w:rPr>
                  </w:pPr>
                  <w:r w:rsidRPr="00A02FB7">
                    <w:rPr>
                      <w:rFonts w:ascii="Arial" w:hAnsi="Arial" w:cs="Arial"/>
                      <w:b/>
                      <w:color w:val="FFFFFF" w:themeColor="background1"/>
                      <w:sz w:val="20"/>
                      <w:szCs w:val="20"/>
                    </w:rPr>
                    <w:t>Both</w:t>
                  </w:r>
                </w:p>
              </w:tc>
            </w:tr>
            <w:tr w:rsidR="00BD3D25" w:rsidRPr="00E743BD" w14:paraId="40F38CC7" w14:textId="77777777" w:rsidTr="00E34A94">
              <w:trPr>
                <w:cantSplit/>
                <w:jc w:val="center"/>
              </w:trPr>
              <w:tc>
                <w:tcPr>
                  <w:tcW w:w="2033" w:type="dxa"/>
                  <w:hideMark/>
                </w:tcPr>
                <w:p w14:paraId="7190FF62" w14:textId="77777777" w:rsidR="00BD3D25" w:rsidRPr="001628D1" w:rsidRDefault="00BD3D25" w:rsidP="00E34A94">
                  <w:pPr>
                    <w:pStyle w:val="Default"/>
                    <w:spacing w:before="60" w:after="60"/>
                    <w:rPr>
                      <w:color w:val="auto"/>
                      <w:sz w:val="16"/>
                      <w:szCs w:val="16"/>
                    </w:rPr>
                  </w:pPr>
                  <w:r w:rsidRPr="000F07AF">
                    <w:rPr>
                      <w:color w:val="auto"/>
                      <w:sz w:val="20"/>
                      <w:szCs w:val="20"/>
                    </w:rPr>
                    <w:t>confidant</w:t>
                  </w:r>
                </w:p>
              </w:tc>
              <w:tc>
                <w:tcPr>
                  <w:tcW w:w="2324" w:type="dxa"/>
                </w:tcPr>
                <w:p w14:paraId="62A24D08" w14:textId="77777777" w:rsidR="00BD3D25" w:rsidRPr="000F07AF" w:rsidRDefault="00BD3D25" w:rsidP="00E34A94">
                  <w:pPr>
                    <w:pStyle w:val="Default"/>
                    <w:spacing w:before="60" w:after="60"/>
                    <w:rPr>
                      <w:sz w:val="20"/>
                      <w:szCs w:val="20"/>
                    </w:rPr>
                  </w:pPr>
                  <w:r w:rsidRPr="000F07AF">
                    <w:rPr>
                      <w:color w:val="auto"/>
                      <w:sz w:val="20"/>
                      <w:szCs w:val="20"/>
                    </w:rPr>
                    <w:t>mate</w:t>
                  </w:r>
                </w:p>
              </w:tc>
              <w:tc>
                <w:tcPr>
                  <w:tcW w:w="1650" w:type="dxa"/>
                </w:tcPr>
                <w:p w14:paraId="0772249F" w14:textId="77777777" w:rsidR="00BD3D25" w:rsidRPr="001628D1" w:rsidRDefault="00BD3D25" w:rsidP="00E34A94">
                  <w:pPr>
                    <w:pStyle w:val="Default"/>
                    <w:spacing w:before="60" w:after="60"/>
                    <w:rPr>
                      <w:sz w:val="16"/>
                      <w:szCs w:val="16"/>
                    </w:rPr>
                  </w:pPr>
                  <w:r w:rsidRPr="000F07AF">
                    <w:rPr>
                      <w:color w:val="auto"/>
                      <w:sz w:val="20"/>
                      <w:szCs w:val="20"/>
                    </w:rPr>
                    <w:t>good friend</w:t>
                  </w:r>
                </w:p>
              </w:tc>
            </w:tr>
            <w:tr w:rsidR="00BD3D25" w:rsidRPr="00E743BD" w14:paraId="69893848" w14:textId="77777777" w:rsidTr="00E34A94">
              <w:trPr>
                <w:cantSplit/>
                <w:jc w:val="center"/>
              </w:trPr>
              <w:tc>
                <w:tcPr>
                  <w:tcW w:w="2033" w:type="dxa"/>
                </w:tcPr>
                <w:p w14:paraId="5A6C7DCA" w14:textId="77777777" w:rsidR="00BD3D25" w:rsidRPr="001628D1" w:rsidRDefault="00BD3D25" w:rsidP="00E34A94">
                  <w:pPr>
                    <w:pStyle w:val="Default"/>
                    <w:rPr>
                      <w:color w:val="auto"/>
                      <w:sz w:val="16"/>
                      <w:szCs w:val="16"/>
                    </w:rPr>
                  </w:pPr>
                </w:p>
              </w:tc>
              <w:tc>
                <w:tcPr>
                  <w:tcW w:w="2324" w:type="dxa"/>
                </w:tcPr>
                <w:p w14:paraId="0F22A3E0" w14:textId="77777777" w:rsidR="00BD3D25" w:rsidRPr="001628D1" w:rsidRDefault="00BD3D25" w:rsidP="00E34A94">
                  <w:pPr>
                    <w:spacing w:before="80" w:after="80"/>
                    <w:rPr>
                      <w:rFonts w:ascii="Arial" w:hAnsi="Arial" w:cs="Arial"/>
                      <w:sz w:val="16"/>
                      <w:szCs w:val="16"/>
                    </w:rPr>
                  </w:pPr>
                  <w:r w:rsidRPr="000F07AF">
                    <w:rPr>
                      <w:rFonts w:ascii="Arial" w:hAnsi="Arial" w:cs="Arial"/>
                      <w:sz w:val="20"/>
                      <w:szCs w:val="20"/>
                      <w:lang w:val="en-US"/>
                    </w:rPr>
                    <w:t>row / spat / bust up</w:t>
                  </w:r>
                </w:p>
              </w:tc>
              <w:tc>
                <w:tcPr>
                  <w:tcW w:w="1650" w:type="dxa"/>
                </w:tcPr>
                <w:p w14:paraId="3EF574A8" w14:textId="77777777" w:rsidR="00BD3D25" w:rsidRPr="001628D1" w:rsidRDefault="00BD3D25" w:rsidP="00E34A94">
                  <w:pPr>
                    <w:spacing w:before="80" w:after="80"/>
                    <w:rPr>
                      <w:rFonts w:ascii="Arial" w:hAnsi="Arial" w:cs="Arial"/>
                      <w:sz w:val="16"/>
                      <w:szCs w:val="16"/>
                    </w:rPr>
                  </w:pPr>
                  <w:r w:rsidRPr="000F07AF">
                    <w:rPr>
                      <w:rFonts w:ascii="Arial" w:hAnsi="Arial" w:cs="Arial"/>
                      <w:sz w:val="20"/>
                      <w:szCs w:val="20"/>
                      <w:lang w:val="en-US"/>
                    </w:rPr>
                    <w:t>argument</w:t>
                  </w:r>
                </w:p>
              </w:tc>
            </w:tr>
            <w:tr w:rsidR="00BD3D25" w:rsidRPr="00E743BD" w14:paraId="4F669ECE" w14:textId="77777777" w:rsidTr="00E34A94">
              <w:trPr>
                <w:cantSplit/>
                <w:jc w:val="center"/>
              </w:trPr>
              <w:tc>
                <w:tcPr>
                  <w:tcW w:w="2033" w:type="dxa"/>
                </w:tcPr>
                <w:p w14:paraId="50410789" w14:textId="77777777" w:rsidR="00BD3D25" w:rsidRPr="001628D1" w:rsidRDefault="00BD3D25" w:rsidP="00E34A94">
                  <w:pPr>
                    <w:spacing w:before="80" w:after="80"/>
                    <w:rPr>
                      <w:rFonts w:ascii="Arial" w:hAnsi="Arial" w:cs="Arial"/>
                      <w:sz w:val="16"/>
                      <w:szCs w:val="16"/>
                    </w:rPr>
                  </w:pPr>
                </w:p>
              </w:tc>
              <w:tc>
                <w:tcPr>
                  <w:tcW w:w="2324" w:type="dxa"/>
                </w:tcPr>
                <w:p w14:paraId="69CAE364" w14:textId="77777777" w:rsidR="00BD3D25" w:rsidRPr="001628D1" w:rsidRDefault="00BD3D25" w:rsidP="00E34A94">
                  <w:pPr>
                    <w:spacing w:before="80" w:after="80"/>
                    <w:rPr>
                      <w:rFonts w:ascii="Arial" w:hAnsi="Arial" w:cs="Arial"/>
                      <w:sz w:val="16"/>
                      <w:szCs w:val="16"/>
                    </w:rPr>
                  </w:pPr>
                  <w:r w:rsidRPr="000F07AF">
                    <w:rPr>
                      <w:rFonts w:ascii="Arial" w:hAnsi="Arial" w:cs="Arial"/>
                      <w:sz w:val="20"/>
                      <w:szCs w:val="20"/>
                      <w:lang w:val="en-US"/>
                    </w:rPr>
                    <w:t>tipping down / raining cats and dogs</w:t>
                  </w:r>
                </w:p>
              </w:tc>
              <w:tc>
                <w:tcPr>
                  <w:tcW w:w="1650" w:type="dxa"/>
                </w:tcPr>
                <w:p w14:paraId="27825E41" w14:textId="77777777" w:rsidR="00BD3D25" w:rsidRPr="001628D1" w:rsidRDefault="00BD3D25" w:rsidP="00E34A94">
                  <w:pPr>
                    <w:spacing w:before="80" w:after="80"/>
                    <w:rPr>
                      <w:rFonts w:ascii="Arial" w:hAnsi="Arial" w:cs="Arial"/>
                      <w:sz w:val="16"/>
                      <w:szCs w:val="16"/>
                    </w:rPr>
                  </w:pPr>
                </w:p>
              </w:tc>
            </w:tr>
          </w:tbl>
          <w:p w14:paraId="2EE731B5" w14:textId="1FF5E8E7" w:rsidR="00BD3D25" w:rsidRPr="001628D1" w:rsidRDefault="00BD3D25" w:rsidP="00E34A94">
            <w:pPr>
              <w:pStyle w:val="ecxmsonormal"/>
              <w:shd w:val="clear" w:color="auto" w:fill="FFFFFF"/>
              <w:spacing w:before="120" w:after="0"/>
              <w:rPr>
                <w:rFonts w:ascii="Arial" w:hAnsi="Arial" w:cs="Arial"/>
                <w:bCs/>
                <w:sz w:val="20"/>
                <w:szCs w:val="20"/>
              </w:rPr>
            </w:pPr>
            <w:r w:rsidRPr="00096FD9">
              <w:rPr>
                <w:rFonts w:ascii="Arial" w:hAnsi="Arial" w:cs="Arial"/>
                <w:b/>
                <w:bCs/>
                <w:sz w:val="20"/>
                <w:szCs w:val="20"/>
              </w:rPr>
              <w:t>Extension activity:</w:t>
            </w:r>
            <w:r>
              <w:rPr>
                <w:rFonts w:ascii="Arial" w:hAnsi="Arial" w:cs="Arial"/>
                <w:bCs/>
                <w:sz w:val="20"/>
                <w:szCs w:val="20"/>
              </w:rPr>
              <w:t xml:space="preserve"> ask learners w</w:t>
            </w:r>
            <w:r w:rsidRPr="001628D1">
              <w:rPr>
                <w:rFonts w:ascii="Arial" w:hAnsi="Arial" w:cs="Arial"/>
                <w:bCs/>
                <w:sz w:val="20"/>
                <w:szCs w:val="20"/>
              </w:rPr>
              <w:t>hat differences might there be in precise meaning between some of the words/expressions we suggested as alternatives?</w:t>
            </w:r>
          </w:p>
          <w:p w14:paraId="766AC3AB" w14:textId="77777777" w:rsidR="00BD3D25" w:rsidRPr="001628D1" w:rsidRDefault="00BD3D25" w:rsidP="00E34A94">
            <w:pPr>
              <w:spacing w:before="120"/>
              <w:rPr>
                <w:rFonts w:ascii="Arial" w:eastAsia="Arial" w:hAnsi="Arial" w:cs="Arial"/>
                <w:sz w:val="20"/>
                <w:szCs w:val="20"/>
              </w:rPr>
            </w:pPr>
            <w:r w:rsidRPr="001628D1">
              <w:rPr>
                <w:rFonts w:ascii="Arial" w:eastAsia="Arial" w:hAnsi="Arial" w:cs="Arial"/>
                <w:sz w:val="20"/>
                <w:szCs w:val="20"/>
              </w:rPr>
              <w:t>Resources to explore and support understanding of formal and informal language can be found by searching ‘informal and formal language’ online, for example:</w:t>
            </w:r>
          </w:p>
          <w:p w14:paraId="78E16BEE" w14:textId="77777777" w:rsidR="00BD3D25" w:rsidRPr="00D95113" w:rsidRDefault="00FD167C" w:rsidP="00E34A94">
            <w:pPr>
              <w:spacing w:after="120"/>
              <w:rPr>
                <w:rStyle w:val="Hyperlink"/>
                <w:rFonts w:ascii="Arial" w:eastAsia="Arial" w:hAnsi="Arial" w:cs="Arial"/>
                <w:color w:val="4A4A4A"/>
                <w:sz w:val="20"/>
                <w:szCs w:val="20"/>
              </w:rPr>
            </w:pPr>
            <w:hyperlink r:id="rId94" w:history="1">
              <w:r w:rsidR="00BD3D25" w:rsidRPr="00D95113">
                <w:rPr>
                  <w:rStyle w:val="Hyperlink"/>
                  <w:rFonts w:ascii="Arial" w:eastAsia="Arial" w:hAnsi="Arial" w:cs="Arial"/>
                  <w:color w:val="4A4A4A"/>
                  <w:sz w:val="20"/>
                  <w:szCs w:val="20"/>
                </w:rPr>
                <w:t>www.engvid.com/english-resource/formal-informal-english/</w:t>
              </w:r>
            </w:hyperlink>
          </w:p>
          <w:p w14:paraId="7AF6908E" w14:textId="77777777" w:rsidR="00BD3D25" w:rsidRPr="00D95113" w:rsidRDefault="00FD167C" w:rsidP="00E34A94">
            <w:pPr>
              <w:spacing w:after="120"/>
              <w:rPr>
                <w:rStyle w:val="Hyperlink"/>
                <w:rFonts w:cs="Arial"/>
                <w:color w:val="4A4A4A"/>
                <w:szCs w:val="20"/>
              </w:rPr>
            </w:pPr>
            <w:hyperlink r:id="rId95" w:history="1">
              <w:r w:rsidR="00BD3D25" w:rsidRPr="00D95113">
                <w:rPr>
                  <w:rStyle w:val="Hyperlink"/>
                  <w:rFonts w:ascii="Arial" w:eastAsia="Arial" w:hAnsi="Arial" w:cs="Arial"/>
                  <w:color w:val="4A4A4A"/>
                  <w:sz w:val="20"/>
                  <w:szCs w:val="20"/>
                </w:rPr>
                <w:t>https://urbanthesaurus.org/synonyms/argument</w:t>
              </w:r>
            </w:hyperlink>
          </w:p>
          <w:p w14:paraId="6014849B" w14:textId="77777777" w:rsidR="00BD3D25" w:rsidRPr="00B5793D" w:rsidRDefault="00FD167C" w:rsidP="00E34A94">
            <w:pPr>
              <w:rPr>
                <w:rStyle w:val="WebLink"/>
                <w:rFonts w:eastAsia="Arial" w:cs="Arial"/>
                <w:color w:val="auto"/>
                <w:u w:val="none"/>
              </w:rPr>
            </w:pPr>
            <w:hyperlink r:id="rId96" w:history="1">
              <w:r w:rsidR="00BD3D25" w:rsidRPr="00D95113">
                <w:rPr>
                  <w:rStyle w:val="Hyperlink"/>
                  <w:rFonts w:ascii="Arial" w:eastAsia="Arial" w:hAnsi="Arial" w:cs="Arial"/>
                  <w:color w:val="4A4A4A"/>
                  <w:sz w:val="20"/>
                  <w:szCs w:val="20"/>
                </w:rPr>
                <w:t>www.londonschool.com/blog/10-differences-between-formal-and-informal-language/</w:t>
              </w:r>
            </w:hyperlink>
          </w:p>
        </w:tc>
      </w:tr>
      <w:tr w:rsidR="00BD3D25" w14:paraId="4451E721" w14:textId="77777777" w:rsidTr="000354D4">
        <w:tblPrEx>
          <w:tblCellMar>
            <w:top w:w="0" w:type="dxa"/>
            <w:bottom w:w="0" w:type="dxa"/>
          </w:tblCellMar>
        </w:tblPrEx>
        <w:tc>
          <w:tcPr>
            <w:tcW w:w="1995" w:type="dxa"/>
            <w:tcMar>
              <w:top w:w="113" w:type="dxa"/>
              <w:bottom w:w="113" w:type="dxa"/>
            </w:tcMar>
          </w:tcPr>
          <w:p w14:paraId="655ED856" w14:textId="77777777" w:rsidR="00BD3D25" w:rsidRPr="00015F15" w:rsidRDefault="00BD3D2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029E3888" w14:textId="77777777" w:rsidR="00BD3D25" w:rsidRPr="00073730" w:rsidRDefault="00BD3D25" w:rsidP="00E34A94">
            <w:pPr>
              <w:pStyle w:val="DSBasic"/>
              <w:spacing w:before="120"/>
              <w:rPr>
                <w:rFonts w:cs="Arial"/>
                <w:sz w:val="20"/>
                <w:szCs w:val="20"/>
                <w:lang w:eastAsia="en-GB"/>
              </w:rPr>
            </w:pPr>
            <w:r w:rsidRPr="00073730">
              <w:rPr>
                <w:rFonts w:cs="Arial"/>
                <w:sz w:val="20"/>
                <w:szCs w:val="20"/>
                <w:lang w:eastAsia="en-GB"/>
              </w:rPr>
              <w:t xml:space="preserve">W5 </w:t>
            </w:r>
            <w:r>
              <w:rPr>
                <w:rFonts w:cs="Arial"/>
                <w:sz w:val="20"/>
                <w:szCs w:val="20"/>
                <w:lang w:eastAsia="en-GB"/>
              </w:rPr>
              <w:t>m</w:t>
            </w:r>
            <w:r w:rsidRPr="00073730">
              <w:rPr>
                <w:rFonts w:cs="Arial"/>
                <w:sz w:val="20"/>
                <w:szCs w:val="20"/>
                <w:lang w:eastAsia="en-GB"/>
              </w:rPr>
              <w:t>ake accurate use of spelling, punctuation and grammar</w:t>
            </w:r>
          </w:p>
        </w:tc>
        <w:tc>
          <w:tcPr>
            <w:tcW w:w="1972" w:type="dxa"/>
            <w:tcMar>
              <w:top w:w="113" w:type="dxa"/>
              <w:bottom w:w="113" w:type="dxa"/>
            </w:tcMar>
          </w:tcPr>
          <w:p w14:paraId="0AEB725B" w14:textId="77777777" w:rsidR="00BD3D25" w:rsidRDefault="00BD3D25" w:rsidP="00E34A94">
            <w:pPr>
              <w:autoSpaceDE w:val="0"/>
              <w:autoSpaceDN w:val="0"/>
              <w:adjustRightInd w:val="0"/>
              <w:spacing w:after="120"/>
              <w:rPr>
                <w:rFonts w:cs="Arial"/>
                <w:lang w:eastAsia="en-GB"/>
              </w:rPr>
            </w:pPr>
            <w:r>
              <w:rPr>
                <w:rFonts w:ascii="Arial" w:eastAsia="Arial" w:hAnsi="Arial" w:cs="Arial"/>
                <w:sz w:val="20"/>
                <w:szCs w:val="20"/>
              </w:rPr>
              <w:t>A</w:t>
            </w:r>
            <w:r w:rsidRPr="003F26BA">
              <w:rPr>
                <w:rFonts w:ascii="Arial" w:eastAsia="Arial" w:hAnsi="Arial" w:cs="Arial"/>
                <w:sz w:val="20"/>
                <w:szCs w:val="20"/>
              </w:rPr>
              <w:t>ccurate use of language in directed writing</w:t>
            </w:r>
          </w:p>
        </w:tc>
        <w:tc>
          <w:tcPr>
            <w:tcW w:w="10634" w:type="dxa"/>
            <w:tcMar>
              <w:top w:w="113" w:type="dxa"/>
              <w:bottom w:w="113" w:type="dxa"/>
            </w:tcMar>
          </w:tcPr>
          <w:p w14:paraId="058EC257" w14:textId="77777777" w:rsidR="00BD3D25" w:rsidRDefault="00BD3D25" w:rsidP="00E34A94">
            <w:pPr>
              <w:spacing w:after="120"/>
              <w:rPr>
                <w:rFonts w:ascii="Arial" w:eastAsia="Arial" w:hAnsi="Arial" w:cs="Arial"/>
                <w:sz w:val="20"/>
                <w:szCs w:val="20"/>
              </w:rPr>
            </w:pPr>
            <w:r>
              <w:rPr>
                <w:rFonts w:ascii="Arial" w:eastAsia="Arial" w:hAnsi="Arial" w:cs="Arial"/>
                <w:sz w:val="20"/>
                <w:szCs w:val="20"/>
              </w:rPr>
              <w:t>In pairs, learners skim read a selection of their responses to directed writing tasks to identify errors in spelling, punctuation and grammar.</w:t>
            </w:r>
          </w:p>
          <w:p w14:paraId="50C22D55" w14:textId="2BC409B7" w:rsidR="00BD3D25" w:rsidRDefault="00BD3D25" w:rsidP="00E34A94">
            <w:pPr>
              <w:spacing w:before="120"/>
              <w:rPr>
                <w:rFonts w:ascii="Arial" w:eastAsia="Arial" w:hAnsi="Arial" w:cs="Arial"/>
                <w:sz w:val="20"/>
                <w:szCs w:val="20"/>
              </w:rPr>
            </w:pPr>
            <w:r>
              <w:rPr>
                <w:rFonts w:ascii="Arial" w:eastAsia="Arial" w:hAnsi="Arial" w:cs="Arial"/>
                <w:sz w:val="20"/>
                <w:szCs w:val="20"/>
              </w:rPr>
              <w:t xml:space="preserve">Groups </w:t>
            </w:r>
            <w:r w:rsidR="00E32D00">
              <w:rPr>
                <w:rFonts w:ascii="Arial" w:eastAsia="Arial" w:hAnsi="Arial" w:cs="Arial"/>
                <w:sz w:val="20"/>
                <w:szCs w:val="20"/>
              </w:rPr>
              <w:t xml:space="preserve">make a </w:t>
            </w:r>
            <w:r>
              <w:rPr>
                <w:rFonts w:ascii="Arial" w:eastAsia="Arial" w:hAnsi="Arial" w:cs="Arial"/>
                <w:sz w:val="20"/>
                <w:szCs w:val="20"/>
              </w:rPr>
              <w:t>list of the most common errors and create a revision resource for wall display / a short video clip explaining one of the most common errors and how to spot and correct it.</w:t>
            </w:r>
          </w:p>
        </w:tc>
      </w:tr>
      <w:tr w:rsidR="00BD3D25" w14:paraId="1CF6908E" w14:textId="77777777" w:rsidTr="000354D4">
        <w:tblPrEx>
          <w:tblCellMar>
            <w:top w:w="0" w:type="dxa"/>
            <w:bottom w:w="0" w:type="dxa"/>
          </w:tblCellMar>
        </w:tblPrEx>
        <w:tc>
          <w:tcPr>
            <w:tcW w:w="1995" w:type="dxa"/>
            <w:tcMar>
              <w:top w:w="113" w:type="dxa"/>
              <w:bottom w:w="113" w:type="dxa"/>
            </w:tcMar>
          </w:tcPr>
          <w:p w14:paraId="151CBA5A" w14:textId="77777777" w:rsidR="00BD3D25" w:rsidRPr="00DD3A42" w:rsidRDefault="00BD3D25" w:rsidP="00E34A94">
            <w:pPr>
              <w:pStyle w:val="BodyText"/>
              <w:spacing w:after="120"/>
              <w:rPr>
                <w:b/>
                <w:bCs/>
              </w:rPr>
            </w:pPr>
            <w:r w:rsidRPr="00DD3A42">
              <w:rPr>
                <w:b/>
                <w:bCs/>
              </w:rPr>
              <w:t>AO1 Reading</w:t>
            </w:r>
          </w:p>
          <w:p w14:paraId="0A25CE9D" w14:textId="77777777" w:rsidR="00BD3D25" w:rsidRPr="00DD3A42" w:rsidRDefault="00BD3D25" w:rsidP="00E34A94">
            <w:pPr>
              <w:pStyle w:val="BodyText"/>
              <w:spacing w:before="120" w:after="120"/>
            </w:pPr>
            <w:r w:rsidRPr="00DD3A42">
              <w:t xml:space="preserve">R3 </w:t>
            </w:r>
            <w:r>
              <w:t>a</w:t>
            </w:r>
            <w:r w:rsidRPr="00DD3A42">
              <w:t>nalyse, evaluate and develop facts, ideas and opinions, using appropriate support from the text</w:t>
            </w:r>
          </w:p>
          <w:p w14:paraId="67740E30" w14:textId="77777777" w:rsidR="00BD3D25" w:rsidRPr="005671DA" w:rsidRDefault="00BD3D25" w:rsidP="00E34A94">
            <w:pPr>
              <w:pStyle w:val="BodyText"/>
              <w:spacing w:before="120" w:after="120"/>
              <w:rPr>
                <w:color w:val="00B050"/>
              </w:rPr>
            </w:pPr>
            <w:r w:rsidRPr="00DD3A42">
              <w:t xml:space="preserve">R5 </w:t>
            </w:r>
            <w:r>
              <w:t>s</w:t>
            </w:r>
            <w:r w:rsidRPr="00DD3A42">
              <w:t>elect and use information for specific purposes.</w:t>
            </w:r>
          </w:p>
        </w:tc>
        <w:tc>
          <w:tcPr>
            <w:tcW w:w="1972" w:type="dxa"/>
            <w:tcMar>
              <w:top w:w="113" w:type="dxa"/>
              <w:bottom w:w="113" w:type="dxa"/>
            </w:tcMar>
          </w:tcPr>
          <w:p w14:paraId="6A512745" w14:textId="77777777" w:rsidR="00BD3D25" w:rsidRPr="005671DA" w:rsidRDefault="00BD3D25" w:rsidP="00E34A94">
            <w:pPr>
              <w:autoSpaceDE w:val="0"/>
              <w:autoSpaceDN w:val="0"/>
              <w:adjustRightInd w:val="0"/>
              <w:spacing w:after="120"/>
              <w:rPr>
                <w:rFonts w:cs="Arial"/>
                <w:color w:val="00B050"/>
                <w:lang w:eastAsia="en-GB"/>
              </w:rPr>
            </w:pPr>
            <w:r>
              <w:rPr>
                <w:rFonts w:ascii="Arial" w:eastAsia="Arial" w:hAnsi="Arial" w:cs="Arial"/>
                <w:sz w:val="20"/>
                <w:szCs w:val="20"/>
              </w:rPr>
              <w:t>P</w:t>
            </w:r>
            <w:r w:rsidRPr="003F26BA">
              <w:rPr>
                <w:rFonts w:ascii="Arial" w:eastAsia="Arial" w:hAnsi="Arial" w:cs="Arial"/>
                <w:sz w:val="20"/>
                <w:szCs w:val="20"/>
              </w:rPr>
              <w:t>robing ideas in the text and beginning to evaluate</w:t>
            </w:r>
          </w:p>
        </w:tc>
        <w:tc>
          <w:tcPr>
            <w:tcW w:w="10634" w:type="dxa"/>
            <w:tcMar>
              <w:top w:w="113" w:type="dxa"/>
              <w:bottom w:w="113" w:type="dxa"/>
            </w:tcMar>
          </w:tcPr>
          <w:p w14:paraId="465C681E" w14:textId="77777777" w:rsidR="00BD3D25" w:rsidRPr="00DD3A42" w:rsidRDefault="00BD3D25" w:rsidP="00E34A94">
            <w:pPr>
              <w:autoSpaceDE w:val="0"/>
              <w:autoSpaceDN w:val="0"/>
              <w:adjustRightInd w:val="0"/>
              <w:spacing w:after="120"/>
              <w:rPr>
                <w:rFonts w:ascii="Arial" w:eastAsia="Arial" w:hAnsi="Arial" w:cs="Arial"/>
                <w:bCs/>
                <w:sz w:val="20"/>
                <w:szCs w:val="20"/>
              </w:rPr>
            </w:pPr>
            <w:r w:rsidRPr="00DD3A42">
              <w:rPr>
                <w:rFonts w:ascii="Arial" w:eastAsia="Arial" w:hAnsi="Arial" w:cs="Arial"/>
                <w:bCs/>
                <w:sz w:val="20"/>
                <w:szCs w:val="20"/>
              </w:rPr>
              <w:t>Select tw</w:t>
            </w:r>
            <w:r>
              <w:rPr>
                <w:rFonts w:ascii="Arial" w:eastAsia="Arial" w:hAnsi="Arial" w:cs="Arial"/>
                <w:bCs/>
                <w:sz w:val="20"/>
                <w:szCs w:val="20"/>
              </w:rPr>
              <w:t>o</w:t>
            </w:r>
            <w:r w:rsidRPr="00DD3A42">
              <w:rPr>
                <w:rFonts w:ascii="Arial" w:eastAsia="Arial" w:hAnsi="Arial" w:cs="Arial"/>
                <w:bCs/>
                <w:sz w:val="20"/>
                <w:szCs w:val="20"/>
              </w:rPr>
              <w:t xml:space="preserve"> suitable texts for the basis of a </w:t>
            </w:r>
            <w:r>
              <w:rPr>
                <w:rFonts w:ascii="Arial" w:eastAsia="Arial" w:hAnsi="Arial" w:cs="Arial"/>
                <w:bCs/>
                <w:sz w:val="20"/>
                <w:szCs w:val="20"/>
              </w:rPr>
              <w:t>d</w:t>
            </w:r>
            <w:r w:rsidRPr="00DD3A42">
              <w:rPr>
                <w:rFonts w:ascii="Arial" w:eastAsia="Arial" w:hAnsi="Arial" w:cs="Arial"/>
                <w:bCs/>
                <w:sz w:val="20"/>
                <w:szCs w:val="20"/>
              </w:rPr>
              <w:t xml:space="preserve">irected writing response and create / share the question stem for a </w:t>
            </w:r>
            <w:r>
              <w:rPr>
                <w:rFonts w:ascii="Arial" w:eastAsia="Arial" w:hAnsi="Arial" w:cs="Arial"/>
                <w:bCs/>
                <w:sz w:val="20"/>
                <w:szCs w:val="20"/>
              </w:rPr>
              <w:t>D</w:t>
            </w:r>
            <w:r w:rsidRPr="00DD3A42">
              <w:rPr>
                <w:rFonts w:ascii="Arial" w:eastAsia="Arial" w:hAnsi="Arial" w:cs="Arial"/>
                <w:bCs/>
                <w:sz w:val="20"/>
                <w:szCs w:val="20"/>
              </w:rPr>
              <w:t xml:space="preserve">irected </w:t>
            </w:r>
            <w:r>
              <w:rPr>
                <w:rFonts w:ascii="Arial" w:eastAsia="Arial" w:hAnsi="Arial" w:cs="Arial"/>
                <w:bCs/>
                <w:sz w:val="20"/>
                <w:szCs w:val="20"/>
              </w:rPr>
              <w:t>W</w:t>
            </w:r>
            <w:r w:rsidRPr="00DD3A42">
              <w:rPr>
                <w:rFonts w:ascii="Arial" w:eastAsia="Arial" w:hAnsi="Arial" w:cs="Arial"/>
                <w:bCs/>
                <w:sz w:val="20"/>
                <w:szCs w:val="20"/>
              </w:rPr>
              <w:t>riting task, for example:</w:t>
            </w:r>
          </w:p>
          <w:p w14:paraId="62132FDF" w14:textId="26122183" w:rsidR="00BD3D25" w:rsidRDefault="00BD3D25" w:rsidP="00E34A94">
            <w:pPr>
              <w:pStyle w:val="Pa0"/>
              <w:spacing w:before="120"/>
              <w:rPr>
                <w:rStyle w:val="A2"/>
                <w:b w:val="0"/>
                <w:color w:val="auto"/>
                <w:sz w:val="20"/>
                <w:szCs w:val="20"/>
              </w:rPr>
            </w:pPr>
            <w:r w:rsidRPr="00A77778">
              <w:rPr>
                <w:rFonts w:eastAsia="Arial"/>
                <w:sz w:val="20"/>
                <w:szCs w:val="20"/>
                <w:lang w:val="en-GB" w:eastAsia="en-US"/>
              </w:rPr>
              <w:t xml:space="preserve">2024 </w:t>
            </w:r>
            <w:r w:rsidR="0080302B">
              <w:rPr>
                <w:rFonts w:eastAsia="Arial"/>
                <w:sz w:val="20"/>
                <w:szCs w:val="20"/>
                <w:lang w:val="en-GB" w:eastAsia="en-US"/>
              </w:rPr>
              <w:t>Specimen</w:t>
            </w:r>
            <w:r w:rsidRPr="00AC2697">
              <w:rPr>
                <w:rStyle w:val="A2"/>
                <w:b w:val="0"/>
                <w:color w:val="auto"/>
                <w:sz w:val="20"/>
                <w:szCs w:val="20"/>
                <w:u w:val="none"/>
              </w:rPr>
              <w:t xml:space="preserve"> Paper 2:</w:t>
            </w:r>
          </w:p>
          <w:p w14:paraId="15206A36" w14:textId="77777777" w:rsidR="00BD3D25" w:rsidRPr="00016961" w:rsidRDefault="00BD3D25" w:rsidP="00E34A94">
            <w:pPr>
              <w:pStyle w:val="Pa0"/>
              <w:spacing w:after="120"/>
              <w:rPr>
                <w:sz w:val="20"/>
                <w:szCs w:val="20"/>
              </w:rPr>
            </w:pPr>
            <w:r w:rsidRPr="00A2052F">
              <w:rPr>
                <w:rStyle w:val="A2"/>
                <w:color w:val="auto"/>
                <w:sz w:val="20"/>
                <w:szCs w:val="20"/>
                <w:u w:val="none"/>
              </w:rPr>
              <w:t>Write a magazine article</w:t>
            </w:r>
            <w:r w:rsidRPr="00016961">
              <w:rPr>
                <w:rStyle w:val="A2"/>
                <w:b w:val="0"/>
                <w:color w:val="auto"/>
                <w:sz w:val="20"/>
                <w:szCs w:val="20"/>
              </w:rPr>
              <w:t xml:space="preserve"> </w:t>
            </w:r>
            <w:r w:rsidRPr="00016961">
              <w:rPr>
                <w:bCs/>
                <w:sz w:val="20"/>
                <w:szCs w:val="20"/>
              </w:rPr>
              <w:t>for young people about the advantages and disadvantages of travelling to other countries.</w:t>
            </w:r>
          </w:p>
          <w:p w14:paraId="1797582F" w14:textId="77777777" w:rsidR="00BD3D25" w:rsidRPr="00DD3A42" w:rsidRDefault="00BD3D25" w:rsidP="00E34A94">
            <w:pPr>
              <w:autoSpaceDE w:val="0"/>
              <w:autoSpaceDN w:val="0"/>
              <w:adjustRightInd w:val="0"/>
              <w:spacing w:before="120" w:after="120"/>
              <w:rPr>
                <w:rFonts w:ascii="Arial" w:eastAsia="Arial" w:hAnsi="Arial" w:cs="Arial"/>
                <w:bCs/>
                <w:sz w:val="20"/>
                <w:szCs w:val="20"/>
              </w:rPr>
            </w:pPr>
            <w:r w:rsidRPr="00DD3A42">
              <w:rPr>
                <w:rFonts w:ascii="Arial" w:eastAsia="Arial" w:hAnsi="Arial" w:cs="Arial"/>
                <w:bCs/>
                <w:sz w:val="20"/>
                <w:szCs w:val="20"/>
              </w:rPr>
              <w:t xml:space="preserve">One half of the class reads Text 1 and the other half reads Text 2 making a note of </w:t>
            </w:r>
            <w:r>
              <w:rPr>
                <w:rFonts w:ascii="Arial" w:eastAsia="Arial" w:hAnsi="Arial" w:cs="Arial"/>
                <w:bCs/>
                <w:sz w:val="20"/>
                <w:szCs w:val="20"/>
              </w:rPr>
              <w:t xml:space="preserve">the </w:t>
            </w:r>
            <w:r w:rsidRPr="00DD3A42">
              <w:rPr>
                <w:rFonts w:ascii="Arial" w:eastAsia="Arial" w:hAnsi="Arial" w:cs="Arial"/>
                <w:bCs/>
                <w:sz w:val="20"/>
                <w:szCs w:val="20"/>
              </w:rPr>
              <w:t>points in two columns</w:t>
            </w:r>
            <w:r>
              <w:rPr>
                <w:rFonts w:ascii="Arial" w:eastAsia="Arial" w:hAnsi="Arial" w:cs="Arial"/>
                <w:bCs/>
                <w:sz w:val="20"/>
                <w:szCs w:val="20"/>
              </w:rPr>
              <w:t xml:space="preserve">: </w:t>
            </w:r>
            <w:r w:rsidRPr="00DD3A42">
              <w:rPr>
                <w:rFonts w:ascii="Arial" w:eastAsia="Arial" w:hAnsi="Arial" w:cs="Arial"/>
                <w:bCs/>
                <w:sz w:val="20"/>
                <w:szCs w:val="20"/>
              </w:rPr>
              <w:t>one for advantages and one for disadvantages.</w:t>
            </w:r>
          </w:p>
          <w:p w14:paraId="241ED041" w14:textId="5E3DD52C" w:rsidR="00BD3D25" w:rsidRPr="00DD3A42" w:rsidRDefault="00BD3D25" w:rsidP="00E34A94">
            <w:pPr>
              <w:autoSpaceDE w:val="0"/>
              <w:autoSpaceDN w:val="0"/>
              <w:adjustRightInd w:val="0"/>
              <w:spacing w:before="120" w:after="120"/>
              <w:rPr>
                <w:rFonts w:ascii="Arial" w:eastAsia="Arial" w:hAnsi="Arial" w:cs="Arial"/>
                <w:bCs/>
                <w:sz w:val="20"/>
                <w:szCs w:val="20"/>
              </w:rPr>
            </w:pPr>
            <w:r w:rsidRPr="00DD3A42">
              <w:rPr>
                <w:rFonts w:ascii="Arial" w:eastAsia="Arial" w:hAnsi="Arial" w:cs="Arial"/>
                <w:bCs/>
                <w:sz w:val="20"/>
                <w:szCs w:val="20"/>
              </w:rPr>
              <w:t>Pairs from each half of the class share ideas, noting where points in each text are similar/support each other or contrast</w:t>
            </w:r>
            <w:r>
              <w:rPr>
                <w:rFonts w:ascii="Arial" w:eastAsia="Arial" w:hAnsi="Arial" w:cs="Arial"/>
                <w:bCs/>
                <w:sz w:val="20"/>
                <w:szCs w:val="20"/>
              </w:rPr>
              <w:t xml:space="preserve"> </w:t>
            </w:r>
            <w:r w:rsidRPr="00DD3A42">
              <w:rPr>
                <w:rFonts w:ascii="Arial" w:eastAsia="Arial" w:hAnsi="Arial" w:cs="Arial"/>
                <w:bCs/>
                <w:sz w:val="20"/>
                <w:szCs w:val="20"/>
              </w:rPr>
              <w:t>/ seem to disagree.</w:t>
            </w:r>
          </w:p>
          <w:p w14:paraId="4D280489" w14:textId="77777777" w:rsidR="00BD3D25" w:rsidRPr="00DD3A42" w:rsidRDefault="00BD3D25" w:rsidP="00E34A94">
            <w:pPr>
              <w:autoSpaceDE w:val="0"/>
              <w:autoSpaceDN w:val="0"/>
              <w:adjustRightInd w:val="0"/>
              <w:spacing w:before="120" w:after="120"/>
              <w:rPr>
                <w:rFonts w:ascii="Arial" w:eastAsia="Arial" w:hAnsi="Arial" w:cs="Arial"/>
                <w:bCs/>
                <w:sz w:val="20"/>
                <w:szCs w:val="20"/>
              </w:rPr>
            </w:pPr>
            <w:r w:rsidRPr="00DD3A42">
              <w:rPr>
                <w:rFonts w:ascii="Arial" w:eastAsia="Arial" w:hAnsi="Arial" w:cs="Arial"/>
                <w:bCs/>
                <w:sz w:val="20"/>
                <w:szCs w:val="20"/>
              </w:rPr>
              <w:t>Learners underlin</w:t>
            </w:r>
            <w:r>
              <w:rPr>
                <w:rFonts w:ascii="Arial" w:eastAsia="Arial" w:hAnsi="Arial" w:cs="Arial"/>
                <w:bCs/>
                <w:sz w:val="20"/>
                <w:szCs w:val="20"/>
              </w:rPr>
              <w:t>e</w:t>
            </w:r>
            <w:r w:rsidRPr="00DD3A42">
              <w:rPr>
                <w:rFonts w:ascii="Arial" w:eastAsia="Arial" w:hAnsi="Arial" w:cs="Arial"/>
                <w:bCs/>
                <w:sz w:val="20"/>
                <w:szCs w:val="20"/>
              </w:rPr>
              <w:t xml:space="preserve"> to identify a claim or assertion in each text which they find unconvincing, or think could be challenged.</w:t>
            </w:r>
          </w:p>
          <w:p w14:paraId="1342DB15" w14:textId="77777777" w:rsidR="00BD3D25" w:rsidRPr="00DD3A42" w:rsidRDefault="00BD3D25" w:rsidP="00E34A94">
            <w:pPr>
              <w:autoSpaceDE w:val="0"/>
              <w:autoSpaceDN w:val="0"/>
              <w:adjustRightInd w:val="0"/>
              <w:spacing w:before="120" w:after="120"/>
              <w:rPr>
                <w:rFonts w:ascii="Arial" w:eastAsia="Arial" w:hAnsi="Arial" w:cs="Arial"/>
                <w:bCs/>
                <w:sz w:val="20"/>
                <w:szCs w:val="20"/>
              </w:rPr>
            </w:pPr>
            <w:r w:rsidRPr="00DD3A42">
              <w:rPr>
                <w:rFonts w:ascii="Arial" w:eastAsia="Arial" w:hAnsi="Arial" w:cs="Arial"/>
                <w:bCs/>
                <w:sz w:val="20"/>
                <w:szCs w:val="20"/>
              </w:rPr>
              <w:t>Learners collate ideas</w:t>
            </w:r>
            <w:r>
              <w:rPr>
                <w:rFonts w:ascii="Arial" w:eastAsia="Arial" w:hAnsi="Arial" w:cs="Arial"/>
                <w:bCs/>
                <w:sz w:val="20"/>
                <w:szCs w:val="20"/>
              </w:rPr>
              <w:t xml:space="preserve"> </w:t>
            </w:r>
            <w:r w:rsidRPr="00DD3A42">
              <w:rPr>
                <w:rFonts w:ascii="Arial" w:eastAsia="Arial" w:hAnsi="Arial" w:cs="Arial"/>
                <w:bCs/>
                <w:sz w:val="20"/>
                <w:szCs w:val="20"/>
              </w:rPr>
              <w:t>and then compare against the first set of mark scheme content for the task (Text 1 and Text 2). Which points seem less convincing / could be challenged and why?</w:t>
            </w:r>
          </w:p>
          <w:p w14:paraId="06DB69E8" w14:textId="670B9514" w:rsidR="00BD3D25" w:rsidRDefault="00BD3D25" w:rsidP="00E34A94">
            <w:pPr>
              <w:autoSpaceDE w:val="0"/>
              <w:autoSpaceDN w:val="0"/>
              <w:adjustRightInd w:val="0"/>
              <w:spacing w:before="120" w:after="120"/>
              <w:rPr>
                <w:rFonts w:ascii="Arial" w:eastAsia="Arial" w:hAnsi="Arial" w:cs="Arial"/>
                <w:bCs/>
                <w:sz w:val="20"/>
                <w:szCs w:val="20"/>
              </w:rPr>
            </w:pPr>
            <w:r w:rsidRPr="00DD3A42">
              <w:rPr>
                <w:rFonts w:ascii="Arial" w:eastAsia="Arial" w:hAnsi="Arial" w:cs="Arial"/>
                <w:bCs/>
                <w:sz w:val="20"/>
                <w:szCs w:val="20"/>
              </w:rPr>
              <w:t>Given the blanks for some/all of the ‘possible evaluation’ section of the mark scheme</w:t>
            </w:r>
            <w:r>
              <w:rPr>
                <w:rFonts w:ascii="Arial" w:eastAsia="Arial" w:hAnsi="Arial" w:cs="Arial"/>
                <w:bCs/>
                <w:sz w:val="20"/>
                <w:szCs w:val="20"/>
              </w:rPr>
              <w:t>,</w:t>
            </w:r>
            <w:r w:rsidRPr="00DD3A42">
              <w:rPr>
                <w:rFonts w:ascii="Arial" w:eastAsia="Arial" w:hAnsi="Arial" w:cs="Arial"/>
                <w:bCs/>
                <w:sz w:val="20"/>
                <w:szCs w:val="20"/>
              </w:rPr>
              <w:t xml:space="preserve"> learners create a ‘challenge question’. Cue cards / scaffolds can be provided to help form the questions and encourage learners to probe the texts, evaluating the ideas they contain.</w:t>
            </w:r>
          </w:p>
          <w:p w14:paraId="2A7AA261" w14:textId="77777777" w:rsidR="00BD3D25" w:rsidRDefault="00BD3D25" w:rsidP="00E34A94">
            <w:pPr>
              <w:autoSpaceDE w:val="0"/>
              <w:autoSpaceDN w:val="0"/>
              <w:adjustRightInd w:val="0"/>
              <w:spacing w:before="120"/>
              <w:rPr>
                <w:rFonts w:ascii="Arial" w:eastAsia="Arial" w:hAnsi="Arial" w:cs="Arial"/>
                <w:bCs/>
                <w:sz w:val="20"/>
                <w:szCs w:val="20"/>
              </w:rPr>
            </w:pPr>
            <w:r w:rsidRPr="00DD3A42">
              <w:rPr>
                <w:rFonts w:ascii="Arial" w:eastAsia="Arial" w:hAnsi="Arial" w:cs="Arial"/>
                <w:bCs/>
                <w:sz w:val="20"/>
                <w:szCs w:val="20"/>
              </w:rPr>
              <w:t>For example, challenge questions might begin with</w:t>
            </w:r>
          </w:p>
          <w:p w14:paraId="3DB42673" w14:textId="77777777" w:rsidR="00BD3D25" w:rsidRPr="00B46321" w:rsidRDefault="00BD3D25" w:rsidP="00E34A94">
            <w:pPr>
              <w:pStyle w:val="ListParagraph"/>
              <w:numPr>
                <w:ilvl w:val="0"/>
                <w:numId w:val="56"/>
              </w:numPr>
              <w:autoSpaceDE w:val="0"/>
              <w:autoSpaceDN w:val="0"/>
              <w:adjustRightInd w:val="0"/>
              <w:rPr>
                <w:rFonts w:eastAsia="Arial" w:cs="Arial"/>
                <w:bCs/>
              </w:rPr>
            </w:pPr>
            <w:r w:rsidRPr="00B46321">
              <w:rPr>
                <w:rFonts w:eastAsia="Arial" w:cs="Arial"/>
                <w:bCs/>
              </w:rPr>
              <w:t>Ah, you say that but what about...</w:t>
            </w:r>
          </w:p>
          <w:p w14:paraId="4333E0FE" w14:textId="77777777" w:rsidR="00BD3D25" w:rsidRPr="00B46321" w:rsidRDefault="00BD3D25" w:rsidP="00E34A94">
            <w:pPr>
              <w:pStyle w:val="ListParagraph"/>
              <w:numPr>
                <w:ilvl w:val="0"/>
                <w:numId w:val="56"/>
              </w:numPr>
              <w:autoSpaceDE w:val="0"/>
              <w:autoSpaceDN w:val="0"/>
              <w:adjustRightInd w:val="0"/>
              <w:rPr>
                <w:rFonts w:eastAsia="Arial" w:cs="Arial"/>
                <w:bCs/>
              </w:rPr>
            </w:pPr>
            <w:r w:rsidRPr="00B46321">
              <w:rPr>
                <w:rFonts w:eastAsia="Arial" w:cs="Arial"/>
                <w:bCs/>
              </w:rPr>
              <w:t>Do people really…</w:t>
            </w:r>
          </w:p>
          <w:p w14:paraId="384B5A99" w14:textId="77777777" w:rsidR="00BD3D25" w:rsidRPr="00B46321" w:rsidRDefault="00BD3D25" w:rsidP="00E34A94">
            <w:pPr>
              <w:pStyle w:val="ListParagraph"/>
              <w:numPr>
                <w:ilvl w:val="0"/>
                <w:numId w:val="56"/>
              </w:numPr>
              <w:autoSpaceDE w:val="0"/>
              <w:autoSpaceDN w:val="0"/>
              <w:adjustRightInd w:val="0"/>
              <w:rPr>
                <w:rFonts w:eastAsia="Arial" w:cs="Arial"/>
                <w:bCs/>
              </w:rPr>
            </w:pPr>
            <w:r w:rsidRPr="00B46321">
              <w:rPr>
                <w:rFonts w:eastAsia="Arial" w:cs="Arial"/>
                <w:bCs/>
              </w:rPr>
              <w:t>Is it always true that…?</w:t>
            </w:r>
          </w:p>
          <w:p w14:paraId="3DDF6FC1" w14:textId="77777777" w:rsidR="00BD3D25" w:rsidRPr="00B46321" w:rsidRDefault="00BD3D25" w:rsidP="00E34A94">
            <w:pPr>
              <w:pStyle w:val="ListParagraph"/>
              <w:numPr>
                <w:ilvl w:val="0"/>
                <w:numId w:val="56"/>
              </w:numPr>
              <w:autoSpaceDE w:val="0"/>
              <w:autoSpaceDN w:val="0"/>
              <w:adjustRightInd w:val="0"/>
              <w:rPr>
                <w:rFonts w:eastAsia="Arial" w:cs="Arial"/>
                <w:bCs/>
              </w:rPr>
            </w:pPr>
            <w:r w:rsidRPr="00B46321">
              <w:rPr>
                <w:rFonts w:eastAsia="Arial" w:cs="Arial"/>
                <w:bCs/>
              </w:rPr>
              <w:t>How much can we …</w:t>
            </w:r>
          </w:p>
          <w:p w14:paraId="3FCF2697" w14:textId="6A6C6C1E" w:rsidR="00BD3D25" w:rsidRPr="00DD3A42" w:rsidRDefault="00BD3D25" w:rsidP="00E34A94">
            <w:pPr>
              <w:autoSpaceDE w:val="0"/>
              <w:autoSpaceDN w:val="0"/>
              <w:adjustRightInd w:val="0"/>
              <w:spacing w:before="120" w:after="120"/>
              <w:rPr>
                <w:rFonts w:ascii="Arial" w:eastAsia="Arial" w:hAnsi="Arial" w:cs="Arial"/>
                <w:bCs/>
                <w:sz w:val="20"/>
                <w:szCs w:val="20"/>
              </w:rPr>
            </w:pPr>
            <w:r>
              <w:rPr>
                <w:rFonts w:ascii="Arial" w:eastAsia="Arial" w:hAnsi="Arial" w:cs="Arial"/>
                <w:bCs/>
                <w:sz w:val="20"/>
                <w:szCs w:val="20"/>
              </w:rPr>
              <w:t xml:space="preserve">Learners </w:t>
            </w:r>
            <w:r w:rsidRPr="00DD3A42">
              <w:rPr>
                <w:rFonts w:ascii="Arial" w:eastAsia="Arial" w:hAnsi="Arial" w:cs="Arial"/>
                <w:bCs/>
                <w:sz w:val="20"/>
                <w:szCs w:val="20"/>
              </w:rPr>
              <w:t>from each group visit the other groups in turn to explain the questions they have about the mark scheme content</w:t>
            </w:r>
            <w:r>
              <w:rPr>
                <w:rFonts w:ascii="Arial" w:eastAsia="Arial" w:hAnsi="Arial" w:cs="Arial"/>
                <w:bCs/>
                <w:sz w:val="20"/>
                <w:szCs w:val="20"/>
              </w:rPr>
              <w:t>/ideas in each text</w:t>
            </w:r>
            <w:r w:rsidRPr="00DD3A42">
              <w:rPr>
                <w:rFonts w:ascii="Arial" w:eastAsia="Arial" w:hAnsi="Arial" w:cs="Arial"/>
                <w:bCs/>
                <w:sz w:val="20"/>
                <w:szCs w:val="20"/>
              </w:rPr>
              <w:t xml:space="preserve"> and receive the group’s thoughts in response</w:t>
            </w:r>
            <w:r>
              <w:rPr>
                <w:rFonts w:ascii="Arial" w:eastAsia="Arial" w:hAnsi="Arial" w:cs="Arial"/>
                <w:bCs/>
                <w:sz w:val="20"/>
                <w:szCs w:val="20"/>
              </w:rPr>
              <w:t xml:space="preserve">. </w:t>
            </w:r>
            <w:r w:rsidRPr="00DD3A42">
              <w:rPr>
                <w:rFonts w:ascii="Arial" w:eastAsia="Arial" w:hAnsi="Arial" w:cs="Arial"/>
                <w:bCs/>
                <w:sz w:val="20"/>
                <w:szCs w:val="20"/>
              </w:rPr>
              <w:t xml:space="preserve">Once </w:t>
            </w:r>
            <w:r>
              <w:rPr>
                <w:rFonts w:ascii="Arial" w:eastAsia="Arial" w:hAnsi="Arial" w:cs="Arial"/>
                <w:bCs/>
                <w:sz w:val="20"/>
                <w:szCs w:val="20"/>
              </w:rPr>
              <w:t>they</w:t>
            </w:r>
            <w:r w:rsidRPr="00DD3A42">
              <w:rPr>
                <w:rFonts w:ascii="Arial" w:eastAsia="Arial" w:hAnsi="Arial" w:cs="Arial"/>
                <w:bCs/>
                <w:sz w:val="20"/>
                <w:szCs w:val="20"/>
              </w:rPr>
              <w:t xml:space="preserve"> have visited all groups, they return to their own to report back</w:t>
            </w:r>
            <w:r>
              <w:rPr>
                <w:rFonts w:ascii="Arial" w:eastAsia="Arial" w:hAnsi="Arial" w:cs="Arial"/>
                <w:bCs/>
                <w:sz w:val="20"/>
                <w:szCs w:val="20"/>
              </w:rPr>
              <w:t>.</w:t>
            </w:r>
          </w:p>
          <w:p w14:paraId="090842C7" w14:textId="77777777" w:rsidR="00BD3D25" w:rsidRPr="003F26BA" w:rsidRDefault="00BD3D25" w:rsidP="00E34A94">
            <w:pPr>
              <w:autoSpaceDE w:val="0"/>
              <w:autoSpaceDN w:val="0"/>
              <w:adjustRightInd w:val="0"/>
              <w:spacing w:before="120"/>
              <w:rPr>
                <w:rFonts w:ascii="Arial" w:eastAsia="Arial" w:hAnsi="Arial" w:cs="Arial"/>
                <w:bCs/>
                <w:sz w:val="20"/>
                <w:szCs w:val="20"/>
              </w:rPr>
            </w:pPr>
            <w:r w:rsidRPr="00DD3A42">
              <w:rPr>
                <w:rFonts w:ascii="Arial" w:eastAsia="Arial" w:hAnsi="Arial" w:cs="Arial"/>
                <w:bCs/>
                <w:sz w:val="20"/>
                <w:szCs w:val="20"/>
              </w:rPr>
              <w:t xml:space="preserve">Groups identify any questions they still have / points they still do not understand – these are collated for class discussion and the evaluation </w:t>
            </w:r>
            <w:r w:rsidRPr="008169DB">
              <w:rPr>
                <w:rFonts w:ascii="Arial" w:eastAsia="Arial" w:hAnsi="Arial" w:cs="Arial"/>
                <w:bCs/>
                <w:sz w:val="20"/>
                <w:szCs w:val="20"/>
              </w:rPr>
              <w:t>points of the mark scheme are revealed.</w:t>
            </w:r>
          </w:p>
        </w:tc>
      </w:tr>
      <w:tr w:rsidR="00BD3D25" w14:paraId="09FCD536" w14:textId="77777777" w:rsidTr="000354D4">
        <w:tblPrEx>
          <w:tblCellMar>
            <w:top w:w="0" w:type="dxa"/>
            <w:bottom w:w="0" w:type="dxa"/>
          </w:tblCellMar>
        </w:tblPrEx>
        <w:tc>
          <w:tcPr>
            <w:tcW w:w="1995" w:type="dxa"/>
            <w:tcMar>
              <w:top w:w="113" w:type="dxa"/>
              <w:bottom w:w="113" w:type="dxa"/>
            </w:tcMar>
          </w:tcPr>
          <w:p w14:paraId="01A107C5" w14:textId="77777777" w:rsidR="006C0366" w:rsidRPr="008169DB" w:rsidRDefault="006C0366" w:rsidP="006C0366">
            <w:pPr>
              <w:pStyle w:val="BodyText"/>
              <w:spacing w:before="120" w:after="120"/>
              <w:rPr>
                <w:b/>
                <w:bCs/>
              </w:rPr>
            </w:pPr>
            <w:r w:rsidRPr="008169DB">
              <w:rPr>
                <w:b/>
                <w:bCs/>
              </w:rPr>
              <w:t>AO1 Reading</w:t>
            </w:r>
          </w:p>
          <w:p w14:paraId="19B3C23F" w14:textId="77777777" w:rsidR="006C0366" w:rsidRPr="008169DB" w:rsidRDefault="006C0366" w:rsidP="006C0366">
            <w:pPr>
              <w:pStyle w:val="BodyText"/>
              <w:spacing w:before="120" w:after="120"/>
            </w:pPr>
            <w:r w:rsidRPr="008169DB">
              <w:t xml:space="preserve">R3 </w:t>
            </w:r>
            <w:r>
              <w:t>a</w:t>
            </w:r>
            <w:r w:rsidRPr="008169DB">
              <w:t>nalyse, evaluate and develop facts, ideas and opinions, using appropriate support from the text</w:t>
            </w:r>
          </w:p>
          <w:p w14:paraId="78AF8C29" w14:textId="202FAEC6" w:rsidR="006C0366" w:rsidRPr="00063193" w:rsidRDefault="006C0366" w:rsidP="006C0366">
            <w:pPr>
              <w:pStyle w:val="DSBasic"/>
              <w:spacing w:after="120"/>
              <w:rPr>
                <w:rFonts w:cs="Arial"/>
                <w:b/>
                <w:sz w:val="20"/>
                <w:szCs w:val="20"/>
                <w:lang w:eastAsia="en-GB"/>
              </w:rPr>
            </w:pPr>
            <w:r w:rsidRPr="00063193">
              <w:rPr>
                <w:sz w:val="20"/>
                <w:szCs w:val="20"/>
              </w:rPr>
              <w:t>R5 select and use information for specific purposes</w:t>
            </w:r>
          </w:p>
          <w:p w14:paraId="3A145D45" w14:textId="5574B0CD" w:rsidR="00BD3D25" w:rsidRPr="008169DB" w:rsidRDefault="00BD3D25" w:rsidP="00E34A94">
            <w:pPr>
              <w:pStyle w:val="DSBasic"/>
              <w:spacing w:after="120"/>
              <w:rPr>
                <w:rFonts w:cs="Arial"/>
                <w:b/>
                <w:sz w:val="20"/>
                <w:szCs w:val="20"/>
                <w:lang w:eastAsia="en-GB"/>
              </w:rPr>
            </w:pPr>
            <w:r w:rsidRPr="008169DB">
              <w:rPr>
                <w:rFonts w:cs="Arial"/>
                <w:b/>
                <w:sz w:val="20"/>
                <w:szCs w:val="20"/>
                <w:lang w:eastAsia="en-GB"/>
              </w:rPr>
              <w:t>AO2 Writing</w:t>
            </w:r>
          </w:p>
          <w:p w14:paraId="3A4AF70F" w14:textId="77777777" w:rsidR="00BD3D25" w:rsidRPr="008169DB" w:rsidRDefault="00BD3D25" w:rsidP="00E34A94">
            <w:pPr>
              <w:pStyle w:val="BodyText"/>
              <w:spacing w:before="120" w:after="120"/>
            </w:pPr>
            <w:r w:rsidRPr="008169DB">
              <w:t xml:space="preserve">W1 </w:t>
            </w:r>
            <w:r>
              <w:t>a</w:t>
            </w:r>
            <w:r w:rsidRPr="008169DB">
              <w:t>rticulate experience and express what is thought, felt and imagined</w:t>
            </w:r>
          </w:p>
          <w:p w14:paraId="68F4CFDE" w14:textId="77777777" w:rsidR="00BD3D25" w:rsidRPr="008169DB" w:rsidRDefault="00BD3D25" w:rsidP="00E34A94">
            <w:pPr>
              <w:pStyle w:val="BodyText"/>
              <w:spacing w:before="120" w:after="120"/>
            </w:pPr>
            <w:r w:rsidRPr="008169DB">
              <w:t xml:space="preserve">W2 </w:t>
            </w:r>
            <w:r>
              <w:t>o</w:t>
            </w:r>
            <w:r w:rsidRPr="008169DB">
              <w:t>rganise and structure ideas and opinions for deliberate effect</w:t>
            </w:r>
          </w:p>
          <w:p w14:paraId="12D75430" w14:textId="77777777" w:rsidR="00BD3D25" w:rsidRPr="008169DB" w:rsidRDefault="00BD3D25" w:rsidP="00E34A94">
            <w:pPr>
              <w:pStyle w:val="BodyText"/>
              <w:spacing w:before="120" w:after="120"/>
            </w:pPr>
            <w:r w:rsidRPr="008169DB">
              <w:t xml:space="preserve">W3 </w:t>
            </w:r>
            <w:r>
              <w:t>u</w:t>
            </w:r>
            <w:r w:rsidRPr="008169DB">
              <w:t>se a range of vocabulary and sentence structures appropriate to context</w:t>
            </w:r>
          </w:p>
          <w:p w14:paraId="69C5756D" w14:textId="77777777" w:rsidR="00BD3D25" w:rsidRPr="008169DB" w:rsidRDefault="00BD3D25" w:rsidP="00E34A94">
            <w:pPr>
              <w:pStyle w:val="BodyText"/>
              <w:spacing w:before="120" w:after="120"/>
            </w:pPr>
            <w:r w:rsidRPr="008169DB">
              <w:t xml:space="preserve">W4 </w:t>
            </w:r>
            <w:r>
              <w:t>u</w:t>
            </w:r>
            <w:r w:rsidRPr="008169DB">
              <w:t>se register appropriate to context</w:t>
            </w:r>
          </w:p>
          <w:p w14:paraId="3CE19A5C" w14:textId="2D69F8A6" w:rsidR="00BD3D25" w:rsidRPr="008169DB" w:rsidRDefault="00BD3D25" w:rsidP="006C0366">
            <w:pPr>
              <w:pStyle w:val="BodyText"/>
              <w:spacing w:before="120" w:after="120"/>
            </w:pPr>
            <w:r w:rsidRPr="008169DB">
              <w:t xml:space="preserve">W5 </w:t>
            </w:r>
            <w:r>
              <w:t>m</w:t>
            </w:r>
            <w:r w:rsidRPr="008169DB">
              <w:t>ake accurate use of spelling, punctuation and grammar</w:t>
            </w:r>
          </w:p>
        </w:tc>
        <w:tc>
          <w:tcPr>
            <w:tcW w:w="1972" w:type="dxa"/>
            <w:tcMar>
              <w:top w:w="113" w:type="dxa"/>
              <w:bottom w:w="113" w:type="dxa"/>
            </w:tcMar>
          </w:tcPr>
          <w:p w14:paraId="35EB9304" w14:textId="77777777" w:rsidR="00BD3D25" w:rsidRPr="005671DA" w:rsidRDefault="00BD3D25" w:rsidP="00E34A94">
            <w:pPr>
              <w:autoSpaceDE w:val="0"/>
              <w:autoSpaceDN w:val="0"/>
              <w:adjustRightInd w:val="0"/>
              <w:spacing w:after="120"/>
              <w:rPr>
                <w:rFonts w:cs="Arial"/>
                <w:color w:val="00B050"/>
                <w:lang w:eastAsia="en-GB"/>
              </w:rPr>
            </w:pPr>
            <w:r>
              <w:rPr>
                <w:rFonts w:ascii="Arial" w:eastAsia="Arial" w:hAnsi="Arial" w:cs="Arial"/>
                <w:sz w:val="20"/>
                <w:szCs w:val="20"/>
              </w:rPr>
              <w:t>P</w:t>
            </w:r>
            <w:r w:rsidRPr="003F26BA">
              <w:rPr>
                <w:rFonts w:ascii="Arial" w:eastAsia="Arial" w:hAnsi="Arial" w:cs="Arial"/>
                <w:sz w:val="20"/>
                <w:szCs w:val="20"/>
              </w:rPr>
              <w:t>roduc</w:t>
            </w:r>
            <w:r>
              <w:rPr>
                <w:rFonts w:ascii="Arial" w:eastAsia="Arial" w:hAnsi="Arial" w:cs="Arial"/>
                <w:sz w:val="20"/>
                <w:szCs w:val="20"/>
              </w:rPr>
              <w:t>ing</w:t>
            </w:r>
            <w:r w:rsidRPr="003F26BA">
              <w:rPr>
                <w:rFonts w:ascii="Arial" w:eastAsia="Arial" w:hAnsi="Arial" w:cs="Arial"/>
                <w:sz w:val="20"/>
                <w:szCs w:val="20"/>
              </w:rPr>
              <w:t xml:space="preserve"> and review</w:t>
            </w:r>
            <w:r>
              <w:rPr>
                <w:rFonts w:ascii="Arial" w:eastAsia="Arial" w:hAnsi="Arial" w:cs="Arial"/>
                <w:sz w:val="20"/>
                <w:szCs w:val="20"/>
              </w:rPr>
              <w:t>ing</w:t>
            </w:r>
            <w:r w:rsidRPr="003F26BA">
              <w:rPr>
                <w:rFonts w:ascii="Arial" w:eastAsia="Arial" w:hAnsi="Arial" w:cs="Arial"/>
                <w:sz w:val="20"/>
                <w:szCs w:val="20"/>
              </w:rPr>
              <w:t xml:space="preserve"> (a) directed writing response(s)</w:t>
            </w:r>
          </w:p>
        </w:tc>
        <w:tc>
          <w:tcPr>
            <w:tcW w:w="10634" w:type="dxa"/>
            <w:tcMar>
              <w:top w:w="113" w:type="dxa"/>
              <w:bottom w:w="113" w:type="dxa"/>
            </w:tcMar>
          </w:tcPr>
          <w:p w14:paraId="2973C0E5" w14:textId="77777777" w:rsidR="00BD3D25" w:rsidRPr="008169DB" w:rsidRDefault="00BD3D25" w:rsidP="00E34A94">
            <w:pPr>
              <w:autoSpaceDE w:val="0"/>
              <w:autoSpaceDN w:val="0"/>
              <w:adjustRightInd w:val="0"/>
              <w:rPr>
                <w:rFonts w:ascii="Arial" w:eastAsia="Arial" w:hAnsi="Arial" w:cs="Arial"/>
                <w:sz w:val="20"/>
                <w:szCs w:val="20"/>
              </w:rPr>
            </w:pPr>
            <w:r w:rsidRPr="008169DB">
              <w:rPr>
                <w:rFonts w:ascii="Arial" w:eastAsia="Arial" w:hAnsi="Arial" w:cs="Arial"/>
                <w:sz w:val="20"/>
                <w:szCs w:val="20"/>
              </w:rPr>
              <w:t xml:space="preserve">Learners attempt a </w:t>
            </w:r>
            <w:r>
              <w:rPr>
                <w:rFonts w:ascii="Arial" w:eastAsia="Arial" w:hAnsi="Arial" w:cs="Arial"/>
                <w:sz w:val="20"/>
                <w:szCs w:val="20"/>
              </w:rPr>
              <w:t>D</w:t>
            </w:r>
            <w:r w:rsidRPr="008169DB">
              <w:rPr>
                <w:rFonts w:ascii="Arial" w:eastAsia="Arial" w:hAnsi="Arial" w:cs="Arial"/>
                <w:sz w:val="20"/>
                <w:szCs w:val="20"/>
              </w:rPr>
              <w:t xml:space="preserve">irected </w:t>
            </w:r>
            <w:r>
              <w:rPr>
                <w:rFonts w:ascii="Arial" w:eastAsia="Arial" w:hAnsi="Arial" w:cs="Arial"/>
                <w:sz w:val="20"/>
                <w:szCs w:val="20"/>
              </w:rPr>
              <w:t>W</w:t>
            </w:r>
            <w:r w:rsidRPr="008169DB">
              <w:rPr>
                <w:rFonts w:ascii="Arial" w:eastAsia="Arial" w:hAnsi="Arial" w:cs="Arial"/>
                <w:sz w:val="20"/>
                <w:szCs w:val="20"/>
              </w:rPr>
              <w:t>riting task based one or two texts totalling 400</w:t>
            </w:r>
            <w:r>
              <w:rPr>
                <w:rFonts w:ascii="Arial" w:eastAsia="Arial" w:hAnsi="Arial" w:cs="Arial"/>
                <w:sz w:val="20"/>
                <w:szCs w:val="20"/>
              </w:rPr>
              <w:t>–</w:t>
            </w:r>
            <w:r w:rsidRPr="008169DB">
              <w:rPr>
                <w:rFonts w:ascii="Arial" w:eastAsia="Arial" w:hAnsi="Arial" w:cs="Arial"/>
                <w:sz w:val="20"/>
                <w:szCs w:val="20"/>
              </w:rPr>
              <w:t>450 words in length.</w:t>
            </w:r>
          </w:p>
          <w:p w14:paraId="58BBCCC2" w14:textId="77777777" w:rsidR="00BD3D25" w:rsidRPr="008169DB" w:rsidRDefault="00BD3D25" w:rsidP="00E34A94">
            <w:pPr>
              <w:autoSpaceDE w:val="0"/>
              <w:autoSpaceDN w:val="0"/>
              <w:adjustRightInd w:val="0"/>
              <w:rPr>
                <w:rFonts w:ascii="Arial" w:eastAsia="Arial" w:hAnsi="Arial" w:cs="Arial"/>
                <w:bCs/>
                <w:sz w:val="20"/>
                <w:szCs w:val="20"/>
              </w:rPr>
            </w:pPr>
            <w:r w:rsidRPr="008169DB">
              <w:rPr>
                <w:rFonts w:ascii="Arial" w:eastAsia="Arial" w:hAnsi="Arial" w:cs="Arial"/>
                <w:bCs/>
                <w:sz w:val="20"/>
                <w:szCs w:val="20"/>
              </w:rPr>
              <w:t>For example, 2024 Specimen Paper 2 Q1. This can be the task discussed in the previous lesson or a new task and texts.</w:t>
            </w:r>
          </w:p>
          <w:p w14:paraId="37AB17D4" w14:textId="77777777" w:rsidR="00BD3D25" w:rsidRPr="008169DB" w:rsidRDefault="00BD3D25" w:rsidP="00E34A94">
            <w:pPr>
              <w:pStyle w:val="ListParagraph"/>
              <w:numPr>
                <w:ilvl w:val="0"/>
                <w:numId w:val="23"/>
              </w:numPr>
              <w:rPr>
                <w:rFonts w:eastAsia="Arial" w:cs="Arial"/>
              </w:rPr>
            </w:pPr>
            <w:r w:rsidRPr="008169DB">
              <w:rPr>
                <w:rFonts w:eastAsia="Arial" w:cs="Arial"/>
              </w:rPr>
              <w:t xml:space="preserve">Remind learners of learning points from </w:t>
            </w:r>
            <w:r>
              <w:rPr>
                <w:rFonts w:eastAsia="Arial" w:cs="Arial"/>
              </w:rPr>
              <w:t xml:space="preserve">the </w:t>
            </w:r>
            <w:r w:rsidRPr="008169DB">
              <w:rPr>
                <w:rFonts w:eastAsia="Arial" w:cs="Arial"/>
              </w:rPr>
              <w:t>last activity and provide planning time before learners begin to write their responses, as well as time for learners to read back through their responses after writing to decide on three things they remembered to do</w:t>
            </w:r>
            <w:r>
              <w:rPr>
                <w:rFonts w:eastAsia="Arial" w:cs="Arial"/>
              </w:rPr>
              <w:t xml:space="preserve"> </w:t>
            </w:r>
            <w:r w:rsidRPr="008169DB">
              <w:rPr>
                <w:rFonts w:eastAsia="Arial" w:cs="Arial"/>
              </w:rPr>
              <w:t>/ try to do this time</w:t>
            </w:r>
            <w:r>
              <w:rPr>
                <w:rFonts w:eastAsia="Arial" w:cs="Arial"/>
              </w:rPr>
              <w:t>.</w:t>
            </w:r>
          </w:p>
          <w:p w14:paraId="39BDE254" w14:textId="04EE7F90" w:rsidR="00BD3D25" w:rsidRPr="008169DB" w:rsidRDefault="00BD3D25" w:rsidP="00E34A94">
            <w:pPr>
              <w:pStyle w:val="ListParagraph"/>
              <w:numPr>
                <w:ilvl w:val="0"/>
                <w:numId w:val="23"/>
              </w:numPr>
              <w:rPr>
                <w:rFonts w:eastAsia="Arial" w:cs="Arial"/>
              </w:rPr>
            </w:pPr>
            <w:r w:rsidRPr="008169DB">
              <w:rPr>
                <w:rFonts w:eastAsia="Arial" w:cs="Arial"/>
              </w:rPr>
              <w:t>one they forgot/need to improve next time</w:t>
            </w:r>
            <w:r>
              <w:rPr>
                <w:rFonts w:eastAsia="Arial" w:cs="Arial"/>
              </w:rPr>
              <w:t>.</w:t>
            </w:r>
          </w:p>
          <w:p w14:paraId="44A080D7" w14:textId="77777777" w:rsidR="00BD3D25" w:rsidRPr="008169DB" w:rsidRDefault="00BD3D25" w:rsidP="00E34A94">
            <w:pPr>
              <w:spacing w:before="120"/>
              <w:rPr>
                <w:rFonts w:ascii="Arial" w:eastAsia="Arial" w:hAnsi="Arial" w:cs="Arial"/>
                <w:b/>
                <w:sz w:val="20"/>
                <w:szCs w:val="20"/>
              </w:rPr>
            </w:pPr>
            <w:r w:rsidRPr="008169DB">
              <w:rPr>
                <w:rFonts w:ascii="Arial" w:eastAsia="Arial" w:hAnsi="Arial" w:cs="Arial"/>
                <w:sz w:val="20"/>
                <w:szCs w:val="20"/>
              </w:rPr>
              <w:t xml:space="preserve">Learners swap their pieces of directed writing to suggest areas for improvement in </w:t>
            </w:r>
            <w:r>
              <w:rPr>
                <w:rFonts w:ascii="Arial" w:eastAsia="Arial" w:hAnsi="Arial" w:cs="Arial"/>
                <w:sz w:val="20"/>
                <w:szCs w:val="20"/>
              </w:rPr>
              <w:t xml:space="preserve">the </w:t>
            </w:r>
            <w:r w:rsidRPr="008169DB">
              <w:rPr>
                <w:rFonts w:ascii="Arial" w:eastAsia="Arial" w:hAnsi="Arial" w:cs="Arial"/>
                <w:sz w:val="20"/>
                <w:szCs w:val="20"/>
              </w:rPr>
              <w:t xml:space="preserve">task. </w:t>
            </w:r>
            <w:r w:rsidRPr="008169DB">
              <w:rPr>
                <w:rFonts w:ascii="Arial" w:eastAsia="Arial" w:hAnsi="Arial" w:cs="Arial"/>
                <w:b/>
                <w:sz w:val="20"/>
                <w:szCs w:val="20"/>
              </w:rPr>
              <w:t>(F)</w:t>
            </w:r>
          </w:p>
          <w:p w14:paraId="5C7B8727" w14:textId="5400BA94" w:rsidR="00BD3D25" w:rsidRPr="005671DA" w:rsidRDefault="00BD3D25" w:rsidP="00E34A94">
            <w:pPr>
              <w:spacing w:before="120"/>
              <w:rPr>
                <w:rFonts w:ascii="Arial" w:eastAsia="Arial" w:hAnsi="Arial" w:cs="Arial"/>
                <w:color w:val="00B050"/>
                <w:sz w:val="20"/>
                <w:szCs w:val="20"/>
              </w:rPr>
            </w:pPr>
            <w:r w:rsidRPr="008169DB">
              <w:rPr>
                <w:rFonts w:ascii="Arial" w:eastAsia="Arial" w:hAnsi="Arial" w:cs="Arial"/>
                <w:sz w:val="20"/>
                <w:szCs w:val="20"/>
              </w:rPr>
              <w:t>Learners re</w:t>
            </w:r>
            <w:r w:rsidR="00063193">
              <w:rPr>
                <w:rFonts w:ascii="Arial" w:eastAsia="Arial" w:hAnsi="Arial" w:cs="Arial"/>
                <w:sz w:val="20"/>
                <w:szCs w:val="20"/>
              </w:rPr>
              <w:t>write</w:t>
            </w:r>
            <w:r w:rsidRPr="008169DB">
              <w:rPr>
                <w:rFonts w:ascii="Arial" w:eastAsia="Arial" w:hAnsi="Arial" w:cs="Arial"/>
                <w:sz w:val="20"/>
                <w:szCs w:val="20"/>
              </w:rPr>
              <w:t xml:space="preserve"> their pieces of directed writing. </w:t>
            </w:r>
            <w:r w:rsidRPr="008169DB">
              <w:rPr>
                <w:rFonts w:ascii="Arial" w:eastAsia="Arial" w:hAnsi="Arial" w:cs="Arial"/>
                <w:b/>
                <w:sz w:val="20"/>
                <w:szCs w:val="20"/>
              </w:rPr>
              <w:t>(I)</w:t>
            </w:r>
            <w:r w:rsidRPr="008169DB">
              <w:rPr>
                <w:rFonts w:ascii="Arial" w:eastAsia="Arial" w:hAnsi="Arial" w:cs="Arial"/>
                <w:sz w:val="20"/>
                <w:szCs w:val="20"/>
              </w:rPr>
              <w:t xml:space="preserve"> (</w:t>
            </w:r>
            <w:r w:rsidRPr="008169DB">
              <w:rPr>
                <w:rFonts w:ascii="Arial" w:eastAsia="Arial" w:hAnsi="Arial" w:cs="Arial"/>
                <w:b/>
                <w:sz w:val="20"/>
                <w:szCs w:val="20"/>
              </w:rPr>
              <w:t>F)</w:t>
            </w:r>
          </w:p>
        </w:tc>
      </w:tr>
      <w:tr w:rsidR="003D2182" w14:paraId="682BBF21" w14:textId="77777777" w:rsidTr="003D2182">
        <w:trPr>
          <w:trHeight w:hRule="exact" w:val="386"/>
          <w:tblHeader/>
        </w:trPr>
        <w:tc>
          <w:tcPr>
            <w:tcW w:w="14601" w:type="dxa"/>
            <w:gridSpan w:val="3"/>
            <w:shd w:val="clear" w:color="auto" w:fill="EA5B0C"/>
            <w:tcMar>
              <w:top w:w="113" w:type="dxa"/>
              <w:bottom w:w="113" w:type="dxa"/>
            </w:tcMar>
            <w:vAlign w:val="center"/>
          </w:tcPr>
          <w:p w14:paraId="597B3EF9" w14:textId="77777777" w:rsidR="003D2182" w:rsidRDefault="003D2182" w:rsidP="00F923D3">
            <w:pPr>
              <w:rPr>
                <w:rFonts w:ascii="Arial" w:hAnsi="Arial" w:cs="Arial"/>
                <w:b/>
                <w:bCs/>
                <w:color w:val="FFFFFF"/>
                <w:sz w:val="20"/>
                <w:szCs w:val="20"/>
              </w:rPr>
            </w:pPr>
            <w:r>
              <w:rPr>
                <w:rFonts w:ascii="Arial" w:hAnsi="Arial" w:cs="Arial"/>
                <w:b/>
                <w:bCs/>
                <w:color w:val="FFFFFF"/>
                <w:sz w:val="20"/>
                <w:szCs w:val="20"/>
              </w:rPr>
              <w:t>Past and specimen papers</w:t>
            </w:r>
          </w:p>
        </w:tc>
      </w:tr>
      <w:tr w:rsidR="003D2182" w:rsidRPr="00AB4651" w14:paraId="3073FAE6" w14:textId="77777777" w:rsidTr="003D2182">
        <w:tblPrEx>
          <w:tblCellMar>
            <w:top w:w="0" w:type="dxa"/>
            <w:bottom w:w="0" w:type="dxa"/>
          </w:tblCellMar>
        </w:tblPrEx>
        <w:tc>
          <w:tcPr>
            <w:tcW w:w="14601" w:type="dxa"/>
            <w:gridSpan w:val="3"/>
            <w:shd w:val="clear" w:color="auto" w:fill="FFFFFF"/>
            <w:tcMar>
              <w:top w:w="113" w:type="dxa"/>
              <w:bottom w:w="113" w:type="dxa"/>
            </w:tcMar>
          </w:tcPr>
          <w:p w14:paraId="71504BAC" w14:textId="77777777" w:rsidR="003D2182" w:rsidRPr="00AB4651" w:rsidRDefault="003D2182" w:rsidP="00F923D3">
            <w:pPr>
              <w:autoSpaceDE w:val="0"/>
              <w:autoSpaceDN w:val="0"/>
              <w:adjustRightInd w:val="0"/>
              <w:rPr>
                <w:rFonts w:ascii="Arial" w:hAnsi="Arial"/>
                <w:sz w:val="20"/>
              </w:rPr>
            </w:pPr>
            <w:r w:rsidRPr="0027612D">
              <w:rPr>
                <w:rFonts w:ascii="Arial" w:hAnsi="Arial" w:cs="Arial"/>
                <w:sz w:val="20"/>
                <w:szCs w:val="20"/>
                <w:lang w:eastAsia="en-GB"/>
              </w:rPr>
              <w:t>Past/specimen papers and mark schemes are available to download at</w:t>
            </w:r>
            <w:r w:rsidRPr="0027612D">
              <w:rPr>
                <w:lang w:eastAsia="en-GB"/>
              </w:rPr>
              <w:t xml:space="preserve"> </w:t>
            </w:r>
            <w:hyperlink r:id="rId97" w:history="1">
              <w:r>
                <w:rPr>
                  <w:rFonts w:ascii="Arial" w:hAnsi="Arial" w:cs="Arial"/>
                  <w:color w:val="4A4A4A"/>
                  <w:sz w:val="20"/>
                  <w:u w:val="single"/>
                </w:rPr>
                <w:t>www.cambridgeinternational/support</w:t>
              </w:r>
            </w:hyperlink>
            <w:r w:rsidRPr="0027612D">
              <w:rPr>
                <w:rFonts w:ascii="Arial" w:hAnsi="Arial" w:cs="Arial"/>
                <w:sz w:val="20"/>
                <w:szCs w:val="20"/>
                <w:lang w:val="x-none"/>
              </w:rPr>
              <w:t xml:space="preserve"> </w:t>
            </w:r>
            <w:r w:rsidRPr="0027612D">
              <w:rPr>
                <w:rFonts w:ascii="Arial" w:hAnsi="Arial" w:cs="Arial"/>
                <w:b/>
                <w:sz w:val="20"/>
              </w:rPr>
              <w:t>(F)</w:t>
            </w:r>
          </w:p>
        </w:tc>
      </w:tr>
    </w:tbl>
    <w:p w14:paraId="19F4C27C" w14:textId="77777777" w:rsidR="00BD3D25" w:rsidRDefault="00BD3D25" w:rsidP="00AA463D">
      <w:pPr>
        <w:pStyle w:val="Heading1"/>
        <w:sectPr w:rsidR="00BD3D25" w:rsidSect="00DD2777">
          <w:type w:val="nextColumn"/>
          <w:pgSz w:w="16834" w:h="11909" w:orient="landscape" w:code="9"/>
          <w:pgMar w:top="1140" w:right="1140" w:bottom="1140" w:left="1140" w:header="567" w:footer="567" w:gutter="0"/>
          <w:paperSrc w:first="7" w:other="7"/>
          <w:cols w:space="708"/>
          <w:docGrid w:linePitch="360"/>
        </w:sectPr>
      </w:pPr>
    </w:p>
    <w:p w14:paraId="3183EB66" w14:textId="77777777" w:rsidR="00D028E5" w:rsidRDefault="00D028E5" w:rsidP="00D028E5">
      <w:pPr>
        <w:pStyle w:val="Heading1"/>
      </w:pPr>
      <w:bookmarkStart w:id="22" w:name="_Toc450749133"/>
      <w:bookmarkStart w:id="23" w:name="_Toc78194396"/>
      <w:r>
        <w:t>7 D</w:t>
      </w:r>
      <w:r w:rsidRPr="00BF44B4">
        <w:t xml:space="preserve">iscursive / </w:t>
      </w:r>
      <w:r>
        <w:t xml:space="preserve">argumentative / </w:t>
      </w:r>
      <w:r w:rsidRPr="00BF44B4">
        <w:t>persuasive writing</w:t>
      </w:r>
      <w:bookmarkEnd w:id="22"/>
      <w:bookmarkEnd w:id="23"/>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D028E5" w14:paraId="1273CB08" w14:textId="77777777" w:rsidTr="00E34A94">
        <w:trPr>
          <w:tblHeader/>
        </w:trPr>
        <w:tc>
          <w:tcPr>
            <w:tcW w:w="2126" w:type="dxa"/>
            <w:shd w:val="clear" w:color="auto" w:fill="EA5B0C"/>
            <w:tcMar>
              <w:top w:w="113" w:type="dxa"/>
              <w:bottom w:w="113" w:type="dxa"/>
            </w:tcMar>
            <w:vAlign w:val="center"/>
          </w:tcPr>
          <w:p w14:paraId="2CEA7B3A" w14:textId="77777777" w:rsidR="00D028E5" w:rsidRDefault="00D028E5" w:rsidP="00E34A94">
            <w:pPr>
              <w:rPr>
                <w:rFonts w:ascii="Arial" w:hAnsi="Arial" w:cs="Arial"/>
                <w:b/>
                <w:bCs/>
                <w:color w:val="FFFFFF"/>
                <w:sz w:val="20"/>
                <w:szCs w:val="20"/>
              </w:rPr>
            </w:pPr>
            <w:r>
              <w:rPr>
                <w:rFonts w:ascii="Arial" w:hAnsi="Arial" w:cs="Arial"/>
                <w:b/>
                <w:bCs/>
                <w:color w:val="FFFFFF"/>
                <w:sz w:val="20"/>
                <w:szCs w:val="20"/>
              </w:rPr>
              <w:t>Assessment objectives (AO)</w:t>
            </w:r>
          </w:p>
        </w:tc>
        <w:tc>
          <w:tcPr>
            <w:tcW w:w="2126" w:type="dxa"/>
            <w:shd w:val="clear" w:color="auto" w:fill="EA5B0C"/>
            <w:tcMar>
              <w:top w:w="113" w:type="dxa"/>
              <w:bottom w:w="113" w:type="dxa"/>
            </w:tcMar>
            <w:vAlign w:val="center"/>
          </w:tcPr>
          <w:p w14:paraId="3A862B60" w14:textId="77777777" w:rsidR="00D028E5" w:rsidRDefault="00D028E5" w:rsidP="00E34A94">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483ACA68" w14:textId="77777777" w:rsidR="00D028E5" w:rsidRDefault="00D028E5" w:rsidP="00E34A94">
            <w:pPr>
              <w:rPr>
                <w:rFonts w:ascii="Arial" w:hAnsi="Arial" w:cs="Arial"/>
                <w:b/>
                <w:bCs/>
                <w:color w:val="FFFFFF"/>
                <w:sz w:val="20"/>
                <w:szCs w:val="20"/>
              </w:rPr>
            </w:pPr>
            <w:r>
              <w:rPr>
                <w:rFonts w:ascii="Arial" w:hAnsi="Arial" w:cs="Arial"/>
                <w:b/>
                <w:bCs/>
                <w:color w:val="FFFFFF"/>
                <w:sz w:val="20"/>
                <w:szCs w:val="20"/>
              </w:rPr>
              <w:t>Suggested teaching activities</w:t>
            </w:r>
          </w:p>
        </w:tc>
      </w:tr>
      <w:tr w:rsidR="00D028E5" w14:paraId="6C0E8C6B" w14:textId="77777777" w:rsidTr="00E34A94">
        <w:tblPrEx>
          <w:tblCellMar>
            <w:top w:w="0" w:type="dxa"/>
            <w:bottom w:w="0" w:type="dxa"/>
          </w:tblCellMar>
        </w:tblPrEx>
        <w:tc>
          <w:tcPr>
            <w:tcW w:w="2126" w:type="dxa"/>
            <w:tcMar>
              <w:top w:w="113" w:type="dxa"/>
              <w:bottom w:w="113" w:type="dxa"/>
            </w:tcMar>
          </w:tcPr>
          <w:p w14:paraId="7F409DD0"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6CF31F55" w14:textId="77777777" w:rsidR="00D028E5" w:rsidRDefault="00D028E5" w:rsidP="00E34A94">
            <w:pPr>
              <w:autoSpaceDE w:val="0"/>
              <w:autoSpaceDN w:val="0"/>
              <w:adjustRightInd w:val="0"/>
              <w:spacing w:before="120" w:after="120"/>
              <w:rPr>
                <w:rFonts w:ascii="Arial" w:hAnsi="Arial" w:cs="Arial"/>
                <w:sz w:val="20"/>
                <w:szCs w:val="20"/>
              </w:rPr>
            </w:pPr>
            <w:r w:rsidRPr="00794FC8">
              <w:rPr>
                <w:rFonts w:ascii="Arial" w:hAnsi="Arial" w:cs="Arial"/>
                <w:sz w:val="20"/>
                <w:szCs w:val="20"/>
                <w:lang w:eastAsia="en-GB"/>
              </w:rPr>
              <w:t xml:space="preserve">W2 </w:t>
            </w:r>
            <w:r>
              <w:rPr>
                <w:rFonts w:ascii="Arial" w:hAnsi="Arial" w:cs="Arial"/>
                <w:sz w:val="20"/>
                <w:szCs w:val="20"/>
                <w:lang w:eastAsia="en-GB"/>
              </w:rPr>
              <w:t>o</w:t>
            </w:r>
            <w:r w:rsidRPr="00EA7C30">
              <w:rPr>
                <w:rFonts w:ascii="Arial" w:hAnsi="Arial" w:cs="Arial"/>
                <w:sz w:val="20"/>
                <w:szCs w:val="20"/>
              </w:rPr>
              <w:t>rganise and structure ideas and opinions for deliberate effect</w:t>
            </w:r>
          </w:p>
          <w:p w14:paraId="4605F9F0" w14:textId="77777777" w:rsidR="00D028E5" w:rsidRDefault="00D028E5" w:rsidP="00E34A94">
            <w:pPr>
              <w:pStyle w:val="Pa0"/>
              <w:spacing w:before="120" w:after="120"/>
              <w:rPr>
                <w:color w:val="000000"/>
                <w:sz w:val="20"/>
                <w:szCs w:val="20"/>
              </w:rPr>
            </w:pPr>
            <w:r w:rsidRPr="00FA2A4C">
              <w:rPr>
                <w:color w:val="000000"/>
                <w:sz w:val="20"/>
                <w:szCs w:val="20"/>
              </w:rPr>
              <w:t xml:space="preserve">W3 </w:t>
            </w:r>
            <w:r>
              <w:rPr>
                <w:color w:val="000000"/>
                <w:sz w:val="20"/>
                <w:szCs w:val="20"/>
              </w:rPr>
              <w:t>u</w:t>
            </w:r>
            <w:r w:rsidRPr="00FA2A4C">
              <w:rPr>
                <w:color w:val="000000"/>
                <w:sz w:val="20"/>
                <w:szCs w:val="20"/>
              </w:rPr>
              <w:t>se</w:t>
            </w:r>
            <w:r w:rsidRPr="00794FC8">
              <w:rPr>
                <w:color w:val="000000"/>
                <w:sz w:val="20"/>
                <w:szCs w:val="20"/>
              </w:rPr>
              <w:t xml:space="preserve"> a range of vocabulary and sentence structures appropriate to context</w:t>
            </w:r>
          </w:p>
          <w:p w14:paraId="6E5241FA" w14:textId="77777777" w:rsidR="00D028E5" w:rsidRPr="00C53D1D" w:rsidRDefault="00D028E5" w:rsidP="00E34A94">
            <w:pPr>
              <w:autoSpaceDE w:val="0"/>
              <w:autoSpaceDN w:val="0"/>
              <w:adjustRightInd w:val="0"/>
              <w:spacing w:before="120"/>
              <w:rPr>
                <w:rFonts w:cs="Arial"/>
                <w:b/>
                <w:sz w:val="20"/>
                <w:szCs w:val="20"/>
                <w:lang w:eastAsia="en-GB"/>
              </w:rPr>
            </w:pPr>
            <w:r w:rsidRPr="00FA2A4C">
              <w:rPr>
                <w:rFonts w:ascii="Arial" w:hAnsi="Arial" w:cs="Arial"/>
                <w:color w:val="000000"/>
                <w:sz w:val="20"/>
                <w:szCs w:val="20"/>
              </w:rPr>
              <w:t xml:space="preserve">W4 </w:t>
            </w:r>
            <w:r>
              <w:rPr>
                <w:rFonts w:ascii="Arial" w:hAnsi="Arial" w:cs="Arial"/>
                <w:color w:val="000000"/>
                <w:sz w:val="20"/>
                <w:szCs w:val="20"/>
              </w:rPr>
              <w:t>u</w:t>
            </w:r>
            <w:r w:rsidRPr="00794FC8">
              <w:rPr>
                <w:rFonts w:ascii="Arial" w:hAnsi="Arial" w:cs="Arial"/>
                <w:color w:val="000000"/>
                <w:sz w:val="20"/>
                <w:szCs w:val="20"/>
              </w:rPr>
              <w:t>se register appropriate to context</w:t>
            </w:r>
          </w:p>
        </w:tc>
        <w:tc>
          <w:tcPr>
            <w:tcW w:w="2126" w:type="dxa"/>
            <w:tcMar>
              <w:top w:w="113" w:type="dxa"/>
              <w:bottom w:w="113" w:type="dxa"/>
            </w:tcMar>
          </w:tcPr>
          <w:p w14:paraId="64BA1332" w14:textId="77777777" w:rsidR="00D028E5" w:rsidRPr="00BF44B4" w:rsidRDefault="00D028E5" w:rsidP="00E34A94">
            <w:pPr>
              <w:pStyle w:val="ListParagraph"/>
              <w:autoSpaceDE w:val="0"/>
              <w:autoSpaceDN w:val="0"/>
              <w:adjustRightInd w:val="0"/>
              <w:spacing w:after="120"/>
              <w:ind w:left="0"/>
              <w:contextualSpacing w:val="0"/>
              <w:rPr>
                <w:rFonts w:cs="Arial"/>
                <w:b/>
                <w:lang w:eastAsia="en-GB"/>
              </w:rPr>
            </w:pPr>
            <w:r>
              <w:rPr>
                <w:rFonts w:eastAsia="Calibri" w:cs="Arial"/>
                <w:lang w:eastAsia="en-GB"/>
              </w:rPr>
              <w:t>R</w:t>
            </w:r>
            <w:r w:rsidRPr="00D22EC7">
              <w:rPr>
                <w:rFonts w:eastAsia="Calibri" w:cs="Arial"/>
                <w:lang w:eastAsia="en-GB"/>
              </w:rPr>
              <w:t>ecognis</w:t>
            </w:r>
            <w:r>
              <w:rPr>
                <w:rFonts w:eastAsia="Calibri" w:cs="Arial"/>
                <w:lang w:eastAsia="en-GB"/>
              </w:rPr>
              <w:t>ing</w:t>
            </w:r>
            <w:r w:rsidRPr="00D22EC7">
              <w:rPr>
                <w:rFonts w:eastAsia="Calibri" w:cs="Arial"/>
                <w:lang w:eastAsia="en-GB"/>
              </w:rPr>
              <w:t xml:space="preserve"> and understand</w:t>
            </w:r>
            <w:r>
              <w:rPr>
                <w:rFonts w:eastAsia="Calibri" w:cs="Arial"/>
                <w:lang w:eastAsia="en-GB"/>
              </w:rPr>
              <w:t>ing</w:t>
            </w:r>
            <w:r w:rsidRPr="00D22EC7">
              <w:rPr>
                <w:rFonts w:eastAsia="Calibri" w:cs="Arial"/>
                <w:lang w:eastAsia="en-GB"/>
              </w:rPr>
              <w:t xml:space="preserve"> </w:t>
            </w:r>
            <w:r>
              <w:rPr>
                <w:rFonts w:eastAsia="Calibri" w:cs="Arial"/>
                <w:lang w:eastAsia="en-GB"/>
              </w:rPr>
              <w:t xml:space="preserve">some of </w:t>
            </w:r>
            <w:r w:rsidRPr="00D22EC7">
              <w:rPr>
                <w:rFonts w:eastAsia="Calibri" w:cs="Arial"/>
                <w:lang w:eastAsia="en-GB"/>
              </w:rPr>
              <w:t xml:space="preserve">the features of </w:t>
            </w:r>
            <w:r w:rsidRPr="00EB7561">
              <w:rPr>
                <w:rFonts w:cs="Arial"/>
              </w:rPr>
              <w:t>discursive</w:t>
            </w:r>
            <w:r>
              <w:rPr>
                <w:rFonts w:cs="Arial"/>
              </w:rPr>
              <w:t xml:space="preserve"> </w:t>
            </w:r>
            <w:r w:rsidRPr="00EB7561">
              <w:rPr>
                <w:rFonts w:cs="Arial"/>
              </w:rPr>
              <w:t>/</w:t>
            </w:r>
            <w:r>
              <w:rPr>
                <w:rFonts w:cs="Arial"/>
              </w:rPr>
              <w:t xml:space="preserve"> </w:t>
            </w:r>
            <w:r w:rsidRPr="00EB7561">
              <w:rPr>
                <w:rFonts w:cs="Arial"/>
              </w:rPr>
              <w:t>argumentative</w:t>
            </w:r>
            <w:r>
              <w:rPr>
                <w:rFonts w:cs="Arial"/>
              </w:rPr>
              <w:t xml:space="preserve"> </w:t>
            </w:r>
            <w:r w:rsidRPr="00EB7561">
              <w:rPr>
                <w:rFonts w:cs="Arial"/>
              </w:rPr>
              <w:t>/ persuasive</w:t>
            </w:r>
            <w:r>
              <w:rPr>
                <w:rFonts w:cs="Arial"/>
              </w:rPr>
              <w:t xml:space="preserve"> writing</w:t>
            </w:r>
          </w:p>
        </w:tc>
        <w:tc>
          <w:tcPr>
            <w:tcW w:w="10348" w:type="dxa"/>
            <w:tcMar>
              <w:top w:w="113" w:type="dxa"/>
              <w:bottom w:w="113" w:type="dxa"/>
            </w:tcMar>
          </w:tcPr>
          <w:p w14:paraId="517F5D46" w14:textId="582FBB50" w:rsidR="00D028E5" w:rsidRDefault="00D028E5" w:rsidP="00E34A94">
            <w:pPr>
              <w:autoSpaceDE w:val="0"/>
              <w:autoSpaceDN w:val="0"/>
              <w:adjustRightInd w:val="0"/>
              <w:rPr>
                <w:rFonts w:ascii="Arial" w:hAnsi="Arial" w:cs="Arial"/>
                <w:sz w:val="20"/>
                <w:szCs w:val="20"/>
                <w:lang w:eastAsia="en-GB"/>
              </w:rPr>
            </w:pPr>
            <w:r>
              <w:rPr>
                <w:rFonts w:ascii="Arial" w:hAnsi="Arial" w:cs="Arial"/>
                <w:sz w:val="20"/>
                <w:szCs w:val="20"/>
                <w:lang w:eastAsia="en-GB"/>
              </w:rPr>
              <w:t>In groups, learners research explanations of discursive</w:t>
            </w:r>
            <w:r w:rsidR="000546DF">
              <w:rPr>
                <w:rFonts w:ascii="Arial" w:hAnsi="Arial" w:cs="Arial"/>
                <w:sz w:val="20"/>
                <w:szCs w:val="20"/>
                <w:lang w:eastAsia="en-GB"/>
              </w:rPr>
              <w:t>, argumentative</w:t>
            </w:r>
            <w:r>
              <w:rPr>
                <w:rFonts w:ascii="Arial" w:hAnsi="Arial" w:cs="Arial"/>
                <w:sz w:val="20"/>
                <w:szCs w:val="20"/>
                <w:lang w:eastAsia="en-GB"/>
              </w:rPr>
              <w:t xml:space="preserve"> and persuasive writing noting the differences between them.</w:t>
            </w:r>
          </w:p>
          <w:p w14:paraId="1E2A26CA" w14:textId="77777777" w:rsidR="00D028E5" w:rsidRPr="00174039" w:rsidRDefault="00FD167C" w:rsidP="00E34A94">
            <w:pPr>
              <w:autoSpaceDE w:val="0"/>
              <w:autoSpaceDN w:val="0"/>
              <w:adjustRightInd w:val="0"/>
              <w:spacing w:before="120" w:after="120"/>
              <w:rPr>
                <w:rStyle w:val="Hyperlink"/>
                <w:rFonts w:ascii="Arial" w:hAnsi="Arial"/>
                <w:color w:val="4A4A4A"/>
                <w:sz w:val="20"/>
              </w:rPr>
            </w:pPr>
            <w:hyperlink r:id="rId98" w:history="1">
              <w:r w:rsidR="00D028E5" w:rsidRPr="00174039">
                <w:rPr>
                  <w:rStyle w:val="Hyperlink"/>
                  <w:rFonts w:ascii="Arial" w:hAnsi="Arial"/>
                  <w:color w:val="4A4A4A"/>
                  <w:sz w:val="20"/>
                </w:rPr>
                <w:t>https://csecenglishmadeeasy.com/2018/10/the-difference-between-the-argumentative-and-persuasive-essays/</w:t>
              </w:r>
            </w:hyperlink>
          </w:p>
          <w:p w14:paraId="521EDD7C" w14:textId="77777777" w:rsidR="00D028E5" w:rsidRPr="00174039" w:rsidRDefault="00FD167C" w:rsidP="00E34A94">
            <w:pPr>
              <w:autoSpaceDE w:val="0"/>
              <w:autoSpaceDN w:val="0"/>
              <w:adjustRightInd w:val="0"/>
              <w:spacing w:after="120"/>
              <w:rPr>
                <w:rStyle w:val="Hyperlink"/>
                <w:rFonts w:ascii="Arial" w:hAnsi="Arial"/>
                <w:color w:val="4A4A4A"/>
                <w:sz w:val="20"/>
              </w:rPr>
            </w:pPr>
            <w:hyperlink r:id="rId99" w:history="1">
              <w:r w:rsidR="00D028E5" w:rsidRPr="00174039">
                <w:rPr>
                  <w:rStyle w:val="Hyperlink"/>
                  <w:rFonts w:ascii="Arial" w:hAnsi="Arial"/>
                  <w:color w:val="4A4A4A"/>
                  <w:sz w:val="20"/>
                </w:rPr>
                <w:t>https://blog.empoweringwriters.com/toolbox/activity-sheet-argumentative-vs-persuasive-writing</w:t>
              </w:r>
            </w:hyperlink>
          </w:p>
          <w:p w14:paraId="0523D08B" w14:textId="77777777" w:rsidR="00D028E5" w:rsidRPr="00174039" w:rsidRDefault="00FD167C" w:rsidP="00E34A94">
            <w:pPr>
              <w:autoSpaceDE w:val="0"/>
              <w:autoSpaceDN w:val="0"/>
              <w:adjustRightInd w:val="0"/>
              <w:spacing w:after="120"/>
              <w:rPr>
                <w:rStyle w:val="Hyperlink"/>
                <w:rFonts w:ascii="Arial" w:hAnsi="Arial"/>
                <w:color w:val="4A4A4A"/>
                <w:sz w:val="20"/>
              </w:rPr>
            </w:pPr>
            <w:hyperlink r:id="rId100" w:history="1">
              <w:r w:rsidR="00D028E5" w:rsidRPr="00174039">
                <w:rPr>
                  <w:rStyle w:val="Hyperlink"/>
                  <w:rFonts w:ascii="Arial" w:hAnsi="Arial"/>
                  <w:color w:val="4A4A4A"/>
                  <w:sz w:val="20"/>
                </w:rPr>
                <w:t>https://classroom.synonym.com/difference-between-discursive-argumentative-essays-35567.html</w:t>
              </w:r>
            </w:hyperlink>
          </w:p>
          <w:p w14:paraId="4A040697" w14:textId="77777777" w:rsidR="00D028E5" w:rsidRPr="00174039" w:rsidRDefault="00FD167C" w:rsidP="00E34A94">
            <w:pPr>
              <w:autoSpaceDE w:val="0"/>
              <w:autoSpaceDN w:val="0"/>
              <w:adjustRightInd w:val="0"/>
              <w:spacing w:after="120"/>
              <w:rPr>
                <w:rStyle w:val="Hyperlink"/>
                <w:rFonts w:ascii="Arial" w:hAnsi="Arial"/>
                <w:color w:val="4A4A4A"/>
                <w:sz w:val="20"/>
              </w:rPr>
            </w:pPr>
            <w:hyperlink r:id="rId101" w:history="1">
              <w:r w:rsidR="00D028E5" w:rsidRPr="00174039">
                <w:rPr>
                  <w:rStyle w:val="Hyperlink"/>
                  <w:rFonts w:ascii="Arial" w:hAnsi="Arial"/>
                  <w:color w:val="4A4A4A"/>
                  <w:sz w:val="20"/>
                </w:rPr>
                <w:t>www.readwritethink.org/sites/default/files/resources/lesson-docs/Difference_Between_Persuasive_Argumentative.pdf</w:t>
              </w:r>
            </w:hyperlink>
          </w:p>
          <w:p w14:paraId="177D9B23" w14:textId="77777777" w:rsidR="00D028E5" w:rsidRPr="00174039" w:rsidRDefault="00FD167C" w:rsidP="00E34A94">
            <w:pPr>
              <w:autoSpaceDE w:val="0"/>
              <w:autoSpaceDN w:val="0"/>
              <w:adjustRightInd w:val="0"/>
              <w:spacing w:after="120"/>
              <w:rPr>
                <w:rStyle w:val="Hyperlink"/>
                <w:rFonts w:ascii="Arial" w:hAnsi="Arial"/>
                <w:color w:val="4A4A4A"/>
                <w:sz w:val="20"/>
              </w:rPr>
            </w:pPr>
            <w:hyperlink r:id="rId102" w:history="1">
              <w:r w:rsidR="00D028E5" w:rsidRPr="00174039">
                <w:rPr>
                  <w:rStyle w:val="Hyperlink"/>
                  <w:rFonts w:ascii="Arial" w:hAnsi="Arial"/>
                  <w:color w:val="4A4A4A"/>
                  <w:sz w:val="20"/>
                </w:rPr>
                <w:t>https://onlineenglishgrammar.blogspot.com/2016/05/difference-between-discursive-and.html</w:t>
              </w:r>
            </w:hyperlink>
          </w:p>
          <w:p w14:paraId="48B53DBE" w14:textId="77777777" w:rsidR="00D028E5" w:rsidRPr="00D3260E" w:rsidRDefault="00FD167C" w:rsidP="00E34A94">
            <w:pPr>
              <w:autoSpaceDE w:val="0"/>
              <w:autoSpaceDN w:val="0"/>
              <w:adjustRightInd w:val="0"/>
              <w:rPr>
                <w:rStyle w:val="WebLink"/>
                <w:rFonts w:ascii="Times New Roman" w:hAnsi="Times New Roman"/>
                <w:sz w:val="24"/>
              </w:rPr>
            </w:pPr>
            <w:hyperlink r:id="rId103" w:anchor=":~:text=There%20are%20two%20basic%20types,topic%20in%20a%20balanced%20way" w:history="1">
              <w:r w:rsidR="00D028E5" w:rsidRPr="00174039">
                <w:rPr>
                  <w:rStyle w:val="Hyperlink"/>
                  <w:rFonts w:ascii="Arial" w:hAnsi="Arial"/>
                  <w:color w:val="4A4A4A"/>
                  <w:sz w:val="20"/>
                </w:rPr>
                <w:t>www.bbc.co.uk/bitesize/guides/zpdwwmn/revision/1#:~:text=There%20are%20two%20basic%20types,topic%20in%20a%20balanced%20way</w:t>
              </w:r>
            </w:hyperlink>
            <w:r w:rsidR="00D028E5" w:rsidRPr="00174039">
              <w:rPr>
                <w:rStyle w:val="Hyperlink"/>
                <w:rFonts w:ascii="Arial" w:hAnsi="Arial"/>
                <w:color w:val="4A4A4A"/>
                <w:sz w:val="20"/>
              </w:rPr>
              <w:t>.</w:t>
            </w:r>
          </w:p>
        </w:tc>
      </w:tr>
      <w:tr w:rsidR="00D028E5" w14:paraId="71C543E2" w14:textId="77777777" w:rsidTr="00E34A94">
        <w:tblPrEx>
          <w:tblCellMar>
            <w:top w:w="0" w:type="dxa"/>
            <w:bottom w:w="0" w:type="dxa"/>
          </w:tblCellMar>
        </w:tblPrEx>
        <w:tc>
          <w:tcPr>
            <w:tcW w:w="2126" w:type="dxa"/>
            <w:tcMar>
              <w:top w:w="113" w:type="dxa"/>
              <w:bottom w:w="113" w:type="dxa"/>
            </w:tcMar>
          </w:tcPr>
          <w:p w14:paraId="052DE261" w14:textId="77777777" w:rsidR="00D028E5" w:rsidRPr="00EA7C30" w:rsidRDefault="00D028E5" w:rsidP="00E34A94">
            <w:pPr>
              <w:pStyle w:val="DSBasic"/>
              <w:spacing w:after="120"/>
              <w:rPr>
                <w:rFonts w:cs="Arial"/>
                <w:b/>
                <w:sz w:val="20"/>
                <w:szCs w:val="20"/>
                <w:lang w:eastAsia="en-GB"/>
              </w:rPr>
            </w:pPr>
            <w:r w:rsidRPr="00EA7C30">
              <w:rPr>
                <w:rFonts w:cs="Arial"/>
                <w:b/>
                <w:sz w:val="20"/>
                <w:szCs w:val="20"/>
                <w:lang w:eastAsia="en-GB"/>
              </w:rPr>
              <w:t>AO2 Writing</w:t>
            </w:r>
          </w:p>
          <w:p w14:paraId="4C52604E" w14:textId="77777777" w:rsidR="00D028E5" w:rsidRPr="00EA7C30" w:rsidRDefault="00D028E5" w:rsidP="00E34A94">
            <w:pPr>
              <w:autoSpaceDE w:val="0"/>
              <w:autoSpaceDN w:val="0"/>
              <w:adjustRightInd w:val="0"/>
              <w:spacing w:before="120" w:after="120"/>
              <w:rPr>
                <w:rFonts w:ascii="Arial" w:hAnsi="Arial" w:cs="Arial"/>
                <w:sz w:val="20"/>
                <w:szCs w:val="20"/>
                <w:lang w:eastAsia="en-GB"/>
              </w:rPr>
            </w:pPr>
            <w:r w:rsidRPr="00EA7C30">
              <w:rPr>
                <w:rFonts w:ascii="Arial" w:hAnsi="Arial" w:cs="Arial"/>
                <w:sz w:val="20"/>
                <w:szCs w:val="20"/>
                <w:lang w:eastAsia="en-GB"/>
              </w:rPr>
              <w:t xml:space="preserve">W3 </w:t>
            </w:r>
            <w:r>
              <w:rPr>
                <w:rFonts w:ascii="Arial" w:hAnsi="Arial" w:cs="Arial"/>
                <w:sz w:val="20"/>
                <w:szCs w:val="20"/>
                <w:lang w:eastAsia="en-GB"/>
              </w:rPr>
              <w:t>u</w:t>
            </w:r>
            <w:r w:rsidRPr="00EA7C30">
              <w:rPr>
                <w:rFonts w:ascii="Arial" w:hAnsi="Arial" w:cs="Arial"/>
                <w:sz w:val="20"/>
                <w:szCs w:val="20"/>
                <w:lang w:eastAsia="en-GB"/>
              </w:rPr>
              <w:t>se a range of vocabulary and sentence structures appropriate to context</w:t>
            </w:r>
          </w:p>
        </w:tc>
        <w:tc>
          <w:tcPr>
            <w:tcW w:w="2126" w:type="dxa"/>
            <w:tcMar>
              <w:top w:w="113" w:type="dxa"/>
              <w:bottom w:w="113" w:type="dxa"/>
            </w:tcMar>
          </w:tcPr>
          <w:p w14:paraId="0F456B9A" w14:textId="77777777" w:rsidR="00D028E5" w:rsidRPr="00EA7C30" w:rsidRDefault="00D028E5" w:rsidP="00E34A94">
            <w:pPr>
              <w:pStyle w:val="ListParagraph"/>
              <w:autoSpaceDE w:val="0"/>
              <w:autoSpaceDN w:val="0"/>
              <w:adjustRightInd w:val="0"/>
              <w:spacing w:after="120"/>
              <w:ind w:left="0"/>
              <w:contextualSpacing w:val="0"/>
              <w:rPr>
                <w:rFonts w:cs="Arial"/>
                <w:lang w:eastAsia="en-GB"/>
              </w:rPr>
            </w:pPr>
            <w:r>
              <w:rPr>
                <w:rFonts w:eastAsia="Calibri" w:cs="Arial"/>
                <w:lang w:eastAsia="en-GB"/>
              </w:rPr>
              <w:t>E</w:t>
            </w:r>
            <w:r w:rsidRPr="00EA7C30">
              <w:rPr>
                <w:rFonts w:eastAsia="Calibri" w:cs="Arial"/>
                <w:lang w:eastAsia="en-GB"/>
              </w:rPr>
              <w:t>xplor</w:t>
            </w:r>
            <w:r>
              <w:rPr>
                <w:rFonts w:eastAsia="Calibri" w:cs="Arial"/>
                <w:lang w:eastAsia="en-GB"/>
              </w:rPr>
              <w:t>ing</w:t>
            </w:r>
            <w:r w:rsidRPr="00EA7C30">
              <w:rPr>
                <w:rFonts w:eastAsia="Calibri" w:cs="Arial"/>
                <w:lang w:eastAsia="en-GB"/>
              </w:rPr>
              <w:t xml:space="preserve"> how writer’s views are conveyed in argumentative / persuasive writing</w:t>
            </w:r>
          </w:p>
        </w:tc>
        <w:tc>
          <w:tcPr>
            <w:tcW w:w="10348" w:type="dxa"/>
            <w:tcMar>
              <w:top w:w="113" w:type="dxa"/>
              <w:bottom w:w="113" w:type="dxa"/>
            </w:tcMar>
          </w:tcPr>
          <w:p w14:paraId="753DAF8F" w14:textId="1FE2F0F5" w:rsidR="00D028E5" w:rsidRPr="00EA7C30" w:rsidRDefault="00D028E5" w:rsidP="00E34A94">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Learners</w:t>
            </w:r>
            <w:r w:rsidRPr="00EA7C30">
              <w:rPr>
                <w:rFonts w:ascii="Arial" w:hAnsi="Arial" w:cs="Arial"/>
                <w:sz w:val="20"/>
                <w:szCs w:val="20"/>
                <w:lang w:eastAsia="en-GB"/>
              </w:rPr>
              <w:t xml:space="preserve"> examine a range of </w:t>
            </w:r>
            <w:r w:rsidRPr="00EA7C30">
              <w:rPr>
                <w:rFonts w:ascii="Arial" w:hAnsi="Arial" w:cs="Arial"/>
                <w:sz w:val="20"/>
                <w:szCs w:val="20"/>
              </w:rPr>
              <w:t>persuasive/argumentative writing</w:t>
            </w:r>
            <w:r>
              <w:rPr>
                <w:rFonts w:ascii="Arial" w:hAnsi="Arial" w:cs="Arial"/>
                <w:sz w:val="20"/>
                <w:szCs w:val="20"/>
              </w:rPr>
              <w:t>,</w:t>
            </w:r>
            <w:r w:rsidRPr="00EA7C30">
              <w:rPr>
                <w:rFonts w:ascii="Arial" w:hAnsi="Arial" w:cs="Arial"/>
                <w:sz w:val="20"/>
                <w:szCs w:val="20"/>
              </w:rPr>
              <w:t xml:space="preserve"> e.g.</w:t>
            </w:r>
            <w:r>
              <w:rPr>
                <w:rFonts w:ascii="Arial" w:hAnsi="Arial" w:cs="Arial"/>
                <w:sz w:val="20"/>
                <w:szCs w:val="20"/>
              </w:rPr>
              <w:t xml:space="preserve"> </w:t>
            </w:r>
            <w:r w:rsidRPr="00EA7C30">
              <w:rPr>
                <w:rFonts w:ascii="Arial" w:hAnsi="Arial" w:cs="Arial"/>
                <w:sz w:val="20"/>
                <w:szCs w:val="20"/>
              </w:rPr>
              <w:t>speeches, articles and letters</w:t>
            </w:r>
            <w:r>
              <w:rPr>
                <w:rFonts w:ascii="Arial" w:hAnsi="Arial" w:cs="Arial"/>
                <w:sz w:val="20"/>
                <w:szCs w:val="20"/>
              </w:rPr>
              <w:t>,</w:t>
            </w:r>
            <w:r w:rsidRPr="00EA7C30">
              <w:rPr>
                <w:rFonts w:ascii="Arial" w:hAnsi="Arial" w:cs="Arial"/>
                <w:sz w:val="20"/>
                <w:szCs w:val="20"/>
              </w:rPr>
              <w:t xml:space="preserve"> to identify the way that the writer’s views are conveyed</w:t>
            </w:r>
            <w:r>
              <w:rPr>
                <w:rFonts w:ascii="Arial" w:hAnsi="Arial" w:cs="Arial"/>
                <w:sz w:val="20"/>
                <w:szCs w:val="20"/>
              </w:rPr>
              <w:t>,</w:t>
            </w:r>
            <w:r w:rsidRPr="00EA7C30">
              <w:rPr>
                <w:rFonts w:ascii="Arial" w:hAnsi="Arial" w:cs="Arial"/>
                <w:sz w:val="20"/>
                <w:szCs w:val="20"/>
              </w:rPr>
              <w:t xml:space="preserve"> e.g. exaggeration, irony, mockery, repetition, shocking/emotive vocabulary.</w:t>
            </w:r>
          </w:p>
          <w:p w14:paraId="5A84FF21" w14:textId="77777777" w:rsidR="00D028E5" w:rsidRPr="00EA7C30" w:rsidRDefault="00D028E5" w:rsidP="00E34A94">
            <w:pPr>
              <w:spacing w:before="120" w:after="120"/>
              <w:rPr>
                <w:rFonts w:ascii="Arial" w:hAnsi="Arial" w:cs="Arial"/>
                <w:sz w:val="20"/>
                <w:szCs w:val="20"/>
              </w:rPr>
            </w:pPr>
            <w:r w:rsidRPr="00EA7C30">
              <w:rPr>
                <w:rFonts w:ascii="Arial" w:hAnsi="Arial" w:cs="Arial"/>
                <w:sz w:val="20"/>
                <w:szCs w:val="20"/>
              </w:rPr>
              <w:t>Learners write an opening paragraph of a new text</w:t>
            </w:r>
            <w:r>
              <w:rPr>
                <w:rFonts w:ascii="Arial" w:hAnsi="Arial" w:cs="Arial"/>
                <w:sz w:val="20"/>
                <w:szCs w:val="20"/>
              </w:rPr>
              <w:t xml:space="preserve"> </w:t>
            </w:r>
            <w:r w:rsidRPr="00EA7C30">
              <w:rPr>
                <w:rFonts w:ascii="Arial" w:hAnsi="Arial" w:cs="Arial"/>
                <w:sz w:val="20"/>
                <w:szCs w:val="20"/>
              </w:rPr>
              <w:t>/</w:t>
            </w:r>
            <w:r>
              <w:rPr>
                <w:rFonts w:ascii="Arial" w:hAnsi="Arial" w:cs="Arial"/>
                <w:sz w:val="20"/>
                <w:szCs w:val="20"/>
              </w:rPr>
              <w:t xml:space="preserve"> </w:t>
            </w:r>
            <w:r w:rsidRPr="00EA7C30">
              <w:rPr>
                <w:rFonts w:ascii="Arial" w:hAnsi="Arial" w:cs="Arial"/>
                <w:sz w:val="20"/>
                <w:szCs w:val="20"/>
              </w:rPr>
              <w:t xml:space="preserve">missing section of an article in the voice of a given columnist / complete a cloze </w:t>
            </w:r>
            <w:r>
              <w:rPr>
                <w:rFonts w:ascii="Arial" w:hAnsi="Arial" w:cs="Arial"/>
                <w:sz w:val="20"/>
                <w:szCs w:val="20"/>
              </w:rPr>
              <w:t xml:space="preserve">exercise </w:t>
            </w:r>
            <w:r w:rsidRPr="00EA7C30">
              <w:rPr>
                <w:rFonts w:ascii="Arial" w:hAnsi="Arial" w:cs="Arial"/>
                <w:sz w:val="20"/>
                <w:szCs w:val="20"/>
              </w:rPr>
              <w:t>for the middle paragraph of an article</w:t>
            </w:r>
            <w:r>
              <w:rPr>
                <w:rFonts w:ascii="Arial" w:hAnsi="Arial" w:cs="Arial"/>
                <w:sz w:val="20"/>
                <w:szCs w:val="20"/>
              </w:rPr>
              <w:t>.</w:t>
            </w:r>
          </w:p>
          <w:p w14:paraId="3B3C6A55" w14:textId="77777777" w:rsidR="00D028E5" w:rsidRPr="00EA7C30" w:rsidRDefault="00D028E5" w:rsidP="00E34A94">
            <w:pPr>
              <w:autoSpaceDE w:val="0"/>
              <w:autoSpaceDN w:val="0"/>
              <w:adjustRightInd w:val="0"/>
              <w:spacing w:before="120" w:after="120"/>
              <w:rPr>
                <w:rStyle w:val="WebLink"/>
                <w:rFonts w:cs="Arial"/>
                <w:color w:val="auto"/>
                <w:szCs w:val="20"/>
              </w:rPr>
            </w:pPr>
            <w:r w:rsidRPr="00EA7C30">
              <w:rPr>
                <w:rFonts w:ascii="Arial" w:eastAsia="Arial" w:hAnsi="Arial" w:cs="Arial"/>
                <w:b/>
                <w:sz w:val="20"/>
                <w:szCs w:val="20"/>
              </w:rPr>
              <w:t xml:space="preserve">Extension activity: </w:t>
            </w:r>
            <w:r w:rsidRPr="00EA7C30">
              <w:rPr>
                <w:rFonts w:ascii="Arial" w:eastAsia="Arial" w:hAnsi="Arial" w:cs="Arial"/>
                <w:sz w:val="20"/>
                <w:szCs w:val="20"/>
              </w:rPr>
              <w:t xml:space="preserve">research emotive language </w:t>
            </w:r>
            <w:hyperlink r:id="rId104" w:history="1">
              <w:r w:rsidRPr="00FA5B9B">
                <w:rPr>
                  <w:rStyle w:val="Hyperlink"/>
                  <w:rFonts w:ascii="Arial" w:hAnsi="Arial" w:cs="Arial"/>
                  <w:color w:val="4A4A4A"/>
                  <w:sz w:val="20"/>
                  <w:szCs w:val="20"/>
                </w:rPr>
                <w:t>www.encyclo.co.uk/define/Emotive%20Language</w:t>
              </w:r>
            </w:hyperlink>
          </w:p>
          <w:p w14:paraId="17C81473" w14:textId="77777777" w:rsidR="00D028E5" w:rsidRPr="00EA7C30" w:rsidRDefault="00D028E5" w:rsidP="00E34A94">
            <w:pPr>
              <w:autoSpaceDE w:val="0"/>
              <w:autoSpaceDN w:val="0"/>
              <w:adjustRightInd w:val="0"/>
              <w:spacing w:before="120"/>
              <w:rPr>
                <w:rFonts w:ascii="Arial" w:hAnsi="Arial" w:cs="Arial"/>
                <w:b/>
                <w:bCs/>
                <w:sz w:val="20"/>
                <w:szCs w:val="20"/>
                <w:lang w:eastAsia="en-GB"/>
              </w:rPr>
            </w:pPr>
            <w:r>
              <w:rPr>
                <w:rFonts w:ascii="Arial" w:hAnsi="Arial" w:cs="Arial"/>
                <w:sz w:val="20"/>
                <w:szCs w:val="20"/>
                <w:lang w:eastAsia="en-GB"/>
              </w:rPr>
              <w:t>Q</w:t>
            </w:r>
            <w:r w:rsidRPr="00EA7C30">
              <w:rPr>
                <w:rFonts w:ascii="Arial" w:hAnsi="Arial" w:cs="Arial"/>
                <w:sz w:val="20"/>
                <w:szCs w:val="20"/>
                <w:lang w:eastAsia="en-GB"/>
              </w:rPr>
              <w:t xml:space="preserve">uiz about emotive language: </w:t>
            </w:r>
            <w:hyperlink r:id="rId105" w:history="1">
              <w:r w:rsidRPr="00FA5B9B">
                <w:rPr>
                  <w:rStyle w:val="Hyperlink"/>
                  <w:rFonts w:ascii="Arial" w:hAnsi="Arial" w:cs="Arial"/>
                  <w:color w:val="4A4A4A"/>
                  <w:sz w:val="20"/>
                  <w:szCs w:val="20"/>
                </w:rPr>
                <w:t>www.educationquizzes.com/gcse/english/emotive-language/</w:t>
              </w:r>
            </w:hyperlink>
          </w:p>
        </w:tc>
      </w:tr>
      <w:tr w:rsidR="00D028E5" w14:paraId="70B0827B" w14:textId="77777777" w:rsidTr="00E34A94">
        <w:tblPrEx>
          <w:tblCellMar>
            <w:top w:w="0" w:type="dxa"/>
            <w:bottom w:w="0" w:type="dxa"/>
          </w:tblCellMar>
        </w:tblPrEx>
        <w:tc>
          <w:tcPr>
            <w:tcW w:w="2126" w:type="dxa"/>
            <w:tcMar>
              <w:top w:w="113" w:type="dxa"/>
              <w:bottom w:w="113" w:type="dxa"/>
            </w:tcMar>
          </w:tcPr>
          <w:p w14:paraId="37CA3993" w14:textId="77777777" w:rsidR="00D028E5" w:rsidRPr="00EA7C30" w:rsidRDefault="00D028E5" w:rsidP="00E34A94">
            <w:pPr>
              <w:pStyle w:val="DSBasic"/>
              <w:spacing w:after="120"/>
              <w:rPr>
                <w:rFonts w:cs="Arial"/>
                <w:b/>
                <w:sz w:val="20"/>
                <w:szCs w:val="20"/>
                <w:lang w:eastAsia="en-GB"/>
              </w:rPr>
            </w:pPr>
            <w:r w:rsidRPr="00EA7C30">
              <w:rPr>
                <w:rFonts w:cs="Arial"/>
                <w:b/>
                <w:sz w:val="20"/>
                <w:szCs w:val="20"/>
                <w:lang w:eastAsia="en-GB"/>
              </w:rPr>
              <w:t>AO2: Writing</w:t>
            </w:r>
          </w:p>
          <w:p w14:paraId="640F9BA2" w14:textId="77777777" w:rsidR="00D028E5" w:rsidRDefault="00D028E5" w:rsidP="00E34A94">
            <w:pPr>
              <w:autoSpaceDE w:val="0"/>
              <w:autoSpaceDN w:val="0"/>
              <w:adjustRightInd w:val="0"/>
              <w:spacing w:before="120" w:after="120"/>
              <w:rPr>
                <w:rFonts w:cs="Arial"/>
                <w:sz w:val="20"/>
                <w:szCs w:val="20"/>
                <w:lang w:eastAsia="en-GB"/>
              </w:rPr>
            </w:pPr>
            <w:r w:rsidRPr="00EA7C30">
              <w:rPr>
                <w:rFonts w:ascii="Arial" w:hAnsi="Arial" w:cs="Arial"/>
                <w:sz w:val="20"/>
                <w:szCs w:val="20"/>
                <w:lang w:eastAsia="en-GB"/>
              </w:rPr>
              <w:t xml:space="preserve">W1 </w:t>
            </w:r>
            <w:r>
              <w:rPr>
                <w:rFonts w:ascii="Arial" w:hAnsi="Arial" w:cs="Arial"/>
                <w:sz w:val="20"/>
                <w:szCs w:val="20"/>
                <w:lang w:eastAsia="en-GB"/>
              </w:rPr>
              <w:t>a</w:t>
            </w:r>
            <w:r w:rsidRPr="00EA7C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45D290E2" w14:textId="77777777" w:rsidR="00D028E5" w:rsidRPr="00D22EC7" w:rsidRDefault="00D028E5" w:rsidP="00E34A94">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Conveying ideas and opinions clearly</w:t>
            </w:r>
          </w:p>
          <w:p w14:paraId="3A0D11AF" w14:textId="77777777" w:rsidR="00D028E5" w:rsidRPr="00D5214B" w:rsidRDefault="00D028E5" w:rsidP="00E34A94">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Pr="00D22EC7">
              <w:rPr>
                <w:rFonts w:eastAsia="Calibri" w:cs="Arial"/>
                <w:lang w:eastAsia="en-GB"/>
              </w:rPr>
              <w:t>peaking and listening</w:t>
            </w:r>
          </w:p>
        </w:tc>
        <w:tc>
          <w:tcPr>
            <w:tcW w:w="10348" w:type="dxa"/>
            <w:tcMar>
              <w:top w:w="113" w:type="dxa"/>
              <w:bottom w:w="113" w:type="dxa"/>
            </w:tcMar>
          </w:tcPr>
          <w:p w14:paraId="226C296A" w14:textId="7ADD6B5B" w:rsidR="00D028E5" w:rsidRPr="00EA7C30" w:rsidRDefault="00D028E5" w:rsidP="00E34A94">
            <w:pPr>
              <w:rPr>
                <w:rFonts w:ascii="Arial" w:hAnsi="Arial" w:cs="Arial"/>
                <w:sz w:val="20"/>
                <w:szCs w:val="20"/>
              </w:rPr>
            </w:pPr>
            <w:r w:rsidRPr="00EA7C30">
              <w:rPr>
                <w:rFonts w:ascii="Arial" w:hAnsi="Arial" w:cs="Arial"/>
                <w:sz w:val="20"/>
                <w:szCs w:val="20"/>
              </w:rPr>
              <w:t>Learner</w:t>
            </w:r>
            <w:r>
              <w:rPr>
                <w:rFonts w:ascii="Arial" w:hAnsi="Arial" w:cs="Arial"/>
                <w:sz w:val="20"/>
                <w:szCs w:val="20"/>
              </w:rPr>
              <w:t xml:space="preserve">s </w:t>
            </w:r>
            <w:r w:rsidRPr="00EA7C30">
              <w:rPr>
                <w:rFonts w:ascii="Arial" w:hAnsi="Arial" w:cs="Arial"/>
                <w:sz w:val="20"/>
                <w:szCs w:val="20"/>
              </w:rPr>
              <w:t>work with examples of argumentative/persuasive texts to:</w:t>
            </w:r>
          </w:p>
          <w:p w14:paraId="2A7D7BE2" w14:textId="77777777" w:rsidR="00D028E5" w:rsidRPr="00EA7C30" w:rsidRDefault="00D028E5" w:rsidP="00E34A94">
            <w:pPr>
              <w:pStyle w:val="ListParagraph"/>
              <w:numPr>
                <w:ilvl w:val="0"/>
                <w:numId w:val="21"/>
              </w:numPr>
              <w:rPr>
                <w:rFonts w:cs="Arial"/>
              </w:rPr>
            </w:pPr>
            <w:r w:rsidRPr="00EA7C30">
              <w:rPr>
                <w:rFonts w:cs="Arial"/>
              </w:rPr>
              <w:t>identify bias in a text by collecting evidence, e.g. exaggerated claims, hyperbolic language, worrying predictions</w:t>
            </w:r>
          </w:p>
          <w:p w14:paraId="2B0665AB" w14:textId="77777777" w:rsidR="00D028E5" w:rsidRPr="00EA7C30" w:rsidRDefault="00D028E5" w:rsidP="00E34A94">
            <w:pPr>
              <w:pStyle w:val="ListParagraph"/>
              <w:numPr>
                <w:ilvl w:val="0"/>
                <w:numId w:val="21"/>
              </w:numPr>
              <w:rPr>
                <w:rFonts w:cs="Arial"/>
              </w:rPr>
            </w:pPr>
            <w:r w:rsidRPr="00EA7C30">
              <w:rPr>
                <w:rFonts w:cs="Arial"/>
              </w:rPr>
              <w:t>reduce an argumentative text to a list of its original ideas and planning points</w:t>
            </w:r>
          </w:p>
          <w:p w14:paraId="2F771F6C" w14:textId="77777777" w:rsidR="00D028E5" w:rsidRPr="00EA7C30" w:rsidRDefault="00D028E5" w:rsidP="00E34A94">
            <w:pPr>
              <w:pStyle w:val="ListParagraph"/>
              <w:numPr>
                <w:ilvl w:val="0"/>
                <w:numId w:val="21"/>
              </w:numPr>
              <w:rPr>
                <w:rFonts w:cs="Arial"/>
              </w:rPr>
            </w:pPr>
            <w:r w:rsidRPr="00EA7C30">
              <w:rPr>
                <w:rFonts w:cs="Arial"/>
              </w:rPr>
              <w:t>list points which could be used to balance an argument which gives only one viewpoint</w:t>
            </w:r>
            <w:r>
              <w:rPr>
                <w:rFonts w:cs="Arial"/>
              </w:rPr>
              <w:t>.</w:t>
            </w:r>
          </w:p>
          <w:p w14:paraId="07FD44F5" w14:textId="77777777" w:rsidR="00D028E5" w:rsidRPr="00EA7C30" w:rsidRDefault="00D028E5" w:rsidP="00E34A94">
            <w:pPr>
              <w:spacing w:before="120" w:after="120"/>
              <w:rPr>
                <w:rFonts w:ascii="Arial" w:hAnsi="Arial" w:cs="Arial"/>
                <w:sz w:val="20"/>
                <w:szCs w:val="20"/>
              </w:rPr>
            </w:pPr>
            <w:r w:rsidRPr="00EA7C30">
              <w:rPr>
                <w:rFonts w:ascii="Arial" w:hAnsi="Arial" w:cs="Arial"/>
                <w:b/>
                <w:bCs/>
                <w:sz w:val="20"/>
                <w:szCs w:val="20"/>
              </w:rPr>
              <w:t>Extension activit</w:t>
            </w:r>
            <w:r>
              <w:rPr>
                <w:rFonts w:ascii="Arial" w:hAnsi="Arial" w:cs="Arial"/>
                <w:b/>
                <w:bCs/>
                <w:sz w:val="20"/>
                <w:szCs w:val="20"/>
              </w:rPr>
              <w:t xml:space="preserve">y: </w:t>
            </w:r>
            <w:r w:rsidRPr="00EA7C30">
              <w:rPr>
                <w:rFonts w:ascii="Arial" w:hAnsi="Arial" w:cs="Arial"/>
                <w:sz w:val="20"/>
                <w:szCs w:val="20"/>
              </w:rPr>
              <w:t>write a letter to the writer of the original text to persuade them that the counter argument is correct.</w:t>
            </w:r>
            <w:r>
              <w:rPr>
                <w:rFonts w:ascii="Arial" w:hAnsi="Arial" w:cs="Arial"/>
                <w:sz w:val="20"/>
                <w:szCs w:val="20"/>
              </w:rPr>
              <w:t xml:space="preserve"> </w:t>
            </w:r>
            <w:r w:rsidRPr="00EA7C30">
              <w:rPr>
                <w:rFonts w:ascii="Arial" w:hAnsi="Arial" w:cs="Arial"/>
                <w:sz w:val="20"/>
                <w:szCs w:val="20"/>
              </w:rPr>
              <w:t>Share with other learners, who write a response to challenge this counter argument</w:t>
            </w:r>
            <w:r>
              <w:rPr>
                <w:rFonts w:ascii="Arial" w:hAnsi="Arial" w:cs="Arial"/>
                <w:sz w:val="20"/>
                <w:szCs w:val="20"/>
              </w:rPr>
              <w:t>.</w:t>
            </w:r>
          </w:p>
          <w:p w14:paraId="1A4B32DD" w14:textId="77777777" w:rsidR="00D028E5" w:rsidRPr="00B2505E" w:rsidRDefault="00D028E5" w:rsidP="00E34A94">
            <w:pPr>
              <w:rPr>
                <w:rFonts w:ascii="Arial" w:hAnsi="Arial" w:cs="Arial"/>
                <w:sz w:val="20"/>
                <w:szCs w:val="20"/>
              </w:rPr>
            </w:pPr>
            <w:r w:rsidRPr="00B2505E">
              <w:rPr>
                <w:rFonts w:ascii="Arial" w:hAnsi="Arial" w:cs="Arial"/>
                <w:sz w:val="20"/>
                <w:szCs w:val="20"/>
              </w:rPr>
              <w:t>Useful resources include:</w:t>
            </w:r>
          </w:p>
          <w:p w14:paraId="51EB032E" w14:textId="77777777" w:rsidR="00D028E5" w:rsidRPr="00EA7C30" w:rsidRDefault="00D028E5" w:rsidP="00E34A94">
            <w:pPr>
              <w:pStyle w:val="ListParagraph"/>
              <w:numPr>
                <w:ilvl w:val="0"/>
                <w:numId w:val="15"/>
              </w:numPr>
              <w:rPr>
                <w:rFonts w:cs="Arial"/>
              </w:rPr>
            </w:pPr>
            <w:r w:rsidRPr="00EA7C30">
              <w:rPr>
                <w:rFonts w:cs="Arial"/>
              </w:rPr>
              <w:t>magazine articles and blogs which adopt definite views</w:t>
            </w:r>
          </w:p>
          <w:p w14:paraId="3FE5CCB5" w14:textId="77777777" w:rsidR="00D028E5" w:rsidRPr="00EA7C30" w:rsidRDefault="00D028E5" w:rsidP="00E34A94">
            <w:pPr>
              <w:pStyle w:val="ListParagraph"/>
              <w:numPr>
                <w:ilvl w:val="0"/>
                <w:numId w:val="15"/>
              </w:numPr>
              <w:rPr>
                <w:rFonts w:cs="Arial"/>
              </w:rPr>
            </w:pPr>
            <w:r w:rsidRPr="00EA7C30">
              <w:rPr>
                <w:rFonts w:cs="Arial"/>
              </w:rPr>
              <w:t>samples of learner argument compositions which mention only one viewpoint</w:t>
            </w:r>
          </w:p>
          <w:p w14:paraId="6DEB2327" w14:textId="77777777" w:rsidR="00D028E5" w:rsidRPr="00F33E43" w:rsidRDefault="00D028E5" w:rsidP="00E34A94">
            <w:pPr>
              <w:pStyle w:val="ListParagraph"/>
              <w:numPr>
                <w:ilvl w:val="0"/>
                <w:numId w:val="15"/>
              </w:numPr>
              <w:spacing w:before="120"/>
              <w:rPr>
                <w:rStyle w:val="WebLink"/>
                <w:rFonts w:cs="Arial"/>
                <w:color w:val="auto"/>
                <w:u w:val="none"/>
              </w:rPr>
            </w:pPr>
            <w:r w:rsidRPr="00EA7C30">
              <w:rPr>
                <w:rFonts w:cs="Arial"/>
              </w:rPr>
              <w:t>persuasive speeches and talks for a charity or cause</w:t>
            </w:r>
            <w:r>
              <w:rPr>
                <w:rFonts w:cs="Arial"/>
              </w:rPr>
              <w:t>.</w:t>
            </w:r>
          </w:p>
        </w:tc>
      </w:tr>
      <w:tr w:rsidR="00D028E5" w14:paraId="78D2FECC" w14:textId="77777777" w:rsidTr="00E34A94">
        <w:tblPrEx>
          <w:tblCellMar>
            <w:top w:w="0" w:type="dxa"/>
            <w:bottom w:w="0" w:type="dxa"/>
          </w:tblCellMar>
        </w:tblPrEx>
        <w:tc>
          <w:tcPr>
            <w:tcW w:w="2126" w:type="dxa"/>
            <w:tcMar>
              <w:top w:w="113" w:type="dxa"/>
              <w:bottom w:w="113" w:type="dxa"/>
            </w:tcMar>
          </w:tcPr>
          <w:p w14:paraId="3E8A9781" w14:textId="77777777" w:rsidR="00D028E5" w:rsidRPr="00EA7C30" w:rsidRDefault="00D028E5" w:rsidP="00E34A94">
            <w:pPr>
              <w:pStyle w:val="DSBasic"/>
              <w:spacing w:after="120"/>
              <w:rPr>
                <w:rFonts w:cs="Arial"/>
                <w:b/>
                <w:sz w:val="20"/>
                <w:szCs w:val="20"/>
                <w:lang w:eastAsia="en-GB"/>
              </w:rPr>
            </w:pPr>
            <w:r w:rsidRPr="00EA7C30">
              <w:rPr>
                <w:rFonts w:cs="Arial"/>
                <w:b/>
                <w:sz w:val="20"/>
                <w:szCs w:val="20"/>
                <w:lang w:eastAsia="en-GB"/>
              </w:rPr>
              <w:t>AO2 Writing</w:t>
            </w:r>
          </w:p>
          <w:p w14:paraId="65E2FC37" w14:textId="77777777" w:rsidR="00D028E5" w:rsidRPr="00EA7C30" w:rsidRDefault="00D028E5" w:rsidP="00E34A94">
            <w:pPr>
              <w:autoSpaceDE w:val="0"/>
              <w:autoSpaceDN w:val="0"/>
              <w:adjustRightInd w:val="0"/>
              <w:spacing w:before="120" w:after="120"/>
              <w:rPr>
                <w:rFonts w:ascii="Arial" w:hAnsi="Arial" w:cs="Arial"/>
                <w:sz w:val="20"/>
                <w:szCs w:val="20"/>
                <w:lang w:eastAsia="en-GB"/>
              </w:rPr>
            </w:pPr>
            <w:r w:rsidRPr="00EA7C30">
              <w:rPr>
                <w:rFonts w:ascii="Arial" w:hAnsi="Arial" w:cs="Arial"/>
                <w:sz w:val="20"/>
                <w:szCs w:val="20"/>
                <w:lang w:eastAsia="en-GB"/>
              </w:rPr>
              <w:t xml:space="preserve">W2 </w:t>
            </w:r>
            <w:r>
              <w:rPr>
                <w:rFonts w:ascii="Arial" w:hAnsi="Arial" w:cs="Arial"/>
                <w:sz w:val="20"/>
                <w:szCs w:val="20"/>
              </w:rPr>
              <w:t>o</w:t>
            </w:r>
            <w:r w:rsidRPr="00EA7C30">
              <w:rPr>
                <w:rFonts w:ascii="Arial" w:hAnsi="Arial" w:cs="Arial"/>
                <w:sz w:val="20"/>
                <w:szCs w:val="20"/>
              </w:rPr>
              <w:t>rganise and structure ideas and opinions for deliberate effect</w:t>
            </w:r>
          </w:p>
        </w:tc>
        <w:tc>
          <w:tcPr>
            <w:tcW w:w="2126" w:type="dxa"/>
            <w:tcMar>
              <w:top w:w="113" w:type="dxa"/>
              <w:bottom w:w="113" w:type="dxa"/>
            </w:tcMar>
          </w:tcPr>
          <w:p w14:paraId="4FF2A757" w14:textId="77777777" w:rsidR="00D028E5" w:rsidRPr="00EA7C30" w:rsidRDefault="00D028E5" w:rsidP="00E34A94">
            <w:pPr>
              <w:pStyle w:val="ListParagraph"/>
              <w:autoSpaceDE w:val="0"/>
              <w:autoSpaceDN w:val="0"/>
              <w:adjustRightInd w:val="0"/>
              <w:spacing w:after="120"/>
              <w:ind w:left="0"/>
              <w:contextualSpacing w:val="0"/>
              <w:rPr>
                <w:rFonts w:cs="Arial"/>
                <w:lang w:eastAsia="en-GB"/>
              </w:rPr>
            </w:pPr>
            <w:r>
              <w:rPr>
                <w:rFonts w:eastAsia="Calibri" w:cs="Arial"/>
                <w:lang w:eastAsia="en-GB"/>
              </w:rPr>
              <w:t>U</w:t>
            </w:r>
            <w:r w:rsidRPr="00EA7C30">
              <w:rPr>
                <w:rFonts w:eastAsia="Calibri" w:cs="Arial"/>
                <w:lang w:eastAsia="en-GB"/>
              </w:rPr>
              <w:t>nderstand</w:t>
            </w:r>
            <w:r>
              <w:rPr>
                <w:rFonts w:eastAsia="Calibri" w:cs="Arial"/>
                <w:lang w:eastAsia="en-GB"/>
              </w:rPr>
              <w:t>ing</w:t>
            </w:r>
            <w:r w:rsidRPr="00EA7C30">
              <w:rPr>
                <w:rFonts w:eastAsia="Calibri" w:cs="Arial"/>
                <w:lang w:eastAsia="en-GB"/>
              </w:rPr>
              <w:t xml:space="preserve"> the techniques of argumentative writing</w:t>
            </w:r>
          </w:p>
        </w:tc>
        <w:tc>
          <w:tcPr>
            <w:tcW w:w="10348" w:type="dxa"/>
            <w:tcMar>
              <w:top w:w="113" w:type="dxa"/>
              <w:bottom w:w="113" w:type="dxa"/>
            </w:tcMar>
          </w:tcPr>
          <w:p w14:paraId="2B0A9AE2" w14:textId="5ACD3103" w:rsidR="00D028E5" w:rsidRPr="00EA7C30" w:rsidRDefault="00D028E5" w:rsidP="00E34A94">
            <w:pPr>
              <w:rPr>
                <w:rFonts w:ascii="Arial" w:hAnsi="Arial" w:cs="Arial"/>
                <w:b/>
                <w:sz w:val="20"/>
                <w:szCs w:val="20"/>
                <w:lang w:eastAsia="en-GB"/>
              </w:rPr>
            </w:pPr>
            <w:r>
              <w:rPr>
                <w:rFonts w:ascii="Arial" w:hAnsi="Arial" w:cs="Arial"/>
                <w:sz w:val="20"/>
                <w:szCs w:val="20"/>
                <w:lang w:eastAsia="en-GB"/>
              </w:rPr>
              <w:t xml:space="preserve">Learners </w:t>
            </w:r>
            <w:r w:rsidRPr="00EA7C30">
              <w:rPr>
                <w:rFonts w:ascii="Arial" w:hAnsi="Arial" w:cs="Arial"/>
                <w:sz w:val="20"/>
                <w:szCs w:val="20"/>
                <w:lang w:eastAsia="en-GB"/>
              </w:rPr>
              <w:t xml:space="preserve">read and discuss articles in which a topic is argued either ‘for’ </w:t>
            </w:r>
            <w:r w:rsidR="007E74B8">
              <w:rPr>
                <w:rFonts w:ascii="Arial" w:hAnsi="Arial" w:cs="Arial"/>
                <w:b/>
                <w:sz w:val="20"/>
                <w:szCs w:val="20"/>
                <w:lang w:eastAsia="en-GB"/>
              </w:rPr>
              <w:t>or</w:t>
            </w:r>
            <w:r w:rsidRPr="00EA7C30">
              <w:rPr>
                <w:rFonts w:ascii="Arial" w:hAnsi="Arial" w:cs="Arial"/>
                <w:sz w:val="20"/>
                <w:szCs w:val="20"/>
                <w:lang w:eastAsia="en-GB"/>
              </w:rPr>
              <w:t xml:space="preserve"> ‘against’.</w:t>
            </w:r>
          </w:p>
          <w:p w14:paraId="50E4A79E" w14:textId="77777777" w:rsidR="00D028E5" w:rsidRPr="00E334FB" w:rsidRDefault="00D028E5" w:rsidP="00E34A94">
            <w:pPr>
              <w:pStyle w:val="ListParagraph"/>
              <w:numPr>
                <w:ilvl w:val="0"/>
                <w:numId w:val="38"/>
              </w:numPr>
              <w:rPr>
                <w:rFonts w:cs="Arial"/>
                <w:lang w:eastAsia="en-GB"/>
              </w:rPr>
            </w:pPr>
            <w:r w:rsidRPr="00E334FB">
              <w:rPr>
                <w:rFonts w:cs="Arial"/>
                <w:lang w:eastAsia="en-GB"/>
              </w:rPr>
              <w:t>work out and write down the main point the writer is making</w:t>
            </w:r>
          </w:p>
          <w:p w14:paraId="6EFF383B" w14:textId="77777777" w:rsidR="00D028E5" w:rsidRPr="00E334FB" w:rsidRDefault="00D028E5" w:rsidP="00E34A94">
            <w:pPr>
              <w:pStyle w:val="ListParagraph"/>
              <w:numPr>
                <w:ilvl w:val="0"/>
                <w:numId w:val="38"/>
              </w:numPr>
              <w:rPr>
                <w:rFonts w:cs="Arial"/>
                <w:b/>
                <w:lang w:eastAsia="en-GB"/>
              </w:rPr>
            </w:pPr>
            <w:r w:rsidRPr="00E334FB">
              <w:rPr>
                <w:rFonts w:cs="Arial"/>
                <w:lang w:eastAsia="en-GB"/>
              </w:rPr>
              <w:t>work out and write down the elements of the argument the writer makes to support their main point</w:t>
            </w:r>
          </w:p>
          <w:p w14:paraId="501D157C" w14:textId="77777777" w:rsidR="00D028E5" w:rsidRPr="00E334FB" w:rsidRDefault="00D028E5" w:rsidP="00E34A94">
            <w:pPr>
              <w:pStyle w:val="ListParagraph"/>
              <w:numPr>
                <w:ilvl w:val="0"/>
                <w:numId w:val="38"/>
              </w:numPr>
              <w:rPr>
                <w:rFonts w:cs="Arial"/>
                <w:b/>
                <w:lang w:eastAsia="en-GB"/>
              </w:rPr>
            </w:pPr>
            <w:r w:rsidRPr="00E334FB">
              <w:rPr>
                <w:rFonts w:cs="Arial"/>
                <w:lang w:eastAsia="en-GB"/>
              </w:rPr>
              <w:t>write the paragraph plan for the article</w:t>
            </w:r>
          </w:p>
          <w:p w14:paraId="06CE1F2D" w14:textId="77777777" w:rsidR="00D028E5" w:rsidRPr="00E334FB" w:rsidRDefault="00D028E5" w:rsidP="00E34A94">
            <w:pPr>
              <w:pStyle w:val="ListParagraph"/>
              <w:numPr>
                <w:ilvl w:val="0"/>
                <w:numId w:val="38"/>
              </w:numPr>
              <w:rPr>
                <w:rFonts w:cs="Arial"/>
                <w:b/>
                <w:lang w:eastAsia="en-GB"/>
              </w:rPr>
            </w:pPr>
            <w:r w:rsidRPr="00E334FB">
              <w:rPr>
                <w:rFonts w:cs="Arial"/>
                <w:lang w:eastAsia="en-GB"/>
              </w:rPr>
              <w:t>swap plan with an</w:t>
            </w:r>
            <w:r>
              <w:rPr>
                <w:rFonts w:cs="Arial"/>
                <w:lang w:eastAsia="en-GB"/>
              </w:rPr>
              <w:t>o</w:t>
            </w:r>
            <w:r w:rsidRPr="00E334FB">
              <w:rPr>
                <w:rFonts w:cs="Arial"/>
                <w:lang w:eastAsia="en-GB"/>
              </w:rPr>
              <w:t>ther group who write the article using the paragraph plan</w:t>
            </w:r>
          </w:p>
          <w:p w14:paraId="2C8EAEC1" w14:textId="77777777" w:rsidR="00D028E5" w:rsidRPr="00E334FB" w:rsidRDefault="00D028E5" w:rsidP="00E34A94">
            <w:pPr>
              <w:pStyle w:val="ListParagraph"/>
              <w:numPr>
                <w:ilvl w:val="0"/>
                <w:numId w:val="38"/>
              </w:numPr>
              <w:rPr>
                <w:rFonts w:cs="Arial"/>
                <w:b/>
                <w:lang w:eastAsia="en-GB"/>
              </w:rPr>
            </w:pPr>
            <w:r w:rsidRPr="00E334FB">
              <w:rPr>
                <w:rFonts w:cs="Arial"/>
                <w:lang w:eastAsia="en-GB"/>
              </w:rPr>
              <w:t>learners compare their version with the original</w:t>
            </w:r>
            <w:r>
              <w:rPr>
                <w:rFonts w:cs="Arial"/>
                <w:lang w:eastAsia="en-GB"/>
              </w:rPr>
              <w:t>.</w:t>
            </w:r>
          </w:p>
        </w:tc>
      </w:tr>
      <w:tr w:rsidR="00D028E5" w14:paraId="30EF3559" w14:textId="77777777" w:rsidTr="00E34A94">
        <w:tblPrEx>
          <w:tblCellMar>
            <w:top w:w="0" w:type="dxa"/>
            <w:bottom w:w="0" w:type="dxa"/>
          </w:tblCellMar>
        </w:tblPrEx>
        <w:tc>
          <w:tcPr>
            <w:tcW w:w="2126" w:type="dxa"/>
            <w:tcMar>
              <w:top w:w="113" w:type="dxa"/>
              <w:bottom w:w="113" w:type="dxa"/>
            </w:tcMar>
          </w:tcPr>
          <w:p w14:paraId="5185CC66"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14FF3B4D" w14:textId="77777777" w:rsidR="00D028E5" w:rsidRDefault="00D028E5" w:rsidP="00E34A94">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W2 </w:t>
            </w:r>
            <w:r>
              <w:rPr>
                <w:rFonts w:ascii="Arial" w:hAnsi="Arial" w:cs="Arial"/>
                <w:sz w:val="20"/>
                <w:szCs w:val="20"/>
              </w:rPr>
              <w:t>o</w:t>
            </w:r>
            <w:r w:rsidRPr="00EA7C30">
              <w:rPr>
                <w:rFonts w:ascii="Arial" w:hAnsi="Arial" w:cs="Arial"/>
                <w:sz w:val="20"/>
                <w:szCs w:val="20"/>
              </w:rPr>
              <w:t>rganise and structure ideas and opinions for deliberate effect</w:t>
            </w:r>
          </w:p>
        </w:tc>
        <w:tc>
          <w:tcPr>
            <w:tcW w:w="2126" w:type="dxa"/>
            <w:tcMar>
              <w:top w:w="113" w:type="dxa"/>
              <w:bottom w:w="113" w:type="dxa"/>
            </w:tcMar>
          </w:tcPr>
          <w:p w14:paraId="1E92AF13" w14:textId="77777777" w:rsidR="00D028E5" w:rsidRDefault="00D028E5" w:rsidP="00E34A94">
            <w:pPr>
              <w:pStyle w:val="ListParagraph"/>
              <w:autoSpaceDE w:val="0"/>
              <w:autoSpaceDN w:val="0"/>
              <w:adjustRightInd w:val="0"/>
              <w:spacing w:after="120"/>
              <w:ind w:left="0"/>
              <w:contextualSpacing w:val="0"/>
              <w:rPr>
                <w:rFonts w:cs="Arial"/>
                <w:lang w:eastAsia="en-GB"/>
              </w:rPr>
            </w:pPr>
            <w:r>
              <w:rPr>
                <w:rFonts w:eastAsia="Calibri" w:cs="Arial"/>
                <w:lang w:eastAsia="en-GB"/>
              </w:rPr>
              <w:t>U</w:t>
            </w:r>
            <w:r w:rsidRPr="00685897">
              <w:rPr>
                <w:rFonts w:eastAsia="Calibri" w:cs="Arial"/>
                <w:lang w:eastAsia="en-GB"/>
              </w:rPr>
              <w:t>nderstand</w:t>
            </w:r>
            <w:r>
              <w:rPr>
                <w:rFonts w:eastAsia="Calibri" w:cs="Arial"/>
                <w:lang w:eastAsia="en-GB"/>
              </w:rPr>
              <w:t>ing</w:t>
            </w:r>
            <w:r w:rsidRPr="00685897">
              <w:rPr>
                <w:rFonts w:eastAsia="Calibri" w:cs="Arial"/>
                <w:lang w:eastAsia="en-GB"/>
              </w:rPr>
              <w:t xml:space="preserve"> the techniques of discursive </w:t>
            </w:r>
            <w:r>
              <w:rPr>
                <w:rFonts w:eastAsia="Calibri" w:cs="Arial"/>
                <w:lang w:eastAsia="en-GB"/>
              </w:rPr>
              <w:t>writing</w:t>
            </w:r>
          </w:p>
        </w:tc>
        <w:tc>
          <w:tcPr>
            <w:tcW w:w="10348" w:type="dxa"/>
            <w:tcMar>
              <w:top w:w="113" w:type="dxa"/>
              <w:bottom w:w="113" w:type="dxa"/>
            </w:tcMar>
          </w:tcPr>
          <w:p w14:paraId="7C5324EB" w14:textId="406A4790" w:rsidR="00D028E5" w:rsidRPr="00EA7C30" w:rsidRDefault="00D028E5" w:rsidP="00E34A94">
            <w:pPr>
              <w:autoSpaceDE w:val="0"/>
              <w:autoSpaceDN w:val="0"/>
              <w:adjustRightInd w:val="0"/>
              <w:rPr>
                <w:rFonts w:ascii="Arial" w:hAnsi="Arial" w:cs="Arial"/>
                <w:sz w:val="20"/>
                <w:szCs w:val="20"/>
              </w:rPr>
            </w:pPr>
            <w:r>
              <w:rPr>
                <w:rFonts w:ascii="Arial" w:hAnsi="Arial" w:cs="Arial"/>
                <w:sz w:val="20"/>
                <w:szCs w:val="20"/>
              </w:rPr>
              <w:t>Learners</w:t>
            </w:r>
            <w:r w:rsidRPr="00EA7C30">
              <w:rPr>
                <w:rFonts w:ascii="Arial" w:hAnsi="Arial" w:cs="Arial"/>
                <w:sz w:val="20"/>
                <w:szCs w:val="20"/>
              </w:rPr>
              <w:t xml:space="preserve"> </w:t>
            </w:r>
            <w:r w:rsidRPr="00EA7C30">
              <w:rPr>
                <w:rFonts w:ascii="Arial" w:eastAsia="Arial" w:hAnsi="Arial" w:cs="Arial"/>
                <w:sz w:val="20"/>
                <w:szCs w:val="20"/>
              </w:rPr>
              <w:t>read/listen to examples of discursive</w:t>
            </w:r>
            <w:r w:rsidRPr="00EA7C30">
              <w:rPr>
                <w:rFonts w:ascii="Arial" w:hAnsi="Arial" w:cs="Arial"/>
                <w:sz w:val="20"/>
                <w:szCs w:val="20"/>
                <w:lang w:eastAsia="en-GB"/>
              </w:rPr>
              <w:t xml:space="preserve"> texts</w:t>
            </w:r>
            <w:r w:rsidRPr="00EA7C30">
              <w:rPr>
                <w:rFonts w:ascii="Arial" w:hAnsi="Arial" w:cs="Arial"/>
                <w:sz w:val="20"/>
                <w:szCs w:val="20"/>
              </w:rPr>
              <w:t xml:space="preserve"> and:</w:t>
            </w:r>
          </w:p>
          <w:p w14:paraId="1CBC5458" w14:textId="77777777" w:rsidR="00D028E5" w:rsidRPr="00EA7C30" w:rsidRDefault="00D028E5" w:rsidP="00E34A94">
            <w:pPr>
              <w:pStyle w:val="ListParagraph"/>
              <w:numPr>
                <w:ilvl w:val="0"/>
                <w:numId w:val="38"/>
              </w:numPr>
              <w:rPr>
                <w:rFonts w:cs="Arial"/>
                <w:lang w:eastAsia="en-GB"/>
              </w:rPr>
            </w:pPr>
            <w:r w:rsidRPr="00EA7C30">
              <w:rPr>
                <w:rFonts w:cs="Arial"/>
                <w:lang w:eastAsia="en-GB"/>
              </w:rPr>
              <w:t>identify the two (or more) possible points of view the writer is considering, e.g. for and against a particular issue</w:t>
            </w:r>
          </w:p>
          <w:p w14:paraId="7FFC68F1" w14:textId="77777777" w:rsidR="00D028E5" w:rsidRPr="000B58CB" w:rsidRDefault="00D028E5" w:rsidP="00E34A94">
            <w:pPr>
              <w:pStyle w:val="ListParagraph"/>
              <w:numPr>
                <w:ilvl w:val="0"/>
                <w:numId w:val="38"/>
              </w:numPr>
              <w:rPr>
                <w:rFonts w:cs="Arial"/>
                <w:lang w:eastAsia="en-GB"/>
              </w:rPr>
            </w:pPr>
            <w:r w:rsidRPr="00EA7C30">
              <w:rPr>
                <w:rFonts w:cs="Arial"/>
                <w:lang w:eastAsia="en-GB"/>
              </w:rPr>
              <w:t>highlight the elements of the argument the writer makes to support each of these possible points of view</w:t>
            </w:r>
            <w:r>
              <w:rPr>
                <w:rFonts w:cs="Arial"/>
                <w:lang w:eastAsia="en-GB"/>
              </w:rPr>
              <w:t>.</w:t>
            </w:r>
          </w:p>
          <w:p w14:paraId="1152CF81" w14:textId="77777777" w:rsidR="00D028E5" w:rsidRDefault="00D028E5" w:rsidP="00E34A94">
            <w:pPr>
              <w:autoSpaceDE w:val="0"/>
              <w:autoSpaceDN w:val="0"/>
              <w:adjustRightInd w:val="0"/>
              <w:spacing w:before="120"/>
              <w:rPr>
                <w:rFonts w:ascii="Arial" w:hAnsi="Arial" w:cs="Arial"/>
                <w:b/>
                <w:bCs/>
                <w:sz w:val="20"/>
                <w:szCs w:val="20"/>
                <w:lang w:eastAsia="en-GB"/>
              </w:rPr>
            </w:pPr>
            <w:r w:rsidRPr="00822495">
              <w:rPr>
                <w:rFonts w:ascii="Arial" w:hAnsi="Arial" w:cs="Arial"/>
                <w:b/>
                <w:sz w:val="20"/>
                <w:szCs w:val="20"/>
                <w:lang w:eastAsia="en-GB"/>
              </w:rPr>
              <w:t>Extension activity:</w:t>
            </w:r>
            <w:r w:rsidRPr="00EA7C30">
              <w:rPr>
                <w:rFonts w:ascii="Arial" w:hAnsi="Arial" w:cs="Arial"/>
                <w:sz w:val="20"/>
                <w:szCs w:val="20"/>
                <w:lang w:eastAsia="en-GB"/>
              </w:rPr>
              <w:t xml:space="preserve"> </w:t>
            </w:r>
            <w:r>
              <w:rPr>
                <w:rFonts w:ascii="Arial" w:hAnsi="Arial" w:cs="Arial"/>
                <w:sz w:val="20"/>
                <w:szCs w:val="20"/>
                <w:lang w:eastAsia="en-GB"/>
              </w:rPr>
              <w:t xml:space="preserve">learners </w:t>
            </w:r>
            <w:r w:rsidRPr="00EA7C30">
              <w:rPr>
                <w:rFonts w:ascii="Arial" w:hAnsi="Arial" w:cs="Arial"/>
                <w:sz w:val="20"/>
                <w:szCs w:val="20"/>
                <w:lang w:eastAsia="en-GB"/>
              </w:rPr>
              <w:t xml:space="preserve">suggest what </w:t>
            </w:r>
            <w:r>
              <w:rPr>
                <w:rFonts w:ascii="Arial" w:hAnsi="Arial" w:cs="Arial"/>
                <w:sz w:val="20"/>
                <w:szCs w:val="20"/>
                <w:lang w:eastAsia="en-GB"/>
              </w:rPr>
              <w:t xml:space="preserve">they </w:t>
            </w:r>
            <w:r w:rsidRPr="00EA7C30">
              <w:rPr>
                <w:rFonts w:ascii="Arial" w:hAnsi="Arial" w:cs="Arial"/>
                <w:sz w:val="20"/>
                <w:szCs w:val="20"/>
                <w:lang w:eastAsia="en-GB"/>
              </w:rPr>
              <w:t>think is the writer’s true perspective</w:t>
            </w:r>
            <w:r>
              <w:rPr>
                <w:rFonts w:ascii="Arial" w:hAnsi="Arial" w:cs="Arial"/>
                <w:sz w:val="20"/>
                <w:szCs w:val="20"/>
                <w:lang w:eastAsia="en-GB"/>
              </w:rPr>
              <w:t xml:space="preserve">, </w:t>
            </w:r>
            <w:r w:rsidRPr="00EA7C30">
              <w:rPr>
                <w:rFonts w:ascii="Arial" w:hAnsi="Arial" w:cs="Arial"/>
                <w:sz w:val="20"/>
                <w:szCs w:val="20"/>
                <w:lang w:eastAsia="en-GB"/>
              </w:rPr>
              <w:t xml:space="preserve">offering reasons for </w:t>
            </w:r>
            <w:r>
              <w:rPr>
                <w:rFonts w:ascii="Arial" w:hAnsi="Arial" w:cs="Arial"/>
                <w:sz w:val="20"/>
                <w:szCs w:val="20"/>
                <w:lang w:eastAsia="en-GB"/>
              </w:rPr>
              <w:t>their choices.</w:t>
            </w:r>
          </w:p>
        </w:tc>
      </w:tr>
      <w:tr w:rsidR="00D028E5" w14:paraId="77955AB4" w14:textId="77777777" w:rsidTr="00E34A94">
        <w:tblPrEx>
          <w:tblCellMar>
            <w:top w:w="0" w:type="dxa"/>
            <w:bottom w:w="0" w:type="dxa"/>
          </w:tblCellMar>
        </w:tblPrEx>
        <w:tc>
          <w:tcPr>
            <w:tcW w:w="2126" w:type="dxa"/>
            <w:tcMar>
              <w:top w:w="113" w:type="dxa"/>
              <w:bottom w:w="113" w:type="dxa"/>
            </w:tcMar>
          </w:tcPr>
          <w:p w14:paraId="63DE549F"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636147ED" w14:textId="77777777" w:rsidR="00D028E5" w:rsidRPr="00762C33" w:rsidRDefault="00D028E5" w:rsidP="00E34A94">
            <w:pPr>
              <w:autoSpaceDE w:val="0"/>
              <w:autoSpaceDN w:val="0"/>
              <w:adjustRightInd w:val="0"/>
              <w:spacing w:before="120" w:after="120"/>
              <w:rPr>
                <w:rFonts w:ascii="Arial" w:hAnsi="Arial" w:cs="Arial"/>
                <w:color w:val="00B050"/>
                <w:sz w:val="20"/>
                <w:szCs w:val="20"/>
                <w:lang w:eastAsia="en-GB"/>
              </w:rPr>
            </w:pPr>
            <w:r w:rsidRPr="00073730">
              <w:rPr>
                <w:rFonts w:ascii="Arial" w:hAnsi="Arial" w:cs="Arial"/>
                <w:sz w:val="20"/>
                <w:szCs w:val="20"/>
                <w:lang w:eastAsia="en-GB"/>
              </w:rPr>
              <w:t xml:space="preserve">W2 </w:t>
            </w:r>
            <w:r>
              <w:rPr>
                <w:rFonts w:ascii="Arial" w:hAnsi="Arial" w:cs="Arial"/>
                <w:sz w:val="20"/>
                <w:szCs w:val="20"/>
                <w:lang w:eastAsia="en-GB"/>
              </w:rPr>
              <w:t>o</w:t>
            </w:r>
            <w:r w:rsidRPr="00EA7C30">
              <w:rPr>
                <w:rFonts w:ascii="Arial" w:hAnsi="Arial" w:cs="Arial"/>
                <w:sz w:val="20"/>
                <w:szCs w:val="20"/>
              </w:rPr>
              <w:t>rganise and structure ideas and opinions for deliberate effect</w:t>
            </w:r>
          </w:p>
        </w:tc>
        <w:tc>
          <w:tcPr>
            <w:tcW w:w="2126" w:type="dxa"/>
            <w:tcMar>
              <w:top w:w="113" w:type="dxa"/>
              <w:bottom w:w="113" w:type="dxa"/>
            </w:tcMar>
          </w:tcPr>
          <w:p w14:paraId="26114C14" w14:textId="77777777" w:rsidR="00D028E5" w:rsidRDefault="00D028E5" w:rsidP="00E34A94">
            <w:pPr>
              <w:pStyle w:val="ListParagraph"/>
              <w:autoSpaceDE w:val="0"/>
              <w:autoSpaceDN w:val="0"/>
              <w:adjustRightInd w:val="0"/>
              <w:spacing w:after="120"/>
              <w:ind w:left="0"/>
              <w:contextualSpacing w:val="0"/>
              <w:rPr>
                <w:rFonts w:cs="Arial"/>
                <w:lang w:eastAsia="en-GB"/>
              </w:rPr>
            </w:pPr>
            <w:r>
              <w:rPr>
                <w:rFonts w:eastAsia="Calibri" w:cs="Arial"/>
                <w:lang w:eastAsia="en-GB"/>
              </w:rPr>
              <w:t>Producing</w:t>
            </w:r>
            <w:r w:rsidRPr="00685897">
              <w:rPr>
                <w:rFonts w:eastAsia="Calibri" w:cs="Arial"/>
                <w:lang w:eastAsia="en-GB"/>
              </w:rPr>
              <w:t xml:space="preserve"> argumentative </w:t>
            </w:r>
            <w:r>
              <w:rPr>
                <w:rFonts w:eastAsia="Calibri" w:cs="Arial"/>
                <w:lang w:eastAsia="en-GB"/>
              </w:rPr>
              <w:t>/ persuasive writing (formal letter</w:t>
            </w:r>
            <w:r>
              <w:rPr>
                <w:rFonts w:eastAsia="Calibri" w:cs="Arial"/>
                <w:lang w:val="en-US" w:eastAsia="en-GB"/>
              </w:rPr>
              <w:t>)</w:t>
            </w:r>
          </w:p>
        </w:tc>
        <w:tc>
          <w:tcPr>
            <w:tcW w:w="10348" w:type="dxa"/>
            <w:tcMar>
              <w:top w:w="113" w:type="dxa"/>
              <w:bottom w:w="113" w:type="dxa"/>
            </w:tcMar>
          </w:tcPr>
          <w:p w14:paraId="00A07436" w14:textId="15FEDC42" w:rsidR="00D028E5" w:rsidRPr="00EA7C30" w:rsidRDefault="00D028E5" w:rsidP="00E34A94">
            <w:pPr>
              <w:spacing w:after="120"/>
              <w:rPr>
                <w:rFonts w:ascii="Arial" w:hAnsi="Arial" w:cs="Arial"/>
                <w:sz w:val="20"/>
                <w:szCs w:val="20"/>
              </w:rPr>
            </w:pPr>
            <w:r w:rsidRPr="00EA7C30">
              <w:rPr>
                <w:rFonts w:ascii="Arial" w:hAnsi="Arial" w:cs="Arial"/>
                <w:sz w:val="20"/>
                <w:szCs w:val="20"/>
              </w:rPr>
              <w:t>Learners identify where the reader has been positioned in an argumentative/persuasive text to agree with the writer, e.g. track examples of use of inclusive ‘we’.</w:t>
            </w:r>
          </w:p>
          <w:p w14:paraId="2696E009" w14:textId="77777777" w:rsidR="00D028E5" w:rsidRPr="00EA7C30" w:rsidRDefault="00D028E5" w:rsidP="00E34A94">
            <w:pPr>
              <w:spacing w:before="120" w:after="120"/>
              <w:rPr>
                <w:rFonts w:ascii="Arial" w:hAnsi="Arial" w:cs="Arial"/>
                <w:sz w:val="20"/>
                <w:szCs w:val="20"/>
              </w:rPr>
            </w:pPr>
            <w:r>
              <w:rPr>
                <w:rFonts w:ascii="Arial" w:hAnsi="Arial" w:cs="Arial"/>
                <w:sz w:val="20"/>
                <w:szCs w:val="20"/>
              </w:rPr>
              <w:t>R</w:t>
            </w:r>
            <w:r w:rsidRPr="00EA7C30">
              <w:rPr>
                <w:rFonts w:ascii="Arial" w:hAnsi="Arial" w:cs="Arial"/>
                <w:sz w:val="20"/>
                <w:szCs w:val="20"/>
              </w:rPr>
              <w:t>ead a brochure for a company offering a service</w:t>
            </w:r>
            <w:r>
              <w:rPr>
                <w:rFonts w:ascii="Arial" w:hAnsi="Arial" w:cs="Arial"/>
                <w:sz w:val="20"/>
                <w:szCs w:val="20"/>
              </w:rPr>
              <w:t xml:space="preserve">, </w:t>
            </w:r>
            <w:r w:rsidRPr="00EA7C30">
              <w:rPr>
                <w:rFonts w:ascii="Arial" w:hAnsi="Arial" w:cs="Arial"/>
                <w:sz w:val="20"/>
                <w:szCs w:val="20"/>
              </w:rPr>
              <w:t>e.g. travel agent, wedding organiser, house clearance, caterers etc</w:t>
            </w:r>
            <w:r>
              <w:rPr>
                <w:rFonts w:ascii="Arial" w:hAnsi="Arial" w:cs="Arial"/>
                <w:sz w:val="20"/>
                <w:szCs w:val="20"/>
              </w:rPr>
              <w:t>.</w:t>
            </w:r>
            <w:r w:rsidRPr="00EA7C30">
              <w:rPr>
                <w:rFonts w:ascii="Arial" w:hAnsi="Arial" w:cs="Arial"/>
                <w:sz w:val="20"/>
                <w:szCs w:val="20"/>
              </w:rPr>
              <w:t xml:space="preserve"> and decide what might have gone wrong with a client’s booking.</w:t>
            </w:r>
          </w:p>
          <w:p w14:paraId="051D7764" w14:textId="5D58156A" w:rsidR="00D028E5" w:rsidRPr="00EA7C30" w:rsidRDefault="00D028E5" w:rsidP="00E34A94">
            <w:pPr>
              <w:spacing w:before="120"/>
              <w:rPr>
                <w:rFonts w:ascii="Arial" w:hAnsi="Arial" w:cs="Arial"/>
                <w:sz w:val="20"/>
                <w:szCs w:val="20"/>
              </w:rPr>
            </w:pPr>
            <w:r w:rsidRPr="00EA7C30">
              <w:rPr>
                <w:rFonts w:ascii="Arial" w:hAnsi="Arial" w:cs="Arial"/>
                <w:sz w:val="20"/>
                <w:szCs w:val="20"/>
              </w:rPr>
              <w:t>Learners list/tick off from a list:</w:t>
            </w:r>
          </w:p>
          <w:p w14:paraId="5679E632" w14:textId="39B0BC3D" w:rsidR="00D028E5" w:rsidRPr="00EA7C30" w:rsidRDefault="00D028E5" w:rsidP="00E34A94">
            <w:pPr>
              <w:pStyle w:val="ListParagraph"/>
              <w:numPr>
                <w:ilvl w:val="0"/>
                <w:numId w:val="26"/>
              </w:numPr>
              <w:rPr>
                <w:rFonts w:cs="Arial"/>
              </w:rPr>
            </w:pPr>
            <w:r w:rsidRPr="00EA7C30">
              <w:rPr>
                <w:rFonts w:cs="Arial"/>
              </w:rPr>
              <w:t>features of style to consider when writing to persuade/argue (including aspects of tone and register)</w:t>
            </w:r>
          </w:p>
          <w:p w14:paraId="1D80EA77" w14:textId="77777777" w:rsidR="00D028E5" w:rsidRPr="00EA7C30" w:rsidRDefault="00D028E5" w:rsidP="00E34A94">
            <w:pPr>
              <w:pStyle w:val="ListParagraph"/>
              <w:numPr>
                <w:ilvl w:val="0"/>
                <w:numId w:val="26"/>
              </w:numPr>
              <w:rPr>
                <w:rFonts w:cs="Arial"/>
              </w:rPr>
            </w:pPr>
            <w:r w:rsidRPr="00EA7C30">
              <w:rPr>
                <w:rFonts w:cs="Arial"/>
              </w:rPr>
              <w:t>features of formal letter structure to keep in mind</w:t>
            </w:r>
            <w:r>
              <w:rPr>
                <w:rFonts w:cs="Arial"/>
              </w:rPr>
              <w:t>.</w:t>
            </w:r>
          </w:p>
          <w:p w14:paraId="75AF8E60" w14:textId="77777777" w:rsidR="00D028E5" w:rsidRPr="00EA7C30" w:rsidRDefault="00D028E5" w:rsidP="00E34A94">
            <w:pPr>
              <w:spacing w:before="120" w:after="120"/>
              <w:rPr>
                <w:rFonts w:ascii="Arial" w:hAnsi="Arial" w:cs="Arial"/>
                <w:sz w:val="20"/>
                <w:szCs w:val="20"/>
              </w:rPr>
            </w:pPr>
            <w:r w:rsidRPr="00EA7C30">
              <w:rPr>
                <w:rFonts w:ascii="Arial" w:hAnsi="Arial" w:cs="Arial"/>
                <w:sz w:val="20"/>
                <w:szCs w:val="20"/>
              </w:rPr>
              <w:t>Learners draft a letter of complaint to the service company, which mentions claims made in the brochure and explains in detail how they were misleading.</w:t>
            </w:r>
          </w:p>
          <w:p w14:paraId="6AF5ED16" w14:textId="77777777" w:rsidR="00D028E5" w:rsidRPr="00F33E43" w:rsidRDefault="00D028E5" w:rsidP="00E34A94">
            <w:pPr>
              <w:spacing w:before="120"/>
              <w:rPr>
                <w:rFonts w:ascii="Arial" w:hAnsi="Arial" w:cs="Arial"/>
                <w:sz w:val="20"/>
                <w:szCs w:val="20"/>
              </w:rPr>
            </w:pPr>
            <w:r w:rsidRPr="00EA7C30">
              <w:rPr>
                <w:rFonts w:ascii="Arial" w:hAnsi="Arial" w:cs="Arial"/>
                <w:sz w:val="20"/>
                <w:szCs w:val="20"/>
              </w:rPr>
              <w:t xml:space="preserve">Learners </w:t>
            </w:r>
            <w:r>
              <w:rPr>
                <w:rFonts w:ascii="Arial" w:hAnsi="Arial" w:cs="Arial"/>
                <w:sz w:val="20"/>
                <w:szCs w:val="20"/>
              </w:rPr>
              <w:t xml:space="preserve">swap </w:t>
            </w:r>
            <w:r w:rsidRPr="00EA7C30">
              <w:rPr>
                <w:rFonts w:ascii="Arial" w:hAnsi="Arial" w:cs="Arial"/>
                <w:sz w:val="20"/>
                <w:szCs w:val="20"/>
              </w:rPr>
              <w:t>responses</w:t>
            </w:r>
            <w:r>
              <w:rPr>
                <w:rFonts w:ascii="Arial" w:hAnsi="Arial" w:cs="Arial"/>
                <w:sz w:val="20"/>
                <w:szCs w:val="20"/>
              </w:rPr>
              <w:t xml:space="preserve"> and </w:t>
            </w:r>
            <w:r w:rsidRPr="00EA7C30">
              <w:rPr>
                <w:rFonts w:ascii="Arial" w:hAnsi="Arial" w:cs="Arial"/>
                <w:sz w:val="20"/>
                <w:szCs w:val="20"/>
              </w:rPr>
              <w:t xml:space="preserve">review and reflect on each other’s writing </w:t>
            </w:r>
            <w:r w:rsidRPr="00F33E43">
              <w:rPr>
                <w:rFonts w:ascii="Arial" w:hAnsi="Arial" w:cs="Arial"/>
                <w:b/>
                <w:sz w:val="20"/>
                <w:szCs w:val="20"/>
              </w:rPr>
              <w:t>(F)</w:t>
            </w:r>
          </w:p>
        </w:tc>
      </w:tr>
      <w:tr w:rsidR="00D028E5" w14:paraId="57CC47C2" w14:textId="77777777" w:rsidTr="00E34A94">
        <w:tblPrEx>
          <w:tblCellMar>
            <w:top w:w="0" w:type="dxa"/>
            <w:bottom w:w="0" w:type="dxa"/>
          </w:tblCellMar>
        </w:tblPrEx>
        <w:tc>
          <w:tcPr>
            <w:tcW w:w="2126" w:type="dxa"/>
            <w:tcMar>
              <w:top w:w="113" w:type="dxa"/>
              <w:bottom w:w="113" w:type="dxa"/>
            </w:tcMar>
          </w:tcPr>
          <w:p w14:paraId="37C59304"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1A5E263" w14:textId="77777777" w:rsidR="00D028E5" w:rsidRDefault="00D028E5" w:rsidP="00E34A94">
            <w:pPr>
              <w:autoSpaceDE w:val="0"/>
              <w:autoSpaceDN w:val="0"/>
              <w:adjustRightInd w:val="0"/>
              <w:spacing w:before="120" w:after="120"/>
              <w:rPr>
                <w:rFonts w:cs="Arial"/>
                <w:sz w:val="20"/>
                <w:szCs w:val="20"/>
                <w:lang w:eastAsia="en-GB"/>
              </w:rPr>
            </w:pPr>
            <w:r w:rsidRPr="00073730">
              <w:rPr>
                <w:rFonts w:ascii="Arial" w:hAnsi="Arial" w:cs="Arial"/>
                <w:sz w:val="20"/>
                <w:szCs w:val="20"/>
                <w:lang w:eastAsia="en-GB"/>
              </w:rPr>
              <w:t xml:space="preserve">W1 </w:t>
            </w:r>
            <w:r>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43EAB2F3" w14:textId="77777777" w:rsidR="00D028E5" w:rsidRPr="00EA7C30" w:rsidRDefault="00D028E5" w:rsidP="00E34A94">
            <w:pPr>
              <w:pStyle w:val="ListParagraph"/>
              <w:autoSpaceDE w:val="0"/>
              <w:autoSpaceDN w:val="0"/>
              <w:adjustRightInd w:val="0"/>
              <w:spacing w:after="120"/>
              <w:ind w:left="0"/>
              <w:contextualSpacing w:val="0"/>
              <w:rPr>
                <w:rFonts w:eastAsia="Arial" w:cs="Arial"/>
              </w:rPr>
            </w:pPr>
            <w:r>
              <w:rPr>
                <w:rFonts w:eastAsia="Calibri" w:cs="Arial"/>
                <w:lang w:eastAsia="en-GB"/>
              </w:rPr>
              <w:t>E</w:t>
            </w:r>
            <w:r w:rsidRPr="00EA7C30">
              <w:rPr>
                <w:rFonts w:eastAsia="Calibri" w:cs="Arial"/>
                <w:lang w:eastAsia="en-GB"/>
              </w:rPr>
              <w:t>xpress</w:t>
            </w:r>
            <w:r>
              <w:rPr>
                <w:rFonts w:eastAsia="Calibri" w:cs="Arial"/>
                <w:lang w:eastAsia="en-GB"/>
              </w:rPr>
              <w:t>ing</w:t>
            </w:r>
            <w:r w:rsidRPr="00EA7C30">
              <w:rPr>
                <w:rFonts w:eastAsia="Calibri" w:cs="Arial"/>
                <w:lang w:eastAsia="en-GB"/>
              </w:rPr>
              <w:t xml:space="preserve"> straightforward ideas clearly</w:t>
            </w:r>
          </w:p>
          <w:p w14:paraId="1DDFFCF4" w14:textId="77777777" w:rsidR="00D028E5" w:rsidRPr="00C823DC" w:rsidRDefault="00D028E5" w:rsidP="00E34A94">
            <w:pPr>
              <w:pStyle w:val="ListParagraph"/>
              <w:autoSpaceDE w:val="0"/>
              <w:autoSpaceDN w:val="0"/>
              <w:adjustRightInd w:val="0"/>
              <w:spacing w:before="120" w:after="120"/>
              <w:ind w:left="0"/>
              <w:contextualSpacing w:val="0"/>
              <w:rPr>
                <w:rFonts w:eastAsia="Arial" w:cs="Arial"/>
                <w:color w:val="00B050"/>
              </w:rPr>
            </w:pPr>
            <w:r>
              <w:rPr>
                <w:rFonts w:eastAsia="Calibri" w:cs="Arial"/>
                <w:lang w:eastAsia="en-GB"/>
              </w:rPr>
              <w:t>S</w:t>
            </w:r>
            <w:r w:rsidRPr="00EA7C30">
              <w:rPr>
                <w:rFonts w:eastAsia="Calibri" w:cs="Arial"/>
                <w:lang w:eastAsia="en-GB"/>
              </w:rPr>
              <w:t>peaking and listening</w:t>
            </w:r>
          </w:p>
        </w:tc>
        <w:tc>
          <w:tcPr>
            <w:tcW w:w="10348" w:type="dxa"/>
            <w:tcMar>
              <w:top w:w="113" w:type="dxa"/>
              <w:bottom w:w="113" w:type="dxa"/>
            </w:tcMar>
          </w:tcPr>
          <w:p w14:paraId="34F7ECF7" w14:textId="41396911" w:rsidR="00D028E5" w:rsidRPr="00EA7C30" w:rsidRDefault="00D028E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I</w:t>
            </w:r>
            <w:r w:rsidRPr="00EA7C30">
              <w:rPr>
                <w:rFonts w:ascii="Arial" w:eastAsia="Arial" w:hAnsi="Arial" w:cs="Arial"/>
                <w:sz w:val="20"/>
                <w:szCs w:val="20"/>
              </w:rPr>
              <w:t>n groups</w:t>
            </w:r>
            <w:r>
              <w:rPr>
                <w:rFonts w:ascii="Arial" w:eastAsia="Arial" w:hAnsi="Arial" w:cs="Arial"/>
                <w:sz w:val="20"/>
                <w:szCs w:val="20"/>
              </w:rPr>
              <w:t>, learners</w:t>
            </w:r>
            <w:r w:rsidRPr="00EA7C30">
              <w:rPr>
                <w:rFonts w:ascii="Arial" w:eastAsia="Arial" w:hAnsi="Arial" w:cs="Arial"/>
                <w:sz w:val="20"/>
                <w:szCs w:val="20"/>
              </w:rPr>
              <w:t xml:space="preserve"> re</w:t>
            </w:r>
            <w:r>
              <w:rPr>
                <w:rFonts w:ascii="Arial" w:eastAsia="Arial" w:hAnsi="Arial" w:cs="Arial"/>
                <w:sz w:val="20"/>
                <w:szCs w:val="20"/>
              </w:rPr>
              <w:t xml:space="preserve">ad </w:t>
            </w:r>
            <w:r w:rsidRPr="00EA7C30">
              <w:rPr>
                <w:rFonts w:ascii="Arial" w:eastAsia="Arial" w:hAnsi="Arial" w:cs="Arial"/>
                <w:sz w:val="20"/>
                <w:szCs w:val="20"/>
              </w:rPr>
              <w:t>a selection of discursive magazine articles on the same/different topics.</w:t>
            </w:r>
          </w:p>
          <w:p w14:paraId="264A8EC8" w14:textId="296A5E3B" w:rsidR="00D028E5" w:rsidRPr="00EA7C30" w:rsidRDefault="00D028E5" w:rsidP="00E34A94">
            <w:pPr>
              <w:autoSpaceDE w:val="0"/>
              <w:autoSpaceDN w:val="0"/>
              <w:adjustRightInd w:val="0"/>
              <w:spacing w:before="120"/>
              <w:rPr>
                <w:rFonts w:ascii="Arial" w:eastAsia="Arial" w:hAnsi="Arial" w:cs="Arial"/>
                <w:sz w:val="20"/>
                <w:szCs w:val="20"/>
              </w:rPr>
            </w:pPr>
            <w:r>
              <w:rPr>
                <w:rFonts w:ascii="Arial" w:eastAsia="Arial" w:hAnsi="Arial" w:cs="Arial"/>
                <w:sz w:val="20"/>
                <w:szCs w:val="20"/>
              </w:rPr>
              <w:t xml:space="preserve">In pairs, learners </w:t>
            </w:r>
            <w:r w:rsidRPr="00EA7C30">
              <w:rPr>
                <w:rFonts w:ascii="Arial" w:eastAsia="Arial" w:hAnsi="Arial" w:cs="Arial"/>
                <w:sz w:val="20"/>
                <w:szCs w:val="20"/>
              </w:rPr>
              <w:t xml:space="preserve">work on a given ‘for’ </w:t>
            </w:r>
            <w:r>
              <w:rPr>
                <w:rFonts w:ascii="Arial" w:eastAsia="Arial" w:hAnsi="Arial" w:cs="Arial"/>
                <w:sz w:val="20"/>
                <w:szCs w:val="20"/>
              </w:rPr>
              <w:t>or</w:t>
            </w:r>
            <w:r w:rsidRPr="00EA7C30">
              <w:rPr>
                <w:rFonts w:ascii="Arial" w:eastAsia="Arial" w:hAnsi="Arial" w:cs="Arial"/>
                <w:sz w:val="20"/>
                <w:szCs w:val="20"/>
              </w:rPr>
              <w:t xml:space="preserve"> ‘against’ topic</w:t>
            </w:r>
            <w:r>
              <w:rPr>
                <w:rFonts w:ascii="Arial" w:eastAsia="Arial" w:hAnsi="Arial" w:cs="Arial"/>
                <w:sz w:val="20"/>
                <w:szCs w:val="20"/>
              </w:rPr>
              <w:t xml:space="preserve"> to </w:t>
            </w:r>
            <w:r w:rsidRPr="00EA7C30">
              <w:rPr>
                <w:rFonts w:ascii="Arial" w:eastAsia="Arial" w:hAnsi="Arial" w:cs="Arial"/>
                <w:sz w:val="20"/>
                <w:szCs w:val="20"/>
              </w:rPr>
              <w:t>produce a single ‘</w:t>
            </w:r>
            <w:r w:rsidRPr="00B83EFE">
              <w:rPr>
                <w:rFonts w:ascii="Arial" w:eastAsia="Arial" w:hAnsi="Arial" w:cs="Arial"/>
                <w:bCs/>
                <w:sz w:val="20"/>
                <w:szCs w:val="20"/>
              </w:rPr>
              <w:t>for</w:t>
            </w:r>
            <w:r w:rsidRPr="00EA7C30">
              <w:rPr>
                <w:rFonts w:ascii="Arial" w:eastAsia="Arial" w:hAnsi="Arial" w:cs="Arial"/>
                <w:sz w:val="20"/>
                <w:szCs w:val="20"/>
              </w:rPr>
              <w:t>'</w:t>
            </w:r>
            <w:r>
              <w:rPr>
                <w:rFonts w:ascii="Arial" w:eastAsia="Arial" w:hAnsi="Arial" w:cs="Arial"/>
                <w:sz w:val="20"/>
                <w:szCs w:val="20"/>
              </w:rPr>
              <w:t xml:space="preserve"> </w:t>
            </w:r>
            <w:r>
              <w:rPr>
                <w:rFonts w:ascii="Arial" w:eastAsia="Arial" w:hAnsi="Arial" w:cs="Arial"/>
                <w:bCs/>
                <w:sz w:val="20"/>
                <w:szCs w:val="20"/>
              </w:rPr>
              <w:t>or</w:t>
            </w:r>
            <w:r w:rsidRPr="00EA7C30">
              <w:rPr>
                <w:rFonts w:ascii="Arial" w:eastAsia="Arial" w:hAnsi="Arial" w:cs="Arial"/>
                <w:sz w:val="20"/>
                <w:szCs w:val="20"/>
              </w:rPr>
              <w:t xml:space="preserve"> ‘</w:t>
            </w:r>
            <w:r w:rsidRPr="00B83EFE">
              <w:rPr>
                <w:rFonts w:ascii="Arial" w:eastAsia="Arial" w:hAnsi="Arial" w:cs="Arial"/>
                <w:bCs/>
                <w:sz w:val="20"/>
                <w:szCs w:val="20"/>
              </w:rPr>
              <w:t>against</w:t>
            </w:r>
            <w:r w:rsidRPr="00EA7C30">
              <w:rPr>
                <w:rFonts w:ascii="Arial" w:eastAsia="Arial" w:hAnsi="Arial" w:cs="Arial"/>
                <w:sz w:val="20"/>
                <w:szCs w:val="20"/>
              </w:rPr>
              <w:t>’ paragraph</w:t>
            </w:r>
            <w:r>
              <w:rPr>
                <w:rFonts w:ascii="Arial" w:eastAsia="Arial" w:hAnsi="Arial" w:cs="Arial"/>
                <w:sz w:val="20"/>
                <w:szCs w:val="20"/>
              </w:rPr>
              <w:t xml:space="preserve">, </w:t>
            </w:r>
            <w:r w:rsidRPr="00EA7C30">
              <w:rPr>
                <w:rFonts w:ascii="Arial" w:eastAsia="Arial" w:hAnsi="Arial" w:cs="Arial"/>
                <w:sz w:val="20"/>
                <w:szCs w:val="20"/>
              </w:rPr>
              <w:t>e.g. for capital/corporal punishment or against the cell phone / social media).</w:t>
            </w:r>
            <w:r>
              <w:rPr>
                <w:rFonts w:ascii="Arial" w:eastAsia="Arial" w:hAnsi="Arial" w:cs="Arial"/>
                <w:sz w:val="20"/>
                <w:szCs w:val="20"/>
              </w:rPr>
              <w:t xml:space="preserve"> </w:t>
            </w:r>
            <w:r w:rsidRPr="00EA7C30">
              <w:rPr>
                <w:rFonts w:ascii="Arial" w:eastAsia="Arial" w:hAnsi="Arial" w:cs="Arial"/>
                <w:sz w:val="20"/>
                <w:szCs w:val="20"/>
              </w:rPr>
              <w:t>Learners swap their work with another pair and identify:</w:t>
            </w:r>
          </w:p>
          <w:p w14:paraId="15545A56" w14:textId="77777777" w:rsidR="00D028E5" w:rsidRPr="00EA7C30" w:rsidRDefault="00D028E5" w:rsidP="00E34A94">
            <w:pPr>
              <w:pStyle w:val="ListParagraph"/>
              <w:numPr>
                <w:ilvl w:val="0"/>
                <w:numId w:val="27"/>
              </w:numPr>
              <w:rPr>
                <w:rFonts w:eastAsia="Arial" w:cs="Arial"/>
              </w:rPr>
            </w:pPr>
            <w:r w:rsidRPr="00EA7C30">
              <w:rPr>
                <w:rFonts w:eastAsia="Arial" w:cs="Arial"/>
              </w:rPr>
              <w:t>what works well in the paragraph (www)</w:t>
            </w:r>
          </w:p>
          <w:p w14:paraId="601A5A40" w14:textId="77777777" w:rsidR="00D028E5" w:rsidRPr="00EA7C30" w:rsidRDefault="00D028E5" w:rsidP="00E34A94">
            <w:pPr>
              <w:pStyle w:val="ListParagraph"/>
              <w:numPr>
                <w:ilvl w:val="0"/>
                <w:numId w:val="27"/>
              </w:numPr>
              <w:rPr>
                <w:rFonts w:eastAsia="Arial" w:cs="Arial"/>
              </w:rPr>
            </w:pPr>
            <w:r w:rsidRPr="00EA7C30">
              <w:rPr>
                <w:rFonts w:eastAsia="Arial" w:cs="Arial"/>
              </w:rPr>
              <w:t>what might be improved (</w:t>
            </w:r>
            <w:proofErr w:type="spellStart"/>
            <w:r w:rsidRPr="00EA7C30">
              <w:rPr>
                <w:rFonts w:eastAsia="Arial" w:cs="Arial"/>
              </w:rPr>
              <w:t>ebi</w:t>
            </w:r>
            <w:proofErr w:type="spellEnd"/>
            <w:r w:rsidRPr="00EA7C30">
              <w:rPr>
                <w:rFonts w:eastAsia="Arial" w:cs="Arial"/>
              </w:rPr>
              <w:t>)</w:t>
            </w:r>
          </w:p>
          <w:p w14:paraId="6E052E40" w14:textId="77777777" w:rsidR="00D028E5" w:rsidRPr="00C823DC" w:rsidRDefault="00D028E5" w:rsidP="00E34A94">
            <w:pPr>
              <w:autoSpaceDE w:val="0"/>
              <w:autoSpaceDN w:val="0"/>
              <w:adjustRightInd w:val="0"/>
              <w:spacing w:before="120"/>
              <w:rPr>
                <w:rFonts w:ascii="Arial" w:eastAsia="Arial" w:hAnsi="Arial" w:cs="Arial"/>
                <w:color w:val="00B050"/>
                <w:sz w:val="20"/>
                <w:szCs w:val="20"/>
              </w:rPr>
            </w:pPr>
            <w:r w:rsidRPr="00EA7C30">
              <w:rPr>
                <w:rFonts w:ascii="Arial" w:eastAsia="Arial" w:hAnsi="Arial" w:cs="Arial"/>
                <w:sz w:val="20"/>
                <w:szCs w:val="20"/>
              </w:rPr>
              <w:t xml:space="preserve">Pairs swap back and re-draft for peer assessment. </w:t>
            </w:r>
            <w:r w:rsidRPr="00EA7C30">
              <w:rPr>
                <w:rFonts w:ascii="Arial" w:eastAsia="Arial" w:hAnsi="Arial" w:cs="Arial"/>
                <w:b/>
                <w:sz w:val="20"/>
                <w:szCs w:val="20"/>
              </w:rPr>
              <w:t>(F) (I)</w:t>
            </w:r>
          </w:p>
        </w:tc>
      </w:tr>
      <w:tr w:rsidR="00D028E5" w14:paraId="262AA052" w14:textId="77777777" w:rsidTr="00E34A94">
        <w:tblPrEx>
          <w:tblCellMar>
            <w:top w:w="0" w:type="dxa"/>
            <w:bottom w:w="0" w:type="dxa"/>
          </w:tblCellMar>
        </w:tblPrEx>
        <w:tc>
          <w:tcPr>
            <w:tcW w:w="2126" w:type="dxa"/>
            <w:tcMar>
              <w:top w:w="113" w:type="dxa"/>
              <w:bottom w:w="113" w:type="dxa"/>
            </w:tcMar>
          </w:tcPr>
          <w:p w14:paraId="52E9B6B7" w14:textId="77777777" w:rsidR="00D028E5" w:rsidRPr="00FA2A4C" w:rsidRDefault="00D028E5" w:rsidP="00E34A94">
            <w:pPr>
              <w:pStyle w:val="DSBasic"/>
              <w:spacing w:after="120"/>
              <w:rPr>
                <w:rFonts w:cs="Arial"/>
                <w:b/>
                <w:sz w:val="20"/>
                <w:szCs w:val="20"/>
                <w:lang w:eastAsia="en-GB"/>
              </w:rPr>
            </w:pPr>
            <w:r w:rsidRPr="00FA2A4C">
              <w:rPr>
                <w:rFonts w:cs="Arial"/>
                <w:b/>
                <w:sz w:val="20"/>
                <w:szCs w:val="20"/>
                <w:lang w:eastAsia="en-GB"/>
              </w:rPr>
              <w:t>AO2 Writing</w:t>
            </w:r>
          </w:p>
          <w:p w14:paraId="6B137121" w14:textId="77777777" w:rsidR="00D028E5" w:rsidRPr="00FA2A4C" w:rsidRDefault="00D028E5" w:rsidP="00E34A94">
            <w:pPr>
              <w:pStyle w:val="Pa0"/>
              <w:spacing w:before="120" w:after="120"/>
              <w:rPr>
                <w:color w:val="000000"/>
                <w:sz w:val="20"/>
                <w:szCs w:val="20"/>
              </w:rPr>
            </w:pPr>
            <w:r w:rsidRPr="00E849C3">
              <w:rPr>
                <w:bCs/>
                <w:color w:val="000000"/>
                <w:sz w:val="20"/>
                <w:szCs w:val="20"/>
              </w:rPr>
              <w:t xml:space="preserve">W2 </w:t>
            </w:r>
            <w:r w:rsidRPr="00E849C3">
              <w:rPr>
                <w:color w:val="000000"/>
                <w:sz w:val="20"/>
                <w:szCs w:val="20"/>
              </w:rPr>
              <w:t>o</w:t>
            </w:r>
            <w:r w:rsidRPr="00FA2A4C">
              <w:rPr>
                <w:color w:val="000000"/>
                <w:sz w:val="20"/>
                <w:szCs w:val="20"/>
              </w:rPr>
              <w:t>rganise and structure ideas and opinions for deliberate effect</w:t>
            </w:r>
          </w:p>
          <w:p w14:paraId="63E7F958" w14:textId="77777777" w:rsidR="00D028E5" w:rsidRPr="00E849C3" w:rsidRDefault="00D028E5" w:rsidP="00E34A94">
            <w:pPr>
              <w:pStyle w:val="Pa0"/>
              <w:spacing w:before="120" w:after="120"/>
              <w:rPr>
                <w:color w:val="000000"/>
                <w:sz w:val="20"/>
                <w:szCs w:val="20"/>
              </w:rPr>
            </w:pPr>
            <w:r w:rsidRPr="00E849C3">
              <w:rPr>
                <w:bCs/>
                <w:color w:val="000000"/>
                <w:sz w:val="20"/>
                <w:szCs w:val="20"/>
              </w:rPr>
              <w:t xml:space="preserve">W3 </w:t>
            </w:r>
            <w:r w:rsidRPr="00E849C3">
              <w:rPr>
                <w:color w:val="000000"/>
                <w:sz w:val="20"/>
                <w:szCs w:val="20"/>
              </w:rPr>
              <w:t>use a range of vocabulary and sentence structures appropriate to context</w:t>
            </w:r>
          </w:p>
          <w:p w14:paraId="555596A2" w14:textId="77777777" w:rsidR="00D028E5" w:rsidRPr="00010BE9" w:rsidRDefault="00D028E5" w:rsidP="00E34A94">
            <w:pPr>
              <w:pStyle w:val="Pa0"/>
              <w:spacing w:before="120"/>
              <w:rPr>
                <w:color w:val="000000"/>
                <w:sz w:val="20"/>
                <w:szCs w:val="20"/>
              </w:rPr>
            </w:pPr>
            <w:r w:rsidRPr="00E849C3">
              <w:rPr>
                <w:bCs/>
                <w:color w:val="000000"/>
                <w:sz w:val="20"/>
                <w:szCs w:val="20"/>
              </w:rPr>
              <w:t xml:space="preserve">W4 </w:t>
            </w:r>
            <w:r w:rsidRPr="00E849C3">
              <w:rPr>
                <w:color w:val="000000"/>
                <w:sz w:val="20"/>
                <w:szCs w:val="20"/>
              </w:rPr>
              <w:t>use</w:t>
            </w:r>
            <w:r w:rsidRPr="00FA2A4C">
              <w:rPr>
                <w:color w:val="000000"/>
                <w:sz w:val="20"/>
                <w:szCs w:val="20"/>
              </w:rPr>
              <w:t xml:space="preserve"> register appropriate to context</w:t>
            </w:r>
          </w:p>
        </w:tc>
        <w:tc>
          <w:tcPr>
            <w:tcW w:w="2126" w:type="dxa"/>
            <w:tcMar>
              <w:top w:w="113" w:type="dxa"/>
              <w:bottom w:w="113" w:type="dxa"/>
            </w:tcMar>
          </w:tcPr>
          <w:p w14:paraId="4F80B3BF" w14:textId="77777777" w:rsidR="00D028E5" w:rsidRDefault="00D028E5" w:rsidP="00E34A94">
            <w:pPr>
              <w:pStyle w:val="ListParagraph"/>
              <w:autoSpaceDE w:val="0"/>
              <w:autoSpaceDN w:val="0"/>
              <w:adjustRightInd w:val="0"/>
              <w:spacing w:after="120"/>
              <w:ind w:left="0"/>
              <w:contextualSpacing w:val="0"/>
              <w:rPr>
                <w:rFonts w:eastAsia="Arial" w:cs="Arial"/>
              </w:rPr>
            </w:pPr>
            <w:r>
              <w:rPr>
                <w:rFonts w:eastAsia="Arial" w:cs="Arial"/>
              </w:rPr>
              <w:t>Reviewing others’ work to inform their own</w:t>
            </w:r>
          </w:p>
        </w:tc>
        <w:tc>
          <w:tcPr>
            <w:tcW w:w="10348" w:type="dxa"/>
            <w:tcMar>
              <w:top w:w="113" w:type="dxa"/>
              <w:bottom w:w="113" w:type="dxa"/>
            </w:tcMar>
          </w:tcPr>
          <w:p w14:paraId="177C79A3" w14:textId="77777777" w:rsidR="00D028E5" w:rsidRDefault="00D028E5" w:rsidP="00E34A94">
            <w:pPr>
              <w:rPr>
                <w:rFonts w:ascii="Arial" w:eastAsia="Arial" w:hAnsi="Arial" w:cs="Arial"/>
                <w:bCs/>
                <w:sz w:val="20"/>
                <w:szCs w:val="20"/>
              </w:rPr>
            </w:pPr>
            <w:r>
              <w:rPr>
                <w:rFonts w:ascii="Arial" w:eastAsia="Arial" w:hAnsi="Arial" w:cs="Arial"/>
                <w:bCs/>
                <w:sz w:val="20"/>
                <w:szCs w:val="20"/>
              </w:rPr>
              <w:t>Give groups</w:t>
            </w:r>
            <w:r w:rsidRPr="00EA7C30">
              <w:rPr>
                <w:rFonts w:ascii="Arial" w:eastAsia="Arial" w:hAnsi="Arial" w:cs="Arial"/>
                <w:bCs/>
                <w:sz w:val="20"/>
                <w:szCs w:val="20"/>
              </w:rPr>
              <w:t xml:space="preserve"> a mixture of </w:t>
            </w:r>
            <w:r>
              <w:rPr>
                <w:rFonts w:ascii="Arial" w:eastAsia="Arial" w:hAnsi="Arial" w:cs="Arial"/>
                <w:bCs/>
                <w:sz w:val="20"/>
                <w:szCs w:val="20"/>
              </w:rPr>
              <w:t>‘</w:t>
            </w:r>
            <w:r w:rsidRPr="00EA7C30">
              <w:rPr>
                <w:rFonts w:ascii="Arial" w:eastAsia="Arial" w:hAnsi="Arial" w:cs="Arial"/>
                <w:bCs/>
                <w:sz w:val="20"/>
                <w:szCs w:val="20"/>
              </w:rPr>
              <w:t>for</w:t>
            </w:r>
            <w:r>
              <w:rPr>
                <w:rFonts w:ascii="Arial" w:eastAsia="Arial" w:hAnsi="Arial" w:cs="Arial"/>
                <w:bCs/>
                <w:sz w:val="20"/>
                <w:szCs w:val="20"/>
              </w:rPr>
              <w:t>’</w:t>
            </w:r>
            <w:r w:rsidRPr="00EA7C30">
              <w:rPr>
                <w:rFonts w:ascii="Arial" w:eastAsia="Arial" w:hAnsi="Arial" w:cs="Arial"/>
                <w:bCs/>
                <w:sz w:val="20"/>
                <w:szCs w:val="20"/>
              </w:rPr>
              <w:t xml:space="preserve"> and </w:t>
            </w:r>
            <w:r>
              <w:rPr>
                <w:rFonts w:ascii="Arial" w:eastAsia="Arial" w:hAnsi="Arial" w:cs="Arial"/>
                <w:bCs/>
                <w:sz w:val="20"/>
                <w:szCs w:val="20"/>
              </w:rPr>
              <w:t>‘</w:t>
            </w:r>
            <w:r w:rsidRPr="00EA7C30">
              <w:rPr>
                <w:rFonts w:ascii="Arial" w:eastAsia="Arial" w:hAnsi="Arial" w:cs="Arial"/>
                <w:bCs/>
                <w:sz w:val="20"/>
                <w:szCs w:val="20"/>
              </w:rPr>
              <w:t>against</w:t>
            </w:r>
            <w:r>
              <w:rPr>
                <w:rFonts w:ascii="Arial" w:eastAsia="Arial" w:hAnsi="Arial" w:cs="Arial"/>
                <w:bCs/>
                <w:sz w:val="20"/>
                <w:szCs w:val="20"/>
              </w:rPr>
              <w:t>’</w:t>
            </w:r>
            <w:r w:rsidRPr="00EA7C30">
              <w:rPr>
                <w:rFonts w:ascii="Arial" w:eastAsia="Arial" w:hAnsi="Arial" w:cs="Arial"/>
                <w:bCs/>
                <w:sz w:val="20"/>
                <w:szCs w:val="20"/>
              </w:rPr>
              <w:t xml:space="preserve"> (redrafted) paragraphs (selected from the previous activity) to consider and agree:</w:t>
            </w:r>
          </w:p>
          <w:p w14:paraId="1D530E20" w14:textId="77777777" w:rsidR="00D028E5" w:rsidRPr="00971BA1" w:rsidRDefault="00D028E5" w:rsidP="00E34A94">
            <w:pPr>
              <w:pStyle w:val="ListParagraph"/>
              <w:numPr>
                <w:ilvl w:val="0"/>
                <w:numId w:val="28"/>
              </w:numPr>
              <w:rPr>
                <w:rFonts w:eastAsia="Arial" w:cs="Arial"/>
                <w:bCs/>
              </w:rPr>
            </w:pPr>
            <w:r w:rsidRPr="00971BA1">
              <w:rPr>
                <w:rFonts w:eastAsia="Arial" w:cs="Arial"/>
                <w:bCs/>
              </w:rPr>
              <w:t>how best to sequence the paragraphs to achieve a balanced discussion overall</w:t>
            </w:r>
          </w:p>
          <w:p w14:paraId="1651A60A" w14:textId="77777777" w:rsidR="00D028E5" w:rsidRPr="00971BA1" w:rsidRDefault="00D028E5" w:rsidP="00E34A94">
            <w:pPr>
              <w:pStyle w:val="ListParagraph"/>
              <w:numPr>
                <w:ilvl w:val="0"/>
                <w:numId w:val="28"/>
              </w:numPr>
              <w:rPr>
                <w:rFonts w:eastAsia="Arial" w:cs="Arial"/>
                <w:bCs/>
              </w:rPr>
            </w:pPr>
            <w:r w:rsidRPr="00971BA1">
              <w:rPr>
                <w:rFonts w:eastAsia="Arial" w:cs="Arial"/>
                <w:bCs/>
              </w:rPr>
              <w:t>where content might need to be adjusted e.g. to avoid unintentional repetition, or add detail</w:t>
            </w:r>
          </w:p>
          <w:p w14:paraId="555B7AE3" w14:textId="77777777" w:rsidR="00D028E5" w:rsidRPr="00971BA1" w:rsidRDefault="00D028E5" w:rsidP="00E34A94">
            <w:pPr>
              <w:pStyle w:val="ListParagraph"/>
              <w:numPr>
                <w:ilvl w:val="0"/>
                <w:numId w:val="28"/>
              </w:numPr>
              <w:rPr>
                <w:rFonts w:eastAsia="Arial" w:cs="Arial"/>
                <w:bCs/>
              </w:rPr>
            </w:pPr>
            <w:r w:rsidRPr="00971BA1">
              <w:rPr>
                <w:rFonts w:eastAsia="Arial" w:cs="Arial"/>
                <w:bCs/>
              </w:rPr>
              <w:t>how to link ideas between paragraphs</w:t>
            </w:r>
          </w:p>
          <w:p w14:paraId="31864B94" w14:textId="77777777" w:rsidR="00D028E5" w:rsidRPr="00F33E43" w:rsidRDefault="00D028E5" w:rsidP="00E34A94">
            <w:pPr>
              <w:pStyle w:val="ListParagraph"/>
              <w:numPr>
                <w:ilvl w:val="0"/>
                <w:numId w:val="28"/>
              </w:numPr>
              <w:rPr>
                <w:rFonts w:eastAsia="Arial" w:cs="Arial"/>
                <w:bCs/>
              </w:rPr>
            </w:pPr>
            <w:r w:rsidRPr="00971BA1">
              <w:rPr>
                <w:rFonts w:eastAsia="Arial" w:cs="Arial"/>
                <w:bCs/>
              </w:rPr>
              <w:t>how to make the overall piece sound more like a magazine article</w:t>
            </w:r>
            <w:r>
              <w:rPr>
                <w:rFonts w:eastAsia="Arial" w:cs="Arial"/>
                <w:bCs/>
              </w:rPr>
              <w:t>.</w:t>
            </w:r>
          </w:p>
          <w:p w14:paraId="080E42F0" w14:textId="77777777" w:rsidR="00D028E5" w:rsidRPr="00240474" w:rsidRDefault="00D028E5" w:rsidP="00E34A94">
            <w:pPr>
              <w:spacing w:before="120"/>
              <w:rPr>
                <w:rFonts w:ascii="Arial" w:eastAsia="Arial" w:hAnsi="Arial" w:cs="Arial"/>
                <w:b/>
                <w:sz w:val="20"/>
                <w:szCs w:val="20"/>
              </w:rPr>
            </w:pPr>
            <w:r>
              <w:rPr>
                <w:rFonts w:ascii="Arial" w:eastAsia="Arial" w:hAnsi="Arial" w:cs="Arial"/>
                <w:bCs/>
                <w:sz w:val="20"/>
                <w:szCs w:val="20"/>
              </w:rPr>
              <w:t>R</w:t>
            </w:r>
            <w:r w:rsidRPr="00971BA1">
              <w:rPr>
                <w:rFonts w:ascii="Arial" w:eastAsia="Arial" w:hAnsi="Arial" w:cs="Arial"/>
                <w:bCs/>
                <w:sz w:val="20"/>
                <w:szCs w:val="20"/>
              </w:rPr>
              <w:t>egroup</w:t>
            </w:r>
            <w:r>
              <w:rPr>
                <w:rFonts w:ascii="Arial" w:eastAsia="Arial" w:hAnsi="Arial" w:cs="Arial"/>
                <w:bCs/>
                <w:sz w:val="20"/>
                <w:szCs w:val="20"/>
              </w:rPr>
              <w:t xml:space="preserve"> learners</w:t>
            </w:r>
            <w:r w:rsidRPr="00971BA1">
              <w:rPr>
                <w:rFonts w:ascii="Arial" w:eastAsia="Arial" w:hAnsi="Arial" w:cs="Arial"/>
                <w:bCs/>
                <w:sz w:val="20"/>
                <w:szCs w:val="20"/>
              </w:rPr>
              <w:t xml:space="preserve"> to share and compare suggestions, ahead of writing individual plans for their magazine article.</w:t>
            </w:r>
          </w:p>
        </w:tc>
      </w:tr>
      <w:tr w:rsidR="00D028E5" w14:paraId="471B61CD" w14:textId="77777777" w:rsidTr="00E34A94">
        <w:tblPrEx>
          <w:tblCellMar>
            <w:top w:w="0" w:type="dxa"/>
            <w:bottom w:w="0" w:type="dxa"/>
          </w:tblCellMar>
        </w:tblPrEx>
        <w:tc>
          <w:tcPr>
            <w:tcW w:w="2126" w:type="dxa"/>
            <w:tcMar>
              <w:top w:w="113" w:type="dxa"/>
              <w:bottom w:w="113" w:type="dxa"/>
            </w:tcMar>
          </w:tcPr>
          <w:p w14:paraId="4C5526EE"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79C35AB0" w14:textId="77777777" w:rsidR="00D028E5" w:rsidRPr="00010BE9" w:rsidRDefault="00D028E5" w:rsidP="00E34A94">
            <w:pPr>
              <w:autoSpaceDE w:val="0"/>
              <w:autoSpaceDN w:val="0"/>
              <w:adjustRightInd w:val="0"/>
              <w:spacing w:before="120" w:after="120"/>
              <w:rPr>
                <w:rFonts w:ascii="Arial" w:hAnsi="Arial" w:cs="Arial"/>
                <w:color w:val="00B050"/>
                <w:sz w:val="20"/>
                <w:szCs w:val="20"/>
                <w:lang w:eastAsia="en-GB"/>
              </w:rPr>
            </w:pPr>
            <w:r w:rsidRPr="00073730">
              <w:rPr>
                <w:rFonts w:ascii="Arial" w:hAnsi="Arial" w:cs="Arial"/>
                <w:sz w:val="20"/>
                <w:szCs w:val="20"/>
                <w:lang w:eastAsia="en-GB"/>
              </w:rPr>
              <w:t xml:space="preserve">W2 </w:t>
            </w:r>
            <w:r>
              <w:rPr>
                <w:rFonts w:ascii="Arial" w:hAnsi="Arial" w:cs="Arial"/>
                <w:sz w:val="20"/>
                <w:szCs w:val="20"/>
                <w:lang w:eastAsia="en-GB"/>
              </w:rPr>
              <w:t>o</w:t>
            </w:r>
            <w:r w:rsidRPr="00971BA1">
              <w:rPr>
                <w:rFonts w:ascii="Arial" w:hAnsi="Arial" w:cs="Arial"/>
                <w:sz w:val="20"/>
                <w:szCs w:val="20"/>
              </w:rPr>
              <w:t>rganise and structure ideas and opinions for deliberate effect</w:t>
            </w:r>
          </w:p>
        </w:tc>
        <w:tc>
          <w:tcPr>
            <w:tcW w:w="2126" w:type="dxa"/>
            <w:tcMar>
              <w:top w:w="113" w:type="dxa"/>
              <w:bottom w:w="113" w:type="dxa"/>
            </w:tcMar>
          </w:tcPr>
          <w:p w14:paraId="567B1729" w14:textId="77777777" w:rsidR="00D028E5" w:rsidRDefault="00D028E5" w:rsidP="00E34A94">
            <w:pPr>
              <w:pStyle w:val="ListParagraph"/>
              <w:autoSpaceDE w:val="0"/>
              <w:autoSpaceDN w:val="0"/>
              <w:adjustRightInd w:val="0"/>
              <w:spacing w:after="120"/>
              <w:ind w:left="0"/>
              <w:contextualSpacing w:val="0"/>
              <w:rPr>
                <w:rFonts w:eastAsia="Arial" w:cs="Arial"/>
              </w:rPr>
            </w:pPr>
            <w:r>
              <w:rPr>
                <w:rFonts w:eastAsia="Calibri" w:cs="Arial"/>
                <w:lang w:eastAsia="en-GB"/>
              </w:rPr>
              <w:t>P</w:t>
            </w:r>
            <w:r w:rsidRPr="00685897">
              <w:rPr>
                <w:rFonts w:eastAsia="Calibri" w:cs="Arial"/>
                <w:lang w:eastAsia="en-GB"/>
              </w:rPr>
              <w:t>roduc</w:t>
            </w:r>
            <w:r>
              <w:rPr>
                <w:rFonts w:eastAsia="Calibri" w:cs="Arial"/>
                <w:lang w:eastAsia="en-GB"/>
              </w:rPr>
              <w:t>ing</w:t>
            </w:r>
            <w:r w:rsidRPr="00685897">
              <w:rPr>
                <w:rFonts w:eastAsia="Calibri" w:cs="Arial"/>
                <w:lang w:eastAsia="en-GB"/>
              </w:rPr>
              <w:t xml:space="preserve"> discursive </w:t>
            </w:r>
            <w:r>
              <w:rPr>
                <w:rFonts w:eastAsia="Calibri" w:cs="Arial"/>
                <w:lang w:eastAsia="en-GB"/>
              </w:rPr>
              <w:t>writing (magazine article)</w:t>
            </w:r>
          </w:p>
        </w:tc>
        <w:tc>
          <w:tcPr>
            <w:tcW w:w="10348" w:type="dxa"/>
            <w:tcMar>
              <w:top w:w="113" w:type="dxa"/>
              <w:bottom w:w="113" w:type="dxa"/>
            </w:tcMar>
          </w:tcPr>
          <w:p w14:paraId="4B34583C" w14:textId="77777777" w:rsidR="00D028E5" w:rsidRPr="00971BA1" w:rsidRDefault="00D028E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Give pairs of learners</w:t>
            </w:r>
            <w:r w:rsidRPr="00971BA1">
              <w:rPr>
                <w:rFonts w:ascii="Arial" w:eastAsia="Arial" w:hAnsi="Arial" w:cs="Arial"/>
                <w:sz w:val="20"/>
                <w:szCs w:val="20"/>
              </w:rPr>
              <w:t xml:space="preserve"> a ‘for</w:t>
            </w:r>
            <w:r>
              <w:rPr>
                <w:rFonts w:ascii="Arial" w:eastAsia="Arial" w:hAnsi="Arial" w:cs="Arial"/>
                <w:sz w:val="20"/>
                <w:szCs w:val="20"/>
              </w:rPr>
              <w:t>’</w:t>
            </w:r>
            <w:r w:rsidRPr="00971BA1">
              <w:rPr>
                <w:rFonts w:ascii="Arial" w:eastAsia="Arial" w:hAnsi="Arial" w:cs="Arial"/>
                <w:sz w:val="20"/>
                <w:szCs w:val="20"/>
              </w:rPr>
              <w:t xml:space="preserve"> </w:t>
            </w:r>
            <w:r w:rsidRPr="00A54C7D">
              <w:rPr>
                <w:rFonts w:ascii="Arial" w:eastAsia="Arial" w:hAnsi="Arial" w:cs="Arial"/>
                <w:sz w:val="20"/>
                <w:szCs w:val="20"/>
              </w:rPr>
              <w:t xml:space="preserve">and </w:t>
            </w:r>
            <w:r>
              <w:rPr>
                <w:rFonts w:ascii="Arial" w:eastAsia="Arial" w:hAnsi="Arial" w:cs="Arial"/>
                <w:sz w:val="20"/>
                <w:szCs w:val="20"/>
              </w:rPr>
              <w:t>‘</w:t>
            </w:r>
            <w:r w:rsidRPr="00971BA1">
              <w:rPr>
                <w:rFonts w:ascii="Arial" w:eastAsia="Arial" w:hAnsi="Arial" w:cs="Arial"/>
                <w:sz w:val="20"/>
                <w:szCs w:val="20"/>
              </w:rPr>
              <w:t>against’ topic to produce a plan for a discursive magazine article</w:t>
            </w:r>
            <w:r>
              <w:rPr>
                <w:rFonts w:ascii="Arial" w:eastAsia="Arial" w:hAnsi="Arial" w:cs="Arial"/>
                <w:sz w:val="20"/>
                <w:szCs w:val="20"/>
              </w:rPr>
              <w:t xml:space="preserve">, </w:t>
            </w:r>
            <w:r w:rsidRPr="00971BA1">
              <w:rPr>
                <w:rFonts w:ascii="Arial" w:eastAsia="Arial" w:hAnsi="Arial" w:cs="Arial"/>
                <w:sz w:val="20"/>
                <w:szCs w:val="20"/>
              </w:rPr>
              <w:t xml:space="preserve">e.g. for and against school uniform / the benefits and disadvantages of </w:t>
            </w:r>
            <w:r>
              <w:rPr>
                <w:rFonts w:ascii="Arial" w:eastAsia="Arial" w:hAnsi="Arial" w:cs="Arial"/>
                <w:sz w:val="20"/>
                <w:szCs w:val="20"/>
              </w:rPr>
              <w:t>studying</w:t>
            </w:r>
            <w:r w:rsidRPr="00971BA1">
              <w:rPr>
                <w:rFonts w:ascii="Arial" w:eastAsia="Arial" w:hAnsi="Arial" w:cs="Arial"/>
                <w:sz w:val="20"/>
                <w:szCs w:val="20"/>
              </w:rPr>
              <w:t xml:space="preserve"> remotely).</w:t>
            </w:r>
          </w:p>
          <w:p w14:paraId="3229D58E" w14:textId="77777777" w:rsidR="00D028E5" w:rsidRPr="00971BA1" w:rsidRDefault="00D028E5" w:rsidP="00E34A94">
            <w:pPr>
              <w:autoSpaceDE w:val="0"/>
              <w:autoSpaceDN w:val="0"/>
              <w:adjustRightInd w:val="0"/>
              <w:spacing w:before="120" w:after="120"/>
              <w:rPr>
                <w:rFonts w:ascii="Arial" w:eastAsia="Arial" w:hAnsi="Arial" w:cs="Arial"/>
                <w:sz w:val="20"/>
                <w:szCs w:val="20"/>
              </w:rPr>
            </w:pPr>
            <w:r w:rsidRPr="00971BA1">
              <w:rPr>
                <w:rFonts w:ascii="Arial" w:eastAsia="Arial" w:hAnsi="Arial" w:cs="Arial"/>
                <w:sz w:val="20"/>
                <w:szCs w:val="20"/>
              </w:rPr>
              <w:t>Learners revisit their original selection of magazine articles to remind themselves of how those articles sound (register, tone etc</w:t>
            </w:r>
            <w:r>
              <w:rPr>
                <w:rFonts w:ascii="Arial" w:eastAsia="Arial" w:hAnsi="Arial" w:cs="Arial"/>
                <w:sz w:val="20"/>
                <w:szCs w:val="20"/>
              </w:rPr>
              <w:t>.</w:t>
            </w:r>
            <w:r w:rsidRPr="00971BA1">
              <w:rPr>
                <w:rFonts w:ascii="Arial" w:eastAsia="Arial" w:hAnsi="Arial" w:cs="Arial"/>
                <w:sz w:val="20"/>
                <w:szCs w:val="20"/>
              </w:rPr>
              <w:t>) and how they are organised and structured.</w:t>
            </w:r>
          </w:p>
          <w:p w14:paraId="09F287AC" w14:textId="77777777" w:rsidR="00D028E5" w:rsidRPr="00971BA1" w:rsidRDefault="00D028E5" w:rsidP="00E34A94">
            <w:pPr>
              <w:autoSpaceDE w:val="0"/>
              <w:autoSpaceDN w:val="0"/>
              <w:adjustRightInd w:val="0"/>
              <w:spacing w:before="120" w:after="120"/>
              <w:rPr>
                <w:rFonts w:ascii="Arial" w:eastAsia="Arial" w:hAnsi="Arial" w:cs="Arial"/>
                <w:sz w:val="20"/>
                <w:szCs w:val="20"/>
              </w:rPr>
            </w:pPr>
            <w:r w:rsidRPr="00971BA1">
              <w:rPr>
                <w:rFonts w:ascii="Arial" w:eastAsia="Arial" w:hAnsi="Arial" w:cs="Arial"/>
                <w:sz w:val="20"/>
                <w:szCs w:val="20"/>
              </w:rPr>
              <w:t xml:space="preserve">Learners revisit their plan and add notes </w:t>
            </w:r>
            <w:r>
              <w:rPr>
                <w:rFonts w:ascii="Arial" w:eastAsia="Arial" w:hAnsi="Arial" w:cs="Arial"/>
                <w:sz w:val="20"/>
                <w:szCs w:val="20"/>
              </w:rPr>
              <w:t>of what they need</w:t>
            </w:r>
            <w:r w:rsidRPr="00971BA1">
              <w:rPr>
                <w:rFonts w:ascii="Arial" w:eastAsia="Arial" w:hAnsi="Arial" w:cs="Arial"/>
                <w:sz w:val="20"/>
                <w:szCs w:val="20"/>
              </w:rPr>
              <w:t xml:space="preserve"> to remember when writing’.</w:t>
            </w:r>
          </w:p>
          <w:p w14:paraId="384B9838" w14:textId="77777777" w:rsidR="00D028E5" w:rsidRDefault="00D028E5" w:rsidP="00E34A94">
            <w:pPr>
              <w:autoSpaceDE w:val="0"/>
              <w:autoSpaceDN w:val="0"/>
              <w:adjustRightInd w:val="0"/>
              <w:spacing w:before="120"/>
              <w:rPr>
                <w:rFonts w:ascii="Arial" w:eastAsia="Arial" w:hAnsi="Arial" w:cs="Arial"/>
                <w:sz w:val="20"/>
                <w:szCs w:val="20"/>
              </w:rPr>
            </w:pPr>
            <w:r w:rsidRPr="00971BA1">
              <w:rPr>
                <w:rFonts w:ascii="Arial" w:eastAsia="Arial" w:hAnsi="Arial" w:cs="Arial"/>
                <w:sz w:val="20"/>
                <w:szCs w:val="20"/>
              </w:rPr>
              <w:t>Learners sw</w:t>
            </w:r>
            <w:r>
              <w:rPr>
                <w:rFonts w:ascii="Arial" w:eastAsia="Arial" w:hAnsi="Arial" w:cs="Arial"/>
                <w:sz w:val="20"/>
                <w:szCs w:val="20"/>
              </w:rPr>
              <w:t>a</w:t>
            </w:r>
            <w:r w:rsidRPr="00971BA1">
              <w:rPr>
                <w:rFonts w:ascii="Arial" w:eastAsia="Arial" w:hAnsi="Arial" w:cs="Arial"/>
                <w:sz w:val="20"/>
                <w:szCs w:val="20"/>
              </w:rPr>
              <w:t>p plans with another pair who add further notes and suggestions, then pass on to a final pair who write the article.</w:t>
            </w:r>
          </w:p>
        </w:tc>
      </w:tr>
      <w:tr w:rsidR="00D028E5" w14:paraId="50E6CE50" w14:textId="77777777" w:rsidTr="00E34A94">
        <w:tblPrEx>
          <w:tblCellMar>
            <w:top w:w="0" w:type="dxa"/>
            <w:bottom w:w="0" w:type="dxa"/>
          </w:tblCellMar>
        </w:tblPrEx>
        <w:tc>
          <w:tcPr>
            <w:tcW w:w="2126" w:type="dxa"/>
            <w:tcMar>
              <w:top w:w="113" w:type="dxa"/>
              <w:bottom w:w="113" w:type="dxa"/>
            </w:tcMar>
          </w:tcPr>
          <w:p w14:paraId="4A2BAA5A" w14:textId="77777777" w:rsidR="006C0366" w:rsidRPr="00FA2A4C" w:rsidRDefault="006C0366" w:rsidP="006C0366">
            <w:pPr>
              <w:autoSpaceDE w:val="0"/>
              <w:autoSpaceDN w:val="0"/>
              <w:adjustRightInd w:val="0"/>
              <w:spacing w:before="120" w:after="120"/>
              <w:rPr>
                <w:rFonts w:ascii="Arial" w:hAnsi="Arial" w:cs="Arial"/>
                <w:b/>
                <w:bCs/>
                <w:sz w:val="20"/>
                <w:szCs w:val="20"/>
                <w:lang w:eastAsia="en-GB"/>
              </w:rPr>
            </w:pPr>
            <w:r w:rsidRPr="00FA2A4C">
              <w:rPr>
                <w:rFonts w:ascii="Arial" w:hAnsi="Arial" w:cs="Arial"/>
                <w:b/>
                <w:bCs/>
                <w:sz w:val="20"/>
                <w:szCs w:val="20"/>
                <w:lang w:eastAsia="en-GB"/>
              </w:rPr>
              <w:t>AO1 Reading</w:t>
            </w:r>
          </w:p>
          <w:p w14:paraId="419D49F9" w14:textId="083310D2" w:rsidR="006C0366" w:rsidRDefault="006C0366" w:rsidP="006C0366">
            <w:pPr>
              <w:pStyle w:val="DSBasic"/>
              <w:spacing w:after="120"/>
              <w:rPr>
                <w:rFonts w:cs="Arial"/>
                <w:b/>
                <w:sz w:val="20"/>
                <w:szCs w:val="20"/>
                <w:lang w:eastAsia="en-GB"/>
              </w:rPr>
            </w:pPr>
            <w:r w:rsidRPr="00FA2A4C">
              <w:rPr>
                <w:rFonts w:cs="Arial"/>
                <w:sz w:val="20"/>
                <w:szCs w:val="20"/>
              </w:rPr>
              <w:t xml:space="preserve">R3 </w:t>
            </w:r>
            <w:r>
              <w:rPr>
                <w:rFonts w:cs="Arial"/>
                <w:sz w:val="20"/>
                <w:szCs w:val="20"/>
              </w:rPr>
              <w:t>a</w:t>
            </w:r>
            <w:r w:rsidRPr="00FA2A4C">
              <w:rPr>
                <w:rFonts w:cs="Arial"/>
                <w:sz w:val="20"/>
                <w:szCs w:val="20"/>
              </w:rPr>
              <w:t>nalyse, evaluate and develop facts, ideas and opinions, using appropriate support from the text</w:t>
            </w:r>
          </w:p>
          <w:p w14:paraId="0083DDED" w14:textId="71CC31BE" w:rsidR="00D028E5" w:rsidRPr="00FA2A4C" w:rsidRDefault="00D028E5" w:rsidP="00E34A94">
            <w:pPr>
              <w:pStyle w:val="DSBasic"/>
              <w:spacing w:after="120"/>
              <w:rPr>
                <w:rFonts w:cs="Arial"/>
                <w:b/>
                <w:sz w:val="20"/>
                <w:szCs w:val="20"/>
                <w:lang w:eastAsia="en-GB"/>
              </w:rPr>
            </w:pPr>
            <w:r w:rsidRPr="00FA2A4C">
              <w:rPr>
                <w:rFonts w:cs="Arial"/>
                <w:b/>
                <w:sz w:val="20"/>
                <w:szCs w:val="20"/>
                <w:lang w:eastAsia="en-GB"/>
              </w:rPr>
              <w:t>AO2 Writing</w:t>
            </w:r>
          </w:p>
          <w:p w14:paraId="74C7EB2A" w14:textId="05F70D77" w:rsidR="00D028E5" w:rsidRPr="006C0366" w:rsidRDefault="00D028E5" w:rsidP="006C0366">
            <w:pPr>
              <w:pStyle w:val="DSBasic"/>
              <w:spacing w:before="120" w:after="120"/>
              <w:rPr>
                <w:color w:val="000000"/>
                <w:sz w:val="20"/>
                <w:szCs w:val="20"/>
              </w:rPr>
            </w:pPr>
            <w:r w:rsidRPr="00B736C9">
              <w:rPr>
                <w:bCs/>
                <w:color w:val="000000"/>
                <w:sz w:val="20"/>
                <w:szCs w:val="20"/>
              </w:rPr>
              <w:t xml:space="preserve">W1 </w:t>
            </w:r>
            <w:r>
              <w:rPr>
                <w:color w:val="000000"/>
                <w:sz w:val="20"/>
                <w:szCs w:val="20"/>
              </w:rPr>
              <w:t>a</w:t>
            </w:r>
            <w:r w:rsidRPr="00B736C9">
              <w:rPr>
                <w:color w:val="000000"/>
                <w:sz w:val="20"/>
                <w:szCs w:val="20"/>
              </w:rPr>
              <w:t>rticulate</w:t>
            </w:r>
            <w:r w:rsidRPr="00FA2A4C">
              <w:rPr>
                <w:color w:val="000000"/>
                <w:sz w:val="20"/>
                <w:szCs w:val="20"/>
              </w:rPr>
              <w:t xml:space="preserve"> experience and express what is thought, felt and imagined</w:t>
            </w:r>
          </w:p>
        </w:tc>
        <w:tc>
          <w:tcPr>
            <w:tcW w:w="2126" w:type="dxa"/>
            <w:tcMar>
              <w:top w:w="113" w:type="dxa"/>
              <w:bottom w:w="113" w:type="dxa"/>
            </w:tcMar>
          </w:tcPr>
          <w:p w14:paraId="3495982E" w14:textId="77777777" w:rsidR="00D028E5" w:rsidRPr="00C06012" w:rsidRDefault="00D028E5" w:rsidP="00E34A94">
            <w:pPr>
              <w:pStyle w:val="ListParagraph"/>
              <w:autoSpaceDE w:val="0"/>
              <w:autoSpaceDN w:val="0"/>
              <w:adjustRightInd w:val="0"/>
              <w:spacing w:after="120"/>
              <w:ind w:left="0"/>
              <w:contextualSpacing w:val="0"/>
              <w:rPr>
                <w:rFonts w:eastAsia="Arial" w:cs="Arial"/>
                <w:color w:val="FF0000"/>
              </w:rPr>
            </w:pPr>
            <w:r>
              <w:rPr>
                <w:rFonts w:eastAsia="Arial" w:cs="Arial"/>
              </w:rPr>
              <w:t>C</w:t>
            </w:r>
            <w:r w:rsidRPr="0099462B">
              <w:rPr>
                <w:rFonts w:eastAsia="Arial" w:cs="Arial"/>
              </w:rPr>
              <w:t>onsider</w:t>
            </w:r>
            <w:r>
              <w:rPr>
                <w:rFonts w:eastAsia="Arial" w:cs="Arial"/>
              </w:rPr>
              <w:t>ing</w:t>
            </w:r>
            <w:r w:rsidRPr="0099462B">
              <w:rPr>
                <w:rFonts w:eastAsia="Arial" w:cs="Arial"/>
              </w:rPr>
              <w:t xml:space="preserve"> facts, opinions and ideas in texts to inform judgements</w:t>
            </w:r>
          </w:p>
        </w:tc>
        <w:tc>
          <w:tcPr>
            <w:tcW w:w="10348" w:type="dxa"/>
            <w:tcMar>
              <w:top w:w="113" w:type="dxa"/>
              <w:bottom w:w="113" w:type="dxa"/>
            </w:tcMar>
          </w:tcPr>
          <w:p w14:paraId="69FBE22B" w14:textId="3E1F4B56" w:rsidR="00D028E5" w:rsidRDefault="00D028E5" w:rsidP="00E34A94">
            <w:pPr>
              <w:spacing w:after="120"/>
              <w:rPr>
                <w:rFonts w:ascii="Arial" w:hAnsi="Arial" w:cs="Arial"/>
                <w:sz w:val="20"/>
                <w:szCs w:val="20"/>
              </w:rPr>
            </w:pPr>
            <w:r w:rsidRPr="00040328">
              <w:rPr>
                <w:rFonts w:ascii="Arial" w:hAnsi="Arial" w:cs="Arial"/>
                <w:sz w:val="20"/>
                <w:szCs w:val="20"/>
              </w:rPr>
              <w:t>Learners research a range of texts offering information about an area, e.g. short extracts from travel brochures, autobiographies</w:t>
            </w:r>
            <w:r w:rsidRPr="0099462B">
              <w:rPr>
                <w:rFonts w:ascii="Arial" w:hAnsi="Arial" w:cs="Arial"/>
                <w:sz w:val="20"/>
                <w:szCs w:val="20"/>
              </w:rPr>
              <w:t>, biographies, information leaflets and advertisements/fliers, magazine and newspaper articles.</w:t>
            </w:r>
          </w:p>
          <w:p w14:paraId="7F207411" w14:textId="77777777" w:rsidR="00D028E5" w:rsidRPr="0099462B" w:rsidRDefault="00D028E5" w:rsidP="00E34A94">
            <w:pPr>
              <w:spacing w:before="120"/>
              <w:rPr>
                <w:rFonts w:ascii="Arial" w:hAnsi="Arial" w:cs="Arial"/>
                <w:sz w:val="20"/>
                <w:szCs w:val="20"/>
              </w:rPr>
            </w:pPr>
            <w:r w:rsidRPr="0099462B">
              <w:rPr>
                <w:rFonts w:ascii="Arial" w:hAnsi="Arial" w:cs="Arial"/>
                <w:sz w:val="20"/>
                <w:szCs w:val="20"/>
              </w:rPr>
              <w:t>Groups are given a ‘visitor’ to plan activities for</w:t>
            </w:r>
            <w:r>
              <w:rPr>
                <w:rFonts w:ascii="Arial" w:hAnsi="Arial" w:cs="Arial"/>
                <w:sz w:val="20"/>
                <w:szCs w:val="20"/>
              </w:rPr>
              <w:t xml:space="preserve"> and should judge</w:t>
            </w:r>
            <w:r w:rsidRPr="0099462B">
              <w:rPr>
                <w:rFonts w:ascii="Arial" w:hAnsi="Arial" w:cs="Arial"/>
                <w:sz w:val="20"/>
                <w:szCs w:val="20"/>
              </w:rPr>
              <w:t xml:space="preserve"> which would best suit:</w:t>
            </w:r>
          </w:p>
          <w:p w14:paraId="1B11B853" w14:textId="77777777" w:rsidR="00D028E5" w:rsidRPr="0099462B" w:rsidRDefault="00D028E5" w:rsidP="00E34A94">
            <w:pPr>
              <w:pStyle w:val="ListParagraph"/>
              <w:numPr>
                <w:ilvl w:val="0"/>
                <w:numId w:val="29"/>
              </w:numPr>
              <w:rPr>
                <w:rFonts w:cs="Arial"/>
              </w:rPr>
            </w:pPr>
            <w:r w:rsidRPr="0099462B">
              <w:rPr>
                <w:rFonts w:cs="Arial"/>
              </w:rPr>
              <w:t>a foreign student visiting the area on a budget</w:t>
            </w:r>
          </w:p>
          <w:p w14:paraId="11D8FD48" w14:textId="77777777" w:rsidR="00D028E5" w:rsidRPr="0099462B" w:rsidRDefault="00D028E5" w:rsidP="00E34A94">
            <w:pPr>
              <w:pStyle w:val="ListParagraph"/>
              <w:numPr>
                <w:ilvl w:val="0"/>
                <w:numId w:val="29"/>
              </w:numPr>
              <w:rPr>
                <w:rFonts w:cs="Arial"/>
              </w:rPr>
            </w:pPr>
            <w:r w:rsidRPr="0099462B">
              <w:rPr>
                <w:rFonts w:cs="Arial"/>
              </w:rPr>
              <w:t>a wealthy couple visiting the area to celebrate a significant anniversary</w:t>
            </w:r>
          </w:p>
          <w:p w14:paraId="4C795E51" w14:textId="77777777" w:rsidR="00D028E5" w:rsidRPr="0099462B" w:rsidRDefault="00D028E5" w:rsidP="00E34A94">
            <w:pPr>
              <w:pStyle w:val="ListParagraph"/>
              <w:numPr>
                <w:ilvl w:val="0"/>
                <w:numId w:val="29"/>
              </w:numPr>
              <w:rPr>
                <w:rFonts w:cs="Arial"/>
              </w:rPr>
            </w:pPr>
            <w:r w:rsidRPr="0099462B">
              <w:rPr>
                <w:rFonts w:cs="Arial"/>
              </w:rPr>
              <w:t>a group of learners visiting the area on a school trip</w:t>
            </w:r>
            <w:r>
              <w:rPr>
                <w:rFonts w:cs="Arial"/>
              </w:rPr>
              <w:t>.</w:t>
            </w:r>
          </w:p>
          <w:p w14:paraId="672414E0" w14:textId="28883C08" w:rsidR="00D028E5" w:rsidRPr="0099462B" w:rsidRDefault="00D028E5" w:rsidP="00E34A94">
            <w:pPr>
              <w:spacing w:before="120"/>
              <w:rPr>
                <w:rFonts w:ascii="Arial" w:hAnsi="Arial" w:cs="Arial"/>
                <w:sz w:val="20"/>
                <w:szCs w:val="20"/>
              </w:rPr>
            </w:pPr>
            <w:r w:rsidRPr="0099462B">
              <w:rPr>
                <w:rFonts w:ascii="Arial" w:hAnsi="Arial" w:cs="Arial"/>
                <w:sz w:val="20"/>
                <w:szCs w:val="20"/>
              </w:rPr>
              <w:t xml:space="preserve">Groups </w:t>
            </w:r>
            <w:r w:rsidR="0016752F">
              <w:rPr>
                <w:rFonts w:ascii="Arial" w:hAnsi="Arial" w:cs="Arial"/>
                <w:sz w:val="20"/>
                <w:szCs w:val="20"/>
              </w:rPr>
              <w:t>write</w:t>
            </w:r>
            <w:r w:rsidRPr="0099462B">
              <w:rPr>
                <w:rFonts w:ascii="Arial" w:hAnsi="Arial" w:cs="Arial"/>
                <w:sz w:val="20"/>
                <w:szCs w:val="20"/>
              </w:rPr>
              <w:t xml:space="preserve"> lists of the range of:</w:t>
            </w:r>
          </w:p>
          <w:p w14:paraId="6E41D234" w14:textId="77777777" w:rsidR="00D028E5" w:rsidRPr="0099462B" w:rsidRDefault="00D028E5" w:rsidP="00E34A94">
            <w:pPr>
              <w:pStyle w:val="ListParagraph"/>
              <w:numPr>
                <w:ilvl w:val="0"/>
                <w:numId w:val="30"/>
              </w:numPr>
              <w:rPr>
                <w:rFonts w:cs="Arial"/>
              </w:rPr>
            </w:pPr>
            <w:r w:rsidRPr="0099462B">
              <w:rPr>
                <w:rFonts w:cs="Arial"/>
              </w:rPr>
              <w:t>activities and attractions that might appeal to</w:t>
            </w:r>
            <w:r>
              <w:rPr>
                <w:rFonts w:cs="Arial"/>
              </w:rPr>
              <w:t xml:space="preserve"> </w:t>
            </w:r>
            <w:r w:rsidRPr="0099462B">
              <w:rPr>
                <w:rFonts w:cs="Arial"/>
              </w:rPr>
              <w:t>/</w:t>
            </w:r>
            <w:r>
              <w:rPr>
                <w:rFonts w:cs="Arial"/>
              </w:rPr>
              <w:t xml:space="preserve"> </w:t>
            </w:r>
            <w:r w:rsidRPr="0099462B">
              <w:rPr>
                <w:rFonts w:cs="Arial"/>
              </w:rPr>
              <w:t>be appropriate for their visitor</w:t>
            </w:r>
          </w:p>
          <w:p w14:paraId="6E2A0641" w14:textId="77777777" w:rsidR="00D028E5" w:rsidRPr="0099462B" w:rsidRDefault="00D028E5" w:rsidP="00E34A94">
            <w:pPr>
              <w:pStyle w:val="ListParagraph"/>
              <w:numPr>
                <w:ilvl w:val="0"/>
                <w:numId w:val="30"/>
              </w:numPr>
              <w:rPr>
                <w:rFonts w:cs="Arial"/>
              </w:rPr>
            </w:pPr>
            <w:r w:rsidRPr="0099462B">
              <w:rPr>
                <w:rFonts w:cs="Arial"/>
              </w:rPr>
              <w:t>activities and attractions that might not</w:t>
            </w:r>
            <w:r>
              <w:rPr>
                <w:rFonts w:cs="Arial"/>
              </w:rPr>
              <w:t>.</w:t>
            </w:r>
          </w:p>
          <w:p w14:paraId="5D3EE512" w14:textId="77777777" w:rsidR="00D028E5" w:rsidRPr="00F33E43" w:rsidRDefault="00D028E5" w:rsidP="00E34A94">
            <w:pPr>
              <w:spacing w:before="120"/>
              <w:rPr>
                <w:rFonts w:ascii="Arial" w:hAnsi="Arial" w:cs="Arial"/>
                <w:sz w:val="20"/>
                <w:szCs w:val="20"/>
              </w:rPr>
            </w:pPr>
            <w:r w:rsidRPr="0099462B">
              <w:rPr>
                <w:rFonts w:ascii="Arial" w:hAnsi="Arial" w:cs="Arial"/>
                <w:sz w:val="20"/>
                <w:szCs w:val="20"/>
              </w:rPr>
              <w:t>Select learners to present explanations to the class of what one of the chosen activities involves</w:t>
            </w:r>
            <w:r>
              <w:rPr>
                <w:rFonts w:ascii="Arial" w:hAnsi="Arial" w:cs="Arial"/>
                <w:sz w:val="20"/>
                <w:szCs w:val="20"/>
              </w:rPr>
              <w:t xml:space="preserve"> </w:t>
            </w:r>
            <w:r w:rsidRPr="0099462B">
              <w:rPr>
                <w:rFonts w:ascii="Arial" w:hAnsi="Arial" w:cs="Arial"/>
                <w:sz w:val="20"/>
                <w:szCs w:val="20"/>
              </w:rPr>
              <w:t>and why they think it would</w:t>
            </w:r>
            <w:r>
              <w:rPr>
                <w:rFonts w:ascii="Arial" w:hAnsi="Arial" w:cs="Arial"/>
                <w:sz w:val="20"/>
                <w:szCs w:val="20"/>
              </w:rPr>
              <w:t xml:space="preserve"> </w:t>
            </w:r>
            <w:r w:rsidRPr="0099462B">
              <w:rPr>
                <w:rFonts w:ascii="Arial" w:hAnsi="Arial" w:cs="Arial"/>
                <w:sz w:val="20"/>
                <w:szCs w:val="20"/>
              </w:rPr>
              <w:t>/</w:t>
            </w:r>
            <w:r>
              <w:rPr>
                <w:rFonts w:ascii="Arial" w:hAnsi="Arial" w:cs="Arial"/>
                <w:sz w:val="20"/>
                <w:szCs w:val="20"/>
              </w:rPr>
              <w:t xml:space="preserve"> </w:t>
            </w:r>
            <w:r w:rsidRPr="0099462B">
              <w:rPr>
                <w:rFonts w:ascii="Arial" w:hAnsi="Arial" w:cs="Arial"/>
                <w:sz w:val="20"/>
                <w:szCs w:val="20"/>
              </w:rPr>
              <w:t>would not be suitable for their allocated visitor.</w:t>
            </w:r>
            <w:r>
              <w:rPr>
                <w:rFonts w:ascii="Arial" w:hAnsi="Arial" w:cs="Arial"/>
                <w:sz w:val="20"/>
                <w:szCs w:val="20"/>
              </w:rPr>
              <w:t xml:space="preserve"> </w:t>
            </w:r>
            <w:r w:rsidRPr="002C15A7">
              <w:rPr>
                <w:rFonts w:ascii="Arial" w:hAnsi="Arial" w:cs="Arial"/>
                <w:b/>
                <w:sz w:val="20"/>
                <w:szCs w:val="20"/>
              </w:rPr>
              <w:t>(I)</w:t>
            </w:r>
          </w:p>
        </w:tc>
      </w:tr>
      <w:tr w:rsidR="00D028E5" w14:paraId="6D419EEA" w14:textId="77777777" w:rsidTr="00E34A94">
        <w:tblPrEx>
          <w:tblCellMar>
            <w:top w:w="0" w:type="dxa"/>
            <w:bottom w:w="0" w:type="dxa"/>
          </w:tblCellMar>
        </w:tblPrEx>
        <w:tc>
          <w:tcPr>
            <w:tcW w:w="2126" w:type="dxa"/>
            <w:tcMar>
              <w:top w:w="113" w:type="dxa"/>
              <w:bottom w:w="113" w:type="dxa"/>
            </w:tcMar>
          </w:tcPr>
          <w:p w14:paraId="4185A6AF"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F585653" w14:textId="77777777" w:rsidR="00D028E5" w:rsidRDefault="00D028E5" w:rsidP="00E34A94">
            <w:pPr>
              <w:pStyle w:val="Pa0"/>
              <w:spacing w:before="120" w:after="120"/>
              <w:rPr>
                <w:sz w:val="20"/>
                <w:szCs w:val="20"/>
              </w:rPr>
            </w:pPr>
            <w:r w:rsidRPr="00E849C3">
              <w:rPr>
                <w:bCs/>
                <w:sz w:val="20"/>
                <w:szCs w:val="20"/>
              </w:rPr>
              <w:t xml:space="preserve">W1 </w:t>
            </w:r>
            <w:r w:rsidRPr="0007729D">
              <w:rPr>
                <w:sz w:val="20"/>
                <w:szCs w:val="20"/>
              </w:rPr>
              <w:t>articulate experience and express what is thought, felt and imagined</w:t>
            </w:r>
          </w:p>
          <w:p w14:paraId="3AF48452" w14:textId="77777777" w:rsidR="00D028E5" w:rsidRDefault="00D028E5" w:rsidP="00E34A94">
            <w:pPr>
              <w:pStyle w:val="Pa0"/>
              <w:spacing w:before="120" w:after="120"/>
              <w:rPr>
                <w:sz w:val="20"/>
                <w:szCs w:val="20"/>
              </w:rPr>
            </w:pPr>
            <w:r w:rsidRPr="00A97B35">
              <w:rPr>
                <w:sz w:val="20"/>
                <w:szCs w:val="20"/>
              </w:rPr>
              <w:t>W2</w:t>
            </w:r>
            <w:r w:rsidRPr="0007729D">
              <w:rPr>
                <w:b/>
                <w:bCs/>
                <w:sz w:val="20"/>
                <w:szCs w:val="20"/>
              </w:rPr>
              <w:t xml:space="preserve"> </w:t>
            </w:r>
            <w:r>
              <w:rPr>
                <w:sz w:val="20"/>
                <w:szCs w:val="20"/>
              </w:rPr>
              <w:t>o</w:t>
            </w:r>
            <w:r w:rsidRPr="0007729D">
              <w:rPr>
                <w:sz w:val="20"/>
                <w:szCs w:val="20"/>
              </w:rPr>
              <w:t>rganise and structure ideas and opinions for deliberate effect</w:t>
            </w:r>
          </w:p>
          <w:p w14:paraId="51851348" w14:textId="77777777" w:rsidR="00D028E5" w:rsidRDefault="00D028E5" w:rsidP="00E34A94">
            <w:pPr>
              <w:pStyle w:val="Pa0"/>
              <w:spacing w:before="120" w:after="120"/>
              <w:rPr>
                <w:sz w:val="20"/>
                <w:szCs w:val="20"/>
              </w:rPr>
            </w:pPr>
            <w:r w:rsidRPr="00A97B35">
              <w:rPr>
                <w:sz w:val="20"/>
                <w:szCs w:val="20"/>
              </w:rPr>
              <w:t>W3</w:t>
            </w:r>
            <w:r w:rsidRPr="0007729D">
              <w:rPr>
                <w:b/>
                <w:bCs/>
                <w:sz w:val="20"/>
                <w:szCs w:val="20"/>
              </w:rPr>
              <w:t xml:space="preserve"> </w:t>
            </w:r>
            <w:r>
              <w:rPr>
                <w:sz w:val="20"/>
                <w:szCs w:val="20"/>
              </w:rPr>
              <w:t>u</w:t>
            </w:r>
            <w:r w:rsidRPr="0007729D">
              <w:rPr>
                <w:sz w:val="20"/>
                <w:szCs w:val="20"/>
              </w:rPr>
              <w:t>se a range of vocabulary and sentence structures appropriate to context</w:t>
            </w:r>
          </w:p>
          <w:p w14:paraId="794194A8" w14:textId="77777777" w:rsidR="00D028E5" w:rsidRDefault="00D028E5" w:rsidP="00E34A94">
            <w:pPr>
              <w:pStyle w:val="Pa0"/>
              <w:spacing w:before="120" w:after="120"/>
              <w:rPr>
                <w:sz w:val="20"/>
                <w:szCs w:val="20"/>
              </w:rPr>
            </w:pPr>
            <w:r w:rsidRPr="00A97B35">
              <w:rPr>
                <w:sz w:val="20"/>
                <w:szCs w:val="20"/>
              </w:rPr>
              <w:t>W4</w:t>
            </w:r>
            <w:r w:rsidRPr="0007729D">
              <w:rPr>
                <w:b/>
                <w:bCs/>
                <w:sz w:val="20"/>
                <w:szCs w:val="20"/>
              </w:rPr>
              <w:t xml:space="preserve"> </w:t>
            </w:r>
            <w:r>
              <w:rPr>
                <w:sz w:val="20"/>
                <w:szCs w:val="20"/>
              </w:rPr>
              <w:t>u</w:t>
            </w:r>
            <w:r w:rsidRPr="0007729D">
              <w:rPr>
                <w:sz w:val="20"/>
                <w:szCs w:val="20"/>
              </w:rPr>
              <w:t>se register appropriate to context</w:t>
            </w:r>
          </w:p>
          <w:p w14:paraId="63F0F9A0" w14:textId="77777777" w:rsidR="00D028E5" w:rsidRPr="00073730" w:rsidRDefault="00D028E5" w:rsidP="00E34A94">
            <w:pPr>
              <w:autoSpaceDE w:val="0"/>
              <w:autoSpaceDN w:val="0"/>
              <w:adjustRightInd w:val="0"/>
              <w:spacing w:before="120"/>
              <w:rPr>
                <w:rFonts w:ascii="Arial" w:hAnsi="Arial" w:cs="Arial"/>
                <w:sz w:val="20"/>
                <w:szCs w:val="20"/>
                <w:lang w:eastAsia="en-GB"/>
              </w:rPr>
            </w:pPr>
            <w:r w:rsidRPr="00A97B35">
              <w:rPr>
                <w:rFonts w:ascii="Arial" w:hAnsi="Arial" w:cs="Arial"/>
                <w:sz w:val="20"/>
                <w:szCs w:val="20"/>
              </w:rPr>
              <w:t>W5</w:t>
            </w:r>
            <w:r w:rsidRPr="0007729D">
              <w:rPr>
                <w:rFonts w:ascii="Arial" w:hAnsi="Arial" w:cs="Arial"/>
                <w:b/>
                <w:bCs/>
                <w:sz w:val="20"/>
                <w:szCs w:val="20"/>
              </w:rPr>
              <w:t xml:space="preserve"> </w:t>
            </w:r>
            <w:r>
              <w:rPr>
                <w:rFonts w:ascii="Arial" w:hAnsi="Arial" w:cs="Arial"/>
                <w:sz w:val="20"/>
                <w:szCs w:val="20"/>
              </w:rPr>
              <w:t>m</w:t>
            </w:r>
            <w:r w:rsidRPr="0007729D">
              <w:rPr>
                <w:rFonts w:ascii="Arial" w:hAnsi="Arial" w:cs="Arial"/>
                <w:sz w:val="20"/>
                <w:szCs w:val="20"/>
              </w:rPr>
              <w:t>ake accurate use of spelling, punctuation and grammar</w:t>
            </w:r>
          </w:p>
        </w:tc>
        <w:tc>
          <w:tcPr>
            <w:tcW w:w="2126" w:type="dxa"/>
            <w:tcMar>
              <w:top w:w="113" w:type="dxa"/>
              <w:bottom w:w="113" w:type="dxa"/>
            </w:tcMar>
          </w:tcPr>
          <w:p w14:paraId="2EA54E0F" w14:textId="77777777" w:rsidR="00D028E5" w:rsidRDefault="00D028E5" w:rsidP="00E34A94">
            <w:pPr>
              <w:pStyle w:val="ListParagraph"/>
              <w:autoSpaceDE w:val="0"/>
              <w:autoSpaceDN w:val="0"/>
              <w:adjustRightInd w:val="0"/>
              <w:spacing w:after="120"/>
              <w:ind w:left="0"/>
              <w:contextualSpacing w:val="0"/>
              <w:rPr>
                <w:rFonts w:eastAsia="Arial" w:cs="Arial"/>
              </w:rPr>
            </w:pPr>
            <w:r>
              <w:rPr>
                <w:rFonts w:eastAsia="Calibri" w:cs="Arial"/>
                <w:lang w:eastAsia="en-GB"/>
              </w:rPr>
              <w:t>C</w:t>
            </w:r>
            <w:r w:rsidRPr="0007729D">
              <w:rPr>
                <w:rFonts w:eastAsia="Calibri" w:cs="Arial"/>
                <w:lang w:eastAsia="en-GB"/>
              </w:rPr>
              <w:t>onsider</w:t>
            </w:r>
            <w:r>
              <w:rPr>
                <w:rFonts w:eastAsia="Calibri" w:cs="Arial"/>
                <w:lang w:eastAsia="en-GB"/>
              </w:rPr>
              <w:t>ing</w:t>
            </w:r>
            <w:r w:rsidRPr="0007729D">
              <w:rPr>
                <w:rFonts w:eastAsia="Calibri" w:cs="Arial"/>
                <w:lang w:eastAsia="en-GB"/>
              </w:rPr>
              <w:t xml:space="preserve"> </w:t>
            </w:r>
            <w:r w:rsidRPr="0007729D">
              <w:rPr>
                <w:rFonts w:cs="Arial"/>
                <w:lang w:eastAsia="en-GB"/>
              </w:rPr>
              <w:t>features of discursive tasks and responses</w:t>
            </w:r>
          </w:p>
        </w:tc>
        <w:tc>
          <w:tcPr>
            <w:tcW w:w="10348" w:type="dxa"/>
            <w:tcMar>
              <w:top w:w="113" w:type="dxa"/>
              <w:bottom w:w="113" w:type="dxa"/>
            </w:tcMar>
          </w:tcPr>
          <w:p w14:paraId="16B0749C" w14:textId="77777777" w:rsidR="00D028E5" w:rsidRPr="0007729D" w:rsidRDefault="00D028E5" w:rsidP="00E34A94">
            <w:pPr>
              <w:autoSpaceDE w:val="0"/>
              <w:autoSpaceDN w:val="0"/>
              <w:adjustRightInd w:val="0"/>
              <w:spacing w:after="120"/>
              <w:rPr>
                <w:rFonts w:ascii="Arial" w:eastAsia="Arial" w:hAnsi="Arial" w:cs="Arial"/>
                <w:sz w:val="20"/>
                <w:szCs w:val="20"/>
              </w:rPr>
            </w:pPr>
            <w:r w:rsidRPr="0007729D">
              <w:rPr>
                <w:rFonts w:ascii="Arial" w:eastAsia="Arial" w:hAnsi="Arial" w:cs="Arial"/>
                <w:sz w:val="20"/>
                <w:szCs w:val="20"/>
              </w:rPr>
              <w:t xml:space="preserve">Learners are introduced to / reminded of the format of a Paper 2 </w:t>
            </w:r>
            <w:r>
              <w:rPr>
                <w:rFonts w:ascii="Arial" w:eastAsia="Arial" w:hAnsi="Arial" w:cs="Arial"/>
                <w:sz w:val="20"/>
                <w:szCs w:val="20"/>
              </w:rPr>
              <w:t>Q</w:t>
            </w:r>
            <w:r w:rsidRPr="0007729D">
              <w:rPr>
                <w:rFonts w:ascii="Arial" w:eastAsia="Arial" w:hAnsi="Arial" w:cs="Arial"/>
                <w:sz w:val="20"/>
                <w:szCs w:val="20"/>
              </w:rPr>
              <w:t xml:space="preserve">1 </w:t>
            </w:r>
            <w:r>
              <w:rPr>
                <w:rFonts w:ascii="Arial" w:eastAsia="Arial" w:hAnsi="Arial" w:cs="Arial"/>
                <w:sz w:val="20"/>
                <w:szCs w:val="20"/>
              </w:rPr>
              <w:t xml:space="preserve">Directed Writing </w:t>
            </w:r>
            <w:r w:rsidRPr="0007729D">
              <w:rPr>
                <w:rFonts w:ascii="Arial" w:eastAsia="Arial" w:hAnsi="Arial" w:cs="Arial"/>
                <w:sz w:val="20"/>
                <w:szCs w:val="20"/>
              </w:rPr>
              <w:t>task and the three response forms (letter</w:t>
            </w:r>
            <w:r>
              <w:rPr>
                <w:rFonts w:ascii="Arial" w:eastAsia="Arial" w:hAnsi="Arial" w:cs="Arial"/>
                <w:sz w:val="20"/>
                <w:szCs w:val="20"/>
              </w:rPr>
              <w:t xml:space="preserve"> </w:t>
            </w:r>
            <w:r w:rsidRPr="0007729D">
              <w:rPr>
                <w:rFonts w:ascii="Arial" w:eastAsia="Arial" w:hAnsi="Arial" w:cs="Arial"/>
                <w:sz w:val="20"/>
                <w:szCs w:val="20"/>
              </w:rPr>
              <w:t>/</w:t>
            </w:r>
            <w:r>
              <w:rPr>
                <w:rFonts w:ascii="Arial" w:eastAsia="Arial" w:hAnsi="Arial" w:cs="Arial"/>
                <w:sz w:val="20"/>
                <w:szCs w:val="20"/>
              </w:rPr>
              <w:t xml:space="preserve"> </w:t>
            </w:r>
            <w:r w:rsidRPr="0007729D">
              <w:rPr>
                <w:rFonts w:ascii="Arial" w:eastAsia="Arial" w:hAnsi="Arial" w:cs="Arial"/>
                <w:sz w:val="20"/>
                <w:szCs w:val="20"/>
              </w:rPr>
              <w:t>article</w:t>
            </w:r>
            <w:r>
              <w:rPr>
                <w:rFonts w:ascii="Arial" w:eastAsia="Arial" w:hAnsi="Arial" w:cs="Arial"/>
                <w:sz w:val="20"/>
                <w:szCs w:val="20"/>
              </w:rPr>
              <w:t xml:space="preserve"> </w:t>
            </w:r>
            <w:r w:rsidRPr="0007729D">
              <w:rPr>
                <w:rFonts w:ascii="Arial" w:eastAsia="Arial" w:hAnsi="Arial" w:cs="Arial"/>
                <w:sz w:val="20"/>
                <w:szCs w:val="20"/>
              </w:rPr>
              <w:t>/</w:t>
            </w:r>
            <w:r>
              <w:rPr>
                <w:rFonts w:ascii="Arial" w:eastAsia="Arial" w:hAnsi="Arial" w:cs="Arial"/>
                <w:sz w:val="20"/>
                <w:szCs w:val="20"/>
              </w:rPr>
              <w:t xml:space="preserve"> </w:t>
            </w:r>
            <w:r w:rsidRPr="0007729D">
              <w:rPr>
                <w:rFonts w:ascii="Arial" w:eastAsia="Arial" w:hAnsi="Arial" w:cs="Arial"/>
                <w:sz w:val="20"/>
                <w:szCs w:val="20"/>
              </w:rPr>
              <w:t>speech)</w:t>
            </w:r>
            <w:r>
              <w:rPr>
                <w:rFonts w:ascii="Arial" w:eastAsia="Arial" w:hAnsi="Arial" w:cs="Arial"/>
                <w:sz w:val="20"/>
                <w:szCs w:val="20"/>
              </w:rPr>
              <w:t>.</w:t>
            </w:r>
          </w:p>
          <w:p w14:paraId="0A765260" w14:textId="77777777" w:rsidR="00D028E5" w:rsidRPr="0007729D" w:rsidRDefault="00D028E5" w:rsidP="00E34A94">
            <w:pPr>
              <w:autoSpaceDE w:val="0"/>
              <w:autoSpaceDN w:val="0"/>
              <w:adjustRightInd w:val="0"/>
              <w:rPr>
                <w:rFonts w:ascii="Arial" w:eastAsia="Arial" w:hAnsi="Arial" w:cs="Arial"/>
                <w:sz w:val="20"/>
                <w:szCs w:val="20"/>
              </w:rPr>
            </w:pPr>
            <w:r w:rsidRPr="0007729D">
              <w:rPr>
                <w:rFonts w:ascii="Arial" w:eastAsia="Arial" w:hAnsi="Arial" w:cs="Arial"/>
                <w:sz w:val="20"/>
                <w:szCs w:val="20"/>
              </w:rPr>
              <w:t xml:space="preserve">Based on ideas from the previous activity, pairs create their own examination style (Paper </w:t>
            </w:r>
            <w:r>
              <w:rPr>
                <w:rFonts w:ascii="Arial" w:eastAsia="Arial" w:hAnsi="Arial" w:cs="Arial"/>
                <w:sz w:val="20"/>
                <w:szCs w:val="20"/>
              </w:rPr>
              <w:t>2</w:t>
            </w:r>
            <w:r w:rsidRPr="0007729D">
              <w:rPr>
                <w:rFonts w:ascii="Arial" w:eastAsia="Arial" w:hAnsi="Arial" w:cs="Arial"/>
                <w:sz w:val="20"/>
                <w:szCs w:val="20"/>
              </w:rPr>
              <w:t xml:space="preserve"> </w:t>
            </w:r>
            <w:r>
              <w:rPr>
                <w:rFonts w:ascii="Arial" w:eastAsia="Arial" w:hAnsi="Arial" w:cs="Arial"/>
                <w:sz w:val="20"/>
                <w:szCs w:val="20"/>
              </w:rPr>
              <w:t>Q</w:t>
            </w:r>
            <w:r w:rsidRPr="0007729D">
              <w:rPr>
                <w:rFonts w:ascii="Arial" w:eastAsia="Arial" w:hAnsi="Arial" w:cs="Arial"/>
                <w:sz w:val="20"/>
                <w:szCs w:val="20"/>
              </w:rPr>
              <w:t>1) discursive Directed Writing task</w:t>
            </w:r>
            <w:r>
              <w:rPr>
                <w:rFonts w:ascii="Arial" w:eastAsia="Arial" w:hAnsi="Arial" w:cs="Arial"/>
                <w:sz w:val="20"/>
                <w:szCs w:val="20"/>
              </w:rPr>
              <w:t>, e.g.</w:t>
            </w:r>
            <w:r w:rsidRPr="0007729D">
              <w:rPr>
                <w:rFonts w:ascii="Arial" w:eastAsia="Arial" w:hAnsi="Arial" w:cs="Arial"/>
                <w:sz w:val="20"/>
                <w:szCs w:val="20"/>
              </w:rPr>
              <w:t>:</w:t>
            </w:r>
          </w:p>
          <w:p w14:paraId="7842EE36" w14:textId="77777777" w:rsidR="00D028E5" w:rsidRPr="0007729D" w:rsidRDefault="00D028E5" w:rsidP="00E34A94">
            <w:pPr>
              <w:pStyle w:val="ListParagraph"/>
              <w:numPr>
                <w:ilvl w:val="0"/>
                <w:numId w:val="31"/>
              </w:numPr>
              <w:autoSpaceDE w:val="0"/>
              <w:autoSpaceDN w:val="0"/>
              <w:adjustRightInd w:val="0"/>
              <w:rPr>
                <w:rFonts w:eastAsia="Arial" w:cs="Arial"/>
              </w:rPr>
            </w:pPr>
            <w:r w:rsidRPr="0007729D">
              <w:rPr>
                <w:rFonts w:eastAsia="Arial" w:cs="Arial"/>
              </w:rPr>
              <w:t>a magazine article for foreign students on a budget (discussing the suitability of activities and attractions in the area</w:t>
            </w:r>
          </w:p>
          <w:p w14:paraId="3AB97671" w14:textId="77777777" w:rsidR="00D028E5" w:rsidRPr="0007729D" w:rsidRDefault="00D028E5" w:rsidP="00E34A94">
            <w:pPr>
              <w:pStyle w:val="ListParagraph"/>
              <w:numPr>
                <w:ilvl w:val="0"/>
                <w:numId w:val="31"/>
              </w:numPr>
              <w:autoSpaceDE w:val="0"/>
              <w:autoSpaceDN w:val="0"/>
              <w:adjustRightInd w:val="0"/>
              <w:rPr>
                <w:rFonts w:eastAsia="Arial" w:cs="Arial"/>
              </w:rPr>
            </w:pPr>
            <w:r w:rsidRPr="0007729D">
              <w:rPr>
                <w:rFonts w:eastAsia="Arial" w:cs="Arial"/>
              </w:rPr>
              <w:t>a letter to (a) wealthy relative (discussing their plans for visiting the area to celebrate their anniversary)</w:t>
            </w:r>
          </w:p>
          <w:p w14:paraId="7801AB62" w14:textId="77777777" w:rsidR="00D028E5" w:rsidRPr="0007729D" w:rsidRDefault="00D028E5" w:rsidP="00E34A94">
            <w:pPr>
              <w:pStyle w:val="ListParagraph"/>
              <w:numPr>
                <w:ilvl w:val="0"/>
                <w:numId w:val="31"/>
              </w:numPr>
              <w:autoSpaceDE w:val="0"/>
              <w:autoSpaceDN w:val="0"/>
              <w:adjustRightInd w:val="0"/>
              <w:rPr>
                <w:rFonts w:eastAsia="Arial" w:cs="Arial"/>
              </w:rPr>
            </w:pPr>
            <w:r w:rsidRPr="0007729D">
              <w:rPr>
                <w:rFonts w:eastAsia="Arial" w:cs="Arial"/>
              </w:rPr>
              <w:t>a speech to teachers and parents (who are considering organising a school trip to the area)</w:t>
            </w:r>
            <w:r>
              <w:rPr>
                <w:rFonts w:eastAsia="Arial" w:cs="Arial"/>
              </w:rPr>
              <w:t>.</w:t>
            </w:r>
          </w:p>
          <w:p w14:paraId="7318C2BD" w14:textId="77777777" w:rsidR="00D028E5" w:rsidRPr="0007729D" w:rsidRDefault="00D028E5" w:rsidP="00E34A94">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L</w:t>
            </w:r>
            <w:r w:rsidRPr="0007729D">
              <w:rPr>
                <w:rFonts w:ascii="Arial" w:eastAsia="Arial" w:hAnsi="Arial" w:cs="Arial"/>
                <w:sz w:val="20"/>
                <w:szCs w:val="20"/>
              </w:rPr>
              <w:t>earners share their ideas for questions in new (mixed) groups</w:t>
            </w:r>
            <w:r>
              <w:rPr>
                <w:rFonts w:ascii="Arial" w:eastAsia="Arial" w:hAnsi="Arial" w:cs="Arial"/>
                <w:sz w:val="20"/>
                <w:szCs w:val="20"/>
              </w:rPr>
              <w:t xml:space="preserve"> </w:t>
            </w:r>
            <w:r w:rsidRPr="0007729D">
              <w:rPr>
                <w:rFonts w:ascii="Arial" w:eastAsia="Arial" w:hAnsi="Arial" w:cs="Arial"/>
                <w:sz w:val="20"/>
                <w:szCs w:val="20"/>
              </w:rPr>
              <w:t>/ with a series of new partners.</w:t>
            </w:r>
            <w:r>
              <w:rPr>
                <w:rFonts w:ascii="Arial" w:eastAsia="Arial" w:hAnsi="Arial" w:cs="Arial"/>
                <w:sz w:val="20"/>
                <w:szCs w:val="20"/>
              </w:rPr>
              <w:t xml:space="preserve"> </w:t>
            </w:r>
            <w:r w:rsidRPr="001936C7">
              <w:rPr>
                <w:rFonts w:ascii="Arial" w:eastAsia="Arial" w:hAnsi="Arial" w:cs="Arial"/>
                <w:b/>
                <w:sz w:val="20"/>
                <w:szCs w:val="20"/>
              </w:rPr>
              <w:t>(I)</w:t>
            </w:r>
          </w:p>
          <w:p w14:paraId="17F3BB7B" w14:textId="77777777" w:rsidR="00D028E5" w:rsidRPr="0007729D" w:rsidRDefault="00D028E5" w:rsidP="00E34A94">
            <w:pPr>
              <w:autoSpaceDE w:val="0"/>
              <w:autoSpaceDN w:val="0"/>
              <w:adjustRightInd w:val="0"/>
              <w:rPr>
                <w:rFonts w:ascii="Arial" w:eastAsia="Arial" w:hAnsi="Arial" w:cs="Arial"/>
                <w:sz w:val="20"/>
                <w:szCs w:val="20"/>
              </w:rPr>
            </w:pPr>
            <w:r>
              <w:rPr>
                <w:rFonts w:ascii="Arial" w:eastAsia="Arial" w:hAnsi="Arial" w:cs="Arial"/>
                <w:sz w:val="20"/>
                <w:szCs w:val="20"/>
              </w:rPr>
              <w:t>I</w:t>
            </w:r>
            <w:r w:rsidRPr="0007729D">
              <w:rPr>
                <w:rFonts w:ascii="Arial" w:eastAsia="Arial" w:hAnsi="Arial" w:cs="Arial"/>
                <w:sz w:val="20"/>
                <w:szCs w:val="20"/>
              </w:rPr>
              <w:t>n groups</w:t>
            </w:r>
            <w:r>
              <w:rPr>
                <w:rFonts w:ascii="Arial" w:eastAsia="Arial" w:hAnsi="Arial" w:cs="Arial"/>
                <w:sz w:val="20"/>
                <w:szCs w:val="20"/>
              </w:rPr>
              <w:t>, learners:</w:t>
            </w:r>
          </w:p>
          <w:p w14:paraId="7C6C2A08" w14:textId="77777777" w:rsidR="00D028E5" w:rsidRPr="0007729D" w:rsidRDefault="00D028E5" w:rsidP="00E34A94">
            <w:pPr>
              <w:pStyle w:val="ListParagraph"/>
              <w:numPr>
                <w:ilvl w:val="0"/>
                <w:numId w:val="32"/>
              </w:numPr>
              <w:autoSpaceDE w:val="0"/>
              <w:autoSpaceDN w:val="0"/>
              <w:adjustRightInd w:val="0"/>
              <w:rPr>
                <w:rFonts w:eastAsia="Arial" w:cs="Arial"/>
              </w:rPr>
            </w:pPr>
            <w:r w:rsidRPr="0007729D">
              <w:rPr>
                <w:rFonts w:eastAsia="Arial" w:cs="Arial"/>
              </w:rPr>
              <w:t>select one task of each response type (letter</w:t>
            </w:r>
            <w:r>
              <w:rPr>
                <w:rFonts w:eastAsia="Arial" w:cs="Arial"/>
              </w:rPr>
              <w:t xml:space="preserve"> </w:t>
            </w:r>
            <w:r w:rsidRPr="0007729D">
              <w:rPr>
                <w:rFonts w:eastAsia="Arial" w:cs="Arial"/>
              </w:rPr>
              <w:t>/</w:t>
            </w:r>
            <w:r>
              <w:rPr>
                <w:rFonts w:eastAsia="Arial" w:cs="Arial"/>
              </w:rPr>
              <w:t xml:space="preserve"> </w:t>
            </w:r>
            <w:r w:rsidRPr="0007729D">
              <w:rPr>
                <w:rFonts w:eastAsia="Arial" w:cs="Arial"/>
              </w:rPr>
              <w:t>magazine article</w:t>
            </w:r>
            <w:r>
              <w:rPr>
                <w:rFonts w:eastAsia="Arial" w:cs="Arial"/>
              </w:rPr>
              <w:t xml:space="preserve"> </w:t>
            </w:r>
            <w:r w:rsidRPr="0007729D">
              <w:rPr>
                <w:rFonts w:eastAsia="Arial" w:cs="Arial"/>
              </w:rPr>
              <w:t>/</w:t>
            </w:r>
            <w:r>
              <w:rPr>
                <w:rFonts w:eastAsia="Arial" w:cs="Arial"/>
              </w:rPr>
              <w:t xml:space="preserve"> </w:t>
            </w:r>
            <w:r w:rsidRPr="0007729D">
              <w:rPr>
                <w:rFonts w:eastAsia="Arial" w:cs="Arial"/>
              </w:rPr>
              <w:t>speech) to ‘set’ for another group to complete</w:t>
            </w:r>
          </w:p>
          <w:p w14:paraId="5C9578A1" w14:textId="77777777" w:rsidR="00D028E5" w:rsidRPr="00BF0409" w:rsidRDefault="00D028E5" w:rsidP="00E34A94">
            <w:pPr>
              <w:pStyle w:val="ListParagraph"/>
              <w:numPr>
                <w:ilvl w:val="0"/>
                <w:numId w:val="32"/>
              </w:numPr>
              <w:autoSpaceDE w:val="0"/>
              <w:autoSpaceDN w:val="0"/>
              <w:adjustRightInd w:val="0"/>
              <w:rPr>
                <w:rFonts w:eastAsia="Arial" w:cs="Arial"/>
              </w:rPr>
            </w:pPr>
            <w:r w:rsidRPr="0007729D">
              <w:rPr>
                <w:rFonts w:eastAsia="Arial" w:cs="Arial"/>
              </w:rPr>
              <w:t xml:space="preserve">create a checklist of the features they would be looking for in an answer to each question in terms of (i) </w:t>
            </w:r>
            <w:r>
              <w:rPr>
                <w:rFonts w:eastAsia="Arial" w:cs="Arial"/>
              </w:rPr>
              <w:t>C</w:t>
            </w:r>
            <w:r w:rsidRPr="0007729D">
              <w:rPr>
                <w:rFonts w:eastAsia="Arial" w:cs="Arial"/>
              </w:rPr>
              <w:t xml:space="preserve">ontent and (ii) </w:t>
            </w:r>
            <w:r>
              <w:rPr>
                <w:rFonts w:eastAsia="Arial" w:cs="Arial"/>
              </w:rPr>
              <w:t>W</w:t>
            </w:r>
            <w:r w:rsidRPr="0007729D">
              <w:rPr>
                <w:rFonts w:eastAsia="Arial" w:cs="Arial"/>
              </w:rPr>
              <w:t>riting</w:t>
            </w:r>
            <w:r>
              <w:rPr>
                <w:rFonts w:eastAsia="Arial" w:cs="Arial"/>
              </w:rPr>
              <w:t>.</w:t>
            </w:r>
          </w:p>
        </w:tc>
      </w:tr>
      <w:tr w:rsidR="00D028E5" w14:paraId="460C4FF0" w14:textId="77777777" w:rsidTr="00E34A94">
        <w:tblPrEx>
          <w:tblCellMar>
            <w:top w:w="0" w:type="dxa"/>
            <w:bottom w:w="0" w:type="dxa"/>
          </w:tblCellMar>
        </w:tblPrEx>
        <w:tc>
          <w:tcPr>
            <w:tcW w:w="2126" w:type="dxa"/>
            <w:tcMar>
              <w:top w:w="113" w:type="dxa"/>
              <w:bottom w:w="113" w:type="dxa"/>
            </w:tcMar>
          </w:tcPr>
          <w:p w14:paraId="097A5C77"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639F29C" w14:textId="77777777" w:rsidR="00D028E5" w:rsidRDefault="00D028E5" w:rsidP="00E34A94">
            <w:pPr>
              <w:autoSpaceDE w:val="0"/>
              <w:autoSpaceDN w:val="0"/>
              <w:adjustRightInd w:val="0"/>
              <w:spacing w:before="120" w:after="120"/>
              <w:rPr>
                <w:rFonts w:ascii="Arial" w:hAnsi="Arial" w:cs="Arial"/>
                <w:sz w:val="20"/>
                <w:szCs w:val="20"/>
                <w:lang w:eastAsia="en-GB"/>
              </w:rPr>
            </w:pPr>
            <w:r w:rsidRPr="00F16AF3">
              <w:rPr>
                <w:rFonts w:ascii="Arial" w:hAnsi="Arial" w:cs="Arial"/>
                <w:sz w:val="20"/>
                <w:szCs w:val="20"/>
                <w:lang w:eastAsia="en-GB"/>
              </w:rPr>
              <w:t xml:space="preserve">W3 </w:t>
            </w:r>
            <w:r>
              <w:rPr>
                <w:rFonts w:ascii="Arial" w:hAnsi="Arial" w:cs="Arial"/>
                <w:sz w:val="20"/>
                <w:szCs w:val="20"/>
                <w:lang w:eastAsia="en-GB"/>
              </w:rPr>
              <w:t>u</w:t>
            </w:r>
            <w:r w:rsidRPr="0007729D">
              <w:rPr>
                <w:rFonts w:ascii="Arial" w:hAnsi="Arial" w:cs="Arial"/>
                <w:sz w:val="20"/>
                <w:szCs w:val="20"/>
                <w:lang w:eastAsia="en-GB"/>
              </w:rPr>
              <w:t>se a range of vocabulary and sentence structures appropriate to context</w:t>
            </w:r>
          </w:p>
          <w:p w14:paraId="681D190B" w14:textId="77777777" w:rsidR="00D028E5" w:rsidRPr="00073730" w:rsidRDefault="00D028E5" w:rsidP="00E34A94">
            <w:pPr>
              <w:pStyle w:val="Pa0"/>
              <w:spacing w:before="120" w:after="120"/>
              <w:rPr>
                <w:sz w:val="20"/>
                <w:szCs w:val="20"/>
              </w:rPr>
            </w:pPr>
            <w:r w:rsidRPr="0007729D">
              <w:rPr>
                <w:sz w:val="20"/>
                <w:szCs w:val="20"/>
              </w:rPr>
              <w:t xml:space="preserve">W4 </w:t>
            </w:r>
            <w:r>
              <w:rPr>
                <w:sz w:val="20"/>
                <w:szCs w:val="20"/>
              </w:rPr>
              <w:t>u</w:t>
            </w:r>
            <w:r w:rsidRPr="0007729D">
              <w:rPr>
                <w:sz w:val="20"/>
                <w:szCs w:val="20"/>
              </w:rPr>
              <w:t>se register appropriate to context</w:t>
            </w:r>
          </w:p>
        </w:tc>
        <w:tc>
          <w:tcPr>
            <w:tcW w:w="2126" w:type="dxa"/>
            <w:tcMar>
              <w:top w:w="113" w:type="dxa"/>
              <w:bottom w:w="113" w:type="dxa"/>
            </w:tcMar>
          </w:tcPr>
          <w:p w14:paraId="3F56BB0D" w14:textId="77777777" w:rsidR="00D028E5" w:rsidRDefault="00D028E5" w:rsidP="00E34A94">
            <w:pPr>
              <w:pStyle w:val="ListParagraph"/>
              <w:autoSpaceDE w:val="0"/>
              <w:autoSpaceDN w:val="0"/>
              <w:adjustRightInd w:val="0"/>
              <w:spacing w:after="120"/>
              <w:ind w:left="0"/>
              <w:contextualSpacing w:val="0"/>
              <w:rPr>
                <w:rFonts w:eastAsia="Arial" w:cs="Arial"/>
              </w:rPr>
            </w:pPr>
            <w:r>
              <w:rPr>
                <w:rFonts w:eastAsia="Calibri" w:cs="Arial"/>
                <w:lang w:eastAsia="en-GB"/>
              </w:rPr>
              <w:t>Using</w:t>
            </w:r>
            <w:r w:rsidRPr="006F3FE0">
              <w:rPr>
                <w:rFonts w:eastAsia="Calibri" w:cs="Arial"/>
                <w:lang w:eastAsia="en-GB"/>
              </w:rPr>
              <w:t xml:space="preserve"> </w:t>
            </w:r>
            <w:r w:rsidRPr="0007729D">
              <w:rPr>
                <w:rFonts w:cs="Arial"/>
                <w:lang w:eastAsia="en-GB"/>
              </w:rPr>
              <w:t>vocabulary and sentence structures appropriate to context</w:t>
            </w:r>
          </w:p>
        </w:tc>
        <w:tc>
          <w:tcPr>
            <w:tcW w:w="10348" w:type="dxa"/>
            <w:tcMar>
              <w:top w:w="113" w:type="dxa"/>
              <w:bottom w:w="113" w:type="dxa"/>
            </w:tcMar>
          </w:tcPr>
          <w:p w14:paraId="7D52A574" w14:textId="77777777" w:rsidR="00D028E5" w:rsidRPr="0007729D" w:rsidRDefault="00D028E5" w:rsidP="00E34A94">
            <w:pPr>
              <w:autoSpaceDE w:val="0"/>
              <w:autoSpaceDN w:val="0"/>
              <w:adjustRightInd w:val="0"/>
              <w:rPr>
                <w:rFonts w:ascii="Arial" w:hAnsi="Arial" w:cs="Arial"/>
                <w:sz w:val="20"/>
                <w:szCs w:val="20"/>
              </w:rPr>
            </w:pPr>
            <w:r w:rsidRPr="0007729D">
              <w:rPr>
                <w:rFonts w:ascii="Arial" w:hAnsi="Arial" w:cs="Arial"/>
                <w:sz w:val="20"/>
                <w:szCs w:val="20"/>
              </w:rPr>
              <w:t>Learners answer a question set by another group in the previous activity.</w:t>
            </w:r>
            <w:r>
              <w:rPr>
                <w:rFonts w:ascii="Arial" w:hAnsi="Arial" w:cs="Arial"/>
                <w:sz w:val="20"/>
                <w:szCs w:val="20"/>
              </w:rPr>
              <w:t xml:space="preserve"> </w:t>
            </w:r>
            <w:r w:rsidRPr="0007729D">
              <w:rPr>
                <w:rFonts w:ascii="Arial" w:hAnsi="Arial" w:cs="Arial"/>
                <w:sz w:val="20"/>
                <w:szCs w:val="20"/>
              </w:rPr>
              <w:t>Responses are circulated around groups</w:t>
            </w:r>
            <w:r>
              <w:rPr>
                <w:rFonts w:ascii="Arial" w:hAnsi="Arial" w:cs="Arial"/>
                <w:sz w:val="20"/>
                <w:szCs w:val="20"/>
              </w:rPr>
              <w:t xml:space="preserve"> </w:t>
            </w:r>
            <w:r w:rsidRPr="0007729D">
              <w:rPr>
                <w:rFonts w:ascii="Arial" w:hAnsi="Arial" w:cs="Arial"/>
                <w:sz w:val="20"/>
                <w:szCs w:val="20"/>
              </w:rPr>
              <w:t>/</w:t>
            </w:r>
            <w:r>
              <w:rPr>
                <w:rFonts w:ascii="Arial" w:hAnsi="Arial" w:cs="Arial"/>
                <w:sz w:val="20"/>
                <w:szCs w:val="20"/>
              </w:rPr>
              <w:t xml:space="preserve"> </w:t>
            </w:r>
            <w:r w:rsidRPr="0007729D">
              <w:rPr>
                <w:rFonts w:ascii="Arial" w:hAnsi="Arial" w:cs="Arial"/>
                <w:sz w:val="20"/>
                <w:szCs w:val="20"/>
              </w:rPr>
              <w:t>pairs for evaluation of one key feature of W3 and</w:t>
            </w:r>
            <w:r>
              <w:rPr>
                <w:rFonts w:ascii="Arial" w:hAnsi="Arial" w:cs="Arial"/>
                <w:sz w:val="20"/>
                <w:szCs w:val="20"/>
              </w:rPr>
              <w:t xml:space="preserve"> </w:t>
            </w:r>
            <w:r w:rsidRPr="0007729D">
              <w:rPr>
                <w:rFonts w:ascii="Arial" w:hAnsi="Arial" w:cs="Arial"/>
                <w:sz w:val="20"/>
                <w:szCs w:val="20"/>
              </w:rPr>
              <w:t>/</w:t>
            </w:r>
            <w:r>
              <w:rPr>
                <w:rFonts w:ascii="Arial" w:hAnsi="Arial" w:cs="Arial"/>
                <w:sz w:val="20"/>
                <w:szCs w:val="20"/>
              </w:rPr>
              <w:t xml:space="preserve"> </w:t>
            </w:r>
            <w:r w:rsidRPr="0007729D">
              <w:rPr>
                <w:rFonts w:ascii="Arial" w:hAnsi="Arial" w:cs="Arial"/>
                <w:sz w:val="20"/>
                <w:szCs w:val="20"/>
              </w:rPr>
              <w:t>or W4 (</w:t>
            </w:r>
            <w:r>
              <w:rPr>
                <w:rFonts w:ascii="Arial" w:hAnsi="Arial" w:cs="Arial"/>
                <w:sz w:val="20"/>
                <w:szCs w:val="20"/>
              </w:rPr>
              <w:t>what went well (</w:t>
            </w:r>
            <w:r w:rsidRPr="0007729D">
              <w:rPr>
                <w:rFonts w:ascii="Arial" w:hAnsi="Arial" w:cs="Arial"/>
                <w:sz w:val="20"/>
                <w:szCs w:val="20"/>
              </w:rPr>
              <w:t>www</w:t>
            </w:r>
            <w:r>
              <w:rPr>
                <w:rFonts w:ascii="Arial" w:hAnsi="Arial" w:cs="Arial"/>
                <w:sz w:val="20"/>
                <w:szCs w:val="20"/>
              </w:rPr>
              <w:t>)</w:t>
            </w:r>
            <w:r w:rsidRPr="0007729D">
              <w:rPr>
                <w:rFonts w:ascii="Arial" w:hAnsi="Arial" w:cs="Arial"/>
                <w:sz w:val="20"/>
                <w:szCs w:val="20"/>
              </w:rPr>
              <w:t xml:space="preserve"> and</w:t>
            </w:r>
            <w:r>
              <w:rPr>
                <w:rFonts w:ascii="Arial" w:hAnsi="Arial" w:cs="Arial"/>
                <w:sz w:val="20"/>
                <w:szCs w:val="20"/>
              </w:rPr>
              <w:t xml:space="preserve"> what might be even better if</w:t>
            </w:r>
            <w:r w:rsidRPr="0007729D">
              <w:rPr>
                <w:rFonts w:ascii="Arial" w:hAnsi="Arial" w:cs="Arial"/>
                <w:sz w:val="20"/>
                <w:szCs w:val="20"/>
              </w:rPr>
              <w:t xml:space="preserve"> </w:t>
            </w:r>
            <w:r>
              <w:rPr>
                <w:rFonts w:ascii="Arial" w:hAnsi="Arial" w:cs="Arial"/>
                <w:sz w:val="20"/>
                <w:szCs w:val="20"/>
              </w:rPr>
              <w:t>(</w:t>
            </w:r>
            <w:proofErr w:type="spellStart"/>
            <w:r w:rsidRPr="0007729D">
              <w:rPr>
                <w:rFonts w:ascii="Arial" w:hAnsi="Arial" w:cs="Arial"/>
                <w:sz w:val="20"/>
                <w:szCs w:val="20"/>
              </w:rPr>
              <w:t>ebi</w:t>
            </w:r>
            <w:proofErr w:type="spellEnd"/>
            <w:r w:rsidRPr="0007729D">
              <w:rPr>
                <w:rFonts w:ascii="Arial" w:hAnsi="Arial" w:cs="Arial"/>
                <w:sz w:val="20"/>
                <w:szCs w:val="20"/>
              </w:rPr>
              <w:t>). For example:</w:t>
            </w:r>
          </w:p>
          <w:p w14:paraId="66A25B22" w14:textId="77777777" w:rsidR="00D028E5" w:rsidRPr="0007729D" w:rsidRDefault="00D028E5" w:rsidP="00E34A94">
            <w:pPr>
              <w:pStyle w:val="ListParagraph"/>
              <w:numPr>
                <w:ilvl w:val="0"/>
                <w:numId w:val="33"/>
              </w:numPr>
              <w:autoSpaceDE w:val="0"/>
              <w:autoSpaceDN w:val="0"/>
              <w:adjustRightInd w:val="0"/>
              <w:rPr>
                <w:rFonts w:cs="Arial"/>
              </w:rPr>
            </w:pPr>
            <w:r w:rsidRPr="0007729D">
              <w:rPr>
                <w:rFonts w:cs="Arial"/>
              </w:rPr>
              <w:t>appropriate use of vocabulary</w:t>
            </w:r>
          </w:p>
          <w:p w14:paraId="7D8F1B43" w14:textId="77777777" w:rsidR="00D028E5" w:rsidRPr="0007729D" w:rsidRDefault="00D028E5" w:rsidP="00E34A94">
            <w:pPr>
              <w:pStyle w:val="ListParagraph"/>
              <w:numPr>
                <w:ilvl w:val="0"/>
                <w:numId w:val="33"/>
              </w:numPr>
              <w:autoSpaceDE w:val="0"/>
              <w:autoSpaceDN w:val="0"/>
              <w:adjustRightInd w:val="0"/>
              <w:rPr>
                <w:rFonts w:cs="Arial"/>
              </w:rPr>
            </w:pPr>
            <w:r w:rsidRPr="0007729D">
              <w:rPr>
                <w:rFonts w:cs="Arial"/>
              </w:rPr>
              <w:t>appropriate use of sentence structures</w:t>
            </w:r>
          </w:p>
          <w:p w14:paraId="7615D977" w14:textId="77777777" w:rsidR="00D028E5" w:rsidRPr="00BF0409" w:rsidRDefault="00D028E5" w:rsidP="00E34A94">
            <w:pPr>
              <w:pStyle w:val="ListParagraph"/>
              <w:numPr>
                <w:ilvl w:val="0"/>
                <w:numId w:val="33"/>
              </w:numPr>
              <w:autoSpaceDE w:val="0"/>
              <w:autoSpaceDN w:val="0"/>
              <w:adjustRightInd w:val="0"/>
              <w:rPr>
                <w:rFonts w:cs="Arial"/>
              </w:rPr>
            </w:pPr>
            <w:r w:rsidRPr="0007729D">
              <w:rPr>
                <w:rFonts w:cs="Arial"/>
              </w:rPr>
              <w:t>maintaining a sense of audience throughout</w:t>
            </w:r>
            <w:r>
              <w:rPr>
                <w:rFonts w:cs="Arial"/>
              </w:rPr>
              <w:t>.</w:t>
            </w:r>
          </w:p>
          <w:p w14:paraId="3F449B73" w14:textId="77777777" w:rsidR="00D028E5" w:rsidRPr="00BF0409" w:rsidRDefault="00D028E5" w:rsidP="00E34A94">
            <w:pPr>
              <w:autoSpaceDE w:val="0"/>
              <w:autoSpaceDN w:val="0"/>
              <w:adjustRightInd w:val="0"/>
              <w:spacing w:before="120"/>
              <w:rPr>
                <w:rFonts w:ascii="Arial" w:hAnsi="Arial" w:cs="Arial"/>
                <w:sz w:val="20"/>
                <w:szCs w:val="20"/>
              </w:rPr>
            </w:pPr>
            <w:r w:rsidRPr="00BF0409">
              <w:rPr>
                <w:rFonts w:ascii="Arial" w:hAnsi="Arial" w:cs="Arial"/>
                <w:sz w:val="20"/>
                <w:szCs w:val="20"/>
              </w:rPr>
              <w:t xml:space="preserve">Responses are returned to original writer with feedback to redraft. </w:t>
            </w:r>
            <w:r w:rsidRPr="00BF0409">
              <w:rPr>
                <w:rFonts w:ascii="Arial" w:hAnsi="Arial" w:cs="Arial"/>
                <w:b/>
                <w:sz w:val="20"/>
                <w:szCs w:val="20"/>
              </w:rPr>
              <w:t>(I)</w:t>
            </w:r>
            <w:r w:rsidRPr="00BF0409">
              <w:rPr>
                <w:rFonts w:ascii="Arial" w:hAnsi="Arial" w:cs="Arial"/>
                <w:sz w:val="20"/>
                <w:szCs w:val="20"/>
              </w:rPr>
              <w:t xml:space="preserve"> </w:t>
            </w:r>
            <w:r w:rsidRPr="00BF0409">
              <w:rPr>
                <w:rFonts w:ascii="Arial" w:hAnsi="Arial" w:cs="Arial"/>
                <w:b/>
                <w:sz w:val="20"/>
                <w:szCs w:val="20"/>
              </w:rPr>
              <w:t>(F)</w:t>
            </w:r>
          </w:p>
        </w:tc>
      </w:tr>
      <w:tr w:rsidR="00D028E5" w14:paraId="0F6E8CA0" w14:textId="77777777" w:rsidTr="00E34A94">
        <w:tblPrEx>
          <w:tblCellMar>
            <w:top w:w="0" w:type="dxa"/>
            <w:bottom w:w="0" w:type="dxa"/>
          </w:tblCellMar>
        </w:tblPrEx>
        <w:tc>
          <w:tcPr>
            <w:tcW w:w="2126" w:type="dxa"/>
            <w:tcMar>
              <w:top w:w="113" w:type="dxa"/>
              <w:bottom w:w="113" w:type="dxa"/>
            </w:tcMar>
          </w:tcPr>
          <w:p w14:paraId="616376C3"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FD0091B" w14:textId="77777777" w:rsidR="00D028E5" w:rsidRPr="0007729D" w:rsidRDefault="00D028E5" w:rsidP="00E34A94">
            <w:pPr>
              <w:pStyle w:val="Pa0"/>
              <w:spacing w:before="120" w:after="120"/>
              <w:rPr>
                <w:sz w:val="20"/>
                <w:szCs w:val="20"/>
              </w:rPr>
            </w:pPr>
            <w:r w:rsidRPr="0007729D">
              <w:rPr>
                <w:sz w:val="20"/>
                <w:szCs w:val="20"/>
              </w:rPr>
              <w:t xml:space="preserve">W4 </w:t>
            </w:r>
            <w:r>
              <w:rPr>
                <w:sz w:val="20"/>
                <w:szCs w:val="20"/>
              </w:rPr>
              <w:t>u</w:t>
            </w:r>
            <w:r w:rsidRPr="0007729D">
              <w:rPr>
                <w:sz w:val="20"/>
                <w:szCs w:val="20"/>
              </w:rPr>
              <w:t>se register appropriate to context</w:t>
            </w:r>
          </w:p>
          <w:p w14:paraId="2AFA2AB9" w14:textId="77777777" w:rsidR="00D028E5" w:rsidRPr="00257EEA" w:rsidRDefault="00D028E5" w:rsidP="00E34A94">
            <w:pPr>
              <w:keepNext/>
              <w:autoSpaceDE w:val="0"/>
              <w:autoSpaceDN w:val="0"/>
              <w:adjustRightInd w:val="0"/>
              <w:spacing w:before="120" w:after="120"/>
              <w:rPr>
                <w:rFonts w:ascii="Arial" w:hAnsi="Arial" w:cs="Arial"/>
                <w:sz w:val="20"/>
                <w:szCs w:val="20"/>
                <w:lang w:eastAsia="en-GB"/>
              </w:rPr>
            </w:pPr>
            <w:r w:rsidRPr="00257EEA">
              <w:rPr>
                <w:rFonts w:ascii="Arial" w:hAnsi="Arial" w:cs="Arial"/>
                <w:sz w:val="20"/>
                <w:szCs w:val="20"/>
                <w:lang w:eastAsia="en-GB"/>
              </w:rPr>
              <w:t xml:space="preserve">W5 </w:t>
            </w:r>
            <w:r>
              <w:rPr>
                <w:rFonts w:ascii="Arial" w:hAnsi="Arial" w:cs="Arial"/>
                <w:sz w:val="20"/>
                <w:szCs w:val="20"/>
                <w:lang w:eastAsia="en-GB"/>
              </w:rPr>
              <w:t>m</w:t>
            </w:r>
            <w:r w:rsidRPr="00257EEA">
              <w:rPr>
                <w:rFonts w:ascii="Arial" w:hAnsi="Arial" w:cs="Arial"/>
                <w:sz w:val="20"/>
                <w:szCs w:val="20"/>
                <w:lang w:eastAsia="en-GB"/>
              </w:rPr>
              <w:t>ake accurate use of spelling, punctuation and gramma</w:t>
            </w:r>
            <w:r>
              <w:rPr>
                <w:rFonts w:ascii="Arial" w:hAnsi="Arial" w:cs="Arial"/>
                <w:sz w:val="20"/>
                <w:szCs w:val="20"/>
                <w:lang w:eastAsia="en-GB"/>
              </w:rPr>
              <w:t>r</w:t>
            </w:r>
          </w:p>
        </w:tc>
        <w:tc>
          <w:tcPr>
            <w:tcW w:w="2126" w:type="dxa"/>
            <w:tcMar>
              <w:top w:w="113" w:type="dxa"/>
              <w:bottom w:w="113" w:type="dxa"/>
            </w:tcMar>
          </w:tcPr>
          <w:p w14:paraId="5A45D3D9" w14:textId="77777777" w:rsidR="00D028E5" w:rsidRPr="0022072C" w:rsidRDefault="00D028E5" w:rsidP="00E34A94">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R</w:t>
            </w:r>
            <w:r w:rsidRPr="0022072C">
              <w:rPr>
                <w:rFonts w:eastAsia="Calibri" w:cs="Arial"/>
                <w:lang w:eastAsia="en-GB"/>
              </w:rPr>
              <w:t>ecognis</w:t>
            </w:r>
            <w:r>
              <w:rPr>
                <w:rFonts w:eastAsia="Calibri" w:cs="Arial"/>
                <w:lang w:eastAsia="en-GB"/>
              </w:rPr>
              <w:t>ing</w:t>
            </w:r>
            <w:r w:rsidRPr="0022072C">
              <w:rPr>
                <w:rFonts w:eastAsia="Calibri" w:cs="Arial"/>
                <w:lang w:eastAsia="en-GB"/>
              </w:rPr>
              <w:t xml:space="preserve"> and us</w:t>
            </w:r>
            <w:r>
              <w:rPr>
                <w:rFonts w:eastAsia="Calibri" w:cs="Arial"/>
                <w:lang w:eastAsia="en-GB"/>
              </w:rPr>
              <w:t>ing</w:t>
            </w:r>
            <w:r w:rsidRPr="0022072C">
              <w:rPr>
                <w:rFonts w:eastAsia="Calibri" w:cs="Arial"/>
                <w:lang w:eastAsia="en-GB"/>
              </w:rPr>
              <w:t xml:space="preserve"> register appropriate to context</w:t>
            </w:r>
          </w:p>
          <w:p w14:paraId="43DD011A" w14:textId="77777777" w:rsidR="00D028E5" w:rsidRPr="00B463A3" w:rsidRDefault="00D028E5" w:rsidP="00E34A94">
            <w:pPr>
              <w:pStyle w:val="ListParagraph"/>
              <w:autoSpaceDE w:val="0"/>
              <w:autoSpaceDN w:val="0"/>
              <w:adjustRightInd w:val="0"/>
              <w:spacing w:before="120" w:after="120"/>
              <w:ind w:left="0"/>
              <w:contextualSpacing w:val="0"/>
              <w:rPr>
                <w:rFonts w:cs="Arial"/>
                <w:color w:val="00B050"/>
                <w:lang w:eastAsia="en-GB"/>
              </w:rPr>
            </w:pPr>
            <w:r>
              <w:rPr>
                <w:rFonts w:eastAsia="Calibri" w:cs="Arial"/>
                <w:lang w:eastAsia="en-GB"/>
              </w:rPr>
              <w:t>I</w:t>
            </w:r>
            <w:r w:rsidRPr="0007729D">
              <w:rPr>
                <w:rFonts w:eastAsia="Calibri" w:cs="Arial"/>
                <w:lang w:eastAsia="en-GB"/>
              </w:rPr>
              <w:t>dentif</w:t>
            </w:r>
            <w:r>
              <w:rPr>
                <w:rFonts w:eastAsia="Calibri" w:cs="Arial"/>
                <w:lang w:eastAsia="en-GB"/>
              </w:rPr>
              <w:t>ying</w:t>
            </w:r>
            <w:r w:rsidRPr="0007729D">
              <w:rPr>
                <w:rFonts w:eastAsia="Calibri" w:cs="Arial"/>
                <w:lang w:eastAsia="en-GB"/>
              </w:rPr>
              <w:t xml:space="preserve"> and correct</w:t>
            </w:r>
            <w:r>
              <w:rPr>
                <w:rFonts w:eastAsia="Calibri" w:cs="Arial"/>
                <w:lang w:eastAsia="en-GB"/>
              </w:rPr>
              <w:t>ing</w:t>
            </w:r>
            <w:r w:rsidRPr="0007729D">
              <w:rPr>
                <w:rFonts w:eastAsia="Calibri" w:cs="Arial"/>
                <w:lang w:eastAsia="en-GB"/>
              </w:rPr>
              <w:t xml:space="preserve"> errors of spelling, grammar and punctuation</w:t>
            </w:r>
          </w:p>
        </w:tc>
        <w:tc>
          <w:tcPr>
            <w:tcW w:w="10348" w:type="dxa"/>
            <w:tcMar>
              <w:top w:w="113" w:type="dxa"/>
              <w:bottom w:w="113" w:type="dxa"/>
            </w:tcMar>
          </w:tcPr>
          <w:p w14:paraId="1080110C" w14:textId="77777777" w:rsidR="00D028E5" w:rsidRPr="0007729D" w:rsidRDefault="00D028E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 xml:space="preserve">Give </w:t>
            </w:r>
            <w:r w:rsidRPr="0007729D">
              <w:rPr>
                <w:rFonts w:ascii="Arial" w:eastAsia="Arial" w:hAnsi="Arial" w:cs="Arial"/>
                <w:sz w:val="20"/>
                <w:szCs w:val="20"/>
              </w:rPr>
              <w:t xml:space="preserve">pairs the opening of </w:t>
            </w:r>
            <w:r>
              <w:rPr>
                <w:rFonts w:ascii="Arial" w:eastAsia="Arial" w:hAnsi="Arial" w:cs="Arial"/>
                <w:sz w:val="20"/>
                <w:szCs w:val="20"/>
              </w:rPr>
              <w:t xml:space="preserve">a </w:t>
            </w:r>
            <w:r w:rsidRPr="0007729D">
              <w:rPr>
                <w:rFonts w:ascii="Arial" w:eastAsia="Arial" w:hAnsi="Arial" w:cs="Arial"/>
                <w:sz w:val="20"/>
                <w:szCs w:val="20"/>
              </w:rPr>
              <w:t xml:space="preserve">response to a discursive response to a Directed </w:t>
            </w:r>
            <w:r>
              <w:rPr>
                <w:rFonts w:ascii="Arial" w:eastAsia="Arial" w:hAnsi="Arial" w:cs="Arial"/>
                <w:sz w:val="20"/>
                <w:szCs w:val="20"/>
              </w:rPr>
              <w:t>W</w:t>
            </w:r>
            <w:r w:rsidRPr="0007729D">
              <w:rPr>
                <w:rFonts w:ascii="Arial" w:eastAsia="Arial" w:hAnsi="Arial" w:cs="Arial"/>
                <w:sz w:val="20"/>
                <w:szCs w:val="20"/>
              </w:rPr>
              <w:t>riting task</w:t>
            </w:r>
            <w:r>
              <w:rPr>
                <w:rFonts w:ascii="Arial" w:eastAsia="Arial" w:hAnsi="Arial" w:cs="Arial"/>
                <w:sz w:val="20"/>
                <w:szCs w:val="20"/>
              </w:rPr>
              <w:t xml:space="preserve">, </w:t>
            </w:r>
            <w:r w:rsidRPr="0007729D">
              <w:rPr>
                <w:rFonts w:ascii="Arial" w:eastAsia="Arial" w:hAnsi="Arial" w:cs="Arial"/>
                <w:sz w:val="20"/>
                <w:szCs w:val="20"/>
              </w:rPr>
              <w:t>e.g. a model written by the teacher and the content points (mixed up) for the remainder of the response.</w:t>
            </w:r>
          </w:p>
          <w:p w14:paraId="1C1AC198" w14:textId="78D6B637" w:rsidR="00D028E5" w:rsidRPr="0007729D" w:rsidRDefault="00D028E5" w:rsidP="00E34A94">
            <w:pPr>
              <w:autoSpaceDE w:val="0"/>
              <w:autoSpaceDN w:val="0"/>
              <w:adjustRightInd w:val="0"/>
              <w:spacing w:before="120"/>
              <w:rPr>
                <w:rFonts w:ascii="Arial" w:eastAsia="Arial" w:hAnsi="Arial" w:cs="Arial"/>
                <w:sz w:val="20"/>
                <w:szCs w:val="20"/>
              </w:rPr>
            </w:pPr>
            <w:r w:rsidRPr="0007729D">
              <w:rPr>
                <w:rFonts w:ascii="Arial" w:eastAsia="Arial" w:hAnsi="Arial" w:cs="Arial"/>
                <w:sz w:val="20"/>
                <w:szCs w:val="20"/>
              </w:rPr>
              <w:t xml:space="preserve">Learners agree with partners the order of the content points and </w:t>
            </w:r>
            <w:r w:rsidR="00AC1335">
              <w:rPr>
                <w:rFonts w:ascii="Arial" w:eastAsia="Arial" w:hAnsi="Arial" w:cs="Arial"/>
                <w:sz w:val="20"/>
                <w:szCs w:val="20"/>
              </w:rPr>
              <w:t>make</w:t>
            </w:r>
            <w:r w:rsidRPr="0007729D">
              <w:rPr>
                <w:rFonts w:ascii="Arial" w:eastAsia="Arial" w:hAnsi="Arial" w:cs="Arial"/>
                <w:sz w:val="20"/>
                <w:szCs w:val="20"/>
              </w:rPr>
              <w:t xml:space="preserve"> a paragraph plan</w:t>
            </w:r>
            <w:r>
              <w:rPr>
                <w:rFonts w:ascii="Arial" w:eastAsia="Arial" w:hAnsi="Arial" w:cs="Arial"/>
                <w:sz w:val="20"/>
                <w:szCs w:val="20"/>
              </w:rPr>
              <w:t xml:space="preserve"> then</w:t>
            </w:r>
            <w:r w:rsidRPr="0007729D">
              <w:rPr>
                <w:rFonts w:ascii="Arial" w:eastAsia="Arial" w:hAnsi="Arial" w:cs="Arial"/>
                <w:sz w:val="20"/>
                <w:szCs w:val="20"/>
              </w:rPr>
              <w:t xml:space="preserve"> continue the response and complete the next paragraph according to their plan.</w:t>
            </w:r>
            <w:r>
              <w:rPr>
                <w:rFonts w:ascii="Arial" w:eastAsia="Arial" w:hAnsi="Arial" w:cs="Arial"/>
                <w:sz w:val="20"/>
                <w:szCs w:val="20"/>
              </w:rPr>
              <w:t xml:space="preserve"> </w:t>
            </w:r>
            <w:r w:rsidRPr="0007729D">
              <w:rPr>
                <w:rFonts w:ascii="Arial" w:eastAsia="Arial" w:hAnsi="Arial" w:cs="Arial"/>
                <w:sz w:val="20"/>
                <w:szCs w:val="20"/>
              </w:rPr>
              <w:t>Learners sw</w:t>
            </w:r>
            <w:r>
              <w:rPr>
                <w:rFonts w:ascii="Arial" w:eastAsia="Arial" w:hAnsi="Arial" w:cs="Arial"/>
                <w:sz w:val="20"/>
                <w:szCs w:val="20"/>
              </w:rPr>
              <w:t>a</w:t>
            </w:r>
            <w:r w:rsidRPr="0007729D">
              <w:rPr>
                <w:rFonts w:ascii="Arial" w:eastAsia="Arial" w:hAnsi="Arial" w:cs="Arial"/>
                <w:sz w:val="20"/>
                <w:szCs w:val="20"/>
              </w:rPr>
              <w:t>p with their partner who reads the response out loud to check for:</w:t>
            </w:r>
          </w:p>
          <w:p w14:paraId="49819B97" w14:textId="77777777" w:rsidR="00D028E5" w:rsidRPr="00A97B35" w:rsidRDefault="00D028E5" w:rsidP="00E34A94">
            <w:pPr>
              <w:pStyle w:val="ListParagraph"/>
              <w:numPr>
                <w:ilvl w:val="0"/>
                <w:numId w:val="34"/>
              </w:numPr>
              <w:autoSpaceDE w:val="0"/>
              <w:autoSpaceDN w:val="0"/>
              <w:adjustRightInd w:val="0"/>
              <w:rPr>
                <w:rFonts w:eastAsia="Arial" w:cs="Arial"/>
              </w:rPr>
            </w:pPr>
            <w:r w:rsidRPr="00A97B35">
              <w:rPr>
                <w:rFonts w:eastAsia="Arial" w:cs="Arial"/>
              </w:rPr>
              <w:t>W5 accuracy</w:t>
            </w:r>
          </w:p>
          <w:p w14:paraId="0C3AD29D" w14:textId="77777777" w:rsidR="00D028E5" w:rsidRPr="00A97B35" w:rsidRDefault="00D028E5" w:rsidP="00E34A94">
            <w:pPr>
              <w:pStyle w:val="ListParagraph"/>
              <w:numPr>
                <w:ilvl w:val="0"/>
                <w:numId w:val="34"/>
              </w:numPr>
              <w:autoSpaceDE w:val="0"/>
              <w:autoSpaceDN w:val="0"/>
              <w:adjustRightInd w:val="0"/>
              <w:rPr>
                <w:rFonts w:eastAsia="Arial" w:cs="Arial"/>
              </w:rPr>
            </w:pPr>
            <w:r w:rsidRPr="00A97B35">
              <w:rPr>
                <w:rFonts w:eastAsia="Arial" w:cs="Arial"/>
              </w:rPr>
              <w:t>W4 how close the response sounds to the original</w:t>
            </w:r>
            <w:r>
              <w:rPr>
                <w:rFonts w:eastAsia="Arial" w:cs="Arial"/>
              </w:rPr>
              <w:t xml:space="preserve">, e.g. </w:t>
            </w:r>
            <w:r w:rsidRPr="00A97B35">
              <w:rPr>
                <w:rFonts w:eastAsia="Arial" w:cs="Arial"/>
              </w:rPr>
              <w:t>does it sound like the same person writing</w:t>
            </w:r>
            <w:r>
              <w:rPr>
                <w:rFonts w:eastAsia="Arial" w:cs="Arial"/>
              </w:rPr>
              <w:t>.</w:t>
            </w:r>
          </w:p>
          <w:p w14:paraId="47AE93F2" w14:textId="77777777" w:rsidR="00D028E5" w:rsidRPr="00BF0409" w:rsidRDefault="00D028E5" w:rsidP="00E34A94">
            <w:pPr>
              <w:autoSpaceDE w:val="0"/>
              <w:autoSpaceDN w:val="0"/>
              <w:adjustRightInd w:val="0"/>
              <w:spacing w:before="120"/>
              <w:rPr>
                <w:rFonts w:ascii="Arial" w:eastAsia="Arial" w:hAnsi="Arial" w:cs="Arial"/>
                <w:sz w:val="20"/>
                <w:szCs w:val="20"/>
              </w:rPr>
            </w:pPr>
            <w:r w:rsidRPr="0007729D">
              <w:rPr>
                <w:rFonts w:ascii="Arial" w:eastAsia="Arial" w:hAnsi="Arial" w:cs="Arial"/>
                <w:sz w:val="20"/>
                <w:szCs w:val="20"/>
              </w:rPr>
              <w:t>Learners resume writing, keeping in mind</w:t>
            </w:r>
            <w:r>
              <w:rPr>
                <w:rFonts w:ascii="Arial" w:eastAsia="Arial" w:hAnsi="Arial" w:cs="Arial"/>
                <w:sz w:val="20"/>
                <w:szCs w:val="20"/>
              </w:rPr>
              <w:t xml:space="preserve"> feedback around</w:t>
            </w:r>
            <w:r w:rsidRPr="0007729D">
              <w:rPr>
                <w:rFonts w:ascii="Arial" w:eastAsia="Arial" w:hAnsi="Arial" w:cs="Arial"/>
                <w:sz w:val="20"/>
                <w:szCs w:val="20"/>
              </w:rPr>
              <w:t xml:space="preserve"> the need for accuracy and appropriate use of register, to complete their response.</w:t>
            </w:r>
            <w:r>
              <w:rPr>
                <w:rFonts w:ascii="Arial" w:eastAsia="Arial" w:hAnsi="Arial" w:cs="Arial"/>
                <w:sz w:val="20"/>
                <w:szCs w:val="20"/>
              </w:rPr>
              <w:t xml:space="preserve"> </w:t>
            </w:r>
            <w:r w:rsidRPr="00BF0409">
              <w:rPr>
                <w:rFonts w:ascii="Arial" w:eastAsia="Arial" w:hAnsi="Arial" w:cs="Arial"/>
                <w:b/>
                <w:sz w:val="20"/>
                <w:szCs w:val="20"/>
              </w:rPr>
              <w:t>(F)</w:t>
            </w:r>
          </w:p>
        </w:tc>
      </w:tr>
      <w:tr w:rsidR="00D028E5" w14:paraId="5508C477" w14:textId="77777777" w:rsidTr="00E34A94">
        <w:tblPrEx>
          <w:tblCellMar>
            <w:top w:w="0" w:type="dxa"/>
            <w:bottom w:w="0" w:type="dxa"/>
          </w:tblCellMar>
        </w:tblPrEx>
        <w:tc>
          <w:tcPr>
            <w:tcW w:w="2126" w:type="dxa"/>
            <w:tcMar>
              <w:top w:w="113" w:type="dxa"/>
              <w:bottom w:w="113" w:type="dxa"/>
            </w:tcMar>
          </w:tcPr>
          <w:p w14:paraId="1F158435" w14:textId="77777777" w:rsidR="00D028E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177DB3EE" w14:textId="77777777" w:rsidR="00D028E5" w:rsidRPr="0007729D" w:rsidRDefault="00D028E5" w:rsidP="00E34A94">
            <w:pPr>
              <w:pStyle w:val="Pa0"/>
              <w:spacing w:before="120" w:after="120"/>
              <w:rPr>
                <w:sz w:val="20"/>
                <w:szCs w:val="20"/>
              </w:rPr>
            </w:pPr>
            <w:r w:rsidRPr="00FA2A4C">
              <w:rPr>
                <w:sz w:val="20"/>
                <w:szCs w:val="20"/>
              </w:rPr>
              <w:t>W1</w:t>
            </w:r>
            <w:r w:rsidRPr="0007729D">
              <w:rPr>
                <w:b/>
                <w:bCs/>
                <w:sz w:val="20"/>
                <w:szCs w:val="20"/>
              </w:rPr>
              <w:t xml:space="preserve"> </w:t>
            </w:r>
            <w:r>
              <w:rPr>
                <w:sz w:val="20"/>
                <w:szCs w:val="20"/>
              </w:rPr>
              <w:t>a</w:t>
            </w:r>
            <w:r w:rsidRPr="0007729D">
              <w:rPr>
                <w:sz w:val="20"/>
                <w:szCs w:val="20"/>
              </w:rPr>
              <w:t>rticulate experience and express what is thought, felt and imagined</w:t>
            </w:r>
          </w:p>
          <w:p w14:paraId="4C6C80A9" w14:textId="77777777" w:rsidR="00D028E5" w:rsidRDefault="00D028E5" w:rsidP="00E34A94">
            <w:pPr>
              <w:keepNext/>
              <w:autoSpaceDE w:val="0"/>
              <w:autoSpaceDN w:val="0"/>
              <w:adjustRightInd w:val="0"/>
              <w:spacing w:before="120"/>
              <w:rPr>
                <w:rFonts w:ascii="Arial" w:hAnsi="Arial" w:cs="Arial"/>
                <w:sz w:val="20"/>
                <w:szCs w:val="20"/>
                <w:lang w:eastAsia="en-GB"/>
              </w:rPr>
            </w:pPr>
            <w:r w:rsidRPr="0007729D">
              <w:rPr>
                <w:rFonts w:ascii="Arial" w:hAnsi="Arial" w:cs="Arial"/>
                <w:sz w:val="20"/>
                <w:szCs w:val="20"/>
                <w:lang w:eastAsia="en-GB"/>
              </w:rPr>
              <w:t xml:space="preserve">W2 </w:t>
            </w:r>
            <w:r>
              <w:rPr>
                <w:rFonts w:ascii="Arial" w:hAnsi="Arial" w:cs="Arial"/>
                <w:sz w:val="20"/>
                <w:szCs w:val="20"/>
                <w:lang w:eastAsia="en-GB"/>
              </w:rPr>
              <w:t>o</w:t>
            </w:r>
            <w:r w:rsidRPr="0007729D">
              <w:rPr>
                <w:rFonts w:ascii="Arial" w:hAnsi="Arial" w:cs="Arial"/>
                <w:sz w:val="20"/>
                <w:szCs w:val="20"/>
              </w:rPr>
              <w:t>rganise and structure ideas and opinions for deliberate effect</w:t>
            </w:r>
          </w:p>
        </w:tc>
        <w:tc>
          <w:tcPr>
            <w:tcW w:w="2126" w:type="dxa"/>
            <w:tcMar>
              <w:top w:w="113" w:type="dxa"/>
              <w:bottom w:w="113" w:type="dxa"/>
            </w:tcMar>
          </w:tcPr>
          <w:p w14:paraId="7990AD01" w14:textId="77777777" w:rsidR="00D028E5" w:rsidRPr="008B512F" w:rsidRDefault="00D028E5" w:rsidP="00E34A94">
            <w:pPr>
              <w:pStyle w:val="ListParagraph"/>
              <w:autoSpaceDE w:val="0"/>
              <w:autoSpaceDN w:val="0"/>
              <w:adjustRightInd w:val="0"/>
              <w:spacing w:after="120"/>
              <w:ind w:left="0"/>
              <w:contextualSpacing w:val="0"/>
              <w:rPr>
                <w:rFonts w:cs="Arial"/>
                <w:color w:val="00B050"/>
                <w:lang w:eastAsia="en-GB"/>
              </w:rPr>
            </w:pPr>
            <w:r>
              <w:rPr>
                <w:rFonts w:eastAsia="Calibri" w:cs="Arial"/>
                <w:lang w:eastAsia="en-GB"/>
              </w:rPr>
              <w:t>I</w:t>
            </w:r>
            <w:r w:rsidRPr="0007729D">
              <w:rPr>
                <w:rFonts w:eastAsia="Calibri" w:cs="Arial"/>
                <w:lang w:eastAsia="en-GB"/>
              </w:rPr>
              <w:t>dentify</w:t>
            </w:r>
            <w:r>
              <w:rPr>
                <w:rFonts w:eastAsia="Calibri" w:cs="Arial"/>
                <w:lang w:eastAsia="en-GB"/>
              </w:rPr>
              <w:t>ing</w:t>
            </w:r>
            <w:r w:rsidRPr="0007729D">
              <w:rPr>
                <w:rFonts w:eastAsia="Calibri" w:cs="Arial"/>
                <w:lang w:eastAsia="en-GB"/>
              </w:rPr>
              <w:t xml:space="preserve"> areas for improvement in own writing and others</w:t>
            </w:r>
          </w:p>
        </w:tc>
        <w:tc>
          <w:tcPr>
            <w:tcW w:w="10348" w:type="dxa"/>
            <w:tcMar>
              <w:top w:w="113" w:type="dxa"/>
              <w:bottom w:w="113" w:type="dxa"/>
            </w:tcMar>
          </w:tcPr>
          <w:p w14:paraId="3E4A08DB" w14:textId="77777777" w:rsidR="00D028E5" w:rsidRPr="0007729D" w:rsidRDefault="00D028E5" w:rsidP="00E34A94">
            <w:pPr>
              <w:spacing w:after="120"/>
              <w:rPr>
                <w:rFonts w:ascii="Arial" w:eastAsia="Arial" w:hAnsi="Arial" w:cs="Arial"/>
                <w:sz w:val="20"/>
                <w:szCs w:val="20"/>
              </w:rPr>
            </w:pPr>
            <w:r w:rsidRPr="0007729D">
              <w:rPr>
                <w:rFonts w:ascii="Arial" w:eastAsia="Arial" w:hAnsi="Arial" w:cs="Arial"/>
                <w:sz w:val="20"/>
                <w:szCs w:val="20"/>
              </w:rPr>
              <w:t>Learners swap responses to a discursive task</w:t>
            </w:r>
            <w:r>
              <w:rPr>
                <w:rFonts w:ascii="Arial" w:eastAsia="Arial" w:hAnsi="Arial" w:cs="Arial"/>
                <w:sz w:val="20"/>
                <w:szCs w:val="20"/>
              </w:rPr>
              <w:t xml:space="preserve">, </w:t>
            </w:r>
            <w:r w:rsidRPr="0007729D">
              <w:rPr>
                <w:rFonts w:ascii="Arial" w:eastAsia="Arial" w:hAnsi="Arial" w:cs="Arial"/>
                <w:sz w:val="20"/>
                <w:szCs w:val="20"/>
              </w:rPr>
              <w:t>e.g. the one from previous activity with a series of partners who will each check for aspects of W1 and W2</w:t>
            </w:r>
            <w:r>
              <w:rPr>
                <w:rFonts w:ascii="Arial" w:eastAsia="Arial" w:hAnsi="Arial" w:cs="Arial"/>
                <w:sz w:val="20"/>
                <w:szCs w:val="20"/>
              </w:rPr>
              <w:t>.</w:t>
            </w:r>
          </w:p>
          <w:p w14:paraId="39429F63" w14:textId="77777777" w:rsidR="00D028E5" w:rsidRPr="0007729D" w:rsidRDefault="00D028E5" w:rsidP="00E34A94">
            <w:pPr>
              <w:spacing w:before="120" w:after="120"/>
              <w:rPr>
                <w:rFonts w:ascii="Arial" w:eastAsia="Arial" w:hAnsi="Arial" w:cs="Arial"/>
                <w:sz w:val="20"/>
                <w:szCs w:val="20"/>
              </w:rPr>
            </w:pPr>
            <w:r w:rsidRPr="0007729D">
              <w:rPr>
                <w:rFonts w:ascii="Arial" w:eastAsia="Arial" w:hAnsi="Arial" w:cs="Arial"/>
                <w:sz w:val="20"/>
                <w:szCs w:val="20"/>
              </w:rPr>
              <w:t xml:space="preserve">Checklists should be provided here, </w:t>
            </w:r>
            <w:r>
              <w:rPr>
                <w:rFonts w:ascii="Arial" w:eastAsia="Arial" w:hAnsi="Arial" w:cs="Arial"/>
                <w:sz w:val="20"/>
                <w:szCs w:val="20"/>
              </w:rPr>
              <w:t>e.g.</w:t>
            </w:r>
            <w:r w:rsidRPr="0007729D">
              <w:rPr>
                <w:rFonts w:ascii="Arial" w:eastAsia="Arial" w:hAnsi="Arial" w:cs="Arial"/>
                <w:sz w:val="20"/>
                <w:szCs w:val="20"/>
              </w:rPr>
              <w:t xml:space="preserve"> to include structure and paragraphing</w:t>
            </w:r>
            <w:r>
              <w:rPr>
                <w:rFonts w:ascii="Arial" w:eastAsia="Arial" w:hAnsi="Arial" w:cs="Arial"/>
                <w:sz w:val="20"/>
                <w:szCs w:val="20"/>
              </w:rPr>
              <w:t>;</w:t>
            </w:r>
            <w:r w:rsidRPr="0007729D">
              <w:rPr>
                <w:rFonts w:ascii="Arial" w:eastAsia="Arial" w:hAnsi="Arial" w:cs="Arial"/>
                <w:sz w:val="20"/>
                <w:szCs w:val="20"/>
              </w:rPr>
              <w:t xml:space="preserve"> the clarity with which supporting points have been made, developed and linked etc.</w:t>
            </w:r>
          </w:p>
          <w:p w14:paraId="4BE96D09" w14:textId="77777777" w:rsidR="00D028E5" w:rsidRPr="0007729D" w:rsidRDefault="00D028E5" w:rsidP="00E34A94">
            <w:pPr>
              <w:spacing w:before="120" w:after="120"/>
              <w:rPr>
                <w:rFonts w:ascii="Arial" w:hAnsi="Arial" w:cs="Arial"/>
                <w:b/>
                <w:bCs/>
                <w:sz w:val="20"/>
                <w:szCs w:val="20"/>
                <w:lang w:eastAsia="en-GB"/>
              </w:rPr>
            </w:pPr>
            <w:r w:rsidRPr="0007729D">
              <w:rPr>
                <w:rFonts w:ascii="Arial" w:eastAsia="Arial" w:hAnsi="Arial" w:cs="Arial"/>
                <w:sz w:val="20"/>
                <w:szCs w:val="20"/>
              </w:rPr>
              <w:t xml:space="preserve">Learners’ responses are returned with feedback for further redrafting </w:t>
            </w:r>
            <w:r w:rsidRPr="0007729D">
              <w:rPr>
                <w:rFonts w:ascii="Arial" w:eastAsia="Arial" w:hAnsi="Arial" w:cs="Arial"/>
                <w:b/>
                <w:sz w:val="20"/>
                <w:szCs w:val="20"/>
              </w:rPr>
              <w:t>(F) (I)</w:t>
            </w:r>
          </w:p>
        </w:tc>
      </w:tr>
      <w:tr w:rsidR="00D028E5" w14:paraId="0D741AE3" w14:textId="77777777" w:rsidTr="00E34A94">
        <w:tblPrEx>
          <w:tblCellMar>
            <w:top w:w="0" w:type="dxa"/>
            <w:bottom w:w="0" w:type="dxa"/>
          </w:tblCellMar>
        </w:tblPrEx>
        <w:tc>
          <w:tcPr>
            <w:tcW w:w="2126" w:type="dxa"/>
            <w:tcMar>
              <w:top w:w="113" w:type="dxa"/>
              <w:bottom w:w="113" w:type="dxa"/>
            </w:tcMar>
          </w:tcPr>
          <w:p w14:paraId="4C65ED09" w14:textId="77777777" w:rsidR="00D028E5" w:rsidRPr="00015F15" w:rsidRDefault="00D028E5" w:rsidP="00E34A94">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7D434A02" w14:textId="77777777" w:rsidR="00D028E5" w:rsidRDefault="00D028E5" w:rsidP="00E34A94">
            <w:pPr>
              <w:pStyle w:val="Pa0"/>
              <w:spacing w:before="120" w:after="120"/>
              <w:rPr>
                <w:sz w:val="20"/>
                <w:szCs w:val="20"/>
              </w:rPr>
            </w:pPr>
            <w:r w:rsidRPr="0007729D">
              <w:rPr>
                <w:sz w:val="20"/>
                <w:szCs w:val="20"/>
              </w:rPr>
              <w:t>W1 articulate experience and express what is thought, felt and imagined</w:t>
            </w:r>
          </w:p>
          <w:p w14:paraId="197B2378" w14:textId="77777777" w:rsidR="00D028E5" w:rsidRDefault="00D028E5" w:rsidP="00E34A94">
            <w:pPr>
              <w:pStyle w:val="Pa0"/>
              <w:spacing w:before="120" w:after="120"/>
              <w:rPr>
                <w:sz w:val="20"/>
                <w:szCs w:val="20"/>
              </w:rPr>
            </w:pPr>
            <w:r w:rsidRPr="0007729D">
              <w:rPr>
                <w:sz w:val="20"/>
                <w:szCs w:val="20"/>
              </w:rPr>
              <w:t>W2 organise and structure ideas and opinions for deliberate effect</w:t>
            </w:r>
          </w:p>
          <w:p w14:paraId="240C6612" w14:textId="77777777" w:rsidR="00D028E5" w:rsidRDefault="00D028E5" w:rsidP="00E34A94">
            <w:pPr>
              <w:pStyle w:val="Pa0"/>
              <w:spacing w:before="120" w:after="120"/>
              <w:rPr>
                <w:sz w:val="20"/>
                <w:szCs w:val="20"/>
              </w:rPr>
            </w:pPr>
            <w:r w:rsidRPr="0007729D">
              <w:rPr>
                <w:sz w:val="20"/>
                <w:szCs w:val="20"/>
              </w:rPr>
              <w:t>W3 use a range of vocabulary and sentence structures appropriate to context</w:t>
            </w:r>
          </w:p>
          <w:p w14:paraId="0AB49237" w14:textId="77777777" w:rsidR="00D028E5" w:rsidRDefault="00D028E5" w:rsidP="00E34A94">
            <w:pPr>
              <w:pStyle w:val="Pa0"/>
              <w:spacing w:before="120" w:after="120"/>
              <w:rPr>
                <w:sz w:val="20"/>
                <w:szCs w:val="20"/>
              </w:rPr>
            </w:pPr>
            <w:r w:rsidRPr="0007729D">
              <w:rPr>
                <w:sz w:val="20"/>
                <w:szCs w:val="20"/>
              </w:rPr>
              <w:t>W4 use register appropriate to context</w:t>
            </w:r>
          </w:p>
          <w:p w14:paraId="4C59FB02" w14:textId="77777777" w:rsidR="00D028E5" w:rsidRDefault="00D028E5" w:rsidP="00E34A94">
            <w:pPr>
              <w:pStyle w:val="DSBasic"/>
              <w:spacing w:before="120"/>
              <w:rPr>
                <w:rFonts w:cs="Arial"/>
                <w:sz w:val="20"/>
                <w:szCs w:val="20"/>
                <w:lang w:eastAsia="en-GB"/>
              </w:rPr>
            </w:pPr>
            <w:r w:rsidRPr="0007729D">
              <w:rPr>
                <w:sz w:val="20"/>
                <w:szCs w:val="20"/>
              </w:rPr>
              <w:t>W5 make accurate use of spelling, punctuation and grammar</w:t>
            </w:r>
          </w:p>
        </w:tc>
        <w:tc>
          <w:tcPr>
            <w:tcW w:w="2126" w:type="dxa"/>
            <w:tcMar>
              <w:top w:w="113" w:type="dxa"/>
              <w:bottom w:w="113" w:type="dxa"/>
            </w:tcMar>
          </w:tcPr>
          <w:p w14:paraId="32FF49F4" w14:textId="77777777" w:rsidR="00D028E5" w:rsidRPr="00E849C3" w:rsidRDefault="00D028E5" w:rsidP="00E34A94">
            <w:pPr>
              <w:pStyle w:val="ListParagraph"/>
              <w:autoSpaceDE w:val="0"/>
              <w:autoSpaceDN w:val="0"/>
              <w:adjustRightInd w:val="0"/>
              <w:spacing w:after="120"/>
              <w:ind w:left="0"/>
              <w:contextualSpacing w:val="0"/>
              <w:rPr>
                <w:rFonts w:eastAsia="Arial" w:cs="Arial"/>
              </w:rPr>
            </w:pPr>
            <w:r>
              <w:rPr>
                <w:rFonts w:eastAsia="Calibri" w:cs="Arial"/>
                <w:lang w:eastAsia="en-GB"/>
              </w:rPr>
              <w:t>C</w:t>
            </w:r>
            <w:r w:rsidRPr="00E849C3">
              <w:rPr>
                <w:rFonts w:eastAsia="Calibri" w:cs="Arial"/>
                <w:lang w:eastAsia="en-GB"/>
              </w:rPr>
              <w:t>reat</w:t>
            </w:r>
            <w:r>
              <w:rPr>
                <w:rFonts w:eastAsia="Calibri" w:cs="Arial"/>
                <w:lang w:eastAsia="en-GB"/>
              </w:rPr>
              <w:t>ing</w:t>
            </w:r>
            <w:r w:rsidRPr="00E849C3">
              <w:rPr>
                <w:rFonts w:eastAsia="Calibri" w:cs="Arial"/>
                <w:lang w:eastAsia="en-GB"/>
              </w:rPr>
              <w:t xml:space="preserve"> a discursive</w:t>
            </w:r>
            <w:r>
              <w:rPr>
                <w:rFonts w:eastAsia="Calibri" w:cs="Arial"/>
                <w:lang w:eastAsia="en-GB"/>
              </w:rPr>
              <w:t xml:space="preserve"> </w:t>
            </w:r>
            <w:r w:rsidRPr="00E849C3">
              <w:rPr>
                <w:rFonts w:eastAsia="Calibri" w:cs="Arial"/>
                <w:lang w:eastAsia="en-GB"/>
              </w:rPr>
              <w:t>/</w:t>
            </w:r>
            <w:r>
              <w:rPr>
                <w:rFonts w:eastAsia="Calibri" w:cs="Arial"/>
                <w:lang w:eastAsia="en-GB"/>
              </w:rPr>
              <w:t xml:space="preserve"> </w:t>
            </w:r>
            <w:r w:rsidRPr="00E849C3">
              <w:rPr>
                <w:rFonts w:eastAsia="Calibri" w:cs="Arial"/>
                <w:lang w:eastAsia="en-GB"/>
              </w:rPr>
              <w:t>argumentative</w:t>
            </w:r>
            <w:r>
              <w:rPr>
                <w:rFonts w:eastAsia="Calibri" w:cs="Arial"/>
                <w:lang w:eastAsia="en-GB"/>
              </w:rPr>
              <w:t xml:space="preserve"> </w:t>
            </w:r>
            <w:r w:rsidRPr="00E849C3">
              <w:rPr>
                <w:rFonts w:eastAsia="Calibri" w:cs="Arial"/>
                <w:lang w:eastAsia="en-GB"/>
              </w:rPr>
              <w:t>/ persuasive speech, letter or article using ideas from a text</w:t>
            </w:r>
          </w:p>
        </w:tc>
        <w:tc>
          <w:tcPr>
            <w:tcW w:w="10348" w:type="dxa"/>
            <w:tcMar>
              <w:top w:w="113" w:type="dxa"/>
              <w:bottom w:w="113" w:type="dxa"/>
            </w:tcMar>
          </w:tcPr>
          <w:p w14:paraId="06C4E166" w14:textId="2BF1988B" w:rsidR="00D028E5" w:rsidRPr="0007729D" w:rsidRDefault="00D028E5" w:rsidP="00E34A94">
            <w:pPr>
              <w:autoSpaceDE w:val="0"/>
              <w:autoSpaceDN w:val="0"/>
              <w:adjustRightInd w:val="0"/>
              <w:spacing w:after="120"/>
              <w:rPr>
                <w:rFonts w:ascii="Arial" w:eastAsia="Arial" w:hAnsi="Arial" w:cs="Arial"/>
                <w:sz w:val="20"/>
                <w:szCs w:val="20"/>
              </w:rPr>
            </w:pPr>
            <w:r>
              <w:rPr>
                <w:rFonts w:ascii="Arial" w:eastAsia="Arial" w:hAnsi="Arial" w:cs="Arial"/>
                <w:sz w:val="20"/>
                <w:szCs w:val="20"/>
              </w:rPr>
              <w:t>G</w:t>
            </w:r>
            <w:r w:rsidRPr="0007729D">
              <w:rPr>
                <w:rFonts w:ascii="Arial" w:eastAsia="Arial" w:hAnsi="Arial" w:cs="Arial"/>
                <w:sz w:val="20"/>
                <w:szCs w:val="20"/>
              </w:rPr>
              <w:t>roup</w:t>
            </w:r>
            <w:r>
              <w:rPr>
                <w:rFonts w:ascii="Arial" w:eastAsia="Arial" w:hAnsi="Arial" w:cs="Arial"/>
                <w:sz w:val="20"/>
                <w:szCs w:val="20"/>
              </w:rPr>
              <w:t>s of learners</w:t>
            </w:r>
            <w:r w:rsidRPr="0007729D">
              <w:rPr>
                <w:rFonts w:ascii="Arial" w:eastAsia="Arial" w:hAnsi="Arial" w:cs="Arial"/>
                <w:sz w:val="20"/>
                <w:szCs w:val="20"/>
              </w:rPr>
              <w:t xml:space="preserve"> read and discuss a list of mark scheme content points for a Directed Writing style task based on one/two short texts.</w:t>
            </w:r>
          </w:p>
          <w:p w14:paraId="4A07ABAB" w14:textId="77777777" w:rsidR="00D028E5" w:rsidRPr="0007729D" w:rsidRDefault="00D028E5" w:rsidP="00E34A94">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D</w:t>
            </w:r>
            <w:r w:rsidRPr="0007729D">
              <w:rPr>
                <w:rFonts w:ascii="Arial" w:eastAsia="Arial" w:hAnsi="Arial" w:cs="Arial"/>
                <w:sz w:val="20"/>
                <w:szCs w:val="20"/>
              </w:rPr>
              <w:t>iscuss the context for the task</w:t>
            </w:r>
            <w:r>
              <w:rPr>
                <w:rFonts w:ascii="Arial" w:eastAsia="Arial" w:hAnsi="Arial" w:cs="Arial"/>
                <w:sz w:val="20"/>
                <w:szCs w:val="20"/>
              </w:rPr>
              <w:t xml:space="preserve">, </w:t>
            </w:r>
            <w:r w:rsidRPr="0007729D">
              <w:rPr>
                <w:rFonts w:ascii="Arial" w:eastAsia="Arial" w:hAnsi="Arial" w:cs="Arial"/>
                <w:sz w:val="20"/>
                <w:szCs w:val="20"/>
              </w:rPr>
              <w:t>including purpose, audience, form</w:t>
            </w:r>
            <w:r>
              <w:rPr>
                <w:rFonts w:ascii="Arial" w:eastAsia="Arial" w:hAnsi="Arial" w:cs="Arial"/>
                <w:sz w:val="20"/>
                <w:szCs w:val="20"/>
              </w:rPr>
              <w:t>,</w:t>
            </w:r>
            <w:r w:rsidRPr="0007729D">
              <w:rPr>
                <w:rFonts w:ascii="Arial" w:eastAsia="Arial" w:hAnsi="Arial" w:cs="Arial"/>
                <w:sz w:val="20"/>
                <w:szCs w:val="20"/>
              </w:rPr>
              <w:t xml:space="preserve"> and how that might affect the decisions they make as writers.</w:t>
            </w:r>
          </w:p>
          <w:p w14:paraId="2351A001" w14:textId="77777777" w:rsidR="00D028E5" w:rsidRPr="00DB723E" w:rsidRDefault="00D028E5" w:rsidP="00E34A94">
            <w:pPr>
              <w:autoSpaceDE w:val="0"/>
              <w:autoSpaceDN w:val="0"/>
              <w:adjustRightInd w:val="0"/>
              <w:spacing w:before="120" w:after="120"/>
              <w:rPr>
                <w:rFonts w:ascii="Arial" w:eastAsia="Arial" w:hAnsi="Arial" w:cs="Arial"/>
                <w:sz w:val="20"/>
                <w:szCs w:val="20"/>
              </w:rPr>
            </w:pPr>
            <w:r w:rsidRPr="0007729D">
              <w:rPr>
                <w:rFonts w:ascii="Arial" w:eastAsia="Arial" w:hAnsi="Arial" w:cs="Arial"/>
                <w:sz w:val="20"/>
                <w:szCs w:val="20"/>
              </w:rPr>
              <w:t>Learners plan their response and then hand back in the list of content points</w:t>
            </w:r>
            <w:r>
              <w:rPr>
                <w:rFonts w:ascii="Arial" w:eastAsia="Arial" w:hAnsi="Arial" w:cs="Arial"/>
                <w:sz w:val="20"/>
                <w:szCs w:val="20"/>
              </w:rPr>
              <w:t xml:space="preserve">. They then </w:t>
            </w:r>
            <w:r w:rsidRPr="0007729D">
              <w:rPr>
                <w:rFonts w:ascii="Arial" w:eastAsia="Arial" w:hAnsi="Arial" w:cs="Arial"/>
                <w:sz w:val="20"/>
                <w:szCs w:val="20"/>
              </w:rPr>
              <w:t xml:space="preserve">complete </w:t>
            </w:r>
            <w:r>
              <w:rPr>
                <w:rFonts w:ascii="Arial" w:eastAsia="Arial" w:hAnsi="Arial" w:cs="Arial"/>
                <w:sz w:val="20"/>
                <w:szCs w:val="20"/>
              </w:rPr>
              <w:t>their</w:t>
            </w:r>
            <w:r w:rsidRPr="0007729D">
              <w:rPr>
                <w:rFonts w:ascii="Arial" w:eastAsia="Arial" w:hAnsi="Arial" w:cs="Arial"/>
                <w:sz w:val="20"/>
                <w:szCs w:val="20"/>
              </w:rPr>
              <w:t xml:space="preserve"> response to the task under examination conditions.</w:t>
            </w:r>
            <w:r>
              <w:rPr>
                <w:rFonts w:ascii="Arial" w:eastAsia="Arial" w:hAnsi="Arial" w:cs="Arial"/>
                <w:sz w:val="20"/>
                <w:szCs w:val="20"/>
              </w:rPr>
              <w:t xml:space="preserve"> </w:t>
            </w:r>
            <w:r w:rsidRPr="00DB723E">
              <w:rPr>
                <w:rFonts w:ascii="Arial" w:eastAsia="Arial" w:hAnsi="Arial" w:cs="Arial"/>
                <w:b/>
                <w:sz w:val="20"/>
                <w:szCs w:val="20"/>
              </w:rPr>
              <w:t>(I)</w:t>
            </w:r>
          </w:p>
        </w:tc>
      </w:tr>
      <w:tr w:rsidR="00D028E5" w14:paraId="170CDB78" w14:textId="77777777" w:rsidTr="00E34A94">
        <w:trPr>
          <w:trHeight w:hRule="exact" w:val="386"/>
          <w:tblHeader/>
        </w:trPr>
        <w:tc>
          <w:tcPr>
            <w:tcW w:w="10348" w:type="dxa"/>
            <w:gridSpan w:val="3"/>
            <w:shd w:val="clear" w:color="auto" w:fill="EA5B0C"/>
            <w:tcMar>
              <w:top w:w="113" w:type="dxa"/>
              <w:bottom w:w="113" w:type="dxa"/>
            </w:tcMar>
            <w:vAlign w:val="center"/>
          </w:tcPr>
          <w:p w14:paraId="3A3825BF" w14:textId="77777777" w:rsidR="00D028E5" w:rsidRDefault="00D028E5" w:rsidP="00E34A94">
            <w:pPr>
              <w:rPr>
                <w:rFonts w:ascii="Arial" w:hAnsi="Arial" w:cs="Arial"/>
                <w:b/>
                <w:bCs/>
                <w:color w:val="FFFFFF"/>
                <w:sz w:val="20"/>
                <w:szCs w:val="20"/>
              </w:rPr>
            </w:pPr>
            <w:bookmarkStart w:id="24" w:name="_Hlk80948967"/>
            <w:r>
              <w:rPr>
                <w:rFonts w:ascii="Arial" w:hAnsi="Arial" w:cs="Arial"/>
                <w:b/>
                <w:bCs/>
                <w:color w:val="FFFFFF"/>
                <w:sz w:val="20"/>
                <w:szCs w:val="20"/>
              </w:rPr>
              <w:t>Past and specimen papers</w:t>
            </w:r>
          </w:p>
        </w:tc>
      </w:tr>
      <w:tr w:rsidR="00D028E5" w14:paraId="7EFBC9F3" w14:textId="77777777" w:rsidTr="00E34A94">
        <w:tblPrEx>
          <w:tblCellMar>
            <w:top w:w="0" w:type="dxa"/>
            <w:bottom w:w="0" w:type="dxa"/>
          </w:tblCellMar>
        </w:tblPrEx>
        <w:tc>
          <w:tcPr>
            <w:tcW w:w="10348" w:type="dxa"/>
            <w:gridSpan w:val="3"/>
            <w:shd w:val="clear" w:color="auto" w:fill="FFFFFF"/>
            <w:tcMar>
              <w:top w:w="113" w:type="dxa"/>
              <w:bottom w:w="113" w:type="dxa"/>
            </w:tcMar>
          </w:tcPr>
          <w:p w14:paraId="634C3E38" w14:textId="36721C71" w:rsidR="00D028E5" w:rsidRPr="00AB4651" w:rsidRDefault="00D028E5" w:rsidP="00E34A94">
            <w:pPr>
              <w:autoSpaceDE w:val="0"/>
              <w:autoSpaceDN w:val="0"/>
              <w:adjustRightInd w:val="0"/>
              <w:rPr>
                <w:rFonts w:ascii="Arial" w:hAnsi="Arial"/>
                <w:sz w:val="20"/>
              </w:rPr>
            </w:pPr>
            <w:r w:rsidRPr="0027612D">
              <w:rPr>
                <w:rFonts w:ascii="Arial" w:hAnsi="Arial" w:cs="Arial"/>
                <w:sz w:val="20"/>
                <w:szCs w:val="20"/>
                <w:lang w:eastAsia="en-GB"/>
              </w:rPr>
              <w:t>Past/specimen papers and mark schemes are available to download at</w:t>
            </w:r>
            <w:r w:rsidRPr="0027612D">
              <w:rPr>
                <w:lang w:eastAsia="en-GB"/>
              </w:rPr>
              <w:t xml:space="preserve"> </w:t>
            </w:r>
            <w:hyperlink r:id="rId106" w:history="1">
              <w:r w:rsidR="004A5463">
                <w:rPr>
                  <w:rFonts w:ascii="Arial" w:hAnsi="Arial" w:cs="Arial"/>
                  <w:color w:val="4A4A4A"/>
                  <w:sz w:val="20"/>
                  <w:u w:val="single"/>
                </w:rPr>
                <w:t>www.cambridgeinternational/support</w:t>
              </w:r>
            </w:hyperlink>
            <w:r w:rsidRPr="0027612D">
              <w:rPr>
                <w:rFonts w:ascii="Arial" w:hAnsi="Arial" w:cs="Arial"/>
                <w:sz w:val="20"/>
                <w:szCs w:val="20"/>
                <w:lang w:val="x-none"/>
              </w:rPr>
              <w:t xml:space="preserve"> </w:t>
            </w:r>
            <w:r w:rsidRPr="0027612D">
              <w:rPr>
                <w:rFonts w:ascii="Arial" w:hAnsi="Arial" w:cs="Arial"/>
                <w:b/>
                <w:sz w:val="20"/>
              </w:rPr>
              <w:t>(F)</w:t>
            </w:r>
          </w:p>
        </w:tc>
      </w:tr>
      <w:bookmarkEnd w:id="24"/>
    </w:tbl>
    <w:p w14:paraId="1C7F66CA" w14:textId="77777777" w:rsidR="00D028E5" w:rsidRDefault="00D028E5" w:rsidP="00D028E5">
      <w:pPr>
        <w:pStyle w:val="Btext"/>
        <w:rPr>
          <w:rFonts w:cs="Arial"/>
        </w:rPr>
      </w:pPr>
    </w:p>
    <w:p w14:paraId="55121386" w14:textId="77777777" w:rsidR="00D028E5" w:rsidRDefault="00D028E5" w:rsidP="00AA463D">
      <w:pPr>
        <w:pStyle w:val="Heading1"/>
        <w:sectPr w:rsidR="00D028E5" w:rsidSect="00BD3D25">
          <w:pgSz w:w="16834" w:h="11909" w:orient="landscape" w:code="9"/>
          <w:pgMar w:top="1140" w:right="1140" w:bottom="1140" w:left="1140" w:header="567" w:footer="567" w:gutter="0"/>
          <w:paperSrc w:first="7" w:other="7"/>
          <w:cols w:space="708"/>
          <w:titlePg/>
          <w:docGrid w:linePitch="360"/>
        </w:sectPr>
      </w:pPr>
    </w:p>
    <w:p w14:paraId="28CB9ED4" w14:textId="24BB26FC" w:rsidR="00AF7340" w:rsidRDefault="000546DF" w:rsidP="00AA463D">
      <w:pPr>
        <w:pStyle w:val="Heading1"/>
      </w:pPr>
      <w:bookmarkStart w:id="25" w:name="_Toc78194397"/>
      <w:r>
        <w:t>8</w:t>
      </w:r>
      <w:r w:rsidR="00AF7340">
        <w:t xml:space="preserve"> </w:t>
      </w:r>
      <w:bookmarkEnd w:id="20"/>
      <w:r w:rsidR="00AF7340">
        <w:t>Descriptive composition</w:t>
      </w:r>
      <w:bookmarkEnd w:id="21"/>
      <w:bookmarkEnd w:id="25"/>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AF7340" w14:paraId="58648357" w14:textId="77777777" w:rsidTr="00FC31AA">
        <w:trPr>
          <w:tblHeader/>
        </w:trPr>
        <w:tc>
          <w:tcPr>
            <w:tcW w:w="2126" w:type="dxa"/>
            <w:shd w:val="clear" w:color="auto" w:fill="EA5B0C"/>
            <w:tcMar>
              <w:top w:w="113" w:type="dxa"/>
              <w:bottom w:w="113" w:type="dxa"/>
            </w:tcMar>
            <w:vAlign w:val="center"/>
          </w:tcPr>
          <w:p w14:paraId="2698FBCA"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 xml:space="preserve">Assessment objectives </w:t>
            </w:r>
            <w:r w:rsidR="00224F27">
              <w:rPr>
                <w:rFonts w:ascii="Arial" w:hAnsi="Arial" w:cs="Arial"/>
                <w:b/>
                <w:bCs/>
                <w:color w:val="FFFFFF"/>
                <w:sz w:val="20"/>
                <w:szCs w:val="20"/>
              </w:rPr>
              <w:t>(AO)</w:t>
            </w:r>
          </w:p>
        </w:tc>
        <w:tc>
          <w:tcPr>
            <w:tcW w:w="2126" w:type="dxa"/>
            <w:shd w:val="clear" w:color="auto" w:fill="EA5B0C"/>
            <w:tcMar>
              <w:top w:w="113" w:type="dxa"/>
              <w:bottom w:w="113" w:type="dxa"/>
            </w:tcMar>
            <w:vAlign w:val="center"/>
          </w:tcPr>
          <w:p w14:paraId="560046E1"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63ABFF0D"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Suggested teaching activities</w:t>
            </w:r>
          </w:p>
        </w:tc>
      </w:tr>
      <w:tr w:rsidR="00AF7340" w14:paraId="0CB8F4E5" w14:textId="77777777" w:rsidTr="00FC31AA">
        <w:tblPrEx>
          <w:tblCellMar>
            <w:top w:w="0" w:type="dxa"/>
            <w:bottom w:w="0" w:type="dxa"/>
          </w:tblCellMar>
        </w:tblPrEx>
        <w:tc>
          <w:tcPr>
            <w:tcW w:w="2126" w:type="dxa"/>
            <w:tcMar>
              <w:top w:w="113" w:type="dxa"/>
              <w:bottom w:w="113" w:type="dxa"/>
            </w:tcMar>
          </w:tcPr>
          <w:p w14:paraId="230F96D8" w14:textId="5A141EAE" w:rsidR="00AF7340" w:rsidRPr="00015F15" w:rsidRDefault="00AF7340" w:rsidP="00CA4617">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21AE9EF2" w14:textId="6B1F795C" w:rsidR="00AF7340" w:rsidRPr="00073730" w:rsidRDefault="00AF7340" w:rsidP="00DE3ACB">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77001C">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p w14:paraId="2DA0C38E" w14:textId="2AADD9C4" w:rsidR="00307731" w:rsidRPr="001B2742" w:rsidRDefault="00AF7340" w:rsidP="00DE3ACB">
            <w:pPr>
              <w:pStyle w:val="BodyText"/>
              <w:spacing w:before="120" w:after="120"/>
            </w:pPr>
            <w:r w:rsidRPr="00073730">
              <w:rPr>
                <w:lang w:eastAsia="en-GB"/>
              </w:rPr>
              <w:t xml:space="preserve">W3 </w:t>
            </w:r>
            <w:r w:rsidR="0077001C">
              <w:rPr>
                <w:lang w:eastAsia="en-GB"/>
              </w:rPr>
              <w:t>u</w:t>
            </w:r>
            <w:r w:rsidRPr="00AA077B">
              <w:rPr>
                <w:lang w:eastAsia="en-GB"/>
              </w:rPr>
              <w:t xml:space="preserve">se a range of </w:t>
            </w:r>
            <w:r w:rsidR="00307731" w:rsidRPr="00AA077B">
              <w:t>vocabulary and sentence structures appropriate to context</w:t>
            </w:r>
          </w:p>
          <w:p w14:paraId="1C33741E" w14:textId="7B488A73" w:rsidR="00AF7340" w:rsidRPr="00395921" w:rsidRDefault="00AF7340" w:rsidP="00630B63">
            <w:pPr>
              <w:pStyle w:val="DSBasic"/>
              <w:spacing w:before="120"/>
              <w:rPr>
                <w:rFonts w:cs="Arial"/>
                <w:sz w:val="20"/>
                <w:szCs w:val="20"/>
              </w:rPr>
            </w:pPr>
            <w:r w:rsidRPr="00073730">
              <w:rPr>
                <w:rFonts w:cs="Arial"/>
                <w:sz w:val="20"/>
                <w:szCs w:val="20"/>
                <w:lang w:eastAsia="en-GB"/>
              </w:rPr>
              <w:t xml:space="preserve">W5 </w:t>
            </w:r>
            <w:r w:rsidR="0077001C">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7CFA67AE" w14:textId="52C6B973" w:rsidR="00AF7340" w:rsidRPr="00C53D1D" w:rsidRDefault="00AD3B97" w:rsidP="00CA4617">
            <w:pPr>
              <w:pStyle w:val="ListParagraph"/>
              <w:autoSpaceDE w:val="0"/>
              <w:autoSpaceDN w:val="0"/>
              <w:adjustRightInd w:val="0"/>
              <w:spacing w:after="120"/>
              <w:ind w:left="0"/>
              <w:contextualSpacing w:val="0"/>
              <w:rPr>
                <w:rFonts w:cs="Arial"/>
                <w:b/>
                <w:lang w:eastAsia="en-GB"/>
              </w:rPr>
            </w:pPr>
            <w:r>
              <w:rPr>
                <w:rFonts w:eastAsia="Calibri" w:cs="Arial"/>
                <w:lang w:eastAsia="en-GB"/>
              </w:rPr>
              <w:t>D</w:t>
            </w:r>
            <w:r w:rsidR="00AF7340" w:rsidRPr="0026188F">
              <w:rPr>
                <w:rFonts w:eastAsia="Calibri" w:cs="Arial"/>
                <w:lang w:eastAsia="en-GB"/>
              </w:rPr>
              <w:t>efin</w:t>
            </w:r>
            <w:r w:rsidR="00F50358">
              <w:rPr>
                <w:rFonts w:eastAsia="Calibri" w:cs="Arial"/>
                <w:lang w:eastAsia="en-GB"/>
              </w:rPr>
              <w:t>ing</w:t>
            </w:r>
            <w:r w:rsidR="00AF7340" w:rsidRPr="0026188F">
              <w:rPr>
                <w:rFonts w:eastAsia="Calibri" w:cs="Arial"/>
                <w:lang w:eastAsia="en-GB"/>
              </w:rPr>
              <w:t>, recognis</w:t>
            </w:r>
            <w:r w:rsidR="00F50358">
              <w:rPr>
                <w:rFonts w:eastAsia="Calibri" w:cs="Arial"/>
                <w:lang w:eastAsia="en-GB"/>
              </w:rPr>
              <w:t>ing</w:t>
            </w:r>
            <w:r w:rsidR="00AF7340" w:rsidRPr="0026188F">
              <w:rPr>
                <w:rFonts w:eastAsia="Calibri" w:cs="Arial"/>
                <w:lang w:eastAsia="en-GB"/>
              </w:rPr>
              <w:t xml:space="preserve"> and understand</w:t>
            </w:r>
            <w:r w:rsidR="00F50358">
              <w:rPr>
                <w:rFonts w:eastAsia="Calibri" w:cs="Arial"/>
                <w:lang w:eastAsia="en-GB"/>
              </w:rPr>
              <w:t>ing</w:t>
            </w:r>
            <w:r w:rsidR="00AF7340" w:rsidRPr="0026188F">
              <w:rPr>
                <w:rFonts w:eastAsia="Calibri" w:cs="Arial"/>
                <w:lang w:eastAsia="en-GB"/>
              </w:rPr>
              <w:t xml:space="preserve"> the features of descriptive compositions</w:t>
            </w:r>
          </w:p>
        </w:tc>
        <w:tc>
          <w:tcPr>
            <w:tcW w:w="10348" w:type="dxa"/>
            <w:tcMar>
              <w:top w:w="113" w:type="dxa"/>
              <w:bottom w:w="113" w:type="dxa"/>
            </w:tcMar>
          </w:tcPr>
          <w:p w14:paraId="2D6874AD" w14:textId="1186268C" w:rsidR="00AF7340" w:rsidRDefault="00D17BF1" w:rsidP="0088580A">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 xml:space="preserve">Give </w:t>
            </w:r>
            <w:r w:rsidR="00206460">
              <w:rPr>
                <w:rFonts w:ascii="Arial" w:hAnsi="Arial" w:cs="Arial"/>
                <w:sz w:val="20"/>
                <w:szCs w:val="20"/>
                <w:lang w:eastAsia="en-GB"/>
              </w:rPr>
              <w:t xml:space="preserve">learners </w:t>
            </w:r>
            <w:r>
              <w:rPr>
                <w:rFonts w:ascii="Arial" w:hAnsi="Arial" w:cs="Arial"/>
                <w:sz w:val="20"/>
                <w:szCs w:val="20"/>
                <w:lang w:eastAsia="en-GB"/>
              </w:rPr>
              <w:t xml:space="preserve">examples of </w:t>
            </w:r>
            <w:r w:rsidR="00206460">
              <w:rPr>
                <w:rFonts w:ascii="Arial" w:hAnsi="Arial" w:cs="Arial"/>
                <w:sz w:val="20"/>
                <w:szCs w:val="20"/>
                <w:lang w:eastAsia="en-GB"/>
              </w:rPr>
              <w:t>descriptive and narrative</w:t>
            </w:r>
            <w:r>
              <w:rPr>
                <w:rFonts w:ascii="Arial" w:hAnsi="Arial" w:cs="Arial"/>
                <w:sz w:val="20"/>
                <w:szCs w:val="20"/>
                <w:lang w:eastAsia="en-GB"/>
              </w:rPr>
              <w:t xml:space="preserve"> writing</w:t>
            </w:r>
            <w:r w:rsidR="006D32A2">
              <w:rPr>
                <w:rFonts w:ascii="Arial" w:hAnsi="Arial" w:cs="Arial"/>
                <w:sz w:val="20"/>
                <w:szCs w:val="20"/>
                <w:lang w:eastAsia="en-GB"/>
              </w:rPr>
              <w:t>. L</w:t>
            </w:r>
            <w:r w:rsidR="00AF7340">
              <w:rPr>
                <w:rFonts w:ascii="Arial" w:hAnsi="Arial" w:cs="Arial"/>
                <w:sz w:val="20"/>
                <w:szCs w:val="20"/>
                <w:lang w:eastAsia="en-GB"/>
              </w:rPr>
              <w:t xml:space="preserve">earners </w:t>
            </w:r>
            <w:r>
              <w:rPr>
                <w:rFonts w:ascii="Arial" w:hAnsi="Arial" w:cs="Arial"/>
                <w:sz w:val="20"/>
                <w:szCs w:val="20"/>
                <w:lang w:eastAsia="en-GB"/>
              </w:rPr>
              <w:t>categorise features of each</w:t>
            </w:r>
            <w:r w:rsidR="00AF7340">
              <w:rPr>
                <w:rFonts w:ascii="Arial" w:hAnsi="Arial" w:cs="Arial"/>
                <w:sz w:val="20"/>
                <w:szCs w:val="20"/>
                <w:lang w:eastAsia="en-GB"/>
              </w:rPr>
              <w:t>:</w:t>
            </w:r>
          </w:p>
          <w:tbl>
            <w:tblPr>
              <w:tblW w:w="0" w:type="auto"/>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Look w:val="04A0" w:firstRow="1" w:lastRow="0" w:firstColumn="1" w:lastColumn="0" w:noHBand="0" w:noVBand="1"/>
            </w:tblPr>
            <w:tblGrid>
              <w:gridCol w:w="2651"/>
              <w:gridCol w:w="2307"/>
              <w:gridCol w:w="2539"/>
            </w:tblGrid>
            <w:tr w:rsidR="00D17BF1" w:rsidRPr="008423BF" w14:paraId="555F1B78" w14:textId="23ED91E5" w:rsidTr="006D32A2">
              <w:trPr>
                <w:jc w:val="center"/>
              </w:trPr>
              <w:tc>
                <w:tcPr>
                  <w:tcW w:w="2651" w:type="dxa"/>
                  <w:shd w:val="clear" w:color="auto" w:fill="EA5B0C"/>
                </w:tcPr>
                <w:p w14:paraId="058B2A30" w14:textId="47398E7C" w:rsidR="00D17BF1" w:rsidRPr="006D32A2" w:rsidRDefault="00D17BF1" w:rsidP="00CD676E">
                  <w:pPr>
                    <w:rPr>
                      <w:rFonts w:ascii="Arial" w:hAnsi="Arial" w:cs="Arial"/>
                      <w:b/>
                      <w:color w:val="FFFFFF" w:themeColor="background1"/>
                      <w:sz w:val="20"/>
                      <w:szCs w:val="20"/>
                    </w:rPr>
                  </w:pPr>
                  <w:r w:rsidRPr="006D32A2">
                    <w:rPr>
                      <w:rFonts w:ascii="Arial" w:hAnsi="Arial" w:cs="Arial"/>
                      <w:b/>
                      <w:color w:val="FFFFFF" w:themeColor="background1"/>
                      <w:sz w:val="20"/>
                      <w:szCs w:val="20"/>
                    </w:rPr>
                    <w:t xml:space="preserve">Descriptive writing </w:t>
                  </w:r>
                </w:p>
              </w:tc>
              <w:tc>
                <w:tcPr>
                  <w:tcW w:w="2307" w:type="dxa"/>
                  <w:shd w:val="clear" w:color="auto" w:fill="EA5B0C"/>
                </w:tcPr>
                <w:p w14:paraId="46DE3334" w14:textId="1182EF24" w:rsidR="00D17BF1" w:rsidRPr="006D32A2" w:rsidRDefault="00D17BF1" w:rsidP="006D32A2">
                  <w:pPr>
                    <w:jc w:val="center"/>
                    <w:rPr>
                      <w:rFonts w:ascii="Arial" w:hAnsi="Arial" w:cs="Arial"/>
                      <w:b/>
                      <w:color w:val="FFFFFF" w:themeColor="background1"/>
                      <w:sz w:val="20"/>
                      <w:szCs w:val="20"/>
                    </w:rPr>
                  </w:pPr>
                  <w:r w:rsidRPr="006D32A2">
                    <w:rPr>
                      <w:rFonts w:ascii="Arial" w:hAnsi="Arial" w:cs="Arial"/>
                      <w:b/>
                      <w:color w:val="FFFFFF" w:themeColor="background1"/>
                      <w:sz w:val="20"/>
                      <w:szCs w:val="20"/>
                    </w:rPr>
                    <w:t>both</w:t>
                  </w:r>
                </w:p>
              </w:tc>
              <w:tc>
                <w:tcPr>
                  <w:tcW w:w="2539" w:type="dxa"/>
                  <w:shd w:val="clear" w:color="auto" w:fill="EA5B0C"/>
                </w:tcPr>
                <w:p w14:paraId="6C02CEA9" w14:textId="66283605" w:rsidR="00D17BF1" w:rsidRPr="006D32A2" w:rsidRDefault="00D17BF1" w:rsidP="006D32A2">
                  <w:pPr>
                    <w:jc w:val="center"/>
                    <w:rPr>
                      <w:rFonts w:ascii="Arial" w:hAnsi="Arial" w:cs="Arial"/>
                      <w:b/>
                      <w:color w:val="FFFFFF" w:themeColor="background1"/>
                      <w:sz w:val="20"/>
                      <w:szCs w:val="20"/>
                    </w:rPr>
                  </w:pPr>
                  <w:r w:rsidRPr="006D32A2">
                    <w:rPr>
                      <w:rFonts w:ascii="Arial" w:hAnsi="Arial" w:cs="Arial"/>
                      <w:b/>
                      <w:color w:val="FFFFFF" w:themeColor="background1"/>
                      <w:sz w:val="20"/>
                      <w:szCs w:val="20"/>
                    </w:rPr>
                    <w:t>Narrative writing</w:t>
                  </w:r>
                </w:p>
              </w:tc>
            </w:tr>
            <w:tr w:rsidR="00D17BF1" w:rsidRPr="008423BF" w14:paraId="5EA43240" w14:textId="3B245EE6" w:rsidTr="006D32A2">
              <w:trPr>
                <w:jc w:val="center"/>
              </w:trPr>
              <w:tc>
                <w:tcPr>
                  <w:tcW w:w="2651" w:type="dxa"/>
                  <w:shd w:val="clear" w:color="auto" w:fill="auto"/>
                </w:tcPr>
                <w:p w14:paraId="3CADB2AB"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c>
                <w:tcPr>
                  <w:tcW w:w="2307" w:type="dxa"/>
                  <w:shd w:val="clear" w:color="auto" w:fill="auto"/>
                </w:tcPr>
                <w:p w14:paraId="6EAC2F6C"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c>
                <w:tcPr>
                  <w:tcW w:w="2539" w:type="dxa"/>
                </w:tcPr>
                <w:p w14:paraId="7D596A47"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r>
            <w:tr w:rsidR="00D17BF1" w:rsidRPr="008423BF" w14:paraId="2B7CC5E2" w14:textId="79717961" w:rsidTr="006D32A2">
              <w:trPr>
                <w:jc w:val="center"/>
              </w:trPr>
              <w:tc>
                <w:tcPr>
                  <w:tcW w:w="2651" w:type="dxa"/>
                  <w:shd w:val="clear" w:color="auto" w:fill="auto"/>
                </w:tcPr>
                <w:p w14:paraId="5C28B05E"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c>
                <w:tcPr>
                  <w:tcW w:w="2307" w:type="dxa"/>
                  <w:shd w:val="clear" w:color="auto" w:fill="auto"/>
                </w:tcPr>
                <w:p w14:paraId="2002EE4D"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c>
                <w:tcPr>
                  <w:tcW w:w="2539" w:type="dxa"/>
                </w:tcPr>
                <w:p w14:paraId="114A84F6"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r>
            <w:tr w:rsidR="00D17BF1" w:rsidRPr="008423BF" w14:paraId="12ECA6CE" w14:textId="6DEDFCD3" w:rsidTr="006D32A2">
              <w:trPr>
                <w:jc w:val="center"/>
              </w:trPr>
              <w:tc>
                <w:tcPr>
                  <w:tcW w:w="2651" w:type="dxa"/>
                  <w:shd w:val="clear" w:color="auto" w:fill="auto"/>
                </w:tcPr>
                <w:p w14:paraId="6CC034A2"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c>
                <w:tcPr>
                  <w:tcW w:w="2307" w:type="dxa"/>
                  <w:shd w:val="clear" w:color="auto" w:fill="auto"/>
                </w:tcPr>
                <w:p w14:paraId="24B01A46"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c>
                <w:tcPr>
                  <w:tcW w:w="2539" w:type="dxa"/>
                </w:tcPr>
                <w:p w14:paraId="5E091161" w14:textId="77777777" w:rsidR="00D17BF1" w:rsidRPr="008423BF" w:rsidRDefault="00D17BF1" w:rsidP="00AA6A7C">
                  <w:pPr>
                    <w:autoSpaceDE w:val="0"/>
                    <w:autoSpaceDN w:val="0"/>
                    <w:adjustRightInd w:val="0"/>
                    <w:spacing w:before="60" w:after="60"/>
                    <w:rPr>
                      <w:rFonts w:ascii="Arial" w:hAnsi="Arial" w:cs="Arial"/>
                      <w:sz w:val="20"/>
                      <w:szCs w:val="20"/>
                      <w:lang w:eastAsia="en-GB"/>
                    </w:rPr>
                  </w:pPr>
                </w:p>
              </w:tc>
            </w:tr>
          </w:tbl>
          <w:p w14:paraId="37F6AB92" w14:textId="578FCC1F" w:rsidR="00D17BF1" w:rsidRDefault="00F543E2" w:rsidP="00315A9C">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Learners </w:t>
            </w:r>
            <w:r w:rsidR="00D17BF1">
              <w:rPr>
                <w:rFonts w:ascii="Arial" w:hAnsi="Arial" w:cs="Arial"/>
                <w:sz w:val="20"/>
                <w:szCs w:val="20"/>
                <w:lang w:eastAsia="en-GB"/>
              </w:rPr>
              <w:t>create a definition of what descriptive writing is and what it does / does not do.</w:t>
            </w:r>
          </w:p>
          <w:p w14:paraId="4AB9BEC4" w14:textId="4B75421A" w:rsidR="002D10F4" w:rsidRPr="00A769B9" w:rsidRDefault="00AA077B" w:rsidP="00A769B9">
            <w:pPr>
              <w:autoSpaceDE w:val="0"/>
              <w:autoSpaceDN w:val="0"/>
              <w:adjustRightInd w:val="0"/>
              <w:spacing w:before="120"/>
              <w:rPr>
                <w:rFonts w:ascii="Arial" w:hAnsi="Arial" w:cs="Arial"/>
                <w:sz w:val="20"/>
                <w:szCs w:val="20"/>
                <w:lang w:eastAsia="en-GB"/>
              </w:rPr>
            </w:pPr>
            <w:r w:rsidRPr="00AA077B">
              <w:rPr>
                <w:rFonts w:ascii="Arial" w:hAnsi="Arial" w:cs="Arial"/>
                <w:b/>
                <w:bCs/>
                <w:sz w:val="20"/>
                <w:szCs w:val="20"/>
                <w:lang w:eastAsia="en-GB"/>
              </w:rPr>
              <w:t>Extension activit</w:t>
            </w:r>
            <w:r w:rsidR="00A769B9">
              <w:rPr>
                <w:rFonts w:ascii="Arial" w:hAnsi="Arial" w:cs="Arial"/>
                <w:b/>
                <w:bCs/>
                <w:sz w:val="20"/>
                <w:szCs w:val="20"/>
                <w:lang w:eastAsia="en-GB"/>
              </w:rPr>
              <w:t>y:</w:t>
            </w:r>
            <w:r w:rsidRPr="00AA077B">
              <w:rPr>
                <w:rFonts w:ascii="Arial" w:hAnsi="Arial" w:cs="Arial"/>
                <w:sz w:val="20"/>
                <w:szCs w:val="20"/>
                <w:lang w:eastAsia="en-GB"/>
              </w:rPr>
              <w:t xml:space="preserve"> </w:t>
            </w:r>
            <w:r w:rsidRPr="00A769B9">
              <w:rPr>
                <w:rFonts w:ascii="Arial" w:hAnsi="Arial" w:cs="Arial"/>
                <w:sz w:val="20"/>
                <w:szCs w:val="20"/>
                <w:lang w:eastAsia="en-GB"/>
              </w:rPr>
              <w:t>r</w:t>
            </w:r>
            <w:r w:rsidR="00D17BF1" w:rsidRPr="00A769B9">
              <w:rPr>
                <w:rFonts w:ascii="Arial" w:hAnsi="Arial" w:cs="Arial"/>
                <w:sz w:val="20"/>
                <w:szCs w:val="20"/>
                <w:lang w:eastAsia="en-GB"/>
              </w:rPr>
              <w:t>esearch</w:t>
            </w:r>
            <w:r w:rsidR="00AA6A7C" w:rsidRPr="00A769B9">
              <w:rPr>
                <w:rFonts w:ascii="Arial" w:hAnsi="Arial" w:cs="Arial"/>
                <w:sz w:val="20"/>
                <w:szCs w:val="20"/>
                <w:lang w:eastAsia="en-GB"/>
              </w:rPr>
              <w:t xml:space="preserve"> </w:t>
            </w:r>
            <w:r w:rsidR="002D10F4" w:rsidRPr="00A769B9">
              <w:rPr>
                <w:rFonts w:ascii="Arial" w:hAnsi="Arial" w:cs="Arial"/>
                <w:sz w:val="20"/>
                <w:szCs w:val="20"/>
                <w:lang w:eastAsia="en-GB"/>
              </w:rPr>
              <w:t>characteristics of descriptive writing</w:t>
            </w:r>
            <w:r w:rsidR="00D17BF1" w:rsidRPr="00A769B9">
              <w:rPr>
                <w:rFonts w:ascii="Arial" w:hAnsi="Arial" w:cs="Arial"/>
                <w:sz w:val="20"/>
                <w:szCs w:val="20"/>
                <w:lang w:eastAsia="en-GB"/>
              </w:rPr>
              <w:t xml:space="preserve"> to confirm definitions</w:t>
            </w:r>
            <w:r w:rsidR="00A769B9">
              <w:rPr>
                <w:rFonts w:ascii="Arial" w:hAnsi="Arial" w:cs="Arial"/>
                <w:sz w:val="20"/>
                <w:szCs w:val="20"/>
                <w:lang w:eastAsia="en-GB"/>
              </w:rPr>
              <w:t xml:space="preserve">. </w:t>
            </w:r>
            <w:r w:rsidR="00A769B9" w:rsidRPr="00A769B9">
              <w:rPr>
                <w:rFonts w:ascii="Arial" w:hAnsi="Arial" w:cs="Arial"/>
                <w:sz w:val="20"/>
                <w:szCs w:val="20"/>
                <w:lang w:eastAsia="en-GB"/>
              </w:rPr>
              <w:t>C</w:t>
            </w:r>
            <w:r w:rsidR="00D17BF1" w:rsidRPr="00A769B9">
              <w:rPr>
                <w:rFonts w:ascii="Arial" w:hAnsi="Arial" w:cs="Arial"/>
                <w:sz w:val="20"/>
                <w:szCs w:val="20"/>
                <w:lang w:eastAsia="en-GB"/>
              </w:rPr>
              <w:t xml:space="preserve">ollect examples of </w:t>
            </w:r>
            <w:r w:rsidR="002D10F4" w:rsidRPr="00A769B9">
              <w:rPr>
                <w:rFonts w:ascii="Arial" w:hAnsi="Arial" w:cs="Arial"/>
                <w:sz w:val="20"/>
                <w:szCs w:val="20"/>
                <w:lang w:eastAsia="en-GB"/>
              </w:rPr>
              <w:t>effective description</w:t>
            </w:r>
            <w:r w:rsidR="00AA6A7C" w:rsidRPr="00A769B9">
              <w:rPr>
                <w:rFonts w:ascii="Arial" w:hAnsi="Arial" w:cs="Arial"/>
                <w:sz w:val="20"/>
                <w:szCs w:val="20"/>
                <w:lang w:eastAsia="en-GB"/>
              </w:rPr>
              <w:t>s</w:t>
            </w:r>
            <w:r w:rsidRPr="00A769B9">
              <w:rPr>
                <w:rFonts w:ascii="Arial" w:hAnsi="Arial" w:cs="Arial"/>
                <w:sz w:val="20"/>
                <w:szCs w:val="20"/>
                <w:lang w:eastAsia="en-GB"/>
              </w:rPr>
              <w:t xml:space="preserve"> of people and places</w:t>
            </w:r>
            <w:r w:rsidR="004F3CE3" w:rsidRPr="00A769B9">
              <w:rPr>
                <w:rFonts w:ascii="Arial" w:hAnsi="Arial" w:cs="Arial"/>
                <w:sz w:val="20"/>
                <w:szCs w:val="20"/>
                <w:lang w:eastAsia="en-GB"/>
              </w:rPr>
              <w:t xml:space="preserve"> from online and textbook collections</w:t>
            </w:r>
            <w:r w:rsidR="002D10F4" w:rsidRPr="00A769B9">
              <w:rPr>
                <w:rFonts w:ascii="Arial" w:hAnsi="Arial" w:cs="Arial"/>
                <w:sz w:val="20"/>
                <w:szCs w:val="20"/>
                <w:lang w:eastAsia="en-GB"/>
              </w:rPr>
              <w:t>.</w:t>
            </w:r>
          </w:p>
          <w:p w14:paraId="69412E62" w14:textId="77777777" w:rsidR="00A30C13" w:rsidRDefault="002D10F4" w:rsidP="00A30C13">
            <w:pPr>
              <w:autoSpaceDE w:val="0"/>
              <w:autoSpaceDN w:val="0"/>
              <w:adjustRightInd w:val="0"/>
              <w:spacing w:before="120"/>
              <w:rPr>
                <w:rFonts w:ascii="Arial" w:hAnsi="Arial" w:cs="Arial"/>
                <w:b/>
                <w:sz w:val="20"/>
                <w:szCs w:val="20"/>
                <w:lang w:eastAsia="en-GB"/>
              </w:rPr>
            </w:pPr>
            <w:r>
              <w:rPr>
                <w:rFonts w:ascii="Arial" w:hAnsi="Arial" w:cs="Arial"/>
                <w:sz w:val="20"/>
                <w:szCs w:val="20"/>
                <w:lang w:eastAsia="en-GB"/>
              </w:rPr>
              <w:t>For example:</w:t>
            </w:r>
          </w:p>
          <w:p w14:paraId="74528BF4" w14:textId="7D43AE09" w:rsidR="002D10F4" w:rsidRPr="00A30C13" w:rsidRDefault="00FD167C" w:rsidP="00CD676E">
            <w:pPr>
              <w:autoSpaceDE w:val="0"/>
              <w:autoSpaceDN w:val="0"/>
              <w:adjustRightInd w:val="0"/>
              <w:rPr>
                <w:rFonts w:ascii="Arial" w:hAnsi="Arial" w:cs="Arial"/>
                <w:b/>
                <w:color w:val="4A4A4A"/>
                <w:sz w:val="20"/>
                <w:szCs w:val="20"/>
                <w:lang w:eastAsia="en-GB"/>
              </w:rPr>
            </w:pPr>
            <w:hyperlink r:id="rId107" w:history="1">
              <w:r w:rsidR="00A30C13" w:rsidRPr="00A30C13">
                <w:rPr>
                  <w:rStyle w:val="Hyperlink"/>
                  <w:rFonts w:ascii="Arial" w:hAnsi="Arial"/>
                  <w:color w:val="4A4A4A"/>
                  <w:sz w:val="20"/>
                </w:rPr>
                <w:t>www.englishbiz.co.uk/mainguides/describe.htm</w:t>
              </w:r>
            </w:hyperlink>
            <w:r w:rsidR="00A30C13" w:rsidRPr="00A30C13">
              <w:rPr>
                <w:rStyle w:val="WebLink"/>
              </w:rPr>
              <w:t xml:space="preserve"> </w:t>
            </w:r>
            <w:hyperlink r:id="rId108" w:anchor=":~:text=Characteristics%20of%20descriptive%20writing" w:history="1">
              <w:r w:rsidR="00A30C13" w:rsidRPr="00A30C13">
                <w:rPr>
                  <w:rStyle w:val="Hyperlink"/>
                  <w:rFonts w:ascii="Arial" w:hAnsi="Arial"/>
                  <w:color w:val="4A4A4A"/>
                  <w:sz w:val="20"/>
                </w:rPr>
                <w:t>www.readingrockets.org/strategies/descriptive_writing#:~:text=Characteristics%20of%20descriptive%20writing</w:t>
              </w:r>
            </w:hyperlink>
          </w:p>
          <w:p w14:paraId="2BD7B149" w14:textId="48564EA8" w:rsidR="004F3CE3" w:rsidRPr="00A30C13" w:rsidRDefault="00FD167C" w:rsidP="00CD676E">
            <w:pPr>
              <w:autoSpaceDE w:val="0"/>
              <w:autoSpaceDN w:val="0"/>
              <w:adjustRightInd w:val="0"/>
              <w:rPr>
                <w:rStyle w:val="WebLink"/>
                <w:color w:val="auto"/>
              </w:rPr>
            </w:pPr>
            <w:hyperlink r:id="rId109" w:history="1">
              <w:r w:rsidR="00A30C13" w:rsidRPr="00A30C13">
                <w:rPr>
                  <w:rStyle w:val="Hyperlink"/>
                  <w:rFonts w:ascii="Arial" w:hAnsi="Arial"/>
                  <w:color w:val="4A4A4A"/>
                  <w:sz w:val="20"/>
                </w:rPr>
                <w:t>www.collegeessay.org/blog/descriptive-essay-examples/descriptive-essay-about-a-person.pdf</w:t>
              </w:r>
            </w:hyperlink>
          </w:p>
        </w:tc>
      </w:tr>
      <w:tr w:rsidR="00AF7340" w14:paraId="2F26F83C" w14:textId="77777777" w:rsidTr="00FC31AA">
        <w:tblPrEx>
          <w:tblCellMar>
            <w:top w:w="0" w:type="dxa"/>
            <w:bottom w:w="0" w:type="dxa"/>
          </w:tblCellMar>
        </w:tblPrEx>
        <w:tc>
          <w:tcPr>
            <w:tcW w:w="2126" w:type="dxa"/>
            <w:tcMar>
              <w:top w:w="113" w:type="dxa"/>
              <w:bottom w:w="113" w:type="dxa"/>
            </w:tcMar>
          </w:tcPr>
          <w:p w14:paraId="2E97B196" w14:textId="4E7AC9DF"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3BE7320" w14:textId="13FB0C37" w:rsidR="00AF7340" w:rsidRPr="00DD2B35" w:rsidRDefault="00AF7340" w:rsidP="00DD2B35">
            <w:pPr>
              <w:pStyle w:val="DSBasic"/>
              <w:spacing w:before="120" w:after="120"/>
              <w:rPr>
                <w:rFonts w:cs="Arial"/>
                <w:sz w:val="20"/>
                <w:szCs w:val="20"/>
                <w:lang w:eastAsia="en-GB"/>
              </w:rPr>
            </w:pPr>
            <w:r w:rsidRPr="00DD2B35">
              <w:rPr>
                <w:rFonts w:cs="Arial"/>
                <w:sz w:val="20"/>
                <w:szCs w:val="20"/>
                <w:lang w:eastAsia="en-GB"/>
              </w:rPr>
              <w:t xml:space="preserve">W1 </w:t>
            </w:r>
            <w:r w:rsidR="00DD2B35" w:rsidRPr="00DD2B35">
              <w:rPr>
                <w:rFonts w:cs="Arial"/>
                <w:sz w:val="20"/>
                <w:szCs w:val="20"/>
                <w:lang w:eastAsia="en-GB"/>
              </w:rPr>
              <w:t>a</w:t>
            </w:r>
            <w:r w:rsidRPr="00DD2B35">
              <w:rPr>
                <w:rFonts w:cs="Arial"/>
                <w:sz w:val="20"/>
                <w:szCs w:val="20"/>
                <w:lang w:eastAsia="en-GB"/>
              </w:rPr>
              <w:t>rticulate experience and express what is thought, felt and imagined</w:t>
            </w:r>
          </w:p>
          <w:p w14:paraId="36A5EC37" w14:textId="654A56B3" w:rsidR="00AF7340" w:rsidRPr="00DD2B35" w:rsidRDefault="00AF7340" w:rsidP="00DD2B35">
            <w:pPr>
              <w:pStyle w:val="DSBasic"/>
              <w:spacing w:before="120" w:after="120"/>
              <w:rPr>
                <w:color w:val="00B050"/>
              </w:rPr>
            </w:pPr>
            <w:r w:rsidRPr="00DD2B35">
              <w:rPr>
                <w:rFonts w:cs="Arial"/>
                <w:sz w:val="20"/>
                <w:szCs w:val="20"/>
                <w:lang w:eastAsia="en-GB"/>
              </w:rPr>
              <w:t xml:space="preserve">W3 </w:t>
            </w:r>
            <w:r w:rsidR="00DD2B35">
              <w:rPr>
                <w:rFonts w:cs="Arial"/>
                <w:sz w:val="20"/>
                <w:szCs w:val="20"/>
                <w:lang w:eastAsia="en-GB"/>
              </w:rPr>
              <w:t>u</w:t>
            </w:r>
            <w:r w:rsidRPr="00DD2B35">
              <w:rPr>
                <w:rFonts w:cs="Arial"/>
                <w:sz w:val="20"/>
                <w:szCs w:val="20"/>
                <w:lang w:eastAsia="en-GB"/>
              </w:rPr>
              <w:t xml:space="preserve">se a range of </w:t>
            </w:r>
            <w:r w:rsidR="004C17C1" w:rsidRPr="00DD2B35">
              <w:rPr>
                <w:rFonts w:cs="Arial"/>
                <w:sz w:val="20"/>
                <w:szCs w:val="20"/>
                <w:lang w:eastAsia="en-GB"/>
              </w:rPr>
              <w:t>vocabulary and sentence structures appropriate to context</w:t>
            </w:r>
          </w:p>
        </w:tc>
        <w:tc>
          <w:tcPr>
            <w:tcW w:w="2126" w:type="dxa"/>
            <w:tcMar>
              <w:top w:w="113" w:type="dxa"/>
              <w:bottom w:w="113" w:type="dxa"/>
            </w:tcMar>
          </w:tcPr>
          <w:p w14:paraId="0D29C354" w14:textId="285EFA7A" w:rsidR="00AF7340" w:rsidRPr="0026188F" w:rsidRDefault="00AD3B97" w:rsidP="0088580A">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A</w:t>
            </w:r>
            <w:r w:rsidR="00AF7340" w:rsidRPr="0026188F">
              <w:rPr>
                <w:rFonts w:eastAsia="Calibri" w:cs="Arial"/>
                <w:lang w:eastAsia="en-GB"/>
              </w:rPr>
              <w:t>ppreciate writer’s craft in descriptive compositions</w:t>
            </w:r>
          </w:p>
          <w:p w14:paraId="16372A49" w14:textId="68C11B06" w:rsidR="00AF7340" w:rsidRPr="00D5214B" w:rsidRDefault="00AD3B97" w:rsidP="00DE3ACB">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00AF7340" w:rsidRPr="0026188F">
              <w:rPr>
                <w:rFonts w:eastAsia="Calibri" w:cs="Arial"/>
                <w:lang w:eastAsia="en-GB"/>
              </w:rPr>
              <w:t>peaking and listening</w:t>
            </w:r>
          </w:p>
        </w:tc>
        <w:tc>
          <w:tcPr>
            <w:tcW w:w="10348" w:type="dxa"/>
            <w:tcMar>
              <w:top w:w="113" w:type="dxa"/>
              <w:bottom w:w="113" w:type="dxa"/>
            </w:tcMar>
          </w:tcPr>
          <w:p w14:paraId="5D5DF1E8" w14:textId="7E0B4933" w:rsidR="00AF7340" w:rsidRPr="004F3CE3" w:rsidRDefault="00942E65" w:rsidP="0088580A">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R</w:t>
            </w:r>
            <w:r w:rsidR="00AF7340" w:rsidRPr="004F3CE3">
              <w:rPr>
                <w:rFonts w:ascii="Arial" w:hAnsi="Arial" w:cs="Arial"/>
                <w:sz w:val="20"/>
                <w:szCs w:val="20"/>
                <w:lang w:eastAsia="en-GB"/>
              </w:rPr>
              <w:t xml:space="preserve">ead examples of </w:t>
            </w:r>
            <w:r w:rsidR="002D10F4" w:rsidRPr="004F3CE3">
              <w:rPr>
                <w:rFonts w:ascii="Arial" w:hAnsi="Arial" w:cs="Arial"/>
                <w:sz w:val="20"/>
                <w:szCs w:val="20"/>
                <w:lang w:eastAsia="en-GB"/>
              </w:rPr>
              <w:t>effective</w:t>
            </w:r>
            <w:r w:rsidR="00AF7340" w:rsidRPr="004F3CE3">
              <w:rPr>
                <w:rFonts w:ascii="Arial" w:hAnsi="Arial" w:cs="Arial"/>
                <w:sz w:val="20"/>
                <w:szCs w:val="20"/>
                <w:lang w:eastAsia="en-GB"/>
              </w:rPr>
              <w:t xml:space="preserve"> descripti</w:t>
            </w:r>
            <w:r>
              <w:rPr>
                <w:rFonts w:ascii="Arial" w:hAnsi="Arial" w:cs="Arial"/>
                <w:sz w:val="20"/>
                <w:szCs w:val="20"/>
                <w:lang w:eastAsia="en-GB"/>
              </w:rPr>
              <w:t>ons</w:t>
            </w:r>
            <w:r w:rsidR="00AF7340" w:rsidRPr="004F3CE3">
              <w:rPr>
                <w:rFonts w:ascii="Arial" w:hAnsi="Arial" w:cs="Arial"/>
                <w:sz w:val="20"/>
                <w:szCs w:val="20"/>
                <w:lang w:eastAsia="en-GB"/>
              </w:rPr>
              <w:t xml:space="preserve"> </w:t>
            </w:r>
            <w:r w:rsidR="002D10F4" w:rsidRPr="004F3CE3">
              <w:rPr>
                <w:rFonts w:ascii="Arial" w:hAnsi="Arial" w:cs="Arial"/>
                <w:sz w:val="20"/>
                <w:szCs w:val="20"/>
                <w:lang w:eastAsia="en-GB"/>
              </w:rPr>
              <w:t>(</w:t>
            </w:r>
            <w:r>
              <w:rPr>
                <w:rFonts w:ascii="Arial" w:hAnsi="Arial" w:cs="Arial"/>
                <w:sz w:val="20"/>
                <w:szCs w:val="20"/>
                <w:lang w:eastAsia="en-GB"/>
              </w:rPr>
              <w:t>e.g.</w:t>
            </w:r>
            <w:r w:rsidR="002D10F4" w:rsidRPr="004F3CE3">
              <w:rPr>
                <w:rFonts w:ascii="Arial" w:hAnsi="Arial" w:cs="Arial"/>
                <w:sz w:val="20"/>
                <w:szCs w:val="20"/>
                <w:lang w:eastAsia="en-GB"/>
              </w:rPr>
              <w:t xml:space="preserve"> those collected in </w:t>
            </w:r>
            <w:r w:rsidR="00281937">
              <w:rPr>
                <w:rFonts w:ascii="Arial" w:hAnsi="Arial" w:cs="Arial"/>
                <w:sz w:val="20"/>
                <w:szCs w:val="20"/>
                <w:lang w:eastAsia="en-GB"/>
              </w:rPr>
              <w:t xml:space="preserve">the </w:t>
            </w:r>
            <w:r w:rsidR="002D10F4" w:rsidRPr="004F3CE3">
              <w:rPr>
                <w:rFonts w:ascii="Arial" w:hAnsi="Arial" w:cs="Arial"/>
                <w:sz w:val="20"/>
                <w:szCs w:val="20"/>
                <w:lang w:eastAsia="en-GB"/>
              </w:rPr>
              <w:t xml:space="preserve">previous activity) </w:t>
            </w:r>
            <w:r w:rsidR="00A16946" w:rsidRPr="004F3CE3">
              <w:rPr>
                <w:rFonts w:ascii="Arial" w:hAnsi="Arial" w:cs="Arial"/>
                <w:sz w:val="20"/>
                <w:szCs w:val="20"/>
                <w:lang w:eastAsia="en-GB"/>
              </w:rPr>
              <w:t>to discuss</w:t>
            </w:r>
            <w:r>
              <w:rPr>
                <w:rFonts w:ascii="Arial" w:hAnsi="Arial" w:cs="Arial"/>
                <w:sz w:val="20"/>
                <w:szCs w:val="20"/>
                <w:lang w:eastAsia="en-GB"/>
              </w:rPr>
              <w:t>.</w:t>
            </w:r>
            <w:r w:rsidR="00A16946" w:rsidRPr="004F3CE3">
              <w:rPr>
                <w:rFonts w:ascii="Arial" w:hAnsi="Arial" w:cs="Arial"/>
                <w:sz w:val="20"/>
                <w:szCs w:val="20"/>
                <w:lang w:eastAsia="en-GB"/>
              </w:rPr>
              <w:t xml:space="preserve"> </w:t>
            </w:r>
            <w:r>
              <w:rPr>
                <w:rFonts w:ascii="Arial" w:hAnsi="Arial" w:cs="Arial"/>
                <w:sz w:val="20"/>
                <w:szCs w:val="20"/>
                <w:lang w:eastAsia="en-GB"/>
              </w:rPr>
              <w:t xml:space="preserve">Learners </w:t>
            </w:r>
            <w:r w:rsidR="00A16946" w:rsidRPr="004F3CE3">
              <w:rPr>
                <w:rFonts w:ascii="Arial" w:hAnsi="Arial" w:cs="Arial"/>
                <w:sz w:val="20"/>
                <w:szCs w:val="20"/>
                <w:lang w:eastAsia="en-GB"/>
              </w:rPr>
              <w:t>select the text they feel is most effective.</w:t>
            </w:r>
          </w:p>
          <w:p w14:paraId="015B7AC2" w14:textId="5D7E50B0" w:rsidR="00A16946" w:rsidRPr="004F3CE3" w:rsidRDefault="00942E65" w:rsidP="00DE3ACB">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L</w:t>
            </w:r>
            <w:r w:rsidR="00281937">
              <w:rPr>
                <w:rFonts w:ascii="Arial" w:hAnsi="Arial" w:cs="Arial"/>
                <w:sz w:val="20"/>
                <w:szCs w:val="20"/>
                <w:lang w:eastAsia="en-GB"/>
              </w:rPr>
              <w:t xml:space="preserve">earners </w:t>
            </w:r>
            <w:r w:rsidR="00A16946" w:rsidRPr="004F3CE3">
              <w:rPr>
                <w:rFonts w:ascii="Arial" w:hAnsi="Arial" w:cs="Arial"/>
                <w:sz w:val="20"/>
                <w:szCs w:val="20"/>
                <w:lang w:eastAsia="en-GB"/>
              </w:rPr>
              <w:t>give three reasons with supporting detail to help other learners understand how</w:t>
            </w:r>
            <w:r w:rsidR="004F3CE3" w:rsidRPr="004F3CE3">
              <w:rPr>
                <w:rFonts w:ascii="Arial" w:hAnsi="Arial" w:cs="Arial"/>
                <w:sz w:val="20"/>
                <w:szCs w:val="20"/>
                <w:lang w:eastAsia="en-GB"/>
              </w:rPr>
              <w:t xml:space="preserve"> and </w:t>
            </w:r>
            <w:r w:rsidR="00A16946" w:rsidRPr="004F3CE3">
              <w:rPr>
                <w:rFonts w:ascii="Arial" w:hAnsi="Arial" w:cs="Arial"/>
                <w:sz w:val="20"/>
                <w:szCs w:val="20"/>
                <w:lang w:eastAsia="en-GB"/>
              </w:rPr>
              <w:t>why this description is particularly effective.</w:t>
            </w:r>
          </w:p>
          <w:p w14:paraId="35749103" w14:textId="282E976C" w:rsidR="00A16946" w:rsidRPr="004F3CE3" w:rsidRDefault="00A16946" w:rsidP="00DE3ACB">
            <w:pPr>
              <w:spacing w:before="120"/>
              <w:rPr>
                <w:rFonts w:ascii="Arial" w:hAnsi="Arial" w:cs="Arial"/>
                <w:iCs/>
                <w:sz w:val="20"/>
                <w:szCs w:val="20"/>
                <w:lang w:eastAsia="en-GB"/>
              </w:rPr>
            </w:pPr>
            <w:r w:rsidRPr="004F3CE3">
              <w:rPr>
                <w:rFonts w:ascii="Arial" w:hAnsi="Arial" w:cs="Arial"/>
                <w:iCs/>
                <w:sz w:val="20"/>
                <w:szCs w:val="20"/>
                <w:lang w:eastAsia="en-GB"/>
              </w:rPr>
              <w:t xml:space="preserve">Examples of effective description could </w:t>
            </w:r>
            <w:r w:rsidR="004F3CE3" w:rsidRPr="004F3CE3">
              <w:rPr>
                <w:rFonts w:ascii="Arial" w:hAnsi="Arial" w:cs="Arial"/>
                <w:iCs/>
                <w:sz w:val="20"/>
                <w:szCs w:val="20"/>
                <w:lang w:eastAsia="en-GB"/>
              </w:rPr>
              <w:t xml:space="preserve">also </w:t>
            </w:r>
            <w:r w:rsidRPr="004F3CE3">
              <w:rPr>
                <w:rFonts w:ascii="Arial" w:hAnsi="Arial" w:cs="Arial"/>
                <w:iCs/>
                <w:sz w:val="20"/>
                <w:szCs w:val="20"/>
                <w:lang w:eastAsia="en-GB"/>
              </w:rPr>
              <w:t xml:space="preserve">be taken from studied literature </w:t>
            </w:r>
            <w:r w:rsidR="004F3CE3" w:rsidRPr="004F3CE3">
              <w:rPr>
                <w:rFonts w:ascii="Arial" w:hAnsi="Arial" w:cs="Arial"/>
                <w:iCs/>
                <w:sz w:val="20"/>
                <w:szCs w:val="20"/>
                <w:lang w:eastAsia="en-GB"/>
              </w:rPr>
              <w:t>texts,</w:t>
            </w:r>
            <w:r w:rsidRPr="004F3CE3">
              <w:rPr>
                <w:rFonts w:ascii="Arial" w:hAnsi="Arial" w:cs="Arial"/>
                <w:iCs/>
                <w:sz w:val="20"/>
                <w:szCs w:val="20"/>
                <w:lang w:eastAsia="en-GB"/>
              </w:rPr>
              <w:t xml:space="preserve"> learners’ own reading and </w:t>
            </w:r>
            <w:r w:rsidR="004F3CE3" w:rsidRPr="004F3CE3">
              <w:rPr>
                <w:rFonts w:ascii="Arial" w:hAnsi="Arial" w:cs="Arial"/>
                <w:iCs/>
                <w:sz w:val="20"/>
                <w:szCs w:val="20"/>
                <w:lang w:eastAsia="en-GB"/>
              </w:rPr>
              <w:t xml:space="preserve">published </w:t>
            </w:r>
            <w:r w:rsidRPr="004F3CE3">
              <w:rPr>
                <w:rFonts w:ascii="Arial" w:hAnsi="Arial" w:cs="Arial"/>
                <w:iCs/>
                <w:sz w:val="20"/>
                <w:szCs w:val="20"/>
                <w:lang w:eastAsia="en-GB"/>
              </w:rPr>
              <w:t>online resources, for example:</w:t>
            </w:r>
          </w:p>
          <w:p w14:paraId="44D29FBB" w14:textId="77777777" w:rsidR="005E1909" w:rsidRPr="007D36D9" w:rsidRDefault="00FD167C" w:rsidP="00CD676E">
            <w:pPr>
              <w:autoSpaceDE w:val="0"/>
              <w:autoSpaceDN w:val="0"/>
              <w:adjustRightInd w:val="0"/>
              <w:rPr>
                <w:rStyle w:val="Hyperlink"/>
                <w:color w:val="4A4A4A"/>
              </w:rPr>
            </w:pPr>
            <w:hyperlink r:id="rId110" w:history="1">
              <w:r w:rsidR="005E1909" w:rsidRPr="007D36D9">
                <w:rPr>
                  <w:rStyle w:val="Hyperlink"/>
                  <w:rFonts w:ascii="Arial" w:hAnsi="Arial"/>
                  <w:color w:val="4A4A4A"/>
                  <w:sz w:val="20"/>
                </w:rPr>
                <w:t>https://examples.yourdictionary.com/descriptive-text-examples.html</w:t>
              </w:r>
            </w:hyperlink>
          </w:p>
          <w:p w14:paraId="1AB5F847" w14:textId="4A4143CB" w:rsidR="002D10F4" w:rsidRPr="007D36D9" w:rsidRDefault="00FD167C" w:rsidP="00CD676E">
            <w:pPr>
              <w:autoSpaceDE w:val="0"/>
              <w:autoSpaceDN w:val="0"/>
              <w:adjustRightInd w:val="0"/>
              <w:spacing w:before="120"/>
              <w:rPr>
                <w:rStyle w:val="Hyperlink"/>
                <w:color w:val="4A4A4A"/>
              </w:rPr>
            </w:pPr>
            <w:hyperlink r:id="rId111" w:history="1">
              <w:r w:rsidR="005E1909" w:rsidRPr="007D36D9">
                <w:rPr>
                  <w:rStyle w:val="Hyperlink"/>
                  <w:rFonts w:ascii="Arial" w:hAnsi="Arial"/>
                  <w:color w:val="4A4A4A"/>
                  <w:sz w:val="20"/>
                </w:rPr>
                <w:t>www.iup.edu/writingcenter/writing-resources/organization-and-structure/descriptive-writing/</w:t>
              </w:r>
            </w:hyperlink>
          </w:p>
          <w:p w14:paraId="4D38BF36" w14:textId="200FF12F" w:rsidR="00AF7340" w:rsidRPr="00D32B75" w:rsidRDefault="00FD167C" w:rsidP="00CD676E">
            <w:pPr>
              <w:autoSpaceDE w:val="0"/>
              <w:autoSpaceDN w:val="0"/>
              <w:adjustRightInd w:val="0"/>
              <w:spacing w:before="120"/>
              <w:rPr>
                <w:rStyle w:val="WebLink"/>
              </w:rPr>
            </w:pPr>
            <w:hyperlink r:id="rId112" w:history="1">
              <w:r w:rsidR="005E1909" w:rsidRPr="007D36D9">
                <w:rPr>
                  <w:rStyle w:val="Hyperlink"/>
                  <w:rFonts w:ascii="Arial" w:hAnsi="Arial"/>
                  <w:color w:val="4A4A4A"/>
                  <w:sz w:val="20"/>
                </w:rPr>
                <w:t>www.hoddereducation.co.uk/media/Documents/International/CP-Eng-sample.pdf</w:t>
              </w:r>
            </w:hyperlink>
          </w:p>
          <w:p w14:paraId="0C3382A0" w14:textId="46D64CBB" w:rsidR="00EF3326" w:rsidRPr="00D601FA" w:rsidRDefault="00EF3326" w:rsidP="00D77BEE">
            <w:pPr>
              <w:autoSpaceDE w:val="0"/>
              <w:autoSpaceDN w:val="0"/>
              <w:adjustRightInd w:val="0"/>
              <w:spacing w:before="120"/>
              <w:rPr>
                <w:rStyle w:val="WebLink"/>
                <w:rFonts w:cs="Arial"/>
                <w:b/>
                <w:color w:val="auto"/>
                <w:szCs w:val="20"/>
                <w:u w:val="none"/>
                <w:lang w:eastAsia="en-GB"/>
              </w:rPr>
            </w:pPr>
            <w:r w:rsidRPr="004F3CE3">
              <w:rPr>
                <w:rFonts w:ascii="Arial" w:hAnsi="Arial" w:cs="Arial"/>
                <w:sz w:val="20"/>
                <w:szCs w:val="20"/>
                <w:lang w:eastAsia="en-GB"/>
              </w:rPr>
              <w:t xml:space="preserve">Groups prepare and present a </w:t>
            </w:r>
            <w:r w:rsidR="004F3CE3" w:rsidRPr="004F3CE3">
              <w:rPr>
                <w:rFonts w:ascii="Arial" w:hAnsi="Arial" w:cs="Arial"/>
                <w:sz w:val="20"/>
                <w:szCs w:val="20"/>
                <w:lang w:eastAsia="en-GB"/>
              </w:rPr>
              <w:t>r</w:t>
            </w:r>
            <w:r w:rsidRPr="004F3CE3">
              <w:rPr>
                <w:rFonts w:ascii="Arial" w:hAnsi="Arial" w:cs="Arial"/>
                <w:sz w:val="20"/>
                <w:szCs w:val="20"/>
                <w:lang w:eastAsia="en-GB"/>
              </w:rPr>
              <w:t>evision video/guide ‘Top tips for Descriptive writing’. Learners in</w:t>
            </w:r>
            <w:r w:rsidR="00EF5F75">
              <w:rPr>
                <w:rFonts w:ascii="Arial" w:hAnsi="Arial" w:cs="Arial"/>
                <w:sz w:val="20"/>
                <w:szCs w:val="20"/>
                <w:lang w:eastAsia="en-GB"/>
              </w:rPr>
              <w:t xml:space="preserve"> another group </w:t>
            </w:r>
            <w:r w:rsidRPr="004F3CE3">
              <w:rPr>
                <w:rFonts w:ascii="Arial" w:hAnsi="Arial" w:cs="Arial"/>
                <w:sz w:val="20"/>
                <w:szCs w:val="20"/>
                <w:lang w:eastAsia="en-GB"/>
              </w:rPr>
              <w:t xml:space="preserve">try out the tips and provide feedback. </w:t>
            </w:r>
            <w:r w:rsidR="00AF7340" w:rsidRPr="004F3CE3">
              <w:rPr>
                <w:rFonts w:ascii="Arial" w:hAnsi="Arial" w:cs="Arial"/>
                <w:b/>
                <w:sz w:val="20"/>
                <w:szCs w:val="20"/>
                <w:lang w:eastAsia="en-GB"/>
              </w:rPr>
              <w:t>(F)</w:t>
            </w:r>
          </w:p>
        </w:tc>
      </w:tr>
      <w:tr w:rsidR="00AF7340" w14:paraId="4A3C72B2" w14:textId="77777777" w:rsidTr="00FC31AA">
        <w:tblPrEx>
          <w:tblCellMar>
            <w:top w:w="0" w:type="dxa"/>
            <w:bottom w:w="0" w:type="dxa"/>
          </w:tblCellMar>
        </w:tblPrEx>
        <w:tc>
          <w:tcPr>
            <w:tcW w:w="2126" w:type="dxa"/>
            <w:tcMar>
              <w:top w:w="113" w:type="dxa"/>
              <w:bottom w:w="113" w:type="dxa"/>
            </w:tcMar>
          </w:tcPr>
          <w:p w14:paraId="050DF3E9" w14:textId="6FECEE16"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6011D58" w14:textId="37B4A48E" w:rsidR="00AF7340" w:rsidRPr="00DD2B35" w:rsidRDefault="00AF7340" w:rsidP="00DD2B35">
            <w:pPr>
              <w:pStyle w:val="DSBasic"/>
              <w:spacing w:before="120" w:after="120"/>
              <w:rPr>
                <w:rFonts w:cs="Arial"/>
                <w:sz w:val="20"/>
                <w:szCs w:val="20"/>
                <w:lang w:eastAsia="en-GB"/>
              </w:rPr>
            </w:pPr>
            <w:r w:rsidRPr="00DD2B35">
              <w:rPr>
                <w:rFonts w:cs="Arial"/>
                <w:sz w:val="20"/>
                <w:szCs w:val="20"/>
                <w:lang w:eastAsia="en-GB"/>
              </w:rPr>
              <w:t xml:space="preserve">W1 </w:t>
            </w:r>
            <w:r w:rsidR="00DD2B35" w:rsidRPr="00DD2B35">
              <w:rPr>
                <w:rFonts w:cs="Arial"/>
                <w:sz w:val="20"/>
                <w:szCs w:val="20"/>
                <w:lang w:eastAsia="en-GB"/>
              </w:rPr>
              <w:t>a</w:t>
            </w:r>
            <w:r w:rsidRPr="00DD2B35">
              <w:rPr>
                <w:rFonts w:cs="Arial"/>
                <w:sz w:val="20"/>
                <w:szCs w:val="20"/>
                <w:lang w:eastAsia="en-GB"/>
              </w:rPr>
              <w:t>rticulate experience and express what is thought, felt and imagined</w:t>
            </w:r>
          </w:p>
        </w:tc>
        <w:tc>
          <w:tcPr>
            <w:tcW w:w="2126" w:type="dxa"/>
            <w:tcMar>
              <w:top w:w="113" w:type="dxa"/>
              <w:bottom w:w="113" w:type="dxa"/>
            </w:tcMar>
          </w:tcPr>
          <w:p w14:paraId="2D3FE0DF" w14:textId="74916581" w:rsidR="00AF7340" w:rsidRPr="004F3CE3" w:rsidRDefault="00AD3B97" w:rsidP="0088580A">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R</w:t>
            </w:r>
            <w:r w:rsidR="00AF7340" w:rsidRPr="004F3CE3">
              <w:rPr>
                <w:rFonts w:eastAsia="Calibri" w:cs="Arial"/>
                <w:lang w:eastAsia="en-GB"/>
              </w:rPr>
              <w:t>eport</w:t>
            </w:r>
            <w:r w:rsidR="00F50358">
              <w:rPr>
                <w:rFonts w:eastAsia="Calibri" w:cs="Arial"/>
                <w:lang w:eastAsia="en-GB"/>
              </w:rPr>
              <w:t>ing</w:t>
            </w:r>
            <w:r w:rsidR="00AF7340" w:rsidRPr="004F3CE3">
              <w:rPr>
                <w:rFonts w:eastAsia="Calibri" w:cs="Arial"/>
                <w:lang w:eastAsia="en-GB"/>
              </w:rPr>
              <w:t xml:space="preserve"> back on </w:t>
            </w:r>
            <w:r w:rsidR="00FD388B" w:rsidRPr="004F3CE3">
              <w:rPr>
                <w:rFonts w:eastAsia="Calibri" w:cs="Arial"/>
                <w:lang w:eastAsia="en-GB"/>
              </w:rPr>
              <w:t>research</w:t>
            </w:r>
          </w:p>
          <w:p w14:paraId="06A2A468" w14:textId="79458171" w:rsidR="00AF7340" w:rsidRPr="00D5214B" w:rsidRDefault="00AD3B97" w:rsidP="00DE3ACB">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00AF7340" w:rsidRPr="0026188F">
              <w:rPr>
                <w:rFonts w:eastAsia="Calibri" w:cs="Arial"/>
                <w:lang w:eastAsia="en-GB"/>
              </w:rPr>
              <w:t>peaking and listening</w:t>
            </w:r>
          </w:p>
        </w:tc>
        <w:tc>
          <w:tcPr>
            <w:tcW w:w="10348" w:type="dxa"/>
            <w:tcMar>
              <w:top w:w="113" w:type="dxa"/>
              <w:bottom w:w="113" w:type="dxa"/>
            </w:tcMar>
          </w:tcPr>
          <w:p w14:paraId="1713FAA0" w14:textId="6EAA9231" w:rsidR="00FD388B" w:rsidRPr="004F3CE3" w:rsidRDefault="00FD388B" w:rsidP="0088580A">
            <w:pPr>
              <w:autoSpaceDE w:val="0"/>
              <w:autoSpaceDN w:val="0"/>
              <w:adjustRightInd w:val="0"/>
              <w:rPr>
                <w:rFonts w:ascii="Arial" w:hAnsi="Arial" w:cs="Arial"/>
                <w:sz w:val="20"/>
                <w:szCs w:val="20"/>
                <w:lang w:eastAsia="en-GB"/>
              </w:rPr>
            </w:pPr>
            <w:r w:rsidRPr="004F3CE3">
              <w:rPr>
                <w:rFonts w:ascii="Arial" w:hAnsi="Arial" w:cs="Arial"/>
                <w:sz w:val="20"/>
                <w:szCs w:val="20"/>
                <w:lang w:eastAsia="en-GB"/>
              </w:rPr>
              <w:t xml:space="preserve">Learners research online and in recommended </w:t>
            </w:r>
            <w:r w:rsidR="004F3CE3" w:rsidRPr="004F3CE3">
              <w:rPr>
                <w:rFonts w:ascii="Arial" w:hAnsi="Arial" w:cs="Arial"/>
                <w:sz w:val="20"/>
                <w:szCs w:val="20"/>
                <w:lang w:eastAsia="en-GB"/>
              </w:rPr>
              <w:t>textbook</w:t>
            </w:r>
            <w:r w:rsidRPr="004F3CE3">
              <w:rPr>
                <w:rFonts w:ascii="Arial" w:hAnsi="Arial" w:cs="Arial"/>
                <w:sz w:val="20"/>
                <w:szCs w:val="20"/>
                <w:lang w:eastAsia="en-GB"/>
              </w:rPr>
              <w:t>s to identify tips for writing descriptive and narrative compositions, comparing similarities and differences between them. For example:</w:t>
            </w:r>
          </w:p>
          <w:p w14:paraId="74829CD2" w14:textId="19E7F8F7" w:rsidR="00FD388B" w:rsidRPr="00EF5F75" w:rsidRDefault="00FD167C" w:rsidP="000C325B">
            <w:pPr>
              <w:autoSpaceDE w:val="0"/>
              <w:autoSpaceDN w:val="0"/>
              <w:adjustRightInd w:val="0"/>
              <w:rPr>
                <w:rStyle w:val="Hyperlink"/>
                <w:color w:val="4A4A4A"/>
              </w:rPr>
            </w:pPr>
            <w:hyperlink r:id="rId113" w:history="1">
              <w:r w:rsidR="00EF5F75" w:rsidRPr="00EF5F75">
                <w:rPr>
                  <w:rStyle w:val="Hyperlink"/>
                  <w:rFonts w:ascii="Arial" w:hAnsi="Arial"/>
                  <w:color w:val="4A4A4A"/>
                  <w:sz w:val="20"/>
                </w:rPr>
                <w:t>www.time4writing.com/writing-resources/descriptive-essay/</w:t>
              </w:r>
            </w:hyperlink>
          </w:p>
          <w:p w14:paraId="51C7162E" w14:textId="4171156F" w:rsidR="00FD388B" w:rsidRPr="00EF5F75" w:rsidRDefault="00FD167C" w:rsidP="000C325B">
            <w:pPr>
              <w:autoSpaceDE w:val="0"/>
              <w:autoSpaceDN w:val="0"/>
              <w:adjustRightInd w:val="0"/>
              <w:spacing w:before="120"/>
              <w:rPr>
                <w:rStyle w:val="Hyperlink"/>
                <w:color w:val="4A4A4A"/>
              </w:rPr>
            </w:pPr>
            <w:hyperlink r:id="rId114" w:history="1">
              <w:r w:rsidR="00EF5F75" w:rsidRPr="00EF5F75">
                <w:rPr>
                  <w:rStyle w:val="Hyperlink"/>
                  <w:rFonts w:ascii="Arial" w:hAnsi="Arial"/>
                  <w:color w:val="4A4A4A"/>
                  <w:sz w:val="20"/>
                </w:rPr>
                <w:t>www.time4writing.com/writing-resources/descriptive-essay/</w:t>
              </w:r>
            </w:hyperlink>
          </w:p>
          <w:p w14:paraId="5DAAC025" w14:textId="637DB79D" w:rsidR="00FD388B" w:rsidRPr="00EF5F75" w:rsidRDefault="00FD167C" w:rsidP="000C325B">
            <w:pPr>
              <w:autoSpaceDE w:val="0"/>
              <w:autoSpaceDN w:val="0"/>
              <w:adjustRightInd w:val="0"/>
              <w:spacing w:before="120"/>
              <w:rPr>
                <w:rStyle w:val="Hyperlink"/>
                <w:color w:val="4A4A4A"/>
              </w:rPr>
            </w:pPr>
            <w:hyperlink r:id="rId115" w:history="1">
              <w:r w:rsidR="00EF5F75" w:rsidRPr="00EF5F75">
                <w:rPr>
                  <w:rStyle w:val="Hyperlink"/>
                  <w:rFonts w:ascii="Arial" w:hAnsi="Arial"/>
                  <w:color w:val="4A4A4A"/>
                  <w:sz w:val="20"/>
                </w:rPr>
                <w:t>https://studyrocket.co.uk/revision/igcse-english-language-aqa/section-c-writing/narrative-writing</w:t>
              </w:r>
            </w:hyperlink>
          </w:p>
          <w:p w14:paraId="7A9A38AF" w14:textId="1D1B304A" w:rsidR="00FD388B" w:rsidRPr="00EF5F75" w:rsidRDefault="00FD167C" w:rsidP="000C325B">
            <w:pPr>
              <w:autoSpaceDE w:val="0"/>
              <w:autoSpaceDN w:val="0"/>
              <w:adjustRightInd w:val="0"/>
              <w:spacing w:before="120"/>
              <w:rPr>
                <w:rStyle w:val="Hyperlink"/>
                <w:color w:val="4A4A4A"/>
              </w:rPr>
            </w:pPr>
            <w:hyperlink r:id="rId116" w:history="1">
              <w:r w:rsidR="00EF5F75" w:rsidRPr="00EF5F75">
                <w:rPr>
                  <w:rStyle w:val="Hyperlink"/>
                  <w:rFonts w:ascii="Arial" w:hAnsi="Arial"/>
                  <w:color w:val="4A4A4A"/>
                  <w:sz w:val="20"/>
                </w:rPr>
                <w:t>www.freelancewriting.com/creative-writing/write-an-interesting-narrative/</w:t>
              </w:r>
            </w:hyperlink>
          </w:p>
          <w:p w14:paraId="2889D1A5" w14:textId="78CF2BAC" w:rsidR="00AF7340" w:rsidRPr="00D601FA" w:rsidRDefault="00FD388B" w:rsidP="00CB58F3">
            <w:pPr>
              <w:autoSpaceDE w:val="0"/>
              <w:autoSpaceDN w:val="0"/>
              <w:adjustRightInd w:val="0"/>
              <w:spacing w:before="120"/>
              <w:rPr>
                <w:rStyle w:val="WebLink"/>
                <w:rFonts w:cs="Arial"/>
                <w:color w:val="auto"/>
                <w:szCs w:val="20"/>
                <w:u w:val="none"/>
                <w:lang w:eastAsia="en-GB"/>
              </w:rPr>
            </w:pPr>
            <w:r w:rsidRPr="004F3CE3">
              <w:rPr>
                <w:rStyle w:val="WebLink"/>
                <w:rFonts w:cs="Arial"/>
                <w:color w:val="auto"/>
                <w:szCs w:val="20"/>
                <w:u w:val="none"/>
                <w:lang w:eastAsia="en-GB"/>
              </w:rPr>
              <w:t>Groups discuss findings and create a Venn diagram to show features and tips for narrative</w:t>
            </w:r>
            <w:r w:rsidR="002B6A6D">
              <w:rPr>
                <w:rStyle w:val="WebLink"/>
                <w:rFonts w:cs="Arial"/>
                <w:color w:val="auto"/>
                <w:szCs w:val="20"/>
                <w:u w:val="none"/>
                <w:lang w:eastAsia="en-GB"/>
              </w:rPr>
              <w:t xml:space="preserve"> </w:t>
            </w:r>
            <w:r w:rsidRPr="004F3CE3">
              <w:rPr>
                <w:rStyle w:val="WebLink"/>
                <w:rFonts w:cs="Arial"/>
                <w:color w:val="auto"/>
                <w:szCs w:val="20"/>
                <w:u w:val="none"/>
                <w:lang w:eastAsia="en-GB"/>
              </w:rPr>
              <w:t>/</w:t>
            </w:r>
            <w:r w:rsidR="002B6A6D">
              <w:rPr>
                <w:rStyle w:val="WebLink"/>
                <w:rFonts w:cs="Arial"/>
                <w:color w:val="auto"/>
                <w:szCs w:val="20"/>
                <w:u w:val="none"/>
                <w:lang w:eastAsia="en-GB"/>
              </w:rPr>
              <w:t xml:space="preserve"> </w:t>
            </w:r>
            <w:r w:rsidRPr="004F3CE3">
              <w:rPr>
                <w:rStyle w:val="WebLink"/>
                <w:rFonts w:cs="Arial"/>
                <w:color w:val="auto"/>
                <w:szCs w:val="20"/>
                <w:u w:val="none"/>
                <w:lang w:eastAsia="en-GB"/>
              </w:rPr>
              <w:t>descriptive writing and for both.</w:t>
            </w:r>
          </w:p>
        </w:tc>
      </w:tr>
      <w:tr w:rsidR="00AF7340" w14:paraId="2AC8EBC0" w14:textId="77777777" w:rsidTr="00FC31AA">
        <w:tblPrEx>
          <w:tblCellMar>
            <w:top w:w="0" w:type="dxa"/>
            <w:bottom w:w="0" w:type="dxa"/>
          </w:tblCellMar>
        </w:tblPrEx>
        <w:tc>
          <w:tcPr>
            <w:tcW w:w="2126" w:type="dxa"/>
            <w:tcMar>
              <w:top w:w="113" w:type="dxa"/>
              <w:bottom w:w="113" w:type="dxa"/>
            </w:tcMar>
          </w:tcPr>
          <w:p w14:paraId="0C08E2A5" w14:textId="13D0639A"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4BEB8E76" w14:textId="53ABBD55" w:rsidR="00AF7340" w:rsidRPr="00DD2B35" w:rsidRDefault="00AF7340" w:rsidP="000E3F3A">
            <w:pPr>
              <w:pStyle w:val="DSBasic"/>
              <w:spacing w:before="120"/>
              <w:rPr>
                <w:rFonts w:cs="Arial"/>
                <w:sz w:val="20"/>
                <w:szCs w:val="20"/>
                <w:lang w:eastAsia="en-GB"/>
              </w:rPr>
            </w:pPr>
            <w:r w:rsidRPr="00DD2B35">
              <w:rPr>
                <w:rFonts w:cs="Arial"/>
                <w:sz w:val="20"/>
                <w:szCs w:val="20"/>
                <w:lang w:eastAsia="en-GB"/>
              </w:rPr>
              <w:t xml:space="preserve">W1 </w:t>
            </w:r>
            <w:r w:rsidR="00DD2B35">
              <w:rPr>
                <w:rFonts w:cs="Arial"/>
                <w:sz w:val="20"/>
                <w:szCs w:val="20"/>
                <w:lang w:eastAsia="en-GB"/>
              </w:rPr>
              <w:t>a</w:t>
            </w:r>
            <w:r w:rsidRPr="00DD2B35">
              <w:rPr>
                <w:rFonts w:cs="Arial"/>
                <w:sz w:val="20"/>
                <w:szCs w:val="20"/>
                <w:lang w:eastAsia="en-GB"/>
              </w:rPr>
              <w:t>rticulate experience and express what is thought, felt and imagined</w:t>
            </w:r>
          </w:p>
        </w:tc>
        <w:tc>
          <w:tcPr>
            <w:tcW w:w="2126" w:type="dxa"/>
            <w:tcMar>
              <w:top w:w="113" w:type="dxa"/>
              <w:bottom w:w="113" w:type="dxa"/>
            </w:tcMar>
          </w:tcPr>
          <w:p w14:paraId="26C51963" w14:textId="2CD55039" w:rsidR="00AF7340" w:rsidRDefault="00AD3B97" w:rsidP="0088580A">
            <w:pPr>
              <w:pStyle w:val="ListParagraph"/>
              <w:autoSpaceDE w:val="0"/>
              <w:autoSpaceDN w:val="0"/>
              <w:adjustRightInd w:val="0"/>
              <w:spacing w:after="120"/>
              <w:ind w:left="0"/>
              <w:contextualSpacing w:val="0"/>
              <w:rPr>
                <w:rFonts w:cs="Arial"/>
                <w:lang w:eastAsia="en-GB"/>
              </w:rPr>
            </w:pPr>
            <w:r>
              <w:rPr>
                <w:rFonts w:eastAsia="Calibri" w:cs="Arial"/>
                <w:lang w:eastAsia="en-GB"/>
              </w:rPr>
              <w:t>U</w:t>
            </w:r>
            <w:r w:rsidR="00AF7340" w:rsidRPr="0026188F">
              <w:rPr>
                <w:rFonts w:eastAsia="Calibri" w:cs="Arial"/>
                <w:lang w:eastAsia="en-GB"/>
              </w:rPr>
              <w:t>nderstand</w:t>
            </w:r>
            <w:r w:rsidR="00F50358">
              <w:rPr>
                <w:rFonts w:eastAsia="Calibri" w:cs="Arial"/>
                <w:lang w:eastAsia="en-GB"/>
              </w:rPr>
              <w:t>ing</w:t>
            </w:r>
            <w:r w:rsidR="00AF7340" w:rsidRPr="0026188F">
              <w:rPr>
                <w:rFonts w:eastAsia="Calibri" w:cs="Arial"/>
                <w:lang w:eastAsia="en-GB"/>
              </w:rPr>
              <w:t xml:space="preserve"> the genre of descriptive compositions</w:t>
            </w:r>
          </w:p>
        </w:tc>
        <w:tc>
          <w:tcPr>
            <w:tcW w:w="10348" w:type="dxa"/>
            <w:tcMar>
              <w:top w:w="113" w:type="dxa"/>
              <w:bottom w:w="113" w:type="dxa"/>
            </w:tcMar>
          </w:tcPr>
          <w:p w14:paraId="726BC09B" w14:textId="250F334C" w:rsidR="00AF7340" w:rsidRDefault="00D601FA" w:rsidP="0088580A">
            <w:pPr>
              <w:keepNext/>
              <w:autoSpaceDE w:val="0"/>
              <w:autoSpaceDN w:val="0"/>
              <w:adjustRightInd w:val="0"/>
              <w:spacing w:after="120"/>
              <w:rPr>
                <w:rFonts w:ascii="Arial" w:hAnsi="Arial" w:cs="Arial"/>
                <w:b/>
                <w:bCs/>
                <w:sz w:val="20"/>
                <w:szCs w:val="20"/>
                <w:lang w:eastAsia="en-GB"/>
              </w:rPr>
            </w:pPr>
            <w:r>
              <w:rPr>
                <w:rFonts w:ascii="Arial" w:hAnsi="Arial" w:cs="Arial"/>
                <w:sz w:val="20"/>
                <w:szCs w:val="20"/>
                <w:lang w:eastAsia="en-GB"/>
              </w:rPr>
              <w:t>L</w:t>
            </w:r>
            <w:r w:rsidR="00AF7340">
              <w:rPr>
                <w:rFonts w:ascii="Arial" w:hAnsi="Arial" w:cs="Arial"/>
                <w:sz w:val="20"/>
                <w:szCs w:val="20"/>
                <w:lang w:eastAsia="en-GB"/>
              </w:rPr>
              <w:t>earners</w:t>
            </w:r>
            <w:r w:rsidR="00AF7340" w:rsidRPr="001E1AE8">
              <w:rPr>
                <w:rFonts w:ascii="Arial" w:hAnsi="Arial" w:cs="Arial"/>
                <w:sz w:val="20"/>
                <w:szCs w:val="20"/>
                <w:lang w:eastAsia="en-GB"/>
              </w:rPr>
              <w:t xml:space="preserve"> write </w:t>
            </w:r>
            <w:r w:rsidR="0026188F">
              <w:rPr>
                <w:rFonts w:ascii="Arial" w:hAnsi="Arial" w:cs="Arial"/>
                <w:sz w:val="20"/>
                <w:szCs w:val="20"/>
                <w:lang w:eastAsia="en-GB"/>
              </w:rPr>
              <w:t xml:space="preserve">a </w:t>
            </w:r>
            <w:r w:rsidR="00AF7340" w:rsidRPr="001E1AE8">
              <w:rPr>
                <w:rFonts w:ascii="Arial" w:hAnsi="Arial" w:cs="Arial"/>
                <w:sz w:val="20"/>
                <w:szCs w:val="20"/>
                <w:lang w:eastAsia="en-GB"/>
              </w:rPr>
              <w:t xml:space="preserve">short commentary on </w:t>
            </w:r>
            <w:r w:rsidR="00FD388B">
              <w:rPr>
                <w:rFonts w:ascii="Arial" w:hAnsi="Arial" w:cs="Arial"/>
                <w:sz w:val="20"/>
                <w:szCs w:val="20"/>
                <w:lang w:eastAsia="en-GB"/>
              </w:rPr>
              <w:t xml:space="preserve">a </w:t>
            </w:r>
            <w:r w:rsidR="00AF7340" w:rsidRPr="001E1AE8">
              <w:rPr>
                <w:rFonts w:ascii="Arial" w:hAnsi="Arial" w:cs="Arial"/>
                <w:sz w:val="20"/>
                <w:szCs w:val="20"/>
                <w:lang w:eastAsia="en-GB"/>
              </w:rPr>
              <w:t>gi</w:t>
            </w:r>
            <w:r w:rsidR="00AF7340">
              <w:rPr>
                <w:rFonts w:ascii="Arial" w:hAnsi="Arial" w:cs="Arial"/>
                <w:sz w:val="20"/>
                <w:szCs w:val="20"/>
                <w:lang w:eastAsia="en-GB"/>
              </w:rPr>
              <w:t>ven piece of descriptive composition</w:t>
            </w:r>
            <w:r w:rsidR="00AF7340" w:rsidRPr="001E1AE8">
              <w:rPr>
                <w:rFonts w:ascii="Arial" w:hAnsi="Arial" w:cs="Arial"/>
                <w:sz w:val="20"/>
                <w:szCs w:val="20"/>
                <w:lang w:eastAsia="en-GB"/>
              </w:rPr>
              <w:t>, picking out effective language.</w:t>
            </w:r>
            <w:r w:rsidR="00C147E4">
              <w:rPr>
                <w:rFonts w:ascii="Arial" w:hAnsi="Arial" w:cs="Arial"/>
                <w:sz w:val="20"/>
                <w:szCs w:val="20"/>
                <w:lang w:eastAsia="en-GB"/>
              </w:rPr>
              <w:t xml:space="preserve"> </w:t>
            </w:r>
            <w:r w:rsidR="0092038D" w:rsidRPr="00CA5E3B">
              <w:rPr>
                <w:rFonts w:ascii="Arial" w:hAnsi="Arial" w:cs="Arial"/>
                <w:b/>
                <w:sz w:val="20"/>
                <w:szCs w:val="20"/>
                <w:lang w:eastAsia="en-GB"/>
              </w:rPr>
              <w:t>(I)</w:t>
            </w:r>
          </w:p>
        </w:tc>
      </w:tr>
      <w:tr w:rsidR="00AF7340" w14:paraId="02EF4266" w14:textId="77777777" w:rsidTr="00FC31AA">
        <w:tblPrEx>
          <w:tblCellMar>
            <w:top w:w="0" w:type="dxa"/>
            <w:bottom w:w="0" w:type="dxa"/>
          </w:tblCellMar>
        </w:tblPrEx>
        <w:tc>
          <w:tcPr>
            <w:tcW w:w="2126" w:type="dxa"/>
            <w:tcMar>
              <w:top w:w="113" w:type="dxa"/>
              <w:bottom w:w="113" w:type="dxa"/>
            </w:tcMar>
          </w:tcPr>
          <w:p w14:paraId="7908FEE3" w14:textId="6BC396E2"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69273802" w14:textId="41A4CA29" w:rsidR="00AF7340" w:rsidRPr="00DD2B35" w:rsidRDefault="00AF7340" w:rsidP="00DD2B35">
            <w:pPr>
              <w:pStyle w:val="DSBasic"/>
              <w:spacing w:before="120" w:after="120"/>
              <w:rPr>
                <w:color w:val="00B050"/>
              </w:rPr>
            </w:pPr>
            <w:r w:rsidRPr="00DD2B35">
              <w:rPr>
                <w:rFonts w:cs="Arial"/>
                <w:sz w:val="20"/>
                <w:szCs w:val="20"/>
                <w:lang w:eastAsia="en-GB"/>
              </w:rPr>
              <w:t xml:space="preserve">W3 </w:t>
            </w:r>
            <w:r w:rsidR="00DD2B35">
              <w:rPr>
                <w:rFonts w:cs="Arial"/>
                <w:sz w:val="20"/>
                <w:szCs w:val="20"/>
                <w:lang w:eastAsia="en-GB"/>
              </w:rPr>
              <w:t>u</w:t>
            </w:r>
            <w:r w:rsidR="00867DBA" w:rsidRPr="00DD2B35">
              <w:rPr>
                <w:rFonts w:cs="Arial"/>
                <w:sz w:val="20"/>
                <w:szCs w:val="20"/>
                <w:lang w:eastAsia="en-GB"/>
              </w:rPr>
              <w:t>se a range of vocabulary and sentence structures appropriate to context</w:t>
            </w:r>
          </w:p>
        </w:tc>
        <w:tc>
          <w:tcPr>
            <w:tcW w:w="2126" w:type="dxa"/>
            <w:tcMar>
              <w:top w:w="113" w:type="dxa"/>
              <w:bottom w:w="113" w:type="dxa"/>
            </w:tcMar>
          </w:tcPr>
          <w:p w14:paraId="31EC2D1A" w14:textId="7A6E1D04" w:rsidR="00AF7340" w:rsidRPr="0026188F" w:rsidRDefault="00AD3B97" w:rsidP="0088580A">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P</w:t>
            </w:r>
            <w:r w:rsidR="00AF7340" w:rsidRPr="0026188F">
              <w:rPr>
                <w:rFonts w:eastAsia="Calibri" w:cs="Arial"/>
                <w:lang w:eastAsia="en-GB"/>
              </w:rPr>
              <w:t>repar</w:t>
            </w:r>
            <w:r w:rsidR="00F50358">
              <w:rPr>
                <w:rFonts w:eastAsia="Calibri" w:cs="Arial"/>
                <w:lang w:eastAsia="en-GB"/>
              </w:rPr>
              <w:t>ing</w:t>
            </w:r>
            <w:r w:rsidR="00AF7340" w:rsidRPr="0026188F">
              <w:rPr>
                <w:rFonts w:eastAsia="Calibri" w:cs="Arial"/>
                <w:lang w:eastAsia="en-GB"/>
              </w:rPr>
              <w:t xml:space="preserve"> for descriptive compositions</w:t>
            </w:r>
          </w:p>
          <w:p w14:paraId="4C8B1A3B" w14:textId="02541CA9" w:rsidR="00AF7340" w:rsidRDefault="00AD3B97" w:rsidP="00DE3ACB">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00AF7340" w:rsidRPr="0026188F">
              <w:rPr>
                <w:rFonts w:eastAsia="Calibri" w:cs="Arial"/>
                <w:lang w:eastAsia="en-GB"/>
              </w:rPr>
              <w:t>peaking and listening</w:t>
            </w:r>
          </w:p>
        </w:tc>
        <w:tc>
          <w:tcPr>
            <w:tcW w:w="10348" w:type="dxa"/>
            <w:tcMar>
              <w:top w:w="113" w:type="dxa"/>
              <w:bottom w:w="113" w:type="dxa"/>
            </w:tcMar>
          </w:tcPr>
          <w:p w14:paraId="5C8A9664" w14:textId="638B2BC2" w:rsidR="000547C6" w:rsidRDefault="000B0C04" w:rsidP="0088580A">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In g</w:t>
            </w:r>
            <w:r w:rsidR="00AF7340" w:rsidRPr="001E1AE8">
              <w:rPr>
                <w:rFonts w:ascii="Arial" w:hAnsi="Arial" w:cs="Arial"/>
                <w:sz w:val="20"/>
                <w:szCs w:val="20"/>
                <w:lang w:eastAsia="en-GB"/>
              </w:rPr>
              <w:t>roups</w:t>
            </w:r>
            <w:r>
              <w:rPr>
                <w:rFonts w:ascii="Arial" w:hAnsi="Arial" w:cs="Arial"/>
                <w:sz w:val="20"/>
                <w:szCs w:val="20"/>
                <w:lang w:eastAsia="en-GB"/>
              </w:rPr>
              <w:t>, learners</w:t>
            </w:r>
            <w:r w:rsidR="00AF7340" w:rsidRPr="001E1AE8">
              <w:rPr>
                <w:rFonts w:ascii="Arial" w:hAnsi="Arial" w:cs="Arial"/>
                <w:sz w:val="20"/>
                <w:szCs w:val="20"/>
                <w:lang w:eastAsia="en-GB"/>
              </w:rPr>
              <w:t xml:space="preserve"> produce word banks </w:t>
            </w:r>
            <w:r w:rsidR="000547C6">
              <w:rPr>
                <w:rFonts w:ascii="Arial" w:hAnsi="Arial" w:cs="Arial"/>
                <w:sz w:val="20"/>
                <w:szCs w:val="20"/>
                <w:lang w:eastAsia="en-GB"/>
              </w:rPr>
              <w:t xml:space="preserve">for a (different) physical </w:t>
            </w:r>
            <w:r w:rsidR="00AF7340" w:rsidRPr="001E1AE8">
              <w:rPr>
                <w:rFonts w:ascii="Arial" w:hAnsi="Arial" w:cs="Arial"/>
                <w:sz w:val="20"/>
                <w:szCs w:val="20"/>
                <w:lang w:eastAsia="en-GB"/>
              </w:rPr>
              <w:t>descripti</w:t>
            </w:r>
            <w:r w:rsidR="000547C6">
              <w:rPr>
                <w:rFonts w:ascii="Arial" w:hAnsi="Arial" w:cs="Arial"/>
                <w:sz w:val="20"/>
                <w:szCs w:val="20"/>
                <w:lang w:eastAsia="en-GB"/>
              </w:rPr>
              <w:t>ve focus</w:t>
            </w:r>
            <w:r w:rsidR="0026188F">
              <w:rPr>
                <w:rFonts w:ascii="Arial" w:hAnsi="Arial" w:cs="Arial"/>
                <w:sz w:val="20"/>
                <w:szCs w:val="20"/>
                <w:lang w:eastAsia="en-GB"/>
              </w:rPr>
              <w:t>,</w:t>
            </w:r>
            <w:r w:rsidR="00AF7340" w:rsidRPr="001E1AE8">
              <w:rPr>
                <w:rFonts w:ascii="Arial" w:hAnsi="Arial" w:cs="Arial"/>
                <w:sz w:val="20"/>
                <w:szCs w:val="20"/>
                <w:lang w:eastAsia="en-GB"/>
              </w:rPr>
              <w:t xml:space="preserve"> e.g. person (old man</w:t>
            </w:r>
            <w:r w:rsidR="000547C6">
              <w:rPr>
                <w:rFonts w:ascii="Arial" w:hAnsi="Arial" w:cs="Arial"/>
                <w:sz w:val="20"/>
                <w:szCs w:val="20"/>
                <w:lang w:eastAsia="en-GB"/>
              </w:rPr>
              <w:t xml:space="preserve"> / baby</w:t>
            </w:r>
            <w:r w:rsidR="00AF7340" w:rsidRPr="001E1AE8">
              <w:rPr>
                <w:rFonts w:ascii="Arial" w:hAnsi="Arial" w:cs="Arial"/>
                <w:sz w:val="20"/>
                <w:szCs w:val="20"/>
                <w:lang w:eastAsia="en-GB"/>
              </w:rPr>
              <w:t xml:space="preserve">), </w:t>
            </w:r>
            <w:r w:rsidR="000547C6">
              <w:rPr>
                <w:rFonts w:ascii="Arial" w:hAnsi="Arial" w:cs="Arial"/>
                <w:sz w:val="20"/>
                <w:szCs w:val="20"/>
                <w:lang w:eastAsia="en-GB"/>
              </w:rPr>
              <w:t>building /</w:t>
            </w:r>
            <w:r w:rsidR="00AF7340" w:rsidRPr="001E1AE8">
              <w:rPr>
                <w:rFonts w:ascii="Arial" w:hAnsi="Arial" w:cs="Arial"/>
                <w:sz w:val="20"/>
                <w:szCs w:val="20"/>
                <w:lang w:eastAsia="en-GB"/>
              </w:rPr>
              <w:t xml:space="preserve"> </w:t>
            </w:r>
            <w:r w:rsidR="000547C6">
              <w:rPr>
                <w:rFonts w:ascii="Arial" w:hAnsi="Arial" w:cs="Arial"/>
                <w:sz w:val="20"/>
                <w:szCs w:val="20"/>
                <w:lang w:eastAsia="en-GB"/>
              </w:rPr>
              <w:t xml:space="preserve">social </w:t>
            </w:r>
            <w:r w:rsidR="00AF7340" w:rsidRPr="001E1AE8">
              <w:rPr>
                <w:rFonts w:ascii="Arial" w:hAnsi="Arial" w:cs="Arial"/>
                <w:sz w:val="20"/>
                <w:szCs w:val="20"/>
                <w:lang w:eastAsia="en-GB"/>
              </w:rPr>
              <w:t xml:space="preserve">place </w:t>
            </w:r>
            <w:r>
              <w:rPr>
                <w:rFonts w:ascii="Arial" w:hAnsi="Arial" w:cs="Arial"/>
                <w:sz w:val="20"/>
                <w:szCs w:val="20"/>
                <w:lang w:eastAsia="en-GB"/>
              </w:rPr>
              <w:t>(</w:t>
            </w:r>
            <w:r w:rsidR="00AF7340" w:rsidRPr="001E1AE8">
              <w:rPr>
                <w:rFonts w:ascii="Arial" w:hAnsi="Arial" w:cs="Arial"/>
                <w:sz w:val="20"/>
                <w:szCs w:val="20"/>
                <w:lang w:eastAsia="en-GB"/>
              </w:rPr>
              <w:t>railway station</w:t>
            </w:r>
            <w:r w:rsidR="000547C6">
              <w:rPr>
                <w:rFonts w:ascii="Arial" w:hAnsi="Arial" w:cs="Arial"/>
                <w:sz w:val="20"/>
                <w:szCs w:val="20"/>
                <w:lang w:eastAsia="en-GB"/>
              </w:rPr>
              <w:t xml:space="preserve"> / airport</w:t>
            </w:r>
            <w:r w:rsidR="00AF7340" w:rsidRPr="001E1AE8">
              <w:rPr>
                <w:rFonts w:ascii="Arial" w:hAnsi="Arial" w:cs="Arial"/>
                <w:sz w:val="20"/>
                <w:szCs w:val="20"/>
                <w:lang w:eastAsia="en-GB"/>
              </w:rPr>
              <w:t>)</w:t>
            </w:r>
            <w:r w:rsidR="000547C6">
              <w:rPr>
                <w:rFonts w:ascii="Arial" w:hAnsi="Arial" w:cs="Arial"/>
                <w:sz w:val="20"/>
                <w:szCs w:val="20"/>
                <w:lang w:eastAsia="en-GB"/>
              </w:rPr>
              <w:t>,</w:t>
            </w:r>
            <w:r w:rsidR="00AF7340" w:rsidRPr="001E1AE8">
              <w:rPr>
                <w:rFonts w:ascii="Arial" w:hAnsi="Arial" w:cs="Arial"/>
                <w:sz w:val="20"/>
                <w:szCs w:val="20"/>
                <w:lang w:eastAsia="en-GB"/>
              </w:rPr>
              <w:t xml:space="preserve"> </w:t>
            </w:r>
            <w:r w:rsidR="000547C6">
              <w:rPr>
                <w:rFonts w:ascii="Arial" w:hAnsi="Arial" w:cs="Arial"/>
                <w:sz w:val="20"/>
                <w:szCs w:val="20"/>
                <w:lang w:eastAsia="en-GB"/>
              </w:rPr>
              <w:t>natural</w:t>
            </w:r>
            <w:r w:rsidR="00AF7340" w:rsidRPr="001E1AE8">
              <w:rPr>
                <w:rFonts w:ascii="Arial" w:hAnsi="Arial" w:cs="Arial"/>
                <w:sz w:val="20"/>
                <w:szCs w:val="20"/>
                <w:lang w:eastAsia="en-GB"/>
              </w:rPr>
              <w:t xml:space="preserve"> place (riverbank</w:t>
            </w:r>
            <w:r w:rsidR="000547C6">
              <w:rPr>
                <w:rFonts w:ascii="Arial" w:hAnsi="Arial" w:cs="Arial"/>
                <w:sz w:val="20"/>
                <w:szCs w:val="20"/>
                <w:lang w:eastAsia="en-GB"/>
              </w:rPr>
              <w:t xml:space="preserve"> / forest</w:t>
            </w:r>
            <w:r w:rsidR="00AF7340" w:rsidRPr="001E1AE8">
              <w:rPr>
                <w:rFonts w:ascii="Arial" w:hAnsi="Arial" w:cs="Arial"/>
                <w:sz w:val="20"/>
                <w:szCs w:val="20"/>
                <w:lang w:eastAsia="en-GB"/>
              </w:rPr>
              <w:t>)</w:t>
            </w:r>
            <w:r w:rsidR="00AF7340">
              <w:rPr>
                <w:rFonts w:ascii="Arial" w:hAnsi="Arial" w:cs="Arial"/>
                <w:sz w:val="20"/>
                <w:szCs w:val="20"/>
                <w:lang w:eastAsia="en-GB"/>
              </w:rPr>
              <w:t>,</w:t>
            </w:r>
            <w:r w:rsidR="00AF7340" w:rsidRPr="001E1AE8">
              <w:rPr>
                <w:rFonts w:ascii="Arial" w:hAnsi="Arial" w:cs="Arial"/>
                <w:sz w:val="20"/>
                <w:szCs w:val="20"/>
                <w:lang w:eastAsia="en-GB"/>
              </w:rPr>
              <w:t xml:space="preserve"> etc.</w:t>
            </w:r>
          </w:p>
          <w:p w14:paraId="24CE2F50" w14:textId="798278F1" w:rsidR="000547C6" w:rsidRDefault="000547C6" w:rsidP="00A0604D">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 xml:space="preserve">Groups </w:t>
            </w:r>
            <w:r w:rsidR="000B0C04">
              <w:rPr>
                <w:rFonts w:ascii="Arial" w:hAnsi="Arial" w:cs="Arial"/>
                <w:sz w:val="20"/>
                <w:szCs w:val="20"/>
                <w:lang w:eastAsia="en-GB"/>
              </w:rPr>
              <w:t xml:space="preserve">then </w:t>
            </w:r>
            <w:r>
              <w:rPr>
                <w:rFonts w:ascii="Arial" w:hAnsi="Arial" w:cs="Arial"/>
                <w:sz w:val="20"/>
                <w:szCs w:val="20"/>
                <w:lang w:eastAsia="en-GB"/>
              </w:rPr>
              <w:t>sw</w:t>
            </w:r>
            <w:r w:rsidR="00A0604D">
              <w:rPr>
                <w:rFonts w:ascii="Arial" w:hAnsi="Arial" w:cs="Arial"/>
                <w:sz w:val="20"/>
                <w:szCs w:val="20"/>
                <w:lang w:eastAsia="en-GB"/>
              </w:rPr>
              <w:t>a</w:t>
            </w:r>
            <w:r>
              <w:rPr>
                <w:rFonts w:ascii="Arial" w:hAnsi="Arial" w:cs="Arial"/>
                <w:sz w:val="20"/>
                <w:szCs w:val="20"/>
                <w:lang w:eastAsia="en-GB"/>
              </w:rPr>
              <w:t>p word banks and add in s</w:t>
            </w:r>
            <w:r w:rsidR="00AF7340" w:rsidRPr="001E1AE8">
              <w:rPr>
                <w:rFonts w:ascii="Arial" w:hAnsi="Arial" w:cs="Arial"/>
                <w:sz w:val="20"/>
                <w:szCs w:val="20"/>
                <w:lang w:eastAsia="en-GB"/>
              </w:rPr>
              <w:t xml:space="preserve">ynonyms </w:t>
            </w:r>
            <w:r>
              <w:rPr>
                <w:rFonts w:ascii="Arial" w:hAnsi="Arial" w:cs="Arial"/>
                <w:sz w:val="20"/>
                <w:szCs w:val="20"/>
                <w:lang w:eastAsia="en-GB"/>
              </w:rPr>
              <w:t xml:space="preserve">for a target number of the </w:t>
            </w:r>
            <w:r w:rsidR="00AF7340" w:rsidRPr="001E1AE8">
              <w:rPr>
                <w:rFonts w:ascii="Arial" w:hAnsi="Arial" w:cs="Arial"/>
                <w:sz w:val="20"/>
                <w:szCs w:val="20"/>
                <w:lang w:eastAsia="en-GB"/>
              </w:rPr>
              <w:t>word bank vocabulary.</w:t>
            </w:r>
          </w:p>
          <w:p w14:paraId="419C569D" w14:textId="5D56F1D1" w:rsidR="000547C6" w:rsidRDefault="000547C6" w:rsidP="00A0604D">
            <w:pPr>
              <w:autoSpaceDE w:val="0"/>
              <w:autoSpaceDN w:val="0"/>
              <w:adjustRightInd w:val="0"/>
              <w:spacing w:before="120" w:after="120"/>
              <w:rPr>
                <w:rFonts w:ascii="Arial" w:hAnsi="Arial" w:cs="Arial"/>
                <w:sz w:val="20"/>
                <w:szCs w:val="20"/>
                <w:lang w:eastAsia="en-GB"/>
              </w:rPr>
            </w:pPr>
            <w:r w:rsidRPr="0058484E">
              <w:rPr>
                <w:rFonts w:ascii="Arial" w:hAnsi="Arial" w:cs="Arial"/>
                <w:b/>
                <w:bCs/>
                <w:sz w:val="20"/>
                <w:szCs w:val="20"/>
                <w:lang w:eastAsia="en-GB"/>
              </w:rPr>
              <w:t>Extension activity</w:t>
            </w:r>
            <w:r w:rsidR="00A0604D">
              <w:rPr>
                <w:rFonts w:ascii="Arial" w:hAnsi="Arial" w:cs="Arial"/>
                <w:b/>
                <w:bCs/>
                <w:sz w:val="20"/>
                <w:szCs w:val="20"/>
                <w:lang w:eastAsia="en-GB"/>
              </w:rPr>
              <w:t>:</w:t>
            </w:r>
            <w:r>
              <w:rPr>
                <w:rFonts w:ascii="Arial" w:hAnsi="Arial" w:cs="Arial"/>
                <w:sz w:val="20"/>
                <w:szCs w:val="20"/>
                <w:lang w:eastAsia="en-GB"/>
              </w:rPr>
              <w:t xml:space="preserve"> </w:t>
            </w:r>
            <w:r w:rsidR="00E109BD">
              <w:rPr>
                <w:rFonts w:ascii="Arial" w:hAnsi="Arial" w:cs="Arial"/>
                <w:sz w:val="20"/>
                <w:szCs w:val="20"/>
                <w:lang w:eastAsia="en-GB"/>
              </w:rPr>
              <w:t xml:space="preserve">learners </w:t>
            </w:r>
            <w:r>
              <w:rPr>
                <w:rFonts w:ascii="Arial" w:hAnsi="Arial" w:cs="Arial"/>
                <w:sz w:val="20"/>
                <w:szCs w:val="20"/>
                <w:lang w:eastAsia="en-GB"/>
              </w:rPr>
              <w:t xml:space="preserve">consider all </w:t>
            </w:r>
            <w:r w:rsidR="0058484E">
              <w:rPr>
                <w:rFonts w:ascii="Arial" w:hAnsi="Arial" w:cs="Arial"/>
                <w:sz w:val="20"/>
                <w:szCs w:val="20"/>
                <w:lang w:eastAsia="en-GB"/>
              </w:rPr>
              <w:t xml:space="preserve">the </w:t>
            </w:r>
            <w:r>
              <w:rPr>
                <w:rFonts w:ascii="Arial" w:hAnsi="Arial" w:cs="Arial"/>
                <w:sz w:val="20"/>
                <w:szCs w:val="20"/>
                <w:lang w:eastAsia="en-GB"/>
              </w:rPr>
              <w:t>word banks</w:t>
            </w:r>
            <w:r w:rsidR="0058484E">
              <w:rPr>
                <w:rFonts w:ascii="Arial" w:hAnsi="Arial" w:cs="Arial"/>
                <w:sz w:val="20"/>
                <w:szCs w:val="20"/>
                <w:lang w:eastAsia="en-GB"/>
              </w:rPr>
              <w:t xml:space="preserve"> generated to identify which of the words could be used to describe a different given focus</w:t>
            </w:r>
            <w:r w:rsidR="00D16177">
              <w:rPr>
                <w:rFonts w:ascii="Arial" w:hAnsi="Arial" w:cs="Arial"/>
                <w:sz w:val="20"/>
                <w:szCs w:val="20"/>
                <w:lang w:eastAsia="en-GB"/>
              </w:rPr>
              <w:t>,</w:t>
            </w:r>
            <w:r w:rsidR="0058484E">
              <w:rPr>
                <w:rFonts w:ascii="Arial" w:hAnsi="Arial" w:cs="Arial"/>
                <w:sz w:val="20"/>
                <w:szCs w:val="20"/>
                <w:lang w:eastAsia="en-GB"/>
              </w:rPr>
              <w:t xml:space="preserve"> </w:t>
            </w:r>
            <w:r w:rsidR="00D601FA">
              <w:rPr>
                <w:rFonts w:ascii="Arial" w:hAnsi="Arial" w:cs="Arial"/>
                <w:sz w:val="20"/>
                <w:szCs w:val="20"/>
                <w:lang w:eastAsia="en-GB"/>
              </w:rPr>
              <w:t>e.g.</w:t>
            </w:r>
            <w:r w:rsidR="0058484E">
              <w:rPr>
                <w:rFonts w:ascii="Arial" w:hAnsi="Arial" w:cs="Arial"/>
                <w:sz w:val="20"/>
                <w:szCs w:val="20"/>
                <w:lang w:eastAsia="en-GB"/>
              </w:rPr>
              <w:t xml:space="preserve"> an occasion (a wedding / race) or an experience (trying new food).</w:t>
            </w:r>
          </w:p>
          <w:p w14:paraId="5E964459" w14:textId="232DFD8B" w:rsidR="00AF7340" w:rsidRPr="00D16177" w:rsidRDefault="0058484E" w:rsidP="00A0604D">
            <w:pPr>
              <w:autoSpaceDE w:val="0"/>
              <w:autoSpaceDN w:val="0"/>
              <w:adjustRightInd w:val="0"/>
              <w:spacing w:before="120" w:after="120"/>
              <w:rPr>
                <w:rFonts w:ascii="Arial" w:hAnsi="Arial" w:cs="Arial"/>
                <w:sz w:val="20"/>
                <w:szCs w:val="20"/>
                <w:lang w:eastAsia="en-GB"/>
              </w:rPr>
            </w:pPr>
            <w:r>
              <w:rPr>
                <w:rFonts w:ascii="Arial" w:hAnsi="Arial" w:cs="Arial"/>
                <w:sz w:val="20"/>
                <w:szCs w:val="20"/>
                <w:lang w:eastAsia="en-GB"/>
              </w:rPr>
              <w:t>Groups present ideas for 3</w:t>
            </w:r>
            <w:r w:rsidR="00D16177">
              <w:rPr>
                <w:rFonts w:ascii="Arial" w:hAnsi="Arial" w:cs="Arial"/>
                <w:sz w:val="20"/>
                <w:szCs w:val="20"/>
                <w:lang w:eastAsia="en-GB"/>
              </w:rPr>
              <w:t>–</w:t>
            </w:r>
            <w:r>
              <w:rPr>
                <w:rFonts w:ascii="Arial" w:hAnsi="Arial" w:cs="Arial"/>
                <w:sz w:val="20"/>
                <w:szCs w:val="20"/>
                <w:lang w:eastAsia="en-GB"/>
              </w:rPr>
              <w:t>5 words that would work well and 3</w:t>
            </w:r>
            <w:r w:rsidR="00D16177">
              <w:rPr>
                <w:rFonts w:ascii="Arial" w:hAnsi="Arial" w:cs="Arial"/>
                <w:sz w:val="20"/>
                <w:szCs w:val="20"/>
                <w:lang w:eastAsia="en-GB"/>
              </w:rPr>
              <w:t>–</w:t>
            </w:r>
            <w:r>
              <w:rPr>
                <w:rFonts w:ascii="Arial" w:hAnsi="Arial" w:cs="Arial"/>
                <w:sz w:val="20"/>
                <w:szCs w:val="20"/>
                <w:lang w:eastAsia="en-GB"/>
              </w:rPr>
              <w:t>5 that we would</w:t>
            </w:r>
            <w:r w:rsidR="00D16177">
              <w:rPr>
                <w:rFonts w:ascii="Arial" w:hAnsi="Arial" w:cs="Arial"/>
                <w:sz w:val="20"/>
                <w:szCs w:val="20"/>
                <w:lang w:eastAsia="en-GB"/>
              </w:rPr>
              <w:t xml:space="preserve"> not</w:t>
            </w:r>
            <w:r>
              <w:rPr>
                <w:rFonts w:ascii="Arial" w:hAnsi="Arial" w:cs="Arial"/>
                <w:sz w:val="20"/>
                <w:szCs w:val="20"/>
                <w:lang w:eastAsia="en-GB"/>
              </w:rPr>
              <w:t xml:space="preserve"> use, explaining why.</w:t>
            </w:r>
          </w:p>
          <w:p w14:paraId="45C8E24C" w14:textId="579D54EC" w:rsidR="00F06ACB" w:rsidRPr="00240474" w:rsidRDefault="00AF7340" w:rsidP="00A0604D">
            <w:pPr>
              <w:autoSpaceDE w:val="0"/>
              <w:autoSpaceDN w:val="0"/>
              <w:adjustRightInd w:val="0"/>
              <w:spacing w:before="120" w:after="120"/>
              <w:rPr>
                <w:rStyle w:val="Hyperlink"/>
                <w:rFonts w:ascii="Arial" w:eastAsia="Arial" w:hAnsi="Arial" w:cs="Arial"/>
                <w:color w:val="4A4A4A"/>
                <w:sz w:val="20"/>
                <w:szCs w:val="20"/>
                <w:u w:val="none"/>
              </w:rPr>
            </w:pPr>
            <w:r w:rsidRPr="00BE731E">
              <w:rPr>
                <w:rFonts w:ascii="Arial" w:hAnsi="Arial" w:cs="Arial"/>
                <w:sz w:val="20"/>
                <w:szCs w:val="20"/>
                <w:lang w:eastAsia="en-GB"/>
              </w:rPr>
              <w:t>There are useful exercises for finding synonyms and using correct vocabulary in</w:t>
            </w:r>
            <w:r>
              <w:rPr>
                <w:rFonts w:ascii="Arial" w:hAnsi="Arial" w:cs="Arial"/>
                <w:sz w:val="20"/>
                <w:szCs w:val="20"/>
                <w:lang w:eastAsia="en-GB"/>
              </w:rPr>
              <w:t xml:space="preserve"> our endorsed textbooks, listed at </w:t>
            </w:r>
            <w:hyperlink r:id="rId117" w:history="1">
              <w:r w:rsidR="00A12C3F">
                <w:rPr>
                  <w:rStyle w:val="Hyperlink"/>
                  <w:rFonts w:ascii="Arial" w:hAnsi="Arial"/>
                  <w:color w:val="4A4A4A"/>
                  <w:sz w:val="20"/>
                </w:rPr>
                <w:t>www.cambridgeinternational/published-resources</w:t>
              </w:r>
            </w:hyperlink>
          </w:p>
          <w:p w14:paraId="732C3B63" w14:textId="3E268425" w:rsidR="00AF7340" w:rsidRPr="00087F64" w:rsidRDefault="00AF7340" w:rsidP="00CB58F3">
            <w:pPr>
              <w:autoSpaceDE w:val="0"/>
              <w:autoSpaceDN w:val="0"/>
              <w:adjustRightInd w:val="0"/>
              <w:spacing w:before="120"/>
              <w:rPr>
                <w:rStyle w:val="WebLink"/>
                <w:rFonts w:cs="Arial"/>
                <w:color w:val="auto"/>
                <w:szCs w:val="20"/>
                <w:u w:val="none"/>
              </w:rPr>
            </w:pPr>
            <w:r>
              <w:rPr>
                <w:rFonts w:ascii="Arial" w:hAnsi="Arial" w:cs="Arial"/>
                <w:sz w:val="20"/>
                <w:szCs w:val="20"/>
                <w:lang w:eastAsia="en-GB"/>
              </w:rPr>
              <w:t>Forty</w:t>
            </w:r>
            <w:r w:rsidRPr="001E1AE8">
              <w:rPr>
                <w:rFonts w:ascii="Arial" w:hAnsi="Arial" w:cs="Arial"/>
                <w:sz w:val="20"/>
                <w:szCs w:val="20"/>
                <w:lang w:eastAsia="en-GB"/>
              </w:rPr>
              <w:t xml:space="preserve"> descriptive writing topics</w:t>
            </w:r>
            <w:r>
              <w:rPr>
                <w:rFonts w:ascii="Arial" w:hAnsi="Arial" w:cs="Arial"/>
                <w:sz w:val="20"/>
                <w:szCs w:val="20"/>
                <w:lang w:eastAsia="en-GB"/>
              </w:rPr>
              <w:t>:</w:t>
            </w:r>
            <w:r w:rsidR="00087F64">
              <w:rPr>
                <w:rFonts w:ascii="Arial" w:hAnsi="Arial" w:cs="Arial"/>
                <w:sz w:val="20"/>
                <w:szCs w:val="20"/>
              </w:rPr>
              <w:t xml:space="preserve"> </w:t>
            </w:r>
            <w:hyperlink r:id="rId118" w:history="1">
              <w:r w:rsidR="00087F64" w:rsidRPr="007B03F8">
                <w:rPr>
                  <w:rStyle w:val="Hyperlink"/>
                  <w:rFonts w:ascii="Arial" w:hAnsi="Arial"/>
                  <w:color w:val="4A4A4A"/>
                  <w:sz w:val="20"/>
                </w:rPr>
                <w:t>http://grammar.about.com/od/developingessays/a/topdescription.htm</w:t>
              </w:r>
            </w:hyperlink>
          </w:p>
        </w:tc>
      </w:tr>
      <w:tr w:rsidR="00AF7340" w14:paraId="32688D91" w14:textId="77777777" w:rsidTr="00FC31AA">
        <w:tblPrEx>
          <w:tblCellMar>
            <w:top w:w="0" w:type="dxa"/>
            <w:bottom w:w="0" w:type="dxa"/>
          </w:tblCellMar>
        </w:tblPrEx>
        <w:tc>
          <w:tcPr>
            <w:tcW w:w="2126" w:type="dxa"/>
            <w:tcMar>
              <w:top w:w="113" w:type="dxa"/>
              <w:bottom w:w="113" w:type="dxa"/>
            </w:tcMar>
          </w:tcPr>
          <w:p w14:paraId="2FD2F93B" w14:textId="498044B4"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BD980B9" w14:textId="201A0B26" w:rsidR="00AF7340" w:rsidRDefault="00AF7340" w:rsidP="004B3FE1">
            <w:pPr>
              <w:autoSpaceDE w:val="0"/>
              <w:autoSpaceDN w:val="0"/>
              <w:adjustRightInd w:val="0"/>
              <w:spacing w:before="120" w:after="120"/>
              <w:rPr>
                <w:rFonts w:ascii="Arial" w:hAnsi="Arial" w:cs="Arial"/>
                <w:sz w:val="20"/>
                <w:szCs w:val="20"/>
                <w:lang w:eastAsia="en-GB"/>
              </w:rPr>
            </w:pPr>
            <w:r w:rsidRPr="001521B2">
              <w:rPr>
                <w:rFonts w:ascii="Arial" w:hAnsi="Arial" w:cs="Arial"/>
                <w:sz w:val="20"/>
                <w:szCs w:val="20"/>
                <w:lang w:eastAsia="en-GB"/>
              </w:rPr>
              <w:t xml:space="preserve">W1 </w:t>
            </w:r>
            <w:r w:rsidR="004B3FE1">
              <w:rPr>
                <w:rFonts w:ascii="Arial" w:hAnsi="Arial" w:cs="Arial"/>
                <w:sz w:val="20"/>
                <w:szCs w:val="20"/>
                <w:lang w:eastAsia="en-GB"/>
              </w:rPr>
              <w:t>a</w:t>
            </w:r>
            <w:r w:rsidRPr="001521B2">
              <w:rPr>
                <w:rFonts w:ascii="Arial" w:hAnsi="Arial" w:cs="Arial"/>
                <w:sz w:val="20"/>
                <w:szCs w:val="20"/>
                <w:lang w:eastAsia="en-GB"/>
              </w:rPr>
              <w:t>rticulate experience and express what is thought, felt and imagined</w:t>
            </w:r>
          </w:p>
          <w:p w14:paraId="56866AF5" w14:textId="7DC22EB6" w:rsidR="00252990" w:rsidRPr="00252990" w:rsidRDefault="00252990" w:rsidP="004B3FE1">
            <w:pPr>
              <w:autoSpaceDE w:val="0"/>
              <w:autoSpaceDN w:val="0"/>
              <w:adjustRightInd w:val="0"/>
              <w:spacing w:before="120" w:after="120"/>
              <w:rPr>
                <w:rFonts w:ascii="Arial" w:hAnsi="Arial" w:cs="Arial"/>
                <w:sz w:val="20"/>
                <w:szCs w:val="20"/>
                <w:lang w:eastAsia="en-GB"/>
              </w:rPr>
            </w:pPr>
            <w:r w:rsidRPr="00252990">
              <w:rPr>
                <w:rFonts w:ascii="Arial" w:hAnsi="Arial" w:cs="Arial"/>
                <w:color w:val="000000"/>
                <w:sz w:val="20"/>
                <w:szCs w:val="20"/>
              </w:rPr>
              <w:t>W2</w:t>
            </w:r>
            <w:r w:rsidRPr="00252990">
              <w:rPr>
                <w:rFonts w:ascii="Arial" w:hAnsi="Arial" w:cs="Arial"/>
                <w:b/>
                <w:bCs/>
                <w:color w:val="000000"/>
                <w:sz w:val="20"/>
                <w:szCs w:val="20"/>
              </w:rPr>
              <w:t xml:space="preserve"> </w:t>
            </w:r>
            <w:r w:rsidRPr="00252990">
              <w:rPr>
                <w:rFonts w:ascii="Arial" w:hAnsi="Arial" w:cs="Arial"/>
                <w:color w:val="000000"/>
                <w:sz w:val="20"/>
                <w:szCs w:val="20"/>
              </w:rPr>
              <w:t>organise and structure ideas and opinions for deliberate effect</w:t>
            </w:r>
          </w:p>
          <w:p w14:paraId="1F117576" w14:textId="39E532BF" w:rsidR="00AF7340" w:rsidRPr="00DE3ACB" w:rsidRDefault="00AF7340" w:rsidP="004B3FE1">
            <w:pPr>
              <w:pStyle w:val="BodyText"/>
              <w:spacing w:before="120" w:after="120"/>
              <w:rPr>
                <w:color w:val="00B050"/>
              </w:rPr>
            </w:pPr>
            <w:r w:rsidRPr="00252990">
              <w:rPr>
                <w:lang w:eastAsia="en-GB"/>
              </w:rPr>
              <w:t>W3</w:t>
            </w:r>
            <w:r w:rsidRPr="001521B2">
              <w:rPr>
                <w:lang w:eastAsia="en-GB"/>
              </w:rPr>
              <w:t xml:space="preserve"> </w:t>
            </w:r>
            <w:r w:rsidR="00FB7002">
              <w:t>u</w:t>
            </w:r>
            <w:r w:rsidR="00867DBA" w:rsidRPr="006566BB">
              <w:t>se a range of vocabulary and sentence structures appropriate to context</w:t>
            </w:r>
          </w:p>
        </w:tc>
        <w:tc>
          <w:tcPr>
            <w:tcW w:w="2126" w:type="dxa"/>
            <w:tcMar>
              <w:top w:w="113" w:type="dxa"/>
              <w:bottom w:w="113" w:type="dxa"/>
            </w:tcMar>
          </w:tcPr>
          <w:p w14:paraId="7BD402A9" w14:textId="6FDD0C8F" w:rsidR="00AF7340" w:rsidRDefault="00AD3B97" w:rsidP="0088580A">
            <w:pPr>
              <w:pStyle w:val="ListParagraph"/>
              <w:autoSpaceDE w:val="0"/>
              <w:autoSpaceDN w:val="0"/>
              <w:adjustRightInd w:val="0"/>
              <w:spacing w:after="120"/>
              <w:ind w:left="0"/>
              <w:contextualSpacing w:val="0"/>
              <w:rPr>
                <w:rFonts w:cs="Arial"/>
                <w:lang w:eastAsia="en-GB"/>
              </w:rPr>
            </w:pPr>
            <w:r>
              <w:rPr>
                <w:rFonts w:eastAsia="Calibri" w:cs="Arial"/>
                <w:lang w:eastAsia="en-GB"/>
              </w:rPr>
              <w:t>P</w:t>
            </w:r>
            <w:r w:rsidR="00AF7340" w:rsidRPr="0026188F">
              <w:rPr>
                <w:rFonts w:eastAsia="Calibri" w:cs="Arial"/>
                <w:lang w:eastAsia="en-GB"/>
              </w:rPr>
              <w:t>roduc</w:t>
            </w:r>
            <w:r w:rsidR="00F50358">
              <w:rPr>
                <w:rFonts w:eastAsia="Calibri" w:cs="Arial"/>
                <w:lang w:eastAsia="en-GB"/>
              </w:rPr>
              <w:t>ing</w:t>
            </w:r>
            <w:r w:rsidR="00AF7340" w:rsidRPr="0026188F">
              <w:rPr>
                <w:rFonts w:eastAsia="Calibri" w:cs="Arial"/>
                <w:lang w:eastAsia="en-GB"/>
              </w:rPr>
              <w:t xml:space="preserve"> short pieces of descriptive composition</w:t>
            </w:r>
          </w:p>
        </w:tc>
        <w:tc>
          <w:tcPr>
            <w:tcW w:w="10348" w:type="dxa"/>
            <w:tcMar>
              <w:top w:w="113" w:type="dxa"/>
              <w:bottom w:w="113" w:type="dxa"/>
            </w:tcMar>
          </w:tcPr>
          <w:p w14:paraId="111EFCD9" w14:textId="42124DE3" w:rsidR="0058484E" w:rsidRDefault="00BC4882" w:rsidP="0088580A">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 xml:space="preserve">Give </w:t>
            </w:r>
            <w:r w:rsidR="00AF7340" w:rsidRPr="001E1AE8">
              <w:rPr>
                <w:rFonts w:ascii="Arial" w:hAnsi="Arial" w:cs="Arial"/>
                <w:sz w:val="20"/>
                <w:szCs w:val="20"/>
                <w:lang w:eastAsia="en-GB"/>
              </w:rPr>
              <w:t>groups</w:t>
            </w:r>
            <w:r>
              <w:rPr>
                <w:rFonts w:ascii="Arial" w:hAnsi="Arial" w:cs="Arial"/>
                <w:sz w:val="20"/>
                <w:szCs w:val="20"/>
                <w:lang w:eastAsia="en-GB"/>
              </w:rPr>
              <w:t xml:space="preserve"> </w:t>
            </w:r>
            <w:r w:rsidR="0058484E">
              <w:rPr>
                <w:rFonts w:ascii="Arial" w:hAnsi="Arial" w:cs="Arial"/>
                <w:sz w:val="20"/>
                <w:szCs w:val="20"/>
                <w:lang w:eastAsia="en-GB"/>
              </w:rPr>
              <w:t xml:space="preserve">the topic for </w:t>
            </w:r>
            <w:r>
              <w:rPr>
                <w:rFonts w:ascii="Arial" w:hAnsi="Arial" w:cs="Arial"/>
                <w:sz w:val="20"/>
                <w:szCs w:val="20"/>
                <w:lang w:eastAsia="en-GB"/>
              </w:rPr>
              <w:t xml:space="preserve">a </w:t>
            </w:r>
            <w:r w:rsidR="00757756">
              <w:rPr>
                <w:rFonts w:ascii="Arial" w:hAnsi="Arial" w:cs="Arial"/>
                <w:sz w:val="20"/>
                <w:szCs w:val="20"/>
                <w:lang w:eastAsia="en-GB"/>
              </w:rPr>
              <w:t xml:space="preserve">short </w:t>
            </w:r>
            <w:r w:rsidR="00252990">
              <w:rPr>
                <w:rFonts w:ascii="Arial" w:hAnsi="Arial" w:cs="Arial"/>
                <w:sz w:val="20"/>
                <w:szCs w:val="20"/>
                <w:lang w:eastAsia="en-GB"/>
              </w:rPr>
              <w:t>descriptive paragraph</w:t>
            </w:r>
            <w:r w:rsidR="0026188F">
              <w:rPr>
                <w:rFonts w:ascii="Arial" w:hAnsi="Arial" w:cs="Arial"/>
                <w:sz w:val="20"/>
                <w:szCs w:val="20"/>
                <w:lang w:eastAsia="en-GB"/>
              </w:rPr>
              <w:t>,</w:t>
            </w:r>
            <w:r w:rsidR="00AF7340" w:rsidRPr="001E1AE8">
              <w:rPr>
                <w:rFonts w:ascii="Arial" w:hAnsi="Arial" w:cs="Arial"/>
                <w:sz w:val="20"/>
                <w:szCs w:val="20"/>
                <w:lang w:eastAsia="en-GB"/>
              </w:rPr>
              <w:t xml:space="preserve"> e.g. </w:t>
            </w:r>
            <w:r w:rsidR="00757756">
              <w:rPr>
                <w:rFonts w:ascii="Arial" w:hAnsi="Arial" w:cs="Arial"/>
                <w:sz w:val="20"/>
                <w:szCs w:val="20"/>
                <w:lang w:eastAsia="en-GB"/>
              </w:rPr>
              <w:t xml:space="preserve">approaching a </w:t>
            </w:r>
            <w:r w:rsidR="00AF7340" w:rsidRPr="001E1AE8">
              <w:rPr>
                <w:rFonts w:ascii="Arial" w:hAnsi="Arial" w:cs="Arial"/>
                <w:sz w:val="20"/>
                <w:szCs w:val="20"/>
                <w:lang w:eastAsia="en-GB"/>
              </w:rPr>
              <w:t xml:space="preserve">busy </w:t>
            </w:r>
            <w:r w:rsidR="00762448">
              <w:rPr>
                <w:rFonts w:ascii="Arial" w:hAnsi="Arial" w:cs="Arial"/>
                <w:sz w:val="20"/>
                <w:szCs w:val="20"/>
                <w:lang w:eastAsia="en-GB"/>
              </w:rPr>
              <w:t xml:space="preserve">morning </w:t>
            </w:r>
            <w:r w:rsidR="00AF7340" w:rsidRPr="001E1AE8">
              <w:rPr>
                <w:rFonts w:ascii="Arial" w:hAnsi="Arial" w:cs="Arial"/>
                <w:sz w:val="20"/>
                <w:szCs w:val="20"/>
                <w:lang w:eastAsia="en-GB"/>
              </w:rPr>
              <w:t>market</w:t>
            </w:r>
            <w:r w:rsidR="0058484E">
              <w:rPr>
                <w:rFonts w:ascii="Arial" w:hAnsi="Arial" w:cs="Arial"/>
                <w:sz w:val="20"/>
                <w:szCs w:val="20"/>
                <w:lang w:eastAsia="en-GB"/>
              </w:rPr>
              <w:t>.</w:t>
            </w:r>
          </w:p>
          <w:p w14:paraId="0F770296" w14:textId="5CEEE769" w:rsidR="00AF7340" w:rsidRDefault="0058484E" w:rsidP="00E7781C">
            <w:pPr>
              <w:autoSpaceDE w:val="0"/>
              <w:autoSpaceDN w:val="0"/>
              <w:adjustRightInd w:val="0"/>
              <w:spacing w:before="120"/>
              <w:rPr>
                <w:rFonts w:ascii="Arial" w:hAnsi="Arial" w:cs="Arial"/>
                <w:sz w:val="20"/>
                <w:szCs w:val="20"/>
                <w:lang w:eastAsia="en-GB"/>
              </w:rPr>
            </w:pPr>
            <w:r>
              <w:rPr>
                <w:rFonts w:ascii="Arial" w:hAnsi="Arial" w:cs="Arial"/>
                <w:sz w:val="20"/>
                <w:szCs w:val="20"/>
                <w:lang w:eastAsia="en-GB"/>
              </w:rPr>
              <w:t xml:space="preserve">Learners </w:t>
            </w:r>
            <w:r w:rsidR="00AF7340" w:rsidRPr="001E1AE8">
              <w:rPr>
                <w:rFonts w:ascii="Arial" w:hAnsi="Arial" w:cs="Arial"/>
                <w:sz w:val="20"/>
                <w:szCs w:val="20"/>
                <w:lang w:eastAsia="en-GB"/>
              </w:rPr>
              <w:t>produce a word bank</w:t>
            </w:r>
            <w:r w:rsidR="00AF7340">
              <w:rPr>
                <w:rFonts w:ascii="Arial" w:hAnsi="Arial" w:cs="Arial"/>
                <w:sz w:val="20"/>
                <w:szCs w:val="20"/>
                <w:lang w:eastAsia="en-GB"/>
              </w:rPr>
              <w:t xml:space="preserve"> </w:t>
            </w:r>
            <w:r>
              <w:rPr>
                <w:rFonts w:ascii="Arial" w:hAnsi="Arial" w:cs="Arial"/>
                <w:sz w:val="20"/>
                <w:szCs w:val="20"/>
                <w:lang w:eastAsia="en-GB"/>
              </w:rPr>
              <w:t xml:space="preserve">according to </w:t>
            </w:r>
            <w:r w:rsidR="00BC4882">
              <w:rPr>
                <w:rFonts w:ascii="Arial" w:hAnsi="Arial" w:cs="Arial"/>
                <w:sz w:val="20"/>
                <w:szCs w:val="20"/>
                <w:lang w:eastAsia="en-GB"/>
              </w:rPr>
              <w:t xml:space="preserve">the </w:t>
            </w:r>
            <w:r w:rsidR="00757756">
              <w:rPr>
                <w:rFonts w:ascii="Arial" w:hAnsi="Arial" w:cs="Arial"/>
                <w:sz w:val="20"/>
                <w:szCs w:val="20"/>
                <w:lang w:eastAsia="en-GB"/>
              </w:rPr>
              <w:t xml:space="preserve">different </w:t>
            </w:r>
            <w:r>
              <w:rPr>
                <w:rFonts w:ascii="Arial" w:hAnsi="Arial" w:cs="Arial"/>
                <w:sz w:val="20"/>
                <w:szCs w:val="20"/>
                <w:lang w:eastAsia="en-GB"/>
              </w:rPr>
              <w:t>given headings</w:t>
            </w:r>
            <w:r w:rsidR="00BC4882">
              <w:rPr>
                <w:rFonts w:ascii="Arial" w:hAnsi="Arial" w:cs="Arial"/>
                <w:sz w:val="20"/>
                <w:szCs w:val="20"/>
                <w:lang w:eastAsia="en-GB"/>
              </w:rPr>
              <w:t>,</w:t>
            </w:r>
            <w:r w:rsidR="00757756">
              <w:rPr>
                <w:rFonts w:ascii="Arial" w:hAnsi="Arial" w:cs="Arial"/>
                <w:sz w:val="20"/>
                <w:szCs w:val="20"/>
                <w:lang w:eastAsia="en-GB"/>
              </w:rPr>
              <w:t xml:space="preserve"> </w:t>
            </w:r>
            <w:r w:rsidR="00BC4882">
              <w:rPr>
                <w:rFonts w:ascii="Arial" w:hAnsi="Arial" w:cs="Arial"/>
                <w:sz w:val="20"/>
                <w:szCs w:val="20"/>
                <w:lang w:eastAsia="en-GB"/>
              </w:rPr>
              <w:t>e.g.</w:t>
            </w:r>
            <w:r w:rsidR="00757756">
              <w:rPr>
                <w:rFonts w:ascii="Arial" w:hAnsi="Arial" w:cs="Arial"/>
                <w:sz w:val="20"/>
                <w:szCs w:val="20"/>
                <w:lang w:eastAsia="en-GB"/>
              </w:rPr>
              <w:t xml:space="preserve"> each half of the class</w:t>
            </w:r>
            <w:r w:rsidR="00BC4882">
              <w:rPr>
                <w:rFonts w:ascii="Arial" w:hAnsi="Arial" w:cs="Arial"/>
                <w:sz w:val="20"/>
                <w:szCs w:val="20"/>
                <w:lang w:eastAsia="en-GB"/>
              </w:rPr>
              <w:t xml:space="preserve"> is</w:t>
            </w:r>
            <w:r w:rsidR="00757756">
              <w:rPr>
                <w:rFonts w:ascii="Arial" w:hAnsi="Arial" w:cs="Arial"/>
                <w:sz w:val="20"/>
                <w:szCs w:val="20"/>
                <w:lang w:eastAsia="en-GB"/>
              </w:rPr>
              <w:t xml:space="preserve"> given one </w:t>
            </w:r>
            <w:r>
              <w:rPr>
                <w:rFonts w:ascii="Arial" w:hAnsi="Arial" w:cs="Arial"/>
                <w:sz w:val="20"/>
                <w:szCs w:val="20"/>
                <w:lang w:eastAsia="en-GB"/>
              </w:rPr>
              <w:t xml:space="preserve">of </w:t>
            </w:r>
            <w:r w:rsidR="00AF7340">
              <w:rPr>
                <w:rFonts w:ascii="Arial" w:hAnsi="Arial" w:cs="Arial"/>
                <w:sz w:val="20"/>
                <w:szCs w:val="20"/>
                <w:lang w:eastAsia="en-GB"/>
              </w:rPr>
              <w:t xml:space="preserve">the </w:t>
            </w:r>
            <w:r w:rsidR="00757756">
              <w:rPr>
                <w:rFonts w:ascii="Arial" w:hAnsi="Arial" w:cs="Arial"/>
                <w:sz w:val="20"/>
                <w:szCs w:val="20"/>
                <w:lang w:eastAsia="en-GB"/>
              </w:rPr>
              <w:t xml:space="preserve">two </w:t>
            </w:r>
            <w:r w:rsidR="00AF7340">
              <w:rPr>
                <w:rFonts w:ascii="Arial" w:hAnsi="Arial" w:cs="Arial"/>
                <w:sz w:val="20"/>
                <w:szCs w:val="20"/>
                <w:lang w:eastAsia="en-GB"/>
              </w:rPr>
              <w:t>table</w:t>
            </w:r>
            <w:r>
              <w:rPr>
                <w:rFonts w:ascii="Arial" w:hAnsi="Arial" w:cs="Arial"/>
                <w:sz w:val="20"/>
                <w:szCs w:val="20"/>
                <w:lang w:eastAsia="en-GB"/>
              </w:rPr>
              <w:t>s</w:t>
            </w:r>
            <w:r w:rsidR="00AF7340">
              <w:rPr>
                <w:rFonts w:ascii="Arial" w:hAnsi="Arial" w:cs="Arial"/>
                <w:sz w:val="20"/>
                <w:szCs w:val="20"/>
                <w:lang w:eastAsia="en-GB"/>
              </w:rPr>
              <w:t xml:space="preserve"> </w:t>
            </w:r>
            <w:r w:rsidR="00252990">
              <w:rPr>
                <w:rFonts w:ascii="Arial" w:hAnsi="Arial" w:cs="Arial"/>
                <w:sz w:val="20"/>
                <w:szCs w:val="20"/>
                <w:lang w:eastAsia="en-GB"/>
              </w:rPr>
              <w:t>below:</w:t>
            </w:r>
          </w:p>
          <w:p w14:paraId="1E842A1A" w14:textId="77777777" w:rsidR="00F40484" w:rsidRDefault="00F40484" w:rsidP="00E7781C">
            <w:pPr>
              <w:autoSpaceDE w:val="0"/>
              <w:autoSpaceDN w:val="0"/>
              <w:adjustRightInd w:val="0"/>
              <w:spacing w:before="120" w:after="120"/>
              <w:rPr>
                <w:rFonts w:ascii="Arial" w:hAnsi="Arial" w:cs="Arial"/>
                <w:b/>
                <w:sz w:val="20"/>
                <w:szCs w:val="20"/>
                <w:lang w:eastAsia="en-GB"/>
              </w:rPr>
            </w:pPr>
          </w:p>
          <w:p w14:paraId="54308DDF" w14:textId="6E506D76" w:rsidR="00DC500F" w:rsidRDefault="00DC500F" w:rsidP="00E7781C">
            <w:pPr>
              <w:autoSpaceDE w:val="0"/>
              <w:autoSpaceDN w:val="0"/>
              <w:adjustRightInd w:val="0"/>
              <w:spacing w:before="120" w:after="120"/>
              <w:rPr>
                <w:rFonts w:ascii="Arial" w:hAnsi="Arial" w:cs="Arial"/>
                <w:sz w:val="20"/>
                <w:szCs w:val="20"/>
                <w:lang w:eastAsia="en-GB"/>
              </w:rPr>
            </w:pPr>
            <w:r w:rsidRPr="00DC500F">
              <w:rPr>
                <w:rFonts w:ascii="Arial" w:hAnsi="Arial" w:cs="Arial"/>
                <w:b/>
                <w:sz w:val="20"/>
                <w:szCs w:val="20"/>
                <w:lang w:eastAsia="en-GB"/>
              </w:rPr>
              <w:t xml:space="preserve">Table 1: </w:t>
            </w:r>
            <w:r w:rsidR="003A731C">
              <w:rPr>
                <w:rFonts w:ascii="Arial" w:hAnsi="Arial" w:cs="Arial"/>
                <w:b/>
                <w:sz w:val="20"/>
                <w:szCs w:val="20"/>
                <w:lang w:eastAsia="en-GB"/>
              </w:rPr>
              <w:t xml:space="preserve">the </w:t>
            </w:r>
            <w:r w:rsidRPr="00DC500F">
              <w:rPr>
                <w:rFonts w:ascii="Arial" w:hAnsi="Arial" w:cs="Arial"/>
                <w:b/>
                <w:sz w:val="20"/>
                <w:szCs w:val="20"/>
                <w:lang w:eastAsia="en-GB"/>
              </w:rPr>
              <w:t>senses</w:t>
            </w:r>
          </w:p>
          <w:tbl>
            <w:tblPr>
              <w:tblW w:w="9407" w:type="dxa"/>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Look w:val="04A0" w:firstRow="1" w:lastRow="0" w:firstColumn="1" w:lastColumn="0" w:noHBand="0" w:noVBand="1"/>
            </w:tblPr>
            <w:tblGrid>
              <w:gridCol w:w="1881"/>
              <w:gridCol w:w="1881"/>
              <w:gridCol w:w="1882"/>
              <w:gridCol w:w="1881"/>
              <w:gridCol w:w="1882"/>
            </w:tblGrid>
            <w:tr w:rsidR="00AF7340" w:rsidRPr="000159C5" w14:paraId="0F663644" w14:textId="77777777" w:rsidTr="00DC500F">
              <w:trPr>
                <w:jc w:val="center"/>
              </w:trPr>
              <w:tc>
                <w:tcPr>
                  <w:tcW w:w="1881" w:type="dxa"/>
                  <w:shd w:val="clear" w:color="auto" w:fill="EA5B0C"/>
                </w:tcPr>
                <w:p w14:paraId="2F106114" w14:textId="65099359" w:rsidR="00AF7340" w:rsidRPr="00935CE6" w:rsidRDefault="00771222" w:rsidP="00E7781C">
                  <w:pPr>
                    <w:rPr>
                      <w:rFonts w:ascii="Arial" w:hAnsi="Arial" w:cs="Arial"/>
                      <w:b/>
                      <w:color w:val="FFFFFF" w:themeColor="background1"/>
                      <w:sz w:val="20"/>
                      <w:szCs w:val="20"/>
                    </w:rPr>
                  </w:pPr>
                  <w:r>
                    <w:rPr>
                      <w:rFonts w:ascii="Arial" w:hAnsi="Arial" w:cs="Arial"/>
                      <w:b/>
                      <w:color w:val="FFFFFF" w:themeColor="background1"/>
                      <w:sz w:val="20"/>
                      <w:szCs w:val="20"/>
                    </w:rPr>
                    <w:t>S</w:t>
                  </w:r>
                  <w:r w:rsidR="00AF7340" w:rsidRPr="00935CE6">
                    <w:rPr>
                      <w:rFonts w:ascii="Arial" w:hAnsi="Arial" w:cs="Arial"/>
                      <w:b/>
                      <w:color w:val="FFFFFF" w:themeColor="background1"/>
                      <w:sz w:val="20"/>
                      <w:szCs w:val="20"/>
                    </w:rPr>
                    <w:t>een?</w:t>
                  </w:r>
                </w:p>
              </w:tc>
              <w:tc>
                <w:tcPr>
                  <w:tcW w:w="1881" w:type="dxa"/>
                  <w:shd w:val="clear" w:color="auto" w:fill="EA5B0C"/>
                </w:tcPr>
                <w:p w14:paraId="2268F9C9" w14:textId="676BFA18" w:rsidR="00AF7340" w:rsidRPr="00935CE6" w:rsidRDefault="00771222" w:rsidP="00E7781C">
                  <w:pPr>
                    <w:rPr>
                      <w:rFonts w:ascii="Arial" w:hAnsi="Arial" w:cs="Arial"/>
                      <w:b/>
                      <w:color w:val="FFFFFF" w:themeColor="background1"/>
                      <w:sz w:val="20"/>
                      <w:szCs w:val="20"/>
                    </w:rPr>
                  </w:pPr>
                  <w:r>
                    <w:rPr>
                      <w:rFonts w:ascii="Arial" w:hAnsi="Arial" w:cs="Arial"/>
                      <w:b/>
                      <w:color w:val="FFFFFF" w:themeColor="background1"/>
                      <w:sz w:val="20"/>
                      <w:szCs w:val="20"/>
                    </w:rPr>
                    <w:t>H</w:t>
                  </w:r>
                  <w:r w:rsidR="00AF7340" w:rsidRPr="00935CE6">
                    <w:rPr>
                      <w:rFonts w:ascii="Arial" w:hAnsi="Arial" w:cs="Arial"/>
                      <w:b/>
                      <w:color w:val="FFFFFF" w:themeColor="background1"/>
                      <w:sz w:val="20"/>
                      <w:szCs w:val="20"/>
                    </w:rPr>
                    <w:t>eard?</w:t>
                  </w:r>
                </w:p>
              </w:tc>
              <w:tc>
                <w:tcPr>
                  <w:tcW w:w="1882" w:type="dxa"/>
                  <w:shd w:val="clear" w:color="auto" w:fill="EA5B0C"/>
                </w:tcPr>
                <w:p w14:paraId="30434C5E" w14:textId="2C5073F3" w:rsidR="00AF7340" w:rsidRPr="00935CE6" w:rsidRDefault="00771222" w:rsidP="00CB7BE7">
                  <w:pPr>
                    <w:rPr>
                      <w:rFonts w:ascii="Arial" w:hAnsi="Arial" w:cs="Arial"/>
                      <w:b/>
                      <w:color w:val="FFFFFF" w:themeColor="background1"/>
                      <w:sz w:val="20"/>
                      <w:szCs w:val="20"/>
                    </w:rPr>
                  </w:pPr>
                  <w:r>
                    <w:rPr>
                      <w:rFonts w:ascii="Arial" w:hAnsi="Arial" w:cs="Arial"/>
                      <w:b/>
                      <w:color w:val="FFFFFF" w:themeColor="background1"/>
                      <w:sz w:val="20"/>
                      <w:szCs w:val="20"/>
                    </w:rPr>
                    <w:t>F</w:t>
                  </w:r>
                  <w:r w:rsidR="00AF7340" w:rsidRPr="00935CE6">
                    <w:rPr>
                      <w:rFonts w:ascii="Arial" w:hAnsi="Arial" w:cs="Arial"/>
                      <w:b/>
                      <w:color w:val="FFFFFF" w:themeColor="background1"/>
                      <w:sz w:val="20"/>
                      <w:szCs w:val="20"/>
                    </w:rPr>
                    <w:t>elt?</w:t>
                  </w:r>
                </w:p>
              </w:tc>
              <w:tc>
                <w:tcPr>
                  <w:tcW w:w="1881" w:type="dxa"/>
                  <w:shd w:val="clear" w:color="auto" w:fill="EA5B0C"/>
                </w:tcPr>
                <w:p w14:paraId="20D57C68" w14:textId="15E4E84F" w:rsidR="00AF7340" w:rsidRPr="00935CE6" w:rsidRDefault="00771222" w:rsidP="00F6712F">
                  <w:pPr>
                    <w:rPr>
                      <w:rFonts w:ascii="Arial" w:hAnsi="Arial" w:cs="Arial"/>
                      <w:b/>
                      <w:color w:val="FFFFFF" w:themeColor="background1"/>
                      <w:sz w:val="20"/>
                      <w:szCs w:val="20"/>
                    </w:rPr>
                  </w:pPr>
                  <w:r>
                    <w:rPr>
                      <w:rFonts w:ascii="Arial" w:hAnsi="Arial" w:cs="Arial"/>
                      <w:b/>
                      <w:color w:val="FFFFFF" w:themeColor="background1"/>
                      <w:sz w:val="20"/>
                      <w:szCs w:val="20"/>
                    </w:rPr>
                    <w:t>T</w:t>
                  </w:r>
                  <w:r w:rsidR="00AF7340" w:rsidRPr="00935CE6">
                    <w:rPr>
                      <w:rFonts w:ascii="Arial" w:hAnsi="Arial" w:cs="Arial"/>
                      <w:b/>
                      <w:color w:val="FFFFFF" w:themeColor="background1"/>
                      <w:sz w:val="20"/>
                      <w:szCs w:val="20"/>
                    </w:rPr>
                    <w:t>asted?</w:t>
                  </w:r>
                </w:p>
              </w:tc>
              <w:tc>
                <w:tcPr>
                  <w:tcW w:w="1882" w:type="dxa"/>
                  <w:shd w:val="clear" w:color="auto" w:fill="EA5B0C"/>
                </w:tcPr>
                <w:p w14:paraId="3912557C" w14:textId="26FBA792" w:rsidR="00AF7340" w:rsidRPr="00935CE6" w:rsidRDefault="00771222" w:rsidP="00F6712F">
                  <w:pPr>
                    <w:rPr>
                      <w:rFonts w:ascii="Arial" w:hAnsi="Arial" w:cs="Arial"/>
                      <w:b/>
                      <w:color w:val="FFFFFF" w:themeColor="background1"/>
                      <w:sz w:val="20"/>
                      <w:szCs w:val="20"/>
                    </w:rPr>
                  </w:pPr>
                  <w:r>
                    <w:rPr>
                      <w:rFonts w:ascii="Arial" w:hAnsi="Arial" w:cs="Arial"/>
                      <w:b/>
                      <w:color w:val="FFFFFF" w:themeColor="background1"/>
                      <w:sz w:val="20"/>
                      <w:szCs w:val="20"/>
                    </w:rPr>
                    <w:t>S</w:t>
                  </w:r>
                  <w:r w:rsidR="00AF7340" w:rsidRPr="00935CE6">
                    <w:rPr>
                      <w:rFonts w:ascii="Arial" w:hAnsi="Arial" w:cs="Arial"/>
                      <w:b/>
                      <w:color w:val="FFFFFF" w:themeColor="background1"/>
                      <w:sz w:val="20"/>
                      <w:szCs w:val="20"/>
                    </w:rPr>
                    <w:t>melt?</w:t>
                  </w:r>
                </w:p>
              </w:tc>
            </w:tr>
            <w:tr w:rsidR="00AF7340" w:rsidRPr="000159C5" w14:paraId="44EF9097" w14:textId="77777777" w:rsidTr="00DC500F">
              <w:trPr>
                <w:jc w:val="center"/>
              </w:trPr>
              <w:tc>
                <w:tcPr>
                  <w:tcW w:w="1881" w:type="dxa"/>
                  <w:shd w:val="clear" w:color="auto" w:fill="auto"/>
                </w:tcPr>
                <w:p w14:paraId="5F3C755D"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1" w:type="dxa"/>
                  <w:shd w:val="clear" w:color="auto" w:fill="auto"/>
                </w:tcPr>
                <w:p w14:paraId="2D6F6680"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2" w:type="dxa"/>
                  <w:shd w:val="clear" w:color="auto" w:fill="auto"/>
                </w:tcPr>
                <w:p w14:paraId="25BBFDB1"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1" w:type="dxa"/>
                  <w:shd w:val="clear" w:color="auto" w:fill="auto"/>
                </w:tcPr>
                <w:p w14:paraId="380023D4"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2" w:type="dxa"/>
                  <w:shd w:val="clear" w:color="auto" w:fill="auto"/>
                </w:tcPr>
                <w:p w14:paraId="786B3C27"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r>
            <w:tr w:rsidR="00AF7340" w:rsidRPr="000159C5" w14:paraId="11225FA8" w14:textId="77777777" w:rsidTr="00DC500F">
              <w:trPr>
                <w:jc w:val="center"/>
              </w:trPr>
              <w:tc>
                <w:tcPr>
                  <w:tcW w:w="1881" w:type="dxa"/>
                  <w:shd w:val="clear" w:color="auto" w:fill="auto"/>
                </w:tcPr>
                <w:p w14:paraId="358AC467"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1" w:type="dxa"/>
                  <w:shd w:val="clear" w:color="auto" w:fill="auto"/>
                </w:tcPr>
                <w:p w14:paraId="279D6B33"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2" w:type="dxa"/>
                  <w:shd w:val="clear" w:color="auto" w:fill="auto"/>
                </w:tcPr>
                <w:p w14:paraId="5D265DD1"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1" w:type="dxa"/>
                  <w:shd w:val="clear" w:color="auto" w:fill="auto"/>
                </w:tcPr>
                <w:p w14:paraId="23E9F00C"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c>
                <w:tcPr>
                  <w:tcW w:w="1882" w:type="dxa"/>
                  <w:shd w:val="clear" w:color="auto" w:fill="auto"/>
                </w:tcPr>
                <w:p w14:paraId="60AABD05" w14:textId="77777777" w:rsidR="00AF7340" w:rsidRPr="00935CE6" w:rsidRDefault="00AF7340" w:rsidP="00935CE6">
                  <w:pPr>
                    <w:autoSpaceDE w:val="0"/>
                    <w:autoSpaceDN w:val="0"/>
                    <w:adjustRightInd w:val="0"/>
                    <w:spacing w:before="60" w:after="60"/>
                    <w:rPr>
                      <w:rFonts w:ascii="Arial" w:hAnsi="Arial" w:cs="Arial"/>
                      <w:sz w:val="20"/>
                      <w:szCs w:val="20"/>
                      <w:lang w:eastAsia="en-GB"/>
                    </w:rPr>
                  </w:pPr>
                </w:p>
              </w:tc>
            </w:tr>
          </w:tbl>
          <w:p w14:paraId="4BADE3B8" w14:textId="62C23D3A" w:rsidR="00AA2913" w:rsidRDefault="00AA2913" w:rsidP="00DE3ACB">
            <w:pPr>
              <w:autoSpaceDE w:val="0"/>
              <w:autoSpaceDN w:val="0"/>
              <w:adjustRightInd w:val="0"/>
              <w:spacing w:before="120" w:after="120"/>
              <w:rPr>
                <w:rFonts w:ascii="Arial" w:hAnsi="Arial" w:cs="Arial"/>
                <w:b/>
                <w:sz w:val="20"/>
                <w:szCs w:val="20"/>
                <w:lang w:eastAsia="en-GB"/>
              </w:rPr>
            </w:pPr>
            <w:r w:rsidRPr="00AA2913">
              <w:rPr>
                <w:rFonts w:ascii="Arial" w:hAnsi="Arial" w:cs="Arial"/>
                <w:b/>
                <w:sz w:val="20"/>
                <w:szCs w:val="20"/>
                <w:lang w:eastAsia="en-GB"/>
              </w:rPr>
              <w:t>Table 2: first reactions</w:t>
            </w:r>
          </w:p>
          <w:tbl>
            <w:tblPr>
              <w:tblW w:w="9407" w:type="dxa"/>
              <w:jc w:val="center"/>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Look w:val="04A0" w:firstRow="1" w:lastRow="0" w:firstColumn="1" w:lastColumn="0" w:noHBand="0" w:noVBand="1"/>
            </w:tblPr>
            <w:tblGrid>
              <w:gridCol w:w="1938"/>
              <w:gridCol w:w="2121"/>
              <w:gridCol w:w="1417"/>
              <w:gridCol w:w="1843"/>
              <w:gridCol w:w="2088"/>
            </w:tblGrid>
            <w:tr w:rsidR="00AA2913" w:rsidRPr="000159C5" w14:paraId="1ED438E0" w14:textId="77777777" w:rsidTr="00B11738">
              <w:trPr>
                <w:jc w:val="center"/>
              </w:trPr>
              <w:tc>
                <w:tcPr>
                  <w:tcW w:w="1938" w:type="dxa"/>
                  <w:shd w:val="clear" w:color="auto" w:fill="EA5B0C"/>
                </w:tcPr>
                <w:p w14:paraId="25B48721" w14:textId="32B6DB59" w:rsidR="00AA2913" w:rsidRPr="00AA2913" w:rsidRDefault="00AA2913" w:rsidP="00E7781C">
                  <w:pPr>
                    <w:rPr>
                      <w:rFonts w:ascii="Arial" w:hAnsi="Arial" w:cs="Arial"/>
                      <w:b/>
                      <w:color w:val="FFFFFF" w:themeColor="background1"/>
                      <w:sz w:val="20"/>
                      <w:szCs w:val="20"/>
                    </w:rPr>
                  </w:pPr>
                  <w:r w:rsidRPr="00AA2913">
                    <w:rPr>
                      <w:rFonts w:ascii="Arial" w:hAnsi="Arial" w:cs="Arial"/>
                      <w:b/>
                      <w:color w:val="FFFFFF" w:themeColor="background1"/>
                      <w:sz w:val="20"/>
                      <w:szCs w:val="20"/>
                    </w:rPr>
                    <w:t>What is obvious?</w:t>
                  </w:r>
                </w:p>
              </w:tc>
              <w:tc>
                <w:tcPr>
                  <w:tcW w:w="2121" w:type="dxa"/>
                  <w:shd w:val="clear" w:color="auto" w:fill="EA5B0C"/>
                </w:tcPr>
                <w:p w14:paraId="19B0B350" w14:textId="03DDB8F7" w:rsidR="00AA2913" w:rsidRPr="00AA2913" w:rsidRDefault="00EC40B5" w:rsidP="00F6712F">
                  <w:pPr>
                    <w:rPr>
                      <w:rFonts w:ascii="Arial" w:hAnsi="Arial" w:cs="Arial"/>
                      <w:b/>
                      <w:color w:val="FFFFFF" w:themeColor="background1"/>
                      <w:sz w:val="20"/>
                      <w:szCs w:val="20"/>
                    </w:rPr>
                  </w:pPr>
                  <w:r>
                    <w:rPr>
                      <w:rFonts w:ascii="Arial" w:hAnsi="Arial" w:cs="Arial"/>
                      <w:b/>
                      <w:color w:val="FFFFFF" w:themeColor="background1"/>
                      <w:sz w:val="20"/>
                      <w:szCs w:val="20"/>
                    </w:rPr>
                    <w:t>B</w:t>
                  </w:r>
                  <w:r w:rsidR="00AA2913" w:rsidRPr="00AA2913">
                    <w:rPr>
                      <w:rFonts w:ascii="Arial" w:hAnsi="Arial" w:cs="Arial"/>
                      <w:b/>
                      <w:color w:val="FFFFFF" w:themeColor="background1"/>
                      <w:sz w:val="20"/>
                      <w:szCs w:val="20"/>
                    </w:rPr>
                    <w:t>ecome aware of?</w:t>
                  </w:r>
                </w:p>
              </w:tc>
              <w:tc>
                <w:tcPr>
                  <w:tcW w:w="1417" w:type="dxa"/>
                  <w:shd w:val="clear" w:color="auto" w:fill="EA5B0C"/>
                </w:tcPr>
                <w:p w14:paraId="2ADBD1FD" w14:textId="084100D9" w:rsidR="00AA2913" w:rsidRPr="00AA2913" w:rsidRDefault="00EC40B5" w:rsidP="00F6712F">
                  <w:pPr>
                    <w:rPr>
                      <w:rFonts w:ascii="Arial" w:hAnsi="Arial" w:cs="Arial"/>
                      <w:b/>
                      <w:color w:val="FFFFFF" w:themeColor="background1"/>
                      <w:sz w:val="20"/>
                      <w:szCs w:val="20"/>
                    </w:rPr>
                  </w:pPr>
                  <w:r>
                    <w:rPr>
                      <w:rFonts w:ascii="Arial" w:hAnsi="Arial" w:cs="Arial"/>
                      <w:b/>
                      <w:color w:val="FFFFFF" w:themeColor="background1"/>
                      <w:sz w:val="20"/>
                      <w:szCs w:val="20"/>
                    </w:rPr>
                    <w:t>B</w:t>
                  </w:r>
                  <w:r w:rsidR="00AA2913" w:rsidRPr="00AA2913">
                    <w:rPr>
                      <w:rFonts w:ascii="Arial" w:hAnsi="Arial" w:cs="Arial"/>
                      <w:b/>
                      <w:color w:val="FFFFFF" w:themeColor="background1"/>
                      <w:sz w:val="20"/>
                      <w:szCs w:val="20"/>
                    </w:rPr>
                    <w:t>uild</w:t>
                  </w:r>
                  <w:r w:rsidR="00771222">
                    <w:rPr>
                      <w:rFonts w:ascii="Arial" w:hAnsi="Arial" w:cs="Arial"/>
                      <w:b/>
                      <w:color w:val="FFFFFF" w:themeColor="background1"/>
                      <w:sz w:val="20"/>
                      <w:szCs w:val="20"/>
                    </w:rPr>
                    <w:t>ing</w:t>
                  </w:r>
                  <w:r w:rsidR="00AA2913" w:rsidRPr="00AA2913">
                    <w:rPr>
                      <w:rFonts w:ascii="Arial" w:hAnsi="Arial" w:cs="Arial"/>
                      <w:b/>
                      <w:color w:val="FFFFFF" w:themeColor="background1"/>
                      <w:sz w:val="20"/>
                      <w:szCs w:val="20"/>
                    </w:rPr>
                    <w:t xml:space="preserve"> up?</w:t>
                  </w:r>
                </w:p>
              </w:tc>
              <w:tc>
                <w:tcPr>
                  <w:tcW w:w="1843" w:type="dxa"/>
                  <w:shd w:val="clear" w:color="auto" w:fill="EA5B0C"/>
                </w:tcPr>
                <w:p w14:paraId="4E13AD27" w14:textId="4A66DAF2" w:rsidR="00AA2913" w:rsidRPr="00AA2913" w:rsidRDefault="00EC40B5" w:rsidP="00F6712F">
                  <w:pPr>
                    <w:rPr>
                      <w:rFonts w:ascii="Arial" w:hAnsi="Arial" w:cs="Arial"/>
                      <w:b/>
                      <w:color w:val="FFFFFF" w:themeColor="background1"/>
                      <w:sz w:val="20"/>
                      <w:szCs w:val="20"/>
                    </w:rPr>
                  </w:pPr>
                  <w:r>
                    <w:rPr>
                      <w:rFonts w:ascii="Arial" w:hAnsi="Arial" w:cs="Arial"/>
                      <w:b/>
                      <w:color w:val="FFFFFF" w:themeColor="background1"/>
                      <w:sz w:val="20"/>
                      <w:szCs w:val="20"/>
                    </w:rPr>
                    <w:t>D</w:t>
                  </w:r>
                  <w:r w:rsidR="00AA2913" w:rsidRPr="00AA2913">
                    <w:rPr>
                      <w:rFonts w:ascii="Arial" w:hAnsi="Arial" w:cs="Arial"/>
                      <w:b/>
                      <w:color w:val="FFFFFF" w:themeColor="background1"/>
                      <w:sz w:val="20"/>
                      <w:szCs w:val="20"/>
                    </w:rPr>
                    <w:t>etails you notice?</w:t>
                  </w:r>
                </w:p>
              </w:tc>
              <w:tc>
                <w:tcPr>
                  <w:tcW w:w="2088" w:type="dxa"/>
                  <w:shd w:val="clear" w:color="auto" w:fill="EA5B0C"/>
                </w:tcPr>
                <w:p w14:paraId="63E68DA1" w14:textId="0AB405A4" w:rsidR="00AA2913" w:rsidRPr="00AA2913" w:rsidRDefault="00EC40B5" w:rsidP="00F6712F">
                  <w:pPr>
                    <w:rPr>
                      <w:rFonts w:ascii="Arial" w:hAnsi="Arial" w:cs="Arial"/>
                      <w:b/>
                      <w:color w:val="FFFFFF" w:themeColor="background1"/>
                      <w:sz w:val="20"/>
                      <w:szCs w:val="20"/>
                    </w:rPr>
                  </w:pPr>
                  <w:r>
                    <w:rPr>
                      <w:rFonts w:ascii="Arial" w:hAnsi="Arial" w:cs="Arial"/>
                      <w:b/>
                      <w:color w:val="FFFFFF" w:themeColor="background1"/>
                      <w:sz w:val="20"/>
                      <w:szCs w:val="20"/>
                    </w:rPr>
                    <w:t>F</w:t>
                  </w:r>
                  <w:r w:rsidR="00AA2913" w:rsidRPr="00AA2913">
                    <w:rPr>
                      <w:rFonts w:ascii="Arial" w:hAnsi="Arial" w:cs="Arial"/>
                      <w:b/>
                      <w:color w:val="FFFFFF" w:themeColor="background1"/>
                      <w:sz w:val="20"/>
                      <w:szCs w:val="20"/>
                    </w:rPr>
                    <w:t>eelings</w:t>
                  </w:r>
                  <w:r w:rsidR="0047119B">
                    <w:rPr>
                      <w:rFonts w:ascii="Arial" w:hAnsi="Arial" w:cs="Arial"/>
                      <w:b/>
                      <w:color w:val="FFFFFF" w:themeColor="background1"/>
                      <w:sz w:val="20"/>
                      <w:szCs w:val="20"/>
                    </w:rPr>
                    <w:t xml:space="preserve"> you notice</w:t>
                  </w:r>
                  <w:r w:rsidR="00AA2913" w:rsidRPr="00AA2913">
                    <w:rPr>
                      <w:rFonts w:ascii="Arial" w:hAnsi="Arial" w:cs="Arial"/>
                      <w:b/>
                      <w:color w:val="FFFFFF" w:themeColor="background1"/>
                      <w:sz w:val="20"/>
                      <w:szCs w:val="20"/>
                    </w:rPr>
                    <w:t>?</w:t>
                  </w:r>
                </w:p>
              </w:tc>
            </w:tr>
            <w:tr w:rsidR="00AA2913" w:rsidRPr="000159C5" w14:paraId="46E3D6E1" w14:textId="77777777" w:rsidTr="00B11738">
              <w:trPr>
                <w:jc w:val="center"/>
              </w:trPr>
              <w:tc>
                <w:tcPr>
                  <w:tcW w:w="1938" w:type="dxa"/>
                  <w:shd w:val="clear" w:color="auto" w:fill="auto"/>
                </w:tcPr>
                <w:p w14:paraId="4E96A59E"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2121" w:type="dxa"/>
                  <w:shd w:val="clear" w:color="auto" w:fill="auto"/>
                </w:tcPr>
                <w:p w14:paraId="045C79BD"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1417" w:type="dxa"/>
                  <w:shd w:val="clear" w:color="auto" w:fill="auto"/>
                </w:tcPr>
                <w:p w14:paraId="6AB70B3E"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1843" w:type="dxa"/>
                  <w:shd w:val="clear" w:color="auto" w:fill="auto"/>
                </w:tcPr>
                <w:p w14:paraId="0B374396"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2088" w:type="dxa"/>
                  <w:shd w:val="clear" w:color="auto" w:fill="auto"/>
                </w:tcPr>
                <w:p w14:paraId="622880D8"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r>
            <w:tr w:rsidR="00AA2913" w:rsidRPr="000159C5" w14:paraId="7BF056D9" w14:textId="77777777" w:rsidTr="00B11738">
              <w:trPr>
                <w:jc w:val="center"/>
              </w:trPr>
              <w:tc>
                <w:tcPr>
                  <w:tcW w:w="1938" w:type="dxa"/>
                  <w:shd w:val="clear" w:color="auto" w:fill="auto"/>
                </w:tcPr>
                <w:p w14:paraId="2DB74B9C"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2121" w:type="dxa"/>
                  <w:shd w:val="clear" w:color="auto" w:fill="auto"/>
                </w:tcPr>
                <w:p w14:paraId="6BDC594A"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1417" w:type="dxa"/>
                  <w:shd w:val="clear" w:color="auto" w:fill="auto"/>
                </w:tcPr>
                <w:p w14:paraId="7F5A5FDE"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1843" w:type="dxa"/>
                  <w:shd w:val="clear" w:color="auto" w:fill="auto"/>
                </w:tcPr>
                <w:p w14:paraId="491CCEBE"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c>
                <w:tcPr>
                  <w:tcW w:w="2088" w:type="dxa"/>
                  <w:shd w:val="clear" w:color="auto" w:fill="auto"/>
                </w:tcPr>
                <w:p w14:paraId="71343C0B" w14:textId="77777777" w:rsidR="00AA2913" w:rsidRPr="00AA2913" w:rsidRDefault="00AA2913" w:rsidP="00AA2913">
                  <w:pPr>
                    <w:autoSpaceDE w:val="0"/>
                    <w:autoSpaceDN w:val="0"/>
                    <w:adjustRightInd w:val="0"/>
                    <w:spacing w:before="60" w:after="60"/>
                    <w:rPr>
                      <w:rFonts w:ascii="Arial" w:hAnsi="Arial" w:cs="Arial"/>
                      <w:sz w:val="20"/>
                      <w:szCs w:val="20"/>
                      <w:lang w:eastAsia="en-GB"/>
                    </w:rPr>
                  </w:pPr>
                </w:p>
              </w:tc>
            </w:tr>
          </w:tbl>
          <w:p w14:paraId="7F774890" w14:textId="0B3A9AC6" w:rsidR="0058484E" w:rsidRPr="00B36F53" w:rsidRDefault="00B36F53" w:rsidP="00DE3ACB">
            <w:pPr>
              <w:autoSpaceDE w:val="0"/>
              <w:autoSpaceDN w:val="0"/>
              <w:adjustRightInd w:val="0"/>
              <w:spacing w:before="120" w:after="120"/>
              <w:rPr>
                <w:rFonts w:ascii="Arial" w:hAnsi="Arial" w:cs="Arial"/>
                <w:sz w:val="20"/>
                <w:szCs w:val="20"/>
                <w:lang w:eastAsia="en-GB"/>
              </w:rPr>
            </w:pPr>
            <w:r w:rsidRPr="00B36F53">
              <w:rPr>
                <w:rFonts w:ascii="Arial" w:hAnsi="Arial" w:cs="Arial"/>
                <w:sz w:val="20"/>
                <w:szCs w:val="20"/>
                <w:lang w:eastAsia="en-GB"/>
              </w:rPr>
              <w:t>A p</w:t>
            </w:r>
            <w:r w:rsidR="00757756" w:rsidRPr="00B36F53">
              <w:rPr>
                <w:rFonts w:ascii="Arial" w:hAnsi="Arial" w:cs="Arial"/>
                <w:sz w:val="20"/>
                <w:szCs w:val="20"/>
                <w:lang w:eastAsia="en-GB"/>
              </w:rPr>
              <w:t xml:space="preserve">air from </w:t>
            </w:r>
            <w:r w:rsidRPr="00B36F53">
              <w:rPr>
                <w:rFonts w:ascii="Arial" w:hAnsi="Arial" w:cs="Arial"/>
                <w:sz w:val="20"/>
                <w:szCs w:val="20"/>
                <w:lang w:eastAsia="en-GB"/>
              </w:rPr>
              <w:t xml:space="preserve">each </w:t>
            </w:r>
            <w:r w:rsidR="00757756" w:rsidRPr="00B36F53">
              <w:rPr>
                <w:rFonts w:ascii="Arial" w:hAnsi="Arial" w:cs="Arial"/>
                <w:sz w:val="20"/>
                <w:szCs w:val="20"/>
                <w:lang w:eastAsia="en-GB"/>
              </w:rPr>
              <w:t>group working on different tables share ideas.</w:t>
            </w:r>
          </w:p>
          <w:p w14:paraId="44A212B8" w14:textId="127BC193" w:rsidR="00AF7340" w:rsidRDefault="00AF7340" w:rsidP="00DE3ACB">
            <w:pPr>
              <w:autoSpaceDE w:val="0"/>
              <w:autoSpaceDN w:val="0"/>
              <w:adjustRightInd w:val="0"/>
              <w:spacing w:before="120" w:after="120"/>
              <w:rPr>
                <w:rFonts w:ascii="Arial" w:hAnsi="Arial" w:cs="Arial"/>
                <w:b/>
                <w:sz w:val="20"/>
                <w:szCs w:val="20"/>
                <w:lang w:eastAsia="en-GB"/>
              </w:rPr>
            </w:pPr>
            <w:r w:rsidRPr="001E1AE8">
              <w:rPr>
                <w:rFonts w:ascii="Arial" w:hAnsi="Arial" w:cs="Arial"/>
                <w:sz w:val="20"/>
                <w:szCs w:val="20"/>
                <w:lang w:eastAsia="en-GB"/>
              </w:rPr>
              <w:t xml:space="preserve">Learners write their own single paragraphs of descriptive writing, using </w:t>
            </w:r>
            <w:r w:rsidR="00B36F53">
              <w:rPr>
                <w:rFonts w:ascii="Arial" w:hAnsi="Arial" w:cs="Arial"/>
                <w:sz w:val="20"/>
                <w:szCs w:val="20"/>
                <w:lang w:eastAsia="en-GB"/>
              </w:rPr>
              <w:t xml:space="preserve">the </w:t>
            </w:r>
            <w:r w:rsidRPr="001E1AE8">
              <w:rPr>
                <w:rFonts w:ascii="Arial" w:hAnsi="Arial" w:cs="Arial"/>
                <w:sz w:val="20"/>
                <w:szCs w:val="20"/>
                <w:lang w:eastAsia="en-GB"/>
              </w:rPr>
              <w:t>prepared word banks.</w:t>
            </w:r>
            <w:r w:rsidRPr="009520C3">
              <w:rPr>
                <w:rFonts w:ascii="Arial" w:hAnsi="Arial" w:cs="Arial"/>
                <w:b/>
                <w:sz w:val="20"/>
                <w:szCs w:val="20"/>
                <w:lang w:eastAsia="en-GB"/>
              </w:rPr>
              <w:t xml:space="preserve"> (I)</w:t>
            </w:r>
          </w:p>
          <w:p w14:paraId="4CE9CC14" w14:textId="3342110E" w:rsidR="00762448" w:rsidRPr="00252990" w:rsidRDefault="00757756" w:rsidP="00DE3ACB">
            <w:pPr>
              <w:autoSpaceDE w:val="0"/>
              <w:autoSpaceDN w:val="0"/>
              <w:adjustRightInd w:val="0"/>
              <w:spacing w:before="120" w:after="120"/>
              <w:rPr>
                <w:rFonts w:ascii="Arial" w:hAnsi="Arial" w:cs="Arial"/>
                <w:bCs/>
                <w:sz w:val="20"/>
                <w:szCs w:val="20"/>
                <w:lang w:eastAsia="en-GB"/>
              </w:rPr>
            </w:pPr>
            <w:r>
              <w:rPr>
                <w:rFonts w:ascii="Arial" w:hAnsi="Arial" w:cs="Arial"/>
                <w:b/>
                <w:sz w:val="20"/>
                <w:szCs w:val="20"/>
                <w:lang w:eastAsia="en-GB"/>
              </w:rPr>
              <w:t xml:space="preserve">Extension activity: </w:t>
            </w:r>
            <w:r w:rsidR="00B36F53">
              <w:rPr>
                <w:rFonts w:ascii="Arial" w:hAnsi="Arial" w:cs="Arial"/>
                <w:bCs/>
                <w:sz w:val="20"/>
                <w:szCs w:val="20"/>
                <w:lang w:eastAsia="en-GB"/>
              </w:rPr>
              <w:t>p</w:t>
            </w:r>
            <w:r w:rsidRPr="00252990">
              <w:rPr>
                <w:rFonts w:ascii="Arial" w:hAnsi="Arial" w:cs="Arial"/>
                <w:bCs/>
                <w:sz w:val="20"/>
                <w:szCs w:val="20"/>
                <w:lang w:eastAsia="en-GB"/>
              </w:rPr>
              <w:t>airs create</w:t>
            </w:r>
            <w:r w:rsidR="00762448" w:rsidRPr="00252990">
              <w:rPr>
                <w:rFonts w:ascii="Arial" w:hAnsi="Arial" w:cs="Arial"/>
                <w:bCs/>
                <w:sz w:val="20"/>
                <w:szCs w:val="20"/>
                <w:lang w:eastAsia="en-GB"/>
              </w:rPr>
              <w:t xml:space="preserve"> a new word bank title and create new headings for columns to create a paragraph for the end of the description</w:t>
            </w:r>
            <w:r w:rsidR="00B36F53">
              <w:rPr>
                <w:rFonts w:ascii="Arial" w:hAnsi="Arial" w:cs="Arial"/>
                <w:bCs/>
                <w:sz w:val="20"/>
                <w:szCs w:val="20"/>
                <w:lang w:eastAsia="en-GB"/>
              </w:rPr>
              <w:t>,</w:t>
            </w:r>
            <w:r w:rsidR="00252990">
              <w:rPr>
                <w:rFonts w:ascii="Arial" w:hAnsi="Arial" w:cs="Arial"/>
                <w:bCs/>
                <w:sz w:val="20"/>
                <w:szCs w:val="20"/>
                <w:lang w:eastAsia="en-GB"/>
              </w:rPr>
              <w:t xml:space="preserve"> </w:t>
            </w:r>
            <w:r w:rsidR="00762448" w:rsidRPr="00252990">
              <w:rPr>
                <w:rFonts w:ascii="Arial" w:hAnsi="Arial" w:cs="Arial"/>
                <w:bCs/>
                <w:sz w:val="20"/>
                <w:szCs w:val="20"/>
                <w:lang w:eastAsia="en-GB"/>
              </w:rPr>
              <w:t>e.g. movement based (moving away from) or time based (later that evening once the market has ended)</w:t>
            </w:r>
            <w:r w:rsidR="00310EA0">
              <w:rPr>
                <w:rFonts w:ascii="Arial" w:hAnsi="Arial" w:cs="Arial"/>
                <w:bCs/>
                <w:sz w:val="20"/>
                <w:szCs w:val="20"/>
                <w:lang w:eastAsia="en-GB"/>
              </w:rPr>
              <w:t>.</w:t>
            </w:r>
            <w:r w:rsidR="00E80E6B">
              <w:rPr>
                <w:rFonts w:ascii="Arial" w:hAnsi="Arial" w:cs="Arial"/>
                <w:bCs/>
                <w:sz w:val="20"/>
                <w:szCs w:val="20"/>
                <w:lang w:eastAsia="en-GB"/>
              </w:rPr>
              <w:t xml:space="preserve"> </w:t>
            </w:r>
            <w:r w:rsidR="00762448" w:rsidRPr="00252990">
              <w:rPr>
                <w:rFonts w:ascii="Arial" w:hAnsi="Arial" w:cs="Arial"/>
                <w:bCs/>
                <w:sz w:val="20"/>
                <w:szCs w:val="20"/>
                <w:lang w:eastAsia="en-GB"/>
              </w:rPr>
              <w:t>Present ideas to the class</w:t>
            </w:r>
            <w:r w:rsidR="00252990" w:rsidRPr="00252990">
              <w:rPr>
                <w:rFonts w:ascii="Arial" w:hAnsi="Arial" w:cs="Arial"/>
                <w:bCs/>
                <w:sz w:val="20"/>
                <w:szCs w:val="20"/>
                <w:lang w:eastAsia="en-GB"/>
              </w:rPr>
              <w:t>.</w:t>
            </w:r>
          </w:p>
          <w:p w14:paraId="1C318283" w14:textId="1AEDEE43" w:rsidR="00757756" w:rsidRPr="00310EA0" w:rsidRDefault="00B36F53" w:rsidP="006E70EF">
            <w:pPr>
              <w:autoSpaceDE w:val="0"/>
              <w:autoSpaceDN w:val="0"/>
              <w:adjustRightInd w:val="0"/>
              <w:spacing w:before="120"/>
              <w:rPr>
                <w:rFonts w:ascii="Arial" w:hAnsi="Arial" w:cs="Arial"/>
                <w:bCs/>
                <w:sz w:val="20"/>
                <w:szCs w:val="20"/>
                <w:lang w:eastAsia="en-GB"/>
              </w:rPr>
            </w:pPr>
            <w:r w:rsidRPr="00B36F53">
              <w:rPr>
                <w:rFonts w:ascii="Arial" w:hAnsi="Arial" w:cs="Arial"/>
                <w:sz w:val="20"/>
                <w:szCs w:val="20"/>
                <w:lang w:eastAsia="en-GB"/>
              </w:rPr>
              <w:t xml:space="preserve">Take </w:t>
            </w:r>
            <w:r w:rsidR="00762448" w:rsidRPr="00B36F53">
              <w:rPr>
                <w:rFonts w:ascii="Arial" w:hAnsi="Arial" w:cs="Arial"/>
                <w:bCs/>
                <w:sz w:val="20"/>
                <w:szCs w:val="20"/>
                <w:lang w:eastAsia="en-GB"/>
              </w:rPr>
              <w:t>su</w:t>
            </w:r>
            <w:r w:rsidR="00762448" w:rsidRPr="00252990">
              <w:rPr>
                <w:rFonts w:ascii="Arial" w:hAnsi="Arial" w:cs="Arial"/>
                <w:bCs/>
                <w:sz w:val="20"/>
                <w:szCs w:val="20"/>
                <w:lang w:eastAsia="en-GB"/>
              </w:rPr>
              <w:t>ggestions for what</w:t>
            </w:r>
            <w:r>
              <w:rPr>
                <w:rFonts w:ascii="Arial" w:hAnsi="Arial" w:cs="Arial"/>
                <w:bCs/>
                <w:sz w:val="20"/>
                <w:szCs w:val="20"/>
                <w:lang w:eastAsia="en-GB"/>
              </w:rPr>
              <w:t xml:space="preserve"> could</w:t>
            </w:r>
            <w:r w:rsidR="00252990" w:rsidRPr="00252990">
              <w:rPr>
                <w:rFonts w:ascii="Arial" w:hAnsi="Arial" w:cs="Arial"/>
                <w:bCs/>
                <w:sz w:val="20"/>
                <w:szCs w:val="20"/>
                <w:lang w:eastAsia="en-GB"/>
              </w:rPr>
              <w:t xml:space="preserve"> be the focus of </w:t>
            </w:r>
            <w:r w:rsidR="00762448" w:rsidRPr="00252990">
              <w:rPr>
                <w:rFonts w:ascii="Arial" w:hAnsi="Arial" w:cs="Arial"/>
                <w:bCs/>
                <w:sz w:val="20"/>
                <w:szCs w:val="20"/>
                <w:lang w:eastAsia="en-GB"/>
              </w:rPr>
              <w:t>paragraph 2</w:t>
            </w:r>
            <w:r w:rsidR="00252990" w:rsidRPr="00252990">
              <w:rPr>
                <w:rFonts w:ascii="Arial" w:hAnsi="Arial" w:cs="Arial"/>
                <w:bCs/>
                <w:sz w:val="20"/>
                <w:szCs w:val="20"/>
                <w:lang w:eastAsia="en-GB"/>
              </w:rPr>
              <w:t xml:space="preserve"> and words </w:t>
            </w:r>
            <w:r>
              <w:rPr>
                <w:rFonts w:ascii="Arial" w:hAnsi="Arial" w:cs="Arial"/>
                <w:bCs/>
                <w:sz w:val="20"/>
                <w:szCs w:val="20"/>
                <w:lang w:eastAsia="en-GB"/>
              </w:rPr>
              <w:t xml:space="preserve">that </w:t>
            </w:r>
            <w:r w:rsidR="00252990" w:rsidRPr="00252990">
              <w:rPr>
                <w:rFonts w:ascii="Arial" w:hAnsi="Arial" w:cs="Arial"/>
                <w:bCs/>
                <w:sz w:val="20"/>
                <w:szCs w:val="20"/>
                <w:lang w:eastAsia="en-GB"/>
              </w:rPr>
              <w:t xml:space="preserve">might </w:t>
            </w:r>
            <w:r>
              <w:rPr>
                <w:rFonts w:ascii="Arial" w:hAnsi="Arial" w:cs="Arial"/>
                <w:bCs/>
                <w:sz w:val="20"/>
                <w:szCs w:val="20"/>
                <w:lang w:eastAsia="en-GB"/>
              </w:rPr>
              <w:t xml:space="preserve">be </w:t>
            </w:r>
            <w:r w:rsidR="00252990" w:rsidRPr="00252990">
              <w:rPr>
                <w:rFonts w:ascii="Arial" w:hAnsi="Arial" w:cs="Arial"/>
                <w:bCs/>
                <w:sz w:val="20"/>
                <w:szCs w:val="20"/>
                <w:lang w:eastAsia="en-GB"/>
              </w:rPr>
              <w:t>use</w:t>
            </w:r>
            <w:r>
              <w:rPr>
                <w:rFonts w:ascii="Arial" w:hAnsi="Arial" w:cs="Arial"/>
                <w:bCs/>
                <w:sz w:val="20"/>
                <w:szCs w:val="20"/>
                <w:lang w:eastAsia="en-GB"/>
              </w:rPr>
              <w:t>d</w:t>
            </w:r>
            <w:r w:rsidR="00A00170">
              <w:rPr>
                <w:rFonts w:ascii="Arial" w:hAnsi="Arial" w:cs="Arial"/>
                <w:bCs/>
                <w:sz w:val="20"/>
                <w:szCs w:val="20"/>
                <w:lang w:eastAsia="en-GB"/>
              </w:rPr>
              <w:t xml:space="preserve">. Complete a </w:t>
            </w:r>
            <w:r w:rsidR="00252990" w:rsidRPr="00252990">
              <w:rPr>
                <w:rFonts w:ascii="Arial" w:hAnsi="Arial" w:cs="Arial"/>
                <w:bCs/>
                <w:sz w:val="20"/>
                <w:szCs w:val="20"/>
                <w:lang w:eastAsia="en-GB"/>
              </w:rPr>
              <w:t>shared writing activity (writ</w:t>
            </w:r>
            <w:r w:rsidR="00A00170">
              <w:rPr>
                <w:rFonts w:ascii="Arial" w:hAnsi="Arial" w:cs="Arial"/>
                <w:bCs/>
                <w:sz w:val="20"/>
                <w:szCs w:val="20"/>
                <w:lang w:eastAsia="en-GB"/>
              </w:rPr>
              <w:t>ing</w:t>
            </w:r>
            <w:r w:rsidR="00252990" w:rsidRPr="00252990">
              <w:rPr>
                <w:rFonts w:ascii="Arial" w:hAnsi="Arial" w:cs="Arial"/>
                <w:bCs/>
                <w:sz w:val="20"/>
                <w:szCs w:val="20"/>
                <w:lang w:eastAsia="en-GB"/>
              </w:rPr>
              <w:t xml:space="preserve"> paragraph 2 and 3)</w:t>
            </w:r>
            <w:r w:rsidR="00252990">
              <w:rPr>
                <w:rFonts w:ascii="Arial" w:hAnsi="Arial" w:cs="Arial"/>
                <w:bCs/>
                <w:sz w:val="20"/>
                <w:szCs w:val="20"/>
                <w:lang w:eastAsia="en-GB"/>
              </w:rPr>
              <w:t>.</w:t>
            </w:r>
          </w:p>
        </w:tc>
      </w:tr>
      <w:tr w:rsidR="00AF7340" w14:paraId="583A7656" w14:textId="77777777" w:rsidTr="00FC31AA">
        <w:tblPrEx>
          <w:tblCellMar>
            <w:top w:w="0" w:type="dxa"/>
            <w:bottom w:w="0" w:type="dxa"/>
          </w:tblCellMar>
        </w:tblPrEx>
        <w:tc>
          <w:tcPr>
            <w:tcW w:w="2126" w:type="dxa"/>
            <w:tcMar>
              <w:top w:w="113" w:type="dxa"/>
              <w:bottom w:w="113" w:type="dxa"/>
            </w:tcMar>
          </w:tcPr>
          <w:p w14:paraId="700BD36E" w14:textId="73A82D5B" w:rsidR="00AF7340" w:rsidRPr="006566BB" w:rsidRDefault="00AF7340" w:rsidP="0088580A">
            <w:pPr>
              <w:pStyle w:val="DSBasic"/>
              <w:spacing w:after="120"/>
              <w:rPr>
                <w:rFonts w:cs="Arial"/>
                <w:b/>
                <w:sz w:val="20"/>
                <w:szCs w:val="20"/>
                <w:lang w:eastAsia="en-GB"/>
              </w:rPr>
            </w:pPr>
            <w:r w:rsidRPr="006566BB">
              <w:rPr>
                <w:rFonts w:cs="Arial"/>
                <w:b/>
                <w:sz w:val="20"/>
                <w:szCs w:val="20"/>
                <w:lang w:eastAsia="en-GB"/>
              </w:rPr>
              <w:t>AO2 Writing</w:t>
            </w:r>
          </w:p>
          <w:p w14:paraId="770A0AF3" w14:textId="7479803F" w:rsidR="00AF7340" w:rsidRPr="006566BB" w:rsidRDefault="00AF7340" w:rsidP="00DE3ACB">
            <w:pPr>
              <w:autoSpaceDE w:val="0"/>
              <w:autoSpaceDN w:val="0"/>
              <w:adjustRightInd w:val="0"/>
              <w:spacing w:before="120" w:after="120"/>
              <w:rPr>
                <w:rFonts w:ascii="Arial" w:hAnsi="Arial" w:cs="Arial"/>
                <w:sz w:val="20"/>
                <w:szCs w:val="20"/>
                <w:lang w:eastAsia="en-GB"/>
              </w:rPr>
            </w:pPr>
            <w:r w:rsidRPr="006566BB">
              <w:rPr>
                <w:rFonts w:ascii="Arial" w:hAnsi="Arial" w:cs="Arial"/>
                <w:sz w:val="20"/>
                <w:szCs w:val="20"/>
                <w:lang w:eastAsia="en-GB"/>
              </w:rPr>
              <w:t xml:space="preserve">W1 </w:t>
            </w:r>
            <w:r w:rsidR="00C37793">
              <w:rPr>
                <w:rFonts w:ascii="Arial" w:hAnsi="Arial" w:cs="Arial"/>
                <w:sz w:val="20"/>
                <w:szCs w:val="20"/>
                <w:lang w:eastAsia="en-GB"/>
              </w:rPr>
              <w:t>a</w:t>
            </w:r>
            <w:r w:rsidRPr="006566BB">
              <w:rPr>
                <w:rFonts w:ascii="Arial" w:hAnsi="Arial" w:cs="Arial"/>
                <w:sz w:val="20"/>
                <w:szCs w:val="20"/>
                <w:lang w:eastAsia="en-GB"/>
              </w:rPr>
              <w:t>rticulate experience and express what is thought, felt and imagined</w:t>
            </w:r>
          </w:p>
          <w:p w14:paraId="58FF4BDE" w14:textId="6BE0482D" w:rsidR="00867DBA" w:rsidRPr="006566BB" w:rsidRDefault="00AF7340" w:rsidP="00DE3ACB">
            <w:pPr>
              <w:pStyle w:val="BodyText"/>
              <w:spacing w:before="120" w:after="120"/>
            </w:pPr>
            <w:r w:rsidRPr="006566BB">
              <w:rPr>
                <w:lang w:eastAsia="en-GB"/>
              </w:rPr>
              <w:t xml:space="preserve">W3 </w:t>
            </w:r>
            <w:r w:rsidR="00C37793">
              <w:t>u</w:t>
            </w:r>
            <w:r w:rsidR="00867DBA" w:rsidRPr="006566BB">
              <w:t>se a range of vocabulary and sentence structures appropriate to context</w:t>
            </w:r>
          </w:p>
          <w:p w14:paraId="07906512" w14:textId="5B44B4B3" w:rsidR="00AF7340" w:rsidRPr="006566BB" w:rsidRDefault="00AF7340" w:rsidP="00D77BEE">
            <w:pPr>
              <w:autoSpaceDE w:val="0"/>
              <w:autoSpaceDN w:val="0"/>
              <w:adjustRightInd w:val="0"/>
              <w:spacing w:before="120"/>
              <w:rPr>
                <w:rFonts w:ascii="Arial" w:hAnsi="Arial" w:cs="Arial"/>
                <w:sz w:val="20"/>
                <w:szCs w:val="20"/>
                <w:lang w:eastAsia="en-GB"/>
              </w:rPr>
            </w:pPr>
            <w:r w:rsidRPr="006566BB">
              <w:rPr>
                <w:rFonts w:ascii="Arial" w:hAnsi="Arial" w:cs="Arial"/>
                <w:sz w:val="20"/>
                <w:szCs w:val="20"/>
                <w:lang w:eastAsia="en-GB"/>
              </w:rPr>
              <w:t xml:space="preserve">W5 </w:t>
            </w:r>
            <w:r w:rsidR="00C37793">
              <w:rPr>
                <w:rFonts w:ascii="Arial" w:hAnsi="Arial" w:cs="Arial"/>
                <w:sz w:val="20"/>
                <w:szCs w:val="20"/>
                <w:lang w:eastAsia="en-GB"/>
              </w:rPr>
              <w:t>m</w:t>
            </w:r>
            <w:r w:rsidRPr="006566BB">
              <w:rPr>
                <w:rFonts w:ascii="Arial" w:hAnsi="Arial" w:cs="Arial"/>
                <w:sz w:val="20"/>
                <w:szCs w:val="20"/>
                <w:lang w:eastAsia="en-GB"/>
              </w:rPr>
              <w:t>ake accurate use of spelling, punctuation</w:t>
            </w:r>
            <w:r w:rsidRPr="006566BB">
              <w:rPr>
                <w:rFonts w:cs="Arial"/>
                <w:sz w:val="20"/>
                <w:szCs w:val="20"/>
                <w:lang w:eastAsia="en-GB"/>
              </w:rPr>
              <w:t xml:space="preserve"> </w:t>
            </w:r>
            <w:r w:rsidRPr="006566BB">
              <w:rPr>
                <w:rFonts w:ascii="Arial" w:hAnsi="Arial" w:cs="Arial"/>
                <w:sz w:val="20"/>
                <w:szCs w:val="20"/>
                <w:lang w:eastAsia="en-GB"/>
              </w:rPr>
              <w:t>and grammar</w:t>
            </w:r>
          </w:p>
        </w:tc>
        <w:tc>
          <w:tcPr>
            <w:tcW w:w="2126" w:type="dxa"/>
            <w:tcMar>
              <w:top w:w="113" w:type="dxa"/>
              <w:bottom w:w="113" w:type="dxa"/>
            </w:tcMar>
          </w:tcPr>
          <w:p w14:paraId="49820E9F" w14:textId="0CB21329" w:rsidR="00AF7340" w:rsidRPr="006566BB" w:rsidRDefault="00AD3B97" w:rsidP="0088580A">
            <w:pPr>
              <w:pStyle w:val="ListParagraph"/>
              <w:autoSpaceDE w:val="0"/>
              <w:autoSpaceDN w:val="0"/>
              <w:adjustRightInd w:val="0"/>
              <w:spacing w:after="120"/>
              <w:ind w:left="0"/>
              <w:contextualSpacing w:val="0"/>
              <w:rPr>
                <w:rFonts w:cs="Arial"/>
                <w:lang w:eastAsia="en-GB"/>
              </w:rPr>
            </w:pPr>
            <w:r>
              <w:rPr>
                <w:rFonts w:eastAsia="Calibri" w:cs="Arial"/>
                <w:lang w:eastAsia="en-GB"/>
              </w:rPr>
              <w:t>E</w:t>
            </w:r>
            <w:r w:rsidR="00AF7340" w:rsidRPr="006566BB">
              <w:rPr>
                <w:rFonts w:eastAsia="Calibri" w:cs="Arial"/>
                <w:lang w:eastAsia="en-GB"/>
              </w:rPr>
              <w:t>valuat</w:t>
            </w:r>
            <w:r w:rsidR="00F50358">
              <w:rPr>
                <w:rFonts w:eastAsia="Calibri" w:cs="Arial"/>
                <w:lang w:eastAsia="en-GB"/>
              </w:rPr>
              <w:t>ing</w:t>
            </w:r>
            <w:r w:rsidR="00AF7340" w:rsidRPr="006566BB">
              <w:rPr>
                <w:rFonts w:eastAsia="Calibri" w:cs="Arial"/>
                <w:lang w:eastAsia="en-GB"/>
              </w:rPr>
              <w:t xml:space="preserve"> descriptive compositions</w:t>
            </w:r>
          </w:p>
        </w:tc>
        <w:tc>
          <w:tcPr>
            <w:tcW w:w="10348" w:type="dxa"/>
            <w:tcMar>
              <w:top w:w="113" w:type="dxa"/>
              <w:bottom w:w="113" w:type="dxa"/>
            </w:tcMar>
          </w:tcPr>
          <w:p w14:paraId="50AE61B4" w14:textId="72CCB601" w:rsidR="00B2089F" w:rsidRPr="006566BB" w:rsidRDefault="0071351A" w:rsidP="0088580A">
            <w:pPr>
              <w:autoSpaceDE w:val="0"/>
              <w:autoSpaceDN w:val="0"/>
              <w:adjustRightInd w:val="0"/>
              <w:spacing w:after="120"/>
              <w:rPr>
                <w:rFonts w:ascii="Arial" w:eastAsia="Arial" w:hAnsi="Arial" w:cs="Arial"/>
                <w:sz w:val="20"/>
                <w:szCs w:val="20"/>
              </w:rPr>
            </w:pPr>
            <w:r>
              <w:rPr>
                <w:rFonts w:ascii="Arial" w:eastAsia="Arial" w:hAnsi="Arial" w:cs="Arial"/>
                <w:sz w:val="20"/>
                <w:szCs w:val="20"/>
              </w:rPr>
              <w:t>C</w:t>
            </w:r>
            <w:r w:rsidR="00B2089F" w:rsidRPr="006566BB">
              <w:rPr>
                <w:rFonts w:ascii="Arial" w:eastAsia="Arial" w:hAnsi="Arial" w:cs="Arial"/>
                <w:sz w:val="20"/>
                <w:szCs w:val="20"/>
              </w:rPr>
              <w:t xml:space="preserve">onsider one </w:t>
            </w:r>
            <w:r w:rsidR="0071311A">
              <w:rPr>
                <w:rFonts w:ascii="Arial" w:eastAsia="Arial" w:hAnsi="Arial" w:cs="Arial"/>
                <w:sz w:val="20"/>
                <w:szCs w:val="20"/>
              </w:rPr>
              <w:t xml:space="preserve">assessment objective from </w:t>
            </w:r>
            <w:r w:rsidR="00B2089F" w:rsidRPr="006566BB">
              <w:rPr>
                <w:rFonts w:ascii="Arial" w:eastAsia="Arial" w:hAnsi="Arial" w:cs="Arial"/>
                <w:sz w:val="20"/>
                <w:szCs w:val="20"/>
              </w:rPr>
              <w:t>one of the mark scheme tables for composition</w:t>
            </w:r>
            <w:r w:rsidR="00947017">
              <w:rPr>
                <w:rFonts w:ascii="Arial" w:eastAsia="Arial" w:hAnsi="Arial" w:cs="Arial"/>
                <w:sz w:val="20"/>
                <w:szCs w:val="20"/>
              </w:rPr>
              <w:t>,</w:t>
            </w:r>
            <w:r w:rsidR="00B2089F" w:rsidRPr="006566BB">
              <w:rPr>
                <w:rFonts w:ascii="Arial" w:eastAsia="Arial" w:hAnsi="Arial" w:cs="Arial"/>
                <w:sz w:val="20"/>
                <w:szCs w:val="20"/>
              </w:rPr>
              <w:t xml:space="preserve"> e.g. W1, W3 or W5</w:t>
            </w:r>
            <w:r w:rsidR="00947017">
              <w:rPr>
                <w:rFonts w:ascii="Arial" w:eastAsia="Arial" w:hAnsi="Arial" w:cs="Arial"/>
                <w:sz w:val="20"/>
                <w:szCs w:val="20"/>
              </w:rPr>
              <w:t>,</w:t>
            </w:r>
            <w:r w:rsidR="00B2089F" w:rsidRPr="006566BB">
              <w:rPr>
                <w:rFonts w:ascii="Arial" w:eastAsia="Arial" w:hAnsi="Arial" w:cs="Arial"/>
                <w:sz w:val="20"/>
                <w:szCs w:val="20"/>
              </w:rPr>
              <w:t xml:space="preserve"> </w:t>
            </w:r>
            <w:r w:rsidR="006566BB">
              <w:rPr>
                <w:rFonts w:ascii="Arial" w:eastAsia="Arial" w:hAnsi="Arial" w:cs="Arial"/>
                <w:sz w:val="20"/>
                <w:szCs w:val="20"/>
              </w:rPr>
              <w:t xml:space="preserve">using colour-coding </w:t>
            </w:r>
            <w:r w:rsidR="00B2089F" w:rsidRPr="006566BB">
              <w:rPr>
                <w:rFonts w:ascii="Arial" w:eastAsia="Arial" w:hAnsi="Arial" w:cs="Arial"/>
                <w:sz w:val="20"/>
                <w:szCs w:val="20"/>
              </w:rPr>
              <w:t>to highlight the differences between levels 5,</w:t>
            </w:r>
            <w:r w:rsidR="00947017">
              <w:rPr>
                <w:rFonts w:ascii="Arial" w:eastAsia="Arial" w:hAnsi="Arial" w:cs="Arial"/>
                <w:sz w:val="20"/>
                <w:szCs w:val="20"/>
              </w:rPr>
              <w:t xml:space="preserve"> </w:t>
            </w:r>
            <w:r w:rsidR="00B2089F" w:rsidRPr="006566BB">
              <w:rPr>
                <w:rFonts w:ascii="Arial" w:eastAsia="Arial" w:hAnsi="Arial" w:cs="Arial"/>
                <w:sz w:val="20"/>
                <w:szCs w:val="20"/>
              </w:rPr>
              <w:t>3 and 1.</w:t>
            </w:r>
          </w:p>
          <w:p w14:paraId="62AC267D" w14:textId="3929FCC0" w:rsidR="00B2089F" w:rsidRDefault="00AF7340" w:rsidP="00DE3ACB">
            <w:pPr>
              <w:autoSpaceDE w:val="0"/>
              <w:autoSpaceDN w:val="0"/>
              <w:adjustRightInd w:val="0"/>
              <w:spacing w:before="120" w:after="120"/>
              <w:rPr>
                <w:rFonts w:ascii="Arial" w:eastAsia="Arial" w:hAnsi="Arial" w:cs="Arial"/>
                <w:sz w:val="20"/>
                <w:szCs w:val="20"/>
              </w:rPr>
            </w:pPr>
            <w:r w:rsidRPr="006566BB">
              <w:rPr>
                <w:rFonts w:ascii="Arial" w:eastAsia="Arial" w:hAnsi="Arial" w:cs="Arial"/>
                <w:sz w:val="20"/>
                <w:szCs w:val="20"/>
              </w:rPr>
              <w:t xml:space="preserve">Learners </w:t>
            </w:r>
            <w:r w:rsidR="00B2089F" w:rsidRPr="006566BB">
              <w:rPr>
                <w:rFonts w:ascii="Arial" w:eastAsia="Arial" w:hAnsi="Arial" w:cs="Arial"/>
                <w:sz w:val="20"/>
                <w:szCs w:val="20"/>
              </w:rPr>
              <w:t>review an</w:t>
            </w:r>
            <w:r w:rsidR="00FD388B" w:rsidRPr="006566BB">
              <w:rPr>
                <w:rFonts w:ascii="Arial" w:eastAsia="Arial" w:hAnsi="Arial" w:cs="Arial"/>
                <w:sz w:val="20"/>
                <w:szCs w:val="20"/>
              </w:rPr>
              <w:t xml:space="preserve"> example(s) of </w:t>
            </w:r>
            <w:r w:rsidR="00B2089F" w:rsidRPr="006566BB">
              <w:rPr>
                <w:rFonts w:ascii="Arial" w:eastAsia="Arial" w:hAnsi="Arial" w:cs="Arial"/>
                <w:sz w:val="20"/>
                <w:szCs w:val="20"/>
              </w:rPr>
              <w:t xml:space="preserve">a </w:t>
            </w:r>
            <w:r w:rsidRPr="006566BB">
              <w:rPr>
                <w:rFonts w:ascii="Arial" w:eastAsia="Arial" w:hAnsi="Arial" w:cs="Arial"/>
                <w:sz w:val="20"/>
                <w:szCs w:val="20"/>
              </w:rPr>
              <w:t xml:space="preserve">descriptive </w:t>
            </w:r>
            <w:r w:rsidRPr="006566BB">
              <w:rPr>
                <w:rFonts w:ascii="Arial" w:hAnsi="Arial" w:cs="Arial"/>
                <w:sz w:val="20"/>
                <w:szCs w:val="20"/>
                <w:lang w:eastAsia="en-GB"/>
              </w:rPr>
              <w:t>composition</w:t>
            </w:r>
            <w:r w:rsidRPr="006566BB">
              <w:rPr>
                <w:rFonts w:ascii="Arial" w:eastAsia="Arial" w:hAnsi="Arial" w:cs="Arial"/>
                <w:sz w:val="20"/>
                <w:szCs w:val="20"/>
              </w:rPr>
              <w:t xml:space="preserve"> with a partner</w:t>
            </w:r>
            <w:r w:rsidR="00FD388B" w:rsidRPr="006566BB">
              <w:rPr>
                <w:rFonts w:ascii="Arial" w:eastAsia="Arial" w:hAnsi="Arial" w:cs="Arial"/>
                <w:sz w:val="20"/>
                <w:szCs w:val="20"/>
              </w:rPr>
              <w:t xml:space="preserve"> using </w:t>
            </w:r>
            <w:r w:rsidR="00B2089F" w:rsidRPr="006566BB">
              <w:rPr>
                <w:rFonts w:ascii="Arial" w:eastAsia="Arial" w:hAnsi="Arial" w:cs="Arial"/>
                <w:sz w:val="20"/>
                <w:szCs w:val="20"/>
              </w:rPr>
              <w:t>just this</w:t>
            </w:r>
            <w:r w:rsidR="00FD388B" w:rsidRPr="006566BB">
              <w:rPr>
                <w:rFonts w:ascii="Arial" w:eastAsia="Arial" w:hAnsi="Arial" w:cs="Arial"/>
                <w:sz w:val="20"/>
                <w:szCs w:val="20"/>
              </w:rPr>
              <w:t xml:space="preserve"> </w:t>
            </w:r>
            <w:r w:rsidR="00DA7E75">
              <w:rPr>
                <w:rFonts w:ascii="Arial" w:eastAsia="Arial" w:hAnsi="Arial" w:cs="Arial"/>
                <w:sz w:val="20"/>
                <w:szCs w:val="20"/>
              </w:rPr>
              <w:t>assessment objective from</w:t>
            </w:r>
            <w:r w:rsidR="00FD388B" w:rsidRPr="006566BB">
              <w:rPr>
                <w:rFonts w:ascii="Arial" w:eastAsia="Arial" w:hAnsi="Arial" w:cs="Arial"/>
                <w:sz w:val="20"/>
                <w:szCs w:val="20"/>
              </w:rPr>
              <w:t xml:space="preserve"> the relevant mark scheme table</w:t>
            </w:r>
            <w:r w:rsidR="00947017">
              <w:rPr>
                <w:rFonts w:ascii="Arial" w:eastAsia="Arial" w:hAnsi="Arial" w:cs="Arial"/>
                <w:sz w:val="20"/>
                <w:szCs w:val="20"/>
              </w:rPr>
              <w:t xml:space="preserve">, </w:t>
            </w:r>
            <w:r w:rsidR="00FD388B" w:rsidRPr="006566BB">
              <w:rPr>
                <w:rFonts w:ascii="Arial" w:eastAsia="Arial" w:hAnsi="Arial" w:cs="Arial"/>
                <w:sz w:val="20"/>
                <w:szCs w:val="20"/>
              </w:rPr>
              <w:t>e.g. content and structure W1</w:t>
            </w:r>
            <w:r w:rsidR="00947017">
              <w:rPr>
                <w:rFonts w:ascii="Arial" w:eastAsia="Arial" w:hAnsi="Arial" w:cs="Arial"/>
                <w:sz w:val="20"/>
                <w:szCs w:val="20"/>
              </w:rPr>
              <w:t>,</w:t>
            </w:r>
            <w:r w:rsidR="00FD388B" w:rsidRPr="006566BB">
              <w:rPr>
                <w:rFonts w:ascii="Arial" w:eastAsia="Arial" w:hAnsi="Arial" w:cs="Arial"/>
                <w:sz w:val="20"/>
                <w:szCs w:val="20"/>
              </w:rPr>
              <w:t xml:space="preserve"> </w:t>
            </w:r>
            <w:r w:rsidR="00B2089F" w:rsidRPr="006566BB">
              <w:rPr>
                <w:rFonts w:ascii="Arial" w:eastAsia="Arial" w:hAnsi="Arial" w:cs="Arial"/>
                <w:sz w:val="20"/>
                <w:szCs w:val="20"/>
              </w:rPr>
              <w:t>to decide which level it might achieve</w:t>
            </w:r>
            <w:r w:rsidRPr="006566BB">
              <w:rPr>
                <w:rFonts w:ascii="Arial" w:eastAsia="Arial" w:hAnsi="Arial" w:cs="Arial"/>
                <w:sz w:val="20"/>
                <w:szCs w:val="20"/>
              </w:rPr>
              <w:t xml:space="preserve"> and</w:t>
            </w:r>
            <w:r w:rsidR="00B2089F" w:rsidRPr="006566BB">
              <w:rPr>
                <w:rFonts w:ascii="Arial" w:eastAsia="Arial" w:hAnsi="Arial" w:cs="Arial"/>
                <w:sz w:val="20"/>
                <w:szCs w:val="20"/>
              </w:rPr>
              <w:t xml:space="preserve"> why.</w:t>
            </w:r>
          </w:p>
          <w:p w14:paraId="1D77D49D" w14:textId="468D775B" w:rsidR="00AF7340" w:rsidRPr="006566BB" w:rsidRDefault="00B2089F" w:rsidP="00DE3ACB">
            <w:pPr>
              <w:autoSpaceDE w:val="0"/>
              <w:autoSpaceDN w:val="0"/>
              <w:adjustRightInd w:val="0"/>
              <w:spacing w:before="120" w:after="120"/>
              <w:rPr>
                <w:rFonts w:ascii="Arial" w:eastAsia="Arial" w:hAnsi="Arial" w:cs="Arial"/>
                <w:b/>
                <w:sz w:val="20"/>
                <w:szCs w:val="20"/>
              </w:rPr>
            </w:pPr>
            <w:r w:rsidRPr="006566BB">
              <w:rPr>
                <w:rFonts w:ascii="Arial" w:eastAsia="Arial" w:hAnsi="Arial" w:cs="Arial"/>
                <w:sz w:val="20"/>
                <w:szCs w:val="20"/>
              </w:rPr>
              <w:t xml:space="preserve">Pairs write </w:t>
            </w:r>
            <w:r w:rsidR="0026188F" w:rsidRPr="006566BB">
              <w:rPr>
                <w:rFonts w:ascii="Arial" w:eastAsia="Arial" w:hAnsi="Arial" w:cs="Arial"/>
                <w:sz w:val="20"/>
                <w:szCs w:val="20"/>
              </w:rPr>
              <w:t xml:space="preserve">a </w:t>
            </w:r>
            <w:r w:rsidR="00AF7340" w:rsidRPr="006566BB">
              <w:rPr>
                <w:rFonts w:ascii="Arial" w:eastAsia="Arial" w:hAnsi="Arial" w:cs="Arial"/>
                <w:sz w:val="20"/>
                <w:szCs w:val="20"/>
              </w:rPr>
              <w:t>short commentary on</w:t>
            </w:r>
            <w:r w:rsidRPr="006566BB">
              <w:rPr>
                <w:rFonts w:ascii="Arial" w:eastAsia="Arial" w:hAnsi="Arial" w:cs="Arial"/>
                <w:sz w:val="20"/>
                <w:szCs w:val="20"/>
              </w:rPr>
              <w:t xml:space="preserve"> what the description does well and offer up to three suggestions </w:t>
            </w:r>
            <w:r w:rsidR="00AF7340" w:rsidRPr="006566BB">
              <w:rPr>
                <w:rFonts w:ascii="Arial" w:eastAsia="Arial" w:hAnsi="Arial" w:cs="Arial"/>
                <w:sz w:val="20"/>
                <w:szCs w:val="20"/>
              </w:rPr>
              <w:t xml:space="preserve">of </w:t>
            </w:r>
            <w:r w:rsidRPr="006566BB">
              <w:rPr>
                <w:rFonts w:ascii="Arial" w:eastAsia="Arial" w:hAnsi="Arial" w:cs="Arial"/>
                <w:sz w:val="20"/>
                <w:szCs w:val="20"/>
              </w:rPr>
              <w:t>ways in which it could be refined to target the next level</w:t>
            </w:r>
            <w:r w:rsidR="00EB2289">
              <w:rPr>
                <w:rFonts w:ascii="Arial" w:eastAsia="Arial" w:hAnsi="Arial" w:cs="Arial"/>
                <w:sz w:val="20"/>
                <w:szCs w:val="20"/>
              </w:rPr>
              <w:t>.</w:t>
            </w:r>
            <w:r w:rsidRPr="006566BB">
              <w:rPr>
                <w:rFonts w:ascii="Arial" w:eastAsia="Arial" w:hAnsi="Arial" w:cs="Arial"/>
                <w:sz w:val="20"/>
                <w:szCs w:val="20"/>
              </w:rPr>
              <w:t xml:space="preserve"> </w:t>
            </w:r>
            <w:r w:rsidR="00AF7340" w:rsidRPr="006566BB">
              <w:rPr>
                <w:rFonts w:ascii="Arial" w:eastAsia="Arial" w:hAnsi="Arial" w:cs="Arial"/>
                <w:b/>
                <w:sz w:val="20"/>
                <w:szCs w:val="20"/>
              </w:rPr>
              <w:t>(F)</w:t>
            </w:r>
          </w:p>
          <w:p w14:paraId="6FACEE2F" w14:textId="4400CE8A" w:rsidR="00AF7340" w:rsidRPr="00310EA0" w:rsidRDefault="00B060FF" w:rsidP="00D77BEE">
            <w:pPr>
              <w:autoSpaceDE w:val="0"/>
              <w:autoSpaceDN w:val="0"/>
              <w:adjustRightInd w:val="0"/>
              <w:spacing w:before="120"/>
              <w:rPr>
                <w:rFonts w:ascii="Arial" w:hAnsi="Arial" w:cs="Arial"/>
                <w:bCs/>
                <w:sz w:val="20"/>
                <w:szCs w:val="20"/>
                <w:lang w:eastAsia="en-GB"/>
              </w:rPr>
            </w:pPr>
            <w:r w:rsidRPr="006566BB">
              <w:rPr>
                <w:rFonts w:ascii="Arial" w:hAnsi="Arial" w:cs="Arial"/>
                <w:bCs/>
                <w:sz w:val="20"/>
                <w:szCs w:val="20"/>
                <w:lang w:eastAsia="en-GB"/>
              </w:rPr>
              <w:t xml:space="preserve">Learners revisit one of their own pieces of descriptive writing to assess its level for that </w:t>
            </w:r>
            <w:r w:rsidR="00067803">
              <w:rPr>
                <w:rFonts w:ascii="Arial" w:hAnsi="Arial" w:cs="Arial"/>
                <w:bCs/>
                <w:sz w:val="20"/>
                <w:szCs w:val="20"/>
                <w:lang w:eastAsia="en-GB"/>
              </w:rPr>
              <w:t xml:space="preserve">assessment objective from the </w:t>
            </w:r>
            <w:r w:rsidRPr="006566BB">
              <w:rPr>
                <w:rFonts w:ascii="Arial" w:hAnsi="Arial" w:cs="Arial"/>
                <w:bCs/>
                <w:sz w:val="20"/>
                <w:szCs w:val="20"/>
                <w:lang w:eastAsia="en-GB"/>
              </w:rPr>
              <w:t xml:space="preserve">mark scheme and identify how to target the next level / what they need to learn to do in order to reach the next level </w:t>
            </w:r>
            <w:r w:rsidRPr="00310EA0">
              <w:rPr>
                <w:rFonts w:ascii="Arial" w:hAnsi="Arial" w:cs="Arial"/>
                <w:b/>
                <w:bCs/>
                <w:sz w:val="20"/>
                <w:szCs w:val="20"/>
                <w:lang w:eastAsia="en-GB"/>
              </w:rPr>
              <w:t>(F)</w:t>
            </w:r>
          </w:p>
        </w:tc>
      </w:tr>
      <w:tr w:rsidR="00AF7340" w14:paraId="4B22D247" w14:textId="77777777" w:rsidTr="00FC31AA">
        <w:tblPrEx>
          <w:tblCellMar>
            <w:top w:w="0" w:type="dxa"/>
            <w:bottom w:w="0" w:type="dxa"/>
          </w:tblCellMar>
        </w:tblPrEx>
        <w:tc>
          <w:tcPr>
            <w:tcW w:w="2126" w:type="dxa"/>
            <w:tcMar>
              <w:top w:w="113" w:type="dxa"/>
              <w:bottom w:w="113" w:type="dxa"/>
            </w:tcMar>
          </w:tcPr>
          <w:p w14:paraId="55DAA56C" w14:textId="67792E82" w:rsidR="00AF7340" w:rsidRPr="006566BB" w:rsidRDefault="00AF7340" w:rsidP="0088580A">
            <w:pPr>
              <w:pStyle w:val="DSBasic"/>
              <w:spacing w:after="120"/>
              <w:rPr>
                <w:rFonts w:cs="Arial"/>
                <w:b/>
                <w:sz w:val="20"/>
                <w:szCs w:val="20"/>
                <w:lang w:eastAsia="en-GB"/>
              </w:rPr>
            </w:pPr>
            <w:r w:rsidRPr="006566BB">
              <w:rPr>
                <w:rFonts w:cs="Arial"/>
                <w:b/>
                <w:sz w:val="20"/>
                <w:szCs w:val="20"/>
                <w:lang w:eastAsia="en-GB"/>
              </w:rPr>
              <w:t>AO2 Writing</w:t>
            </w:r>
          </w:p>
          <w:p w14:paraId="3296E646" w14:textId="0AC0FD24" w:rsidR="00AF7340" w:rsidRPr="006566BB" w:rsidRDefault="00AF7340" w:rsidP="00D7403F">
            <w:pPr>
              <w:autoSpaceDE w:val="0"/>
              <w:autoSpaceDN w:val="0"/>
              <w:adjustRightInd w:val="0"/>
              <w:spacing w:before="120" w:after="120"/>
              <w:rPr>
                <w:rFonts w:ascii="Arial" w:hAnsi="Arial" w:cs="Arial"/>
                <w:sz w:val="20"/>
                <w:szCs w:val="20"/>
                <w:lang w:eastAsia="en-GB"/>
              </w:rPr>
            </w:pPr>
            <w:r w:rsidRPr="006566BB">
              <w:rPr>
                <w:rFonts w:ascii="Arial" w:hAnsi="Arial" w:cs="Arial"/>
                <w:sz w:val="20"/>
                <w:szCs w:val="20"/>
                <w:lang w:eastAsia="en-GB"/>
              </w:rPr>
              <w:t xml:space="preserve">W1 </w:t>
            </w:r>
            <w:r w:rsidR="00C37793">
              <w:rPr>
                <w:rFonts w:ascii="Arial" w:hAnsi="Arial" w:cs="Arial"/>
                <w:sz w:val="20"/>
                <w:szCs w:val="20"/>
                <w:lang w:eastAsia="en-GB"/>
              </w:rPr>
              <w:t>a</w:t>
            </w:r>
            <w:r w:rsidRPr="006566BB">
              <w:rPr>
                <w:rFonts w:ascii="Arial" w:hAnsi="Arial" w:cs="Arial"/>
                <w:sz w:val="20"/>
                <w:szCs w:val="20"/>
                <w:lang w:eastAsia="en-GB"/>
              </w:rPr>
              <w:t>rticulate experience and express what is thought, felt and imagined</w:t>
            </w:r>
          </w:p>
          <w:p w14:paraId="6A3BB54A" w14:textId="588C7916" w:rsidR="00867DBA" w:rsidRPr="006566BB" w:rsidRDefault="00AF7340" w:rsidP="00D7403F">
            <w:pPr>
              <w:pStyle w:val="BodyText"/>
              <w:spacing w:before="120" w:after="120"/>
            </w:pPr>
            <w:r w:rsidRPr="006566BB">
              <w:rPr>
                <w:lang w:eastAsia="en-GB"/>
              </w:rPr>
              <w:t xml:space="preserve">W3 </w:t>
            </w:r>
            <w:r w:rsidR="00C37793">
              <w:t>u</w:t>
            </w:r>
            <w:r w:rsidR="00867DBA" w:rsidRPr="006566BB">
              <w:t>se a range of vocabulary and sentence structures appropriate to context</w:t>
            </w:r>
          </w:p>
          <w:p w14:paraId="38AD9884" w14:textId="443AC3C0" w:rsidR="00AF7340" w:rsidRPr="006566BB" w:rsidRDefault="00AF7340" w:rsidP="00D77BEE">
            <w:pPr>
              <w:autoSpaceDE w:val="0"/>
              <w:autoSpaceDN w:val="0"/>
              <w:adjustRightInd w:val="0"/>
              <w:spacing w:before="120"/>
              <w:rPr>
                <w:rFonts w:ascii="Arial" w:hAnsi="Arial" w:cs="Arial"/>
                <w:sz w:val="20"/>
                <w:szCs w:val="20"/>
                <w:lang w:eastAsia="en-GB"/>
              </w:rPr>
            </w:pPr>
            <w:r w:rsidRPr="006566BB">
              <w:rPr>
                <w:rFonts w:ascii="Arial" w:hAnsi="Arial" w:cs="Arial"/>
                <w:sz w:val="20"/>
                <w:szCs w:val="20"/>
                <w:lang w:eastAsia="en-GB"/>
              </w:rPr>
              <w:t xml:space="preserve">W5 </w:t>
            </w:r>
            <w:r w:rsidR="00C37793">
              <w:rPr>
                <w:rFonts w:ascii="Arial" w:hAnsi="Arial" w:cs="Arial"/>
                <w:sz w:val="20"/>
                <w:szCs w:val="20"/>
                <w:lang w:eastAsia="en-GB"/>
              </w:rPr>
              <w:t>m</w:t>
            </w:r>
            <w:r w:rsidRPr="006566BB">
              <w:rPr>
                <w:rFonts w:ascii="Arial" w:hAnsi="Arial" w:cs="Arial"/>
                <w:sz w:val="20"/>
                <w:szCs w:val="20"/>
                <w:lang w:eastAsia="en-GB"/>
              </w:rPr>
              <w:t>ake accurate use of spelling, punctuation and grammar</w:t>
            </w:r>
          </w:p>
        </w:tc>
        <w:tc>
          <w:tcPr>
            <w:tcW w:w="2126" w:type="dxa"/>
            <w:tcMar>
              <w:top w:w="113" w:type="dxa"/>
              <w:bottom w:w="113" w:type="dxa"/>
            </w:tcMar>
          </w:tcPr>
          <w:p w14:paraId="4A94F189" w14:textId="5AEC84E5" w:rsidR="00AF7340" w:rsidRPr="006566BB" w:rsidRDefault="00AD3B97" w:rsidP="0088580A">
            <w:pPr>
              <w:pStyle w:val="ListParagraph"/>
              <w:autoSpaceDE w:val="0"/>
              <w:autoSpaceDN w:val="0"/>
              <w:adjustRightInd w:val="0"/>
              <w:spacing w:after="120"/>
              <w:ind w:left="0"/>
              <w:contextualSpacing w:val="0"/>
              <w:rPr>
                <w:rFonts w:cs="Arial"/>
                <w:lang w:eastAsia="en-GB"/>
              </w:rPr>
            </w:pPr>
            <w:r>
              <w:rPr>
                <w:rFonts w:eastAsia="Calibri" w:cs="Arial"/>
                <w:lang w:eastAsia="en-GB"/>
              </w:rPr>
              <w:t>R</w:t>
            </w:r>
            <w:r w:rsidR="00B060FF" w:rsidRPr="006566BB">
              <w:rPr>
                <w:rFonts w:eastAsia="Calibri" w:cs="Arial"/>
                <w:lang w:eastAsia="en-GB"/>
              </w:rPr>
              <w:t>eflect</w:t>
            </w:r>
            <w:r w:rsidR="00F50358">
              <w:rPr>
                <w:rFonts w:eastAsia="Calibri" w:cs="Arial"/>
                <w:lang w:eastAsia="en-GB"/>
              </w:rPr>
              <w:t>ing</w:t>
            </w:r>
            <w:r w:rsidR="00B060FF" w:rsidRPr="006566BB">
              <w:rPr>
                <w:rFonts w:eastAsia="Calibri" w:cs="Arial"/>
                <w:lang w:eastAsia="en-GB"/>
              </w:rPr>
              <w:t xml:space="preserve"> on own and another </w:t>
            </w:r>
            <w:r w:rsidR="006566BB" w:rsidRPr="006566BB">
              <w:rPr>
                <w:rFonts w:eastAsia="Calibri" w:cs="Arial"/>
                <w:lang w:eastAsia="en-GB"/>
              </w:rPr>
              <w:t>learner</w:t>
            </w:r>
            <w:r w:rsidR="006210E0">
              <w:rPr>
                <w:rFonts w:eastAsia="Calibri" w:cs="Arial"/>
                <w:lang w:eastAsia="en-GB"/>
              </w:rPr>
              <w:t>’s</w:t>
            </w:r>
            <w:r w:rsidR="006566BB" w:rsidRPr="006566BB">
              <w:rPr>
                <w:rFonts w:eastAsia="Calibri" w:cs="Arial"/>
                <w:lang w:eastAsia="en-GB"/>
              </w:rPr>
              <w:t xml:space="preserve"> descriptive</w:t>
            </w:r>
            <w:r w:rsidR="00AF7340" w:rsidRPr="006566BB">
              <w:rPr>
                <w:rFonts w:eastAsia="Calibri" w:cs="Arial"/>
                <w:lang w:eastAsia="en-GB"/>
              </w:rPr>
              <w:t xml:space="preserve"> </w:t>
            </w:r>
            <w:r w:rsidR="00B060FF" w:rsidRPr="006566BB">
              <w:rPr>
                <w:rFonts w:eastAsia="Calibri" w:cs="Arial"/>
                <w:lang w:eastAsia="en-GB"/>
              </w:rPr>
              <w:t>writing</w:t>
            </w:r>
          </w:p>
          <w:p w14:paraId="76C0E4BB" w14:textId="7D3AF3B7" w:rsidR="00B060FF" w:rsidRPr="006566BB" w:rsidRDefault="00AD3B97" w:rsidP="00DE3ACB">
            <w:pPr>
              <w:pStyle w:val="ListParagraph"/>
              <w:autoSpaceDE w:val="0"/>
              <w:autoSpaceDN w:val="0"/>
              <w:adjustRightInd w:val="0"/>
              <w:spacing w:before="120" w:after="120"/>
              <w:ind w:left="0"/>
              <w:contextualSpacing w:val="0"/>
              <w:rPr>
                <w:rFonts w:cs="Arial"/>
                <w:lang w:eastAsia="en-GB"/>
              </w:rPr>
            </w:pPr>
            <w:r>
              <w:rPr>
                <w:rFonts w:eastAsia="Calibri" w:cs="Arial"/>
                <w:lang w:eastAsia="en-GB"/>
              </w:rPr>
              <w:t>S</w:t>
            </w:r>
            <w:r w:rsidR="00B060FF" w:rsidRPr="006566BB">
              <w:rPr>
                <w:rFonts w:eastAsia="Calibri" w:cs="Arial"/>
                <w:lang w:eastAsia="en-GB"/>
              </w:rPr>
              <w:t>peaking and listening</w:t>
            </w:r>
          </w:p>
        </w:tc>
        <w:tc>
          <w:tcPr>
            <w:tcW w:w="10348" w:type="dxa"/>
            <w:tcMar>
              <w:top w:w="113" w:type="dxa"/>
              <w:bottom w:w="113" w:type="dxa"/>
            </w:tcMar>
          </w:tcPr>
          <w:p w14:paraId="1263D3D7" w14:textId="059DFE4A" w:rsidR="00B060FF" w:rsidRPr="006566BB" w:rsidRDefault="00B060FF" w:rsidP="0088580A">
            <w:pPr>
              <w:keepNext/>
              <w:autoSpaceDE w:val="0"/>
              <w:autoSpaceDN w:val="0"/>
              <w:adjustRightInd w:val="0"/>
              <w:spacing w:after="120"/>
              <w:rPr>
                <w:rFonts w:ascii="Arial" w:eastAsia="Arial" w:hAnsi="Arial" w:cs="Arial"/>
                <w:sz w:val="20"/>
                <w:szCs w:val="20"/>
              </w:rPr>
            </w:pPr>
            <w:r w:rsidRPr="006566BB">
              <w:rPr>
                <w:rFonts w:ascii="Arial" w:eastAsia="Arial" w:hAnsi="Arial" w:cs="Arial"/>
                <w:sz w:val="20"/>
                <w:szCs w:val="20"/>
              </w:rPr>
              <w:t xml:space="preserve">Learners swap </w:t>
            </w:r>
            <w:r w:rsidR="00B07020">
              <w:rPr>
                <w:rFonts w:ascii="Arial" w:eastAsia="Arial" w:hAnsi="Arial" w:cs="Arial"/>
                <w:sz w:val="20"/>
                <w:szCs w:val="20"/>
              </w:rPr>
              <w:t xml:space="preserve">their </w:t>
            </w:r>
            <w:r w:rsidRPr="006566BB">
              <w:rPr>
                <w:rFonts w:ascii="Arial" w:eastAsia="Arial" w:hAnsi="Arial" w:cs="Arial"/>
                <w:sz w:val="20"/>
                <w:szCs w:val="20"/>
              </w:rPr>
              <w:t>descriptive piece from the previous activity with a partner</w:t>
            </w:r>
            <w:r w:rsidR="00AF7340" w:rsidRPr="006566BB">
              <w:rPr>
                <w:rFonts w:ascii="Arial" w:eastAsia="Arial" w:hAnsi="Arial" w:cs="Arial"/>
                <w:sz w:val="20"/>
                <w:szCs w:val="20"/>
              </w:rPr>
              <w:t xml:space="preserve"> </w:t>
            </w:r>
            <w:r w:rsidRPr="006566BB">
              <w:rPr>
                <w:rFonts w:ascii="Arial" w:eastAsia="Arial" w:hAnsi="Arial" w:cs="Arial"/>
                <w:sz w:val="20"/>
                <w:szCs w:val="20"/>
              </w:rPr>
              <w:t>for peer review.</w:t>
            </w:r>
          </w:p>
          <w:p w14:paraId="6113BF89" w14:textId="584401DE" w:rsidR="00AF7340" w:rsidRPr="006566BB" w:rsidRDefault="00B060FF" w:rsidP="00B07020">
            <w:pPr>
              <w:keepNext/>
              <w:autoSpaceDE w:val="0"/>
              <w:autoSpaceDN w:val="0"/>
              <w:adjustRightInd w:val="0"/>
              <w:spacing w:before="120" w:after="120"/>
              <w:rPr>
                <w:rFonts w:ascii="Arial" w:eastAsia="Arial" w:hAnsi="Arial" w:cs="Arial"/>
                <w:b/>
                <w:sz w:val="20"/>
                <w:szCs w:val="20"/>
              </w:rPr>
            </w:pPr>
            <w:r w:rsidRPr="006566BB">
              <w:rPr>
                <w:rFonts w:ascii="Arial" w:eastAsia="Arial" w:hAnsi="Arial" w:cs="Arial"/>
                <w:sz w:val="20"/>
                <w:szCs w:val="20"/>
              </w:rPr>
              <w:t xml:space="preserve">Learners consider feedback </w:t>
            </w:r>
            <w:r w:rsidR="00AF7340" w:rsidRPr="006566BB">
              <w:rPr>
                <w:rFonts w:ascii="Arial" w:eastAsia="Arial" w:hAnsi="Arial" w:cs="Arial"/>
                <w:sz w:val="20"/>
                <w:szCs w:val="20"/>
              </w:rPr>
              <w:t xml:space="preserve">and re-draft </w:t>
            </w:r>
            <w:r w:rsidRPr="006566BB">
              <w:rPr>
                <w:rFonts w:ascii="Arial" w:eastAsia="Arial" w:hAnsi="Arial" w:cs="Arial"/>
                <w:sz w:val="20"/>
                <w:szCs w:val="20"/>
              </w:rPr>
              <w:t>to take account of both</w:t>
            </w:r>
            <w:r w:rsidR="00AF7340" w:rsidRPr="006566BB">
              <w:rPr>
                <w:rFonts w:ascii="Arial" w:eastAsia="Arial" w:hAnsi="Arial" w:cs="Arial"/>
                <w:sz w:val="20"/>
                <w:szCs w:val="20"/>
              </w:rPr>
              <w:t xml:space="preserve"> </w:t>
            </w:r>
            <w:r w:rsidRPr="006566BB">
              <w:rPr>
                <w:rFonts w:ascii="Arial" w:eastAsia="Arial" w:hAnsi="Arial" w:cs="Arial"/>
                <w:sz w:val="20"/>
                <w:szCs w:val="20"/>
              </w:rPr>
              <w:t xml:space="preserve">their own and the </w:t>
            </w:r>
            <w:r w:rsidR="00AF7340" w:rsidRPr="006566BB">
              <w:rPr>
                <w:rFonts w:ascii="Arial" w:eastAsia="Arial" w:hAnsi="Arial" w:cs="Arial"/>
                <w:sz w:val="20"/>
                <w:szCs w:val="20"/>
              </w:rPr>
              <w:t xml:space="preserve">peer assessment. </w:t>
            </w:r>
            <w:r w:rsidR="00AF7340" w:rsidRPr="006566BB">
              <w:rPr>
                <w:rFonts w:ascii="Arial" w:eastAsia="Arial" w:hAnsi="Arial" w:cs="Arial"/>
                <w:b/>
                <w:sz w:val="20"/>
                <w:szCs w:val="20"/>
              </w:rPr>
              <w:t>(F)</w:t>
            </w:r>
          </w:p>
          <w:p w14:paraId="7921A638" w14:textId="2A02170D" w:rsidR="00B060FF" w:rsidRPr="006566BB" w:rsidRDefault="00B060FF" w:rsidP="009719A6">
            <w:pPr>
              <w:rPr>
                <w:rFonts w:ascii="Arial" w:eastAsia="Arial" w:hAnsi="Arial" w:cs="Arial"/>
                <w:sz w:val="20"/>
                <w:szCs w:val="20"/>
              </w:rPr>
            </w:pPr>
            <w:r w:rsidRPr="006566BB">
              <w:rPr>
                <w:rFonts w:ascii="Arial" w:eastAsia="Arial" w:hAnsi="Arial" w:cs="Arial"/>
                <w:sz w:val="20"/>
                <w:szCs w:val="20"/>
              </w:rPr>
              <w:t xml:space="preserve">Information on peer assessment can be found online, </w:t>
            </w:r>
            <w:r w:rsidR="00BB76CD">
              <w:rPr>
                <w:rFonts w:ascii="Arial" w:eastAsia="Arial" w:hAnsi="Arial" w:cs="Arial"/>
                <w:sz w:val="20"/>
                <w:szCs w:val="20"/>
              </w:rPr>
              <w:t>e.g.</w:t>
            </w:r>
            <w:r w:rsidR="00087F64" w:rsidRPr="006566BB">
              <w:rPr>
                <w:rFonts w:ascii="Arial" w:eastAsia="Arial" w:hAnsi="Arial" w:cs="Arial"/>
                <w:sz w:val="20"/>
                <w:szCs w:val="20"/>
              </w:rPr>
              <w:t>:</w:t>
            </w:r>
          </w:p>
          <w:p w14:paraId="2BDE1926" w14:textId="687AA573" w:rsidR="00AF7340" w:rsidRPr="00781A8B" w:rsidRDefault="00FD167C" w:rsidP="00781A8B">
            <w:pPr>
              <w:autoSpaceDE w:val="0"/>
              <w:autoSpaceDN w:val="0"/>
              <w:adjustRightInd w:val="0"/>
              <w:spacing w:after="120"/>
              <w:rPr>
                <w:rStyle w:val="Hyperlink"/>
                <w:rFonts w:ascii="Arial" w:hAnsi="Arial"/>
                <w:color w:val="4A4A4A"/>
                <w:sz w:val="20"/>
              </w:rPr>
            </w:pPr>
            <w:hyperlink r:id="rId119" w:history="1">
              <w:r w:rsidR="00310EA0" w:rsidRPr="00781A8B">
                <w:rPr>
                  <w:rStyle w:val="Hyperlink"/>
                  <w:rFonts w:ascii="Arial" w:hAnsi="Arial"/>
                  <w:color w:val="4A4A4A"/>
                  <w:sz w:val="20"/>
                </w:rPr>
                <w:t>www.tes.com/teaching-resource/peer-and-self-assessment-guide-6024930</w:t>
              </w:r>
            </w:hyperlink>
          </w:p>
          <w:p w14:paraId="1A019E4E" w14:textId="4C52EFE3" w:rsidR="00B060FF" w:rsidRPr="00781A8B" w:rsidRDefault="00B060FF" w:rsidP="00781A8B">
            <w:pPr>
              <w:rPr>
                <w:rStyle w:val="WebLink"/>
                <w:rFonts w:eastAsia="Arial" w:cs="Arial"/>
                <w:color w:val="auto"/>
                <w:u w:val="none"/>
              </w:rPr>
            </w:pPr>
            <w:r w:rsidRPr="00781A8B">
              <w:rPr>
                <w:rFonts w:ascii="Arial" w:hAnsi="Arial" w:cs="Arial"/>
                <w:sz w:val="20"/>
                <w:szCs w:val="20"/>
              </w:rPr>
              <w:t xml:space="preserve">Getting started with assessment for learning: </w:t>
            </w:r>
            <w:hyperlink r:id="rId120" w:tgtFrame="_blank" w:history="1">
              <w:r w:rsidRPr="00781A8B">
                <w:rPr>
                  <w:rFonts w:ascii="Arial" w:hAnsi="Arial" w:cs="Arial"/>
                  <w:sz w:val="20"/>
                  <w:szCs w:val="20"/>
                  <w:shd w:val="clear" w:color="auto" w:fill="FFFFFF"/>
                </w:rPr>
                <w:t>peer assessment and self-assessment</w:t>
              </w:r>
            </w:hyperlink>
            <w:r w:rsidRPr="00781A8B">
              <w:rPr>
                <w:rFonts w:cs="Arial"/>
              </w:rPr>
              <w:t xml:space="preserve"> </w:t>
            </w:r>
            <w:r w:rsidRPr="00781A8B">
              <w:rPr>
                <w:rStyle w:val="Hyperlink"/>
                <w:rFonts w:ascii="Arial" w:hAnsi="Arial"/>
                <w:color w:val="4A4A4A"/>
                <w:sz w:val="20"/>
              </w:rPr>
              <w:t>www.youtube.com/watch?v=YtP4X5Vls9Y</w:t>
            </w:r>
          </w:p>
        </w:tc>
      </w:tr>
      <w:tr w:rsidR="00AF7340" w14:paraId="04A2CAD9" w14:textId="77777777" w:rsidTr="00FC31AA">
        <w:tblPrEx>
          <w:tblCellMar>
            <w:top w:w="0" w:type="dxa"/>
            <w:bottom w:w="0" w:type="dxa"/>
          </w:tblCellMar>
        </w:tblPrEx>
        <w:tc>
          <w:tcPr>
            <w:tcW w:w="2126" w:type="dxa"/>
            <w:tcMar>
              <w:top w:w="113" w:type="dxa"/>
              <w:bottom w:w="113" w:type="dxa"/>
            </w:tcMar>
          </w:tcPr>
          <w:p w14:paraId="11E9D3A0" w14:textId="4B050FFB"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1</w:t>
            </w:r>
            <w:r w:rsidRPr="00015F15">
              <w:rPr>
                <w:rFonts w:cs="Arial"/>
                <w:b/>
                <w:sz w:val="20"/>
                <w:szCs w:val="20"/>
                <w:lang w:eastAsia="en-GB"/>
              </w:rPr>
              <w:t xml:space="preserve"> </w:t>
            </w:r>
            <w:r>
              <w:rPr>
                <w:rFonts w:cs="Arial"/>
                <w:b/>
                <w:sz w:val="20"/>
                <w:szCs w:val="20"/>
                <w:lang w:eastAsia="en-GB"/>
              </w:rPr>
              <w:t>Reading</w:t>
            </w:r>
          </w:p>
          <w:p w14:paraId="52684ED5" w14:textId="556C7451" w:rsidR="00AF7340" w:rsidRPr="00C13774" w:rsidRDefault="00AF7340" w:rsidP="00D7403F">
            <w:pPr>
              <w:autoSpaceDE w:val="0"/>
              <w:autoSpaceDN w:val="0"/>
              <w:adjustRightInd w:val="0"/>
              <w:spacing w:before="120" w:after="120"/>
              <w:rPr>
                <w:rFonts w:cs="Arial"/>
                <w:sz w:val="20"/>
                <w:szCs w:val="20"/>
              </w:rPr>
            </w:pPr>
            <w:r w:rsidRPr="00073730">
              <w:rPr>
                <w:rFonts w:ascii="Arial" w:hAnsi="Arial" w:cs="Arial"/>
                <w:sz w:val="20"/>
                <w:szCs w:val="20"/>
                <w:lang w:eastAsia="en-GB"/>
              </w:rPr>
              <w:t xml:space="preserve">R4 </w:t>
            </w:r>
            <w:r w:rsidR="00C37793">
              <w:rPr>
                <w:rFonts w:ascii="Arial" w:hAnsi="Arial" w:cs="Arial"/>
                <w:sz w:val="20"/>
                <w:szCs w:val="20"/>
                <w:lang w:eastAsia="en-GB"/>
              </w:rPr>
              <w:t>d</w:t>
            </w:r>
            <w:r w:rsidRPr="00073730">
              <w:rPr>
                <w:rFonts w:ascii="Arial" w:hAnsi="Arial" w:cs="Arial"/>
                <w:sz w:val="20"/>
                <w:szCs w:val="20"/>
                <w:lang w:eastAsia="en-GB"/>
              </w:rPr>
              <w:t>emonstrate understanding</w:t>
            </w:r>
            <w:r>
              <w:rPr>
                <w:rFonts w:ascii="Arial" w:hAnsi="Arial" w:cs="Arial"/>
                <w:sz w:val="20"/>
                <w:szCs w:val="20"/>
                <w:lang w:eastAsia="en-GB"/>
              </w:rPr>
              <w:t xml:space="preserve"> of how writers achieve effects</w:t>
            </w:r>
            <w:r w:rsidR="00EB2289">
              <w:rPr>
                <w:rFonts w:ascii="Arial" w:hAnsi="Arial" w:cs="Arial"/>
                <w:sz w:val="20"/>
                <w:szCs w:val="20"/>
                <w:lang w:eastAsia="en-GB"/>
              </w:rPr>
              <w:t xml:space="preserve"> and influence readers</w:t>
            </w:r>
          </w:p>
        </w:tc>
        <w:tc>
          <w:tcPr>
            <w:tcW w:w="2126" w:type="dxa"/>
            <w:tcMar>
              <w:top w:w="113" w:type="dxa"/>
              <w:bottom w:w="113" w:type="dxa"/>
            </w:tcMar>
          </w:tcPr>
          <w:p w14:paraId="05ECD236" w14:textId="1E0CB838" w:rsidR="00AF7340" w:rsidRPr="0026188F" w:rsidRDefault="00AD3B97" w:rsidP="0088580A">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A</w:t>
            </w:r>
            <w:r w:rsidR="00AF7340" w:rsidRPr="0026188F">
              <w:rPr>
                <w:rFonts w:eastAsia="Calibri" w:cs="Arial"/>
                <w:lang w:eastAsia="en-GB"/>
              </w:rPr>
              <w:t>ppreciate writer’s craft in descriptive composition</w:t>
            </w:r>
          </w:p>
          <w:p w14:paraId="694912FE" w14:textId="582530AC" w:rsidR="00AF7340" w:rsidRPr="00D5214B" w:rsidRDefault="00AD3B97" w:rsidP="00DE3ACB">
            <w:pPr>
              <w:pStyle w:val="ListParagraph"/>
              <w:autoSpaceDE w:val="0"/>
              <w:autoSpaceDN w:val="0"/>
              <w:adjustRightInd w:val="0"/>
              <w:spacing w:before="120" w:after="120"/>
              <w:ind w:left="0"/>
              <w:contextualSpacing w:val="0"/>
              <w:rPr>
                <w:rFonts w:eastAsia="Arial" w:cs="Arial"/>
              </w:rPr>
            </w:pPr>
            <w:r>
              <w:rPr>
                <w:rFonts w:eastAsia="Calibri" w:cs="Arial"/>
                <w:lang w:eastAsia="en-GB"/>
              </w:rPr>
              <w:t>S</w:t>
            </w:r>
            <w:r w:rsidR="00AF7340" w:rsidRPr="0026188F">
              <w:rPr>
                <w:rFonts w:eastAsia="Calibri" w:cs="Arial"/>
                <w:lang w:eastAsia="en-GB"/>
              </w:rPr>
              <w:t>peaking and listening</w:t>
            </w:r>
          </w:p>
        </w:tc>
        <w:tc>
          <w:tcPr>
            <w:tcW w:w="10348" w:type="dxa"/>
            <w:tcMar>
              <w:top w:w="113" w:type="dxa"/>
              <w:bottom w:w="113" w:type="dxa"/>
            </w:tcMar>
          </w:tcPr>
          <w:p w14:paraId="19FD3FC8" w14:textId="2D3B29BC" w:rsidR="00AF7340" w:rsidRPr="006566BB" w:rsidRDefault="00DF1181" w:rsidP="0088580A">
            <w:pPr>
              <w:spacing w:after="120"/>
              <w:rPr>
                <w:rFonts w:ascii="Arial" w:eastAsia="Arial" w:hAnsi="Arial" w:cs="Arial"/>
                <w:sz w:val="20"/>
                <w:szCs w:val="20"/>
              </w:rPr>
            </w:pPr>
            <w:r>
              <w:rPr>
                <w:rFonts w:ascii="Arial" w:eastAsia="Arial" w:hAnsi="Arial" w:cs="Arial"/>
                <w:sz w:val="20"/>
                <w:szCs w:val="20"/>
              </w:rPr>
              <w:t>G</w:t>
            </w:r>
            <w:r w:rsidR="00883E3E" w:rsidRPr="006566BB">
              <w:rPr>
                <w:rFonts w:ascii="Arial" w:eastAsia="Arial" w:hAnsi="Arial" w:cs="Arial"/>
                <w:sz w:val="20"/>
                <w:szCs w:val="20"/>
              </w:rPr>
              <w:t xml:space="preserve">roups </w:t>
            </w:r>
            <w:r>
              <w:rPr>
                <w:rFonts w:ascii="Arial" w:eastAsia="Arial" w:hAnsi="Arial" w:cs="Arial"/>
                <w:sz w:val="20"/>
                <w:szCs w:val="20"/>
              </w:rPr>
              <w:t xml:space="preserve">of learners </w:t>
            </w:r>
            <w:r w:rsidR="00883E3E" w:rsidRPr="006566BB">
              <w:rPr>
                <w:rFonts w:ascii="Arial" w:eastAsia="Arial" w:hAnsi="Arial" w:cs="Arial"/>
                <w:sz w:val="20"/>
                <w:szCs w:val="20"/>
              </w:rPr>
              <w:t>identify and underline examples of effective word choice</w:t>
            </w:r>
            <w:r w:rsidR="00BB76CD">
              <w:rPr>
                <w:rFonts w:ascii="Arial" w:eastAsia="Arial" w:hAnsi="Arial" w:cs="Arial"/>
                <w:sz w:val="20"/>
                <w:szCs w:val="20"/>
              </w:rPr>
              <w:t>s</w:t>
            </w:r>
            <w:r w:rsidR="00883E3E" w:rsidRPr="006566BB">
              <w:rPr>
                <w:rFonts w:ascii="Arial" w:eastAsia="Arial" w:hAnsi="Arial" w:cs="Arial"/>
                <w:sz w:val="20"/>
                <w:szCs w:val="20"/>
              </w:rPr>
              <w:t xml:space="preserve"> in a short extract from a longer descriptive piece</w:t>
            </w:r>
            <w:r w:rsidR="00310EA0">
              <w:rPr>
                <w:rFonts w:ascii="Arial" w:eastAsia="Arial" w:hAnsi="Arial" w:cs="Arial"/>
                <w:sz w:val="20"/>
                <w:szCs w:val="20"/>
              </w:rPr>
              <w:t>.</w:t>
            </w:r>
          </w:p>
          <w:p w14:paraId="0691CD70" w14:textId="5193AABB" w:rsidR="00883E3E" w:rsidRPr="006566BB" w:rsidRDefault="00DF1181" w:rsidP="007A670C">
            <w:pPr>
              <w:spacing w:before="120" w:after="120"/>
              <w:rPr>
                <w:rFonts w:ascii="Arial" w:eastAsia="Arial" w:hAnsi="Arial" w:cs="Arial"/>
                <w:sz w:val="20"/>
                <w:szCs w:val="20"/>
              </w:rPr>
            </w:pPr>
            <w:r>
              <w:rPr>
                <w:rFonts w:ascii="Arial" w:eastAsia="Arial" w:hAnsi="Arial" w:cs="Arial"/>
                <w:sz w:val="20"/>
                <w:szCs w:val="20"/>
              </w:rPr>
              <w:t>G</w:t>
            </w:r>
            <w:r w:rsidR="00883E3E" w:rsidRPr="006566BB">
              <w:rPr>
                <w:rFonts w:ascii="Arial" w:eastAsia="Arial" w:hAnsi="Arial" w:cs="Arial"/>
                <w:sz w:val="20"/>
                <w:szCs w:val="20"/>
              </w:rPr>
              <w:t>ive</w:t>
            </w:r>
            <w:r>
              <w:rPr>
                <w:rFonts w:ascii="Arial" w:eastAsia="Arial" w:hAnsi="Arial" w:cs="Arial"/>
                <w:sz w:val="20"/>
                <w:szCs w:val="20"/>
              </w:rPr>
              <w:t xml:space="preserve"> learners</w:t>
            </w:r>
            <w:r w:rsidR="00883E3E" w:rsidRPr="006566BB">
              <w:rPr>
                <w:rFonts w:ascii="Arial" w:eastAsia="Arial" w:hAnsi="Arial" w:cs="Arial"/>
                <w:sz w:val="20"/>
                <w:szCs w:val="20"/>
              </w:rPr>
              <w:t xml:space="preserve"> the next few lines of the description with 3–5 examples of effective word choice</w:t>
            </w:r>
            <w:r>
              <w:rPr>
                <w:rFonts w:ascii="Arial" w:eastAsia="Arial" w:hAnsi="Arial" w:cs="Arial"/>
                <w:sz w:val="20"/>
                <w:szCs w:val="20"/>
              </w:rPr>
              <w:t>s</w:t>
            </w:r>
            <w:r w:rsidR="00883E3E" w:rsidRPr="006566BB">
              <w:rPr>
                <w:rFonts w:ascii="Arial" w:eastAsia="Arial" w:hAnsi="Arial" w:cs="Arial"/>
                <w:sz w:val="20"/>
                <w:szCs w:val="20"/>
              </w:rPr>
              <w:t xml:space="preserve"> removed and options for words they might use to fill those gaps</w:t>
            </w:r>
            <w:r w:rsidR="006566BB" w:rsidRPr="006566BB">
              <w:rPr>
                <w:rFonts w:ascii="Arial" w:eastAsia="Arial" w:hAnsi="Arial" w:cs="Arial"/>
                <w:sz w:val="20"/>
                <w:szCs w:val="20"/>
              </w:rPr>
              <w:t>.</w:t>
            </w:r>
          </w:p>
          <w:p w14:paraId="455ACB20" w14:textId="6B9F7B60" w:rsidR="00883E3E" w:rsidRPr="006566BB" w:rsidRDefault="00883E3E" w:rsidP="007A670C">
            <w:pPr>
              <w:spacing w:before="120" w:after="120"/>
              <w:rPr>
                <w:rFonts w:ascii="Arial" w:eastAsia="Arial" w:hAnsi="Arial" w:cs="Arial"/>
                <w:sz w:val="20"/>
                <w:szCs w:val="20"/>
              </w:rPr>
            </w:pPr>
            <w:r w:rsidRPr="006566BB">
              <w:rPr>
                <w:rFonts w:ascii="Arial" w:eastAsia="Arial" w:hAnsi="Arial" w:cs="Arial"/>
                <w:sz w:val="20"/>
                <w:szCs w:val="20"/>
              </w:rPr>
              <w:t xml:space="preserve">Learners discuss and then present their predictions for which words will have been used by the writer and which will not, giving reasons for </w:t>
            </w:r>
            <w:r w:rsidR="00D12ADB">
              <w:rPr>
                <w:rFonts w:ascii="Arial" w:eastAsia="Arial" w:hAnsi="Arial" w:cs="Arial"/>
                <w:sz w:val="20"/>
                <w:szCs w:val="20"/>
              </w:rPr>
              <w:t>their choices</w:t>
            </w:r>
            <w:r w:rsidR="006566BB" w:rsidRPr="006566BB">
              <w:rPr>
                <w:rFonts w:ascii="Arial" w:eastAsia="Arial" w:hAnsi="Arial" w:cs="Arial"/>
                <w:sz w:val="20"/>
                <w:szCs w:val="20"/>
              </w:rPr>
              <w:t>.</w:t>
            </w:r>
          </w:p>
          <w:p w14:paraId="2639D347" w14:textId="4A34DCCF" w:rsidR="00883E3E" w:rsidRPr="006566BB" w:rsidRDefault="00D12ADB" w:rsidP="007A670C">
            <w:pPr>
              <w:spacing w:before="120" w:after="120"/>
              <w:rPr>
                <w:rFonts w:ascii="Arial" w:hAnsi="Arial" w:cs="Arial"/>
                <w:sz w:val="20"/>
                <w:szCs w:val="20"/>
                <w:lang w:eastAsia="en-GB"/>
              </w:rPr>
            </w:pPr>
            <w:r>
              <w:rPr>
                <w:rFonts w:ascii="Arial" w:hAnsi="Arial" w:cs="Arial"/>
                <w:sz w:val="20"/>
                <w:szCs w:val="20"/>
                <w:lang w:eastAsia="en-GB"/>
              </w:rPr>
              <w:t>G</w:t>
            </w:r>
            <w:r w:rsidR="00883E3E" w:rsidRPr="006566BB">
              <w:rPr>
                <w:rFonts w:ascii="Arial" w:hAnsi="Arial" w:cs="Arial"/>
                <w:sz w:val="20"/>
                <w:szCs w:val="20"/>
                <w:lang w:eastAsia="en-GB"/>
              </w:rPr>
              <w:t>ive</w:t>
            </w:r>
            <w:r>
              <w:rPr>
                <w:rFonts w:ascii="Arial" w:hAnsi="Arial" w:cs="Arial"/>
                <w:sz w:val="20"/>
                <w:szCs w:val="20"/>
                <w:lang w:eastAsia="en-GB"/>
              </w:rPr>
              <w:t xml:space="preserve"> learners</w:t>
            </w:r>
            <w:r w:rsidR="00883E3E" w:rsidRPr="006566BB">
              <w:rPr>
                <w:rFonts w:ascii="Arial" w:hAnsi="Arial" w:cs="Arial"/>
                <w:sz w:val="20"/>
                <w:szCs w:val="20"/>
                <w:lang w:eastAsia="en-GB"/>
              </w:rPr>
              <w:t xml:space="preserve"> the complete</w:t>
            </w:r>
            <w:r>
              <w:rPr>
                <w:rFonts w:ascii="Arial" w:hAnsi="Arial" w:cs="Arial"/>
                <w:sz w:val="20"/>
                <w:szCs w:val="20"/>
                <w:lang w:eastAsia="en-GB"/>
              </w:rPr>
              <w:t>d</w:t>
            </w:r>
            <w:r w:rsidR="00883E3E" w:rsidRPr="006566BB">
              <w:rPr>
                <w:rFonts w:ascii="Arial" w:hAnsi="Arial" w:cs="Arial"/>
                <w:sz w:val="20"/>
                <w:szCs w:val="20"/>
                <w:lang w:eastAsia="en-GB"/>
              </w:rPr>
              <w:t xml:space="preserve"> version of the description to consider differences between the writer’s choices and their own</w:t>
            </w:r>
            <w:r w:rsidR="00774379" w:rsidRPr="006566BB">
              <w:rPr>
                <w:rFonts w:ascii="Arial" w:hAnsi="Arial" w:cs="Arial"/>
                <w:sz w:val="20"/>
                <w:szCs w:val="20"/>
                <w:lang w:eastAsia="en-GB"/>
              </w:rPr>
              <w:t>.</w:t>
            </w:r>
          </w:p>
          <w:p w14:paraId="31E3A0F6" w14:textId="120C3E9A" w:rsidR="00AF7340" w:rsidRPr="00774379" w:rsidRDefault="00774379" w:rsidP="00CB58F3">
            <w:pPr>
              <w:keepNext/>
              <w:autoSpaceDE w:val="0"/>
              <w:autoSpaceDN w:val="0"/>
              <w:adjustRightInd w:val="0"/>
              <w:spacing w:before="120"/>
              <w:rPr>
                <w:rFonts w:ascii="Arial" w:eastAsia="Arial" w:hAnsi="Arial" w:cs="Arial"/>
                <w:color w:val="00B050"/>
                <w:sz w:val="20"/>
                <w:szCs w:val="20"/>
              </w:rPr>
            </w:pPr>
            <w:r w:rsidRPr="007A670C">
              <w:rPr>
                <w:rFonts w:ascii="Arial" w:eastAsia="Arial" w:hAnsi="Arial" w:cs="Arial"/>
                <w:b/>
                <w:sz w:val="20"/>
                <w:szCs w:val="20"/>
              </w:rPr>
              <w:t>Extension</w:t>
            </w:r>
            <w:r w:rsidR="006566BB" w:rsidRPr="007A670C">
              <w:rPr>
                <w:rFonts w:ascii="Arial" w:eastAsia="Arial" w:hAnsi="Arial" w:cs="Arial"/>
                <w:b/>
                <w:sz w:val="20"/>
                <w:szCs w:val="20"/>
              </w:rPr>
              <w:t xml:space="preserve"> activity</w:t>
            </w:r>
            <w:r w:rsidRPr="007A670C">
              <w:rPr>
                <w:rFonts w:ascii="Arial" w:eastAsia="Arial" w:hAnsi="Arial" w:cs="Arial"/>
                <w:b/>
                <w:sz w:val="20"/>
                <w:szCs w:val="20"/>
              </w:rPr>
              <w:t>:</w:t>
            </w:r>
            <w:r w:rsidRPr="006566BB">
              <w:rPr>
                <w:rFonts w:ascii="Arial" w:eastAsia="Arial" w:hAnsi="Arial" w:cs="Arial"/>
                <w:sz w:val="20"/>
                <w:szCs w:val="20"/>
              </w:rPr>
              <w:t xml:space="preserve"> </w:t>
            </w:r>
            <w:r w:rsidR="007A670C">
              <w:rPr>
                <w:rFonts w:ascii="Arial" w:eastAsia="Arial" w:hAnsi="Arial" w:cs="Arial"/>
                <w:sz w:val="20"/>
                <w:szCs w:val="20"/>
              </w:rPr>
              <w:t>l</w:t>
            </w:r>
            <w:r w:rsidR="00AF7340" w:rsidRPr="006566BB">
              <w:rPr>
                <w:rFonts w:ascii="Arial" w:eastAsia="Arial" w:hAnsi="Arial" w:cs="Arial"/>
                <w:sz w:val="20"/>
                <w:szCs w:val="20"/>
              </w:rPr>
              <w:t xml:space="preserve">earners </w:t>
            </w:r>
            <w:r w:rsidR="00883E3E" w:rsidRPr="006566BB">
              <w:rPr>
                <w:rFonts w:ascii="Arial" w:eastAsia="Arial" w:hAnsi="Arial" w:cs="Arial"/>
                <w:sz w:val="20"/>
                <w:szCs w:val="20"/>
              </w:rPr>
              <w:t xml:space="preserve">return to the examples of effective word choice they identified earlier to </w:t>
            </w:r>
            <w:r w:rsidR="00AF7340" w:rsidRPr="006566BB">
              <w:rPr>
                <w:rFonts w:ascii="Arial" w:eastAsia="Arial" w:hAnsi="Arial" w:cs="Arial"/>
                <w:sz w:val="20"/>
                <w:szCs w:val="20"/>
              </w:rPr>
              <w:t xml:space="preserve">pick out </w:t>
            </w:r>
            <w:r w:rsidRPr="006566BB">
              <w:rPr>
                <w:rFonts w:ascii="Arial" w:eastAsia="Arial" w:hAnsi="Arial" w:cs="Arial"/>
                <w:sz w:val="20"/>
                <w:szCs w:val="20"/>
              </w:rPr>
              <w:t>1</w:t>
            </w:r>
            <w:r w:rsidR="00D12ADB">
              <w:rPr>
                <w:rFonts w:ascii="Arial" w:eastAsia="Arial" w:hAnsi="Arial" w:cs="Arial"/>
                <w:sz w:val="20"/>
                <w:szCs w:val="20"/>
              </w:rPr>
              <w:t>–</w:t>
            </w:r>
            <w:r w:rsidRPr="006566BB">
              <w:rPr>
                <w:rFonts w:ascii="Arial" w:eastAsia="Arial" w:hAnsi="Arial" w:cs="Arial"/>
                <w:sz w:val="20"/>
                <w:szCs w:val="20"/>
              </w:rPr>
              <w:t>3</w:t>
            </w:r>
            <w:r w:rsidR="00883E3E" w:rsidRPr="006566BB">
              <w:rPr>
                <w:rFonts w:ascii="Arial" w:eastAsia="Arial" w:hAnsi="Arial" w:cs="Arial"/>
                <w:sz w:val="20"/>
                <w:szCs w:val="20"/>
              </w:rPr>
              <w:t xml:space="preserve"> example</w:t>
            </w:r>
            <w:r w:rsidRPr="006566BB">
              <w:rPr>
                <w:rFonts w:ascii="Arial" w:eastAsia="Arial" w:hAnsi="Arial" w:cs="Arial"/>
                <w:sz w:val="20"/>
                <w:szCs w:val="20"/>
              </w:rPr>
              <w:t>s they can best explain for meaning</w:t>
            </w:r>
            <w:r w:rsidR="00392682">
              <w:rPr>
                <w:rFonts w:ascii="Arial" w:eastAsia="Arial" w:hAnsi="Arial" w:cs="Arial"/>
                <w:sz w:val="20"/>
                <w:szCs w:val="20"/>
              </w:rPr>
              <w:t>,</w:t>
            </w:r>
            <w:r w:rsidRPr="006566BB">
              <w:rPr>
                <w:rFonts w:ascii="Arial" w:eastAsia="Arial" w:hAnsi="Arial" w:cs="Arial"/>
                <w:sz w:val="20"/>
                <w:szCs w:val="20"/>
              </w:rPr>
              <w:t xml:space="preserve"> and why they think the writer chose that particular word</w:t>
            </w:r>
            <w:r w:rsidR="00D12ADB">
              <w:rPr>
                <w:rFonts w:ascii="Arial" w:eastAsia="Arial" w:hAnsi="Arial" w:cs="Arial"/>
                <w:sz w:val="20"/>
                <w:szCs w:val="20"/>
              </w:rPr>
              <w:t xml:space="preserve"> </w:t>
            </w:r>
            <w:r w:rsidRPr="006566BB">
              <w:rPr>
                <w:rFonts w:ascii="Arial" w:eastAsia="Arial" w:hAnsi="Arial" w:cs="Arial"/>
                <w:sz w:val="20"/>
                <w:szCs w:val="20"/>
              </w:rPr>
              <w:t>/</w:t>
            </w:r>
            <w:r w:rsidR="00D12ADB">
              <w:rPr>
                <w:rFonts w:ascii="Arial" w:eastAsia="Arial" w:hAnsi="Arial" w:cs="Arial"/>
                <w:sz w:val="20"/>
                <w:szCs w:val="20"/>
              </w:rPr>
              <w:t xml:space="preserve"> </w:t>
            </w:r>
            <w:r w:rsidRPr="006566BB">
              <w:rPr>
                <w:rFonts w:ascii="Arial" w:eastAsia="Arial" w:hAnsi="Arial" w:cs="Arial"/>
                <w:sz w:val="20"/>
                <w:szCs w:val="20"/>
              </w:rPr>
              <w:t>image rather than any other.</w:t>
            </w:r>
          </w:p>
        </w:tc>
      </w:tr>
      <w:tr w:rsidR="00AF7340" w14:paraId="3C148090" w14:textId="77777777" w:rsidTr="00FC31AA">
        <w:tblPrEx>
          <w:tblCellMar>
            <w:top w:w="0" w:type="dxa"/>
            <w:bottom w:w="0" w:type="dxa"/>
          </w:tblCellMar>
        </w:tblPrEx>
        <w:tc>
          <w:tcPr>
            <w:tcW w:w="2126" w:type="dxa"/>
            <w:tcMar>
              <w:top w:w="113" w:type="dxa"/>
              <w:bottom w:w="113" w:type="dxa"/>
            </w:tcMar>
          </w:tcPr>
          <w:p w14:paraId="744C9343" w14:textId="0FCA9D48" w:rsidR="00AF7340" w:rsidRPr="006566BB" w:rsidRDefault="00AF7340" w:rsidP="0088580A">
            <w:pPr>
              <w:pStyle w:val="DSBasic"/>
              <w:spacing w:after="120"/>
              <w:rPr>
                <w:rFonts w:cs="Arial"/>
                <w:b/>
                <w:sz w:val="20"/>
                <w:szCs w:val="20"/>
                <w:lang w:eastAsia="en-GB"/>
              </w:rPr>
            </w:pPr>
            <w:r w:rsidRPr="006566BB">
              <w:rPr>
                <w:rFonts w:cs="Arial"/>
                <w:b/>
                <w:sz w:val="20"/>
                <w:szCs w:val="20"/>
                <w:lang w:eastAsia="en-GB"/>
              </w:rPr>
              <w:t>AO2 Writing</w:t>
            </w:r>
          </w:p>
          <w:p w14:paraId="2611FCC0" w14:textId="4D12B54E" w:rsidR="00AF7340" w:rsidRPr="006566BB" w:rsidRDefault="00AF7340" w:rsidP="00EF4A85">
            <w:pPr>
              <w:autoSpaceDE w:val="0"/>
              <w:autoSpaceDN w:val="0"/>
              <w:adjustRightInd w:val="0"/>
              <w:spacing w:before="120" w:after="120"/>
              <w:rPr>
                <w:rFonts w:ascii="Arial" w:hAnsi="Arial" w:cs="Arial"/>
                <w:sz w:val="20"/>
                <w:szCs w:val="20"/>
                <w:lang w:eastAsia="en-GB"/>
              </w:rPr>
            </w:pPr>
            <w:r w:rsidRPr="006566BB">
              <w:rPr>
                <w:rFonts w:ascii="Arial" w:hAnsi="Arial" w:cs="Arial"/>
                <w:sz w:val="20"/>
                <w:szCs w:val="20"/>
                <w:lang w:eastAsia="en-GB"/>
              </w:rPr>
              <w:t xml:space="preserve">W1 </w:t>
            </w:r>
            <w:r w:rsidR="00EF4A85">
              <w:rPr>
                <w:rFonts w:ascii="Arial" w:hAnsi="Arial" w:cs="Arial"/>
                <w:sz w:val="20"/>
                <w:szCs w:val="20"/>
                <w:lang w:eastAsia="en-GB"/>
              </w:rPr>
              <w:t>a</w:t>
            </w:r>
            <w:r w:rsidRPr="006566BB">
              <w:rPr>
                <w:rFonts w:ascii="Arial" w:hAnsi="Arial" w:cs="Arial"/>
                <w:sz w:val="20"/>
                <w:szCs w:val="20"/>
                <w:lang w:eastAsia="en-GB"/>
              </w:rPr>
              <w:t>rticulate experience and express what is thought, felt and imagined</w:t>
            </w:r>
          </w:p>
          <w:p w14:paraId="38BA6687" w14:textId="75C22F68" w:rsidR="00305277" w:rsidRPr="006566BB" w:rsidRDefault="00305277" w:rsidP="00EF4A85">
            <w:pPr>
              <w:autoSpaceDE w:val="0"/>
              <w:autoSpaceDN w:val="0"/>
              <w:adjustRightInd w:val="0"/>
              <w:spacing w:before="120" w:after="120"/>
              <w:rPr>
                <w:rFonts w:cs="Arial"/>
                <w:sz w:val="20"/>
                <w:szCs w:val="20"/>
                <w:lang w:eastAsia="en-GB"/>
              </w:rPr>
            </w:pPr>
            <w:r w:rsidRPr="006566BB">
              <w:rPr>
                <w:rFonts w:ascii="Arial" w:hAnsi="Arial" w:cs="Arial"/>
                <w:sz w:val="20"/>
                <w:szCs w:val="20"/>
                <w:lang w:eastAsia="en-GB"/>
              </w:rPr>
              <w:t xml:space="preserve">W3 </w:t>
            </w:r>
            <w:r w:rsidR="00EF4A85">
              <w:rPr>
                <w:rFonts w:ascii="Arial" w:hAnsi="Arial" w:cs="Arial"/>
                <w:sz w:val="20"/>
                <w:szCs w:val="20"/>
                <w:lang w:eastAsia="en-GB"/>
              </w:rPr>
              <w:t>u</w:t>
            </w:r>
            <w:r w:rsidRPr="006566BB">
              <w:rPr>
                <w:rFonts w:ascii="Arial" w:hAnsi="Arial" w:cs="Arial"/>
                <w:sz w:val="20"/>
                <w:szCs w:val="20"/>
                <w:lang w:eastAsia="en-GB"/>
              </w:rPr>
              <w:t>se a range of vocabulary and sentence structures appropriate to context</w:t>
            </w:r>
          </w:p>
        </w:tc>
        <w:tc>
          <w:tcPr>
            <w:tcW w:w="2126" w:type="dxa"/>
            <w:tcMar>
              <w:top w:w="113" w:type="dxa"/>
              <w:bottom w:w="113" w:type="dxa"/>
            </w:tcMar>
          </w:tcPr>
          <w:p w14:paraId="21518416" w14:textId="3204BDF7" w:rsidR="00AF7340" w:rsidRPr="006566BB" w:rsidRDefault="00AD3B97" w:rsidP="0088580A">
            <w:pPr>
              <w:pStyle w:val="ListParagraph"/>
              <w:autoSpaceDE w:val="0"/>
              <w:autoSpaceDN w:val="0"/>
              <w:adjustRightInd w:val="0"/>
              <w:spacing w:after="120"/>
              <w:ind w:left="0"/>
              <w:contextualSpacing w:val="0"/>
              <w:rPr>
                <w:rFonts w:eastAsia="Calibri" w:cs="Arial"/>
                <w:lang w:eastAsia="en-GB"/>
              </w:rPr>
            </w:pPr>
            <w:r>
              <w:rPr>
                <w:rFonts w:eastAsia="Calibri" w:cs="Arial"/>
                <w:lang w:eastAsia="en-GB"/>
              </w:rPr>
              <w:t>R</w:t>
            </w:r>
            <w:r w:rsidR="00AF7340" w:rsidRPr="006566BB">
              <w:rPr>
                <w:rFonts w:eastAsia="Calibri" w:cs="Arial"/>
                <w:lang w:eastAsia="en-GB"/>
              </w:rPr>
              <w:t>eport</w:t>
            </w:r>
            <w:r w:rsidR="006210E0">
              <w:rPr>
                <w:rFonts w:eastAsia="Calibri" w:cs="Arial"/>
                <w:lang w:eastAsia="en-GB"/>
              </w:rPr>
              <w:t>ing</w:t>
            </w:r>
            <w:r w:rsidR="00AF7340" w:rsidRPr="006566BB">
              <w:rPr>
                <w:rFonts w:eastAsia="Calibri" w:cs="Arial"/>
                <w:lang w:eastAsia="en-GB"/>
              </w:rPr>
              <w:t xml:space="preserve"> back on group discussion</w:t>
            </w:r>
          </w:p>
          <w:p w14:paraId="4F44FD82" w14:textId="2ACE0688" w:rsidR="00AF7340" w:rsidRPr="006566BB" w:rsidRDefault="00AD3B97" w:rsidP="006A7E3C">
            <w:pPr>
              <w:pStyle w:val="ListParagraph"/>
              <w:autoSpaceDE w:val="0"/>
              <w:autoSpaceDN w:val="0"/>
              <w:adjustRightInd w:val="0"/>
              <w:spacing w:before="120" w:after="120"/>
              <w:ind w:left="0"/>
              <w:contextualSpacing w:val="0"/>
              <w:rPr>
                <w:rFonts w:eastAsia="Arial" w:cs="Arial"/>
              </w:rPr>
            </w:pPr>
            <w:r>
              <w:rPr>
                <w:rFonts w:eastAsia="Calibri" w:cs="Arial"/>
                <w:lang w:eastAsia="en-GB"/>
              </w:rPr>
              <w:t>S</w:t>
            </w:r>
            <w:r w:rsidR="00AF7340" w:rsidRPr="006566BB">
              <w:rPr>
                <w:rFonts w:eastAsia="Calibri" w:cs="Arial"/>
                <w:lang w:eastAsia="en-GB"/>
              </w:rPr>
              <w:t>peaking and listening</w:t>
            </w:r>
          </w:p>
        </w:tc>
        <w:tc>
          <w:tcPr>
            <w:tcW w:w="10348" w:type="dxa"/>
            <w:tcMar>
              <w:top w:w="113" w:type="dxa"/>
              <w:bottom w:w="113" w:type="dxa"/>
            </w:tcMar>
          </w:tcPr>
          <w:p w14:paraId="690BCF8D" w14:textId="7C19EB79" w:rsidR="00305277" w:rsidRPr="006566BB" w:rsidRDefault="00D12ADB" w:rsidP="0088580A">
            <w:pPr>
              <w:keepNext/>
              <w:autoSpaceDE w:val="0"/>
              <w:autoSpaceDN w:val="0"/>
              <w:adjustRightInd w:val="0"/>
              <w:spacing w:after="120"/>
              <w:rPr>
                <w:rFonts w:ascii="Arial" w:eastAsia="Arial" w:hAnsi="Arial" w:cs="Arial"/>
                <w:sz w:val="20"/>
                <w:szCs w:val="20"/>
              </w:rPr>
            </w:pPr>
            <w:r>
              <w:rPr>
                <w:rFonts w:ascii="Arial" w:eastAsia="Arial" w:hAnsi="Arial" w:cs="Arial"/>
                <w:sz w:val="20"/>
                <w:szCs w:val="20"/>
              </w:rPr>
              <w:t>G</w:t>
            </w:r>
            <w:r w:rsidR="00774379" w:rsidRPr="006566BB">
              <w:rPr>
                <w:rFonts w:ascii="Arial" w:eastAsia="Arial" w:hAnsi="Arial" w:cs="Arial"/>
                <w:sz w:val="20"/>
                <w:szCs w:val="20"/>
              </w:rPr>
              <w:t xml:space="preserve">roups </w:t>
            </w:r>
            <w:r>
              <w:rPr>
                <w:rFonts w:ascii="Arial" w:eastAsia="Arial" w:hAnsi="Arial" w:cs="Arial"/>
                <w:sz w:val="20"/>
                <w:szCs w:val="20"/>
              </w:rPr>
              <w:t xml:space="preserve">of learners </w:t>
            </w:r>
            <w:r w:rsidR="00774379" w:rsidRPr="006566BB">
              <w:rPr>
                <w:rFonts w:ascii="Arial" w:eastAsia="Arial" w:hAnsi="Arial" w:cs="Arial"/>
                <w:sz w:val="20"/>
                <w:szCs w:val="20"/>
              </w:rPr>
              <w:t>read</w:t>
            </w:r>
            <w:r w:rsidR="00305277" w:rsidRPr="006566BB">
              <w:rPr>
                <w:rFonts w:ascii="Arial" w:eastAsia="Arial" w:hAnsi="Arial" w:cs="Arial"/>
                <w:sz w:val="20"/>
                <w:szCs w:val="20"/>
              </w:rPr>
              <w:t xml:space="preserve"> </w:t>
            </w:r>
            <w:r w:rsidR="005005CC" w:rsidRPr="006566BB">
              <w:rPr>
                <w:rFonts w:ascii="Arial" w:eastAsia="Arial" w:hAnsi="Arial" w:cs="Arial"/>
                <w:sz w:val="20"/>
                <w:szCs w:val="20"/>
              </w:rPr>
              <w:t xml:space="preserve">out loud </w:t>
            </w:r>
            <w:r w:rsidR="00305277" w:rsidRPr="006566BB">
              <w:rPr>
                <w:rFonts w:ascii="Arial" w:eastAsia="Arial" w:hAnsi="Arial" w:cs="Arial"/>
                <w:sz w:val="20"/>
                <w:szCs w:val="20"/>
              </w:rPr>
              <w:t>and rank order 3</w:t>
            </w:r>
            <w:r>
              <w:rPr>
                <w:rFonts w:ascii="Arial" w:eastAsia="Arial" w:hAnsi="Arial" w:cs="Arial"/>
                <w:sz w:val="20"/>
                <w:szCs w:val="20"/>
              </w:rPr>
              <w:t>–</w:t>
            </w:r>
            <w:r w:rsidR="00305277" w:rsidRPr="006566BB">
              <w:rPr>
                <w:rFonts w:ascii="Arial" w:eastAsia="Arial" w:hAnsi="Arial" w:cs="Arial"/>
                <w:sz w:val="20"/>
                <w:szCs w:val="20"/>
              </w:rPr>
              <w:t>5</w:t>
            </w:r>
            <w:r w:rsidR="00774379" w:rsidRPr="006566BB">
              <w:rPr>
                <w:rFonts w:ascii="Arial" w:eastAsia="Arial" w:hAnsi="Arial" w:cs="Arial"/>
                <w:sz w:val="20"/>
                <w:szCs w:val="20"/>
              </w:rPr>
              <w:t xml:space="preserve"> </w:t>
            </w:r>
            <w:r w:rsidR="00305277" w:rsidRPr="006566BB">
              <w:rPr>
                <w:rFonts w:ascii="Arial" w:eastAsia="Arial" w:hAnsi="Arial" w:cs="Arial"/>
                <w:sz w:val="20"/>
                <w:szCs w:val="20"/>
              </w:rPr>
              <w:t xml:space="preserve">short </w:t>
            </w:r>
            <w:r w:rsidR="00774379" w:rsidRPr="006566BB">
              <w:rPr>
                <w:rFonts w:ascii="Arial" w:eastAsia="Arial" w:hAnsi="Arial" w:cs="Arial"/>
                <w:sz w:val="20"/>
                <w:szCs w:val="20"/>
              </w:rPr>
              <w:t>descr</w:t>
            </w:r>
            <w:r w:rsidR="00305277" w:rsidRPr="006566BB">
              <w:rPr>
                <w:rFonts w:ascii="Arial" w:eastAsia="Arial" w:hAnsi="Arial" w:cs="Arial"/>
                <w:sz w:val="20"/>
                <w:szCs w:val="20"/>
              </w:rPr>
              <w:t>iptive responses</w:t>
            </w:r>
            <w:r w:rsidR="006566BB" w:rsidRPr="006566BB">
              <w:rPr>
                <w:rFonts w:ascii="Arial" w:eastAsia="Arial" w:hAnsi="Arial" w:cs="Arial"/>
                <w:sz w:val="20"/>
                <w:szCs w:val="20"/>
              </w:rPr>
              <w:t>.</w:t>
            </w:r>
          </w:p>
          <w:p w14:paraId="436CBB10" w14:textId="3212780F" w:rsidR="00305277" w:rsidRPr="006566BB" w:rsidRDefault="00EA5F60" w:rsidP="00EA5F60">
            <w:pPr>
              <w:keepNext/>
              <w:autoSpaceDE w:val="0"/>
              <w:autoSpaceDN w:val="0"/>
              <w:adjustRightInd w:val="0"/>
              <w:spacing w:before="120"/>
              <w:rPr>
                <w:rFonts w:ascii="Arial" w:eastAsia="Arial" w:hAnsi="Arial" w:cs="Arial"/>
                <w:sz w:val="20"/>
                <w:szCs w:val="20"/>
              </w:rPr>
            </w:pPr>
            <w:r>
              <w:rPr>
                <w:rFonts w:ascii="Arial" w:eastAsia="Arial" w:hAnsi="Arial" w:cs="Arial"/>
                <w:sz w:val="20"/>
                <w:szCs w:val="20"/>
              </w:rPr>
              <w:t xml:space="preserve">Learners </w:t>
            </w:r>
            <w:r w:rsidR="00305277" w:rsidRPr="006566BB">
              <w:rPr>
                <w:rFonts w:ascii="Arial" w:eastAsia="Arial" w:hAnsi="Arial" w:cs="Arial"/>
                <w:sz w:val="20"/>
                <w:szCs w:val="20"/>
              </w:rPr>
              <w:t>identify any of the responses they feel could be improved for:</w:t>
            </w:r>
          </w:p>
          <w:p w14:paraId="0634FBAD" w14:textId="0994AAC6" w:rsidR="00305277" w:rsidRPr="006566BB" w:rsidRDefault="00305277" w:rsidP="00834D03">
            <w:pPr>
              <w:pStyle w:val="ListParagraph"/>
              <w:keepNext/>
              <w:numPr>
                <w:ilvl w:val="0"/>
                <w:numId w:val="37"/>
              </w:numPr>
              <w:autoSpaceDE w:val="0"/>
              <w:autoSpaceDN w:val="0"/>
              <w:adjustRightInd w:val="0"/>
              <w:spacing w:after="120"/>
              <w:rPr>
                <w:rFonts w:eastAsia="Arial" w:cs="Arial"/>
              </w:rPr>
            </w:pPr>
            <w:r w:rsidRPr="006566BB">
              <w:rPr>
                <w:rFonts w:eastAsia="Arial" w:cs="Arial"/>
              </w:rPr>
              <w:t>clarity of expression</w:t>
            </w:r>
          </w:p>
          <w:p w14:paraId="7BC79A2E" w14:textId="2F49FA65" w:rsidR="00305277" w:rsidRPr="006566BB" w:rsidRDefault="00305277" w:rsidP="00834D03">
            <w:pPr>
              <w:pStyle w:val="ListParagraph"/>
              <w:keepNext/>
              <w:numPr>
                <w:ilvl w:val="0"/>
                <w:numId w:val="37"/>
              </w:numPr>
              <w:autoSpaceDE w:val="0"/>
              <w:autoSpaceDN w:val="0"/>
              <w:adjustRightInd w:val="0"/>
              <w:spacing w:before="120" w:after="120"/>
              <w:rPr>
                <w:rFonts w:eastAsia="Arial" w:cs="Arial"/>
              </w:rPr>
            </w:pPr>
            <w:r w:rsidRPr="006566BB">
              <w:rPr>
                <w:rFonts w:eastAsia="Arial" w:cs="Arial"/>
              </w:rPr>
              <w:t>range of sentence structure</w:t>
            </w:r>
          </w:p>
          <w:p w14:paraId="59CB7533" w14:textId="276820CF" w:rsidR="00305277" w:rsidRPr="006566BB" w:rsidRDefault="00305277" w:rsidP="00834D03">
            <w:pPr>
              <w:pStyle w:val="ListParagraph"/>
              <w:keepNext/>
              <w:numPr>
                <w:ilvl w:val="0"/>
                <w:numId w:val="37"/>
              </w:numPr>
              <w:autoSpaceDE w:val="0"/>
              <w:autoSpaceDN w:val="0"/>
              <w:adjustRightInd w:val="0"/>
              <w:spacing w:before="120" w:after="120"/>
              <w:rPr>
                <w:rFonts w:eastAsia="Arial" w:cs="Arial"/>
              </w:rPr>
            </w:pPr>
            <w:r w:rsidRPr="006566BB">
              <w:rPr>
                <w:rFonts w:eastAsia="Arial" w:cs="Arial"/>
              </w:rPr>
              <w:t>range of vocabulary</w:t>
            </w:r>
            <w:r w:rsidR="00EA5F60">
              <w:rPr>
                <w:rFonts w:eastAsia="Arial" w:cs="Arial"/>
              </w:rPr>
              <w:t>.</w:t>
            </w:r>
          </w:p>
          <w:p w14:paraId="24BE42F0" w14:textId="2D3CB73E" w:rsidR="00AF7340" w:rsidRPr="006566BB" w:rsidRDefault="00AF7340" w:rsidP="006A7E3C">
            <w:pPr>
              <w:keepNext/>
              <w:autoSpaceDE w:val="0"/>
              <w:autoSpaceDN w:val="0"/>
              <w:adjustRightInd w:val="0"/>
              <w:spacing w:before="120" w:after="120"/>
              <w:rPr>
                <w:rFonts w:ascii="Arial" w:eastAsia="Arial" w:hAnsi="Arial" w:cs="Arial"/>
                <w:sz w:val="20"/>
                <w:szCs w:val="20"/>
              </w:rPr>
            </w:pPr>
            <w:r w:rsidRPr="006566BB">
              <w:rPr>
                <w:rFonts w:ascii="Arial" w:eastAsia="Arial" w:hAnsi="Arial" w:cs="Arial"/>
                <w:sz w:val="20"/>
                <w:szCs w:val="20"/>
              </w:rPr>
              <w:t>A</w:t>
            </w:r>
            <w:r w:rsidR="00403707">
              <w:rPr>
                <w:rFonts w:ascii="Arial" w:eastAsia="Arial" w:hAnsi="Arial" w:cs="Arial"/>
                <w:sz w:val="20"/>
                <w:szCs w:val="20"/>
              </w:rPr>
              <w:t xml:space="preserve"> </w:t>
            </w:r>
            <w:r w:rsidRPr="006566BB">
              <w:rPr>
                <w:rFonts w:ascii="Arial" w:eastAsia="Arial" w:hAnsi="Arial" w:cs="Arial"/>
                <w:sz w:val="20"/>
                <w:szCs w:val="20"/>
              </w:rPr>
              <w:t>group spokesperson report</w:t>
            </w:r>
            <w:r w:rsidR="00403707">
              <w:rPr>
                <w:rFonts w:ascii="Arial" w:eastAsia="Arial" w:hAnsi="Arial" w:cs="Arial"/>
                <w:sz w:val="20"/>
                <w:szCs w:val="20"/>
              </w:rPr>
              <w:t>s</w:t>
            </w:r>
            <w:r w:rsidRPr="006566BB">
              <w:rPr>
                <w:rFonts w:ascii="Arial" w:eastAsia="Arial" w:hAnsi="Arial" w:cs="Arial"/>
                <w:sz w:val="20"/>
                <w:szCs w:val="20"/>
              </w:rPr>
              <w:t xml:space="preserve"> back on the group’s findings</w:t>
            </w:r>
            <w:r w:rsidR="00AB4651" w:rsidRPr="006566BB">
              <w:rPr>
                <w:rFonts w:ascii="Arial" w:eastAsia="Arial" w:hAnsi="Arial" w:cs="Arial"/>
                <w:sz w:val="20"/>
                <w:szCs w:val="20"/>
              </w:rPr>
              <w:t>. R</w:t>
            </w:r>
            <w:r w:rsidRPr="006566BB">
              <w:rPr>
                <w:rFonts w:ascii="Arial" w:eastAsia="Arial" w:hAnsi="Arial" w:cs="Arial"/>
                <w:sz w:val="20"/>
                <w:szCs w:val="20"/>
              </w:rPr>
              <w:t>ecap on these findings</w:t>
            </w:r>
            <w:r w:rsidR="005005CC" w:rsidRPr="006566BB">
              <w:rPr>
                <w:rFonts w:ascii="Arial" w:eastAsia="Arial" w:hAnsi="Arial" w:cs="Arial"/>
                <w:sz w:val="20"/>
                <w:szCs w:val="20"/>
              </w:rPr>
              <w:t xml:space="preserve"> to establish the most common kinds of improvements necessary.</w:t>
            </w:r>
          </w:p>
          <w:p w14:paraId="78C5171C" w14:textId="592680D1" w:rsidR="00AF7340" w:rsidRPr="006566BB" w:rsidRDefault="004751D8" w:rsidP="00CB58F3">
            <w:pPr>
              <w:keepNext/>
              <w:autoSpaceDE w:val="0"/>
              <w:autoSpaceDN w:val="0"/>
              <w:adjustRightInd w:val="0"/>
              <w:spacing w:before="120"/>
              <w:rPr>
                <w:rStyle w:val="WebLink"/>
                <w:rFonts w:cs="Arial"/>
                <w:color w:val="auto"/>
                <w:szCs w:val="20"/>
                <w:u w:val="none"/>
                <w:lang w:eastAsia="en-GB"/>
              </w:rPr>
            </w:pPr>
            <w:r>
              <w:rPr>
                <w:rFonts w:ascii="Arial" w:hAnsi="Arial" w:cs="Arial"/>
                <w:sz w:val="20"/>
                <w:szCs w:val="20"/>
                <w:lang w:eastAsia="en-GB"/>
              </w:rPr>
              <w:t>M</w:t>
            </w:r>
            <w:r w:rsidR="00AF7340" w:rsidRPr="006566BB">
              <w:rPr>
                <w:rFonts w:ascii="Arial" w:hAnsi="Arial" w:cs="Arial"/>
                <w:sz w:val="20"/>
                <w:szCs w:val="20"/>
                <w:lang w:eastAsia="en-GB"/>
              </w:rPr>
              <w:t xml:space="preserve">ethods and tips </w:t>
            </w:r>
            <w:r>
              <w:rPr>
                <w:rFonts w:ascii="Arial" w:hAnsi="Arial" w:cs="Arial"/>
                <w:sz w:val="20"/>
                <w:szCs w:val="20"/>
                <w:lang w:eastAsia="en-GB"/>
              </w:rPr>
              <w:t xml:space="preserve">for </w:t>
            </w:r>
            <w:r w:rsidR="00AF7340" w:rsidRPr="006566BB">
              <w:rPr>
                <w:rFonts w:ascii="Arial" w:hAnsi="Arial" w:cs="Arial"/>
                <w:sz w:val="20"/>
                <w:szCs w:val="20"/>
                <w:lang w:eastAsia="en-GB"/>
              </w:rPr>
              <w:t>feeding back to the class:</w:t>
            </w:r>
            <w:r w:rsidR="00087F64" w:rsidRPr="006566BB">
              <w:rPr>
                <w:rFonts w:ascii="Arial" w:hAnsi="Arial" w:cs="Arial"/>
                <w:sz w:val="20"/>
                <w:szCs w:val="20"/>
                <w:lang w:eastAsia="en-GB"/>
              </w:rPr>
              <w:t xml:space="preserve"> </w:t>
            </w:r>
            <w:hyperlink r:id="rId121" w:history="1">
              <w:r w:rsidR="00087F64" w:rsidRPr="00EA5F60">
                <w:rPr>
                  <w:rStyle w:val="Hyperlink"/>
                  <w:rFonts w:ascii="Arial" w:hAnsi="Arial"/>
                  <w:color w:val="4A4A4A"/>
                  <w:sz w:val="20"/>
                </w:rPr>
                <w:t>https://lindsayannlearning.com/classroom-discussion-goals/</w:t>
              </w:r>
            </w:hyperlink>
          </w:p>
        </w:tc>
      </w:tr>
      <w:tr w:rsidR="00AF7340" w14:paraId="1909932C" w14:textId="77777777" w:rsidTr="00FC31AA">
        <w:tblPrEx>
          <w:tblCellMar>
            <w:top w:w="0" w:type="dxa"/>
            <w:bottom w:w="0" w:type="dxa"/>
          </w:tblCellMar>
        </w:tblPrEx>
        <w:tc>
          <w:tcPr>
            <w:tcW w:w="2126" w:type="dxa"/>
            <w:tcMar>
              <w:top w:w="113" w:type="dxa"/>
              <w:bottom w:w="113" w:type="dxa"/>
            </w:tcMar>
          </w:tcPr>
          <w:p w14:paraId="7994E3A9" w14:textId="122AE754"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FEEB1F2" w14:textId="1BA669AA" w:rsidR="00AF7340" w:rsidRPr="00157EDD" w:rsidRDefault="00AF7340" w:rsidP="00A12D9D">
            <w:pPr>
              <w:autoSpaceDE w:val="0"/>
              <w:autoSpaceDN w:val="0"/>
              <w:adjustRightInd w:val="0"/>
              <w:spacing w:before="120" w:after="120"/>
              <w:rPr>
                <w:rFonts w:ascii="Arial" w:hAnsi="Arial" w:cs="Arial"/>
                <w:sz w:val="20"/>
                <w:szCs w:val="20"/>
                <w:lang w:eastAsia="en-GB"/>
              </w:rPr>
            </w:pPr>
            <w:r w:rsidRPr="00157EDD">
              <w:rPr>
                <w:rFonts w:ascii="Arial" w:hAnsi="Arial" w:cs="Arial"/>
                <w:sz w:val="20"/>
                <w:szCs w:val="20"/>
                <w:lang w:eastAsia="en-GB"/>
              </w:rPr>
              <w:t>W</w:t>
            </w:r>
            <w:r w:rsidR="00157EDD" w:rsidRPr="00157EDD">
              <w:rPr>
                <w:rFonts w:ascii="Arial" w:hAnsi="Arial" w:cs="Arial"/>
                <w:sz w:val="20"/>
                <w:szCs w:val="20"/>
                <w:lang w:eastAsia="en-GB"/>
              </w:rPr>
              <w:t xml:space="preserve">2 </w:t>
            </w:r>
            <w:r w:rsidR="00A12D9D">
              <w:rPr>
                <w:rFonts w:ascii="Arial" w:hAnsi="Arial" w:cs="Arial"/>
                <w:color w:val="000000"/>
                <w:sz w:val="20"/>
                <w:szCs w:val="20"/>
              </w:rPr>
              <w:t>o</w:t>
            </w:r>
            <w:r w:rsidR="00157EDD" w:rsidRPr="00157EDD">
              <w:rPr>
                <w:rFonts w:ascii="Arial" w:hAnsi="Arial" w:cs="Arial"/>
                <w:color w:val="000000"/>
                <w:sz w:val="20"/>
                <w:szCs w:val="20"/>
              </w:rPr>
              <w:t>rganise and structure ideas and opinions for deliberate effect</w:t>
            </w:r>
          </w:p>
        </w:tc>
        <w:tc>
          <w:tcPr>
            <w:tcW w:w="2126" w:type="dxa"/>
            <w:tcMar>
              <w:top w:w="113" w:type="dxa"/>
              <w:bottom w:w="113" w:type="dxa"/>
            </w:tcMar>
          </w:tcPr>
          <w:p w14:paraId="632D6BF3" w14:textId="1418B333" w:rsidR="00AF7340" w:rsidRDefault="00AD3B97" w:rsidP="0088580A">
            <w:pPr>
              <w:pStyle w:val="ListParagraph"/>
              <w:autoSpaceDE w:val="0"/>
              <w:autoSpaceDN w:val="0"/>
              <w:adjustRightInd w:val="0"/>
              <w:spacing w:after="120"/>
              <w:ind w:left="0"/>
              <w:contextualSpacing w:val="0"/>
              <w:rPr>
                <w:rFonts w:eastAsia="Arial" w:cs="Arial"/>
              </w:rPr>
            </w:pPr>
            <w:r>
              <w:rPr>
                <w:rFonts w:eastAsia="Calibri" w:cs="Arial"/>
                <w:lang w:eastAsia="en-GB"/>
              </w:rPr>
              <w:t>P</w:t>
            </w:r>
            <w:r w:rsidR="00AF7340" w:rsidRPr="0026188F">
              <w:rPr>
                <w:rFonts w:eastAsia="Calibri" w:cs="Arial"/>
                <w:lang w:eastAsia="en-GB"/>
              </w:rPr>
              <w:t>lan</w:t>
            </w:r>
            <w:r w:rsidR="006210E0">
              <w:rPr>
                <w:rFonts w:eastAsia="Calibri" w:cs="Arial"/>
                <w:lang w:eastAsia="en-GB"/>
              </w:rPr>
              <w:t>ning</w:t>
            </w:r>
            <w:r w:rsidR="00157EDD">
              <w:rPr>
                <w:rFonts w:eastAsia="Calibri" w:cs="Arial"/>
                <w:lang w:eastAsia="en-GB"/>
              </w:rPr>
              <w:t xml:space="preserve"> structure for effect</w:t>
            </w:r>
          </w:p>
        </w:tc>
        <w:tc>
          <w:tcPr>
            <w:tcW w:w="10348" w:type="dxa"/>
            <w:tcMar>
              <w:top w:w="113" w:type="dxa"/>
              <w:bottom w:w="113" w:type="dxa"/>
            </w:tcMar>
          </w:tcPr>
          <w:p w14:paraId="66FC73C2" w14:textId="609AA916" w:rsidR="00107315" w:rsidRDefault="009D368E" w:rsidP="0088580A">
            <w:pPr>
              <w:autoSpaceDE w:val="0"/>
              <w:autoSpaceDN w:val="0"/>
              <w:adjustRightInd w:val="0"/>
              <w:spacing w:after="120"/>
              <w:rPr>
                <w:rFonts w:ascii="Arial" w:eastAsia="Arial" w:hAnsi="Arial" w:cs="Arial"/>
                <w:sz w:val="20"/>
                <w:szCs w:val="20"/>
              </w:rPr>
            </w:pPr>
            <w:r>
              <w:rPr>
                <w:rFonts w:ascii="Arial" w:eastAsia="Arial" w:hAnsi="Arial" w:cs="Arial"/>
                <w:sz w:val="20"/>
                <w:szCs w:val="20"/>
              </w:rPr>
              <w:t>G</w:t>
            </w:r>
            <w:r w:rsidR="00157EDD">
              <w:rPr>
                <w:rFonts w:ascii="Arial" w:eastAsia="Arial" w:hAnsi="Arial" w:cs="Arial"/>
                <w:sz w:val="20"/>
                <w:szCs w:val="20"/>
              </w:rPr>
              <w:t>ive</w:t>
            </w:r>
            <w:r>
              <w:rPr>
                <w:rFonts w:ascii="Arial" w:eastAsia="Arial" w:hAnsi="Arial" w:cs="Arial"/>
                <w:sz w:val="20"/>
                <w:szCs w:val="20"/>
              </w:rPr>
              <w:t xml:space="preserve"> learners</w:t>
            </w:r>
            <w:r w:rsidR="00157EDD">
              <w:rPr>
                <w:rFonts w:ascii="Arial" w:eastAsia="Arial" w:hAnsi="Arial" w:cs="Arial"/>
                <w:sz w:val="20"/>
                <w:szCs w:val="20"/>
              </w:rPr>
              <w:t xml:space="preserve"> a list of </w:t>
            </w:r>
            <w:r w:rsidR="00616FDF">
              <w:rPr>
                <w:rFonts w:ascii="Arial" w:eastAsia="Arial" w:hAnsi="Arial" w:cs="Arial"/>
                <w:sz w:val="20"/>
                <w:szCs w:val="20"/>
              </w:rPr>
              <w:t>eight</w:t>
            </w:r>
            <w:r w:rsidR="00157EDD">
              <w:rPr>
                <w:rFonts w:ascii="Arial" w:eastAsia="Arial" w:hAnsi="Arial" w:cs="Arial"/>
                <w:sz w:val="20"/>
                <w:szCs w:val="20"/>
              </w:rPr>
              <w:t xml:space="preserve"> potential paragraphs for a descriptive title</w:t>
            </w:r>
            <w:r>
              <w:rPr>
                <w:rFonts w:ascii="Arial" w:eastAsia="Arial" w:hAnsi="Arial" w:cs="Arial"/>
                <w:sz w:val="20"/>
                <w:szCs w:val="20"/>
              </w:rPr>
              <w:t>,</w:t>
            </w:r>
            <w:r w:rsidR="00157EDD">
              <w:rPr>
                <w:rFonts w:ascii="Arial" w:eastAsia="Arial" w:hAnsi="Arial" w:cs="Arial"/>
                <w:sz w:val="20"/>
                <w:szCs w:val="20"/>
              </w:rPr>
              <w:t xml:space="preserve"> e.g. the school playground/recreational area</w:t>
            </w:r>
            <w:r w:rsidR="00107315">
              <w:rPr>
                <w:rFonts w:ascii="Arial" w:eastAsia="Arial" w:hAnsi="Arial" w:cs="Arial"/>
                <w:sz w:val="20"/>
                <w:szCs w:val="20"/>
              </w:rPr>
              <w:t>,</w:t>
            </w:r>
            <w:r w:rsidR="00157EDD">
              <w:rPr>
                <w:rFonts w:ascii="Arial" w:eastAsia="Arial" w:hAnsi="Arial" w:cs="Arial"/>
                <w:sz w:val="20"/>
                <w:szCs w:val="20"/>
              </w:rPr>
              <w:t xml:space="preserve"> to divide into </w:t>
            </w:r>
            <w:r w:rsidR="00362622">
              <w:rPr>
                <w:rFonts w:ascii="Arial" w:eastAsia="Arial" w:hAnsi="Arial" w:cs="Arial"/>
                <w:sz w:val="20"/>
                <w:szCs w:val="20"/>
              </w:rPr>
              <w:t>two</w:t>
            </w:r>
            <w:r w:rsidR="00157EDD">
              <w:rPr>
                <w:rFonts w:ascii="Arial" w:eastAsia="Arial" w:hAnsi="Arial" w:cs="Arial"/>
                <w:sz w:val="20"/>
                <w:szCs w:val="20"/>
              </w:rPr>
              <w:t xml:space="preserve"> potential plans of </w:t>
            </w:r>
            <w:r w:rsidR="00616FDF">
              <w:rPr>
                <w:rFonts w:ascii="Arial" w:eastAsia="Arial" w:hAnsi="Arial" w:cs="Arial"/>
                <w:sz w:val="20"/>
                <w:szCs w:val="20"/>
              </w:rPr>
              <w:t>four</w:t>
            </w:r>
            <w:r w:rsidR="00157EDD">
              <w:rPr>
                <w:rFonts w:ascii="Arial" w:eastAsia="Arial" w:hAnsi="Arial" w:cs="Arial"/>
                <w:sz w:val="20"/>
                <w:szCs w:val="20"/>
              </w:rPr>
              <w:t xml:space="preserve"> paragraphs each</w:t>
            </w:r>
            <w:r w:rsidR="008C5E42">
              <w:rPr>
                <w:rFonts w:ascii="Arial" w:eastAsia="Arial" w:hAnsi="Arial" w:cs="Arial"/>
                <w:sz w:val="20"/>
                <w:szCs w:val="20"/>
              </w:rPr>
              <w:t xml:space="preserve">. Learners </w:t>
            </w:r>
            <w:r w:rsidR="00107315">
              <w:rPr>
                <w:rFonts w:ascii="Arial" w:eastAsia="Arial" w:hAnsi="Arial" w:cs="Arial"/>
                <w:sz w:val="20"/>
                <w:szCs w:val="20"/>
              </w:rPr>
              <w:t>decide which one they think would work best.</w:t>
            </w:r>
          </w:p>
          <w:p w14:paraId="365E68A1" w14:textId="7728C31D" w:rsidR="00107315" w:rsidRDefault="00107315" w:rsidP="009D368E">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Groups discuss ideas for the content of each paragraph and agree an order/route through them.</w:t>
            </w:r>
          </w:p>
          <w:p w14:paraId="3A801C92" w14:textId="61052CE6" w:rsidR="00157EDD" w:rsidRDefault="008C5E42" w:rsidP="008C5E42">
            <w:pPr>
              <w:autoSpaceDE w:val="0"/>
              <w:autoSpaceDN w:val="0"/>
              <w:adjustRightInd w:val="0"/>
              <w:spacing w:before="120"/>
              <w:rPr>
                <w:rFonts w:ascii="Arial" w:eastAsia="Arial" w:hAnsi="Arial" w:cs="Arial"/>
                <w:sz w:val="20"/>
                <w:szCs w:val="20"/>
              </w:rPr>
            </w:pPr>
            <w:r>
              <w:rPr>
                <w:rFonts w:ascii="Arial" w:eastAsia="Arial" w:hAnsi="Arial" w:cs="Arial"/>
                <w:sz w:val="20"/>
                <w:szCs w:val="20"/>
              </w:rPr>
              <w:t xml:space="preserve">Learners </w:t>
            </w:r>
            <w:r w:rsidR="00107315">
              <w:rPr>
                <w:rFonts w:ascii="Arial" w:eastAsia="Arial" w:hAnsi="Arial" w:cs="Arial"/>
                <w:sz w:val="20"/>
                <w:szCs w:val="20"/>
              </w:rPr>
              <w:t>write the opening sentence only for each paragraph and present their ideas to the class.</w:t>
            </w:r>
            <w:r>
              <w:rPr>
                <w:rFonts w:ascii="Arial" w:eastAsia="Arial" w:hAnsi="Arial" w:cs="Arial"/>
                <w:sz w:val="20"/>
                <w:szCs w:val="20"/>
              </w:rPr>
              <w:t xml:space="preserve"> For example:</w:t>
            </w:r>
          </w:p>
          <w:p w14:paraId="517FE876" w14:textId="6D981C69" w:rsidR="00157EDD" w:rsidRPr="00107315" w:rsidRDefault="00157EDD" w:rsidP="00834D03">
            <w:pPr>
              <w:pStyle w:val="ListParagraph"/>
              <w:numPr>
                <w:ilvl w:val="0"/>
                <w:numId w:val="25"/>
              </w:numPr>
              <w:autoSpaceDE w:val="0"/>
              <w:autoSpaceDN w:val="0"/>
              <w:adjustRightInd w:val="0"/>
              <w:rPr>
                <w:rFonts w:eastAsia="Arial" w:cs="Arial"/>
              </w:rPr>
            </w:pPr>
            <w:r w:rsidRPr="00107315">
              <w:rPr>
                <w:rFonts w:eastAsia="Arial" w:cs="Arial"/>
              </w:rPr>
              <w:t>Morning in the playground</w:t>
            </w:r>
            <w:r w:rsidR="00362622">
              <w:rPr>
                <w:rFonts w:eastAsia="Arial" w:cs="Arial"/>
              </w:rPr>
              <w:t>.</w:t>
            </w:r>
          </w:p>
          <w:p w14:paraId="5B9B0FD8" w14:textId="7F86CA86" w:rsidR="00157EDD" w:rsidRPr="00107315" w:rsidRDefault="00157EDD" w:rsidP="00834D03">
            <w:pPr>
              <w:pStyle w:val="ListParagraph"/>
              <w:numPr>
                <w:ilvl w:val="0"/>
                <w:numId w:val="25"/>
              </w:numPr>
              <w:autoSpaceDE w:val="0"/>
              <w:autoSpaceDN w:val="0"/>
              <w:adjustRightInd w:val="0"/>
              <w:rPr>
                <w:rFonts w:eastAsia="Arial" w:cs="Arial"/>
              </w:rPr>
            </w:pPr>
            <w:r w:rsidRPr="00107315">
              <w:rPr>
                <w:rFonts w:eastAsia="Arial" w:cs="Arial"/>
              </w:rPr>
              <w:t>Midnight in the playground</w:t>
            </w:r>
            <w:r w:rsidR="00362622">
              <w:rPr>
                <w:rFonts w:eastAsia="Arial" w:cs="Arial"/>
              </w:rPr>
              <w:t>.</w:t>
            </w:r>
          </w:p>
          <w:p w14:paraId="7D71C732" w14:textId="7114638C" w:rsidR="00157EDD" w:rsidRPr="00107315" w:rsidRDefault="00157EDD" w:rsidP="00834D03">
            <w:pPr>
              <w:pStyle w:val="ListParagraph"/>
              <w:numPr>
                <w:ilvl w:val="0"/>
                <w:numId w:val="25"/>
              </w:numPr>
              <w:autoSpaceDE w:val="0"/>
              <w:autoSpaceDN w:val="0"/>
              <w:adjustRightInd w:val="0"/>
              <w:rPr>
                <w:rFonts w:eastAsia="Arial" w:cs="Arial"/>
              </w:rPr>
            </w:pPr>
            <w:r w:rsidRPr="00107315">
              <w:rPr>
                <w:rFonts w:eastAsia="Arial" w:cs="Arial"/>
              </w:rPr>
              <w:t>Looking at the playground from a window</w:t>
            </w:r>
            <w:r w:rsidR="00362622">
              <w:rPr>
                <w:rFonts w:eastAsia="Arial" w:cs="Arial"/>
              </w:rPr>
              <w:t>.</w:t>
            </w:r>
          </w:p>
          <w:p w14:paraId="1807B633" w14:textId="363BEF37" w:rsidR="00157EDD" w:rsidRPr="00107315" w:rsidRDefault="00157EDD" w:rsidP="00834D03">
            <w:pPr>
              <w:pStyle w:val="ListParagraph"/>
              <w:numPr>
                <w:ilvl w:val="0"/>
                <w:numId w:val="25"/>
              </w:numPr>
              <w:autoSpaceDE w:val="0"/>
              <w:autoSpaceDN w:val="0"/>
              <w:adjustRightInd w:val="0"/>
              <w:rPr>
                <w:rFonts w:eastAsia="Arial" w:cs="Arial"/>
              </w:rPr>
            </w:pPr>
            <w:r w:rsidRPr="00107315">
              <w:rPr>
                <w:rFonts w:eastAsia="Arial" w:cs="Arial"/>
              </w:rPr>
              <w:t>Entering the playground</w:t>
            </w:r>
            <w:r w:rsidR="00362622">
              <w:rPr>
                <w:rFonts w:eastAsia="Arial" w:cs="Arial"/>
              </w:rPr>
              <w:t>.</w:t>
            </w:r>
          </w:p>
          <w:p w14:paraId="606D9F4D" w14:textId="3454E67A" w:rsidR="00157EDD" w:rsidRPr="00107315" w:rsidRDefault="00157EDD" w:rsidP="00834D03">
            <w:pPr>
              <w:pStyle w:val="ListParagraph"/>
              <w:numPr>
                <w:ilvl w:val="0"/>
                <w:numId w:val="25"/>
              </w:numPr>
              <w:autoSpaceDE w:val="0"/>
              <w:autoSpaceDN w:val="0"/>
              <w:adjustRightInd w:val="0"/>
              <w:rPr>
                <w:rFonts w:eastAsia="Arial" w:cs="Arial"/>
              </w:rPr>
            </w:pPr>
            <w:r w:rsidRPr="00107315">
              <w:rPr>
                <w:rFonts w:eastAsia="Arial" w:cs="Arial"/>
              </w:rPr>
              <w:t>In the middle of the playground</w:t>
            </w:r>
            <w:r w:rsidR="00362622">
              <w:rPr>
                <w:rFonts w:eastAsia="Arial" w:cs="Arial"/>
              </w:rPr>
              <w:t>.</w:t>
            </w:r>
          </w:p>
          <w:p w14:paraId="18C73639" w14:textId="381A9376" w:rsidR="00157EDD" w:rsidRPr="00107315" w:rsidRDefault="00107315" w:rsidP="00834D03">
            <w:pPr>
              <w:pStyle w:val="ListParagraph"/>
              <w:numPr>
                <w:ilvl w:val="0"/>
                <w:numId w:val="25"/>
              </w:numPr>
              <w:autoSpaceDE w:val="0"/>
              <w:autoSpaceDN w:val="0"/>
              <w:adjustRightInd w:val="0"/>
              <w:rPr>
                <w:rFonts w:eastAsia="Arial" w:cs="Arial"/>
              </w:rPr>
            </w:pPr>
            <w:r w:rsidRPr="00107315">
              <w:rPr>
                <w:rFonts w:eastAsia="Arial" w:cs="Arial"/>
              </w:rPr>
              <w:t>Leaving the playground</w:t>
            </w:r>
            <w:r w:rsidR="00362622">
              <w:rPr>
                <w:rFonts w:eastAsia="Arial" w:cs="Arial"/>
              </w:rPr>
              <w:t>.</w:t>
            </w:r>
          </w:p>
          <w:p w14:paraId="1D512946" w14:textId="6E97F818" w:rsidR="00107315" w:rsidRPr="00107315" w:rsidRDefault="00107315" w:rsidP="00834D03">
            <w:pPr>
              <w:pStyle w:val="ListParagraph"/>
              <w:numPr>
                <w:ilvl w:val="0"/>
                <w:numId w:val="25"/>
              </w:numPr>
              <w:autoSpaceDE w:val="0"/>
              <w:autoSpaceDN w:val="0"/>
              <w:adjustRightInd w:val="0"/>
              <w:rPr>
                <w:rFonts w:eastAsia="Arial" w:cs="Arial"/>
              </w:rPr>
            </w:pPr>
            <w:r w:rsidRPr="00107315">
              <w:rPr>
                <w:rFonts w:eastAsia="Arial" w:cs="Arial"/>
              </w:rPr>
              <w:t>Standing at the edge of the playground</w:t>
            </w:r>
            <w:r w:rsidR="00362622">
              <w:rPr>
                <w:rFonts w:eastAsia="Arial" w:cs="Arial"/>
              </w:rPr>
              <w:t>.</w:t>
            </w:r>
          </w:p>
          <w:p w14:paraId="62A54EE7" w14:textId="5715B5F1" w:rsidR="00107315" w:rsidRDefault="00107315" w:rsidP="00834D03">
            <w:pPr>
              <w:pStyle w:val="ListParagraph"/>
              <w:numPr>
                <w:ilvl w:val="0"/>
                <w:numId w:val="25"/>
              </w:numPr>
              <w:autoSpaceDE w:val="0"/>
              <w:autoSpaceDN w:val="0"/>
              <w:adjustRightInd w:val="0"/>
              <w:rPr>
                <w:rFonts w:eastAsia="Arial" w:cs="Arial"/>
              </w:rPr>
            </w:pPr>
            <w:r w:rsidRPr="00107315">
              <w:rPr>
                <w:rFonts w:eastAsia="Arial" w:cs="Arial"/>
              </w:rPr>
              <w:t>Walking past the playground</w:t>
            </w:r>
            <w:r w:rsidR="00362622">
              <w:rPr>
                <w:rFonts w:eastAsia="Arial" w:cs="Arial"/>
              </w:rPr>
              <w:t>.</w:t>
            </w:r>
          </w:p>
          <w:p w14:paraId="7F4F1C9C" w14:textId="39063D0C" w:rsidR="00107315" w:rsidRPr="008C59DD" w:rsidRDefault="00107315" w:rsidP="00414286">
            <w:pPr>
              <w:autoSpaceDE w:val="0"/>
              <w:autoSpaceDN w:val="0"/>
              <w:adjustRightInd w:val="0"/>
              <w:spacing w:before="120"/>
              <w:rPr>
                <w:rFonts w:ascii="Arial" w:eastAsia="Arial" w:hAnsi="Arial" w:cs="Arial"/>
                <w:sz w:val="20"/>
                <w:szCs w:val="20"/>
              </w:rPr>
            </w:pPr>
            <w:r w:rsidRPr="00FA2A4C">
              <w:rPr>
                <w:rFonts w:ascii="Arial" w:eastAsia="Arial" w:hAnsi="Arial" w:cs="Arial"/>
                <w:b/>
                <w:bCs/>
                <w:sz w:val="20"/>
                <w:szCs w:val="20"/>
              </w:rPr>
              <w:t>Extension activit</w:t>
            </w:r>
            <w:r w:rsidR="0053487C">
              <w:rPr>
                <w:rFonts w:ascii="Arial" w:eastAsia="Arial" w:hAnsi="Arial" w:cs="Arial"/>
                <w:b/>
                <w:bCs/>
                <w:sz w:val="20"/>
                <w:szCs w:val="20"/>
              </w:rPr>
              <w:t>y:</w:t>
            </w:r>
            <w:r>
              <w:rPr>
                <w:rFonts w:ascii="Arial" w:eastAsia="Arial" w:hAnsi="Arial" w:cs="Arial"/>
                <w:sz w:val="20"/>
                <w:szCs w:val="20"/>
              </w:rPr>
              <w:t xml:space="preserve"> </w:t>
            </w:r>
            <w:r w:rsidR="00FA2A4C">
              <w:rPr>
                <w:rFonts w:ascii="Arial" w:eastAsia="Arial" w:hAnsi="Arial" w:cs="Arial"/>
                <w:sz w:val="20"/>
                <w:szCs w:val="20"/>
              </w:rPr>
              <w:t>groups</w:t>
            </w:r>
            <w:r w:rsidR="00362622">
              <w:rPr>
                <w:rFonts w:ascii="Arial" w:eastAsia="Arial" w:hAnsi="Arial" w:cs="Arial"/>
                <w:sz w:val="20"/>
                <w:szCs w:val="20"/>
              </w:rPr>
              <w:t xml:space="preserve"> of </w:t>
            </w:r>
            <w:r w:rsidR="0053487C">
              <w:rPr>
                <w:rFonts w:ascii="Arial" w:eastAsia="Arial" w:hAnsi="Arial" w:cs="Arial"/>
                <w:sz w:val="20"/>
                <w:szCs w:val="20"/>
              </w:rPr>
              <w:t>learners</w:t>
            </w:r>
            <w:r w:rsidR="00FA2A4C">
              <w:rPr>
                <w:rFonts w:ascii="Arial" w:eastAsia="Arial" w:hAnsi="Arial" w:cs="Arial"/>
                <w:sz w:val="20"/>
                <w:szCs w:val="20"/>
              </w:rPr>
              <w:t xml:space="preserve"> </w:t>
            </w:r>
            <w:r>
              <w:rPr>
                <w:rFonts w:ascii="Arial" w:eastAsia="Arial" w:hAnsi="Arial" w:cs="Arial"/>
                <w:sz w:val="20"/>
                <w:szCs w:val="20"/>
              </w:rPr>
              <w:t>creat</w:t>
            </w:r>
            <w:r w:rsidR="00FA2A4C">
              <w:rPr>
                <w:rFonts w:ascii="Arial" w:eastAsia="Arial" w:hAnsi="Arial" w:cs="Arial"/>
                <w:sz w:val="20"/>
                <w:szCs w:val="20"/>
              </w:rPr>
              <w:t>e</w:t>
            </w:r>
            <w:r>
              <w:rPr>
                <w:rFonts w:ascii="Arial" w:eastAsia="Arial" w:hAnsi="Arial" w:cs="Arial"/>
                <w:sz w:val="20"/>
                <w:szCs w:val="20"/>
              </w:rPr>
              <w:t xml:space="preserve"> another paragraph plan for the same topic</w:t>
            </w:r>
            <w:r w:rsidR="009D368E">
              <w:rPr>
                <w:rFonts w:ascii="Arial" w:eastAsia="Arial" w:hAnsi="Arial" w:cs="Arial"/>
                <w:sz w:val="20"/>
                <w:szCs w:val="20"/>
              </w:rPr>
              <w:t>.</w:t>
            </w:r>
          </w:p>
        </w:tc>
      </w:tr>
      <w:tr w:rsidR="00AF7340" w14:paraId="7716ABE3" w14:textId="77777777" w:rsidTr="00FC31AA">
        <w:tblPrEx>
          <w:tblCellMar>
            <w:top w:w="0" w:type="dxa"/>
            <w:bottom w:w="0" w:type="dxa"/>
          </w:tblCellMar>
        </w:tblPrEx>
        <w:tc>
          <w:tcPr>
            <w:tcW w:w="2126" w:type="dxa"/>
            <w:tcMar>
              <w:top w:w="113" w:type="dxa"/>
              <w:bottom w:w="113" w:type="dxa"/>
            </w:tcMar>
          </w:tcPr>
          <w:p w14:paraId="1F5FB443" w14:textId="5A305AA0" w:rsidR="00AF7340" w:rsidRPr="006566BB" w:rsidRDefault="00AF7340" w:rsidP="0088580A">
            <w:pPr>
              <w:pStyle w:val="DSBasic"/>
              <w:spacing w:after="120"/>
              <w:rPr>
                <w:rFonts w:cs="Arial"/>
                <w:b/>
                <w:sz w:val="20"/>
                <w:szCs w:val="20"/>
                <w:lang w:eastAsia="en-GB"/>
              </w:rPr>
            </w:pPr>
            <w:r w:rsidRPr="006566BB">
              <w:rPr>
                <w:rFonts w:cs="Arial"/>
                <w:b/>
                <w:sz w:val="20"/>
                <w:szCs w:val="20"/>
                <w:lang w:eastAsia="en-GB"/>
              </w:rPr>
              <w:t>AO2 Writing</w:t>
            </w:r>
          </w:p>
          <w:p w14:paraId="35932770" w14:textId="180DBDBE" w:rsidR="00AF7340" w:rsidRPr="006566BB" w:rsidRDefault="00AF7340" w:rsidP="00C12B58">
            <w:pPr>
              <w:autoSpaceDE w:val="0"/>
              <w:autoSpaceDN w:val="0"/>
              <w:adjustRightInd w:val="0"/>
              <w:spacing w:before="120"/>
              <w:rPr>
                <w:rFonts w:ascii="Arial" w:hAnsi="Arial" w:cs="Arial"/>
                <w:sz w:val="20"/>
                <w:szCs w:val="20"/>
                <w:lang w:eastAsia="en-GB"/>
              </w:rPr>
            </w:pPr>
            <w:r w:rsidRPr="006566BB">
              <w:rPr>
                <w:rFonts w:ascii="Arial" w:hAnsi="Arial" w:cs="Arial"/>
                <w:sz w:val="20"/>
                <w:szCs w:val="20"/>
                <w:lang w:eastAsia="en-GB"/>
              </w:rPr>
              <w:t xml:space="preserve">W3 </w:t>
            </w:r>
            <w:r w:rsidR="00A12D9D">
              <w:rPr>
                <w:rFonts w:ascii="Arial" w:hAnsi="Arial" w:cs="Arial"/>
                <w:sz w:val="20"/>
                <w:szCs w:val="20"/>
                <w:lang w:eastAsia="en-GB"/>
              </w:rPr>
              <w:t>u</w:t>
            </w:r>
            <w:r w:rsidR="00927537" w:rsidRPr="006566BB">
              <w:rPr>
                <w:rFonts w:ascii="Arial" w:hAnsi="Arial" w:cs="Arial"/>
                <w:sz w:val="20"/>
                <w:szCs w:val="20"/>
                <w:lang w:eastAsia="en-GB"/>
              </w:rPr>
              <w:t>se a range of vocabulary and sentence structures appropriate to context</w:t>
            </w:r>
          </w:p>
        </w:tc>
        <w:tc>
          <w:tcPr>
            <w:tcW w:w="2126" w:type="dxa"/>
            <w:tcMar>
              <w:top w:w="113" w:type="dxa"/>
              <w:bottom w:w="113" w:type="dxa"/>
            </w:tcMar>
          </w:tcPr>
          <w:p w14:paraId="695CB6E5" w14:textId="0AD24F96" w:rsidR="00AF7340" w:rsidRPr="006566BB" w:rsidRDefault="00AD3B97" w:rsidP="0088580A">
            <w:pPr>
              <w:pStyle w:val="ListParagraph"/>
              <w:autoSpaceDE w:val="0"/>
              <w:autoSpaceDN w:val="0"/>
              <w:adjustRightInd w:val="0"/>
              <w:spacing w:after="120"/>
              <w:ind w:left="0"/>
              <w:contextualSpacing w:val="0"/>
              <w:rPr>
                <w:rFonts w:eastAsia="Arial" w:cs="Arial"/>
              </w:rPr>
            </w:pPr>
            <w:r>
              <w:rPr>
                <w:rFonts w:eastAsia="Calibri" w:cs="Arial"/>
                <w:lang w:eastAsia="en-GB"/>
              </w:rPr>
              <w:t>P</w:t>
            </w:r>
            <w:r w:rsidR="00AF7340" w:rsidRPr="006566BB">
              <w:rPr>
                <w:rFonts w:eastAsia="Calibri" w:cs="Arial"/>
                <w:lang w:eastAsia="en-GB"/>
              </w:rPr>
              <w:t>repar</w:t>
            </w:r>
            <w:r w:rsidR="006210E0">
              <w:rPr>
                <w:rFonts w:eastAsia="Calibri" w:cs="Arial"/>
                <w:lang w:eastAsia="en-GB"/>
              </w:rPr>
              <w:t>ing</w:t>
            </w:r>
            <w:r w:rsidR="00AF7340" w:rsidRPr="006566BB">
              <w:rPr>
                <w:rFonts w:eastAsia="Calibri" w:cs="Arial"/>
                <w:lang w:eastAsia="en-GB"/>
              </w:rPr>
              <w:t xml:space="preserve"> for a descriptive composition</w:t>
            </w:r>
          </w:p>
        </w:tc>
        <w:tc>
          <w:tcPr>
            <w:tcW w:w="10348" w:type="dxa"/>
            <w:tcMar>
              <w:top w:w="113" w:type="dxa"/>
              <w:bottom w:w="113" w:type="dxa"/>
            </w:tcMar>
          </w:tcPr>
          <w:p w14:paraId="24E16CC6" w14:textId="2C35C945" w:rsidR="00AF7340" w:rsidRPr="006566BB" w:rsidRDefault="00614BF1" w:rsidP="0088580A">
            <w:pPr>
              <w:keepNext/>
              <w:autoSpaceDE w:val="0"/>
              <w:autoSpaceDN w:val="0"/>
              <w:adjustRightInd w:val="0"/>
              <w:spacing w:after="120"/>
              <w:rPr>
                <w:rFonts w:ascii="Arial" w:eastAsia="Arial" w:hAnsi="Arial" w:cs="Arial"/>
                <w:sz w:val="20"/>
                <w:szCs w:val="20"/>
              </w:rPr>
            </w:pPr>
            <w:r>
              <w:rPr>
                <w:rFonts w:ascii="Arial" w:eastAsia="Arial" w:hAnsi="Arial" w:cs="Arial"/>
                <w:sz w:val="20"/>
                <w:szCs w:val="20"/>
              </w:rPr>
              <w:t>L</w:t>
            </w:r>
            <w:r w:rsidR="00AF7340" w:rsidRPr="006566BB">
              <w:rPr>
                <w:rFonts w:ascii="Arial" w:eastAsia="Arial" w:hAnsi="Arial" w:cs="Arial"/>
                <w:sz w:val="20"/>
                <w:szCs w:val="20"/>
              </w:rPr>
              <w:t xml:space="preserve">earners make up a word bank for each of six descriptive </w:t>
            </w:r>
            <w:r w:rsidR="00AF7340" w:rsidRPr="006566BB">
              <w:rPr>
                <w:rFonts w:ascii="Arial" w:hAnsi="Arial" w:cs="Arial"/>
                <w:sz w:val="20"/>
                <w:szCs w:val="20"/>
                <w:lang w:eastAsia="en-GB"/>
              </w:rPr>
              <w:t>composition</w:t>
            </w:r>
            <w:r w:rsidR="00AF7340" w:rsidRPr="006566BB">
              <w:rPr>
                <w:rFonts w:ascii="Arial" w:eastAsia="Arial" w:hAnsi="Arial" w:cs="Arial"/>
                <w:sz w:val="20"/>
                <w:szCs w:val="20"/>
              </w:rPr>
              <w:t xml:space="preserve"> topics</w:t>
            </w:r>
            <w:r w:rsidR="005005CC" w:rsidRPr="006566BB">
              <w:rPr>
                <w:rFonts w:ascii="Arial" w:eastAsia="Arial" w:hAnsi="Arial" w:cs="Arial"/>
                <w:sz w:val="20"/>
                <w:szCs w:val="20"/>
              </w:rPr>
              <w:t>,</w:t>
            </w:r>
            <w:r>
              <w:rPr>
                <w:rFonts w:ascii="Arial" w:eastAsia="Arial" w:hAnsi="Arial" w:cs="Arial"/>
                <w:sz w:val="20"/>
                <w:szCs w:val="20"/>
              </w:rPr>
              <w:t xml:space="preserve"> e.g.</w:t>
            </w:r>
            <w:r w:rsidR="005005CC" w:rsidRPr="006566BB">
              <w:rPr>
                <w:rFonts w:ascii="Arial" w:eastAsia="Arial" w:hAnsi="Arial" w:cs="Arial"/>
                <w:sz w:val="20"/>
                <w:szCs w:val="20"/>
              </w:rPr>
              <w:t xml:space="preserve"> </w:t>
            </w:r>
            <w:r w:rsidR="00AF7340" w:rsidRPr="006566BB">
              <w:rPr>
                <w:rFonts w:ascii="Arial" w:eastAsia="Arial" w:hAnsi="Arial" w:cs="Arial"/>
                <w:sz w:val="20"/>
                <w:szCs w:val="20"/>
              </w:rPr>
              <w:t>based on pe</w:t>
            </w:r>
            <w:r w:rsidR="005005CC" w:rsidRPr="006566BB">
              <w:rPr>
                <w:rFonts w:ascii="Arial" w:eastAsia="Arial" w:hAnsi="Arial" w:cs="Arial"/>
                <w:sz w:val="20"/>
                <w:szCs w:val="20"/>
              </w:rPr>
              <w:t>ople, occasions</w:t>
            </w:r>
            <w:r w:rsidR="00AF7340" w:rsidRPr="006566BB">
              <w:rPr>
                <w:rFonts w:ascii="Arial" w:eastAsia="Arial" w:hAnsi="Arial" w:cs="Arial"/>
                <w:sz w:val="20"/>
                <w:szCs w:val="20"/>
              </w:rPr>
              <w:t xml:space="preserve"> or places</w:t>
            </w:r>
            <w:r w:rsidR="005005CC" w:rsidRPr="006566BB">
              <w:rPr>
                <w:rFonts w:ascii="Arial" w:eastAsia="Arial" w:hAnsi="Arial" w:cs="Arial"/>
                <w:sz w:val="20"/>
                <w:szCs w:val="20"/>
              </w:rPr>
              <w:t xml:space="preserve"> and agree </w:t>
            </w:r>
            <w:r>
              <w:rPr>
                <w:rFonts w:ascii="Arial" w:eastAsia="Arial" w:hAnsi="Arial" w:cs="Arial"/>
                <w:sz w:val="20"/>
                <w:szCs w:val="20"/>
              </w:rPr>
              <w:t xml:space="preserve">a </w:t>
            </w:r>
            <w:r w:rsidR="005005CC" w:rsidRPr="006566BB">
              <w:rPr>
                <w:rFonts w:ascii="Arial" w:eastAsia="Arial" w:hAnsi="Arial" w:cs="Arial"/>
                <w:sz w:val="20"/>
                <w:szCs w:val="20"/>
              </w:rPr>
              <w:t>paragraph plan</w:t>
            </w:r>
            <w:r w:rsidR="00FA2A4C">
              <w:rPr>
                <w:rFonts w:ascii="Arial" w:eastAsia="Arial" w:hAnsi="Arial" w:cs="Arial"/>
                <w:sz w:val="20"/>
                <w:szCs w:val="20"/>
              </w:rPr>
              <w:t xml:space="preserve"> for 1</w:t>
            </w:r>
            <w:r>
              <w:rPr>
                <w:rFonts w:ascii="Arial" w:eastAsia="Arial" w:hAnsi="Arial" w:cs="Arial"/>
                <w:sz w:val="20"/>
                <w:szCs w:val="20"/>
              </w:rPr>
              <w:t>–</w:t>
            </w:r>
            <w:r w:rsidR="00FA2A4C">
              <w:rPr>
                <w:rFonts w:ascii="Arial" w:eastAsia="Arial" w:hAnsi="Arial" w:cs="Arial"/>
                <w:sz w:val="20"/>
                <w:szCs w:val="20"/>
              </w:rPr>
              <w:t>3 of them.</w:t>
            </w:r>
          </w:p>
        </w:tc>
      </w:tr>
      <w:tr w:rsidR="00AF7340" w14:paraId="792F72C8" w14:textId="77777777" w:rsidTr="00FC31AA">
        <w:tblPrEx>
          <w:tblCellMar>
            <w:top w:w="0" w:type="dxa"/>
            <w:bottom w:w="0" w:type="dxa"/>
          </w:tblCellMar>
        </w:tblPrEx>
        <w:tc>
          <w:tcPr>
            <w:tcW w:w="2126" w:type="dxa"/>
            <w:tcMar>
              <w:top w:w="113" w:type="dxa"/>
              <w:bottom w:w="113" w:type="dxa"/>
            </w:tcMar>
          </w:tcPr>
          <w:p w14:paraId="3BCD1A01" w14:textId="6234CD7B" w:rsidR="00AF7340" w:rsidRPr="00015F15" w:rsidRDefault="00AF7340" w:rsidP="0088580A">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466B59A0" w14:textId="26016C13" w:rsidR="00AF7340" w:rsidRDefault="00AF7340" w:rsidP="00A12D9D">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A12D9D">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1F5A30FC" w14:textId="637F22BF" w:rsidR="00AF7340" w:rsidRDefault="00AD3B97" w:rsidP="0088580A">
            <w:pPr>
              <w:pStyle w:val="ListParagraph"/>
              <w:autoSpaceDE w:val="0"/>
              <w:autoSpaceDN w:val="0"/>
              <w:adjustRightInd w:val="0"/>
              <w:spacing w:after="120"/>
              <w:ind w:left="0"/>
              <w:contextualSpacing w:val="0"/>
              <w:rPr>
                <w:rFonts w:eastAsia="Arial" w:cs="Arial"/>
              </w:rPr>
            </w:pPr>
            <w:r>
              <w:rPr>
                <w:rFonts w:eastAsia="Calibri" w:cs="Arial"/>
                <w:lang w:eastAsia="en-GB"/>
              </w:rPr>
              <w:t>P</w:t>
            </w:r>
            <w:r w:rsidR="00AF7340" w:rsidRPr="0026188F">
              <w:rPr>
                <w:rFonts w:eastAsia="Calibri" w:cs="Arial"/>
                <w:lang w:eastAsia="en-GB"/>
              </w:rPr>
              <w:t>roduc</w:t>
            </w:r>
            <w:r w:rsidR="006210E0">
              <w:rPr>
                <w:rFonts w:eastAsia="Calibri" w:cs="Arial"/>
                <w:lang w:eastAsia="en-GB"/>
              </w:rPr>
              <w:t>ing</w:t>
            </w:r>
            <w:r w:rsidR="00AF7340" w:rsidRPr="0026188F">
              <w:rPr>
                <w:rFonts w:eastAsia="Calibri" w:cs="Arial"/>
                <w:lang w:eastAsia="en-GB"/>
              </w:rPr>
              <w:t xml:space="preserve"> </w:t>
            </w:r>
            <w:r w:rsidR="006210E0">
              <w:rPr>
                <w:rFonts w:eastAsia="Calibri" w:cs="Arial"/>
                <w:lang w:eastAsia="en-GB"/>
              </w:rPr>
              <w:t xml:space="preserve">a </w:t>
            </w:r>
            <w:r w:rsidR="00AF7340" w:rsidRPr="0026188F">
              <w:rPr>
                <w:rFonts w:eastAsia="Calibri" w:cs="Arial"/>
                <w:lang w:eastAsia="en-GB"/>
              </w:rPr>
              <w:t>descriptive composition</w:t>
            </w:r>
          </w:p>
        </w:tc>
        <w:tc>
          <w:tcPr>
            <w:tcW w:w="10348" w:type="dxa"/>
            <w:tcMar>
              <w:top w:w="113" w:type="dxa"/>
              <w:bottom w:w="113" w:type="dxa"/>
            </w:tcMar>
          </w:tcPr>
          <w:p w14:paraId="6215EF90" w14:textId="0255AE6D" w:rsidR="00AF7340" w:rsidRPr="006566BB" w:rsidRDefault="00AF7340" w:rsidP="0088580A">
            <w:pPr>
              <w:autoSpaceDE w:val="0"/>
              <w:autoSpaceDN w:val="0"/>
              <w:adjustRightInd w:val="0"/>
              <w:spacing w:after="120"/>
              <w:rPr>
                <w:rFonts w:ascii="Arial" w:eastAsia="Arial" w:hAnsi="Arial" w:cs="Arial"/>
                <w:sz w:val="20"/>
                <w:szCs w:val="20"/>
              </w:rPr>
            </w:pPr>
            <w:r w:rsidRPr="006566BB">
              <w:rPr>
                <w:rFonts w:ascii="Arial" w:eastAsia="Arial" w:hAnsi="Arial" w:cs="Arial"/>
                <w:sz w:val="20"/>
                <w:szCs w:val="20"/>
              </w:rPr>
              <w:t>Learners</w:t>
            </w:r>
            <w:r w:rsidR="005005CC" w:rsidRPr="006566BB">
              <w:rPr>
                <w:rFonts w:ascii="Arial" w:eastAsia="Arial" w:hAnsi="Arial" w:cs="Arial"/>
                <w:sz w:val="20"/>
                <w:szCs w:val="20"/>
              </w:rPr>
              <w:t xml:space="preserve"> </w:t>
            </w:r>
            <w:r w:rsidRPr="006566BB">
              <w:rPr>
                <w:rFonts w:ascii="Arial" w:eastAsia="Arial" w:hAnsi="Arial" w:cs="Arial"/>
                <w:sz w:val="20"/>
                <w:szCs w:val="20"/>
              </w:rPr>
              <w:t xml:space="preserve">produce </w:t>
            </w:r>
            <w:r w:rsidR="005005CC" w:rsidRPr="006566BB">
              <w:rPr>
                <w:rFonts w:ascii="Arial" w:eastAsia="Arial" w:hAnsi="Arial" w:cs="Arial"/>
                <w:sz w:val="20"/>
                <w:szCs w:val="20"/>
              </w:rPr>
              <w:t>the first paragraph</w:t>
            </w:r>
            <w:r w:rsidR="00FA2A4C">
              <w:rPr>
                <w:rFonts w:ascii="Arial" w:eastAsia="Arial" w:hAnsi="Arial" w:cs="Arial"/>
                <w:sz w:val="20"/>
                <w:szCs w:val="20"/>
              </w:rPr>
              <w:t xml:space="preserve"> </w:t>
            </w:r>
            <w:r w:rsidR="005005CC" w:rsidRPr="006566BB">
              <w:rPr>
                <w:rFonts w:ascii="Arial" w:eastAsia="Arial" w:hAnsi="Arial" w:cs="Arial"/>
                <w:sz w:val="20"/>
                <w:szCs w:val="20"/>
              </w:rPr>
              <w:t xml:space="preserve">of their </w:t>
            </w:r>
            <w:r w:rsidRPr="006566BB">
              <w:rPr>
                <w:rFonts w:ascii="Arial" w:eastAsia="Arial" w:hAnsi="Arial" w:cs="Arial"/>
                <w:sz w:val="20"/>
                <w:szCs w:val="20"/>
              </w:rPr>
              <w:t>descriptive composition based on their preparation in terms of word bank</w:t>
            </w:r>
            <w:r w:rsidR="00FA2A4C">
              <w:rPr>
                <w:rFonts w:ascii="Arial" w:eastAsia="Arial" w:hAnsi="Arial" w:cs="Arial"/>
                <w:sz w:val="20"/>
                <w:szCs w:val="20"/>
              </w:rPr>
              <w:t>s</w:t>
            </w:r>
            <w:r w:rsidRPr="006566BB">
              <w:rPr>
                <w:rFonts w:ascii="Arial" w:eastAsia="Arial" w:hAnsi="Arial" w:cs="Arial"/>
                <w:sz w:val="20"/>
                <w:szCs w:val="20"/>
              </w:rPr>
              <w:t xml:space="preserve"> and paragraph plans.</w:t>
            </w:r>
            <w:r w:rsidR="00614BF1">
              <w:rPr>
                <w:rFonts w:ascii="Arial" w:eastAsia="Arial" w:hAnsi="Arial" w:cs="Arial"/>
                <w:sz w:val="20"/>
                <w:szCs w:val="20"/>
              </w:rPr>
              <w:t xml:space="preserve"> </w:t>
            </w:r>
            <w:r w:rsidR="00614BF1" w:rsidRPr="00614BF1">
              <w:rPr>
                <w:rFonts w:ascii="Arial" w:eastAsia="Arial" w:hAnsi="Arial" w:cs="Arial"/>
                <w:b/>
                <w:sz w:val="20"/>
                <w:szCs w:val="20"/>
              </w:rPr>
              <w:t>(I)</w:t>
            </w:r>
          </w:p>
          <w:p w14:paraId="18B11946" w14:textId="13808428" w:rsidR="00E2130F" w:rsidRPr="006566BB" w:rsidRDefault="00614BF1" w:rsidP="00614BF1">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G</w:t>
            </w:r>
            <w:r w:rsidR="005005CC" w:rsidRPr="006566BB">
              <w:rPr>
                <w:rFonts w:ascii="Arial" w:eastAsia="Arial" w:hAnsi="Arial" w:cs="Arial"/>
                <w:sz w:val="20"/>
                <w:szCs w:val="20"/>
              </w:rPr>
              <w:t xml:space="preserve">roups circulate their responses. Each learner reads the </w:t>
            </w:r>
            <w:r w:rsidR="00E2130F" w:rsidRPr="006566BB">
              <w:rPr>
                <w:rFonts w:ascii="Arial" w:eastAsia="Arial" w:hAnsi="Arial" w:cs="Arial"/>
                <w:sz w:val="20"/>
                <w:szCs w:val="20"/>
              </w:rPr>
              <w:t>earlier</w:t>
            </w:r>
            <w:r w:rsidR="005005CC" w:rsidRPr="006566BB">
              <w:rPr>
                <w:rFonts w:ascii="Arial" w:eastAsia="Arial" w:hAnsi="Arial" w:cs="Arial"/>
                <w:sz w:val="20"/>
                <w:szCs w:val="20"/>
              </w:rPr>
              <w:t xml:space="preserve"> paragraph</w:t>
            </w:r>
            <w:r w:rsidR="00E2130F" w:rsidRPr="006566BB">
              <w:rPr>
                <w:rFonts w:ascii="Arial" w:eastAsia="Arial" w:hAnsi="Arial" w:cs="Arial"/>
                <w:sz w:val="20"/>
                <w:szCs w:val="20"/>
              </w:rPr>
              <w:t>(s)</w:t>
            </w:r>
            <w:r w:rsidR="005005CC" w:rsidRPr="006566BB">
              <w:rPr>
                <w:rFonts w:ascii="Arial" w:eastAsia="Arial" w:hAnsi="Arial" w:cs="Arial"/>
                <w:sz w:val="20"/>
                <w:szCs w:val="20"/>
              </w:rPr>
              <w:t xml:space="preserve"> and then continue</w:t>
            </w:r>
            <w:r w:rsidR="00E2130F" w:rsidRPr="006566BB">
              <w:rPr>
                <w:rFonts w:ascii="Arial" w:eastAsia="Arial" w:hAnsi="Arial" w:cs="Arial"/>
                <w:sz w:val="20"/>
                <w:szCs w:val="20"/>
              </w:rPr>
              <w:t>s</w:t>
            </w:r>
            <w:r w:rsidR="005005CC" w:rsidRPr="006566BB">
              <w:rPr>
                <w:rFonts w:ascii="Arial" w:eastAsia="Arial" w:hAnsi="Arial" w:cs="Arial"/>
                <w:sz w:val="20"/>
                <w:szCs w:val="20"/>
              </w:rPr>
              <w:t xml:space="preserve"> the composition by writing the second</w:t>
            </w:r>
            <w:r>
              <w:rPr>
                <w:rFonts w:ascii="Arial" w:eastAsia="Arial" w:hAnsi="Arial" w:cs="Arial"/>
                <w:sz w:val="20"/>
                <w:szCs w:val="20"/>
              </w:rPr>
              <w:t xml:space="preserve"> </w:t>
            </w:r>
            <w:r w:rsidR="005005CC" w:rsidRPr="006566BB">
              <w:rPr>
                <w:rFonts w:ascii="Arial" w:eastAsia="Arial" w:hAnsi="Arial" w:cs="Arial"/>
                <w:sz w:val="20"/>
                <w:szCs w:val="20"/>
              </w:rPr>
              <w:t>/</w:t>
            </w:r>
            <w:r>
              <w:rPr>
                <w:rFonts w:ascii="Arial" w:eastAsia="Arial" w:hAnsi="Arial" w:cs="Arial"/>
                <w:sz w:val="20"/>
                <w:szCs w:val="20"/>
              </w:rPr>
              <w:t xml:space="preserve"> </w:t>
            </w:r>
            <w:r w:rsidR="005005CC" w:rsidRPr="006566BB">
              <w:rPr>
                <w:rFonts w:ascii="Arial" w:eastAsia="Arial" w:hAnsi="Arial" w:cs="Arial"/>
                <w:sz w:val="20"/>
                <w:szCs w:val="20"/>
              </w:rPr>
              <w:t>third</w:t>
            </w:r>
            <w:r>
              <w:rPr>
                <w:rFonts w:ascii="Arial" w:eastAsia="Arial" w:hAnsi="Arial" w:cs="Arial"/>
                <w:sz w:val="20"/>
                <w:szCs w:val="20"/>
              </w:rPr>
              <w:t xml:space="preserve"> </w:t>
            </w:r>
            <w:r w:rsidR="005005CC" w:rsidRPr="006566BB">
              <w:rPr>
                <w:rFonts w:ascii="Arial" w:eastAsia="Arial" w:hAnsi="Arial" w:cs="Arial"/>
                <w:sz w:val="20"/>
                <w:szCs w:val="20"/>
              </w:rPr>
              <w:t>/</w:t>
            </w:r>
            <w:r>
              <w:rPr>
                <w:rFonts w:ascii="Arial" w:eastAsia="Arial" w:hAnsi="Arial" w:cs="Arial"/>
                <w:sz w:val="20"/>
                <w:szCs w:val="20"/>
              </w:rPr>
              <w:t xml:space="preserve"> </w:t>
            </w:r>
            <w:r w:rsidR="005005CC" w:rsidRPr="006566BB">
              <w:rPr>
                <w:rFonts w:ascii="Arial" w:eastAsia="Arial" w:hAnsi="Arial" w:cs="Arial"/>
                <w:sz w:val="20"/>
                <w:szCs w:val="20"/>
              </w:rPr>
              <w:t>fourth</w:t>
            </w:r>
            <w:r w:rsidR="009E28DC">
              <w:rPr>
                <w:rFonts w:ascii="Arial" w:eastAsia="Arial" w:hAnsi="Arial" w:cs="Arial"/>
                <w:sz w:val="20"/>
                <w:szCs w:val="20"/>
              </w:rPr>
              <w:t xml:space="preserve"> </w:t>
            </w:r>
            <w:r w:rsidR="005005CC" w:rsidRPr="006566BB">
              <w:rPr>
                <w:rFonts w:ascii="Arial" w:eastAsia="Arial" w:hAnsi="Arial" w:cs="Arial"/>
                <w:sz w:val="20"/>
                <w:szCs w:val="20"/>
              </w:rPr>
              <w:t>paragraph</w:t>
            </w:r>
            <w:r w:rsidR="000E7EC5">
              <w:rPr>
                <w:rFonts w:ascii="Arial" w:eastAsia="Arial" w:hAnsi="Arial" w:cs="Arial"/>
                <w:sz w:val="20"/>
                <w:szCs w:val="20"/>
              </w:rPr>
              <w:t>,</w:t>
            </w:r>
            <w:r w:rsidR="009E28DC">
              <w:rPr>
                <w:rFonts w:ascii="Arial" w:eastAsia="Arial" w:hAnsi="Arial" w:cs="Arial"/>
                <w:sz w:val="20"/>
                <w:szCs w:val="20"/>
              </w:rPr>
              <w:t xml:space="preserve"> etc.</w:t>
            </w:r>
            <w:r w:rsidR="005005CC" w:rsidRPr="006566BB">
              <w:rPr>
                <w:rFonts w:ascii="Arial" w:eastAsia="Arial" w:hAnsi="Arial" w:cs="Arial"/>
                <w:sz w:val="20"/>
                <w:szCs w:val="20"/>
              </w:rPr>
              <w:t xml:space="preserve"> using the word bank and paragraph plan</w:t>
            </w:r>
            <w:r w:rsidR="006566BB" w:rsidRPr="006566BB">
              <w:rPr>
                <w:rFonts w:ascii="Arial" w:eastAsia="Arial" w:hAnsi="Arial" w:cs="Arial"/>
                <w:sz w:val="20"/>
                <w:szCs w:val="20"/>
              </w:rPr>
              <w:t>.</w:t>
            </w:r>
            <w:r w:rsidR="00557A6A">
              <w:rPr>
                <w:rFonts w:ascii="Arial" w:eastAsia="Arial" w:hAnsi="Arial" w:cs="Arial"/>
                <w:sz w:val="20"/>
                <w:szCs w:val="20"/>
              </w:rPr>
              <w:t xml:space="preserve"> </w:t>
            </w:r>
            <w:r w:rsidR="005005CC" w:rsidRPr="006566BB">
              <w:rPr>
                <w:rFonts w:ascii="Arial" w:eastAsia="Arial" w:hAnsi="Arial" w:cs="Arial"/>
                <w:sz w:val="20"/>
                <w:szCs w:val="20"/>
              </w:rPr>
              <w:t>Groups</w:t>
            </w:r>
            <w:r w:rsidR="00E2130F" w:rsidRPr="006566BB">
              <w:rPr>
                <w:rFonts w:ascii="Arial" w:eastAsia="Arial" w:hAnsi="Arial" w:cs="Arial"/>
                <w:sz w:val="20"/>
                <w:szCs w:val="20"/>
              </w:rPr>
              <w:t xml:space="preserve"> continue to circulate the responses until the composition (paragraph plan) is completed.</w:t>
            </w:r>
          </w:p>
          <w:p w14:paraId="7889AEAD" w14:textId="349F5795" w:rsidR="005005CC" w:rsidRPr="006566BB" w:rsidRDefault="00E2130F" w:rsidP="00614BF1">
            <w:pPr>
              <w:autoSpaceDE w:val="0"/>
              <w:autoSpaceDN w:val="0"/>
              <w:adjustRightInd w:val="0"/>
              <w:spacing w:before="120" w:after="120"/>
              <w:rPr>
                <w:rFonts w:ascii="Arial" w:eastAsia="Arial" w:hAnsi="Arial" w:cs="Arial"/>
                <w:sz w:val="20"/>
                <w:szCs w:val="20"/>
              </w:rPr>
            </w:pPr>
            <w:r w:rsidRPr="006566BB">
              <w:rPr>
                <w:rFonts w:ascii="Arial" w:eastAsia="Arial" w:hAnsi="Arial" w:cs="Arial"/>
                <w:sz w:val="20"/>
                <w:szCs w:val="20"/>
              </w:rPr>
              <w:t xml:space="preserve">Learners </w:t>
            </w:r>
            <w:r w:rsidR="005005CC" w:rsidRPr="006566BB">
              <w:rPr>
                <w:rFonts w:ascii="Arial" w:eastAsia="Arial" w:hAnsi="Arial" w:cs="Arial"/>
                <w:sz w:val="20"/>
                <w:szCs w:val="20"/>
              </w:rPr>
              <w:t xml:space="preserve">read the full compositions </w:t>
            </w:r>
            <w:r w:rsidRPr="006566BB">
              <w:rPr>
                <w:rFonts w:ascii="Arial" w:eastAsia="Arial" w:hAnsi="Arial" w:cs="Arial"/>
                <w:sz w:val="20"/>
                <w:szCs w:val="20"/>
              </w:rPr>
              <w:t xml:space="preserve">out loud </w:t>
            </w:r>
            <w:r w:rsidR="005005CC" w:rsidRPr="006566BB">
              <w:rPr>
                <w:rFonts w:ascii="Arial" w:eastAsia="Arial" w:hAnsi="Arial" w:cs="Arial"/>
                <w:sz w:val="20"/>
                <w:szCs w:val="20"/>
              </w:rPr>
              <w:t>and consider what worked well in each description/plan and how the</w:t>
            </w:r>
            <w:r w:rsidRPr="006566BB">
              <w:rPr>
                <w:rFonts w:ascii="Arial" w:eastAsia="Arial" w:hAnsi="Arial" w:cs="Arial"/>
                <w:sz w:val="20"/>
                <w:szCs w:val="20"/>
              </w:rPr>
              <w:t>ir</w:t>
            </w:r>
            <w:r w:rsidR="005005CC" w:rsidRPr="006566BB">
              <w:rPr>
                <w:rFonts w:ascii="Arial" w:eastAsia="Arial" w:hAnsi="Arial" w:cs="Arial"/>
                <w:sz w:val="20"/>
                <w:szCs w:val="20"/>
              </w:rPr>
              <w:t xml:space="preserve"> plan</w:t>
            </w:r>
            <w:r w:rsidRPr="006566BB">
              <w:rPr>
                <w:rFonts w:ascii="Arial" w:eastAsia="Arial" w:hAnsi="Arial" w:cs="Arial"/>
                <w:sz w:val="20"/>
                <w:szCs w:val="20"/>
              </w:rPr>
              <w:t xml:space="preserve"> and word bank</w:t>
            </w:r>
            <w:r w:rsidR="005005CC" w:rsidRPr="006566BB">
              <w:rPr>
                <w:rFonts w:ascii="Arial" w:eastAsia="Arial" w:hAnsi="Arial" w:cs="Arial"/>
                <w:sz w:val="20"/>
                <w:szCs w:val="20"/>
              </w:rPr>
              <w:t xml:space="preserve"> might need to be re</w:t>
            </w:r>
            <w:r w:rsidR="009E28DC">
              <w:rPr>
                <w:rFonts w:ascii="Arial" w:eastAsia="Arial" w:hAnsi="Arial" w:cs="Arial"/>
                <w:sz w:val="20"/>
                <w:szCs w:val="20"/>
              </w:rPr>
              <w:t>vised</w:t>
            </w:r>
            <w:r w:rsidR="005005CC" w:rsidRPr="006566BB">
              <w:rPr>
                <w:rFonts w:ascii="Arial" w:eastAsia="Arial" w:hAnsi="Arial" w:cs="Arial"/>
                <w:sz w:val="20"/>
                <w:szCs w:val="20"/>
              </w:rPr>
              <w:t xml:space="preserve"> </w:t>
            </w:r>
            <w:r w:rsidRPr="006566BB">
              <w:rPr>
                <w:rFonts w:ascii="Arial" w:eastAsia="Arial" w:hAnsi="Arial" w:cs="Arial"/>
                <w:b/>
                <w:bCs/>
                <w:sz w:val="20"/>
                <w:szCs w:val="20"/>
              </w:rPr>
              <w:t>(F)</w:t>
            </w:r>
          </w:p>
          <w:p w14:paraId="36472170" w14:textId="7B673E02" w:rsidR="002C4161" w:rsidRDefault="00AF7340" w:rsidP="005A62CC">
            <w:pPr>
              <w:spacing w:before="120"/>
              <w:rPr>
                <w:rFonts w:ascii="Arial" w:hAnsi="Arial" w:cs="Arial"/>
                <w:sz w:val="20"/>
                <w:szCs w:val="20"/>
                <w:lang w:eastAsia="en-GB"/>
              </w:rPr>
            </w:pPr>
            <w:r w:rsidRPr="006566BB">
              <w:rPr>
                <w:rFonts w:ascii="Arial" w:hAnsi="Arial" w:cs="Arial"/>
                <w:sz w:val="20"/>
                <w:szCs w:val="20"/>
                <w:lang w:eastAsia="en-GB"/>
              </w:rPr>
              <w:t>Suitable topics can be found in</w:t>
            </w:r>
            <w:r w:rsidR="00E2130F" w:rsidRPr="006566BB">
              <w:rPr>
                <w:rFonts w:ascii="Arial" w:hAnsi="Arial" w:cs="Arial"/>
                <w:sz w:val="20"/>
                <w:szCs w:val="20"/>
                <w:lang w:eastAsia="en-GB"/>
              </w:rPr>
              <w:t xml:space="preserve"> past papers</w:t>
            </w:r>
            <w:r w:rsidRPr="006566BB">
              <w:rPr>
                <w:rFonts w:ascii="Arial" w:hAnsi="Arial" w:cs="Arial"/>
                <w:sz w:val="20"/>
                <w:szCs w:val="20"/>
                <w:lang w:eastAsia="en-GB"/>
              </w:rPr>
              <w:t xml:space="preserve"> examination papers</w:t>
            </w:r>
            <w:r w:rsidR="002C4161">
              <w:rPr>
                <w:rFonts w:ascii="Arial" w:hAnsi="Arial" w:cs="Arial"/>
                <w:sz w:val="20"/>
                <w:szCs w:val="20"/>
                <w:lang w:eastAsia="en-GB"/>
              </w:rPr>
              <w:t xml:space="preserve">, </w:t>
            </w:r>
            <w:r w:rsidR="009E3366" w:rsidRPr="006566BB">
              <w:rPr>
                <w:rFonts w:ascii="Arial" w:hAnsi="Arial" w:cs="Arial"/>
                <w:sz w:val="20"/>
                <w:szCs w:val="20"/>
                <w:lang w:eastAsia="en-GB"/>
              </w:rPr>
              <w:t>e.g.</w:t>
            </w:r>
            <w:r w:rsidR="002C4161">
              <w:rPr>
                <w:rFonts w:ascii="Arial" w:hAnsi="Arial" w:cs="Arial"/>
                <w:sz w:val="20"/>
                <w:szCs w:val="20"/>
                <w:lang w:eastAsia="en-GB"/>
              </w:rPr>
              <w:t>:</w:t>
            </w:r>
          </w:p>
          <w:p w14:paraId="6B8C1C88" w14:textId="5711A467" w:rsidR="00FA77E1" w:rsidRPr="005A62CC" w:rsidRDefault="00C63D7E" w:rsidP="00834D03">
            <w:pPr>
              <w:pStyle w:val="ListParagraph"/>
              <w:numPr>
                <w:ilvl w:val="0"/>
                <w:numId w:val="50"/>
              </w:numPr>
              <w:rPr>
                <w:rFonts w:cs="Arial"/>
                <w:color w:val="4A4A4A"/>
                <w:lang w:eastAsia="en-GB"/>
              </w:rPr>
            </w:pPr>
            <w:r w:rsidRPr="005A62CC">
              <w:rPr>
                <w:rFonts w:cs="Arial"/>
              </w:rPr>
              <w:t>Nov 2020</w:t>
            </w:r>
            <w:r w:rsidR="00AF7340" w:rsidRPr="005A62CC">
              <w:rPr>
                <w:rFonts w:cs="Arial"/>
                <w:lang w:eastAsia="en-GB"/>
              </w:rPr>
              <w:t xml:space="preserve"> Paper </w:t>
            </w:r>
            <w:r w:rsidRPr="005A62CC">
              <w:rPr>
                <w:rFonts w:cs="Arial"/>
                <w:lang w:eastAsia="en-GB"/>
              </w:rPr>
              <w:t>1</w:t>
            </w:r>
            <w:r w:rsidR="009051C8" w:rsidRPr="005A62CC">
              <w:rPr>
                <w:rFonts w:cs="Arial"/>
                <w:lang w:eastAsia="en-GB"/>
              </w:rPr>
              <w:t>1</w:t>
            </w:r>
            <w:r w:rsidR="005A62CC">
              <w:rPr>
                <w:rFonts w:cs="Arial"/>
                <w:lang w:eastAsia="en-GB"/>
              </w:rPr>
              <w:t xml:space="preserve"> </w:t>
            </w:r>
            <w:r w:rsidR="009051C8" w:rsidRPr="005A62CC">
              <w:rPr>
                <w:rFonts w:cs="Arial"/>
                <w:lang w:eastAsia="en-GB"/>
              </w:rPr>
              <w:t>/</w:t>
            </w:r>
            <w:r w:rsidR="005A62CC">
              <w:rPr>
                <w:rFonts w:cs="Arial"/>
                <w:lang w:eastAsia="en-GB"/>
              </w:rPr>
              <w:t xml:space="preserve"> </w:t>
            </w:r>
            <w:r w:rsidR="009051C8" w:rsidRPr="005A62CC">
              <w:rPr>
                <w:rFonts w:cs="Arial"/>
                <w:lang w:eastAsia="en-GB"/>
              </w:rPr>
              <w:t xml:space="preserve">12 </w:t>
            </w:r>
            <w:r w:rsidR="002C4161" w:rsidRPr="005A62CC">
              <w:rPr>
                <w:rFonts w:cs="Arial"/>
                <w:lang w:eastAsia="en-GB"/>
              </w:rPr>
              <w:t>Q</w:t>
            </w:r>
            <w:r w:rsidR="009051C8" w:rsidRPr="005A62CC">
              <w:rPr>
                <w:rFonts w:cs="Arial"/>
                <w:lang w:eastAsia="en-GB"/>
              </w:rPr>
              <w:t>2</w:t>
            </w:r>
          </w:p>
        </w:tc>
      </w:tr>
      <w:tr w:rsidR="00AF7340" w14:paraId="0FFB2562" w14:textId="77777777" w:rsidTr="00FC31AA">
        <w:tblPrEx>
          <w:tblCellMar>
            <w:top w:w="0" w:type="dxa"/>
            <w:bottom w:w="0" w:type="dxa"/>
          </w:tblCellMar>
        </w:tblPrEx>
        <w:tc>
          <w:tcPr>
            <w:tcW w:w="2126" w:type="dxa"/>
            <w:tcMar>
              <w:top w:w="113" w:type="dxa"/>
              <w:bottom w:w="113" w:type="dxa"/>
            </w:tcMar>
          </w:tcPr>
          <w:p w14:paraId="2C5359B8" w14:textId="1F9BE168" w:rsidR="00AF7340" w:rsidRPr="006566BB" w:rsidRDefault="00AF7340" w:rsidP="0088580A">
            <w:pPr>
              <w:pStyle w:val="DSBasic"/>
              <w:spacing w:after="120"/>
              <w:rPr>
                <w:rFonts w:cs="Arial"/>
                <w:b/>
                <w:sz w:val="20"/>
                <w:szCs w:val="20"/>
                <w:lang w:eastAsia="en-GB"/>
              </w:rPr>
            </w:pPr>
            <w:r w:rsidRPr="006566BB">
              <w:rPr>
                <w:rFonts w:cs="Arial"/>
                <w:b/>
                <w:sz w:val="20"/>
                <w:szCs w:val="20"/>
                <w:lang w:eastAsia="en-GB"/>
              </w:rPr>
              <w:t>AO2 Writing</w:t>
            </w:r>
          </w:p>
          <w:p w14:paraId="5988D55E" w14:textId="3A2317B7" w:rsidR="00E2130F" w:rsidRPr="006566BB" w:rsidRDefault="00E2130F" w:rsidP="008039D8">
            <w:pPr>
              <w:pStyle w:val="Pa0"/>
              <w:spacing w:before="120" w:after="120"/>
              <w:rPr>
                <w:sz w:val="20"/>
                <w:szCs w:val="20"/>
              </w:rPr>
            </w:pPr>
            <w:r w:rsidRPr="006566BB">
              <w:rPr>
                <w:sz w:val="20"/>
                <w:szCs w:val="20"/>
              </w:rPr>
              <w:t>W1 articulate experience and express what is thought, felt and imagined</w:t>
            </w:r>
          </w:p>
          <w:p w14:paraId="0D4283BF" w14:textId="6F51A583" w:rsidR="00E2130F" w:rsidRPr="006566BB" w:rsidRDefault="00E2130F" w:rsidP="008039D8">
            <w:pPr>
              <w:autoSpaceDE w:val="0"/>
              <w:autoSpaceDN w:val="0"/>
              <w:adjustRightInd w:val="0"/>
              <w:spacing w:before="120" w:after="120"/>
              <w:rPr>
                <w:rFonts w:ascii="Arial" w:hAnsi="Arial" w:cs="Arial"/>
                <w:sz w:val="20"/>
                <w:szCs w:val="20"/>
              </w:rPr>
            </w:pPr>
            <w:r w:rsidRPr="006566BB">
              <w:rPr>
                <w:rFonts w:ascii="Arial" w:hAnsi="Arial" w:cs="Arial"/>
                <w:sz w:val="20"/>
                <w:szCs w:val="20"/>
              </w:rPr>
              <w:t>W2 organise and structure ideas and opinions for deliberate effect</w:t>
            </w:r>
          </w:p>
          <w:p w14:paraId="5F7A105B" w14:textId="6A3E1E4C" w:rsidR="00E2130F" w:rsidRPr="006566BB" w:rsidRDefault="00E2130F" w:rsidP="008039D8">
            <w:pPr>
              <w:autoSpaceDE w:val="0"/>
              <w:autoSpaceDN w:val="0"/>
              <w:adjustRightInd w:val="0"/>
              <w:spacing w:before="120" w:after="120"/>
              <w:rPr>
                <w:rFonts w:ascii="Arial" w:hAnsi="Arial" w:cs="Arial"/>
                <w:sz w:val="20"/>
                <w:szCs w:val="20"/>
              </w:rPr>
            </w:pPr>
            <w:r w:rsidRPr="006566BB">
              <w:rPr>
                <w:rFonts w:ascii="Arial" w:hAnsi="Arial" w:cs="Arial"/>
                <w:sz w:val="20"/>
                <w:szCs w:val="20"/>
              </w:rPr>
              <w:t>W3 use a range of vocabulary and sentence structures appropriate to context</w:t>
            </w:r>
          </w:p>
          <w:p w14:paraId="14A5B373" w14:textId="676FB364" w:rsidR="00AF7340" w:rsidRPr="006566BB" w:rsidRDefault="00AF7340" w:rsidP="00C12B58">
            <w:pPr>
              <w:autoSpaceDE w:val="0"/>
              <w:autoSpaceDN w:val="0"/>
              <w:adjustRightInd w:val="0"/>
              <w:spacing w:before="120"/>
              <w:rPr>
                <w:rFonts w:ascii="Arial" w:hAnsi="Arial" w:cs="Arial"/>
                <w:sz w:val="20"/>
                <w:szCs w:val="20"/>
                <w:lang w:eastAsia="en-GB"/>
              </w:rPr>
            </w:pPr>
            <w:r w:rsidRPr="006566BB">
              <w:rPr>
                <w:rFonts w:ascii="Arial" w:hAnsi="Arial" w:cs="Arial"/>
                <w:sz w:val="20"/>
                <w:szCs w:val="20"/>
                <w:lang w:eastAsia="en-GB"/>
              </w:rPr>
              <w:t xml:space="preserve">W5 </w:t>
            </w:r>
            <w:r w:rsidR="008039D8">
              <w:rPr>
                <w:rFonts w:ascii="Arial" w:hAnsi="Arial" w:cs="Arial"/>
                <w:sz w:val="20"/>
                <w:szCs w:val="20"/>
                <w:lang w:eastAsia="en-GB"/>
              </w:rPr>
              <w:t>m</w:t>
            </w:r>
            <w:r w:rsidRPr="006566BB">
              <w:rPr>
                <w:rFonts w:ascii="Arial" w:hAnsi="Arial" w:cs="Arial"/>
                <w:sz w:val="20"/>
                <w:szCs w:val="20"/>
                <w:lang w:eastAsia="en-GB"/>
              </w:rPr>
              <w:t>ake accurate use of spelling, punctuation and grammar</w:t>
            </w:r>
          </w:p>
        </w:tc>
        <w:tc>
          <w:tcPr>
            <w:tcW w:w="2126" w:type="dxa"/>
            <w:tcMar>
              <w:top w:w="113" w:type="dxa"/>
              <w:bottom w:w="113" w:type="dxa"/>
            </w:tcMar>
          </w:tcPr>
          <w:p w14:paraId="33E200D2" w14:textId="7E91757E" w:rsidR="00AF7340" w:rsidRPr="006566BB" w:rsidRDefault="00AD3B97" w:rsidP="0088580A">
            <w:pPr>
              <w:pStyle w:val="ListParagraph"/>
              <w:autoSpaceDE w:val="0"/>
              <w:autoSpaceDN w:val="0"/>
              <w:adjustRightInd w:val="0"/>
              <w:spacing w:after="120"/>
              <w:ind w:left="0"/>
              <w:contextualSpacing w:val="0"/>
              <w:rPr>
                <w:rFonts w:eastAsia="Arial" w:cs="Arial"/>
              </w:rPr>
            </w:pPr>
            <w:r>
              <w:rPr>
                <w:rFonts w:eastAsia="Calibri" w:cs="Arial"/>
                <w:lang w:eastAsia="en-GB"/>
              </w:rPr>
              <w:t>D</w:t>
            </w:r>
            <w:r w:rsidR="00AF7340" w:rsidRPr="006566BB">
              <w:rPr>
                <w:rFonts w:eastAsia="Calibri" w:cs="Arial"/>
                <w:lang w:eastAsia="en-GB"/>
              </w:rPr>
              <w:t>escriptive composition</w:t>
            </w:r>
            <w:r w:rsidR="000D4DC9" w:rsidRPr="006566BB">
              <w:rPr>
                <w:rFonts w:eastAsia="Calibri" w:cs="Arial"/>
                <w:lang w:eastAsia="en-GB"/>
              </w:rPr>
              <w:t xml:space="preserve">: </w:t>
            </w:r>
            <w:r w:rsidR="00AF7340" w:rsidRPr="006566BB">
              <w:rPr>
                <w:rFonts w:eastAsia="Calibri" w:cs="Arial"/>
                <w:lang w:eastAsia="en-GB"/>
              </w:rPr>
              <w:t>opportunity for summative assessment</w:t>
            </w:r>
          </w:p>
        </w:tc>
        <w:tc>
          <w:tcPr>
            <w:tcW w:w="10348" w:type="dxa"/>
            <w:tcMar>
              <w:top w:w="113" w:type="dxa"/>
              <w:bottom w:w="113" w:type="dxa"/>
            </w:tcMar>
          </w:tcPr>
          <w:p w14:paraId="0E558F5B" w14:textId="77777777" w:rsidR="0074541A" w:rsidRDefault="0074541A" w:rsidP="0074541A">
            <w:pPr>
              <w:rPr>
                <w:rFonts w:ascii="Arial" w:hAnsi="Arial" w:cs="Arial"/>
                <w:sz w:val="20"/>
                <w:szCs w:val="20"/>
                <w:lang w:eastAsia="en-GB"/>
              </w:rPr>
            </w:pPr>
            <w:r w:rsidRPr="006566BB">
              <w:rPr>
                <w:rFonts w:ascii="Arial" w:hAnsi="Arial" w:cs="Arial"/>
                <w:sz w:val="20"/>
                <w:szCs w:val="20"/>
                <w:lang w:eastAsia="en-GB"/>
              </w:rPr>
              <w:t>Suitable topics can be found in past papers examination papers</w:t>
            </w:r>
            <w:r>
              <w:rPr>
                <w:rFonts w:ascii="Arial" w:hAnsi="Arial" w:cs="Arial"/>
                <w:sz w:val="20"/>
                <w:szCs w:val="20"/>
                <w:lang w:eastAsia="en-GB"/>
              </w:rPr>
              <w:t xml:space="preserve">, </w:t>
            </w:r>
            <w:r w:rsidRPr="006566BB">
              <w:rPr>
                <w:rFonts w:ascii="Arial" w:hAnsi="Arial" w:cs="Arial"/>
                <w:sz w:val="20"/>
                <w:szCs w:val="20"/>
                <w:lang w:eastAsia="en-GB"/>
              </w:rPr>
              <w:t>e.g.</w:t>
            </w:r>
            <w:r>
              <w:rPr>
                <w:rFonts w:ascii="Arial" w:hAnsi="Arial" w:cs="Arial"/>
                <w:sz w:val="20"/>
                <w:szCs w:val="20"/>
                <w:lang w:eastAsia="en-GB"/>
              </w:rPr>
              <w:t>:</w:t>
            </w:r>
          </w:p>
          <w:p w14:paraId="2154357F" w14:textId="4007671E" w:rsidR="00AF7340" w:rsidRPr="005A62CC" w:rsidRDefault="00037D5A" w:rsidP="00834D03">
            <w:pPr>
              <w:pStyle w:val="ListParagraph"/>
              <w:numPr>
                <w:ilvl w:val="0"/>
                <w:numId w:val="49"/>
              </w:numPr>
              <w:spacing w:after="120"/>
              <w:rPr>
                <w:rFonts w:eastAsia="Arial" w:cs="Arial"/>
                <w:bCs/>
              </w:rPr>
            </w:pPr>
            <w:r w:rsidRPr="005A62CC">
              <w:rPr>
                <w:rFonts w:eastAsia="Arial" w:cs="Arial"/>
                <w:bCs/>
              </w:rPr>
              <w:t>Jun</w:t>
            </w:r>
            <w:r w:rsidR="00316BAA" w:rsidRPr="005A62CC">
              <w:rPr>
                <w:rFonts w:eastAsia="Arial" w:cs="Arial"/>
                <w:bCs/>
              </w:rPr>
              <w:t xml:space="preserve"> </w:t>
            </w:r>
            <w:r w:rsidRPr="005A62CC">
              <w:rPr>
                <w:rFonts w:eastAsia="Arial" w:cs="Arial"/>
                <w:bCs/>
              </w:rPr>
              <w:t>20</w:t>
            </w:r>
            <w:r w:rsidR="00316BAA" w:rsidRPr="005A62CC">
              <w:rPr>
                <w:rFonts w:eastAsia="Arial" w:cs="Arial"/>
                <w:bCs/>
              </w:rPr>
              <w:t>20</w:t>
            </w:r>
            <w:r w:rsidRPr="005A62CC">
              <w:rPr>
                <w:rFonts w:eastAsia="Arial" w:cs="Arial"/>
                <w:bCs/>
              </w:rPr>
              <w:t xml:space="preserve"> Paper 12</w:t>
            </w:r>
            <w:r w:rsidR="00AF7340" w:rsidRPr="005A62CC">
              <w:rPr>
                <w:rFonts w:eastAsia="Arial" w:cs="Arial"/>
                <w:bCs/>
              </w:rPr>
              <w:t xml:space="preserve"> Q2</w:t>
            </w:r>
          </w:p>
          <w:p w14:paraId="3F429E02" w14:textId="770BD1BF" w:rsidR="00AF7340" w:rsidRPr="005A62CC" w:rsidRDefault="00037D5A" w:rsidP="00834D03">
            <w:pPr>
              <w:pStyle w:val="ListParagraph"/>
              <w:numPr>
                <w:ilvl w:val="0"/>
                <w:numId w:val="49"/>
              </w:numPr>
              <w:spacing w:before="120" w:after="120"/>
              <w:rPr>
                <w:rFonts w:eastAsia="Arial" w:cs="Arial"/>
                <w:bCs/>
              </w:rPr>
            </w:pPr>
            <w:r w:rsidRPr="005A62CC">
              <w:rPr>
                <w:rFonts w:eastAsia="Arial" w:cs="Arial"/>
                <w:bCs/>
              </w:rPr>
              <w:t xml:space="preserve">Jun </w:t>
            </w:r>
            <w:r w:rsidR="00316BAA" w:rsidRPr="005A62CC">
              <w:rPr>
                <w:rFonts w:eastAsia="Arial" w:cs="Arial"/>
                <w:bCs/>
              </w:rPr>
              <w:t>2020 Paper 11 Q2</w:t>
            </w:r>
          </w:p>
          <w:p w14:paraId="1A0D6C29" w14:textId="027EBD01" w:rsidR="00316BAA" w:rsidRPr="005A62CC" w:rsidRDefault="00316BAA" w:rsidP="00834D03">
            <w:pPr>
              <w:pStyle w:val="ListParagraph"/>
              <w:numPr>
                <w:ilvl w:val="0"/>
                <w:numId w:val="49"/>
              </w:numPr>
              <w:spacing w:before="120" w:after="120"/>
              <w:rPr>
                <w:rFonts w:eastAsia="Arial" w:cs="Arial"/>
                <w:bCs/>
              </w:rPr>
            </w:pPr>
            <w:r w:rsidRPr="005A62CC">
              <w:rPr>
                <w:rFonts w:eastAsia="Arial" w:cs="Arial"/>
                <w:bCs/>
              </w:rPr>
              <w:t xml:space="preserve">2024 Specimen Paper 1 </w:t>
            </w:r>
            <w:r w:rsidR="00E71B73" w:rsidRPr="005A62CC">
              <w:rPr>
                <w:rFonts w:eastAsia="Arial" w:cs="Arial"/>
                <w:bCs/>
              </w:rPr>
              <w:t>Q</w:t>
            </w:r>
            <w:r w:rsidRPr="005A62CC">
              <w:rPr>
                <w:rFonts w:eastAsia="Arial" w:cs="Arial"/>
                <w:bCs/>
              </w:rPr>
              <w:t>2</w:t>
            </w:r>
            <w:r w:rsidR="00226C86" w:rsidRPr="005A62CC">
              <w:rPr>
                <w:rFonts w:eastAsia="Arial" w:cs="Arial"/>
                <w:bCs/>
              </w:rPr>
              <w:t>, Q</w:t>
            </w:r>
            <w:r w:rsidRPr="005A62CC">
              <w:rPr>
                <w:rFonts w:eastAsia="Arial" w:cs="Arial"/>
                <w:bCs/>
              </w:rPr>
              <w:t>3</w:t>
            </w:r>
            <w:r w:rsidR="00226C86" w:rsidRPr="005A62CC">
              <w:rPr>
                <w:rFonts w:eastAsia="Arial" w:cs="Arial"/>
                <w:bCs/>
              </w:rPr>
              <w:t>.</w:t>
            </w:r>
            <w:r w:rsidR="005A62CC">
              <w:rPr>
                <w:rFonts w:eastAsia="Arial" w:cs="Arial"/>
                <w:bCs/>
              </w:rPr>
              <w:t xml:space="preserve"> </w:t>
            </w:r>
            <w:r w:rsidR="005A62CC" w:rsidRPr="005A62CC">
              <w:rPr>
                <w:rFonts w:eastAsia="Arial" w:cs="Arial"/>
                <w:b/>
                <w:bCs/>
              </w:rPr>
              <w:t>(F)</w:t>
            </w:r>
          </w:p>
        </w:tc>
      </w:tr>
      <w:tr w:rsidR="00AF7340" w14:paraId="165293A6" w14:textId="77777777" w:rsidTr="00FC31AA">
        <w:trPr>
          <w:trHeight w:hRule="exact" w:val="386"/>
          <w:tblHeader/>
        </w:trPr>
        <w:tc>
          <w:tcPr>
            <w:tcW w:w="10348" w:type="dxa"/>
            <w:gridSpan w:val="3"/>
            <w:shd w:val="clear" w:color="auto" w:fill="EA5B0C"/>
            <w:tcMar>
              <w:top w:w="113" w:type="dxa"/>
              <w:bottom w:w="113" w:type="dxa"/>
            </w:tcMar>
            <w:vAlign w:val="center"/>
          </w:tcPr>
          <w:p w14:paraId="30D5D4D4" w14:textId="169F2908" w:rsidR="00AF7340" w:rsidRDefault="00AF7340" w:rsidP="009719A6">
            <w:pPr>
              <w:rPr>
                <w:rFonts w:ascii="Arial" w:hAnsi="Arial" w:cs="Arial"/>
                <w:b/>
                <w:bCs/>
                <w:color w:val="FFFFFF"/>
                <w:sz w:val="20"/>
                <w:szCs w:val="20"/>
              </w:rPr>
            </w:pPr>
            <w:bookmarkStart w:id="26" w:name="_Hlk56082992"/>
            <w:r>
              <w:rPr>
                <w:rFonts w:ascii="Arial" w:hAnsi="Arial" w:cs="Arial"/>
                <w:b/>
                <w:bCs/>
                <w:color w:val="FFFFFF"/>
                <w:sz w:val="20"/>
                <w:szCs w:val="20"/>
              </w:rPr>
              <w:t>Past and specimen papers</w:t>
            </w:r>
          </w:p>
        </w:tc>
      </w:tr>
      <w:tr w:rsidR="00AF7340" w14:paraId="13B14503" w14:textId="77777777" w:rsidTr="00FC31AA">
        <w:tblPrEx>
          <w:tblCellMar>
            <w:top w:w="0" w:type="dxa"/>
            <w:bottom w:w="0" w:type="dxa"/>
          </w:tblCellMar>
        </w:tblPrEx>
        <w:trPr>
          <w:trHeight w:val="20"/>
        </w:trPr>
        <w:tc>
          <w:tcPr>
            <w:tcW w:w="10348" w:type="dxa"/>
            <w:gridSpan w:val="3"/>
            <w:shd w:val="clear" w:color="auto" w:fill="FFFFFF"/>
            <w:tcMar>
              <w:top w:w="113" w:type="dxa"/>
              <w:bottom w:w="113" w:type="dxa"/>
            </w:tcMar>
          </w:tcPr>
          <w:p w14:paraId="374CADB8" w14:textId="74B257E9" w:rsidR="007E01E3" w:rsidRPr="00945F4D" w:rsidRDefault="00010BE9" w:rsidP="001F297B">
            <w:pPr>
              <w:rPr>
                <w:rFonts w:ascii="Arial" w:hAnsi="Arial" w:cs="Arial"/>
                <w:b/>
                <w:bCs/>
                <w:sz w:val="20"/>
                <w:szCs w:val="20"/>
                <w:lang w:eastAsia="en-GB"/>
              </w:rPr>
            </w:pPr>
            <w:r w:rsidRPr="00010BE9">
              <w:rPr>
                <w:rFonts w:ascii="Arial" w:hAnsi="Arial" w:cs="Arial"/>
                <w:sz w:val="20"/>
                <w:szCs w:val="20"/>
                <w:lang w:eastAsia="en-GB"/>
              </w:rPr>
              <w:t>Past/specimen papers and mark schemes are available to download at</w:t>
            </w:r>
            <w:r w:rsidRPr="00010BE9">
              <w:rPr>
                <w:lang w:eastAsia="en-GB"/>
              </w:rPr>
              <w:t xml:space="preserve"> </w:t>
            </w:r>
            <w:hyperlink r:id="rId122" w:history="1">
              <w:r w:rsidR="00A12C3F">
                <w:rPr>
                  <w:rFonts w:ascii="Arial" w:hAnsi="Arial" w:cs="Arial"/>
                  <w:color w:val="4A4A4A"/>
                  <w:sz w:val="20"/>
                  <w:u w:val="single"/>
                </w:rPr>
                <w:t>www.cambridgeinternational/support</w:t>
              </w:r>
            </w:hyperlink>
            <w:r w:rsidRPr="00010BE9">
              <w:rPr>
                <w:rFonts w:ascii="Arial" w:hAnsi="Arial" w:cs="Arial"/>
                <w:sz w:val="20"/>
                <w:szCs w:val="20"/>
                <w:lang w:val="x-none"/>
              </w:rPr>
              <w:t xml:space="preserve"> </w:t>
            </w:r>
            <w:r w:rsidRPr="00010BE9">
              <w:rPr>
                <w:rFonts w:ascii="Arial" w:hAnsi="Arial" w:cs="Arial"/>
                <w:b/>
                <w:sz w:val="20"/>
              </w:rPr>
              <w:t>(F)</w:t>
            </w:r>
          </w:p>
        </w:tc>
      </w:tr>
      <w:bookmarkEnd w:id="26"/>
    </w:tbl>
    <w:p w14:paraId="12B13D6A" w14:textId="77777777" w:rsidR="00AF7340" w:rsidRDefault="00AF7340" w:rsidP="00AF7340">
      <w:pPr>
        <w:pStyle w:val="Btext"/>
        <w:rPr>
          <w:rFonts w:cs="Arial"/>
        </w:rPr>
        <w:sectPr w:rsidR="00AF7340" w:rsidSect="00BD3D25">
          <w:pgSz w:w="16834" w:h="11909" w:orient="landscape" w:code="9"/>
          <w:pgMar w:top="1140" w:right="1140" w:bottom="1140" w:left="1140" w:header="567" w:footer="567" w:gutter="0"/>
          <w:paperSrc w:first="7" w:other="7"/>
          <w:cols w:space="708"/>
          <w:titlePg/>
          <w:docGrid w:linePitch="360"/>
        </w:sectPr>
      </w:pPr>
    </w:p>
    <w:p w14:paraId="10D24361" w14:textId="73DF8F55" w:rsidR="00AF7340" w:rsidRDefault="000546DF" w:rsidP="00AA463D">
      <w:pPr>
        <w:pStyle w:val="Heading1"/>
      </w:pPr>
      <w:bookmarkStart w:id="27" w:name="_Toc450749134"/>
      <w:bookmarkStart w:id="28" w:name="_Toc78194398"/>
      <w:r>
        <w:t>9</w:t>
      </w:r>
      <w:r w:rsidR="00AF7340">
        <w:t xml:space="preserve"> Narrative composition</w:t>
      </w:r>
      <w:bookmarkEnd w:id="27"/>
      <w:bookmarkEnd w:id="28"/>
    </w:p>
    <w:tbl>
      <w:tblPr>
        <w:tblW w:w="14601" w:type="dxa"/>
        <w:tblInd w:w="-5" w:type="dxa"/>
        <w:tblBorders>
          <w:top w:val="single" w:sz="4" w:space="0" w:color="EA5B0C"/>
          <w:left w:val="single" w:sz="4" w:space="0" w:color="EA5B0C"/>
          <w:bottom w:val="single" w:sz="4" w:space="0" w:color="EA5B0C"/>
          <w:right w:val="single" w:sz="4" w:space="0" w:color="EA5B0C"/>
          <w:insideH w:val="single" w:sz="4" w:space="0" w:color="EA5B0C"/>
          <w:insideV w:val="single" w:sz="4" w:space="0" w:color="EA5B0C"/>
        </w:tblBorders>
        <w:tblLayout w:type="fixed"/>
        <w:tblCellMar>
          <w:top w:w="113" w:type="dxa"/>
          <w:bottom w:w="113" w:type="dxa"/>
        </w:tblCellMar>
        <w:tblLook w:val="0000" w:firstRow="0" w:lastRow="0" w:firstColumn="0" w:lastColumn="0" w:noHBand="0" w:noVBand="0"/>
      </w:tblPr>
      <w:tblGrid>
        <w:gridCol w:w="2126"/>
        <w:gridCol w:w="2126"/>
        <w:gridCol w:w="10349"/>
      </w:tblGrid>
      <w:tr w:rsidR="00AF7340" w14:paraId="4976EA0C" w14:textId="77777777" w:rsidTr="00B11738">
        <w:trPr>
          <w:tblHeader/>
        </w:trPr>
        <w:tc>
          <w:tcPr>
            <w:tcW w:w="2126" w:type="dxa"/>
            <w:shd w:val="clear" w:color="auto" w:fill="EA5B0C"/>
            <w:tcMar>
              <w:top w:w="113" w:type="dxa"/>
              <w:bottom w:w="113" w:type="dxa"/>
            </w:tcMar>
            <w:vAlign w:val="center"/>
          </w:tcPr>
          <w:p w14:paraId="6D6FACD0"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 xml:space="preserve">Assessment objectives </w:t>
            </w:r>
            <w:r w:rsidR="00224F27">
              <w:rPr>
                <w:rFonts w:ascii="Arial" w:hAnsi="Arial" w:cs="Arial"/>
                <w:b/>
                <w:bCs/>
                <w:color w:val="FFFFFF"/>
                <w:sz w:val="20"/>
                <w:szCs w:val="20"/>
              </w:rPr>
              <w:t>(AO)</w:t>
            </w:r>
          </w:p>
        </w:tc>
        <w:tc>
          <w:tcPr>
            <w:tcW w:w="2126" w:type="dxa"/>
            <w:shd w:val="clear" w:color="auto" w:fill="EA5B0C"/>
            <w:tcMar>
              <w:top w:w="113" w:type="dxa"/>
              <w:bottom w:w="113" w:type="dxa"/>
            </w:tcMar>
            <w:vAlign w:val="center"/>
          </w:tcPr>
          <w:p w14:paraId="704599D3"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Learning objectives</w:t>
            </w:r>
          </w:p>
        </w:tc>
        <w:tc>
          <w:tcPr>
            <w:tcW w:w="10348" w:type="dxa"/>
            <w:shd w:val="clear" w:color="auto" w:fill="EA5B0C"/>
            <w:tcMar>
              <w:top w:w="113" w:type="dxa"/>
              <w:bottom w:w="113" w:type="dxa"/>
            </w:tcMar>
            <w:vAlign w:val="center"/>
          </w:tcPr>
          <w:p w14:paraId="392B3401" w14:textId="77777777" w:rsidR="00AF7340" w:rsidRDefault="00AF7340" w:rsidP="009719A6">
            <w:pPr>
              <w:rPr>
                <w:rFonts w:ascii="Arial" w:hAnsi="Arial" w:cs="Arial"/>
                <w:b/>
                <w:bCs/>
                <w:color w:val="FFFFFF"/>
                <w:sz w:val="20"/>
                <w:szCs w:val="20"/>
              </w:rPr>
            </w:pPr>
            <w:r>
              <w:rPr>
                <w:rFonts w:ascii="Arial" w:hAnsi="Arial" w:cs="Arial"/>
                <w:b/>
                <w:bCs/>
                <w:color w:val="FFFFFF"/>
                <w:sz w:val="20"/>
                <w:szCs w:val="20"/>
              </w:rPr>
              <w:t>Suggested teaching activities</w:t>
            </w:r>
          </w:p>
        </w:tc>
      </w:tr>
      <w:tr w:rsidR="00AF7340" w14:paraId="1CB101E4" w14:textId="77777777" w:rsidTr="00B11738">
        <w:tblPrEx>
          <w:tblCellMar>
            <w:top w:w="0" w:type="dxa"/>
            <w:bottom w:w="0" w:type="dxa"/>
          </w:tblCellMar>
        </w:tblPrEx>
        <w:tc>
          <w:tcPr>
            <w:tcW w:w="2126" w:type="dxa"/>
            <w:tcMar>
              <w:top w:w="113" w:type="dxa"/>
              <w:bottom w:w="113" w:type="dxa"/>
            </w:tcMar>
          </w:tcPr>
          <w:p w14:paraId="71FDA679" w14:textId="5E51EA21" w:rsidR="00AF7340" w:rsidRPr="00015F15" w:rsidRDefault="00AF7340" w:rsidP="00F87F3B">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2FE4C082" w14:textId="3350CA42" w:rsidR="00AF7340" w:rsidRPr="00073730" w:rsidRDefault="00AF7340" w:rsidP="00A85D6D">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21607A">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p w14:paraId="0B394402" w14:textId="750B0941" w:rsidR="00927537" w:rsidRPr="0007729D" w:rsidRDefault="00AF7340" w:rsidP="00A85D6D">
            <w:pPr>
              <w:autoSpaceDE w:val="0"/>
              <w:autoSpaceDN w:val="0"/>
              <w:adjustRightInd w:val="0"/>
              <w:spacing w:before="120" w:after="120"/>
              <w:rPr>
                <w:rFonts w:ascii="Arial" w:hAnsi="Arial" w:cs="Arial"/>
                <w:sz w:val="20"/>
                <w:szCs w:val="20"/>
                <w:lang w:eastAsia="en-GB"/>
              </w:rPr>
            </w:pPr>
            <w:r w:rsidRPr="0007729D">
              <w:rPr>
                <w:rFonts w:ascii="Arial" w:hAnsi="Arial" w:cs="Arial"/>
                <w:sz w:val="20"/>
                <w:szCs w:val="20"/>
                <w:lang w:eastAsia="en-GB"/>
              </w:rPr>
              <w:t xml:space="preserve">W2 </w:t>
            </w:r>
            <w:r w:rsidR="0021607A">
              <w:rPr>
                <w:rFonts w:ascii="Arial" w:hAnsi="Arial" w:cs="Arial"/>
                <w:sz w:val="20"/>
                <w:szCs w:val="20"/>
                <w:lang w:eastAsia="en-GB"/>
              </w:rPr>
              <w:t>o</w:t>
            </w:r>
            <w:r w:rsidR="00927537" w:rsidRPr="0007729D">
              <w:rPr>
                <w:rFonts w:ascii="Arial" w:hAnsi="Arial" w:cs="Arial"/>
                <w:sz w:val="20"/>
                <w:szCs w:val="20"/>
              </w:rPr>
              <w:t>rganise and structure ideas and opinions for deliberate effect</w:t>
            </w:r>
          </w:p>
          <w:p w14:paraId="376DBA1A" w14:textId="13842C6B" w:rsidR="00AF7340" w:rsidRPr="004371D7" w:rsidRDefault="00AF7340" w:rsidP="00C12B58">
            <w:pPr>
              <w:autoSpaceDE w:val="0"/>
              <w:autoSpaceDN w:val="0"/>
              <w:adjustRightInd w:val="0"/>
              <w:spacing w:before="120"/>
              <w:rPr>
                <w:rFonts w:ascii="Arial" w:hAnsi="Arial" w:cs="Arial"/>
                <w:sz w:val="20"/>
                <w:szCs w:val="20"/>
                <w:lang w:eastAsia="en-GB"/>
              </w:rPr>
            </w:pPr>
            <w:r w:rsidRPr="0007729D">
              <w:rPr>
                <w:rFonts w:ascii="Arial" w:hAnsi="Arial" w:cs="Arial"/>
                <w:sz w:val="20"/>
                <w:szCs w:val="20"/>
                <w:lang w:eastAsia="en-GB"/>
              </w:rPr>
              <w:t xml:space="preserve">W3 </w:t>
            </w:r>
            <w:r w:rsidR="0021607A">
              <w:rPr>
                <w:rFonts w:ascii="Arial" w:hAnsi="Arial" w:cs="Arial"/>
                <w:sz w:val="20"/>
                <w:szCs w:val="20"/>
                <w:lang w:eastAsia="en-GB"/>
              </w:rPr>
              <w:t>u</w:t>
            </w:r>
            <w:r w:rsidR="00927537" w:rsidRPr="0007729D">
              <w:rPr>
                <w:rFonts w:ascii="Arial" w:hAnsi="Arial" w:cs="Arial"/>
                <w:sz w:val="20"/>
                <w:szCs w:val="20"/>
                <w:lang w:eastAsia="en-GB"/>
              </w:rPr>
              <w:t>se a range of vocabulary and sentence structures appropriate to context</w:t>
            </w:r>
          </w:p>
        </w:tc>
        <w:tc>
          <w:tcPr>
            <w:tcW w:w="2126" w:type="dxa"/>
            <w:tcMar>
              <w:top w:w="113" w:type="dxa"/>
              <w:bottom w:w="113" w:type="dxa"/>
            </w:tcMar>
          </w:tcPr>
          <w:p w14:paraId="07894945" w14:textId="5E833EAE" w:rsidR="00AF7340" w:rsidRPr="00C53D1D" w:rsidRDefault="00D4590A" w:rsidP="00F87F3B">
            <w:pPr>
              <w:pStyle w:val="ListParagraph"/>
              <w:autoSpaceDE w:val="0"/>
              <w:autoSpaceDN w:val="0"/>
              <w:adjustRightInd w:val="0"/>
              <w:spacing w:after="120"/>
              <w:ind w:left="0"/>
              <w:contextualSpacing w:val="0"/>
              <w:rPr>
                <w:rFonts w:cs="Arial"/>
                <w:b/>
                <w:lang w:eastAsia="en-GB"/>
              </w:rPr>
            </w:pPr>
            <w:r>
              <w:rPr>
                <w:rFonts w:eastAsia="Calibri" w:cs="Arial"/>
                <w:lang w:eastAsia="en-GB"/>
              </w:rPr>
              <w:t>R</w:t>
            </w:r>
            <w:r w:rsidR="00AF7340" w:rsidRPr="004C5137">
              <w:rPr>
                <w:rFonts w:eastAsia="Calibri" w:cs="Arial"/>
                <w:lang w:eastAsia="en-GB"/>
              </w:rPr>
              <w:t>ecognis</w:t>
            </w:r>
            <w:r w:rsidR="0021607A">
              <w:rPr>
                <w:rFonts w:eastAsia="Calibri" w:cs="Arial"/>
                <w:lang w:eastAsia="en-GB"/>
              </w:rPr>
              <w:t>ing</w:t>
            </w:r>
            <w:r w:rsidR="00AF7340" w:rsidRPr="004C5137">
              <w:rPr>
                <w:rFonts w:eastAsia="Calibri" w:cs="Arial"/>
                <w:lang w:eastAsia="en-GB"/>
              </w:rPr>
              <w:t xml:space="preserve"> </w:t>
            </w:r>
            <w:r w:rsidR="002E55D6">
              <w:rPr>
                <w:rFonts w:eastAsia="Calibri" w:cs="Arial"/>
                <w:lang w:eastAsia="en-GB"/>
              </w:rPr>
              <w:t xml:space="preserve">some of </w:t>
            </w:r>
            <w:r w:rsidR="00AF7340" w:rsidRPr="004C5137">
              <w:rPr>
                <w:rFonts w:eastAsia="Calibri" w:cs="Arial"/>
                <w:lang w:eastAsia="en-GB"/>
              </w:rPr>
              <w:t xml:space="preserve">the features of </w:t>
            </w:r>
            <w:r w:rsidR="002E55D6">
              <w:rPr>
                <w:rFonts w:eastAsia="Calibri" w:cs="Arial"/>
                <w:lang w:eastAsia="en-GB"/>
              </w:rPr>
              <w:t xml:space="preserve">effective </w:t>
            </w:r>
            <w:r w:rsidR="00AF7340" w:rsidRPr="004C5137">
              <w:rPr>
                <w:rFonts w:eastAsia="Calibri" w:cs="Arial"/>
                <w:lang w:eastAsia="en-GB"/>
              </w:rPr>
              <w:t>narrativ</w:t>
            </w:r>
            <w:r w:rsidR="002E55D6">
              <w:rPr>
                <w:rFonts w:eastAsia="Calibri" w:cs="Arial"/>
                <w:lang w:eastAsia="en-GB"/>
              </w:rPr>
              <w:t>es</w:t>
            </w:r>
          </w:p>
        </w:tc>
        <w:tc>
          <w:tcPr>
            <w:tcW w:w="10348" w:type="dxa"/>
            <w:tcMar>
              <w:top w:w="113" w:type="dxa"/>
              <w:bottom w:w="113" w:type="dxa"/>
            </w:tcMar>
          </w:tcPr>
          <w:p w14:paraId="2F52B7AA" w14:textId="0AE13C15" w:rsidR="0039489C" w:rsidRDefault="00D20254" w:rsidP="00F87F3B">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L</w:t>
            </w:r>
            <w:r w:rsidR="0039489C">
              <w:rPr>
                <w:rFonts w:ascii="Arial" w:hAnsi="Arial" w:cs="Arial"/>
                <w:sz w:val="20"/>
                <w:szCs w:val="20"/>
                <w:lang w:eastAsia="en-GB"/>
              </w:rPr>
              <w:t xml:space="preserve">earners </w:t>
            </w:r>
            <w:r w:rsidR="00DF4D81">
              <w:rPr>
                <w:rFonts w:ascii="Arial" w:hAnsi="Arial" w:cs="Arial"/>
                <w:sz w:val="20"/>
                <w:szCs w:val="20"/>
                <w:lang w:eastAsia="en-GB"/>
              </w:rPr>
              <w:t>research</w:t>
            </w:r>
            <w:r w:rsidR="00072851">
              <w:rPr>
                <w:rFonts w:ascii="Arial" w:hAnsi="Arial" w:cs="Arial"/>
                <w:sz w:val="20"/>
                <w:szCs w:val="20"/>
                <w:lang w:eastAsia="en-GB"/>
              </w:rPr>
              <w:t xml:space="preserve"> and </w:t>
            </w:r>
            <w:r w:rsidR="0039489C">
              <w:rPr>
                <w:rFonts w:ascii="Arial" w:hAnsi="Arial" w:cs="Arial"/>
                <w:sz w:val="20"/>
                <w:szCs w:val="20"/>
                <w:lang w:eastAsia="en-GB"/>
              </w:rPr>
              <w:t xml:space="preserve">create a list of </w:t>
            </w:r>
            <w:r w:rsidR="00DF4D81">
              <w:rPr>
                <w:rFonts w:ascii="Arial" w:hAnsi="Arial" w:cs="Arial"/>
                <w:sz w:val="20"/>
                <w:szCs w:val="20"/>
                <w:lang w:eastAsia="en-GB"/>
              </w:rPr>
              <w:t>the ‘</w:t>
            </w:r>
            <w:r w:rsidR="0039489C">
              <w:rPr>
                <w:rFonts w:ascii="Arial" w:hAnsi="Arial" w:cs="Arial"/>
                <w:sz w:val="20"/>
                <w:szCs w:val="20"/>
                <w:lang w:eastAsia="en-GB"/>
              </w:rPr>
              <w:t>ingredients</w:t>
            </w:r>
            <w:r w:rsidR="00DF4D81">
              <w:rPr>
                <w:rFonts w:ascii="Arial" w:hAnsi="Arial" w:cs="Arial"/>
                <w:sz w:val="20"/>
                <w:szCs w:val="20"/>
                <w:lang w:eastAsia="en-GB"/>
              </w:rPr>
              <w:t xml:space="preserve">’ of a good/bad </w:t>
            </w:r>
            <w:r w:rsidR="00787BA6">
              <w:rPr>
                <w:rFonts w:ascii="Arial" w:hAnsi="Arial" w:cs="Arial"/>
                <w:sz w:val="20"/>
                <w:szCs w:val="20"/>
                <w:lang w:eastAsia="en-GB"/>
              </w:rPr>
              <w:t xml:space="preserve">story and </w:t>
            </w:r>
            <w:r w:rsidR="00DF4D81">
              <w:rPr>
                <w:rFonts w:ascii="Arial" w:hAnsi="Arial" w:cs="Arial"/>
                <w:sz w:val="20"/>
                <w:szCs w:val="20"/>
                <w:lang w:eastAsia="en-GB"/>
              </w:rPr>
              <w:t xml:space="preserve">present </w:t>
            </w:r>
            <w:r w:rsidR="0039489C">
              <w:rPr>
                <w:rFonts w:ascii="Arial" w:hAnsi="Arial" w:cs="Arial"/>
                <w:sz w:val="20"/>
                <w:szCs w:val="20"/>
                <w:lang w:eastAsia="en-GB"/>
              </w:rPr>
              <w:t>the</w:t>
            </w:r>
            <w:r w:rsidR="00DF4D81">
              <w:rPr>
                <w:rFonts w:ascii="Arial" w:hAnsi="Arial" w:cs="Arial"/>
                <w:sz w:val="20"/>
                <w:szCs w:val="20"/>
                <w:lang w:eastAsia="en-GB"/>
              </w:rPr>
              <w:t xml:space="preserve"> essential </w:t>
            </w:r>
            <w:r w:rsidR="0039489C">
              <w:rPr>
                <w:rFonts w:ascii="Arial" w:hAnsi="Arial" w:cs="Arial"/>
                <w:sz w:val="20"/>
                <w:szCs w:val="20"/>
                <w:lang w:eastAsia="en-GB"/>
              </w:rPr>
              <w:t xml:space="preserve">features </w:t>
            </w:r>
            <w:r w:rsidR="00DF4D81">
              <w:rPr>
                <w:rFonts w:ascii="Arial" w:hAnsi="Arial" w:cs="Arial"/>
                <w:sz w:val="20"/>
                <w:szCs w:val="20"/>
                <w:lang w:eastAsia="en-GB"/>
              </w:rPr>
              <w:t>of an effective narrative based on their research.</w:t>
            </w:r>
          </w:p>
          <w:p w14:paraId="21795983" w14:textId="5D687D6D" w:rsidR="00DF4D81" w:rsidRDefault="00DF4D81" w:rsidP="00DF4D81">
            <w:pPr>
              <w:autoSpaceDE w:val="0"/>
              <w:autoSpaceDN w:val="0"/>
              <w:adjustRightInd w:val="0"/>
              <w:rPr>
                <w:rFonts w:ascii="Arial" w:hAnsi="Arial" w:cs="Arial"/>
                <w:sz w:val="20"/>
                <w:szCs w:val="20"/>
                <w:lang w:eastAsia="en-GB"/>
              </w:rPr>
            </w:pPr>
            <w:r>
              <w:rPr>
                <w:rFonts w:ascii="Arial" w:hAnsi="Arial" w:cs="Arial"/>
                <w:sz w:val="20"/>
                <w:szCs w:val="20"/>
                <w:lang w:eastAsia="en-GB"/>
              </w:rPr>
              <w:t>Research might include:</w:t>
            </w:r>
          </w:p>
          <w:p w14:paraId="2C419B60" w14:textId="2D992BBC" w:rsidR="00DF4D81" w:rsidRDefault="00DF4D81" w:rsidP="00CB58F3">
            <w:pPr>
              <w:numPr>
                <w:ilvl w:val="0"/>
                <w:numId w:val="6"/>
              </w:numPr>
              <w:autoSpaceDE w:val="0"/>
              <w:autoSpaceDN w:val="0"/>
              <w:adjustRightInd w:val="0"/>
              <w:rPr>
                <w:rFonts w:ascii="Arial" w:hAnsi="Arial" w:cs="Arial"/>
                <w:sz w:val="20"/>
                <w:szCs w:val="20"/>
                <w:lang w:eastAsia="en-GB"/>
              </w:rPr>
            </w:pPr>
            <w:r>
              <w:rPr>
                <w:rFonts w:ascii="Arial" w:hAnsi="Arial" w:cs="Arial"/>
                <w:sz w:val="20"/>
                <w:szCs w:val="20"/>
                <w:lang w:eastAsia="en-GB"/>
              </w:rPr>
              <w:t>online blogs about writing</w:t>
            </w:r>
            <w:r w:rsidR="00787BA6">
              <w:rPr>
                <w:rFonts w:ascii="Arial" w:hAnsi="Arial" w:cs="Arial"/>
                <w:sz w:val="20"/>
                <w:szCs w:val="20"/>
                <w:lang w:eastAsia="en-GB"/>
              </w:rPr>
              <w:t xml:space="preserve">, </w:t>
            </w:r>
            <w:r>
              <w:rPr>
                <w:rFonts w:ascii="Arial" w:hAnsi="Arial" w:cs="Arial"/>
                <w:sz w:val="20"/>
                <w:szCs w:val="20"/>
                <w:lang w:eastAsia="en-GB"/>
              </w:rPr>
              <w:t xml:space="preserve">e.g. </w:t>
            </w:r>
            <w:hyperlink r:id="rId123" w:history="1">
              <w:r w:rsidR="00B54183" w:rsidRPr="00FF1B43">
                <w:rPr>
                  <w:rStyle w:val="Hyperlink"/>
                  <w:rFonts w:ascii="Arial" w:hAnsi="Arial"/>
                  <w:color w:val="4A4A4A"/>
                  <w:sz w:val="20"/>
                </w:rPr>
                <w:t>www.fromwhisperstoroars.com/blog-1/2018/1/11/understanding-the-7-key-elements-of-a-narrative</w:t>
              </w:r>
            </w:hyperlink>
            <w:r w:rsidR="00F74A7D">
              <w:rPr>
                <w:rFonts w:ascii="Arial" w:hAnsi="Arial" w:cs="Arial"/>
                <w:sz w:val="20"/>
                <w:szCs w:val="20"/>
                <w:lang w:eastAsia="en-GB"/>
              </w:rPr>
              <w:t xml:space="preserve"> or </w:t>
            </w:r>
            <w:hyperlink r:id="rId124" w:history="1">
              <w:r w:rsidR="00F74A7D" w:rsidRPr="00240474">
                <w:rPr>
                  <w:rStyle w:val="Hyperlink"/>
                  <w:rFonts w:ascii="Arial" w:hAnsi="Arial"/>
                  <w:color w:val="4A4A4A"/>
                  <w:sz w:val="20"/>
                </w:rPr>
                <w:t>http://ncowie.wordpress.com/2008/02/10/features-of-narrative-writing/</w:t>
              </w:r>
            </w:hyperlink>
            <w:r>
              <w:rPr>
                <w:rFonts w:ascii="Arial" w:hAnsi="Arial" w:cs="Arial"/>
                <w:sz w:val="20"/>
                <w:szCs w:val="20"/>
                <w:lang w:eastAsia="en-GB"/>
              </w:rPr>
              <w:t>]</w:t>
            </w:r>
          </w:p>
          <w:p w14:paraId="51735A05" w14:textId="04B9FB7C" w:rsidR="00DF4D81" w:rsidRDefault="00DF4D81" w:rsidP="00CB58F3">
            <w:pPr>
              <w:numPr>
                <w:ilvl w:val="0"/>
                <w:numId w:val="6"/>
              </w:numPr>
              <w:autoSpaceDE w:val="0"/>
              <w:autoSpaceDN w:val="0"/>
              <w:adjustRightInd w:val="0"/>
              <w:rPr>
                <w:rFonts w:ascii="Arial" w:hAnsi="Arial" w:cs="Arial"/>
                <w:sz w:val="20"/>
                <w:szCs w:val="20"/>
                <w:lang w:eastAsia="en-GB"/>
              </w:rPr>
            </w:pPr>
            <w:r>
              <w:rPr>
                <w:rFonts w:ascii="Arial" w:hAnsi="Arial" w:cs="Arial"/>
                <w:sz w:val="20"/>
                <w:szCs w:val="20"/>
                <w:lang w:eastAsia="en-GB"/>
              </w:rPr>
              <w:t>study guides and online study sites</w:t>
            </w:r>
          </w:p>
          <w:p w14:paraId="72D8131D" w14:textId="6258B4BB" w:rsidR="00DF4D81" w:rsidRDefault="00DF4D81" w:rsidP="00CB58F3">
            <w:pPr>
              <w:numPr>
                <w:ilvl w:val="0"/>
                <w:numId w:val="6"/>
              </w:numPr>
              <w:autoSpaceDE w:val="0"/>
              <w:autoSpaceDN w:val="0"/>
              <w:adjustRightInd w:val="0"/>
              <w:rPr>
                <w:rFonts w:ascii="Arial" w:hAnsi="Arial" w:cs="Arial"/>
                <w:sz w:val="20"/>
                <w:szCs w:val="20"/>
                <w:lang w:eastAsia="en-GB"/>
              </w:rPr>
            </w:pPr>
            <w:r>
              <w:rPr>
                <w:rFonts w:ascii="Arial" w:hAnsi="Arial" w:cs="Arial"/>
                <w:sz w:val="20"/>
                <w:szCs w:val="20"/>
                <w:lang w:eastAsia="en-GB"/>
              </w:rPr>
              <w:t>endorsed text books</w:t>
            </w:r>
          </w:p>
          <w:p w14:paraId="241B726C" w14:textId="30425613" w:rsidR="002E55D6" w:rsidRPr="00FF1B43" w:rsidRDefault="002E55D6" w:rsidP="00CB58F3">
            <w:pPr>
              <w:numPr>
                <w:ilvl w:val="0"/>
                <w:numId w:val="6"/>
              </w:numPr>
              <w:autoSpaceDE w:val="0"/>
              <w:autoSpaceDN w:val="0"/>
              <w:adjustRightInd w:val="0"/>
              <w:rPr>
                <w:rStyle w:val="Hyperlink"/>
                <w:color w:val="4A4A4A"/>
              </w:rPr>
            </w:pPr>
            <w:r>
              <w:rPr>
                <w:rFonts w:ascii="Arial" w:hAnsi="Arial" w:cs="Arial"/>
                <w:sz w:val="20"/>
                <w:szCs w:val="20"/>
                <w:lang w:eastAsia="en-GB"/>
              </w:rPr>
              <w:t>online advice about writing from successful contemporary authors of cross over fiction</w:t>
            </w:r>
            <w:r w:rsidR="00FF1B43">
              <w:rPr>
                <w:rFonts w:ascii="Arial" w:hAnsi="Arial" w:cs="Arial"/>
                <w:sz w:val="20"/>
                <w:szCs w:val="20"/>
                <w:lang w:eastAsia="en-GB"/>
              </w:rPr>
              <w:t xml:space="preserve">, </w:t>
            </w:r>
            <w:r>
              <w:rPr>
                <w:rFonts w:ascii="Arial" w:hAnsi="Arial" w:cs="Arial"/>
                <w:sz w:val="20"/>
                <w:szCs w:val="20"/>
                <w:lang w:eastAsia="en-GB"/>
              </w:rPr>
              <w:t xml:space="preserve">e.g. </w:t>
            </w:r>
            <w:hyperlink r:id="rId125" w:anchor=":~:text=Jot%20down%20interesting%20stories%20you,get%20better%20if%20you%20practice" w:history="1">
              <w:r w:rsidRPr="00FF1B43">
                <w:rPr>
                  <w:rStyle w:val="Hyperlink"/>
                  <w:rFonts w:ascii="Arial" w:hAnsi="Arial"/>
                  <w:color w:val="4A4A4A"/>
                  <w:sz w:val="20"/>
                </w:rPr>
                <w:t>https://rickriordan.com/about/advice-for-writers/#:~:text=Jot%20down%20interesting%20stories%20you,get%20better%20if%20you%20practice</w:t>
              </w:r>
            </w:hyperlink>
          </w:p>
          <w:p w14:paraId="38CC9D08" w14:textId="4F62EFE6" w:rsidR="00DF4D81" w:rsidRDefault="002E55D6" w:rsidP="00CB58F3">
            <w:pPr>
              <w:numPr>
                <w:ilvl w:val="0"/>
                <w:numId w:val="6"/>
              </w:numPr>
              <w:autoSpaceDE w:val="0"/>
              <w:autoSpaceDN w:val="0"/>
              <w:adjustRightInd w:val="0"/>
              <w:rPr>
                <w:rFonts w:ascii="Arial" w:hAnsi="Arial" w:cs="Arial"/>
                <w:sz w:val="20"/>
                <w:szCs w:val="20"/>
                <w:lang w:eastAsia="en-GB"/>
              </w:rPr>
            </w:pPr>
            <w:r>
              <w:rPr>
                <w:rFonts w:ascii="Arial" w:hAnsi="Arial" w:cs="Arial"/>
                <w:sz w:val="20"/>
                <w:szCs w:val="20"/>
                <w:lang w:eastAsia="en-GB"/>
              </w:rPr>
              <w:t>examples of effective responses to narrative tasks</w:t>
            </w:r>
            <w:r w:rsidR="00FF1B43">
              <w:rPr>
                <w:rFonts w:ascii="Arial" w:hAnsi="Arial" w:cs="Arial"/>
                <w:sz w:val="20"/>
                <w:szCs w:val="20"/>
                <w:lang w:eastAsia="en-GB"/>
              </w:rPr>
              <w:t xml:space="preserve">, </w:t>
            </w:r>
            <w:r>
              <w:rPr>
                <w:rFonts w:ascii="Arial" w:hAnsi="Arial" w:cs="Arial"/>
                <w:sz w:val="20"/>
                <w:szCs w:val="20"/>
                <w:lang w:eastAsia="en-GB"/>
              </w:rPr>
              <w:t>e.g. from learners in the year above</w:t>
            </w:r>
            <w:r w:rsidR="00FF1B43">
              <w:rPr>
                <w:rFonts w:ascii="Arial" w:hAnsi="Arial" w:cs="Arial"/>
                <w:sz w:val="20"/>
                <w:szCs w:val="20"/>
                <w:lang w:eastAsia="en-GB"/>
              </w:rPr>
              <w:t>.</w:t>
            </w:r>
          </w:p>
        </w:tc>
      </w:tr>
      <w:tr w:rsidR="00AF7340" w14:paraId="3F90F66C" w14:textId="77777777" w:rsidTr="00B11738">
        <w:tblPrEx>
          <w:tblCellMar>
            <w:top w:w="0" w:type="dxa"/>
            <w:bottom w:w="0" w:type="dxa"/>
          </w:tblCellMar>
        </w:tblPrEx>
        <w:tc>
          <w:tcPr>
            <w:tcW w:w="2126" w:type="dxa"/>
            <w:tcMar>
              <w:top w:w="113" w:type="dxa"/>
              <w:bottom w:w="113" w:type="dxa"/>
            </w:tcMar>
          </w:tcPr>
          <w:p w14:paraId="4DA25454" w14:textId="6FB78FB1" w:rsidR="00AF7340" w:rsidRPr="00015F15" w:rsidRDefault="00AF7340" w:rsidP="00F87F3B">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678A05D0" w14:textId="432EDA51" w:rsidR="00AF7340" w:rsidRDefault="00AF7340" w:rsidP="00A85D6D">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21607A">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350DDA99" w14:textId="1FDB75BA" w:rsidR="00AF7340" w:rsidRDefault="00D4590A" w:rsidP="00F87F3B">
            <w:pPr>
              <w:pStyle w:val="ListParagraph"/>
              <w:autoSpaceDE w:val="0"/>
              <w:autoSpaceDN w:val="0"/>
              <w:adjustRightInd w:val="0"/>
              <w:spacing w:after="120"/>
              <w:ind w:left="0"/>
              <w:contextualSpacing w:val="0"/>
              <w:rPr>
                <w:rFonts w:cs="Arial"/>
                <w:lang w:eastAsia="en-GB"/>
              </w:rPr>
            </w:pPr>
            <w:r>
              <w:rPr>
                <w:rFonts w:eastAsia="Calibri" w:cs="Arial"/>
                <w:lang w:eastAsia="en-GB"/>
              </w:rPr>
              <w:t>B</w:t>
            </w:r>
            <w:r w:rsidR="002E55D6">
              <w:rPr>
                <w:rFonts w:eastAsia="Calibri" w:cs="Arial"/>
                <w:lang w:eastAsia="en-GB"/>
              </w:rPr>
              <w:t>egin to explore</w:t>
            </w:r>
            <w:r w:rsidR="00AF7340" w:rsidRPr="004C5137">
              <w:rPr>
                <w:rFonts w:eastAsia="Calibri" w:cs="Arial"/>
                <w:lang w:eastAsia="en-GB"/>
              </w:rPr>
              <w:t xml:space="preserve"> the techniques of </w:t>
            </w:r>
            <w:r w:rsidR="002E55D6">
              <w:rPr>
                <w:rFonts w:eastAsia="Calibri" w:cs="Arial"/>
                <w:lang w:eastAsia="en-GB"/>
              </w:rPr>
              <w:t xml:space="preserve">effective </w:t>
            </w:r>
            <w:r w:rsidR="00AF7340" w:rsidRPr="004C5137">
              <w:rPr>
                <w:rFonts w:eastAsia="Calibri" w:cs="Arial"/>
                <w:lang w:eastAsia="en-GB"/>
              </w:rPr>
              <w:t>narrative composition</w:t>
            </w:r>
          </w:p>
        </w:tc>
        <w:tc>
          <w:tcPr>
            <w:tcW w:w="10348" w:type="dxa"/>
            <w:tcMar>
              <w:top w:w="113" w:type="dxa"/>
              <w:bottom w:w="113" w:type="dxa"/>
            </w:tcMar>
          </w:tcPr>
          <w:p w14:paraId="6F87F7D8" w14:textId="77777777" w:rsidR="00AF7340" w:rsidRDefault="00AF7340" w:rsidP="007F49FA">
            <w:pPr>
              <w:autoSpaceDE w:val="0"/>
              <w:autoSpaceDN w:val="0"/>
              <w:adjustRightInd w:val="0"/>
              <w:rPr>
                <w:rFonts w:ascii="Arial" w:eastAsia="Arial" w:hAnsi="Arial" w:cs="Arial"/>
                <w:sz w:val="20"/>
                <w:szCs w:val="20"/>
              </w:rPr>
            </w:pPr>
            <w:r>
              <w:rPr>
                <w:rFonts w:ascii="Arial" w:hAnsi="Arial" w:cs="Arial"/>
                <w:sz w:val="20"/>
                <w:szCs w:val="20"/>
                <w:lang w:eastAsia="en-GB"/>
              </w:rPr>
              <w:t xml:space="preserve">Learners read a short story, e.g. </w:t>
            </w:r>
            <w:r w:rsidRPr="00A14E07">
              <w:rPr>
                <w:rFonts w:ascii="Arial" w:eastAsia="Arial" w:hAnsi="Arial" w:cs="Arial"/>
                <w:i/>
                <w:sz w:val="20"/>
                <w:szCs w:val="20"/>
              </w:rPr>
              <w:t>The Landlady</w:t>
            </w:r>
            <w:r w:rsidRPr="00A14E07">
              <w:rPr>
                <w:rFonts w:ascii="Arial" w:eastAsia="Arial" w:hAnsi="Arial" w:cs="Arial"/>
                <w:sz w:val="20"/>
                <w:szCs w:val="20"/>
              </w:rPr>
              <w:t xml:space="preserve"> </w:t>
            </w:r>
            <w:r w:rsidR="00A46EB5">
              <w:rPr>
                <w:rFonts w:ascii="Arial" w:eastAsia="Arial" w:hAnsi="Arial" w:cs="Arial"/>
                <w:sz w:val="20"/>
                <w:szCs w:val="20"/>
              </w:rPr>
              <w:t xml:space="preserve">by </w:t>
            </w:r>
            <w:r w:rsidRPr="00A14E07">
              <w:rPr>
                <w:rFonts w:ascii="Arial" w:eastAsia="Arial" w:hAnsi="Arial" w:cs="Arial"/>
                <w:sz w:val="20"/>
                <w:szCs w:val="20"/>
              </w:rPr>
              <w:t>Roald Dahl</w:t>
            </w:r>
          </w:p>
          <w:p w14:paraId="4E3C189F" w14:textId="77777777" w:rsidR="00AF7340" w:rsidRPr="00396752" w:rsidRDefault="00FD167C" w:rsidP="007F49FA">
            <w:pPr>
              <w:spacing w:after="120"/>
              <w:rPr>
                <w:rStyle w:val="WebLink"/>
              </w:rPr>
            </w:pPr>
            <w:hyperlink r:id="rId126" w:history="1">
              <w:r w:rsidR="00AF7340" w:rsidRPr="00396752">
                <w:rPr>
                  <w:rStyle w:val="WebLink"/>
                </w:rPr>
                <w:t>www.teachingenglish.org.uk/sites/teacheng/files/landlady_text.pdf</w:t>
              </w:r>
            </w:hyperlink>
          </w:p>
          <w:p w14:paraId="1D75C653" w14:textId="0BB430EF" w:rsidR="00AF7340" w:rsidRDefault="00022CD3" w:rsidP="009719A6">
            <w:pPr>
              <w:autoSpaceDE w:val="0"/>
              <w:autoSpaceDN w:val="0"/>
              <w:adjustRightInd w:val="0"/>
              <w:rPr>
                <w:rFonts w:ascii="Arial" w:hAnsi="Arial" w:cs="Arial"/>
                <w:sz w:val="20"/>
                <w:szCs w:val="20"/>
                <w:lang w:eastAsia="en-GB"/>
              </w:rPr>
            </w:pPr>
            <w:r>
              <w:rPr>
                <w:rFonts w:ascii="Arial" w:hAnsi="Arial" w:cs="Arial"/>
                <w:sz w:val="20"/>
                <w:szCs w:val="20"/>
                <w:lang w:eastAsia="en-GB"/>
              </w:rPr>
              <w:t>L</w:t>
            </w:r>
            <w:r w:rsidR="00FF1B43">
              <w:rPr>
                <w:rFonts w:ascii="Arial" w:hAnsi="Arial" w:cs="Arial"/>
                <w:sz w:val="20"/>
                <w:szCs w:val="20"/>
                <w:lang w:eastAsia="en-GB"/>
              </w:rPr>
              <w:t>earners</w:t>
            </w:r>
            <w:r w:rsidR="00AF7340" w:rsidRPr="00A14E07">
              <w:rPr>
                <w:rFonts w:ascii="Arial" w:hAnsi="Arial" w:cs="Arial"/>
                <w:sz w:val="20"/>
                <w:szCs w:val="20"/>
                <w:lang w:eastAsia="en-GB"/>
              </w:rPr>
              <w:t xml:space="preserve"> discuss what make</w:t>
            </w:r>
            <w:r w:rsidR="008B414B">
              <w:rPr>
                <w:rFonts w:ascii="Arial" w:hAnsi="Arial" w:cs="Arial"/>
                <w:sz w:val="20"/>
                <w:szCs w:val="20"/>
                <w:lang w:eastAsia="en-GB"/>
              </w:rPr>
              <w:t>s</w:t>
            </w:r>
            <w:r w:rsidR="00AF7340" w:rsidRPr="00A14E07">
              <w:rPr>
                <w:rFonts w:ascii="Arial" w:hAnsi="Arial" w:cs="Arial"/>
                <w:sz w:val="20"/>
                <w:szCs w:val="20"/>
                <w:lang w:eastAsia="en-GB"/>
              </w:rPr>
              <w:t xml:space="preserve"> this an effective short story. Elicit the following techniques:</w:t>
            </w:r>
          </w:p>
          <w:p w14:paraId="4A462303"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Pr>
                <w:rFonts w:ascii="Arial" w:hAnsi="Arial" w:cs="Arial"/>
                <w:sz w:val="20"/>
                <w:szCs w:val="20"/>
                <w:lang w:eastAsia="en-GB"/>
              </w:rPr>
              <w:t>c</w:t>
            </w:r>
            <w:r w:rsidRPr="00A14E07">
              <w:rPr>
                <w:rFonts w:ascii="Arial" w:hAnsi="Arial" w:cs="Arial"/>
                <w:sz w:val="20"/>
                <w:szCs w:val="20"/>
                <w:lang w:eastAsia="en-GB"/>
              </w:rPr>
              <w:t>haracter</w:t>
            </w:r>
            <w:r>
              <w:rPr>
                <w:rFonts w:ascii="Arial" w:hAnsi="Arial" w:cs="Arial"/>
                <w:sz w:val="20"/>
                <w:szCs w:val="20"/>
                <w:lang w:eastAsia="en-GB"/>
              </w:rPr>
              <w:t>s</w:t>
            </w:r>
          </w:p>
          <w:p w14:paraId="7FBA0127"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simplicity of plot</w:t>
            </w:r>
          </w:p>
          <w:p w14:paraId="1DCB37EC"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setting</w:t>
            </w:r>
          </w:p>
          <w:p w14:paraId="182D0ADD"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theme</w:t>
            </w:r>
          </w:p>
          <w:p w14:paraId="1306879F"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possible plot twists</w:t>
            </w:r>
          </w:p>
          <w:p w14:paraId="7C8D8F3D"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opening and ending.</w:t>
            </w:r>
          </w:p>
          <w:p w14:paraId="3775DC4B" w14:textId="77777777" w:rsidR="00AF7340" w:rsidRDefault="00AF7340" w:rsidP="00FA5148">
            <w:pPr>
              <w:autoSpaceDE w:val="0"/>
              <w:autoSpaceDN w:val="0"/>
              <w:adjustRightInd w:val="0"/>
              <w:spacing w:before="120"/>
              <w:rPr>
                <w:rFonts w:ascii="Arial" w:hAnsi="Arial" w:cs="Arial"/>
                <w:b/>
                <w:bCs/>
                <w:sz w:val="20"/>
                <w:szCs w:val="20"/>
                <w:lang w:eastAsia="en-GB"/>
              </w:rPr>
            </w:pPr>
            <w:r w:rsidRPr="00A14E07">
              <w:rPr>
                <w:rFonts w:ascii="Arial" w:hAnsi="Arial" w:cs="Arial"/>
                <w:sz w:val="20"/>
                <w:szCs w:val="20"/>
                <w:lang w:eastAsia="en-GB"/>
              </w:rPr>
              <w:t>At this stage it is sufficient that learners understand these terms and recognise good practice.</w:t>
            </w:r>
          </w:p>
        </w:tc>
      </w:tr>
      <w:tr w:rsidR="00AF7340" w14:paraId="08001D2E" w14:textId="77777777" w:rsidTr="00B11738">
        <w:tblPrEx>
          <w:tblCellMar>
            <w:top w:w="0" w:type="dxa"/>
            <w:bottom w:w="0" w:type="dxa"/>
          </w:tblCellMar>
        </w:tblPrEx>
        <w:tc>
          <w:tcPr>
            <w:tcW w:w="2126" w:type="dxa"/>
            <w:tcMar>
              <w:top w:w="113" w:type="dxa"/>
              <w:bottom w:w="113" w:type="dxa"/>
            </w:tcMar>
          </w:tcPr>
          <w:p w14:paraId="374A6A85" w14:textId="777A3302" w:rsidR="00AF7340" w:rsidRPr="00015F15" w:rsidRDefault="00AF7340" w:rsidP="00F87F3B">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CE54FA0" w14:textId="7B258BCB" w:rsidR="00AF7340" w:rsidRDefault="00AF7340" w:rsidP="0021607A">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21607A">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5472F013" w14:textId="54A986DF" w:rsidR="00F523D5" w:rsidRPr="00122932" w:rsidRDefault="00D4590A" w:rsidP="00F87F3B">
            <w:pPr>
              <w:pStyle w:val="BodyText"/>
              <w:spacing w:after="120"/>
              <w:rPr>
                <w:lang w:eastAsia="en-GB"/>
              </w:rPr>
            </w:pPr>
            <w:r>
              <w:t>R</w:t>
            </w:r>
            <w:r w:rsidR="0007729D" w:rsidRPr="00311CA0">
              <w:t>ecognis</w:t>
            </w:r>
            <w:r w:rsidR="0021607A">
              <w:t>ing</w:t>
            </w:r>
            <w:r w:rsidR="00AF7340" w:rsidRPr="00311CA0">
              <w:t xml:space="preserve"> the techniques of </w:t>
            </w:r>
            <w:r w:rsidR="00C77DC7" w:rsidRPr="00311CA0">
              <w:t>effective</w:t>
            </w:r>
            <w:r w:rsidR="00AF7340" w:rsidRPr="00311CA0">
              <w:t xml:space="preserve"> narrative composition</w:t>
            </w:r>
          </w:p>
        </w:tc>
        <w:tc>
          <w:tcPr>
            <w:tcW w:w="10348" w:type="dxa"/>
            <w:tcMar>
              <w:top w:w="113" w:type="dxa"/>
              <w:bottom w:w="113" w:type="dxa"/>
            </w:tcMar>
          </w:tcPr>
          <w:p w14:paraId="5870FB51" w14:textId="2CC33E20" w:rsidR="00AF7340" w:rsidRPr="00F523D5" w:rsidRDefault="00AF7340" w:rsidP="00F87F3B">
            <w:pPr>
              <w:spacing w:after="120"/>
              <w:rPr>
                <w:rFonts w:ascii="Arial" w:hAnsi="Arial" w:cs="Arial"/>
                <w:sz w:val="20"/>
                <w:szCs w:val="20"/>
                <w:lang w:eastAsia="en-GB"/>
              </w:rPr>
            </w:pPr>
            <w:r w:rsidRPr="00A14E07">
              <w:rPr>
                <w:rFonts w:ascii="Arial" w:hAnsi="Arial" w:cs="Arial"/>
                <w:sz w:val="20"/>
                <w:szCs w:val="20"/>
                <w:lang w:eastAsia="en-GB"/>
              </w:rPr>
              <w:t>Read another short story to the class</w:t>
            </w:r>
            <w:r w:rsidR="00F523D5">
              <w:rPr>
                <w:rFonts w:ascii="Arial" w:hAnsi="Arial" w:cs="Arial"/>
                <w:sz w:val="20"/>
                <w:szCs w:val="20"/>
                <w:lang w:eastAsia="en-GB"/>
              </w:rPr>
              <w:t xml:space="preserve">, e.g. </w:t>
            </w:r>
            <w:r w:rsidRPr="00A14E07">
              <w:rPr>
                <w:rFonts w:ascii="Arial" w:eastAsia="Arial" w:hAnsi="Arial" w:cs="Arial"/>
                <w:i/>
                <w:sz w:val="20"/>
                <w:szCs w:val="20"/>
              </w:rPr>
              <w:t>Secrets</w:t>
            </w:r>
            <w:r>
              <w:rPr>
                <w:rFonts w:ascii="Arial" w:eastAsia="Arial" w:hAnsi="Arial" w:cs="Arial"/>
                <w:sz w:val="20"/>
                <w:szCs w:val="20"/>
              </w:rPr>
              <w:t xml:space="preserve"> </w:t>
            </w:r>
            <w:r w:rsidR="00F523D5">
              <w:rPr>
                <w:rFonts w:ascii="Arial" w:eastAsia="Arial" w:hAnsi="Arial" w:cs="Arial"/>
                <w:sz w:val="20"/>
                <w:szCs w:val="20"/>
              </w:rPr>
              <w:t xml:space="preserve">by </w:t>
            </w:r>
            <w:r>
              <w:rPr>
                <w:rFonts w:ascii="Arial" w:eastAsia="Arial" w:hAnsi="Arial" w:cs="Arial"/>
                <w:sz w:val="20"/>
                <w:szCs w:val="20"/>
              </w:rPr>
              <w:t xml:space="preserve">Bernard </w:t>
            </w:r>
            <w:proofErr w:type="spellStart"/>
            <w:r>
              <w:rPr>
                <w:rFonts w:ascii="Arial" w:eastAsia="Arial" w:hAnsi="Arial" w:cs="Arial"/>
                <w:sz w:val="20"/>
                <w:szCs w:val="20"/>
              </w:rPr>
              <w:t>MacLaverty</w:t>
            </w:r>
            <w:proofErr w:type="spellEnd"/>
            <w:r w:rsidR="00F048C2">
              <w:rPr>
                <w:rFonts w:ascii="Arial" w:eastAsia="Arial" w:hAnsi="Arial" w:cs="Arial"/>
                <w:sz w:val="20"/>
                <w:szCs w:val="20"/>
              </w:rPr>
              <w:t>.</w:t>
            </w:r>
          </w:p>
          <w:p w14:paraId="49D68631" w14:textId="306F1AE4" w:rsidR="00AF7340" w:rsidRDefault="00022CD3" w:rsidP="009719A6">
            <w:pPr>
              <w:rPr>
                <w:rFonts w:ascii="Arial" w:hAnsi="Arial" w:cs="Arial"/>
                <w:sz w:val="20"/>
                <w:szCs w:val="20"/>
                <w:lang w:eastAsia="en-GB"/>
              </w:rPr>
            </w:pPr>
            <w:r>
              <w:rPr>
                <w:rFonts w:ascii="Arial" w:hAnsi="Arial" w:cs="Arial"/>
                <w:sz w:val="20"/>
                <w:szCs w:val="20"/>
                <w:lang w:eastAsia="en-GB"/>
              </w:rPr>
              <w:t>L</w:t>
            </w:r>
            <w:r w:rsidR="00676B37">
              <w:rPr>
                <w:rFonts w:ascii="Arial" w:hAnsi="Arial" w:cs="Arial"/>
                <w:sz w:val="20"/>
                <w:szCs w:val="20"/>
                <w:lang w:eastAsia="en-GB"/>
              </w:rPr>
              <w:t>earners</w:t>
            </w:r>
            <w:r w:rsidR="00AF7340" w:rsidRPr="00A14E07">
              <w:rPr>
                <w:rFonts w:ascii="Arial" w:hAnsi="Arial" w:cs="Arial"/>
                <w:sz w:val="20"/>
                <w:szCs w:val="20"/>
                <w:lang w:eastAsia="en-GB"/>
              </w:rPr>
              <w:t xml:space="preserve"> discuss how the story demonstrates</w:t>
            </w:r>
            <w:r w:rsidR="008D0FEF">
              <w:rPr>
                <w:rFonts w:ascii="Arial" w:hAnsi="Arial" w:cs="Arial"/>
                <w:sz w:val="20"/>
                <w:szCs w:val="20"/>
                <w:lang w:eastAsia="en-GB"/>
              </w:rPr>
              <w:t>:</w:t>
            </w:r>
          </w:p>
          <w:p w14:paraId="45E6DBD2"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Pr>
                <w:rFonts w:ascii="Arial" w:hAnsi="Arial" w:cs="Arial"/>
                <w:sz w:val="20"/>
                <w:szCs w:val="20"/>
                <w:lang w:eastAsia="en-GB"/>
              </w:rPr>
              <w:t>c</w:t>
            </w:r>
            <w:r w:rsidRPr="00A14E07">
              <w:rPr>
                <w:rFonts w:ascii="Arial" w:hAnsi="Arial" w:cs="Arial"/>
                <w:sz w:val="20"/>
                <w:szCs w:val="20"/>
                <w:lang w:eastAsia="en-GB"/>
              </w:rPr>
              <w:t>haracter</w:t>
            </w:r>
            <w:r>
              <w:rPr>
                <w:rFonts w:ascii="Arial" w:hAnsi="Arial" w:cs="Arial"/>
                <w:sz w:val="20"/>
                <w:szCs w:val="20"/>
                <w:lang w:eastAsia="en-GB"/>
              </w:rPr>
              <w:t>s</w:t>
            </w:r>
          </w:p>
          <w:p w14:paraId="448BDA4F"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simplicity of plot</w:t>
            </w:r>
          </w:p>
          <w:p w14:paraId="4442EC6E"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setting</w:t>
            </w:r>
          </w:p>
          <w:p w14:paraId="567508BC"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theme</w:t>
            </w:r>
          </w:p>
          <w:p w14:paraId="62DCE6CB" w14:textId="77777777" w:rsidR="00AF7340"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possible plot twists</w:t>
            </w:r>
          </w:p>
          <w:p w14:paraId="3543D412" w14:textId="0FDF2750" w:rsidR="00AF7340" w:rsidRPr="008B414B" w:rsidRDefault="00AF7340" w:rsidP="00CB58F3">
            <w:pPr>
              <w:numPr>
                <w:ilvl w:val="0"/>
                <w:numId w:val="6"/>
              </w:numPr>
              <w:autoSpaceDE w:val="0"/>
              <w:autoSpaceDN w:val="0"/>
              <w:adjustRightInd w:val="0"/>
              <w:rPr>
                <w:rFonts w:ascii="Arial" w:hAnsi="Arial" w:cs="Arial"/>
                <w:sz w:val="20"/>
                <w:szCs w:val="20"/>
                <w:lang w:eastAsia="en-GB"/>
              </w:rPr>
            </w:pPr>
            <w:r w:rsidRPr="00A14E07">
              <w:rPr>
                <w:rFonts w:ascii="Arial" w:hAnsi="Arial" w:cs="Arial"/>
                <w:sz w:val="20"/>
                <w:szCs w:val="20"/>
                <w:lang w:eastAsia="en-GB"/>
              </w:rPr>
              <w:t>opening and ending.</w:t>
            </w:r>
          </w:p>
          <w:p w14:paraId="062B866B" w14:textId="4C200EA5" w:rsidR="00AF7340" w:rsidRPr="00AE199F" w:rsidRDefault="00022CD3" w:rsidP="008B414B">
            <w:pPr>
              <w:keepNext/>
              <w:autoSpaceDE w:val="0"/>
              <w:autoSpaceDN w:val="0"/>
              <w:adjustRightInd w:val="0"/>
              <w:spacing w:before="120"/>
              <w:rPr>
                <w:rFonts w:ascii="Arial" w:hAnsi="Arial" w:cs="Arial"/>
                <w:b/>
                <w:bCs/>
                <w:sz w:val="20"/>
                <w:szCs w:val="20"/>
                <w:lang w:eastAsia="en-GB"/>
              </w:rPr>
            </w:pPr>
            <w:r>
              <w:rPr>
                <w:rFonts w:ascii="Arial" w:hAnsi="Arial" w:cs="Arial"/>
                <w:sz w:val="20"/>
                <w:szCs w:val="20"/>
                <w:lang w:eastAsia="en-GB"/>
              </w:rPr>
              <w:t xml:space="preserve">Learners </w:t>
            </w:r>
            <w:r w:rsidR="00AF7340" w:rsidRPr="00A14E07">
              <w:rPr>
                <w:rFonts w:ascii="Arial" w:hAnsi="Arial" w:cs="Arial"/>
                <w:sz w:val="20"/>
                <w:szCs w:val="20"/>
                <w:lang w:eastAsia="en-GB"/>
              </w:rPr>
              <w:t>report back on the</w:t>
            </w:r>
            <w:r w:rsidR="00AF7340">
              <w:rPr>
                <w:rFonts w:ascii="Arial" w:hAnsi="Arial" w:cs="Arial"/>
                <w:sz w:val="20"/>
                <w:szCs w:val="20"/>
                <w:lang w:eastAsia="en-GB"/>
              </w:rPr>
              <w:t>ir</w:t>
            </w:r>
            <w:r w:rsidR="00AF7340" w:rsidRPr="00A14E07">
              <w:rPr>
                <w:rFonts w:ascii="Arial" w:hAnsi="Arial" w:cs="Arial"/>
                <w:sz w:val="20"/>
                <w:szCs w:val="20"/>
                <w:lang w:eastAsia="en-GB"/>
              </w:rPr>
              <w:t xml:space="preserve"> findings</w:t>
            </w:r>
            <w:r w:rsidR="00AF7340" w:rsidRPr="00AE199F">
              <w:rPr>
                <w:rFonts w:ascii="Arial" w:hAnsi="Arial" w:cs="Arial"/>
                <w:b/>
                <w:bCs/>
                <w:sz w:val="20"/>
                <w:szCs w:val="20"/>
                <w:lang w:eastAsia="en-GB"/>
              </w:rPr>
              <w:t>.</w:t>
            </w:r>
            <w:r w:rsidR="00C147E4">
              <w:rPr>
                <w:rFonts w:ascii="Arial" w:hAnsi="Arial" w:cs="Arial"/>
                <w:b/>
                <w:bCs/>
                <w:sz w:val="20"/>
                <w:szCs w:val="20"/>
                <w:lang w:eastAsia="en-GB"/>
              </w:rPr>
              <w:t xml:space="preserve"> </w:t>
            </w:r>
            <w:r w:rsidR="00AE199F" w:rsidRPr="00AE199F">
              <w:rPr>
                <w:rFonts w:ascii="Arial" w:hAnsi="Arial" w:cs="Arial"/>
                <w:b/>
                <w:bCs/>
                <w:sz w:val="20"/>
                <w:szCs w:val="20"/>
                <w:lang w:eastAsia="en-GB"/>
              </w:rPr>
              <w:t>(F)</w:t>
            </w:r>
          </w:p>
          <w:p w14:paraId="37851840" w14:textId="762F9948" w:rsidR="00AF7340" w:rsidRPr="00117159" w:rsidRDefault="008B414B" w:rsidP="00FA5148">
            <w:pPr>
              <w:keepNext/>
              <w:autoSpaceDE w:val="0"/>
              <w:autoSpaceDN w:val="0"/>
              <w:adjustRightInd w:val="0"/>
              <w:spacing w:before="120"/>
              <w:rPr>
                <w:rFonts w:ascii="Arial" w:hAnsi="Arial" w:cs="Arial"/>
                <w:color w:val="4A4A4A"/>
                <w:sz w:val="20"/>
                <w:szCs w:val="20"/>
                <w:lang w:eastAsia="en-GB"/>
              </w:rPr>
            </w:pPr>
            <w:r w:rsidRPr="008B414B">
              <w:rPr>
                <w:rFonts w:ascii="Arial" w:hAnsi="Arial" w:cs="Arial"/>
                <w:sz w:val="20"/>
                <w:szCs w:val="20"/>
                <w:lang w:eastAsia="en-GB"/>
              </w:rPr>
              <w:t>Th</w:t>
            </w:r>
            <w:r>
              <w:rPr>
                <w:rFonts w:ascii="Arial" w:hAnsi="Arial" w:cs="Arial"/>
                <w:sz w:val="20"/>
                <w:szCs w:val="20"/>
                <w:lang w:eastAsia="en-GB"/>
              </w:rPr>
              <w:t>e following</w:t>
            </w:r>
            <w:r w:rsidRPr="008B414B">
              <w:rPr>
                <w:rFonts w:ascii="Arial" w:hAnsi="Arial" w:cs="Arial"/>
                <w:sz w:val="20"/>
                <w:szCs w:val="20"/>
                <w:lang w:eastAsia="en-GB"/>
              </w:rPr>
              <w:t xml:space="preserve"> website has </w:t>
            </w:r>
            <w:r w:rsidR="00AF7340" w:rsidRPr="008B414B">
              <w:rPr>
                <w:rFonts w:ascii="Arial" w:hAnsi="Arial" w:cs="Arial"/>
                <w:sz w:val="20"/>
                <w:szCs w:val="20"/>
                <w:lang w:eastAsia="en-GB"/>
              </w:rPr>
              <w:t>some</w:t>
            </w:r>
            <w:r w:rsidR="00AF7340">
              <w:rPr>
                <w:rFonts w:ascii="Arial" w:hAnsi="Arial" w:cs="Arial"/>
                <w:sz w:val="20"/>
                <w:szCs w:val="20"/>
                <w:lang w:eastAsia="en-GB"/>
              </w:rPr>
              <w:t xml:space="preserve"> methods and tips </w:t>
            </w:r>
            <w:r>
              <w:rPr>
                <w:rFonts w:ascii="Arial" w:hAnsi="Arial" w:cs="Arial"/>
                <w:sz w:val="20"/>
                <w:szCs w:val="20"/>
                <w:lang w:eastAsia="en-GB"/>
              </w:rPr>
              <w:t>t</w:t>
            </w:r>
            <w:r w:rsidR="00AF7340">
              <w:rPr>
                <w:rFonts w:ascii="Arial" w:hAnsi="Arial" w:cs="Arial"/>
                <w:sz w:val="20"/>
                <w:szCs w:val="20"/>
                <w:lang w:eastAsia="en-GB"/>
              </w:rPr>
              <w:t xml:space="preserve">o help </w:t>
            </w:r>
            <w:r>
              <w:rPr>
                <w:rFonts w:ascii="Arial" w:hAnsi="Arial" w:cs="Arial"/>
                <w:sz w:val="20"/>
                <w:szCs w:val="20"/>
                <w:lang w:eastAsia="en-GB"/>
              </w:rPr>
              <w:t>learners with</w:t>
            </w:r>
            <w:r w:rsidR="00AF7340">
              <w:rPr>
                <w:rFonts w:ascii="Arial" w:hAnsi="Arial" w:cs="Arial"/>
                <w:sz w:val="20"/>
                <w:szCs w:val="20"/>
                <w:lang w:eastAsia="en-GB"/>
              </w:rPr>
              <w:t xml:space="preserve"> feeding back to the class:</w:t>
            </w:r>
            <w:r w:rsidR="00AB4651">
              <w:rPr>
                <w:rFonts w:ascii="Arial" w:hAnsi="Arial" w:cs="Arial"/>
                <w:sz w:val="20"/>
                <w:szCs w:val="20"/>
                <w:lang w:eastAsia="en-GB"/>
              </w:rPr>
              <w:t xml:space="preserve"> </w:t>
            </w:r>
            <w:hyperlink r:id="rId127" w:history="1">
              <w:r w:rsidR="00AB4651" w:rsidRPr="00240474">
                <w:rPr>
                  <w:rStyle w:val="Hyperlink"/>
                  <w:rFonts w:ascii="Arial" w:hAnsi="Arial"/>
                  <w:color w:val="4A4A4A"/>
                  <w:sz w:val="20"/>
                </w:rPr>
                <w:t>https://lindsayannlearning.com/classroom-discussion-goals/</w:t>
              </w:r>
            </w:hyperlink>
          </w:p>
        </w:tc>
      </w:tr>
      <w:tr w:rsidR="00AF7340" w14:paraId="501989A9" w14:textId="77777777" w:rsidTr="00B11738">
        <w:tblPrEx>
          <w:tblCellMar>
            <w:top w:w="0" w:type="dxa"/>
            <w:bottom w:w="0" w:type="dxa"/>
          </w:tblCellMar>
        </w:tblPrEx>
        <w:tc>
          <w:tcPr>
            <w:tcW w:w="2126" w:type="dxa"/>
            <w:tcMar>
              <w:top w:w="113" w:type="dxa"/>
              <w:bottom w:w="113" w:type="dxa"/>
            </w:tcMar>
          </w:tcPr>
          <w:p w14:paraId="076C1D98" w14:textId="417E3E76" w:rsidR="00AF7340" w:rsidRPr="00015F15" w:rsidRDefault="00AF7340" w:rsidP="00846BA8">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0021607A">
              <w:rPr>
                <w:rFonts w:cs="Arial"/>
                <w:b/>
                <w:sz w:val="20"/>
                <w:szCs w:val="20"/>
                <w:lang w:eastAsia="en-GB"/>
              </w:rPr>
              <w:t xml:space="preserve"> </w:t>
            </w:r>
            <w:r>
              <w:rPr>
                <w:rFonts w:cs="Arial"/>
                <w:b/>
                <w:sz w:val="20"/>
                <w:szCs w:val="20"/>
                <w:lang w:eastAsia="en-GB"/>
              </w:rPr>
              <w:t>Writing</w:t>
            </w:r>
          </w:p>
          <w:p w14:paraId="59B80651" w14:textId="615F2FE3" w:rsidR="00AF7340" w:rsidRPr="00311CA0" w:rsidRDefault="00AF7340" w:rsidP="0021607A">
            <w:pPr>
              <w:autoSpaceDE w:val="0"/>
              <w:autoSpaceDN w:val="0"/>
              <w:adjustRightInd w:val="0"/>
              <w:spacing w:before="120" w:after="120"/>
              <w:rPr>
                <w:rFonts w:ascii="Arial" w:hAnsi="Arial" w:cs="Arial"/>
                <w:color w:val="00B050"/>
                <w:sz w:val="20"/>
                <w:szCs w:val="20"/>
                <w:lang w:eastAsia="en-GB"/>
              </w:rPr>
            </w:pPr>
            <w:r w:rsidRPr="00073730">
              <w:rPr>
                <w:rFonts w:ascii="Arial" w:hAnsi="Arial" w:cs="Arial"/>
                <w:sz w:val="20"/>
                <w:szCs w:val="20"/>
                <w:lang w:eastAsia="en-GB"/>
              </w:rPr>
              <w:t xml:space="preserve">W2 </w:t>
            </w:r>
            <w:r w:rsidR="0021607A">
              <w:rPr>
                <w:rFonts w:ascii="Arial" w:hAnsi="Arial" w:cs="Arial"/>
                <w:sz w:val="20"/>
                <w:szCs w:val="20"/>
                <w:lang w:eastAsia="en-GB"/>
              </w:rPr>
              <w:t>o</w:t>
            </w:r>
            <w:r w:rsidR="00927537" w:rsidRPr="0007729D">
              <w:rPr>
                <w:rFonts w:ascii="Arial" w:hAnsi="Arial" w:cs="Arial"/>
                <w:sz w:val="20"/>
                <w:szCs w:val="20"/>
              </w:rPr>
              <w:t>rganise and structure ideas and opinions for deliberate effect</w:t>
            </w:r>
          </w:p>
        </w:tc>
        <w:tc>
          <w:tcPr>
            <w:tcW w:w="2126" w:type="dxa"/>
            <w:tcMar>
              <w:top w:w="113" w:type="dxa"/>
              <w:bottom w:w="113" w:type="dxa"/>
            </w:tcMar>
          </w:tcPr>
          <w:p w14:paraId="717857CD" w14:textId="7694CA6A" w:rsidR="00AF7340" w:rsidRDefault="00D4590A" w:rsidP="00F87F3B">
            <w:pPr>
              <w:pStyle w:val="BodyText"/>
              <w:spacing w:after="120"/>
            </w:pPr>
            <w:r>
              <w:t>U</w:t>
            </w:r>
            <w:r w:rsidR="00AF7340" w:rsidRPr="00311CA0">
              <w:t>nderstand</w:t>
            </w:r>
            <w:r w:rsidR="00CC4A97">
              <w:t>ing</w:t>
            </w:r>
            <w:r w:rsidR="00AF7340" w:rsidRPr="00311CA0">
              <w:t xml:space="preserve"> the techniques of narrative composition</w:t>
            </w:r>
          </w:p>
          <w:p w14:paraId="30CD552D" w14:textId="6472368A" w:rsidR="00AF7340" w:rsidRDefault="00D4590A" w:rsidP="00311CA0">
            <w:pPr>
              <w:pStyle w:val="BodyText"/>
              <w:spacing w:before="120" w:after="120"/>
              <w:rPr>
                <w:lang w:eastAsia="en-GB"/>
              </w:rPr>
            </w:pPr>
            <w:r>
              <w:t>S</w:t>
            </w:r>
            <w:r w:rsidR="00AF7340" w:rsidRPr="00311CA0">
              <w:t>peaking and listening</w:t>
            </w:r>
          </w:p>
        </w:tc>
        <w:tc>
          <w:tcPr>
            <w:tcW w:w="10348" w:type="dxa"/>
            <w:tcMar>
              <w:top w:w="113" w:type="dxa"/>
              <w:bottom w:w="113" w:type="dxa"/>
            </w:tcMar>
          </w:tcPr>
          <w:p w14:paraId="46104A5D" w14:textId="633B0252" w:rsidR="00F74A7D" w:rsidRDefault="00022CD3" w:rsidP="00F87F3B">
            <w:pPr>
              <w:autoSpaceDE w:val="0"/>
              <w:autoSpaceDN w:val="0"/>
              <w:adjustRightInd w:val="0"/>
              <w:spacing w:after="120"/>
              <w:rPr>
                <w:rFonts w:ascii="Arial" w:hAnsi="Arial" w:cs="Arial"/>
                <w:sz w:val="20"/>
                <w:szCs w:val="20"/>
                <w:lang w:eastAsia="en-GB"/>
              </w:rPr>
            </w:pPr>
            <w:r>
              <w:rPr>
                <w:rFonts w:ascii="Arial" w:hAnsi="Arial" w:cs="Arial"/>
                <w:sz w:val="20"/>
                <w:szCs w:val="20"/>
                <w:lang w:eastAsia="en-GB"/>
              </w:rPr>
              <w:t>L</w:t>
            </w:r>
            <w:r w:rsidR="00AF7340" w:rsidRPr="0007729D">
              <w:rPr>
                <w:rFonts w:ascii="Arial" w:hAnsi="Arial" w:cs="Arial"/>
                <w:sz w:val="20"/>
                <w:szCs w:val="20"/>
                <w:lang w:eastAsia="en-GB"/>
              </w:rPr>
              <w:t>earners</w:t>
            </w:r>
            <w:r w:rsidR="002E55D6" w:rsidRPr="0007729D">
              <w:rPr>
                <w:rFonts w:ascii="Arial" w:hAnsi="Arial" w:cs="Arial"/>
                <w:sz w:val="20"/>
                <w:szCs w:val="20"/>
                <w:lang w:eastAsia="en-GB"/>
              </w:rPr>
              <w:t xml:space="preserve"> revisit and refine their</w:t>
            </w:r>
            <w:r w:rsidR="00AF7340" w:rsidRPr="0007729D">
              <w:rPr>
                <w:rFonts w:ascii="Arial" w:hAnsi="Arial" w:cs="Arial"/>
                <w:sz w:val="20"/>
                <w:szCs w:val="20"/>
                <w:lang w:eastAsia="en-GB"/>
              </w:rPr>
              <w:t xml:space="preserve"> list of the key features of </w:t>
            </w:r>
            <w:r w:rsidR="002E55D6" w:rsidRPr="0007729D">
              <w:rPr>
                <w:rFonts w:ascii="Arial" w:hAnsi="Arial" w:cs="Arial"/>
                <w:sz w:val="20"/>
                <w:szCs w:val="20"/>
                <w:lang w:eastAsia="en-GB"/>
              </w:rPr>
              <w:t>effective</w:t>
            </w:r>
            <w:r w:rsidR="00AF7340" w:rsidRPr="0007729D">
              <w:rPr>
                <w:rFonts w:ascii="Arial" w:hAnsi="Arial" w:cs="Arial"/>
                <w:sz w:val="20"/>
                <w:szCs w:val="20"/>
                <w:lang w:eastAsia="en-GB"/>
              </w:rPr>
              <w:t xml:space="preserve"> narrative compositio</w:t>
            </w:r>
            <w:r w:rsidR="00F74A7D" w:rsidRPr="0007729D">
              <w:rPr>
                <w:rFonts w:ascii="Arial" w:hAnsi="Arial" w:cs="Arial"/>
                <w:sz w:val="20"/>
                <w:szCs w:val="20"/>
                <w:lang w:eastAsia="en-GB"/>
              </w:rPr>
              <w:t>n and then read</w:t>
            </w:r>
            <w:r w:rsidR="001A751B">
              <w:rPr>
                <w:rFonts w:ascii="Arial" w:hAnsi="Arial" w:cs="Arial"/>
                <w:sz w:val="20"/>
                <w:szCs w:val="20"/>
                <w:lang w:eastAsia="en-GB"/>
              </w:rPr>
              <w:t>/</w:t>
            </w:r>
            <w:r w:rsidR="00F74A7D" w:rsidRPr="0007729D">
              <w:rPr>
                <w:rFonts w:ascii="Arial" w:hAnsi="Arial" w:cs="Arial"/>
                <w:sz w:val="20"/>
                <w:szCs w:val="20"/>
                <w:lang w:eastAsia="en-GB"/>
              </w:rPr>
              <w:t xml:space="preserve">watch advice for approaches to </w:t>
            </w:r>
            <w:r w:rsidR="004F561A" w:rsidRPr="0007729D">
              <w:rPr>
                <w:rFonts w:ascii="Arial" w:hAnsi="Arial" w:cs="Arial"/>
                <w:sz w:val="20"/>
                <w:szCs w:val="20"/>
                <w:lang w:eastAsia="en-GB"/>
              </w:rPr>
              <w:t>structuring a story.</w:t>
            </w:r>
          </w:p>
          <w:p w14:paraId="50496302" w14:textId="301FEE3D" w:rsidR="00AF7340" w:rsidRPr="006F4A08" w:rsidRDefault="001A751B" w:rsidP="006F4A08">
            <w:pPr>
              <w:autoSpaceDE w:val="0"/>
              <w:autoSpaceDN w:val="0"/>
              <w:adjustRightInd w:val="0"/>
              <w:spacing w:before="120" w:after="120"/>
              <w:rPr>
                <w:rStyle w:val="Hyperlink"/>
                <w:color w:val="4A4A4A"/>
              </w:rPr>
            </w:pPr>
            <w:r>
              <w:rPr>
                <w:rFonts w:ascii="Arial" w:hAnsi="Arial" w:cs="Arial"/>
                <w:sz w:val="20"/>
                <w:szCs w:val="20"/>
                <w:lang w:eastAsia="en-GB"/>
              </w:rPr>
              <w:t>L</w:t>
            </w:r>
            <w:r w:rsidR="004F561A" w:rsidRPr="0007729D">
              <w:rPr>
                <w:rFonts w:ascii="Arial" w:hAnsi="Arial" w:cs="Arial"/>
                <w:sz w:val="20"/>
                <w:szCs w:val="20"/>
                <w:lang w:eastAsia="en-GB"/>
              </w:rPr>
              <w:t xml:space="preserve">earners might </w:t>
            </w:r>
            <w:r w:rsidR="00F74A7D" w:rsidRPr="0007729D">
              <w:rPr>
                <w:rFonts w:ascii="Arial" w:hAnsi="Arial" w:cs="Arial"/>
                <w:sz w:val="20"/>
                <w:szCs w:val="20"/>
                <w:lang w:eastAsia="en-GB"/>
              </w:rPr>
              <w:t xml:space="preserve">listen to a podcast </w:t>
            </w:r>
            <w:r w:rsidR="004F561A" w:rsidRPr="0007729D">
              <w:rPr>
                <w:rFonts w:ascii="Arial" w:hAnsi="Arial" w:cs="Arial"/>
                <w:sz w:val="20"/>
                <w:szCs w:val="20"/>
                <w:lang w:eastAsia="en-GB"/>
              </w:rPr>
              <w:t xml:space="preserve">/ </w:t>
            </w:r>
            <w:r w:rsidR="00F74A7D" w:rsidRPr="0007729D">
              <w:rPr>
                <w:rFonts w:ascii="Arial" w:hAnsi="Arial" w:cs="Arial"/>
                <w:sz w:val="20"/>
                <w:szCs w:val="20"/>
                <w:lang w:eastAsia="en-GB"/>
              </w:rPr>
              <w:t xml:space="preserve">watch a video </w:t>
            </w:r>
            <w:r w:rsidR="006F4A08">
              <w:rPr>
                <w:rFonts w:ascii="Arial" w:hAnsi="Arial" w:cs="Arial"/>
                <w:sz w:val="20"/>
                <w:szCs w:val="20"/>
                <w:lang w:eastAsia="en-GB"/>
              </w:rPr>
              <w:t xml:space="preserve">– </w:t>
            </w:r>
            <w:r w:rsidR="00F74A7D" w:rsidRPr="0007729D">
              <w:rPr>
                <w:rFonts w:ascii="Arial" w:hAnsi="Arial" w:cs="Arial"/>
                <w:sz w:val="20"/>
                <w:szCs w:val="20"/>
                <w:lang w:eastAsia="en-GB"/>
              </w:rPr>
              <w:t xml:space="preserve">useful resources can be found online, </w:t>
            </w:r>
            <w:r w:rsidR="004F561A" w:rsidRPr="0007729D">
              <w:rPr>
                <w:rFonts w:ascii="Arial" w:hAnsi="Arial" w:cs="Arial"/>
                <w:sz w:val="20"/>
                <w:szCs w:val="20"/>
                <w:lang w:eastAsia="en-GB"/>
              </w:rPr>
              <w:t>such as</w:t>
            </w:r>
            <w:r w:rsidR="006F4A08">
              <w:rPr>
                <w:rFonts w:ascii="Arial" w:hAnsi="Arial" w:cs="Arial"/>
                <w:sz w:val="20"/>
                <w:szCs w:val="20"/>
                <w:lang w:eastAsia="en-GB"/>
              </w:rPr>
              <w:t>:</w:t>
            </w:r>
            <w:r w:rsidR="00F74A7D" w:rsidRPr="0007729D">
              <w:rPr>
                <w:rFonts w:ascii="Arial" w:hAnsi="Arial" w:cs="Arial"/>
                <w:sz w:val="20"/>
                <w:szCs w:val="20"/>
                <w:lang w:eastAsia="en-GB"/>
              </w:rPr>
              <w:t xml:space="preserve"> </w:t>
            </w:r>
            <w:hyperlink r:id="rId128" w:history="1">
              <w:r w:rsidR="00C04A21" w:rsidRPr="006F4A08">
                <w:rPr>
                  <w:rStyle w:val="Hyperlink"/>
                  <w:rFonts w:ascii="Arial" w:hAnsi="Arial"/>
                  <w:color w:val="4A4A4A"/>
                  <w:sz w:val="20"/>
                </w:rPr>
                <w:t>www.khanacademy.org/humanities/hass-storytelling/storytelling-pixar-in-a-box</w:t>
              </w:r>
            </w:hyperlink>
          </w:p>
          <w:p w14:paraId="209D5D85" w14:textId="7AB7DE1A" w:rsidR="00F74A7D" w:rsidRPr="00AB4651" w:rsidRDefault="00F74A7D" w:rsidP="00FA5148">
            <w:pPr>
              <w:autoSpaceDE w:val="0"/>
              <w:autoSpaceDN w:val="0"/>
              <w:adjustRightInd w:val="0"/>
              <w:spacing w:before="120"/>
              <w:rPr>
                <w:rStyle w:val="WebLink"/>
                <w:rFonts w:cs="Arial"/>
                <w:color w:val="auto"/>
                <w:szCs w:val="20"/>
                <w:u w:val="none"/>
              </w:rPr>
            </w:pPr>
            <w:r w:rsidRPr="0007729D">
              <w:rPr>
                <w:rFonts w:ascii="Arial" w:hAnsi="Arial" w:cs="Arial"/>
                <w:sz w:val="20"/>
                <w:szCs w:val="20"/>
              </w:rPr>
              <w:t>What advice would they now give to someone who wanted to write an effective narrative?</w:t>
            </w:r>
          </w:p>
        </w:tc>
      </w:tr>
      <w:tr w:rsidR="00AF7340" w14:paraId="0055B8C0" w14:textId="77777777" w:rsidTr="00B11738">
        <w:tblPrEx>
          <w:tblCellMar>
            <w:top w:w="0" w:type="dxa"/>
            <w:bottom w:w="0" w:type="dxa"/>
          </w:tblCellMar>
        </w:tblPrEx>
        <w:tc>
          <w:tcPr>
            <w:tcW w:w="2126" w:type="dxa"/>
            <w:tcMar>
              <w:top w:w="113" w:type="dxa"/>
              <w:bottom w:w="113" w:type="dxa"/>
            </w:tcMar>
          </w:tcPr>
          <w:p w14:paraId="7EC30A22" w14:textId="4FD996B0" w:rsidR="00AF7340" w:rsidRPr="00015F15" w:rsidRDefault="00AF7340" w:rsidP="00846BA8">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1B68B037" w14:textId="0A38C1AF" w:rsidR="00AF7340" w:rsidRDefault="00AF7340" w:rsidP="00CC4A97">
            <w:pPr>
              <w:autoSpaceDE w:val="0"/>
              <w:autoSpaceDN w:val="0"/>
              <w:adjustRightInd w:val="0"/>
              <w:spacing w:before="120" w:after="120"/>
              <w:rPr>
                <w:rFonts w:ascii="Arial" w:hAnsi="Arial" w:cs="Arial"/>
                <w:sz w:val="20"/>
                <w:szCs w:val="20"/>
                <w:lang w:eastAsia="en-GB"/>
              </w:rPr>
            </w:pPr>
            <w:r w:rsidRPr="0007729D">
              <w:rPr>
                <w:rFonts w:ascii="Arial" w:hAnsi="Arial" w:cs="Arial"/>
                <w:sz w:val="20"/>
                <w:szCs w:val="20"/>
                <w:lang w:eastAsia="en-GB"/>
              </w:rPr>
              <w:t xml:space="preserve">W2 </w:t>
            </w:r>
            <w:r w:rsidR="00CC4A97">
              <w:rPr>
                <w:rFonts w:ascii="Arial" w:hAnsi="Arial" w:cs="Arial"/>
                <w:sz w:val="20"/>
                <w:szCs w:val="20"/>
                <w:lang w:eastAsia="en-GB"/>
              </w:rPr>
              <w:t>o</w:t>
            </w:r>
            <w:r w:rsidR="00927537" w:rsidRPr="0007729D">
              <w:rPr>
                <w:rFonts w:ascii="Arial" w:hAnsi="Arial" w:cs="Arial"/>
                <w:sz w:val="20"/>
                <w:szCs w:val="20"/>
              </w:rPr>
              <w:t>rganise and structure ideas and opinions for deliberate effect</w:t>
            </w:r>
          </w:p>
        </w:tc>
        <w:tc>
          <w:tcPr>
            <w:tcW w:w="2126" w:type="dxa"/>
            <w:tcMar>
              <w:top w:w="113" w:type="dxa"/>
              <w:bottom w:w="113" w:type="dxa"/>
            </w:tcMar>
          </w:tcPr>
          <w:p w14:paraId="1A3CFD2F" w14:textId="6D83CA21" w:rsidR="00AF7340" w:rsidRDefault="00D4590A" w:rsidP="00F87F3B">
            <w:pPr>
              <w:autoSpaceDE w:val="0"/>
              <w:autoSpaceDN w:val="0"/>
              <w:adjustRightInd w:val="0"/>
              <w:spacing w:after="120"/>
              <w:rPr>
                <w:rFonts w:cs="Arial"/>
                <w:lang w:eastAsia="en-GB"/>
              </w:rPr>
            </w:pPr>
            <w:r>
              <w:rPr>
                <w:rFonts w:ascii="Arial" w:eastAsia="Arial" w:hAnsi="Arial" w:cs="Arial"/>
                <w:sz w:val="20"/>
                <w:szCs w:val="20"/>
              </w:rPr>
              <w:t>A</w:t>
            </w:r>
            <w:r w:rsidR="00AF7340" w:rsidRPr="0021607A">
              <w:rPr>
                <w:rFonts w:ascii="Arial" w:eastAsia="Arial" w:hAnsi="Arial" w:cs="Arial"/>
                <w:sz w:val="20"/>
                <w:szCs w:val="20"/>
              </w:rPr>
              <w:t>nalys</w:t>
            </w:r>
            <w:r w:rsidR="00CC4A97">
              <w:rPr>
                <w:rFonts w:ascii="Arial" w:eastAsia="Arial" w:hAnsi="Arial" w:cs="Arial"/>
                <w:sz w:val="20"/>
                <w:szCs w:val="20"/>
              </w:rPr>
              <w:t>ing</w:t>
            </w:r>
            <w:r w:rsidR="00AF7340" w:rsidRPr="0021607A">
              <w:rPr>
                <w:rFonts w:ascii="Arial" w:eastAsia="Arial" w:hAnsi="Arial" w:cs="Arial"/>
                <w:sz w:val="20"/>
                <w:szCs w:val="20"/>
              </w:rPr>
              <w:t xml:space="preserve"> </w:t>
            </w:r>
            <w:r w:rsidR="0007729D" w:rsidRPr="0021607A">
              <w:rPr>
                <w:rFonts w:ascii="Arial" w:eastAsia="Arial" w:hAnsi="Arial" w:cs="Arial"/>
                <w:sz w:val="20"/>
                <w:szCs w:val="20"/>
              </w:rPr>
              <w:t xml:space="preserve">examples of </w:t>
            </w:r>
            <w:r w:rsidR="00AF7340" w:rsidRPr="0021607A">
              <w:rPr>
                <w:rFonts w:ascii="Arial" w:eastAsia="Arial" w:hAnsi="Arial" w:cs="Arial"/>
                <w:sz w:val="20"/>
                <w:szCs w:val="20"/>
              </w:rPr>
              <w:t>narrative composition</w:t>
            </w:r>
            <w:r w:rsidR="00AF7340" w:rsidRPr="008B414B">
              <w:rPr>
                <w:rFonts w:eastAsia="Calibri" w:cs="Arial"/>
                <w:lang w:eastAsia="en-GB"/>
              </w:rPr>
              <w:t xml:space="preserve"> </w:t>
            </w:r>
          </w:p>
        </w:tc>
        <w:tc>
          <w:tcPr>
            <w:tcW w:w="10348" w:type="dxa"/>
            <w:tcMar>
              <w:top w:w="113" w:type="dxa"/>
              <w:bottom w:w="113" w:type="dxa"/>
            </w:tcMar>
          </w:tcPr>
          <w:p w14:paraId="48A22D56" w14:textId="3D1C24DB" w:rsidR="0007729D" w:rsidRPr="0007729D" w:rsidRDefault="001A751B" w:rsidP="00F87F3B">
            <w:pPr>
              <w:spacing w:after="120"/>
              <w:rPr>
                <w:rFonts w:ascii="Arial" w:hAnsi="Arial" w:cs="Arial"/>
                <w:sz w:val="20"/>
                <w:szCs w:val="20"/>
                <w:lang w:eastAsia="en-GB"/>
              </w:rPr>
            </w:pPr>
            <w:r>
              <w:rPr>
                <w:rFonts w:ascii="Arial" w:hAnsi="Arial" w:cs="Arial"/>
                <w:sz w:val="20"/>
                <w:szCs w:val="20"/>
                <w:lang w:eastAsia="en-GB"/>
              </w:rPr>
              <w:t>L</w:t>
            </w:r>
            <w:r w:rsidR="003236F5">
              <w:rPr>
                <w:rFonts w:ascii="Arial" w:hAnsi="Arial" w:cs="Arial"/>
                <w:sz w:val="20"/>
                <w:szCs w:val="20"/>
                <w:lang w:eastAsia="en-GB"/>
              </w:rPr>
              <w:t>earners</w:t>
            </w:r>
            <w:r w:rsidR="00320728" w:rsidRPr="0007729D">
              <w:rPr>
                <w:rFonts w:ascii="Arial" w:hAnsi="Arial" w:cs="Arial"/>
                <w:sz w:val="20"/>
                <w:szCs w:val="20"/>
                <w:lang w:eastAsia="en-GB"/>
              </w:rPr>
              <w:t xml:space="preserve"> </w:t>
            </w:r>
            <w:r w:rsidR="00AF7340" w:rsidRPr="0007729D">
              <w:rPr>
                <w:rFonts w:ascii="Arial" w:hAnsi="Arial" w:cs="Arial"/>
                <w:sz w:val="20"/>
                <w:szCs w:val="20"/>
                <w:lang w:eastAsia="en-GB"/>
              </w:rPr>
              <w:t>choose one of the short stories already read</w:t>
            </w:r>
            <w:r w:rsidR="00320728" w:rsidRPr="0007729D">
              <w:rPr>
                <w:rFonts w:ascii="Arial" w:hAnsi="Arial" w:cs="Arial"/>
                <w:sz w:val="20"/>
                <w:szCs w:val="20"/>
                <w:lang w:eastAsia="en-GB"/>
              </w:rPr>
              <w:t xml:space="preserve"> in class / an example from their own reading</w:t>
            </w:r>
            <w:r w:rsidR="00AF7340" w:rsidRPr="0007729D">
              <w:rPr>
                <w:rFonts w:ascii="Arial" w:hAnsi="Arial" w:cs="Arial"/>
                <w:sz w:val="20"/>
                <w:szCs w:val="20"/>
                <w:lang w:eastAsia="en-GB"/>
              </w:rPr>
              <w:t xml:space="preserve"> and </w:t>
            </w:r>
            <w:r w:rsidR="004F561A" w:rsidRPr="0007729D">
              <w:rPr>
                <w:rFonts w:ascii="Arial" w:hAnsi="Arial" w:cs="Arial"/>
                <w:sz w:val="20"/>
                <w:szCs w:val="20"/>
                <w:lang w:eastAsia="en-GB"/>
              </w:rPr>
              <w:t xml:space="preserve">consider which </w:t>
            </w:r>
            <w:r w:rsidR="00E51722" w:rsidRPr="0007729D">
              <w:rPr>
                <w:rFonts w:ascii="Arial" w:hAnsi="Arial" w:cs="Arial"/>
                <w:sz w:val="20"/>
                <w:szCs w:val="20"/>
                <w:lang w:eastAsia="en-GB"/>
              </w:rPr>
              <w:t>(from</w:t>
            </w:r>
            <w:r w:rsidR="004F561A" w:rsidRPr="0007729D">
              <w:rPr>
                <w:rFonts w:ascii="Arial" w:hAnsi="Arial" w:cs="Arial"/>
                <w:sz w:val="20"/>
                <w:szCs w:val="20"/>
                <w:lang w:eastAsia="en-GB"/>
              </w:rPr>
              <w:t xml:space="preserve"> a </w:t>
            </w:r>
            <w:r w:rsidR="00E51722" w:rsidRPr="0007729D">
              <w:rPr>
                <w:rFonts w:ascii="Arial" w:hAnsi="Arial" w:cs="Arial"/>
                <w:sz w:val="20"/>
                <w:szCs w:val="20"/>
                <w:lang w:eastAsia="en-GB"/>
              </w:rPr>
              <w:t>selection of)</w:t>
            </w:r>
            <w:r w:rsidR="004F561A" w:rsidRPr="0007729D">
              <w:rPr>
                <w:rFonts w:ascii="Arial" w:hAnsi="Arial" w:cs="Arial"/>
                <w:sz w:val="20"/>
                <w:szCs w:val="20"/>
                <w:lang w:eastAsia="en-GB"/>
              </w:rPr>
              <w:t xml:space="preserve"> visual representations best shows its structure</w:t>
            </w:r>
            <w:r w:rsidR="0007729D" w:rsidRPr="0007729D">
              <w:rPr>
                <w:rFonts w:ascii="Arial" w:hAnsi="Arial" w:cs="Arial"/>
                <w:sz w:val="20"/>
                <w:szCs w:val="20"/>
                <w:lang w:eastAsia="en-GB"/>
              </w:rPr>
              <w:t>.</w:t>
            </w:r>
          </w:p>
          <w:p w14:paraId="0E6AD03E" w14:textId="401F8040" w:rsidR="004F561A" w:rsidRPr="0007729D" w:rsidRDefault="004F561A" w:rsidP="000A5550">
            <w:pPr>
              <w:spacing w:before="120"/>
              <w:rPr>
                <w:rFonts w:ascii="Arial" w:hAnsi="Arial" w:cs="Arial"/>
                <w:sz w:val="20"/>
                <w:szCs w:val="20"/>
                <w:lang w:eastAsia="en-GB"/>
              </w:rPr>
            </w:pPr>
            <w:r w:rsidRPr="0007729D">
              <w:rPr>
                <w:rFonts w:ascii="Arial" w:hAnsi="Arial" w:cs="Arial"/>
                <w:sz w:val="20"/>
                <w:szCs w:val="20"/>
                <w:lang w:eastAsia="en-GB"/>
              </w:rPr>
              <w:t>Examples of visual representations of narrative structures can be found online for example:</w:t>
            </w:r>
          </w:p>
          <w:p w14:paraId="2A3836CF" w14:textId="084A9FF8" w:rsidR="004F561A" w:rsidRPr="003236F5" w:rsidRDefault="00FD167C" w:rsidP="000A5550">
            <w:pPr>
              <w:spacing w:after="120"/>
              <w:rPr>
                <w:rStyle w:val="Hyperlink"/>
                <w:color w:val="4A4A4A"/>
              </w:rPr>
            </w:pPr>
            <w:hyperlink r:id="rId129" w:history="1">
              <w:r w:rsidR="00320728" w:rsidRPr="003236F5">
                <w:rPr>
                  <w:rStyle w:val="Hyperlink"/>
                  <w:rFonts w:ascii="Arial" w:hAnsi="Arial"/>
                  <w:color w:val="4A4A4A"/>
                  <w:sz w:val="20"/>
                </w:rPr>
                <w:t>https://ccea.org.uk/learning-resources/creative-writing/structure/narrative-structures</w:t>
              </w:r>
            </w:hyperlink>
          </w:p>
          <w:p w14:paraId="7D3BF5E8" w14:textId="2B660030" w:rsidR="00AF7340" w:rsidRPr="00B54183" w:rsidRDefault="00320728" w:rsidP="00FA5148">
            <w:pPr>
              <w:spacing w:before="120"/>
              <w:rPr>
                <w:rFonts w:ascii="Arial" w:hAnsi="Arial" w:cs="Arial"/>
                <w:sz w:val="20"/>
                <w:szCs w:val="20"/>
                <w:lang w:eastAsia="en-GB"/>
              </w:rPr>
            </w:pPr>
            <w:r w:rsidRPr="0007729D">
              <w:rPr>
                <w:rFonts w:ascii="Arial" w:hAnsi="Arial" w:cs="Arial"/>
                <w:sz w:val="20"/>
                <w:szCs w:val="20"/>
                <w:lang w:eastAsia="en-GB"/>
              </w:rPr>
              <w:t xml:space="preserve">Learners use/adapt the closest representation </w:t>
            </w:r>
            <w:r w:rsidR="006A0A6E">
              <w:rPr>
                <w:rFonts w:ascii="Arial" w:hAnsi="Arial" w:cs="Arial"/>
                <w:sz w:val="20"/>
                <w:szCs w:val="20"/>
                <w:lang w:eastAsia="en-GB"/>
              </w:rPr>
              <w:t>and</w:t>
            </w:r>
            <w:r w:rsidRPr="0007729D">
              <w:rPr>
                <w:rFonts w:ascii="Arial" w:hAnsi="Arial" w:cs="Arial"/>
                <w:sz w:val="20"/>
                <w:szCs w:val="20"/>
                <w:lang w:eastAsia="en-GB"/>
              </w:rPr>
              <w:t xml:space="preserve"> explain to another pair how their story is organised</w:t>
            </w:r>
            <w:r w:rsidR="00E51722" w:rsidRPr="0007729D">
              <w:rPr>
                <w:rFonts w:ascii="Arial" w:hAnsi="Arial" w:cs="Arial"/>
                <w:sz w:val="20"/>
                <w:szCs w:val="20"/>
                <w:lang w:eastAsia="en-GB"/>
              </w:rPr>
              <w:t xml:space="preserve"> and structured</w:t>
            </w:r>
            <w:r w:rsidR="006A0A6E">
              <w:rPr>
                <w:rFonts w:ascii="Arial" w:hAnsi="Arial" w:cs="Arial"/>
                <w:sz w:val="20"/>
                <w:szCs w:val="20"/>
                <w:lang w:eastAsia="en-GB"/>
              </w:rPr>
              <w:t xml:space="preserve"> </w:t>
            </w:r>
            <w:r w:rsidR="00E51722" w:rsidRPr="0007729D">
              <w:rPr>
                <w:rFonts w:ascii="Arial" w:hAnsi="Arial" w:cs="Arial"/>
                <w:sz w:val="20"/>
                <w:szCs w:val="20"/>
                <w:lang w:eastAsia="en-GB"/>
              </w:rPr>
              <w:t>and why they think the writer might have made that choice</w:t>
            </w:r>
            <w:r w:rsidR="0007729D" w:rsidRPr="0007729D">
              <w:rPr>
                <w:rFonts w:ascii="Arial" w:hAnsi="Arial" w:cs="Arial"/>
                <w:sz w:val="20"/>
                <w:szCs w:val="20"/>
                <w:lang w:eastAsia="en-GB"/>
              </w:rPr>
              <w:t>.</w:t>
            </w:r>
          </w:p>
        </w:tc>
      </w:tr>
      <w:tr w:rsidR="00AF7340" w14:paraId="118466DC" w14:textId="77777777" w:rsidTr="00B11738">
        <w:tblPrEx>
          <w:tblCellMar>
            <w:top w:w="0" w:type="dxa"/>
            <w:bottom w:w="0" w:type="dxa"/>
          </w:tblCellMar>
        </w:tblPrEx>
        <w:tc>
          <w:tcPr>
            <w:tcW w:w="2126" w:type="dxa"/>
            <w:tcMar>
              <w:top w:w="113" w:type="dxa"/>
              <w:bottom w:w="113" w:type="dxa"/>
            </w:tcMar>
          </w:tcPr>
          <w:p w14:paraId="739D4DC7" w14:textId="636BE782" w:rsidR="00AF7340" w:rsidRPr="00015F15" w:rsidRDefault="00AF7340" w:rsidP="00846BA8">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74BDB5B1" w14:textId="589AD0B6" w:rsidR="00AF7340" w:rsidRPr="00AB7678" w:rsidRDefault="00AF7340" w:rsidP="00CC4A97">
            <w:pPr>
              <w:autoSpaceDE w:val="0"/>
              <w:autoSpaceDN w:val="0"/>
              <w:adjustRightInd w:val="0"/>
              <w:spacing w:before="120" w:after="120"/>
              <w:rPr>
                <w:rFonts w:ascii="Arial" w:hAnsi="Arial" w:cs="Arial"/>
                <w:color w:val="00B050"/>
                <w:sz w:val="20"/>
                <w:szCs w:val="20"/>
                <w:lang w:eastAsia="en-GB"/>
              </w:rPr>
            </w:pPr>
            <w:r w:rsidRPr="00073730">
              <w:rPr>
                <w:rFonts w:ascii="Arial" w:hAnsi="Arial" w:cs="Arial"/>
                <w:sz w:val="20"/>
                <w:szCs w:val="20"/>
                <w:lang w:eastAsia="en-GB"/>
              </w:rPr>
              <w:t xml:space="preserve">W2 </w:t>
            </w:r>
            <w:r w:rsidR="00CC4A97">
              <w:rPr>
                <w:rFonts w:ascii="Arial" w:hAnsi="Arial" w:cs="Arial"/>
                <w:sz w:val="20"/>
                <w:szCs w:val="20"/>
                <w:lang w:eastAsia="en-GB"/>
              </w:rPr>
              <w:t>o</w:t>
            </w:r>
            <w:r w:rsidR="00927537" w:rsidRPr="0007729D">
              <w:rPr>
                <w:rFonts w:ascii="Arial" w:hAnsi="Arial" w:cs="Arial"/>
                <w:sz w:val="20"/>
                <w:szCs w:val="20"/>
              </w:rPr>
              <w:t>rganise and structure ideas and opinions for deliberate effect</w:t>
            </w:r>
          </w:p>
        </w:tc>
        <w:tc>
          <w:tcPr>
            <w:tcW w:w="2126" w:type="dxa"/>
            <w:tcMar>
              <w:top w:w="113" w:type="dxa"/>
              <w:bottom w:w="113" w:type="dxa"/>
            </w:tcMar>
          </w:tcPr>
          <w:p w14:paraId="14F49FA7" w14:textId="18C1D1E5" w:rsidR="00AF7340" w:rsidRPr="0021607A" w:rsidRDefault="00D4590A" w:rsidP="00F87F3B">
            <w:pPr>
              <w:autoSpaceDE w:val="0"/>
              <w:autoSpaceDN w:val="0"/>
              <w:adjustRightInd w:val="0"/>
              <w:spacing w:after="120"/>
              <w:rPr>
                <w:rFonts w:ascii="Arial" w:eastAsia="Arial" w:hAnsi="Arial" w:cs="Arial"/>
                <w:sz w:val="20"/>
                <w:szCs w:val="20"/>
              </w:rPr>
            </w:pPr>
            <w:r>
              <w:rPr>
                <w:rFonts w:ascii="Arial" w:eastAsia="Arial" w:hAnsi="Arial" w:cs="Arial"/>
                <w:sz w:val="20"/>
                <w:szCs w:val="20"/>
              </w:rPr>
              <w:t>A</w:t>
            </w:r>
            <w:r w:rsidR="00AF7340" w:rsidRPr="0021607A">
              <w:rPr>
                <w:rFonts w:ascii="Arial" w:eastAsia="Arial" w:hAnsi="Arial" w:cs="Arial"/>
                <w:sz w:val="20"/>
                <w:szCs w:val="20"/>
              </w:rPr>
              <w:t>nalys</w:t>
            </w:r>
            <w:r w:rsidR="00CC4A97">
              <w:rPr>
                <w:rFonts w:ascii="Arial" w:eastAsia="Arial" w:hAnsi="Arial" w:cs="Arial"/>
                <w:sz w:val="20"/>
                <w:szCs w:val="20"/>
              </w:rPr>
              <w:t>ing</w:t>
            </w:r>
            <w:r w:rsidR="00AF7340" w:rsidRPr="0021607A">
              <w:rPr>
                <w:rFonts w:ascii="Arial" w:eastAsia="Arial" w:hAnsi="Arial" w:cs="Arial"/>
                <w:sz w:val="20"/>
                <w:szCs w:val="20"/>
              </w:rPr>
              <w:t xml:space="preserve"> narrative composition (ii)</w:t>
            </w:r>
          </w:p>
          <w:p w14:paraId="079D8CF5" w14:textId="6BB78584" w:rsidR="00AF7340" w:rsidRDefault="00D4590A" w:rsidP="0021607A">
            <w:pPr>
              <w:autoSpaceDE w:val="0"/>
              <w:autoSpaceDN w:val="0"/>
              <w:adjustRightInd w:val="0"/>
              <w:spacing w:before="120" w:after="120"/>
              <w:rPr>
                <w:rFonts w:cs="Arial"/>
                <w:lang w:eastAsia="en-GB"/>
              </w:rPr>
            </w:pPr>
            <w:r>
              <w:rPr>
                <w:rFonts w:ascii="Arial" w:eastAsia="Arial" w:hAnsi="Arial" w:cs="Arial"/>
                <w:sz w:val="20"/>
                <w:szCs w:val="20"/>
              </w:rPr>
              <w:t>S</w:t>
            </w:r>
            <w:r w:rsidR="00AF7340" w:rsidRPr="0021607A">
              <w:rPr>
                <w:rFonts w:ascii="Arial" w:eastAsia="Arial" w:hAnsi="Arial" w:cs="Arial"/>
                <w:sz w:val="20"/>
                <w:szCs w:val="20"/>
              </w:rPr>
              <w:t>peaking and listening</w:t>
            </w:r>
          </w:p>
        </w:tc>
        <w:tc>
          <w:tcPr>
            <w:tcW w:w="10348" w:type="dxa"/>
            <w:tcMar>
              <w:top w:w="113" w:type="dxa"/>
              <w:bottom w:w="113" w:type="dxa"/>
            </w:tcMar>
          </w:tcPr>
          <w:p w14:paraId="73A0FADA" w14:textId="412F4664" w:rsidR="00E51722" w:rsidRPr="0007729D" w:rsidRDefault="003450E0" w:rsidP="00F87F3B">
            <w:pPr>
              <w:spacing w:after="120"/>
              <w:rPr>
                <w:rFonts w:ascii="Arial" w:eastAsia="Arial" w:hAnsi="Arial" w:cs="Arial"/>
                <w:sz w:val="20"/>
                <w:szCs w:val="20"/>
              </w:rPr>
            </w:pPr>
            <w:r>
              <w:rPr>
                <w:rFonts w:ascii="Arial" w:eastAsia="Arial" w:hAnsi="Arial" w:cs="Arial"/>
                <w:sz w:val="20"/>
                <w:szCs w:val="20"/>
              </w:rPr>
              <w:t>G</w:t>
            </w:r>
            <w:r w:rsidR="00E51722" w:rsidRPr="0007729D">
              <w:rPr>
                <w:rFonts w:ascii="Arial" w:eastAsia="Arial" w:hAnsi="Arial" w:cs="Arial"/>
                <w:sz w:val="20"/>
                <w:szCs w:val="20"/>
              </w:rPr>
              <w:t>ive</w:t>
            </w:r>
            <w:r>
              <w:rPr>
                <w:rFonts w:ascii="Arial" w:eastAsia="Arial" w:hAnsi="Arial" w:cs="Arial"/>
                <w:sz w:val="20"/>
                <w:szCs w:val="20"/>
              </w:rPr>
              <w:t xml:space="preserve"> learners</w:t>
            </w:r>
            <w:r w:rsidR="00E51722" w:rsidRPr="0007729D">
              <w:rPr>
                <w:rFonts w:ascii="Arial" w:eastAsia="Arial" w:hAnsi="Arial" w:cs="Arial"/>
                <w:sz w:val="20"/>
                <w:szCs w:val="20"/>
              </w:rPr>
              <w:t xml:space="preserve"> elements of a simple plot, a familiar setting and information </w:t>
            </w:r>
            <w:r w:rsidR="00CB17D6">
              <w:rPr>
                <w:rFonts w:ascii="Arial" w:eastAsia="Arial" w:hAnsi="Arial" w:cs="Arial"/>
                <w:sz w:val="20"/>
                <w:szCs w:val="20"/>
              </w:rPr>
              <w:t>about</w:t>
            </w:r>
            <w:r w:rsidR="00E51722" w:rsidRPr="0007729D">
              <w:rPr>
                <w:rFonts w:ascii="Arial" w:eastAsia="Arial" w:hAnsi="Arial" w:cs="Arial"/>
                <w:sz w:val="20"/>
                <w:szCs w:val="20"/>
              </w:rPr>
              <w:t xml:space="preserve"> the main characters involved</w:t>
            </w:r>
            <w:r w:rsidR="00CB17D6">
              <w:rPr>
                <w:rFonts w:ascii="Arial" w:eastAsia="Arial" w:hAnsi="Arial" w:cs="Arial"/>
                <w:sz w:val="20"/>
                <w:szCs w:val="20"/>
              </w:rPr>
              <w:t>. D</w:t>
            </w:r>
            <w:r w:rsidR="00E51722" w:rsidRPr="0007729D">
              <w:rPr>
                <w:rFonts w:ascii="Arial" w:eastAsia="Arial" w:hAnsi="Arial" w:cs="Arial"/>
                <w:sz w:val="20"/>
                <w:szCs w:val="20"/>
              </w:rPr>
              <w:t xml:space="preserve">iscuss different ways </w:t>
            </w:r>
            <w:r w:rsidR="00CB17D6">
              <w:rPr>
                <w:rFonts w:ascii="Arial" w:eastAsia="Arial" w:hAnsi="Arial" w:cs="Arial"/>
                <w:sz w:val="20"/>
                <w:szCs w:val="20"/>
              </w:rPr>
              <w:t>learners</w:t>
            </w:r>
            <w:r w:rsidR="00E51722" w:rsidRPr="0007729D">
              <w:rPr>
                <w:rFonts w:ascii="Arial" w:eastAsia="Arial" w:hAnsi="Arial" w:cs="Arial"/>
                <w:sz w:val="20"/>
                <w:szCs w:val="20"/>
              </w:rPr>
              <w:t xml:space="preserve"> might structure the narrative.</w:t>
            </w:r>
          </w:p>
          <w:p w14:paraId="10A3A0DC" w14:textId="0B68A952" w:rsidR="00E51722" w:rsidRPr="0007729D" w:rsidRDefault="003450E0" w:rsidP="003450E0">
            <w:pPr>
              <w:spacing w:before="120" w:after="120"/>
              <w:rPr>
                <w:rFonts w:ascii="Arial" w:eastAsia="Arial" w:hAnsi="Arial" w:cs="Arial"/>
                <w:sz w:val="20"/>
                <w:szCs w:val="20"/>
              </w:rPr>
            </w:pPr>
            <w:r>
              <w:rPr>
                <w:rFonts w:ascii="Arial" w:eastAsia="Arial" w:hAnsi="Arial" w:cs="Arial"/>
                <w:sz w:val="20"/>
                <w:szCs w:val="20"/>
              </w:rPr>
              <w:t>I</w:t>
            </w:r>
            <w:r w:rsidR="00E51722" w:rsidRPr="0007729D">
              <w:rPr>
                <w:rFonts w:ascii="Arial" w:eastAsia="Arial" w:hAnsi="Arial" w:cs="Arial"/>
                <w:sz w:val="20"/>
                <w:szCs w:val="20"/>
              </w:rPr>
              <w:t>n pairs</w:t>
            </w:r>
            <w:r>
              <w:rPr>
                <w:rFonts w:ascii="Arial" w:eastAsia="Arial" w:hAnsi="Arial" w:cs="Arial"/>
                <w:sz w:val="20"/>
                <w:szCs w:val="20"/>
              </w:rPr>
              <w:t>, learners</w:t>
            </w:r>
            <w:r w:rsidR="00E51722" w:rsidRPr="0007729D">
              <w:rPr>
                <w:rFonts w:ascii="Arial" w:eastAsia="Arial" w:hAnsi="Arial" w:cs="Arial"/>
                <w:sz w:val="20"/>
                <w:szCs w:val="20"/>
              </w:rPr>
              <w:t xml:space="preserve"> agree the structure they think would work best and why.</w:t>
            </w:r>
          </w:p>
          <w:p w14:paraId="42354AD3" w14:textId="1887F4C3" w:rsidR="00E51722" w:rsidRPr="00434F9F" w:rsidRDefault="00E51722" w:rsidP="00FA5148">
            <w:pPr>
              <w:spacing w:before="120"/>
              <w:rPr>
                <w:rFonts w:ascii="Arial" w:eastAsia="Arial" w:hAnsi="Arial" w:cs="Arial"/>
                <w:sz w:val="20"/>
                <w:szCs w:val="20"/>
              </w:rPr>
            </w:pPr>
            <w:r w:rsidRPr="0007729D">
              <w:rPr>
                <w:rFonts w:ascii="Arial" w:eastAsia="Arial" w:hAnsi="Arial" w:cs="Arial"/>
                <w:sz w:val="20"/>
                <w:szCs w:val="20"/>
              </w:rPr>
              <w:t>Pairs</w:t>
            </w:r>
            <w:r w:rsidR="00AF7340" w:rsidRPr="0007729D">
              <w:rPr>
                <w:rFonts w:ascii="Arial" w:eastAsia="Arial" w:hAnsi="Arial" w:cs="Arial"/>
                <w:sz w:val="20"/>
                <w:szCs w:val="20"/>
              </w:rPr>
              <w:t xml:space="preserve"> give a talk to the</w:t>
            </w:r>
            <w:r w:rsidRPr="0007729D">
              <w:rPr>
                <w:rFonts w:ascii="Arial" w:eastAsia="Arial" w:hAnsi="Arial" w:cs="Arial"/>
                <w:sz w:val="20"/>
                <w:szCs w:val="20"/>
              </w:rPr>
              <w:t xml:space="preserve"> class</w:t>
            </w:r>
            <w:r w:rsidR="00AF7340" w:rsidRPr="0007729D">
              <w:rPr>
                <w:rFonts w:ascii="Arial" w:eastAsia="Arial" w:hAnsi="Arial" w:cs="Arial"/>
                <w:sz w:val="20"/>
                <w:szCs w:val="20"/>
              </w:rPr>
              <w:t xml:space="preserve"> about their chosen s</w:t>
            </w:r>
            <w:r w:rsidRPr="0007729D">
              <w:rPr>
                <w:rFonts w:ascii="Arial" w:eastAsia="Arial" w:hAnsi="Arial" w:cs="Arial"/>
                <w:sz w:val="20"/>
                <w:szCs w:val="20"/>
              </w:rPr>
              <w:t>tructure to explain</w:t>
            </w:r>
            <w:r w:rsidR="00AF7340" w:rsidRPr="0007729D">
              <w:rPr>
                <w:rFonts w:ascii="Arial" w:eastAsia="Arial" w:hAnsi="Arial" w:cs="Arial"/>
                <w:sz w:val="20"/>
                <w:szCs w:val="20"/>
              </w:rPr>
              <w:t xml:space="preserve"> </w:t>
            </w:r>
            <w:r w:rsidRPr="0007729D">
              <w:rPr>
                <w:rFonts w:ascii="Arial" w:eastAsia="Arial" w:hAnsi="Arial" w:cs="Arial"/>
                <w:sz w:val="20"/>
                <w:szCs w:val="20"/>
              </w:rPr>
              <w:t xml:space="preserve">how and why they think it will be </w:t>
            </w:r>
            <w:r w:rsidR="00AF7340" w:rsidRPr="0007729D">
              <w:rPr>
                <w:rFonts w:ascii="Arial" w:eastAsia="Arial" w:hAnsi="Arial" w:cs="Arial"/>
                <w:sz w:val="20"/>
                <w:szCs w:val="20"/>
              </w:rPr>
              <w:t>a</w:t>
            </w:r>
            <w:r w:rsidR="008B414B" w:rsidRPr="0007729D">
              <w:rPr>
                <w:rFonts w:ascii="Arial" w:eastAsia="Arial" w:hAnsi="Arial" w:cs="Arial"/>
                <w:sz w:val="20"/>
                <w:szCs w:val="20"/>
              </w:rPr>
              <w:t>n effective</w:t>
            </w:r>
            <w:r w:rsidR="00AF7340" w:rsidRPr="0007729D">
              <w:rPr>
                <w:rFonts w:ascii="Arial" w:eastAsia="Arial" w:hAnsi="Arial" w:cs="Arial"/>
                <w:sz w:val="20"/>
                <w:szCs w:val="20"/>
              </w:rPr>
              <w:t xml:space="preserve"> </w:t>
            </w:r>
            <w:r w:rsidRPr="0007729D">
              <w:rPr>
                <w:rFonts w:ascii="Arial" w:eastAsia="Arial" w:hAnsi="Arial" w:cs="Arial"/>
                <w:sz w:val="20"/>
                <w:szCs w:val="20"/>
              </w:rPr>
              <w:t xml:space="preserve">way to present the </w:t>
            </w:r>
            <w:r w:rsidR="00AF7340" w:rsidRPr="0007729D">
              <w:rPr>
                <w:rFonts w:ascii="Arial" w:eastAsia="Arial" w:hAnsi="Arial" w:cs="Arial"/>
                <w:sz w:val="20"/>
                <w:szCs w:val="20"/>
              </w:rPr>
              <w:t>narrative</w:t>
            </w:r>
            <w:r w:rsidR="00AB7678">
              <w:rPr>
                <w:rFonts w:ascii="Arial" w:eastAsia="Arial" w:hAnsi="Arial" w:cs="Arial"/>
                <w:sz w:val="20"/>
                <w:szCs w:val="20"/>
              </w:rPr>
              <w:t>.</w:t>
            </w:r>
          </w:p>
        </w:tc>
      </w:tr>
      <w:tr w:rsidR="00AF7340" w14:paraId="78E48D6D" w14:textId="77777777" w:rsidTr="00B11738">
        <w:tblPrEx>
          <w:tblCellMar>
            <w:top w:w="0" w:type="dxa"/>
            <w:bottom w:w="0" w:type="dxa"/>
          </w:tblCellMar>
        </w:tblPrEx>
        <w:tc>
          <w:tcPr>
            <w:tcW w:w="2126" w:type="dxa"/>
            <w:tcMar>
              <w:top w:w="113" w:type="dxa"/>
              <w:bottom w:w="113" w:type="dxa"/>
            </w:tcMar>
          </w:tcPr>
          <w:p w14:paraId="1F6AB01C" w14:textId="04A284E6" w:rsidR="00AF7340" w:rsidRPr="00015F15" w:rsidRDefault="00AF7340" w:rsidP="00846BA8">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AF2DFC3" w14:textId="187A923E" w:rsidR="00AF7340" w:rsidRDefault="00AF7340" w:rsidP="00C64519">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C64519">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327F2185" w14:textId="1C814179" w:rsidR="00AF7340" w:rsidRDefault="00D4590A" w:rsidP="00846BA8">
            <w:pPr>
              <w:autoSpaceDE w:val="0"/>
              <w:autoSpaceDN w:val="0"/>
              <w:adjustRightInd w:val="0"/>
              <w:spacing w:after="120"/>
              <w:rPr>
                <w:rFonts w:cs="Arial"/>
                <w:lang w:eastAsia="en-GB"/>
              </w:rPr>
            </w:pPr>
            <w:r>
              <w:rPr>
                <w:rFonts w:ascii="Arial" w:eastAsia="Arial" w:hAnsi="Arial" w:cs="Arial"/>
                <w:sz w:val="20"/>
                <w:szCs w:val="20"/>
              </w:rPr>
              <w:t>W</w:t>
            </w:r>
            <w:r w:rsidR="00AF7340" w:rsidRPr="0021607A">
              <w:rPr>
                <w:rFonts w:ascii="Arial" w:eastAsia="Arial" w:hAnsi="Arial" w:cs="Arial"/>
                <w:sz w:val="20"/>
                <w:szCs w:val="20"/>
              </w:rPr>
              <w:t>rit</w:t>
            </w:r>
            <w:r w:rsidR="00C64519">
              <w:rPr>
                <w:rFonts w:ascii="Arial" w:eastAsia="Arial" w:hAnsi="Arial" w:cs="Arial"/>
                <w:sz w:val="20"/>
                <w:szCs w:val="20"/>
              </w:rPr>
              <w:t>ing</w:t>
            </w:r>
            <w:r w:rsidR="00AF7340" w:rsidRPr="0021607A">
              <w:rPr>
                <w:rFonts w:ascii="Arial" w:eastAsia="Arial" w:hAnsi="Arial" w:cs="Arial"/>
                <w:sz w:val="20"/>
                <w:szCs w:val="20"/>
              </w:rPr>
              <w:t xml:space="preserve"> about the plot</w:t>
            </w:r>
          </w:p>
        </w:tc>
        <w:tc>
          <w:tcPr>
            <w:tcW w:w="10348" w:type="dxa"/>
            <w:tcMar>
              <w:top w:w="113" w:type="dxa"/>
              <w:bottom w:w="113" w:type="dxa"/>
            </w:tcMar>
          </w:tcPr>
          <w:p w14:paraId="5235B173" w14:textId="2A9CF378" w:rsidR="00AF7340" w:rsidRPr="0007729D" w:rsidRDefault="00B927B3" w:rsidP="00846BA8">
            <w:pPr>
              <w:spacing w:after="120"/>
              <w:rPr>
                <w:rFonts w:ascii="Arial" w:eastAsia="Arial" w:hAnsi="Arial" w:cs="Arial"/>
                <w:sz w:val="20"/>
                <w:szCs w:val="20"/>
              </w:rPr>
            </w:pPr>
            <w:r>
              <w:rPr>
                <w:rFonts w:ascii="Arial" w:eastAsia="Arial" w:hAnsi="Arial" w:cs="Arial"/>
                <w:sz w:val="20"/>
                <w:szCs w:val="20"/>
              </w:rPr>
              <w:t>L</w:t>
            </w:r>
            <w:r w:rsidR="00AC68B3">
              <w:rPr>
                <w:rFonts w:ascii="Arial" w:eastAsia="Arial" w:hAnsi="Arial" w:cs="Arial"/>
                <w:sz w:val="20"/>
                <w:szCs w:val="20"/>
              </w:rPr>
              <w:t>earners</w:t>
            </w:r>
            <w:r w:rsidR="00AF7340" w:rsidRPr="0007729D">
              <w:rPr>
                <w:rFonts w:ascii="Arial" w:eastAsia="Arial" w:hAnsi="Arial" w:cs="Arial"/>
                <w:sz w:val="20"/>
                <w:szCs w:val="20"/>
              </w:rPr>
              <w:t xml:space="preserve"> produce a simple plot outline for a particular genre, e.g. crime, mystery, science fiction</w:t>
            </w:r>
            <w:r w:rsidR="009C329A" w:rsidRPr="0007729D">
              <w:rPr>
                <w:rFonts w:ascii="Arial" w:eastAsia="Arial" w:hAnsi="Arial" w:cs="Arial"/>
                <w:sz w:val="20"/>
                <w:szCs w:val="20"/>
              </w:rPr>
              <w:t>, fantasy</w:t>
            </w:r>
            <w:r w:rsidR="00AF7340" w:rsidRPr="0007729D">
              <w:rPr>
                <w:rFonts w:ascii="Arial" w:eastAsia="Arial" w:hAnsi="Arial" w:cs="Arial"/>
                <w:sz w:val="20"/>
                <w:szCs w:val="20"/>
              </w:rPr>
              <w:t>.</w:t>
            </w:r>
          </w:p>
          <w:p w14:paraId="40946901" w14:textId="77777777" w:rsidR="006B2031" w:rsidRPr="0007729D" w:rsidRDefault="00AF7340" w:rsidP="000A5550">
            <w:pPr>
              <w:autoSpaceDE w:val="0"/>
              <w:autoSpaceDN w:val="0"/>
              <w:adjustRightInd w:val="0"/>
              <w:spacing w:before="120"/>
              <w:rPr>
                <w:rFonts w:ascii="Arial" w:hAnsi="Arial" w:cs="Arial"/>
                <w:sz w:val="20"/>
                <w:szCs w:val="20"/>
              </w:rPr>
            </w:pPr>
            <w:r w:rsidRPr="0007729D">
              <w:rPr>
                <w:rFonts w:ascii="Arial" w:hAnsi="Arial" w:cs="Arial"/>
                <w:sz w:val="20"/>
                <w:szCs w:val="20"/>
              </w:rPr>
              <w:t>Creative writing prompts</w:t>
            </w:r>
            <w:r w:rsidR="009C329A" w:rsidRPr="0007729D">
              <w:rPr>
                <w:rFonts w:ascii="Arial" w:hAnsi="Arial" w:cs="Arial"/>
                <w:sz w:val="20"/>
                <w:szCs w:val="20"/>
              </w:rPr>
              <w:t xml:space="preserve"> can be found online, for example</w:t>
            </w:r>
            <w:r w:rsidRPr="0007729D">
              <w:rPr>
                <w:rFonts w:ascii="Arial" w:hAnsi="Arial" w:cs="Arial"/>
                <w:sz w:val="20"/>
                <w:szCs w:val="20"/>
              </w:rPr>
              <w:t>:</w:t>
            </w:r>
          </w:p>
          <w:p w14:paraId="0E9BBA42" w14:textId="20155CD7" w:rsidR="006B2031" w:rsidRPr="006A0A6E" w:rsidRDefault="00FD167C" w:rsidP="000A5550">
            <w:pPr>
              <w:autoSpaceDE w:val="0"/>
              <w:autoSpaceDN w:val="0"/>
              <w:adjustRightInd w:val="0"/>
              <w:spacing w:after="120"/>
              <w:rPr>
                <w:rStyle w:val="Hyperlink"/>
                <w:rFonts w:ascii="Arial" w:hAnsi="Arial"/>
                <w:color w:val="4A4A4A"/>
                <w:sz w:val="20"/>
              </w:rPr>
            </w:pPr>
            <w:hyperlink r:id="rId130" w:history="1">
              <w:r w:rsidR="006A0A6E" w:rsidRPr="006A0A6E">
                <w:rPr>
                  <w:rStyle w:val="Hyperlink"/>
                  <w:rFonts w:ascii="Arial" w:hAnsi="Arial"/>
                  <w:color w:val="4A4A4A"/>
                  <w:sz w:val="20"/>
                </w:rPr>
                <w:t>www.writersdigest.com/prompts//</w:t>
              </w:r>
            </w:hyperlink>
          </w:p>
          <w:p w14:paraId="6E8052E3" w14:textId="15F0AA65" w:rsidR="00AF7340" w:rsidRPr="006A0A6E" w:rsidRDefault="00FD167C" w:rsidP="006A0A6E">
            <w:pPr>
              <w:autoSpaceDE w:val="0"/>
              <w:autoSpaceDN w:val="0"/>
              <w:adjustRightInd w:val="0"/>
              <w:spacing w:before="120" w:after="120"/>
              <w:rPr>
                <w:rStyle w:val="Hyperlink"/>
                <w:rFonts w:ascii="Arial" w:hAnsi="Arial"/>
                <w:color w:val="4A4A4A"/>
                <w:sz w:val="20"/>
              </w:rPr>
            </w:pPr>
            <w:hyperlink r:id="rId131" w:history="1">
              <w:r w:rsidR="006A0A6E" w:rsidRPr="006A0A6E">
                <w:rPr>
                  <w:rStyle w:val="Hyperlink"/>
                  <w:rFonts w:ascii="Arial" w:hAnsi="Arial"/>
                  <w:color w:val="4A4A4A"/>
                  <w:sz w:val="20"/>
                </w:rPr>
                <w:t>www.shiocton.k12.wi.us/cms_files/resources/45%20Narrative%20Prompts.doc</w:t>
              </w:r>
            </w:hyperlink>
          </w:p>
          <w:p w14:paraId="4558C0AD" w14:textId="2A0C3781" w:rsidR="009C329A" w:rsidRPr="006A0A6E" w:rsidRDefault="00FD167C" w:rsidP="00FA5148">
            <w:pPr>
              <w:autoSpaceDE w:val="0"/>
              <w:autoSpaceDN w:val="0"/>
              <w:adjustRightInd w:val="0"/>
              <w:spacing w:before="120"/>
              <w:rPr>
                <w:rStyle w:val="WebLink"/>
                <w:color w:val="00B050"/>
                <w:u w:val="none"/>
              </w:rPr>
            </w:pPr>
            <w:hyperlink r:id="rId132" w:history="1">
              <w:r w:rsidR="006A0A6E" w:rsidRPr="006A0A6E">
                <w:rPr>
                  <w:rStyle w:val="Hyperlink"/>
                  <w:rFonts w:ascii="Arial" w:hAnsi="Arial"/>
                  <w:color w:val="4A4A4A"/>
                  <w:sz w:val="20"/>
                </w:rPr>
                <w:t>http://homeworktips.about.com/od/essaywriting/a/narrativetopics.htm</w:t>
              </w:r>
            </w:hyperlink>
          </w:p>
        </w:tc>
      </w:tr>
      <w:tr w:rsidR="00AF7340" w14:paraId="39AFD56A" w14:textId="77777777" w:rsidTr="00B11738">
        <w:tblPrEx>
          <w:tblCellMar>
            <w:top w:w="0" w:type="dxa"/>
            <w:bottom w:w="0" w:type="dxa"/>
          </w:tblCellMar>
        </w:tblPrEx>
        <w:tc>
          <w:tcPr>
            <w:tcW w:w="2126" w:type="dxa"/>
            <w:tcMar>
              <w:top w:w="113" w:type="dxa"/>
              <w:bottom w:w="113" w:type="dxa"/>
            </w:tcMar>
          </w:tcPr>
          <w:p w14:paraId="731293F8" w14:textId="5A954AE6" w:rsidR="00AF7340" w:rsidRPr="00015F15" w:rsidRDefault="00AF7340" w:rsidP="00846BA8">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2AC37739" w14:textId="0E313B1C" w:rsidR="00AF7340" w:rsidRDefault="00AF7340" w:rsidP="004105AB">
            <w:pPr>
              <w:autoSpaceDE w:val="0"/>
              <w:autoSpaceDN w:val="0"/>
              <w:adjustRightInd w:val="0"/>
              <w:spacing w:before="120"/>
              <w:rPr>
                <w:rFonts w:ascii="Arial" w:hAnsi="Arial" w:cs="Arial"/>
                <w:sz w:val="20"/>
                <w:szCs w:val="20"/>
                <w:lang w:eastAsia="en-GB"/>
              </w:rPr>
            </w:pPr>
            <w:r w:rsidRPr="00073730">
              <w:rPr>
                <w:rFonts w:ascii="Arial" w:hAnsi="Arial" w:cs="Arial"/>
                <w:sz w:val="20"/>
                <w:szCs w:val="20"/>
                <w:lang w:eastAsia="en-GB"/>
              </w:rPr>
              <w:t xml:space="preserve">W1 </w:t>
            </w:r>
            <w:r w:rsidR="00C64519">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tc>
        <w:tc>
          <w:tcPr>
            <w:tcW w:w="2126" w:type="dxa"/>
            <w:tcMar>
              <w:top w:w="113" w:type="dxa"/>
              <w:bottom w:w="113" w:type="dxa"/>
            </w:tcMar>
          </w:tcPr>
          <w:p w14:paraId="27C18F5D" w14:textId="6DA058E2" w:rsidR="00FB5F6D" w:rsidRPr="00D4590A" w:rsidRDefault="00D4590A" w:rsidP="00D4590A">
            <w:pPr>
              <w:autoSpaceDE w:val="0"/>
              <w:autoSpaceDN w:val="0"/>
              <w:adjustRightInd w:val="0"/>
              <w:spacing w:after="120"/>
              <w:rPr>
                <w:rFonts w:ascii="Arial" w:eastAsia="Arial" w:hAnsi="Arial" w:cs="Arial"/>
                <w:sz w:val="20"/>
                <w:szCs w:val="20"/>
              </w:rPr>
            </w:pPr>
            <w:r>
              <w:rPr>
                <w:rFonts w:ascii="Arial" w:eastAsia="Arial" w:hAnsi="Arial" w:cs="Arial"/>
                <w:sz w:val="20"/>
                <w:szCs w:val="20"/>
              </w:rPr>
              <w:t>W</w:t>
            </w:r>
            <w:r w:rsidR="00AF7340" w:rsidRPr="0021607A">
              <w:rPr>
                <w:rFonts w:ascii="Arial" w:eastAsia="Arial" w:hAnsi="Arial" w:cs="Arial"/>
                <w:sz w:val="20"/>
                <w:szCs w:val="20"/>
              </w:rPr>
              <w:t>rit</w:t>
            </w:r>
            <w:r w:rsidR="00C64519">
              <w:rPr>
                <w:rFonts w:ascii="Arial" w:eastAsia="Arial" w:hAnsi="Arial" w:cs="Arial"/>
                <w:sz w:val="20"/>
                <w:szCs w:val="20"/>
              </w:rPr>
              <w:t>ing</w:t>
            </w:r>
            <w:r w:rsidR="00AF7340" w:rsidRPr="0021607A">
              <w:rPr>
                <w:rFonts w:ascii="Arial" w:eastAsia="Arial" w:hAnsi="Arial" w:cs="Arial"/>
                <w:sz w:val="20"/>
                <w:szCs w:val="20"/>
              </w:rPr>
              <w:t xml:space="preserve"> about character</w:t>
            </w:r>
            <w:r>
              <w:rPr>
                <w:rFonts w:ascii="Arial" w:eastAsia="Arial" w:hAnsi="Arial" w:cs="Arial"/>
                <w:sz w:val="20"/>
                <w:szCs w:val="20"/>
              </w:rPr>
              <w:t xml:space="preserve">, </w:t>
            </w:r>
            <w:r w:rsidR="00FB5F6D" w:rsidRPr="00FB5F6D">
              <w:rPr>
                <w:rFonts w:ascii="Arial" w:eastAsia="Arial" w:hAnsi="Arial" w:cs="Arial"/>
                <w:sz w:val="20"/>
                <w:szCs w:val="20"/>
              </w:rPr>
              <w:t>setting</w:t>
            </w:r>
            <w:r>
              <w:rPr>
                <w:rFonts w:ascii="Arial" w:eastAsia="Arial" w:hAnsi="Arial" w:cs="Arial"/>
                <w:sz w:val="20"/>
                <w:szCs w:val="20"/>
              </w:rPr>
              <w:t xml:space="preserve"> and </w:t>
            </w:r>
            <w:r w:rsidR="00FB5F6D" w:rsidRPr="00FB5F6D">
              <w:rPr>
                <w:rFonts w:ascii="Arial" w:eastAsia="Arial" w:hAnsi="Arial" w:cs="Arial"/>
                <w:sz w:val="20"/>
                <w:szCs w:val="20"/>
              </w:rPr>
              <w:t>endings</w:t>
            </w:r>
          </w:p>
        </w:tc>
        <w:tc>
          <w:tcPr>
            <w:tcW w:w="10348" w:type="dxa"/>
            <w:tcMar>
              <w:top w:w="113" w:type="dxa"/>
              <w:bottom w:w="113" w:type="dxa"/>
            </w:tcMar>
          </w:tcPr>
          <w:p w14:paraId="0B264090" w14:textId="156764B7" w:rsidR="00AF7340" w:rsidRDefault="00551362" w:rsidP="00846BA8">
            <w:pPr>
              <w:autoSpaceDE w:val="0"/>
              <w:autoSpaceDN w:val="0"/>
              <w:adjustRightInd w:val="0"/>
              <w:spacing w:after="120"/>
              <w:rPr>
                <w:rFonts w:ascii="Arial" w:eastAsia="Arial" w:hAnsi="Arial" w:cs="Arial"/>
                <w:sz w:val="20"/>
                <w:szCs w:val="20"/>
              </w:rPr>
            </w:pPr>
            <w:r>
              <w:rPr>
                <w:rFonts w:ascii="Arial" w:eastAsia="Arial" w:hAnsi="Arial" w:cs="Arial"/>
                <w:sz w:val="20"/>
                <w:szCs w:val="20"/>
              </w:rPr>
              <w:t>Learners</w:t>
            </w:r>
            <w:r w:rsidR="00AF7340" w:rsidRPr="00A14E07">
              <w:rPr>
                <w:rFonts w:ascii="Arial" w:eastAsia="Arial" w:hAnsi="Arial" w:cs="Arial"/>
                <w:sz w:val="20"/>
                <w:szCs w:val="20"/>
              </w:rPr>
              <w:t xml:space="preserve"> make a list of two or three characters for their genre</w:t>
            </w:r>
            <w:r>
              <w:rPr>
                <w:rFonts w:ascii="Arial" w:eastAsia="Arial" w:hAnsi="Arial" w:cs="Arial"/>
                <w:sz w:val="20"/>
                <w:szCs w:val="20"/>
              </w:rPr>
              <w:t xml:space="preserve"> and then </w:t>
            </w:r>
            <w:r w:rsidR="00AF7340" w:rsidRPr="00A14E07">
              <w:rPr>
                <w:rFonts w:ascii="Arial" w:eastAsia="Arial" w:hAnsi="Arial" w:cs="Arial"/>
                <w:sz w:val="20"/>
                <w:szCs w:val="20"/>
              </w:rPr>
              <w:t>write three sentences describing each.</w:t>
            </w:r>
          </w:p>
          <w:p w14:paraId="3F8C5CAB" w14:textId="60BC4C81" w:rsidR="00FB5F6D" w:rsidRDefault="00FB5F6D" w:rsidP="00AC68B3">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 xml:space="preserve">Next, </w:t>
            </w:r>
            <w:r w:rsidRPr="00FB5F6D">
              <w:rPr>
                <w:rFonts w:ascii="Arial" w:eastAsia="Arial" w:hAnsi="Arial" w:cs="Arial"/>
                <w:sz w:val="20"/>
                <w:szCs w:val="20"/>
              </w:rPr>
              <w:t>ask them to create a setting for their genre</w:t>
            </w:r>
            <w:r w:rsidR="00EF7C52">
              <w:rPr>
                <w:rFonts w:ascii="Arial" w:eastAsia="Arial" w:hAnsi="Arial" w:cs="Arial"/>
                <w:sz w:val="20"/>
                <w:szCs w:val="20"/>
              </w:rPr>
              <w:t xml:space="preserve"> and </w:t>
            </w:r>
            <w:r w:rsidRPr="00FB5F6D">
              <w:rPr>
                <w:rFonts w:ascii="Arial" w:eastAsia="Arial" w:hAnsi="Arial" w:cs="Arial"/>
                <w:sz w:val="20"/>
                <w:szCs w:val="20"/>
              </w:rPr>
              <w:t xml:space="preserve">write three sentences to describe </w:t>
            </w:r>
            <w:r w:rsidR="00EF7C52">
              <w:rPr>
                <w:rFonts w:ascii="Arial" w:eastAsia="Arial" w:hAnsi="Arial" w:cs="Arial"/>
                <w:sz w:val="20"/>
                <w:szCs w:val="20"/>
              </w:rPr>
              <w:t>it</w:t>
            </w:r>
            <w:r w:rsidRPr="00FB5F6D">
              <w:rPr>
                <w:rFonts w:ascii="Arial" w:eastAsia="Arial" w:hAnsi="Arial" w:cs="Arial"/>
                <w:sz w:val="20"/>
                <w:szCs w:val="20"/>
              </w:rPr>
              <w:t>.</w:t>
            </w:r>
          </w:p>
          <w:p w14:paraId="47A5AB77" w14:textId="52ABA701" w:rsidR="00FB5F6D" w:rsidRPr="00A14E07" w:rsidRDefault="00F1047F" w:rsidP="00FA5148">
            <w:pPr>
              <w:autoSpaceDE w:val="0"/>
              <w:autoSpaceDN w:val="0"/>
              <w:adjustRightInd w:val="0"/>
              <w:spacing w:before="120"/>
              <w:rPr>
                <w:rFonts w:ascii="Arial" w:eastAsia="Arial" w:hAnsi="Arial" w:cs="Arial"/>
                <w:sz w:val="20"/>
                <w:szCs w:val="20"/>
              </w:rPr>
            </w:pPr>
            <w:r>
              <w:rPr>
                <w:rFonts w:ascii="Arial" w:eastAsia="Arial" w:hAnsi="Arial" w:cs="Arial"/>
                <w:sz w:val="20"/>
                <w:szCs w:val="20"/>
              </w:rPr>
              <w:t xml:space="preserve">Finally, learners </w:t>
            </w:r>
            <w:r w:rsidR="00FB5F6D" w:rsidRPr="00FB5F6D">
              <w:rPr>
                <w:rFonts w:ascii="Arial" w:eastAsia="Arial" w:hAnsi="Arial" w:cs="Arial"/>
                <w:sz w:val="20"/>
                <w:szCs w:val="20"/>
              </w:rPr>
              <w:t>work out a possible plot for a narrative composition.</w:t>
            </w:r>
          </w:p>
        </w:tc>
      </w:tr>
      <w:tr w:rsidR="00AF7340" w14:paraId="27EA17B5" w14:textId="77777777" w:rsidTr="00B11738">
        <w:tblPrEx>
          <w:tblCellMar>
            <w:top w:w="0" w:type="dxa"/>
            <w:bottom w:w="0" w:type="dxa"/>
          </w:tblCellMar>
        </w:tblPrEx>
        <w:tc>
          <w:tcPr>
            <w:tcW w:w="2126" w:type="dxa"/>
            <w:tcMar>
              <w:top w:w="113" w:type="dxa"/>
              <w:bottom w:w="113" w:type="dxa"/>
            </w:tcMar>
          </w:tcPr>
          <w:p w14:paraId="54E9DCEF" w14:textId="3B726ABE" w:rsidR="00AF7340" w:rsidRPr="00015F15" w:rsidRDefault="00AF7340" w:rsidP="00846BA8">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2ACDA67A" w14:textId="583CFF65" w:rsidR="00AF7340" w:rsidRPr="003450E0" w:rsidRDefault="00AF7340" w:rsidP="004105AB">
            <w:pPr>
              <w:autoSpaceDE w:val="0"/>
              <w:autoSpaceDN w:val="0"/>
              <w:adjustRightInd w:val="0"/>
              <w:spacing w:before="120"/>
              <w:rPr>
                <w:rFonts w:ascii="Arial" w:hAnsi="Arial" w:cs="Arial"/>
                <w:color w:val="00B050"/>
                <w:sz w:val="20"/>
                <w:szCs w:val="20"/>
                <w:lang w:eastAsia="en-GB"/>
              </w:rPr>
            </w:pPr>
            <w:r w:rsidRPr="00073730">
              <w:rPr>
                <w:rFonts w:ascii="Arial" w:hAnsi="Arial" w:cs="Arial"/>
                <w:sz w:val="20"/>
                <w:szCs w:val="20"/>
                <w:lang w:eastAsia="en-GB"/>
              </w:rPr>
              <w:t xml:space="preserve">W2 </w:t>
            </w:r>
            <w:r w:rsidR="00C64519">
              <w:rPr>
                <w:rFonts w:ascii="Arial" w:hAnsi="Arial" w:cs="Arial"/>
                <w:sz w:val="20"/>
                <w:szCs w:val="20"/>
                <w:lang w:eastAsia="en-GB"/>
              </w:rPr>
              <w:t>o</w:t>
            </w:r>
            <w:r w:rsidR="00927537" w:rsidRPr="005A7E1F">
              <w:rPr>
                <w:rFonts w:ascii="Arial" w:hAnsi="Arial" w:cs="Arial"/>
                <w:sz w:val="20"/>
                <w:szCs w:val="20"/>
              </w:rPr>
              <w:t>rganise and structure ideas and opinions for deliberate effect</w:t>
            </w:r>
          </w:p>
        </w:tc>
        <w:tc>
          <w:tcPr>
            <w:tcW w:w="2126" w:type="dxa"/>
            <w:tcMar>
              <w:top w:w="113" w:type="dxa"/>
              <w:bottom w:w="113" w:type="dxa"/>
            </w:tcMar>
          </w:tcPr>
          <w:p w14:paraId="2E784E25" w14:textId="0A3E338A" w:rsidR="00AF7340" w:rsidRDefault="00D4590A" w:rsidP="00846BA8">
            <w:pPr>
              <w:autoSpaceDE w:val="0"/>
              <w:autoSpaceDN w:val="0"/>
              <w:adjustRightInd w:val="0"/>
              <w:spacing w:after="120"/>
              <w:rPr>
                <w:rFonts w:cs="Arial"/>
                <w:lang w:eastAsia="en-GB"/>
              </w:rPr>
            </w:pPr>
            <w:r>
              <w:rPr>
                <w:rFonts w:ascii="Arial" w:eastAsia="Arial" w:hAnsi="Arial" w:cs="Arial"/>
                <w:sz w:val="20"/>
                <w:szCs w:val="20"/>
              </w:rPr>
              <w:t>O</w:t>
            </w:r>
            <w:r w:rsidR="009C329A" w:rsidRPr="0021607A">
              <w:rPr>
                <w:rFonts w:ascii="Arial" w:eastAsia="Arial" w:hAnsi="Arial" w:cs="Arial"/>
                <w:sz w:val="20"/>
                <w:szCs w:val="20"/>
              </w:rPr>
              <w:t>rganis</w:t>
            </w:r>
            <w:r w:rsidR="00C64519">
              <w:rPr>
                <w:rFonts w:ascii="Arial" w:eastAsia="Arial" w:hAnsi="Arial" w:cs="Arial"/>
                <w:sz w:val="20"/>
                <w:szCs w:val="20"/>
              </w:rPr>
              <w:t>ing</w:t>
            </w:r>
            <w:r w:rsidR="009C329A" w:rsidRPr="0021607A">
              <w:rPr>
                <w:rFonts w:ascii="Arial" w:eastAsia="Arial" w:hAnsi="Arial" w:cs="Arial"/>
                <w:sz w:val="20"/>
                <w:szCs w:val="20"/>
              </w:rPr>
              <w:t xml:space="preserve"> ideas</w:t>
            </w:r>
          </w:p>
        </w:tc>
        <w:tc>
          <w:tcPr>
            <w:tcW w:w="10348" w:type="dxa"/>
            <w:tcMar>
              <w:top w:w="113" w:type="dxa"/>
              <w:bottom w:w="113" w:type="dxa"/>
            </w:tcMar>
          </w:tcPr>
          <w:p w14:paraId="585AA147" w14:textId="05FE703E" w:rsidR="00AF7340" w:rsidRPr="00F93543" w:rsidRDefault="00EF7C52" w:rsidP="00846BA8">
            <w:pPr>
              <w:spacing w:after="120"/>
              <w:rPr>
                <w:rFonts w:ascii="Arial" w:eastAsia="Arial" w:hAnsi="Arial" w:cs="Arial"/>
                <w:color w:val="FF0000"/>
                <w:sz w:val="20"/>
                <w:szCs w:val="20"/>
              </w:rPr>
            </w:pPr>
            <w:r>
              <w:rPr>
                <w:rFonts w:ascii="Arial" w:eastAsia="Arial" w:hAnsi="Arial" w:cs="Arial"/>
                <w:sz w:val="20"/>
                <w:szCs w:val="20"/>
              </w:rPr>
              <w:t xml:space="preserve">Learners </w:t>
            </w:r>
            <w:r w:rsidR="00AF7340" w:rsidRPr="00A14E07">
              <w:rPr>
                <w:rFonts w:ascii="Arial" w:eastAsia="Arial" w:hAnsi="Arial" w:cs="Arial"/>
                <w:sz w:val="20"/>
                <w:szCs w:val="20"/>
              </w:rPr>
              <w:t>produce a pa</w:t>
            </w:r>
            <w:r w:rsidR="00AF7340">
              <w:rPr>
                <w:rFonts w:ascii="Arial" w:eastAsia="Arial" w:hAnsi="Arial" w:cs="Arial"/>
                <w:sz w:val="20"/>
                <w:szCs w:val="20"/>
              </w:rPr>
              <w:t xml:space="preserve">ragraph plan for their narrative </w:t>
            </w:r>
            <w:r w:rsidR="00AF7340">
              <w:rPr>
                <w:rFonts w:ascii="Arial" w:hAnsi="Arial" w:cs="Arial"/>
                <w:sz w:val="20"/>
                <w:szCs w:val="20"/>
                <w:lang w:eastAsia="en-GB"/>
              </w:rPr>
              <w:t>composition</w:t>
            </w:r>
            <w:r w:rsidR="00AF7340" w:rsidRPr="00A14E07">
              <w:rPr>
                <w:rFonts w:ascii="Arial" w:eastAsia="Arial" w:hAnsi="Arial" w:cs="Arial"/>
                <w:sz w:val="20"/>
                <w:szCs w:val="20"/>
              </w:rPr>
              <w:t>.</w:t>
            </w:r>
          </w:p>
        </w:tc>
      </w:tr>
      <w:tr w:rsidR="00AF7340" w14:paraId="1F6E1366" w14:textId="77777777" w:rsidTr="00B11738">
        <w:tblPrEx>
          <w:tblCellMar>
            <w:top w:w="0" w:type="dxa"/>
            <w:bottom w:w="0" w:type="dxa"/>
          </w:tblCellMar>
        </w:tblPrEx>
        <w:tc>
          <w:tcPr>
            <w:tcW w:w="2126" w:type="dxa"/>
            <w:tcMar>
              <w:top w:w="113" w:type="dxa"/>
              <w:bottom w:w="113" w:type="dxa"/>
            </w:tcMar>
          </w:tcPr>
          <w:p w14:paraId="5A9C3858" w14:textId="371E9C02" w:rsidR="00AF7340" w:rsidRPr="00015F15" w:rsidRDefault="00AF7340" w:rsidP="00CD15D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362A6DA6" w14:textId="2831C5CC" w:rsidR="00AF7340" w:rsidRDefault="00AF7340" w:rsidP="00C64519">
            <w:pPr>
              <w:pStyle w:val="DSBasic"/>
              <w:spacing w:before="120" w:after="120"/>
              <w:rPr>
                <w:rFonts w:cs="Arial"/>
                <w:sz w:val="20"/>
                <w:szCs w:val="20"/>
                <w:lang w:eastAsia="en-GB"/>
              </w:rPr>
            </w:pPr>
            <w:r w:rsidRPr="00073730">
              <w:rPr>
                <w:rFonts w:cs="Arial"/>
                <w:sz w:val="20"/>
                <w:szCs w:val="20"/>
                <w:lang w:eastAsia="en-GB"/>
              </w:rPr>
              <w:t xml:space="preserve">W5 </w:t>
            </w:r>
            <w:r w:rsidR="00C64519">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14BD3F71" w14:textId="6F5B0C81" w:rsidR="00AF7340" w:rsidRDefault="00D4590A" w:rsidP="00BC5F6C">
            <w:pPr>
              <w:autoSpaceDE w:val="0"/>
              <w:autoSpaceDN w:val="0"/>
              <w:adjustRightInd w:val="0"/>
              <w:spacing w:after="120"/>
              <w:rPr>
                <w:rFonts w:eastAsia="Arial" w:cs="Arial"/>
              </w:rPr>
            </w:pPr>
            <w:r>
              <w:rPr>
                <w:rFonts w:ascii="Arial" w:eastAsia="Arial" w:hAnsi="Arial" w:cs="Arial"/>
                <w:sz w:val="20"/>
                <w:szCs w:val="20"/>
              </w:rPr>
              <w:t>P</w:t>
            </w:r>
            <w:r w:rsidR="00AF7340" w:rsidRPr="0021607A">
              <w:rPr>
                <w:rFonts w:ascii="Arial" w:eastAsia="Arial" w:hAnsi="Arial" w:cs="Arial"/>
                <w:sz w:val="20"/>
                <w:szCs w:val="20"/>
              </w:rPr>
              <w:t>unctuati</w:t>
            </w:r>
            <w:r w:rsidR="00C64519">
              <w:rPr>
                <w:rFonts w:ascii="Arial" w:eastAsia="Arial" w:hAnsi="Arial" w:cs="Arial"/>
                <w:sz w:val="20"/>
                <w:szCs w:val="20"/>
              </w:rPr>
              <w:t>ng</w:t>
            </w:r>
            <w:r w:rsidR="00AF7340" w:rsidRPr="0021607A">
              <w:rPr>
                <w:rFonts w:ascii="Arial" w:eastAsia="Arial" w:hAnsi="Arial" w:cs="Arial"/>
                <w:sz w:val="20"/>
                <w:szCs w:val="20"/>
              </w:rPr>
              <w:t xml:space="preserve"> direct speech</w:t>
            </w:r>
          </w:p>
        </w:tc>
        <w:tc>
          <w:tcPr>
            <w:tcW w:w="10348" w:type="dxa"/>
            <w:tcMar>
              <w:top w:w="113" w:type="dxa"/>
              <w:bottom w:w="113" w:type="dxa"/>
            </w:tcMar>
          </w:tcPr>
          <w:p w14:paraId="79724601" w14:textId="346EDDB8" w:rsidR="006B2031" w:rsidRPr="006B2031" w:rsidRDefault="00AF7340" w:rsidP="00BC5F6C">
            <w:pPr>
              <w:autoSpaceDE w:val="0"/>
              <w:autoSpaceDN w:val="0"/>
              <w:adjustRightInd w:val="0"/>
              <w:spacing w:after="120"/>
              <w:rPr>
                <w:rFonts w:ascii="Arial" w:hAnsi="Arial" w:cs="Arial"/>
                <w:b/>
                <w:sz w:val="20"/>
                <w:szCs w:val="20"/>
                <w:lang w:eastAsia="en-GB"/>
              </w:rPr>
            </w:pPr>
            <w:r w:rsidRPr="006B2031">
              <w:rPr>
                <w:rFonts w:ascii="Arial" w:eastAsia="Arial" w:hAnsi="Arial" w:cs="Arial"/>
                <w:sz w:val="20"/>
                <w:szCs w:val="20"/>
              </w:rPr>
              <w:t>Learners examine the use of direct speech</w:t>
            </w:r>
            <w:r w:rsidR="008175B2">
              <w:rPr>
                <w:rFonts w:ascii="Arial" w:eastAsia="Arial" w:hAnsi="Arial" w:cs="Arial"/>
                <w:sz w:val="20"/>
                <w:szCs w:val="20"/>
              </w:rPr>
              <w:t xml:space="preserve"> </w:t>
            </w:r>
            <w:r w:rsidRPr="006B2031">
              <w:rPr>
                <w:rFonts w:ascii="Arial" w:eastAsia="Arial" w:hAnsi="Arial" w:cs="Arial"/>
                <w:sz w:val="20"/>
                <w:szCs w:val="20"/>
              </w:rPr>
              <w:t>/</w:t>
            </w:r>
            <w:r w:rsidR="008175B2">
              <w:rPr>
                <w:rFonts w:ascii="Arial" w:eastAsia="Arial" w:hAnsi="Arial" w:cs="Arial"/>
                <w:sz w:val="20"/>
                <w:szCs w:val="20"/>
              </w:rPr>
              <w:t xml:space="preserve"> </w:t>
            </w:r>
            <w:r w:rsidRPr="006B2031">
              <w:rPr>
                <w:rFonts w:ascii="Arial" w:eastAsia="Arial" w:hAnsi="Arial" w:cs="Arial"/>
                <w:sz w:val="20"/>
                <w:szCs w:val="20"/>
              </w:rPr>
              <w:t xml:space="preserve">dialogue in the short stories already studied and discuss its usefulness in narrative </w:t>
            </w:r>
            <w:r w:rsidRPr="006B2031">
              <w:rPr>
                <w:rFonts w:ascii="Arial" w:hAnsi="Arial" w:cs="Arial"/>
                <w:sz w:val="20"/>
                <w:szCs w:val="20"/>
                <w:lang w:eastAsia="en-GB"/>
              </w:rPr>
              <w:t>composition</w:t>
            </w:r>
            <w:r w:rsidRPr="006B2031">
              <w:rPr>
                <w:rFonts w:ascii="Arial" w:eastAsia="Arial" w:hAnsi="Arial" w:cs="Arial"/>
                <w:sz w:val="20"/>
                <w:szCs w:val="20"/>
              </w:rPr>
              <w:t>.</w:t>
            </w:r>
          </w:p>
          <w:p w14:paraId="3B378620" w14:textId="7FD7F68F" w:rsidR="00AF7340" w:rsidRPr="008175B2" w:rsidRDefault="006B2031" w:rsidP="004149CB">
            <w:pPr>
              <w:autoSpaceDE w:val="0"/>
              <w:autoSpaceDN w:val="0"/>
              <w:adjustRightInd w:val="0"/>
              <w:spacing w:before="120" w:after="120"/>
              <w:rPr>
                <w:rStyle w:val="Hyperlink"/>
                <w:color w:val="4A4A4A"/>
              </w:rPr>
            </w:pPr>
            <w:r w:rsidRPr="003450E0">
              <w:rPr>
                <w:rFonts w:ascii="Arial" w:hAnsi="Arial" w:cs="Arial"/>
                <w:sz w:val="20"/>
                <w:szCs w:val="20"/>
                <w:lang w:eastAsia="en-GB"/>
              </w:rPr>
              <w:t>Revision activities can be found online</w:t>
            </w:r>
            <w:r w:rsidR="00DD641F">
              <w:rPr>
                <w:rFonts w:ascii="Arial" w:hAnsi="Arial" w:cs="Arial"/>
                <w:sz w:val="20"/>
                <w:szCs w:val="20"/>
                <w:lang w:eastAsia="en-GB"/>
              </w:rPr>
              <w:t>, e.g.</w:t>
            </w:r>
            <w:r w:rsidR="003450E0">
              <w:rPr>
                <w:rFonts w:ascii="Arial" w:hAnsi="Arial" w:cs="Arial"/>
                <w:sz w:val="20"/>
                <w:szCs w:val="20"/>
                <w:lang w:eastAsia="en-GB"/>
              </w:rPr>
              <w:t xml:space="preserve">: </w:t>
            </w:r>
            <w:hyperlink r:id="rId133" w:history="1">
              <w:r w:rsidR="003450E0" w:rsidRPr="008175B2">
                <w:rPr>
                  <w:rStyle w:val="Hyperlink"/>
                  <w:rFonts w:ascii="Arial" w:hAnsi="Arial"/>
                  <w:color w:val="4A4A4A"/>
                  <w:sz w:val="20"/>
                </w:rPr>
                <w:t>www.skillsworkshop.org/resources/speech-marks</w:t>
              </w:r>
            </w:hyperlink>
          </w:p>
          <w:p w14:paraId="7AABF8B2" w14:textId="745A6C36" w:rsidR="009C329A" w:rsidRPr="006B2031" w:rsidRDefault="004149CB" w:rsidP="004149CB">
            <w:pPr>
              <w:spacing w:before="120"/>
              <w:rPr>
                <w:rFonts w:ascii="Arial" w:eastAsia="Arial" w:hAnsi="Arial" w:cs="Arial"/>
                <w:sz w:val="20"/>
                <w:szCs w:val="20"/>
              </w:rPr>
            </w:pPr>
            <w:r>
              <w:rPr>
                <w:rFonts w:ascii="Arial" w:eastAsia="Arial" w:hAnsi="Arial" w:cs="Arial"/>
                <w:sz w:val="20"/>
                <w:szCs w:val="20"/>
              </w:rPr>
              <w:t>I</w:t>
            </w:r>
            <w:r w:rsidR="009C329A" w:rsidRPr="006B2031">
              <w:rPr>
                <w:rFonts w:ascii="Arial" w:eastAsia="Arial" w:hAnsi="Arial" w:cs="Arial"/>
                <w:sz w:val="20"/>
                <w:szCs w:val="20"/>
              </w:rPr>
              <w:t>n pairs</w:t>
            </w:r>
            <w:r>
              <w:rPr>
                <w:rFonts w:ascii="Arial" w:eastAsia="Arial" w:hAnsi="Arial" w:cs="Arial"/>
                <w:sz w:val="20"/>
                <w:szCs w:val="20"/>
              </w:rPr>
              <w:t>, learners</w:t>
            </w:r>
            <w:r w:rsidR="009C329A" w:rsidRPr="006B2031">
              <w:rPr>
                <w:rFonts w:ascii="Arial" w:eastAsia="Arial" w:hAnsi="Arial" w:cs="Arial"/>
                <w:sz w:val="20"/>
                <w:szCs w:val="20"/>
              </w:rPr>
              <w:t xml:space="preserve"> </w:t>
            </w:r>
            <w:r w:rsidR="00AF7340" w:rsidRPr="006B2031">
              <w:rPr>
                <w:rFonts w:ascii="Arial" w:eastAsia="Arial" w:hAnsi="Arial" w:cs="Arial"/>
                <w:sz w:val="20"/>
                <w:szCs w:val="20"/>
              </w:rPr>
              <w:t>write a short section of dialogue as</w:t>
            </w:r>
            <w:r>
              <w:rPr>
                <w:rFonts w:ascii="Arial" w:eastAsia="Arial" w:hAnsi="Arial" w:cs="Arial"/>
                <w:sz w:val="20"/>
                <w:szCs w:val="20"/>
              </w:rPr>
              <w:t>:</w:t>
            </w:r>
          </w:p>
          <w:p w14:paraId="06ED5E00" w14:textId="63C01075" w:rsidR="00AF7340" w:rsidRPr="006B2031" w:rsidRDefault="009C329A" w:rsidP="00834D03">
            <w:pPr>
              <w:pStyle w:val="ListParagraph"/>
              <w:numPr>
                <w:ilvl w:val="0"/>
                <w:numId w:val="19"/>
              </w:numPr>
              <w:spacing w:after="120"/>
              <w:ind w:left="723"/>
              <w:rPr>
                <w:rFonts w:cs="Arial"/>
                <w:lang w:eastAsia="en-GB"/>
              </w:rPr>
            </w:pPr>
            <w:r w:rsidRPr="006B2031">
              <w:rPr>
                <w:rFonts w:eastAsia="Arial" w:cs="Arial"/>
              </w:rPr>
              <w:t>the opening</w:t>
            </w:r>
            <w:r w:rsidR="00AF7340" w:rsidRPr="006B2031">
              <w:rPr>
                <w:rFonts w:eastAsia="Arial" w:cs="Arial"/>
              </w:rPr>
              <w:t xml:space="preserve"> to </w:t>
            </w:r>
            <w:r w:rsidRPr="006B2031">
              <w:rPr>
                <w:rFonts w:eastAsia="Arial" w:cs="Arial"/>
              </w:rPr>
              <w:t>their</w:t>
            </w:r>
            <w:r w:rsidR="00AF7340" w:rsidRPr="006B2031">
              <w:rPr>
                <w:rFonts w:eastAsia="Arial" w:cs="Arial"/>
              </w:rPr>
              <w:t xml:space="preserve"> narrative </w:t>
            </w:r>
            <w:r w:rsidR="006B2031" w:rsidRPr="006B2031">
              <w:rPr>
                <w:rFonts w:eastAsia="Arial" w:cs="Arial"/>
              </w:rPr>
              <w:t>composition</w:t>
            </w:r>
          </w:p>
          <w:p w14:paraId="11D48939" w14:textId="28052DDD" w:rsidR="009C329A" w:rsidRPr="006B2031" w:rsidRDefault="009C329A" w:rsidP="00834D03">
            <w:pPr>
              <w:pStyle w:val="ListParagraph"/>
              <w:numPr>
                <w:ilvl w:val="0"/>
                <w:numId w:val="19"/>
              </w:numPr>
              <w:spacing w:before="120" w:after="120"/>
              <w:ind w:left="723"/>
              <w:rPr>
                <w:rFonts w:cs="Arial"/>
                <w:lang w:eastAsia="en-GB"/>
              </w:rPr>
            </w:pPr>
            <w:r w:rsidRPr="006B2031">
              <w:rPr>
                <w:rFonts w:cs="Arial"/>
                <w:lang w:eastAsia="en-GB"/>
              </w:rPr>
              <w:t>the turning point in the</w:t>
            </w:r>
            <w:r w:rsidR="006B2031" w:rsidRPr="006B2031">
              <w:rPr>
                <w:rFonts w:cs="Arial"/>
                <w:lang w:eastAsia="en-GB"/>
              </w:rPr>
              <w:t>ir</w:t>
            </w:r>
            <w:r w:rsidRPr="006B2031">
              <w:rPr>
                <w:rFonts w:cs="Arial"/>
                <w:lang w:eastAsia="en-GB"/>
              </w:rPr>
              <w:t xml:space="preserve"> narrative </w:t>
            </w:r>
            <w:r w:rsidR="006B2031" w:rsidRPr="006B2031">
              <w:rPr>
                <w:rFonts w:cs="Arial"/>
                <w:lang w:eastAsia="en-GB"/>
              </w:rPr>
              <w:t>composition</w:t>
            </w:r>
          </w:p>
          <w:p w14:paraId="2F4E49AC" w14:textId="53A4AC6C" w:rsidR="006B2031" w:rsidRPr="006B2031" w:rsidRDefault="006B2031" w:rsidP="00834D03">
            <w:pPr>
              <w:pStyle w:val="ListParagraph"/>
              <w:numPr>
                <w:ilvl w:val="0"/>
                <w:numId w:val="19"/>
              </w:numPr>
              <w:spacing w:before="120" w:after="120"/>
              <w:ind w:left="723"/>
              <w:rPr>
                <w:rFonts w:eastAsia="Arial" w:cs="Arial"/>
              </w:rPr>
            </w:pPr>
            <w:r w:rsidRPr="006B2031">
              <w:rPr>
                <w:rFonts w:cs="Arial"/>
                <w:lang w:eastAsia="en-GB"/>
              </w:rPr>
              <w:t>the conclusion of their narrative composition</w:t>
            </w:r>
            <w:r w:rsidR="004149CB">
              <w:rPr>
                <w:rFonts w:cs="Arial"/>
                <w:lang w:eastAsia="en-GB"/>
              </w:rPr>
              <w:t>.</w:t>
            </w:r>
          </w:p>
          <w:p w14:paraId="0C75D4B6" w14:textId="5BD5B504" w:rsidR="00AF7340" w:rsidRPr="00A14E07" w:rsidRDefault="009B60ED" w:rsidP="00FA5148">
            <w:pPr>
              <w:spacing w:before="120"/>
              <w:rPr>
                <w:rFonts w:ascii="Arial" w:eastAsia="Arial" w:hAnsi="Arial" w:cs="Arial"/>
                <w:sz w:val="20"/>
                <w:szCs w:val="20"/>
              </w:rPr>
            </w:pPr>
            <w:r>
              <w:rPr>
                <w:rFonts w:ascii="Arial" w:eastAsia="Arial" w:hAnsi="Arial" w:cs="Arial"/>
                <w:sz w:val="20"/>
                <w:szCs w:val="20"/>
              </w:rPr>
              <w:t>D</w:t>
            </w:r>
            <w:r w:rsidR="006B2031" w:rsidRPr="006B2031">
              <w:rPr>
                <w:rFonts w:ascii="Arial" w:eastAsia="Arial" w:hAnsi="Arial" w:cs="Arial"/>
                <w:sz w:val="20"/>
                <w:szCs w:val="20"/>
              </w:rPr>
              <w:t>iscuss which might be the most effective use of dialogue for the planned composition and why.</w:t>
            </w:r>
          </w:p>
        </w:tc>
      </w:tr>
      <w:tr w:rsidR="00AF7340" w14:paraId="47E571A5" w14:textId="77777777" w:rsidTr="00B11738">
        <w:tblPrEx>
          <w:tblCellMar>
            <w:top w:w="0" w:type="dxa"/>
            <w:bottom w:w="0" w:type="dxa"/>
          </w:tblCellMar>
        </w:tblPrEx>
        <w:tc>
          <w:tcPr>
            <w:tcW w:w="2126" w:type="dxa"/>
            <w:tcMar>
              <w:top w:w="113" w:type="dxa"/>
              <w:bottom w:w="113" w:type="dxa"/>
            </w:tcMar>
          </w:tcPr>
          <w:p w14:paraId="5CEAFC41" w14:textId="47F37A54" w:rsidR="00AF7340" w:rsidRPr="00015F15" w:rsidRDefault="00AF7340" w:rsidP="00CD15D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45791A93" w14:textId="00B05DAA" w:rsidR="00AF7340" w:rsidRDefault="00AF7340" w:rsidP="00C64519">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C64519">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p w14:paraId="7DF9687F" w14:textId="43AA7A25" w:rsidR="00AF7340" w:rsidRDefault="00AF7340" w:rsidP="004105AB">
            <w:pPr>
              <w:pStyle w:val="DSBasic"/>
              <w:spacing w:before="120"/>
              <w:rPr>
                <w:rFonts w:cs="Arial"/>
                <w:sz w:val="20"/>
                <w:szCs w:val="20"/>
                <w:lang w:eastAsia="en-GB"/>
              </w:rPr>
            </w:pPr>
            <w:r w:rsidRPr="00073730">
              <w:rPr>
                <w:rFonts w:cs="Arial"/>
                <w:sz w:val="20"/>
                <w:szCs w:val="20"/>
                <w:lang w:eastAsia="en-GB"/>
              </w:rPr>
              <w:t xml:space="preserve">W5 </w:t>
            </w:r>
            <w:r w:rsidR="00C64519">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642AB909" w14:textId="59DC2C57" w:rsidR="00AF7340" w:rsidRPr="00C52D0F" w:rsidRDefault="00D4590A" w:rsidP="00CD15DD">
            <w:pPr>
              <w:autoSpaceDE w:val="0"/>
              <w:autoSpaceDN w:val="0"/>
              <w:adjustRightInd w:val="0"/>
              <w:spacing w:after="120"/>
              <w:rPr>
                <w:rFonts w:eastAsia="Arial" w:cs="Arial"/>
                <w:color w:val="00B050"/>
              </w:rPr>
            </w:pPr>
            <w:r>
              <w:rPr>
                <w:rFonts w:ascii="Arial" w:eastAsia="Arial" w:hAnsi="Arial" w:cs="Arial"/>
                <w:sz w:val="20"/>
                <w:szCs w:val="20"/>
              </w:rPr>
              <w:t>P</w:t>
            </w:r>
            <w:r w:rsidR="00AF7340" w:rsidRPr="0021607A">
              <w:rPr>
                <w:rFonts w:ascii="Arial" w:eastAsia="Arial" w:hAnsi="Arial" w:cs="Arial"/>
                <w:sz w:val="20"/>
                <w:szCs w:val="20"/>
              </w:rPr>
              <w:t>roduc</w:t>
            </w:r>
            <w:r w:rsidR="00C64519">
              <w:rPr>
                <w:rFonts w:ascii="Arial" w:eastAsia="Arial" w:hAnsi="Arial" w:cs="Arial"/>
                <w:sz w:val="20"/>
                <w:szCs w:val="20"/>
              </w:rPr>
              <w:t>ing</w:t>
            </w:r>
            <w:r w:rsidR="00AF7340" w:rsidRPr="0021607A">
              <w:rPr>
                <w:rFonts w:ascii="Arial" w:eastAsia="Arial" w:hAnsi="Arial" w:cs="Arial"/>
                <w:sz w:val="20"/>
                <w:szCs w:val="20"/>
              </w:rPr>
              <w:t xml:space="preserve"> narrative writing</w:t>
            </w:r>
          </w:p>
        </w:tc>
        <w:tc>
          <w:tcPr>
            <w:tcW w:w="10348" w:type="dxa"/>
            <w:tcMar>
              <w:top w:w="113" w:type="dxa"/>
              <w:bottom w:w="113" w:type="dxa"/>
            </w:tcMar>
          </w:tcPr>
          <w:p w14:paraId="5609737F" w14:textId="58089B70" w:rsidR="00AF7340" w:rsidRPr="005A7E1F" w:rsidRDefault="00AF7340" w:rsidP="00CD15DD">
            <w:pPr>
              <w:spacing w:after="120"/>
              <w:rPr>
                <w:rFonts w:ascii="Arial" w:hAnsi="Arial" w:cs="Arial"/>
                <w:b/>
                <w:sz w:val="20"/>
                <w:szCs w:val="20"/>
                <w:lang w:eastAsia="en-GB"/>
              </w:rPr>
            </w:pPr>
            <w:r w:rsidRPr="005A7E1F">
              <w:rPr>
                <w:rFonts w:ascii="Arial" w:eastAsia="Arial" w:hAnsi="Arial" w:cs="Arial"/>
                <w:sz w:val="20"/>
                <w:szCs w:val="20"/>
              </w:rPr>
              <w:t xml:space="preserve">Learners </w:t>
            </w:r>
            <w:r w:rsidR="006B2031" w:rsidRPr="005A7E1F">
              <w:rPr>
                <w:rFonts w:ascii="Arial" w:eastAsia="Arial" w:hAnsi="Arial" w:cs="Arial"/>
                <w:sz w:val="20"/>
                <w:szCs w:val="20"/>
              </w:rPr>
              <w:t xml:space="preserve">revisit their plan, adapt and refine it where they think necessary and use it to </w:t>
            </w:r>
            <w:r w:rsidRPr="005A7E1F">
              <w:rPr>
                <w:rFonts w:ascii="Arial" w:eastAsia="Arial" w:hAnsi="Arial" w:cs="Arial"/>
                <w:sz w:val="20"/>
                <w:szCs w:val="20"/>
              </w:rPr>
              <w:t xml:space="preserve">produce </w:t>
            </w:r>
            <w:r w:rsidR="006B2031" w:rsidRPr="005A7E1F">
              <w:rPr>
                <w:rFonts w:ascii="Arial" w:eastAsia="Arial" w:hAnsi="Arial" w:cs="Arial"/>
                <w:sz w:val="20"/>
                <w:szCs w:val="20"/>
              </w:rPr>
              <w:t>a</w:t>
            </w:r>
            <w:r w:rsidRPr="005A7E1F">
              <w:rPr>
                <w:rFonts w:ascii="Arial" w:eastAsia="Arial" w:hAnsi="Arial" w:cs="Arial"/>
                <w:sz w:val="20"/>
                <w:szCs w:val="20"/>
              </w:rPr>
              <w:t xml:space="preserve"> narrative </w:t>
            </w:r>
            <w:r w:rsidRPr="005A7E1F">
              <w:rPr>
                <w:rFonts w:ascii="Arial" w:hAnsi="Arial" w:cs="Arial"/>
                <w:sz w:val="20"/>
                <w:szCs w:val="20"/>
                <w:lang w:eastAsia="en-GB"/>
              </w:rPr>
              <w:t>composition</w:t>
            </w:r>
            <w:r w:rsidRPr="005A7E1F">
              <w:rPr>
                <w:rFonts w:ascii="Arial" w:eastAsia="Arial" w:hAnsi="Arial" w:cs="Arial"/>
                <w:sz w:val="20"/>
                <w:szCs w:val="20"/>
              </w:rPr>
              <w:t>.</w:t>
            </w:r>
          </w:p>
          <w:p w14:paraId="48925DD7" w14:textId="5DF89630" w:rsidR="00AF7340" w:rsidRPr="00176ED5" w:rsidRDefault="00AF7340" w:rsidP="00180232">
            <w:pPr>
              <w:spacing w:before="120" w:after="120"/>
              <w:rPr>
                <w:rStyle w:val="Hyperlink"/>
                <w:rFonts w:ascii="Arial" w:eastAsia="Arial" w:hAnsi="Arial" w:cs="Arial"/>
                <w:color w:val="4A4A4A"/>
                <w:sz w:val="20"/>
                <w:szCs w:val="20"/>
              </w:rPr>
            </w:pPr>
            <w:r w:rsidRPr="005A7E1F">
              <w:rPr>
                <w:rFonts w:ascii="Arial" w:hAnsi="Arial" w:cs="Arial"/>
                <w:sz w:val="20"/>
                <w:szCs w:val="20"/>
                <w:lang w:eastAsia="en-GB"/>
              </w:rPr>
              <w:t xml:space="preserve">Possible topics </w:t>
            </w:r>
            <w:r w:rsidR="005A7E1F">
              <w:rPr>
                <w:rFonts w:ascii="Arial" w:hAnsi="Arial" w:cs="Arial"/>
                <w:sz w:val="20"/>
                <w:szCs w:val="20"/>
                <w:lang w:eastAsia="en-GB"/>
              </w:rPr>
              <w:t>might be found in online collections such as</w:t>
            </w:r>
            <w:r w:rsidRPr="005A7E1F">
              <w:rPr>
                <w:rFonts w:ascii="Arial" w:hAnsi="Arial" w:cs="Arial"/>
                <w:sz w:val="20"/>
                <w:szCs w:val="20"/>
                <w:lang w:eastAsia="en-GB"/>
              </w:rPr>
              <w:t>:</w:t>
            </w:r>
            <w:r w:rsidR="008D0FEF" w:rsidRPr="005A7E1F">
              <w:rPr>
                <w:rFonts w:ascii="Arial" w:hAnsi="Arial" w:cs="Arial"/>
                <w:sz w:val="20"/>
                <w:szCs w:val="20"/>
                <w:lang w:eastAsia="en-GB"/>
              </w:rPr>
              <w:t xml:space="preserve"> </w:t>
            </w:r>
            <w:hyperlink r:id="rId134" w:history="1">
              <w:r w:rsidR="008D0FEF" w:rsidRPr="00176ED5">
                <w:rPr>
                  <w:rStyle w:val="Hyperlink"/>
                  <w:rFonts w:ascii="Arial" w:eastAsia="Arial" w:hAnsi="Arial" w:cs="Arial"/>
                  <w:color w:val="4A4A4A"/>
                  <w:sz w:val="20"/>
                  <w:szCs w:val="20"/>
                </w:rPr>
                <w:t>http://homeworktips.about.com/od/essaywriting/a/narrativetopics.htm</w:t>
              </w:r>
            </w:hyperlink>
          </w:p>
          <w:p w14:paraId="7215C2F7" w14:textId="17384D34" w:rsidR="005A7E1F" w:rsidRPr="00B54183" w:rsidRDefault="00FD167C" w:rsidP="00180232">
            <w:pPr>
              <w:spacing w:before="120" w:after="120"/>
              <w:rPr>
                <w:rStyle w:val="WebLink"/>
                <w:rFonts w:cs="Arial"/>
                <w:color w:val="auto"/>
                <w:szCs w:val="20"/>
                <w:u w:val="none"/>
                <w:lang w:eastAsia="en-GB"/>
              </w:rPr>
            </w:pPr>
            <w:hyperlink r:id="rId135" w:history="1">
              <w:r w:rsidR="005A7E1F" w:rsidRPr="00176ED5">
                <w:rPr>
                  <w:rStyle w:val="Hyperlink"/>
                  <w:rFonts w:ascii="Arial" w:eastAsia="Arial" w:hAnsi="Arial" w:cs="Arial"/>
                  <w:color w:val="4A4A4A"/>
                  <w:sz w:val="20"/>
                  <w:szCs w:val="20"/>
                </w:rPr>
                <w:t>https://essaypro.com/blog/narrative-essay-topics</w:t>
              </w:r>
            </w:hyperlink>
          </w:p>
        </w:tc>
      </w:tr>
      <w:tr w:rsidR="00AF7340" w14:paraId="00795B5B" w14:textId="77777777" w:rsidTr="00B11738">
        <w:tblPrEx>
          <w:tblCellMar>
            <w:top w:w="0" w:type="dxa"/>
            <w:bottom w:w="0" w:type="dxa"/>
          </w:tblCellMar>
        </w:tblPrEx>
        <w:tc>
          <w:tcPr>
            <w:tcW w:w="2126" w:type="dxa"/>
            <w:tcMar>
              <w:top w:w="113" w:type="dxa"/>
              <w:bottom w:w="113" w:type="dxa"/>
            </w:tcMar>
          </w:tcPr>
          <w:p w14:paraId="4845A0C8" w14:textId="2B8BA72A" w:rsidR="00AF7340" w:rsidRPr="00015F15" w:rsidRDefault="00AF7340" w:rsidP="00CD15D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96B71E7" w14:textId="2AE7729A" w:rsidR="00AF7340" w:rsidRDefault="00AF7340" w:rsidP="00C64519">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C64519">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p w14:paraId="61DD09FA" w14:textId="6834981B" w:rsidR="00AF7340" w:rsidRDefault="00AF7340" w:rsidP="00C64519">
            <w:pPr>
              <w:pStyle w:val="DSBasic"/>
              <w:spacing w:before="120" w:after="120"/>
              <w:rPr>
                <w:rFonts w:cs="Arial"/>
                <w:sz w:val="20"/>
                <w:szCs w:val="20"/>
                <w:lang w:eastAsia="en-GB"/>
              </w:rPr>
            </w:pPr>
            <w:r w:rsidRPr="00073730">
              <w:rPr>
                <w:rFonts w:cs="Arial"/>
                <w:sz w:val="20"/>
                <w:szCs w:val="20"/>
                <w:lang w:eastAsia="en-GB"/>
              </w:rPr>
              <w:t xml:space="preserve">W5 </w:t>
            </w:r>
            <w:r w:rsidR="00C64519">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77D4AE28" w14:textId="3E3AD46B" w:rsidR="00AF7340" w:rsidRPr="00C52D0F" w:rsidRDefault="00D4590A" w:rsidP="00CD15DD">
            <w:pPr>
              <w:autoSpaceDE w:val="0"/>
              <w:autoSpaceDN w:val="0"/>
              <w:adjustRightInd w:val="0"/>
              <w:spacing w:after="120"/>
              <w:rPr>
                <w:rFonts w:eastAsia="Arial" w:cs="Arial"/>
                <w:color w:val="00B050"/>
              </w:rPr>
            </w:pPr>
            <w:r>
              <w:rPr>
                <w:rFonts w:ascii="Arial" w:eastAsia="Arial" w:hAnsi="Arial" w:cs="Arial"/>
                <w:sz w:val="20"/>
                <w:szCs w:val="20"/>
              </w:rPr>
              <w:t>R</w:t>
            </w:r>
            <w:r w:rsidR="00AF7340" w:rsidRPr="0021607A">
              <w:rPr>
                <w:rFonts w:ascii="Arial" w:eastAsia="Arial" w:hAnsi="Arial" w:cs="Arial"/>
                <w:sz w:val="20"/>
                <w:szCs w:val="20"/>
              </w:rPr>
              <w:t>edraft</w:t>
            </w:r>
            <w:r w:rsidR="00C64519">
              <w:rPr>
                <w:rFonts w:ascii="Arial" w:eastAsia="Arial" w:hAnsi="Arial" w:cs="Arial"/>
                <w:sz w:val="20"/>
                <w:szCs w:val="20"/>
              </w:rPr>
              <w:t>ing</w:t>
            </w:r>
            <w:r w:rsidR="00AF7340" w:rsidRPr="0021607A">
              <w:rPr>
                <w:rFonts w:ascii="Arial" w:eastAsia="Arial" w:hAnsi="Arial" w:cs="Arial"/>
                <w:sz w:val="20"/>
                <w:szCs w:val="20"/>
              </w:rPr>
              <w:t xml:space="preserve"> and improv</w:t>
            </w:r>
            <w:r w:rsidR="00C64519">
              <w:rPr>
                <w:rFonts w:ascii="Arial" w:eastAsia="Arial" w:hAnsi="Arial" w:cs="Arial"/>
                <w:sz w:val="20"/>
                <w:szCs w:val="20"/>
              </w:rPr>
              <w:t xml:space="preserve">ing </w:t>
            </w:r>
            <w:r w:rsidR="00AF7340" w:rsidRPr="0021607A">
              <w:rPr>
                <w:rFonts w:ascii="Arial" w:eastAsia="Arial" w:hAnsi="Arial" w:cs="Arial"/>
                <w:sz w:val="20"/>
                <w:szCs w:val="20"/>
              </w:rPr>
              <w:t>narrative writing</w:t>
            </w:r>
          </w:p>
        </w:tc>
        <w:tc>
          <w:tcPr>
            <w:tcW w:w="10348" w:type="dxa"/>
            <w:tcMar>
              <w:top w:w="113" w:type="dxa"/>
              <w:bottom w:w="113" w:type="dxa"/>
            </w:tcMar>
          </w:tcPr>
          <w:p w14:paraId="7EE7CFCD" w14:textId="2DA1C7D0" w:rsidR="006B2031" w:rsidRPr="00B54183" w:rsidRDefault="00AF7340" w:rsidP="00CD15DD">
            <w:pPr>
              <w:autoSpaceDE w:val="0"/>
              <w:autoSpaceDN w:val="0"/>
              <w:adjustRightInd w:val="0"/>
              <w:rPr>
                <w:rFonts w:ascii="Arial" w:eastAsia="Arial" w:hAnsi="Arial" w:cs="Arial"/>
                <w:sz w:val="20"/>
                <w:szCs w:val="20"/>
              </w:rPr>
            </w:pPr>
            <w:r w:rsidRPr="005A7E1F">
              <w:rPr>
                <w:rFonts w:ascii="Arial" w:eastAsia="Arial" w:hAnsi="Arial" w:cs="Arial"/>
                <w:sz w:val="20"/>
                <w:szCs w:val="20"/>
              </w:rPr>
              <w:t xml:space="preserve">Learners swap their narrative </w:t>
            </w:r>
            <w:r w:rsidRPr="005A7E1F">
              <w:rPr>
                <w:rFonts w:ascii="Arial" w:hAnsi="Arial" w:cs="Arial"/>
                <w:sz w:val="20"/>
                <w:szCs w:val="20"/>
                <w:lang w:eastAsia="en-GB"/>
              </w:rPr>
              <w:t>composition</w:t>
            </w:r>
            <w:r w:rsidRPr="005A7E1F">
              <w:rPr>
                <w:rFonts w:ascii="Arial" w:eastAsia="Arial" w:hAnsi="Arial" w:cs="Arial"/>
                <w:sz w:val="20"/>
                <w:szCs w:val="20"/>
              </w:rPr>
              <w:t xml:space="preserve"> with a partner</w:t>
            </w:r>
            <w:r w:rsidR="008B414B" w:rsidRPr="005A7E1F">
              <w:rPr>
                <w:rFonts w:ascii="Arial" w:eastAsia="Arial" w:hAnsi="Arial" w:cs="Arial"/>
                <w:sz w:val="20"/>
                <w:szCs w:val="20"/>
              </w:rPr>
              <w:t xml:space="preserve"> and ask them </w:t>
            </w:r>
            <w:r w:rsidRPr="005A7E1F">
              <w:rPr>
                <w:rFonts w:ascii="Arial" w:eastAsia="Arial" w:hAnsi="Arial" w:cs="Arial"/>
                <w:sz w:val="20"/>
                <w:szCs w:val="20"/>
              </w:rPr>
              <w:t>to write a</w:t>
            </w:r>
            <w:r w:rsidR="006B2031" w:rsidRPr="005A7E1F">
              <w:rPr>
                <w:rFonts w:ascii="Arial" w:eastAsia="Arial" w:hAnsi="Arial" w:cs="Arial"/>
                <w:sz w:val="20"/>
                <w:szCs w:val="20"/>
              </w:rPr>
              <w:t xml:space="preserve">n </w:t>
            </w:r>
            <w:r w:rsidR="005A7E1F">
              <w:rPr>
                <w:rFonts w:ascii="Arial" w:eastAsia="Arial" w:hAnsi="Arial" w:cs="Arial"/>
                <w:sz w:val="20"/>
                <w:szCs w:val="20"/>
              </w:rPr>
              <w:t>analysis</w:t>
            </w:r>
            <w:r w:rsidR="006B2031" w:rsidRPr="005A7E1F">
              <w:rPr>
                <w:rFonts w:ascii="Arial" w:eastAsia="Arial" w:hAnsi="Arial" w:cs="Arial"/>
                <w:sz w:val="20"/>
                <w:szCs w:val="20"/>
              </w:rPr>
              <w:t xml:space="preserve"> of it,</w:t>
            </w:r>
            <w:r w:rsidRPr="005A7E1F">
              <w:rPr>
                <w:rFonts w:ascii="Arial" w:eastAsia="Arial" w:hAnsi="Arial" w:cs="Arial"/>
                <w:sz w:val="20"/>
                <w:szCs w:val="20"/>
              </w:rPr>
              <w:t xml:space="preserve"> outlining </w:t>
            </w:r>
            <w:r w:rsidR="006B2031" w:rsidRPr="005A7E1F">
              <w:rPr>
                <w:rFonts w:ascii="Arial" w:eastAsia="Arial" w:hAnsi="Arial" w:cs="Arial"/>
                <w:sz w:val="20"/>
                <w:szCs w:val="20"/>
              </w:rPr>
              <w:t xml:space="preserve">what worked well </w:t>
            </w:r>
            <w:r w:rsidR="00561CA1">
              <w:rPr>
                <w:rFonts w:ascii="Arial" w:eastAsia="Arial" w:hAnsi="Arial" w:cs="Arial"/>
                <w:sz w:val="20"/>
                <w:szCs w:val="20"/>
              </w:rPr>
              <w:t>(</w:t>
            </w:r>
            <w:r w:rsidR="00E05106">
              <w:rPr>
                <w:rFonts w:ascii="Arial" w:eastAsia="Arial" w:hAnsi="Arial" w:cs="Arial"/>
                <w:sz w:val="20"/>
                <w:szCs w:val="20"/>
              </w:rPr>
              <w:t>www</w:t>
            </w:r>
            <w:r w:rsidR="006B2031" w:rsidRPr="005A7E1F">
              <w:rPr>
                <w:rFonts w:ascii="Arial" w:eastAsia="Arial" w:hAnsi="Arial" w:cs="Arial"/>
                <w:sz w:val="20"/>
                <w:szCs w:val="20"/>
              </w:rPr>
              <w:t>) and what might be improved</w:t>
            </w:r>
            <w:r w:rsidR="00561CA1">
              <w:rPr>
                <w:rFonts w:ascii="Arial" w:eastAsia="Arial" w:hAnsi="Arial" w:cs="Arial"/>
                <w:sz w:val="20"/>
                <w:szCs w:val="20"/>
              </w:rPr>
              <w:t xml:space="preserve"> </w:t>
            </w:r>
            <w:r w:rsidR="006B2031" w:rsidRPr="005A7E1F">
              <w:rPr>
                <w:rFonts w:ascii="Arial" w:eastAsia="Arial" w:hAnsi="Arial" w:cs="Arial"/>
                <w:sz w:val="20"/>
                <w:szCs w:val="20"/>
              </w:rPr>
              <w:t>/</w:t>
            </w:r>
            <w:r w:rsidR="00561CA1">
              <w:rPr>
                <w:rFonts w:ascii="Arial" w:eastAsia="Arial" w:hAnsi="Arial" w:cs="Arial"/>
                <w:sz w:val="20"/>
                <w:szCs w:val="20"/>
              </w:rPr>
              <w:t xml:space="preserve"> </w:t>
            </w:r>
            <w:r w:rsidR="006B2031" w:rsidRPr="005A7E1F">
              <w:rPr>
                <w:rFonts w:ascii="Arial" w:eastAsia="Arial" w:hAnsi="Arial" w:cs="Arial"/>
                <w:sz w:val="20"/>
                <w:szCs w:val="20"/>
              </w:rPr>
              <w:t>even better if (</w:t>
            </w:r>
            <w:proofErr w:type="spellStart"/>
            <w:r w:rsidR="00E05106">
              <w:rPr>
                <w:rFonts w:ascii="Arial" w:eastAsia="Arial" w:hAnsi="Arial" w:cs="Arial"/>
                <w:sz w:val="20"/>
                <w:szCs w:val="20"/>
              </w:rPr>
              <w:t>ebi</w:t>
            </w:r>
            <w:proofErr w:type="spellEnd"/>
            <w:r w:rsidR="006B2031" w:rsidRPr="005A7E1F">
              <w:rPr>
                <w:rFonts w:ascii="Arial" w:eastAsia="Arial" w:hAnsi="Arial" w:cs="Arial"/>
                <w:sz w:val="20"/>
                <w:szCs w:val="20"/>
              </w:rPr>
              <w:t>)</w:t>
            </w:r>
            <w:r w:rsidR="00D422ED">
              <w:rPr>
                <w:rFonts w:ascii="Arial" w:eastAsia="Arial" w:hAnsi="Arial" w:cs="Arial"/>
                <w:sz w:val="20"/>
                <w:szCs w:val="20"/>
              </w:rPr>
              <w:t xml:space="preserve">. </w:t>
            </w:r>
            <w:r w:rsidR="00E05106">
              <w:rPr>
                <w:rFonts w:ascii="Arial" w:eastAsia="Arial" w:hAnsi="Arial" w:cs="Arial"/>
                <w:sz w:val="20"/>
                <w:szCs w:val="20"/>
              </w:rPr>
              <w:t>The a</w:t>
            </w:r>
            <w:r w:rsidR="005A7E1F">
              <w:rPr>
                <w:rFonts w:ascii="Arial" w:eastAsia="Arial" w:hAnsi="Arial" w:cs="Arial"/>
                <w:sz w:val="20"/>
                <w:szCs w:val="20"/>
              </w:rPr>
              <w:t>nalysis</w:t>
            </w:r>
            <w:r w:rsidR="006B2031" w:rsidRPr="005A7E1F">
              <w:rPr>
                <w:rFonts w:ascii="Arial" w:eastAsia="Arial" w:hAnsi="Arial" w:cs="Arial"/>
                <w:sz w:val="20"/>
                <w:szCs w:val="20"/>
              </w:rPr>
              <w:t xml:space="preserve"> should offer comments and suggestions on at least </w:t>
            </w:r>
            <w:r w:rsidR="00AB4F28">
              <w:rPr>
                <w:rFonts w:ascii="Arial" w:eastAsia="Arial" w:hAnsi="Arial" w:cs="Arial"/>
                <w:sz w:val="20"/>
                <w:szCs w:val="20"/>
              </w:rPr>
              <w:t>three</w:t>
            </w:r>
            <w:r w:rsidR="006B2031" w:rsidRPr="005A7E1F">
              <w:rPr>
                <w:rFonts w:ascii="Arial" w:eastAsia="Arial" w:hAnsi="Arial" w:cs="Arial"/>
                <w:sz w:val="20"/>
                <w:szCs w:val="20"/>
              </w:rPr>
              <w:t xml:space="preserve"> of the following</w:t>
            </w:r>
            <w:r w:rsidR="00C52D0F" w:rsidRPr="005A7E1F">
              <w:rPr>
                <w:rFonts w:ascii="Arial" w:eastAsia="Arial" w:hAnsi="Arial" w:cs="Arial"/>
                <w:sz w:val="20"/>
                <w:szCs w:val="20"/>
              </w:rPr>
              <w:t xml:space="preserve"> checklist</w:t>
            </w:r>
            <w:r w:rsidR="005A7E1F">
              <w:rPr>
                <w:rFonts w:ascii="Arial" w:eastAsia="Arial" w:hAnsi="Arial" w:cs="Arial"/>
                <w:sz w:val="20"/>
                <w:szCs w:val="20"/>
              </w:rPr>
              <w:t xml:space="preserve"> items</w:t>
            </w:r>
            <w:r w:rsidR="006B2031" w:rsidRPr="005A7E1F">
              <w:rPr>
                <w:rFonts w:ascii="Arial" w:eastAsia="Arial" w:hAnsi="Arial" w:cs="Arial"/>
                <w:sz w:val="20"/>
                <w:szCs w:val="20"/>
              </w:rPr>
              <w:t>:</w:t>
            </w:r>
          </w:p>
          <w:p w14:paraId="304415E3" w14:textId="1FDB405B" w:rsidR="00AF7340" w:rsidRPr="005A7E1F" w:rsidRDefault="00AF7340" w:rsidP="00834D03">
            <w:pPr>
              <w:pStyle w:val="ListParagraph"/>
              <w:numPr>
                <w:ilvl w:val="0"/>
                <w:numId w:val="20"/>
              </w:numPr>
              <w:autoSpaceDE w:val="0"/>
              <w:autoSpaceDN w:val="0"/>
              <w:adjustRightInd w:val="0"/>
              <w:rPr>
                <w:rFonts w:eastAsia="Arial" w:cs="Arial"/>
              </w:rPr>
            </w:pPr>
            <w:r w:rsidRPr="005A7E1F">
              <w:rPr>
                <w:rFonts w:eastAsia="Arial" w:cs="Arial"/>
              </w:rPr>
              <w:t>creation of character</w:t>
            </w:r>
          </w:p>
          <w:p w14:paraId="3F088214" w14:textId="5FA59129" w:rsidR="00AF7340" w:rsidRPr="005A7E1F" w:rsidRDefault="00AF7340" w:rsidP="00CB58F3">
            <w:pPr>
              <w:numPr>
                <w:ilvl w:val="0"/>
                <w:numId w:val="7"/>
              </w:numPr>
              <w:autoSpaceDE w:val="0"/>
              <w:autoSpaceDN w:val="0"/>
              <w:adjustRightInd w:val="0"/>
              <w:rPr>
                <w:rFonts w:ascii="Arial" w:eastAsia="Arial" w:hAnsi="Arial" w:cs="Arial"/>
                <w:sz w:val="20"/>
                <w:szCs w:val="20"/>
              </w:rPr>
            </w:pPr>
            <w:r w:rsidRPr="005A7E1F">
              <w:rPr>
                <w:rFonts w:ascii="Arial" w:eastAsia="Arial" w:hAnsi="Arial" w:cs="Arial"/>
                <w:sz w:val="20"/>
                <w:szCs w:val="20"/>
              </w:rPr>
              <w:t>setting</w:t>
            </w:r>
            <w:r w:rsidR="006B2031" w:rsidRPr="005A7E1F">
              <w:rPr>
                <w:rFonts w:ascii="Arial" w:eastAsia="Arial" w:hAnsi="Arial" w:cs="Arial"/>
                <w:sz w:val="20"/>
                <w:szCs w:val="20"/>
              </w:rPr>
              <w:t>/atmosphere</w:t>
            </w:r>
          </w:p>
          <w:p w14:paraId="44730039" w14:textId="47369850" w:rsidR="00AF7340" w:rsidRPr="005A7E1F" w:rsidRDefault="00AF7340" w:rsidP="00CB58F3">
            <w:pPr>
              <w:numPr>
                <w:ilvl w:val="0"/>
                <w:numId w:val="7"/>
              </w:numPr>
              <w:autoSpaceDE w:val="0"/>
              <w:autoSpaceDN w:val="0"/>
              <w:adjustRightInd w:val="0"/>
              <w:rPr>
                <w:rFonts w:ascii="Arial" w:eastAsia="Arial" w:hAnsi="Arial" w:cs="Arial"/>
                <w:sz w:val="20"/>
                <w:szCs w:val="20"/>
              </w:rPr>
            </w:pPr>
            <w:r w:rsidRPr="005A7E1F">
              <w:rPr>
                <w:rFonts w:ascii="Arial" w:eastAsia="Arial" w:hAnsi="Arial" w:cs="Arial"/>
                <w:sz w:val="20"/>
                <w:szCs w:val="20"/>
              </w:rPr>
              <w:t>plot</w:t>
            </w:r>
            <w:r w:rsidR="006B2031" w:rsidRPr="005A7E1F">
              <w:rPr>
                <w:rFonts w:ascii="Arial" w:eastAsia="Arial" w:hAnsi="Arial" w:cs="Arial"/>
                <w:sz w:val="20"/>
                <w:szCs w:val="20"/>
              </w:rPr>
              <w:t>/structure</w:t>
            </w:r>
          </w:p>
          <w:p w14:paraId="0ADC6513" w14:textId="43C67D50" w:rsidR="00AF7340" w:rsidRPr="005A7E1F" w:rsidRDefault="00AF7340" w:rsidP="00CB58F3">
            <w:pPr>
              <w:numPr>
                <w:ilvl w:val="0"/>
                <w:numId w:val="7"/>
              </w:numPr>
              <w:autoSpaceDE w:val="0"/>
              <w:autoSpaceDN w:val="0"/>
              <w:adjustRightInd w:val="0"/>
              <w:rPr>
                <w:rFonts w:ascii="Arial" w:eastAsia="Arial" w:hAnsi="Arial" w:cs="Arial"/>
                <w:sz w:val="20"/>
                <w:szCs w:val="20"/>
              </w:rPr>
            </w:pPr>
            <w:r w:rsidRPr="005A7E1F">
              <w:rPr>
                <w:rFonts w:ascii="Arial" w:eastAsia="Arial" w:hAnsi="Arial" w:cs="Arial"/>
                <w:sz w:val="20"/>
                <w:szCs w:val="20"/>
              </w:rPr>
              <w:t>ending</w:t>
            </w:r>
            <w:r w:rsidR="006B2031" w:rsidRPr="005A7E1F">
              <w:rPr>
                <w:rFonts w:ascii="Arial" w:eastAsia="Arial" w:hAnsi="Arial" w:cs="Arial"/>
                <w:sz w:val="20"/>
                <w:szCs w:val="20"/>
              </w:rPr>
              <w:t>/beginning</w:t>
            </w:r>
          </w:p>
          <w:p w14:paraId="441E3FA0" w14:textId="79321B51" w:rsidR="00AF7340" w:rsidRPr="005A7E1F" w:rsidRDefault="00AF7340" w:rsidP="00CB58F3">
            <w:pPr>
              <w:numPr>
                <w:ilvl w:val="0"/>
                <w:numId w:val="7"/>
              </w:numPr>
              <w:autoSpaceDE w:val="0"/>
              <w:autoSpaceDN w:val="0"/>
              <w:adjustRightInd w:val="0"/>
              <w:rPr>
                <w:rFonts w:ascii="Arial" w:eastAsia="Arial" w:hAnsi="Arial" w:cs="Arial"/>
                <w:sz w:val="20"/>
                <w:szCs w:val="20"/>
              </w:rPr>
            </w:pPr>
            <w:r w:rsidRPr="005A7E1F">
              <w:rPr>
                <w:rFonts w:ascii="Arial" w:eastAsia="Arial" w:hAnsi="Arial" w:cs="Arial"/>
                <w:sz w:val="20"/>
                <w:szCs w:val="20"/>
              </w:rPr>
              <w:t>sentence structure</w:t>
            </w:r>
          </w:p>
          <w:p w14:paraId="124EDD0D" w14:textId="3BCCB3DE" w:rsidR="00C52D0F" w:rsidRPr="005A7E1F" w:rsidRDefault="00C52D0F" w:rsidP="00CB58F3">
            <w:pPr>
              <w:numPr>
                <w:ilvl w:val="0"/>
                <w:numId w:val="7"/>
              </w:numPr>
              <w:autoSpaceDE w:val="0"/>
              <w:autoSpaceDN w:val="0"/>
              <w:adjustRightInd w:val="0"/>
              <w:rPr>
                <w:rFonts w:ascii="Arial" w:eastAsia="Arial" w:hAnsi="Arial" w:cs="Arial"/>
                <w:sz w:val="20"/>
                <w:szCs w:val="20"/>
              </w:rPr>
            </w:pPr>
            <w:r w:rsidRPr="005A7E1F">
              <w:rPr>
                <w:rFonts w:ascii="Arial" w:eastAsia="Arial" w:hAnsi="Arial" w:cs="Arial"/>
                <w:sz w:val="20"/>
                <w:szCs w:val="20"/>
              </w:rPr>
              <w:t>use of dialogue</w:t>
            </w:r>
          </w:p>
          <w:p w14:paraId="577BC007" w14:textId="0CA79CFB" w:rsidR="00AF7340" w:rsidRPr="005A7E1F" w:rsidRDefault="00C52D0F" w:rsidP="00CB58F3">
            <w:pPr>
              <w:numPr>
                <w:ilvl w:val="0"/>
                <w:numId w:val="7"/>
              </w:numPr>
              <w:rPr>
                <w:rFonts w:ascii="Arial" w:eastAsia="Arial" w:hAnsi="Arial" w:cs="Arial"/>
                <w:sz w:val="20"/>
                <w:szCs w:val="20"/>
              </w:rPr>
            </w:pPr>
            <w:r w:rsidRPr="005A7E1F">
              <w:rPr>
                <w:rFonts w:ascii="Arial" w:eastAsia="Arial" w:hAnsi="Arial" w:cs="Arial"/>
                <w:sz w:val="20"/>
                <w:szCs w:val="20"/>
              </w:rPr>
              <w:t xml:space="preserve">spelling and </w:t>
            </w:r>
            <w:r w:rsidR="00AF7340" w:rsidRPr="005A7E1F">
              <w:rPr>
                <w:rFonts w:ascii="Arial" w:eastAsia="Arial" w:hAnsi="Arial" w:cs="Arial"/>
                <w:sz w:val="20"/>
                <w:szCs w:val="20"/>
              </w:rPr>
              <w:t>punctuation.</w:t>
            </w:r>
          </w:p>
          <w:p w14:paraId="509C9C94" w14:textId="24350244" w:rsidR="00AF7340" w:rsidRPr="005A7E1F" w:rsidRDefault="00AF7340" w:rsidP="00E05106">
            <w:pPr>
              <w:spacing w:before="120" w:after="120"/>
              <w:rPr>
                <w:rFonts w:ascii="Arial" w:eastAsia="Arial" w:hAnsi="Arial" w:cs="Arial"/>
                <w:b/>
                <w:sz w:val="20"/>
                <w:szCs w:val="20"/>
              </w:rPr>
            </w:pPr>
            <w:r w:rsidRPr="005A7E1F">
              <w:rPr>
                <w:rFonts w:ascii="Arial" w:eastAsia="Arial" w:hAnsi="Arial" w:cs="Arial"/>
                <w:sz w:val="20"/>
                <w:szCs w:val="20"/>
              </w:rPr>
              <w:t xml:space="preserve">Groups swap back and re-draft for peer assessment. </w:t>
            </w:r>
            <w:r w:rsidRPr="005A7E1F">
              <w:rPr>
                <w:rFonts w:ascii="Arial" w:eastAsia="Arial" w:hAnsi="Arial" w:cs="Arial"/>
                <w:b/>
                <w:sz w:val="20"/>
                <w:szCs w:val="20"/>
              </w:rPr>
              <w:t>(F)</w:t>
            </w:r>
          </w:p>
          <w:p w14:paraId="6BB50F97" w14:textId="4A941EDF" w:rsidR="00DE0F7C" w:rsidRPr="00344E27" w:rsidRDefault="00120D94" w:rsidP="00AF1E90">
            <w:pPr>
              <w:autoSpaceDE w:val="0"/>
              <w:autoSpaceDN w:val="0"/>
              <w:adjustRightInd w:val="0"/>
              <w:spacing w:before="120"/>
              <w:rPr>
                <w:rFonts w:ascii="Arial" w:eastAsia="Arial" w:hAnsi="Arial" w:cs="Arial"/>
                <w:color w:val="4A4A4A"/>
                <w:sz w:val="20"/>
                <w:szCs w:val="20"/>
                <w:u w:val="single"/>
              </w:rPr>
            </w:pPr>
            <w:r>
              <w:rPr>
                <w:rFonts w:ascii="Arial" w:eastAsia="Arial" w:hAnsi="Arial" w:cs="Arial"/>
                <w:sz w:val="20"/>
                <w:szCs w:val="20"/>
              </w:rPr>
              <w:t>Learners create</w:t>
            </w:r>
            <w:r w:rsidR="00DE0F7C">
              <w:rPr>
                <w:rFonts w:ascii="Arial" w:eastAsia="Arial" w:hAnsi="Arial" w:cs="Arial"/>
                <w:sz w:val="20"/>
                <w:szCs w:val="20"/>
              </w:rPr>
              <w:t xml:space="preserve"> a</w:t>
            </w:r>
            <w:r>
              <w:rPr>
                <w:rFonts w:ascii="Arial" w:eastAsia="Arial" w:hAnsi="Arial" w:cs="Arial"/>
                <w:sz w:val="20"/>
                <w:szCs w:val="20"/>
              </w:rPr>
              <w:t xml:space="preserve"> checklist for what they need to include in their narrative</w:t>
            </w:r>
            <w:r w:rsidR="00287898">
              <w:rPr>
                <w:rFonts w:ascii="Arial" w:eastAsia="Arial" w:hAnsi="Arial" w:cs="Arial"/>
                <w:sz w:val="20"/>
                <w:szCs w:val="20"/>
              </w:rPr>
              <w:t xml:space="preserve">, </w:t>
            </w:r>
            <w:r>
              <w:rPr>
                <w:rFonts w:ascii="Arial" w:eastAsia="Arial" w:hAnsi="Arial" w:cs="Arial"/>
                <w:sz w:val="20"/>
                <w:szCs w:val="20"/>
              </w:rPr>
              <w:t>e.g.</w:t>
            </w:r>
            <w:r w:rsidR="00DE0F7C">
              <w:rPr>
                <w:rFonts w:ascii="Arial" w:eastAsia="Arial" w:hAnsi="Arial" w:cs="Arial"/>
                <w:sz w:val="20"/>
                <w:szCs w:val="20"/>
              </w:rPr>
              <w:t xml:space="preserve"> </w:t>
            </w:r>
            <w:hyperlink r:id="rId136" w:history="1">
              <w:r w:rsidR="00DE0F7C" w:rsidRPr="00176ED5">
                <w:rPr>
                  <w:rStyle w:val="Hyperlink"/>
                  <w:rFonts w:ascii="Arial" w:eastAsia="Arial" w:hAnsi="Arial" w:cs="Arial"/>
                  <w:color w:val="4A4A4A"/>
                  <w:sz w:val="20"/>
                  <w:szCs w:val="20"/>
                </w:rPr>
                <w:t>https://bpcenglish.wordpress.com/2017/10/02/creative-writing/</w:t>
              </w:r>
            </w:hyperlink>
            <w:r w:rsidR="00344E27">
              <w:t xml:space="preserve"> </w:t>
            </w:r>
            <w:r w:rsidR="006E402E">
              <w:rPr>
                <w:rFonts w:ascii="Arial" w:eastAsia="Arial" w:hAnsi="Arial" w:cs="Arial"/>
                <w:b/>
                <w:sz w:val="20"/>
                <w:szCs w:val="20"/>
              </w:rPr>
              <w:t>or</w:t>
            </w:r>
            <w:r w:rsidR="00344E27">
              <w:rPr>
                <w:rFonts w:ascii="Arial" w:eastAsia="Arial" w:hAnsi="Arial" w:cs="Arial"/>
                <w:b/>
                <w:sz w:val="20"/>
                <w:szCs w:val="20"/>
              </w:rPr>
              <w:t xml:space="preserve"> </w:t>
            </w:r>
            <w:r w:rsidR="00344E27">
              <w:rPr>
                <w:rFonts w:ascii="Arial" w:eastAsia="Arial" w:hAnsi="Arial" w:cs="Arial"/>
                <w:sz w:val="20"/>
                <w:szCs w:val="20"/>
              </w:rPr>
              <w:t>use the following checklist</w:t>
            </w:r>
            <w:r w:rsidR="00344E27" w:rsidRPr="00344E27">
              <w:rPr>
                <w:rFonts w:ascii="Arial" w:eastAsia="Arial" w:hAnsi="Arial" w:cs="Arial"/>
                <w:b/>
                <w:sz w:val="20"/>
                <w:szCs w:val="20"/>
              </w:rPr>
              <w:t>:</w:t>
            </w:r>
          </w:p>
          <w:p w14:paraId="61D9C8C6" w14:textId="52E54EAE" w:rsidR="00120D94" w:rsidRDefault="00120D94"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I have described the setting</w:t>
            </w:r>
            <w:r w:rsidR="0045287E">
              <w:rPr>
                <w:rFonts w:ascii="Arial" w:eastAsia="Arial" w:hAnsi="Arial" w:cs="Arial"/>
                <w:sz w:val="20"/>
                <w:szCs w:val="20"/>
              </w:rPr>
              <w:t>.</w:t>
            </w:r>
          </w:p>
          <w:p w14:paraId="24648C8D" w14:textId="515A62E5" w:rsidR="00A450FF" w:rsidRDefault="00A450FF"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I have used details to show what characters are like</w:t>
            </w:r>
            <w:r w:rsidR="0045287E">
              <w:rPr>
                <w:rFonts w:ascii="Arial" w:eastAsia="Arial" w:hAnsi="Arial" w:cs="Arial"/>
                <w:sz w:val="20"/>
                <w:szCs w:val="20"/>
              </w:rPr>
              <w:t>.</w:t>
            </w:r>
          </w:p>
          <w:p w14:paraId="7AF843B8" w14:textId="35258718" w:rsidR="00120D94" w:rsidRDefault="00120D94"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 xml:space="preserve">I have included </w:t>
            </w:r>
            <w:r w:rsidR="00A450FF">
              <w:rPr>
                <w:rFonts w:ascii="Arial" w:eastAsia="Arial" w:hAnsi="Arial" w:cs="Arial"/>
                <w:sz w:val="20"/>
                <w:szCs w:val="20"/>
              </w:rPr>
              <w:t>descriptive details</w:t>
            </w:r>
            <w:r>
              <w:rPr>
                <w:rFonts w:ascii="Arial" w:eastAsia="Arial" w:hAnsi="Arial" w:cs="Arial"/>
                <w:sz w:val="20"/>
                <w:szCs w:val="20"/>
              </w:rPr>
              <w:t xml:space="preserve"> that appeal to different senses</w:t>
            </w:r>
            <w:r w:rsidR="0045287E">
              <w:rPr>
                <w:rFonts w:ascii="Arial" w:eastAsia="Arial" w:hAnsi="Arial" w:cs="Arial"/>
                <w:sz w:val="20"/>
                <w:szCs w:val="20"/>
              </w:rPr>
              <w:t>.</w:t>
            </w:r>
          </w:p>
          <w:p w14:paraId="214AEA59" w14:textId="7BBC7BE8" w:rsidR="00120D94" w:rsidRDefault="00120D94"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I have introduced a problem or an event</w:t>
            </w:r>
            <w:r w:rsidR="0045287E">
              <w:rPr>
                <w:rFonts w:ascii="Arial" w:eastAsia="Arial" w:hAnsi="Arial" w:cs="Arial"/>
                <w:sz w:val="20"/>
                <w:szCs w:val="20"/>
              </w:rPr>
              <w:t>.</w:t>
            </w:r>
          </w:p>
          <w:p w14:paraId="520D1F97" w14:textId="08EA6B78" w:rsidR="00120D94" w:rsidRDefault="00120D94"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I have included dialogue</w:t>
            </w:r>
            <w:r w:rsidR="00A450FF">
              <w:rPr>
                <w:rFonts w:ascii="Arial" w:eastAsia="Arial" w:hAnsi="Arial" w:cs="Arial"/>
                <w:sz w:val="20"/>
                <w:szCs w:val="20"/>
              </w:rPr>
              <w:t xml:space="preserve"> at an important point</w:t>
            </w:r>
            <w:r w:rsidR="0045287E">
              <w:rPr>
                <w:rFonts w:ascii="Arial" w:eastAsia="Arial" w:hAnsi="Arial" w:cs="Arial"/>
                <w:sz w:val="20"/>
                <w:szCs w:val="20"/>
              </w:rPr>
              <w:t>.</w:t>
            </w:r>
          </w:p>
          <w:p w14:paraId="5C81B3BA" w14:textId="6B4182EE" w:rsidR="00120D94" w:rsidRDefault="00120D94"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I have used powerful verbs and adjectives</w:t>
            </w:r>
            <w:r w:rsidR="0045287E">
              <w:rPr>
                <w:rFonts w:ascii="Arial" w:eastAsia="Arial" w:hAnsi="Arial" w:cs="Arial"/>
                <w:sz w:val="20"/>
                <w:szCs w:val="20"/>
              </w:rPr>
              <w:t>.</w:t>
            </w:r>
          </w:p>
          <w:p w14:paraId="76D8D889" w14:textId="36576C5F" w:rsidR="00120D94" w:rsidRDefault="00120D94" w:rsidP="00834D03">
            <w:pPr>
              <w:numPr>
                <w:ilvl w:val="0"/>
                <w:numId w:val="22"/>
              </w:numPr>
              <w:autoSpaceDE w:val="0"/>
              <w:autoSpaceDN w:val="0"/>
              <w:adjustRightInd w:val="0"/>
              <w:rPr>
                <w:rFonts w:ascii="Arial" w:eastAsia="Arial" w:hAnsi="Arial" w:cs="Arial"/>
                <w:sz w:val="20"/>
                <w:szCs w:val="20"/>
              </w:rPr>
            </w:pPr>
            <w:r>
              <w:rPr>
                <w:rFonts w:ascii="Arial" w:eastAsia="Arial" w:hAnsi="Arial" w:cs="Arial"/>
                <w:sz w:val="20"/>
                <w:szCs w:val="20"/>
              </w:rPr>
              <w:t>I have checked my spelling and punctuation.</w:t>
            </w:r>
          </w:p>
          <w:p w14:paraId="7757DAFF" w14:textId="1BC6AA1A" w:rsidR="00A450FF" w:rsidRPr="00B54183" w:rsidRDefault="00120D94" w:rsidP="00834D03">
            <w:pPr>
              <w:pStyle w:val="ListParagraph"/>
              <w:numPr>
                <w:ilvl w:val="0"/>
                <w:numId w:val="22"/>
              </w:numPr>
              <w:autoSpaceDE w:val="0"/>
              <w:autoSpaceDN w:val="0"/>
              <w:adjustRightInd w:val="0"/>
              <w:rPr>
                <w:rFonts w:eastAsia="Arial" w:cs="Arial"/>
                <w:color w:val="00B050"/>
              </w:rPr>
            </w:pPr>
            <w:r w:rsidRPr="00A450FF">
              <w:rPr>
                <w:rFonts w:eastAsia="Arial" w:cs="Arial"/>
              </w:rPr>
              <w:t>I have checked my story makes sense.</w:t>
            </w:r>
          </w:p>
        </w:tc>
      </w:tr>
      <w:tr w:rsidR="00AF7340" w14:paraId="1CE3F6D9" w14:textId="77777777" w:rsidTr="00B11738">
        <w:tblPrEx>
          <w:tblCellMar>
            <w:top w:w="0" w:type="dxa"/>
            <w:bottom w:w="0" w:type="dxa"/>
          </w:tblCellMar>
        </w:tblPrEx>
        <w:tc>
          <w:tcPr>
            <w:tcW w:w="2126" w:type="dxa"/>
            <w:tcMar>
              <w:top w:w="113" w:type="dxa"/>
              <w:bottom w:w="113" w:type="dxa"/>
            </w:tcMar>
          </w:tcPr>
          <w:p w14:paraId="4AB26921" w14:textId="2390D869" w:rsidR="00AF7340" w:rsidRPr="00015F15" w:rsidRDefault="00AF7340" w:rsidP="00CD15D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56B0FD87" w14:textId="325DE257" w:rsidR="002A3940" w:rsidRPr="008E5EDE" w:rsidRDefault="00AF7340" w:rsidP="00D422ED">
            <w:pPr>
              <w:autoSpaceDE w:val="0"/>
              <w:autoSpaceDN w:val="0"/>
              <w:adjustRightInd w:val="0"/>
              <w:spacing w:before="120" w:after="120"/>
              <w:rPr>
                <w:rFonts w:ascii="Arial" w:hAnsi="Arial" w:cs="Arial"/>
                <w:sz w:val="20"/>
                <w:szCs w:val="20"/>
                <w:lang w:eastAsia="en-GB"/>
              </w:rPr>
            </w:pPr>
            <w:r w:rsidRPr="00073730">
              <w:rPr>
                <w:rFonts w:ascii="Arial" w:hAnsi="Arial" w:cs="Arial"/>
                <w:sz w:val="20"/>
                <w:szCs w:val="20"/>
                <w:lang w:eastAsia="en-GB"/>
              </w:rPr>
              <w:t xml:space="preserve">W1 </w:t>
            </w:r>
            <w:r w:rsidR="00D422ED">
              <w:rPr>
                <w:rFonts w:ascii="Arial" w:hAnsi="Arial" w:cs="Arial"/>
                <w:sz w:val="20"/>
                <w:szCs w:val="20"/>
                <w:lang w:eastAsia="en-GB"/>
              </w:rPr>
              <w:t>a</w:t>
            </w:r>
            <w:r w:rsidRPr="00073730">
              <w:rPr>
                <w:rFonts w:ascii="Arial" w:hAnsi="Arial" w:cs="Arial"/>
                <w:sz w:val="20"/>
                <w:szCs w:val="20"/>
                <w:lang w:eastAsia="en-GB"/>
              </w:rPr>
              <w:t>rticulate experience and express what is thought, felt and imagined</w:t>
            </w:r>
          </w:p>
          <w:p w14:paraId="5FF0017E" w14:textId="40A31FCF" w:rsidR="00AF7340" w:rsidRDefault="00AF7340" w:rsidP="004105AB">
            <w:pPr>
              <w:pStyle w:val="DSBasic"/>
              <w:spacing w:before="120"/>
              <w:rPr>
                <w:rFonts w:cs="Arial"/>
                <w:sz w:val="20"/>
                <w:szCs w:val="20"/>
                <w:lang w:eastAsia="en-GB"/>
              </w:rPr>
            </w:pPr>
            <w:r w:rsidRPr="00073730">
              <w:rPr>
                <w:rFonts w:cs="Arial"/>
                <w:sz w:val="20"/>
                <w:szCs w:val="20"/>
                <w:lang w:eastAsia="en-GB"/>
              </w:rPr>
              <w:t xml:space="preserve">W5 </w:t>
            </w:r>
            <w:r w:rsidR="00D422ED">
              <w:rPr>
                <w:rFonts w:cs="Arial"/>
                <w:sz w:val="20"/>
                <w:szCs w:val="20"/>
                <w:lang w:eastAsia="en-GB"/>
              </w:rPr>
              <w:t>m</w:t>
            </w:r>
            <w:r w:rsidRPr="00073730">
              <w:rPr>
                <w:rFonts w:cs="Arial"/>
                <w:sz w:val="20"/>
                <w:szCs w:val="20"/>
                <w:lang w:eastAsia="en-GB"/>
              </w:rPr>
              <w:t>ake accurate use of spelling, punctuation and grammar</w:t>
            </w:r>
          </w:p>
        </w:tc>
        <w:tc>
          <w:tcPr>
            <w:tcW w:w="2126" w:type="dxa"/>
            <w:tcMar>
              <w:top w:w="113" w:type="dxa"/>
              <w:bottom w:w="113" w:type="dxa"/>
            </w:tcMar>
          </w:tcPr>
          <w:p w14:paraId="157631A4" w14:textId="31828CD9" w:rsidR="00AF7340" w:rsidRPr="0027612D" w:rsidRDefault="00D4590A" w:rsidP="00CD15DD">
            <w:pPr>
              <w:autoSpaceDE w:val="0"/>
              <w:autoSpaceDN w:val="0"/>
              <w:adjustRightInd w:val="0"/>
              <w:spacing w:after="120"/>
              <w:rPr>
                <w:rFonts w:eastAsia="Arial" w:cs="Arial"/>
                <w:color w:val="00B050"/>
              </w:rPr>
            </w:pPr>
            <w:r>
              <w:rPr>
                <w:rFonts w:ascii="Arial" w:eastAsia="Arial" w:hAnsi="Arial" w:cs="Arial"/>
                <w:sz w:val="20"/>
                <w:szCs w:val="20"/>
              </w:rPr>
              <w:t>C</w:t>
            </w:r>
            <w:r w:rsidR="005A41C6" w:rsidRPr="0021607A">
              <w:rPr>
                <w:rFonts w:ascii="Arial" w:eastAsia="Arial" w:hAnsi="Arial" w:cs="Arial"/>
                <w:sz w:val="20"/>
                <w:szCs w:val="20"/>
              </w:rPr>
              <w:t>hoosing and planning narratives</w:t>
            </w:r>
          </w:p>
        </w:tc>
        <w:tc>
          <w:tcPr>
            <w:tcW w:w="10348" w:type="dxa"/>
            <w:tcMar>
              <w:top w:w="113" w:type="dxa"/>
              <w:bottom w:w="113" w:type="dxa"/>
            </w:tcMar>
          </w:tcPr>
          <w:p w14:paraId="725B2582" w14:textId="23CCDA06" w:rsidR="00AF7340" w:rsidRPr="005A7E1F" w:rsidRDefault="00BB562A" w:rsidP="00CD15DD">
            <w:pPr>
              <w:spacing w:after="120"/>
              <w:rPr>
                <w:rFonts w:ascii="Arial" w:eastAsia="Arial" w:hAnsi="Arial" w:cs="Arial"/>
                <w:sz w:val="20"/>
                <w:szCs w:val="20"/>
              </w:rPr>
            </w:pPr>
            <w:r>
              <w:rPr>
                <w:rFonts w:ascii="Arial" w:eastAsia="Arial" w:hAnsi="Arial" w:cs="Arial"/>
                <w:sz w:val="20"/>
                <w:szCs w:val="20"/>
              </w:rPr>
              <w:t>G</w:t>
            </w:r>
            <w:r w:rsidR="00AF7340" w:rsidRPr="005A7E1F">
              <w:rPr>
                <w:rFonts w:ascii="Arial" w:eastAsia="Arial" w:hAnsi="Arial" w:cs="Arial"/>
                <w:sz w:val="20"/>
                <w:szCs w:val="20"/>
              </w:rPr>
              <w:t>ive</w:t>
            </w:r>
            <w:r>
              <w:rPr>
                <w:rFonts w:ascii="Arial" w:eastAsia="Arial" w:hAnsi="Arial" w:cs="Arial"/>
                <w:sz w:val="20"/>
                <w:szCs w:val="20"/>
              </w:rPr>
              <w:t xml:space="preserve"> learners</w:t>
            </w:r>
            <w:r w:rsidR="00AF7340" w:rsidRPr="005A7E1F">
              <w:rPr>
                <w:rFonts w:ascii="Arial" w:eastAsia="Arial" w:hAnsi="Arial" w:cs="Arial"/>
                <w:sz w:val="20"/>
                <w:szCs w:val="20"/>
              </w:rPr>
              <w:t xml:space="preserve"> a list of </w:t>
            </w:r>
            <w:r w:rsidR="005A41C6" w:rsidRPr="005A7E1F">
              <w:rPr>
                <w:rFonts w:ascii="Arial" w:eastAsia="Arial" w:hAnsi="Arial" w:cs="Arial"/>
                <w:sz w:val="20"/>
                <w:szCs w:val="20"/>
              </w:rPr>
              <w:t xml:space="preserve">ten </w:t>
            </w:r>
            <w:r w:rsidR="00AF7340" w:rsidRPr="005A7E1F">
              <w:rPr>
                <w:rFonts w:ascii="Arial" w:eastAsia="Arial" w:hAnsi="Arial" w:cs="Arial"/>
                <w:sz w:val="20"/>
                <w:szCs w:val="20"/>
              </w:rPr>
              <w:t xml:space="preserve">narrative </w:t>
            </w:r>
            <w:r w:rsidR="00AF7340" w:rsidRPr="005A7E1F">
              <w:rPr>
                <w:rFonts w:ascii="Arial" w:hAnsi="Arial" w:cs="Arial"/>
                <w:sz w:val="20"/>
                <w:szCs w:val="20"/>
                <w:lang w:eastAsia="en-GB"/>
              </w:rPr>
              <w:t>composition</w:t>
            </w:r>
            <w:r w:rsidR="00AF7340" w:rsidRPr="005A7E1F">
              <w:rPr>
                <w:rFonts w:ascii="Arial" w:eastAsia="Arial" w:hAnsi="Arial" w:cs="Arial"/>
                <w:sz w:val="20"/>
                <w:szCs w:val="20"/>
              </w:rPr>
              <w:t xml:space="preserve"> </w:t>
            </w:r>
            <w:r w:rsidR="005A41C6" w:rsidRPr="005A7E1F">
              <w:rPr>
                <w:rFonts w:ascii="Arial" w:eastAsia="Arial" w:hAnsi="Arial" w:cs="Arial"/>
                <w:sz w:val="20"/>
                <w:szCs w:val="20"/>
              </w:rPr>
              <w:t xml:space="preserve">titles </w:t>
            </w:r>
            <w:r>
              <w:rPr>
                <w:rFonts w:ascii="Arial" w:eastAsia="Arial" w:hAnsi="Arial" w:cs="Arial"/>
                <w:sz w:val="20"/>
                <w:szCs w:val="20"/>
              </w:rPr>
              <w:t xml:space="preserve">to </w:t>
            </w:r>
            <w:r w:rsidR="005A41C6" w:rsidRPr="005A7E1F">
              <w:rPr>
                <w:rFonts w:ascii="Arial" w:eastAsia="Arial" w:hAnsi="Arial" w:cs="Arial"/>
                <w:sz w:val="20"/>
                <w:szCs w:val="20"/>
              </w:rPr>
              <w:t xml:space="preserve">discuss with a partner </w:t>
            </w:r>
            <w:r w:rsidR="00AC51A4">
              <w:rPr>
                <w:rFonts w:ascii="Arial" w:eastAsia="Arial" w:hAnsi="Arial" w:cs="Arial"/>
                <w:sz w:val="20"/>
                <w:szCs w:val="20"/>
              </w:rPr>
              <w:t>how they would rank them</w:t>
            </w:r>
            <w:r w:rsidR="005A41C6" w:rsidRPr="005A7E1F">
              <w:rPr>
                <w:rFonts w:ascii="Arial" w:eastAsia="Arial" w:hAnsi="Arial" w:cs="Arial"/>
                <w:sz w:val="20"/>
                <w:szCs w:val="20"/>
              </w:rPr>
              <w:t xml:space="preserve"> – from the topic they would be most likely to choose to write about in an exam to the least.</w:t>
            </w:r>
          </w:p>
          <w:p w14:paraId="5CA97D26" w14:textId="587907AC" w:rsidR="005A41C6" w:rsidRPr="005A7E1F" w:rsidRDefault="00C958EC" w:rsidP="006E4EAC">
            <w:pPr>
              <w:spacing w:before="120" w:after="120"/>
              <w:rPr>
                <w:rFonts w:ascii="Arial" w:eastAsia="Arial" w:hAnsi="Arial" w:cs="Arial"/>
                <w:sz w:val="20"/>
                <w:szCs w:val="20"/>
              </w:rPr>
            </w:pPr>
            <w:r>
              <w:rPr>
                <w:rFonts w:ascii="Arial" w:eastAsia="Arial" w:hAnsi="Arial" w:cs="Arial"/>
                <w:sz w:val="20"/>
                <w:szCs w:val="20"/>
              </w:rPr>
              <w:t>L</w:t>
            </w:r>
            <w:r w:rsidR="00BB562A">
              <w:rPr>
                <w:rFonts w:ascii="Arial" w:eastAsia="Arial" w:hAnsi="Arial" w:cs="Arial"/>
                <w:sz w:val="20"/>
                <w:szCs w:val="20"/>
              </w:rPr>
              <w:t xml:space="preserve">earners </w:t>
            </w:r>
            <w:r w:rsidR="005A41C6" w:rsidRPr="005A7E1F">
              <w:rPr>
                <w:rFonts w:ascii="Arial" w:eastAsia="Arial" w:hAnsi="Arial" w:cs="Arial"/>
                <w:sz w:val="20"/>
                <w:szCs w:val="20"/>
              </w:rPr>
              <w:t>share their top and bottom choices, explaining their reasons why.</w:t>
            </w:r>
          </w:p>
          <w:p w14:paraId="5305FE99" w14:textId="5B6BFB32" w:rsidR="00120D94" w:rsidRPr="005A7E1F" w:rsidRDefault="00120D94" w:rsidP="006E4EAC">
            <w:pPr>
              <w:spacing w:before="120" w:after="120"/>
              <w:rPr>
                <w:rFonts w:ascii="Arial" w:eastAsia="Arial" w:hAnsi="Arial" w:cs="Arial"/>
                <w:sz w:val="20"/>
                <w:szCs w:val="20"/>
              </w:rPr>
            </w:pPr>
            <w:r w:rsidRPr="005A7E1F">
              <w:rPr>
                <w:rFonts w:ascii="Arial" w:eastAsia="Arial" w:hAnsi="Arial" w:cs="Arial"/>
                <w:sz w:val="20"/>
                <w:szCs w:val="20"/>
              </w:rPr>
              <w:t>Groups nominate one title which they think might be the trickiest / least popular / least interesting to write about.</w:t>
            </w:r>
            <w:r w:rsidR="00C958EC">
              <w:rPr>
                <w:rFonts w:ascii="Arial" w:eastAsia="Arial" w:hAnsi="Arial" w:cs="Arial"/>
                <w:sz w:val="20"/>
                <w:szCs w:val="20"/>
              </w:rPr>
              <w:t xml:space="preserve"> </w:t>
            </w:r>
            <w:r w:rsidR="007F16F4">
              <w:rPr>
                <w:rFonts w:ascii="Arial" w:eastAsia="Arial" w:hAnsi="Arial" w:cs="Arial"/>
                <w:sz w:val="20"/>
                <w:szCs w:val="20"/>
              </w:rPr>
              <w:t>They then</w:t>
            </w:r>
            <w:r w:rsidRPr="005A7E1F">
              <w:rPr>
                <w:rFonts w:ascii="Arial" w:eastAsia="Arial" w:hAnsi="Arial" w:cs="Arial"/>
                <w:sz w:val="20"/>
                <w:szCs w:val="20"/>
              </w:rPr>
              <w:t xml:space="preserve"> select one of the nominated titles</w:t>
            </w:r>
            <w:r w:rsidR="00561CA1">
              <w:rPr>
                <w:rFonts w:ascii="Arial" w:eastAsia="Arial" w:hAnsi="Arial" w:cs="Arial"/>
                <w:sz w:val="20"/>
                <w:szCs w:val="20"/>
              </w:rPr>
              <w:t xml:space="preserve">, </w:t>
            </w:r>
            <w:r w:rsidRPr="005A7E1F">
              <w:rPr>
                <w:rFonts w:ascii="Arial" w:eastAsia="Arial" w:hAnsi="Arial" w:cs="Arial"/>
                <w:sz w:val="20"/>
                <w:szCs w:val="20"/>
              </w:rPr>
              <w:t>prepare ideas for it</w:t>
            </w:r>
            <w:r w:rsidR="00561CA1">
              <w:rPr>
                <w:rFonts w:ascii="Arial" w:eastAsia="Arial" w:hAnsi="Arial" w:cs="Arial"/>
                <w:sz w:val="20"/>
                <w:szCs w:val="20"/>
              </w:rPr>
              <w:t xml:space="preserve"> and </w:t>
            </w:r>
            <w:r w:rsidRPr="005A7E1F">
              <w:rPr>
                <w:rFonts w:ascii="Arial" w:eastAsia="Arial" w:hAnsi="Arial" w:cs="Arial"/>
                <w:sz w:val="20"/>
                <w:szCs w:val="20"/>
              </w:rPr>
              <w:t>present a plan to the class.</w:t>
            </w:r>
          </w:p>
          <w:p w14:paraId="14CD23D2" w14:textId="3B50E91E" w:rsidR="00AF7340" w:rsidRPr="00FA4880" w:rsidRDefault="00F67420" w:rsidP="00FA5148">
            <w:pPr>
              <w:spacing w:before="120"/>
              <w:rPr>
                <w:rFonts w:ascii="Arial" w:eastAsia="Arial" w:hAnsi="Arial" w:cs="Arial"/>
                <w:sz w:val="20"/>
                <w:szCs w:val="20"/>
              </w:rPr>
            </w:pPr>
            <w:r>
              <w:rPr>
                <w:rFonts w:ascii="Arial" w:eastAsia="Arial" w:hAnsi="Arial" w:cs="Arial"/>
                <w:sz w:val="20"/>
                <w:szCs w:val="20"/>
              </w:rPr>
              <w:t>W</w:t>
            </w:r>
            <w:r w:rsidR="00120D94" w:rsidRPr="005A7E1F">
              <w:rPr>
                <w:rFonts w:ascii="Arial" w:eastAsia="Arial" w:hAnsi="Arial" w:cs="Arial"/>
                <w:sz w:val="20"/>
                <w:szCs w:val="20"/>
              </w:rPr>
              <w:t>hat strategies can help you choose which composition title you would be best able to answer in an examination?</w:t>
            </w:r>
          </w:p>
        </w:tc>
      </w:tr>
      <w:tr w:rsidR="00AF7340" w14:paraId="6BC59269" w14:textId="77777777" w:rsidTr="00B11738">
        <w:tblPrEx>
          <w:tblCellMar>
            <w:top w:w="0" w:type="dxa"/>
            <w:bottom w:w="0" w:type="dxa"/>
          </w:tblCellMar>
        </w:tblPrEx>
        <w:tc>
          <w:tcPr>
            <w:tcW w:w="2126" w:type="dxa"/>
            <w:tcMar>
              <w:top w:w="113" w:type="dxa"/>
              <w:bottom w:w="113" w:type="dxa"/>
            </w:tcMar>
          </w:tcPr>
          <w:p w14:paraId="7081A837" w14:textId="2345A79C" w:rsidR="00AF7340" w:rsidRPr="00015F15" w:rsidRDefault="00AF7340" w:rsidP="00CD15DD">
            <w:pPr>
              <w:pStyle w:val="DSBasic"/>
              <w:spacing w:after="120"/>
              <w:rPr>
                <w:rFonts w:cs="Arial"/>
                <w:b/>
                <w:sz w:val="20"/>
                <w:szCs w:val="20"/>
                <w:lang w:eastAsia="en-GB"/>
              </w:rPr>
            </w:pPr>
            <w:r w:rsidRPr="00015F15">
              <w:rPr>
                <w:rFonts w:cs="Arial"/>
                <w:b/>
                <w:sz w:val="20"/>
                <w:szCs w:val="20"/>
                <w:lang w:eastAsia="en-GB"/>
              </w:rPr>
              <w:t>AO</w:t>
            </w:r>
            <w:r>
              <w:rPr>
                <w:rFonts w:cs="Arial"/>
                <w:b/>
                <w:sz w:val="20"/>
                <w:szCs w:val="20"/>
                <w:lang w:eastAsia="en-GB"/>
              </w:rPr>
              <w:t>2</w:t>
            </w:r>
            <w:r w:rsidRPr="00015F15">
              <w:rPr>
                <w:rFonts w:cs="Arial"/>
                <w:b/>
                <w:sz w:val="20"/>
                <w:szCs w:val="20"/>
                <w:lang w:eastAsia="en-GB"/>
              </w:rPr>
              <w:t xml:space="preserve"> </w:t>
            </w:r>
            <w:r>
              <w:rPr>
                <w:rFonts w:cs="Arial"/>
                <w:b/>
                <w:sz w:val="20"/>
                <w:szCs w:val="20"/>
                <w:lang w:eastAsia="en-GB"/>
              </w:rPr>
              <w:t>Writing</w:t>
            </w:r>
          </w:p>
          <w:p w14:paraId="0219560A" w14:textId="0DE96F63" w:rsidR="00A450FF" w:rsidRPr="00A450FF" w:rsidRDefault="00A450FF" w:rsidP="00D422ED">
            <w:pPr>
              <w:pStyle w:val="Pa0"/>
              <w:spacing w:before="120" w:after="120"/>
              <w:rPr>
                <w:color w:val="000000"/>
                <w:sz w:val="20"/>
                <w:szCs w:val="20"/>
              </w:rPr>
            </w:pPr>
            <w:r w:rsidRPr="0038589B">
              <w:rPr>
                <w:color w:val="000000"/>
                <w:sz w:val="20"/>
                <w:szCs w:val="20"/>
              </w:rPr>
              <w:t>W1</w:t>
            </w:r>
            <w:r w:rsidRPr="00A450FF">
              <w:rPr>
                <w:b/>
                <w:bCs/>
                <w:color w:val="000000"/>
                <w:sz w:val="20"/>
                <w:szCs w:val="20"/>
              </w:rPr>
              <w:t xml:space="preserve"> </w:t>
            </w:r>
            <w:r w:rsidR="00D422ED">
              <w:rPr>
                <w:color w:val="000000"/>
                <w:sz w:val="20"/>
                <w:szCs w:val="20"/>
              </w:rPr>
              <w:t>a</w:t>
            </w:r>
            <w:r w:rsidRPr="00A450FF">
              <w:rPr>
                <w:color w:val="000000"/>
                <w:sz w:val="20"/>
                <w:szCs w:val="20"/>
              </w:rPr>
              <w:t>rticulate experience and express what is thought, felt and imagined</w:t>
            </w:r>
          </w:p>
          <w:p w14:paraId="21066160" w14:textId="1FFD1DB9" w:rsidR="00A450FF" w:rsidRPr="00A450FF" w:rsidRDefault="00A450FF" w:rsidP="00D422ED">
            <w:pPr>
              <w:pStyle w:val="Pa0"/>
              <w:spacing w:before="120" w:after="120"/>
              <w:rPr>
                <w:color w:val="000000"/>
                <w:sz w:val="20"/>
                <w:szCs w:val="20"/>
              </w:rPr>
            </w:pPr>
            <w:r w:rsidRPr="0038589B">
              <w:rPr>
                <w:color w:val="000000"/>
                <w:sz w:val="20"/>
                <w:szCs w:val="20"/>
              </w:rPr>
              <w:t xml:space="preserve">W2 </w:t>
            </w:r>
            <w:r w:rsidR="00D422ED">
              <w:rPr>
                <w:color w:val="000000"/>
                <w:sz w:val="20"/>
                <w:szCs w:val="20"/>
              </w:rPr>
              <w:t>o</w:t>
            </w:r>
            <w:r w:rsidRPr="00A450FF">
              <w:rPr>
                <w:color w:val="000000"/>
                <w:sz w:val="20"/>
                <w:szCs w:val="20"/>
              </w:rPr>
              <w:t>rganise and structure ideas and opinions for deliberate effect</w:t>
            </w:r>
          </w:p>
          <w:p w14:paraId="0CD26C02" w14:textId="1B0B2955" w:rsidR="00A450FF" w:rsidRPr="00A450FF" w:rsidRDefault="00A450FF" w:rsidP="00D422ED">
            <w:pPr>
              <w:pStyle w:val="Pa0"/>
              <w:spacing w:before="120" w:after="120"/>
              <w:rPr>
                <w:color w:val="000000"/>
                <w:sz w:val="20"/>
                <w:szCs w:val="20"/>
              </w:rPr>
            </w:pPr>
            <w:r w:rsidRPr="0038589B">
              <w:rPr>
                <w:color w:val="000000"/>
                <w:sz w:val="20"/>
                <w:szCs w:val="20"/>
              </w:rPr>
              <w:t>W3</w:t>
            </w:r>
            <w:r w:rsidRPr="00A450FF">
              <w:rPr>
                <w:b/>
                <w:bCs/>
                <w:color w:val="000000"/>
                <w:sz w:val="20"/>
                <w:szCs w:val="20"/>
              </w:rPr>
              <w:t xml:space="preserve"> </w:t>
            </w:r>
            <w:r w:rsidR="00D422ED">
              <w:rPr>
                <w:color w:val="000000"/>
                <w:sz w:val="20"/>
                <w:szCs w:val="20"/>
              </w:rPr>
              <w:t>u</w:t>
            </w:r>
            <w:r w:rsidRPr="00A450FF">
              <w:rPr>
                <w:color w:val="000000"/>
                <w:sz w:val="20"/>
                <w:szCs w:val="20"/>
              </w:rPr>
              <w:t>se a range of vocabulary and sentence structures appropriate to context</w:t>
            </w:r>
          </w:p>
          <w:p w14:paraId="15694947" w14:textId="0A5FE52F" w:rsidR="00AF7340" w:rsidRPr="0038589B" w:rsidRDefault="00A450FF" w:rsidP="004105AB">
            <w:pPr>
              <w:pStyle w:val="DSBasic"/>
              <w:spacing w:before="120"/>
              <w:rPr>
                <w:rFonts w:cs="Arial"/>
                <w:sz w:val="20"/>
                <w:szCs w:val="20"/>
                <w:lang w:eastAsia="en-GB"/>
              </w:rPr>
            </w:pPr>
            <w:r w:rsidRPr="0038589B">
              <w:rPr>
                <w:color w:val="000000"/>
                <w:sz w:val="20"/>
                <w:szCs w:val="20"/>
              </w:rPr>
              <w:t xml:space="preserve">W5 </w:t>
            </w:r>
            <w:r w:rsidR="0038589B" w:rsidRPr="0038589B">
              <w:rPr>
                <w:color w:val="000000"/>
                <w:sz w:val="20"/>
                <w:szCs w:val="20"/>
              </w:rPr>
              <w:t>m</w:t>
            </w:r>
            <w:r w:rsidRPr="0038589B">
              <w:rPr>
                <w:color w:val="000000"/>
                <w:sz w:val="20"/>
                <w:szCs w:val="20"/>
              </w:rPr>
              <w:t>ake accurate use of spelling, punctuation and grammar.</w:t>
            </w:r>
          </w:p>
        </w:tc>
        <w:tc>
          <w:tcPr>
            <w:tcW w:w="2126" w:type="dxa"/>
            <w:tcMar>
              <w:top w:w="113" w:type="dxa"/>
              <w:bottom w:w="113" w:type="dxa"/>
            </w:tcMar>
          </w:tcPr>
          <w:p w14:paraId="032CE710" w14:textId="682A4FEB" w:rsidR="00AF7340" w:rsidRPr="0027612D" w:rsidRDefault="00D4590A" w:rsidP="00CD15DD">
            <w:pPr>
              <w:autoSpaceDE w:val="0"/>
              <w:autoSpaceDN w:val="0"/>
              <w:adjustRightInd w:val="0"/>
              <w:spacing w:after="120"/>
              <w:rPr>
                <w:rFonts w:eastAsia="Calibri" w:cs="Arial"/>
                <w:lang w:eastAsia="en-GB"/>
              </w:rPr>
            </w:pPr>
            <w:r>
              <w:rPr>
                <w:rFonts w:ascii="Arial" w:eastAsia="Arial" w:hAnsi="Arial" w:cs="Arial"/>
                <w:sz w:val="20"/>
                <w:szCs w:val="20"/>
              </w:rPr>
              <w:t>N</w:t>
            </w:r>
            <w:r w:rsidR="00AF7340" w:rsidRPr="0021607A">
              <w:rPr>
                <w:rFonts w:ascii="Arial" w:eastAsia="Arial" w:hAnsi="Arial" w:cs="Arial"/>
                <w:sz w:val="20"/>
                <w:szCs w:val="20"/>
              </w:rPr>
              <w:t>arrative writing: opportunity for summative assessment</w:t>
            </w:r>
          </w:p>
        </w:tc>
        <w:tc>
          <w:tcPr>
            <w:tcW w:w="10348" w:type="dxa"/>
            <w:tcMar>
              <w:top w:w="113" w:type="dxa"/>
              <w:bottom w:w="113" w:type="dxa"/>
            </w:tcMar>
          </w:tcPr>
          <w:p w14:paraId="3AB4DADC" w14:textId="2A0BFEDD" w:rsidR="00120D94" w:rsidRDefault="00120D94" w:rsidP="00CD15DD">
            <w:pPr>
              <w:autoSpaceDE w:val="0"/>
              <w:autoSpaceDN w:val="0"/>
              <w:adjustRightInd w:val="0"/>
              <w:spacing w:after="120"/>
              <w:rPr>
                <w:rFonts w:ascii="Arial" w:eastAsia="Arial" w:hAnsi="Arial" w:cs="Arial"/>
                <w:sz w:val="20"/>
                <w:szCs w:val="20"/>
              </w:rPr>
            </w:pPr>
            <w:r>
              <w:rPr>
                <w:rFonts w:ascii="Arial" w:eastAsia="Arial" w:hAnsi="Arial" w:cs="Arial"/>
                <w:sz w:val="20"/>
                <w:szCs w:val="20"/>
              </w:rPr>
              <w:t>Given a choice of two narrative tasks, learners plan their answers for each, then select one to complete in timed conditions.</w:t>
            </w:r>
          </w:p>
          <w:p w14:paraId="2B0B4E3F" w14:textId="1E32D7EE" w:rsidR="00120D94" w:rsidRDefault="00120D94" w:rsidP="0045287E">
            <w:pPr>
              <w:autoSpaceDE w:val="0"/>
              <w:autoSpaceDN w:val="0"/>
              <w:adjustRightInd w:val="0"/>
              <w:spacing w:before="120" w:after="120"/>
              <w:rPr>
                <w:rFonts w:ascii="Arial" w:eastAsia="Arial" w:hAnsi="Arial" w:cs="Arial"/>
                <w:sz w:val="20"/>
                <w:szCs w:val="20"/>
              </w:rPr>
            </w:pPr>
            <w:r>
              <w:rPr>
                <w:rFonts w:ascii="Arial" w:eastAsia="Arial" w:hAnsi="Arial" w:cs="Arial"/>
                <w:sz w:val="20"/>
                <w:szCs w:val="20"/>
              </w:rPr>
              <w:t>Learners use their checklists to check and edit their response.</w:t>
            </w:r>
          </w:p>
        </w:tc>
      </w:tr>
      <w:tr w:rsidR="00AF7340" w14:paraId="21E60FE0" w14:textId="77777777" w:rsidTr="00B11738">
        <w:trPr>
          <w:trHeight w:hRule="exact" w:val="386"/>
          <w:tblHeader/>
        </w:trPr>
        <w:tc>
          <w:tcPr>
            <w:tcW w:w="10348" w:type="dxa"/>
            <w:gridSpan w:val="3"/>
            <w:shd w:val="clear" w:color="auto" w:fill="EA5B0C"/>
            <w:tcMar>
              <w:top w:w="113" w:type="dxa"/>
              <w:bottom w:w="113" w:type="dxa"/>
            </w:tcMar>
            <w:vAlign w:val="center"/>
          </w:tcPr>
          <w:p w14:paraId="158EC9F2" w14:textId="26168D91" w:rsidR="00AF7340" w:rsidRDefault="00AF7340" w:rsidP="009719A6">
            <w:pPr>
              <w:rPr>
                <w:rFonts w:ascii="Arial" w:hAnsi="Arial" w:cs="Arial"/>
                <w:b/>
                <w:bCs/>
                <w:color w:val="FFFFFF"/>
                <w:sz w:val="20"/>
                <w:szCs w:val="20"/>
              </w:rPr>
            </w:pPr>
            <w:r>
              <w:rPr>
                <w:rFonts w:ascii="Arial" w:hAnsi="Arial" w:cs="Arial"/>
                <w:b/>
                <w:bCs/>
                <w:color w:val="FFFFFF"/>
                <w:sz w:val="20"/>
                <w:szCs w:val="20"/>
              </w:rPr>
              <w:t>Past and specimen papers</w:t>
            </w:r>
          </w:p>
        </w:tc>
      </w:tr>
      <w:tr w:rsidR="00AF7340" w14:paraId="1C740CB9" w14:textId="77777777" w:rsidTr="00B11738">
        <w:tblPrEx>
          <w:tblCellMar>
            <w:top w:w="0" w:type="dxa"/>
            <w:bottom w:w="0" w:type="dxa"/>
          </w:tblCellMar>
        </w:tblPrEx>
        <w:trPr>
          <w:trHeight w:val="20"/>
        </w:trPr>
        <w:tc>
          <w:tcPr>
            <w:tcW w:w="10348" w:type="dxa"/>
            <w:gridSpan w:val="3"/>
            <w:shd w:val="clear" w:color="auto" w:fill="FFFFFF"/>
            <w:tcMar>
              <w:top w:w="113" w:type="dxa"/>
              <w:bottom w:w="113" w:type="dxa"/>
            </w:tcMar>
          </w:tcPr>
          <w:p w14:paraId="2F7E5448" w14:textId="17504D4D" w:rsidR="00AF7340" w:rsidRPr="007A4DB5" w:rsidRDefault="00FA6F16" w:rsidP="007D6680">
            <w:pPr>
              <w:autoSpaceDE w:val="0"/>
              <w:autoSpaceDN w:val="0"/>
              <w:adjustRightInd w:val="0"/>
              <w:rPr>
                <w:rFonts w:ascii="Arial" w:eastAsia="Arial" w:hAnsi="Arial" w:cs="Arial"/>
                <w:i/>
                <w:color w:val="FF0000"/>
                <w:sz w:val="20"/>
                <w:szCs w:val="20"/>
              </w:rPr>
            </w:pPr>
            <w:r w:rsidRPr="00FA6F16">
              <w:rPr>
                <w:rFonts w:ascii="Arial" w:hAnsi="Arial" w:cs="Arial"/>
                <w:sz w:val="20"/>
                <w:szCs w:val="20"/>
                <w:lang w:eastAsia="en-GB"/>
              </w:rPr>
              <w:t>Past/specimen papers and mark schemes are available to download at</w:t>
            </w:r>
            <w:r w:rsidRPr="00FA6F16">
              <w:rPr>
                <w:lang w:eastAsia="en-GB"/>
              </w:rPr>
              <w:t xml:space="preserve"> </w:t>
            </w:r>
            <w:hyperlink r:id="rId137" w:history="1">
              <w:r w:rsidR="00FB513E">
                <w:rPr>
                  <w:rFonts w:ascii="Arial" w:hAnsi="Arial" w:cs="Arial"/>
                  <w:color w:val="4A4A4A"/>
                  <w:sz w:val="20"/>
                  <w:u w:val="single"/>
                </w:rPr>
                <w:t>www.cambridgeinternational/support</w:t>
              </w:r>
            </w:hyperlink>
            <w:r w:rsidRPr="00FA6F16">
              <w:rPr>
                <w:rFonts w:ascii="Arial" w:hAnsi="Arial" w:cs="Arial"/>
                <w:sz w:val="20"/>
                <w:szCs w:val="20"/>
                <w:lang w:val="x-none"/>
              </w:rPr>
              <w:t xml:space="preserve"> </w:t>
            </w:r>
            <w:r w:rsidRPr="00FA6F16">
              <w:rPr>
                <w:rFonts w:ascii="Arial" w:hAnsi="Arial" w:cs="Arial"/>
                <w:b/>
                <w:sz w:val="20"/>
              </w:rPr>
              <w:t>(F)</w:t>
            </w:r>
          </w:p>
        </w:tc>
      </w:tr>
    </w:tbl>
    <w:p w14:paraId="426C3B27" w14:textId="77777777" w:rsidR="00F87F3B" w:rsidRDefault="00F87F3B" w:rsidP="00AA463D">
      <w:pPr>
        <w:pStyle w:val="Heading1"/>
        <w:sectPr w:rsidR="00F87F3B" w:rsidSect="00CA4617">
          <w:pgSz w:w="16834" w:h="11909" w:orient="landscape" w:code="9"/>
          <w:pgMar w:top="1140" w:right="1140" w:bottom="1140" w:left="1140" w:header="567" w:footer="567" w:gutter="0"/>
          <w:paperSrc w:first="7" w:other="7"/>
          <w:cols w:space="708"/>
          <w:titlePg/>
          <w:docGrid w:linePitch="360"/>
        </w:sectPr>
      </w:pPr>
      <w:bookmarkStart w:id="29" w:name="_Toc367360733"/>
      <w:bookmarkStart w:id="30" w:name="_Toc450749135"/>
    </w:p>
    <w:bookmarkEnd w:id="29"/>
    <w:bookmarkEnd w:id="30"/>
    <w:p w14:paraId="3F729C7F" w14:textId="77777777" w:rsidR="00AF7340" w:rsidRDefault="00AF7340" w:rsidP="00AF7340">
      <w:pPr>
        <w:pStyle w:val="Btext"/>
        <w:rPr>
          <w:rFonts w:cs="Arial"/>
        </w:rPr>
      </w:pPr>
    </w:p>
    <w:bookmarkEnd w:id="5"/>
    <w:p w14:paraId="1F8BD264" w14:textId="77777777" w:rsidR="00774A6F" w:rsidRDefault="00774A6F" w:rsidP="0043639B">
      <w:pPr>
        <w:pStyle w:val="BodyText"/>
        <w:rPr>
          <w:rFonts w:ascii="Bliss Pro Light" w:hAnsi="Bliss Pro Light" w:cs="Open Sans Light"/>
        </w:rPr>
      </w:pPr>
    </w:p>
    <w:p w14:paraId="5212FF33" w14:textId="77777777" w:rsidR="00774A6F" w:rsidRDefault="00774A6F" w:rsidP="0043639B">
      <w:pPr>
        <w:pStyle w:val="BodyText"/>
        <w:rPr>
          <w:rFonts w:ascii="Bliss Pro Light" w:hAnsi="Bliss Pro Light" w:cs="Open Sans Light"/>
        </w:rPr>
      </w:pPr>
    </w:p>
    <w:p w14:paraId="3DD51C32" w14:textId="77777777" w:rsidR="00774A6F" w:rsidRDefault="00774A6F" w:rsidP="0043639B">
      <w:pPr>
        <w:pStyle w:val="BodyText"/>
        <w:rPr>
          <w:rFonts w:ascii="Bliss Pro Light" w:hAnsi="Bliss Pro Light" w:cs="Open Sans Light"/>
        </w:rPr>
      </w:pPr>
    </w:p>
    <w:p w14:paraId="33A78DBF" w14:textId="77777777" w:rsidR="00774A6F" w:rsidRDefault="00774A6F" w:rsidP="0043639B">
      <w:pPr>
        <w:pStyle w:val="BodyText"/>
        <w:rPr>
          <w:rFonts w:ascii="Bliss Pro Light" w:hAnsi="Bliss Pro Light" w:cs="Open Sans Light"/>
        </w:rPr>
      </w:pPr>
    </w:p>
    <w:p w14:paraId="3DF59B39" w14:textId="77777777" w:rsidR="00774A6F" w:rsidRDefault="00774A6F" w:rsidP="0043639B">
      <w:pPr>
        <w:pStyle w:val="BodyText"/>
        <w:rPr>
          <w:rFonts w:ascii="Bliss Pro Light" w:hAnsi="Bliss Pro Light" w:cs="Open Sans Light"/>
        </w:rPr>
      </w:pPr>
    </w:p>
    <w:p w14:paraId="1250B473" w14:textId="77777777" w:rsidR="00774A6F" w:rsidRDefault="00774A6F" w:rsidP="0043639B">
      <w:pPr>
        <w:pStyle w:val="BodyText"/>
        <w:rPr>
          <w:rFonts w:ascii="Bliss Pro Light" w:hAnsi="Bliss Pro Light" w:cs="Open Sans Light"/>
        </w:rPr>
      </w:pPr>
    </w:p>
    <w:p w14:paraId="3D2751FB" w14:textId="77777777" w:rsidR="00774A6F" w:rsidRDefault="00774A6F" w:rsidP="0043639B">
      <w:pPr>
        <w:pStyle w:val="BodyText"/>
        <w:rPr>
          <w:rFonts w:ascii="Bliss Pro Light" w:hAnsi="Bliss Pro Light" w:cs="Open Sans Light"/>
        </w:rPr>
      </w:pPr>
    </w:p>
    <w:p w14:paraId="2880D87C" w14:textId="77777777" w:rsidR="00774A6F" w:rsidRDefault="00774A6F" w:rsidP="0043639B">
      <w:pPr>
        <w:pStyle w:val="BodyText"/>
        <w:rPr>
          <w:rFonts w:ascii="Bliss Pro Light" w:hAnsi="Bliss Pro Light" w:cs="Open Sans Light"/>
        </w:rPr>
      </w:pPr>
    </w:p>
    <w:p w14:paraId="71FDDFC4" w14:textId="77777777" w:rsidR="00774A6F" w:rsidRDefault="00774A6F" w:rsidP="0043639B">
      <w:pPr>
        <w:pStyle w:val="BodyText"/>
        <w:rPr>
          <w:rFonts w:ascii="Bliss Pro Light" w:hAnsi="Bliss Pro Light" w:cs="Open Sans Light"/>
        </w:rPr>
      </w:pPr>
    </w:p>
    <w:p w14:paraId="337E506C" w14:textId="77777777" w:rsidR="00774A6F" w:rsidRDefault="00774A6F" w:rsidP="0043639B">
      <w:pPr>
        <w:pStyle w:val="BodyText"/>
        <w:rPr>
          <w:rFonts w:ascii="Bliss Pro Light" w:hAnsi="Bliss Pro Light" w:cs="Open Sans Light"/>
        </w:rPr>
      </w:pPr>
    </w:p>
    <w:p w14:paraId="0FE02092" w14:textId="77777777" w:rsidR="00774A6F" w:rsidRDefault="00774A6F" w:rsidP="0043639B">
      <w:pPr>
        <w:pStyle w:val="BodyText"/>
        <w:rPr>
          <w:rFonts w:ascii="Bliss Pro Light" w:hAnsi="Bliss Pro Light" w:cs="Open Sans Light"/>
        </w:rPr>
      </w:pPr>
    </w:p>
    <w:p w14:paraId="244E32A5" w14:textId="77777777" w:rsidR="00774A6F" w:rsidRDefault="00774A6F" w:rsidP="0043639B">
      <w:pPr>
        <w:pStyle w:val="BodyText"/>
        <w:rPr>
          <w:rFonts w:ascii="Bliss Pro Light" w:hAnsi="Bliss Pro Light" w:cs="Open Sans Light"/>
        </w:rPr>
      </w:pPr>
    </w:p>
    <w:p w14:paraId="66F9A0DB" w14:textId="77777777" w:rsidR="00774A6F" w:rsidRDefault="00774A6F" w:rsidP="0043639B">
      <w:pPr>
        <w:pStyle w:val="BodyText"/>
        <w:rPr>
          <w:rFonts w:ascii="Bliss Pro Light" w:hAnsi="Bliss Pro Light" w:cs="Open Sans Light"/>
        </w:rPr>
      </w:pPr>
    </w:p>
    <w:p w14:paraId="119CE540" w14:textId="77777777" w:rsidR="00774A6F" w:rsidRDefault="00774A6F" w:rsidP="0043639B">
      <w:pPr>
        <w:pStyle w:val="BodyText"/>
        <w:rPr>
          <w:rFonts w:ascii="Bliss Pro Light" w:hAnsi="Bliss Pro Light" w:cs="Open Sans Light"/>
        </w:rPr>
      </w:pPr>
    </w:p>
    <w:p w14:paraId="4B138D1C" w14:textId="77777777" w:rsidR="00774A6F" w:rsidRDefault="00774A6F" w:rsidP="0043639B">
      <w:pPr>
        <w:pStyle w:val="BodyText"/>
        <w:rPr>
          <w:rFonts w:ascii="Bliss Pro Light" w:hAnsi="Bliss Pro Light" w:cs="Open Sans Light"/>
        </w:rPr>
      </w:pPr>
    </w:p>
    <w:p w14:paraId="4819423D" w14:textId="77777777" w:rsidR="00774A6F" w:rsidRDefault="00774A6F" w:rsidP="0043639B">
      <w:pPr>
        <w:pStyle w:val="BodyText"/>
        <w:rPr>
          <w:rFonts w:ascii="Bliss Pro Light" w:hAnsi="Bliss Pro Light" w:cs="Open Sans Light"/>
        </w:rPr>
      </w:pPr>
    </w:p>
    <w:p w14:paraId="0C0EFA8D" w14:textId="77777777" w:rsidR="00774A6F" w:rsidRDefault="00774A6F" w:rsidP="0043639B">
      <w:pPr>
        <w:pStyle w:val="BodyText"/>
        <w:rPr>
          <w:rFonts w:ascii="Bliss Pro Light" w:hAnsi="Bliss Pro Light" w:cs="Open Sans Light"/>
        </w:rPr>
      </w:pPr>
    </w:p>
    <w:p w14:paraId="35AEA547" w14:textId="77777777" w:rsidR="00774A6F" w:rsidRDefault="00774A6F" w:rsidP="0043639B">
      <w:pPr>
        <w:pStyle w:val="BodyText"/>
        <w:rPr>
          <w:rFonts w:ascii="Bliss Pro Light" w:hAnsi="Bliss Pro Light" w:cs="Open Sans Light"/>
        </w:rPr>
      </w:pPr>
    </w:p>
    <w:p w14:paraId="08075529" w14:textId="77777777" w:rsidR="00774A6F" w:rsidRDefault="00774A6F" w:rsidP="0043639B">
      <w:pPr>
        <w:pStyle w:val="BodyText"/>
        <w:rPr>
          <w:rFonts w:ascii="Bliss Pro Light" w:hAnsi="Bliss Pro Light" w:cs="Open Sans Light"/>
        </w:rPr>
      </w:pPr>
    </w:p>
    <w:p w14:paraId="1C5ABA7F" w14:textId="77777777" w:rsidR="00774A6F" w:rsidRDefault="00774A6F" w:rsidP="0043639B">
      <w:pPr>
        <w:pStyle w:val="BodyText"/>
        <w:rPr>
          <w:rFonts w:ascii="Bliss Pro Light" w:hAnsi="Bliss Pro Light" w:cs="Open Sans Light"/>
        </w:rPr>
      </w:pPr>
    </w:p>
    <w:p w14:paraId="5FB1613E" w14:textId="77777777" w:rsidR="00774A6F" w:rsidRDefault="00774A6F" w:rsidP="0043639B">
      <w:pPr>
        <w:pStyle w:val="BodyText"/>
        <w:rPr>
          <w:rFonts w:ascii="Bliss Pro Light" w:hAnsi="Bliss Pro Light" w:cs="Open Sans Light"/>
        </w:rPr>
      </w:pPr>
    </w:p>
    <w:p w14:paraId="32EC6FD3" w14:textId="77777777" w:rsidR="00774A6F" w:rsidRDefault="00774A6F" w:rsidP="0043639B">
      <w:pPr>
        <w:pStyle w:val="BodyText"/>
        <w:rPr>
          <w:rFonts w:ascii="Bliss Pro Light" w:hAnsi="Bliss Pro Light" w:cs="Open Sans Light"/>
        </w:rPr>
      </w:pPr>
    </w:p>
    <w:p w14:paraId="338AC580" w14:textId="77777777" w:rsidR="00774A6F" w:rsidRDefault="00774A6F" w:rsidP="0043639B">
      <w:pPr>
        <w:pStyle w:val="BodyText"/>
        <w:rPr>
          <w:rFonts w:ascii="Bliss Pro Light" w:hAnsi="Bliss Pro Light" w:cs="Open Sans Light"/>
        </w:rPr>
      </w:pPr>
    </w:p>
    <w:p w14:paraId="6DC77CCA" w14:textId="77777777" w:rsidR="00774A6F" w:rsidRDefault="00774A6F" w:rsidP="0043639B">
      <w:pPr>
        <w:pStyle w:val="BodyText"/>
        <w:rPr>
          <w:rFonts w:ascii="Bliss Pro Light" w:hAnsi="Bliss Pro Light" w:cs="Open Sans Light"/>
        </w:rPr>
      </w:pPr>
    </w:p>
    <w:p w14:paraId="190B418E" w14:textId="77777777" w:rsidR="00774A6F" w:rsidRDefault="00774A6F" w:rsidP="0043639B">
      <w:pPr>
        <w:pStyle w:val="BodyText"/>
        <w:rPr>
          <w:rFonts w:ascii="Bliss Pro Light" w:hAnsi="Bliss Pro Light" w:cs="Open Sans Light"/>
        </w:rPr>
      </w:pPr>
    </w:p>
    <w:p w14:paraId="5FDE94EA" w14:textId="77777777" w:rsidR="00774A6F" w:rsidRDefault="00774A6F" w:rsidP="0043639B">
      <w:pPr>
        <w:pStyle w:val="BodyText"/>
        <w:rPr>
          <w:rFonts w:ascii="Bliss Pro Light" w:hAnsi="Bliss Pro Light" w:cs="Open Sans Light"/>
        </w:rPr>
      </w:pPr>
    </w:p>
    <w:p w14:paraId="7903B4EA" w14:textId="77777777" w:rsidR="00AB404E" w:rsidRDefault="00AB404E" w:rsidP="0043639B">
      <w:pPr>
        <w:pStyle w:val="BodyText"/>
        <w:rPr>
          <w:rFonts w:ascii="Bliss Pro Light" w:hAnsi="Bliss Pro Light" w:cs="Open Sans Light"/>
        </w:rPr>
      </w:pPr>
    </w:p>
    <w:p w14:paraId="67DC6E22" w14:textId="77777777" w:rsidR="00AB404E" w:rsidRDefault="00AB404E" w:rsidP="0043639B">
      <w:pPr>
        <w:pStyle w:val="BodyText"/>
        <w:rPr>
          <w:rFonts w:ascii="Bliss Pro Light" w:hAnsi="Bliss Pro Light" w:cs="Open Sans Light"/>
        </w:rPr>
      </w:pPr>
    </w:p>
    <w:p w14:paraId="0E79EBA4" w14:textId="77777777" w:rsidR="00774A6F" w:rsidRDefault="00774A6F" w:rsidP="0043639B">
      <w:pPr>
        <w:pStyle w:val="BodyText"/>
        <w:rPr>
          <w:rFonts w:ascii="Bliss Pro Light" w:hAnsi="Bliss Pro Light" w:cs="Open Sans Light"/>
        </w:rPr>
      </w:pPr>
    </w:p>
    <w:p w14:paraId="7651AB85" w14:textId="77777777" w:rsidR="00774A6F" w:rsidRPr="005A1BB5" w:rsidRDefault="00774A6F" w:rsidP="0043639B">
      <w:pPr>
        <w:pStyle w:val="BodyText"/>
        <w:rPr>
          <w:rFonts w:ascii="Bliss Pro Light" w:hAnsi="Bliss Pro Light" w:cs="Open Sans Light"/>
          <w:sz w:val="24"/>
          <w:szCs w:val="24"/>
        </w:rPr>
      </w:pPr>
    </w:p>
    <w:p w14:paraId="362E0F51" w14:textId="77777777" w:rsidR="00774A6F" w:rsidRPr="005A1BB5" w:rsidRDefault="00774A6F" w:rsidP="0043639B">
      <w:pPr>
        <w:pStyle w:val="BodyText"/>
        <w:rPr>
          <w:rFonts w:ascii="Bliss Pro Light" w:hAnsi="Bliss Pro Light" w:cs="Open Sans Light"/>
          <w:sz w:val="24"/>
          <w:szCs w:val="24"/>
        </w:rPr>
      </w:pPr>
    </w:p>
    <w:p w14:paraId="200E75F6" w14:textId="1B1EB1B4" w:rsidR="00774A6F" w:rsidRDefault="00774A6F" w:rsidP="0043639B">
      <w:pPr>
        <w:pStyle w:val="BodyText"/>
        <w:rPr>
          <w:rFonts w:ascii="Bliss Pro Light" w:hAnsi="Bliss Pro Light" w:cs="Open Sans Light"/>
          <w:sz w:val="24"/>
          <w:szCs w:val="24"/>
        </w:rPr>
      </w:pPr>
    </w:p>
    <w:p w14:paraId="0393FC6B" w14:textId="5F4746EC" w:rsidR="00FE409F" w:rsidRDefault="00FE409F" w:rsidP="0043639B">
      <w:pPr>
        <w:pStyle w:val="BodyText"/>
        <w:rPr>
          <w:rFonts w:ascii="Bliss Pro Light" w:hAnsi="Bliss Pro Light" w:cs="Open Sans Light"/>
          <w:sz w:val="24"/>
          <w:szCs w:val="24"/>
        </w:rPr>
      </w:pPr>
    </w:p>
    <w:p w14:paraId="012043C8" w14:textId="77777777" w:rsidR="00293FD5" w:rsidRPr="005A1BB5" w:rsidRDefault="00293FD5" w:rsidP="0043639B">
      <w:pPr>
        <w:pStyle w:val="BodyText"/>
        <w:rPr>
          <w:rFonts w:ascii="Bliss Pro Light" w:hAnsi="Bliss Pro Light" w:cs="Open Sans Light"/>
          <w:sz w:val="24"/>
          <w:szCs w:val="24"/>
        </w:rPr>
      </w:pPr>
    </w:p>
    <w:p w14:paraId="65D0288B" w14:textId="77777777" w:rsidR="00C92F05" w:rsidRPr="00FD5F01" w:rsidRDefault="00B82E0A" w:rsidP="0043639B">
      <w:pPr>
        <w:pStyle w:val="BodyText"/>
        <w:rPr>
          <w:rStyle w:val="Hyperlink"/>
          <w:rFonts w:ascii="Bliss Pro Light" w:eastAsia="Times New Roman" w:hAnsi="Bliss Pro Light" w:cs="Open Sans Light"/>
          <w:b/>
          <w:color w:val="auto"/>
          <w:sz w:val="19"/>
          <w:szCs w:val="19"/>
          <w:u w:val="none"/>
        </w:rPr>
      </w:pPr>
      <w:r w:rsidRPr="00FD5F01">
        <w:rPr>
          <w:rFonts w:ascii="Bliss Pro Light" w:hAnsi="Bliss Pro Light" w:cs="Open Sans Light"/>
          <w:sz w:val="19"/>
          <w:szCs w:val="19"/>
        </w:rPr>
        <w:t xml:space="preserve">Cambridge </w:t>
      </w:r>
      <w:r w:rsidR="003A4CC7" w:rsidRPr="00FD5F01">
        <w:rPr>
          <w:rFonts w:ascii="Bliss Pro Light" w:hAnsi="Bliss Pro Light" w:cs="Open Sans Light"/>
          <w:sz w:val="19"/>
          <w:szCs w:val="19"/>
        </w:rPr>
        <w:t xml:space="preserve">Assessment </w:t>
      </w:r>
      <w:r w:rsidRPr="00FD5F01">
        <w:rPr>
          <w:rFonts w:ascii="Bliss Pro Light" w:hAnsi="Bliss Pro Light" w:cs="Open Sans Light"/>
          <w:sz w:val="19"/>
          <w:szCs w:val="19"/>
        </w:rPr>
        <w:t xml:space="preserve">International </w:t>
      </w:r>
      <w:r w:rsidR="003A4CC7" w:rsidRPr="00FD5F01">
        <w:rPr>
          <w:rFonts w:ascii="Bliss Pro Light" w:hAnsi="Bliss Pro Light" w:cs="Open Sans Light"/>
          <w:sz w:val="19"/>
          <w:szCs w:val="19"/>
        </w:rPr>
        <w:t>Education</w:t>
      </w:r>
      <w:r w:rsidRPr="00FD5F01">
        <w:rPr>
          <w:rFonts w:ascii="Bliss Pro Light" w:hAnsi="Bliss Pro Light" w:cs="Open Sans Light"/>
          <w:sz w:val="19"/>
          <w:szCs w:val="19"/>
        </w:rPr>
        <w:br/>
      </w:r>
      <w:r w:rsidR="00FD5F01" w:rsidRPr="00FD5F01">
        <w:rPr>
          <w:rFonts w:ascii="Bliss Pro Light" w:hAnsi="Bliss Pro Light" w:cs="Open Sans Light"/>
          <w:sz w:val="19"/>
          <w:szCs w:val="19"/>
        </w:rPr>
        <w:t>The Triangle Building</w:t>
      </w:r>
      <w:r w:rsidRPr="00FD5F01">
        <w:rPr>
          <w:rFonts w:ascii="Bliss Pro Light" w:hAnsi="Bliss Pro Light" w:cs="Open Sans Light"/>
          <w:sz w:val="19"/>
          <w:szCs w:val="19"/>
        </w:rPr>
        <w:t>,</w:t>
      </w:r>
      <w:r w:rsidR="00FD5F01" w:rsidRPr="00FD5F01">
        <w:rPr>
          <w:rFonts w:ascii="Bliss Pro Light" w:hAnsi="Bliss Pro Light" w:cs="Open Sans Light"/>
          <w:sz w:val="19"/>
          <w:szCs w:val="19"/>
        </w:rPr>
        <w:t xml:space="preserve"> Shaftesbury Road,</w:t>
      </w:r>
      <w:r w:rsidRPr="00FD5F01">
        <w:rPr>
          <w:rFonts w:ascii="Bliss Pro Light" w:hAnsi="Bliss Pro Light" w:cs="Open Sans Light"/>
          <w:sz w:val="19"/>
          <w:szCs w:val="19"/>
        </w:rPr>
        <w:t xml:space="preserve"> Cambridge, CB</w:t>
      </w:r>
      <w:r w:rsidR="00FD5F01" w:rsidRPr="00FD5F01">
        <w:rPr>
          <w:rFonts w:ascii="Bliss Pro Light" w:hAnsi="Bliss Pro Light" w:cs="Open Sans Light"/>
          <w:sz w:val="19"/>
          <w:szCs w:val="19"/>
        </w:rPr>
        <w:t>2</w:t>
      </w:r>
      <w:r w:rsidRPr="00FD5F01">
        <w:rPr>
          <w:rFonts w:ascii="Bliss Pro Light" w:hAnsi="Bliss Pro Light" w:cs="Open Sans Light"/>
          <w:sz w:val="19"/>
          <w:szCs w:val="19"/>
        </w:rPr>
        <w:t xml:space="preserve"> </w:t>
      </w:r>
      <w:r w:rsidR="00FD5F01" w:rsidRPr="00FD5F01">
        <w:rPr>
          <w:rFonts w:ascii="Bliss Pro Light" w:hAnsi="Bliss Pro Light" w:cs="Open Sans Light"/>
          <w:sz w:val="19"/>
          <w:szCs w:val="19"/>
        </w:rPr>
        <w:t>8</w:t>
      </w:r>
      <w:r w:rsidRPr="00FD5F01">
        <w:rPr>
          <w:rFonts w:ascii="Bliss Pro Light" w:hAnsi="Bliss Pro Light" w:cs="Open Sans Light"/>
          <w:sz w:val="19"/>
          <w:szCs w:val="19"/>
        </w:rPr>
        <w:t>E</w:t>
      </w:r>
      <w:r w:rsidR="00FD5F01" w:rsidRPr="00FD5F01">
        <w:rPr>
          <w:rFonts w:ascii="Bliss Pro Light" w:hAnsi="Bliss Pro Light" w:cs="Open Sans Light"/>
          <w:sz w:val="19"/>
          <w:szCs w:val="19"/>
        </w:rPr>
        <w:t>A</w:t>
      </w:r>
      <w:r w:rsidRPr="00FD5F01">
        <w:rPr>
          <w:rFonts w:ascii="Bliss Pro Light" w:hAnsi="Bliss Pro Light" w:cs="Open Sans Light"/>
          <w:sz w:val="19"/>
          <w:szCs w:val="19"/>
        </w:rPr>
        <w:t>, United Kingdom</w:t>
      </w:r>
      <w:r w:rsidRPr="00FD5F01">
        <w:rPr>
          <w:rFonts w:ascii="Bliss Pro Light" w:hAnsi="Bliss Pro Light" w:cs="Open Sans Light"/>
          <w:sz w:val="19"/>
          <w:szCs w:val="19"/>
        </w:rPr>
        <w:br/>
        <w:t xml:space="preserve">t: +44 </w:t>
      </w:r>
      <w:r w:rsidR="00DA3ECD">
        <w:rPr>
          <w:rFonts w:ascii="Bliss Pro Light" w:hAnsi="Bliss Pro Light" w:cs="Open Sans Light"/>
          <w:sz w:val="19"/>
          <w:szCs w:val="19"/>
        </w:rPr>
        <w:t xml:space="preserve">1223 553554   </w:t>
      </w:r>
      <w:r w:rsidR="00DA3ECD" w:rsidRPr="00FD5F01">
        <w:rPr>
          <w:rFonts w:ascii="Bliss Pro Light" w:hAnsi="Bliss Pro Light" w:cs="Open Sans Light"/>
          <w:sz w:val="19"/>
          <w:szCs w:val="19"/>
        </w:rPr>
        <w:t xml:space="preserve"> </w:t>
      </w:r>
      <w:r w:rsidRPr="00FD5F01">
        <w:rPr>
          <w:rFonts w:ascii="Bliss Pro Light" w:hAnsi="Bliss Pro Light" w:cs="Open Sans Light"/>
          <w:sz w:val="19"/>
          <w:szCs w:val="19"/>
        </w:rPr>
        <w:br/>
        <w:t>e:</w:t>
      </w:r>
      <w:r w:rsidRPr="00FD5F01">
        <w:rPr>
          <w:rStyle w:val="CAIELink"/>
          <w:rFonts w:ascii="Bliss Pro Light" w:hAnsi="Bliss Pro Light"/>
          <w:b w:val="0"/>
          <w:sz w:val="19"/>
          <w:szCs w:val="19"/>
        </w:rPr>
        <w:t xml:space="preserve"> </w:t>
      </w:r>
      <w:hyperlink r:id="rId138" w:history="1">
        <w:r w:rsidRPr="00FD5F01">
          <w:rPr>
            <w:rStyle w:val="CAIELink"/>
            <w:rFonts w:ascii="Bliss Pro Light" w:hAnsi="Bliss Pro Light"/>
            <w:b w:val="0"/>
            <w:sz w:val="19"/>
            <w:szCs w:val="19"/>
          </w:rPr>
          <w:t>info@</w:t>
        </w:r>
        <w:r w:rsidR="003A4CC7" w:rsidRPr="00FD5F01">
          <w:rPr>
            <w:rStyle w:val="CAIELink"/>
            <w:rFonts w:ascii="Bliss Pro Light" w:hAnsi="Bliss Pro Light"/>
            <w:b w:val="0"/>
            <w:sz w:val="19"/>
            <w:szCs w:val="19"/>
          </w:rPr>
          <w:t>cambridgeinternational.org</w:t>
        </w:r>
      </w:hyperlink>
      <w:r w:rsidRPr="00FD5F01">
        <w:rPr>
          <w:rStyle w:val="CAIELink"/>
          <w:rFonts w:ascii="Bliss Pro Light" w:hAnsi="Bliss Pro Light"/>
          <w:b w:val="0"/>
          <w:sz w:val="19"/>
          <w:szCs w:val="19"/>
        </w:rPr>
        <w:t xml:space="preserve">    </w:t>
      </w:r>
      <w:hyperlink r:id="rId139" w:history="1">
        <w:r w:rsidRPr="00FD5F01">
          <w:rPr>
            <w:rStyle w:val="CAIELink"/>
            <w:rFonts w:ascii="Bliss Pro Light" w:hAnsi="Bliss Pro Light"/>
            <w:b w:val="0"/>
            <w:sz w:val="19"/>
            <w:szCs w:val="19"/>
          </w:rPr>
          <w:t>www.</w:t>
        </w:r>
        <w:r w:rsidR="003A4CC7" w:rsidRPr="00FD5F01">
          <w:rPr>
            <w:rStyle w:val="CAIELink"/>
            <w:rFonts w:ascii="Bliss Pro Light" w:hAnsi="Bliss Pro Light"/>
            <w:b w:val="0"/>
            <w:sz w:val="19"/>
            <w:szCs w:val="19"/>
          </w:rPr>
          <w:t>cambridgeinternational.org</w:t>
        </w:r>
      </w:hyperlink>
    </w:p>
    <w:p w14:paraId="7DB055F4" w14:textId="77777777" w:rsidR="00D23F71" w:rsidRPr="00FD5F01" w:rsidRDefault="00D23F71" w:rsidP="0043639B">
      <w:pPr>
        <w:pStyle w:val="BodyText"/>
        <w:rPr>
          <w:rStyle w:val="Hyperlink"/>
          <w:rFonts w:ascii="Bliss Pro Light" w:eastAsia="Times New Roman" w:hAnsi="Bliss Pro Light" w:cs="Open Sans Light"/>
          <w:b/>
          <w:color w:val="auto"/>
          <w:sz w:val="19"/>
          <w:szCs w:val="19"/>
          <w:u w:val="none"/>
        </w:rPr>
      </w:pPr>
    </w:p>
    <w:p w14:paraId="70DE5C56" w14:textId="001559F3" w:rsidR="001C344E" w:rsidRPr="0067131E" w:rsidRDefault="00C55868" w:rsidP="00C55868">
      <w:pPr>
        <w:rPr>
          <w:rFonts w:ascii="Bliss Pro Light" w:hAnsi="Bliss Pro Light" w:cs="Open Sans Light"/>
          <w:sz w:val="19"/>
          <w:szCs w:val="19"/>
        </w:rPr>
      </w:pPr>
      <w:r w:rsidRPr="0067131E">
        <w:rPr>
          <w:rFonts w:ascii="Bliss Pro Light" w:hAnsi="Bliss Pro Light" w:cs="Arial"/>
          <w:sz w:val="20"/>
          <w:szCs w:val="20"/>
        </w:rPr>
        <w:t xml:space="preserve">© Cambridge University Press &amp; Assessment </w:t>
      </w:r>
      <w:r w:rsidR="0067131E" w:rsidRPr="0067131E">
        <w:rPr>
          <w:rFonts w:ascii="Bliss Pro Light" w:hAnsi="Bliss Pro Light" w:cs="Arial"/>
          <w:sz w:val="20"/>
          <w:szCs w:val="20"/>
        </w:rPr>
        <w:t>2021</w:t>
      </w:r>
      <w:r w:rsidR="006A381B">
        <w:rPr>
          <w:rFonts w:ascii="Bliss Pro Light" w:hAnsi="Bliss Pro Light" w:cs="Arial"/>
          <w:sz w:val="20"/>
          <w:szCs w:val="20"/>
        </w:rPr>
        <w:t xml:space="preserve"> v</w:t>
      </w:r>
      <w:r w:rsidR="00293FD5">
        <w:rPr>
          <w:rFonts w:ascii="Bliss Pro Light" w:hAnsi="Bliss Pro Light" w:cs="Arial"/>
          <w:sz w:val="20"/>
          <w:szCs w:val="20"/>
        </w:rPr>
        <w:t>1</w:t>
      </w:r>
    </w:p>
    <w:sectPr w:rsidR="001C344E" w:rsidRPr="0067131E" w:rsidSect="003F3B8C">
      <w:headerReference w:type="even" r:id="rId140"/>
      <w:headerReference w:type="default" r:id="rId141"/>
      <w:footerReference w:type="even" r:id="rId142"/>
      <w:footerReference w:type="default" r:id="rId143"/>
      <w:pgSz w:w="16838" w:h="11906" w:orient="landscape"/>
      <w:pgMar w:top="1134" w:right="1134" w:bottom="28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9549278" w14:textId="77777777" w:rsidR="00FD167C" w:rsidRDefault="00FD167C" w:rsidP="00BD38B4">
      <w:r>
        <w:separator/>
      </w:r>
    </w:p>
  </w:endnote>
  <w:endnote w:type="continuationSeparator" w:id="0">
    <w:p w14:paraId="34A4B61C" w14:textId="77777777" w:rsidR="00FD167C" w:rsidRDefault="00FD167C" w:rsidP="00BD38B4">
      <w:r>
        <w:continuationSeparator/>
      </w:r>
    </w:p>
  </w:endnote>
  <w:endnote w:type="continuationNotice" w:id="1">
    <w:p w14:paraId="2E536DD2" w14:textId="77777777" w:rsidR="00FD167C" w:rsidRDefault="00FD167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MS ??">
    <w:altName w:val="Arial Unicode MS"/>
    <w:panose1 w:val="00000000000000000000"/>
    <w:charset w:val="80"/>
    <w:family w:val="auto"/>
    <w:notTrueType/>
    <w:pitch w:val="variable"/>
    <w:sig w:usb0="00000000" w:usb1="08070000" w:usb2="00000010" w:usb3="00000000" w:csb0="00020000" w:csb1="00000000"/>
  </w:font>
  <w:font w:name="Arial">
    <w:panose1 w:val="020B0604020202020204"/>
    <w:charset w:val="00"/>
    <w:family w:val="swiss"/>
    <w:pitch w:val="variable"/>
    <w:sig w:usb0="E0002EFF" w:usb1="C0007843" w:usb2="00000009" w:usb3="00000000" w:csb0="000001FF" w:csb1="00000000"/>
  </w:font>
  <w:font w:name="Univers 65 Bold">
    <w:altName w:val="Cambria"/>
    <w:charset w:val="00"/>
    <w:family w:val="auto"/>
    <w:pitch w:val="variable"/>
    <w:sig w:usb0="00000003" w:usb1="00000000" w:usb2="00000000" w:usb3="00000000" w:csb0="00000001" w:csb1="00000000"/>
  </w:font>
  <w:font w:name="Univers 45 Light">
    <w:charset w:val="00"/>
    <w:family w:val="auto"/>
    <w:pitch w:val="variable"/>
    <w:sig w:usb0="00000003" w:usb1="00000000" w:usb2="00000000" w:usb3="00000000" w:csb0="00000001" w:csb1="00000000"/>
  </w:font>
  <w:font w:name="Univers-Bold">
    <w:altName w:val="Univers 65 Bold"/>
    <w:panose1 w:val="00000000000000000000"/>
    <w:charset w:val="00"/>
    <w:family w:val="swiss"/>
    <w:notTrueType/>
    <w:pitch w:val="default"/>
    <w:sig w:usb0="00000003" w:usb1="00000000" w:usb2="00000000" w:usb3="00000000" w:csb0="00000001" w:csb1="00000000"/>
  </w:font>
  <w:font w:name="Univers-Light">
    <w:altName w:val="Univers 45 Light"/>
    <w:panose1 w:val="00000000000000000000"/>
    <w:charset w:val="00"/>
    <w:family w:val="swiss"/>
    <w:notTrueType/>
    <w:pitch w:val="default"/>
    <w:sig w:usb0="00000003" w:usb1="00000000" w:usb2="00000000" w:usb3="00000000" w:csb0="00000001" w:csb1="00000000"/>
  </w:font>
  <w:font w:name="Lucida Grande">
    <w:altName w:val="Segoe UI"/>
    <w:charset w:val="00"/>
    <w:family w:val="auto"/>
    <w:pitch w:val="variable"/>
    <w:sig w:usb0="00000000" w:usb1="5000A1FF" w:usb2="00000000" w:usb3="00000000" w:csb0="000001BF" w:csb1="00000000"/>
  </w:font>
  <w:font w:name="Arial Bold">
    <w:altName w:val="Arial"/>
    <w:panose1 w:val="020B0704020202020204"/>
    <w:charset w:val="00"/>
    <w:family w:val="auto"/>
    <w:pitch w:val="variable"/>
    <w:sig w:usb0="00000003" w:usb1="00000000" w:usb2="00000000" w:usb3="00000000" w:csb0="00000001" w:csb1="00000000"/>
  </w:font>
  <w:font w:name="Calibri">
    <w:panose1 w:val="020F0502020204030204"/>
    <w:charset w:val="00"/>
    <w:family w:val="swiss"/>
    <w:pitch w:val="variable"/>
    <w:sig w:usb0="E0002AFF" w:usb1="C000247B" w:usb2="00000009" w:usb3="00000000" w:csb0="000001FF" w:csb1="00000000"/>
  </w:font>
  <w:font w:name="Bliss Pro Light">
    <w:altName w:val="Franklin Gothic Demi Cond"/>
    <w:panose1 w:val="02010006030000020004"/>
    <w:charset w:val="00"/>
    <w:family w:val="modern"/>
    <w:notTrueType/>
    <w:pitch w:val="variable"/>
    <w:sig w:usb0="A00002EF" w:usb1="5000205B" w:usb2="00000000" w:usb3="00000000" w:csb0="0000009F" w:csb1="00000000"/>
  </w:font>
  <w:font w:name="Bliss Pro Medium">
    <w:panose1 w:val="02010006030000020004"/>
    <w:charset w:val="00"/>
    <w:family w:val="modern"/>
    <w:notTrueType/>
    <w:pitch w:val="variable"/>
    <w:sig w:usb0="A00002EF" w:usb1="5000205B" w:usb2="00000000" w:usb3="00000000" w:csb0="0000009F" w:csb1="00000000"/>
  </w:font>
  <w:font w:name="Bliss Pro Regular">
    <w:panose1 w:val="02010006030000020004"/>
    <w:charset w:val="00"/>
    <w:family w:val="modern"/>
    <w:notTrueType/>
    <w:pitch w:val="variable"/>
    <w:sig w:usb0="A00002EF" w:usb1="5000205B" w:usb2="00000000" w:usb3="00000000" w:csb0="0000009F" w:csb1="00000000"/>
  </w:font>
  <w:font w:name="Open Sans Light">
    <w:altName w:val="Segoe UI"/>
    <w:charset w:val="00"/>
    <w:family w:val="swiss"/>
    <w:pitch w:val="variable"/>
    <w:sig w:usb0="E00002EF" w:usb1="4000205B" w:usb2="00000028" w:usb3="00000000" w:csb0="0000019F" w:csb1="00000000"/>
  </w:font>
  <w:font w:name="Cambria Math">
    <w:panose1 w:val="02040503050406030204"/>
    <w:charset w:val="00"/>
    <w:family w:val="roman"/>
    <w:pitch w:val="variable"/>
    <w:sig w:usb0="E00002FF" w:usb1="420024FF" w:usb2="00000000" w:usb3="00000000" w:csb0="0000019F" w:csb1="00000000"/>
  </w:font>
  <w:font w:name="Consolas">
    <w:panose1 w:val="020B0609020204030204"/>
    <w:charset w:val="00"/>
    <w:family w:val="modern"/>
    <w:pitch w:val="fixed"/>
    <w:sig w:usb0="E00006FF" w:usb1="0000FCFF" w:usb2="00000001" w:usb3="00000000" w:csb0="0000019F" w:csb1="00000000"/>
  </w:font>
  <w:font w:name="Cambria">
    <w:panose1 w:val="02040503050406030204"/>
    <w:charset w:val="00"/>
    <w:family w:val="roman"/>
    <w:pitch w:val="variable"/>
    <w:sig w:usb0="E00002FF" w:usb1="400004FF" w:usb2="00000000" w:usb3="00000000" w:csb0="0000019F" w:csb1="00000000"/>
  </w:font>
  <w:font w:name="Calisto MT">
    <w:panose1 w:val="02040603050505030304"/>
    <w:charset w:val="00"/>
    <w:family w:val="roman"/>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BlissPro-Light">
    <w:altName w:val="Yu Gothic"/>
    <w:panose1 w:val="00000000000000000000"/>
    <w:charset w:val="80"/>
    <w:family w:val="swiss"/>
    <w:notTrueType/>
    <w:pitch w:val="default"/>
    <w:sig w:usb0="00000003" w:usb1="08070000" w:usb2="00000010" w:usb3="00000000" w:csb0="0002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sdt>
    <w:sdtPr>
      <w:id w:val="-1671166404"/>
      <w:docPartObj>
        <w:docPartGallery w:val="Page Numbers (Bottom of Page)"/>
        <w:docPartUnique/>
      </w:docPartObj>
    </w:sdtPr>
    <w:sdtEndPr>
      <w:rPr>
        <w:rFonts w:ascii="Arial" w:hAnsi="Arial" w:cs="Arial"/>
        <w:noProof/>
        <w:sz w:val="20"/>
        <w:szCs w:val="20"/>
      </w:rPr>
    </w:sdtEndPr>
    <w:sdtContent>
      <w:p w14:paraId="1B769C34" w14:textId="48D1DAF3" w:rsidR="007817FE" w:rsidRPr="00641F19" w:rsidRDefault="007817FE">
        <w:pPr>
          <w:pStyle w:val="Footer"/>
          <w:rPr>
            <w:rFonts w:ascii="Arial" w:hAnsi="Arial" w:cs="Arial"/>
            <w:sz w:val="20"/>
            <w:szCs w:val="20"/>
          </w:rPr>
        </w:pPr>
        <w:r w:rsidRPr="00641F19">
          <w:rPr>
            <w:rFonts w:ascii="Arial" w:hAnsi="Arial" w:cs="Arial"/>
            <w:sz w:val="20"/>
            <w:szCs w:val="20"/>
          </w:rPr>
          <w:fldChar w:fldCharType="begin"/>
        </w:r>
        <w:r w:rsidRPr="00641F19">
          <w:rPr>
            <w:rFonts w:ascii="Arial" w:hAnsi="Arial" w:cs="Arial"/>
            <w:sz w:val="20"/>
            <w:szCs w:val="20"/>
          </w:rPr>
          <w:instrText xml:space="preserve"> PAGE   \* MERGEFORMAT </w:instrText>
        </w:r>
        <w:r w:rsidRPr="00641F19">
          <w:rPr>
            <w:rFonts w:ascii="Arial" w:hAnsi="Arial" w:cs="Arial"/>
            <w:sz w:val="20"/>
            <w:szCs w:val="20"/>
          </w:rPr>
          <w:fldChar w:fldCharType="separate"/>
        </w:r>
        <w:r w:rsidR="00804919">
          <w:rPr>
            <w:rFonts w:ascii="Arial" w:hAnsi="Arial" w:cs="Arial"/>
            <w:noProof/>
            <w:sz w:val="20"/>
            <w:szCs w:val="20"/>
          </w:rPr>
          <w:t>6</w:t>
        </w:r>
        <w:r w:rsidRPr="00641F19">
          <w:rPr>
            <w:rFonts w:ascii="Arial" w:hAnsi="Arial" w:cs="Arial"/>
            <w:noProof/>
            <w:sz w:val="20"/>
            <w:szCs w:val="20"/>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4DF356" w14:textId="68679D3B" w:rsidR="007817FE" w:rsidRPr="003A4CC7" w:rsidRDefault="007817FE" w:rsidP="0027336E">
    <w:pPr>
      <w:pStyle w:val="HeadFoot"/>
    </w:pPr>
    <w:r w:rsidRPr="003A4CC7">
      <w:rPr>
        <w:rStyle w:val="PageNumber"/>
        <w:rFonts w:cs="Arial"/>
        <w:szCs w:val="20"/>
      </w:rPr>
      <w:fldChar w:fldCharType="begin"/>
    </w:r>
    <w:r w:rsidRPr="003A4CC7">
      <w:rPr>
        <w:rStyle w:val="PageNumber"/>
        <w:rFonts w:cs="Arial"/>
        <w:szCs w:val="20"/>
      </w:rPr>
      <w:instrText xml:space="preserve"> PAGE </w:instrText>
    </w:r>
    <w:r w:rsidRPr="003A4CC7">
      <w:rPr>
        <w:rStyle w:val="PageNumber"/>
        <w:rFonts w:cs="Arial"/>
        <w:szCs w:val="20"/>
      </w:rPr>
      <w:fldChar w:fldCharType="separate"/>
    </w:r>
    <w:r w:rsidR="00804919">
      <w:rPr>
        <w:rStyle w:val="PageNumber"/>
        <w:rFonts w:cs="Arial"/>
        <w:noProof/>
        <w:szCs w:val="20"/>
      </w:rPr>
      <w:t>5</w:t>
    </w:r>
    <w:r w:rsidRPr="003A4CC7">
      <w:rPr>
        <w:rStyle w:val="PageNumber"/>
        <w:rFonts w:cs="Arial"/>
        <w:szCs w:val="20"/>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B46D36" w14:textId="63D5E346" w:rsidR="007817FE" w:rsidRPr="009F3AE1" w:rsidRDefault="007817FE">
    <w:pPr>
      <w:pStyle w:val="Footer"/>
      <w:rPr>
        <w:rFonts w:ascii="Bliss Pro Light" w:hAnsi="Bliss Pro Light"/>
      </w:rPr>
    </w:pPr>
    <w:r w:rsidRPr="009F3AE1">
      <w:rPr>
        <w:rFonts w:ascii="Bliss Pro Light" w:hAnsi="Bliss Pro Light"/>
        <w:noProof/>
        <w:lang w:eastAsia="en-GB"/>
      </w:rPr>
      <w:drawing>
        <wp:anchor distT="0" distB="0" distL="114300" distR="114300" simplePos="0" relativeHeight="251659264" behindDoc="0" locked="0" layoutInCell="1" allowOverlap="1" wp14:anchorId="0BE6D587" wp14:editId="319A5BCF">
          <wp:simplePos x="0" y="0"/>
          <wp:positionH relativeFrom="column">
            <wp:posOffset>7947660</wp:posOffset>
          </wp:positionH>
          <wp:positionV relativeFrom="paragraph">
            <wp:posOffset>-218977</wp:posOffset>
          </wp:positionV>
          <wp:extent cx="1292400" cy="450000"/>
          <wp:effectExtent l="0" t="0" r="3175" b="762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athway logo_no strapline.jpg"/>
                  <pic:cNvPicPr/>
                </pic:nvPicPr>
                <pic:blipFill>
                  <a:blip r:embed="rId1">
                    <a:extLst>
                      <a:ext uri="{28A0092B-C50C-407E-A947-70E740481C1C}">
                        <a14:useLocalDpi xmlns:a14="http://schemas.microsoft.com/office/drawing/2010/main" val="0"/>
                      </a:ext>
                    </a:extLst>
                  </a:blip>
                  <a:stretch>
                    <a:fillRect/>
                  </a:stretch>
                </pic:blipFill>
                <pic:spPr>
                  <a:xfrm>
                    <a:off x="0" y="0"/>
                    <a:ext cx="1292400" cy="450000"/>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B79F9B" w14:textId="77777777" w:rsidR="007817FE" w:rsidRPr="004146F4" w:rsidRDefault="007817FE" w:rsidP="004146F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B90A38" w14:textId="1FD348DA" w:rsidR="007817FE" w:rsidRDefault="007817FE" w:rsidP="004B1061">
    <w:pPr>
      <w:pStyle w:val="Footer"/>
      <w:tabs>
        <w:tab w:val="clear" w:pos="4320"/>
        <w:tab w:val="clear" w:pos="8640"/>
        <w:tab w:val="center" w:pos="7088"/>
        <w:tab w:val="right" w:pos="14602"/>
      </w:tabs>
      <w:jc w:val="right"/>
      <w:rPr>
        <w:rFonts w:ascii="Arial" w:hAnsi="Arial" w:cs="Arial"/>
        <w:sz w:val="20"/>
        <w:szCs w:val="20"/>
      </w:rPr>
    </w:pPr>
    <w:r>
      <w:rPr>
        <w:rStyle w:val="PageNumber"/>
        <w:rFonts w:cs="Arial"/>
        <w:szCs w:val="20"/>
      </w:rPr>
      <w:fldChar w:fldCharType="begin"/>
    </w:r>
    <w:r>
      <w:rPr>
        <w:rStyle w:val="PageNumber"/>
        <w:rFonts w:cs="Arial"/>
        <w:szCs w:val="20"/>
      </w:rPr>
      <w:instrText xml:space="preserve"> PAGE </w:instrText>
    </w:r>
    <w:r>
      <w:rPr>
        <w:rStyle w:val="PageNumber"/>
        <w:rFonts w:cs="Arial"/>
        <w:szCs w:val="20"/>
      </w:rPr>
      <w:fldChar w:fldCharType="separate"/>
    </w:r>
    <w:r w:rsidR="00804919">
      <w:rPr>
        <w:rStyle w:val="PageNumber"/>
        <w:rFonts w:cs="Arial"/>
        <w:noProof/>
        <w:szCs w:val="20"/>
      </w:rPr>
      <w:t>4</w:t>
    </w:r>
    <w:r>
      <w:rPr>
        <w:rStyle w:val="PageNumber"/>
        <w:rFonts w:cs="Arial"/>
        <w:szCs w:val="2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AB3612" w14:textId="13116ED0" w:rsidR="007817FE" w:rsidRPr="00641F19" w:rsidRDefault="007817FE">
    <w:pPr>
      <w:pStyle w:val="Footer"/>
      <w:rPr>
        <w:rFonts w:ascii="Arial" w:hAnsi="Arial" w:cs="Arial"/>
        <w:sz w:val="20"/>
        <w:szCs w:val="2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F08A47" w14:textId="77777777" w:rsidR="007817FE" w:rsidRPr="003A4CC7" w:rsidRDefault="007817FE" w:rsidP="0027336E">
    <w:pPr>
      <w:pStyle w:val="HeadFo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F28EAF9" w14:textId="77777777" w:rsidR="00FD167C" w:rsidRDefault="00FD167C" w:rsidP="00BD38B4">
      <w:r>
        <w:separator/>
      </w:r>
    </w:p>
  </w:footnote>
  <w:footnote w:type="continuationSeparator" w:id="0">
    <w:p w14:paraId="52B3D728" w14:textId="77777777" w:rsidR="00FD167C" w:rsidRDefault="00FD167C" w:rsidP="00BD38B4">
      <w:r>
        <w:continuationSeparator/>
      </w:r>
    </w:p>
  </w:footnote>
  <w:footnote w:type="continuationNotice" w:id="1">
    <w:p w14:paraId="5C9BC20B" w14:textId="77777777" w:rsidR="00FD167C" w:rsidRDefault="00FD167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F5D14B" w14:textId="68926138" w:rsidR="007817FE" w:rsidRPr="00641F19" w:rsidRDefault="007817FE">
    <w:pPr>
      <w:pStyle w:val="Header"/>
      <w:rPr>
        <w:rFonts w:ascii="Arial" w:hAnsi="Arial" w:cs="Arial"/>
        <w:sz w:val="20"/>
        <w:szCs w:val="20"/>
      </w:rPr>
    </w:pPr>
    <w:r w:rsidRPr="00641F19">
      <w:rPr>
        <w:rFonts w:ascii="Arial" w:hAnsi="Arial" w:cs="Arial"/>
        <w:sz w:val="20"/>
        <w:szCs w:val="20"/>
      </w:rPr>
      <w:t>Scheme of Work</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EFC0E3" w14:textId="77777777" w:rsidR="007817FE" w:rsidRDefault="007817FE" w:rsidP="00316C61">
    <w:pPr>
      <w:pStyle w:val="Header"/>
      <w:ind w:left="-1418"/>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2D4F33" w14:textId="77777777" w:rsidR="007817FE" w:rsidRDefault="007817FE" w:rsidP="0093529B">
    <w:pPr>
      <w:tabs>
        <w:tab w:val="left" w:pos="9795"/>
      </w:tabs>
      <w:rPr>
        <w:rFonts w:ascii="Arial" w:hAnsi="Arial"/>
        <w:b/>
        <w:bCs/>
        <w:color w:val="FFFFFF"/>
        <w:sz w:val="32"/>
        <w:szCs w:val="32"/>
      </w:rPr>
    </w:pPr>
  </w:p>
  <w:p w14:paraId="4B4419C3" w14:textId="77777777" w:rsidR="007817FE" w:rsidRDefault="007817FE" w:rsidP="0093529B">
    <w:pPr>
      <w:tabs>
        <w:tab w:val="left" w:pos="9795"/>
      </w:tabs>
      <w:rPr>
        <w:rFonts w:ascii="Arial" w:hAnsi="Arial"/>
        <w:b/>
        <w:bCs/>
        <w:color w:val="FFFFFF"/>
        <w:sz w:val="32"/>
        <w:szCs w:val="32"/>
      </w:rPr>
    </w:pPr>
  </w:p>
  <w:p w14:paraId="0E9D3D90" w14:textId="77777777" w:rsidR="007817FE" w:rsidRDefault="007817FE" w:rsidP="0093529B">
    <w:pPr>
      <w:tabs>
        <w:tab w:val="left" w:pos="9795"/>
      </w:tabs>
      <w:rPr>
        <w:rFonts w:ascii="Arial" w:hAnsi="Arial"/>
        <w:b/>
        <w:bCs/>
        <w:color w:val="FFFFFF"/>
        <w:sz w:val="32"/>
        <w:szCs w:val="32"/>
      </w:rPr>
    </w:pPr>
  </w:p>
  <w:p w14:paraId="414F6A1F" w14:textId="77777777" w:rsidR="007817FE" w:rsidRPr="00F116EA" w:rsidRDefault="007817FE">
    <w:pPr>
      <w:rPr>
        <w:color w:val="FFFFFF" w:themeColor="background1"/>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8E5C9C6" w14:textId="49C181E1" w:rsidR="007817FE" w:rsidRPr="003A4CC7" w:rsidRDefault="007817FE" w:rsidP="0027336E">
    <w:pPr>
      <w:pStyle w:val="HeadFoot"/>
    </w:pPr>
    <w:r w:rsidRPr="003A4CC7">
      <w:t>Scheme of Work</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FA1DF7" w14:textId="77777777" w:rsidR="007817FE" w:rsidRPr="00AF7340" w:rsidRDefault="007817FE" w:rsidP="00AF734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8EDBAE3" w14:textId="77777777" w:rsidR="007817FE" w:rsidRPr="003A4CC7" w:rsidRDefault="007817FE" w:rsidP="0027336E">
    <w:pPr>
      <w:pStyle w:val="HeadFoot"/>
    </w:pPr>
    <w:r w:rsidRPr="003A4CC7">
      <w:t>Scheme of Work</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C3805C" w14:textId="1CB1FB4A" w:rsidR="007817FE" w:rsidRPr="003A4CC7" w:rsidRDefault="007817FE" w:rsidP="0027336E">
    <w:pPr>
      <w:pStyle w:val="HeadFoot"/>
    </w:pPr>
    <w:r w:rsidRPr="003A4CC7">
      <w:t>Scheme of Work</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D58082" w14:textId="1FAFE22E" w:rsidR="007817FE" w:rsidRPr="00FA56DD" w:rsidRDefault="007817FE" w:rsidP="00FA56DD">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1457F8" w14:textId="77777777" w:rsidR="007817FE" w:rsidRDefault="007817FE" w:rsidP="004146F4">
    <w:pPr>
      <w:pStyle w:val="Header"/>
      <w:rPr>
        <w:rFonts w:ascii="Arial" w:hAnsi="Arial" w:cs="Arial"/>
        <w:color w:val="FDC652" w:themeColor="accent6"/>
        <w:sz w:val="22"/>
        <w:szCs w:val="22"/>
      </w:rPr>
    </w:pPr>
  </w:p>
  <w:p w14:paraId="7A7FA5AC" w14:textId="77777777" w:rsidR="007817FE" w:rsidRDefault="007817FE" w:rsidP="004146F4">
    <w:pPr>
      <w:pStyle w:val="Header"/>
      <w:rPr>
        <w:rFonts w:ascii="Arial" w:hAnsi="Arial" w:cs="Arial"/>
        <w:color w:val="FDC652" w:themeColor="accent6"/>
        <w:sz w:val="22"/>
        <w:szCs w:val="22"/>
      </w:rPr>
    </w:pPr>
  </w:p>
  <w:p w14:paraId="0E03BCEF" w14:textId="77777777" w:rsidR="007817FE" w:rsidRPr="003A4CC7" w:rsidRDefault="007817FE" w:rsidP="0027336E">
    <w:pPr>
      <w:pStyle w:val="HeadFoo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6896709"/>
    <w:multiLevelType w:val="hybridMultilevel"/>
    <w:tmpl w:val="45D698FC"/>
    <w:lvl w:ilvl="0" w:tplc="DB5E2C4E">
      <w:start w:val="1"/>
      <w:numFmt w:val="bullet"/>
      <w:lvlText w:val=""/>
      <w:lvlJc w:val="left"/>
      <w:pPr>
        <w:ind w:left="720" w:hanging="360"/>
      </w:pPr>
      <w:rPr>
        <w:rFonts w:ascii="Wingdings" w:hAnsi="Wingdings" w:hint="default"/>
        <w:b/>
        <w:color w:val="E05206"/>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80728E2"/>
    <w:multiLevelType w:val="hybridMultilevel"/>
    <w:tmpl w:val="E60A8DFA"/>
    <w:lvl w:ilvl="0" w:tplc="4484FD00">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DF307A"/>
    <w:multiLevelType w:val="hybridMultilevel"/>
    <w:tmpl w:val="7A2A341A"/>
    <w:lvl w:ilvl="0" w:tplc="32E4C13A">
      <w:start w:val="1"/>
      <w:numFmt w:val="decimal"/>
      <w:pStyle w:val="Numb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 w15:restartNumberingAfterBreak="0">
    <w:nsid w:val="0AF17772"/>
    <w:multiLevelType w:val="hybridMultilevel"/>
    <w:tmpl w:val="37F4FF8E"/>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F1A004D"/>
    <w:multiLevelType w:val="hybridMultilevel"/>
    <w:tmpl w:val="60A63324"/>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51C7E9D"/>
    <w:multiLevelType w:val="hybridMultilevel"/>
    <w:tmpl w:val="40B6F9F4"/>
    <w:lvl w:ilvl="0" w:tplc="51CA2C78">
      <w:start w:val="1"/>
      <w:numFmt w:val="bullet"/>
      <w:lvlText w:val=""/>
      <w:lvlJc w:val="left"/>
      <w:pPr>
        <w:ind w:left="1440" w:hanging="360"/>
      </w:pPr>
      <w:rPr>
        <w:rFonts w:ascii="Symbol" w:hAnsi="Symbol" w:hint="default"/>
        <w:color w:val="EA5B0C"/>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6" w15:restartNumberingAfterBreak="0">
    <w:nsid w:val="16056CF3"/>
    <w:multiLevelType w:val="hybridMultilevel"/>
    <w:tmpl w:val="D66A542A"/>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69502C7"/>
    <w:multiLevelType w:val="hybridMultilevel"/>
    <w:tmpl w:val="8FFE855E"/>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7096877"/>
    <w:multiLevelType w:val="hybridMultilevel"/>
    <w:tmpl w:val="E21A8828"/>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9C71F67"/>
    <w:multiLevelType w:val="hybridMultilevel"/>
    <w:tmpl w:val="F4680340"/>
    <w:lvl w:ilvl="0" w:tplc="F5F0A66C">
      <w:start w:val="1"/>
      <w:numFmt w:val="bullet"/>
      <w:lvlText w:val=""/>
      <w:lvlJc w:val="left"/>
      <w:pPr>
        <w:ind w:left="720" w:hanging="360"/>
      </w:pPr>
      <w:rPr>
        <w:rFonts w:ascii="Symbol" w:hAnsi="Symbol" w:hint="default"/>
        <w:b/>
        <w:color w:val="EA5B0C"/>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DD35FA7"/>
    <w:multiLevelType w:val="hybridMultilevel"/>
    <w:tmpl w:val="948EBA42"/>
    <w:lvl w:ilvl="0" w:tplc="3BBE4984">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DDC4849"/>
    <w:multiLevelType w:val="hybridMultilevel"/>
    <w:tmpl w:val="DA3A9C32"/>
    <w:lvl w:ilvl="0" w:tplc="9A0AFCC8">
      <w:start w:val="1"/>
      <w:numFmt w:val="bullet"/>
      <w:lvlText w:val=""/>
      <w:lvlJc w:val="left"/>
      <w:pPr>
        <w:ind w:left="720" w:hanging="360"/>
      </w:pPr>
      <w:rPr>
        <w:rFonts w:ascii="Symbol" w:hAnsi="Symbol" w:hint="default"/>
        <w:color w:val="EA5B0C"/>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1FED10AE"/>
    <w:multiLevelType w:val="hybridMultilevel"/>
    <w:tmpl w:val="EEAAB344"/>
    <w:lvl w:ilvl="0" w:tplc="E9C4A304">
      <w:start w:val="1"/>
      <w:numFmt w:val="lowerLetter"/>
      <w:pStyle w:val="Letteredlist"/>
      <w:lvlText w:val="(%1)"/>
      <w:lvlJc w:val="lef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13" w15:restartNumberingAfterBreak="0">
    <w:nsid w:val="21B72711"/>
    <w:multiLevelType w:val="hybridMultilevel"/>
    <w:tmpl w:val="CF2EA446"/>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7C0291E"/>
    <w:multiLevelType w:val="hybridMultilevel"/>
    <w:tmpl w:val="47E45A3A"/>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9D75E03"/>
    <w:multiLevelType w:val="hybridMultilevel"/>
    <w:tmpl w:val="B5F62DA0"/>
    <w:lvl w:ilvl="0" w:tplc="3BBE498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2BDD08E5"/>
    <w:multiLevelType w:val="hybridMultilevel"/>
    <w:tmpl w:val="B5AC2E3C"/>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E7D3C17"/>
    <w:multiLevelType w:val="hybridMultilevel"/>
    <w:tmpl w:val="1ADE068A"/>
    <w:lvl w:ilvl="0" w:tplc="3BBE4984">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310E1126"/>
    <w:multiLevelType w:val="hybridMultilevel"/>
    <w:tmpl w:val="14A09BEE"/>
    <w:lvl w:ilvl="0" w:tplc="64160F30">
      <w:start w:val="1"/>
      <w:numFmt w:val="bullet"/>
      <w:lvlText w:val="•"/>
      <w:lvlJc w:val="left"/>
      <w:pPr>
        <w:ind w:left="720" w:hanging="360"/>
      </w:pPr>
      <w:rPr>
        <w:rFonts w:hint="default"/>
        <w:b/>
        <w:color w:val="EA5B0C"/>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54F65B0"/>
    <w:multiLevelType w:val="hybridMultilevel"/>
    <w:tmpl w:val="D39EDDDC"/>
    <w:lvl w:ilvl="0" w:tplc="BEBE022E">
      <w:start w:val="1"/>
      <w:numFmt w:val="bullet"/>
      <w:lvlText w:val=""/>
      <w:lvlJc w:val="left"/>
      <w:pPr>
        <w:ind w:left="720" w:hanging="360"/>
      </w:pPr>
      <w:rPr>
        <w:rFonts w:ascii="Symbol" w:hAnsi="Symbol" w:hint="default"/>
        <w:b w:val="0"/>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7D64444"/>
    <w:multiLevelType w:val="hybridMultilevel"/>
    <w:tmpl w:val="5AC25334"/>
    <w:lvl w:ilvl="0" w:tplc="F5F0A66C">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8D745FE"/>
    <w:multiLevelType w:val="hybridMultilevel"/>
    <w:tmpl w:val="A7725448"/>
    <w:lvl w:ilvl="0" w:tplc="99E8E262">
      <w:start w:val="1"/>
      <w:numFmt w:val="bullet"/>
      <w:pStyle w:val="Sub-bullet"/>
      <w:lvlText w:val="o"/>
      <w:lvlJc w:val="left"/>
      <w:pPr>
        <w:ind w:left="1800" w:hanging="360"/>
      </w:pPr>
      <w:rPr>
        <w:rFonts w:ascii="Courier New" w:hAnsi="Courier New" w:hint="default"/>
        <w:color w:val="EA5B0C"/>
      </w:rPr>
    </w:lvl>
    <w:lvl w:ilvl="1" w:tplc="08090003" w:tentative="1">
      <w:start w:val="1"/>
      <w:numFmt w:val="bullet"/>
      <w:lvlText w:val="o"/>
      <w:lvlJc w:val="left"/>
      <w:pPr>
        <w:ind w:left="2520" w:hanging="360"/>
      </w:pPr>
      <w:rPr>
        <w:rFonts w:ascii="Courier New" w:hAnsi="Courier New" w:cs="Courier New" w:hint="default"/>
      </w:rPr>
    </w:lvl>
    <w:lvl w:ilvl="2" w:tplc="08090005" w:tentative="1">
      <w:start w:val="1"/>
      <w:numFmt w:val="bullet"/>
      <w:lvlText w:val=""/>
      <w:lvlJc w:val="left"/>
      <w:pPr>
        <w:ind w:left="3240" w:hanging="360"/>
      </w:pPr>
      <w:rPr>
        <w:rFonts w:ascii="Wingdings" w:hAnsi="Wingdings" w:hint="default"/>
      </w:rPr>
    </w:lvl>
    <w:lvl w:ilvl="3" w:tplc="08090001" w:tentative="1">
      <w:start w:val="1"/>
      <w:numFmt w:val="bullet"/>
      <w:lvlText w:val=""/>
      <w:lvlJc w:val="left"/>
      <w:pPr>
        <w:ind w:left="3960" w:hanging="360"/>
      </w:pPr>
      <w:rPr>
        <w:rFonts w:ascii="Symbol" w:hAnsi="Symbol" w:hint="default"/>
      </w:rPr>
    </w:lvl>
    <w:lvl w:ilvl="4" w:tplc="08090003" w:tentative="1">
      <w:start w:val="1"/>
      <w:numFmt w:val="bullet"/>
      <w:lvlText w:val="o"/>
      <w:lvlJc w:val="left"/>
      <w:pPr>
        <w:ind w:left="4680" w:hanging="360"/>
      </w:pPr>
      <w:rPr>
        <w:rFonts w:ascii="Courier New" w:hAnsi="Courier New" w:cs="Courier New" w:hint="default"/>
      </w:rPr>
    </w:lvl>
    <w:lvl w:ilvl="5" w:tplc="08090005" w:tentative="1">
      <w:start w:val="1"/>
      <w:numFmt w:val="bullet"/>
      <w:lvlText w:val=""/>
      <w:lvlJc w:val="left"/>
      <w:pPr>
        <w:ind w:left="5400" w:hanging="360"/>
      </w:pPr>
      <w:rPr>
        <w:rFonts w:ascii="Wingdings" w:hAnsi="Wingdings" w:hint="default"/>
      </w:rPr>
    </w:lvl>
    <w:lvl w:ilvl="6" w:tplc="08090001" w:tentative="1">
      <w:start w:val="1"/>
      <w:numFmt w:val="bullet"/>
      <w:lvlText w:val=""/>
      <w:lvlJc w:val="left"/>
      <w:pPr>
        <w:ind w:left="6120" w:hanging="360"/>
      </w:pPr>
      <w:rPr>
        <w:rFonts w:ascii="Symbol" w:hAnsi="Symbol" w:hint="default"/>
      </w:rPr>
    </w:lvl>
    <w:lvl w:ilvl="7" w:tplc="08090003" w:tentative="1">
      <w:start w:val="1"/>
      <w:numFmt w:val="bullet"/>
      <w:lvlText w:val="o"/>
      <w:lvlJc w:val="left"/>
      <w:pPr>
        <w:ind w:left="6840" w:hanging="360"/>
      </w:pPr>
      <w:rPr>
        <w:rFonts w:ascii="Courier New" w:hAnsi="Courier New" w:cs="Courier New" w:hint="default"/>
      </w:rPr>
    </w:lvl>
    <w:lvl w:ilvl="8" w:tplc="08090005" w:tentative="1">
      <w:start w:val="1"/>
      <w:numFmt w:val="bullet"/>
      <w:lvlText w:val=""/>
      <w:lvlJc w:val="left"/>
      <w:pPr>
        <w:ind w:left="7560" w:hanging="360"/>
      </w:pPr>
      <w:rPr>
        <w:rFonts w:ascii="Wingdings" w:hAnsi="Wingdings" w:hint="default"/>
      </w:rPr>
    </w:lvl>
  </w:abstractNum>
  <w:abstractNum w:abstractNumId="22" w15:restartNumberingAfterBreak="0">
    <w:nsid w:val="3FDC26D1"/>
    <w:multiLevelType w:val="hybridMultilevel"/>
    <w:tmpl w:val="E8A8305E"/>
    <w:lvl w:ilvl="0" w:tplc="F5F0A66C">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0EA01B1"/>
    <w:multiLevelType w:val="hybridMultilevel"/>
    <w:tmpl w:val="8A48653C"/>
    <w:lvl w:ilvl="0" w:tplc="5542500A">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2A20DB5"/>
    <w:multiLevelType w:val="hybridMultilevel"/>
    <w:tmpl w:val="2EEA0BF4"/>
    <w:lvl w:ilvl="0" w:tplc="64160F30">
      <w:start w:val="1"/>
      <w:numFmt w:val="bullet"/>
      <w:lvlText w:val="•"/>
      <w:lvlJc w:val="left"/>
      <w:pPr>
        <w:ind w:left="720" w:hanging="360"/>
      </w:pPr>
      <w:rPr>
        <w:rFonts w:hint="default"/>
        <w:b/>
        <w:color w:val="EA5B0C"/>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2D64006"/>
    <w:multiLevelType w:val="hybridMultilevel"/>
    <w:tmpl w:val="C74E9034"/>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66555A5"/>
    <w:multiLevelType w:val="hybridMultilevel"/>
    <w:tmpl w:val="D77E97F4"/>
    <w:lvl w:ilvl="0" w:tplc="51CA2C78">
      <w:start w:val="1"/>
      <w:numFmt w:val="bullet"/>
      <w:lvlText w:val=""/>
      <w:lvlJc w:val="left"/>
      <w:pPr>
        <w:ind w:left="720" w:hanging="360"/>
      </w:pPr>
      <w:rPr>
        <w:rFonts w:ascii="Symbol" w:hAnsi="Symbol" w:hint="default"/>
        <w:color w:val="EA5B0C"/>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8732ABC"/>
    <w:multiLevelType w:val="hybridMultilevel"/>
    <w:tmpl w:val="678030DA"/>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494A6F6F"/>
    <w:multiLevelType w:val="hybridMultilevel"/>
    <w:tmpl w:val="7AA47EFA"/>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9E10B2A"/>
    <w:multiLevelType w:val="hybridMultilevel"/>
    <w:tmpl w:val="F6EED432"/>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1045D56"/>
    <w:multiLevelType w:val="hybridMultilevel"/>
    <w:tmpl w:val="E8D000F4"/>
    <w:lvl w:ilvl="0" w:tplc="9A0AFCC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1A2073C"/>
    <w:multiLevelType w:val="hybridMultilevel"/>
    <w:tmpl w:val="7536090E"/>
    <w:lvl w:ilvl="0" w:tplc="D102F3F0">
      <w:start w:val="1"/>
      <w:numFmt w:val="bullet"/>
      <w:lvlText w:val=""/>
      <w:lvlJc w:val="left"/>
      <w:pPr>
        <w:ind w:left="36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52652F9E"/>
    <w:multiLevelType w:val="hybridMultilevel"/>
    <w:tmpl w:val="79EA89CE"/>
    <w:lvl w:ilvl="0" w:tplc="36C6B9A4">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3" w15:restartNumberingAfterBreak="0">
    <w:nsid w:val="58073CDA"/>
    <w:multiLevelType w:val="hybridMultilevel"/>
    <w:tmpl w:val="0EBCA05A"/>
    <w:lvl w:ilvl="0" w:tplc="0366D1F2">
      <w:start w:val="1"/>
      <w:numFmt w:val="lowerRoman"/>
      <w:pStyle w:val="Numerallist"/>
      <w:lvlText w:val="(%1)"/>
      <w:lvlJc w:val="right"/>
      <w:pPr>
        <w:ind w:left="720" w:hanging="360"/>
      </w:pPr>
      <w:rPr>
        <w:rFonts w:cs="Times New Roman" w:hint="default"/>
      </w:rPr>
    </w:lvl>
    <w:lvl w:ilvl="1" w:tplc="08090019" w:tentative="1">
      <w:start w:val="1"/>
      <w:numFmt w:val="lowerLetter"/>
      <w:lvlText w:val="%2."/>
      <w:lvlJc w:val="left"/>
      <w:pPr>
        <w:ind w:left="1440" w:hanging="360"/>
      </w:pPr>
      <w:rPr>
        <w:rFonts w:cs="Times New Roman"/>
      </w:rPr>
    </w:lvl>
    <w:lvl w:ilvl="2" w:tplc="0809001B" w:tentative="1">
      <w:start w:val="1"/>
      <w:numFmt w:val="lowerRoman"/>
      <w:lvlText w:val="%3."/>
      <w:lvlJc w:val="right"/>
      <w:pPr>
        <w:ind w:left="2160" w:hanging="180"/>
      </w:pPr>
      <w:rPr>
        <w:rFonts w:cs="Times New Roman"/>
      </w:rPr>
    </w:lvl>
    <w:lvl w:ilvl="3" w:tplc="0809000F" w:tentative="1">
      <w:start w:val="1"/>
      <w:numFmt w:val="decimal"/>
      <w:lvlText w:val="%4."/>
      <w:lvlJc w:val="left"/>
      <w:pPr>
        <w:ind w:left="2880" w:hanging="360"/>
      </w:pPr>
      <w:rPr>
        <w:rFonts w:cs="Times New Roman"/>
      </w:rPr>
    </w:lvl>
    <w:lvl w:ilvl="4" w:tplc="08090019" w:tentative="1">
      <w:start w:val="1"/>
      <w:numFmt w:val="lowerLetter"/>
      <w:lvlText w:val="%5."/>
      <w:lvlJc w:val="left"/>
      <w:pPr>
        <w:ind w:left="3600" w:hanging="360"/>
      </w:pPr>
      <w:rPr>
        <w:rFonts w:cs="Times New Roman"/>
      </w:rPr>
    </w:lvl>
    <w:lvl w:ilvl="5" w:tplc="0809001B" w:tentative="1">
      <w:start w:val="1"/>
      <w:numFmt w:val="lowerRoman"/>
      <w:lvlText w:val="%6."/>
      <w:lvlJc w:val="right"/>
      <w:pPr>
        <w:ind w:left="4320" w:hanging="180"/>
      </w:pPr>
      <w:rPr>
        <w:rFonts w:cs="Times New Roman"/>
      </w:rPr>
    </w:lvl>
    <w:lvl w:ilvl="6" w:tplc="0809000F" w:tentative="1">
      <w:start w:val="1"/>
      <w:numFmt w:val="decimal"/>
      <w:lvlText w:val="%7."/>
      <w:lvlJc w:val="left"/>
      <w:pPr>
        <w:ind w:left="5040" w:hanging="360"/>
      </w:pPr>
      <w:rPr>
        <w:rFonts w:cs="Times New Roman"/>
      </w:rPr>
    </w:lvl>
    <w:lvl w:ilvl="7" w:tplc="08090019" w:tentative="1">
      <w:start w:val="1"/>
      <w:numFmt w:val="lowerLetter"/>
      <w:lvlText w:val="%8."/>
      <w:lvlJc w:val="left"/>
      <w:pPr>
        <w:ind w:left="5760" w:hanging="360"/>
      </w:pPr>
      <w:rPr>
        <w:rFonts w:cs="Times New Roman"/>
      </w:rPr>
    </w:lvl>
    <w:lvl w:ilvl="8" w:tplc="0809001B" w:tentative="1">
      <w:start w:val="1"/>
      <w:numFmt w:val="lowerRoman"/>
      <w:lvlText w:val="%9."/>
      <w:lvlJc w:val="right"/>
      <w:pPr>
        <w:ind w:left="6480" w:hanging="180"/>
      </w:pPr>
      <w:rPr>
        <w:rFonts w:cs="Times New Roman"/>
      </w:rPr>
    </w:lvl>
  </w:abstractNum>
  <w:abstractNum w:abstractNumId="34" w15:restartNumberingAfterBreak="0">
    <w:nsid w:val="59526826"/>
    <w:multiLevelType w:val="hybridMultilevel"/>
    <w:tmpl w:val="71265B0A"/>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5" w15:restartNumberingAfterBreak="0">
    <w:nsid w:val="5C340F73"/>
    <w:multiLevelType w:val="hybridMultilevel"/>
    <w:tmpl w:val="E44E092C"/>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60C124B1"/>
    <w:multiLevelType w:val="hybridMultilevel"/>
    <w:tmpl w:val="B9601FBE"/>
    <w:lvl w:ilvl="0" w:tplc="3BBE4984">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615B32F1"/>
    <w:multiLevelType w:val="hybridMultilevel"/>
    <w:tmpl w:val="F5625068"/>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630F7B5B"/>
    <w:multiLevelType w:val="hybridMultilevel"/>
    <w:tmpl w:val="67CEAE2E"/>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6FD48E6"/>
    <w:multiLevelType w:val="hybridMultilevel"/>
    <w:tmpl w:val="BB40F56A"/>
    <w:lvl w:ilvl="0" w:tplc="3BBE4984">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0" w15:restartNumberingAfterBreak="0">
    <w:nsid w:val="674E6319"/>
    <w:multiLevelType w:val="hybridMultilevel"/>
    <w:tmpl w:val="0E261AA8"/>
    <w:lvl w:ilvl="0" w:tplc="3BBE4984">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1" w15:restartNumberingAfterBreak="0">
    <w:nsid w:val="67C66A8C"/>
    <w:multiLevelType w:val="hybridMultilevel"/>
    <w:tmpl w:val="A9046DF6"/>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2" w15:restartNumberingAfterBreak="0">
    <w:nsid w:val="6C345D4C"/>
    <w:multiLevelType w:val="hybridMultilevel"/>
    <w:tmpl w:val="03C4C8A6"/>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6E1F5F58"/>
    <w:multiLevelType w:val="hybridMultilevel"/>
    <w:tmpl w:val="081C8FBA"/>
    <w:lvl w:ilvl="0" w:tplc="51CA2C78">
      <w:start w:val="1"/>
      <w:numFmt w:val="bullet"/>
      <w:lvlText w:val=""/>
      <w:lvlJc w:val="left"/>
      <w:pPr>
        <w:ind w:left="1440" w:hanging="360"/>
      </w:pPr>
      <w:rPr>
        <w:rFonts w:ascii="Symbol" w:hAnsi="Symbol" w:hint="default"/>
        <w:color w:val="EA5B0C"/>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44" w15:restartNumberingAfterBreak="0">
    <w:nsid w:val="74BE60EC"/>
    <w:multiLevelType w:val="hybridMultilevel"/>
    <w:tmpl w:val="36085F40"/>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4D84F39"/>
    <w:multiLevelType w:val="hybridMultilevel"/>
    <w:tmpl w:val="25629EFC"/>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75EA5D9C"/>
    <w:multiLevelType w:val="hybridMultilevel"/>
    <w:tmpl w:val="F6DE3916"/>
    <w:lvl w:ilvl="0" w:tplc="64160F30">
      <w:start w:val="1"/>
      <w:numFmt w:val="bullet"/>
      <w:lvlText w:val="•"/>
      <w:lvlJc w:val="left"/>
      <w:pPr>
        <w:ind w:left="1080" w:hanging="360"/>
      </w:pPr>
      <w:rPr>
        <w:rFonts w:hint="default"/>
        <w:b/>
        <w:color w:val="EA5B0C"/>
        <w:sz w:val="22"/>
        <w:szCs w:val="22"/>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7" w15:restartNumberingAfterBreak="0">
    <w:nsid w:val="75EE0EE8"/>
    <w:multiLevelType w:val="hybridMultilevel"/>
    <w:tmpl w:val="1630B33C"/>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8" w15:restartNumberingAfterBreak="0">
    <w:nsid w:val="75F1659B"/>
    <w:multiLevelType w:val="hybridMultilevel"/>
    <w:tmpl w:val="67522D1A"/>
    <w:lvl w:ilvl="0" w:tplc="64160F30">
      <w:start w:val="1"/>
      <w:numFmt w:val="bullet"/>
      <w:lvlText w:val="•"/>
      <w:lvlJc w:val="left"/>
      <w:pPr>
        <w:ind w:left="720" w:hanging="360"/>
      </w:pPr>
      <w:rPr>
        <w:rFonts w:hint="default"/>
        <w:b/>
        <w:color w:val="EA5B0C"/>
        <w:sz w:val="22"/>
        <w:szCs w:val="2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78291AA9"/>
    <w:multiLevelType w:val="hybridMultilevel"/>
    <w:tmpl w:val="5E44AA04"/>
    <w:lvl w:ilvl="0" w:tplc="CE309E02">
      <w:start w:val="1"/>
      <w:numFmt w:val="bullet"/>
      <w:pStyle w:val="Bulletedlist"/>
      <w:lvlText w:val=""/>
      <w:lvlJc w:val="left"/>
      <w:pPr>
        <w:ind w:left="720" w:hanging="360"/>
      </w:pPr>
      <w:rPr>
        <w:rFonts w:ascii="Symbol" w:hAnsi="Symbol" w:hint="default"/>
        <w:color w:val="EA5B0C"/>
      </w:rPr>
    </w:lvl>
    <w:lvl w:ilvl="1" w:tplc="08090003">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78C57DC8"/>
    <w:multiLevelType w:val="hybridMultilevel"/>
    <w:tmpl w:val="7256C9E8"/>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1" w15:restartNumberingAfterBreak="0">
    <w:nsid w:val="790510D2"/>
    <w:multiLevelType w:val="hybridMultilevel"/>
    <w:tmpl w:val="D4429F5C"/>
    <w:lvl w:ilvl="0" w:tplc="D102F3F0">
      <w:start w:val="1"/>
      <w:numFmt w:val="bullet"/>
      <w:lvlText w:val=""/>
      <w:lvlJc w:val="left"/>
      <w:pPr>
        <w:ind w:left="36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2" w15:restartNumberingAfterBreak="0">
    <w:nsid w:val="79481E1A"/>
    <w:multiLevelType w:val="hybridMultilevel"/>
    <w:tmpl w:val="2B7CB402"/>
    <w:lvl w:ilvl="0" w:tplc="51CA2C78">
      <w:start w:val="1"/>
      <w:numFmt w:val="bullet"/>
      <w:lvlText w:val=""/>
      <w:lvlJc w:val="left"/>
      <w:pPr>
        <w:ind w:left="720" w:hanging="360"/>
      </w:pPr>
      <w:rPr>
        <w:rFonts w:ascii="Symbol" w:hAnsi="Symbol" w:hint="default"/>
        <w:color w:val="EA5B0C"/>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3" w15:restartNumberingAfterBreak="0">
    <w:nsid w:val="7ED74443"/>
    <w:multiLevelType w:val="hybridMultilevel"/>
    <w:tmpl w:val="16C6106A"/>
    <w:lvl w:ilvl="0" w:tplc="51CA2C78">
      <w:start w:val="1"/>
      <w:numFmt w:val="bullet"/>
      <w:lvlText w:val=""/>
      <w:lvlJc w:val="left"/>
      <w:pPr>
        <w:ind w:left="1440" w:hanging="360"/>
      </w:pPr>
      <w:rPr>
        <w:rFonts w:ascii="Symbol" w:hAnsi="Symbol" w:hint="default"/>
        <w:color w:val="EA5B0C"/>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54" w15:restartNumberingAfterBreak="0">
    <w:nsid w:val="7EE021F3"/>
    <w:multiLevelType w:val="hybridMultilevel"/>
    <w:tmpl w:val="52D2A9EE"/>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7F0B18D1"/>
    <w:multiLevelType w:val="hybridMultilevel"/>
    <w:tmpl w:val="786C47E2"/>
    <w:lvl w:ilvl="0" w:tplc="51CA2C78">
      <w:start w:val="1"/>
      <w:numFmt w:val="bullet"/>
      <w:lvlText w:val=""/>
      <w:lvlJc w:val="left"/>
      <w:pPr>
        <w:ind w:left="720" w:hanging="360"/>
      </w:pPr>
      <w:rPr>
        <w:rFonts w:ascii="Symbol" w:hAnsi="Symbol" w:hint="default"/>
        <w:color w:val="EA5B0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49"/>
  </w:num>
  <w:num w:numId="2">
    <w:abstractNumId w:val="12"/>
  </w:num>
  <w:num w:numId="3">
    <w:abstractNumId w:val="33"/>
  </w:num>
  <w:num w:numId="4">
    <w:abstractNumId w:val="2"/>
  </w:num>
  <w:num w:numId="5">
    <w:abstractNumId w:val="21"/>
  </w:num>
  <w:num w:numId="6">
    <w:abstractNumId w:val="22"/>
  </w:num>
  <w:num w:numId="7">
    <w:abstractNumId w:val="1"/>
  </w:num>
  <w:num w:numId="8">
    <w:abstractNumId w:val="32"/>
  </w:num>
  <w:num w:numId="9">
    <w:abstractNumId w:val="23"/>
  </w:num>
  <w:num w:numId="10">
    <w:abstractNumId w:val="19"/>
  </w:num>
  <w:num w:numId="11">
    <w:abstractNumId w:val="0"/>
  </w:num>
  <w:num w:numId="12">
    <w:abstractNumId w:val="53"/>
  </w:num>
  <w:num w:numId="13">
    <w:abstractNumId w:val="31"/>
  </w:num>
  <w:num w:numId="14">
    <w:abstractNumId w:val="51"/>
  </w:num>
  <w:num w:numId="15">
    <w:abstractNumId w:val="15"/>
  </w:num>
  <w:num w:numId="16">
    <w:abstractNumId w:val="10"/>
  </w:num>
  <w:num w:numId="17">
    <w:abstractNumId w:val="40"/>
  </w:num>
  <w:num w:numId="18">
    <w:abstractNumId w:val="17"/>
  </w:num>
  <w:num w:numId="19">
    <w:abstractNumId w:val="36"/>
  </w:num>
  <w:num w:numId="20">
    <w:abstractNumId w:val="39"/>
  </w:num>
  <w:num w:numId="21">
    <w:abstractNumId w:val="48"/>
  </w:num>
  <w:num w:numId="22">
    <w:abstractNumId w:val="11"/>
  </w:num>
  <w:num w:numId="23">
    <w:abstractNumId w:val="30"/>
  </w:num>
  <w:num w:numId="24">
    <w:abstractNumId w:val="46"/>
  </w:num>
  <w:num w:numId="25">
    <w:abstractNumId w:val="50"/>
  </w:num>
  <w:num w:numId="26">
    <w:abstractNumId w:val="37"/>
  </w:num>
  <w:num w:numId="27">
    <w:abstractNumId w:val="52"/>
  </w:num>
  <w:num w:numId="28">
    <w:abstractNumId w:val="8"/>
  </w:num>
  <w:num w:numId="29">
    <w:abstractNumId w:val="38"/>
  </w:num>
  <w:num w:numId="30">
    <w:abstractNumId w:val="28"/>
  </w:num>
  <w:num w:numId="31">
    <w:abstractNumId w:val="47"/>
  </w:num>
  <w:num w:numId="32">
    <w:abstractNumId w:val="4"/>
  </w:num>
  <w:num w:numId="33">
    <w:abstractNumId w:val="44"/>
  </w:num>
  <w:num w:numId="34">
    <w:abstractNumId w:val="35"/>
  </w:num>
  <w:num w:numId="35">
    <w:abstractNumId w:val="7"/>
  </w:num>
  <w:num w:numId="36">
    <w:abstractNumId w:val="55"/>
  </w:num>
  <w:num w:numId="37">
    <w:abstractNumId w:val="26"/>
  </w:num>
  <w:num w:numId="38">
    <w:abstractNumId w:val="45"/>
  </w:num>
  <w:num w:numId="39">
    <w:abstractNumId w:val="25"/>
  </w:num>
  <w:num w:numId="40">
    <w:abstractNumId w:val="5"/>
  </w:num>
  <w:num w:numId="41">
    <w:abstractNumId w:val="14"/>
  </w:num>
  <w:num w:numId="42">
    <w:abstractNumId w:val="6"/>
  </w:num>
  <w:num w:numId="43">
    <w:abstractNumId w:val="43"/>
  </w:num>
  <w:num w:numId="44">
    <w:abstractNumId w:val="27"/>
  </w:num>
  <w:num w:numId="45">
    <w:abstractNumId w:val="29"/>
  </w:num>
  <w:num w:numId="46">
    <w:abstractNumId w:val="16"/>
  </w:num>
  <w:num w:numId="47">
    <w:abstractNumId w:val="3"/>
  </w:num>
  <w:num w:numId="48">
    <w:abstractNumId w:val="20"/>
  </w:num>
  <w:num w:numId="49">
    <w:abstractNumId w:val="13"/>
  </w:num>
  <w:num w:numId="50">
    <w:abstractNumId w:val="54"/>
  </w:num>
  <w:num w:numId="51">
    <w:abstractNumId w:val="41"/>
  </w:num>
  <w:num w:numId="52">
    <w:abstractNumId w:val="42"/>
  </w:num>
  <w:num w:numId="53">
    <w:abstractNumId w:val="34"/>
  </w:num>
  <w:num w:numId="54">
    <w:abstractNumId w:val="18"/>
  </w:num>
  <w:num w:numId="55">
    <w:abstractNumId w:val="9"/>
  </w:num>
  <w:num w:numId="56">
    <w:abstractNumId w:val="24"/>
  </w:num>
  <w:numIdMacAtCleanup w:val="5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removePersonalInformation/>
  <w:removeDateAndTime/>
  <w:embedSystemFonts/>
  <w:proofState w:spelling="clean" w:grammar="clean"/>
  <w:documentProtection w:formatting="1" w:enforcement="0"/>
  <w:defaultTabStop w:val="720"/>
  <w:evenAndOddHeaders/>
  <w:displayHorizontalDrawingGridEvery w:val="0"/>
  <w:displayVerticalDrawingGridEvery w:val="0"/>
  <w:doNotUseMarginsForDrawingGridOrigin/>
  <w:noPunctuationKerning/>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10FF2"/>
    <w:rsid w:val="000000F4"/>
    <w:rsid w:val="000017B0"/>
    <w:rsid w:val="000017C0"/>
    <w:rsid w:val="000023EA"/>
    <w:rsid w:val="000038FF"/>
    <w:rsid w:val="0000476B"/>
    <w:rsid w:val="00004A9D"/>
    <w:rsid w:val="00006B03"/>
    <w:rsid w:val="00010378"/>
    <w:rsid w:val="000105A9"/>
    <w:rsid w:val="00010BE9"/>
    <w:rsid w:val="000111A3"/>
    <w:rsid w:val="00012A88"/>
    <w:rsid w:val="00012CDC"/>
    <w:rsid w:val="00013969"/>
    <w:rsid w:val="000150E6"/>
    <w:rsid w:val="000154D6"/>
    <w:rsid w:val="00016961"/>
    <w:rsid w:val="00017F3A"/>
    <w:rsid w:val="000220D5"/>
    <w:rsid w:val="00022292"/>
    <w:rsid w:val="00022CD3"/>
    <w:rsid w:val="00023B0D"/>
    <w:rsid w:val="00025672"/>
    <w:rsid w:val="00025CFC"/>
    <w:rsid w:val="00027B65"/>
    <w:rsid w:val="00027BD9"/>
    <w:rsid w:val="00030893"/>
    <w:rsid w:val="00031D82"/>
    <w:rsid w:val="00031FAE"/>
    <w:rsid w:val="0003439C"/>
    <w:rsid w:val="00034E4A"/>
    <w:rsid w:val="000354D4"/>
    <w:rsid w:val="00036284"/>
    <w:rsid w:val="0003684C"/>
    <w:rsid w:val="00037145"/>
    <w:rsid w:val="00037383"/>
    <w:rsid w:val="00037D5A"/>
    <w:rsid w:val="00040328"/>
    <w:rsid w:val="00041BA0"/>
    <w:rsid w:val="000424F8"/>
    <w:rsid w:val="00042AE4"/>
    <w:rsid w:val="0004369E"/>
    <w:rsid w:val="00044636"/>
    <w:rsid w:val="00044963"/>
    <w:rsid w:val="00044CC2"/>
    <w:rsid w:val="000454A3"/>
    <w:rsid w:val="00050CDC"/>
    <w:rsid w:val="000514FD"/>
    <w:rsid w:val="00051A95"/>
    <w:rsid w:val="0005232A"/>
    <w:rsid w:val="00053CF1"/>
    <w:rsid w:val="000546DF"/>
    <w:rsid w:val="000547C6"/>
    <w:rsid w:val="00061DB1"/>
    <w:rsid w:val="00063193"/>
    <w:rsid w:val="00066941"/>
    <w:rsid w:val="000669F6"/>
    <w:rsid w:val="00067429"/>
    <w:rsid w:val="00067803"/>
    <w:rsid w:val="00070946"/>
    <w:rsid w:val="000720B5"/>
    <w:rsid w:val="00072451"/>
    <w:rsid w:val="00072851"/>
    <w:rsid w:val="000731A9"/>
    <w:rsid w:val="00075E57"/>
    <w:rsid w:val="000771B5"/>
    <w:rsid w:val="0007729D"/>
    <w:rsid w:val="000801DA"/>
    <w:rsid w:val="000802CC"/>
    <w:rsid w:val="0008063B"/>
    <w:rsid w:val="00080A70"/>
    <w:rsid w:val="00081E9A"/>
    <w:rsid w:val="000820EC"/>
    <w:rsid w:val="00084B7F"/>
    <w:rsid w:val="000876B3"/>
    <w:rsid w:val="00087947"/>
    <w:rsid w:val="00087BBF"/>
    <w:rsid w:val="00087E8E"/>
    <w:rsid w:val="00087F64"/>
    <w:rsid w:val="00091216"/>
    <w:rsid w:val="00091E0C"/>
    <w:rsid w:val="000922DD"/>
    <w:rsid w:val="0009292E"/>
    <w:rsid w:val="00093A0A"/>
    <w:rsid w:val="0009482A"/>
    <w:rsid w:val="00094DF4"/>
    <w:rsid w:val="00095ACE"/>
    <w:rsid w:val="00095F84"/>
    <w:rsid w:val="000962AF"/>
    <w:rsid w:val="00096957"/>
    <w:rsid w:val="00096FD9"/>
    <w:rsid w:val="000A01E1"/>
    <w:rsid w:val="000A5550"/>
    <w:rsid w:val="000A56AA"/>
    <w:rsid w:val="000A6C57"/>
    <w:rsid w:val="000B0C04"/>
    <w:rsid w:val="000B3AAB"/>
    <w:rsid w:val="000B49FF"/>
    <w:rsid w:val="000B58CB"/>
    <w:rsid w:val="000C1C95"/>
    <w:rsid w:val="000C252B"/>
    <w:rsid w:val="000C325B"/>
    <w:rsid w:val="000C366C"/>
    <w:rsid w:val="000C5393"/>
    <w:rsid w:val="000C5E49"/>
    <w:rsid w:val="000C76AF"/>
    <w:rsid w:val="000D19D6"/>
    <w:rsid w:val="000D2E9A"/>
    <w:rsid w:val="000D320F"/>
    <w:rsid w:val="000D3505"/>
    <w:rsid w:val="000D4623"/>
    <w:rsid w:val="000D4A59"/>
    <w:rsid w:val="000D4DC9"/>
    <w:rsid w:val="000D5445"/>
    <w:rsid w:val="000D71C5"/>
    <w:rsid w:val="000D7E99"/>
    <w:rsid w:val="000E0339"/>
    <w:rsid w:val="000E08F0"/>
    <w:rsid w:val="000E0BEE"/>
    <w:rsid w:val="000E1B69"/>
    <w:rsid w:val="000E2B57"/>
    <w:rsid w:val="000E3F3A"/>
    <w:rsid w:val="000E4C54"/>
    <w:rsid w:val="000E6656"/>
    <w:rsid w:val="000E69F2"/>
    <w:rsid w:val="000E76B8"/>
    <w:rsid w:val="000E7EC5"/>
    <w:rsid w:val="000F0090"/>
    <w:rsid w:val="000F07AF"/>
    <w:rsid w:val="000F3C28"/>
    <w:rsid w:val="000F3E5F"/>
    <w:rsid w:val="000F54D2"/>
    <w:rsid w:val="00101647"/>
    <w:rsid w:val="0010273F"/>
    <w:rsid w:val="001035EA"/>
    <w:rsid w:val="00105770"/>
    <w:rsid w:val="001060EE"/>
    <w:rsid w:val="00107246"/>
    <w:rsid w:val="00107315"/>
    <w:rsid w:val="00107AF9"/>
    <w:rsid w:val="001104FE"/>
    <w:rsid w:val="00110E45"/>
    <w:rsid w:val="001127C5"/>
    <w:rsid w:val="00113545"/>
    <w:rsid w:val="0011487A"/>
    <w:rsid w:val="00114B72"/>
    <w:rsid w:val="001158D2"/>
    <w:rsid w:val="00115EF9"/>
    <w:rsid w:val="00117159"/>
    <w:rsid w:val="001176B8"/>
    <w:rsid w:val="0012033F"/>
    <w:rsid w:val="00120D94"/>
    <w:rsid w:val="00122932"/>
    <w:rsid w:val="001240E2"/>
    <w:rsid w:val="00124C55"/>
    <w:rsid w:val="00125E8E"/>
    <w:rsid w:val="00127701"/>
    <w:rsid w:val="00131B31"/>
    <w:rsid w:val="001325D3"/>
    <w:rsid w:val="00132E2E"/>
    <w:rsid w:val="0013360B"/>
    <w:rsid w:val="00135971"/>
    <w:rsid w:val="00135EFA"/>
    <w:rsid w:val="00140E8F"/>
    <w:rsid w:val="00141639"/>
    <w:rsid w:val="00141C19"/>
    <w:rsid w:val="001438A2"/>
    <w:rsid w:val="00143CF1"/>
    <w:rsid w:val="0015198D"/>
    <w:rsid w:val="00154ADB"/>
    <w:rsid w:val="00155728"/>
    <w:rsid w:val="00156813"/>
    <w:rsid w:val="001571B8"/>
    <w:rsid w:val="0015797D"/>
    <w:rsid w:val="00157EDD"/>
    <w:rsid w:val="0016109A"/>
    <w:rsid w:val="00161593"/>
    <w:rsid w:val="00161B8F"/>
    <w:rsid w:val="00162300"/>
    <w:rsid w:val="001628D1"/>
    <w:rsid w:val="00163231"/>
    <w:rsid w:val="00163A23"/>
    <w:rsid w:val="00163AF5"/>
    <w:rsid w:val="0016414B"/>
    <w:rsid w:val="001649BE"/>
    <w:rsid w:val="001662F3"/>
    <w:rsid w:val="00166322"/>
    <w:rsid w:val="0016752F"/>
    <w:rsid w:val="0017037F"/>
    <w:rsid w:val="0017195E"/>
    <w:rsid w:val="00171DCB"/>
    <w:rsid w:val="00172D4F"/>
    <w:rsid w:val="00174039"/>
    <w:rsid w:val="001749C4"/>
    <w:rsid w:val="00174FAC"/>
    <w:rsid w:val="001754D9"/>
    <w:rsid w:val="00176ED5"/>
    <w:rsid w:val="00177C6B"/>
    <w:rsid w:val="00180232"/>
    <w:rsid w:val="001803D8"/>
    <w:rsid w:val="0018072E"/>
    <w:rsid w:val="001826FA"/>
    <w:rsid w:val="00182AF9"/>
    <w:rsid w:val="00184937"/>
    <w:rsid w:val="001856FB"/>
    <w:rsid w:val="00185A30"/>
    <w:rsid w:val="00186E1B"/>
    <w:rsid w:val="0019035C"/>
    <w:rsid w:val="00190673"/>
    <w:rsid w:val="00191363"/>
    <w:rsid w:val="001936C7"/>
    <w:rsid w:val="00194349"/>
    <w:rsid w:val="00195B35"/>
    <w:rsid w:val="001A22BC"/>
    <w:rsid w:val="001A25E7"/>
    <w:rsid w:val="001A51F5"/>
    <w:rsid w:val="001A549A"/>
    <w:rsid w:val="001A54F8"/>
    <w:rsid w:val="001A6282"/>
    <w:rsid w:val="001A751B"/>
    <w:rsid w:val="001B0A9B"/>
    <w:rsid w:val="001B3AFD"/>
    <w:rsid w:val="001C0F9D"/>
    <w:rsid w:val="001C2D5A"/>
    <w:rsid w:val="001C344E"/>
    <w:rsid w:val="001C40D2"/>
    <w:rsid w:val="001C56BF"/>
    <w:rsid w:val="001C5711"/>
    <w:rsid w:val="001C5B96"/>
    <w:rsid w:val="001C650D"/>
    <w:rsid w:val="001C65C8"/>
    <w:rsid w:val="001C6EC8"/>
    <w:rsid w:val="001C7559"/>
    <w:rsid w:val="001C7E50"/>
    <w:rsid w:val="001D0439"/>
    <w:rsid w:val="001D0F38"/>
    <w:rsid w:val="001D52FB"/>
    <w:rsid w:val="001D5347"/>
    <w:rsid w:val="001D7776"/>
    <w:rsid w:val="001D7D9B"/>
    <w:rsid w:val="001D7F07"/>
    <w:rsid w:val="001E04F4"/>
    <w:rsid w:val="001E0F8B"/>
    <w:rsid w:val="001E164A"/>
    <w:rsid w:val="001E32CB"/>
    <w:rsid w:val="001E33AE"/>
    <w:rsid w:val="001E437F"/>
    <w:rsid w:val="001E44DF"/>
    <w:rsid w:val="001E5DBC"/>
    <w:rsid w:val="001F08FB"/>
    <w:rsid w:val="001F2834"/>
    <w:rsid w:val="001F297B"/>
    <w:rsid w:val="001F33D1"/>
    <w:rsid w:val="001F4CBF"/>
    <w:rsid w:val="001F5077"/>
    <w:rsid w:val="001F78F0"/>
    <w:rsid w:val="00203860"/>
    <w:rsid w:val="002050B6"/>
    <w:rsid w:val="00206460"/>
    <w:rsid w:val="00211D99"/>
    <w:rsid w:val="0021373C"/>
    <w:rsid w:val="00215937"/>
    <w:rsid w:val="0021607A"/>
    <w:rsid w:val="002161B4"/>
    <w:rsid w:val="0022072C"/>
    <w:rsid w:val="00221681"/>
    <w:rsid w:val="00224739"/>
    <w:rsid w:val="00224F27"/>
    <w:rsid w:val="00225A2D"/>
    <w:rsid w:val="00226249"/>
    <w:rsid w:val="00226C86"/>
    <w:rsid w:val="0022798E"/>
    <w:rsid w:val="00227BA2"/>
    <w:rsid w:val="002301BA"/>
    <w:rsid w:val="0023056C"/>
    <w:rsid w:val="002306C4"/>
    <w:rsid w:val="00234B61"/>
    <w:rsid w:val="002356AD"/>
    <w:rsid w:val="00235E5E"/>
    <w:rsid w:val="00237941"/>
    <w:rsid w:val="00237D39"/>
    <w:rsid w:val="00240474"/>
    <w:rsid w:val="00240E52"/>
    <w:rsid w:val="00241328"/>
    <w:rsid w:val="0024251C"/>
    <w:rsid w:val="002435BF"/>
    <w:rsid w:val="00244C59"/>
    <w:rsid w:val="00246848"/>
    <w:rsid w:val="0025053B"/>
    <w:rsid w:val="00251374"/>
    <w:rsid w:val="002513C8"/>
    <w:rsid w:val="002521B9"/>
    <w:rsid w:val="00252447"/>
    <w:rsid w:val="00252990"/>
    <w:rsid w:val="002545A5"/>
    <w:rsid w:val="002548B7"/>
    <w:rsid w:val="00254F3D"/>
    <w:rsid w:val="00256032"/>
    <w:rsid w:val="00256429"/>
    <w:rsid w:val="0026188F"/>
    <w:rsid w:val="00262580"/>
    <w:rsid w:val="002650BB"/>
    <w:rsid w:val="002654C5"/>
    <w:rsid w:val="002667CE"/>
    <w:rsid w:val="0026766A"/>
    <w:rsid w:val="00270262"/>
    <w:rsid w:val="00270F06"/>
    <w:rsid w:val="00271FB0"/>
    <w:rsid w:val="0027336E"/>
    <w:rsid w:val="00273A3A"/>
    <w:rsid w:val="0027565B"/>
    <w:rsid w:val="00275FCA"/>
    <w:rsid w:val="0027612D"/>
    <w:rsid w:val="002766D5"/>
    <w:rsid w:val="002800F5"/>
    <w:rsid w:val="002814CA"/>
    <w:rsid w:val="00281937"/>
    <w:rsid w:val="002820F1"/>
    <w:rsid w:val="002833F2"/>
    <w:rsid w:val="002842E9"/>
    <w:rsid w:val="00286B8F"/>
    <w:rsid w:val="00286E10"/>
    <w:rsid w:val="00287898"/>
    <w:rsid w:val="00287B90"/>
    <w:rsid w:val="00287FE8"/>
    <w:rsid w:val="0029189A"/>
    <w:rsid w:val="00293D86"/>
    <w:rsid w:val="00293FD5"/>
    <w:rsid w:val="0029405A"/>
    <w:rsid w:val="002A15AB"/>
    <w:rsid w:val="002A19A5"/>
    <w:rsid w:val="002A3940"/>
    <w:rsid w:val="002A5420"/>
    <w:rsid w:val="002A5FA4"/>
    <w:rsid w:val="002A6B3D"/>
    <w:rsid w:val="002A7685"/>
    <w:rsid w:val="002B05F2"/>
    <w:rsid w:val="002B0DFE"/>
    <w:rsid w:val="002B2081"/>
    <w:rsid w:val="002B24B1"/>
    <w:rsid w:val="002B2FDA"/>
    <w:rsid w:val="002B397F"/>
    <w:rsid w:val="002B3C9D"/>
    <w:rsid w:val="002B6A6D"/>
    <w:rsid w:val="002B7A6B"/>
    <w:rsid w:val="002C15A7"/>
    <w:rsid w:val="002C2F5A"/>
    <w:rsid w:val="002C4161"/>
    <w:rsid w:val="002C4B9C"/>
    <w:rsid w:val="002C5034"/>
    <w:rsid w:val="002C574B"/>
    <w:rsid w:val="002C67A7"/>
    <w:rsid w:val="002C6819"/>
    <w:rsid w:val="002C7E45"/>
    <w:rsid w:val="002C7E77"/>
    <w:rsid w:val="002D10F4"/>
    <w:rsid w:val="002D1124"/>
    <w:rsid w:val="002D3191"/>
    <w:rsid w:val="002D387A"/>
    <w:rsid w:val="002D6628"/>
    <w:rsid w:val="002D7A3E"/>
    <w:rsid w:val="002E065F"/>
    <w:rsid w:val="002E2898"/>
    <w:rsid w:val="002E2A00"/>
    <w:rsid w:val="002E55D6"/>
    <w:rsid w:val="002E65EB"/>
    <w:rsid w:val="002F0150"/>
    <w:rsid w:val="002F22BA"/>
    <w:rsid w:val="002F3FCD"/>
    <w:rsid w:val="002F436C"/>
    <w:rsid w:val="002F4974"/>
    <w:rsid w:val="002F56C6"/>
    <w:rsid w:val="002F65E6"/>
    <w:rsid w:val="002F7509"/>
    <w:rsid w:val="002F7EFD"/>
    <w:rsid w:val="00300B4F"/>
    <w:rsid w:val="00300E6D"/>
    <w:rsid w:val="00302D93"/>
    <w:rsid w:val="003045CA"/>
    <w:rsid w:val="003046A7"/>
    <w:rsid w:val="00305277"/>
    <w:rsid w:val="00307731"/>
    <w:rsid w:val="00310C27"/>
    <w:rsid w:val="00310EA0"/>
    <w:rsid w:val="00311668"/>
    <w:rsid w:val="00311CA0"/>
    <w:rsid w:val="0031471D"/>
    <w:rsid w:val="00315A9C"/>
    <w:rsid w:val="00316BAA"/>
    <w:rsid w:val="00316C61"/>
    <w:rsid w:val="0031780D"/>
    <w:rsid w:val="00320007"/>
    <w:rsid w:val="00320030"/>
    <w:rsid w:val="003201F2"/>
    <w:rsid w:val="00320728"/>
    <w:rsid w:val="00320D26"/>
    <w:rsid w:val="00321D1B"/>
    <w:rsid w:val="00322DC7"/>
    <w:rsid w:val="003236F5"/>
    <w:rsid w:val="003247C6"/>
    <w:rsid w:val="00324976"/>
    <w:rsid w:val="00324C96"/>
    <w:rsid w:val="00326C86"/>
    <w:rsid w:val="00327D94"/>
    <w:rsid w:val="00330939"/>
    <w:rsid w:val="00332006"/>
    <w:rsid w:val="00332593"/>
    <w:rsid w:val="00333C84"/>
    <w:rsid w:val="00333DA1"/>
    <w:rsid w:val="00333EF5"/>
    <w:rsid w:val="00336548"/>
    <w:rsid w:val="003369D3"/>
    <w:rsid w:val="003370C8"/>
    <w:rsid w:val="0034045A"/>
    <w:rsid w:val="00340637"/>
    <w:rsid w:val="00340A2F"/>
    <w:rsid w:val="003411EA"/>
    <w:rsid w:val="003432F0"/>
    <w:rsid w:val="00344829"/>
    <w:rsid w:val="00344E27"/>
    <w:rsid w:val="003450E0"/>
    <w:rsid w:val="00347C3A"/>
    <w:rsid w:val="00351CF5"/>
    <w:rsid w:val="00351EF7"/>
    <w:rsid w:val="00351FF7"/>
    <w:rsid w:val="003536A1"/>
    <w:rsid w:val="00353D84"/>
    <w:rsid w:val="00354C63"/>
    <w:rsid w:val="00356D51"/>
    <w:rsid w:val="0035727B"/>
    <w:rsid w:val="00362622"/>
    <w:rsid w:val="003631E6"/>
    <w:rsid w:val="003642E2"/>
    <w:rsid w:val="00365207"/>
    <w:rsid w:val="0036645B"/>
    <w:rsid w:val="00371B6C"/>
    <w:rsid w:val="003722E3"/>
    <w:rsid w:val="0037469F"/>
    <w:rsid w:val="00374899"/>
    <w:rsid w:val="00374CF3"/>
    <w:rsid w:val="00376A8C"/>
    <w:rsid w:val="003771CF"/>
    <w:rsid w:val="003808D8"/>
    <w:rsid w:val="00381626"/>
    <w:rsid w:val="003823D6"/>
    <w:rsid w:val="003831B0"/>
    <w:rsid w:val="003854D4"/>
    <w:rsid w:val="0038589B"/>
    <w:rsid w:val="00386D26"/>
    <w:rsid w:val="003873FF"/>
    <w:rsid w:val="00392682"/>
    <w:rsid w:val="00393536"/>
    <w:rsid w:val="00394795"/>
    <w:rsid w:val="0039489C"/>
    <w:rsid w:val="00395BB0"/>
    <w:rsid w:val="00396210"/>
    <w:rsid w:val="00396752"/>
    <w:rsid w:val="003970D8"/>
    <w:rsid w:val="003A169B"/>
    <w:rsid w:val="003A2135"/>
    <w:rsid w:val="003A232C"/>
    <w:rsid w:val="003A3222"/>
    <w:rsid w:val="003A3577"/>
    <w:rsid w:val="003A4CC7"/>
    <w:rsid w:val="003A731C"/>
    <w:rsid w:val="003B0D64"/>
    <w:rsid w:val="003B18D5"/>
    <w:rsid w:val="003B25E1"/>
    <w:rsid w:val="003B5125"/>
    <w:rsid w:val="003B579B"/>
    <w:rsid w:val="003B5C08"/>
    <w:rsid w:val="003C0263"/>
    <w:rsid w:val="003C0C6A"/>
    <w:rsid w:val="003C0F14"/>
    <w:rsid w:val="003C272C"/>
    <w:rsid w:val="003C612A"/>
    <w:rsid w:val="003C6AAC"/>
    <w:rsid w:val="003C76CD"/>
    <w:rsid w:val="003C7828"/>
    <w:rsid w:val="003D0D41"/>
    <w:rsid w:val="003D0D6B"/>
    <w:rsid w:val="003D2182"/>
    <w:rsid w:val="003D2B2A"/>
    <w:rsid w:val="003D3C5C"/>
    <w:rsid w:val="003D4BA0"/>
    <w:rsid w:val="003D5259"/>
    <w:rsid w:val="003D5469"/>
    <w:rsid w:val="003D6EB1"/>
    <w:rsid w:val="003D7745"/>
    <w:rsid w:val="003E2B93"/>
    <w:rsid w:val="003E2C47"/>
    <w:rsid w:val="003E618E"/>
    <w:rsid w:val="003E719E"/>
    <w:rsid w:val="003E7F7A"/>
    <w:rsid w:val="003F0D7D"/>
    <w:rsid w:val="003F1664"/>
    <w:rsid w:val="003F26BA"/>
    <w:rsid w:val="003F3B8C"/>
    <w:rsid w:val="003F40B7"/>
    <w:rsid w:val="003F6BD3"/>
    <w:rsid w:val="003F7370"/>
    <w:rsid w:val="00403707"/>
    <w:rsid w:val="00404621"/>
    <w:rsid w:val="00405185"/>
    <w:rsid w:val="00410409"/>
    <w:rsid w:val="004105AB"/>
    <w:rsid w:val="00411774"/>
    <w:rsid w:val="00411E5D"/>
    <w:rsid w:val="00414286"/>
    <w:rsid w:val="004146F4"/>
    <w:rsid w:val="00414711"/>
    <w:rsid w:val="004149CB"/>
    <w:rsid w:val="00417A1B"/>
    <w:rsid w:val="00420695"/>
    <w:rsid w:val="00420945"/>
    <w:rsid w:val="00424024"/>
    <w:rsid w:val="00430526"/>
    <w:rsid w:val="004346B0"/>
    <w:rsid w:val="00434F9F"/>
    <w:rsid w:val="0043554E"/>
    <w:rsid w:val="004359ED"/>
    <w:rsid w:val="0043639B"/>
    <w:rsid w:val="004368D5"/>
    <w:rsid w:val="004401CA"/>
    <w:rsid w:val="00441E0B"/>
    <w:rsid w:val="00444BDF"/>
    <w:rsid w:val="0044553F"/>
    <w:rsid w:val="0044572A"/>
    <w:rsid w:val="0044578E"/>
    <w:rsid w:val="00445B58"/>
    <w:rsid w:val="00452171"/>
    <w:rsid w:val="0045287E"/>
    <w:rsid w:val="00455633"/>
    <w:rsid w:val="004563D0"/>
    <w:rsid w:val="00456C20"/>
    <w:rsid w:val="00456E6E"/>
    <w:rsid w:val="004577F4"/>
    <w:rsid w:val="0046060D"/>
    <w:rsid w:val="004606E1"/>
    <w:rsid w:val="00460FEC"/>
    <w:rsid w:val="004638F7"/>
    <w:rsid w:val="00463D65"/>
    <w:rsid w:val="0046425E"/>
    <w:rsid w:val="00465C1A"/>
    <w:rsid w:val="00466611"/>
    <w:rsid w:val="004669D0"/>
    <w:rsid w:val="00467062"/>
    <w:rsid w:val="00470135"/>
    <w:rsid w:val="0047119B"/>
    <w:rsid w:val="00471325"/>
    <w:rsid w:val="004714EE"/>
    <w:rsid w:val="004730E3"/>
    <w:rsid w:val="004749BF"/>
    <w:rsid w:val="004751D8"/>
    <w:rsid w:val="00477EE2"/>
    <w:rsid w:val="00481551"/>
    <w:rsid w:val="00483CB0"/>
    <w:rsid w:val="00483F5D"/>
    <w:rsid w:val="004842F2"/>
    <w:rsid w:val="00485905"/>
    <w:rsid w:val="00491FA6"/>
    <w:rsid w:val="004928B8"/>
    <w:rsid w:val="00493C8F"/>
    <w:rsid w:val="004957C8"/>
    <w:rsid w:val="004976D3"/>
    <w:rsid w:val="004A45FB"/>
    <w:rsid w:val="004A4E17"/>
    <w:rsid w:val="004A4EBC"/>
    <w:rsid w:val="004A5463"/>
    <w:rsid w:val="004A5820"/>
    <w:rsid w:val="004A711F"/>
    <w:rsid w:val="004B0F2A"/>
    <w:rsid w:val="004B1061"/>
    <w:rsid w:val="004B2916"/>
    <w:rsid w:val="004B3FE1"/>
    <w:rsid w:val="004B592B"/>
    <w:rsid w:val="004B6BBB"/>
    <w:rsid w:val="004C04A9"/>
    <w:rsid w:val="004C17C1"/>
    <w:rsid w:val="004C21E2"/>
    <w:rsid w:val="004C39FB"/>
    <w:rsid w:val="004C438E"/>
    <w:rsid w:val="004C491B"/>
    <w:rsid w:val="004C5137"/>
    <w:rsid w:val="004C6B31"/>
    <w:rsid w:val="004C7D48"/>
    <w:rsid w:val="004D0085"/>
    <w:rsid w:val="004D06D2"/>
    <w:rsid w:val="004D0F5B"/>
    <w:rsid w:val="004D1424"/>
    <w:rsid w:val="004D1CDF"/>
    <w:rsid w:val="004D2BDF"/>
    <w:rsid w:val="004D4201"/>
    <w:rsid w:val="004D6139"/>
    <w:rsid w:val="004E106E"/>
    <w:rsid w:val="004E21C4"/>
    <w:rsid w:val="004E2C7C"/>
    <w:rsid w:val="004E2FD6"/>
    <w:rsid w:val="004E2FED"/>
    <w:rsid w:val="004E3EFE"/>
    <w:rsid w:val="004E62F2"/>
    <w:rsid w:val="004E64D2"/>
    <w:rsid w:val="004E77FB"/>
    <w:rsid w:val="004E7EB1"/>
    <w:rsid w:val="004F1DEF"/>
    <w:rsid w:val="004F265E"/>
    <w:rsid w:val="004F3CE3"/>
    <w:rsid w:val="004F46AD"/>
    <w:rsid w:val="004F561A"/>
    <w:rsid w:val="004F705C"/>
    <w:rsid w:val="004F7B2B"/>
    <w:rsid w:val="00500302"/>
    <w:rsid w:val="005005CC"/>
    <w:rsid w:val="00500C16"/>
    <w:rsid w:val="005010EA"/>
    <w:rsid w:val="00501DC4"/>
    <w:rsid w:val="0050441E"/>
    <w:rsid w:val="005076DB"/>
    <w:rsid w:val="00511472"/>
    <w:rsid w:val="005117A2"/>
    <w:rsid w:val="005149E8"/>
    <w:rsid w:val="005169AB"/>
    <w:rsid w:val="005206E6"/>
    <w:rsid w:val="005212BF"/>
    <w:rsid w:val="0052429E"/>
    <w:rsid w:val="005249DB"/>
    <w:rsid w:val="00524A01"/>
    <w:rsid w:val="00526D5A"/>
    <w:rsid w:val="005314A0"/>
    <w:rsid w:val="00531DEE"/>
    <w:rsid w:val="0053240E"/>
    <w:rsid w:val="00533A81"/>
    <w:rsid w:val="00533ADF"/>
    <w:rsid w:val="0053487C"/>
    <w:rsid w:val="0053623C"/>
    <w:rsid w:val="0053657C"/>
    <w:rsid w:val="00536DB2"/>
    <w:rsid w:val="00541BDC"/>
    <w:rsid w:val="005462E0"/>
    <w:rsid w:val="00546CFA"/>
    <w:rsid w:val="005470D2"/>
    <w:rsid w:val="00547FA9"/>
    <w:rsid w:val="00550AF7"/>
    <w:rsid w:val="00551362"/>
    <w:rsid w:val="00551F62"/>
    <w:rsid w:val="005551D1"/>
    <w:rsid w:val="005565E6"/>
    <w:rsid w:val="00557A6A"/>
    <w:rsid w:val="00557BB9"/>
    <w:rsid w:val="00560A5D"/>
    <w:rsid w:val="00561CA1"/>
    <w:rsid w:val="00562B21"/>
    <w:rsid w:val="00564474"/>
    <w:rsid w:val="0056494E"/>
    <w:rsid w:val="00566C08"/>
    <w:rsid w:val="005671DA"/>
    <w:rsid w:val="00567A53"/>
    <w:rsid w:val="00567D12"/>
    <w:rsid w:val="00571301"/>
    <w:rsid w:val="00573871"/>
    <w:rsid w:val="00573ECB"/>
    <w:rsid w:val="00575DE3"/>
    <w:rsid w:val="0057607A"/>
    <w:rsid w:val="00581006"/>
    <w:rsid w:val="0058136B"/>
    <w:rsid w:val="00581498"/>
    <w:rsid w:val="00581BD9"/>
    <w:rsid w:val="00581CD5"/>
    <w:rsid w:val="00583174"/>
    <w:rsid w:val="0058484E"/>
    <w:rsid w:val="005858F1"/>
    <w:rsid w:val="00587246"/>
    <w:rsid w:val="005918C1"/>
    <w:rsid w:val="00595446"/>
    <w:rsid w:val="00595E85"/>
    <w:rsid w:val="0059690C"/>
    <w:rsid w:val="00597700"/>
    <w:rsid w:val="005A04E6"/>
    <w:rsid w:val="005A0D65"/>
    <w:rsid w:val="005A1622"/>
    <w:rsid w:val="005A190E"/>
    <w:rsid w:val="005A1BB5"/>
    <w:rsid w:val="005A41C6"/>
    <w:rsid w:val="005A62CC"/>
    <w:rsid w:val="005A6B31"/>
    <w:rsid w:val="005A6CA9"/>
    <w:rsid w:val="005A6D96"/>
    <w:rsid w:val="005A6FAE"/>
    <w:rsid w:val="005A7BF5"/>
    <w:rsid w:val="005A7E1F"/>
    <w:rsid w:val="005B140D"/>
    <w:rsid w:val="005B1B4C"/>
    <w:rsid w:val="005B2A0A"/>
    <w:rsid w:val="005B5704"/>
    <w:rsid w:val="005B6D99"/>
    <w:rsid w:val="005B79FE"/>
    <w:rsid w:val="005C211F"/>
    <w:rsid w:val="005C6A8B"/>
    <w:rsid w:val="005C6D69"/>
    <w:rsid w:val="005C70A3"/>
    <w:rsid w:val="005C7A13"/>
    <w:rsid w:val="005D15F2"/>
    <w:rsid w:val="005D171C"/>
    <w:rsid w:val="005D39A8"/>
    <w:rsid w:val="005D44DF"/>
    <w:rsid w:val="005D46D5"/>
    <w:rsid w:val="005D46F1"/>
    <w:rsid w:val="005D4784"/>
    <w:rsid w:val="005D4BFE"/>
    <w:rsid w:val="005D7394"/>
    <w:rsid w:val="005E1909"/>
    <w:rsid w:val="005E3170"/>
    <w:rsid w:val="005E32E9"/>
    <w:rsid w:val="005E374E"/>
    <w:rsid w:val="005E3EAB"/>
    <w:rsid w:val="005E5A14"/>
    <w:rsid w:val="005E5D89"/>
    <w:rsid w:val="005E7BA6"/>
    <w:rsid w:val="005F0B14"/>
    <w:rsid w:val="005F2B82"/>
    <w:rsid w:val="005F73C2"/>
    <w:rsid w:val="0060080C"/>
    <w:rsid w:val="00600849"/>
    <w:rsid w:val="00601382"/>
    <w:rsid w:val="00601F46"/>
    <w:rsid w:val="00603016"/>
    <w:rsid w:val="006052C4"/>
    <w:rsid w:val="0060776D"/>
    <w:rsid w:val="00607807"/>
    <w:rsid w:val="00611755"/>
    <w:rsid w:val="00612E86"/>
    <w:rsid w:val="006132B2"/>
    <w:rsid w:val="006143C7"/>
    <w:rsid w:val="00614887"/>
    <w:rsid w:val="00614BF1"/>
    <w:rsid w:val="00615527"/>
    <w:rsid w:val="006157D4"/>
    <w:rsid w:val="00615E09"/>
    <w:rsid w:val="00616FDF"/>
    <w:rsid w:val="0062051A"/>
    <w:rsid w:val="00620AE0"/>
    <w:rsid w:val="006210E0"/>
    <w:rsid w:val="0062112D"/>
    <w:rsid w:val="0062372A"/>
    <w:rsid w:val="006254E7"/>
    <w:rsid w:val="006257CF"/>
    <w:rsid w:val="006306D7"/>
    <w:rsid w:val="00630B63"/>
    <w:rsid w:val="00630F93"/>
    <w:rsid w:val="00632842"/>
    <w:rsid w:val="00633E81"/>
    <w:rsid w:val="0063491A"/>
    <w:rsid w:val="00634BC4"/>
    <w:rsid w:val="00635A83"/>
    <w:rsid w:val="00637030"/>
    <w:rsid w:val="00637E55"/>
    <w:rsid w:val="00640A89"/>
    <w:rsid w:val="00640BBC"/>
    <w:rsid w:val="00641F19"/>
    <w:rsid w:val="0064256C"/>
    <w:rsid w:val="00643350"/>
    <w:rsid w:val="00643D1C"/>
    <w:rsid w:val="00644F26"/>
    <w:rsid w:val="0064697A"/>
    <w:rsid w:val="00646BC8"/>
    <w:rsid w:val="00646C76"/>
    <w:rsid w:val="00647A8A"/>
    <w:rsid w:val="00647F29"/>
    <w:rsid w:val="00651A27"/>
    <w:rsid w:val="00651E89"/>
    <w:rsid w:val="00655392"/>
    <w:rsid w:val="006566BB"/>
    <w:rsid w:val="006575C1"/>
    <w:rsid w:val="006602A2"/>
    <w:rsid w:val="00660873"/>
    <w:rsid w:val="00660BBC"/>
    <w:rsid w:val="006614A2"/>
    <w:rsid w:val="00663E13"/>
    <w:rsid w:val="00664114"/>
    <w:rsid w:val="006647D8"/>
    <w:rsid w:val="0066496D"/>
    <w:rsid w:val="006653CD"/>
    <w:rsid w:val="0066672D"/>
    <w:rsid w:val="0067131E"/>
    <w:rsid w:val="00671585"/>
    <w:rsid w:val="006724AB"/>
    <w:rsid w:val="00672FC5"/>
    <w:rsid w:val="00673B29"/>
    <w:rsid w:val="0067457E"/>
    <w:rsid w:val="00675A9E"/>
    <w:rsid w:val="006760CF"/>
    <w:rsid w:val="006766CB"/>
    <w:rsid w:val="006769F4"/>
    <w:rsid w:val="00676B37"/>
    <w:rsid w:val="006813B2"/>
    <w:rsid w:val="006813F7"/>
    <w:rsid w:val="00683B92"/>
    <w:rsid w:val="00684032"/>
    <w:rsid w:val="00685897"/>
    <w:rsid w:val="00686C24"/>
    <w:rsid w:val="006870FB"/>
    <w:rsid w:val="0068760D"/>
    <w:rsid w:val="00687BF7"/>
    <w:rsid w:val="00690CCB"/>
    <w:rsid w:val="0069105C"/>
    <w:rsid w:val="00691FE0"/>
    <w:rsid w:val="00692DC3"/>
    <w:rsid w:val="0069402E"/>
    <w:rsid w:val="006966A5"/>
    <w:rsid w:val="00696F4B"/>
    <w:rsid w:val="006A0761"/>
    <w:rsid w:val="006A0A6E"/>
    <w:rsid w:val="006A0AD5"/>
    <w:rsid w:val="006A1BBF"/>
    <w:rsid w:val="006A2FE7"/>
    <w:rsid w:val="006A345F"/>
    <w:rsid w:val="006A381B"/>
    <w:rsid w:val="006A6139"/>
    <w:rsid w:val="006A7E3C"/>
    <w:rsid w:val="006B2031"/>
    <w:rsid w:val="006B2CA3"/>
    <w:rsid w:val="006B3691"/>
    <w:rsid w:val="006C0366"/>
    <w:rsid w:val="006C0459"/>
    <w:rsid w:val="006C151F"/>
    <w:rsid w:val="006C2D3E"/>
    <w:rsid w:val="006C340F"/>
    <w:rsid w:val="006C4B87"/>
    <w:rsid w:val="006C79A7"/>
    <w:rsid w:val="006D0BDC"/>
    <w:rsid w:val="006D0F5D"/>
    <w:rsid w:val="006D1DF2"/>
    <w:rsid w:val="006D1FC5"/>
    <w:rsid w:val="006D287E"/>
    <w:rsid w:val="006D32A2"/>
    <w:rsid w:val="006D580E"/>
    <w:rsid w:val="006E402E"/>
    <w:rsid w:val="006E4BF1"/>
    <w:rsid w:val="006E4EAC"/>
    <w:rsid w:val="006E5D2C"/>
    <w:rsid w:val="006E6412"/>
    <w:rsid w:val="006E70EF"/>
    <w:rsid w:val="006E71EB"/>
    <w:rsid w:val="006E77F2"/>
    <w:rsid w:val="006F1E96"/>
    <w:rsid w:val="006F22B4"/>
    <w:rsid w:val="006F2ED3"/>
    <w:rsid w:val="006F3FE0"/>
    <w:rsid w:val="006F4A08"/>
    <w:rsid w:val="006F5D4E"/>
    <w:rsid w:val="006F692A"/>
    <w:rsid w:val="00700D29"/>
    <w:rsid w:val="0070231D"/>
    <w:rsid w:val="00702D06"/>
    <w:rsid w:val="007030B7"/>
    <w:rsid w:val="00703949"/>
    <w:rsid w:val="007057A2"/>
    <w:rsid w:val="00707BE4"/>
    <w:rsid w:val="0071311A"/>
    <w:rsid w:val="007131A1"/>
    <w:rsid w:val="0071351A"/>
    <w:rsid w:val="00716068"/>
    <w:rsid w:val="00716D43"/>
    <w:rsid w:val="007170B3"/>
    <w:rsid w:val="00717C41"/>
    <w:rsid w:val="00717C65"/>
    <w:rsid w:val="007201EA"/>
    <w:rsid w:val="00722711"/>
    <w:rsid w:val="007228AE"/>
    <w:rsid w:val="00727604"/>
    <w:rsid w:val="00730964"/>
    <w:rsid w:val="007316A3"/>
    <w:rsid w:val="007317BA"/>
    <w:rsid w:val="0073211D"/>
    <w:rsid w:val="00733A83"/>
    <w:rsid w:val="007345CE"/>
    <w:rsid w:val="007351E4"/>
    <w:rsid w:val="00735219"/>
    <w:rsid w:val="007374FD"/>
    <w:rsid w:val="007434A5"/>
    <w:rsid w:val="00744565"/>
    <w:rsid w:val="0074541A"/>
    <w:rsid w:val="007456EC"/>
    <w:rsid w:val="00746B24"/>
    <w:rsid w:val="00746F31"/>
    <w:rsid w:val="00753A30"/>
    <w:rsid w:val="00753B3F"/>
    <w:rsid w:val="00756062"/>
    <w:rsid w:val="0075747A"/>
    <w:rsid w:val="00757756"/>
    <w:rsid w:val="00760A69"/>
    <w:rsid w:val="00760C04"/>
    <w:rsid w:val="007615D4"/>
    <w:rsid w:val="0076208A"/>
    <w:rsid w:val="00762353"/>
    <w:rsid w:val="00762448"/>
    <w:rsid w:val="00762C33"/>
    <w:rsid w:val="00763728"/>
    <w:rsid w:val="00764EA3"/>
    <w:rsid w:val="00765B88"/>
    <w:rsid w:val="0077001C"/>
    <w:rsid w:val="00771222"/>
    <w:rsid w:val="00771A13"/>
    <w:rsid w:val="00774379"/>
    <w:rsid w:val="00774A6F"/>
    <w:rsid w:val="00775D4B"/>
    <w:rsid w:val="00775EFA"/>
    <w:rsid w:val="007763AD"/>
    <w:rsid w:val="00780422"/>
    <w:rsid w:val="007816C4"/>
    <w:rsid w:val="007817FE"/>
    <w:rsid w:val="007819B8"/>
    <w:rsid w:val="00781A8B"/>
    <w:rsid w:val="00782626"/>
    <w:rsid w:val="00783022"/>
    <w:rsid w:val="007834E7"/>
    <w:rsid w:val="00785ED8"/>
    <w:rsid w:val="00787BA6"/>
    <w:rsid w:val="00792609"/>
    <w:rsid w:val="0079435D"/>
    <w:rsid w:val="0079461C"/>
    <w:rsid w:val="00794FC8"/>
    <w:rsid w:val="00794FF1"/>
    <w:rsid w:val="007A1810"/>
    <w:rsid w:val="007A4F07"/>
    <w:rsid w:val="007A60F2"/>
    <w:rsid w:val="007A670C"/>
    <w:rsid w:val="007A72D1"/>
    <w:rsid w:val="007B03F8"/>
    <w:rsid w:val="007B2E19"/>
    <w:rsid w:val="007B6045"/>
    <w:rsid w:val="007B605D"/>
    <w:rsid w:val="007B7CC5"/>
    <w:rsid w:val="007C5368"/>
    <w:rsid w:val="007C7E39"/>
    <w:rsid w:val="007D36D9"/>
    <w:rsid w:val="007D44B6"/>
    <w:rsid w:val="007D4B42"/>
    <w:rsid w:val="007D5783"/>
    <w:rsid w:val="007D5941"/>
    <w:rsid w:val="007D5CA9"/>
    <w:rsid w:val="007D6680"/>
    <w:rsid w:val="007D67D5"/>
    <w:rsid w:val="007D6A2F"/>
    <w:rsid w:val="007D72D5"/>
    <w:rsid w:val="007E01E3"/>
    <w:rsid w:val="007E1BF7"/>
    <w:rsid w:val="007E3529"/>
    <w:rsid w:val="007E37FE"/>
    <w:rsid w:val="007E3D82"/>
    <w:rsid w:val="007E4DBD"/>
    <w:rsid w:val="007E6AC8"/>
    <w:rsid w:val="007E74B8"/>
    <w:rsid w:val="007F16F4"/>
    <w:rsid w:val="007F1AD4"/>
    <w:rsid w:val="007F2E37"/>
    <w:rsid w:val="007F49FA"/>
    <w:rsid w:val="007F7180"/>
    <w:rsid w:val="00800123"/>
    <w:rsid w:val="008001C1"/>
    <w:rsid w:val="00800333"/>
    <w:rsid w:val="0080302B"/>
    <w:rsid w:val="0080383E"/>
    <w:rsid w:val="008039D8"/>
    <w:rsid w:val="00803AE8"/>
    <w:rsid w:val="00804919"/>
    <w:rsid w:val="008071E2"/>
    <w:rsid w:val="00810BCD"/>
    <w:rsid w:val="008113D5"/>
    <w:rsid w:val="00813AFC"/>
    <w:rsid w:val="00814A31"/>
    <w:rsid w:val="00816702"/>
    <w:rsid w:val="008169DB"/>
    <w:rsid w:val="008175B2"/>
    <w:rsid w:val="0082043D"/>
    <w:rsid w:val="00822495"/>
    <w:rsid w:val="008231B6"/>
    <w:rsid w:val="0083182A"/>
    <w:rsid w:val="0083442F"/>
    <w:rsid w:val="00834659"/>
    <w:rsid w:val="00834D03"/>
    <w:rsid w:val="008372E7"/>
    <w:rsid w:val="00837DB4"/>
    <w:rsid w:val="00840C7A"/>
    <w:rsid w:val="00840FD1"/>
    <w:rsid w:val="0084129D"/>
    <w:rsid w:val="0084290E"/>
    <w:rsid w:val="00842F96"/>
    <w:rsid w:val="00846BA8"/>
    <w:rsid w:val="00850A0C"/>
    <w:rsid w:val="008535DD"/>
    <w:rsid w:val="00855B22"/>
    <w:rsid w:val="00857056"/>
    <w:rsid w:val="008574A4"/>
    <w:rsid w:val="00861A29"/>
    <w:rsid w:val="00861D7F"/>
    <w:rsid w:val="00862765"/>
    <w:rsid w:val="00862BEE"/>
    <w:rsid w:val="00863F1D"/>
    <w:rsid w:val="00864065"/>
    <w:rsid w:val="00865C1A"/>
    <w:rsid w:val="008668A1"/>
    <w:rsid w:val="00867DBA"/>
    <w:rsid w:val="00871C11"/>
    <w:rsid w:val="008741F8"/>
    <w:rsid w:val="008743EC"/>
    <w:rsid w:val="00874AC5"/>
    <w:rsid w:val="00875C50"/>
    <w:rsid w:val="00875CF5"/>
    <w:rsid w:val="00876AC6"/>
    <w:rsid w:val="00877252"/>
    <w:rsid w:val="00881F4A"/>
    <w:rsid w:val="00883E3E"/>
    <w:rsid w:val="0088429F"/>
    <w:rsid w:val="0088580A"/>
    <w:rsid w:val="0088740B"/>
    <w:rsid w:val="008900D9"/>
    <w:rsid w:val="00890166"/>
    <w:rsid w:val="00891244"/>
    <w:rsid w:val="008938EA"/>
    <w:rsid w:val="0089736A"/>
    <w:rsid w:val="00897B91"/>
    <w:rsid w:val="00897D6E"/>
    <w:rsid w:val="00897FF0"/>
    <w:rsid w:val="008A1204"/>
    <w:rsid w:val="008A12DD"/>
    <w:rsid w:val="008A1BF3"/>
    <w:rsid w:val="008A3ADE"/>
    <w:rsid w:val="008A3CE7"/>
    <w:rsid w:val="008A4C65"/>
    <w:rsid w:val="008A4F2D"/>
    <w:rsid w:val="008A6AB3"/>
    <w:rsid w:val="008A7665"/>
    <w:rsid w:val="008B1C6D"/>
    <w:rsid w:val="008B414B"/>
    <w:rsid w:val="008B4477"/>
    <w:rsid w:val="008B5073"/>
    <w:rsid w:val="008B512F"/>
    <w:rsid w:val="008B55B9"/>
    <w:rsid w:val="008B5C07"/>
    <w:rsid w:val="008C27E2"/>
    <w:rsid w:val="008C2AEA"/>
    <w:rsid w:val="008C305E"/>
    <w:rsid w:val="008C3285"/>
    <w:rsid w:val="008C3FA7"/>
    <w:rsid w:val="008C5782"/>
    <w:rsid w:val="008C59DD"/>
    <w:rsid w:val="008C5E42"/>
    <w:rsid w:val="008D0AFE"/>
    <w:rsid w:val="008D0B06"/>
    <w:rsid w:val="008D0FEF"/>
    <w:rsid w:val="008D38F9"/>
    <w:rsid w:val="008D4A1C"/>
    <w:rsid w:val="008D68ED"/>
    <w:rsid w:val="008E3A91"/>
    <w:rsid w:val="008E4090"/>
    <w:rsid w:val="008E41A0"/>
    <w:rsid w:val="008E42D3"/>
    <w:rsid w:val="008E49A2"/>
    <w:rsid w:val="008E4CA8"/>
    <w:rsid w:val="008E5308"/>
    <w:rsid w:val="008E5ADC"/>
    <w:rsid w:val="008E5EDE"/>
    <w:rsid w:val="008E6CBD"/>
    <w:rsid w:val="008F2404"/>
    <w:rsid w:val="008F2D5F"/>
    <w:rsid w:val="008F2F71"/>
    <w:rsid w:val="008F3845"/>
    <w:rsid w:val="008F4551"/>
    <w:rsid w:val="008F4AF5"/>
    <w:rsid w:val="008F56A0"/>
    <w:rsid w:val="008F57ED"/>
    <w:rsid w:val="008F6FCE"/>
    <w:rsid w:val="008F7312"/>
    <w:rsid w:val="00901043"/>
    <w:rsid w:val="0090408D"/>
    <w:rsid w:val="00904446"/>
    <w:rsid w:val="009051C8"/>
    <w:rsid w:val="00905234"/>
    <w:rsid w:val="00906106"/>
    <w:rsid w:val="00906292"/>
    <w:rsid w:val="009101B5"/>
    <w:rsid w:val="00910E37"/>
    <w:rsid w:val="0091452B"/>
    <w:rsid w:val="00914E06"/>
    <w:rsid w:val="00915F96"/>
    <w:rsid w:val="00916271"/>
    <w:rsid w:val="0092038D"/>
    <w:rsid w:val="00923259"/>
    <w:rsid w:val="00923D90"/>
    <w:rsid w:val="00927537"/>
    <w:rsid w:val="00927A1F"/>
    <w:rsid w:val="00927BA9"/>
    <w:rsid w:val="00930888"/>
    <w:rsid w:val="009335B8"/>
    <w:rsid w:val="00934E50"/>
    <w:rsid w:val="00935042"/>
    <w:rsid w:val="0093529B"/>
    <w:rsid w:val="00935CE6"/>
    <w:rsid w:val="0093629E"/>
    <w:rsid w:val="009405F6"/>
    <w:rsid w:val="00940DD8"/>
    <w:rsid w:val="0094143A"/>
    <w:rsid w:val="0094206E"/>
    <w:rsid w:val="00942E65"/>
    <w:rsid w:val="00943BB6"/>
    <w:rsid w:val="00943F19"/>
    <w:rsid w:val="009469B0"/>
    <w:rsid w:val="00947017"/>
    <w:rsid w:val="00950D00"/>
    <w:rsid w:val="00950F21"/>
    <w:rsid w:val="00951A2B"/>
    <w:rsid w:val="009544E8"/>
    <w:rsid w:val="0095566E"/>
    <w:rsid w:val="009568FC"/>
    <w:rsid w:val="00956B43"/>
    <w:rsid w:val="00957B18"/>
    <w:rsid w:val="00960363"/>
    <w:rsid w:val="00961CDA"/>
    <w:rsid w:val="00961D9D"/>
    <w:rsid w:val="00962737"/>
    <w:rsid w:val="009638CE"/>
    <w:rsid w:val="0096478F"/>
    <w:rsid w:val="00964F3D"/>
    <w:rsid w:val="009652F1"/>
    <w:rsid w:val="00966077"/>
    <w:rsid w:val="00966AD7"/>
    <w:rsid w:val="00971432"/>
    <w:rsid w:val="009719A6"/>
    <w:rsid w:val="00971BA1"/>
    <w:rsid w:val="00972119"/>
    <w:rsid w:val="00972914"/>
    <w:rsid w:val="00972A87"/>
    <w:rsid w:val="00973704"/>
    <w:rsid w:val="009749DD"/>
    <w:rsid w:val="00974CDF"/>
    <w:rsid w:val="0097562A"/>
    <w:rsid w:val="0097770B"/>
    <w:rsid w:val="00977929"/>
    <w:rsid w:val="00980CDF"/>
    <w:rsid w:val="00981CE1"/>
    <w:rsid w:val="00981FFA"/>
    <w:rsid w:val="00984085"/>
    <w:rsid w:val="00984CD2"/>
    <w:rsid w:val="009855FD"/>
    <w:rsid w:val="009861C8"/>
    <w:rsid w:val="00986205"/>
    <w:rsid w:val="00986C69"/>
    <w:rsid w:val="009872C6"/>
    <w:rsid w:val="0099462B"/>
    <w:rsid w:val="00997FEE"/>
    <w:rsid w:val="009A43F8"/>
    <w:rsid w:val="009A4E8D"/>
    <w:rsid w:val="009A50B8"/>
    <w:rsid w:val="009A73ED"/>
    <w:rsid w:val="009A7775"/>
    <w:rsid w:val="009B2026"/>
    <w:rsid w:val="009B220A"/>
    <w:rsid w:val="009B24C8"/>
    <w:rsid w:val="009B30B9"/>
    <w:rsid w:val="009B3DA9"/>
    <w:rsid w:val="009B40F6"/>
    <w:rsid w:val="009B506B"/>
    <w:rsid w:val="009B5682"/>
    <w:rsid w:val="009B60ED"/>
    <w:rsid w:val="009B6557"/>
    <w:rsid w:val="009B6725"/>
    <w:rsid w:val="009B7B44"/>
    <w:rsid w:val="009C0557"/>
    <w:rsid w:val="009C2299"/>
    <w:rsid w:val="009C23DF"/>
    <w:rsid w:val="009C329A"/>
    <w:rsid w:val="009C567D"/>
    <w:rsid w:val="009C6625"/>
    <w:rsid w:val="009D0A07"/>
    <w:rsid w:val="009D10B8"/>
    <w:rsid w:val="009D2A80"/>
    <w:rsid w:val="009D346F"/>
    <w:rsid w:val="009D368E"/>
    <w:rsid w:val="009D450F"/>
    <w:rsid w:val="009D5399"/>
    <w:rsid w:val="009D6005"/>
    <w:rsid w:val="009D6632"/>
    <w:rsid w:val="009D6EA8"/>
    <w:rsid w:val="009D78D9"/>
    <w:rsid w:val="009E07FD"/>
    <w:rsid w:val="009E21E5"/>
    <w:rsid w:val="009E28DC"/>
    <w:rsid w:val="009E2F98"/>
    <w:rsid w:val="009E3131"/>
    <w:rsid w:val="009E3366"/>
    <w:rsid w:val="009E38A1"/>
    <w:rsid w:val="009E40F7"/>
    <w:rsid w:val="009E4102"/>
    <w:rsid w:val="009E662C"/>
    <w:rsid w:val="009E6F71"/>
    <w:rsid w:val="009E7490"/>
    <w:rsid w:val="009E7BD3"/>
    <w:rsid w:val="009F150C"/>
    <w:rsid w:val="009F1BC1"/>
    <w:rsid w:val="009F3577"/>
    <w:rsid w:val="009F3810"/>
    <w:rsid w:val="009F3AE1"/>
    <w:rsid w:val="009F3BE7"/>
    <w:rsid w:val="009F3E28"/>
    <w:rsid w:val="009F76CA"/>
    <w:rsid w:val="009F7EFD"/>
    <w:rsid w:val="00A00170"/>
    <w:rsid w:val="00A02FB7"/>
    <w:rsid w:val="00A0604D"/>
    <w:rsid w:val="00A07E5A"/>
    <w:rsid w:val="00A07EF1"/>
    <w:rsid w:val="00A11215"/>
    <w:rsid w:val="00A1179A"/>
    <w:rsid w:val="00A12A53"/>
    <w:rsid w:val="00A12C3F"/>
    <w:rsid w:val="00A12D9D"/>
    <w:rsid w:val="00A12EAD"/>
    <w:rsid w:val="00A134CD"/>
    <w:rsid w:val="00A153AF"/>
    <w:rsid w:val="00A16946"/>
    <w:rsid w:val="00A17A4E"/>
    <w:rsid w:val="00A2052F"/>
    <w:rsid w:val="00A2135B"/>
    <w:rsid w:val="00A21670"/>
    <w:rsid w:val="00A22FB6"/>
    <w:rsid w:val="00A23E99"/>
    <w:rsid w:val="00A24C94"/>
    <w:rsid w:val="00A255C4"/>
    <w:rsid w:val="00A2586E"/>
    <w:rsid w:val="00A26029"/>
    <w:rsid w:val="00A26D59"/>
    <w:rsid w:val="00A27940"/>
    <w:rsid w:val="00A30C13"/>
    <w:rsid w:val="00A30D2F"/>
    <w:rsid w:val="00A31566"/>
    <w:rsid w:val="00A32623"/>
    <w:rsid w:val="00A32EDC"/>
    <w:rsid w:val="00A33B22"/>
    <w:rsid w:val="00A33C7C"/>
    <w:rsid w:val="00A33EB6"/>
    <w:rsid w:val="00A345A3"/>
    <w:rsid w:val="00A3511C"/>
    <w:rsid w:val="00A35794"/>
    <w:rsid w:val="00A35877"/>
    <w:rsid w:val="00A3632A"/>
    <w:rsid w:val="00A3637B"/>
    <w:rsid w:val="00A3643D"/>
    <w:rsid w:val="00A36CA2"/>
    <w:rsid w:val="00A37427"/>
    <w:rsid w:val="00A42111"/>
    <w:rsid w:val="00A4358D"/>
    <w:rsid w:val="00A4375B"/>
    <w:rsid w:val="00A444FD"/>
    <w:rsid w:val="00A44E20"/>
    <w:rsid w:val="00A450FF"/>
    <w:rsid w:val="00A45192"/>
    <w:rsid w:val="00A45A61"/>
    <w:rsid w:val="00A46EB5"/>
    <w:rsid w:val="00A47A30"/>
    <w:rsid w:val="00A50364"/>
    <w:rsid w:val="00A50795"/>
    <w:rsid w:val="00A51724"/>
    <w:rsid w:val="00A54841"/>
    <w:rsid w:val="00A54C5F"/>
    <w:rsid w:val="00A54C7D"/>
    <w:rsid w:val="00A5534B"/>
    <w:rsid w:val="00A55768"/>
    <w:rsid w:val="00A63653"/>
    <w:rsid w:val="00A654CE"/>
    <w:rsid w:val="00A67210"/>
    <w:rsid w:val="00A70183"/>
    <w:rsid w:val="00A71374"/>
    <w:rsid w:val="00A73CC3"/>
    <w:rsid w:val="00A74BDF"/>
    <w:rsid w:val="00A754CD"/>
    <w:rsid w:val="00A769B9"/>
    <w:rsid w:val="00A773F2"/>
    <w:rsid w:val="00A77778"/>
    <w:rsid w:val="00A800A8"/>
    <w:rsid w:val="00A8156E"/>
    <w:rsid w:val="00A85D6D"/>
    <w:rsid w:val="00A85E3E"/>
    <w:rsid w:val="00A866C9"/>
    <w:rsid w:val="00A874ED"/>
    <w:rsid w:val="00A8787A"/>
    <w:rsid w:val="00A91D55"/>
    <w:rsid w:val="00A92B7A"/>
    <w:rsid w:val="00A941D3"/>
    <w:rsid w:val="00A9604B"/>
    <w:rsid w:val="00A978E1"/>
    <w:rsid w:val="00A97B35"/>
    <w:rsid w:val="00A97ED9"/>
    <w:rsid w:val="00AA0493"/>
    <w:rsid w:val="00AA077B"/>
    <w:rsid w:val="00AA2913"/>
    <w:rsid w:val="00AA2F55"/>
    <w:rsid w:val="00AA33F5"/>
    <w:rsid w:val="00AA3C8A"/>
    <w:rsid w:val="00AA3FFB"/>
    <w:rsid w:val="00AA44C1"/>
    <w:rsid w:val="00AA463D"/>
    <w:rsid w:val="00AA4C9F"/>
    <w:rsid w:val="00AA6A7C"/>
    <w:rsid w:val="00AB10D5"/>
    <w:rsid w:val="00AB130F"/>
    <w:rsid w:val="00AB26F9"/>
    <w:rsid w:val="00AB316A"/>
    <w:rsid w:val="00AB3E51"/>
    <w:rsid w:val="00AB404E"/>
    <w:rsid w:val="00AB4651"/>
    <w:rsid w:val="00AB4F28"/>
    <w:rsid w:val="00AB66D9"/>
    <w:rsid w:val="00AB6DD5"/>
    <w:rsid w:val="00AB728D"/>
    <w:rsid w:val="00AB7678"/>
    <w:rsid w:val="00AB7D65"/>
    <w:rsid w:val="00AC1335"/>
    <w:rsid w:val="00AC2697"/>
    <w:rsid w:val="00AC3A41"/>
    <w:rsid w:val="00AC51A4"/>
    <w:rsid w:val="00AC68B3"/>
    <w:rsid w:val="00AC7107"/>
    <w:rsid w:val="00AC731F"/>
    <w:rsid w:val="00AC74C7"/>
    <w:rsid w:val="00AD0CCA"/>
    <w:rsid w:val="00AD1626"/>
    <w:rsid w:val="00AD2673"/>
    <w:rsid w:val="00AD28A4"/>
    <w:rsid w:val="00AD2BDF"/>
    <w:rsid w:val="00AD39A8"/>
    <w:rsid w:val="00AD3B97"/>
    <w:rsid w:val="00AD62B2"/>
    <w:rsid w:val="00AE15F0"/>
    <w:rsid w:val="00AE168E"/>
    <w:rsid w:val="00AE199F"/>
    <w:rsid w:val="00AE3446"/>
    <w:rsid w:val="00AE362F"/>
    <w:rsid w:val="00AE3961"/>
    <w:rsid w:val="00AE4884"/>
    <w:rsid w:val="00AF027D"/>
    <w:rsid w:val="00AF15DF"/>
    <w:rsid w:val="00AF1D68"/>
    <w:rsid w:val="00AF1E90"/>
    <w:rsid w:val="00AF2806"/>
    <w:rsid w:val="00AF2E1D"/>
    <w:rsid w:val="00AF3126"/>
    <w:rsid w:val="00AF3F71"/>
    <w:rsid w:val="00AF48C7"/>
    <w:rsid w:val="00AF4E55"/>
    <w:rsid w:val="00AF7340"/>
    <w:rsid w:val="00B005A1"/>
    <w:rsid w:val="00B01298"/>
    <w:rsid w:val="00B017A6"/>
    <w:rsid w:val="00B01CC8"/>
    <w:rsid w:val="00B01FF3"/>
    <w:rsid w:val="00B0355B"/>
    <w:rsid w:val="00B04BB8"/>
    <w:rsid w:val="00B060FF"/>
    <w:rsid w:val="00B07020"/>
    <w:rsid w:val="00B075F5"/>
    <w:rsid w:val="00B11738"/>
    <w:rsid w:val="00B1283B"/>
    <w:rsid w:val="00B128CE"/>
    <w:rsid w:val="00B14890"/>
    <w:rsid w:val="00B16E4C"/>
    <w:rsid w:val="00B17CFE"/>
    <w:rsid w:val="00B201B5"/>
    <w:rsid w:val="00B204DA"/>
    <w:rsid w:val="00B206C1"/>
    <w:rsid w:val="00B2089F"/>
    <w:rsid w:val="00B208AA"/>
    <w:rsid w:val="00B246DA"/>
    <w:rsid w:val="00B24A70"/>
    <w:rsid w:val="00B2505E"/>
    <w:rsid w:val="00B25D24"/>
    <w:rsid w:val="00B27EF1"/>
    <w:rsid w:val="00B30144"/>
    <w:rsid w:val="00B314C6"/>
    <w:rsid w:val="00B31996"/>
    <w:rsid w:val="00B3209A"/>
    <w:rsid w:val="00B3232A"/>
    <w:rsid w:val="00B34821"/>
    <w:rsid w:val="00B35A42"/>
    <w:rsid w:val="00B36488"/>
    <w:rsid w:val="00B36F53"/>
    <w:rsid w:val="00B40A01"/>
    <w:rsid w:val="00B41E70"/>
    <w:rsid w:val="00B42AA6"/>
    <w:rsid w:val="00B42B98"/>
    <w:rsid w:val="00B43E42"/>
    <w:rsid w:val="00B44551"/>
    <w:rsid w:val="00B44643"/>
    <w:rsid w:val="00B457A9"/>
    <w:rsid w:val="00B46321"/>
    <w:rsid w:val="00B463A3"/>
    <w:rsid w:val="00B4732C"/>
    <w:rsid w:val="00B47E8B"/>
    <w:rsid w:val="00B50E78"/>
    <w:rsid w:val="00B54183"/>
    <w:rsid w:val="00B55FA6"/>
    <w:rsid w:val="00B5793D"/>
    <w:rsid w:val="00B616C9"/>
    <w:rsid w:val="00B61F49"/>
    <w:rsid w:val="00B67C26"/>
    <w:rsid w:val="00B71AEB"/>
    <w:rsid w:val="00B72362"/>
    <w:rsid w:val="00B7269F"/>
    <w:rsid w:val="00B72F81"/>
    <w:rsid w:val="00B736C9"/>
    <w:rsid w:val="00B77CC8"/>
    <w:rsid w:val="00B82943"/>
    <w:rsid w:val="00B82E0A"/>
    <w:rsid w:val="00B835B6"/>
    <w:rsid w:val="00B83B8B"/>
    <w:rsid w:val="00B83EFE"/>
    <w:rsid w:val="00B84E7D"/>
    <w:rsid w:val="00B8532C"/>
    <w:rsid w:val="00B85E37"/>
    <w:rsid w:val="00B86C0A"/>
    <w:rsid w:val="00B91640"/>
    <w:rsid w:val="00B927B3"/>
    <w:rsid w:val="00B92A02"/>
    <w:rsid w:val="00B93476"/>
    <w:rsid w:val="00B93F0E"/>
    <w:rsid w:val="00B9585D"/>
    <w:rsid w:val="00B95EBE"/>
    <w:rsid w:val="00B97139"/>
    <w:rsid w:val="00BA0248"/>
    <w:rsid w:val="00BA046C"/>
    <w:rsid w:val="00BA0726"/>
    <w:rsid w:val="00BA0A83"/>
    <w:rsid w:val="00BA1A28"/>
    <w:rsid w:val="00BA2AD4"/>
    <w:rsid w:val="00BA41A4"/>
    <w:rsid w:val="00BA43FB"/>
    <w:rsid w:val="00BA4A1C"/>
    <w:rsid w:val="00BA7878"/>
    <w:rsid w:val="00BA7952"/>
    <w:rsid w:val="00BB0252"/>
    <w:rsid w:val="00BB12CC"/>
    <w:rsid w:val="00BB3213"/>
    <w:rsid w:val="00BB4631"/>
    <w:rsid w:val="00BB4C8E"/>
    <w:rsid w:val="00BB562A"/>
    <w:rsid w:val="00BB5AFB"/>
    <w:rsid w:val="00BB67A8"/>
    <w:rsid w:val="00BB6CF1"/>
    <w:rsid w:val="00BB6DFB"/>
    <w:rsid w:val="00BB76CD"/>
    <w:rsid w:val="00BC0602"/>
    <w:rsid w:val="00BC174D"/>
    <w:rsid w:val="00BC39F6"/>
    <w:rsid w:val="00BC4301"/>
    <w:rsid w:val="00BC4882"/>
    <w:rsid w:val="00BC59D6"/>
    <w:rsid w:val="00BC5F6C"/>
    <w:rsid w:val="00BC6E92"/>
    <w:rsid w:val="00BC78DE"/>
    <w:rsid w:val="00BD0B22"/>
    <w:rsid w:val="00BD272E"/>
    <w:rsid w:val="00BD298B"/>
    <w:rsid w:val="00BD38B4"/>
    <w:rsid w:val="00BD3D25"/>
    <w:rsid w:val="00BD7FA7"/>
    <w:rsid w:val="00BE1BE2"/>
    <w:rsid w:val="00BE260E"/>
    <w:rsid w:val="00BE29BE"/>
    <w:rsid w:val="00BE4F11"/>
    <w:rsid w:val="00BE68BE"/>
    <w:rsid w:val="00BE70CC"/>
    <w:rsid w:val="00BE77F7"/>
    <w:rsid w:val="00BF013F"/>
    <w:rsid w:val="00BF0409"/>
    <w:rsid w:val="00BF3EE9"/>
    <w:rsid w:val="00BF44B4"/>
    <w:rsid w:val="00BF6BDD"/>
    <w:rsid w:val="00BF7963"/>
    <w:rsid w:val="00BF7DC6"/>
    <w:rsid w:val="00C011E0"/>
    <w:rsid w:val="00C02889"/>
    <w:rsid w:val="00C0299B"/>
    <w:rsid w:val="00C047DA"/>
    <w:rsid w:val="00C0496A"/>
    <w:rsid w:val="00C04A21"/>
    <w:rsid w:val="00C06012"/>
    <w:rsid w:val="00C0761A"/>
    <w:rsid w:val="00C119C3"/>
    <w:rsid w:val="00C12B58"/>
    <w:rsid w:val="00C13066"/>
    <w:rsid w:val="00C13FED"/>
    <w:rsid w:val="00C14242"/>
    <w:rsid w:val="00C14445"/>
    <w:rsid w:val="00C147E4"/>
    <w:rsid w:val="00C1660E"/>
    <w:rsid w:val="00C230A0"/>
    <w:rsid w:val="00C235F4"/>
    <w:rsid w:val="00C24203"/>
    <w:rsid w:val="00C253D1"/>
    <w:rsid w:val="00C26732"/>
    <w:rsid w:val="00C26FA2"/>
    <w:rsid w:val="00C275F0"/>
    <w:rsid w:val="00C30F94"/>
    <w:rsid w:val="00C328E3"/>
    <w:rsid w:val="00C34249"/>
    <w:rsid w:val="00C350BB"/>
    <w:rsid w:val="00C3562B"/>
    <w:rsid w:val="00C356EF"/>
    <w:rsid w:val="00C3617E"/>
    <w:rsid w:val="00C364FD"/>
    <w:rsid w:val="00C3660B"/>
    <w:rsid w:val="00C37271"/>
    <w:rsid w:val="00C37793"/>
    <w:rsid w:val="00C37F89"/>
    <w:rsid w:val="00C42412"/>
    <w:rsid w:val="00C44251"/>
    <w:rsid w:val="00C4433B"/>
    <w:rsid w:val="00C47FF4"/>
    <w:rsid w:val="00C50C94"/>
    <w:rsid w:val="00C52D0F"/>
    <w:rsid w:val="00C54E25"/>
    <w:rsid w:val="00C55287"/>
    <w:rsid w:val="00C55868"/>
    <w:rsid w:val="00C559BC"/>
    <w:rsid w:val="00C575C6"/>
    <w:rsid w:val="00C60FFE"/>
    <w:rsid w:val="00C63480"/>
    <w:rsid w:val="00C63CEA"/>
    <w:rsid w:val="00C63D7E"/>
    <w:rsid w:val="00C64519"/>
    <w:rsid w:val="00C64EBC"/>
    <w:rsid w:val="00C666A5"/>
    <w:rsid w:val="00C71003"/>
    <w:rsid w:val="00C7185D"/>
    <w:rsid w:val="00C71BF1"/>
    <w:rsid w:val="00C72B54"/>
    <w:rsid w:val="00C7688D"/>
    <w:rsid w:val="00C7708E"/>
    <w:rsid w:val="00C77DC7"/>
    <w:rsid w:val="00C81CA1"/>
    <w:rsid w:val="00C823DC"/>
    <w:rsid w:val="00C8260A"/>
    <w:rsid w:val="00C84FE0"/>
    <w:rsid w:val="00C851CE"/>
    <w:rsid w:val="00C856D1"/>
    <w:rsid w:val="00C86B5C"/>
    <w:rsid w:val="00C87F9E"/>
    <w:rsid w:val="00C92F05"/>
    <w:rsid w:val="00C932AA"/>
    <w:rsid w:val="00C93633"/>
    <w:rsid w:val="00C93D38"/>
    <w:rsid w:val="00C94168"/>
    <w:rsid w:val="00C94D0E"/>
    <w:rsid w:val="00C958EC"/>
    <w:rsid w:val="00CA1031"/>
    <w:rsid w:val="00CA277F"/>
    <w:rsid w:val="00CA4617"/>
    <w:rsid w:val="00CA588F"/>
    <w:rsid w:val="00CA5E3B"/>
    <w:rsid w:val="00CA634B"/>
    <w:rsid w:val="00CA74C8"/>
    <w:rsid w:val="00CB0888"/>
    <w:rsid w:val="00CB11C7"/>
    <w:rsid w:val="00CB14C3"/>
    <w:rsid w:val="00CB166D"/>
    <w:rsid w:val="00CB17D6"/>
    <w:rsid w:val="00CB1CCE"/>
    <w:rsid w:val="00CB4E6C"/>
    <w:rsid w:val="00CB58F3"/>
    <w:rsid w:val="00CB5E84"/>
    <w:rsid w:val="00CB7BE7"/>
    <w:rsid w:val="00CB7F7A"/>
    <w:rsid w:val="00CC10B8"/>
    <w:rsid w:val="00CC426F"/>
    <w:rsid w:val="00CC4A97"/>
    <w:rsid w:val="00CD0493"/>
    <w:rsid w:val="00CD15DD"/>
    <w:rsid w:val="00CD33E2"/>
    <w:rsid w:val="00CD676E"/>
    <w:rsid w:val="00CD79EC"/>
    <w:rsid w:val="00CE0133"/>
    <w:rsid w:val="00CE25F5"/>
    <w:rsid w:val="00CE2C74"/>
    <w:rsid w:val="00CE3605"/>
    <w:rsid w:val="00CE5824"/>
    <w:rsid w:val="00CE6F45"/>
    <w:rsid w:val="00CE7D00"/>
    <w:rsid w:val="00CF12CB"/>
    <w:rsid w:val="00CF6AB6"/>
    <w:rsid w:val="00D00163"/>
    <w:rsid w:val="00D003FA"/>
    <w:rsid w:val="00D0077D"/>
    <w:rsid w:val="00D00E46"/>
    <w:rsid w:val="00D0101B"/>
    <w:rsid w:val="00D01595"/>
    <w:rsid w:val="00D01EF1"/>
    <w:rsid w:val="00D022F6"/>
    <w:rsid w:val="00D024FA"/>
    <w:rsid w:val="00D028E5"/>
    <w:rsid w:val="00D03822"/>
    <w:rsid w:val="00D04EF9"/>
    <w:rsid w:val="00D10FF2"/>
    <w:rsid w:val="00D12ADB"/>
    <w:rsid w:val="00D150D1"/>
    <w:rsid w:val="00D15153"/>
    <w:rsid w:val="00D16177"/>
    <w:rsid w:val="00D16D4D"/>
    <w:rsid w:val="00D1718C"/>
    <w:rsid w:val="00D17BEB"/>
    <w:rsid w:val="00D17BF1"/>
    <w:rsid w:val="00D20254"/>
    <w:rsid w:val="00D21505"/>
    <w:rsid w:val="00D218CA"/>
    <w:rsid w:val="00D22EC7"/>
    <w:rsid w:val="00D23D6B"/>
    <w:rsid w:val="00D23F71"/>
    <w:rsid w:val="00D27688"/>
    <w:rsid w:val="00D30CBF"/>
    <w:rsid w:val="00D31E1D"/>
    <w:rsid w:val="00D3260E"/>
    <w:rsid w:val="00D32B75"/>
    <w:rsid w:val="00D3360D"/>
    <w:rsid w:val="00D404E6"/>
    <w:rsid w:val="00D40AD1"/>
    <w:rsid w:val="00D4173B"/>
    <w:rsid w:val="00D422ED"/>
    <w:rsid w:val="00D4256F"/>
    <w:rsid w:val="00D42916"/>
    <w:rsid w:val="00D429D1"/>
    <w:rsid w:val="00D444F7"/>
    <w:rsid w:val="00D453B3"/>
    <w:rsid w:val="00D4590A"/>
    <w:rsid w:val="00D47FBE"/>
    <w:rsid w:val="00D50FFE"/>
    <w:rsid w:val="00D52562"/>
    <w:rsid w:val="00D52684"/>
    <w:rsid w:val="00D53EE7"/>
    <w:rsid w:val="00D5665C"/>
    <w:rsid w:val="00D601FA"/>
    <w:rsid w:val="00D61120"/>
    <w:rsid w:val="00D62B39"/>
    <w:rsid w:val="00D65F49"/>
    <w:rsid w:val="00D7106F"/>
    <w:rsid w:val="00D725EF"/>
    <w:rsid w:val="00D72B1B"/>
    <w:rsid w:val="00D733CB"/>
    <w:rsid w:val="00D7403F"/>
    <w:rsid w:val="00D77BEE"/>
    <w:rsid w:val="00D819F2"/>
    <w:rsid w:val="00D9399E"/>
    <w:rsid w:val="00D939C7"/>
    <w:rsid w:val="00D94F40"/>
    <w:rsid w:val="00D95113"/>
    <w:rsid w:val="00D96923"/>
    <w:rsid w:val="00D96BE5"/>
    <w:rsid w:val="00D97101"/>
    <w:rsid w:val="00DA0140"/>
    <w:rsid w:val="00DA164D"/>
    <w:rsid w:val="00DA1992"/>
    <w:rsid w:val="00DA344D"/>
    <w:rsid w:val="00DA3ECD"/>
    <w:rsid w:val="00DA665E"/>
    <w:rsid w:val="00DA7396"/>
    <w:rsid w:val="00DA7556"/>
    <w:rsid w:val="00DA7B98"/>
    <w:rsid w:val="00DA7E75"/>
    <w:rsid w:val="00DB0CD8"/>
    <w:rsid w:val="00DB13A7"/>
    <w:rsid w:val="00DB172E"/>
    <w:rsid w:val="00DB1848"/>
    <w:rsid w:val="00DB1CF3"/>
    <w:rsid w:val="00DB2C1F"/>
    <w:rsid w:val="00DB4211"/>
    <w:rsid w:val="00DB4AFB"/>
    <w:rsid w:val="00DB4B5D"/>
    <w:rsid w:val="00DB4CCC"/>
    <w:rsid w:val="00DB5857"/>
    <w:rsid w:val="00DB5D06"/>
    <w:rsid w:val="00DB723E"/>
    <w:rsid w:val="00DB770F"/>
    <w:rsid w:val="00DB7D39"/>
    <w:rsid w:val="00DC2D2E"/>
    <w:rsid w:val="00DC4F8C"/>
    <w:rsid w:val="00DC500F"/>
    <w:rsid w:val="00DC59C5"/>
    <w:rsid w:val="00DC5A04"/>
    <w:rsid w:val="00DC78B4"/>
    <w:rsid w:val="00DD26B0"/>
    <w:rsid w:val="00DD2777"/>
    <w:rsid w:val="00DD2B35"/>
    <w:rsid w:val="00DD3A42"/>
    <w:rsid w:val="00DD5065"/>
    <w:rsid w:val="00DD641F"/>
    <w:rsid w:val="00DE0615"/>
    <w:rsid w:val="00DE068A"/>
    <w:rsid w:val="00DE0F7C"/>
    <w:rsid w:val="00DE1567"/>
    <w:rsid w:val="00DE285A"/>
    <w:rsid w:val="00DE33AF"/>
    <w:rsid w:val="00DE37A7"/>
    <w:rsid w:val="00DE389F"/>
    <w:rsid w:val="00DE3ACB"/>
    <w:rsid w:val="00DE56FE"/>
    <w:rsid w:val="00DF006B"/>
    <w:rsid w:val="00DF1181"/>
    <w:rsid w:val="00DF2AEF"/>
    <w:rsid w:val="00DF3EF8"/>
    <w:rsid w:val="00DF4D81"/>
    <w:rsid w:val="00DF5CEE"/>
    <w:rsid w:val="00DF66A6"/>
    <w:rsid w:val="00DF6D2B"/>
    <w:rsid w:val="00DF6E1D"/>
    <w:rsid w:val="00DF72ED"/>
    <w:rsid w:val="00E003FA"/>
    <w:rsid w:val="00E0289F"/>
    <w:rsid w:val="00E044F9"/>
    <w:rsid w:val="00E0484B"/>
    <w:rsid w:val="00E05106"/>
    <w:rsid w:val="00E056A2"/>
    <w:rsid w:val="00E07C9C"/>
    <w:rsid w:val="00E1033F"/>
    <w:rsid w:val="00E109BD"/>
    <w:rsid w:val="00E13316"/>
    <w:rsid w:val="00E13BF3"/>
    <w:rsid w:val="00E14F6D"/>
    <w:rsid w:val="00E16229"/>
    <w:rsid w:val="00E17656"/>
    <w:rsid w:val="00E20962"/>
    <w:rsid w:val="00E2130F"/>
    <w:rsid w:val="00E242FB"/>
    <w:rsid w:val="00E249E8"/>
    <w:rsid w:val="00E30373"/>
    <w:rsid w:val="00E31053"/>
    <w:rsid w:val="00E314A7"/>
    <w:rsid w:val="00E322C4"/>
    <w:rsid w:val="00E32D00"/>
    <w:rsid w:val="00E33324"/>
    <w:rsid w:val="00E334FB"/>
    <w:rsid w:val="00E34A52"/>
    <w:rsid w:val="00E35DDB"/>
    <w:rsid w:val="00E35EFC"/>
    <w:rsid w:val="00E36AB9"/>
    <w:rsid w:val="00E4344F"/>
    <w:rsid w:val="00E43EAB"/>
    <w:rsid w:val="00E51722"/>
    <w:rsid w:val="00E54957"/>
    <w:rsid w:val="00E54BE8"/>
    <w:rsid w:val="00E54ECA"/>
    <w:rsid w:val="00E56914"/>
    <w:rsid w:val="00E60B1E"/>
    <w:rsid w:val="00E637C9"/>
    <w:rsid w:val="00E64113"/>
    <w:rsid w:val="00E6418C"/>
    <w:rsid w:val="00E66172"/>
    <w:rsid w:val="00E6758D"/>
    <w:rsid w:val="00E70D07"/>
    <w:rsid w:val="00E71B73"/>
    <w:rsid w:val="00E73AD9"/>
    <w:rsid w:val="00E743BD"/>
    <w:rsid w:val="00E757D6"/>
    <w:rsid w:val="00E76965"/>
    <w:rsid w:val="00E7781C"/>
    <w:rsid w:val="00E80E6B"/>
    <w:rsid w:val="00E80E6C"/>
    <w:rsid w:val="00E84102"/>
    <w:rsid w:val="00E84834"/>
    <w:rsid w:val="00E849C3"/>
    <w:rsid w:val="00E85B71"/>
    <w:rsid w:val="00E91605"/>
    <w:rsid w:val="00E95619"/>
    <w:rsid w:val="00E95B79"/>
    <w:rsid w:val="00E97785"/>
    <w:rsid w:val="00E978C7"/>
    <w:rsid w:val="00E97E3B"/>
    <w:rsid w:val="00EA1994"/>
    <w:rsid w:val="00EA1A1E"/>
    <w:rsid w:val="00EA346B"/>
    <w:rsid w:val="00EA4910"/>
    <w:rsid w:val="00EA4947"/>
    <w:rsid w:val="00EA4A62"/>
    <w:rsid w:val="00EA5F60"/>
    <w:rsid w:val="00EA7B31"/>
    <w:rsid w:val="00EA7C30"/>
    <w:rsid w:val="00EB085A"/>
    <w:rsid w:val="00EB2289"/>
    <w:rsid w:val="00EB3BA4"/>
    <w:rsid w:val="00EB4DF0"/>
    <w:rsid w:val="00EB6392"/>
    <w:rsid w:val="00EB76C1"/>
    <w:rsid w:val="00EC171A"/>
    <w:rsid w:val="00EC2A0D"/>
    <w:rsid w:val="00EC2A7A"/>
    <w:rsid w:val="00EC40B5"/>
    <w:rsid w:val="00EC5B08"/>
    <w:rsid w:val="00EC6A91"/>
    <w:rsid w:val="00EC78A8"/>
    <w:rsid w:val="00ED19C9"/>
    <w:rsid w:val="00ED2C20"/>
    <w:rsid w:val="00ED397E"/>
    <w:rsid w:val="00ED417F"/>
    <w:rsid w:val="00ED4232"/>
    <w:rsid w:val="00ED464E"/>
    <w:rsid w:val="00ED53A2"/>
    <w:rsid w:val="00ED7C2D"/>
    <w:rsid w:val="00EE1871"/>
    <w:rsid w:val="00EE1A1D"/>
    <w:rsid w:val="00EE1AB2"/>
    <w:rsid w:val="00EE3494"/>
    <w:rsid w:val="00EE3FFF"/>
    <w:rsid w:val="00EE41FC"/>
    <w:rsid w:val="00EE42E3"/>
    <w:rsid w:val="00EE4CC0"/>
    <w:rsid w:val="00EE7AEE"/>
    <w:rsid w:val="00EF0120"/>
    <w:rsid w:val="00EF031C"/>
    <w:rsid w:val="00EF150F"/>
    <w:rsid w:val="00EF300A"/>
    <w:rsid w:val="00EF3326"/>
    <w:rsid w:val="00EF3848"/>
    <w:rsid w:val="00EF4A85"/>
    <w:rsid w:val="00EF5F75"/>
    <w:rsid w:val="00EF7154"/>
    <w:rsid w:val="00EF73F2"/>
    <w:rsid w:val="00EF745C"/>
    <w:rsid w:val="00EF7C52"/>
    <w:rsid w:val="00F00491"/>
    <w:rsid w:val="00F0062F"/>
    <w:rsid w:val="00F0067F"/>
    <w:rsid w:val="00F01B43"/>
    <w:rsid w:val="00F02624"/>
    <w:rsid w:val="00F02CCF"/>
    <w:rsid w:val="00F035B1"/>
    <w:rsid w:val="00F04623"/>
    <w:rsid w:val="00F048C2"/>
    <w:rsid w:val="00F06560"/>
    <w:rsid w:val="00F06ACB"/>
    <w:rsid w:val="00F07D72"/>
    <w:rsid w:val="00F1047F"/>
    <w:rsid w:val="00F10F1B"/>
    <w:rsid w:val="00F116EA"/>
    <w:rsid w:val="00F11F06"/>
    <w:rsid w:val="00F129C9"/>
    <w:rsid w:val="00F138D6"/>
    <w:rsid w:val="00F16AF3"/>
    <w:rsid w:val="00F172A1"/>
    <w:rsid w:val="00F17E6F"/>
    <w:rsid w:val="00F2036A"/>
    <w:rsid w:val="00F208AC"/>
    <w:rsid w:val="00F20C5B"/>
    <w:rsid w:val="00F20FAC"/>
    <w:rsid w:val="00F22936"/>
    <w:rsid w:val="00F243D8"/>
    <w:rsid w:val="00F25C43"/>
    <w:rsid w:val="00F26F3C"/>
    <w:rsid w:val="00F3264F"/>
    <w:rsid w:val="00F32D70"/>
    <w:rsid w:val="00F32DBB"/>
    <w:rsid w:val="00F3356F"/>
    <w:rsid w:val="00F33E43"/>
    <w:rsid w:val="00F342A8"/>
    <w:rsid w:val="00F35E97"/>
    <w:rsid w:val="00F37D2F"/>
    <w:rsid w:val="00F40484"/>
    <w:rsid w:val="00F41D8D"/>
    <w:rsid w:val="00F42ADE"/>
    <w:rsid w:val="00F44AFB"/>
    <w:rsid w:val="00F45C53"/>
    <w:rsid w:val="00F46A75"/>
    <w:rsid w:val="00F46C3E"/>
    <w:rsid w:val="00F472D1"/>
    <w:rsid w:val="00F50358"/>
    <w:rsid w:val="00F51C5A"/>
    <w:rsid w:val="00F51D73"/>
    <w:rsid w:val="00F523D5"/>
    <w:rsid w:val="00F53D8D"/>
    <w:rsid w:val="00F543E2"/>
    <w:rsid w:val="00F55AEE"/>
    <w:rsid w:val="00F56F1C"/>
    <w:rsid w:val="00F60362"/>
    <w:rsid w:val="00F60EF7"/>
    <w:rsid w:val="00F6164D"/>
    <w:rsid w:val="00F63AE2"/>
    <w:rsid w:val="00F6712F"/>
    <w:rsid w:val="00F67420"/>
    <w:rsid w:val="00F676C0"/>
    <w:rsid w:val="00F67A7F"/>
    <w:rsid w:val="00F74A7D"/>
    <w:rsid w:val="00F74C0C"/>
    <w:rsid w:val="00F75C79"/>
    <w:rsid w:val="00F75EB3"/>
    <w:rsid w:val="00F7725A"/>
    <w:rsid w:val="00F77436"/>
    <w:rsid w:val="00F80DCD"/>
    <w:rsid w:val="00F833C7"/>
    <w:rsid w:val="00F8394C"/>
    <w:rsid w:val="00F8704F"/>
    <w:rsid w:val="00F876C2"/>
    <w:rsid w:val="00F87F3B"/>
    <w:rsid w:val="00F91A35"/>
    <w:rsid w:val="00F922F6"/>
    <w:rsid w:val="00F93962"/>
    <w:rsid w:val="00F94D0A"/>
    <w:rsid w:val="00F97ECC"/>
    <w:rsid w:val="00FA0BE5"/>
    <w:rsid w:val="00FA0BFE"/>
    <w:rsid w:val="00FA0CBA"/>
    <w:rsid w:val="00FA25D6"/>
    <w:rsid w:val="00FA2A4C"/>
    <w:rsid w:val="00FA4880"/>
    <w:rsid w:val="00FA5148"/>
    <w:rsid w:val="00FA56DD"/>
    <w:rsid w:val="00FA58E2"/>
    <w:rsid w:val="00FA5B9B"/>
    <w:rsid w:val="00FA69EC"/>
    <w:rsid w:val="00FA6F16"/>
    <w:rsid w:val="00FA772A"/>
    <w:rsid w:val="00FA77E1"/>
    <w:rsid w:val="00FB05D9"/>
    <w:rsid w:val="00FB1B9F"/>
    <w:rsid w:val="00FB251D"/>
    <w:rsid w:val="00FB2A77"/>
    <w:rsid w:val="00FB2E1E"/>
    <w:rsid w:val="00FB344A"/>
    <w:rsid w:val="00FB4054"/>
    <w:rsid w:val="00FB513E"/>
    <w:rsid w:val="00FB5F6D"/>
    <w:rsid w:val="00FB6E65"/>
    <w:rsid w:val="00FB7002"/>
    <w:rsid w:val="00FC1D6F"/>
    <w:rsid w:val="00FC31AA"/>
    <w:rsid w:val="00FC473B"/>
    <w:rsid w:val="00FC569B"/>
    <w:rsid w:val="00FD0638"/>
    <w:rsid w:val="00FD167C"/>
    <w:rsid w:val="00FD388B"/>
    <w:rsid w:val="00FD5D06"/>
    <w:rsid w:val="00FD5F01"/>
    <w:rsid w:val="00FD6338"/>
    <w:rsid w:val="00FD7CF8"/>
    <w:rsid w:val="00FE039A"/>
    <w:rsid w:val="00FE0B1D"/>
    <w:rsid w:val="00FE26F7"/>
    <w:rsid w:val="00FE2D35"/>
    <w:rsid w:val="00FE348B"/>
    <w:rsid w:val="00FE3ADB"/>
    <w:rsid w:val="00FE409F"/>
    <w:rsid w:val="00FE44FF"/>
    <w:rsid w:val="00FE7170"/>
    <w:rsid w:val="00FE7A5F"/>
    <w:rsid w:val="00FF031D"/>
    <w:rsid w:val="00FF1B43"/>
    <w:rsid w:val="00FF36A4"/>
    <w:rsid w:val="00FF459E"/>
    <w:rsid w:val="00FF4BAB"/>
    <w:rsid w:val="00FF5E90"/>
    <w:rsid w:val="00FF62A0"/>
    <w:rsid w:val="00FF7A1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49"/>
    <o:shapelayout v:ext="edit">
      <o:idmap v:ext="edit" data="1"/>
    </o:shapelayout>
  </w:shapeDefaults>
  <w:decimalSymbol w:val="."/>
  <w:listSeparator w:val=","/>
  <w14:docId w14:val="2E5CD38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MS ??" w:hAnsi="Times New Roman" w:cs="Times New Roman"/>
        <w:sz w:val="22"/>
        <w:szCs w:val="22"/>
        <w:lang w:val="en-GB" w:eastAsia="en-GB" w:bidi="ar-SA"/>
      </w:rPr>
    </w:rPrDefault>
    <w:pPrDefault/>
  </w:docDefaults>
  <w:latentStyles w:defLockedState="1" w:defUIPriority="99" w:defSemiHidden="0" w:defUnhideWhenUsed="0" w:defQFormat="0" w:count="375">
    <w:lsdException w:name="Normal" w:uiPriority="0"/>
    <w:lsdException w:name="heading 1" w:uiPriority="0" w:qFormat="1"/>
    <w:lsdException w:name="heading 2" w:qFormat="1"/>
    <w:lsdException w:name="heading 3" w:uiPriority="0"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locked="0" w:uiPriority="39"/>
    <w:lsdException w:name="toc 3" w:locked="0" w:uiPriority="39"/>
    <w:lsdException w:name="toc 4" w:locked="0" w:uiPriority="0"/>
    <w:lsdException w:name="toc 5" w:locked="0" w:uiPriority="0"/>
    <w:lsdException w:name="toc 6" w:locked="0" w:uiPriority="0"/>
    <w:lsdException w:name="toc 7" w:locked="0" w:uiPriority="0"/>
    <w:lsdException w:name="toc 8" w:locked="0" w:uiPriority="0"/>
    <w:lsdException w:name="toc 9" w:locked="0" w:uiPriority="0"/>
    <w:lsdException w:name="Normal Indent" w:semiHidden="1" w:unhideWhenUsed="1"/>
    <w:lsdException w:name="footnote text" w:semiHidden="1" w:unhideWhenUsed="1"/>
    <w:lsdException w:name="annotation text" w:locked="0" w:semiHidden="1" w:unhideWhenUsed="1"/>
    <w:lsdException w:name="header" w:locked="0" w:semiHidden="1" w:uiPriority="0" w:unhideWhenUsed="1"/>
    <w:lsdException w:name="footer" w:locked="0"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locked="0" w:semiHidden="1" w:unhideWhenUsed="1"/>
    <w:lsdException w:name="line number" w:semiHidden="1" w:unhideWhenUsed="1"/>
    <w:lsdException w:name="page number" w:locked="0"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locked="0"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lsdException w:name="Body Text" w:locked="0"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locked="0" w:semiHidden="1" w:unhideWhenUsed="1"/>
    <w:lsdException w:name="FollowedHyperlink" w:locked="0" w:semiHidden="1" w:uiPriority="0" w:unhideWhenUsed="1"/>
    <w:lsdException w:name="Strong" w:uiPriority="0"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iPriority="0" w:unhideWhenUsed="1"/>
    <w:lsdException w:name="Table Grid" w:uiPriority="59"/>
    <w:lsdException w:name="Table Theme" w:semiHidden="1" w:unhideWhenUsed="1"/>
    <w:lsdException w:name="Placeholder Text"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locked="0"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atentStyles>
  <w:style w:type="paragraph" w:default="1" w:styleId="Normal">
    <w:name w:val="Normal"/>
    <w:rsid w:val="0074541A"/>
    <w:rPr>
      <w:sz w:val="24"/>
      <w:szCs w:val="24"/>
      <w:lang w:eastAsia="en-US"/>
    </w:rPr>
  </w:style>
  <w:style w:type="paragraph" w:styleId="Heading1">
    <w:name w:val="heading 1"/>
    <w:aliases w:val="A Head"/>
    <w:basedOn w:val="Normal"/>
    <w:next w:val="Normal"/>
    <w:link w:val="Heading1Char"/>
    <w:autoRedefine/>
    <w:qFormat/>
    <w:rsid w:val="00AA463D"/>
    <w:pPr>
      <w:pBdr>
        <w:top w:val="single" w:sz="8" w:space="8" w:color="EA5B0C"/>
        <w:bottom w:val="single" w:sz="8" w:space="8" w:color="EA5B0C"/>
      </w:pBdr>
      <w:spacing w:before="120" w:after="120"/>
      <w:outlineLvl w:val="0"/>
    </w:pPr>
    <w:rPr>
      <w:rFonts w:ascii="Arial" w:hAnsi="Arial"/>
      <w:bCs/>
      <w:color w:val="EA5B0C"/>
      <w:sz w:val="28"/>
      <w:szCs w:val="28"/>
    </w:rPr>
  </w:style>
  <w:style w:type="paragraph" w:styleId="Heading2">
    <w:name w:val="heading 2"/>
    <w:aliases w:val="B Head"/>
    <w:basedOn w:val="Normal"/>
    <w:next w:val="Normal"/>
    <w:link w:val="Heading2Char"/>
    <w:autoRedefine/>
    <w:uiPriority w:val="99"/>
    <w:qFormat/>
    <w:rsid w:val="00C235F4"/>
    <w:pPr>
      <w:spacing w:before="60" w:after="60"/>
      <w:outlineLvl w:val="1"/>
    </w:pPr>
    <w:rPr>
      <w:rFonts w:ascii="Arial" w:hAnsi="Arial" w:cs="Arial"/>
      <w:color w:val="EA5B0C"/>
      <w:szCs w:val="20"/>
    </w:rPr>
  </w:style>
  <w:style w:type="paragraph" w:styleId="Heading3">
    <w:name w:val="heading 3"/>
    <w:basedOn w:val="Normal"/>
    <w:next w:val="Normal"/>
    <w:link w:val="Heading3Char"/>
    <w:qFormat/>
    <w:locked/>
    <w:rsid w:val="000E6656"/>
    <w:pPr>
      <w:keepNext/>
      <w:spacing w:before="240" w:after="60"/>
      <w:outlineLvl w:val="2"/>
    </w:pPr>
    <w:rPr>
      <w:rFonts w:ascii="Arial" w:hAnsi="Arial" w:cs="Arial"/>
      <w:b/>
      <w:bCs/>
      <w:sz w:val="26"/>
      <w:szCs w:val="26"/>
      <w:lang w:eastAsia="en-GB"/>
    </w:rPr>
  </w:style>
  <w:style w:type="paragraph" w:styleId="Heading4">
    <w:name w:val="heading 4"/>
    <w:basedOn w:val="Normal"/>
    <w:next w:val="Normal"/>
    <w:link w:val="Heading4Char"/>
    <w:qFormat/>
    <w:locked/>
    <w:rsid w:val="00AF7340"/>
    <w:pPr>
      <w:keepNext/>
      <w:spacing w:before="240" w:after="60"/>
      <w:outlineLvl w:val="3"/>
    </w:pPr>
    <w:rPr>
      <w:b/>
      <w:bCs/>
      <w:sz w:val="28"/>
      <w:szCs w:val="28"/>
      <w:lang w:val="en-US"/>
    </w:rPr>
  </w:style>
  <w:style w:type="paragraph" w:styleId="Heading5">
    <w:name w:val="heading 5"/>
    <w:basedOn w:val="Normal"/>
    <w:next w:val="Normal"/>
    <w:link w:val="Heading5Char"/>
    <w:qFormat/>
    <w:locked/>
    <w:rsid w:val="00AF7340"/>
    <w:pPr>
      <w:spacing w:before="240" w:after="60"/>
      <w:outlineLvl w:val="4"/>
    </w:pPr>
    <w:rPr>
      <w:b/>
      <w:bCs/>
      <w:i/>
      <w:iCs/>
      <w:sz w:val="26"/>
      <w:szCs w:val="26"/>
      <w:lang w:val="en-US"/>
    </w:rPr>
  </w:style>
  <w:style w:type="paragraph" w:styleId="Heading6">
    <w:name w:val="heading 6"/>
    <w:basedOn w:val="Normal"/>
    <w:next w:val="Normal"/>
    <w:link w:val="Heading6Char"/>
    <w:qFormat/>
    <w:locked/>
    <w:rsid w:val="00AF7340"/>
    <w:pPr>
      <w:spacing w:before="240" w:after="60"/>
      <w:outlineLvl w:val="5"/>
    </w:pPr>
    <w:rPr>
      <w:b/>
      <w:bCs/>
      <w:sz w:val="22"/>
      <w:szCs w:val="22"/>
      <w:lang w:val="en-US"/>
    </w:rPr>
  </w:style>
  <w:style w:type="paragraph" w:styleId="Heading7">
    <w:name w:val="heading 7"/>
    <w:basedOn w:val="Normal"/>
    <w:next w:val="Normal"/>
    <w:link w:val="Heading7Char"/>
    <w:qFormat/>
    <w:locked/>
    <w:rsid w:val="00AF7340"/>
    <w:pPr>
      <w:spacing w:before="240" w:after="60"/>
      <w:outlineLvl w:val="6"/>
    </w:pPr>
    <w:rPr>
      <w:lang w:val="en-US"/>
    </w:rPr>
  </w:style>
  <w:style w:type="paragraph" w:styleId="Heading8">
    <w:name w:val="heading 8"/>
    <w:basedOn w:val="Normal"/>
    <w:next w:val="Normal"/>
    <w:link w:val="Heading8Char"/>
    <w:qFormat/>
    <w:locked/>
    <w:rsid w:val="00AF7340"/>
    <w:pPr>
      <w:spacing w:before="240" w:after="60"/>
      <w:outlineLvl w:val="7"/>
    </w:pPr>
    <w:rPr>
      <w:i/>
      <w:iCs/>
      <w:lang w:val="en-US"/>
    </w:rPr>
  </w:style>
  <w:style w:type="paragraph" w:styleId="Heading9">
    <w:name w:val="heading 9"/>
    <w:basedOn w:val="Normal"/>
    <w:next w:val="Normal"/>
    <w:link w:val="Heading9Char"/>
    <w:qFormat/>
    <w:locked/>
    <w:rsid w:val="00AF7340"/>
    <w:pPr>
      <w:spacing w:before="240" w:after="60"/>
      <w:outlineLvl w:val="8"/>
    </w:pPr>
    <w:rPr>
      <w:rFonts w:ascii="Arial" w:hAnsi="Arial" w:cs="Arial"/>
      <w:sz w:val="22"/>
      <w:szCs w:val="22"/>
      <w:lang w:val="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A Head Char"/>
    <w:basedOn w:val="DefaultParagraphFont"/>
    <w:link w:val="Heading1"/>
    <w:locked/>
    <w:rsid w:val="00AA463D"/>
    <w:rPr>
      <w:rFonts w:ascii="Arial" w:hAnsi="Arial"/>
      <w:bCs/>
      <w:color w:val="EA5B0C"/>
      <w:sz w:val="28"/>
      <w:szCs w:val="28"/>
      <w:lang w:eastAsia="en-US"/>
    </w:rPr>
  </w:style>
  <w:style w:type="character" w:customStyle="1" w:styleId="Heading2Char">
    <w:name w:val="Heading 2 Char"/>
    <w:aliases w:val="B Head Char"/>
    <w:basedOn w:val="DefaultParagraphFont"/>
    <w:link w:val="Heading2"/>
    <w:uiPriority w:val="99"/>
    <w:locked/>
    <w:rsid w:val="00C235F4"/>
    <w:rPr>
      <w:rFonts w:ascii="Arial" w:hAnsi="Arial" w:cs="Arial"/>
      <w:color w:val="EA5B0C"/>
      <w:sz w:val="24"/>
      <w:szCs w:val="20"/>
      <w:lang w:eastAsia="en-US"/>
    </w:rPr>
  </w:style>
  <w:style w:type="character" w:customStyle="1" w:styleId="Heading3Char">
    <w:name w:val="Heading 3 Char"/>
    <w:basedOn w:val="DefaultParagraphFont"/>
    <w:link w:val="Heading3"/>
    <w:locked/>
    <w:rsid w:val="000E6656"/>
    <w:rPr>
      <w:rFonts w:ascii="Arial" w:eastAsia="MS ??" w:hAnsi="Arial" w:cs="Arial"/>
      <w:b/>
      <w:bCs/>
      <w:sz w:val="26"/>
      <w:szCs w:val="26"/>
      <w:lang w:val="en-GB" w:eastAsia="en-GB" w:bidi="ar-SA"/>
    </w:rPr>
  </w:style>
  <w:style w:type="paragraph" w:customStyle="1" w:styleId="MainHeading">
    <w:name w:val="Main Heading"/>
    <w:basedOn w:val="Normal"/>
    <w:locked/>
    <w:rsid w:val="00651E89"/>
    <w:rPr>
      <w:rFonts w:ascii="Univers 65 Bold" w:hAnsi="Univers 65 Bold"/>
      <w:color w:val="FFFFFF"/>
      <w:sz w:val="40"/>
    </w:rPr>
  </w:style>
  <w:style w:type="paragraph" w:customStyle="1" w:styleId="SecondHeading">
    <w:name w:val="Second Heading"/>
    <w:basedOn w:val="MainHeading"/>
    <w:locked/>
    <w:rsid w:val="00651E89"/>
    <w:rPr>
      <w:rFonts w:ascii="Univers 45 Light" w:hAnsi="Univers 45 Light"/>
    </w:rPr>
  </w:style>
  <w:style w:type="paragraph" w:customStyle="1" w:styleId="subheading">
    <w:name w:val="sub heading"/>
    <w:basedOn w:val="Normal"/>
    <w:locked/>
    <w:rsid w:val="00651E89"/>
    <w:pPr>
      <w:widowControl w:val="0"/>
      <w:tabs>
        <w:tab w:val="left" w:pos="400"/>
      </w:tabs>
      <w:suppressAutoHyphens/>
      <w:autoSpaceDE w:val="0"/>
      <w:autoSpaceDN w:val="0"/>
      <w:adjustRightInd w:val="0"/>
      <w:spacing w:after="113" w:line="300" w:lineRule="atLeast"/>
      <w:ind w:left="170" w:right="170"/>
      <w:textAlignment w:val="center"/>
    </w:pPr>
    <w:rPr>
      <w:rFonts w:ascii="Univers-Bold" w:hAnsi="Univers-Bold" w:cs="Univers-Bold"/>
      <w:b/>
      <w:bCs/>
    </w:rPr>
  </w:style>
  <w:style w:type="paragraph" w:customStyle="1" w:styleId="BodyText1">
    <w:name w:val="Body Text1"/>
    <w:basedOn w:val="Normal"/>
    <w:locked/>
    <w:rsid w:val="00651E89"/>
    <w:pPr>
      <w:widowControl w:val="0"/>
      <w:tabs>
        <w:tab w:val="left" w:pos="400"/>
      </w:tabs>
      <w:suppressAutoHyphens/>
      <w:autoSpaceDE w:val="0"/>
      <w:autoSpaceDN w:val="0"/>
      <w:adjustRightInd w:val="0"/>
      <w:spacing w:after="28" w:line="300" w:lineRule="atLeast"/>
      <w:ind w:right="170"/>
      <w:textAlignment w:val="center"/>
    </w:pPr>
    <w:rPr>
      <w:rFonts w:ascii="Univers-Light" w:hAnsi="Univers-Light" w:cs="Univers-Light"/>
      <w:color w:val="000000"/>
      <w:sz w:val="18"/>
      <w:szCs w:val="18"/>
    </w:rPr>
  </w:style>
  <w:style w:type="paragraph" w:customStyle="1" w:styleId="Footer1">
    <w:name w:val="Footer1"/>
    <w:basedOn w:val="Normal"/>
    <w:locked/>
    <w:rsid w:val="00651E89"/>
    <w:pPr>
      <w:widowControl w:val="0"/>
      <w:suppressAutoHyphens/>
      <w:autoSpaceDE w:val="0"/>
      <w:autoSpaceDN w:val="0"/>
      <w:adjustRightInd w:val="0"/>
      <w:spacing w:line="288" w:lineRule="auto"/>
      <w:jc w:val="center"/>
      <w:textAlignment w:val="center"/>
    </w:pPr>
    <w:rPr>
      <w:rFonts w:ascii="Univers-Light" w:hAnsi="Univers-Light" w:cs="Univers-Light"/>
      <w:outline/>
      <w:color w:val="FFFFFF"/>
      <w:sz w:val="16"/>
      <w:szCs w:val="16"/>
      <w14:textOutline w14:w="9525" w14:cap="flat" w14:cmpd="sng" w14:algn="ctr">
        <w14:solidFill>
          <w14:srgbClr w14:val="FFFFFF"/>
        </w14:solidFill>
        <w14:prstDash w14:val="solid"/>
        <w14:round/>
      </w14:textOutline>
      <w14:textFill>
        <w14:noFill/>
      </w14:textFill>
    </w:rPr>
  </w:style>
  <w:style w:type="paragraph" w:styleId="BalloonText">
    <w:name w:val="Balloon Text"/>
    <w:basedOn w:val="Normal"/>
    <w:link w:val="BalloonTextChar"/>
    <w:semiHidden/>
    <w:locked/>
    <w:rsid w:val="00651E89"/>
    <w:rPr>
      <w:rFonts w:ascii="Lucida Grande" w:hAnsi="Lucida Grande"/>
      <w:sz w:val="18"/>
      <w:szCs w:val="18"/>
    </w:rPr>
  </w:style>
  <w:style w:type="character" w:customStyle="1" w:styleId="BalloonTextChar">
    <w:name w:val="Balloon Text Char"/>
    <w:basedOn w:val="DefaultParagraphFont"/>
    <w:link w:val="BalloonText"/>
    <w:uiPriority w:val="99"/>
    <w:semiHidden/>
    <w:locked/>
    <w:rsid w:val="00950D00"/>
    <w:rPr>
      <w:rFonts w:cs="Times New Roman"/>
      <w:sz w:val="2"/>
      <w:lang w:val="en-US" w:eastAsia="en-US"/>
    </w:rPr>
  </w:style>
  <w:style w:type="paragraph" w:styleId="Header">
    <w:name w:val="header"/>
    <w:basedOn w:val="Normal"/>
    <w:link w:val="HeaderChar"/>
    <w:locked/>
    <w:rsid w:val="00BD38B4"/>
    <w:pPr>
      <w:tabs>
        <w:tab w:val="center" w:pos="4320"/>
        <w:tab w:val="right" w:pos="8640"/>
      </w:tabs>
    </w:pPr>
  </w:style>
  <w:style w:type="character" w:customStyle="1" w:styleId="HeaderChar">
    <w:name w:val="Header Char"/>
    <w:basedOn w:val="DefaultParagraphFont"/>
    <w:link w:val="Header"/>
    <w:uiPriority w:val="99"/>
    <w:locked/>
    <w:rsid w:val="00BD38B4"/>
    <w:rPr>
      <w:rFonts w:eastAsia="Times New Roman" w:cs="Times New Roman"/>
      <w:sz w:val="24"/>
      <w:szCs w:val="24"/>
      <w:lang w:eastAsia="en-US"/>
    </w:rPr>
  </w:style>
  <w:style w:type="paragraph" w:styleId="Footer">
    <w:name w:val="footer"/>
    <w:basedOn w:val="Normal"/>
    <w:link w:val="FooterChar"/>
    <w:uiPriority w:val="99"/>
    <w:locked/>
    <w:rsid w:val="00BD38B4"/>
    <w:pPr>
      <w:tabs>
        <w:tab w:val="center" w:pos="4320"/>
        <w:tab w:val="right" w:pos="8640"/>
      </w:tabs>
    </w:pPr>
  </w:style>
  <w:style w:type="character" w:customStyle="1" w:styleId="FooterChar">
    <w:name w:val="Footer Char"/>
    <w:basedOn w:val="DefaultParagraphFont"/>
    <w:link w:val="Footer"/>
    <w:uiPriority w:val="99"/>
    <w:locked/>
    <w:rsid w:val="00BD38B4"/>
    <w:rPr>
      <w:rFonts w:eastAsia="Times New Roman" w:cs="Times New Roman"/>
      <w:sz w:val="24"/>
      <w:szCs w:val="24"/>
      <w:lang w:eastAsia="en-US"/>
    </w:rPr>
  </w:style>
  <w:style w:type="character" w:styleId="PageNumber">
    <w:name w:val="page number"/>
    <w:basedOn w:val="DefaultParagraphFont"/>
    <w:locked/>
    <w:rsid w:val="00CE25F5"/>
    <w:rPr>
      <w:rFonts w:ascii="Arial" w:hAnsi="Arial" w:cs="Times New Roman"/>
      <w:sz w:val="20"/>
    </w:rPr>
  </w:style>
  <w:style w:type="character" w:styleId="Hyperlink">
    <w:name w:val="Hyperlink"/>
    <w:basedOn w:val="DefaultParagraphFont"/>
    <w:uiPriority w:val="99"/>
    <w:locked/>
    <w:rsid w:val="000E6656"/>
    <w:rPr>
      <w:rFonts w:cs="Times New Roman"/>
      <w:color w:val="0000FF"/>
      <w:u w:val="single"/>
    </w:rPr>
  </w:style>
  <w:style w:type="paragraph" w:customStyle="1" w:styleId="Default">
    <w:name w:val="Default"/>
    <w:locked/>
    <w:rsid w:val="000E6656"/>
    <w:pPr>
      <w:autoSpaceDE w:val="0"/>
      <w:autoSpaceDN w:val="0"/>
      <w:adjustRightInd w:val="0"/>
    </w:pPr>
    <w:rPr>
      <w:rFonts w:ascii="Arial" w:hAnsi="Arial" w:cs="Arial"/>
      <w:color w:val="000000"/>
      <w:sz w:val="24"/>
      <w:szCs w:val="24"/>
      <w:lang w:val="en-US" w:eastAsia="en-US"/>
    </w:rPr>
  </w:style>
  <w:style w:type="character" w:styleId="Strong">
    <w:name w:val="Strong"/>
    <w:basedOn w:val="DefaultParagraphFont"/>
    <w:qFormat/>
    <w:locked/>
    <w:rsid w:val="000E6656"/>
    <w:rPr>
      <w:rFonts w:cs="Times New Roman"/>
      <w:b/>
      <w:bCs/>
    </w:rPr>
  </w:style>
  <w:style w:type="character" w:customStyle="1" w:styleId="content27">
    <w:name w:val="content27"/>
    <w:basedOn w:val="DefaultParagraphFont"/>
    <w:uiPriority w:val="99"/>
    <w:locked/>
    <w:rsid w:val="000E6656"/>
    <w:rPr>
      <w:rFonts w:cs="Times New Roman"/>
    </w:rPr>
  </w:style>
  <w:style w:type="character" w:customStyle="1" w:styleId="st1">
    <w:name w:val="st1"/>
    <w:basedOn w:val="DefaultParagraphFont"/>
    <w:uiPriority w:val="99"/>
    <w:locked/>
    <w:rsid w:val="000E6656"/>
    <w:rPr>
      <w:rFonts w:cs="Times New Roman"/>
    </w:rPr>
  </w:style>
  <w:style w:type="paragraph" w:styleId="ListParagraph">
    <w:name w:val="List Paragraph"/>
    <w:basedOn w:val="Normal"/>
    <w:uiPriority w:val="34"/>
    <w:qFormat/>
    <w:locked/>
    <w:rsid w:val="003631E6"/>
    <w:pPr>
      <w:ind w:left="720"/>
      <w:contextualSpacing/>
    </w:pPr>
    <w:rPr>
      <w:rFonts w:ascii="Arial" w:hAnsi="Arial"/>
      <w:sz w:val="20"/>
      <w:szCs w:val="20"/>
    </w:rPr>
  </w:style>
  <w:style w:type="paragraph" w:customStyle="1" w:styleId="Contentsheading">
    <w:name w:val="Contents heading"/>
    <w:basedOn w:val="Normal"/>
    <w:uiPriority w:val="99"/>
    <w:locked/>
    <w:rsid w:val="00F51D73"/>
    <w:pPr>
      <w:tabs>
        <w:tab w:val="left" w:pos="425"/>
      </w:tabs>
    </w:pPr>
    <w:rPr>
      <w:rFonts w:ascii="Arial" w:hAnsi="Arial"/>
      <w:b/>
      <w:bCs/>
      <w:color w:val="E05206"/>
      <w:sz w:val="28"/>
      <w:szCs w:val="28"/>
    </w:rPr>
  </w:style>
  <w:style w:type="paragraph" w:customStyle="1" w:styleId="notcontents">
    <w:name w:val="not contents"/>
    <w:basedOn w:val="Contentsheading"/>
    <w:uiPriority w:val="99"/>
    <w:locked/>
    <w:rsid w:val="00F51D73"/>
  </w:style>
  <w:style w:type="paragraph" w:styleId="TOC1">
    <w:name w:val="toc 1"/>
    <w:basedOn w:val="Normal"/>
    <w:next w:val="Normal"/>
    <w:autoRedefine/>
    <w:uiPriority w:val="39"/>
    <w:rsid w:val="00501DC4"/>
    <w:pPr>
      <w:tabs>
        <w:tab w:val="right" w:leader="dot" w:pos="14562"/>
      </w:tabs>
      <w:spacing w:after="120"/>
    </w:pPr>
    <w:rPr>
      <w:rFonts w:ascii="Arial" w:hAnsi="Arial"/>
      <w:noProof/>
      <w:color w:val="00B050"/>
      <w:sz w:val="22"/>
      <w:szCs w:val="22"/>
    </w:rPr>
  </w:style>
  <w:style w:type="character" w:styleId="FollowedHyperlink">
    <w:name w:val="FollowedHyperlink"/>
    <w:basedOn w:val="DefaultParagraphFont"/>
    <w:semiHidden/>
    <w:unhideWhenUsed/>
    <w:locked/>
    <w:rsid w:val="00E54957"/>
    <w:rPr>
      <w:rFonts w:cs="Times New Roman"/>
      <w:color w:val="037FAC" w:themeColor="followedHyperlink"/>
      <w:u w:val="single"/>
    </w:rPr>
  </w:style>
  <w:style w:type="character" w:styleId="CommentReference">
    <w:name w:val="annotation reference"/>
    <w:basedOn w:val="DefaultParagraphFont"/>
    <w:uiPriority w:val="99"/>
    <w:semiHidden/>
    <w:unhideWhenUsed/>
    <w:locked/>
    <w:rsid w:val="004E77FB"/>
    <w:rPr>
      <w:sz w:val="16"/>
    </w:rPr>
  </w:style>
  <w:style w:type="paragraph" w:styleId="CommentText">
    <w:name w:val="annotation text"/>
    <w:basedOn w:val="Normal"/>
    <w:link w:val="CommentTextChar"/>
    <w:uiPriority w:val="99"/>
    <w:unhideWhenUsed/>
    <w:locked/>
    <w:rsid w:val="004E77FB"/>
    <w:rPr>
      <w:sz w:val="20"/>
      <w:szCs w:val="20"/>
    </w:rPr>
  </w:style>
  <w:style w:type="character" w:customStyle="1" w:styleId="CommentTextChar">
    <w:name w:val="Comment Text Char"/>
    <w:basedOn w:val="DefaultParagraphFont"/>
    <w:link w:val="CommentText"/>
    <w:uiPriority w:val="99"/>
    <w:locked/>
    <w:rsid w:val="004E77FB"/>
    <w:rPr>
      <w:rFonts w:cs="Times New Roman"/>
      <w:sz w:val="20"/>
      <w:szCs w:val="20"/>
      <w:lang w:val="en-US" w:eastAsia="en-US"/>
    </w:rPr>
  </w:style>
  <w:style w:type="paragraph" w:styleId="Revision">
    <w:name w:val="Revision"/>
    <w:hidden/>
    <w:uiPriority w:val="99"/>
    <w:semiHidden/>
    <w:rsid w:val="005169AB"/>
    <w:rPr>
      <w:sz w:val="24"/>
      <w:szCs w:val="24"/>
      <w:lang w:val="en-US" w:eastAsia="en-US"/>
    </w:rPr>
  </w:style>
  <w:style w:type="table" w:styleId="TableGrid">
    <w:name w:val="Table Grid"/>
    <w:basedOn w:val="TableNormal"/>
    <w:uiPriority w:val="59"/>
    <w:locked/>
    <w:rsid w:val="00B934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ommentSubject">
    <w:name w:val="annotation subject"/>
    <w:basedOn w:val="CommentText"/>
    <w:next w:val="CommentText"/>
    <w:link w:val="CommentSubjectChar"/>
    <w:uiPriority w:val="99"/>
    <w:semiHidden/>
    <w:unhideWhenUsed/>
    <w:locked/>
    <w:rsid w:val="00A55768"/>
    <w:rPr>
      <w:b/>
      <w:bCs/>
    </w:rPr>
  </w:style>
  <w:style w:type="character" w:customStyle="1" w:styleId="CommentSubjectChar">
    <w:name w:val="Comment Subject Char"/>
    <w:basedOn w:val="CommentTextChar"/>
    <w:link w:val="CommentSubject"/>
    <w:uiPriority w:val="99"/>
    <w:semiHidden/>
    <w:locked/>
    <w:rsid w:val="00A55768"/>
    <w:rPr>
      <w:rFonts w:cs="Times New Roman"/>
      <w:b/>
      <w:bCs/>
      <w:sz w:val="20"/>
      <w:szCs w:val="20"/>
      <w:lang w:val="en-US" w:eastAsia="en-US"/>
    </w:rPr>
  </w:style>
  <w:style w:type="paragraph" w:customStyle="1" w:styleId="DSBasic">
    <w:name w:val="DS_Basic"/>
    <w:link w:val="DSBasicChar"/>
    <w:qFormat/>
    <w:locked/>
    <w:rsid w:val="00B82E0A"/>
    <w:rPr>
      <w:rFonts w:ascii="Arial" w:hAnsi="Arial"/>
      <w:lang w:eastAsia="en-US"/>
    </w:rPr>
  </w:style>
  <w:style w:type="paragraph" w:styleId="BodyText">
    <w:name w:val="Body Text"/>
    <w:basedOn w:val="Normal"/>
    <w:link w:val="BodyTextChar"/>
    <w:uiPriority w:val="1"/>
    <w:qFormat/>
    <w:rsid w:val="005010EA"/>
    <w:rPr>
      <w:rFonts w:ascii="Arial" w:hAnsi="Arial" w:cs="Arial"/>
      <w:sz w:val="20"/>
      <w:szCs w:val="20"/>
    </w:rPr>
  </w:style>
  <w:style w:type="character" w:customStyle="1" w:styleId="BodyTextChar">
    <w:name w:val="Body Text Char"/>
    <w:basedOn w:val="DefaultParagraphFont"/>
    <w:link w:val="BodyText"/>
    <w:uiPriority w:val="1"/>
    <w:locked/>
    <w:rsid w:val="005010EA"/>
    <w:rPr>
      <w:rFonts w:ascii="Arial" w:hAnsi="Arial" w:cs="Arial"/>
      <w:sz w:val="20"/>
      <w:szCs w:val="20"/>
      <w:lang w:eastAsia="en-US"/>
    </w:rPr>
  </w:style>
  <w:style w:type="paragraph" w:customStyle="1" w:styleId="TableHead">
    <w:name w:val="Table Head"/>
    <w:basedOn w:val="DSBasic"/>
    <w:link w:val="TableHeadChar"/>
    <w:qFormat/>
    <w:rsid w:val="005010EA"/>
    <w:pPr>
      <w:spacing w:before="60" w:after="60"/>
    </w:pPr>
    <w:rPr>
      <w:b/>
      <w:color w:val="FFFFFF" w:themeColor="background1"/>
      <w:sz w:val="20"/>
      <w:szCs w:val="20"/>
    </w:rPr>
  </w:style>
  <w:style w:type="paragraph" w:styleId="Title">
    <w:name w:val="Title"/>
    <w:basedOn w:val="Normal"/>
    <w:next w:val="Normal"/>
    <w:link w:val="TitleChar"/>
    <w:uiPriority w:val="10"/>
    <w:qFormat/>
    <w:locked/>
    <w:rsid w:val="00BA046C"/>
    <w:pPr>
      <w:spacing w:before="120"/>
      <w:ind w:left="-142"/>
    </w:pPr>
    <w:rPr>
      <w:rFonts w:ascii="Arial Bold" w:hAnsi="Arial Bold"/>
      <w:color w:val="E05206"/>
      <w:sz w:val="44"/>
    </w:rPr>
  </w:style>
  <w:style w:type="character" w:customStyle="1" w:styleId="TitleChar">
    <w:name w:val="Title Char"/>
    <w:basedOn w:val="DefaultParagraphFont"/>
    <w:link w:val="Title"/>
    <w:uiPriority w:val="10"/>
    <w:locked/>
    <w:rsid w:val="00BA046C"/>
    <w:rPr>
      <w:rFonts w:ascii="Arial Bold" w:hAnsi="Arial Bold" w:cs="Times New Roman"/>
      <w:color w:val="E05206"/>
      <w:sz w:val="24"/>
      <w:szCs w:val="24"/>
      <w:lang w:eastAsia="en-US"/>
    </w:rPr>
  </w:style>
  <w:style w:type="character" w:customStyle="1" w:styleId="DSBasicChar">
    <w:name w:val="DS_Basic Char"/>
    <w:basedOn w:val="DefaultParagraphFont"/>
    <w:link w:val="DSBasic"/>
    <w:locked/>
    <w:rsid w:val="005010EA"/>
    <w:rPr>
      <w:rFonts w:ascii="Arial" w:hAnsi="Arial" w:cs="Times New Roman"/>
      <w:lang w:eastAsia="en-US"/>
    </w:rPr>
  </w:style>
  <w:style w:type="character" w:customStyle="1" w:styleId="TableHeadChar">
    <w:name w:val="Table Head Char"/>
    <w:basedOn w:val="DSBasicChar"/>
    <w:link w:val="TableHead"/>
    <w:locked/>
    <w:rsid w:val="005010EA"/>
    <w:rPr>
      <w:rFonts w:ascii="Arial" w:hAnsi="Arial" w:cs="Times New Roman"/>
      <w:b/>
      <w:color w:val="FFFFFF" w:themeColor="background1"/>
      <w:sz w:val="20"/>
      <w:szCs w:val="20"/>
      <w:lang w:eastAsia="en-US"/>
    </w:rPr>
  </w:style>
  <w:style w:type="paragraph" w:styleId="NoSpacing">
    <w:name w:val="No Spacing"/>
    <w:uiPriority w:val="1"/>
    <w:qFormat/>
    <w:locked/>
    <w:rsid w:val="00876AC6"/>
    <w:rPr>
      <w:rFonts w:asciiTheme="minorHAnsi" w:hAnsiTheme="minorHAnsi"/>
      <w:lang w:eastAsia="en-US"/>
    </w:rPr>
  </w:style>
  <w:style w:type="paragraph" w:customStyle="1" w:styleId="SupportType">
    <w:name w:val="Support Type"/>
    <w:basedOn w:val="Title"/>
    <w:link w:val="SupportTypeChar"/>
    <w:qFormat/>
    <w:rsid w:val="00774A6F"/>
    <w:rPr>
      <w:rFonts w:ascii="Bliss Pro Light" w:hAnsi="Bliss Pro Light"/>
      <w:noProof/>
      <w:color w:val="auto"/>
      <w:sz w:val="52"/>
      <w:lang w:eastAsia="en-GB"/>
    </w:rPr>
  </w:style>
  <w:style w:type="character" w:customStyle="1" w:styleId="SupportTypeChar">
    <w:name w:val="Support Type Char"/>
    <w:basedOn w:val="DefaultParagraphFont"/>
    <w:link w:val="SupportType"/>
    <w:locked/>
    <w:rsid w:val="00774A6F"/>
    <w:rPr>
      <w:rFonts w:ascii="Bliss Pro Light" w:hAnsi="Bliss Pro Light"/>
      <w:noProof/>
      <w:sz w:val="52"/>
      <w:szCs w:val="24"/>
    </w:rPr>
  </w:style>
  <w:style w:type="paragraph" w:customStyle="1" w:styleId="Qualification">
    <w:name w:val="Qualification"/>
    <w:basedOn w:val="Normal"/>
    <w:link w:val="QualificationChar"/>
    <w:qFormat/>
    <w:rsid w:val="00ED2C20"/>
    <w:rPr>
      <w:rFonts w:ascii="Bliss Pro Medium" w:hAnsi="Bliss Pro Medium"/>
      <w:color w:val="EA5B0C"/>
      <w:sz w:val="52"/>
      <w:szCs w:val="52"/>
    </w:rPr>
  </w:style>
  <w:style w:type="paragraph" w:customStyle="1" w:styleId="Subject">
    <w:name w:val="Subject"/>
    <w:basedOn w:val="Normal"/>
    <w:link w:val="SubjectChar"/>
    <w:autoRedefine/>
    <w:qFormat/>
    <w:rsid w:val="007817FE"/>
    <w:rPr>
      <w:rFonts w:ascii="Bliss Pro Medium" w:hAnsi="Bliss Pro Medium"/>
      <w:color w:val="EA5B0C"/>
      <w:sz w:val="52"/>
      <w:szCs w:val="52"/>
    </w:rPr>
  </w:style>
  <w:style w:type="character" w:customStyle="1" w:styleId="QualificationChar">
    <w:name w:val="Qualification Char"/>
    <w:basedOn w:val="DefaultParagraphFont"/>
    <w:link w:val="Qualification"/>
    <w:locked/>
    <w:rsid w:val="00ED2C20"/>
    <w:rPr>
      <w:rFonts w:ascii="Bliss Pro Medium" w:hAnsi="Bliss Pro Medium"/>
      <w:color w:val="EA5B0C"/>
      <w:sz w:val="52"/>
      <w:szCs w:val="52"/>
      <w:lang w:eastAsia="en-US"/>
    </w:rPr>
  </w:style>
  <w:style w:type="paragraph" w:customStyle="1" w:styleId="S-Code">
    <w:name w:val="S-Code"/>
    <w:basedOn w:val="Normal"/>
    <w:link w:val="S-CodeChar"/>
    <w:autoRedefine/>
    <w:qFormat/>
    <w:rsid w:val="00ED2C20"/>
    <w:rPr>
      <w:rFonts w:ascii="Bliss Pro Regular" w:hAnsi="Bliss Pro Regular" w:cs="Open Sans Light"/>
      <w:color w:val="E05206"/>
      <w:sz w:val="52"/>
      <w:szCs w:val="60"/>
    </w:rPr>
  </w:style>
  <w:style w:type="character" w:customStyle="1" w:styleId="SubjectChar">
    <w:name w:val="Subject Char"/>
    <w:basedOn w:val="DefaultParagraphFont"/>
    <w:link w:val="Subject"/>
    <w:locked/>
    <w:rsid w:val="007817FE"/>
    <w:rPr>
      <w:rFonts w:ascii="Bliss Pro Medium" w:hAnsi="Bliss Pro Medium"/>
      <w:color w:val="EA5B0C"/>
      <w:sz w:val="52"/>
      <w:szCs w:val="52"/>
      <w:lang w:eastAsia="en-US"/>
    </w:rPr>
  </w:style>
  <w:style w:type="paragraph" w:customStyle="1" w:styleId="Forexaminationfrom">
    <w:name w:val="For examination from"/>
    <w:basedOn w:val="Normal"/>
    <w:link w:val="ForexaminationfromChar"/>
    <w:autoRedefine/>
    <w:qFormat/>
    <w:rsid w:val="00F06560"/>
    <w:rPr>
      <w:rFonts w:ascii="Bliss Pro Light" w:hAnsi="Bliss Pro Light" w:cs="Open Sans Light"/>
    </w:rPr>
  </w:style>
  <w:style w:type="character" w:customStyle="1" w:styleId="S-CodeChar">
    <w:name w:val="S-Code Char"/>
    <w:basedOn w:val="DefaultParagraphFont"/>
    <w:link w:val="S-Code"/>
    <w:locked/>
    <w:rsid w:val="00ED2C20"/>
    <w:rPr>
      <w:rFonts w:ascii="Bliss Pro Regular" w:hAnsi="Bliss Pro Regular" w:cs="Open Sans Light"/>
      <w:color w:val="E05206"/>
      <w:sz w:val="52"/>
      <w:szCs w:val="60"/>
      <w:lang w:eastAsia="en-US"/>
    </w:rPr>
  </w:style>
  <w:style w:type="character" w:customStyle="1" w:styleId="WebLink">
    <w:name w:val="Web Link"/>
    <w:basedOn w:val="DefaultParagraphFont"/>
    <w:uiPriority w:val="1"/>
    <w:qFormat/>
    <w:rsid w:val="00ED19C9"/>
    <w:rPr>
      <w:rFonts w:ascii="Arial" w:hAnsi="Arial" w:cs="Times New Roman"/>
      <w:b w:val="0"/>
      <w:color w:val="4A4A4A"/>
      <w:sz w:val="20"/>
      <w:u w:val="single"/>
    </w:rPr>
  </w:style>
  <w:style w:type="character" w:customStyle="1" w:styleId="ForexaminationfromChar">
    <w:name w:val="For examination from Char"/>
    <w:basedOn w:val="DefaultParagraphFont"/>
    <w:link w:val="Forexaminationfrom"/>
    <w:locked/>
    <w:rsid w:val="00F06560"/>
    <w:rPr>
      <w:rFonts w:ascii="Bliss Pro Light" w:hAnsi="Bliss Pro Light" w:cs="Open Sans Light"/>
      <w:sz w:val="24"/>
      <w:szCs w:val="24"/>
      <w:lang w:eastAsia="en-US"/>
    </w:rPr>
  </w:style>
  <w:style w:type="character" w:customStyle="1" w:styleId="Weblink0">
    <w:name w:val="Weblink"/>
    <w:basedOn w:val="DefaultParagraphFont"/>
    <w:uiPriority w:val="1"/>
    <w:rsid w:val="0043639B"/>
    <w:rPr>
      <w:rFonts w:ascii="Arial" w:hAnsi="Arial" w:cs="Times New Roman"/>
      <w:b/>
      <w:color w:val="0065BD"/>
      <w:sz w:val="20"/>
      <w:u w:val="single"/>
    </w:rPr>
  </w:style>
  <w:style w:type="paragraph" w:customStyle="1" w:styleId="Boxedtext">
    <w:name w:val="Boxed text"/>
    <w:basedOn w:val="Normal"/>
    <w:rsid w:val="00774A6F"/>
    <w:pPr>
      <w:pBdr>
        <w:top w:val="single" w:sz="4" w:space="5" w:color="575756"/>
        <w:left w:val="single" w:sz="4" w:space="5" w:color="575756"/>
        <w:bottom w:val="single" w:sz="4" w:space="5" w:color="575756"/>
        <w:right w:val="single" w:sz="4" w:space="5" w:color="575756"/>
      </w:pBdr>
      <w:shd w:val="clear" w:color="auto" w:fill="575756"/>
      <w:ind w:left="567" w:right="820"/>
    </w:pPr>
    <w:rPr>
      <w:rFonts w:ascii="Arial" w:hAnsi="Arial" w:cs="Arial"/>
      <w:color w:val="FFFFFF" w:themeColor="background1"/>
      <w:sz w:val="20"/>
      <w:szCs w:val="20"/>
      <w:lang w:eastAsia="en-GB"/>
    </w:rPr>
  </w:style>
  <w:style w:type="paragraph" w:customStyle="1" w:styleId="Body">
    <w:name w:val="Body"/>
    <w:basedOn w:val="DSBasic"/>
    <w:link w:val="BodyChar"/>
    <w:qFormat/>
    <w:locked/>
    <w:rsid w:val="0043639B"/>
    <w:rPr>
      <w:rFonts w:cs="Arial"/>
      <w:sz w:val="20"/>
      <w:szCs w:val="20"/>
    </w:rPr>
  </w:style>
  <w:style w:type="character" w:customStyle="1" w:styleId="BodyChar">
    <w:name w:val="Body Char"/>
    <w:basedOn w:val="DSBasicChar"/>
    <w:link w:val="Body"/>
    <w:locked/>
    <w:rsid w:val="0043639B"/>
    <w:rPr>
      <w:rFonts w:ascii="Arial" w:hAnsi="Arial" w:cs="Arial"/>
      <w:sz w:val="20"/>
      <w:szCs w:val="20"/>
      <w:lang w:eastAsia="en-US"/>
    </w:rPr>
  </w:style>
  <w:style w:type="character" w:customStyle="1" w:styleId="Link">
    <w:name w:val="Link"/>
    <w:basedOn w:val="Strong"/>
    <w:uiPriority w:val="1"/>
    <w:qFormat/>
    <w:locked/>
    <w:rsid w:val="0043639B"/>
    <w:rPr>
      <w:rFonts w:ascii="Arial" w:hAnsi="Arial" w:cs="Times New Roman"/>
      <w:b/>
      <w:bCs/>
      <w:sz w:val="20"/>
    </w:rPr>
  </w:style>
  <w:style w:type="character" w:customStyle="1" w:styleId="Italics">
    <w:name w:val="Italics"/>
    <w:basedOn w:val="DefaultParagraphFont"/>
    <w:uiPriority w:val="1"/>
    <w:qFormat/>
    <w:rsid w:val="0043639B"/>
    <w:rPr>
      <w:rFonts w:ascii="Arial" w:hAnsi="Arial" w:cs="Times New Roman"/>
      <w:i/>
      <w:sz w:val="20"/>
    </w:rPr>
  </w:style>
  <w:style w:type="character" w:customStyle="1" w:styleId="Bold">
    <w:name w:val="Bold"/>
    <w:basedOn w:val="DefaultParagraphFont"/>
    <w:uiPriority w:val="1"/>
    <w:qFormat/>
    <w:rsid w:val="0043639B"/>
    <w:rPr>
      <w:rFonts w:ascii="Arial" w:hAnsi="Arial" w:cs="Times New Roman"/>
      <w:b/>
      <w:sz w:val="20"/>
    </w:rPr>
  </w:style>
  <w:style w:type="paragraph" w:customStyle="1" w:styleId="Code">
    <w:name w:val="Code"/>
    <w:basedOn w:val="Body"/>
    <w:link w:val="CodeChar"/>
    <w:qFormat/>
    <w:rsid w:val="0043639B"/>
    <w:rPr>
      <w:rFonts w:ascii="Courier New" w:hAnsi="Courier New" w:cs="Courier New"/>
    </w:rPr>
  </w:style>
  <w:style w:type="paragraph" w:customStyle="1" w:styleId="Symbols">
    <w:name w:val="Symbols"/>
    <w:basedOn w:val="Body"/>
    <w:link w:val="SymbolsChar"/>
    <w:qFormat/>
    <w:rsid w:val="0043639B"/>
    <w:rPr>
      <w:rFonts w:ascii="Cambria Math" w:hAnsi="Cambria Math"/>
    </w:rPr>
  </w:style>
  <w:style w:type="character" w:customStyle="1" w:styleId="CodeChar">
    <w:name w:val="Code Char"/>
    <w:basedOn w:val="BodyChar"/>
    <w:link w:val="Code"/>
    <w:locked/>
    <w:rsid w:val="0043639B"/>
    <w:rPr>
      <w:rFonts w:ascii="Courier New" w:hAnsi="Courier New" w:cs="Courier New"/>
      <w:sz w:val="20"/>
      <w:szCs w:val="20"/>
      <w:lang w:eastAsia="en-US"/>
    </w:rPr>
  </w:style>
  <w:style w:type="character" w:customStyle="1" w:styleId="SymbolsChar">
    <w:name w:val="Symbols Char"/>
    <w:basedOn w:val="BodyChar"/>
    <w:link w:val="Symbols"/>
    <w:locked/>
    <w:rsid w:val="0043639B"/>
    <w:rPr>
      <w:rFonts w:ascii="Cambria Math" w:hAnsi="Cambria Math" w:cs="Arial"/>
      <w:sz w:val="20"/>
      <w:szCs w:val="20"/>
      <w:lang w:eastAsia="en-US"/>
    </w:rPr>
  </w:style>
  <w:style w:type="paragraph" w:customStyle="1" w:styleId="Bulletedlist">
    <w:name w:val="Bulleted list"/>
    <w:basedOn w:val="Body"/>
    <w:link w:val="BulletedlistChar"/>
    <w:autoRedefine/>
    <w:qFormat/>
    <w:rsid w:val="00C235F4"/>
    <w:pPr>
      <w:numPr>
        <w:numId w:val="1"/>
      </w:numPr>
    </w:pPr>
  </w:style>
  <w:style w:type="paragraph" w:customStyle="1" w:styleId="Sub-bullet">
    <w:name w:val="Sub-bullet"/>
    <w:basedOn w:val="Body"/>
    <w:link w:val="Sub-bulletChar"/>
    <w:autoRedefine/>
    <w:qFormat/>
    <w:rsid w:val="00C235F4"/>
    <w:pPr>
      <w:numPr>
        <w:numId w:val="5"/>
      </w:numPr>
    </w:pPr>
  </w:style>
  <w:style w:type="character" w:customStyle="1" w:styleId="BulletedlistChar">
    <w:name w:val="Bulleted list Char"/>
    <w:basedOn w:val="BodyChar"/>
    <w:link w:val="Bulletedlist"/>
    <w:locked/>
    <w:rsid w:val="00C235F4"/>
    <w:rPr>
      <w:rFonts w:ascii="Arial" w:hAnsi="Arial" w:cs="Arial"/>
      <w:sz w:val="20"/>
      <w:szCs w:val="20"/>
      <w:lang w:eastAsia="en-US"/>
    </w:rPr>
  </w:style>
  <w:style w:type="paragraph" w:customStyle="1" w:styleId="Letteredlist">
    <w:name w:val="Lettered list"/>
    <w:basedOn w:val="Body"/>
    <w:link w:val="LetteredlistChar"/>
    <w:qFormat/>
    <w:rsid w:val="0043639B"/>
    <w:pPr>
      <w:numPr>
        <w:numId w:val="2"/>
      </w:numPr>
    </w:pPr>
  </w:style>
  <w:style w:type="character" w:customStyle="1" w:styleId="Sub-bulletChar">
    <w:name w:val="Sub-bullet Char"/>
    <w:basedOn w:val="BodyChar"/>
    <w:link w:val="Sub-bullet"/>
    <w:locked/>
    <w:rsid w:val="00C235F4"/>
    <w:rPr>
      <w:rFonts w:ascii="Arial" w:hAnsi="Arial" w:cs="Arial"/>
      <w:sz w:val="20"/>
      <w:szCs w:val="20"/>
      <w:lang w:eastAsia="en-US"/>
    </w:rPr>
  </w:style>
  <w:style w:type="paragraph" w:customStyle="1" w:styleId="Numerallist">
    <w:name w:val="Numeral list"/>
    <w:basedOn w:val="Body"/>
    <w:link w:val="NumerallistChar"/>
    <w:qFormat/>
    <w:rsid w:val="0043639B"/>
    <w:pPr>
      <w:numPr>
        <w:numId w:val="3"/>
      </w:numPr>
      <w:ind w:hanging="153"/>
    </w:pPr>
  </w:style>
  <w:style w:type="character" w:customStyle="1" w:styleId="LetteredlistChar">
    <w:name w:val="Lettered list Char"/>
    <w:basedOn w:val="BodyChar"/>
    <w:link w:val="Letteredlist"/>
    <w:locked/>
    <w:rsid w:val="0043639B"/>
    <w:rPr>
      <w:rFonts w:ascii="Arial" w:hAnsi="Arial" w:cs="Arial"/>
      <w:sz w:val="20"/>
      <w:szCs w:val="20"/>
      <w:lang w:eastAsia="en-US"/>
    </w:rPr>
  </w:style>
  <w:style w:type="paragraph" w:customStyle="1" w:styleId="Numberedlist">
    <w:name w:val="Numbered list"/>
    <w:basedOn w:val="Body"/>
    <w:link w:val="NumberedlistChar"/>
    <w:qFormat/>
    <w:rsid w:val="0043639B"/>
    <w:pPr>
      <w:numPr>
        <w:numId w:val="4"/>
      </w:numPr>
    </w:pPr>
  </w:style>
  <w:style w:type="character" w:customStyle="1" w:styleId="NumerallistChar">
    <w:name w:val="Numeral list Char"/>
    <w:basedOn w:val="BodyChar"/>
    <w:link w:val="Numerallist"/>
    <w:locked/>
    <w:rsid w:val="0043639B"/>
    <w:rPr>
      <w:rFonts w:ascii="Arial" w:hAnsi="Arial" w:cs="Arial"/>
      <w:sz w:val="20"/>
      <w:szCs w:val="20"/>
      <w:lang w:eastAsia="en-US"/>
    </w:rPr>
  </w:style>
  <w:style w:type="character" w:customStyle="1" w:styleId="subscript">
    <w:name w:val="subscript"/>
    <w:basedOn w:val="DefaultParagraphFont"/>
    <w:uiPriority w:val="1"/>
    <w:qFormat/>
    <w:rsid w:val="0043639B"/>
    <w:rPr>
      <w:rFonts w:cs="Times New Roman"/>
      <w:vertAlign w:val="subscript"/>
    </w:rPr>
  </w:style>
  <w:style w:type="character" w:customStyle="1" w:styleId="NumberedlistChar">
    <w:name w:val="Numbered list Char"/>
    <w:basedOn w:val="BodyChar"/>
    <w:link w:val="Numberedlist"/>
    <w:locked/>
    <w:rsid w:val="0043639B"/>
    <w:rPr>
      <w:rFonts w:ascii="Arial" w:hAnsi="Arial" w:cs="Arial"/>
      <w:sz w:val="20"/>
      <w:szCs w:val="20"/>
      <w:lang w:eastAsia="en-US"/>
    </w:rPr>
  </w:style>
  <w:style w:type="character" w:customStyle="1" w:styleId="superscript">
    <w:name w:val="superscript"/>
    <w:basedOn w:val="DefaultParagraphFont"/>
    <w:uiPriority w:val="1"/>
    <w:qFormat/>
    <w:rsid w:val="0043639B"/>
    <w:rPr>
      <w:rFonts w:cs="Times New Roman"/>
      <w:vertAlign w:val="superscript"/>
    </w:rPr>
  </w:style>
  <w:style w:type="paragraph" w:customStyle="1" w:styleId="HeadFoot">
    <w:name w:val="Head/Foot"/>
    <w:basedOn w:val="Header"/>
    <w:link w:val="HeadFootChar"/>
    <w:autoRedefine/>
    <w:qFormat/>
    <w:rsid w:val="0027336E"/>
    <w:pPr>
      <w:tabs>
        <w:tab w:val="clear" w:pos="8640"/>
        <w:tab w:val="right" w:pos="14459"/>
      </w:tabs>
      <w:spacing w:before="120" w:after="120"/>
      <w:jc w:val="right"/>
    </w:pPr>
    <w:rPr>
      <w:rFonts w:ascii="Arial" w:hAnsi="Arial" w:cs="Arial"/>
      <w:sz w:val="20"/>
      <w:szCs w:val="22"/>
    </w:rPr>
  </w:style>
  <w:style w:type="paragraph" w:customStyle="1" w:styleId="WalkTable">
    <w:name w:val="Walk Table"/>
    <w:basedOn w:val="Normal"/>
    <w:link w:val="WalkTableChar"/>
    <w:qFormat/>
    <w:rsid w:val="00716D43"/>
    <w:pPr>
      <w:widowControl w:val="0"/>
    </w:pPr>
    <w:rPr>
      <w:rFonts w:ascii="Arial" w:hAnsi="Arial" w:cs="Arial"/>
      <w:sz w:val="16"/>
      <w:szCs w:val="16"/>
    </w:rPr>
  </w:style>
  <w:style w:type="character" w:customStyle="1" w:styleId="HeadFootChar">
    <w:name w:val="Head/Foot Char"/>
    <w:basedOn w:val="HeaderChar"/>
    <w:link w:val="HeadFoot"/>
    <w:locked/>
    <w:rsid w:val="0027336E"/>
    <w:rPr>
      <w:rFonts w:ascii="Arial" w:eastAsia="Times New Roman" w:hAnsi="Arial" w:cs="Arial"/>
      <w:sz w:val="20"/>
      <w:szCs w:val="24"/>
      <w:lang w:eastAsia="en-US"/>
    </w:rPr>
  </w:style>
  <w:style w:type="character" w:customStyle="1" w:styleId="WalkTableChar">
    <w:name w:val="Walk Table Char"/>
    <w:basedOn w:val="DefaultParagraphFont"/>
    <w:link w:val="WalkTable"/>
    <w:locked/>
    <w:rsid w:val="00716D43"/>
    <w:rPr>
      <w:rFonts w:ascii="Arial" w:hAnsi="Arial" w:cs="Arial"/>
      <w:sz w:val="16"/>
      <w:szCs w:val="16"/>
      <w:lang w:eastAsia="en-US"/>
    </w:rPr>
  </w:style>
  <w:style w:type="character" w:customStyle="1" w:styleId="CAIELink">
    <w:name w:val="CAIE Link"/>
    <w:basedOn w:val="DefaultParagraphFont"/>
    <w:uiPriority w:val="1"/>
    <w:rsid w:val="00774A6F"/>
    <w:rPr>
      <w:rFonts w:ascii="Arial" w:hAnsi="Arial"/>
      <w:b/>
      <w:sz w:val="20"/>
    </w:rPr>
  </w:style>
  <w:style w:type="character" w:customStyle="1" w:styleId="Heading4Char">
    <w:name w:val="Heading 4 Char"/>
    <w:basedOn w:val="DefaultParagraphFont"/>
    <w:link w:val="Heading4"/>
    <w:rsid w:val="00AF7340"/>
    <w:rPr>
      <w:b/>
      <w:bCs/>
      <w:sz w:val="28"/>
      <w:szCs w:val="28"/>
      <w:lang w:val="en-US" w:eastAsia="en-US"/>
    </w:rPr>
  </w:style>
  <w:style w:type="character" w:customStyle="1" w:styleId="Heading5Char">
    <w:name w:val="Heading 5 Char"/>
    <w:basedOn w:val="DefaultParagraphFont"/>
    <w:link w:val="Heading5"/>
    <w:rsid w:val="00AF7340"/>
    <w:rPr>
      <w:b/>
      <w:bCs/>
      <w:i/>
      <w:iCs/>
      <w:sz w:val="26"/>
      <w:szCs w:val="26"/>
      <w:lang w:val="en-US" w:eastAsia="en-US"/>
    </w:rPr>
  </w:style>
  <w:style w:type="character" w:customStyle="1" w:styleId="Heading6Char">
    <w:name w:val="Heading 6 Char"/>
    <w:basedOn w:val="DefaultParagraphFont"/>
    <w:link w:val="Heading6"/>
    <w:rsid w:val="00AF7340"/>
    <w:rPr>
      <w:b/>
      <w:bCs/>
      <w:lang w:val="en-US" w:eastAsia="en-US"/>
    </w:rPr>
  </w:style>
  <w:style w:type="character" w:customStyle="1" w:styleId="Heading7Char">
    <w:name w:val="Heading 7 Char"/>
    <w:basedOn w:val="DefaultParagraphFont"/>
    <w:link w:val="Heading7"/>
    <w:rsid w:val="00AF7340"/>
    <w:rPr>
      <w:sz w:val="24"/>
      <w:szCs w:val="24"/>
      <w:lang w:val="en-US" w:eastAsia="en-US"/>
    </w:rPr>
  </w:style>
  <w:style w:type="character" w:customStyle="1" w:styleId="Heading8Char">
    <w:name w:val="Heading 8 Char"/>
    <w:basedOn w:val="DefaultParagraphFont"/>
    <w:link w:val="Heading8"/>
    <w:rsid w:val="00AF7340"/>
    <w:rPr>
      <w:i/>
      <w:iCs/>
      <w:sz w:val="24"/>
      <w:szCs w:val="24"/>
      <w:lang w:val="en-US" w:eastAsia="en-US"/>
    </w:rPr>
  </w:style>
  <w:style w:type="character" w:customStyle="1" w:styleId="Heading9Char">
    <w:name w:val="Heading 9 Char"/>
    <w:basedOn w:val="DefaultParagraphFont"/>
    <w:link w:val="Heading9"/>
    <w:rsid w:val="00AF7340"/>
    <w:rPr>
      <w:rFonts w:ascii="Arial" w:hAnsi="Arial" w:cs="Arial"/>
      <w:lang w:val="en-US" w:eastAsia="en-US"/>
    </w:rPr>
  </w:style>
  <w:style w:type="character" w:customStyle="1" w:styleId="CharChar2">
    <w:name w:val="Char Char2"/>
    <w:basedOn w:val="DefaultParagraphFont"/>
    <w:locked/>
    <w:rsid w:val="00AF7340"/>
  </w:style>
  <w:style w:type="character" w:customStyle="1" w:styleId="CharChar1">
    <w:name w:val="Char Char1"/>
    <w:basedOn w:val="DefaultParagraphFont"/>
    <w:locked/>
    <w:rsid w:val="00AF7340"/>
  </w:style>
  <w:style w:type="character" w:customStyle="1" w:styleId="CharChar">
    <w:name w:val="Char Char"/>
    <w:semiHidden/>
    <w:locked/>
    <w:rsid w:val="00AF7340"/>
    <w:rPr>
      <w:rFonts w:ascii="Lucida Grande" w:hAnsi="Lucida Grande" w:cs="Lucida Grande"/>
      <w:sz w:val="18"/>
      <w:szCs w:val="18"/>
    </w:rPr>
  </w:style>
  <w:style w:type="paragraph" w:customStyle="1" w:styleId="Chh1">
    <w:name w:val="Ch_h1"/>
    <w:basedOn w:val="Normal"/>
    <w:rsid w:val="00AF7340"/>
    <w:rPr>
      <w:rFonts w:ascii="Arial" w:hAnsi="Arial" w:cs="Arial"/>
      <w:b/>
      <w:bCs/>
      <w:color w:val="E05206"/>
      <w:sz w:val="28"/>
      <w:szCs w:val="28"/>
      <w:lang w:val="en-US"/>
    </w:rPr>
  </w:style>
  <w:style w:type="paragraph" w:customStyle="1" w:styleId="BodyText0">
    <w:name w:val="Body_Text"/>
    <w:basedOn w:val="Normal"/>
    <w:rsid w:val="00AF7340"/>
    <w:rPr>
      <w:rFonts w:ascii="Arial" w:hAnsi="Arial"/>
      <w:bCs/>
      <w:sz w:val="20"/>
      <w:szCs w:val="20"/>
      <w:lang w:val="en-US"/>
    </w:rPr>
  </w:style>
  <w:style w:type="paragraph" w:customStyle="1" w:styleId="MediumGrid1-Accent21">
    <w:name w:val="Medium Grid 1 - Accent 21"/>
    <w:basedOn w:val="Normal"/>
    <w:qFormat/>
    <w:rsid w:val="00AF7340"/>
    <w:pPr>
      <w:ind w:left="720"/>
      <w:contextualSpacing/>
    </w:pPr>
    <w:rPr>
      <w:rFonts w:ascii="Arial" w:hAnsi="Arial"/>
      <w:sz w:val="20"/>
      <w:szCs w:val="20"/>
    </w:rPr>
  </w:style>
  <w:style w:type="paragraph" w:customStyle="1" w:styleId="ColorfulList-Accent12">
    <w:name w:val="Colorful List - Accent 12"/>
    <w:basedOn w:val="Normal"/>
    <w:qFormat/>
    <w:rsid w:val="00AF7340"/>
    <w:pPr>
      <w:ind w:left="720"/>
      <w:contextualSpacing/>
    </w:pPr>
    <w:rPr>
      <w:rFonts w:ascii="Arial" w:hAnsi="Arial"/>
      <w:sz w:val="20"/>
      <w:szCs w:val="20"/>
    </w:rPr>
  </w:style>
  <w:style w:type="paragraph" w:customStyle="1" w:styleId="ColorfulList-Accent11">
    <w:name w:val="Colorful List - Accent 11"/>
    <w:basedOn w:val="Normal"/>
    <w:qFormat/>
    <w:rsid w:val="00AF7340"/>
    <w:pPr>
      <w:ind w:left="720"/>
      <w:contextualSpacing/>
    </w:pPr>
    <w:rPr>
      <w:rFonts w:ascii="Arial" w:hAnsi="Arial"/>
      <w:sz w:val="20"/>
      <w:szCs w:val="20"/>
    </w:rPr>
  </w:style>
  <w:style w:type="character" w:styleId="HTMLCite">
    <w:name w:val="HTML Cite"/>
    <w:uiPriority w:val="99"/>
    <w:semiHidden/>
    <w:locked/>
    <w:rsid w:val="00AF7340"/>
    <w:rPr>
      <w:rFonts w:cs="Times New Roman"/>
      <w:color w:val="009933"/>
    </w:rPr>
  </w:style>
  <w:style w:type="paragraph" w:styleId="PlainText">
    <w:name w:val="Plain Text"/>
    <w:basedOn w:val="Normal"/>
    <w:link w:val="PlainTextChar"/>
    <w:semiHidden/>
    <w:unhideWhenUsed/>
    <w:locked/>
    <w:rsid w:val="00AF7340"/>
    <w:rPr>
      <w:rFonts w:ascii="Consolas" w:eastAsia="Cambria" w:hAnsi="Consolas"/>
      <w:sz w:val="21"/>
      <w:szCs w:val="21"/>
      <w:lang w:val="en-US"/>
    </w:rPr>
  </w:style>
  <w:style w:type="character" w:customStyle="1" w:styleId="PlainTextChar">
    <w:name w:val="Plain Text Char"/>
    <w:basedOn w:val="DefaultParagraphFont"/>
    <w:link w:val="PlainText"/>
    <w:semiHidden/>
    <w:rsid w:val="00AF7340"/>
    <w:rPr>
      <w:rFonts w:ascii="Consolas" w:eastAsia="Cambria" w:hAnsi="Consolas"/>
      <w:sz w:val="21"/>
      <w:szCs w:val="21"/>
      <w:lang w:val="en-US" w:eastAsia="en-US"/>
    </w:rPr>
  </w:style>
  <w:style w:type="paragraph" w:customStyle="1" w:styleId="Btext">
    <w:name w:val="B_text"/>
    <w:basedOn w:val="Normal"/>
    <w:rsid w:val="00AF7340"/>
    <w:rPr>
      <w:rFonts w:ascii="Arial" w:hAnsi="Arial"/>
      <w:bCs/>
      <w:sz w:val="20"/>
      <w:szCs w:val="20"/>
      <w:lang w:val="en-US"/>
    </w:rPr>
  </w:style>
  <w:style w:type="character" w:styleId="Emphasis">
    <w:name w:val="Emphasis"/>
    <w:uiPriority w:val="20"/>
    <w:qFormat/>
    <w:locked/>
    <w:rsid w:val="00AF7340"/>
    <w:rPr>
      <w:b/>
      <w:bCs/>
      <w:i w:val="0"/>
      <w:iCs w:val="0"/>
    </w:rPr>
  </w:style>
  <w:style w:type="paragraph" w:styleId="NormalWeb">
    <w:name w:val="Normal (Web)"/>
    <w:basedOn w:val="Normal"/>
    <w:semiHidden/>
    <w:unhideWhenUsed/>
    <w:locked/>
    <w:rsid w:val="00AF7340"/>
    <w:pPr>
      <w:spacing w:before="100" w:beforeAutospacing="1" w:after="95" w:line="299" w:lineRule="atLeast"/>
    </w:pPr>
    <w:rPr>
      <w:rFonts w:eastAsia="Times New Roman"/>
      <w:sz w:val="19"/>
      <w:szCs w:val="19"/>
      <w:lang w:val="en-US"/>
    </w:rPr>
  </w:style>
  <w:style w:type="character" w:customStyle="1" w:styleId="irchd1">
    <w:name w:val="irc_hd1"/>
    <w:rsid w:val="00AF7340"/>
    <w:rPr>
      <w:spacing w:val="0"/>
      <w:sz w:val="16"/>
      <w:szCs w:val="16"/>
    </w:rPr>
  </w:style>
  <w:style w:type="character" w:customStyle="1" w:styleId="ircho1">
    <w:name w:val="irc_ho1"/>
    <w:rsid w:val="00AF7340"/>
    <w:rPr>
      <w:color w:val="D6D6D6"/>
      <w:spacing w:val="0"/>
    </w:rPr>
  </w:style>
  <w:style w:type="paragraph" w:styleId="TOC2">
    <w:name w:val="toc 2"/>
    <w:basedOn w:val="Normal"/>
    <w:next w:val="Normal"/>
    <w:autoRedefine/>
    <w:uiPriority w:val="39"/>
    <w:rsid w:val="00AF7340"/>
    <w:pPr>
      <w:ind w:left="240"/>
    </w:pPr>
    <w:rPr>
      <w:lang w:val="en-US"/>
    </w:rPr>
  </w:style>
  <w:style w:type="paragraph" w:styleId="TOC3">
    <w:name w:val="toc 3"/>
    <w:basedOn w:val="Normal"/>
    <w:next w:val="Normal"/>
    <w:autoRedefine/>
    <w:uiPriority w:val="39"/>
    <w:rsid w:val="00AF7340"/>
    <w:pPr>
      <w:ind w:left="480"/>
    </w:pPr>
    <w:rPr>
      <w:lang w:val="en-US"/>
    </w:rPr>
  </w:style>
  <w:style w:type="paragraph" w:styleId="TOC4">
    <w:name w:val="toc 4"/>
    <w:basedOn w:val="Normal"/>
    <w:next w:val="Normal"/>
    <w:autoRedefine/>
    <w:rsid w:val="00AF7340"/>
    <w:pPr>
      <w:ind w:left="720"/>
    </w:pPr>
    <w:rPr>
      <w:lang w:val="en-US"/>
    </w:rPr>
  </w:style>
  <w:style w:type="paragraph" w:styleId="TOC5">
    <w:name w:val="toc 5"/>
    <w:basedOn w:val="Normal"/>
    <w:next w:val="Normal"/>
    <w:autoRedefine/>
    <w:rsid w:val="00AF7340"/>
    <w:pPr>
      <w:ind w:left="960"/>
    </w:pPr>
    <w:rPr>
      <w:lang w:val="en-US"/>
    </w:rPr>
  </w:style>
  <w:style w:type="paragraph" w:styleId="TOC6">
    <w:name w:val="toc 6"/>
    <w:basedOn w:val="Normal"/>
    <w:next w:val="Normal"/>
    <w:autoRedefine/>
    <w:rsid w:val="00AF7340"/>
    <w:pPr>
      <w:ind w:left="1200"/>
    </w:pPr>
    <w:rPr>
      <w:lang w:val="en-US"/>
    </w:rPr>
  </w:style>
  <w:style w:type="paragraph" w:styleId="TOC7">
    <w:name w:val="toc 7"/>
    <w:basedOn w:val="Normal"/>
    <w:next w:val="Normal"/>
    <w:autoRedefine/>
    <w:rsid w:val="00AF7340"/>
    <w:pPr>
      <w:ind w:left="1440"/>
    </w:pPr>
    <w:rPr>
      <w:lang w:val="en-US"/>
    </w:rPr>
  </w:style>
  <w:style w:type="paragraph" w:styleId="TOC8">
    <w:name w:val="toc 8"/>
    <w:basedOn w:val="Normal"/>
    <w:next w:val="Normal"/>
    <w:autoRedefine/>
    <w:rsid w:val="00AF7340"/>
    <w:pPr>
      <w:ind w:left="1680"/>
    </w:pPr>
    <w:rPr>
      <w:lang w:val="en-US"/>
    </w:rPr>
  </w:style>
  <w:style w:type="paragraph" w:styleId="TOC9">
    <w:name w:val="toc 9"/>
    <w:basedOn w:val="Normal"/>
    <w:next w:val="Normal"/>
    <w:autoRedefine/>
    <w:rsid w:val="00AF7340"/>
    <w:pPr>
      <w:ind w:left="1920"/>
    </w:pPr>
    <w:rPr>
      <w:lang w:val="en-US"/>
    </w:rPr>
  </w:style>
  <w:style w:type="paragraph" w:customStyle="1" w:styleId="ecxmsonormal">
    <w:name w:val="ecxmsonormal"/>
    <w:basedOn w:val="Normal"/>
    <w:rsid w:val="00AF7340"/>
    <w:pPr>
      <w:spacing w:after="324"/>
    </w:pPr>
    <w:rPr>
      <w:rFonts w:eastAsia="Times New Roman"/>
      <w:lang w:eastAsia="en-GB"/>
    </w:rPr>
  </w:style>
  <w:style w:type="character" w:customStyle="1" w:styleId="UnresolvedMention1">
    <w:name w:val="Unresolved Mention1"/>
    <w:basedOn w:val="DefaultParagraphFont"/>
    <w:uiPriority w:val="99"/>
    <w:semiHidden/>
    <w:unhideWhenUsed/>
    <w:rsid w:val="00DE56FE"/>
    <w:rPr>
      <w:color w:val="605E5C"/>
      <w:shd w:val="clear" w:color="auto" w:fill="E1DFDD"/>
    </w:rPr>
  </w:style>
  <w:style w:type="character" w:customStyle="1" w:styleId="UnresolvedMention2">
    <w:name w:val="Unresolved Mention2"/>
    <w:basedOn w:val="DefaultParagraphFont"/>
    <w:uiPriority w:val="99"/>
    <w:semiHidden/>
    <w:unhideWhenUsed/>
    <w:rsid w:val="00753B3F"/>
    <w:rPr>
      <w:color w:val="605E5C"/>
      <w:shd w:val="clear" w:color="auto" w:fill="E1DFDD"/>
    </w:rPr>
  </w:style>
  <w:style w:type="paragraph" w:customStyle="1" w:styleId="q-text">
    <w:name w:val="q-text"/>
    <w:basedOn w:val="Normal"/>
    <w:rsid w:val="00FC1D6F"/>
    <w:pPr>
      <w:spacing w:before="100" w:beforeAutospacing="1" w:after="100" w:afterAutospacing="1"/>
    </w:pPr>
    <w:rPr>
      <w:rFonts w:eastAsia="Times New Roman"/>
      <w:lang w:val="en-US"/>
    </w:rPr>
  </w:style>
  <w:style w:type="character" w:styleId="UnresolvedMention">
    <w:name w:val="Unresolved Mention"/>
    <w:basedOn w:val="DefaultParagraphFont"/>
    <w:uiPriority w:val="99"/>
    <w:semiHidden/>
    <w:unhideWhenUsed/>
    <w:rsid w:val="0036645B"/>
    <w:rPr>
      <w:color w:val="605E5C"/>
      <w:shd w:val="clear" w:color="auto" w:fill="E1DFDD"/>
    </w:rPr>
  </w:style>
  <w:style w:type="paragraph" w:customStyle="1" w:styleId="Pa0">
    <w:name w:val="Pa0"/>
    <w:basedOn w:val="Default"/>
    <w:next w:val="Default"/>
    <w:uiPriority w:val="99"/>
    <w:rsid w:val="00E2130F"/>
    <w:pPr>
      <w:spacing w:line="221" w:lineRule="atLeast"/>
    </w:pPr>
    <w:rPr>
      <w:color w:val="auto"/>
      <w:lang w:eastAsia="en-GB"/>
    </w:rPr>
  </w:style>
  <w:style w:type="character" w:customStyle="1" w:styleId="A2">
    <w:name w:val="A2"/>
    <w:uiPriority w:val="99"/>
    <w:rsid w:val="00D97101"/>
    <w:rPr>
      <w:b/>
      <w:bCs/>
      <w:color w:val="000000"/>
      <w:sz w:val="22"/>
      <w:szCs w:val="22"/>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148986029">
      <w:marLeft w:val="0"/>
      <w:marRight w:val="0"/>
      <w:marTop w:val="0"/>
      <w:marBottom w:val="0"/>
      <w:divBdr>
        <w:top w:val="none" w:sz="0" w:space="0" w:color="auto"/>
        <w:left w:val="none" w:sz="0" w:space="0" w:color="auto"/>
        <w:bottom w:val="none" w:sz="0" w:space="0" w:color="auto"/>
        <w:right w:val="none" w:sz="0" w:space="0" w:color="auto"/>
      </w:divBdr>
    </w:div>
    <w:div w:id="285549277">
      <w:bodyDiv w:val="1"/>
      <w:marLeft w:val="0"/>
      <w:marRight w:val="0"/>
      <w:marTop w:val="0"/>
      <w:marBottom w:val="0"/>
      <w:divBdr>
        <w:top w:val="none" w:sz="0" w:space="0" w:color="auto"/>
        <w:left w:val="none" w:sz="0" w:space="0" w:color="auto"/>
        <w:bottom w:val="none" w:sz="0" w:space="0" w:color="auto"/>
        <w:right w:val="none" w:sz="0" w:space="0" w:color="auto"/>
      </w:divBdr>
    </w:div>
    <w:div w:id="1046489857">
      <w:bodyDiv w:val="1"/>
      <w:marLeft w:val="0"/>
      <w:marRight w:val="0"/>
      <w:marTop w:val="0"/>
      <w:marBottom w:val="0"/>
      <w:divBdr>
        <w:top w:val="none" w:sz="0" w:space="0" w:color="auto"/>
        <w:left w:val="none" w:sz="0" w:space="0" w:color="auto"/>
        <w:bottom w:val="none" w:sz="0" w:space="0" w:color="auto"/>
        <w:right w:val="none" w:sz="0" w:space="0" w:color="auto"/>
      </w:divBdr>
    </w:div>
    <w:div w:id="1288898056">
      <w:bodyDiv w:val="1"/>
      <w:marLeft w:val="0"/>
      <w:marRight w:val="0"/>
      <w:marTop w:val="0"/>
      <w:marBottom w:val="0"/>
      <w:divBdr>
        <w:top w:val="none" w:sz="0" w:space="0" w:color="auto"/>
        <w:left w:val="none" w:sz="0" w:space="0" w:color="auto"/>
        <w:bottom w:val="none" w:sz="0" w:space="0" w:color="auto"/>
        <w:right w:val="none" w:sz="0" w:space="0" w:color="auto"/>
      </w:divBdr>
    </w:div>
    <w:div w:id="1302691749">
      <w:bodyDiv w:val="1"/>
      <w:marLeft w:val="0"/>
      <w:marRight w:val="0"/>
      <w:marTop w:val="0"/>
      <w:marBottom w:val="0"/>
      <w:divBdr>
        <w:top w:val="none" w:sz="0" w:space="0" w:color="auto"/>
        <w:left w:val="none" w:sz="0" w:space="0" w:color="auto"/>
        <w:bottom w:val="none" w:sz="0" w:space="0" w:color="auto"/>
        <w:right w:val="none" w:sz="0" w:space="0" w:color="auto"/>
      </w:divBdr>
    </w:div>
    <w:div w:id="1437948547">
      <w:bodyDiv w:val="1"/>
      <w:marLeft w:val="0"/>
      <w:marRight w:val="0"/>
      <w:marTop w:val="0"/>
      <w:marBottom w:val="0"/>
      <w:divBdr>
        <w:top w:val="none" w:sz="0" w:space="0" w:color="auto"/>
        <w:left w:val="none" w:sz="0" w:space="0" w:color="auto"/>
        <w:bottom w:val="none" w:sz="0" w:space="0" w:color="auto"/>
        <w:right w:val="none" w:sz="0" w:space="0" w:color="auto"/>
      </w:divBdr>
    </w:div>
    <w:div w:id="1480686089">
      <w:bodyDiv w:val="1"/>
      <w:marLeft w:val="0"/>
      <w:marRight w:val="0"/>
      <w:marTop w:val="0"/>
      <w:marBottom w:val="0"/>
      <w:divBdr>
        <w:top w:val="none" w:sz="0" w:space="0" w:color="auto"/>
        <w:left w:val="none" w:sz="0" w:space="0" w:color="auto"/>
        <w:bottom w:val="none" w:sz="0" w:space="0" w:color="auto"/>
        <w:right w:val="none" w:sz="0" w:space="0" w:color="auto"/>
      </w:divBdr>
    </w:div>
    <w:div w:id="18000288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www.openoffice.org/" TargetMode="External"/><Relationship Id="rId117" Type="http://schemas.openxmlformats.org/officeDocument/2006/relationships/hyperlink" Target="https://www.cambridgeinternational.org/programmes-and-qualifications/cambridge-o-level-english-language-1123/published-resources/" TargetMode="External"/><Relationship Id="rId21" Type="http://schemas.openxmlformats.org/officeDocument/2006/relationships/header" Target="header5.xml"/><Relationship Id="rId42" Type="http://schemas.openxmlformats.org/officeDocument/2006/relationships/hyperlink" Target="http://www.teachingenglish.org.uk/article/hot-seat-0" TargetMode="External"/><Relationship Id="rId47" Type="http://schemas.openxmlformats.org/officeDocument/2006/relationships/hyperlink" Target="http://www.time4writing.com/downloads/PDFs/Printable-WritingParagraphs-TopicSentence-HS.pdf" TargetMode="External"/><Relationship Id="rId63" Type="http://schemas.openxmlformats.org/officeDocument/2006/relationships/hyperlink" Target="https://englishlinx.com/sentences/compound_sentences/" TargetMode="External"/><Relationship Id="rId68" Type="http://schemas.openxmlformats.org/officeDocument/2006/relationships/hyperlink" Target="https://englishlinx.com/punctuation/" TargetMode="External"/><Relationship Id="rId84" Type="http://schemas.openxmlformats.org/officeDocument/2006/relationships/hyperlink" Target="http://www.educationquizzes.com/gcse/english/register-and-audience/" TargetMode="External"/><Relationship Id="rId89" Type="http://schemas.openxmlformats.org/officeDocument/2006/relationships/hyperlink" Target="http://www.usingenglish.com/resources/letter-writing.php" TargetMode="External"/><Relationship Id="rId112" Type="http://schemas.openxmlformats.org/officeDocument/2006/relationships/hyperlink" Target="http://www.hoddereducation.co.uk/media/Documents/International/CP-Eng-sample.pdf" TargetMode="External"/><Relationship Id="rId133" Type="http://schemas.openxmlformats.org/officeDocument/2006/relationships/hyperlink" Target="http://www.skillsworkshop.org/resources/speech-marks" TargetMode="External"/><Relationship Id="rId138" Type="http://schemas.openxmlformats.org/officeDocument/2006/relationships/hyperlink" Target="mailto:info@cambridgeinternational.org" TargetMode="External"/><Relationship Id="rId16" Type="http://schemas.openxmlformats.org/officeDocument/2006/relationships/footer" Target="footer1.xml"/><Relationship Id="rId107" Type="http://schemas.openxmlformats.org/officeDocument/2006/relationships/hyperlink" Target="http://www.englishbiz.co.uk/mainguides/describe.htm" TargetMode="External"/><Relationship Id="rId11" Type="http://schemas.openxmlformats.org/officeDocument/2006/relationships/endnotes" Target="endnotes.xml"/><Relationship Id="rId32" Type="http://schemas.openxmlformats.org/officeDocument/2006/relationships/header" Target="header7.xml"/><Relationship Id="rId37" Type="http://schemas.openxmlformats.org/officeDocument/2006/relationships/hyperlink" Target="http://www.cambridgeinternational.org/support" TargetMode="External"/><Relationship Id="rId53" Type="http://schemas.openxmlformats.org/officeDocument/2006/relationships/hyperlink" Target="http://www.education.com/activity/article/play_word_bags_third/" TargetMode="External"/><Relationship Id="rId58" Type="http://schemas.openxmlformats.org/officeDocument/2006/relationships/hyperlink" Target="http://esl.fis.edu/grammar/verbs/5.htm" TargetMode="External"/><Relationship Id="rId74" Type="http://schemas.openxmlformats.org/officeDocument/2006/relationships/hyperlink" Target="http://www.englishwsheets.com/subject_and_verb.html" TargetMode="External"/><Relationship Id="rId79" Type="http://schemas.openxmlformats.org/officeDocument/2006/relationships/hyperlink" Target="http://grammar.ccc.commnet.edu/grammar/marks/parentheses.htm" TargetMode="External"/><Relationship Id="rId102" Type="http://schemas.openxmlformats.org/officeDocument/2006/relationships/hyperlink" Target="https://onlineenglishgrammar.blogspot.com/2016/05/difference-between-discursive-and.html" TargetMode="External"/><Relationship Id="rId123" Type="http://schemas.openxmlformats.org/officeDocument/2006/relationships/hyperlink" Target="http://www.fromwhisperstoroars.com/blog-1/2018/1/11/understanding-the-7-key-elements-of-a-narrative" TargetMode="External"/><Relationship Id="rId128" Type="http://schemas.openxmlformats.org/officeDocument/2006/relationships/hyperlink" Target="http://www.khanacademy.org/humanities/hass-storytelling/storytelling-pixar-in-a-box" TargetMode="External"/><Relationship Id="rId144" Type="http://schemas.openxmlformats.org/officeDocument/2006/relationships/fontTable" Target="fontTable.xml"/><Relationship Id="rId5" Type="http://schemas.openxmlformats.org/officeDocument/2006/relationships/customXml" Target="../customXml/item5.xml"/><Relationship Id="rId90" Type="http://schemas.openxmlformats.org/officeDocument/2006/relationships/hyperlink" Target="http://www.grammarly.com/blog/how-to-write-a-speech/" TargetMode="External"/><Relationship Id="rId95" Type="http://schemas.openxmlformats.org/officeDocument/2006/relationships/hyperlink" Target="https://urbanthesaurus.org/synonyms/argument" TargetMode="External"/><Relationship Id="rId22" Type="http://schemas.openxmlformats.org/officeDocument/2006/relationships/footer" Target="footer4.xml"/><Relationship Id="rId27" Type="http://schemas.openxmlformats.org/officeDocument/2006/relationships/hyperlink" Target="http://www.cambridgeinternational.org/support" TargetMode="External"/><Relationship Id="rId43" Type="http://schemas.openxmlformats.org/officeDocument/2006/relationships/hyperlink" Target="http://www.cambridgeinternational.org/support" TargetMode="External"/><Relationship Id="rId48" Type="http://schemas.openxmlformats.org/officeDocument/2006/relationships/hyperlink" Target="http://www.bbc.co.uk/schools/gcsebitesize/ict/datacomm/1emailrev3.shtml" TargetMode="External"/><Relationship Id="rId64" Type="http://schemas.openxmlformats.org/officeDocument/2006/relationships/hyperlink" Target="http://www.englishforeveryone.org/Topics/Paragraph-Correction.htm" TargetMode="External"/><Relationship Id="rId69" Type="http://schemas.openxmlformats.org/officeDocument/2006/relationships/hyperlink" Target="http://www.englishforeveryone.org/PDFs/Semicolons%20-%20practice%20quiz.pdf" TargetMode="External"/><Relationship Id="rId113" Type="http://schemas.openxmlformats.org/officeDocument/2006/relationships/hyperlink" Target="http://www.time4writing.com/writing-resources/descriptive-essay/" TargetMode="External"/><Relationship Id="rId118" Type="http://schemas.openxmlformats.org/officeDocument/2006/relationships/hyperlink" Target="http://grammar.about.com/od/developingessays/a/topdescription.htm" TargetMode="External"/><Relationship Id="rId134" Type="http://schemas.openxmlformats.org/officeDocument/2006/relationships/hyperlink" Target="http://homeworktips.about.com/od/essaywriting/a/narrativetopics.htm" TargetMode="External"/><Relationship Id="rId139" Type="http://schemas.openxmlformats.org/officeDocument/2006/relationships/hyperlink" Target="http://www.cambridgeinternational.org" TargetMode="External"/><Relationship Id="rId80" Type="http://schemas.openxmlformats.org/officeDocument/2006/relationships/hyperlink" Target="http://www.englishclub.com/grammar/prepositions-list.htm" TargetMode="External"/><Relationship Id="rId85" Type="http://schemas.openxmlformats.org/officeDocument/2006/relationships/hyperlink" Target="https://www.youtube.com/watch?v=oF9_fsUkxuk" TargetMode="External"/><Relationship Id="rId3" Type="http://schemas.openxmlformats.org/officeDocument/2006/relationships/customXml" Target="../customXml/item3.xml"/><Relationship Id="rId12" Type="http://schemas.openxmlformats.org/officeDocument/2006/relationships/image" Target="media/image1.jpeg"/><Relationship Id="rId17" Type="http://schemas.openxmlformats.org/officeDocument/2006/relationships/footer" Target="footer2.xml"/><Relationship Id="rId25" Type="http://schemas.openxmlformats.org/officeDocument/2006/relationships/hyperlink" Target="http://www.cambridgeinternational.org/support" TargetMode="External"/><Relationship Id="rId33" Type="http://schemas.openxmlformats.org/officeDocument/2006/relationships/footer" Target="footer5.xml"/><Relationship Id="rId38" Type="http://schemas.openxmlformats.org/officeDocument/2006/relationships/hyperlink" Target="http://www.k12reader.com/worksheet/is-it-a-fact-or-an-opinion/view/" TargetMode="External"/><Relationship Id="rId46" Type="http://schemas.openxmlformats.org/officeDocument/2006/relationships/hyperlink" Target="http://websummarizer.blogspot.com/2013/01/summaries-in-everyday-life.html" TargetMode="External"/><Relationship Id="rId59" Type="http://schemas.openxmlformats.org/officeDocument/2006/relationships/hyperlink" Target="http://www.superteacherworksheets.com/grammar/pronouns_WDDRM.pdf?up=1466611200" TargetMode="External"/><Relationship Id="rId67" Type="http://schemas.openxmlformats.org/officeDocument/2006/relationships/hyperlink" Target="http://www.tes.com/teaching-resource/adding-correct-punctuation-to-text-practice-6233411" TargetMode="External"/><Relationship Id="rId103" Type="http://schemas.openxmlformats.org/officeDocument/2006/relationships/hyperlink" Target="http://www.bbc.co.uk/bitesize/guides/zpdwwmn/revision/1" TargetMode="External"/><Relationship Id="rId108" Type="http://schemas.openxmlformats.org/officeDocument/2006/relationships/hyperlink" Target="http://www.readingrockets.org/strategies/descriptive_writing" TargetMode="External"/><Relationship Id="rId116" Type="http://schemas.openxmlformats.org/officeDocument/2006/relationships/hyperlink" Target="http://www.freelancewriting.com/creative-writing/write-an-interesting-narrative/" TargetMode="External"/><Relationship Id="rId124" Type="http://schemas.openxmlformats.org/officeDocument/2006/relationships/hyperlink" Target="http://ncowie.wordpress.com/2008/02/10/features-of-narrative-writing/" TargetMode="External"/><Relationship Id="rId129" Type="http://schemas.openxmlformats.org/officeDocument/2006/relationships/hyperlink" Target="https://ccea.org.uk/learning-resources/creative-writing/structure/narrative-structures" TargetMode="External"/><Relationship Id="rId137" Type="http://schemas.openxmlformats.org/officeDocument/2006/relationships/hyperlink" Target="http://www.cambridgeinternational.org/support" TargetMode="External"/><Relationship Id="rId20" Type="http://schemas.openxmlformats.org/officeDocument/2006/relationships/header" Target="header4.xml"/><Relationship Id="rId41" Type="http://schemas.openxmlformats.org/officeDocument/2006/relationships/hyperlink" Target="http://www.responsiveclassroom.org/the-hot-seat/" TargetMode="External"/><Relationship Id="rId54" Type="http://schemas.openxmlformats.org/officeDocument/2006/relationships/hyperlink" Target="http://www.icteachers.co.uk/children/sats/english_nouns.htm" TargetMode="External"/><Relationship Id="rId62" Type="http://schemas.openxmlformats.org/officeDocument/2006/relationships/hyperlink" Target="http://www.k12reader.com/sentence-structure/Gr1-3_Simple_Compound_Complex.pdf" TargetMode="External"/><Relationship Id="rId70" Type="http://schemas.openxmlformats.org/officeDocument/2006/relationships/hyperlink" Target="http://www.primaryresources.co.uk/english/pdfs/PC_questexcl.pdf" TargetMode="External"/><Relationship Id="rId75" Type="http://schemas.openxmlformats.org/officeDocument/2006/relationships/hyperlink" Target="http://grammar.yourdictionary.com/spelling-and-word-lists/misspelled.html" TargetMode="External"/><Relationship Id="rId83" Type="http://schemas.openxmlformats.org/officeDocument/2006/relationships/hyperlink" Target="http://examples.yourdictionary.com/examples-of-tone-in-a-story.html" TargetMode="External"/><Relationship Id="rId88" Type="http://schemas.openxmlformats.org/officeDocument/2006/relationships/hyperlink" Target="http://www.mshogue.com/AP/tone.htm" TargetMode="External"/><Relationship Id="rId91" Type="http://schemas.openxmlformats.org/officeDocument/2006/relationships/hyperlink" Target="https://askanydifference.com/difference-between-newspaper-and-magazine/" TargetMode="External"/><Relationship Id="rId96" Type="http://schemas.openxmlformats.org/officeDocument/2006/relationships/hyperlink" Target="http://www.londonschool.com/blog/10-differences-between-formal-and-informal-language/" TargetMode="External"/><Relationship Id="rId111" Type="http://schemas.openxmlformats.org/officeDocument/2006/relationships/hyperlink" Target="http://www.iup.edu/writingcenter/writing-resources/organization-and-structure/descriptive-writing/" TargetMode="External"/><Relationship Id="rId132" Type="http://schemas.openxmlformats.org/officeDocument/2006/relationships/hyperlink" Target="http://homeworktips.about.com/od/essaywriting/a/narrativetopics.htm" TargetMode="External"/><Relationship Id="rId140" Type="http://schemas.openxmlformats.org/officeDocument/2006/relationships/header" Target="header8.xml"/><Relationship Id="rId14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s://www.cambridgeinternational.org/programmes-and-qualifications/cambridge-o-level-english-language-1123/published-resources/" TargetMode="External"/><Relationship Id="rId28" Type="http://schemas.openxmlformats.org/officeDocument/2006/relationships/hyperlink" Target="http://www.cambridgeinternational.org/support" TargetMode="External"/><Relationship Id="rId36" Type="http://schemas.openxmlformats.org/officeDocument/2006/relationships/hyperlink" Target="http://writing.colostate.edu/gallery/multigenre/genrelist.html" TargetMode="External"/><Relationship Id="rId49" Type="http://schemas.openxmlformats.org/officeDocument/2006/relationships/hyperlink" Target="https://takeielts.britishcouncil.org/sites/default/files/ielts_writing-_coherence_cohesion.pdf" TargetMode="External"/><Relationship Id="rId57" Type="http://schemas.openxmlformats.org/officeDocument/2006/relationships/hyperlink" Target="http://www.englishpage.com/verbpage/activepassive.html" TargetMode="External"/><Relationship Id="rId106" Type="http://schemas.openxmlformats.org/officeDocument/2006/relationships/hyperlink" Target="http://www.cambridgeinternational.org/support" TargetMode="External"/><Relationship Id="rId114" Type="http://schemas.openxmlformats.org/officeDocument/2006/relationships/hyperlink" Target="http://www.time4writing.com/writing-resources/descriptive-essay/" TargetMode="External"/><Relationship Id="rId119" Type="http://schemas.openxmlformats.org/officeDocument/2006/relationships/hyperlink" Target="http://www.tes.com/teaching-resource/peer-and-self-assessment-guide-6024930" TargetMode="External"/><Relationship Id="rId127" Type="http://schemas.openxmlformats.org/officeDocument/2006/relationships/hyperlink" Target="https://lindsayannlearning.com/classroom-discussion-goals/" TargetMode="External"/><Relationship Id="rId10" Type="http://schemas.openxmlformats.org/officeDocument/2006/relationships/footnotes" Target="footnotes.xml"/><Relationship Id="rId31" Type="http://schemas.openxmlformats.org/officeDocument/2006/relationships/header" Target="header6.xml"/><Relationship Id="rId44" Type="http://schemas.openxmlformats.org/officeDocument/2006/relationships/hyperlink" Target="http://www.ereadingworksheets.com/free-reading-worksheets/reading-comprehension-worksheets/inferences-worksheets/" TargetMode="External"/><Relationship Id="rId52" Type="http://schemas.openxmlformats.org/officeDocument/2006/relationships/hyperlink" Target="http://www.cambridgeinternational.org/support" TargetMode="External"/><Relationship Id="rId60" Type="http://schemas.openxmlformats.org/officeDocument/2006/relationships/hyperlink" Target="http://www.superteacherworksheets.com/adjectives.html" TargetMode="External"/><Relationship Id="rId65" Type="http://schemas.openxmlformats.org/officeDocument/2006/relationships/hyperlink" Target="https://writeandimprove.com/?lang=en-GB" TargetMode="External"/><Relationship Id="rId73" Type="http://schemas.openxmlformats.org/officeDocument/2006/relationships/hyperlink" Target="http://grammar.ccc.commnet.edu/grammar/sv_agr.htm" TargetMode="External"/><Relationship Id="rId78" Type="http://schemas.openxmlformats.org/officeDocument/2006/relationships/hyperlink" Target="https://www.cambridgeinternational.org/programmes-and-qualifications/cambridge-o-level-english-language-1123/published-resources/" TargetMode="External"/><Relationship Id="rId81" Type="http://schemas.openxmlformats.org/officeDocument/2006/relationships/hyperlink" Target="https://gb.education.com/worksheets/prepositions/" TargetMode="External"/><Relationship Id="rId86" Type="http://schemas.openxmlformats.org/officeDocument/2006/relationships/hyperlink" Target="https://www.tes.com/lessons/OXOZE1dx31ISWg/simile-metaphor-personification" TargetMode="External"/><Relationship Id="rId94" Type="http://schemas.openxmlformats.org/officeDocument/2006/relationships/hyperlink" Target="http://www.engvid.com/english-resource/formal-informal-english/" TargetMode="External"/><Relationship Id="rId99" Type="http://schemas.openxmlformats.org/officeDocument/2006/relationships/hyperlink" Target="https://blog.empoweringwriters.com/toolbox/activity-sheet-argumentative-vs-persuasive-writing" TargetMode="External"/><Relationship Id="rId101" Type="http://schemas.openxmlformats.org/officeDocument/2006/relationships/hyperlink" Target="http://www.readwritethink.org/sites/default/files/resources/lesson-docs/Difference_Between_Persuasive_Argumentative.pdf" TargetMode="External"/><Relationship Id="rId122" Type="http://schemas.openxmlformats.org/officeDocument/2006/relationships/hyperlink" Target="http://www.cambridgeinternational.org/support" TargetMode="External"/><Relationship Id="rId130" Type="http://schemas.openxmlformats.org/officeDocument/2006/relationships/hyperlink" Target="http://www.writersdigest.com/prompts//" TargetMode="External"/><Relationship Id="rId135" Type="http://schemas.openxmlformats.org/officeDocument/2006/relationships/hyperlink" Target="https://essaypro.com/blog/narrative-essay-topics" TargetMode="External"/><Relationship Id="rId143" Type="http://schemas.openxmlformats.org/officeDocument/2006/relationships/footer" Target="footer7.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jpg"/><Relationship Id="rId18" Type="http://schemas.openxmlformats.org/officeDocument/2006/relationships/header" Target="header3.xml"/><Relationship Id="rId39" Type="http://schemas.openxmlformats.org/officeDocument/2006/relationships/hyperlink" Target="http://writing.colostate.edu/guides/teaching/co300man/pop12d.cfm" TargetMode="External"/><Relationship Id="rId109" Type="http://schemas.openxmlformats.org/officeDocument/2006/relationships/hyperlink" Target="http://www.collegeessay.org/blog/descriptive-essay-examples/descriptive-essay-about-a-person.pdf" TargetMode="External"/><Relationship Id="rId34" Type="http://schemas.openxmlformats.org/officeDocument/2006/relationships/hyperlink" Target="http://www.differencebetween.net/miscellaneous/difference-between-fiction-and-non-fiction/" TargetMode="External"/><Relationship Id="rId50" Type="http://schemas.openxmlformats.org/officeDocument/2006/relationships/hyperlink" Target="http://www.ef.com/english-resources/english-grammar/" TargetMode="External"/><Relationship Id="rId55" Type="http://schemas.openxmlformats.org/officeDocument/2006/relationships/hyperlink" Target="https://owl.english.purdue.edu/owl/resource/540/01/" TargetMode="External"/><Relationship Id="rId76" Type="http://schemas.openxmlformats.org/officeDocument/2006/relationships/hyperlink" Target="http://www.cambridgeinternational.org/resource-centre/" TargetMode="External"/><Relationship Id="rId97" Type="http://schemas.openxmlformats.org/officeDocument/2006/relationships/hyperlink" Target="http://www.cambridgeinternational.org/support" TargetMode="External"/><Relationship Id="rId104" Type="http://schemas.openxmlformats.org/officeDocument/2006/relationships/hyperlink" Target="http://www.encyclo.co.uk/define/Emotive%20Language" TargetMode="External"/><Relationship Id="rId120" Type="http://schemas.openxmlformats.org/officeDocument/2006/relationships/hyperlink" Target="https://www.youtube.com/watch?v=YtP4X5Vls9Y&amp;feature=youtu.be" TargetMode="External"/><Relationship Id="rId125" Type="http://schemas.openxmlformats.org/officeDocument/2006/relationships/hyperlink" Target="https://rickriordan.com/about/advice-for-writers/" TargetMode="External"/><Relationship Id="rId141" Type="http://schemas.openxmlformats.org/officeDocument/2006/relationships/header" Target="header9.xml"/><Relationship Id="rId7" Type="http://schemas.openxmlformats.org/officeDocument/2006/relationships/styles" Target="styles.xml"/><Relationship Id="rId71" Type="http://schemas.openxmlformats.org/officeDocument/2006/relationships/hyperlink" Target="http://www.worksheetplace.com/index.php?function=DisplayCategory&amp;showCategory=Y&amp;links=3&amp;id=96&amp;link1=43&amp;link2=94&amp;link3=96" TargetMode="External"/><Relationship Id="rId92" Type="http://schemas.openxmlformats.org/officeDocument/2006/relationships/hyperlink" Target="http://www.historyplace.com/speeches/mandela.htm" TargetMode="External"/><Relationship Id="rId2" Type="http://schemas.openxmlformats.org/officeDocument/2006/relationships/customXml" Target="../customXml/item2.xml"/><Relationship Id="rId29" Type="http://schemas.openxmlformats.org/officeDocument/2006/relationships/hyperlink" Target="http://examples.yourdictionary.com/examples-of-tone-in-a-story.html" TargetMode="External"/><Relationship Id="rId24" Type="http://schemas.openxmlformats.org/officeDocument/2006/relationships/hyperlink" Target="https://www.cambridgeinternational.org/support-and-training-for-schools/support-for-teachers/tools-remote-teaching-and-learning/" TargetMode="External"/><Relationship Id="rId40" Type="http://schemas.openxmlformats.org/officeDocument/2006/relationships/hyperlink" Target="http://www.open.edu/openlearn/ocw/mod/oucontent/view.php?id=85812&amp;section=3.2" TargetMode="External"/><Relationship Id="rId45" Type="http://schemas.openxmlformats.org/officeDocument/2006/relationships/hyperlink" Target="http://www.cambridgeinternational.org/support" TargetMode="External"/><Relationship Id="rId66" Type="http://schemas.openxmlformats.org/officeDocument/2006/relationships/hyperlink" Target="https://www.ef.com/english-resources/english-grammar/punctuation/" TargetMode="External"/><Relationship Id="rId87" Type="http://schemas.openxmlformats.org/officeDocument/2006/relationships/hyperlink" Target="http://www.cambridgeinternational.org/support" TargetMode="External"/><Relationship Id="rId110" Type="http://schemas.openxmlformats.org/officeDocument/2006/relationships/hyperlink" Target="https://examples.yourdictionary.com/descriptive-text-examples.html" TargetMode="External"/><Relationship Id="rId115" Type="http://schemas.openxmlformats.org/officeDocument/2006/relationships/hyperlink" Target="https://studyrocket.co.uk/revision/igcse-english-language-aqa/section-c-writing/narrative-writing" TargetMode="External"/><Relationship Id="rId131" Type="http://schemas.openxmlformats.org/officeDocument/2006/relationships/hyperlink" Target="http://www.shiocton.k12.wi.us/cms_files/resources/45%20Narrative%20Prompts.doc" TargetMode="External"/><Relationship Id="rId136" Type="http://schemas.openxmlformats.org/officeDocument/2006/relationships/hyperlink" Target="https://bpcenglish.wordpress.com/2017/10/02/creative-writing/" TargetMode="External"/><Relationship Id="rId61" Type="http://schemas.openxmlformats.org/officeDocument/2006/relationships/hyperlink" Target="https://englishlinx.com/sentences/compound_sentences/" TargetMode="External"/><Relationship Id="rId82" Type="http://schemas.openxmlformats.org/officeDocument/2006/relationships/hyperlink" Target="http://www.ego4u.com/en/cram-up/grammar/prepositions/exercises" TargetMode="External"/><Relationship Id="rId19" Type="http://schemas.openxmlformats.org/officeDocument/2006/relationships/footer" Target="footer3.xml"/><Relationship Id="rId14" Type="http://schemas.openxmlformats.org/officeDocument/2006/relationships/header" Target="header1.xml"/><Relationship Id="rId30" Type="http://schemas.openxmlformats.org/officeDocument/2006/relationships/hyperlink" Target="http://www.cambridgeinternational.org/support" TargetMode="External"/><Relationship Id="rId35" Type="http://schemas.openxmlformats.org/officeDocument/2006/relationships/hyperlink" Target="http://writing.colostate.edu/gallery/multigenre/genrelist.html" TargetMode="External"/><Relationship Id="rId56" Type="http://schemas.openxmlformats.org/officeDocument/2006/relationships/hyperlink" Target="http://www.ecenglish.com/learnenglish/verb-tense-review-quiz" TargetMode="External"/><Relationship Id="rId77" Type="http://schemas.openxmlformats.org/officeDocument/2006/relationships/hyperlink" Target="http://www.primaryresources.co.uk/english/pdfs/direct.pdf" TargetMode="External"/><Relationship Id="rId100" Type="http://schemas.openxmlformats.org/officeDocument/2006/relationships/hyperlink" Target="https://classroom.synonym.com/difference-between-discursive-argumentative-essays-35567.html" TargetMode="External"/><Relationship Id="rId105" Type="http://schemas.openxmlformats.org/officeDocument/2006/relationships/hyperlink" Target="http://www.educationquizzes.com/gcse/english/emotive-language/" TargetMode="External"/><Relationship Id="rId126" Type="http://schemas.openxmlformats.org/officeDocument/2006/relationships/hyperlink" Target="https://www.teachingenglish.org.uk/sites/teacheng/files/landlady_text.pdf" TargetMode="External"/><Relationship Id="rId8" Type="http://schemas.openxmlformats.org/officeDocument/2006/relationships/settings" Target="settings.xml"/><Relationship Id="rId51" Type="http://schemas.openxmlformats.org/officeDocument/2006/relationships/hyperlink" Target="http://www.bbc.co.uk/norfolk/kids/kuwtc_pack2.PDF" TargetMode="External"/><Relationship Id="rId72" Type="http://schemas.openxmlformats.org/officeDocument/2006/relationships/hyperlink" Target="https://www.cambridgeinternational.org/programmes-and-qualifications/cambridge-o-level-english-language-1123/published-resources/" TargetMode="External"/><Relationship Id="rId93" Type="http://schemas.openxmlformats.org/officeDocument/2006/relationships/hyperlink" Target="http://abcnews.go.com/Politics/martin-luther-kings-speech-dream-full-text/story?id=14358231" TargetMode="External"/><Relationship Id="rId98" Type="http://schemas.openxmlformats.org/officeDocument/2006/relationships/hyperlink" Target="https://csecenglishmadeeasy.com/2018/10/the-difference-between-the-argumentative-and-persuasive-essays/" TargetMode="External"/><Relationship Id="rId121" Type="http://schemas.openxmlformats.org/officeDocument/2006/relationships/hyperlink" Target="https://lindsayannlearning.com/classroom-discussion-goals/" TargetMode="External"/><Relationship Id="rId142" Type="http://schemas.openxmlformats.org/officeDocument/2006/relationships/footer" Target="footer6.xml"/></Relationships>
</file>

<file path=word/_rels/footer3.xml.rels><?xml version="1.0" encoding="UTF-8" standalone="yes"?>
<Relationships xmlns="http://schemas.openxmlformats.org/package/2006/relationships"><Relationship Id="rId1" Type="http://schemas.openxmlformats.org/officeDocument/2006/relationships/image" Target="media/image3.jpg"/></Relationships>
</file>

<file path=word/theme/theme1.xml><?xml version="1.0" encoding="utf-8"?>
<a:theme xmlns:a="http://schemas.openxmlformats.org/drawingml/2006/main" name="Office Theme">
  <a:themeElements>
    <a:clrScheme name="CAIE">
      <a:dk1>
        <a:sysClr val="windowText" lastClr="000000"/>
      </a:dk1>
      <a:lt1>
        <a:sysClr val="window" lastClr="FFFFFF"/>
      </a:lt1>
      <a:dk2>
        <a:srgbClr val="41B6E6"/>
      </a:dk2>
      <a:lt2>
        <a:srgbClr val="EEECE1"/>
      </a:lt2>
      <a:accent1>
        <a:srgbClr val="EA5B0C"/>
      </a:accent1>
      <a:accent2>
        <a:srgbClr val="F9AE85"/>
      </a:accent2>
      <a:accent3>
        <a:srgbClr val="E21951"/>
      </a:accent3>
      <a:accent4>
        <a:srgbClr val="575756"/>
      </a:accent4>
      <a:accent5>
        <a:srgbClr val="41B6E6"/>
      </a:accent5>
      <a:accent6>
        <a:srgbClr val="FDC652"/>
      </a:accent6>
      <a:hlink>
        <a:srgbClr val="4A4A4A"/>
      </a:hlink>
      <a:folHlink>
        <a:srgbClr val="037FAC"/>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9ad1216b-cdc1-40e2-a0c2-94597fd44697">7VPTP7ZE6X33-363670939-1049</_dlc_DocId>
    <_dlc_DocIdUrl xmlns="9ad1216b-cdc1-40e2-a0c2-94597fd44697">
      <Url>https://cambridgeorg.sharepoint.com/sites/cie/education/pd/Curriculum_Support/_layouts/15/DocIdRedir.aspx?ID=7VPTP7ZE6X33-363670939-1049</Url>
      <Description>7VPTP7ZE6X33-363670939-1049</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1ECCC0805196646A1375D0F3D2AD59A" ma:contentTypeVersion="9" ma:contentTypeDescription="Create a new document." ma:contentTypeScope="" ma:versionID="b0bb4e4d2b844b9bb7f505abce4c8865">
  <xsd:schema xmlns:xsd="http://www.w3.org/2001/XMLSchema" xmlns:xs="http://www.w3.org/2001/XMLSchema" xmlns:p="http://schemas.microsoft.com/office/2006/metadata/properties" xmlns:ns2="9ad1216b-cdc1-40e2-a0c2-94597fd44697" xmlns:ns3="a987b4be-a292-4396-99bc-7b5470350a43" targetNamespace="http://schemas.microsoft.com/office/2006/metadata/properties" ma:root="true" ma:fieldsID="afd92c0be8426c8861a579c81109390f" ns2:_="" ns3:_="">
    <xsd:import namespace="9ad1216b-cdc1-40e2-a0c2-94597fd44697"/>
    <xsd:import namespace="a987b4be-a292-4396-99bc-7b5470350a43"/>
    <xsd:element name="properties">
      <xsd:complexType>
        <xsd:sequence>
          <xsd:element name="documentManagement">
            <xsd:complexType>
              <xsd:all>
                <xsd:element ref="ns2:_dlc_DocId" minOccurs="0"/>
                <xsd:element ref="ns2:_dlc_DocIdUrl" minOccurs="0"/>
                <xsd:element ref="ns2:_dlc_DocIdPersistId"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1216b-cdc1-40e2-a0c2-94597fd44697"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87b4be-a292-4396-99bc-7b5470350a43"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0765992-10E4-4230-A03D-DC3779C3823F}">
  <ds:schemaRefs>
    <ds:schemaRef ds:uri="http://schemas.microsoft.com/sharepoint/events"/>
  </ds:schemaRefs>
</ds:datastoreItem>
</file>

<file path=customXml/itemProps2.xml><?xml version="1.0" encoding="utf-8"?>
<ds:datastoreItem xmlns:ds="http://schemas.openxmlformats.org/officeDocument/2006/customXml" ds:itemID="{F3F05F30-F53D-46CB-9C4F-1F1976E27D30}">
  <ds:schemaRefs>
    <ds:schemaRef ds:uri="http://schemas.microsoft.com/office/2006/metadata/properties"/>
    <ds:schemaRef ds:uri="http://schemas.microsoft.com/office/infopath/2007/PartnerControls"/>
    <ds:schemaRef ds:uri="9ad1216b-cdc1-40e2-a0c2-94597fd44697"/>
  </ds:schemaRefs>
</ds:datastoreItem>
</file>

<file path=customXml/itemProps3.xml><?xml version="1.0" encoding="utf-8"?>
<ds:datastoreItem xmlns:ds="http://schemas.openxmlformats.org/officeDocument/2006/customXml" ds:itemID="{C7B2E74B-B8DC-4CB4-9021-CA2A574DE133}">
  <ds:schemaRefs>
    <ds:schemaRef ds:uri="http://schemas.microsoft.com/sharepoint/v3/contenttype/forms"/>
  </ds:schemaRefs>
</ds:datastoreItem>
</file>

<file path=customXml/itemProps4.xml><?xml version="1.0" encoding="utf-8"?>
<ds:datastoreItem xmlns:ds="http://schemas.openxmlformats.org/officeDocument/2006/customXml" ds:itemID="{BF72C9AB-C8EC-4169-A280-755086156766}"/>
</file>

<file path=customXml/itemProps5.xml><?xml version="1.0" encoding="utf-8"?>
<ds:datastoreItem xmlns:ds="http://schemas.openxmlformats.org/officeDocument/2006/customXml" ds:itemID="{0693CE47-70EE-406E-A683-7F214098C20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Pages>
  <Words>17676</Words>
  <Characters>100757</Characters>
  <Application>Microsoft Office Word</Application>
  <DocSecurity>0</DocSecurity>
  <Lines>839</Lines>
  <Paragraphs>236</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118197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2022-03-25T10:26:00Z</dcterms:created>
  <dcterms:modified xsi:type="dcterms:W3CDTF">2022-03-25T10:26:00Z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0x01010061ECCC0805196646A1375D0F3D2AD59A</vt:lpwstr>
  </property>
  <property fmtid="{D5CDD505-2E9C-101B-9397-08002B2CF9AE}" pid="3" name="_dlc_DocIdItemGuid">
    <vt:lpwstr>8dcbf95d-d579-4506-90a0-d3726c5e5c5b</vt:lpwstr>
  </property>
  <property fmtid="{D5CDD505-2E9C-101B-9397-08002B2CF9AE}" pid="4" name="Order">
    <vt:r8>4000</vt:r8>
  </property>
</Properties>
</file>